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5"/>
  </p:normalViewPr>
  <p:slideViewPr>
    <p:cSldViewPr snapToGrid="0" snapToObjects="1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43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92865F-A394-4349-942D-51ADE1AF2FE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3A73-A5C8-7840-8913-BC3FAE6DB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1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5772C-8F67-154E-87D0-D41D449F3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Cloud-based Home Automation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A750D9-82C0-6148-AD12-3C1212F05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Atharva </a:t>
            </a:r>
            <a:r>
              <a:rPr lang="en-US" dirty="0" err="1"/>
              <a:t>Mahindrakar</a:t>
            </a:r>
            <a:endParaRPr lang="en-US" dirty="0"/>
          </a:p>
          <a:p>
            <a:pPr algn="r"/>
            <a:r>
              <a:rPr lang="en-US" dirty="0"/>
              <a:t>Deepak Mohan</a:t>
            </a:r>
          </a:p>
        </p:txBody>
      </p:sp>
    </p:spTree>
    <p:extLst>
      <p:ext uri="{BB962C8B-B14F-4D97-AF65-F5344CB8AC3E}">
        <p14:creationId xmlns:p14="http://schemas.microsoft.com/office/powerpoint/2010/main" val="5612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Tracking individual User’s locations to create multi user system.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Giving option of Network based location detection.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Complete integration with Google Assistant.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Performing Analytics on Power consumption of all peripherals.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65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https://developer.android.com/index.html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https://www.firebase.com/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Stackoverflow.com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smtClean="0"/>
              <a:t>https</a:t>
            </a:r>
            <a:r>
              <a:rPr lang="en-IN" sz="2400" dirty="0"/>
              <a:t>://</a:t>
            </a:r>
            <a:r>
              <a:rPr lang="en-IN" sz="2400" dirty="0" smtClean="0"/>
              <a:t>androidthings.withgoogle.com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961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96" y="2554473"/>
            <a:ext cx="9404723" cy="1400530"/>
          </a:xfrm>
        </p:spPr>
        <p:txBody>
          <a:bodyPr/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0452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4E2A1-1E81-654E-A952-8244D9E3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Automation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10DE4A-EB0C-584F-A0F9-18C42E02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Monitoring and Control</a:t>
            </a:r>
          </a:p>
          <a:p>
            <a:r>
              <a:rPr lang="en-US" dirty="0"/>
              <a:t>Automatic activities</a:t>
            </a:r>
          </a:p>
          <a:p>
            <a:r>
              <a:rPr lang="en-US" dirty="0"/>
              <a:t>Improve energy efficiency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Ease of 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1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655F3-FC03-AD40-8C0F-52FC3EE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9B93B-8B5D-BC4C-B536-B0A6DC56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81"/>
            <a:ext cx="10515600" cy="4351338"/>
          </a:xfrm>
        </p:spPr>
        <p:txBody>
          <a:bodyPr/>
          <a:lstStyle/>
          <a:p>
            <a:r>
              <a:rPr lang="en-US" dirty="0"/>
              <a:t>Remote monitoring using Android Application</a:t>
            </a:r>
          </a:p>
          <a:p>
            <a:r>
              <a:rPr lang="en-US" dirty="0"/>
              <a:t>Intruder detection</a:t>
            </a:r>
          </a:p>
          <a:p>
            <a:r>
              <a:rPr lang="en-US" dirty="0"/>
              <a:t>Autonomous control of peripherals</a:t>
            </a:r>
          </a:p>
          <a:p>
            <a:r>
              <a:rPr lang="en-US" dirty="0"/>
              <a:t>Cloud based user authentication and location awareness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4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1E03C-3F60-5D40-9080-36A1319A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21" y="150887"/>
            <a:ext cx="10515600" cy="1325563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AF511BD-DC8E-304A-8820-DFA838C96C02}"/>
              </a:ext>
            </a:extLst>
          </p:cNvPr>
          <p:cNvGrpSpPr/>
          <p:nvPr/>
        </p:nvGrpSpPr>
        <p:grpSpPr>
          <a:xfrm>
            <a:off x="5409643" y="3083790"/>
            <a:ext cx="1608893" cy="1185261"/>
            <a:chOff x="5412419" y="3734448"/>
            <a:chExt cx="1608893" cy="11852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63A4D70-8160-E240-BECC-51FA2FD3FAA9}"/>
                </a:ext>
              </a:extLst>
            </p:cNvPr>
            <p:cNvSpPr/>
            <p:nvPr/>
          </p:nvSpPr>
          <p:spPr>
            <a:xfrm>
              <a:off x="5412419" y="4049697"/>
              <a:ext cx="1367161" cy="8700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Raspberry Pi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BADC99D0-DEF6-744A-B36B-057BD7CAC814}"/>
                </a:ext>
              </a:extLst>
            </p:cNvPr>
            <p:cNvSpPr/>
            <p:nvPr/>
          </p:nvSpPr>
          <p:spPr>
            <a:xfrm>
              <a:off x="6621816" y="3734448"/>
              <a:ext cx="399496" cy="530440"/>
            </a:xfrm>
            <a:prstGeom prst="arc">
              <a:avLst>
                <a:gd name="adj1" fmla="val 16200000"/>
                <a:gd name="adj2" fmla="val 7981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xmlns="" id="{3E95C8C4-188F-3741-8FE2-3A35AE7E5953}"/>
                </a:ext>
              </a:extLst>
            </p:cNvPr>
            <p:cNvSpPr/>
            <p:nvPr/>
          </p:nvSpPr>
          <p:spPr>
            <a:xfrm>
              <a:off x="6614602" y="3827201"/>
              <a:ext cx="329953" cy="47199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xmlns="" id="{BC3FEB2C-FA40-9C42-8D07-936C525F3CDF}"/>
                </a:ext>
              </a:extLst>
            </p:cNvPr>
            <p:cNvSpPr/>
            <p:nvPr/>
          </p:nvSpPr>
          <p:spPr>
            <a:xfrm>
              <a:off x="6695611" y="3949638"/>
              <a:ext cx="167937" cy="2271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3E3C3AA-E30A-3943-91B3-B7D995AE5857}"/>
              </a:ext>
            </a:extLst>
          </p:cNvPr>
          <p:cNvGrpSpPr/>
          <p:nvPr/>
        </p:nvGrpSpPr>
        <p:grpSpPr>
          <a:xfrm>
            <a:off x="1217811" y="3119903"/>
            <a:ext cx="923093" cy="709104"/>
            <a:chOff x="3019887" y="4210605"/>
            <a:chExt cx="923093" cy="709104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A58EB748-B6D1-4C4B-B0D8-2FBA6B34D409}"/>
                </a:ext>
              </a:extLst>
            </p:cNvPr>
            <p:cNvSpPr/>
            <p:nvPr/>
          </p:nvSpPr>
          <p:spPr>
            <a:xfrm>
              <a:off x="3624122" y="4391488"/>
              <a:ext cx="167937" cy="2271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xmlns="" id="{75DAA0BD-AC97-FA44-AB83-174CFFEE21ED}"/>
                </a:ext>
              </a:extLst>
            </p:cNvPr>
            <p:cNvSpPr/>
            <p:nvPr/>
          </p:nvSpPr>
          <p:spPr>
            <a:xfrm>
              <a:off x="3530538" y="4269051"/>
              <a:ext cx="329953" cy="47199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xmlns="" id="{C303898F-C21F-494D-A642-89D4832E60DC}"/>
                </a:ext>
              </a:extLst>
            </p:cNvPr>
            <p:cNvSpPr/>
            <p:nvPr/>
          </p:nvSpPr>
          <p:spPr>
            <a:xfrm>
              <a:off x="3543484" y="4210605"/>
              <a:ext cx="399496" cy="530440"/>
            </a:xfrm>
            <a:prstGeom prst="arc">
              <a:avLst>
                <a:gd name="adj1" fmla="val 16200000"/>
                <a:gd name="adj2" fmla="val 7981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A885DA3-0242-5F4F-BBDF-7E9459025197}"/>
                </a:ext>
              </a:extLst>
            </p:cNvPr>
            <p:cNvSpPr/>
            <p:nvPr/>
          </p:nvSpPr>
          <p:spPr>
            <a:xfrm>
              <a:off x="3019887" y="4475825"/>
              <a:ext cx="692459" cy="4438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41D0A87-CD3F-4744-884A-3E15B1F865C5}"/>
              </a:ext>
            </a:extLst>
          </p:cNvPr>
          <p:cNvGrpSpPr/>
          <p:nvPr/>
        </p:nvGrpSpPr>
        <p:grpSpPr>
          <a:xfrm>
            <a:off x="8773985" y="3176543"/>
            <a:ext cx="1033824" cy="1381809"/>
            <a:chOff x="9383696" y="3582048"/>
            <a:chExt cx="834501" cy="11852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F95B70E-BEAD-0349-9F66-605C88B2FC62}"/>
                </a:ext>
              </a:extLst>
            </p:cNvPr>
            <p:cNvSpPr/>
            <p:nvPr/>
          </p:nvSpPr>
          <p:spPr>
            <a:xfrm>
              <a:off x="9383696" y="3582048"/>
              <a:ext cx="834501" cy="1185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B8950C0-C9A9-994C-9D05-68872FA2B383}"/>
                </a:ext>
              </a:extLst>
            </p:cNvPr>
            <p:cNvSpPr/>
            <p:nvPr/>
          </p:nvSpPr>
          <p:spPr>
            <a:xfrm>
              <a:off x="9438441" y="3674801"/>
              <a:ext cx="699858" cy="101261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loud 14">
            <a:extLst>
              <a:ext uri="{FF2B5EF4-FFF2-40B4-BE49-F238E27FC236}">
                <a16:creationId xmlns:a16="http://schemas.microsoft.com/office/drawing/2014/main" xmlns="" id="{B5924DAE-9F47-B74E-AC2A-5D6F2B4E4245}"/>
              </a:ext>
            </a:extLst>
          </p:cNvPr>
          <p:cNvSpPr/>
          <p:nvPr/>
        </p:nvSpPr>
        <p:spPr>
          <a:xfrm>
            <a:off x="4927107" y="1461372"/>
            <a:ext cx="2091429" cy="1079145"/>
          </a:xfrm>
          <a:prstGeom prst="clou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Firebase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xmlns="" id="{254B37B7-8CF7-6F4A-9293-2C9FB957F9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70623" y="2965894"/>
            <a:ext cx="850753" cy="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6ABD815-245D-1745-91D7-9FFD23168EA3}"/>
              </a:ext>
            </a:extLst>
          </p:cNvPr>
          <p:cNvCxnSpPr>
            <a:cxnSpLocks/>
          </p:cNvCxnSpPr>
          <p:nvPr/>
        </p:nvCxnSpPr>
        <p:spPr>
          <a:xfrm flipH="1" flipV="1">
            <a:off x="6915517" y="2128976"/>
            <a:ext cx="1853585" cy="16488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7A83869-E7BA-5B44-8B77-D6D6EB2191D0}"/>
              </a:ext>
            </a:extLst>
          </p:cNvPr>
          <p:cNvGrpSpPr/>
          <p:nvPr/>
        </p:nvGrpSpPr>
        <p:grpSpPr>
          <a:xfrm>
            <a:off x="2482276" y="1529918"/>
            <a:ext cx="954861" cy="1390703"/>
            <a:chOff x="9263336" y="3582048"/>
            <a:chExt cx="954861" cy="13907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6CC2892-98B1-F14A-8B33-D67C4E0011B2}"/>
                </a:ext>
              </a:extLst>
            </p:cNvPr>
            <p:cNvSpPr/>
            <p:nvPr/>
          </p:nvSpPr>
          <p:spPr>
            <a:xfrm>
              <a:off x="9263336" y="3582048"/>
              <a:ext cx="954861" cy="139070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9DB6862-F85B-BA4E-AD37-22CACCA5D8CD}"/>
                </a:ext>
              </a:extLst>
            </p:cNvPr>
            <p:cNvSpPr/>
            <p:nvPr/>
          </p:nvSpPr>
          <p:spPr>
            <a:xfrm>
              <a:off x="9377265" y="3674800"/>
              <a:ext cx="761034" cy="12022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44A4DB0-502D-B34B-A2C6-216E74F1DF2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437137" y="2122550"/>
            <a:ext cx="1560991" cy="10272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72353D4-23DE-C74E-AD0C-D82B4C9E6C1D}"/>
              </a:ext>
            </a:extLst>
          </p:cNvPr>
          <p:cNvGrpSpPr/>
          <p:nvPr/>
        </p:nvGrpSpPr>
        <p:grpSpPr>
          <a:xfrm>
            <a:off x="2482276" y="4737303"/>
            <a:ext cx="1143444" cy="1547747"/>
            <a:chOff x="2423604" y="2990249"/>
            <a:chExt cx="1429305" cy="19346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4B6C986B-5269-6D4B-8E76-3DBBD9E201CE}"/>
                </a:ext>
              </a:extLst>
            </p:cNvPr>
            <p:cNvGrpSpPr/>
            <p:nvPr/>
          </p:nvGrpSpPr>
          <p:grpSpPr>
            <a:xfrm>
              <a:off x="2566015" y="3147040"/>
              <a:ext cx="1171946" cy="1414974"/>
              <a:chOff x="2566015" y="3147040"/>
              <a:chExt cx="1171946" cy="141497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01DDBE7F-A0C5-5D4F-86B8-9689CA5796A0}"/>
                  </a:ext>
                </a:extLst>
              </p:cNvPr>
              <p:cNvSpPr/>
              <p:nvPr/>
            </p:nvSpPr>
            <p:spPr>
              <a:xfrm>
                <a:off x="2569066" y="3147040"/>
                <a:ext cx="1168895" cy="5859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Light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4DA02164-D39F-A641-B6E7-6F0C4A2F0555}"/>
                  </a:ext>
                </a:extLst>
              </p:cNvPr>
              <p:cNvSpPr/>
              <p:nvPr/>
            </p:nvSpPr>
            <p:spPr>
              <a:xfrm>
                <a:off x="2566015" y="3976088"/>
                <a:ext cx="1168895" cy="5859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Fan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8C07673-BFF7-5D40-B59A-895D3CE0F52C}"/>
                </a:ext>
              </a:extLst>
            </p:cNvPr>
            <p:cNvSpPr/>
            <p:nvPr/>
          </p:nvSpPr>
          <p:spPr>
            <a:xfrm>
              <a:off x="2423604" y="2990249"/>
              <a:ext cx="1429305" cy="19346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7FCF190-CFC8-8B4E-A42C-41E49B1E6C88}"/>
                </a:ext>
              </a:extLst>
            </p:cNvPr>
            <p:cNvSpPr txBox="1"/>
            <p:nvPr/>
          </p:nvSpPr>
          <p:spPr>
            <a:xfrm>
              <a:off x="2657381" y="4534139"/>
              <a:ext cx="90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Room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663F8E5-E862-9546-8DA8-9C92FF99D088}"/>
              </a:ext>
            </a:extLst>
          </p:cNvPr>
          <p:cNvGrpSpPr/>
          <p:nvPr/>
        </p:nvGrpSpPr>
        <p:grpSpPr>
          <a:xfrm>
            <a:off x="4361802" y="4718806"/>
            <a:ext cx="1143444" cy="1547747"/>
            <a:chOff x="2423604" y="2990249"/>
            <a:chExt cx="1429305" cy="193468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276A384D-ACD5-2544-8A79-A75E455D3D51}"/>
                </a:ext>
              </a:extLst>
            </p:cNvPr>
            <p:cNvGrpSpPr/>
            <p:nvPr/>
          </p:nvGrpSpPr>
          <p:grpSpPr>
            <a:xfrm>
              <a:off x="2566015" y="3147040"/>
              <a:ext cx="1171946" cy="1414974"/>
              <a:chOff x="2566015" y="3147040"/>
              <a:chExt cx="1171946" cy="141497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2597E46C-4A7D-614A-B402-93929C3A98DC}"/>
                  </a:ext>
                </a:extLst>
              </p:cNvPr>
              <p:cNvSpPr/>
              <p:nvPr/>
            </p:nvSpPr>
            <p:spPr>
              <a:xfrm>
                <a:off x="2569066" y="3147040"/>
                <a:ext cx="1168895" cy="5859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Light 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15847935-095C-C04B-856B-B244C1F16B7A}"/>
                  </a:ext>
                </a:extLst>
              </p:cNvPr>
              <p:cNvSpPr/>
              <p:nvPr/>
            </p:nvSpPr>
            <p:spPr>
              <a:xfrm>
                <a:off x="2566015" y="3976088"/>
                <a:ext cx="1168895" cy="58592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Fan 2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9A1E0729-0789-E040-8884-476960673CDE}"/>
                </a:ext>
              </a:extLst>
            </p:cNvPr>
            <p:cNvSpPr/>
            <p:nvPr/>
          </p:nvSpPr>
          <p:spPr>
            <a:xfrm>
              <a:off x="2423604" y="2990249"/>
              <a:ext cx="1429305" cy="19346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46F0428-8C8A-0A4D-8F92-245476567A2A}"/>
                </a:ext>
              </a:extLst>
            </p:cNvPr>
            <p:cNvSpPr txBox="1"/>
            <p:nvPr/>
          </p:nvSpPr>
          <p:spPr>
            <a:xfrm>
              <a:off x="2657381" y="4534139"/>
              <a:ext cx="90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Room 2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B61DFDA3-0D3A-A34C-B51F-FCF8B189C349}"/>
              </a:ext>
            </a:extLst>
          </p:cNvPr>
          <p:cNvSpPr/>
          <p:nvPr/>
        </p:nvSpPr>
        <p:spPr>
          <a:xfrm>
            <a:off x="7151813" y="5530843"/>
            <a:ext cx="1072395" cy="47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PIR1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03C0E72-C39C-8942-B925-2FFD77888DA0}"/>
              </a:ext>
            </a:extLst>
          </p:cNvPr>
          <p:cNvSpPr/>
          <p:nvPr/>
        </p:nvSpPr>
        <p:spPr>
          <a:xfrm>
            <a:off x="7148947" y="4689398"/>
            <a:ext cx="1072395" cy="47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PIR </a:t>
            </a:r>
            <a:r>
              <a:rPr lang="en-US" dirty="0"/>
              <a:t>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xmlns="" id="{049DA2FF-363C-0B47-AC32-525A05D22719}"/>
              </a:ext>
            </a:extLst>
          </p:cNvPr>
          <p:cNvCxnSpPr>
            <a:stCxn id="4" idx="2"/>
            <a:endCxn id="35" idx="0"/>
          </p:cNvCxnSpPr>
          <p:nvPr/>
        </p:nvCxnSpPr>
        <p:spPr>
          <a:xfrm rot="5400000">
            <a:off x="4339485" y="2983564"/>
            <a:ext cx="468252" cy="30392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4B69DB89-FD44-6E43-A65A-16804AA88B47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5400000">
            <a:off x="5288497" y="3914078"/>
            <a:ext cx="449755" cy="1159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xmlns="" id="{4F22D357-CC3F-B74C-BB09-06D02409A0D4}"/>
              </a:ext>
            </a:extLst>
          </p:cNvPr>
          <p:cNvCxnSpPr>
            <a:stCxn id="4" idx="2"/>
            <a:endCxn id="44" idx="1"/>
          </p:cNvCxnSpPr>
          <p:nvPr/>
        </p:nvCxnSpPr>
        <p:spPr>
          <a:xfrm rot="16200000" flipH="1">
            <a:off x="5873855" y="4488419"/>
            <a:ext cx="1497327" cy="10585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xmlns="" id="{C29B7900-FF17-2B47-93D1-8B4CB1D1A920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6293144" y="4069130"/>
            <a:ext cx="655882" cy="1055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09B0A-B21A-2F40-B5E3-978308D4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CC7A8-9171-4B41-8D7D-58AA5DCA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07007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Android Things</a:t>
            </a:r>
          </a:p>
          <a:p>
            <a:pPr>
              <a:lnSpc>
                <a:spcPct val="170000"/>
              </a:lnSpc>
            </a:pPr>
            <a:r>
              <a:rPr lang="en-US" dirty="0"/>
              <a:t>Android application</a:t>
            </a:r>
          </a:p>
          <a:p>
            <a:pPr>
              <a:lnSpc>
                <a:spcPct val="170000"/>
              </a:lnSpc>
            </a:pPr>
            <a:r>
              <a:rPr lang="en-US" dirty="0"/>
              <a:t>Network services</a:t>
            </a:r>
          </a:p>
          <a:p>
            <a:pPr>
              <a:lnSpc>
                <a:spcPct val="170000"/>
              </a:lnSpc>
            </a:pPr>
            <a:r>
              <a:rPr lang="en-US" dirty="0"/>
              <a:t>Location services</a:t>
            </a:r>
          </a:p>
          <a:p>
            <a:pPr>
              <a:lnSpc>
                <a:spcPct val="170000"/>
              </a:lnSpc>
            </a:pPr>
            <a:r>
              <a:rPr lang="en-US" dirty="0"/>
              <a:t>Firebase backend</a:t>
            </a:r>
          </a:p>
          <a:p>
            <a:pPr>
              <a:lnSpc>
                <a:spcPct val="170000"/>
              </a:lnSpc>
            </a:pPr>
            <a:r>
              <a:rPr lang="en-US" dirty="0"/>
              <a:t>Raspberry Pi</a:t>
            </a:r>
          </a:p>
          <a:p>
            <a:pPr>
              <a:lnSpc>
                <a:spcPct val="170000"/>
              </a:lnSpc>
            </a:pPr>
            <a:r>
              <a:rPr lang="en-US" dirty="0"/>
              <a:t>Sensors</a:t>
            </a:r>
          </a:p>
          <a:p>
            <a:pPr>
              <a:lnSpc>
                <a:spcPct val="170000"/>
              </a:lnSpc>
            </a:pPr>
            <a:r>
              <a:rPr lang="en-US" dirty="0"/>
              <a:t>Peripherals</a:t>
            </a:r>
          </a:p>
        </p:txBody>
      </p:sp>
    </p:spTree>
    <p:extLst>
      <p:ext uri="{BB962C8B-B14F-4D97-AF65-F5344CB8AC3E}">
        <p14:creationId xmlns:p14="http://schemas.microsoft.com/office/powerpoint/2010/main" val="31413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93861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Firebase authentication &amp; Database services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Geo location services and Network information services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Fragments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388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Application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52767"/>
            <a:ext cx="2697637" cy="4795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677030"/>
            <a:ext cx="2683989" cy="4771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615" y="1677030"/>
            <a:ext cx="2646357" cy="47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9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Android Things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Firebase Database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UART &amp; I2C protocols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GPIOs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Interfacing of Motor, LEDs &amp; PIR, LDR, Temperature sensors.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48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Google Assistant Integration</a:t>
            </a:r>
            <a:endParaRPr lang="en-IN" dirty="0"/>
          </a:p>
        </p:txBody>
      </p:sp>
      <p:pic>
        <p:nvPicPr>
          <p:cNvPr id="1026" name="Picture 2" descr="https://cdn-images-1.medium.com/max/1600/1*uxofIzKBMZMOgkFV4DQkW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80" y="2052638"/>
            <a:ext cx="822698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173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Cloud-based Home Automation System</vt:lpstr>
      <vt:lpstr>Home Automation  </vt:lpstr>
      <vt:lpstr>Features</vt:lpstr>
      <vt:lpstr>System Overview</vt:lpstr>
      <vt:lpstr>Solution Overview</vt:lpstr>
      <vt:lpstr>Mobile Application</vt:lpstr>
      <vt:lpstr>Mobile Application</vt:lpstr>
      <vt:lpstr>Android Things Application </vt:lpstr>
      <vt:lpstr>Google Assistant Integration</vt:lpstr>
      <vt:lpstr>Future Scope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Home Automation System</dc:title>
  <dc:creator>Deepak Mohan</dc:creator>
  <cp:lastModifiedBy>Atharva Mahindrakar</cp:lastModifiedBy>
  <cp:revision>10</cp:revision>
  <dcterms:created xsi:type="dcterms:W3CDTF">2018-12-06T08:20:58Z</dcterms:created>
  <dcterms:modified xsi:type="dcterms:W3CDTF">2018-12-06T11:55:41Z</dcterms:modified>
</cp:coreProperties>
</file>