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201168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arb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arb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arb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lahga\Desktop\vmsharingspace\ubuntu180404\BMs\PISCOT-Excel-Results\piscot-result-apr-2020%20-%20rev4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[results.xlsx]Sheet2!PivotTable1</c:name>
    <c:fmtId val="13"/>
  </c:pivotSource>
  <c:chart>
    <c:autoTitleDeleted val="1"/>
    <c:pivotFmts>
      <c:pivotFmt>
        <c:idx val="0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6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PMSI-WrkConsv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Sheet2!$I$5:$I$13</c:f>
                <c:numCache>
                  <c:formatCode>General</c:formatCode>
                  <c:ptCount val="9"/>
                  <c:pt idx="0">
                    <c:v>255</c:v>
                  </c:pt>
                  <c:pt idx="1">
                    <c:v>452</c:v>
                  </c:pt>
                  <c:pt idx="2">
                    <c:v>652</c:v>
                  </c:pt>
                  <c:pt idx="3">
                    <c:v>252</c:v>
                  </c:pt>
                  <c:pt idx="4">
                    <c:v>452</c:v>
                  </c:pt>
                  <c:pt idx="5">
                    <c:v>453</c:v>
                  </c:pt>
                  <c:pt idx="6">
                    <c:v>452</c:v>
                  </c:pt>
                  <c:pt idx="7">
                    <c:v>252</c:v>
                  </c:pt>
                  <c:pt idx="8">
                    <c:v>252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8100" cap="sq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Sheet2!$I$5:$I$13</c:f>
              <c:strCache>
                <c:ptCount val="9"/>
                <c:pt idx="0">
                  <c:v>a2time01-trace</c:v>
                </c:pt>
                <c:pt idx="1">
                  <c:v>aifirf01-trace</c:v>
                </c:pt>
                <c:pt idx="2">
                  <c:v>basefp01-trace</c:v>
                </c:pt>
                <c:pt idx="3">
                  <c:v>cacheb01-trace</c:v>
                </c:pt>
                <c:pt idx="4">
                  <c:v>empty-trace</c:v>
                </c:pt>
                <c:pt idx="5">
                  <c:v>iirflt01-trace</c:v>
                </c:pt>
                <c:pt idx="6">
                  <c:v>pntrch01-trace</c:v>
                </c:pt>
                <c:pt idx="7">
                  <c:v>rspeed01-trace</c:v>
                </c:pt>
                <c:pt idx="8">
                  <c:v>ttsprk01-trace</c:v>
                </c:pt>
              </c:strCache>
            </c:strRef>
          </c:cat>
          <c:val>
            <c:numRef>
              <c:f>Sheet2!$I$5:$I$13</c:f>
              <c:numCache>
                <c:formatCode>General</c:formatCode>
                <c:ptCount val="9"/>
                <c:pt idx="0">
                  <c:v>1795</c:v>
                </c:pt>
                <c:pt idx="1">
                  <c:v>1598</c:v>
                </c:pt>
                <c:pt idx="2">
                  <c:v>1398</c:v>
                </c:pt>
                <c:pt idx="3">
                  <c:v>1798</c:v>
                </c:pt>
                <c:pt idx="4">
                  <c:v>1598</c:v>
                </c:pt>
                <c:pt idx="5">
                  <c:v>1597</c:v>
                </c:pt>
                <c:pt idx="6">
                  <c:v>1598</c:v>
                </c:pt>
                <c:pt idx="7">
                  <c:v>1798</c:v>
                </c:pt>
                <c:pt idx="8">
                  <c:v>1798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6E-4237-81E3-1809714A0C46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PMSI-NonWrkConsv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Sheet2!$H$5:$H$13</c:f>
                <c:numCache>
                  <c:formatCode>General</c:formatCode>
                  <c:ptCount val="9"/>
                  <c:pt idx="0">
                    <c:v>893</c:v>
                  </c:pt>
                  <c:pt idx="1">
                    <c:v>995</c:v>
                  </c:pt>
                  <c:pt idx="2">
                    <c:v>894</c:v>
                  </c:pt>
                  <c:pt idx="3">
                    <c:v>892</c:v>
                  </c:pt>
                  <c:pt idx="4">
                    <c:v>897</c:v>
                  </c:pt>
                  <c:pt idx="5">
                    <c:v>995</c:v>
                  </c:pt>
                  <c:pt idx="6">
                    <c:v>1036</c:v>
                  </c:pt>
                  <c:pt idx="7">
                    <c:v>893</c:v>
                  </c:pt>
                  <c:pt idx="8">
                    <c:v>897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8100" cap="sq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Sheet2!$I$5:$I$13</c:f>
              <c:strCache>
                <c:ptCount val="9"/>
                <c:pt idx="0">
                  <c:v>a2time01-trace</c:v>
                </c:pt>
                <c:pt idx="1">
                  <c:v>aifirf01-trace</c:v>
                </c:pt>
                <c:pt idx="2">
                  <c:v>basefp01-trace</c:v>
                </c:pt>
                <c:pt idx="3">
                  <c:v>cacheb01-trace</c:v>
                </c:pt>
                <c:pt idx="4">
                  <c:v>empty-trace</c:v>
                </c:pt>
                <c:pt idx="5">
                  <c:v>iirflt01-trace</c:v>
                </c:pt>
                <c:pt idx="6">
                  <c:v>pntrch01-trace</c:v>
                </c:pt>
                <c:pt idx="7">
                  <c:v>rspeed01-trace</c:v>
                </c:pt>
                <c:pt idx="8">
                  <c:v>ttsprk01-trace</c:v>
                </c:pt>
              </c:strCache>
            </c:strRef>
          </c:cat>
          <c:val>
            <c:numRef>
              <c:f>Sheet2!$I$5:$I$13</c:f>
              <c:numCache>
                <c:formatCode>General</c:formatCode>
                <c:ptCount val="9"/>
                <c:pt idx="0">
                  <c:v>1157</c:v>
                </c:pt>
                <c:pt idx="1">
                  <c:v>1055</c:v>
                </c:pt>
                <c:pt idx="2">
                  <c:v>1156</c:v>
                </c:pt>
                <c:pt idx="3">
                  <c:v>1158</c:v>
                </c:pt>
                <c:pt idx="4">
                  <c:v>1153</c:v>
                </c:pt>
                <c:pt idx="5">
                  <c:v>1055</c:v>
                </c:pt>
                <c:pt idx="6">
                  <c:v>1014</c:v>
                </c:pt>
                <c:pt idx="7">
                  <c:v>1157</c:v>
                </c:pt>
                <c:pt idx="8">
                  <c:v>1153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6E-4237-81E3-1809714A0C46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PISCOT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Sheet2!$G$5:$G$13</c:f>
                <c:numCache>
                  <c:formatCode>General</c:formatCode>
                  <c:ptCount val="9"/>
                  <c:pt idx="0">
                    <c:v>5</c:v>
                  </c:pt>
                  <c:pt idx="1">
                    <c:v>5</c:v>
                  </c:pt>
                  <c:pt idx="2">
                    <c:v>6</c:v>
                  </c:pt>
                  <c:pt idx="3">
                    <c:v>6</c:v>
                  </c:pt>
                  <c:pt idx="4">
                    <c:v>6</c:v>
                  </c:pt>
                  <c:pt idx="5">
                    <c:v>6</c:v>
                  </c:pt>
                  <c:pt idx="6">
                    <c:v>7</c:v>
                  </c:pt>
                  <c:pt idx="7">
                    <c:v>6</c:v>
                  </c:pt>
                  <c:pt idx="8">
                    <c:v>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8100" cap="sq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Sheet2!$I$5:$I$13</c:f>
              <c:strCache>
                <c:ptCount val="9"/>
                <c:pt idx="0">
                  <c:v>a2time01-trace</c:v>
                </c:pt>
                <c:pt idx="1">
                  <c:v>aifirf01-trace</c:v>
                </c:pt>
                <c:pt idx="2">
                  <c:v>basefp01-trace</c:v>
                </c:pt>
                <c:pt idx="3">
                  <c:v>cacheb01-trace</c:v>
                </c:pt>
                <c:pt idx="4">
                  <c:v>empty-trace</c:v>
                </c:pt>
                <c:pt idx="5">
                  <c:v>iirflt01-trace</c:v>
                </c:pt>
                <c:pt idx="6">
                  <c:v>pntrch01-trace</c:v>
                </c:pt>
                <c:pt idx="7">
                  <c:v>rspeed01-trace</c:v>
                </c:pt>
                <c:pt idx="8">
                  <c:v>ttsprk01-trace</c:v>
                </c:pt>
              </c:strCache>
            </c:strRef>
          </c:cat>
          <c:val>
            <c:numRef>
              <c:f>Sheet2!$I$5:$I$13</c:f>
              <c:numCache>
                <c:formatCode>General</c:formatCode>
                <c:ptCount val="9"/>
                <c:pt idx="0">
                  <c:v>411</c:v>
                </c:pt>
                <c:pt idx="1">
                  <c:v>411</c:v>
                </c:pt>
                <c:pt idx="2">
                  <c:v>410</c:v>
                </c:pt>
                <c:pt idx="3">
                  <c:v>410</c:v>
                </c:pt>
                <c:pt idx="4">
                  <c:v>410</c:v>
                </c:pt>
                <c:pt idx="5">
                  <c:v>410</c:v>
                </c:pt>
                <c:pt idx="6">
                  <c:v>409</c:v>
                </c:pt>
                <c:pt idx="7">
                  <c:v>410</c:v>
                </c:pt>
                <c:pt idx="8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6E-4237-81E3-1809714A0C46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rgbClr val="92D050"/>
            </a:solidFill>
            <a:ln w="25400">
              <a:solidFill>
                <a:srgbClr val="92D050"/>
              </a:solidFill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0" cap="rnd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Sheet2!$I$5:$I$13</c:f>
              <c:strCache>
                <c:ptCount val="9"/>
                <c:pt idx="0">
                  <c:v>a2time01-trace</c:v>
                </c:pt>
                <c:pt idx="1">
                  <c:v>aifirf01-trace</c:v>
                </c:pt>
                <c:pt idx="2">
                  <c:v>basefp01-trace</c:v>
                </c:pt>
                <c:pt idx="3">
                  <c:v>cacheb01-trace</c:v>
                </c:pt>
                <c:pt idx="4">
                  <c:v>empty-trace</c:v>
                </c:pt>
                <c:pt idx="5">
                  <c:v>iirflt01-trace</c:v>
                </c:pt>
                <c:pt idx="6">
                  <c:v>pntrch01-trace</c:v>
                </c:pt>
                <c:pt idx="7">
                  <c:v>rspeed01-trace</c:v>
                </c:pt>
                <c:pt idx="8">
                  <c:v>ttsprk01-trace</c:v>
                </c:pt>
              </c:strCache>
            </c:strRef>
          </c:cat>
          <c:val>
            <c:numRef>
              <c:f>Sheet2!$I$5:$I$13</c:f>
              <c:numCache>
                <c:formatCode>General</c:formatCode>
                <c:ptCount val="9"/>
                <c:pt idx="0">
                  <c:v>851</c:v>
                </c:pt>
                <c:pt idx="1">
                  <c:v>900</c:v>
                </c:pt>
                <c:pt idx="2">
                  <c:v>851</c:v>
                </c:pt>
                <c:pt idx="3">
                  <c:v>852</c:v>
                </c:pt>
                <c:pt idx="4">
                  <c:v>851</c:v>
                </c:pt>
                <c:pt idx="5">
                  <c:v>851</c:v>
                </c:pt>
                <c:pt idx="6">
                  <c:v>851</c:v>
                </c:pt>
                <c:pt idx="7">
                  <c:v>901</c:v>
                </c:pt>
                <c:pt idx="8">
                  <c:v>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6E-4237-81E3-1809714A0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3"/>
        <c:overlap val="-71"/>
        <c:axId val="1427668064"/>
        <c:axId val="1425176992"/>
      </c:barChart>
      <c:catAx>
        <c:axId val="142766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176992"/>
        <c:crosses val="autoZero"/>
        <c:auto val="1"/>
        <c:lblAlgn val="ctr"/>
        <c:lblOffset val="100"/>
        <c:noMultiLvlLbl val="0"/>
      </c:catAx>
      <c:valAx>
        <c:axId val="142517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WCL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66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491264592759934"/>
          <c:y val="1.8626302832884665E-2"/>
          <c:w val="0.82577651104704486"/>
          <c:h val="9.3661703808052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[results.xlsx]Sheet7!PivotTable3</c:name>
    <c:fmtId val="5"/>
  </c:pivotSource>
  <c:chart>
    <c:autoTitleDeleted val="0"/>
    <c:pivotFmts>
      <c:pivotFmt>
        <c:idx val="0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4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PMSI - WrkConsv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Sheet7!$G$5:$G$16</c:f>
                <c:numCache>
                  <c:formatCode>General</c:formatCode>
                  <c:ptCount val="12"/>
                  <c:pt idx="0">
                    <c:v>860</c:v>
                  </c:pt>
                  <c:pt idx="1">
                    <c:v>1454</c:v>
                  </c:pt>
                  <c:pt idx="2">
                    <c:v>1083</c:v>
                  </c:pt>
                  <c:pt idx="3">
                    <c:v>1255</c:v>
                  </c:pt>
                  <c:pt idx="4">
                    <c:v>1264</c:v>
                  </c:pt>
                  <c:pt idx="5">
                    <c:v>854</c:v>
                  </c:pt>
                  <c:pt idx="6">
                    <c:v>1054</c:v>
                  </c:pt>
                  <c:pt idx="7">
                    <c:v>1454</c:v>
                  </c:pt>
                  <c:pt idx="8">
                    <c:v>860</c:v>
                  </c:pt>
                  <c:pt idx="9">
                    <c:v>1254</c:v>
                  </c:pt>
                  <c:pt idx="10">
                    <c:v>1254</c:v>
                  </c:pt>
                  <c:pt idx="11">
                    <c:v>1264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8100" cap="sq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Sheet7!$G$5:$G$16</c:f>
              <c:strCache>
                <c:ptCount val="12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lu_non_contig</c:v>
                </c:pt>
                <c:pt idx="5">
                  <c:v>ocean</c:v>
                </c:pt>
                <c:pt idx="6">
                  <c:v>radiosity</c:v>
                </c:pt>
                <c:pt idx="7">
                  <c:v>radix</c:v>
                </c:pt>
                <c:pt idx="8">
                  <c:v>raytrace</c:v>
                </c:pt>
                <c:pt idx="9">
                  <c:v>volrend</c:v>
                </c:pt>
                <c:pt idx="10">
                  <c:v>water_nsquared</c:v>
                </c:pt>
                <c:pt idx="11">
                  <c:v>water_spatial</c:v>
                </c:pt>
              </c:strCache>
            </c:strRef>
          </c:cat>
          <c:val>
            <c:numRef>
              <c:f>Sheet7!$G$5:$G$16</c:f>
              <c:numCache>
                <c:formatCode>General</c:formatCode>
                <c:ptCount val="12"/>
                <c:pt idx="0">
                  <c:v>1190</c:v>
                </c:pt>
                <c:pt idx="1">
                  <c:v>596</c:v>
                </c:pt>
                <c:pt idx="2">
                  <c:v>967</c:v>
                </c:pt>
                <c:pt idx="3">
                  <c:v>795</c:v>
                </c:pt>
                <c:pt idx="4">
                  <c:v>786</c:v>
                </c:pt>
                <c:pt idx="5">
                  <c:v>1196</c:v>
                </c:pt>
                <c:pt idx="6">
                  <c:v>996</c:v>
                </c:pt>
                <c:pt idx="7">
                  <c:v>596</c:v>
                </c:pt>
                <c:pt idx="8">
                  <c:v>1190</c:v>
                </c:pt>
                <c:pt idx="9">
                  <c:v>796</c:v>
                </c:pt>
                <c:pt idx="10">
                  <c:v>796</c:v>
                </c:pt>
                <c:pt idx="11">
                  <c:v>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F-4DD2-A8BC-0B62EBA0EE2F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PISCOT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Sheet7!$H$5:$H$16</c:f>
                <c:numCache>
                  <c:formatCode>General</c:formatCode>
                  <c:ptCount val="12"/>
                  <c:pt idx="0">
                    <c:v>21</c:v>
                  </c:pt>
                  <c:pt idx="1">
                    <c:v>163</c:v>
                  </c:pt>
                  <c:pt idx="2">
                    <c:v>125</c:v>
                  </c:pt>
                  <c:pt idx="3">
                    <c:v>113</c:v>
                  </c:pt>
                  <c:pt idx="4">
                    <c:v>112</c:v>
                  </c:pt>
                  <c:pt idx="5">
                    <c:v>16</c:v>
                  </c:pt>
                  <c:pt idx="6">
                    <c:v>59</c:v>
                  </c:pt>
                  <c:pt idx="7">
                    <c:v>110</c:v>
                  </c:pt>
                  <c:pt idx="8">
                    <c:v>59</c:v>
                  </c:pt>
                  <c:pt idx="9">
                    <c:v>104</c:v>
                  </c:pt>
                  <c:pt idx="10">
                    <c:v>160</c:v>
                  </c:pt>
                  <c:pt idx="11">
                    <c:v>146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8100" cap="sq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Sheet7!$G$5:$G$16</c:f>
              <c:strCache>
                <c:ptCount val="12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lu_non_contig</c:v>
                </c:pt>
                <c:pt idx="5">
                  <c:v>ocean</c:v>
                </c:pt>
                <c:pt idx="6">
                  <c:v>radiosity</c:v>
                </c:pt>
                <c:pt idx="7">
                  <c:v>radix</c:v>
                </c:pt>
                <c:pt idx="8">
                  <c:v>raytrace</c:v>
                </c:pt>
                <c:pt idx="9">
                  <c:v>volrend</c:v>
                </c:pt>
                <c:pt idx="10">
                  <c:v>water_nsquared</c:v>
                </c:pt>
                <c:pt idx="11">
                  <c:v>water_spatial</c:v>
                </c:pt>
              </c:strCache>
            </c:strRef>
          </c:cat>
          <c:val>
            <c:numRef>
              <c:f>Sheet7!$G$5:$G$16</c:f>
              <c:numCache>
                <c:formatCode>General</c:formatCode>
                <c:ptCount val="12"/>
                <c:pt idx="0">
                  <c:v>395</c:v>
                </c:pt>
                <c:pt idx="1">
                  <c:v>253</c:v>
                </c:pt>
                <c:pt idx="2">
                  <c:v>291</c:v>
                </c:pt>
                <c:pt idx="3">
                  <c:v>303</c:v>
                </c:pt>
                <c:pt idx="4">
                  <c:v>304</c:v>
                </c:pt>
                <c:pt idx="5">
                  <c:v>400</c:v>
                </c:pt>
                <c:pt idx="6">
                  <c:v>357</c:v>
                </c:pt>
                <c:pt idx="7">
                  <c:v>306</c:v>
                </c:pt>
                <c:pt idx="8">
                  <c:v>357</c:v>
                </c:pt>
                <c:pt idx="9">
                  <c:v>312</c:v>
                </c:pt>
                <c:pt idx="10">
                  <c:v>256</c:v>
                </c:pt>
                <c:pt idx="11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7F-4DD2-A8BC-0B62EBA0EE2F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rgbClr val="92D050"/>
            </a:solidFill>
            <a:ln w="25400">
              <a:solidFill>
                <a:srgbClr val="92D050"/>
              </a:solidFill>
            </a:ln>
            <a:effectLst/>
          </c:spPr>
          <c:invertIfNegative val="0"/>
          <c:errBars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Sheet7!$G$5:$G$16</c:f>
              <c:strCache>
                <c:ptCount val="12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lu_non_contig</c:v>
                </c:pt>
                <c:pt idx="5">
                  <c:v>ocean</c:v>
                </c:pt>
                <c:pt idx="6">
                  <c:v>radiosity</c:v>
                </c:pt>
                <c:pt idx="7">
                  <c:v>radix</c:v>
                </c:pt>
                <c:pt idx="8">
                  <c:v>raytrace</c:v>
                </c:pt>
                <c:pt idx="9">
                  <c:v>volrend</c:v>
                </c:pt>
                <c:pt idx="10">
                  <c:v>water_nsquared</c:v>
                </c:pt>
                <c:pt idx="11">
                  <c:v>water_spatial</c:v>
                </c:pt>
              </c:strCache>
            </c:strRef>
          </c:cat>
          <c:val>
            <c:numRef>
              <c:f>Sheet7!$G$5:$G$16</c:f>
              <c:numCache>
                <c:formatCode>General</c:formatCode>
                <c:ptCount val="12"/>
                <c:pt idx="0">
                  <c:v>658</c:v>
                </c:pt>
                <c:pt idx="1">
                  <c:v>739</c:v>
                </c:pt>
                <c:pt idx="2">
                  <c:v>898</c:v>
                </c:pt>
                <c:pt idx="3">
                  <c:v>897</c:v>
                </c:pt>
                <c:pt idx="4">
                  <c:v>848</c:v>
                </c:pt>
                <c:pt idx="5">
                  <c:v>1199</c:v>
                </c:pt>
                <c:pt idx="6">
                  <c:v>1190</c:v>
                </c:pt>
                <c:pt idx="7">
                  <c:v>696</c:v>
                </c:pt>
                <c:pt idx="8">
                  <c:v>1190</c:v>
                </c:pt>
                <c:pt idx="9">
                  <c:v>736</c:v>
                </c:pt>
                <c:pt idx="10">
                  <c:v>657</c:v>
                </c:pt>
                <c:pt idx="11">
                  <c:v>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7F-4DD2-A8BC-0B62EBA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4"/>
        <c:overlap val="-61"/>
        <c:axId val="906901391"/>
        <c:axId val="590815951"/>
      </c:barChart>
      <c:catAx>
        <c:axId val="90690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815951"/>
        <c:crosses val="autoZero"/>
        <c:auto val="1"/>
        <c:lblAlgn val="ctr"/>
        <c:lblOffset val="100"/>
        <c:noMultiLvlLbl val="0"/>
      </c:catAx>
      <c:valAx>
        <c:axId val="59081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baseline="0">
                    <a:solidFill>
                      <a:schemeClr val="tx1"/>
                    </a:solidFill>
                  </a:rPr>
                  <a:t>WCL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0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15628150287446"/>
          <c:y val="1.8454438365082072E-2"/>
          <c:w val="0.66830104714419358"/>
          <c:h val="9.2797489421392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pattFill prst="narHorz">
            <a:fgClr>
              <a:schemeClr val="accent6"/>
            </a:fgClr>
            <a:bgClr>
              <a:schemeClr val="bg1"/>
            </a:bgClr>
          </a:pattFill>
          <a:ln w="28575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"/>
        <c:spPr>
          <a:pattFill prst="wdDnDiag">
            <a:fgClr>
              <a:schemeClr val="accent2"/>
            </a:fgClr>
            <a:bgClr>
              <a:schemeClr val="bg1"/>
            </a:bgClr>
          </a:pattFill>
          <a:ln w="28575">
            <a:solidFill>
              <a:schemeClr val="accent2"/>
            </a:solidFill>
          </a:ln>
          <a:effectLst/>
        </c:spPr>
        <c:marker>
          <c:symbol val="none"/>
        </c:marker>
      </c:pivotFmt>
      <c:pivotFmt>
        <c:idx val="2"/>
        <c:spPr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3"/>
        <c:spPr>
          <a:pattFill prst="narHorz">
            <a:fgClr>
              <a:schemeClr val="accent6"/>
            </a:fgClr>
            <a:bgClr>
              <a:schemeClr val="bg1"/>
            </a:bgClr>
          </a:pattFill>
          <a:ln w="28575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4"/>
        <c:spPr>
          <a:pattFill prst="wdDnDiag">
            <a:fgClr>
              <a:schemeClr val="accent2"/>
            </a:fgClr>
            <a:bgClr>
              <a:schemeClr val="bg1"/>
            </a:bgClr>
          </a:pattFill>
          <a:ln w="28575">
            <a:solidFill>
              <a:schemeClr val="accent2"/>
            </a:solidFill>
          </a:ln>
          <a:effectLst/>
        </c:spPr>
        <c:marker>
          <c:symbol val="none"/>
        </c:marker>
      </c:pivotFmt>
      <c:pivotFmt>
        <c:idx val="5"/>
        <c:spPr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FCFS</c:v>
          </c:tx>
          <c:spPr>
            <a:solidFill>
              <a:srgbClr val="92D050"/>
            </a:solidFill>
            <a:ln w="25400">
              <a:solidFill>
                <a:srgbClr val="92D050"/>
              </a:solidFill>
            </a:ln>
            <a:effectLst/>
          </c:spPr>
          <c:invertIfNegative val="0"/>
          <c:cat>
            <c:strLit>
              <c:ptCount val="12"/>
              <c:pt idx="0">
                <c:v>barnes</c:v>
              </c:pt>
              <c:pt idx="1">
                <c:v>cholesky</c:v>
              </c:pt>
              <c:pt idx="2">
                <c:v>fft</c:v>
              </c:pt>
              <c:pt idx="3">
                <c:v>fmm</c:v>
              </c:pt>
              <c:pt idx="4">
                <c:v>lu_non_contig</c:v>
              </c:pt>
              <c:pt idx="5">
                <c:v>ocean</c:v>
              </c:pt>
              <c:pt idx="6">
                <c:v>radiosity</c:v>
              </c:pt>
              <c:pt idx="7">
                <c:v>radix</c:v>
              </c:pt>
              <c:pt idx="8">
                <c:v>raytrace</c:v>
              </c:pt>
              <c:pt idx="9">
                <c:v>volrend</c:v>
              </c:pt>
              <c:pt idx="10">
                <c:v>water_nsquared</c:v>
              </c:pt>
              <c:pt idx="11">
                <c:v>water_spatial</c:v>
              </c:pt>
            </c:strLit>
          </c:cat>
          <c:val>
            <c:numLit>
              <c:formatCode>General</c:formatCode>
              <c:ptCount val="12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0-5AC6-4E30-8A9C-6AE041FE4391}"/>
            </c:ext>
          </c:extLst>
        </c:ser>
        <c:ser>
          <c:idx val="1"/>
          <c:order val="1"/>
          <c:tx>
            <c:v>PISCOT</c:v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strLit>
              <c:ptCount val="12"/>
              <c:pt idx="0">
                <c:v>barnes</c:v>
              </c:pt>
              <c:pt idx="1">
                <c:v>cholesky</c:v>
              </c:pt>
              <c:pt idx="2">
                <c:v>fft</c:v>
              </c:pt>
              <c:pt idx="3">
                <c:v>fmm</c:v>
              </c:pt>
              <c:pt idx="4">
                <c:v>lu_non_contig</c:v>
              </c:pt>
              <c:pt idx="5">
                <c:v>ocean</c:v>
              </c:pt>
              <c:pt idx="6">
                <c:v>radiosity</c:v>
              </c:pt>
              <c:pt idx="7">
                <c:v>radix</c:v>
              </c:pt>
              <c:pt idx="8">
                <c:v>raytrace</c:v>
              </c:pt>
              <c:pt idx="9">
                <c:v>volrend</c:v>
              </c:pt>
              <c:pt idx="10">
                <c:v>water_nsquared</c:v>
              </c:pt>
              <c:pt idx="11">
                <c:v>water_spatial</c:v>
              </c:pt>
            </c:strLit>
          </c:cat>
          <c:val>
            <c:numLit>
              <c:formatCode>General</c:formatCode>
              <c:ptCount val="12"/>
              <c:pt idx="0">
                <c:v>1.0004701650000001</c:v>
              </c:pt>
              <c:pt idx="1">
                <c:v>1.000227365</c:v>
              </c:pt>
              <c:pt idx="2">
                <c:v>0.99991079900000002</c:v>
              </c:pt>
              <c:pt idx="3">
                <c:v>0.99716436100000005</c:v>
              </c:pt>
              <c:pt idx="4">
                <c:v>1.0399198549999999</c:v>
              </c:pt>
              <c:pt idx="5">
                <c:v>0.98912666199999999</c:v>
              </c:pt>
              <c:pt idx="6">
                <c:v>1.0071391139999999</c:v>
              </c:pt>
              <c:pt idx="7">
                <c:v>1.006522044</c:v>
              </c:pt>
              <c:pt idx="8">
                <c:v>1.000790461</c:v>
              </c:pt>
              <c:pt idx="9">
                <c:v>0.999422586</c:v>
              </c:pt>
              <c:pt idx="10">
                <c:v>1.000119201</c:v>
              </c:pt>
              <c:pt idx="11">
                <c:v>1.0003469119999999</c:v>
              </c:pt>
            </c:numLit>
          </c:val>
          <c:extLst>
            <c:ext xmlns:c16="http://schemas.microsoft.com/office/drawing/2014/chart" uri="{C3380CC4-5D6E-409C-BE32-E72D297353CC}">
              <c16:uniqueId val="{00000001-5AC6-4E30-8A9C-6AE041FE4391}"/>
            </c:ext>
          </c:extLst>
        </c:ser>
        <c:ser>
          <c:idx val="2"/>
          <c:order val="2"/>
          <c:tx>
            <c:v>PMSI - WrkConsv</c:v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strLit>
              <c:ptCount val="12"/>
              <c:pt idx="0">
                <c:v>barnes</c:v>
              </c:pt>
              <c:pt idx="1">
                <c:v>cholesky</c:v>
              </c:pt>
              <c:pt idx="2">
                <c:v>fft</c:v>
              </c:pt>
              <c:pt idx="3">
                <c:v>fmm</c:v>
              </c:pt>
              <c:pt idx="4">
                <c:v>lu_non_contig</c:v>
              </c:pt>
              <c:pt idx="5">
                <c:v>ocean</c:v>
              </c:pt>
              <c:pt idx="6">
                <c:v>radiosity</c:v>
              </c:pt>
              <c:pt idx="7">
                <c:v>radix</c:v>
              </c:pt>
              <c:pt idx="8">
                <c:v>raytrace</c:v>
              </c:pt>
              <c:pt idx="9">
                <c:v>volrend</c:v>
              </c:pt>
              <c:pt idx="10">
                <c:v>water_nsquared</c:v>
              </c:pt>
              <c:pt idx="11">
                <c:v>water_spatial</c:v>
              </c:pt>
            </c:strLit>
          </c:cat>
          <c:val>
            <c:numLit>
              <c:formatCode>General</c:formatCode>
              <c:ptCount val="12"/>
              <c:pt idx="0">
                <c:v>2.3557337280000001</c:v>
              </c:pt>
              <c:pt idx="1">
                <c:v>3.4692373359999999</c:v>
              </c:pt>
              <c:pt idx="2">
                <c:v>1.971610697</c:v>
              </c:pt>
              <c:pt idx="3">
                <c:v>5.320275069</c:v>
              </c:pt>
              <c:pt idx="4">
                <c:v>2.728340438</c:v>
              </c:pt>
              <c:pt idx="5">
                <c:v>4.81259631</c:v>
              </c:pt>
              <c:pt idx="6">
                <c:v>3.6412405969999999</c:v>
              </c:pt>
              <c:pt idx="7">
                <c:v>1.74395251</c:v>
              </c:pt>
              <c:pt idx="8">
                <c:v>2.0458226060000002</c:v>
              </c:pt>
              <c:pt idx="9">
                <c:v>4.3146090380000004</c:v>
              </c:pt>
              <c:pt idx="10">
                <c:v>2.218222468</c:v>
              </c:pt>
              <c:pt idx="11">
                <c:v>2.5773037159999999</c:v>
              </c:pt>
            </c:numLit>
          </c:val>
          <c:extLst>
            <c:ext xmlns:c16="http://schemas.microsoft.com/office/drawing/2014/chart" uri="{C3380CC4-5D6E-409C-BE32-E72D297353CC}">
              <c16:uniqueId val="{00000002-5AC6-4E30-8A9C-6AE041FE4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4"/>
        <c:overlap val="-81"/>
        <c:axId val="1256986896"/>
        <c:axId val="1256698512"/>
      </c:barChart>
      <c:catAx>
        <c:axId val="125698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698512"/>
        <c:crosses val="autoZero"/>
        <c:auto val="1"/>
        <c:lblAlgn val="ctr"/>
        <c:lblOffset val="100"/>
        <c:noMultiLvlLbl val="0"/>
      </c:catAx>
      <c:valAx>
        <c:axId val="125669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baseline="0">
                    <a:solidFill>
                      <a:schemeClr val="tx1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98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9558874129050017E-2"/>
          <c:y val="6.2520250269741451E-2"/>
          <c:w val="0.85244932431432752"/>
          <c:h val="0.104551421791754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[piscot-result-apr-2020 - rev4 - Copy.xlsx]Sheet6!PivotTable2</c:name>
    <c:fmtId val="5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pattFill prst="wdDn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0"/>
        <c:spPr>
          <a:solidFill>
            <a:srgbClr val="FF0000"/>
          </a:solidFill>
          <a:ln w="28575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51"/>
        <c:spPr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52"/>
        <c:spPr>
          <a:solidFill>
            <a:schemeClr val="tx1"/>
          </a:solidFill>
          <a:ln w="28575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3"/>
        <c:spPr>
          <a:pattFill prst="wdDn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4"/>
        <c:spPr>
          <a:solidFill>
            <a:srgbClr val="FF0000"/>
          </a:solidFill>
          <a:ln w="28575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55"/>
        <c:spPr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56"/>
        <c:spPr>
          <a:solidFill>
            <a:schemeClr val="tx1"/>
          </a:solidFill>
          <a:ln w="28575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7"/>
        <c:spPr>
          <a:pattFill prst="wdDn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8"/>
        <c:spPr>
          <a:solidFill>
            <a:srgbClr val="FF0000"/>
          </a:solidFill>
          <a:ln w="28575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59"/>
        <c:spPr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60"/>
        <c:spPr>
          <a:solidFill>
            <a:schemeClr val="tx1"/>
          </a:solidFill>
          <a:ln w="28575">
            <a:solidFill>
              <a:schemeClr val="tx1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strCache>
                <c:ptCount val="1"/>
                <c:pt idx="0">
                  <c:v>RespL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  <a:effectLst/>
          </c:spPr>
          <c:invertIfNegative val="0"/>
          <c:cat>
            <c:multiLvlStr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multiLvlStrCache>
                <c:ptCount val="24"/>
                <c:lvl>
                  <c:pt idx="0">
                    <c:v>No C2C</c:v>
                  </c:pt>
                  <c:pt idx="1">
                    <c:v>C2C</c:v>
                  </c:pt>
                  <c:pt idx="2">
                    <c:v>No C2C</c:v>
                  </c:pt>
                  <c:pt idx="3">
                    <c:v>C2C</c:v>
                  </c:pt>
                  <c:pt idx="4">
                    <c:v>No C2C</c:v>
                  </c:pt>
                  <c:pt idx="5">
                    <c:v>C2C</c:v>
                  </c:pt>
                  <c:pt idx="6">
                    <c:v>No C2C</c:v>
                  </c:pt>
                  <c:pt idx="7">
                    <c:v>C2C</c:v>
                  </c:pt>
                  <c:pt idx="8">
                    <c:v>No C2C</c:v>
                  </c:pt>
                  <c:pt idx="9">
                    <c:v>C2C</c:v>
                  </c:pt>
                  <c:pt idx="10">
                    <c:v>No C2C</c:v>
                  </c:pt>
                  <c:pt idx="11">
                    <c:v>C2C</c:v>
                  </c:pt>
                  <c:pt idx="12">
                    <c:v>No C2C</c:v>
                  </c:pt>
                  <c:pt idx="13">
                    <c:v>C2C</c:v>
                  </c:pt>
                  <c:pt idx="14">
                    <c:v>No C2C</c:v>
                  </c:pt>
                  <c:pt idx="15">
                    <c:v>C2C</c:v>
                  </c:pt>
                  <c:pt idx="16">
                    <c:v>No C2C</c:v>
                  </c:pt>
                  <c:pt idx="17">
                    <c:v>C2C</c:v>
                  </c:pt>
                  <c:pt idx="18">
                    <c:v>No C2C</c:v>
                  </c:pt>
                  <c:pt idx="19">
                    <c:v>C2C</c:v>
                  </c:pt>
                  <c:pt idx="20">
                    <c:v>No C2C</c:v>
                  </c:pt>
                  <c:pt idx="21">
                    <c:v>C2C</c:v>
                  </c:pt>
                  <c:pt idx="22">
                    <c:v>No C2C</c:v>
                  </c:pt>
                  <c:pt idx="23">
                    <c:v>C2C</c:v>
                  </c:pt>
                </c:lvl>
                <c:lvl>
                  <c:pt idx="0">
                    <c:v>barnes</c:v>
                  </c:pt>
                  <c:pt idx="2">
                    <c:v>cholesky</c:v>
                  </c:pt>
                  <c:pt idx="4">
                    <c:v>fft</c:v>
                  </c:pt>
                  <c:pt idx="6">
                    <c:v>fmm</c:v>
                  </c:pt>
                  <c:pt idx="8">
                    <c:v>lu_non_contig</c:v>
                  </c:pt>
                  <c:pt idx="10">
                    <c:v>ocean</c:v>
                  </c:pt>
                  <c:pt idx="12">
                    <c:v>radiosity</c:v>
                  </c:pt>
                  <c:pt idx="14">
                    <c:v>radix</c:v>
                  </c:pt>
                  <c:pt idx="16">
                    <c:v>raytrace</c:v>
                  </c:pt>
                  <c:pt idx="18">
                    <c:v>volrend</c:v>
                  </c:pt>
                  <c:pt idx="20">
                    <c:v>water_nsquared</c:v>
                  </c:pt>
                  <c:pt idx="22">
                    <c:v>water_spatial</c:v>
                  </c:pt>
                </c:lvl>
              </c:multiLvlStrCache>
            </c:multiLvlStrRef>
          </c:cat>
          <c:val>
            <c:num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numCache>
                <c:formatCode>#,##0.00</c:formatCode>
                <c:ptCount val="24"/>
                <c:pt idx="0">
                  <c:v>32677211</c:v>
                </c:pt>
                <c:pt idx="1">
                  <c:v>27900045</c:v>
                </c:pt>
                <c:pt idx="2">
                  <c:v>42021669</c:v>
                </c:pt>
                <c:pt idx="3">
                  <c:v>42018969</c:v>
                </c:pt>
                <c:pt idx="4">
                  <c:v>6752280</c:v>
                </c:pt>
                <c:pt idx="5">
                  <c:v>6741726</c:v>
                </c:pt>
                <c:pt idx="6">
                  <c:v>20103152</c:v>
                </c:pt>
                <c:pt idx="7">
                  <c:v>19930818</c:v>
                </c:pt>
                <c:pt idx="8">
                  <c:v>174928394</c:v>
                </c:pt>
                <c:pt idx="9">
                  <c:v>174385985</c:v>
                </c:pt>
                <c:pt idx="10">
                  <c:v>22842057</c:v>
                </c:pt>
                <c:pt idx="11">
                  <c:v>22103036</c:v>
                </c:pt>
                <c:pt idx="12">
                  <c:v>236776692</c:v>
                </c:pt>
                <c:pt idx="13">
                  <c:v>236776692</c:v>
                </c:pt>
                <c:pt idx="14">
                  <c:v>209517832</c:v>
                </c:pt>
                <c:pt idx="15">
                  <c:v>209180663</c:v>
                </c:pt>
                <c:pt idx="16">
                  <c:v>121174750</c:v>
                </c:pt>
                <c:pt idx="17">
                  <c:v>121174750</c:v>
                </c:pt>
                <c:pt idx="18">
                  <c:v>18258046</c:v>
                </c:pt>
                <c:pt idx="19">
                  <c:v>17116700</c:v>
                </c:pt>
                <c:pt idx="20">
                  <c:v>5227001</c:v>
                </c:pt>
                <c:pt idx="21">
                  <c:v>5198984</c:v>
                </c:pt>
                <c:pt idx="22">
                  <c:v>4070557</c:v>
                </c:pt>
                <c:pt idx="23">
                  <c:v>4057140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5-4983-9D74-4125DE20A2E4}"/>
            </c:ext>
          </c:extLst>
        </c:ser>
        <c:ser>
          <c:idx val="1"/>
          <c:order val="1"/>
          <c:tx>
            <c:str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strCache>
                <c:ptCount val="1"/>
                <c:pt idx="0">
                  <c:v>ReplcL</c:v>
                </c:pt>
              </c:strCache>
            </c:strRef>
          </c:tx>
          <c:spPr>
            <a:solidFill>
              <a:srgbClr val="FF0000"/>
            </a:solidFill>
            <a:ln w="28575">
              <a:solidFill>
                <a:srgbClr val="FF0000"/>
              </a:solidFill>
            </a:ln>
            <a:effectLst/>
          </c:spPr>
          <c:invertIfNegative val="0"/>
          <c:cat>
            <c:multiLvlStr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multiLvlStrCache>
                <c:ptCount val="24"/>
                <c:lvl>
                  <c:pt idx="0">
                    <c:v>No C2C</c:v>
                  </c:pt>
                  <c:pt idx="1">
                    <c:v>C2C</c:v>
                  </c:pt>
                  <c:pt idx="2">
                    <c:v>No C2C</c:v>
                  </c:pt>
                  <c:pt idx="3">
                    <c:v>C2C</c:v>
                  </c:pt>
                  <c:pt idx="4">
                    <c:v>No C2C</c:v>
                  </c:pt>
                  <c:pt idx="5">
                    <c:v>C2C</c:v>
                  </c:pt>
                  <c:pt idx="6">
                    <c:v>No C2C</c:v>
                  </c:pt>
                  <c:pt idx="7">
                    <c:v>C2C</c:v>
                  </c:pt>
                  <c:pt idx="8">
                    <c:v>No C2C</c:v>
                  </c:pt>
                  <c:pt idx="9">
                    <c:v>C2C</c:v>
                  </c:pt>
                  <c:pt idx="10">
                    <c:v>No C2C</c:v>
                  </c:pt>
                  <c:pt idx="11">
                    <c:v>C2C</c:v>
                  </c:pt>
                  <c:pt idx="12">
                    <c:v>No C2C</c:v>
                  </c:pt>
                  <c:pt idx="13">
                    <c:v>C2C</c:v>
                  </c:pt>
                  <c:pt idx="14">
                    <c:v>No C2C</c:v>
                  </c:pt>
                  <c:pt idx="15">
                    <c:v>C2C</c:v>
                  </c:pt>
                  <c:pt idx="16">
                    <c:v>No C2C</c:v>
                  </c:pt>
                  <c:pt idx="17">
                    <c:v>C2C</c:v>
                  </c:pt>
                  <c:pt idx="18">
                    <c:v>No C2C</c:v>
                  </c:pt>
                  <c:pt idx="19">
                    <c:v>C2C</c:v>
                  </c:pt>
                  <c:pt idx="20">
                    <c:v>No C2C</c:v>
                  </c:pt>
                  <c:pt idx="21">
                    <c:v>C2C</c:v>
                  </c:pt>
                  <c:pt idx="22">
                    <c:v>No C2C</c:v>
                  </c:pt>
                  <c:pt idx="23">
                    <c:v>C2C</c:v>
                  </c:pt>
                </c:lvl>
                <c:lvl>
                  <c:pt idx="0">
                    <c:v>barnes</c:v>
                  </c:pt>
                  <c:pt idx="2">
                    <c:v>cholesky</c:v>
                  </c:pt>
                  <c:pt idx="4">
                    <c:v>fft</c:v>
                  </c:pt>
                  <c:pt idx="6">
                    <c:v>fmm</c:v>
                  </c:pt>
                  <c:pt idx="8">
                    <c:v>lu_non_contig</c:v>
                  </c:pt>
                  <c:pt idx="10">
                    <c:v>ocean</c:v>
                  </c:pt>
                  <c:pt idx="12">
                    <c:v>radiosity</c:v>
                  </c:pt>
                  <c:pt idx="14">
                    <c:v>radix</c:v>
                  </c:pt>
                  <c:pt idx="16">
                    <c:v>raytrace</c:v>
                  </c:pt>
                  <c:pt idx="18">
                    <c:v>volrend</c:v>
                  </c:pt>
                  <c:pt idx="20">
                    <c:v>water_nsquared</c:v>
                  </c:pt>
                  <c:pt idx="22">
                    <c:v>water_spatial</c:v>
                  </c:pt>
                </c:lvl>
              </c:multiLvlStrCache>
            </c:multiLvlStrRef>
          </c:cat>
          <c:val>
            <c:num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numCache>
                <c:formatCode>#,##0.00</c:formatCode>
                <c:ptCount val="24"/>
                <c:pt idx="0">
                  <c:v>4014839</c:v>
                </c:pt>
                <c:pt idx="1">
                  <c:v>3619876</c:v>
                </c:pt>
                <c:pt idx="2">
                  <c:v>14177686</c:v>
                </c:pt>
                <c:pt idx="3">
                  <c:v>14179376</c:v>
                </c:pt>
                <c:pt idx="4">
                  <c:v>3494874</c:v>
                </c:pt>
                <c:pt idx="5">
                  <c:v>3502600</c:v>
                </c:pt>
                <c:pt idx="6">
                  <c:v>3974149</c:v>
                </c:pt>
                <c:pt idx="7">
                  <c:v>3976981</c:v>
                </c:pt>
                <c:pt idx="8">
                  <c:v>61708294</c:v>
                </c:pt>
                <c:pt idx="9">
                  <c:v>61654818</c:v>
                </c:pt>
                <c:pt idx="10">
                  <c:v>6587885</c:v>
                </c:pt>
                <c:pt idx="11">
                  <c:v>6547800</c:v>
                </c:pt>
                <c:pt idx="12">
                  <c:v>200931922</c:v>
                </c:pt>
                <c:pt idx="13">
                  <c:v>200931922</c:v>
                </c:pt>
                <c:pt idx="14">
                  <c:v>124334603</c:v>
                </c:pt>
                <c:pt idx="15">
                  <c:v>124344785</c:v>
                </c:pt>
                <c:pt idx="16">
                  <c:v>25590591</c:v>
                </c:pt>
                <c:pt idx="17">
                  <c:v>25590591</c:v>
                </c:pt>
                <c:pt idx="18">
                  <c:v>2278218</c:v>
                </c:pt>
                <c:pt idx="19">
                  <c:v>2270625</c:v>
                </c:pt>
                <c:pt idx="20">
                  <c:v>1165608</c:v>
                </c:pt>
                <c:pt idx="21">
                  <c:v>1165378</c:v>
                </c:pt>
                <c:pt idx="22">
                  <c:v>968880</c:v>
                </c:pt>
                <c:pt idx="23">
                  <c:v>969929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75-4983-9D74-4125DE20A2E4}"/>
            </c:ext>
          </c:extLst>
        </c:ser>
        <c:ser>
          <c:idx val="2"/>
          <c:order val="2"/>
          <c:tx>
            <c:str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strCache>
                <c:ptCount val="1"/>
                <c:pt idx="0">
                  <c:v>ReqL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multiLvlStr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multiLvlStrCache>
                <c:ptCount val="24"/>
                <c:lvl>
                  <c:pt idx="0">
                    <c:v>No C2C</c:v>
                  </c:pt>
                  <c:pt idx="1">
                    <c:v>C2C</c:v>
                  </c:pt>
                  <c:pt idx="2">
                    <c:v>No C2C</c:v>
                  </c:pt>
                  <c:pt idx="3">
                    <c:v>C2C</c:v>
                  </c:pt>
                  <c:pt idx="4">
                    <c:v>No C2C</c:v>
                  </c:pt>
                  <c:pt idx="5">
                    <c:v>C2C</c:v>
                  </c:pt>
                  <c:pt idx="6">
                    <c:v>No C2C</c:v>
                  </c:pt>
                  <c:pt idx="7">
                    <c:v>C2C</c:v>
                  </c:pt>
                  <c:pt idx="8">
                    <c:v>No C2C</c:v>
                  </c:pt>
                  <c:pt idx="9">
                    <c:v>C2C</c:v>
                  </c:pt>
                  <c:pt idx="10">
                    <c:v>No C2C</c:v>
                  </c:pt>
                  <c:pt idx="11">
                    <c:v>C2C</c:v>
                  </c:pt>
                  <c:pt idx="12">
                    <c:v>No C2C</c:v>
                  </c:pt>
                  <c:pt idx="13">
                    <c:v>C2C</c:v>
                  </c:pt>
                  <c:pt idx="14">
                    <c:v>No C2C</c:v>
                  </c:pt>
                  <c:pt idx="15">
                    <c:v>C2C</c:v>
                  </c:pt>
                  <c:pt idx="16">
                    <c:v>No C2C</c:v>
                  </c:pt>
                  <c:pt idx="17">
                    <c:v>C2C</c:v>
                  </c:pt>
                  <c:pt idx="18">
                    <c:v>No C2C</c:v>
                  </c:pt>
                  <c:pt idx="19">
                    <c:v>C2C</c:v>
                  </c:pt>
                  <c:pt idx="20">
                    <c:v>No C2C</c:v>
                  </c:pt>
                  <c:pt idx="21">
                    <c:v>C2C</c:v>
                  </c:pt>
                  <c:pt idx="22">
                    <c:v>No C2C</c:v>
                  </c:pt>
                  <c:pt idx="23">
                    <c:v>C2C</c:v>
                  </c:pt>
                </c:lvl>
                <c:lvl>
                  <c:pt idx="0">
                    <c:v>barnes</c:v>
                  </c:pt>
                  <c:pt idx="2">
                    <c:v>cholesky</c:v>
                  </c:pt>
                  <c:pt idx="4">
                    <c:v>fft</c:v>
                  </c:pt>
                  <c:pt idx="6">
                    <c:v>fmm</c:v>
                  </c:pt>
                  <c:pt idx="8">
                    <c:v>lu_non_contig</c:v>
                  </c:pt>
                  <c:pt idx="10">
                    <c:v>ocean</c:v>
                  </c:pt>
                  <c:pt idx="12">
                    <c:v>radiosity</c:v>
                  </c:pt>
                  <c:pt idx="14">
                    <c:v>radix</c:v>
                  </c:pt>
                  <c:pt idx="16">
                    <c:v>raytrace</c:v>
                  </c:pt>
                  <c:pt idx="18">
                    <c:v>volrend</c:v>
                  </c:pt>
                  <c:pt idx="20">
                    <c:v>water_nsquared</c:v>
                  </c:pt>
                  <c:pt idx="22">
                    <c:v>water_spatial</c:v>
                  </c:pt>
                </c:lvl>
              </c:multiLvlStrCache>
            </c:multiLvlStrRef>
          </c:cat>
          <c:val>
            <c:num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numCache>
                <c:formatCode>#,##0.00</c:formatCode>
                <c:ptCount val="24"/>
                <c:pt idx="0">
                  <c:v>782848</c:v>
                </c:pt>
                <c:pt idx="1">
                  <c:v>782956</c:v>
                </c:pt>
                <c:pt idx="2">
                  <c:v>158946</c:v>
                </c:pt>
                <c:pt idx="3">
                  <c:v>159213</c:v>
                </c:pt>
                <c:pt idx="4">
                  <c:v>130239</c:v>
                </c:pt>
                <c:pt idx="5">
                  <c:v>130317</c:v>
                </c:pt>
                <c:pt idx="6">
                  <c:v>478351</c:v>
                </c:pt>
                <c:pt idx="7">
                  <c:v>478628</c:v>
                </c:pt>
                <c:pt idx="8">
                  <c:v>1911935</c:v>
                </c:pt>
                <c:pt idx="9">
                  <c:v>1913627</c:v>
                </c:pt>
                <c:pt idx="10">
                  <c:v>446801</c:v>
                </c:pt>
                <c:pt idx="11">
                  <c:v>446514</c:v>
                </c:pt>
                <c:pt idx="12">
                  <c:v>269248</c:v>
                </c:pt>
                <c:pt idx="13">
                  <c:v>274305</c:v>
                </c:pt>
                <c:pt idx="14">
                  <c:v>2488521</c:v>
                </c:pt>
                <c:pt idx="15">
                  <c:v>2488480</c:v>
                </c:pt>
                <c:pt idx="16">
                  <c:v>2280688</c:v>
                </c:pt>
                <c:pt idx="17">
                  <c:v>2281997</c:v>
                </c:pt>
                <c:pt idx="18">
                  <c:v>440031</c:v>
                </c:pt>
                <c:pt idx="19">
                  <c:v>440143</c:v>
                </c:pt>
                <c:pt idx="20">
                  <c:v>94723</c:v>
                </c:pt>
                <c:pt idx="21">
                  <c:v>94562</c:v>
                </c:pt>
                <c:pt idx="22">
                  <c:v>97174</c:v>
                </c:pt>
                <c:pt idx="23">
                  <c:v>97081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75-4983-9D74-4125DE20A2E4}"/>
            </c:ext>
          </c:extLst>
        </c:ser>
        <c:ser>
          <c:idx val="3"/>
          <c:order val="3"/>
          <c:tx>
            <c:str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strCache>
                <c:ptCount val="1"/>
                <c:pt idx="0">
                  <c:v>HitsL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  <c:numCache>
                  <c:formatCode>General</c:formatCode>
                  <c:ptCount val="24"/>
                  <c:pt idx="0">
                    <c:v>4754716512</c:v>
                  </c:pt>
                  <c:pt idx="1">
                    <c:v>2468795112</c:v>
                  </c:pt>
                  <c:pt idx="2">
                    <c:v>3402046336</c:v>
                  </c:pt>
                  <c:pt idx="3">
                    <c:v>1766447136</c:v>
                  </c:pt>
                  <c:pt idx="4">
                    <c:v>3885793600</c:v>
                  </c:pt>
                  <c:pt idx="5">
                    <c:v>2017623600</c:v>
                  </c:pt>
                  <c:pt idx="6">
                    <c:v>2361216000</c:v>
                  </c:pt>
                  <c:pt idx="7">
                    <c:v>1226016000</c:v>
                  </c:pt>
                  <c:pt idx="8">
                    <c:v>2819028160</c:v>
                  </c:pt>
                  <c:pt idx="9">
                    <c:v>1463726160</c:v>
                  </c:pt>
                  <c:pt idx="10">
                    <c:v>1270057984</c:v>
                  </c:pt>
                  <c:pt idx="11">
                    <c:v>659453184</c:v>
                  </c:pt>
                  <c:pt idx="12">
                    <c:v>29903375008</c:v>
                  </c:pt>
                  <c:pt idx="13">
                    <c:v>15526752408</c:v>
                  </c:pt>
                  <c:pt idx="14">
                    <c:v>5522505664</c:v>
                  </c:pt>
                  <c:pt idx="15">
                    <c:v>2867454864</c:v>
                  </c:pt>
                  <c:pt idx="16">
                    <c:v>6462609088</c:v>
                  </c:pt>
                  <c:pt idx="17">
                    <c:v>3355585488</c:v>
                  </c:pt>
                  <c:pt idx="18">
                    <c:v>859888224</c:v>
                  </c:pt>
                  <c:pt idx="19">
                    <c:v>446480424</c:v>
                  </c:pt>
                  <c:pt idx="20">
                    <c:v>1438650304</c:v>
                  </c:pt>
                  <c:pt idx="21">
                    <c:v>746991504</c:v>
                  </c:pt>
                  <c:pt idx="22">
                    <c:v>18130378656</c:v>
                  </c:pt>
                  <c:pt idx="23">
                    <c:v>9413850456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 w="38100" cap="sq">
                <a:solidFill>
                  <a:schemeClr val="tx1"/>
                </a:solidFill>
              </a:ln>
            </c:spPr>
          </c:errBars>
          <c:cat>
            <c:multiLvlStr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multiLvlStrCache>
                <c:ptCount val="24"/>
                <c:lvl>
                  <c:pt idx="0">
                    <c:v>No C2C</c:v>
                  </c:pt>
                  <c:pt idx="1">
                    <c:v>C2C</c:v>
                  </c:pt>
                  <c:pt idx="2">
                    <c:v>No C2C</c:v>
                  </c:pt>
                  <c:pt idx="3">
                    <c:v>C2C</c:v>
                  </c:pt>
                  <c:pt idx="4">
                    <c:v>No C2C</c:v>
                  </c:pt>
                  <c:pt idx="5">
                    <c:v>C2C</c:v>
                  </c:pt>
                  <c:pt idx="6">
                    <c:v>No C2C</c:v>
                  </c:pt>
                  <c:pt idx="7">
                    <c:v>C2C</c:v>
                  </c:pt>
                  <c:pt idx="8">
                    <c:v>No C2C</c:v>
                  </c:pt>
                  <c:pt idx="9">
                    <c:v>C2C</c:v>
                  </c:pt>
                  <c:pt idx="10">
                    <c:v>No C2C</c:v>
                  </c:pt>
                  <c:pt idx="11">
                    <c:v>C2C</c:v>
                  </c:pt>
                  <c:pt idx="12">
                    <c:v>No C2C</c:v>
                  </c:pt>
                  <c:pt idx="13">
                    <c:v>C2C</c:v>
                  </c:pt>
                  <c:pt idx="14">
                    <c:v>No C2C</c:v>
                  </c:pt>
                  <c:pt idx="15">
                    <c:v>C2C</c:v>
                  </c:pt>
                  <c:pt idx="16">
                    <c:v>No C2C</c:v>
                  </c:pt>
                  <c:pt idx="17">
                    <c:v>C2C</c:v>
                  </c:pt>
                  <c:pt idx="18">
                    <c:v>No C2C</c:v>
                  </c:pt>
                  <c:pt idx="19">
                    <c:v>C2C</c:v>
                  </c:pt>
                  <c:pt idx="20">
                    <c:v>No C2C</c:v>
                  </c:pt>
                  <c:pt idx="21">
                    <c:v>C2C</c:v>
                  </c:pt>
                  <c:pt idx="22">
                    <c:v>No C2C</c:v>
                  </c:pt>
                  <c:pt idx="23">
                    <c:v>C2C</c:v>
                  </c:pt>
                </c:lvl>
                <c:lvl>
                  <c:pt idx="0">
                    <c:v>barnes</c:v>
                  </c:pt>
                  <c:pt idx="2">
                    <c:v>cholesky</c:v>
                  </c:pt>
                  <c:pt idx="4">
                    <c:v>fft</c:v>
                  </c:pt>
                  <c:pt idx="6">
                    <c:v>fmm</c:v>
                  </c:pt>
                  <c:pt idx="8">
                    <c:v>lu_non_contig</c:v>
                  </c:pt>
                  <c:pt idx="10">
                    <c:v>ocean</c:v>
                  </c:pt>
                  <c:pt idx="12">
                    <c:v>radiosity</c:v>
                  </c:pt>
                  <c:pt idx="14">
                    <c:v>radix</c:v>
                  </c:pt>
                  <c:pt idx="16">
                    <c:v>raytrace</c:v>
                  </c:pt>
                  <c:pt idx="18">
                    <c:v>volrend</c:v>
                  </c:pt>
                  <c:pt idx="20">
                    <c:v>water_nsquared</c:v>
                  </c:pt>
                  <c:pt idx="22">
                    <c:v>water_spatial</c:v>
                  </c:pt>
                </c:lvl>
              </c:multiLvlStrCache>
            </c:multiLvlStrRef>
          </c:cat>
          <c:val>
            <c:numRef>
              <c:f>(Sheet6!$O$5,Sheet6!$P$5,Sheet6!$O$6,Sheet6!$P$6,Sheet6!$O$7,Sheet6!$P$7,Sheet6!$O$8,Sheet6!$P$8,Sheet6!$O$9,Sheet6!$P$9,Sheet6!$O$10,Sheet6!$P$10,Sheet6!$O$11,Sheet6!$P$11,Sheet6!$O$12,Sheet6!$P$12,Sheet6!$O$13,Sheet6!$P$13,Sheet6!$O$14,Sheet6!$P$14,Sheet6!$O$15,Sheet6!$P$15,Sheet6!$O$16,Sheet6!$P$16)</c:f>
              <c:numCache>
                <c:formatCode>#,##0.00</c:formatCode>
                <c:ptCount val="24"/>
                <c:pt idx="0">
                  <c:v>11085876</c:v>
                </c:pt>
                <c:pt idx="1">
                  <c:v>11086039</c:v>
                </c:pt>
                <c:pt idx="2">
                  <c:v>7373574</c:v>
                </c:pt>
                <c:pt idx="3">
                  <c:v>7373575</c:v>
                </c:pt>
                <c:pt idx="4">
                  <c:v>9217557</c:v>
                </c:pt>
                <c:pt idx="5">
                  <c:v>9217554</c:v>
                </c:pt>
                <c:pt idx="6">
                  <c:v>5398491</c:v>
                </c:pt>
                <c:pt idx="7">
                  <c:v>5398148</c:v>
                </c:pt>
                <c:pt idx="8">
                  <c:v>5621116</c:v>
                </c:pt>
                <c:pt idx="9">
                  <c:v>5621137</c:v>
                </c:pt>
                <c:pt idx="10">
                  <c:v>2829248</c:v>
                </c:pt>
                <c:pt idx="11">
                  <c:v>2829069</c:v>
                </c:pt>
                <c:pt idx="12">
                  <c:v>67690248</c:v>
                </c:pt>
                <c:pt idx="13">
                  <c:v>67690248</c:v>
                </c:pt>
                <c:pt idx="14">
                  <c:v>12053742</c:v>
                </c:pt>
                <c:pt idx="15">
                  <c:v>12053728</c:v>
                </c:pt>
                <c:pt idx="16">
                  <c:v>41298250</c:v>
                </c:pt>
                <c:pt idx="17">
                  <c:v>41298250</c:v>
                </c:pt>
                <c:pt idx="18">
                  <c:v>15231492</c:v>
                </c:pt>
                <c:pt idx="19">
                  <c:v>15232262</c:v>
                </c:pt>
                <c:pt idx="20">
                  <c:v>1981774</c:v>
                </c:pt>
                <c:pt idx="21">
                  <c:v>1981790</c:v>
                </c:pt>
                <c:pt idx="22">
                  <c:v>3383033</c:v>
                </c:pt>
                <c:pt idx="23">
                  <c:v>3383038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75-4983-9D74-4125DE20A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638487263"/>
        <c:axId val="734202639"/>
      </c:barChart>
      <c:catAx>
        <c:axId val="63848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0" cap="flat" cmpd="sng" algn="ctr">
            <a:solidFill>
              <a:schemeClr val="tx1">
                <a:lumMod val="15000"/>
                <a:lumOff val="85000"/>
              </a:schemeClr>
            </a:solidFill>
            <a:prstDash val="dash"/>
            <a:round/>
          </a:ln>
          <a:effectLst/>
        </c:spPr>
        <c:txPr>
          <a:bodyPr rot="-60000000" vert="horz"/>
          <a:lstStyle/>
          <a:p>
            <a:pPr>
              <a:defRPr sz="1600" b="1" baseline="0"/>
            </a:pPr>
            <a:endParaRPr lang="en-US"/>
          </a:p>
        </c:txPr>
        <c:crossAx val="734202639"/>
        <c:crosses val="autoZero"/>
        <c:auto val="1"/>
        <c:lblAlgn val="ctr"/>
        <c:lblOffset val="100"/>
        <c:noMultiLvlLbl val="0"/>
      </c:catAx>
      <c:valAx>
        <c:axId val="734202639"/>
        <c:scaling>
          <c:logBase val="10"/>
          <c:orientation val="minMax"/>
          <c:min val="1000000"/>
        </c:scaling>
        <c:delete val="0"/>
        <c:axPos val="l"/>
        <c:majorGridlines>
          <c:spPr>
            <a:ln w="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2400" b="1" baseline="0"/>
                </a:pPr>
                <a:r>
                  <a:rPr lang="en-US" sz="2400" b="1" baseline="0"/>
                  <a:t>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800" b="1" baseline="0"/>
            </a:pPr>
            <a:endParaRPr lang="en-US"/>
          </a:p>
        </c:txPr>
        <c:crossAx val="638487263"/>
        <c:crosses val="autoZero"/>
        <c:crossBetween val="between"/>
        <c:dispUnits>
          <c:builtInUnit val="millions"/>
        </c:dispUnits>
      </c:valAx>
    </c:plotArea>
    <c:legend>
      <c:legendPos val="t"/>
      <c:layout>
        <c:manualLayout>
          <c:xMode val="edge"/>
          <c:yMode val="edge"/>
          <c:x val="7.7477315335583066E-2"/>
          <c:y val="3.9464435695538057E-2"/>
          <c:w val="0.90826527273252333"/>
          <c:h val="8.1459395457842365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2800" b="1" baseline="0"/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 baseline="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272011"/>
            <a:ext cx="150876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082310"/>
            <a:ext cx="150876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2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30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13808"/>
            <a:ext cx="433768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13808"/>
            <a:ext cx="12761595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5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937704"/>
            <a:ext cx="1735074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5201392"/>
            <a:ext cx="1735074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28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069042"/>
            <a:ext cx="854964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069042"/>
            <a:ext cx="854964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20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13809"/>
            <a:ext cx="1735074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905318"/>
            <a:ext cx="851034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2839085"/>
            <a:ext cx="8510349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905318"/>
            <a:ext cx="855226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2839085"/>
            <a:ext cx="855226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0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64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518160"/>
            <a:ext cx="6488191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119082"/>
            <a:ext cx="1018413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331720"/>
            <a:ext cx="6488191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50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518160"/>
            <a:ext cx="6488191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119082"/>
            <a:ext cx="1018413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331720"/>
            <a:ext cx="6488191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11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13809"/>
            <a:ext cx="1735074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069042"/>
            <a:ext cx="1735074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7203864"/>
            <a:ext cx="45262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8F68F-9EE7-4A55-ACCE-C03A0DEB71A7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7203864"/>
            <a:ext cx="67894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7203864"/>
            <a:ext cx="45262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EFF6-87B8-406D-A1CA-A0694CD7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21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E2406-1398-4ACA-A0C7-A93B8B507D13}"/>
              </a:ext>
            </a:extLst>
          </p:cNvPr>
          <p:cNvGraphicFramePr>
            <a:graphicFrameLocks/>
          </p:cNvGraphicFramePr>
          <p:nvPr/>
        </p:nvGraphicFramePr>
        <p:xfrm>
          <a:off x="4148140" y="1840708"/>
          <a:ext cx="11820525" cy="409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10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D806A7-12E3-4F4E-9EFC-B24E32B962BE}"/>
              </a:ext>
            </a:extLst>
          </p:cNvPr>
          <p:cNvGraphicFramePr>
            <a:graphicFrameLocks/>
          </p:cNvGraphicFramePr>
          <p:nvPr/>
        </p:nvGraphicFramePr>
        <p:xfrm>
          <a:off x="4552950" y="1712121"/>
          <a:ext cx="11010900" cy="43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225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64917A-16DA-40E7-B782-8EB9CCA8F50A}"/>
              </a:ext>
            </a:extLst>
          </p:cNvPr>
          <p:cNvGraphicFramePr>
            <a:graphicFrameLocks/>
          </p:cNvGraphicFramePr>
          <p:nvPr/>
        </p:nvGraphicFramePr>
        <p:xfrm>
          <a:off x="4600577" y="1733550"/>
          <a:ext cx="10915651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206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B67F4D-97AC-4EEA-8690-9C9E48178458}"/>
              </a:ext>
            </a:extLst>
          </p:cNvPr>
          <p:cNvGraphicFramePr>
            <a:graphicFrameLocks/>
          </p:cNvGraphicFramePr>
          <p:nvPr/>
        </p:nvGraphicFramePr>
        <p:xfrm>
          <a:off x="830220" y="733056"/>
          <a:ext cx="18456360" cy="630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41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14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 Gamal aly Hessien</dc:creator>
  <cp:lastModifiedBy>Salah Gamal aly Hessien</cp:lastModifiedBy>
  <cp:revision>4</cp:revision>
  <dcterms:created xsi:type="dcterms:W3CDTF">2021-03-14T09:47:56Z</dcterms:created>
  <dcterms:modified xsi:type="dcterms:W3CDTF">2021-03-18T03:02:48Z</dcterms:modified>
</cp:coreProperties>
</file>