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716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cohr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cohr\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cohr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cohr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cohr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cohr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cohr\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cohr\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cohr\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cohr\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[results.xlsx]Synth-ET!PivotTable2</c:name>
    <c:fmtId val="6"/>
  </c:pivotSource>
  <c:chart>
    <c:autoTitleDeleted val="0"/>
    <c:pivotFmts>
      <c:pivotFmt>
        <c:idx val="0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2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3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4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5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6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7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8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'Synth-ET'!$B$3:$B$4</c:f>
              <c:strCache>
                <c:ptCount val="1"/>
                <c:pt idx="0">
                  <c:v>MSI</c:v>
                </c:pt>
              </c:strCache>
            </c:strRef>
          </c:tx>
          <c:spPr>
            <a:pattFill prst="dkHorz">
              <a:fgClr>
                <a:srgbClr val="0070C0"/>
              </a:fgClr>
              <a:bgClr>
                <a:schemeClr val="bg1"/>
              </a:bgClr>
            </a:pattFill>
            <a:ln w="25400">
              <a:solidFill>
                <a:srgbClr val="0070C0"/>
              </a:solidFill>
            </a:ln>
            <a:effectLst/>
          </c:spPr>
          <c:invertIfNegative val="0"/>
          <c:cat>
            <c:multiLvlStrRef>
              <c:f>'Synth-ET'!$A$5:$A$29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RWStride16</c:v>
                  </c:pt>
                  <c:pt idx="2">
                    <c:v>RWStride16NoIntrf</c:v>
                  </c:pt>
                  <c:pt idx="4">
                    <c:v>RWStride8Rand</c:v>
                  </c:pt>
                  <c:pt idx="6">
                    <c:v>RWStride32Rand</c:v>
                  </c:pt>
                  <c:pt idx="8">
                    <c:v>R75RandL1Miss</c:v>
                  </c:pt>
                  <c:pt idx="10">
                    <c:v>R85RandL1Miss</c:v>
                  </c:pt>
                  <c:pt idx="12">
                    <c:v>R75RandWrap</c:v>
                  </c:pt>
                  <c:pt idx="14">
                    <c:v>R40RandWrap</c:v>
                  </c:pt>
                </c:lvl>
              </c:multiLvlStrCache>
            </c:multiLvlStrRef>
          </c:cat>
          <c:val>
            <c:numRef>
              <c:f>'Synth-ET'!$B$5:$B$29</c:f>
              <c:numCache>
                <c:formatCode>General</c:formatCode>
                <c:ptCount val="16"/>
                <c:pt idx="0">
                  <c:v>10087132.5</c:v>
                </c:pt>
                <c:pt idx="1">
                  <c:v>14537056</c:v>
                </c:pt>
                <c:pt idx="2">
                  <c:v>14505730.5</c:v>
                </c:pt>
                <c:pt idx="3">
                  <c:v>14726216.25</c:v>
                </c:pt>
                <c:pt idx="4">
                  <c:v>1823719.5</c:v>
                </c:pt>
                <c:pt idx="5">
                  <c:v>1823719.5</c:v>
                </c:pt>
                <c:pt idx="6">
                  <c:v>13394183.25</c:v>
                </c:pt>
                <c:pt idx="7">
                  <c:v>14191402.5</c:v>
                </c:pt>
                <c:pt idx="8">
                  <c:v>12237681.25</c:v>
                </c:pt>
                <c:pt idx="9">
                  <c:v>12351907.5</c:v>
                </c:pt>
                <c:pt idx="10">
                  <c:v>10795220.25</c:v>
                </c:pt>
                <c:pt idx="11">
                  <c:v>10839322.5</c:v>
                </c:pt>
                <c:pt idx="12">
                  <c:v>9157200.75</c:v>
                </c:pt>
                <c:pt idx="13">
                  <c:v>10142078.25</c:v>
                </c:pt>
                <c:pt idx="14">
                  <c:v>11470961.75</c:v>
                </c:pt>
                <c:pt idx="15">
                  <c:v>14247850.75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C3-4E38-AD3F-4B7E88E71D21}"/>
            </c:ext>
          </c:extLst>
        </c:ser>
        <c:ser>
          <c:idx val="1"/>
          <c:order val="1"/>
          <c:tx>
            <c:strRef>
              <c:f>'Synth-ET'!$C$3:$C$4</c:f>
              <c:strCache>
                <c:ptCount val="1"/>
                <c:pt idx="0">
                  <c:v>MESI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'Synth-ET'!$A$5:$A$29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RWStride16</c:v>
                  </c:pt>
                  <c:pt idx="2">
                    <c:v>RWStride16NoIntrf</c:v>
                  </c:pt>
                  <c:pt idx="4">
                    <c:v>RWStride8Rand</c:v>
                  </c:pt>
                  <c:pt idx="6">
                    <c:v>RWStride32Rand</c:v>
                  </c:pt>
                  <c:pt idx="8">
                    <c:v>R75RandL1Miss</c:v>
                  </c:pt>
                  <c:pt idx="10">
                    <c:v>R85RandL1Miss</c:v>
                  </c:pt>
                  <c:pt idx="12">
                    <c:v>R75RandWrap</c:v>
                  </c:pt>
                  <c:pt idx="14">
                    <c:v>R40RandWrap</c:v>
                  </c:pt>
                </c:lvl>
              </c:multiLvlStrCache>
            </c:multiLvlStrRef>
          </c:cat>
          <c:val>
            <c:numRef>
              <c:f>'Synth-ET'!$C$5:$C$29</c:f>
              <c:numCache>
                <c:formatCode>General</c:formatCode>
                <c:ptCount val="16"/>
                <c:pt idx="0">
                  <c:v>10099888.5</c:v>
                </c:pt>
                <c:pt idx="1">
                  <c:v>14537056</c:v>
                </c:pt>
                <c:pt idx="2">
                  <c:v>9797060.5</c:v>
                </c:pt>
                <c:pt idx="3">
                  <c:v>14726216.25</c:v>
                </c:pt>
                <c:pt idx="4">
                  <c:v>1198725.75</c:v>
                </c:pt>
                <c:pt idx="5">
                  <c:v>1823719.5</c:v>
                </c:pt>
                <c:pt idx="6">
                  <c:v>9437070</c:v>
                </c:pt>
                <c:pt idx="7">
                  <c:v>14191402.5</c:v>
                </c:pt>
                <c:pt idx="8">
                  <c:v>18339088.25</c:v>
                </c:pt>
                <c:pt idx="9">
                  <c:v>12351907.5</c:v>
                </c:pt>
                <c:pt idx="10">
                  <c:v>17638197.25</c:v>
                </c:pt>
                <c:pt idx="11">
                  <c:v>10839322.5</c:v>
                </c:pt>
                <c:pt idx="12">
                  <c:v>9756717.25</c:v>
                </c:pt>
                <c:pt idx="13">
                  <c:v>10142078.25</c:v>
                </c:pt>
                <c:pt idx="14">
                  <c:v>11962915.5</c:v>
                </c:pt>
                <c:pt idx="15">
                  <c:v>14247850.75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C3-4E38-AD3F-4B7E88E71D21}"/>
            </c:ext>
          </c:extLst>
        </c:ser>
        <c:ser>
          <c:idx val="2"/>
          <c:order val="2"/>
          <c:tx>
            <c:strRef>
              <c:f>'Synth-ET'!$D$3:$D$4</c:f>
              <c:strCache>
                <c:ptCount val="1"/>
                <c:pt idx="0">
                  <c:v>MOESI</c:v>
                </c:pt>
              </c:strCache>
            </c:strRef>
          </c:tx>
          <c:spPr>
            <a:pattFill prst="lgCheck">
              <a:fgClr>
                <a:srgbClr val="FF0000"/>
              </a:fgClr>
              <a:bgClr>
                <a:schemeClr val="bg1"/>
              </a:bgClr>
            </a:pattFill>
            <a:ln w="25400">
              <a:solidFill>
                <a:srgbClr val="FF0000"/>
              </a:solidFill>
            </a:ln>
            <a:effectLst/>
          </c:spPr>
          <c:invertIfNegative val="0"/>
          <c:cat>
            <c:multiLvlStrRef>
              <c:f>'Synth-ET'!$A$5:$A$29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RWStride16</c:v>
                  </c:pt>
                  <c:pt idx="2">
                    <c:v>RWStride16NoIntrf</c:v>
                  </c:pt>
                  <c:pt idx="4">
                    <c:v>RWStride8Rand</c:v>
                  </c:pt>
                  <c:pt idx="6">
                    <c:v>RWStride32Rand</c:v>
                  </c:pt>
                  <c:pt idx="8">
                    <c:v>R75RandL1Miss</c:v>
                  </c:pt>
                  <c:pt idx="10">
                    <c:v>R85RandL1Miss</c:v>
                  </c:pt>
                  <c:pt idx="12">
                    <c:v>R75RandWrap</c:v>
                  </c:pt>
                  <c:pt idx="14">
                    <c:v>R40RandWrap</c:v>
                  </c:pt>
                </c:lvl>
              </c:multiLvlStrCache>
            </c:multiLvlStrRef>
          </c:cat>
          <c:val>
            <c:numRef>
              <c:f>'Synth-ET'!$D$5:$D$29</c:f>
              <c:numCache>
                <c:formatCode>General</c:formatCode>
                <c:ptCount val="16"/>
                <c:pt idx="0">
                  <c:v>4931338.25</c:v>
                </c:pt>
                <c:pt idx="1">
                  <c:v>14537056</c:v>
                </c:pt>
                <c:pt idx="2">
                  <c:v>9796202.25</c:v>
                </c:pt>
                <c:pt idx="3">
                  <c:v>14726216.25</c:v>
                </c:pt>
                <c:pt idx="4">
                  <c:v>1198725.75</c:v>
                </c:pt>
                <c:pt idx="5">
                  <c:v>1823719.5</c:v>
                </c:pt>
                <c:pt idx="6">
                  <c:v>9436100.5</c:v>
                </c:pt>
                <c:pt idx="7">
                  <c:v>14191402.5</c:v>
                </c:pt>
                <c:pt idx="8">
                  <c:v>18634954.25</c:v>
                </c:pt>
                <c:pt idx="9">
                  <c:v>12351907.5</c:v>
                </c:pt>
                <c:pt idx="10">
                  <c:v>17969603.75</c:v>
                </c:pt>
                <c:pt idx="11">
                  <c:v>10839322.5</c:v>
                </c:pt>
                <c:pt idx="12">
                  <c:v>10696078.5</c:v>
                </c:pt>
                <c:pt idx="13">
                  <c:v>10142078.25</c:v>
                </c:pt>
                <c:pt idx="14">
                  <c:v>12551465.75</c:v>
                </c:pt>
                <c:pt idx="15">
                  <c:v>14247850.75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C3-4E38-AD3F-4B7E88E71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4"/>
        <c:overlap val="-49"/>
        <c:axId val="172164736"/>
        <c:axId val="167921888"/>
      </c:barChart>
      <c:catAx>
        <c:axId val="17216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21888"/>
        <c:crosses val="autoZero"/>
        <c:auto val="1"/>
        <c:lblAlgn val="ctr"/>
        <c:lblOffset val="100"/>
        <c:noMultiLvlLbl val="0"/>
      </c:catAx>
      <c:valAx>
        <c:axId val="16792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chemeClr val="tx1"/>
                    </a:solidFill>
                  </a:rPr>
                  <a:t>ET [Cyc in Millions]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64736"/>
        <c:crosses val="autoZero"/>
        <c:crossBetween val="between"/>
        <c:dispUnits>
          <c:builtInUnit val="millions"/>
        </c:dispUnits>
      </c:valAx>
      <c:spPr>
        <a:noFill/>
        <a:ln w="25400">
          <a:noFill/>
        </a:ln>
        <a:effectLst/>
      </c:spPr>
    </c:plotArea>
    <c:legend>
      <c:legendPos val="t"/>
      <c:layout>
        <c:manualLayout>
          <c:xMode val="edge"/>
          <c:yMode val="edge"/>
          <c:x val="0.14508008005154316"/>
          <c:y val="1.8454438365082072E-2"/>
          <c:w val="0.74266621813475342"/>
          <c:h val="9.2797489421392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[results.xlsx]EEMBC-AvgL!PivotTable6</c:name>
    <c:fmtId val="7"/>
  </c:pivotSource>
  <c:chart>
    <c:autoTitleDeleted val="0"/>
    <c:pivotFmts>
      <c:pivotFmt>
        <c:idx val="0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2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3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4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5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6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7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8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'EEMBC-AvgL'!$B$3:$B$4</c:f>
              <c:strCache>
                <c:ptCount val="1"/>
                <c:pt idx="0">
                  <c:v>MSI</c:v>
                </c:pt>
              </c:strCache>
            </c:strRef>
          </c:tx>
          <c:spPr>
            <a:pattFill prst="dkHorz">
              <a:fgClr>
                <a:srgbClr val="0070C0"/>
              </a:fgClr>
              <a:bgClr>
                <a:schemeClr val="bg1"/>
              </a:bgClr>
            </a:pattFill>
            <a:ln w="25400">
              <a:solidFill>
                <a:srgbClr val="0070C0"/>
              </a:solidFill>
            </a:ln>
            <a:effectLst/>
          </c:spPr>
          <c:invertIfNegative val="0"/>
          <c:cat>
            <c:multiLvlStrRef>
              <c:f>'EEMBC-AvgL'!$A$5:$A$29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'EEMBC-AvgL'!$B$5:$B$29</c:f>
              <c:numCache>
                <c:formatCode>General</c:formatCode>
                <c:ptCount val="16"/>
                <c:pt idx="0">
                  <c:v>31</c:v>
                </c:pt>
                <c:pt idx="1">
                  <c:v>41</c:v>
                </c:pt>
                <c:pt idx="2">
                  <c:v>35</c:v>
                </c:pt>
                <c:pt idx="3">
                  <c:v>44</c:v>
                </c:pt>
                <c:pt idx="4">
                  <c:v>36</c:v>
                </c:pt>
                <c:pt idx="5">
                  <c:v>43</c:v>
                </c:pt>
                <c:pt idx="6">
                  <c:v>39</c:v>
                </c:pt>
                <c:pt idx="7">
                  <c:v>59</c:v>
                </c:pt>
                <c:pt idx="8">
                  <c:v>32</c:v>
                </c:pt>
                <c:pt idx="9">
                  <c:v>45</c:v>
                </c:pt>
                <c:pt idx="10">
                  <c:v>35</c:v>
                </c:pt>
                <c:pt idx="11">
                  <c:v>41</c:v>
                </c:pt>
                <c:pt idx="12">
                  <c:v>32</c:v>
                </c:pt>
                <c:pt idx="13">
                  <c:v>44</c:v>
                </c:pt>
                <c:pt idx="14">
                  <c:v>37</c:v>
                </c:pt>
                <c:pt idx="15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1B-48C4-8934-9D1453C4F7B9}"/>
            </c:ext>
          </c:extLst>
        </c:ser>
        <c:ser>
          <c:idx val="1"/>
          <c:order val="1"/>
          <c:tx>
            <c:strRef>
              <c:f>'EEMBC-AvgL'!$C$3:$C$4</c:f>
              <c:strCache>
                <c:ptCount val="1"/>
                <c:pt idx="0">
                  <c:v>MESI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'EEMBC-AvgL'!$A$5:$A$29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'EEMBC-AvgL'!$C$5:$C$29</c:f>
              <c:numCache>
                <c:formatCode>General</c:formatCode>
                <c:ptCount val="16"/>
                <c:pt idx="0">
                  <c:v>32</c:v>
                </c:pt>
                <c:pt idx="1">
                  <c:v>41</c:v>
                </c:pt>
                <c:pt idx="2">
                  <c:v>33</c:v>
                </c:pt>
                <c:pt idx="3">
                  <c:v>44</c:v>
                </c:pt>
                <c:pt idx="4">
                  <c:v>37</c:v>
                </c:pt>
                <c:pt idx="5">
                  <c:v>43</c:v>
                </c:pt>
                <c:pt idx="6">
                  <c:v>40</c:v>
                </c:pt>
                <c:pt idx="7">
                  <c:v>59</c:v>
                </c:pt>
                <c:pt idx="8">
                  <c:v>32</c:v>
                </c:pt>
                <c:pt idx="9">
                  <c:v>45</c:v>
                </c:pt>
                <c:pt idx="10">
                  <c:v>31</c:v>
                </c:pt>
                <c:pt idx="11">
                  <c:v>41</c:v>
                </c:pt>
                <c:pt idx="12">
                  <c:v>31</c:v>
                </c:pt>
                <c:pt idx="13">
                  <c:v>44</c:v>
                </c:pt>
                <c:pt idx="14">
                  <c:v>33</c:v>
                </c:pt>
                <c:pt idx="15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1B-48C4-8934-9D1453C4F7B9}"/>
            </c:ext>
          </c:extLst>
        </c:ser>
        <c:ser>
          <c:idx val="2"/>
          <c:order val="2"/>
          <c:tx>
            <c:strRef>
              <c:f>'EEMBC-AvgL'!$D$3:$D$4</c:f>
              <c:strCache>
                <c:ptCount val="1"/>
                <c:pt idx="0">
                  <c:v>MOESI</c:v>
                </c:pt>
              </c:strCache>
            </c:strRef>
          </c:tx>
          <c:spPr>
            <a:pattFill prst="lgCheck">
              <a:fgClr>
                <a:srgbClr val="FF0000"/>
              </a:fgClr>
              <a:bgClr>
                <a:schemeClr val="bg1"/>
              </a:bgClr>
            </a:pattFill>
            <a:ln w="25400">
              <a:solidFill>
                <a:srgbClr val="FF0000"/>
              </a:solidFill>
            </a:ln>
            <a:effectLst/>
          </c:spPr>
          <c:invertIfNegative val="0"/>
          <c:cat>
            <c:multiLvlStrRef>
              <c:f>'EEMBC-AvgL'!$A$5:$A$29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'EEMBC-AvgL'!$D$5:$D$29</c:f>
              <c:numCache>
                <c:formatCode>General</c:formatCode>
                <c:ptCount val="16"/>
                <c:pt idx="0">
                  <c:v>33</c:v>
                </c:pt>
                <c:pt idx="1">
                  <c:v>41</c:v>
                </c:pt>
                <c:pt idx="2">
                  <c:v>33</c:v>
                </c:pt>
                <c:pt idx="3">
                  <c:v>44</c:v>
                </c:pt>
                <c:pt idx="4">
                  <c:v>34</c:v>
                </c:pt>
                <c:pt idx="5">
                  <c:v>43</c:v>
                </c:pt>
                <c:pt idx="6">
                  <c:v>40</c:v>
                </c:pt>
                <c:pt idx="7">
                  <c:v>59</c:v>
                </c:pt>
                <c:pt idx="8">
                  <c:v>32</c:v>
                </c:pt>
                <c:pt idx="9">
                  <c:v>45</c:v>
                </c:pt>
                <c:pt idx="10">
                  <c:v>32</c:v>
                </c:pt>
                <c:pt idx="11">
                  <c:v>41</c:v>
                </c:pt>
                <c:pt idx="12">
                  <c:v>29</c:v>
                </c:pt>
                <c:pt idx="13">
                  <c:v>44</c:v>
                </c:pt>
                <c:pt idx="14">
                  <c:v>33</c:v>
                </c:pt>
                <c:pt idx="15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1B-48C4-8934-9D1453C4F7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65"/>
        <c:axId val="397215456"/>
        <c:axId val="247898096"/>
      </c:barChart>
      <c:catAx>
        <c:axId val="39721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898096"/>
        <c:crosses val="autoZero"/>
        <c:auto val="1"/>
        <c:lblAlgn val="ctr"/>
        <c:lblOffset val="100"/>
        <c:noMultiLvlLbl val="0"/>
      </c:catAx>
      <c:valAx>
        <c:axId val="247898096"/>
        <c:scaling>
          <c:orientation val="minMax"/>
          <c:max val="60"/>
          <c:min val="2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chemeClr val="tx1"/>
                    </a:solidFill>
                  </a:rPr>
                  <a:t>AvgL [Cyc]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21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702235687800596"/>
          <c:y val="1.9536017031715005E-2"/>
          <c:w val="0.68257733737923942"/>
          <c:h val="9.82361694229029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[results.xlsx]Synth-Replc!PivotTable3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7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8"/>
        <c:spPr>
          <a:solidFill>
            <a:srgbClr val="0070C0"/>
          </a:solid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9"/>
        <c:spPr>
          <a:solidFill>
            <a:srgbClr val="0070C0"/>
          </a:solid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10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12"/>
        <c:spPr>
          <a:solidFill>
            <a:srgbClr val="0070C0"/>
          </a:solid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4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'Synth-Replc'!$B$3</c:f>
              <c:strCache>
                <c:ptCount val="1"/>
                <c:pt idx="0">
                  <c:v>MemReqs</c:v>
                </c:pt>
              </c:strCache>
            </c:strRef>
          </c:tx>
          <c:spPr>
            <a:solidFill>
              <a:srgbClr val="0070C0"/>
            </a:solidFill>
            <a:ln w="25400">
              <a:solidFill>
                <a:srgbClr val="0070C0"/>
              </a:solidFill>
            </a:ln>
            <a:effectLst/>
          </c:spPr>
          <c:invertIfNegative val="0"/>
          <c:cat>
            <c:multiLvlStrRef>
              <c:f>'Synth-Replc'!$A$4:$A$36</c:f>
              <c:multiLvlStrCache>
                <c:ptCount val="24"/>
                <c:lvl>
                  <c:pt idx="0">
                    <c:v>MSI</c:v>
                  </c:pt>
                  <c:pt idx="1">
                    <c:v>MESI</c:v>
                  </c:pt>
                  <c:pt idx="2">
                    <c:v>MOESI</c:v>
                  </c:pt>
                  <c:pt idx="3">
                    <c:v>MSI</c:v>
                  </c:pt>
                  <c:pt idx="4">
                    <c:v>MESI</c:v>
                  </c:pt>
                  <c:pt idx="5">
                    <c:v>MOESI</c:v>
                  </c:pt>
                  <c:pt idx="6">
                    <c:v>MSI</c:v>
                  </c:pt>
                  <c:pt idx="7">
                    <c:v>MESI</c:v>
                  </c:pt>
                  <c:pt idx="8">
                    <c:v>MOESI</c:v>
                  </c:pt>
                  <c:pt idx="9">
                    <c:v>MSI</c:v>
                  </c:pt>
                  <c:pt idx="10">
                    <c:v>MESI</c:v>
                  </c:pt>
                  <c:pt idx="11">
                    <c:v>MOESI</c:v>
                  </c:pt>
                  <c:pt idx="12">
                    <c:v>MSI</c:v>
                  </c:pt>
                  <c:pt idx="13">
                    <c:v>MESI</c:v>
                  </c:pt>
                  <c:pt idx="14">
                    <c:v>MOESI</c:v>
                  </c:pt>
                  <c:pt idx="15">
                    <c:v>MSI</c:v>
                  </c:pt>
                  <c:pt idx="16">
                    <c:v>MESI</c:v>
                  </c:pt>
                  <c:pt idx="17">
                    <c:v>MOESI</c:v>
                  </c:pt>
                  <c:pt idx="18">
                    <c:v>MSI</c:v>
                  </c:pt>
                  <c:pt idx="19">
                    <c:v>MESI</c:v>
                  </c:pt>
                  <c:pt idx="20">
                    <c:v>MOESI</c:v>
                  </c:pt>
                  <c:pt idx="21">
                    <c:v>MSI</c:v>
                  </c:pt>
                  <c:pt idx="22">
                    <c:v>MESI</c:v>
                  </c:pt>
                  <c:pt idx="23">
                    <c:v>MOESI</c:v>
                  </c:pt>
                </c:lvl>
                <c:lvl>
                  <c:pt idx="0">
                    <c:v>RWStride16</c:v>
                  </c:pt>
                  <c:pt idx="3">
                    <c:v>RWStride16NoIntrf</c:v>
                  </c:pt>
                  <c:pt idx="6">
                    <c:v>RWStride8Rand</c:v>
                  </c:pt>
                  <c:pt idx="9">
                    <c:v>RWStride32Rand</c:v>
                  </c:pt>
                  <c:pt idx="12">
                    <c:v>R75RandL1Miss</c:v>
                  </c:pt>
                  <c:pt idx="15">
                    <c:v>R85RandL1Miss</c:v>
                  </c:pt>
                  <c:pt idx="18">
                    <c:v>R75RandWrap</c:v>
                  </c:pt>
                  <c:pt idx="21">
                    <c:v>R40RandWrap</c:v>
                  </c:pt>
                </c:lvl>
              </c:multiLvlStrCache>
            </c:multiLvlStrRef>
          </c:cat>
          <c:val>
            <c:numRef>
              <c:f>'Synth-Replc'!$B$4:$B$36</c:f>
              <c:numCache>
                <c:formatCode>General</c:formatCode>
                <c:ptCount val="24"/>
                <c:pt idx="0">
                  <c:v>200000</c:v>
                </c:pt>
                <c:pt idx="1">
                  <c:v>200000</c:v>
                </c:pt>
                <c:pt idx="2">
                  <c:v>200000</c:v>
                </c:pt>
                <c:pt idx="3">
                  <c:v>200000</c:v>
                </c:pt>
                <c:pt idx="4">
                  <c:v>200000</c:v>
                </c:pt>
                <c:pt idx="5">
                  <c:v>200000</c:v>
                </c:pt>
                <c:pt idx="6">
                  <c:v>200000</c:v>
                </c:pt>
                <c:pt idx="7">
                  <c:v>200000</c:v>
                </c:pt>
                <c:pt idx="8">
                  <c:v>200000</c:v>
                </c:pt>
                <c:pt idx="9">
                  <c:v>200000</c:v>
                </c:pt>
                <c:pt idx="10">
                  <c:v>200000</c:v>
                </c:pt>
                <c:pt idx="11">
                  <c:v>200000</c:v>
                </c:pt>
                <c:pt idx="12">
                  <c:v>200000</c:v>
                </c:pt>
                <c:pt idx="13">
                  <c:v>200000</c:v>
                </c:pt>
                <c:pt idx="14">
                  <c:v>200000</c:v>
                </c:pt>
                <c:pt idx="15">
                  <c:v>200000</c:v>
                </c:pt>
                <c:pt idx="16">
                  <c:v>200000</c:v>
                </c:pt>
                <c:pt idx="17">
                  <c:v>200000</c:v>
                </c:pt>
                <c:pt idx="18">
                  <c:v>200000</c:v>
                </c:pt>
                <c:pt idx="19">
                  <c:v>200000</c:v>
                </c:pt>
                <c:pt idx="20">
                  <c:v>200000</c:v>
                </c:pt>
                <c:pt idx="21">
                  <c:v>200000</c:v>
                </c:pt>
                <c:pt idx="22">
                  <c:v>200000</c:v>
                </c:pt>
                <c:pt idx="23">
                  <c:v>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86-4E65-BE35-432FE8B47380}"/>
            </c:ext>
          </c:extLst>
        </c:ser>
        <c:ser>
          <c:idx val="1"/>
          <c:order val="1"/>
          <c:tx>
            <c:strRef>
              <c:f>'Synth-Replc'!$C$3</c:f>
              <c:strCache>
                <c:ptCount val="1"/>
                <c:pt idx="0">
                  <c:v>L2-Reqs</c:v>
                </c:pt>
              </c:strCache>
            </c:strRef>
          </c:tx>
          <c:spPr>
            <a:solidFill>
              <a:schemeClr val="tx1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'Synth-Replc'!$A$4:$A$36</c:f>
              <c:multiLvlStrCache>
                <c:ptCount val="24"/>
                <c:lvl>
                  <c:pt idx="0">
                    <c:v>MSI</c:v>
                  </c:pt>
                  <c:pt idx="1">
                    <c:v>MESI</c:v>
                  </c:pt>
                  <c:pt idx="2">
                    <c:v>MOESI</c:v>
                  </c:pt>
                  <c:pt idx="3">
                    <c:v>MSI</c:v>
                  </c:pt>
                  <c:pt idx="4">
                    <c:v>MESI</c:v>
                  </c:pt>
                  <c:pt idx="5">
                    <c:v>MOESI</c:v>
                  </c:pt>
                  <c:pt idx="6">
                    <c:v>MSI</c:v>
                  </c:pt>
                  <c:pt idx="7">
                    <c:v>MESI</c:v>
                  </c:pt>
                  <c:pt idx="8">
                    <c:v>MOESI</c:v>
                  </c:pt>
                  <c:pt idx="9">
                    <c:v>MSI</c:v>
                  </c:pt>
                  <c:pt idx="10">
                    <c:v>MESI</c:v>
                  </c:pt>
                  <c:pt idx="11">
                    <c:v>MOESI</c:v>
                  </c:pt>
                  <c:pt idx="12">
                    <c:v>MSI</c:v>
                  </c:pt>
                  <c:pt idx="13">
                    <c:v>MESI</c:v>
                  </c:pt>
                  <c:pt idx="14">
                    <c:v>MOESI</c:v>
                  </c:pt>
                  <c:pt idx="15">
                    <c:v>MSI</c:v>
                  </c:pt>
                  <c:pt idx="16">
                    <c:v>MESI</c:v>
                  </c:pt>
                  <c:pt idx="17">
                    <c:v>MOESI</c:v>
                  </c:pt>
                  <c:pt idx="18">
                    <c:v>MSI</c:v>
                  </c:pt>
                  <c:pt idx="19">
                    <c:v>MESI</c:v>
                  </c:pt>
                  <c:pt idx="20">
                    <c:v>MOESI</c:v>
                  </c:pt>
                  <c:pt idx="21">
                    <c:v>MSI</c:v>
                  </c:pt>
                  <c:pt idx="22">
                    <c:v>MESI</c:v>
                  </c:pt>
                  <c:pt idx="23">
                    <c:v>MOESI</c:v>
                  </c:pt>
                </c:lvl>
                <c:lvl>
                  <c:pt idx="0">
                    <c:v>RWStride16</c:v>
                  </c:pt>
                  <c:pt idx="3">
                    <c:v>RWStride16NoIntrf</c:v>
                  </c:pt>
                  <c:pt idx="6">
                    <c:v>RWStride8Rand</c:v>
                  </c:pt>
                  <c:pt idx="9">
                    <c:v>RWStride32Rand</c:v>
                  </c:pt>
                  <c:pt idx="12">
                    <c:v>R75RandL1Miss</c:v>
                  </c:pt>
                  <c:pt idx="15">
                    <c:v>R85RandL1Miss</c:v>
                  </c:pt>
                  <c:pt idx="18">
                    <c:v>R75RandWrap</c:v>
                  </c:pt>
                  <c:pt idx="21">
                    <c:v>R40RandWrap</c:v>
                  </c:pt>
                </c:lvl>
              </c:multiLvlStrCache>
            </c:multiLvlStrRef>
          </c:cat>
          <c:val>
            <c:numRef>
              <c:f>'Synth-Replc'!$C$4:$C$36</c:f>
              <c:numCache>
                <c:formatCode>General</c:formatCode>
                <c:ptCount val="24"/>
                <c:pt idx="0">
                  <c:v>187500</c:v>
                </c:pt>
                <c:pt idx="1">
                  <c:v>187500</c:v>
                </c:pt>
                <c:pt idx="2">
                  <c:v>53839</c:v>
                </c:pt>
                <c:pt idx="3">
                  <c:v>197016</c:v>
                </c:pt>
                <c:pt idx="4">
                  <c:v>102849</c:v>
                </c:pt>
                <c:pt idx="5">
                  <c:v>102851</c:v>
                </c:pt>
                <c:pt idx="6">
                  <c:v>25000</c:v>
                </c:pt>
                <c:pt idx="7">
                  <c:v>12500</c:v>
                </c:pt>
                <c:pt idx="8">
                  <c:v>12500</c:v>
                </c:pt>
                <c:pt idx="9">
                  <c:v>189671</c:v>
                </c:pt>
                <c:pt idx="10">
                  <c:v>110513</c:v>
                </c:pt>
                <c:pt idx="11">
                  <c:v>110533</c:v>
                </c:pt>
                <c:pt idx="12">
                  <c:v>197574</c:v>
                </c:pt>
                <c:pt idx="13">
                  <c:v>197096</c:v>
                </c:pt>
                <c:pt idx="14">
                  <c:v>197096</c:v>
                </c:pt>
                <c:pt idx="15">
                  <c:v>197125</c:v>
                </c:pt>
                <c:pt idx="16">
                  <c:v>196900</c:v>
                </c:pt>
                <c:pt idx="17">
                  <c:v>196900</c:v>
                </c:pt>
                <c:pt idx="18">
                  <c:v>163966</c:v>
                </c:pt>
                <c:pt idx="19">
                  <c:v>163138</c:v>
                </c:pt>
                <c:pt idx="20">
                  <c:v>163140</c:v>
                </c:pt>
                <c:pt idx="21">
                  <c:v>175246</c:v>
                </c:pt>
                <c:pt idx="22">
                  <c:v>172897</c:v>
                </c:pt>
                <c:pt idx="23">
                  <c:v>172857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86-4E65-BE35-432FE8B47380}"/>
            </c:ext>
          </c:extLst>
        </c:ser>
        <c:ser>
          <c:idx val="2"/>
          <c:order val="2"/>
          <c:tx>
            <c:strRef>
              <c:f>'Synth-Replc'!$D$3</c:f>
              <c:strCache>
                <c:ptCount val="1"/>
                <c:pt idx="0">
                  <c:v>L1-Replc</c:v>
                </c:pt>
              </c:strCache>
            </c:strRef>
          </c:tx>
          <c:spPr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c:spPr>
          <c:invertIfNegative val="0"/>
          <c:cat>
            <c:multiLvlStrRef>
              <c:f>'Synth-Replc'!$A$4:$A$36</c:f>
              <c:multiLvlStrCache>
                <c:ptCount val="24"/>
                <c:lvl>
                  <c:pt idx="0">
                    <c:v>MSI</c:v>
                  </c:pt>
                  <c:pt idx="1">
                    <c:v>MESI</c:v>
                  </c:pt>
                  <c:pt idx="2">
                    <c:v>MOESI</c:v>
                  </c:pt>
                  <c:pt idx="3">
                    <c:v>MSI</c:v>
                  </c:pt>
                  <c:pt idx="4">
                    <c:v>MESI</c:v>
                  </c:pt>
                  <c:pt idx="5">
                    <c:v>MOESI</c:v>
                  </c:pt>
                  <c:pt idx="6">
                    <c:v>MSI</c:v>
                  </c:pt>
                  <c:pt idx="7">
                    <c:v>MESI</c:v>
                  </c:pt>
                  <c:pt idx="8">
                    <c:v>MOESI</c:v>
                  </c:pt>
                  <c:pt idx="9">
                    <c:v>MSI</c:v>
                  </c:pt>
                  <c:pt idx="10">
                    <c:v>MESI</c:v>
                  </c:pt>
                  <c:pt idx="11">
                    <c:v>MOESI</c:v>
                  </c:pt>
                  <c:pt idx="12">
                    <c:v>MSI</c:v>
                  </c:pt>
                  <c:pt idx="13">
                    <c:v>MESI</c:v>
                  </c:pt>
                  <c:pt idx="14">
                    <c:v>MOESI</c:v>
                  </c:pt>
                  <c:pt idx="15">
                    <c:v>MSI</c:v>
                  </c:pt>
                  <c:pt idx="16">
                    <c:v>MESI</c:v>
                  </c:pt>
                  <c:pt idx="17">
                    <c:v>MOESI</c:v>
                  </c:pt>
                  <c:pt idx="18">
                    <c:v>MSI</c:v>
                  </c:pt>
                  <c:pt idx="19">
                    <c:v>MESI</c:v>
                  </c:pt>
                  <c:pt idx="20">
                    <c:v>MOESI</c:v>
                  </c:pt>
                  <c:pt idx="21">
                    <c:v>MSI</c:v>
                  </c:pt>
                  <c:pt idx="22">
                    <c:v>MESI</c:v>
                  </c:pt>
                  <c:pt idx="23">
                    <c:v>MOESI</c:v>
                  </c:pt>
                </c:lvl>
                <c:lvl>
                  <c:pt idx="0">
                    <c:v>RWStride16</c:v>
                  </c:pt>
                  <c:pt idx="3">
                    <c:v>RWStride16NoIntrf</c:v>
                  </c:pt>
                  <c:pt idx="6">
                    <c:v>RWStride8Rand</c:v>
                  </c:pt>
                  <c:pt idx="9">
                    <c:v>RWStride32Rand</c:v>
                  </c:pt>
                  <c:pt idx="12">
                    <c:v>R75RandL1Miss</c:v>
                  </c:pt>
                  <c:pt idx="15">
                    <c:v>R85RandL1Miss</c:v>
                  </c:pt>
                  <c:pt idx="18">
                    <c:v>R75RandWrap</c:v>
                  </c:pt>
                  <c:pt idx="21">
                    <c:v>R40RandWrap</c:v>
                  </c:pt>
                </c:lvl>
              </c:multiLvlStrCache>
            </c:multiLvlStrRef>
          </c:cat>
          <c:val>
            <c:numRef>
              <c:f>'Synth-Replc'!$D$4:$D$36</c:f>
              <c:numCache>
                <c:formatCode>General</c:formatCode>
                <c:ptCount val="24"/>
                <c:pt idx="0">
                  <c:v>48976</c:v>
                </c:pt>
                <c:pt idx="1">
                  <c:v>48976</c:v>
                </c:pt>
                <c:pt idx="2">
                  <c:v>50769</c:v>
                </c:pt>
                <c:pt idx="3">
                  <c:v>169144</c:v>
                </c:pt>
                <c:pt idx="4">
                  <c:v>102600</c:v>
                </c:pt>
                <c:pt idx="5">
                  <c:v>102588</c:v>
                </c:pt>
                <c:pt idx="6">
                  <c:v>22953</c:v>
                </c:pt>
                <c:pt idx="7">
                  <c:v>11476</c:v>
                </c:pt>
                <c:pt idx="8">
                  <c:v>11476</c:v>
                </c:pt>
                <c:pt idx="9">
                  <c:v>155689</c:v>
                </c:pt>
                <c:pt idx="10">
                  <c:v>109478</c:v>
                </c:pt>
                <c:pt idx="11">
                  <c:v>109419</c:v>
                </c:pt>
                <c:pt idx="12">
                  <c:v>131059</c:v>
                </c:pt>
                <c:pt idx="13">
                  <c:v>196732</c:v>
                </c:pt>
                <c:pt idx="14">
                  <c:v>196768</c:v>
                </c:pt>
                <c:pt idx="15">
                  <c:v>65372</c:v>
                </c:pt>
                <c:pt idx="16">
                  <c:v>196139</c:v>
                </c:pt>
                <c:pt idx="17">
                  <c:v>196340</c:v>
                </c:pt>
                <c:pt idx="18">
                  <c:v>64392</c:v>
                </c:pt>
                <c:pt idx="19">
                  <c:v>95227</c:v>
                </c:pt>
                <c:pt idx="20">
                  <c:v>127859</c:v>
                </c:pt>
                <c:pt idx="21">
                  <c:v>135666</c:v>
                </c:pt>
                <c:pt idx="22">
                  <c:v>147904</c:v>
                </c:pt>
                <c:pt idx="23">
                  <c:v>156828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86-4E65-BE35-432FE8B473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2964672"/>
        <c:axId val="247899760"/>
      </c:barChart>
      <c:catAx>
        <c:axId val="38296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899760"/>
        <c:crosses val="autoZero"/>
        <c:auto val="1"/>
        <c:lblAlgn val="ctr"/>
        <c:lblOffset val="100"/>
        <c:noMultiLvlLbl val="0"/>
      </c:catAx>
      <c:valAx>
        <c:axId val="24789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964672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181157206095509"/>
          <c:y val="1.8475755057071171E-2"/>
          <c:w val="0.70378861597524178"/>
          <c:h val="9.29046796517441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[results.xlsx]Synth-AvgL!PivotTable4</c:name>
    <c:fmtId val="4"/>
  </c:pivotSource>
  <c:chart>
    <c:autoTitleDeleted val="0"/>
    <c:pivotFmts>
      <c:pivotFmt>
        <c:idx val="0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2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3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4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5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6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7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8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'Synth-AvgL'!$B$3:$B$4</c:f>
              <c:strCache>
                <c:ptCount val="1"/>
                <c:pt idx="0">
                  <c:v>MSI</c:v>
                </c:pt>
              </c:strCache>
            </c:strRef>
          </c:tx>
          <c:spPr>
            <a:pattFill prst="dkHorz">
              <a:fgClr>
                <a:srgbClr val="0070C0"/>
              </a:fgClr>
              <a:bgClr>
                <a:schemeClr val="bg1"/>
              </a:bgClr>
            </a:pattFill>
            <a:ln w="25400">
              <a:solidFill>
                <a:srgbClr val="0070C0"/>
              </a:solidFill>
            </a:ln>
            <a:effectLst/>
          </c:spPr>
          <c:invertIfNegative val="0"/>
          <c:cat>
            <c:multiLvlStrRef>
              <c:f>'Synth-AvgL'!$A$5:$A$29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RWStride16</c:v>
                  </c:pt>
                  <c:pt idx="2">
                    <c:v>RWStride16NoIntrf</c:v>
                  </c:pt>
                  <c:pt idx="4">
                    <c:v>RWStride8Rand</c:v>
                  </c:pt>
                  <c:pt idx="6">
                    <c:v>RWStride32Rand</c:v>
                  </c:pt>
                  <c:pt idx="8">
                    <c:v>R75RandL1Miss</c:v>
                  </c:pt>
                  <c:pt idx="10">
                    <c:v>R85RandL1Miss</c:v>
                  </c:pt>
                  <c:pt idx="12">
                    <c:v>R75RandWrap</c:v>
                  </c:pt>
                  <c:pt idx="14">
                    <c:v>R40RandWrap</c:v>
                  </c:pt>
                </c:lvl>
              </c:multiLvlStrCache>
            </c:multiLvlStrRef>
          </c:cat>
          <c:val>
            <c:numRef>
              <c:f>'Synth-AvgL'!$B$5:$B$29</c:f>
              <c:numCache>
                <c:formatCode>General</c:formatCode>
                <c:ptCount val="16"/>
                <c:pt idx="0">
                  <c:v>199</c:v>
                </c:pt>
                <c:pt idx="1">
                  <c:v>288</c:v>
                </c:pt>
                <c:pt idx="2">
                  <c:v>285</c:v>
                </c:pt>
                <c:pt idx="3">
                  <c:v>289</c:v>
                </c:pt>
                <c:pt idx="4">
                  <c:v>32</c:v>
                </c:pt>
                <c:pt idx="5">
                  <c:v>32</c:v>
                </c:pt>
                <c:pt idx="6">
                  <c:v>263</c:v>
                </c:pt>
                <c:pt idx="7">
                  <c:v>279</c:v>
                </c:pt>
                <c:pt idx="8">
                  <c:v>240</c:v>
                </c:pt>
                <c:pt idx="9">
                  <c:v>242</c:v>
                </c:pt>
                <c:pt idx="10">
                  <c:v>212</c:v>
                </c:pt>
                <c:pt idx="11">
                  <c:v>213</c:v>
                </c:pt>
                <c:pt idx="12">
                  <c:v>180</c:v>
                </c:pt>
                <c:pt idx="13">
                  <c:v>200</c:v>
                </c:pt>
                <c:pt idx="14">
                  <c:v>226</c:v>
                </c:pt>
                <c:pt idx="15">
                  <c:v>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2C-4721-9E8C-F5602F84E1F7}"/>
            </c:ext>
          </c:extLst>
        </c:ser>
        <c:ser>
          <c:idx val="1"/>
          <c:order val="1"/>
          <c:tx>
            <c:strRef>
              <c:f>'Synth-AvgL'!$C$3:$C$4</c:f>
              <c:strCache>
                <c:ptCount val="1"/>
                <c:pt idx="0">
                  <c:v>MESI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'Synth-AvgL'!$A$5:$A$29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RWStride16</c:v>
                  </c:pt>
                  <c:pt idx="2">
                    <c:v>RWStride16NoIntrf</c:v>
                  </c:pt>
                  <c:pt idx="4">
                    <c:v>RWStride8Rand</c:v>
                  </c:pt>
                  <c:pt idx="6">
                    <c:v>RWStride32Rand</c:v>
                  </c:pt>
                  <c:pt idx="8">
                    <c:v>R75RandL1Miss</c:v>
                  </c:pt>
                  <c:pt idx="10">
                    <c:v>R85RandL1Miss</c:v>
                  </c:pt>
                  <c:pt idx="12">
                    <c:v>R75RandWrap</c:v>
                  </c:pt>
                  <c:pt idx="14">
                    <c:v>R40RandWrap</c:v>
                  </c:pt>
                </c:lvl>
              </c:multiLvlStrCache>
            </c:multiLvlStrRef>
          </c:cat>
          <c:val>
            <c:numRef>
              <c:f>'Synth-AvgL'!$C$5:$C$29</c:f>
              <c:numCache>
                <c:formatCode>General</c:formatCode>
                <c:ptCount val="16"/>
                <c:pt idx="0">
                  <c:v>199</c:v>
                </c:pt>
                <c:pt idx="1">
                  <c:v>288</c:v>
                </c:pt>
                <c:pt idx="2">
                  <c:v>192</c:v>
                </c:pt>
                <c:pt idx="3">
                  <c:v>289</c:v>
                </c:pt>
                <c:pt idx="4">
                  <c:v>20</c:v>
                </c:pt>
                <c:pt idx="5">
                  <c:v>32</c:v>
                </c:pt>
                <c:pt idx="6">
                  <c:v>185</c:v>
                </c:pt>
                <c:pt idx="7">
                  <c:v>279</c:v>
                </c:pt>
                <c:pt idx="8">
                  <c:v>359</c:v>
                </c:pt>
                <c:pt idx="9">
                  <c:v>242</c:v>
                </c:pt>
                <c:pt idx="10">
                  <c:v>346</c:v>
                </c:pt>
                <c:pt idx="11">
                  <c:v>213</c:v>
                </c:pt>
                <c:pt idx="12">
                  <c:v>192</c:v>
                </c:pt>
                <c:pt idx="13">
                  <c:v>200</c:v>
                </c:pt>
                <c:pt idx="14">
                  <c:v>235</c:v>
                </c:pt>
                <c:pt idx="15">
                  <c:v>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2C-4721-9E8C-F5602F84E1F7}"/>
            </c:ext>
          </c:extLst>
        </c:ser>
        <c:ser>
          <c:idx val="2"/>
          <c:order val="2"/>
          <c:tx>
            <c:strRef>
              <c:f>'Synth-AvgL'!$D$3:$D$4</c:f>
              <c:strCache>
                <c:ptCount val="1"/>
                <c:pt idx="0">
                  <c:v>MOESI</c:v>
                </c:pt>
              </c:strCache>
            </c:strRef>
          </c:tx>
          <c:spPr>
            <a:pattFill prst="lgCheck">
              <a:fgClr>
                <a:srgbClr val="FF0000"/>
              </a:fgClr>
              <a:bgClr>
                <a:schemeClr val="bg1"/>
              </a:bgClr>
            </a:pattFill>
            <a:ln w="25400">
              <a:solidFill>
                <a:srgbClr val="FF0000"/>
              </a:solidFill>
            </a:ln>
            <a:effectLst/>
          </c:spPr>
          <c:invertIfNegative val="0"/>
          <c:cat>
            <c:multiLvlStrRef>
              <c:f>'Synth-AvgL'!$A$5:$A$29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RWStride16</c:v>
                  </c:pt>
                  <c:pt idx="2">
                    <c:v>RWStride16NoIntrf</c:v>
                  </c:pt>
                  <c:pt idx="4">
                    <c:v>RWStride8Rand</c:v>
                  </c:pt>
                  <c:pt idx="6">
                    <c:v>RWStride32Rand</c:v>
                  </c:pt>
                  <c:pt idx="8">
                    <c:v>R75RandL1Miss</c:v>
                  </c:pt>
                  <c:pt idx="10">
                    <c:v>R85RandL1Miss</c:v>
                  </c:pt>
                  <c:pt idx="12">
                    <c:v>R75RandWrap</c:v>
                  </c:pt>
                  <c:pt idx="14">
                    <c:v>R40RandWrap</c:v>
                  </c:pt>
                </c:lvl>
              </c:multiLvlStrCache>
            </c:multiLvlStrRef>
          </c:cat>
          <c:val>
            <c:numRef>
              <c:f>'Synth-AvgL'!$D$5:$D$29</c:f>
              <c:numCache>
                <c:formatCode>General</c:formatCode>
                <c:ptCount val="16"/>
                <c:pt idx="0">
                  <c:v>98</c:v>
                </c:pt>
                <c:pt idx="1">
                  <c:v>288</c:v>
                </c:pt>
                <c:pt idx="2">
                  <c:v>192</c:v>
                </c:pt>
                <c:pt idx="3">
                  <c:v>289</c:v>
                </c:pt>
                <c:pt idx="4">
                  <c:v>20</c:v>
                </c:pt>
                <c:pt idx="5">
                  <c:v>32</c:v>
                </c:pt>
                <c:pt idx="6">
                  <c:v>185</c:v>
                </c:pt>
                <c:pt idx="7">
                  <c:v>279</c:v>
                </c:pt>
                <c:pt idx="8">
                  <c:v>365</c:v>
                </c:pt>
                <c:pt idx="9">
                  <c:v>242</c:v>
                </c:pt>
                <c:pt idx="10">
                  <c:v>352</c:v>
                </c:pt>
                <c:pt idx="11">
                  <c:v>213</c:v>
                </c:pt>
                <c:pt idx="12">
                  <c:v>210</c:v>
                </c:pt>
                <c:pt idx="13">
                  <c:v>200</c:v>
                </c:pt>
                <c:pt idx="14">
                  <c:v>246</c:v>
                </c:pt>
                <c:pt idx="15">
                  <c:v>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2C-4721-9E8C-F5602F84E1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49"/>
        <c:axId val="244560464"/>
        <c:axId val="247909328"/>
      </c:barChart>
      <c:catAx>
        <c:axId val="24456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909328"/>
        <c:crosses val="autoZero"/>
        <c:auto val="1"/>
        <c:lblAlgn val="ctr"/>
        <c:lblOffset val="100"/>
        <c:noMultiLvlLbl val="0"/>
      </c:catAx>
      <c:valAx>
        <c:axId val="24790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chemeClr val="tx1"/>
                    </a:solidFill>
                  </a:rPr>
                  <a:t>AvgL [Cyc]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56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186582421203138"/>
          <c:y val="2.2315198964012496E-2"/>
          <c:w val="0.73344203496521965"/>
          <c:h val="0.112211187294510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[results.xlsx]EEMBC-ET!PivotTable5</c:name>
    <c:fmtId val="4"/>
  </c:pivotSource>
  <c:chart>
    <c:autoTitleDeleted val="0"/>
    <c:pivotFmts>
      <c:pivotFmt>
        <c:idx val="0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2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3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4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5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6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7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8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'EEMBC-ET'!$B$3:$B$4</c:f>
              <c:strCache>
                <c:ptCount val="1"/>
                <c:pt idx="0">
                  <c:v>MSI</c:v>
                </c:pt>
              </c:strCache>
            </c:strRef>
          </c:tx>
          <c:spPr>
            <a:pattFill prst="dkHorz">
              <a:fgClr>
                <a:srgbClr val="0070C0"/>
              </a:fgClr>
              <a:bgClr>
                <a:schemeClr val="bg1"/>
              </a:bgClr>
            </a:pattFill>
            <a:ln w="25400">
              <a:solidFill>
                <a:srgbClr val="0070C0"/>
              </a:solidFill>
            </a:ln>
            <a:effectLst/>
          </c:spPr>
          <c:invertIfNegative val="0"/>
          <c:cat>
            <c:multiLvlStrRef>
              <c:f>'EEMBC-ET'!$A$5:$A$29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'EEMBC-ET'!$B$5:$B$29</c:f>
              <c:numCache>
                <c:formatCode>General</c:formatCode>
                <c:ptCount val="16"/>
                <c:pt idx="0">
                  <c:v>2828566</c:v>
                </c:pt>
                <c:pt idx="1">
                  <c:v>3775759</c:v>
                </c:pt>
                <c:pt idx="2">
                  <c:v>2818470</c:v>
                </c:pt>
                <c:pt idx="3">
                  <c:v>5103609</c:v>
                </c:pt>
                <c:pt idx="4">
                  <c:v>2921557</c:v>
                </c:pt>
                <c:pt idx="5">
                  <c:v>4176329</c:v>
                </c:pt>
                <c:pt idx="6">
                  <c:v>2384474</c:v>
                </c:pt>
                <c:pt idx="7">
                  <c:v>3571623</c:v>
                </c:pt>
                <c:pt idx="8">
                  <c:v>3323684</c:v>
                </c:pt>
                <c:pt idx="9">
                  <c:v>4197630</c:v>
                </c:pt>
                <c:pt idx="10">
                  <c:v>3369324</c:v>
                </c:pt>
                <c:pt idx="11">
                  <c:v>4273360</c:v>
                </c:pt>
                <c:pt idx="12">
                  <c:v>3935673</c:v>
                </c:pt>
                <c:pt idx="13">
                  <c:v>5119637</c:v>
                </c:pt>
                <c:pt idx="14">
                  <c:v>4991811</c:v>
                </c:pt>
                <c:pt idx="15">
                  <c:v>6480643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6A-4970-AEF6-6BEE8E6E8BB6}"/>
            </c:ext>
          </c:extLst>
        </c:ser>
        <c:ser>
          <c:idx val="1"/>
          <c:order val="1"/>
          <c:tx>
            <c:strRef>
              <c:f>'EEMBC-ET'!$C$3:$C$4</c:f>
              <c:strCache>
                <c:ptCount val="1"/>
                <c:pt idx="0">
                  <c:v>MESI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'EEMBC-ET'!$A$5:$A$29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'EEMBC-ET'!$C$5:$C$29</c:f>
              <c:numCache>
                <c:formatCode>General</c:formatCode>
                <c:ptCount val="16"/>
                <c:pt idx="0">
                  <c:v>2949485</c:v>
                </c:pt>
                <c:pt idx="1">
                  <c:v>3775759</c:v>
                </c:pt>
                <c:pt idx="2">
                  <c:v>2834989</c:v>
                </c:pt>
                <c:pt idx="3">
                  <c:v>5103609</c:v>
                </c:pt>
                <c:pt idx="4">
                  <c:v>3260003</c:v>
                </c:pt>
                <c:pt idx="5">
                  <c:v>4176329</c:v>
                </c:pt>
                <c:pt idx="6">
                  <c:v>2610781</c:v>
                </c:pt>
                <c:pt idx="7">
                  <c:v>3571623</c:v>
                </c:pt>
                <c:pt idx="8">
                  <c:v>3036272</c:v>
                </c:pt>
                <c:pt idx="9">
                  <c:v>4197630</c:v>
                </c:pt>
                <c:pt idx="10">
                  <c:v>3266546</c:v>
                </c:pt>
                <c:pt idx="11">
                  <c:v>4273360</c:v>
                </c:pt>
                <c:pt idx="12">
                  <c:v>3877326</c:v>
                </c:pt>
                <c:pt idx="13">
                  <c:v>5119637</c:v>
                </c:pt>
                <c:pt idx="14">
                  <c:v>4566639</c:v>
                </c:pt>
                <c:pt idx="15">
                  <c:v>6480643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6A-4970-AEF6-6BEE8E6E8BB6}"/>
            </c:ext>
          </c:extLst>
        </c:ser>
        <c:ser>
          <c:idx val="2"/>
          <c:order val="2"/>
          <c:tx>
            <c:strRef>
              <c:f>'EEMBC-ET'!$D$3:$D$4</c:f>
              <c:strCache>
                <c:ptCount val="1"/>
                <c:pt idx="0">
                  <c:v>MOESI</c:v>
                </c:pt>
              </c:strCache>
            </c:strRef>
          </c:tx>
          <c:spPr>
            <a:pattFill prst="lgCheck">
              <a:fgClr>
                <a:srgbClr val="FF0000"/>
              </a:fgClr>
              <a:bgClr>
                <a:schemeClr val="bg1"/>
              </a:bgClr>
            </a:pattFill>
            <a:ln w="25400">
              <a:solidFill>
                <a:srgbClr val="FF0000"/>
              </a:solidFill>
            </a:ln>
            <a:effectLst/>
          </c:spPr>
          <c:invertIfNegative val="0"/>
          <c:cat>
            <c:multiLvlStrRef>
              <c:f>'EEMBC-ET'!$A$5:$A$29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'EEMBC-ET'!$D$5:$D$29</c:f>
              <c:numCache>
                <c:formatCode>General</c:formatCode>
                <c:ptCount val="16"/>
                <c:pt idx="0">
                  <c:v>2664187</c:v>
                </c:pt>
                <c:pt idx="1">
                  <c:v>3775759</c:v>
                </c:pt>
                <c:pt idx="2">
                  <c:v>2921666</c:v>
                </c:pt>
                <c:pt idx="3">
                  <c:v>5103609</c:v>
                </c:pt>
                <c:pt idx="4">
                  <c:v>3006810</c:v>
                </c:pt>
                <c:pt idx="5">
                  <c:v>4176329</c:v>
                </c:pt>
                <c:pt idx="6">
                  <c:v>2458203</c:v>
                </c:pt>
                <c:pt idx="7">
                  <c:v>3571623</c:v>
                </c:pt>
                <c:pt idx="8">
                  <c:v>2815372</c:v>
                </c:pt>
                <c:pt idx="9">
                  <c:v>4197630</c:v>
                </c:pt>
                <c:pt idx="10">
                  <c:v>3183241</c:v>
                </c:pt>
                <c:pt idx="11">
                  <c:v>4273360</c:v>
                </c:pt>
                <c:pt idx="12">
                  <c:v>3406049</c:v>
                </c:pt>
                <c:pt idx="13">
                  <c:v>5119637</c:v>
                </c:pt>
                <c:pt idx="14">
                  <c:v>4505465</c:v>
                </c:pt>
                <c:pt idx="15">
                  <c:v>6480643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6A-4970-AEF6-6BEE8E6E8B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48"/>
        <c:axId val="383158416"/>
        <c:axId val="167450528"/>
      </c:barChart>
      <c:catAx>
        <c:axId val="38315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450528"/>
        <c:crosses val="autoZero"/>
        <c:auto val="1"/>
        <c:lblAlgn val="ctr"/>
        <c:lblOffset val="100"/>
        <c:noMultiLvlLbl val="0"/>
      </c:catAx>
      <c:valAx>
        <c:axId val="167450528"/>
        <c:scaling>
          <c:orientation val="minMax"/>
          <c:max val="6500000"/>
          <c:min val="2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chemeClr val="tx1"/>
                    </a:solidFill>
                  </a:rPr>
                  <a:t>ET [Cyc in Millions]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158416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170493162038959"/>
          <c:y val="2.1768704373566965E-2"/>
          <c:w val="0.68039571976579838"/>
          <c:h val="0.109463158610436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[results.xlsx]EEMBC-AvgL!PivotTable6</c:name>
    <c:fmtId val="3"/>
  </c:pivotSource>
  <c:chart>
    <c:autoTitleDeleted val="0"/>
    <c:pivotFmts>
      <c:pivotFmt>
        <c:idx val="0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2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3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4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5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6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7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8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'EEMBC-AvgL'!$B$3:$B$4</c:f>
              <c:strCache>
                <c:ptCount val="1"/>
                <c:pt idx="0">
                  <c:v>MSI</c:v>
                </c:pt>
              </c:strCache>
            </c:strRef>
          </c:tx>
          <c:spPr>
            <a:pattFill prst="dkHorz">
              <a:fgClr>
                <a:srgbClr val="0070C0"/>
              </a:fgClr>
              <a:bgClr>
                <a:schemeClr val="bg1"/>
              </a:bgClr>
            </a:pattFill>
            <a:ln w="25400">
              <a:solidFill>
                <a:srgbClr val="0070C0"/>
              </a:solidFill>
            </a:ln>
            <a:effectLst/>
          </c:spPr>
          <c:invertIfNegative val="0"/>
          <c:cat>
            <c:multiLvlStrRef>
              <c:f>'EEMBC-AvgL'!$A$5:$A$29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'EEMBC-AvgL'!$B$5:$B$29</c:f>
              <c:numCache>
                <c:formatCode>General</c:formatCode>
                <c:ptCount val="16"/>
                <c:pt idx="0">
                  <c:v>34</c:v>
                </c:pt>
                <c:pt idx="1">
                  <c:v>47</c:v>
                </c:pt>
                <c:pt idx="2">
                  <c:v>32</c:v>
                </c:pt>
                <c:pt idx="3">
                  <c:v>65</c:v>
                </c:pt>
                <c:pt idx="4">
                  <c:v>33</c:v>
                </c:pt>
                <c:pt idx="5">
                  <c:v>50</c:v>
                </c:pt>
                <c:pt idx="6">
                  <c:v>40</c:v>
                </c:pt>
                <c:pt idx="7">
                  <c:v>62</c:v>
                </c:pt>
                <c:pt idx="8">
                  <c:v>41</c:v>
                </c:pt>
                <c:pt idx="9">
                  <c:v>53</c:v>
                </c:pt>
                <c:pt idx="10">
                  <c:v>35</c:v>
                </c:pt>
                <c:pt idx="11">
                  <c:v>47</c:v>
                </c:pt>
                <c:pt idx="12">
                  <c:v>38</c:v>
                </c:pt>
                <c:pt idx="13">
                  <c:v>55</c:v>
                </c:pt>
                <c:pt idx="14">
                  <c:v>39</c:v>
                </c:pt>
                <c:pt idx="15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70-4EE9-99C4-7940F4F6B8C0}"/>
            </c:ext>
          </c:extLst>
        </c:ser>
        <c:ser>
          <c:idx val="1"/>
          <c:order val="1"/>
          <c:tx>
            <c:strRef>
              <c:f>'EEMBC-AvgL'!$C$3:$C$4</c:f>
              <c:strCache>
                <c:ptCount val="1"/>
                <c:pt idx="0">
                  <c:v>MESI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'EEMBC-AvgL'!$A$5:$A$29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'EEMBC-AvgL'!$C$5:$C$29</c:f>
              <c:numCache>
                <c:formatCode>General</c:formatCode>
                <c:ptCount val="16"/>
                <c:pt idx="0">
                  <c:v>36</c:v>
                </c:pt>
                <c:pt idx="1">
                  <c:v>47</c:v>
                </c:pt>
                <c:pt idx="2">
                  <c:v>32</c:v>
                </c:pt>
                <c:pt idx="3">
                  <c:v>65</c:v>
                </c:pt>
                <c:pt idx="4">
                  <c:v>38</c:v>
                </c:pt>
                <c:pt idx="5">
                  <c:v>50</c:v>
                </c:pt>
                <c:pt idx="6">
                  <c:v>44</c:v>
                </c:pt>
                <c:pt idx="7">
                  <c:v>62</c:v>
                </c:pt>
                <c:pt idx="8">
                  <c:v>36</c:v>
                </c:pt>
                <c:pt idx="9">
                  <c:v>53</c:v>
                </c:pt>
                <c:pt idx="10">
                  <c:v>33</c:v>
                </c:pt>
                <c:pt idx="11">
                  <c:v>47</c:v>
                </c:pt>
                <c:pt idx="12">
                  <c:v>37</c:v>
                </c:pt>
                <c:pt idx="13">
                  <c:v>55</c:v>
                </c:pt>
                <c:pt idx="14">
                  <c:v>32</c:v>
                </c:pt>
                <c:pt idx="15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70-4EE9-99C4-7940F4F6B8C0}"/>
            </c:ext>
          </c:extLst>
        </c:ser>
        <c:ser>
          <c:idx val="2"/>
          <c:order val="2"/>
          <c:tx>
            <c:strRef>
              <c:f>'EEMBC-AvgL'!$D$3:$D$4</c:f>
              <c:strCache>
                <c:ptCount val="1"/>
                <c:pt idx="0">
                  <c:v>MOESI</c:v>
                </c:pt>
              </c:strCache>
            </c:strRef>
          </c:tx>
          <c:spPr>
            <a:pattFill prst="lgCheck">
              <a:fgClr>
                <a:srgbClr val="FF0000"/>
              </a:fgClr>
              <a:bgClr>
                <a:schemeClr val="bg1"/>
              </a:bgClr>
            </a:pattFill>
            <a:ln w="25400">
              <a:solidFill>
                <a:srgbClr val="FF0000"/>
              </a:solidFill>
            </a:ln>
            <a:effectLst/>
          </c:spPr>
          <c:invertIfNegative val="0"/>
          <c:cat>
            <c:multiLvlStrRef>
              <c:f>'EEMBC-AvgL'!$A$5:$A$29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'EEMBC-AvgL'!$D$5:$D$29</c:f>
              <c:numCache>
                <c:formatCode>General</c:formatCode>
                <c:ptCount val="16"/>
                <c:pt idx="0">
                  <c:v>31</c:v>
                </c:pt>
                <c:pt idx="1">
                  <c:v>47</c:v>
                </c:pt>
                <c:pt idx="2">
                  <c:v>34</c:v>
                </c:pt>
                <c:pt idx="3">
                  <c:v>65</c:v>
                </c:pt>
                <c:pt idx="4">
                  <c:v>34</c:v>
                </c:pt>
                <c:pt idx="5">
                  <c:v>50</c:v>
                </c:pt>
                <c:pt idx="6">
                  <c:v>41</c:v>
                </c:pt>
                <c:pt idx="7">
                  <c:v>62</c:v>
                </c:pt>
                <c:pt idx="8">
                  <c:v>33</c:v>
                </c:pt>
                <c:pt idx="9">
                  <c:v>53</c:v>
                </c:pt>
                <c:pt idx="10">
                  <c:v>32</c:v>
                </c:pt>
                <c:pt idx="11">
                  <c:v>47</c:v>
                </c:pt>
                <c:pt idx="12">
                  <c:v>30</c:v>
                </c:pt>
                <c:pt idx="13">
                  <c:v>55</c:v>
                </c:pt>
                <c:pt idx="14">
                  <c:v>32</c:v>
                </c:pt>
                <c:pt idx="15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70-4EE9-99C4-7940F4F6B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65"/>
        <c:axId val="397215456"/>
        <c:axId val="247898096"/>
      </c:barChart>
      <c:catAx>
        <c:axId val="39721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898096"/>
        <c:crosses val="autoZero"/>
        <c:auto val="1"/>
        <c:lblAlgn val="ctr"/>
        <c:lblOffset val="100"/>
        <c:noMultiLvlLbl val="0"/>
      </c:catAx>
      <c:valAx>
        <c:axId val="247898096"/>
        <c:scaling>
          <c:orientation val="minMax"/>
          <c:max val="65"/>
          <c:min val="2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chemeClr val="tx1"/>
                    </a:solidFill>
                  </a:rPr>
                  <a:t>AvgL [Cyc]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21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702235687800596"/>
          <c:y val="1.9536017031715005E-2"/>
          <c:w val="0.68257733737923942"/>
          <c:h val="9.82361694229029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[results.xlsx]Synth-ET!PivotTable2</c:name>
    <c:fmtId val="10"/>
  </c:pivotSource>
  <c:chart>
    <c:autoTitleDeleted val="0"/>
    <c:pivotFmts>
      <c:pivotFmt>
        <c:idx val="0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2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5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6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7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8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9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'Synth-ET'!$B$3:$B$4</c:f>
              <c:strCache>
                <c:ptCount val="1"/>
                <c:pt idx="0">
                  <c:v>MSI</c:v>
                </c:pt>
              </c:strCache>
            </c:strRef>
          </c:tx>
          <c:spPr>
            <a:pattFill prst="dkHorz">
              <a:fgClr>
                <a:srgbClr val="0070C0"/>
              </a:fgClr>
              <a:bgClr>
                <a:schemeClr val="bg1"/>
              </a:bgClr>
            </a:pattFill>
            <a:ln w="25400">
              <a:solidFill>
                <a:srgbClr val="0070C0"/>
              </a:solidFill>
            </a:ln>
            <a:effectLst/>
          </c:spPr>
          <c:invertIfNegative val="0"/>
          <c:cat>
            <c:multiLvlStrRef>
              <c:f>'Synth-ET'!$A$5:$A$29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RWStride16</c:v>
                  </c:pt>
                  <c:pt idx="2">
                    <c:v>RWStride16NoIntrf</c:v>
                  </c:pt>
                  <c:pt idx="4">
                    <c:v>RWStride8Rand</c:v>
                  </c:pt>
                  <c:pt idx="6">
                    <c:v>RWStride32Rand</c:v>
                  </c:pt>
                  <c:pt idx="8">
                    <c:v>R75RandL1Miss</c:v>
                  </c:pt>
                  <c:pt idx="10">
                    <c:v>R85RandL1Miss</c:v>
                  </c:pt>
                  <c:pt idx="12">
                    <c:v>R75RandWrap</c:v>
                  </c:pt>
                  <c:pt idx="14">
                    <c:v>R40RandWrap</c:v>
                  </c:pt>
                </c:lvl>
              </c:multiLvlStrCache>
            </c:multiLvlStrRef>
          </c:cat>
          <c:val>
            <c:numRef>
              <c:f>'Synth-ET'!$B$5:$B$29</c:f>
              <c:numCache>
                <c:formatCode>General</c:formatCode>
                <c:ptCount val="16"/>
                <c:pt idx="0">
                  <c:v>6606348.25</c:v>
                </c:pt>
                <c:pt idx="1">
                  <c:v>7511575.5</c:v>
                </c:pt>
                <c:pt idx="2">
                  <c:v>14505790.75</c:v>
                </c:pt>
                <c:pt idx="3">
                  <c:v>14722405</c:v>
                </c:pt>
                <c:pt idx="4">
                  <c:v>1823719.5</c:v>
                </c:pt>
                <c:pt idx="5">
                  <c:v>1823719.5</c:v>
                </c:pt>
                <c:pt idx="6">
                  <c:v>13395258.5</c:v>
                </c:pt>
                <c:pt idx="7">
                  <c:v>14175754.75</c:v>
                </c:pt>
                <c:pt idx="8">
                  <c:v>12237586.75</c:v>
                </c:pt>
                <c:pt idx="9">
                  <c:v>12350060</c:v>
                </c:pt>
                <c:pt idx="10">
                  <c:v>10795279.75</c:v>
                </c:pt>
                <c:pt idx="11">
                  <c:v>10838260</c:v>
                </c:pt>
                <c:pt idx="12">
                  <c:v>9159370.25</c:v>
                </c:pt>
                <c:pt idx="13">
                  <c:v>10113806</c:v>
                </c:pt>
                <c:pt idx="14">
                  <c:v>11470818.5</c:v>
                </c:pt>
                <c:pt idx="15">
                  <c:v>14193222.5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97-4019-B16C-FD3B6565438F}"/>
            </c:ext>
          </c:extLst>
        </c:ser>
        <c:ser>
          <c:idx val="1"/>
          <c:order val="1"/>
          <c:tx>
            <c:strRef>
              <c:f>'Synth-ET'!$C$3:$C$4</c:f>
              <c:strCache>
                <c:ptCount val="1"/>
                <c:pt idx="0">
                  <c:v>MESI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'Synth-ET'!$A$5:$A$29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RWStride16</c:v>
                  </c:pt>
                  <c:pt idx="2">
                    <c:v>RWStride16NoIntrf</c:v>
                  </c:pt>
                  <c:pt idx="4">
                    <c:v>RWStride8Rand</c:v>
                  </c:pt>
                  <c:pt idx="6">
                    <c:v>RWStride32Rand</c:v>
                  </c:pt>
                  <c:pt idx="8">
                    <c:v>R75RandL1Miss</c:v>
                  </c:pt>
                  <c:pt idx="10">
                    <c:v>R85RandL1Miss</c:v>
                  </c:pt>
                  <c:pt idx="12">
                    <c:v>R75RandWrap</c:v>
                  </c:pt>
                  <c:pt idx="14">
                    <c:v>R40RandWrap</c:v>
                  </c:pt>
                </c:lvl>
              </c:multiLvlStrCache>
            </c:multiLvlStrRef>
          </c:cat>
          <c:val>
            <c:numRef>
              <c:f>'Synth-ET'!$C$5:$C$29</c:f>
              <c:numCache>
                <c:formatCode>General</c:formatCode>
                <c:ptCount val="16"/>
                <c:pt idx="0">
                  <c:v>5419326</c:v>
                </c:pt>
                <c:pt idx="1">
                  <c:v>7511575.5</c:v>
                </c:pt>
                <c:pt idx="2">
                  <c:v>9795703.25</c:v>
                </c:pt>
                <c:pt idx="3">
                  <c:v>14722405</c:v>
                </c:pt>
                <c:pt idx="4">
                  <c:v>1198725.75</c:v>
                </c:pt>
                <c:pt idx="5">
                  <c:v>1823719.5</c:v>
                </c:pt>
                <c:pt idx="6">
                  <c:v>9437130.75</c:v>
                </c:pt>
                <c:pt idx="7">
                  <c:v>14175754.75</c:v>
                </c:pt>
                <c:pt idx="8">
                  <c:v>18339366.25</c:v>
                </c:pt>
                <c:pt idx="9">
                  <c:v>12350060</c:v>
                </c:pt>
                <c:pt idx="10">
                  <c:v>17636339.75</c:v>
                </c:pt>
                <c:pt idx="11">
                  <c:v>10838260</c:v>
                </c:pt>
                <c:pt idx="12">
                  <c:v>9755870.75</c:v>
                </c:pt>
                <c:pt idx="13">
                  <c:v>10113806</c:v>
                </c:pt>
                <c:pt idx="14">
                  <c:v>11961087.5</c:v>
                </c:pt>
                <c:pt idx="15">
                  <c:v>14193222.5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97-4019-B16C-FD3B6565438F}"/>
            </c:ext>
          </c:extLst>
        </c:ser>
        <c:ser>
          <c:idx val="2"/>
          <c:order val="2"/>
          <c:tx>
            <c:strRef>
              <c:f>'Synth-ET'!$D$3:$D$4</c:f>
              <c:strCache>
                <c:ptCount val="1"/>
                <c:pt idx="0">
                  <c:v>MOESI</c:v>
                </c:pt>
              </c:strCache>
            </c:strRef>
          </c:tx>
          <c:spPr>
            <a:pattFill prst="lgCheck">
              <a:fgClr>
                <a:srgbClr val="FF0000"/>
              </a:fgClr>
              <a:bgClr>
                <a:schemeClr val="bg1"/>
              </a:bgClr>
            </a:pattFill>
            <a:ln w="25400">
              <a:solidFill>
                <a:srgbClr val="FF0000"/>
              </a:solidFill>
            </a:ln>
            <a:effectLst/>
          </c:spPr>
          <c:invertIfNegative val="0"/>
          <c:cat>
            <c:multiLvlStrRef>
              <c:f>'Synth-ET'!$A$5:$A$29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RWStride16</c:v>
                  </c:pt>
                  <c:pt idx="2">
                    <c:v>RWStride16NoIntrf</c:v>
                  </c:pt>
                  <c:pt idx="4">
                    <c:v>RWStride8Rand</c:v>
                  </c:pt>
                  <c:pt idx="6">
                    <c:v>RWStride32Rand</c:v>
                  </c:pt>
                  <c:pt idx="8">
                    <c:v>R75RandL1Miss</c:v>
                  </c:pt>
                  <c:pt idx="10">
                    <c:v>R85RandL1Miss</c:v>
                  </c:pt>
                  <c:pt idx="12">
                    <c:v>R75RandWrap</c:v>
                  </c:pt>
                  <c:pt idx="14">
                    <c:v>R40RandWrap</c:v>
                  </c:pt>
                </c:lvl>
              </c:multiLvlStrCache>
            </c:multiLvlStrRef>
          </c:cat>
          <c:val>
            <c:numRef>
              <c:f>'Synth-ET'!$D$5:$D$29</c:f>
              <c:numCache>
                <c:formatCode>General</c:formatCode>
                <c:ptCount val="16"/>
                <c:pt idx="0">
                  <c:v>4930821.5</c:v>
                </c:pt>
                <c:pt idx="1">
                  <c:v>7511575.5</c:v>
                </c:pt>
                <c:pt idx="2">
                  <c:v>9795376.5</c:v>
                </c:pt>
                <c:pt idx="3">
                  <c:v>14722405</c:v>
                </c:pt>
                <c:pt idx="4">
                  <c:v>1198725.75</c:v>
                </c:pt>
                <c:pt idx="5">
                  <c:v>1823719.5</c:v>
                </c:pt>
                <c:pt idx="6">
                  <c:v>9436559.5</c:v>
                </c:pt>
                <c:pt idx="7">
                  <c:v>14175754.75</c:v>
                </c:pt>
                <c:pt idx="8">
                  <c:v>18635000.25</c:v>
                </c:pt>
                <c:pt idx="9">
                  <c:v>12350060</c:v>
                </c:pt>
                <c:pt idx="10">
                  <c:v>17969316.5</c:v>
                </c:pt>
                <c:pt idx="11">
                  <c:v>10838260</c:v>
                </c:pt>
                <c:pt idx="12">
                  <c:v>10692091.25</c:v>
                </c:pt>
                <c:pt idx="13">
                  <c:v>10113806</c:v>
                </c:pt>
                <c:pt idx="14">
                  <c:v>12551859</c:v>
                </c:pt>
                <c:pt idx="15">
                  <c:v>14193222.5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97-4019-B16C-FD3B656543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4"/>
        <c:overlap val="-49"/>
        <c:axId val="172164736"/>
        <c:axId val="167921888"/>
      </c:barChart>
      <c:catAx>
        <c:axId val="17216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21888"/>
        <c:crosses val="autoZero"/>
        <c:auto val="1"/>
        <c:lblAlgn val="ctr"/>
        <c:lblOffset val="100"/>
        <c:noMultiLvlLbl val="0"/>
      </c:catAx>
      <c:valAx>
        <c:axId val="16792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chemeClr val="tx1"/>
                    </a:solidFill>
                  </a:rPr>
                  <a:t>ET [Cyc in Millions]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64736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593090451546051"/>
          <c:y val="1.8454438365082072E-2"/>
          <c:w val="0.68858516329710417"/>
          <c:h val="9.2797489421392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[results.xlsx]Synth-AvgL!PivotTable4</c:name>
    <c:fmtId val="8"/>
  </c:pivotSource>
  <c:chart>
    <c:autoTitleDeleted val="0"/>
    <c:pivotFmts>
      <c:pivotFmt>
        <c:idx val="0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2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5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6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7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8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9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'Synth-AvgL'!$B$3:$B$4</c:f>
              <c:strCache>
                <c:ptCount val="1"/>
                <c:pt idx="0">
                  <c:v>MSI</c:v>
                </c:pt>
              </c:strCache>
            </c:strRef>
          </c:tx>
          <c:spPr>
            <a:pattFill prst="dkHorz">
              <a:fgClr>
                <a:srgbClr val="0070C0"/>
              </a:fgClr>
              <a:bgClr>
                <a:schemeClr val="bg1"/>
              </a:bgClr>
            </a:pattFill>
            <a:ln w="25400">
              <a:solidFill>
                <a:srgbClr val="0070C0"/>
              </a:solidFill>
            </a:ln>
            <a:effectLst/>
          </c:spPr>
          <c:invertIfNegative val="0"/>
          <c:cat>
            <c:multiLvlStrRef>
              <c:f>'Synth-AvgL'!$A$5:$A$29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RWStride16</c:v>
                  </c:pt>
                  <c:pt idx="2">
                    <c:v>RWStride16NoIntrf</c:v>
                  </c:pt>
                  <c:pt idx="4">
                    <c:v>RWStride8Rand</c:v>
                  </c:pt>
                  <c:pt idx="6">
                    <c:v>RWStride32Rand</c:v>
                  </c:pt>
                  <c:pt idx="8">
                    <c:v>R75RandL1Miss</c:v>
                  </c:pt>
                  <c:pt idx="10">
                    <c:v>R85RandL1Miss</c:v>
                  </c:pt>
                  <c:pt idx="12">
                    <c:v>R75RandWrap</c:v>
                  </c:pt>
                  <c:pt idx="14">
                    <c:v>R40RandWrap</c:v>
                  </c:pt>
                </c:lvl>
              </c:multiLvlStrCache>
            </c:multiLvlStrRef>
          </c:cat>
          <c:val>
            <c:numRef>
              <c:f>'Synth-AvgL'!$B$5:$B$29</c:f>
              <c:numCache>
                <c:formatCode>General</c:formatCode>
                <c:ptCount val="16"/>
                <c:pt idx="0">
                  <c:v>159</c:v>
                </c:pt>
                <c:pt idx="1">
                  <c:v>174</c:v>
                </c:pt>
                <c:pt idx="2">
                  <c:v>285</c:v>
                </c:pt>
                <c:pt idx="3">
                  <c:v>289</c:v>
                </c:pt>
                <c:pt idx="4">
                  <c:v>32</c:v>
                </c:pt>
                <c:pt idx="5">
                  <c:v>32</c:v>
                </c:pt>
                <c:pt idx="6">
                  <c:v>263</c:v>
                </c:pt>
                <c:pt idx="7">
                  <c:v>279</c:v>
                </c:pt>
                <c:pt idx="8">
                  <c:v>240</c:v>
                </c:pt>
                <c:pt idx="9">
                  <c:v>242</c:v>
                </c:pt>
                <c:pt idx="10">
                  <c:v>212</c:v>
                </c:pt>
                <c:pt idx="11">
                  <c:v>213</c:v>
                </c:pt>
                <c:pt idx="12">
                  <c:v>180</c:v>
                </c:pt>
                <c:pt idx="13">
                  <c:v>199</c:v>
                </c:pt>
                <c:pt idx="14">
                  <c:v>226</c:v>
                </c:pt>
                <c:pt idx="15">
                  <c:v>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56-4E80-A6AB-85E80F261969}"/>
            </c:ext>
          </c:extLst>
        </c:ser>
        <c:ser>
          <c:idx val="1"/>
          <c:order val="1"/>
          <c:tx>
            <c:strRef>
              <c:f>'Synth-AvgL'!$C$3:$C$4</c:f>
              <c:strCache>
                <c:ptCount val="1"/>
                <c:pt idx="0">
                  <c:v>MESI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'Synth-AvgL'!$A$5:$A$29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RWStride16</c:v>
                  </c:pt>
                  <c:pt idx="2">
                    <c:v>RWStride16NoIntrf</c:v>
                  </c:pt>
                  <c:pt idx="4">
                    <c:v>RWStride8Rand</c:v>
                  </c:pt>
                  <c:pt idx="6">
                    <c:v>RWStride32Rand</c:v>
                  </c:pt>
                  <c:pt idx="8">
                    <c:v>R75RandL1Miss</c:v>
                  </c:pt>
                  <c:pt idx="10">
                    <c:v>R85RandL1Miss</c:v>
                  </c:pt>
                  <c:pt idx="12">
                    <c:v>R75RandWrap</c:v>
                  </c:pt>
                  <c:pt idx="14">
                    <c:v>R40RandWrap</c:v>
                  </c:pt>
                </c:lvl>
              </c:multiLvlStrCache>
            </c:multiLvlStrRef>
          </c:cat>
          <c:val>
            <c:numRef>
              <c:f>'Synth-AvgL'!$C$5:$C$29</c:f>
              <c:numCache>
                <c:formatCode>General</c:formatCode>
                <c:ptCount val="16"/>
                <c:pt idx="0">
                  <c:v>148</c:v>
                </c:pt>
                <c:pt idx="1">
                  <c:v>174</c:v>
                </c:pt>
                <c:pt idx="2">
                  <c:v>192</c:v>
                </c:pt>
                <c:pt idx="3">
                  <c:v>289</c:v>
                </c:pt>
                <c:pt idx="4">
                  <c:v>20</c:v>
                </c:pt>
                <c:pt idx="5">
                  <c:v>32</c:v>
                </c:pt>
                <c:pt idx="6">
                  <c:v>185</c:v>
                </c:pt>
                <c:pt idx="7">
                  <c:v>279</c:v>
                </c:pt>
                <c:pt idx="8">
                  <c:v>359</c:v>
                </c:pt>
                <c:pt idx="9">
                  <c:v>242</c:v>
                </c:pt>
                <c:pt idx="10">
                  <c:v>345</c:v>
                </c:pt>
                <c:pt idx="11">
                  <c:v>213</c:v>
                </c:pt>
                <c:pt idx="12">
                  <c:v>192</c:v>
                </c:pt>
                <c:pt idx="13">
                  <c:v>199</c:v>
                </c:pt>
                <c:pt idx="14">
                  <c:v>235</c:v>
                </c:pt>
                <c:pt idx="15">
                  <c:v>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56-4E80-A6AB-85E80F261969}"/>
            </c:ext>
          </c:extLst>
        </c:ser>
        <c:ser>
          <c:idx val="2"/>
          <c:order val="2"/>
          <c:tx>
            <c:strRef>
              <c:f>'Synth-AvgL'!$D$3:$D$4</c:f>
              <c:strCache>
                <c:ptCount val="1"/>
                <c:pt idx="0">
                  <c:v>MOESI</c:v>
                </c:pt>
              </c:strCache>
            </c:strRef>
          </c:tx>
          <c:spPr>
            <a:pattFill prst="lgCheck">
              <a:fgClr>
                <a:srgbClr val="FF0000"/>
              </a:fgClr>
              <a:bgClr>
                <a:schemeClr val="bg1"/>
              </a:bgClr>
            </a:pattFill>
            <a:ln w="25400">
              <a:solidFill>
                <a:srgbClr val="FF0000"/>
              </a:solidFill>
            </a:ln>
            <a:effectLst/>
          </c:spPr>
          <c:invertIfNegative val="0"/>
          <c:cat>
            <c:multiLvlStrRef>
              <c:f>'Synth-AvgL'!$A$5:$A$29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RWStride16</c:v>
                  </c:pt>
                  <c:pt idx="2">
                    <c:v>RWStride16NoIntrf</c:v>
                  </c:pt>
                  <c:pt idx="4">
                    <c:v>RWStride8Rand</c:v>
                  </c:pt>
                  <c:pt idx="6">
                    <c:v>RWStride32Rand</c:v>
                  </c:pt>
                  <c:pt idx="8">
                    <c:v>R75RandL1Miss</c:v>
                  </c:pt>
                  <c:pt idx="10">
                    <c:v>R85RandL1Miss</c:v>
                  </c:pt>
                  <c:pt idx="12">
                    <c:v>R75RandWrap</c:v>
                  </c:pt>
                  <c:pt idx="14">
                    <c:v>R40RandWrap</c:v>
                  </c:pt>
                </c:lvl>
              </c:multiLvlStrCache>
            </c:multiLvlStrRef>
          </c:cat>
          <c:val>
            <c:numRef>
              <c:f>'Synth-AvgL'!$D$5:$D$29</c:f>
              <c:numCache>
                <c:formatCode>General</c:formatCode>
                <c:ptCount val="16"/>
                <c:pt idx="0">
                  <c:v>98</c:v>
                </c:pt>
                <c:pt idx="1">
                  <c:v>174</c:v>
                </c:pt>
                <c:pt idx="2">
                  <c:v>192</c:v>
                </c:pt>
                <c:pt idx="3">
                  <c:v>289</c:v>
                </c:pt>
                <c:pt idx="4">
                  <c:v>20</c:v>
                </c:pt>
                <c:pt idx="5">
                  <c:v>32</c:v>
                </c:pt>
                <c:pt idx="6">
                  <c:v>185</c:v>
                </c:pt>
                <c:pt idx="7">
                  <c:v>279</c:v>
                </c:pt>
                <c:pt idx="8">
                  <c:v>365</c:v>
                </c:pt>
                <c:pt idx="9">
                  <c:v>242</c:v>
                </c:pt>
                <c:pt idx="10">
                  <c:v>352</c:v>
                </c:pt>
                <c:pt idx="11">
                  <c:v>213</c:v>
                </c:pt>
                <c:pt idx="12">
                  <c:v>210</c:v>
                </c:pt>
                <c:pt idx="13">
                  <c:v>199</c:v>
                </c:pt>
                <c:pt idx="14">
                  <c:v>246</c:v>
                </c:pt>
                <c:pt idx="15">
                  <c:v>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56-4E80-A6AB-85E80F261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49"/>
        <c:axId val="244560464"/>
        <c:axId val="247909328"/>
      </c:barChart>
      <c:catAx>
        <c:axId val="24456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909328"/>
        <c:crosses val="autoZero"/>
        <c:auto val="1"/>
        <c:lblAlgn val="ctr"/>
        <c:lblOffset val="100"/>
        <c:noMultiLvlLbl val="0"/>
      </c:catAx>
      <c:valAx>
        <c:axId val="24790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chemeClr val="tx1"/>
                    </a:solidFill>
                  </a:rPr>
                  <a:t>AvgL [Cyc]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56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186582421203138"/>
          <c:y val="2.2315198964012496E-2"/>
          <c:w val="0.70377339956242446"/>
          <c:h val="9.92051810420959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[results.xlsx]Synth-Replc!PivotTable3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7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8"/>
        <c:spPr>
          <a:solidFill>
            <a:srgbClr val="0070C0"/>
          </a:solid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9"/>
        <c:spPr>
          <a:solidFill>
            <a:srgbClr val="0070C0"/>
          </a:solid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10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12"/>
        <c:spPr>
          <a:solidFill>
            <a:srgbClr val="0070C0"/>
          </a:solid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4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'Synth-Replc'!$B$3</c:f>
              <c:strCache>
                <c:ptCount val="1"/>
                <c:pt idx="0">
                  <c:v>MemReqs</c:v>
                </c:pt>
              </c:strCache>
            </c:strRef>
          </c:tx>
          <c:spPr>
            <a:solidFill>
              <a:srgbClr val="0070C0"/>
            </a:solidFill>
            <a:ln w="25400">
              <a:solidFill>
                <a:srgbClr val="0070C0"/>
              </a:solidFill>
            </a:ln>
            <a:effectLst/>
          </c:spPr>
          <c:invertIfNegative val="0"/>
          <c:cat>
            <c:multiLvlStrRef>
              <c:f>'Synth-Replc'!$A$4:$A$36</c:f>
              <c:multiLvlStrCache>
                <c:ptCount val="24"/>
                <c:lvl>
                  <c:pt idx="0">
                    <c:v>MSI</c:v>
                  </c:pt>
                  <c:pt idx="1">
                    <c:v>MESI</c:v>
                  </c:pt>
                  <c:pt idx="2">
                    <c:v>MOESI</c:v>
                  </c:pt>
                  <c:pt idx="3">
                    <c:v>MSI</c:v>
                  </c:pt>
                  <c:pt idx="4">
                    <c:v>MESI</c:v>
                  </c:pt>
                  <c:pt idx="5">
                    <c:v>MOESI</c:v>
                  </c:pt>
                  <c:pt idx="6">
                    <c:v>MSI</c:v>
                  </c:pt>
                  <c:pt idx="7">
                    <c:v>MESI</c:v>
                  </c:pt>
                  <c:pt idx="8">
                    <c:v>MOESI</c:v>
                  </c:pt>
                  <c:pt idx="9">
                    <c:v>MSI</c:v>
                  </c:pt>
                  <c:pt idx="10">
                    <c:v>MESI</c:v>
                  </c:pt>
                  <c:pt idx="11">
                    <c:v>MOESI</c:v>
                  </c:pt>
                  <c:pt idx="12">
                    <c:v>MSI</c:v>
                  </c:pt>
                  <c:pt idx="13">
                    <c:v>MESI</c:v>
                  </c:pt>
                  <c:pt idx="14">
                    <c:v>MOESI</c:v>
                  </c:pt>
                  <c:pt idx="15">
                    <c:v>MSI</c:v>
                  </c:pt>
                  <c:pt idx="16">
                    <c:v>MESI</c:v>
                  </c:pt>
                  <c:pt idx="17">
                    <c:v>MOESI</c:v>
                  </c:pt>
                  <c:pt idx="18">
                    <c:v>MSI</c:v>
                  </c:pt>
                  <c:pt idx="19">
                    <c:v>MESI</c:v>
                  </c:pt>
                  <c:pt idx="20">
                    <c:v>MOESI</c:v>
                  </c:pt>
                  <c:pt idx="21">
                    <c:v>MSI</c:v>
                  </c:pt>
                  <c:pt idx="22">
                    <c:v>MESI</c:v>
                  </c:pt>
                  <c:pt idx="23">
                    <c:v>MOESI</c:v>
                  </c:pt>
                </c:lvl>
                <c:lvl>
                  <c:pt idx="0">
                    <c:v>RWStride16</c:v>
                  </c:pt>
                  <c:pt idx="3">
                    <c:v>RWStride16NoIntrf</c:v>
                  </c:pt>
                  <c:pt idx="6">
                    <c:v>RWStride8Rand</c:v>
                  </c:pt>
                  <c:pt idx="9">
                    <c:v>RWStride32Rand</c:v>
                  </c:pt>
                  <c:pt idx="12">
                    <c:v>R75RandL1Miss</c:v>
                  </c:pt>
                  <c:pt idx="15">
                    <c:v>R85RandL1Miss</c:v>
                  </c:pt>
                  <c:pt idx="18">
                    <c:v>R75RandWrap</c:v>
                  </c:pt>
                  <c:pt idx="21">
                    <c:v>R40RandWrap</c:v>
                  </c:pt>
                </c:lvl>
              </c:multiLvlStrCache>
            </c:multiLvlStrRef>
          </c:cat>
          <c:val>
            <c:numRef>
              <c:f>'Synth-Replc'!$B$4:$B$36</c:f>
              <c:numCache>
                <c:formatCode>General</c:formatCode>
                <c:ptCount val="24"/>
                <c:pt idx="0">
                  <c:v>200000</c:v>
                </c:pt>
                <c:pt idx="1">
                  <c:v>200000</c:v>
                </c:pt>
                <c:pt idx="2">
                  <c:v>200000</c:v>
                </c:pt>
                <c:pt idx="3">
                  <c:v>200000</c:v>
                </c:pt>
                <c:pt idx="4">
                  <c:v>200000</c:v>
                </c:pt>
                <c:pt idx="5">
                  <c:v>200000</c:v>
                </c:pt>
                <c:pt idx="6">
                  <c:v>200000</c:v>
                </c:pt>
                <c:pt idx="7">
                  <c:v>200000</c:v>
                </c:pt>
                <c:pt idx="8">
                  <c:v>200000</c:v>
                </c:pt>
                <c:pt idx="9">
                  <c:v>200000</c:v>
                </c:pt>
                <c:pt idx="10">
                  <c:v>200000</c:v>
                </c:pt>
                <c:pt idx="11">
                  <c:v>200000</c:v>
                </c:pt>
                <c:pt idx="12">
                  <c:v>200000</c:v>
                </c:pt>
                <c:pt idx="13">
                  <c:v>200000</c:v>
                </c:pt>
                <c:pt idx="14">
                  <c:v>200000</c:v>
                </c:pt>
                <c:pt idx="15">
                  <c:v>200000</c:v>
                </c:pt>
                <c:pt idx="16">
                  <c:v>200000</c:v>
                </c:pt>
                <c:pt idx="17">
                  <c:v>200000</c:v>
                </c:pt>
                <c:pt idx="18">
                  <c:v>200000</c:v>
                </c:pt>
                <c:pt idx="19">
                  <c:v>200000</c:v>
                </c:pt>
                <c:pt idx="20">
                  <c:v>200000</c:v>
                </c:pt>
                <c:pt idx="21">
                  <c:v>200000</c:v>
                </c:pt>
                <c:pt idx="22">
                  <c:v>200000</c:v>
                </c:pt>
                <c:pt idx="23">
                  <c:v>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10-4858-A3E9-6FE5BE6FD6D8}"/>
            </c:ext>
          </c:extLst>
        </c:ser>
        <c:ser>
          <c:idx val="1"/>
          <c:order val="1"/>
          <c:tx>
            <c:strRef>
              <c:f>'Synth-Replc'!$C$3</c:f>
              <c:strCache>
                <c:ptCount val="1"/>
                <c:pt idx="0">
                  <c:v>L2-Reqs</c:v>
                </c:pt>
              </c:strCache>
            </c:strRef>
          </c:tx>
          <c:spPr>
            <a:solidFill>
              <a:schemeClr val="tx1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'Synth-Replc'!$A$4:$A$36</c:f>
              <c:multiLvlStrCache>
                <c:ptCount val="24"/>
                <c:lvl>
                  <c:pt idx="0">
                    <c:v>MSI</c:v>
                  </c:pt>
                  <c:pt idx="1">
                    <c:v>MESI</c:v>
                  </c:pt>
                  <c:pt idx="2">
                    <c:v>MOESI</c:v>
                  </c:pt>
                  <c:pt idx="3">
                    <c:v>MSI</c:v>
                  </c:pt>
                  <c:pt idx="4">
                    <c:v>MESI</c:v>
                  </c:pt>
                  <c:pt idx="5">
                    <c:v>MOESI</c:v>
                  </c:pt>
                  <c:pt idx="6">
                    <c:v>MSI</c:v>
                  </c:pt>
                  <c:pt idx="7">
                    <c:v>MESI</c:v>
                  </c:pt>
                  <c:pt idx="8">
                    <c:v>MOESI</c:v>
                  </c:pt>
                  <c:pt idx="9">
                    <c:v>MSI</c:v>
                  </c:pt>
                  <c:pt idx="10">
                    <c:v>MESI</c:v>
                  </c:pt>
                  <c:pt idx="11">
                    <c:v>MOESI</c:v>
                  </c:pt>
                  <c:pt idx="12">
                    <c:v>MSI</c:v>
                  </c:pt>
                  <c:pt idx="13">
                    <c:v>MESI</c:v>
                  </c:pt>
                  <c:pt idx="14">
                    <c:v>MOESI</c:v>
                  </c:pt>
                  <c:pt idx="15">
                    <c:v>MSI</c:v>
                  </c:pt>
                  <c:pt idx="16">
                    <c:v>MESI</c:v>
                  </c:pt>
                  <c:pt idx="17">
                    <c:v>MOESI</c:v>
                  </c:pt>
                  <c:pt idx="18">
                    <c:v>MSI</c:v>
                  </c:pt>
                  <c:pt idx="19">
                    <c:v>MESI</c:v>
                  </c:pt>
                  <c:pt idx="20">
                    <c:v>MOESI</c:v>
                  </c:pt>
                  <c:pt idx="21">
                    <c:v>MSI</c:v>
                  </c:pt>
                  <c:pt idx="22">
                    <c:v>MESI</c:v>
                  </c:pt>
                  <c:pt idx="23">
                    <c:v>MOESI</c:v>
                  </c:pt>
                </c:lvl>
                <c:lvl>
                  <c:pt idx="0">
                    <c:v>RWStride16</c:v>
                  </c:pt>
                  <c:pt idx="3">
                    <c:v>RWStride16NoIntrf</c:v>
                  </c:pt>
                  <c:pt idx="6">
                    <c:v>RWStride8Rand</c:v>
                  </c:pt>
                  <c:pt idx="9">
                    <c:v>RWStride32Rand</c:v>
                  </c:pt>
                  <c:pt idx="12">
                    <c:v>R75RandL1Miss</c:v>
                  </c:pt>
                  <c:pt idx="15">
                    <c:v>R85RandL1Miss</c:v>
                  </c:pt>
                  <c:pt idx="18">
                    <c:v>R75RandWrap</c:v>
                  </c:pt>
                  <c:pt idx="21">
                    <c:v>R40RandWrap</c:v>
                  </c:pt>
                </c:lvl>
              </c:multiLvlStrCache>
            </c:multiLvlStrRef>
          </c:cat>
          <c:val>
            <c:numRef>
              <c:f>'Synth-Replc'!$C$4:$C$36</c:f>
              <c:numCache>
                <c:formatCode>General</c:formatCode>
                <c:ptCount val="24"/>
                <c:pt idx="0">
                  <c:v>137510</c:v>
                </c:pt>
                <c:pt idx="1">
                  <c:v>113023</c:v>
                </c:pt>
                <c:pt idx="2">
                  <c:v>53574</c:v>
                </c:pt>
                <c:pt idx="3">
                  <c:v>197016</c:v>
                </c:pt>
                <c:pt idx="4">
                  <c:v>102861</c:v>
                </c:pt>
                <c:pt idx="5">
                  <c:v>102851</c:v>
                </c:pt>
                <c:pt idx="6">
                  <c:v>25000</c:v>
                </c:pt>
                <c:pt idx="7">
                  <c:v>12500</c:v>
                </c:pt>
                <c:pt idx="8">
                  <c:v>12500</c:v>
                </c:pt>
                <c:pt idx="9">
                  <c:v>189676</c:v>
                </c:pt>
                <c:pt idx="10">
                  <c:v>110493</c:v>
                </c:pt>
                <c:pt idx="11">
                  <c:v>110484</c:v>
                </c:pt>
                <c:pt idx="12">
                  <c:v>197574</c:v>
                </c:pt>
                <c:pt idx="13">
                  <c:v>197097</c:v>
                </c:pt>
                <c:pt idx="14">
                  <c:v>197097</c:v>
                </c:pt>
                <c:pt idx="15">
                  <c:v>197125</c:v>
                </c:pt>
                <c:pt idx="16">
                  <c:v>196900</c:v>
                </c:pt>
                <c:pt idx="17">
                  <c:v>196900</c:v>
                </c:pt>
                <c:pt idx="18">
                  <c:v>163991</c:v>
                </c:pt>
                <c:pt idx="19">
                  <c:v>163129</c:v>
                </c:pt>
                <c:pt idx="20">
                  <c:v>163152</c:v>
                </c:pt>
                <c:pt idx="21">
                  <c:v>175264</c:v>
                </c:pt>
                <c:pt idx="22">
                  <c:v>172857</c:v>
                </c:pt>
                <c:pt idx="23">
                  <c:v>172871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10-4858-A3E9-6FE5BE6FD6D8}"/>
            </c:ext>
          </c:extLst>
        </c:ser>
        <c:ser>
          <c:idx val="2"/>
          <c:order val="2"/>
          <c:tx>
            <c:strRef>
              <c:f>'Synth-Replc'!$D$3</c:f>
              <c:strCache>
                <c:ptCount val="1"/>
                <c:pt idx="0">
                  <c:v>L1-Replc</c:v>
                </c:pt>
              </c:strCache>
            </c:strRef>
          </c:tx>
          <c:spPr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c:spPr>
          <c:invertIfNegative val="0"/>
          <c:cat>
            <c:multiLvlStrRef>
              <c:f>'Synth-Replc'!$A$4:$A$36</c:f>
              <c:multiLvlStrCache>
                <c:ptCount val="24"/>
                <c:lvl>
                  <c:pt idx="0">
                    <c:v>MSI</c:v>
                  </c:pt>
                  <c:pt idx="1">
                    <c:v>MESI</c:v>
                  </c:pt>
                  <c:pt idx="2">
                    <c:v>MOESI</c:v>
                  </c:pt>
                  <c:pt idx="3">
                    <c:v>MSI</c:v>
                  </c:pt>
                  <c:pt idx="4">
                    <c:v>MESI</c:v>
                  </c:pt>
                  <c:pt idx="5">
                    <c:v>MOESI</c:v>
                  </c:pt>
                  <c:pt idx="6">
                    <c:v>MSI</c:v>
                  </c:pt>
                  <c:pt idx="7">
                    <c:v>MESI</c:v>
                  </c:pt>
                  <c:pt idx="8">
                    <c:v>MOESI</c:v>
                  </c:pt>
                  <c:pt idx="9">
                    <c:v>MSI</c:v>
                  </c:pt>
                  <c:pt idx="10">
                    <c:v>MESI</c:v>
                  </c:pt>
                  <c:pt idx="11">
                    <c:v>MOESI</c:v>
                  </c:pt>
                  <c:pt idx="12">
                    <c:v>MSI</c:v>
                  </c:pt>
                  <c:pt idx="13">
                    <c:v>MESI</c:v>
                  </c:pt>
                  <c:pt idx="14">
                    <c:v>MOESI</c:v>
                  </c:pt>
                  <c:pt idx="15">
                    <c:v>MSI</c:v>
                  </c:pt>
                  <c:pt idx="16">
                    <c:v>MESI</c:v>
                  </c:pt>
                  <c:pt idx="17">
                    <c:v>MOESI</c:v>
                  </c:pt>
                  <c:pt idx="18">
                    <c:v>MSI</c:v>
                  </c:pt>
                  <c:pt idx="19">
                    <c:v>MESI</c:v>
                  </c:pt>
                  <c:pt idx="20">
                    <c:v>MOESI</c:v>
                  </c:pt>
                  <c:pt idx="21">
                    <c:v>MSI</c:v>
                  </c:pt>
                  <c:pt idx="22">
                    <c:v>MESI</c:v>
                  </c:pt>
                  <c:pt idx="23">
                    <c:v>MOESI</c:v>
                  </c:pt>
                </c:lvl>
                <c:lvl>
                  <c:pt idx="0">
                    <c:v>RWStride16</c:v>
                  </c:pt>
                  <c:pt idx="3">
                    <c:v>RWStride16NoIntrf</c:v>
                  </c:pt>
                  <c:pt idx="6">
                    <c:v>RWStride8Rand</c:v>
                  </c:pt>
                  <c:pt idx="9">
                    <c:v>RWStride32Rand</c:v>
                  </c:pt>
                  <c:pt idx="12">
                    <c:v>R75RandL1Miss</c:v>
                  </c:pt>
                  <c:pt idx="15">
                    <c:v>R85RandL1Miss</c:v>
                  </c:pt>
                  <c:pt idx="18">
                    <c:v>R75RandWrap</c:v>
                  </c:pt>
                  <c:pt idx="21">
                    <c:v>R40RandWrap</c:v>
                  </c:pt>
                </c:lvl>
              </c:multiLvlStrCache>
            </c:multiLvlStrRef>
          </c:cat>
          <c:val>
            <c:numRef>
              <c:f>'Synth-Replc'!$D$4:$D$36</c:f>
              <c:numCache>
                <c:formatCode>General</c:formatCode>
                <c:ptCount val="24"/>
                <c:pt idx="0">
                  <c:v>72770</c:v>
                </c:pt>
                <c:pt idx="1">
                  <c:v>59468</c:v>
                </c:pt>
                <c:pt idx="2">
                  <c:v>50270</c:v>
                </c:pt>
                <c:pt idx="3">
                  <c:v>185739</c:v>
                </c:pt>
                <c:pt idx="4">
                  <c:v>102604</c:v>
                </c:pt>
                <c:pt idx="5">
                  <c:v>102579</c:v>
                </c:pt>
                <c:pt idx="6">
                  <c:v>22953</c:v>
                </c:pt>
                <c:pt idx="7">
                  <c:v>11476</c:v>
                </c:pt>
                <c:pt idx="8">
                  <c:v>11476</c:v>
                </c:pt>
                <c:pt idx="9">
                  <c:v>169250</c:v>
                </c:pt>
                <c:pt idx="10">
                  <c:v>109444</c:v>
                </c:pt>
                <c:pt idx="11">
                  <c:v>109371</c:v>
                </c:pt>
                <c:pt idx="12">
                  <c:v>131109</c:v>
                </c:pt>
                <c:pt idx="13">
                  <c:v>196725</c:v>
                </c:pt>
                <c:pt idx="14">
                  <c:v>196772</c:v>
                </c:pt>
                <c:pt idx="15">
                  <c:v>65498</c:v>
                </c:pt>
                <c:pt idx="16">
                  <c:v>196134</c:v>
                </c:pt>
                <c:pt idx="17">
                  <c:v>196353</c:v>
                </c:pt>
                <c:pt idx="18">
                  <c:v>64574</c:v>
                </c:pt>
                <c:pt idx="19">
                  <c:v>95022</c:v>
                </c:pt>
                <c:pt idx="20">
                  <c:v>127389</c:v>
                </c:pt>
                <c:pt idx="21">
                  <c:v>135420</c:v>
                </c:pt>
                <c:pt idx="22">
                  <c:v>148024</c:v>
                </c:pt>
                <c:pt idx="23">
                  <c:v>157081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10-4858-A3E9-6FE5BE6FD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2964672"/>
        <c:axId val="247899760"/>
      </c:barChart>
      <c:catAx>
        <c:axId val="38296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899760"/>
        <c:crosses val="autoZero"/>
        <c:auto val="1"/>
        <c:lblAlgn val="ctr"/>
        <c:lblOffset val="100"/>
        <c:noMultiLvlLbl val="0"/>
      </c:catAx>
      <c:valAx>
        <c:axId val="24789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964672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181157206095509"/>
          <c:y val="1.8475755057071171E-2"/>
          <c:w val="0.70378861597524178"/>
          <c:h val="9.29046796517441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[results.xlsx]EEMBC-ET!PivotTable5</c:name>
    <c:fmtId val="11"/>
  </c:pivotSource>
  <c:chart>
    <c:autoTitleDeleted val="0"/>
    <c:pivotFmts>
      <c:pivotFmt>
        <c:idx val="0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2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3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4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5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6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7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8"/>
        <c:spPr>
          <a:pattFill prst="lgCheck">
            <a:fgClr>
              <a:srgbClr val="FF0000"/>
            </a:fgClr>
            <a:bgClr>
              <a:schemeClr val="bg1"/>
            </a:bgClr>
          </a:patt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'EEMBC-ET'!$B$3:$B$4</c:f>
              <c:strCache>
                <c:ptCount val="1"/>
                <c:pt idx="0">
                  <c:v>MSI</c:v>
                </c:pt>
              </c:strCache>
            </c:strRef>
          </c:tx>
          <c:spPr>
            <a:pattFill prst="dkHorz">
              <a:fgClr>
                <a:srgbClr val="0070C0"/>
              </a:fgClr>
              <a:bgClr>
                <a:schemeClr val="bg1"/>
              </a:bgClr>
            </a:pattFill>
            <a:ln w="25400">
              <a:solidFill>
                <a:srgbClr val="0070C0"/>
              </a:solidFill>
            </a:ln>
            <a:effectLst/>
          </c:spPr>
          <c:invertIfNegative val="0"/>
          <c:cat>
            <c:multiLvlStrRef>
              <c:f>'EEMBC-ET'!$A$5:$A$29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'EEMBC-ET'!$B$5:$B$29</c:f>
              <c:numCache>
                <c:formatCode>General</c:formatCode>
                <c:ptCount val="16"/>
                <c:pt idx="0">
                  <c:v>2665596</c:v>
                </c:pt>
                <c:pt idx="1">
                  <c:v>3344522</c:v>
                </c:pt>
                <c:pt idx="2">
                  <c:v>3061881</c:v>
                </c:pt>
                <c:pt idx="3">
                  <c:v>3685934</c:v>
                </c:pt>
                <c:pt idx="4">
                  <c:v>3119921</c:v>
                </c:pt>
                <c:pt idx="5">
                  <c:v>3690252</c:v>
                </c:pt>
                <c:pt idx="6">
                  <c:v>2359016</c:v>
                </c:pt>
                <c:pt idx="7">
                  <c:v>3437877</c:v>
                </c:pt>
                <c:pt idx="8">
                  <c:v>2776998</c:v>
                </c:pt>
                <c:pt idx="9">
                  <c:v>3698652</c:v>
                </c:pt>
                <c:pt idx="10">
                  <c:v>3343351</c:v>
                </c:pt>
                <c:pt idx="11">
                  <c:v>3864935</c:v>
                </c:pt>
                <c:pt idx="12">
                  <c:v>3505964</c:v>
                </c:pt>
                <c:pt idx="13">
                  <c:v>4377166</c:v>
                </c:pt>
                <c:pt idx="14">
                  <c:v>4891492</c:v>
                </c:pt>
                <c:pt idx="15">
                  <c:v>5605262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4E-4A5E-A73B-2C911307731B}"/>
            </c:ext>
          </c:extLst>
        </c:ser>
        <c:ser>
          <c:idx val="1"/>
          <c:order val="1"/>
          <c:tx>
            <c:strRef>
              <c:f>'EEMBC-ET'!$C$3:$C$4</c:f>
              <c:strCache>
                <c:ptCount val="1"/>
                <c:pt idx="0">
                  <c:v>MESI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'EEMBC-ET'!$A$5:$A$29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'EEMBC-ET'!$C$5:$C$29</c:f>
              <c:numCache>
                <c:formatCode>General</c:formatCode>
                <c:ptCount val="16"/>
                <c:pt idx="0">
                  <c:v>2738288</c:v>
                </c:pt>
                <c:pt idx="1">
                  <c:v>3344522</c:v>
                </c:pt>
                <c:pt idx="2">
                  <c:v>2877627</c:v>
                </c:pt>
                <c:pt idx="3">
                  <c:v>3685934</c:v>
                </c:pt>
                <c:pt idx="4">
                  <c:v>3217119</c:v>
                </c:pt>
                <c:pt idx="5">
                  <c:v>3690252</c:v>
                </c:pt>
                <c:pt idx="6">
                  <c:v>2437148</c:v>
                </c:pt>
                <c:pt idx="7">
                  <c:v>3437877</c:v>
                </c:pt>
                <c:pt idx="8">
                  <c:v>2814741</c:v>
                </c:pt>
                <c:pt idx="9">
                  <c:v>3698652</c:v>
                </c:pt>
                <c:pt idx="10">
                  <c:v>3095858</c:v>
                </c:pt>
                <c:pt idx="11">
                  <c:v>3864935</c:v>
                </c:pt>
                <c:pt idx="12">
                  <c:v>3486416</c:v>
                </c:pt>
                <c:pt idx="13">
                  <c:v>4377166</c:v>
                </c:pt>
                <c:pt idx="14">
                  <c:v>4561601</c:v>
                </c:pt>
                <c:pt idx="15">
                  <c:v>5605262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4E-4A5E-A73B-2C911307731B}"/>
            </c:ext>
          </c:extLst>
        </c:ser>
        <c:ser>
          <c:idx val="2"/>
          <c:order val="2"/>
          <c:tx>
            <c:strRef>
              <c:f>'EEMBC-ET'!$D$3:$D$4</c:f>
              <c:strCache>
                <c:ptCount val="1"/>
                <c:pt idx="0">
                  <c:v>MOESI</c:v>
                </c:pt>
              </c:strCache>
            </c:strRef>
          </c:tx>
          <c:spPr>
            <a:pattFill prst="lgCheck">
              <a:fgClr>
                <a:srgbClr val="FF0000"/>
              </a:fgClr>
              <a:bgClr>
                <a:schemeClr val="bg1"/>
              </a:bgClr>
            </a:pattFill>
            <a:ln w="25400">
              <a:solidFill>
                <a:srgbClr val="FF0000"/>
              </a:solidFill>
            </a:ln>
            <a:effectLst/>
          </c:spPr>
          <c:invertIfNegative val="0"/>
          <c:cat>
            <c:multiLvlStrRef>
              <c:f>'EEMBC-ET'!$A$5:$A$29</c:f>
              <c:multiLvlStrCache>
                <c:ptCount val="16"/>
                <c:lvl>
                  <c:pt idx="0">
                    <c:v>C2C</c:v>
                  </c:pt>
                  <c:pt idx="1">
                    <c:v>No C2C</c:v>
                  </c:pt>
                  <c:pt idx="2">
                    <c:v>C2C</c:v>
                  </c:pt>
                  <c:pt idx="3">
                    <c:v>No C2C</c:v>
                  </c:pt>
                  <c:pt idx="4">
                    <c:v>C2C</c:v>
                  </c:pt>
                  <c:pt idx="5">
                    <c:v>No C2C</c:v>
                  </c:pt>
                  <c:pt idx="6">
                    <c:v>C2C</c:v>
                  </c:pt>
                  <c:pt idx="7">
                    <c:v>No C2C</c:v>
                  </c:pt>
                  <c:pt idx="8">
                    <c:v>C2C</c:v>
                  </c:pt>
                  <c:pt idx="9">
                    <c:v>No C2C</c:v>
                  </c:pt>
                  <c:pt idx="10">
                    <c:v>C2C</c:v>
                  </c:pt>
                  <c:pt idx="11">
                    <c:v>No C2C</c:v>
                  </c:pt>
                  <c:pt idx="12">
                    <c:v>C2C</c:v>
                  </c:pt>
                  <c:pt idx="13">
                    <c:v>No C2C</c:v>
                  </c:pt>
                  <c:pt idx="14">
                    <c:v>C2C</c:v>
                  </c:pt>
                  <c:pt idx="15">
                    <c:v>No C2C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'EEMBC-ET'!$D$5:$D$29</c:f>
              <c:numCache>
                <c:formatCode>General</c:formatCode>
                <c:ptCount val="16"/>
                <c:pt idx="0">
                  <c:v>2755385</c:v>
                </c:pt>
                <c:pt idx="1">
                  <c:v>3344522</c:v>
                </c:pt>
                <c:pt idx="2">
                  <c:v>2895872</c:v>
                </c:pt>
                <c:pt idx="3">
                  <c:v>3685934</c:v>
                </c:pt>
                <c:pt idx="4">
                  <c:v>3029581</c:v>
                </c:pt>
                <c:pt idx="5">
                  <c:v>3690252</c:v>
                </c:pt>
                <c:pt idx="6">
                  <c:v>2432798</c:v>
                </c:pt>
                <c:pt idx="7">
                  <c:v>3437877</c:v>
                </c:pt>
                <c:pt idx="8">
                  <c:v>2808457</c:v>
                </c:pt>
                <c:pt idx="9">
                  <c:v>3698652</c:v>
                </c:pt>
                <c:pt idx="10">
                  <c:v>3163701</c:v>
                </c:pt>
                <c:pt idx="11">
                  <c:v>3864935</c:v>
                </c:pt>
                <c:pt idx="12">
                  <c:v>3409495</c:v>
                </c:pt>
                <c:pt idx="13">
                  <c:v>4377166</c:v>
                </c:pt>
                <c:pt idx="14">
                  <c:v>4562711</c:v>
                </c:pt>
                <c:pt idx="15">
                  <c:v>5605262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4E-4A5E-A73B-2C91130773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48"/>
        <c:axId val="383158416"/>
        <c:axId val="167450528"/>
      </c:barChart>
      <c:catAx>
        <c:axId val="38315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450528"/>
        <c:crosses val="autoZero"/>
        <c:auto val="1"/>
        <c:lblAlgn val="ctr"/>
        <c:lblOffset val="100"/>
        <c:noMultiLvlLbl val="0"/>
      </c:catAx>
      <c:valAx>
        <c:axId val="167450528"/>
        <c:scaling>
          <c:orientation val="minMax"/>
          <c:max val="5700000"/>
          <c:min val="2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chemeClr val="tx1"/>
                    </a:solidFill>
                  </a:rPr>
                  <a:t>ET [Cyc in Millions]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158416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170493162038959"/>
          <c:y val="2.1768704373566965E-2"/>
          <c:w val="0.68039571976579838"/>
          <c:h val="0.109463158610436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272011"/>
            <a:ext cx="10287000" cy="2705947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082310"/>
            <a:ext cx="10287000" cy="1876530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AA2-814C-4945-BA60-FCE81EEF85C9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664E-58BC-4695-947E-D0301472F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15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AA2-814C-4945-BA60-FCE81EEF85C9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664E-58BC-4695-947E-D0301472F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27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13808"/>
            <a:ext cx="295751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13808"/>
            <a:ext cx="870108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AA2-814C-4945-BA60-FCE81EEF85C9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664E-58BC-4695-947E-D0301472F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40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AA2-814C-4945-BA60-FCE81EEF85C9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664E-58BC-4695-947E-D0301472F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7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937704"/>
            <a:ext cx="11830050" cy="3233102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201392"/>
            <a:ext cx="11830050" cy="1700212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AA2-814C-4945-BA60-FCE81EEF85C9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664E-58BC-4695-947E-D0301472F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74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069042"/>
            <a:ext cx="582930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069042"/>
            <a:ext cx="582930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AA2-814C-4945-BA60-FCE81EEF85C9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664E-58BC-4695-947E-D0301472F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27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13809"/>
            <a:ext cx="1183005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905318"/>
            <a:ext cx="5802510" cy="9337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839085"/>
            <a:ext cx="580251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905318"/>
            <a:ext cx="5831087" cy="9337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839085"/>
            <a:ext cx="5831087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AA2-814C-4945-BA60-FCE81EEF85C9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664E-58BC-4695-947E-D0301472F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27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AA2-814C-4945-BA60-FCE81EEF85C9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664E-58BC-4695-947E-D0301472F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56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AA2-814C-4945-BA60-FCE81EEF85C9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664E-58BC-4695-947E-D0301472F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43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18160"/>
            <a:ext cx="4423767" cy="181356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19082"/>
            <a:ext cx="6943725" cy="5523442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331720"/>
            <a:ext cx="4423767" cy="431980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AA2-814C-4945-BA60-FCE81EEF85C9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664E-58BC-4695-947E-D0301472F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618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18160"/>
            <a:ext cx="4423767" cy="181356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19082"/>
            <a:ext cx="6943725" cy="5523442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331720"/>
            <a:ext cx="4423767" cy="431980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AA2-814C-4945-BA60-FCE81EEF85C9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664E-58BC-4695-947E-D0301472F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131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13809"/>
            <a:ext cx="1183005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069042"/>
            <a:ext cx="1183005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203864"/>
            <a:ext cx="30861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E3AA2-814C-4945-BA60-FCE81EEF85C9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203864"/>
            <a:ext cx="46291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203864"/>
            <a:ext cx="30861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A664E-58BC-4695-947E-D0301472F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11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E733322-B050-41AF-BC68-A625915BB806}"/>
              </a:ext>
            </a:extLst>
          </p:cNvPr>
          <p:cNvGraphicFramePr>
            <a:graphicFrameLocks/>
          </p:cNvGraphicFramePr>
          <p:nvPr/>
        </p:nvGraphicFramePr>
        <p:xfrm>
          <a:off x="280989" y="1821656"/>
          <a:ext cx="13154025" cy="4129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3291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7348B1E-AF18-49E0-8CD8-E4CB41D1F2CA}"/>
              </a:ext>
            </a:extLst>
          </p:cNvPr>
          <p:cNvGraphicFramePr>
            <a:graphicFrameLocks/>
          </p:cNvGraphicFramePr>
          <p:nvPr/>
        </p:nvGraphicFramePr>
        <p:xfrm>
          <a:off x="1081087" y="2088356"/>
          <a:ext cx="11553825" cy="359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652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A106930-CAB0-4EF0-88D2-70DDE1F4AE57}"/>
              </a:ext>
            </a:extLst>
          </p:cNvPr>
          <p:cNvGraphicFramePr>
            <a:graphicFrameLocks/>
          </p:cNvGraphicFramePr>
          <p:nvPr/>
        </p:nvGraphicFramePr>
        <p:xfrm>
          <a:off x="476250" y="1824038"/>
          <a:ext cx="12763500" cy="4124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11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A655D40-9F19-4DB5-B70B-19860B59465F}"/>
              </a:ext>
            </a:extLst>
          </p:cNvPr>
          <p:cNvGraphicFramePr>
            <a:graphicFrameLocks/>
          </p:cNvGraphicFramePr>
          <p:nvPr/>
        </p:nvGraphicFramePr>
        <p:xfrm>
          <a:off x="785813" y="1955005"/>
          <a:ext cx="12144374" cy="3862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818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5F065F0-2D15-4C09-8098-B98220A1036E}"/>
              </a:ext>
            </a:extLst>
          </p:cNvPr>
          <p:cNvGraphicFramePr>
            <a:graphicFrameLocks/>
          </p:cNvGraphicFramePr>
          <p:nvPr/>
        </p:nvGraphicFramePr>
        <p:xfrm>
          <a:off x="976312" y="2064543"/>
          <a:ext cx="11763375" cy="3643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283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7348B1E-AF18-49E0-8CD8-E4CB41D1F2CA}"/>
              </a:ext>
            </a:extLst>
          </p:cNvPr>
          <p:cNvGraphicFramePr>
            <a:graphicFrameLocks/>
          </p:cNvGraphicFramePr>
          <p:nvPr/>
        </p:nvGraphicFramePr>
        <p:xfrm>
          <a:off x="1081087" y="2088356"/>
          <a:ext cx="11553825" cy="359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23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E733322-B050-41AF-BC68-A625915BB806}"/>
              </a:ext>
            </a:extLst>
          </p:cNvPr>
          <p:cNvGraphicFramePr>
            <a:graphicFrameLocks/>
          </p:cNvGraphicFramePr>
          <p:nvPr/>
        </p:nvGraphicFramePr>
        <p:xfrm>
          <a:off x="271462" y="1821656"/>
          <a:ext cx="13173075" cy="4129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254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A655D40-9F19-4DB5-B70B-19860B59465F}"/>
              </a:ext>
            </a:extLst>
          </p:cNvPr>
          <p:cNvGraphicFramePr>
            <a:graphicFrameLocks/>
          </p:cNvGraphicFramePr>
          <p:nvPr/>
        </p:nvGraphicFramePr>
        <p:xfrm>
          <a:off x="714375" y="1955005"/>
          <a:ext cx="12287249" cy="3862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358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A106930-CAB0-4EF0-88D2-70DDE1F4AE57}"/>
              </a:ext>
            </a:extLst>
          </p:cNvPr>
          <p:cNvGraphicFramePr>
            <a:graphicFrameLocks/>
          </p:cNvGraphicFramePr>
          <p:nvPr/>
        </p:nvGraphicFramePr>
        <p:xfrm>
          <a:off x="928687" y="1824038"/>
          <a:ext cx="11858625" cy="4124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076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5F065F0-2D15-4C09-8098-B98220A1036E}"/>
              </a:ext>
            </a:extLst>
          </p:cNvPr>
          <p:cNvGraphicFramePr>
            <a:graphicFrameLocks/>
          </p:cNvGraphicFramePr>
          <p:nvPr/>
        </p:nvGraphicFramePr>
        <p:xfrm>
          <a:off x="976312" y="2064543"/>
          <a:ext cx="11763375" cy="3643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22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40</Words>
  <Application>Microsoft Office PowerPoint</Application>
  <PresentationFormat>Custom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 Gamal aly Hessien</dc:creator>
  <cp:lastModifiedBy>Salah Gamal aly Hessien</cp:lastModifiedBy>
  <cp:revision>4</cp:revision>
  <dcterms:created xsi:type="dcterms:W3CDTF">2021-03-13T07:18:59Z</dcterms:created>
  <dcterms:modified xsi:type="dcterms:W3CDTF">2021-03-14T05:22:02Z</dcterms:modified>
</cp:coreProperties>
</file>