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5448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l2latswa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ahga\Desktop\vmsharingspace\ubuntu180404\thesis\results\fig\l2latswa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[results.xlsx]Sheet15!PivotTable9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8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0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12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3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4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5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Sheet15!$B$3:$B$4</c:f>
              <c:strCache>
                <c:ptCount val="1"/>
                <c:pt idx="0">
                  <c:v>L2-Lat = 25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Sheet15!$A$5:$A$32</c:f>
              <c:multiLvlStrCache>
                <c:ptCount val="18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  <c:pt idx="16">
                    <c:v>FCFS</c:v>
                  </c:pt>
                  <c:pt idx="17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cacheb01-trace</c:v>
                  </c:pt>
                  <c:pt idx="8">
                    <c:v>empty-trace</c:v>
                  </c:pt>
                  <c:pt idx="10">
                    <c:v>iirflt01-trace</c:v>
                  </c:pt>
                  <c:pt idx="12">
                    <c:v>pntrch01-trace</c:v>
                  </c:pt>
                  <c:pt idx="14">
                    <c:v>rspeed01-trace</c:v>
                  </c:pt>
                  <c:pt idx="16">
                    <c:v>ttsprk01-trace</c:v>
                  </c:pt>
                </c:lvl>
              </c:multiLvlStrCache>
            </c:multiLvlStrRef>
          </c:cat>
          <c:val>
            <c:numRef>
              <c:f>Sheet15!$B$5:$B$32</c:f>
              <c:numCache>
                <c:formatCode>General</c:formatCode>
                <c:ptCount val="18"/>
                <c:pt idx="0">
                  <c:v>582</c:v>
                </c:pt>
                <c:pt idx="1">
                  <c:v>115</c:v>
                </c:pt>
                <c:pt idx="2">
                  <c:v>582</c:v>
                </c:pt>
                <c:pt idx="3">
                  <c:v>114</c:v>
                </c:pt>
                <c:pt idx="4">
                  <c:v>432</c:v>
                </c:pt>
                <c:pt idx="5">
                  <c:v>119</c:v>
                </c:pt>
                <c:pt idx="6">
                  <c:v>582</c:v>
                </c:pt>
                <c:pt idx="7">
                  <c:v>119</c:v>
                </c:pt>
                <c:pt idx="8">
                  <c:v>582</c:v>
                </c:pt>
                <c:pt idx="9">
                  <c:v>110</c:v>
                </c:pt>
                <c:pt idx="10">
                  <c:v>432</c:v>
                </c:pt>
                <c:pt idx="11">
                  <c:v>115</c:v>
                </c:pt>
                <c:pt idx="12">
                  <c:v>582</c:v>
                </c:pt>
                <c:pt idx="13">
                  <c:v>114</c:v>
                </c:pt>
                <c:pt idx="14">
                  <c:v>432</c:v>
                </c:pt>
                <c:pt idx="15">
                  <c:v>115</c:v>
                </c:pt>
                <c:pt idx="16">
                  <c:v>582</c:v>
                </c:pt>
                <c:pt idx="17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4-405D-9885-736AA0444C76}"/>
            </c:ext>
          </c:extLst>
        </c:ser>
        <c:ser>
          <c:idx val="1"/>
          <c:order val="1"/>
          <c:tx>
            <c:strRef>
              <c:f>Sheet15!$C$3:$C$4</c:f>
              <c:strCache>
                <c:ptCount val="1"/>
                <c:pt idx="0">
                  <c:v>L2-Lat = 50</c:v>
                </c:pt>
              </c:strCache>
            </c:strRef>
          </c:tx>
          <c:spPr>
            <a:solidFill>
              <a:srgbClr val="92D050"/>
            </a:solidFill>
            <a:ln w="25400">
              <a:solidFill>
                <a:srgbClr val="92D050"/>
              </a:solidFill>
            </a:ln>
            <a:effectLst/>
          </c:spPr>
          <c:invertIfNegative val="0"/>
          <c:cat>
            <c:multiLvlStrRef>
              <c:f>Sheet15!$A$5:$A$32</c:f>
              <c:multiLvlStrCache>
                <c:ptCount val="18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  <c:pt idx="16">
                    <c:v>FCFS</c:v>
                  </c:pt>
                  <c:pt idx="17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cacheb01-trace</c:v>
                  </c:pt>
                  <c:pt idx="8">
                    <c:v>empty-trace</c:v>
                  </c:pt>
                  <c:pt idx="10">
                    <c:v>iirflt01-trace</c:v>
                  </c:pt>
                  <c:pt idx="12">
                    <c:v>pntrch01-trace</c:v>
                  </c:pt>
                  <c:pt idx="14">
                    <c:v>rspeed01-trace</c:v>
                  </c:pt>
                  <c:pt idx="16">
                    <c:v>ttsprk01-trace</c:v>
                  </c:pt>
                </c:lvl>
              </c:multiLvlStrCache>
            </c:multiLvlStrRef>
          </c:cat>
          <c:val>
            <c:numRef>
              <c:f>Sheet15!$C$5:$C$32</c:f>
              <c:numCache>
                <c:formatCode>General</c:formatCode>
                <c:ptCount val="18"/>
                <c:pt idx="0">
                  <c:v>1249</c:v>
                </c:pt>
                <c:pt idx="1">
                  <c:v>215</c:v>
                </c:pt>
                <c:pt idx="2">
                  <c:v>1251</c:v>
                </c:pt>
                <c:pt idx="3">
                  <c:v>213</c:v>
                </c:pt>
                <c:pt idx="4">
                  <c:v>1249</c:v>
                </c:pt>
                <c:pt idx="5">
                  <c:v>215</c:v>
                </c:pt>
                <c:pt idx="6">
                  <c:v>1251</c:v>
                </c:pt>
                <c:pt idx="7">
                  <c:v>215</c:v>
                </c:pt>
                <c:pt idx="8">
                  <c:v>1254</c:v>
                </c:pt>
                <c:pt idx="9">
                  <c:v>209</c:v>
                </c:pt>
                <c:pt idx="10">
                  <c:v>1249</c:v>
                </c:pt>
                <c:pt idx="11">
                  <c:v>216</c:v>
                </c:pt>
                <c:pt idx="12">
                  <c:v>1249</c:v>
                </c:pt>
                <c:pt idx="13">
                  <c:v>215</c:v>
                </c:pt>
                <c:pt idx="14">
                  <c:v>1249</c:v>
                </c:pt>
                <c:pt idx="15">
                  <c:v>211</c:v>
                </c:pt>
                <c:pt idx="16">
                  <c:v>1251</c:v>
                </c:pt>
                <c:pt idx="17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F4-405D-9885-736AA0444C76}"/>
            </c:ext>
          </c:extLst>
        </c:ser>
        <c:ser>
          <c:idx val="2"/>
          <c:order val="2"/>
          <c:tx>
            <c:strRef>
              <c:f>Sheet15!$D$3:$D$4</c:f>
              <c:strCache>
                <c:ptCount val="1"/>
                <c:pt idx="0">
                  <c:v>L2-Lat = 75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Sheet15!$A$5:$A$32</c:f>
              <c:multiLvlStrCache>
                <c:ptCount val="18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  <c:pt idx="16">
                    <c:v>FCFS</c:v>
                  </c:pt>
                  <c:pt idx="17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cacheb01-trace</c:v>
                  </c:pt>
                  <c:pt idx="8">
                    <c:v>empty-trace</c:v>
                  </c:pt>
                  <c:pt idx="10">
                    <c:v>iirflt01-trace</c:v>
                  </c:pt>
                  <c:pt idx="12">
                    <c:v>pntrch01-trace</c:v>
                  </c:pt>
                  <c:pt idx="14">
                    <c:v>rspeed01-trace</c:v>
                  </c:pt>
                  <c:pt idx="16">
                    <c:v>ttsprk01-trace</c:v>
                  </c:pt>
                </c:lvl>
              </c:multiLvlStrCache>
            </c:multiLvlStrRef>
          </c:cat>
          <c:val>
            <c:numRef>
              <c:f>Sheet15!$D$5:$D$32</c:f>
              <c:numCache>
                <c:formatCode>General</c:formatCode>
                <c:ptCount val="18"/>
                <c:pt idx="0">
                  <c:v>1874</c:v>
                </c:pt>
                <c:pt idx="1">
                  <c:v>313</c:v>
                </c:pt>
                <c:pt idx="2">
                  <c:v>1876</c:v>
                </c:pt>
                <c:pt idx="3">
                  <c:v>313</c:v>
                </c:pt>
                <c:pt idx="4">
                  <c:v>1874</c:v>
                </c:pt>
                <c:pt idx="5">
                  <c:v>313</c:v>
                </c:pt>
                <c:pt idx="6">
                  <c:v>1876</c:v>
                </c:pt>
                <c:pt idx="7">
                  <c:v>313</c:v>
                </c:pt>
                <c:pt idx="8">
                  <c:v>1879</c:v>
                </c:pt>
                <c:pt idx="9">
                  <c:v>312</c:v>
                </c:pt>
                <c:pt idx="10">
                  <c:v>1874</c:v>
                </c:pt>
                <c:pt idx="11">
                  <c:v>315</c:v>
                </c:pt>
                <c:pt idx="12">
                  <c:v>1874</c:v>
                </c:pt>
                <c:pt idx="13">
                  <c:v>313</c:v>
                </c:pt>
                <c:pt idx="14">
                  <c:v>1874</c:v>
                </c:pt>
                <c:pt idx="15">
                  <c:v>313</c:v>
                </c:pt>
                <c:pt idx="16">
                  <c:v>1876</c:v>
                </c:pt>
                <c:pt idx="17">
                  <c:v>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F4-405D-9885-736AA0444C76}"/>
            </c:ext>
          </c:extLst>
        </c:ser>
        <c:ser>
          <c:idx val="3"/>
          <c:order val="3"/>
          <c:tx>
            <c:strRef>
              <c:f>Sheet15!$E$3:$E$4</c:f>
              <c:strCache>
                <c:ptCount val="1"/>
                <c:pt idx="0">
                  <c:v>L2-Lat = 100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Sheet15!$A$5:$A$32</c:f>
              <c:multiLvlStrCache>
                <c:ptCount val="18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  <c:pt idx="16">
                    <c:v>FCFS</c:v>
                  </c:pt>
                  <c:pt idx="17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cacheb01-trace</c:v>
                  </c:pt>
                  <c:pt idx="8">
                    <c:v>empty-trace</c:v>
                  </c:pt>
                  <c:pt idx="10">
                    <c:v>iirflt01-trace</c:v>
                  </c:pt>
                  <c:pt idx="12">
                    <c:v>pntrch01-trace</c:v>
                  </c:pt>
                  <c:pt idx="14">
                    <c:v>rspeed01-trace</c:v>
                  </c:pt>
                  <c:pt idx="16">
                    <c:v>ttsprk01-trace</c:v>
                  </c:pt>
                </c:lvl>
              </c:multiLvlStrCache>
            </c:multiLvlStrRef>
          </c:cat>
          <c:val>
            <c:numRef>
              <c:f>Sheet15!$E$5:$E$32</c:f>
              <c:numCache>
                <c:formatCode>General</c:formatCode>
                <c:ptCount val="18"/>
                <c:pt idx="0">
                  <c:v>2501</c:v>
                </c:pt>
                <c:pt idx="1">
                  <c:v>415</c:v>
                </c:pt>
                <c:pt idx="2">
                  <c:v>2501</c:v>
                </c:pt>
                <c:pt idx="3">
                  <c:v>413</c:v>
                </c:pt>
                <c:pt idx="4">
                  <c:v>2501</c:v>
                </c:pt>
                <c:pt idx="5">
                  <c:v>416</c:v>
                </c:pt>
                <c:pt idx="6">
                  <c:v>2501</c:v>
                </c:pt>
                <c:pt idx="7">
                  <c:v>415</c:v>
                </c:pt>
                <c:pt idx="8">
                  <c:v>2504</c:v>
                </c:pt>
                <c:pt idx="9">
                  <c:v>411</c:v>
                </c:pt>
                <c:pt idx="10">
                  <c:v>2501</c:v>
                </c:pt>
                <c:pt idx="11">
                  <c:v>415</c:v>
                </c:pt>
                <c:pt idx="12">
                  <c:v>2501</c:v>
                </c:pt>
                <c:pt idx="13">
                  <c:v>412</c:v>
                </c:pt>
                <c:pt idx="14">
                  <c:v>2501</c:v>
                </c:pt>
                <c:pt idx="15">
                  <c:v>415</c:v>
                </c:pt>
                <c:pt idx="16">
                  <c:v>2501</c:v>
                </c:pt>
                <c:pt idx="17">
                  <c:v>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F4-405D-9885-736AA0444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52"/>
        <c:axId val="515238496"/>
        <c:axId val="312309936"/>
      </c:barChart>
      <c:catAx>
        <c:axId val="51523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309936"/>
        <c:crosses val="autoZero"/>
        <c:auto val="1"/>
        <c:lblAlgn val="ctr"/>
        <c:lblOffset val="100"/>
        <c:noMultiLvlLbl val="0"/>
      </c:catAx>
      <c:valAx>
        <c:axId val="31230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WCL [Cyc]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23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437188700662077"/>
          <c:y val="1.8669771434955691E-2"/>
          <c:w val="0.74855492654141287"/>
          <c:h val="9.3880284133340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[results.xlsx]Sheet15!PivotTable9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6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7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</c:pivotFmt>
      <c:pivotFmt>
        <c:idx val="13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</c:pivotFmt>
      <c:pivotFmt>
        <c:idx val="14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</c:pivotFmt>
      <c:pivotFmt>
        <c:idx val="15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</c:pivotFmt>
      <c:pivotFmt>
        <c:idx val="16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18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  <c:pivotFmt>
        <c:idx val="20"/>
        <c:spPr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1"/>
        <c:spPr>
          <a:solidFill>
            <a:srgbClr val="92D050"/>
          </a:solidFill>
          <a:ln w="25400">
            <a:solidFill>
              <a:srgbClr val="92D050"/>
            </a:solidFill>
          </a:ln>
          <a:effectLst/>
        </c:spPr>
        <c:marker>
          <c:symbol val="none"/>
        </c:marker>
      </c:pivotFmt>
      <c:pivotFmt>
        <c:idx val="22"/>
        <c:spPr>
          <a:solidFill>
            <a:schemeClr val="tx1"/>
          </a:solidFill>
          <a:ln w="25400"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23"/>
        <c:spPr>
          <a:solidFill>
            <a:srgbClr val="FF0000"/>
          </a:solidFill>
          <a:ln w="25400">
            <a:solidFill>
              <a:srgbClr val="FF0000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Sheet15!$B$3:$B$4</c:f>
              <c:strCache>
                <c:ptCount val="1"/>
                <c:pt idx="0">
                  <c:v>L2-Lat = 25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Sheet15!$A$5:$A$29</c:f>
              <c:multiLvlStrCache>
                <c:ptCount val="16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Sheet15!$B$5:$B$29</c:f>
              <c:numCache>
                <c:formatCode>General</c:formatCode>
                <c:ptCount val="16"/>
                <c:pt idx="0">
                  <c:v>1902120.5</c:v>
                </c:pt>
                <c:pt idx="1">
                  <c:v>2010623.25</c:v>
                </c:pt>
                <c:pt idx="2">
                  <c:v>1998389.75</c:v>
                </c:pt>
                <c:pt idx="3">
                  <c:v>2156522.25</c:v>
                </c:pt>
                <c:pt idx="4">
                  <c:v>1988560</c:v>
                </c:pt>
                <c:pt idx="5">
                  <c:v>2112820.5</c:v>
                </c:pt>
                <c:pt idx="6">
                  <c:v>1768280.25</c:v>
                </c:pt>
                <c:pt idx="7">
                  <c:v>1907900.25</c:v>
                </c:pt>
                <c:pt idx="8">
                  <c:v>1976709.75</c:v>
                </c:pt>
                <c:pt idx="9">
                  <c:v>1989966.5</c:v>
                </c:pt>
                <c:pt idx="10">
                  <c:v>2325556.25</c:v>
                </c:pt>
                <c:pt idx="11">
                  <c:v>2672493</c:v>
                </c:pt>
                <c:pt idx="12">
                  <c:v>2666860.5</c:v>
                </c:pt>
                <c:pt idx="13">
                  <c:v>2727971.25</c:v>
                </c:pt>
                <c:pt idx="14">
                  <c:v>3614901</c:v>
                </c:pt>
                <c:pt idx="15">
                  <c:v>4045525.5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C-422C-86DB-351C369DB492}"/>
            </c:ext>
          </c:extLst>
        </c:ser>
        <c:ser>
          <c:idx val="1"/>
          <c:order val="1"/>
          <c:tx>
            <c:strRef>
              <c:f>Sheet15!$C$3:$C$4</c:f>
              <c:strCache>
                <c:ptCount val="1"/>
                <c:pt idx="0">
                  <c:v>L2-Lat = 50</c:v>
                </c:pt>
              </c:strCache>
            </c:strRef>
          </c:tx>
          <c:spPr>
            <a:solidFill>
              <a:srgbClr val="92D050"/>
            </a:solidFill>
            <a:ln w="25400">
              <a:solidFill>
                <a:srgbClr val="92D050"/>
              </a:solidFill>
            </a:ln>
            <a:effectLst/>
          </c:spPr>
          <c:invertIfNegative val="0"/>
          <c:cat>
            <c:multiLvlStrRef>
              <c:f>Sheet15!$A$5:$A$29</c:f>
              <c:multiLvlStrCache>
                <c:ptCount val="16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Sheet15!$C$5:$C$29</c:f>
              <c:numCache>
                <c:formatCode>General</c:formatCode>
                <c:ptCount val="16"/>
                <c:pt idx="0">
                  <c:v>3166052.25</c:v>
                </c:pt>
                <c:pt idx="1">
                  <c:v>4351226.25</c:v>
                </c:pt>
                <c:pt idx="2">
                  <c:v>3478656.25</c:v>
                </c:pt>
                <c:pt idx="3">
                  <c:v>4317622.75</c:v>
                </c:pt>
                <c:pt idx="4">
                  <c:v>3504609.25</c:v>
                </c:pt>
                <c:pt idx="5">
                  <c:v>3879357.25</c:v>
                </c:pt>
                <c:pt idx="6">
                  <c:v>3200720.5</c:v>
                </c:pt>
                <c:pt idx="7">
                  <c:v>3607214</c:v>
                </c:pt>
                <c:pt idx="8">
                  <c:v>3580695.5</c:v>
                </c:pt>
                <c:pt idx="9">
                  <c:v>3602186.5</c:v>
                </c:pt>
                <c:pt idx="10">
                  <c:v>3687164.25</c:v>
                </c:pt>
                <c:pt idx="11">
                  <c:v>4206757.25</c:v>
                </c:pt>
                <c:pt idx="12">
                  <c:v>4129489.5</c:v>
                </c:pt>
                <c:pt idx="13">
                  <c:v>4433807.75</c:v>
                </c:pt>
                <c:pt idx="14">
                  <c:v>5347397.75</c:v>
                </c:pt>
                <c:pt idx="15">
                  <c:v>5450798.5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C-422C-86DB-351C369DB492}"/>
            </c:ext>
          </c:extLst>
        </c:ser>
        <c:ser>
          <c:idx val="2"/>
          <c:order val="2"/>
          <c:tx>
            <c:strRef>
              <c:f>Sheet15!$D$3:$D$4</c:f>
              <c:strCache>
                <c:ptCount val="1"/>
                <c:pt idx="0">
                  <c:v>L2-Lat = 75</c:v>
                </c:pt>
              </c:strCache>
            </c:strRef>
          </c:tx>
          <c:spPr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Sheet15!$A$5:$A$29</c:f>
              <c:multiLvlStrCache>
                <c:ptCount val="16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Sheet15!$D$5:$D$29</c:f>
              <c:numCache>
                <c:formatCode>General</c:formatCode>
                <c:ptCount val="16"/>
                <c:pt idx="0">
                  <c:v>4749474.75</c:v>
                </c:pt>
                <c:pt idx="1">
                  <c:v>5132968</c:v>
                </c:pt>
                <c:pt idx="2">
                  <c:v>4760927</c:v>
                </c:pt>
                <c:pt idx="3">
                  <c:v>5399473.25</c:v>
                </c:pt>
                <c:pt idx="4">
                  <c:v>5467570.5</c:v>
                </c:pt>
                <c:pt idx="5">
                  <c:v>5985466.25</c:v>
                </c:pt>
                <c:pt idx="6">
                  <c:v>4531090.5</c:v>
                </c:pt>
                <c:pt idx="7">
                  <c:v>5066524.75</c:v>
                </c:pt>
                <c:pt idx="8">
                  <c:v>4918131.75</c:v>
                </c:pt>
                <c:pt idx="9">
                  <c:v>6052710</c:v>
                </c:pt>
                <c:pt idx="10">
                  <c:v>5293008.75</c:v>
                </c:pt>
                <c:pt idx="11">
                  <c:v>6432642.5</c:v>
                </c:pt>
                <c:pt idx="12">
                  <c:v>5671158.75</c:v>
                </c:pt>
                <c:pt idx="13">
                  <c:v>5743683.75</c:v>
                </c:pt>
                <c:pt idx="14">
                  <c:v>7115177.25</c:v>
                </c:pt>
                <c:pt idx="15">
                  <c:v>7406873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C-422C-86DB-351C369DB492}"/>
            </c:ext>
          </c:extLst>
        </c:ser>
        <c:ser>
          <c:idx val="3"/>
          <c:order val="3"/>
          <c:tx>
            <c:strRef>
              <c:f>Sheet15!$E$3:$E$4</c:f>
              <c:strCache>
                <c:ptCount val="1"/>
                <c:pt idx="0">
                  <c:v>L2-Lat = 100</c:v>
                </c:pt>
              </c:strCache>
            </c:strRef>
          </c:tx>
          <c:spPr>
            <a:solidFill>
              <a:srgbClr val="FF0000"/>
            </a:solidFill>
            <a:ln w="25400">
              <a:solidFill>
                <a:srgbClr val="FF0000"/>
              </a:solidFill>
            </a:ln>
            <a:effectLst/>
          </c:spPr>
          <c:invertIfNegative val="0"/>
          <c:cat>
            <c:multiLvlStrRef>
              <c:f>Sheet15!$A$5:$A$29</c:f>
              <c:multiLvlStrCache>
                <c:ptCount val="16"/>
                <c:lvl>
                  <c:pt idx="0">
                    <c:v>FCFS</c:v>
                  </c:pt>
                  <c:pt idx="1">
                    <c:v>PISCOT</c:v>
                  </c:pt>
                  <c:pt idx="2">
                    <c:v>FCFS</c:v>
                  </c:pt>
                  <c:pt idx="3">
                    <c:v>PISCOT</c:v>
                  </c:pt>
                  <c:pt idx="4">
                    <c:v>FCFS</c:v>
                  </c:pt>
                  <c:pt idx="5">
                    <c:v>PISCOT</c:v>
                  </c:pt>
                  <c:pt idx="6">
                    <c:v>FCFS</c:v>
                  </c:pt>
                  <c:pt idx="7">
                    <c:v>PISCOT</c:v>
                  </c:pt>
                  <c:pt idx="8">
                    <c:v>FCFS</c:v>
                  </c:pt>
                  <c:pt idx="9">
                    <c:v>PISCOT</c:v>
                  </c:pt>
                  <c:pt idx="10">
                    <c:v>FCFS</c:v>
                  </c:pt>
                  <c:pt idx="11">
                    <c:v>PISCOT</c:v>
                  </c:pt>
                  <c:pt idx="12">
                    <c:v>FCFS</c:v>
                  </c:pt>
                  <c:pt idx="13">
                    <c:v>PISCOT</c:v>
                  </c:pt>
                  <c:pt idx="14">
                    <c:v>FCFS</c:v>
                  </c:pt>
                  <c:pt idx="15">
                    <c:v>PISCOT</c:v>
                  </c:pt>
                </c:lvl>
                <c:lvl>
                  <c:pt idx="0">
                    <c:v>a2time01-trace</c:v>
                  </c:pt>
                  <c:pt idx="2">
                    <c:v>aifirf01-trace</c:v>
                  </c:pt>
                  <c:pt idx="4">
                    <c:v>basefp01-trace</c:v>
                  </c:pt>
                  <c:pt idx="6">
                    <c:v>empty-trace</c:v>
                  </c:pt>
                  <c:pt idx="8">
                    <c:v>iirflt01-trace</c:v>
                  </c:pt>
                  <c:pt idx="10">
                    <c:v>pntrch01-trace</c:v>
                  </c:pt>
                  <c:pt idx="12">
                    <c:v>rspeed01-trace</c:v>
                  </c:pt>
                  <c:pt idx="14">
                    <c:v>ttsprk01-trace</c:v>
                  </c:pt>
                </c:lvl>
              </c:multiLvlStrCache>
            </c:multiLvlStrRef>
          </c:cat>
          <c:val>
            <c:numRef>
              <c:f>Sheet15!$E$5:$E$29</c:f>
              <c:numCache>
                <c:formatCode>General</c:formatCode>
                <c:ptCount val="16"/>
                <c:pt idx="0">
                  <c:v>6049517.25</c:v>
                </c:pt>
                <c:pt idx="1">
                  <c:v>7254997.25</c:v>
                </c:pt>
                <c:pt idx="2">
                  <c:v>6372645.25</c:v>
                </c:pt>
                <c:pt idx="3">
                  <c:v>7270980.25</c:v>
                </c:pt>
                <c:pt idx="4">
                  <c:v>6882837.5</c:v>
                </c:pt>
                <c:pt idx="5">
                  <c:v>7204669.75</c:v>
                </c:pt>
                <c:pt idx="6">
                  <c:v>5923923.25</c:v>
                </c:pt>
                <c:pt idx="7">
                  <c:v>6851279.5</c:v>
                </c:pt>
                <c:pt idx="8">
                  <c:v>6400645.75</c:v>
                </c:pt>
                <c:pt idx="9">
                  <c:v>7211214.5</c:v>
                </c:pt>
                <c:pt idx="10">
                  <c:v>6846168.75</c:v>
                </c:pt>
                <c:pt idx="11">
                  <c:v>9953392</c:v>
                </c:pt>
                <c:pt idx="12">
                  <c:v>6997885.75</c:v>
                </c:pt>
                <c:pt idx="13">
                  <c:v>8073345.5</c:v>
                </c:pt>
                <c:pt idx="14">
                  <c:v>8745429.5</c:v>
                </c:pt>
                <c:pt idx="15">
                  <c:v>9584203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C-422C-86DB-351C369DB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52"/>
        <c:axId val="515238496"/>
        <c:axId val="312309936"/>
      </c:barChart>
      <c:catAx>
        <c:axId val="51523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309936"/>
        <c:crosses val="autoZero"/>
        <c:auto val="1"/>
        <c:lblAlgn val="ctr"/>
        <c:lblOffset val="100"/>
        <c:noMultiLvlLbl val="0"/>
      </c:catAx>
      <c:valAx>
        <c:axId val="31230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="1" baseline="0">
                    <a:solidFill>
                      <a:schemeClr val="tx1"/>
                    </a:solidFill>
                  </a:rPr>
                  <a:t>ET [Cyc in Millions]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23849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437188700662077"/>
          <c:y val="1.8669771434955691E-2"/>
          <c:w val="0.74855492654141287"/>
          <c:h val="9.3880284133340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272011"/>
            <a:ext cx="116586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082310"/>
            <a:ext cx="116586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14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54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413808"/>
            <a:ext cx="335184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413808"/>
            <a:ext cx="9861233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7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937704"/>
            <a:ext cx="1340739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5201392"/>
            <a:ext cx="1340739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3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069042"/>
            <a:ext cx="660654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069042"/>
            <a:ext cx="660654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31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13809"/>
            <a:ext cx="1340739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905318"/>
            <a:ext cx="6576178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839085"/>
            <a:ext cx="6576178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905318"/>
            <a:ext cx="6608565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839085"/>
            <a:ext cx="6608565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32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5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18160"/>
            <a:ext cx="5013602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119082"/>
            <a:ext cx="7869555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331720"/>
            <a:ext cx="5013602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22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18160"/>
            <a:ext cx="5013602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119082"/>
            <a:ext cx="7869555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331720"/>
            <a:ext cx="5013602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2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413809"/>
            <a:ext cx="1340739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069042"/>
            <a:ext cx="1340739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7203864"/>
            <a:ext cx="34975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505B-3E38-48DA-8445-1E9617ADBBD1}" type="datetimeFigureOut">
              <a:rPr lang="en-CA" smtClean="0"/>
              <a:t>2021-03-14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7203864"/>
            <a:ext cx="52463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7203864"/>
            <a:ext cx="34975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7E68-709B-4B32-9D07-1340D5C549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6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B052B5-B78C-45BA-8C13-F933A235B149}"/>
              </a:ext>
            </a:extLst>
          </p:cNvPr>
          <p:cNvGraphicFramePr>
            <a:graphicFrameLocks/>
          </p:cNvGraphicFramePr>
          <p:nvPr/>
        </p:nvGraphicFramePr>
        <p:xfrm>
          <a:off x="790575" y="1845468"/>
          <a:ext cx="13963650" cy="408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57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B052B5-B78C-45BA-8C13-F933A235B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372795"/>
              </p:ext>
            </p:extLst>
          </p:nvPr>
        </p:nvGraphicFramePr>
        <p:xfrm>
          <a:off x="128587" y="1845468"/>
          <a:ext cx="15287625" cy="408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732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10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 Gamal aly Hessien</dc:creator>
  <cp:lastModifiedBy>Salah Gamal aly Hessien</cp:lastModifiedBy>
  <cp:revision>2</cp:revision>
  <dcterms:created xsi:type="dcterms:W3CDTF">2021-03-12T06:39:45Z</dcterms:created>
  <dcterms:modified xsi:type="dcterms:W3CDTF">2021-03-14T09:04:24Z</dcterms:modified>
</cp:coreProperties>
</file>