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0" r:id="rId3"/>
    <p:sldId id="261" r:id="rId4"/>
    <p:sldId id="262" r:id="rId5"/>
  </p:sldIdLst>
  <p:sldSz cx="12801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ahga\Desktop\Repl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ahga\Desktop\Replc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ahga\Desktop\vmsharingspace\ubuntu180404\thesis\results\fig\replc\Replc%20after%20FCFS%20bug%20fix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ahga\Desktop\vmsharingspace\ubuntu180404\thesis\results\fig\replc\Replc%20after%20FCFS%20bug%20fix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[Replc.xlsx]Sheet8!PivotTable4</c:name>
    <c:fmtId val="18"/>
  </c:pivotSource>
  <c:chart>
    <c:autoTitleDeleted val="0"/>
    <c:pivotFmts>
      <c:pivotFmt>
        <c:idx val="0"/>
        <c:spPr>
          <a:pattFill prst="dkHorz">
            <a:fgClr>
              <a:schemeClr val="accent5"/>
            </a:fgClr>
            <a:bgClr>
              <a:schemeClr val="bg1"/>
            </a:bgClr>
          </a:pattFill>
          <a:ln w="25400">
            <a:solidFill>
              <a:schemeClr val="accent5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 w="25400">
            <a:solidFill>
              <a:schemeClr val="accent6"/>
            </a:solidFill>
          </a:ln>
          <a:effectLst/>
        </c:spPr>
        <c:marker>
          <c:symbol val="none"/>
        </c:marker>
      </c:pivotFmt>
      <c:pivotFmt>
        <c:idx val="2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tx1"/>
          </a:solidFill>
          <a:ln w="22225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4"/>
        <c:spPr>
          <a:solidFill>
            <a:schemeClr val="tx1">
              <a:lumMod val="50000"/>
              <a:lumOff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  <a:effectLst/>
        </c:spPr>
        <c:marker>
          <c:symbol val="none"/>
        </c:marker>
      </c:pivotFmt>
      <c:pivotFmt>
        <c:idx val="5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6"/>
        <c:spPr>
          <a:pattFill prst="wdDnDiag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25400">
            <a:solidFill>
              <a:schemeClr val="accent6">
                <a:lumMod val="75000"/>
              </a:schemeClr>
            </a:solidFill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 w="25400">
            <a:solidFill>
              <a:schemeClr val="accent6"/>
            </a:solidFill>
          </a:ln>
          <a:effectLst/>
        </c:spPr>
      </c:pivotFmt>
      <c:pivotFmt>
        <c:idx val="8"/>
        <c:spPr>
          <a:pattFill prst="dkHorz">
            <a:fgClr>
              <a:schemeClr val="accent5"/>
            </a:fgClr>
            <a:bgClr>
              <a:schemeClr val="bg1"/>
            </a:bgClr>
          </a:pattFill>
          <a:ln w="25400">
            <a:solidFill>
              <a:schemeClr val="accent5"/>
            </a:solidFill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 w="25400">
            <a:solidFill>
              <a:schemeClr val="accent6"/>
            </a:solidFill>
          </a:ln>
          <a:effectLst/>
        </c:spPr>
        <c:marker>
          <c:symbol val="none"/>
        </c:marker>
      </c:pivotFmt>
      <c:pivotFmt>
        <c:idx val="10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1"/>
        <c:spPr>
          <a:solidFill>
            <a:schemeClr val="tx1"/>
          </a:solidFill>
          <a:ln w="22225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2"/>
        <c:spPr>
          <a:solidFill>
            <a:schemeClr val="tx1">
              <a:lumMod val="50000"/>
              <a:lumOff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  <a:effectLst/>
        </c:spPr>
        <c:marker>
          <c:symbol val="none"/>
        </c:marker>
      </c:pivotFmt>
      <c:pivotFmt>
        <c:idx val="13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14"/>
        <c:spPr>
          <a:pattFill prst="wdDnDiag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25400">
            <a:solidFill>
              <a:schemeClr val="accent6">
                <a:lumMod val="75000"/>
              </a:schemeClr>
            </a:solidFill>
          </a:ln>
          <a:effectLst/>
        </c:spPr>
        <c:marker>
          <c:symbol val="none"/>
        </c:marker>
      </c:pivotFmt>
      <c:pivotFmt>
        <c:idx val="15"/>
        <c:spPr>
          <a:pattFill prst="dkHorz">
            <a:fgClr>
              <a:schemeClr val="accent5"/>
            </a:fgClr>
            <a:bgClr>
              <a:schemeClr val="bg1"/>
            </a:bgClr>
          </a:pattFill>
          <a:ln w="25400">
            <a:solidFill>
              <a:schemeClr val="accent5"/>
            </a:solidFill>
          </a:ln>
          <a:effectLst/>
        </c:spPr>
        <c:marker>
          <c:symbol val="none"/>
        </c:marker>
      </c:pivotFmt>
      <c:pivotFmt>
        <c:idx val="16"/>
        <c:spPr>
          <a:solidFill>
            <a:schemeClr val="accent6"/>
          </a:solidFill>
          <a:ln w="25400">
            <a:solidFill>
              <a:schemeClr val="accent6"/>
            </a:solidFill>
          </a:ln>
          <a:effectLst/>
        </c:spPr>
        <c:marker>
          <c:symbol val="none"/>
        </c:marker>
      </c:pivotFmt>
      <c:pivotFmt>
        <c:idx val="17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8"/>
        <c:spPr>
          <a:solidFill>
            <a:schemeClr val="tx1"/>
          </a:solidFill>
          <a:ln w="22225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9"/>
        <c:spPr>
          <a:solidFill>
            <a:schemeClr val="tx1">
              <a:lumMod val="50000"/>
              <a:lumOff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  <a:effectLst/>
        </c:spPr>
        <c:marker>
          <c:symbol val="none"/>
        </c:marker>
      </c:pivotFmt>
      <c:pivotFmt>
        <c:idx val="20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21"/>
        <c:spPr>
          <a:pattFill prst="wdDnDiag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25400">
            <a:solidFill>
              <a:schemeClr val="accent6">
                <a:lumMod val="75000"/>
              </a:schemeClr>
            </a:solidFill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Sheet8!$B$3:$B$4</c:f>
              <c:strCache>
                <c:ptCount val="1"/>
                <c:pt idx="0">
                  <c:v>FIFO</c:v>
                </c:pt>
              </c:strCache>
            </c:strRef>
          </c:tx>
          <c:spPr>
            <a:pattFill prst="dkHorz">
              <a:fgClr>
                <a:schemeClr val="accent5"/>
              </a:fgClr>
              <a:bgClr>
                <a:schemeClr val="bg1"/>
              </a:bgClr>
            </a:pattFill>
            <a:ln w="25400">
              <a:solidFill>
                <a:schemeClr val="accent5"/>
              </a:solidFill>
            </a:ln>
            <a:effectLst/>
          </c:spPr>
          <c:invertIfNegative val="0"/>
          <c:cat>
            <c:strRef>
              <c:f>Sheet8!$A$5:$A$13</c:f>
              <c:strCache>
                <c:ptCount val="8"/>
                <c:pt idx="0">
                  <c:v>Synth1</c:v>
                </c:pt>
                <c:pt idx="1">
                  <c:v>Synth2</c:v>
                </c:pt>
                <c:pt idx="2">
                  <c:v>Synth3</c:v>
                </c:pt>
                <c:pt idx="3">
                  <c:v>Synth4</c:v>
                </c:pt>
                <c:pt idx="4">
                  <c:v>Synth5</c:v>
                </c:pt>
                <c:pt idx="5">
                  <c:v>Synth6</c:v>
                </c:pt>
                <c:pt idx="6">
                  <c:v>Synth7</c:v>
                </c:pt>
                <c:pt idx="7">
                  <c:v>Synth8</c:v>
                </c:pt>
              </c:strCache>
            </c:strRef>
          </c:cat>
          <c:val>
            <c:numRef>
              <c:f>Sheet8!$B$5:$B$13</c:f>
              <c:numCache>
                <c:formatCode>General</c:formatCode>
                <c:ptCount val="8"/>
                <c:pt idx="0">
                  <c:v>6.7924100000000001E-2</c:v>
                </c:pt>
                <c:pt idx="1">
                  <c:v>0.10421900000000001</c:v>
                </c:pt>
                <c:pt idx="2">
                  <c:v>0.126306</c:v>
                </c:pt>
                <c:pt idx="3">
                  <c:v>7.9404500000000003E-2</c:v>
                </c:pt>
                <c:pt idx="4">
                  <c:v>2.7050600000000001E-2</c:v>
                </c:pt>
                <c:pt idx="5">
                  <c:v>7.2467799999999999E-2</c:v>
                </c:pt>
                <c:pt idx="6">
                  <c:v>0.30208299999999999</c:v>
                </c:pt>
                <c:pt idx="7">
                  <c:v>6.3088900000000003E-2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4E-423C-9E46-DAEF9E004C95}"/>
            </c:ext>
          </c:extLst>
        </c:ser>
        <c:ser>
          <c:idx val="1"/>
          <c:order val="1"/>
          <c:tx>
            <c:strRef>
              <c:f>Sheet8!$C$3:$C$4</c:f>
              <c:strCache>
                <c:ptCount val="1"/>
                <c:pt idx="0">
                  <c:v>LFU</c:v>
                </c:pt>
              </c:strCache>
            </c:strRef>
          </c:tx>
          <c:spPr>
            <a:solidFill>
              <a:schemeClr val="accent6"/>
            </a:solidFill>
            <a:ln w="25400">
              <a:solidFill>
                <a:schemeClr val="accent6"/>
              </a:solidFill>
            </a:ln>
            <a:effectLst/>
          </c:spPr>
          <c:invertIfNegative val="0"/>
          <c:cat>
            <c:strRef>
              <c:f>Sheet8!$A$5:$A$13</c:f>
              <c:strCache>
                <c:ptCount val="8"/>
                <c:pt idx="0">
                  <c:v>Synth1</c:v>
                </c:pt>
                <c:pt idx="1">
                  <c:v>Synth2</c:v>
                </c:pt>
                <c:pt idx="2">
                  <c:v>Synth3</c:v>
                </c:pt>
                <c:pt idx="3">
                  <c:v>Synth4</c:v>
                </c:pt>
                <c:pt idx="4">
                  <c:v>Synth5</c:v>
                </c:pt>
                <c:pt idx="5">
                  <c:v>Synth6</c:v>
                </c:pt>
                <c:pt idx="6">
                  <c:v>Synth7</c:v>
                </c:pt>
                <c:pt idx="7">
                  <c:v>Synth8</c:v>
                </c:pt>
              </c:strCache>
            </c:strRef>
          </c:cat>
          <c:val>
            <c:numRef>
              <c:f>Sheet8!$C$5:$C$13</c:f>
              <c:numCache>
                <c:formatCode>General</c:formatCode>
                <c:ptCount val="8"/>
                <c:pt idx="0">
                  <c:v>6.8284499999999998E-2</c:v>
                </c:pt>
                <c:pt idx="1">
                  <c:v>7.8026100000000001E-2</c:v>
                </c:pt>
                <c:pt idx="2">
                  <c:v>0.101895</c:v>
                </c:pt>
                <c:pt idx="3">
                  <c:v>7.3837100000000003E-2</c:v>
                </c:pt>
                <c:pt idx="4">
                  <c:v>5.2618900000000003E-2</c:v>
                </c:pt>
                <c:pt idx="5">
                  <c:v>2.58056999999999E-2</c:v>
                </c:pt>
                <c:pt idx="6">
                  <c:v>0.258301</c:v>
                </c:pt>
                <c:pt idx="7">
                  <c:v>6.3013799999999995E-2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4E-423C-9E46-DAEF9E004C95}"/>
            </c:ext>
          </c:extLst>
        </c:ser>
        <c:ser>
          <c:idx val="2"/>
          <c:order val="2"/>
          <c:tx>
            <c:strRef>
              <c:f>Sheet8!$D$3:$D$4</c:f>
              <c:strCache>
                <c:ptCount val="1"/>
                <c:pt idx="0">
                  <c:v>LIFO</c:v>
                </c:pt>
              </c:strCache>
            </c:strRef>
          </c:tx>
          <c:spPr>
            <a:pattFill prst="wdUpDiag">
              <a:fgClr>
                <a:schemeClr val="tx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  <a:effectLst/>
          </c:spPr>
          <c:invertIfNegative val="0"/>
          <c:cat>
            <c:strRef>
              <c:f>Sheet8!$A$5:$A$13</c:f>
              <c:strCache>
                <c:ptCount val="8"/>
                <c:pt idx="0">
                  <c:v>Synth1</c:v>
                </c:pt>
                <c:pt idx="1">
                  <c:v>Synth2</c:v>
                </c:pt>
                <c:pt idx="2">
                  <c:v>Synth3</c:v>
                </c:pt>
                <c:pt idx="3">
                  <c:v>Synth4</c:v>
                </c:pt>
                <c:pt idx="4">
                  <c:v>Synth5</c:v>
                </c:pt>
                <c:pt idx="5">
                  <c:v>Synth6</c:v>
                </c:pt>
                <c:pt idx="6">
                  <c:v>Synth7</c:v>
                </c:pt>
                <c:pt idx="7">
                  <c:v>Synth8</c:v>
                </c:pt>
              </c:strCache>
            </c:strRef>
          </c:cat>
          <c:val>
            <c:numRef>
              <c:f>Sheet8!$D$5:$D$13</c:f>
              <c:numCache>
                <c:formatCode>General</c:formatCode>
                <c:ptCount val="8"/>
                <c:pt idx="0">
                  <c:v>7.5193399999999994E-2</c:v>
                </c:pt>
                <c:pt idx="1">
                  <c:v>0.10754799999999901</c:v>
                </c:pt>
                <c:pt idx="2">
                  <c:v>0.1293</c:v>
                </c:pt>
                <c:pt idx="3">
                  <c:v>7.8756699999999999E-2</c:v>
                </c:pt>
                <c:pt idx="4">
                  <c:v>3.1486399999999998E-2</c:v>
                </c:pt>
                <c:pt idx="5">
                  <c:v>8.1649999999999903E-2</c:v>
                </c:pt>
                <c:pt idx="6">
                  <c:v>0.296348</c:v>
                </c:pt>
                <c:pt idx="7">
                  <c:v>7.0209199999999999E-2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F4E-423C-9E46-DAEF9E004C95}"/>
            </c:ext>
          </c:extLst>
        </c:ser>
        <c:ser>
          <c:idx val="3"/>
          <c:order val="3"/>
          <c:tx>
            <c:strRef>
              <c:f>Sheet8!$E$3:$E$4</c:f>
              <c:strCache>
                <c:ptCount val="1"/>
                <c:pt idx="0">
                  <c:v>LRU</c:v>
                </c:pt>
              </c:strCache>
            </c:strRef>
          </c:tx>
          <c:spPr>
            <a:solidFill>
              <a:schemeClr val="tx1"/>
            </a:solidFill>
            <a:ln w="22225">
              <a:solidFill>
                <a:schemeClr val="tx1"/>
              </a:solidFill>
            </a:ln>
            <a:effectLst/>
          </c:spPr>
          <c:invertIfNegative val="0"/>
          <c:cat>
            <c:strRef>
              <c:f>Sheet8!$A$5:$A$13</c:f>
              <c:strCache>
                <c:ptCount val="8"/>
                <c:pt idx="0">
                  <c:v>Synth1</c:v>
                </c:pt>
                <c:pt idx="1">
                  <c:v>Synth2</c:v>
                </c:pt>
                <c:pt idx="2">
                  <c:v>Synth3</c:v>
                </c:pt>
                <c:pt idx="3">
                  <c:v>Synth4</c:v>
                </c:pt>
                <c:pt idx="4">
                  <c:v>Synth5</c:v>
                </c:pt>
                <c:pt idx="5">
                  <c:v>Synth6</c:v>
                </c:pt>
                <c:pt idx="6">
                  <c:v>Synth7</c:v>
                </c:pt>
                <c:pt idx="7">
                  <c:v>Synth8</c:v>
                </c:pt>
              </c:strCache>
            </c:strRef>
          </c:cat>
          <c:val>
            <c:numRef>
              <c:f>Sheet8!$E$5:$E$13</c:f>
              <c:numCache>
                <c:formatCode>General</c:formatCode>
                <c:ptCount val="8"/>
                <c:pt idx="0">
                  <c:v>5.1250099999999903E-2</c:v>
                </c:pt>
                <c:pt idx="1">
                  <c:v>8.4575499999999998E-2</c:v>
                </c:pt>
                <c:pt idx="2">
                  <c:v>0.112205999999999</c:v>
                </c:pt>
                <c:pt idx="3">
                  <c:v>7.6265599999999906E-2</c:v>
                </c:pt>
                <c:pt idx="4">
                  <c:v>2.03319E-2</c:v>
                </c:pt>
                <c:pt idx="5">
                  <c:v>4.0473599999999998E-2</c:v>
                </c:pt>
                <c:pt idx="6">
                  <c:v>0.28470899999999999</c:v>
                </c:pt>
                <c:pt idx="7">
                  <c:v>5.3252599999999997E-2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F4E-423C-9E46-DAEF9E004C95}"/>
            </c:ext>
          </c:extLst>
        </c:ser>
        <c:ser>
          <c:idx val="4"/>
          <c:order val="4"/>
          <c:tx>
            <c:strRef>
              <c:f>Sheet8!$F$3:$F$4</c:f>
              <c:strCache>
                <c:ptCount val="1"/>
                <c:pt idx="0">
                  <c:v>MFU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  <c:invertIfNegative val="0"/>
          <c:cat>
            <c:strRef>
              <c:f>Sheet8!$A$5:$A$13</c:f>
              <c:strCache>
                <c:ptCount val="8"/>
                <c:pt idx="0">
                  <c:v>Synth1</c:v>
                </c:pt>
                <c:pt idx="1">
                  <c:v>Synth2</c:v>
                </c:pt>
                <c:pt idx="2">
                  <c:v>Synth3</c:v>
                </c:pt>
                <c:pt idx="3">
                  <c:v>Synth4</c:v>
                </c:pt>
                <c:pt idx="4">
                  <c:v>Synth5</c:v>
                </c:pt>
                <c:pt idx="5">
                  <c:v>Synth6</c:v>
                </c:pt>
                <c:pt idx="6">
                  <c:v>Synth7</c:v>
                </c:pt>
                <c:pt idx="7">
                  <c:v>Synth8</c:v>
                </c:pt>
              </c:strCache>
            </c:strRef>
          </c:cat>
          <c:val>
            <c:numRef>
              <c:f>Sheet8!$F$5:$F$13</c:f>
              <c:numCache>
                <c:formatCode>General</c:formatCode>
                <c:ptCount val="8"/>
                <c:pt idx="0">
                  <c:v>0.27313100000000001</c:v>
                </c:pt>
                <c:pt idx="1">
                  <c:v>0.37778</c:v>
                </c:pt>
                <c:pt idx="2">
                  <c:v>0.34282299999999999</c:v>
                </c:pt>
                <c:pt idx="3">
                  <c:v>8.5466899999999998E-2</c:v>
                </c:pt>
                <c:pt idx="4">
                  <c:v>3.4750200000000002E-2</c:v>
                </c:pt>
                <c:pt idx="5">
                  <c:v>0.56242999999999999</c:v>
                </c:pt>
                <c:pt idx="6">
                  <c:v>0.32055999999999901</c:v>
                </c:pt>
                <c:pt idx="7">
                  <c:v>0.23572199999999999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F4E-423C-9E46-DAEF9E004C95}"/>
            </c:ext>
          </c:extLst>
        </c:ser>
        <c:ser>
          <c:idx val="5"/>
          <c:order val="5"/>
          <c:tx>
            <c:strRef>
              <c:f>Sheet8!$G$3:$G$4</c:f>
              <c:strCache>
                <c:ptCount val="1"/>
                <c:pt idx="0">
                  <c:v>MRU</c:v>
                </c:pt>
              </c:strCache>
            </c:strRef>
          </c:tx>
          <c:spPr>
            <a:solidFill>
              <a:srgbClr val="FF0000"/>
            </a:solidFill>
            <a:ln w="25400">
              <a:solidFill>
                <a:srgbClr val="FF0000"/>
              </a:solidFill>
            </a:ln>
            <a:effectLst/>
          </c:spPr>
          <c:invertIfNegative val="0"/>
          <c:cat>
            <c:strRef>
              <c:f>Sheet8!$A$5:$A$13</c:f>
              <c:strCache>
                <c:ptCount val="8"/>
                <c:pt idx="0">
                  <c:v>Synth1</c:v>
                </c:pt>
                <c:pt idx="1">
                  <c:v>Synth2</c:v>
                </c:pt>
                <c:pt idx="2">
                  <c:v>Synth3</c:v>
                </c:pt>
                <c:pt idx="3">
                  <c:v>Synth4</c:v>
                </c:pt>
                <c:pt idx="4">
                  <c:v>Synth5</c:v>
                </c:pt>
                <c:pt idx="5">
                  <c:v>Synth6</c:v>
                </c:pt>
                <c:pt idx="6">
                  <c:v>Synth7</c:v>
                </c:pt>
                <c:pt idx="7">
                  <c:v>Synth8</c:v>
                </c:pt>
              </c:strCache>
            </c:strRef>
          </c:cat>
          <c:val>
            <c:numRef>
              <c:f>Sheet8!$G$5:$G$13</c:f>
              <c:numCache>
                <c:formatCode>General</c:formatCode>
                <c:ptCount val="8"/>
                <c:pt idx="0">
                  <c:v>0.32341500000000001</c:v>
                </c:pt>
                <c:pt idx="1">
                  <c:v>0.42264200000000002</c:v>
                </c:pt>
                <c:pt idx="2">
                  <c:v>0.40309899999999999</c:v>
                </c:pt>
                <c:pt idx="3">
                  <c:v>8.2303699999999994E-2</c:v>
                </c:pt>
                <c:pt idx="4">
                  <c:v>8.24738E-2</c:v>
                </c:pt>
                <c:pt idx="5">
                  <c:v>0.69791300000000001</c:v>
                </c:pt>
                <c:pt idx="6">
                  <c:v>0.32180500000000001</c:v>
                </c:pt>
                <c:pt idx="7">
                  <c:v>0.28880299999999998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F4E-423C-9E46-DAEF9E004C95}"/>
            </c:ext>
          </c:extLst>
        </c:ser>
        <c:ser>
          <c:idx val="6"/>
          <c:order val="6"/>
          <c:tx>
            <c:strRef>
              <c:f>Sheet8!$H$3:$H$4</c:f>
              <c:strCache>
                <c:ptCount val="1"/>
                <c:pt idx="0">
                  <c:v>RAND</c:v>
                </c:pt>
              </c:strCache>
            </c:strRef>
          </c:tx>
          <c:spPr>
            <a:pattFill prst="wdDnDiag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25400">
              <a:solidFill>
                <a:schemeClr val="accent6">
                  <a:lumMod val="75000"/>
                </a:schemeClr>
              </a:solidFill>
            </a:ln>
            <a:effectLst/>
          </c:spPr>
          <c:invertIfNegative val="0"/>
          <c:cat>
            <c:strRef>
              <c:f>Sheet8!$A$5:$A$13</c:f>
              <c:strCache>
                <c:ptCount val="8"/>
                <c:pt idx="0">
                  <c:v>Synth1</c:v>
                </c:pt>
                <c:pt idx="1">
                  <c:v>Synth2</c:v>
                </c:pt>
                <c:pt idx="2">
                  <c:v>Synth3</c:v>
                </c:pt>
                <c:pt idx="3">
                  <c:v>Synth4</c:v>
                </c:pt>
                <c:pt idx="4">
                  <c:v>Synth5</c:v>
                </c:pt>
                <c:pt idx="5">
                  <c:v>Synth6</c:v>
                </c:pt>
                <c:pt idx="6">
                  <c:v>Synth7</c:v>
                </c:pt>
                <c:pt idx="7">
                  <c:v>Synth8</c:v>
                </c:pt>
              </c:strCache>
            </c:strRef>
          </c:cat>
          <c:val>
            <c:numRef>
              <c:f>Sheet8!$H$5:$H$13</c:f>
              <c:numCache>
                <c:formatCode>General</c:formatCode>
                <c:ptCount val="8"/>
                <c:pt idx="0">
                  <c:v>7.5193399999999994E-2</c:v>
                </c:pt>
                <c:pt idx="1">
                  <c:v>0.10754799999999901</c:v>
                </c:pt>
                <c:pt idx="2">
                  <c:v>0.1293</c:v>
                </c:pt>
                <c:pt idx="3">
                  <c:v>7.8756699999999999E-2</c:v>
                </c:pt>
                <c:pt idx="4">
                  <c:v>3.1486399999999998E-2</c:v>
                </c:pt>
                <c:pt idx="5">
                  <c:v>8.1649999999999903E-2</c:v>
                </c:pt>
                <c:pt idx="6">
                  <c:v>0.296348</c:v>
                </c:pt>
                <c:pt idx="7">
                  <c:v>7.0209199999999999E-2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F4E-423C-9E46-DAEF9E004C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4"/>
        <c:overlap val="-55"/>
        <c:axId val="589750591"/>
        <c:axId val="522383535"/>
      </c:barChart>
      <c:catAx>
        <c:axId val="589750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383535"/>
        <c:crosses val="autoZero"/>
        <c:auto val="1"/>
        <c:lblAlgn val="ctr"/>
        <c:lblOffset val="100"/>
        <c:noMultiLvlLbl val="0"/>
      </c:catAx>
      <c:valAx>
        <c:axId val="522383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600" b="1" baseline="0">
                    <a:solidFill>
                      <a:schemeClr val="tx1"/>
                    </a:solidFill>
                  </a:rPr>
                  <a:t>L2 Cache Miss Percentage</a:t>
                </a:r>
              </a:p>
            </c:rich>
          </c:tx>
          <c:layout>
            <c:manualLayout>
              <c:xMode val="edge"/>
              <c:yMode val="edge"/>
              <c:x val="4.8134777376654635E-3"/>
              <c:y val="0.230880704530936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9750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1599260922709571"/>
          <c:y val="3.0512921439879201E-2"/>
          <c:w val="0.76223853245781104"/>
          <c:h val="0.149349957685439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 rtl="0"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[Replc.xlsx]fig2!PivotTable6</c:name>
    <c:fmtId val="10"/>
  </c:pivotSource>
  <c:chart>
    <c:autoTitleDeleted val="0"/>
    <c:pivotFmts>
      <c:pivotFmt>
        <c:idx val="0"/>
        <c:spPr>
          <a:pattFill prst="dkHorz">
            <a:fgClr>
              <a:srgbClr val="0070C0"/>
            </a:fgClr>
            <a:bgClr>
              <a:schemeClr val="bg1"/>
            </a:bgClr>
          </a:pattFill>
          <a:ln w="25400">
            <a:solidFill>
              <a:srgbClr val="0070C0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 w="25400">
            <a:solidFill>
              <a:schemeClr val="accent6"/>
            </a:solidFill>
          </a:ln>
          <a:effectLst/>
        </c:spPr>
        <c:marker>
          <c:symbol val="none"/>
        </c:marker>
      </c:pivotFmt>
      <c:pivotFmt>
        <c:idx val="2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tx1"/>
          </a:solid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4"/>
        <c:spPr>
          <a:solidFill>
            <a:schemeClr val="tx1">
              <a:lumMod val="50000"/>
              <a:lumOff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  <a:effectLst/>
        </c:spPr>
        <c:marker>
          <c:symbol val="none"/>
        </c:marker>
      </c:pivotFmt>
      <c:pivotFmt>
        <c:idx val="5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6"/>
        <c:spPr>
          <a:pattFill prst="wdDnDiag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25400">
            <a:solidFill>
              <a:schemeClr val="accent6">
                <a:lumMod val="75000"/>
              </a:schemeClr>
            </a:solidFill>
          </a:ln>
          <a:effectLst/>
        </c:spPr>
        <c:marker>
          <c:symbol val="none"/>
        </c:marker>
      </c:pivotFmt>
      <c:pivotFmt>
        <c:idx val="7"/>
        <c:spPr>
          <a:pattFill prst="dkHorz">
            <a:fgClr>
              <a:srgbClr val="0070C0"/>
            </a:fgClr>
            <a:bgClr>
              <a:schemeClr val="bg1"/>
            </a:bgClr>
          </a:pattFill>
          <a:ln w="25400">
            <a:solidFill>
              <a:srgbClr val="0070C0"/>
            </a:solidFill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 w="25400">
            <a:solidFill>
              <a:schemeClr val="accent6"/>
            </a:solidFill>
          </a:ln>
          <a:effectLst/>
        </c:spPr>
        <c:marker>
          <c:symbol val="none"/>
        </c:marker>
      </c:pivotFmt>
      <c:pivotFmt>
        <c:idx val="9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0"/>
        <c:spPr>
          <a:solidFill>
            <a:schemeClr val="tx1"/>
          </a:solid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1"/>
        <c:spPr>
          <a:solidFill>
            <a:schemeClr val="tx1">
              <a:lumMod val="50000"/>
              <a:lumOff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  <a:effectLst/>
        </c:spPr>
        <c:marker>
          <c:symbol val="none"/>
        </c:marker>
      </c:pivotFmt>
      <c:pivotFmt>
        <c:idx val="12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13"/>
        <c:spPr>
          <a:pattFill prst="wdDnDiag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25400">
            <a:solidFill>
              <a:schemeClr val="accent6">
                <a:lumMod val="75000"/>
              </a:schemeClr>
            </a:solidFill>
          </a:ln>
          <a:effectLst/>
        </c:spPr>
        <c:marker>
          <c:symbol val="none"/>
        </c:marker>
      </c:pivotFmt>
      <c:pivotFmt>
        <c:idx val="14"/>
        <c:spPr>
          <a:pattFill prst="dkHorz">
            <a:fgClr>
              <a:srgbClr val="0070C0"/>
            </a:fgClr>
            <a:bgClr>
              <a:schemeClr val="bg1"/>
            </a:bgClr>
          </a:pattFill>
          <a:ln w="25400">
            <a:solidFill>
              <a:srgbClr val="0070C0"/>
            </a:solidFill>
          </a:ln>
          <a:effectLst/>
        </c:spPr>
        <c:marker>
          <c:symbol val="none"/>
        </c:marker>
      </c:pivotFmt>
      <c:pivotFmt>
        <c:idx val="15"/>
        <c:spPr>
          <a:solidFill>
            <a:schemeClr val="accent6"/>
          </a:solidFill>
          <a:ln w="25400">
            <a:solidFill>
              <a:schemeClr val="accent6"/>
            </a:solidFill>
          </a:ln>
          <a:effectLst/>
        </c:spPr>
        <c:marker>
          <c:symbol val="none"/>
        </c:marker>
      </c:pivotFmt>
      <c:pivotFmt>
        <c:idx val="16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7"/>
        <c:spPr>
          <a:solidFill>
            <a:schemeClr val="tx1"/>
          </a:solid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8"/>
        <c:spPr>
          <a:solidFill>
            <a:schemeClr val="tx1">
              <a:lumMod val="50000"/>
              <a:lumOff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  <a:effectLst/>
        </c:spPr>
        <c:marker>
          <c:symbol val="none"/>
        </c:marker>
      </c:pivotFmt>
      <c:pivotFmt>
        <c:idx val="19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20"/>
        <c:spPr>
          <a:pattFill prst="wdDnDiag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25400">
            <a:solidFill>
              <a:schemeClr val="accent6">
                <a:lumMod val="75000"/>
              </a:schemeClr>
            </a:solidFill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'fig2'!$B$3:$B$4</c:f>
              <c:strCache>
                <c:ptCount val="1"/>
                <c:pt idx="0">
                  <c:v>FIFO</c:v>
                </c:pt>
              </c:strCache>
            </c:strRef>
          </c:tx>
          <c:spPr>
            <a:pattFill prst="dkHorz">
              <a:fgClr>
                <a:srgbClr val="0070C0"/>
              </a:fgClr>
              <a:bgClr>
                <a:schemeClr val="bg1"/>
              </a:bgClr>
            </a:pattFill>
            <a:ln w="25400">
              <a:solidFill>
                <a:srgbClr val="0070C0"/>
              </a:solidFill>
            </a:ln>
            <a:effectLst/>
          </c:spPr>
          <c:invertIfNegative val="0"/>
          <c:cat>
            <c:strRef>
              <c:f>'fig2'!$A$5:$A$13</c:f>
              <c:strCache>
                <c:ptCount val="8"/>
                <c:pt idx="0">
                  <c:v>Synth1</c:v>
                </c:pt>
                <c:pt idx="1">
                  <c:v>Synth2</c:v>
                </c:pt>
                <c:pt idx="2">
                  <c:v>Synth3</c:v>
                </c:pt>
                <c:pt idx="3">
                  <c:v>Synth4</c:v>
                </c:pt>
                <c:pt idx="4">
                  <c:v>Synth5</c:v>
                </c:pt>
                <c:pt idx="5">
                  <c:v>Synth6</c:v>
                </c:pt>
                <c:pt idx="6">
                  <c:v>Synth7</c:v>
                </c:pt>
                <c:pt idx="7">
                  <c:v>Synth8</c:v>
                </c:pt>
              </c:strCache>
            </c:strRef>
          </c:cat>
          <c:val>
            <c:numRef>
              <c:f>'fig2'!$B$5:$B$13</c:f>
              <c:numCache>
                <c:formatCode>General</c:formatCode>
                <c:ptCount val="8"/>
                <c:pt idx="0">
                  <c:v>16728596</c:v>
                </c:pt>
                <c:pt idx="1">
                  <c:v>60433508</c:v>
                </c:pt>
                <c:pt idx="2">
                  <c:v>61258802</c:v>
                </c:pt>
                <c:pt idx="3">
                  <c:v>19946022</c:v>
                </c:pt>
                <c:pt idx="4">
                  <c:v>18278287</c:v>
                </c:pt>
                <c:pt idx="5">
                  <c:v>62941803</c:v>
                </c:pt>
                <c:pt idx="6">
                  <c:v>38046885</c:v>
                </c:pt>
                <c:pt idx="7">
                  <c:v>22038233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02-4E07-BF6F-8CAC3E385B7A}"/>
            </c:ext>
          </c:extLst>
        </c:ser>
        <c:ser>
          <c:idx val="1"/>
          <c:order val="1"/>
          <c:tx>
            <c:strRef>
              <c:f>'fig2'!$C$3:$C$4</c:f>
              <c:strCache>
                <c:ptCount val="1"/>
                <c:pt idx="0">
                  <c:v>LFU</c:v>
                </c:pt>
              </c:strCache>
            </c:strRef>
          </c:tx>
          <c:spPr>
            <a:solidFill>
              <a:schemeClr val="accent6"/>
            </a:solidFill>
            <a:ln w="25400">
              <a:solidFill>
                <a:schemeClr val="accent6"/>
              </a:solidFill>
            </a:ln>
            <a:effectLst/>
          </c:spPr>
          <c:invertIfNegative val="0"/>
          <c:cat>
            <c:strRef>
              <c:f>'fig2'!$A$5:$A$13</c:f>
              <c:strCache>
                <c:ptCount val="8"/>
                <c:pt idx="0">
                  <c:v>Synth1</c:v>
                </c:pt>
                <c:pt idx="1">
                  <c:v>Synth2</c:v>
                </c:pt>
                <c:pt idx="2">
                  <c:v>Synth3</c:v>
                </c:pt>
                <c:pt idx="3">
                  <c:v>Synth4</c:v>
                </c:pt>
                <c:pt idx="4">
                  <c:v>Synth5</c:v>
                </c:pt>
                <c:pt idx="5">
                  <c:v>Synth6</c:v>
                </c:pt>
                <c:pt idx="6">
                  <c:v>Synth7</c:v>
                </c:pt>
                <c:pt idx="7">
                  <c:v>Synth8</c:v>
                </c:pt>
              </c:strCache>
            </c:strRef>
          </c:cat>
          <c:val>
            <c:numRef>
              <c:f>'fig2'!$C$5:$C$13</c:f>
              <c:numCache>
                <c:formatCode>General</c:formatCode>
                <c:ptCount val="8"/>
                <c:pt idx="0">
                  <c:v>16396829</c:v>
                </c:pt>
                <c:pt idx="1">
                  <c:v>58667746</c:v>
                </c:pt>
                <c:pt idx="2">
                  <c:v>59431002</c:v>
                </c:pt>
                <c:pt idx="3">
                  <c:v>19753703</c:v>
                </c:pt>
                <c:pt idx="4">
                  <c:v>18518292</c:v>
                </c:pt>
                <c:pt idx="5">
                  <c:v>60158242</c:v>
                </c:pt>
                <c:pt idx="6">
                  <c:v>37732236</c:v>
                </c:pt>
                <c:pt idx="7">
                  <c:v>21973374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02-4E07-BF6F-8CAC3E385B7A}"/>
            </c:ext>
          </c:extLst>
        </c:ser>
        <c:ser>
          <c:idx val="2"/>
          <c:order val="2"/>
          <c:tx>
            <c:strRef>
              <c:f>'fig2'!$D$3:$D$4</c:f>
              <c:strCache>
                <c:ptCount val="1"/>
                <c:pt idx="0">
                  <c:v>LIFO</c:v>
                </c:pt>
              </c:strCache>
            </c:strRef>
          </c:tx>
          <c:spPr>
            <a:pattFill prst="wdUpDiag">
              <a:fgClr>
                <a:schemeClr val="tx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  <a:effectLst/>
          </c:spPr>
          <c:invertIfNegative val="0"/>
          <c:cat>
            <c:strRef>
              <c:f>'fig2'!$A$5:$A$13</c:f>
              <c:strCache>
                <c:ptCount val="8"/>
                <c:pt idx="0">
                  <c:v>Synth1</c:v>
                </c:pt>
                <c:pt idx="1">
                  <c:v>Synth2</c:v>
                </c:pt>
                <c:pt idx="2">
                  <c:v>Synth3</c:v>
                </c:pt>
                <c:pt idx="3">
                  <c:v>Synth4</c:v>
                </c:pt>
                <c:pt idx="4">
                  <c:v>Synth5</c:v>
                </c:pt>
                <c:pt idx="5">
                  <c:v>Synth6</c:v>
                </c:pt>
                <c:pt idx="6">
                  <c:v>Synth7</c:v>
                </c:pt>
                <c:pt idx="7">
                  <c:v>Synth8</c:v>
                </c:pt>
              </c:strCache>
            </c:strRef>
          </c:cat>
          <c:val>
            <c:numRef>
              <c:f>'fig2'!$D$5:$D$13</c:f>
              <c:numCache>
                <c:formatCode>General</c:formatCode>
                <c:ptCount val="8"/>
                <c:pt idx="0">
                  <c:v>16852576</c:v>
                </c:pt>
                <c:pt idx="1">
                  <c:v>60668058</c:v>
                </c:pt>
                <c:pt idx="2">
                  <c:v>61446509</c:v>
                </c:pt>
                <c:pt idx="3">
                  <c:v>19907646</c:v>
                </c:pt>
                <c:pt idx="4">
                  <c:v>18358338</c:v>
                </c:pt>
                <c:pt idx="5">
                  <c:v>63341251</c:v>
                </c:pt>
                <c:pt idx="6">
                  <c:v>37993478</c:v>
                </c:pt>
                <c:pt idx="7">
                  <c:v>22192055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02-4E07-BF6F-8CAC3E385B7A}"/>
            </c:ext>
          </c:extLst>
        </c:ser>
        <c:ser>
          <c:idx val="3"/>
          <c:order val="3"/>
          <c:tx>
            <c:strRef>
              <c:f>'fig2'!$E$3:$E$4</c:f>
              <c:strCache>
                <c:ptCount val="1"/>
                <c:pt idx="0">
                  <c:v>LRU</c:v>
                </c:pt>
              </c:strCache>
            </c:strRef>
          </c:tx>
          <c:spPr>
            <a:solidFill>
              <a:schemeClr val="tx1"/>
            </a:solidFill>
            <a:ln w="25400">
              <a:solidFill>
                <a:schemeClr val="tx1"/>
              </a:solidFill>
            </a:ln>
            <a:effectLst/>
          </c:spPr>
          <c:invertIfNegative val="0"/>
          <c:cat>
            <c:strRef>
              <c:f>'fig2'!$A$5:$A$13</c:f>
              <c:strCache>
                <c:ptCount val="8"/>
                <c:pt idx="0">
                  <c:v>Synth1</c:v>
                </c:pt>
                <c:pt idx="1">
                  <c:v>Synth2</c:v>
                </c:pt>
                <c:pt idx="2">
                  <c:v>Synth3</c:v>
                </c:pt>
                <c:pt idx="3">
                  <c:v>Synth4</c:v>
                </c:pt>
                <c:pt idx="4">
                  <c:v>Synth5</c:v>
                </c:pt>
                <c:pt idx="5">
                  <c:v>Synth6</c:v>
                </c:pt>
                <c:pt idx="6">
                  <c:v>Synth7</c:v>
                </c:pt>
                <c:pt idx="7">
                  <c:v>Synth8</c:v>
                </c:pt>
              </c:strCache>
            </c:strRef>
          </c:cat>
          <c:val>
            <c:numRef>
              <c:f>'fig2'!$E$5:$E$13</c:f>
              <c:numCache>
                <c:formatCode>General</c:formatCode>
                <c:ptCount val="8"/>
                <c:pt idx="0">
                  <c:v>16239445</c:v>
                </c:pt>
                <c:pt idx="1">
                  <c:v>58970143</c:v>
                </c:pt>
                <c:pt idx="2">
                  <c:v>59801603</c:v>
                </c:pt>
                <c:pt idx="3">
                  <c:v>19758586</c:v>
                </c:pt>
                <c:pt idx="4">
                  <c:v>17921810</c:v>
                </c:pt>
                <c:pt idx="5">
                  <c:v>60800365</c:v>
                </c:pt>
                <c:pt idx="6">
                  <c:v>37918626</c:v>
                </c:pt>
                <c:pt idx="7">
                  <c:v>21772403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D02-4E07-BF6F-8CAC3E385B7A}"/>
            </c:ext>
          </c:extLst>
        </c:ser>
        <c:ser>
          <c:idx val="4"/>
          <c:order val="4"/>
          <c:tx>
            <c:strRef>
              <c:f>'fig2'!$F$3:$F$4</c:f>
              <c:strCache>
                <c:ptCount val="1"/>
                <c:pt idx="0">
                  <c:v>MFU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  <c:invertIfNegative val="0"/>
          <c:cat>
            <c:strRef>
              <c:f>'fig2'!$A$5:$A$13</c:f>
              <c:strCache>
                <c:ptCount val="8"/>
                <c:pt idx="0">
                  <c:v>Synth1</c:v>
                </c:pt>
                <c:pt idx="1">
                  <c:v>Synth2</c:v>
                </c:pt>
                <c:pt idx="2">
                  <c:v>Synth3</c:v>
                </c:pt>
                <c:pt idx="3">
                  <c:v>Synth4</c:v>
                </c:pt>
                <c:pt idx="4">
                  <c:v>Synth5</c:v>
                </c:pt>
                <c:pt idx="5">
                  <c:v>Synth6</c:v>
                </c:pt>
                <c:pt idx="6">
                  <c:v>Synth7</c:v>
                </c:pt>
                <c:pt idx="7">
                  <c:v>Synth8</c:v>
                </c:pt>
              </c:strCache>
            </c:strRef>
          </c:cat>
          <c:val>
            <c:numRef>
              <c:f>'fig2'!$F$5:$F$13</c:f>
              <c:numCache>
                <c:formatCode>General</c:formatCode>
                <c:ptCount val="8"/>
                <c:pt idx="0">
                  <c:v>20696424</c:v>
                </c:pt>
                <c:pt idx="1">
                  <c:v>76233444</c:v>
                </c:pt>
                <c:pt idx="2">
                  <c:v>76731077</c:v>
                </c:pt>
                <c:pt idx="3">
                  <c:v>20125781</c:v>
                </c:pt>
                <c:pt idx="4">
                  <c:v>18614278</c:v>
                </c:pt>
                <c:pt idx="5">
                  <c:v>79414973</c:v>
                </c:pt>
                <c:pt idx="6">
                  <c:v>38316256</c:v>
                </c:pt>
                <c:pt idx="7">
                  <c:v>25727879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D02-4E07-BF6F-8CAC3E385B7A}"/>
            </c:ext>
          </c:extLst>
        </c:ser>
        <c:ser>
          <c:idx val="5"/>
          <c:order val="5"/>
          <c:tx>
            <c:strRef>
              <c:f>'fig2'!$G$3:$G$4</c:f>
              <c:strCache>
                <c:ptCount val="1"/>
                <c:pt idx="0">
                  <c:v>MRU</c:v>
                </c:pt>
              </c:strCache>
            </c:strRef>
          </c:tx>
          <c:spPr>
            <a:solidFill>
              <a:srgbClr val="FF0000"/>
            </a:solidFill>
            <a:ln w="25400">
              <a:solidFill>
                <a:srgbClr val="FF0000"/>
              </a:solidFill>
            </a:ln>
            <a:effectLst/>
          </c:spPr>
          <c:invertIfNegative val="0"/>
          <c:cat>
            <c:strRef>
              <c:f>'fig2'!$A$5:$A$13</c:f>
              <c:strCache>
                <c:ptCount val="8"/>
                <c:pt idx="0">
                  <c:v>Synth1</c:v>
                </c:pt>
                <c:pt idx="1">
                  <c:v>Synth2</c:v>
                </c:pt>
                <c:pt idx="2">
                  <c:v>Synth3</c:v>
                </c:pt>
                <c:pt idx="3">
                  <c:v>Synth4</c:v>
                </c:pt>
                <c:pt idx="4">
                  <c:v>Synth5</c:v>
                </c:pt>
                <c:pt idx="5">
                  <c:v>Synth6</c:v>
                </c:pt>
                <c:pt idx="6">
                  <c:v>Synth7</c:v>
                </c:pt>
                <c:pt idx="7">
                  <c:v>Synth8</c:v>
                </c:pt>
              </c:strCache>
            </c:strRef>
          </c:cat>
          <c:val>
            <c:numRef>
              <c:f>'fig2'!$G$5:$G$13</c:f>
              <c:numCache>
                <c:formatCode>General</c:formatCode>
                <c:ptCount val="8"/>
                <c:pt idx="0">
                  <c:v>21732249</c:v>
                </c:pt>
                <c:pt idx="1">
                  <c:v>78959701</c:v>
                </c:pt>
                <c:pt idx="2">
                  <c:v>81512214</c:v>
                </c:pt>
                <c:pt idx="3">
                  <c:v>20271809</c:v>
                </c:pt>
                <c:pt idx="4">
                  <c:v>19607653</c:v>
                </c:pt>
                <c:pt idx="5">
                  <c:v>87310995</c:v>
                </c:pt>
                <c:pt idx="6">
                  <c:v>38324142</c:v>
                </c:pt>
                <c:pt idx="7">
                  <c:v>27335291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D02-4E07-BF6F-8CAC3E385B7A}"/>
            </c:ext>
          </c:extLst>
        </c:ser>
        <c:ser>
          <c:idx val="6"/>
          <c:order val="6"/>
          <c:tx>
            <c:strRef>
              <c:f>'fig2'!$H$3:$H$4</c:f>
              <c:strCache>
                <c:ptCount val="1"/>
                <c:pt idx="0">
                  <c:v>RAND</c:v>
                </c:pt>
              </c:strCache>
            </c:strRef>
          </c:tx>
          <c:spPr>
            <a:pattFill prst="wdDnDiag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25400">
              <a:solidFill>
                <a:schemeClr val="accent6">
                  <a:lumMod val="75000"/>
                </a:schemeClr>
              </a:solidFill>
            </a:ln>
            <a:effectLst/>
          </c:spPr>
          <c:invertIfNegative val="0"/>
          <c:cat>
            <c:strRef>
              <c:f>'fig2'!$A$5:$A$13</c:f>
              <c:strCache>
                <c:ptCount val="8"/>
                <c:pt idx="0">
                  <c:v>Synth1</c:v>
                </c:pt>
                <c:pt idx="1">
                  <c:v>Synth2</c:v>
                </c:pt>
                <c:pt idx="2">
                  <c:v>Synth3</c:v>
                </c:pt>
                <c:pt idx="3">
                  <c:v>Synth4</c:v>
                </c:pt>
                <c:pt idx="4">
                  <c:v>Synth5</c:v>
                </c:pt>
                <c:pt idx="5">
                  <c:v>Synth6</c:v>
                </c:pt>
                <c:pt idx="6">
                  <c:v>Synth7</c:v>
                </c:pt>
                <c:pt idx="7">
                  <c:v>Synth8</c:v>
                </c:pt>
              </c:strCache>
            </c:strRef>
          </c:cat>
          <c:val>
            <c:numRef>
              <c:f>'fig2'!$H$5:$H$13</c:f>
              <c:numCache>
                <c:formatCode>General</c:formatCode>
                <c:ptCount val="8"/>
                <c:pt idx="0">
                  <c:v>16852576</c:v>
                </c:pt>
                <c:pt idx="1">
                  <c:v>60668058</c:v>
                </c:pt>
                <c:pt idx="2">
                  <c:v>61446509</c:v>
                </c:pt>
                <c:pt idx="3">
                  <c:v>19907646</c:v>
                </c:pt>
                <c:pt idx="4">
                  <c:v>18358338</c:v>
                </c:pt>
                <c:pt idx="5">
                  <c:v>63341251</c:v>
                </c:pt>
                <c:pt idx="6">
                  <c:v>37993478</c:v>
                </c:pt>
                <c:pt idx="7">
                  <c:v>22192055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D02-4E07-BF6F-8CAC3E385B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9"/>
        <c:overlap val="-46"/>
        <c:axId val="589750191"/>
        <c:axId val="375105855"/>
      </c:barChart>
      <c:catAx>
        <c:axId val="589750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105855"/>
        <c:crosses val="autoZero"/>
        <c:auto val="1"/>
        <c:lblAlgn val="ctr"/>
        <c:lblOffset val="100"/>
        <c:noMultiLvlLbl val="0"/>
      </c:catAx>
      <c:valAx>
        <c:axId val="375105855"/>
        <c:scaling>
          <c:orientation val="minMax"/>
          <c:max val="90000000"/>
          <c:min val="1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baseline="0">
                    <a:solidFill>
                      <a:schemeClr val="tx1"/>
                    </a:solidFill>
                  </a:rPr>
                  <a:t>ET [Cyc in Millions] </a:t>
                </a:r>
              </a:p>
            </c:rich>
          </c:tx>
          <c:layout>
            <c:manualLayout>
              <c:xMode val="edge"/>
              <c:yMode val="edge"/>
              <c:x val="5.2826201796090863E-3"/>
              <c:y val="0.284009102064185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9750191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3025403695399002"/>
          <c:y val="3.9479581680343691E-2"/>
          <c:w val="0.75715188333246419"/>
          <c:h val="0.108284551416432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[Replc after FCFS bug fix.xlsx]fig1_1!PivotTable9</c:name>
    <c:fmtId val="9"/>
  </c:pivotSource>
  <c:chart>
    <c:autoTitleDeleted val="0"/>
    <c:pivotFmts>
      <c:pivotFmt>
        <c:idx val="0"/>
        <c:spPr>
          <a:pattFill prst="dkHorz">
            <a:fgClr>
              <a:srgbClr val="0070C0"/>
            </a:fgClr>
            <a:bgClr>
              <a:schemeClr val="bg1"/>
            </a:bgClr>
          </a:pattFill>
          <a:ln w="25400">
            <a:solidFill>
              <a:srgbClr val="0070C0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 w="25400">
            <a:solidFill>
              <a:schemeClr val="accent6"/>
            </a:solidFill>
          </a:ln>
          <a:effectLst/>
        </c:spPr>
        <c:marker>
          <c:symbol val="none"/>
        </c:marker>
      </c:pivotFmt>
      <c:pivotFmt>
        <c:idx val="2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tx1"/>
          </a:solid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4"/>
        <c:spPr>
          <a:solidFill>
            <a:schemeClr val="tx1">
              <a:lumMod val="50000"/>
              <a:lumOff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  <a:effectLst/>
        </c:spPr>
        <c:marker>
          <c:symbol val="none"/>
        </c:marker>
      </c:pivotFmt>
      <c:pivotFmt>
        <c:idx val="5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6"/>
        <c:spPr>
          <a:pattFill prst="wdDnDiag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25400">
            <a:solidFill>
              <a:schemeClr val="accent6">
                <a:lumMod val="75000"/>
              </a:schemeClr>
            </a:solidFill>
          </a:ln>
          <a:effectLst/>
        </c:spPr>
        <c:marker>
          <c:symbol val="none"/>
        </c:marker>
      </c:pivotFmt>
      <c:pivotFmt>
        <c:idx val="7"/>
        <c:spPr>
          <a:pattFill prst="dkHorz">
            <a:fgClr>
              <a:srgbClr val="0070C0"/>
            </a:fgClr>
            <a:bgClr>
              <a:schemeClr val="bg1"/>
            </a:bgClr>
          </a:pattFill>
          <a:ln w="25400">
            <a:solidFill>
              <a:srgbClr val="0070C0"/>
            </a:solidFill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 w="25400">
            <a:solidFill>
              <a:schemeClr val="accent6"/>
            </a:solidFill>
          </a:ln>
          <a:effectLst/>
        </c:spPr>
        <c:marker>
          <c:symbol val="none"/>
        </c:marker>
      </c:pivotFmt>
      <c:pivotFmt>
        <c:idx val="9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0"/>
        <c:spPr>
          <a:solidFill>
            <a:schemeClr val="tx1"/>
          </a:solid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1"/>
        <c:spPr>
          <a:solidFill>
            <a:schemeClr val="tx1">
              <a:lumMod val="50000"/>
              <a:lumOff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  <a:effectLst/>
        </c:spPr>
        <c:marker>
          <c:symbol val="none"/>
        </c:marker>
      </c:pivotFmt>
      <c:pivotFmt>
        <c:idx val="12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13"/>
        <c:spPr>
          <a:pattFill prst="wdDnDiag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25400">
            <a:solidFill>
              <a:schemeClr val="accent6">
                <a:lumMod val="75000"/>
              </a:schemeClr>
            </a:solidFill>
          </a:ln>
          <a:effectLst/>
        </c:spPr>
        <c:marker>
          <c:symbol val="none"/>
        </c:marker>
      </c:pivotFmt>
      <c:pivotFmt>
        <c:idx val="14"/>
        <c:spPr>
          <a:pattFill prst="dkHorz">
            <a:fgClr>
              <a:srgbClr val="0070C0"/>
            </a:fgClr>
            <a:bgClr>
              <a:schemeClr val="bg1"/>
            </a:bgClr>
          </a:pattFill>
          <a:ln w="25400">
            <a:solidFill>
              <a:srgbClr val="0070C0"/>
            </a:solidFill>
          </a:ln>
          <a:effectLst/>
        </c:spPr>
        <c:marker>
          <c:symbol val="none"/>
        </c:marker>
      </c:pivotFmt>
      <c:pivotFmt>
        <c:idx val="15"/>
        <c:spPr>
          <a:solidFill>
            <a:schemeClr val="accent6"/>
          </a:solidFill>
          <a:ln w="25400">
            <a:solidFill>
              <a:schemeClr val="accent6"/>
            </a:solidFill>
          </a:ln>
          <a:effectLst/>
        </c:spPr>
        <c:marker>
          <c:symbol val="none"/>
        </c:marker>
      </c:pivotFmt>
      <c:pivotFmt>
        <c:idx val="16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7"/>
        <c:spPr>
          <a:solidFill>
            <a:schemeClr val="tx1"/>
          </a:solid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8"/>
        <c:spPr>
          <a:solidFill>
            <a:schemeClr val="tx1">
              <a:lumMod val="50000"/>
              <a:lumOff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  <a:effectLst/>
        </c:spPr>
        <c:marker>
          <c:symbol val="none"/>
        </c:marker>
      </c:pivotFmt>
      <c:pivotFmt>
        <c:idx val="19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20"/>
        <c:spPr>
          <a:pattFill prst="wdDnDiag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25400">
            <a:solidFill>
              <a:schemeClr val="accent6">
                <a:lumMod val="75000"/>
              </a:schemeClr>
            </a:solidFill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fig1_1!$B$3:$B$4</c:f>
              <c:strCache>
                <c:ptCount val="1"/>
                <c:pt idx="0">
                  <c:v>FIFO</c:v>
                </c:pt>
              </c:strCache>
            </c:strRef>
          </c:tx>
          <c:spPr>
            <a:pattFill prst="dkHorz">
              <a:fgClr>
                <a:srgbClr val="0070C0"/>
              </a:fgClr>
              <a:bgClr>
                <a:schemeClr val="bg1"/>
              </a:bgClr>
            </a:pattFill>
            <a:ln w="25400">
              <a:solidFill>
                <a:srgbClr val="0070C0"/>
              </a:solidFill>
            </a:ln>
            <a:effectLst/>
          </c:spPr>
          <c:invertIfNegative val="0"/>
          <c:cat>
            <c:strRef>
              <c:f>fig1_1!$A$5:$A$13</c:f>
              <c:strCache>
                <c:ptCount val="8"/>
                <c:pt idx="0">
                  <c:v>Synth1</c:v>
                </c:pt>
                <c:pt idx="1">
                  <c:v>Synth2</c:v>
                </c:pt>
                <c:pt idx="2">
                  <c:v>Synth3</c:v>
                </c:pt>
                <c:pt idx="3">
                  <c:v>Synth4</c:v>
                </c:pt>
                <c:pt idx="4">
                  <c:v>Synth5</c:v>
                </c:pt>
                <c:pt idx="5">
                  <c:v>Synth6</c:v>
                </c:pt>
                <c:pt idx="6">
                  <c:v>Synth7</c:v>
                </c:pt>
                <c:pt idx="7">
                  <c:v>Synth8</c:v>
                </c:pt>
              </c:strCache>
            </c:strRef>
          </c:cat>
          <c:val>
            <c:numRef>
              <c:f>fig1_1!$B$5:$B$13</c:f>
              <c:numCache>
                <c:formatCode>General</c:formatCode>
                <c:ptCount val="8"/>
                <c:pt idx="0">
                  <c:v>6.8216600000000002E-2</c:v>
                </c:pt>
                <c:pt idx="1">
                  <c:v>0.10427400000000001</c:v>
                </c:pt>
                <c:pt idx="2">
                  <c:v>0.12651699999999999</c:v>
                </c:pt>
                <c:pt idx="3">
                  <c:v>7.9981399999999994E-2</c:v>
                </c:pt>
                <c:pt idx="4">
                  <c:v>1.8025099999999999E-2</c:v>
                </c:pt>
                <c:pt idx="5">
                  <c:v>7.3533299999999996E-2</c:v>
                </c:pt>
                <c:pt idx="6">
                  <c:v>0.29978899999999897</c:v>
                </c:pt>
                <c:pt idx="7">
                  <c:v>6.3662700000000003E-2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40-43BE-9953-2EE3B2998379}"/>
            </c:ext>
          </c:extLst>
        </c:ser>
        <c:ser>
          <c:idx val="1"/>
          <c:order val="1"/>
          <c:tx>
            <c:strRef>
              <c:f>fig1_1!$C$3:$C$4</c:f>
              <c:strCache>
                <c:ptCount val="1"/>
                <c:pt idx="0">
                  <c:v>LFU</c:v>
                </c:pt>
              </c:strCache>
            </c:strRef>
          </c:tx>
          <c:spPr>
            <a:solidFill>
              <a:schemeClr val="accent6"/>
            </a:solidFill>
            <a:ln w="25400">
              <a:solidFill>
                <a:schemeClr val="accent6"/>
              </a:solidFill>
            </a:ln>
            <a:effectLst/>
          </c:spPr>
          <c:invertIfNegative val="0"/>
          <c:cat>
            <c:strRef>
              <c:f>fig1_1!$A$5:$A$13</c:f>
              <c:strCache>
                <c:ptCount val="8"/>
                <c:pt idx="0">
                  <c:v>Synth1</c:v>
                </c:pt>
                <c:pt idx="1">
                  <c:v>Synth2</c:v>
                </c:pt>
                <c:pt idx="2">
                  <c:v>Synth3</c:v>
                </c:pt>
                <c:pt idx="3">
                  <c:v>Synth4</c:v>
                </c:pt>
                <c:pt idx="4">
                  <c:v>Synth5</c:v>
                </c:pt>
                <c:pt idx="5">
                  <c:v>Synth6</c:v>
                </c:pt>
                <c:pt idx="6">
                  <c:v>Synth7</c:v>
                </c:pt>
                <c:pt idx="7">
                  <c:v>Synth8</c:v>
                </c:pt>
              </c:strCache>
            </c:strRef>
          </c:cat>
          <c:val>
            <c:numRef>
              <c:f>fig1_1!$C$5:$C$13</c:f>
              <c:numCache>
                <c:formatCode>General</c:formatCode>
                <c:ptCount val="8"/>
                <c:pt idx="0">
                  <c:v>6.8095000000000003E-2</c:v>
                </c:pt>
                <c:pt idx="1">
                  <c:v>7.7897900000000006E-2</c:v>
                </c:pt>
                <c:pt idx="2">
                  <c:v>0.101536</c:v>
                </c:pt>
                <c:pt idx="3">
                  <c:v>7.4055399999999993E-2</c:v>
                </c:pt>
                <c:pt idx="4">
                  <c:v>1.7635600000000001E-2</c:v>
                </c:pt>
                <c:pt idx="5">
                  <c:v>2.5841799999999901E-2</c:v>
                </c:pt>
                <c:pt idx="6">
                  <c:v>0.25445200000000001</c:v>
                </c:pt>
                <c:pt idx="7">
                  <c:v>6.3264299999999996E-2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40-43BE-9953-2EE3B2998379}"/>
            </c:ext>
          </c:extLst>
        </c:ser>
        <c:ser>
          <c:idx val="2"/>
          <c:order val="2"/>
          <c:tx>
            <c:strRef>
              <c:f>fig1_1!$D$3:$D$4</c:f>
              <c:strCache>
                <c:ptCount val="1"/>
                <c:pt idx="0">
                  <c:v>LIFO</c:v>
                </c:pt>
              </c:strCache>
            </c:strRef>
          </c:tx>
          <c:spPr>
            <a:pattFill prst="wdUpDiag">
              <a:fgClr>
                <a:schemeClr val="tx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  <a:effectLst/>
          </c:spPr>
          <c:invertIfNegative val="0"/>
          <c:cat>
            <c:strRef>
              <c:f>fig1_1!$A$5:$A$13</c:f>
              <c:strCache>
                <c:ptCount val="8"/>
                <c:pt idx="0">
                  <c:v>Synth1</c:v>
                </c:pt>
                <c:pt idx="1">
                  <c:v>Synth2</c:v>
                </c:pt>
                <c:pt idx="2">
                  <c:v>Synth3</c:v>
                </c:pt>
                <c:pt idx="3">
                  <c:v>Synth4</c:v>
                </c:pt>
                <c:pt idx="4">
                  <c:v>Synth5</c:v>
                </c:pt>
                <c:pt idx="5">
                  <c:v>Synth6</c:v>
                </c:pt>
                <c:pt idx="6">
                  <c:v>Synth7</c:v>
                </c:pt>
                <c:pt idx="7">
                  <c:v>Synth8</c:v>
                </c:pt>
              </c:strCache>
            </c:strRef>
          </c:cat>
          <c:val>
            <c:numRef>
              <c:f>fig1_1!$D$5:$D$13</c:f>
              <c:numCache>
                <c:formatCode>General</c:formatCode>
                <c:ptCount val="8"/>
                <c:pt idx="0">
                  <c:v>7.5458499999999998E-2</c:v>
                </c:pt>
                <c:pt idx="1">
                  <c:v>0.10742400000000001</c:v>
                </c:pt>
                <c:pt idx="2">
                  <c:v>0.12922500000000001</c:v>
                </c:pt>
                <c:pt idx="3">
                  <c:v>7.9815999999999998E-2</c:v>
                </c:pt>
                <c:pt idx="4">
                  <c:v>1.8033E-2</c:v>
                </c:pt>
                <c:pt idx="5">
                  <c:v>8.1485599999999894E-2</c:v>
                </c:pt>
                <c:pt idx="6">
                  <c:v>0.29507800000000001</c:v>
                </c:pt>
                <c:pt idx="7">
                  <c:v>7.1178999999999895E-2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40-43BE-9953-2EE3B2998379}"/>
            </c:ext>
          </c:extLst>
        </c:ser>
        <c:ser>
          <c:idx val="3"/>
          <c:order val="3"/>
          <c:tx>
            <c:strRef>
              <c:f>fig1_1!$E$3:$E$4</c:f>
              <c:strCache>
                <c:ptCount val="1"/>
                <c:pt idx="0">
                  <c:v>LRU</c:v>
                </c:pt>
              </c:strCache>
            </c:strRef>
          </c:tx>
          <c:spPr>
            <a:solidFill>
              <a:schemeClr val="tx1"/>
            </a:solidFill>
            <a:ln w="25400">
              <a:solidFill>
                <a:schemeClr val="tx1"/>
              </a:solidFill>
            </a:ln>
            <a:effectLst/>
          </c:spPr>
          <c:invertIfNegative val="0"/>
          <c:cat>
            <c:strRef>
              <c:f>fig1_1!$A$5:$A$13</c:f>
              <c:strCache>
                <c:ptCount val="8"/>
                <c:pt idx="0">
                  <c:v>Synth1</c:v>
                </c:pt>
                <c:pt idx="1">
                  <c:v>Synth2</c:v>
                </c:pt>
                <c:pt idx="2">
                  <c:v>Synth3</c:v>
                </c:pt>
                <c:pt idx="3">
                  <c:v>Synth4</c:v>
                </c:pt>
                <c:pt idx="4">
                  <c:v>Synth5</c:v>
                </c:pt>
                <c:pt idx="5">
                  <c:v>Synth6</c:v>
                </c:pt>
                <c:pt idx="6">
                  <c:v>Synth7</c:v>
                </c:pt>
                <c:pt idx="7">
                  <c:v>Synth8</c:v>
                </c:pt>
              </c:strCache>
            </c:strRef>
          </c:cat>
          <c:val>
            <c:numRef>
              <c:f>fig1_1!$E$5:$E$13</c:f>
              <c:numCache>
                <c:formatCode>General</c:formatCode>
                <c:ptCount val="8"/>
                <c:pt idx="0">
                  <c:v>5.1228299999999997E-2</c:v>
                </c:pt>
                <c:pt idx="1">
                  <c:v>8.4657800000000005E-2</c:v>
                </c:pt>
                <c:pt idx="2">
                  <c:v>0.112201</c:v>
                </c:pt>
                <c:pt idx="3">
                  <c:v>7.5646900000000003E-2</c:v>
                </c:pt>
                <c:pt idx="4">
                  <c:v>1.78414E-2</c:v>
                </c:pt>
                <c:pt idx="5">
                  <c:v>4.0613000000000003E-2</c:v>
                </c:pt>
                <c:pt idx="6">
                  <c:v>0.281615</c:v>
                </c:pt>
                <c:pt idx="7">
                  <c:v>5.3827999999999897E-2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640-43BE-9953-2EE3B2998379}"/>
            </c:ext>
          </c:extLst>
        </c:ser>
        <c:ser>
          <c:idx val="4"/>
          <c:order val="4"/>
          <c:tx>
            <c:strRef>
              <c:f>fig1_1!$F$3:$F$4</c:f>
              <c:strCache>
                <c:ptCount val="1"/>
                <c:pt idx="0">
                  <c:v>MFU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  <c:invertIfNegative val="0"/>
          <c:cat>
            <c:strRef>
              <c:f>fig1_1!$A$5:$A$13</c:f>
              <c:strCache>
                <c:ptCount val="8"/>
                <c:pt idx="0">
                  <c:v>Synth1</c:v>
                </c:pt>
                <c:pt idx="1">
                  <c:v>Synth2</c:v>
                </c:pt>
                <c:pt idx="2">
                  <c:v>Synth3</c:v>
                </c:pt>
                <c:pt idx="3">
                  <c:v>Synth4</c:v>
                </c:pt>
                <c:pt idx="4">
                  <c:v>Synth5</c:v>
                </c:pt>
                <c:pt idx="5">
                  <c:v>Synth6</c:v>
                </c:pt>
                <c:pt idx="6">
                  <c:v>Synth7</c:v>
                </c:pt>
                <c:pt idx="7">
                  <c:v>Synth8</c:v>
                </c:pt>
              </c:strCache>
            </c:strRef>
          </c:cat>
          <c:val>
            <c:numRef>
              <c:f>fig1_1!$F$5:$F$13</c:f>
              <c:numCache>
                <c:formatCode>General</c:formatCode>
                <c:ptCount val="8"/>
                <c:pt idx="0">
                  <c:v>0.25400499999999998</c:v>
                </c:pt>
                <c:pt idx="1">
                  <c:v>0.37134400000000001</c:v>
                </c:pt>
                <c:pt idx="2">
                  <c:v>0.336372</c:v>
                </c:pt>
                <c:pt idx="3">
                  <c:v>8.4798100000000001E-2</c:v>
                </c:pt>
                <c:pt idx="4">
                  <c:v>1.94129E-2</c:v>
                </c:pt>
                <c:pt idx="5">
                  <c:v>0.56208199999999997</c:v>
                </c:pt>
                <c:pt idx="6">
                  <c:v>0.31922499999999998</c:v>
                </c:pt>
                <c:pt idx="7">
                  <c:v>0.23116599999999901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640-43BE-9953-2EE3B2998379}"/>
            </c:ext>
          </c:extLst>
        </c:ser>
        <c:ser>
          <c:idx val="5"/>
          <c:order val="5"/>
          <c:tx>
            <c:strRef>
              <c:f>fig1_1!$G$3:$G$4</c:f>
              <c:strCache>
                <c:ptCount val="1"/>
                <c:pt idx="0">
                  <c:v>MRU</c:v>
                </c:pt>
              </c:strCache>
            </c:strRef>
          </c:tx>
          <c:spPr>
            <a:solidFill>
              <a:srgbClr val="FF0000"/>
            </a:solidFill>
            <a:ln w="25400">
              <a:solidFill>
                <a:srgbClr val="FF0000"/>
              </a:solidFill>
            </a:ln>
            <a:effectLst/>
          </c:spPr>
          <c:invertIfNegative val="0"/>
          <c:cat>
            <c:strRef>
              <c:f>fig1_1!$A$5:$A$13</c:f>
              <c:strCache>
                <c:ptCount val="8"/>
                <c:pt idx="0">
                  <c:v>Synth1</c:v>
                </c:pt>
                <c:pt idx="1">
                  <c:v>Synth2</c:v>
                </c:pt>
                <c:pt idx="2">
                  <c:v>Synth3</c:v>
                </c:pt>
                <c:pt idx="3">
                  <c:v>Synth4</c:v>
                </c:pt>
                <c:pt idx="4">
                  <c:v>Synth5</c:v>
                </c:pt>
                <c:pt idx="5">
                  <c:v>Synth6</c:v>
                </c:pt>
                <c:pt idx="6">
                  <c:v>Synth7</c:v>
                </c:pt>
                <c:pt idx="7">
                  <c:v>Synth8</c:v>
                </c:pt>
              </c:strCache>
            </c:strRef>
          </c:cat>
          <c:val>
            <c:numRef>
              <c:f>fig1_1!$G$5:$G$13</c:f>
              <c:numCache>
                <c:formatCode>General</c:formatCode>
                <c:ptCount val="8"/>
                <c:pt idx="0">
                  <c:v>0.30821799999999999</c:v>
                </c:pt>
                <c:pt idx="1">
                  <c:v>0.42977300000000002</c:v>
                </c:pt>
                <c:pt idx="2">
                  <c:v>0.40461999999999998</c:v>
                </c:pt>
                <c:pt idx="3">
                  <c:v>8.2865599999999998E-2</c:v>
                </c:pt>
                <c:pt idx="4">
                  <c:v>1.9813799999999999E-2</c:v>
                </c:pt>
                <c:pt idx="5">
                  <c:v>0.70275399999999999</c:v>
                </c:pt>
                <c:pt idx="6">
                  <c:v>0.32147199999999998</c:v>
                </c:pt>
                <c:pt idx="7">
                  <c:v>0.28501700000000002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640-43BE-9953-2EE3B2998379}"/>
            </c:ext>
          </c:extLst>
        </c:ser>
        <c:ser>
          <c:idx val="6"/>
          <c:order val="6"/>
          <c:tx>
            <c:strRef>
              <c:f>fig1_1!$H$3:$H$4</c:f>
              <c:strCache>
                <c:ptCount val="1"/>
                <c:pt idx="0">
                  <c:v>RAND</c:v>
                </c:pt>
              </c:strCache>
            </c:strRef>
          </c:tx>
          <c:spPr>
            <a:pattFill prst="wdDnDiag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25400">
              <a:solidFill>
                <a:schemeClr val="accent6">
                  <a:lumMod val="75000"/>
                </a:schemeClr>
              </a:solidFill>
            </a:ln>
            <a:effectLst/>
          </c:spPr>
          <c:invertIfNegative val="0"/>
          <c:cat>
            <c:strRef>
              <c:f>fig1_1!$A$5:$A$13</c:f>
              <c:strCache>
                <c:ptCount val="8"/>
                <c:pt idx="0">
                  <c:v>Synth1</c:v>
                </c:pt>
                <c:pt idx="1">
                  <c:v>Synth2</c:v>
                </c:pt>
                <c:pt idx="2">
                  <c:v>Synth3</c:v>
                </c:pt>
                <c:pt idx="3">
                  <c:v>Synth4</c:v>
                </c:pt>
                <c:pt idx="4">
                  <c:v>Synth5</c:v>
                </c:pt>
                <c:pt idx="5">
                  <c:v>Synth6</c:v>
                </c:pt>
                <c:pt idx="6">
                  <c:v>Synth7</c:v>
                </c:pt>
                <c:pt idx="7">
                  <c:v>Synth8</c:v>
                </c:pt>
              </c:strCache>
            </c:strRef>
          </c:cat>
          <c:val>
            <c:numRef>
              <c:f>fig1_1!$H$5:$H$13</c:f>
              <c:numCache>
                <c:formatCode>General</c:formatCode>
                <c:ptCount val="8"/>
                <c:pt idx="0">
                  <c:v>7.5458499999999998E-2</c:v>
                </c:pt>
                <c:pt idx="1">
                  <c:v>0.10742400000000001</c:v>
                </c:pt>
                <c:pt idx="2">
                  <c:v>0.12922500000000001</c:v>
                </c:pt>
                <c:pt idx="3">
                  <c:v>7.9815999999999998E-2</c:v>
                </c:pt>
                <c:pt idx="4">
                  <c:v>1.8033E-2</c:v>
                </c:pt>
                <c:pt idx="5">
                  <c:v>8.1485599999999894E-2</c:v>
                </c:pt>
                <c:pt idx="6">
                  <c:v>0.29507800000000001</c:v>
                </c:pt>
                <c:pt idx="7">
                  <c:v>7.1178999999999895E-2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640-43BE-9953-2EE3B29983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4"/>
        <c:overlap val="-45"/>
        <c:axId val="710167407"/>
        <c:axId val="596375935"/>
      </c:barChart>
      <c:catAx>
        <c:axId val="710167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375935"/>
        <c:crosses val="autoZero"/>
        <c:auto val="1"/>
        <c:lblAlgn val="ctr"/>
        <c:lblOffset val="100"/>
        <c:noMultiLvlLbl val="0"/>
      </c:catAx>
      <c:valAx>
        <c:axId val="596375935"/>
        <c:scaling>
          <c:orientation val="minMax"/>
          <c:max val="0.72000000000000008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600" b="1" baseline="0">
                    <a:solidFill>
                      <a:sysClr val="windowText" lastClr="000000"/>
                    </a:solidFill>
                  </a:rPr>
                  <a:t>L2 Cache Miss 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0167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0771577880750971"/>
          <c:y val="5.8798073689046701E-2"/>
          <c:w val="0.80945723562953764"/>
          <c:h val="0.104352010640844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[Replc after FCFS bug fix.xlsx]fig2_2!PivotTable10</c:name>
    <c:fmtId val="10"/>
  </c:pivotSource>
  <c:chart>
    <c:autoTitleDeleted val="0"/>
    <c:pivotFmts>
      <c:pivotFmt>
        <c:idx val="0"/>
        <c:spPr>
          <a:pattFill prst="dkHorz">
            <a:fgClr>
              <a:srgbClr val="0070C0"/>
            </a:fgClr>
            <a:bgClr>
              <a:schemeClr val="bg1"/>
            </a:bgClr>
          </a:pattFill>
          <a:ln w="25400">
            <a:solidFill>
              <a:srgbClr val="0070C0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rgbClr val="92D050"/>
          </a:solidFill>
          <a:ln w="25400">
            <a:solidFill>
              <a:srgbClr val="92D050"/>
            </a:solidFill>
          </a:ln>
          <a:effectLst/>
        </c:spPr>
        <c:marker>
          <c:symbol val="none"/>
        </c:marker>
      </c:pivotFmt>
      <c:pivotFmt>
        <c:idx val="2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tx1"/>
          </a:solid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4"/>
        <c:spPr>
          <a:solidFill>
            <a:schemeClr val="tx1">
              <a:lumMod val="50000"/>
              <a:lumOff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  <a:effectLst/>
        </c:spPr>
        <c:marker>
          <c:symbol val="none"/>
        </c:marker>
      </c:pivotFmt>
      <c:pivotFmt>
        <c:idx val="5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6"/>
        <c:spPr>
          <a:pattFill prst="wdUpDiag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25400">
            <a:solidFill>
              <a:schemeClr val="accent6">
                <a:lumMod val="75000"/>
              </a:schemeClr>
            </a:solidFill>
          </a:ln>
          <a:effectLst/>
        </c:spPr>
        <c:marker>
          <c:symbol val="none"/>
        </c:marker>
      </c:pivotFmt>
      <c:pivotFmt>
        <c:idx val="7"/>
        <c:spPr>
          <a:pattFill prst="wdDnDiag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25400">
            <a:solidFill>
              <a:schemeClr val="accent6">
                <a:lumMod val="75000"/>
              </a:schemeClr>
            </a:solidFill>
          </a:ln>
          <a:effectLst/>
        </c:spPr>
      </c:pivotFmt>
      <c:pivotFmt>
        <c:idx val="8"/>
        <c:spPr>
          <a:pattFill prst="dkHorz">
            <a:fgClr>
              <a:srgbClr val="0070C0"/>
            </a:fgClr>
            <a:bgClr>
              <a:schemeClr val="bg1"/>
            </a:bgClr>
          </a:pattFill>
          <a:ln w="25400">
            <a:solidFill>
              <a:srgbClr val="0070C0"/>
            </a:solidFill>
          </a:ln>
          <a:effectLst/>
        </c:spPr>
        <c:marker>
          <c:symbol val="none"/>
        </c:marker>
      </c:pivotFmt>
      <c:pivotFmt>
        <c:idx val="9"/>
        <c:spPr>
          <a:solidFill>
            <a:srgbClr val="92D050"/>
          </a:solidFill>
          <a:ln w="25400">
            <a:solidFill>
              <a:srgbClr val="92D050"/>
            </a:solidFill>
          </a:ln>
          <a:effectLst/>
        </c:spPr>
        <c:marker>
          <c:symbol val="none"/>
        </c:marker>
      </c:pivotFmt>
      <c:pivotFmt>
        <c:idx val="10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1"/>
        <c:spPr>
          <a:solidFill>
            <a:schemeClr val="tx1"/>
          </a:solid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2"/>
        <c:spPr>
          <a:solidFill>
            <a:schemeClr val="tx1">
              <a:lumMod val="50000"/>
              <a:lumOff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  <a:effectLst/>
        </c:spPr>
        <c:marker>
          <c:symbol val="none"/>
        </c:marker>
      </c:pivotFmt>
      <c:pivotFmt>
        <c:idx val="13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14"/>
        <c:spPr>
          <a:pattFill prst="wdUpDiag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25400">
            <a:solidFill>
              <a:schemeClr val="accent6">
                <a:lumMod val="75000"/>
              </a:schemeClr>
            </a:solidFill>
          </a:ln>
          <a:effectLst/>
        </c:spPr>
        <c:marker>
          <c:symbol val="none"/>
        </c:marker>
      </c:pivotFmt>
      <c:pivotFmt>
        <c:idx val="15"/>
        <c:spPr>
          <a:pattFill prst="wdDnDiag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25400">
            <a:solidFill>
              <a:schemeClr val="accent6">
                <a:lumMod val="75000"/>
              </a:schemeClr>
            </a:solidFill>
          </a:ln>
          <a:effectLst/>
        </c:spPr>
      </c:pivotFmt>
      <c:pivotFmt>
        <c:idx val="16"/>
        <c:spPr>
          <a:pattFill prst="dkHorz">
            <a:fgClr>
              <a:srgbClr val="0070C0"/>
            </a:fgClr>
            <a:bgClr>
              <a:schemeClr val="bg1"/>
            </a:bgClr>
          </a:pattFill>
          <a:ln w="25400">
            <a:solidFill>
              <a:srgbClr val="0070C0"/>
            </a:solidFill>
          </a:ln>
          <a:effectLst/>
        </c:spPr>
        <c:marker>
          <c:symbol val="none"/>
        </c:marker>
      </c:pivotFmt>
      <c:pivotFmt>
        <c:idx val="17"/>
        <c:spPr>
          <a:solidFill>
            <a:srgbClr val="92D050"/>
          </a:solidFill>
          <a:ln w="25400">
            <a:solidFill>
              <a:srgbClr val="92D050"/>
            </a:solidFill>
          </a:ln>
          <a:effectLst/>
        </c:spPr>
        <c:marker>
          <c:symbol val="none"/>
        </c:marker>
      </c:pivotFmt>
      <c:pivotFmt>
        <c:idx val="18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9"/>
        <c:spPr>
          <a:solidFill>
            <a:schemeClr val="tx1"/>
          </a:solid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20"/>
        <c:spPr>
          <a:solidFill>
            <a:schemeClr val="tx1">
              <a:lumMod val="50000"/>
              <a:lumOff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  <a:effectLst/>
        </c:spPr>
        <c:marker>
          <c:symbol val="none"/>
        </c:marker>
      </c:pivotFmt>
      <c:pivotFmt>
        <c:idx val="21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22"/>
        <c:spPr>
          <a:pattFill prst="wdUpDiag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25400">
            <a:solidFill>
              <a:schemeClr val="accent6">
                <a:lumMod val="75000"/>
              </a:schemeClr>
            </a:solidFill>
          </a:ln>
          <a:effectLst/>
        </c:spPr>
        <c:marker>
          <c:symbol val="none"/>
        </c:marker>
      </c:pivotFmt>
      <c:pivotFmt>
        <c:idx val="23"/>
        <c:spPr>
          <a:pattFill prst="wdDnDiag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25400">
            <a:solidFill>
              <a:schemeClr val="accent6">
                <a:lumMod val="75000"/>
              </a:schemeClr>
            </a:solidFill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fig2_2!$B$3:$B$4</c:f>
              <c:strCache>
                <c:ptCount val="1"/>
                <c:pt idx="0">
                  <c:v>FIFO</c:v>
                </c:pt>
              </c:strCache>
            </c:strRef>
          </c:tx>
          <c:spPr>
            <a:pattFill prst="dkHorz">
              <a:fgClr>
                <a:srgbClr val="0070C0"/>
              </a:fgClr>
              <a:bgClr>
                <a:schemeClr val="bg1"/>
              </a:bgClr>
            </a:pattFill>
            <a:ln w="25400">
              <a:solidFill>
                <a:srgbClr val="0070C0"/>
              </a:solidFill>
            </a:ln>
            <a:effectLst/>
          </c:spPr>
          <c:invertIfNegative val="0"/>
          <c:cat>
            <c:strRef>
              <c:f>fig2_2!$A$5:$A$13</c:f>
              <c:strCache>
                <c:ptCount val="8"/>
                <c:pt idx="0">
                  <c:v>Synth1</c:v>
                </c:pt>
                <c:pt idx="1">
                  <c:v>Synth2</c:v>
                </c:pt>
                <c:pt idx="2">
                  <c:v>Synth3</c:v>
                </c:pt>
                <c:pt idx="3">
                  <c:v>Synth4</c:v>
                </c:pt>
                <c:pt idx="4">
                  <c:v>Synth5</c:v>
                </c:pt>
                <c:pt idx="5">
                  <c:v>Synth6</c:v>
                </c:pt>
                <c:pt idx="6">
                  <c:v>Synth7</c:v>
                </c:pt>
                <c:pt idx="7">
                  <c:v>Synth8</c:v>
                </c:pt>
              </c:strCache>
            </c:strRef>
          </c:cat>
          <c:val>
            <c:numRef>
              <c:f>fig2_2!$B$5:$B$13</c:f>
              <c:numCache>
                <c:formatCode>General</c:formatCode>
                <c:ptCount val="8"/>
                <c:pt idx="0">
                  <c:v>15890887</c:v>
                </c:pt>
                <c:pt idx="1">
                  <c:v>55701251</c:v>
                </c:pt>
                <c:pt idx="2">
                  <c:v>56094536</c:v>
                </c:pt>
                <c:pt idx="3">
                  <c:v>18883887</c:v>
                </c:pt>
                <c:pt idx="4">
                  <c:v>16396277</c:v>
                </c:pt>
                <c:pt idx="5">
                  <c:v>61143847</c:v>
                </c:pt>
                <c:pt idx="6">
                  <c:v>38117535</c:v>
                </c:pt>
                <c:pt idx="7">
                  <c:v>21201060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8A-431C-9820-CCE6CEB9F2C0}"/>
            </c:ext>
          </c:extLst>
        </c:ser>
        <c:ser>
          <c:idx val="1"/>
          <c:order val="1"/>
          <c:tx>
            <c:strRef>
              <c:f>fig2_2!$C$3:$C$4</c:f>
              <c:strCache>
                <c:ptCount val="1"/>
                <c:pt idx="0">
                  <c:v>LFU</c:v>
                </c:pt>
              </c:strCache>
            </c:strRef>
          </c:tx>
          <c:spPr>
            <a:solidFill>
              <a:srgbClr val="92D050"/>
            </a:solidFill>
            <a:ln w="25400">
              <a:solidFill>
                <a:srgbClr val="92D050"/>
              </a:solidFill>
            </a:ln>
            <a:effectLst/>
          </c:spPr>
          <c:invertIfNegative val="0"/>
          <c:cat>
            <c:strRef>
              <c:f>fig2_2!$A$5:$A$13</c:f>
              <c:strCache>
                <c:ptCount val="8"/>
                <c:pt idx="0">
                  <c:v>Synth1</c:v>
                </c:pt>
                <c:pt idx="1">
                  <c:v>Synth2</c:v>
                </c:pt>
                <c:pt idx="2">
                  <c:v>Synth3</c:v>
                </c:pt>
                <c:pt idx="3">
                  <c:v>Synth4</c:v>
                </c:pt>
                <c:pt idx="4">
                  <c:v>Synth5</c:v>
                </c:pt>
                <c:pt idx="5">
                  <c:v>Synth6</c:v>
                </c:pt>
                <c:pt idx="6">
                  <c:v>Synth7</c:v>
                </c:pt>
                <c:pt idx="7">
                  <c:v>Synth8</c:v>
                </c:pt>
              </c:strCache>
            </c:strRef>
          </c:cat>
          <c:val>
            <c:numRef>
              <c:f>fig2_2!$C$5:$C$13</c:f>
              <c:numCache>
                <c:formatCode>General</c:formatCode>
                <c:ptCount val="8"/>
                <c:pt idx="0">
                  <c:v>15526120</c:v>
                </c:pt>
                <c:pt idx="1">
                  <c:v>54849479</c:v>
                </c:pt>
                <c:pt idx="2">
                  <c:v>54841559</c:v>
                </c:pt>
                <c:pt idx="3">
                  <c:v>18730810</c:v>
                </c:pt>
                <c:pt idx="4">
                  <c:v>16270956</c:v>
                </c:pt>
                <c:pt idx="5">
                  <c:v>59845482</c:v>
                </c:pt>
                <c:pt idx="6">
                  <c:v>37901395</c:v>
                </c:pt>
                <c:pt idx="7">
                  <c:v>21075723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8A-431C-9820-CCE6CEB9F2C0}"/>
            </c:ext>
          </c:extLst>
        </c:ser>
        <c:ser>
          <c:idx val="2"/>
          <c:order val="2"/>
          <c:tx>
            <c:strRef>
              <c:f>fig2_2!$D$3:$D$4</c:f>
              <c:strCache>
                <c:ptCount val="1"/>
                <c:pt idx="0">
                  <c:v>LIFO</c:v>
                </c:pt>
              </c:strCache>
            </c:strRef>
          </c:tx>
          <c:spPr>
            <a:pattFill prst="wdUpDiag">
              <a:fgClr>
                <a:schemeClr val="tx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  <a:effectLst/>
          </c:spPr>
          <c:invertIfNegative val="0"/>
          <c:cat>
            <c:strRef>
              <c:f>fig2_2!$A$5:$A$13</c:f>
              <c:strCache>
                <c:ptCount val="8"/>
                <c:pt idx="0">
                  <c:v>Synth1</c:v>
                </c:pt>
                <c:pt idx="1">
                  <c:v>Synth2</c:v>
                </c:pt>
                <c:pt idx="2">
                  <c:v>Synth3</c:v>
                </c:pt>
                <c:pt idx="3">
                  <c:v>Synth4</c:v>
                </c:pt>
                <c:pt idx="4">
                  <c:v>Synth5</c:v>
                </c:pt>
                <c:pt idx="5">
                  <c:v>Synth6</c:v>
                </c:pt>
                <c:pt idx="6">
                  <c:v>Synth7</c:v>
                </c:pt>
                <c:pt idx="7">
                  <c:v>Synth8</c:v>
                </c:pt>
              </c:strCache>
            </c:strRef>
          </c:cat>
          <c:val>
            <c:numRef>
              <c:f>fig2_2!$D$5:$D$13</c:f>
              <c:numCache>
                <c:formatCode>General</c:formatCode>
                <c:ptCount val="8"/>
                <c:pt idx="0">
                  <c:v>15921256</c:v>
                </c:pt>
                <c:pt idx="1">
                  <c:v>55837003</c:v>
                </c:pt>
                <c:pt idx="2">
                  <c:v>56280726</c:v>
                </c:pt>
                <c:pt idx="3">
                  <c:v>18833140</c:v>
                </c:pt>
                <c:pt idx="4">
                  <c:v>16372352</c:v>
                </c:pt>
                <c:pt idx="5">
                  <c:v>61350783</c:v>
                </c:pt>
                <c:pt idx="6">
                  <c:v>38093262</c:v>
                </c:pt>
                <c:pt idx="7">
                  <c:v>21279577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8A-431C-9820-CCE6CEB9F2C0}"/>
            </c:ext>
          </c:extLst>
        </c:ser>
        <c:ser>
          <c:idx val="3"/>
          <c:order val="3"/>
          <c:tx>
            <c:strRef>
              <c:f>fig2_2!$E$3:$E$4</c:f>
              <c:strCache>
                <c:ptCount val="1"/>
                <c:pt idx="0">
                  <c:v>LRU</c:v>
                </c:pt>
              </c:strCache>
            </c:strRef>
          </c:tx>
          <c:spPr>
            <a:solidFill>
              <a:schemeClr val="tx1"/>
            </a:solidFill>
            <a:ln w="25400">
              <a:solidFill>
                <a:schemeClr val="tx1"/>
              </a:solidFill>
            </a:ln>
            <a:effectLst/>
          </c:spPr>
          <c:invertIfNegative val="0"/>
          <c:cat>
            <c:strRef>
              <c:f>fig2_2!$A$5:$A$13</c:f>
              <c:strCache>
                <c:ptCount val="8"/>
                <c:pt idx="0">
                  <c:v>Synth1</c:v>
                </c:pt>
                <c:pt idx="1">
                  <c:v>Synth2</c:v>
                </c:pt>
                <c:pt idx="2">
                  <c:v>Synth3</c:v>
                </c:pt>
                <c:pt idx="3">
                  <c:v>Synth4</c:v>
                </c:pt>
                <c:pt idx="4">
                  <c:v>Synth5</c:v>
                </c:pt>
                <c:pt idx="5">
                  <c:v>Synth6</c:v>
                </c:pt>
                <c:pt idx="6">
                  <c:v>Synth7</c:v>
                </c:pt>
                <c:pt idx="7">
                  <c:v>Synth8</c:v>
                </c:pt>
              </c:strCache>
            </c:strRef>
          </c:cat>
          <c:val>
            <c:numRef>
              <c:f>fig2_2!$E$5:$E$13</c:f>
              <c:numCache>
                <c:formatCode>General</c:formatCode>
                <c:ptCount val="8"/>
                <c:pt idx="0">
                  <c:v>15580611</c:v>
                </c:pt>
                <c:pt idx="1">
                  <c:v>54912030</c:v>
                </c:pt>
                <c:pt idx="2">
                  <c:v>55009442</c:v>
                </c:pt>
                <c:pt idx="3">
                  <c:v>18682320</c:v>
                </c:pt>
                <c:pt idx="4">
                  <c:v>16298523</c:v>
                </c:pt>
                <c:pt idx="5">
                  <c:v>59606619</c:v>
                </c:pt>
                <c:pt idx="6">
                  <c:v>38010131</c:v>
                </c:pt>
                <c:pt idx="7">
                  <c:v>21085199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58A-431C-9820-CCE6CEB9F2C0}"/>
            </c:ext>
          </c:extLst>
        </c:ser>
        <c:ser>
          <c:idx val="4"/>
          <c:order val="4"/>
          <c:tx>
            <c:strRef>
              <c:f>fig2_2!$F$3:$F$4</c:f>
              <c:strCache>
                <c:ptCount val="1"/>
                <c:pt idx="0">
                  <c:v>MFU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  <c:invertIfNegative val="0"/>
          <c:cat>
            <c:strRef>
              <c:f>fig2_2!$A$5:$A$13</c:f>
              <c:strCache>
                <c:ptCount val="8"/>
                <c:pt idx="0">
                  <c:v>Synth1</c:v>
                </c:pt>
                <c:pt idx="1">
                  <c:v>Synth2</c:v>
                </c:pt>
                <c:pt idx="2">
                  <c:v>Synth3</c:v>
                </c:pt>
                <c:pt idx="3">
                  <c:v>Synth4</c:v>
                </c:pt>
                <c:pt idx="4">
                  <c:v>Synth5</c:v>
                </c:pt>
                <c:pt idx="5">
                  <c:v>Synth6</c:v>
                </c:pt>
                <c:pt idx="6">
                  <c:v>Synth7</c:v>
                </c:pt>
                <c:pt idx="7">
                  <c:v>Synth8</c:v>
                </c:pt>
              </c:strCache>
            </c:strRef>
          </c:cat>
          <c:val>
            <c:numRef>
              <c:f>fig2_2!$F$5:$F$13</c:f>
              <c:numCache>
                <c:formatCode>General</c:formatCode>
                <c:ptCount val="8"/>
                <c:pt idx="0">
                  <c:v>18569803</c:v>
                </c:pt>
                <c:pt idx="1">
                  <c:v>67003091</c:v>
                </c:pt>
                <c:pt idx="2">
                  <c:v>68232900</c:v>
                </c:pt>
                <c:pt idx="3">
                  <c:v>19029789</c:v>
                </c:pt>
                <c:pt idx="4">
                  <c:v>16476484</c:v>
                </c:pt>
                <c:pt idx="5">
                  <c:v>75577379</c:v>
                </c:pt>
                <c:pt idx="6">
                  <c:v>38297812</c:v>
                </c:pt>
                <c:pt idx="7">
                  <c:v>23211654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8A-431C-9820-CCE6CEB9F2C0}"/>
            </c:ext>
          </c:extLst>
        </c:ser>
        <c:ser>
          <c:idx val="5"/>
          <c:order val="5"/>
          <c:tx>
            <c:strRef>
              <c:f>fig2_2!$G$3:$G$4</c:f>
              <c:strCache>
                <c:ptCount val="1"/>
                <c:pt idx="0">
                  <c:v>MRU</c:v>
                </c:pt>
              </c:strCache>
            </c:strRef>
          </c:tx>
          <c:spPr>
            <a:solidFill>
              <a:srgbClr val="FF0000"/>
            </a:solidFill>
            <a:ln w="25400">
              <a:solidFill>
                <a:srgbClr val="FF0000"/>
              </a:solidFill>
            </a:ln>
            <a:effectLst/>
          </c:spPr>
          <c:invertIfNegative val="0"/>
          <c:cat>
            <c:strRef>
              <c:f>fig2_2!$A$5:$A$13</c:f>
              <c:strCache>
                <c:ptCount val="8"/>
                <c:pt idx="0">
                  <c:v>Synth1</c:v>
                </c:pt>
                <c:pt idx="1">
                  <c:v>Synth2</c:v>
                </c:pt>
                <c:pt idx="2">
                  <c:v>Synth3</c:v>
                </c:pt>
                <c:pt idx="3">
                  <c:v>Synth4</c:v>
                </c:pt>
                <c:pt idx="4">
                  <c:v>Synth5</c:v>
                </c:pt>
                <c:pt idx="5">
                  <c:v>Synth6</c:v>
                </c:pt>
                <c:pt idx="6">
                  <c:v>Synth7</c:v>
                </c:pt>
                <c:pt idx="7">
                  <c:v>Synth8</c:v>
                </c:pt>
              </c:strCache>
            </c:strRef>
          </c:cat>
          <c:val>
            <c:numRef>
              <c:f>fig2_2!$G$5:$G$13</c:f>
              <c:numCache>
                <c:formatCode>General</c:formatCode>
                <c:ptCount val="8"/>
                <c:pt idx="0">
                  <c:v>19591596</c:v>
                </c:pt>
                <c:pt idx="1">
                  <c:v>70254730</c:v>
                </c:pt>
                <c:pt idx="2">
                  <c:v>73115083</c:v>
                </c:pt>
                <c:pt idx="3">
                  <c:v>19136713</c:v>
                </c:pt>
                <c:pt idx="4">
                  <c:v>16513425</c:v>
                </c:pt>
                <c:pt idx="5">
                  <c:v>81832196</c:v>
                </c:pt>
                <c:pt idx="6">
                  <c:v>38215838</c:v>
                </c:pt>
                <c:pt idx="7">
                  <c:v>24562811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8A-431C-9820-CCE6CEB9F2C0}"/>
            </c:ext>
          </c:extLst>
        </c:ser>
        <c:ser>
          <c:idx val="6"/>
          <c:order val="6"/>
          <c:tx>
            <c:strRef>
              <c:f>fig2_2!$H$3:$H$4</c:f>
              <c:strCache>
                <c:ptCount val="1"/>
                <c:pt idx="0">
                  <c:v>RAND</c:v>
                </c:pt>
              </c:strCache>
            </c:strRef>
          </c:tx>
          <c:spPr>
            <a:pattFill prst="wdUpDiag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25400">
              <a:solidFill>
                <a:schemeClr val="accent6">
                  <a:lumMod val="75000"/>
                </a:schemeClr>
              </a:solidFill>
            </a:ln>
            <a:effectLst/>
          </c:spPr>
          <c:invertIfNegative val="0"/>
          <c:dPt>
            <c:idx val="5"/>
            <c:invertIfNegative val="0"/>
            <c:bubble3D val="0"/>
            <c:spPr>
              <a:pattFill prst="wdDnDiag">
                <a:fgClr>
                  <a:schemeClr val="accent6">
                    <a:lumMod val="75000"/>
                  </a:schemeClr>
                </a:fgClr>
                <a:bgClr>
                  <a:schemeClr val="bg1"/>
                </a:bgClr>
              </a:pattFill>
              <a:ln w="25400">
                <a:solidFill>
                  <a:schemeClr val="accent6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58A-431C-9820-CCE6CEB9F2C0}"/>
              </c:ext>
            </c:extLst>
          </c:dPt>
          <c:cat>
            <c:strRef>
              <c:f>fig2_2!$A$5:$A$13</c:f>
              <c:strCache>
                <c:ptCount val="8"/>
                <c:pt idx="0">
                  <c:v>Synth1</c:v>
                </c:pt>
                <c:pt idx="1">
                  <c:v>Synth2</c:v>
                </c:pt>
                <c:pt idx="2">
                  <c:v>Synth3</c:v>
                </c:pt>
                <c:pt idx="3">
                  <c:v>Synth4</c:v>
                </c:pt>
                <c:pt idx="4">
                  <c:v>Synth5</c:v>
                </c:pt>
                <c:pt idx="5">
                  <c:v>Synth6</c:v>
                </c:pt>
                <c:pt idx="6">
                  <c:v>Synth7</c:v>
                </c:pt>
                <c:pt idx="7">
                  <c:v>Synth8</c:v>
                </c:pt>
              </c:strCache>
            </c:strRef>
          </c:cat>
          <c:val>
            <c:numRef>
              <c:f>fig2_2!$H$5:$H$13</c:f>
              <c:numCache>
                <c:formatCode>General</c:formatCode>
                <c:ptCount val="8"/>
                <c:pt idx="0">
                  <c:v>15921256</c:v>
                </c:pt>
                <c:pt idx="1">
                  <c:v>55837003</c:v>
                </c:pt>
                <c:pt idx="2">
                  <c:v>56280726</c:v>
                </c:pt>
                <c:pt idx="3">
                  <c:v>18833140</c:v>
                </c:pt>
                <c:pt idx="4">
                  <c:v>16372352</c:v>
                </c:pt>
                <c:pt idx="5">
                  <c:v>61350783</c:v>
                </c:pt>
                <c:pt idx="6">
                  <c:v>38093262</c:v>
                </c:pt>
                <c:pt idx="7">
                  <c:v>21279577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58A-431C-9820-CCE6CEB9F2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0"/>
        <c:overlap val="-64"/>
        <c:axId val="646338287"/>
        <c:axId val="652782607"/>
      </c:barChart>
      <c:catAx>
        <c:axId val="646338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2782607"/>
        <c:crosses val="autoZero"/>
        <c:auto val="1"/>
        <c:lblAlgn val="ctr"/>
        <c:lblOffset val="100"/>
        <c:noMultiLvlLbl val="0"/>
      </c:catAx>
      <c:valAx>
        <c:axId val="652782607"/>
        <c:scaling>
          <c:orientation val="minMax"/>
          <c:max val="80000000"/>
          <c:min val="10000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600" b="1" baseline="0">
                    <a:solidFill>
                      <a:sysClr val="windowText" lastClr="000000"/>
                    </a:solidFill>
                  </a:rPr>
                  <a:t>ET [Cyc in Millions]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338287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2217398751082041"/>
          <c:y val="3.4695275590551182E-2"/>
          <c:w val="0.78229440665965799"/>
          <c:h val="0.107417118549370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122363"/>
            <a:ext cx="9601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602038"/>
            <a:ext cx="9601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0" indent="0" algn="ctr">
              <a:buNone/>
              <a:defRPr sz="2000"/>
            </a:lvl2pPr>
            <a:lvl3pPr marL="914380" indent="0" algn="ctr">
              <a:buNone/>
              <a:defRPr sz="1800"/>
            </a:lvl3pPr>
            <a:lvl4pPr marL="1371570" indent="0" algn="ctr">
              <a:buNone/>
              <a:defRPr sz="1600"/>
            </a:lvl4pPr>
            <a:lvl5pPr marL="1828760" indent="0" algn="ctr">
              <a:buNone/>
              <a:defRPr sz="1600"/>
            </a:lvl5pPr>
            <a:lvl6pPr marL="2285951" indent="0" algn="ctr">
              <a:buNone/>
              <a:defRPr sz="1600"/>
            </a:lvl6pPr>
            <a:lvl7pPr marL="2743142" indent="0" algn="ctr">
              <a:buNone/>
              <a:defRPr sz="1600"/>
            </a:lvl7pPr>
            <a:lvl8pPr marL="3200332" indent="0" algn="ctr">
              <a:buNone/>
              <a:defRPr sz="1600"/>
            </a:lvl8pPr>
            <a:lvl9pPr marL="365752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4E79-2A96-4B3D-B0DB-B3BB10B7B47E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437B-1BA1-4EB4-85BC-7B593A9D12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942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4E79-2A96-4B3D-B0DB-B3BB10B7B47E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437B-1BA1-4EB4-85BC-7B593A9D12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298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365125"/>
            <a:ext cx="276034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365125"/>
            <a:ext cx="812101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4E79-2A96-4B3D-B0DB-B3BB10B7B47E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437B-1BA1-4EB4-85BC-7B593A9D12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264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4E79-2A96-4B3D-B0DB-B3BB10B7B47E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437B-1BA1-4EB4-85BC-7B593A9D12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4469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709741"/>
            <a:ext cx="1104138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4589466"/>
            <a:ext cx="1104138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4E79-2A96-4B3D-B0DB-B3BB10B7B47E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437B-1BA1-4EB4-85BC-7B593A9D12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986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825625"/>
            <a:ext cx="54406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825625"/>
            <a:ext cx="54406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4E79-2A96-4B3D-B0DB-B3BB10B7B47E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437B-1BA1-4EB4-85BC-7B593A9D12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361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365128"/>
            <a:ext cx="1104138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681163"/>
            <a:ext cx="54156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0" indent="0">
              <a:buNone/>
              <a:defRPr sz="2000" b="1"/>
            </a:lvl2pPr>
            <a:lvl3pPr marL="914380" indent="0">
              <a:buNone/>
              <a:defRPr sz="1800" b="1"/>
            </a:lvl3pPr>
            <a:lvl4pPr marL="1371570" indent="0">
              <a:buNone/>
              <a:defRPr sz="1600" b="1"/>
            </a:lvl4pPr>
            <a:lvl5pPr marL="1828760" indent="0">
              <a:buNone/>
              <a:defRPr sz="1600" b="1"/>
            </a:lvl5pPr>
            <a:lvl6pPr marL="2285951" indent="0">
              <a:buNone/>
              <a:defRPr sz="1600" b="1"/>
            </a:lvl6pPr>
            <a:lvl7pPr marL="2743142" indent="0">
              <a:buNone/>
              <a:defRPr sz="1600" b="1"/>
            </a:lvl7pPr>
            <a:lvl8pPr marL="3200332" indent="0">
              <a:buNone/>
              <a:defRPr sz="1600" b="1"/>
            </a:lvl8pPr>
            <a:lvl9pPr marL="365752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2505075"/>
            <a:ext cx="541567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1681163"/>
            <a:ext cx="54423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0" indent="0">
              <a:buNone/>
              <a:defRPr sz="2000" b="1"/>
            </a:lvl2pPr>
            <a:lvl3pPr marL="914380" indent="0">
              <a:buNone/>
              <a:defRPr sz="1800" b="1"/>
            </a:lvl3pPr>
            <a:lvl4pPr marL="1371570" indent="0">
              <a:buNone/>
              <a:defRPr sz="1600" b="1"/>
            </a:lvl4pPr>
            <a:lvl5pPr marL="1828760" indent="0">
              <a:buNone/>
              <a:defRPr sz="1600" b="1"/>
            </a:lvl5pPr>
            <a:lvl6pPr marL="2285951" indent="0">
              <a:buNone/>
              <a:defRPr sz="1600" b="1"/>
            </a:lvl6pPr>
            <a:lvl7pPr marL="2743142" indent="0">
              <a:buNone/>
              <a:defRPr sz="1600" b="1"/>
            </a:lvl7pPr>
            <a:lvl8pPr marL="3200332" indent="0">
              <a:buNone/>
              <a:defRPr sz="1600" b="1"/>
            </a:lvl8pPr>
            <a:lvl9pPr marL="365752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2505075"/>
            <a:ext cx="544234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4E79-2A96-4B3D-B0DB-B3BB10B7B47E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437B-1BA1-4EB4-85BC-7B593A9D12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0433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4E79-2A96-4B3D-B0DB-B3BB10B7B47E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437B-1BA1-4EB4-85BC-7B593A9D12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5456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4E79-2A96-4B3D-B0DB-B3BB10B7B47E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437B-1BA1-4EB4-85BC-7B593A9D12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098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9" y="457200"/>
            <a:ext cx="41288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987428"/>
            <a:ext cx="648081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9" y="2057400"/>
            <a:ext cx="412884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0" indent="0">
              <a:buNone/>
              <a:defRPr sz="1400"/>
            </a:lvl2pPr>
            <a:lvl3pPr marL="914380" indent="0">
              <a:buNone/>
              <a:defRPr sz="1201"/>
            </a:lvl3pPr>
            <a:lvl4pPr marL="1371570" indent="0">
              <a:buNone/>
              <a:defRPr sz="1000"/>
            </a:lvl4pPr>
            <a:lvl5pPr marL="1828760" indent="0">
              <a:buNone/>
              <a:defRPr sz="1000"/>
            </a:lvl5pPr>
            <a:lvl6pPr marL="2285951" indent="0">
              <a:buNone/>
              <a:defRPr sz="1000"/>
            </a:lvl6pPr>
            <a:lvl7pPr marL="2743142" indent="0">
              <a:buNone/>
              <a:defRPr sz="1000"/>
            </a:lvl7pPr>
            <a:lvl8pPr marL="3200332" indent="0">
              <a:buNone/>
              <a:defRPr sz="1000"/>
            </a:lvl8pPr>
            <a:lvl9pPr marL="3657522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4E79-2A96-4B3D-B0DB-B3BB10B7B47E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437B-1BA1-4EB4-85BC-7B593A9D12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984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9" y="457200"/>
            <a:ext cx="41288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987428"/>
            <a:ext cx="648081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0" indent="0">
              <a:buNone/>
              <a:defRPr sz="2800"/>
            </a:lvl2pPr>
            <a:lvl3pPr marL="914380" indent="0">
              <a:buNone/>
              <a:defRPr sz="2400"/>
            </a:lvl3pPr>
            <a:lvl4pPr marL="1371570" indent="0">
              <a:buNone/>
              <a:defRPr sz="2000"/>
            </a:lvl4pPr>
            <a:lvl5pPr marL="1828760" indent="0">
              <a:buNone/>
              <a:defRPr sz="2000"/>
            </a:lvl5pPr>
            <a:lvl6pPr marL="2285951" indent="0">
              <a:buNone/>
              <a:defRPr sz="2000"/>
            </a:lvl6pPr>
            <a:lvl7pPr marL="2743142" indent="0">
              <a:buNone/>
              <a:defRPr sz="2000"/>
            </a:lvl7pPr>
            <a:lvl8pPr marL="3200332" indent="0">
              <a:buNone/>
              <a:defRPr sz="2000"/>
            </a:lvl8pPr>
            <a:lvl9pPr marL="3657522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9" y="2057400"/>
            <a:ext cx="412884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0" indent="0">
              <a:buNone/>
              <a:defRPr sz="1400"/>
            </a:lvl2pPr>
            <a:lvl3pPr marL="914380" indent="0">
              <a:buNone/>
              <a:defRPr sz="1201"/>
            </a:lvl3pPr>
            <a:lvl4pPr marL="1371570" indent="0">
              <a:buNone/>
              <a:defRPr sz="1000"/>
            </a:lvl4pPr>
            <a:lvl5pPr marL="1828760" indent="0">
              <a:buNone/>
              <a:defRPr sz="1000"/>
            </a:lvl5pPr>
            <a:lvl6pPr marL="2285951" indent="0">
              <a:buNone/>
              <a:defRPr sz="1000"/>
            </a:lvl6pPr>
            <a:lvl7pPr marL="2743142" indent="0">
              <a:buNone/>
              <a:defRPr sz="1000"/>
            </a:lvl7pPr>
            <a:lvl8pPr marL="3200332" indent="0">
              <a:buNone/>
              <a:defRPr sz="1000"/>
            </a:lvl8pPr>
            <a:lvl9pPr marL="3657522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4E79-2A96-4B3D-B0DB-B3BB10B7B47E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437B-1BA1-4EB4-85BC-7B593A9D12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7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365128"/>
            <a:ext cx="110413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825625"/>
            <a:ext cx="110413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6356353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74E79-2A96-4B3D-B0DB-B3BB10B7B47E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6356353"/>
            <a:ext cx="43205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6356353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8437B-1BA1-4EB4-85BC-7B593A9D12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665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38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5" indent="-228595" algn="l" defTabSz="91438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5" indent="-228595" algn="l" defTabSz="914380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5" indent="-228595" algn="l" defTabSz="914380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5" indent="-228595" algn="l" defTabSz="914380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56" indent="-228595" algn="l" defTabSz="914380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47" indent="-228595" algn="l" defTabSz="914380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37" indent="-228595" algn="l" defTabSz="914380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27" indent="-228595" algn="l" defTabSz="914380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17" indent="-228595" algn="l" defTabSz="914380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1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42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32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22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C29C799-7FDD-45B4-BCD3-A21B967A89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6252533"/>
              </p:ext>
            </p:extLst>
          </p:nvPr>
        </p:nvGraphicFramePr>
        <p:xfrm>
          <a:off x="968750" y="1615047"/>
          <a:ext cx="10864103" cy="3627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5052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AB7F696-58E4-4BEA-8153-20EDD9A452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8448758"/>
              </p:ext>
            </p:extLst>
          </p:nvPr>
        </p:nvGraphicFramePr>
        <p:xfrm>
          <a:off x="390525" y="1659731"/>
          <a:ext cx="12020550" cy="3538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903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83D1AAA-1413-4EF3-A390-79AF1536D054}"/>
              </a:ext>
            </a:extLst>
          </p:cNvPr>
          <p:cNvGraphicFramePr>
            <a:graphicFrameLocks/>
          </p:cNvGraphicFramePr>
          <p:nvPr/>
        </p:nvGraphicFramePr>
        <p:xfrm>
          <a:off x="947737" y="1593055"/>
          <a:ext cx="10906125" cy="3671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327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8B89D6A-4C70-4ACD-A107-EA2FC014D522}"/>
              </a:ext>
            </a:extLst>
          </p:cNvPr>
          <p:cNvGraphicFramePr>
            <a:graphicFrameLocks/>
          </p:cNvGraphicFramePr>
          <p:nvPr/>
        </p:nvGraphicFramePr>
        <p:xfrm>
          <a:off x="995363" y="1524000"/>
          <a:ext cx="10810874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7454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20</Words>
  <Application>Microsoft Office PowerPoint</Application>
  <PresentationFormat>Custom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Salah Gamal aly Hessien</dc:creator>
  <cp:lastModifiedBy>Salah Gamal aly Hessien</cp:lastModifiedBy>
  <cp:revision>9</cp:revision>
  <dcterms:created xsi:type="dcterms:W3CDTF">2021-03-10T17:42:11Z</dcterms:created>
  <dcterms:modified xsi:type="dcterms:W3CDTF">2021-03-15T03:38:05Z</dcterms:modified>
</cp:coreProperties>
</file>