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3.jpg" ContentType="image/png"/>
  <Override PartName="/ppt/media/image6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7" r:id="rId4"/>
    <p:sldId id="277" r:id="rId5"/>
    <p:sldId id="263" r:id="rId6"/>
    <p:sldId id="259" r:id="rId7"/>
    <p:sldId id="260" r:id="rId8"/>
    <p:sldId id="261" r:id="rId9"/>
    <p:sldId id="262" r:id="rId10"/>
    <p:sldId id="265" r:id="rId11"/>
    <p:sldId id="275" r:id="rId12"/>
    <p:sldId id="276" r:id="rId13"/>
    <p:sldId id="268" r:id="rId14"/>
    <p:sldId id="267" r:id="rId15"/>
    <p:sldId id="264" r:id="rId16"/>
    <p:sldId id="272" r:id="rId17"/>
    <p:sldId id="290" r:id="rId18"/>
    <p:sldId id="291" r:id="rId19"/>
    <p:sldId id="287" r:id="rId20"/>
    <p:sldId id="273" r:id="rId21"/>
    <p:sldId id="293" r:id="rId22"/>
    <p:sldId id="294" r:id="rId23"/>
    <p:sldId id="295" r:id="rId24"/>
    <p:sldId id="296" r:id="rId25"/>
    <p:sldId id="297" r:id="rId26"/>
    <p:sldId id="292" r:id="rId27"/>
    <p:sldId id="298" r:id="rId28"/>
    <p:sldId id="299" r:id="rId29"/>
    <p:sldId id="288" r:id="rId30"/>
    <p:sldId id="300" r:id="rId31"/>
    <p:sldId id="301" r:id="rId32"/>
    <p:sldId id="302" r:id="rId33"/>
    <p:sldId id="303" r:id="rId34"/>
    <p:sldId id="304" r:id="rId35"/>
    <p:sldId id="305" r:id="rId36"/>
    <p:sldId id="289" r:id="rId37"/>
    <p:sldId id="281" r:id="rId38"/>
    <p:sldId id="282" r:id="rId39"/>
    <p:sldId id="283" r:id="rId40"/>
    <p:sldId id="284" r:id="rId41"/>
    <p:sldId id="285" r:id="rId42"/>
    <p:sldId id="286" r:id="rId43"/>
    <p:sldId id="30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028E1-C22B-43A5-9005-025280ADD71D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35A60-BEB4-4070-94DF-E400D06D1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5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35A60-BEB4-4070-94DF-E400D06D1AE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4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0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1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1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18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5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89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7AD7-0ABC-4BC4-B607-F468B0B3222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E228-C266-43E6-8F36-E7245777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2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jpeg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6.pn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11" Type="http://schemas.openxmlformats.org/officeDocument/2006/relationships/image" Target="../media/image25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jpeg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fldl.stanford.edu/wiki/index.php/Backpropagation_Algorithm" TargetMode="Externa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image" Target="../media/image16.jp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jpg"/><Relationship Id="rId4" Type="http://schemas.openxmlformats.org/officeDocument/2006/relationships/image" Target="../media/image11.wmf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Deep Learning 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深度学习“三步走”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（建模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设计神经网络模型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评价网络的性能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Loss</a:t>
            </a:r>
          </a:p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选择最好的模型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BP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279256"/>
              </p:ext>
            </p:extLst>
          </p:nvPr>
        </p:nvGraphicFramePr>
        <p:xfrm>
          <a:off x="5110163" y="2263775"/>
          <a:ext cx="19732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749160" imgH="203040" progId="Equation.DSMT4">
                  <p:embed/>
                </p:oleObj>
              </mc:Choice>
              <mc:Fallback>
                <p:oleObj name="Equation" r:id="rId3" imgW="749160" imgH="2030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2263775"/>
                        <a:ext cx="1973262" cy="3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4114800" y="3144447"/>
            <a:ext cx="4119514" cy="1184487"/>
          </a:xfrm>
          <a:prstGeom prst="roundRect">
            <a:avLst/>
          </a:prstGeom>
          <a:blipFill>
            <a:blip r:embed="rId5">
              <a:alphaModFix amt="40000"/>
            </a:blip>
            <a:tile tx="0" ty="0" sx="100000" sy="100000" flip="none" algn="tl"/>
          </a:blip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114800" y="4704834"/>
            <a:ext cx="4119514" cy="1184487"/>
          </a:xfrm>
          <a:prstGeom prst="roundRect">
            <a:avLst/>
          </a:prstGeom>
          <a:blipFill>
            <a:blip r:embed="rId5">
              <a:alphaModFix amt="40000"/>
            </a:blip>
            <a:tile tx="0" ty="0" sx="100000" sy="100000" flip="none" algn="tl"/>
          </a:blip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14800" y="1584060"/>
            <a:ext cx="4119514" cy="1184487"/>
          </a:xfrm>
          <a:prstGeom prst="roundRect">
            <a:avLst/>
          </a:prstGeom>
          <a:blipFill>
            <a:blip r:embed="rId5">
              <a:alphaModFix amt="40000"/>
            </a:blip>
            <a:tile tx="0" ty="0" sx="100000" sy="100000" flip="none" algn="tl"/>
          </a:blip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训练集包括两部分：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样本（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sample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标签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label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注释：回归任务中样本本身就是标签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独热编码（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One-Hot Encoding)</a:t>
            </a: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(1,0,0,0,0,0,0,0,0,0);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(0,1,0,0,0,0,0,0,0,0);……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(0,0,0,0,0,0,0,0,0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00" y="2534689"/>
            <a:ext cx="48863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输入      ，     最大</a:t>
            </a:r>
            <a:endParaRPr lang="en-US" altLang="zh-CN" dirty="0" smtClean="0"/>
          </a:p>
          <a:p>
            <a:r>
              <a:rPr lang="zh-CN" altLang="en-US" dirty="0" smtClean="0"/>
              <a:t>输入      ，     最大</a:t>
            </a:r>
            <a:endParaRPr lang="en-US" altLang="zh-CN" dirty="0" smtClean="0"/>
          </a:p>
          <a:p>
            <a:r>
              <a:rPr lang="zh-CN" altLang="en-US" dirty="0" smtClean="0"/>
              <a:t>输入      </a:t>
            </a:r>
            <a:r>
              <a:rPr lang="en-US" altLang="zh-CN" dirty="0" smtClean="0"/>
              <a:t>,         </a:t>
            </a:r>
            <a:r>
              <a:rPr lang="zh-CN" altLang="en-US" dirty="0" smtClean="0"/>
              <a:t>最大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58" y="2256935"/>
            <a:ext cx="438149" cy="438149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086101"/>
              </p:ext>
            </p:extLst>
          </p:nvPr>
        </p:nvGraphicFramePr>
        <p:xfrm>
          <a:off x="2629214" y="2218536"/>
          <a:ext cx="443060" cy="62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4" imgW="165028" imgH="228501" progId="Equation.DSMT4">
                  <p:embed/>
                </p:oleObj>
              </mc:Choice>
              <mc:Fallback>
                <p:oleObj name="Equation" r:id="rId4" imgW="165028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214" y="2218536"/>
                        <a:ext cx="443060" cy="625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58" y="3340957"/>
            <a:ext cx="424011" cy="424011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84946"/>
              </p:ext>
            </p:extLst>
          </p:nvPr>
        </p:nvGraphicFramePr>
        <p:xfrm>
          <a:off x="2646210" y="3278761"/>
          <a:ext cx="5794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210" y="3278761"/>
                        <a:ext cx="579438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13" y="2876664"/>
            <a:ext cx="359494" cy="359494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66708"/>
              </p:ext>
            </p:extLst>
          </p:nvPr>
        </p:nvGraphicFramePr>
        <p:xfrm>
          <a:off x="2697804" y="2695084"/>
          <a:ext cx="476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804" y="2695084"/>
                        <a:ext cx="476250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1854" y="2216150"/>
            <a:ext cx="64865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 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网络输出与目标（期望输出）的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距离函数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常见的损失函数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回归问题：均方误差函数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MSE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分类问题：交叉熵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Cross Entropy</a:t>
            </a:r>
          </a:p>
          <a:p>
            <a:pPr lvl="3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log-likelihood cost: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深度学习中更普遍的做法是将 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作为最后一层，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此时常用代价函数是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log-likelihood cost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一个好的模型应该使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所有样本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的误差尽可能小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Total loss: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525009"/>
              </p:ext>
            </p:extLst>
          </p:nvPr>
        </p:nvGraphicFramePr>
        <p:xfrm>
          <a:off x="3727053" y="5387035"/>
          <a:ext cx="1929030" cy="64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3" imgW="748975" imgH="431613" progId="Equation.DSMT4">
                  <p:embed/>
                </p:oleObj>
              </mc:Choice>
              <mc:Fallback>
                <p:oleObj name="Equation" r:id="rId3" imgW="748975" imgH="4316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053" y="5387035"/>
                        <a:ext cx="1929030" cy="646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126386"/>
              </p:ext>
            </p:extLst>
          </p:nvPr>
        </p:nvGraphicFramePr>
        <p:xfrm>
          <a:off x="6189440" y="3130691"/>
          <a:ext cx="1348033" cy="36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5" imgW="838200" imgH="228600" progId="Equation.DSMT4">
                  <p:embed/>
                </p:oleObj>
              </mc:Choice>
              <mc:Fallback>
                <p:oleObj name="Equation" r:id="rId5" imgW="838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440" y="3130691"/>
                        <a:ext cx="1348033" cy="367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892200"/>
              </p:ext>
            </p:extLst>
          </p:nvPr>
        </p:nvGraphicFramePr>
        <p:xfrm>
          <a:off x="6256254" y="3526617"/>
          <a:ext cx="243046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7" imgW="1511280" imgH="203040" progId="Equation.DSMT4">
                  <p:embed/>
                </p:oleObj>
              </mc:Choice>
              <mc:Fallback>
                <p:oleObj name="Equation" r:id="rId7" imgW="1511280" imgH="2030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254" y="3526617"/>
                        <a:ext cx="2430462" cy="328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3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深度学习“三步走”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（建模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设计神经网络模型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评价网络的性能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Loss</a:t>
            </a:r>
          </a:p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选择最好的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BP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10163" y="2263775"/>
          <a:ext cx="19732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749160" imgH="203040" progId="Equation.DSMT4">
                  <p:embed/>
                </p:oleObj>
              </mc:Choice>
              <mc:Fallback>
                <p:oleObj name="Equation" r:id="rId3" imgW="749160" imgH="2030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2263775"/>
                        <a:ext cx="1973262" cy="3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4168218" y="3231144"/>
            <a:ext cx="4119514" cy="1184487"/>
          </a:xfrm>
          <a:prstGeom prst="roundRect">
            <a:avLst/>
          </a:prstGeom>
          <a:blipFill>
            <a:blip r:embed="rId5">
              <a:alphaModFix amt="40000"/>
            </a:blip>
            <a:tile tx="0" ty="0" sx="100000" sy="100000" flip="none" algn="tl"/>
          </a:blip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168218" y="1690688"/>
            <a:ext cx="4119514" cy="1184487"/>
          </a:xfrm>
          <a:prstGeom prst="roundRect">
            <a:avLst/>
          </a:prstGeom>
          <a:blipFill>
            <a:blip r:embed="rId5">
              <a:alphaModFix amt="40000"/>
            </a:blip>
            <a:tile tx="0" ty="0" sx="100000" sy="100000" flip="none" algn="tl"/>
          </a:blip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68218" y="4704053"/>
            <a:ext cx="4119514" cy="1184487"/>
          </a:xfrm>
          <a:prstGeom prst="roundRect">
            <a:avLst/>
          </a:prstGeom>
          <a:blipFill>
            <a:blip r:embed="rId5">
              <a:alphaModFix amt="40000"/>
            </a:blip>
            <a:tile tx="0" ty="0" sx="100000" sy="100000" flip="none" algn="tl"/>
          </a:blip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通过遍历的方法选取网络最优的权值显然非常愚蠢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往往采用最基本的优化方法：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梯度下降（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Gradient Descent)</a:t>
            </a:r>
          </a:p>
          <a:p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801483"/>
              </p:ext>
            </p:extLst>
          </p:nvPr>
        </p:nvGraphicFramePr>
        <p:xfrm>
          <a:off x="1231899" y="2818615"/>
          <a:ext cx="1251733" cy="54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3" imgW="901440" imgH="393480" progId="Equation.DSMT4">
                  <p:embed/>
                </p:oleObj>
              </mc:Choice>
              <mc:Fallback>
                <p:oleObj name="Equation" r:id="rId3" imgW="90144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899" y="2818615"/>
                        <a:ext cx="1251733" cy="542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3451095"/>
            <a:ext cx="6305550" cy="3028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29980" y="59425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图片来自于李宏毅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45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反向传播：一种计算       的有效方式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UFLDL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http://ufldl.Stanford.edu/wiki/index.php/Backpropagation_Algorithm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手动计算     是相当麻烦的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（有兴趣的同学可以推导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CNN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的梯度）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以下开源工具解决了这个麻烦：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Theano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Caffe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TensorLayer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TFLearn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376769"/>
              </p:ext>
            </p:extLst>
          </p:nvPr>
        </p:nvGraphicFramePr>
        <p:xfrm>
          <a:off x="4516438" y="1825625"/>
          <a:ext cx="3349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4" imgW="241200" imgH="393480" progId="Equation.DSMT4">
                  <p:embed/>
                </p:oleObj>
              </mc:Choice>
              <mc:Fallback>
                <p:oleObj name="Equation" r:id="rId4" imgW="241200" imgH="393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1825625"/>
                        <a:ext cx="334962" cy="54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15589"/>
              </p:ext>
            </p:extLst>
          </p:nvPr>
        </p:nvGraphicFramePr>
        <p:xfrm>
          <a:off x="2642075" y="2872785"/>
          <a:ext cx="393356" cy="52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6" imgW="241200" imgH="393480" progId="Equation.DSMT4">
                  <p:embed/>
                </p:oleObj>
              </mc:Choice>
              <mc:Fallback>
                <p:oleObj name="Equation" r:id="rId6" imgW="241200" imgH="3934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075" y="2872785"/>
                        <a:ext cx="393356" cy="528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3451" y="2872785"/>
            <a:ext cx="4856507" cy="31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18" y="395926"/>
            <a:ext cx="10174386" cy="5589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64890" y="5985096"/>
            <a:ext cx="263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图片来自网络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7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NN to Deep Learning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Why Deep?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更多的参数    更复杂的模型    更强的拟合能力；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类比逻辑电路：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 smtClean="0"/>
              <a:t>两层逻辑闸可以表示任何布尔函数，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zh-CN" altLang="en-US" sz="1600" dirty="0" smtClean="0"/>
              <a:t>    实际应用中不会这么做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zh-CN" altLang="en-US" sz="1600" dirty="0" smtClean="0"/>
              <a:t>    因为使用很多层更高效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Fat + short or thin + tall?</a:t>
            </a:r>
          </a:p>
          <a:p>
            <a:pPr lvl="2"/>
            <a:r>
              <a:rPr lang="zh-CN" altLang="en-US" sz="1600" dirty="0"/>
              <a:t>并不是参数越多表现越好</a:t>
            </a:r>
            <a:r>
              <a:rPr lang="en-US" altLang="zh-CN" sz="1600" dirty="0"/>
              <a:t>(</a:t>
            </a:r>
            <a:r>
              <a:rPr lang="zh-CN" altLang="en-US" sz="1600" dirty="0"/>
              <a:t>过拟合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003" y="433388"/>
            <a:ext cx="2466975" cy="2514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32" y="3416300"/>
            <a:ext cx="5238750" cy="289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907" y="6370637"/>
            <a:ext cx="5514975" cy="4095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195638" y="2471738"/>
            <a:ext cx="266700" cy="95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386388" y="2471738"/>
            <a:ext cx="266700" cy="95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00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深度学习的训练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5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97" y="2859260"/>
            <a:ext cx="4676775" cy="2705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人工智能最火的领域：深度学习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817" y="1775530"/>
            <a:ext cx="5389852" cy="4872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97" y="5564360"/>
            <a:ext cx="16192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63" y="1832089"/>
            <a:ext cx="2865327" cy="285303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486802" y="3827282"/>
            <a:ext cx="2316217" cy="65987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足够小的训练误差？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86802" y="2249936"/>
            <a:ext cx="2316217" cy="65987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足够小的测试误差？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17925" y="5154816"/>
            <a:ext cx="2289921" cy="104637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直角上箭头 16"/>
          <p:cNvSpPr/>
          <p:nvPr/>
        </p:nvSpPr>
        <p:spPr>
          <a:xfrm>
            <a:off x="5540027" y="4688941"/>
            <a:ext cx="1495709" cy="1253588"/>
          </a:xfrm>
          <a:prstGeom prst="bentUpArrow">
            <a:avLst>
              <a:gd name="adj1" fmla="val 25000"/>
              <a:gd name="adj2" fmla="val 238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上箭头 17"/>
          <p:cNvSpPr/>
          <p:nvPr/>
        </p:nvSpPr>
        <p:spPr>
          <a:xfrm rot="5400000">
            <a:off x="1726194" y="4676734"/>
            <a:ext cx="1263192" cy="15109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3697759" y="3949831"/>
            <a:ext cx="1300899" cy="5373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箭头 19"/>
          <p:cNvSpPr/>
          <p:nvPr/>
        </p:nvSpPr>
        <p:spPr>
          <a:xfrm>
            <a:off x="3612435" y="2089682"/>
            <a:ext cx="1300899" cy="5373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6479941" y="2936820"/>
            <a:ext cx="555795" cy="7302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0046" y="1668543"/>
            <a:ext cx="3224753" cy="31320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978114" y="1832089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978114" y="3667025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898046" y="3258604"/>
            <a:ext cx="9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27" name="上箭头 26"/>
          <p:cNvSpPr/>
          <p:nvPr/>
        </p:nvSpPr>
        <p:spPr>
          <a:xfrm>
            <a:off x="6362100" y="1549205"/>
            <a:ext cx="601347" cy="5768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963447" y="1712711"/>
            <a:ext cx="9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297407" y="2743199"/>
            <a:ext cx="2242620" cy="4053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</a:t>
            </a:r>
            <a:r>
              <a:rPr lang="zh-CN" altLang="en-US" dirty="0" smtClean="0"/>
              <a:t>拟合！！！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46757" y="231445"/>
            <a:ext cx="4251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一般流程</a:t>
            </a:r>
          </a:p>
        </p:txBody>
      </p:sp>
      <p:sp>
        <p:nvSpPr>
          <p:cNvPr id="32" name="笑脸 31"/>
          <p:cNvSpPr/>
          <p:nvPr/>
        </p:nvSpPr>
        <p:spPr>
          <a:xfrm>
            <a:off x="6117998" y="405353"/>
            <a:ext cx="1036949" cy="94268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形标注 35"/>
          <p:cNvSpPr/>
          <p:nvPr/>
        </p:nvSpPr>
        <p:spPr>
          <a:xfrm>
            <a:off x="8004112" y="600732"/>
            <a:ext cx="4187887" cy="2010845"/>
          </a:xfrm>
          <a:prstGeom prst="wedgeEllipseCallout">
            <a:avLst>
              <a:gd name="adj1" fmla="val -54973"/>
              <a:gd name="adj2" fmla="val 74689"/>
            </a:avLst>
          </a:prstGeom>
          <a:solidFill>
            <a:schemeClr val="bg1">
              <a:lumMod val="7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训练神经网络分为两个方面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合适的损失函数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分类：交叉熵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回归：均方误差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合适的初始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/>
              <a:t>用小的随机数初始化权重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5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Mini-batch</a:t>
            </a:r>
          </a:p>
          <a:p>
            <a:pPr lvl="1"/>
            <a:r>
              <a:rPr lang="zh-CN" altLang="en-US" dirty="0"/>
              <a:t>普通的梯度下降算法在更新回归系数时要遍历整个数据集，是一种</a:t>
            </a:r>
            <a:r>
              <a:rPr lang="zh-CN" altLang="en-US" dirty="0" smtClean="0"/>
              <a:t>批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 smtClean="0"/>
              <a:t>处理</a:t>
            </a:r>
            <a:r>
              <a:rPr lang="zh-CN" altLang="en-US" dirty="0"/>
              <a:t>方法，这样训练数据特别忙庞大时，可能出现如下问题：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收敛</a:t>
            </a:r>
            <a:r>
              <a:rPr lang="zh-CN" altLang="en-US" dirty="0"/>
              <a:t>过程可能非常慢；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zh-CN" altLang="en-US" dirty="0"/>
              <a:t>误差曲面上有多个局极小值，那么不能保证这个过程会找到全局最小值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为了解决上面的问题，实际中我们应用的是梯度下降的一种变体被称为随机梯度</a:t>
            </a:r>
            <a:r>
              <a:rPr lang="zh-CN" altLang="en-US" dirty="0" smtClean="0"/>
              <a:t>下降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SGD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/>
              <a:t>每次迭代随机取所有数据的</a:t>
            </a:r>
            <a:r>
              <a:rPr lang="zh-CN" altLang="en-US" dirty="0" smtClean="0"/>
              <a:t>一部分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Mini-batch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 smtClean="0"/>
              <a:t>进行</a:t>
            </a:r>
            <a:r>
              <a:rPr lang="zh-CN" altLang="en-US" dirty="0"/>
              <a:t>梯度下降训练</a:t>
            </a:r>
            <a:endParaRPr lang="en-US" altLang="zh-CN" dirty="0"/>
          </a:p>
          <a:p>
            <a:pPr lvl="1"/>
            <a:r>
              <a:rPr lang="zh-CN" altLang="en-US" dirty="0"/>
              <a:t>理论和</a:t>
            </a:r>
            <a:r>
              <a:rPr lang="zh-CN" altLang="en-US" dirty="0" smtClean="0"/>
              <a:t>实践证明：</a:t>
            </a:r>
            <a:r>
              <a:rPr lang="en-US" altLang="zh-CN" dirty="0" smtClean="0">
                <a:solidFill>
                  <a:srgbClr val="FF0000"/>
                </a:solidFill>
              </a:rPr>
              <a:t>Mini-batch is Faster and Better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6771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合适的激活函数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的问题：梯度消失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en-US" altLang="zh-CN" i="1" dirty="0" smtClean="0"/>
              <a:t>	Grad</a:t>
            </a:r>
            <a:r>
              <a:rPr lang="en-US" altLang="zh-CN" dirty="0" smtClean="0"/>
              <a:t>=</a:t>
            </a:r>
            <a:r>
              <a:rPr lang="en-US" altLang="zh-CN" i="1" dirty="0" err="1" smtClean="0"/>
              <a:t>Error</a:t>
            </a:r>
            <a:r>
              <a:rPr lang="en-US" altLang="zh-CN" dirty="0" err="1"/>
              <a:t>⋅</a:t>
            </a:r>
            <a:r>
              <a:rPr lang="en-US" altLang="zh-CN" i="1" dirty="0" err="1" smtClean="0"/>
              <a:t>Sigmoid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′(</a:t>
            </a:r>
            <a:r>
              <a:rPr lang="en-US" altLang="zh-CN" i="1" dirty="0"/>
              <a:t>x</a:t>
            </a:r>
            <a:r>
              <a:rPr lang="en-US" altLang="zh-CN" dirty="0"/>
              <a:t>)⋅</a:t>
            </a:r>
            <a:r>
              <a:rPr lang="en-US" altLang="zh-CN" i="1" dirty="0" smtClean="0"/>
              <a:t>x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CN" dirty="0" smtClean="0"/>
              <a:t>Sigmoid'(x)∈(0,1)  </a:t>
            </a:r>
            <a:r>
              <a:rPr lang="zh-CN" altLang="en-US" dirty="0" smtClean="0"/>
              <a:t>导数缩放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CN" dirty="0" smtClean="0"/>
              <a:t>x∈(0,1)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x∈(-1,1)  </a:t>
            </a:r>
            <a:r>
              <a:rPr lang="zh-CN" altLang="en-US" dirty="0" smtClean="0"/>
              <a:t>饱和值缩放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1400" dirty="0" smtClean="0"/>
              <a:t>这样，经过每一层时，</a:t>
            </a:r>
            <a:r>
              <a:rPr lang="en-US" altLang="zh-CN" sz="1400" dirty="0" smtClean="0"/>
              <a:t>Error</a:t>
            </a:r>
            <a:r>
              <a:rPr lang="zh-CN" altLang="en-US" sz="1400" dirty="0" smtClean="0"/>
              <a:t>都是</a:t>
            </a:r>
            <a:r>
              <a:rPr lang="zh-CN" altLang="en-US" sz="1400" dirty="0" smtClean="0">
                <a:solidFill>
                  <a:srgbClr val="FF0000"/>
                </a:solidFill>
              </a:rPr>
              <a:t>成倍的衰减</a:t>
            </a:r>
            <a:r>
              <a:rPr lang="zh-CN" altLang="en-US" sz="1400" dirty="0" smtClean="0"/>
              <a:t>，一旦进行递推式的多层的反向传播，梯度就会不停的衰减，消失，使得网络学习变慢。</a:t>
            </a:r>
          </a:p>
          <a:p>
            <a:pPr lvl="1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dirty="0" smtClean="0">
                <a:effectLst/>
              </a:rPr>
              <a:t>：</a:t>
            </a:r>
            <a:endParaRPr lang="en-US" altLang="zh-CN" dirty="0" smtClean="0">
              <a:effectLst/>
            </a:endParaRPr>
          </a:p>
          <a:p>
            <a:pPr lvl="2"/>
            <a:r>
              <a:rPr lang="zh-CN" altLang="en-US" b="1" dirty="0" smtClean="0">
                <a:effectLst/>
              </a:rPr>
              <a:t>单侧抑制 </a:t>
            </a:r>
            <a:endParaRPr lang="en-US" altLang="zh-CN" b="1" dirty="0" smtClean="0">
              <a:effectLst/>
            </a:endParaRPr>
          </a:p>
          <a:p>
            <a:pPr lvl="2"/>
            <a:r>
              <a:rPr lang="zh-CN" altLang="en-US" b="1" dirty="0" smtClean="0">
                <a:effectLst/>
              </a:rPr>
              <a:t>相对宽阔的兴奋边界 </a:t>
            </a:r>
            <a:endParaRPr lang="en-US" altLang="zh-CN" b="1" dirty="0" smtClean="0">
              <a:effectLst/>
            </a:endParaRPr>
          </a:p>
          <a:p>
            <a:pPr lvl="2"/>
            <a:r>
              <a:rPr lang="zh-CN" altLang="en-US" b="1" dirty="0" smtClean="0">
                <a:effectLst/>
              </a:rPr>
              <a:t>稀疏激活性</a:t>
            </a:r>
          </a:p>
          <a:p>
            <a:pPr lvl="2"/>
            <a:r>
              <a:rPr lang="zh-CN" altLang="en-US" b="1" dirty="0"/>
              <a:t>与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b="1" dirty="0"/>
              <a:t>不</a:t>
            </a:r>
            <a:r>
              <a:rPr lang="zh-CN" altLang="en-US" b="1" dirty="0" smtClean="0"/>
              <a:t>同</a:t>
            </a:r>
            <a:r>
              <a:rPr lang="zh-CN" altLang="en-US" dirty="0" smtClean="0"/>
              <a:t>，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b="1" dirty="0"/>
              <a:t>导数为</a:t>
            </a:r>
            <a:r>
              <a:rPr lang="en-US" altLang="zh-CN" b="1" dirty="0"/>
              <a:t>1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避免了梯度消失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5043" y="5505254"/>
            <a:ext cx="5901180" cy="433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合适的损失函数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分类：交叉熵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回归：均方误差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合适的初始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/>
              <a:t>用小的随机数初始化权重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随机梯度下降算法中，</a:t>
            </a:r>
            <a:r>
              <a:rPr lang="zh-CN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学习率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是深度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难以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设置的超参数之一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它对模型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有显著的影响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动量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Momentum)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算法可以缓解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这些问题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这样做的代价是引入了另一个超参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而且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同样对所有的参数都适用相同的调整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31" y="4347084"/>
            <a:ext cx="2200275" cy="83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746" y="3051684"/>
            <a:ext cx="2324100" cy="1295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414" y="4449367"/>
            <a:ext cx="2134764" cy="21347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346" y="1825625"/>
            <a:ext cx="1866900" cy="638175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08033"/>
              </p:ext>
            </p:extLst>
          </p:nvPr>
        </p:nvGraphicFramePr>
        <p:xfrm>
          <a:off x="5625571" y="1534790"/>
          <a:ext cx="4274532" cy="515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235">
                  <a:extLst>
                    <a:ext uri="{9D8B030D-6E8A-4147-A177-3AD203B41FA5}">
                      <a16:colId xmlns:a16="http://schemas.microsoft.com/office/drawing/2014/main" val="1143733520"/>
                    </a:ext>
                  </a:extLst>
                </a:gridCol>
                <a:gridCol w="2530297">
                  <a:extLst>
                    <a:ext uri="{9D8B030D-6E8A-4147-A177-3AD203B41FA5}">
                      <a16:colId xmlns:a16="http://schemas.microsoft.com/office/drawing/2014/main" val="512230838"/>
                    </a:ext>
                  </a:extLst>
                </a:gridCol>
              </a:tblGrid>
              <a:tr h="1245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AdaGrad</a:t>
                      </a:r>
                      <a:endParaRPr lang="en-US" altLang="zh-CN" sz="1800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082568"/>
                  </a:ext>
                </a:extLst>
              </a:tr>
              <a:tr h="158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RMSProp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261706"/>
                  </a:ext>
                </a:extLst>
              </a:tr>
              <a:tr h="2327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zh-CN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90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0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zh-CN" altLang="en-US" dirty="0"/>
              <a:t>（</a:t>
            </a:r>
            <a:r>
              <a:rPr lang="en-US" altLang="zh-CN" dirty="0"/>
              <a:t>Regularization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L2 </a:t>
            </a:r>
            <a:r>
              <a:rPr lang="en-US" altLang="zh-CN" b="1" dirty="0"/>
              <a:t>regularization</a:t>
            </a:r>
            <a:r>
              <a:rPr lang="zh-CN" altLang="en-US" b="1" dirty="0"/>
              <a:t>（权重</a:t>
            </a:r>
            <a:r>
              <a:rPr lang="zh-CN" altLang="en-US" b="1" dirty="0" smtClean="0"/>
              <a:t>衰减 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weight decay</a:t>
            </a:r>
            <a:r>
              <a:rPr lang="zh-CN" altLang="en-US" b="1" dirty="0" smtClean="0"/>
              <a:t>）</a:t>
            </a:r>
            <a:endParaRPr lang="zh-CN" altLang="en-US" b="1" dirty="0"/>
          </a:p>
          <a:p>
            <a:pPr lvl="2"/>
            <a:r>
              <a:rPr lang="en-US" altLang="zh-CN" dirty="0"/>
              <a:t>L2</a:t>
            </a:r>
            <a:r>
              <a:rPr lang="zh-CN" altLang="en-US" dirty="0"/>
              <a:t>正则化就是在代价函数后面再加上一</a:t>
            </a:r>
            <a:r>
              <a:rPr lang="zh-CN" altLang="en-US" dirty="0" smtClean="0"/>
              <a:t>个</a:t>
            </a:r>
            <a:r>
              <a:rPr lang="en-US" altLang="zh-CN" dirty="0"/>
              <a:t>L2</a:t>
            </a:r>
            <a:r>
              <a:rPr lang="zh-CN" altLang="en-US" dirty="0" smtClean="0"/>
              <a:t>正</a:t>
            </a:r>
            <a:r>
              <a:rPr lang="zh-CN" altLang="en-US" dirty="0"/>
              <a:t>则化</a:t>
            </a:r>
            <a:r>
              <a:rPr lang="zh-CN" altLang="en-US" dirty="0" smtClean="0"/>
              <a:t>项（对权重的罚</a:t>
            </a:r>
            <a:r>
              <a:rPr lang="en-US" altLang="zh-CN" dirty="0" smtClean="0"/>
              <a:t>):</a:t>
            </a:r>
          </a:p>
          <a:p>
            <a:pPr lvl="2"/>
            <a:endParaRPr lang="en-US" altLang="zh-CN" dirty="0"/>
          </a:p>
          <a:p>
            <a:pPr lvl="3"/>
            <a:r>
              <a:rPr lang="zh-CN" altLang="en-US" dirty="0" smtClean="0"/>
              <a:t>参考岭回归（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ridge regression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L1</a:t>
            </a:r>
            <a:r>
              <a:rPr lang="zh-CN" altLang="en-US" dirty="0" smtClean="0"/>
              <a:t>正则化就是原始</a:t>
            </a:r>
            <a:r>
              <a:rPr lang="zh-CN" altLang="en-US" dirty="0"/>
              <a:t>的代价函数后面加上一个</a:t>
            </a:r>
            <a:r>
              <a:rPr lang="en-US" altLang="zh-CN" dirty="0"/>
              <a:t>L1</a:t>
            </a:r>
            <a:r>
              <a:rPr lang="zh-CN" altLang="en-US" dirty="0"/>
              <a:t>正则化项，即所有权重</a:t>
            </a:r>
            <a:r>
              <a:rPr lang="en-US" altLang="zh-CN" dirty="0"/>
              <a:t>w</a:t>
            </a:r>
            <a:r>
              <a:rPr lang="zh-CN" altLang="en-US" dirty="0"/>
              <a:t>的绝对值的和，乘以</a:t>
            </a:r>
            <a:r>
              <a:rPr lang="en-US" altLang="zh-CN" dirty="0" smtClean="0"/>
              <a:t>λ/n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3"/>
            <a:r>
              <a:rPr lang="zh-CN" altLang="en-US" dirty="0" smtClean="0"/>
              <a:t>参考套索（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23084"/>
              </p:ext>
            </p:extLst>
          </p:nvPr>
        </p:nvGraphicFramePr>
        <p:xfrm>
          <a:off x="3277712" y="3013810"/>
          <a:ext cx="1496963" cy="410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" imgW="927000" imgH="253800" progId="Equation.DSMT4">
                  <p:embed/>
                </p:oleObj>
              </mc:Choice>
              <mc:Fallback>
                <p:oleObj name="Equation" r:id="rId3" imgW="927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7712" y="3013810"/>
                        <a:ext cx="1496963" cy="410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03784"/>
              </p:ext>
            </p:extLst>
          </p:nvPr>
        </p:nvGraphicFramePr>
        <p:xfrm>
          <a:off x="3230677" y="4390874"/>
          <a:ext cx="14779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5" imgW="914400" imgH="253800" progId="Equation.DSMT4">
                  <p:embed/>
                </p:oleObj>
              </mc:Choice>
              <mc:Fallback>
                <p:oleObj name="Equation" r:id="rId5" imgW="914400" imgH="253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0677" y="4390874"/>
                        <a:ext cx="1477963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3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每次迭代，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地以一定概率”删除”的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隐层单元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保持输入输出层不变，按照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算法更新神经网络中的权值 ，直至训练结束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Dropout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本质是一种广义上的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bagging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09" y="3488850"/>
            <a:ext cx="5814328" cy="276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停（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early stopping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方差</a:t>
            </a:r>
            <a:r>
              <a:rPr lang="en-US" altLang="zh-CN" dirty="0" smtClean="0"/>
              <a:t>-</a:t>
            </a:r>
            <a:r>
              <a:rPr lang="zh-CN" altLang="en-US" dirty="0" smtClean="0"/>
              <a:t>偏倚权衡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深</a:t>
            </a:r>
            <a:r>
              <a:rPr lang="zh-CN" altLang="zh-CN" dirty="0" smtClean="0"/>
              <a:t>度</a:t>
            </a:r>
            <a:r>
              <a:rPr lang="zh-CN" altLang="zh-CN" dirty="0"/>
              <a:t>网络训练有足够的表示能力甚至出现过拟合时，我们经常观察到，</a:t>
            </a:r>
            <a:r>
              <a:rPr lang="zh-CN" altLang="zh-CN" dirty="0" smtClean="0"/>
              <a:t>训练</a:t>
            </a:r>
            <a:r>
              <a:rPr lang="zh-CN" altLang="zh-CN" dirty="0"/>
              <a:t>误差会随着时间的推移但验证集的误差会再次上升，这种现象几乎在深度网络的训练中必然</a:t>
            </a:r>
            <a:r>
              <a:rPr lang="zh-CN" altLang="zh-CN" dirty="0" smtClean="0"/>
              <a:t>出现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将原始数据</a:t>
            </a:r>
            <a:r>
              <a:rPr lang="zh-CN" altLang="en-US" dirty="0"/>
              <a:t>集分为三部分：</a:t>
            </a:r>
            <a:r>
              <a:rPr lang="en-US" altLang="zh-CN" dirty="0"/>
              <a:t>training data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validation data</a:t>
            </a:r>
            <a:r>
              <a:rPr lang="zh-CN" altLang="en-US" dirty="0"/>
              <a:t>，</a:t>
            </a:r>
            <a:r>
              <a:rPr lang="en-US" altLang="zh-CN" dirty="0"/>
              <a:t>testing </a:t>
            </a:r>
            <a:r>
              <a:rPr lang="en-US" altLang="zh-CN" dirty="0" smtClean="0"/>
              <a:t>data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validation data</a:t>
            </a:r>
            <a:r>
              <a:rPr lang="zh-CN" altLang="en-US" dirty="0" smtClean="0"/>
              <a:t>是用来</a:t>
            </a:r>
            <a:r>
              <a:rPr lang="zh-CN" altLang="en-US" dirty="0"/>
              <a:t>避免过拟合的，在训练过程中，我们通常用它来确定一些超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/>
              <a:t>如果在</a:t>
            </a:r>
            <a:r>
              <a:rPr lang="en-US" altLang="zh-CN" dirty="0"/>
              <a:t>testing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进行早停，</a:t>
            </a:r>
            <a:r>
              <a:rPr lang="zh-CN" altLang="en-US" dirty="0"/>
              <a:t>那么随着训练的进行，我们的网络实际上就是在一点一点地</a:t>
            </a:r>
            <a:r>
              <a:rPr lang="en-US" altLang="zh-CN" dirty="0">
                <a:solidFill>
                  <a:srgbClr val="FF0000"/>
                </a:solidFill>
              </a:rPr>
              <a:t>overfitting</a:t>
            </a:r>
            <a:r>
              <a:rPr lang="zh-CN" altLang="en-US" dirty="0"/>
              <a:t>我们的</a:t>
            </a:r>
            <a:r>
              <a:rPr lang="en-US" altLang="zh-CN" dirty="0"/>
              <a:t>testing data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035" y="957868"/>
            <a:ext cx="2541837" cy="17355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15299" y="4680408"/>
            <a:ext cx="3106132" cy="367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3686176" y="4501152"/>
            <a:ext cx="363668" cy="3762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00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深度学习常用的几种模型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深度学习的训练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深度学习常用的几种模型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和标准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非常相似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它们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都是由神经元组成，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神经元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 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和偏差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</a:p>
          <a:p>
            <a:pPr lvl="1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不同的是 权重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输入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进行的是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卷积层的每一个特征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是不同卷积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在前一层所有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上作卷积并将对应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元素累加后加一个偏置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假设输入大小是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n*n,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卷积核大小是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k*k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则该层输出为（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n-k+1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n-k+1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23" y="3410969"/>
            <a:ext cx="3548063" cy="246763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935896"/>
              </p:ext>
            </p:extLst>
          </p:nvPr>
        </p:nvGraphicFramePr>
        <p:xfrm>
          <a:off x="1604061" y="2927484"/>
          <a:ext cx="2124239" cy="43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5" imgW="1002960" imgH="203040" progId="Equation.DSMT4">
                  <p:embed/>
                </p:oleObj>
              </mc:Choice>
              <mc:Fallback>
                <p:oleObj name="Equation" r:id="rId5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4061" y="2927484"/>
                        <a:ext cx="2124239" cy="430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104120" y="42754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=5, k=3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0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Pooling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对某一个区域上的特征取平均或最大值得的操作叫做池化（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化单元具有平移不变性（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 invariant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3175239"/>
            <a:ext cx="3409488" cy="2846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25896" y="440740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n*n=10*10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2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 CNN works?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图像处理为例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图像处理中，往往把图像表示为像素的向量，比如一个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1000×1000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的图像，可以表示为一个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的向量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如果使用全连接神经网络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中，如果隐含层数目与输入层一样，即也是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时，那么输入层到隐含层的参数数据为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1000000×1000000=10^12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，这是很难训练的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假如每个神经元只和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10×10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个像素值相连，那么权值数据为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1000000×100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个参数，减少为原来的千分之一。而那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10×10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个像素值对应的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10×10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个参数，其实就相当于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权值共享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7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6273" y="244374"/>
            <a:ext cx="9404723" cy="1400530"/>
          </a:xfrm>
        </p:spPr>
        <p:txBody>
          <a:bodyPr/>
          <a:lstStyle/>
          <a:p>
            <a:r>
              <a:rPr lang="en-US" altLang="zh-CN" sz="4400" b="1" dirty="0" smtClean="0">
                <a:solidFill>
                  <a:srgbClr val="1314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Recurrent </a:t>
            </a:r>
            <a:r>
              <a:rPr lang="en-US" altLang="zh-CN" sz="4400" b="1" dirty="0">
                <a:solidFill>
                  <a:srgbClr val="1314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3" y="2014644"/>
            <a:ext cx="6255001" cy="35759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41666" y="1657778"/>
            <a:ext cx="41584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可以看成是第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层的输入；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层的隐藏状态，负责整个神经网络的记忆功能；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=f(Ux_t+Ws_t-1),f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通常是个非线性函数；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o_t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层输出；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o_t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Vs_t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值得注意的是没一层的参数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都是共享的；参数空间相对于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等网络要小很多；在理论上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可以逼近前面每一层发生的事情，但是实际中依赖的长度很难训练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97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233" y="120197"/>
            <a:ext cx="9404723" cy="760844"/>
          </a:xfrm>
        </p:spPr>
        <p:txBody>
          <a:bodyPr/>
          <a:lstStyle/>
          <a:p>
            <a:r>
              <a:rPr lang="en-US" altLang="zh-CN" sz="4400" b="1" smtClean="0">
                <a:solidFill>
                  <a:srgbClr val="131413"/>
                </a:solidFill>
                <a:latin typeface="CMBX12"/>
              </a:rPr>
              <a:t>Three kinds of gates of LSTM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9" y="1655180"/>
            <a:ext cx="6217563" cy="419003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109738" y="6160806"/>
            <a:ext cx="424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31413"/>
                </a:solidFill>
                <a:latin typeface="CMR9"/>
              </a:rPr>
              <a:t>An</a:t>
            </a:r>
            <a:r>
              <a:rPr lang="en-US" altLang="zh-CN" sz="2400" dirty="0" smtClean="0">
                <a:solidFill>
                  <a:srgbClr val="FF0000"/>
                </a:solidFill>
                <a:latin typeface="CMR9"/>
              </a:rPr>
              <a:t> </a:t>
            </a:r>
            <a:r>
              <a:rPr lang="en-US" altLang="zh-CN" sz="2400" dirty="0" smtClean="0">
                <a:solidFill>
                  <a:srgbClr val="131413"/>
                </a:solidFill>
                <a:latin typeface="CMR9"/>
              </a:rPr>
              <a:t>LSTM network</a:t>
            </a:r>
            <a:endParaRPr lang="zh-CN" altLang="en-US" sz="24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54" y="1562525"/>
            <a:ext cx="3494620" cy="846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714" y="2971172"/>
            <a:ext cx="3029106" cy="86364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305" y="4425393"/>
            <a:ext cx="2286117" cy="5905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7714" y="5445439"/>
            <a:ext cx="2851297" cy="946199"/>
          </a:xfrm>
          <a:prstGeom prst="rect">
            <a:avLst/>
          </a:prstGeom>
        </p:spPr>
      </p:pic>
      <p:sp>
        <p:nvSpPr>
          <p:cNvPr id="28" name="下箭头 27"/>
          <p:cNvSpPr/>
          <p:nvPr/>
        </p:nvSpPr>
        <p:spPr>
          <a:xfrm>
            <a:off x="8935656" y="2314433"/>
            <a:ext cx="266217" cy="670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9028253" y="3875327"/>
            <a:ext cx="255109" cy="55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9028253" y="5092861"/>
            <a:ext cx="255109" cy="462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32276" y="777711"/>
            <a:ext cx="175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、选择记忆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67316" y="2502816"/>
            <a:ext cx="156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、状态更新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48334" y="4000418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、生存新状态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19196" y="5046040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、模块循环输出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4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233" y="108622"/>
            <a:ext cx="9404723" cy="1400530"/>
          </a:xfrm>
        </p:spPr>
        <p:txBody>
          <a:bodyPr/>
          <a:lstStyle/>
          <a:p>
            <a:r>
              <a:rPr lang="en-US" altLang="zh-CN" sz="4400" b="1" dirty="0">
                <a:solidFill>
                  <a:srgbClr val="1314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Short-Term Memory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77458" y="3341828"/>
            <a:ext cx="424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31413"/>
                </a:solidFill>
                <a:latin typeface="CMR9"/>
              </a:rPr>
              <a:t>RNN </a:t>
            </a:r>
            <a:r>
              <a:rPr lang="en-US" altLang="zh-CN" sz="2400" dirty="0" err="1" smtClean="0">
                <a:solidFill>
                  <a:srgbClr val="FF0000"/>
                </a:solidFill>
                <a:latin typeface="CMR9"/>
              </a:rPr>
              <a:t>v.s</a:t>
            </a:r>
            <a:r>
              <a:rPr lang="en-US" altLang="zh-CN" sz="2400" dirty="0" smtClean="0">
                <a:solidFill>
                  <a:srgbClr val="FF0000"/>
                </a:solidFill>
                <a:latin typeface="CMR9"/>
              </a:rPr>
              <a:t>. </a:t>
            </a:r>
            <a:r>
              <a:rPr lang="en-US" altLang="zh-CN" sz="2400" dirty="0" smtClean="0">
                <a:solidFill>
                  <a:srgbClr val="131413"/>
                </a:solidFill>
                <a:latin typeface="CMR9"/>
              </a:rPr>
              <a:t>LSTM 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61" y="1353861"/>
            <a:ext cx="6434369" cy="26668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65" y="4020696"/>
            <a:ext cx="7654279" cy="281378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7956" y="4665770"/>
            <a:ext cx="42440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每一步的隐藏单元只是执行一个简单的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每个循环的模块内又有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层结构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4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00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7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定义和符号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16" y="1521144"/>
            <a:ext cx="9066284" cy="51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Reinforcement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Exploration-Exploitation dilemma</a:t>
            </a:r>
            <a:r>
              <a:rPr lang="zh-CN" altLang="en-US" dirty="0" smtClean="0"/>
              <a:t>（尝试次数是有限的）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Exploration-only:</a:t>
            </a:r>
            <a:r>
              <a:rPr lang="zh-CN" altLang="en-US" dirty="0" smtClean="0"/>
              <a:t>将所有尝试机会平均分配给每个动作，可以很好地估计每个动作的奖赏，但失去很多采取最优动作的机会；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Exploitation-only</a:t>
            </a:r>
            <a:r>
              <a:rPr lang="zh-CN" altLang="en-US" dirty="0" smtClean="0"/>
              <a:t>：按目前最优（截止目前为止平均奖赏最大）的动作，没有很好地估计奖赏，很可能错过最优动作。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8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算法的核心步骤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04" y="2550422"/>
            <a:ext cx="8965161" cy="2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00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0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简单解释一下</a:t>
            </a:r>
            <a:r>
              <a:rPr lang="en-US" altLang="zh-CN" dirty="0"/>
              <a:t>:</a:t>
            </a:r>
            <a:r>
              <a:rPr lang="zh-CN" altLang="en-US" dirty="0" smtClean="0"/>
              <a:t>用</a:t>
            </a:r>
            <a:r>
              <a:rPr lang="en-US" altLang="zh-CN" dirty="0" smtClean="0"/>
              <a:t>Q(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)</a:t>
            </a:r>
            <a:r>
              <a:rPr lang="zh-CN" altLang="en-US" dirty="0" smtClean="0"/>
              <a:t>平均值来估计</a:t>
            </a:r>
            <a:r>
              <a:rPr lang="en-US" altLang="zh-CN" dirty="0" smtClean="0"/>
              <a:t>Q</a:t>
            </a:r>
            <a:r>
              <a:rPr lang="en-US" altLang="zh-CN" dirty="0"/>
              <a:t>(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13" y="2474749"/>
            <a:ext cx="5761224" cy="38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flappy birds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Initialize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Q arbitrarily //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随机初始化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Q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值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Repeat (for each episode): //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每一次游戏，从小鸟出生到死亡是一个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episode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Initialize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 //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小鸟刚开始飞，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为初始位置的状态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Repeat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(for each step of episode):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根据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当前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Q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和位置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，使用一种策略，得到动作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A //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这个策略可以是</a:t>
            </a:r>
            <a:r>
              <a:rPr lang="el-GR" altLang="zh-CN" sz="2000" dirty="0">
                <a:solidFill>
                  <a:schemeClr val="tx1"/>
                </a:solidFill>
                <a:latin typeface="+mn-ea"/>
              </a:rPr>
              <a:t>ε-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greedy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做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了动作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，小鸟到达新的位置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S'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，并获得奖励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R //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奖励可以是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50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或者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-1000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Q(S,A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) ← (1-</a:t>
            </a:r>
            <a:r>
              <a:rPr lang="el-GR" altLang="zh-CN" sz="2000" dirty="0">
                <a:solidFill>
                  <a:schemeClr val="tx1"/>
                </a:solidFill>
                <a:latin typeface="+mn-ea"/>
              </a:rPr>
              <a:t>α)*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Q(S,A) + </a:t>
            </a:r>
            <a:r>
              <a:rPr lang="el-GR" altLang="zh-CN" sz="2000" dirty="0">
                <a:solidFill>
                  <a:schemeClr val="tx1"/>
                </a:solidFill>
                <a:latin typeface="+mn-ea"/>
              </a:rPr>
              <a:t>α*[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R + </a:t>
            </a:r>
            <a:r>
              <a:rPr lang="el-GR" altLang="zh-CN" sz="2000" dirty="0">
                <a:solidFill>
                  <a:schemeClr val="tx1"/>
                </a:solidFill>
                <a:latin typeface="+mn-ea"/>
              </a:rPr>
              <a:t>γ*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maxQ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S',a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)] //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更新之前位置的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Q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S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← S'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until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 is terminal //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即到小鸟死亡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为止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5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Q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45" y="3235978"/>
            <a:ext cx="7238095" cy="35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88" y="2291444"/>
            <a:ext cx="905714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Acknowledgement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凌泽南</a:t>
            </a:r>
            <a:endParaRPr lang="en-US" altLang="zh-CN" dirty="0" smtClean="0"/>
          </a:p>
          <a:p>
            <a:r>
              <a:rPr lang="zh-CN" altLang="en-US" dirty="0" smtClean="0"/>
              <a:t>储磊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4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深度学习“三步走”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（建模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设计神经网络模型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评价网络的性能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Loss</a:t>
            </a:r>
          </a:p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选择最好的模型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BP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311440"/>
              </p:ext>
            </p:extLst>
          </p:nvPr>
        </p:nvGraphicFramePr>
        <p:xfrm>
          <a:off x="5110163" y="2263775"/>
          <a:ext cx="19732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749160" imgH="203040" progId="Equation.DSMT4">
                  <p:embed/>
                </p:oleObj>
              </mc:Choice>
              <mc:Fallback>
                <p:oleObj name="Equation" r:id="rId3" imgW="749160" imgH="2030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2263775"/>
                        <a:ext cx="1973262" cy="3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4081806" y="1690688"/>
            <a:ext cx="4119514" cy="1184487"/>
          </a:xfrm>
          <a:prstGeom prst="roundRect">
            <a:avLst/>
          </a:prstGeom>
          <a:blipFill>
            <a:blip r:embed="rId5">
              <a:alphaModFix amt="40000"/>
            </a:blip>
            <a:tile tx="0" ty="0" sx="100000" sy="100000" flip="none" algn="tl"/>
          </a:blip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081806" y="3254285"/>
            <a:ext cx="4119514" cy="1184487"/>
          </a:xfrm>
          <a:prstGeom prst="roundRect">
            <a:avLst/>
          </a:prstGeom>
          <a:blipFill>
            <a:blip r:embed="rId5">
              <a:alphaModFix amt="40000"/>
            </a:blip>
            <a:tile tx="0" ty="0" sx="100000" sy="100000" flip="none" algn="tl"/>
          </a:blip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81806" y="4817883"/>
            <a:ext cx="4119514" cy="1184487"/>
          </a:xfrm>
          <a:prstGeom prst="roundRect">
            <a:avLst/>
          </a:prstGeom>
          <a:blipFill>
            <a:blip r:embed="rId5">
              <a:alphaModFix amt="40000"/>
            </a:blip>
            <a:tile tx="0" ty="0" sx="100000" sy="100000" flip="none" algn="tl"/>
          </a:blip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假设我们有训练样本集，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神经网络算法能够提供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一种复杂且非线性的假设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193603"/>
              </p:ext>
            </p:extLst>
          </p:nvPr>
        </p:nvGraphicFramePr>
        <p:xfrm>
          <a:off x="3356381" y="2232827"/>
          <a:ext cx="1394584" cy="44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3" imgW="469696" imgH="241195" progId="Equation.DSMT4">
                  <p:embed/>
                </p:oleObj>
              </mc:Choice>
              <mc:Fallback>
                <p:oleObj name="Equation" r:id="rId3" imgW="469696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381" y="2232827"/>
                        <a:ext cx="1394584" cy="441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047285"/>
              </p:ext>
            </p:extLst>
          </p:nvPr>
        </p:nvGraphicFramePr>
        <p:xfrm>
          <a:off x="6240791" y="2278485"/>
          <a:ext cx="1028355" cy="44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791" y="2278485"/>
                        <a:ext cx="1028355" cy="441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087" y="4092134"/>
            <a:ext cx="4484138" cy="2169744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117738"/>
              </p:ext>
            </p:extLst>
          </p:nvPr>
        </p:nvGraphicFramePr>
        <p:xfrm>
          <a:off x="4355039" y="3250587"/>
          <a:ext cx="3214255" cy="63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8" imgW="1231366" imgH="241195" progId="Equation.DSMT4">
                  <p:embed/>
                </p:oleObj>
              </mc:Choice>
              <mc:Fallback>
                <p:oleObj name="Equation" r:id="rId8" imgW="1231366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039" y="3250587"/>
                        <a:ext cx="3214255" cy="634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614977"/>
              </p:ext>
            </p:extLst>
          </p:nvPr>
        </p:nvGraphicFramePr>
        <p:xfrm>
          <a:off x="3969512" y="2719585"/>
          <a:ext cx="180669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10" imgW="685800" imgH="203040" progId="Equation.DSMT4">
                  <p:embed/>
                </p:oleObj>
              </mc:Choice>
              <mc:Fallback>
                <p:oleObj name="Equation" r:id="rId10" imgW="6858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512" y="2719585"/>
                        <a:ext cx="1806693" cy="446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常用的激活函数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794099"/>
              </p:ext>
            </p:extLst>
          </p:nvPr>
        </p:nvGraphicFramePr>
        <p:xfrm>
          <a:off x="3158835" y="1690688"/>
          <a:ext cx="1814945" cy="80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3" imgW="875920" imgH="393529" progId="Equation.DSMT4">
                  <p:embed/>
                </p:oleObj>
              </mc:Choice>
              <mc:Fallback>
                <p:oleObj name="Equation" r:id="rId3" imgW="875920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835" y="1690688"/>
                        <a:ext cx="1814945" cy="808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229035"/>
              </p:ext>
            </p:extLst>
          </p:nvPr>
        </p:nvGraphicFramePr>
        <p:xfrm>
          <a:off x="2313282" y="2634459"/>
          <a:ext cx="1691106" cy="80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5" imgW="965200" imgH="419100" progId="Equation.DSMT4">
                  <p:embed/>
                </p:oleObj>
              </mc:Choice>
              <mc:Fallback>
                <p:oleObj name="Equation" r:id="rId5" imgW="9652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282" y="2634459"/>
                        <a:ext cx="1691106" cy="808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54751"/>
              </p:ext>
            </p:extLst>
          </p:nvPr>
        </p:nvGraphicFramePr>
        <p:xfrm>
          <a:off x="2313282" y="3793336"/>
          <a:ext cx="1904132" cy="80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7" imgW="1079500" imgH="457200" progId="Equation.DSMT4">
                  <p:embed/>
                </p:oleObj>
              </mc:Choice>
              <mc:Fallback>
                <p:oleObj name="Equation" r:id="rId7" imgW="10795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282" y="3793336"/>
                        <a:ext cx="1904132" cy="808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46" y="682764"/>
            <a:ext cx="2520000" cy="189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26" y="2640232"/>
            <a:ext cx="2520000" cy="189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46" y="4530232"/>
            <a:ext cx="252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神经网络就是将许多单一的神经元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在一起，一个神经元的输出就可以作为另一个神经元的输入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以上计算步骤叫做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前向传播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24" y="2941097"/>
            <a:ext cx="4904098" cy="24520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853" y="3194884"/>
            <a:ext cx="2893580" cy="15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多层神经网络模型可以理解为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多个非线性函数“</a:t>
            </a:r>
            <a:r>
              <a:rPr lang="zh-CN" altLang="en-US" sz="16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构成足够复杂的模型：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由于层数理论上可以无限叠加，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所以神经网络具有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无限建模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可以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任意函数。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“机器学习 ≈ 寻找一个函数”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（李宏毅教授，台湾）</a:t>
            </a:r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304628"/>
              </p:ext>
            </p:extLst>
          </p:nvPr>
        </p:nvGraphicFramePr>
        <p:xfrm>
          <a:off x="927020" y="2853188"/>
          <a:ext cx="3809214" cy="43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2425680" imgH="228600" progId="Equation.DSMT4">
                  <p:embed/>
                </p:oleObj>
              </mc:Choice>
              <mc:Fallback>
                <p:oleObj name="Equation" r:id="rId3" imgW="242568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020" y="2853188"/>
                        <a:ext cx="3809214" cy="437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723" y="1825625"/>
            <a:ext cx="5192443" cy="39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2517</Words>
  <Application>Microsoft Office PowerPoint</Application>
  <PresentationFormat>Widescreen</PresentationFormat>
  <Paragraphs>277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微软雅黑</vt:lpstr>
      <vt:lpstr>Arial</vt:lpstr>
      <vt:lpstr>CMBX12</vt:lpstr>
      <vt:lpstr>CMR9</vt:lpstr>
      <vt:lpstr>等线</vt:lpstr>
      <vt:lpstr>等线 Light</vt:lpstr>
      <vt:lpstr>Times New Roman</vt:lpstr>
      <vt:lpstr>Wingdings</vt:lpstr>
      <vt:lpstr>Office 主题​​</vt:lpstr>
      <vt:lpstr>Equation</vt:lpstr>
      <vt:lpstr>Deep Learning Tutorial</vt:lpstr>
      <vt:lpstr>人工智能最火的领域：深度学习</vt:lpstr>
      <vt:lpstr>目录</vt:lpstr>
      <vt:lpstr>1 深度学习简介 </vt:lpstr>
      <vt:lpstr>深度学习“三步走” （建模-误差-优化）</vt:lpstr>
      <vt:lpstr>神经元</vt:lpstr>
      <vt:lpstr>常用的激活函数</vt:lpstr>
      <vt:lpstr>神经网络模型</vt:lpstr>
      <vt:lpstr>神经网络模型</vt:lpstr>
      <vt:lpstr>深度学习“三步走” （建模-误差-优化）</vt:lpstr>
      <vt:lpstr>训练集</vt:lpstr>
      <vt:lpstr>学习目标</vt:lpstr>
      <vt:lpstr>损失（Loss）函数</vt:lpstr>
      <vt:lpstr>深度学习“三步走” （建模-误差-优化）</vt:lpstr>
      <vt:lpstr>梯度下降法</vt:lpstr>
      <vt:lpstr>反向传播（BP）</vt:lpstr>
      <vt:lpstr>PowerPoint Presentation</vt:lpstr>
      <vt:lpstr>From NN to Deep Learning</vt:lpstr>
      <vt:lpstr>2 深度学习的训练  </vt:lpstr>
      <vt:lpstr>PowerPoint Presentation</vt:lpstr>
      <vt:lpstr>拟合</vt:lpstr>
      <vt:lpstr>拟合</vt:lpstr>
      <vt:lpstr>拟合</vt:lpstr>
      <vt:lpstr>拟合</vt:lpstr>
      <vt:lpstr>拟合</vt:lpstr>
      <vt:lpstr>泛化</vt:lpstr>
      <vt:lpstr>泛化</vt:lpstr>
      <vt:lpstr>泛化</vt:lpstr>
      <vt:lpstr>3 深度学习常用的几种模型  </vt:lpstr>
      <vt:lpstr>卷积神经网络CNN</vt:lpstr>
      <vt:lpstr>CNN的Pooling过程</vt:lpstr>
      <vt:lpstr>Why CNN works?</vt:lpstr>
      <vt:lpstr>Recurrent neural network</vt:lpstr>
      <vt:lpstr>Three kinds of gates of LSTM</vt:lpstr>
      <vt:lpstr>Long Short-Term Memory</vt:lpstr>
      <vt:lpstr>4 强化学习 </vt:lpstr>
      <vt:lpstr>Reinforcement Learning</vt:lpstr>
      <vt:lpstr>Reinforcement Learning</vt:lpstr>
      <vt:lpstr>Q Learning</vt:lpstr>
      <vt:lpstr>Q Learning</vt:lpstr>
      <vt:lpstr>Q Learning</vt:lpstr>
      <vt:lpstr>Deep Q Learning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Tutorial</dc:title>
  <dc:creator>lzn</dc:creator>
  <cp:lastModifiedBy>Qiu, Robert</cp:lastModifiedBy>
  <cp:revision>65</cp:revision>
  <dcterms:created xsi:type="dcterms:W3CDTF">2017-06-03T08:58:07Z</dcterms:created>
  <dcterms:modified xsi:type="dcterms:W3CDTF">2017-10-24T14:25:26Z</dcterms:modified>
</cp:coreProperties>
</file>