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9" r:id="rId1"/>
  </p:sldMasterIdLst>
  <p:notesMasterIdLst>
    <p:notesMasterId r:id="rId83"/>
  </p:notesMasterIdLst>
  <p:handoutMasterIdLst>
    <p:handoutMasterId r:id="rId84"/>
  </p:handoutMasterIdLst>
  <p:sldIdLst>
    <p:sldId id="396" r:id="rId2"/>
    <p:sldId id="434" r:id="rId3"/>
    <p:sldId id="617" r:id="rId4"/>
    <p:sldId id="437" r:id="rId5"/>
    <p:sldId id="571" r:id="rId6"/>
    <p:sldId id="572" r:id="rId7"/>
    <p:sldId id="574" r:id="rId8"/>
    <p:sldId id="573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577" r:id="rId17"/>
    <p:sldId id="446" r:id="rId18"/>
    <p:sldId id="447" r:id="rId19"/>
    <p:sldId id="448" r:id="rId20"/>
    <p:sldId id="449" r:id="rId21"/>
    <p:sldId id="621" r:id="rId22"/>
    <p:sldId id="450" r:id="rId23"/>
    <p:sldId id="631" r:id="rId24"/>
    <p:sldId id="575" r:id="rId25"/>
    <p:sldId id="578" r:id="rId26"/>
    <p:sldId id="576" r:id="rId27"/>
    <p:sldId id="579" r:id="rId28"/>
    <p:sldId id="616" r:id="rId29"/>
    <p:sldId id="618" r:id="rId30"/>
    <p:sldId id="451" r:id="rId31"/>
    <p:sldId id="580" r:id="rId32"/>
    <p:sldId id="452" r:id="rId33"/>
    <p:sldId id="453" r:id="rId34"/>
    <p:sldId id="454" r:id="rId35"/>
    <p:sldId id="455" r:id="rId36"/>
    <p:sldId id="456" r:id="rId37"/>
    <p:sldId id="457" r:id="rId38"/>
    <p:sldId id="581" r:id="rId39"/>
    <p:sldId id="582" r:id="rId40"/>
    <p:sldId id="619" r:id="rId41"/>
    <p:sldId id="583" r:id="rId42"/>
    <p:sldId id="584" r:id="rId43"/>
    <p:sldId id="595" r:id="rId44"/>
    <p:sldId id="596" r:id="rId45"/>
    <p:sldId id="597" r:id="rId46"/>
    <p:sldId id="598" r:id="rId47"/>
    <p:sldId id="610" r:id="rId48"/>
    <p:sldId id="611" r:id="rId49"/>
    <p:sldId id="612" r:id="rId50"/>
    <p:sldId id="599" r:id="rId51"/>
    <p:sldId id="600" r:id="rId52"/>
    <p:sldId id="601" r:id="rId53"/>
    <p:sldId id="602" r:id="rId54"/>
    <p:sldId id="603" r:id="rId55"/>
    <p:sldId id="620" r:id="rId56"/>
    <p:sldId id="604" r:id="rId57"/>
    <p:sldId id="632" r:id="rId58"/>
    <p:sldId id="634" r:id="rId59"/>
    <p:sldId id="613" r:id="rId60"/>
    <p:sldId id="635" r:id="rId61"/>
    <p:sldId id="605" r:id="rId62"/>
    <p:sldId id="624" r:id="rId63"/>
    <p:sldId id="625" r:id="rId64"/>
    <p:sldId id="628" r:id="rId65"/>
    <p:sldId id="629" r:id="rId66"/>
    <p:sldId id="640" r:id="rId67"/>
    <p:sldId id="614" r:id="rId68"/>
    <p:sldId id="606" r:id="rId69"/>
    <p:sldId id="641" r:id="rId70"/>
    <p:sldId id="607" r:id="rId71"/>
    <p:sldId id="608" r:id="rId72"/>
    <p:sldId id="615" r:id="rId73"/>
    <p:sldId id="623" r:id="rId74"/>
    <p:sldId id="622" r:id="rId75"/>
    <p:sldId id="609" r:id="rId76"/>
    <p:sldId id="642" r:id="rId77"/>
    <p:sldId id="630" r:id="rId78"/>
    <p:sldId id="639" r:id="rId79"/>
    <p:sldId id="637" r:id="rId80"/>
    <p:sldId id="643" r:id="rId81"/>
    <p:sldId id="636" r:id="rId82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4F571F"/>
    <a:srgbClr val="677228"/>
    <a:srgbClr val="6E792B"/>
    <a:srgbClr val="76822E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5332" autoAdjust="0"/>
  </p:normalViewPr>
  <p:slideViewPr>
    <p:cSldViewPr snapToObjects="1">
      <p:cViewPr varScale="1">
        <p:scale>
          <a:sx n="88" d="100"/>
          <a:sy n="88" d="100"/>
        </p:scale>
        <p:origin x="893" y="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667FC72-34FC-47D8-94C3-2CFA54A37491}" type="slidenum">
              <a:rPr lang="en-CA" altLang="en-US" sz="1200" i="0">
                <a:latin typeface="Tahoma" charset="0"/>
              </a:rPr>
              <a:pPr>
                <a:defRPr/>
              </a:pPr>
              <a:t>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3122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0D05CD1-E22B-4B3B-A298-114A6E2A1AAB}" type="slidenum">
              <a:rPr lang="en-CA" altLang="en-US" sz="1200" i="0">
                <a:latin typeface="Tahoma" charset="0"/>
              </a:rPr>
              <a:pPr>
                <a:defRPr/>
              </a:pPr>
              <a:t>12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0268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69C2453-2644-4298-A8C4-FB366C954A8E}" type="slidenum">
              <a:rPr lang="en-CA" altLang="en-US" sz="1200" i="0">
                <a:latin typeface="Tahoma" charset="0"/>
              </a:rPr>
              <a:pPr>
                <a:defRPr/>
              </a:pPr>
              <a:t>13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386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5BFEA9A-78BB-4A14-B98E-FBDFEAB61164}" type="slidenum">
              <a:rPr lang="en-CA" altLang="en-US" sz="1200" i="0">
                <a:latin typeface="Tahoma" charset="0"/>
              </a:rPr>
              <a:pPr>
                <a:defRPr/>
              </a:pPr>
              <a:t>14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07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A7DA279-4365-422F-915A-9F3B2FA81490}" type="slidenum">
              <a:rPr lang="en-CA" altLang="en-US" sz="1200" i="0">
                <a:latin typeface="Tahoma" charset="0"/>
              </a:rPr>
              <a:pPr>
                <a:defRPr/>
              </a:pPr>
              <a:t>15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882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98CB362-938F-42BC-A902-26A322FD0BAD}" type="slidenum">
              <a:rPr lang="en-CA" altLang="en-US" sz="1200" i="0">
                <a:latin typeface="Tahoma" charset="0"/>
              </a:rPr>
              <a:pPr>
                <a:defRPr/>
              </a:pPr>
              <a:t>17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6850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19E3244-715F-40B6-BBAC-72975C61669E}" type="slidenum">
              <a:rPr lang="en-CA" altLang="en-US" sz="1200" i="0">
                <a:latin typeface="Tahoma" charset="0"/>
              </a:rPr>
              <a:pPr>
                <a:defRPr/>
              </a:pPr>
              <a:t>18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4620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E1AF264-BC95-402D-B8F1-654F5B5A1D9F}" type="slidenum">
              <a:rPr lang="en-CA" altLang="en-US" sz="1200" i="0">
                <a:latin typeface="Tahoma" charset="0"/>
              </a:rPr>
              <a:pPr>
                <a:defRPr/>
              </a:pPr>
              <a:t>19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6166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D087845-6B43-4632-AC64-F5E1342C962A}" type="slidenum">
              <a:rPr lang="en-CA" altLang="en-US" sz="1200" i="0">
                <a:latin typeface="Tahoma" charset="0"/>
              </a:rPr>
              <a:pPr>
                <a:defRPr/>
              </a:pPr>
              <a:t>20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448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D087845-6B43-4632-AC64-F5E1342C962A}" type="slidenum">
              <a:rPr lang="en-CA" altLang="en-US" sz="1200" i="0">
                <a:latin typeface="Tahoma" charset="0"/>
              </a:rPr>
              <a:pPr>
                <a:defRPr/>
              </a:pPr>
              <a:t>21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1511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D1FE78D-890E-49EC-BE91-073269E06289}" type="slidenum">
              <a:rPr lang="en-CA" altLang="en-US" sz="1200" i="0">
                <a:latin typeface="Tahoma" charset="0"/>
              </a:rPr>
              <a:pPr>
                <a:defRPr/>
              </a:pPr>
              <a:t>22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863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D422F66-EA24-4A38-B8A9-43F582A33CDD}" type="slidenum">
              <a:rPr lang="en-CA" altLang="en-US" sz="1200" i="0">
                <a:solidFill>
                  <a:srgbClr val="000000"/>
                </a:solidFill>
                <a:latin typeface="Tahoma" charset="0"/>
                <a:ea typeface="MS PGothic" charset="-128"/>
              </a:rPr>
              <a:pPr>
                <a:defRPr/>
              </a:pPr>
              <a:t>3</a:t>
            </a:fld>
            <a:endParaRPr lang="en-CA" altLang="en-US" sz="1200" i="0">
              <a:solidFill>
                <a:srgbClr val="000000"/>
              </a:solidFill>
              <a:latin typeface="Tahoma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438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/>
              <a:t>1.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/>
              <a:t>2. If there are </a:t>
            </a:r>
            <a:r>
              <a:rPr lang="en-US" altLang="en-US" sz="2000" b="1" dirty="0" smtClean="0"/>
              <a:t>any anomalies present</a:t>
            </a:r>
            <a:r>
              <a:rPr lang="en-US" altLang="en-US" sz="2000" dirty="0" smtClean="0"/>
              <a:t>, then </a:t>
            </a:r>
            <a:r>
              <a:rPr lang="en-US" altLang="en-US" sz="2000" b="1" dirty="0" smtClean="0"/>
              <a:t>note them </a:t>
            </a:r>
            <a:r>
              <a:rPr lang="en-US" altLang="en-US" sz="2000" dirty="0" smtClean="0"/>
              <a:t>so that applications can be made to take them into account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/>
              <a:t>3. Attributes that are NULL frequently could be placed in </a:t>
            </a:r>
            <a:r>
              <a:rPr lang="en-US" altLang="en-US" sz="2000" b="1" dirty="0" smtClean="0"/>
              <a:t>separate relations </a:t>
            </a:r>
            <a:r>
              <a:rPr lang="en-US" altLang="en-US" sz="2000" dirty="0" smtClean="0"/>
              <a:t>(with the primary key)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/>
              <a:t>4. No spurious tuples should be generated by doing a natural-join of any relations.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8954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informally discussed situations that lead to problematic relation schemas and we proposed informal guidelines for a good relational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125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D422F66-EA24-4A38-B8A9-43F582A33CDD}" type="slidenum">
              <a:rPr lang="en-CA" altLang="en-US" sz="1200" i="0">
                <a:solidFill>
                  <a:srgbClr val="000000"/>
                </a:solidFill>
                <a:latin typeface="Tahoma" charset="0"/>
                <a:ea typeface="MS PGothic" charset="-128"/>
              </a:rPr>
              <a:pPr>
                <a:defRPr/>
              </a:pPr>
              <a:t>29</a:t>
            </a:fld>
            <a:endParaRPr lang="en-CA" altLang="en-US" sz="1200" i="0">
              <a:solidFill>
                <a:srgbClr val="000000"/>
              </a:solidFill>
              <a:latin typeface="Tahoma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622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B3A738E-6F55-4B06-99F5-602F374FA70F}" type="slidenum">
              <a:rPr lang="en-CA" altLang="en-US" sz="1200" i="0">
                <a:latin typeface="Tahoma" charset="0"/>
              </a:rPr>
              <a:pPr>
                <a:defRPr/>
              </a:pPr>
              <a:t>30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7713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B3A738E-6F55-4B06-99F5-602F374FA70F}" type="slidenum">
              <a:rPr lang="en-CA" altLang="en-US" sz="1200" i="0">
                <a:latin typeface="Tahoma" charset="0"/>
              </a:rPr>
              <a:pPr>
                <a:defRPr/>
              </a:pPr>
              <a:t>31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2039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45FF04F-72C1-458F-9A8F-88F9FA894EC1}" type="slidenum">
              <a:rPr lang="en-CA" altLang="en-US" sz="1200" i="0">
                <a:latin typeface="Tahoma" charset="0"/>
              </a:rPr>
              <a:pPr>
                <a:defRPr/>
              </a:pPr>
              <a:t>32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492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6241881-8002-4807-B6E5-67B8B69A0BDF}" type="slidenum">
              <a:rPr lang="en-CA" altLang="en-US" sz="1200" i="0">
                <a:latin typeface="Tahoma" charset="0"/>
              </a:rPr>
              <a:pPr>
                <a:defRPr/>
              </a:pPr>
              <a:t>33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3492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D3C25C0-2AA3-4487-9FD6-7AE72130743F}" type="slidenum">
              <a:rPr lang="en-CA" altLang="en-US" sz="1200" i="0">
                <a:latin typeface="Tahoma" charset="0"/>
              </a:rPr>
              <a:pPr>
                <a:defRPr/>
              </a:pPr>
              <a:t>34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dependency is a property of the relation schema R, not of a particular legal relation state r of R. Therefore, an FD cannot be inferred automatically from a given relation extension r but must be defined explicitly by someone who knows the semantics of the attributes of R.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814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A95B5B7-54E6-46F5-81AA-0305CCD4D9EA}" type="slidenum">
              <a:rPr lang="en-CA" altLang="en-US" sz="1200" i="0">
                <a:latin typeface="Tahoma" charset="0"/>
              </a:rPr>
              <a:pPr>
                <a:defRPr/>
              </a:pPr>
              <a:t>35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0959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CF7CCCD-2E1B-4F58-AC67-060220A0D249}" type="slidenum">
              <a:rPr lang="en-CA" altLang="en-US" sz="1200" i="0">
                <a:latin typeface="Tahoma" charset="0"/>
              </a:rPr>
              <a:pPr>
                <a:defRPr/>
              </a:pPr>
              <a:t>36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338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19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FD9F0-B13C-AA44-B717-0CBD760B3759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51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883B16A-BBEF-436E-9D54-310E60BDDFCA}" type="slidenum">
              <a:rPr lang="en-CA" altLang="en-US" sz="1200" i="0">
                <a:latin typeface="Tahoma" charset="0"/>
              </a:rPr>
              <a:pPr>
                <a:defRPr/>
              </a:pPr>
              <a:t>44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7906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65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73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77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39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60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3CE22F-A3AA-264E-AAC8-D44EDE17DACD}" type="slidenum">
              <a:rPr lang="en-CA" altLang="en-US" sz="1200" i="0">
                <a:latin typeface="Tahoma" charset="0"/>
              </a:rPr>
              <a:pPr/>
              <a:t>50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03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99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6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81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Bahnschrift" panose="020B0502040204020203" pitchFamily="34" charset="0"/>
              </a:rPr>
              <a:t>For example, consider the following relation schema about classes held at a university in a given academic year.</a:t>
            </a:r>
          </a:p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14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50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41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56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51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57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9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58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197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59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496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60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298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61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88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1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730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551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684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650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58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67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Canonical cover or irreducible set of FDs</a:t>
            </a: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074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29B3FC-2F9C-8642-9405-646906379231}" type="slidenum">
              <a:rPr lang="en-CA" altLang="en-US" sz="1200" i="0">
                <a:latin typeface="Tahoma" charset="0"/>
              </a:rPr>
              <a:pPr/>
              <a:t>68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379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29B3FC-2F9C-8642-9405-646906379231}" type="slidenum">
              <a:rPr lang="en-CA" altLang="en-US" sz="1200" i="0">
                <a:latin typeface="Tahoma" charset="0"/>
              </a:rPr>
              <a:pPr/>
              <a:t>69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 is extraneous in the first FD and A is extraneous in the last FD)</a:t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basis: {A → B, B → C}</a:t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minimal basis does not always have the smallest number of FD's, e.g., which of the following two sets of FD's is a minimal basis? {A → B, B → C} or {A → C}</a:t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 a minimal basis must be a basis 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254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814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AB717-CD34-49BA-912F-4E1D2DAB5BE4}" type="slidenum">
              <a:rPr lang="en-CA" altLang="en-US"/>
              <a:pPr/>
              <a:t>71</a:t>
            </a:fld>
            <a:endParaRPr lang="en-CA" alt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 smtClean="0">
                <a:latin typeface="Arial Narrow" panose="020B0606020202030204" pitchFamily="34" charset="0"/>
              </a:rPr>
              <a:t>Rhs</a:t>
            </a:r>
            <a:r>
              <a:rPr lang="en-US" altLang="en-US" baseline="0" dirty="0" smtClean="0">
                <a:latin typeface="Arial Narrow" panose="020B0606020202030204" pitchFamily="34" charset="0"/>
              </a:rPr>
              <a:t> =1 </a:t>
            </a:r>
            <a:r>
              <a:rPr lang="en-US" altLang="en-US" baseline="0" dirty="0" err="1" smtClean="0">
                <a:latin typeface="Arial Narrow" panose="020B0606020202030204" pitchFamily="34" charset="0"/>
              </a:rPr>
              <a:t>attr</a:t>
            </a:r>
            <a:r>
              <a:rPr lang="en-US" altLang="en-US" dirty="0" smtClean="0">
                <a:latin typeface="Arial Narrow" panose="020B0606020202030204" pitchFamily="34" charset="0"/>
              </a:rPr>
              <a:t> so we have completed step 1 of the Algorithm and can proceed to step 2. </a:t>
            </a:r>
          </a:p>
        </p:txBody>
      </p:sp>
    </p:spTree>
    <p:extLst>
      <p:ext uri="{BB962C8B-B14F-4D97-AF65-F5344CB8AC3E}">
        <p14:creationId xmlns:p14="http://schemas.microsoft.com/office/powerpoint/2010/main" val="2305471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AB717-CD34-49BA-912F-4E1D2DAB5BE4}" type="slidenum">
              <a:rPr lang="en-CA" altLang="en-US"/>
              <a:pPr/>
              <a:t>72</a:t>
            </a:fld>
            <a:endParaRPr lang="en-CA" alt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ＭＳ Ｐゴシック" charset="0"/>
              </a:rPr>
              <a:t>Here, the given FDs are NOT in the canonical form. So we first convert them.</a:t>
            </a:r>
            <a:endParaRPr lang="en-US" altLang="en-US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8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26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AB717-CD34-49BA-912F-4E1D2DAB5BE4}" type="slidenum">
              <a:rPr lang="en-CA" altLang="en-US"/>
              <a:pPr/>
              <a:t>73</a:t>
            </a:fld>
            <a:endParaRPr lang="en-CA" alt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738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AB717-CD34-49BA-912F-4E1D2DAB5BE4}" type="slidenum">
              <a:rPr lang="en-CA" altLang="en-US"/>
              <a:pPr/>
              <a:t>74</a:t>
            </a:fld>
            <a:endParaRPr lang="en-CA" alt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616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926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CA" sz="2000" dirty="0" smtClean="0"/>
              <a:t>If C is deleted, we get the set </a:t>
            </a:r>
          </a:p>
          <a:p>
            <a:pPr lvl="1" eaLnBrk="1" hangingPunct="1"/>
            <a:r>
              <a:rPr lang="en-CA" sz="1800" dirty="0" smtClean="0"/>
              <a:t>F′ = {A → B, B → AC, and C → AB}. </a:t>
            </a:r>
          </a:p>
          <a:p>
            <a:pPr lvl="1" eaLnBrk="1" hangingPunct="1"/>
            <a:r>
              <a:rPr lang="en-CA" sz="1800" dirty="0" smtClean="0"/>
              <a:t>Now, B is not extraneous on the right side of A → B under F′ . </a:t>
            </a:r>
          </a:p>
          <a:p>
            <a:pPr lvl="1" eaLnBrk="1" hangingPunct="1"/>
            <a:endParaRPr lang="en-CA" sz="1800" dirty="0" smtClean="0"/>
          </a:p>
          <a:p>
            <a:pPr eaLnBrk="1" hangingPunct="1"/>
            <a:r>
              <a:rPr lang="en-CA" sz="2000" dirty="0" smtClean="0"/>
              <a:t>If B is deleted, we get the set </a:t>
            </a:r>
          </a:p>
          <a:p>
            <a:pPr lvl="1" eaLnBrk="1" hangingPunct="1"/>
            <a:r>
              <a:rPr lang="en-CA" sz="1800" dirty="0" smtClean="0"/>
              <a:t>{A → C, B → AC, and C → AB}. </a:t>
            </a:r>
          </a:p>
          <a:p>
            <a:pPr lvl="1" eaLnBrk="1" hangingPunct="1"/>
            <a:endParaRPr lang="en-CA" sz="1800" dirty="0" smtClean="0"/>
          </a:p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304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525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All subsets of size 4: no need to look at them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we need not have computed the closure of sets {</a:t>
            </a:r>
            <a:r>
              <a:rPr lang="en-CA" sz="1800" i="1" dirty="0" smtClean="0"/>
              <a:t>ABC</a:t>
            </a:r>
            <a:r>
              <a:rPr lang="en-CA" sz="1800" dirty="0" smtClean="0"/>
              <a:t>}, {</a:t>
            </a:r>
            <a:r>
              <a:rPr lang="en-CA" sz="1800" i="1" dirty="0" smtClean="0"/>
              <a:t>ABD</a:t>
            </a:r>
            <a:r>
              <a:rPr lang="en-CA" sz="1800" dirty="0" smtClean="0"/>
              <a:t>}, and {</a:t>
            </a:r>
            <a:r>
              <a:rPr lang="en-CA" sz="1800" i="1" dirty="0" smtClean="0"/>
              <a:t>BCD</a:t>
            </a:r>
            <a:r>
              <a:rPr lang="en-CA" sz="1800" dirty="0" smtClean="0"/>
              <a:t>}</a:t>
            </a:r>
          </a:p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005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62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1CAA7B4-0126-4D1B-8265-4BC1A56ECC12}" type="slidenum">
              <a:rPr lang="en-CA" altLang="en-US" sz="1200" i="0">
                <a:latin typeface="Tahoma" charset="0"/>
              </a:rPr>
              <a:pPr>
                <a:defRPr/>
              </a:pPr>
              <a:t>80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47873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81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2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7ED7C05-2DBF-4679-8700-64DF762C3F2D}" type="slidenum">
              <a:rPr lang="en-CA" altLang="en-US" sz="1200" i="0">
                <a:latin typeface="Tahoma" charset="0"/>
              </a:rPr>
              <a:pPr>
                <a:defRPr/>
              </a:pPr>
              <a:t>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010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9666836-C509-4CF0-B994-4FC6A0BF3CCA}" type="slidenum">
              <a:rPr lang="en-CA" altLang="en-US" sz="1200" i="0">
                <a:latin typeface="Tahoma" charset="0"/>
              </a:rPr>
              <a:pPr>
                <a:defRPr/>
              </a:pPr>
              <a:t>10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175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EEC43B5-CFD5-4FD6-AE69-368D88ADA9F2}" type="slidenum">
              <a:rPr lang="en-CA" altLang="en-US" sz="1200" i="0">
                <a:latin typeface="Tahoma" charset="0"/>
              </a:rPr>
              <a:pPr>
                <a:defRPr/>
              </a:pPr>
              <a:t>11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314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8763000" cy="2286000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96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37258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91FE-055C-49DF-9483-0CA2612425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7EC7-9999-467A-A37F-9BA96997D5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93A70-39F0-4752-9D2D-B1A3E0F45D4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0845AB94-0A5F-492D-8D32-3162C76843B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A303E17-C0EF-41C0-AD77-3054CDAC7F9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41275"/>
            <a:ext cx="9042400" cy="7207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51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fld id="{F4D04854-8497-46B6-8ABB-D4B5726DF25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914400"/>
            <a:ext cx="904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 txBox="1">
            <a:spLocks/>
          </p:cNvSpPr>
          <p:nvPr/>
        </p:nvSpPr>
        <p:spPr bwMode="auto">
          <a:xfrm>
            <a:off x="0" y="13854"/>
            <a:ext cx="9144000" cy="36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 smtClean="0">
                <a:solidFill>
                  <a:srgbClr val="00B050"/>
                </a:solidFill>
              </a:rPr>
              <a:t>4.2</a:t>
            </a:r>
            <a:endParaRPr lang="en-US" altLang="en-US" sz="45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9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4500" b="1" dirty="0" smtClean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3200" b="1" dirty="0" smtClean="0"/>
              <a:t>Logical </a:t>
            </a:r>
            <a:r>
              <a:rPr lang="en-US" sz="3200" b="1" dirty="0"/>
              <a:t>Database </a:t>
            </a:r>
            <a:r>
              <a:rPr lang="en-US" sz="3200" b="1" dirty="0" smtClean="0"/>
              <a:t>Design</a:t>
            </a:r>
            <a:endParaRPr lang="en-US" alt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-2819"/>
            <a:ext cx="3581400" cy="686081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simplified COMPANY relational database schema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pic>
        <p:nvPicPr>
          <p:cNvPr id="26629" name="Picture 6" descr="fig14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90" y="-2820"/>
            <a:ext cx="5570827" cy="686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980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2893"/>
            <a:ext cx="9144000" cy="1069694"/>
          </a:xfrm>
        </p:spPr>
        <p:txBody>
          <a:bodyPr anchor="ctr"/>
          <a:lstStyle/>
          <a:p>
            <a:pPr algn="ctr" eaLnBrk="1" hangingPunct="1"/>
            <a:r>
              <a:rPr lang="en-US" altLang="en-US" sz="3200" b="1" dirty="0" smtClean="0"/>
              <a:t>Redundant Information in Tuples and Update Anomalies 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>
          <a:xfrm>
            <a:off x="43725" y="1143000"/>
            <a:ext cx="9042400" cy="5638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Information is stored redundantly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dirty="0" smtClean="0"/>
              <a:t>Wastes storage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dirty="0" smtClean="0"/>
              <a:t>Causes problems with update anomalies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en-US" dirty="0" smtClean="0"/>
              <a:t>Insertion anomalies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en-US" dirty="0" smtClean="0"/>
              <a:t>Deletion anomalies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en-US" dirty="0" smtClean="0"/>
              <a:t>Modification anomalies </a:t>
            </a:r>
          </a:p>
        </p:txBody>
      </p:sp>
    </p:spTree>
    <p:extLst>
      <p:ext uri="{BB962C8B-B14F-4D97-AF65-F5344CB8AC3E}">
        <p14:creationId xmlns:p14="http://schemas.microsoft.com/office/powerpoint/2010/main" val="312040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EXAMPLE OF AN UPDATE ANOMALY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>
          <a:xfrm>
            <a:off x="88900" y="764233"/>
            <a:ext cx="8966200" cy="5791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Consider the relation: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EMP_PROJ(</a:t>
            </a:r>
            <a:r>
              <a:rPr lang="en-US" altLang="en-US" dirty="0" err="1" smtClean="0"/>
              <a:t>Emp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Proj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Ename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No_hours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Update Anomaly: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400" dirty="0"/>
              <a:t>If one copy of </a:t>
            </a:r>
            <a:r>
              <a:rPr lang="en-CA" sz="2400" dirty="0" smtClean="0"/>
              <a:t>such </a:t>
            </a:r>
            <a:r>
              <a:rPr lang="en-CA" sz="2400" dirty="0"/>
              <a:t>repeated data is updated, an inconsistency is created unless all copies </a:t>
            </a:r>
            <a:r>
              <a:rPr lang="en-CA" sz="2400" dirty="0" smtClean="0"/>
              <a:t>are similarly </a:t>
            </a:r>
            <a:r>
              <a:rPr lang="en-CA" sz="2400" dirty="0"/>
              <a:t>updated.</a:t>
            </a:r>
            <a:endParaRPr lang="en-US" altLang="en-US" sz="24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altLang="en-US" sz="2200" dirty="0" smtClean="0"/>
              <a:t>e.g., Changing the name of  project number P1 from “Billing” to “Customer-Accounting” may cause this update to be made for all 100 employees working on project P1. </a:t>
            </a:r>
          </a:p>
        </p:txBody>
      </p:sp>
    </p:spTree>
    <p:extLst>
      <p:ext uri="{BB962C8B-B14F-4D97-AF65-F5344CB8AC3E}">
        <p14:creationId xmlns:p14="http://schemas.microsoft.com/office/powerpoint/2010/main" val="221692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>
          <a:xfrm>
            <a:off x="-9526" y="0"/>
            <a:ext cx="9153525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AN INSERT ANOMALY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>
          <a:xfrm>
            <a:off x="66874" y="759306"/>
            <a:ext cx="8996101" cy="602249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/>
              <a:t>It </a:t>
            </a:r>
            <a:r>
              <a:rPr lang="en-CA" sz="2400" dirty="0" smtClean="0"/>
              <a:t>may </a:t>
            </a:r>
            <a:r>
              <a:rPr lang="en-CA" sz="2400" dirty="0"/>
              <a:t>not be possible to store certain </a:t>
            </a:r>
            <a:r>
              <a:rPr lang="en-CA" sz="2400" dirty="0" smtClean="0"/>
              <a:t>information </a:t>
            </a:r>
            <a:r>
              <a:rPr lang="en-CA" sz="2400" dirty="0"/>
              <a:t>unless </a:t>
            </a:r>
            <a:r>
              <a:rPr lang="en-CA" sz="2400" dirty="0" smtClean="0"/>
              <a:t>some </a:t>
            </a:r>
            <a:r>
              <a:rPr lang="en-CA" sz="2400" dirty="0"/>
              <a:t>other, unrelated, </a:t>
            </a:r>
            <a:r>
              <a:rPr lang="en-CA" sz="2400" dirty="0" smtClean="0"/>
              <a:t>information </a:t>
            </a:r>
            <a:r>
              <a:rPr lang="en-CA" sz="2400" dirty="0"/>
              <a:t>is stored as well.</a:t>
            </a:r>
            <a:endParaRPr lang="en-US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Consider the relation: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EMP_PROJ(</a:t>
            </a:r>
            <a:r>
              <a:rPr lang="en-US" altLang="en-US" sz="2400" dirty="0" err="1" smtClean="0"/>
              <a:t>Emp</a:t>
            </a:r>
            <a:r>
              <a:rPr lang="en-US" altLang="en-US" sz="2400" dirty="0" smtClean="0"/>
              <a:t>#, </a:t>
            </a:r>
            <a:r>
              <a:rPr lang="en-US" altLang="en-US" sz="2400" dirty="0" err="1" smtClean="0"/>
              <a:t>Proj</a:t>
            </a:r>
            <a:r>
              <a:rPr lang="en-US" altLang="en-US" sz="2400" dirty="0" smtClean="0"/>
              <a:t>#, </a:t>
            </a:r>
            <a:r>
              <a:rPr lang="en-US" altLang="en-US" sz="2400" dirty="0" err="1" smtClean="0"/>
              <a:t>Ename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Pname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No_hours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Insert  Anomaly: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Cannot insert a project unless an employee is assigned to it.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Conversely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Cannot insert an employee unless an he/she is assigned to a project. </a:t>
            </a:r>
          </a:p>
        </p:txBody>
      </p:sp>
    </p:spTree>
    <p:extLst>
      <p:ext uri="{BB962C8B-B14F-4D97-AF65-F5344CB8AC3E}">
        <p14:creationId xmlns:p14="http://schemas.microsoft.com/office/powerpoint/2010/main" val="153465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050"/>
            <a:ext cx="9144000" cy="70484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EXAMPLE OF A DELETE ANOMALY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762000"/>
            <a:ext cx="8890000" cy="601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/>
              <a:t>It m</a:t>
            </a:r>
            <a:r>
              <a:rPr lang="en-CA" sz="2400" dirty="0" smtClean="0"/>
              <a:t>ay </a:t>
            </a:r>
            <a:r>
              <a:rPr lang="en-CA" sz="2400" dirty="0"/>
              <a:t>not be possible to delete certain </a:t>
            </a:r>
            <a:r>
              <a:rPr lang="en-CA" sz="2400" dirty="0" smtClean="0"/>
              <a:t>information </a:t>
            </a:r>
            <a:r>
              <a:rPr lang="en-CA" sz="2400" dirty="0"/>
              <a:t>w</a:t>
            </a:r>
            <a:r>
              <a:rPr lang="en-CA" sz="2400" dirty="0" smtClean="0"/>
              <a:t>ithout </a:t>
            </a:r>
            <a:r>
              <a:rPr lang="en-CA" sz="2400" dirty="0"/>
              <a:t>losing </a:t>
            </a:r>
            <a:r>
              <a:rPr lang="en-CA" sz="2400" dirty="0" smtClean="0"/>
              <a:t>some </a:t>
            </a:r>
            <a:r>
              <a:rPr lang="en-CA" sz="2400" dirty="0"/>
              <a:t>other, unrelated, </a:t>
            </a:r>
            <a:r>
              <a:rPr lang="en-CA" sz="2400" dirty="0" smtClean="0"/>
              <a:t>information </a:t>
            </a:r>
            <a:r>
              <a:rPr lang="en-CA" sz="2400" dirty="0"/>
              <a:t>as w</a:t>
            </a:r>
            <a:r>
              <a:rPr lang="en-CA" sz="2400" dirty="0" smtClean="0"/>
              <a:t>ell</a:t>
            </a:r>
            <a:r>
              <a:rPr lang="en-CA" sz="2400" dirty="0"/>
              <a:t>.</a:t>
            </a:r>
            <a:r>
              <a:rPr lang="en-CA" sz="1600" dirty="0"/>
              <a:t>`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Consider the relation: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EMP_PROJ(</a:t>
            </a:r>
            <a:r>
              <a:rPr lang="en-US" altLang="en-US" sz="2400" dirty="0" err="1" smtClean="0"/>
              <a:t>Emp</a:t>
            </a:r>
            <a:r>
              <a:rPr lang="en-US" altLang="en-US" sz="2400" dirty="0" smtClean="0"/>
              <a:t>#, </a:t>
            </a:r>
            <a:r>
              <a:rPr lang="en-US" altLang="en-US" sz="2400" dirty="0" err="1" smtClean="0"/>
              <a:t>Proj</a:t>
            </a:r>
            <a:r>
              <a:rPr lang="en-US" altLang="en-US" sz="2400" dirty="0" smtClean="0"/>
              <a:t>#, </a:t>
            </a:r>
            <a:r>
              <a:rPr lang="en-US" altLang="en-US" sz="2400" dirty="0" err="1" smtClean="0"/>
              <a:t>Ename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Pname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No_hours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Delete Anomaly: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When a project is deleted, it will result in deleting all the employees who work on that project.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Alternately, if an employee is the sole employee on a project, deleting that employee would result in deleting the corresponding project.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59426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-7143"/>
            <a:ext cx="9144000" cy="1101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relation schemas suffering from update anomalies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pic>
        <p:nvPicPr>
          <p:cNvPr id="36870" name="Picture 8" descr="fig14_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9688"/>
            <a:ext cx="9124950" cy="538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111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20188" cy="720725"/>
          </a:xfrm>
        </p:spPr>
        <p:txBody>
          <a:bodyPr/>
          <a:lstStyle/>
          <a:p>
            <a:r>
              <a:rPr lang="en-US" dirty="0" smtClean="0"/>
              <a:t>What is 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38200"/>
            <a:ext cx="9042400" cy="533400"/>
          </a:xfrm>
        </p:spPr>
        <p:txBody>
          <a:bodyPr/>
          <a:lstStyle/>
          <a:p>
            <a:r>
              <a:rPr lang="en-US" dirty="0" smtClean="0"/>
              <a:t>We will cover it in detail in the coming lectures.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60757"/>
              </p:ext>
            </p:extLst>
          </p:nvPr>
        </p:nvGraphicFramePr>
        <p:xfrm>
          <a:off x="69851" y="1433195"/>
          <a:ext cx="4419599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164644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654756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</a:tblGrid>
              <a:tr h="2819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29859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24638"/>
              </p:ext>
            </p:extLst>
          </p:nvPr>
        </p:nvGraphicFramePr>
        <p:xfrm>
          <a:off x="5380038" y="1447800"/>
          <a:ext cx="3721100" cy="19250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DepID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DepName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CE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Civil</a:t>
                      </a:r>
                      <a:r>
                        <a:rPr lang="en-US" altLang="en-US" sz="1900" baseline="0" dirty="0" smtClean="0"/>
                        <a:t> </a:t>
                      </a:r>
                      <a:r>
                        <a:rPr lang="en-US" altLang="en-US" sz="1900" dirty="0" smtClean="0"/>
                        <a:t>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EE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Electrical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ME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Mechanical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49480"/>
              </p:ext>
            </p:extLst>
          </p:nvPr>
        </p:nvGraphicFramePr>
        <p:xfrm>
          <a:off x="533400" y="4495800"/>
          <a:ext cx="8369300" cy="2286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416520443"/>
                    </a:ext>
                  </a:extLst>
                </a:gridCol>
              </a:tblGrid>
              <a:tr h="2819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DepID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DepName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Electrical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Civil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Mechanical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Civil</a:t>
                      </a:r>
                      <a:r>
                        <a:rPr lang="en-US" altLang="en-US" sz="1900" baseline="0" dirty="0" smtClean="0"/>
                        <a:t> </a:t>
                      </a:r>
                      <a:r>
                        <a:rPr lang="en-US" altLang="en-US" sz="1900" dirty="0" smtClean="0"/>
                        <a:t>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29859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900" dirty="0" smtClean="0"/>
                        <a:t>Electrical Engineering</a:t>
                      </a:r>
                      <a:endParaRPr lang="en-US" sz="19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4114800" y="3703955"/>
            <a:ext cx="1905000" cy="71564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 kern="0" dirty="0"/>
              <a:t>Join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lowchart: Collate 3"/>
          <p:cNvSpPr/>
          <p:nvPr/>
        </p:nvSpPr>
        <p:spPr bwMode="auto">
          <a:xfrm rot="5400000">
            <a:off x="4782345" y="2822892"/>
            <a:ext cx="304799" cy="460376"/>
          </a:xfrm>
          <a:prstGeom prst="flowChartCollat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53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4571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Sample states for EMP_DEPT and EMP_PROJ</a:t>
            </a:r>
          </a:p>
        </p:txBody>
      </p:sp>
      <p:pic>
        <p:nvPicPr>
          <p:cNvPr id="38916" name="Picture 11" descr="fig14_0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7" b="64070"/>
          <a:stretch/>
        </p:blipFill>
        <p:spPr bwMode="auto">
          <a:xfrm>
            <a:off x="0" y="495300"/>
            <a:ext cx="701178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fig14_0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37697" r="22348" b="1584"/>
          <a:stretch/>
        </p:blipFill>
        <p:spPr bwMode="auto">
          <a:xfrm>
            <a:off x="0" y="2819400"/>
            <a:ext cx="5514975" cy="392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5548313" y="2892397"/>
            <a:ext cx="3543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i="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EMP_DEPT and EMP_PROJ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586413" y="4764144"/>
            <a:ext cx="3573258" cy="82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i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altLang="en-US" sz="2400" b="1" i="0" kern="0" dirty="0">
                <a:latin typeface="Arial" panose="020B0604020202020204" pitchFamily="34" charset="0"/>
                <a:cs typeface="Arial" panose="020B0604020202020204" pitchFamily="34" charset="0"/>
              </a:rPr>
              <a:t>may be stored as base </a:t>
            </a:r>
            <a:r>
              <a:rPr lang="en-US" altLang="en-US" sz="2400" b="1" i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relations.</a:t>
            </a:r>
            <a:endParaRPr lang="en-US" altLang="en-US" sz="2400" b="1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586413" y="5594469"/>
            <a:ext cx="3543300" cy="48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i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548313" y="3428999"/>
            <a:ext cx="3611358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i="0" kern="0" dirty="0" smtClean="0">
                <a:latin typeface="Arial Narrow" panose="020B0606020202030204" pitchFamily="34" charset="0"/>
              </a:rPr>
              <a:t>Sample states: as a result of </a:t>
            </a:r>
          </a:p>
          <a:p>
            <a:pPr>
              <a:defRPr/>
            </a:pPr>
            <a:r>
              <a:rPr lang="en-US" altLang="en-US" sz="2400" b="1" i="0" kern="0" dirty="0" smtClean="0">
                <a:latin typeface="Arial Narrow" panose="020B0606020202030204" pitchFamily="34" charset="0"/>
              </a:rPr>
              <a:t>applying </a:t>
            </a:r>
            <a:r>
              <a:rPr lang="en-US" altLang="en-US" sz="2400" b="1" i="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NATURAL JOIN.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586413" y="6076951"/>
            <a:ext cx="3543300" cy="78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400" b="1" i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2400" b="1" i="0" kern="0" dirty="0">
                <a:latin typeface="Arial" panose="020B0604020202020204" pitchFamily="34" charset="0"/>
                <a:cs typeface="Arial" panose="020B0604020202020204" pitchFamily="34" charset="0"/>
              </a:rPr>
              <a:t>performance reasons.</a:t>
            </a:r>
          </a:p>
        </p:txBody>
      </p:sp>
    </p:spTree>
    <p:extLst>
      <p:ext uri="{BB962C8B-B14F-4D97-AF65-F5344CB8AC3E}">
        <p14:creationId xmlns:p14="http://schemas.microsoft.com/office/powerpoint/2010/main" val="3601356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143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Guideline for Redundant Information in Tuples and Update Anomalies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>
          <a:xfrm>
            <a:off x="53975" y="1066800"/>
            <a:ext cx="9042400" cy="5686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GUIDELINE 2: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Design a schema that does not suffer from the </a:t>
            </a:r>
            <a:r>
              <a:rPr lang="en-US" altLang="en-US" b="1" dirty="0" smtClean="0"/>
              <a:t>insertion, deletion and update anomalies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If there are </a:t>
            </a:r>
            <a:r>
              <a:rPr lang="en-US" altLang="en-US" b="1" dirty="0" smtClean="0"/>
              <a:t>any anomalies present</a:t>
            </a:r>
            <a:r>
              <a:rPr lang="en-US" altLang="en-US" dirty="0" smtClean="0"/>
              <a:t>, then </a:t>
            </a:r>
            <a:r>
              <a:rPr lang="en-US" altLang="en-US" b="1" dirty="0" smtClean="0"/>
              <a:t>note them </a:t>
            </a:r>
            <a:r>
              <a:rPr lang="en-US" altLang="en-US" dirty="0" smtClean="0"/>
              <a:t>so that applications can be made to take them into account. </a:t>
            </a:r>
          </a:p>
        </p:txBody>
      </p:sp>
    </p:spTree>
    <p:extLst>
      <p:ext uri="{BB962C8B-B14F-4D97-AF65-F5344CB8AC3E}">
        <p14:creationId xmlns:p14="http://schemas.microsoft.com/office/powerpoint/2010/main" val="3869260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1.3 Null Values in Tuples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>
          <a:xfrm>
            <a:off x="53975" y="647700"/>
            <a:ext cx="904240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GUIDELINE 3: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Relations should be designed such that their tuples will have </a:t>
            </a:r>
            <a:r>
              <a:rPr lang="en-US" altLang="en-US" b="1" dirty="0" smtClean="0"/>
              <a:t>as few NULL values as possible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Attributes that are NULL frequently could be placed in </a:t>
            </a:r>
            <a:r>
              <a:rPr lang="en-US" altLang="en-US" b="1" dirty="0" smtClean="0"/>
              <a:t>separate relations </a:t>
            </a:r>
            <a:r>
              <a:rPr lang="en-US" altLang="en-US" dirty="0" smtClean="0"/>
              <a:t>(with the primary key)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 Reasons for nulls: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Attribute not applicable or invalid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Attribute value unknown  (may exist)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Value known to exist, but unavailable </a:t>
            </a:r>
          </a:p>
        </p:txBody>
      </p:sp>
    </p:spTree>
    <p:extLst>
      <p:ext uri="{BB962C8B-B14F-4D97-AF65-F5344CB8AC3E}">
        <p14:creationId xmlns:p14="http://schemas.microsoft.com/office/powerpoint/2010/main" val="2779203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>
          <a:xfrm>
            <a:off x="-5788" y="0"/>
            <a:ext cx="9149787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idx="1"/>
          </p:nvPr>
        </p:nvSpPr>
        <p:spPr>
          <a:xfrm>
            <a:off x="57150" y="809625"/>
            <a:ext cx="8991600" cy="59436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2400" dirty="0" smtClean="0"/>
              <a:t>Informal Design Guidelines for Relational Databases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200" dirty="0" smtClean="0"/>
              <a:t>Semantics of the Relation Attributes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200" dirty="0" smtClean="0"/>
              <a:t>Redundant Information in Tuples and Update Anomalies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200" dirty="0" smtClean="0"/>
              <a:t>Null Values in Tuples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200" dirty="0" smtClean="0"/>
              <a:t>Spurious Tuples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smtClean="0"/>
              <a:t>Functional Dependencies (FDs)</a:t>
            </a:r>
          </a:p>
          <a:p>
            <a:pPr lvl="1" eaLnBrk="1" hangingPunct="1">
              <a:lnSpc>
                <a:spcPct val="200000"/>
              </a:lnSpc>
              <a:buClr>
                <a:srgbClr val="333399"/>
              </a:buClr>
            </a:pPr>
            <a:r>
              <a:rPr lang="en-US" altLang="en-US" sz="2200" dirty="0" smtClean="0"/>
              <a:t>Definition of 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3253739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sz="2750" b="1" dirty="0" smtClean="0"/>
              <a:t>Generation of Spurious Tuples – avoid at any cost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>
          <a:xfrm>
            <a:off x="43725" y="762000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600" dirty="0" smtClean="0"/>
              <a:t>Bad designs for a relational database may result in </a:t>
            </a:r>
            <a:r>
              <a:rPr lang="en-US" altLang="en-US" sz="3600" b="1" dirty="0" smtClean="0"/>
              <a:t>erroneous</a:t>
            </a:r>
            <a:r>
              <a:rPr lang="en-US" altLang="en-US" sz="3600" dirty="0" smtClean="0"/>
              <a:t> results for certain </a:t>
            </a:r>
            <a:r>
              <a:rPr lang="en-US" altLang="en-US" sz="3600" b="1" dirty="0" smtClean="0"/>
              <a:t>JOIN</a:t>
            </a:r>
            <a:r>
              <a:rPr lang="en-US" altLang="en-US" sz="3600" dirty="0" smtClean="0"/>
              <a:t> operations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600" dirty="0" smtClean="0"/>
              <a:t>The "</a:t>
            </a:r>
            <a:r>
              <a:rPr lang="en-US" altLang="en-US" sz="3600" b="1" dirty="0" smtClean="0"/>
              <a:t>lossless join</a:t>
            </a:r>
            <a:r>
              <a:rPr lang="en-US" altLang="en-US" sz="3600" dirty="0" smtClean="0"/>
              <a:t>" property is used to guarantee meaningful results for join operations </a:t>
            </a:r>
          </a:p>
        </p:txBody>
      </p:sp>
    </p:spTree>
    <p:extLst>
      <p:ext uri="{BB962C8B-B14F-4D97-AF65-F5344CB8AC3E}">
        <p14:creationId xmlns:p14="http://schemas.microsoft.com/office/powerpoint/2010/main" val="3577437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Spurious Tuples </a:t>
            </a:r>
            <a:r>
              <a:rPr lang="en-US" altLang="en-US" sz="2800" dirty="0" smtClean="0"/>
              <a:t>(1)</a:t>
            </a:r>
            <a:endParaRPr lang="en-US" altLang="en-US" sz="2750" b="1" dirty="0" smtClean="0"/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>
          <a:xfrm>
            <a:off x="43725" y="762000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GUIDELINE 4: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The relations should be designed to satisfy the </a:t>
            </a:r>
            <a:r>
              <a:rPr lang="en-US" altLang="en-US" b="1" dirty="0" smtClean="0"/>
              <a:t>lossless join condition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 smtClean="0"/>
              <a:t>No spurious tuples </a:t>
            </a:r>
            <a:r>
              <a:rPr lang="en-US" altLang="en-US" dirty="0" smtClean="0"/>
              <a:t>should be generated by doing a natural-join of any relations.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400" dirty="0"/>
              <a:t>There are two important properties of decompositions: </a:t>
            </a:r>
          </a:p>
          <a:p>
            <a:pPr marL="876300" lvl="1" indent="-4191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lphaLcParenR"/>
            </a:pPr>
            <a:r>
              <a:rPr lang="en-US" altLang="en-US" sz="2400" dirty="0"/>
              <a:t>Non-additive or </a:t>
            </a:r>
            <a:r>
              <a:rPr lang="en-US" altLang="en-US" sz="2400" b="1" dirty="0" err="1"/>
              <a:t>losslessness</a:t>
            </a:r>
            <a:r>
              <a:rPr lang="en-US" altLang="en-US" sz="2400" dirty="0"/>
              <a:t> of the corresponding join</a:t>
            </a:r>
          </a:p>
          <a:p>
            <a:pPr marL="876300" lvl="1" indent="-4191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lphaLcParenR"/>
            </a:pPr>
            <a:r>
              <a:rPr lang="en-US" altLang="en-US" sz="2400" b="1" dirty="0"/>
              <a:t>Preservation of the functional dependencies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3511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Spurious Tuples (2)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idx="1"/>
          </p:nvPr>
        </p:nvSpPr>
        <p:spPr>
          <a:xfrm>
            <a:off x="43725" y="838200"/>
            <a:ext cx="9042400" cy="59436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400" dirty="0" smtClean="0"/>
              <a:t>There are two important properties of decompositions: </a:t>
            </a:r>
          </a:p>
          <a:p>
            <a:pPr marL="876300" lvl="1" indent="-4191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lphaLcParenR"/>
            </a:pPr>
            <a:r>
              <a:rPr lang="en-US" altLang="en-US" sz="2400" dirty="0" smtClean="0"/>
              <a:t>Non-additive or </a:t>
            </a:r>
            <a:r>
              <a:rPr lang="en-US" altLang="en-US" sz="2400" dirty="0" err="1" smtClean="0"/>
              <a:t>losslessness</a:t>
            </a:r>
            <a:r>
              <a:rPr lang="en-US" altLang="en-US" sz="2400" dirty="0" smtClean="0"/>
              <a:t> of the corresponding join</a:t>
            </a:r>
          </a:p>
          <a:p>
            <a:pPr marL="876300" lvl="1" indent="-4191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lphaLcParenR"/>
            </a:pPr>
            <a:r>
              <a:rPr lang="en-US" altLang="en-US" sz="2400" dirty="0" smtClean="0"/>
              <a:t>Preservation of the functional dependencies. 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400" dirty="0" smtClean="0"/>
              <a:t>Note that:</a:t>
            </a:r>
          </a:p>
          <a:p>
            <a:pPr marL="876300" lvl="1" indent="-419100" eaLnBrk="1" hangingPunct="1">
              <a:lnSpc>
                <a:spcPct val="150000"/>
              </a:lnSpc>
            </a:pPr>
            <a:r>
              <a:rPr lang="en-US" altLang="en-US" sz="2400" dirty="0" smtClean="0"/>
              <a:t>Property (a) is extremely important and </a:t>
            </a:r>
            <a:r>
              <a:rPr lang="en-US" altLang="en-US" sz="2400" i="1" u="sng" dirty="0" smtClean="0"/>
              <a:t>cannot</a:t>
            </a:r>
            <a:r>
              <a:rPr lang="en-US" altLang="en-US" sz="2400" u="sng" dirty="0" smtClean="0"/>
              <a:t> </a:t>
            </a:r>
            <a:r>
              <a:rPr lang="en-US" altLang="en-US" sz="2400" dirty="0" smtClean="0"/>
              <a:t>be sacrificed. </a:t>
            </a:r>
            <a:r>
              <a:rPr lang="en-CA" sz="2400" dirty="0" smtClean="0"/>
              <a:t>Guarantees </a:t>
            </a:r>
            <a:r>
              <a:rPr lang="en-CA" sz="2400" dirty="0"/>
              <a:t>that the spurious tuple generation problem </a:t>
            </a:r>
            <a:r>
              <a:rPr lang="en-CA" sz="2400" dirty="0" smtClean="0"/>
              <a:t>does </a:t>
            </a:r>
            <a:r>
              <a:rPr lang="en-CA" sz="2400" dirty="0"/>
              <a:t>not occur with respect to the relation schemas created after decomposition</a:t>
            </a:r>
            <a:endParaRPr lang="en-US" altLang="en-US" sz="2400" dirty="0" smtClean="0"/>
          </a:p>
          <a:p>
            <a:pPr marL="876300" lvl="1" indent="-419100" eaLnBrk="1" hangingPunct="1">
              <a:lnSpc>
                <a:spcPct val="150000"/>
              </a:lnSpc>
            </a:pPr>
            <a:r>
              <a:rPr lang="en-US" altLang="en-US" sz="2400" dirty="0" smtClean="0"/>
              <a:t>Property (b) is less stringent and may be sacrificed. (See Chapter 15). </a:t>
            </a:r>
          </a:p>
        </p:txBody>
      </p:sp>
    </p:spTree>
    <p:extLst>
      <p:ext uri="{BB962C8B-B14F-4D97-AF65-F5344CB8AC3E}">
        <p14:creationId xmlns:p14="http://schemas.microsoft.com/office/powerpoint/2010/main" val="4117386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18"/>
            <a:ext cx="5181602" cy="448990"/>
          </a:xfrm>
        </p:spPr>
        <p:txBody>
          <a:bodyPr/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Spurious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Tuples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43337"/>
              </p:ext>
            </p:extLst>
          </p:nvPr>
        </p:nvGraphicFramePr>
        <p:xfrm>
          <a:off x="4363278" y="1184750"/>
          <a:ext cx="81832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6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2454"/>
              </p:ext>
            </p:extLst>
          </p:nvPr>
        </p:nvGraphicFramePr>
        <p:xfrm>
          <a:off x="76200" y="1184750"/>
          <a:ext cx="12274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6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5635"/>
              </p:ext>
            </p:extLst>
          </p:nvPr>
        </p:nvGraphicFramePr>
        <p:xfrm>
          <a:off x="2286000" y="1184750"/>
          <a:ext cx="81832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6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sp>
        <p:nvSpPr>
          <p:cNvPr id="6" name="Diamond 5"/>
          <p:cNvSpPr/>
          <p:nvPr/>
        </p:nvSpPr>
        <p:spPr bwMode="auto">
          <a:xfrm>
            <a:off x="3429000" y="1813400"/>
            <a:ext cx="600903" cy="59055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1"/>
            <a:endCxn id="20" idx="3"/>
          </p:cNvCxnSpPr>
          <p:nvPr/>
        </p:nvCxnSpPr>
        <p:spPr bwMode="auto">
          <a:xfrm flipH="1" flipV="1">
            <a:off x="3104322" y="2099150"/>
            <a:ext cx="324678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5" idx="1"/>
          </p:cNvCxnSpPr>
          <p:nvPr/>
        </p:nvCxnSpPr>
        <p:spPr bwMode="auto">
          <a:xfrm flipV="1">
            <a:off x="4029903" y="2099150"/>
            <a:ext cx="333375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20418" y="532035"/>
            <a:ext cx="4074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3861" y="514350"/>
            <a:ext cx="5212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b="1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57607" y="515218"/>
            <a:ext cx="5212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b="1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63531"/>
              </p:ext>
            </p:extLst>
          </p:nvPr>
        </p:nvGraphicFramePr>
        <p:xfrm>
          <a:off x="7764664" y="457200"/>
          <a:ext cx="1227484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7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6469807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779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7725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302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0132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695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68867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524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7833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313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0034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81777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7558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7781760" y="1"/>
            <a:ext cx="1154547" cy="478481"/>
            <a:chOff x="6063422" y="517999"/>
            <a:chExt cx="1154547" cy="478481"/>
          </a:xfrm>
        </p:grpSpPr>
        <p:sp>
          <p:nvSpPr>
            <p:cNvPr id="29" name="Rectangle 28"/>
            <p:cNvSpPr/>
            <p:nvPr/>
          </p:nvSpPr>
          <p:spPr>
            <a:xfrm>
              <a:off x="6063422" y="534815"/>
              <a:ext cx="5212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b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96672" y="517999"/>
              <a:ext cx="5212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b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62602" y="517999"/>
              <a:ext cx="3561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42471" y="110638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Natural Join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5765133" y="1486377"/>
            <a:ext cx="1260836" cy="478481"/>
            <a:chOff x="1851466" y="3335984"/>
            <a:chExt cx="1260836" cy="478481"/>
          </a:xfrm>
        </p:grpSpPr>
        <p:sp>
          <p:nvSpPr>
            <p:cNvPr id="35" name="Rectangle 34"/>
            <p:cNvSpPr/>
            <p:nvPr/>
          </p:nvSpPr>
          <p:spPr>
            <a:xfrm>
              <a:off x="1851466" y="3352800"/>
              <a:ext cx="5212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b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91005" y="3335984"/>
              <a:ext cx="5212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b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Flowchart: Collate 37"/>
            <p:cNvSpPr/>
            <p:nvPr/>
          </p:nvSpPr>
          <p:spPr bwMode="auto">
            <a:xfrm rot="5400000">
              <a:off x="2345436" y="3429000"/>
              <a:ext cx="272896" cy="309265"/>
            </a:xfrm>
            <a:prstGeom prst="flowChartCollat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62405"/>
              </p:ext>
            </p:extLst>
          </p:nvPr>
        </p:nvGraphicFramePr>
        <p:xfrm>
          <a:off x="33070" y="3459480"/>
          <a:ext cx="12274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7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6469807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779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7725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0132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695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313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 bwMode="auto">
          <a:xfrm>
            <a:off x="8014487" y="902049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001154" y="1219200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8015142" y="2352675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8015142" y="2694328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8018024" y="4518660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026810" y="6356326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11492"/>
              </p:ext>
            </p:extLst>
          </p:nvPr>
        </p:nvGraphicFramePr>
        <p:xfrm>
          <a:off x="3902971" y="3459480"/>
          <a:ext cx="9206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7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6469807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779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7725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0132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695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313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685371" y="3525499"/>
            <a:ext cx="21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only one attribute(B)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-40371" y="6335371"/>
            <a:ext cx="711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Are they equal?</a:t>
            </a:r>
            <a:endParaRPr lang="en-US" b="1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3790950" y="4191000"/>
            <a:ext cx="1089784" cy="32766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3790950" y="4564945"/>
            <a:ext cx="1089784" cy="32766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7207" y="993700"/>
            <a:ext cx="858618" cy="22067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235728" y="1024557"/>
            <a:ext cx="904701" cy="22067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43240" y="976014"/>
            <a:ext cx="928360" cy="222438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4298776" y="993700"/>
            <a:ext cx="928360" cy="222438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02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55" grpId="0" animBg="1"/>
      <p:bldP spid="56" grpId="0" animBg="1"/>
      <p:bldP spid="3" grpId="0" animBg="1"/>
      <p:bldP spid="3" grpId="1" animBg="1"/>
      <p:bldP spid="37" grpId="0" animBg="1"/>
      <p:bldP spid="37" grpId="1" animBg="1"/>
      <p:bldP spid="4" grpId="0" animBg="1"/>
      <p:bldP spid="4" grpId="1" animBg="1"/>
      <p:bldP spid="41" grpId="0" animBg="1"/>
      <p:bldP spid="4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10" y="0"/>
            <a:ext cx="9174110" cy="579120"/>
          </a:xfrm>
        </p:spPr>
        <p:txBody>
          <a:bodyPr/>
          <a:lstStyle/>
          <a:p>
            <a:r>
              <a:rPr lang="en-US" altLang="en-US" dirty="0"/>
              <a:t>Spurious Tuples </a:t>
            </a:r>
            <a:r>
              <a:rPr lang="en-US" altLang="en-US" dirty="0" smtClean="0"/>
              <a:t>(3)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0110" y="636364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Let’s Join EMP_LOCS with EMP_PROJ1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749" t="26699" r="8335" b="9611"/>
          <a:stretch/>
        </p:blipFill>
        <p:spPr>
          <a:xfrm>
            <a:off x="0" y="609600"/>
            <a:ext cx="9113890" cy="571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276600" y="1219200"/>
            <a:ext cx="5867400" cy="6096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4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10" y="1"/>
            <a:ext cx="9144000" cy="596900"/>
          </a:xfrm>
        </p:spPr>
        <p:txBody>
          <a:bodyPr/>
          <a:lstStyle/>
          <a:p>
            <a:r>
              <a:rPr lang="en-US" altLang="en-US" dirty="0"/>
              <a:t>Spurious Tuples </a:t>
            </a:r>
            <a:r>
              <a:rPr lang="en-US" altLang="en-US" dirty="0" smtClean="0"/>
              <a:t>(4)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333" t="17378" r="20166" b="10701"/>
          <a:stretch/>
        </p:blipFill>
        <p:spPr>
          <a:xfrm>
            <a:off x="762000" y="720725"/>
            <a:ext cx="7873739" cy="6137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52400" y="1066800"/>
            <a:ext cx="8839200" cy="14478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52425" y="1371600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29939" y="1943100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29939" y="2219325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66700" y="2828925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66700" y="3105150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64799" y="3713162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64799" y="4244974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64799" y="4521199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64799" y="4813298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55274" y="5410200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55274" y="6294437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9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5971"/>
          </a:xfrm>
        </p:spPr>
        <p:txBody>
          <a:bodyPr/>
          <a:lstStyle/>
          <a:p>
            <a:r>
              <a:rPr lang="en-US" altLang="en-US" dirty="0"/>
              <a:t>Spurious Tuples </a:t>
            </a:r>
            <a:r>
              <a:rPr lang="en-US" altLang="en-US" dirty="0" smtClean="0"/>
              <a:t>(5)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250" y="688151"/>
            <a:ext cx="896620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When we </a:t>
            </a:r>
            <a:r>
              <a:rPr lang="en-CA" dirty="0"/>
              <a:t>JOIN EMP_LOCS and EMP_PROJ1</a:t>
            </a:r>
            <a:r>
              <a:rPr lang="en-CA" dirty="0" smtClean="0"/>
              <a:t> </a:t>
            </a:r>
            <a:r>
              <a:rPr lang="en-CA" dirty="0"/>
              <a:t>using NATURAL JOIN, we do not get the correct original information. </a:t>
            </a:r>
            <a:endParaRPr lang="en-CA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7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This </a:t>
            </a:r>
            <a:r>
              <a:rPr lang="en-CA" dirty="0"/>
              <a:t>is because in this case </a:t>
            </a:r>
            <a:r>
              <a:rPr lang="en-CA" b="1" dirty="0" err="1"/>
              <a:t>Plocation</a:t>
            </a:r>
            <a:r>
              <a:rPr lang="en-CA" dirty="0"/>
              <a:t> happens to be the attribute that relates EMP_LOCS and EMP_PROJ1, and </a:t>
            </a:r>
            <a:r>
              <a:rPr lang="en-CA" dirty="0" err="1"/>
              <a:t>Plocation</a:t>
            </a:r>
            <a:r>
              <a:rPr lang="en-CA" dirty="0"/>
              <a:t> is neither a primary key nor a foreign key in either EMP_LOCS or EMP_PROJ1. </a:t>
            </a:r>
            <a:endParaRPr lang="en-CA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7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/>
              <a:t>Design relation schemas </a:t>
            </a:r>
            <a:r>
              <a:rPr lang="en-CA" b="1" dirty="0"/>
              <a:t>so that they can be joined with equality conditions on attributes that are appropriately related (primary key, foreign key) pairs </a:t>
            </a:r>
            <a:r>
              <a:rPr lang="en-CA" dirty="0"/>
              <a:t>in a way that </a:t>
            </a:r>
            <a:r>
              <a:rPr lang="en-CA" b="1" dirty="0"/>
              <a:t>guarantees that no spurious tuples </a:t>
            </a:r>
            <a:r>
              <a:rPr lang="en-CA" dirty="0"/>
              <a:t>are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2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CA" sz="2800" b="1" dirty="0"/>
              <a:t>Summary </a:t>
            </a:r>
            <a:r>
              <a:rPr lang="en-CA" sz="2800" b="1" dirty="0" smtClean="0"/>
              <a:t>of </a:t>
            </a:r>
            <a:r>
              <a:rPr lang="en-CA" sz="2800" b="1" dirty="0"/>
              <a:t>Design Guidelines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809625"/>
            <a:ext cx="9067800" cy="5981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780" b="1" dirty="0">
                <a:solidFill>
                  <a:srgbClr val="00B050"/>
                </a:solidFill>
              </a:rPr>
              <a:t>GUIDELINE 1</a:t>
            </a:r>
            <a:r>
              <a:rPr lang="en-US" altLang="en-US" sz="2780" dirty="0"/>
              <a:t>: Informally, </a:t>
            </a:r>
            <a:r>
              <a:rPr lang="en-US" altLang="en-US" sz="2780" b="1" dirty="0"/>
              <a:t>each tuple </a:t>
            </a:r>
            <a:r>
              <a:rPr lang="en-US" altLang="en-US" sz="2780" dirty="0"/>
              <a:t>in a relation should </a:t>
            </a:r>
            <a:r>
              <a:rPr lang="en-US" altLang="en-US" sz="2780" b="1" dirty="0"/>
              <a:t>represent one entity</a:t>
            </a:r>
            <a:r>
              <a:rPr lang="en-US" altLang="en-US" sz="2780" dirty="0"/>
              <a:t> or </a:t>
            </a:r>
            <a:r>
              <a:rPr lang="en-US" altLang="en-US" sz="2780" b="1" dirty="0"/>
              <a:t>relationship instance</a:t>
            </a:r>
            <a:r>
              <a:rPr lang="en-US" altLang="en-US" sz="2780" dirty="0"/>
              <a:t>. </a:t>
            </a:r>
            <a:endParaRPr lang="en-US" altLang="en-US" sz="2780" dirty="0" smtClean="0"/>
          </a:p>
          <a:p>
            <a:pPr>
              <a:lnSpc>
                <a:spcPct val="150000"/>
              </a:lnSpc>
            </a:pPr>
            <a:r>
              <a:rPr lang="en-US" altLang="en-US" sz="2780" b="1" dirty="0" smtClean="0">
                <a:solidFill>
                  <a:srgbClr val="00B050"/>
                </a:solidFill>
              </a:rPr>
              <a:t>GUIDELINE </a:t>
            </a:r>
            <a:r>
              <a:rPr lang="en-US" altLang="en-US" sz="2780" b="1" dirty="0">
                <a:solidFill>
                  <a:srgbClr val="00B050"/>
                </a:solidFill>
              </a:rPr>
              <a:t>2</a:t>
            </a:r>
            <a:r>
              <a:rPr lang="en-US" altLang="en-US" sz="2780" dirty="0"/>
              <a:t>: </a:t>
            </a:r>
            <a:r>
              <a:rPr lang="en-US" altLang="en-US" sz="2780" dirty="0" smtClean="0"/>
              <a:t>Design </a:t>
            </a:r>
            <a:r>
              <a:rPr lang="en-US" altLang="en-US" sz="2780" dirty="0"/>
              <a:t>a schema that does not suffer from the </a:t>
            </a:r>
            <a:r>
              <a:rPr lang="en-US" altLang="en-US" sz="2780" b="1" dirty="0"/>
              <a:t>insertion, deletion and update anomalies</a:t>
            </a:r>
            <a:r>
              <a:rPr lang="en-US" altLang="en-US" sz="278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80" b="1" dirty="0">
                <a:solidFill>
                  <a:srgbClr val="00B050"/>
                </a:solidFill>
              </a:rPr>
              <a:t>GUIDELINE 3</a:t>
            </a:r>
            <a:r>
              <a:rPr lang="en-US" altLang="en-US" sz="2780" dirty="0" smtClean="0"/>
              <a:t>: Relations </a:t>
            </a:r>
            <a:r>
              <a:rPr lang="en-US" altLang="en-US" sz="2780" dirty="0"/>
              <a:t>should be designed such that their tuples will have </a:t>
            </a:r>
            <a:r>
              <a:rPr lang="en-US" altLang="en-US" sz="2780" b="1" dirty="0"/>
              <a:t>as few NULL values as possible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80" b="1" dirty="0" smtClean="0">
                <a:solidFill>
                  <a:srgbClr val="00B050"/>
                </a:solidFill>
              </a:rPr>
              <a:t>GUIDELINE </a:t>
            </a:r>
            <a:r>
              <a:rPr lang="en-US" altLang="en-US" sz="2780" b="1" dirty="0">
                <a:solidFill>
                  <a:srgbClr val="00B050"/>
                </a:solidFill>
              </a:rPr>
              <a:t>4</a:t>
            </a:r>
            <a:r>
              <a:rPr lang="en-US" altLang="en-US" sz="2780" dirty="0" smtClean="0"/>
              <a:t>: The </a:t>
            </a:r>
            <a:r>
              <a:rPr lang="en-US" altLang="en-US" sz="2780" dirty="0"/>
              <a:t>relations should be designed to satisfy the </a:t>
            </a:r>
            <a:r>
              <a:rPr lang="en-US" altLang="en-US" sz="2780" b="1" dirty="0"/>
              <a:t>lossless join condition</a:t>
            </a:r>
            <a:r>
              <a:rPr lang="en-US" altLang="en-US" sz="2780" dirty="0" smtClean="0"/>
              <a:t>.</a:t>
            </a:r>
            <a:endParaRPr lang="en-US" altLang="en-US" sz="2780" dirty="0"/>
          </a:p>
        </p:txBody>
      </p:sp>
    </p:spTree>
    <p:extLst>
      <p:ext uri="{BB962C8B-B14F-4D97-AF65-F5344CB8AC3E}">
        <p14:creationId xmlns:p14="http://schemas.microsoft.com/office/powerpoint/2010/main" val="966232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CA" sz="2800" b="1" dirty="0"/>
              <a:t>Summary and Discussion of Design Guidelines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5" y="720724"/>
            <a:ext cx="9018588" cy="6061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400" dirty="0" smtClean="0">
                <a:latin typeface="Arial Narrow" panose="020B0606020202030204" pitchFamily="34" charset="0"/>
              </a:rPr>
              <a:t>The </a:t>
            </a:r>
            <a:r>
              <a:rPr lang="en-CA" sz="2400" dirty="0">
                <a:latin typeface="Arial Narrow" panose="020B0606020202030204" pitchFamily="34" charset="0"/>
              </a:rPr>
              <a:t>problems we pointed out, which can be detected without </a:t>
            </a:r>
            <a:r>
              <a:rPr lang="en-CA" sz="2400" dirty="0" smtClean="0">
                <a:latin typeface="Arial Narrow" panose="020B0606020202030204" pitchFamily="34" charset="0"/>
              </a:rPr>
              <a:t>additional </a:t>
            </a:r>
            <a:r>
              <a:rPr lang="en-CA" sz="2400" dirty="0">
                <a:latin typeface="Arial Narrow" panose="020B0606020202030204" pitchFamily="34" charset="0"/>
              </a:rPr>
              <a:t>tools of analysis, are as follows</a:t>
            </a:r>
            <a:r>
              <a:rPr lang="en-CA" sz="2400" dirty="0" smtClean="0">
                <a:latin typeface="Arial Narrow" panose="020B0606020202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CA" sz="2400" dirty="0" smtClean="0">
                <a:latin typeface="Arial Narrow" panose="020B0606020202030204" pitchFamily="34" charset="0"/>
              </a:rPr>
              <a:t>Anomalies </a:t>
            </a:r>
            <a:r>
              <a:rPr lang="en-CA" sz="2400" dirty="0">
                <a:latin typeface="Arial Narrow" panose="020B0606020202030204" pitchFamily="34" charset="0"/>
              </a:rPr>
              <a:t>that </a:t>
            </a:r>
            <a:r>
              <a:rPr lang="en-CA" sz="2400" b="1" dirty="0">
                <a:latin typeface="Arial Narrow" panose="020B0606020202030204" pitchFamily="34" charset="0"/>
              </a:rPr>
              <a:t>cause redundant work </a:t>
            </a:r>
            <a:r>
              <a:rPr lang="en-CA" sz="2400" dirty="0">
                <a:latin typeface="Arial Narrow" panose="020B0606020202030204" pitchFamily="34" charset="0"/>
              </a:rPr>
              <a:t>to be done during </a:t>
            </a:r>
            <a:r>
              <a:rPr lang="en-CA" sz="2400" b="1" dirty="0">
                <a:latin typeface="Arial Narrow" panose="020B0606020202030204" pitchFamily="34" charset="0"/>
              </a:rPr>
              <a:t>insertion</a:t>
            </a:r>
            <a:r>
              <a:rPr lang="en-CA" sz="2400" dirty="0">
                <a:latin typeface="Arial Narrow" panose="020B0606020202030204" pitchFamily="34" charset="0"/>
              </a:rPr>
              <a:t> into and </a:t>
            </a:r>
            <a:r>
              <a:rPr lang="en-CA" sz="2400" b="1" dirty="0">
                <a:latin typeface="Arial Narrow" panose="020B0606020202030204" pitchFamily="34" charset="0"/>
              </a:rPr>
              <a:t>modification</a:t>
            </a:r>
            <a:r>
              <a:rPr lang="en-CA" sz="2400" dirty="0">
                <a:latin typeface="Arial Narrow" panose="020B0606020202030204" pitchFamily="34" charset="0"/>
              </a:rPr>
              <a:t> of a relation, and that may cause </a:t>
            </a:r>
            <a:r>
              <a:rPr lang="en-CA" sz="2400" b="1" dirty="0">
                <a:latin typeface="Arial Narrow" panose="020B0606020202030204" pitchFamily="34" charset="0"/>
              </a:rPr>
              <a:t>accidental loss </a:t>
            </a:r>
            <a:r>
              <a:rPr lang="en-CA" sz="2400" dirty="0">
                <a:latin typeface="Arial Narrow" panose="020B0606020202030204" pitchFamily="34" charset="0"/>
              </a:rPr>
              <a:t>of information during a </a:t>
            </a:r>
            <a:r>
              <a:rPr lang="en-CA" sz="2400" b="1" dirty="0">
                <a:latin typeface="Arial Narrow" panose="020B0606020202030204" pitchFamily="34" charset="0"/>
              </a:rPr>
              <a:t>deletion</a:t>
            </a:r>
            <a:r>
              <a:rPr lang="en-CA" sz="2400" dirty="0">
                <a:latin typeface="Arial Narrow" panose="020B0606020202030204" pitchFamily="34" charset="0"/>
              </a:rPr>
              <a:t> from a </a:t>
            </a:r>
            <a:r>
              <a:rPr lang="en-CA" sz="2400" dirty="0" smtClean="0">
                <a:latin typeface="Arial Narrow" panose="020B0606020202030204" pitchFamily="34" charset="0"/>
              </a:rPr>
              <a:t>relation</a:t>
            </a:r>
          </a:p>
          <a:p>
            <a:pPr lvl="1">
              <a:lnSpc>
                <a:spcPct val="150000"/>
              </a:lnSpc>
            </a:pPr>
            <a:r>
              <a:rPr lang="en-CA" sz="2400" b="1" dirty="0" smtClean="0">
                <a:latin typeface="Arial Narrow" panose="020B0606020202030204" pitchFamily="34" charset="0"/>
              </a:rPr>
              <a:t>Waste </a:t>
            </a:r>
            <a:r>
              <a:rPr lang="en-CA" sz="2400" b="1" dirty="0">
                <a:latin typeface="Arial Narrow" panose="020B0606020202030204" pitchFamily="34" charset="0"/>
              </a:rPr>
              <a:t>of storage space </a:t>
            </a:r>
            <a:r>
              <a:rPr lang="en-CA" sz="2400" dirty="0">
                <a:latin typeface="Arial Narrow" panose="020B0606020202030204" pitchFamily="34" charset="0"/>
              </a:rPr>
              <a:t>due to NULLs and the difficulty of performing </a:t>
            </a:r>
            <a:r>
              <a:rPr lang="en-CA" sz="2400" dirty="0" smtClean="0">
                <a:latin typeface="Arial Narrow" panose="020B0606020202030204" pitchFamily="34" charset="0"/>
              </a:rPr>
              <a:t>selections</a:t>
            </a:r>
            <a:r>
              <a:rPr lang="en-CA" sz="2400" dirty="0">
                <a:latin typeface="Arial Narrow" panose="020B0606020202030204" pitchFamily="34" charset="0"/>
              </a:rPr>
              <a:t>, aggregation operations, and joins due to NULL </a:t>
            </a:r>
            <a:r>
              <a:rPr lang="en-CA" sz="2400" dirty="0" smtClean="0">
                <a:latin typeface="Arial Narrow" panose="020B0606020202030204" pitchFamily="34" charset="0"/>
              </a:rPr>
              <a:t>values</a:t>
            </a:r>
          </a:p>
          <a:p>
            <a:pPr lvl="1">
              <a:lnSpc>
                <a:spcPct val="150000"/>
              </a:lnSpc>
            </a:pPr>
            <a:r>
              <a:rPr lang="en-CA" sz="2400" b="1" dirty="0" smtClean="0">
                <a:latin typeface="Arial Narrow" panose="020B0606020202030204" pitchFamily="34" charset="0"/>
              </a:rPr>
              <a:t>Generation </a:t>
            </a:r>
            <a:r>
              <a:rPr lang="en-CA" sz="2400" b="1" dirty="0">
                <a:latin typeface="Arial Narrow" panose="020B0606020202030204" pitchFamily="34" charset="0"/>
              </a:rPr>
              <a:t>of invalid and spurious data </a:t>
            </a:r>
            <a:r>
              <a:rPr lang="en-CA" sz="2400" dirty="0">
                <a:latin typeface="Arial Narrow" panose="020B0606020202030204" pitchFamily="34" charset="0"/>
              </a:rPr>
              <a:t>during </a:t>
            </a:r>
            <a:r>
              <a:rPr lang="en-CA" sz="2400" b="1" dirty="0">
                <a:latin typeface="Arial Narrow" panose="020B0606020202030204" pitchFamily="34" charset="0"/>
              </a:rPr>
              <a:t>joins</a:t>
            </a:r>
            <a:r>
              <a:rPr lang="en-CA" sz="2400" dirty="0">
                <a:latin typeface="Arial Narrow" panose="020B0606020202030204" pitchFamily="34" charset="0"/>
              </a:rPr>
              <a:t> on base relations with matched attributes that may not represent a proper (foreign key, primary key) relationship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99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1438275"/>
            <a:ext cx="9144000" cy="152400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714500"/>
            <a:ext cx="9067800" cy="32385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107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Dependencies</a:t>
            </a:r>
            <a:endParaRPr lang="en-US" sz="10700" b="1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525" y="5105400"/>
            <a:ext cx="9144000" cy="152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US" altLang="en-US" kern="0" smtClean="0"/>
              <a:t> 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623696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9144000" cy="152400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"/>
            <a:ext cx="8294688" cy="6172200"/>
          </a:xfrm>
        </p:spPr>
        <p:txBody>
          <a:bodyPr/>
          <a:lstStyle/>
          <a:p>
            <a:pPr>
              <a:defRPr/>
            </a:pPr>
            <a:endParaRPr lang="en-US" sz="5400" dirty="0" smtClean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altLang="en-US" sz="6600" b="1" dirty="0" smtClean="0"/>
              <a:t>Informal </a:t>
            </a:r>
            <a:r>
              <a:rPr lang="en-US" altLang="en-US" sz="6600" b="1" dirty="0"/>
              <a:t>Design Guidelines </a:t>
            </a:r>
            <a:endParaRPr lang="en-US" altLang="en-US" sz="6600" b="1" dirty="0" smtClean="0"/>
          </a:p>
          <a:p>
            <a:pPr marL="0" indent="0" algn="ctr">
              <a:buNone/>
              <a:defRPr/>
            </a:pPr>
            <a:r>
              <a:rPr lang="en-US" altLang="en-US" sz="6000" b="1" dirty="0" smtClean="0"/>
              <a:t>For</a:t>
            </a:r>
          </a:p>
          <a:p>
            <a:pPr marL="0" indent="0" algn="ctr">
              <a:buNone/>
              <a:defRPr/>
            </a:pPr>
            <a:r>
              <a:rPr lang="en-US" altLang="en-US" sz="6000" b="1" dirty="0" smtClean="0"/>
              <a:t>Relational </a:t>
            </a:r>
            <a:r>
              <a:rPr lang="en-US" altLang="en-US" sz="6000" b="1" dirty="0"/>
              <a:t>Databases</a:t>
            </a:r>
            <a:endParaRPr lang="en-US" sz="6000" b="1" dirty="0"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525" y="5486400"/>
            <a:ext cx="9144000" cy="152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US" altLang="en-US" kern="0" smtClean="0"/>
              <a:t> 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792453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2. Functional Dependencies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73025" y="809625"/>
            <a:ext cx="89662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dirty="0"/>
              <a:t>So far we have dealt with the </a:t>
            </a:r>
            <a:r>
              <a:rPr lang="en-CA" b="1" dirty="0"/>
              <a:t>informal measures of database design. </a:t>
            </a:r>
            <a:endParaRPr lang="en-CA" b="1" dirty="0" smtClean="0"/>
          </a:p>
          <a:p>
            <a:pPr eaLnBrk="1" hangingPunct="1">
              <a:lnSpc>
                <a:spcPct val="150000"/>
              </a:lnSpc>
            </a:pPr>
            <a:r>
              <a:rPr lang="en-CA" dirty="0" smtClean="0"/>
              <a:t>We </a:t>
            </a:r>
            <a:r>
              <a:rPr lang="en-CA" dirty="0"/>
              <a:t>now </a:t>
            </a:r>
            <a:r>
              <a:rPr lang="en-CA" b="1" dirty="0" smtClean="0"/>
              <a:t>introduce </a:t>
            </a:r>
            <a:r>
              <a:rPr lang="en-CA" b="1" dirty="0"/>
              <a:t>a formal tool </a:t>
            </a:r>
            <a:r>
              <a:rPr lang="en-CA" dirty="0"/>
              <a:t>for analysis of relational schemas that enables us to detect and describe some of the above-mentioned problems in precise terms. </a:t>
            </a:r>
            <a:endParaRPr lang="en-CA" dirty="0" smtClean="0"/>
          </a:p>
          <a:p>
            <a:pPr eaLnBrk="1" hangingPunct="1">
              <a:lnSpc>
                <a:spcPct val="150000"/>
              </a:lnSpc>
            </a:pPr>
            <a:r>
              <a:rPr lang="en-CA" dirty="0" smtClean="0"/>
              <a:t>The </a:t>
            </a:r>
            <a:r>
              <a:rPr lang="en-CA" b="1" dirty="0"/>
              <a:t>single most important concept</a:t>
            </a:r>
            <a:r>
              <a:rPr lang="en-CA" dirty="0"/>
              <a:t> in relational schema design theory is that of a </a:t>
            </a:r>
            <a:r>
              <a:rPr lang="en-CA" b="1" dirty="0"/>
              <a:t>functional </a:t>
            </a:r>
            <a:r>
              <a:rPr lang="en-CA" b="1" dirty="0" smtClean="0"/>
              <a:t>dependency</a:t>
            </a:r>
            <a:r>
              <a:rPr lang="en-CA" b="1" dirty="0"/>
              <a:t>. 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97891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2. Functional Dependencies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63500" y="790575"/>
            <a:ext cx="9023350" cy="6000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Functional dependencies (FDs)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Are </a:t>
            </a:r>
            <a:r>
              <a:rPr lang="en-US" altLang="en-US" b="1" dirty="0"/>
              <a:t>constraints</a:t>
            </a:r>
            <a:r>
              <a:rPr lang="en-US" altLang="en-US" dirty="0"/>
              <a:t> that are derived from the </a:t>
            </a:r>
            <a:r>
              <a:rPr lang="en-US" altLang="en-US" b="1" i="1" dirty="0"/>
              <a:t>meaning</a:t>
            </a:r>
            <a:r>
              <a:rPr lang="en-US" altLang="en-US" dirty="0"/>
              <a:t>  and </a:t>
            </a:r>
            <a:r>
              <a:rPr lang="en-US" altLang="en-US" b="1" i="1" dirty="0"/>
              <a:t>interrelationships</a:t>
            </a:r>
            <a:r>
              <a:rPr lang="en-US" altLang="en-US" dirty="0"/>
              <a:t>  of the data attributes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/>
              <a:t>Keys are used </a:t>
            </a:r>
            <a:r>
              <a:rPr lang="en-US" altLang="en-US" dirty="0"/>
              <a:t>to define </a:t>
            </a:r>
            <a:r>
              <a:rPr lang="en-US" altLang="en-US" b="1" dirty="0"/>
              <a:t>normal forms</a:t>
            </a:r>
            <a:r>
              <a:rPr lang="en-US" altLang="en-US" dirty="0"/>
              <a:t> for relations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Are used to specify </a:t>
            </a:r>
            <a:r>
              <a:rPr lang="en-US" altLang="en-US" b="1" i="1" dirty="0" smtClean="0"/>
              <a:t>formal measures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of the "goodness" of relational designs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 set of attributes X </a:t>
            </a:r>
            <a:r>
              <a:rPr lang="en-US" altLang="en-US" i="1" dirty="0" smtClean="0"/>
              <a:t>functionally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determines</a:t>
            </a:r>
            <a:r>
              <a:rPr lang="en-US" altLang="en-US" dirty="0" smtClean="0"/>
              <a:t>  a set of attributes Y if the </a:t>
            </a:r>
            <a:r>
              <a:rPr lang="en-US" altLang="en-US" b="1" dirty="0" smtClean="0"/>
              <a:t>value</a:t>
            </a:r>
            <a:r>
              <a:rPr lang="en-US" altLang="en-US" dirty="0" smtClean="0"/>
              <a:t> of X </a:t>
            </a:r>
            <a:r>
              <a:rPr lang="en-US" altLang="en-US" b="1" dirty="0" smtClean="0"/>
              <a:t>determines</a:t>
            </a:r>
            <a:r>
              <a:rPr lang="en-US" altLang="en-US" dirty="0" smtClean="0"/>
              <a:t> a </a:t>
            </a:r>
            <a:r>
              <a:rPr lang="en-US" altLang="en-US" b="1" dirty="0" smtClean="0"/>
              <a:t>unique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value</a:t>
            </a:r>
            <a:r>
              <a:rPr lang="en-US" altLang="en-US" dirty="0" smtClean="0"/>
              <a:t> for Y</a:t>
            </a:r>
          </a:p>
        </p:txBody>
      </p:sp>
    </p:spTree>
    <p:extLst>
      <p:ext uri="{BB962C8B-B14F-4D97-AF65-F5344CB8AC3E}">
        <p14:creationId xmlns:p14="http://schemas.microsoft.com/office/powerpoint/2010/main" val="4215966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9525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2.1 Defining Functional Dependencies 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838200"/>
            <a:ext cx="89662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X </a:t>
            </a:r>
            <a:r>
              <a:rPr lang="en-US" altLang="en-US" sz="2400" dirty="0" smtClean="0">
                <a:sym typeface="Wingdings 3" panose="05040102010807070707" pitchFamily="18" charset="2"/>
              </a:rPr>
              <a:t></a:t>
            </a:r>
            <a:r>
              <a:rPr lang="en-US" altLang="en-US" sz="2400" dirty="0" smtClean="0"/>
              <a:t> Y holds if whenever two tuples have the same value for X, they </a:t>
            </a:r>
            <a:r>
              <a:rPr lang="en-US" altLang="en-US" sz="2400" i="1" dirty="0" smtClean="0"/>
              <a:t>must have </a:t>
            </a:r>
            <a:r>
              <a:rPr lang="en-US" altLang="en-US" sz="2400" dirty="0" smtClean="0"/>
              <a:t>the same value for 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For any two tuples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and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in any relation instance r(R): </a:t>
            </a:r>
            <a:b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If 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[X] =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[X],  </a:t>
            </a:r>
            <a:r>
              <a:rPr lang="en-US" altLang="en-US" sz="2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then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[Y]=t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[Y]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X </a:t>
            </a:r>
            <a:r>
              <a:rPr lang="en-US" altLang="en-US" sz="2400" dirty="0" smtClean="0">
                <a:sym typeface="Wingdings 3" panose="05040102010807070707" pitchFamily="18" charset="2"/>
              </a:rPr>
              <a:t></a:t>
            </a:r>
            <a:r>
              <a:rPr lang="en-US" altLang="en-US" sz="2400" dirty="0" smtClean="0"/>
              <a:t> Y in R specifies a </a:t>
            </a:r>
            <a:r>
              <a:rPr lang="en-US" altLang="en-US" sz="2400" i="1" dirty="0" smtClean="0"/>
              <a:t>constraint</a:t>
            </a:r>
            <a:r>
              <a:rPr lang="en-US" altLang="en-US" sz="2400" dirty="0" smtClean="0"/>
              <a:t> on all relation instances r(R)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Written as X </a:t>
            </a:r>
            <a:r>
              <a:rPr lang="en-US" altLang="en-US" sz="2400" dirty="0" smtClean="0">
                <a:sym typeface="Wingdings 3" panose="05040102010807070707" pitchFamily="18" charset="2"/>
              </a:rPr>
              <a:t></a:t>
            </a:r>
            <a:r>
              <a:rPr lang="en-US" altLang="en-US" sz="2400" dirty="0" smtClean="0"/>
              <a:t> Y; can be displayed graphically on a relation schema as in Figures.  (denoted by the arrow: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).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b="1" i="1" dirty="0" smtClean="0"/>
              <a:t>FDs are derived from the real-world constraints on the attributes </a:t>
            </a:r>
          </a:p>
        </p:txBody>
      </p:sp>
    </p:spTree>
    <p:extLst>
      <p:ext uri="{BB962C8B-B14F-4D97-AF65-F5344CB8AC3E}">
        <p14:creationId xmlns:p14="http://schemas.microsoft.com/office/powerpoint/2010/main" val="1695029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Examples of FD constraints (1) 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idx="1"/>
          </p:nvPr>
        </p:nvSpPr>
        <p:spPr>
          <a:xfrm>
            <a:off x="53975" y="762000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Social security number determines employee name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SSN </a:t>
            </a:r>
            <a:r>
              <a:rPr lang="en-US" altLang="en-US" sz="2800" dirty="0" smtClean="0">
                <a:sym typeface="Wingdings 3" panose="05040102010807070707" pitchFamily="18" charset="2"/>
              </a:rPr>
              <a:t></a:t>
            </a:r>
            <a:r>
              <a:rPr lang="en-US" altLang="en-US" dirty="0" smtClean="0"/>
              <a:t> ENAME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Project number determines project name and location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PNUMBER </a:t>
            </a:r>
            <a:r>
              <a:rPr lang="en-US" altLang="en-US" sz="2800" dirty="0" smtClean="0">
                <a:sym typeface="Wingdings 3" panose="05040102010807070707" pitchFamily="18" charset="2"/>
              </a:rPr>
              <a:t></a:t>
            </a:r>
            <a:r>
              <a:rPr lang="en-US" altLang="en-US" dirty="0" smtClean="0"/>
              <a:t> {PNAME, PLOCATION}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Employee SSN and project number determines the hours per week that the employee works on the project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{SSN, PNUMBER} </a:t>
            </a:r>
            <a:r>
              <a:rPr lang="en-US" altLang="en-US" sz="2800" dirty="0" smtClean="0">
                <a:sym typeface="Wingdings 3" panose="05040102010807070707" pitchFamily="18" charset="2"/>
              </a:rPr>
              <a:t></a:t>
            </a:r>
            <a:r>
              <a:rPr lang="en-US" altLang="en-US" dirty="0" smtClean="0"/>
              <a:t> HOURS </a:t>
            </a:r>
          </a:p>
        </p:txBody>
      </p:sp>
    </p:spTree>
    <p:extLst>
      <p:ext uri="{BB962C8B-B14F-4D97-AF65-F5344CB8AC3E}">
        <p14:creationId xmlns:p14="http://schemas.microsoft.com/office/powerpoint/2010/main" val="108955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6350"/>
            <a:ext cx="9144000" cy="8445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Examples of FD constraints (2)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idx="1"/>
          </p:nvPr>
        </p:nvSpPr>
        <p:spPr>
          <a:xfrm>
            <a:off x="57150" y="914400"/>
            <a:ext cx="901065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An FD is a property of the attributes in the schema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The constraint must hold on </a:t>
            </a:r>
            <a:r>
              <a:rPr lang="en-US" altLang="en-US" sz="2400" b="1" i="1" dirty="0" smtClean="0"/>
              <a:t>every</a:t>
            </a:r>
            <a:r>
              <a:rPr lang="en-US" altLang="en-US" sz="2400" b="1" dirty="0" smtClean="0"/>
              <a:t> relation instance r(R)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K is a key of R, </a:t>
            </a:r>
            <a:b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then K functionally determines all attributes in R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(since we never have two distinct tuples with t</a:t>
            </a:r>
            <a:r>
              <a:rPr lang="en-US" altLang="en-US" sz="2400" b="1" baseline="-25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[K]=t</a:t>
            </a:r>
            <a:r>
              <a:rPr lang="en-US" altLang="en-US" sz="2400" b="1" baseline="-25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[K])</a:t>
            </a:r>
            <a:r>
              <a:rPr lang="en-US" altLang="en-US" sz="2400" dirty="0" smtClean="0"/>
              <a:t>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12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 smtClean="0"/>
              <a:t>Note:</a:t>
            </a:r>
          </a:p>
          <a:p>
            <a:pPr marL="0" indent="0" algn="just" eaLnBrk="1" hangingPunct="1"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is a property of the relation schema R, not of a particular legal relation state r of R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an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cannot be inferred automatically from a given relation extension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but must be defined explicitly by someone who knows the semantics of the attributes of R.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23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Defining FDs from instances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53975" y="914400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Note that in order to define the FDs, we need to understand the meaning of the attributes involved  and the relationship between them.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An FD is a property of the attributes in the schema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Given the instance (population) of a relation, all we can conclude is that an FD </a:t>
            </a:r>
            <a:r>
              <a:rPr lang="en-US" altLang="en-US" sz="2400" i="1" u="sng" dirty="0" smtClean="0">
                <a:solidFill>
                  <a:srgbClr val="990033"/>
                </a:solidFill>
              </a:rPr>
              <a:t>may exist </a:t>
            </a:r>
            <a:r>
              <a:rPr lang="en-US" altLang="en-US" sz="2400" dirty="0" smtClean="0"/>
              <a:t>between certain attributes.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What we can definitely conclude is – that certain FDs </a:t>
            </a:r>
            <a:r>
              <a:rPr lang="en-US" altLang="en-US" sz="2400" i="1" u="sng" dirty="0" smtClean="0">
                <a:solidFill>
                  <a:srgbClr val="990033"/>
                </a:solidFill>
              </a:rPr>
              <a:t>do not exist </a:t>
            </a:r>
            <a:r>
              <a:rPr lang="en-US" altLang="en-US" sz="2400" dirty="0" smtClean="0"/>
              <a:t>because there are tuples that show a violation of those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105420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>
          <a:xfrm>
            <a:off x="9525" y="1"/>
            <a:ext cx="912495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Ruling Out FDs</a:t>
            </a:r>
          </a:p>
        </p:txBody>
      </p:sp>
      <p:pic>
        <p:nvPicPr>
          <p:cNvPr id="59396" name="Picture 2" descr="fig14_07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t="3333" r="3134" b="7473"/>
          <a:stretch/>
        </p:blipFill>
        <p:spPr>
          <a:xfrm>
            <a:off x="1066800" y="3430142"/>
            <a:ext cx="7696201" cy="3427858"/>
          </a:xfrm>
          <a:noFill/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7625" y="657225"/>
            <a:ext cx="9048750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+mn-lt"/>
                <a:cs typeface="MS PGothic" charset="0"/>
              </a:rPr>
              <a:t>Note that given the state of the TEACH relation, we can say </a:t>
            </a:r>
            <a:r>
              <a:rPr lang="en-US" altLang="en-US" sz="2400" dirty="0" smtClean="0">
                <a:latin typeface="+mn-lt"/>
                <a:cs typeface="MS PGothic" charset="0"/>
              </a:rPr>
              <a:t>that: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 smtClean="0">
                <a:latin typeface="+mn-lt"/>
                <a:cs typeface="MS PGothic" charset="0"/>
              </a:rPr>
              <a:t>The FDs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latin typeface="+mn-lt"/>
                <a:cs typeface="MS PGothic" charset="0"/>
              </a:rPr>
              <a:t>	</a:t>
            </a:r>
            <a:r>
              <a:rPr lang="en-US" altLang="en-US" sz="2400" b="1" dirty="0" smtClean="0">
                <a:latin typeface="+mn-lt"/>
                <a:cs typeface="MS PGothic" charset="0"/>
              </a:rPr>
              <a:t>FD</a:t>
            </a:r>
            <a:r>
              <a:rPr lang="en-US" altLang="en-US" sz="2400" b="1" dirty="0">
                <a:latin typeface="+mn-lt"/>
                <a:cs typeface="MS PGothic" charset="0"/>
              </a:rPr>
              <a:t>: Text → Course may exist. </a:t>
            </a:r>
            <a:endParaRPr lang="en-US" altLang="en-US" sz="2400" b="1" dirty="0" smtClean="0"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700" dirty="0" smtClean="0"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However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MS PGothic" charset="0"/>
              </a:rPr>
              <a:t>, </a:t>
            </a:r>
            <a:endParaRPr lang="en-US" altLang="en-US" sz="2400" b="1" dirty="0" smtClean="0">
              <a:solidFill>
                <a:srgbClr val="C00000"/>
              </a:solidFill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	Teacher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MS PGothic" charset="0"/>
              </a:rPr>
              <a:t>→ Course, </a:t>
            </a: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/>
            </a:r>
            <a:b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</a:b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	Teacher </a:t>
            </a:r>
            <a:r>
              <a:rPr lang="en-US" altLang="en-US" sz="2400" b="1" dirty="0">
                <a:solidFill>
                  <a:srgbClr val="C00000"/>
                </a:solidFill>
                <a:cs typeface="MS PGothic" charset="0"/>
              </a:rPr>
              <a:t>→ Text </a:t>
            </a: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and </a:t>
            </a:r>
            <a:endParaRPr lang="en-US" altLang="en-US" sz="2400" b="1" dirty="0">
              <a:solidFill>
                <a:srgbClr val="C00000"/>
              </a:solidFill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	Couse   →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MS PGothic" charset="0"/>
              </a:rPr>
              <a:t>Text are ruled out. </a:t>
            </a:r>
          </a:p>
        </p:txBody>
      </p:sp>
    </p:spTree>
    <p:extLst>
      <p:ext uri="{BB962C8B-B14F-4D97-AF65-F5344CB8AC3E}">
        <p14:creationId xmlns:p14="http://schemas.microsoft.com/office/powerpoint/2010/main" val="2737187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sp>
        <p:nvSpPr>
          <p:cNvPr id="6144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Verdana" panose="020B0604030504040204" pitchFamily="34" charset="0"/>
              </a:rPr>
              <a:t>A relation </a:t>
            </a:r>
            <a:r>
              <a:rPr lang="en-US" altLang="en-US" i="1" smtClean="0">
                <a:latin typeface="Verdana" panose="020B0604030504040204" pitchFamily="34" charset="0"/>
              </a:rPr>
              <a:t>R</a:t>
            </a:r>
            <a:r>
              <a:rPr lang="en-US" altLang="en-US" smtClean="0">
                <a:latin typeface="Verdana" panose="020B0604030504040204" pitchFamily="34" charset="0"/>
              </a:rPr>
              <a:t>(A, B, C, D) with its extension.</a:t>
            </a:r>
          </a:p>
          <a:p>
            <a:r>
              <a:rPr lang="en-US" altLang="en-US" smtClean="0">
                <a:latin typeface="Verdana" panose="020B0604030504040204" pitchFamily="34" charset="0"/>
              </a:rPr>
              <a:t>Which FDs </a:t>
            </a:r>
            <a:r>
              <a:rPr lang="en-US" altLang="en-US" i="1" u="sng" smtClean="0">
                <a:latin typeface="Verdana" panose="020B0604030504040204" pitchFamily="34" charset="0"/>
              </a:rPr>
              <a:t>may exist </a:t>
            </a:r>
            <a:r>
              <a:rPr lang="en-US" altLang="en-US" smtClean="0">
                <a:latin typeface="Verdana" panose="020B0604030504040204" pitchFamily="34" charset="0"/>
              </a:rPr>
              <a:t>in this relation?</a:t>
            </a: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533400" y="1981200"/>
            <a:ext cx="838200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799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101600" y="739775"/>
            <a:ext cx="7670800" cy="44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28599" y="1785408"/>
            <a:ext cx="1219201" cy="152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5999" y="1813983"/>
            <a:ext cx="1219201" cy="152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0999" y="1813983"/>
            <a:ext cx="1219201" cy="152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72200" y="1794933"/>
            <a:ext cx="1219201" cy="152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Notched Right Arrow 2"/>
          <p:cNvSpPr/>
          <p:nvPr/>
        </p:nvSpPr>
        <p:spPr bwMode="auto">
          <a:xfrm>
            <a:off x="1495424" y="2299758"/>
            <a:ext cx="485776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Multiply 3"/>
          <p:cNvSpPr/>
          <p:nvPr/>
        </p:nvSpPr>
        <p:spPr bwMode="auto">
          <a:xfrm>
            <a:off x="2590800" y="220980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4495800" y="2197099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Multiply 16"/>
          <p:cNvSpPr/>
          <p:nvPr/>
        </p:nvSpPr>
        <p:spPr bwMode="auto">
          <a:xfrm>
            <a:off x="6438899" y="2168524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09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4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sp>
        <p:nvSpPr>
          <p:cNvPr id="61444" name="Title 1"/>
          <p:cNvSpPr>
            <a:spLocks noGrp="1"/>
          </p:cNvSpPr>
          <p:nvPr>
            <p:ph idx="1"/>
          </p:nvPr>
        </p:nvSpPr>
        <p:spPr>
          <a:xfrm>
            <a:off x="101600" y="5334000"/>
            <a:ext cx="9042400" cy="1371600"/>
          </a:xfrm>
        </p:spPr>
        <p:txBody>
          <a:bodyPr/>
          <a:lstStyle/>
          <a:p>
            <a:r>
              <a:rPr lang="en-US" altLang="en-US" dirty="0" smtClean="0">
                <a:latin typeface="Verdana" panose="020B0604030504040204" pitchFamily="34" charset="0"/>
              </a:rPr>
              <a:t>B </a:t>
            </a:r>
            <a:r>
              <a:rPr lang="en-US" altLang="en-US" dirty="0" smtClean="0">
                <a:latin typeface="Verdana" panose="020B0604030504040204" pitchFamily="34" charset="0"/>
                <a:sym typeface="Wingdings" panose="05000000000000000000" pitchFamily="2" charset="2"/>
              </a:rPr>
              <a:t> C</a:t>
            </a: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101600" y="739775"/>
            <a:ext cx="7670800" cy="44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2374900" y="2590800"/>
            <a:ext cx="3063875" cy="159490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1" y="26289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1" y="2628900"/>
            <a:ext cx="12192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Notched Right Arrow 13"/>
          <p:cNvSpPr/>
          <p:nvPr/>
        </p:nvSpPr>
        <p:spPr bwMode="auto">
          <a:xfrm>
            <a:off x="3581401" y="3159654"/>
            <a:ext cx="485776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Notched Right Arrow 14"/>
          <p:cNvSpPr/>
          <p:nvPr/>
        </p:nvSpPr>
        <p:spPr bwMode="auto">
          <a:xfrm flipH="1">
            <a:off x="1665291" y="3159654"/>
            <a:ext cx="620710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8937" y="25908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72188" y="25908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647700" y="306652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6436523" y="306652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52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0" y="-23149"/>
            <a:ext cx="9144000" cy="873125"/>
          </a:xfrm>
        </p:spPr>
        <p:txBody>
          <a:bodyPr anchor="ctr"/>
          <a:lstStyle/>
          <a:p>
            <a:r>
              <a:rPr lang="en-US" altLang="en-US" sz="2800" b="1" dirty="0" smtClean="0"/>
              <a:t>Informal Design Guidelines for Relational Databases 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101600" y="979025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rgbClr val="333399"/>
                </a:solidFill>
              </a:rPr>
              <a:t>What is relational database design?</a:t>
            </a:r>
          </a:p>
          <a:p>
            <a:pPr lvl="1" eaLnBrk="1" hangingPunct="1">
              <a:lnSpc>
                <a:spcPct val="150000"/>
              </a:lnSpc>
              <a:buClr>
                <a:srgbClr val="333399"/>
              </a:buClr>
            </a:pPr>
            <a:r>
              <a:rPr lang="en-US" altLang="en-US" dirty="0" smtClean="0"/>
              <a:t>The grouping of attributes to form "good" relation schemas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rgbClr val="333399"/>
                </a:solidFill>
              </a:rPr>
              <a:t> Two levels of relation schemas</a:t>
            </a:r>
          </a:p>
          <a:p>
            <a:pPr lvl="1" eaLnBrk="1" hangingPunct="1">
              <a:lnSpc>
                <a:spcPct val="150000"/>
              </a:lnSpc>
              <a:buClr>
                <a:srgbClr val="333399"/>
              </a:buClr>
            </a:pPr>
            <a:r>
              <a:rPr lang="en-US" altLang="en-US" dirty="0" smtClean="0"/>
              <a:t>The logical "user view" level</a:t>
            </a:r>
          </a:p>
          <a:p>
            <a:pPr lvl="1" eaLnBrk="1" hangingPunct="1">
              <a:lnSpc>
                <a:spcPct val="150000"/>
              </a:lnSpc>
              <a:buClr>
                <a:srgbClr val="333399"/>
              </a:buClr>
            </a:pPr>
            <a:r>
              <a:rPr lang="en-US" altLang="en-US" dirty="0" smtClean="0"/>
              <a:t>The storage "base relation" level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rgbClr val="333399"/>
                </a:solidFill>
              </a:rPr>
              <a:t> Design is concerned mainly with base relations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rgbClr val="333399"/>
                </a:solidFill>
              </a:rPr>
              <a:t> What are the criteria for "good" base relations? 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>
              <a:solidFill>
                <a:srgbClr val="333399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218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sp>
        <p:nvSpPr>
          <p:cNvPr id="61444" name="Title 1"/>
          <p:cNvSpPr>
            <a:spLocks noGrp="1"/>
          </p:cNvSpPr>
          <p:nvPr>
            <p:ph idx="1"/>
          </p:nvPr>
        </p:nvSpPr>
        <p:spPr>
          <a:xfrm>
            <a:off x="66675" y="5943600"/>
            <a:ext cx="9039225" cy="53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 C,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C 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B,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B} →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{A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B} →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D} → B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endParaRPr lang="en-US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sym typeface="Wingdings" panose="05000000000000000000" pitchFamily="2" charset="2"/>
            </a:endParaRP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101600" y="739775"/>
            <a:ext cx="7670800" cy="44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2374900" y="2590800"/>
            <a:ext cx="3063875" cy="159490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1" y="26289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1" y="2628900"/>
            <a:ext cx="12192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Notched Right Arrow 13"/>
          <p:cNvSpPr/>
          <p:nvPr/>
        </p:nvSpPr>
        <p:spPr bwMode="auto">
          <a:xfrm>
            <a:off x="3581401" y="3159654"/>
            <a:ext cx="485776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Notched Right Arrow 14"/>
          <p:cNvSpPr/>
          <p:nvPr/>
        </p:nvSpPr>
        <p:spPr bwMode="auto">
          <a:xfrm flipH="1">
            <a:off x="1665291" y="3159654"/>
            <a:ext cx="620710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8937" y="25908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72188" y="25908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647700" y="306652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6436523" y="306652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0" y="5378659"/>
            <a:ext cx="8763000" cy="48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CA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FDs may hold</a:t>
            </a:r>
            <a:endParaRPr lang="en-US" altLang="en-US" sz="24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91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sp>
        <p:nvSpPr>
          <p:cNvPr id="61444" name="Title 1"/>
          <p:cNvSpPr>
            <a:spLocks noGrp="1"/>
          </p:cNvSpPr>
          <p:nvPr>
            <p:ph idx="1"/>
          </p:nvPr>
        </p:nvSpPr>
        <p:spPr>
          <a:xfrm>
            <a:off x="6248399" y="1136008"/>
            <a:ext cx="2828925" cy="3207392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The </a:t>
            </a:r>
            <a:r>
              <a:rPr lang="en-CA" sz="2400" dirty="0"/>
              <a:t>following FDs may hold</a:t>
            </a:r>
            <a:endParaRPr lang="en-US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C</a:t>
            </a:r>
          </a:p>
          <a:p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C  B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{A,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→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→ D</a:t>
            </a:r>
            <a:endParaRPr lang="en-US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→ B</a:t>
            </a:r>
            <a:endParaRPr lang="en-US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0" y="720725"/>
            <a:ext cx="6019800" cy="40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4267200" y="5867400"/>
            <a:ext cx="3098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endParaRPr lang="en-US" altLang="en-US" kern="0" dirty="0" smtClean="0"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75" y="4713238"/>
            <a:ext cx="9086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 smtClean="0"/>
              <a:t>The </a:t>
            </a:r>
            <a:r>
              <a:rPr lang="en-CA" dirty="0"/>
              <a:t>following do not hold </a:t>
            </a:r>
            <a:r>
              <a:rPr lang="en-CA" dirty="0" smtClean="0"/>
              <a:t>because: </a:t>
            </a:r>
            <a:br>
              <a:rPr lang="en-CA" dirty="0" smtClean="0"/>
            </a:br>
            <a:r>
              <a:rPr lang="en-CA" dirty="0" smtClean="0"/>
              <a:t>A </a:t>
            </a:r>
            <a:r>
              <a:rPr lang="en-CA" dirty="0"/>
              <a:t>→ B (tuples 1 and 2 violate this constraint);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B </a:t>
            </a:r>
            <a:r>
              <a:rPr lang="en-CA" dirty="0"/>
              <a:t>→ A (tuples 2 and 3 violate this constraint);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 </a:t>
            </a:r>
            <a:r>
              <a:rPr lang="en-CA" dirty="0"/>
              <a:t>→ C (tuples 3 and 4 violate it).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09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CA" dirty="0" smtClean="0"/>
              <a:t>Diagrammatic Notation </a:t>
            </a:r>
            <a:r>
              <a:rPr lang="en-CA" dirty="0"/>
              <a:t>for </a:t>
            </a:r>
            <a:r>
              <a:rPr lang="en-CA" dirty="0" smtClean="0"/>
              <a:t>Displaying </a:t>
            </a:r>
            <a:r>
              <a:rPr lang="en-CA" dirty="0"/>
              <a:t>FDs</a:t>
            </a:r>
            <a:endParaRPr lang="en-US" altLang="en-U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267200" y="5867400"/>
            <a:ext cx="3098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endParaRPr lang="en-US" altLang="en-US" kern="0" dirty="0" smtClean="0">
              <a:latin typeface="Verdana" panose="020B0604030504040204" pitchFamily="34" charset="0"/>
            </a:endParaRPr>
          </a:p>
        </p:txBody>
      </p:sp>
      <p:pic>
        <p:nvPicPr>
          <p:cNvPr id="8" name="Picture 8" descr="fig14_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76232"/>
            <a:ext cx="9048750" cy="516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38100" y="6400800"/>
            <a:ext cx="9144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CA" sz="2800" b="1" kern="0" dirty="0" smtClean="0">
                <a:solidFill>
                  <a:schemeClr val="tx2"/>
                </a:solidFill>
              </a:rPr>
              <a:t>Q. List all FDs of the diagram shown above.</a:t>
            </a:r>
            <a:endParaRPr lang="en-US" altLang="en-US" sz="2800" b="1" kern="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6278881"/>
            <a:ext cx="9144000" cy="4571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89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sz="2800" b="1" dirty="0" smtClean="0"/>
              <a:t>Functional Dependencies : 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Inference Rules, Equivalence and Minimal Cover</a:t>
            </a:r>
            <a:endParaRPr lang="en-US" altLang="en-US" sz="2800" b="1" dirty="0"/>
          </a:p>
        </p:txBody>
      </p:sp>
      <p:sp>
        <p:nvSpPr>
          <p:cNvPr id="75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" y="1066800"/>
            <a:ext cx="9029700" cy="5791199"/>
          </a:xfrm>
        </p:spPr>
        <p:txBody>
          <a:bodyPr/>
          <a:lstStyle/>
          <a:p>
            <a:r>
              <a:rPr lang="en-US" altLang="en-US" dirty="0" smtClean="0"/>
              <a:t>We discussed functional dependencies in previous slides.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ea typeface="MS PGothic" charset="-128"/>
              </a:rPr>
              <a:t>To recollect: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 set of attributes X </a:t>
            </a:r>
            <a:r>
              <a:rPr lang="en-US" altLang="en-US" sz="3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functionally</a:t>
            </a:r>
            <a:r>
              <a:rPr lang="en-US" alt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3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determines</a:t>
            </a:r>
            <a:r>
              <a:rPr lang="en-US" alt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a set of attributes Y if the value of X determines a unique value for </a:t>
            </a:r>
            <a:r>
              <a:rPr lang="en-US" altLang="en-US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Our goal here is to </a:t>
            </a:r>
            <a:r>
              <a:rPr lang="en-US" altLang="en-US" b="1" dirty="0" smtClean="0"/>
              <a:t>determine</a:t>
            </a:r>
            <a:r>
              <a:rPr lang="en-US" altLang="en-US" dirty="0" smtClean="0"/>
              <a:t> the </a:t>
            </a:r>
            <a:r>
              <a:rPr lang="en-US" altLang="en-US" b="1" dirty="0" smtClean="0"/>
              <a:t>properties of functional dependencies </a:t>
            </a:r>
            <a:r>
              <a:rPr lang="en-US" altLang="en-US" dirty="0" smtClean="0"/>
              <a:t>and to find out </a:t>
            </a:r>
            <a:r>
              <a:rPr lang="en-US" altLang="en-US" b="1" dirty="0" smtClean="0"/>
              <a:t>the ways of manipulating them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 smtClean="0">
              <a:ea typeface="MS PGothic" charset="-128"/>
            </a:endParaRPr>
          </a:p>
          <a:p>
            <a:pPr>
              <a:lnSpc>
                <a:spcPct val="150000"/>
              </a:lnSpc>
            </a:pPr>
            <a:endParaRPr lang="en-US" altLang="en-US" dirty="0" smtClean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276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Defining Functional Dependencies 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idx="1"/>
          </p:nvPr>
        </p:nvSpPr>
        <p:spPr>
          <a:xfrm>
            <a:off x="9524" y="838200"/>
            <a:ext cx="9058275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X → Y holds if whenever two tuples have the same value for X, they </a:t>
            </a:r>
            <a:r>
              <a:rPr lang="en-US" altLang="en-US" sz="2400" i="1" dirty="0" smtClean="0"/>
              <a:t>must have </a:t>
            </a:r>
            <a:r>
              <a:rPr lang="en-US" altLang="en-US" sz="2400" dirty="0" smtClean="0"/>
              <a:t>the same value for 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For any two tuples 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 and 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 in any relation instance r(R): If  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[X]=t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[X], </a:t>
            </a:r>
            <a:r>
              <a:rPr lang="en-US" altLang="en-US" sz="2200" i="1" dirty="0" smtClean="0"/>
              <a:t>then</a:t>
            </a:r>
            <a:r>
              <a:rPr lang="en-US" altLang="en-US" sz="2200" dirty="0" smtClean="0"/>
              <a:t> 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[Y]=t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[Y]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X </a:t>
            </a:r>
            <a:r>
              <a:rPr lang="en-US" altLang="en-US" sz="2400" dirty="0"/>
              <a:t>→</a:t>
            </a:r>
            <a:r>
              <a:rPr lang="en-US" altLang="en-US" sz="2400" dirty="0" smtClean="0"/>
              <a:t> Y in R specifies a </a:t>
            </a:r>
            <a:r>
              <a:rPr lang="en-US" altLang="en-US" sz="2400" i="1" dirty="0" smtClean="0"/>
              <a:t>constraint</a:t>
            </a:r>
            <a:r>
              <a:rPr lang="en-US" altLang="en-US" sz="2400" dirty="0" smtClean="0"/>
              <a:t> on all relation instances r(R)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Written as X </a:t>
            </a:r>
            <a:r>
              <a:rPr lang="en-US" altLang="en-US" sz="2400" dirty="0"/>
              <a:t>→</a:t>
            </a:r>
            <a:r>
              <a:rPr lang="en-US" altLang="en-US" sz="2400" dirty="0" smtClean="0"/>
              <a:t> Y; can be displayed graphically on a relation schema(denoted by the arrow)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FDs are derived from the real-world constraints on the attributes </a:t>
            </a:r>
          </a:p>
        </p:txBody>
      </p:sp>
    </p:spTree>
    <p:extLst>
      <p:ext uri="{BB962C8B-B14F-4D97-AF65-F5344CB8AC3E}">
        <p14:creationId xmlns:p14="http://schemas.microsoft.com/office/powerpoint/2010/main" val="1604758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a typeface="MS PGothic" charset="-128"/>
              </a:rPr>
              <a:t>Inference </a:t>
            </a:r>
            <a:r>
              <a:rPr lang="en-US" altLang="en-US" sz="2800" b="1" dirty="0">
                <a:ea typeface="MS PGothic" charset="-128"/>
              </a:rPr>
              <a:t>Rules for FDs (1) 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685800"/>
            <a:ext cx="8966200" cy="6096000"/>
          </a:xfrm>
        </p:spPr>
        <p:txBody>
          <a:bodyPr/>
          <a:lstStyle/>
          <a:p>
            <a:pPr hangingPunct="0">
              <a:lnSpc>
                <a:spcPct val="200000"/>
              </a:lnSpc>
            </a:pPr>
            <a:r>
              <a:rPr lang="en-US" sz="2400" b="1" dirty="0"/>
              <a:t>Definition: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An </a:t>
            </a:r>
            <a:r>
              <a:rPr lang="en-US" sz="2200" dirty="0"/>
              <a:t>FD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is </a:t>
            </a:r>
            <a:r>
              <a:rPr lang="en-US" sz="2200" b="1" dirty="0"/>
              <a:t>inferred from</a:t>
            </a:r>
            <a:r>
              <a:rPr lang="en-US" sz="2200" dirty="0"/>
              <a:t> or </a:t>
            </a:r>
            <a:r>
              <a:rPr lang="en-US" sz="2200" b="1" dirty="0"/>
              <a:t>implied by</a:t>
            </a:r>
            <a:r>
              <a:rPr lang="en-US" sz="2200" dirty="0"/>
              <a:t> a set of dependencies </a:t>
            </a:r>
            <a:r>
              <a:rPr lang="en-US" sz="2200" i="1" dirty="0"/>
              <a:t>F</a:t>
            </a:r>
            <a:r>
              <a:rPr lang="en-US" sz="2200" dirty="0"/>
              <a:t> specified on </a:t>
            </a:r>
            <a:r>
              <a:rPr lang="en-US" sz="2200" i="1" dirty="0"/>
              <a:t>R</a:t>
            </a:r>
            <a:r>
              <a:rPr lang="en-US" sz="2200" dirty="0"/>
              <a:t> if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holds in </a:t>
            </a:r>
            <a:r>
              <a:rPr lang="en-US" sz="2200" i="1" dirty="0"/>
              <a:t>every</a:t>
            </a:r>
            <a:r>
              <a:rPr lang="en-US" sz="2200" dirty="0"/>
              <a:t> legal relation state </a:t>
            </a:r>
            <a:r>
              <a:rPr lang="en-US" sz="2200" i="1" dirty="0"/>
              <a:t>r</a:t>
            </a:r>
            <a:r>
              <a:rPr lang="en-US" sz="2200" dirty="0"/>
              <a:t> of </a:t>
            </a:r>
            <a:r>
              <a:rPr lang="en-US" sz="2200" i="1" dirty="0"/>
              <a:t>R</a:t>
            </a:r>
            <a:r>
              <a:rPr lang="en-US" sz="2200" dirty="0"/>
              <a:t>; that is, whenever </a:t>
            </a:r>
            <a:r>
              <a:rPr lang="en-US" sz="2200" i="1" dirty="0"/>
              <a:t>r</a:t>
            </a:r>
            <a:r>
              <a:rPr lang="en-US" sz="2200" dirty="0"/>
              <a:t> satisfies all the dependencies in </a:t>
            </a:r>
            <a:r>
              <a:rPr lang="en-US" sz="2200" i="1" dirty="0"/>
              <a:t>F</a:t>
            </a:r>
            <a:r>
              <a:rPr lang="en-US" sz="2200" dirty="0"/>
              <a:t>,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also holds in </a:t>
            </a:r>
            <a:r>
              <a:rPr lang="en-US" sz="2200" i="1" dirty="0"/>
              <a:t>r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smtClean="0">
                <a:ea typeface="MS PGothic" charset="-128"/>
              </a:rPr>
              <a:t>Given </a:t>
            </a:r>
            <a:r>
              <a:rPr lang="en-US" altLang="en-US" sz="2400" dirty="0">
                <a:ea typeface="MS PGothic" charset="-128"/>
              </a:rPr>
              <a:t>a set of FDs F, we can </a:t>
            </a:r>
            <a:r>
              <a:rPr lang="en-US" altLang="en-US" sz="2400" b="1" dirty="0">
                <a:ea typeface="MS PGothic" charset="-128"/>
              </a:rPr>
              <a:t>infer</a:t>
            </a:r>
            <a:r>
              <a:rPr lang="en-US" altLang="en-US" sz="2400" dirty="0">
                <a:ea typeface="MS PGothic" charset="-128"/>
              </a:rPr>
              <a:t> additional FDs that hold whenever the FDs in F hold</a:t>
            </a:r>
            <a:endParaRPr lang="en-US" altLang="en-US" sz="22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317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a typeface="MS PGothic" charset="-128"/>
              </a:rPr>
              <a:t>Inference </a:t>
            </a:r>
            <a:r>
              <a:rPr lang="en-US" altLang="en-US" sz="2800" b="1" dirty="0">
                <a:ea typeface="MS PGothic" charset="-128"/>
              </a:rPr>
              <a:t>Rules for FDs </a:t>
            </a:r>
            <a:r>
              <a:rPr lang="en-US" altLang="en-US" sz="2800" b="1" dirty="0" smtClean="0">
                <a:ea typeface="MS PGothic" charset="-128"/>
              </a:rPr>
              <a:t>(2) </a:t>
            </a:r>
            <a:endParaRPr lang="en-US" altLang="en-US" sz="2800" b="1" dirty="0">
              <a:ea typeface="MS PGothic" charset="-128"/>
            </a:endParaRP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47624" y="685800"/>
            <a:ext cx="9096375" cy="6096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ea typeface="MS PGothic" charset="-128"/>
              </a:rPr>
              <a:t>Armstrong's </a:t>
            </a:r>
            <a:r>
              <a:rPr lang="en-US" altLang="en-US" sz="2400" dirty="0">
                <a:ea typeface="MS PGothic" charset="-128"/>
              </a:rPr>
              <a:t>inference rules: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IR1. (</a:t>
            </a:r>
            <a:r>
              <a:rPr lang="en-US" altLang="en-US" sz="2200" b="1" dirty="0">
                <a:ea typeface="MS PGothic" charset="-128"/>
              </a:rPr>
              <a:t>Reflexive</a:t>
            </a:r>
            <a:r>
              <a:rPr lang="en-US" altLang="en-US" sz="2200" dirty="0">
                <a:ea typeface="MS PGothic" charset="-128"/>
              </a:rPr>
              <a:t>) If Y </a:t>
            </a:r>
            <a:r>
              <a:rPr lang="en-US" altLang="en-US" sz="2200" i="1" dirty="0">
                <a:ea typeface="MS PGothic" charset="-128"/>
              </a:rPr>
              <a:t>subset-of</a:t>
            </a:r>
            <a:r>
              <a:rPr lang="en-US" altLang="en-US" sz="2200" dirty="0">
                <a:ea typeface="MS PGothic" charset="-128"/>
              </a:rPr>
              <a:t> X, then X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IR2. (</a:t>
            </a:r>
            <a:r>
              <a:rPr lang="en-US" altLang="en-US" sz="2200" b="1" dirty="0">
                <a:ea typeface="MS PGothic" charset="-128"/>
              </a:rPr>
              <a:t>Augmentation</a:t>
            </a:r>
            <a:r>
              <a:rPr lang="en-US" altLang="en-US" sz="2200" dirty="0">
                <a:ea typeface="MS PGothic" charset="-128"/>
              </a:rPr>
              <a:t>) If X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Y, then </a:t>
            </a:r>
            <a:r>
              <a:rPr lang="en-US" altLang="en-US" sz="2200" dirty="0" smtClean="0">
                <a:ea typeface="MS PGothic" charset="-128"/>
              </a:rPr>
              <a:t>XZ</a:t>
            </a:r>
            <a:r>
              <a:rPr lang="en-US" altLang="en-US" sz="2000" dirty="0"/>
              <a:t> → </a:t>
            </a:r>
            <a:r>
              <a:rPr lang="en-US" altLang="en-US" sz="2200" dirty="0" smtClean="0">
                <a:ea typeface="MS PGothic" charset="-128"/>
              </a:rPr>
              <a:t>YZ</a:t>
            </a:r>
            <a:endParaRPr lang="en-US" altLang="en-US" sz="2200" dirty="0">
              <a:ea typeface="MS PGothic" charset="-128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>
                <a:ea typeface="MS PGothic" charset="-128"/>
              </a:rPr>
              <a:t>(Notation: XZ stands for X U Z)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IR3. (</a:t>
            </a:r>
            <a:r>
              <a:rPr lang="en-US" altLang="en-US" sz="2200" b="1" dirty="0">
                <a:ea typeface="MS PGothic" charset="-128"/>
              </a:rPr>
              <a:t>Transitive</a:t>
            </a:r>
            <a:r>
              <a:rPr lang="en-US" altLang="en-US" sz="2200" dirty="0">
                <a:ea typeface="MS PGothic" charset="-128"/>
              </a:rPr>
              <a:t>) If X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Y and Y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Z, then X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Z</a:t>
            </a:r>
          </a:p>
          <a:p>
            <a:pPr eaLnBrk="1" hangingPunct="1">
              <a:lnSpc>
                <a:spcPct val="150000"/>
              </a:lnSpc>
            </a:pPr>
            <a:endParaRPr lang="en-US" altLang="en-US" sz="700" dirty="0">
              <a:ea typeface="MS PGothic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IR1, IR2, IR3 form a </a:t>
            </a:r>
            <a:r>
              <a:rPr lang="en-US" altLang="en-US" sz="2400" b="1" dirty="0">
                <a:ea typeface="MS PGothic" charset="-128"/>
              </a:rPr>
              <a:t>sound</a:t>
            </a:r>
            <a:r>
              <a:rPr lang="en-US" altLang="en-US" sz="2400" dirty="0">
                <a:ea typeface="MS PGothic" charset="-128"/>
              </a:rPr>
              <a:t> and </a:t>
            </a:r>
            <a:r>
              <a:rPr lang="en-US" altLang="en-US" sz="2400" b="1" dirty="0">
                <a:ea typeface="MS PGothic" charset="-128"/>
              </a:rPr>
              <a:t>complete</a:t>
            </a:r>
            <a:r>
              <a:rPr lang="en-US" altLang="en-US" sz="2400" dirty="0">
                <a:ea typeface="MS PGothic" charset="-128"/>
              </a:rPr>
              <a:t> set of inference rules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400" dirty="0"/>
              <a:t>holds in every relation state r of R that satisfies the dependencies in F</a:t>
            </a:r>
            <a:endParaRPr lang="en-US" altLang="en-US" sz="2200" dirty="0" smtClean="0">
              <a:ea typeface="MS PGothic" charset="-128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400" dirty="0"/>
              <a:t>the complete set of all possible dependencies </a:t>
            </a:r>
            <a:r>
              <a:rPr lang="en-CA" sz="2400" dirty="0" smtClean="0"/>
              <a:t>can </a:t>
            </a:r>
            <a:r>
              <a:rPr lang="en-CA" sz="2400" dirty="0"/>
              <a:t>be inferred from F.</a:t>
            </a:r>
            <a:endParaRPr lang="en-US" altLang="en-US" sz="22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820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1999"/>
          </a:xfrm>
        </p:spPr>
        <p:txBody>
          <a:bodyPr/>
          <a:lstStyle/>
          <a:p>
            <a:pPr eaLnBrk="1" hangingPunct="1"/>
            <a:r>
              <a:rPr lang="en-CA" sz="3200" b="1" dirty="0"/>
              <a:t>Proof of </a:t>
            </a:r>
            <a:r>
              <a:rPr lang="en-CA" sz="3200" b="1" dirty="0" smtClean="0"/>
              <a:t>IR1 (</a:t>
            </a:r>
            <a:r>
              <a:rPr lang="en-US" altLang="en-US" sz="3200" b="1" dirty="0" smtClean="0">
                <a:ea typeface="MS PGothic" charset="-128"/>
              </a:rPr>
              <a:t>Reflexive Dependency)</a:t>
            </a:r>
            <a:endParaRPr lang="en-US" altLang="en-US" sz="3200" b="1" dirty="0">
              <a:ea typeface="MS PGothic" charset="-128"/>
            </a:endParaRP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8991600" cy="5715000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None/>
            </a:pPr>
            <a:r>
              <a:rPr lang="en-CA" dirty="0" smtClean="0">
                <a:latin typeface="Bahnschrift" panose="020B0502040204020203" pitchFamily="34" charset="0"/>
              </a:rPr>
              <a:t>Suppose that X </a:t>
            </a:r>
            <a:r>
              <a:rPr lang="en-CA" dirty="0">
                <a:latin typeface="Bahnschrift" panose="020B0502040204020203" pitchFamily="34" charset="0"/>
              </a:rPr>
              <a:t>⊇ Y and </a:t>
            </a:r>
            <a:r>
              <a:rPr lang="en-CA" dirty="0" smtClean="0">
                <a:latin typeface="Bahnschrift" panose="020B0502040204020203" pitchFamily="34" charset="0"/>
              </a:rPr>
              <a:t>that two </a:t>
            </a:r>
            <a:r>
              <a:rPr lang="en-CA" dirty="0">
                <a:latin typeface="Bahnschrift" panose="020B0502040204020203" pitchFamily="34" charset="0"/>
              </a:rPr>
              <a:t>tuples t</a:t>
            </a:r>
            <a:r>
              <a:rPr lang="en-CA" baseline="-25000" dirty="0">
                <a:latin typeface="Bahnschrift" panose="020B0502040204020203" pitchFamily="34" charset="0"/>
              </a:rPr>
              <a:t>1</a:t>
            </a:r>
            <a:r>
              <a:rPr lang="en-CA" dirty="0">
                <a:latin typeface="Bahnschrift" panose="020B0502040204020203" pitchFamily="34" charset="0"/>
              </a:rPr>
              <a:t> and t</a:t>
            </a:r>
            <a:r>
              <a:rPr lang="en-CA" baseline="-25000" dirty="0">
                <a:latin typeface="Bahnschrift" panose="020B0502040204020203" pitchFamily="34" charset="0"/>
              </a:rPr>
              <a:t>2</a:t>
            </a:r>
            <a:r>
              <a:rPr lang="en-CA" dirty="0">
                <a:latin typeface="Bahnschrift" panose="020B0502040204020203" pitchFamily="34" charset="0"/>
              </a:rPr>
              <a:t> exist in some relation instance r of R such that </a:t>
            </a:r>
            <a:r>
              <a:rPr lang="en-CA" dirty="0" smtClean="0">
                <a:latin typeface="Bahnschrift" panose="020B0502040204020203" pitchFamily="34" charset="0"/>
              </a:rPr>
              <a:t>t</a:t>
            </a:r>
            <a:r>
              <a:rPr lang="en-CA" baseline="-25000" dirty="0" smtClean="0">
                <a:latin typeface="Bahnschrift" panose="020B0502040204020203" pitchFamily="34" charset="0"/>
              </a:rPr>
              <a:t>1</a:t>
            </a:r>
            <a:r>
              <a:rPr lang="en-CA" dirty="0" smtClean="0">
                <a:latin typeface="Bahnschrift" panose="020B0502040204020203" pitchFamily="34" charset="0"/>
              </a:rPr>
              <a:t> </a:t>
            </a:r>
            <a:r>
              <a:rPr lang="en-CA" dirty="0">
                <a:latin typeface="Bahnschrift" panose="020B0502040204020203" pitchFamily="34" charset="0"/>
              </a:rPr>
              <a:t>[X] = t</a:t>
            </a:r>
            <a:r>
              <a:rPr lang="en-CA" baseline="-25000" dirty="0">
                <a:latin typeface="Bahnschrift" panose="020B0502040204020203" pitchFamily="34" charset="0"/>
              </a:rPr>
              <a:t>2</a:t>
            </a:r>
            <a:r>
              <a:rPr lang="en-CA" dirty="0">
                <a:latin typeface="Bahnschrift" panose="020B0502040204020203" pitchFamily="34" charset="0"/>
              </a:rPr>
              <a:t> [X]. </a:t>
            </a:r>
            <a:r>
              <a:rPr lang="en-CA" dirty="0" smtClean="0">
                <a:latin typeface="Bahnschrift" panose="020B0502040204020203" pitchFamily="34" charset="0"/>
              </a:rPr>
              <a:t> Then </a:t>
            </a:r>
            <a:r>
              <a:rPr lang="en-CA" dirty="0">
                <a:latin typeface="Bahnschrift" panose="020B0502040204020203" pitchFamily="34" charset="0"/>
              </a:rPr>
              <a:t>t</a:t>
            </a:r>
            <a:r>
              <a:rPr lang="en-CA" baseline="-25000" dirty="0">
                <a:latin typeface="Bahnschrift" panose="020B0502040204020203" pitchFamily="34" charset="0"/>
              </a:rPr>
              <a:t>1</a:t>
            </a:r>
            <a:r>
              <a:rPr lang="en-CA" dirty="0">
                <a:latin typeface="Bahnschrift" panose="020B0502040204020203" pitchFamily="34" charset="0"/>
              </a:rPr>
              <a:t>[Y] = t</a:t>
            </a:r>
            <a:r>
              <a:rPr lang="en-CA" baseline="-25000" dirty="0">
                <a:latin typeface="Bahnschrift" panose="020B0502040204020203" pitchFamily="34" charset="0"/>
              </a:rPr>
              <a:t>2</a:t>
            </a:r>
            <a:r>
              <a:rPr lang="en-CA" dirty="0">
                <a:latin typeface="Bahnschrift" panose="020B0502040204020203" pitchFamily="34" charset="0"/>
              </a:rPr>
              <a:t>[Y] because X ⊇ </a:t>
            </a:r>
            <a:r>
              <a:rPr lang="en-CA" dirty="0" smtClean="0">
                <a:latin typeface="Bahnschrift" panose="020B0502040204020203" pitchFamily="34" charset="0"/>
              </a:rPr>
              <a:t>Y</a:t>
            </a: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CA" dirty="0">
                <a:latin typeface="Bahnschrift" panose="020B0502040204020203" pitchFamily="34" charset="0"/>
              </a:rPr>
              <a:t>H</a:t>
            </a:r>
            <a:r>
              <a:rPr lang="en-CA" dirty="0" smtClean="0">
                <a:latin typeface="Bahnschrift" panose="020B0502040204020203" pitchFamily="34" charset="0"/>
              </a:rPr>
              <a:t>ence</a:t>
            </a:r>
            <a:r>
              <a:rPr lang="en-CA" dirty="0">
                <a:latin typeface="Bahnschrift" panose="020B0502040204020203" pitchFamily="34" charset="0"/>
              </a:rPr>
              <a:t>, X → Y must hold </a:t>
            </a:r>
            <a:r>
              <a:rPr lang="en-CA" dirty="0" smtClean="0">
                <a:latin typeface="Bahnschrift" panose="020B0502040204020203" pitchFamily="34" charset="0"/>
              </a:rPr>
              <a:t>in r.</a:t>
            </a:r>
            <a:endParaRPr lang="en-US" altLang="en-US" dirty="0">
              <a:latin typeface="Bahnschrift" panose="020B0502040204020203" pitchFamily="34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467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0480" y="533400"/>
            <a:ext cx="905256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>
                <a:latin typeface="Bahnschrift" panose="020B0502040204020203" pitchFamily="34" charset="0"/>
              </a:rPr>
              <a:t>Assume that </a:t>
            </a:r>
            <a:r>
              <a:rPr lang="en-CA" sz="2400" dirty="0" smtClean="0">
                <a:latin typeface="Bahnschrift" panose="020B0502040204020203" pitchFamily="34" charset="0"/>
              </a:rPr>
              <a:t>X </a:t>
            </a:r>
            <a:r>
              <a:rPr lang="en-CA" sz="2400" dirty="0">
                <a:latin typeface="Bahnschrift" panose="020B0502040204020203" pitchFamily="34" charset="0"/>
              </a:rPr>
              <a:t>→ Y holds in a relation instance r of R but that </a:t>
            </a:r>
            <a:r>
              <a:rPr lang="en-CA" sz="2400" dirty="0" smtClean="0">
                <a:latin typeface="Bahnschrift" panose="020B0502040204020203" pitchFamily="34" charset="0"/>
              </a:rPr>
              <a:t/>
            </a:r>
            <a:br>
              <a:rPr lang="en-CA" sz="2400" dirty="0" smtClean="0">
                <a:latin typeface="Bahnschrift" panose="020B0502040204020203" pitchFamily="34" charset="0"/>
              </a:rPr>
            </a:br>
            <a:r>
              <a:rPr lang="en-CA" sz="2400" dirty="0" smtClean="0">
                <a:latin typeface="Bahnschrift" panose="020B0502040204020203" pitchFamily="34" charset="0"/>
              </a:rPr>
              <a:t>XZ </a:t>
            </a:r>
            <a:r>
              <a:rPr lang="en-CA" sz="2400" dirty="0">
                <a:latin typeface="Bahnschrift" panose="020B0502040204020203" pitchFamily="34" charset="0"/>
              </a:rPr>
              <a:t>→ YZ does not hold.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Then </a:t>
            </a:r>
            <a:r>
              <a:rPr lang="en-CA" sz="2400" dirty="0">
                <a:latin typeface="Bahnschrift" panose="020B0502040204020203" pitchFamily="34" charset="0"/>
              </a:rPr>
              <a:t>there must exist two tuples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and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in r such that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1)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[X]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[X],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2)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[Y]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[Y],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3)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[XZ]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[XZ], and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4)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[YZ] ≠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[YZ].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This </a:t>
            </a:r>
            <a:r>
              <a:rPr lang="en-CA" sz="2400" dirty="0">
                <a:latin typeface="Bahnschrift" panose="020B0502040204020203" pitchFamily="34" charset="0"/>
              </a:rPr>
              <a:t>is not possible because from (1) and (3) we deduce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5)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[Z]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[Z], and from (2) and (5) we deduce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6)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[YZ]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[YZ], contradicting (4).</a:t>
            </a:r>
            <a:endParaRPr lang="en-US" altLang="en-US" sz="2400" kern="0" dirty="0">
              <a:latin typeface="Bahnschrift" panose="020B0502040204020203" pitchFamily="34" charset="0"/>
              <a:ea typeface="MS P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1"/>
            <a:ext cx="9139238" cy="609600"/>
          </a:xfrm>
        </p:spPr>
        <p:txBody>
          <a:bodyPr/>
          <a:lstStyle/>
          <a:p>
            <a:r>
              <a:rPr lang="en-US" sz="2800" b="1" dirty="0" smtClean="0"/>
              <a:t>Proof of IR2 (</a:t>
            </a:r>
            <a:r>
              <a:rPr lang="en-US" altLang="en-US" sz="2800" b="1" dirty="0" smtClean="0">
                <a:ea typeface="MS PGothic" charset="-128"/>
              </a:rPr>
              <a:t>Augmentation)</a:t>
            </a:r>
            <a:r>
              <a:rPr lang="en-US" sz="2800" b="1" dirty="0" smtClean="0"/>
              <a:t> by Contradiction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4721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0480" y="786764"/>
            <a:ext cx="9052560" cy="602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>
                <a:latin typeface="Bahnschrift" panose="020B0502040204020203" pitchFamily="34" charset="0"/>
              </a:rPr>
              <a:t>Assume that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	(1) X </a:t>
            </a:r>
            <a:r>
              <a:rPr lang="en-CA" sz="2600" dirty="0">
                <a:latin typeface="Bahnschrift" panose="020B0502040204020203" pitchFamily="34" charset="0"/>
              </a:rPr>
              <a:t>→ Y and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	(</a:t>
            </a:r>
            <a:r>
              <a:rPr lang="en-CA" sz="2600" dirty="0">
                <a:latin typeface="Bahnschrift" panose="020B0502040204020203" pitchFamily="34" charset="0"/>
              </a:rPr>
              <a:t>2) Y → Z both hold in a relation r.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Then </a:t>
            </a:r>
            <a:r>
              <a:rPr lang="en-CA" sz="2600" dirty="0">
                <a:latin typeface="Bahnschrift" panose="020B0502040204020203" pitchFamily="34" charset="0"/>
              </a:rPr>
              <a:t>for any two tuples t</a:t>
            </a:r>
            <a:r>
              <a:rPr lang="en-CA" sz="2600" baseline="-25000" dirty="0">
                <a:latin typeface="Bahnschrift" panose="020B0502040204020203" pitchFamily="34" charset="0"/>
              </a:rPr>
              <a:t>1</a:t>
            </a:r>
            <a:r>
              <a:rPr lang="en-CA" sz="2600" dirty="0">
                <a:latin typeface="Bahnschrift" panose="020B0502040204020203" pitchFamily="34" charset="0"/>
              </a:rPr>
              <a:t> and t</a:t>
            </a:r>
            <a:r>
              <a:rPr lang="en-CA" sz="2600" baseline="-25000" dirty="0">
                <a:latin typeface="Bahnschrift" panose="020B0502040204020203" pitchFamily="34" charset="0"/>
              </a:rPr>
              <a:t>2</a:t>
            </a:r>
            <a:r>
              <a:rPr lang="en-CA" sz="2600" dirty="0">
                <a:latin typeface="Bahnschrift" panose="020B0502040204020203" pitchFamily="34" charset="0"/>
              </a:rPr>
              <a:t> in r such that </a:t>
            </a:r>
            <a:r>
              <a:rPr lang="en-CA" sz="2600" dirty="0" smtClean="0">
                <a:latin typeface="Bahnschrift" panose="020B0502040204020203" pitchFamily="34" charset="0"/>
              </a:rPr>
              <a:t>t</a:t>
            </a:r>
            <a:r>
              <a:rPr lang="en-CA" sz="2600" baseline="-25000" dirty="0" smtClean="0">
                <a:latin typeface="Bahnschrift" panose="020B0502040204020203" pitchFamily="34" charset="0"/>
              </a:rPr>
              <a:t>1</a:t>
            </a:r>
            <a:r>
              <a:rPr lang="en-CA" sz="2600" dirty="0" smtClean="0">
                <a:latin typeface="Bahnschrift" panose="020B0502040204020203" pitchFamily="34" charset="0"/>
              </a:rPr>
              <a:t> </a:t>
            </a:r>
            <a:r>
              <a:rPr lang="en-CA" sz="2600" dirty="0">
                <a:latin typeface="Bahnschrift" panose="020B0502040204020203" pitchFamily="34" charset="0"/>
              </a:rPr>
              <a:t>[X] = t</a:t>
            </a:r>
            <a:r>
              <a:rPr lang="en-CA" sz="2600" baseline="-25000" dirty="0">
                <a:latin typeface="Bahnschrift" panose="020B0502040204020203" pitchFamily="34" charset="0"/>
              </a:rPr>
              <a:t>2</a:t>
            </a:r>
            <a:r>
              <a:rPr lang="en-CA" sz="2600" dirty="0">
                <a:latin typeface="Bahnschrift" panose="020B0502040204020203" pitchFamily="34" charset="0"/>
              </a:rPr>
              <a:t> [X],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we </a:t>
            </a:r>
            <a:r>
              <a:rPr lang="en-CA" sz="2600" dirty="0">
                <a:latin typeface="Bahnschrift" panose="020B0502040204020203" pitchFamily="34" charset="0"/>
              </a:rPr>
              <a:t>must have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(</a:t>
            </a:r>
            <a:r>
              <a:rPr lang="en-CA" sz="2600" dirty="0">
                <a:latin typeface="Bahnschrift" panose="020B0502040204020203" pitchFamily="34" charset="0"/>
              </a:rPr>
              <a:t>3) t</a:t>
            </a:r>
            <a:r>
              <a:rPr lang="en-CA" sz="2600" baseline="-25000" dirty="0">
                <a:latin typeface="Bahnschrift" panose="020B0502040204020203" pitchFamily="34" charset="0"/>
              </a:rPr>
              <a:t>1</a:t>
            </a:r>
            <a:r>
              <a:rPr lang="en-CA" sz="2600" dirty="0">
                <a:latin typeface="Bahnschrift" panose="020B0502040204020203" pitchFamily="34" charset="0"/>
              </a:rPr>
              <a:t> [Y] = t</a:t>
            </a:r>
            <a:r>
              <a:rPr lang="en-CA" sz="2600" baseline="-25000" dirty="0">
                <a:latin typeface="Bahnschrift" panose="020B0502040204020203" pitchFamily="34" charset="0"/>
              </a:rPr>
              <a:t>2</a:t>
            </a:r>
            <a:r>
              <a:rPr lang="en-CA" sz="2600" dirty="0">
                <a:latin typeface="Bahnschrift" panose="020B0502040204020203" pitchFamily="34" charset="0"/>
              </a:rPr>
              <a:t> [Y], from assumption (1);  </a:t>
            </a:r>
            <a:r>
              <a:rPr lang="en-CA" sz="2600" dirty="0" smtClean="0">
                <a:latin typeface="Bahnschrift" panose="020B0502040204020203" pitchFamily="34" charset="0"/>
              </a:rPr>
              <a:t>hence </a:t>
            </a:r>
            <a:r>
              <a:rPr lang="en-CA" sz="2600" dirty="0">
                <a:latin typeface="Bahnschrift" panose="020B0502040204020203" pitchFamily="34" charset="0"/>
              </a:rPr>
              <a:t>we must also have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(</a:t>
            </a:r>
            <a:r>
              <a:rPr lang="en-CA" sz="2600" dirty="0">
                <a:latin typeface="Bahnschrift" panose="020B0502040204020203" pitchFamily="34" charset="0"/>
              </a:rPr>
              <a:t>4) t</a:t>
            </a:r>
            <a:r>
              <a:rPr lang="en-CA" sz="2600" baseline="-25000" dirty="0">
                <a:latin typeface="Bahnschrift" panose="020B0502040204020203" pitchFamily="34" charset="0"/>
              </a:rPr>
              <a:t>1</a:t>
            </a:r>
            <a:r>
              <a:rPr lang="en-CA" sz="2600" dirty="0">
                <a:latin typeface="Bahnschrift" panose="020B0502040204020203" pitchFamily="34" charset="0"/>
              </a:rPr>
              <a:t> [Z] = t</a:t>
            </a:r>
            <a:r>
              <a:rPr lang="en-CA" sz="2600" baseline="-25000" dirty="0">
                <a:latin typeface="Bahnschrift" panose="020B0502040204020203" pitchFamily="34" charset="0"/>
              </a:rPr>
              <a:t>2</a:t>
            </a:r>
            <a:r>
              <a:rPr lang="en-CA" sz="2600" dirty="0">
                <a:latin typeface="Bahnschrift" panose="020B0502040204020203" pitchFamily="34" charset="0"/>
              </a:rPr>
              <a:t> [Z] from (3) and assumption (2); </a:t>
            </a:r>
            <a:r>
              <a:rPr lang="en-CA" sz="2600" dirty="0" smtClean="0">
                <a:latin typeface="Bahnschrift" panose="020B0502040204020203" pitchFamily="34" charset="0"/>
              </a:rPr>
              <a:t>thus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X </a:t>
            </a:r>
            <a:r>
              <a:rPr lang="en-CA" sz="2600" dirty="0">
                <a:latin typeface="Bahnschrift" panose="020B0502040204020203" pitchFamily="34" charset="0"/>
              </a:rPr>
              <a:t>→ Z must hold in r.</a:t>
            </a:r>
            <a:endParaRPr lang="en-US" altLang="en-US" sz="2600" kern="0" dirty="0">
              <a:latin typeface="Bahnschrift" panose="020B0502040204020203" pitchFamily="34" charset="0"/>
              <a:ea typeface="MS P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CA" sz="3200" b="1" dirty="0"/>
              <a:t>Proof of </a:t>
            </a:r>
            <a:r>
              <a:rPr lang="en-CA" sz="3200" b="1" dirty="0" smtClean="0"/>
              <a:t>IR3 (</a:t>
            </a:r>
            <a:r>
              <a:rPr lang="en-US" altLang="en-US" sz="3200" b="1" dirty="0" smtClean="0">
                <a:ea typeface="MS PGothic" charset="-128"/>
              </a:rPr>
              <a:t>Transitive Dependency)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7523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39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Pitfalls of Duplication</a:t>
            </a:r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" y="5044440"/>
            <a:ext cx="9067798" cy="182879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b="1" dirty="0" smtClean="0"/>
              <a:t>Duplication: </a:t>
            </a:r>
            <a:r>
              <a:rPr lang="en-CA" sz="2400" dirty="0" smtClean="0"/>
              <a:t> 		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Increases size of database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leads to more issues.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12081"/>
              </p:ext>
            </p:extLst>
          </p:nvPr>
        </p:nvGraphicFramePr>
        <p:xfrm>
          <a:off x="-1" y="762000"/>
          <a:ext cx="9124950" cy="4152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3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1991721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378884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077901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8095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  <a:gridCol w="1283127">
                  <a:extLst>
                    <a:ext uri="{9D8B030D-6E8A-4147-A177-3AD203B41FA5}">
                      <a16:colId xmlns:a16="http://schemas.microsoft.com/office/drawing/2014/main" val="236537564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Pre_Req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ATR/8932/10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Yonas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Fiseha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ATR/9127/10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Leul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Mengistu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ATR/0382/10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Natnael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Getachew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ATR/5845/10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Samuel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Teshome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5186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606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ATR/8157/10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Nahom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Sileshi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524250" y="1447800"/>
            <a:ext cx="5562598" cy="344424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Parallelogram 3"/>
          <p:cNvSpPr/>
          <p:nvPr/>
        </p:nvSpPr>
        <p:spPr bwMode="auto">
          <a:xfrm>
            <a:off x="552452" y="3415666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238378" y="340613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arallelogram 8"/>
          <p:cNvSpPr/>
          <p:nvPr/>
        </p:nvSpPr>
        <p:spPr bwMode="auto">
          <a:xfrm>
            <a:off x="4048124" y="3406139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5729287" y="334708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arallelogram 10"/>
          <p:cNvSpPr/>
          <p:nvPr/>
        </p:nvSpPr>
        <p:spPr bwMode="auto">
          <a:xfrm>
            <a:off x="7267577" y="3352800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arallelogram 11"/>
          <p:cNvSpPr/>
          <p:nvPr/>
        </p:nvSpPr>
        <p:spPr bwMode="auto">
          <a:xfrm>
            <a:off x="8315324" y="3320414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51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6" grpId="0" uiExpand="1" build="p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a typeface="MS PGothic" charset="-128"/>
              </a:rPr>
              <a:t>Inference </a:t>
            </a:r>
            <a:r>
              <a:rPr lang="en-US" altLang="en-US" sz="2800" b="1" dirty="0">
                <a:ea typeface="MS PGothic" charset="-128"/>
              </a:rPr>
              <a:t>Rules for FDs </a:t>
            </a:r>
            <a:r>
              <a:rPr lang="en-US" altLang="en-US" sz="2800" b="1" dirty="0" smtClean="0">
                <a:ea typeface="MS PGothic" charset="-128"/>
              </a:rPr>
              <a:t>(3)</a:t>
            </a:r>
            <a:endParaRPr lang="en-US" altLang="en-US" sz="2800" b="1" dirty="0">
              <a:ea typeface="MS PGothic" charset="-128"/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1"/>
          </p:nvPr>
        </p:nvSpPr>
        <p:spPr>
          <a:xfrm>
            <a:off x="50800" y="749300"/>
            <a:ext cx="9055100" cy="61087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Some additional inference rules that are useful: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Decomposition:</a:t>
            </a:r>
            <a:r>
              <a:rPr lang="en-US" altLang="en-US" sz="2400" dirty="0"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  <a:t/>
            </a:r>
            <a:b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</a:b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If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YZ, then 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 and 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Z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>
                <a:latin typeface="+mj-lt"/>
                <a:ea typeface="MS PGothic" charset="-128"/>
              </a:rPr>
              <a:t>Union</a:t>
            </a:r>
            <a:r>
              <a:rPr lang="en-US" altLang="en-US" sz="2400" b="1" dirty="0">
                <a:latin typeface="Arial Narrow" panose="020B0606020202030204" pitchFamily="34" charset="0"/>
                <a:ea typeface="MS PGothic" charset="-128"/>
              </a:rPr>
              <a:t>:</a:t>
            </a:r>
            <a:r>
              <a:rPr lang="en-US" altLang="en-US" sz="2400" dirty="0">
                <a:latin typeface="Arial Narrow" panose="020B0606020202030204" pitchFamily="34" charset="0"/>
                <a:ea typeface="MS PGothic" charset="-128"/>
              </a:rPr>
              <a:t> </a:t>
            </a:r>
            <a: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  <a:t/>
            </a:r>
            <a:b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</a:b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If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 and 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Z, then 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YZ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 err="1">
                <a:latin typeface="+mj-lt"/>
                <a:ea typeface="MS PGothic" charset="-128"/>
              </a:rPr>
              <a:t>Psuedotransitivity</a:t>
            </a:r>
            <a:r>
              <a:rPr lang="en-US" altLang="en-US" sz="2400" b="1" dirty="0">
                <a:latin typeface="Arial Narrow" panose="020B0606020202030204" pitchFamily="34" charset="0"/>
                <a:ea typeface="MS PGothic" charset="-128"/>
              </a:rPr>
              <a:t>:</a:t>
            </a:r>
            <a:r>
              <a:rPr lang="en-US" altLang="en-US" sz="2400" dirty="0">
                <a:latin typeface="Arial Narrow" panose="020B0606020202030204" pitchFamily="34" charset="0"/>
                <a:ea typeface="MS PGothic" charset="-128"/>
              </a:rPr>
              <a:t> </a:t>
            </a:r>
            <a: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  <a:t/>
            </a:r>
            <a:b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</a:b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If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 and WY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Z, then WX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Z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ea typeface="MS PGothic" charset="-128"/>
              </a:rPr>
              <a:t>The </a:t>
            </a:r>
            <a:r>
              <a:rPr lang="en-US" altLang="en-US" sz="2400" dirty="0">
                <a:ea typeface="MS PGothic" charset="-128"/>
              </a:rPr>
              <a:t>last three inference rules, as well as any other inference rules, can be deduced from IR1, IR2, and IR3 (completeness property) </a:t>
            </a:r>
          </a:p>
        </p:txBody>
      </p:sp>
    </p:spTree>
    <p:extLst>
      <p:ext uri="{BB962C8B-B14F-4D97-AF65-F5344CB8AC3E}">
        <p14:creationId xmlns:p14="http://schemas.microsoft.com/office/powerpoint/2010/main" val="1416394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5080" y="0"/>
            <a:ext cx="913892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MS PGothic" charset="-128"/>
              </a:rPr>
              <a:t>Closure</a:t>
            </a:r>
            <a:endParaRPr lang="en-US" altLang="en-US" b="1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50800" y="1066800"/>
            <a:ext cx="9042400" cy="5638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a typeface="MS PGothic" charset="-128"/>
              </a:rPr>
              <a:t>Closure</a:t>
            </a:r>
            <a:r>
              <a:rPr lang="en-US" altLang="en-US" dirty="0">
                <a:ea typeface="MS PGothic" charset="-128"/>
              </a:rPr>
              <a:t> of a set F of FDs is the </a:t>
            </a:r>
            <a:r>
              <a:rPr lang="en-US" altLang="en-US" b="1" dirty="0">
                <a:ea typeface="MS PGothic" charset="-128"/>
              </a:rPr>
              <a:t>set F</a:t>
            </a:r>
            <a:r>
              <a:rPr lang="en-US" altLang="en-US" b="1" baseline="30000" dirty="0">
                <a:ea typeface="MS PGothic" charset="-128"/>
              </a:rPr>
              <a:t>+</a:t>
            </a:r>
            <a:r>
              <a:rPr lang="en-US" altLang="en-US" b="1" dirty="0">
                <a:ea typeface="MS PGothic" charset="-128"/>
              </a:rPr>
              <a:t> of all FDs </a:t>
            </a:r>
            <a:r>
              <a:rPr lang="en-US" altLang="en-US" dirty="0">
                <a:ea typeface="MS PGothic" charset="-128"/>
              </a:rPr>
              <a:t>that can be </a:t>
            </a:r>
            <a:r>
              <a:rPr lang="en-US" altLang="en-US" b="1" dirty="0">
                <a:ea typeface="MS PGothic" charset="-128"/>
              </a:rPr>
              <a:t>inferred</a:t>
            </a:r>
            <a:r>
              <a:rPr lang="en-US" altLang="en-US" dirty="0">
                <a:ea typeface="MS PGothic" charset="-128"/>
              </a:rPr>
              <a:t> from F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  <a:p>
            <a:pPr eaLnBrk="1" hangingPunct="1"/>
            <a:r>
              <a:rPr lang="en-US" altLang="en-US" b="1" dirty="0">
                <a:ea typeface="MS PGothic" charset="-128"/>
              </a:rPr>
              <a:t>Closure</a:t>
            </a:r>
            <a:r>
              <a:rPr lang="en-US" altLang="en-US" dirty="0">
                <a:ea typeface="MS PGothic" charset="-128"/>
              </a:rPr>
              <a:t> of a set of attributes X with respect to F is the set X</a:t>
            </a:r>
            <a:r>
              <a:rPr lang="en-US" altLang="en-US" baseline="30000" dirty="0">
                <a:ea typeface="MS PGothic" charset="-128"/>
              </a:rPr>
              <a:t>+</a:t>
            </a:r>
            <a:r>
              <a:rPr lang="en-US" altLang="en-US" dirty="0">
                <a:ea typeface="MS PGothic" charset="-128"/>
              </a:rPr>
              <a:t> of all attributes </a:t>
            </a:r>
            <a:r>
              <a:rPr lang="en-US" altLang="en-US" b="1" dirty="0">
                <a:ea typeface="MS PGothic" charset="-128"/>
              </a:rPr>
              <a:t>that are functionally determined by X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  <a:p>
            <a:pPr eaLnBrk="1" hangingPunct="1"/>
            <a:r>
              <a:rPr lang="en-US" altLang="en-US" dirty="0">
                <a:ea typeface="MS PGothic" charset="-128"/>
              </a:rPr>
              <a:t>X</a:t>
            </a:r>
            <a:r>
              <a:rPr lang="en-US" altLang="en-US" baseline="30000" dirty="0">
                <a:ea typeface="MS PGothic" charset="-128"/>
              </a:rPr>
              <a:t>+</a:t>
            </a:r>
            <a:r>
              <a:rPr lang="en-US" altLang="en-US" dirty="0">
                <a:ea typeface="MS PGothic" charset="-128"/>
              </a:rPr>
              <a:t> can be calculated by repeatedly applying IR1, IR2, IR3 using the FDs in F </a:t>
            </a:r>
          </a:p>
        </p:txBody>
      </p:sp>
    </p:spTree>
    <p:extLst>
      <p:ext uri="{BB962C8B-B14F-4D97-AF65-F5344CB8AC3E}">
        <p14:creationId xmlns:p14="http://schemas.microsoft.com/office/powerpoint/2010/main" val="3133162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Algorithm to determine Closure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914400"/>
            <a:ext cx="9042400" cy="5867400"/>
          </a:xfrm>
        </p:spPr>
        <p:txBody>
          <a:bodyPr/>
          <a:lstStyle/>
          <a:p>
            <a:pPr hangingPunct="0"/>
            <a:r>
              <a:rPr lang="en-US" b="1" dirty="0" smtClean="0"/>
              <a:t>Algorithm:</a:t>
            </a:r>
            <a:r>
              <a:rPr lang="en-US" dirty="0"/>
              <a:t> Determining </a:t>
            </a:r>
            <a:r>
              <a:rPr lang="en-US" i="1" dirty="0"/>
              <a:t>X</a:t>
            </a:r>
            <a:r>
              <a:rPr lang="en-US" baseline="30000" dirty="0"/>
              <a:t>+</a:t>
            </a:r>
            <a:r>
              <a:rPr lang="en-US" dirty="0"/>
              <a:t>, the Closure of </a:t>
            </a:r>
            <a:r>
              <a:rPr lang="en-US" i="1" dirty="0"/>
              <a:t>X</a:t>
            </a:r>
            <a:r>
              <a:rPr lang="en-US" dirty="0"/>
              <a:t> under </a:t>
            </a:r>
            <a:r>
              <a:rPr lang="en-US" i="1" dirty="0"/>
              <a:t>F</a:t>
            </a:r>
            <a:endParaRPr lang="en-US" dirty="0"/>
          </a:p>
          <a:p>
            <a:pPr hangingPunct="0"/>
            <a:r>
              <a:rPr lang="en-US" b="1" dirty="0"/>
              <a:t>Input:</a:t>
            </a:r>
            <a:r>
              <a:rPr lang="en-US" dirty="0"/>
              <a:t> A set </a:t>
            </a:r>
            <a:r>
              <a:rPr lang="en-US" i="1" dirty="0"/>
              <a:t>F</a:t>
            </a:r>
            <a:r>
              <a:rPr lang="en-US" dirty="0"/>
              <a:t> of FDs on a relation schema R, and a set of attributes </a:t>
            </a:r>
            <a:r>
              <a:rPr lang="en-US" i="1" dirty="0"/>
              <a:t>X</a:t>
            </a:r>
            <a:r>
              <a:rPr lang="en-US" dirty="0"/>
              <a:t>, which is a subset of R.</a:t>
            </a:r>
          </a:p>
          <a:p>
            <a:pPr marL="400050" lvl="1" indent="0" hangingPunct="0">
              <a:buNone/>
            </a:pP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:= </a:t>
            </a:r>
            <a:r>
              <a:rPr lang="en-US" sz="2800" i="1" dirty="0"/>
              <a:t>X</a:t>
            </a:r>
            <a:r>
              <a:rPr lang="en-US" sz="2800" dirty="0"/>
              <a:t>;</a:t>
            </a:r>
          </a:p>
          <a:p>
            <a:pPr marL="400050" lvl="1" indent="0" hangingPunct="0">
              <a:buNone/>
            </a:pPr>
            <a:r>
              <a:rPr lang="en-US" sz="2800" dirty="0"/>
              <a:t>repeat</a:t>
            </a:r>
          </a:p>
          <a:p>
            <a:pPr marL="400050" lvl="1" indent="0" hangingPunct="0">
              <a:buNone/>
            </a:pPr>
            <a:r>
              <a:rPr lang="en-US" sz="2800" dirty="0"/>
              <a:t>	</a:t>
            </a:r>
            <a:r>
              <a:rPr lang="en-US" sz="2800" dirty="0" err="1"/>
              <a:t>old</a:t>
            </a:r>
            <a:r>
              <a:rPr lang="en-US" sz="2800" i="1" dirty="0" err="1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:= </a:t>
            </a:r>
            <a:r>
              <a:rPr lang="en-US" sz="2800" i="1" dirty="0"/>
              <a:t>X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;</a:t>
            </a:r>
          </a:p>
          <a:p>
            <a:pPr marL="400050" lvl="1" indent="0" hangingPunct="0">
              <a:buNone/>
            </a:pPr>
            <a:r>
              <a:rPr lang="en-US" sz="2800" dirty="0"/>
              <a:t>for each functional dependency </a:t>
            </a:r>
            <a:r>
              <a:rPr lang="en-US" sz="2800" i="1" dirty="0"/>
              <a:t>Y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i="1" dirty="0"/>
              <a:t>Z</a:t>
            </a:r>
            <a:r>
              <a:rPr lang="en-US" sz="2800" dirty="0"/>
              <a:t> in </a:t>
            </a:r>
            <a:r>
              <a:rPr lang="en-US" sz="2800" i="1" dirty="0"/>
              <a:t>F</a:t>
            </a:r>
            <a:r>
              <a:rPr lang="en-US" sz="2800" dirty="0"/>
              <a:t> do</a:t>
            </a:r>
          </a:p>
          <a:p>
            <a:pPr marL="400050" lvl="1" indent="0" hangingPunct="0">
              <a:buNone/>
            </a:pPr>
            <a:r>
              <a:rPr lang="en-US" sz="2800" dirty="0"/>
              <a:t>		if </a:t>
            </a: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</a:t>
            </a:r>
            <a:r>
              <a:rPr lang="en-US" sz="2800" dirty="0"/>
              <a:t> </a:t>
            </a:r>
            <a:r>
              <a:rPr lang="en-US" sz="2800" i="1" dirty="0"/>
              <a:t>Y</a:t>
            </a:r>
            <a:r>
              <a:rPr lang="en-US" sz="2800" dirty="0"/>
              <a:t> then </a:t>
            </a: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:= </a:t>
            </a: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 </a:t>
            </a:r>
            <a:r>
              <a:rPr lang="en-US" sz="2800" i="1" dirty="0"/>
              <a:t>Z</a:t>
            </a:r>
            <a:r>
              <a:rPr lang="en-US" sz="2800" dirty="0"/>
              <a:t>;</a:t>
            </a:r>
          </a:p>
          <a:p>
            <a:pPr marL="400050" lvl="1" indent="0" hangingPunct="0">
              <a:buNone/>
            </a:pPr>
            <a:r>
              <a:rPr lang="en-US" sz="2800" dirty="0"/>
              <a:t>until (</a:t>
            </a: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= </a:t>
            </a:r>
            <a:r>
              <a:rPr lang="en-US" sz="2800" dirty="0" err="1"/>
              <a:t>old</a:t>
            </a:r>
            <a:r>
              <a:rPr lang="en-US" sz="2800" i="1" dirty="0" err="1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Read Algorithm </a:t>
            </a:r>
            <a:r>
              <a:rPr lang="en-US" b="1" dirty="0"/>
              <a:t>15.1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7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a typeface="MS PGothic" charset="-128"/>
              </a:rPr>
              <a:t>Example of Closure (1) </a:t>
            </a:r>
            <a:endParaRPr lang="en-US" altLang="en-US" sz="2800" b="1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30480" y="645160"/>
            <a:ext cx="9052560" cy="61722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CLASS (</a:t>
            </a:r>
            <a:r>
              <a:rPr lang="en-US" sz="2400" b="1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Classid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, Course#, </a:t>
            </a:r>
            <a:r>
              <a:rPr lang="en-US" sz="2400" b="1" dirty="0" err="1">
                <a:solidFill>
                  <a:srgbClr val="00B050"/>
                </a:solidFill>
                <a:latin typeface="Bahnschrift" panose="020B0502040204020203" pitchFamily="34" charset="0"/>
              </a:rPr>
              <a:t>Instr_name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Bahnschrift" panose="020B0502040204020203" pitchFamily="34" charset="0"/>
              </a:rPr>
              <a:t>Credit_hrs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, Text, Publisher, Classroom, Capacity).</a:t>
            </a:r>
          </a:p>
          <a:p>
            <a:pPr hangingPunct="0"/>
            <a:r>
              <a:rPr lang="en-US" sz="2200" dirty="0">
                <a:latin typeface="+mj-lt"/>
              </a:rPr>
              <a:t>Let </a:t>
            </a:r>
            <a:r>
              <a:rPr lang="en-US" sz="2200" i="1" dirty="0">
                <a:latin typeface="+mj-lt"/>
              </a:rPr>
              <a:t>F</a:t>
            </a:r>
            <a:r>
              <a:rPr lang="en-US" sz="2200" dirty="0">
                <a:latin typeface="+mj-lt"/>
              </a:rPr>
              <a:t>, the set of functional dependencies for the above relation include the following </a:t>
            </a:r>
            <a:r>
              <a:rPr lang="en-US" sz="2200" dirty="0" err="1" smtClean="0">
                <a:latin typeface="+mj-lt"/>
              </a:rPr>
              <a:t>fds</a:t>
            </a:r>
            <a:r>
              <a:rPr lang="en-US" sz="2200" dirty="0">
                <a:latin typeface="+mj-lt"/>
              </a:rPr>
              <a:t>: </a:t>
            </a:r>
            <a:endParaRPr lang="en-US" sz="2200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FD1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Arial Narrow" panose="020B0606020202030204" pitchFamily="34" charset="0"/>
              </a:rPr>
              <a:t>Classid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Course#,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Instr_name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Credit_hrs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Text, Publisher, Classroom, Capacity;</a:t>
            </a:r>
          </a:p>
          <a:p>
            <a:pPr marL="400050" lvl="1" indent="0" hangingPunc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FD2: Course#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Credit_hrs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;  </a:t>
            </a:r>
          </a:p>
          <a:p>
            <a:pPr marL="400050" lvl="1" indent="0" hangingPunc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FD3: {Course#,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Instr_name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} 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Text, Classroom; </a:t>
            </a:r>
          </a:p>
          <a:p>
            <a:pPr marL="400050" lvl="1" indent="0" hangingPunc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FD4: Text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Publisher</a:t>
            </a:r>
          </a:p>
          <a:p>
            <a:pPr marL="400050" lvl="1" indent="0" hangingPunc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FD5: Classroom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Capacity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These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fds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above represent the meaning of the individual attributes and the relationship among them and defines certain rules about the classes.</a:t>
            </a:r>
          </a:p>
          <a:p>
            <a:pPr marL="0" lvl="1" indent="0">
              <a:buClr>
                <a:srgbClr val="990033"/>
              </a:buClr>
              <a:buSzPct val="60000"/>
              <a:buNone/>
            </a:pPr>
            <a:r>
              <a:rPr lang="en-US" sz="2500" dirty="0" smtClean="0">
                <a:latin typeface="Arial Narrow" panose="020B0606020202030204" pitchFamily="34" charset="0"/>
              </a:rPr>
              <a:t>{</a:t>
            </a:r>
            <a:r>
              <a:rPr lang="en-US" sz="2500" dirty="0" err="1" smtClean="0">
                <a:latin typeface="Arial Narrow" panose="020B0606020202030204" pitchFamily="34" charset="0"/>
              </a:rPr>
              <a:t>Classid</a:t>
            </a:r>
            <a:r>
              <a:rPr lang="en-US" sz="2500" dirty="0" smtClean="0">
                <a:latin typeface="Arial Narrow" panose="020B0606020202030204" pitchFamily="34" charset="0"/>
              </a:rPr>
              <a:t>} </a:t>
            </a:r>
            <a:r>
              <a:rPr lang="en-US" sz="2500" baseline="30000" dirty="0">
                <a:latin typeface="Arial Narrow" panose="020B0606020202030204" pitchFamily="34" charset="0"/>
              </a:rPr>
              <a:t>+</a:t>
            </a:r>
            <a:r>
              <a:rPr lang="en-US" sz="2500" dirty="0">
                <a:latin typeface="Arial Narrow" panose="020B0606020202030204" pitchFamily="34" charset="0"/>
              </a:rPr>
              <a:t> = {</a:t>
            </a:r>
            <a:r>
              <a:rPr lang="en-US" sz="2500" dirty="0" err="1">
                <a:latin typeface="Arial Narrow" panose="020B0606020202030204" pitchFamily="34" charset="0"/>
              </a:rPr>
              <a:t>Classid</a:t>
            </a:r>
            <a:r>
              <a:rPr lang="en-US" sz="2500" dirty="0">
                <a:latin typeface="Arial Narrow" panose="020B0606020202030204" pitchFamily="34" charset="0"/>
              </a:rPr>
              <a:t> , Course#, </a:t>
            </a:r>
            <a:r>
              <a:rPr lang="en-US" sz="2500" dirty="0" err="1">
                <a:latin typeface="Arial Narrow" panose="020B0606020202030204" pitchFamily="34" charset="0"/>
              </a:rPr>
              <a:t>Instr_name</a:t>
            </a:r>
            <a:r>
              <a:rPr lang="en-US" sz="2500" dirty="0">
                <a:latin typeface="Arial Narrow" panose="020B0606020202030204" pitchFamily="34" charset="0"/>
              </a:rPr>
              <a:t>, </a:t>
            </a:r>
            <a:r>
              <a:rPr lang="en-US" sz="2500" dirty="0" err="1">
                <a:latin typeface="Arial Narrow" panose="020B0606020202030204" pitchFamily="34" charset="0"/>
              </a:rPr>
              <a:t>Credit_hrs</a:t>
            </a:r>
            <a:r>
              <a:rPr lang="en-US" sz="2500" dirty="0">
                <a:latin typeface="Arial Narrow" panose="020B0606020202030204" pitchFamily="34" charset="0"/>
              </a:rPr>
              <a:t>, Text, Publisher, Classroom, Capacity } = CLASS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518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MS PGothic" charset="-128"/>
              </a:rPr>
              <a:t>Example of Closure (2) </a:t>
            </a:r>
            <a:endParaRPr lang="en-US" altLang="en-US" sz="3200" b="1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0" y="2110086"/>
            <a:ext cx="9093200" cy="4717434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The closures of attributes or sets of attributes for some example sets:</a:t>
            </a:r>
          </a:p>
          <a:p>
            <a:pPr marL="400050" lvl="1" indent="0">
              <a:buNone/>
            </a:pPr>
            <a:r>
              <a:rPr lang="en-US" sz="2400" b="1" dirty="0">
                <a:latin typeface="Agency FB" panose="020B0503020202020204" pitchFamily="34" charset="0"/>
              </a:rPr>
              <a:t>{</a:t>
            </a:r>
            <a:r>
              <a:rPr lang="en-US" sz="2400" b="1" dirty="0" err="1">
                <a:latin typeface="Agency FB" panose="020B0503020202020204" pitchFamily="34" charset="0"/>
              </a:rPr>
              <a:t>Classid</a:t>
            </a:r>
            <a:r>
              <a:rPr lang="en-US" sz="2400" b="1" dirty="0" smtClean="0">
                <a:latin typeface="Agency FB" panose="020B0503020202020204" pitchFamily="34" charset="0"/>
              </a:rPr>
              <a:t>}</a:t>
            </a:r>
            <a:r>
              <a:rPr lang="en-US" sz="2400" b="1" baseline="30000" dirty="0" smtClean="0">
                <a:latin typeface="Agency FB" panose="020B0503020202020204" pitchFamily="34" charset="0"/>
              </a:rPr>
              <a:t>+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= {</a:t>
            </a:r>
            <a:r>
              <a:rPr lang="en-US" sz="2400" b="1" dirty="0" err="1">
                <a:latin typeface="Agency FB" panose="020B0503020202020204" pitchFamily="34" charset="0"/>
              </a:rPr>
              <a:t>Classid</a:t>
            </a:r>
            <a:r>
              <a:rPr lang="en-US" sz="2400" b="1" dirty="0">
                <a:latin typeface="Agency FB" panose="020B0503020202020204" pitchFamily="34" charset="0"/>
              </a:rPr>
              <a:t> , Course#, </a:t>
            </a:r>
            <a:r>
              <a:rPr lang="en-US" sz="2400" b="1" dirty="0" err="1">
                <a:latin typeface="Agency FB" panose="020B0503020202020204" pitchFamily="34" charset="0"/>
              </a:rPr>
              <a:t>Instr_name</a:t>
            </a:r>
            <a:r>
              <a:rPr lang="en-US" sz="2400" b="1" dirty="0">
                <a:latin typeface="Agency FB" panose="020B0503020202020204" pitchFamily="34" charset="0"/>
              </a:rPr>
              <a:t>, </a:t>
            </a:r>
            <a:r>
              <a:rPr lang="en-US" sz="2400" b="1" dirty="0" err="1">
                <a:latin typeface="Agency FB" panose="020B0503020202020204" pitchFamily="34" charset="0"/>
              </a:rPr>
              <a:t>Credit_hrs</a:t>
            </a:r>
            <a:r>
              <a:rPr lang="en-US" sz="2400" b="1" dirty="0">
                <a:latin typeface="Agency FB" panose="020B0503020202020204" pitchFamily="34" charset="0"/>
              </a:rPr>
              <a:t>, Text, Publisher, Classroom, </a:t>
            </a:r>
            <a:r>
              <a:rPr lang="en-US" sz="2400" b="1" dirty="0" smtClean="0">
                <a:latin typeface="Agency FB" panose="020B0503020202020204" pitchFamily="34" charset="0"/>
              </a:rPr>
              <a:t>Capacity} </a:t>
            </a:r>
            <a:r>
              <a:rPr lang="en-US" sz="2400" b="1" dirty="0">
                <a:latin typeface="Agency FB" panose="020B0503020202020204" pitchFamily="34" charset="0"/>
              </a:rPr>
              <a:t>= CLASS</a:t>
            </a:r>
          </a:p>
          <a:p>
            <a:pPr marL="400050" lvl="1" indent="0" hangingPunct="0">
              <a:buNone/>
            </a:pP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{Course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#} </a:t>
            </a:r>
            <a:r>
              <a:rPr lang="en-US" sz="2400" baseline="30000" dirty="0"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 = { Course#,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Credit_hrs</a:t>
            </a: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{Course</a:t>
            </a: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#, </a:t>
            </a:r>
            <a:r>
              <a:rPr lang="en-US" sz="2400" b="1" dirty="0" err="1">
                <a:latin typeface="Consolas" panose="020B0609020204030204" pitchFamily="49" charset="0"/>
                <a:cs typeface="Arial" panose="020B0604020202020204" pitchFamily="34" charset="0"/>
              </a:rPr>
              <a:t>Instr_name</a:t>
            </a: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r>
              <a:rPr lang="en-US" sz="2400" b="1" baseline="30000" dirty="0" smtClean="0"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{Course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#,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Credit_hrs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, Text, Publisher, Classroom, </a:t>
            </a: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Capacity,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Instr_name</a:t>
            </a: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each closure above has an interpretation that is revealing about the attribute(s) on the left-hand-side</a:t>
            </a: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closure of { 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Classid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2200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entire relation CLASS indicating that all attributes of the relation can be determined from </a:t>
            </a:r>
            <a:r>
              <a:rPr lang="en-US" sz="2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Classid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hence it is a key.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" y="651808"/>
            <a:ext cx="8991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FD2: Course# 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Credit_hrs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;  </a:t>
            </a:r>
          </a:p>
          <a:p>
            <a:pPr indent="-57150"/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FD3: {Course#, </a:t>
            </a:r>
            <a:r>
              <a:rPr lang="en-US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Instr_name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}  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Text, Classroom; </a:t>
            </a:r>
          </a:p>
          <a:p>
            <a:pPr indent="-57150"/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FD4: Text 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Publisher</a:t>
            </a:r>
          </a:p>
          <a:p>
            <a:pPr indent="-57150"/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FD5: Classroom 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Capacity</a:t>
            </a:r>
          </a:p>
        </p:txBody>
      </p:sp>
    </p:spTree>
    <p:extLst>
      <p:ext uri="{BB962C8B-B14F-4D97-AF65-F5344CB8AC3E}">
        <p14:creationId xmlns:p14="http://schemas.microsoft.com/office/powerpoint/2010/main" val="571068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MS PGothic" charset="-128"/>
              </a:rPr>
              <a:t>Example of Closure (3) </a:t>
            </a:r>
            <a:endParaRPr lang="en-US" altLang="en-US" sz="3200" b="1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45720" y="1432680"/>
            <a:ext cx="9047480" cy="542532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Starting with A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BC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we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can conclude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B and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C.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B and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B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 (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decomposition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CD and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CD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E,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E (union,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decomposition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A, we have (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reflexive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)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ABCDE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(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union)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E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A,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E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ABCDE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(transitive)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CD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E,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CD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ABCDE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(transitive)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B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 and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BC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CD,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BC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ABCDE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(augmentative, 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Also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C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D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BD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D, </a:t>
            </a:r>
            <a:r>
              <a:rPr lang="en-US" sz="2600" dirty="0" err="1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etc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tx1"/>
              </a:solidFill>
              <a:latin typeface="Franklin Gothic Medium Cond" panose="020B06060304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The Candidate </a:t>
            </a:r>
            <a:r>
              <a:rPr lang="en-CA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keys are </a:t>
            </a:r>
            <a:endParaRPr lang="en-CA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CA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CA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BC, CD, and E</a:t>
            </a:r>
            <a:endParaRPr lang="en-US" sz="2600" b="1" dirty="0">
              <a:solidFill>
                <a:schemeClr val="tx1"/>
              </a:solidFill>
              <a:latin typeface="Franklin Gothic Medium Cond" panose="020B06060304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" y="556558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CA" sz="2000" dirty="0"/>
              <a:t>Compute the </a:t>
            </a:r>
            <a:r>
              <a:rPr lang="en-CA" sz="2000" dirty="0" smtClean="0"/>
              <a:t>closure </a:t>
            </a:r>
            <a:r>
              <a:rPr lang="en-CA" sz="2000" dirty="0"/>
              <a:t>of the following set F of </a:t>
            </a:r>
            <a:r>
              <a:rPr lang="en-CA" sz="2000" dirty="0" smtClean="0"/>
              <a:t>functional dependencies </a:t>
            </a:r>
            <a:r>
              <a:rPr lang="en-CA" sz="2000" dirty="0"/>
              <a:t>for </a:t>
            </a:r>
            <a:r>
              <a:rPr lang="en-CA" sz="2000" dirty="0" smtClean="0"/>
              <a:t>relation schema  </a:t>
            </a:r>
            <a:r>
              <a:rPr lang="en-US" sz="2200" b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sz="2000" dirty="0"/>
              <a:t>R = (A, B, C, D, E). </a:t>
            </a:r>
            <a:r>
              <a:rPr lang="pt-BR" sz="2000" dirty="0" smtClean="0"/>
              <a:t> </a:t>
            </a:r>
            <a:r>
              <a:rPr lang="en-US" sz="2000" dirty="0" smtClean="0"/>
              <a:t>A 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BC, CD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E, B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D, E</a:t>
            </a:r>
            <a:r>
              <a:rPr lang="en-US" sz="2000" dirty="0" smtClean="0">
                <a:sym typeface="Wingdings" panose="05000000000000000000" pitchFamily="2" charset="2"/>
              </a:rPr>
              <a:t>A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4578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FDs 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685800"/>
            <a:ext cx="896620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Two sets of FDs F and G are </a:t>
            </a:r>
            <a:r>
              <a:rPr lang="en-US" altLang="en-US" sz="2400" b="1" dirty="0">
                <a:ea typeface="MS PGothic" charset="-128"/>
              </a:rPr>
              <a:t>equivalent</a:t>
            </a:r>
            <a:r>
              <a:rPr lang="en-US" altLang="en-US" sz="2400" dirty="0">
                <a:ea typeface="MS PGothic" charset="-128"/>
              </a:rPr>
              <a:t> if: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Every FD in F can be inferred from G, and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Every FD in G can be inferred from 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>
                <a:ea typeface="MS PGothic" charset="-128"/>
              </a:rPr>
              <a:t>Hence, F and G are equivalent if F</a:t>
            </a:r>
            <a:r>
              <a:rPr lang="en-US" altLang="en-US" sz="2200" b="1" baseline="30000" dirty="0">
                <a:ea typeface="MS PGothic" charset="-128"/>
              </a:rPr>
              <a:t>+</a:t>
            </a:r>
            <a:r>
              <a:rPr lang="en-US" altLang="en-US" sz="2200" b="1" dirty="0">
                <a:ea typeface="MS PGothic" charset="-128"/>
              </a:rPr>
              <a:t> </a:t>
            </a:r>
            <a:r>
              <a:rPr lang="en-US" altLang="en-US" sz="2200" b="1" dirty="0" smtClean="0">
                <a:ea typeface="MS PGothic" charset="-128"/>
              </a:rPr>
              <a:t>= G</a:t>
            </a:r>
            <a:r>
              <a:rPr lang="en-US" altLang="en-US" sz="2200" b="1" baseline="30000" dirty="0">
                <a:ea typeface="MS PGothic" charset="-128"/>
              </a:rPr>
              <a:t>+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Definition (</a:t>
            </a:r>
            <a:r>
              <a:rPr lang="en-US" altLang="en-US" sz="2400" b="1" dirty="0">
                <a:ea typeface="MS PGothic" charset="-128"/>
              </a:rPr>
              <a:t>Covers</a:t>
            </a:r>
            <a:r>
              <a:rPr lang="en-US" altLang="en-US" sz="2400" dirty="0">
                <a:ea typeface="MS PGothic" charset="-128"/>
              </a:rPr>
              <a:t>):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F </a:t>
            </a:r>
            <a:r>
              <a:rPr lang="en-US" altLang="en-US" sz="2200" b="1" dirty="0">
                <a:ea typeface="MS PGothic" charset="-128"/>
              </a:rPr>
              <a:t>covers</a:t>
            </a:r>
            <a:r>
              <a:rPr lang="en-US" altLang="en-US" sz="2200" dirty="0">
                <a:ea typeface="MS PGothic" charset="-128"/>
              </a:rPr>
              <a:t> G if every FD in G can be inferred from F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>
                <a:ea typeface="MS PGothic" charset="-128"/>
              </a:rPr>
              <a:t>(i.e., if G</a:t>
            </a:r>
            <a:r>
              <a:rPr lang="en-US" altLang="en-US" sz="2000" baseline="30000" dirty="0">
                <a:ea typeface="MS PGothic" charset="-128"/>
              </a:rPr>
              <a:t>+</a:t>
            </a:r>
            <a:r>
              <a:rPr lang="en-US" altLang="en-US" sz="2000" dirty="0">
                <a:ea typeface="MS PGothic" charset="-128"/>
              </a:rPr>
              <a:t> </a:t>
            </a:r>
            <a:r>
              <a:rPr lang="en-US" altLang="en-US" sz="2000" i="1" dirty="0">
                <a:ea typeface="MS PGothic" charset="-128"/>
              </a:rPr>
              <a:t>subset-of</a:t>
            </a:r>
            <a:r>
              <a:rPr lang="en-US" altLang="en-US" sz="2000" dirty="0">
                <a:ea typeface="MS PGothic" charset="-128"/>
              </a:rPr>
              <a:t> F</a:t>
            </a:r>
            <a:r>
              <a:rPr lang="en-US" altLang="en-US" sz="2000" baseline="30000" dirty="0">
                <a:ea typeface="MS PGothic" charset="-128"/>
              </a:rPr>
              <a:t>+</a:t>
            </a:r>
            <a:r>
              <a:rPr lang="en-US" altLang="en-US" sz="2000" dirty="0">
                <a:ea typeface="MS PGothic" charset="-128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F and G are equivalent if F covers G and G covers 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There is an algorithm for checking equivalence of sets of FDs </a:t>
            </a:r>
          </a:p>
        </p:txBody>
      </p:sp>
    </p:spTree>
    <p:extLst>
      <p:ext uri="{BB962C8B-B14F-4D97-AF65-F5344CB8AC3E}">
        <p14:creationId xmlns:p14="http://schemas.microsoft.com/office/powerpoint/2010/main" val="1517438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</a:t>
            </a:r>
            <a:r>
              <a:rPr lang="en-US" altLang="en-US" dirty="0" smtClean="0">
                <a:ea typeface="MS PGothic" charset="-128"/>
              </a:rPr>
              <a:t>FDs(2) 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8260" y="619761"/>
            <a:ext cx="903478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We </a:t>
            </a:r>
            <a:r>
              <a:rPr lang="en-CA" sz="2400" dirty="0"/>
              <a:t>can determine whether F covers E by calculating X+ with respect to F for each FD X → Y in E, and then checking whether this X+ includes the attributes in Y. </a:t>
            </a:r>
            <a:endParaRPr lang="en-CA" sz="24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If </a:t>
            </a:r>
            <a:r>
              <a:rPr lang="en-CA" sz="2400" dirty="0"/>
              <a:t>this is the case for every FD in E, then F covers E. We determine whether E and F are equivalent by checking that E covers F and F covers E. </a:t>
            </a:r>
            <a:endParaRPr lang="en-CA" sz="24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It </a:t>
            </a:r>
            <a:r>
              <a:rPr lang="en-CA" sz="2400" dirty="0"/>
              <a:t>is left to the reader as an exercise to show that the following two sets of FDs are </a:t>
            </a:r>
            <a:r>
              <a:rPr lang="en-CA" sz="2400" dirty="0" smtClean="0"/>
              <a:t>equivalent.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{A → C, AC → D, E → AD, E → H} and </a:t>
            </a:r>
            <a:endParaRPr lang="en-US" sz="2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CD, E → AH}</a:t>
            </a:r>
            <a:endParaRPr lang="en-CA" sz="2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597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</a:t>
            </a:r>
            <a:r>
              <a:rPr lang="en-US" altLang="en-US" dirty="0" smtClean="0">
                <a:ea typeface="MS PGothic" charset="-128"/>
              </a:rPr>
              <a:t>FDs 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8260" y="619761"/>
            <a:ext cx="9034780" cy="172402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000" dirty="0" smtClean="0"/>
              <a:t>Test if the two </a:t>
            </a:r>
            <a:r>
              <a:rPr lang="en-CA" sz="2000" dirty="0"/>
              <a:t>sets of FDs are </a:t>
            </a:r>
            <a:r>
              <a:rPr lang="en-CA" sz="2000" dirty="0" smtClean="0"/>
              <a:t>equivalent.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: {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B, B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} 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 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}</a:t>
            </a:r>
            <a:endParaRPr lang="en-CA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8575" y="2962275"/>
            <a:ext cx="4410075" cy="244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{A, B, C}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{B}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{B, A, C}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{C, A, B}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1" y="2962277"/>
            <a:ext cx="4511039" cy="2447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{A}</a:t>
            </a:r>
            <a:r>
              <a:rPr lang="en-US" sz="2000" b="1" kern="0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{A, B, C}</a:t>
            </a: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{B}</a:t>
            </a:r>
            <a:r>
              <a:rPr lang="en-US" sz="2000" b="1" kern="0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{B, 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A}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{C}</a:t>
            </a:r>
            <a:r>
              <a:rPr lang="en-US" sz="2000" b="1" kern="0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{C, A, B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8574" y="2447925"/>
            <a:ext cx="4410075" cy="514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: { A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B, B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C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}</a:t>
            </a:r>
            <a:endParaRPr lang="en-US" sz="24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72001" y="2447924"/>
            <a:ext cx="4511040" cy="51435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: { A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BC, B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A, C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}</a:t>
            </a:r>
            <a:endParaRPr lang="en-US" sz="24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52399" y="5867400"/>
            <a:ext cx="880363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sz="2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 THEY ARE EQUIVALENT</a:t>
            </a:r>
            <a:endParaRPr lang="en-CA" sz="22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644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8260" y="619761"/>
            <a:ext cx="9034780" cy="172402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Test if the two </a:t>
            </a:r>
            <a:r>
              <a:rPr lang="en-CA" sz="2400" dirty="0"/>
              <a:t>sets of FDs are </a:t>
            </a:r>
            <a:r>
              <a:rPr lang="en-CA" sz="2400" dirty="0" smtClean="0"/>
              <a:t>equivalent.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 = { A → BC, A → D, CD → 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}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 = { A → BCE, A → ABD, CD → E }</a:t>
            </a:r>
            <a:endParaRPr lang="en-CA" sz="2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525" y="2962274"/>
            <a:ext cx="4410075" cy="3895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BCE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BC, A → D, CD → E</a:t>
            </a:r>
            <a:endParaRPr lang="en-US" sz="2400" dirty="0" smtClean="0"/>
          </a:p>
          <a:p>
            <a:pPr eaLnBrk="1" hangingPunct="1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</a:t>
            </a:r>
          </a:p>
          <a:p>
            <a:pPr lvl="1" eaLnBrk="1" hangingPunct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BC, A → D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pPr lvl="1" eaLnBrk="1" hangingPunct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 → E</a:t>
            </a:r>
            <a:endParaRPr lang="en-CA" sz="2400" b="1" kern="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1" y="2962276"/>
            <a:ext cx="4559299" cy="38957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pt-BR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pt-B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BCE</a:t>
            </a:r>
            <a:endParaRPr lang="en-US" sz="2400" dirty="0">
              <a:solidFill>
                <a:srgbClr val="00B050"/>
              </a:solidFill>
            </a:endParaRP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pt-BR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pt-B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</a:t>
            </a:r>
            <a:endParaRPr 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 → E</a:t>
            </a:r>
          </a:p>
          <a:p>
            <a:pPr lvl="1" eaLnBrk="1" hangingPunct="1"/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 → E</a:t>
            </a:r>
            <a:endParaRPr lang="en-CA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endParaRPr lang="en-CA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0" y="2447925"/>
            <a:ext cx="4419600" cy="51435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400" b="1" dirty="0">
                <a:solidFill>
                  <a:schemeClr val="bg1"/>
                </a:solidFill>
              </a:rPr>
              <a:t>Does F cover G</a:t>
            </a:r>
            <a:endParaRPr lang="en-US" sz="18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72001" y="2447924"/>
            <a:ext cx="4559300" cy="51435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400" b="1" dirty="0">
                <a:solidFill>
                  <a:schemeClr val="bg1"/>
                </a:solidFill>
              </a:rPr>
              <a:t>Does </a:t>
            </a:r>
            <a:r>
              <a:rPr lang="en-US" sz="2400" b="1" dirty="0" smtClean="0">
                <a:solidFill>
                  <a:schemeClr val="bg1"/>
                </a:solidFill>
              </a:rPr>
              <a:t>G </a:t>
            </a:r>
            <a:r>
              <a:rPr lang="en-US" sz="2400" b="1" dirty="0">
                <a:solidFill>
                  <a:schemeClr val="bg1"/>
                </a:solidFill>
              </a:rPr>
              <a:t>cover </a:t>
            </a:r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18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697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Insertion Anomaly</a:t>
            </a:r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1" y="5543559"/>
            <a:ext cx="9067798" cy="116965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CA" sz="2400" b="1" dirty="0" smtClean="0"/>
              <a:t>Insertion Anomaly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>Must insert course code, course title, ECTS, Pre-Req.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92317"/>
              </p:ext>
            </p:extLst>
          </p:nvPr>
        </p:nvGraphicFramePr>
        <p:xfrm>
          <a:off x="-1" y="762000"/>
          <a:ext cx="9124950" cy="477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3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1991721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378884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077901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8095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  <a:gridCol w="1283127">
                  <a:extLst>
                    <a:ext uri="{9D8B030D-6E8A-4147-A177-3AD203B41FA5}">
                      <a16:colId xmlns:a16="http://schemas.microsoft.com/office/drawing/2014/main" val="236537564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Pre_Req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ATR/8932/10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Yonas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Fiseha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ATR/9127/10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Leul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Mengistu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ATR/0382/10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Natnael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Getachew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ATR/5845/10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Samuel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Teshome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5186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606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ATR/8157/10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Nahom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Sileshi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ATR/0000/00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XX-YY-ZZ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08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 bwMode="auto">
          <a:xfrm>
            <a:off x="552452" y="3415666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238378" y="340613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arallelogram 8"/>
          <p:cNvSpPr/>
          <p:nvPr/>
        </p:nvSpPr>
        <p:spPr bwMode="auto">
          <a:xfrm>
            <a:off x="4048124" y="3406139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5729287" y="334708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arallelogram 10"/>
          <p:cNvSpPr/>
          <p:nvPr/>
        </p:nvSpPr>
        <p:spPr bwMode="auto">
          <a:xfrm>
            <a:off x="7267577" y="3352800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arallelogram 11"/>
          <p:cNvSpPr/>
          <p:nvPr/>
        </p:nvSpPr>
        <p:spPr bwMode="auto">
          <a:xfrm>
            <a:off x="8315324" y="3320414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3429000" y="4800600"/>
            <a:ext cx="5657848" cy="6858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21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6" grpId="0" build="p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</a:t>
            </a:r>
            <a:r>
              <a:rPr lang="en-US" altLang="en-US" dirty="0" smtClean="0">
                <a:ea typeface="MS PGothic" charset="-128"/>
              </a:rPr>
              <a:t>FDs 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8260" y="619761"/>
            <a:ext cx="9034780" cy="172402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Test if the two </a:t>
            </a:r>
            <a:r>
              <a:rPr lang="en-CA" sz="2400" dirty="0"/>
              <a:t>sets of FDs are </a:t>
            </a:r>
            <a:r>
              <a:rPr lang="en-CA" sz="2400" dirty="0" smtClean="0"/>
              <a:t>equivalent.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 → C, AC → D, E → AD, E → H} 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CD, E → AH}</a:t>
            </a:r>
            <a:endParaRPr lang="en-CA" sz="2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525" y="2962274"/>
            <a:ext cx="4410075" cy="3895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{A, C, D}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{C}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{D}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{D}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{E}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{E, A, D, H, C}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{H}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{H}</a:t>
            </a:r>
            <a:endParaRPr lang="en-CA" sz="2000" b="1" kern="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1" y="2962276"/>
            <a:ext cx="4559299" cy="38957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D}</a:t>
            </a: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{C}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{D}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{D}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{E}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:{E, A, H, C, D}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{H}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:{H}</a:t>
            </a:r>
            <a:endParaRPr lang="en-CA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0" y="2447925"/>
            <a:ext cx="4419600" cy="51435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1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F:{</a:t>
            </a:r>
            <a:r>
              <a:rPr lang="en-U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A→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</a:t>
            </a:r>
            <a:r>
              <a:rPr lang="en-U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AC→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 </a:t>
            </a:r>
            <a:r>
              <a:rPr lang="en-U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E→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AD, </a:t>
            </a:r>
            <a:r>
              <a:rPr lang="en-U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E→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1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72001" y="2447924"/>
            <a:ext cx="4559300" cy="514351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1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G: {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→ CD, E → AH</a:t>
            </a:r>
            <a:r>
              <a:rPr lang="en-US" sz="21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89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Finding Minimal Cover of F.D.s (1)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067800" cy="5791200"/>
          </a:xfrm>
        </p:spPr>
        <p:txBody>
          <a:bodyPr/>
          <a:lstStyle/>
          <a:p>
            <a:pPr hangingPunct="0">
              <a:lnSpc>
                <a:spcPct val="150000"/>
              </a:lnSpc>
            </a:pPr>
            <a:r>
              <a:rPr lang="en-US" dirty="0">
                <a:latin typeface="+mj-lt"/>
              </a:rPr>
              <a:t>Just as we applied inference rules to expand on a set 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 of FDs to arrive at 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+, its closure, it is possible to think </a:t>
            </a:r>
            <a:r>
              <a:rPr lang="en-US" dirty="0">
                <a:solidFill>
                  <a:srgbClr val="800000"/>
                </a:solidFill>
                <a:latin typeface="+mj-lt"/>
                <a:ea typeface="MS PGothic" charset="-128"/>
              </a:rPr>
              <a:t>in the opposite direction </a:t>
            </a:r>
            <a:r>
              <a:rPr lang="en-US" dirty="0">
                <a:latin typeface="+mj-lt"/>
              </a:rPr>
              <a:t>to see if we could shrink or reduce the set </a:t>
            </a:r>
            <a:r>
              <a:rPr lang="en-US" i="1" dirty="0">
                <a:latin typeface="+mj-lt"/>
              </a:rPr>
              <a:t>F </a:t>
            </a:r>
            <a:r>
              <a:rPr lang="en-US" dirty="0">
                <a:latin typeface="+mj-lt"/>
              </a:rPr>
              <a:t>to its</a:t>
            </a:r>
            <a:r>
              <a:rPr lang="en-US" i="1" dirty="0">
                <a:latin typeface="+mj-lt"/>
              </a:rPr>
              <a:t> minimal form </a:t>
            </a:r>
            <a:r>
              <a:rPr lang="en-US" dirty="0">
                <a:latin typeface="+mj-lt"/>
              </a:rPr>
              <a:t>so that the minimal set is still equivalent to the original set</a:t>
            </a:r>
            <a:r>
              <a:rPr lang="en-US" i="1" dirty="0">
                <a:latin typeface="+mj-lt"/>
              </a:rPr>
              <a:t> F.</a:t>
            </a:r>
            <a:r>
              <a:rPr lang="en-US" baseline="30000" dirty="0">
                <a:latin typeface="+mj-lt"/>
              </a:rPr>
              <a:t> </a:t>
            </a:r>
            <a:endParaRPr lang="en-US" baseline="30000" dirty="0" smtClean="0">
              <a:latin typeface="+mj-lt"/>
            </a:endParaRPr>
          </a:p>
          <a:p>
            <a:pPr hangingPunct="0">
              <a:lnSpc>
                <a:spcPct val="150000"/>
              </a:lnSpc>
            </a:pPr>
            <a:endParaRPr lang="en-US" baseline="30000" dirty="0">
              <a:latin typeface="+mj-lt"/>
            </a:endParaRPr>
          </a:p>
          <a:p>
            <a:pPr hangingPunct="0">
              <a:lnSpc>
                <a:spcPct val="150000"/>
              </a:lnSpc>
            </a:pPr>
            <a:r>
              <a:rPr lang="en-US" dirty="0" smtClean="0">
                <a:latin typeface="+mj-lt"/>
              </a:rPr>
              <a:t>AKA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Canonical Cover or Irreducible set of FDs</a:t>
            </a:r>
          </a:p>
        </p:txBody>
      </p:sp>
    </p:spTree>
    <p:extLst>
      <p:ext uri="{BB962C8B-B14F-4D97-AF65-F5344CB8AC3E}">
        <p14:creationId xmlns:p14="http://schemas.microsoft.com/office/powerpoint/2010/main" val="406235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914400"/>
            <a:ext cx="9067800" cy="57816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Whenever </a:t>
            </a:r>
            <a:r>
              <a:rPr lang="en-CA" sz="2400" dirty="0"/>
              <a:t>a user performs an update on the relation, the </a:t>
            </a:r>
            <a:r>
              <a:rPr lang="en-CA" sz="2400" b="1" dirty="0"/>
              <a:t>database system must ensure that the update does not violate any functional </a:t>
            </a:r>
            <a:r>
              <a:rPr lang="en-CA" sz="2400" b="1" dirty="0" smtClean="0"/>
              <a:t>dependencies</a:t>
            </a:r>
            <a:r>
              <a:rPr lang="en-CA" sz="2400" dirty="0" smtClean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that </a:t>
            </a:r>
            <a:r>
              <a:rPr lang="en-CA" sz="2200" dirty="0"/>
              <a:t>is, </a:t>
            </a:r>
            <a:r>
              <a:rPr lang="en-CA" sz="2200" b="1" dirty="0"/>
              <a:t>all the functional </a:t>
            </a:r>
            <a:r>
              <a:rPr lang="en-CA" sz="2200" b="1" dirty="0" smtClean="0"/>
              <a:t>dependencies </a:t>
            </a:r>
            <a:r>
              <a:rPr lang="en-CA" sz="2200" b="1" dirty="0"/>
              <a:t>in F </a:t>
            </a:r>
            <a:r>
              <a:rPr lang="en-CA" sz="2200" b="1" dirty="0" smtClean="0"/>
              <a:t>must be </a:t>
            </a:r>
            <a:r>
              <a:rPr lang="en-CA" sz="2200" b="1" dirty="0"/>
              <a:t>satisfied </a:t>
            </a:r>
            <a:r>
              <a:rPr lang="en-CA" sz="2200" dirty="0"/>
              <a:t>in the new database state. </a:t>
            </a:r>
            <a:endParaRPr lang="en-CA" sz="22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The </a:t>
            </a:r>
            <a:r>
              <a:rPr lang="en-CA" sz="2400" dirty="0"/>
              <a:t>system </a:t>
            </a:r>
            <a:r>
              <a:rPr lang="en-CA" sz="2400" b="1" dirty="0"/>
              <a:t>must roll back the update if it violates any functional dependencies</a:t>
            </a:r>
            <a:r>
              <a:rPr lang="en-CA" sz="2400" dirty="0"/>
              <a:t> in the set F. 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840219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647700"/>
            <a:ext cx="9067800" cy="60483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CA" sz="24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We </a:t>
            </a:r>
            <a:r>
              <a:rPr lang="en-CA" sz="2400" dirty="0"/>
              <a:t>can </a:t>
            </a:r>
            <a:r>
              <a:rPr lang="en-CA" sz="2400" b="1" dirty="0"/>
              <a:t>reduce the effort spent in checking for violations </a:t>
            </a:r>
            <a:r>
              <a:rPr lang="en-CA" sz="2400" dirty="0"/>
              <a:t>by testing a </a:t>
            </a:r>
            <a:r>
              <a:rPr lang="en-CA" sz="2400" b="1" dirty="0"/>
              <a:t>simplified set of functional dependencies</a:t>
            </a:r>
            <a:r>
              <a:rPr lang="en-CA" sz="2400" dirty="0"/>
              <a:t> that has the same closure as the given set. </a:t>
            </a: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Any </a:t>
            </a:r>
            <a:r>
              <a:rPr lang="en-CA" sz="2400" dirty="0"/>
              <a:t>database that satisfies the </a:t>
            </a:r>
            <a:r>
              <a:rPr lang="en-CA" sz="2400" b="1" dirty="0"/>
              <a:t>simplified set of functional dependencies</a:t>
            </a:r>
            <a:r>
              <a:rPr lang="en-CA" sz="2400" dirty="0"/>
              <a:t> also satisfies the </a:t>
            </a:r>
            <a:r>
              <a:rPr lang="en-CA" sz="2400" b="1" dirty="0"/>
              <a:t>original set</a:t>
            </a:r>
            <a:r>
              <a:rPr lang="en-CA" sz="2400" dirty="0"/>
              <a:t>, and vice </a:t>
            </a:r>
            <a:r>
              <a:rPr lang="en-CA" sz="2400" dirty="0" smtClean="0"/>
              <a:t>versa.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 </a:t>
            </a:r>
            <a:r>
              <a:rPr lang="en-CA" sz="2200" dirty="0"/>
              <a:t>since the two sets have the same closure. </a:t>
            </a:r>
            <a:endParaRPr lang="en-CA" sz="22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/>
              <a:t>T</a:t>
            </a:r>
            <a:r>
              <a:rPr lang="en-CA" sz="2400" dirty="0" smtClean="0"/>
              <a:t>he </a:t>
            </a:r>
            <a:r>
              <a:rPr lang="en-CA" sz="2400" dirty="0"/>
              <a:t>simplified set is easier to test. 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228038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628650"/>
            <a:ext cx="9048750" cy="6172200"/>
          </a:xfrm>
        </p:spPr>
        <p:txBody>
          <a:bodyPr/>
          <a:lstStyle/>
          <a:p>
            <a:pPr eaLnBrk="1" hangingPunct="1"/>
            <a:r>
              <a:rPr lang="en-CA" sz="2400" b="1" dirty="0"/>
              <a:t>Removing an attribute from the left side</a:t>
            </a:r>
            <a:r>
              <a:rPr lang="en-CA" sz="2400" dirty="0"/>
              <a:t> of a functional dependency could make it a </a:t>
            </a:r>
            <a:r>
              <a:rPr lang="en-CA" sz="2400" b="1" dirty="0"/>
              <a:t>stronger constraint</a:t>
            </a:r>
            <a:r>
              <a:rPr lang="en-CA" sz="2400" dirty="0"/>
              <a:t>.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400" dirty="0" smtClean="0"/>
              <a:t>For </a:t>
            </a:r>
            <a:r>
              <a:rPr lang="en-CA" sz="2400" dirty="0"/>
              <a:t>example, if we have AB → C and remove B, we get the possibly stronger result A → C. </a:t>
            </a:r>
            <a:endParaRPr lang="en-CA" sz="2400" dirty="0" smtClean="0"/>
          </a:p>
          <a:p>
            <a:pPr lvl="2" eaLnBrk="1" hangingPunct="1"/>
            <a:r>
              <a:rPr lang="en-CA" sz="2200" dirty="0" smtClean="0"/>
              <a:t>It </a:t>
            </a:r>
            <a:r>
              <a:rPr lang="en-CA" sz="2200" dirty="0"/>
              <a:t>may be stronger because A → C logically implies AB → C, but AB → C does not, on its own, logically imply A → C. </a:t>
            </a:r>
            <a:endParaRPr lang="en-CA" sz="2200" dirty="0" smtClean="0"/>
          </a:p>
          <a:p>
            <a:pPr lvl="1" eaLnBrk="1" hangingPunct="1"/>
            <a:r>
              <a:rPr lang="en-CA" sz="2400" dirty="0" smtClean="0"/>
              <a:t>But</a:t>
            </a:r>
            <a:r>
              <a:rPr lang="en-CA" sz="2400" dirty="0"/>
              <a:t>, depending on what our set F of functional dependencies happens to be, we may be able to remove B from AB → C safely.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400" dirty="0" smtClean="0"/>
              <a:t>For </a:t>
            </a:r>
            <a:r>
              <a:rPr lang="en-CA" sz="2400" dirty="0"/>
              <a:t>example, suppose that the </a:t>
            </a:r>
            <a:r>
              <a:rPr lang="en-CA" sz="2400" dirty="0" smtClean="0"/>
              <a:t>set </a:t>
            </a:r>
            <a:br>
              <a:rPr lang="en-CA" sz="2400" dirty="0" smtClean="0"/>
            </a:br>
            <a:r>
              <a:rPr lang="en-CA" sz="2400" dirty="0" smtClean="0"/>
              <a:t>F </a:t>
            </a:r>
            <a:r>
              <a:rPr lang="en-CA" sz="2400" dirty="0"/>
              <a:t>= {AB → C, A → D, D → C}. Then we can show that F logically implies A → C, making B extraneous in AB → C.</a:t>
            </a:r>
            <a:endParaRPr lang="en-US" altLang="en-US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81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628650"/>
            <a:ext cx="904875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/>
              <a:t>Removing an attribute from </a:t>
            </a:r>
            <a:r>
              <a:rPr lang="en-CA" sz="2400" b="1" dirty="0"/>
              <a:t>the right side </a:t>
            </a:r>
            <a:r>
              <a:rPr lang="en-CA" sz="2400" dirty="0"/>
              <a:t>of a functional dependency could make it a </a:t>
            </a:r>
            <a:r>
              <a:rPr lang="en-CA" sz="2400" b="1" dirty="0"/>
              <a:t>weaker constraint</a:t>
            </a:r>
            <a:r>
              <a:rPr lang="en-CA" sz="2400" dirty="0"/>
              <a:t>.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For </a:t>
            </a:r>
            <a:r>
              <a:rPr lang="en-CA" sz="2200" dirty="0"/>
              <a:t>example, if we have AB → CD and remove C, we get the possibly weaker result AB → D. </a:t>
            </a:r>
            <a:endParaRPr lang="en-CA" sz="2200" dirty="0" smtClean="0"/>
          </a:p>
          <a:p>
            <a:pPr lvl="2" eaLnBrk="1" hangingPunct="1">
              <a:lnSpc>
                <a:spcPct val="150000"/>
              </a:lnSpc>
            </a:pPr>
            <a:r>
              <a:rPr lang="en-CA" sz="2000" dirty="0" smtClean="0"/>
              <a:t>because </a:t>
            </a:r>
            <a:r>
              <a:rPr lang="en-CA" sz="2000" dirty="0"/>
              <a:t>using just AB → D, we can no longer infer AB → C. </a:t>
            </a:r>
            <a:endParaRPr lang="en-CA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But</a:t>
            </a:r>
            <a:r>
              <a:rPr lang="en-CA" sz="2200" dirty="0"/>
              <a:t>, depending on what our set F of functional dependencies happens to be, we may be able to remove C from AB → CD safely. </a:t>
            </a:r>
            <a:endParaRPr lang="en-CA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For </a:t>
            </a:r>
            <a:r>
              <a:rPr lang="en-CA" sz="2200" dirty="0"/>
              <a:t>example, suppose that F = {AB → CD, A → C}. Then we can show </a:t>
            </a:r>
            <a:r>
              <a:rPr lang="en-CA" sz="2200" dirty="0" smtClean="0"/>
              <a:t>that </a:t>
            </a:r>
            <a:r>
              <a:rPr lang="en-CA" sz="2200" dirty="0"/>
              <a:t>even after replacing AB → CD by </a:t>
            </a:r>
            <a:r>
              <a:rPr lang="en-CA" sz="2200" b="1" dirty="0"/>
              <a:t>AB → D</a:t>
            </a:r>
            <a:r>
              <a:rPr lang="en-CA" sz="2200" dirty="0"/>
              <a:t>, we can still infer AB → C and thus AB → CD.</a:t>
            </a:r>
            <a:endParaRPr lang="en-US" altLang="en-US" sz="22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1620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</a:t>
            </a: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Extraneousness</a:t>
            </a:r>
            <a:endParaRPr lang="en-US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540" y="990600"/>
            <a:ext cx="9067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3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kumimoji="0" lang="en-US" altLang="en-US" sz="28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en-US" sz="12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Extraneous FD,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A→C is an extraneous FD in the set {A→B, B→C, A→C}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en-US" sz="28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Extraneous Attribute </a:t>
            </a:r>
            <a:r>
              <a:rPr kumimoji="0" lang="en-US" altLang="en-US" sz="2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(on either side of an FD)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 → C, A → C   (B is extraneous in the first FD)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 → CD, A → C (is any attribute extraneous?)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96199" y="2438400"/>
            <a:ext cx="794657" cy="106680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43001" y="4495800"/>
            <a:ext cx="189410" cy="60960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64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Finding Minimal Cover of F.D.s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762000"/>
            <a:ext cx="9067800" cy="6019800"/>
          </a:xfrm>
        </p:spPr>
        <p:txBody>
          <a:bodyPr/>
          <a:lstStyle/>
          <a:p>
            <a:pPr marL="0" indent="0" hangingPunct="0">
              <a:lnSpc>
                <a:spcPct val="150000"/>
              </a:lnSpc>
              <a:buNone/>
            </a:pPr>
            <a:r>
              <a:rPr lang="en-US" sz="2500" b="1" dirty="0" smtClean="0">
                <a:latin typeface="+mj-lt"/>
              </a:rPr>
              <a:t>Definition</a:t>
            </a:r>
            <a:r>
              <a:rPr lang="en-US" sz="2500" b="1" dirty="0">
                <a:latin typeface="+mj-lt"/>
              </a:rPr>
              <a:t>:</a:t>
            </a:r>
            <a:r>
              <a:rPr lang="en-US" sz="2500" dirty="0">
                <a:latin typeface="+mj-lt"/>
              </a:rPr>
              <a:t> </a:t>
            </a:r>
            <a:endParaRPr lang="en-US" sz="2500" dirty="0" smtClean="0">
              <a:latin typeface="+mj-lt"/>
            </a:endParaRPr>
          </a:p>
          <a:p>
            <a:pPr hangingPunct="0">
              <a:lnSpc>
                <a:spcPct val="150000"/>
              </a:lnSpc>
            </a:pPr>
            <a:r>
              <a:rPr lang="en-US" sz="2500" dirty="0" smtClean="0">
                <a:latin typeface="+mj-lt"/>
              </a:rPr>
              <a:t>An </a:t>
            </a:r>
            <a:r>
              <a:rPr lang="en-US" sz="2500" dirty="0">
                <a:latin typeface="+mj-lt"/>
              </a:rPr>
              <a:t>attribute in a functional dependency is considered </a:t>
            </a:r>
            <a:r>
              <a:rPr lang="en-US" sz="2500" b="1" dirty="0">
                <a:latin typeface="+mj-lt"/>
              </a:rPr>
              <a:t>extraneous attribute</a:t>
            </a:r>
            <a:r>
              <a:rPr lang="en-US" sz="2500" dirty="0">
                <a:latin typeface="+mj-lt"/>
              </a:rPr>
              <a:t> if we can remove it </a:t>
            </a:r>
            <a:r>
              <a:rPr lang="en-US" sz="2500" b="1" dirty="0">
                <a:latin typeface="+mj-lt"/>
              </a:rPr>
              <a:t>without changing the closure</a:t>
            </a:r>
            <a:r>
              <a:rPr lang="en-US" sz="2500" dirty="0">
                <a:latin typeface="+mj-lt"/>
              </a:rPr>
              <a:t> of the set of dependencies. </a:t>
            </a:r>
            <a:endParaRPr lang="en-US" sz="2500" dirty="0" smtClean="0">
              <a:latin typeface="+mj-lt"/>
            </a:endParaRPr>
          </a:p>
          <a:p>
            <a:pPr hangingPunct="0">
              <a:lnSpc>
                <a:spcPct val="150000"/>
              </a:lnSpc>
            </a:pPr>
            <a:endParaRPr lang="en-US" sz="2500" dirty="0" smtClean="0">
              <a:latin typeface="+mj-lt"/>
            </a:endParaRPr>
          </a:p>
          <a:p>
            <a:pPr hangingPunct="0">
              <a:lnSpc>
                <a:spcPct val="150000"/>
              </a:lnSpc>
            </a:pPr>
            <a:r>
              <a:rPr lang="en-US" sz="2500" dirty="0" smtClean="0">
                <a:latin typeface="+mj-lt"/>
              </a:rPr>
              <a:t>Formally</a:t>
            </a:r>
            <a:r>
              <a:rPr lang="en-US" sz="2500" dirty="0">
                <a:latin typeface="+mj-lt"/>
              </a:rPr>
              <a:t>, given F, the set of functional dependencies and a functional dependency </a:t>
            </a:r>
            <a:r>
              <a:rPr lang="en-US" sz="2500" b="1" i="1" dirty="0">
                <a:latin typeface="+mj-lt"/>
              </a:rPr>
              <a:t>X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i="1" dirty="0">
                <a:latin typeface="+mj-lt"/>
              </a:rPr>
              <a:t>A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dirty="0">
                <a:latin typeface="+mj-lt"/>
              </a:rPr>
              <a:t>in </a:t>
            </a:r>
            <a:r>
              <a:rPr lang="en-US" sz="2500" i="1" dirty="0">
                <a:latin typeface="+mj-lt"/>
              </a:rPr>
              <a:t>F , </a:t>
            </a:r>
            <a:r>
              <a:rPr lang="en-US" sz="2500" dirty="0" smtClean="0">
                <a:latin typeface="+mj-lt"/>
              </a:rPr>
              <a:t>attribute</a:t>
            </a:r>
            <a:r>
              <a:rPr lang="en-US" sz="2500" i="1" dirty="0" smtClean="0">
                <a:latin typeface="+mj-lt"/>
              </a:rPr>
              <a:t> </a:t>
            </a:r>
            <a:r>
              <a:rPr lang="en-US" sz="2500" i="1" dirty="0">
                <a:latin typeface="+mj-lt"/>
              </a:rPr>
              <a:t>Y </a:t>
            </a:r>
            <a:r>
              <a:rPr lang="en-US" sz="2500" dirty="0">
                <a:latin typeface="+mj-lt"/>
              </a:rPr>
              <a:t>is extraneous in</a:t>
            </a:r>
            <a:r>
              <a:rPr lang="en-US" sz="2500" i="1" dirty="0">
                <a:latin typeface="+mj-lt"/>
              </a:rPr>
              <a:t> X </a:t>
            </a:r>
            <a:r>
              <a:rPr lang="en-US" sz="2500" dirty="0">
                <a:latin typeface="+mj-lt"/>
              </a:rPr>
              <a:t>if </a:t>
            </a:r>
            <a:r>
              <a:rPr lang="en-US" sz="2500" i="1" dirty="0">
                <a:latin typeface="+mj-lt"/>
              </a:rPr>
              <a:t> Y </a:t>
            </a:r>
            <a:r>
              <a:rPr lang="en-US" sz="2500" i="1" dirty="0" smtClean="0">
                <a:latin typeface="+mj-lt"/>
              </a:rPr>
              <a:t>is a subset of  </a:t>
            </a:r>
            <a:r>
              <a:rPr lang="en-US" sz="2500" i="1" dirty="0">
                <a:latin typeface="+mj-lt"/>
              </a:rPr>
              <a:t>X, </a:t>
            </a:r>
            <a:r>
              <a:rPr lang="en-US" sz="2500" dirty="0">
                <a:latin typeface="+mj-lt"/>
              </a:rPr>
              <a:t>and</a:t>
            </a:r>
            <a:r>
              <a:rPr lang="en-US" sz="2500" i="1" dirty="0">
                <a:latin typeface="+mj-lt"/>
              </a:rPr>
              <a:t> F </a:t>
            </a:r>
            <a:r>
              <a:rPr lang="en-US" sz="2500" dirty="0">
                <a:latin typeface="+mj-lt"/>
              </a:rPr>
              <a:t>logically implies</a:t>
            </a:r>
            <a:r>
              <a:rPr lang="en-US" sz="2500" i="1" dirty="0">
                <a:latin typeface="+mj-lt"/>
              </a:rPr>
              <a:t> </a:t>
            </a:r>
            <a:r>
              <a:rPr lang="en-US" sz="2500" i="1" dirty="0" smtClean="0">
                <a:latin typeface="+mj-lt"/>
              </a:rPr>
              <a:t/>
            </a:r>
            <a:br>
              <a:rPr lang="en-US" sz="2500" i="1" dirty="0" smtClean="0">
                <a:latin typeface="+mj-lt"/>
              </a:rPr>
            </a:br>
            <a:r>
              <a:rPr lang="en-US" sz="2500" b="1" i="1" dirty="0" smtClean="0">
                <a:latin typeface="+mj-lt"/>
              </a:rPr>
              <a:t>(F - </a:t>
            </a:r>
            <a:r>
              <a:rPr lang="en-US" sz="2500" b="1" i="1" dirty="0">
                <a:latin typeface="+mj-lt"/>
              </a:rPr>
              <a:t>(X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i="1" dirty="0">
                <a:latin typeface="+mj-lt"/>
              </a:rPr>
              <a:t>A) </a:t>
            </a:r>
            <a:r>
              <a:rPr lang="en-IN" sz="2500" b="1" dirty="0">
                <a:latin typeface="+mj-lt"/>
                <a:sym typeface="Symbol" panose="05050102010706020507" pitchFamily="18" charset="2"/>
              </a:rPr>
              <a:t></a:t>
            </a:r>
            <a:r>
              <a:rPr lang="en-IN" sz="2500" b="1" dirty="0">
                <a:latin typeface="+mj-lt"/>
              </a:rPr>
              <a:t> { (</a:t>
            </a:r>
            <a:r>
              <a:rPr lang="en-IN" sz="2500" b="1" i="1" dirty="0">
                <a:latin typeface="+mj-lt"/>
              </a:rPr>
              <a:t>X – Y) </a:t>
            </a:r>
            <a:r>
              <a:rPr lang="en-US" sz="2500" b="1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i="1" dirty="0">
                <a:latin typeface="+mj-lt"/>
              </a:rPr>
              <a:t>A } </a:t>
            </a:r>
            <a:r>
              <a:rPr lang="en-US" sz="2500" b="1" i="1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3232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>
          <a:xfrm>
            <a:off x="-5080" y="0"/>
            <a:ext cx="9149080" cy="720725"/>
          </a:xfrm>
        </p:spPr>
        <p:txBody>
          <a:bodyPr/>
          <a:lstStyle/>
          <a:p>
            <a:r>
              <a:rPr lang="en-US" altLang="en-US" dirty="0" smtClean="0">
                <a:ea typeface="MS PGothic" charset="-128"/>
              </a:rPr>
              <a:t>Minimal </a:t>
            </a:r>
            <a:r>
              <a:rPr lang="en-US" altLang="en-US" dirty="0">
                <a:ea typeface="MS PGothic" charset="-128"/>
              </a:rPr>
              <a:t>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>
          <a:xfrm>
            <a:off x="50800" y="838200"/>
            <a:ext cx="902208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200" dirty="0">
                <a:latin typeface="+mj-lt"/>
                <a:ea typeface="MS PGothic" charset="-128"/>
              </a:rPr>
              <a:t>A set of FDs is </a:t>
            </a:r>
            <a:r>
              <a:rPr lang="en-US" altLang="en-US" sz="3200" b="1" dirty="0">
                <a:latin typeface="+mj-lt"/>
                <a:ea typeface="MS PGothic" charset="-128"/>
              </a:rPr>
              <a:t>minimal</a:t>
            </a:r>
            <a:r>
              <a:rPr lang="en-US" altLang="en-US" sz="3200" dirty="0">
                <a:latin typeface="+mj-lt"/>
                <a:ea typeface="MS PGothic" charset="-128"/>
              </a:rPr>
              <a:t> if it satisfies the following conditions:</a:t>
            </a:r>
          </a:p>
          <a:p>
            <a:pPr marL="952500" lvl="1" indent="-495300" eaLnBrk="1" hangingPunct="1">
              <a:lnSpc>
                <a:spcPct val="150000"/>
              </a:lnSpc>
              <a:buSzTx/>
              <a:buFont typeface="Wingdings" charset="2"/>
              <a:buAutoNum type="arabicPeriod"/>
            </a:pP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Every dependency in F has a </a:t>
            </a:r>
            <a:r>
              <a:rPr lang="en-US" altLang="en-US" sz="2800" b="1" dirty="0">
                <a:latin typeface="Arial Narrow" panose="020B0606020202030204" pitchFamily="34" charset="0"/>
                <a:ea typeface="MS PGothic" charset="-128"/>
              </a:rPr>
              <a:t>single attribute for its RHS</a:t>
            </a: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.</a:t>
            </a:r>
            <a:r>
              <a:rPr lang="en-US" b="1" i="1" dirty="0" smtClean="0"/>
              <a:t> </a:t>
            </a:r>
          </a:p>
          <a:p>
            <a:pPr marL="952500" lvl="1" indent="-495300" eaLnBrk="1" hangingPunct="1">
              <a:lnSpc>
                <a:spcPct val="150000"/>
              </a:lnSpc>
              <a:buSzTx/>
              <a:buFont typeface="Wingdings" charset="2"/>
              <a:buAutoNum type="arabicPeriod"/>
            </a:pP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We cannot remove any dependency from F and have a set of dependencies that is equivalent to F.</a:t>
            </a:r>
          </a:p>
          <a:p>
            <a:pPr marL="952500" lvl="1" indent="-495300">
              <a:lnSpc>
                <a:spcPct val="150000"/>
              </a:lnSpc>
              <a:buSzTx/>
              <a:buFont typeface="Wingdings" charset="2"/>
              <a:buAutoNum type="arabicPeriod"/>
            </a:pP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We </a:t>
            </a: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cannot replace any dependency X </a:t>
            </a:r>
            <a:r>
              <a:rPr lang="en-US" sz="3200" dirty="0"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 </a:t>
            </a: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A in F with a dependency Y </a:t>
            </a:r>
            <a:r>
              <a:rPr lang="en-US" sz="3200" dirty="0"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 </a:t>
            </a: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A, where </a:t>
            </a:r>
            <a:r>
              <a:rPr lang="en-US" altLang="en-US" sz="2800" b="1" dirty="0">
                <a:latin typeface="Arial Narrow" panose="020B0606020202030204" pitchFamily="34" charset="0"/>
                <a:ea typeface="MS PGothic" charset="-128"/>
              </a:rPr>
              <a:t>Y </a:t>
            </a:r>
            <a:r>
              <a:rPr lang="en-US" altLang="en-US" sz="2800" b="1" dirty="0" smtClean="0">
                <a:latin typeface="Arial Narrow" panose="020B0606020202030204" pitchFamily="34" charset="0"/>
                <a:ea typeface="MS PGothic" charset="-128"/>
              </a:rPr>
              <a:t>is a proper-subset-of </a:t>
            </a:r>
            <a:r>
              <a:rPr lang="en-US" altLang="en-US" sz="2800" b="1" dirty="0">
                <a:latin typeface="Arial Narrow" panose="020B0606020202030204" pitchFamily="34" charset="0"/>
                <a:ea typeface="MS PGothic" charset="-128"/>
              </a:rPr>
              <a:t>X </a:t>
            </a: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and </a:t>
            </a: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still have a set of dependencies that is equivalent to F.</a:t>
            </a:r>
          </a:p>
        </p:txBody>
      </p:sp>
    </p:spTree>
    <p:extLst>
      <p:ext uri="{BB962C8B-B14F-4D97-AF65-F5344CB8AC3E}">
        <p14:creationId xmlns:p14="http://schemas.microsoft.com/office/powerpoint/2010/main" val="3008125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635" y="5027474"/>
            <a:ext cx="90631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minimal basis does not always have the smallest number of FD's, e.g., which of the following two sets of FD's is a minimal basis?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{A → B, B → C} or {A → C}</a:t>
            </a:r>
          </a:p>
        </p:txBody>
      </p:sp>
      <p:sp>
        <p:nvSpPr>
          <p:cNvPr id="7" name="Double Brace 6"/>
          <p:cNvSpPr/>
          <p:nvPr/>
        </p:nvSpPr>
        <p:spPr bwMode="auto">
          <a:xfrm>
            <a:off x="34636" y="700974"/>
            <a:ext cx="3775364" cy="4191000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en-US" sz="6000" b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BC</a:t>
            </a:r>
            <a:b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 →  </a:t>
            </a:r>
            <a: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b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 →  </a:t>
            </a:r>
            <a: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 → C</a:t>
            </a:r>
            <a:endParaRPr lang="en-US" altLang="en-US" sz="6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uble Brace 13"/>
          <p:cNvSpPr/>
          <p:nvPr/>
        </p:nvSpPr>
        <p:spPr bwMode="auto">
          <a:xfrm>
            <a:off x="4114800" y="895927"/>
            <a:ext cx="1600200" cy="1710706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>A → BC</a:t>
            </a:r>
            <a:b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b="1" dirty="0" smtClean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→  C</a:t>
            </a:r>
            <a:r>
              <a:rPr lang="en-US" altLang="en-US" b="1" dirty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 smtClean="0" bmk="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→  B</a:t>
            </a:r>
            <a:r>
              <a:rPr lang="en-US" altLang="en-US" b="1" dirty="0" bmk="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bmk="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>B → C</a:t>
            </a:r>
            <a:endParaRPr lang="en-US" altLang="en-US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uble Brace 14"/>
          <p:cNvSpPr/>
          <p:nvPr/>
        </p:nvSpPr>
        <p:spPr bwMode="auto">
          <a:xfrm>
            <a:off x="4151745" y="3367316"/>
            <a:ext cx="1600200" cy="1311233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  <a:r>
              <a:rPr lang="en-US" altLang="en-US" b="1" dirty="0" bmk="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b="1" dirty="0" smtClean="0" bmk="">
                <a:latin typeface="Times New Roman" panose="02020603050405020304" pitchFamily="18" charset="0"/>
                <a:cs typeface="Times New Roman" panose="02020603050405020304" pitchFamily="18" charset="0"/>
              </a:rPr>
              <a:t>  →  C</a:t>
            </a:r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 smtClean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→  B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7" name="Double Brace 16"/>
          <p:cNvSpPr/>
          <p:nvPr/>
        </p:nvSpPr>
        <p:spPr bwMode="auto">
          <a:xfrm>
            <a:off x="6093690" y="700975"/>
            <a:ext cx="3050309" cy="4191000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en-US" sz="6000" b="1" dirty="0" smtClean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6000" b="1" dirty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6000" b="1" dirty="0" smtClean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lvl="0" eaLnBrk="1" hangingPunct="1"/>
            <a:r>
              <a:rPr lang="en-US" altLang="en-US" sz="6000" b="1" dirty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 → </a:t>
            </a:r>
            <a:r>
              <a:rPr lang="en-US" altLang="en-US" sz="6000" b="1" dirty="0" smtClean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0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33424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Deletion Anomaly</a:t>
            </a:r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1" y="5543559"/>
            <a:ext cx="9067798" cy="116965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CA" sz="2400" b="1" dirty="0" smtClean="0"/>
              <a:t>Deletion Anomaly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>Delete student ATR/8157/10; </a:t>
            </a:r>
            <a:r>
              <a:rPr lang="en-CA" sz="2400" dirty="0" smtClean="0"/>
              <a:t>course </a:t>
            </a:r>
            <a:r>
              <a:rPr lang="en-CA" sz="2400" dirty="0"/>
              <a:t>Information is </a:t>
            </a:r>
            <a:r>
              <a:rPr lang="en-CA" sz="2400" dirty="0" smtClean="0"/>
              <a:t>lost.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9404"/>
              </p:ext>
            </p:extLst>
          </p:nvPr>
        </p:nvGraphicFramePr>
        <p:xfrm>
          <a:off x="-1" y="762000"/>
          <a:ext cx="9124950" cy="477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3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1991721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378884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077901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8095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  <a:gridCol w="1283127">
                  <a:extLst>
                    <a:ext uri="{9D8B030D-6E8A-4147-A177-3AD203B41FA5}">
                      <a16:colId xmlns:a16="http://schemas.microsoft.com/office/drawing/2014/main" val="236537564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Pre_Req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ATR/8932/10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Yonas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Fiseha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ATR/9127/10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Leul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Mengistu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ATR/0382/10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Natnael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Getachew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ATR/5845/10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Samuel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Teshome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5186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606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ATR/8157/10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Nahom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Sileshi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 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Int.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Comp.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ATR/0000/00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XX-YY-ZZ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08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 bwMode="auto">
          <a:xfrm>
            <a:off x="552452" y="3415666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238378" y="340613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arallelogram 8"/>
          <p:cNvSpPr/>
          <p:nvPr/>
        </p:nvSpPr>
        <p:spPr bwMode="auto">
          <a:xfrm>
            <a:off x="4048124" y="3406139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5729287" y="334708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arallelogram 10"/>
          <p:cNvSpPr/>
          <p:nvPr/>
        </p:nvSpPr>
        <p:spPr bwMode="auto">
          <a:xfrm>
            <a:off x="7267577" y="3352800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arallelogram 11"/>
          <p:cNvSpPr/>
          <p:nvPr/>
        </p:nvSpPr>
        <p:spPr bwMode="auto">
          <a:xfrm>
            <a:off x="8315324" y="3320414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-1" y="4267200"/>
            <a:ext cx="3505201" cy="6858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/>
      <p:bldP spid="1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FDs </a:t>
            </a:r>
            <a:r>
              <a:rPr lang="en-US" altLang="en-US" dirty="0" smtClean="0">
                <a:ea typeface="MS PGothic" charset="-128"/>
              </a:rPr>
              <a:t>(4)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0480" y="609601"/>
            <a:ext cx="9037320" cy="6172199"/>
          </a:xfrm>
        </p:spPr>
        <p:txBody>
          <a:bodyPr/>
          <a:lstStyle/>
          <a:p>
            <a:pPr eaLnBrk="1" hangingPunct="1"/>
            <a:r>
              <a:rPr lang="en-US" altLang="en-US" sz="2000" b="1" dirty="0" smtClean="0">
                <a:latin typeface="+mj-lt"/>
              </a:rPr>
              <a:t>Algorithm: Finding </a:t>
            </a:r>
            <a:r>
              <a:rPr lang="en-US" altLang="en-US" sz="2000" b="1" dirty="0">
                <a:latin typeface="+mj-lt"/>
              </a:rPr>
              <a:t>a Minimal Cover F for a Set of Functional Dependencies E </a:t>
            </a:r>
          </a:p>
          <a:p>
            <a:pPr lvl="1" eaLnBrk="1" hangingPunct="1"/>
            <a:r>
              <a:rPr lang="en-US" altLang="en-US" sz="2000" b="1" dirty="0" smtClean="0">
                <a:latin typeface="+mj-lt"/>
              </a:rPr>
              <a:t>Input</a:t>
            </a:r>
            <a:r>
              <a:rPr lang="en-US" altLang="en-US" sz="2000" b="1" dirty="0">
                <a:latin typeface="+mj-lt"/>
              </a:rPr>
              <a:t>: A set of functional dependencies E. </a:t>
            </a:r>
            <a:r>
              <a:rPr lang="en-US" altLang="en-US" sz="2000" b="1" dirty="0" smtClean="0">
                <a:latin typeface="+mj-lt"/>
              </a:rPr>
              <a:t/>
            </a:r>
            <a:br>
              <a:rPr lang="en-US" altLang="en-US" sz="2000" b="1" dirty="0" smtClean="0">
                <a:latin typeface="+mj-lt"/>
              </a:rPr>
            </a:br>
            <a:endParaRPr lang="en-US" altLang="en-US" sz="500" b="1" dirty="0">
              <a:latin typeface="+mj-lt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endParaRPr lang="en-US" altLang="en-US" sz="2000" dirty="0" smtClean="0">
              <a:latin typeface="Consolas" panose="020B0609020204030204" pitchFamily="49" charset="0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en-US" sz="2000" dirty="0" smtClean="0">
                <a:latin typeface="Consolas" panose="020B0609020204030204" pitchFamily="49" charset="0"/>
              </a:rPr>
              <a:t>Set F:= E</a:t>
            </a:r>
            <a:r>
              <a:rPr lang="en-US" altLang="en-US" sz="2000" dirty="0">
                <a:latin typeface="Consolas" panose="020B0609020204030204" pitchFamily="49" charset="0"/>
              </a:rPr>
              <a:t>. 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en-US" sz="2000" dirty="0">
                <a:latin typeface="Consolas" panose="020B0609020204030204" pitchFamily="49" charset="0"/>
              </a:rPr>
              <a:t>Replace each functional dependency X → {A</a:t>
            </a:r>
            <a:r>
              <a:rPr lang="en-US" altLang="en-US" sz="2000" baseline="-25000" dirty="0"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latin typeface="Consolas" panose="020B0609020204030204" pitchFamily="49" charset="0"/>
              </a:rPr>
              <a:t>, A</a:t>
            </a:r>
            <a:r>
              <a:rPr lang="en-US" altLang="en-US" sz="2000" baseline="-25000" dirty="0"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latin typeface="Consolas" panose="020B0609020204030204" pitchFamily="49" charset="0"/>
              </a:rPr>
              <a:t>, ..., A</a:t>
            </a:r>
            <a:r>
              <a:rPr lang="en-US" altLang="en-US" sz="2000" baseline="-25000" dirty="0">
                <a:latin typeface="Consolas" panose="020B0609020204030204" pitchFamily="49" charset="0"/>
              </a:rPr>
              <a:t>n</a:t>
            </a:r>
            <a:r>
              <a:rPr lang="en-US" altLang="en-US" sz="2000" dirty="0">
                <a:latin typeface="Consolas" panose="020B0609020204030204" pitchFamily="49" charset="0"/>
              </a:rPr>
              <a:t>} in F by the n </a:t>
            </a:r>
            <a:r>
              <a:rPr lang="en-US" altLang="en-US" sz="2000" dirty="0" smtClean="0">
                <a:latin typeface="Consolas" panose="020B0609020204030204" pitchFamily="49" charset="0"/>
              </a:rPr>
              <a:t>functional </a:t>
            </a:r>
            <a:r>
              <a:rPr lang="en-US" altLang="en-US" sz="2000" dirty="0">
                <a:latin typeface="Consolas" panose="020B0609020204030204" pitchFamily="49" charset="0"/>
              </a:rPr>
              <a:t>dependencies X </a:t>
            </a:r>
            <a:r>
              <a:rPr lang="en-US" altLang="en-US" sz="2000" dirty="0" smtClean="0">
                <a:latin typeface="Consolas" panose="020B0609020204030204" pitchFamily="49" charset="0"/>
              </a:rPr>
              <a:t>→ A</a:t>
            </a:r>
            <a:r>
              <a:rPr lang="en-US" altLang="en-US" sz="2000" baseline="-25000" dirty="0" smtClean="0"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latin typeface="Consolas" panose="020B0609020204030204" pitchFamily="49" charset="0"/>
              </a:rPr>
              <a:t>, X </a:t>
            </a:r>
            <a:r>
              <a:rPr lang="en-US" altLang="en-US" sz="2000" dirty="0" smtClean="0">
                <a:latin typeface="Consolas" panose="020B0609020204030204" pitchFamily="49" charset="0"/>
              </a:rPr>
              <a:t>→ A</a:t>
            </a:r>
            <a:r>
              <a:rPr lang="en-US" altLang="en-US" sz="2000" baseline="-25000" dirty="0" smtClean="0"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latin typeface="Consolas" panose="020B0609020204030204" pitchFamily="49" charset="0"/>
              </a:rPr>
              <a:t>, ..., X → A</a:t>
            </a:r>
            <a:r>
              <a:rPr lang="en-US" altLang="en-US" sz="2000" baseline="-25000" dirty="0">
                <a:latin typeface="Consolas" panose="020B0609020204030204" pitchFamily="49" charset="0"/>
              </a:rPr>
              <a:t>n</a:t>
            </a:r>
            <a:r>
              <a:rPr lang="en-US" altLang="en-US" sz="2000" dirty="0">
                <a:latin typeface="Consolas" panose="020B0609020204030204" pitchFamily="49" charset="0"/>
              </a:rPr>
              <a:t>. 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en-US" sz="2000" dirty="0">
                <a:latin typeface="Consolas" panose="020B0609020204030204" pitchFamily="49" charset="0"/>
              </a:rPr>
              <a:t>For each functional dependency </a:t>
            </a:r>
            <a:r>
              <a:rPr lang="en-US" altLang="en-US" sz="2000" b="1" dirty="0">
                <a:latin typeface="Consolas" panose="020B0609020204030204" pitchFamily="49" charset="0"/>
              </a:rPr>
              <a:t>X → A </a:t>
            </a:r>
            <a:r>
              <a:rPr lang="en-US" altLang="en-US" sz="2000" dirty="0">
                <a:latin typeface="Consolas" panose="020B0609020204030204" pitchFamily="49" charset="0"/>
              </a:rPr>
              <a:t>in F </a:t>
            </a:r>
            <a:r>
              <a:rPr lang="en-US" altLang="en-US" sz="2000" dirty="0" smtClean="0">
                <a:latin typeface="Consolas" panose="020B0609020204030204" pitchFamily="49" charset="0"/>
              </a:rPr>
              <a:t>for </a:t>
            </a:r>
            <a:r>
              <a:rPr lang="en-US" altLang="en-US" sz="2000" dirty="0">
                <a:latin typeface="Consolas" panose="020B0609020204030204" pitchFamily="49" charset="0"/>
              </a:rPr>
              <a:t>each attribute B that is an element of X  </a:t>
            </a:r>
            <a:r>
              <a:rPr lang="en-US" altLang="en-US" sz="2000" dirty="0" smtClean="0">
                <a:latin typeface="Consolas" panose="020B0609020204030204" pitchFamily="49" charset="0"/>
              </a:rPr>
              <a:t>                            </a:t>
            </a:r>
            <a:br>
              <a:rPr lang="en-US" altLang="en-US" sz="2000" dirty="0" smtClean="0">
                <a:latin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</a:rPr>
              <a:t>if </a:t>
            </a:r>
            <a:r>
              <a:rPr lang="en-US" altLang="en-US" sz="2000" dirty="0">
                <a:latin typeface="Consolas" panose="020B0609020204030204" pitchFamily="49" charset="0"/>
              </a:rPr>
              <a:t>{ {F – </a:t>
            </a:r>
            <a:r>
              <a:rPr lang="en-US" altLang="en-US" sz="2000" b="1" dirty="0">
                <a:latin typeface="Consolas" panose="020B0609020204030204" pitchFamily="49" charset="0"/>
              </a:rPr>
              <a:t>{X → A} </a:t>
            </a:r>
            <a:r>
              <a:rPr lang="en-US" altLang="en-US" sz="2000" dirty="0">
                <a:latin typeface="Consolas" panose="020B0609020204030204" pitchFamily="49" charset="0"/>
              </a:rPr>
              <a:t>} ∪ { </a:t>
            </a:r>
            <a:r>
              <a:rPr lang="en-US" altLang="en-US" sz="2000" b="1" dirty="0">
                <a:latin typeface="Consolas" panose="020B0609020204030204" pitchFamily="49" charset="0"/>
              </a:rPr>
              <a:t>(X – {B} ) → A} </a:t>
            </a:r>
            <a:r>
              <a:rPr lang="en-US" altLang="en-US" sz="2000" dirty="0">
                <a:latin typeface="Consolas" panose="020B0609020204030204" pitchFamily="49" charset="0"/>
              </a:rPr>
              <a:t>} is equivalent to F </a:t>
            </a:r>
            <a:r>
              <a:rPr lang="en-US" altLang="en-US" sz="2000" dirty="0" smtClean="0">
                <a:latin typeface="Consolas" panose="020B0609020204030204" pitchFamily="49" charset="0"/>
              </a:rPr>
              <a:t>then </a:t>
            </a:r>
            <a:r>
              <a:rPr lang="en-US" altLang="en-US" sz="2000" dirty="0">
                <a:latin typeface="Consolas" panose="020B0609020204030204" pitchFamily="49" charset="0"/>
              </a:rPr>
              <a:t>replace X → A with (X – {B} ) → A in F. 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marL="0" indent="0" eaLnBrk="1" hangingPunct="1">
              <a:buSzPct val="100000"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The above constitutes a removal of the extraneous 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attribute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B from X 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*/</a:t>
            </a:r>
            <a:endParaRPr lang="en-US" altLang="en-US" sz="15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57200" indent="-457200" eaLnBrk="1" hangingPunct="1">
              <a:buSzPct val="100000"/>
              <a:buFont typeface="+mj-lt"/>
              <a:buAutoNum type="arabicPeriod" startAt="4"/>
            </a:pPr>
            <a:r>
              <a:rPr lang="en-US" altLang="en-US" sz="2000" dirty="0">
                <a:latin typeface="Consolas" panose="020B0609020204030204" pitchFamily="49" charset="0"/>
              </a:rPr>
              <a:t>For each remaining functional dependency X → A in F </a:t>
            </a:r>
            <a:r>
              <a:rPr lang="en-US" altLang="en-US" sz="2000" dirty="0" smtClean="0">
                <a:latin typeface="Consolas" panose="020B0609020204030204" pitchFamily="49" charset="0"/>
              </a:rPr>
              <a:t/>
            </a:r>
            <a:br>
              <a:rPr lang="en-US" altLang="en-US" sz="2000" dirty="0" smtClean="0">
                <a:latin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</a:rPr>
              <a:t>if </a:t>
            </a:r>
            <a:r>
              <a:rPr lang="en-US" altLang="en-US" sz="2000" dirty="0">
                <a:latin typeface="Consolas" panose="020B0609020204030204" pitchFamily="49" charset="0"/>
              </a:rPr>
              <a:t>{</a:t>
            </a:r>
            <a:r>
              <a:rPr lang="en-US" altLang="en-US" sz="2000" b="1" dirty="0">
                <a:latin typeface="Consolas" panose="020B0609020204030204" pitchFamily="49" charset="0"/>
              </a:rPr>
              <a:t>F – {X → A} </a:t>
            </a:r>
            <a:r>
              <a:rPr lang="en-US" altLang="en-US" sz="2000" dirty="0">
                <a:latin typeface="Consolas" panose="020B0609020204030204" pitchFamily="49" charset="0"/>
              </a:rPr>
              <a:t>} is equivalent to </a:t>
            </a:r>
            <a:r>
              <a:rPr lang="en-US" altLang="en-US" sz="2000" b="1" dirty="0">
                <a:latin typeface="Consolas" panose="020B0609020204030204" pitchFamily="49" charset="0"/>
              </a:rPr>
              <a:t>F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latin typeface="Consolas" panose="020B0609020204030204" pitchFamily="49" charset="0"/>
              </a:rPr>
              <a:t>then </a:t>
            </a:r>
            <a:r>
              <a:rPr lang="en-US" altLang="en-US" sz="2000" dirty="0">
                <a:latin typeface="Consolas" panose="020B0609020204030204" pitchFamily="49" charset="0"/>
              </a:rPr>
              <a:t>remove X → A from F. 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marL="0" indent="0">
              <a:buSzPct val="100000"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* The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above constitutes a removal of the 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redundant dependency </a:t>
            </a:r>
            <a:r>
              <a:rPr lang="en-US" altLang="en-US" sz="1500" dirty="0" smtClean="0">
                <a:solidFill>
                  <a:srgbClr val="800000"/>
                </a:solidFill>
                <a:latin typeface="Consolas" panose="020B0609020204030204" pitchFamily="49" charset="0"/>
                <a:ea typeface="MS PGothic" charset="-128"/>
              </a:rPr>
              <a:t>X 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1500" dirty="0">
                <a:solidFill>
                  <a:srgbClr val="800000"/>
                </a:solidFill>
                <a:latin typeface="Consolas" panose="020B0609020204030204" pitchFamily="49" charset="0"/>
                <a:ea typeface="MS PGothic" charset="-128"/>
              </a:rPr>
              <a:t> A 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 F */</a:t>
            </a:r>
          </a:p>
          <a:p>
            <a:pPr marL="0" indent="0">
              <a:buSzPct val="100000"/>
              <a:buNone/>
            </a:pPr>
            <a:endParaRPr lang="en-US" altLang="en-US" sz="2000" b="1" dirty="0" smtClean="0"/>
          </a:p>
          <a:p>
            <a:pPr marL="0" indent="0">
              <a:buSzPct val="100000"/>
              <a:buNone/>
            </a:pPr>
            <a:r>
              <a:rPr lang="en-US" altLang="en-US" sz="2000" b="1" dirty="0" smtClean="0"/>
              <a:t>Read Algorithm </a:t>
            </a:r>
            <a:r>
              <a:rPr lang="en-US" altLang="en-US" sz="2000" b="1" dirty="0"/>
              <a:t>15.2.</a:t>
            </a:r>
            <a:endParaRPr lang="en-US" altLang="en-US" sz="18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31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" y="1"/>
            <a:ext cx="9159240" cy="60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Example: Find </a:t>
            </a:r>
            <a:r>
              <a:rPr lang="en-US" altLang="en-US" sz="3200" b="1" dirty="0"/>
              <a:t>the </a:t>
            </a:r>
            <a:r>
              <a:rPr lang="en-US" altLang="en-US" sz="3200" b="1" dirty="0" smtClean="0"/>
              <a:t>minimum cover </a:t>
            </a:r>
            <a:r>
              <a:rPr lang="en-US" altLang="en-US" sz="3200" b="1" dirty="0"/>
              <a:t>of </a:t>
            </a:r>
            <a:r>
              <a:rPr lang="en-US" altLang="en-US" sz="3200" b="1" i="1" dirty="0"/>
              <a:t>E</a:t>
            </a:r>
            <a:r>
              <a:rPr lang="en-US" altLang="en-US" sz="3200" b="1" dirty="0" smtClean="0"/>
              <a:t>.</a:t>
            </a:r>
            <a:endParaRPr lang="en-US" altLang="en-US" sz="3200" b="1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" y="715579"/>
            <a:ext cx="8966200" cy="38163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b="1" dirty="0" smtClean="0">
                <a:latin typeface="Consolas" panose="020B0609020204030204" pitchFamily="49" charset="0"/>
              </a:rPr>
              <a:t>Let </a:t>
            </a:r>
            <a:r>
              <a:rPr lang="en-US" altLang="en-US" sz="2100" b="1" dirty="0">
                <a:latin typeface="Consolas" panose="020B0609020204030204" pitchFamily="49" charset="0"/>
              </a:rPr>
              <a:t>the given set of FDs be </a:t>
            </a:r>
            <a:r>
              <a:rPr lang="en-US" altLang="en-US" sz="2100" b="1" i="1" dirty="0">
                <a:latin typeface="Consolas" panose="020B0609020204030204" pitchFamily="49" charset="0"/>
              </a:rPr>
              <a:t>E </a:t>
            </a:r>
            <a:r>
              <a:rPr lang="en-US" altLang="en-US" sz="2100" b="1" dirty="0">
                <a:latin typeface="Consolas" panose="020B0609020204030204" pitchFamily="49" charset="0"/>
              </a:rPr>
              <a:t>: {</a:t>
            </a:r>
            <a:r>
              <a:rPr lang="en-US" altLang="en-US" sz="2100" b="1" i="1" dirty="0">
                <a:latin typeface="Consolas" panose="020B0609020204030204" pitchFamily="49" charset="0"/>
              </a:rPr>
              <a:t>B </a:t>
            </a:r>
            <a:r>
              <a:rPr lang="en-US" altLang="en-US" sz="2100" b="1" dirty="0">
                <a:latin typeface="Consolas" panose="020B0609020204030204" pitchFamily="49" charset="0"/>
              </a:rPr>
              <a:t>→ </a:t>
            </a:r>
            <a:r>
              <a:rPr lang="en-US" altLang="en-US" sz="2100" b="1" i="1" dirty="0">
                <a:latin typeface="Consolas" panose="020B0609020204030204" pitchFamily="49" charset="0"/>
              </a:rPr>
              <a:t>A</a:t>
            </a:r>
            <a:r>
              <a:rPr lang="en-US" altLang="en-US" sz="2100" b="1" dirty="0">
                <a:latin typeface="Consolas" panose="020B0609020204030204" pitchFamily="49" charset="0"/>
              </a:rPr>
              <a:t>, </a:t>
            </a:r>
            <a:r>
              <a:rPr lang="en-US" altLang="en-US" sz="2100" b="1" i="1" dirty="0">
                <a:latin typeface="Consolas" panose="020B0609020204030204" pitchFamily="49" charset="0"/>
              </a:rPr>
              <a:t>D </a:t>
            </a:r>
            <a:r>
              <a:rPr lang="en-US" altLang="en-US" sz="2100" b="1" dirty="0">
                <a:latin typeface="Consolas" panose="020B0609020204030204" pitchFamily="49" charset="0"/>
              </a:rPr>
              <a:t>→ </a:t>
            </a:r>
            <a:r>
              <a:rPr lang="en-US" altLang="en-US" sz="2100" b="1" i="1" dirty="0">
                <a:latin typeface="Consolas" panose="020B0609020204030204" pitchFamily="49" charset="0"/>
              </a:rPr>
              <a:t>A</a:t>
            </a:r>
            <a:r>
              <a:rPr lang="en-US" altLang="en-US" sz="2100" b="1" dirty="0">
                <a:latin typeface="Consolas" panose="020B0609020204030204" pitchFamily="49" charset="0"/>
              </a:rPr>
              <a:t>, </a:t>
            </a:r>
            <a:r>
              <a:rPr lang="en-US" altLang="en-US" sz="2100" b="1" i="1" dirty="0">
                <a:latin typeface="Consolas" panose="020B0609020204030204" pitchFamily="49" charset="0"/>
              </a:rPr>
              <a:t>AB </a:t>
            </a:r>
            <a:r>
              <a:rPr lang="en-US" altLang="en-US" sz="2100" b="1" dirty="0">
                <a:latin typeface="Consolas" panose="020B0609020204030204" pitchFamily="49" charset="0"/>
              </a:rPr>
              <a:t>→ </a:t>
            </a:r>
            <a:r>
              <a:rPr lang="en-US" altLang="en-US" sz="2100" b="1" i="1" dirty="0">
                <a:latin typeface="Consolas" panose="020B0609020204030204" pitchFamily="49" charset="0"/>
              </a:rPr>
              <a:t>D</a:t>
            </a:r>
            <a:r>
              <a:rPr lang="en-US" altLang="en-US" sz="2100" b="1" dirty="0" smtClean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" y="1248977"/>
            <a:ext cx="90474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+mn-lt"/>
              </a:rPr>
              <a:t>Determine if </a:t>
            </a:r>
            <a:r>
              <a:rPr lang="en-US" altLang="en-US" i="1" dirty="0">
                <a:latin typeface="+mn-lt"/>
              </a:rPr>
              <a:t>AB </a:t>
            </a:r>
            <a:r>
              <a:rPr lang="en-US" altLang="en-US" dirty="0">
                <a:latin typeface="+mn-lt"/>
              </a:rPr>
              <a:t>→ </a:t>
            </a:r>
            <a:r>
              <a:rPr lang="en-US" altLang="en-US" i="1" dirty="0">
                <a:latin typeface="+mn-lt"/>
              </a:rPr>
              <a:t>D </a:t>
            </a:r>
            <a:r>
              <a:rPr lang="en-US" altLang="en-US" dirty="0">
                <a:latin typeface="+mn-lt"/>
              </a:rPr>
              <a:t>has any redundant attribute on the left-hand side; that is, can it </a:t>
            </a:r>
            <a:r>
              <a:rPr lang="en-US" altLang="en-US" dirty="0" smtClean="0">
                <a:latin typeface="+mn-lt"/>
              </a:rPr>
              <a:t>be replaced </a:t>
            </a:r>
            <a:r>
              <a:rPr lang="en-US" altLang="en-US" dirty="0">
                <a:latin typeface="+mn-lt"/>
              </a:rPr>
              <a:t>by </a:t>
            </a:r>
            <a:r>
              <a:rPr lang="en-US" altLang="en-US" i="1" dirty="0">
                <a:latin typeface="+mn-lt"/>
              </a:rPr>
              <a:t>B </a:t>
            </a:r>
            <a:r>
              <a:rPr lang="en-US" altLang="en-US" dirty="0">
                <a:latin typeface="+mn-lt"/>
              </a:rPr>
              <a:t>→ </a:t>
            </a:r>
            <a:r>
              <a:rPr lang="en-US" altLang="en-US" i="1" dirty="0">
                <a:latin typeface="+mn-lt"/>
              </a:rPr>
              <a:t>D </a:t>
            </a:r>
            <a:r>
              <a:rPr lang="en-US" altLang="en-US" dirty="0">
                <a:latin typeface="+mn-lt"/>
              </a:rPr>
              <a:t>or </a:t>
            </a:r>
            <a:r>
              <a:rPr lang="en-US" altLang="en-US" i="1" dirty="0">
                <a:latin typeface="+mn-lt"/>
              </a:rPr>
              <a:t>A </a:t>
            </a:r>
            <a:r>
              <a:rPr lang="en-US" altLang="en-US" dirty="0">
                <a:latin typeface="+mn-lt"/>
              </a:rPr>
              <a:t>→ </a:t>
            </a:r>
            <a:r>
              <a:rPr lang="en-US" altLang="en-US" i="1" dirty="0">
                <a:latin typeface="+mn-lt"/>
              </a:rPr>
              <a:t>D</a:t>
            </a:r>
            <a:r>
              <a:rPr lang="en-US" altLang="en-US" dirty="0" smtClean="0">
                <a:latin typeface="+mn-lt"/>
              </a:rPr>
              <a:t>?</a:t>
            </a:r>
            <a:endParaRPr lang="en-US" alt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520" y="2038219"/>
            <a:ext cx="904748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Since </a:t>
            </a:r>
            <a:r>
              <a:rPr lang="en-US" altLang="en-US" dirty="0">
                <a:latin typeface="Consolas" panose="020B0609020204030204" pitchFamily="49" charset="0"/>
              </a:rPr>
              <a:t>B → A, by </a:t>
            </a:r>
            <a:r>
              <a:rPr lang="en-US" altLang="en-US" b="1" dirty="0">
                <a:latin typeface="Consolas" panose="020B0609020204030204" pitchFamily="49" charset="0"/>
              </a:rPr>
              <a:t>augmenting</a:t>
            </a:r>
            <a:r>
              <a:rPr lang="en-US" altLang="en-US" dirty="0">
                <a:latin typeface="Consolas" panose="020B0609020204030204" pitchFamily="49" charset="0"/>
              </a:rPr>
              <a:t> with </a:t>
            </a:r>
            <a:r>
              <a:rPr lang="en-US" altLang="en-US" i="1" dirty="0">
                <a:latin typeface="Consolas" panose="020B0609020204030204" pitchFamily="49" charset="0"/>
              </a:rPr>
              <a:t>B </a:t>
            </a:r>
            <a:r>
              <a:rPr lang="en-US" altLang="en-US" dirty="0">
                <a:latin typeface="Consolas" panose="020B0609020204030204" pitchFamily="49" charset="0"/>
              </a:rPr>
              <a:t>on both </a:t>
            </a:r>
            <a:r>
              <a:rPr lang="en-US" altLang="en-US" dirty="0" smtClean="0">
                <a:latin typeface="Consolas" panose="020B0609020204030204" pitchFamily="49" charset="0"/>
              </a:rPr>
              <a:t>sides, </a:t>
            </a:r>
            <a:r>
              <a:rPr lang="en-US" altLang="en-US" dirty="0">
                <a:latin typeface="Consolas" panose="020B0609020204030204" pitchFamily="49" charset="0"/>
              </a:rPr>
              <a:t>we have </a:t>
            </a:r>
            <a:r>
              <a:rPr lang="en-US" altLang="en-US" i="1" dirty="0">
                <a:latin typeface="Consolas" panose="020B0609020204030204" pitchFamily="49" charset="0"/>
              </a:rPr>
              <a:t>BB </a:t>
            </a:r>
            <a:r>
              <a:rPr lang="en-US" altLang="en-US" dirty="0">
                <a:latin typeface="Consolas" panose="020B0609020204030204" pitchFamily="49" charset="0"/>
              </a:rPr>
              <a:t>→ </a:t>
            </a:r>
            <a:r>
              <a:rPr lang="en-US" altLang="en-US" i="1" dirty="0">
                <a:latin typeface="Consolas" panose="020B0609020204030204" pitchFamily="49" charset="0"/>
              </a:rPr>
              <a:t>AB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 smtClean="0">
                <a:latin typeface="Consolas" panose="020B0609020204030204" pitchFamily="49" charset="0"/>
              </a:rPr>
              <a:t>or </a:t>
            </a:r>
            <a:r>
              <a:rPr lang="en-US" altLang="en-US" i="1" dirty="0" smtClean="0">
                <a:latin typeface="Consolas" panose="020B0609020204030204" pitchFamily="49" charset="0"/>
              </a:rPr>
              <a:t>B </a:t>
            </a:r>
            <a:r>
              <a:rPr lang="en-US" altLang="en-US" dirty="0">
                <a:latin typeface="Consolas" panose="020B0609020204030204" pitchFamily="49" charset="0"/>
              </a:rPr>
              <a:t>→ </a:t>
            </a:r>
            <a:r>
              <a:rPr lang="en-US" altLang="en-US" i="1" dirty="0">
                <a:latin typeface="Consolas" panose="020B0609020204030204" pitchFamily="49" charset="0"/>
              </a:rPr>
              <a:t>AB 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). 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However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i="1" dirty="0">
                <a:latin typeface="Consolas" panose="020B0609020204030204" pitchFamily="49" charset="0"/>
              </a:rPr>
              <a:t>AB </a:t>
            </a:r>
            <a:r>
              <a:rPr lang="en-US" altLang="en-US" dirty="0">
                <a:latin typeface="Consolas" panose="020B0609020204030204" pitchFamily="49" charset="0"/>
              </a:rPr>
              <a:t>→ </a:t>
            </a:r>
            <a:r>
              <a:rPr lang="en-US" altLang="en-US" i="1" dirty="0">
                <a:latin typeface="Consolas" panose="020B0609020204030204" pitchFamily="49" charset="0"/>
              </a:rPr>
              <a:t>D </a:t>
            </a:r>
            <a:r>
              <a:rPr lang="en-US" altLang="en-US" dirty="0">
                <a:latin typeface="Consolas" panose="020B0609020204030204" pitchFamily="49" charset="0"/>
              </a:rPr>
              <a:t>as given (ii</a:t>
            </a:r>
            <a:r>
              <a:rPr lang="en-US" altLang="en-US" dirty="0" smtClean="0">
                <a:latin typeface="Consolas" panose="020B0609020204030204" pitchFamily="49" charset="0"/>
              </a:rPr>
              <a:t>).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Hence </a:t>
            </a:r>
            <a:r>
              <a:rPr lang="en-US" altLang="en-US" dirty="0">
                <a:latin typeface="Consolas" panose="020B0609020204030204" pitchFamily="49" charset="0"/>
              </a:rPr>
              <a:t>by the </a:t>
            </a:r>
            <a:r>
              <a:rPr lang="en-US" altLang="en-US" b="1" dirty="0">
                <a:latin typeface="Consolas" panose="020B0609020204030204" pitchFamily="49" charset="0"/>
              </a:rPr>
              <a:t>transitive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rule, </a:t>
            </a:r>
            <a:r>
              <a:rPr lang="en-US" altLang="en-US" dirty="0">
                <a:latin typeface="Consolas" panose="020B0609020204030204" pitchFamily="49" charset="0"/>
              </a:rPr>
              <a:t>we get from (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) and (ii), </a:t>
            </a:r>
            <a:r>
              <a:rPr lang="en-US" altLang="en-US" i="1" dirty="0">
                <a:latin typeface="Consolas" panose="020B0609020204030204" pitchFamily="49" charset="0"/>
              </a:rPr>
              <a:t>B </a:t>
            </a:r>
            <a:r>
              <a:rPr lang="en-US" altLang="en-US" dirty="0">
                <a:latin typeface="Consolas" panose="020B0609020204030204" pitchFamily="49" charset="0"/>
              </a:rPr>
              <a:t>→ </a:t>
            </a:r>
            <a:r>
              <a:rPr lang="en-US" altLang="en-US" i="1" dirty="0">
                <a:latin typeface="Consolas" panose="020B0609020204030204" pitchFamily="49" charset="0"/>
              </a:rPr>
              <a:t>D</a:t>
            </a:r>
            <a:r>
              <a:rPr lang="en-US" altLang="en-US" dirty="0">
                <a:latin typeface="Consolas" panose="020B0609020204030204" pitchFamily="49" charset="0"/>
              </a:rPr>
              <a:t>. </a:t>
            </a:r>
            <a:r>
              <a:rPr lang="en-US" altLang="en-US" dirty="0" smtClean="0">
                <a:latin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Hence </a:t>
            </a:r>
            <a:r>
              <a:rPr lang="en-US" alt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may be replaced by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We </a:t>
            </a:r>
            <a:r>
              <a:rPr lang="en-US" altLang="en-US" dirty="0">
                <a:latin typeface="Consolas" panose="020B0609020204030204" pitchFamily="49" charset="0"/>
              </a:rPr>
              <a:t>now have a set equivalent to original </a:t>
            </a:r>
            <a:r>
              <a:rPr lang="en-US" altLang="en-US" i="1" dirty="0">
                <a:latin typeface="Consolas" panose="020B0609020204030204" pitchFamily="49" charset="0"/>
              </a:rPr>
              <a:t>E </a:t>
            </a:r>
            <a:r>
              <a:rPr lang="en-US" altLang="en-US" dirty="0">
                <a:latin typeface="Consolas" panose="020B0609020204030204" pitchFamily="49" charset="0"/>
              </a:rPr>
              <a:t>, say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′ : {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No </a:t>
            </a:r>
            <a:r>
              <a:rPr lang="en-US" altLang="en-US" dirty="0">
                <a:latin typeface="Consolas" panose="020B0609020204030204" pitchFamily="49" charset="0"/>
              </a:rPr>
              <a:t>further reduction is </a:t>
            </a:r>
            <a:r>
              <a:rPr lang="en-US" altLang="en-US" dirty="0" smtClean="0">
                <a:latin typeface="Consolas" panose="020B0609020204030204" pitchFamily="49" charset="0"/>
              </a:rPr>
              <a:t>possible since </a:t>
            </a:r>
            <a:r>
              <a:rPr lang="en-US" altLang="en-US" dirty="0">
                <a:latin typeface="Consolas" panose="020B0609020204030204" pitchFamily="49" charset="0"/>
              </a:rPr>
              <a:t>all FDs have a single </a:t>
            </a:r>
            <a:r>
              <a:rPr lang="en-US" altLang="en-US" dirty="0" smtClean="0">
                <a:latin typeface="Consolas" panose="020B0609020204030204" pitchFamily="49" charset="0"/>
              </a:rPr>
              <a:t>attribute on </a:t>
            </a:r>
            <a:r>
              <a:rPr lang="en-US" altLang="en-US" dirty="0">
                <a:latin typeface="Consolas" panose="020B0609020204030204" pitchFamily="49" charset="0"/>
              </a:rPr>
              <a:t>the left-hand </a:t>
            </a:r>
            <a:r>
              <a:rPr lang="en-US" altLang="en-US" dirty="0" smtClean="0">
                <a:latin typeface="Consolas" panose="020B0609020204030204" pitchFamily="49" charset="0"/>
              </a:rPr>
              <a:t>side.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We </a:t>
            </a:r>
            <a:r>
              <a:rPr lang="en-US" altLang="en-US" dirty="0">
                <a:latin typeface="Consolas" panose="020B0609020204030204" pitchFamily="49" charset="0"/>
              </a:rPr>
              <a:t>look for a redundant FD in E′. 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By </a:t>
            </a:r>
            <a:r>
              <a:rPr lang="en-US" altLang="en-US" dirty="0">
                <a:latin typeface="Consolas" panose="020B0609020204030204" pitchFamily="49" charset="0"/>
              </a:rPr>
              <a:t>using the transitive rule </a:t>
            </a:r>
            <a:r>
              <a:rPr lang="en-US" altLang="en-US" dirty="0" smtClean="0">
                <a:latin typeface="Consolas" panose="020B0609020204030204" pitchFamily="49" charset="0"/>
              </a:rPr>
              <a:t>on </a:t>
            </a:r>
            <a:r>
              <a:rPr lang="en-US" altLang="en-US" b="1" i="1" dirty="0" smtClean="0"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latin typeface="Consolas" panose="020B0609020204030204" pitchFamily="49" charset="0"/>
              </a:rPr>
              <a:t>D </a:t>
            </a:r>
            <a:r>
              <a:rPr lang="en-US" altLang="en-US" dirty="0">
                <a:latin typeface="Consolas" panose="020B0609020204030204" pitchFamily="49" charset="0"/>
              </a:rPr>
              <a:t>and </a:t>
            </a:r>
            <a:r>
              <a:rPr lang="en-US" altLang="en-US" b="1" i="1" dirty="0">
                <a:latin typeface="Consolas" panose="020B0609020204030204" pitchFamily="49" charset="0"/>
              </a:rPr>
              <a:t>D </a:t>
            </a:r>
            <a:r>
              <a:rPr lang="en-US" altLang="en-US" b="1" dirty="0"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latin typeface="Consolas" panose="020B0609020204030204" pitchFamily="49" charset="0"/>
              </a:rPr>
              <a:t>A</a:t>
            </a:r>
            <a:r>
              <a:rPr lang="en-US" altLang="en-US" dirty="0">
                <a:latin typeface="Consolas" panose="020B0609020204030204" pitchFamily="49" charset="0"/>
              </a:rPr>
              <a:t>, we derive </a:t>
            </a:r>
            <a:r>
              <a:rPr lang="en-US" altLang="en-US" b="1" i="1" dirty="0"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latin typeface="Consolas" panose="020B0609020204030204" pitchFamily="49" charset="0"/>
              </a:rPr>
              <a:t>A</a:t>
            </a:r>
            <a:r>
              <a:rPr lang="en-US" altLang="en-US" dirty="0">
                <a:latin typeface="Consolas" panose="020B0609020204030204" pitchFamily="49" charset="0"/>
              </a:rPr>
              <a:t>. Hence </a:t>
            </a:r>
            <a:r>
              <a:rPr lang="en-US" altLang="en-US" b="1" i="1" dirty="0"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latin typeface="Consolas" panose="020B0609020204030204" pitchFamily="49" charset="0"/>
              </a:rPr>
              <a:t>A </a:t>
            </a:r>
            <a:r>
              <a:rPr lang="en-US" altLang="en-US" dirty="0">
                <a:latin typeface="Consolas" panose="020B0609020204030204" pitchFamily="49" charset="0"/>
              </a:rPr>
              <a:t>is redundant in E’ and </a:t>
            </a:r>
            <a:r>
              <a:rPr lang="en-US" altLang="en-US" dirty="0" smtClean="0">
                <a:latin typeface="Consolas" panose="020B0609020204030204" pitchFamily="49" charset="0"/>
              </a:rPr>
              <a:t>can be </a:t>
            </a:r>
            <a:r>
              <a:rPr lang="en-US" altLang="en-US" dirty="0">
                <a:latin typeface="Consolas" panose="020B0609020204030204" pitchFamily="49" charset="0"/>
              </a:rPr>
              <a:t>eliminated</a:t>
            </a:r>
            <a:r>
              <a:rPr lang="en-US" altLang="en-US" dirty="0" smtClean="0"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Hence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the minimum cover of E is {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2387651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" y="1"/>
            <a:ext cx="2453640" cy="60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Example(2)</a:t>
            </a:r>
            <a:endParaRPr lang="en-US" altLang="en-US" sz="3200" b="1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3389"/>
            <a:ext cx="4251960" cy="38163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nsolas" panose="020B0609020204030204" pitchFamily="49" charset="0"/>
              </a:rPr>
              <a:t>G: {A→BCDE, CD→E}</a:t>
            </a:r>
            <a:endParaRPr lang="en-US" altLang="en-U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40" y="685800"/>
            <a:ext cx="9047480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CA" sz="2200" dirty="0" smtClean="0"/>
              <a:t>For </a:t>
            </a:r>
            <a:r>
              <a:rPr lang="en-CA" sz="2200" dirty="0"/>
              <a:t>CD→E, neither C nor D is extraneous on the left-hand side, since we cannot show that C→E or D→E from the given FDs. Hence we cannot replace it with either</a:t>
            </a:r>
            <a:endParaRPr lang="en-US" altLang="en-US" sz="2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" y="2238854"/>
            <a:ext cx="90474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we </a:t>
            </a:r>
            <a:r>
              <a:rPr lang="en-CA" sz="2200" dirty="0"/>
              <a:t>want to see if any FD is redundant. 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2200" dirty="0" smtClean="0"/>
              <a:t>Since </a:t>
            </a:r>
            <a:r>
              <a:rPr lang="en-CA" sz="2200" b="1" dirty="0"/>
              <a:t>A→CD </a:t>
            </a:r>
            <a:r>
              <a:rPr lang="en-CA" sz="2200" dirty="0"/>
              <a:t>and </a:t>
            </a:r>
            <a:r>
              <a:rPr lang="en-CA" sz="2200" b="1" dirty="0"/>
              <a:t>CD→E</a:t>
            </a:r>
            <a:r>
              <a:rPr lang="en-CA" sz="2200" dirty="0"/>
              <a:t>, by transitive </a:t>
            </a:r>
            <a:r>
              <a:rPr lang="en-CA" sz="2200" dirty="0" smtClean="0"/>
              <a:t>rule, </a:t>
            </a:r>
            <a:r>
              <a:rPr lang="en-CA" sz="2200" dirty="0"/>
              <a:t>we get </a:t>
            </a:r>
            <a:r>
              <a:rPr lang="en-CA" sz="2200" b="1" dirty="0"/>
              <a:t>A→E</a:t>
            </a:r>
            <a:r>
              <a:rPr lang="en-CA" sz="2200" dirty="0"/>
              <a:t>. </a:t>
            </a:r>
            <a:endParaRPr lang="en-CA" sz="22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Thus</a:t>
            </a:r>
            <a:r>
              <a:rPr lang="en-CA" sz="2200" dirty="0"/>
              <a:t>, </a:t>
            </a:r>
            <a:r>
              <a:rPr lang="en-CA" sz="2200" b="1" dirty="0"/>
              <a:t>A→E</a:t>
            </a:r>
            <a:r>
              <a:rPr lang="en-CA" sz="2200" dirty="0"/>
              <a:t> is redundant in G</a:t>
            </a:r>
            <a:r>
              <a:rPr lang="en-CA" sz="2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So </a:t>
            </a:r>
            <a:r>
              <a:rPr lang="en-CA" sz="2200" dirty="0"/>
              <a:t>we are left with the set F, equivalent to the original set G as: {A→B, A→C, A→D, CD→E}. </a:t>
            </a:r>
            <a:endParaRPr lang="en-CA" sz="2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F </a:t>
            </a:r>
            <a:r>
              <a:rPr lang="en-CA" sz="2200" dirty="0"/>
              <a:t>is the minimum cover. </a:t>
            </a:r>
            <a:r>
              <a:rPr lang="en-CA" sz="2200" dirty="0" smtClean="0"/>
              <a:t>we </a:t>
            </a:r>
            <a:r>
              <a:rPr lang="en-CA" sz="2200" dirty="0"/>
              <a:t>can combine the first three FDs using the union rule (IR5) and express the minimum cover as</a:t>
            </a:r>
            <a:r>
              <a:rPr lang="en-CA" sz="2200" dirty="0" smtClean="0"/>
              <a:t>: Minimum </a:t>
            </a:r>
            <a:r>
              <a:rPr lang="en-CA" sz="2200" dirty="0"/>
              <a:t>cover of G, </a:t>
            </a:r>
            <a:br>
              <a:rPr lang="en-CA" sz="2200" dirty="0"/>
            </a:br>
            <a:r>
              <a:rPr lang="en-CA" sz="2200" b="1" dirty="0" smtClean="0">
                <a:latin typeface="Consolas" panose="020B0609020204030204" pitchFamily="49" charset="0"/>
              </a:rPr>
              <a:t>F</a:t>
            </a:r>
            <a:r>
              <a:rPr lang="en-CA" sz="2200" b="1" dirty="0">
                <a:latin typeface="Consolas" panose="020B0609020204030204" pitchFamily="49" charset="0"/>
              </a:rPr>
              <a:t>: {A→BCD, CD→E</a:t>
            </a:r>
            <a:r>
              <a:rPr lang="en-CA" sz="2200" b="1" dirty="0" smtClean="0">
                <a:latin typeface="Consolas" panose="020B0609020204030204" pitchFamily="49" charset="0"/>
              </a:rPr>
              <a:t>}</a:t>
            </a:r>
            <a:endParaRPr lang="en-US" altLang="en-US" sz="2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12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" y="1"/>
            <a:ext cx="1158240" cy="45199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Ex.(3)</a:t>
            </a:r>
            <a:endParaRPr lang="en-US" altLang="en-US" sz="2400" b="1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"/>
            <a:ext cx="7792720" cy="451993"/>
          </a:xfrm>
        </p:spPr>
        <p:txBody>
          <a:bodyPr anchor="ctr"/>
          <a:lstStyle/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F:{AB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C, CAB, BC, ABCAC, AC, ACB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6199" y="457200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CB, 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ABC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ABC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-76199" y="1045278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ABC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ABC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-76199" y="1633356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-76199" y="2221434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</a:t>
            </a:r>
            <a:r>
              <a:rPr lang="en-US" b="1" dirty="0">
                <a:latin typeface="Consolas" panose="020B0609020204030204" pitchFamily="49" charset="0"/>
              </a:rPr>
              <a:t>AB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B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57200" y="2279687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00425" y="2276095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419600" y="2279687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76199" y="2931969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286000" y="2984176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34000" y="2984176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76199" y="3712277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3775739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400425" y="3775739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262437" y="2961095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76200" y="4323984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4953000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C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A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{C,B}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5258908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C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B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{A,B,C}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5612820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B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C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{B}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5949387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C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{A,B,C}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15240" y="6272640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B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{A}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4891445"/>
            <a:ext cx="543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33800" y="5259312"/>
            <a:ext cx="5293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33800" y="5569363"/>
            <a:ext cx="5354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33800" y="5900630"/>
            <a:ext cx="5354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6244928"/>
            <a:ext cx="4368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F’:{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A, 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C, A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01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4" grpId="0" animBg="1"/>
      <p:bldP spid="17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" y="1"/>
            <a:ext cx="1158240" cy="45199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Ex.(3)</a:t>
            </a:r>
            <a:endParaRPr lang="en-US" altLang="en-US" sz="2400" b="1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"/>
            <a:ext cx="7792720" cy="451993"/>
          </a:xfrm>
        </p:spPr>
        <p:txBody>
          <a:bodyPr anchor="ctr"/>
          <a:lstStyle/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F:{AB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C, CAB, BC, ABCAC, AC, ACB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6199" y="572869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CB, 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ABC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ABC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-76199" y="1258669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ABC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ABC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-76199" y="1868269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-76199" y="2723691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</a:t>
            </a:r>
            <a:r>
              <a:rPr lang="en-US" b="1" dirty="0">
                <a:latin typeface="Consolas" panose="020B0609020204030204" pitchFamily="49" charset="0"/>
              </a:rPr>
              <a:t>AB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B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57200" y="2781944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05199" y="2778352"/>
            <a:ext cx="809625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495800" y="2781944"/>
            <a:ext cx="8382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76199" y="3561891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286000" y="3614098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34000" y="3614098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76199" y="4476291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4539753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400425" y="4539753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373342" y="4515921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446266" y="4525754"/>
            <a:ext cx="685800" cy="58286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262437" y="3591017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68334" y="5282240"/>
            <a:ext cx="6400799" cy="58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7625" y="6331732"/>
            <a:ext cx="8534400" cy="4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Complete the remaining steps</a:t>
            </a:r>
            <a:endParaRPr lang="en-US" altLang="en-US" sz="18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81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4" grpId="0" animBg="1"/>
      <p:bldP spid="17" grpId="0" animBg="1"/>
      <p:bldP spid="20" grpId="0" animBg="1"/>
      <p:bldP spid="21" grpId="0" animBg="1"/>
      <p:bldP spid="22" grpId="0" animBg="1"/>
      <p:bldP spid="23" grpId="0"/>
      <p:bldP spid="3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685800"/>
            <a:ext cx="896620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ea typeface="MS PGothic" charset="-128"/>
              </a:rPr>
              <a:t>Every set of FDs has an equivalent minimal set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B050"/>
                </a:solidFill>
                <a:ea typeface="MS PGothic" charset="-128"/>
              </a:rPr>
              <a:t>There can be several equivalent minimal sets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ea typeface="MS PGothic" charset="-128"/>
              </a:rPr>
              <a:t>There is no simple algorithm for computing a minimal set of FDs that is equivalent to a set F of </a:t>
            </a:r>
            <a:r>
              <a:rPr lang="en-US" altLang="en-US" dirty="0" smtClean="0">
                <a:ea typeface="MS PGothic" charset="-128"/>
              </a:rPr>
              <a:t>FDs. The process of Algorithm 15.2 9 (text book) is used until no further reduction is possible.</a:t>
            </a:r>
            <a:endParaRPr lang="en-US" altLang="en-US" dirty="0">
              <a:ea typeface="MS PGothic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Candara" panose="020E0502030303020204" pitchFamily="34" charset="0"/>
                <a:ea typeface="MS PGothic" charset="-128"/>
              </a:rPr>
              <a:t>To synthesize a set of relations, we assume that we start with a set of dependencies that is a minimal set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ea typeface="MS PGothic" charset="-128"/>
              </a:rPr>
              <a:t>E.g., see </a:t>
            </a:r>
            <a:r>
              <a:rPr lang="en-US" altLang="en-US" dirty="0" smtClean="0">
                <a:ea typeface="MS PGothic" charset="-128"/>
              </a:rPr>
              <a:t>algorithm 15.4 (</a:t>
            </a:r>
            <a:r>
              <a:rPr lang="en-US" altLang="en-US" dirty="0">
                <a:ea typeface="MS PGothic" charset="-128"/>
              </a:rPr>
              <a:t>text book) </a:t>
            </a:r>
          </a:p>
        </p:txBody>
      </p:sp>
    </p:spTree>
    <p:extLst>
      <p:ext uri="{BB962C8B-B14F-4D97-AF65-F5344CB8AC3E}">
        <p14:creationId xmlns:p14="http://schemas.microsoft.com/office/powerpoint/2010/main" val="919141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C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Canonical </a:t>
            </a:r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 might not be unique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27708" y="1877289"/>
            <a:ext cx="4572000" cy="4211079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′ = {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B,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AC, and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1800" dirty="0" smtClean="0"/>
              <a:t>Now</a:t>
            </a:r>
            <a:r>
              <a:rPr lang="en-CA" sz="1800" dirty="0"/>
              <a:t>, B is not extraneous on the right side of A → B under F′ . </a:t>
            </a:r>
            <a:endParaRPr lang="en-CA" sz="1800" dirty="0" smtClean="0"/>
          </a:p>
          <a:p>
            <a:pPr eaLnBrk="1" hangingPunct="1">
              <a:lnSpc>
                <a:spcPct val="150000"/>
              </a:lnSpc>
            </a:pPr>
            <a:r>
              <a:rPr lang="en-CA" sz="2000" dirty="0" smtClean="0"/>
              <a:t>Now </a:t>
            </a:r>
            <a:r>
              <a:rPr lang="en-CA" sz="2000" dirty="0"/>
              <a:t>A and B are extraneous in the right side of </a:t>
            </a:r>
            <a:r>
              <a:rPr lang="en-CA" sz="2000" b="1" dirty="0"/>
              <a:t>C → AB</a:t>
            </a:r>
            <a:r>
              <a:rPr lang="en-CA" sz="2000" dirty="0"/>
              <a:t>, leading to two choices </a:t>
            </a:r>
            <a:r>
              <a:rPr lang="en-CA" sz="2000" dirty="0" smtClean="0"/>
              <a:t>of </a:t>
            </a:r>
            <a:r>
              <a:rPr lang="en-CA" sz="2000" dirty="0"/>
              <a:t>canonical cover:</a:t>
            </a:r>
            <a:r>
              <a:rPr lang="en-US" altLang="en-US" sz="2000" b="1" dirty="0" smtClean="0">
                <a:latin typeface="+mj-lt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B, B → C, C → A}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B, B → AC, C → B}.</a:t>
            </a:r>
            <a:endParaRPr lang="en-US" altLang="en-US" sz="20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219200" y="637309"/>
            <a:ext cx="7878618" cy="58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36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BC, B → AC, and C → AB}</a:t>
            </a:r>
            <a:r>
              <a:rPr lang="en-US" altLang="en-US" sz="3600" b="1" kern="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altLang="en-US" sz="3200" b="1" kern="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676502" y="1877290"/>
            <a:ext cx="4421315" cy="42110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F′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AC, and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1800" dirty="0"/>
              <a:t>Now, </a:t>
            </a:r>
            <a:r>
              <a:rPr lang="en-CA" sz="1800" dirty="0" smtClean="0"/>
              <a:t>C </a:t>
            </a:r>
            <a:r>
              <a:rPr lang="en-CA" sz="1800" dirty="0"/>
              <a:t>is not extraneous on the right side of A → </a:t>
            </a:r>
            <a:r>
              <a:rPr lang="en-CA" sz="1800" dirty="0" smtClean="0"/>
              <a:t>C </a:t>
            </a:r>
            <a:r>
              <a:rPr lang="en-CA" sz="1800" dirty="0"/>
              <a:t>under F′</a:t>
            </a:r>
            <a:r>
              <a:rPr lang="en-CA" sz="1800" dirty="0" smtClean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CA" sz="2000" dirty="0" smtClean="0"/>
              <a:t>This </a:t>
            </a:r>
            <a:r>
              <a:rPr lang="en-CA" sz="2000" dirty="0"/>
              <a:t>case is symmetrical to the previous case, leading to two more choices of canonical cover: </a:t>
            </a:r>
            <a:endParaRPr lang="en-CA" sz="2000" dirty="0" smtClean="0"/>
          </a:p>
          <a:p>
            <a:pPr eaLnBrk="1" hangingPunct="1">
              <a:lnSpc>
                <a:spcPct val="150000"/>
              </a:lnSpc>
            </a:pP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2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C → B, and B → A}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2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and C → AB}</a:t>
            </a:r>
            <a:r>
              <a:rPr lang="en-CA" sz="2000" dirty="0"/>
              <a:t>.</a:t>
            </a:r>
            <a:r>
              <a:rPr lang="en-US" altLang="en-US" sz="2000" b="1" kern="0" dirty="0" smtClean="0">
                <a:latin typeface="+mj-lt"/>
              </a:rPr>
              <a:t> </a:t>
            </a:r>
            <a:endParaRPr lang="en-US" altLang="en-US" sz="1800" b="1" kern="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30020" y="1371600"/>
            <a:ext cx="4572000" cy="5056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{A → B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 → AC, and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→ AB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en-US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altLang="en-US" sz="1800" b="1" kern="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676503" y="1371601"/>
            <a:ext cx="4421315" cy="5056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{A →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→ AC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C → AB}</a:t>
            </a:r>
            <a:r>
              <a:rPr lang="en-US" altLang="en-US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altLang="en-US" sz="1800" b="1" kern="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08" y="6327962"/>
            <a:ext cx="9097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As an exercise, can you find one more canonical cover for F?</a:t>
            </a:r>
            <a:endParaRPr lang="en-US" b="1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38464"/>
            <a:ext cx="12192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  <a:endParaRPr lang="en-US" altLang="en-US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858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Example (1)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49695" y="775253"/>
            <a:ext cx="9025283" cy="6019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b="1" dirty="0" smtClean="0"/>
              <a:t>Question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/>
              <a:t>Show </a:t>
            </a:r>
            <a:r>
              <a:rPr lang="en-CA" sz="2400" dirty="0"/>
              <a:t>that there an be more than one </a:t>
            </a:r>
            <a:r>
              <a:rPr lang="en-CA" sz="2400" dirty="0" smtClean="0"/>
              <a:t>canonical cover for </a:t>
            </a:r>
            <a:r>
              <a:rPr lang="en-CA" sz="2400" dirty="0"/>
              <a:t>a given set of </a:t>
            </a:r>
            <a:r>
              <a:rPr lang="en-CA" sz="2400" dirty="0" smtClean="0"/>
              <a:t>functional dependencies</a:t>
            </a:r>
            <a:r>
              <a:rPr lang="en-CA" sz="2400" dirty="0"/>
              <a:t>, using the </a:t>
            </a:r>
            <a:r>
              <a:rPr lang="en-CA" sz="2400" dirty="0" smtClean="0"/>
              <a:t>following </a:t>
            </a:r>
            <a:r>
              <a:rPr lang="en-CA" sz="2400" dirty="0"/>
              <a:t>set of </a:t>
            </a:r>
            <a:r>
              <a:rPr lang="en-CA" sz="2400" dirty="0" smtClean="0"/>
              <a:t>dependencies</a:t>
            </a:r>
            <a:r>
              <a:rPr lang="en-CA" sz="2400" dirty="0"/>
              <a:t>:  </a:t>
            </a:r>
            <a:r>
              <a:rPr lang="en-CA" sz="2400" dirty="0" smtClean="0"/>
              <a:t>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F: {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XZ, and Z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Since Y</a:t>
            </a:r>
            <a:r>
              <a:rPr lang="en-US" sz="2200" b="1" dirty="0" smtClean="0">
                <a:sym typeface="Wingdings" panose="05000000000000000000" pitchFamily="2" charset="2"/>
              </a:rPr>
              <a:t>XZ,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X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XZ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Z </a:t>
            </a:r>
            <a:r>
              <a:rPr lang="en-US" sz="2200" b="1" dirty="0" smtClean="0">
                <a:sym typeface="Wingdings" panose="05000000000000000000" pitchFamily="2" charset="2"/>
              </a:rPr>
              <a:t>that is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XZ</a:t>
            </a:r>
            <a:r>
              <a:rPr lang="en-US" sz="2200" b="1" dirty="0" smtClean="0">
                <a:sym typeface="Wingdings" panose="05000000000000000000" pitchFamily="2" charset="2"/>
              </a:rPr>
              <a:t> or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Since Z</a:t>
            </a:r>
            <a:r>
              <a:rPr lang="en-US" sz="2200" b="1" dirty="0" smtClean="0">
                <a:sym typeface="Wingdings" panose="05000000000000000000" pitchFamily="2" charset="2"/>
              </a:rPr>
              <a:t>XY,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X Y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XY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200" b="1" dirty="0">
                <a:sym typeface="Wingdings" panose="05000000000000000000" pitchFamily="2" charset="2"/>
              </a:rPr>
              <a:t>that is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Y</a:t>
            </a:r>
            <a:r>
              <a:rPr lang="en-US" sz="2200" b="1" dirty="0" smtClean="0"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ym typeface="Wingdings" panose="05000000000000000000" pitchFamily="2" charset="2"/>
              </a:rPr>
              <a:t>Hence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 can be minimized to either X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Z or XY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ym typeface="Wingdings" panose="05000000000000000000" pitchFamily="2" charset="2"/>
              </a:rPr>
              <a:t>Complete the rest.	</a:t>
            </a:r>
            <a:endParaRPr lang="en-US" sz="2400" b="1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b="1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750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6834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charset="-128"/>
              </a:rPr>
              <a:t>Example (2)</a:t>
            </a:r>
            <a:endParaRPr lang="en-US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8709" y="653900"/>
            <a:ext cx="9135291" cy="1358347"/>
          </a:xfrm>
        </p:spPr>
        <p:txBody>
          <a:bodyPr/>
          <a:lstStyle/>
          <a:p>
            <a:r>
              <a:rPr lang="en-CA" sz="2400" dirty="0"/>
              <a:t>C</a:t>
            </a:r>
            <a:r>
              <a:rPr lang="en-CA" sz="2400" dirty="0" smtClean="0"/>
              <a:t>onsider </a:t>
            </a:r>
            <a:r>
              <a:rPr lang="en-CA" sz="2400" dirty="0"/>
              <a:t>the relation </a:t>
            </a:r>
            <a:r>
              <a:rPr lang="en-CA" sz="2400" i="1" dirty="0"/>
              <a:t>R</a:t>
            </a:r>
            <a:r>
              <a:rPr lang="en-CA" sz="2400" dirty="0"/>
              <a:t>(</a:t>
            </a:r>
            <a:r>
              <a:rPr lang="en-CA" sz="2400" i="1" dirty="0"/>
              <a:t>A</a:t>
            </a:r>
            <a:r>
              <a:rPr lang="en-CA" sz="2400" dirty="0"/>
              <a:t>, </a:t>
            </a:r>
            <a:r>
              <a:rPr lang="en-CA" sz="2400" i="1" dirty="0"/>
              <a:t>B</a:t>
            </a:r>
            <a:r>
              <a:rPr lang="en-CA" sz="2400" dirty="0"/>
              <a:t>, </a:t>
            </a:r>
            <a:r>
              <a:rPr lang="en-CA" sz="2400" i="1" dirty="0"/>
              <a:t>C</a:t>
            </a:r>
            <a:r>
              <a:rPr lang="en-CA" sz="2400" dirty="0"/>
              <a:t>, </a:t>
            </a:r>
            <a:r>
              <a:rPr lang="en-CA" sz="2400" i="1" dirty="0"/>
              <a:t>D</a:t>
            </a:r>
            <a:r>
              <a:rPr lang="en-CA" sz="2400" dirty="0"/>
              <a:t>)</a:t>
            </a:r>
          </a:p>
          <a:p>
            <a:r>
              <a:rPr lang="en-CA" sz="2400" dirty="0"/>
              <a:t>D</a:t>
            </a:r>
            <a:r>
              <a:rPr lang="en-CA" sz="2400" dirty="0" smtClean="0"/>
              <a:t>erive </a:t>
            </a:r>
            <a:r>
              <a:rPr lang="en-CA" sz="2400" dirty="0"/>
              <a:t>all FD's which </a:t>
            </a:r>
            <a:r>
              <a:rPr lang="en-CA" sz="2400" i="1" dirty="0"/>
              <a:t>follow from</a:t>
            </a:r>
            <a:r>
              <a:rPr lang="en-CA" sz="2400" dirty="0"/>
              <a:t> </a:t>
            </a:r>
            <a:r>
              <a:rPr lang="en-CA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 {</a:t>
            </a:r>
            <a:r>
              <a:rPr lang="en-CA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 </a:t>
            </a:r>
            <a:r>
              <a:rPr lang="en-CA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C, C → D, D → A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/>
            <a:r>
              <a:rPr lang="en-CA" sz="2200" dirty="0"/>
              <a:t>look at all subsets of {</a:t>
            </a:r>
            <a:r>
              <a:rPr lang="en-CA" sz="2200" i="1" dirty="0"/>
              <a:t>A,B,C,D</a:t>
            </a:r>
            <a:r>
              <a:rPr lang="en-CA" sz="2200" dirty="0"/>
              <a:t>} and see which lead to new </a:t>
            </a:r>
            <a:r>
              <a:rPr lang="en-CA" sz="2200" dirty="0" smtClean="0"/>
              <a:t>FD's</a:t>
            </a:r>
            <a:r>
              <a:rPr lang="en-CA" sz="2200" dirty="0"/>
              <a:t/>
            </a:r>
            <a:br>
              <a:rPr lang="en-CA" sz="2200" dirty="0"/>
            </a:br>
            <a:endParaRPr lang="en-US" sz="2200" b="1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2400" dirty="0">
              <a:ea typeface="MS PGothic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30001" y="2456681"/>
            <a:ext cx="2667000" cy="318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{A,B,C}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A,B,C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,D}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{A,B,D}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,C,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{A,C,D}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A,C,D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{B,C,D}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B,C,D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new FD's?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018" y="5994912"/>
            <a:ext cx="90943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The </a:t>
            </a:r>
            <a:r>
              <a:rPr lang="en-CA" dirty="0"/>
              <a:t>complete set of completely nontrivial FD's is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2540" y="2430435"/>
            <a:ext cx="2133600" cy="318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{B}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{C}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,D}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 smtClean="0" bmk="">
              <a:solidFill>
                <a:srgbClr val="000000"/>
              </a:solidFill>
              <a:latin typeface="Arial Unicode MS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FD: 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→ A</a:t>
            </a:r>
            <a:endParaRPr kumimoji="0" lang="en-US" altLang="en-US" sz="20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1654" y="2081803"/>
            <a:ext cx="2144486" cy="40011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INGLETONS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5990" y="2472069"/>
            <a:ext cx="316761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{A,B}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,C,D}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{A,C}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,D}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{B,C}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B,C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,D}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{B,D}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,C,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{C,D}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C,D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FD's: 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0"/>
            <a:r>
              <a:rPr lang="en-US" altLang="en-US" sz="2000" b="1" i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75990" y="2081803"/>
            <a:ext cx="3167610" cy="40011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30001" y="2097798"/>
            <a:ext cx="2667000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RIPLES</a:t>
            </a:r>
          </a:p>
        </p:txBody>
      </p:sp>
    </p:spTree>
    <p:extLst>
      <p:ext uri="{BB962C8B-B14F-4D97-AF65-F5344CB8AC3E}">
        <p14:creationId xmlns:p14="http://schemas.microsoft.com/office/powerpoint/2010/main" val="3474526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charset="-128"/>
              </a:rPr>
              <a:t>Example(3):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Closure and Candidate Key</a:t>
            </a:r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1" y="1676400"/>
            <a:ext cx="4191000" cy="55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b="1" kern="0" dirty="0" smtClean="0">
                <a:sym typeface="Symbol" panose="05050102010706020507" pitchFamily="18" charset="2"/>
              </a:rPr>
              <a:t>Is B  E in F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  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?</a:t>
            </a:r>
          </a:p>
          <a:p>
            <a:pPr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	 B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B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B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BCD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B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BCDA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en-US" sz="2400" b="1" kern="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= BCDAE 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 … Yes!                                                              and B is a key for R too!</a:t>
            </a:r>
          </a:p>
          <a:p>
            <a:r>
              <a:rPr lang="en-US" altLang="en-US" sz="2400" b="1" kern="0" dirty="0" smtClean="0">
                <a:sym typeface="Symbol" panose="05050102010706020507" pitchFamily="18" charset="2"/>
              </a:rPr>
              <a:t> Is D a key for R?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D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D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D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DE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D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DEC    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  … Nope!</a:t>
            </a:r>
            <a:endParaRPr lang="en-US" altLang="en-US" sz="2400" b="1" kern="0" dirty="0">
              <a:sym typeface="Symbol" panose="05050102010706020507" pitchFamily="18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19600" y="1676400"/>
            <a:ext cx="4648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Is AD a key for R? 	     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AD</a:t>
            </a:r>
            <a:r>
              <a:rPr lang="en-US" altLang="en-US" baseline="30000" dirty="0"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 = AD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sym typeface="Symbol" panose="05050102010706020507" pitchFamily="18" charset="2"/>
              </a:rPr>
              <a:t>AD</a:t>
            </a:r>
            <a:r>
              <a:rPr lang="en-US" alt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sym typeface="Symbol" panose="05050102010706020507" pitchFamily="18" charset="2"/>
              </a:rPr>
              <a:t> = ABD 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and B is a key, so Yes!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Is AD a </a:t>
            </a:r>
            <a:r>
              <a:rPr lang="en-US" altLang="en-US" b="1" i="1" dirty="0">
                <a:latin typeface="Tahoma" panose="020B0604030504040204" pitchFamily="34" charset="0"/>
                <a:sym typeface="Symbol" panose="05050102010706020507" pitchFamily="18" charset="2"/>
              </a:rPr>
              <a:t>candidate </a:t>
            </a: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key     for R?</a:t>
            </a:r>
          </a:p>
          <a:p>
            <a:pPr lvl="1">
              <a:spcBef>
                <a:spcPct val="20000"/>
              </a:spcBef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 = A, D+ = DEC</a:t>
            </a:r>
          </a:p>
          <a:p>
            <a:pPr lvl="1">
              <a:spcBef>
                <a:spcPct val="20000"/>
              </a:spcBef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… A,D not keys, so Yes!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 Is ADE a </a:t>
            </a:r>
            <a:r>
              <a:rPr lang="en-US" altLang="en-US" b="1" i="1" dirty="0">
                <a:latin typeface="Tahoma" panose="020B0604030504040204" pitchFamily="34" charset="0"/>
                <a:sym typeface="Symbol" panose="05050102010706020507" pitchFamily="18" charset="2"/>
              </a:rPr>
              <a:t>candidate </a:t>
            </a: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key  for R?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    </a:t>
            </a:r>
            <a:r>
              <a:rPr lang="en-US" altLang="en-US" sz="2200" dirty="0">
                <a:latin typeface="Tahoma" panose="020B0604030504040204" pitchFamily="34" charset="0"/>
                <a:sym typeface="Symbol" panose="05050102010706020507" pitchFamily="18" charset="2"/>
              </a:rPr>
              <a:t>… No! AD is a key, so ADE is a </a:t>
            </a:r>
            <a:r>
              <a:rPr lang="en-US" altLang="en-US" sz="2200" dirty="0" err="1">
                <a:latin typeface="Tahoma" panose="020B0604030504040204" pitchFamily="34" charset="0"/>
                <a:sym typeface="Symbol" panose="05050102010706020507" pitchFamily="18" charset="2"/>
              </a:rPr>
              <a:t>superkey</a:t>
            </a:r>
            <a:r>
              <a:rPr lang="en-US" altLang="en-US" sz="2200" dirty="0">
                <a:latin typeface="Tahoma" panose="020B0604030504040204" pitchFamily="34" charset="0"/>
                <a:sym typeface="Symbol" panose="05050102010706020507" pitchFamily="18" charset="2"/>
              </a:rPr>
              <a:t>, but not a </a:t>
            </a:r>
            <a:r>
              <a:rPr lang="en-US" altLang="en-US" sz="2200" dirty="0" err="1">
                <a:latin typeface="Tahoma" panose="020B0604030504040204" pitchFamily="34" charset="0"/>
                <a:sym typeface="Symbol" panose="05050102010706020507" pitchFamily="18" charset="2"/>
              </a:rPr>
              <a:t>cand</a:t>
            </a:r>
            <a:r>
              <a:rPr lang="en-US" altLang="en-US" sz="2200" dirty="0">
                <a:latin typeface="Tahoma" panose="020B0604030504040204" pitchFamily="34" charset="0"/>
                <a:sym typeface="Symbol" panose="05050102010706020507" pitchFamily="18" charset="2"/>
              </a:rPr>
              <a:t>. key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5166" y="624841"/>
            <a:ext cx="7086600" cy="9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{A, B, C, D, E}</a:t>
            </a:r>
          </a:p>
          <a:p>
            <a:r>
              <a:rPr lang="en-US" altLang="en-US" sz="24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{ B </a:t>
            </a:r>
            <a:r>
              <a:rPr lang="en-US" altLang="en-US" sz="24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CD, D  E, B  A, E  C, AD B }</a:t>
            </a:r>
          </a:p>
        </p:txBody>
      </p:sp>
      <p:sp>
        <p:nvSpPr>
          <p:cNvPr id="3" name="Rectangle 2"/>
          <p:cNvSpPr/>
          <p:nvPr/>
        </p:nvSpPr>
        <p:spPr bwMode="auto">
          <a:xfrm flipV="1">
            <a:off x="0" y="1581694"/>
            <a:ext cx="9144000" cy="4571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93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utoUpdateAnimBg="0"/>
      <p:bldP spid="6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334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Modification(Update) Anomaly</a:t>
            </a:r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" y="5044440"/>
            <a:ext cx="9067798" cy="182879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b="1" dirty="0" smtClean="0"/>
              <a:t>Change ECTS from 5 to 7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/>
              <a:t>If one copy of such repeated data is updated, an inconsistency is created unless all copies are similarly updated</a:t>
            </a:r>
            <a:endParaRPr lang="en-US" altLang="en-US" sz="22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12081"/>
              </p:ext>
            </p:extLst>
          </p:nvPr>
        </p:nvGraphicFramePr>
        <p:xfrm>
          <a:off x="-1" y="762000"/>
          <a:ext cx="9124950" cy="4152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3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1991721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378884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077901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8095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  <a:gridCol w="1283127">
                  <a:extLst>
                    <a:ext uri="{9D8B030D-6E8A-4147-A177-3AD203B41FA5}">
                      <a16:colId xmlns:a16="http://schemas.microsoft.com/office/drawing/2014/main" val="236537564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Pre_Req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ATR/8932/10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Yonas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Fiseha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ATR/9127/10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Leul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Mengistu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ATR/0382/10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Natnael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Getachew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ATR/5845/10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Samuel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Teshome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5186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606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ATR/8157/10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Nahom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Sileshi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162800" y="1447800"/>
            <a:ext cx="533400" cy="344424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Parallelogram 3"/>
          <p:cNvSpPr/>
          <p:nvPr/>
        </p:nvSpPr>
        <p:spPr bwMode="auto">
          <a:xfrm>
            <a:off x="552452" y="3415666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238378" y="340613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arallelogram 8"/>
          <p:cNvSpPr/>
          <p:nvPr/>
        </p:nvSpPr>
        <p:spPr bwMode="auto">
          <a:xfrm>
            <a:off x="4048124" y="3406139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5729287" y="334708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arallelogram 10"/>
          <p:cNvSpPr/>
          <p:nvPr/>
        </p:nvSpPr>
        <p:spPr bwMode="auto">
          <a:xfrm>
            <a:off x="7267577" y="3352800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arallelogram 11"/>
          <p:cNvSpPr/>
          <p:nvPr/>
        </p:nvSpPr>
        <p:spPr bwMode="auto">
          <a:xfrm>
            <a:off x="8315324" y="3320414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15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FD Review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idx="1"/>
          </p:nvPr>
        </p:nvSpPr>
        <p:spPr>
          <a:xfrm>
            <a:off x="0" y="641532"/>
            <a:ext cx="9144000" cy="1613987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key: </a:t>
            </a:r>
            <a:r>
              <a:rPr lang="en-US" altLang="en-US" sz="2600" b="1" dirty="0" smtClean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  {</a:t>
            </a:r>
            <a:r>
              <a:rPr lang="en-US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Times New Roman" panose="02020603050405020304" pitchFamily="18" charset="0"/>
              </a:rPr>
              <a:t>ID, </a:t>
            </a:r>
            <a:r>
              <a:rPr lang="en-US" alt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Times New Roman" panose="02020603050405020304" pitchFamily="18" charset="0"/>
              </a:rPr>
              <a:t>Advisor_ID</a:t>
            </a:r>
            <a:r>
              <a:rPr lang="en-US" altLang="en-US" sz="2600" b="1" dirty="0" smtClean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}</a:t>
            </a:r>
            <a:endParaRPr lang="en-US" altLang="en-US" sz="2600" b="1" dirty="0">
              <a:solidFill>
                <a:srgbClr val="00000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FD's: </a:t>
            </a:r>
            <a:endParaRPr lang="en-US" altLang="en-US" sz="2600" b="1" dirty="0" smtClean="0">
              <a:solidFill>
                <a:srgbClr val="00000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Times New Roman" panose="02020603050405020304" pitchFamily="18" charset="0"/>
              </a:rPr>
              <a:t>ID</a:t>
            </a:r>
            <a:r>
              <a:rPr lang="en-US" altLang="en-US" sz="2600" b="1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 → name level favorite_advisor, </a:t>
            </a:r>
            <a:r>
              <a:rPr lang="en-US" altLang="en-US" sz="2600" b="1" dirty="0" smtClean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600" b="1" dirty="0" smtClean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</a:br>
            <a:r>
              <a:rPr lang="en-US" altLang="en-US" sz="2600" b="1" dirty="0" smtClean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sz="2600" b="1" dirty="0" smtClean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Times New Roman" panose="02020603050405020304" pitchFamily="18" charset="0"/>
              </a:rPr>
              <a:t>Advisor_ID</a:t>
            </a:r>
            <a:r>
              <a:rPr lang="en-US" altLang="en-US" sz="2600" b="1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 → </a:t>
            </a:r>
            <a:r>
              <a:rPr lang="en-US" altLang="en-US" sz="2600" b="1" dirty="0" err="1" smtClean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advisor_office</a:t>
            </a:r>
            <a:endParaRPr lang="en-US" altLang="en-US" sz="2600" b="1" dirty="0">
              <a:solidFill>
                <a:srgbClr val="00000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0" y="628396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`???' denotes redundant, i.e., can be inferred from other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72704"/>
              </p:ext>
            </p:extLst>
          </p:nvPr>
        </p:nvGraphicFramePr>
        <p:xfrm>
          <a:off x="0" y="2438400"/>
          <a:ext cx="91440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404088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6504805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3505928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4266506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26782592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769761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Advisor_ID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Advisor_Office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Favourate_Advisor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3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Mark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Senior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349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AN151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47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2060"/>
                          </a:solidFill>
                        </a:rPr>
                        <a:t>Mark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???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MH134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26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Junior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AN240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91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Junior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AN130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0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Junior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352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AN131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0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Junior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AN130</a:t>
                      </a:r>
                      <a:endParaRPr lang="en-US" sz="22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3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David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NULL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349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AN151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349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81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-1" y="3291839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3283130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74823" y="3291838"/>
            <a:ext cx="2667000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4153988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4578893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-2" y="4996904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02377" y="4156527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02377" y="4561475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02377" y="4986380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337959" y="4999443"/>
            <a:ext cx="2125976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38501" y="5423623"/>
            <a:ext cx="2125434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474823" y="4143464"/>
            <a:ext cx="2667000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74823" y="4574538"/>
            <a:ext cx="2667000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474823" y="4995085"/>
            <a:ext cx="2667000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07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Exercise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49695" y="775253"/>
            <a:ext cx="9025283" cy="60198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en-CA" sz="2400" dirty="0" smtClean="0">
                <a:sym typeface="Wingdings" panose="05000000000000000000" pitchFamily="2" charset="2"/>
              </a:rPr>
              <a:t>C</a:t>
            </a:r>
            <a:r>
              <a:rPr lang="en-CA" sz="2400" dirty="0" smtClean="0"/>
              <a:t>ompute </a:t>
            </a:r>
            <a:r>
              <a:rPr lang="en-CA" sz="2400" dirty="0"/>
              <a:t>the  canonical cover F</a:t>
            </a:r>
            <a:r>
              <a:rPr lang="en-CA" sz="2400" baseline="-25000" dirty="0"/>
              <a:t>C</a:t>
            </a:r>
            <a:r>
              <a:rPr lang="en-CA" sz="2400" dirty="0"/>
              <a:t>  </a:t>
            </a:r>
            <a:r>
              <a:rPr lang="en-CA" sz="2400" dirty="0" smtClean="0"/>
              <a:t>of relation</a:t>
            </a:r>
            <a:r>
              <a:rPr lang="pt-BR" sz="2400" dirty="0" smtClean="0"/>
              <a:t> R(A</a:t>
            </a:r>
            <a:r>
              <a:rPr lang="pt-BR" sz="2400" dirty="0"/>
              <a:t>, B, C, D, E</a:t>
            </a:r>
            <a:r>
              <a:rPr lang="pt-BR" sz="2400" dirty="0" smtClean="0"/>
              <a:t>)  with FDs  { </a:t>
            </a:r>
            <a:r>
              <a:rPr lang="en-US" sz="2400" dirty="0" smtClean="0"/>
              <a:t>A 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BC, CD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E, B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D, E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A}.   </a:t>
            </a: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en-CA" sz="2400" dirty="0"/>
              <a:t>Use Armstrong's axioms to prove the soundness of the union rule( if X </a:t>
            </a:r>
            <a:r>
              <a:rPr lang="en-CA" sz="2400" dirty="0">
                <a:sym typeface="Wingdings" panose="05000000000000000000" pitchFamily="2" charset="2"/>
              </a:rPr>
              <a:t> Y and </a:t>
            </a:r>
            <a:r>
              <a:rPr lang="en-CA" sz="2400" dirty="0" smtClean="0">
                <a:sym typeface="Wingdings" panose="05000000000000000000" pitchFamily="2" charset="2"/>
              </a:rPr>
              <a:t>X </a:t>
            </a:r>
            <a:r>
              <a:rPr lang="en-CA" sz="2400" dirty="0">
                <a:sym typeface="Wingdings" panose="05000000000000000000" pitchFamily="2" charset="2"/>
              </a:rPr>
              <a:t> Z then </a:t>
            </a:r>
            <a:r>
              <a:rPr lang="en-CA" sz="2400" dirty="0" smtClean="0">
                <a:sym typeface="Wingdings" panose="05000000000000000000" pitchFamily="2" charset="2"/>
              </a:rPr>
              <a:t>X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smtClean="0">
                <a:sym typeface="Wingdings" panose="05000000000000000000" pitchFamily="2" charset="2"/>
              </a:rPr>
              <a:t>YZ</a:t>
            </a:r>
            <a:r>
              <a:rPr lang="en-CA" sz="2400" dirty="0"/>
              <a:t>)</a:t>
            </a: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en-CA" sz="2400" dirty="0" smtClean="0"/>
              <a:t>Use </a:t>
            </a:r>
            <a:r>
              <a:rPr lang="en-CA" sz="2400" dirty="0"/>
              <a:t>Armstrong's axioms to prove the soundness of the </a:t>
            </a:r>
            <a:r>
              <a:rPr lang="en-US" sz="2400" dirty="0" err="1"/>
              <a:t>pseudotransitivity</a:t>
            </a:r>
            <a:r>
              <a:rPr lang="en-CA" sz="2400" dirty="0" smtClean="0"/>
              <a:t> </a:t>
            </a:r>
            <a:r>
              <a:rPr lang="en-CA" sz="2400" dirty="0"/>
              <a:t>rule( if X </a:t>
            </a:r>
            <a:r>
              <a:rPr lang="en-CA" sz="2400" dirty="0">
                <a:sym typeface="Wingdings" panose="05000000000000000000" pitchFamily="2" charset="2"/>
              </a:rPr>
              <a:t> Y and WY  Z then WX  Z</a:t>
            </a:r>
            <a:r>
              <a:rPr lang="en-CA" sz="2400" dirty="0"/>
              <a:t>)</a:t>
            </a: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en-CA" sz="2400" dirty="0"/>
              <a:t>Show that there an be more than one </a:t>
            </a:r>
            <a:r>
              <a:rPr lang="en-CA" sz="2400" dirty="0" smtClean="0"/>
              <a:t>canonical cover </a:t>
            </a:r>
            <a:r>
              <a:rPr lang="en-CA" sz="2400" dirty="0"/>
              <a:t>for a given set of </a:t>
            </a:r>
            <a:r>
              <a:rPr lang="en-CA" sz="2400" dirty="0" smtClean="0"/>
              <a:t>functional dependencies</a:t>
            </a:r>
            <a:r>
              <a:rPr lang="en-CA" sz="2400" dirty="0"/>
              <a:t>, using the following set of </a:t>
            </a:r>
            <a:r>
              <a:rPr lang="en-CA" sz="2400" dirty="0" smtClean="0"/>
              <a:t>dependencies</a:t>
            </a:r>
            <a:r>
              <a:rPr lang="en-CA" sz="2400" dirty="0"/>
              <a:t>: 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XZ, and Z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</a:t>
            </a:r>
            <a:endParaRPr lang="en-US" altLang="en-US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6473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199"/>
          </a:xfrm>
        </p:spPr>
        <p:txBody>
          <a:bodyPr anchor="ctr"/>
          <a:lstStyle/>
          <a:p>
            <a:pPr algn="ctr" eaLnBrk="1" hangingPunct="1"/>
            <a:r>
              <a:rPr lang="en-US" altLang="en-US" sz="2800" b="1" dirty="0" smtClean="0"/>
              <a:t>Semantics of the Relational Attributes must be clear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>
          <a:xfrm>
            <a:off x="49755" y="868703"/>
            <a:ext cx="9042400" cy="59416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GUIDELINE 1: Informally, </a:t>
            </a:r>
            <a:r>
              <a:rPr lang="en-US" altLang="en-US" sz="2400" b="1" dirty="0" smtClean="0"/>
              <a:t>each tuple </a:t>
            </a:r>
            <a:r>
              <a:rPr lang="en-US" altLang="en-US" sz="2400" dirty="0" smtClean="0"/>
              <a:t>in a relation should </a:t>
            </a:r>
            <a:r>
              <a:rPr lang="en-US" altLang="en-US" sz="2400" b="1" dirty="0" smtClean="0"/>
              <a:t>represent one entity</a:t>
            </a:r>
            <a:r>
              <a:rPr lang="en-US" altLang="en-US" sz="2400" dirty="0" smtClean="0"/>
              <a:t> or </a:t>
            </a:r>
            <a:r>
              <a:rPr lang="en-US" altLang="en-US" sz="2400" b="1" dirty="0" smtClean="0"/>
              <a:t>relationship instance</a:t>
            </a:r>
            <a:r>
              <a:rPr lang="en-US" altLang="en-US" sz="2400" dirty="0" smtClean="0"/>
              <a:t>. (Applies to individual relations and their attributes).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 smtClean="0"/>
              <a:t>Attributes of different entities (EMPLOYEEs, DEPARTMENTs, PROJECTs) </a:t>
            </a:r>
            <a:r>
              <a:rPr lang="en-US" altLang="en-US" sz="2200" b="1" dirty="0" smtClean="0"/>
              <a:t>should not be mixed </a:t>
            </a:r>
            <a:r>
              <a:rPr lang="en-US" altLang="en-US" sz="2200" dirty="0" smtClean="0"/>
              <a:t>in the same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Only foreign keys should be used</a:t>
            </a:r>
            <a:r>
              <a:rPr lang="en-US" altLang="en-US" sz="2200" dirty="0" smtClean="0"/>
              <a:t> to refer to other entities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Entity and relationship attributes should be kept apart as much as possible.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eaLnBrk="1" hangingPunct="1"/>
            <a:r>
              <a:rPr lang="en-US" altLang="en-US" sz="2400" u="sng" dirty="0" smtClean="0"/>
              <a:t>Bottom Line:</a:t>
            </a:r>
            <a:r>
              <a:rPr lang="en-US" altLang="en-US" sz="2400" dirty="0" smtClean="0"/>
              <a:t> </a:t>
            </a:r>
            <a:br>
              <a:rPr lang="en-US" altLang="en-US" sz="2400" dirty="0" smtClean="0"/>
            </a:br>
            <a:r>
              <a:rPr lang="en-US" altLang="en-US" sz="2400" i="1" dirty="0" smtClean="0"/>
              <a:t>Design a schema that can be explained easily relation by relation. The semantics of attributes should be easy to interpret. </a:t>
            </a:r>
          </a:p>
        </p:txBody>
      </p:sp>
    </p:spTree>
    <p:extLst>
      <p:ext uri="{BB962C8B-B14F-4D97-AF65-F5344CB8AC3E}">
        <p14:creationId xmlns:p14="http://schemas.microsoft.com/office/powerpoint/2010/main" val="2408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12928</TotalTime>
  <Words>6279</Words>
  <Application>Microsoft Office PowerPoint</Application>
  <PresentationFormat>Letter Paper (8.5x11 in)</PresentationFormat>
  <Paragraphs>1097</Paragraphs>
  <Slides>81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9" baseType="lpstr">
      <vt:lpstr>MS PGothic</vt:lpstr>
      <vt:lpstr>MS PGothic</vt:lpstr>
      <vt:lpstr>Agency FB</vt:lpstr>
      <vt:lpstr>Arial</vt:lpstr>
      <vt:lpstr>Arial Narrow</vt:lpstr>
      <vt:lpstr>Arial Unicode MS</vt:lpstr>
      <vt:lpstr>Bahnschrift</vt:lpstr>
      <vt:lpstr>Cambria</vt:lpstr>
      <vt:lpstr>Candara</vt:lpstr>
      <vt:lpstr>Consolas</vt:lpstr>
      <vt:lpstr>Franklin Gothic Medium Cond</vt:lpstr>
      <vt:lpstr>Symbol</vt:lpstr>
      <vt:lpstr>Tahoma</vt:lpstr>
      <vt:lpstr>Times New Roman</vt:lpstr>
      <vt:lpstr>Verdana</vt:lpstr>
      <vt:lpstr>Wingdings</vt:lpstr>
      <vt:lpstr>Wingdings 3</vt:lpstr>
      <vt:lpstr>Blends</vt:lpstr>
      <vt:lpstr>PowerPoint Presentation</vt:lpstr>
      <vt:lpstr>Outline</vt:lpstr>
      <vt:lpstr> </vt:lpstr>
      <vt:lpstr>Informal Design Guidelines for Relational Databases </vt:lpstr>
      <vt:lpstr>Pitfalls of Duplication</vt:lpstr>
      <vt:lpstr>Insertion Anomaly</vt:lpstr>
      <vt:lpstr>Deletion Anomaly</vt:lpstr>
      <vt:lpstr>Modification(Update) Anomaly</vt:lpstr>
      <vt:lpstr>Semantics of the Relational Attributes must be clear</vt:lpstr>
      <vt:lpstr>A simplified COMPANY relational database schema   </vt:lpstr>
      <vt:lpstr>Redundant Information in Tuples and Update Anomalies </vt:lpstr>
      <vt:lpstr>EXAMPLE OF AN UPDATE ANOMALY</vt:lpstr>
      <vt:lpstr>EXAMPLE OF AN INSERT ANOMALY</vt:lpstr>
      <vt:lpstr>EXAMPLE OF A DELETE ANOMALY</vt:lpstr>
      <vt:lpstr>Two relation schemas suffering from update anomalies</vt:lpstr>
      <vt:lpstr>What is NATURAL JOIN</vt:lpstr>
      <vt:lpstr>Sample states for EMP_DEPT and EMP_PROJ</vt:lpstr>
      <vt:lpstr>Guideline for Redundant Information in Tuples and Update Anomalies</vt:lpstr>
      <vt:lpstr>1.3 Null Values in Tuples </vt:lpstr>
      <vt:lpstr>Generation of Spurious Tuples – avoid at any cost</vt:lpstr>
      <vt:lpstr>Spurious Tuples (1)</vt:lpstr>
      <vt:lpstr>Spurious Tuples (2)</vt:lpstr>
      <vt:lpstr>Example: Spurious Tuples </vt:lpstr>
      <vt:lpstr>Spurious Tuples (3)</vt:lpstr>
      <vt:lpstr>Spurious Tuples (4)</vt:lpstr>
      <vt:lpstr>Spurious Tuples (5)</vt:lpstr>
      <vt:lpstr>Summary of Design Guidelines</vt:lpstr>
      <vt:lpstr>Summary and Discussion of Design Guidelines</vt:lpstr>
      <vt:lpstr> </vt:lpstr>
      <vt:lpstr>2. Functional Dependencies</vt:lpstr>
      <vt:lpstr>2. Functional Dependencies</vt:lpstr>
      <vt:lpstr>2.1 Defining Functional Dependencies </vt:lpstr>
      <vt:lpstr>Examples of FD constraints (1) </vt:lpstr>
      <vt:lpstr>Examples of FD constraints (2)</vt:lpstr>
      <vt:lpstr>Defining FDs from instances</vt:lpstr>
      <vt:lpstr>Ruling Out FDs</vt:lpstr>
      <vt:lpstr>What FDs may exist?</vt:lpstr>
      <vt:lpstr>What FDs may exist?</vt:lpstr>
      <vt:lpstr>What FDs may exist?</vt:lpstr>
      <vt:lpstr>What FDs may exist?</vt:lpstr>
      <vt:lpstr>What FDs may exist?</vt:lpstr>
      <vt:lpstr>Diagrammatic Notation for Displaying FDs</vt:lpstr>
      <vt:lpstr>Functional Dependencies :  Inference Rules, Equivalence and Minimal Cover</vt:lpstr>
      <vt:lpstr>Defining Functional Dependencies </vt:lpstr>
      <vt:lpstr>Inference Rules for FDs (1) </vt:lpstr>
      <vt:lpstr>Inference Rules for FDs (2) </vt:lpstr>
      <vt:lpstr>Proof of IR1 (Reflexive Dependency)</vt:lpstr>
      <vt:lpstr>Proof of IR2 (Augmentation) by Contradiction</vt:lpstr>
      <vt:lpstr>Proof of IR3 (Transitive Dependency)</vt:lpstr>
      <vt:lpstr>Inference Rules for FDs (3)</vt:lpstr>
      <vt:lpstr>Closure</vt:lpstr>
      <vt:lpstr>Algorithm to determine Closure</vt:lpstr>
      <vt:lpstr>Example of Closure (1) </vt:lpstr>
      <vt:lpstr>Example of Closure (2) </vt:lpstr>
      <vt:lpstr>Example of Closure (3) </vt:lpstr>
      <vt:lpstr>Equivalence of Sets of FDs </vt:lpstr>
      <vt:lpstr>Equivalence of Sets of FDs(2) </vt:lpstr>
      <vt:lpstr>Equivalence of Sets of FDs </vt:lpstr>
      <vt:lpstr>Equivalence of Sets of FDs</vt:lpstr>
      <vt:lpstr>Equivalence of Sets of FDs </vt:lpstr>
      <vt:lpstr>Finding Minimal Cover of F.D.s (1)</vt:lpstr>
      <vt:lpstr>Minimal Sets of FDs</vt:lpstr>
      <vt:lpstr>Minimal Sets of FDs</vt:lpstr>
      <vt:lpstr>Minimal Sets of FDs</vt:lpstr>
      <vt:lpstr>Minimal Sets of FDs</vt:lpstr>
      <vt:lpstr>Concept of Extraneousness</vt:lpstr>
      <vt:lpstr>Finding Minimal Cover of F.D.s</vt:lpstr>
      <vt:lpstr>Minimal Sets of FDs</vt:lpstr>
      <vt:lpstr>Canonical Cover Example</vt:lpstr>
      <vt:lpstr>Minimal Sets of FDs (4)</vt:lpstr>
      <vt:lpstr>Example: Find the minimum cover of E.</vt:lpstr>
      <vt:lpstr>Example(2)</vt:lpstr>
      <vt:lpstr>Ex.(3)</vt:lpstr>
      <vt:lpstr>Ex.(3)</vt:lpstr>
      <vt:lpstr>Minimal Sets of FDs</vt:lpstr>
      <vt:lpstr>Canonical cover might not be unique</vt:lpstr>
      <vt:lpstr>Example (1)</vt:lpstr>
      <vt:lpstr>Example (2)</vt:lpstr>
      <vt:lpstr>Example(3): Attribute Closure and Candidate Key</vt:lpstr>
      <vt:lpstr>FD Review</vt:lpstr>
      <vt:lpstr>Exercise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787</cp:revision>
  <cp:lastPrinted>2001-11-04T00:51:13Z</cp:lastPrinted>
  <dcterms:created xsi:type="dcterms:W3CDTF">2005-02-25T19:46:41Z</dcterms:created>
  <dcterms:modified xsi:type="dcterms:W3CDTF">2021-04-09T15:53:57Z</dcterms:modified>
  <cp:category/>
</cp:coreProperties>
</file>