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7"/>
  </p:notesMasterIdLst>
  <p:handoutMasterIdLst>
    <p:handoutMasterId r:id="rId78"/>
  </p:handoutMasterIdLst>
  <p:sldIdLst>
    <p:sldId id="588" r:id="rId2"/>
    <p:sldId id="396" r:id="rId3"/>
    <p:sldId id="433" r:id="rId4"/>
    <p:sldId id="495" r:id="rId5"/>
    <p:sldId id="512" r:id="rId6"/>
    <p:sldId id="513" r:id="rId7"/>
    <p:sldId id="515" r:id="rId8"/>
    <p:sldId id="517" r:id="rId9"/>
    <p:sldId id="518" r:id="rId10"/>
    <p:sldId id="551" r:id="rId11"/>
    <p:sldId id="519" r:id="rId12"/>
    <p:sldId id="552" r:id="rId13"/>
    <p:sldId id="553" r:id="rId14"/>
    <p:sldId id="520" r:id="rId15"/>
    <p:sldId id="567" r:id="rId16"/>
    <p:sldId id="521" r:id="rId17"/>
    <p:sldId id="522" r:id="rId18"/>
    <p:sldId id="585" r:id="rId19"/>
    <p:sldId id="523" r:id="rId20"/>
    <p:sldId id="587" r:id="rId21"/>
    <p:sldId id="555" r:id="rId22"/>
    <p:sldId id="525" r:id="rId23"/>
    <p:sldId id="583" r:id="rId24"/>
    <p:sldId id="586" r:id="rId25"/>
    <p:sldId id="526" r:id="rId26"/>
    <p:sldId id="556" r:id="rId27"/>
    <p:sldId id="557" r:id="rId28"/>
    <p:sldId id="527" r:id="rId29"/>
    <p:sldId id="558" r:id="rId30"/>
    <p:sldId id="560" r:id="rId31"/>
    <p:sldId id="563" r:id="rId32"/>
    <p:sldId id="562" r:id="rId33"/>
    <p:sldId id="561" r:id="rId34"/>
    <p:sldId id="528" r:id="rId35"/>
    <p:sldId id="559" r:id="rId36"/>
    <p:sldId id="530" r:id="rId37"/>
    <p:sldId id="529" r:id="rId38"/>
    <p:sldId id="531" r:id="rId39"/>
    <p:sldId id="564" r:id="rId40"/>
    <p:sldId id="533" r:id="rId41"/>
    <p:sldId id="532" r:id="rId42"/>
    <p:sldId id="534" r:id="rId43"/>
    <p:sldId id="537" r:id="rId44"/>
    <p:sldId id="539" r:id="rId45"/>
    <p:sldId id="538" r:id="rId46"/>
    <p:sldId id="540" r:id="rId47"/>
    <p:sldId id="541" r:id="rId48"/>
    <p:sldId id="542" r:id="rId49"/>
    <p:sldId id="582" r:id="rId50"/>
    <p:sldId id="584" r:id="rId51"/>
    <p:sldId id="543" r:id="rId52"/>
    <p:sldId id="544" r:id="rId53"/>
    <p:sldId id="545" r:id="rId54"/>
    <p:sldId id="546" r:id="rId55"/>
    <p:sldId id="565" r:id="rId56"/>
    <p:sldId id="566" r:id="rId57"/>
    <p:sldId id="547" r:id="rId58"/>
    <p:sldId id="548" r:id="rId59"/>
    <p:sldId id="549" r:id="rId60"/>
    <p:sldId id="550" r:id="rId61"/>
    <p:sldId id="535" r:id="rId62"/>
    <p:sldId id="536" r:id="rId63"/>
    <p:sldId id="568" r:id="rId64"/>
    <p:sldId id="569" r:id="rId65"/>
    <p:sldId id="570" r:id="rId66"/>
    <p:sldId id="571" r:id="rId67"/>
    <p:sldId id="572" r:id="rId68"/>
    <p:sldId id="573" r:id="rId69"/>
    <p:sldId id="574" r:id="rId70"/>
    <p:sldId id="575" r:id="rId71"/>
    <p:sldId id="576" r:id="rId72"/>
    <p:sldId id="577" r:id="rId73"/>
    <p:sldId id="578" r:id="rId74"/>
    <p:sldId id="579" r:id="rId75"/>
    <p:sldId id="580" r:id="rId76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71F"/>
    <a:srgbClr val="990033"/>
    <a:srgbClr val="677228"/>
    <a:srgbClr val="6E792B"/>
    <a:srgbClr val="76822E"/>
    <a:srgbClr val="6F6A07"/>
    <a:srgbClr val="827C08"/>
    <a:srgbClr val="A29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74" autoAdjust="0"/>
    <p:restoredTop sz="94103" autoAdjust="0"/>
  </p:normalViewPr>
  <p:slideViewPr>
    <p:cSldViewPr snapToObjects="1">
      <p:cViewPr varScale="1">
        <p:scale>
          <a:sx n="82" d="100"/>
          <a:sy n="82" d="100"/>
        </p:scale>
        <p:origin x="1901" y="77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12"/>
    </p:cViewPr>
  </p:sorterViewPr>
  <p:notesViewPr>
    <p:cSldViewPr snapToObjects="1">
      <p:cViewPr>
        <p:scale>
          <a:sx n="100" d="100"/>
          <a:sy n="100" d="100"/>
        </p:scale>
        <p:origin x="-2520" y="7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DC5C7E7-222F-4F29-A1C9-CD02829D5900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9944ABBB-60C5-4ACE-8C11-8DCD5EA024CE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2D422F66-EA24-4A38-B8A9-43F582A33CDD}" type="slidenum">
              <a:rPr lang="en-CA" altLang="en-US" sz="1200" i="0">
                <a:solidFill>
                  <a:srgbClr val="000000"/>
                </a:solidFill>
                <a:latin typeface="Tahoma" charset="0"/>
                <a:ea typeface="MS PGothic" charset="-128"/>
              </a:rPr>
              <a:pPr>
                <a:defRPr/>
              </a:pPr>
              <a:t>3</a:t>
            </a:fld>
            <a:endParaRPr lang="en-CA" altLang="en-US" sz="1200" i="0">
              <a:solidFill>
                <a:srgbClr val="000000"/>
              </a:solidFill>
              <a:latin typeface="Tahoma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3693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FFCC21-F8D5-2646-9079-1BD0D8DA639E}" type="slidenum">
              <a:rPr lang="en-CA" altLang="en-US"/>
              <a:pPr/>
              <a:t>12</a:t>
            </a:fld>
            <a:endParaRPr lang="en-CA" altLang="en-US"/>
          </a:p>
        </p:txBody>
      </p:sp>
      <p:sp>
        <p:nvSpPr>
          <p:cNvPr id="77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3205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FFCC21-F8D5-2646-9079-1BD0D8DA639E}" type="slidenum">
              <a:rPr lang="en-CA" altLang="en-US"/>
              <a:pPr/>
              <a:t>13</a:t>
            </a:fld>
            <a:endParaRPr lang="en-CA" altLang="en-US"/>
          </a:p>
        </p:txBody>
      </p:sp>
      <p:sp>
        <p:nvSpPr>
          <p:cNvPr id="77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5609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BAAE87-0B2D-1748-9D4D-1C61E06ECD11}" type="slidenum">
              <a:rPr lang="en-CA" altLang="en-US"/>
              <a:pPr/>
              <a:t>14</a:t>
            </a:fld>
            <a:endParaRPr lang="en-CA" altLang="en-US"/>
          </a:p>
        </p:txBody>
      </p:sp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9809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DD6FAA-AD8C-3040-B9AD-8FCCCE094C3C}" type="slidenum">
              <a:rPr lang="en-CA" altLang="en-US"/>
              <a:pPr/>
              <a:t>16</a:t>
            </a:fld>
            <a:endParaRPr lang="en-CA" altLang="en-US"/>
          </a:p>
        </p:txBody>
      </p:sp>
      <p:sp>
        <p:nvSpPr>
          <p:cNvPr id="77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263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E26D87-9085-CE47-B162-FE4524D1C1DC}" type="slidenum">
              <a:rPr lang="en-CA" altLang="en-US"/>
              <a:pPr/>
              <a:t>17</a:t>
            </a:fld>
            <a:endParaRPr lang="en-CA" altLang="en-US"/>
          </a:p>
        </p:txBody>
      </p:sp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6857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E26D87-9085-CE47-B162-FE4524D1C1DC}" type="slidenum">
              <a:rPr lang="en-CA" altLang="en-US"/>
              <a:pPr/>
              <a:t>18</a:t>
            </a:fld>
            <a:endParaRPr lang="en-CA" altLang="en-US"/>
          </a:p>
        </p:txBody>
      </p:sp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883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E26D87-9085-CE47-B162-FE4524D1C1DC}" type="slidenum">
              <a:rPr lang="en-CA" altLang="en-US"/>
              <a:pPr/>
              <a:t>20</a:t>
            </a:fld>
            <a:endParaRPr lang="en-CA" altLang="en-US"/>
          </a:p>
        </p:txBody>
      </p:sp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4162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8C7292-8225-924A-8180-F8187C8B55FE}" type="slidenum">
              <a:rPr lang="en-CA" altLang="en-US"/>
              <a:pPr/>
              <a:t>22</a:t>
            </a:fld>
            <a:endParaRPr lang="en-CA" altLang="en-US"/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371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8C7292-8225-924A-8180-F8187C8B55FE}" type="slidenum">
              <a:rPr lang="en-CA" altLang="en-US"/>
              <a:pPr/>
              <a:t>23</a:t>
            </a:fld>
            <a:endParaRPr lang="en-CA" altLang="en-US"/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59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8C7292-8225-924A-8180-F8187C8B55FE}" type="slidenum">
              <a:rPr lang="en-CA" altLang="en-US"/>
              <a:pPr/>
              <a:t>24</a:t>
            </a:fld>
            <a:endParaRPr lang="en-CA" altLang="en-US"/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8105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AFD9F0-B13C-AA44-B717-0CBD760B3759}" type="slidenum">
              <a:rPr lang="en-CA" altLang="en-US"/>
              <a:pPr/>
              <a:t>4</a:t>
            </a:fld>
            <a:endParaRPr lang="en-CA" alt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8583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BC779-6C37-C945-97E2-FA52A3F39DB3}" type="slidenum">
              <a:rPr lang="en-CA" altLang="en-US"/>
              <a:pPr/>
              <a:t>25</a:t>
            </a:fld>
            <a:endParaRPr lang="en-CA" altLang="en-US"/>
          </a:p>
        </p:txBody>
      </p:sp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8764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C15DDF-A303-C443-B1C0-AA30872E077D}" type="slidenum">
              <a:rPr lang="en-CA" altLang="en-US"/>
              <a:pPr/>
              <a:t>26</a:t>
            </a:fld>
            <a:endParaRPr lang="en-CA" altLang="en-US"/>
          </a:p>
        </p:txBody>
      </p:sp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0965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494C52-8134-2C42-9AF2-AEBE07EBAEC4}" type="slidenum">
              <a:rPr lang="en-CA" altLang="en-US"/>
              <a:pPr/>
              <a:t>27</a:t>
            </a:fld>
            <a:endParaRPr lang="en-CA" altLang="en-US"/>
          </a:p>
        </p:txBody>
      </p:sp>
      <p:sp>
        <p:nvSpPr>
          <p:cNvPr id="85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E</a:t>
            </a:r>
            <a:r>
              <a:rPr lang="en-US" altLang="en-US" dirty="0" smtClean="0">
                <a:sym typeface="Wingdings" panose="05000000000000000000" pitchFamily="2" charset="2"/>
              </a:rPr>
              <a:t>GH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3856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7AF56C-0F09-5043-B69B-CDDCE5C89FF3}" type="slidenum">
              <a:rPr lang="en-CA" altLang="en-US"/>
              <a:pPr/>
              <a:t>28</a:t>
            </a:fld>
            <a:endParaRPr lang="en-CA" altLang="en-US"/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671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7AF56C-0F09-5043-B69B-CDDCE5C89FF3}" type="slidenum">
              <a:rPr lang="en-CA" altLang="en-US"/>
              <a:pPr/>
              <a:t>29</a:t>
            </a:fld>
            <a:endParaRPr lang="en-CA" altLang="en-US"/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53027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7AF56C-0F09-5043-B69B-CDDCE5C89FF3}" type="slidenum">
              <a:rPr lang="en-CA" altLang="en-US"/>
              <a:pPr/>
              <a:t>30</a:t>
            </a:fld>
            <a:endParaRPr lang="en-CA" altLang="en-US"/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4208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0B6766AB-3C25-4EEB-BF28-25638FC2413F}" type="slidenum">
              <a:rPr lang="en-CA" altLang="en-US" sz="1200" i="0">
                <a:latin typeface="Tahoma" charset="0"/>
              </a:rPr>
              <a:pPr>
                <a:defRPr/>
              </a:pPr>
              <a:t>31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59790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7AF56C-0F09-5043-B69B-CDDCE5C89FF3}" type="slidenum">
              <a:rPr lang="en-CA" altLang="en-US"/>
              <a:pPr/>
              <a:t>32</a:t>
            </a:fld>
            <a:endParaRPr lang="en-CA" altLang="en-US"/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54866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FFCC21-F8D5-2646-9079-1BD0D8DA639E}" type="slidenum">
              <a:rPr lang="en-CA" altLang="en-US"/>
              <a:pPr/>
              <a:t>33</a:t>
            </a:fld>
            <a:endParaRPr lang="en-CA" altLang="en-US"/>
          </a:p>
        </p:txBody>
      </p:sp>
      <p:sp>
        <p:nvSpPr>
          <p:cNvPr id="77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73672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A1D03F-BF00-3841-A9AA-1075CB43FC2E}" type="slidenum">
              <a:rPr lang="en-CA" altLang="en-US"/>
              <a:pPr/>
              <a:t>34</a:t>
            </a:fld>
            <a:endParaRPr lang="en-CA" altLang="en-US"/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631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786FDD-E583-5C42-BD60-652B8F47E58C}" type="slidenum">
              <a:rPr lang="en-CA" altLang="en-US"/>
              <a:pPr/>
              <a:t>5</a:t>
            </a:fld>
            <a:endParaRPr lang="en-CA" altLang="en-US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05393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A1D03F-BF00-3841-A9AA-1075CB43FC2E}" type="slidenum">
              <a:rPr lang="en-CA" altLang="en-US"/>
              <a:pPr/>
              <a:t>35</a:t>
            </a:fld>
            <a:endParaRPr lang="en-CA" altLang="en-US"/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91989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1EF93-32B0-DC42-9600-09770A9DB97D}" type="slidenum">
              <a:rPr lang="en-CA" altLang="en-US"/>
              <a:pPr/>
              <a:t>36</a:t>
            </a:fld>
            <a:endParaRPr lang="en-CA" altLang="en-US"/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8542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A1D03F-BF00-3841-A9AA-1075CB43FC2E}" type="slidenum">
              <a:rPr lang="en-CA" altLang="en-US"/>
              <a:pPr/>
              <a:t>37</a:t>
            </a:fld>
            <a:endParaRPr lang="en-CA" altLang="en-US"/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6397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9A2B21-BEE6-D145-944A-69DA248CE2CD}" type="slidenum">
              <a:rPr lang="en-CA" altLang="en-US"/>
              <a:pPr/>
              <a:t>38</a:t>
            </a:fld>
            <a:endParaRPr lang="en-CA" altLang="en-US"/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97540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9A2B21-BEE6-D145-944A-69DA248CE2CD}" type="slidenum">
              <a:rPr lang="en-CA" altLang="en-US"/>
              <a:pPr/>
              <a:t>39</a:t>
            </a:fld>
            <a:endParaRPr lang="en-CA" altLang="en-US"/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83041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4CB8E0-572E-2740-99EE-0D3094A745D5}" type="slidenum">
              <a:rPr lang="en-CA" altLang="en-US"/>
              <a:pPr/>
              <a:t>40</a:t>
            </a:fld>
            <a:endParaRPr lang="en-CA" altLang="en-US"/>
          </a:p>
        </p:txBody>
      </p:sp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2764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A1D03F-BF00-3841-A9AA-1075CB43FC2E}" type="slidenum">
              <a:rPr lang="en-CA" altLang="en-US"/>
              <a:pPr/>
              <a:t>41</a:t>
            </a:fld>
            <a:endParaRPr lang="en-CA" altLang="en-US"/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893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15BFBB-1B30-934E-8A2A-FA668706DFAD}" type="slidenum">
              <a:rPr lang="en-CA" altLang="en-US"/>
              <a:pPr/>
              <a:t>42</a:t>
            </a:fld>
            <a:endParaRPr lang="en-CA" altLang="en-US"/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097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8BA28-EAAA-8D47-B682-488571E4BB96}" type="slidenum">
              <a:rPr lang="en-CA" altLang="en-US"/>
              <a:pPr/>
              <a:t>43</a:t>
            </a:fld>
            <a:endParaRPr lang="en-CA" altLang="en-US"/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81226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90AD33-E16D-CC43-8F71-A62C1326DAD5}" type="slidenum">
              <a:rPr lang="en-CA" altLang="en-US"/>
              <a:pPr/>
              <a:t>44</a:t>
            </a:fld>
            <a:endParaRPr lang="en-CA" altLang="en-US"/>
          </a:p>
        </p:txBody>
      </p:sp>
      <p:sp>
        <p:nvSpPr>
          <p:cNvPr id="81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509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A06910-DC40-434B-B257-6F308851FFA5}" type="slidenum">
              <a:rPr lang="en-CA" altLang="en-US"/>
              <a:pPr/>
              <a:t>6</a:t>
            </a:fld>
            <a:endParaRPr lang="en-CA" alt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13293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0E642B-632A-9A46-AAD1-1DEB2927AFD6}" type="slidenum">
              <a:rPr lang="en-CA" altLang="en-US"/>
              <a:pPr/>
              <a:t>45</a:t>
            </a:fld>
            <a:endParaRPr lang="en-CA" altLang="en-US"/>
          </a:p>
        </p:txBody>
      </p:sp>
      <p:sp>
        <p:nvSpPr>
          <p:cNvPr id="81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7830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51525F-1F42-6149-ADCB-8847F62C49DD}" type="slidenum">
              <a:rPr lang="en-CA" altLang="en-US"/>
              <a:pPr/>
              <a:t>46</a:t>
            </a:fld>
            <a:endParaRPr lang="en-CA" altLang="en-US"/>
          </a:p>
        </p:txBody>
      </p:sp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19663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53F05F-D2A6-D24B-A4A4-907A001362FD}" type="slidenum">
              <a:rPr lang="en-CA" altLang="en-US"/>
              <a:pPr/>
              <a:t>47</a:t>
            </a:fld>
            <a:endParaRPr lang="en-CA" altLang="en-US"/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2226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6BA27-687F-1B41-8B1A-90666BD2A1E7}" type="slidenum">
              <a:rPr lang="en-CA" altLang="en-US"/>
              <a:pPr/>
              <a:t>48</a:t>
            </a:fld>
            <a:endParaRPr lang="en-CA" altLang="en-US"/>
          </a:p>
        </p:txBody>
      </p:sp>
      <p:sp>
        <p:nvSpPr>
          <p:cNvPr id="82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61228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51525F-1F42-6149-ADCB-8847F62C49DD}" type="slidenum">
              <a:rPr lang="en-CA" altLang="en-US"/>
              <a:pPr/>
              <a:t>49</a:t>
            </a:fld>
            <a:endParaRPr lang="en-CA" altLang="en-US"/>
          </a:p>
        </p:txBody>
      </p:sp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60251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51525F-1F42-6149-ADCB-8847F62C49DD}" type="slidenum">
              <a:rPr lang="en-CA" altLang="en-US"/>
              <a:pPr/>
              <a:t>50</a:t>
            </a:fld>
            <a:endParaRPr lang="en-CA" altLang="en-US"/>
          </a:p>
        </p:txBody>
      </p:sp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58526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DAC8DA06-1AEA-4666-80E3-973789CAC6C1}" type="slidenum">
              <a:rPr lang="en-CA" altLang="en-US" sz="1200" i="0">
                <a:latin typeface="Tahoma" charset="0"/>
              </a:rPr>
              <a:pPr>
                <a:defRPr/>
              </a:pPr>
              <a:t>51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82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099151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EEBCCFD2-DC93-4D73-9897-6C957CF10C5F}" type="slidenum">
              <a:rPr lang="en-CA" altLang="en-US" sz="1200" i="0">
                <a:latin typeface="Tahoma" charset="0"/>
              </a:rPr>
              <a:pPr>
                <a:defRPr/>
              </a:pPr>
              <a:t>52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687454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09472C-C938-DE41-933F-363B93383C05}" type="slidenum">
              <a:rPr lang="en-CA" altLang="en-US"/>
              <a:pPr/>
              <a:t>53</a:t>
            </a:fld>
            <a:endParaRPr lang="en-CA" altLang="en-US"/>
          </a:p>
        </p:txBody>
      </p:sp>
      <p:sp>
        <p:nvSpPr>
          <p:cNvPr id="83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2663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7FD638-D474-264E-9A80-B98B69BC1365}" type="slidenum">
              <a:rPr lang="en-CA" altLang="en-US"/>
              <a:pPr/>
              <a:t>54</a:t>
            </a:fld>
            <a:endParaRPr lang="en-CA" altLang="en-US"/>
          </a:p>
        </p:txBody>
      </p:sp>
      <p:sp>
        <p:nvSpPr>
          <p:cNvPr id="83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0315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618E7F-985C-9A44-8232-767B5EB0E2ED}" type="slidenum">
              <a:rPr lang="en-CA" altLang="en-US"/>
              <a:pPr/>
              <a:t>7</a:t>
            </a:fld>
            <a:endParaRPr lang="en-CA" altLang="en-US"/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65060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7FD638-D474-264E-9A80-B98B69BC1365}" type="slidenum">
              <a:rPr lang="en-CA" altLang="en-US"/>
              <a:pPr/>
              <a:t>55</a:t>
            </a:fld>
            <a:endParaRPr lang="en-CA" altLang="en-US"/>
          </a:p>
        </p:txBody>
      </p:sp>
      <p:sp>
        <p:nvSpPr>
          <p:cNvPr id="83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75782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7FD638-D474-264E-9A80-B98B69BC1365}" type="slidenum">
              <a:rPr lang="en-CA" altLang="en-US"/>
              <a:pPr/>
              <a:t>56</a:t>
            </a:fld>
            <a:endParaRPr lang="en-CA" altLang="en-US"/>
          </a:p>
        </p:txBody>
      </p:sp>
      <p:sp>
        <p:nvSpPr>
          <p:cNvPr id="83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09428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7FD638-D474-264E-9A80-B98B69BC1365}" type="slidenum">
              <a:rPr lang="en-CA" altLang="en-US"/>
              <a:pPr/>
              <a:t>57</a:t>
            </a:fld>
            <a:endParaRPr lang="en-CA" altLang="en-US"/>
          </a:p>
        </p:txBody>
      </p:sp>
      <p:sp>
        <p:nvSpPr>
          <p:cNvPr id="83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Hence, there is a unique value for </a:t>
            </a:r>
            <a:r>
              <a:rPr lang="en-US" sz="1800" dirty="0" err="1" smtClean="0"/>
              <a:t>Extended_price</a:t>
            </a:r>
            <a:r>
              <a:rPr lang="en-US" sz="1800" dirty="0" smtClean="0"/>
              <a:t> for every pair (Quantity, </a:t>
            </a:r>
            <a:r>
              <a:rPr lang="en-US" sz="1800" dirty="0" err="1" smtClean="0"/>
              <a:t>Unit_price</a:t>
            </a:r>
            <a:r>
              <a:rPr lang="en-US" sz="1800" dirty="0" smtClean="0"/>
              <a:t> ), and thus it conforms to the definition of functional dependency.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22164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7FD638-D474-264E-9A80-B98B69BC1365}" type="slidenum">
              <a:rPr lang="en-CA" altLang="en-US"/>
              <a:pPr/>
              <a:t>58</a:t>
            </a:fld>
            <a:endParaRPr lang="en-CA" altLang="en-US"/>
          </a:p>
        </p:txBody>
      </p:sp>
      <p:sp>
        <p:nvSpPr>
          <p:cNvPr id="83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57585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49EEF7-EF7B-964E-8936-11E9E7866854}" type="slidenum">
              <a:rPr lang="en-CA" altLang="en-US"/>
              <a:pPr/>
              <a:t>59</a:t>
            </a:fld>
            <a:endParaRPr lang="en-CA" altLang="en-US"/>
          </a:p>
        </p:txBody>
      </p:sp>
      <p:sp>
        <p:nvSpPr>
          <p:cNvPr id="84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89691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494C52-8134-2C42-9AF2-AEBE07EBAEC4}" type="slidenum">
              <a:rPr lang="en-CA" altLang="en-US"/>
              <a:pPr/>
              <a:t>60</a:t>
            </a:fld>
            <a:endParaRPr lang="en-CA" altLang="en-US"/>
          </a:p>
        </p:txBody>
      </p:sp>
      <p:sp>
        <p:nvSpPr>
          <p:cNvPr id="85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78626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C80EFD-7410-FC43-BACE-B6B09F66F864}" type="slidenum">
              <a:rPr lang="en-CA" altLang="en-US"/>
              <a:pPr/>
              <a:t>61</a:t>
            </a:fld>
            <a:endParaRPr lang="en-CA" altLang="en-US"/>
          </a:p>
        </p:txBody>
      </p:sp>
      <p:sp>
        <p:nvSpPr>
          <p:cNvPr id="80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4763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C80EFD-7410-FC43-BACE-B6B09F66F864}" type="slidenum">
              <a:rPr lang="en-CA" altLang="en-US"/>
              <a:pPr/>
              <a:t>62</a:t>
            </a:fld>
            <a:endParaRPr lang="en-CA" altLang="en-US"/>
          </a:p>
        </p:txBody>
      </p:sp>
      <p:sp>
        <p:nvSpPr>
          <p:cNvPr id="80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1248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494C52-8134-2C42-9AF2-AEBE07EBAEC4}" type="slidenum">
              <a:rPr lang="en-CA" altLang="en-US"/>
              <a:pPr/>
              <a:t>63</a:t>
            </a:fld>
            <a:endParaRPr lang="en-CA" altLang="en-US"/>
          </a:p>
        </p:txBody>
      </p:sp>
      <p:sp>
        <p:nvSpPr>
          <p:cNvPr id="85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E</a:t>
            </a:r>
            <a:r>
              <a:rPr lang="en-US" altLang="en-US" dirty="0" smtClean="0">
                <a:sym typeface="Wingdings" panose="05000000000000000000" pitchFamily="2" charset="2"/>
              </a:rPr>
              <a:t>GH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90815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494C52-8134-2C42-9AF2-AEBE07EBAEC4}" type="slidenum">
              <a:rPr lang="en-CA" altLang="en-US"/>
              <a:pPr/>
              <a:t>64</a:t>
            </a:fld>
            <a:endParaRPr lang="en-CA" altLang="en-US"/>
          </a:p>
        </p:txBody>
      </p:sp>
      <p:sp>
        <p:nvSpPr>
          <p:cNvPr id="85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E</a:t>
            </a:r>
            <a:r>
              <a:rPr lang="en-US" altLang="en-US" dirty="0" smtClean="0">
                <a:sym typeface="Wingdings" panose="05000000000000000000" pitchFamily="2" charset="2"/>
              </a:rPr>
              <a:t>GH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2919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9458EE-E313-1942-9301-9AD7708037A7}" type="slidenum">
              <a:rPr lang="en-CA" altLang="en-US"/>
              <a:pPr/>
              <a:t>8</a:t>
            </a:fld>
            <a:endParaRPr lang="en-CA" altLang="en-US"/>
          </a:p>
        </p:txBody>
      </p:sp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02573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22A3DC20-1F73-416C-A0ED-2DE5801FC645}" type="slidenum">
              <a:rPr lang="en-CA" altLang="en-US" sz="1200" i="0">
                <a:latin typeface="Tahoma" charset="0"/>
              </a:rPr>
              <a:pPr>
                <a:defRPr/>
              </a:pPr>
              <a:t>65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4204946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22A3DC20-1F73-416C-A0ED-2DE5801FC645}" type="slidenum">
              <a:rPr lang="en-CA" altLang="en-US" sz="1200" i="0">
                <a:latin typeface="Tahoma" charset="0"/>
              </a:rPr>
              <a:pPr>
                <a:defRPr/>
              </a:pPr>
              <a:t>66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2045792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22A3DC20-1F73-416C-A0ED-2DE5801FC645}" type="slidenum">
              <a:rPr lang="en-CA" altLang="en-US" sz="1200" i="0">
                <a:latin typeface="Tahoma" charset="0"/>
              </a:rPr>
              <a:pPr>
                <a:defRPr/>
              </a:pPr>
              <a:t>67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006443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22A3DC20-1F73-416C-A0ED-2DE5801FC645}" type="slidenum">
              <a:rPr lang="en-CA" altLang="en-US" sz="1200" i="0">
                <a:latin typeface="Tahoma" charset="0"/>
              </a:rPr>
              <a:pPr>
                <a:defRPr/>
              </a:pPr>
              <a:t>68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0907736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22A3DC20-1F73-416C-A0ED-2DE5801FC645}" type="slidenum">
              <a:rPr lang="en-CA" altLang="en-US" sz="1200" i="0">
                <a:latin typeface="Tahoma" charset="0"/>
              </a:rPr>
              <a:pPr>
                <a:defRPr/>
              </a:pPr>
              <a:t>69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6946445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22A3DC20-1F73-416C-A0ED-2DE5801FC645}" type="slidenum">
              <a:rPr lang="en-CA" altLang="en-US" sz="1200" i="0">
                <a:latin typeface="Tahoma" charset="0"/>
              </a:rPr>
              <a:pPr>
                <a:defRPr/>
              </a:pPr>
              <a:t>70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489123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22A3DC20-1F73-416C-A0ED-2DE5801FC645}" type="slidenum">
              <a:rPr lang="en-CA" altLang="en-US" sz="1200" i="0">
                <a:latin typeface="Tahoma" charset="0"/>
              </a:rPr>
              <a:pPr>
                <a:defRPr/>
              </a:pPr>
              <a:t>71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5841799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22A3DC20-1F73-416C-A0ED-2DE5801FC645}" type="slidenum">
              <a:rPr lang="en-CA" altLang="en-US" sz="1200" i="0">
                <a:latin typeface="Tahoma" charset="0"/>
              </a:rPr>
              <a:pPr>
                <a:defRPr/>
              </a:pPr>
              <a:t>72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5611941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22A3DC20-1F73-416C-A0ED-2DE5801FC645}" type="slidenum">
              <a:rPr lang="en-CA" altLang="en-US" sz="1200" i="0">
                <a:latin typeface="Tahoma" charset="0"/>
              </a:rPr>
              <a:pPr>
                <a:defRPr/>
              </a:pPr>
              <a:t>73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5158316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22A3DC20-1F73-416C-A0ED-2DE5801FC645}" type="slidenum">
              <a:rPr lang="en-CA" altLang="en-US" sz="1200" i="0">
                <a:latin typeface="Tahoma" charset="0"/>
              </a:rPr>
              <a:pPr>
                <a:defRPr/>
              </a:pPr>
              <a:t>74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46891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>
                <a:latin typeface="Candara" panose="020E0502030303020204" pitchFamily="34" charset="0"/>
              </a:rPr>
              <a:t>Hence, the projection of F on each relation schema </a:t>
            </a:r>
            <a:r>
              <a:rPr lang="en-US" altLang="en-US" dirty="0" err="1" smtClean="0">
                <a:latin typeface="Candara" panose="020E0502030303020204" pitchFamily="34" charset="0"/>
              </a:rPr>
              <a:t>R</a:t>
            </a:r>
            <a:r>
              <a:rPr lang="en-US" altLang="en-US" baseline="-25000" dirty="0" err="1" smtClean="0">
                <a:latin typeface="Candara" panose="020E0502030303020204" pitchFamily="34" charset="0"/>
              </a:rPr>
              <a:t>i</a:t>
            </a:r>
            <a:r>
              <a:rPr lang="en-US" altLang="en-US" dirty="0" smtClean="0">
                <a:latin typeface="Candara" panose="020E0502030303020204" pitchFamily="34" charset="0"/>
              </a:rPr>
              <a:t> in the decomposition D is the set of functional dependencies in F</a:t>
            </a:r>
            <a:r>
              <a:rPr lang="en-US" altLang="en-US" baseline="30000" dirty="0" smtClean="0">
                <a:latin typeface="Candara" panose="020E0502030303020204" pitchFamily="34" charset="0"/>
              </a:rPr>
              <a:t>+</a:t>
            </a:r>
            <a:r>
              <a:rPr lang="en-US" altLang="en-US" dirty="0" smtClean="0">
                <a:latin typeface="Candara" panose="020E0502030303020204" pitchFamily="34" charset="0"/>
              </a:rPr>
              <a:t>, the closure of F, such that all their left- and right-hand-side attributes are in </a:t>
            </a:r>
            <a:r>
              <a:rPr lang="en-US" altLang="en-US" dirty="0" err="1" smtClean="0">
                <a:latin typeface="Candara" panose="020E0502030303020204" pitchFamily="34" charset="0"/>
              </a:rPr>
              <a:t>R</a:t>
            </a:r>
            <a:r>
              <a:rPr lang="en-US" altLang="en-US" baseline="-25000" dirty="0" err="1" smtClean="0">
                <a:latin typeface="Candara" panose="020E0502030303020204" pitchFamily="34" charset="0"/>
              </a:rPr>
              <a:t>i</a:t>
            </a:r>
            <a:r>
              <a:rPr lang="en-US" altLang="en-US" dirty="0" smtClean="0">
                <a:latin typeface="Candara" panose="020E0502030303020204" pitchFamily="34" charset="0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4ABBB-60C5-4ACE-8C11-8DCD5EA024CE}" type="slidenum">
              <a:rPr lang="en-CA" altLang="en-US" smtClean="0"/>
              <a:pPr>
                <a:defRPr/>
              </a:pPr>
              <a:t>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8994586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22A3DC20-1F73-416C-A0ED-2DE5801FC645}" type="slidenum">
              <a:rPr lang="en-CA" altLang="en-US" sz="1200" i="0">
                <a:latin typeface="Tahoma" charset="0"/>
              </a:rPr>
              <a:pPr>
                <a:defRPr/>
              </a:pPr>
              <a:t>75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04199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FFCC21-F8D5-2646-9079-1BD0D8DA639E}" type="slidenum">
              <a:rPr lang="en-CA" altLang="en-US"/>
              <a:pPr/>
              <a:t>10</a:t>
            </a:fld>
            <a:endParaRPr lang="en-CA" altLang="en-US"/>
          </a:p>
        </p:txBody>
      </p:sp>
      <p:sp>
        <p:nvSpPr>
          <p:cNvPr id="77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449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FFCC21-F8D5-2646-9079-1BD0D8DA639E}" type="slidenum">
              <a:rPr lang="en-CA" altLang="en-US"/>
              <a:pPr/>
              <a:t>11</a:t>
            </a:fld>
            <a:endParaRPr lang="en-CA" altLang="en-US"/>
          </a:p>
        </p:txBody>
      </p:sp>
      <p:sp>
        <p:nvSpPr>
          <p:cNvPr id="77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128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ea typeface="+mn-ea"/>
            </a:endParaRP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8763000" cy="2286000"/>
          </a:xfrm>
        </p:spPr>
        <p:txBody>
          <a:bodyPr wrap="none" anchor="ctr"/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92088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0A47A-09A9-4891-9F43-244615D47038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515298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0C428-2C1E-46F5-8FB4-3FE450CE886A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385675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096000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75770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663" y="372586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3004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D91FE-055C-49DF-9483-0CA26124256F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6744191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37EC7-9999-467A-A37F-9BA96997D55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9939936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93A70-39F0-4752-9D2D-B1A3E0F45D49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78380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</a:t>
            </a:r>
            <a:fld id="{0845AB94-0A5F-492D-8D32-3162C76843B8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683329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2- </a:t>
            </a:r>
            <a:fld id="{BA303E17-C0EF-41C0-AD77-3054CDAC7F9A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8705620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3CACF-0B3E-4809-A9CA-189A401210ED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916596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FD5D3-0888-4167-9E4D-5EFFC360AB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73235864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41275"/>
            <a:ext cx="9042400" cy="72072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51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fld id="{F4D04854-8497-46B6-8ABB-D4B5726DF25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28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" y="914400"/>
            <a:ext cx="9042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34" r:id="rId2"/>
    <p:sldLayoutId id="2147483835" r:id="rId3"/>
    <p:sldLayoutId id="2147483836" r:id="rId4"/>
    <p:sldLayoutId id="2147483837" r:id="rId5"/>
    <p:sldLayoutId id="2147483843" r:id="rId6"/>
    <p:sldLayoutId id="2147483844" r:id="rId7"/>
    <p:sldLayoutId id="2147483838" r:id="rId8"/>
    <p:sldLayoutId id="2147483839" r:id="rId9"/>
    <p:sldLayoutId id="2147483840" r:id="rId10"/>
    <p:sldLayoutId id="2147483841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834" y="0"/>
            <a:ext cx="9161834" cy="720725"/>
          </a:xfrm>
        </p:spPr>
        <p:txBody>
          <a:bodyPr/>
          <a:lstStyle/>
          <a:p>
            <a:r>
              <a:rPr lang="en-US" dirty="0" smtClean="0"/>
              <a:t>Project Phase 2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614" y="914399"/>
            <a:ext cx="9061064" cy="5896947"/>
          </a:xfrm>
        </p:spPr>
        <p:txBody>
          <a:bodyPr/>
          <a:lstStyle/>
          <a:p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Due</a:t>
            </a:r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April 25</a:t>
            </a:r>
            <a:r>
              <a:rPr lang="en-US" sz="3200" baseline="30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</a:p>
          <a:p>
            <a:endParaRPr lang="en-US" sz="1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Logical 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Design:</a:t>
            </a:r>
          </a:p>
          <a:p>
            <a:pPr lvl="1">
              <a:lnSpc>
                <a:spcPct val="150000"/>
              </a:lnSpc>
              <a:buFontTx/>
              <a:buChar char="̶"/>
            </a:pP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 to Relational Model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Mapping</a:t>
            </a:r>
          </a:p>
          <a:p>
            <a:pPr lvl="1">
              <a:lnSpc>
                <a:spcPct val="150000"/>
              </a:lnSpc>
              <a:buFontTx/>
              <a:buChar char="̶"/>
            </a:pP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 of Functional Dependencies</a:t>
            </a:r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>
              <a:lnSpc>
                <a:spcPct val="150000"/>
              </a:lnSpc>
              <a:buFontTx/>
              <a:buChar char="̶"/>
            </a:pP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Normalization </a:t>
            </a:r>
          </a:p>
          <a:p>
            <a:pPr lvl="2">
              <a:lnSpc>
                <a:spcPct val="150000"/>
              </a:lnSpc>
              <a:buFontTx/>
              <a:buChar char="̶"/>
            </a:pP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BCNF or 3NF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3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	</a:t>
            </a:r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less than 7 pages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46258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799"/>
          </a:xfrm>
        </p:spPr>
        <p:txBody>
          <a:bodyPr anchor="ctr"/>
          <a:lstStyle/>
          <a:p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of Relational </a:t>
            </a:r>
            <a:r>
              <a:rPr lang="en-US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Decompositions (</a:t>
            </a:r>
            <a:r>
              <a:rPr lang="en-US" alt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0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450" y="628650"/>
            <a:ext cx="9061450" cy="62293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3000" dirty="0" smtClean="0">
                <a:latin typeface="Arial Narrow" panose="020B0606020202030204" pitchFamily="34" charset="0"/>
              </a:rPr>
              <a:t>Dependency </a:t>
            </a:r>
            <a:r>
              <a:rPr lang="en-US" altLang="en-US" sz="3000" dirty="0">
                <a:latin typeface="Arial Narrow" panose="020B0606020202030204" pitchFamily="34" charset="0"/>
              </a:rPr>
              <a:t>Preservation Property:</a:t>
            </a:r>
          </a:p>
          <a:p>
            <a:pPr lvl="1">
              <a:lnSpc>
                <a:spcPct val="150000"/>
              </a:lnSpc>
            </a:pPr>
            <a:r>
              <a:rPr lang="en-US" altLang="en-US" sz="3000" dirty="0">
                <a:latin typeface="Arial Narrow" panose="020B0606020202030204" pitchFamily="34" charset="0"/>
              </a:rPr>
              <a:t>A decomposition D = {R1, R2, ..., Rm} of R is </a:t>
            </a:r>
            <a:r>
              <a:rPr lang="en-US" altLang="en-US" sz="3000" b="1" dirty="0">
                <a:latin typeface="Arial Narrow" panose="020B0606020202030204" pitchFamily="34" charset="0"/>
              </a:rPr>
              <a:t>dependency-preserving</a:t>
            </a:r>
            <a:r>
              <a:rPr lang="en-US" altLang="en-US" sz="3000" dirty="0">
                <a:latin typeface="Arial Narrow" panose="020B0606020202030204" pitchFamily="34" charset="0"/>
              </a:rPr>
              <a:t> with respect to F if the union of the projections of F on each </a:t>
            </a:r>
            <a:r>
              <a:rPr lang="en-US" altLang="en-US" sz="3000" dirty="0" err="1">
                <a:latin typeface="Arial Narrow" panose="020B0606020202030204" pitchFamily="34" charset="0"/>
              </a:rPr>
              <a:t>Ri</a:t>
            </a:r>
            <a:r>
              <a:rPr lang="en-US" altLang="en-US" sz="3000" dirty="0">
                <a:latin typeface="Arial Narrow" panose="020B0606020202030204" pitchFamily="34" charset="0"/>
              </a:rPr>
              <a:t> in D is equivalent to F; </a:t>
            </a:r>
            <a:r>
              <a:rPr lang="en-US" altLang="en-US" sz="3000" dirty="0" smtClean="0">
                <a:latin typeface="Arial Narrow" panose="020B0606020202030204" pitchFamily="34" charset="0"/>
              </a:rPr>
              <a:t>i.e.</a:t>
            </a:r>
            <a:br>
              <a:rPr lang="en-US" altLang="en-US" sz="3000" dirty="0" smtClean="0">
                <a:latin typeface="Arial Narrow" panose="020B0606020202030204" pitchFamily="34" charset="0"/>
              </a:rPr>
            </a:br>
            <a:r>
              <a:rPr lang="en-US" altLang="en-US" sz="3000" b="1" dirty="0" smtClean="0">
                <a:latin typeface="Arial Narrow" panose="020B0606020202030204" pitchFamily="34" charset="0"/>
              </a:rPr>
              <a:t>((</a:t>
            </a:r>
            <a:r>
              <a:rPr lang="el-GR" sz="3000" b="1" dirty="0" smtClean="0"/>
              <a:t>π</a:t>
            </a:r>
            <a:r>
              <a:rPr lang="en-US" altLang="en-US" sz="3000" b="1" baseline="-25000" dirty="0" smtClean="0">
                <a:latin typeface="Arial Narrow" panose="020B0606020202030204" pitchFamily="34" charset="0"/>
              </a:rPr>
              <a:t>R1</a:t>
            </a:r>
            <a:r>
              <a:rPr lang="en-US" altLang="en-US" sz="3000" b="1" dirty="0" smtClean="0">
                <a:latin typeface="Arial Narrow" panose="020B0606020202030204" pitchFamily="34" charset="0"/>
              </a:rPr>
              <a:t>(F</a:t>
            </a:r>
            <a:r>
              <a:rPr lang="en-US" altLang="en-US" sz="3000" b="1" dirty="0">
                <a:latin typeface="Arial Narrow" panose="020B0606020202030204" pitchFamily="34" charset="0"/>
              </a:rPr>
              <a:t>)) υ </a:t>
            </a:r>
            <a:r>
              <a:rPr lang="en-US" altLang="en-US" sz="3000" b="1" dirty="0" smtClean="0">
                <a:latin typeface="Arial Narrow" panose="020B0606020202030204" pitchFamily="34" charset="0"/>
              </a:rPr>
              <a:t> (</a:t>
            </a:r>
            <a:r>
              <a:rPr lang="el-GR" sz="3000" b="1" dirty="0" smtClean="0"/>
              <a:t>π</a:t>
            </a:r>
            <a:r>
              <a:rPr lang="en-US" altLang="en-US" sz="3000" b="1" baseline="-25000" dirty="0" smtClean="0">
                <a:latin typeface="Arial Narrow" panose="020B0606020202030204" pitchFamily="34" charset="0"/>
              </a:rPr>
              <a:t>R2</a:t>
            </a:r>
            <a:r>
              <a:rPr lang="en-US" altLang="en-US" sz="3000" b="1" dirty="0" smtClean="0">
                <a:latin typeface="Arial Narrow" panose="020B0606020202030204" pitchFamily="34" charset="0"/>
              </a:rPr>
              <a:t>(F)). </a:t>
            </a:r>
            <a:r>
              <a:rPr lang="en-US" altLang="en-US" sz="3000" b="1" dirty="0">
                <a:latin typeface="Arial Narrow" panose="020B0606020202030204" pitchFamily="34" charset="0"/>
              </a:rPr>
              <a:t>. . υ </a:t>
            </a:r>
            <a:r>
              <a:rPr lang="en-US" altLang="en-US" sz="3000" b="1" dirty="0" smtClean="0">
                <a:latin typeface="Arial Narrow" panose="020B0606020202030204" pitchFamily="34" charset="0"/>
              </a:rPr>
              <a:t>(</a:t>
            </a:r>
            <a:r>
              <a:rPr lang="el-GR" sz="3000" b="1" dirty="0" smtClean="0"/>
              <a:t>π</a:t>
            </a:r>
            <a:r>
              <a:rPr lang="en-US" altLang="en-US" sz="3000" b="1" baseline="-25000" dirty="0" smtClean="0">
                <a:latin typeface="Arial Narrow" panose="020B0606020202030204" pitchFamily="34" charset="0"/>
              </a:rPr>
              <a:t>Rm</a:t>
            </a:r>
            <a:r>
              <a:rPr lang="en-US" altLang="en-US" sz="3000" b="1" dirty="0" smtClean="0">
                <a:latin typeface="Arial Narrow" panose="020B0606020202030204" pitchFamily="34" charset="0"/>
              </a:rPr>
              <a:t>(F</a:t>
            </a:r>
            <a:r>
              <a:rPr lang="en-US" altLang="en-US" sz="3000" b="1" dirty="0">
                <a:latin typeface="Arial Narrow" panose="020B0606020202030204" pitchFamily="34" charset="0"/>
              </a:rPr>
              <a:t>)))</a:t>
            </a:r>
            <a:r>
              <a:rPr lang="en-US" altLang="en-US" sz="3000" b="1" baseline="30000" dirty="0">
                <a:latin typeface="Arial Narrow" panose="020B0606020202030204" pitchFamily="34" charset="0"/>
              </a:rPr>
              <a:t>+</a:t>
            </a:r>
            <a:r>
              <a:rPr lang="en-US" altLang="en-US" sz="3000" b="1" dirty="0">
                <a:latin typeface="Arial Narrow" panose="020B0606020202030204" pitchFamily="34" charset="0"/>
              </a:rPr>
              <a:t> = F</a:t>
            </a:r>
            <a:r>
              <a:rPr lang="en-US" altLang="en-US" sz="3000" b="1" baseline="30000" dirty="0">
                <a:latin typeface="Arial Narrow" panose="020B0606020202030204" pitchFamily="34" charset="0"/>
              </a:rPr>
              <a:t>+</a:t>
            </a:r>
            <a:r>
              <a:rPr lang="en-US" altLang="en-US" sz="3000" b="1" dirty="0">
                <a:latin typeface="Arial Narrow" panose="020B060602020203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en-US" b="1" dirty="0" smtClean="0">
                <a:latin typeface="Candara" panose="020E0502030303020204" pitchFamily="34" charset="0"/>
              </a:rPr>
              <a:t>Claim </a:t>
            </a:r>
            <a:r>
              <a:rPr lang="en-US" altLang="en-US" b="1" dirty="0">
                <a:latin typeface="Candara" panose="020E0502030303020204" pitchFamily="34" charset="0"/>
              </a:rPr>
              <a:t>1:</a:t>
            </a:r>
          </a:p>
          <a:p>
            <a:pPr lvl="1">
              <a:lnSpc>
                <a:spcPct val="150000"/>
              </a:lnSpc>
            </a:pPr>
            <a:r>
              <a:rPr lang="en-US" altLang="en-US" sz="2800" dirty="0">
                <a:latin typeface="Candara" panose="020E0502030303020204" pitchFamily="34" charset="0"/>
              </a:rPr>
              <a:t>It is always possible to find a dependency-preserving decomposition D with respect to F such that each relation </a:t>
            </a:r>
            <a:r>
              <a:rPr lang="en-US" altLang="en-US" sz="2800" b="1" dirty="0" err="1">
                <a:latin typeface="Candara" panose="020E0502030303020204" pitchFamily="34" charset="0"/>
              </a:rPr>
              <a:t>R</a:t>
            </a:r>
            <a:r>
              <a:rPr lang="en-US" altLang="en-US" sz="2800" b="1" baseline="-25000" dirty="0" err="1">
                <a:latin typeface="Candara" panose="020E0502030303020204" pitchFamily="34" charset="0"/>
              </a:rPr>
              <a:t>i</a:t>
            </a:r>
            <a:r>
              <a:rPr lang="en-US" altLang="en-US" sz="2800" dirty="0" smtClean="0">
                <a:latin typeface="Candara" panose="020E0502030303020204" pitchFamily="34" charset="0"/>
              </a:rPr>
              <a:t> </a:t>
            </a:r>
            <a:r>
              <a:rPr lang="en-US" altLang="en-US" sz="2800" dirty="0">
                <a:latin typeface="Candara" panose="020E0502030303020204" pitchFamily="34" charset="0"/>
              </a:rPr>
              <a:t>in D is in </a:t>
            </a:r>
            <a:r>
              <a:rPr lang="en-US" altLang="en-US" sz="2800" dirty="0" smtClean="0">
                <a:latin typeface="Candara" panose="020E0502030303020204" pitchFamily="34" charset="0"/>
              </a:rPr>
              <a:t>3NF. </a:t>
            </a:r>
            <a:endParaRPr lang="en-US" altLang="en-US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1026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6" descr="fig14_12c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" t="7543" b="5305"/>
          <a:stretch/>
        </p:blipFill>
        <p:spPr bwMode="auto">
          <a:xfrm>
            <a:off x="0" y="5181600"/>
            <a:ext cx="801348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 descr="fig14_12b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" t="5182" r="2551" b="4114"/>
          <a:stretch/>
        </p:blipFill>
        <p:spPr bwMode="auto">
          <a:xfrm>
            <a:off x="9524" y="3280466"/>
            <a:ext cx="8011038" cy="1948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fig14_12a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" t="1248" r="1470" b="2096"/>
          <a:stretch/>
        </p:blipFill>
        <p:spPr bwMode="auto">
          <a:xfrm>
            <a:off x="9524" y="552450"/>
            <a:ext cx="7077076" cy="274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0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533399"/>
          </a:xfrm>
        </p:spPr>
        <p:txBody>
          <a:bodyPr anchor="ctr"/>
          <a:lstStyle/>
          <a:p>
            <a:r>
              <a:rPr lang="en-US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Exercise: Is Dependency Preserved</a:t>
            </a:r>
            <a:endParaRPr lang="en-US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22802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61999"/>
          </a:xfrm>
        </p:spPr>
        <p:txBody>
          <a:bodyPr anchor="ctr"/>
          <a:lstStyle/>
          <a:p>
            <a:r>
              <a:rPr lang="en-US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Exercise: Is Dependency Preserved</a:t>
            </a:r>
            <a:endParaRPr lang="en-US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9999" t="15048" r="17501" b="37573"/>
          <a:stretch/>
        </p:blipFill>
        <p:spPr>
          <a:xfrm>
            <a:off x="609600" y="910542"/>
            <a:ext cx="7772400" cy="46482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95" y="5903893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latin typeface="Candara" panose="020E0502030303020204" pitchFamily="34" charset="0"/>
              </a:rPr>
              <a:t>BCNF normalization of LOTS1A with the functional dependency FD2 being lost in the decomposition. </a:t>
            </a:r>
            <a:endParaRPr lang="en-US" sz="28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013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61999"/>
          </a:xfrm>
        </p:spPr>
        <p:txBody>
          <a:bodyPr anchor="ctr"/>
          <a:lstStyle/>
          <a:p>
            <a:r>
              <a:rPr lang="en-US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Exercise: Is Dependency Preserved</a:t>
            </a:r>
            <a:endParaRPr lang="en-US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5" y="5903893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latin typeface="Candara" panose="020E0502030303020204" pitchFamily="34" charset="0"/>
              </a:rPr>
              <a:t>BCNF normalization of </a:t>
            </a:r>
            <a:r>
              <a:rPr lang="en-CA" sz="2800" b="1" dirty="0" smtClean="0">
                <a:latin typeface="Candara" panose="020E0502030303020204" pitchFamily="34" charset="0"/>
              </a:rPr>
              <a:t>TEACH </a:t>
            </a:r>
            <a:r>
              <a:rPr lang="en-CA" sz="2800" b="1" dirty="0">
                <a:latin typeface="Candara" panose="020E0502030303020204" pitchFamily="34" charset="0"/>
              </a:rPr>
              <a:t>with the functional dependency </a:t>
            </a:r>
            <a:r>
              <a:rPr lang="en-CA" sz="2800" b="1" dirty="0" smtClean="0">
                <a:latin typeface="Candara" panose="020E0502030303020204" pitchFamily="34" charset="0"/>
              </a:rPr>
              <a:t>FD1 </a:t>
            </a:r>
            <a:r>
              <a:rPr lang="en-CA" sz="2800" b="1" dirty="0">
                <a:latin typeface="Candara" panose="020E0502030303020204" pitchFamily="34" charset="0"/>
              </a:rPr>
              <a:t>being lost in the decomposition. 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562494"/>
            <a:ext cx="7924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800" b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FD1: {student, course} </a:t>
            </a:r>
            <a:r>
              <a:rPr lang="en-US" altLang="en-US" sz="2800" b="1" dirty="0" smtClean="0">
                <a:solidFill>
                  <a:srgbClr val="00B050"/>
                </a:solidFill>
                <a:latin typeface="Candara" panose="020E0502030303020204" pitchFamily="34" charset="0"/>
                <a:sym typeface="Symbol" panose="05050102010706020507" pitchFamily="18" charset="2"/>
              </a:rPr>
              <a:t>-&gt;</a:t>
            </a:r>
            <a:r>
              <a:rPr lang="en-US" altLang="en-US" sz="2800" b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 instructor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b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FD2: instructor </a:t>
            </a:r>
            <a:r>
              <a:rPr lang="en-US" altLang="en-US" sz="2800" b="1" dirty="0" smtClean="0">
                <a:solidFill>
                  <a:srgbClr val="00B050"/>
                </a:solidFill>
                <a:latin typeface="Candara" panose="020E0502030303020204" pitchFamily="34" charset="0"/>
                <a:sym typeface="Symbol" panose="05050102010706020507" pitchFamily="18" charset="2"/>
              </a:rPr>
              <a:t> -&gt;</a:t>
            </a:r>
            <a:r>
              <a:rPr lang="en-US" altLang="en-US" sz="2800" b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 course </a:t>
            </a:r>
            <a:endParaRPr lang="en-US" altLang="en-US" sz="2800" b="1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400" y="762000"/>
            <a:ext cx="91186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3200" b="1" dirty="0" smtClean="0">
                <a:latin typeface="Candara" panose="020E0502030303020204" pitchFamily="34" charset="0"/>
              </a:rPr>
              <a:t>TEACH(student, course, Instructor)</a:t>
            </a:r>
            <a:endParaRPr lang="en-US" altLang="en-US" sz="3200" b="1" dirty="0">
              <a:latin typeface="Candara" panose="020E05020303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05155" y="4436467"/>
            <a:ext cx="42768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latin typeface="Candara" panose="020E0502030303020204" pitchFamily="34" charset="0"/>
              </a:rPr>
              <a:t>R2(instructor</a:t>
            </a:r>
            <a:r>
              <a:rPr lang="en-US" altLang="en-US" sz="3200" b="1" dirty="0">
                <a:latin typeface="Candara" panose="020E0502030303020204" pitchFamily="34" charset="0"/>
              </a:rPr>
              <a:t>, student)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" y="3968390"/>
            <a:ext cx="32752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b="1" dirty="0">
                <a:latin typeface="Candara" panose="020E0502030303020204" pitchFamily="34" charset="0"/>
              </a:rPr>
              <a:t>Decomposed into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05154" y="3383615"/>
            <a:ext cx="42768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1" dirty="0">
                <a:latin typeface="Candara" panose="020E0502030303020204" pitchFamily="34" charset="0"/>
              </a:rPr>
              <a:t>R1(instructor, course</a:t>
            </a:r>
            <a:r>
              <a:rPr lang="en-US" altLang="en-US" sz="3200" b="1" dirty="0" smtClean="0">
                <a:latin typeface="Candara" panose="020E0502030303020204" pitchFamily="34" charset="0"/>
              </a:rPr>
              <a:t>)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cxnSp>
        <p:nvCxnSpPr>
          <p:cNvPr id="12" name="Straight Arrow Connector 11"/>
          <p:cNvCxnSpPr>
            <a:stCxn id="8" idx="3"/>
            <a:endCxn id="10" idx="1"/>
          </p:cNvCxnSpPr>
          <p:nvPr/>
        </p:nvCxnSpPr>
        <p:spPr bwMode="auto">
          <a:xfrm flipV="1">
            <a:off x="3278151" y="3676003"/>
            <a:ext cx="827003" cy="584775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>
            <a:stCxn id="8" idx="3"/>
            <a:endCxn id="4" idx="1"/>
          </p:cNvCxnSpPr>
          <p:nvPr/>
        </p:nvCxnSpPr>
        <p:spPr bwMode="auto">
          <a:xfrm>
            <a:off x="3278151" y="4260778"/>
            <a:ext cx="827004" cy="468077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ctangle 4"/>
          <p:cNvSpPr txBox="1">
            <a:spLocks noChangeArrowheads="1"/>
          </p:cNvSpPr>
          <p:nvPr/>
        </p:nvSpPr>
        <p:spPr bwMode="auto">
          <a:xfrm>
            <a:off x="0" y="3028603"/>
            <a:ext cx="9144000" cy="141653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9pPr>
          </a:lstStyle>
          <a:p>
            <a:r>
              <a:rPr lang="en-US" altLang="en-US" sz="28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en-US" sz="28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12700" y="5250088"/>
            <a:ext cx="9144000" cy="141653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9pPr>
          </a:lstStyle>
          <a:p>
            <a:r>
              <a:rPr lang="en-US" altLang="en-US" sz="28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en-US" sz="28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645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1999"/>
          </a:xfrm>
        </p:spPr>
        <p:txBody>
          <a:bodyPr/>
          <a:lstStyle/>
          <a:p>
            <a:r>
              <a:rPr lang="en-US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Relational </a:t>
            </a:r>
            <a:r>
              <a:rPr lang="en-US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Decompositions</a:t>
            </a:r>
            <a:endParaRPr lang="en-US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2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875" y="761998"/>
            <a:ext cx="9099550" cy="609600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400" b="1" dirty="0" smtClean="0"/>
              <a:t>Non-additive (Lossless) </a:t>
            </a:r>
            <a:r>
              <a:rPr lang="en-US" altLang="en-US" sz="2400" b="1" dirty="0"/>
              <a:t>Join Property of a Decomposition: </a:t>
            </a:r>
            <a:endParaRPr lang="en-US" altLang="en-US" sz="24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600" b="1" dirty="0" smtClean="0"/>
              <a:t>Definition</a:t>
            </a:r>
            <a:r>
              <a:rPr lang="en-US" altLang="en-US" sz="2600" dirty="0"/>
              <a:t>: </a:t>
            </a:r>
            <a:endParaRPr lang="en-US" altLang="en-US" sz="2600" dirty="0" smtClean="0"/>
          </a:p>
          <a:p>
            <a:pPr>
              <a:lnSpc>
                <a:spcPct val="150000"/>
              </a:lnSpc>
            </a:pPr>
            <a:r>
              <a:rPr lang="en-US" altLang="en-US" sz="2400" dirty="0" smtClean="0"/>
              <a:t>Lossless </a:t>
            </a:r>
            <a:r>
              <a:rPr lang="en-US" altLang="en-US" sz="2400" dirty="0"/>
              <a:t>join property: a decomposition D = {R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R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..., R</a:t>
            </a:r>
            <a:r>
              <a:rPr lang="en-US" altLang="en-US" sz="2400" baseline="-25000" dirty="0"/>
              <a:t>m</a:t>
            </a:r>
            <a:r>
              <a:rPr lang="en-US" altLang="en-US" sz="2400" dirty="0"/>
              <a:t>} of R has the </a:t>
            </a:r>
            <a:r>
              <a:rPr lang="en-US" altLang="en-US" sz="2400" b="1" dirty="0"/>
              <a:t>lossless (</a:t>
            </a:r>
            <a:r>
              <a:rPr lang="en-US" altLang="en-US" sz="2400" b="1" dirty="0" err="1"/>
              <a:t>nonadditive</a:t>
            </a:r>
            <a:r>
              <a:rPr lang="en-US" altLang="en-US" sz="2400" b="1" dirty="0"/>
              <a:t>) join property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with </a:t>
            </a:r>
            <a:r>
              <a:rPr lang="en-US" altLang="en-US" sz="2400" dirty="0"/>
              <a:t>respect to the set of dependencies F on R if, </a:t>
            </a:r>
            <a:endParaRPr lang="en-US" altLang="en-US" sz="2400" dirty="0" smtClean="0"/>
          </a:p>
          <a:p>
            <a:pPr lvl="1">
              <a:lnSpc>
                <a:spcPct val="150000"/>
              </a:lnSpc>
            </a:pPr>
            <a:r>
              <a:rPr lang="en-US" altLang="en-US" sz="2400" dirty="0" smtClean="0"/>
              <a:t>for </a:t>
            </a:r>
            <a:r>
              <a:rPr lang="en-US" altLang="en-US" sz="2400" i="1" dirty="0"/>
              <a:t>every</a:t>
            </a:r>
            <a:r>
              <a:rPr lang="en-US" altLang="en-US" sz="2400" dirty="0"/>
              <a:t> relation state r of R that satisfies F, the following holds, where * is the natural join of all the relations in D:  </a:t>
            </a:r>
            <a:endParaRPr lang="en-US" altLang="en-US" sz="2400" dirty="0" smtClean="0"/>
          </a:p>
          <a:p>
            <a:pPr algn="ctr">
              <a:lnSpc>
                <a:spcPct val="150000"/>
              </a:lnSpc>
              <a:buFont typeface="Wingdings" charset="2"/>
              <a:buNone/>
            </a:pPr>
            <a:r>
              <a:rPr lang="en-US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(</a:t>
            </a:r>
            <a:r>
              <a:rPr lang="en-US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charset="2"/>
              </a:rPr>
              <a:t></a:t>
            </a:r>
            <a:r>
              <a:rPr lang="en-US" altLang="en-US" sz="32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R1</a:t>
            </a:r>
            <a:r>
              <a:rPr lang="en-US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(r), ..., </a:t>
            </a:r>
            <a:r>
              <a:rPr lang="en-US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charset="2"/>
              </a:rPr>
              <a:t></a:t>
            </a:r>
            <a:r>
              <a:rPr lang="en-US" altLang="en-US" sz="32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</a:t>
            </a:r>
            <a:r>
              <a:rPr lang="en-US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(r)) = r</a:t>
            </a:r>
          </a:p>
        </p:txBody>
      </p:sp>
    </p:spTree>
    <p:extLst>
      <p:ext uri="{BB962C8B-B14F-4D97-AF65-F5344CB8AC3E}">
        <p14:creationId xmlns:p14="http://schemas.microsoft.com/office/powerpoint/2010/main" val="7946161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818"/>
            <a:ext cx="9144000" cy="448990"/>
          </a:xfrm>
        </p:spPr>
        <p:txBody>
          <a:bodyPr/>
          <a:lstStyle/>
          <a:p>
            <a:r>
              <a:rPr lang="en-US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Is this </a:t>
            </a:r>
            <a:r>
              <a:rPr lang="en-US" altLang="en-US" sz="2800" b="1" dirty="0" smtClean="0"/>
              <a:t>Lossless?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654820"/>
              </p:ext>
            </p:extLst>
          </p:nvPr>
        </p:nvGraphicFramePr>
        <p:xfrm>
          <a:off x="7620000" y="1048845"/>
          <a:ext cx="81832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161">
                  <a:extLst>
                    <a:ext uri="{9D8B030D-6E8A-4147-A177-3AD203B41FA5}">
                      <a16:colId xmlns:a16="http://schemas.microsoft.com/office/drawing/2014/main" val="162200025"/>
                    </a:ext>
                  </a:extLst>
                </a:gridCol>
                <a:gridCol w="409161">
                  <a:extLst>
                    <a:ext uri="{9D8B030D-6E8A-4147-A177-3AD203B41FA5}">
                      <a16:colId xmlns:a16="http://schemas.microsoft.com/office/drawing/2014/main" val="2619987672"/>
                    </a:ext>
                  </a:extLst>
                </a:gridCol>
              </a:tblGrid>
              <a:tr h="25762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331535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13358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845732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04369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61734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76200" y="1184750"/>
          <a:ext cx="122748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161">
                  <a:extLst>
                    <a:ext uri="{9D8B030D-6E8A-4147-A177-3AD203B41FA5}">
                      <a16:colId xmlns:a16="http://schemas.microsoft.com/office/drawing/2014/main" val="2000256194"/>
                    </a:ext>
                  </a:extLst>
                </a:gridCol>
                <a:gridCol w="409161">
                  <a:extLst>
                    <a:ext uri="{9D8B030D-6E8A-4147-A177-3AD203B41FA5}">
                      <a16:colId xmlns:a16="http://schemas.microsoft.com/office/drawing/2014/main" val="162200025"/>
                    </a:ext>
                  </a:extLst>
                </a:gridCol>
                <a:gridCol w="409161">
                  <a:extLst>
                    <a:ext uri="{9D8B030D-6E8A-4147-A177-3AD203B41FA5}">
                      <a16:colId xmlns:a16="http://schemas.microsoft.com/office/drawing/2014/main" val="2619987672"/>
                    </a:ext>
                  </a:extLst>
                </a:gridCol>
              </a:tblGrid>
              <a:tr h="25762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331535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13358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845732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04369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61734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435181"/>
              </p:ext>
            </p:extLst>
          </p:nvPr>
        </p:nvGraphicFramePr>
        <p:xfrm>
          <a:off x="5542722" y="1048845"/>
          <a:ext cx="81832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161">
                  <a:extLst>
                    <a:ext uri="{9D8B030D-6E8A-4147-A177-3AD203B41FA5}">
                      <a16:colId xmlns:a16="http://schemas.microsoft.com/office/drawing/2014/main" val="2000256194"/>
                    </a:ext>
                  </a:extLst>
                </a:gridCol>
                <a:gridCol w="409161">
                  <a:extLst>
                    <a:ext uri="{9D8B030D-6E8A-4147-A177-3AD203B41FA5}">
                      <a16:colId xmlns:a16="http://schemas.microsoft.com/office/drawing/2014/main" val="162200025"/>
                    </a:ext>
                  </a:extLst>
                </a:gridCol>
              </a:tblGrid>
              <a:tr h="25762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331535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13358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845732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04369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617340"/>
                  </a:ext>
                </a:extLst>
              </a:tr>
            </a:tbl>
          </a:graphicData>
        </a:graphic>
      </p:graphicFrame>
      <p:sp>
        <p:nvSpPr>
          <p:cNvPr id="6" name="Diamond 5"/>
          <p:cNvSpPr/>
          <p:nvPr/>
        </p:nvSpPr>
        <p:spPr bwMode="auto">
          <a:xfrm>
            <a:off x="6685722" y="1677495"/>
            <a:ext cx="600903" cy="590550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1" name="Straight Connector 20"/>
          <p:cNvCxnSpPr>
            <a:stCxn id="6" idx="1"/>
            <a:endCxn id="20" idx="3"/>
          </p:cNvCxnSpPr>
          <p:nvPr/>
        </p:nvCxnSpPr>
        <p:spPr bwMode="auto">
          <a:xfrm flipH="1" flipV="1">
            <a:off x="6361044" y="1963245"/>
            <a:ext cx="324678" cy="95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3"/>
            <a:endCxn id="5" idx="1"/>
          </p:cNvCxnSpPr>
          <p:nvPr/>
        </p:nvCxnSpPr>
        <p:spPr bwMode="auto">
          <a:xfrm flipV="1">
            <a:off x="7286625" y="1963245"/>
            <a:ext cx="333375" cy="95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-20418" y="532035"/>
            <a:ext cx="4074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90697" y="488587"/>
            <a:ext cx="5212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b="1" cap="none" spc="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cap="none" spc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44443" y="489455"/>
            <a:ext cx="5212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b="1" cap="none" spc="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cap="none" spc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704690" y="3502448"/>
            <a:ext cx="3092396" cy="491006"/>
            <a:chOff x="2952658" y="3362008"/>
            <a:chExt cx="3092396" cy="491006"/>
          </a:xfrm>
        </p:grpSpPr>
        <p:sp>
          <p:nvSpPr>
            <p:cNvPr id="33" name="TextBox 32"/>
            <p:cNvSpPr txBox="1"/>
            <p:nvPr/>
          </p:nvSpPr>
          <p:spPr>
            <a:xfrm>
              <a:off x="2952658" y="3391349"/>
              <a:ext cx="19623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Natural Join</a:t>
              </a:r>
              <a:endParaRPr lang="en-US" b="1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784218" y="3362008"/>
              <a:ext cx="1260836" cy="478481"/>
              <a:chOff x="1851466" y="3335984"/>
              <a:chExt cx="1260836" cy="478481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51466" y="3352800"/>
                <a:ext cx="521297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b="1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</a:t>
                </a:r>
                <a:r>
                  <a:rPr lang="en-US" b="1" cap="none" spc="0" baseline="-250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b="1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591005" y="3335984"/>
                <a:ext cx="521297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b="1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</a:t>
                </a:r>
                <a:r>
                  <a:rPr lang="en-US" b="1" cap="none" spc="0" baseline="-250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US" b="1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8" name="Flowchart: Collate 37"/>
              <p:cNvSpPr/>
              <p:nvPr/>
            </p:nvSpPr>
            <p:spPr bwMode="auto">
              <a:xfrm rot="5400000">
                <a:off x="2345436" y="3429000"/>
                <a:ext cx="272896" cy="309265"/>
              </a:xfrm>
              <a:prstGeom prst="flowChartCollat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764065"/>
              </p:ext>
            </p:extLst>
          </p:nvPr>
        </p:nvGraphicFramePr>
        <p:xfrm>
          <a:off x="6826318" y="4166271"/>
          <a:ext cx="920613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871">
                  <a:extLst>
                    <a:ext uri="{9D8B030D-6E8A-4147-A177-3AD203B41FA5}">
                      <a16:colId xmlns:a16="http://schemas.microsoft.com/office/drawing/2014/main" val="2000256194"/>
                    </a:ext>
                  </a:extLst>
                </a:gridCol>
                <a:gridCol w="306871">
                  <a:extLst>
                    <a:ext uri="{9D8B030D-6E8A-4147-A177-3AD203B41FA5}">
                      <a16:colId xmlns:a16="http://schemas.microsoft.com/office/drawing/2014/main" val="6469807"/>
                    </a:ext>
                  </a:extLst>
                </a:gridCol>
                <a:gridCol w="306871">
                  <a:extLst>
                    <a:ext uri="{9D8B030D-6E8A-4147-A177-3AD203B41FA5}">
                      <a16:colId xmlns:a16="http://schemas.microsoft.com/office/drawing/2014/main" val="2619987672"/>
                    </a:ext>
                  </a:extLst>
                </a:gridCol>
              </a:tblGrid>
              <a:tr h="25762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A</a:t>
                      </a:r>
                      <a:endParaRPr lang="en-US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B</a:t>
                      </a:r>
                      <a:endParaRPr lang="en-US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</a:t>
                      </a:r>
                      <a:endParaRPr lang="en-US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331535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97796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177250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401322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766956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2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7313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3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617340"/>
                  </a:ext>
                </a:extLst>
              </a:tr>
            </a:tbl>
          </a:graphicData>
        </a:graphic>
      </p:graphicFrame>
      <p:sp>
        <p:nvSpPr>
          <p:cNvPr id="55" name="Rounded Rectangle 54"/>
          <p:cNvSpPr/>
          <p:nvPr/>
        </p:nvSpPr>
        <p:spPr bwMode="auto">
          <a:xfrm>
            <a:off x="6714297" y="4897791"/>
            <a:ext cx="1089784" cy="32766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6714297" y="5271736"/>
            <a:ext cx="1089784" cy="32766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Notched Right Arrow 7"/>
          <p:cNvSpPr/>
          <p:nvPr/>
        </p:nvSpPr>
        <p:spPr bwMode="auto">
          <a:xfrm>
            <a:off x="1752600" y="1533289"/>
            <a:ext cx="3124200" cy="1286111"/>
          </a:xfrm>
          <a:prstGeom prst="notched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Decompose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5"/>
          <p:cNvSpPr txBox="1">
            <a:spLocks noChangeArrowheads="1"/>
          </p:cNvSpPr>
          <p:nvPr/>
        </p:nvSpPr>
        <p:spPr bwMode="auto">
          <a:xfrm>
            <a:off x="32875" y="4166271"/>
            <a:ext cx="6520325" cy="269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kern="0" dirty="0" smtClean="0"/>
              <a:t>The word loss in lossless refers to loss of information, not to loss of tuples.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kern="0" dirty="0" smtClean="0"/>
              <a:t>In fact, for “loss of information” a  better term is “</a:t>
            </a:r>
            <a:r>
              <a:rPr lang="en-US" altLang="en-US" sz="2400" b="1" kern="0" dirty="0" smtClean="0"/>
              <a:t>addition of spurious information</a:t>
            </a:r>
            <a:r>
              <a:rPr lang="en-US" altLang="en-US" sz="2400" kern="0" dirty="0" smtClean="0"/>
              <a:t>”</a:t>
            </a:r>
            <a:endParaRPr lang="en-US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20220725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599"/>
          </a:xfrm>
        </p:spPr>
        <p:txBody>
          <a:bodyPr/>
          <a:lstStyle/>
          <a:p>
            <a:pPr marL="381000" indent="-381000">
              <a:lnSpc>
                <a:spcPct val="150000"/>
              </a:lnSpc>
            </a:pPr>
            <a:r>
              <a:rPr lang="en-US" altLang="en-US" sz="3200" b="1" dirty="0">
                <a:latin typeface="Arial Narrow" panose="020B0606020202030204" pitchFamily="34" charset="0"/>
              </a:rPr>
              <a:t>Algorithm 15.3: Testing for Lossless Join Property </a:t>
            </a:r>
          </a:p>
        </p:txBody>
      </p:sp>
      <p:sp>
        <p:nvSpPr>
          <p:cNvPr id="774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" y="609600"/>
            <a:ext cx="9067800" cy="6248400"/>
          </a:xfrm>
        </p:spPr>
        <p:txBody>
          <a:bodyPr/>
          <a:lstStyle/>
          <a:p>
            <a:pPr marL="438150" indent="-381000"/>
            <a:r>
              <a:rPr lang="en-US" altLang="en-US" sz="2600" b="1" dirty="0" smtClean="0">
                <a:latin typeface="Arial Narrow" panose="020B0606020202030204" pitchFamily="34" charset="0"/>
              </a:rPr>
              <a:t>Input</a:t>
            </a:r>
            <a:r>
              <a:rPr lang="en-US" altLang="en-US" sz="2600" dirty="0">
                <a:latin typeface="Arial Narrow" panose="020B0606020202030204" pitchFamily="34" charset="0"/>
              </a:rPr>
              <a:t>: A universal relation R, a decomposition D = {R</a:t>
            </a:r>
            <a:r>
              <a:rPr lang="en-US" altLang="en-US" sz="2600" baseline="-25000" dirty="0">
                <a:latin typeface="Arial Narrow" panose="020B0606020202030204" pitchFamily="34" charset="0"/>
              </a:rPr>
              <a:t>1</a:t>
            </a:r>
            <a:r>
              <a:rPr lang="en-US" altLang="en-US" sz="2600" dirty="0">
                <a:latin typeface="Arial Narrow" panose="020B0606020202030204" pitchFamily="34" charset="0"/>
              </a:rPr>
              <a:t>, R</a:t>
            </a:r>
            <a:r>
              <a:rPr lang="en-US" altLang="en-US" sz="2600" baseline="-25000" dirty="0">
                <a:latin typeface="Arial Narrow" panose="020B0606020202030204" pitchFamily="34" charset="0"/>
              </a:rPr>
              <a:t>2</a:t>
            </a:r>
            <a:r>
              <a:rPr lang="en-US" altLang="en-US" sz="2600" dirty="0">
                <a:latin typeface="Arial Narrow" panose="020B0606020202030204" pitchFamily="34" charset="0"/>
              </a:rPr>
              <a:t>, ..., R</a:t>
            </a:r>
            <a:r>
              <a:rPr lang="en-US" altLang="en-US" sz="2600" baseline="-25000" dirty="0">
                <a:latin typeface="Arial Narrow" panose="020B0606020202030204" pitchFamily="34" charset="0"/>
              </a:rPr>
              <a:t>m</a:t>
            </a:r>
            <a:r>
              <a:rPr lang="en-US" altLang="en-US" sz="2600" dirty="0">
                <a:latin typeface="Arial Narrow" panose="020B0606020202030204" pitchFamily="34" charset="0"/>
              </a:rPr>
              <a:t>} of R, and a set F of functional dependencies. </a:t>
            </a:r>
          </a:p>
          <a:p>
            <a:pPr marL="381000" indent="-381000">
              <a:lnSpc>
                <a:spcPct val="150000"/>
              </a:lnSpc>
              <a:buSzTx/>
              <a:buFont typeface="Wingdings" charset="2"/>
              <a:buNone/>
            </a:pPr>
            <a:r>
              <a:rPr lang="en-US" altLang="en-US" sz="2400" b="1" dirty="0">
                <a:solidFill>
                  <a:srgbClr val="990033"/>
                </a:solidFill>
                <a:latin typeface="Arial Narrow" panose="020B0606020202030204" pitchFamily="34" charset="0"/>
              </a:rPr>
              <a:t>1</a:t>
            </a:r>
            <a:r>
              <a:rPr lang="en-US" altLang="en-US" sz="24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initial matrix S with one row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relation 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D, and one column j for each attribute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R.</a:t>
            </a:r>
          </a:p>
          <a:p>
            <a:pPr marL="381000" indent="-381000">
              <a:lnSpc>
                <a:spcPct val="150000"/>
              </a:lnSpc>
              <a:buSzTx/>
              <a:buFont typeface="Wingdings" charset="2"/>
              <a:buNone/>
            </a:pPr>
            <a:r>
              <a:rPr lang="en-US" altLang="en-US" sz="2400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S(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j):= 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matrix entries.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 </a:t>
            </a:r>
            <a:r>
              <a:rPr lang="en-US" altLang="en-US" sz="24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24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i="1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en-US" sz="24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distinct symbol associated with indices (</a:t>
            </a:r>
            <a:r>
              <a:rPr lang="en-US" altLang="en-US" sz="24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</a:t>
            </a:r>
            <a:r>
              <a:rPr lang="en-US" altLang="en-US" sz="24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*).</a:t>
            </a:r>
          </a:p>
          <a:p>
            <a:pPr marL="381000" indent="-381000">
              <a:lnSpc>
                <a:spcPct val="150000"/>
              </a:lnSpc>
              <a:buSzTx/>
              <a:buFont typeface="Wingdings" charset="2"/>
              <a:buNone/>
            </a:pPr>
            <a:r>
              <a:rPr lang="en-US" altLang="en-US" sz="24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row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representing relation schema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indent="-381000">
              <a:buSzTx/>
              <a:buFont typeface="Wingdings" charset="2"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{for each column j representing attribute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alt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indent="-381000">
              <a:buSzTx/>
              <a:buFont typeface="Wingdings" charset="2"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{if (relation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attribute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then set S(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):=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;};};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sz="24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 each </a:t>
            </a:r>
            <a:r>
              <a:rPr lang="en-US" altLang="en-US" sz="24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i="1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distinct symbol associated with index (j) </a:t>
            </a:r>
            <a:r>
              <a:rPr lang="en-US" altLang="en-US" sz="24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endParaRPr lang="en-US" altLang="en-US" sz="2400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Pentagon 1"/>
          <p:cNvSpPr/>
          <p:nvPr/>
        </p:nvSpPr>
        <p:spPr bwMode="auto">
          <a:xfrm>
            <a:off x="5486400" y="6438900"/>
            <a:ext cx="3590925" cy="381000"/>
          </a:xfrm>
          <a:prstGeom prst="homePlate">
            <a:avLst>
              <a:gd name="adj" fmla="val 1785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1" algn="ctr" eaLnBrk="1" hangingPunct="1"/>
            <a:r>
              <a:rPr lang="en-US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CONTINUED on NEXT SLIDE</a:t>
            </a:r>
            <a:endParaRPr lang="en-US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55938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5334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800" b="1" dirty="0">
                <a:latin typeface="Arial Narrow" panose="020B0606020202030204" pitchFamily="34" charset="0"/>
              </a:rPr>
              <a:t>Algorithm 15.3: Testing for Lossless Join Property (continued</a:t>
            </a:r>
            <a:r>
              <a:rPr lang="en-US" altLang="en-US" sz="2800" b="1" dirty="0" smtClean="0">
                <a:latin typeface="Arial Narrow" panose="020B0606020202030204" pitchFamily="34" charset="0"/>
              </a:rPr>
              <a:t>)</a:t>
            </a:r>
            <a:endParaRPr lang="en-US" altLang="en-US" sz="1600" b="1" dirty="0">
              <a:solidFill>
                <a:srgbClr val="990033"/>
              </a:solidFill>
              <a:latin typeface="Arial Narrow" panose="020B0606020202030204" pitchFamily="34" charset="0"/>
            </a:endParaRPr>
          </a:p>
        </p:txBody>
      </p:sp>
      <p:sp>
        <p:nvSpPr>
          <p:cNvPr id="776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323" y="556260"/>
            <a:ext cx="9060023" cy="6245756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400" b="1" dirty="0" smtClean="0">
                <a:solidFill>
                  <a:srgbClr val="990033"/>
                </a:solidFill>
                <a:latin typeface="Arial Narrow" panose="020B0606020202030204" pitchFamily="34" charset="0"/>
              </a:rPr>
              <a:t>4. </a:t>
            </a:r>
            <a:r>
              <a:rPr lang="en-US" altLang="en-US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Repeat the following loop until a complete loop execution results in no changes to S </a:t>
            </a:r>
            <a:endParaRPr lang="en-US" altLang="en-US" sz="2400" dirty="0" smtClean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1200" b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1200" b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 for </a:t>
            </a:r>
            <a:r>
              <a:rPr lang="en-US" altLang="en-US" sz="1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each functional dependency X </a:t>
            </a:r>
            <a:r>
              <a:rPr lang="en-US" altLang="en-US" sz="1200" b="1" dirty="0">
                <a:latin typeface="Arial Narrow" panose="020B0606020202030204" pitchFamily="34" charset="0"/>
                <a:cs typeface="Times New Roman" panose="02020603050405020304" pitchFamily="18" charset="0"/>
                <a:sym typeface="Wingdings 3" charset="2"/>
              </a:rPr>
              <a:t></a:t>
            </a:r>
            <a:r>
              <a:rPr lang="en-US" altLang="en-US" sz="1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Y in F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1200" b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   {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1200" b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      for </a:t>
            </a:r>
            <a:r>
              <a:rPr lang="en-US" altLang="en-US" sz="1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all rows in S which have the same symbols in the columns </a:t>
            </a:r>
            <a:r>
              <a:rPr lang="en-US" altLang="en-US" sz="1200" b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corresponding </a:t>
            </a:r>
            <a:r>
              <a:rPr lang="en-US" altLang="en-US" sz="1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to attributes in X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1200" b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sz="1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	</a:t>
            </a:r>
            <a:r>
              <a:rPr lang="en-US" altLang="en-US" sz="1200" b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1200" b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           make </a:t>
            </a:r>
            <a:r>
              <a:rPr lang="en-US" altLang="en-US" sz="1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the symbols in each column that correspond to an attribute in Y be the same in all these rows as follows: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1200" b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             If </a:t>
            </a:r>
            <a:r>
              <a:rPr lang="en-US" altLang="en-US" sz="1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any of the rows has an “a” symbol for the column, </a:t>
            </a:r>
            <a:endParaRPr lang="en-US" altLang="en-US" sz="1200" b="1" dirty="0" smtClean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1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200" b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               set </a:t>
            </a:r>
            <a:r>
              <a:rPr lang="en-US" altLang="en-US" sz="1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the other rows to that same “a” symbol in the column.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1200" b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             If </a:t>
            </a:r>
            <a:r>
              <a:rPr lang="en-US" altLang="en-US" sz="1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no “a” symbol exists for the attribute in any of the rows, </a:t>
            </a:r>
            <a:endParaRPr lang="en-US" altLang="en-US" sz="1200" b="1" dirty="0" smtClean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1200" b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                choose </a:t>
            </a:r>
            <a:r>
              <a:rPr lang="en-US" altLang="en-US" sz="1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one of the “b” symbols that appear in one of the rows for the attribute and set the other rows to that same “b” symbol in the column </a:t>
            </a:r>
            <a:r>
              <a:rPr lang="en-US" altLang="en-US" sz="1200" b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1200" b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        };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1200" b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   };</a:t>
            </a:r>
            <a:endParaRPr lang="en-US" altLang="en-US" sz="1200" b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1200" b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};</a:t>
            </a:r>
            <a:endParaRPr lang="en-US" altLang="en-US" sz="1200" b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400" b="1" dirty="0">
                <a:solidFill>
                  <a:srgbClr val="990033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5. </a:t>
            </a:r>
            <a:r>
              <a:rPr lang="en-US" altLang="en-US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If a row is made up entirely of “a” symbols, then the decomposition has the lossless join property; otherwise it does not</a:t>
            </a:r>
            <a:r>
              <a:rPr lang="en-US" altLang="en-US" sz="24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.</a:t>
            </a:r>
            <a:endParaRPr lang="en-US" altLang="en-US" sz="24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5261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5334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C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</a:t>
            </a:r>
            <a:r>
              <a:rPr lang="en-US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Testing </a:t>
            </a: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for Lossless Join </a:t>
            </a:r>
            <a:r>
              <a:rPr lang="en-US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Property</a:t>
            </a:r>
            <a:endParaRPr lang="en-US" altLang="en-US" sz="1600" b="1" dirty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776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589187"/>
            <a:ext cx="9067800" cy="7592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2200" dirty="0" smtClean="0">
                <a:solidFill>
                  <a:schemeClr val="tx1"/>
                </a:solidFill>
                <a:latin typeface="Candara" panose="020E0502030303020204" pitchFamily="34" charset="0"/>
              </a:rPr>
              <a:t>Consider </a:t>
            </a:r>
            <a:r>
              <a:rPr lang="en-CA" sz="2200" dirty="0">
                <a:solidFill>
                  <a:schemeClr val="tx1"/>
                </a:solidFill>
                <a:latin typeface="Candara" panose="020E0502030303020204" pitchFamily="34" charset="0"/>
              </a:rPr>
              <a:t>the schema </a:t>
            </a:r>
            <a:r>
              <a:rPr lang="en-CA" sz="2200" dirty="0" smtClean="0">
                <a:solidFill>
                  <a:schemeClr val="tx1"/>
                </a:solidFill>
                <a:latin typeface="Candara" panose="020E0502030303020204" pitchFamily="34" charset="0"/>
              </a:rPr>
              <a:t>R=ABCD, FDs </a:t>
            </a:r>
            <a:r>
              <a:rPr lang="en-CA" sz="2200" dirty="0">
                <a:solidFill>
                  <a:schemeClr val="tx1"/>
                </a:solidFill>
                <a:latin typeface="Candara" panose="020E0502030303020204" pitchFamily="34" charset="0"/>
              </a:rPr>
              <a:t>F= { A → B, B → C }, </a:t>
            </a:r>
            <a:r>
              <a:rPr lang="en-CA" sz="2200" dirty="0" smtClean="0">
                <a:solidFill>
                  <a:schemeClr val="tx1"/>
                </a:solidFill>
                <a:latin typeface="Candara" panose="020E0502030303020204" pitchFamily="34" charset="0"/>
              </a:rPr>
              <a:t>and Non-binary </a:t>
            </a:r>
            <a:r>
              <a:rPr lang="en-CA" sz="2200" dirty="0">
                <a:solidFill>
                  <a:schemeClr val="tx1"/>
                </a:solidFill>
                <a:latin typeface="Candara" panose="020E0502030303020204" pitchFamily="34" charset="0"/>
              </a:rPr>
              <a:t>partition D1 = {ACD, AB, BC}. </a:t>
            </a:r>
            <a:r>
              <a:rPr lang="en-CA" sz="2400" i="1" dirty="0">
                <a:solidFill>
                  <a:schemeClr val="tx1"/>
                </a:solidFill>
                <a:latin typeface="Candara" panose="020E0502030303020204" pitchFamily="34" charset="0"/>
              </a:rPr>
              <a:t>Is </a:t>
            </a:r>
            <a:r>
              <a:rPr lang="en-CA" sz="2200" i="1" dirty="0">
                <a:solidFill>
                  <a:schemeClr val="tx1"/>
                </a:solidFill>
                <a:latin typeface="Candara" panose="020E0502030303020204" pitchFamily="34" charset="0"/>
              </a:rPr>
              <a:t>D1 lossless?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CA" sz="2200" dirty="0" smtClean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489558"/>
              </p:ext>
            </p:extLst>
          </p:nvPr>
        </p:nvGraphicFramePr>
        <p:xfrm>
          <a:off x="84519" y="1978659"/>
          <a:ext cx="38778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576">
                  <a:extLst>
                    <a:ext uri="{9D8B030D-6E8A-4147-A177-3AD203B41FA5}">
                      <a16:colId xmlns:a16="http://schemas.microsoft.com/office/drawing/2014/main" val="767608357"/>
                    </a:ext>
                  </a:extLst>
                </a:gridCol>
                <a:gridCol w="775576">
                  <a:extLst>
                    <a:ext uri="{9D8B030D-6E8A-4147-A177-3AD203B41FA5}">
                      <a16:colId xmlns:a16="http://schemas.microsoft.com/office/drawing/2014/main" val="1636506870"/>
                    </a:ext>
                  </a:extLst>
                </a:gridCol>
                <a:gridCol w="775576">
                  <a:extLst>
                    <a:ext uri="{9D8B030D-6E8A-4147-A177-3AD203B41FA5}">
                      <a16:colId xmlns:a16="http://schemas.microsoft.com/office/drawing/2014/main" val="500607354"/>
                    </a:ext>
                  </a:extLst>
                </a:gridCol>
                <a:gridCol w="775576">
                  <a:extLst>
                    <a:ext uri="{9D8B030D-6E8A-4147-A177-3AD203B41FA5}">
                      <a16:colId xmlns:a16="http://schemas.microsoft.com/office/drawing/2014/main" val="39385378"/>
                    </a:ext>
                  </a:extLst>
                </a:gridCol>
                <a:gridCol w="775576">
                  <a:extLst>
                    <a:ext uri="{9D8B030D-6E8A-4147-A177-3AD203B41FA5}">
                      <a16:colId xmlns:a16="http://schemas.microsoft.com/office/drawing/2014/main" val="3697739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70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ACD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17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b24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46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b31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b34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879700"/>
                  </a:ext>
                </a:extLst>
              </a:tr>
            </a:tbl>
          </a:graphicData>
        </a:graphic>
      </p:graphicFrame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-46927" y="3530602"/>
            <a:ext cx="4410076" cy="30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CA" sz="2000" kern="0" dirty="0">
                <a:latin typeface="Candara" panose="020E0502030303020204" pitchFamily="34" charset="0"/>
              </a:rPr>
              <a:t>2</a:t>
            </a:r>
            <a:r>
              <a:rPr lang="en-CA" sz="2000" kern="0" dirty="0" smtClean="0">
                <a:latin typeface="Candara" panose="020E0502030303020204" pitchFamily="34" charset="0"/>
              </a:rPr>
              <a:t>.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S(</a:t>
            </a: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j):= </a:t>
            </a: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all matrix entries</a:t>
            </a:r>
            <a:endParaRPr lang="en-US" altLang="en-US" sz="2000" i="1" kern="0" dirty="0"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59969"/>
              </p:ext>
            </p:extLst>
          </p:nvPr>
        </p:nvGraphicFramePr>
        <p:xfrm>
          <a:off x="4171179" y="1978659"/>
          <a:ext cx="4811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319">
                  <a:extLst>
                    <a:ext uri="{9D8B030D-6E8A-4147-A177-3AD203B41FA5}">
                      <a16:colId xmlns:a16="http://schemas.microsoft.com/office/drawing/2014/main" val="767608357"/>
                    </a:ext>
                  </a:extLst>
                </a:gridCol>
                <a:gridCol w="962319">
                  <a:extLst>
                    <a:ext uri="{9D8B030D-6E8A-4147-A177-3AD203B41FA5}">
                      <a16:colId xmlns:a16="http://schemas.microsoft.com/office/drawing/2014/main" val="1636506870"/>
                    </a:ext>
                  </a:extLst>
                </a:gridCol>
                <a:gridCol w="962319">
                  <a:extLst>
                    <a:ext uri="{9D8B030D-6E8A-4147-A177-3AD203B41FA5}">
                      <a16:colId xmlns:a16="http://schemas.microsoft.com/office/drawing/2014/main" val="500607354"/>
                    </a:ext>
                  </a:extLst>
                </a:gridCol>
                <a:gridCol w="962319">
                  <a:extLst>
                    <a:ext uri="{9D8B030D-6E8A-4147-A177-3AD203B41FA5}">
                      <a16:colId xmlns:a16="http://schemas.microsoft.com/office/drawing/2014/main" val="39385378"/>
                    </a:ext>
                  </a:extLst>
                </a:gridCol>
                <a:gridCol w="962319">
                  <a:extLst>
                    <a:ext uri="{9D8B030D-6E8A-4147-A177-3AD203B41FA5}">
                      <a16:colId xmlns:a16="http://schemas.microsoft.com/office/drawing/2014/main" val="3697739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70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ACD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17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b24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46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b31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b34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879700"/>
                  </a:ext>
                </a:extLst>
              </a:tr>
            </a:tbl>
          </a:graphicData>
        </a:graphic>
      </p:graphicFrame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4185131" y="3530603"/>
            <a:ext cx="4845268" cy="201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CA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CA" sz="20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if </a:t>
            </a:r>
            <a:r>
              <a:rPr lang="en-CA" sz="20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A" sz="20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sz="20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attribute </a:t>
            </a:r>
            <a:r>
              <a:rPr lang="en-CA" sz="20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CA" sz="20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CA" sz="20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</a:t>
            </a:r>
            <a:r>
              <a:rPr lang="en-CA" sz="20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CA" sz="2000" i="1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CA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CA" sz="20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CA" sz="2000" i="1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CA" sz="20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000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8800" y="7104380"/>
            <a:ext cx="4572000" cy="6832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CA" dirty="0"/>
              <a:t>Question Is D1 a Lossless decomposition?</a:t>
            </a:r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772833"/>
              </p:ext>
            </p:extLst>
          </p:nvPr>
        </p:nvGraphicFramePr>
        <p:xfrm>
          <a:off x="4185130" y="4177663"/>
          <a:ext cx="48795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912">
                  <a:extLst>
                    <a:ext uri="{9D8B030D-6E8A-4147-A177-3AD203B41FA5}">
                      <a16:colId xmlns:a16="http://schemas.microsoft.com/office/drawing/2014/main" val="767608357"/>
                    </a:ext>
                  </a:extLst>
                </a:gridCol>
                <a:gridCol w="975912">
                  <a:extLst>
                    <a:ext uri="{9D8B030D-6E8A-4147-A177-3AD203B41FA5}">
                      <a16:colId xmlns:a16="http://schemas.microsoft.com/office/drawing/2014/main" val="1636506870"/>
                    </a:ext>
                  </a:extLst>
                </a:gridCol>
                <a:gridCol w="975912">
                  <a:extLst>
                    <a:ext uri="{9D8B030D-6E8A-4147-A177-3AD203B41FA5}">
                      <a16:colId xmlns:a16="http://schemas.microsoft.com/office/drawing/2014/main" val="500607354"/>
                    </a:ext>
                  </a:extLst>
                </a:gridCol>
                <a:gridCol w="975912">
                  <a:extLst>
                    <a:ext uri="{9D8B030D-6E8A-4147-A177-3AD203B41FA5}">
                      <a16:colId xmlns:a16="http://schemas.microsoft.com/office/drawing/2014/main" val="39385378"/>
                    </a:ext>
                  </a:extLst>
                </a:gridCol>
                <a:gridCol w="975912">
                  <a:extLst>
                    <a:ext uri="{9D8B030D-6E8A-4147-A177-3AD203B41FA5}">
                      <a16:colId xmlns:a16="http://schemas.microsoft.com/office/drawing/2014/main" val="3697739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70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ACD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17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b24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46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b31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b34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879700"/>
                  </a:ext>
                </a:extLst>
              </a:tr>
            </a:tbl>
          </a:graphicData>
        </a:graphic>
      </p:graphicFrame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185131" y="5761996"/>
            <a:ext cx="4492843" cy="243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CA" sz="20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First row is all a’s. </a:t>
            </a:r>
            <a:endParaRPr lang="en-US" altLang="en-US" sz="2000" i="1" kern="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-3110" y="5761995"/>
            <a:ext cx="4041710" cy="2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CA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CA" sz="20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Apply FDs: A</a:t>
            </a:r>
            <a:r>
              <a:rPr lang="en-CA" sz="20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 and BC</a:t>
            </a:r>
            <a:endParaRPr lang="en-US" altLang="en-US" sz="2000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177886"/>
              </p:ext>
            </p:extLst>
          </p:nvPr>
        </p:nvGraphicFramePr>
        <p:xfrm>
          <a:off x="113095" y="4195443"/>
          <a:ext cx="39255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101">
                  <a:extLst>
                    <a:ext uri="{9D8B030D-6E8A-4147-A177-3AD203B41FA5}">
                      <a16:colId xmlns:a16="http://schemas.microsoft.com/office/drawing/2014/main" val="767608357"/>
                    </a:ext>
                  </a:extLst>
                </a:gridCol>
                <a:gridCol w="785101">
                  <a:extLst>
                    <a:ext uri="{9D8B030D-6E8A-4147-A177-3AD203B41FA5}">
                      <a16:colId xmlns:a16="http://schemas.microsoft.com/office/drawing/2014/main" val="1636506870"/>
                    </a:ext>
                  </a:extLst>
                </a:gridCol>
                <a:gridCol w="785101">
                  <a:extLst>
                    <a:ext uri="{9D8B030D-6E8A-4147-A177-3AD203B41FA5}">
                      <a16:colId xmlns:a16="http://schemas.microsoft.com/office/drawing/2014/main" val="500607354"/>
                    </a:ext>
                  </a:extLst>
                </a:gridCol>
                <a:gridCol w="785101">
                  <a:extLst>
                    <a:ext uri="{9D8B030D-6E8A-4147-A177-3AD203B41FA5}">
                      <a16:colId xmlns:a16="http://schemas.microsoft.com/office/drawing/2014/main" val="39385378"/>
                    </a:ext>
                  </a:extLst>
                </a:gridCol>
                <a:gridCol w="785101">
                  <a:extLst>
                    <a:ext uri="{9D8B030D-6E8A-4147-A177-3AD203B41FA5}">
                      <a16:colId xmlns:a16="http://schemas.microsoft.com/office/drawing/2014/main" val="3697739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70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ACD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17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b24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46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b31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b34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8797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>
            <a:off x="1419807" y="4757418"/>
            <a:ext cx="259773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214970" y="5128893"/>
            <a:ext cx="247650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Oval 27"/>
          <p:cNvSpPr/>
          <p:nvPr/>
        </p:nvSpPr>
        <p:spPr bwMode="auto">
          <a:xfrm>
            <a:off x="1812158" y="4576443"/>
            <a:ext cx="533400" cy="6858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2609148" y="4938393"/>
            <a:ext cx="533400" cy="6858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1419807" y="5138418"/>
            <a:ext cx="259773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2214970" y="5490843"/>
            <a:ext cx="247650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5515675" y="4557393"/>
            <a:ext cx="3514725" cy="331470"/>
          </a:xfrm>
          <a:prstGeom prst="rect">
            <a:avLst/>
          </a:prstGeom>
          <a:noFill/>
          <a:ln w="3175">
            <a:solidFill>
              <a:srgbClr val="0070C0"/>
            </a:solidFill>
            <a:headEnd type="none" w="med" len="med"/>
            <a:tailEnd type="none" w="med" len="med"/>
          </a:ln>
          <a:effectLst>
            <a:glow rad="101600">
              <a:srgbClr val="0070C0">
                <a:alpha val="60000"/>
              </a:srgb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5"/>
          <p:cNvSpPr txBox="1">
            <a:spLocks noChangeArrowheads="1"/>
          </p:cNvSpPr>
          <p:nvPr/>
        </p:nvSpPr>
        <p:spPr bwMode="auto">
          <a:xfrm>
            <a:off x="66674" y="6431287"/>
            <a:ext cx="9067800" cy="403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CA" sz="2200" b="1" kern="0" dirty="0" smtClean="0">
                <a:solidFill>
                  <a:schemeClr val="tx1"/>
                </a:solidFill>
              </a:rPr>
              <a:t>Conclusion</a:t>
            </a:r>
            <a:r>
              <a:rPr lang="en-CA" sz="2200" kern="0" dirty="0" smtClean="0">
                <a:solidFill>
                  <a:schemeClr val="tx1"/>
                </a:solidFill>
              </a:rPr>
              <a:t>: D1 = {ACD, AB, BC} is lossless. </a:t>
            </a:r>
          </a:p>
        </p:txBody>
      </p:sp>
      <p:sp>
        <p:nvSpPr>
          <p:cNvPr id="37" name="Rectangle 5"/>
          <p:cNvSpPr txBox="1">
            <a:spLocks noChangeArrowheads="1"/>
          </p:cNvSpPr>
          <p:nvPr/>
        </p:nvSpPr>
        <p:spPr bwMode="auto">
          <a:xfrm>
            <a:off x="-3110" y="1626692"/>
            <a:ext cx="8916100" cy="30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CA" sz="1800" kern="0" dirty="0" smtClean="0">
                <a:latin typeface="Candara" panose="020E0502030303020204" pitchFamily="34" charset="0"/>
              </a:rPr>
              <a:t>1.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matrix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one row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relation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one column j for each attribute </a:t>
            </a:r>
            <a:r>
              <a:rPr lang="en-US" altLang="en-US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altLang="en-US" sz="1800" i="1" kern="0" dirty="0"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904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2" grpId="0"/>
      <p:bldP spid="28" grpId="0" animBg="1"/>
      <p:bldP spid="31" grpId="0" animBg="1"/>
      <p:bldP spid="29" grpId="0" animBg="1"/>
      <p:bldP spid="35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533399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800" b="1" dirty="0" smtClean="0">
                <a:latin typeface="Arial Narrow" panose="020B0606020202030204" pitchFamily="34" charset="0"/>
              </a:rPr>
              <a:t>Example: </a:t>
            </a:r>
            <a:r>
              <a:rPr lang="en-US" altLang="en-US" sz="2800" b="1" dirty="0">
                <a:latin typeface="Arial Narrow" panose="020B0606020202030204" pitchFamily="34" charset="0"/>
              </a:rPr>
              <a:t>Testing for Lossless Join Property (continued</a:t>
            </a:r>
            <a:r>
              <a:rPr lang="en-US" altLang="en-US" sz="2800" b="1" dirty="0" smtClean="0">
                <a:latin typeface="Arial Narrow" panose="020B0606020202030204" pitchFamily="34" charset="0"/>
              </a:rPr>
              <a:t>)</a:t>
            </a:r>
            <a:endParaRPr lang="en-US" altLang="en-US" sz="1600" b="1" dirty="0">
              <a:solidFill>
                <a:srgbClr val="990033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337" y="619035"/>
            <a:ext cx="9067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R = {</a:t>
            </a:r>
            <a:r>
              <a:rPr lang="en-CA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Ssn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, </a:t>
            </a:r>
            <a:r>
              <a:rPr lang="en-CA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Ename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, </a:t>
            </a:r>
            <a:r>
              <a:rPr lang="en-CA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Pnumber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, </a:t>
            </a:r>
            <a:r>
              <a:rPr lang="en-CA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Pname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, </a:t>
            </a:r>
            <a:r>
              <a:rPr lang="en-CA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Plocation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, Hours</a:t>
            </a:r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}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F =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{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         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Ssn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sym typeface="Wingdings" panose="05000000000000000000" pitchFamily="2" charset="2"/>
              </a:rPr>
              <a:t>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Ename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; 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         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Pnumber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sym typeface="Wingdings" panose="05000000000000000000" pitchFamily="2" charset="2"/>
              </a:rPr>
              <a:t>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{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Pname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,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Plocation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}; 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         {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Ssn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,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Pnumber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}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sym typeface="Wingdings" panose="05000000000000000000" pitchFamily="2" charset="2"/>
              </a:rPr>
              <a:t>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Hours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      }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42863" y="3114681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 = {R1, R2 }</a:t>
            </a:r>
          </a:p>
        </p:txBody>
      </p:sp>
      <p:sp>
        <p:nvSpPr>
          <p:cNvPr id="4" name="Rectangle 3"/>
          <p:cNvSpPr/>
          <p:nvPr/>
        </p:nvSpPr>
        <p:spPr>
          <a:xfrm>
            <a:off x="-42863" y="3549718"/>
            <a:ext cx="64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R1 = EMP_LOCS = {</a:t>
            </a:r>
            <a:r>
              <a:rPr lang="en-US" dirty="0" err="1"/>
              <a:t>Ename</a:t>
            </a:r>
            <a:r>
              <a:rPr lang="en-US" dirty="0"/>
              <a:t>, </a:t>
            </a:r>
            <a:r>
              <a:rPr lang="en-US" dirty="0" err="1"/>
              <a:t>Plocation</a:t>
            </a:r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-76200" y="4076554"/>
            <a:ext cx="9067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R2 = EMP_PROJ1 = {</a:t>
            </a:r>
            <a:r>
              <a:rPr lang="en-CA" dirty="0" err="1"/>
              <a:t>Ssn</a:t>
            </a:r>
            <a:r>
              <a:rPr lang="en-CA" dirty="0"/>
              <a:t>, </a:t>
            </a:r>
            <a:r>
              <a:rPr lang="en-CA" dirty="0" err="1"/>
              <a:t>Pnumber</a:t>
            </a:r>
            <a:r>
              <a:rPr lang="en-CA" dirty="0"/>
              <a:t>, Hours, </a:t>
            </a:r>
            <a:r>
              <a:rPr lang="en-CA" dirty="0" err="1"/>
              <a:t>Pname</a:t>
            </a:r>
            <a:r>
              <a:rPr lang="en-CA" dirty="0"/>
              <a:t>, </a:t>
            </a:r>
            <a:r>
              <a:rPr lang="en-CA" dirty="0" err="1" smtClean="0"/>
              <a:t>Plocation</a:t>
            </a:r>
            <a:r>
              <a:rPr lang="en-CA" dirty="0" smtClean="0"/>
              <a:t>}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712428"/>
              </p:ext>
            </p:extLst>
          </p:nvPr>
        </p:nvGraphicFramePr>
        <p:xfrm>
          <a:off x="187522" y="4822840"/>
          <a:ext cx="875942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63">
                  <a:extLst>
                    <a:ext uri="{9D8B030D-6E8A-4147-A177-3AD203B41FA5}">
                      <a16:colId xmlns:a16="http://schemas.microsoft.com/office/drawing/2014/main" val="6757954"/>
                    </a:ext>
                  </a:extLst>
                </a:gridCol>
                <a:gridCol w="898800">
                  <a:extLst>
                    <a:ext uri="{9D8B030D-6E8A-4147-A177-3AD203B41FA5}">
                      <a16:colId xmlns:a16="http://schemas.microsoft.com/office/drawing/2014/main" val="123883897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13001284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74486873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49194169"/>
                    </a:ext>
                  </a:extLst>
                </a:gridCol>
                <a:gridCol w="1576805">
                  <a:extLst>
                    <a:ext uri="{9D8B030D-6E8A-4147-A177-3AD203B41FA5}">
                      <a16:colId xmlns:a16="http://schemas.microsoft.com/office/drawing/2014/main" val="1380624036"/>
                    </a:ext>
                  </a:extLst>
                </a:gridCol>
                <a:gridCol w="1348561">
                  <a:extLst>
                    <a:ext uri="{9D8B030D-6E8A-4147-A177-3AD203B41FA5}">
                      <a16:colId xmlns:a16="http://schemas.microsoft.com/office/drawing/2014/main" val="547467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</a:t>
                      </a: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Ssn</a:t>
                      </a: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Ename</a:t>
                      </a: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Pnumber</a:t>
                      </a: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Pname</a:t>
                      </a: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Plocation</a:t>
                      </a: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Hours</a:t>
                      </a: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34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R1</a:t>
                      </a: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b11</a:t>
                      </a: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a2</a:t>
                      </a: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b13</a:t>
                      </a: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b14</a:t>
                      </a: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a5</a:t>
                      </a: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b16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97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R2</a:t>
                      </a: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a1</a:t>
                      </a: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b22</a:t>
                      </a: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a3</a:t>
                      </a: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a4</a:t>
                      </a: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a5</a:t>
                      </a: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a6</a:t>
                      </a:r>
                      <a:endPara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97336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3337" y="6375326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latin typeface="Candara" panose="020E0502030303020204" pitchFamily="34" charset="0"/>
              </a:rPr>
              <a:t>(No changes to matrix after applying functional dependencies</a:t>
            </a:r>
            <a:endParaRPr lang="en-US" b="1" dirty="0"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14400" y="5334000"/>
            <a:ext cx="762000" cy="353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5795328"/>
            <a:ext cx="762000" cy="353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828800" y="5334000"/>
            <a:ext cx="762000" cy="353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8800" y="5795328"/>
            <a:ext cx="762000" cy="353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157537" y="5331933"/>
            <a:ext cx="762000" cy="353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57537" y="5795328"/>
            <a:ext cx="762000" cy="353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754397" y="5351037"/>
            <a:ext cx="762000" cy="353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754397" y="5812365"/>
            <a:ext cx="762000" cy="353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040040" y="5334000"/>
            <a:ext cx="2646759" cy="814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5"/>
          <p:cNvSpPr txBox="1">
            <a:spLocks noChangeArrowheads="1"/>
          </p:cNvSpPr>
          <p:nvPr/>
        </p:nvSpPr>
        <p:spPr bwMode="auto">
          <a:xfrm flipV="1">
            <a:off x="-7776" y="2937518"/>
            <a:ext cx="9144000" cy="45719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endParaRPr lang="en-US" altLang="en-US" sz="1600" b="1" kern="0" dirty="0">
              <a:solidFill>
                <a:srgbClr val="990033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9610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 txBox="1">
            <a:spLocks/>
          </p:cNvSpPr>
          <p:nvPr/>
        </p:nvSpPr>
        <p:spPr bwMode="auto">
          <a:xfrm>
            <a:off x="0" y="13854"/>
            <a:ext cx="9144000" cy="3643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4500" b="1" dirty="0" smtClean="0">
                <a:solidFill>
                  <a:srgbClr val="00B050"/>
                </a:solidFill>
              </a:rPr>
              <a:t>4.4</a:t>
            </a:r>
            <a:endParaRPr lang="en-US" altLang="en-US" sz="4500" b="1" dirty="0">
              <a:solidFill>
                <a:srgbClr val="00B050"/>
              </a:solidFill>
            </a:endParaRPr>
          </a:p>
          <a:p>
            <a:pPr algn="ctr" eaLnBrk="1" hangingPunct="1">
              <a:lnSpc>
                <a:spcPct val="90000"/>
              </a:lnSpc>
            </a:pPr>
            <a:endParaRPr lang="en-US" altLang="en-US" sz="900" b="1" dirty="0">
              <a:solidFill>
                <a:srgbClr val="00B050"/>
              </a:solidFill>
            </a:endParaRPr>
          </a:p>
          <a:p>
            <a:pPr algn="ctr" eaLnBrk="1" hangingPunct="1">
              <a:lnSpc>
                <a:spcPct val="90000"/>
              </a:lnSpc>
            </a:pPr>
            <a:endParaRPr lang="en-US" altLang="en-US" sz="4500" b="1" dirty="0" smtClean="0">
              <a:solidFill>
                <a:srgbClr val="00B050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3200" b="1" dirty="0" smtClean="0"/>
              <a:t>Logical </a:t>
            </a:r>
            <a:r>
              <a:rPr lang="en-US" sz="3200" b="1" dirty="0"/>
              <a:t>Database </a:t>
            </a:r>
            <a:r>
              <a:rPr lang="en-US" sz="3200" b="1" dirty="0" smtClean="0"/>
              <a:t>Design</a:t>
            </a:r>
            <a:endParaRPr lang="en-US" alt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5334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C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</a:t>
            </a:r>
            <a:r>
              <a:rPr lang="en-US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Testing </a:t>
            </a: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for Lossless Join </a:t>
            </a:r>
            <a:r>
              <a:rPr lang="en-US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Property</a:t>
            </a:r>
            <a:endParaRPr lang="en-US" altLang="en-US" sz="1600" b="1" dirty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776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589187"/>
            <a:ext cx="9067800" cy="759260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>
                <a:solidFill>
                  <a:schemeClr val="tx1"/>
                </a:solidFill>
                <a:latin typeface="Candara" panose="020E0502030303020204" pitchFamily="34" charset="0"/>
              </a:rPr>
              <a:t>Consider the schema </a:t>
            </a:r>
            <a:r>
              <a:rPr lang="en-CA" sz="2400" dirty="0" smtClean="0">
                <a:solidFill>
                  <a:schemeClr val="tx1"/>
                </a:solidFill>
                <a:latin typeface="Candara" panose="020E0502030303020204" pitchFamily="34" charset="0"/>
              </a:rPr>
              <a:t>R(A,B,C,D) and FDs  </a:t>
            </a:r>
            <a:r>
              <a:rPr lang="en-CA" sz="2400" dirty="0">
                <a:solidFill>
                  <a:schemeClr val="tx1"/>
                </a:solidFill>
                <a:latin typeface="Candara" panose="020E0502030303020204" pitchFamily="34" charset="0"/>
              </a:rPr>
              <a:t>{ A→B, B→C }, and the Non-binary partition D2 = {AB, BC, CD}.</a:t>
            </a:r>
            <a:r>
              <a:rPr lang="en-CA" sz="2200" dirty="0" smtClean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CA" sz="2400" i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Is </a:t>
            </a:r>
            <a:r>
              <a:rPr lang="en-CA" sz="2200" i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D2 </a:t>
            </a:r>
            <a:r>
              <a:rPr lang="en-CA" sz="2200" i="1" dirty="0">
                <a:solidFill>
                  <a:schemeClr val="tx1"/>
                </a:solidFill>
                <a:latin typeface="Candara" panose="020E0502030303020204" pitchFamily="34" charset="0"/>
              </a:rPr>
              <a:t>lossless?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CA" sz="2200" dirty="0" smtClean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309116"/>
              </p:ext>
            </p:extLst>
          </p:nvPr>
        </p:nvGraphicFramePr>
        <p:xfrm>
          <a:off x="84519" y="1978659"/>
          <a:ext cx="38778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576">
                  <a:extLst>
                    <a:ext uri="{9D8B030D-6E8A-4147-A177-3AD203B41FA5}">
                      <a16:colId xmlns:a16="http://schemas.microsoft.com/office/drawing/2014/main" val="767608357"/>
                    </a:ext>
                  </a:extLst>
                </a:gridCol>
                <a:gridCol w="775576">
                  <a:extLst>
                    <a:ext uri="{9D8B030D-6E8A-4147-A177-3AD203B41FA5}">
                      <a16:colId xmlns:a16="http://schemas.microsoft.com/office/drawing/2014/main" val="1636506870"/>
                    </a:ext>
                  </a:extLst>
                </a:gridCol>
                <a:gridCol w="775576">
                  <a:extLst>
                    <a:ext uri="{9D8B030D-6E8A-4147-A177-3AD203B41FA5}">
                      <a16:colId xmlns:a16="http://schemas.microsoft.com/office/drawing/2014/main" val="500607354"/>
                    </a:ext>
                  </a:extLst>
                </a:gridCol>
                <a:gridCol w="775576">
                  <a:extLst>
                    <a:ext uri="{9D8B030D-6E8A-4147-A177-3AD203B41FA5}">
                      <a16:colId xmlns:a16="http://schemas.microsoft.com/office/drawing/2014/main" val="39385378"/>
                    </a:ext>
                  </a:extLst>
                </a:gridCol>
                <a:gridCol w="775576">
                  <a:extLst>
                    <a:ext uri="{9D8B030D-6E8A-4147-A177-3AD203B41FA5}">
                      <a16:colId xmlns:a16="http://schemas.microsoft.com/office/drawing/2014/main" val="3697739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70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17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b24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46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b31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b34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879700"/>
                  </a:ext>
                </a:extLst>
              </a:tr>
            </a:tbl>
          </a:graphicData>
        </a:graphic>
      </p:graphicFrame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-46927" y="3530602"/>
            <a:ext cx="4410076" cy="30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CA" sz="2000" kern="0" dirty="0">
                <a:latin typeface="Candara" panose="020E0502030303020204" pitchFamily="34" charset="0"/>
              </a:rPr>
              <a:t>2</a:t>
            </a:r>
            <a:r>
              <a:rPr lang="en-CA" sz="2000" kern="0" dirty="0" smtClean="0">
                <a:latin typeface="Candara" panose="020E0502030303020204" pitchFamily="34" charset="0"/>
              </a:rPr>
              <a:t>.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S(</a:t>
            </a: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j):= </a:t>
            </a: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all matrix entries</a:t>
            </a:r>
            <a:endParaRPr lang="en-US" altLang="en-US" sz="2000" i="1" kern="0" dirty="0"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722597"/>
              </p:ext>
            </p:extLst>
          </p:nvPr>
        </p:nvGraphicFramePr>
        <p:xfrm>
          <a:off x="4171179" y="1978659"/>
          <a:ext cx="4811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319">
                  <a:extLst>
                    <a:ext uri="{9D8B030D-6E8A-4147-A177-3AD203B41FA5}">
                      <a16:colId xmlns:a16="http://schemas.microsoft.com/office/drawing/2014/main" val="767608357"/>
                    </a:ext>
                  </a:extLst>
                </a:gridCol>
                <a:gridCol w="962319">
                  <a:extLst>
                    <a:ext uri="{9D8B030D-6E8A-4147-A177-3AD203B41FA5}">
                      <a16:colId xmlns:a16="http://schemas.microsoft.com/office/drawing/2014/main" val="1636506870"/>
                    </a:ext>
                  </a:extLst>
                </a:gridCol>
                <a:gridCol w="962319">
                  <a:extLst>
                    <a:ext uri="{9D8B030D-6E8A-4147-A177-3AD203B41FA5}">
                      <a16:colId xmlns:a16="http://schemas.microsoft.com/office/drawing/2014/main" val="500607354"/>
                    </a:ext>
                  </a:extLst>
                </a:gridCol>
                <a:gridCol w="962319">
                  <a:extLst>
                    <a:ext uri="{9D8B030D-6E8A-4147-A177-3AD203B41FA5}">
                      <a16:colId xmlns:a16="http://schemas.microsoft.com/office/drawing/2014/main" val="39385378"/>
                    </a:ext>
                  </a:extLst>
                </a:gridCol>
                <a:gridCol w="962319">
                  <a:extLst>
                    <a:ext uri="{9D8B030D-6E8A-4147-A177-3AD203B41FA5}">
                      <a16:colId xmlns:a16="http://schemas.microsoft.com/office/drawing/2014/main" val="3697739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70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17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b21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b24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46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b31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879700"/>
                  </a:ext>
                </a:extLst>
              </a:tr>
            </a:tbl>
          </a:graphicData>
        </a:graphic>
      </p:graphicFrame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4185131" y="3530603"/>
            <a:ext cx="4845268" cy="201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CA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CA" sz="20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if </a:t>
            </a:r>
            <a:r>
              <a:rPr lang="en-CA" sz="20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A" sz="20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sz="20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attribute </a:t>
            </a:r>
            <a:r>
              <a:rPr lang="en-CA" sz="20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CA" sz="20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CA" sz="20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</a:t>
            </a:r>
            <a:r>
              <a:rPr lang="en-CA" sz="20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CA" sz="2000" i="1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CA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CA" sz="20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CA" sz="2000" i="1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CA" sz="20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000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8800" y="7104380"/>
            <a:ext cx="4572000" cy="6832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CA" dirty="0"/>
              <a:t>Question Is D1 a Lossless decomposition?</a:t>
            </a:r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039876"/>
              </p:ext>
            </p:extLst>
          </p:nvPr>
        </p:nvGraphicFramePr>
        <p:xfrm>
          <a:off x="4185130" y="4177663"/>
          <a:ext cx="48795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912">
                  <a:extLst>
                    <a:ext uri="{9D8B030D-6E8A-4147-A177-3AD203B41FA5}">
                      <a16:colId xmlns:a16="http://schemas.microsoft.com/office/drawing/2014/main" val="767608357"/>
                    </a:ext>
                  </a:extLst>
                </a:gridCol>
                <a:gridCol w="975912">
                  <a:extLst>
                    <a:ext uri="{9D8B030D-6E8A-4147-A177-3AD203B41FA5}">
                      <a16:colId xmlns:a16="http://schemas.microsoft.com/office/drawing/2014/main" val="1636506870"/>
                    </a:ext>
                  </a:extLst>
                </a:gridCol>
                <a:gridCol w="975912">
                  <a:extLst>
                    <a:ext uri="{9D8B030D-6E8A-4147-A177-3AD203B41FA5}">
                      <a16:colId xmlns:a16="http://schemas.microsoft.com/office/drawing/2014/main" val="500607354"/>
                    </a:ext>
                  </a:extLst>
                </a:gridCol>
                <a:gridCol w="975912">
                  <a:extLst>
                    <a:ext uri="{9D8B030D-6E8A-4147-A177-3AD203B41FA5}">
                      <a16:colId xmlns:a16="http://schemas.microsoft.com/office/drawing/2014/main" val="39385378"/>
                    </a:ext>
                  </a:extLst>
                </a:gridCol>
                <a:gridCol w="975912">
                  <a:extLst>
                    <a:ext uri="{9D8B030D-6E8A-4147-A177-3AD203B41FA5}">
                      <a16:colId xmlns:a16="http://schemas.microsoft.com/office/drawing/2014/main" val="3697739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70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17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b21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b24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46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b31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879700"/>
                  </a:ext>
                </a:extLst>
              </a:tr>
            </a:tbl>
          </a:graphicData>
        </a:graphic>
      </p:graphicFrame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185131" y="5761996"/>
            <a:ext cx="4492843" cy="243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CA" sz="20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No row contains all a’s</a:t>
            </a:r>
            <a:endParaRPr lang="en-US" altLang="en-US" sz="2000" i="1" kern="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-3110" y="5761995"/>
            <a:ext cx="4041710" cy="2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CA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CA" sz="20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Apply FDs: A</a:t>
            </a:r>
            <a:r>
              <a:rPr lang="en-CA" sz="20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 and BC</a:t>
            </a:r>
            <a:endParaRPr lang="en-US" altLang="en-US" sz="2000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793708"/>
              </p:ext>
            </p:extLst>
          </p:nvPr>
        </p:nvGraphicFramePr>
        <p:xfrm>
          <a:off x="113095" y="4195443"/>
          <a:ext cx="39255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101">
                  <a:extLst>
                    <a:ext uri="{9D8B030D-6E8A-4147-A177-3AD203B41FA5}">
                      <a16:colId xmlns:a16="http://schemas.microsoft.com/office/drawing/2014/main" val="767608357"/>
                    </a:ext>
                  </a:extLst>
                </a:gridCol>
                <a:gridCol w="785101">
                  <a:extLst>
                    <a:ext uri="{9D8B030D-6E8A-4147-A177-3AD203B41FA5}">
                      <a16:colId xmlns:a16="http://schemas.microsoft.com/office/drawing/2014/main" val="1636506870"/>
                    </a:ext>
                  </a:extLst>
                </a:gridCol>
                <a:gridCol w="785101">
                  <a:extLst>
                    <a:ext uri="{9D8B030D-6E8A-4147-A177-3AD203B41FA5}">
                      <a16:colId xmlns:a16="http://schemas.microsoft.com/office/drawing/2014/main" val="500607354"/>
                    </a:ext>
                  </a:extLst>
                </a:gridCol>
                <a:gridCol w="785101">
                  <a:extLst>
                    <a:ext uri="{9D8B030D-6E8A-4147-A177-3AD203B41FA5}">
                      <a16:colId xmlns:a16="http://schemas.microsoft.com/office/drawing/2014/main" val="39385378"/>
                    </a:ext>
                  </a:extLst>
                </a:gridCol>
                <a:gridCol w="785101">
                  <a:extLst>
                    <a:ext uri="{9D8B030D-6E8A-4147-A177-3AD203B41FA5}">
                      <a16:colId xmlns:a16="http://schemas.microsoft.com/office/drawing/2014/main" val="3697739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70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17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b21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b24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46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b31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8797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>
            <a:off x="2214970" y="4749926"/>
            <a:ext cx="259773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214970" y="5128893"/>
            <a:ext cx="247650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Oval 27"/>
          <p:cNvSpPr/>
          <p:nvPr/>
        </p:nvSpPr>
        <p:spPr bwMode="auto">
          <a:xfrm>
            <a:off x="2592390" y="4583884"/>
            <a:ext cx="533400" cy="6858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5"/>
          <p:cNvSpPr txBox="1">
            <a:spLocks noChangeArrowheads="1"/>
          </p:cNvSpPr>
          <p:nvPr/>
        </p:nvSpPr>
        <p:spPr bwMode="auto">
          <a:xfrm>
            <a:off x="66674" y="6431287"/>
            <a:ext cx="9067800" cy="403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CA" sz="2200" b="1" kern="0" dirty="0" smtClean="0">
                <a:solidFill>
                  <a:schemeClr val="tx1"/>
                </a:solidFill>
              </a:rPr>
              <a:t>Conclusion</a:t>
            </a:r>
            <a:r>
              <a:rPr lang="en-CA" sz="2200" kern="0" dirty="0" smtClean="0">
                <a:solidFill>
                  <a:schemeClr val="tx1"/>
                </a:solidFill>
              </a:rPr>
              <a:t>: D2 = {</a:t>
            </a:r>
            <a:r>
              <a:rPr lang="en-CA" sz="2000" dirty="0">
                <a:solidFill>
                  <a:schemeClr val="tx1"/>
                </a:solidFill>
                <a:latin typeface="Candara" panose="020E0502030303020204" pitchFamily="34" charset="0"/>
              </a:rPr>
              <a:t>AB, BC, CD</a:t>
            </a:r>
            <a:r>
              <a:rPr lang="en-CA" sz="2200" kern="0" dirty="0" smtClean="0">
                <a:solidFill>
                  <a:schemeClr val="tx1"/>
                </a:solidFill>
              </a:rPr>
              <a:t>} is not lossless. </a:t>
            </a:r>
          </a:p>
        </p:txBody>
      </p:sp>
      <p:sp>
        <p:nvSpPr>
          <p:cNvPr id="37" name="Rectangle 5"/>
          <p:cNvSpPr txBox="1">
            <a:spLocks noChangeArrowheads="1"/>
          </p:cNvSpPr>
          <p:nvPr/>
        </p:nvSpPr>
        <p:spPr bwMode="auto">
          <a:xfrm>
            <a:off x="-3110" y="1626692"/>
            <a:ext cx="8916100" cy="30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CA" sz="1800" kern="0" dirty="0" smtClean="0">
                <a:latin typeface="Candara" panose="020E0502030303020204" pitchFamily="34" charset="0"/>
              </a:rPr>
              <a:t>1.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matrix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one row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relation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one column j for each attribute </a:t>
            </a:r>
            <a:r>
              <a:rPr lang="en-US" altLang="en-US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altLang="en-US" sz="1800" i="1" kern="0" dirty="0"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1025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337" y="504751"/>
            <a:ext cx="9067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R = {</a:t>
            </a:r>
            <a:r>
              <a:rPr lang="en-CA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Ssn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, </a:t>
            </a:r>
            <a:r>
              <a:rPr lang="en-CA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Ename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, </a:t>
            </a:r>
            <a:r>
              <a:rPr lang="en-CA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Pnumber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, </a:t>
            </a:r>
            <a:r>
              <a:rPr lang="en-CA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Pname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, </a:t>
            </a:r>
            <a:r>
              <a:rPr lang="en-CA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Plocation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, Hours</a:t>
            </a:r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}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F =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 {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Ssn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sym typeface="Wingdings" panose="05000000000000000000" pitchFamily="2" charset="2"/>
              </a:rPr>
              <a:t>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Ename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;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Pnumber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sym typeface="Wingdings" panose="05000000000000000000" pitchFamily="2" charset="2"/>
              </a:rPr>
              <a:t>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{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Pname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,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Plocation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}; {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Ssn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,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Pnumber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}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sym typeface="Wingdings" panose="05000000000000000000" pitchFamily="2" charset="2"/>
              </a:rPr>
              <a:t>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Hours}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      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108" y="1572083"/>
            <a:ext cx="2605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 = {R1,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R2, R3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172089"/>
              </p:ext>
            </p:extLst>
          </p:nvPr>
        </p:nvGraphicFramePr>
        <p:xfrm>
          <a:off x="187522" y="2418143"/>
          <a:ext cx="8759429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63">
                  <a:extLst>
                    <a:ext uri="{9D8B030D-6E8A-4147-A177-3AD203B41FA5}">
                      <a16:colId xmlns:a16="http://schemas.microsoft.com/office/drawing/2014/main" val="6757954"/>
                    </a:ext>
                  </a:extLst>
                </a:gridCol>
                <a:gridCol w="898800">
                  <a:extLst>
                    <a:ext uri="{9D8B030D-6E8A-4147-A177-3AD203B41FA5}">
                      <a16:colId xmlns:a16="http://schemas.microsoft.com/office/drawing/2014/main" val="123883897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13001284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74486873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49194169"/>
                    </a:ext>
                  </a:extLst>
                </a:gridCol>
                <a:gridCol w="1576805">
                  <a:extLst>
                    <a:ext uri="{9D8B030D-6E8A-4147-A177-3AD203B41FA5}">
                      <a16:colId xmlns:a16="http://schemas.microsoft.com/office/drawing/2014/main" val="1380624036"/>
                    </a:ext>
                  </a:extLst>
                </a:gridCol>
                <a:gridCol w="1348561">
                  <a:extLst>
                    <a:ext uri="{9D8B030D-6E8A-4147-A177-3AD203B41FA5}">
                      <a16:colId xmlns:a16="http://schemas.microsoft.com/office/drawing/2014/main" val="547467082"/>
                    </a:ext>
                  </a:extLst>
                </a:gridCol>
              </a:tblGrid>
              <a:tr h="34796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Ssn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Ename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Pnumber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Pname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Plocation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Hours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346445"/>
                  </a:ext>
                </a:extLst>
              </a:tr>
              <a:tr h="34796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R1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a1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a2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b13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b14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b15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b16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976234"/>
                  </a:ext>
                </a:extLst>
              </a:tr>
              <a:tr h="34796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R2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b21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b22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a3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a4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a5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b26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97336"/>
                  </a:ext>
                </a:extLst>
              </a:tr>
              <a:tr h="34796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R3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a1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b32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a3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b34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b35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a6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190437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660308" y="1346957"/>
            <a:ext cx="6009340" cy="981684"/>
            <a:chOff x="2937611" y="1430368"/>
            <a:chExt cx="6261497" cy="981684"/>
          </a:xfrm>
        </p:grpSpPr>
        <p:sp>
          <p:nvSpPr>
            <p:cNvPr id="4" name="Rectangle 3"/>
            <p:cNvSpPr/>
            <p:nvPr/>
          </p:nvSpPr>
          <p:spPr>
            <a:xfrm>
              <a:off x="2937611" y="1430368"/>
              <a:ext cx="626149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cs typeface="Arial" panose="020B0604020202020204" pitchFamily="34" charset="0"/>
                </a:rPr>
                <a:t>R1 = </a:t>
              </a:r>
              <a:r>
                <a:rPr lang="en-US" sz="2000" dirty="0" smtClean="0">
                  <a:cs typeface="Arial" panose="020B0604020202020204" pitchFamily="34" charset="0"/>
                </a:rPr>
                <a:t>EMP </a:t>
              </a:r>
              <a:r>
                <a:rPr lang="en-US" sz="2000" dirty="0">
                  <a:cs typeface="Arial" panose="020B0604020202020204" pitchFamily="34" charset="0"/>
                </a:rPr>
                <a:t>= </a:t>
              </a:r>
              <a:r>
                <a:rPr lang="en-US" sz="2000" dirty="0" smtClean="0">
                  <a:cs typeface="Arial" panose="020B0604020202020204" pitchFamily="34" charset="0"/>
                </a:rPr>
                <a:t>  {</a:t>
              </a:r>
              <a:r>
                <a:rPr lang="en-US" sz="2000" dirty="0" err="1" smtClean="0">
                  <a:cs typeface="Arial" panose="020B0604020202020204" pitchFamily="34" charset="0"/>
                </a:rPr>
                <a:t>Ssn</a:t>
              </a:r>
              <a:r>
                <a:rPr lang="en-US" sz="2000" dirty="0" smtClean="0">
                  <a:cs typeface="Arial" panose="020B0604020202020204" pitchFamily="34" charset="0"/>
                </a:rPr>
                <a:t>, </a:t>
              </a:r>
              <a:r>
                <a:rPr lang="en-US" sz="2000" dirty="0" err="1" smtClean="0">
                  <a:cs typeface="Arial" panose="020B0604020202020204" pitchFamily="34" charset="0"/>
                </a:rPr>
                <a:t>Ename</a:t>
              </a:r>
              <a:r>
                <a:rPr lang="en-US" sz="2000" dirty="0" smtClean="0">
                  <a:cs typeface="Arial" panose="020B0604020202020204" pitchFamily="34" charset="0"/>
                </a:rPr>
                <a:t>}</a:t>
              </a:r>
              <a:endParaRPr lang="en-US" sz="2000" dirty="0">
                <a:cs typeface="Arial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937611" y="1722148"/>
              <a:ext cx="626149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2000" dirty="0">
                  <a:cs typeface="Arial" panose="020B0604020202020204" pitchFamily="34" charset="0"/>
                </a:rPr>
                <a:t>R2 = </a:t>
              </a:r>
              <a:r>
                <a:rPr lang="en-CA" sz="2000" dirty="0" smtClean="0">
                  <a:cs typeface="Arial" panose="020B0604020202020204" pitchFamily="34" charset="0"/>
                </a:rPr>
                <a:t>PROJ </a:t>
              </a:r>
              <a:r>
                <a:rPr lang="en-CA" sz="2000" dirty="0">
                  <a:cs typeface="Arial" panose="020B0604020202020204" pitchFamily="34" charset="0"/>
                </a:rPr>
                <a:t>= </a:t>
              </a:r>
              <a:r>
                <a:rPr lang="en-CA" sz="2000" dirty="0" smtClean="0">
                  <a:cs typeface="Arial" panose="020B0604020202020204" pitchFamily="34" charset="0"/>
                </a:rPr>
                <a:t>{</a:t>
              </a:r>
              <a:r>
                <a:rPr lang="en-CA" sz="2000" dirty="0" err="1" smtClean="0">
                  <a:cs typeface="Arial" panose="020B0604020202020204" pitchFamily="34" charset="0"/>
                </a:rPr>
                <a:t>Pnumber</a:t>
              </a:r>
              <a:r>
                <a:rPr lang="en-CA" sz="2000" dirty="0" smtClean="0">
                  <a:cs typeface="Arial" panose="020B0604020202020204" pitchFamily="34" charset="0"/>
                </a:rPr>
                <a:t>, </a:t>
              </a:r>
              <a:r>
                <a:rPr lang="en-CA" sz="2000" dirty="0" err="1">
                  <a:cs typeface="Arial" panose="020B0604020202020204" pitchFamily="34" charset="0"/>
                </a:rPr>
                <a:t>Pname</a:t>
              </a:r>
              <a:r>
                <a:rPr lang="en-CA" sz="2000" dirty="0">
                  <a:cs typeface="Arial" panose="020B0604020202020204" pitchFamily="34" charset="0"/>
                </a:rPr>
                <a:t>, </a:t>
              </a:r>
              <a:r>
                <a:rPr lang="en-CA" sz="2000" dirty="0" err="1" smtClean="0">
                  <a:cs typeface="Arial" panose="020B0604020202020204" pitchFamily="34" charset="0"/>
                </a:rPr>
                <a:t>Plocation</a:t>
              </a:r>
              <a:r>
                <a:rPr lang="en-CA" sz="2000" dirty="0" smtClean="0">
                  <a:cs typeface="Arial" panose="020B0604020202020204" pitchFamily="34" charset="0"/>
                </a:rPr>
                <a:t>}</a:t>
              </a:r>
              <a:endParaRPr lang="en-US" sz="2000" dirty="0"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37611" y="2011942"/>
              <a:ext cx="626149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2000" dirty="0">
                  <a:cs typeface="Arial" panose="020B0604020202020204" pitchFamily="34" charset="0"/>
                </a:rPr>
                <a:t>R2 = </a:t>
              </a:r>
              <a:r>
                <a:rPr lang="en-CA" sz="2000" dirty="0" smtClean="0">
                  <a:cs typeface="Arial" panose="020B0604020202020204" pitchFamily="34" charset="0"/>
                </a:rPr>
                <a:t>PROJ </a:t>
              </a:r>
              <a:r>
                <a:rPr lang="en-CA" sz="2000" dirty="0">
                  <a:cs typeface="Arial" panose="020B0604020202020204" pitchFamily="34" charset="0"/>
                </a:rPr>
                <a:t>= {</a:t>
              </a:r>
              <a:r>
                <a:rPr lang="en-CA" sz="2000" dirty="0" err="1">
                  <a:cs typeface="Arial" panose="020B0604020202020204" pitchFamily="34" charset="0"/>
                </a:rPr>
                <a:t>Ssn</a:t>
              </a:r>
              <a:r>
                <a:rPr lang="en-CA" sz="2000" dirty="0">
                  <a:cs typeface="Arial" panose="020B0604020202020204" pitchFamily="34" charset="0"/>
                </a:rPr>
                <a:t>, </a:t>
              </a:r>
              <a:r>
                <a:rPr lang="en-CA" sz="2000" dirty="0" err="1">
                  <a:cs typeface="Arial" panose="020B0604020202020204" pitchFamily="34" charset="0"/>
                </a:rPr>
                <a:t>Pnumber</a:t>
              </a:r>
              <a:r>
                <a:rPr lang="en-CA" sz="2000" dirty="0">
                  <a:cs typeface="Arial" panose="020B0604020202020204" pitchFamily="34" charset="0"/>
                </a:rPr>
                <a:t>, </a:t>
              </a:r>
              <a:r>
                <a:rPr lang="en-CA" sz="2000" dirty="0" smtClean="0">
                  <a:cs typeface="Arial" panose="020B0604020202020204" pitchFamily="34" charset="0"/>
                </a:rPr>
                <a:t>Hours}</a:t>
              </a:r>
              <a:endParaRPr lang="en-US" sz="2000" dirty="0"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305688"/>
              </p:ext>
            </p:extLst>
          </p:nvPr>
        </p:nvGraphicFramePr>
        <p:xfrm>
          <a:off x="187521" y="4572000"/>
          <a:ext cx="8759429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63">
                  <a:extLst>
                    <a:ext uri="{9D8B030D-6E8A-4147-A177-3AD203B41FA5}">
                      <a16:colId xmlns:a16="http://schemas.microsoft.com/office/drawing/2014/main" val="6757954"/>
                    </a:ext>
                  </a:extLst>
                </a:gridCol>
                <a:gridCol w="898800">
                  <a:extLst>
                    <a:ext uri="{9D8B030D-6E8A-4147-A177-3AD203B41FA5}">
                      <a16:colId xmlns:a16="http://schemas.microsoft.com/office/drawing/2014/main" val="123883897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13001284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74486873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49194169"/>
                    </a:ext>
                  </a:extLst>
                </a:gridCol>
                <a:gridCol w="1576805">
                  <a:extLst>
                    <a:ext uri="{9D8B030D-6E8A-4147-A177-3AD203B41FA5}">
                      <a16:colId xmlns:a16="http://schemas.microsoft.com/office/drawing/2014/main" val="1380624036"/>
                    </a:ext>
                  </a:extLst>
                </a:gridCol>
                <a:gridCol w="1348561">
                  <a:extLst>
                    <a:ext uri="{9D8B030D-6E8A-4147-A177-3AD203B41FA5}">
                      <a16:colId xmlns:a16="http://schemas.microsoft.com/office/drawing/2014/main" val="547467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Ssn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Ename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Pnumber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Pname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Plocation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Hours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34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R1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a1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a2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b13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b14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b15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b16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97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R2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b21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b22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a3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a4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a5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b26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9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R3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a1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trike="sng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B32</a:t>
                      </a:r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a2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a3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trike="sng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B34</a:t>
                      </a:r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a4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trike="sng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B35</a:t>
                      </a:r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a5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a6</a:t>
                      </a:r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19043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87522" y="4168901"/>
            <a:ext cx="58322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b="1" dirty="0" smtClean="0">
                <a:latin typeface="Candara" panose="020E0502030303020204" pitchFamily="34" charset="0"/>
              </a:rPr>
              <a:t>Apply </a:t>
            </a:r>
            <a:r>
              <a:rPr lang="en-CA" sz="2000" b="1" dirty="0">
                <a:latin typeface="Candara" panose="020E0502030303020204" pitchFamily="34" charset="0"/>
              </a:rPr>
              <a:t>the first two functional </a:t>
            </a:r>
            <a:r>
              <a:rPr lang="en-CA" sz="2000" b="1" dirty="0" smtClean="0">
                <a:latin typeface="Candara" panose="020E0502030303020204" pitchFamily="34" charset="0"/>
              </a:rPr>
              <a:t>dependencies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7521" y="6248400"/>
            <a:ext cx="58322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 smtClean="0"/>
              <a:t>Last </a:t>
            </a:r>
            <a:r>
              <a:rPr lang="en-CA" sz="2000" dirty="0"/>
              <a:t>row is all “a” symbols so we stop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533399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800" b="1" dirty="0" smtClean="0">
                <a:latin typeface="Arial Narrow" panose="020B0606020202030204" pitchFamily="34" charset="0"/>
              </a:rPr>
              <a:t>Example: </a:t>
            </a:r>
            <a:r>
              <a:rPr lang="en-US" altLang="en-US" sz="2800" b="1" dirty="0">
                <a:latin typeface="Arial Narrow" panose="020B0606020202030204" pitchFamily="34" charset="0"/>
              </a:rPr>
              <a:t>Testing for Lossless Join Property (continued</a:t>
            </a:r>
            <a:r>
              <a:rPr lang="en-US" altLang="en-US" sz="2800" b="1" dirty="0" smtClean="0">
                <a:latin typeface="Arial Narrow" panose="020B0606020202030204" pitchFamily="34" charset="0"/>
              </a:rPr>
              <a:t>)</a:t>
            </a:r>
            <a:endParaRPr lang="en-US" altLang="en-US" sz="1600" b="1" dirty="0">
              <a:solidFill>
                <a:srgbClr val="990033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805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 anchor="ctr"/>
          <a:lstStyle/>
          <a:p>
            <a:pPr marL="0" indent="0">
              <a:buNone/>
            </a:pPr>
            <a:r>
              <a:rPr lang="en-US" altLang="en-US" sz="2800" b="1" dirty="0"/>
              <a:t>Testing Binary Decompositions for </a:t>
            </a:r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b="1" dirty="0" smtClean="0"/>
              <a:t>Non-additive </a:t>
            </a:r>
            <a:r>
              <a:rPr lang="en-US" altLang="en-US" sz="2800" b="1" dirty="0"/>
              <a:t>Join (Lossless Join) Property</a:t>
            </a:r>
          </a:p>
        </p:txBody>
      </p:sp>
      <p:sp>
        <p:nvSpPr>
          <p:cNvPr id="782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5314" y="838200"/>
            <a:ext cx="8977086" cy="5867400"/>
          </a:xfrm>
        </p:spPr>
        <p:txBody>
          <a:bodyPr/>
          <a:lstStyle/>
          <a:p>
            <a:r>
              <a:rPr lang="en-CA" dirty="0">
                <a:latin typeface="Candara" panose="020E0502030303020204" pitchFamily="34" charset="0"/>
              </a:rPr>
              <a:t>Algorithm 15.3 allows us to test whether a particular decomposition D into n </a:t>
            </a:r>
            <a:r>
              <a:rPr lang="en-CA" dirty="0" smtClean="0">
                <a:latin typeface="Candara" panose="020E0502030303020204" pitchFamily="34" charset="0"/>
              </a:rPr>
              <a:t>relations </a:t>
            </a:r>
            <a:r>
              <a:rPr lang="en-CA" dirty="0">
                <a:latin typeface="Candara" panose="020E0502030303020204" pitchFamily="34" charset="0"/>
              </a:rPr>
              <a:t>obeys the </a:t>
            </a:r>
            <a:r>
              <a:rPr lang="en-CA" dirty="0" smtClean="0">
                <a:latin typeface="Candara" panose="020E0502030303020204" pitchFamily="34" charset="0"/>
              </a:rPr>
              <a:t>non-additive </a:t>
            </a:r>
            <a:r>
              <a:rPr lang="en-CA" dirty="0">
                <a:latin typeface="Candara" panose="020E0502030303020204" pitchFamily="34" charset="0"/>
              </a:rPr>
              <a:t>join property with respect to a set of functional </a:t>
            </a:r>
            <a:r>
              <a:rPr lang="en-CA" dirty="0" smtClean="0">
                <a:latin typeface="Candara" panose="020E0502030303020204" pitchFamily="34" charset="0"/>
              </a:rPr>
              <a:t>dependencies. </a:t>
            </a:r>
          </a:p>
          <a:p>
            <a:pPr lvl="1"/>
            <a:r>
              <a:rPr lang="en-CA" dirty="0" smtClean="0">
                <a:latin typeface="Candara" panose="020E0502030303020204" pitchFamily="34" charset="0"/>
              </a:rPr>
              <a:t>There </a:t>
            </a:r>
            <a:r>
              <a:rPr lang="en-CA" dirty="0">
                <a:latin typeface="Candara" panose="020E0502030303020204" pitchFamily="34" charset="0"/>
              </a:rPr>
              <a:t>is a special case of a decomposition called a </a:t>
            </a:r>
            <a:r>
              <a:rPr lang="en-CA" b="1" dirty="0">
                <a:latin typeface="Candara" panose="020E0502030303020204" pitchFamily="34" charset="0"/>
              </a:rPr>
              <a:t>binary </a:t>
            </a:r>
            <a:r>
              <a:rPr lang="en-CA" b="1" dirty="0" smtClean="0">
                <a:latin typeface="Candara" panose="020E0502030303020204" pitchFamily="34" charset="0"/>
              </a:rPr>
              <a:t>decomposition</a:t>
            </a:r>
          </a:p>
          <a:p>
            <a:pPr lvl="2"/>
            <a:r>
              <a:rPr lang="en-CA" dirty="0" smtClean="0">
                <a:latin typeface="Candara" panose="020E0502030303020204" pitchFamily="34" charset="0"/>
              </a:rPr>
              <a:t>decomposition </a:t>
            </a:r>
            <a:r>
              <a:rPr lang="en-CA" dirty="0">
                <a:latin typeface="Candara" panose="020E0502030303020204" pitchFamily="34" charset="0"/>
              </a:rPr>
              <a:t>of a relation R into two relations. </a:t>
            </a:r>
            <a:endParaRPr lang="en-CA" dirty="0" smtClean="0">
              <a:latin typeface="Candara" panose="020E0502030303020204" pitchFamily="34" charset="0"/>
            </a:endParaRPr>
          </a:p>
          <a:p>
            <a:pPr lvl="2"/>
            <a:r>
              <a:rPr lang="en-CA" dirty="0" smtClean="0">
                <a:latin typeface="Candara" panose="020E0502030303020204" pitchFamily="34" charset="0"/>
              </a:rPr>
              <a:t>It </a:t>
            </a:r>
            <a:r>
              <a:rPr lang="en-CA" dirty="0">
                <a:latin typeface="Candara" panose="020E0502030303020204" pitchFamily="34" charset="0"/>
              </a:rPr>
              <a:t>was used to do binary decom-position of the TEACH relation, which met 3NF but did not meet BCNF, into two relations that satisfied this property</a:t>
            </a:r>
            <a:r>
              <a:rPr lang="en-CA" dirty="0" smtClean="0">
                <a:latin typeface="Candara" panose="020E0502030303020204" pitchFamily="34" charset="0"/>
              </a:rPr>
              <a:t>.</a:t>
            </a:r>
          </a:p>
          <a:p>
            <a:pPr lvl="2"/>
            <a:r>
              <a:rPr lang="en-CA" dirty="0">
                <a:latin typeface="Candara" panose="020E0502030303020204" pitchFamily="34" charset="0"/>
              </a:rPr>
              <a:t>In the next slide we will se the NJB property test, which is easier to apply than Algorithm 15.3 but is limited only to binary decompositions</a:t>
            </a:r>
            <a:r>
              <a:rPr lang="en-CA" dirty="0" smtClean="0">
                <a:latin typeface="Candara" panose="020E0502030303020204" pitchFamily="34" charset="0"/>
              </a:rPr>
              <a:t>.</a:t>
            </a:r>
            <a:endParaRPr lang="en-CA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011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 anchor="ctr"/>
          <a:lstStyle/>
          <a:p>
            <a:pPr marL="0" indent="0">
              <a:buNone/>
            </a:pPr>
            <a:r>
              <a:rPr lang="en-US" altLang="en-US" sz="2800" b="1" dirty="0"/>
              <a:t>Testing Binary Decompositions for </a:t>
            </a:r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b="1" dirty="0" smtClean="0"/>
              <a:t>Non-additive </a:t>
            </a:r>
            <a:r>
              <a:rPr lang="en-US" altLang="en-US" sz="2800" b="1" dirty="0"/>
              <a:t>Join (Lossless Join) Property</a:t>
            </a:r>
          </a:p>
        </p:txBody>
      </p:sp>
      <p:sp>
        <p:nvSpPr>
          <p:cNvPr id="782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5314" y="990600"/>
            <a:ext cx="8977086" cy="5715000"/>
          </a:xfrm>
        </p:spPr>
        <p:txBody>
          <a:bodyPr/>
          <a:lstStyle/>
          <a:p>
            <a:r>
              <a:rPr lang="en-US" altLang="en-US" sz="2600" b="1" dirty="0" smtClean="0"/>
              <a:t>Binary </a:t>
            </a:r>
            <a:r>
              <a:rPr lang="en-US" altLang="en-US" sz="2600" b="1" dirty="0"/>
              <a:t>Decomposition:</a:t>
            </a:r>
            <a:r>
              <a:rPr lang="en-US" altLang="en-US" sz="2600" dirty="0"/>
              <a:t> Decomposition of a relation R into two relations. </a:t>
            </a:r>
          </a:p>
          <a:p>
            <a:endParaRPr lang="en-US" altLang="en-US" sz="2600" b="1" dirty="0" smtClean="0"/>
          </a:p>
          <a:p>
            <a:r>
              <a:rPr lang="en-US" altLang="en-US" sz="2600" b="1" dirty="0" smtClean="0"/>
              <a:t>PROPERTY NJB (non-additive </a:t>
            </a:r>
            <a:r>
              <a:rPr lang="en-US" altLang="en-US" sz="2600" b="1" dirty="0"/>
              <a:t>join test for binary decompositions):</a:t>
            </a:r>
            <a:r>
              <a:rPr lang="en-US" altLang="en-US" sz="2600" dirty="0"/>
              <a:t> </a:t>
            </a:r>
            <a:endParaRPr lang="en-US" altLang="en-US" sz="2600" dirty="0" smtClean="0"/>
          </a:p>
          <a:p>
            <a:pPr lvl="1">
              <a:lnSpc>
                <a:spcPct val="150000"/>
              </a:lnSpc>
            </a:pPr>
            <a:r>
              <a:rPr lang="en-US" altLang="en-US" sz="2400" dirty="0" smtClean="0"/>
              <a:t>A </a:t>
            </a:r>
            <a:r>
              <a:rPr lang="en-US" altLang="en-US" sz="2400" dirty="0"/>
              <a:t>decomposition D = {R1, R2} of R has the lossless join property with respect to a set of functional dependencies F on R </a:t>
            </a:r>
            <a:r>
              <a:rPr lang="en-US" altLang="en-US" sz="2400" i="1" dirty="0"/>
              <a:t>if and only if</a:t>
            </a:r>
            <a:r>
              <a:rPr lang="en-US" altLang="en-US" sz="2400" dirty="0"/>
              <a:t> either</a:t>
            </a:r>
          </a:p>
          <a:p>
            <a:pPr lvl="2">
              <a:lnSpc>
                <a:spcPct val="150000"/>
              </a:lnSpc>
            </a:pPr>
            <a:r>
              <a:rPr lang="en-US" altLang="en-US" dirty="0">
                <a:latin typeface="Candara" panose="020E0502030303020204" pitchFamily="34" charset="0"/>
              </a:rPr>
              <a:t>The </a:t>
            </a:r>
            <a:r>
              <a:rPr lang="en-US" altLang="en-US" dirty="0" smtClean="0">
                <a:latin typeface="Candara" panose="020E0502030303020204" pitchFamily="34" charset="0"/>
              </a:rPr>
              <a:t>FD. </a:t>
            </a:r>
            <a:r>
              <a:rPr lang="en-US" altLang="en-US" dirty="0">
                <a:latin typeface="Candara" panose="020E0502030303020204" pitchFamily="34" charset="0"/>
              </a:rPr>
              <a:t>((R1 </a:t>
            </a:r>
            <a:r>
              <a:rPr lang="en-US" altLang="en-US" dirty="0">
                <a:latin typeface="Candara" panose="020E0502030303020204" pitchFamily="34" charset="0"/>
                <a:ea typeface="ヒラギノ角ゴ Pro W3" charset="-128"/>
              </a:rPr>
              <a:t>∩</a:t>
            </a:r>
            <a:r>
              <a:rPr lang="en-US" altLang="en-US" dirty="0">
                <a:latin typeface="Candara" panose="020E0502030303020204" pitchFamily="34" charset="0"/>
              </a:rPr>
              <a:t> R2) </a:t>
            </a:r>
            <a:r>
              <a:rPr lang="en-US" altLang="en-US" dirty="0">
                <a:latin typeface="Candara" panose="020E0502030303020204" pitchFamily="34" charset="0"/>
                <a:sym typeface="Wingdings 3" charset="2"/>
              </a:rPr>
              <a:t></a:t>
            </a:r>
            <a:r>
              <a:rPr lang="en-US" altLang="en-US" dirty="0">
                <a:latin typeface="Candara" panose="020E0502030303020204" pitchFamily="34" charset="0"/>
              </a:rPr>
              <a:t> (R1- R2)) is in F</a:t>
            </a:r>
            <a:r>
              <a:rPr lang="en-US" altLang="en-US" baseline="30000" dirty="0">
                <a:latin typeface="Candara" panose="020E0502030303020204" pitchFamily="34" charset="0"/>
              </a:rPr>
              <a:t>+</a:t>
            </a:r>
            <a:r>
              <a:rPr lang="en-US" altLang="en-US" dirty="0">
                <a:latin typeface="Candara" panose="020E0502030303020204" pitchFamily="34" charset="0"/>
              </a:rPr>
              <a:t>, or</a:t>
            </a:r>
          </a:p>
          <a:p>
            <a:pPr lvl="2">
              <a:lnSpc>
                <a:spcPct val="150000"/>
              </a:lnSpc>
            </a:pPr>
            <a:r>
              <a:rPr lang="en-US" altLang="en-US" dirty="0">
                <a:latin typeface="Candara" panose="020E0502030303020204" pitchFamily="34" charset="0"/>
              </a:rPr>
              <a:t>The </a:t>
            </a:r>
            <a:r>
              <a:rPr lang="en-US" altLang="en-US" dirty="0" smtClean="0">
                <a:latin typeface="Candara" panose="020E0502030303020204" pitchFamily="34" charset="0"/>
              </a:rPr>
              <a:t>FD. </a:t>
            </a:r>
            <a:r>
              <a:rPr lang="en-US" altLang="en-US" dirty="0">
                <a:latin typeface="Candara" panose="020E0502030303020204" pitchFamily="34" charset="0"/>
              </a:rPr>
              <a:t>((R1 </a:t>
            </a:r>
            <a:r>
              <a:rPr lang="en-US" altLang="en-US" dirty="0">
                <a:latin typeface="Candara" panose="020E0502030303020204" pitchFamily="34" charset="0"/>
                <a:ea typeface="ヒラギノ角ゴ Pro W3" charset="-128"/>
              </a:rPr>
              <a:t>∩</a:t>
            </a:r>
            <a:r>
              <a:rPr lang="en-US" altLang="en-US" dirty="0">
                <a:latin typeface="Candara" panose="020E0502030303020204" pitchFamily="34" charset="0"/>
              </a:rPr>
              <a:t> R2) </a:t>
            </a:r>
            <a:r>
              <a:rPr lang="en-US" altLang="en-US" dirty="0">
                <a:latin typeface="Candara" panose="020E0502030303020204" pitchFamily="34" charset="0"/>
                <a:sym typeface="Wingdings 3" charset="2"/>
              </a:rPr>
              <a:t></a:t>
            </a:r>
            <a:r>
              <a:rPr lang="en-US" altLang="en-US" dirty="0">
                <a:latin typeface="Candara" panose="020E0502030303020204" pitchFamily="34" charset="0"/>
              </a:rPr>
              <a:t> (R2 - R1)) is in F</a:t>
            </a:r>
            <a:r>
              <a:rPr lang="en-US" altLang="en-US" baseline="30000" dirty="0">
                <a:latin typeface="Candara" panose="020E0502030303020204" pitchFamily="34" charset="0"/>
              </a:rPr>
              <a:t>+</a:t>
            </a:r>
            <a:r>
              <a:rPr lang="en-US" altLang="en-US" dirty="0">
                <a:latin typeface="Candara" panose="020E05020303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567035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 anchor="ctr"/>
          <a:lstStyle/>
          <a:p>
            <a:pPr marL="0" indent="0">
              <a:buNone/>
            </a:pPr>
            <a:r>
              <a:rPr lang="en-US" altLang="en-US" sz="4000" b="1" dirty="0" smtClean="0"/>
              <a:t>NJB</a:t>
            </a:r>
            <a:endParaRPr lang="en-US" altLang="en-US" sz="4000" b="1" dirty="0"/>
          </a:p>
        </p:txBody>
      </p:sp>
      <p:sp>
        <p:nvSpPr>
          <p:cNvPr id="782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4212" y="1524479"/>
            <a:ext cx="9072465" cy="199734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C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R(A,B,C,D) </a:t>
            </a: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C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FDs </a:t>
            </a: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{ A→B, C→D }. </a:t>
            </a:r>
            <a:endParaRPr lang="en-CA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7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CA" sz="2400" dirty="0" smtClean="0"/>
              <a:t>Evaluate </a:t>
            </a:r>
            <a:r>
              <a:rPr lang="en-CA" sz="2400" dirty="0"/>
              <a:t>the following binary </a:t>
            </a:r>
            <a:r>
              <a:rPr lang="en-CA" sz="2400" dirty="0" smtClean="0"/>
              <a:t>partitions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183295"/>
              </p:ext>
            </p:extLst>
          </p:nvPr>
        </p:nvGraphicFramePr>
        <p:xfrm>
          <a:off x="76202" y="3733800"/>
          <a:ext cx="903047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198">
                  <a:extLst>
                    <a:ext uri="{9D8B030D-6E8A-4147-A177-3AD203B41FA5}">
                      <a16:colId xmlns:a16="http://schemas.microsoft.com/office/drawing/2014/main" val="340920022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18194954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2951863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74476333"/>
                    </a:ext>
                  </a:extLst>
                </a:gridCol>
                <a:gridCol w="2401077">
                  <a:extLst>
                    <a:ext uri="{9D8B030D-6E8A-4147-A177-3AD203B41FA5}">
                      <a16:colId xmlns:a16="http://schemas.microsoft.com/office/drawing/2014/main" val="4057359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pt-BR" sz="28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2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</a:t>
                      </a:r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 R</a:t>
                      </a:r>
                      <a:r>
                        <a:rPr lang="pt-BR" sz="28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R1 – R2 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R2 – R1</a:t>
                      </a:r>
                      <a:endParaRPr lang="en-CA" sz="2800" kern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Lossless?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66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1" dirty="0" smtClean="0">
                          <a:latin typeface="Candara" panose="020E0502030303020204" pitchFamily="34" charset="0"/>
                        </a:rPr>
                        <a:t>{AB, CD}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b="1" i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36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1" dirty="0" smtClean="0">
                          <a:latin typeface="Candara" panose="020E0502030303020204" pitchFamily="34" charset="0"/>
                        </a:rPr>
                        <a:t>{ABC, CD} 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914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1" dirty="0" smtClean="0">
                          <a:latin typeface="Candara" panose="020E0502030303020204" pitchFamily="34" charset="0"/>
                        </a:rPr>
                        <a:t>{BD, ACD} 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063964"/>
                  </a:ext>
                </a:extLst>
              </a:tr>
            </a:tbl>
          </a:graphicData>
        </a:graphic>
      </p:graphicFrame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34211" y="914879"/>
            <a:ext cx="907246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altLang="en-US" sz="2400" b="1" dirty="0"/>
              <a:t>NJB (non-additive join test for binary decompositions</a:t>
            </a:r>
            <a:r>
              <a:rPr lang="en-US" altLang="en-US" sz="2600" b="1" kern="0" dirty="0" smtClean="0"/>
              <a:t> </a:t>
            </a:r>
            <a:endParaRPr lang="en-US" altLang="en-US" kern="0" dirty="0"/>
          </a:p>
        </p:txBody>
      </p:sp>
      <p:sp>
        <p:nvSpPr>
          <p:cNvPr id="3" name="Rectangle 2"/>
          <p:cNvSpPr/>
          <p:nvPr/>
        </p:nvSpPr>
        <p:spPr>
          <a:xfrm>
            <a:off x="2486161" y="4358694"/>
            <a:ext cx="6197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i="1" dirty="0">
                <a:latin typeface="Candara" panose="020E0502030303020204" pitchFamily="34" charset="0"/>
                <a:sym typeface="Symbol" panose="05050102010706020507" pitchFamily="18" charset="2"/>
              </a:rPr>
              <a:t></a:t>
            </a:r>
            <a:endParaRPr lang="en-US" sz="3200" b="1" i="1" dirty="0">
              <a:latin typeface="Candara" panose="020E05020303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8282" y="5305021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andara" panose="020E0502030303020204" pitchFamily="34" charset="0"/>
              </a:rPr>
              <a:t>C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2583855" y="6019800"/>
            <a:ext cx="4491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andara" panose="020E0502030303020204" pitchFamily="34" charset="0"/>
              </a:rPr>
              <a:t>D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4031574" y="4556454"/>
            <a:ext cx="6880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andara" panose="020E0502030303020204" pitchFamily="34" charset="0"/>
              </a:rPr>
              <a:t>AB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4028464" y="5305021"/>
            <a:ext cx="6880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andara" panose="020E0502030303020204" pitchFamily="34" charset="0"/>
              </a:rPr>
              <a:t>AB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4125445" y="6019800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andara" panose="020E0502030303020204" pitchFamily="34" charset="0"/>
              </a:rPr>
              <a:t>B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5673247" y="4556454"/>
            <a:ext cx="6751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andara" panose="020E0502030303020204" pitchFamily="34" charset="0"/>
              </a:rPr>
              <a:t>CD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5758206" y="5305021"/>
            <a:ext cx="4491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andara" panose="020E0502030303020204" pitchFamily="34" charset="0"/>
              </a:rPr>
              <a:t>D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653174" y="6019800"/>
            <a:ext cx="6687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andara" panose="020E0502030303020204" pitchFamily="34" charset="0"/>
              </a:rPr>
              <a:t>AC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6747038" y="5305021"/>
            <a:ext cx="23596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Candara" panose="020E0502030303020204" pitchFamily="34" charset="0"/>
              </a:rPr>
              <a:t>Yes: C</a:t>
            </a:r>
            <a:r>
              <a:rPr lang="en-US" sz="3200" b="1" dirty="0">
                <a:latin typeface="Candara" panose="020E0502030303020204" pitchFamily="34" charset="0"/>
                <a:sym typeface="Wingdings" panose="05000000000000000000" pitchFamily="2" charset="2"/>
              </a:rPr>
              <a:t></a:t>
            </a:r>
            <a:r>
              <a:rPr lang="en-US" sz="3200" b="1" dirty="0" smtClean="0">
                <a:latin typeface="Candara" panose="020E0502030303020204" pitchFamily="34" charset="0"/>
                <a:sym typeface="Wingdings" panose="05000000000000000000" pitchFamily="2" charset="2"/>
              </a:rPr>
              <a:t>D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47038" y="4556454"/>
            <a:ext cx="2244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Candara" panose="020E0502030303020204" pitchFamily="34" charset="0"/>
              </a:rPr>
              <a:t>No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6747039" y="6019800"/>
            <a:ext cx="22445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Candara" panose="020E0502030303020204" pitchFamily="34" charset="0"/>
              </a:rPr>
              <a:t>No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57783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568324"/>
          </a:xfrm>
        </p:spPr>
        <p:txBody>
          <a:bodyPr/>
          <a:lstStyle/>
          <a:p>
            <a:r>
              <a:rPr lang="en-US" altLang="en-US" sz="2800" b="1" dirty="0"/>
              <a:t>Properties of Relational </a:t>
            </a:r>
            <a:r>
              <a:rPr lang="en-US" altLang="en-US" sz="2800" b="1" dirty="0" smtClean="0"/>
              <a:t>Decompositions</a:t>
            </a:r>
            <a:endParaRPr lang="en-US" altLang="en-US" sz="2800" b="1" dirty="0"/>
          </a:p>
        </p:txBody>
      </p:sp>
      <p:sp>
        <p:nvSpPr>
          <p:cNvPr id="7843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4725" y="568324"/>
            <a:ext cx="9042400" cy="62896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400" b="1" dirty="0" smtClean="0">
                <a:latin typeface="Candara" panose="020E0502030303020204" pitchFamily="34" charset="0"/>
              </a:rPr>
              <a:t>Successive Non-additive Join Decomposition</a:t>
            </a:r>
          </a:p>
          <a:p>
            <a:r>
              <a:rPr lang="en-US" altLang="en-US" sz="2400" b="1" dirty="0" smtClean="0">
                <a:latin typeface="Candara" panose="020E0502030303020204" pitchFamily="34" charset="0"/>
              </a:rPr>
              <a:t>Claim </a:t>
            </a:r>
            <a:r>
              <a:rPr lang="en-US" altLang="en-US" sz="2400" b="1" dirty="0">
                <a:latin typeface="Candara" panose="020E0502030303020204" pitchFamily="34" charset="0"/>
              </a:rPr>
              <a:t>2 (Preservation of non-additivity in successive decompositions): 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>
                <a:latin typeface="Candara" panose="020E0502030303020204" pitchFamily="34" charset="0"/>
              </a:rPr>
              <a:t>If a decomposition D = {R1, R2, ..., Rm} of R has the lossless (non-additive) join property with respect to a set of functional dependencies F on R, and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 smtClean="0">
                <a:latin typeface="Candara" panose="020E0502030303020204" pitchFamily="34" charset="0"/>
              </a:rPr>
              <a:t>if </a:t>
            </a:r>
            <a:r>
              <a:rPr lang="en-US" altLang="en-US" sz="2400" dirty="0">
                <a:latin typeface="Candara" panose="020E0502030303020204" pitchFamily="34" charset="0"/>
              </a:rPr>
              <a:t>a decomposition Di = {Q1, Q2, ..., </a:t>
            </a:r>
            <a:r>
              <a:rPr lang="en-US" altLang="en-US" sz="2400" dirty="0" err="1">
                <a:latin typeface="Candara" panose="020E0502030303020204" pitchFamily="34" charset="0"/>
              </a:rPr>
              <a:t>Qk</a:t>
            </a:r>
            <a:r>
              <a:rPr lang="en-US" altLang="en-US" sz="2400" dirty="0">
                <a:latin typeface="Candara" panose="020E0502030303020204" pitchFamily="34" charset="0"/>
              </a:rPr>
              <a:t>} of </a:t>
            </a:r>
            <a:r>
              <a:rPr lang="en-US" altLang="en-US" sz="2400" dirty="0" err="1">
                <a:latin typeface="Candara" panose="020E0502030303020204" pitchFamily="34" charset="0"/>
              </a:rPr>
              <a:t>Ri</a:t>
            </a:r>
            <a:r>
              <a:rPr lang="en-US" altLang="en-US" sz="2400" dirty="0">
                <a:latin typeface="Candara" panose="020E0502030303020204" pitchFamily="34" charset="0"/>
              </a:rPr>
              <a:t> has the lossless (non-additive) join property with respect to the projection of F on </a:t>
            </a:r>
            <a:r>
              <a:rPr lang="en-US" altLang="en-US" sz="2400" dirty="0" err="1">
                <a:latin typeface="Candara" panose="020E0502030303020204" pitchFamily="34" charset="0"/>
              </a:rPr>
              <a:t>Ri</a:t>
            </a:r>
            <a:r>
              <a:rPr lang="en-US" altLang="en-US" sz="2400" dirty="0">
                <a:latin typeface="Candara" panose="020E0502030303020204" pitchFamily="34" charset="0"/>
              </a:rPr>
              <a:t>,</a:t>
            </a:r>
          </a:p>
          <a:p>
            <a:pPr lvl="2"/>
            <a:r>
              <a:rPr lang="en-US" altLang="en-US" dirty="0">
                <a:latin typeface="Candara" panose="020E0502030303020204" pitchFamily="34" charset="0"/>
              </a:rPr>
              <a:t>then the decomposition D2 = {R1, R2, ..., Ri-1, Q1, Q2, ..., </a:t>
            </a:r>
            <a:r>
              <a:rPr lang="en-US" altLang="en-US" dirty="0" err="1">
                <a:latin typeface="Candara" panose="020E0502030303020204" pitchFamily="34" charset="0"/>
              </a:rPr>
              <a:t>Qk</a:t>
            </a:r>
            <a:r>
              <a:rPr lang="en-US" altLang="en-US" dirty="0">
                <a:latin typeface="Candara" panose="020E0502030303020204" pitchFamily="34" charset="0"/>
              </a:rPr>
              <a:t>, Ri+1, ..., Rm} of R has the non-additive join property with respect to F.</a:t>
            </a:r>
          </a:p>
        </p:txBody>
      </p:sp>
    </p:spTree>
    <p:extLst>
      <p:ext uri="{BB962C8B-B14F-4D97-AF65-F5344CB8AC3E}">
        <p14:creationId xmlns:p14="http://schemas.microsoft.com/office/powerpoint/2010/main" val="554181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8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799"/>
          </a:xfrm>
        </p:spPr>
        <p:txBody>
          <a:bodyPr/>
          <a:lstStyle/>
          <a:p>
            <a:r>
              <a:rPr lang="en-US" altLang="en-US" dirty="0" smtClean="0"/>
              <a:t>Algorithm to determine the key of a relation</a:t>
            </a:r>
            <a:endParaRPr lang="en-US" altLang="en-US" dirty="0"/>
          </a:p>
        </p:txBody>
      </p:sp>
      <p:sp>
        <p:nvSpPr>
          <p:cNvPr id="792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1600" y="762000"/>
            <a:ext cx="8966200" cy="6096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b="1" dirty="0"/>
              <a:t>Algorithm </a:t>
            </a:r>
            <a:r>
              <a:rPr lang="en-US" altLang="en-US" sz="2400" b="1" dirty="0" smtClean="0"/>
              <a:t>15.2a </a:t>
            </a:r>
            <a:r>
              <a:rPr lang="en-US" altLang="en-US" sz="2400" b="1" dirty="0"/>
              <a:t>Finding a Key K for </a:t>
            </a:r>
            <a:r>
              <a:rPr lang="en-US" altLang="en-US" sz="2400" b="1" dirty="0" smtClean="0"/>
              <a:t>R, </a:t>
            </a:r>
            <a:r>
              <a:rPr lang="en-US" altLang="en-US" sz="2400" b="1" dirty="0"/>
              <a:t>g</a:t>
            </a:r>
            <a:r>
              <a:rPr lang="en-US" altLang="en-US" sz="2400" b="1" dirty="0" smtClean="0"/>
              <a:t>iven </a:t>
            </a:r>
            <a:r>
              <a:rPr lang="en-US" altLang="en-US" sz="2400" b="1" dirty="0"/>
              <a:t>a set F of Functional Dependencies</a:t>
            </a:r>
          </a:p>
          <a:p>
            <a:pPr lvl="1">
              <a:lnSpc>
                <a:spcPct val="150000"/>
              </a:lnSpc>
            </a:pPr>
            <a:r>
              <a:rPr lang="en-US" altLang="en-US" sz="2400" b="1" dirty="0"/>
              <a:t>Input: A universal relation R and a set of functional dependencies F on the attributes of R.</a:t>
            </a:r>
          </a:p>
          <a:p>
            <a:pPr>
              <a:lnSpc>
                <a:spcPct val="150000"/>
              </a:lnSpc>
              <a:buFont typeface="Wingdings" charset="2"/>
              <a:buNone/>
            </a:pPr>
            <a:r>
              <a:rPr lang="en-US" altLang="en-US" sz="2400" b="1" dirty="0">
                <a:solidFill>
                  <a:srgbClr val="800000"/>
                </a:solidFill>
              </a:rPr>
              <a:t>1.</a:t>
            </a:r>
            <a:r>
              <a:rPr lang="en-US" altLang="en-US" sz="2400" b="1" dirty="0"/>
              <a:t> </a:t>
            </a:r>
            <a:r>
              <a:rPr lang="en-US" altLang="en-US" sz="2400" dirty="0"/>
              <a:t>Set K := R;</a:t>
            </a:r>
          </a:p>
          <a:p>
            <a:pPr>
              <a:buFont typeface="Wingdings" charset="2"/>
              <a:buNone/>
            </a:pPr>
            <a:r>
              <a:rPr lang="en-US" altLang="en-US" sz="2400" b="1" dirty="0">
                <a:solidFill>
                  <a:srgbClr val="800000"/>
                </a:solidFill>
              </a:rPr>
              <a:t>2.</a:t>
            </a:r>
            <a:r>
              <a:rPr lang="en-US" altLang="en-US" sz="2400" b="1" dirty="0"/>
              <a:t> </a:t>
            </a:r>
            <a:r>
              <a:rPr lang="en-US" altLang="en-US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each attribute A in K </a:t>
            </a:r>
            <a:r>
              <a:rPr lang="en-US" altLang="en-US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en-US" altLang="en-US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buFont typeface="Wingdings" charset="2"/>
              <a:buNone/>
            </a:pPr>
            <a:r>
              <a:rPr lang="en-US" alt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		Compute (K - A</a:t>
            </a:r>
            <a:r>
              <a:rPr lang="en-US" altLang="en-US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 b="1" baseline="30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with respect to F;</a:t>
            </a:r>
          </a:p>
          <a:p>
            <a:pPr>
              <a:buFont typeface="Wingdings" charset="2"/>
              <a:buNone/>
            </a:pPr>
            <a:r>
              <a:rPr lang="en-US" alt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		If </a:t>
            </a:r>
            <a:r>
              <a:rPr lang="en-US" altLang="en-US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{K – A}</a:t>
            </a:r>
            <a:r>
              <a:rPr lang="en-US" altLang="en-US" sz="2400" b="1" baseline="30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contains all the attributes in R, </a:t>
            </a:r>
          </a:p>
          <a:p>
            <a:pPr>
              <a:buFont typeface="Wingdings" charset="2"/>
              <a:buNone/>
            </a:pPr>
            <a:r>
              <a:rPr lang="en-US" alt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			then set K := K - {A}; </a:t>
            </a:r>
          </a:p>
          <a:p>
            <a:pPr>
              <a:buFont typeface="Wingdings" charset="2"/>
              <a:buNone/>
            </a:pPr>
            <a:r>
              <a:rPr lang="en-US" alt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	} </a:t>
            </a:r>
          </a:p>
        </p:txBody>
      </p:sp>
    </p:spTree>
    <p:extLst>
      <p:ext uri="{BB962C8B-B14F-4D97-AF65-F5344CB8AC3E}">
        <p14:creationId xmlns:p14="http://schemas.microsoft.com/office/powerpoint/2010/main" val="37725511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175"/>
            <a:ext cx="9144000" cy="691017"/>
          </a:xfrm>
        </p:spPr>
        <p:txBody>
          <a:bodyPr/>
          <a:lstStyle/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76" y="3352800"/>
            <a:ext cx="9067800" cy="944773"/>
          </a:xfrm>
        </p:spPr>
        <p:txBody>
          <a:bodyPr/>
          <a:lstStyle/>
          <a:p>
            <a:r>
              <a:rPr lang="en-US" altLang="en-US" sz="2400" dirty="0" smtClean="0"/>
              <a:t>Determine </a:t>
            </a:r>
            <a:r>
              <a:rPr lang="en-US" altLang="en-US" sz="2400" dirty="0"/>
              <a:t>the key of </a:t>
            </a:r>
            <a:r>
              <a:rPr lang="en-US" altLang="en-US" sz="2400" dirty="0" smtClean="0"/>
              <a:t>the relation </a:t>
            </a:r>
            <a:r>
              <a:rPr lang="en-US" altLang="en-US" sz="2400" dirty="0" smtClean="0">
                <a:latin typeface="Candara" panose="020E0502030303020204" pitchFamily="34" charset="0"/>
              </a:rPr>
              <a:t>R(A, B, C, D, E, F, G, H)</a:t>
            </a:r>
          </a:p>
          <a:p>
            <a:pPr lvl="1"/>
            <a:r>
              <a:rPr lang="en-US" altLang="en-US" sz="2400" dirty="0" smtClean="0">
                <a:latin typeface="Candara" panose="020E0502030303020204" pitchFamily="34" charset="0"/>
              </a:rPr>
              <a:t>FD (ABC</a:t>
            </a:r>
            <a:r>
              <a:rPr lang="en-US" altLang="en-US" sz="2400" dirty="0" smtClean="0">
                <a:latin typeface="Candara" panose="020E0502030303020204" pitchFamily="34" charset="0"/>
                <a:sym typeface="Wingdings" panose="05000000000000000000" pitchFamily="2" charset="2"/>
              </a:rPr>
              <a:t>DE, </a:t>
            </a:r>
            <a:r>
              <a:rPr lang="en-US" altLang="en-US" sz="2400" dirty="0"/>
              <a:t>E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 smtClean="0">
                <a:sym typeface="Wingdings" panose="05000000000000000000" pitchFamily="2" charset="2"/>
              </a:rPr>
              <a:t>GH, HG, GH, ABCDEF </a:t>
            </a:r>
            <a:r>
              <a:rPr lang="en-US" altLang="en-US" sz="2400" dirty="0" smtClean="0"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00670" y="5396765"/>
            <a:ext cx="5267131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Candara" panose="020E0502030303020204" pitchFamily="34" charset="0"/>
              </a:rPr>
              <a:t>Prime Attributes {A, B, C}</a:t>
            </a:r>
          </a:p>
          <a:p>
            <a:pPr marL="0" indent="-400050"/>
            <a:r>
              <a:rPr lang="en-US" altLang="en-US" sz="2400" kern="0" dirty="0" smtClean="0">
                <a:latin typeface="Candara" panose="020E0502030303020204" pitchFamily="34" charset="0"/>
              </a:rPr>
              <a:t>Non-Prime Attributes {D, E, F, G, H}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6633" y="4191000"/>
            <a:ext cx="3640494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en-US" sz="2400" kern="0" dirty="0" smtClean="0">
                <a:latin typeface="Candara" panose="020E0502030303020204" pitchFamily="34" charset="0"/>
              </a:rPr>
              <a:t>1. Key </a:t>
            </a:r>
            <a:r>
              <a:rPr lang="en-US" altLang="en-US" sz="2400" kern="0" dirty="0">
                <a:latin typeface="Candara" panose="020E0502030303020204" pitchFamily="34" charset="0"/>
              </a:rPr>
              <a:t>= </a:t>
            </a:r>
            <a:r>
              <a:rPr lang="en-US" altLang="en-US" sz="2400" kern="0" dirty="0" smtClean="0">
                <a:latin typeface="Candara" panose="020E0502030303020204" pitchFamily="34" charset="0"/>
              </a:rPr>
              <a:t>ABCDEFGH</a:t>
            </a:r>
            <a:endParaRPr lang="en-US" altLang="en-US" sz="2400" kern="0" dirty="0">
              <a:latin typeface="Candara" panose="020E0502030303020204" pitchFamily="34" charset="0"/>
            </a:endParaRPr>
          </a:p>
          <a:p>
            <a:pPr marL="800100" lvl="2" indent="-400050">
              <a:lnSpc>
                <a:spcPct val="150000"/>
              </a:lnSpc>
            </a:pPr>
            <a:r>
              <a:rPr lang="en-US" altLang="en-US" sz="2000" kern="0" dirty="0">
                <a:latin typeface="Candara" panose="020E0502030303020204" pitchFamily="34" charset="0"/>
              </a:rPr>
              <a:t>Key = ABC</a:t>
            </a:r>
            <a:r>
              <a:rPr lang="en-US" altLang="en-US" sz="2000" b="1" kern="0" dirty="0">
                <a:solidFill>
                  <a:srgbClr val="C00000"/>
                </a:solidFill>
                <a:latin typeface="Candara" panose="020E0502030303020204" pitchFamily="34" charset="0"/>
              </a:rPr>
              <a:t>DE</a:t>
            </a:r>
            <a:r>
              <a:rPr lang="en-US" altLang="en-US" sz="2000" kern="0" dirty="0">
                <a:latin typeface="Candara" panose="020E0502030303020204" pitchFamily="34" charset="0"/>
              </a:rPr>
              <a:t>FGH</a:t>
            </a:r>
          </a:p>
          <a:p>
            <a:pPr marL="800100" lvl="2" indent="-400050">
              <a:lnSpc>
                <a:spcPct val="150000"/>
              </a:lnSpc>
            </a:pPr>
            <a:r>
              <a:rPr lang="en-US" altLang="en-US" sz="2000" kern="0" dirty="0" smtClean="0">
                <a:latin typeface="Candara" panose="020E0502030303020204" pitchFamily="34" charset="0"/>
              </a:rPr>
              <a:t>Key </a:t>
            </a:r>
            <a:r>
              <a:rPr lang="en-US" altLang="en-US" sz="2000" kern="0" dirty="0">
                <a:latin typeface="Candara" panose="020E0502030303020204" pitchFamily="34" charset="0"/>
              </a:rPr>
              <a:t>= </a:t>
            </a:r>
            <a:r>
              <a:rPr lang="en-US" altLang="en-US" sz="2000" kern="0" dirty="0" smtClean="0">
                <a:latin typeface="Candara" panose="020E0502030303020204" pitchFamily="34" charset="0"/>
              </a:rPr>
              <a:t>ABCF</a:t>
            </a:r>
            <a:r>
              <a:rPr lang="en-US" altLang="en-US" sz="2000" b="1" kern="0" dirty="0" smtClean="0">
                <a:solidFill>
                  <a:srgbClr val="C00000"/>
                </a:solidFill>
                <a:latin typeface="Candara" panose="020E0502030303020204" pitchFamily="34" charset="0"/>
              </a:rPr>
              <a:t>GH</a:t>
            </a:r>
            <a:endParaRPr lang="en-US" altLang="en-US" sz="2000" b="1" kern="0" dirty="0">
              <a:solidFill>
                <a:srgbClr val="C00000"/>
              </a:solidFill>
              <a:latin typeface="Candara" panose="020E0502030303020204" pitchFamily="34" charset="0"/>
            </a:endParaRPr>
          </a:p>
          <a:p>
            <a:pPr marL="800100" lvl="2" indent="-400050">
              <a:lnSpc>
                <a:spcPct val="150000"/>
              </a:lnSpc>
            </a:pPr>
            <a:r>
              <a:rPr lang="en-US" altLang="en-US" sz="2000" kern="0" dirty="0">
                <a:latin typeface="Candara" panose="020E0502030303020204" pitchFamily="34" charset="0"/>
              </a:rPr>
              <a:t>Key = </a:t>
            </a:r>
            <a:r>
              <a:rPr lang="en-US" altLang="en-US" sz="2000" kern="0" dirty="0" smtClean="0">
                <a:latin typeface="Candara" panose="020E0502030303020204" pitchFamily="34" charset="0"/>
              </a:rPr>
              <a:t>ABC</a:t>
            </a:r>
            <a:r>
              <a:rPr lang="en-US" altLang="en-US" sz="2000" b="1" kern="0" dirty="0" smtClean="0">
                <a:solidFill>
                  <a:srgbClr val="C00000"/>
                </a:solidFill>
                <a:latin typeface="Candara" panose="020E0502030303020204" pitchFamily="34" charset="0"/>
              </a:rPr>
              <a:t>F</a:t>
            </a:r>
            <a:endParaRPr lang="en-US" altLang="en-US" sz="2000" b="1" kern="0" dirty="0">
              <a:solidFill>
                <a:srgbClr val="C00000"/>
              </a:solidFill>
              <a:latin typeface="Candara" panose="020E0502030303020204" pitchFamily="34" charset="0"/>
            </a:endParaRPr>
          </a:p>
          <a:p>
            <a:pPr marL="800100" lvl="2" indent="-400050">
              <a:lnSpc>
                <a:spcPct val="150000"/>
              </a:lnSpc>
            </a:pPr>
            <a:r>
              <a:rPr lang="en-US" altLang="en-US" sz="2000" b="1" kern="0" dirty="0" smtClean="0">
                <a:latin typeface="Candara" panose="020E0502030303020204" pitchFamily="34" charset="0"/>
              </a:rPr>
              <a:t>Key = ABC</a:t>
            </a:r>
          </a:p>
          <a:p>
            <a:pPr>
              <a:lnSpc>
                <a:spcPct val="150000"/>
              </a:lnSpc>
            </a:pPr>
            <a:endParaRPr lang="en-US" altLang="en-US" sz="2400" kern="0" dirty="0" smtClean="0">
              <a:latin typeface="Candara" panose="020E0502030303020204" pitchFamily="34" charset="0"/>
            </a:endParaRPr>
          </a:p>
          <a:p>
            <a:pPr>
              <a:lnSpc>
                <a:spcPct val="150000"/>
              </a:lnSpc>
            </a:pPr>
            <a:endParaRPr lang="en-US" altLang="en-US" sz="2400" kern="0" dirty="0">
              <a:latin typeface="Candara" panose="020E05020303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976" y="687842"/>
            <a:ext cx="8983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AutoNum type="arabicPeriod"/>
            </a:pPr>
            <a:r>
              <a:rPr lang="en-US" altLang="en-US" dirty="0" smtClean="0">
                <a:latin typeface="Candara" panose="020E0502030303020204" pitchFamily="34" charset="0"/>
              </a:rPr>
              <a:t>Set </a:t>
            </a:r>
            <a:r>
              <a:rPr lang="en-US" altLang="en-US" dirty="0">
                <a:latin typeface="Candara" panose="020E0502030303020204" pitchFamily="34" charset="0"/>
              </a:rPr>
              <a:t>K := </a:t>
            </a:r>
            <a:r>
              <a:rPr lang="en-US" altLang="en-US" dirty="0" smtClean="0">
                <a:latin typeface="Candara" panose="020E0502030303020204" pitchFamily="34" charset="0"/>
              </a:rPr>
              <a:t>R;</a:t>
            </a:r>
          </a:p>
          <a:p>
            <a:pPr marL="457200" indent="-457200">
              <a:buFont typeface="Wingdings" charset="2"/>
              <a:buAutoNum type="arabicPeriod"/>
            </a:pPr>
            <a:r>
              <a:rPr lang="en-US" altLang="en-US" dirty="0" smtClean="0">
                <a:latin typeface="Candara" panose="020E0502030303020204" pitchFamily="34" charset="0"/>
                <a:cs typeface="Courier New" panose="02070309020205020404" pitchFamily="49" charset="0"/>
              </a:rPr>
              <a:t>For </a:t>
            </a:r>
            <a:r>
              <a:rPr lang="en-US" altLang="en-US" dirty="0">
                <a:latin typeface="Candara" panose="020E0502030303020204" pitchFamily="34" charset="0"/>
                <a:cs typeface="Courier New" panose="02070309020205020404" pitchFamily="49" charset="0"/>
              </a:rPr>
              <a:t>each attribute A in K </a:t>
            </a:r>
            <a:br>
              <a:rPr lang="en-US" altLang="en-US" dirty="0">
                <a:latin typeface="Candara" panose="020E0502030303020204" pitchFamily="34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andara" panose="020E0502030303020204" pitchFamily="34" charset="0"/>
                <a:cs typeface="Courier New" panose="02070309020205020404" pitchFamily="49" charset="0"/>
              </a:rPr>
              <a:t>{</a:t>
            </a:r>
          </a:p>
          <a:p>
            <a:pPr>
              <a:buFont typeface="Wingdings" charset="2"/>
              <a:buNone/>
            </a:pPr>
            <a:r>
              <a:rPr lang="en-US" altLang="en-US" dirty="0">
                <a:latin typeface="Candara" panose="020E0502030303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andara" panose="020E0502030303020204" pitchFamily="34" charset="0"/>
                <a:cs typeface="Courier New" panose="02070309020205020404" pitchFamily="49" charset="0"/>
              </a:rPr>
              <a:t>        Compute </a:t>
            </a:r>
            <a:r>
              <a:rPr lang="en-US" altLang="en-US" dirty="0">
                <a:latin typeface="Candara" panose="020E0502030303020204" pitchFamily="34" charset="0"/>
                <a:cs typeface="Courier New" panose="02070309020205020404" pitchFamily="49" charset="0"/>
              </a:rPr>
              <a:t>(K - A)</a:t>
            </a:r>
            <a:r>
              <a:rPr lang="en-US" altLang="en-US" baseline="30000" dirty="0">
                <a:latin typeface="Candara" panose="020E0502030303020204" pitchFamily="34" charset="0"/>
                <a:cs typeface="Courier New" panose="02070309020205020404" pitchFamily="49" charset="0"/>
              </a:rPr>
              <a:t>+</a:t>
            </a:r>
            <a:r>
              <a:rPr lang="en-US" altLang="en-US" dirty="0">
                <a:latin typeface="Candara" panose="020E0502030303020204" pitchFamily="34" charset="0"/>
                <a:cs typeface="Courier New" panose="02070309020205020404" pitchFamily="49" charset="0"/>
              </a:rPr>
              <a:t> with respect to F;</a:t>
            </a:r>
          </a:p>
          <a:p>
            <a:pPr>
              <a:buFont typeface="Wingdings" charset="2"/>
              <a:buNone/>
            </a:pPr>
            <a:r>
              <a:rPr lang="en-US" altLang="en-US" dirty="0" smtClean="0">
                <a:latin typeface="Candara" panose="020E0502030303020204" pitchFamily="34" charset="0"/>
                <a:cs typeface="Courier New" panose="02070309020205020404" pitchFamily="49" charset="0"/>
              </a:rPr>
              <a:t>         If </a:t>
            </a:r>
            <a:r>
              <a:rPr lang="en-US" altLang="en-US" dirty="0">
                <a:latin typeface="Candara" panose="020E0502030303020204" pitchFamily="34" charset="0"/>
                <a:cs typeface="Courier New" panose="02070309020205020404" pitchFamily="49" charset="0"/>
              </a:rPr>
              <a:t>{K – A}</a:t>
            </a:r>
            <a:r>
              <a:rPr lang="en-US" altLang="en-US" baseline="30000" dirty="0">
                <a:latin typeface="Candara" panose="020E0502030303020204" pitchFamily="34" charset="0"/>
                <a:cs typeface="Courier New" panose="02070309020205020404" pitchFamily="49" charset="0"/>
              </a:rPr>
              <a:t>+</a:t>
            </a:r>
            <a:r>
              <a:rPr lang="en-US" altLang="en-US" dirty="0">
                <a:latin typeface="Candara" panose="020E0502030303020204" pitchFamily="34" charset="0"/>
                <a:cs typeface="Courier New" panose="02070309020205020404" pitchFamily="49" charset="0"/>
              </a:rPr>
              <a:t> contains all the attributes in </a:t>
            </a:r>
            <a:r>
              <a:rPr lang="en-US" altLang="en-US" dirty="0" smtClean="0">
                <a:latin typeface="Candara" panose="020E0502030303020204" pitchFamily="34" charset="0"/>
                <a:cs typeface="Courier New" panose="02070309020205020404" pitchFamily="49" charset="0"/>
              </a:rPr>
              <a:t>R, then </a:t>
            </a:r>
            <a:r>
              <a:rPr lang="en-US" altLang="en-US" dirty="0">
                <a:latin typeface="Candara" panose="020E0502030303020204" pitchFamily="34" charset="0"/>
                <a:cs typeface="Courier New" panose="02070309020205020404" pitchFamily="49" charset="0"/>
              </a:rPr>
              <a:t>set K := K - {A}; </a:t>
            </a:r>
          </a:p>
          <a:p>
            <a:pPr>
              <a:buFont typeface="Wingdings" charset="2"/>
              <a:buNone/>
            </a:pPr>
            <a:r>
              <a:rPr lang="en-US" altLang="en-US" dirty="0" smtClean="0">
                <a:latin typeface="Candara" panose="020E0502030303020204" pitchFamily="34" charset="0"/>
                <a:cs typeface="Courier New" panose="02070309020205020404" pitchFamily="49" charset="0"/>
              </a:rPr>
              <a:t>      } </a:t>
            </a:r>
            <a:endParaRPr lang="en-US" altLang="en-US" dirty="0">
              <a:latin typeface="Candara" panose="020E0502030303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3088441"/>
            <a:ext cx="9151776" cy="51834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1123" y="4734855"/>
            <a:ext cx="1734770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lvl="1" indent="-400050">
              <a:lnSpc>
                <a:spcPct val="150000"/>
              </a:lnSpc>
            </a:pPr>
            <a:r>
              <a:rPr lang="en-US" altLang="en-US" sz="2800" b="1" kern="0" dirty="0">
                <a:latin typeface="Candara" panose="020E0502030303020204" pitchFamily="34" charset="0"/>
              </a:rPr>
              <a:t>Key = ABC</a:t>
            </a:r>
          </a:p>
        </p:txBody>
      </p:sp>
    </p:spTree>
    <p:extLst>
      <p:ext uri="{BB962C8B-B14F-4D97-AF65-F5344CB8AC3E}">
        <p14:creationId xmlns:p14="http://schemas.microsoft.com/office/powerpoint/2010/main" val="41818745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914399"/>
          </a:xfrm>
        </p:spPr>
        <p:txBody>
          <a:bodyPr anchor="ctr"/>
          <a:lstStyle/>
          <a:p>
            <a:pPr marL="0" indent="0">
              <a:buNone/>
            </a:pPr>
            <a:r>
              <a:rPr lang="en-US" altLang="en-US" sz="2400" b="1" dirty="0"/>
              <a:t>Algorithm: Relational Synthesis into 3NF with Dependency Preservation and Non-Additive (Lossless) Join Property</a:t>
            </a:r>
          </a:p>
        </p:txBody>
      </p:sp>
      <p:sp>
        <p:nvSpPr>
          <p:cNvPr id="790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4724" y="990600"/>
            <a:ext cx="9109276" cy="5828524"/>
          </a:xfrm>
        </p:spPr>
        <p:txBody>
          <a:bodyPr/>
          <a:lstStyle/>
          <a:p>
            <a:r>
              <a:rPr lang="en-US" altLang="en-US" sz="2200" b="1" dirty="0" smtClean="0"/>
              <a:t>Input</a:t>
            </a:r>
            <a:r>
              <a:rPr lang="en-US" altLang="en-US" sz="2200" b="1" dirty="0"/>
              <a:t>: </a:t>
            </a:r>
            <a:endParaRPr lang="en-US" altLang="en-US" sz="2200" b="1" dirty="0" smtClean="0"/>
          </a:p>
          <a:p>
            <a:pPr lvl="1"/>
            <a:r>
              <a:rPr lang="en-US" altLang="en-US" sz="2000" b="1" dirty="0" smtClean="0"/>
              <a:t>A </a:t>
            </a:r>
            <a:r>
              <a:rPr lang="en-US" altLang="en-US" sz="2000" b="1" dirty="0"/>
              <a:t>universal relation R and a set of functional dependencies F on the attributes of R.</a:t>
            </a:r>
          </a:p>
          <a:p>
            <a:pPr>
              <a:lnSpc>
                <a:spcPct val="150000"/>
              </a:lnSpc>
              <a:buNone/>
            </a:pPr>
            <a:r>
              <a:rPr lang="en-US" altLang="en-US" sz="2000" b="1" dirty="0">
                <a:solidFill>
                  <a:srgbClr val="800000"/>
                </a:solidFill>
              </a:rPr>
              <a:t>1.</a:t>
            </a:r>
            <a:r>
              <a:rPr lang="en-US" altLang="en-US" sz="2000" b="1" dirty="0"/>
              <a:t> </a:t>
            </a:r>
            <a:r>
              <a:rPr lang="en-US" altLang="en-US" sz="2000" dirty="0"/>
              <a:t>Find a minimal cover G for F (use Algorithm </a:t>
            </a:r>
            <a:r>
              <a:rPr lang="nb-NO" altLang="en-US" sz="2000" dirty="0"/>
              <a:t>15.</a:t>
            </a:r>
            <a:r>
              <a:rPr lang="en-US" altLang="en-US" sz="2000" dirty="0"/>
              <a:t>0</a:t>
            </a:r>
            <a:r>
              <a:rPr lang="en-US" altLang="en-US" sz="2000" dirty="0" smtClean="0"/>
              <a:t>).</a:t>
            </a:r>
            <a:endParaRPr lang="en-US" altLang="en-US" sz="2000" dirty="0"/>
          </a:p>
          <a:p>
            <a:pPr>
              <a:lnSpc>
                <a:spcPct val="150000"/>
              </a:lnSpc>
              <a:buFont typeface="Wingdings" charset="2"/>
              <a:buNone/>
            </a:pPr>
            <a:r>
              <a:rPr lang="en-US" altLang="en-US" sz="2000" b="1" dirty="0" smtClean="0">
                <a:solidFill>
                  <a:srgbClr val="800000"/>
                </a:solidFill>
              </a:rPr>
              <a:t>2</a:t>
            </a:r>
            <a:r>
              <a:rPr lang="en-US" altLang="en-US" sz="2000" b="1" dirty="0">
                <a:solidFill>
                  <a:srgbClr val="800000"/>
                </a:solidFill>
              </a:rPr>
              <a:t>.</a:t>
            </a:r>
            <a:r>
              <a:rPr lang="en-US" altLang="en-US" sz="2000" b="1" dirty="0"/>
              <a:t> </a:t>
            </a:r>
            <a:r>
              <a:rPr lang="en-US" altLang="en-US" sz="2000" dirty="0"/>
              <a:t>For each left-hand-side X of a functional dependency that appears in G,</a:t>
            </a:r>
          </a:p>
          <a:p>
            <a:pPr>
              <a:lnSpc>
                <a:spcPct val="150000"/>
              </a:lnSpc>
              <a:buFont typeface="Wingdings" charset="2"/>
              <a:buNone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create </a:t>
            </a:r>
            <a:r>
              <a:rPr lang="en-US" altLang="en-US" sz="2000" dirty="0"/>
              <a:t>a relation schema in D with attributes {X </a:t>
            </a:r>
            <a:r>
              <a:rPr lang="en-US" altLang="en-US" sz="2000" dirty="0">
                <a:latin typeface="Lucida Grande" charset="0"/>
              </a:rPr>
              <a:t>υ</a:t>
            </a:r>
            <a:r>
              <a:rPr lang="en-US" altLang="en-US" sz="2000" dirty="0"/>
              <a:t> {A1} </a:t>
            </a:r>
            <a:r>
              <a:rPr lang="en-US" altLang="en-US" sz="2000" dirty="0">
                <a:latin typeface="Lucida Grande" charset="0"/>
              </a:rPr>
              <a:t>υ</a:t>
            </a:r>
            <a:r>
              <a:rPr lang="en-US" altLang="en-US" sz="2000" dirty="0"/>
              <a:t> {A2} ... </a:t>
            </a:r>
            <a:r>
              <a:rPr lang="en-US" altLang="en-US" sz="2000" dirty="0" err="1">
                <a:latin typeface="Lucida Grande" charset="0"/>
              </a:rPr>
              <a:t>υ</a:t>
            </a:r>
            <a:r>
              <a:rPr lang="en-US" altLang="en-US" sz="2000" dirty="0"/>
              <a:t> {</a:t>
            </a:r>
            <a:r>
              <a:rPr lang="en-US" altLang="en-US" sz="2000" dirty="0" err="1"/>
              <a:t>Ak</a:t>
            </a:r>
            <a:r>
              <a:rPr lang="en-US" altLang="en-US" sz="2000" dirty="0"/>
              <a:t>}}, </a:t>
            </a:r>
          </a:p>
          <a:p>
            <a:pPr>
              <a:lnSpc>
                <a:spcPct val="150000"/>
              </a:lnSpc>
              <a:buFont typeface="Wingdings" charset="2"/>
              <a:buNone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where </a:t>
            </a:r>
            <a:r>
              <a:rPr lang="en-US" altLang="en-US" sz="2000" dirty="0"/>
              <a:t>X </a:t>
            </a:r>
            <a:r>
              <a:rPr lang="en-US" altLang="en-US" sz="2000" dirty="0">
                <a:sym typeface="Wingdings 3" charset="2"/>
              </a:rPr>
              <a:t></a:t>
            </a:r>
            <a:r>
              <a:rPr lang="en-US" altLang="en-US" sz="2000" dirty="0"/>
              <a:t> A1, X </a:t>
            </a:r>
            <a:r>
              <a:rPr lang="en-US" altLang="en-US" sz="2000" dirty="0">
                <a:sym typeface="Wingdings 3" charset="2"/>
              </a:rPr>
              <a:t></a:t>
            </a:r>
            <a:r>
              <a:rPr lang="en-US" altLang="en-US" sz="2000" dirty="0"/>
              <a:t> A2, ..., X </a:t>
            </a:r>
            <a:r>
              <a:rPr lang="en-US" altLang="en-US" sz="2000" dirty="0" smtClean="0">
                <a:sym typeface="Wingdings" panose="05000000000000000000" pitchFamily="2" charset="2"/>
              </a:rPr>
              <a:t></a:t>
            </a:r>
            <a:r>
              <a:rPr lang="en-US" altLang="en-US" sz="2000" dirty="0" err="1" smtClean="0"/>
              <a:t>Ak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are the only dependencies in G with X as left-hand-side (X is the key of this relation).</a:t>
            </a:r>
          </a:p>
          <a:p>
            <a:pPr>
              <a:lnSpc>
                <a:spcPct val="150000"/>
              </a:lnSpc>
              <a:buNone/>
            </a:pPr>
            <a:r>
              <a:rPr lang="en-US" altLang="en-US" sz="2000" b="1" dirty="0">
                <a:solidFill>
                  <a:srgbClr val="800000"/>
                </a:solidFill>
              </a:rPr>
              <a:t>3.</a:t>
            </a:r>
            <a:r>
              <a:rPr lang="en-US" altLang="en-US" sz="2000" b="1" dirty="0"/>
              <a:t> </a:t>
            </a:r>
            <a:r>
              <a:rPr lang="en-US" altLang="en-US" sz="2000" dirty="0"/>
              <a:t>If none of the relation schemas in D contains a key of R, then create one more relation schema in D that contains attributes that form a key of R. </a:t>
            </a:r>
            <a:endParaRPr lang="en-US" altLang="en-US" sz="2000" i="1" dirty="0"/>
          </a:p>
          <a:p>
            <a:pPr marL="0" indent="0">
              <a:buNone/>
            </a:pPr>
            <a:r>
              <a:rPr lang="en-CA" sz="2000" b="1" dirty="0">
                <a:solidFill>
                  <a:srgbClr val="C00000"/>
                </a:solidFill>
              </a:rPr>
              <a:t>4. </a:t>
            </a:r>
            <a:r>
              <a:rPr lang="en-CA" sz="2000" dirty="0"/>
              <a:t>Eliminate redundant relations from the resulting set of relations in the </a:t>
            </a:r>
            <a:r>
              <a:rPr lang="en-CA" sz="2000" dirty="0" smtClean="0"/>
              <a:t/>
            </a:r>
            <a:br>
              <a:rPr lang="en-CA" sz="2000" dirty="0" smtClean="0"/>
            </a:br>
            <a:r>
              <a:rPr lang="en-CA" sz="2000" dirty="0" smtClean="0"/>
              <a:t>    relational </a:t>
            </a:r>
            <a:r>
              <a:rPr lang="en-CA" sz="2000" dirty="0"/>
              <a:t>database schema. </a:t>
            </a:r>
            <a:r>
              <a:rPr lang="en-CA" sz="2000" dirty="0" smtClean="0"/>
              <a:t>A </a:t>
            </a:r>
            <a:r>
              <a:rPr lang="en-CA" sz="2000" dirty="0"/>
              <a:t>relation R is considered redundant if R is a </a:t>
            </a:r>
            <a:r>
              <a:rPr lang="en-CA" sz="2000" dirty="0" smtClean="0"/>
              <a:t/>
            </a:r>
            <a:br>
              <a:rPr lang="en-CA" sz="2000" dirty="0" smtClean="0"/>
            </a:br>
            <a:r>
              <a:rPr lang="en-CA" sz="2000" dirty="0" smtClean="0"/>
              <a:t>    projection </a:t>
            </a:r>
            <a:r>
              <a:rPr lang="en-CA" sz="2000" dirty="0"/>
              <a:t>of another relation </a:t>
            </a:r>
            <a:r>
              <a:rPr lang="en-CA" sz="2000" dirty="0" smtClean="0"/>
              <a:t>S </a:t>
            </a:r>
            <a:r>
              <a:rPr lang="en-CA" sz="2000" dirty="0"/>
              <a:t>in the schema; </a:t>
            </a:r>
            <a:r>
              <a:rPr lang="en-CA" sz="1600" b="1" dirty="0"/>
              <a:t>alternately, R is subsumed by S</a:t>
            </a:r>
            <a:r>
              <a:rPr lang="en-CA" sz="1600" b="1" dirty="0" smtClean="0"/>
              <a:t>.</a:t>
            </a:r>
            <a:endParaRPr lang="en-US" altLang="en-US" sz="1800" b="1" i="1" dirty="0"/>
          </a:p>
        </p:txBody>
      </p:sp>
    </p:spTree>
    <p:extLst>
      <p:ext uri="{BB962C8B-B14F-4D97-AF65-F5344CB8AC3E}">
        <p14:creationId xmlns:p14="http://schemas.microsoft.com/office/powerpoint/2010/main" val="39249677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481811"/>
            <a:ext cx="9167856" cy="422211"/>
          </a:xfrm>
        </p:spPr>
        <p:txBody>
          <a:bodyPr/>
          <a:lstStyle/>
          <a:p>
            <a:r>
              <a:rPr lang="en-US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 </a:t>
            </a:r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Design of 3NF </a:t>
            </a:r>
            <a:r>
              <a:rPr lang="en-US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Schema</a:t>
            </a:r>
            <a:endParaRPr lang="en-US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0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-16033"/>
            <a:ext cx="9067800" cy="122503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b="1" dirty="0" smtClean="0">
                <a:solidFill>
                  <a:srgbClr val="00B050"/>
                </a:solidFill>
              </a:rPr>
              <a:t>1. </a:t>
            </a:r>
            <a:r>
              <a:rPr lang="en-US" altLang="en-US" sz="1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</a:t>
            </a:r>
            <a:r>
              <a:rPr lang="en-US" alt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minimal cover G for F </a:t>
            </a:r>
            <a:endParaRPr lang="en-US" altLang="en-US" sz="16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en-US" sz="1600" b="1" dirty="0" smtClean="0">
                <a:solidFill>
                  <a:srgbClr val="7030A0"/>
                </a:solidFill>
              </a:rPr>
              <a:t>2</a:t>
            </a:r>
            <a:r>
              <a:rPr lang="en-US" altLang="en-US" sz="1600" b="1" dirty="0">
                <a:solidFill>
                  <a:srgbClr val="7030A0"/>
                </a:solidFill>
              </a:rPr>
              <a:t>. For each X </a:t>
            </a:r>
            <a:r>
              <a:rPr lang="en-US" altLang="en-US" sz="1600" b="1" dirty="0">
                <a:solidFill>
                  <a:srgbClr val="7030A0"/>
                </a:solidFill>
                <a:sym typeface="Wingdings 3" charset="2"/>
              </a:rPr>
              <a:t></a:t>
            </a:r>
            <a:r>
              <a:rPr lang="en-US" altLang="en-US" sz="1600" b="1" dirty="0">
                <a:solidFill>
                  <a:srgbClr val="7030A0"/>
                </a:solidFill>
              </a:rPr>
              <a:t> A1, X </a:t>
            </a:r>
            <a:r>
              <a:rPr lang="en-US" altLang="en-US" sz="1600" b="1" dirty="0">
                <a:solidFill>
                  <a:srgbClr val="7030A0"/>
                </a:solidFill>
                <a:sym typeface="Wingdings 3" charset="2"/>
              </a:rPr>
              <a:t></a:t>
            </a:r>
            <a:r>
              <a:rPr lang="en-US" altLang="en-US" sz="1600" b="1" dirty="0">
                <a:solidFill>
                  <a:srgbClr val="7030A0"/>
                </a:solidFill>
              </a:rPr>
              <a:t> A2, ..., </a:t>
            </a:r>
            <a:r>
              <a:rPr lang="en-US" altLang="en-US" sz="1600" b="1" dirty="0" smtClean="0">
                <a:solidFill>
                  <a:srgbClr val="7030A0"/>
                </a:solidFill>
              </a:rPr>
              <a:t>create </a:t>
            </a:r>
            <a:r>
              <a:rPr lang="en-US" altLang="en-US" sz="1600" b="1" dirty="0">
                <a:solidFill>
                  <a:srgbClr val="7030A0"/>
                </a:solidFill>
              </a:rPr>
              <a:t>a relation </a:t>
            </a:r>
            <a:r>
              <a:rPr lang="en-US" altLang="en-US" sz="1600" b="1" dirty="0" smtClean="0">
                <a:solidFill>
                  <a:srgbClr val="7030A0"/>
                </a:solidFill>
              </a:rPr>
              <a:t>with </a:t>
            </a:r>
            <a:r>
              <a:rPr lang="en-US" altLang="en-US" sz="1600" b="1" dirty="0">
                <a:solidFill>
                  <a:srgbClr val="7030A0"/>
                </a:solidFill>
              </a:rPr>
              <a:t>attributes {X </a:t>
            </a:r>
            <a:r>
              <a:rPr lang="en-US" altLang="en-US" sz="1600" b="1" dirty="0">
                <a:solidFill>
                  <a:srgbClr val="7030A0"/>
                </a:solidFill>
                <a:latin typeface="Lucida Grande" charset="0"/>
              </a:rPr>
              <a:t>υ</a:t>
            </a:r>
            <a:r>
              <a:rPr lang="en-US" altLang="en-US" sz="1600" b="1" dirty="0">
                <a:solidFill>
                  <a:srgbClr val="7030A0"/>
                </a:solidFill>
              </a:rPr>
              <a:t> {A1} </a:t>
            </a:r>
            <a:r>
              <a:rPr lang="en-US" altLang="en-US" sz="1600" b="1" dirty="0">
                <a:solidFill>
                  <a:srgbClr val="7030A0"/>
                </a:solidFill>
                <a:latin typeface="Lucida Grande" charset="0"/>
              </a:rPr>
              <a:t>υ</a:t>
            </a:r>
            <a:r>
              <a:rPr lang="en-US" altLang="en-US" sz="1600" b="1" dirty="0">
                <a:solidFill>
                  <a:srgbClr val="7030A0"/>
                </a:solidFill>
              </a:rPr>
              <a:t> {A2} ... </a:t>
            </a:r>
            <a:endParaRPr lang="en-US" altLang="en-US" sz="16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en-US" sz="1600" b="1" dirty="0" smtClean="0">
                <a:solidFill>
                  <a:srgbClr val="C00000"/>
                </a:solidFill>
              </a:rPr>
              <a:t>3</a:t>
            </a:r>
            <a:r>
              <a:rPr lang="en-US" altLang="en-US" sz="1600" b="1" dirty="0">
                <a:solidFill>
                  <a:srgbClr val="C00000"/>
                </a:solidFill>
              </a:rPr>
              <a:t>. If none of the </a:t>
            </a:r>
            <a:r>
              <a:rPr lang="en-US" altLang="en-US" sz="1600" b="1" dirty="0" smtClean="0">
                <a:solidFill>
                  <a:srgbClr val="C00000"/>
                </a:solidFill>
              </a:rPr>
              <a:t>newly created </a:t>
            </a:r>
            <a:r>
              <a:rPr lang="en-US" altLang="en-US" sz="1600" b="1" dirty="0">
                <a:solidFill>
                  <a:srgbClr val="C00000"/>
                </a:solidFill>
              </a:rPr>
              <a:t>schemas </a:t>
            </a:r>
            <a:r>
              <a:rPr lang="en-US" altLang="en-US" sz="1600" b="1" dirty="0" smtClean="0">
                <a:solidFill>
                  <a:srgbClr val="C00000"/>
                </a:solidFill>
              </a:rPr>
              <a:t>contains </a:t>
            </a:r>
            <a:r>
              <a:rPr lang="en-US" altLang="en-US" sz="1600" b="1" dirty="0">
                <a:solidFill>
                  <a:srgbClr val="C00000"/>
                </a:solidFill>
              </a:rPr>
              <a:t>a key of R, then create one more relation schema in D that contains attributes that form a key of R</a:t>
            </a:r>
            <a:r>
              <a:rPr lang="en-US" altLang="en-US" sz="1600" b="1" dirty="0" smtClean="0">
                <a:solidFill>
                  <a:srgbClr val="C0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en-US" sz="1600" b="1" dirty="0" smtClean="0">
                <a:solidFill>
                  <a:schemeClr val="tx1"/>
                </a:solidFill>
              </a:rPr>
              <a:t>4. </a:t>
            </a:r>
            <a:r>
              <a:rPr lang="en-CA" sz="1600" dirty="0">
                <a:solidFill>
                  <a:schemeClr val="tx1"/>
                </a:solidFill>
              </a:rPr>
              <a:t>Eliminate redundant relations</a:t>
            </a:r>
            <a:r>
              <a:rPr lang="en-US" altLang="en-US" sz="1600" b="1" dirty="0" smtClean="0">
                <a:solidFill>
                  <a:schemeClr val="tx1"/>
                </a:solidFill>
              </a:rPr>
              <a:t> </a:t>
            </a:r>
            <a:endParaRPr lang="en-US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2722" y="1938807"/>
            <a:ext cx="9172910" cy="148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sz="2200" b="1" dirty="0" smtClean="0">
                <a:latin typeface="Candara" panose="020E0502030303020204" pitchFamily="34" charset="0"/>
              </a:rPr>
              <a:t>R </a:t>
            </a:r>
            <a:r>
              <a:rPr lang="en-US" sz="2200" b="1" dirty="0">
                <a:latin typeface="Candara" panose="020E0502030303020204" pitchFamily="34" charset="0"/>
              </a:rPr>
              <a:t>(</a:t>
            </a:r>
            <a:r>
              <a:rPr lang="en-US" sz="2200" b="1" dirty="0" err="1">
                <a:latin typeface="Candara" panose="020E0502030303020204" pitchFamily="34" charset="0"/>
              </a:rPr>
              <a:t>Emp_ssn</a:t>
            </a:r>
            <a:r>
              <a:rPr lang="en-US" sz="2200" b="1" dirty="0">
                <a:latin typeface="Candara" panose="020E0502030303020204" pitchFamily="34" charset="0"/>
              </a:rPr>
              <a:t>, </a:t>
            </a:r>
            <a:r>
              <a:rPr lang="en-US" sz="2200" b="1" dirty="0" err="1">
                <a:latin typeface="Candara" panose="020E0502030303020204" pitchFamily="34" charset="0"/>
              </a:rPr>
              <a:t>Pno</a:t>
            </a:r>
            <a:r>
              <a:rPr lang="en-US" sz="2200" b="1" dirty="0">
                <a:latin typeface="Candara" panose="020E0502030303020204" pitchFamily="34" charset="0"/>
              </a:rPr>
              <a:t>, </a:t>
            </a:r>
            <a:r>
              <a:rPr lang="en-US" sz="2200" b="1" dirty="0" err="1">
                <a:latin typeface="Candara" panose="020E0502030303020204" pitchFamily="34" charset="0"/>
              </a:rPr>
              <a:t>Esal</a:t>
            </a:r>
            <a:r>
              <a:rPr lang="en-US" sz="2200" b="1" dirty="0">
                <a:latin typeface="Candara" panose="020E0502030303020204" pitchFamily="34" charset="0"/>
              </a:rPr>
              <a:t>, </a:t>
            </a:r>
            <a:r>
              <a:rPr lang="en-US" sz="2200" b="1" dirty="0" err="1">
                <a:latin typeface="Candara" panose="020E0502030303020204" pitchFamily="34" charset="0"/>
              </a:rPr>
              <a:t>Ephone</a:t>
            </a:r>
            <a:r>
              <a:rPr lang="en-US" sz="2200" b="1" dirty="0">
                <a:latin typeface="Candara" panose="020E0502030303020204" pitchFamily="34" charset="0"/>
              </a:rPr>
              <a:t>, </a:t>
            </a:r>
            <a:r>
              <a:rPr lang="en-US" sz="2200" b="1" dirty="0" err="1">
                <a:latin typeface="Candara" panose="020E0502030303020204" pitchFamily="34" charset="0"/>
              </a:rPr>
              <a:t>Dno</a:t>
            </a:r>
            <a:r>
              <a:rPr lang="en-US" sz="2200" b="1" dirty="0">
                <a:latin typeface="Candara" panose="020E0502030303020204" pitchFamily="34" charset="0"/>
              </a:rPr>
              <a:t>, </a:t>
            </a:r>
            <a:r>
              <a:rPr lang="en-US" sz="2200" b="1" dirty="0" err="1">
                <a:latin typeface="Candara" panose="020E0502030303020204" pitchFamily="34" charset="0"/>
              </a:rPr>
              <a:t>Pname</a:t>
            </a:r>
            <a:r>
              <a:rPr lang="en-US" sz="2200" b="1" dirty="0">
                <a:latin typeface="Candara" panose="020E0502030303020204" pitchFamily="34" charset="0"/>
              </a:rPr>
              <a:t>, </a:t>
            </a:r>
            <a:r>
              <a:rPr lang="en-US" sz="2200" b="1" dirty="0" err="1">
                <a:latin typeface="Candara" panose="020E0502030303020204" pitchFamily="34" charset="0"/>
              </a:rPr>
              <a:t>Plocation</a:t>
            </a:r>
            <a:r>
              <a:rPr lang="en-US" sz="2200" b="1" dirty="0">
                <a:latin typeface="Candara" panose="020E0502030303020204" pitchFamily="34" charset="0"/>
              </a:rPr>
              <a:t>) </a:t>
            </a:r>
            <a:br>
              <a:rPr lang="en-US" sz="2200" b="1" dirty="0">
                <a:latin typeface="Candara" panose="020E0502030303020204" pitchFamily="34" charset="0"/>
              </a:rPr>
            </a:br>
            <a:r>
              <a:rPr lang="en-US" sz="2200" b="1" dirty="0">
                <a:latin typeface="Candara" panose="020E0502030303020204" pitchFamily="34" charset="0"/>
              </a:rPr>
              <a:t>FD1</a:t>
            </a:r>
            <a:r>
              <a:rPr lang="en-US" sz="2200" dirty="0">
                <a:latin typeface="Candara" panose="020E0502030303020204" pitchFamily="34" charset="0"/>
              </a:rPr>
              <a:t>: </a:t>
            </a:r>
            <a:r>
              <a:rPr lang="en-US" sz="2200" dirty="0" err="1">
                <a:latin typeface="Candara" panose="020E0502030303020204" pitchFamily="34" charset="0"/>
              </a:rPr>
              <a:t>Emp_ssn</a:t>
            </a:r>
            <a:r>
              <a:rPr lang="en-US" sz="2200" dirty="0">
                <a:latin typeface="Candara" panose="020E0502030303020204" pitchFamily="34" charset="0"/>
              </a:rPr>
              <a:t> → {</a:t>
            </a:r>
            <a:r>
              <a:rPr lang="en-US" sz="2200" dirty="0" err="1">
                <a:latin typeface="Candara" panose="020E0502030303020204" pitchFamily="34" charset="0"/>
              </a:rPr>
              <a:t>Esal</a:t>
            </a:r>
            <a:r>
              <a:rPr lang="en-US" sz="2200" dirty="0">
                <a:latin typeface="Candara" panose="020E0502030303020204" pitchFamily="34" charset="0"/>
              </a:rPr>
              <a:t>, </a:t>
            </a:r>
            <a:r>
              <a:rPr lang="en-US" sz="2200" dirty="0" err="1">
                <a:latin typeface="Candara" panose="020E0502030303020204" pitchFamily="34" charset="0"/>
              </a:rPr>
              <a:t>Ephone</a:t>
            </a:r>
            <a:r>
              <a:rPr lang="en-US" sz="2200" dirty="0">
                <a:latin typeface="Candara" panose="020E0502030303020204" pitchFamily="34" charset="0"/>
              </a:rPr>
              <a:t>, </a:t>
            </a:r>
            <a:r>
              <a:rPr lang="en-US" sz="2200" dirty="0" err="1">
                <a:latin typeface="Candara" panose="020E0502030303020204" pitchFamily="34" charset="0"/>
              </a:rPr>
              <a:t>Dno</a:t>
            </a:r>
            <a:r>
              <a:rPr lang="en-US" sz="2200" dirty="0">
                <a:latin typeface="Candara" panose="020E0502030303020204" pitchFamily="34" charset="0"/>
              </a:rPr>
              <a:t>} </a:t>
            </a:r>
            <a:r>
              <a:rPr lang="en-US" sz="2200" dirty="0" smtClean="0">
                <a:latin typeface="Candara" panose="020E0502030303020204" pitchFamily="34" charset="0"/>
              </a:rPr>
              <a:t/>
            </a:r>
            <a:br>
              <a:rPr lang="en-US" sz="2200" dirty="0" smtClean="0">
                <a:latin typeface="Candara" panose="020E0502030303020204" pitchFamily="34" charset="0"/>
              </a:rPr>
            </a:br>
            <a:r>
              <a:rPr lang="en-US" sz="2200" b="1" dirty="0" smtClean="0">
                <a:latin typeface="Candara" panose="020E0502030303020204" pitchFamily="34" charset="0"/>
              </a:rPr>
              <a:t>FD2</a:t>
            </a:r>
            <a:r>
              <a:rPr lang="en-US" sz="2200" dirty="0">
                <a:latin typeface="Candara" panose="020E0502030303020204" pitchFamily="34" charset="0"/>
              </a:rPr>
              <a:t>: </a:t>
            </a:r>
            <a:r>
              <a:rPr lang="en-US" sz="2200" dirty="0" err="1">
                <a:latin typeface="Candara" panose="020E0502030303020204" pitchFamily="34" charset="0"/>
              </a:rPr>
              <a:t>Pno</a:t>
            </a:r>
            <a:r>
              <a:rPr lang="en-US" sz="2200" dirty="0">
                <a:latin typeface="Candara" panose="020E0502030303020204" pitchFamily="34" charset="0"/>
              </a:rPr>
              <a:t> → { </a:t>
            </a:r>
            <a:r>
              <a:rPr lang="en-US" sz="2200" dirty="0" err="1">
                <a:latin typeface="Candara" panose="020E0502030303020204" pitchFamily="34" charset="0"/>
              </a:rPr>
              <a:t>Pname</a:t>
            </a:r>
            <a:r>
              <a:rPr lang="en-US" sz="2200" dirty="0">
                <a:latin typeface="Candara" panose="020E0502030303020204" pitchFamily="34" charset="0"/>
              </a:rPr>
              <a:t>, </a:t>
            </a:r>
            <a:r>
              <a:rPr lang="en-US" sz="2200" dirty="0" err="1">
                <a:latin typeface="Candara" panose="020E0502030303020204" pitchFamily="34" charset="0"/>
              </a:rPr>
              <a:t>Plocation</a:t>
            </a:r>
            <a:r>
              <a:rPr lang="en-US" sz="2200" dirty="0">
                <a:latin typeface="Candara" panose="020E0502030303020204" pitchFamily="34" charset="0"/>
              </a:rPr>
              <a:t>} </a:t>
            </a:r>
            <a:br>
              <a:rPr lang="en-US" sz="2200" dirty="0">
                <a:latin typeface="Candara" panose="020E0502030303020204" pitchFamily="34" charset="0"/>
              </a:rPr>
            </a:br>
            <a:r>
              <a:rPr lang="en-US" sz="2200" b="1" dirty="0" smtClean="0">
                <a:latin typeface="Candara" panose="020E0502030303020204" pitchFamily="34" charset="0"/>
              </a:rPr>
              <a:t>FD3</a:t>
            </a:r>
            <a:r>
              <a:rPr lang="en-US" sz="2200" dirty="0">
                <a:latin typeface="Candara" panose="020E0502030303020204" pitchFamily="34" charset="0"/>
              </a:rPr>
              <a:t>: </a:t>
            </a:r>
            <a:r>
              <a:rPr lang="en-US" sz="2200" dirty="0" err="1">
                <a:latin typeface="Candara" panose="020E0502030303020204" pitchFamily="34" charset="0"/>
              </a:rPr>
              <a:t>Emp_ssn</a:t>
            </a:r>
            <a:r>
              <a:rPr lang="en-US" sz="2200" dirty="0">
                <a:latin typeface="Candara" panose="020E0502030303020204" pitchFamily="34" charset="0"/>
              </a:rPr>
              <a:t>, </a:t>
            </a:r>
            <a:r>
              <a:rPr lang="en-US" sz="2200" dirty="0" err="1">
                <a:latin typeface="Candara" panose="020E0502030303020204" pitchFamily="34" charset="0"/>
              </a:rPr>
              <a:t>Pno</a:t>
            </a:r>
            <a:r>
              <a:rPr lang="en-US" sz="2200" dirty="0">
                <a:latin typeface="Candara" panose="020E0502030303020204" pitchFamily="34" charset="0"/>
              </a:rPr>
              <a:t> → {</a:t>
            </a:r>
            <a:r>
              <a:rPr lang="en-US" sz="2200" dirty="0" err="1">
                <a:latin typeface="Candara" panose="020E0502030303020204" pitchFamily="34" charset="0"/>
              </a:rPr>
              <a:t>Esal</a:t>
            </a:r>
            <a:r>
              <a:rPr lang="en-US" sz="2200" dirty="0">
                <a:latin typeface="Candara" panose="020E0502030303020204" pitchFamily="34" charset="0"/>
              </a:rPr>
              <a:t>, </a:t>
            </a:r>
            <a:r>
              <a:rPr lang="en-US" sz="2200" dirty="0" err="1">
                <a:latin typeface="Candara" panose="020E0502030303020204" pitchFamily="34" charset="0"/>
              </a:rPr>
              <a:t>Ephone</a:t>
            </a:r>
            <a:r>
              <a:rPr lang="en-US" sz="2200" dirty="0">
                <a:latin typeface="Candara" panose="020E0502030303020204" pitchFamily="34" charset="0"/>
              </a:rPr>
              <a:t>, </a:t>
            </a:r>
            <a:r>
              <a:rPr lang="en-US" sz="2200" dirty="0" err="1">
                <a:latin typeface="Candara" panose="020E0502030303020204" pitchFamily="34" charset="0"/>
              </a:rPr>
              <a:t>Dno</a:t>
            </a:r>
            <a:r>
              <a:rPr lang="en-US" sz="2200" dirty="0">
                <a:latin typeface="Candara" panose="020E0502030303020204" pitchFamily="34" charset="0"/>
              </a:rPr>
              <a:t>, </a:t>
            </a:r>
            <a:r>
              <a:rPr lang="en-US" sz="2200" dirty="0" err="1">
                <a:latin typeface="Candara" panose="020E0502030303020204" pitchFamily="34" charset="0"/>
              </a:rPr>
              <a:t>Pname</a:t>
            </a:r>
            <a:r>
              <a:rPr lang="en-US" sz="2200" dirty="0">
                <a:latin typeface="Candara" panose="020E0502030303020204" pitchFamily="34" charset="0"/>
              </a:rPr>
              <a:t>, </a:t>
            </a:r>
            <a:r>
              <a:rPr lang="en-US" sz="2200" dirty="0" err="1">
                <a:latin typeface="Candara" panose="020E0502030303020204" pitchFamily="34" charset="0"/>
              </a:rPr>
              <a:t>Plocation</a:t>
            </a:r>
            <a:r>
              <a:rPr lang="en-US" sz="2200" dirty="0">
                <a:latin typeface="Candara" panose="020E0502030303020204" pitchFamily="34" charset="0"/>
              </a:rPr>
              <a:t>}</a:t>
            </a:r>
            <a:endParaRPr lang="en-US" altLang="en-US" sz="2200" dirty="0">
              <a:latin typeface="Candara" panose="020E0502030303020204" pitchFamily="34" charset="0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-39266" y="3674679"/>
            <a:ext cx="909579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sz="2200" dirty="0" smtClean="0">
                <a:solidFill>
                  <a:srgbClr val="00B050"/>
                </a:solidFill>
                <a:latin typeface="Candara" panose="020E0502030303020204" pitchFamily="34" charset="0"/>
              </a:rPr>
              <a:t>1. Minimal Cover: </a:t>
            </a:r>
            <a:r>
              <a:rPr 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{</a:t>
            </a:r>
            <a:r>
              <a:rPr lang="en-US" sz="20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Emp_ssn</a:t>
            </a:r>
            <a:r>
              <a:rPr 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→ 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{</a:t>
            </a:r>
            <a:r>
              <a:rPr lang="en-US" sz="20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Esal</a:t>
            </a:r>
            <a:r>
              <a:rPr 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, </a:t>
            </a:r>
            <a:r>
              <a:rPr lang="en-US" sz="20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Ephone</a:t>
            </a:r>
            <a:r>
              <a:rPr 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, </a:t>
            </a:r>
            <a:r>
              <a:rPr lang="en-US" sz="20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Dno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}; </a:t>
            </a:r>
            <a:r>
              <a:rPr lang="en-US" sz="20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Pno</a:t>
            </a:r>
            <a:r>
              <a:rPr 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→ </a:t>
            </a:r>
            <a:r>
              <a:rPr lang="en-US" sz="20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Pname</a:t>
            </a:r>
            <a:r>
              <a:rPr 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, </a:t>
            </a:r>
            <a:r>
              <a:rPr lang="en-US" sz="20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Plocation</a:t>
            </a:r>
            <a:r>
              <a:rPr 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}</a:t>
            </a:r>
            <a:endParaRPr lang="en-US" altLang="en-US" sz="22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-44320" y="4406500"/>
            <a:ext cx="9081797" cy="1362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2200" b="1" dirty="0" smtClean="0">
                <a:solidFill>
                  <a:srgbClr val="7030A0"/>
                </a:solidFill>
                <a:latin typeface="Candara" panose="020E0502030303020204" pitchFamily="34" charset="0"/>
              </a:rPr>
              <a:t>2. </a:t>
            </a:r>
            <a:r>
              <a:rPr lang="en-US" altLang="en-US" sz="2200" b="1" dirty="0">
                <a:solidFill>
                  <a:srgbClr val="7030A0"/>
                </a:solidFill>
                <a:latin typeface="Candara" panose="020E0502030303020204" pitchFamily="34" charset="0"/>
              </a:rPr>
              <a:t>Create a relation with attributes {X υ {A1} υ {A2} ... υ {</a:t>
            </a:r>
            <a:r>
              <a:rPr lang="en-US" altLang="en-US" sz="2200" b="1" dirty="0" err="1">
                <a:solidFill>
                  <a:srgbClr val="7030A0"/>
                </a:solidFill>
                <a:latin typeface="Candara" panose="020E0502030303020204" pitchFamily="34" charset="0"/>
              </a:rPr>
              <a:t>Ak</a:t>
            </a:r>
            <a:r>
              <a:rPr lang="en-US" altLang="en-US" sz="2200" b="1" dirty="0" smtClean="0">
                <a:solidFill>
                  <a:srgbClr val="7030A0"/>
                </a:solidFill>
                <a:latin typeface="Candara" panose="020E0502030303020204" pitchFamily="34" charset="0"/>
              </a:rPr>
              <a:t>}}</a:t>
            </a:r>
          </a:p>
          <a:p>
            <a:pPr marL="0" indent="0" eaLnBrk="1" hangingPunct="1">
              <a:buNone/>
            </a:pPr>
            <a:r>
              <a:rPr lang="en-US" altLang="en-US" sz="2200" b="1" dirty="0" smtClean="0">
                <a:solidFill>
                  <a:srgbClr val="7030A0"/>
                </a:solidFill>
                <a:latin typeface="Candara" panose="020E0502030303020204" pitchFamily="34" charset="0"/>
              </a:rPr>
              <a:t>     </a:t>
            </a:r>
            <a:r>
              <a:rPr lang="en-US" altLang="en-US" sz="2200" dirty="0" smtClean="0">
                <a:solidFill>
                  <a:srgbClr val="7030A0"/>
                </a:solidFill>
                <a:latin typeface="Candara" panose="020E0502030303020204" pitchFamily="34" charset="0"/>
              </a:rPr>
              <a:t>2.1 </a:t>
            </a:r>
            <a:r>
              <a:rPr lang="en-US" sz="2200" dirty="0" err="1">
                <a:solidFill>
                  <a:srgbClr val="7030A0"/>
                </a:solidFill>
                <a:latin typeface="Candara" panose="020E0502030303020204" pitchFamily="34" charset="0"/>
              </a:rPr>
              <a:t>Emp_ssn</a:t>
            </a:r>
            <a:r>
              <a:rPr lang="en-US" sz="2200" dirty="0">
                <a:solidFill>
                  <a:srgbClr val="7030A0"/>
                </a:solidFill>
                <a:latin typeface="Candara" panose="020E0502030303020204" pitchFamily="34" charset="0"/>
              </a:rPr>
              <a:t> → {</a:t>
            </a:r>
            <a:r>
              <a:rPr lang="en-US" sz="2200" dirty="0" err="1">
                <a:solidFill>
                  <a:srgbClr val="7030A0"/>
                </a:solidFill>
                <a:latin typeface="Candara" panose="020E0502030303020204" pitchFamily="34" charset="0"/>
              </a:rPr>
              <a:t>Esal</a:t>
            </a:r>
            <a:r>
              <a:rPr lang="en-US" sz="2200" dirty="0">
                <a:solidFill>
                  <a:srgbClr val="7030A0"/>
                </a:solidFill>
                <a:latin typeface="Candara" panose="020E0502030303020204" pitchFamily="34" charset="0"/>
              </a:rPr>
              <a:t>, </a:t>
            </a:r>
            <a:r>
              <a:rPr lang="en-US" sz="2200" dirty="0" err="1">
                <a:solidFill>
                  <a:srgbClr val="7030A0"/>
                </a:solidFill>
                <a:latin typeface="Candara" panose="020E0502030303020204" pitchFamily="34" charset="0"/>
              </a:rPr>
              <a:t>Ephone</a:t>
            </a:r>
            <a:r>
              <a:rPr lang="en-US" sz="2200" dirty="0">
                <a:solidFill>
                  <a:srgbClr val="7030A0"/>
                </a:solidFill>
                <a:latin typeface="Candara" panose="020E0502030303020204" pitchFamily="34" charset="0"/>
              </a:rPr>
              <a:t>, </a:t>
            </a:r>
            <a:r>
              <a:rPr lang="en-US" sz="2200" dirty="0" err="1">
                <a:solidFill>
                  <a:srgbClr val="7030A0"/>
                </a:solidFill>
                <a:latin typeface="Candara" panose="020E0502030303020204" pitchFamily="34" charset="0"/>
              </a:rPr>
              <a:t>Dno</a:t>
            </a:r>
            <a:r>
              <a:rPr lang="en-US" sz="2200" dirty="0">
                <a:solidFill>
                  <a:srgbClr val="7030A0"/>
                </a:solidFill>
                <a:latin typeface="Candara" panose="020E0502030303020204" pitchFamily="34" charset="0"/>
              </a:rPr>
              <a:t>} </a:t>
            </a:r>
            <a:r>
              <a:rPr lang="en-US" altLang="en-US" sz="2200" dirty="0" smtClean="0">
                <a:solidFill>
                  <a:srgbClr val="7030A0"/>
                </a:solidFill>
                <a:latin typeface="Candara" panose="020E0502030303020204" pitchFamily="34" charset="0"/>
              </a:rPr>
              <a:t>;  </a:t>
            </a:r>
            <a:r>
              <a:rPr lang="en-US" altLang="en-US" sz="2200" b="1" u="sng" dirty="0" smtClean="0">
                <a:solidFill>
                  <a:srgbClr val="7030A0"/>
                </a:solidFill>
                <a:latin typeface="Candara" panose="020E0502030303020204" pitchFamily="34" charset="0"/>
              </a:rPr>
              <a:t>R1(</a:t>
            </a:r>
            <a:r>
              <a:rPr lang="en-US" sz="2200" b="1" u="sng" dirty="0" err="1" smtClean="0">
                <a:solidFill>
                  <a:srgbClr val="7030A0"/>
                </a:solidFill>
                <a:latin typeface="Candara" panose="020E0502030303020204" pitchFamily="34" charset="0"/>
              </a:rPr>
              <a:t>Emp_ssn</a:t>
            </a:r>
            <a:r>
              <a:rPr lang="en-US" sz="2200" b="1" dirty="0" smtClean="0">
                <a:solidFill>
                  <a:srgbClr val="7030A0"/>
                </a:solidFill>
                <a:latin typeface="Candara" panose="020E0502030303020204" pitchFamily="34" charset="0"/>
              </a:rPr>
              <a:t>, </a:t>
            </a:r>
            <a:r>
              <a:rPr lang="en-US" sz="2200" b="1" dirty="0" err="1">
                <a:solidFill>
                  <a:srgbClr val="7030A0"/>
                </a:solidFill>
                <a:latin typeface="Candara" panose="020E0502030303020204" pitchFamily="34" charset="0"/>
              </a:rPr>
              <a:t>Esal</a:t>
            </a:r>
            <a:r>
              <a:rPr lang="en-US" sz="2200" b="1" dirty="0">
                <a:solidFill>
                  <a:srgbClr val="7030A0"/>
                </a:solidFill>
                <a:latin typeface="Candara" panose="020E0502030303020204" pitchFamily="34" charset="0"/>
              </a:rPr>
              <a:t>, </a:t>
            </a:r>
            <a:r>
              <a:rPr lang="en-US" sz="2200" b="1" dirty="0" err="1">
                <a:solidFill>
                  <a:srgbClr val="7030A0"/>
                </a:solidFill>
                <a:latin typeface="Candara" panose="020E0502030303020204" pitchFamily="34" charset="0"/>
              </a:rPr>
              <a:t>Ephone</a:t>
            </a:r>
            <a:r>
              <a:rPr lang="en-US" sz="2200" b="1" dirty="0">
                <a:solidFill>
                  <a:srgbClr val="7030A0"/>
                </a:solidFill>
                <a:latin typeface="Candara" panose="020E0502030303020204" pitchFamily="34" charset="0"/>
              </a:rPr>
              <a:t>, </a:t>
            </a:r>
            <a:r>
              <a:rPr lang="en-US" sz="2200" b="1" dirty="0" err="1">
                <a:solidFill>
                  <a:srgbClr val="7030A0"/>
                </a:solidFill>
                <a:latin typeface="Candara" panose="020E0502030303020204" pitchFamily="34" charset="0"/>
              </a:rPr>
              <a:t>Dno</a:t>
            </a:r>
            <a:r>
              <a:rPr lang="en-US" altLang="en-US" sz="2200" b="1" dirty="0" smtClean="0">
                <a:solidFill>
                  <a:srgbClr val="7030A0"/>
                </a:solidFill>
                <a:latin typeface="Candara" panose="020E0502030303020204" pitchFamily="34" charset="0"/>
              </a:rPr>
              <a:t>)</a:t>
            </a:r>
          </a:p>
          <a:p>
            <a:pPr marL="0" indent="0" eaLnBrk="1" hangingPunct="1">
              <a:buNone/>
            </a:pPr>
            <a:r>
              <a:rPr lang="en-US" altLang="en-US" sz="2200" b="1" dirty="0">
                <a:solidFill>
                  <a:srgbClr val="7030A0"/>
                </a:solidFill>
                <a:latin typeface="Candara" panose="020E0502030303020204" pitchFamily="34" charset="0"/>
              </a:rPr>
              <a:t> </a:t>
            </a:r>
            <a:r>
              <a:rPr lang="en-US" altLang="en-US" sz="2200" b="1" dirty="0" smtClean="0">
                <a:solidFill>
                  <a:srgbClr val="7030A0"/>
                </a:solidFill>
                <a:latin typeface="Candara" panose="020E0502030303020204" pitchFamily="34" charset="0"/>
              </a:rPr>
              <a:t>    </a:t>
            </a:r>
            <a:r>
              <a:rPr lang="en-US" altLang="en-US" sz="2200" dirty="0" smtClean="0">
                <a:solidFill>
                  <a:srgbClr val="7030A0"/>
                </a:solidFill>
                <a:latin typeface="Candara" panose="020E0502030303020204" pitchFamily="34" charset="0"/>
              </a:rPr>
              <a:t>2.2 </a:t>
            </a:r>
            <a:r>
              <a:rPr lang="en-US" sz="2200" dirty="0" err="1">
                <a:solidFill>
                  <a:srgbClr val="7030A0"/>
                </a:solidFill>
                <a:latin typeface="Candara" panose="020E0502030303020204" pitchFamily="34" charset="0"/>
              </a:rPr>
              <a:t>Pno</a:t>
            </a:r>
            <a:r>
              <a:rPr lang="en-US" sz="2200" dirty="0">
                <a:solidFill>
                  <a:srgbClr val="7030A0"/>
                </a:solidFill>
                <a:latin typeface="Candara" panose="020E0502030303020204" pitchFamily="34" charset="0"/>
              </a:rPr>
              <a:t> → </a:t>
            </a:r>
            <a:r>
              <a:rPr lang="en-US" sz="2200" dirty="0" err="1">
                <a:solidFill>
                  <a:srgbClr val="7030A0"/>
                </a:solidFill>
                <a:latin typeface="Candara" panose="020E0502030303020204" pitchFamily="34" charset="0"/>
              </a:rPr>
              <a:t>Pname</a:t>
            </a:r>
            <a:r>
              <a:rPr lang="en-US" sz="2200" dirty="0">
                <a:solidFill>
                  <a:srgbClr val="7030A0"/>
                </a:solidFill>
                <a:latin typeface="Candara" panose="020E0502030303020204" pitchFamily="34" charset="0"/>
              </a:rPr>
              <a:t>, </a:t>
            </a:r>
            <a:r>
              <a:rPr lang="en-US" sz="2200" dirty="0" err="1" smtClean="0">
                <a:solidFill>
                  <a:srgbClr val="7030A0"/>
                </a:solidFill>
                <a:latin typeface="Candara" panose="020E0502030303020204" pitchFamily="34" charset="0"/>
              </a:rPr>
              <a:t>Plocation</a:t>
            </a:r>
            <a:r>
              <a:rPr lang="en-US" sz="2200" dirty="0" smtClean="0">
                <a:solidFill>
                  <a:srgbClr val="7030A0"/>
                </a:solidFill>
                <a:latin typeface="Candara" panose="020E0502030303020204" pitchFamily="34" charset="0"/>
              </a:rPr>
              <a:t>};               </a:t>
            </a:r>
            <a:r>
              <a:rPr lang="en-US" altLang="en-US" sz="2200" b="1" u="sng" dirty="0" smtClean="0">
                <a:solidFill>
                  <a:srgbClr val="7030A0"/>
                </a:solidFill>
                <a:latin typeface="Candara" panose="020E0502030303020204" pitchFamily="34" charset="0"/>
              </a:rPr>
              <a:t>R2(</a:t>
            </a:r>
            <a:r>
              <a:rPr lang="en-US" sz="2200" b="1" u="sng" dirty="0" err="1" smtClean="0">
                <a:solidFill>
                  <a:srgbClr val="7030A0"/>
                </a:solidFill>
                <a:latin typeface="Candara" panose="020E0502030303020204" pitchFamily="34" charset="0"/>
              </a:rPr>
              <a:t>Pno</a:t>
            </a:r>
            <a:r>
              <a:rPr lang="en-US" sz="2200" b="1" dirty="0" smtClean="0">
                <a:solidFill>
                  <a:srgbClr val="7030A0"/>
                </a:solidFill>
                <a:latin typeface="Candara" panose="020E0502030303020204" pitchFamily="34" charset="0"/>
              </a:rPr>
              <a:t>,</a:t>
            </a:r>
            <a:r>
              <a:rPr lang="en-US" sz="2200" b="1" dirty="0">
                <a:solidFill>
                  <a:srgbClr val="7030A0"/>
                </a:solidFill>
                <a:latin typeface="Candara" panose="020E0502030303020204" pitchFamily="34" charset="0"/>
              </a:rPr>
              <a:t> </a:t>
            </a:r>
            <a:r>
              <a:rPr lang="en-US" sz="2200" b="1" dirty="0" err="1">
                <a:solidFill>
                  <a:srgbClr val="7030A0"/>
                </a:solidFill>
                <a:latin typeface="Candara" panose="020E0502030303020204" pitchFamily="34" charset="0"/>
              </a:rPr>
              <a:t>Pname</a:t>
            </a:r>
            <a:r>
              <a:rPr lang="en-US" sz="2200" b="1" dirty="0">
                <a:solidFill>
                  <a:srgbClr val="7030A0"/>
                </a:solidFill>
                <a:latin typeface="Candara" panose="020E0502030303020204" pitchFamily="34" charset="0"/>
              </a:rPr>
              <a:t>, </a:t>
            </a:r>
            <a:r>
              <a:rPr lang="en-US" sz="2200" b="1" dirty="0" err="1" smtClean="0">
                <a:solidFill>
                  <a:srgbClr val="7030A0"/>
                </a:solidFill>
                <a:latin typeface="Candara" panose="020E0502030303020204" pitchFamily="34" charset="0"/>
              </a:rPr>
              <a:t>Plocation</a:t>
            </a:r>
            <a:r>
              <a:rPr lang="en-US" sz="2200" b="1" dirty="0" smtClean="0">
                <a:solidFill>
                  <a:srgbClr val="7030A0"/>
                </a:solidFill>
                <a:latin typeface="Candara" panose="020E0502030303020204" pitchFamily="34" charset="0"/>
              </a:rPr>
              <a:t>)</a:t>
            </a:r>
            <a:endParaRPr lang="en-US" altLang="en-US" sz="2200" b="1" dirty="0">
              <a:solidFill>
                <a:srgbClr val="7030A0"/>
              </a:solidFill>
              <a:latin typeface="Candara" panose="020E050203030302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sz="2200" b="1" dirty="0" smtClean="0">
                <a:solidFill>
                  <a:srgbClr val="7030A0"/>
                </a:solidFill>
                <a:latin typeface="Candara" panose="020E0502030303020204" pitchFamily="34" charset="0"/>
              </a:rPr>
              <a:t> </a:t>
            </a:r>
            <a:endParaRPr lang="en-US" altLang="en-US" sz="2200" b="1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-44320" y="5852177"/>
            <a:ext cx="9095793" cy="75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3. </a:t>
            </a:r>
            <a:r>
              <a:rPr lang="en-US" altLang="en-US" sz="2200" b="1" dirty="0" smtClean="0">
                <a:solidFill>
                  <a:srgbClr val="C00000"/>
                </a:solidFill>
              </a:rPr>
              <a:t>None </a:t>
            </a:r>
            <a:r>
              <a:rPr lang="en-US" altLang="en-US" sz="2200" b="1" dirty="0">
                <a:solidFill>
                  <a:srgbClr val="C00000"/>
                </a:solidFill>
              </a:rPr>
              <a:t>of the newly created schemas contains a key of </a:t>
            </a:r>
            <a:r>
              <a:rPr lang="en-US" altLang="en-US" sz="2200" b="1" dirty="0" smtClean="0">
                <a:solidFill>
                  <a:srgbClr val="C00000"/>
                </a:solidFill>
              </a:rPr>
              <a:t>R; </a:t>
            </a:r>
            <a:br>
              <a:rPr lang="en-US" altLang="en-US" sz="2200" b="1" dirty="0" smtClean="0">
                <a:solidFill>
                  <a:srgbClr val="C00000"/>
                </a:solidFill>
              </a:rPr>
            </a:br>
            <a:r>
              <a:rPr lang="en-US" altLang="en-US" sz="2200" b="1" dirty="0" smtClean="0">
                <a:solidFill>
                  <a:srgbClr val="C00000"/>
                </a:solidFill>
              </a:rPr>
              <a:t>    hence 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R3 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(</a:t>
            </a:r>
            <a:r>
              <a:rPr lang="en-US" sz="2200" b="1" u="sng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Emp_ssn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, </a:t>
            </a:r>
            <a:r>
              <a:rPr lang="en-US" sz="2200" b="1" u="sng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Pno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)</a:t>
            </a:r>
            <a:endParaRPr lang="en-US" altLang="en-US" sz="22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8908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0" y="1524000"/>
            <a:ext cx="9144000" cy="152400"/>
          </a:xfrm>
        </p:spPr>
        <p:txBody>
          <a:bodyPr/>
          <a:lstStyle/>
          <a:p>
            <a:r>
              <a:rPr lang="en-US" altLang="en-US" dirty="0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" y="1938337"/>
            <a:ext cx="8991600" cy="2505075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 </a:t>
            </a: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</a:t>
            </a: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76200" y="4648200"/>
            <a:ext cx="9144000" cy="1524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9pPr>
          </a:lstStyle>
          <a:p>
            <a:r>
              <a:rPr lang="en-US" altLang="en-US" kern="0" smtClean="0"/>
              <a:t> </a:t>
            </a:r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9015291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2" name="Rectangle 4"/>
          <p:cNvSpPr>
            <a:spLocks noGrp="1" noChangeArrowheads="1"/>
          </p:cNvSpPr>
          <p:nvPr>
            <p:ph type="title"/>
          </p:nvPr>
        </p:nvSpPr>
        <p:spPr>
          <a:xfrm>
            <a:off x="2722" y="1390262"/>
            <a:ext cx="9141278" cy="323876"/>
          </a:xfrm>
        </p:spPr>
        <p:txBody>
          <a:bodyPr/>
          <a:lstStyle/>
          <a:p>
            <a:r>
              <a:rPr lang="en-US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 </a:t>
            </a:r>
            <a:r>
              <a:rPr lang="en-US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Design of 3NF 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Schema</a:t>
            </a:r>
            <a:endParaRPr lang="en-US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2722" y="1666569"/>
            <a:ext cx="4416878" cy="148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CA" sz="2000" b="1" dirty="0">
                <a:latin typeface="Candara" panose="020E0502030303020204" pitchFamily="34" charset="0"/>
              </a:rPr>
              <a:t>U (Property_id, County, Lot#, Area) </a:t>
            </a:r>
            <a:endParaRPr lang="en-CA" sz="2000" b="1" dirty="0" smtClean="0">
              <a:latin typeface="Candara" panose="020E0502030303020204" pitchFamily="34" charset="0"/>
            </a:endParaRPr>
          </a:p>
          <a:p>
            <a:pPr marL="0" indent="0" eaLnBrk="1" hangingPunct="1">
              <a:buNone/>
            </a:pPr>
            <a:r>
              <a:rPr lang="en-CA" sz="2000" dirty="0">
                <a:latin typeface="Candara" panose="020E0502030303020204" pitchFamily="34" charset="0"/>
              </a:rPr>
              <a:t>FD1: Property_id → Lot#, County, Area </a:t>
            </a:r>
            <a:endParaRPr lang="en-CA" sz="2000" dirty="0" smtClean="0">
              <a:latin typeface="Candara" panose="020E0502030303020204" pitchFamily="34" charset="0"/>
            </a:endParaRPr>
          </a:p>
          <a:p>
            <a:pPr marL="0" indent="0" eaLnBrk="1" hangingPunct="1">
              <a:buNone/>
            </a:pPr>
            <a:r>
              <a:rPr lang="en-CA" sz="2000" dirty="0" smtClean="0">
                <a:latin typeface="Candara" panose="020E0502030303020204" pitchFamily="34" charset="0"/>
              </a:rPr>
              <a:t>FD2</a:t>
            </a:r>
            <a:r>
              <a:rPr lang="en-CA" sz="2000" dirty="0">
                <a:latin typeface="Candara" panose="020E0502030303020204" pitchFamily="34" charset="0"/>
              </a:rPr>
              <a:t>: Lot#, County → Area, Property_id </a:t>
            </a:r>
            <a:endParaRPr lang="en-CA" sz="2000" dirty="0" smtClean="0">
              <a:latin typeface="Candara" panose="020E0502030303020204" pitchFamily="34" charset="0"/>
            </a:endParaRPr>
          </a:p>
          <a:p>
            <a:pPr marL="0" indent="0" eaLnBrk="1" hangingPunct="1">
              <a:buNone/>
            </a:pPr>
            <a:r>
              <a:rPr lang="en-CA" sz="2000" dirty="0" smtClean="0">
                <a:latin typeface="Candara" panose="020E0502030303020204" pitchFamily="34" charset="0"/>
              </a:rPr>
              <a:t>FD3</a:t>
            </a:r>
            <a:r>
              <a:rPr lang="en-CA" sz="2000" dirty="0">
                <a:latin typeface="Candara" panose="020E0502030303020204" pitchFamily="34" charset="0"/>
              </a:rPr>
              <a:t>: Area → County</a:t>
            </a:r>
            <a:endParaRPr lang="en-US" sz="2000" b="1" dirty="0" smtClean="0">
              <a:latin typeface="Candara" panose="020E0502030303020204" pitchFamily="34" charset="0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-16327" y="3221569"/>
            <a:ext cx="9084127" cy="85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2000" b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1. Minimal Cover:</a:t>
            </a:r>
          </a:p>
          <a:p>
            <a:pPr marL="0" indent="0" eaLnBrk="1" hangingPunct="1">
              <a:buNone/>
            </a:pP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F</a:t>
            </a:r>
            <a:r>
              <a:rPr lang="en-US" sz="2000" b="1" baseline="-25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C1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: {</a:t>
            </a:r>
            <a:r>
              <a:rPr lang="en-CA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P → LC, LC → AP, A → C</a:t>
            </a:r>
            <a:r>
              <a:rPr 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}		F</a:t>
            </a:r>
            <a:r>
              <a:rPr lang="en-US" sz="2000" b="1" baseline="-25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C2</a:t>
            </a:r>
            <a:r>
              <a:rPr 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: {P → LA, LC → P, A → C}</a:t>
            </a:r>
            <a:endParaRPr lang="en-US" altLang="en-US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  <a:p>
            <a:pPr marL="0" indent="0" eaLnBrk="1" hangingPunct="1">
              <a:buNone/>
            </a:pPr>
            <a:endParaRPr lang="en-US" sz="2000" b="1" dirty="0" smtClean="0">
              <a:latin typeface="Candara" panose="020E0502030303020204" pitchFamily="34" charset="0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-39654" y="4050478"/>
            <a:ext cx="2433732" cy="1362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2200" b="1" dirty="0" smtClean="0">
                <a:solidFill>
                  <a:srgbClr val="7030A0"/>
                </a:solidFill>
                <a:latin typeface="Candara" panose="020E0502030303020204" pitchFamily="34" charset="0"/>
              </a:rPr>
              <a:t>2. </a:t>
            </a:r>
            <a:r>
              <a:rPr lang="en-US" altLang="en-US" sz="2200" b="1" dirty="0">
                <a:solidFill>
                  <a:srgbClr val="7030A0"/>
                </a:solidFill>
                <a:latin typeface="Candara" panose="020E0502030303020204" pitchFamily="34" charset="0"/>
              </a:rPr>
              <a:t>Create a relation </a:t>
            </a:r>
            <a:r>
              <a:rPr lang="en-US" altLang="en-US" sz="2200" b="1" dirty="0" smtClean="0">
                <a:solidFill>
                  <a:srgbClr val="7030A0"/>
                </a:solidFill>
                <a:latin typeface="Candara" panose="020E0502030303020204" pitchFamily="34" charset="0"/>
              </a:rPr>
              <a:t> </a:t>
            </a:r>
          </a:p>
          <a:p>
            <a:pPr marL="0" indent="0" eaLnBrk="1" hangingPunct="1">
              <a:buNone/>
            </a:pPr>
            <a:r>
              <a:rPr lang="en-US" altLang="en-US" sz="2200" b="1" dirty="0" smtClean="0">
                <a:solidFill>
                  <a:srgbClr val="7030A0"/>
                </a:solidFill>
                <a:latin typeface="Candara" panose="020E0502030303020204" pitchFamily="34" charset="0"/>
              </a:rPr>
              <a:t>     2.1 </a:t>
            </a:r>
            <a:r>
              <a:rPr lang="pt-BR" sz="2000" b="1" dirty="0">
                <a:solidFill>
                  <a:srgbClr val="7030A0"/>
                </a:solidFill>
                <a:latin typeface="Candara" panose="020E0502030303020204" pitchFamily="34" charset="0"/>
              </a:rPr>
              <a:t>R1 (</a:t>
            </a:r>
            <a:r>
              <a:rPr lang="pt-BR" sz="2000" b="1" u="sng" dirty="0">
                <a:solidFill>
                  <a:srgbClr val="7030A0"/>
                </a:solidFill>
                <a:latin typeface="Candara" panose="020E0502030303020204" pitchFamily="34" charset="0"/>
              </a:rPr>
              <a:t>P</a:t>
            </a:r>
            <a:r>
              <a:rPr lang="pt-BR" sz="2000" b="1" dirty="0">
                <a:solidFill>
                  <a:srgbClr val="7030A0"/>
                </a:solidFill>
                <a:latin typeface="Candara" panose="020E0502030303020204" pitchFamily="34" charset="0"/>
              </a:rPr>
              <a:t>, L, C), </a:t>
            </a:r>
            <a:r>
              <a:rPr lang="pt-BR" sz="2000" b="1" dirty="0" smtClean="0">
                <a:solidFill>
                  <a:srgbClr val="7030A0"/>
                </a:solidFill>
                <a:latin typeface="Candara" panose="020E0502030303020204" pitchFamily="34" charset="0"/>
              </a:rPr>
              <a:t/>
            </a:r>
            <a:br>
              <a:rPr lang="pt-BR" sz="2000" b="1" dirty="0" smtClean="0">
                <a:solidFill>
                  <a:srgbClr val="7030A0"/>
                </a:solidFill>
                <a:latin typeface="Candara" panose="020E0502030303020204" pitchFamily="34" charset="0"/>
              </a:rPr>
            </a:br>
            <a:r>
              <a:rPr lang="pt-BR" sz="2000" b="1" dirty="0" smtClean="0">
                <a:solidFill>
                  <a:srgbClr val="7030A0"/>
                </a:solidFill>
                <a:latin typeface="Candara" panose="020E0502030303020204" pitchFamily="34" charset="0"/>
              </a:rPr>
              <a:t>      2.2 R2 </a:t>
            </a:r>
            <a:r>
              <a:rPr lang="pt-BR" sz="2000" b="1" dirty="0">
                <a:solidFill>
                  <a:srgbClr val="7030A0"/>
                </a:solidFill>
                <a:latin typeface="Candara" panose="020E0502030303020204" pitchFamily="34" charset="0"/>
              </a:rPr>
              <a:t>(</a:t>
            </a:r>
            <a:r>
              <a:rPr lang="pt-BR" sz="2000" b="1" u="sng" dirty="0">
                <a:solidFill>
                  <a:srgbClr val="7030A0"/>
                </a:solidFill>
                <a:latin typeface="Candara" panose="020E0502030303020204" pitchFamily="34" charset="0"/>
              </a:rPr>
              <a:t>L</a:t>
            </a:r>
            <a:r>
              <a:rPr lang="pt-BR" sz="2000" b="1" dirty="0">
                <a:solidFill>
                  <a:srgbClr val="7030A0"/>
                </a:solidFill>
                <a:latin typeface="Candara" panose="020E0502030303020204" pitchFamily="34" charset="0"/>
              </a:rPr>
              <a:t>, </a:t>
            </a:r>
            <a:r>
              <a:rPr lang="pt-BR" sz="2000" b="1" u="sng" dirty="0">
                <a:solidFill>
                  <a:srgbClr val="7030A0"/>
                </a:solidFill>
                <a:latin typeface="Candara" panose="020E0502030303020204" pitchFamily="34" charset="0"/>
              </a:rPr>
              <a:t>C</a:t>
            </a:r>
            <a:r>
              <a:rPr lang="pt-BR" sz="2000" b="1" dirty="0">
                <a:solidFill>
                  <a:srgbClr val="7030A0"/>
                </a:solidFill>
                <a:latin typeface="Candara" panose="020E0502030303020204" pitchFamily="34" charset="0"/>
              </a:rPr>
              <a:t>, A, </a:t>
            </a:r>
            <a:r>
              <a:rPr lang="pt-BR" sz="2000" b="1" dirty="0" smtClean="0">
                <a:solidFill>
                  <a:srgbClr val="7030A0"/>
                </a:solidFill>
                <a:latin typeface="Candara" panose="020E0502030303020204" pitchFamily="34" charset="0"/>
              </a:rPr>
              <a:t>P)</a:t>
            </a:r>
          </a:p>
          <a:p>
            <a:pPr marL="0" indent="0" eaLnBrk="1" hangingPunct="1">
              <a:buNone/>
            </a:pPr>
            <a:r>
              <a:rPr lang="pt-BR" sz="2000" b="1" dirty="0">
                <a:solidFill>
                  <a:srgbClr val="7030A0"/>
                </a:solidFill>
                <a:latin typeface="Candara" panose="020E0502030303020204" pitchFamily="34" charset="0"/>
              </a:rPr>
              <a:t> </a:t>
            </a:r>
            <a:r>
              <a:rPr lang="pt-BR" sz="2000" b="1" dirty="0" smtClean="0">
                <a:solidFill>
                  <a:srgbClr val="7030A0"/>
                </a:solidFill>
                <a:latin typeface="Candara" panose="020E0502030303020204" pitchFamily="34" charset="0"/>
              </a:rPr>
              <a:t>     2.3 R3 </a:t>
            </a:r>
            <a:r>
              <a:rPr lang="pt-BR" sz="2000" b="1" dirty="0">
                <a:solidFill>
                  <a:srgbClr val="7030A0"/>
                </a:solidFill>
                <a:latin typeface="Candara" panose="020E0502030303020204" pitchFamily="34" charset="0"/>
              </a:rPr>
              <a:t>(</a:t>
            </a:r>
            <a:r>
              <a:rPr lang="pt-BR" sz="2000" b="1" u="sng" dirty="0">
                <a:solidFill>
                  <a:srgbClr val="7030A0"/>
                </a:solidFill>
                <a:latin typeface="Candara" panose="020E0502030303020204" pitchFamily="34" charset="0"/>
              </a:rPr>
              <a:t>A</a:t>
            </a:r>
            <a:r>
              <a:rPr lang="pt-BR" sz="2000" b="1" dirty="0">
                <a:solidFill>
                  <a:srgbClr val="7030A0"/>
                </a:solidFill>
                <a:latin typeface="Candara" panose="020E0502030303020204" pitchFamily="34" charset="0"/>
              </a:rPr>
              <a:t>, C)</a:t>
            </a:r>
            <a:endParaRPr lang="en-US" altLang="en-US" sz="2000" b="1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5127420" y="1735494"/>
            <a:ext cx="3376656" cy="1617306"/>
          </a:xfrm>
          <a:prstGeom prst="rect">
            <a:avLst/>
          </a:prstGeom>
          <a:ln>
            <a:solidFill>
              <a:srgbClr val="0070C0"/>
            </a:solidFill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CA" sz="2000" b="1" dirty="0">
                <a:latin typeface="Candara" panose="020E0502030303020204" pitchFamily="34" charset="0"/>
              </a:rPr>
              <a:t>U </a:t>
            </a:r>
            <a:r>
              <a:rPr lang="en-CA" sz="2000" b="1" dirty="0" smtClean="0">
                <a:latin typeface="Candara" panose="020E0502030303020204" pitchFamily="34" charset="0"/>
              </a:rPr>
              <a:t>(P, C, L, A) </a:t>
            </a:r>
          </a:p>
          <a:p>
            <a:pPr marL="0" indent="0" eaLnBrk="1" hangingPunct="1">
              <a:buNone/>
            </a:pPr>
            <a:r>
              <a:rPr lang="en-US" sz="2000" dirty="0" smtClean="0">
                <a:latin typeface="Candara" panose="020E0502030303020204" pitchFamily="34" charset="0"/>
              </a:rPr>
              <a:t>FD1: P </a:t>
            </a:r>
            <a:r>
              <a:rPr lang="en-US" sz="2000" dirty="0">
                <a:latin typeface="Candara" panose="020E0502030303020204" pitchFamily="34" charset="0"/>
              </a:rPr>
              <a:t>→ LCA, </a:t>
            </a:r>
          </a:p>
          <a:p>
            <a:pPr marL="0" indent="0" eaLnBrk="1" hangingPunct="1">
              <a:buNone/>
            </a:pPr>
            <a:r>
              <a:rPr lang="en-US" sz="2000" dirty="0" smtClean="0">
                <a:latin typeface="Candara" panose="020E0502030303020204" pitchFamily="34" charset="0"/>
              </a:rPr>
              <a:t>FD2: LC </a:t>
            </a:r>
            <a:r>
              <a:rPr lang="en-US" sz="2000" dirty="0">
                <a:latin typeface="Candara" panose="020E0502030303020204" pitchFamily="34" charset="0"/>
              </a:rPr>
              <a:t>→ AP, </a:t>
            </a:r>
            <a:endParaRPr lang="en-US" sz="2000" dirty="0" smtClean="0">
              <a:latin typeface="Candara" panose="020E0502030303020204" pitchFamily="34" charset="0"/>
            </a:endParaRPr>
          </a:p>
          <a:p>
            <a:pPr marL="0" indent="0" eaLnBrk="1" hangingPunct="1">
              <a:buNone/>
            </a:pPr>
            <a:r>
              <a:rPr lang="en-US" sz="2000" dirty="0" smtClean="0">
                <a:latin typeface="Candara" panose="020E0502030303020204" pitchFamily="34" charset="0"/>
              </a:rPr>
              <a:t>FD3: A </a:t>
            </a:r>
            <a:r>
              <a:rPr lang="en-US" sz="2000" dirty="0">
                <a:latin typeface="Candara" panose="020E0502030303020204" pitchFamily="34" charset="0"/>
              </a:rPr>
              <a:t>→ C </a:t>
            </a:r>
            <a:endParaRPr lang="en-US" sz="2000" b="1" dirty="0" smtClean="0">
              <a:latin typeface="Candara" panose="020E0502030303020204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0" y="-16033"/>
            <a:ext cx="9067800" cy="122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 kern="0" dirty="0" smtClean="0">
                <a:solidFill>
                  <a:srgbClr val="00B050"/>
                </a:solidFill>
              </a:rPr>
              <a:t>1. </a:t>
            </a:r>
            <a:r>
              <a:rPr lang="en-US" altLang="en-US" sz="1600" b="1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 minimal cover G for F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 kern="0" dirty="0" smtClean="0">
                <a:solidFill>
                  <a:srgbClr val="7030A0"/>
                </a:solidFill>
              </a:rPr>
              <a:t>2. For each X </a:t>
            </a:r>
            <a:r>
              <a:rPr lang="en-US" altLang="en-US" sz="1600" b="1" kern="0" dirty="0" smtClean="0">
                <a:solidFill>
                  <a:srgbClr val="7030A0"/>
                </a:solidFill>
                <a:sym typeface="Wingdings 3" charset="2"/>
              </a:rPr>
              <a:t></a:t>
            </a:r>
            <a:r>
              <a:rPr lang="en-US" altLang="en-US" sz="1600" b="1" kern="0" dirty="0" smtClean="0">
                <a:solidFill>
                  <a:srgbClr val="7030A0"/>
                </a:solidFill>
              </a:rPr>
              <a:t> A1, X </a:t>
            </a:r>
            <a:r>
              <a:rPr lang="en-US" altLang="en-US" sz="1600" b="1" kern="0" dirty="0" smtClean="0">
                <a:solidFill>
                  <a:srgbClr val="7030A0"/>
                </a:solidFill>
                <a:sym typeface="Wingdings 3" charset="2"/>
              </a:rPr>
              <a:t></a:t>
            </a:r>
            <a:r>
              <a:rPr lang="en-US" altLang="en-US" sz="1600" b="1" kern="0" dirty="0" smtClean="0">
                <a:solidFill>
                  <a:srgbClr val="7030A0"/>
                </a:solidFill>
              </a:rPr>
              <a:t> A2, ..., create a relation with attributes {X </a:t>
            </a:r>
            <a:r>
              <a:rPr lang="en-US" altLang="en-US" sz="1600" b="1" kern="0" dirty="0" smtClean="0">
                <a:solidFill>
                  <a:srgbClr val="7030A0"/>
                </a:solidFill>
                <a:latin typeface="Lucida Grande" charset="0"/>
              </a:rPr>
              <a:t>υ</a:t>
            </a:r>
            <a:r>
              <a:rPr lang="en-US" altLang="en-US" sz="1600" b="1" kern="0" dirty="0" smtClean="0">
                <a:solidFill>
                  <a:srgbClr val="7030A0"/>
                </a:solidFill>
              </a:rPr>
              <a:t> {A1} </a:t>
            </a:r>
            <a:r>
              <a:rPr lang="en-US" altLang="en-US" sz="1600" b="1" kern="0" dirty="0" smtClean="0">
                <a:solidFill>
                  <a:srgbClr val="7030A0"/>
                </a:solidFill>
                <a:latin typeface="Lucida Grande" charset="0"/>
              </a:rPr>
              <a:t>υ</a:t>
            </a:r>
            <a:r>
              <a:rPr lang="en-US" altLang="en-US" sz="1600" b="1" kern="0" dirty="0" smtClean="0">
                <a:solidFill>
                  <a:srgbClr val="7030A0"/>
                </a:solidFill>
              </a:rPr>
              <a:t> {A2} ...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 kern="0" dirty="0" smtClean="0">
                <a:solidFill>
                  <a:srgbClr val="C00000"/>
                </a:solidFill>
              </a:rPr>
              <a:t>3. If none of the newly created schemas contains a key of R, then create one more relation schema in D that contains attributes that form a key of R.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 kern="0" dirty="0" smtClean="0">
                <a:solidFill>
                  <a:schemeClr val="tx1"/>
                </a:solidFill>
              </a:rPr>
              <a:t>4. </a:t>
            </a:r>
            <a:r>
              <a:rPr lang="en-CA" sz="1600" b="1" kern="0" dirty="0" smtClean="0">
                <a:solidFill>
                  <a:schemeClr val="tx1"/>
                </a:solidFill>
              </a:rPr>
              <a:t>Eliminate redundant relations</a:t>
            </a:r>
            <a:r>
              <a:rPr lang="en-US" altLang="en-US" sz="1600" b="1" kern="0" dirty="0" smtClean="0">
                <a:solidFill>
                  <a:schemeClr val="tx1"/>
                </a:solidFill>
              </a:rPr>
              <a:t> </a:t>
            </a:r>
            <a:endParaRPr lang="en-US" altLang="en-US" sz="1600" b="1" i="1" kern="0" dirty="0">
              <a:solidFill>
                <a:schemeClr val="tx1"/>
              </a:solidFill>
            </a:endParaRPr>
          </a:p>
        </p:txBody>
      </p:sp>
      <p:sp>
        <p:nvSpPr>
          <p:cNvPr id="15" name="Rectangle 5"/>
          <p:cNvSpPr txBox="1">
            <a:spLocks noChangeArrowheads="1"/>
          </p:cNvSpPr>
          <p:nvPr/>
        </p:nvSpPr>
        <p:spPr bwMode="auto">
          <a:xfrm>
            <a:off x="5181600" y="3962400"/>
            <a:ext cx="2595465" cy="477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3. Do nothing </a:t>
            </a:r>
          </a:p>
        </p:txBody>
      </p:sp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5181600" y="4521499"/>
            <a:ext cx="3212795" cy="110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4. </a:t>
            </a:r>
            <a:r>
              <a:rPr lang="en-CA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R3 is a projection of </a:t>
            </a:r>
            <a:r>
              <a:rPr lang="en-CA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R2</a:t>
            </a:r>
            <a:r>
              <a:rPr lang="en-US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  <a:br>
              <a:rPr lang="en-US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</a:br>
            <a:r>
              <a:rPr lang="en-US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   </a:t>
            </a:r>
            <a:r>
              <a:rPr lang="en-CA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(R3 </a:t>
            </a:r>
            <a:r>
              <a:rPr lang="en-CA" sz="2000" dirty="0">
                <a:solidFill>
                  <a:schemeClr val="tx1"/>
                </a:solidFill>
                <a:latin typeface="Candara" panose="020E0502030303020204" pitchFamily="34" charset="0"/>
              </a:rPr>
              <a:t>is subsumed by </a:t>
            </a:r>
            <a:r>
              <a:rPr lang="en-CA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R2)</a:t>
            </a:r>
          </a:p>
          <a:p>
            <a:pPr marL="0" indent="0" eaLnBrk="1" hangingPunct="1">
              <a:buNone/>
            </a:pPr>
            <a:r>
              <a:rPr lang="en-CA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  <a:r>
              <a:rPr lang="en-CA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  R1 is a projection of R2</a:t>
            </a:r>
          </a:p>
          <a:p>
            <a:pPr marL="0" indent="0" eaLnBrk="1" hangingPunct="1">
              <a:buNone/>
            </a:pPr>
            <a:r>
              <a:rPr lang="en-CA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  <a:r>
              <a:rPr lang="en-CA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  </a:t>
            </a:r>
            <a:endParaRPr lang="en-US" altLang="en-US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27" y="5622836"/>
            <a:ext cx="90091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b="1" dirty="0">
                <a:latin typeface="Candara" panose="020E0502030303020204" pitchFamily="34" charset="0"/>
              </a:rPr>
              <a:t>Thus the 3NF schema that achieves both of the desirable properties is (after removing redundant relations) </a:t>
            </a:r>
            <a:endParaRPr lang="en-CA" sz="2000" b="1" dirty="0" smtClean="0"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1746" y="6396011"/>
            <a:ext cx="6345254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CA" sz="2200" b="1" dirty="0" smtClean="0">
                <a:latin typeface="Candara" panose="020E0502030303020204" pitchFamily="34" charset="0"/>
              </a:rPr>
              <a:t>R=R2 </a:t>
            </a:r>
            <a:r>
              <a:rPr lang="en-CA" sz="2200" b="1" dirty="0">
                <a:latin typeface="Candara" panose="020E0502030303020204" pitchFamily="34" charset="0"/>
              </a:rPr>
              <a:t>(</a:t>
            </a:r>
            <a:r>
              <a:rPr lang="en-CA" sz="2200" b="1" u="sng" dirty="0">
                <a:latin typeface="Candara" panose="020E0502030303020204" pitchFamily="34" charset="0"/>
              </a:rPr>
              <a:t>L</a:t>
            </a:r>
            <a:r>
              <a:rPr lang="en-CA" sz="2200" b="1" dirty="0">
                <a:latin typeface="Candara" panose="020E0502030303020204" pitchFamily="34" charset="0"/>
              </a:rPr>
              <a:t>, </a:t>
            </a:r>
            <a:r>
              <a:rPr lang="en-CA" sz="2200" b="1" u="sng" dirty="0">
                <a:latin typeface="Candara" panose="020E0502030303020204" pitchFamily="34" charset="0"/>
              </a:rPr>
              <a:t>C</a:t>
            </a:r>
            <a:r>
              <a:rPr lang="en-CA" sz="2200" b="1" dirty="0">
                <a:latin typeface="Candara" panose="020E0502030303020204" pitchFamily="34" charset="0"/>
              </a:rPr>
              <a:t>, A, P)</a:t>
            </a:r>
            <a:endParaRPr lang="en-US" sz="2200" b="1" dirty="0">
              <a:latin typeface="Candara" panose="020E0502030303020204" pitchFamily="34" charset="0"/>
            </a:endParaRPr>
          </a:p>
        </p:txBody>
      </p:sp>
      <p:cxnSp>
        <p:nvCxnSpPr>
          <p:cNvPr id="20" name="Elbow Connector 19"/>
          <p:cNvCxnSpPr>
            <a:stCxn id="13" idx="3"/>
            <a:endCxn id="8" idx="3"/>
          </p:cNvCxnSpPr>
          <p:nvPr/>
        </p:nvCxnSpPr>
        <p:spPr bwMode="auto">
          <a:xfrm flipV="1">
            <a:off x="6477000" y="2544147"/>
            <a:ext cx="2027076" cy="4067308"/>
          </a:xfrm>
          <a:prstGeom prst="bentConnector3">
            <a:avLst>
              <a:gd name="adj1" fmla="val 111277"/>
            </a:avLst>
          </a:prstGeom>
          <a:ln w="28575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8343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124200" cy="9144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Normalization into 2NF and 3NF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 smtClean="0">
              <a:solidFill>
                <a:schemeClr val="tx1"/>
              </a:solidFill>
            </a:endParaRPr>
          </a:p>
        </p:txBody>
      </p:sp>
      <p:sp>
        <p:nvSpPr>
          <p:cNvPr id="87045" name="Title 2"/>
          <p:cNvSpPr txBox="1">
            <a:spLocks/>
          </p:cNvSpPr>
          <p:nvPr/>
        </p:nvSpPr>
        <p:spPr bwMode="auto">
          <a:xfrm>
            <a:off x="15240" y="990600"/>
            <a:ext cx="31242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0" dirty="0" smtClean="0">
                <a:solidFill>
                  <a:srgbClr val="0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(a) The </a:t>
            </a:r>
            <a:r>
              <a:rPr lang="en-US" altLang="en-US" sz="2400" i="0" dirty="0">
                <a:solidFill>
                  <a:srgbClr val="0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LOTS relation with its functional dependencies FD1 through FD4. </a:t>
            </a:r>
            <a:endParaRPr lang="en-US" altLang="en-US" sz="2400" i="0" dirty="0" smtClean="0">
              <a:solidFill>
                <a:srgbClr val="000000"/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700" i="0" dirty="0">
              <a:solidFill>
                <a:srgbClr val="000000"/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0" dirty="0">
                <a:solidFill>
                  <a:srgbClr val="0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(b) Decomposing into the 2NF relations LOTS1 and LOTS2. </a:t>
            </a:r>
            <a:r>
              <a:rPr lang="en-US" altLang="en-US" sz="2400" i="0" dirty="0" smtClean="0">
                <a:solidFill>
                  <a:srgbClr val="0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/>
            </a:r>
            <a:br>
              <a:rPr lang="en-US" altLang="en-US" sz="2400" i="0" dirty="0" smtClean="0">
                <a:solidFill>
                  <a:srgbClr val="0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</a:br>
            <a:r>
              <a:rPr lang="en-US" altLang="en-US" sz="700" i="0" dirty="0" smtClean="0">
                <a:solidFill>
                  <a:srgbClr val="0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/>
            </a:r>
            <a:br>
              <a:rPr lang="en-US" altLang="en-US" sz="700" i="0" dirty="0" smtClean="0">
                <a:solidFill>
                  <a:srgbClr val="0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</a:br>
            <a:endParaRPr lang="en-US" altLang="en-US" sz="700" i="0" dirty="0" smtClean="0">
              <a:solidFill>
                <a:srgbClr val="000000"/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2400" i="0" dirty="0" smtClean="0">
                <a:solidFill>
                  <a:srgbClr val="0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(</a:t>
            </a:r>
            <a:r>
              <a:rPr lang="de-DE" altLang="en-US" sz="2400" i="0" dirty="0">
                <a:solidFill>
                  <a:srgbClr val="0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c) </a:t>
            </a:r>
            <a:r>
              <a:rPr lang="en-US" altLang="en-US" sz="2400" i="0" dirty="0">
                <a:solidFill>
                  <a:srgbClr val="0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Decomposing LOTS1 into the 3NF relations LOTS1A and LOTS1B. </a:t>
            </a:r>
            <a:r>
              <a:rPr lang="en-US" altLang="en-US" sz="2400" i="0" dirty="0" smtClean="0">
                <a:solidFill>
                  <a:srgbClr val="0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/>
            </a:r>
            <a:br>
              <a:rPr lang="en-US" altLang="en-US" sz="2400" i="0" dirty="0" smtClean="0">
                <a:solidFill>
                  <a:srgbClr val="0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</a:br>
            <a:endParaRPr lang="en-US" altLang="en-US" sz="1100" i="0" dirty="0" smtClean="0">
              <a:solidFill>
                <a:srgbClr val="000000"/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0" dirty="0" smtClean="0">
                <a:solidFill>
                  <a:srgbClr val="0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(</a:t>
            </a:r>
            <a:r>
              <a:rPr lang="en-US" altLang="en-US" sz="2400" i="0" dirty="0">
                <a:solidFill>
                  <a:srgbClr val="0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d) Progressive normalization of LOTS into a 3NF design</a:t>
            </a:r>
            <a:r>
              <a:rPr lang="en-US" altLang="en-US" sz="2400" i="0" dirty="0" smtClean="0">
                <a:solidFill>
                  <a:srgbClr val="0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.</a:t>
            </a:r>
            <a:endParaRPr lang="en-US" altLang="en-US" sz="2400" i="0" dirty="0">
              <a:solidFill>
                <a:srgbClr val="000000"/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87047" name="Picture 12" descr="fig14_12b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" t="5182" r="2551" b="4114"/>
          <a:stretch/>
        </p:blipFill>
        <p:spPr bwMode="auto">
          <a:xfrm>
            <a:off x="3347719" y="2181458"/>
            <a:ext cx="5792676" cy="1409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8" name="Picture 16" descr="fig14_12c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" t="7543" b="5305"/>
          <a:stretch/>
        </p:blipFill>
        <p:spPr bwMode="auto">
          <a:xfrm>
            <a:off x="3398518" y="3637280"/>
            <a:ext cx="5730854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6" name="Picture 3" descr="fig14_12a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" t="1248" r="1470" b="2096"/>
          <a:stretch/>
        </p:blipFill>
        <p:spPr bwMode="auto">
          <a:xfrm>
            <a:off x="3398518" y="1"/>
            <a:ext cx="5704842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9" name="Picture 20" descr="fig14_12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17" y="5257800"/>
            <a:ext cx="559308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3097322" y="-28576"/>
            <a:ext cx="47198" cy="688657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5240" y="3590580"/>
            <a:ext cx="7376160" cy="1743420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0070C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8916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2" name="Rectangle 4"/>
          <p:cNvSpPr>
            <a:spLocks noGrp="1" noChangeArrowheads="1"/>
          </p:cNvSpPr>
          <p:nvPr>
            <p:ph type="title"/>
          </p:nvPr>
        </p:nvSpPr>
        <p:spPr>
          <a:xfrm>
            <a:off x="2722" y="1390262"/>
            <a:ext cx="9141278" cy="323876"/>
          </a:xfrm>
        </p:spPr>
        <p:txBody>
          <a:bodyPr/>
          <a:lstStyle/>
          <a:p>
            <a:r>
              <a:rPr lang="en-US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 </a:t>
            </a:r>
            <a:r>
              <a:rPr lang="en-US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Design of 3NF 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Schema</a:t>
            </a:r>
            <a:endParaRPr lang="en-US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2722" y="1666569"/>
            <a:ext cx="4416878" cy="148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CA" sz="2000" b="1" dirty="0">
                <a:latin typeface="Candara" panose="020E0502030303020204" pitchFamily="34" charset="0"/>
              </a:rPr>
              <a:t>U (Property_id, County, Lot#, Area) </a:t>
            </a:r>
            <a:endParaRPr lang="en-CA" sz="2000" b="1" dirty="0" smtClean="0">
              <a:latin typeface="Candara" panose="020E0502030303020204" pitchFamily="34" charset="0"/>
            </a:endParaRPr>
          </a:p>
          <a:p>
            <a:pPr marL="0" indent="0" eaLnBrk="1" hangingPunct="1">
              <a:buNone/>
            </a:pPr>
            <a:r>
              <a:rPr lang="en-CA" sz="2000" dirty="0">
                <a:latin typeface="Candara" panose="020E0502030303020204" pitchFamily="34" charset="0"/>
              </a:rPr>
              <a:t>FD1: Property_id → Lot#, County, Area </a:t>
            </a:r>
            <a:endParaRPr lang="en-CA" sz="2000" dirty="0" smtClean="0">
              <a:latin typeface="Candara" panose="020E0502030303020204" pitchFamily="34" charset="0"/>
            </a:endParaRPr>
          </a:p>
          <a:p>
            <a:pPr marL="0" indent="0" eaLnBrk="1" hangingPunct="1">
              <a:buNone/>
            </a:pPr>
            <a:r>
              <a:rPr lang="en-CA" sz="2000" dirty="0" smtClean="0">
                <a:latin typeface="Candara" panose="020E0502030303020204" pitchFamily="34" charset="0"/>
              </a:rPr>
              <a:t>FD2</a:t>
            </a:r>
            <a:r>
              <a:rPr lang="en-CA" sz="2000" dirty="0">
                <a:latin typeface="Candara" panose="020E0502030303020204" pitchFamily="34" charset="0"/>
              </a:rPr>
              <a:t>: Lot#, County → Area, Property_id </a:t>
            </a:r>
            <a:endParaRPr lang="en-CA" sz="2000" dirty="0" smtClean="0">
              <a:latin typeface="Candara" panose="020E0502030303020204" pitchFamily="34" charset="0"/>
            </a:endParaRPr>
          </a:p>
          <a:p>
            <a:pPr marL="0" indent="0" eaLnBrk="1" hangingPunct="1">
              <a:buNone/>
            </a:pPr>
            <a:r>
              <a:rPr lang="en-CA" sz="2000" dirty="0" smtClean="0">
                <a:latin typeface="Candara" panose="020E0502030303020204" pitchFamily="34" charset="0"/>
              </a:rPr>
              <a:t>FD3</a:t>
            </a:r>
            <a:r>
              <a:rPr lang="en-CA" sz="2000" dirty="0">
                <a:latin typeface="Candara" panose="020E0502030303020204" pitchFamily="34" charset="0"/>
              </a:rPr>
              <a:t>: Area → County</a:t>
            </a:r>
            <a:endParaRPr lang="en-US" sz="2000" b="1" dirty="0" smtClean="0">
              <a:latin typeface="Candara" panose="020E0502030303020204" pitchFamily="34" charset="0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-16327" y="3221569"/>
            <a:ext cx="5301343" cy="85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2000" b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1. Minimal Cover:</a:t>
            </a:r>
          </a:p>
          <a:p>
            <a:pPr marL="0" indent="0" eaLnBrk="1" hangingPunct="1">
              <a:buNone/>
            </a:pPr>
            <a:r>
              <a:rPr lang="en-US" sz="2000" b="1" dirty="0" smtClean="0">
                <a:latin typeface="Candara" panose="020E0502030303020204" pitchFamily="34" charset="0"/>
              </a:rPr>
              <a:t>F</a:t>
            </a:r>
            <a:r>
              <a:rPr lang="en-US" sz="2000" b="1" baseline="-25000" dirty="0" smtClean="0">
                <a:latin typeface="Candara" panose="020E0502030303020204" pitchFamily="34" charset="0"/>
              </a:rPr>
              <a:t>C1</a:t>
            </a:r>
            <a:r>
              <a:rPr lang="en-US" sz="2000" b="1" dirty="0" smtClean="0">
                <a:latin typeface="Candara" panose="020E0502030303020204" pitchFamily="34" charset="0"/>
              </a:rPr>
              <a:t>: {</a:t>
            </a:r>
            <a:r>
              <a:rPr lang="en-CA" sz="2000" b="1" dirty="0">
                <a:latin typeface="Candara" panose="020E0502030303020204" pitchFamily="34" charset="0"/>
              </a:rPr>
              <a:t>P → LC, LC → AP, A → C</a:t>
            </a:r>
            <a:r>
              <a:rPr lang="en-US" sz="2000" b="1" dirty="0" smtClean="0">
                <a:latin typeface="Candara" panose="020E0502030303020204" pitchFamily="34" charset="0"/>
              </a:rPr>
              <a:t>}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3505201" y="5622836"/>
            <a:ext cx="4940557" cy="441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3. </a:t>
            </a:r>
            <a:r>
              <a:rPr lang="en-US" altLang="en-US" sz="2000" b="1" dirty="0" smtClean="0">
                <a:solidFill>
                  <a:srgbClr val="C00000"/>
                </a:solidFill>
              </a:rPr>
              <a:t>Do nothing</a:t>
            </a:r>
            <a:endParaRPr lang="en-US" altLang="en-US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5127420" y="1633823"/>
            <a:ext cx="3376656" cy="1447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CA" sz="2000" b="1" dirty="0">
                <a:latin typeface="Candara" panose="020E0502030303020204" pitchFamily="34" charset="0"/>
              </a:rPr>
              <a:t>U </a:t>
            </a:r>
            <a:r>
              <a:rPr lang="en-CA" sz="2000" b="1" dirty="0" smtClean="0">
                <a:latin typeface="Candara" panose="020E0502030303020204" pitchFamily="34" charset="0"/>
              </a:rPr>
              <a:t>(P, C, L, A) </a:t>
            </a:r>
          </a:p>
          <a:p>
            <a:pPr marL="0" indent="0" eaLnBrk="1" hangingPunct="1">
              <a:buNone/>
            </a:pPr>
            <a:r>
              <a:rPr lang="en-US" sz="2000" dirty="0" smtClean="0">
                <a:latin typeface="Candara" panose="020E0502030303020204" pitchFamily="34" charset="0"/>
              </a:rPr>
              <a:t>FD1: P </a:t>
            </a:r>
            <a:r>
              <a:rPr lang="en-US" sz="2000" dirty="0">
                <a:latin typeface="Candara" panose="020E0502030303020204" pitchFamily="34" charset="0"/>
              </a:rPr>
              <a:t>→ LCA, </a:t>
            </a:r>
          </a:p>
          <a:p>
            <a:pPr marL="0" indent="0" eaLnBrk="1" hangingPunct="1">
              <a:buNone/>
            </a:pPr>
            <a:r>
              <a:rPr lang="en-US" sz="2000" dirty="0" smtClean="0">
                <a:latin typeface="Candara" panose="020E0502030303020204" pitchFamily="34" charset="0"/>
              </a:rPr>
              <a:t>FD2: LC </a:t>
            </a:r>
            <a:r>
              <a:rPr lang="en-US" sz="2000" dirty="0">
                <a:latin typeface="Candara" panose="020E0502030303020204" pitchFamily="34" charset="0"/>
              </a:rPr>
              <a:t>→ AP, </a:t>
            </a:r>
            <a:endParaRPr lang="en-US" sz="2000" dirty="0" smtClean="0">
              <a:latin typeface="Candara" panose="020E0502030303020204" pitchFamily="34" charset="0"/>
            </a:endParaRPr>
          </a:p>
          <a:p>
            <a:pPr marL="0" indent="0" eaLnBrk="1" hangingPunct="1">
              <a:buNone/>
            </a:pPr>
            <a:r>
              <a:rPr lang="en-US" sz="2000" dirty="0" smtClean="0">
                <a:latin typeface="Candara" panose="020E0502030303020204" pitchFamily="34" charset="0"/>
              </a:rPr>
              <a:t>FD3: A </a:t>
            </a:r>
            <a:r>
              <a:rPr lang="en-US" sz="2000" dirty="0">
                <a:latin typeface="Candara" panose="020E0502030303020204" pitchFamily="34" charset="0"/>
              </a:rPr>
              <a:t>→ C </a:t>
            </a:r>
            <a:endParaRPr lang="en-US" sz="2000" b="1" dirty="0" smtClean="0">
              <a:latin typeface="Candara" panose="020E0502030303020204" pitchFamily="34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505200" y="3221569"/>
            <a:ext cx="5638800" cy="85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2000" b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1. Minimal Cover:</a:t>
            </a:r>
          </a:p>
          <a:p>
            <a:pPr marL="0" indent="0" eaLnBrk="1" hangingPunct="1">
              <a:buNone/>
            </a:pPr>
            <a:r>
              <a:rPr lang="en-US" sz="2000" b="1" dirty="0" smtClean="0">
                <a:latin typeface="Candara" panose="020E0502030303020204" pitchFamily="34" charset="0"/>
              </a:rPr>
              <a:t>F</a:t>
            </a:r>
            <a:r>
              <a:rPr lang="en-US" sz="2000" b="1" baseline="-25000" dirty="0" smtClean="0">
                <a:latin typeface="Candara" panose="020E0502030303020204" pitchFamily="34" charset="0"/>
              </a:rPr>
              <a:t>C2</a:t>
            </a:r>
            <a:r>
              <a:rPr lang="en-US" sz="2000" b="1" dirty="0" smtClean="0">
                <a:latin typeface="Candara" panose="020E0502030303020204" pitchFamily="34" charset="0"/>
              </a:rPr>
              <a:t>: {</a:t>
            </a:r>
            <a:r>
              <a:rPr lang="en-US" sz="2000" b="1" dirty="0">
                <a:latin typeface="Candara" panose="020E0502030303020204" pitchFamily="34" charset="0"/>
              </a:rPr>
              <a:t>P → LA, LC → P, A → C</a:t>
            </a:r>
            <a:r>
              <a:rPr lang="en-US" sz="2000" b="1" dirty="0" smtClean="0">
                <a:latin typeface="Candara" panose="020E0502030303020204" pitchFamily="34" charset="0"/>
              </a:rPr>
              <a:t>}</a:t>
            </a:r>
            <a:endParaRPr lang="en-US" altLang="en-US" sz="20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505201" y="4077475"/>
            <a:ext cx="5562600" cy="150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2000" b="1" dirty="0" smtClean="0">
                <a:solidFill>
                  <a:srgbClr val="7030A0"/>
                </a:solidFill>
                <a:latin typeface="Candara" panose="020E0502030303020204" pitchFamily="34" charset="0"/>
              </a:rPr>
              <a:t>2. </a:t>
            </a:r>
            <a:r>
              <a:rPr lang="en-US" altLang="en-US" sz="2000" b="1" dirty="0">
                <a:solidFill>
                  <a:srgbClr val="7030A0"/>
                </a:solidFill>
                <a:latin typeface="Candara" panose="020E0502030303020204" pitchFamily="34" charset="0"/>
              </a:rPr>
              <a:t>Create a relation </a:t>
            </a:r>
            <a:r>
              <a:rPr lang="en-US" altLang="en-US" sz="2000" b="1" dirty="0" smtClean="0">
                <a:solidFill>
                  <a:srgbClr val="7030A0"/>
                </a:solidFill>
                <a:latin typeface="Candara" panose="020E0502030303020204" pitchFamily="34" charset="0"/>
              </a:rPr>
              <a:t> </a:t>
            </a:r>
          </a:p>
          <a:p>
            <a:pPr marL="0" indent="0" eaLnBrk="1" hangingPunct="1">
              <a:buNone/>
            </a:pPr>
            <a:r>
              <a:rPr lang="en-US" altLang="en-US" sz="2000" b="1" dirty="0" smtClean="0">
                <a:solidFill>
                  <a:srgbClr val="7030A0"/>
                </a:solidFill>
                <a:latin typeface="Candara" panose="020E0502030303020204" pitchFamily="34" charset="0"/>
              </a:rPr>
              <a:t>     2.1 R1(P, L, A)</a:t>
            </a:r>
          </a:p>
          <a:p>
            <a:pPr marL="0" indent="0" eaLnBrk="1" hangingPunct="1">
              <a:buNone/>
            </a:pPr>
            <a:r>
              <a:rPr lang="en-US" altLang="en-US" sz="2000" b="1" dirty="0">
                <a:solidFill>
                  <a:srgbClr val="7030A0"/>
                </a:solidFill>
                <a:latin typeface="Candara" panose="020E0502030303020204" pitchFamily="34" charset="0"/>
              </a:rPr>
              <a:t> </a:t>
            </a:r>
            <a:r>
              <a:rPr lang="en-US" altLang="en-US" sz="2000" b="1" dirty="0" smtClean="0">
                <a:solidFill>
                  <a:srgbClr val="7030A0"/>
                </a:solidFill>
                <a:latin typeface="Candara" panose="020E0502030303020204" pitchFamily="34" charset="0"/>
              </a:rPr>
              <a:t>    2.2 R2(L, C, P)</a:t>
            </a:r>
          </a:p>
          <a:p>
            <a:pPr marL="0" indent="0" eaLnBrk="1" hangingPunct="1">
              <a:buNone/>
            </a:pPr>
            <a:r>
              <a:rPr lang="en-US" altLang="en-US" sz="2000" b="1" dirty="0" smtClean="0">
                <a:solidFill>
                  <a:srgbClr val="7030A0"/>
                </a:solidFill>
                <a:latin typeface="Candara" panose="020E0502030303020204" pitchFamily="34" charset="0"/>
              </a:rPr>
              <a:t>     2.3 R3(A, C)</a:t>
            </a:r>
            <a:endParaRPr lang="en-US" altLang="en-US" sz="2000" b="1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 flipH="1">
            <a:off x="3398519" y="3255556"/>
            <a:ext cx="45719" cy="359366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9pPr>
          </a:lstStyle>
          <a:p>
            <a:endParaRPr lang="en-US" altLang="en-US" sz="2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0" y="-16033"/>
            <a:ext cx="9067800" cy="122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 kern="0" dirty="0" smtClean="0">
                <a:solidFill>
                  <a:srgbClr val="00B050"/>
                </a:solidFill>
              </a:rPr>
              <a:t>1. </a:t>
            </a:r>
            <a:r>
              <a:rPr lang="en-US" altLang="en-US" sz="1600" b="1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 minimal cover G for F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 kern="0" dirty="0" smtClean="0">
                <a:solidFill>
                  <a:srgbClr val="7030A0"/>
                </a:solidFill>
              </a:rPr>
              <a:t>2. For each X </a:t>
            </a:r>
            <a:r>
              <a:rPr lang="en-US" altLang="en-US" sz="1600" b="1" kern="0" dirty="0" smtClean="0">
                <a:solidFill>
                  <a:srgbClr val="7030A0"/>
                </a:solidFill>
                <a:sym typeface="Wingdings 3" charset="2"/>
              </a:rPr>
              <a:t></a:t>
            </a:r>
            <a:r>
              <a:rPr lang="en-US" altLang="en-US" sz="1600" b="1" kern="0" dirty="0" smtClean="0">
                <a:solidFill>
                  <a:srgbClr val="7030A0"/>
                </a:solidFill>
              </a:rPr>
              <a:t> A1, X </a:t>
            </a:r>
            <a:r>
              <a:rPr lang="en-US" altLang="en-US" sz="1600" b="1" kern="0" dirty="0" smtClean="0">
                <a:solidFill>
                  <a:srgbClr val="7030A0"/>
                </a:solidFill>
                <a:sym typeface="Wingdings 3" charset="2"/>
              </a:rPr>
              <a:t></a:t>
            </a:r>
            <a:r>
              <a:rPr lang="en-US" altLang="en-US" sz="1600" b="1" kern="0" dirty="0" smtClean="0">
                <a:solidFill>
                  <a:srgbClr val="7030A0"/>
                </a:solidFill>
              </a:rPr>
              <a:t> A2, ..., create a relation with attributes {X </a:t>
            </a:r>
            <a:r>
              <a:rPr lang="en-US" altLang="en-US" sz="1600" b="1" kern="0" dirty="0" smtClean="0">
                <a:solidFill>
                  <a:srgbClr val="7030A0"/>
                </a:solidFill>
                <a:latin typeface="Lucida Grande" charset="0"/>
              </a:rPr>
              <a:t>υ</a:t>
            </a:r>
            <a:r>
              <a:rPr lang="en-US" altLang="en-US" sz="1600" b="1" kern="0" dirty="0" smtClean="0">
                <a:solidFill>
                  <a:srgbClr val="7030A0"/>
                </a:solidFill>
              </a:rPr>
              <a:t> {A1} </a:t>
            </a:r>
            <a:r>
              <a:rPr lang="en-US" altLang="en-US" sz="1600" b="1" kern="0" dirty="0" smtClean="0">
                <a:solidFill>
                  <a:srgbClr val="7030A0"/>
                </a:solidFill>
                <a:latin typeface="Lucida Grande" charset="0"/>
              </a:rPr>
              <a:t>υ</a:t>
            </a:r>
            <a:r>
              <a:rPr lang="en-US" altLang="en-US" sz="1600" b="1" kern="0" dirty="0" smtClean="0">
                <a:solidFill>
                  <a:srgbClr val="7030A0"/>
                </a:solidFill>
              </a:rPr>
              <a:t> {A2} ...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 kern="0" dirty="0" smtClean="0">
                <a:solidFill>
                  <a:srgbClr val="C00000"/>
                </a:solidFill>
              </a:rPr>
              <a:t>3. If none of the newly created schemas contains a key of R, then create one more relation schema in D that contains attributes that form a key of R.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 kern="0" dirty="0" smtClean="0">
                <a:solidFill>
                  <a:schemeClr val="tx1"/>
                </a:solidFill>
              </a:rPr>
              <a:t>4. </a:t>
            </a:r>
            <a:r>
              <a:rPr lang="en-CA" sz="1600" b="1" kern="0" dirty="0" smtClean="0">
                <a:solidFill>
                  <a:schemeClr val="tx1"/>
                </a:solidFill>
              </a:rPr>
              <a:t>Eliminate redundant relations</a:t>
            </a:r>
            <a:r>
              <a:rPr lang="en-US" altLang="en-US" sz="1600" b="1" kern="0" dirty="0" smtClean="0">
                <a:solidFill>
                  <a:schemeClr val="tx1"/>
                </a:solidFill>
              </a:rPr>
              <a:t> </a:t>
            </a:r>
            <a:endParaRPr lang="en-US" altLang="en-US" sz="1600" b="1" i="1" kern="0" dirty="0">
              <a:solidFill>
                <a:schemeClr val="tx1"/>
              </a:solidFill>
            </a:endParaRPr>
          </a:p>
        </p:txBody>
      </p:sp>
      <p:sp>
        <p:nvSpPr>
          <p:cNvPr id="18" name="Rectangle 5"/>
          <p:cNvSpPr txBox="1">
            <a:spLocks noChangeArrowheads="1"/>
          </p:cNvSpPr>
          <p:nvPr/>
        </p:nvSpPr>
        <p:spPr bwMode="auto">
          <a:xfrm>
            <a:off x="3505201" y="6064073"/>
            <a:ext cx="5082769" cy="44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4. Do nothing</a:t>
            </a:r>
            <a:endParaRPr lang="en-CA" altLang="en-US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  <a:p>
            <a:pPr marL="0" indent="0" eaLnBrk="1" hangingPunct="1">
              <a:buNone/>
            </a:pPr>
            <a:r>
              <a:rPr lang="en-CA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  <a:r>
              <a:rPr lang="en-CA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  </a:t>
            </a:r>
            <a:endParaRPr lang="en-US" altLang="en-US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98" y="4495800"/>
            <a:ext cx="2079415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CA" sz="2200" b="1" dirty="0" smtClean="0">
                <a:latin typeface="Candara" panose="020E0502030303020204" pitchFamily="34" charset="0"/>
              </a:rPr>
              <a:t>R=R2 </a:t>
            </a:r>
            <a:r>
              <a:rPr lang="en-CA" sz="2200" b="1" dirty="0">
                <a:latin typeface="Candara" panose="020E0502030303020204" pitchFamily="34" charset="0"/>
              </a:rPr>
              <a:t>(</a:t>
            </a:r>
            <a:r>
              <a:rPr lang="en-CA" sz="2200" b="1" u="sng" dirty="0">
                <a:latin typeface="Candara" panose="020E0502030303020204" pitchFamily="34" charset="0"/>
              </a:rPr>
              <a:t>L</a:t>
            </a:r>
            <a:r>
              <a:rPr lang="en-CA" sz="2200" b="1" dirty="0">
                <a:latin typeface="Candara" panose="020E0502030303020204" pitchFamily="34" charset="0"/>
              </a:rPr>
              <a:t>, </a:t>
            </a:r>
            <a:r>
              <a:rPr lang="en-CA" sz="2200" b="1" u="sng" dirty="0">
                <a:latin typeface="Candara" panose="020E0502030303020204" pitchFamily="34" charset="0"/>
              </a:rPr>
              <a:t>C</a:t>
            </a:r>
            <a:r>
              <a:rPr lang="en-CA" sz="2200" b="1" dirty="0">
                <a:latin typeface="Candara" panose="020E0502030303020204" pitchFamily="34" charset="0"/>
              </a:rPr>
              <a:t>, A, P)</a:t>
            </a:r>
            <a:endParaRPr lang="en-US" sz="2200" b="1" dirty="0">
              <a:latin typeface="Candara" panose="020E05020303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29201" y="6418330"/>
            <a:ext cx="4094076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en-US" altLang="en-US" sz="2200" b="1" dirty="0" smtClean="0">
                <a:solidFill>
                  <a:schemeClr val="bg2"/>
                </a:solidFill>
                <a:latin typeface="Candara" panose="020E0502030303020204" pitchFamily="34" charset="0"/>
              </a:rPr>
              <a:t>R1(P</a:t>
            </a:r>
            <a:r>
              <a:rPr lang="en-US" altLang="en-US" sz="2200" b="1" dirty="0">
                <a:solidFill>
                  <a:schemeClr val="bg2"/>
                </a:solidFill>
                <a:latin typeface="Candara" panose="020E0502030303020204" pitchFamily="34" charset="0"/>
              </a:rPr>
              <a:t>, L, </a:t>
            </a:r>
            <a:r>
              <a:rPr lang="en-US" altLang="en-US" sz="2200" b="1" dirty="0" smtClean="0">
                <a:solidFill>
                  <a:schemeClr val="bg2"/>
                </a:solidFill>
                <a:latin typeface="Candara" panose="020E0502030303020204" pitchFamily="34" charset="0"/>
              </a:rPr>
              <a:t>A); </a:t>
            </a:r>
            <a:r>
              <a:rPr lang="en-US" altLang="en-US" sz="2200" b="1" dirty="0">
                <a:solidFill>
                  <a:schemeClr val="bg2"/>
                </a:solidFill>
                <a:latin typeface="Candara" panose="020E0502030303020204" pitchFamily="34" charset="0"/>
              </a:rPr>
              <a:t>R2(L, C, </a:t>
            </a:r>
            <a:r>
              <a:rPr lang="en-US" altLang="en-US" sz="2200" b="1" dirty="0" smtClean="0">
                <a:solidFill>
                  <a:schemeClr val="bg2"/>
                </a:solidFill>
                <a:latin typeface="Candara" panose="020E0502030303020204" pitchFamily="34" charset="0"/>
              </a:rPr>
              <a:t>P); </a:t>
            </a:r>
            <a:r>
              <a:rPr lang="en-US" altLang="en-US" sz="2200" b="1" dirty="0">
                <a:solidFill>
                  <a:schemeClr val="bg2"/>
                </a:solidFill>
                <a:latin typeface="Candara" panose="020E0502030303020204" pitchFamily="34" charset="0"/>
              </a:rPr>
              <a:t>R3(A, C)</a:t>
            </a:r>
          </a:p>
        </p:txBody>
      </p:sp>
    </p:spTree>
    <p:extLst>
      <p:ext uri="{BB962C8B-B14F-4D97-AF65-F5344CB8AC3E}">
        <p14:creationId xmlns:p14="http://schemas.microsoft.com/office/powerpoint/2010/main" val="41025634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2590800" cy="533399"/>
          </a:xfrm>
        </p:spPr>
        <p:txBody>
          <a:bodyPr anchor="ctr"/>
          <a:lstStyle/>
          <a:p>
            <a:r>
              <a:rPr lang="en-US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3NF vs BCNF</a:t>
            </a:r>
            <a:endParaRPr lang="en-US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9999" t="15048" r="27330" b="61793"/>
          <a:stretch/>
        </p:blipFill>
        <p:spPr>
          <a:xfrm>
            <a:off x="24882" y="1469185"/>
            <a:ext cx="5246914" cy="19951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00" y="5447842"/>
            <a:ext cx="3000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latin typeface="Candara" panose="020E0502030303020204" pitchFamily="34" charset="0"/>
              </a:rPr>
              <a:t>What about R2</a:t>
            </a:r>
            <a:endParaRPr lang="en-US" b="1" dirty="0">
              <a:latin typeface="Candara" panose="020E0502030303020204" pitchFamily="34" charset="0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3581400" y="-24097"/>
            <a:ext cx="5534393" cy="178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C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R </a:t>
            </a: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(Property_id, County, Lot#, Area) </a:t>
            </a:r>
            <a:endParaRPr lang="en-CA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  <a:p>
            <a:pPr marL="0" indent="0" eaLnBrk="1" hangingPunct="1">
              <a:buNone/>
            </a:pP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FD1: </a:t>
            </a: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Property_id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→ Lot#, County, Area </a:t>
            </a:r>
            <a:endParaRPr lang="en-CA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  <a:p>
            <a:pPr marL="0" indent="0" eaLnBrk="1" hangingPunct="1">
              <a:buNone/>
            </a:pP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FD2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: </a:t>
            </a:r>
            <a:r>
              <a:rPr lang="en-C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{Lot</a:t>
            </a: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#, </a:t>
            </a:r>
            <a:r>
              <a:rPr lang="en-C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County}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→ Area, Property_id </a:t>
            </a:r>
            <a:endParaRPr lang="en-CA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  <a:p>
            <a:pPr marL="0" indent="0" eaLnBrk="1" hangingPunct="1">
              <a:buNone/>
            </a:pP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FD3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: </a:t>
            </a: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Area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→ County</a:t>
            </a: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9999" t="44308" r="17501" b="37573"/>
          <a:stretch/>
        </p:blipFill>
        <p:spPr>
          <a:xfrm>
            <a:off x="2290450" y="3619664"/>
            <a:ext cx="6825343" cy="15610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90450" y="3899813"/>
            <a:ext cx="1526334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en-US" altLang="en-US" sz="2200" b="1" dirty="0" smtClean="0">
                <a:solidFill>
                  <a:schemeClr val="bg2"/>
                </a:solidFill>
                <a:latin typeface="Candara" panose="020E0502030303020204" pitchFamily="34" charset="0"/>
              </a:rPr>
              <a:t>R1(P</a:t>
            </a:r>
            <a:r>
              <a:rPr lang="en-US" altLang="en-US" sz="2200" b="1" dirty="0">
                <a:solidFill>
                  <a:schemeClr val="bg2"/>
                </a:solidFill>
                <a:latin typeface="Candara" panose="020E0502030303020204" pitchFamily="34" charset="0"/>
              </a:rPr>
              <a:t>, L, </a:t>
            </a:r>
            <a:r>
              <a:rPr lang="en-US" altLang="en-US" sz="2200" b="1" dirty="0" smtClean="0">
                <a:solidFill>
                  <a:schemeClr val="bg2"/>
                </a:solidFill>
                <a:latin typeface="Candara" panose="020E0502030303020204" pitchFamily="34" charset="0"/>
              </a:rPr>
              <a:t>A);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48400" y="3969278"/>
            <a:ext cx="1371600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en-US" altLang="en-US" sz="2200" b="1" dirty="0" smtClean="0">
                <a:solidFill>
                  <a:schemeClr val="bg2"/>
                </a:solidFill>
                <a:latin typeface="Candara" panose="020E0502030303020204" pitchFamily="34" charset="0"/>
              </a:rPr>
              <a:t>R3(A</a:t>
            </a:r>
            <a:r>
              <a:rPr lang="en-US" altLang="en-US" sz="2200" b="1" dirty="0">
                <a:solidFill>
                  <a:schemeClr val="bg2"/>
                </a:solidFill>
                <a:latin typeface="Candara" panose="020E0502030303020204" pitchFamily="34" charset="0"/>
              </a:rPr>
              <a:t>, C)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88463" y="5460816"/>
            <a:ext cx="1527888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en-US" altLang="en-US" sz="2200" b="1" dirty="0" smtClean="0">
                <a:solidFill>
                  <a:schemeClr val="bg2"/>
                </a:solidFill>
                <a:latin typeface="Candara" panose="020E0502030303020204" pitchFamily="34" charset="0"/>
              </a:rPr>
              <a:t>R2(L</a:t>
            </a:r>
            <a:r>
              <a:rPr lang="en-US" altLang="en-US" sz="2200" b="1" dirty="0">
                <a:solidFill>
                  <a:schemeClr val="bg2"/>
                </a:solidFill>
                <a:latin typeface="Candara" panose="020E0502030303020204" pitchFamily="34" charset="0"/>
              </a:rPr>
              <a:t>, C, </a:t>
            </a:r>
            <a:r>
              <a:rPr lang="en-US" altLang="en-US" sz="2200" b="1" dirty="0" smtClean="0">
                <a:solidFill>
                  <a:schemeClr val="bg2"/>
                </a:solidFill>
                <a:latin typeface="Candara" panose="020E0502030303020204" pitchFamily="34" charset="0"/>
              </a:rPr>
              <a:t>P);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8207" y="6025843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latin typeface="Candara" panose="020E0502030303020204" pitchFamily="34" charset="0"/>
              </a:rPr>
              <a:t>   3NF:    </a:t>
            </a:r>
            <a:r>
              <a:rPr lang="en-CA" dirty="0" smtClean="0">
                <a:latin typeface="Candara" panose="020E0502030303020204" pitchFamily="34" charset="0"/>
              </a:rPr>
              <a:t>R2 preserves </a:t>
            </a:r>
            <a:r>
              <a:rPr lang="en-CA" dirty="0">
                <a:latin typeface="Candara" panose="020E0502030303020204" pitchFamily="34" charset="0"/>
              </a:rPr>
              <a:t>the functional dependency FD2 </a:t>
            </a:r>
            <a:endParaRPr lang="en-CA" dirty="0" smtClean="0">
              <a:latin typeface="Candara" panose="020E0502030303020204" pitchFamily="34" charset="0"/>
            </a:endParaRPr>
          </a:p>
          <a:p>
            <a:r>
              <a:rPr lang="en-CA" b="1" dirty="0" smtClean="0">
                <a:latin typeface="Candara" panose="020E0502030303020204" pitchFamily="34" charset="0"/>
              </a:rPr>
              <a:t>BCNF:    </a:t>
            </a:r>
            <a:r>
              <a:rPr lang="en-CA" dirty="0" smtClean="0">
                <a:latin typeface="Candara" panose="020E0502030303020204" pitchFamily="34" charset="0"/>
              </a:rPr>
              <a:t>R2 is redundant.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5353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0" grpId="0" animBg="1"/>
      <p:bldP spid="11" grpId="0" animBg="1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399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>
                <a:latin typeface="Arial Narrow" panose="020B0606020202030204" pitchFamily="34" charset="0"/>
              </a:rPr>
              <a:t>Algorithm 15.5: Relational Decomposition into BCNF with Lossless (non-additive) join property</a:t>
            </a:r>
          </a:p>
        </p:txBody>
      </p:sp>
      <p:sp>
        <p:nvSpPr>
          <p:cNvPr id="7884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500" y="990600"/>
            <a:ext cx="9042400" cy="5829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000" b="1" dirty="0" smtClean="0">
                <a:latin typeface="Arial Narrow" panose="020B0606020202030204" pitchFamily="34" charset="0"/>
              </a:rPr>
              <a:t>Input</a:t>
            </a:r>
            <a:r>
              <a:rPr lang="en-US" altLang="en-US" sz="3000" b="1" dirty="0">
                <a:latin typeface="Arial Narrow" panose="020B0606020202030204" pitchFamily="34" charset="0"/>
              </a:rPr>
              <a:t>: </a:t>
            </a:r>
            <a:endParaRPr lang="en-US" altLang="en-US" sz="3000" b="1" dirty="0" smtClean="0">
              <a:latin typeface="Arial Narrow" panose="020B0606020202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800" b="1" dirty="0" smtClean="0">
                <a:latin typeface="Arial Narrow" panose="020B0606020202030204" pitchFamily="34" charset="0"/>
              </a:rPr>
              <a:t>A </a:t>
            </a:r>
            <a:r>
              <a:rPr lang="en-US" altLang="en-US" sz="2800" b="1" dirty="0">
                <a:latin typeface="Arial Narrow" panose="020B0606020202030204" pitchFamily="34" charset="0"/>
              </a:rPr>
              <a:t>universal relation R and a set of functional dependencies F on the attributes of R.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b="1" dirty="0">
                <a:solidFill>
                  <a:srgbClr val="800000"/>
                </a:solidFill>
                <a:latin typeface="Arial Narrow" panose="020B0606020202030204" pitchFamily="34" charset="0"/>
              </a:rPr>
              <a:t>1.</a:t>
            </a:r>
            <a:r>
              <a:rPr lang="en-US" altLang="en-US" b="1" dirty="0">
                <a:latin typeface="Arial Narrow" panose="020B0606020202030204" pitchFamily="34" charset="0"/>
              </a:rPr>
              <a:t> </a:t>
            </a:r>
            <a:r>
              <a:rPr lang="en-US" altLang="en-US" dirty="0">
                <a:latin typeface="Arial Narrow" panose="020B0606020202030204" pitchFamily="34" charset="0"/>
              </a:rPr>
              <a:t>Set D := {R};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b="1" dirty="0">
                <a:solidFill>
                  <a:srgbClr val="800000"/>
                </a:solidFill>
                <a:latin typeface="Arial Narrow" panose="020B0606020202030204" pitchFamily="34" charset="0"/>
              </a:rPr>
              <a:t>2.</a:t>
            </a:r>
            <a:r>
              <a:rPr lang="en-US" altLang="en-US" b="1" dirty="0">
                <a:latin typeface="Arial Narrow" panose="020B0606020202030204" pitchFamily="34" charset="0"/>
              </a:rPr>
              <a:t> </a:t>
            </a:r>
            <a:r>
              <a:rPr lang="en-US" altLang="en-US" dirty="0">
                <a:latin typeface="Arial Narrow" panose="020B0606020202030204" pitchFamily="34" charset="0"/>
              </a:rPr>
              <a:t>While there is a relation schema Q in D that is not in BCNF 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>
                <a:latin typeface="Arial Narrow" panose="020B0606020202030204" pitchFamily="34" charset="0"/>
              </a:rPr>
              <a:t>	do {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>
                <a:latin typeface="Arial Narrow" panose="020B0606020202030204" pitchFamily="34" charset="0"/>
              </a:rPr>
              <a:t>		choose a relation schema Q in D that is not in BCNF;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>
                <a:latin typeface="Arial Narrow" panose="020B0606020202030204" pitchFamily="34" charset="0"/>
              </a:rPr>
              <a:t>		find a functional dependency X </a:t>
            </a:r>
            <a:r>
              <a:rPr lang="en-US" altLang="en-US" dirty="0">
                <a:latin typeface="Arial Narrow" panose="020B0606020202030204" pitchFamily="34" charset="0"/>
                <a:sym typeface="Wingdings 3" charset="2"/>
              </a:rPr>
              <a:t></a:t>
            </a:r>
            <a:r>
              <a:rPr lang="en-US" altLang="en-US" dirty="0">
                <a:latin typeface="Arial Narrow" panose="020B0606020202030204" pitchFamily="34" charset="0"/>
              </a:rPr>
              <a:t> Y in Q that violates BCNF;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>
                <a:latin typeface="Arial Narrow" panose="020B0606020202030204" pitchFamily="34" charset="0"/>
              </a:rPr>
              <a:t>		replace Q in D by two relation schemas (Q - Y) and (X </a:t>
            </a:r>
            <a:r>
              <a:rPr lang="en-US" altLang="en-US" dirty="0" smtClean="0">
                <a:latin typeface="Arial Narrow" panose="020B0606020202030204" pitchFamily="34" charset="0"/>
              </a:rPr>
              <a:t>U </a:t>
            </a:r>
            <a:r>
              <a:rPr lang="en-US" altLang="en-US" dirty="0">
                <a:latin typeface="Arial Narrow" panose="020B0606020202030204" pitchFamily="34" charset="0"/>
              </a:rPr>
              <a:t>Y);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>
                <a:latin typeface="Arial Narrow" panose="020B0606020202030204" pitchFamily="34" charset="0"/>
              </a:rPr>
              <a:t>	}; 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i="1" dirty="0" smtClean="0">
                <a:latin typeface="Arial Narrow" panose="020B0606020202030204" pitchFamily="34" charset="0"/>
              </a:rPr>
              <a:t>Assumption</a:t>
            </a:r>
            <a:r>
              <a:rPr lang="en-US" altLang="en-US" i="1" dirty="0">
                <a:latin typeface="Arial Narrow" panose="020B0606020202030204" pitchFamily="34" charset="0"/>
              </a:rPr>
              <a:t>: No null values are allowed for the join attributes.</a:t>
            </a:r>
          </a:p>
        </p:txBody>
      </p:sp>
    </p:spTree>
    <p:extLst>
      <p:ext uri="{BB962C8B-B14F-4D97-AF65-F5344CB8AC3E}">
        <p14:creationId xmlns:p14="http://schemas.microsoft.com/office/powerpoint/2010/main" val="42369350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342658"/>
            <a:ext cx="9144000" cy="381000"/>
          </a:xfrm>
        </p:spPr>
        <p:txBody>
          <a:bodyPr/>
          <a:lstStyle/>
          <a:p>
            <a:r>
              <a:rPr lang="en-US" altLang="en-US" sz="2400" dirty="0"/>
              <a:t>Algorithms for </a:t>
            </a:r>
            <a:r>
              <a:rPr lang="en-US" altLang="en-US" sz="2400" b="1" dirty="0"/>
              <a:t>BCNF </a:t>
            </a:r>
            <a:r>
              <a:rPr lang="en-US" altLang="en-US" sz="2400" dirty="0" smtClean="0"/>
              <a:t>Schema Design</a:t>
            </a:r>
            <a:endParaRPr lang="en-US" altLang="en-US" sz="2400" dirty="0"/>
          </a:p>
        </p:txBody>
      </p:sp>
      <p:sp>
        <p:nvSpPr>
          <p:cNvPr id="7884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2438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sz="2000" b="1" dirty="0" smtClean="0">
                <a:solidFill>
                  <a:srgbClr val="800000"/>
                </a:solidFill>
                <a:latin typeface="Candara" panose="020E0502030303020204" pitchFamily="34" charset="0"/>
              </a:rPr>
              <a:t>1</a:t>
            </a:r>
            <a:r>
              <a:rPr lang="en-US" altLang="en-US" sz="2000" b="1" dirty="0">
                <a:solidFill>
                  <a:srgbClr val="800000"/>
                </a:solidFill>
                <a:latin typeface="Candara" panose="020E0502030303020204" pitchFamily="34" charset="0"/>
              </a:rPr>
              <a:t>.</a:t>
            </a:r>
            <a:r>
              <a:rPr lang="en-US" altLang="en-US" sz="2000" b="1" dirty="0">
                <a:latin typeface="Candara" panose="020E0502030303020204" pitchFamily="34" charset="0"/>
              </a:rPr>
              <a:t> </a:t>
            </a:r>
            <a:r>
              <a:rPr lang="en-US" altLang="en-US" sz="2000" dirty="0">
                <a:latin typeface="Candara" panose="020E0502030303020204" pitchFamily="34" charset="0"/>
              </a:rPr>
              <a:t>Set D := {R};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sz="2000" b="1" dirty="0">
                <a:solidFill>
                  <a:srgbClr val="800000"/>
                </a:solidFill>
                <a:latin typeface="Candara" panose="020E0502030303020204" pitchFamily="34" charset="0"/>
              </a:rPr>
              <a:t>2.</a:t>
            </a:r>
            <a:r>
              <a:rPr lang="en-US" altLang="en-US" sz="2000" b="1" dirty="0">
                <a:latin typeface="Candara" panose="020E0502030303020204" pitchFamily="34" charset="0"/>
              </a:rPr>
              <a:t> </a:t>
            </a:r>
            <a:r>
              <a:rPr lang="en-US" altLang="en-US" sz="2000" dirty="0">
                <a:latin typeface="Candara" panose="020E0502030303020204" pitchFamily="34" charset="0"/>
              </a:rPr>
              <a:t>While there is a relation schema Q in D that is not in BCNF 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sz="2000" dirty="0">
                <a:latin typeface="Candara" panose="020E0502030303020204" pitchFamily="34" charset="0"/>
              </a:rPr>
              <a:t>	do {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sz="2000" dirty="0">
                <a:latin typeface="Candara" panose="020E0502030303020204" pitchFamily="34" charset="0"/>
              </a:rPr>
              <a:t>		choose a relation schema Q in D that is not in BCNF;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sz="2000" dirty="0">
                <a:latin typeface="Candara" panose="020E0502030303020204" pitchFamily="34" charset="0"/>
              </a:rPr>
              <a:t>		find a functional dependency X </a:t>
            </a:r>
            <a:r>
              <a:rPr lang="en-US" altLang="en-US" sz="2000" dirty="0">
                <a:latin typeface="Candara" panose="020E0502030303020204" pitchFamily="34" charset="0"/>
                <a:sym typeface="Wingdings 3" charset="2"/>
              </a:rPr>
              <a:t></a:t>
            </a:r>
            <a:r>
              <a:rPr lang="en-US" altLang="en-US" sz="2000" dirty="0">
                <a:latin typeface="Candara" panose="020E0502030303020204" pitchFamily="34" charset="0"/>
              </a:rPr>
              <a:t> Y in Q that violates BCNF;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sz="2000" dirty="0">
                <a:latin typeface="Candara" panose="020E0502030303020204" pitchFamily="34" charset="0"/>
              </a:rPr>
              <a:t>		replace Q in D by two relation schemas (Q - Y) and (X </a:t>
            </a:r>
            <a:r>
              <a:rPr lang="en-US" altLang="en-US" sz="2000" dirty="0" smtClean="0">
                <a:latin typeface="Candara" panose="020E0502030303020204" pitchFamily="34" charset="0"/>
              </a:rPr>
              <a:t>U </a:t>
            </a:r>
            <a:r>
              <a:rPr lang="en-US" altLang="en-US" sz="2000" dirty="0">
                <a:latin typeface="Candara" panose="020E0502030303020204" pitchFamily="34" charset="0"/>
              </a:rPr>
              <a:t>Y);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sz="2000" dirty="0">
                <a:latin typeface="Candara" panose="020E0502030303020204" pitchFamily="34" charset="0"/>
              </a:rPr>
              <a:t>	</a:t>
            </a:r>
            <a:r>
              <a:rPr lang="en-US" altLang="en-US" sz="2000" dirty="0" smtClean="0">
                <a:latin typeface="Candara" panose="020E0502030303020204" pitchFamily="34" charset="0"/>
              </a:rPr>
              <a:t>      }; </a:t>
            </a:r>
            <a:endParaRPr lang="en-US" altLang="en-US" sz="2000" dirty="0"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731434"/>
            <a:ext cx="90584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TEACH(Student, Course, Instructor) </a:t>
            </a:r>
          </a:p>
          <a:p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FD1: {Student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,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Course}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sym typeface="Wingdings" panose="05000000000000000000" pitchFamily="2" charset="2"/>
              </a:rPr>
              <a:t>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Instructor </a:t>
            </a:r>
          </a:p>
          <a:p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FD2: Instructor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→ Course </a:t>
            </a:r>
          </a:p>
        </p:txBody>
      </p:sp>
      <p:sp>
        <p:nvSpPr>
          <p:cNvPr id="3" name="Rectangle 2"/>
          <p:cNvSpPr/>
          <p:nvPr/>
        </p:nvSpPr>
        <p:spPr>
          <a:xfrm>
            <a:off x="4724400" y="6405665"/>
            <a:ext cx="449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TEACH2(Instructor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Course</a:t>
            </a:r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546" y="4179385"/>
            <a:ext cx="54568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/>
              <a:t>1. D</a:t>
            </a:r>
            <a:r>
              <a:rPr lang="en-CA" dirty="0" smtClean="0">
                <a:latin typeface="Candara" panose="020E0502030303020204" pitchFamily="34" charset="0"/>
              </a:rPr>
              <a:t>(Student</a:t>
            </a:r>
            <a:r>
              <a:rPr lang="en-CA" dirty="0">
                <a:latin typeface="Candara" panose="020E0502030303020204" pitchFamily="34" charset="0"/>
              </a:rPr>
              <a:t>, Course, Instructor) </a:t>
            </a:r>
          </a:p>
        </p:txBody>
      </p:sp>
      <p:sp>
        <p:nvSpPr>
          <p:cNvPr id="8" name="Rectangle 7"/>
          <p:cNvSpPr/>
          <p:nvPr/>
        </p:nvSpPr>
        <p:spPr>
          <a:xfrm>
            <a:off x="29546" y="4732671"/>
            <a:ext cx="56092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/>
              <a:t>2. Q</a:t>
            </a:r>
            <a:r>
              <a:rPr lang="en-CA" dirty="0" smtClean="0">
                <a:latin typeface="Candara" panose="020E0502030303020204" pitchFamily="34" charset="0"/>
              </a:rPr>
              <a:t>(Student</a:t>
            </a:r>
            <a:r>
              <a:rPr lang="en-CA" dirty="0">
                <a:latin typeface="Candara" panose="020E0502030303020204" pitchFamily="34" charset="0"/>
              </a:rPr>
              <a:t>, Course, Instructor) </a:t>
            </a:r>
          </a:p>
        </p:txBody>
      </p:sp>
      <p:sp>
        <p:nvSpPr>
          <p:cNvPr id="9" name="Rectangle 8"/>
          <p:cNvSpPr/>
          <p:nvPr/>
        </p:nvSpPr>
        <p:spPr>
          <a:xfrm>
            <a:off x="311019" y="5257430"/>
            <a:ext cx="81471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/>
              <a:t>2.1. (Q-Course) = R1</a:t>
            </a:r>
            <a:r>
              <a:rPr lang="en-CA" dirty="0" smtClean="0">
                <a:latin typeface="Candara" panose="020E0502030303020204" pitchFamily="34" charset="0"/>
              </a:rPr>
              <a:t>(Student, </a:t>
            </a:r>
            <a:r>
              <a:rPr lang="en-CA" dirty="0">
                <a:latin typeface="Candara" panose="020E0502030303020204" pitchFamily="34" charset="0"/>
              </a:rPr>
              <a:t>Instructor)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8577" y="5786735"/>
            <a:ext cx="87598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/>
              <a:t>2.2. </a:t>
            </a:r>
            <a:r>
              <a:rPr lang="en-CA" dirty="0"/>
              <a:t>(</a:t>
            </a:r>
            <a:r>
              <a:rPr lang="en-CA" dirty="0" smtClean="0"/>
              <a:t>Instructor U Course)= R2(</a:t>
            </a:r>
            <a:r>
              <a:rPr lang="en-CA" dirty="0" smtClean="0">
                <a:latin typeface="Candara" panose="020E0502030303020204" pitchFamily="34" charset="0"/>
              </a:rPr>
              <a:t>Course</a:t>
            </a:r>
            <a:r>
              <a:rPr lang="en-CA" dirty="0">
                <a:latin typeface="Candara" panose="020E0502030303020204" pitchFamily="34" charset="0"/>
              </a:rPr>
              <a:t>, Instructor)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1905" y="63840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TEACH1(Instructor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Student</a:t>
            </a:r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85868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599"/>
          </a:xfrm>
          <a:solidFill>
            <a:srgbClr val="0070C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sz="2800" b="1" dirty="0"/>
              <a:t>Problems with Null Values and Dangling </a:t>
            </a:r>
            <a:r>
              <a:rPr lang="en-US" altLang="en-US" sz="2800" b="1" dirty="0" smtClean="0"/>
              <a:t>Tuples</a:t>
            </a:r>
            <a:endParaRPr lang="en-US" altLang="en-US" sz="2800" b="1" dirty="0"/>
          </a:p>
        </p:txBody>
      </p:sp>
      <p:pic>
        <p:nvPicPr>
          <p:cNvPr id="8" name="Picture 7" descr="fig15_02a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6085" r="1666"/>
          <a:stretch/>
        </p:blipFill>
        <p:spPr bwMode="auto">
          <a:xfrm>
            <a:off x="27992" y="609600"/>
            <a:ext cx="9163192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5245359" y="5791200"/>
            <a:ext cx="388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effectLst/>
                <a:latin typeface="Verdana"/>
                <a:ea typeface="+mj-ea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en-US" sz="1800" b="1" kern="0" dirty="0" smtClean="0">
                <a:latin typeface="Verdana" charset="0"/>
              </a:rPr>
              <a:t>Some EMPLOYEE tuples have NULL for the join attribute </a:t>
            </a:r>
            <a:r>
              <a:rPr lang="en-US" altLang="en-US" sz="1800" b="1" kern="0" dirty="0" err="1" smtClean="0">
                <a:latin typeface="Verdana" charset="0"/>
              </a:rPr>
              <a:t>Dnum</a:t>
            </a:r>
            <a:r>
              <a:rPr lang="en-US" altLang="en-US" sz="1800" b="1" kern="0" dirty="0" smtClean="0">
                <a:latin typeface="Verdana" charset="0"/>
              </a:rPr>
              <a:t>. </a:t>
            </a:r>
            <a:endParaRPr lang="en-US" altLang="en-US" sz="1800" b="1" kern="0" dirty="0">
              <a:latin typeface="Verdana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0" y="3962400"/>
            <a:ext cx="9191184" cy="685800"/>
          </a:xfrm>
          <a:prstGeom prst="roundRect">
            <a:avLst>
              <a:gd name="adj" fmla="val 5783"/>
            </a:avLst>
          </a:prstGeom>
          <a:noFill/>
          <a:ln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0671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599"/>
          </a:xfrm>
        </p:spPr>
        <p:txBody>
          <a:bodyPr/>
          <a:lstStyle/>
          <a:p>
            <a:r>
              <a:rPr lang="en-US" altLang="en-US" sz="2800" b="1" dirty="0" smtClean="0"/>
              <a:t>Problems with Null Values and Dangling Tuples</a:t>
            </a:r>
            <a:endParaRPr lang="en-US" altLang="en-US" sz="2800" b="1" dirty="0"/>
          </a:p>
        </p:txBody>
      </p:sp>
      <p:sp>
        <p:nvSpPr>
          <p:cNvPr id="7884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8575" y="838200"/>
            <a:ext cx="9067800" cy="601979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400" b="1" dirty="0" smtClean="0"/>
              <a:t>Problems with NULL values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when some tuples have NULL values for attributes that will be used to join individual relations in the </a:t>
            </a:r>
            <a:r>
              <a:rPr lang="en-US" sz="2400" dirty="0" smtClean="0"/>
              <a:t>decomposition that may lead to incomplete results.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Previous slide, </a:t>
            </a:r>
            <a:r>
              <a:rPr lang="en-US" sz="2400" dirty="0"/>
              <a:t>where two relations EMPLOYEE and DEPARTMENT are shown. The last two employee </a:t>
            </a:r>
            <a:r>
              <a:rPr lang="en-US" sz="2400" dirty="0" smtClean="0"/>
              <a:t>tuples: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‘</a:t>
            </a:r>
            <a:r>
              <a:rPr lang="en-US" sz="2400" dirty="0"/>
              <a:t>Berger’ and ‘</a:t>
            </a:r>
            <a:r>
              <a:rPr lang="en-US" sz="2400" dirty="0" smtClean="0"/>
              <a:t>Benitez’ </a:t>
            </a:r>
            <a:r>
              <a:rPr lang="en-US" sz="2000" dirty="0" smtClean="0"/>
              <a:t>represent </a:t>
            </a:r>
            <a:r>
              <a:rPr lang="en-US" sz="2000" dirty="0"/>
              <a:t>newly hired employees who have not yet been assigned to a department (assume that this does not violate any integrity constraints).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088308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533399"/>
          </a:xfrm>
          <a:solidFill>
            <a:srgbClr val="0070C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sz="2800" b="1" dirty="0"/>
              <a:t>Problems with Null Values and Dangling </a:t>
            </a:r>
            <a:r>
              <a:rPr lang="en-US" altLang="en-US" sz="2800" b="1" dirty="0" smtClean="0"/>
              <a:t>Tuples</a:t>
            </a:r>
            <a:endParaRPr lang="en-US" altLang="en-US" sz="2800" b="1" dirty="0"/>
          </a:p>
        </p:txBody>
      </p:sp>
      <p:pic>
        <p:nvPicPr>
          <p:cNvPr id="6" name="Picture 5" descr="fig15_02b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" t="11051" r="1885" b="3518"/>
          <a:stretch/>
        </p:blipFill>
        <p:spPr bwMode="auto">
          <a:xfrm>
            <a:off x="74920" y="3357778"/>
            <a:ext cx="9027207" cy="289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495457"/>
            <a:ext cx="88279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ndara" panose="020E0502030303020204" pitchFamily="34" charset="0"/>
              </a:rPr>
              <a:t>T</a:t>
            </a:r>
            <a:r>
              <a:rPr lang="en-US" dirty="0" smtClean="0">
                <a:latin typeface="Candara" panose="020E0502030303020204" pitchFamily="34" charset="0"/>
              </a:rPr>
              <a:t>o </a:t>
            </a:r>
            <a:r>
              <a:rPr lang="en-US" dirty="0">
                <a:latin typeface="Candara" panose="020E0502030303020204" pitchFamily="34" charset="0"/>
              </a:rPr>
              <a:t>retrieve a list of (</a:t>
            </a:r>
            <a:r>
              <a:rPr lang="en-US" dirty="0" err="1">
                <a:latin typeface="Candara" panose="020E0502030303020204" pitchFamily="34" charset="0"/>
              </a:rPr>
              <a:t>Ename</a:t>
            </a:r>
            <a:r>
              <a:rPr lang="en-US" dirty="0">
                <a:latin typeface="Candara" panose="020E0502030303020204" pitchFamily="34" charset="0"/>
              </a:rPr>
              <a:t>, </a:t>
            </a:r>
            <a:r>
              <a:rPr lang="en-US" dirty="0" err="1">
                <a:latin typeface="Candara" panose="020E0502030303020204" pitchFamily="34" charset="0"/>
              </a:rPr>
              <a:t>Dname</a:t>
            </a:r>
            <a:r>
              <a:rPr lang="en-US" dirty="0">
                <a:latin typeface="Candara" panose="020E0502030303020204" pitchFamily="34" charset="0"/>
              </a:rPr>
              <a:t>) values for all the employees. </a:t>
            </a:r>
            <a:endParaRPr lang="en-US" dirty="0" smtClean="0">
              <a:latin typeface="Candara" panose="020E0502030303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Candara" panose="020E0502030303020204" pitchFamily="34" charset="0"/>
              </a:rPr>
              <a:t>If </a:t>
            </a:r>
            <a:r>
              <a:rPr lang="en-US" dirty="0">
                <a:latin typeface="Candara" panose="020E0502030303020204" pitchFamily="34" charset="0"/>
              </a:rPr>
              <a:t>we apply the NATURAL JOIN operation on EMPLOYEE and DEPARTMENT, the two aforementioned tuples will </a:t>
            </a:r>
            <a:r>
              <a:rPr lang="en-US" i="1" dirty="0">
                <a:latin typeface="Candara" panose="020E0502030303020204" pitchFamily="34" charset="0"/>
              </a:rPr>
              <a:t>not</a:t>
            </a:r>
            <a:r>
              <a:rPr lang="en-US" dirty="0">
                <a:latin typeface="Candara" panose="020E0502030303020204" pitchFamily="34" charset="0"/>
              </a:rPr>
              <a:t> appear in the result</a:t>
            </a:r>
            <a:r>
              <a:rPr lang="en-US" dirty="0" smtClean="0">
                <a:latin typeface="Candara" panose="020E0502030303020204" pitchFamily="34" charset="0"/>
              </a:rPr>
              <a:t>.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9630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799"/>
          </a:xfrm>
          <a:solidFill>
            <a:srgbClr val="0070C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2800" b="1" dirty="0"/>
              <a:t>Problems with Null Values and Dangling Tuples </a:t>
            </a:r>
            <a:r>
              <a:rPr lang="en-US" altLang="en-US" sz="2800" b="1" dirty="0" smtClean="0"/>
              <a:t>(3)</a:t>
            </a:r>
            <a:endParaRPr lang="en-US" altLang="en-US" sz="2800" b="1" dirty="0"/>
          </a:p>
        </p:txBody>
      </p:sp>
      <p:pic>
        <p:nvPicPr>
          <p:cNvPr id="10" name="Picture 9" descr="fig15_02c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" t="11364" r="2018" b="2273"/>
          <a:stretch/>
        </p:blipFill>
        <p:spPr bwMode="auto">
          <a:xfrm>
            <a:off x="32656" y="2514600"/>
            <a:ext cx="9071811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685800"/>
            <a:ext cx="91768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Candara" panose="020E0502030303020204" pitchFamily="34" charset="0"/>
              </a:rPr>
              <a:t>To </a:t>
            </a:r>
            <a:r>
              <a:rPr lang="en-US" dirty="0">
                <a:latin typeface="Candara" panose="020E0502030303020204" pitchFamily="34" charset="0"/>
              </a:rPr>
              <a:t>retrieve a list of (</a:t>
            </a:r>
            <a:r>
              <a:rPr lang="en-US" dirty="0" err="1">
                <a:latin typeface="Candara" panose="020E0502030303020204" pitchFamily="34" charset="0"/>
              </a:rPr>
              <a:t>Ename</a:t>
            </a:r>
            <a:r>
              <a:rPr lang="en-US" dirty="0">
                <a:latin typeface="Candara" panose="020E0502030303020204" pitchFamily="34" charset="0"/>
              </a:rPr>
              <a:t>, </a:t>
            </a:r>
            <a:r>
              <a:rPr lang="en-US" dirty="0" err="1">
                <a:latin typeface="Candara" panose="020E0502030303020204" pitchFamily="34" charset="0"/>
              </a:rPr>
              <a:t>Dname</a:t>
            </a:r>
            <a:r>
              <a:rPr lang="en-US" dirty="0">
                <a:latin typeface="Candara" panose="020E0502030303020204" pitchFamily="34" charset="0"/>
              </a:rPr>
              <a:t>) values for all the employees. </a:t>
            </a:r>
            <a:endParaRPr lang="en-US" dirty="0" smtClean="0">
              <a:latin typeface="Candara" panose="020E0502030303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Candara" panose="020E0502030303020204" pitchFamily="34" charset="0"/>
              </a:rPr>
              <a:t>If </a:t>
            </a:r>
            <a:r>
              <a:rPr lang="en-US" dirty="0">
                <a:latin typeface="Candara" panose="020E0502030303020204" pitchFamily="34" charset="0"/>
              </a:rPr>
              <a:t>we apply the </a:t>
            </a:r>
            <a:r>
              <a:rPr lang="en-US" altLang="en-US" dirty="0">
                <a:latin typeface="Candara" panose="020E0502030303020204" pitchFamily="34" charset="0"/>
              </a:rPr>
              <a:t>LEFT OUTER JOIN </a:t>
            </a:r>
            <a:r>
              <a:rPr lang="en-US" dirty="0" smtClean="0">
                <a:latin typeface="Candara" panose="020E0502030303020204" pitchFamily="34" charset="0"/>
              </a:rPr>
              <a:t>operation </a:t>
            </a:r>
            <a:r>
              <a:rPr lang="en-US" dirty="0">
                <a:latin typeface="Candara" panose="020E0502030303020204" pitchFamily="34" charset="0"/>
              </a:rPr>
              <a:t>on EMPLOYEE and </a:t>
            </a:r>
            <a:r>
              <a:rPr lang="en-US" dirty="0" smtClean="0">
                <a:latin typeface="Candara" panose="020E0502030303020204" pitchFamily="34" charset="0"/>
              </a:rPr>
              <a:t>DEPARTMENT, t</a:t>
            </a:r>
            <a:r>
              <a:rPr lang="en-US" altLang="en-US" dirty="0" smtClean="0">
                <a:latin typeface="Candara" panose="020E0502030303020204" pitchFamily="34" charset="0"/>
              </a:rPr>
              <a:t>he </a:t>
            </a:r>
            <a:r>
              <a:rPr lang="en-US" altLang="en-US" dirty="0">
                <a:latin typeface="Candara" panose="020E0502030303020204" pitchFamily="34" charset="0"/>
              </a:rPr>
              <a:t>result is shown </a:t>
            </a:r>
            <a:r>
              <a:rPr lang="en-US" altLang="en-US" dirty="0" smtClean="0">
                <a:latin typeface="Candara" panose="020E0502030303020204" pitchFamily="34" charset="0"/>
              </a:rPr>
              <a:t>below.</a:t>
            </a:r>
            <a:endParaRPr lang="en-US" alt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8683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533400"/>
          </a:xfrm>
        </p:spPr>
        <p:txBody>
          <a:bodyPr/>
          <a:lstStyle/>
          <a:p>
            <a:r>
              <a:rPr lang="en-US" altLang="en-US" sz="3200" dirty="0" smtClean="0"/>
              <a:t>Outline</a:t>
            </a:r>
            <a:endParaRPr lang="en-US" altLang="en-US" sz="3200" dirty="0"/>
          </a:p>
        </p:txBody>
      </p:sp>
      <p:sp>
        <p:nvSpPr>
          <p:cNvPr id="7577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533400"/>
            <a:ext cx="9042400" cy="60959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 smtClean="0"/>
              <a:t>Algorithms </a:t>
            </a:r>
            <a:r>
              <a:rPr lang="en-US" altLang="en-US" sz="2400" dirty="0"/>
              <a:t>for Relational Database </a:t>
            </a:r>
            <a:r>
              <a:rPr lang="en-US" altLang="en-US" sz="2400" dirty="0" smtClean="0"/>
              <a:t>Schema Design</a:t>
            </a:r>
          </a:p>
          <a:p>
            <a:pPr>
              <a:lnSpc>
                <a:spcPct val="150000"/>
              </a:lnSpc>
            </a:pPr>
            <a:r>
              <a:rPr lang="en-US" altLang="en-US" sz="2400" dirty="0" smtClean="0"/>
              <a:t>Nulls, Dangling Tuples, Alternative Relational Designs </a:t>
            </a:r>
          </a:p>
          <a:p>
            <a:pPr>
              <a:lnSpc>
                <a:spcPct val="150000"/>
              </a:lnSpc>
            </a:pPr>
            <a:r>
              <a:rPr lang="en-US" altLang="en-US" sz="2400" dirty="0" smtClean="0"/>
              <a:t>Multivalued </a:t>
            </a:r>
            <a:r>
              <a:rPr lang="en-US" altLang="en-US" sz="2400" dirty="0"/>
              <a:t>Dependencies and Fourth Normal Form – further discussion</a:t>
            </a:r>
          </a:p>
          <a:p>
            <a:pPr>
              <a:lnSpc>
                <a:spcPct val="150000"/>
              </a:lnSpc>
            </a:pPr>
            <a:r>
              <a:rPr lang="en-US" altLang="en-US" sz="2400" dirty="0" smtClean="0"/>
              <a:t>Other </a:t>
            </a:r>
            <a:r>
              <a:rPr lang="en-US" altLang="en-US" sz="2400" dirty="0"/>
              <a:t>Dependencies and Normal Forms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 smtClean="0">
                <a:ea typeface="MS PGothic" charset="-128"/>
              </a:rPr>
              <a:t>Join </a:t>
            </a:r>
            <a:r>
              <a:rPr lang="en-US" altLang="en-US" sz="2400" dirty="0">
                <a:ea typeface="MS PGothic" charset="-128"/>
              </a:rPr>
              <a:t>Dependencies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 smtClean="0">
                <a:ea typeface="MS PGothic" charset="-128"/>
              </a:rPr>
              <a:t>Inclusion </a:t>
            </a:r>
            <a:r>
              <a:rPr lang="en-US" altLang="en-US" sz="2400" dirty="0">
                <a:ea typeface="MS PGothic" charset="-128"/>
              </a:rPr>
              <a:t>Dependencies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 smtClean="0">
                <a:ea typeface="MS PGothic" charset="-128"/>
              </a:rPr>
              <a:t>Dependencies </a:t>
            </a:r>
            <a:r>
              <a:rPr lang="en-US" altLang="en-US" sz="2400" dirty="0">
                <a:ea typeface="MS PGothic" charset="-128"/>
              </a:rPr>
              <a:t>based on Arithmetic Functions and Procedures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 smtClean="0">
                <a:ea typeface="Times New Roman" charset="0"/>
                <a:cs typeface="Times New Roman" charset="0"/>
              </a:rPr>
              <a:t>Domain-Key </a:t>
            </a:r>
            <a:r>
              <a:rPr lang="en-US" altLang="en-US" sz="2400" dirty="0">
                <a:ea typeface="Times New Roman" charset="0"/>
                <a:cs typeface="Times New Roman" charset="0"/>
              </a:rPr>
              <a:t>Normal Form </a:t>
            </a:r>
            <a:endParaRPr lang="en-US" altLang="en-US" sz="2400" dirty="0">
              <a:ea typeface="MS PGothic" charset="-128"/>
            </a:endParaRPr>
          </a:p>
          <a:p>
            <a:pPr>
              <a:lnSpc>
                <a:spcPct val="15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60114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68325"/>
          </a:xfrm>
        </p:spPr>
        <p:txBody>
          <a:bodyPr/>
          <a:lstStyle/>
          <a:p>
            <a:r>
              <a:rPr lang="en-US" altLang="en-US" sz="2800" dirty="0"/>
              <a:t>Problems with Null Values and Dangling </a:t>
            </a:r>
            <a:r>
              <a:rPr lang="en-US" altLang="en-US" sz="2800" dirty="0" smtClean="0"/>
              <a:t>Tuples</a:t>
            </a:r>
            <a:endParaRPr lang="en-US" alt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024689" y="4343400"/>
            <a:ext cx="2043112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CA"/>
            </a:defPPr>
            <a:lvl1pPr eaLnBrk="0" hangingPunct="0">
              <a:defRPr sz="1100" b="1" kern="0">
                <a:solidFill>
                  <a:srgbClr val="000000"/>
                </a:solidFill>
                <a:effectLst/>
                <a:latin typeface="Verdana" charset="0"/>
                <a:ea typeface="+mj-ea"/>
                <a:cs typeface="ＭＳ Ｐゴシック" charset="-128"/>
              </a:defRPr>
            </a:lvl1pPr>
            <a:lvl2pPr algn="ctr" eaLnBrk="0" hangingPunct="0"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2pPr>
            <a:lvl3pPr algn="ctr" eaLnBrk="0" hangingPunct="0"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3pPr>
            <a:lvl4pPr algn="ctr" eaLnBrk="0" hangingPunct="0"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4pPr>
            <a:lvl5pPr algn="ctr" eaLnBrk="0" hangingPunct="0"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ea typeface="ＭＳ Ｐゴシック" charset="-128"/>
                <a:cs typeface="ＭＳ Ｐゴシック" charset="-128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ea typeface="ＭＳ Ｐゴシック" charset="-128"/>
                <a:cs typeface="ＭＳ Ｐゴシック" charset="-128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ea typeface="ＭＳ Ｐゴシック" charset="-128"/>
                <a:cs typeface="ＭＳ Ｐゴシック" charset="-128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en-US" sz="1700" b="0" dirty="0" smtClean="0"/>
              <a:t>(</a:t>
            </a:r>
            <a:r>
              <a:rPr lang="en-US" altLang="en-US" sz="1700" b="0" dirty="0"/>
              <a:t>c) The relation EMPLOYEE_3 (includes </a:t>
            </a:r>
            <a:r>
              <a:rPr lang="en-US" altLang="en-US" sz="1700" b="0" dirty="0" err="1"/>
              <a:t>Dnum</a:t>
            </a:r>
            <a:r>
              <a:rPr lang="en-US" altLang="en-US" sz="1700" b="0" dirty="0"/>
              <a:t> attribute but does not include tuples for which </a:t>
            </a:r>
            <a:r>
              <a:rPr lang="en-US" altLang="en-US" sz="1700" b="0" dirty="0" err="1"/>
              <a:t>Dnum</a:t>
            </a:r>
            <a:r>
              <a:rPr lang="en-US" altLang="en-US" sz="1700" b="0" dirty="0"/>
              <a:t> has NULL values).</a:t>
            </a:r>
          </a:p>
        </p:txBody>
      </p:sp>
      <p:pic>
        <p:nvPicPr>
          <p:cNvPr id="6" name="Picture 5" descr="fig15_03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89"/>
          <a:stretch/>
        </p:blipFill>
        <p:spPr bwMode="auto">
          <a:xfrm>
            <a:off x="-9525" y="568325"/>
            <a:ext cx="58674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5791200" y="873124"/>
            <a:ext cx="32766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CA"/>
            </a:defPPr>
            <a:lvl1pPr eaLnBrk="0" hangingPunct="0">
              <a:defRPr sz="1100" b="1" kern="0">
                <a:solidFill>
                  <a:srgbClr val="000000"/>
                </a:solidFill>
                <a:effectLst/>
                <a:latin typeface="Verdana" charset="0"/>
                <a:ea typeface="+mj-ea"/>
                <a:cs typeface="ＭＳ Ｐゴシック" charset="-128"/>
              </a:defRPr>
            </a:lvl1pPr>
            <a:lvl2pPr algn="ctr" eaLnBrk="0" hangingPunct="0"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2pPr>
            <a:lvl3pPr algn="ctr" eaLnBrk="0" hangingPunct="0"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3pPr>
            <a:lvl4pPr algn="ctr" eaLnBrk="0" hangingPunct="0"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4pPr>
            <a:lvl5pPr algn="ctr" eaLnBrk="0" hangingPunct="0"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ea typeface="ＭＳ Ｐゴシック" charset="-128"/>
                <a:cs typeface="ＭＳ Ｐゴシック" charset="-128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ea typeface="ＭＳ Ｐゴシック" charset="-128"/>
                <a:cs typeface="ＭＳ Ｐゴシック" charset="-128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ea typeface="ＭＳ Ｐゴシック" charset="-128"/>
                <a:cs typeface="ＭＳ Ｐゴシック" charset="-128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en-US" sz="1700" b="0" dirty="0" smtClean="0"/>
              <a:t>The </a:t>
            </a:r>
            <a:r>
              <a:rPr lang="en-US" altLang="en-US" sz="1700" b="0" dirty="0"/>
              <a:t>relation EMPLOYEE_1 (includes all attributes of EMPLOYEE from Figure 15.2(a) except </a:t>
            </a:r>
            <a:r>
              <a:rPr lang="en-US" altLang="en-US" sz="1700" b="0" dirty="0" err="1"/>
              <a:t>Dnum</a:t>
            </a:r>
            <a:r>
              <a:rPr lang="en-US" altLang="en-US" sz="1700" b="0" dirty="0"/>
              <a:t>). </a:t>
            </a:r>
          </a:p>
        </p:txBody>
      </p:sp>
      <p:pic>
        <p:nvPicPr>
          <p:cNvPr id="8" name="Picture 7" descr="fig15_03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7" t="54752" r="22890" b="7530"/>
          <a:stretch/>
        </p:blipFill>
        <p:spPr bwMode="auto">
          <a:xfrm>
            <a:off x="4891087" y="4149725"/>
            <a:ext cx="2133601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fig15_03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" t="54752" r="62337"/>
          <a:stretch/>
        </p:blipFill>
        <p:spPr bwMode="auto">
          <a:xfrm>
            <a:off x="0" y="3786097"/>
            <a:ext cx="2133600" cy="2833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 bwMode="auto">
          <a:xfrm>
            <a:off x="2076450" y="3917950"/>
            <a:ext cx="20193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CA"/>
            </a:defPPr>
            <a:lvl1pPr eaLnBrk="0" hangingPunct="0">
              <a:defRPr sz="1100" b="1" kern="0">
                <a:solidFill>
                  <a:srgbClr val="000000"/>
                </a:solidFill>
                <a:effectLst/>
                <a:latin typeface="Verdana" charset="0"/>
                <a:ea typeface="+mj-ea"/>
                <a:cs typeface="ＭＳ Ｐゴシック" charset="-128"/>
              </a:defRPr>
            </a:lvl1pPr>
            <a:lvl2pPr algn="ctr" eaLnBrk="0" hangingPunct="0"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2pPr>
            <a:lvl3pPr algn="ctr" eaLnBrk="0" hangingPunct="0"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3pPr>
            <a:lvl4pPr algn="ctr" eaLnBrk="0" hangingPunct="0"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4pPr>
            <a:lvl5pPr algn="ctr" eaLnBrk="0" hangingPunct="0"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ea typeface="ＭＳ Ｐゴシック" charset="-128"/>
                <a:cs typeface="ＭＳ Ｐゴシック" charset="-128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ea typeface="ＭＳ Ｐゴシック" charset="-128"/>
                <a:cs typeface="ＭＳ Ｐゴシック" charset="-128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ea typeface="ＭＳ Ｐゴシック" charset="-128"/>
                <a:cs typeface="ＭＳ Ｐゴシック" charset="-128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en-US" sz="1700" b="0" dirty="0" smtClean="0"/>
              <a:t>(b) The </a:t>
            </a:r>
            <a:r>
              <a:rPr lang="en-US" altLang="en-US" sz="1700" b="0" dirty="0"/>
              <a:t>relation EMPLOYEE_2 (includes </a:t>
            </a:r>
            <a:r>
              <a:rPr lang="en-US" altLang="en-US" sz="1700" b="0" dirty="0" err="1"/>
              <a:t>Dnum</a:t>
            </a:r>
            <a:r>
              <a:rPr lang="en-US" altLang="en-US" sz="1700" b="0" dirty="0"/>
              <a:t> attribute with NULL values). </a:t>
            </a:r>
          </a:p>
        </p:txBody>
      </p:sp>
    </p:spTree>
    <p:extLst>
      <p:ext uri="{BB962C8B-B14F-4D97-AF65-F5344CB8AC3E}">
        <p14:creationId xmlns:p14="http://schemas.microsoft.com/office/powerpoint/2010/main" val="2607226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68325"/>
          </a:xfrm>
        </p:spPr>
        <p:txBody>
          <a:bodyPr/>
          <a:lstStyle/>
          <a:p>
            <a:r>
              <a:rPr lang="en-US" altLang="en-US" sz="2800" dirty="0" smtClean="0"/>
              <a:t>Problems with Null Values and Dangling Tuples</a:t>
            </a:r>
            <a:endParaRPr lang="en-US" altLang="en-US" sz="2800" dirty="0"/>
          </a:p>
        </p:txBody>
      </p:sp>
      <p:sp>
        <p:nvSpPr>
          <p:cNvPr id="7884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067800" cy="61722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300" b="1" dirty="0" smtClean="0">
                <a:latin typeface="Arial Narrow" panose="020B0606020202030204" pitchFamily="34" charset="0"/>
              </a:rPr>
              <a:t>Problems with Dangling Tuples</a:t>
            </a:r>
          </a:p>
          <a:p>
            <a:pPr>
              <a:lnSpc>
                <a:spcPct val="150000"/>
              </a:lnSpc>
            </a:pPr>
            <a:r>
              <a:rPr lang="en-US" sz="2300" dirty="0" smtClean="0">
                <a:latin typeface="Arial Narrow" panose="020B0606020202030204" pitchFamily="34" charset="0"/>
              </a:rPr>
              <a:t>Consider the decomposition of EMPLOYEE into EMPLOYEE_1 and EMPLOYEE_2 as shown in previous slide.</a:t>
            </a:r>
          </a:p>
          <a:p>
            <a:pPr>
              <a:lnSpc>
                <a:spcPct val="150000"/>
              </a:lnSpc>
            </a:pPr>
            <a:r>
              <a:rPr lang="en-US" sz="2300" dirty="0" smtClean="0">
                <a:latin typeface="Arial Narrow" panose="020B0606020202030204" pitchFamily="34" charset="0"/>
              </a:rPr>
              <a:t>Their NATURAL JOIN yields the original relation EMPLOYEE in Figure (a).</a:t>
            </a:r>
          </a:p>
          <a:p>
            <a:pPr>
              <a:lnSpc>
                <a:spcPct val="150000"/>
              </a:lnSpc>
            </a:pPr>
            <a:r>
              <a:rPr lang="en-US" sz="2300" dirty="0" smtClean="0">
                <a:latin typeface="Arial Narrow" panose="020B0606020202030204" pitchFamily="34" charset="0"/>
              </a:rPr>
              <a:t>We </a:t>
            </a:r>
            <a:r>
              <a:rPr lang="en-US" sz="2300" dirty="0">
                <a:latin typeface="Arial Narrow" panose="020B0606020202030204" pitchFamily="34" charset="0"/>
              </a:rPr>
              <a:t>may use the alternative representation, shown in Figure </a:t>
            </a:r>
            <a:r>
              <a:rPr lang="en-US" sz="2300" dirty="0" smtClean="0">
                <a:latin typeface="Arial Narrow" panose="020B0606020202030204" pitchFamily="34" charset="0"/>
              </a:rPr>
              <a:t>(</a:t>
            </a:r>
            <a:r>
              <a:rPr lang="en-US" sz="2300" dirty="0">
                <a:latin typeface="Arial Narrow" panose="020B0606020202030204" pitchFamily="34" charset="0"/>
              </a:rPr>
              <a:t>c), where we </a:t>
            </a:r>
            <a:r>
              <a:rPr lang="en-US" sz="2300" i="1" dirty="0">
                <a:latin typeface="Arial Narrow" panose="020B0606020202030204" pitchFamily="34" charset="0"/>
              </a:rPr>
              <a:t>do not include a tuple</a:t>
            </a:r>
            <a:r>
              <a:rPr lang="en-US" sz="2300" dirty="0">
                <a:latin typeface="Arial Narrow" panose="020B0606020202030204" pitchFamily="34" charset="0"/>
              </a:rPr>
              <a:t> in EMPLOYEE_3 if the employee has not been assigned a department (instead of including a tuple with NULL for </a:t>
            </a:r>
            <a:r>
              <a:rPr lang="en-US" sz="2300" dirty="0" err="1">
                <a:latin typeface="Arial Narrow" panose="020B0606020202030204" pitchFamily="34" charset="0"/>
              </a:rPr>
              <a:t>Dnum</a:t>
            </a:r>
            <a:r>
              <a:rPr lang="en-US" sz="2300" dirty="0">
                <a:latin typeface="Arial Narrow" panose="020B0606020202030204" pitchFamily="34" charset="0"/>
              </a:rPr>
              <a:t> as in EMPLOYEE_2</a:t>
            </a:r>
            <a:r>
              <a:rPr lang="en-US" sz="2300" dirty="0" smtClean="0">
                <a:latin typeface="Arial Narrow" panose="020B0606020202030204" pitchFamily="34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US" sz="2300" dirty="0" smtClean="0">
                <a:latin typeface="Arial Narrow" panose="020B0606020202030204" pitchFamily="34" charset="0"/>
              </a:rPr>
              <a:t> </a:t>
            </a:r>
            <a:r>
              <a:rPr lang="en-US" sz="2300" dirty="0">
                <a:latin typeface="Arial Narrow" panose="020B0606020202030204" pitchFamily="34" charset="0"/>
              </a:rPr>
              <a:t>If we use EMPLOYEE_3 instead of EMPLOYEE_2 and apply a NATURAL JOIN on EMPLOYEE_1 and EMPLOYEE_3, the tuples for Berger and Benitez will not appear in the result; these are called </a:t>
            </a:r>
            <a:r>
              <a:rPr lang="en-US" sz="2300" b="1" dirty="0">
                <a:latin typeface="Arial Narrow" panose="020B0606020202030204" pitchFamily="34" charset="0"/>
              </a:rPr>
              <a:t>dangling tuples </a:t>
            </a:r>
            <a:r>
              <a:rPr lang="en-US" sz="2300" dirty="0">
                <a:latin typeface="Arial Narrow" panose="020B0606020202030204" pitchFamily="34" charset="0"/>
              </a:rPr>
              <a:t>in </a:t>
            </a:r>
            <a:r>
              <a:rPr lang="en-US" sz="2300" dirty="0" smtClean="0">
                <a:latin typeface="Arial Narrow" panose="020B0606020202030204" pitchFamily="34" charset="0"/>
              </a:rPr>
              <a:t>EMPLOYEE</a:t>
            </a:r>
            <a:r>
              <a:rPr lang="en-US" altLang="en-US" sz="2300" i="1" dirty="0" smtClean="0">
                <a:latin typeface="Arial Narrow" panose="020B0606020202030204" pitchFamily="34" charset="0"/>
              </a:rPr>
              <a:t>.</a:t>
            </a:r>
            <a:endParaRPr lang="en-US" altLang="en-US" sz="2300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1866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2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4525"/>
          </a:xfrm>
        </p:spPr>
        <p:txBody>
          <a:bodyPr/>
          <a:lstStyle/>
          <a:p>
            <a:r>
              <a:rPr lang="en-US" altLang="en-US" sz="2800" b="1" dirty="0" smtClean="0"/>
              <a:t>About Normalization Algorithms </a:t>
            </a:r>
            <a:endParaRPr lang="en-US" altLang="en-US" sz="2800" b="1" dirty="0"/>
          </a:p>
        </p:txBody>
      </p:sp>
      <p:sp>
        <p:nvSpPr>
          <p:cNvPr id="8028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0" y="659104"/>
            <a:ext cx="9086850" cy="614362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b="1" dirty="0" smtClean="0">
                <a:latin typeface="Candara" panose="020E0502030303020204" pitchFamily="34" charset="0"/>
              </a:rPr>
              <a:t>Discussion </a:t>
            </a:r>
            <a:r>
              <a:rPr lang="en-US" altLang="en-US" b="1" dirty="0">
                <a:latin typeface="Candara" panose="020E0502030303020204" pitchFamily="34" charset="0"/>
              </a:rPr>
              <a:t>of Normalization Algorithms: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Candara" panose="020E0502030303020204" pitchFamily="34" charset="0"/>
              </a:rPr>
              <a:t>Problems: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Candara" panose="020E0502030303020204" pitchFamily="34" charset="0"/>
              </a:rPr>
              <a:t>The database designer </a:t>
            </a:r>
            <a:r>
              <a:rPr lang="en-US" altLang="en-US" b="1" dirty="0">
                <a:latin typeface="Candara" panose="020E0502030303020204" pitchFamily="34" charset="0"/>
              </a:rPr>
              <a:t>must first specify </a:t>
            </a:r>
            <a:r>
              <a:rPr lang="en-US" altLang="en-US" b="1" i="1" dirty="0">
                <a:latin typeface="Candara" panose="020E0502030303020204" pitchFamily="34" charset="0"/>
              </a:rPr>
              <a:t>all</a:t>
            </a:r>
            <a:r>
              <a:rPr lang="en-US" altLang="en-US" b="1" dirty="0">
                <a:latin typeface="Candara" panose="020E0502030303020204" pitchFamily="34" charset="0"/>
              </a:rPr>
              <a:t> the relevant functional dependencies </a:t>
            </a:r>
            <a:r>
              <a:rPr lang="en-US" altLang="en-US" dirty="0">
                <a:latin typeface="Candara" panose="020E0502030303020204" pitchFamily="34" charset="0"/>
              </a:rPr>
              <a:t>among the database attributes. 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Candara" panose="020E0502030303020204" pitchFamily="34" charset="0"/>
              </a:rPr>
              <a:t>These algorithms are </a:t>
            </a:r>
            <a:r>
              <a:rPr lang="en-US" altLang="en-US" i="1" dirty="0">
                <a:latin typeface="Candara" panose="020E0502030303020204" pitchFamily="34" charset="0"/>
              </a:rPr>
              <a:t>not deterministic</a:t>
            </a:r>
            <a:r>
              <a:rPr lang="en-US" altLang="en-US" dirty="0">
                <a:latin typeface="Candara" panose="020E0502030303020204" pitchFamily="34" charset="0"/>
              </a:rPr>
              <a:t> in general. 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Candara" panose="020E0502030303020204" pitchFamily="34" charset="0"/>
              </a:rPr>
              <a:t>It is not always possible to find a decomposition into relation schemas that preserves dependencies and allows each relation schema in the decomposition to be in BCNF (instead of 3NF as in Algorithm </a:t>
            </a:r>
            <a:r>
              <a:rPr lang="en-US" altLang="en-US" dirty="0" smtClean="0">
                <a:latin typeface="Candara" panose="020E0502030303020204" pitchFamily="34" charset="0"/>
              </a:rPr>
              <a:t>15.5). </a:t>
            </a:r>
            <a:endParaRPr lang="en-US" alt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5899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4" y="0"/>
            <a:ext cx="9134475" cy="609600"/>
          </a:xfrm>
          <a:solidFill>
            <a:srgbClr val="0070C0"/>
          </a:solidFill>
          <a:ln/>
          <a:extLst/>
        </p:spPr>
        <p:txBody>
          <a:bodyPr/>
          <a:lstStyle/>
          <a:p>
            <a:r>
              <a:rPr lang="en-US" sz="2800" dirty="0"/>
              <a:t>Fourth Normal Form Revisited</a:t>
            </a:r>
            <a:endParaRPr lang="en-US" altLang="en-US" sz="2800" dirty="0"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10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8574" y="762000"/>
                <a:ext cx="9039226" cy="5638800"/>
              </a:xfrm>
            </p:spPr>
            <p:txBody>
              <a:bodyPr/>
              <a:lstStyle/>
              <a:p>
                <a:pPr marL="609600" indent="-609600" algn="just">
                  <a:lnSpc>
                    <a:spcPct val="150000"/>
                  </a:lnSpc>
                  <a:buFont typeface="Wingdings" charset="2"/>
                  <a:buNone/>
                </a:pPr>
                <a:r>
                  <a:rPr lang="en-US" altLang="en-US" sz="2000" b="1" u="sng" dirty="0" smtClean="0">
                    <a:ea typeface="Times New Roman" charset="0"/>
                    <a:cs typeface="Times New Roman" charset="0"/>
                  </a:rPr>
                  <a:t>Definition:</a:t>
                </a:r>
                <a:r>
                  <a:rPr lang="en-US" altLang="en-US" sz="2000" b="1" dirty="0">
                    <a:ea typeface="Times New Roman" charset="0"/>
                    <a:cs typeface="Times New Roman" charset="0"/>
                  </a:rPr>
                  <a:t> </a:t>
                </a:r>
              </a:p>
              <a:p>
                <a:pPr marL="609600" indent="-609600" algn="just">
                  <a:lnSpc>
                    <a:spcPct val="150000"/>
                  </a:lnSpc>
                </a:pP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A </a:t>
                </a:r>
                <a:r>
                  <a:rPr lang="en-US" altLang="en-US" sz="2000" b="1" dirty="0">
                    <a:ea typeface="Times New Roman" charset="0"/>
                    <a:cs typeface="Times New Roman" charset="0"/>
                  </a:rPr>
                  <a:t>multivalued dependency 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(</a:t>
                </a:r>
                <a:r>
                  <a:rPr lang="en-US" altLang="en-US" sz="2000" b="1" dirty="0">
                    <a:ea typeface="Times New Roman" charset="0"/>
                    <a:cs typeface="Times New Roman" charset="0"/>
                  </a:rPr>
                  <a:t>MVD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) </a:t>
                </a:r>
                <a:r>
                  <a:rPr lang="en-US" alt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charset="0"/>
                    <a:cs typeface="Times New Roman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en-US" sz="20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lang="en-US" altLang="en-US" sz="20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en-US" sz="2000" dirty="0" smtClean="0"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specified on relation schema 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R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, where 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X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 and 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Y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 are both subsets of 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R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, specifies the following constraint on any relation state 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r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 of 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R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: If two tuples 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t</a:t>
                </a:r>
                <a:r>
                  <a:rPr lang="en-US" altLang="en-US" sz="2000" baseline="-30000" dirty="0">
                    <a:ea typeface="Times New Roman" charset="0"/>
                    <a:cs typeface="Times New Roman" charset="0"/>
                  </a:rPr>
                  <a:t>1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 and 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t</a:t>
                </a:r>
                <a:r>
                  <a:rPr lang="en-US" altLang="en-US" sz="2000" baseline="-30000" dirty="0">
                    <a:ea typeface="Times New Roman" charset="0"/>
                    <a:cs typeface="Times New Roman" charset="0"/>
                  </a:rPr>
                  <a:t>2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 exist in 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r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 such that 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t</a:t>
                </a:r>
                <a:r>
                  <a:rPr lang="en-US" altLang="en-US" sz="2000" baseline="-30000" dirty="0">
                    <a:ea typeface="Times New Roman" charset="0"/>
                    <a:cs typeface="Times New Roman" charset="0"/>
                  </a:rPr>
                  <a:t>1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[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X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] = 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t</a:t>
                </a:r>
                <a:r>
                  <a:rPr lang="en-US" altLang="en-US" sz="2000" baseline="-30000" dirty="0">
                    <a:ea typeface="Times New Roman" charset="0"/>
                    <a:cs typeface="Times New Roman" charset="0"/>
                  </a:rPr>
                  <a:t>2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[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X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], then two tuples 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t</a:t>
                </a:r>
                <a:r>
                  <a:rPr lang="en-US" altLang="en-US" sz="2000" baseline="-30000" dirty="0">
                    <a:ea typeface="Times New Roman" charset="0"/>
                    <a:cs typeface="Times New Roman" charset="0"/>
                  </a:rPr>
                  <a:t>3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 and 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t</a:t>
                </a:r>
                <a:r>
                  <a:rPr lang="en-US" altLang="en-US" sz="2000" baseline="-30000" dirty="0">
                    <a:ea typeface="Times New Roman" charset="0"/>
                    <a:cs typeface="Times New Roman" charset="0"/>
                  </a:rPr>
                  <a:t>4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 should also exist in 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r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 with the following properties, where we use 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Z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 to denote (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R </a:t>
                </a:r>
                <a:r>
                  <a:rPr lang="en-US" altLang="en-US" sz="1800" dirty="0">
                    <a:latin typeface="MathematicalPi 1" charset="0"/>
                    <a:ea typeface="Times New Roman" charset="0"/>
                    <a:cs typeface="Times New Roman" charset="0"/>
                  </a:rPr>
                  <a:t>2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 (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X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000" dirty="0">
                    <a:latin typeface="Lucida Grande" charset="0"/>
                    <a:ea typeface="Arial" charset="0"/>
                    <a:cs typeface="Arial" charset="0"/>
                  </a:rPr>
                  <a:t>υ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Y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)):</a:t>
                </a:r>
              </a:p>
              <a:p>
                <a:pPr marL="990600" lvl="1" indent="-533400" algn="just">
                  <a:lnSpc>
                    <a:spcPct val="150000"/>
                  </a:lnSpc>
                </a:pP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t</a:t>
                </a:r>
                <a:r>
                  <a:rPr lang="en-US" altLang="en-US" sz="2000" baseline="-30000" dirty="0">
                    <a:ea typeface="Times New Roman" charset="0"/>
                    <a:cs typeface="Times New Roman" charset="0"/>
                  </a:rPr>
                  <a:t>3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[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X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] = 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t</a:t>
                </a:r>
                <a:r>
                  <a:rPr lang="en-US" altLang="en-US" sz="2000" baseline="-30000" dirty="0">
                    <a:ea typeface="Times New Roman" charset="0"/>
                    <a:cs typeface="Times New Roman" charset="0"/>
                  </a:rPr>
                  <a:t>4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[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X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] = 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t</a:t>
                </a:r>
                <a:r>
                  <a:rPr lang="en-US" altLang="en-US" sz="2000" baseline="-30000" dirty="0">
                    <a:ea typeface="Times New Roman" charset="0"/>
                    <a:cs typeface="Times New Roman" charset="0"/>
                  </a:rPr>
                  <a:t>1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[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X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] = 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t</a:t>
                </a:r>
                <a:r>
                  <a:rPr lang="en-US" altLang="en-US" sz="2000" baseline="-30000" dirty="0">
                    <a:ea typeface="Times New Roman" charset="0"/>
                    <a:cs typeface="Times New Roman" charset="0"/>
                  </a:rPr>
                  <a:t>2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[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X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].</a:t>
                </a:r>
              </a:p>
              <a:p>
                <a:pPr marL="990600" lvl="1" indent="-533400" algn="just">
                  <a:lnSpc>
                    <a:spcPct val="150000"/>
                  </a:lnSpc>
                </a:pP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t</a:t>
                </a:r>
                <a:r>
                  <a:rPr lang="en-US" altLang="en-US" sz="2000" baseline="-30000" dirty="0">
                    <a:ea typeface="Times New Roman" charset="0"/>
                    <a:cs typeface="Times New Roman" charset="0"/>
                  </a:rPr>
                  <a:t>3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[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Y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] = 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t</a:t>
                </a:r>
                <a:r>
                  <a:rPr lang="en-US" altLang="en-US" sz="2000" baseline="-30000" dirty="0">
                    <a:ea typeface="Times New Roman" charset="0"/>
                    <a:cs typeface="Times New Roman" charset="0"/>
                  </a:rPr>
                  <a:t>1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[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Y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] and 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t</a:t>
                </a:r>
                <a:r>
                  <a:rPr lang="en-US" altLang="en-US" sz="2000" baseline="-30000" dirty="0">
                    <a:ea typeface="Times New Roman" charset="0"/>
                    <a:cs typeface="Times New Roman" charset="0"/>
                  </a:rPr>
                  <a:t>4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[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Y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] = 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t</a:t>
                </a:r>
                <a:r>
                  <a:rPr lang="en-US" altLang="en-US" sz="2000" baseline="-30000" dirty="0">
                    <a:ea typeface="Times New Roman" charset="0"/>
                    <a:cs typeface="Times New Roman" charset="0"/>
                  </a:rPr>
                  <a:t>2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[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Y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].</a:t>
                </a:r>
              </a:p>
              <a:p>
                <a:pPr marL="990600" lvl="1" indent="-533400" algn="just">
                  <a:lnSpc>
                    <a:spcPct val="150000"/>
                  </a:lnSpc>
                </a:pP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t</a:t>
                </a:r>
                <a:r>
                  <a:rPr lang="en-US" altLang="en-US" sz="2000" baseline="-30000" dirty="0">
                    <a:ea typeface="Times New Roman" charset="0"/>
                    <a:cs typeface="Times New Roman" charset="0"/>
                  </a:rPr>
                  <a:t>3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[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Z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] = 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t</a:t>
                </a:r>
                <a:r>
                  <a:rPr lang="en-US" altLang="en-US" sz="2000" baseline="-30000" dirty="0">
                    <a:ea typeface="Times New Roman" charset="0"/>
                    <a:cs typeface="Times New Roman" charset="0"/>
                  </a:rPr>
                  <a:t>2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[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Z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] and 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t</a:t>
                </a:r>
                <a:r>
                  <a:rPr lang="en-US" altLang="en-US" sz="2000" baseline="-30000" dirty="0">
                    <a:ea typeface="Times New Roman" charset="0"/>
                    <a:cs typeface="Times New Roman" charset="0"/>
                  </a:rPr>
                  <a:t>4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[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Z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] = 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t</a:t>
                </a:r>
                <a:r>
                  <a:rPr lang="en-US" altLang="en-US" sz="2000" baseline="-30000" dirty="0">
                    <a:ea typeface="Times New Roman" charset="0"/>
                    <a:cs typeface="Times New Roman" charset="0"/>
                  </a:rPr>
                  <a:t>1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[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Z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].</a:t>
                </a:r>
              </a:p>
              <a:p>
                <a:pPr marL="609600" indent="-609600" algn="just">
                  <a:lnSpc>
                    <a:spcPct val="150000"/>
                  </a:lnSpc>
                </a:pP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An MVD 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X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</m:oMath>
                </a14:m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Y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 in 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R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 is called a </a:t>
                </a:r>
                <a:r>
                  <a:rPr lang="en-US" altLang="en-US" sz="2000" b="1" dirty="0">
                    <a:ea typeface="Times New Roman" charset="0"/>
                    <a:cs typeface="Times New Roman" charset="0"/>
                  </a:rPr>
                  <a:t>trivial MVD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 if (a) 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Y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 is a subset of 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X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, or (b) 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X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000" dirty="0">
                    <a:latin typeface="Lucida Grande" charset="0"/>
                    <a:ea typeface="Arial" charset="0"/>
                    <a:cs typeface="Arial" charset="0"/>
                  </a:rPr>
                  <a:t>υ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Y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 = </a:t>
                </a:r>
                <a:r>
                  <a:rPr lang="en-US" altLang="en-US" sz="2000" i="1" dirty="0">
                    <a:ea typeface="Times New Roman" charset="0"/>
                    <a:cs typeface="Times New Roman" charset="0"/>
                  </a:rPr>
                  <a:t>R</a:t>
                </a:r>
                <a:r>
                  <a:rPr lang="en-US" altLang="en-US" sz="2000" dirty="0">
                    <a:ea typeface="Times New Roman" charset="0"/>
                    <a:cs typeface="Times New Roman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8110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574" y="762000"/>
                <a:ext cx="9039226" cy="5638800"/>
              </a:xfrm>
              <a:blipFill>
                <a:blip r:embed="rId3"/>
                <a:stretch>
                  <a:fillRect l="-742" r="-1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6555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350"/>
            <a:ext cx="9144000" cy="527050"/>
          </a:xfrm>
          <a:solidFill>
            <a:srgbClr val="0070C0"/>
          </a:solidFill>
          <a:ln/>
          <a:extLst/>
        </p:spPr>
        <p:txBody>
          <a:bodyPr/>
          <a:lstStyle/>
          <a:p>
            <a:r>
              <a:rPr lang="en-US" altLang="en-US" sz="2800" b="1" dirty="0">
                <a:ea typeface="Times New Roman" charset="0"/>
                <a:cs typeface="Times New Roman" charset="0"/>
              </a:rPr>
              <a:t>Multivalued Dependencies and Fourth Normal Form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51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9900" y="685800"/>
                <a:ext cx="9067800" cy="6096000"/>
              </a:xfrm>
            </p:spPr>
            <p:txBody>
              <a:bodyPr/>
              <a:lstStyle/>
              <a:p>
                <a:pPr marL="609600" indent="-609600" algn="just">
                  <a:lnSpc>
                    <a:spcPct val="150000"/>
                  </a:lnSpc>
                  <a:buFont typeface="Wingdings" charset="2"/>
                  <a:buNone/>
                </a:pPr>
                <a:r>
                  <a:rPr lang="en-US" altLang="en-US" sz="2400" b="1" u="sng" dirty="0">
                    <a:ea typeface="Times New Roman" charset="0"/>
                    <a:cs typeface="Times New Roman" charset="0"/>
                  </a:rPr>
                  <a:t>Definition:</a:t>
                </a:r>
                <a:r>
                  <a:rPr lang="en-US" altLang="en-US" sz="2000" b="1" dirty="0">
                    <a:ea typeface="Times New Roman" charset="0"/>
                    <a:cs typeface="Times New Roman" charset="0"/>
                  </a:rPr>
                  <a:t> </a:t>
                </a:r>
              </a:p>
              <a:p>
                <a:pPr marL="609600" indent="-609600" algn="just">
                  <a:lnSpc>
                    <a:spcPct val="150000"/>
                  </a:lnSpc>
                </a:pPr>
                <a:r>
                  <a:rPr lang="en-US" altLang="en-US" sz="2400" dirty="0">
                    <a:ea typeface="Times New Roman" charset="0"/>
                    <a:cs typeface="Times New Roman" charset="0"/>
                  </a:rPr>
                  <a:t>A relation schema </a:t>
                </a:r>
                <a:r>
                  <a:rPr lang="en-US" altLang="en-US" sz="2400" i="1" dirty="0">
                    <a:ea typeface="Times New Roman" charset="0"/>
                    <a:cs typeface="Times New Roman" charset="0"/>
                  </a:rPr>
                  <a:t>R</a:t>
                </a:r>
                <a:r>
                  <a:rPr lang="en-US" altLang="en-US" sz="2400" dirty="0">
                    <a:ea typeface="Times New Roman" charset="0"/>
                    <a:cs typeface="Times New Roman" charset="0"/>
                  </a:rPr>
                  <a:t> is in </a:t>
                </a:r>
                <a:r>
                  <a:rPr lang="en-US" altLang="en-US" sz="2400" b="1" dirty="0">
                    <a:ea typeface="Times New Roman" charset="0"/>
                    <a:cs typeface="Times New Roman" charset="0"/>
                  </a:rPr>
                  <a:t>4NF</a:t>
                </a:r>
                <a:r>
                  <a:rPr lang="en-US" altLang="en-US" sz="2400" dirty="0">
                    <a:ea typeface="Times New Roman" charset="0"/>
                    <a:cs typeface="Times New Roman" charset="0"/>
                  </a:rPr>
                  <a:t> with respect to a set of dependencies </a:t>
                </a:r>
                <a:r>
                  <a:rPr lang="en-US" altLang="en-US" sz="2400" i="1" dirty="0">
                    <a:ea typeface="Times New Roman" charset="0"/>
                    <a:cs typeface="Times New Roman" charset="0"/>
                  </a:rPr>
                  <a:t>F</a:t>
                </a:r>
                <a:r>
                  <a:rPr lang="en-US" altLang="en-US" sz="2400" dirty="0">
                    <a:ea typeface="Times New Roman" charset="0"/>
                    <a:cs typeface="Times New Roman" charset="0"/>
                  </a:rPr>
                  <a:t> (that includes functional dependencies and multivalued dependencies) </a:t>
                </a:r>
                <a:r>
                  <a:rPr lang="en-US" altLang="en-US" sz="2400" dirty="0" smtClean="0">
                    <a:ea typeface="Times New Roman" charset="0"/>
                    <a:cs typeface="Times New Roman" charset="0"/>
                  </a:rPr>
                  <a:t>if</a:t>
                </a:r>
                <a:r>
                  <a:rPr lang="en-US" altLang="en-US" sz="2400" dirty="0">
                    <a:ea typeface="Times New Roman" charset="0"/>
                    <a:cs typeface="Times New Roman" charset="0"/>
                  </a:rPr>
                  <a:t>, </a:t>
                </a:r>
                <a:endParaRPr lang="en-US" altLang="en-US" sz="2400" dirty="0" smtClean="0">
                  <a:ea typeface="Times New Roman" charset="0"/>
                  <a:cs typeface="Times New Roman" charset="0"/>
                </a:endParaRPr>
              </a:p>
              <a:p>
                <a:pPr marL="1009650" lvl="1" indent="-609600" algn="just">
                  <a:lnSpc>
                    <a:spcPct val="150000"/>
                  </a:lnSpc>
                </a:pPr>
                <a:r>
                  <a:rPr lang="en-US" altLang="en-US" sz="2200" dirty="0" smtClean="0">
                    <a:ea typeface="Times New Roman" charset="0"/>
                    <a:cs typeface="Times New Roman" charset="0"/>
                  </a:rPr>
                  <a:t>for </a:t>
                </a:r>
                <a:r>
                  <a:rPr lang="en-US" altLang="en-US" sz="2200" dirty="0">
                    <a:ea typeface="Times New Roman" charset="0"/>
                    <a:cs typeface="Times New Roman" charset="0"/>
                  </a:rPr>
                  <a:t>every </a:t>
                </a:r>
                <a:r>
                  <a:rPr lang="en-US" altLang="en-US" sz="2200" i="1" dirty="0">
                    <a:ea typeface="Times New Roman" charset="0"/>
                    <a:cs typeface="Times New Roman" charset="0"/>
                  </a:rPr>
                  <a:t>nontrivial</a:t>
                </a:r>
                <a:r>
                  <a:rPr lang="en-US" altLang="en-US" sz="2200" dirty="0">
                    <a:ea typeface="Times New Roman" charset="0"/>
                    <a:cs typeface="Times New Roman" charset="0"/>
                  </a:rPr>
                  <a:t> multivalued dependency </a:t>
                </a:r>
                <a:r>
                  <a:rPr lang="en-US" altLang="en-US" sz="2200" i="1" dirty="0">
                    <a:ea typeface="Times New Roman" charset="0"/>
                    <a:cs typeface="Times New Roman" charset="0"/>
                  </a:rPr>
                  <a:t>X</a:t>
                </a:r>
                <a:r>
                  <a:rPr lang="en-US" altLang="en-US" sz="2200" dirty="0"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</m:oMath>
                </a14:m>
                <a:r>
                  <a:rPr lang="en-US" altLang="en-US" sz="2200" i="1" dirty="0" smtClean="0"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200" i="1" dirty="0">
                    <a:ea typeface="Times New Roman" charset="0"/>
                    <a:cs typeface="Times New Roman" charset="0"/>
                  </a:rPr>
                  <a:t>Y</a:t>
                </a:r>
                <a:r>
                  <a:rPr lang="en-US" altLang="en-US" sz="2200" dirty="0">
                    <a:ea typeface="Times New Roman" charset="0"/>
                    <a:cs typeface="Times New Roman" charset="0"/>
                  </a:rPr>
                  <a:t> in </a:t>
                </a:r>
                <a:r>
                  <a:rPr lang="en-US" altLang="en-US" sz="2200" i="1" dirty="0">
                    <a:ea typeface="Times New Roman" charset="0"/>
                    <a:cs typeface="Times New Roman" charset="0"/>
                  </a:rPr>
                  <a:t>F</a:t>
                </a:r>
                <a:r>
                  <a:rPr lang="en-US" altLang="en-US" sz="2200" baseline="30000" dirty="0">
                    <a:ea typeface="Times New Roman" charset="0"/>
                    <a:cs typeface="Times New Roman" charset="0"/>
                  </a:rPr>
                  <a:t>+</a:t>
                </a:r>
                <a:r>
                  <a:rPr lang="en-US" altLang="en-US" sz="2200" dirty="0">
                    <a:ea typeface="Times New Roman" charset="0"/>
                    <a:cs typeface="Times New Roman" charset="0"/>
                  </a:rPr>
                  <a:t>, </a:t>
                </a:r>
                <a:r>
                  <a:rPr lang="en-US" altLang="en-US" sz="2200" i="1" dirty="0">
                    <a:ea typeface="Times New Roman" charset="0"/>
                    <a:cs typeface="Times New Roman" charset="0"/>
                  </a:rPr>
                  <a:t>X</a:t>
                </a:r>
                <a:r>
                  <a:rPr lang="en-US" altLang="en-US" sz="2200" dirty="0">
                    <a:ea typeface="Times New Roman" charset="0"/>
                    <a:cs typeface="Times New Roman" charset="0"/>
                  </a:rPr>
                  <a:t> is a </a:t>
                </a:r>
                <a:r>
                  <a:rPr lang="en-US" altLang="en-US" sz="2200" dirty="0" err="1">
                    <a:ea typeface="Times New Roman" charset="0"/>
                    <a:cs typeface="Times New Roman" charset="0"/>
                  </a:rPr>
                  <a:t>superkey</a:t>
                </a:r>
                <a:r>
                  <a:rPr lang="en-US" altLang="en-US" sz="2200" dirty="0">
                    <a:ea typeface="Times New Roman" charset="0"/>
                    <a:cs typeface="Times New Roman" charset="0"/>
                  </a:rPr>
                  <a:t> for R.</a:t>
                </a:r>
              </a:p>
              <a:p>
                <a:pPr marL="590550" indent="-533400" algn="just">
                  <a:lnSpc>
                    <a:spcPct val="150000"/>
                  </a:lnSpc>
                </a:pPr>
                <a:r>
                  <a:rPr lang="en-US" altLang="en-US" sz="2400" dirty="0">
                    <a:ea typeface="Times New Roman" charset="0"/>
                    <a:cs typeface="Times New Roman" charset="0"/>
                  </a:rPr>
                  <a:t>Note: </a:t>
                </a:r>
                <a:r>
                  <a:rPr lang="en-US" altLang="en-US" sz="2400" i="1" dirty="0">
                    <a:ea typeface="Times New Roman" charset="0"/>
                    <a:cs typeface="Times New Roman" charset="0"/>
                  </a:rPr>
                  <a:t>F</a:t>
                </a:r>
                <a:r>
                  <a:rPr lang="en-US" altLang="en-US" sz="2400" baseline="30000" dirty="0">
                    <a:ea typeface="Times New Roman" charset="0"/>
                    <a:cs typeface="Times New Roman" charset="0"/>
                  </a:rPr>
                  <a:t>+ </a:t>
                </a:r>
                <a:r>
                  <a:rPr lang="en-US" altLang="en-US" sz="2400" dirty="0">
                    <a:ea typeface="Times New Roman" charset="0"/>
                    <a:cs typeface="Times New Roman" charset="0"/>
                  </a:rPr>
                  <a:t>is the (complete) set of all dependencies (functional or multivalued) that will hold in every relation state </a:t>
                </a:r>
                <a:r>
                  <a:rPr lang="en-US" altLang="en-US" sz="2400" i="1" dirty="0">
                    <a:ea typeface="Times New Roman" charset="0"/>
                    <a:cs typeface="Times New Roman" charset="0"/>
                  </a:rPr>
                  <a:t>r</a:t>
                </a:r>
                <a:r>
                  <a:rPr lang="en-US" altLang="en-US" sz="2400" dirty="0">
                    <a:ea typeface="Times New Roman" charset="0"/>
                    <a:cs typeface="Times New Roman" charset="0"/>
                  </a:rPr>
                  <a:t> of </a:t>
                </a:r>
                <a:r>
                  <a:rPr lang="en-US" altLang="en-US" sz="2400" i="1" dirty="0">
                    <a:ea typeface="Times New Roman" charset="0"/>
                    <a:cs typeface="Times New Roman" charset="0"/>
                  </a:rPr>
                  <a:t>R</a:t>
                </a:r>
                <a:r>
                  <a:rPr lang="en-US" altLang="en-US" sz="2400" dirty="0">
                    <a:ea typeface="Times New Roman" charset="0"/>
                    <a:cs typeface="Times New Roman" charset="0"/>
                  </a:rPr>
                  <a:t> that satisfies </a:t>
                </a:r>
                <a:r>
                  <a:rPr lang="en-US" altLang="en-US" sz="2400" i="1" dirty="0">
                    <a:ea typeface="Times New Roman" charset="0"/>
                    <a:cs typeface="Times New Roman" charset="0"/>
                  </a:rPr>
                  <a:t>F</a:t>
                </a:r>
                <a:r>
                  <a:rPr lang="en-US" altLang="en-US" sz="2400" dirty="0">
                    <a:ea typeface="Times New Roman" charset="0"/>
                    <a:cs typeface="Times New Roman" charset="0"/>
                  </a:rPr>
                  <a:t>. It is also called the </a:t>
                </a:r>
                <a:r>
                  <a:rPr lang="en-US" altLang="en-US" sz="2400" b="1" dirty="0">
                    <a:ea typeface="Times New Roman" charset="0"/>
                    <a:cs typeface="Times New Roman" charset="0"/>
                  </a:rPr>
                  <a:t>closure</a:t>
                </a:r>
                <a:r>
                  <a:rPr lang="en-US" altLang="en-US" sz="2400" dirty="0">
                    <a:ea typeface="Times New Roman" charset="0"/>
                    <a:cs typeface="Times New Roman" charset="0"/>
                  </a:rPr>
                  <a:t> of </a:t>
                </a:r>
                <a:r>
                  <a:rPr lang="en-US" altLang="en-US" sz="2400" i="1" dirty="0">
                    <a:ea typeface="Times New Roman" charset="0"/>
                    <a:cs typeface="Times New Roman" charset="0"/>
                  </a:rPr>
                  <a:t>F</a:t>
                </a:r>
                <a:r>
                  <a:rPr lang="en-US" altLang="en-US" sz="2400" dirty="0">
                    <a:ea typeface="Times New Roman" charset="0"/>
                    <a:cs typeface="Times New Roman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151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900" y="685800"/>
                <a:ext cx="9067800" cy="6096000"/>
              </a:xfrm>
              <a:blipFill>
                <a:blip r:embed="rId3"/>
                <a:stretch>
                  <a:fillRect l="-1076" r="-2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058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0070C0"/>
          </a:solidFill>
          <a:ln/>
          <a:extLst/>
        </p:spPr>
        <p:txBody>
          <a:bodyPr/>
          <a:lstStyle/>
          <a:p>
            <a:r>
              <a:rPr lang="en-US" altLang="en-US" sz="2600" b="1" dirty="0">
                <a:latin typeface="Candara" panose="020E0502030303020204" pitchFamily="34" charset="0"/>
                <a:ea typeface="Times New Roman" charset="0"/>
                <a:cs typeface="Times New Roman" charset="0"/>
              </a:rPr>
              <a:t>Inference Rules for Functional and Multivalued Dependencies</a:t>
            </a:r>
            <a:endParaRPr lang="en-US" altLang="en-US" sz="2600" dirty="0"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3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534952"/>
                <a:ext cx="9144000" cy="6246848"/>
              </a:xfrm>
            </p:spPr>
            <p:txBody>
              <a:bodyPr/>
              <a:lstStyle/>
              <a:p>
                <a:pPr marL="590550" indent="-533400">
                  <a:lnSpc>
                    <a:spcPct val="150000"/>
                  </a:lnSpc>
                </a:pPr>
                <a:r>
                  <a:rPr lang="en-US" altLang="en-US" sz="2200" dirty="0" smtClean="0"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IR1 </a:t>
                </a:r>
                <a:r>
                  <a:rPr lang="en-US" altLang="en-US" sz="2200" dirty="0"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(</a:t>
                </a:r>
                <a:r>
                  <a:rPr lang="en-US" altLang="en-US" sz="2200" b="1" dirty="0"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reflexive rule for FDs</a:t>
                </a:r>
                <a:r>
                  <a:rPr lang="en-US" altLang="en-US" sz="2200" dirty="0"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): 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If </a:t>
                </a:r>
                <a:r>
                  <a:rPr lang="en-US" altLang="en-US" sz="2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X </a:t>
                </a:r>
                <a:r>
                  <a:rPr lang="en-US" altLang="en-US" sz="2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  <a:sym typeface="Symbol" charset="2"/>
                  </a:rPr>
                  <a:t>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Y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, then </a:t>
                </a:r>
                <a:r>
                  <a:rPr lang="en-US" altLang="en-US" sz="2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X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→</a:t>
                </a:r>
                <a:r>
                  <a:rPr lang="en-US" altLang="en-US" sz="2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Y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.</a:t>
                </a:r>
              </a:p>
              <a:p>
                <a:pPr marL="590550" indent="-533400">
                  <a:lnSpc>
                    <a:spcPct val="150000"/>
                  </a:lnSpc>
                </a:pPr>
                <a:r>
                  <a:rPr lang="en-US" altLang="en-US" sz="2200" dirty="0"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IR2 (</a:t>
                </a:r>
                <a:r>
                  <a:rPr lang="en-US" altLang="en-US" sz="2200" b="1" dirty="0"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augmentation rule for FDs</a:t>
                </a:r>
                <a:r>
                  <a:rPr lang="en-US" altLang="en-US" sz="2200" dirty="0"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): 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{</a:t>
                </a:r>
                <a:r>
                  <a:rPr lang="en-US" altLang="en-US" sz="2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X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→</a:t>
                </a:r>
                <a:r>
                  <a:rPr lang="en-US" altLang="en-US" sz="2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Y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} 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  <a:sym typeface="Symbol" charset="2"/>
                  </a:rPr>
                  <a:t>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XZ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→</a:t>
                </a:r>
                <a:r>
                  <a:rPr lang="en-US" altLang="en-US" sz="2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YZ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.</a:t>
                </a:r>
              </a:p>
              <a:p>
                <a:pPr marL="590550" indent="-533400">
                  <a:lnSpc>
                    <a:spcPct val="150000"/>
                  </a:lnSpc>
                </a:pPr>
                <a:r>
                  <a:rPr lang="en-US" altLang="en-US" sz="2200" dirty="0"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IR3 (</a:t>
                </a:r>
                <a:r>
                  <a:rPr lang="en-US" altLang="en-US" sz="2200" b="1" dirty="0"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transitive rule for FDs</a:t>
                </a:r>
                <a:r>
                  <a:rPr lang="en-US" altLang="en-US" sz="2200" dirty="0"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): 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{</a:t>
                </a:r>
                <a:r>
                  <a:rPr lang="en-US" altLang="en-US" sz="2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X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→</a:t>
                </a:r>
                <a:r>
                  <a:rPr lang="en-US" altLang="en-US" sz="2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Y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, </a:t>
                </a:r>
                <a:r>
                  <a:rPr lang="en-US" altLang="en-US" sz="2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Y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→ </a:t>
                </a:r>
                <a:r>
                  <a:rPr lang="en-US" altLang="en-US" sz="2200" b="1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Z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} 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  <a:sym typeface="Symbol" charset="2"/>
                  </a:rPr>
                  <a:t>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X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→</a:t>
                </a:r>
                <a:r>
                  <a:rPr lang="en-US" altLang="en-US" sz="2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Z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.</a:t>
                </a:r>
              </a:p>
              <a:p>
                <a:pPr marL="590550" indent="-533400">
                  <a:lnSpc>
                    <a:spcPct val="150000"/>
                  </a:lnSpc>
                </a:pPr>
                <a:r>
                  <a:rPr lang="en-US" altLang="en-US" sz="2200" dirty="0"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IR4 (</a:t>
                </a:r>
                <a:r>
                  <a:rPr lang="en-US" altLang="en-US" sz="2200" b="1" dirty="0"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complementation rule for MVDs</a:t>
                </a:r>
                <a:r>
                  <a:rPr lang="en-US" altLang="en-US" sz="2200" dirty="0"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): </a:t>
                </a:r>
                <a:r>
                  <a:rPr lang="en-US" altLang="en-US" sz="2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{</a:t>
                </a:r>
                <a:r>
                  <a:rPr lang="en-US" altLang="en-US" sz="2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X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</m:oMath>
                </a14:m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Y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} 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  <a:sym typeface="Symbol" charset="2"/>
                  </a:rPr>
                  <a:t>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X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</m:oMath>
                </a14:m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(</a:t>
                </a:r>
                <a:r>
                  <a:rPr lang="en-US" altLang="en-US" sz="2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R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– (</a:t>
                </a:r>
                <a:r>
                  <a:rPr lang="en-US" altLang="en-US" sz="2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X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Arial" charset="0"/>
                    <a:cs typeface="Arial" charset="0"/>
                    <a:sym typeface="Symbol" charset="2"/>
                  </a:rPr>
                  <a:t>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Y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))}.</a:t>
                </a:r>
              </a:p>
              <a:p>
                <a:pPr marL="590550" indent="-533400">
                  <a:lnSpc>
                    <a:spcPct val="150000"/>
                  </a:lnSpc>
                </a:pPr>
                <a:r>
                  <a:rPr lang="en-US" altLang="en-US" sz="2200" dirty="0"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IR5 (</a:t>
                </a:r>
                <a:r>
                  <a:rPr lang="en-US" altLang="en-US" sz="2200" b="1" dirty="0"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augmentation rule for MVDs</a:t>
                </a:r>
                <a:r>
                  <a:rPr lang="en-US" altLang="en-US" sz="2200" dirty="0"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): </a:t>
                </a:r>
                <a:r>
                  <a:rPr lang="en-US" altLang="en-US" sz="2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If </a:t>
                </a:r>
                <a:r>
                  <a:rPr lang="en-US" altLang="en-US" sz="2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X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</m:oMath>
                </a14:m>
                <a:r>
                  <a:rPr lang="en-US" altLang="en-US" sz="2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Y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and </a:t>
                </a:r>
                <a:r>
                  <a:rPr lang="en-US" altLang="en-US" sz="2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W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  <a:sym typeface="Symbol" charset="2"/>
                  </a:rPr>
                  <a:t>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Z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then </a:t>
                </a:r>
                <a:r>
                  <a:rPr lang="en-US" altLang="en-US" sz="2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WX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</m:oMath>
                </a14:m>
                <a:r>
                  <a:rPr lang="en-US" altLang="en-US" sz="2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YZ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.</a:t>
                </a:r>
                <a:endParaRPr lang="en-US" altLang="en-US" sz="2200" b="1" dirty="0">
                  <a:latin typeface="Candara" panose="020E0502030303020204" pitchFamily="34" charset="0"/>
                  <a:ea typeface="Times New Roman" charset="0"/>
                  <a:cs typeface="Times New Roman" charset="0"/>
                </a:endParaRPr>
              </a:p>
              <a:p>
                <a:pPr marL="590550" indent="-533400">
                  <a:lnSpc>
                    <a:spcPct val="150000"/>
                  </a:lnSpc>
                </a:pPr>
                <a:r>
                  <a:rPr lang="en-US" altLang="en-US" sz="2200" dirty="0"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IR6 (</a:t>
                </a:r>
                <a:r>
                  <a:rPr lang="en-US" altLang="en-US" sz="2200" b="1" dirty="0"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transitive rule for MVDs</a:t>
                </a:r>
                <a:r>
                  <a:rPr lang="en-US" altLang="en-US" sz="2200" dirty="0"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): </a:t>
                </a:r>
                <a:r>
                  <a:rPr lang="en-US" altLang="en-US" sz="2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{</a:t>
                </a:r>
                <a:r>
                  <a:rPr lang="en-US" altLang="en-US" sz="2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X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</m:oMath>
                </a14:m>
                <a:r>
                  <a:rPr lang="en-US" altLang="en-US" sz="2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Y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, </a:t>
                </a:r>
                <a:r>
                  <a:rPr lang="en-US" altLang="en-US" sz="2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Y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</m:oMath>
                </a14:m>
                <a:r>
                  <a:rPr lang="en-US" altLang="en-US" sz="2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Z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} 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  <a:sym typeface="Symbol" charset="2"/>
                  </a:rPr>
                  <a:t>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X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</m:oMath>
                </a14:m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(</a:t>
                </a:r>
                <a:r>
                  <a:rPr lang="en-US" altLang="en-US" sz="2200" b="1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Z -</a:t>
                </a:r>
                <a:r>
                  <a:rPr lang="en-US" altLang="en-US" sz="2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Y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).</a:t>
                </a:r>
              </a:p>
              <a:p>
                <a:pPr marL="590550" indent="-533400">
                  <a:lnSpc>
                    <a:spcPct val="150000"/>
                  </a:lnSpc>
                </a:pPr>
                <a:r>
                  <a:rPr lang="en-US" altLang="en-US" sz="2200" dirty="0"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IR7 (</a:t>
                </a:r>
                <a:r>
                  <a:rPr lang="en-US" altLang="en-US" sz="2200" b="1" dirty="0"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replication rule for FD to MVD</a:t>
                </a:r>
                <a:r>
                  <a:rPr lang="en-US" altLang="en-US" sz="2200" dirty="0"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): </a:t>
                </a:r>
                <a:r>
                  <a:rPr lang="en-US" altLang="en-US" sz="2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{</a:t>
                </a:r>
                <a:r>
                  <a:rPr lang="en-US" altLang="en-US" sz="2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X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ahoma" charset="0"/>
                    <a:cs typeface="Tahoma" charset="0"/>
                    <a:sym typeface="Wingdings" panose="05000000000000000000" pitchFamily="2" charset="2"/>
                  </a:rPr>
                  <a:t></a:t>
                </a:r>
                <a:r>
                  <a:rPr lang="en-US" altLang="en-US" sz="2200" b="1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Y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} 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  <a:sym typeface="Symbol" charset="2"/>
                  </a:rPr>
                  <a:t>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X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</m:oMath>
                </a14:m>
                <a:r>
                  <a:rPr lang="en-US" altLang="en-US" sz="2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Y</a:t>
                </a:r>
                <a:r>
                  <a:rPr lang="en-US" alt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.</a:t>
                </a:r>
              </a:p>
              <a:p>
                <a:pPr marL="590550" indent="-533400">
                  <a:lnSpc>
                    <a:spcPct val="150000"/>
                  </a:lnSpc>
                </a:pPr>
                <a:r>
                  <a:rPr lang="en-US" altLang="en-US" sz="2200" dirty="0"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IR8 (</a:t>
                </a:r>
                <a:r>
                  <a:rPr lang="en-US" altLang="en-US" sz="2200" b="1" dirty="0"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coalescence rule for FDs and MVDs</a:t>
                </a:r>
                <a:r>
                  <a:rPr lang="en-US" altLang="en-US" sz="2200" dirty="0"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): If </a:t>
                </a:r>
                <a:r>
                  <a:rPr lang="en-US" altLang="en-US" sz="2200" i="1" dirty="0"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X</a:t>
                </a:r>
                <a:r>
                  <a:rPr lang="en-US" altLang="en-US" sz="2200" dirty="0"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</m:oMath>
                </a14:m>
                <a:r>
                  <a:rPr lang="en-US" altLang="en-US" sz="2200" i="1" dirty="0"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Y</a:t>
                </a:r>
                <a:r>
                  <a:rPr lang="en-US" altLang="en-US" sz="2200" dirty="0"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and there exists </a:t>
                </a:r>
                <a:r>
                  <a:rPr lang="en-US" altLang="en-US" sz="2200" i="1" dirty="0"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W</a:t>
                </a:r>
                <a:r>
                  <a:rPr lang="en-US" altLang="en-US" sz="2200" dirty="0"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with the properties that</a:t>
                </a:r>
              </a:p>
              <a:p>
                <a:pPr marL="971550" lvl="1" indent="-457200"/>
                <a:r>
                  <a:rPr lang="en-US" altLang="en-US" sz="2200" dirty="0">
                    <a:solidFill>
                      <a:srgbClr val="800000"/>
                    </a:solidFill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(a) </a:t>
                </a:r>
                <a:r>
                  <a:rPr lang="en-US" altLang="en-US" sz="2200" i="1" dirty="0">
                    <a:solidFill>
                      <a:srgbClr val="800000"/>
                    </a:solidFill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W</a:t>
                </a:r>
                <a:r>
                  <a:rPr lang="en-US" altLang="en-US" sz="2200" dirty="0">
                    <a:solidFill>
                      <a:srgbClr val="800000"/>
                    </a:solidFill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200" dirty="0">
                    <a:solidFill>
                      <a:srgbClr val="800000"/>
                    </a:solidFill>
                    <a:latin typeface="Candara" panose="020E0502030303020204" pitchFamily="34" charset="0"/>
                    <a:ea typeface="Times New Roman" charset="0"/>
                    <a:cs typeface="Times New Roman" charset="0"/>
                    <a:sym typeface="Symbol" charset="2"/>
                  </a:rPr>
                  <a:t> </a:t>
                </a:r>
                <a:r>
                  <a:rPr lang="en-US" altLang="en-US" sz="2200" i="1" dirty="0">
                    <a:solidFill>
                      <a:srgbClr val="800000"/>
                    </a:solidFill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Y</a:t>
                </a:r>
                <a:r>
                  <a:rPr lang="en-US" altLang="en-US" sz="2200" dirty="0">
                    <a:solidFill>
                      <a:srgbClr val="800000"/>
                    </a:solidFill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is empty, </a:t>
                </a:r>
                <a:r>
                  <a:rPr lang="en-US" altLang="en-US" sz="2200" dirty="0" smtClean="0">
                    <a:solidFill>
                      <a:srgbClr val="800000"/>
                    </a:solidFill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(</a:t>
                </a:r>
                <a:r>
                  <a:rPr lang="en-US" altLang="en-US" sz="2200" dirty="0">
                    <a:solidFill>
                      <a:srgbClr val="800000"/>
                    </a:solidFill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b) </a:t>
                </a:r>
                <a:r>
                  <a:rPr lang="en-US" altLang="en-US" sz="2200" i="1" dirty="0">
                    <a:solidFill>
                      <a:srgbClr val="800000"/>
                    </a:solidFill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W</a:t>
                </a:r>
                <a:r>
                  <a:rPr lang="en-US" altLang="en-US" sz="2200" dirty="0">
                    <a:solidFill>
                      <a:srgbClr val="800000"/>
                    </a:solidFill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200" dirty="0" smtClean="0">
                    <a:solidFill>
                      <a:srgbClr val="800000"/>
                    </a:solidFill>
                    <a:latin typeface="Candara" panose="020E0502030303020204" pitchFamily="34" charset="0"/>
                    <a:ea typeface="Tahoma" charset="0"/>
                    <a:cs typeface="Tahoma" charset="0"/>
                    <a:sym typeface="Wingdings" panose="05000000000000000000" pitchFamily="2" charset="2"/>
                  </a:rPr>
                  <a:t></a:t>
                </a:r>
                <a:r>
                  <a:rPr lang="en-US" altLang="en-US" sz="2200" dirty="0" smtClean="0">
                    <a:solidFill>
                      <a:srgbClr val="800000"/>
                    </a:solidFill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200" i="1" dirty="0">
                    <a:solidFill>
                      <a:srgbClr val="800000"/>
                    </a:solidFill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Z</a:t>
                </a:r>
                <a:r>
                  <a:rPr lang="en-US" altLang="en-US" sz="2200" dirty="0">
                    <a:solidFill>
                      <a:srgbClr val="800000"/>
                    </a:solidFill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, and </a:t>
                </a:r>
                <a:r>
                  <a:rPr lang="en-US" altLang="en-US" sz="2200" dirty="0" smtClean="0">
                    <a:solidFill>
                      <a:srgbClr val="800000"/>
                    </a:solidFill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(</a:t>
                </a:r>
                <a:r>
                  <a:rPr lang="en-US" altLang="en-US" sz="2200" dirty="0">
                    <a:solidFill>
                      <a:srgbClr val="800000"/>
                    </a:solidFill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c) </a:t>
                </a:r>
                <a:r>
                  <a:rPr lang="en-US" altLang="en-US" sz="2200" i="1" dirty="0">
                    <a:solidFill>
                      <a:srgbClr val="800000"/>
                    </a:solidFill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Y</a:t>
                </a:r>
                <a:r>
                  <a:rPr lang="en-US" altLang="en-US" sz="2200" dirty="0">
                    <a:solidFill>
                      <a:srgbClr val="800000"/>
                    </a:solidFill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200" i="1" dirty="0">
                    <a:solidFill>
                      <a:srgbClr val="800000"/>
                    </a:solidFill>
                    <a:latin typeface="Candara" panose="020E0502030303020204" pitchFamily="34" charset="0"/>
                    <a:ea typeface="Times New Roman" charset="0"/>
                    <a:cs typeface="Times New Roman" charset="0"/>
                    <a:sym typeface="Symbol" charset="2"/>
                  </a:rPr>
                  <a:t></a:t>
                </a:r>
                <a:r>
                  <a:rPr lang="en-US" altLang="en-US" sz="2200" dirty="0">
                    <a:solidFill>
                      <a:srgbClr val="800000"/>
                    </a:solidFill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200" i="1" dirty="0">
                    <a:solidFill>
                      <a:srgbClr val="800000"/>
                    </a:solidFill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Z</a:t>
                </a:r>
                <a:r>
                  <a:rPr lang="en-US" altLang="en-US" sz="2200" dirty="0">
                    <a:solidFill>
                      <a:srgbClr val="800000"/>
                    </a:solidFill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, </a:t>
                </a:r>
                <a:endParaRPr lang="en-US" altLang="en-US" sz="2200" dirty="0" smtClean="0">
                  <a:solidFill>
                    <a:srgbClr val="800000"/>
                  </a:solidFill>
                  <a:latin typeface="Candara" panose="020E0502030303020204" pitchFamily="34" charset="0"/>
                  <a:ea typeface="Times New Roman" charset="0"/>
                  <a:cs typeface="Times New Roman" charset="0"/>
                </a:endParaRPr>
              </a:p>
              <a:p>
                <a:pPr marL="1371600" lvl="2" indent="-457200"/>
                <a:r>
                  <a:rPr lang="en-US" altLang="en-US" sz="2000" dirty="0" smtClean="0">
                    <a:solidFill>
                      <a:srgbClr val="800000"/>
                    </a:solidFill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then   </a:t>
                </a:r>
                <a:r>
                  <a:rPr lang="en-US" altLang="en-US" sz="2000" i="1" dirty="0">
                    <a:solidFill>
                      <a:srgbClr val="800000"/>
                    </a:solidFill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X </a:t>
                </a:r>
                <a:r>
                  <a:rPr lang="en-US" altLang="en-US" sz="2000" dirty="0" smtClean="0">
                    <a:solidFill>
                      <a:srgbClr val="800000"/>
                    </a:solidFill>
                    <a:latin typeface="Candara" panose="020E0502030303020204" pitchFamily="34" charset="0"/>
                    <a:ea typeface="Tahoma" charset="0"/>
                    <a:cs typeface="Tahoma" charset="0"/>
                    <a:sym typeface="Wingdings" panose="05000000000000000000" pitchFamily="2" charset="2"/>
                  </a:rPr>
                  <a:t></a:t>
                </a:r>
                <a:r>
                  <a:rPr lang="en-US" altLang="en-US" sz="2000" dirty="0" smtClean="0">
                    <a:solidFill>
                      <a:srgbClr val="800000"/>
                    </a:solidFill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000" i="1" dirty="0">
                    <a:solidFill>
                      <a:srgbClr val="800000"/>
                    </a:solidFill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Z</a:t>
                </a:r>
                <a:r>
                  <a:rPr lang="en-US" altLang="en-US" sz="2000" dirty="0">
                    <a:solidFill>
                      <a:srgbClr val="800000"/>
                    </a:solidFill>
                    <a:latin typeface="Candara" panose="020E0502030303020204" pitchFamily="34" charset="0"/>
                    <a:ea typeface="Times New Roman" charset="0"/>
                    <a:cs typeface="Times New Roman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813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534952"/>
                <a:ext cx="9144000" cy="624684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110" y="2240281"/>
            <a:ext cx="9144000" cy="45719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9pPr>
          </a:lstStyle>
          <a:p>
            <a:r>
              <a:rPr lang="en-US" altLang="en-US" sz="2600" b="1" kern="0" dirty="0" smtClean="0">
                <a:latin typeface="Candara" panose="020E0502030303020204" pitchFamily="34" charset="0"/>
                <a:ea typeface="Times New Roman" charset="0"/>
                <a:cs typeface="Times New Roman" charset="0"/>
              </a:rPr>
              <a:t> </a:t>
            </a:r>
            <a:endParaRPr lang="en-US" altLang="en-US" sz="2600" kern="0" dirty="0"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0266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0" y="60960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/>
            <a:r>
              <a:rPr lang="en-US" altLang="en-US" sz="2000" dirty="0" smtClean="0">
                <a:solidFill>
                  <a:schemeClr val="tx2"/>
                </a:solidFill>
              </a:rPr>
              <a:t>Decomposing </a:t>
            </a:r>
            <a:r>
              <a:rPr lang="en-US" altLang="en-US" sz="2000" dirty="0">
                <a:solidFill>
                  <a:schemeClr val="tx2"/>
                </a:solidFill>
              </a:rPr>
              <a:t>a relation state of EMP that is not in 4NF. </a:t>
            </a:r>
            <a:endParaRPr lang="en-US" altLang="en-US" sz="2000" dirty="0" smtClean="0">
              <a:solidFill>
                <a:schemeClr val="tx2"/>
              </a:solidFill>
            </a:endParaRPr>
          </a:p>
        </p:txBody>
      </p:sp>
      <p:pic>
        <p:nvPicPr>
          <p:cNvPr id="7" name="Picture 6" descr="fig15_04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14400"/>
            <a:ext cx="6096000" cy="531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175"/>
            <a:ext cx="9144000" cy="536575"/>
          </a:xfrm>
          <a:solidFill>
            <a:srgbClr val="0070C0"/>
          </a:solidFill>
          <a:ln/>
          <a:extLst/>
        </p:spPr>
        <p:txBody>
          <a:bodyPr/>
          <a:lstStyle/>
          <a:p>
            <a:r>
              <a:rPr lang="en-US" altLang="en-US" sz="2800" dirty="0">
                <a:ea typeface="Times New Roman" charset="0"/>
                <a:cs typeface="Times New Roman" charset="0"/>
              </a:rPr>
              <a:t>Multivalued Dependencies and Fourth Normal </a:t>
            </a:r>
            <a:r>
              <a:rPr lang="en-US" altLang="en-US" sz="2800" dirty="0" smtClean="0">
                <a:ea typeface="Times New Roman" charset="0"/>
                <a:cs typeface="Times New Roman" charset="0"/>
              </a:rPr>
              <a:t>Form</a:t>
            </a:r>
            <a:endParaRPr lang="en-US" altLang="en-US" sz="2800" dirty="0">
              <a:ea typeface="Times New Roman" charset="0"/>
              <a:cs typeface="Times New Roman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181600" y="5534080"/>
            <a:ext cx="3962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/>
            <a:r>
              <a:rPr lang="en-US" altLang="en-US" sz="2000" dirty="0" smtClean="0">
                <a:solidFill>
                  <a:schemeClr val="tx2"/>
                </a:solidFill>
              </a:rPr>
              <a:t>(b) </a:t>
            </a:r>
            <a:br>
              <a:rPr lang="en-US" altLang="en-US" sz="2000" dirty="0" smtClean="0">
                <a:solidFill>
                  <a:schemeClr val="tx2"/>
                </a:solidFill>
              </a:rPr>
            </a:br>
            <a:r>
              <a:rPr lang="en-US" altLang="en-US" sz="2000" dirty="0" smtClean="0">
                <a:solidFill>
                  <a:schemeClr val="tx2"/>
                </a:solidFill>
              </a:rPr>
              <a:t>Two </a:t>
            </a:r>
            <a:r>
              <a:rPr lang="en-US" altLang="en-US" sz="2000" dirty="0">
                <a:solidFill>
                  <a:schemeClr val="tx2"/>
                </a:solidFill>
              </a:rPr>
              <a:t>corresponding 4NF relations EMP_PROJECTS and EMP_DEPENDENTS</a:t>
            </a:r>
            <a:r>
              <a:rPr lang="en-US" altLang="en-US" sz="2000" dirty="0" smtClean="0">
                <a:solidFill>
                  <a:schemeClr val="tx2"/>
                </a:solidFill>
              </a:rPr>
              <a:t>.</a:t>
            </a:r>
            <a:endParaRPr lang="en-US" altLang="en-US" sz="2000" dirty="0">
              <a:solidFill>
                <a:schemeClr val="tx2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1859001"/>
            <a:ext cx="2209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/>
            <a:r>
              <a:rPr lang="en-US" altLang="en-US" sz="2000" dirty="0" smtClean="0">
                <a:solidFill>
                  <a:schemeClr val="tx2"/>
                </a:solidFill>
              </a:rPr>
              <a:t>(a) </a:t>
            </a:r>
            <a:br>
              <a:rPr lang="en-US" altLang="en-US" sz="2000" dirty="0" smtClean="0">
                <a:solidFill>
                  <a:schemeClr val="tx2"/>
                </a:solidFill>
              </a:rPr>
            </a:br>
            <a:r>
              <a:rPr lang="en-US" altLang="en-US" sz="2000" dirty="0" smtClean="0">
                <a:solidFill>
                  <a:schemeClr val="tx2"/>
                </a:solidFill>
              </a:rPr>
              <a:t>EMP </a:t>
            </a:r>
            <a:r>
              <a:rPr lang="en-US" altLang="en-US" sz="2000" dirty="0">
                <a:solidFill>
                  <a:schemeClr val="tx2"/>
                </a:solidFill>
              </a:rPr>
              <a:t>relation with additional tuples. </a:t>
            </a:r>
            <a:endParaRPr lang="en-US" altLang="en-US" sz="2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8002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25" y="727275"/>
            <a:ext cx="9067800" cy="6096000"/>
          </a:xfrm>
        </p:spPr>
        <p:txBody>
          <a:bodyPr/>
          <a:lstStyle/>
          <a:p>
            <a:pPr marL="609600" indent="-609600">
              <a:lnSpc>
                <a:spcPct val="150000"/>
              </a:lnSpc>
              <a:buFont typeface="Wingdings" charset="2"/>
              <a:buNone/>
            </a:pPr>
            <a:r>
              <a:rPr lang="en-US" altLang="en-US" b="1" dirty="0" smtClean="0">
                <a:ea typeface="Times New Roman" charset="0"/>
                <a:cs typeface="Times New Roman" charset="0"/>
              </a:rPr>
              <a:t>5.3 Non-additive( Lossless) </a:t>
            </a:r>
            <a:r>
              <a:rPr lang="en-US" altLang="en-US" b="1" dirty="0">
                <a:ea typeface="Times New Roman" charset="0"/>
                <a:cs typeface="Times New Roman" charset="0"/>
              </a:rPr>
              <a:t>Join Decomposition into 4NF Relations:</a:t>
            </a:r>
          </a:p>
          <a:p>
            <a:pPr marL="609600" indent="-609600" algn="just">
              <a:lnSpc>
                <a:spcPct val="150000"/>
              </a:lnSpc>
            </a:pPr>
            <a:r>
              <a:rPr lang="en-US" altLang="en-US" b="1" dirty="0">
                <a:latin typeface="Bodega Sans" charset="0"/>
                <a:ea typeface="Times New Roman" charset="0"/>
                <a:cs typeface="Times New Roman" charset="0"/>
              </a:rPr>
              <a:t>PROPERTY </a:t>
            </a:r>
            <a:r>
              <a:rPr lang="en-US" altLang="en-US" b="1" dirty="0" smtClean="0">
                <a:latin typeface="Bodega Sans" charset="0"/>
                <a:ea typeface="Times New Roman" charset="0"/>
                <a:cs typeface="Times New Roman" charset="0"/>
              </a:rPr>
              <a:t>NJB</a:t>
            </a:r>
            <a:r>
              <a:rPr lang="en-US" altLang="en-US" b="1" dirty="0" smtClean="0">
                <a:latin typeface="MathematicalPi 4" charset="0"/>
                <a:ea typeface="Times New Roman" charset="0"/>
                <a:cs typeface="Times New Roman" charset="0"/>
              </a:rPr>
              <a:t>’</a:t>
            </a:r>
            <a:endParaRPr lang="en-US" altLang="en-US" dirty="0">
              <a:latin typeface="Bodega Sans" charset="0"/>
              <a:ea typeface="Times New Roman" charset="0"/>
              <a:cs typeface="Times New Roman" charset="0"/>
            </a:endParaRPr>
          </a:p>
          <a:p>
            <a:pPr marL="990600" lvl="1" indent="-533400" algn="just">
              <a:lnSpc>
                <a:spcPct val="150000"/>
              </a:lnSpc>
            </a:pPr>
            <a:r>
              <a:rPr lang="en-US" altLang="en-US" sz="2400" dirty="0">
                <a:ea typeface="Times New Roman" charset="0"/>
                <a:cs typeface="Times New Roman" charset="0"/>
              </a:rPr>
              <a:t>The relation schemas </a:t>
            </a:r>
            <a:r>
              <a:rPr lang="en-US" altLang="en-US" sz="2400" i="1" dirty="0">
                <a:ea typeface="Times New Roman" charset="0"/>
                <a:cs typeface="Times New Roman" charset="0"/>
              </a:rPr>
              <a:t>R</a:t>
            </a:r>
            <a:r>
              <a:rPr lang="en-US" altLang="en-US" sz="2400" baseline="-30000" dirty="0">
                <a:ea typeface="Times New Roman" charset="0"/>
                <a:cs typeface="Times New Roman" charset="0"/>
              </a:rPr>
              <a:t>1</a:t>
            </a:r>
            <a:r>
              <a:rPr lang="en-US" altLang="en-US" sz="2400" dirty="0">
                <a:ea typeface="Times New Roman" charset="0"/>
                <a:cs typeface="Times New Roman" charset="0"/>
              </a:rPr>
              <a:t> and </a:t>
            </a:r>
            <a:r>
              <a:rPr lang="en-US" altLang="en-US" sz="2400" i="1" dirty="0">
                <a:ea typeface="Times New Roman" charset="0"/>
                <a:cs typeface="Times New Roman" charset="0"/>
              </a:rPr>
              <a:t>R</a:t>
            </a:r>
            <a:r>
              <a:rPr lang="en-US" altLang="en-US" sz="2400" baseline="-30000" dirty="0">
                <a:ea typeface="Times New Roman" charset="0"/>
                <a:cs typeface="Times New Roman" charset="0"/>
              </a:rPr>
              <a:t>2</a:t>
            </a:r>
            <a:r>
              <a:rPr lang="en-US" altLang="en-US" sz="2400" dirty="0">
                <a:ea typeface="Times New Roman" charset="0"/>
                <a:cs typeface="Times New Roman" charset="0"/>
              </a:rPr>
              <a:t> form a lossless (non-additive) join decomposition of </a:t>
            </a:r>
            <a:r>
              <a:rPr lang="en-US" altLang="en-US" sz="2400" i="1" dirty="0">
                <a:ea typeface="Times New Roman" charset="0"/>
                <a:cs typeface="Times New Roman" charset="0"/>
              </a:rPr>
              <a:t>R</a:t>
            </a:r>
            <a:r>
              <a:rPr lang="en-US" altLang="en-US" sz="2400" dirty="0">
                <a:ea typeface="Times New Roman" charset="0"/>
                <a:cs typeface="Times New Roman" charset="0"/>
              </a:rPr>
              <a:t> with respect to a set F of functional </a:t>
            </a:r>
            <a:r>
              <a:rPr lang="en-US" altLang="en-US" sz="2400" i="1" dirty="0">
                <a:ea typeface="Times New Roman" charset="0"/>
                <a:cs typeface="Times New Roman" charset="0"/>
              </a:rPr>
              <a:t>and </a:t>
            </a:r>
            <a:r>
              <a:rPr lang="en-US" altLang="en-US" sz="2400" dirty="0">
                <a:ea typeface="Times New Roman" charset="0"/>
                <a:cs typeface="Times New Roman" charset="0"/>
              </a:rPr>
              <a:t>multivalued dependencies if and only if </a:t>
            </a:r>
          </a:p>
          <a:p>
            <a:pPr marL="1371600" lvl="2" indent="-457200" algn="just">
              <a:lnSpc>
                <a:spcPct val="150000"/>
              </a:lnSpc>
            </a:pPr>
            <a:r>
              <a:rPr lang="en-US" altLang="en-US" sz="2000" dirty="0">
                <a:ea typeface="Times New Roman" charset="0"/>
                <a:cs typeface="Times New Roman" charset="0"/>
              </a:rPr>
              <a:t>(</a:t>
            </a:r>
            <a:r>
              <a:rPr lang="en-US" altLang="en-US" sz="2000" i="1" dirty="0">
                <a:ea typeface="Times New Roman" charset="0"/>
                <a:cs typeface="Times New Roman" charset="0"/>
              </a:rPr>
              <a:t>R</a:t>
            </a:r>
            <a:r>
              <a:rPr lang="en-US" altLang="en-US" sz="2000" baseline="-30000" dirty="0">
                <a:ea typeface="Times New Roman" charset="0"/>
                <a:cs typeface="Times New Roman" charset="0"/>
              </a:rPr>
              <a:t>1 </a:t>
            </a:r>
            <a:r>
              <a:rPr lang="en-US" altLang="en-US" sz="1800" dirty="0">
                <a:ea typeface="ヒラギノ角ゴ Pro W3" charset="-128"/>
              </a:rPr>
              <a:t>∩</a:t>
            </a:r>
            <a:r>
              <a:rPr lang="en-US" altLang="en-US" sz="2000" dirty="0">
                <a:ea typeface="Times New Roman" charset="0"/>
                <a:cs typeface="Times New Roman" charset="0"/>
              </a:rPr>
              <a:t>  </a:t>
            </a:r>
            <a:r>
              <a:rPr lang="en-US" altLang="en-US" sz="2000" i="1" dirty="0">
                <a:ea typeface="Times New Roman" charset="0"/>
                <a:cs typeface="Times New Roman" charset="0"/>
              </a:rPr>
              <a:t>R</a:t>
            </a:r>
            <a:r>
              <a:rPr lang="en-US" altLang="en-US" sz="2000" baseline="-30000" dirty="0">
                <a:ea typeface="Times New Roman" charset="0"/>
                <a:cs typeface="Times New Roman" charset="0"/>
              </a:rPr>
              <a:t>2</a:t>
            </a:r>
            <a:r>
              <a:rPr lang="en-US" altLang="en-US" sz="2000" dirty="0">
                <a:ea typeface="Times New Roman" charset="0"/>
                <a:cs typeface="Times New Roman" charset="0"/>
              </a:rPr>
              <a:t>) </a:t>
            </a:r>
            <a:r>
              <a:rPr lang="en-US" altLang="en-US" sz="2000" dirty="0" smtClean="0">
                <a:latin typeface="Times New Roman" charset="0"/>
                <a:ea typeface="Times New Roman" charset="0"/>
                <a:cs typeface="Times New Roman" charset="0"/>
                <a:sym typeface="Wingdings" panose="05000000000000000000" pitchFamily="2" charset="2"/>
              </a:rPr>
              <a:t></a:t>
            </a:r>
            <a:r>
              <a:rPr lang="en-US" altLang="en-US" sz="2000" dirty="0" smtClean="0">
                <a:ea typeface="Times New Roman" charset="0"/>
                <a:cs typeface="Times New Roman" charset="0"/>
              </a:rPr>
              <a:t> </a:t>
            </a:r>
            <a:r>
              <a:rPr lang="en-US" altLang="en-US" sz="2000" dirty="0">
                <a:ea typeface="Times New Roman" charset="0"/>
                <a:cs typeface="Times New Roman" charset="0"/>
              </a:rPr>
              <a:t>(</a:t>
            </a:r>
            <a:r>
              <a:rPr lang="en-US" altLang="en-US" sz="2000" i="1" dirty="0">
                <a:ea typeface="Times New Roman" charset="0"/>
                <a:cs typeface="Times New Roman" charset="0"/>
              </a:rPr>
              <a:t>R</a:t>
            </a:r>
            <a:r>
              <a:rPr lang="en-US" altLang="en-US" sz="2000" baseline="-30000" dirty="0">
                <a:ea typeface="Times New Roman" charset="0"/>
                <a:cs typeface="Times New Roman" charset="0"/>
              </a:rPr>
              <a:t>1</a:t>
            </a:r>
            <a:r>
              <a:rPr lang="en-US" altLang="en-US" sz="2000" dirty="0">
                <a:ea typeface="Times New Roman" charset="0"/>
                <a:cs typeface="Times New Roman" charset="0"/>
              </a:rPr>
              <a:t> - </a:t>
            </a:r>
            <a:r>
              <a:rPr lang="en-US" altLang="en-US" sz="2000" i="1" dirty="0">
                <a:ea typeface="Times New Roman" charset="0"/>
                <a:cs typeface="Times New Roman" charset="0"/>
              </a:rPr>
              <a:t>R</a:t>
            </a:r>
            <a:r>
              <a:rPr lang="en-US" altLang="en-US" sz="2000" baseline="-30000" dirty="0">
                <a:ea typeface="Times New Roman" charset="0"/>
                <a:cs typeface="Times New Roman" charset="0"/>
              </a:rPr>
              <a:t>2</a:t>
            </a:r>
            <a:r>
              <a:rPr lang="en-US" altLang="en-US" sz="2000" dirty="0">
                <a:ea typeface="Times New Roman" charset="0"/>
                <a:cs typeface="Times New Roman" charset="0"/>
              </a:rPr>
              <a:t>)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altLang="en-US" sz="2400" dirty="0" smtClean="0">
                <a:ea typeface="Times New Roman" charset="0"/>
                <a:cs typeface="Times New Roman" charset="0"/>
              </a:rPr>
              <a:t>	      or </a:t>
            </a:r>
            <a:r>
              <a:rPr lang="en-US" altLang="en-US" sz="2400" dirty="0">
                <a:ea typeface="Times New Roman" charset="0"/>
                <a:cs typeface="Times New Roman" charset="0"/>
              </a:rPr>
              <a:t>by symmetry, if and only if </a:t>
            </a:r>
          </a:p>
          <a:p>
            <a:pPr marL="1371600" lvl="2" indent="-457200" algn="just">
              <a:lnSpc>
                <a:spcPct val="150000"/>
              </a:lnSpc>
            </a:pPr>
            <a:r>
              <a:rPr lang="en-US" altLang="en-US" sz="2000" dirty="0">
                <a:ea typeface="Times New Roman" charset="0"/>
                <a:cs typeface="Times New Roman" charset="0"/>
              </a:rPr>
              <a:t>(</a:t>
            </a:r>
            <a:r>
              <a:rPr lang="en-US" altLang="en-US" sz="2000" i="1" dirty="0">
                <a:ea typeface="Times New Roman" charset="0"/>
                <a:cs typeface="Times New Roman" charset="0"/>
              </a:rPr>
              <a:t>R</a:t>
            </a:r>
            <a:r>
              <a:rPr lang="en-US" altLang="en-US" sz="2000" baseline="-30000" dirty="0">
                <a:ea typeface="Times New Roman" charset="0"/>
                <a:cs typeface="Times New Roman" charset="0"/>
              </a:rPr>
              <a:t>1</a:t>
            </a:r>
            <a:r>
              <a:rPr lang="en-US" altLang="en-US" sz="2000" dirty="0">
                <a:ea typeface="Times New Roman" charset="0"/>
                <a:cs typeface="Times New Roman" charset="0"/>
              </a:rPr>
              <a:t> </a:t>
            </a:r>
            <a:r>
              <a:rPr lang="en-US" altLang="en-US" sz="1800" dirty="0">
                <a:ea typeface="ヒラギノ角ゴ Pro W3" charset="-128"/>
              </a:rPr>
              <a:t>∩</a:t>
            </a:r>
            <a:r>
              <a:rPr lang="en-US" altLang="en-US" sz="2000" dirty="0">
                <a:ea typeface="Times New Roman" charset="0"/>
                <a:cs typeface="Times New Roman" charset="0"/>
              </a:rPr>
              <a:t> </a:t>
            </a:r>
            <a:r>
              <a:rPr lang="en-US" altLang="en-US" sz="2000" i="1" dirty="0">
                <a:ea typeface="Times New Roman" charset="0"/>
                <a:cs typeface="Times New Roman" charset="0"/>
              </a:rPr>
              <a:t>R</a:t>
            </a:r>
            <a:r>
              <a:rPr lang="en-US" altLang="en-US" sz="2000" baseline="-30000" dirty="0">
                <a:ea typeface="Times New Roman" charset="0"/>
                <a:cs typeface="Times New Roman" charset="0"/>
              </a:rPr>
              <a:t>2</a:t>
            </a:r>
            <a:r>
              <a:rPr lang="en-US" altLang="en-US" sz="2000" dirty="0">
                <a:ea typeface="Times New Roman" charset="0"/>
                <a:cs typeface="Times New Roman" charset="0"/>
              </a:rPr>
              <a:t>) </a:t>
            </a:r>
            <a:r>
              <a:rPr lang="en-US" altLang="en-US" sz="2000" dirty="0" smtClean="0">
                <a:latin typeface="Times New Roman" charset="0"/>
                <a:ea typeface="Times New Roman" charset="0"/>
                <a:cs typeface="Times New Roman" charset="0"/>
                <a:sym typeface="Wingdings" panose="05000000000000000000" pitchFamily="2" charset="2"/>
              </a:rPr>
              <a:t></a:t>
            </a:r>
            <a:r>
              <a:rPr lang="en-US" altLang="en-US" sz="2000" dirty="0" smtClean="0">
                <a:ea typeface="Times New Roman" charset="0"/>
                <a:cs typeface="Times New Roman" charset="0"/>
              </a:rPr>
              <a:t> </a:t>
            </a:r>
            <a:r>
              <a:rPr lang="en-US" altLang="en-US" sz="2000" dirty="0">
                <a:ea typeface="Times New Roman" charset="0"/>
                <a:cs typeface="Times New Roman" charset="0"/>
              </a:rPr>
              <a:t>(</a:t>
            </a:r>
            <a:r>
              <a:rPr lang="en-US" altLang="en-US" sz="2000" i="1" dirty="0">
                <a:ea typeface="Times New Roman" charset="0"/>
                <a:cs typeface="Times New Roman" charset="0"/>
              </a:rPr>
              <a:t>R</a:t>
            </a:r>
            <a:r>
              <a:rPr lang="en-US" altLang="en-US" sz="2000" baseline="-30000" dirty="0">
                <a:ea typeface="Times New Roman" charset="0"/>
                <a:cs typeface="Times New Roman" charset="0"/>
              </a:rPr>
              <a:t>2</a:t>
            </a:r>
            <a:r>
              <a:rPr lang="en-US" altLang="en-US" sz="2000" dirty="0">
                <a:ea typeface="Times New Roman" charset="0"/>
                <a:cs typeface="Times New Roman" charset="0"/>
              </a:rPr>
              <a:t> - </a:t>
            </a:r>
            <a:r>
              <a:rPr lang="en-US" altLang="en-US" sz="2000" i="1" dirty="0">
                <a:ea typeface="Times New Roman" charset="0"/>
                <a:cs typeface="Times New Roman" charset="0"/>
              </a:rPr>
              <a:t>R</a:t>
            </a:r>
            <a:r>
              <a:rPr lang="en-US" altLang="en-US" sz="2000" baseline="-30000" dirty="0">
                <a:ea typeface="Times New Roman" charset="0"/>
                <a:cs typeface="Times New Roman" charset="0"/>
              </a:rPr>
              <a:t>1</a:t>
            </a:r>
            <a:r>
              <a:rPr lang="en-US" altLang="en-US" sz="2000" dirty="0">
                <a:ea typeface="Times New Roman" charset="0"/>
                <a:cs typeface="Times New Roman" charset="0"/>
              </a:rPr>
              <a:t>)).</a:t>
            </a:r>
            <a:r>
              <a:rPr lang="en-US" altLang="en-US" dirty="0">
                <a:ea typeface="Times New Roman" charset="0"/>
                <a:cs typeface="Times New Roman" charset="0"/>
              </a:rPr>
              <a:t> </a:t>
            </a:r>
            <a:r>
              <a:rPr lang="en-US" altLang="en-US" b="1" dirty="0">
                <a:ea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0070C0"/>
          </a:solidFill>
          <a:ln/>
          <a:extLst/>
        </p:spPr>
        <p:txBody>
          <a:bodyPr anchor="ctr"/>
          <a:lstStyle/>
          <a:p>
            <a:r>
              <a:rPr lang="en-US" altLang="en-US" sz="2800" b="1" dirty="0">
                <a:ea typeface="Times New Roman" charset="0"/>
                <a:cs typeface="Times New Roman" charset="0"/>
              </a:rPr>
              <a:t>Multivalued Dependencies and Fourth Normal </a:t>
            </a:r>
            <a:r>
              <a:rPr lang="en-US" altLang="en-US" sz="2800" b="1" dirty="0" smtClean="0">
                <a:ea typeface="Times New Roman" charset="0"/>
                <a:cs typeface="Times New Roman" charset="0"/>
              </a:rPr>
              <a:t>Form</a:t>
            </a:r>
            <a:endParaRPr lang="en-US" altLang="en-US" sz="2800" b="1" dirty="0"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046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212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588865"/>
                <a:ext cx="9099550" cy="6019800"/>
              </a:xfrm>
              <a:noFill/>
              <a:ln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609600" indent="-609600" algn="just">
                  <a:buFont typeface="Wingdings" charset="2"/>
                  <a:buNone/>
                </a:pPr>
                <a:r>
                  <a:rPr lang="en-US" altLang="en-US" sz="2400" b="1" dirty="0" smtClean="0">
                    <a:ea typeface="Courier New" charset="0"/>
                    <a:cs typeface="Courier New" charset="0"/>
                  </a:rPr>
                  <a:t>Algorithm 15.7: </a:t>
                </a:r>
                <a:r>
                  <a:rPr lang="en-US" altLang="en-US" sz="2400" b="1" dirty="0" smtClean="0">
                    <a:ea typeface="Times New Roman" charset="0"/>
                    <a:cs typeface="Times New Roman" charset="0"/>
                  </a:rPr>
                  <a:t>Relational decomposition into 4NF relations with non-additive join property</a:t>
                </a:r>
              </a:p>
              <a:p>
                <a:pPr marL="609600" indent="-609600" algn="just">
                  <a:lnSpc>
                    <a:spcPct val="150000"/>
                  </a:lnSpc>
                </a:pPr>
                <a:endParaRPr lang="en-US" altLang="en-US" sz="800" b="1" dirty="0" smtClean="0">
                  <a:ea typeface="Times New Roman" charset="0"/>
                  <a:cs typeface="Times New Roman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en-US" sz="2400" b="1" dirty="0" smtClean="0">
                    <a:ea typeface="Times New Roman" charset="0"/>
                    <a:cs typeface="Times New Roman" charset="0"/>
                  </a:rPr>
                  <a:t>Input</a:t>
                </a:r>
                <a:r>
                  <a:rPr lang="en-US" altLang="en-US" sz="2400" b="1" dirty="0">
                    <a:ea typeface="Times New Roman" charset="0"/>
                    <a:cs typeface="Times New Roman" charset="0"/>
                  </a:rPr>
                  <a:t>: </a:t>
                </a:r>
                <a:r>
                  <a:rPr lang="en-US" altLang="en-US" sz="2400" dirty="0">
                    <a:ea typeface="Times New Roman" charset="0"/>
                    <a:cs typeface="Times New Roman" charset="0"/>
                  </a:rPr>
                  <a:t>A universal relation R and a set of functional and multivalued dependencies F</a:t>
                </a:r>
                <a:r>
                  <a:rPr lang="en-US" altLang="en-US" sz="2400" dirty="0" smtClean="0">
                    <a:ea typeface="Times New Roman" charset="0"/>
                    <a:cs typeface="Times New Roman" charset="0"/>
                  </a:rPr>
                  <a:t>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altLang="en-US" sz="800" dirty="0">
                  <a:ea typeface="Times New Roman" charset="0"/>
                  <a:cs typeface="Times New Roman" charset="0"/>
                </a:endParaRPr>
              </a:p>
              <a:p>
                <a:pPr marL="609600" indent="-609600" algn="just">
                  <a:lnSpc>
                    <a:spcPct val="150000"/>
                  </a:lnSpc>
                  <a:buSzTx/>
                  <a:buFont typeface="Wingdings" charset="2"/>
                  <a:buAutoNum type="arabicPeriod"/>
                </a:pPr>
                <a:r>
                  <a:rPr lang="en-US" altLang="en-US" sz="2400" dirty="0" smtClean="0">
                    <a:ea typeface="Times New Roman" charset="0"/>
                    <a:cs typeface="Times New Roman" charset="0"/>
                  </a:rPr>
                  <a:t>Set </a:t>
                </a:r>
                <a:r>
                  <a:rPr lang="en-US" altLang="en-US" sz="2400" dirty="0">
                    <a:ea typeface="Times New Roman" charset="0"/>
                    <a:cs typeface="Times New Roman" charset="0"/>
                  </a:rPr>
                  <a:t>D := { R };</a:t>
                </a:r>
              </a:p>
              <a:p>
                <a:pPr marL="609600" indent="-609600" algn="just">
                  <a:buSzTx/>
                  <a:buFont typeface="Wingdings" charset="2"/>
                  <a:buAutoNum type="arabicPeriod"/>
                </a:pPr>
                <a:r>
                  <a:rPr lang="en-US" altLang="en-US" sz="2400" dirty="0">
                    <a:ea typeface="Times New Roman" charset="0"/>
                    <a:cs typeface="Times New Roman" charset="0"/>
                  </a:rPr>
                  <a:t>While there is a relation schema </a:t>
                </a:r>
                <a:r>
                  <a:rPr lang="en-US" altLang="en-US" sz="2400" i="1" dirty="0">
                    <a:ea typeface="Times New Roman" charset="0"/>
                    <a:cs typeface="Times New Roman" charset="0"/>
                  </a:rPr>
                  <a:t>Q</a:t>
                </a:r>
                <a:r>
                  <a:rPr lang="en-US" altLang="en-US" sz="2400" dirty="0">
                    <a:ea typeface="Times New Roman" charset="0"/>
                    <a:cs typeface="Times New Roman" charset="0"/>
                  </a:rPr>
                  <a:t> in </a:t>
                </a:r>
                <a:r>
                  <a:rPr lang="en-US" altLang="en-US" sz="2400" i="1" dirty="0">
                    <a:ea typeface="Times New Roman" charset="0"/>
                    <a:cs typeface="Times New Roman" charset="0"/>
                  </a:rPr>
                  <a:t>D</a:t>
                </a:r>
                <a:r>
                  <a:rPr lang="en-US" altLang="en-US" sz="2400" dirty="0">
                    <a:ea typeface="Times New Roman" charset="0"/>
                    <a:cs typeface="Times New Roman" charset="0"/>
                  </a:rPr>
                  <a:t> that is not in 4NF do </a:t>
                </a:r>
                <a:r>
                  <a:rPr lang="en-US" altLang="en-US" sz="2400" dirty="0" smtClean="0">
                    <a:ea typeface="Times New Roman" charset="0"/>
                    <a:cs typeface="Times New Roman" charset="0"/>
                  </a:rPr>
                  <a:t/>
                </a:r>
                <a:br>
                  <a:rPr lang="en-US" altLang="en-US" sz="2400" dirty="0" smtClean="0">
                    <a:ea typeface="Times New Roman" charset="0"/>
                    <a:cs typeface="Times New Roman" charset="0"/>
                  </a:rPr>
                </a:br>
                <a:r>
                  <a:rPr lang="en-US" altLang="en-US" sz="2400" b="1" dirty="0" smtClean="0">
                    <a:ea typeface="Times New Roman" charset="0"/>
                    <a:cs typeface="Times New Roman" charset="0"/>
                  </a:rPr>
                  <a:t>{</a:t>
                </a:r>
                <a:endParaRPr lang="en-US" altLang="en-US" sz="2400" b="1" dirty="0">
                  <a:ea typeface="Times New Roman" charset="0"/>
                  <a:cs typeface="Times New Roman" charset="0"/>
                </a:endParaRPr>
              </a:p>
              <a:p>
                <a:pPr marL="609600" indent="-609600" algn="just">
                  <a:buSzTx/>
                  <a:buFont typeface="Wingdings" charset="2"/>
                  <a:buNone/>
                </a:pPr>
                <a:r>
                  <a:rPr lang="en-US" altLang="en-US" sz="2400" dirty="0">
                    <a:ea typeface="Times New Roman" charset="0"/>
                    <a:cs typeface="Times New Roman" charset="0"/>
                  </a:rPr>
                  <a:t>		choose a relation schema </a:t>
                </a:r>
                <a:r>
                  <a:rPr lang="en-US" altLang="en-US" sz="2400" i="1" dirty="0">
                    <a:ea typeface="Times New Roman" charset="0"/>
                    <a:cs typeface="Times New Roman" charset="0"/>
                  </a:rPr>
                  <a:t>Q</a:t>
                </a:r>
                <a:r>
                  <a:rPr lang="en-US" altLang="en-US" sz="2400" dirty="0">
                    <a:ea typeface="Times New Roman" charset="0"/>
                    <a:cs typeface="Times New Roman" charset="0"/>
                  </a:rPr>
                  <a:t> in </a:t>
                </a:r>
                <a:r>
                  <a:rPr lang="en-US" altLang="en-US" sz="2400" i="1" dirty="0">
                    <a:ea typeface="Times New Roman" charset="0"/>
                    <a:cs typeface="Times New Roman" charset="0"/>
                  </a:rPr>
                  <a:t>D</a:t>
                </a:r>
                <a:r>
                  <a:rPr lang="en-US" altLang="en-US" sz="2400" dirty="0">
                    <a:ea typeface="Times New Roman" charset="0"/>
                    <a:cs typeface="Times New Roman" charset="0"/>
                  </a:rPr>
                  <a:t> that is not in 4NF;</a:t>
                </a:r>
              </a:p>
              <a:p>
                <a:pPr marL="609600" indent="-609600" algn="just">
                  <a:lnSpc>
                    <a:spcPct val="150000"/>
                  </a:lnSpc>
                  <a:buFont typeface="Wingdings" charset="2"/>
                  <a:buNone/>
                </a:pPr>
                <a:r>
                  <a:rPr lang="en-US" altLang="en-US" sz="2400" dirty="0">
                    <a:ea typeface="Times New Roman" charset="0"/>
                    <a:cs typeface="Times New Roman" charset="0"/>
                  </a:rPr>
                  <a:t>		find a nontrivial MVD </a:t>
                </a:r>
                <a:r>
                  <a:rPr lang="en-US" altLang="en-US" sz="2400" i="1" dirty="0">
                    <a:ea typeface="Times New Roman" charset="0"/>
                    <a:cs typeface="Times New Roman" charset="0"/>
                  </a:rPr>
                  <a:t>X</a:t>
                </a:r>
                <a:r>
                  <a:rPr lang="en-US" altLang="en-US" sz="2400" dirty="0"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</m:oMath>
                </a14:m>
                <a:r>
                  <a:rPr lang="en-US" altLang="en-US" sz="2400" i="1" dirty="0">
                    <a:ea typeface="Times New Roman" charset="0"/>
                    <a:cs typeface="Times New Roman" charset="0"/>
                  </a:rPr>
                  <a:t> Y</a:t>
                </a:r>
                <a:r>
                  <a:rPr lang="en-US" altLang="en-US" sz="2400" dirty="0">
                    <a:ea typeface="Times New Roman" charset="0"/>
                    <a:cs typeface="Times New Roman" charset="0"/>
                  </a:rPr>
                  <a:t> in </a:t>
                </a:r>
                <a:r>
                  <a:rPr lang="en-US" altLang="en-US" sz="2400" i="1" dirty="0">
                    <a:ea typeface="Times New Roman" charset="0"/>
                    <a:cs typeface="Times New Roman" charset="0"/>
                  </a:rPr>
                  <a:t>Q</a:t>
                </a:r>
                <a:r>
                  <a:rPr lang="en-US" altLang="en-US" sz="2400" dirty="0">
                    <a:ea typeface="Times New Roman" charset="0"/>
                    <a:cs typeface="Times New Roman" charset="0"/>
                  </a:rPr>
                  <a:t> that violates 4NF;</a:t>
                </a:r>
              </a:p>
              <a:p>
                <a:pPr marL="609600" indent="-609600">
                  <a:buNone/>
                </a:pPr>
                <a:r>
                  <a:rPr lang="en-US" altLang="en-US" sz="2400" dirty="0">
                    <a:ea typeface="Times New Roman" charset="0"/>
                    <a:cs typeface="Times New Roman" charset="0"/>
                  </a:rPr>
                  <a:t>		replace </a:t>
                </a:r>
                <a:r>
                  <a:rPr lang="en-US" altLang="en-US" sz="2400" i="1" dirty="0">
                    <a:ea typeface="Times New Roman" charset="0"/>
                    <a:cs typeface="Times New Roman" charset="0"/>
                  </a:rPr>
                  <a:t>Q</a:t>
                </a:r>
                <a:r>
                  <a:rPr lang="en-US" altLang="en-US" sz="2400" dirty="0">
                    <a:ea typeface="Times New Roman" charset="0"/>
                    <a:cs typeface="Times New Roman" charset="0"/>
                  </a:rPr>
                  <a:t> in </a:t>
                </a:r>
                <a:r>
                  <a:rPr lang="en-US" altLang="en-US" sz="2400" i="1" dirty="0">
                    <a:ea typeface="Times New Roman" charset="0"/>
                    <a:cs typeface="Times New Roman" charset="0"/>
                  </a:rPr>
                  <a:t>D</a:t>
                </a:r>
                <a:r>
                  <a:rPr lang="en-US" altLang="en-US" sz="2400" dirty="0">
                    <a:ea typeface="Times New Roman" charset="0"/>
                    <a:cs typeface="Times New Roman" charset="0"/>
                  </a:rPr>
                  <a:t> by two relation schemas (</a:t>
                </a:r>
                <a:r>
                  <a:rPr lang="en-US" altLang="en-US" sz="2400" i="1" dirty="0">
                    <a:ea typeface="Times New Roman" charset="0"/>
                    <a:cs typeface="Times New Roman" charset="0"/>
                  </a:rPr>
                  <a:t>Q</a:t>
                </a:r>
                <a:r>
                  <a:rPr lang="en-US" altLang="en-US" sz="2400" dirty="0">
                    <a:ea typeface="Times New Roman" charset="0"/>
                    <a:cs typeface="Times New Roman" charset="0"/>
                  </a:rPr>
                  <a:t> - </a:t>
                </a:r>
                <a:r>
                  <a:rPr lang="en-US" altLang="en-US" sz="2400" i="1" dirty="0">
                    <a:ea typeface="Times New Roman" charset="0"/>
                    <a:cs typeface="Times New Roman" charset="0"/>
                  </a:rPr>
                  <a:t>Y</a:t>
                </a:r>
                <a:r>
                  <a:rPr lang="en-US" altLang="en-US" sz="2400" dirty="0">
                    <a:ea typeface="Times New Roman" charset="0"/>
                    <a:cs typeface="Times New Roman" charset="0"/>
                  </a:rPr>
                  <a:t>) and (</a:t>
                </a:r>
                <a:r>
                  <a:rPr lang="en-US" altLang="en-US" sz="2400" i="1" dirty="0">
                    <a:ea typeface="Times New Roman" charset="0"/>
                    <a:cs typeface="Times New Roman" charset="0"/>
                  </a:rPr>
                  <a:t>X</a:t>
                </a:r>
                <a:r>
                  <a:rPr lang="en-US" altLang="en-US" sz="2400" dirty="0"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400" dirty="0">
                    <a:ea typeface="Arial" charset="0"/>
                    <a:cs typeface="Arial" charset="0"/>
                    <a:sym typeface="Symbol" charset="2"/>
                  </a:rPr>
                  <a:t></a:t>
                </a:r>
                <a:r>
                  <a:rPr lang="en-US" altLang="en-US" sz="2400" dirty="0" smtClean="0"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400" i="1" dirty="0">
                    <a:ea typeface="Times New Roman" charset="0"/>
                    <a:cs typeface="Times New Roman" charset="0"/>
                  </a:rPr>
                  <a:t>Y</a:t>
                </a:r>
                <a:r>
                  <a:rPr lang="en-US" altLang="en-US" sz="2400" dirty="0">
                    <a:ea typeface="Times New Roman" charset="0"/>
                    <a:cs typeface="Times New Roman" charset="0"/>
                  </a:rPr>
                  <a:t>);</a:t>
                </a:r>
              </a:p>
              <a:p>
                <a:pPr marL="609600" indent="-609600" algn="just">
                  <a:buFont typeface="Wingdings" charset="2"/>
                  <a:buNone/>
                </a:pPr>
                <a:r>
                  <a:rPr lang="en-US" altLang="en-US" sz="2400" dirty="0">
                    <a:ea typeface="Times New Roman" charset="0"/>
                    <a:cs typeface="Times New Roman" charset="0"/>
                  </a:rPr>
                  <a:t>	</a:t>
                </a:r>
                <a:r>
                  <a:rPr lang="en-US" altLang="en-US" sz="2400" b="1" dirty="0">
                    <a:ea typeface="Times New Roman" charset="0"/>
                    <a:cs typeface="Times New Roman" charset="0"/>
                  </a:rPr>
                  <a:t>}</a:t>
                </a:r>
                <a:r>
                  <a:rPr lang="en-US" altLang="en-US" sz="2400" dirty="0">
                    <a:ea typeface="Times New Roman" charset="0"/>
                    <a:cs typeface="Times New Roman" charset="0"/>
                  </a:rPr>
                  <a:t>; </a:t>
                </a:r>
              </a:p>
            </p:txBody>
          </p:sp>
        </mc:Choice>
        <mc:Fallback xmlns="">
          <p:sp>
            <p:nvSpPr>
              <p:cNvPr id="8212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588865"/>
                <a:ext cx="9099550" cy="6019800"/>
              </a:xfrm>
              <a:blipFill>
                <a:blip r:embed="rId3"/>
                <a:stretch>
                  <a:fillRect l="-1005" t="-709" r="-2009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-12700" y="0"/>
            <a:ext cx="9156700" cy="584200"/>
          </a:xfrm>
          <a:solidFill>
            <a:srgbClr val="0070C0"/>
          </a:solidFill>
          <a:ln/>
          <a:extLst/>
        </p:spPr>
        <p:txBody>
          <a:bodyPr/>
          <a:lstStyle/>
          <a:p>
            <a:r>
              <a:rPr lang="en-US" altLang="en-US" sz="2800" dirty="0" smtClean="0">
                <a:ea typeface="Times New Roman" charset="0"/>
                <a:cs typeface="Times New Roman" charset="0"/>
              </a:rPr>
              <a:t>Multivalued Dependencies and Fourth Normal Form</a:t>
            </a:r>
            <a:endParaRPr lang="en-US" altLang="en-US" sz="2800" dirty="0"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655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886" y="533400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/>
            <a:r>
              <a:rPr lang="en-US" altLang="en-US" sz="2000" dirty="0" smtClean="0">
                <a:solidFill>
                  <a:schemeClr val="tx2"/>
                </a:solidFill>
                <a:latin typeface="Candara" panose="020E0502030303020204" pitchFamily="34" charset="0"/>
              </a:rPr>
              <a:t>Suppose you want to record student applications with first and second stream </a:t>
            </a:r>
            <a:r>
              <a:rPr lang="en-US" altLang="en-US" sz="2000" dirty="0">
                <a:solidFill>
                  <a:schemeClr val="tx2"/>
                </a:solidFill>
                <a:latin typeface="Candara" panose="020E0502030303020204" pitchFamily="34" charset="0"/>
              </a:rPr>
              <a:t>choices </a:t>
            </a:r>
            <a:r>
              <a:rPr lang="en-US" altLang="en-US" sz="2000" dirty="0" smtClean="0">
                <a:solidFill>
                  <a:schemeClr val="tx2"/>
                </a:solidFill>
                <a:latin typeface="Candara" panose="020E0502030303020204" pitchFamily="34" charset="0"/>
              </a:rPr>
              <a:t>at different universities	</a:t>
            </a:r>
            <a:endParaRPr lang="en-US" altLang="en-US" sz="2000" dirty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175"/>
            <a:ext cx="9144000" cy="536575"/>
          </a:xfrm>
          <a:solidFill>
            <a:srgbClr val="0070C0"/>
          </a:solidFill>
          <a:ln/>
          <a:extLst/>
        </p:spPr>
        <p:txBody>
          <a:bodyPr/>
          <a:lstStyle/>
          <a:p>
            <a:r>
              <a:rPr lang="en-US" altLang="en-US" sz="2800" dirty="0" smtClean="0">
                <a:ea typeface="Times New Roman" charset="0"/>
                <a:cs typeface="Times New Roman" charset="0"/>
              </a:rPr>
              <a:t>Example: 4NF</a:t>
            </a:r>
            <a:endParaRPr lang="en-US" altLang="en-US" sz="2800" dirty="0">
              <a:ea typeface="Times New Roman" charset="0"/>
              <a:cs typeface="Times New Roman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67471"/>
              </p:ext>
            </p:extLst>
          </p:nvPr>
        </p:nvGraphicFramePr>
        <p:xfrm>
          <a:off x="12441" y="1264992"/>
          <a:ext cx="3721359" cy="5593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797">
                  <a:extLst>
                    <a:ext uri="{9D8B030D-6E8A-4147-A177-3AD203B41FA5}">
                      <a16:colId xmlns:a16="http://schemas.microsoft.com/office/drawing/2014/main" val="1333751587"/>
                    </a:ext>
                  </a:extLst>
                </a:gridCol>
                <a:gridCol w="1102625">
                  <a:extLst>
                    <a:ext uri="{9D8B030D-6E8A-4147-A177-3AD203B41FA5}">
                      <a16:colId xmlns:a16="http://schemas.microsoft.com/office/drawing/2014/main" val="304487400"/>
                    </a:ext>
                  </a:extLst>
                </a:gridCol>
                <a:gridCol w="1653937">
                  <a:extLst>
                    <a:ext uri="{9D8B030D-6E8A-4147-A177-3AD203B41FA5}">
                      <a16:colId xmlns:a16="http://schemas.microsoft.com/office/drawing/2014/main" val="389929645"/>
                    </a:ext>
                  </a:extLst>
                </a:gridCol>
              </a:tblGrid>
              <a:tr h="39950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NAME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COLLEGE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STREAM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025463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Abebe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AAiT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COMPUTER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0581230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Abebe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ASTU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POWER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088189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Abebe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AAiT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POWER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872208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Abebe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ASTU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COMPUTER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650540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John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AAiT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COMPUTER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500013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John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ASTU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POWER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975946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John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AAiT</a:t>
                      </a:r>
                      <a:endParaRPr lang="en-US" sz="1800" dirty="0" smtClean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POWER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62039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John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ASTU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COMPUTER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579997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Kebede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AAiT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COMPUTER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331437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Kebede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ASTU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POWER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928313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Kebede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AAiT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POWER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240006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Kebede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ASTU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COMPUTER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725391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… 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… 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… 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2611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4"/>
              <p:cNvSpPr txBox="1">
                <a:spLocks noChangeArrowheads="1"/>
              </p:cNvSpPr>
              <p:nvPr/>
            </p:nvSpPr>
            <p:spPr bwMode="auto">
              <a:xfrm>
                <a:off x="3747018" y="1472498"/>
                <a:ext cx="36576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7432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32004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6576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41148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/>
                <a14:m>
                  <m:oMath xmlns:m="http://schemas.openxmlformats.org/officeDocument/2006/math">
                    <m:r>
                      <a:rPr lang="en-US" altLang="en-US" sz="20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𝑴𝑽𝑫</m:t>
                    </m:r>
                    <m:r>
                      <a:rPr lang="en-US" altLang="en-US" sz="20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 </m:t>
                    </m:r>
                    <m:r>
                      <a:rPr lang="en-US" altLang="en-US" sz="20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𝑵𝑨𝑴𝑬</m:t>
                    </m:r>
                    <m:r>
                      <a:rPr lang="en-US" altLang="en-US" sz="20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↠</m:t>
                    </m:r>
                    <m:r>
                      <a:rPr lang="en-US" altLang="en-US" sz="20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𝑪𝑶𝑳𝑳𝑬𝑮𝑬</m:t>
                    </m:r>
                  </m:oMath>
                </a14:m>
                <a:r>
                  <a:rPr lang="en-US" altLang="en-US" sz="2000" dirty="0" smtClean="0">
                    <a:solidFill>
                      <a:schemeClr val="tx2"/>
                    </a:solidFill>
                  </a:rPr>
                  <a:t> </a:t>
                </a:r>
                <a:endParaRPr lang="en-US" alt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47018" y="1472498"/>
                <a:ext cx="3657600" cy="400110"/>
              </a:xfrm>
              <a:prstGeom prst="rect">
                <a:avLst/>
              </a:prstGeom>
              <a:blipFill>
                <a:blip r:embed="rId3"/>
                <a:stretch>
                  <a:fillRect l="-167" b="-30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4"/>
              <p:cNvSpPr txBox="1">
                <a:spLocks noChangeArrowheads="1"/>
              </p:cNvSpPr>
              <p:nvPr/>
            </p:nvSpPr>
            <p:spPr bwMode="auto">
              <a:xfrm>
                <a:off x="3834104" y="1899528"/>
                <a:ext cx="5309896" cy="1631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7432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32004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6576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41148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/>
                <a14:m>
                  <m:oMath xmlns:m="http://schemas.openxmlformats.org/officeDocument/2006/math">
                    <m:r>
                      <a:rPr lang="en-US" altLang="en-US" sz="2000" b="1" i="1" smtClean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en-US" sz="2000" b="1" i="1" smtClean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𝑵𝑭</m:t>
                    </m:r>
                    <m:r>
                      <a:rPr lang="en-US" altLang="en-US" sz="2000" b="1" i="1" smtClean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b="1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: </a:t>
                </a:r>
                <a:r>
                  <a:rPr lang="en-US" altLang="en-US" sz="2000" b="1" i="1" dirty="0" smtClean="0">
                    <a:ea typeface="Times New Roman" charset="0"/>
                    <a:cs typeface="Times New Roman" charset="0"/>
                  </a:rPr>
                  <a:t>For X</a:t>
                </a:r>
                <a:r>
                  <a:rPr lang="en-US" altLang="en-US" sz="2000" b="1" dirty="0" smtClean="0"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</m:oMath>
                </a14:m>
                <a:r>
                  <a:rPr lang="en-US" altLang="en-US" sz="2000" b="1" i="1" dirty="0">
                    <a:ea typeface="Times New Roman" charset="0"/>
                    <a:cs typeface="Times New Roman" charset="0"/>
                  </a:rPr>
                  <a:t> Y</a:t>
                </a:r>
                <a:r>
                  <a:rPr lang="en-US" altLang="en-US" sz="2000" b="1" dirty="0">
                    <a:ea typeface="Times New Roman" charset="0"/>
                    <a:cs typeface="Times New Roman" charset="0"/>
                  </a:rPr>
                  <a:t> in </a:t>
                </a:r>
                <a:r>
                  <a:rPr lang="en-US" altLang="en-US" sz="2000" b="1" i="1" dirty="0">
                    <a:ea typeface="Times New Roman" charset="0"/>
                    <a:cs typeface="Times New Roman" charset="0"/>
                  </a:rPr>
                  <a:t>Q</a:t>
                </a:r>
                <a:r>
                  <a:rPr lang="en-US" altLang="en-US" sz="2000" b="1" dirty="0"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000" b="1" dirty="0" smtClean="0">
                    <a:ea typeface="Times New Roman" charset="0"/>
                    <a:cs typeface="Times New Roman" charset="0"/>
                  </a:rPr>
                  <a:t>Create 2 relations</a:t>
                </a:r>
                <a:br>
                  <a:rPr lang="en-US" altLang="en-US" sz="2000" b="1" dirty="0" smtClean="0">
                    <a:ea typeface="Times New Roman" charset="0"/>
                    <a:cs typeface="Times New Roman" charset="0"/>
                  </a:rPr>
                </a:br>
                <a:r>
                  <a:rPr lang="en-US" altLang="en-US" sz="2000" b="1" dirty="0" smtClean="0">
                    <a:ea typeface="Times New Roman" charset="0"/>
                    <a:cs typeface="Times New Roman" charset="0"/>
                  </a:rPr>
                  <a:t>                (</a:t>
                </a:r>
                <a:r>
                  <a:rPr lang="en-US" altLang="en-US" sz="2000" b="1" i="1" dirty="0" smtClean="0">
                    <a:ea typeface="Times New Roman" charset="0"/>
                    <a:cs typeface="Times New Roman" charset="0"/>
                  </a:rPr>
                  <a:t>Q</a:t>
                </a:r>
                <a:r>
                  <a:rPr lang="en-US" altLang="en-US" sz="2000" b="1" dirty="0" smtClean="0"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000" b="1" dirty="0">
                    <a:ea typeface="Times New Roman" charset="0"/>
                    <a:cs typeface="Times New Roman" charset="0"/>
                  </a:rPr>
                  <a:t>- </a:t>
                </a:r>
                <a:r>
                  <a:rPr lang="en-US" altLang="en-US" sz="2000" b="1" i="1" dirty="0">
                    <a:ea typeface="Times New Roman" charset="0"/>
                    <a:cs typeface="Times New Roman" charset="0"/>
                  </a:rPr>
                  <a:t>Y</a:t>
                </a:r>
                <a:r>
                  <a:rPr lang="en-US" altLang="en-US" sz="2000" b="1" dirty="0">
                    <a:ea typeface="Times New Roman" charset="0"/>
                    <a:cs typeface="Times New Roman" charset="0"/>
                  </a:rPr>
                  <a:t>) and (</a:t>
                </a:r>
                <a:r>
                  <a:rPr lang="en-US" altLang="en-US" sz="2000" b="1" i="1" dirty="0">
                    <a:ea typeface="Times New Roman" charset="0"/>
                    <a:cs typeface="Times New Roman" charset="0"/>
                  </a:rPr>
                  <a:t>X</a:t>
                </a:r>
                <a:r>
                  <a:rPr lang="en-US" altLang="en-US" sz="2000" b="1" dirty="0"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000" b="1" dirty="0">
                    <a:ea typeface="Arial" charset="0"/>
                    <a:cs typeface="Arial" charset="0"/>
                    <a:sym typeface="Symbol" charset="2"/>
                  </a:rPr>
                  <a:t></a:t>
                </a:r>
                <a:r>
                  <a:rPr lang="en-US" altLang="en-US" sz="2000" b="1" dirty="0"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sz="2000" b="1" i="1" dirty="0">
                    <a:ea typeface="Times New Roman" charset="0"/>
                    <a:cs typeface="Times New Roman" charset="0"/>
                  </a:rPr>
                  <a:t>Y</a:t>
                </a:r>
                <a:r>
                  <a:rPr lang="en-US" altLang="en-US" sz="2000" b="1" dirty="0" smtClean="0">
                    <a:ea typeface="Times New Roman" charset="0"/>
                    <a:cs typeface="Times New Roman" charset="0"/>
                  </a:rPr>
                  <a:t>).</a:t>
                </a:r>
                <a:endParaRPr lang="en-US" alt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altLang="en-US" sz="2000" b="1" dirty="0" smtClean="0">
                  <a:solidFill>
                    <a:srgbClr val="002060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altLang="en-US" sz="2000" b="1" dirty="0" smtClean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R1 = Q – College           = (NAME, STREAM)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altLang="en-US" sz="2000" b="1" dirty="0" smtClean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R2 = Name U College = (NAME, COLLEGE)</a:t>
                </a:r>
                <a:endParaRPr lang="en-US" altLang="en-US" sz="2000" b="1" dirty="0">
                  <a:solidFill>
                    <a:srgbClr val="002060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1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4104" y="1899528"/>
                <a:ext cx="5309896" cy="1631216"/>
              </a:xfrm>
              <a:prstGeom prst="rect">
                <a:avLst/>
              </a:prstGeom>
              <a:blipFill>
                <a:blip r:embed="rId4"/>
                <a:stretch>
                  <a:fillRect l="-1033" t="-2247" b="-599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4"/>
              <p:cNvSpPr txBox="1">
                <a:spLocks noChangeArrowheads="1"/>
              </p:cNvSpPr>
              <p:nvPr/>
            </p:nvSpPr>
            <p:spPr bwMode="auto">
              <a:xfrm>
                <a:off x="6819900" y="3725069"/>
                <a:ext cx="24384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7432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32004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6576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41148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US" altLang="en-US" sz="1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altLang="en-US" sz="1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𝑵𝑨𝑴𝑬</m:t>
                          </m:r>
                          <m:r>
                            <a:rPr lang="en-US" altLang="en-US" sz="1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1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𝑪𝑶𝑳𝑳𝑬𝑮𝑬</m:t>
                          </m:r>
                        </m:e>
                      </m:d>
                    </m:oMath>
                  </m:oMathPara>
                </a14:m>
                <a:endParaRPr lang="en-US" altLang="en-US" sz="18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9900" y="3725069"/>
                <a:ext cx="24384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4"/>
              <p:cNvSpPr txBox="1">
                <a:spLocks noChangeArrowheads="1"/>
              </p:cNvSpPr>
              <p:nvPr/>
            </p:nvSpPr>
            <p:spPr bwMode="auto">
              <a:xfrm>
                <a:off x="3733800" y="3745468"/>
                <a:ext cx="259080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7432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32004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6576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41148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US" altLang="en-US" sz="1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altLang="en-US" sz="1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𝑵𝑨𝑴𝑬</m:t>
                          </m:r>
                          <m:r>
                            <a:rPr lang="en-US" altLang="en-US" sz="1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1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𝑺𝑻𝑹𝑬𝑨𝑴</m:t>
                          </m:r>
                        </m:e>
                      </m:d>
                    </m:oMath>
                  </m:oMathPara>
                </a14:m>
                <a:endParaRPr lang="en-US" altLang="en-US" sz="18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800" y="3745468"/>
                <a:ext cx="2590803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970571"/>
              </p:ext>
            </p:extLst>
          </p:nvPr>
        </p:nvGraphicFramePr>
        <p:xfrm>
          <a:off x="6934200" y="4055522"/>
          <a:ext cx="22098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240">
                  <a:extLst>
                    <a:ext uri="{9D8B030D-6E8A-4147-A177-3AD203B41FA5}">
                      <a16:colId xmlns:a16="http://schemas.microsoft.com/office/drawing/2014/main" val="1333751587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304487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NAME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COLLEGE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02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Abebe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AAiT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058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Abebe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ASTU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228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John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AAiT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08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John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ASTU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872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Kebede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AAiT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65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Kebede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ASTU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500013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020700"/>
              </p:ext>
            </p:extLst>
          </p:nvPr>
        </p:nvGraphicFramePr>
        <p:xfrm>
          <a:off x="3834104" y="4084326"/>
          <a:ext cx="2847392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922">
                  <a:extLst>
                    <a:ext uri="{9D8B030D-6E8A-4147-A177-3AD203B41FA5}">
                      <a16:colId xmlns:a16="http://schemas.microsoft.com/office/drawing/2014/main" val="1333751587"/>
                    </a:ext>
                  </a:extLst>
                </a:gridCol>
                <a:gridCol w="1836470">
                  <a:extLst>
                    <a:ext uri="{9D8B030D-6E8A-4147-A177-3AD203B41FA5}">
                      <a16:colId xmlns:a16="http://schemas.microsoft.com/office/drawing/2014/main" val="304487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NAME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STREAM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02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Abebe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COMPUTER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058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Abebe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POWER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228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John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COMPUTER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08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John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POWER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872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Kebede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COMPUTER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65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Kebede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POWER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5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5078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599"/>
          </a:xfrm>
        </p:spPr>
        <p:txBody>
          <a:bodyPr/>
          <a:lstStyle/>
          <a:p>
            <a:r>
              <a:rPr lang="en-US" altLang="en-US" sz="2800" b="1" dirty="0" smtClean="0"/>
              <a:t>DESIGNING </a:t>
            </a:r>
            <a:r>
              <a:rPr lang="en-US" altLang="en-US" sz="2800" b="1" dirty="0"/>
              <a:t>A SET OF RELATIONS (1) </a:t>
            </a:r>
          </a:p>
        </p:txBody>
      </p:sp>
      <p:sp>
        <p:nvSpPr>
          <p:cNvPr id="7598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1600" y="762000"/>
            <a:ext cx="8966200" cy="6019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b="1" dirty="0"/>
              <a:t>The Approach of Relational Synthesis (Bottom-up Design):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/>
              <a:t>Assumes that all possible functional dependencies are known.</a:t>
            </a:r>
          </a:p>
          <a:p>
            <a:pPr lvl="2">
              <a:lnSpc>
                <a:spcPct val="150000"/>
              </a:lnSpc>
            </a:pPr>
            <a:r>
              <a:rPr lang="en-US" altLang="en-US" sz="2200" dirty="0"/>
              <a:t>First </a:t>
            </a:r>
            <a:r>
              <a:rPr lang="en-US" altLang="en-US" sz="2200" dirty="0" smtClean="0"/>
              <a:t>constructs </a:t>
            </a:r>
            <a:r>
              <a:rPr lang="en-US" altLang="en-US" sz="2200" dirty="0"/>
              <a:t>a minimal set of FDs</a:t>
            </a:r>
          </a:p>
          <a:p>
            <a:pPr lvl="2">
              <a:lnSpc>
                <a:spcPct val="150000"/>
              </a:lnSpc>
            </a:pPr>
            <a:r>
              <a:rPr lang="en-US" altLang="en-US" sz="2200" dirty="0"/>
              <a:t>Then applies algorithms that construct a target set of 3NF or BCNF relations.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/>
              <a:t>Additional criteria may be needed to ensure the the </a:t>
            </a:r>
            <a:r>
              <a:rPr lang="en-US" altLang="en-US" sz="2400" i="1" dirty="0"/>
              <a:t>set of relations</a:t>
            </a:r>
            <a:r>
              <a:rPr lang="en-US" altLang="en-US" sz="2400" dirty="0"/>
              <a:t> in a relational database are satisfactory </a:t>
            </a:r>
            <a:endParaRPr lang="en-US" altLang="en-US" sz="2400" dirty="0" smtClean="0"/>
          </a:p>
          <a:p>
            <a:pPr lvl="2">
              <a:lnSpc>
                <a:spcPct val="150000"/>
              </a:lnSpc>
            </a:pPr>
            <a:r>
              <a:rPr lang="en-US" altLang="en-US" dirty="0" smtClean="0">
                <a:latin typeface="Candara" panose="020E0502030303020204" pitchFamily="34" charset="0"/>
              </a:rPr>
              <a:t>(</a:t>
            </a:r>
            <a:r>
              <a:rPr lang="en-US" altLang="en-US" dirty="0">
                <a:latin typeface="Candara" panose="020E0502030303020204" pitchFamily="34" charset="0"/>
              </a:rPr>
              <a:t>see </a:t>
            </a:r>
            <a:r>
              <a:rPr lang="en-US" altLang="en-US" dirty="0" smtClean="0">
                <a:latin typeface="Candara" panose="020E0502030303020204" pitchFamily="34" charset="0"/>
              </a:rPr>
              <a:t>Algorithm 15.3: T</a:t>
            </a:r>
            <a:r>
              <a:rPr lang="en-CA" dirty="0" err="1" smtClean="0">
                <a:latin typeface="Candara" panose="020E0502030303020204" pitchFamily="34" charset="0"/>
              </a:rPr>
              <a:t>esting</a:t>
            </a:r>
            <a:r>
              <a:rPr lang="en-CA" dirty="0" smtClean="0">
                <a:latin typeface="Candara" panose="020E0502030303020204" pitchFamily="34" charset="0"/>
              </a:rPr>
              <a:t> </a:t>
            </a:r>
            <a:r>
              <a:rPr lang="en-CA" dirty="0">
                <a:latin typeface="Candara" panose="020E0502030303020204" pitchFamily="34" charset="0"/>
              </a:rPr>
              <a:t>for </a:t>
            </a:r>
            <a:r>
              <a:rPr lang="en-CA" dirty="0" err="1">
                <a:latin typeface="Candara" panose="020E0502030303020204" pitchFamily="34" charset="0"/>
              </a:rPr>
              <a:t>Nonadditive</a:t>
            </a:r>
            <a:r>
              <a:rPr lang="en-CA" dirty="0">
                <a:latin typeface="Candara" panose="020E0502030303020204" pitchFamily="34" charset="0"/>
              </a:rPr>
              <a:t> Join Property</a:t>
            </a:r>
            <a:r>
              <a:rPr lang="en-US" altLang="en-US" dirty="0" smtClean="0">
                <a:latin typeface="Candara" panose="020E0502030303020204" pitchFamily="34" charset="0"/>
              </a:rPr>
              <a:t>). </a:t>
            </a:r>
            <a:endParaRPr lang="en-US" alt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917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-76200" y="545835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/>
            <a:r>
              <a:rPr lang="en-US" altLang="en-US" sz="2800" b="1" dirty="0" smtClean="0">
                <a:solidFill>
                  <a:schemeClr val="tx2"/>
                </a:solidFill>
                <a:latin typeface="Candara" panose="020E0502030303020204" pitchFamily="34" charset="0"/>
              </a:rPr>
              <a:t>Is there any multivalued dependency</a:t>
            </a:r>
            <a:endParaRPr lang="en-US" altLang="en-US" sz="2800" b="1" dirty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175"/>
            <a:ext cx="9144000" cy="536575"/>
          </a:xfrm>
          <a:solidFill>
            <a:srgbClr val="0070C0"/>
          </a:solidFill>
          <a:ln/>
          <a:extLst/>
        </p:spPr>
        <p:txBody>
          <a:bodyPr/>
          <a:lstStyle/>
          <a:p>
            <a:r>
              <a:rPr lang="en-US" altLang="en-US" sz="2800" dirty="0" smtClean="0">
                <a:ea typeface="Times New Roman" charset="0"/>
                <a:cs typeface="Times New Roman" charset="0"/>
              </a:rPr>
              <a:t>Exercise</a:t>
            </a:r>
            <a:endParaRPr lang="en-US" altLang="en-US" sz="2800" dirty="0">
              <a:ea typeface="Times New Roman" charset="0"/>
              <a:cs typeface="Times New Roman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757533"/>
              </p:ext>
            </p:extLst>
          </p:nvPr>
        </p:nvGraphicFramePr>
        <p:xfrm>
          <a:off x="12441" y="1053665"/>
          <a:ext cx="9055359" cy="2796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759">
                  <a:extLst>
                    <a:ext uri="{9D8B030D-6E8A-4147-A177-3AD203B41FA5}">
                      <a16:colId xmlns:a16="http://schemas.microsoft.com/office/drawing/2014/main" val="133375158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044874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389929645"/>
                    </a:ext>
                  </a:extLst>
                </a:gridCol>
              </a:tblGrid>
              <a:tr h="39950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Course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Teacher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Book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025463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Database Systems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Abebe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Elmasri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Navathe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Fundamentals of DB Systems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0581230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Database Systems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Abebe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Silbershatz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Korth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Sudarshan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DB Sys concepts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088189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Database Systems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Abebe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Raghu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Ramakrishnan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…: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DB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Mang’t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Sys</a:t>
                      </a:r>
                      <a:endParaRPr lang="en-US" sz="1800" dirty="0" smtClean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456775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Database Systems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John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Elmasri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Navathe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Fundamentals of DB Systems</a:t>
                      </a:r>
                      <a:endParaRPr lang="en-US" sz="1800" dirty="0" smtClean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650540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Database Systems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John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Silbershatz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Korth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Sudarshan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DB Sys concepts</a:t>
                      </a:r>
                      <a:endParaRPr lang="en-US" sz="1800" dirty="0" smtClean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500013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Database Systems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John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Raghu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Ramakrishnan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…: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DB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Mang’t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Sys</a:t>
                      </a:r>
                      <a:endParaRPr lang="en-US" sz="1800" dirty="0" smtClean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016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4"/>
              <p:cNvSpPr txBox="1">
                <a:spLocks noChangeArrowheads="1"/>
              </p:cNvSpPr>
              <p:nvPr/>
            </p:nvSpPr>
            <p:spPr bwMode="auto">
              <a:xfrm>
                <a:off x="6096000" y="452271"/>
                <a:ext cx="1109151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7432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32004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6576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41148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36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𝒀𝒆𝒔</m:t>
                      </m:r>
                    </m:oMath>
                  </m:oMathPara>
                </a14:m>
                <a:endParaRPr lang="en-US" altLang="en-US" sz="3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452271"/>
                <a:ext cx="110915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-76200" y="4067713"/>
            <a:ext cx="5715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R1(Course, Book)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R2(Course, Teacher)</a:t>
            </a:r>
            <a:endParaRPr lang="en-US" alt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288332"/>
              </p:ext>
            </p:extLst>
          </p:nvPr>
        </p:nvGraphicFramePr>
        <p:xfrm>
          <a:off x="5918110" y="3962400"/>
          <a:ext cx="3170270" cy="1198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095">
                  <a:extLst>
                    <a:ext uri="{9D8B030D-6E8A-4147-A177-3AD203B41FA5}">
                      <a16:colId xmlns:a16="http://schemas.microsoft.com/office/drawing/2014/main" val="1333751587"/>
                    </a:ext>
                  </a:extLst>
                </a:gridCol>
                <a:gridCol w="1183175">
                  <a:extLst>
                    <a:ext uri="{9D8B030D-6E8A-4147-A177-3AD203B41FA5}">
                      <a16:colId xmlns:a16="http://schemas.microsoft.com/office/drawing/2014/main" val="304487400"/>
                    </a:ext>
                  </a:extLst>
                </a:gridCol>
              </a:tblGrid>
              <a:tr h="39950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Course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Teacher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025463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Database Systems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Abebe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0581230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Database Systems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John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01649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309147"/>
              </p:ext>
            </p:extLst>
          </p:nvPr>
        </p:nvGraphicFramePr>
        <p:xfrm>
          <a:off x="12441" y="5208893"/>
          <a:ext cx="7315200" cy="159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1333751587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389929645"/>
                    </a:ext>
                  </a:extLst>
                </a:gridCol>
              </a:tblGrid>
              <a:tr h="39950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Course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Book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025463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Database Systems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Elmasri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Navathe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Fundamentals of DB Systems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0581230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Database Systems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Silbershatz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Korth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Sudarshan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DB Sys concepts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088189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Database Systems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Raghu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Ramakrishnan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…: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DB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Mang’t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Sys</a:t>
                      </a:r>
                      <a:endParaRPr lang="en-US" sz="1800" dirty="0" smtClean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456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3080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en-US" sz="2800" b="1" dirty="0" smtClean="0"/>
              <a:t>Join Dependency (JD) Revisited</a:t>
            </a:r>
            <a:endParaRPr lang="en-US" altLang="en-US" sz="2800" b="1" dirty="0">
              <a:ea typeface="Times New Roman" charset="0"/>
              <a:cs typeface="Times New Roman" charset="0"/>
            </a:endParaRPr>
          </a:p>
        </p:txBody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41350"/>
            <a:ext cx="9067800" cy="6140450"/>
          </a:xfrm>
        </p:spPr>
        <p:txBody>
          <a:bodyPr/>
          <a:lstStyle/>
          <a:p>
            <a:pPr marL="609600" indent="-609600" algn="just">
              <a:lnSpc>
                <a:spcPct val="150000"/>
              </a:lnSpc>
              <a:buNone/>
            </a:pPr>
            <a:r>
              <a:rPr lang="en-US" altLang="en-US" sz="2400" b="1" u="sng" dirty="0" smtClean="0"/>
              <a:t>Definition:</a:t>
            </a:r>
            <a:r>
              <a:rPr lang="en-US" altLang="en-US" sz="2400" b="1" dirty="0" smtClean="0"/>
              <a:t> </a:t>
            </a:r>
          </a:p>
          <a:p>
            <a:pPr marL="609600" indent="-609600" algn="just">
              <a:lnSpc>
                <a:spcPct val="150000"/>
              </a:lnSpc>
            </a:pPr>
            <a:r>
              <a:rPr lang="en-US" altLang="en-US" sz="2400" dirty="0" smtClean="0"/>
              <a:t>A </a:t>
            </a:r>
            <a:r>
              <a:rPr lang="en-US" altLang="en-US" sz="2400" b="1" dirty="0" smtClean="0"/>
              <a:t>join dependency</a:t>
            </a:r>
            <a:r>
              <a:rPr lang="en-US" altLang="en-US" sz="2400" dirty="0" smtClean="0"/>
              <a:t> (</a:t>
            </a:r>
            <a:r>
              <a:rPr lang="en-US" altLang="en-US" sz="2400" b="1" dirty="0" smtClean="0"/>
              <a:t>JD</a:t>
            </a:r>
            <a:r>
              <a:rPr lang="en-US" altLang="en-US" sz="2400" dirty="0" smtClean="0"/>
              <a:t>), denoted by JD(</a:t>
            </a:r>
            <a:r>
              <a:rPr lang="en-US" altLang="en-US" sz="2400" i="1" dirty="0" smtClean="0"/>
              <a:t>R</a:t>
            </a:r>
            <a:r>
              <a:rPr lang="en-US" altLang="en-US" sz="2400" baseline="-30000" dirty="0" smtClean="0"/>
              <a:t>1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R</a:t>
            </a:r>
            <a:r>
              <a:rPr lang="en-US" altLang="en-US" sz="2400" baseline="-30000" dirty="0" smtClean="0"/>
              <a:t>2</a:t>
            </a:r>
            <a:r>
              <a:rPr lang="en-US" altLang="en-US" sz="2400" dirty="0" smtClean="0"/>
              <a:t>, ..., </a:t>
            </a:r>
            <a:r>
              <a:rPr lang="en-US" altLang="en-US" sz="2400" i="1" dirty="0" smtClean="0"/>
              <a:t>R</a:t>
            </a:r>
            <a:r>
              <a:rPr lang="en-US" altLang="en-US" sz="2400" baseline="-30000" dirty="0" smtClean="0"/>
              <a:t>n</a:t>
            </a:r>
            <a:r>
              <a:rPr lang="en-US" altLang="en-US" sz="2400" dirty="0" smtClean="0"/>
              <a:t>), specified on relation schema </a:t>
            </a:r>
            <a:r>
              <a:rPr lang="en-US" altLang="en-US" sz="2400" i="1" dirty="0" smtClean="0"/>
              <a:t>R</a:t>
            </a:r>
            <a:r>
              <a:rPr lang="en-US" altLang="en-US" sz="2400" dirty="0" smtClean="0"/>
              <a:t>, specifies a constraint on the states </a:t>
            </a:r>
            <a:r>
              <a:rPr lang="en-US" altLang="en-US" sz="2400" i="1" dirty="0" smtClean="0"/>
              <a:t>r</a:t>
            </a:r>
            <a:r>
              <a:rPr lang="en-US" altLang="en-US" sz="2400" dirty="0" smtClean="0"/>
              <a:t> of </a:t>
            </a:r>
            <a:r>
              <a:rPr lang="en-US" altLang="en-US" sz="2400" i="1" dirty="0" smtClean="0"/>
              <a:t>R</a:t>
            </a:r>
            <a:r>
              <a:rPr lang="en-US" altLang="en-US" sz="2400" dirty="0" smtClean="0"/>
              <a:t>.</a:t>
            </a:r>
          </a:p>
          <a:p>
            <a:pPr marL="990600" lvl="1" indent="-533400">
              <a:lnSpc>
                <a:spcPct val="150000"/>
              </a:lnSpc>
            </a:pPr>
            <a:r>
              <a:rPr lang="en-US" altLang="en-US" sz="2200" dirty="0" smtClean="0"/>
              <a:t>The constraint states that every legal state </a:t>
            </a:r>
            <a:r>
              <a:rPr lang="en-US" altLang="en-US" sz="2200" i="1" dirty="0" smtClean="0"/>
              <a:t>r</a:t>
            </a:r>
            <a:r>
              <a:rPr lang="en-US" altLang="en-US" sz="2200" dirty="0" smtClean="0"/>
              <a:t> of </a:t>
            </a:r>
            <a:r>
              <a:rPr lang="en-US" altLang="en-US" sz="2200" i="1" dirty="0" smtClean="0"/>
              <a:t>R</a:t>
            </a:r>
            <a:r>
              <a:rPr lang="en-US" altLang="en-US" sz="2200" dirty="0" smtClean="0"/>
              <a:t> should have a non-additive join decomposition into </a:t>
            </a:r>
            <a:r>
              <a:rPr lang="en-US" altLang="en-US" sz="2200" i="1" dirty="0" smtClean="0"/>
              <a:t>R</a:t>
            </a:r>
            <a:r>
              <a:rPr lang="en-US" altLang="en-US" sz="2200" baseline="-30000" dirty="0" smtClean="0"/>
              <a:t>1</a:t>
            </a:r>
            <a:r>
              <a:rPr lang="en-US" altLang="en-US" sz="2200" dirty="0" smtClean="0"/>
              <a:t>, </a:t>
            </a:r>
            <a:r>
              <a:rPr lang="en-US" altLang="en-US" sz="2200" i="1" dirty="0" smtClean="0"/>
              <a:t>R</a:t>
            </a:r>
            <a:r>
              <a:rPr lang="en-US" altLang="en-US" sz="2200" baseline="-30000" dirty="0" smtClean="0"/>
              <a:t>2</a:t>
            </a:r>
            <a:r>
              <a:rPr lang="en-US" altLang="en-US" sz="2200" dirty="0" smtClean="0"/>
              <a:t>, ..., </a:t>
            </a:r>
            <a:r>
              <a:rPr lang="en-US" altLang="en-US" sz="2200" i="1" dirty="0" smtClean="0"/>
              <a:t>R</a:t>
            </a:r>
            <a:r>
              <a:rPr lang="en-US" altLang="en-US" sz="2200" baseline="-30000" dirty="0" smtClean="0"/>
              <a:t>n</a:t>
            </a:r>
            <a:r>
              <a:rPr lang="en-US" altLang="en-US" sz="2200" dirty="0" smtClean="0"/>
              <a:t>; that is, for every such </a:t>
            </a:r>
            <a:r>
              <a:rPr lang="en-US" altLang="en-US" sz="2200" i="1" dirty="0" smtClean="0"/>
              <a:t>r</a:t>
            </a:r>
            <a:r>
              <a:rPr lang="en-US" altLang="en-US" sz="2200" dirty="0" smtClean="0"/>
              <a:t> we have	</a:t>
            </a:r>
            <a:r>
              <a:rPr lang="en-US" altLang="en-US" sz="2200" dirty="0"/>
              <a:t/>
            </a:r>
            <a:br>
              <a:rPr lang="en-US" altLang="en-US" sz="2200" dirty="0"/>
            </a:br>
            <a:r>
              <a:rPr lang="en-US" altLang="en-US" sz="2200" dirty="0" smtClean="0"/>
              <a:t>* (</a:t>
            </a:r>
            <a:r>
              <a:rPr lang="en-US" altLang="en-US" sz="2200" dirty="0" smtClean="0">
                <a:latin typeface="Symbol" panose="05050102010706020507" pitchFamily="18" charset="2"/>
              </a:rPr>
              <a:t></a:t>
            </a:r>
            <a:r>
              <a:rPr lang="en-US" altLang="en-US" sz="2200" i="1" baseline="-30000" dirty="0" smtClean="0"/>
              <a:t>R1</a:t>
            </a:r>
            <a:r>
              <a:rPr lang="en-US" altLang="en-US" sz="2200" dirty="0" smtClean="0"/>
              <a:t>(</a:t>
            </a:r>
            <a:r>
              <a:rPr lang="en-US" altLang="en-US" sz="2200" i="1" dirty="0" smtClean="0"/>
              <a:t>r</a:t>
            </a:r>
            <a:r>
              <a:rPr lang="en-US" altLang="en-US" sz="2200" dirty="0" smtClean="0"/>
              <a:t>), </a:t>
            </a:r>
            <a:r>
              <a:rPr lang="en-US" altLang="en-US" sz="2200" dirty="0" smtClean="0">
                <a:latin typeface="Symbol" panose="05050102010706020507" pitchFamily="18" charset="2"/>
              </a:rPr>
              <a:t></a:t>
            </a:r>
            <a:r>
              <a:rPr lang="en-US" altLang="en-US" sz="2200" i="1" baseline="-30000" dirty="0" smtClean="0"/>
              <a:t>R2</a:t>
            </a:r>
            <a:r>
              <a:rPr lang="en-US" altLang="en-US" sz="2200" dirty="0" smtClean="0"/>
              <a:t>(</a:t>
            </a:r>
            <a:r>
              <a:rPr lang="en-US" altLang="en-US" sz="2200" i="1" dirty="0" smtClean="0"/>
              <a:t>r</a:t>
            </a:r>
            <a:r>
              <a:rPr lang="en-US" altLang="en-US" sz="2200" dirty="0" smtClean="0"/>
              <a:t>), ..., </a:t>
            </a:r>
            <a:r>
              <a:rPr lang="en-US" altLang="en-US" sz="2200" dirty="0" smtClean="0">
                <a:latin typeface="Symbol" panose="05050102010706020507" pitchFamily="18" charset="2"/>
              </a:rPr>
              <a:t></a:t>
            </a:r>
            <a:r>
              <a:rPr lang="en-US" altLang="en-US" sz="2200" i="1" baseline="-30000" dirty="0" smtClean="0"/>
              <a:t>Rn</a:t>
            </a:r>
            <a:r>
              <a:rPr lang="en-US" altLang="en-US" sz="2200" dirty="0" smtClean="0"/>
              <a:t>(</a:t>
            </a:r>
            <a:r>
              <a:rPr lang="en-US" altLang="en-US" sz="2200" i="1" dirty="0" smtClean="0"/>
              <a:t>r</a:t>
            </a:r>
            <a:r>
              <a:rPr lang="en-US" altLang="en-US" sz="2200" dirty="0" smtClean="0"/>
              <a:t>)) = </a:t>
            </a:r>
            <a:r>
              <a:rPr lang="en-US" altLang="en-US" sz="2200" i="1" dirty="0" smtClean="0"/>
              <a:t>r</a:t>
            </a:r>
          </a:p>
          <a:p>
            <a:pPr marL="609600" indent="-60960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400" i="1" dirty="0" smtClean="0"/>
              <a:t>	</a:t>
            </a:r>
            <a:r>
              <a:rPr lang="en-US" altLang="en-US" sz="2400" b="1" i="1" dirty="0" smtClean="0"/>
              <a:t>Note</a:t>
            </a:r>
            <a:r>
              <a:rPr lang="en-US" altLang="en-US" sz="2400" i="1" dirty="0" smtClean="0"/>
              <a:t>: an MVD is a special case of a JD where n = 2. </a:t>
            </a:r>
          </a:p>
          <a:p>
            <a:pPr marL="609600" indent="-609600" algn="just"/>
            <a:r>
              <a:rPr lang="en-US" altLang="en-US" sz="2400" dirty="0" smtClean="0"/>
              <a:t>A join dependency JD(</a:t>
            </a:r>
            <a:r>
              <a:rPr lang="en-US" altLang="en-US" sz="2400" i="1" dirty="0" smtClean="0"/>
              <a:t>R</a:t>
            </a:r>
            <a:r>
              <a:rPr lang="en-US" altLang="en-US" sz="2400" baseline="-30000" dirty="0" smtClean="0"/>
              <a:t>1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R</a:t>
            </a:r>
            <a:r>
              <a:rPr lang="en-US" altLang="en-US" sz="2400" baseline="-30000" dirty="0" smtClean="0"/>
              <a:t>2</a:t>
            </a:r>
            <a:r>
              <a:rPr lang="en-US" altLang="en-US" sz="2400" dirty="0" smtClean="0"/>
              <a:t>, ..., </a:t>
            </a:r>
            <a:r>
              <a:rPr lang="en-US" altLang="en-US" sz="2400" i="1" dirty="0" smtClean="0"/>
              <a:t>R</a:t>
            </a:r>
            <a:r>
              <a:rPr lang="en-US" altLang="en-US" sz="2400" baseline="-30000" dirty="0" smtClean="0"/>
              <a:t>n</a:t>
            </a:r>
            <a:r>
              <a:rPr lang="en-US" altLang="en-US" sz="2400" dirty="0" smtClean="0"/>
              <a:t>), specified on relation schema </a:t>
            </a:r>
            <a:r>
              <a:rPr lang="en-US" altLang="en-US" sz="2400" i="1" dirty="0" smtClean="0"/>
              <a:t>R</a:t>
            </a:r>
            <a:r>
              <a:rPr lang="en-US" altLang="en-US" sz="2400" dirty="0" smtClean="0"/>
              <a:t>, is a </a:t>
            </a:r>
            <a:r>
              <a:rPr lang="en-US" altLang="en-US" sz="2400" b="1" dirty="0" smtClean="0"/>
              <a:t>trivial JD</a:t>
            </a:r>
            <a:r>
              <a:rPr lang="en-US" altLang="en-US" sz="2400" dirty="0" smtClean="0"/>
              <a:t> if one of the relation schemas </a:t>
            </a:r>
            <a:r>
              <a:rPr lang="en-US" altLang="en-US" sz="2400" i="1" dirty="0" err="1" smtClean="0"/>
              <a:t>R</a:t>
            </a:r>
            <a:r>
              <a:rPr lang="en-US" altLang="en-US" sz="2400" baseline="-30000" dirty="0" err="1" smtClean="0"/>
              <a:t>i</a:t>
            </a:r>
            <a:r>
              <a:rPr lang="en-US" altLang="en-US" sz="2400" dirty="0" smtClean="0"/>
              <a:t> in JD(</a:t>
            </a:r>
            <a:r>
              <a:rPr lang="en-US" altLang="en-US" sz="2400" i="1" dirty="0" smtClean="0"/>
              <a:t>R</a:t>
            </a:r>
            <a:r>
              <a:rPr lang="en-US" altLang="en-US" sz="2400" baseline="-30000" dirty="0" smtClean="0"/>
              <a:t>1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R</a:t>
            </a:r>
            <a:r>
              <a:rPr lang="en-US" altLang="en-US" sz="2400" baseline="-30000" dirty="0" smtClean="0"/>
              <a:t>2</a:t>
            </a:r>
            <a:r>
              <a:rPr lang="en-US" altLang="en-US" sz="2400" dirty="0" smtClean="0"/>
              <a:t>, ..., </a:t>
            </a:r>
            <a:r>
              <a:rPr lang="en-US" altLang="en-US" sz="2400" i="1" dirty="0" smtClean="0"/>
              <a:t>R</a:t>
            </a:r>
            <a:r>
              <a:rPr lang="en-US" altLang="en-US" sz="2400" baseline="-30000" dirty="0" smtClean="0"/>
              <a:t>n</a:t>
            </a:r>
            <a:r>
              <a:rPr lang="en-US" altLang="en-US" sz="2400" dirty="0" smtClean="0"/>
              <a:t>) is equal to </a:t>
            </a:r>
            <a:r>
              <a:rPr lang="en-US" altLang="en-US" sz="2400" i="1" dirty="0" smtClean="0"/>
              <a:t>R</a:t>
            </a:r>
            <a:r>
              <a:rPr lang="en-US" altLang="en-US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336095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en-US" sz="2800" b="1" dirty="0">
                <a:ea typeface="Times New Roman" charset="0"/>
                <a:cs typeface="Times New Roman" charset="0"/>
              </a:rPr>
              <a:t>Join Dependencies and Fifth Normal </a:t>
            </a:r>
            <a:r>
              <a:rPr lang="en-US" altLang="en-US" sz="2800" b="1" dirty="0" smtClean="0">
                <a:ea typeface="Times New Roman" charset="0"/>
                <a:cs typeface="Times New Roman" charset="0"/>
              </a:rPr>
              <a:t>Form</a:t>
            </a:r>
            <a:endParaRPr lang="en-US" altLang="en-US" sz="2800" b="1" dirty="0">
              <a:ea typeface="Times New Roman" charset="0"/>
              <a:cs typeface="Times New Roman" charset="0"/>
            </a:endParaRPr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067800" cy="5943600"/>
          </a:xfrm>
        </p:spPr>
        <p:txBody>
          <a:bodyPr/>
          <a:lstStyle/>
          <a:p>
            <a:pPr marL="609600" indent="-609600" algn="just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b="1" u="sng" dirty="0" smtClean="0">
                <a:cs typeface="Times New Roman" panose="02020603050405020304" pitchFamily="18" charset="0"/>
              </a:rPr>
              <a:t>Definition of 5NF:</a:t>
            </a:r>
            <a:r>
              <a:rPr lang="en-US" altLang="en-US" sz="2400" b="1" dirty="0" smtClean="0">
                <a:cs typeface="Times New Roman" panose="02020603050405020304" pitchFamily="18" charset="0"/>
              </a:rPr>
              <a:t> </a:t>
            </a:r>
          </a:p>
          <a:p>
            <a:pPr marL="609600" indent="-609600" algn="just">
              <a:lnSpc>
                <a:spcPct val="150000"/>
              </a:lnSpc>
              <a:defRPr/>
            </a:pPr>
            <a:r>
              <a:rPr lang="en-US" altLang="en-US" sz="2400" dirty="0" smtClean="0">
                <a:cs typeface="Times New Roman" panose="02020603050405020304" pitchFamily="18" charset="0"/>
              </a:rPr>
              <a:t>A relation schema </a:t>
            </a:r>
            <a:r>
              <a:rPr lang="en-US" altLang="en-US" sz="2400" i="1" dirty="0" smtClean="0">
                <a:cs typeface="Times New Roman" panose="02020603050405020304" pitchFamily="18" charset="0"/>
              </a:rPr>
              <a:t>R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is in </a:t>
            </a:r>
            <a:r>
              <a:rPr lang="en-US" altLang="en-US" sz="2400" b="1" dirty="0" smtClean="0">
                <a:cs typeface="Times New Roman" panose="02020603050405020304" pitchFamily="18" charset="0"/>
              </a:rPr>
              <a:t>fifth normal form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(</a:t>
            </a:r>
            <a:r>
              <a:rPr lang="en-US" altLang="en-US" sz="2400" b="1" dirty="0" smtClean="0">
                <a:cs typeface="Times New Roman" panose="02020603050405020304" pitchFamily="18" charset="0"/>
              </a:rPr>
              <a:t>5NF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) (or </a:t>
            </a:r>
            <a:r>
              <a:rPr lang="en-US" altLang="en-US" sz="2400" b="1" dirty="0" smtClean="0">
                <a:cs typeface="Times New Roman" panose="02020603050405020304" pitchFamily="18" charset="0"/>
              </a:rPr>
              <a:t>Project-Join Normal Form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(</a:t>
            </a:r>
            <a:r>
              <a:rPr lang="en-US" altLang="en-US" sz="2400" b="1" dirty="0" smtClean="0">
                <a:cs typeface="Times New Roman" panose="02020603050405020304" pitchFamily="18" charset="0"/>
              </a:rPr>
              <a:t>PJNF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)) with respect to a set </a:t>
            </a:r>
            <a:r>
              <a:rPr lang="en-US" altLang="en-US" sz="2400" i="1" dirty="0" smtClean="0">
                <a:cs typeface="Times New Roman" panose="02020603050405020304" pitchFamily="18" charset="0"/>
              </a:rPr>
              <a:t>F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of functional, multivalued, and join dependencies if, </a:t>
            </a:r>
          </a:p>
          <a:p>
            <a:pPr marL="990600" lvl="1" indent="-533400" algn="just">
              <a:lnSpc>
                <a:spcPct val="150000"/>
              </a:lnSpc>
              <a:defRPr/>
            </a:pPr>
            <a:r>
              <a:rPr lang="en-US" altLang="en-US" sz="2400" dirty="0" smtClean="0">
                <a:cs typeface="Times New Roman" panose="02020603050405020304" pitchFamily="18" charset="0"/>
              </a:rPr>
              <a:t>for every nontrivial join dependency JD(</a:t>
            </a:r>
            <a:r>
              <a:rPr lang="en-US" altLang="en-US" sz="2400" i="1" dirty="0" smtClean="0">
                <a:cs typeface="Times New Roman" panose="02020603050405020304" pitchFamily="18" charset="0"/>
              </a:rPr>
              <a:t>R</a:t>
            </a:r>
            <a:r>
              <a:rPr lang="en-US" altLang="en-US" sz="2400" baseline="-30000" dirty="0" smtClean="0">
                <a:cs typeface="Times New Roman" panose="02020603050405020304" pitchFamily="18" charset="0"/>
              </a:rPr>
              <a:t>1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, </a:t>
            </a:r>
            <a:r>
              <a:rPr lang="en-US" altLang="en-US" sz="2400" i="1" dirty="0" smtClean="0">
                <a:cs typeface="Times New Roman" panose="02020603050405020304" pitchFamily="18" charset="0"/>
              </a:rPr>
              <a:t>R</a:t>
            </a:r>
            <a:r>
              <a:rPr lang="en-US" altLang="en-US" sz="2400" baseline="-30000" dirty="0" smtClean="0">
                <a:cs typeface="Times New Roman" panose="02020603050405020304" pitchFamily="18" charset="0"/>
              </a:rPr>
              <a:t>2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, ..., </a:t>
            </a:r>
            <a:r>
              <a:rPr lang="en-US" altLang="en-US" sz="2400" i="1" dirty="0" smtClean="0">
                <a:cs typeface="Times New Roman" panose="02020603050405020304" pitchFamily="18" charset="0"/>
              </a:rPr>
              <a:t>R</a:t>
            </a:r>
            <a:r>
              <a:rPr lang="en-US" altLang="en-US" sz="2400" baseline="-30000" dirty="0" smtClean="0">
                <a:cs typeface="Times New Roman" panose="02020603050405020304" pitchFamily="18" charset="0"/>
              </a:rPr>
              <a:t>n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) in </a:t>
            </a:r>
            <a:r>
              <a:rPr lang="en-US" altLang="en-US" sz="2400" i="1" dirty="0" smtClean="0">
                <a:cs typeface="Times New Roman" panose="02020603050405020304" pitchFamily="18" charset="0"/>
              </a:rPr>
              <a:t>F</a:t>
            </a:r>
            <a:r>
              <a:rPr lang="en-US" altLang="en-US" sz="2400" baseline="30000" dirty="0" smtClean="0">
                <a:cs typeface="Times New Roman" panose="02020603050405020304" pitchFamily="18" charset="0"/>
              </a:rPr>
              <a:t>+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(that is, implied by </a:t>
            </a:r>
            <a:r>
              <a:rPr lang="en-US" altLang="en-US" sz="2400" i="1" dirty="0" smtClean="0">
                <a:cs typeface="Times New Roman" panose="02020603050405020304" pitchFamily="18" charset="0"/>
              </a:rPr>
              <a:t>F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), </a:t>
            </a:r>
          </a:p>
          <a:p>
            <a:pPr marL="1371600" lvl="2" indent="-457200" algn="just">
              <a:lnSpc>
                <a:spcPct val="150000"/>
              </a:lnSpc>
              <a:defRPr/>
            </a:pPr>
            <a:r>
              <a:rPr lang="en-US" altLang="en-US" dirty="0" smtClean="0">
                <a:cs typeface="Times New Roman" panose="02020603050405020304" pitchFamily="18" charset="0"/>
              </a:rPr>
              <a:t>every </a:t>
            </a:r>
            <a:r>
              <a:rPr lang="en-US" altLang="en-US" i="1" dirty="0" err="1" smtClean="0">
                <a:cs typeface="Times New Roman" panose="02020603050405020304" pitchFamily="18" charset="0"/>
              </a:rPr>
              <a:t>R</a:t>
            </a:r>
            <a:r>
              <a:rPr lang="en-US" altLang="en-US" baseline="-30000" dirty="0" err="1" smtClean="0">
                <a:cs typeface="Times New Roman" panose="02020603050405020304" pitchFamily="18" charset="0"/>
              </a:rPr>
              <a:t>i</a:t>
            </a:r>
            <a:r>
              <a:rPr lang="en-US" altLang="en-US" dirty="0" smtClean="0">
                <a:cs typeface="Times New Roman" panose="02020603050405020304" pitchFamily="18" charset="0"/>
              </a:rPr>
              <a:t> is a </a:t>
            </a:r>
            <a:r>
              <a:rPr lang="en-US" altLang="en-US" dirty="0" err="1" smtClean="0">
                <a:cs typeface="Times New Roman" panose="02020603050405020304" pitchFamily="18" charset="0"/>
              </a:rPr>
              <a:t>superkey</a:t>
            </a:r>
            <a:r>
              <a:rPr lang="en-US" altLang="en-US" dirty="0" smtClean="0">
                <a:cs typeface="Times New Roman" panose="02020603050405020304" pitchFamily="18" charset="0"/>
              </a:rPr>
              <a:t> of </a:t>
            </a:r>
            <a:r>
              <a:rPr lang="en-US" altLang="en-US" i="1" dirty="0" smtClean="0">
                <a:cs typeface="Times New Roman" panose="02020603050405020304" pitchFamily="18" charset="0"/>
              </a:rPr>
              <a:t>R</a:t>
            </a:r>
            <a:r>
              <a:rPr lang="en-US" altLang="en-US" dirty="0" smtClean="0">
                <a:cs typeface="Times New Roman" panose="02020603050405020304" pitchFamily="18" charset="0"/>
              </a:rPr>
              <a:t>.</a:t>
            </a:r>
          </a:p>
          <a:p>
            <a:pPr marL="571500" indent="-457200" algn="just">
              <a:lnSpc>
                <a:spcPct val="150000"/>
              </a:lnSpc>
              <a:defRPr/>
            </a:pPr>
            <a:r>
              <a:rPr lang="en-US" altLang="en-US" sz="2400" dirty="0" smtClean="0">
                <a:solidFill>
                  <a:srgbClr val="990033"/>
                </a:solidFill>
                <a:cs typeface="Times New Roman" panose="02020603050405020304" pitchFamily="18" charset="0"/>
              </a:rPr>
              <a:t>Discovering join dependencies in practical databases with hundreds of relations is next to impossible. Therefore, 5NF is rarely used in practice.</a:t>
            </a:r>
            <a:endParaRPr lang="en-US" altLang="en-US" sz="2400" dirty="0">
              <a:solidFill>
                <a:srgbClr val="990033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318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0070C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ea typeface="Times New Roman" charset="0"/>
                <a:cs typeface="Times New Roman" charset="0"/>
              </a:rPr>
              <a:t>Inclusion Dependencies</a:t>
            </a:r>
            <a:endParaRPr lang="en-US" altLang="en-US" dirty="0">
              <a:ea typeface="Times New Roman" charset="0"/>
              <a:cs typeface="Times New Roman" charset="0"/>
            </a:endParaRPr>
          </a:p>
        </p:txBody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25" y="820600"/>
            <a:ext cx="9067800" cy="5943600"/>
          </a:xfrm>
        </p:spPr>
        <p:txBody>
          <a:bodyPr/>
          <a:lstStyle/>
          <a:p>
            <a:pPr marL="609600" indent="-609600" algn="just">
              <a:buFont typeface="Wingdings" charset="2"/>
              <a:buNone/>
            </a:pPr>
            <a:r>
              <a:rPr lang="en-US" altLang="en-US" sz="2400" b="1" u="sng" dirty="0">
                <a:ea typeface="Times New Roman" charset="0"/>
                <a:cs typeface="Times New Roman" charset="0"/>
              </a:rPr>
              <a:t>Definition:</a:t>
            </a:r>
            <a:r>
              <a:rPr lang="en-US" altLang="en-US" sz="2400" b="1" dirty="0">
                <a:ea typeface="Times New Roman" charset="0"/>
                <a:cs typeface="Times New Roman" charset="0"/>
              </a:rPr>
              <a:t> </a:t>
            </a:r>
          </a:p>
          <a:p>
            <a:pPr marL="609600" indent="-609600" algn="just"/>
            <a:r>
              <a:rPr lang="en-US" altLang="en-US" sz="2400" dirty="0">
                <a:ea typeface="Times New Roman" charset="0"/>
                <a:cs typeface="Times New Roman" charset="0"/>
              </a:rPr>
              <a:t>An </a:t>
            </a:r>
            <a:r>
              <a:rPr lang="en-US" altLang="en-US" sz="2400" b="1" dirty="0">
                <a:ea typeface="Times New Roman" charset="0"/>
                <a:cs typeface="Times New Roman" charset="0"/>
              </a:rPr>
              <a:t>inclusion dependency</a:t>
            </a:r>
            <a:r>
              <a:rPr lang="en-US" altLang="en-US" sz="2400" dirty="0">
                <a:ea typeface="Times New Roman" charset="0"/>
                <a:cs typeface="Times New Roman" charset="0"/>
              </a:rPr>
              <a:t> </a:t>
            </a:r>
            <a:r>
              <a:rPr lang="en-US" altLang="en-US" sz="2400" i="1" dirty="0">
                <a:ea typeface="Times New Roman" charset="0"/>
                <a:cs typeface="Times New Roman" charset="0"/>
              </a:rPr>
              <a:t>R</a:t>
            </a:r>
            <a:r>
              <a:rPr lang="en-US" altLang="en-US" sz="2400" dirty="0">
                <a:ea typeface="Times New Roman" charset="0"/>
                <a:cs typeface="Times New Roman" charset="0"/>
              </a:rPr>
              <a:t>.</a:t>
            </a:r>
            <a:r>
              <a:rPr lang="en-US" altLang="en-US" sz="2400" i="1" dirty="0">
                <a:ea typeface="Times New Roman" charset="0"/>
                <a:cs typeface="Times New Roman" charset="0"/>
              </a:rPr>
              <a:t>X</a:t>
            </a:r>
            <a:r>
              <a:rPr lang="en-US" altLang="en-US" sz="2400" dirty="0">
                <a:ea typeface="Times New Roman" charset="0"/>
                <a:cs typeface="Times New Roman" charset="0"/>
              </a:rPr>
              <a:t> &lt; </a:t>
            </a:r>
            <a:r>
              <a:rPr lang="en-US" altLang="en-US" sz="2400" i="1" dirty="0">
                <a:ea typeface="Times New Roman" charset="0"/>
                <a:cs typeface="Times New Roman" charset="0"/>
              </a:rPr>
              <a:t>S</a:t>
            </a:r>
            <a:r>
              <a:rPr lang="en-US" altLang="en-US" sz="2400" dirty="0">
                <a:ea typeface="Times New Roman" charset="0"/>
                <a:cs typeface="Times New Roman" charset="0"/>
              </a:rPr>
              <a:t>.</a:t>
            </a:r>
            <a:r>
              <a:rPr lang="en-US" altLang="en-US" sz="2400" i="1" dirty="0">
                <a:ea typeface="Times New Roman" charset="0"/>
                <a:cs typeface="Times New Roman" charset="0"/>
              </a:rPr>
              <a:t>Y</a:t>
            </a:r>
            <a:r>
              <a:rPr lang="en-US" altLang="en-US" sz="2400" dirty="0">
                <a:ea typeface="Times New Roman" charset="0"/>
                <a:cs typeface="Times New Roman" charset="0"/>
              </a:rPr>
              <a:t> between two sets of </a:t>
            </a:r>
            <a:r>
              <a:rPr lang="en-US" altLang="en-US" sz="2400" dirty="0" smtClean="0">
                <a:ea typeface="Times New Roman" charset="0"/>
                <a:cs typeface="Times New Roman" charset="0"/>
              </a:rPr>
              <a:t>attributes</a:t>
            </a:r>
          </a:p>
          <a:p>
            <a:pPr marL="1009650" lvl="1" indent="-609600" algn="just"/>
            <a:r>
              <a:rPr lang="en-US" altLang="en-US" sz="2200" i="1" dirty="0" smtClean="0">
                <a:ea typeface="Times New Roman" charset="0"/>
                <a:cs typeface="Times New Roman" charset="0"/>
              </a:rPr>
              <a:t>X</a:t>
            </a:r>
            <a:r>
              <a:rPr lang="en-US" altLang="en-US" sz="2200" dirty="0" smtClean="0">
                <a:ea typeface="Times New Roman" charset="0"/>
                <a:cs typeface="Times New Roman" charset="0"/>
              </a:rPr>
              <a:t> </a:t>
            </a:r>
            <a:r>
              <a:rPr lang="en-US" altLang="en-US" sz="2200" dirty="0">
                <a:ea typeface="Times New Roman" charset="0"/>
                <a:cs typeface="Times New Roman" charset="0"/>
              </a:rPr>
              <a:t>of relation schema </a:t>
            </a:r>
            <a:r>
              <a:rPr lang="en-US" altLang="en-US" sz="2200" i="1" dirty="0">
                <a:ea typeface="Times New Roman" charset="0"/>
                <a:cs typeface="Times New Roman" charset="0"/>
              </a:rPr>
              <a:t>R</a:t>
            </a:r>
            <a:r>
              <a:rPr lang="en-US" altLang="en-US" sz="2200" dirty="0">
                <a:ea typeface="Times New Roman" charset="0"/>
                <a:cs typeface="Times New Roman" charset="0"/>
              </a:rPr>
              <a:t>, and </a:t>
            </a:r>
            <a:r>
              <a:rPr lang="en-US" altLang="en-US" sz="2200" i="1" dirty="0">
                <a:ea typeface="Times New Roman" charset="0"/>
                <a:cs typeface="Times New Roman" charset="0"/>
              </a:rPr>
              <a:t>Y</a:t>
            </a:r>
            <a:r>
              <a:rPr lang="en-US" altLang="en-US" sz="2200" dirty="0">
                <a:ea typeface="Times New Roman" charset="0"/>
                <a:cs typeface="Times New Roman" charset="0"/>
              </a:rPr>
              <a:t> of relation schema </a:t>
            </a:r>
            <a:r>
              <a:rPr lang="en-US" altLang="en-US" sz="2200" i="1" dirty="0" smtClean="0">
                <a:ea typeface="Times New Roman" charset="0"/>
                <a:cs typeface="Times New Roman" charset="0"/>
              </a:rPr>
              <a:t>S</a:t>
            </a:r>
          </a:p>
          <a:p>
            <a:pPr marL="1009650" lvl="1" indent="-609600" algn="just"/>
            <a:r>
              <a:rPr lang="en-US" altLang="en-US" sz="2200" dirty="0" smtClean="0">
                <a:ea typeface="Times New Roman" charset="0"/>
                <a:cs typeface="Times New Roman" charset="0"/>
              </a:rPr>
              <a:t>specifies </a:t>
            </a:r>
            <a:r>
              <a:rPr lang="en-US" altLang="en-US" sz="2200" dirty="0">
                <a:ea typeface="Times New Roman" charset="0"/>
                <a:cs typeface="Times New Roman" charset="0"/>
              </a:rPr>
              <a:t>the constraint that, at any specific time when </a:t>
            </a:r>
            <a:r>
              <a:rPr lang="en-US" altLang="en-US" sz="2200" i="1" dirty="0">
                <a:ea typeface="Times New Roman" charset="0"/>
                <a:cs typeface="Times New Roman" charset="0"/>
              </a:rPr>
              <a:t>r</a:t>
            </a:r>
            <a:r>
              <a:rPr lang="en-US" altLang="en-US" sz="2200" dirty="0">
                <a:ea typeface="Times New Roman" charset="0"/>
                <a:cs typeface="Times New Roman" charset="0"/>
              </a:rPr>
              <a:t> is a relation state of </a:t>
            </a:r>
            <a:r>
              <a:rPr lang="en-US" altLang="en-US" sz="2200" i="1" dirty="0">
                <a:ea typeface="Times New Roman" charset="0"/>
                <a:cs typeface="Times New Roman" charset="0"/>
              </a:rPr>
              <a:t>R</a:t>
            </a:r>
            <a:r>
              <a:rPr lang="en-US" altLang="en-US" sz="2200" dirty="0">
                <a:ea typeface="Times New Roman" charset="0"/>
                <a:cs typeface="Times New Roman" charset="0"/>
              </a:rPr>
              <a:t> and </a:t>
            </a:r>
            <a:r>
              <a:rPr lang="en-US" altLang="en-US" sz="2200" i="1" dirty="0">
                <a:ea typeface="Times New Roman" charset="0"/>
                <a:cs typeface="Times New Roman" charset="0"/>
              </a:rPr>
              <a:t>s</a:t>
            </a:r>
            <a:r>
              <a:rPr lang="en-US" altLang="en-US" sz="2200" dirty="0">
                <a:ea typeface="Times New Roman" charset="0"/>
                <a:cs typeface="Times New Roman" charset="0"/>
              </a:rPr>
              <a:t> a relation state of </a:t>
            </a:r>
            <a:r>
              <a:rPr lang="en-US" altLang="en-US" sz="2200" i="1" dirty="0">
                <a:ea typeface="Times New Roman" charset="0"/>
                <a:cs typeface="Times New Roman" charset="0"/>
              </a:rPr>
              <a:t>S</a:t>
            </a:r>
            <a:r>
              <a:rPr lang="en-US" altLang="en-US" sz="2200" dirty="0">
                <a:ea typeface="Times New Roman" charset="0"/>
                <a:cs typeface="Times New Roman" charset="0"/>
              </a:rPr>
              <a:t>, we must </a:t>
            </a:r>
            <a:r>
              <a:rPr lang="en-US" altLang="en-US" sz="2200" dirty="0" smtClean="0">
                <a:ea typeface="Times New Roman" charset="0"/>
                <a:cs typeface="Times New Roman" charset="0"/>
              </a:rPr>
              <a:t>have</a:t>
            </a:r>
            <a:r>
              <a:rPr lang="en-US" altLang="en-US" sz="2200" dirty="0">
                <a:latin typeface="MathematicalPi 1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2200" b="1" dirty="0" smtClean="0">
                <a:latin typeface="Symbol" charset="2"/>
              </a:rPr>
              <a:t></a:t>
            </a:r>
            <a:r>
              <a:rPr lang="en-US" altLang="en-US" sz="2200" b="1" baseline="-30000" dirty="0" smtClean="0">
                <a:ea typeface="Times New Roman" charset="0"/>
                <a:cs typeface="Times New Roman" charset="0"/>
              </a:rPr>
              <a:t>X</a:t>
            </a:r>
            <a:r>
              <a:rPr lang="en-US" altLang="en-US" sz="2200" b="1" dirty="0" smtClean="0">
                <a:ea typeface="Times New Roman" charset="0"/>
                <a:cs typeface="Times New Roman" charset="0"/>
              </a:rPr>
              <a:t>(r(R)) </a:t>
            </a:r>
            <a:r>
              <a:rPr lang="en-US" altLang="en-US" sz="2200" b="1" i="1" dirty="0" smtClean="0">
                <a:ea typeface="Times New Roman" charset="0"/>
                <a:cs typeface="Times New Roman" charset="0"/>
                <a:sym typeface="Symbol" panose="05050102010706020507" pitchFamily="18" charset="2"/>
              </a:rPr>
              <a:t></a:t>
            </a:r>
            <a:r>
              <a:rPr lang="en-US" altLang="en-US" sz="2200" b="1" dirty="0" smtClean="0">
                <a:ea typeface="Times New Roman" charset="0"/>
                <a:cs typeface="Times New Roman" charset="0"/>
              </a:rPr>
              <a:t> </a:t>
            </a:r>
            <a:r>
              <a:rPr lang="en-US" altLang="en-US" sz="2200" b="1" dirty="0" smtClean="0">
                <a:latin typeface="Symbol" charset="2"/>
              </a:rPr>
              <a:t></a:t>
            </a:r>
            <a:r>
              <a:rPr lang="en-US" altLang="en-US" sz="2200" b="1" baseline="-30000" dirty="0" smtClean="0">
                <a:ea typeface="Times New Roman" charset="0"/>
                <a:cs typeface="Times New Roman" charset="0"/>
              </a:rPr>
              <a:t>Y</a:t>
            </a:r>
            <a:r>
              <a:rPr lang="en-US" altLang="en-US" sz="2200" b="1" dirty="0" smtClean="0">
                <a:ea typeface="Times New Roman" charset="0"/>
                <a:cs typeface="Times New Roman" charset="0"/>
              </a:rPr>
              <a:t>(s(S))</a:t>
            </a:r>
          </a:p>
          <a:p>
            <a:pPr marL="0" indent="0" algn="just">
              <a:buNone/>
            </a:pPr>
            <a:r>
              <a:rPr lang="en-US" altLang="en-US" sz="2400" b="1" dirty="0" smtClean="0">
                <a:ea typeface="Times New Roman" charset="0"/>
                <a:cs typeface="Times New Roman" charset="0"/>
              </a:rPr>
              <a:t>Note</a:t>
            </a:r>
            <a:r>
              <a:rPr lang="en-US" altLang="en-US" sz="2400" dirty="0">
                <a:ea typeface="Times New Roman" charset="0"/>
                <a:cs typeface="Times New Roman" charset="0"/>
              </a:rPr>
              <a:t>: </a:t>
            </a:r>
          </a:p>
          <a:p>
            <a:pPr marL="990600" lvl="1" indent="-533400" algn="just"/>
            <a:r>
              <a:rPr lang="en-US" altLang="en-US" sz="2400" dirty="0">
                <a:ea typeface="Times New Roman" charset="0"/>
                <a:cs typeface="Times New Roman" charset="0"/>
              </a:rPr>
              <a:t>The </a:t>
            </a:r>
            <a:r>
              <a:rPr lang="en-US" altLang="en-US" sz="2400" i="1" dirty="0" smtClean="0">
                <a:ea typeface="Times New Roman" charset="0"/>
                <a:cs typeface="Times New Roman" charset="0"/>
                <a:sym typeface="Symbol" panose="05050102010706020507" pitchFamily="18" charset="2"/>
              </a:rPr>
              <a:t> </a:t>
            </a:r>
            <a:r>
              <a:rPr lang="en-US" altLang="en-US" sz="2400" dirty="0" smtClean="0">
                <a:ea typeface="Times New Roman" charset="0"/>
                <a:cs typeface="Times New Roman" charset="0"/>
              </a:rPr>
              <a:t>(</a:t>
            </a:r>
            <a:r>
              <a:rPr lang="en-US" altLang="en-US" sz="2400" dirty="0">
                <a:ea typeface="Times New Roman" charset="0"/>
                <a:cs typeface="Times New Roman" charset="0"/>
              </a:rPr>
              <a:t>subset) relationship does not necessarily have to be a proper subset. </a:t>
            </a:r>
          </a:p>
          <a:p>
            <a:pPr marL="990600" lvl="1" indent="-533400" algn="just"/>
            <a:r>
              <a:rPr lang="en-US" altLang="en-US" sz="2400" dirty="0">
                <a:ea typeface="Times New Roman" charset="0"/>
                <a:cs typeface="Times New Roman" charset="0"/>
              </a:rPr>
              <a:t>The sets of attributes on which the inclusion dependency is </a:t>
            </a:r>
            <a:r>
              <a:rPr lang="en-US" altLang="en-US" sz="2400" dirty="0" smtClean="0">
                <a:ea typeface="Times New Roman" charset="0"/>
                <a:cs typeface="Times New Roman" charset="0"/>
              </a:rPr>
              <a:t>specified (</a:t>
            </a:r>
            <a:r>
              <a:rPr lang="en-US" altLang="en-US" sz="2400" i="1" dirty="0" smtClean="0">
                <a:ea typeface="Times New Roman" charset="0"/>
                <a:cs typeface="Times New Roman" charset="0"/>
              </a:rPr>
              <a:t>X</a:t>
            </a:r>
            <a:r>
              <a:rPr lang="en-US" altLang="en-US" sz="2400" dirty="0" smtClean="0">
                <a:ea typeface="Times New Roman" charset="0"/>
                <a:cs typeface="Times New Roman" charset="0"/>
              </a:rPr>
              <a:t> </a:t>
            </a:r>
            <a:r>
              <a:rPr lang="en-US" altLang="en-US" sz="2400" dirty="0">
                <a:ea typeface="Times New Roman" charset="0"/>
                <a:cs typeface="Times New Roman" charset="0"/>
              </a:rPr>
              <a:t>of </a:t>
            </a:r>
            <a:r>
              <a:rPr lang="en-US" altLang="en-US" sz="2400" i="1" dirty="0">
                <a:ea typeface="Times New Roman" charset="0"/>
                <a:cs typeface="Times New Roman" charset="0"/>
              </a:rPr>
              <a:t>R</a:t>
            </a:r>
            <a:r>
              <a:rPr lang="en-US" altLang="en-US" sz="2400" dirty="0">
                <a:ea typeface="Times New Roman" charset="0"/>
                <a:cs typeface="Times New Roman" charset="0"/>
              </a:rPr>
              <a:t> and </a:t>
            </a:r>
            <a:r>
              <a:rPr lang="en-US" altLang="en-US" sz="2400" i="1" dirty="0">
                <a:ea typeface="Times New Roman" charset="0"/>
                <a:cs typeface="Times New Roman" charset="0"/>
              </a:rPr>
              <a:t>Y</a:t>
            </a:r>
            <a:r>
              <a:rPr lang="en-US" altLang="en-US" sz="2400" dirty="0">
                <a:ea typeface="Times New Roman" charset="0"/>
                <a:cs typeface="Times New Roman" charset="0"/>
              </a:rPr>
              <a:t> of </a:t>
            </a:r>
            <a:r>
              <a:rPr lang="en-US" altLang="en-US" sz="2400" i="1" dirty="0" smtClean="0">
                <a:ea typeface="Times New Roman" charset="0"/>
                <a:cs typeface="Times New Roman" charset="0"/>
              </a:rPr>
              <a:t>S) </a:t>
            </a:r>
            <a:r>
              <a:rPr lang="en-US" altLang="en-US" sz="2400" dirty="0" smtClean="0">
                <a:ea typeface="Times New Roman" charset="0"/>
                <a:cs typeface="Times New Roman" charset="0"/>
              </a:rPr>
              <a:t>must </a:t>
            </a:r>
            <a:r>
              <a:rPr lang="en-US" altLang="en-US" sz="2400" dirty="0">
                <a:ea typeface="Times New Roman" charset="0"/>
                <a:cs typeface="Times New Roman" charset="0"/>
              </a:rPr>
              <a:t>have the </a:t>
            </a:r>
            <a:r>
              <a:rPr lang="en-US" altLang="en-US" sz="2400" b="1" dirty="0">
                <a:ea typeface="Times New Roman" charset="0"/>
                <a:cs typeface="Times New Roman" charset="0"/>
              </a:rPr>
              <a:t>same number of attributes</a:t>
            </a:r>
            <a:r>
              <a:rPr lang="en-US" altLang="en-US" sz="2400" dirty="0">
                <a:ea typeface="Times New Roman" charset="0"/>
                <a:cs typeface="Times New Roman" charset="0"/>
              </a:rPr>
              <a:t>.</a:t>
            </a:r>
          </a:p>
          <a:p>
            <a:pPr marL="990600" lvl="1" indent="-533400" algn="just"/>
            <a:r>
              <a:rPr lang="en-US" altLang="en-US" sz="2400" dirty="0">
                <a:ea typeface="Times New Roman" charset="0"/>
                <a:cs typeface="Times New Roman" charset="0"/>
              </a:rPr>
              <a:t>In addition, the domains for each pair of </a:t>
            </a:r>
            <a:r>
              <a:rPr lang="en-US" altLang="en-US" sz="2400" b="1" dirty="0">
                <a:ea typeface="Times New Roman" charset="0"/>
                <a:cs typeface="Times New Roman" charset="0"/>
              </a:rPr>
              <a:t>corresponding attributes should be compatible. </a:t>
            </a:r>
          </a:p>
        </p:txBody>
      </p:sp>
    </p:spTree>
    <p:extLst>
      <p:ext uri="{BB962C8B-B14F-4D97-AF65-F5344CB8AC3E}">
        <p14:creationId xmlns:p14="http://schemas.microsoft.com/office/powerpoint/2010/main" val="32494031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0070C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sz="3200" b="1" dirty="0">
                <a:latin typeface="Candara" panose="020E0502030303020204" pitchFamily="34" charset="0"/>
                <a:ea typeface="Times New Roman" charset="0"/>
                <a:cs typeface="Times New Roman" charset="0"/>
              </a:rPr>
              <a:t>Objective of Inclusion Dependencies</a:t>
            </a:r>
            <a:endParaRPr lang="en-US" altLang="en-US" sz="3200" b="1" dirty="0">
              <a:ea typeface="Times New Roman" charset="0"/>
              <a:cs typeface="Times New Roman" charset="0"/>
            </a:endParaRP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067800" cy="4343400"/>
          </a:xfrm>
        </p:spPr>
        <p:txBody>
          <a:bodyPr/>
          <a:lstStyle/>
          <a:p>
            <a:pPr marL="590550" indent="-533400" algn="just">
              <a:lnSpc>
                <a:spcPct val="150000"/>
              </a:lnSpc>
            </a:pPr>
            <a:r>
              <a:rPr lang="en-US" altLang="en-US" sz="3200" dirty="0" smtClean="0">
                <a:latin typeface="Candara" panose="020E0502030303020204" pitchFamily="34" charset="0"/>
                <a:ea typeface="Times New Roman" charset="0"/>
                <a:cs typeface="Times New Roman" charset="0"/>
              </a:rPr>
              <a:t>To </a:t>
            </a:r>
            <a:r>
              <a:rPr lang="en-US" altLang="en-US" sz="3200" dirty="0">
                <a:latin typeface="Candara" panose="020E0502030303020204" pitchFamily="34" charset="0"/>
                <a:ea typeface="Times New Roman" charset="0"/>
                <a:cs typeface="Times New Roman" charset="0"/>
              </a:rPr>
              <a:t>formalize two types of </a:t>
            </a:r>
            <a:r>
              <a:rPr lang="en-US" altLang="en-US" sz="3200" dirty="0" smtClean="0">
                <a:latin typeface="Candara" panose="020E0502030303020204" pitchFamily="34" charset="0"/>
                <a:ea typeface="Times New Roman" charset="0"/>
                <a:cs typeface="Times New Roman" charset="0"/>
              </a:rPr>
              <a:t>inter-relational </a:t>
            </a:r>
            <a:r>
              <a:rPr lang="en-US" altLang="en-US" sz="3200" dirty="0">
                <a:latin typeface="Candara" panose="020E0502030303020204" pitchFamily="34" charset="0"/>
                <a:ea typeface="Times New Roman" charset="0"/>
                <a:cs typeface="Times New Roman" charset="0"/>
              </a:rPr>
              <a:t>constraints which cannot be expressed using F.D.s or MVDs:</a:t>
            </a:r>
          </a:p>
          <a:p>
            <a:pPr marL="971550" lvl="1" indent="-457200" algn="just">
              <a:lnSpc>
                <a:spcPct val="150000"/>
              </a:lnSpc>
            </a:pPr>
            <a:r>
              <a:rPr lang="en-US" altLang="en-US" sz="3200" b="1" dirty="0">
                <a:latin typeface="Candara" panose="020E0502030303020204" pitchFamily="34" charset="0"/>
                <a:ea typeface="Times New Roman" charset="0"/>
                <a:cs typeface="Times New Roman" charset="0"/>
              </a:rPr>
              <a:t>Referential integrity constraints</a:t>
            </a:r>
          </a:p>
          <a:p>
            <a:pPr marL="971550" lvl="1" indent="-457200" algn="just">
              <a:lnSpc>
                <a:spcPct val="150000"/>
              </a:lnSpc>
            </a:pPr>
            <a:r>
              <a:rPr lang="en-US" altLang="en-US" sz="3200" b="1" dirty="0">
                <a:latin typeface="Candara" panose="020E0502030303020204" pitchFamily="34" charset="0"/>
                <a:ea typeface="Times New Roman" charset="0"/>
                <a:cs typeface="Times New Roman" charset="0"/>
              </a:rPr>
              <a:t>Class/subclass </a:t>
            </a:r>
            <a:r>
              <a:rPr lang="en-US" altLang="en-US" sz="3200" b="1" dirty="0" smtClean="0">
                <a:latin typeface="Candara" panose="020E0502030303020204" pitchFamily="34" charset="0"/>
                <a:ea typeface="Times New Roman" charset="0"/>
                <a:cs typeface="Times New Roman" charset="0"/>
              </a:rPr>
              <a:t>relationships</a:t>
            </a:r>
            <a:endParaRPr lang="en-US" altLang="en-US" sz="3200" b="1" dirty="0">
              <a:latin typeface="Candara" panose="020E0502030303020204" pitchFamily="34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7471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57200"/>
          </a:xfrm>
          <a:solidFill>
            <a:srgbClr val="0070C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sz="2800" b="1" dirty="0" smtClean="0">
                <a:latin typeface="Candara" panose="020E0502030303020204" pitchFamily="34" charset="0"/>
                <a:ea typeface="Times New Roman" charset="0"/>
                <a:cs typeface="Times New Roman" charset="0"/>
              </a:rPr>
              <a:t>Inclusion Dependency Inference Rules</a:t>
            </a:r>
            <a:endParaRPr lang="en-US" altLang="en-US" sz="2800" b="1" dirty="0">
              <a:ea typeface="Times New Roman" charset="0"/>
              <a:cs typeface="Times New Roman" charset="0"/>
            </a:endParaRP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93" y="457200"/>
            <a:ext cx="9067800" cy="6400800"/>
          </a:xfrm>
        </p:spPr>
        <p:txBody>
          <a:bodyPr/>
          <a:lstStyle/>
          <a:p>
            <a:pPr marL="590550" indent="-533400" algn="just">
              <a:lnSpc>
                <a:spcPct val="150000"/>
              </a:lnSpc>
            </a:pPr>
            <a:r>
              <a:rPr lang="en-US" altLang="en-US" sz="3000" b="1" dirty="0" smtClean="0">
                <a:latin typeface="Candara" panose="020E0502030303020204" pitchFamily="34" charset="0"/>
                <a:ea typeface="Times New Roman" charset="0"/>
                <a:cs typeface="Times New Roman" charset="0"/>
              </a:rPr>
              <a:t>IDIR1</a:t>
            </a:r>
            <a:r>
              <a:rPr lang="en-US" altLang="en-US" sz="3000" dirty="0" smtClean="0">
                <a:latin typeface="Candara" panose="020E0502030303020204" pitchFamily="34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3000" dirty="0">
                <a:latin typeface="Candara" panose="020E0502030303020204" pitchFamily="34" charset="0"/>
                <a:ea typeface="Times New Roman" charset="0"/>
                <a:cs typeface="Times New Roman" charset="0"/>
              </a:rPr>
              <a:t>(</a:t>
            </a:r>
            <a:r>
              <a:rPr lang="en-US" altLang="en-US" sz="3000" b="1" dirty="0">
                <a:latin typeface="Candara" panose="020E0502030303020204" pitchFamily="34" charset="0"/>
                <a:ea typeface="Times New Roman" charset="0"/>
                <a:cs typeface="Times New Roman" charset="0"/>
              </a:rPr>
              <a:t>reflexivity</a:t>
            </a:r>
            <a:r>
              <a:rPr lang="en-US" altLang="en-US" sz="3000" dirty="0">
                <a:latin typeface="Candara" panose="020E0502030303020204" pitchFamily="34" charset="0"/>
                <a:ea typeface="Times New Roman" charset="0"/>
                <a:cs typeface="Times New Roman" charset="0"/>
              </a:rPr>
              <a:t>): </a:t>
            </a:r>
            <a:endParaRPr lang="en-US" altLang="en-US" sz="3000" dirty="0" smtClean="0">
              <a:latin typeface="Candara" panose="020E0502030303020204" pitchFamily="34" charset="0"/>
              <a:ea typeface="Times New Roman" charset="0"/>
              <a:cs typeface="Times New Roman" charset="0"/>
            </a:endParaRPr>
          </a:p>
          <a:p>
            <a:pPr marL="990600" lvl="1" indent="-533400" algn="just">
              <a:lnSpc>
                <a:spcPct val="150000"/>
              </a:lnSpc>
            </a:pPr>
            <a:r>
              <a:rPr lang="en-US" altLang="en-US" sz="2800" b="1" i="1" spc="15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R.X &lt; R.X.</a:t>
            </a:r>
          </a:p>
          <a:p>
            <a:pPr marL="590550" indent="-533400" algn="just">
              <a:lnSpc>
                <a:spcPct val="150000"/>
              </a:lnSpc>
            </a:pPr>
            <a:r>
              <a:rPr lang="en-US" altLang="en-US" sz="3000" b="1" dirty="0">
                <a:latin typeface="Candara" panose="020E0502030303020204" pitchFamily="34" charset="0"/>
                <a:ea typeface="Times New Roman" charset="0"/>
                <a:cs typeface="Times New Roman" charset="0"/>
              </a:rPr>
              <a:t>IDIR2</a:t>
            </a:r>
            <a:r>
              <a:rPr lang="en-US" altLang="en-US" sz="3000" dirty="0">
                <a:latin typeface="Candara" panose="020E0502030303020204" pitchFamily="34" charset="0"/>
                <a:ea typeface="Times New Roman" charset="0"/>
                <a:cs typeface="Times New Roman" charset="0"/>
              </a:rPr>
              <a:t> (</a:t>
            </a:r>
            <a:r>
              <a:rPr lang="en-US" altLang="en-US" sz="3000" b="1" dirty="0">
                <a:latin typeface="Candara" panose="020E0502030303020204" pitchFamily="34" charset="0"/>
                <a:ea typeface="Times New Roman" charset="0"/>
                <a:cs typeface="Times New Roman" charset="0"/>
              </a:rPr>
              <a:t>attribute correspondence</a:t>
            </a:r>
            <a:r>
              <a:rPr lang="en-US" altLang="en-US" sz="3000" dirty="0">
                <a:latin typeface="Candara" panose="020E0502030303020204" pitchFamily="34" charset="0"/>
                <a:ea typeface="Times New Roman" charset="0"/>
                <a:cs typeface="Times New Roman" charset="0"/>
              </a:rPr>
              <a:t>): </a:t>
            </a:r>
            <a:endParaRPr lang="en-US" altLang="en-US" sz="3000" dirty="0" smtClean="0">
              <a:latin typeface="Candara" panose="020E0502030303020204" pitchFamily="34" charset="0"/>
              <a:ea typeface="Times New Roman" charset="0"/>
              <a:cs typeface="Times New Roman" charset="0"/>
            </a:endParaRPr>
          </a:p>
          <a:p>
            <a:pPr marL="990600" lvl="1" indent="-533400" algn="just">
              <a:lnSpc>
                <a:spcPct val="150000"/>
              </a:lnSpc>
            </a:pPr>
            <a:r>
              <a:rPr lang="en-US" altLang="en-US" sz="2800" b="1" i="1" spc="15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If </a:t>
            </a:r>
            <a:r>
              <a:rPr lang="en-US" altLang="en-US" sz="2800" b="1" i="1" spc="15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R.X &lt; </a:t>
            </a:r>
            <a:r>
              <a:rPr lang="en-US" altLang="en-US" sz="2800" b="1" i="1" spc="15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S.Y </a:t>
            </a:r>
            <a:r>
              <a:rPr lang="en-US" altLang="en-US" sz="3000" b="1" i="1" spc="15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where </a:t>
            </a:r>
          </a:p>
          <a:p>
            <a:pPr marL="1847850" lvl="3" indent="-533400" algn="just">
              <a:lnSpc>
                <a:spcPct val="150000"/>
              </a:lnSpc>
            </a:pPr>
            <a:r>
              <a:rPr lang="en-US" altLang="en-US" sz="2400" b="1" i="1" spc="15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X </a:t>
            </a:r>
            <a:r>
              <a:rPr lang="en-US" altLang="en-US" sz="2400" b="1" i="1" spc="15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= {A</a:t>
            </a:r>
            <a:r>
              <a:rPr lang="en-US" altLang="en-US" sz="2400" b="1" i="1" spc="150" baseline="-3000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 spc="15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, A</a:t>
            </a:r>
            <a:r>
              <a:rPr lang="en-US" altLang="en-US" sz="2400" b="1" i="1" spc="150" baseline="-3000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2 </a:t>
            </a:r>
            <a:r>
              <a:rPr lang="en-US" altLang="en-US" sz="2400" b="1" i="1" spc="15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,..., A</a:t>
            </a:r>
            <a:r>
              <a:rPr lang="en-US" altLang="en-US" sz="2400" b="1" i="1" spc="150" baseline="-3000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n</a:t>
            </a:r>
            <a:r>
              <a:rPr lang="en-US" altLang="en-US" sz="2400" b="1" i="1" spc="15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} and </a:t>
            </a:r>
            <a:endParaRPr lang="en-US" altLang="en-US" sz="2400" b="1" i="1" spc="150" dirty="0" smtClean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  <a:p>
            <a:pPr marL="1847850" lvl="3" indent="-533400" algn="just">
              <a:lnSpc>
                <a:spcPct val="150000"/>
              </a:lnSpc>
            </a:pPr>
            <a:r>
              <a:rPr lang="en-US" altLang="en-US" sz="2400" b="1" i="1" spc="15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Y = {</a:t>
            </a:r>
            <a:r>
              <a:rPr lang="en-US" altLang="en-US" sz="2400" b="1" i="1" spc="15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B</a:t>
            </a:r>
            <a:r>
              <a:rPr lang="en-US" altLang="en-US" sz="2400" b="1" i="1" spc="150" baseline="-3000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 spc="15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i="1" spc="15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B</a:t>
            </a:r>
            <a:r>
              <a:rPr lang="en-US" altLang="en-US" sz="2400" b="1" i="1" spc="150" baseline="-300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2</a:t>
            </a:r>
            <a:r>
              <a:rPr lang="en-US" altLang="en-US" sz="2400" b="1" i="1" spc="15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, ..., </a:t>
            </a:r>
            <a:r>
              <a:rPr lang="en-US" altLang="en-US" sz="2400" b="1" i="1" spc="150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B</a:t>
            </a:r>
            <a:r>
              <a:rPr lang="en-US" altLang="en-US" sz="2400" b="1" i="1" spc="150" baseline="-30000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n</a:t>
            </a:r>
            <a:r>
              <a:rPr lang="en-US" altLang="en-US" sz="2400" b="1" i="1" spc="15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} and A</a:t>
            </a:r>
            <a:r>
              <a:rPr lang="en-US" altLang="en-US" sz="2400" b="1" i="1" spc="150" baseline="-3000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spc="15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 spc="15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Corresponds to </a:t>
            </a:r>
            <a:r>
              <a:rPr lang="en-US" altLang="en-US" sz="2400" b="1" i="1" spc="15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B</a:t>
            </a:r>
            <a:r>
              <a:rPr lang="en-US" altLang="en-US" sz="2400" b="1" i="1" spc="150" baseline="-3000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spc="15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,</a:t>
            </a:r>
          </a:p>
          <a:p>
            <a:pPr marL="990600" lvl="1" indent="-533400" algn="just">
              <a:lnSpc>
                <a:spcPct val="150000"/>
              </a:lnSpc>
            </a:pPr>
            <a:r>
              <a:rPr lang="en-US" altLang="en-US" sz="3000" b="1" i="1" spc="15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then </a:t>
            </a:r>
            <a:r>
              <a:rPr lang="en-US" altLang="en-US" sz="3000" b="1" i="1" spc="150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R.A</a:t>
            </a:r>
            <a:r>
              <a:rPr lang="en-US" altLang="en-US" sz="3000" b="1" i="1" spc="150" baseline="-30000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</a:t>
            </a:r>
            <a:r>
              <a:rPr lang="en-US" altLang="en-US" sz="3000" b="1" i="1" spc="15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&lt; </a:t>
            </a:r>
            <a:r>
              <a:rPr lang="en-US" altLang="en-US" sz="3000" b="1" i="1" spc="150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S.B</a:t>
            </a:r>
            <a:r>
              <a:rPr lang="en-US" altLang="en-US" sz="3000" b="1" i="1" spc="150" baseline="-30000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</a:t>
            </a:r>
            <a:r>
              <a:rPr lang="en-US" altLang="en-US" sz="3000" b="1" i="1" spc="15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en-US" sz="3000" b="1" i="1" spc="15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for </a:t>
            </a:r>
            <a:r>
              <a:rPr lang="en-US" altLang="en-US" sz="3000" b="1" i="1" spc="15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1 </a:t>
            </a:r>
            <a:r>
              <a:rPr lang="en-US" altLang="en-US" sz="3000" b="1" i="1" spc="15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≤</a:t>
            </a:r>
            <a:r>
              <a:rPr lang="en-US" altLang="en-US" sz="3000" b="1" i="1" spc="15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</a:t>
            </a:r>
            <a:r>
              <a:rPr lang="en-US" altLang="en-US" sz="3000" b="1" i="1" spc="150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</a:t>
            </a:r>
            <a:r>
              <a:rPr lang="en-US" altLang="en-US" sz="3000" b="1" i="1" spc="15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en-US" sz="3000" b="1" i="1" spc="15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≤</a:t>
            </a:r>
            <a:r>
              <a:rPr lang="en-US" altLang="en-US" sz="3000" b="1" i="1" spc="15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n.</a:t>
            </a:r>
          </a:p>
          <a:p>
            <a:pPr marL="590550" indent="-533400">
              <a:lnSpc>
                <a:spcPct val="150000"/>
              </a:lnSpc>
            </a:pPr>
            <a:r>
              <a:rPr lang="en-US" altLang="en-US" sz="3000" b="1" dirty="0">
                <a:latin typeface="Candara" panose="020E0502030303020204" pitchFamily="34" charset="0"/>
                <a:ea typeface="Times New Roman" charset="0"/>
                <a:cs typeface="Times New Roman" charset="0"/>
              </a:rPr>
              <a:t>IDIR3</a:t>
            </a:r>
            <a:r>
              <a:rPr lang="en-US" altLang="en-US" sz="3000" dirty="0">
                <a:latin typeface="Candara" panose="020E0502030303020204" pitchFamily="34" charset="0"/>
                <a:ea typeface="Times New Roman" charset="0"/>
                <a:cs typeface="Times New Roman" charset="0"/>
              </a:rPr>
              <a:t> (</a:t>
            </a:r>
            <a:r>
              <a:rPr lang="en-US" altLang="en-US" sz="3000" b="1" dirty="0">
                <a:latin typeface="Candara" panose="020E0502030303020204" pitchFamily="34" charset="0"/>
                <a:ea typeface="Times New Roman" charset="0"/>
                <a:cs typeface="Times New Roman" charset="0"/>
              </a:rPr>
              <a:t>transitivity</a:t>
            </a:r>
            <a:r>
              <a:rPr lang="en-US" altLang="en-US" sz="3000" dirty="0">
                <a:latin typeface="Candara" panose="020E0502030303020204" pitchFamily="34" charset="0"/>
                <a:ea typeface="Times New Roman" charset="0"/>
                <a:cs typeface="Times New Roman" charset="0"/>
              </a:rPr>
              <a:t>): </a:t>
            </a:r>
            <a:endParaRPr lang="en-US" altLang="en-US" sz="3000" dirty="0" smtClean="0">
              <a:latin typeface="Candara" panose="020E0502030303020204" pitchFamily="34" charset="0"/>
              <a:ea typeface="Times New Roman" charset="0"/>
              <a:cs typeface="Times New Roman" charset="0"/>
            </a:endParaRPr>
          </a:p>
          <a:p>
            <a:pPr marL="990600" lvl="1" indent="-533400">
              <a:lnSpc>
                <a:spcPct val="150000"/>
              </a:lnSpc>
            </a:pPr>
            <a:r>
              <a:rPr lang="en-US" altLang="en-US" b="1" spc="15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If </a:t>
            </a:r>
            <a:r>
              <a:rPr lang="en-US" altLang="en-US" b="1" i="1" spc="15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</a:t>
            </a:r>
            <a:r>
              <a:rPr lang="en-US" altLang="en-US" b="1" spc="15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.</a:t>
            </a:r>
            <a:r>
              <a:rPr lang="en-US" altLang="en-US" b="1" i="1" spc="15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X</a:t>
            </a:r>
            <a:r>
              <a:rPr lang="en-US" altLang="en-US" b="1" spc="15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&lt; </a:t>
            </a:r>
            <a:r>
              <a:rPr lang="en-US" altLang="en-US" b="1" i="1" spc="15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</a:t>
            </a:r>
            <a:r>
              <a:rPr lang="en-US" altLang="en-US" b="1" spc="15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.</a:t>
            </a:r>
            <a:r>
              <a:rPr lang="en-US" altLang="en-US" b="1" i="1" spc="15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Y</a:t>
            </a:r>
            <a:r>
              <a:rPr lang="en-US" altLang="en-US" b="1" spc="15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and </a:t>
            </a:r>
            <a:r>
              <a:rPr lang="en-US" altLang="en-US" b="1" i="1" spc="15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</a:t>
            </a:r>
            <a:r>
              <a:rPr lang="en-US" altLang="en-US" b="1" spc="15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.</a:t>
            </a:r>
            <a:r>
              <a:rPr lang="en-US" altLang="en-US" b="1" i="1" spc="15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Y</a:t>
            </a:r>
            <a:r>
              <a:rPr lang="en-US" altLang="en-US" b="1" spc="15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&lt; </a:t>
            </a:r>
            <a:r>
              <a:rPr lang="en-US" altLang="en-US" b="1" i="1" spc="15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T</a:t>
            </a:r>
            <a:r>
              <a:rPr lang="en-US" altLang="en-US" b="1" spc="15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.</a:t>
            </a:r>
            <a:r>
              <a:rPr lang="en-US" altLang="en-US" b="1" i="1" spc="15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Z</a:t>
            </a:r>
            <a:r>
              <a:rPr lang="en-US" altLang="en-US" b="1" spc="15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, </a:t>
            </a:r>
            <a:r>
              <a:rPr lang="en-US" altLang="en-US" b="1" spc="15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then </a:t>
            </a:r>
            <a:r>
              <a:rPr lang="en-US" altLang="en-US" b="1" i="1" spc="15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</a:t>
            </a:r>
            <a:r>
              <a:rPr lang="en-US" altLang="en-US" b="1" spc="15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.</a:t>
            </a:r>
            <a:r>
              <a:rPr lang="en-US" altLang="en-US" b="1" i="1" spc="15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X</a:t>
            </a:r>
            <a:r>
              <a:rPr lang="en-US" altLang="en-US" b="1" spc="15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&lt; </a:t>
            </a:r>
            <a:r>
              <a:rPr lang="en-US" altLang="en-US" b="1" i="1" spc="15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T</a:t>
            </a:r>
            <a:r>
              <a:rPr lang="en-US" altLang="en-US" b="1" spc="15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.</a:t>
            </a:r>
            <a:r>
              <a:rPr lang="en-US" altLang="en-US" b="1" i="1" spc="15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Z</a:t>
            </a:r>
            <a:r>
              <a:rPr lang="en-US" altLang="en-US" b="1" spc="15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.</a:t>
            </a:r>
            <a:endParaRPr lang="en-US" altLang="en-US" b="1" spc="150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8834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57200"/>
          </a:xfrm>
          <a:solidFill>
            <a:srgbClr val="0070C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sz="2800" b="1" dirty="0" smtClean="0">
                <a:latin typeface="Candara" panose="020E0502030303020204" pitchFamily="34" charset="0"/>
                <a:ea typeface="Times New Roman" charset="0"/>
                <a:cs typeface="Times New Roman" charset="0"/>
              </a:rPr>
              <a:t>Example</a:t>
            </a:r>
            <a:endParaRPr lang="en-US" altLang="en-US" sz="2800" b="1" dirty="0">
              <a:ea typeface="Times New Roman" charset="0"/>
              <a:cs typeface="Times New Roman" charset="0"/>
            </a:endParaRP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69" y="825759"/>
            <a:ext cx="9019593" cy="3733800"/>
          </a:xfrm>
        </p:spPr>
        <p:txBody>
          <a:bodyPr/>
          <a:lstStyle/>
          <a:p>
            <a:pPr marL="590550" indent="-533400" algn="just">
              <a:lnSpc>
                <a:spcPct val="150000"/>
              </a:lnSpc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DEPARTMENT.Dmgr_ssn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EMPLOYEE.Ssn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0550" indent="-533400" algn="just">
              <a:lnSpc>
                <a:spcPct val="150000"/>
              </a:lnSpc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WORKS_ON.Ssn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EMPLOYEE.Ssn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0550" indent="-533400" algn="just">
              <a:lnSpc>
                <a:spcPct val="150000"/>
              </a:lnSpc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EMPLOYEE.Dnumber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DEPARTMENT.Dnumber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0550" indent="-533400" algn="just">
              <a:lnSpc>
                <a:spcPct val="150000"/>
              </a:lnSpc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PROJECT.Dnum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DEPARTMENT.Dnumber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0550" indent="-533400" algn="just">
              <a:lnSpc>
                <a:spcPct val="150000"/>
              </a:lnSpc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WORKS_ON.Pnumber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PROJECT.Pnumber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0550" indent="-533400" algn="just">
              <a:lnSpc>
                <a:spcPct val="150000"/>
              </a:lnSpc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DEPT_LOCATIONS.Dnumber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DEPARTMENT.Dnumber</a:t>
            </a:r>
            <a:endParaRPr lang="en-US" altLang="en-US" sz="2000" b="1" spc="150" dirty="0">
              <a:latin typeface="Courier New" panose="02070309020205020404" pitchFamily="49" charset="0"/>
              <a:ea typeface="Times New Roman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203" y="4639592"/>
            <a:ext cx="9024259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I</a:t>
            </a:r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nclusion 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dependencies to </a:t>
            </a:r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represent - 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class/subclass relationships. </a:t>
            </a:r>
            <a:endPara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dirty="0" err="1" smtClean="0">
                <a:latin typeface="Candara" panose="020E0502030303020204" pitchFamily="34" charset="0"/>
              </a:rPr>
              <a:t>EMPLOYEE.Ssn</a:t>
            </a:r>
            <a:r>
              <a:rPr lang="en-CA" dirty="0" smtClean="0">
                <a:latin typeface="Candara" panose="020E0502030303020204" pitchFamily="34" charset="0"/>
              </a:rPr>
              <a:t> </a:t>
            </a:r>
            <a:r>
              <a:rPr lang="en-CA" dirty="0">
                <a:latin typeface="Candara" panose="020E0502030303020204" pitchFamily="34" charset="0"/>
              </a:rPr>
              <a:t>&lt; </a:t>
            </a:r>
            <a:r>
              <a:rPr lang="en-CA" dirty="0" err="1">
                <a:latin typeface="Candara" panose="020E0502030303020204" pitchFamily="34" charset="0"/>
              </a:rPr>
              <a:t>PERSON.Ssn</a:t>
            </a:r>
            <a:r>
              <a:rPr lang="en-CA" dirty="0">
                <a:latin typeface="Candara" panose="020E0502030303020204" pitchFamily="34" charset="0"/>
              </a:rPr>
              <a:t> </a:t>
            </a:r>
            <a:endParaRPr lang="en-CA" dirty="0" smtClean="0">
              <a:latin typeface="Candara" panose="020E0502030303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dirty="0" err="1" smtClean="0">
                <a:latin typeface="Candara" panose="020E0502030303020204" pitchFamily="34" charset="0"/>
              </a:rPr>
              <a:t>ALUMNUS.Ssn</a:t>
            </a:r>
            <a:r>
              <a:rPr lang="en-CA" dirty="0" smtClean="0">
                <a:latin typeface="Candara" panose="020E0502030303020204" pitchFamily="34" charset="0"/>
              </a:rPr>
              <a:t>   &lt; </a:t>
            </a:r>
            <a:r>
              <a:rPr lang="en-CA" dirty="0" err="1">
                <a:latin typeface="Candara" panose="020E0502030303020204" pitchFamily="34" charset="0"/>
              </a:rPr>
              <a:t>PERSON.Ssn</a:t>
            </a:r>
            <a:r>
              <a:rPr lang="en-CA" dirty="0">
                <a:latin typeface="Candara" panose="020E0502030303020204" pitchFamily="34" charset="0"/>
              </a:rPr>
              <a:t> </a:t>
            </a:r>
            <a:endParaRPr lang="en-CA" dirty="0" smtClean="0">
              <a:latin typeface="Candara" panose="020E0502030303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dirty="0" err="1" smtClean="0">
                <a:latin typeface="Candara" panose="020E0502030303020204" pitchFamily="34" charset="0"/>
              </a:rPr>
              <a:t>STUDENT.Ssn</a:t>
            </a:r>
            <a:r>
              <a:rPr lang="en-CA" dirty="0" smtClean="0">
                <a:latin typeface="Candara" panose="020E0502030303020204" pitchFamily="34" charset="0"/>
              </a:rPr>
              <a:t>    &lt; </a:t>
            </a:r>
            <a:r>
              <a:rPr lang="en-CA" dirty="0" err="1">
                <a:latin typeface="Candara" panose="020E0502030303020204" pitchFamily="34" charset="0"/>
              </a:rPr>
              <a:t>PERSON.Ssn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-1" y="4643146"/>
            <a:ext cx="9144000" cy="72312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9pPr>
          </a:lstStyle>
          <a:p>
            <a:endParaRPr lang="en-US" altLang="en-US" sz="2800" b="1" kern="0" dirty="0">
              <a:ea typeface="Times New Roman" charset="0"/>
              <a:cs typeface="Times New Roman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572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I</a:t>
            </a:r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nclusion dependencies -  referential 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integrity constraints. </a:t>
            </a:r>
          </a:p>
        </p:txBody>
      </p:sp>
    </p:spTree>
    <p:extLst>
      <p:ext uri="{BB962C8B-B14F-4D97-AF65-F5344CB8AC3E}">
        <p14:creationId xmlns:p14="http://schemas.microsoft.com/office/powerpoint/2010/main" val="40639038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0070C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 smtClean="0">
                <a:ea typeface="Times New Roman" charset="0"/>
                <a:cs typeface="Times New Roman" charset="0"/>
              </a:rPr>
              <a:t>Functional  Dependencies based on Arithmetic functions</a:t>
            </a:r>
            <a:endParaRPr lang="en-US" altLang="en-US" sz="2800" dirty="0">
              <a:ea typeface="Times New Roman" charset="0"/>
              <a:cs typeface="Times New Roman" charset="0"/>
            </a:endParaRP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9526" y="838200"/>
            <a:ext cx="9077325" cy="5943600"/>
          </a:xfrm>
        </p:spPr>
        <p:txBody>
          <a:bodyPr/>
          <a:lstStyle/>
          <a:p>
            <a:pPr marL="0" indent="0" hangingPunct="0"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Arithmetic Functions:</a:t>
            </a:r>
          </a:p>
          <a:p>
            <a:pPr hangingPunct="0">
              <a:lnSpc>
                <a:spcPct val="150000"/>
              </a:lnSpc>
            </a:pPr>
            <a:r>
              <a:rPr lang="en-US" sz="2000" dirty="0" smtClean="0"/>
              <a:t>As </a:t>
            </a:r>
            <a:r>
              <a:rPr lang="en-US" sz="2000" dirty="0"/>
              <a:t>long as a unique value of </a:t>
            </a:r>
            <a:r>
              <a:rPr lang="en-US" sz="2000" i="1" dirty="0"/>
              <a:t>Y</a:t>
            </a:r>
            <a:r>
              <a:rPr lang="en-US" sz="2000" dirty="0"/>
              <a:t> is associated with every </a:t>
            </a:r>
            <a:r>
              <a:rPr lang="en-US" sz="2000" i="1" dirty="0"/>
              <a:t>X</a:t>
            </a:r>
            <a:r>
              <a:rPr lang="en-US" sz="2000" dirty="0"/>
              <a:t>, we can still consider that the FD </a:t>
            </a:r>
            <a:r>
              <a:rPr lang="en-US" sz="2000" i="1" dirty="0"/>
              <a:t>X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</a:t>
            </a:r>
            <a:r>
              <a:rPr lang="en-US" sz="2000" dirty="0"/>
              <a:t> </a:t>
            </a:r>
            <a:r>
              <a:rPr lang="en-US" sz="2000" i="1" dirty="0"/>
              <a:t>Y</a:t>
            </a:r>
            <a:r>
              <a:rPr lang="en-US" sz="2000" dirty="0"/>
              <a:t> exists. </a:t>
            </a:r>
            <a:endParaRPr lang="en-US" sz="2000" dirty="0" smtClean="0"/>
          </a:p>
          <a:p>
            <a:pPr marL="0" indent="0" hangingPunct="0">
              <a:lnSpc>
                <a:spcPct val="150000"/>
              </a:lnSpc>
              <a:buNone/>
            </a:pPr>
            <a:endParaRPr lang="en-US" sz="2000" dirty="0" smtClean="0"/>
          </a:p>
          <a:p>
            <a:pPr marL="0" indent="0" hangingPunct="0">
              <a:lnSpc>
                <a:spcPct val="150000"/>
              </a:lnSpc>
              <a:buNone/>
            </a:pPr>
            <a:r>
              <a:rPr lang="en-US" sz="2000" dirty="0" smtClean="0"/>
              <a:t>For example, consider the relation:</a:t>
            </a:r>
            <a:endParaRPr lang="en-US" sz="2000" dirty="0"/>
          </a:p>
          <a:p>
            <a:pPr marL="0" indent="0" hangingPunct="0">
              <a:lnSpc>
                <a:spcPct val="200000"/>
              </a:lnSpc>
              <a:buNone/>
            </a:pPr>
            <a:r>
              <a:rPr lang="en-US" sz="2000" b="1" dirty="0" smtClean="0">
                <a:solidFill>
                  <a:schemeClr val="bg2"/>
                </a:solidFill>
              </a:rPr>
              <a:t>ORDER_LINE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b="1" dirty="0">
                <a:solidFill>
                  <a:schemeClr val="bg2"/>
                </a:solidFill>
              </a:rPr>
              <a:t>(</a:t>
            </a:r>
            <a:r>
              <a:rPr lang="en-US" sz="2000" b="1" dirty="0">
                <a:solidFill>
                  <a:schemeClr val="bg2"/>
                </a:solidFill>
                <a:latin typeface="Arial Narrow" panose="020B0606020202030204" pitchFamily="34" charset="0"/>
              </a:rPr>
              <a:t>Order#, Item#, Quantity, </a:t>
            </a:r>
            <a:r>
              <a:rPr lang="en-US" sz="2000" b="1" dirty="0" err="1">
                <a:solidFill>
                  <a:schemeClr val="bg2"/>
                </a:solidFill>
                <a:latin typeface="Arial Narrow" panose="020B0606020202030204" pitchFamily="34" charset="0"/>
              </a:rPr>
              <a:t>Unit_price</a:t>
            </a:r>
            <a:r>
              <a:rPr lang="en-US" sz="2000" b="1" dirty="0">
                <a:solidFill>
                  <a:schemeClr val="bg2"/>
                </a:solidFill>
                <a:latin typeface="Arial Narrow" panose="020B0606020202030204" pitchFamily="34" charset="0"/>
              </a:rPr>
              <a:t>, </a:t>
            </a:r>
            <a:r>
              <a:rPr lang="en-US" sz="2000" b="1" dirty="0" err="1" smtClean="0">
                <a:solidFill>
                  <a:schemeClr val="bg2"/>
                </a:solidFill>
                <a:latin typeface="Arial Narrow" panose="020B0606020202030204" pitchFamily="34" charset="0"/>
              </a:rPr>
              <a:t>Extended_price</a:t>
            </a:r>
            <a:r>
              <a:rPr lang="en-US" sz="2000" b="1" dirty="0">
                <a:solidFill>
                  <a:schemeClr val="bg2"/>
                </a:solidFill>
                <a:latin typeface="Arial Narrow" panose="020B0606020202030204" pitchFamily="34" charset="0"/>
              </a:rPr>
              <a:t>, </a:t>
            </a:r>
            <a:r>
              <a:rPr lang="en-US" sz="2000" b="1" dirty="0" err="1" smtClean="0">
                <a:solidFill>
                  <a:schemeClr val="bg2"/>
                </a:solidFill>
                <a:latin typeface="Arial Narrow" panose="020B0606020202030204" pitchFamily="34" charset="0"/>
              </a:rPr>
              <a:t>Discounted_price</a:t>
            </a:r>
            <a:r>
              <a:rPr lang="en-US" sz="2000" b="1" dirty="0">
                <a:solidFill>
                  <a:schemeClr val="bg2"/>
                </a:solidFill>
                <a:latin typeface="Arial Narrow" panose="020B0606020202030204" pitchFamily="34" charset="0"/>
              </a:rPr>
              <a:t>)</a:t>
            </a:r>
          </a:p>
          <a:p>
            <a:pPr hangingPunct="0">
              <a:lnSpc>
                <a:spcPct val="200000"/>
              </a:lnSpc>
            </a:pPr>
            <a:r>
              <a:rPr lang="en-US" sz="2000" dirty="0" smtClean="0"/>
              <a:t>In </a:t>
            </a:r>
            <a:r>
              <a:rPr lang="en-US" sz="2000" dirty="0"/>
              <a:t>this </a:t>
            </a:r>
            <a:r>
              <a:rPr lang="en-US" sz="2000" dirty="0" smtClean="0"/>
              <a:t>relation</a:t>
            </a:r>
            <a:r>
              <a:rPr lang="en-US" sz="2000" dirty="0"/>
              <a:t> </a:t>
            </a:r>
            <a:r>
              <a:rPr lang="en-US" sz="2000" b="1" dirty="0" smtClean="0"/>
              <a:t>(Quantity</a:t>
            </a:r>
            <a:r>
              <a:rPr lang="en-US" sz="2000" b="1" dirty="0"/>
              <a:t>, </a:t>
            </a:r>
            <a:r>
              <a:rPr lang="en-US" sz="2000" b="1" dirty="0" err="1"/>
              <a:t>Unit_price</a:t>
            </a:r>
            <a:r>
              <a:rPr lang="en-US" sz="2000" b="1" dirty="0"/>
              <a:t> ) </a:t>
            </a:r>
            <a:r>
              <a:rPr lang="en-US" sz="2000" b="1" dirty="0">
                <a:sym typeface="Symbol" panose="05050102010706020507" pitchFamily="18" charset="2"/>
              </a:rPr>
              <a:t></a:t>
            </a:r>
            <a:r>
              <a:rPr lang="en-US" sz="2000" b="1" dirty="0"/>
              <a:t> </a:t>
            </a:r>
            <a:r>
              <a:rPr lang="en-US" sz="2000" b="1" dirty="0" err="1"/>
              <a:t>Extended_price</a:t>
            </a:r>
            <a:r>
              <a:rPr lang="en-US" sz="2000" b="1" dirty="0"/>
              <a:t> </a:t>
            </a:r>
            <a:endParaRPr lang="en-US" sz="2000" b="1" dirty="0" smtClean="0"/>
          </a:p>
          <a:p>
            <a:pPr lvl="1">
              <a:lnSpc>
                <a:spcPct val="200000"/>
              </a:lnSpc>
            </a:pPr>
            <a:r>
              <a:rPr lang="en-US" sz="1800" dirty="0" smtClean="0"/>
              <a:t>Formula: </a:t>
            </a:r>
            <a:r>
              <a:rPr lang="en-US" sz="2000" dirty="0" smtClean="0"/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Extended_price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Quantity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Unit_price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6979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0070C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2800" b="1" dirty="0" smtClean="0">
                <a:ea typeface="Times New Roman" charset="0"/>
                <a:cs typeface="Times New Roman" charset="0"/>
              </a:rPr>
              <a:t>Functional  Dependencies based on and procedures</a:t>
            </a:r>
            <a:endParaRPr lang="en-US" altLang="en-US" sz="2800" b="1" dirty="0">
              <a:ea typeface="Times New Roman" charset="0"/>
              <a:cs typeface="Times New Roman" charset="0"/>
            </a:endParaRP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86" y="1066800"/>
            <a:ext cx="9058275" cy="5638800"/>
          </a:xfrm>
        </p:spPr>
        <p:txBody>
          <a:bodyPr/>
          <a:lstStyle/>
          <a:p>
            <a:pPr marL="0" indent="0" hangingPunct="0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800000"/>
                </a:solidFill>
              </a:rPr>
              <a:t>Procedures:</a:t>
            </a:r>
          </a:p>
          <a:p>
            <a:pPr hangingPunct="0">
              <a:lnSpc>
                <a:spcPct val="150000"/>
              </a:lnSpc>
            </a:pPr>
            <a:r>
              <a:rPr lang="en-US" sz="2400" dirty="0" smtClean="0"/>
              <a:t>There </a:t>
            </a:r>
            <a:r>
              <a:rPr lang="en-US" sz="2400" dirty="0"/>
              <a:t>may be a procedure that takes into account the quantity discounts, the type of item, and so on and computes a discounted price for the total quantity ordered for that item. Therefore, we can say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(Item#, Quantity, </a:t>
            </a:r>
            <a:r>
              <a:rPr lang="en-US" sz="2200" dirty="0" err="1"/>
              <a:t>Unit_price</a:t>
            </a:r>
            <a:r>
              <a:rPr lang="en-US" sz="2200" dirty="0"/>
              <a:t> ) </a:t>
            </a:r>
            <a:r>
              <a:rPr lang="en-US" sz="2200" dirty="0">
                <a:sym typeface="Symbol" panose="05050102010706020507" pitchFamily="18" charset="2"/>
              </a:rPr>
              <a:t></a:t>
            </a:r>
            <a:r>
              <a:rPr lang="en-US" sz="2200" dirty="0"/>
              <a:t> </a:t>
            </a:r>
            <a:r>
              <a:rPr lang="en-US" sz="2200" dirty="0" err="1"/>
              <a:t>Discounted_price</a:t>
            </a:r>
            <a:r>
              <a:rPr lang="en-US" sz="2200" dirty="0"/>
              <a:t>, or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(Item#, Quantity, </a:t>
            </a:r>
            <a:r>
              <a:rPr lang="en-US" sz="2200" dirty="0" err="1"/>
              <a:t>Extended_price</a:t>
            </a:r>
            <a:r>
              <a:rPr lang="en-US" sz="2200" dirty="0"/>
              <a:t>) </a:t>
            </a:r>
            <a:r>
              <a:rPr lang="en-US" sz="2200" dirty="0">
                <a:sym typeface="Symbol" panose="05050102010706020507" pitchFamily="18" charset="2"/>
              </a:rPr>
              <a:t></a:t>
            </a:r>
            <a:r>
              <a:rPr lang="en-US" sz="2200" dirty="0"/>
              <a:t> </a:t>
            </a:r>
            <a:r>
              <a:rPr lang="en-US" sz="2200" dirty="0" err="1"/>
              <a:t>Discounted_price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73933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0070C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>
                <a:ea typeface="Times New Roman" charset="0"/>
                <a:cs typeface="Times New Roman" charset="0"/>
              </a:rPr>
              <a:t>Other Dependencies and Normal </a:t>
            </a:r>
            <a:r>
              <a:rPr lang="en-US" altLang="en-US" sz="2800" dirty="0" smtClean="0">
                <a:ea typeface="Times New Roman" charset="0"/>
                <a:cs typeface="Times New Roman" charset="0"/>
              </a:rPr>
              <a:t>Forms</a:t>
            </a:r>
            <a:r>
              <a:rPr lang="is-IS" altLang="en-US" sz="2800" dirty="0" smtClean="0">
                <a:ea typeface="Times New Roman" charset="0"/>
                <a:cs typeface="Times New Roman" charset="0"/>
              </a:rPr>
              <a:t> (3)</a:t>
            </a:r>
            <a:endParaRPr lang="en-US" altLang="en-US" sz="2800" dirty="0">
              <a:ea typeface="Times New Roman" charset="0"/>
              <a:cs typeface="Times New Roman" charset="0"/>
            </a:endParaRPr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49" y="609600"/>
            <a:ext cx="9086127" cy="6248400"/>
          </a:xfrm>
        </p:spPr>
        <p:txBody>
          <a:bodyPr/>
          <a:lstStyle/>
          <a:p>
            <a:pPr marL="609600" indent="-609600" algn="just">
              <a:lnSpc>
                <a:spcPct val="150000"/>
              </a:lnSpc>
              <a:buFont typeface="Wingdings" charset="2"/>
              <a:buNone/>
            </a:pPr>
            <a:r>
              <a:rPr lang="en-US" altLang="en-US" sz="2400" b="1" dirty="0" smtClean="0">
                <a:ea typeface="Times New Roman" charset="0"/>
                <a:cs typeface="Times New Roman" charset="0"/>
              </a:rPr>
              <a:t>Domain-Key </a:t>
            </a:r>
            <a:r>
              <a:rPr lang="en-US" altLang="en-US" sz="2400" b="1" dirty="0">
                <a:ea typeface="Times New Roman" charset="0"/>
                <a:cs typeface="Times New Roman" charset="0"/>
              </a:rPr>
              <a:t>Normal Form (DKNF):</a:t>
            </a:r>
            <a:r>
              <a:rPr lang="en-US" altLang="en-US" sz="2000" b="1" dirty="0">
                <a:ea typeface="Times New Roman" charset="0"/>
                <a:cs typeface="Times New Roman" charset="0"/>
              </a:rPr>
              <a:t> </a:t>
            </a:r>
          </a:p>
          <a:p>
            <a:pPr marL="609600" indent="-609600" algn="just">
              <a:lnSpc>
                <a:spcPct val="150000"/>
              </a:lnSpc>
            </a:pPr>
            <a:r>
              <a:rPr lang="en-US" altLang="en-US" sz="2000" b="1" dirty="0">
                <a:ea typeface="Times New Roman" charset="0"/>
                <a:cs typeface="Times New Roman" charset="0"/>
              </a:rPr>
              <a:t>Definition:</a:t>
            </a:r>
          </a:p>
          <a:p>
            <a:pPr marL="990600" lvl="1" indent="-533400" algn="just">
              <a:lnSpc>
                <a:spcPct val="150000"/>
              </a:lnSpc>
            </a:pPr>
            <a:r>
              <a:rPr lang="en-US" altLang="en-US" sz="2000" dirty="0">
                <a:ea typeface="Times New Roman" charset="0"/>
                <a:cs typeface="Times New Roman" charset="0"/>
              </a:rPr>
              <a:t>A relation schema is said to be in </a:t>
            </a:r>
            <a:r>
              <a:rPr lang="en-US" altLang="en-US" sz="2000" b="1" dirty="0">
                <a:ea typeface="Times New Roman" charset="0"/>
                <a:cs typeface="Times New Roman" charset="0"/>
              </a:rPr>
              <a:t>DKNF</a:t>
            </a:r>
            <a:r>
              <a:rPr lang="en-US" altLang="en-US" sz="2000" dirty="0">
                <a:ea typeface="Times New Roman" charset="0"/>
                <a:cs typeface="Times New Roman" charset="0"/>
              </a:rPr>
              <a:t> if all constraints and dependencies that should hold on the valid relation states can be enforced simply by enforcing the domain constraints and key constraints on the relation. </a:t>
            </a:r>
          </a:p>
          <a:p>
            <a:pPr marL="609600" indent="-609600" algn="just">
              <a:lnSpc>
                <a:spcPct val="150000"/>
              </a:lnSpc>
            </a:pPr>
            <a:r>
              <a:rPr lang="en-US" altLang="en-US" sz="2000" dirty="0">
                <a:ea typeface="Times New Roman" charset="0"/>
                <a:cs typeface="Times New Roman" charset="0"/>
              </a:rPr>
              <a:t>The </a:t>
            </a:r>
            <a:r>
              <a:rPr lang="en-US" altLang="en-US" sz="2000" b="1" dirty="0">
                <a:ea typeface="Times New Roman" charset="0"/>
                <a:cs typeface="Times New Roman" charset="0"/>
              </a:rPr>
              <a:t>idea</a:t>
            </a:r>
            <a:r>
              <a:rPr lang="en-US" altLang="en-US" sz="2000" dirty="0">
                <a:ea typeface="Times New Roman" charset="0"/>
                <a:cs typeface="Times New Roman" charset="0"/>
              </a:rPr>
              <a:t> is to specify (theoretically, at least) the 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“</a:t>
            </a:r>
            <a:r>
              <a:rPr lang="en-US" altLang="en-US" sz="2000" i="1" dirty="0">
                <a:solidFill>
                  <a:srgbClr val="800000"/>
                </a:solidFill>
                <a:ea typeface="Times New Roman" charset="0"/>
                <a:cs typeface="Times New Roman" charset="0"/>
              </a:rPr>
              <a:t>ultimate normal form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”</a:t>
            </a:r>
            <a:r>
              <a:rPr lang="en-US" altLang="en-US" sz="2000" dirty="0">
                <a:ea typeface="Times New Roman" charset="0"/>
                <a:cs typeface="Times New Roman" charset="0"/>
              </a:rPr>
              <a:t> that takes into account all possible types of dependencies and constraints. </a:t>
            </a:r>
            <a:r>
              <a:rPr lang="en-US" altLang="en-US" sz="2000" dirty="0" smtClean="0">
                <a:ea typeface="Times New Roman" charset="0"/>
                <a:cs typeface="Times New Roman" charset="0"/>
              </a:rPr>
              <a:t> </a:t>
            </a:r>
            <a:endParaRPr lang="en-US" altLang="en-US" sz="2000" dirty="0">
              <a:ea typeface="Times New Roman" charset="0"/>
              <a:cs typeface="Times New Roman" charset="0"/>
            </a:endParaRPr>
          </a:p>
          <a:p>
            <a:pPr marL="609600" indent="-609600" algn="just">
              <a:lnSpc>
                <a:spcPct val="150000"/>
              </a:lnSpc>
            </a:pPr>
            <a:r>
              <a:rPr lang="en-US" altLang="en-US" sz="2000" dirty="0">
                <a:ea typeface="Times New Roman" charset="0"/>
                <a:cs typeface="Times New Roman" charset="0"/>
              </a:rPr>
              <a:t>For a relation in DKNF, it becomes very straightforward to </a:t>
            </a:r>
            <a:r>
              <a:rPr lang="en-US" altLang="en-US" sz="2000" b="1" dirty="0">
                <a:ea typeface="Times New Roman" charset="0"/>
                <a:cs typeface="Times New Roman" charset="0"/>
              </a:rPr>
              <a:t>enforce all database constraints by simply checking that each attribute value in a tuple is of the appropriate domain and that every key constraint is enforced. </a:t>
            </a:r>
          </a:p>
          <a:p>
            <a:pPr marL="609600" indent="-609600" algn="just">
              <a:lnSpc>
                <a:spcPct val="150000"/>
              </a:lnSpc>
            </a:pPr>
            <a:r>
              <a:rPr lang="en-US" altLang="en-US" sz="2000" dirty="0">
                <a:ea typeface="Times New Roman" charset="0"/>
                <a:cs typeface="Times New Roman" charset="0"/>
              </a:rPr>
              <a:t>The practical utility of DKNF is limited </a:t>
            </a:r>
          </a:p>
        </p:txBody>
      </p:sp>
    </p:spTree>
    <p:extLst>
      <p:ext uri="{BB962C8B-B14F-4D97-AF65-F5344CB8AC3E}">
        <p14:creationId xmlns:p14="http://schemas.microsoft.com/office/powerpoint/2010/main" val="42883262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6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599"/>
          </a:xfrm>
        </p:spPr>
        <p:txBody>
          <a:bodyPr/>
          <a:lstStyle/>
          <a:p>
            <a:r>
              <a:rPr lang="en-US" altLang="en-US" sz="2800" b="1" dirty="0"/>
              <a:t>DESIGNING A SET OF RELATIONS (2)</a:t>
            </a:r>
          </a:p>
        </p:txBody>
      </p:sp>
      <p:sp>
        <p:nvSpPr>
          <p:cNvPr id="7618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1600" y="533400"/>
            <a:ext cx="8966200" cy="6324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b="1" dirty="0"/>
              <a:t>Goals: 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Lossless join property (a must)</a:t>
            </a:r>
          </a:p>
          <a:p>
            <a:pPr lvl="2">
              <a:lnSpc>
                <a:spcPct val="150000"/>
              </a:lnSpc>
            </a:pPr>
            <a:r>
              <a:rPr lang="en-US" altLang="en-US" dirty="0"/>
              <a:t>Algorithm </a:t>
            </a:r>
            <a:r>
              <a:rPr lang="en-US" altLang="en-US" dirty="0" smtClean="0"/>
              <a:t>15.3 </a:t>
            </a:r>
            <a:r>
              <a:rPr lang="en-US" altLang="en-US" dirty="0"/>
              <a:t>tests for general </a:t>
            </a:r>
            <a:r>
              <a:rPr lang="en-US" altLang="en-US" dirty="0" err="1"/>
              <a:t>losslessness</a:t>
            </a:r>
            <a:r>
              <a:rPr lang="en-US" alt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Dependency preservation </a:t>
            </a:r>
            <a:r>
              <a:rPr lang="en-US" altLang="en-US" dirty="0" smtClean="0"/>
              <a:t>property</a:t>
            </a:r>
          </a:p>
          <a:p>
            <a:pPr lvl="2">
              <a:lnSpc>
                <a:spcPct val="150000"/>
              </a:lnSpc>
            </a:pPr>
            <a:r>
              <a:rPr lang="en-US" altLang="en-US" dirty="0" smtClean="0"/>
              <a:t>Observe as much as possible</a:t>
            </a:r>
            <a:endParaRPr lang="en-US" altLang="en-US" dirty="0"/>
          </a:p>
          <a:p>
            <a:pPr lvl="2">
              <a:lnSpc>
                <a:spcPct val="150000"/>
              </a:lnSpc>
            </a:pPr>
            <a:r>
              <a:rPr lang="en-US" altLang="en-US" dirty="0"/>
              <a:t>Algorithm </a:t>
            </a:r>
            <a:r>
              <a:rPr lang="en-US" altLang="en-US" dirty="0" smtClean="0"/>
              <a:t>15.5 </a:t>
            </a:r>
            <a:r>
              <a:rPr lang="en-US" altLang="en-US" dirty="0"/>
              <a:t>decomposes a relation into BCNF components by sacrificing the dependency preservation.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Additional normal forms</a:t>
            </a:r>
          </a:p>
          <a:p>
            <a:pPr lvl="2">
              <a:lnSpc>
                <a:spcPct val="150000"/>
              </a:lnSpc>
            </a:pPr>
            <a:r>
              <a:rPr lang="en-US" altLang="en-US" dirty="0"/>
              <a:t>4NF (based on multi-valued dependencies)</a:t>
            </a:r>
          </a:p>
          <a:p>
            <a:pPr lvl="2">
              <a:lnSpc>
                <a:spcPct val="150000"/>
              </a:lnSpc>
            </a:pPr>
            <a:r>
              <a:rPr lang="en-US" altLang="en-US" dirty="0"/>
              <a:t>5NF (based on join dependencies) </a:t>
            </a:r>
          </a:p>
        </p:txBody>
      </p:sp>
    </p:spTree>
    <p:extLst>
      <p:ext uri="{BB962C8B-B14F-4D97-AF65-F5344CB8AC3E}">
        <p14:creationId xmlns:p14="http://schemas.microsoft.com/office/powerpoint/2010/main" val="1391310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61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61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61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7618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618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618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7618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618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618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175"/>
            <a:ext cx="9144000" cy="536575"/>
          </a:xfrm>
        </p:spPr>
        <p:txBody>
          <a:bodyPr/>
          <a:lstStyle/>
          <a:p>
            <a:r>
              <a:rPr lang="en-US" altLang="en-US" sz="3200" b="1" dirty="0" smtClean="0"/>
              <a:t>SUMMARY</a:t>
            </a:r>
            <a:endParaRPr lang="en-US" altLang="en-US" sz="3200" b="1" dirty="0"/>
          </a:p>
        </p:txBody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4864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en-US" dirty="0" smtClean="0"/>
              <a:t>Designing </a:t>
            </a:r>
            <a:r>
              <a:rPr lang="en-US" altLang="en-US" dirty="0"/>
              <a:t>a Set of Relations </a:t>
            </a:r>
            <a:r>
              <a:rPr lang="en-US" altLang="en-US" dirty="0" smtClean="0"/>
              <a:t>by Synthesis</a:t>
            </a:r>
            <a:endParaRPr lang="en-US" altLang="en-US" dirty="0"/>
          </a:p>
          <a:p>
            <a:pPr>
              <a:lnSpc>
                <a:spcPct val="200000"/>
              </a:lnSpc>
            </a:pPr>
            <a:r>
              <a:rPr lang="en-US" altLang="en-US" dirty="0"/>
              <a:t>Properties of Relational Decompositions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Algorithms for Relational Database Schema </a:t>
            </a:r>
            <a:r>
              <a:rPr lang="en-US" altLang="en-US" dirty="0" smtClean="0"/>
              <a:t>Design in 3NF and BCNF</a:t>
            </a:r>
            <a:endParaRPr lang="en-US" altLang="en-US" dirty="0"/>
          </a:p>
          <a:p>
            <a:pPr>
              <a:lnSpc>
                <a:spcPct val="200000"/>
              </a:lnSpc>
            </a:pPr>
            <a:r>
              <a:rPr lang="en-US" altLang="en-US" dirty="0"/>
              <a:t>Multivalued Dependencies and Fourth Normal Form 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Other </a:t>
            </a:r>
            <a:r>
              <a:rPr lang="en-US" altLang="en-US" dirty="0"/>
              <a:t>Dependencies and Normal </a:t>
            </a:r>
            <a:r>
              <a:rPr lang="en-US" altLang="en-US" dirty="0" smtClean="0"/>
              <a:t>Forms</a:t>
            </a:r>
          </a:p>
          <a:p>
            <a:pPr>
              <a:lnSpc>
                <a:spcPct val="20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91376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962" name="Rectangle 98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838199"/>
          </a:xfrm>
        </p:spPr>
        <p:txBody>
          <a:bodyPr/>
          <a:lstStyle/>
          <a:p>
            <a:r>
              <a:rPr lang="en-US" altLang="en-US" sz="2400" dirty="0" smtClean="0"/>
              <a:t>Summary of Algorithms </a:t>
            </a:r>
            <a:r>
              <a:rPr lang="en-US" altLang="en-US" sz="2400" dirty="0"/>
              <a:t>for Relational Database Schema Design </a:t>
            </a:r>
            <a:r>
              <a:rPr lang="en-US" altLang="en-US" sz="2400" dirty="0" smtClean="0"/>
              <a:t>(see </a:t>
            </a:r>
            <a:r>
              <a:rPr lang="en-CA" sz="2400" dirty="0"/>
              <a:t>Table 15.1 </a:t>
            </a:r>
            <a:r>
              <a:rPr lang="en-CA" sz="2400" dirty="0" smtClean="0"/>
              <a:t>- Summary </a:t>
            </a:r>
            <a:r>
              <a:rPr lang="en-CA" sz="2400" dirty="0"/>
              <a:t>of the </a:t>
            </a:r>
            <a:r>
              <a:rPr lang="en-CA" sz="2400" dirty="0" smtClean="0"/>
              <a:t>Algorithms)</a:t>
            </a:r>
            <a:endParaRPr lang="en-US" altLang="en-US" sz="2400" dirty="0"/>
          </a:p>
        </p:txBody>
      </p:sp>
      <p:pic>
        <p:nvPicPr>
          <p:cNvPr id="5" name="Picture 2" descr="tab15_01a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6"/>
          <a:stretch/>
        </p:blipFill>
        <p:spPr bwMode="auto">
          <a:xfrm>
            <a:off x="-1" y="1066800"/>
            <a:ext cx="907395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45231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tab15_01b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3"/>
          <a:stretch/>
        </p:blipFill>
        <p:spPr bwMode="auto">
          <a:xfrm>
            <a:off x="31700" y="1447800"/>
            <a:ext cx="9080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98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838199"/>
          </a:xfrm>
        </p:spPr>
        <p:txBody>
          <a:bodyPr/>
          <a:lstStyle/>
          <a:p>
            <a:r>
              <a:rPr lang="en-US" altLang="en-US" sz="2400" dirty="0" smtClean="0"/>
              <a:t>Summary of Algorithms </a:t>
            </a:r>
            <a:r>
              <a:rPr lang="en-US" altLang="en-US" sz="2400" dirty="0"/>
              <a:t>for Relational Database Schema Design </a:t>
            </a:r>
            <a:r>
              <a:rPr lang="en-US" altLang="en-US" sz="2400" dirty="0" smtClean="0"/>
              <a:t>(see </a:t>
            </a:r>
            <a:r>
              <a:rPr lang="en-CA" sz="2400" dirty="0"/>
              <a:t>Table 15.1 </a:t>
            </a:r>
            <a:r>
              <a:rPr lang="en-CA" sz="2400" dirty="0" smtClean="0"/>
              <a:t>- Summary </a:t>
            </a:r>
            <a:r>
              <a:rPr lang="en-CA" sz="2400" dirty="0"/>
              <a:t>of the </a:t>
            </a:r>
            <a:r>
              <a:rPr lang="en-CA" sz="2400" dirty="0" smtClean="0"/>
              <a:t>Algorithms)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306756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175"/>
            <a:ext cx="9144000" cy="612775"/>
          </a:xfrm>
        </p:spPr>
        <p:txBody>
          <a:bodyPr/>
          <a:lstStyle/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1" y="650033"/>
            <a:ext cx="9067800" cy="1254967"/>
          </a:xfrm>
        </p:spPr>
        <p:txBody>
          <a:bodyPr/>
          <a:lstStyle/>
          <a:p>
            <a:r>
              <a:rPr lang="en-US" altLang="en-US" sz="2400" dirty="0" smtClean="0">
                <a:latin typeface="Candara" panose="020E0502030303020204" pitchFamily="34" charset="0"/>
              </a:rPr>
              <a:t>Find the highest normal form</a:t>
            </a:r>
          </a:p>
          <a:p>
            <a:pPr lvl="1"/>
            <a:r>
              <a:rPr lang="en-US" altLang="en-US" sz="2400" dirty="0" smtClean="0">
                <a:latin typeface="Candara" panose="020E0502030303020204" pitchFamily="34" charset="0"/>
              </a:rPr>
              <a:t>R(A, B, C, D, E, F, G, H)</a:t>
            </a:r>
          </a:p>
          <a:p>
            <a:pPr lvl="1"/>
            <a:r>
              <a:rPr lang="en-US" altLang="en-US" sz="2400" dirty="0" smtClean="0">
                <a:latin typeface="Candara" panose="020E0502030303020204" pitchFamily="34" charset="0"/>
              </a:rPr>
              <a:t>FD (ABC</a:t>
            </a:r>
            <a:r>
              <a:rPr lang="en-US" altLang="en-US" sz="2400" dirty="0" smtClean="0">
                <a:latin typeface="Candara" panose="020E0502030303020204" pitchFamily="34" charset="0"/>
                <a:sym typeface="Wingdings" panose="05000000000000000000" pitchFamily="2" charset="2"/>
              </a:rPr>
              <a:t>DE, </a:t>
            </a:r>
            <a:r>
              <a:rPr lang="en-US" altLang="en-US" sz="2400" dirty="0"/>
              <a:t>E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 smtClean="0">
                <a:sym typeface="Wingdings" panose="05000000000000000000" pitchFamily="2" charset="2"/>
              </a:rPr>
              <a:t>GH, HG, GH, ABCDEF </a:t>
            </a:r>
            <a:r>
              <a:rPr lang="en-US" altLang="en-US" sz="2400" dirty="0" smtClean="0">
                <a:latin typeface="Candara" panose="020E0502030303020204" pitchFamily="34" charset="0"/>
              </a:rPr>
              <a:t>)</a:t>
            </a:r>
          </a:p>
          <a:p>
            <a:endParaRPr lang="en-US" altLang="en-US" sz="2400" dirty="0">
              <a:latin typeface="Candara" panose="020E0502030303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81400" y="2255336"/>
            <a:ext cx="5267131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Candara" panose="020E0502030303020204" pitchFamily="34" charset="0"/>
              </a:rPr>
              <a:t>Prime Attributes {A, B, C}</a:t>
            </a:r>
          </a:p>
          <a:p>
            <a:pPr marL="0" indent="-400050"/>
            <a:r>
              <a:rPr lang="en-US" altLang="en-US" sz="2400" kern="0" dirty="0" smtClean="0">
                <a:latin typeface="Candara" panose="020E0502030303020204" pitchFamily="34" charset="0"/>
              </a:rPr>
              <a:t>Non-Prime Attributes {D, E, F, G, H}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2094383"/>
            <a:ext cx="3640494" cy="1312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-400050">
              <a:lnSpc>
                <a:spcPct val="150000"/>
              </a:lnSpc>
            </a:pPr>
            <a:r>
              <a:rPr lang="en-US" altLang="en-US" sz="2400" kern="0" dirty="0" smtClean="0">
                <a:latin typeface="Candara" panose="020E0502030303020204" pitchFamily="34" charset="0"/>
              </a:rPr>
              <a:t>Key = ABCDEFGH</a:t>
            </a:r>
          </a:p>
          <a:p>
            <a:pPr marL="0" indent="-400050">
              <a:lnSpc>
                <a:spcPct val="150000"/>
              </a:lnSpc>
            </a:pPr>
            <a:r>
              <a:rPr lang="en-US" altLang="en-US" sz="2400" kern="0" dirty="0" smtClean="0">
                <a:latin typeface="Candara" panose="020E0502030303020204" pitchFamily="34" charset="0"/>
              </a:rPr>
              <a:t>Key = ABC</a:t>
            </a:r>
          </a:p>
          <a:p>
            <a:pPr>
              <a:lnSpc>
                <a:spcPct val="150000"/>
              </a:lnSpc>
            </a:pPr>
            <a:endParaRPr lang="en-US" altLang="en-US" sz="2400" kern="0" dirty="0" smtClean="0">
              <a:latin typeface="Candara" panose="020E0502030303020204" pitchFamily="34" charset="0"/>
            </a:endParaRPr>
          </a:p>
          <a:p>
            <a:pPr>
              <a:lnSpc>
                <a:spcPct val="150000"/>
              </a:lnSpc>
            </a:pPr>
            <a:endParaRPr lang="en-US" altLang="en-US" sz="2400" kern="0" dirty="0">
              <a:latin typeface="Candara" panose="020E0502030303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8531" y="3285691"/>
          <a:ext cx="8846197" cy="1907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799">
                  <a:extLst>
                    <a:ext uri="{9D8B030D-6E8A-4147-A177-3AD203B41FA5}">
                      <a16:colId xmlns:a16="http://schemas.microsoft.com/office/drawing/2014/main" val="210383606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1647650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41464724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0206437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717829677"/>
                    </a:ext>
                  </a:extLst>
                </a:gridCol>
                <a:gridCol w="1600198">
                  <a:extLst>
                    <a:ext uri="{9D8B030D-6E8A-4147-A177-3AD203B41FA5}">
                      <a16:colId xmlns:a16="http://schemas.microsoft.com/office/drawing/2014/main" val="2299601476"/>
                    </a:ext>
                  </a:extLst>
                </a:gridCol>
              </a:tblGrid>
              <a:tr h="53563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FD (X 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 A)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ABC</a:t>
                      </a:r>
                      <a:r>
                        <a:rPr lang="en-US" sz="2000" b="1" dirty="0" smtClean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DE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r>
                        <a:rPr lang="en-US" sz="2000" b="1" dirty="0" smtClean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GH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H</a:t>
                      </a:r>
                      <a:r>
                        <a:rPr lang="en-US" sz="2000" b="1" dirty="0" smtClean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G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r>
                        <a:rPr lang="en-US" sz="2000" b="1" dirty="0" smtClean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H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ABCD</a:t>
                      </a:r>
                      <a:r>
                        <a:rPr lang="en-US" sz="2000" b="1" dirty="0" smtClean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EF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6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2400" b="0" kern="0" dirty="0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ndara" panose="020E0502030303020204" pitchFamily="34" charset="0"/>
                        </a:rPr>
                        <a:t>X is a </a:t>
                      </a:r>
                      <a:r>
                        <a:rPr lang="en-US" altLang="en-US" sz="2400" b="0" kern="0" dirty="0" err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ndara" panose="020E0502030303020204" pitchFamily="34" charset="0"/>
                        </a:rPr>
                        <a:t>superkey</a:t>
                      </a:r>
                      <a:endParaRPr lang="en-US" sz="2400" b="0" dirty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2400" b="1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2400" b="1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2400" b="1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2400" b="1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2400" b="1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81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0" kern="0" dirty="0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ndara" panose="020E0502030303020204" pitchFamily="34" charset="0"/>
                        </a:rPr>
                        <a:t>A is a prime attribute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2400" b="1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2400" b="1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2400" b="1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2400" b="1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154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0" kern="0" dirty="0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ndara" panose="020E0502030303020204" pitchFamily="34" charset="0"/>
                        </a:rPr>
                        <a:t>Partial Dependency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2400" b="1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2400" b="1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2400" b="1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2400" b="1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373492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3313922" y="3856657"/>
            <a:ext cx="838200" cy="360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YES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313922" y="4315800"/>
            <a:ext cx="838200" cy="360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501629" y="4315800"/>
            <a:ext cx="838200" cy="360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562599" y="4315800"/>
            <a:ext cx="685800" cy="360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381456" y="4315800"/>
            <a:ext cx="838200" cy="360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619999" y="4315800"/>
            <a:ext cx="838200" cy="360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01629" y="3856657"/>
            <a:ext cx="838200" cy="360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562599" y="3856657"/>
            <a:ext cx="685800" cy="360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6381456" y="3856657"/>
            <a:ext cx="838200" cy="360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7604758" y="3856657"/>
            <a:ext cx="838200" cy="360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355082" y="5105291"/>
            <a:ext cx="1219200" cy="165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Candara" panose="020E0502030303020204" pitchFamily="34" charset="0"/>
              </a:rPr>
              <a:t>BCNF</a:t>
            </a:r>
          </a:p>
          <a:p>
            <a:r>
              <a:rPr lang="en-US" altLang="en-US" sz="2400" kern="0" dirty="0" smtClean="0">
                <a:latin typeface="Candara" panose="020E0502030303020204" pitchFamily="34" charset="0"/>
              </a:rPr>
              <a:t>3NF</a:t>
            </a:r>
          </a:p>
          <a:p>
            <a:r>
              <a:rPr lang="en-US" altLang="en-US" sz="2400" kern="0" dirty="0" smtClean="0">
                <a:latin typeface="Candara" panose="020E0502030303020204" pitchFamily="34" charset="0"/>
              </a:rPr>
              <a:t>2NF</a:t>
            </a:r>
          </a:p>
          <a:p>
            <a:r>
              <a:rPr lang="en-US" altLang="en-US" sz="2400" kern="0" dirty="0" smtClean="0">
                <a:latin typeface="Candara" panose="020E0502030303020204" pitchFamily="34" charset="0"/>
              </a:rPr>
              <a:t>1NF</a:t>
            </a:r>
          </a:p>
          <a:p>
            <a:endParaRPr lang="en-US" altLang="en-US" sz="2400" kern="0" dirty="0">
              <a:latin typeface="Candara" panose="020E0502030303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103933" y="6031017"/>
            <a:ext cx="1590869" cy="381000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313922" y="4779762"/>
            <a:ext cx="838200" cy="360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501629" y="4779762"/>
            <a:ext cx="838200" cy="360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486399" y="4779762"/>
            <a:ext cx="838200" cy="360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6380528" y="4779762"/>
            <a:ext cx="838200" cy="360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619999" y="4779762"/>
            <a:ext cx="838200" cy="360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026861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3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175"/>
            <a:ext cx="9144000" cy="612775"/>
          </a:xfrm>
        </p:spPr>
        <p:txBody>
          <a:bodyPr/>
          <a:lstStyle/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1" y="650033"/>
            <a:ext cx="5019869" cy="1254967"/>
          </a:xfrm>
        </p:spPr>
        <p:txBody>
          <a:bodyPr/>
          <a:lstStyle/>
          <a:p>
            <a:r>
              <a:rPr lang="en-US" altLang="en-US" sz="2400" dirty="0" smtClean="0">
                <a:latin typeface="Candara" panose="020E0502030303020204" pitchFamily="34" charset="0"/>
              </a:rPr>
              <a:t>Find the highest normal form</a:t>
            </a:r>
          </a:p>
          <a:p>
            <a:pPr lvl="1"/>
            <a:r>
              <a:rPr lang="en-US" altLang="en-US" sz="2400" dirty="0" smtClean="0">
                <a:latin typeface="Candara" panose="020E0502030303020204" pitchFamily="34" charset="0"/>
              </a:rPr>
              <a:t>R(A, B, C, D)</a:t>
            </a:r>
          </a:p>
          <a:p>
            <a:pPr lvl="1"/>
            <a:r>
              <a:rPr lang="en-US" altLang="en-US" sz="2400" dirty="0" smtClean="0">
                <a:latin typeface="Candara" panose="020E0502030303020204" pitchFamily="34" charset="0"/>
              </a:rPr>
              <a:t>FD (AB</a:t>
            </a:r>
            <a:r>
              <a:rPr lang="en-US" altLang="en-US" sz="2400" dirty="0" smtClean="0">
                <a:latin typeface="Candara" panose="020E0502030303020204" pitchFamily="34" charset="0"/>
                <a:sym typeface="Wingdings" panose="05000000000000000000" pitchFamily="2" charset="2"/>
              </a:rPr>
              <a:t>CD, AC</a:t>
            </a:r>
            <a:r>
              <a:rPr lang="en-US" altLang="en-US" sz="2400" dirty="0" smtClean="0">
                <a:sym typeface="Wingdings" panose="05000000000000000000" pitchFamily="2" charset="2"/>
              </a:rPr>
              <a:t>BD, BCD </a:t>
            </a:r>
            <a:r>
              <a:rPr lang="en-US" altLang="en-US" sz="2400" dirty="0" smtClean="0">
                <a:latin typeface="Candara" panose="020E0502030303020204" pitchFamily="34" charset="0"/>
              </a:rPr>
              <a:t>)</a:t>
            </a:r>
          </a:p>
          <a:p>
            <a:endParaRPr lang="en-US" altLang="en-US" sz="2400" dirty="0">
              <a:latin typeface="Candara" panose="020E0502030303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097780" y="1664578"/>
            <a:ext cx="4114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Candara" panose="020E0502030303020204" pitchFamily="34" charset="0"/>
              </a:rPr>
              <a:t>Prime Attributes {A, B}</a:t>
            </a:r>
          </a:p>
          <a:p>
            <a:pPr marL="0" indent="-400050"/>
            <a:r>
              <a:rPr lang="en-US" altLang="en-US" sz="2400" kern="0" dirty="0" smtClean="0">
                <a:latin typeface="Candara" panose="020E0502030303020204" pitchFamily="34" charset="0"/>
              </a:rPr>
              <a:t>Non-Prime Attributes {C,D}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120640" y="789496"/>
            <a:ext cx="2438400" cy="829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-400050"/>
            <a:r>
              <a:rPr lang="en-US" altLang="en-US" sz="2400" kern="0" dirty="0" smtClean="0">
                <a:latin typeface="Candara" panose="020E0502030303020204" pitchFamily="34" charset="0"/>
              </a:rPr>
              <a:t>Key = ABCD</a:t>
            </a:r>
          </a:p>
          <a:p>
            <a:pPr marL="0" indent="-400050"/>
            <a:r>
              <a:rPr lang="en-US" altLang="en-US" sz="2400" kern="0" dirty="0" smtClean="0">
                <a:latin typeface="Candara" panose="020E0502030303020204" pitchFamily="34" charset="0"/>
              </a:rPr>
              <a:t>Key = AB</a:t>
            </a:r>
          </a:p>
          <a:p>
            <a:pPr>
              <a:lnSpc>
                <a:spcPct val="150000"/>
              </a:lnSpc>
            </a:pPr>
            <a:endParaRPr lang="en-US" altLang="en-US" sz="2400" kern="0" dirty="0" smtClean="0">
              <a:latin typeface="Candara" panose="020E0502030303020204" pitchFamily="34" charset="0"/>
            </a:endParaRPr>
          </a:p>
          <a:p>
            <a:pPr>
              <a:lnSpc>
                <a:spcPct val="150000"/>
              </a:lnSpc>
            </a:pPr>
            <a:endParaRPr lang="en-US" altLang="en-US" sz="2400" kern="0" dirty="0">
              <a:latin typeface="Candara" panose="020E0502030303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0196" y="4902200"/>
          <a:ext cx="8769999" cy="1907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243">
                  <a:extLst>
                    <a:ext uri="{9D8B030D-6E8A-4147-A177-3AD203B41FA5}">
                      <a16:colId xmlns:a16="http://schemas.microsoft.com/office/drawing/2014/main" val="2103836065"/>
                    </a:ext>
                  </a:extLst>
                </a:gridCol>
                <a:gridCol w="1531252">
                  <a:extLst>
                    <a:ext uri="{9D8B030D-6E8A-4147-A177-3AD203B41FA5}">
                      <a16:colId xmlns:a16="http://schemas.microsoft.com/office/drawing/2014/main" val="116476508"/>
                    </a:ext>
                  </a:extLst>
                </a:gridCol>
                <a:gridCol w="1531252">
                  <a:extLst>
                    <a:ext uri="{9D8B030D-6E8A-4147-A177-3AD203B41FA5}">
                      <a16:colId xmlns:a16="http://schemas.microsoft.com/office/drawing/2014/main" val="1414647240"/>
                    </a:ext>
                  </a:extLst>
                </a:gridCol>
                <a:gridCol w="1531252">
                  <a:extLst>
                    <a:ext uri="{9D8B030D-6E8A-4147-A177-3AD203B41FA5}">
                      <a16:colId xmlns:a16="http://schemas.microsoft.com/office/drawing/2014/main" val="3602064377"/>
                    </a:ext>
                  </a:extLst>
                </a:gridCol>
              </a:tblGrid>
              <a:tr h="53563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FD (X 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 A)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AB</a:t>
                      </a:r>
                      <a:r>
                        <a:rPr lang="en-US" sz="2000" b="1" dirty="0" smtClean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CD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AC</a:t>
                      </a:r>
                      <a:r>
                        <a:rPr lang="en-US" sz="2000" b="1" dirty="0" smtClean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BD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BC</a:t>
                      </a:r>
                      <a:r>
                        <a:rPr lang="en-US" sz="2000" b="1" dirty="0" smtClean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D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6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2400" b="0" kern="0" dirty="0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</a:rPr>
                        <a:t>X is a </a:t>
                      </a:r>
                      <a:r>
                        <a:rPr lang="en-US" altLang="en-US" sz="2400" b="0" kern="0" dirty="0" err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</a:rPr>
                        <a:t>superkey</a:t>
                      </a:r>
                      <a:endParaRPr lang="en-US" sz="2400" b="0" dirty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2400" b="1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2400" b="1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2400" b="1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81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0" kern="0" dirty="0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</a:rPr>
                        <a:t>A is a prime attribute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2400" b="1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2400" b="1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154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0" kern="0" dirty="0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</a:rPr>
                        <a:t>Partial</a:t>
                      </a:r>
                      <a:r>
                        <a:rPr lang="en-US" altLang="en-US" sz="2400" b="0" kern="0" baseline="0" dirty="0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</a:rPr>
                        <a:t> Dependency</a:t>
                      </a:r>
                      <a:endParaRPr lang="en-US" altLang="en-US" sz="2400" b="0" kern="0" dirty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2400" b="1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2400" b="1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457828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4574333" y="5462914"/>
            <a:ext cx="838200" cy="360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YES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4333" y="5927888"/>
            <a:ext cx="838200" cy="360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031464" y="5933014"/>
            <a:ext cx="838200" cy="360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555464" y="5924142"/>
            <a:ext cx="838200" cy="360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031464" y="5468040"/>
            <a:ext cx="838200" cy="360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555464" y="5473166"/>
            <a:ext cx="838200" cy="360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6860100" y="3019371"/>
            <a:ext cx="1219200" cy="165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Candara" panose="020E0502030303020204" pitchFamily="34" charset="0"/>
              </a:rPr>
              <a:t>BCNF</a:t>
            </a:r>
          </a:p>
          <a:p>
            <a:r>
              <a:rPr lang="en-US" altLang="en-US" sz="2400" kern="0" dirty="0" smtClean="0">
                <a:latin typeface="Candara" panose="020E0502030303020204" pitchFamily="34" charset="0"/>
              </a:rPr>
              <a:t>3NF</a:t>
            </a:r>
          </a:p>
          <a:p>
            <a:r>
              <a:rPr lang="en-US" altLang="en-US" sz="2400" kern="0" dirty="0" smtClean="0">
                <a:latin typeface="Candara" panose="020E0502030303020204" pitchFamily="34" charset="0"/>
              </a:rPr>
              <a:t>2NF</a:t>
            </a:r>
          </a:p>
          <a:p>
            <a:r>
              <a:rPr lang="en-US" altLang="en-US" sz="2400" kern="0" dirty="0" smtClean="0">
                <a:latin typeface="Candara" panose="020E0502030303020204" pitchFamily="34" charset="0"/>
              </a:rPr>
              <a:t>1NF</a:t>
            </a:r>
          </a:p>
          <a:p>
            <a:endParaRPr lang="en-US" altLang="en-US" sz="2400" kern="0" dirty="0">
              <a:latin typeface="Candara" panose="020E0502030303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6608951" y="4353362"/>
            <a:ext cx="1590869" cy="381000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3190240" y="1447800"/>
            <a:ext cx="182880" cy="533400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80632" y="1981200"/>
            <a:ext cx="3518108" cy="829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-400050"/>
            <a:r>
              <a:rPr lang="en-US" altLang="en-US" sz="2400" kern="0" dirty="0" smtClean="0">
                <a:latin typeface="Candara" panose="020E0502030303020204" pitchFamily="34" charset="0"/>
              </a:rPr>
              <a:t>Key = AB = AAC</a:t>
            </a:r>
          </a:p>
          <a:p>
            <a:pPr marL="0" indent="-400050"/>
            <a:r>
              <a:rPr lang="en-US" altLang="en-US" sz="2400" kern="0" dirty="0" smtClean="0">
                <a:latin typeface="Candara" panose="020E0502030303020204" pitchFamily="34" charset="0"/>
              </a:rPr>
              <a:t>Key = AC </a:t>
            </a:r>
          </a:p>
          <a:p>
            <a:pPr>
              <a:lnSpc>
                <a:spcPct val="150000"/>
              </a:lnSpc>
            </a:pPr>
            <a:endParaRPr lang="en-US" altLang="en-US" sz="2400" kern="0" dirty="0" smtClean="0">
              <a:latin typeface="Candara" panose="020E0502030303020204" pitchFamily="34" charset="0"/>
            </a:endParaRPr>
          </a:p>
          <a:p>
            <a:pPr>
              <a:lnSpc>
                <a:spcPct val="150000"/>
              </a:lnSpc>
            </a:pPr>
            <a:endParaRPr lang="en-US" altLang="en-US" sz="2400" kern="0" dirty="0">
              <a:latin typeface="Candara" panose="020E050203030302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2007870" y="1447800"/>
            <a:ext cx="228600" cy="533400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80632" y="2811186"/>
            <a:ext cx="3518108" cy="51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-400050"/>
            <a:r>
              <a:rPr lang="en-US" altLang="en-US" sz="2400" kern="0" dirty="0" smtClean="0">
                <a:latin typeface="Candara" panose="020E0502030303020204" pitchFamily="34" charset="0"/>
              </a:rPr>
              <a:t>Key = AC = AAB = AB </a:t>
            </a:r>
          </a:p>
          <a:p>
            <a:pPr>
              <a:lnSpc>
                <a:spcPct val="150000"/>
              </a:lnSpc>
            </a:pPr>
            <a:endParaRPr lang="en-US" altLang="en-US" sz="2400" kern="0" dirty="0">
              <a:latin typeface="Candara" panose="020E0502030303020204" pitchFamily="34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85116" y="4093179"/>
            <a:ext cx="4114800" cy="85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Candara" panose="020E0502030303020204" pitchFamily="34" charset="0"/>
              </a:rPr>
              <a:t>Prime Attributes {A, B, C}</a:t>
            </a:r>
          </a:p>
          <a:p>
            <a:pPr marL="0" indent="-400050"/>
            <a:r>
              <a:rPr lang="en-US" altLang="en-US" sz="2400" kern="0" dirty="0" smtClean="0">
                <a:latin typeface="Candara" panose="020E0502030303020204" pitchFamily="34" charset="0"/>
              </a:rPr>
              <a:t>Non-Prime Attributes {D}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90196" y="3192200"/>
            <a:ext cx="2429069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Candara" panose="020E0502030303020204" pitchFamily="34" charset="0"/>
              </a:rPr>
              <a:t>Candidate Keys</a:t>
            </a:r>
          </a:p>
          <a:p>
            <a:pPr marL="0" indent="-400050"/>
            <a:r>
              <a:rPr lang="en-US" altLang="en-US" sz="2400" kern="0" dirty="0" smtClean="0">
                <a:latin typeface="Candara" panose="020E0502030303020204" pitchFamily="34" charset="0"/>
              </a:rPr>
              <a:t>AB, AC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571999" y="6392862"/>
            <a:ext cx="840533" cy="360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31464" y="6392862"/>
            <a:ext cx="840533" cy="360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7555464" y="6404916"/>
            <a:ext cx="838200" cy="360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4473362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5" grpId="0"/>
      <p:bldP spid="3" grpId="0" animBg="1"/>
      <p:bldP spid="4" grpId="0" animBg="1"/>
      <p:bldP spid="26" grpId="0"/>
      <p:bldP spid="27" grpId="0" animBg="1"/>
      <p:bldP spid="28" grpId="0"/>
      <p:bldP spid="29" grpId="0"/>
      <p:bldP spid="30" grpId="0"/>
      <p:bldP spid="31" grpId="0" animBg="1"/>
      <p:bldP spid="32" grpId="0" animBg="1"/>
      <p:bldP spid="3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571499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9694" y="607529"/>
            <a:ext cx="9044609" cy="617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/>
            <a:r>
              <a:rPr lang="en-CA" sz="2400" dirty="0">
                <a:latin typeface="Candara" panose="020E0502030303020204" pitchFamily="34" charset="0"/>
              </a:rPr>
              <a:t>Consider the relation R, which has attributes that hold schedules of courses and sections at a university; </a:t>
            </a:r>
            <a:endParaRPr lang="en-CA" sz="2400" dirty="0" smtClean="0">
              <a:latin typeface="Candara" panose="020E0502030303020204" pitchFamily="34" charset="0"/>
            </a:endParaRPr>
          </a:p>
          <a:p>
            <a:pPr lvl="1" eaLnBrk="1" hangingPunct="1"/>
            <a:r>
              <a:rPr lang="en-CA" sz="2400" dirty="0" smtClean="0">
                <a:latin typeface="Candara" panose="020E0502030303020204" pitchFamily="34" charset="0"/>
              </a:rPr>
              <a:t>R </a:t>
            </a:r>
            <a:r>
              <a:rPr lang="en-CA" sz="2400" dirty="0">
                <a:latin typeface="Candara" panose="020E0502030303020204" pitchFamily="34" charset="0"/>
              </a:rPr>
              <a:t>= {</a:t>
            </a:r>
            <a:r>
              <a:rPr lang="en-CA" sz="2400" dirty="0" err="1">
                <a:latin typeface="Candara" panose="020E0502030303020204" pitchFamily="34" charset="0"/>
              </a:rPr>
              <a:t>Course_no</a:t>
            </a:r>
            <a:r>
              <a:rPr lang="en-CA" sz="2400" dirty="0">
                <a:latin typeface="Candara" panose="020E0502030303020204" pitchFamily="34" charset="0"/>
              </a:rPr>
              <a:t>, </a:t>
            </a:r>
            <a:r>
              <a:rPr lang="en-CA" sz="2400" dirty="0" err="1">
                <a:latin typeface="Candara" panose="020E0502030303020204" pitchFamily="34" charset="0"/>
              </a:rPr>
              <a:t>Sec_no</a:t>
            </a:r>
            <a:r>
              <a:rPr lang="en-CA" sz="2400" dirty="0">
                <a:latin typeface="Candara" panose="020E0502030303020204" pitchFamily="34" charset="0"/>
              </a:rPr>
              <a:t>, </a:t>
            </a:r>
            <a:r>
              <a:rPr lang="en-CA" sz="2400" dirty="0" err="1">
                <a:latin typeface="Candara" panose="020E0502030303020204" pitchFamily="34" charset="0"/>
              </a:rPr>
              <a:t>Offering_dept</a:t>
            </a:r>
            <a:r>
              <a:rPr lang="en-CA" sz="2400" dirty="0">
                <a:latin typeface="Candara" panose="020E0502030303020204" pitchFamily="34" charset="0"/>
              </a:rPr>
              <a:t>, </a:t>
            </a:r>
            <a:r>
              <a:rPr lang="en-CA" sz="2400" dirty="0" err="1">
                <a:latin typeface="Candara" panose="020E0502030303020204" pitchFamily="34" charset="0"/>
              </a:rPr>
              <a:t>Credit_hours</a:t>
            </a:r>
            <a:r>
              <a:rPr lang="en-CA" sz="2400" dirty="0">
                <a:latin typeface="Candara" panose="020E0502030303020204" pitchFamily="34" charset="0"/>
              </a:rPr>
              <a:t>, </a:t>
            </a:r>
            <a:r>
              <a:rPr lang="en-CA" sz="2400" dirty="0" err="1">
                <a:latin typeface="Candara" panose="020E0502030303020204" pitchFamily="34" charset="0"/>
              </a:rPr>
              <a:t>Course_level</a:t>
            </a:r>
            <a:r>
              <a:rPr lang="en-CA" sz="2400" dirty="0">
                <a:latin typeface="Candara" panose="020E0502030303020204" pitchFamily="34" charset="0"/>
              </a:rPr>
              <a:t>, </a:t>
            </a:r>
            <a:r>
              <a:rPr lang="en-CA" sz="2400" dirty="0" err="1">
                <a:latin typeface="Candara" panose="020E0502030303020204" pitchFamily="34" charset="0"/>
              </a:rPr>
              <a:t>Instructor_ssn</a:t>
            </a:r>
            <a:r>
              <a:rPr lang="en-CA" sz="2400" dirty="0">
                <a:latin typeface="Candara" panose="020E0502030303020204" pitchFamily="34" charset="0"/>
              </a:rPr>
              <a:t>, Semester, Year, </a:t>
            </a:r>
            <a:r>
              <a:rPr lang="en-CA" sz="2400" dirty="0" err="1">
                <a:latin typeface="Candara" panose="020E0502030303020204" pitchFamily="34" charset="0"/>
              </a:rPr>
              <a:t>Days_hours</a:t>
            </a:r>
            <a:r>
              <a:rPr lang="en-CA" sz="2400" dirty="0">
                <a:latin typeface="Candara" panose="020E0502030303020204" pitchFamily="34" charset="0"/>
              </a:rPr>
              <a:t>, </a:t>
            </a:r>
            <a:r>
              <a:rPr lang="en-CA" sz="2400" dirty="0" err="1">
                <a:latin typeface="Candara" panose="020E0502030303020204" pitchFamily="34" charset="0"/>
              </a:rPr>
              <a:t>Room_no</a:t>
            </a:r>
            <a:r>
              <a:rPr lang="en-CA" sz="2400" dirty="0">
                <a:latin typeface="Candara" panose="020E0502030303020204" pitchFamily="34" charset="0"/>
              </a:rPr>
              <a:t>, </a:t>
            </a:r>
            <a:r>
              <a:rPr lang="en-CA" sz="2400" dirty="0" err="1">
                <a:latin typeface="Candara" panose="020E0502030303020204" pitchFamily="34" charset="0"/>
              </a:rPr>
              <a:t>No_of_students</a:t>
            </a:r>
            <a:r>
              <a:rPr lang="en-CA" sz="2400" dirty="0">
                <a:latin typeface="Candara" panose="020E0502030303020204" pitchFamily="34" charset="0"/>
              </a:rPr>
              <a:t>}. </a:t>
            </a:r>
            <a:endParaRPr lang="en-CA" sz="2400" dirty="0" smtClean="0">
              <a:latin typeface="Candara" panose="020E0502030303020204" pitchFamily="34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CA" sz="2400" dirty="0" smtClean="0">
                <a:latin typeface="Candara" panose="020E0502030303020204" pitchFamily="34" charset="0"/>
              </a:rPr>
              <a:t>Suppose </a:t>
            </a:r>
            <a:r>
              <a:rPr lang="en-CA" sz="2400" dirty="0">
                <a:latin typeface="Candara" panose="020E0502030303020204" pitchFamily="34" charset="0"/>
              </a:rPr>
              <a:t>that the following functional dependencies hold on R</a:t>
            </a:r>
            <a:r>
              <a:rPr lang="en-CA" sz="2400" dirty="0" smtClean="0">
                <a:latin typeface="Candara" panose="020E0502030303020204" pitchFamily="34" charset="0"/>
              </a:rPr>
              <a:t>: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2200" dirty="0">
                <a:latin typeface="Candara" panose="020E0502030303020204" pitchFamily="34" charset="0"/>
              </a:rPr>
              <a:t>{</a:t>
            </a:r>
            <a:r>
              <a:rPr lang="en-US" sz="2200" dirty="0" err="1">
                <a:latin typeface="Candara" panose="020E0502030303020204" pitchFamily="34" charset="0"/>
              </a:rPr>
              <a:t>Course_no</a:t>
            </a:r>
            <a:r>
              <a:rPr lang="en-US" sz="2200" dirty="0">
                <a:latin typeface="Candara" panose="020E0502030303020204" pitchFamily="34" charset="0"/>
              </a:rPr>
              <a:t>}→{</a:t>
            </a:r>
            <a:r>
              <a:rPr lang="en-US" sz="2200" dirty="0" err="1">
                <a:latin typeface="Candara" panose="020E0502030303020204" pitchFamily="34" charset="0"/>
              </a:rPr>
              <a:t>Offering_dept</a:t>
            </a:r>
            <a:r>
              <a:rPr lang="en-US" sz="2200" dirty="0">
                <a:latin typeface="Candara" panose="020E0502030303020204" pitchFamily="34" charset="0"/>
              </a:rPr>
              <a:t>, </a:t>
            </a:r>
            <a:r>
              <a:rPr lang="en-US" sz="2200" dirty="0" err="1">
                <a:latin typeface="Candara" panose="020E0502030303020204" pitchFamily="34" charset="0"/>
              </a:rPr>
              <a:t>Credit_hours</a:t>
            </a:r>
            <a:r>
              <a:rPr lang="en-US" sz="2200" dirty="0">
                <a:latin typeface="Candara" panose="020E0502030303020204" pitchFamily="34" charset="0"/>
              </a:rPr>
              <a:t>, </a:t>
            </a:r>
            <a:r>
              <a:rPr lang="en-US" sz="2200" dirty="0" err="1">
                <a:latin typeface="Candara" panose="020E0502030303020204" pitchFamily="34" charset="0"/>
              </a:rPr>
              <a:t>Course_level</a:t>
            </a:r>
            <a:r>
              <a:rPr lang="en-US" sz="2200" dirty="0" smtClean="0">
                <a:latin typeface="Candara" panose="020E0502030303020204" pitchFamily="34" charset="0"/>
              </a:rPr>
              <a:t>}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2200" dirty="0" smtClean="0">
                <a:latin typeface="Candara" panose="020E0502030303020204" pitchFamily="34" charset="0"/>
              </a:rPr>
              <a:t>{</a:t>
            </a:r>
            <a:r>
              <a:rPr lang="en-US" sz="2200" dirty="0" err="1">
                <a:latin typeface="Candara" panose="020E0502030303020204" pitchFamily="34" charset="0"/>
              </a:rPr>
              <a:t>Course_no</a:t>
            </a:r>
            <a:r>
              <a:rPr lang="en-US" sz="2200" dirty="0">
                <a:latin typeface="Candara" panose="020E0502030303020204" pitchFamily="34" charset="0"/>
              </a:rPr>
              <a:t>, </a:t>
            </a:r>
            <a:r>
              <a:rPr lang="en-US" sz="2200" dirty="0" err="1">
                <a:latin typeface="Candara" panose="020E0502030303020204" pitchFamily="34" charset="0"/>
              </a:rPr>
              <a:t>Sec_no</a:t>
            </a:r>
            <a:r>
              <a:rPr lang="en-US" sz="2200" dirty="0">
                <a:latin typeface="Candara" panose="020E0502030303020204" pitchFamily="34" charset="0"/>
              </a:rPr>
              <a:t>, Semester, Year}→{</a:t>
            </a:r>
            <a:r>
              <a:rPr lang="en-US" sz="2200" dirty="0" err="1">
                <a:latin typeface="Candara" panose="020E0502030303020204" pitchFamily="34" charset="0"/>
              </a:rPr>
              <a:t>Days_hours</a:t>
            </a:r>
            <a:r>
              <a:rPr lang="en-US" sz="2200" dirty="0">
                <a:latin typeface="Candara" panose="020E0502030303020204" pitchFamily="34" charset="0"/>
              </a:rPr>
              <a:t>, </a:t>
            </a:r>
            <a:r>
              <a:rPr lang="en-US" sz="2200" dirty="0" err="1">
                <a:latin typeface="Candara" panose="020E0502030303020204" pitchFamily="34" charset="0"/>
              </a:rPr>
              <a:t>Room_no,No_of_students</a:t>
            </a:r>
            <a:r>
              <a:rPr lang="en-US" sz="2200" dirty="0">
                <a:latin typeface="Candara" panose="020E0502030303020204" pitchFamily="34" charset="0"/>
              </a:rPr>
              <a:t>, </a:t>
            </a:r>
            <a:r>
              <a:rPr lang="en-US" sz="2200" dirty="0" err="1">
                <a:latin typeface="Candara" panose="020E0502030303020204" pitchFamily="34" charset="0"/>
              </a:rPr>
              <a:t>Instructor_ssn</a:t>
            </a:r>
            <a:r>
              <a:rPr lang="en-US" sz="2200" dirty="0" smtClean="0">
                <a:latin typeface="Candara" panose="020E0502030303020204" pitchFamily="34" charset="0"/>
              </a:rPr>
              <a:t>}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2200" dirty="0" smtClean="0">
                <a:latin typeface="Candara" panose="020E0502030303020204" pitchFamily="34" charset="0"/>
              </a:rPr>
              <a:t>{</a:t>
            </a:r>
            <a:r>
              <a:rPr lang="en-US" sz="2200" dirty="0" err="1">
                <a:latin typeface="Candara" panose="020E0502030303020204" pitchFamily="34" charset="0"/>
              </a:rPr>
              <a:t>Room_no</a:t>
            </a:r>
            <a:r>
              <a:rPr lang="en-US" sz="2200" dirty="0">
                <a:latin typeface="Candara" panose="020E0502030303020204" pitchFamily="34" charset="0"/>
              </a:rPr>
              <a:t>, </a:t>
            </a:r>
            <a:r>
              <a:rPr lang="en-US" sz="2200" dirty="0" err="1">
                <a:latin typeface="Candara" panose="020E0502030303020204" pitchFamily="34" charset="0"/>
              </a:rPr>
              <a:t>Days_hours</a:t>
            </a:r>
            <a:r>
              <a:rPr lang="en-US" sz="2200" dirty="0">
                <a:latin typeface="Candara" panose="020E0502030303020204" pitchFamily="34" charset="0"/>
              </a:rPr>
              <a:t>, Semester, Year}→{</a:t>
            </a:r>
            <a:r>
              <a:rPr lang="en-US" sz="2200" dirty="0" err="1">
                <a:latin typeface="Candara" panose="020E0502030303020204" pitchFamily="34" charset="0"/>
              </a:rPr>
              <a:t>Instructor_ssn</a:t>
            </a:r>
            <a:r>
              <a:rPr lang="en-US" sz="2200" dirty="0">
                <a:latin typeface="Candara" panose="020E0502030303020204" pitchFamily="34" charset="0"/>
              </a:rPr>
              <a:t>, </a:t>
            </a:r>
            <a:r>
              <a:rPr lang="en-US" sz="2200" dirty="0" err="1">
                <a:latin typeface="Candara" panose="020E0502030303020204" pitchFamily="34" charset="0"/>
              </a:rPr>
              <a:t>Course_no</a:t>
            </a:r>
            <a:r>
              <a:rPr lang="en-US" sz="2200" dirty="0">
                <a:latin typeface="Candara" panose="020E0502030303020204" pitchFamily="34" charset="0"/>
              </a:rPr>
              <a:t>, </a:t>
            </a:r>
            <a:r>
              <a:rPr lang="en-US" sz="2200" dirty="0" err="1">
                <a:latin typeface="Candara" panose="020E0502030303020204" pitchFamily="34" charset="0"/>
              </a:rPr>
              <a:t>Sec_no</a:t>
            </a:r>
            <a:r>
              <a:rPr lang="en-US" sz="2200" dirty="0" smtClean="0">
                <a:latin typeface="Candara" panose="020E0502030303020204" pitchFamily="34" charset="0"/>
              </a:rPr>
              <a:t>}</a:t>
            </a:r>
          </a:p>
          <a:p>
            <a:pPr eaLnBrk="1" hangingPunct="1"/>
            <a:r>
              <a:rPr lang="en-CA" sz="2400" dirty="0">
                <a:latin typeface="Candara" panose="020E0502030303020204" pitchFamily="34" charset="0"/>
              </a:rPr>
              <a:t>Try to determine which sets of attributes form keys of R. How would you normalize this relation</a:t>
            </a:r>
            <a:r>
              <a:rPr lang="en-CA" sz="2400" dirty="0"/>
              <a:t>?</a:t>
            </a:r>
            <a:endParaRPr lang="en-CA" sz="2400" b="1" dirty="0" smtClean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422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533399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9694" y="563217"/>
            <a:ext cx="9044609" cy="617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CA" sz="2400" dirty="0">
                <a:latin typeface="Candara" panose="020E0502030303020204" pitchFamily="34" charset="0"/>
              </a:rPr>
              <a:t>Consider the following relation for published books</a:t>
            </a:r>
            <a:r>
              <a:rPr lang="en-CA" sz="2400" dirty="0" smtClean="0">
                <a:latin typeface="Candara" panose="020E0502030303020204" pitchFamily="34" charset="0"/>
              </a:rPr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en-CA" sz="2400" b="1" dirty="0" smtClean="0">
                <a:latin typeface="Candara" panose="020E0502030303020204" pitchFamily="34" charset="0"/>
              </a:rPr>
              <a:t>BOOK </a:t>
            </a:r>
            <a:r>
              <a:rPr lang="en-CA" sz="2400" b="1" dirty="0">
                <a:latin typeface="Candara" panose="020E0502030303020204" pitchFamily="34" charset="0"/>
              </a:rPr>
              <a:t>(</a:t>
            </a:r>
            <a:r>
              <a:rPr lang="en-CA" sz="2400" b="1" dirty="0" err="1">
                <a:latin typeface="Candara" panose="020E0502030303020204" pitchFamily="34" charset="0"/>
              </a:rPr>
              <a:t>Book_title</a:t>
            </a:r>
            <a:r>
              <a:rPr lang="en-CA" sz="2400" b="1" dirty="0">
                <a:latin typeface="Candara" panose="020E0502030303020204" pitchFamily="34" charset="0"/>
              </a:rPr>
              <a:t>, </a:t>
            </a:r>
            <a:r>
              <a:rPr lang="en-CA" sz="2400" b="1" dirty="0" err="1">
                <a:latin typeface="Candara" panose="020E0502030303020204" pitchFamily="34" charset="0"/>
              </a:rPr>
              <a:t>Author_name</a:t>
            </a:r>
            <a:r>
              <a:rPr lang="en-CA" sz="2400" b="1" dirty="0">
                <a:latin typeface="Candara" panose="020E0502030303020204" pitchFamily="34" charset="0"/>
              </a:rPr>
              <a:t>, </a:t>
            </a:r>
            <a:r>
              <a:rPr lang="en-CA" sz="2400" b="1" dirty="0" err="1">
                <a:latin typeface="Candara" panose="020E0502030303020204" pitchFamily="34" charset="0"/>
              </a:rPr>
              <a:t>Book_type</a:t>
            </a:r>
            <a:r>
              <a:rPr lang="en-CA" sz="2400" b="1" dirty="0">
                <a:latin typeface="Candara" panose="020E0502030303020204" pitchFamily="34" charset="0"/>
              </a:rPr>
              <a:t>, </a:t>
            </a:r>
            <a:r>
              <a:rPr lang="en-CA" sz="2400" b="1" dirty="0" err="1">
                <a:latin typeface="Candara" panose="020E0502030303020204" pitchFamily="34" charset="0"/>
              </a:rPr>
              <a:t>List_price</a:t>
            </a:r>
            <a:r>
              <a:rPr lang="en-CA" sz="2400" b="1" dirty="0">
                <a:latin typeface="Candara" panose="020E0502030303020204" pitchFamily="34" charset="0"/>
              </a:rPr>
              <a:t>, </a:t>
            </a:r>
            <a:r>
              <a:rPr lang="en-CA" sz="2400" b="1" dirty="0" err="1">
                <a:latin typeface="Candara" panose="020E0502030303020204" pitchFamily="34" charset="0"/>
              </a:rPr>
              <a:t>Author_affil</a:t>
            </a:r>
            <a:r>
              <a:rPr lang="en-CA" sz="2400" b="1" dirty="0" smtClean="0">
                <a:latin typeface="Candara" panose="020E0502030303020204" pitchFamily="34" charset="0"/>
              </a:rPr>
              <a:t>, Publisher</a:t>
            </a:r>
            <a:r>
              <a:rPr lang="en-CA" sz="2400" b="1" dirty="0">
                <a:latin typeface="Candara" panose="020E0502030303020204" pitchFamily="34" charset="0"/>
              </a:rPr>
              <a:t>)</a:t>
            </a:r>
          </a:p>
          <a:p>
            <a:pPr lvl="1" eaLnBrk="1" hangingPunct="1">
              <a:lnSpc>
                <a:spcPct val="150000"/>
              </a:lnSpc>
            </a:pPr>
            <a:r>
              <a:rPr lang="en-CA" sz="2200" b="1" dirty="0" err="1">
                <a:latin typeface="Candara" panose="020E0502030303020204" pitchFamily="34" charset="0"/>
              </a:rPr>
              <a:t>Author_affil</a:t>
            </a:r>
            <a:r>
              <a:rPr lang="en-CA" sz="2200" dirty="0">
                <a:latin typeface="Candara" panose="020E0502030303020204" pitchFamily="34" charset="0"/>
              </a:rPr>
              <a:t> refers to the affiliation of author. </a:t>
            </a:r>
            <a:endParaRPr lang="en-CA" sz="2200" dirty="0" smtClean="0">
              <a:latin typeface="Candara" panose="020E0502030303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CA" sz="2400" dirty="0" smtClean="0">
                <a:latin typeface="Candara" panose="020E0502030303020204" pitchFamily="34" charset="0"/>
              </a:rPr>
              <a:t>Suppose </a:t>
            </a:r>
            <a:r>
              <a:rPr lang="en-CA" sz="2400" dirty="0">
                <a:latin typeface="Candara" panose="020E0502030303020204" pitchFamily="34" charset="0"/>
              </a:rPr>
              <a:t>the following </a:t>
            </a:r>
            <a:r>
              <a:rPr lang="en-CA" sz="2400" dirty="0" smtClean="0">
                <a:latin typeface="Candara" panose="020E0502030303020204" pitchFamily="34" charset="0"/>
              </a:rPr>
              <a:t>dependencies </a:t>
            </a:r>
            <a:r>
              <a:rPr lang="en-CA" sz="2400" dirty="0">
                <a:latin typeface="Candara" panose="020E0502030303020204" pitchFamily="34" charset="0"/>
              </a:rPr>
              <a:t>exist</a:t>
            </a:r>
            <a:r>
              <a:rPr lang="en-CA" sz="2400" dirty="0" smtClean="0">
                <a:latin typeface="Candara" panose="020E0502030303020204" pitchFamily="34" charset="0"/>
              </a:rPr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en-CA" sz="2200" b="1" dirty="0" err="1" smtClean="0">
                <a:latin typeface="Candara" panose="020E0502030303020204" pitchFamily="34" charset="0"/>
              </a:rPr>
              <a:t>Book_title</a:t>
            </a:r>
            <a:r>
              <a:rPr lang="en-CA" sz="2200" b="1" dirty="0" err="1">
                <a:latin typeface="Candara" panose="020E0502030303020204" pitchFamily="34" charset="0"/>
              </a:rPr>
              <a:t>→Publisher</a:t>
            </a:r>
            <a:r>
              <a:rPr lang="en-CA" sz="2200" b="1" dirty="0">
                <a:latin typeface="Candara" panose="020E0502030303020204" pitchFamily="34" charset="0"/>
              </a:rPr>
              <a:t>, </a:t>
            </a:r>
            <a:r>
              <a:rPr lang="en-CA" sz="2200" b="1" dirty="0" err="1" smtClean="0">
                <a:latin typeface="Candara" panose="020E0502030303020204" pitchFamily="34" charset="0"/>
              </a:rPr>
              <a:t>Book_type</a:t>
            </a:r>
            <a:endParaRPr lang="en-CA" sz="2200" b="1" dirty="0" smtClean="0">
              <a:latin typeface="Candara" panose="020E0502030303020204" pitchFamily="34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CA" sz="2200" b="1" dirty="0" err="1" smtClean="0">
                <a:latin typeface="Candara" panose="020E0502030303020204" pitchFamily="34" charset="0"/>
              </a:rPr>
              <a:t>Book_type</a:t>
            </a:r>
            <a:r>
              <a:rPr lang="en-CA" sz="2200" b="1" dirty="0" err="1">
                <a:latin typeface="Candara" panose="020E0502030303020204" pitchFamily="34" charset="0"/>
              </a:rPr>
              <a:t>→</a:t>
            </a:r>
            <a:r>
              <a:rPr lang="en-CA" sz="2200" b="1" dirty="0" err="1" smtClean="0">
                <a:latin typeface="Candara" panose="020E0502030303020204" pitchFamily="34" charset="0"/>
              </a:rPr>
              <a:t>List_price</a:t>
            </a:r>
            <a:endParaRPr lang="en-CA" sz="2200" b="1" dirty="0" smtClean="0">
              <a:latin typeface="Candara" panose="020E0502030303020204" pitchFamily="34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CA" sz="2200" b="1" dirty="0" err="1" smtClean="0">
                <a:latin typeface="Candara" panose="020E0502030303020204" pitchFamily="34" charset="0"/>
              </a:rPr>
              <a:t>Author_name</a:t>
            </a:r>
            <a:r>
              <a:rPr lang="en-CA" sz="2200" b="1" dirty="0" err="1">
                <a:latin typeface="Candara" panose="020E0502030303020204" pitchFamily="34" charset="0"/>
              </a:rPr>
              <a:t>→</a:t>
            </a:r>
            <a:r>
              <a:rPr lang="en-CA" sz="2200" b="1" dirty="0" err="1" smtClean="0">
                <a:latin typeface="Candara" panose="020E0502030303020204" pitchFamily="34" charset="0"/>
              </a:rPr>
              <a:t>Author_affil</a:t>
            </a:r>
            <a:endParaRPr lang="en-CA" sz="2200" b="1" dirty="0" smtClean="0">
              <a:latin typeface="Candara" panose="020E0502030303020204" pitchFamily="34" charset="0"/>
            </a:endParaRPr>
          </a:p>
          <a:p>
            <a:pPr lvl="2" eaLnBrk="1" hangingPunct="1">
              <a:lnSpc>
                <a:spcPct val="150000"/>
              </a:lnSpc>
            </a:pPr>
            <a:r>
              <a:rPr lang="en-CA" sz="2000" dirty="0" smtClean="0">
                <a:latin typeface="Candara" panose="020E0502030303020204" pitchFamily="34" charset="0"/>
              </a:rPr>
              <a:t>What </a:t>
            </a:r>
            <a:r>
              <a:rPr lang="en-CA" sz="2000" dirty="0">
                <a:latin typeface="Candara" panose="020E0502030303020204" pitchFamily="34" charset="0"/>
              </a:rPr>
              <a:t>normal form is the relation in? Explain your answer</a:t>
            </a:r>
            <a:r>
              <a:rPr lang="en-CA" sz="2000" dirty="0" smtClean="0">
                <a:latin typeface="Candara" panose="020E0502030303020204" pitchFamily="34" charset="0"/>
              </a:rPr>
              <a:t>.</a:t>
            </a:r>
          </a:p>
          <a:p>
            <a:pPr lvl="2" eaLnBrk="1" hangingPunct="1">
              <a:lnSpc>
                <a:spcPct val="150000"/>
              </a:lnSpc>
            </a:pPr>
            <a:r>
              <a:rPr lang="en-CA" sz="2000" dirty="0" smtClean="0">
                <a:latin typeface="Candara" panose="020E0502030303020204" pitchFamily="34" charset="0"/>
              </a:rPr>
              <a:t>Apply </a:t>
            </a:r>
            <a:r>
              <a:rPr lang="en-CA" sz="2000" dirty="0">
                <a:latin typeface="Candara" panose="020E0502030303020204" pitchFamily="34" charset="0"/>
              </a:rPr>
              <a:t>normalization until you cannot decompose the relations further. State the reasons behind each </a:t>
            </a:r>
            <a:r>
              <a:rPr lang="en-CA" sz="2000" dirty="0" smtClean="0">
                <a:latin typeface="Candara" panose="020E0502030303020204" pitchFamily="34" charset="0"/>
              </a:rPr>
              <a:t>decomposition</a:t>
            </a:r>
          </a:p>
        </p:txBody>
      </p:sp>
    </p:spTree>
    <p:extLst>
      <p:ext uri="{BB962C8B-B14F-4D97-AF65-F5344CB8AC3E}">
        <p14:creationId xmlns:p14="http://schemas.microsoft.com/office/powerpoint/2010/main" val="8584562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9694" y="636104"/>
            <a:ext cx="9044609" cy="617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CA" sz="2400" dirty="0">
                <a:latin typeface="Candara" panose="020E0502030303020204" pitchFamily="34" charset="0"/>
              </a:rPr>
              <a:t>Consider the following relation</a:t>
            </a:r>
            <a:r>
              <a:rPr lang="en-CA" sz="2400" dirty="0" smtClean="0">
                <a:latin typeface="Candara" panose="020E0502030303020204" pitchFamily="34" charset="0"/>
              </a:rPr>
              <a:t>:</a:t>
            </a:r>
          </a:p>
          <a:p>
            <a:pPr lvl="1" eaLnBrk="1" hangingPunct="1"/>
            <a:r>
              <a:rPr lang="en-CA" sz="2400" b="1" dirty="0" smtClean="0">
                <a:latin typeface="Candara" panose="020E0502030303020204" pitchFamily="34" charset="0"/>
              </a:rPr>
              <a:t>CAR_SALE(Car</a:t>
            </a:r>
            <a:r>
              <a:rPr lang="en-CA" sz="2400" b="1" dirty="0">
                <a:latin typeface="Candara" panose="020E0502030303020204" pitchFamily="34" charset="0"/>
              </a:rPr>
              <a:t>#, </a:t>
            </a:r>
            <a:r>
              <a:rPr lang="en-CA" sz="2400" b="1" dirty="0" err="1">
                <a:latin typeface="Candara" panose="020E0502030303020204" pitchFamily="34" charset="0"/>
              </a:rPr>
              <a:t>Date_sold</a:t>
            </a:r>
            <a:r>
              <a:rPr lang="en-CA" sz="2400" b="1" dirty="0">
                <a:latin typeface="Candara" panose="020E0502030303020204" pitchFamily="34" charset="0"/>
              </a:rPr>
              <a:t>, Salesperson#, Commission%, </a:t>
            </a:r>
            <a:r>
              <a:rPr lang="en-CA" sz="2400" b="1" dirty="0" err="1" smtClean="0">
                <a:latin typeface="Candara" panose="020E0502030303020204" pitchFamily="34" charset="0"/>
              </a:rPr>
              <a:t>Discount_amt</a:t>
            </a:r>
            <a:r>
              <a:rPr lang="en-CA" sz="2400" b="1" dirty="0" smtClean="0">
                <a:latin typeface="Candara" panose="020E0502030303020204" pitchFamily="34" charset="0"/>
              </a:rPr>
              <a:t>)	</a:t>
            </a:r>
          </a:p>
          <a:p>
            <a:pPr eaLnBrk="1" hangingPunct="1">
              <a:lnSpc>
                <a:spcPct val="150000"/>
              </a:lnSpc>
            </a:pPr>
            <a:r>
              <a:rPr lang="en-CA" sz="2400" dirty="0">
                <a:latin typeface="Candara" panose="020E0502030303020204" pitchFamily="34" charset="0"/>
              </a:rPr>
              <a:t>Assume that a car may be sold by multiple salespeople, and hence {Car#, Salesperson#} is the primary key. Additional dependencies </a:t>
            </a:r>
            <a:r>
              <a:rPr lang="en-CA" sz="2400" dirty="0" smtClean="0">
                <a:latin typeface="Candara" panose="020E0502030303020204" pitchFamily="34" charset="0"/>
              </a:rPr>
              <a:t>are:</a:t>
            </a:r>
            <a:endParaRPr lang="en-CA" sz="2400" dirty="0">
              <a:latin typeface="Candara" panose="020E0502030303020204" pitchFamily="34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CA" sz="2400" b="1" dirty="0" err="1" smtClean="0">
                <a:latin typeface="Candara" panose="020E0502030303020204" pitchFamily="34" charset="0"/>
              </a:rPr>
              <a:t>Date_sold</a:t>
            </a:r>
            <a:r>
              <a:rPr lang="en-CA" sz="2400" b="1" dirty="0" err="1">
                <a:latin typeface="Candara" panose="020E0502030303020204" pitchFamily="34" charset="0"/>
              </a:rPr>
              <a:t>→Discount_amt</a:t>
            </a:r>
            <a:r>
              <a:rPr lang="en-CA" sz="2400" b="1" dirty="0">
                <a:latin typeface="Candara" panose="020E0502030303020204" pitchFamily="34" charset="0"/>
              </a:rPr>
              <a:t> </a:t>
            </a:r>
            <a:endParaRPr lang="en-CA" sz="2400" b="1" dirty="0" smtClean="0">
              <a:latin typeface="Candara" panose="020E0502030303020204" pitchFamily="34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CA" sz="2400" b="1" dirty="0" err="1" smtClean="0">
                <a:latin typeface="Candara" panose="020E0502030303020204" pitchFamily="34" charset="0"/>
              </a:rPr>
              <a:t>andSalesperson</a:t>
            </a:r>
            <a:r>
              <a:rPr lang="en-CA" sz="2400" b="1" dirty="0">
                <a:latin typeface="Candara" panose="020E0502030303020204" pitchFamily="34" charset="0"/>
              </a:rPr>
              <a:t>#→Commission% </a:t>
            </a:r>
            <a:endParaRPr lang="en-CA" sz="2400" b="1" dirty="0" smtClean="0">
              <a:latin typeface="Candara" panose="020E0502030303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CA" sz="2400" dirty="0" smtClean="0">
                <a:latin typeface="Candara" panose="020E0502030303020204" pitchFamily="34" charset="0"/>
              </a:rPr>
              <a:t>Based </a:t>
            </a:r>
            <a:r>
              <a:rPr lang="en-CA" sz="2400" dirty="0">
                <a:latin typeface="Candara" panose="020E0502030303020204" pitchFamily="34" charset="0"/>
              </a:rPr>
              <a:t>on the given primary key, is this relation in 1NF, 2NF, or 3NF? Why or why not? </a:t>
            </a:r>
            <a:endParaRPr lang="en-CA" sz="2400" dirty="0" smtClean="0">
              <a:latin typeface="Candara" panose="020E0502030303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CA" sz="2400" dirty="0" smtClean="0">
                <a:latin typeface="Candara" panose="020E0502030303020204" pitchFamily="34" charset="0"/>
              </a:rPr>
              <a:t>How </a:t>
            </a:r>
            <a:r>
              <a:rPr lang="en-CA" sz="2400" dirty="0">
                <a:latin typeface="Candara" panose="020E0502030303020204" pitchFamily="34" charset="0"/>
              </a:rPr>
              <a:t>would you successively normalize it completely?</a:t>
            </a:r>
            <a:endParaRPr lang="en-CA" sz="2400" b="1" dirty="0" smtClean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3257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571499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0169" y="533400"/>
            <a:ext cx="9044609" cy="626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CA" sz="2400" dirty="0">
                <a:latin typeface="Candara" panose="020E0502030303020204" pitchFamily="34" charset="0"/>
              </a:rPr>
              <a:t>Consider the following relations for an order-processing application data-base at ABC, Inc</a:t>
            </a:r>
            <a:r>
              <a:rPr lang="en-CA" sz="2400" dirty="0" smtClean="0">
                <a:latin typeface="Candara" panose="020E0502030303020204" pitchFamily="34" charset="0"/>
              </a:rPr>
              <a:t>.</a:t>
            </a:r>
          </a:p>
          <a:p>
            <a:pPr lvl="1" eaLnBrk="1" hangingPunct="1"/>
            <a:r>
              <a:rPr lang="en-CA" sz="2200" b="1" dirty="0" smtClean="0">
                <a:latin typeface="Candara" panose="020E0502030303020204" pitchFamily="34" charset="0"/>
              </a:rPr>
              <a:t>ORDER </a:t>
            </a:r>
            <a:r>
              <a:rPr lang="en-CA" sz="2200" b="1" dirty="0">
                <a:latin typeface="Candara" panose="020E0502030303020204" pitchFamily="34" charset="0"/>
              </a:rPr>
              <a:t>(O#, </a:t>
            </a:r>
            <a:r>
              <a:rPr lang="en-CA" sz="2200" b="1" dirty="0" err="1">
                <a:latin typeface="Candara" panose="020E0502030303020204" pitchFamily="34" charset="0"/>
              </a:rPr>
              <a:t>Odate</a:t>
            </a:r>
            <a:r>
              <a:rPr lang="en-CA" sz="2200" b="1" dirty="0">
                <a:latin typeface="Candara" panose="020E0502030303020204" pitchFamily="34" charset="0"/>
              </a:rPr>
              <a:t>, </a:t>
            </a:r>
            <a:r>
              <a:rPr lang="en-CA" sz="2200" b="1" dirty="0" err="1">
                <a:latin typeface="Candara" panose="020E0502030303020204" pitchFamily="34" charset="0"/>
              </a:rPr>
              <a:t>Cust</a:t>
            </a:r>
            <a:r>
              <a:rPr lang="en-CA" sz="2200" b="1" dirty="0">
                <a:latin typeface="Candara" panose="020E0502030303020204" pitchFamily="34" charset="0"/>
              </a:rPr>
              <a:t>#, </a:t>
            </a:r>
            <a:r>
              <a:rPr lang="en-CA" sz="2200" b="1" dirty="0" err="1">
                <a:latin typeface="Candara" panose="020E0502030303020204" pitchFamily="34" charset="0"/>
              </a:rPr>
              <a:t>Total_amount</a:t>
            </a:r>
            <a:r>
              <a:rPr lang="en-CA" sz="2200" b="1" dirty="0" smtClean="0">
                <a:latin typeface="Candara" panose="020E0502030303020204" pitchFamily="34" charset="0"/>
              </a:rPr>
              <a:t>)</a:t>
            </a:r>
          </a:p>
          <a:p>
            <a:pPr lvl="1" eaLnBrk="1" hangingPunct="1"/>
            <a:r>
              <a:rPr lang="en-CA" sz="2200" b="1" dirty="0" smtClean="0">
                <a:latin typeface="Candara" panose="020E0502030303020204" pitchFamily="34" charset="0"/>
              </a:rPr>
              <a:t>ORDER_ITEM(O</a:t>
            </a:r>
            <a:r>
              <a:rPr lang="en-CA" sz="2200" b="1" dirty="0">
                <a:latin typeface="Candara" panose="020E0502030303020204" pitchFamily="34" charset="0"/>
              </a:rPr>
              <a:t>#, I#, </a:t>
            </a:r>
            <a:r>
              <a:rPr lang="en-CA" sz="2200" b="1" dirty="0" err="1">
                <a:latin typeface="Candara" panose="020E0502030303020204" pitchFamily="34" charset="0"/>
              </a:rPr>
              <a:t>Qty_ordered</a:t>
            </a:r>
            <a:r>
              <a:rPr lang="en-CA" sz="2200" b="1" dirty="0">
                <a:latin typeface="Candara" panose="020E0502030303020204" pitchFamily="34" charset="0"/>
              </a:rPr>
              <a:t>, </a:t>
            </a:r>
            <a:r>
              <a:rPr lang="en-CA" sz="2200" b="1" dirty="0" err="1">
                <a:latin typeface="Candara" panose="020E0502030303020204" pitchFamily="34" charset="0"/>
              </a:rPr>
              <a:t>Total_price</a:t>
            </a:r>
            <a:r>
              <a:rPr lang="en-CA" sz="2200" b="1" dirty="0">
                <a:latin typeface="Candara" panose="020E0502030303020204" pitchFamily="34" charset="0"/>
              </a:rPr>
              <a:t>, Discount</a:t>
            </a:r>
            <a:r>
              <a:rPr lang="en-CA" sz="2200" b="1" dirty="0" smtClean="0">
                <a:latin typeface="Candara" panose="020E0502030303020204" pitchFamily="34" charset="0"/>
              </a:rPr>
              <a:t>%)</a:t>
            </a:r>
          </a:p>
          <a:p>
            <a:pPr eaLnBrk="1" hangingPunct="1">
              <a:lnSpc>
                <a:spcPct val="150000"/>
              </a:lnSpc>
            </a:pPr>
            <a:r>
              <a:rPr lang="en-CA" sz="2400" dirty="0">
                <a:latin typeface="Candara" panose="020E0502030303020204" pitchFamily="34" charset="0"/>
              </a:rPr>
              <a:t>Assume that each item has a different discount. The </a:t>
            </a:r>
            <a:r>
              <a:rPr lang="en-CA" sz="2400" dirty="0" err="1">
                <a:latin typeface="Candara" panose="020E0502030303020204" pitchFamily="34" charset="0"/>
              </a:rPr>
              <a:t>Total_price</a:t>
            </a:r>
            <a:r>
              <a:rPr lang="en-CA" sz="2400" dirty="0">
                <a:latin typeface="Candara" panose="020E0502030303020204" pitchFamily="34" charset="0"/>
              </a:rPr>
              <a:t> refers to one item, </a:t>
            </a:r>
            <a:r>
              <a:rPr lang="en-CA" sz="2400" dirty="0" err="1">
                <a:latin typeface="Candara" panose="020E0502030303020204" pitchFamily="34" charset="0"/>
              </a:rPr>
              <a:t>Odate</a:t>
            </a:r>
            <a:r>
              <a:rPr lang="en-CA" sz="2400" dirty="0">
                <a:latin typeface="Candara" panose="020E0502030303020204" pitchFamily="34" charset="0"/>
              </a:rPr>
              <a:t> is the date on which the order was placed, and the </a:t>
            </a:r>
            <a:r>
              <a:rPr lang="en-CA" sz="2400" dirty="0" err="1">
                <a:latin typeface="Candara" panose="020E0502030303020204" pitchFamily="34" charset="0"/>
              </a:rPr>
              <a:t>Total_amountis</a:t>
            </a:r>
            <a:r>
              <a:rPr lang="en-CA" sz="2400" dirty="0">
                <a:latin typeface="Candara" panose="020E0502030303020204" pitchFamily="34" charset="0"/>
              </a:rPr>
              <a:t> the amount of the order. </a:t>
            </a:r>
            <a:endParaRPr lang="en-CA" sz="2400" dirty="0" smtClean="0">
              <a:latin typeface="Candara" panose="020E0502030303020204" pitchFamily="34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CA" sz="2200" dirty="0" smtClean="0">
                <a:latin typeface="Candara" panose="020E0502030303020204" pitchFamily="34" charset="0"/>
              </a:rPr>
              <a:t>If </a:t>
            </a:r>
            <a:r>
              <a:rPr lang="en-CA" sz="2200" dirty="0">
                <a:latin typeface="Candara" panose="020E0502030303020204" pitchFamily="34" charset="0"/>
              </a:rPr>
              <a:t>we apply a natural join on the relations ORDER_ITEM and ORDER in this database, what does the resulting relation schema RES look like? </a:t>
            </a:r>
            <a:endParaRPr lang="en-CA" sz="2200" dirty="0" smtClean="0">
              <a:latin typeface="Candara" panose="020E0502030303020204" pitchFamily="34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CA" sz="2200" dirty="0" smtClean="0">
                <a:latin typeface="Candara" panose="020E0502030303020204" pitchFamily="34" charset="0"/>
              </a:rPr>
              <a:t>What </a:t>
            </a:r>
            <a:r>
              <a:rPr lang="en-CA" sz="2200" dirty="0">
                <a:latin typeface="Candara" panose="020E0502030303020204" pitchFamily="34" charset="0"/>
              </a:rPr>
              <a:t>will be its key? Show the FDs in this resulting relation. </a:t>
            </a:r>
            <a:endParaRPr lang="en-CA" sz="2200" dirty="0" smtClean="0">
              <a:latin typeface="Candara" panose="020E0502030303020204" pitchFamily="34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CA" sz="2200" dirty="0" smtClean="0">
                <a:latin typeface="Candara" panose="020E0502030303020204" pitchFamily="34" charset="0"/>
              </a:rPr>
              <a:t>Is </a:t>
            </a:r>
            <a:r>
              <a:rPr lang="en-CA" sz="2200" dirty="0">
                <a:latin typeface="Candara" panose="020E0502030303020204" pitchFamily="34" charset="0"/>
              </a:rPr>
              <a:t>RES in 2NF? Is it in 3NF? Why or why not? </a:t>
            </a:r>
            <a:r>
              <a:rPr lang="en-CA" sz="2200" dirty="0" smtClean="0">
                <a:latin typeface="Candara" panose="020E0502030303020204" pitchFamily="34" charset="0"/>
              </a:rPr>
              <a:t/>
            </a:r>
            <a:br>
              <a:rPr lang="en-CA" sz="2200" dirty="0" smtClean="0">
                <a:latin typeface="Candara" panose="020E0502030303020204" pitchFamily="34" charset="0"/>
              </a:rPr>
            </a:br>
            <a:r>
              <a:rPr lang="en-CA" sz="2200" dirty="0" smtClean="0">
                <a:latin typeface="Candara" panose="020E0502030303020204" pitchFamily="34" charset="0"/>
              </a:rPr>
              <a:t>State </a:t>
            </a:r>
            <a:r>
              <a:rPr lang="en-CA" sz="2200" dirty="0">
                <a:latin typeface="Candara" panose="020E0502030303020204" pitchFamily="34" charset="0"/>
              </a:rPr>
              <a:t>assumptions, if you make any</a:t>
            </a:r>
            <a:r>
              <a:rPr lang="en-CA" sz="2200" dirty="0" smtClean="0">
                <a:latin typeface="Candara" panose="020E0502030303020204" pitchFamily="34" charset="0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CA" sz="2400" b="1" dirty="0" smtClean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7566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516" y="679176"/>
            <a:ext cx="9051787" cy="6129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CA" sz="2400" dirty="0">
                <a:latin typeface="Candara" panose="020E0502030303020204" pitchFamily="34" charset="0"/>
              </a:rPr>
              <a:t>Consider the following </a:t>
            </a:r>
            <a:r>
              <a:rPr lang="en-CA" sz="2400" dirty="0" smtClean="0">
                <a:latin typeface="Candara" panose="020E0502030303020204" pitchFamily="34" charset="0"/>
              </a:rPr>
              <a:t>relation that refers </a:t>
            </a:r>
            <a:r>
              <a:rPr lang="en-CA" sz="2400" dirty="0">
                <a:latin typeface="Candara" panose="020E0502030303020204" pitchFamily="34" charset="0"/>
              </a:rPr>
              <a:t>to business trips made by company </a:t>
            </a:r>
            <a:r>
              <a:rPr lang="en-CA" sz="2400" dirty="0" smtClean="0">
                <a:latin typeface="Candara" panose="020E0502030303020204" pitchFamily="34" charset="0"/>
              </a:rPr>
              <a:t>sales people :</a:t>
            </a:r>
            <a:endParaRPr lang="en-CA" sz="2400" dirty="0">
              <a:latin typeface="Candara" panose="020E0502030303020204" pitchFamily="34" charset="0"/>
            </a:endParaRPr>
          </a:p>
          <a:p>
            <a:pPr lvl="1" eaLnBrk="1" hangingPunct="1">
              <a:lnSpc>
                <a:spcPct val="200000"/>
              </a:lnSpc>
            </a:pPr>
            <a:r>
              <a:rPr lang="en-CA" sz="2000" b="1" dirty="0" smtClean="0">
                <a:latin typeface="Candara" panose="020E0502030303020204" pitchFamily="34" charset="0"/>
              </a:rPr>
              <a:t>TRIP </a:t>
            </a:r>
            <a:r>
              <a:rPr lang="en-CA" sz="2000" b="1" dirty="0">
                <a:latin typeface="Candara" panose="020E0502030303020204" pitchFamily="34" charset="0"/>
              </a:rPr>
              <a:t>(</a:t>
            </a:r>
            <a:r>
              <a:rPr lang="en-CA" sz="2000" b="1" dirty="0" err="1">
                <a:latin typeface="Candara" panose="020E0502030303020204" pitchFamily="34" charset="0"/>
              </a:rPr>
              <a:t>Trip_id</a:t>
            </a:r>
            <a:r>
              <a:rPr lang="en-CA" sz="2000" b="1" dirty="0">
                <a:latin typeface="Candara" panose="020E0502030303020204" pitchFamily="34" charset="0"/>
              </a:rPr>
              <a:t>, </a:t>
            </a:r>
            <a:r>
              <a:rPr lang="en-CA" sz="2000" b="1" dirty="0" err="1">
                <a:latin typeface="Candara" panose="020E0502030303020204" pitchFamily="34" charset="0"/>
              </a:rPr>
              <a:t>Start_date</a:t>
            </a:r>
            <a:r>
              <a:rPr lang="en-CA" sz="2000" b="1" dirty="0">
                <a:latin typeface="Candara" panose="020E0502030303020204" pitchFamily="34" charset="0"/>
              </a:rPr>
              <a:t>, </a:t>
            </a:r>
            <a:r>
              <a:rPr lang="en-CA" sz="2000" b="1" dirty="0" err="1">
                <a:latin typeface="Candara" panose="020E0502030303020204" pitchFamily="34" charset="0"/>
              </a:rPr>
              <a:t>Cities_visited</a:t>
            </a:r>
            <a:r>
              <a:rPr lang="en-CA" sz="2000" b="1" dirty="0">
                <a:latin typeface="Candara" panose="020E0502030303020204" pitchFamily="34" charset="0"/>
              </a:rPr>
              <a:t>, </a:t>
            </a:r>
            <a:r>
              <a:rPr lang="en-CA" sz="2000" b="1" dirty="0" err="1">
                <a:latin typeface="Candara" panose="020E0502030303020204" pitchFamily="34" charset="0"/>
              </a:rPr>
              <a:t>Cards_used</a:t>
            </a:r>
            <a:r>
              <a:rPr lang="en-CA" sz="2000" b="1" dirty="0">
                <a:latin typeface="Candara" panose="020E0502030303020204" pitchFamily="34" charset="0"/>
              </a:rPr>
              <a:t>) </a:t>
            </a:r>
            <a:endParaRPr lang="en-CA" sz="2000" b="1" dirty="0" smtClean="0">
              <a:latin typeface="Candara" panose="020E0502030303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CA" sz="2400" dirty="0" smtClean="0">
                <a:latin typeface="Candara" panose="020E0502030303020204" pitchFamily="34" charset="0"/>
              </a:rPr>
              <a:t>Suppose </a:t>
            </a:r>
            <a:r>
              <a:rPr lang="en-CA" sz="2400" dirty="0">
                <a:latin typeface="Candara" panose="020E0502030303020204" pitchFamily="34" charset="0"/>
              </a:rPr>
              <a:t>the TRIP has a single </a:t>
            </a:r>
            <a:r>
              <a:rPr lang="en-CA" sz="2400" dirty="0" err="1">
                <a:latin typeface="Candara" panose="020E0502030303020204" pitchFamily="34" charset="0"/>
              </a:rPr>
              <a:t>Start_date</a:t>
            </a:r>
            <a:r>
              <a:rPr lang="en-CA" sz="2400" dirty="0">
                <a:latin typeface="Candara" panose="020E0502030303020204" pitchFamily="34" charset="0"/>
              </a:rPr>
              <a:t> but involves many Cities and </a:t>
            </a:r>
            <a:r>
              <a:rPr lang="en-CA" sz="2400" dirty="0" smtClean="0">
                <a:latin typeface="Candara" panose="020E0502030303020204" pitchFamily="34" charset="0"/>
              </a:rPr>
              <a:t>sales people </a:t>
            </a:r>
            <a:r>
              <a:rPr lang="en-CA" sz="2400" dirty="0">
                <a:latin typeface="Candara" panose="020E0502030303020204" pitchFamily="34" charset="0"/>
              </a:rPr>
              <a:t>may use multiple credit cards on the trip. </a:t>
            </a:r>
            <a:endParaRPr lang="en-CA" sz="2400" dirty="0" smtClean="0">
              <a:latin typeface="Candara" panose="020E0502030303020204" pitchFamily="34" charset="0"/>
            </a:endParaRPr>
          </a:p>
          <a:p>
            <a:pPr lvl="1" eaLnBrk="1" hangingPunct="1">
              <a:lnSpc>
                <a:spcPct val="200000"/>
              </a:lnSpc>
            </a:pPr>
            <a:r>
              <a:rPr lang="en-CA" sz="2400" dirty="0" smtClean="0">
                <a:latin typeface="Candara" panose="020E0502030303020204" pitchFamily="34" charset="0"/>
              </a:rPr>
              <a:t>Make </a:t>
            </a:r>
            <a:r>
              <a:rPr lang="en-CA" sz="2400" dirty="0">
                <a:latin typeface="Candara" panose="020E0502030303020204" pitchFamily="34" charset="0"/>
              </a:rPr>
              <a:t>up a mock-up population of the table</a:t>
            </a:r>
            <a:r>
              <a:rPr lang="en-CA" sz="2400" dirty="0" smtClean="0">
                <a:latin typeface="Candara" panose="020E0502030303020204" pitchFamily="34" charset="0"/>
              </a:rPr>
              <a:t>.</a:t>
            </a:r>
          </a:p>
          <a:p>
            <a:pPr lvl="1" eaLnBrk="1" hangingPunct="1">
              <a:lnSpc>
                <a:spcPct val="200000"/>
              </a:lnSpc>
            </a:pPr>
            <a:r>
              <a:rPr lang="en-CA" sz="2400" dirty="0" smtClean="0">
                <a:latin typeface="Candara" panose="020E0502030303020204" pitchFamily="34" charset="0"/>
              </a:rPr>
              <a:t>Discuss </a:t>
            </a:r>
            <a:r>
              <a:rPr lang="en-CA" sz="2400" dirty="0">
                <a:latin typeface="Candara" panose="020E0502030303020204" pitchFamily="34" charset="0"/>
              </a:rPr>
              <a:t>what FDs and/or MVDs exist in this relation</a:t>
            </a:r>
            <a:r>
              <a:rPr lang="en-CA" sz="2400" dirty="0" smtClean="0">
                <a:latin typeface="Candara" panose="020E0502030303020204" pitchFamily="34" charset="0"/>
              </a:rPr>
              <a:t>.</a:t>
            </a:r>
          </a:p>
          <a:p>
            <a:pPr lvl="1" eaLnBrk="1" hangingPunct="1">
              <a:lnSpc>
                <a:spcPct val="200000"/>
              </a:lnSpc>
            </a:pPr>
            <a:r>
              <a:rPr lang="en-CA" sz="2400" dirty="0" smtClean="0">
                <a:latin typeface="Candara" panose="020E0502030303020204" pitchFamily="34" charset="0"/>
              </a:rPr>
              <a:t>Show </a:t>
            </a:r>
            <a:r>
              <a:rPr lang="en-CA" sz="2400" dirty="0">
                <a:latin typeface="Candara" panose="020E0502030303020204" pitchFamily="34" charset="0"/>
              </a:rPr>
              <a:t>how you will go about normalizing the relation.</a:t>
            </a:r>
            <a:endParaRPr lang="en-US" sz="2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1971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599"/>
          </a:xfrm>
        </p:spPr>
        <p:txBody>
          <a:bodyPr/>
          <a:lstStyle/>
          <a:p>
            <a:r>
              <a:rPr lang="en-US" altLang="en-US" sz="2800" b="1" dirty="0" smtClean="0"/>
              <a:t>Properties </a:t>
            </a:r>
            <a:r>
              <a:rPr lang="en-US" altLang="en-US" sz="2800" b="1" dirty="0"/>
              <a:t>of Relational </a:t>
            </a:r>
            <a:r>
              <a:rPr lang="en-US" altLang="en-US" sz="2800" b="1" dirty="0" smtClean="0"/>
              <a:t>Decompositions</a:t>
            </a:r>
            <a:endParaRPr lang="en-US" altLang="en-US" sz="2800" b="1" dirty="0"/>
          </a:p>
        </p:txBody>
      </p:sp>
      <p:sp>
        <p:nvSpPr>
          <p:cNvPr id="7639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" y="685800"/>
            <a:ext cx="9042400" cy="612457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400" b="1" dirty="0">
                <a:latin typeface="Arial Narrow" panose="020B0606020202030204" pitchFamily="34" charset="0"/>
              </a:rPr>
              <a:t>Relation Decomposition and Insufficiency of Normal Forms:  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en-US" sz="2400" b="1" dirty="0">
                <a:latin typeface="Arial Narrow" panose="020B0606020202030204" pitchFamily="34" charset="0"/>
              </a:rPr>
              <a:t>Universal Relation Schema:</a:t>
            </a:r>
          </a:p>
          <a:p>
            <a:pPr lvl="2">
              <a:spcBef>
                <a:spcPct val="0"/>
              </a:spcBef>
            </a:pPr>
            <a:r>
              <a:rPr lang="en-US" altLang="en-US" dirty="0">
                <a:latin typeface="Arial Narrow" panose="020B0606020202030204" pitchFamily="34" charset="0"/>
              </a:rPr>
              <a:t>A relation schema R = {A1, A2, …, An} that </a:t>
            </a:r>
            <a:r>
              <a:rPr lang="en-US" altLang="en-US" b="1" dirty="0">
                <a:latin typeface="Arial Narrow" panose="020B0606020202030204" pitchFamily="34" charset="0"/>
              </a:rPr>
              <a:t>includes all the attributes </a:t>
            </a:r>
            <a:r>
              <a:rPr lang="en-US" altLang="en-US" dirty="0">
                <a:latin typeface="Arial Narrow" panose="020B0606020202030204" pitchFamily="34" charset="0"/>
              </a:rPr>
              <a:t>of the database</a:t>
            </a:r>
            <a:r>
              <a:rPr lang="en-US" altLang="en-US" dirty="0" smtClean="0">
                <a:latin typeface="Arial Narrow" panose="020B0606020202030204" pitchFamily="34" charset="0"/>
              </a:rPr>
              <a:t>.</a:t>
            </a:r>
            <a:endParaRPr lang="en-US" altLang="en-US" dirty="0">
              <a:latin typeface="Arial Narrow" panose="020B0606020202030204" pitchFamily="34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en-US" sz="2400" b="1" dirty="0">
                <a:latin typeface="Arial Narrow" panose="020B0606020202030204" pitchFamily="34" charset="0"/>
              </a:rPr>
              <a:t>Universal </a:t>
            </a:r>
            <a:r>
              <a:rPr lang="en-US" altLang="en-US" sz="2400" b="1" dirty="0" smtClean="0">
                <a:latin typeface="Arial Narrow" panose="020B0606020202030204" pitchFamily="34" charset="0"/>
              </a:rPr>
              <a:t>Relation Assumption: </a:t>
            </a:r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en-US" altLang="en-US" dirty="0" smtClean="0">
                <a:latin typeface="Arial Narrow" panose="020B0606020202030204" pitchFamily="34" charset="0"/>
              </a:rPr>
              <a:t>Every attribute name is unique.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en-US" sz="2400" b="1" dirty="0" smtClean="0">
                <a:latin typeface="Arial Narrow" panose="020B0606020202030204" pitchFamily="34" charset="0"/>
              </a:rPr>
              <a:t>Decomposition</a:t>
            </a:r>
            <a:r>
              <a:rPr lang="en-US" altLang="en-US" sz="2400" dirty="0">
                <a:latin typeface="Arial Narrow" panose="020B0606020202030204" pitchFamily="34" charset="0"/>
              </a:rPr>
              <a:t>:</a:t>
            </a:r>
          </a:p>
          <a:p>
            <a:pPr lvl="2">
              <a:spcBef>
                <a:spcPct val="0"/>
              </a:spcBef>
            </a:pPr>
            <a:r>
              <a:rPr lang="en-US" altLang="en-US" dirty="0">
                <a:latin typeface="Arial Narrow" panose="020B0606020202030204" pitchFamily="34" charset="0"/>
              </a:rPr>
              <a:t>The process of decomposing the universal relation schema R into a set of relation schemas D = {R1,R2, …, Rm} that will become the relational database schema by using the functional dependencies.   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en-US" sz="2400" b="1" dirty="0">
                <a:latin typeface="Arial Narrow" panose="020B0606020202030204" pitchFamily="34" charset="0"/>
              </a:rPr>
              <a:t>Attribute </a:t>
            </a:r>
            <a:r>
              <a:rPr lang="en-US" altLang="en-US" sz="2400" b="1" dirty="0" smtClean="0">
                <a:latin typeface="Arial Narrow" panose="020B0606020202030204" pitchFamily="34" charset="0"/>
              </a:rPr>
              <a:t>Preservation Condition</a:t>
            </a:r>
            <a:r>
              <a:rPr lang="en-US" altLang="en-US" sz="2400" b="1" dirty="0">
                <a:latin typeface="Arial Narrow" panose="020B0606020202030204" pitchFamily="34" charset="0"/>
              </a:rPr>
              <a:t>:</a:t>
            </a:r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latin typeface="Arial Narrow" panose="020B0606020202030204" pitchFamily="34" charset="0"/>
              </a:rPr>
              <a:t>Each attribute </a:t>
            </a:r>
            <a:r>
              <a:rPr lang="en-US" altLang="en-US" b="1" dirty="0">
                <a:latin typeface="Arial Narrow" panose="020B0606020202030204" pitchFamily="34" charset="0"/>
              </a:rPr>
              <a:t>in R</a:t>
            </a:r>
            <a:r>
              <a:rPr lang="en-US" altLang="en-US" dirty="0">
                <a:latin typeface="Arial Narrow" panose="020B0606020202030204" pitchFamily="34" charset="0"/>
              </a:rPr>
              <a:t> will appear in </a:t>
            </a:r>
            <a:r>
              <a:rPr lang="en-US" altLang="en-US" b="1" dirty="0">
                <a:latin typeface="Arial Narrow" panose="020B0606020202030204" pitchFamily="34" charset="0"/>
              </a:rPr>
              <a:t>at least one </a:t>
            </a:r>
            <a:r>
              <a:rPr lang="en-US" altLang="en-US" dirty="0">
                <a:latin typeface="Arial Narrow" panose="020B0606020202030204" pitchFamily="34" charset="0"/>
              </a:rPr>
              <a:t>relation schema </a:t>
            </a:r>
            <a:r>
              <a:rPr lang="en-US" altLang="en-US" dirty="0" err="1">
                <a:latin typeface="Arial Narrow" panose="020B0606020202030204" pitchFamily="34" charset="0"/>
              </a:rPr>
              <a:t>R</a:t>
            </a:r>
            <a:r>
              <a:rPr lang="en-US" altLang="en-US" baseline="-25000" dirty="0" err="1">
                <a:latin typeface="Arial Narrow" panose="020B0606020202030204" pitchFamily="34" charset="0"/>
              </a:rPr>
              <a:t>i</a:t>
            </a:r>
            <a:r>
              <a:rPr lang="en-US" altLang="en-US" dirty="0">
                <a:latin typeface="Arial Narrow" panose="020B0606020202030204" pitchFamily="34" charset="0"/>
              </a:rPr>
              <a:t> in the decomposition so that no attributes are “lost</a:t>
            </a:r>
            <a:r>
              <a:rPr lang="en-US" altLang="en-US" dirty="0" smtClean="0">
                <a:latin typeface="Arial Narrow" panose="020B0606020202030204" pitchFamily="34" charset="0"/>
              </a:rPr>
              <a:t>”.</a:t>
            </a:r>
            <a:endParaRPr lang="en-US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2462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9694" y="636104"/>
            <a:ext cx="9044609" cy="617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CA" sz="2400" dirty="0"/>
              <a:t>Consider the following </a:t>
            </a:r>
            <a:r>
              <a:rPr lang="en-CA" sz="2400" dirty="0" smtClean="0"/>
              <a:t>relation (</a:t>
            </a:r>
            <a:r>
              <a:rPr lang="en-CA" sz="2400" dirty="0"/>
              <a:t>options installed in cars </a:t>
            </a:r>
            <a:r>
              <a:rPr lang="en-CA" sz="2400" dirty="0" smtClean="0"/>
              <a:t>e.g</a:t>
            </a:r>
            <a:r>
              <a:rPr lang="en-CA" sz="2400" dirty="0"/>
              <a:t>., cruise control) that were sold at a </a:t>
            </a:r>
            <a:r>
              <a:rPr lang="en-CA" sz="2400" dirty="0" smtClean="0"/>
              <a:t>dealership:</a:t>
            </a:r>
            <a:endParaRPr lang="en-CA" sz="2400" dirty="0"/>
          </a:p>
          <a:p>
            <a:pPr lvl="1" eaLnBrk="1" hangingPunct="1">
              <a:lnSpc>
                <a:spcPct val="150000"/>
              </a:lnSpc>
            </a:pPr>
            <a:r>
              <a:rPr lang="en-CA" sz="2200" b="1" dirty="0" smtClean="0">
                <a:latin typeface="Candara" panose="020E0502030303020204" pitchFamily="34" charset="0"/>
              </a:rPr>
              <a:t>CAR_SALE </a:t>
            </a:r>
            <a:r>
              <a:rPr lang="en-CA" sz="2200" b="1" dirty="0">
                <a:latin typeface="Candara" panose="020E0502030303020204" pitchFamily="34" charset="0"/>
              </a:rPr>
              <a:t>(</a:t>
            </a:r>
            <a:r>
              <a:rPr lang="en-CA" sz="2200" b="1" dirty="0" err="1">
                <a:latin typeface="Candara" panose="020E0502030303020204" pitchFamily="34" charset="0"/>
              </a:rPr>
              <a:t>Car_id</a:t>
            </a:r>
            <a:r>
              <a:rPr lang="en-CA" sz="2200" b="1" dirty="0">
                <a:latin typeface="Candara" panose="020E0502030303020204" pitchFamily="34" charset="0"/>
              </a:rPr>
              <a:t>, </a:t>
            </a:r>
            <a:r>
              <a:rPr lang="en-CA" sz="2200" b="1" dirty="0" err="1">
                <a:latin typeface="Candara" panose="020E0502030303020204" pitchFamily="34" charset="0"/>
              </a:rPr>
              <a:t>Option_type</a:t>
            </a:r>
            <a:r>
              <a:rPr lang="en-CA" sz="2200" b="1" dirty="0">
                <a:latin typeface="Candara" panose="020E0502030303020204" pitchFamily="34" charset="0"/>
              </a:rPr>
              <a:t>, </a:t>
            </a:r>
            <a:r>
              <a:rPr lang="en-CA" sz="2200" b="1" dirty="0" err="1">
                <a:latin typeface="Candara" panose="020E0502030303020204" pitchFamily="34" charset="0"/>
              </a:rPr>
              <a:t>Option_listprice</a:t>
            </a:r>
            <a:r>
              <a:rPr lang="en-CA" sz="2200" b="1" dirty="0">
                <a:latin typeface="Candara" panose="020E0502030303020204" pitchFamily="34" charset="0"/>
              </a:rPr>
              <a:t>, </a:t>
            </a:r>
            <a:r>
              <a:rPr lang="en-CA" sz="2200" b="1" dirty="0" err="1">
                <a:latin typeface="Candara" panose="020E0502030303020204" pitchFamily="34" charset="0"/>
              </a:rPr>
              <a:t>Sale_date,Option_discountedprice</a:t>
            </a:r>
            <a:r>
              <a:rPr lang="en-CA" sz="2200" b="1" dirty="0">
                <a:latin typeface="Candara" panose="020E0502030303020204" pitchFamily="34" charset="0"/>
              </a:rPr>
              <a:t>) </a:t>
            </a:r>
          </a:p>
          <a:p>
            <a:pPr eaLnBrk="1" hangingPunct="1">
              <a:lnSpc>
                <a:spcPct val="150000"/>
              </a:lnSpc>
            </a:pPr>
            <a:r>
              <a:rPr lang="en-CA" sz="2400" dirty="0" smtClean="0">
                <a:latin typeface="Candara" panose="020E0502030303020204" pitchFamily="34" charset="0"/>
              </a:rPr>
              <a:t>Functional Dependencies:	</a:t>
            </a:r>
          </a:p>
          <a:p>
            <a:pPr lvl="1" eaLnBrk="1" hangingPunct="1">
              <a:lnSpc>
                <a:spcPct val="150000"/>
              </a:lnSpc>
            </a:pPr>
            <a:r>
              <a:rPr lang="en-CA" sz="2200" b="1" dirty="0" err="1" smtClean="0">
                <a:latin typeface="Candara" panose="020E0502030303020204" pitchFamily="34" charset="0"/>
              </a:rPr>
              <a:t>CarID</a:t>
            </a:r>
            <a:r>
              <a:rPr lang="en-CA" sz="2200" b="1" dirty="0" smtClean="0">
                <a:latin typeface="Candara" panose="020E0502030303020204" pitchFamily="34" charset="0"/>
              </a:rPr>
              <a:t> </a:t>
            </a:r>
            <a:r>
              <a:rPr lang="en-CA" sz="2200" b="1" dirty="0">
                <a:latin typeface="Candara" panose="020E0502030303020204" pitchFamily="34" charset="0"/>
              </a:rPr>
              <a:t>→ </a:t>
            </a:r>
            <a:r>
              <a:rPr lang="en-CA" sz="2200" b="1" dirty="0" err="1" smtClean="0">
                <a:latin typeface="Candara" panose="020E0502030303020204" pitchFamily="34" charset="0"/>
              </a:rPr>
              <a:t>Sale_date</a:t>
            </a:r>
            <a:endParaRPr lang="en-CA" sz="2200" b="1" dirty="0">
              <a:latin typeface="Candara" panose="020E0502030303020204" pitchFamily="34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CA" sz="2200" b="1" dirty="0" err="1" smtClean="0">
                <a:latin typeface="Candara" panose="020E0502030303020204" pitchFamily="34" charset="0"/>
              </a:rPr>
              <a:t>Option_type</a:t>
            </a:r>
            <a:r>
              <a:rPr lang="en-CA" sz="2200" b="1" dirty="0" smtClean="0">
                <a:latin typeface="Candara" panose="020E0502030303020204" pitchFamily="34" charset="0"/>
              </a:rPr>
              <a:t> </a:t>
            </a:r>
            <a:r>
              <a:rPr lang="en-CA" sz="2200" b="1" dirty="0">
                <a:latin typeface="Candara" panose="020E0502030303020204" pitchFamily="34" charset="0"/>
              </a:rPr>
              <a:t>→ </a:t>
            </a:r>
            <a:r>
              <a:rPr lang="en-CA" sz="2200" b="1" dirty="0" err="1" smtClean="0">
                <a:latin typeface="Candara" panose="020E0502030303020204" pitchFamily="34" charset="0"/>
              </a:rPr>
              <a:t>Option_listprice</a:t>
            </a:r>
            <a:endParaRPr lang="en-CA" sz="2200" b="1" dirty="0">
              <a:latin typeface="Candara" panose="020E0502030303020204" pitchFamily="34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CA" sz="2200" b="1" dirty="0" smtClean="0">
                <a:latin typeface="Candara" panose="020E0502030303020204" pitchFamily="34" charset="0"/>
              </a:rPr>
              <a:t>{</a:t>
            </a:r>
            <a:r>
              <a:rPr lang="en-CA" sz="2200" b="1" dirty="0" err="1" smtClean="0">
                <a:latin typeface="Candara" panose="020E0502030303020204" pitchFamily="34" charset="0"/>
              </a:rPr>
              <a:t>CarID</a:t>
            </a:r>
            <a:r>
              <a:rPr lang="en-CA" sz="2200" b="1" dirty="0">
                <a:latin typeface="Candara" panose="020E0502030303020204" pitchFamily="34" charset="0"/>
              </a:rPr>
              <a:t>, </a:t>
            </a:r>
            <a:r>
              <a:rPr lang="en-CA" sz="2200" b="1" dirty="0" err="1" smtClean="0">
                <a:latin typeface="Candara" panose="020E0502030303020204" pitchFamily="34" charset="0"/>
              </a:rPr>
              <a:t>Option_type</a:t>
            </a:r>
            <a:r>
              <a:rPr lang="en-CA" sz="2200" b="1" dirty="0" smtClean="0">
                <a:latin typeface="Candara" panose="020E0502030303020204" pitchFamily="34" charset="0"/>
              </a:rPr>
              <a:t>}→ </a:t>
            </a:r>
            <a:r>
              <a:rPr lang="en-CA" sz="2200" b="1" dirty="0" err="1" smtClean="0">
                <a:latin typeface="Candara" panose="020E0502030303020204" pitchFamily="34" charset="0"/>
              </a:rPr>
              <a:t>Option_discountedprice</a:t>
            </a:r>
            <a:endParaRPr lang="en-CA" sz="2200" b="1" dirty="0" smtClean="0">
              <a:latin typeface="Candara" panose="020E0502030303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CA" sz="2400" dirty="0" smtClean="0">
                <a:latin typeface="Candara" panose="020E0502030303020204" pitchFamily="34" charset="0"/>
              </a:rPr>
              <a:t>Argue </a:t>
            </a:r>
            <a:r>
              <a:rPr lang="en-CA" sz="2400" dirty="0">
                <a:latin typeface="Candara" panose="020E0502030303020204" pitchFamily="34" charset="0"/>
              </a:rPr>
              <a:t>using the generalized definition of the </a:t>
            </a:r>
            <a:r>
              <a:rPr lang="en-CA" sz="2400" dirty="0" smtClean="0">
                <a:latin typeface="Candara" panose="020E0502030303020204" pitchFamily="34" charset="0"/>
              </a:rPr>
              <a:t>3NF </a:t>
            </a:r>
            <a:r>
              <a:rPr lang="en-CA" sz="2400" dirty="0">
                <a:latin typeface="Candara" panose="020E0502030303020204" pitchFamily="34" charset="0"/>
              </a:rPr>
              <a:t>that this relation is not in 3NF. Then argue from your knowledge of 2NF, why it is not even in 2NF.</a:t>
            </a:r>
            <a:r>
              <a:rPr lang="en-CA" sz="2400" dirty="0" smtClean="0">
                <a:latin typeface="Candara" panose="020E0502030303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2633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517" y="639417"/>
            <a:ext cx="9055100" cy="617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/>
            <a:r>
              <a:rPr lang="en-CA" sz="2650" dirty="0">
                <a:latin typeface="Candara" panose="020E0502030303020204" pitchFamily="34" charset="0"/>
              </a:rPr>
              <a:t>Consider the following relation</a:t>
            </a:r>
            <a:r>
              <a:rPr lang="en-CA" sz="2650" dirty="0" smtClean="0">
                <a:latin typeface="Candara" panose="020E0502030303020204" pitchFamily="34" charset="0"/>
              </a:rPr>
              <a:t>:</a:t>
            </a:r>
          </a:p>
          <a:p>
            <a:pPr lvl="1" eaLnBrk="1" hangingPunct="1"/>
            <a:r>
              <a:rPr lang="en-CA" sz="2650" dirty="0" smtClean="0">
                <a:latin typeface="Candara" panose="020E0502030303020204" pitchFamily="34" charset="0"/>
              </a:rPr>
              <a:t>R </a:t>
            </a:r>
            <a:r>
              <a:rPr lang="en-CA" sz="2650" dirty="0">
                <a:latin typeface="Candara" panose="020E0502030303020204" pitchFamily="34" charset="0"/>
              </a:rPr>
              <a:t>(Doctor#, Patient#, Date, Diagnosis, </a:t>
            </a:r>
            <a:r>
              <a:rPr lang="en-CA" sz="2650" dirty="0" err="1">
                <a:latin typeface="Candara" panose="020E0502030303020204" pitchFamily="34" charset="0"/>
              </a:rPr>
              <a:t>Treat_code</a:t>
            </a:r>
            <a:r>
              <a:rPr lang="en-CA" sz="2650" dirty="0">
                <a:latin typeface="Candara" panose="020E0502030303020204" pitchFamily="34" charset="0"/>
              </a:rPr>
              <a:t>, Charge) </a:t>
            </a:r>
            <a:endParaRPr lang="en-CA" sz="2650" dirty="0" smtClean="0">
              <a:latin typeface="Candara" panose="020E0502030303020204" pitchFamily="34" charset="0"/>
            </a:endParaRPr>
          </a:p>
          <a:p>
            <a:pPr lvl="1" eaLnBrk="1" hangingPunct="1"/>
            <a:r>
              <a:rPr lang="en-CA" sz="2650" dirty="0" smtClean="0">
                <a:latin typeface="Candara" panose="020E0502030303020204" pitchFamily="34" charset="0"/>
              </a:rPr>
              <a:t>In </a:t>
            </a:r>
            <a:r>
              <a:rPr lang="en-CA" sz="2650" dirty="0">
                <a:latin typeface="Candara" panose="020E0502030303020204" pitchFamily="34" charset="0"/>
              </a:rPr>
              <a:t>the above relation, a tuple describes a visit of a patient to a doctor along with a treatment code and daily charge. </a:t>
            </a:r>
            <a:endParaRPr lang="en-CA" sz="2650" dirty="0" smtClean="0">
              <a:latin typeface="Candara" panose="020E0502030303020204" pitchFamily="34" charset="0"/>
            </a:endParaRPr>
          </a:p>
          <a:p>
            <a:pPr lvl="1" eaLnBrk="1" hangingPunct="1"/>
            <a:r>
              <a:rPr lang="en-CA" sz="2650" dirty="0" smtClean="0">
                <a:latin typeface="Candara" panose="020E0502030303020204" pitchFamily="34" charset="0"/>
              </a:rPr>
              <a:t>Assume </a:t>
            </a:r>
            <a:r>
              <a:rPr lang="en-CA" sz="2650" dirty="0">
                <a:latin typeface="Candara" panose="020E0502030303020204" pitchFamily="34" charset="0"/>
              </a:rPr>
              <a:t>that diagnosis is determined (uniquely) for each patient by a doctor. </a:t>
            </a:r>
            <a:endParaRPr lang="en-CA" sz="2650" dirty="0" smtClean="0">
              <a:latin typeface="Candara" panose="020E0502030303020204" pitchFamily="34" charset="0"/>
            </a:endParaRPr>
          </a:p>
          <a:p>
            <a:pPr lvl="1" eaLnBrk="1" hangingPunct="1"/>
            <a:r>
              <a:rPr lang="en-CA" sz="2650" dirty="0" smtClean="0">
                <a:latin typeface="Candara" panose="020E0502030303020204" pitchFamily="34" charset="0"/>
              </a:rPr>
              <a:t>Assume </a:t>
            </a:r>
            <a:r>
              <a:rPr lang="en-CA" sz="2650" dirty="0">
                <a:latin typeface="Candara" panose="020E0502030303020204" pitchFamily="34" charset="0"/>
              </a:rPr>
              <a:t>that each treatment code has a fixed charge (regardless of patient). </a:t>
            </a:r>
            <a:endParaRPr lang="en-CA" sz="2650" dirty="0" smtClean="0">
              <a:latin typeface="Candara" panose="020E0502030303020204" pitchFamily="34" charset="0"/>
            </a:endParaRPr>
          </a:p>
          <a:p>
            <a:pPr lvl="1" eaLnBrk="1" hangingPunct="1"/>
            <a:r>
              <a:rPr lang="en-CA" sz="2650" dirty="0" smtClean="0">
                <a:latin typeface="Candara" panose="020E0502030303020204" pitchFamily="34" charset="0"/>
              </a:rPr>
              <a:t>Is </a:t>
            </a:r>
            <a:r>
              <a:rPr lang="en-CA" sz="2650" dirty="0">
                <a:latin typeface="Candara" panose="020E0502030303020204" pitchFamily="34" charset="0"/>
              </a:rPr>
              <a:t>this relation in 2NF? </a:t>
            </a:r>
            <a:endParaRPr lang="en-CA" sz="2650" dirty="0" smtClean="0">
              <a:latin typeface="Candara" panose="020E0502030303020204" pitchFamily="34" charset="0"/>
            </a:endParaRPr>
          </a:p>
          <a:p>
            <a:pPr lvl="1" eaLnBrk="1" hangingPunct="1"/>
            <a:r>
              <a:rPr lang="en-CA" sz="2650" dirty="0" smtClean="0">
                <a:latin typeface="Candara" panose="020E0502030303020204" pitchFamily="34" charset="0"/>
              </a:rPr>
              <a:t>Justify </a:t>
            </a:r>
            <a:r>
              <a:rPr lang="en-CA" sz="2650" dirty="0">
                <a:latin typeface="Candara" panose="020E0502030303020204" pitchFamily="34" charset="0"/>
              </a:rPr>
              <a:t>your answer and decompose if necessary. </a:t>
            </a:r>
            <a:endParaRPr lang="en-CA" sz="2650" dirty="0" smtClean="0">
              <a:latin typeface="Candara" panose="020E0502030303020204" pitchFamily="34" charset="0"/>
            </a:endParaRPr>
          </a:p>
          <a:p>
            <a:pPr lvl="1" eaLnBrk="1" hangingPunct="1"/>
            <a:r>
              <a:rPr lang="en-CA" sz="2650" dirty="0" smtClean="0">
                <a:latin typeface="Candara" panose="020E0502030303020204" pitchFamily="34" charset="0"/>
              </a:rPr>
              <a:t>Then </a:t>
            </a:r>
            <a:r>
              <a:rPr lang="en-CA" sz="2650" dirty="0">
                <a:latin typeface="Candara" panose="020E0502030303020204" pitchFamily="34" charset="0"/>
              </a:rPr>
              <a:t>argue whether further </a:t>
            </a:r>
            <a:r>
              <a:rPr lang="en-CA" sz="2650" dirty="0" smtClean="0">
                <a:latin typeface="Candara" panose="020E0502030303020204" pitchFamily="34" charset="0"/>
              </a:rPr>
              <a:t>normalization </a:t>
            </a:r>
            <a:r>
              <a:rPr lang="en-CA" sz="2650" dirty="0">
                <a:latin typeface="Candara" panose="020E0502030303020204" pitchFamily="34" charset="0"/>
              </a:rPr>
              <a:t>to 3NF is necessary, and if so, perform it.</a:t>
            </a:r>
            <a:endParaRPr lang="en-US" sz="265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9174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12700" y="643282"/>
            <a:ext cx="9131299" cy="446709"/>
          </a:xfrm>
        </p:spPr>
        <p:txBody>
          <a:bodyPr/>
          <a:lstStyle/>
          <a:p>
            <a:pPr eaLnBrk="1" hangingPunct="1"/>
            <a:r>
              <a:rPr lang="en-US" sz="2400" dirty="0"/>
              <a:t>Consider the following relation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506897" y="1172820"/>
          <a:ext cx="406510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203">
                  <a:extLst>
                    <a:ext uri="{9D8B030D-6E8A-4147-A177-3AD203B41FA5}">
                      <a16:colId xmlns:a16="http://schemas.microsoft.com/office/drawing/2014/main" val="2160223547"/>
                    </a:ext>
                  </a:extLst>
                </a:gridCol>
                <a:gridCol w="1026739">
                  <a:extLst>
                    <a:ext uri="{9D8B030D-6E8A-4147-A177-3AD203B41FA5}">
                      <a16:colId xmlns:a16="http://schemas.microsoft.com/office/drawing/2014/main" val="3014702877"/>
                    </a:ext>
                  </a:extLst>
                </a:gridCol>
                <a:gridCol w="834225">
                  <a:extLst>
                    <a:ext uri="{9D8B030D-6E8A-4147-A177-3AD203B41FA5}">
                      <a16:colId xmlns:a16="http://schemas.microsoft.com/office/drawing/2014/main" val="2685081736"/>
                    </a:ext>
                  </a:extLst>
                </a:gridCol>
                <a:gridCol w="1475937">
                  <a:extLst>
                    <a:ext uri="{9D8B030D-6E8A-4147-A177-3AD203B41FA5}">
                      <a16:colId xmlns:a16="http://schemas.microsoft.com/office/drawing/2014/main" val="566594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TUPLE#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388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65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02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665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9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910483"/>
                  </a:ext>
                </a:extLst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38700" y="1600200"/>
            <a:ext cx="4076700" cy="2494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en-CA" sz="2400" dirty="0" smtClean="0">
                <a:latin typeface="Candara" panose="020E0502030303020204" pitchFamily="34" charset="0"/>
              </a:rPr>
              <a:t>Does this relation </a:t>
            </a:r>
            <a:r>
              <a:rPr lang="en-CA" sz="2400" dirty="0">
                <a:latin typeface="Candara" panose="020E0502030303020204" pitchFamily="34" charset="0"/>
              </a:rPr>
              <a:t>have a potential candidate key? If it does, what is it? If it does not, why not?</a:t>
            </a:r>
            <a:endParaRPr lang="en-US" sz="2400" kern="0" dirty="0" smtClean="0">
              <a:latin typeface="Candara" panose="020E0502030303020204" pitchFamily="34" charset="0"/>
            </a:endParaRPr>
          </a:p>
          <a:p>
            <a:pPr eaLnBrk="1" hangingPunct="1">
              <a:lnSpc>
                <a:spcPct val="150000"/>
              </a:lnSpc>
            </a:pPr>
            <a:endParaRPr lang="en-US" sz="2400" kern="0" dirty="0" smtClean="0">
              <a:latin typeface="Candara" panose="020E0502030303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4313" y="4373220"/>
            <a:ext cx="8763000" cy="2408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en-CA" sz="2400" dirty="0" smtClean="0">
                <a:latin typeface="Candara" panose="020E0502030303020204" pitchFamily="34" charset="0"/>
              </a:rPr>
              <a:t>Which </a:t>
            </a:r>
            <a:r>
              <a:rPr lang="en-CA" sz="2400" dirty="0">
                <a:latin typeface="Candara" panose="020E0502030303020204" pitchFamily="34" charset="0"/>
              </a:rPr>
              <a:t>of the following </a:t>
            </a:r>
            <a:r>
              <a:rPr lang="en-CA" sz="2400" dirty="0" smtClean="0">
                <a:latin typeface="Candara" panose="020E0502030303020204" pitchFamily="34" charset="0"/>
              </a:rPr>
              <a:t>dependencies </a:t>
            </a:r>
            <a:r>
              <a:rPr lang="en-CA" sz="2400" dirty="0">
                <a:latin typeface="Candara" panose="020E0502030303020204" pitchFamily="34" charset="0"/>
              </a:rPr>
              <a:t>may hold in the above relation? If the dependency cannot hold, explain why by specifying the tuples that cause the violation</a:t>
            </a:r>
            <a:r>
              <a:rPr lang="en-CA" sz="2400" dirty="0" smtClean="0">
                <a:latin typeface="Candara" panose="020E0502030303020204" pitchFamily="34" charset="0"/>
              </a:rPr>
              <a:t>.</a:t>
            </a:r>
            <a:br>
              <a:rPr lang="en-CA" sz="2400" dirty="0" smtClean="0">
                <a:latin typeface="Candara" panose="020E0502030303020204" pitchFamily="34" charset="0"/>
              </a:rPr>
            </a:br>
            <a:r>
              <a:rPr lang="en-CA" sz="2400" b="1" dirty="0" err="1" smtClean="0">
                <a:latin typeface="Candara" panose="020E0502030303020204" pitchFamily="34" charset="0"/>
              </a:rPr>
              <a:t>i</a:t>
            </a:r>
            <a:r>
              <a:rPr lang="en-CA" sz="2400" dirty="0">
                <a:latin typeface="Candara" panose="020E0502030303020204" pitchFamily="34" charset="0"/>
              </a:rPr>
              <a:t>. A → B, </a:t>
            </a:r>
            <a:r>
              <a:rPr lang="en-CA" sz="2400" dirty="0" smtClean="0">
                <a:latin typeface="Candara" panose="020E0502030303020204" pitchFamily="34" charset="0"/>
              </a:rPr>
              <a:t>  </a:t>
            </a:r>
            <a:r>
              <a:rPr lang="en-CA" sz="2400" b="1" dirty="0" smtClean="0">
                <a:latin typeface="Candara" panose="020E0502030303020204" pitchFamily="34" charset="0"/>
              </a:rPr>
              <a:t>ii</a:t>
            </a:r>
            <a:r>
              <a:rPr lang="en-CA" sz="2400" dirty="0">
                <a:latin typeface="Candara" panose="020E0502030303020204" pitchFamily="34" charset="0"/>
              </a:rPr>
              <a:t>. B → C, </a:t>
            </a:r>
            <a:r>
              <a:rPr lang="en-CA" sz="2400" dirty="0" smtClean="0">
                <a:latin typeface="Candara" panose="020E0502030303020204" pitchFamily="34" charset="0"/>
              </a:rPr>
              <a:t>  </a:t>
            </a:r>
            <a:r>
              <a:rPr lang="en-CA" sz="2400" b="1" dirty="0" smtClean="0">
                <a:latin typeface="Candara" panose="020E0502030303020204" pitchFamily="34" charset="0"/>
              </a:rPr>
              <a:t>iii</a:t>
            </a:r>
            <a:r>
              <a:rPr lang="en-CA" sz="2400" dirty="0">
                <a:latin typeface="Candara" panose="020E0502030303020204" pitchFamily="34" charset="0"/>
              </a:rPr>
              <a:t>. C → B, </a:t>
            </a:r>
            <a:r>
              <a:rPr lang="en-CA" sz="2400" dirty="0" smtClean="0">
                <a:latin typeface="Candara" panose="020E0502030303020204" pitchFamily="34" charset="0"/>
              </a:rPr>
              <a:t>   </a:t>
            </a:r>
            <a:r>
              <a:rPr lang="en-CA" sz="2400" b="1" dirty="0" smtClean="0">
                <a:latin typeface="Candara" panose="020E0502030303020204" pitchFamily="34" charset="0"/>
              </a:rPr>
              <a:t>iv</a:t>
            </a:r>
            <a:r>
              <a:rPr lang="en-CA" sz="2400" dirty="0">
                <a:latin typeface="Candara" panose="020E0502030303020204" pitchFamily="34" charset="0"/>
              </a:rPr>
              <a:t>. B → A, </a:t>
            </a:r>
            <a:r>
              <a:rPr lang="en-CA" sz="2400" dirty="0" smtClean="0">
                <a:latin typeface="Candara" panose="020E0502030303020204" pitchFamily="34" charset="0"/>
              </a:rPr>
              <a:t>  </a:t>
            </a:r>
            <a:r>
              <a:rPr lang="en-CA" sz="2400" b="1" dirty="0" smtClean="0">
                <a:latin typeface="Candara" panose="020E0502030303020204" pitchFamily="34" charset="0"/>
              </a:rPr>
              <a:t>v</a:t>
            </a:r>
            <a:r>
              <a:rPr lang="en-CA" sz="2400" dirty="0">
                <a:latin typeface="Candara" panose="020E0502030303020204" pitchFamily="34" charset="0"/>
              </a:rPr>
              <a:t>. C → A</a:t>
            </a:r>
            <a:endParaRPr lang="en-US" sz="2400" kern="0" dirty="0" smtClean="0">
              <a:latin typeface="Candara" panose="020E0502030303020204" pitchFamily="34" charset="0"/>
            </a:endParaRPr>
          </a:p>
          <a:p>
            <a:pPr eaLnBrk="1" hangingPunct="1">
              <a:lnSpc>
                <a:spcPct val="150000"/>
              </a:lnSpc>
            </a:pPr>
            <a:endParaRPr lang="en-US" sz="2400" kern="0" dirty="0" smtClean="0">
              <a:latin typeface="Candara" panose="020E0502030303020204" pitchFamily="34" charset="0"/>
            </a:endParaRPr>
          </a:p>
          <a:p>
            <a:pPr eaLnBrk="1" hangingPunct="1">
              <a:lnSpc>
                <a:spcPct val="150000"/>
              </a:lnSpc>
            </a:pPr>
            <a:endParaRPr lang="en-US" sz="2400" kern="0" dirty="0" smtClean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2059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49144" y="649357"/>
            <a:ext cx="9025282" cy="6168886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400" dirty="0">
                <a:latin typeface="Candara" panose="020E0502030303020204" pitchFamily="34" charset="0"/>
              </a:rPr>
              <a:t>Consider the universal relation R = {A, B, C, D, E, F, G, H, I, J} and the set of functional dependencies </a:t>
            </a:r>
            <a:r>
              <a:rPr lang="en-US" sz="2400" dirty="0" smtClean="0">
                <a:latin typeface="Candara" panose="020E0502030303020204" pitchFamily="34" charset="0"/>
              </a:rPr>
              <a:t/>
            </a:r>
            <a:br>
              <a:rPr lang="en-US" sz="2400" dirty="0" smtClean="0">
                <a:latin typeface="Candara" panose="020E0502030303020204" pitchFamily="34" charset="0"/>
              </a:rPr>
            </a:br>
            <a:r>
              <a:rPr lang="en-US" sz="2400" dirty="0" smtClean="0">
                <a:latin typeface="Candara" panose="020E0502030303020204" pitchFamily="34" charset="0"/>
              </a:rPr>
              <a:t>F </a:t>
            </a:r>
            <a:r>
              <a:rPr lang="en-US" sz="2400" dirty="0">
                <a:latin typeface="Candara" panose="020E0502030303020204" pitchFamily="34" charset="0"/>
              </a:rPr>
              <a:t>= {{A, B}→{C}, {A}→{D, E}, {B}→{F}, {F}→{G, H}, {D}→{I, J}}. What is the key for R? Decompose R into 2NF and then 3NF relations</a:t>
            </a:r>
            <a:r>
              <a:rPr lang="en-US" sz="2400" dirty="0" smtClean="0">
                <a:latin typeface="Candara" panose="020E0502030303020204" pitchFamily="34" charset="0"/>
              </a:rPr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Repeat </a:t>
            </a:r>
            <a:r>
              <a:rPr lang="en-US" dirty="0" smtClean="0">
                <a:latin typeface="Candara" panose="020E0502030303020204" pitchFamily="34" charset="0"/>
              </a:rPr>
              <a:t>it for </a:t>
            </a:r>
            <a:r>
              <a:rPr lang="en-US" dirty="0">
                <a:latin typeface="Candara" panose="020E0502030303020204" pitchFamily="34" charset="0"/>
              </a:rPr>
              <a:t>the following different set of functional </a:t>
            </a:r>
            <a:r>
              <a:rPr lang="en-US" dirty="0" smtClean="0">
                <a:latin typeface="Candara" panose="020E0502030303020204" pitchFamily="34" charset="0"/>
              </a:rPr>
              <a:t>dependencies 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G</a:t>
            </a:r>
            <a:r>
              <a:rPr lang="en-US" dirty="0">
                <a:latin typeface="Candara" panose="020E0502030303020204" pitchFamily="34" charset="0"/>
              </a:rPr>
              <a:t>= {{A, B}→{C}, {B, D}→{E, F}, {A, D}→{G, H}, {A}→{I}, {H}→{J}}.</a:t>
            </a:r>
            <a:endParaRPr lang="en-US" altLang="en-US" sz="3000" dirty="0" smtClean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6024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799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42518" y="838200"/>
            <a:ext cx="9055100" cy="5181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CA" sz="3200" dirty="0"/>
              <a:t>Consider a relation R(A, B, C, D, E) with the following dependencies</a:t>
            </a:r>
            <a:r>
              <a:rPr lang="en-CA" sz="3200" dirty="0" smtClean="0"/>
              <a:t>: </a:t>
            </a:r>
          </a:p>
          <a:p>
            <a:pPr lvl="1" eaLnBrk="1" hangingPunct="1">
              <a:lnSpc>
                <a:spcPct val="200000"/>
              </a:lnSpc>
            </a:pPr>
            <a:r>
              <a:rPr lang="en-CA" sz="2800" b="1" dirty="0" smtClean="0"/>
              <a:t>AB </a:t>
            </a:r>
            <a:r>
              <a:rPr lang="en-CA" sz="2800" b="1" dirty="0"/>
              <a:t>→ C, CD → E, DE → </a:t>
            </a:r>
            <a:r>
              <a:rPr lang="en-CA" sz="2800" b="1" dirty="0" smtClean="0"/>
              <a:t>B</a:t>
            </a:r>
          </a:p>
          <a:p>
            <a:pPr eaLnBrk="1" hangingPunct="1">
              <a:lnSpc>
                <a:spcPct val="200000"/>
              </a:lnSpc>
            </a:pPr>
            <a:r>
              <a:rPr lang="en-CA" sz="3200" dirty="0">
                <a:latin typeface="Candara" panose="020E0502030303020204" pitchFamily="34" charset="0"/>
              </a:rPr>
              <a:t>Is AB a candidate key of this relation? </a:t>
            </a:r>
          </a:p>
          <a:p>
            <a:pPr eaLnBrk="1" hangingPunct="1">
              <a:lnSpc>
                <a:spcPct val="200000"/>
              </a:lnSpc>
            </a:pPr>
            <a:r>
              <a:rPr lang="en-CA" sz="3200" dirty="0">
                <a:latin typeface="Candara" panose="020E0502030303020204" pitchFamily="34" charset="0"/>
              </a:rPr>
              <a:t>If not, is ABD? Explain your answer.</a:t>
            </a:r>
            <a:endParaRPr lang="en-US" dirty="0">
              <a:latin typeface="Candara" panose="020E0502030303020204" pitchFamily="34" charset="0"/>
            </a:endParaRPr>
          </a:p>
          <a:p>
            <a:pPr lvl="1" eaLnBrk="1" hangingPunct="1">
              <a:lnSpc>
                <a:spcPct val="200000"/>
              </a:lnSpc>
            </a:pPr>
            <a:endParaRPr lang="en-US" sz="2800" dirty="0"/>
          </a:p>
          <a:p>
            <a:pPr eaLnBrk="1" hangingPunct="1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8669282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799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QUIZ: </a:t>
            </a:r>
            <a:r>
              <a:rPr lang="en-US" sz="3200" dirty="0"/>
              <a:t>Find the highest normal </a:t>
            </a:r>
            <a:r>
              <a:rPr lang="en-US" sz="3200" dirty="0" smtClean="0"/>
              <a:t>form</a:t>
            </a:r>
            <a:endParaRPr lang="en-US" alt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780" y="873762"/>
            <a:ext cx="9055100" cy="1005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514350" indent="-457200" eaLnBrk="1" hangingPunct="1">
              <a:buFont typeface="Wingdings" panose="05000000000000000000" pitchFamily="2" charset="2"/>
              <a:buChar char="Ø"/>
            </a:pPr>
            <a:r>
              <a:rPr lang="en-US" kern="0" dirty="0" smtClean="0"/>
              <a:t>R(A,B,C) </a:t>
            </a: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FD(A</a:t>
            </a: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B, BAC) </a:t>
            </a:r>
            <a:b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</a:br>
            <a:r>
              <a:rPr lang="en-US" b="1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CK: A, B</a:t>
            </a:r>
            <a:endParaRPr lang="en-US" b="1" kern="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kern="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780" y="5745482"/>
            <a:ext cx="9055100" cy="960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514350" indent="-457200" eaLnBrk="1" hangingPunct="1">
              <a:buFont typeface="Wingdings" panose="05000000000000000000" pitchFamily="2" charset="2"/>
              <a:buChar char="Ø"/>
            </a:pPr>
            <a:r>
              <a:rPr lang="en-US" kern="0" dirty="0" smtClean="0"/>
              <a:t>R(A,B,C, D,E) </a:t>
            </a: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FD(AB</a:t>
            </a: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CDE, DBE) </a:t>
            </a:r>
            <a:r>
              <a:rPr lang="en-US" kern="0" dirty="0">
                <a:sym typeface="Wingdings" panose="05000000000000000000" pitchFamily="2" charset="2"/>
              </a:rPr>
              <a:t/>
            </a:r>
            <a:br>
              <a:rPr lang="en-US" kern="0" dirty="0">
                <a:sym typeface="Wingdings" panose="05000000000000000000" pitchFamily="2" charset="2"/>
              </a:rPr>
            </a:br>
            <a:r>
              <a:rPr lang="en-US" b="1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CK: AB, AD</a:t>
            </a:r>
            <a:endParaRPr lang="en-US" b="1" kern="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kern="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780" y="4505960"/>
            <a:ext cx="9055100" cy="100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514350" indent="-457200" eaLnBrk="1" hangingPunct="1">
              <a:buFont typeface="Wingdings" panose="05000000000000000000" pitchFamily="2" charset="2"/>
              <a:buChar char="Ø"/>
            </a:pPr>
            <a:r>
              <a:rPr lang="en-US" kern="0" dirty="0" smtClean="0"/>
              <a:t>R(A,B,C, D,E) </a:t>
            </a: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FD(AE</a:t>
            </a: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BC, ACD, CDBE, DE) </a:t>
            </a:r>
            <a:r>
              <a:rPr lang="en-US" kern="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/>
            </a:r>
            <a:br>
              <a:rPr lang="en-US" kern="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</a:br>
            <a:r>
              <a:rPr lang="en-US" b="1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CK: AD, AC, AE</a:t>
            </a:r>
            <a:endParaRPr lang="en-US" b="1" kern="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780" y="3251200"/>
            <a:ext cx="9055100" cy="100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514350" indent="-457200" eaLnBrk="1" hangingPunct="1">
              <a:buFont typeface="Wingdings" panose="05000000000000000000" pitchFamily="2" charset="2"/>
              <a:buChar char="Ø"/>
            </a:pPr>
            <a:r>
              <a:rPr lang="en-US" b="1" kern="0" dirty="0" smtClean="0"/>
              <a:t>R(A,B,C, D) </a:t>
            </a: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FD(AB</a:t>
            </a: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C, ABDC, ABCD, AC D)</a:t>
            </a:r>
            <a:r>
              <a:rPr lang="en-US" kern="0" dirty="0" smtClean="0">
                <a:sym typeface="Wingdings" panose="05000000000000000000" pitchFamily="2" charset="2"/>
              </a:rPr>
              <a:t> </a:t>
            </a:r>
            <a:r>
              <a:rPr lang="en-US" kern="0" dirty="0">
                <a:sym typeface="Wingdings" panose="05000000000000000000" pitchFamily="2" charset="2"/>
              </a:rPr>
              <a:t/>
            </a:r>
            <a:br>
              <a:rPr lang="en-US" kern="0" dirty="0">
                <a:sym typeface="Wingdings" panose="05000000000000000000" pitchFamily="2" charset="2"/>
              </a:rPr>
            </a:br>
            <a:r>
              <a:rPr lang="en-US" b="1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CK: AB</a:t>
            </a:r>
            <a:endParaRPr lang="en-US" b="1" kern="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kern="0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7780" y="2011677"/>
            <a:ext cx="9055100" cy="100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514350" indent="-457200" eaLnBrk="1" hangingPunct="1">
              <a:buFont typeface="Wingdings" panose="05000000000000000000" pitchFamily="2" charset="2"/>
              <a:buChar char="Ø"/>
            </a:pPr>
            <a:r>
              <a:rPr lang="en-US" b="1" kern="0" dirty="0" smtClean="0"/>
              <a:t>R(A,B,C, D) </a:t>
            </a: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FD(A</a:t>
            </a: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CD, BCAD, DB) </a:t>
            </a:r>
            <a:r>
              <a:rPr lang="en-US" kern="0" dirty="0">
                <a:sym typeface="Wingdings" panose="05000000000000000000" pitchFamily="2" charset="2"/>
              </a:rPr>
              <a:t/>
            </a:r>
            <a:br>
              <a:rPr lang="en-US" kern="0" dirty="0">
                <a:sym typeface="Wingdings" panose="05000000000000000000" pitchFamily="2" charset="2"/>
              </a:rPr>
            </a:br>
            <a:r>
              <a:rPr lang="en-US" b="1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CK: A, BC, CD</a:t>
            </a:r>
            <a:endParaRPr lang="en-US" b="1" kern="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7407850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of Relational </a:t>
            </a: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Decompositions</a:t>
            </a:r>
            <a:endParaRPr lang="en-US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4875"/>
            <a:ext cx="9144000" cy="5867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3600" dirty="0">
                <a:latin typeface="Candara" panose="020E0502030303020204" pitchFamily="34" charset="0"/>
              </a:rPr>
              <a:t>Another goal of decomposition is to have each individual relation </a:t>
            </a:r>
            <a:r>
              <a:rPr lang="en-US" altLang="en-US" sz="3600" b="1" dirty="0" err="1">
                <a:latin typeface="Candara" panose="020E0502030303020204" pitchFamily="34" charset="0"/>
              </a:rPr>
              <a:t>R</a:t>
            </a:r>
            <a:r>
              <a:rPr lang="en-US" altLang="en-US" sz="3600" b="1" baseline="-25000" dirty="0" err="1">
                <a:latin typeface="Candara" panose="020E0502030303020204" pitchFamily="34" charset="0"/>
              </a:rPr>
              <a:t>i</a:t>
            </a:r>
            <a:r>
              <a:rPr lang="en-US" altLang="en-US" sz="3600" dirty="0">
                <a:latin typeface="Candara" panose="020E0502030303020204" pitchFamily="34" charset="0"/>
              </a:rPr>
              <a:t> in the decomposition D be in BCNF or 3NF. </a:t>
            </a:r>
          </a:p>
          <a:p>
            <a:pPr>
              <a:lnSpc>
                <a:spcPct val="150000"/>
              </a:lnSpc>
            </a:pPr>
            <a:endParaRPr lang="en-US" altLang="en-US" sz="2000" dirty="0" smtClean="0">
              <a:latin typeface="Candara" panose="020E05020303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3600" dirty="0" smtClean="0">
                <a:latin typeface="Candara" panose="020E0502030303020204" pitchFamily="34" charset="0"/>
              </a:rPr>
              <a:t>Additional </a:t>
            </a:r>
            <a:r>
              <a:rPr lang="en-US" altLang="en-US" sz="3600" dirty="0">
                <a:latin typeface="Candara" panose="020E0502030303020204" pitchFamily="34" charset="0"/>
              </a:rPr>
              <a:t>properties of decomposition  are needed to prevent from generating spurious tuples</a:t>
            </a:r>
          </a:p>
        </p:txBody>
      </p:sp>
    </p:spTree>
    <p:extLst>
      <p:ext uri="{BB962C8B-B14F-4D97-AF65-F5344CB8AC3E}">
        <p14:creationId xmlns:p14="http://schemas.microsoft.com/office/powerpoint/2010/main" val="1870139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23899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of Relational </a:t>
            </a: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Decompositions</a:t>
            </a:r>
            <a:endParaRPr lang="en-US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38100" y="1066800"/>
            <a:ext cx="9067800" cy="574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 kern="1200">
                <a:solidFill>
                  <a:srgbClr val="8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000" kern="1200">
                <a:solidFill>
                  <a:srgbClr val="8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en-US" sz="2650" b="1" dirty="0" smtClean="0">
                <a:latin typeface="+mj-lt"/>
              </a:rPr>
              <a:t>Dependency Preservation Property of a Decomposition</a:t>
            </a:r>
            <a:r>
              <a:rPr lang="en-US" altLang="en-US" sz="2650" dirty="0" smtClean="0">
                <a:latin typeface="+mj-lt"/>
              </a:rPr>
              <a:t>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en-US" b="1" dirty="0" smtClean="0">
                <a:latin typeface="Candara" panose="020E0502030303020204" pitchFamily="34" charset="0"/>
              </a:rPr>
              <a:t>Definition</a:t>
            </a:r>
            <a:r>
              <a:rPr lang="en-US" altLang="en-US" dirty="0" smtClean="0">
                <a:latin typeface="Candara" panose="020E0502030303020204" pitchFamily="34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en-US" sz="2600" dirty="0" smtClean="0">
                <a:latin typeface="Candara" panose="020E0502030303020204" pitchFamily="34" charset="0"/>
              </a:rPr>
              <a:t>Given a set of dependencies F on R, the </a:t>
            </a:r>
            <a:r>
              <a:rPr lang="en-US" altLang="en-US" sz="2600" b="1" dirty="0" smtClean="0">
                <a:latin typeface="Candara" panose="020E0502030303020204" pitchFamily="34" charset="0"/>
              </a:rPr>
              <a:t>projection</a:t>
            </a:r>
            <a:r>
              <a:rPr lang="en-US" altLang="en-US" sz="2600" dirty="0" smtClean="0">
                <a:latin typeface="Candara" panose="020E0502030303020204" pitchFamily="34" charset="0"/>
              </a:rPr>
              <a:t> of F on </a:t>
            </a:r>
            <a:r>
              <a:rPr lang="en-US" altLang="en-US" sz="2600" dirty="0" err="1" smtClean="0">
                <a:latin typeface="Candara" panose="020E0502030303020204" pitchFamily="34" charset="0"/>
              </a:rPr>
              <a:t>R</a:t>
            </a:r>
            <a:r>
              <a:rPr lang="en-US" altLang="en-US" sz="2600" baseline="-25000" dirty="0" err="1" smtClean="0">
                <a:latin typeface="Candara" panose="020E0502030303020204" pitchFamily="34" charset="0"/>
              </a:rPr>
              <a:t>i</a:t>
            </a:r>
            <a:r>
              <a:rPr lang="en-US" altLang="en-US" sz="2600" dirty="0" smtClean="0">
                <a:latin typeface="Candara" panose="020E0502030303020204" pitchFamily="34" charset="0"/>
              </a:rPr>
              <a:t>, denoted by </a:t>
            </a:r>
            <a:r>
              <a:rPr lang="en-US" altLang="en-US" sz="2600" dirty="0" err="1" smtClean="0">
                <a:latin typeface="Candara" panose="020E0502030303020204" pitchFamily="34" charset="0"/>
              </a:rPr>
              <a:t>P</a:t>
            </a:r>
            <a:r>
              <a:rPr lang="en-US" altLang="en-US" sz="2600" baseline="-25000" dirty="0" err="1" smtClean="0">
                <a:latin typeface="Candara" panose="020E0502030303020204" pitchFamily="34" charset="0"/>
              </a:rPr>
              <a:t>Ri</a:t>
            </a:r>
            <a:r>
              <a:rPr lang="en-US" altLang="en-US" sz="2600" dirty="0" smtClean="0">
                <a:latin typeface="Candara" panose="020E0502030303020204" pitchFamily="34" charset="0"/>
              </a:rPr>
              <a:t>(F) where </a:t>
            </a:r>
            <a:r>
              <a:rPr lang="en-US" altLang="en-US" sz="2600" dirty="0" err="1" smtClean="0">
                <a:latin typeface="Candara" panose="020E0502030303020204" pitchFamily="34" charset="0"/>
              </a:rPr>
              <a:t>R</a:t>
            </a:r>
            <a:r>
              <a:rPr lang="en-US" altLang="en-US" sz="2600" baseline="-25000" dirty="0" err="1" smtClean="0">
                <a:latin typeface="Candara" panose="020E0502030303020204" pitchFamily="34" charset="0"/>
              </a:rPr>
              <a:t>i</a:t>
            </a:r>
            <a:r>
              <a:rPr lang="en-US" altLang="en-US" sz="2600" dirty="0" smtClean="0">
                <a:latin typeface="Candara" panose="020E0502030303020204" pitchFamily="34" charset="0"/>
              </a:rPr>
              <a:t> is a subset of R, 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 smtClean="0">
                <a:latin typeface="Candara" panose="020E0502030303020204" pitchFamily="34" charset="0"/>
              </a:rPr>
              <a:t>is the set of dependencies X </a:t>
            </a:r>
            <a:r>
              <a:rPr lang="en-US" altLang="en-US" sz="2400" dirty="0" smtClean="0">
                <a:latin typeface="Candara" panose="020E0502030303020204" pitchFamily="34" charset="0"/>
                <a:sym typeface="Wingdings 3" charset="2"/>
              </a:rPr>
              <a:t></a:t>
            </a:r>
            <a:r>
              <a:rPr lang="en-US" altLang="en-US" sz="2400" dirty="0" smtClean="0">
                <a:latin typeface="Candara" panose="020E0502030303020204" pitchFamily="34" charset="0"/>
              </a:rPr>
              <a:t> Y in </a:t>
            </a:r>
            <a:r>
              <a:rPr lang="en-US" altLang="en-US" sz="2400" b="1" dirty="0" smtClean="0">
                <a:latin typeface="Candara" panose="020E0502030303020204" pitchFamily="34" charset="0"/>
              </a:rPr>
              <a:t>F</a:t>
            </a:r>
            <a:r>
              <a:rPr lang="en-US" altLang="en-US" sz="2400" b="1" baseline="30000" dirty="0" smtClean="0">
                <a:latin typeface="Candara" panose="020E0502030303020204" pitchFamily="34" charset="0"/>
              </a:rPr>
              <a:t>+</a:t>
            </a:r>
            <a:r>
              <a:rPr lang="en-US" altLang="en-US" sz="2400" dirty="0" smtClean="0">
                <a:latin typeface="Candara" panose="020E0502030303020204" pitchFamily="34" charset="0"/>
              </a:rPr>
              <a:t> such that the </a:t>
            </a:r>
            <a:r>
              <a:rPr lang="en-US" altLang="en-US" sz="2400" b="1" dirty="0" smtClean="0">
                <a:latin typeface="Candara" panose="020E0502030303020204" pitchFamily="34" charset="0"/>
              </a:rPr>
              <a:t>attributes</a:t>
            </a:r>
            <a:r>
              <a:rPr lang="en-US" altLang="en-US" sz="2400" dirty="0" smtClean="0">
                <a:latin typeface="Candara" panose="020E0502030303020204" pitchFamily="34" charset="0"/>
              </a:rPr>
              <a:t> in X U Y are all contained in </a:t>
            </a:r>
            <a:r>
              <a:rPr lang="en-US" altLang="en-US" sz="2400" b="1" dirty="0" err="1" smtClean="0">
                <a:latin typeface="Candara" panose="020E0502030303020204" pitchFamily="34" charset="0"/>
              </a:rPr>
              <a:t>R</a:t>
            </a:r>
            <a:r>
              <a:rPr lang="en-US" altLang="en-US" sz="2400" b="1" baseline="-25000" dirty="0" err="1" smtClean="0">
                <a:latin typeface="Candara" panose="020E0502030303020204" pitchFamily="34" charset="0"/>
              </a:rPr>
              <a:t>i</a:t>
            </a:r>
            <a:r>
              <a:rPr lang="en-US" altLang="en-US" sz="2400" b="1" dirty="0" smtClean="0">
                <a:latin typeface="Candara" panose="020E05020303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0868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14988</TotalTime>
  <Words>6341</Words>
  <Application>Microsoft Office PowerPoint</Application>
  <PresentationFormat>Letter Paper (8.5x11 in)</PresentationFormat>
  <Paragraphs>1149</Paragraphs>
  <Slides>75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96" baseType="lpstr">
      <vt:lpstr>MS PGothic</vt:lpstr>
      <vt:lpstr>MS PGothic</vt:lpstr>
      <vt:lpstr>Arial</vt:lpstr>
      <vt:lpstr>Arial Narrow</vt:lpstr>
      <vt:lpstr>Bahnschrift</vt:lpstr>
      <vt:lpstr>Bodega Sans</vt:lpstr>
      <vt:lpstr>Cambria Math</vt:lpstr>
      <vt:lpstr>Candara</vt:lpstr>
      <vt:lpstr>Consolas</vt:lpstr>
      <vt:lpstr>Courier New</vt:lpstr>
      <vt:lpstr>Lucida Grande</vt:lpstr>
      <vt:lpstr>MathematicalPi 1</vt:lpstr>
      <vt:lpstr>MathematicalPi 4</vt:lpstr>
      <vt:lpstr>Symbol</vt:lpstr>
      <vt:lpstr>Tahoma</vt:lpstr>
      <vt:lpstr>Times New Roman</vt:lpstr>
      <vt:lpstr>Verdana</vt:lpstr>
      <vt:lpstr>Wingdings</vt:lpstr>
      <vt:lpstr>Wingdings 3</vt:lpstr>
      <vt:lpstr>ヒラギノ角ゴ Pro W3</vt:lpstr>
      <vt:lpstr>Blends</vt:lpstr>
      <vt:lpstr>Project Phase 2</vt:lpstr>
      <vt:lpstr>PowerPoint Presentation</vt:lpstr>
      <vt:lpstr> </vt:lpstr>
      <vt:lpstr>Outline</vt:lpstr>
      <vt:lpstr>DESIGNING A SET OF RELATIONS (1) </vt:lpstr>
      <vt:lpstr>DESIGNING A SET OF RELATIONS (2)</vt:lpstr>
      <vt:lpstr>Properties of Relational Decompositions</vt:lpstr>
      <vt:lpstr>Properties of Relational Decompositions</vt:lpstr>
      <vt:lpstr>Properties of Relational Decompositions</vt:lpstr>
      <vt:lpstr>Properties of Relational Decompositions (cont)</vt:lpstr>
      <vt:lpstr>Exercise: Is Dependency Preserved</vt:lpstr>
      <vt:lpstr>Exercise: Is Dependency Preserved</vt:lpstr>
      <vt:lpstr>Exercise: Is Dependency Preserved</vt:lpstr>
      <vt:lpstr>Properties of Relational Decompositions</vt:lpstr>
      <vt:lpstr>Example: Is this Lossless?</vt:lpstr>
      <vt:lpstr>Algorithm 15.3: Testing for Lossless Join Property </vt:lpstr>
      <vt:lpstr>Algorithm 15.3: Testing for Lossless Join Property (continued)</vt:lpstr>
      <vt:lpstr>Example: Testing for Lossless Join Property</vt:lpstr>
      <vt:lpstr>Example: Testing for Lossless Join Property (continued)</vt:lpstr>
      <vt:lpstr>Example: Testing for Lossless Join Property</vt:lpstr>
      <vt:lpstr>Example: Testing for Lossless Join Property (continued)</vt:lpstr>
      <vt:lpstr>Testing Binary Decompositions for  Non-additive Join (Lossless Join) Property</vt:lpstr>
      <vt:lpstr>Testing Binary Decompositions for  Non-additive Join (Lossless Join) Property</vt:lpstr>
      <vt:lpstr>NJB</vt:lpstr>
      <vt:lpstr>Properties of Relational Decompositions</vt:lpstr>
      <vt:lpstr>Algorithm to determine the key of a relation</vt:lpstr>
      <vt:lpstr>Example</vt:lpstr>
      <vt:lpstr>Algorithm: Relational Synthesis into 3NF with Dependency Preservation and Non-Additive (Lossless) Join Property</vt:lpstr>
      <vt:lpstr>Algorithms for Design of 3NF Schema</vt:lpstr>
      <vt:lpstr>Algorithms for Design of 3NF Schema</vt:lpstr>
      <vt:lpstr>Normalization into 2NF and 3NF</vt:lpstr>
      <vt:lpstr>Algorithms for Design of 3NF Schema</vt:lpstr>
      <vt:lpstr>3NF vs BCNF</vt:lpstr>
      <vt:lpstr>Algorithm 15.5: Relational Decomposition into BCNF with Lossless (non-additive) join property</vt:lpstr>
      <vt:lpstr>Algorithms for BCNF Schema Design</vt:lpstr>
      <vt:lpstr>Problems with Null Values and Dangling Tuples</vt:lpstr>
      <vt:lpstr>Problems with Null Values and Dangling Tuples</vt:lpstr>
      <vt:lpstr>Problems with Null Values and Dangling Tuples</vt:lpstr>
      <vt:lpstr>Problems with Null Values and Dangling Tuples (3)</vt:lpstr>
      <vt:lpstr>Problems with Null Values and Dangling Tuples</vt:lpstr>
      <vt:lpstr>Problems with Null Values and Dangling Tuples</vt:lpstr>
      <vt:lpstr>About Normalization Algorithms </vt:lpstr>
      <vt:lpstr>Fourth Normal Form Revisited</vt:lpstr>
      <vt:lpstr>Multivalued Dependencies and Fourth Normal Form </vt:lpstr>
      <vt:lpstr>Inference Rules for Functional and Multivalued Dependencies</vt:lpstr>
      <vt:lpstr>Multivalued Dependencies and Fourth Normal Form</vt:lpstr>
      <vt:lpstr>Multivalued Dependencies and Fourth Normal Form</vt:lpstr>
      <vt:lpstr>Multivalued Dependencies and Fourth Normal Form</vt:lpstr>
      <vt:lpstr>Example: 4NF</vt:lpstr>
      <vt:lpstr>Exercise</vt:lpstr>
      <vt:lpstr>Join Dependency (JD) Revisited</vt:lpstr>
      <vt:lpstr>Join Dependencies and Fifth Normal Form</vt:lpstr>
      <vt:lpstr>Inclusion Dependencies</vt:lpstr>
      <vt:lpstr>Objective of Inclusion Dependencies</vt:lpstr>
      <vt:lpstr>Inclusion Dependency Inference Rules</vt:lpstr>
      <vt:lpstr>Example</vt:lpstr>
      <vt:lpstr>Functional  Dependencies based on Arithmetic functions</vt:lpstr>
      <vt:lpstr>Functional  Dependencies based on and procedures</vt:lpstr>
      <vt:lpstr>Other Dependencies and Normal Forms (3)</vt:lpstr>
      <vt:lpstr>SUMMARY</vt:lpstr>
      <vt:lpstr>Summary of Algorithms for Relational Database Schema Design (see Table 15.1 - Summary of the Algorithms)</vt:lpstr>
      <vt:lpstr>Summary of Algorithms for Relational Database Schema Design (see Table 15.1 - Summary of the Algorithms)</vt:lpstr>
      <vt:lpstr>Example</vt:lpstr>
      <vt:lpstr>Example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QUIZ: Find the highest normal form</vt:lpstr>
    </vt:vector>
  </TitlesOfParts>
  <Manager/>
  <Company>©2007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Database System Concepts and Architecture</dc:subject>
  <dc:creator>Elmasri/Navathe</dc:creator>
  <cp:keywords/>
  <dc:description/>
  <cp:lastModifiedBy>Tesfamichael Gebrehiwet</cp:lastModifiedBy>
  <cp:revision>817</cp:revision>
  <cp:lastPrinted>2001-11-04T00:51:13Z</cp:lastPrinted>
  <dcterms:created xsi:type="dcterms:W3CDTF">2005-02-25T19:46:41Z</dcterms:created>
  <dcterms:modified xsi:type="dcterms:W3CDTF">2021-04-19T09:14:26Z</dcterms:modified>
  <cp:category/>
</cp:coreProperties>
</file>