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396" r:id="rId2"/>
    <p:sldId id="433" r:id="rId3"/>
    <p:sldId id="435" r:id="rId4"/>
    <p:sldId id="436" r:id="rId5"/>
    <p:sldId id="437" r:id="rId6"/>
    <p:sldId id="438" r:id="rId7"/>
    <p:sldId id="439" r:id="rId8"/>
    <p:sldId id="475" r:id="rId9"/>
    <p:sldId id="476" r:id="rId10"/>
    <p:sldId id="480" r:id="rId11"/>
    <p:sldId id="531" r:id="rId12"/>
    <p:sldId id="481" r:id="rId13"/>
    <p:sldId id="479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95" r:id="rId22"/>
    <p:sldId id="501" r:id="rId23"/>
    <p:sldId id="503" r:id="rId24"/>
    <p:sldId id="508" r:id="rId25"/>
    <p:sldId id="514" r:id="rId26"/>
    <p:sldId id="524" r:id="rId27"/>
    <p:sldId id="527" r:id="rId28"/>
    <p:sldId id="440" r:id="rId29"/>
    <p:sldId id="469" r:id="rId30"/>
    <p:sldId id="572" r:id="rId31"/>
    <p:sldId id="529" r:id="rId32"/>
    <p:sldId id="528" r:id="rId33"/>
    <p:sldId id="471" r:id="rId34"/>
    <p:sldId id="472" r:id="rId35"/>
    <p:sldId id="571" r:id="rId3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71F"/>
    <a:srgbClr val="990033"/>
    <a:srgbClr val="677228"/>
    <a:srgbClr val="6E792B"/>
    <a:srgbClr val="76822E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103" autoAdjust="0"/>
  </p:normalViewPr>
  <p:slideViewPr>
    <p:cSldViewPr snapToObjects="1">
      <p:cViewPr varScale="1">
        <p:scale>
          <a:sx n="82" d="100"/>
          <a:sy n="82" d="100"/>
        </p:scale>
        <p:origin x="1901" y="101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C5C7E7-222F-4F29-A1C9-CD02829D590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44ABBB-60C5-4ACE-8C11-8DCD5EA024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D422F66-EA24-4A38-B8A9-43F582A33CDD}" type="slidenum">
              <a:rPr lang="en-CA" altLang="en-US" sz="1200" i="0">
                <a:solidFill>
                  <a:srgbClr val="000000"/>
                </a:solidFill>
                <a:latin typeface="Tahoma" charset="0"/>
                <a:ea typeface="MS PGothic" charset="-128"/>
              </a:rPr>
              <a:pPr>
                <a:defRPr/>
              </a:pPr>
              <a:t>2</a:t>
            </a:fld>
            <a:endParaRPr lang="en-CA" altLang="en-US" sz="1200" i="0">
              <a:solidFill>
                <a:srgbClr val="000000"/>
              </a:solidFill>
              <a:latin typeface="Tahoma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693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10851-0CC8-490A-8A63-3AEF14A60B95}" type="slidenum">
              <a:rPr lang="en-US"/>
              <a:pPr/>
              <a:t>16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7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01E8B-5825-4C08-9395-AE5B159AFECF}" type="slidenum">
              <a:rPr lang="en-US"/>
              <a:pPr/>
              <a:t>17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3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7E57E-8246-49BD-A35D-9DB71F16B7F4}" type="slidenum">
              <a:rPr lang="en-US"/>
              <a:pPr/>
              <a:t>18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9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F8D68-789A-490C-9FE4-BD9CA8286E3B}" type="slidenum">
              <a:rPr lang="en-US"/>
              <a:pPr/>
              <a:t>19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55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DD55A-A52E-4D94-968E-7F8AF46ED8BA}" type="slidenum">
              <a:rPr lang="en-US"/>
              <a:pPr/>
              <a:t>20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46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4F5CB-FDE1-474B-8469-4C73C9AD7B89}" type="slidenum">
              <a:rPr lang="en-US"/>
              <a:pPr/>
              <a:t>21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35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19246-3865-4B15-834F-D5FF83FDD09A}" type="slidenum">
              <a:rPr lang="en-US"/>
              <a:pPr/>
              <a:t>22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92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66AAB-F72D-499C-8953-F98D5D6AAFE0}" type="slidenum">
              <a:rPr lang="en-US"/>
              <a:pPr/>
              <a:t>23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50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57F59-2618-4091-8659-8C127A6879C3}" type="slidenum">
              <a:rPr lang="en-US"/>
              <a:pPr/>
              <a:t>24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F0175-E1DD-4F0F-8CD8-90E456D5EDD5}" type="slidenum">
              <a:rPr lang="en-US"/>
              <a:pPr/>
              <a:t>25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0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76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C6D63-0054-431E-B524-2D208B9B26AB}" type="slidenum">
              <a:rPr lang="en-US"/>
              <a:pPr/>
              <a:t>26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7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10468-A1CF-48B5-9BC8-B47B39239565}" type="slidenum">
              <a:rPr lang="en-US"/>
              <a:pPr/>
              <a:t>27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13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0861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EFFDA-EDCA-4C12-992D-691413BD75FA}" type="slidenum">
              <a:rPr lang="en-US"/>
              <a:pPr/>
              <a:t>8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9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D3F36-E03F-4DBF-B5C7-7A8100FDD159}" type="slidenum">
              <a:rPr lang="en-US"/>
              <a:pPr/>
              <a:t>9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3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3B803-B5FA-47D0-9E0D-DF817265AC04}" type="slidenum">
              <a:rPr lang="en-US"/>
              <a:pPr/>
              <a:t>10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88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A3DBF-6852-41E1-A102-EA52D6C29DCA}" type="slidenum">
              <a:rPr lang="en-US"/>
              <a:pPr/>
              <a:t>12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1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B3559-1725-44A8-8EB0-A5348FBB4ADF}" type="slidenum">
              <a:rPr lang="en-US"/>
              <a:pPr/>
              <a:t>13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3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1791D-4C79-45FF-A2B6-62FFD51BB133}" type="slidenum">
              <a:rPr lang="en-US"/>
              <a:pPr/>
              <a:t>14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6761E-D838-49C3-8B19-6D7F27B8F10C}" type="slidenum">
              <a:rPr lang="en-US"/>
              <a:pPr/>
              <a:t>15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6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8763000" cy="2286000"/>
          </a:xfrm>
        </p:spPr>
        <p:txBody>
          <a:bodyPr wrap="none"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208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A47A-09A9-4891-9F43-244615D4703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152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C428-2C1E-46F5-8FB4-3FE450CE886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38567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96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577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37258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004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D91FE-055C-49DF-9483-0CA2612425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7441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7EC7-9999-467A-A37F-9BA96997D5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993993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93A70-39F0-4752-9D2D-B1A3E0F45D4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8380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0845AB94-0A5F-492D-8D32-3162C76843B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83329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A303E17-C0EF-41C0-AD77-3054CDAC7F9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70562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CACF-0B3E-4809-A9CA-189A401210E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16596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D5D3-0888-4167-9E4D-5EFFC360AB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23586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41275"/>
            <a:ext cx="9042400" cy="7207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51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fld id="{F4D04854-8497-46B6-8ABB-D4B5726DF25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914400"/>
            <a:ext cx="904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44" r:id="rId7"/>
    <p:sldLayoutId id="2147483838" r:id="rId8"/>
    <p:sldLayoutId id="2147483839" r:id="rId9"/>
    <p:sldLayoutId id="2147483840" r:id="rId10"/>
    <p:sldLayoutId id="214748384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le.ed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 txBox="1">
            <a:spLocks/>
          </p:cNvSpPr>
          <p:nvPr/>
        </p:nvSpPr>
        <p:spPr bwMode="auto">
          <a:xfrm>
            <a:off x="-152400" y="15240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9600" b="1" dirty="0" smtClean="0">
                <a:solidFill>
                  <a:srgbClr val="00B050"/>
                </a:solidFill>
              </a:rPr>
              <a:t>5</a:t>
            </a:r>
            <a:endParaRPr lang="en-US" altLang="en-US" sz="4500" b="1" dirty="0" smtClean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Semi-Structured Data Model</a:t>
            </a:r>
            <a:endParaRPr lang="en-US" alt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XML Data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Tag</a:t>
            </a:r>
            <a:r>
              <a:rPr lang="en-US" dirty="0"/>
              <a:t>:  label for a section of data</a:t>
            </a:r>
          </a:p>
          <a:p>
            <a:r>
              <a:rPr lang="en-US" b="1" dirty="0">
                <a:solidFill>
                  <a:srgbClr val="0033CC"/>
                </a:solidFill>
              </a:rPr>
              <a:t>Element</a:t>
            </a:r>
            <a:r>
              <a:rPr lang="en-US" dirty="0"/>
              <a:t>: section of data beginning with &lt;</a:t>
            </a:r>
            <a:r>
              <a:rPr lang="en-US" i="1" dirty="0" err="1"/>
              <a:t>tagname</a:t>
            </a:r>
            <a:r>
              <a:rPr lang="en-US" dirty="0"/>
              <a:t>&gt; and ending with matching &lt;/</a:t>
            </a:r>
            <a:r>
              <a:rPr lang="en-US" i="1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Elements must be properly </a:t>
            </a:r>
            <a:r>
              <a:rPr lang="en-US" dirty="0">
                <a:solidFill>
                  <a:srgbClr val="0033CC"/>
                </a:solidFill>
              </a:rPr>
              <a:t>nested</a:t>
            </a:r>
          </a:p>
          <a:p>
            <a:pPr lvl="1"/>
            <a:r>
              <a:rPr lang="en-US" dirty="0"/>
              <a:t>Proper nesting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993300"/>
                </a:solidFill>
              </a:rPr>
              <a:t>&lt;course&gt; … &lt;title&gt;  …. &lt;/title&gt; &lt;/course&gt; </a:t>
            </a:r>
          </a:p>
          <a:p>
            <a:pPr lvl="1"/>
            <a:r>
              <a:rPr lang="en-US" dirty="0"/>
              <a:t>Improper nesting 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993300"/>
                </a:solidFill>
              </a:rPr>
              <a:t>&lt;course&gt; … &lt;title&gt;  …. &lt;/course&gt; &lt;/title&gt; </a:t>
            </a:r>
          </a:p>
          <a:p>
            <a:pPr lvl="1"/>
            <a:r>
              <a:rPr lang="en-US" dirty="0"/>
              <a:t>Formally:  every start tag must have a unique matching end tag, that is in the context of the same parent element.</a:t>
            </a:r>
          </a:p>
          <a:p>
            <a:r>
              <a:rPr lang="en-US" dirty="0"/>
              <a:t>Every document must have a single top-level element</a:t>
            </a:r>
          </a:p>
          <a:p>
            <a:pPr lvl="1"/>
            <a:endParaRPr lang="en-US" dirty="0"/>
          </a:p>
          <a:p>
            <a:pPr lvl="2">
              <a:buFont typeface="Webdings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25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EB8A-B8FE-4203-A493-CDBBAFAA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r>
              <a:rPr lang="en-IN" sz="3200" b="1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3C40-029E-4EFF-925D-6C9D0040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6096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E.g</a:t>
            </a:r>
            <a:r>
              <a:rPr lang="en-IN" sz="2400" dirty="0"/>
              <a:t>. 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US" sz="2400" dirty="0"/>
              <a:t>&lt;course&gt;</a:t>
            </a:r>
            <a:br>
              <a:rPr lang="en-US" sz="2400" dirty="0"/>
            </a:br>
            <a:r>
              <a:rPr lang="en-US" sz="2400" dirty="0"/>
              <a:t>  	&lt;course id&gt; CS-101 &lt;/course id&gt;</a:t>
            </a:r>
            <a:br>
              <a:rPr lang="en-US" sz="2400" dirty="0"/>
            </a:br>
            <a:r>
              <a:rPr lang="en-US" sz="2400" dirty="0"/>
              <a:t>	&lt;title&gt; Intro. to Computer Science &lt;/title&gt;</a:t>
            </a:r>
            <a:br>
              <a:rPr lang="en-US" sz="2400" dirty="0"/>
            </a:br>
            <a:r>
              <a:rPr lang="en-US" sz="2400" dirty="0"/>
              <a:t>	&lt;dept name&gt; Comp. Sci. &lt;/dept name&gt;</a:t>
            </a:r>
            <a:br>
              <a:rPr lang="en-US" sz="2400" dirty="0"/>
            </a:br>
            <a:r>
              <a:rPr lang="en-US" sz="2400" dirty="0"/>
              <a:t>	&lt;credits&gt; 4 &lt;/credits&gt;</a:t>
            </a:r>
            <a:br>
              <a:rPr lang="en-US" sz="2400" dirty="0"/>
            </a:br>
            <a:r>
              <a:rPr lang="en-US" sz="2400" dirty="0"/>
              <a:t> &lt;/course&gt;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Tags </a:t>
            </a:r>
            <a:r>
              <a:rPr lang="en-US" sz="2400" dirty="0"/>
              <a:t>can be hierarchical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234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4665"/>
            <a:ext cx="9144000" cy="538065"/>
          </a:xfrm>
        </p:spPr>
        <p:txBody>
          <a:bodyPr/>
          <a:lstStyle/>
          <a:p>
            <a:r>
              <a:rPr lang="en-US" sz="2800" b="1" dirty="0"/>
              <a:t>Example of Nested Elements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388" y="457200"/>
            <a:ext cx="8966200" cy="6400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&lt;</a:t>
            </a:r>
            <a:r>
              <a:rPr lang="en-US" sz="22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purchase_order</a:t>
            </a: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&lt;identifier&gt; P-101 &lt;/identifier&gt;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&lt;purchaser&gt;  …. &lt;/purchaser&gt;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&lt;</a:t>
            </a:r>
            <a:r>
              <a:rPr lang="en-US" sz="22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itemlist</a:t>
            </a: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&lt;item&gt;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&lt;identifier&gt; RS1 &lt;/identifier&gt;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&lt;description&gt; Atom powered rocket sled &lt;/description&gt;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&lt;quantity&gt; 2 &lt;/quantity&gt;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&lt;price&gt; 199.95 &lt;/price&gt;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&lt;/item&gt;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&lt;item&gt;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&lt;identifier&gt; SG2 &lt;/identifier&gt;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&lt;description&gt; Superb glue &lt;/description&gt;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&lt;quantity&gt; 1 &lt;/quantity&gt;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&lt;unit-of-measure&gt; liter &lt;/unit-of-measure&gt;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&lt;price&gt; 29.95 &lt;/price&gt;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&lt;/item&gt;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&lt;/</a:t>
            </a:r>
            <a:r>
              <a:rPr lang="en-US" sz="22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itemlist</a:t>
            </a: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  <a:b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200" b="1" dirty="0">
                <a:solidFill>
                  <a:srgbClr val="993300"/>
                </a:solidFill>
                <a:latin typeface="Arial Narrow" panose="020B0606020202030204" pitchFamily="34" charset="0"/>
              </a:rPr>
              <a:t>&lt;/</a:t>
            </a:r>
            <a:r>
              <a:rPr lang="en-US" sz="22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purchase_order</a:t>
            </a:r>
            <a:r>
              <a:rPr lang="en-US" sz="2200" b="1" dirty="0" smtClean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  <a:endParaRPr lang="en-US" sz="22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81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with Relational Data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Inefficient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tags</a:t>
            </a:r>
            <a:r>
              <a:rPr lang="en-US" sz="2200" dirty="0"/>
              <a:t>, which in effect represent schema information, are repeated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Better than relational tuples as a data-exchange format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Unlike relational tuples, XML data is self-documenting due to presence of tags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Non-rigid format: tags can be added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Allows nested structures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Wide acceptance, not only in database systems, but also in browsers, tools,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08869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Nesting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42258"/>
            <a:ext cx="8991600" cy="61395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Nesting of data is useful in data transfer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Example:  elements representing </a:t>
            </a:r>
            <a:r>
              <a:rPr lang="en-US" sz="2400" i="1" dirty="0"/>
              <a:t>item</a:t>
            </a:r>
            <a:r>
              <a:rPr lang="en-US" sz="2400" dirty="0"/>
              <a:t> nested within an </a:t>
            </a:r>
            <a:r>
              <a:rPr lang="en-US" sz="2400" i="1" dirty="0" err="1"/>
              <a:t>itemlist</a:t>
            </a:r>
            <a:r>
              <a:rPr lang="en-US" sz="2400" dirty="0"/>
              <a:t> element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Nesting is not supported, or discouraged, in relational databases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Nesting </a:t>
            </a:r>
            <a:r>
              <a:rPr lang="en-US" sz="2400" dirty="0"/>
              <a:t>is supported in object-relational databases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But nesting is appropriate when transferring data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External application does not have direct access to data referenced by a foreign </a:t>
            </a:r>
            <a:r>
              <a:rPr lang="en-US" sz="2400" dirty="0" smtClean="0"/>
              <a:t>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879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79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XML Data (Cont.)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914400"/>
            <a:ext cx="8991600" cy="586740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Mixture of text with sub-elements is legal in XML. </a:t>
            </a:r>
          </a:p>
          <a:p>
            <a:pPr marL="457200" lvl="1" indent="0">
              <a:lnSpc>
                <a:spcPct val="90000"/>
              </a:lnSpc>
              <a:buSzPct val="110000"/>
              <a:buNone/>
            </a:pPr>
            <a:endParaRPr lang="en-US" sz="2800" dirty="0" smtClean="0"/>
          </a:p>
          <a:p>
            <a:pPr marL="57150" indent="0">
              <a:lnSpc>
                <a:spcPct val="90000"/>
              </a:lnSpc>
              <a:buSzPct val="110000"/>
              <a:buNone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993300"/>
                </a:solidFill>
              </a:rPr>
              <a:t>   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&lt;course&gt;</a:t>
            </a: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/>
            </a:r>
            <a:b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</a:b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>   This course is being offered for the first time in 2009.</a:t>
            </a:r>
            <a:b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</a:b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>    </a:t>
            </a: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&lt;course id&gt; </a:t>
            </a: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>BIO-399 </a:t>
            </a: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&lt;/course id&gt;</a:t>
            </a:r>
            <a:b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</a:b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>    </a:t>
            </a: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&lt;title&gt; </a:t>
            </a: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>Computational Biology </a:t>
            </a: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&lt;/title&gt;</a:t>
            </a: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/>
            </a:r>
            <a:b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</a:b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>    </a:t>
            </a: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&lt;</a:t>
            </a:r>
            <a:r>
              <a:rPr lang="en-US" sz="2800" b="1" dirty="0" err="1" smtClean="0">
                <a:solidFill>
                  <a:srgbClr val="993300"/>
                </a:solidFill>
                <a:latin typeface="Candara" panose="020E0502030303020204" pitchFamily="34" charset="0"/>
              </a:rPr>
              <a:t>dept</a:t>
            </a: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 name&gt; </a:t>
            </a: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>Biology </a:t>
            </a: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&lt;/</a:t>
            </a:r>
            <a:r>
              <a:rPr lang="en-US" sz="2800" b="1" dirty="0" err="1" smtClean="0">
                <a:solidFill>
                  <a:srgbClr val="993300"/>
                </a:solidFill>
                <a:latin typeface="Candara" panose="020E0502030303020204" pitchFamily="34" charset="0"/>
              </a:rPr>
              <a:t>dept</a:t>
            </a: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 name&gt;</a:t>
            </a: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/>
            </a:r>
            <a:b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</a:b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    &lt;credits&gt; </a:t>
            </a:r>
            <a:r>
              <a:rPr lang="en-US" sz="2800" dirty="0" smtClean="0">
                <a:solidFill>
                  <a:srgbClr val="993300"/>
                </a:solidFill>
                <a:latin typeface="Candara" panose="020E0502030303020204" pitchFamily="34" charset="0"/>
              </a:rPr>
              <a:t>3 </a:t>
            </a: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&lt;/credits&gt;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800" b="1" dirty="0" smtClean="0">
                <a:solidFill>
                  <a:srgbClr val="993300"/>
                </a:solidFill>
                <a:latin typeface="Candara" panose="020E0502030303020204" pitchFamily="34" charset="0"/>
              </a:rPr>
              <a:t>&lt;/course&gt;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Useful </a:t>
            </a:r>
            <a:r>
              <a:rPr lang="en-US" dirty="0"/>
              <a:t>for document markup, but discouraged for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034812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r>
              <a:rPr lang="en-US" b="1"/>
              <a:t>Attributes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547396"/>
            <a:ext cx="8991600" cy="6234403"/>
          </a:xfrm>
        </p:spPr>
        <p:txBody>
          <a:bodyPr/>
          <a:lstStyle/>
          <a:p>
            <a:pPr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2400" dirty="0"/>
              <a:t>Elements can have </a:t>
            </a:r>
            <a:r>
              <a:rPr lang="en-US" sz="2400" b="1" dirty="0">
                <a:solidFill>
                  <a:srgbClr val="0033CC"/>
                </a:solidFill>
              </a:rPr>
              <a:t>attributes</a:t>
            </a:r>
            <a:r>
              <a:rPr lang="en-US" sz="2400" b="1" dirty="0">
                <a:solidFill>
                  <a:schemeClr val="tx2"/>
                </a:solidFill>
              </a:rPr>
              <a:t/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      </a:t>
            </a:r>
            <a:r>
              <a:rPr lang="en-US" sz="2400" dirty="0">
                <a:solidFill>
                  <a:srgbClr val="993300"/>
                </a:solidFill>
              </a:rPr>
              <a:t>&lt;course </a:t>
            </a:r>
            <a:r>
              <a:rPr lang="en-US" sz="2400" dirty="0" err="1"/>
              <a:t>course_id</a:t>
            </a:r>
            <a:r>
              <a:rPr lang="en-US" sz="2400" dirty="0"/>
              <a:t>= “CS-101”</a:t>
            </a:r>
            <a:r>
              <a:rPr lang="en-US" sz="2400" dirty="0">
                <a:solidFill>
                  <a:srgbClr val="993300"/>
                </a:solidFill>
              </a:rPr>
              <a:t>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     &lt;title&gt; Intro. to Computer Science&lt;/title&gt;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     &lt;dept name&gt; Comp. Sci. &lt;/dept name&gt;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     &lt;credits&gt; 4 &lt;/credits&gt;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&lt;/course&gt;</a:t>
            </a:r>
          </a:p>
          <a:p>
            <a:pPr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2400" dirty="0"/>
              <a:t>Attributes are specified by  </a:t>
            </a:r>
            <a:r>
              <a:rPr lang="en-US" sz="2400" i="1" dirty="0"/>
              <a:t>name=value</a:t>
            </a:r>
            <a:r>
              <a:rPr lang="en-US" sz="2400" dirty="0"/>
              <a:t> pairs inside the starting tag of an element</a:t>
            </a:r>
          </a:p>
          <a:p>
            <a:pPr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2400" dirty="0"/>
              <a:t>An element may have several attributes, but each attribute name can only occur once</a:t>
            </a:r>
          </a:p>
          <a:p>
            <a:pPr lvl="2">
              <a:lnSpc>
                <a:spcPct val="150000"/>
              </a:lnSpc>
              <a:buFont typeface="Webdings" pitchFamily="18" charset="2"/>
              <a:buNone/>
            </a:pPr>
            <a:r>
              <a:rPr lang="en-US" dirty="0">
                <a:solidFill>
                  <a:srgbClr val="993300"/>
                </a:solidFill>
              </a:rPr>
              <a:t>	&lt;course  </a:t>
            </a:r>
            <a:r>
              <a:rPr lang="en-US" dirty="0" err="1"/>
              <a:t>course_id</a:t>
            </a:r>
            <a:r>
              <a:rPr lang="en-US" dirty="0"/>
              <a:t> = “CS-101”  credits=“4”</a:t>
            </a:r>
            <a:r>
              <a:rPr lang="en-US" dirty="0">
                <a:solidFill>
                  <a:srgbClr val="9933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8349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vs. Subelements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r>
              <a:rPr lang="en-US" dirty="0"/>
              <a:t>Distinction between </a:t>
            </a:r>
            <a:r>
              <a:rPr lang="en-US" dirty="0" err="1"/>
              <a:t>subelement</a:t>
            </a:r>
            <a:r>
              <a:rPr lang="en-US" dirty="0"/>
              <a:t> and attribute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context of data representation, the difference is unclear and may be confusing</a:t>
            </a:r>
          </a:p>
          <a:p>
            <a:pPr lvl="2"/>
            <a:r>
              <a:rPr lang="en-US" dirty="0"/>
              <a:t>Same information can be represented in two ways</a:t>
            </a:r>
          </a:p>
          <a:p>
            <a:pPr lvl="3"/>
            <a:r>
              <a:rPr lang="en-US" dirty="0">
                <a:solidFill>
                  <a:srgbClr val="993300"/>
                </a:solidFill>
              </a:rPr>
              <a:t>&lt;course </a:t>
            </a:r>
            <a:r>
              <a:rPr lang="en-US" dirty="0" err="1"/>
              <a:t>course_id</a:t>
            </a:r>
            <a:r>
              <a:rPr lang="en-US" dirty="0"/>
              <a:t>= “CS-101”</a:t>
            </a:r>
            <a:r>
              <a:rPr lang="en-US" dirty="0">
                <a:solidFill>
                  <a:srgbClr val="993300"/>
                </a:solidFill>
              </a:rPr>
              <a:t>&gt; … &lt;/course&gt;</a:t>
            </a:r>
          </a:p>
          <a:p>
            <a:pPr lvl="3"/>
            <a:r>
              <a:rPr lang="en-US" dirty="0">
                <a:solidFill>
                  <a:srgbClr val="993300"/>
                </a:solidFill>
              </a:rPr>
              <a:t>&lt;course&gt; 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&lt;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&gt;CS-101&lt;/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&gt; …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&lt;/course&gt;</a:t>
            </a:r>
          </a:p>
          <a:p>
            <a:pPr lvl="1"/>
            <a:r>
              <a:rPr lang="en-US" dirty="0"/>
              <a:t>Suggestion: </a:t>
            </a:r>
            <a:r>
              <a:rPr lang="en-US" dirty="0" smtClean="0"/>
              <a:t>use </a:t>
            </a:r>
            <a:r>
              <a:rPr lang="en-US" dirty="0"/>
              <a:t>attributes for identifiers of elements, and use </a:t>
            </a:r>
            <a:r>
              <a:rPr lang="en-US" dirty="0" err="1"/>
              <a:t>subelements</a:t>
            </a:r>
            <a:r>
              <a:rPr lang="en-US" dirty="0"/>
              <a:t> for contents</a:t>
            </a:r>
          </a:p>
          <a:p>
            <a:pPr lvl="1">
              <a:buFont typeface="Monotype Sorts" charset="2"/>
              <a:buNone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85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r>
              <a:rPr lang="en-US" sz="3200" b="1"/>
              <a:t>Namespaces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33400"/>
            <a:ext cx="8915400" cy="6324600"/>
          </a:xfrm>
        </p:spPr>
        <p:txBody>
          <a:bodyPr/>
          <a:lstStyle/>
          <a:p>
            <a:r>
              <a:rPr lang="en-US" sz="2400" dirty="0"/>
              <a:t>XML data has to be exchanged between organizations</a:t>
            </a:r>
          </a:p>
          <a:p>
            <a:r>
              <a:rPr lang="en-US" sz="2400" dirty="0"/>
              <a:t>Same tag name may have different meaning in different organizations, causing confusion on exchanged documents</a:t>
            </a:r>
          </a:p>
          <a:p>
            <a:r>
              <a:rPr lang="en-US" sz="2400" dirty="0"/>
              <a:t>Specifying a unique string as an element name avoids confusion</a:t>
            </a:r>
          </a:p>
          <a:p>
            <a:r>
              <a:rPr lang="en-US" sz="2400" dirty="0"/>
              <a:t>Better solution: use  </a:t>
            </a:r>
            <a:r>
              <a:rPr lang="en-US" sz="2400" dirty="0" err="1">
                <a:solidFill>
                  <a:srgbClr val="008000"/>
                </a:solidFill>
              </a:rPr>
              <a:t>unique-name:element-name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/>
              <a:t>Avoid using long unique names all over document by using XML </a:t>
            </a:r>
            <a:r>
              <a:rPr lang="en-US" sz="2400" dirty="0" smtClean="0"/>
              <a:t>Namespaces</a:t>
            </a:r>
          </a:p>
          <a:p>
            <a:pPr>
              <a:buFont typeface="Monotype Sorts" charset="2"/>
              <a:buNone/>
            </a:pPr>
            <a:r>
              <a:rPr lang="en-US" sz="2400" b="1" dirty="0" smtClean="0">
                <a:solidFill>
                  <a:srgbClr val="993300"/>
                </a:solidFill>
                <a:latin typeface="Arial Narrow" panose="020B0606020202030204" pitchFamily="34" charset="0"/>
              </a:rPr>
              <a:t>&lt;university </a:t>
            </a:r>
            <a:r>
              <a:rPr lang="en-US" sz="2400" b="1" dirty="0" err="1" smtClean="0">
                <a:solidFill>
                  <a:srgbClr val="993300"/>
                </a:solidFill>
                <a:latin typeface="Arial Narrow" panose="020B0606020202030204" pitchFamily="34" charset="0"/>
              </a:rPr>
              <a:t>xmlns:yale</a:t>
            </a:r>
            <a:r>
              <a:rPr lang="en-US" sz="2400" b="1" dirty="0" smtClean="0">
                <a:solidFill>
                  <a:srgbClr val="993300"/>
                </a:solidFill>
                <a:latin typeface="Arial Narrow" panose="020B0606020202030204" pitchFamily="34" charset="0"/>
              </a:rPr>
              <a:t>=“</a:t>
            </a:r>
            <a:r>
              <a:rPr lang="en-US" sz="2400" b="1" dirty="0" smtClean="0">
                <a:solidFill>
                  <a:srgbClr val="993300"/>
                </a:solidFill>
                <a:latin typeface="Arial Narrow" panose="020B0606020202030204" pitchFamily="34" charset="0"/>
                <a:hlinkClick r:id="rId3"/>
              </a:rPr>
              <a:t>http://www.yale.edu</a:t>
            </a:r>
            <a:r>
              <a:rPr lang="en-US" sz="2400" b="1" dirty="0" smtClean="0">
                <a:solidFill>
                  <a:srgbClr val="993300"/>
                </a:solidFill>
                <a:latin typeface="Arial Narrow" panose="020B0606020202030204" pitchFamily="34" charset="0"/>
              </a:rPr>
              <a:t>”&gt;</a:t>
            </a:r>
            <a:br>
              <a:rPr lang="en-US" sz="2400" b="1" dirty="0" smtClean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400" b="1" dirty="0" smtClean="0">
                <a:solidFill>
                  <a:srgbClr val="993300"/>
                </a:solidFill>
                <a:latin typeface="Arial Narrow" panose="020B0606020202030204" pitchFamily="34" charset="0"/>
              </a:rPr>
              <a:t>      …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	 &lt;</a:t>
            </a:r>
            <a:r>
              <a:rPr lang="en-US" sz="24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yale:course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&lt;</a:t>
            </a:r>
            <a:r>
              <a:rPr lang="en-US" sz="24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yale:course_id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 CS-101 &lt;/</a:t>
            </a:r>
            <a:r>
              <a:rPr lang="en-US" sz="24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yale:course_id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&lt;</a:t>
            </a:r>
            <a:r>
              <a:rPr lang="en-US" sz="24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yale:title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 Intro. to Computer Science&lt;/</a:t>
            </a:r>
            <a:r>
              <a:rPr lang="en-US" sz="24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yale:title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&lt;</a:t>
            </a:r>
            <a:r>
              <a:rPr lang="en-US" sz="24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yale:dept_name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 Comp. Sci. &lt;/</a:t>
            </a:r>
            <a:r>
              <a:rPr lang="en-US" sz="24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yale:dept_name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&lt;</a:t>
            </a:r>
            <a:r>
              <a:rPr lang="en-US" sz="24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yale:credits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 4 &lt;/</a:t>
            </a:r>
            <a:r>
              <a:rPr lang="en-US" sz="24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yale:credits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	 &lt;/</a:t>
            </a:r>
            <a:r>
              <a:rPr lang="en-US" sz="2400" b="1" dirty="0" err="1">
                <a:solidFill>
                  <a:srgbClr val="993300"/>
                </a:solidFill>
                <a:latin typeface="Arial Narrow" panose="020B0606020202030204" pitchFamily="34" charset="0"/>
              </a:rPr>
              <a:t>yale:course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  <a:b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</a:b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…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sz="2400" b="1" dirty="0" smtClean="0">
                <a:solidFill>
                  <a:srgbClr val="993300"/>
                </a:solidFill>
                <a:latin typeface="Arial Narrow" panose="020B0606020202030204" pitchFamily="34" charset="0"/>
              </a:rPr>
              <a:t>&lt;/</a:t>
            </a:r>
            <a:r>
              <a:rPr lang="en-US" sz="2400" b="1" dirty="0">
                <a:solidFill>
                  <a:srgbClr val="993300"/>
                </a:solidFill>
                <a:latin typeface="Arial Narrow" panose="020B0606020202030204" pitchFamily="34" charset="0"/>
              </a:rPr>
              <a:t>university</a:t>
            </a:r>
            <a:r>
              <a:rPr lang="en-US" sz="2400" b="1" dirty="0" smtClean="0">
                <a:solidFill>
                  <a:srgbClr val="993300"/>
                </a:solidFill>
                <a:latin typeface="Arial Narrow" panose="020B0606020202030204" pitchFamily="34" charset="0"/>
              </a:rPr>
              <a:t>&gt;</a:t>
            </a:r>
            <a:endParaRPr lang="en-US" sz="2400" b="1" dirty="0">
              <a:solidFill>
                <a:srgbClr val="9933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55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XML Syntax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r>
              <a:rPr lang="en-US" dirty="0"/>
              <a:t>Elements without </a:t>
            </a:r>
            <a:r>
              <a:rPr lang="en-US" dirty="0" err="1"/>
              <a:t>subelements</a:t>
            </a:r>
            <a:r>
              <a:rPr lang="en-US" dirty="0"/>
              <a:t> or text content can be abbreviated by </a:t>
            </a:r>
            <a:r>
              <a:rPr lang="en-US" b="1" dirty="0">
                <a:solidFill>
                  <a:srgbClr val="FF0000"/>
                </a:solidFill>
              </a:rPr>
              <a:t>ending</a:t>
            </a:r>
            <a:r>
              <a:rPr lang="en-US" dirty="0"/>
              <a:t> the start tag with a  </a:t>
            </a:r>
            <a:r>
              <a:rPr lang="en-US" b="1" dirty="0">
                <a:solidFill>
                  <a:srgbClr val="FF0000"/>
                </a:solidFill>
              </a:rPr>
              <a:t>/&gt;</a:t>
            </a:r>
            <a:r>
              <a:rPr lang="en-US" dirty="0"/>
              <a:t>  and deleting the end tag</a:t>
            </a:r>
          </a:p>
          <a:p>
            <a:pPr lvl="1"/>
            <a:r>
              <a:rPr lang="en-US" dirty="0">
                <a:solidFill>
                  <a:srgbClr val="993300"/>
                </a:solidFill>
              </a:rPr>
              <a:t>&lt;course  </a:t>
            </a:r>
            <a:r>
              <a:rPr lang="en-US" dirty="0" err="1">
                <a:solidFill>
                  <a:srgbClr val="993300"/>
                </a:solidFill>
              </a:rPr>
              <a:t>course_id</a:t>
            </a:r>
            <a:r>
              <a:rPr lang="en-US" dirty="0">
                <a:solidFill>
                  <a:srgbClr val="993300"/>
                </a:solidFill>
              </a:rPr>
              <a:t>=“CS-101” Title=“Intro. To Computer </a:t>
            </a:r>
            <a:r>
              <a:rPr lang="en-US" dirty="0" smtClean="0">
                <a:solidFill>
                  <a:srgbClr val="993300"/>
                </a:solidFill>
              </a:rPr>
              <a:t>Science”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 err="1" smtClean="0">
                <a:solidFill>
                  <a:srgbClr val="993300"/>
                </a:solidFill>
              </a:rPr>
              <a:t>dept_name</a:t>
            </a:r>
            <a:r>
              <a:rPr lang="en-US" dirty="0" smtClean="0">
                <a:solidFill>
                  <a:srgbClr val="993300"/>
                </a:solidFill>
              </a:rPr>
              <a:t> </a:t>
            </a:r>
            <a:r>
              <a:rPr lang="en-US" dirty="0">
                <a:solidFill>
                  <a:srgbClr val="993300"/>
                </a:solidFill>
              </a:rPr>
              <a:t>= “Comp. Sci.” credits=“4”  /&gt;</a:t>
            </a:r>
          </a:p>
          <a:p>
            <a:r>
              <a:rPr lang="en-US" dirty="0"/>
              <a:t>To store string data that may contain tags, without the tags being interpreted as </a:t>
            </a:r>
            <a:r>
              <a:rPr lang="en-US" dirty="0" err="1"/>
              <a:t>subelements</a:t>
            </a:r>
            <a:r>
              <a:rPr lang="en-US" dirty="0"/>
              <a:t>, use CDATA as below</a:t>
            </a:r>
          </a:p>
          <a:p>
            <a:pPr lvl="1"/>
            <a:r>
              <a:rPr lang="en-US" dirty="0">
                <a:solidFill>
                  <a:srgbClr val="993300"/>
                </a:solidFill>
              </a:rPr>
              <a:t>&lt;![CDATA[&lt;course&gt; … &lt;/course&gt;]]&gt;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Here, &lt;course&gt; and &lt;/course&gt; are treated as just strings</a:t>
            </a:r>
          </a:p>
          <a:p>
            <a:pPr lvl="1">
              <a:buFont typeface="Monotype Sorts" charset="2"/>
              <a:buNone/>
            </a:pPr>
            <a:r>
              <a:rPr lang="en-US" b="1" dirty="0"/>
              <a:t>CDATA stands for “character data”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5489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1524000"/>
            <a:ext cx="9144000" cy="152400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" y="1938337"/>
            <a:ext cx="8991600" cy="2505075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Semi-Structured Data Model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200" y="4648200"/>
            <a:ext cx="9144000" cy="152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US" altLang="en-US" kern="0" smtClean="0"/>
              <a:t> 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01529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Document Schema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schemas constrain what information can be stored, and the data types of stored values</a:t>
            </a:r>
          </a:p>
          <a:p>
            <a:r>
              <a:rPr lang="en-US" dirty="0"/>
              <a:t>XML documents are not required to have an associated schema</a:t>
            </a:r>
          </a:p>
          <a:p>
            <a:r>
              <a:rPr lang="en-US" dirty="0"/>
              <a:t>However, schemas are very important for XML data exchange</a:t>
            </a:r>
          </a:p>
          <a:p>
            <a:pPr lvl="1"/>
            <a:r>
              <a:rPr lang="en-US" dirty="0"/>
              <a:t>Otherwise, a site cannot automatically interpret data received from another site</a:t>
            </a:r>
          </a:p>
          <a:p>
            <a:r>
              <a:rPr lang="en-US" dirty="0"/>
              <a:t>Two mechanisms for specifying XML schema</a:t>
            </a:r>
          </a:p>
          <a:p>
            <a:pPr lvl="1"/>
            <a:r>
              <a:rPr lang="en-US" b="1" dirty="0">
                <a:solidFill>
                  <a:srgbClr val="0033CC"/>
                </a:solidFill>
              </a:rPr>
              <a:t>Document Type Definition (DTD)</a:t>
            </a:r>
          </a:p>
          <a:p>
            <a:pPr lvl="2"/>
            <a:r>
              <a:rPr lang="en-US" dirty="0"/>
              <a:t>Widely used</a:t>
            </a:r>
          </a:p>
          <a:p>
            <a:pPr lvl="1"/>
            <a:r>
              <a:rPr lang="en-US" b="1" dirty="0">
                <a:solidFill>
                  <a:srgbClr val="0033CC"/>
                </a:solidFill>
              </a:rPr>
              <a:t>XML Schema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  <a:p>
            <a:pPr lvl="2"/>
            <a:r>
              <a:rPr lang="en-US" dirty="0"/>
              <a:t>Newer, increasing use</a:t>
            </a:r>
          </a:p>
        </p:txBody>
      </p:sp>
    </p:spTree>
    <p:extLst>
      <p:ext uri="{BB962C8B-B14F-4D97-AF65-F5344CB8AC3E}">
        <p14:creationId xmlns:p14="http://schemas.microsoft.com/office/powerpoint/2010/main" val="625939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n-US" sz="2800" b="1"/>
              <a:t>XML data with ID and IDREF attributes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60649" y="606490"/>
            <a:ext cx="89916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IN" sz="2000" dirty="0">
                <a:latin typeface="Arial Narrow" panose="020B0606020202030204" pitchFamily="34" charset="0"/>
              </a:rPr>
              <a:t>&lt;university-3&gt;</a:t>
            </a:r>
          </a:p>
          <a:p>
            <a:r>
              <a:rPr lang="en-IN" sz="2000" dirty="0">
                <a:latin typeface="Arial Narrow" panose="020B0606020202030204" pitchFamily="34" charset="0"/>
              </a:rPr>
              <a:t>       </a:t>
            </a:r>
            <a:r>
              <a:rPr lang="en-IN" sz="2000" dirty="0">
                <a:solidFill>
                  <a:srgbClr val="993300"/>
                </a:solidFill>
                <a:latin typeface="Arial Narrow" panose="020B0606020202030204" pitchFamily="34" charset="0"/>
              </a:rPr>
              <a:t>&lt;department dept name=“Comp. Sci.”&gt;</a:t>
            </a:r>
          </a:p>
          <a:p>
            <a:r>
              <a:rPr lang="en-IN" sz="2000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   &lt;building&gt; Taylor &lt;/building&gt;</a:t>
            </a:r>
          </a:p>
          <a:p>
            <a:r>
              <a:rPr lang="en-IN" sz="2000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   &lt;budget&gt; 100000 &lt;/budget&gt;</a:t>
            </a:r>
          </a:p>
          <a:p>
            <a:r>
              <a:rPr lang="en-IN" sz="2000" dirty="0">
                <a:solidFill>
                  <a:srgbClr val="993300"/>
                </a:solidFill>
                <a:latin typeface="Arial Narrow" panose="020B0606020202030204" pitchFamily="34" charset="0"/>
              </a:rPr>
              <a:t>       &lt;/department&gt;</a:t>
            </a:r>
          </a:p>
          <a:p>
            <a:r>
              <a:rPr lang="en-IN" sz="2000" dirty="0">
                <a:solidFill>
                  <a:srgbClr val="993300"/>
                </a:solidFill>
                <a:latin typeface="Arial Narrow" panose="020B0606020202030204" pitchFamily="34" charset="0"/>
              </a:rPr>
              <a:t>       &lt;department dept name=“Biology”&gt;</a:t>
            </a:r>
          </a:p>
          <a:p>
            <a:r>
              <a:rPr lang="en-IN" sz="2000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   &lt;building&gt; Watson &lt;/building&gt;</a:t>
            </a:r>
          </a:p>
          <a:p>
            <a:r>
              <a:rPr lang="en-IN" sz="2000" dirty="0">
                <a:solidFill>
                  <a:srgbClr val="993300"/>
                </a:solidFill>
                <a:latin typeface="Arial Narrow" panose="020B0606020202030204" pitchFamily="34" charset="0"/>
              </a:rPr>
              <a:t>               &lt;budget&gt; 90000 &lt;/budget&gt;</a:t>
            </a:r>
          </a:p>
          <a:p>
            <a:r>
              <a:rPr lang="en-IN" sz="2000" dirty="0">
                <a:solidFill>
                  <a:srgbClr val="993300"/>
                </a:solidFill>
                <a:latin typeface="Arial Narrow" panose="020B0606020202030204" pitchFamily="34" charset="0"/>
              </a:rPr>
              <a:t>       &lt;/department&gt;</a:t>
            </a:r>
          </a:p>
          <a:p>
            <a:r>
              <a:rPr lang="en-IN" sz="2000" dirty="0">
                <a:latin typeface="Arial Narrow" panose="020B0606020202030204" pitchFamily="34" charset="0"/>
              </a:rPr>
              <a:t>       </a:t>
            </a:r>
            <a:r>
              <a:rPr lang="en-IN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&lt;course </a:t>
            </a:r>
            <a:r>
              <a:rPr lang="en-IN" sz="2000" dirty="0" err="1">
                <a:solidFill>
                  <a:srgbClr val="008000"/>
                </a:solidFill>
                <a:latin typeface="Arial Narrow" panose="020B0606020202030204" pitchFamily="34" charset="0"/>
              </a:rPr>
              <a:t>course</a:t>
            </a:r>
            <a:r>
              <a:rPr lang="en-IN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 id=“CS-101” dept name=“Comp. </a:t>
            </a:r>
            <a:r>
              <a:rPr lang="en-IN" sz="2000" dirty="0" err="1">
                <a:solidFill>
                  <a:srgbClr val="008000"/>
                </a:solidFill>
                <a:latin typeface="Arial Narrow" panose="020B0606020202030204" pitchFamily="34" charset="0"/>
              </a:rPr>
              <a:t>Sci</a:t>
            </a:r>
            <a:r>
              <a:rPr lang="en-IN" sz="2000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”  instructors</a:t>
            </a:r>
            <a:r>
              <a:rPr lang="en-IN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=“10101 83821”&gt;</a:t>
            </a:r>
          </a:p>
          <a:p>
            <a:r>
              <a:rPr lang="en-IN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                &lt;title&gt; Intro. to Computer Science &lt;/title&gt;</a:t>
            </a:r>
          </a:p>
          <a:p>
            <a:r>
              <a:rPr lang="en-IN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                &lt;credits&gt; 4 &lt;/credits&gt;</a:t>
            </a:r>
          </a:p>
          <a:p>
            <a:r>
              <a:rPr lang="en-IN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       &lt;/course&gt;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       ….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       </a:t>
            </a:r>
            <a:r>
              <a:rPr lang="en-IN" sz="2000" dirty="0">
                <a:solidFill>
                  <a:srgbClr val="006666"/>
                </a:solidFill>
                <a:latin typeface="Arial Narrow" panose="020B0606020202030204" pitchFamily="34" charset="0"/>
              </a:rPr>
              <a:t>&lt;instructor IID=“10101” dept name=“Comp. Sci.”&gt;</a:t>
            </a:r>
          </a:p>
          <a:p>
            <a:r>
              <a:rPr lang="en-IN" sz="2000" dirty="0">
                <a:solidFill>
                  <a:srgbClr val="006666"/>
                </a:solidFill>
                <a:latin typeface="Arial Narrow" panose="020B0606020202030204" pitchFamily="34" charset="0"/>
              </a:rPr>
              <a:t>                &lt;name&gt; Srinivasan &lt;/name&gt;</a:t>
            </a:r>
          </a:p>
          <a:p>
            <a:r>
              <a:rPr lang="en-IN" sz="2000" dirty="0">
                <a:solidFill>
                  <a:srgbClr val="006666"/>
                </a:solidFill>
                <a:latin typeface="Arial Narrow" panose="020B0606020202030204" pitchFamily="34" charset="0"/>
              </a:rPr>
              <a:t>                &lt;salary&gt; 65000 &lt;/salary&gt;</a:t>
            </a:r>
          </a:p>
          <a:p>
            <a:r>
              <a:rPr lang="en-IN" sz="2000" dirty="0">
                <a:solidFill>
                  <a:srgbClr val="006666"/>
                </a:solidFill>
                <a:latin typeface="Arial Narrow" panose="020B0606020202030204" pitchFamily="34" charset="0"/>
              </a:rPr>
              <a:t>       &lt;/instructor&gt;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       ….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&lt;/university-3&gt;</a:t>
            </a:r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5842"/>
      </p:ext>
    </p:extLst>
  </p:cSld>
  <p:clrMapOvr>
    <a:masterClrMapping/>
  </p:clrMapOvr>
  <p:transition advTm="545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and Transforming XML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1"/>
            <a:ext cx="9144000" cy="6248399"/>
          </a:xfrm>
        </p:spPr>
        <p:txBody>
          <a:bodyPr/>
          <a:lstStyle/>
          <a:p>
            <a:r>
              <a:rPr lang="en-US" dirty="0"/>
              <a:t>Translation of information from one XML schema to another</a:t>
            </a:r>
          </a:p>
          <a:p>
            <a:r>
              <a:rPr lang="en-US" dirty="0"/>
              <a:t>Querying on XML data </a:t>
            </a:r>
          </a:p>
          <a:p>
            <a:r>
              <a:rPr lang="en-US" dirty="0"/>
              <a:t>Above two are closely related, and handled by the same tools</a:t>
            </a:r>
          </a:p>
          <a:p>
            <a:r>
              <a:rPr lang="en-US" dirty="0"/>
              <a:t>Standard XML querying/translation languages</a:t>
            </a:r>
          </a:p>
          <a:p>
            <a:pPr lvl="1"/>
            <a:r>
              <a:rPr lang="en-US" dirty="0"/>
              <a:t>XPath</a:t>
            </a:r>
          </a:p>
          <a:p>
            <a:pPr lvl="2"/>
            <a:r>
              <a:rPr lang="en-US" dirty="0"/>
              <a:t>Simple language consisting of path expressions</a:t>
            </a:r>
          </a:p>
          <a:p>
            <a:pPr lvl="1"/>
            <a:r>
              <a:rPr lang="en-US" dirty="0"/>
              <a:t>XSLT</a:t>
            </a:r>
          </a:p>
          <a:p>
            <a:pPr lvl="2"/>
            <a:r>
              <a:rPr lang="en-US" dirty="0"/>
              <a:t>Simple language designed for translation from XML to XML and XML to HTML</a:t>
            </a:r>
          </a:p>
          <a:p>
            <a:pPr lvl="1"/>
            <a:r>
              <a:rPr lang="en-US" dirty="0"/>
              <a:t>XQuery</a:t>
            </a:r>
          </a:p>
          <a:p>
            <a:pPr lvl="2"/>
            <a:r>
              <a:rPr lang="en-US" dirty="0"/>
              <a:t>An XML query language with a rich set of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06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6264"/>
            <a:ext cx="9144000" cy="609600"/>
          </a:xfrm>
        </p:spPr>
        <p:txBody>
          <a:bodyPr/>
          <a:lstStyle/>
          <a:p>
            <a:r>
              <a:rPr lang="en-US" dirty="0" smtClean="0"/>
              <a:t>XPath Examples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39636"/>
            <a:ext cx="8991600" cy="61884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smtClean="0"/>
              <a:t>1)       </a:t>
            </a:r>
            <a:r>
              <a:rPr lang="en-US" sz="2200" dirty="0">
                <a:solidFill>
                  <a:srgbClr val="993300"/>
                </a:solidFill>
              </a:rPr>
              <a:t>/university-3/instructor/name</a:t>
            </a:r>
            <a:r>
              <a:rPr lang="en-US" sz="2200" dirty="0"/>
              <a:t>   evaluated on the university-3 data we saw earlier returns</a:t>
            </a:r>
          </a:p>
          <a:p>
            <a:pPr lvl="1">
              <a:lnSpc>
                <a:spcPct val="150000"/>
              </a:lnSpc>
              <a:buFont typeface="Monotype Sorts" charset="2"/>
              <a:buNone/>
            </a:pPr>
            <a:r>
              <a:rPr lang="en-US" sz="2200" dirty="0"/>
              <a:t>    &lt;name&gt;Srinivasan&lt;/name&gt;</a:t>
            </a:r>
            <a:br>
              <a:rPr lang="en-US" sz="2200" dirty="0"/>
            </a:br>
            <a:r>
              <a:rPr lang="en-US" sz="2200" dirty="0"/>
              <a:t>&lt;name&gt;Brandt&lt;/name&gt;</a:t>
            </a:r>
            <a:endParaRPr lang="en-US" sz="2200" dirty="0">
              <a:solidFill>
                <a:srgbClr val="006666"/>
              </a:solidFill>
            </a:endParaRPr>
          </a:p>
          <a:p>
            <a:r>
              <a:rPr lang="en-US" sz="2200" dirty="0" smtClean="0"/>
              <a:t>2)    </a:t>
            </a:r>
            <a:r>
              <a:rPr lang="en-US" sz="2200" dirty="0" smtClean="0">
                <a:solidFill>
                  <a:srgbClr val="993300"/>
                </a:solidFill>
              </a:rPr>
              <a:t>/</a:t>
            </a:r>
            <a:r>
              <a:rPr lang="en-US" sz="2200" dirty="0">
                <a:solidFill>
                  <a:srgbClr val="993300"/>
                </a:solidFill>
              </a:rPr>
              <a:t>university-3/instructor/name/text( )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  returns the same names, but without the enclosing </a:t>
            </a:r>
            <a:r>
              <a:rPr lang="en-US" sz="2200" dirty="0" smtClean="0"/>
              <a:t>tags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en-US" sz="2200" dirty="0" smtClean="0"/>
              <a:t>3)    </a:t>
            </a:r>
            <a:r>
              <a:rPr lang="en-US" sz="2200" dirty="0">
                <a:solidFill>
                  <a:srgbClr val="993300"/>
                </a:solidFill>
              </a:rPr>
              <a:t>/university-3/course[credits &gt;= 4] </a:t>
            </a:r>
          </a:p>
          <a:p>
            <a:pPr lvl="2"/>
            <a:r>
              <a:rPr lang="en-US" sz="2000" dirty="0"/>
              <a:t>returns account elements with a balance value greater than 400</a:t>
            </a:r>
          </a:p>
          <a:p>
            <a:pPr lvl="2"/>
            <a:r>
              <a:rPr lang="en-US" sz="2200" dirty="0">
                <a:solidFill>
                  <a:srgbClr val="993300"/>
                </a:solidFill>
              </a:rPr>
              <a:t>/university-3/course[credits]  </a:t>
            </a:r>
            <a:r>
              <a:rPr lang="en-US" sz="2200" dirty="0"/>
              <a:t>returns account elements containing a credits </a:t>
            </a:r>
            <a:r>
              <a:rPr lang="en-US" sz="2200" dirty="0" err="1"/>
              <a:t>subelement</a:t>
            </a:r>
            <a:endParaRPr lang="en-US" sz="22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2200" dirty="0"/>
              <a:t>Attributes are accessed using “@”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en-US" sz="2400" dirty="0" smtClean="0"/>
              <a:t>4)   </a:t>
            </a:r>
            <a:r>
              <a:rPr lang="en-US" sz="2400" dirty="0">
                <a:solidFill>
                  <a:srgbClr val="993300"/>
                </a:solidFill>
              </a:rPr>
              <a:t>/university-3/course[credits &gt;= 4]/@</a:t>
            </a:r>
            <a:r>
              <a:rPr lang="en-US" sz="2400" dirty="0" err="1">
                <a:solidFill>
                  <a:srgbClr val="993300"/>
                </a:solidFill>
              </a:rPr>
              <a:t>course_id</a:t>
            </a:r>
            <a:endParaRPr lang="en-US" sz="2400" dirty="0">
              <a:solidFill>
                <a:srgbClr val="993300"/>
              </a:solidFill>
            </a:endParaRPr>
          </a:p>
          <a:p>
            <a:pPr lvl="2"/>
            <a:r>
              <a:rPr lang="en-US" sz="2200" dirty="0"/>
              <a:t>returns the course identifiers of courses with credits &gt;= 4</a:t>
            </a:r>
          </a:p>
          <a:p>
            <a:pPr>
              <a:buFont typeface="Monotype Sorts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1240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5" y="1"/>
            <a:ext cx="9139336" cy="533400"/>
          </a:xfrm>
        </p:spPr>
        <p:txBody>
          <a:bodyPr/>
          <a:lstStyle/>
          <a:p>
            <a:r>
              <a:rPr lang="en-US" dirty="0" smtClean="0"/>
              <a:t>XQuery Example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4" y="533400"/>
            <a:ext cx="9139336" cy="6324599"/>
          </a:xfrm>
        </p:spPr>
        <p:txBody>
          <a:bodyPr/>
          <a:lstStyle/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en-US" sz="2600" dirty="0" smtClean="0"/>
              <a:t>find </a:t>
            </a:r>
            <a:r>
              <a:rPr lang="en-US" sz="2600" dirty="0"/>
              <a:t>all courses with credits &gt; 3, with each result enclosed in an &lt;</a:t>
            </a:r>
            <a:r>
              <a:rPr lang="en-US" sz="2600" dirty="0" err="1"/>
              <a:t>course_id</a:t>
            </a:r>
            <a:r>
              <a:rPr lang="en-US" sz="2600" dirty="0"/>
              <a:t>&gt; .. &lt;/</a:t>
            </a:r>
            <a:r>
              <a:rPr lang="en-US" sz="2600" dirty="0" err="1"/>
              <a:t>course_id</a:t>
            </a:r>
            <a:r>
              <a:rPr lang="en-US" sz="2600" dirty="0"/>
              <a:t>&gt; tag</a:t>
            </a:r>
            <a:r>
              <a:rPr lang="en-US" sz="2600" dirty="0">
                <a:solidFill>
                  <a:srgbClr val="993300"/>
                </a:solidFill>
              </a:rPr>
              <a:t/>
            </a:r>
            <a:br>
              <a:rPr lang="en-US" sz="2600" dirty="0">
                <a:solidFill>
                  <a:srgbClr val="993300"/>
                </a:solidFill>
              </a:rPr>
            </a:br>
            <a:r>
              <a:rPr lang="en-US" sz="2600" dirty="0">
                <a:solidFill>
                  <a:srgbClr val="993300"/>
                </a:solidFill>
              </a:rPr>
              <a:t>    </a:t>
            </a:r>
            <a:r>
              <a:rPr lang="en-US" sz="2600" b="1" dirty="0">
                <a:solidFill>
                  <a:srgbClr val="993300"/>
                </a:solidFill>
              </a:rPr>
              <a:t> for</a:t>
            </a:r>
            <a:r>
              <a:rPr lang="en-US" sz="2600" dirty="0">
                <a:solidFill>
                  <a:srgbClr val="993300"/>
                </a:solidFill>
              </a:rPr>
              <a:t>  $x </a:t>
            </a:r>
            <a:r>
              <a:rPr lang="en-US" sz="2600" b="1" dirty="0">
                <a:solidFill>
                  <a:srgbClr val="993300"/>
                </a:solidFill>
              </a:rPr>
              <a:t>in </a:t>
            </a:r>
            <a:r>
              <a:rPr lang="en-US" sz="2600" dirty="0">
                <a:solidFill>
                  <a:srgbClr val="993300"/>
                </a:solidFill>
              </a:rPr>
              <a:t>/university-3/course</a:t>
            </a:r>
            <a:br>
              <a:rPr lang="en-US" sz="2600" dirty="0">
                <a:solidFill>
                  <a:srgbClr val="993300"/>
                </a:solidFill>
              </a:rPr>
            </a:br>
            <a:r>
              <a:rPr lang="en-US" sz="2600" dirty="0">
                <a:solidFill>
                  <a:srgbClr val="993300"/>
                </a:solidFill>
              </a:rPr>
              <a:t>     </a:t>
            </a:r>
            <a:r>
              <a:rPr lang="en-US" sz="2600" b="1" dirty="0">
                <a:solidFill>
                  <a:srgbClr val="993300"/>
                </a:solidFill>
              </a:rPr>
              <a:t>let   </a:t>
            </a:r>
            <a:r>
              <a:rPr lang="en-US" sz="2600" dirty="0">
                <a:solidFill>
                  <a:srgbClr val="993300"/>
                </a:solidFill>
              </a:rPr>
              <a:t>$</a:t>
            </a:r>
            <a:r>
              <a:rPr lang="en-US" sz="2600" dirty="0" err="1">
                <a:solidFill>
                  <a:srgbClr val="993300"/>
                </a:solidFill>
              </a:rPr>
              <a:t>courseId</a:t>
            </a:r>
            <a:r>
              <a:rPr lang="en-US" sz="2600" dirty="0">
                <a:solidFill>
                  <a:srgbClr val="993300"/>
                </a:solidFill>
              </a:rPr>
              <a:t> := $x/@</a:t>
            </a:r>
            <a:r>
              <a:rPr lang="en-US" sz="2600" dirty="0" err="1">
                <a:solidFill>
                  <a:srgbClr val="993300"/>
                </a:solidFill>
              </a:rPr>
              <a:t>course_id</a:t>
            </a:r>
            <a:r>
              <a:rPr lang="en-US" sz="2600" dirty="0">
                <a:solidFill>
                  <a:srgbClr val="993300"/>
                </a:solidFill>
              </a:rPr>
              <a:t/>
            </a:r>
            <a:br>
              <a:rPr lang="en-US" sz="2600" dirty="0">
                <a:solidFill>
                  <a:srgbClr val="993300"/>
                </a:solidFill>
              </a:rPr>
            </a:br>
            <a:r>
              <a:rPr lang="en-US" sz="2600" dirty="0">
                <a:solidFill>
                  <a:srgbClr val="993300"/>
                </a:solidFill>
              </a:rPr>
              <a:t>     </a:t>
            </a:r>
            <a:r>
              <a:rPr lang="en-US" sz="2600" b="1" dirty="0">
                <a:solidFill>
                  <a:srgbClr val="993300"/>
                </a:solidFill>
              </a:rPr>
              <a:t>where </a:t>
            </a:r>
            <a:r>
              <a:rPr lang="en-US" sz="2600" dirty="0">
                <a:solidFill>
                  <a:srgbClr val="993300"/>
                </a:solidFill>
              </a:rPr>
              <a:t>$x/credits &gt; 3</a:t>
            </a:r>
            <a:br>
              <a:rPr lang="en-US" sz="2600" dirty="0">
                <a:solidFill>
                  <a:srgbClr val="993300"/>
                </a:solidFill>
              </a:rPr>
            </a:br>
            <a:r>
              <a:rPr lang="en-US" sz="2600" dirty="0">
                <a:solidFill>
                  <a:srgbClr val="993300"/>
                </a:solidFill>
              </a:rPr>
              <a:t>     </a:t>
            </a:r>
            <a:r>
              <a:rPr lang="en-US" sz="2600" b="1" dirty="0">
                <a:solidFill>
                  <a:srgbClr val="993300"/>
                </a:solidFill>
              </a:rPr>
              <a:t>return </a:t>
            </a:r>
            <a:r>
              <a:rPr lang="en-US" sz="2600" dirty="0">
                <a:solidFill>
                  <a:srgbClr val="993300"/>
                </a:solidFill>
              </a:rPr>
              <a:t>&lt;</a:t>
            </a:r>
            <a:r>
              <a:rPr lang="en-US" sz="2600" dirty="0" err="1">
                <a:solidFill>
                  <a:srgbClr val="993300"/>
                </a:solidFill>
              </a:rPr>
              <a:t>course_id</a:t>
            </a:r>
            <a:r>
              <a:rPr lang="en-US" sz="2600" dirty="0">
                <a:solidFill>
                  <a:srgbClr val="993300"/>
                </a:solidFill>
              </a:rPr>
              <a:t>&gt; { $</a:t>
            </a:r>
            <a:r>
              <a:rPr lang="en-US" sz="2600" dirty="0" err="1">
                <a:solidFill>
                  <a:srgbClr val="993300"/>
                </a:solidFill>
              </a:rPr>
              <a:t>courseId</a:t>
            </a:r>
            <a:r>
              <a:rPr lang="en-US" sz="2600" dirty="0">
                <a:solidFill>
                  <a:srgbClr val="993300"/>
                </a:solidFill>
              </a:rPr>
              <a:t> } &lt;/course id&gt;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Items in the </a:t>
            </a:r>
            <a:r>
              <a:rPr lang="en-US" sz="2400" b="1" dirty="0"/>
              <a:t>return</a:t>
            </a:r>
            <a:r>
              <a:rPr lang="en-US" sz="2400" dirty="0"/>
              <a:t> clause are XML text unless enclosed in {}, in which case they are evaluated</a:t>
            </a:r>
            <a:endParaRPr lang="en-US" sz="2400" dirty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2400" dirty="0"/>
              <a:t>Let clause not really needed in this query, and selection can be done In XPath.  Query can be written as:</a:t>
            </a:r>
          </a:p>
          <a:p>
            <a:pPr marL="400050" lvl="1" indent="0">
              <a:lnSpc>
                <a:spcPct val="90000"/>
              </a:lnSpc>
              <a:buSzPct val="110000"/>
              <a:buNone/>
            </a:pPr>
            <a:r>
              <a:rPr lang="en-US" sz="2400" b="1" dirty="0">
                <a:solidFill>
                  <a:srgbClr val="993300"/>
                </a:solidFill>
              </a:rPr>
              <a:t>    </a:t>
            </a:r>
            <a:r>
              <a:rPr lang="en-US" sz="2400" b="1" dirty="0" smtClean="0">
                <a:solidFill>
                  <a:srgbClr val="993300"/>
                </a:solidFill>
              </a:rPr>
              <a:t>for </a:t>
            </a:r>
            <a:r>
              <a:rPr lang="en-US" sz="2400" dirty="0">
                <a:solidFill>
                  <a:srgbClr val="993300"/>
                </a:solidFill>
              </a:rPr>
              <a:t>$x </a:t>
            </a:r>
            <a:r>
              <a:rPr lang="en-US" sz="2400" b="1" dirty="0">
                <a:solidFill>
                  <a:srgbClr val="993300"/>
                </a:solidFill>
              </a:rPr>
              <a:t>in </a:t>
            </a:r>
            <a:r>
              <a:rPr lang="en-US" sz="2400" dirty="0">
                <a:solidFill>
                  <a:srgbClr val="993300"/>
                </a:solidFill>
              </a:rPr>
              <a:t>/university-3/course[credits &gt; 3]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</a:t>
            </a:r>
            <a:r>
              <a:rPr lang="en-US" sz="2400" b="1" dirty="0">
                <a:solidFill>
                  <a:srgbClr val="993300"/>
                </a:solidFill>
              </a:rPr>
              <a:t>return </a:t>
            </a:r>
            <a:r>
              <a:rPr lang="en-US" sz="2400" dirty="0">
                <a:solidFill>
                  <a:srgbClr val="993300"/>
                </a:solidFill>
              </a:rPr>
              <a:t>&lt;</a:t>
            </a:r>
            <a:r>
              <a:rPr lang="en-US" sz="2400" dirty="0" err="1">
                <a:solidFill>
                  <a:srgbClr val="993300"/>
                </a:solidFill>
              </a:rPr>
              <a:t>course_id</a:t>
            </a:r>
            <a:r>
              <a:rPr lang="en-US" sz="2400" dirty="0">
                <a:solidFill>
                  <a:srgbClr val="993300"/>
                </a:solidFill>
              </a:rPr>
              <a:t>&gt; { $x/@</a:t>
            </a:r>
            <a:r>
              <a:rPr lang="en-US" sz="2400" dirty="0" err="1">
                <a:solidFill>
                  <a:srgbClr val="993300"/>
                </a:solidFill>
              </a:rPr>
              <a:t>course_id</a:t>
            </a:r>
            <a:r>
              <a:rPr lang="en-US" sz="2400" dirty="0">
                <a:solidFill>
                  <a:srgbClr val="993300"/>
                </a:solidFill>
              </a:rPr>
              <a:t> } &lt;/</a:t>
            </a:r>
            <a:r>
              <a:rPr lang="en-US" sz="2400" dirty="0" err="1">
                <a:solidFill>
                  <a:srgbClr val="993300"/>
                </a:solidFill>
              </a:rPr>
              <a:t>course_id</a:t>
            </a:r>
            <a:r>
              <a:rPr lang="en-US" sz="2400" dirty="0">
                <a:solidFill>
                  <a:srgbClr val="993300"/>
                </a:solidFill>
              </a:rPr>
              <a:t>&gt;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2400" dirty="0"/>
              <a:t>Alternative notation for constructing elements: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400" dirty="0">
                <a:solidFill>
                  <a:srgbClr val="993300"/>
                </a:solidFill>
              </a:rPr>
              <a:t>          </a:t>
            </a:r>
            <a:r>
              <a:rPr lang="en-US" sz="2400" b="1" dirty="0">
                <a:solidFill>
                  <a:srgbClr val="993300"/>
                </a:solidFill>
              </a:rPr>
              <a:t>return element </a:t>
            </a:r>
            <a:r>
              <a:rPr lang="en-US" sz="2400" dirty="0" err="1">
                <a:solidFill>
                  <a:srgbClr val="993300"/>
                </a:solidFill>
              </a:rPr>
              <a:t>course_id</a:t>
            </a:r>
            <a:r>
              <a:rPr lang="en-US" sz="2400" dirty="0">
                <a:solidFill>
                  <a:srgbClr val="993300"/>
                </a:solidFill>
              </a:rPr>
              <a:t> { </a:t>
            </a:r>
            <a:r>
              <a:rPr lang="en-US" sz="2400" b="1" dirty="0">
                <a:solidFill>
                  <a:srgbClr val="993300"/>
                </a:solidFill>
              </a:rPr>
              <a:t>element </a:t>
            </a:r>
            <a:r>
              <a:rPr lang="en-US" sz="2400" dirty="0">
                <a:solidFill>
                  <a:srgbClr val="993300"/>
                </a:solidFill>
              </a:rPr>
              <a:t> $x/@</a:t>
            </a:r>
            <a:r>
              <a:rPr lang="en-US" sz="2400" dirty="0" err="1">
                <a:solidFill>
                  <a:srgbClr val="993300"/>
                </a:solidFill>
              </a:rPr>
              <a:t>course_id</a:t>
            </a:r>
            <a:r>
              <a:rPr lang="en-US" sz="2400" dirty="0">
                <a:solidFill>
                  <a:srgbClr val="993300"/>
                </a:solidFill>
              </a:rPr>
              <a:t> }</a:t>
            </a:r>
            <a:r>
              <a:rPr lang="en-US" sz="2400" b="1" dirty="0">
                <a:solidFill>
                  <a:srgbClr val="993300"/>
                </a:solidFill>
              </a:rPr>
              <a:t> </a:t>
            </a:r>
            <a:endParaRPr lang="en-US" sz="24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37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XSLT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92" y="621038"/>
            <a:ext cx="9039808" cy="6160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2060"/>
                </a:solidFill>
              </a:rPr>
              <a:t>stylesheet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stores formatting options for a document, usually separately from document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E.g. an HTML style sheet may specify font colors and sizes for headings, etc.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2060"/>
                </a:solidFill>
              </a:rPr>
              <a:t>XML Stylesheet Language (XSL) </a:t>
            </a:r>
            <a:r>
              <a:rPr lang="en-US" sz="2400" dirty="0"/>
              <a:t>was originally designed for generating HTML from XML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XSLT is a general-purpose transformation language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Can translate XML to XML, and XML to HTML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XSLT transformations are expressed using rules called </a:t>
            </a:r>
            <a:r>
              <a:rPr lang="en-US" sz="2400" b="1" dirty="0">
                <a:solidFill>
                  <a:srgbClr val="002060"/>
                </a:solidFill>
              </a:rPr>
              <a:t>templates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Templates combine selection using XPath with construction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1677405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SQL/XML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1"/>
            <a:ext cx="9144000" cy="6172199"/>
          </a:xfrm>
        </p:spPr>
        <p:txBody>
          <a:bodyPr/>
          <a:lstStyle/>
          <a:p>
            <a:r>
              <a:rPr lang="en-US" dirty="0"/>
              <a:t>New standard SQL extension that allows creation of nested XML output</a:t>
            </a:r>
          </a:p>
          <a:p>
            <a:pPr lvl="1"/>
            <a:r>
              <a:rPr lang="en-US" dirty="0"/>
              <a:t>Each output tuple is mapped to an XML element </a:t>
            </a:r>
            <a:r>
              <a:rPr lang="en-US" i="1" dirty="0"/>
              <a:t>row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993300"/>
                </a:solidFill>
              </a:rPr>
              <a:t>&lt;university&gt;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&lt;department&gt;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&lt;row&gt;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&lt;dept name&gt; Comp. Sci. &lt;/dept name&gt;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&lt;building&gt; Taylor &lt;/building&gt;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    &lt;budget&gt; 100000 &lt;/budget&gt;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     &lt;/row&gt;</a:t>
            </a:r>
          </a:p>
          <a:p>
            <a:pPr lvl="1"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	      …. </a:t>
            </a:r>
            <a:r>
              <a:rPr lang="en-US" i="1" dirty="0">
                <a:solidFill>
                  <a:srgbClr val="993300"/>
                </a:solidFill>
              </a:rPr>
              <a:t>more rows if there are more output tuples …</a:t>
            </a:r>
          </a:p>
          <a:p>
            <a:pPr lvl="1">
              <a:buFont typeface="Monotype Sorts" charset="2"/>
              <a:buNone/>
            </a:pPr>
            <a:r>
              <a:rPr lang="en-US" i="1" dirty="0">
                <a:solidFill>
                  <a:srgbClr val="993300"/>
                </a:solidFill>
              </a:rPr>
              <a:t>	  </a:t>
            </a:r>
            <a:r>
              <a:rPr lang="en-US" dirty="0">
                <a:solidFill>
                  <a:srgbClr val="993300"/>
                </a:solidFill>
              </a:rPr>
              <a:t>&lt;/department&gt;</a:t>
            </a:r>
            <a:br>
              <a:rPr lang="en-US" dirty="0">
                <a:solidFill>
                  <a:srgbClr val="993300"/>
                </a:solidFill>
              </a:rPr>
            </a:br>
            <a:r>
              <a:rPr lang="en-US" dirty="0">
                <a:solidFill>
                  <a:srgbClr val="993300"/>
                </a:solidFill>
              </a:rPr>
              <a:t>  … other relations ..</a:t>
            </a:r>
          </a:p>
          <a:p>
            <a:pPr lvl="1"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&lt;/university&gt;</a:t>
            </a:r>
          </a:p>
        </p:txBody>
      </p:sp>
    </p:spTree>
    <p:extLst>
      <p:ext uri="{BB962C8B-B14F-4D97-AF65-F5344CB8AC3E}">
        <p14:creationId xmlns:p14="http://schemas.microsoft.com/office/powerpoint/2010/main" val="4248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Simple Object Access Protocol (SOAP) standard:</a:t>
            </a:r>
          </a:p>
          <a:p>
            <a:pPr lvl="1"/>
            <a:r>
              <a:rPr lang="en-US"/>
              <a:t>Invocation of procedures across applications with distinct databases</a:t>
            </a:r>
          </a:p>
          <a:p>
            <a:pPr lvl="1"/>
            <a:r>
              <a:rPr lang="en-US"/>
              <a:t>XML used to represent procedure input and output</a:t>
            </a:r>
          </a:p>
          <a:p>
            <a:r>
              <a:rPr lang="en-US"/>
              <a:t>A </a:t>
            </a:r>
            <a:r>
              <a:rPr lang="en-US" i="1"/>
              <a:t>Web service</a:t>
            </a:r>
            <a:r>
              <a:rPr lang="en-US"/>
              <a:t> is a site providing a collection of SOAP procedures</a:t>
            </a:r>
          </a:p>
          <a:p>
            <a:pPr lvl="1"/>
            <a:r>
              <a:rPr lang="en-US"/>
              <a:t>Described using the Web Services Description Language (WSDL)</a:t>
            </a:r>
          </a:p>
          <a:p>
            <a:pPr lvl="1"/>
            <a:r>
              <a:rPr lang="en-US"/>
              <a:t>Directories of Web services are described using the Universal Description, Discovery, and Integration (UDDI) standard</a:t>
            </a:r>
          </a:p>
        </p:txBody>
      </p:sp>
    </p:spTree>
    <p:extLst>
      <p:ext uri="{BB962C8B-B14F-4D97-AF65-F5344CB8AC3E}">
        <p14:creationId xmlns:p14="http://schemas.microsoft.com/office/powerpoint/2010/main" val="3452069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3AA-32B5-46DD-B228-B07C8050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D355-F895-4632-BA6E-831A5BC8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3" y="685800"/>
            <a:ext cx="9067800" cy="609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200" dirty="0"/>
              <a:t>JSON is ubiquitous in data exchange today</a:t>
            </a:r>
          </a:p>
          <a:p>
            <a:pPr lvl="1">
              <a:lnSpc>
                <a:spcPct val="150000"/>
              </a:lnSpc>
            </a:pPr>
            <a:r>
              <a:rPr lang="en-IN" sz="2200" dirty="0"/>
              <a:t>Widely used for web services</a:t>
            </a:r>
          </a:p>
          <a:p>
            <a:pPr lvl="1">
              <a:lnSpc>
                <a:spcPct val="150000"/>
              </a:lnSpc>
            </a:pPr>
            <a:r>
              <a:rPr lang="en-IN" sz="2200" dirty="0"/>
              <a:t>Most modern applications are architected around on web services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SQL extensions for</a:t>
            </a:r>
          </a:p>
          <a:p>
            <a:pPr lvl="1">
              <a:lnSpc>
                <a:spcPct val="150000"/>
              </a:lnSpc>
            </a:pPr>
            <a:r>
              <a:rPr lang="en-IN" sz="2200" dirty="0"/>
              <a:t>JSON types for storing JSON data</a:t>
            </a:r>
          </a:p>
          <a:p>
            <a:pPr lvl="1">
              <a:lnSpc>
                <a:spcPct val="150000"/>
              </a:lnSpc>
            </a:pPr>
            <a:r>
              <a:rPr lang="en-IN" sz="2200" dirty="0"/>
              <a:t>Extracting data from JSON objects using path expressions</a:t>
            </a:r>
          </a:p>
          <a:p>
            <a:pPr lvl="1">
              <a:lnSpc>
                <a:spcPct val="150000"/>
              </a:lnSpc>
            </a:pPr>
            <a:r>
              <a:rPr lang="en-IN" sz="2200" dirty="0" smtClean="0"/>
              <a:t>Generating </a:t>
            </a:r>
            <a:r>
              <a:rPr lang="en-IN" sz="2200" dirty="0"/>
              <a:t>JSON from relational </a:t>
            </a:r>
            <a:r>
              <a:rPr lang="en-IN" sz="2200" dirty="0" smtClean="0"/>
              <a:t>data</a:t>
            </a:r>
            <a:endParaRPr lang="en-IN" sz="2200" dirty="0"/>
          </a:p>
          <a:p>
            <a:pPr lvl="1">
              <a:lnSpc>
                <a:spcPct val="150000"/>
              </a:lnSpc>
            </a:pPr>
            <a:r>
              <a:rPr lang="en-IN" sz="2200" dirty="0"/>
              <a:t>Syntax varies greatly across databases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JSON is verbose</a:t>
            </a:r>
          </a:p>
          <a:p>
            <a:pPr lvl="1">
              <a:lnSpc>
                <a:spcPct val="150000"/>
              </a:lnSpc>
            </a:pPr>
            <a:r>
              <a:rPr lang="en-IN" sz="2200" dirty="0"/>
              <a:t>Compressed representations such as BSON (Binary JSON) used for efficient data </a:t>
            </a:r>
            <a:r>
              <a:rPr lang="en-IN" sz="2200" dirty="0" smtClean="0"/>
              <a:t>storage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60431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3AA-32B5-46DD-B228-B07C8050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JSON: Basic Constructs (recursive)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9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Base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number, string, Boolean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</a:rPr>
              <a:t>Objects {}</a:t>
            </a:r>
            <a:endParaRPr lang="en-US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set of label value pairs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{“Age”: 23}</a:t>
            </a:r>
            <a:endParaRPr lang="en-US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</a:rPr>
              <a:t>Arrays [ 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</a:rPr>
              <a:t>List of values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“Departments”: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[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{“Name”: “Computer Eng.”}, 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{“Name”: “Communication Eng.”}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]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418021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Semi-Structured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611152"/>
            <a:ext cx="8991600" cy="6172200"/>
          </a:xfrm>
        </p:spPr>
        <p:txBody>
          <a:bodyPr/>
          <a:lstStyle/>
          <a:p>
            <a:r>
              <a:rPr lang="en-US" altLang="en-US" sz="2600" dirty="0">
                <a:latin typeface="Candara" panose="020E0502030303020204" pitchFamily="34" charset="0"/>
              </a:rPr>
              <a:t>Many applications require storage of complex data, whose schema changes often</a:t>
            </a:r>
          </a:p>
          <a:p>
            <a:r>
              <a:rPr lang="en-US" altLang="en-US" sz="2600" dirty="0">
                <a:latin typeface="Candara" panose="020E0502030303020204" pitchFamily="34" charset="0"/>
              </a:rPr>
              <a:t>The relational model’s requirement of atomic data types may be an overkill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E.g., storing set of interests as a set-valued attribute of a user profile may be simpler than normalizing it</a:t>
            </a:r>
          </a:p>
          <a:p>
            <a:r>
              <a:rPr lang="en-US" altLang="en-US" sz="2600" dirty="0">
                <a:latin typeface="Candara" panose="020E0502030303020204" pitchFamily="34" charset="0"/>
              </a:rPr>
              <a:t> Data exchange can benefit greatly from semi-structured data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Exchange can be between applications, or between back-end and front-end of an application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Web-services are widely used today, with complex data fetched to the front-end and displayed using a mobile app or JavaScript</a:t>
            </a:r>
          </a:p>
          <a:p>
            <a:r>
              <a:rPr lang="en-US" altLang="en-US" sz="2600" dirty="0">
                <a:latin typeface="Candara" panose="020E0502030303020204" pitchFamily="34" charset="0"/>
              </a:rPr>
              <a:t>JSON and XML are widely used semi-structured data models</a:t>
            </a:r>
          </a:p>
        </p:txBody>
      </p:sp>
    </p:spTree>
    <p:extLst>
      <p:ext uri="{BB962C8B-B14F-4D97-AF65-F5344CB8AC3E}">
        <p14:creationId xmlns:p14="http://schemas.microsoft.com/office/powerpoint/2010/main" val="1138836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3AA-32B5-46DD-B228-B07C8050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205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</a:rPr>
              <a:t>Example an Object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{“</a:t>
            </a:r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name”: “John”} </a:t>
            </a:r>
            <a:endParaRPr lang="en-US" sz="2300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</a:rPr>
              <a:t>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{“people”:[{“</a:t>
            </a:r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name”: “John</a:t>
            </a:r>
            <a:r>
              <a:rPr lang="en-US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”}, {“name”: “Lisa”}]</a:t>
            </a:r>
            <a:r>
              <a:rPr lang="en-US" sz="2300" dirty="0" smtClean="0"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   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36849" y="3251330"/>
            <a:ext cx="9144000" cy="360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b="1" kern="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kern="0" dirty="0" smtClean="0">
                <a:solidFill>
                  <a:srgbClr val="FF0000"/>
                </a:solidFill>
              </a:rPr>
              <a:t>    “Computer":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kern="0" dirty="0" smtClean="0">
                <a:solidFill>
                  <a:srgbClr val="FF0000"/>
                </a:solidFill>
              </a:rPr>
              <a:t>   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kern="0" dirty="0" smtClean="0">
                <a:solidFill>
                  <a:srgbClr val="FF0000"/>
                </a:solidFill>
              </a:rPr>
              <a:t>	“FREQ”: “2.5 GHz”,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kern="0" dirty="0">
                <a:solidFill>
                  <a:srgbClr val="FF0000"/>
                </a:solidFill>
              </a:rPr>
              <a:t>	</a:t>
            </a:r>
            <a:r>
              <a:rPr lang="en-US" sz="2400" b="1" kern="0" dirty="0" smtClean="0">
                <a:solidFill>
                  <a:srgbClr val="FF0000"/>
                </a:solidFill>
              </a:rPr>
              <a:t>“RAM”:  “32GB”,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kern="0" dirty="0">
                <a:solidFill>
                  <a:srgbClr val="FF0000"/>
                </a:solidFill>
              </a:rPr>
              <a:t>	</a:t>
            </a:r>
            <a:r>
              <a:rPr lang="en-US" sz="2400" b="1" kern="0" dirty="0" smtClean="0">
                <a:solidFill>
                  <a:srgbClr val="FF0000"/>
                </a:solidFill>
              </a:rPr>
              <a:t>“HDD”: “2 TB”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kern="0" dirty="0" smtClean="0">
                <a:solidFill>
                  <a:srgbClr val="FF0000"/>
                </a:solidFill>
              </a:rPr>
              <a:t>      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kern="0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2441" y="2748254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Object contains an array of students</a:t>
            </a:r>
            <a:endParaRPr lang="en-US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8647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3AA-32B5-46DD-B228-B07C8050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 anchor="ctr"/>
          <a:lstStyle/>
          <a:p>
            <a:r>
              <a:rPr lang="en-IN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</a:t>
            </a:r>
            <a:r>
              <a:rPr lang="en-US" sz="2000" b="1" dirty="0"/>
              <a:t>Students Object </a:t>
            </a:r>
            <a:r>
              <a:rPr lang="en-US" sz="2000" b="1" dirty="0" smtClean="0"/>
              <a:t>Containing </a:t>
            </a:r>
            <a:r>
              <a:rPr lang="en-US" sz="2000" b="1" dirty="0"/>
              <a:t>an </a:t>
            </a:r>
            <a:r>
              <a:rPr lang="en-US" sz="2000" b="1" dirty="0" smtClean="0"/>
              <a:t>Array </a:t>
            </a:r>
            <a:r>
              <a:rPr lang="en-US" sz="2000" b="1" dirty="0"/>
              <a:t>of </a:t>
            </a:r>
            <a:r>
              <a:rPr lang="en-US" sz="2000" b="1" dirty="0" smtClean="0"/>
              <a:t>Student objects</a:t>
            </a:r>
            <a:endParaRPr lang="en-IN" sz="20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9089" y="533400"/>
            <a:ext cx="9044478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7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7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"Students":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7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</a:p>
          <a:p>
            <a:pPr marL="0" indent="0">
              <a:buNone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ID": 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ATR/0382/10",</a:t>
            </a:r>
          </a:p>
          <a:p>
            <a:pPr marL="0" indent="0">
              <a:buNone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Name": "</a:t>
            </a:r>
            <a:r>
              <a:rPr lang="en-US" sz="2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Natnael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Getachew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ID": 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ATR/2159/10",</a:t>
            </a:r>
          </a:p>
          <a:p>
            <a:pPr marL="0" indent="0">
              <a:buNone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Name": "</a:t>
            </a:r>
            <a:r>
              <a:rPr lang="en-US" sz="2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Henok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Mitku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700" b="1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7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7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520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3AA-32B5-46DD-B228-B07C8050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D355-F895-4632-BA6E-831A5BC8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3" y="762000"/>
            <a:ext cx="9067800" cy="68580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for serializing objects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828800"/>
            <a:ext cx="901959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     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ID;</a:t>
            </a:r>
            <a:endParaRPr lang="en-CA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  <a:endParaRPr lang="en-CA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CA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C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Attendances; </a:t>
            </a:r>
            <a:br>
              <a:rPr lang="en-C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…    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9479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3AA-32B5-46DD-B228-B07C8050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3597"/>
            <a:ext cx="44958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    "Students":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[</a:t>
            </a:r>
          </a:p>
          <a:p>
            <a:pPr marL="0" indent="0">
              <a:buNone/>
            </a:pPr>
            <a:r>
              <a:rPr lang="en-US" sz="2000" dirty="0" smtClean="0"/>
              <a:t>         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        "ID": "ATR/0382/10",</a:t>
            </a:r>
          </a:p>
          <a:p>
            <a:pPr marL="0" indent="0">
              <a:buNone/>
            </a:pPr>
            <a:r>
              <a:rPr lang="en-US" sz="2000" dirty="0"/>
              <a:t>            "Name": "</a:t>
            </a:r>
            <a:r>
              <a:rPr lang="en-US" sz="2000" dirty="0" err="1"/>
              <a:t>Natnael</a:t>
            </a:r>
            <a:r>
              <a:rPr lang="en-US" sz="2000" dirty="0"/>
              <a:t> </a:t>
            </a:r>
            <a:r>
              <a:rPr lang="en-US" sz="2000" dirty="0" err="1"/>
              <a:t>Getachew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            "Attendances":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            "2021-3-24": 1,</a:t>
            </a:r>
          </a:p>
          <a:p>
            <a:pPr marL="0" indent="0">
              <a:buNone/>
            </a:pPr>
            <a:r>
              <a:rPr lang="en-US" sz="2000" dirty="0"/>
              <a:t>                "2021-3-27": 1,</a:t>
            </a:r>
          </a:p>
          <a:p>
            <a:pPr marL="0" indent="0">
              <a:buNone/>
            </a:pPr>
            <a:r>
              <a:rPr lang="en-US" sz="2000" dirty="0"/>
              <a:t>                "2021-4-3": 1,</a:t>
            </a:r>
          </a:p>
          <a:p>
            <a:pPr marL="0" indent="0">
              <a:buNone/>
            </a:pPr>
            <a:r>
              <a:rPr lang="en-US" sz="2000" dirty="0"/>
              <a:t>                "2021-4-5": 1,</a:t>
            </a:r>
          </a:p>
          <a:p>
            <a:pPr marL="0" indent="0">
              <a:buNone/>
            </a:pPr>
            <a:r>
              <a:rPr lang="en-US" sz="2000" dirty="0"/>
              <a:t>                "2021-4-12": </a:t>
            </a:r>
            <a:r>
              <a:rPr lang="en-US" sz="2000" dirty="0" smtClean="0"/>
              <a:t>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smtClean="0"/>
              <a:t>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smtClean="0"/>
              <a:t>  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163076" y="3967685"/>
            <a:ext cx="594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     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ID;</a:t>
            </a:r>
            <a:endParaRPr lang="en-CA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  <a:endParaRPr lang="en-CA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C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CA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Attendances; </a:t>
            </a:r>
            <a:br>
              <a:rPr lang="en-CA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…    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49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3AA-32B5-46DD-B228-B07C8050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447800" cy="6857999"/>
          </a:xfrm>
        </p:spPr>
        <p:txBody>
          <a:bodyPr anchor="ctr"/>
          <a:lstStyle/>
          <a:p>
            <a:r>
              <a:rPr lang="en-IN" sz="3200" b="1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600" y="1"/>
            <a:ext cx="4114800" cy="68579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  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"Students": </a:t>
            </a:r>
            <a:endParaRPr lang="en-US" sz="14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[</a:t>
            </a:r>
          </a:p>
          <a:p>
            <a:pPr marL="0" indent="0">
              <a:buNone/>
            </a:pPr>
            <a:r>
              <a:rPr lang="en-US" sz="1400" b="1" dirty="0" smtClean="0"/>
              <a:t>               </a:t>
            </a:r>
            <a:r>
              <a:rPr lang="en-US" sz="14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400" b="1" dirty="0"/>
              <a:t>            </a:t>
            </a:r>
            <a:r>
              <a:rPr lang="en-US" sz="1400" b="1" dirty="0" smtClean="0"/>
              <a:t>      "</a:t>
            </a:r>
            <a:r>
              <a:rPr lang="en-US" sz="1400" b="1" dirty="0"/>
              <a:t>ID": "ATR/0382/10",</a:t>
            </a:r>
          </a:p>
          <a:p>
            <a:pPr marL="0" indent="0">
              <a:buNone/>
            </a:pPr>
            <a:r>
              <a:rPr lang="en-US" sz="1400" b="1" dirty="0"/>
              <a:t>            </a:t>
            </a:r>
            <a:r>
              <a:rPr lang="en-US" sz="1400" b="1" dirty="0" smtClean="0"/>
              <a:t>      "</a:t>
            </a:r>
            <a:r>
              <a:rPr lang="en-US" sz="1400" b="1" dirty="0"/>
              <a:t>Name": "</a:t>
            </a:r>
            <a:r>
              <a:rPr lang="en-US" sz="1400" b="1" dirty="0" err="1"/>
              <a:t>Natnael</a:t>
            </a:r>
            <a:r>
              <a:rPr lang="en-US" sz="1400" b="1" dirty="0"/>
              <a:t> </a:t>
            </a:r>
            <a:r>
              <a:rPr lang="en-US" sz="1400" b="1" dirty="0" err="1"/>
              <a:t>Getachew</a:t>
            </a:r>
            <a:r>
              <a:rPr lang="en-US" sz="1400" b="1" dirty="0"/>
              <a:t>",</a:t>
            </a:r>
          </a:p>
          <a:p>
            <a:pPr marL="0" indent="0">
              <a:buNone/>
            </a:pPr>
            <a:r>
              <a:rPr lang="en-US" sz="1400" b="1" dirty="0"/>
              <a:t>           </a:t>
            </a:r>
            <a:r>
              <a:rPr lang="en-US" sz="1400" b="1" dirty="0" smtClean="0"/>
              <a:t>      </a:t>
            </a:r>
            <a:r>
              <a:rPr lang="en-US" sz="1200" b="1" dirty="0">
                <a:solidFill>
                  <a:srgbClr val="00B050"/>
                </a:solidFill>
              </a:rPr>
              <a:t> "Attendances": </a:t>
            </a:r>
            <a:r>
              <a:rPr lang="en-US" sz="1200" b="1" dirty="0" smtClean="0">
                <a:solidFill>
                  <a:srgbClr val="00B050"/>
                </a:solidFill>
              </a:rPr>
              <a:t>            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</a:rPr>
              <a:t>                     {</a:t>
            </a: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              </a:t>
            </a:r>
            <a:r>
              <a:rPr lang="en-US" sz="1200" b="1" dirty="0" smtClean="0">
                <a:solidFill>
                  <a:srgbClr val="00B050"/>
                </a:solidFill>
              </a:rPr>
              <a:t>         </a:t>
            </a:r>
            <a:r>
              <a:rPr lang="en-US" sz="1200" b="1" dirty="0">
                <a:solidFill>
                  <a:srgbClr val="00B050"/>
                </a:solidFill>
              </a:rPr>
              <a:t>  "2021-3-24": 1,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               </a:t>
            </a:r>
            <a:r>
              <a:rPr lang="en-US" sz="1200" b="1" dirty="0" smtClean="0">
                <a:solidFill>
                  <a:srgbClr val="00B050"/>
                </a:solidFill>
              </a:rPr>
              <a:t>         </a:t>
            </a:r>
            <a:r>
              <a:rPr lang="en-US" sz="1200" b="1" dirty="0">
                <a:solidFill>
                  <a:srgbClr val="00B050"/>
                </a:solidFill>
              </a:rPr>
              <a:t> "</a:t>
            </a:r>
            <a:r>
              <a:rPr lang="en-US" sz="1200" b="1" dirty="0" smtClean="0">
                <a:solidFill>
                  <a:srgbClr val="00B050"/>
                </a:solidFill>
              </a:rPr>
              <a:t>2021-3-27</a:t>
            </a:r>
            <a:r>
              <a:rPr lang="en-US" sz="1200" b="1" dirty="0">
                <a:solidFill>
                  <a:srgbClr val="00B050"/>
                </a:solidFill>
              </a:rPr>
              <a:t>": 1,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               </a:t>
            </a:r>
            <a:r>
              <a:rPr lang="en-US" sz="1200" b="1" dirty="0" smtClean="0">
                <a:solidFill>
                  <a:srgbClr val="00B050"/>
                </a:solidFill>
              </a:rPr>
              <a:t>         </a:t>
            </a:r>
            <a:r>
              <a:rPr lang="en-US" sz="1200" b="1" dirty="0">
                <a:solidFill>
                  <a:srgbClr val="00B050"/>
                </a:solidFill>
              </a:rPr>
              <a:t> "2021-4-3": 1,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               </a:t>
            </a:r>
            <a:r>
              <a:rPr lang="en-US" sz="1200" b="1" dirty="0" smtClean="0">
                <a:solidFill>
                  <a:srgbClr val="00B050"/>
                </a:solidFill>
              </a:rPr>
              <a:t>         </a:t>
            </a:r>
            <a:r>
              <a:rPr lang="en-US" sz="1200" b="1" dirty="0">
                <a:solidFill>
                  <a:srgbClr val="00B050"/>
                </a:solidFill>
              </a:rPr>
              <a:t> "2021-4-5": 1,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              </a:t>
            </a:r>
            <a:r>
              <a:rPr lang="en-US" sz="1200" b="1" dirty="0" smtClean="0">
                <a:solidFill>
                  <a:srgbClr val="00B050"/>
                </a:solidFill>
              </a:rPr>
              <a:t>         </a:t>
            </a:r>
            <a:r>
              <a:rPr lang="en-US" sz="1200" b="1" dirty="0">
                <a:solidFill>
                  <a:srgbClr val="00B050"/>
                </a:solidFill>
              </a:rPr>
              <a:t>  "2021-4-12": </a:t>
            </a:r>
            <a:r>
              <a:rPr lang="en-US" sz="1200" b="1" dirty="0" smtClean="0">
                <a:solidFill>
                  <a:srgbClr val="00B050"/>
                </a:solidFill>
              </a:rPr>
              <a:t>1       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</a:rPr>
              <a:t>                     }</a:t>
            </a: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b="1" dirty="0"/>
              <a:t>            </a:t>
            </a:r>
            <a:r>
              <a:rPr lang="en-US" sz="1400" b="1" dirty="0" smtClean="0"/>
              <a:t>     </a:t>
            </a:r>
            <a:r>
              <a:rPr lang="en-US" sz="1400" b="1" dirty="0" smtClean="0">
                <a:solidFill>
                  <a:srgbClr val="C00000"/>
                </a:solidFill>
              </a:rPr>
              <a:t>}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      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          "ID": "ATR/2159/10",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          "Name": "</a:t>
            </a:r>
            <a:r>
              <a:rPr lang="en-US" sz="1400" b="1" dirty="0" err="1">
                <a:latin typeface="Consolas" panose="020B0609020204030204" pitchFamily="49" charset="0"/>
              </a:rPr>
              <a:t>Henok</a:t>
            </a:r>
            <a:r>
              <a:rPr lang="en-US" sz="1400" b="1" dirty="0"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latin typeface="Consolas" panose="020B0609020204030204" pitchFamily="49" charset="0"/>
              </a:rPr>
              <a:t>Mitku</a:t>
            </a:r>
            <a:r>
              <a:rPr lang="en-US" sz="1400" b="1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"Attendances": 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      {</a:t>
            </a:r>
            <a:endParaRPr lang="en-US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                "2021-3-24": 1,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                "2021-3-27": 1,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                "2021-4-3": 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                "2021-4-5": 1,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                "2021-4-12": 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 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       }</a:t>
            </a:r>
            <a:endParaRPr lang="en-US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      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8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XML versus JSON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24562"/>
              </p:ext>
            </p:extLst>
          </p:nvPr>
        </p:nvGraphicFramePr>
        <p:xfrm>
          <a:off x="76200" y="990600"/>
          <a:ext cx="8991601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350">
                  <a:extLst>
                    <a:ext uri="{9D8B030D-6E8A-4147-A177-3AD203B41FA5}">
                      <a16:colId xmlns:a16="http://schemas.microsoft.com/office/drawing/2014/main" val="1709155289"/>
                    </a:ext>
                  </a:extLst>
                </a:gridCol>
                <a:gridCol w="3626864">
                  <a:extLst>
                    <a:ext uri="{9D8B030D-6E8A-4147-A177-3AD203B41FA5}">
                      <a16:colId xmlns:a16="http://schemas.microsoft.com/office/drawing/2014/main" val="1197772120"/>
                    </a:ext>
                  </a:extLst>
                </a:gridCol>
                <a:gridCol w="3022387">
                  <a:extLst>
                    <a:ext uri="{9D8B030D-6E8A-4147-A177-3AD203B41FA5}">
                      <a16:colId xmlns:a16="http://schemas.microsoft.com/office/drawing/2014/main" val="3546385219"/>
                    </a:ext>
                  </a:extLst>
                </a:gridCol>
              </a:tblGrid>
              <a:tr h="942174">
                <a:tc>
                  <a:txBody>
                    <a:bodyPr/>
                    <a:lstStyle/>
                    <a:p>
                      <a:endParaRPr lang="en-US" sz="44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2060"/>
                          </a:solidFill>
                          <a:latin typeface="+mj-lt"/>
                        </a:rPr>
                        <a:t>XML</a:t>
                      </a:r>
                      <a:endParaRPr lang="en-US" sz="3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2060"/>
                          </a:solidFill>
                          <a:latin typeface="+mj-lt"/>
                        </a:rPr>
                        <a:t>JSON</a:t>
                      </a:r>
                      <a:endParaRPr lang="en-US" sz="3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03534"/>
                  </a:ext>
                </a:extLst>
              </a:tr>
              <a:tr h="717847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Verbosity</a:t>
                      </a:r>
                      <a:endParaRPr lang="en-US" sz="30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70C0"/>
                          </a:solidFill>
                        </a:rPr>
                        <a:t>More</a:t>
                      </a:r>
                      <a:endParaRPr lang="en-US" sz="3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70C0"/>
                          </a:solidFill>
                        </a:rPr>
                        <a:t>Less</a:t>
                      </a:r>
                      <a:endParaRPr lang="en-US" sz="3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14303"/>
                  </a:ext>
                </a:extLst>
              </a:tr>
              <a:tr h="717847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Complexity</a:t>
                      </a:r>
                      <a:endParaRPr lang="en-US" sz="30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70C0"/>
                          </a:solidFill>
                        </a:rPr>
                        <a:t>More</a:t>
                      </a:r>
                      <a:endParaRPr lang="en-US" sz="3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70C0"/>
                          </a:solidFill>
                        </a:rPr>
                        <a:t>Less</a:t>
                      </a:r>
                      <a:endParaRPr lang="en-US" sz="3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33192"/>
                  </a:ext>
                </a:extLst>
              </a:tr>
              <a:tr h="1211366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Validity</a:t>
                      </a:r>
                      <a:endParaRPr lang="en-US" sz="30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smtClean="0">
                          <a:solidFill>
                            <a:srgbClr val="0070C0"/>
                          </a:solidFill>
                        </a:rPr>
                        <a:t>DTD-Doc </a:t>
                      </a:r>
                      <a:r>
                        <a:rPr lang="en-US" sz="3000" dirty="0" smtClean="0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30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3000" dirty="0" smtClean="0">
                          <a:solidFill>
                            <a:srgbClr val="0070C0"/>
                          </a:solidFill>
                        </a:rPr>
                        <a:t>Def’</a:t>
                      </a:r>
                    </a:p>
                    <a:p>
                      <a:r>
                        <a:rPr lang="en-US" sz="3000" dirty="0" smtClean="0">
                          <a:solidFill>
                            <a:srgbClr val="0070C0"/>
                          </a:solidFill>
                        </a:rPr>
                        <a:t>XML Schema</a:t>
                      </a:r>
                      <a:endParaRPr lang="en-US" sz="3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70C0"/>
                          </a:solidFill>
                        </a:rPr>
                        <a:t>JSON Schema</a:t>
                      </a:r>
                      <a:endParaRPr lang="en-US" sz="3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63520"/>
                  </a:ext>
                </a:extLst>
              </a:tr>
              <a:tr h="1211366">
                <a:tc>
                  <a:txBody>
                    <a:bodyPr/>
                    <a:lstStyle/>
                    <a:p>
                      <a:r>
                        <a:rPr lang="en-US" sz="3000" b="1" dirty="0" err="1" smtClean="0">
                          <a:solidFill>
                            <a:srgbClr val="002060"/>
                          </a:solidFill>
                          <a:latin typeface="+mj-lt"/>
                        </a:rPr>
                        <a:t>Prog</a:t>
                      </a:r>
                      <a:r>
                        <a:rPr lang="en-US" sz="30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. Interface</a:t>
                      </a:r>
                      <a:endParaRPr lang="en-US" sz="30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70C0"/>
                          </a:solidFill>
                        </a:rPr>
                        <a:t>Impedance mismatch</a:t>
                      </a:r>
                      <a:endParaRPr lang="en-US" sz="3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70C0"/>
                          </a:solidFill>
                        </a:rPr>
                        <a:t>More Direct</a:t>
                      </a:r>
                      <a:endParaRPr lang="en-US" sz="3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67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261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5903"/>
          </a:xfrm>
        </p:spPr>
        <p:txBody>
          <a:bodyPr/>
          <a:lstStyle/>
          <a:p>
            <a:r>
              <a:rPr lang="en-IN" sz="3200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Flexible </a:t>
            </a:r>
            <a:r>
              <a:rPr lang="en-IN" b="1" dirty="0" smtClean="0">
                <a:solidFill>
                  <a:srgbClr val="002060"/>
                </a:solidFill>
              </a:rPr>
              <a:t>Schema</a:t>
            </a:r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sz="2400" b="1" dirty="0">
                <a:solidFill>
                  <a:srgbClr val="002060"/>
                </a:solidFill>
              </a:rPr>
              <a:t>Wide column</a:t>
            </a:r>
            <a:r>
              <a:rPr lang="en-IN" sz="2400" dirty="0"/>
              <a:t> representation: allow each tuple to have a different set of attributes, can add new attributes at any time</a:t>
            </a:r>
          </a:p>
          <a:p>
            <a:pPr lvl="1"/>
            <a:r>
              <a:rPr lang="en-IN" sz="2400" b="1" dirty="0">
                <a:solidFill>
                  <a:srgbClr val="002060"/>
                </a:solidFill>
              </a:rPr>
              <a:t>Sparse column </a:t>
            </a:r>
            <a:r>
              <a:rPr lang="en-IN" sz="2400" dirty="0"/>
              <a:t>representation: schema has a fixed but large set of attributes, by each tuple may store only a subset</a:t>
            </a:r>
          </a:p>
          <a:p>
            <a:r>
              <a:rPr lang="en-IN" b="1" dirty="0">
                <a:solidFill>
                  <a:srgbClr val="002060"/>
                </a:solidFill>
              </a:rPr>
              <a:t>Multivalued data types</a:t>
            </a:r>
          </a:p>
          <a:p>
            <a:pPr lvl="1"/>
            <a:r>
              <a:rPr lang="en-IN" sz="2400" b="1" dirty="0">
                <a:solidFill>
                  <a:srgbClr val="002060"/>
                </a:solidFill>
              </a:rPr>
              <a:t>Sets</a:t>
            </a:r>
            <a:r>
              <a:rPr lang="en-IN" sz="2400" dirty="0">
                <a:solidFill>
                  <a:srgbClr val="002060"/>
                </a:solidFill>
              </a:rPr>
              <a:t>, </a:t>
            </a:r>
            <a:r>
              <a:rPr lang="en-IN" sz="2400" b="1" dirty="0">
                <a:solidFill>
                  <a:srgbClr val="002060"/>
                </a:solidFill>
              </a:rPr>
              <a:t>multisets</a:t>
            </a:r>
          </a:p>
          <a:p>
            <a:pPr lvl="2"/>
            <a:r>
              <a:rPr lang="en-IN" sz="2000" dirty="0"/>
              <a:t>E.g</a:t>
            </a:r>
            <a:r>
              <a:rPr lang="en-IN" sz="2000" dirty="0" smtClean="0"/>
              <a:t>.,: </a:t>
            </a:r>
            <a:r>
              <a:rPr lang="en-IN" sz="2000" dirty="0"/>
              <a:t>set of interests {‘basketball, ‘La Liga’, ‘cooking’, ‘anime’, ‘jazz’}</a:t>
            </a:r>
          </a:p>
          <a:p>
            <a:pPr lvl="1"/>
            <a:r>
              <a:rPr lang="en-IN" sz="2400" b="1" dirty="0">
                <a:solidFill>
                  <a:srgbClr val="002060"/>
                </a:solidFill>
              </a:rPr>
              <a:t>Key-value map</a:t>
            </a:r>
            <a:r>
              <a:rPr lang="en-IN" sz="2400" dirty="0"/>
              <a:t> (or just </a:t>
            </a:r>
            <a:r>
              <a:rPr lang="en-IN" sz="2400" b="1" dirty="0">
                <a:solidFill>
                  <a:srgbClr val="002060"/>
                </a:solidFill>
              </a:rPr>
              <a:t>map</a:t>
            </a:r>
            <a:r>
              <a:rPr lang="en-IN" sz="2400" dirty="0"/>
              <a:t> for short)</a:t>
            </a:r>
          </a:p>
          <a:p>
            <a:pPr lvl="2"/>
            <a:r>
              <a:rPr lang="en-IN" sz="2000" dirty="0"/>
              <a:t>Store a set of key-value pairs</a:t>
            </a:r>
          </a:p>
          <a:p>
            <a:pPr lvl="2"/>
            <a:r>
              <a:rPr lang="en-IN" sz="2000" dirty="0"/>
              <a:t>E.g</a:t>
            </a:r>
            <a:r>
              <a:rPr lang="en-IN" sz="2000" dirty="0" smtClean="0"/>
              <a:t>., </a:t>
            </a:r>
            <a:r>
              <a:rPr lang="en-IN" sz="2000" dirty="0"/>
              <a:t>{(brand, Apple), (ID, MacBook Air), (size, 13), (</a:t>
            </a:r>
            <a:r>
              <a:rPr lang="en-IN" sz="2000" dirty="0" err="1"/>
              <a:t>color</a:t>
            </a:r>
            <a:r>
              <a:rPr lang="en-IN" sz="2000" dirty="0"/>
              <a:t>, silver)}</a:t>
            </a:r>
          </a:p>
          <a:p>
            <a:pPr lvl="2"/>
            <a:r>
              <a:rPr lang="en-IN" sz="2000" dirty="0"/>
              <a:t>Operations on maps:  </a:t>
            </a:r>
            <a:r>
              <a:rPr lang="en-IN" sz="2000" i="1" dirty="0"/>
              <a:t>put</a:t>
            </a:r>
            <a:r>
              <a:rPr lang="en-IN" sz="2000" dirty="0"/>
              <a:t>(key, value), </a:t>
            </a:r>
            <a:r>
              <a:rPr lang="en-IN" sz="2000" i="1" dirty="0"/>
              <a:t>get</a:t>
            </a:r>
            <a:r>
              <a:rPr lang="en-IN" sz="2000" dirty="0"/>
              <a:t>(key), </a:t>
            </a:r>
            <a:r>
              <a:rPr lang="en-IN" sz="2000" i="1" dirty="0"/>
              <a:t>delete</a:t>
            </a:r>
            <a:r>
              <a:rPr lang="en-IN" sz="2000" dirty="0"/>
              <a:t>(key)</a:t>
            </a:r>
          </a:p>
          <a:p>
            <a:pPr lvl="1"/>
            <a:r>
              <a:rPr lang="en-IN" sz="2400" b="1" dirty="0" smtClean="0">
                <a:solidFill>
                  <a:srgbClr val="002060"/>
                </a:solidFill>
              </a:rPr>
              <a:t>Arrays </a:t>
            </a:r>
            <a:endParaRPr lang="en-IN" sz="2400" b="1" dirty="0">
              <a:solidFill>
                <a:srgbClr val="002060"/>
              </a:solidFill>
            </a:endParaRPr>
          </a:p>
          <a:p>
            <a:pPr lvl="2"/>
            <a:r>
              <a:rPr lang="en-IN" sz="2000" dirty="0"/>
              <a:t>Widely used for scientific and monitoring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14801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8072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Arrays 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Widely used for scientific and monitoring applications</a:t>
            </a:r>
          </a:p>
          <a:p>
            <a:pPr lvl="1"/>
            <a:r>
              <a:rPr lang="en-IN" sz="2400" dirty="0"/>
              <a:t>E.g</a:t>
            </a:r>
            <a:r>
              <a:rPr lang="en-IN" sz="2400" dirty="0" smtClean="0"/>
              <a:t>., </a:t>
            </a:r>
            <a:r>
              <a:rPr lang="en-IN" sz="2400" dirty="0"/>
              <a:t>readings taken at regular intervals can be represented as array of values instead of (time, value) pairs</a:t>
            </a:r>
          </a:p>
          <a:p>
            <a:pPr lvl="2"/>
            <a:r>
              <a:rPr lang="en-IN" sz="2000" dirty="0"/>
              <a:t>[5, 8, 9, 11] instead of {(1,5), (2, 8), (3, 9), (4, 11)}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Multi-valued attribute types 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Modeled using </a:t>
            </a:r>
            <a:r>
              <a:rPr lang="en-IN" sz="2400" i="1" dirty="0"/>
              <a:t>non first-normal-form </a:t>
            </a:r>
            <a:r>
              <a:rPr lang="en-IN" sz="2400" dirty="0"/>
              <a:t>(</a:t>
            </a:r>
            <a:r>
              <a:rPr lang="en-IN" sz="2400" i="1" dirty="0"/>
              <a:t>NFNF</a:t>
            </a:r>
            <a:r>
              <a:rPr lang="en-IN" sz="2400" dirty="0"/>
              <a:t>) data model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Supported by most database systems today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Array database</a:t>
            </a:r>
            <a:r>
              <a:rPr lang="en-IN" sz="2400" dirty="0"/>
              <a:t>:  </a:t>
            </a:r>
            <a:endParaRPr lang="en-IN" sz="2400" dirty="0" smtClean="0"/>
          </a:p>
          <a:p>
            <a:pPr lvl="1"/>
            <a:r>
              <a:rPr lang="en-IN" sz="2200" dirty="0" smtClean="0"/>
              <a:t>a </a:t>
            </a:r>
            <a:r>
              <a:rPr lang="en-IN" sz="2200" dirty="0"/>
              <a:t>database that provides specialized support for arrays</a:t>
            </a:r>
          </a:p>
          <a:p>
            <a:pPr lvl="2"/>
            <a:r>
              <a:rPr lang="en-IN" sz="2200" dirty="0" smtClean="0"/>
              <a:t>E.g., </a:t>
            </a:r>
            <a:r>
              <a:rPr lang="en-IN" sz="2200" dirty="0"/>
              <a:t>compressed storage, query language extensions etc</a:t>
            </a:r>
          </a:p>
          <a:p>
            <a:pPr lvl="2"/>
            <a:r>
              <a:rPr lang="en-IN" sz="2200" dirty="0"/>
              <a:t>Oracle </a:t>
            </a:r>
            <a:r>
              <a:rPr lang="en-IN" sz="2200" dirty="0" err="1"/>
              <a:t>GeoRaster</a:t>
            </a:r>
            <a:r>
              <a:rPr lang="en-IN" sz="2200" dirty="0"/>
              <a:t>, </a:t>
            </a:r>
            <a:r>
              <a:rPr lang="en-IN" sz="2200" dirty="0" err="1"/>
              <a:t>PostGIS</a:t>
            </a:r>
            <a:r>
              <a:rPr lang="en-IN" sz="2200" dirty="0"/>
              <a:t>, </a:t>
            </a:r>
            <a:r>
              <a:rPr lang="en-IN" sz="2200" dirty="0" err="1"/>
              <a:t>SciDB</a:t>
            </a:r>
            <a:r>
              <a:rPr lang="en-IN" sz="2200" dirty="0"/>
              <a:t>, etc</a:t>
            </a:r>
          </a:p>
          <a:p>
            <a:pPr lvl="1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36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FC68-6FC6-4F60-A53B-77E46D41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BD1B-12EA-4D39-9327-17ABBF5C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Hierarchical data is common in many applications</a:t>
            </a:r>
          </a:p>
          <a:p>
            <a:pPr>
              <a:lnSpc>
                <a:spcPct val="150000"/>
              </a:lnSpc>
            </a:pPr>
            <a:r>
              <a:rPr lang="en-IN" dirty="0"/>
              <a:t>JSON: JavaScript Object Notation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Widely used today</a:t>
            </a:r>
          </a:p>
          <a:p>
            <a:pPr>
              <a:lnSpc>
                <a:spcPct val="150000"/>
              </a:lnSpc>
            </a:pPr>
            <a:r>
              <a:rPr lang="en-IN" dirty="0"/>
              <a:t>XML: Extensible </a:t>
            </a:r>
            <a:r>
              <a:rPr lang="en-IN" dirty="0" err="1"/>
              <a:t>Markup</a:t>
            </a:r>
            <a:r>
              <a:rPr lang="en-IN" dirty="0"/>
              <a:t> Language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Earlier generation notation, still used extensively</a:t>
            </a:r>
          </a:p>
        </p:txBody>
      </p:sp>
    </p:spTree>
    <p:extLst>
      <p:ext uri="{BB962C8B-B14F-4D97-AF65-F5344CB8AC3E}">
        <p14:creationId xmlns:p14="http://schemas.microsoft.com/office/powerpoint/2010/main" val="1200171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D7FC-A5D6-4A17-A3FA-5BD405F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AFD6-056E-4FDC-9CC3-AA9A12FD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IN" dirty="0"/>
              <a:t>Textual representation widely used for data exchange</a:t>
            </a:r>
          </a:p>
          <a:p>
            <a:r>
              <a:rPr lang="en-IN" dirty="0"/>
              <a:t>Example of JSON data</a:t>
            </a:r>
            <a:br>
              <a:rPr lang="en-IN" dirty="0"/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	"ID": "22222",</a:t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	"name": {</a:t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IN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"</a:t>
            </a:r>
            <a:r>
              <a:rPr lang="en-IN" sz="19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: "Albert",</a:t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IN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"</a:t>
            </a:r>
            <a:r>
              <a:rPr lang="en-IN" sz="19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: "Einstein"</a:t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},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	"</a:t>
            </a:r>
            <a:r>
              <a:rPr lang="en-IN" sz="19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deptname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": "Physics",</a:t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	"children</a:t>
            </a:r>
            <a:r>
              <a:rPr lang="en-IN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":[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IN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{"</a:t>
            </a:r>
            <a:r>
              <a:rPr lang="en-IN" sz="19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": "Hans", "</a:t>
            </a:r>
            <a:r>
              <a:rPr lang="en-IN" sz="19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": "Einstein" },</a:t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IN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{"</a:t>
            </a:r>
            <a:r>
              <a:rPr lang="en-IN" sz="19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": "Eduard", "</a:t>
            </a:r>
            <a:r>
              <a:rPr lang="en-IN" sz="19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": "Einstein</a:t>
            </a:r>
            <a:r>
              <a:rPr lang="en-IN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"}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19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]</a:t>
            </a: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9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IN" dirty="0"/>
              <a:t>Types: integer, real, string, and </a:t>
            </a:r>
          </a:p>
          <a:p>
            <a:pPr lvl="1"/>
            <a:r>
              <a:rPr lang="en-IN" i="1" dirty="0"/>
              <a:t>Objects: are </a:t>
            </a:r>
            <a:r>
              <a:rPr lang="en-IN" dirty="0"/>
              <a:t>key-value maps, i.e. sets of (attribute name, value) pairs</a:t>
            </a:r>
          </a:p>
          <a:p>
            <a:pPr lvl="1"/>
            <a:r>
              <a:rPr lang="en-IN" dirty="0"/>
              <a:t>Arrays are also key-value maps (from offset to value) </a:t>
            </a:r>
          </a:p>
        </p:txBody>
      </p:sp>
    </p:spTree>
    <p:extLst>
      <p:ext uri="{BB962C8B-B14F-4D97-AF65-F5344CB8AC3E}">
        <p14:creationId xmlns:p14="http://schemas.microsoft.com/office/powerpoint/2010/main" val="161771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24" y="657806"/>
            <a:ext cx="9030476" cy="6123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XML:  Extensible Markup Language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Defined by the WWW Consortium (W3C)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Derived from SGML (Standard Generalized Markup Language), but simpler to use than SGML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Documents have tags giving extra information about sections of the document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E.g.,  </a:t>
            </a:r>
            <a:r>
              <a:rPr lang="en-US" dirty="0">
                <a:solidFill>
                  <a:srgbClr val="993300"/>
                </a:solidFill>
                <a:latin typeface="Candara" panose="020E0502030303020204" pitchFamily="34" charset="0"/>
              </a:rPr>
              <a:t>&lt;title&gt; XML &lt;/title&gt;  &lt;slide&gt; Introduction …&lt;/slide&gt;</a:t>
            </a:r>
          </a:p>
          <a:p>
            <a:r>
              <a:rPr lang="en-US" b="1" dirty="0">
                <a:latin typeface="Candara" panose="020E0502030303020204" pitchFamily="34" charset="0"/>
              </a:rPr>
              <a:t>Extensible</a:t>
            </a:r>
            <a:r>
              <a:rPr lang="en-US" dirty="0">
                <a:latin typeface="Candara" panose="020E0502030303020204" pitchFamily="34" charset="0"/>
              </a:rPr>
              <a:t>, unlike HTML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Users can add new tags, and </a:t>
            </a:r>
            <a:r>
              <a:rPr lang="en-US" i="1" dirty="0">
                <a:latin typeface="Candara" panose="020E0502030303020204" pitchFamily="34" charset="0"/>
              </a:rPr>
              <a:t>separately</a:t>
            </a:r>
            <a:r>
              <a:rPr lang="en-US" dirty="0">
                <a:latin typeface="Candara" panose="020E0502030303020204" pitchFamily="34" charset="0"/>
              </a:rPr>
              <a:t> specify how the tag should be handled for display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6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457199"/>
          </a:xfrm>
        </p:spPr>
        <p:txBody>
          <a:bodyPr/>
          <a:lstStyle/>
          <a:p>
            <a:r>
              <a:rPr lang="en-US" sz="2800"/>
              <a:t>XML Introduction (Cont.)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70" y="457200"/>
            <a:ext cx="9046029" cy="6400800"/>
          </a:xfrm>
        </p:spPr>
        <p:txBody>
          <a:bodyPr/>
          <a:lstStyle/>
          <a:p>
            <a:r>
              <a:rPr lang="en-US" sz="2200" dirty="0">
                <a:latin typeface="Candara" panose="020E0502030303020204" pitchFamily="34" charset="0"/>
              </a:rPr>
              <a:t>The ability to specify new tags, and to create nested tag structures make XML a great way to exchange </a:t>
            </a:r>
            <a:r>
              <a:rPr lang="en-US" sz="2200" b="1" dirty="0">
                <a:latin typeface="Candara" panose="020E0502030303020204" pitchFamily="34" charset="0"/>
              </a:rPr>
              <a:t>data</a:t>
            </a:r>
            <a:r>
              <a:rPr lang="en-US" sz="2200" dirty="0">
                <a:latin typeface="Candara" panose="020E0502030303020204" pitchFamily="34" charset="0"/>
              </a:rPr>
              <a:t>, not just documents.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</a:rPr>
              <a:t>Much of the use of XML has been in data exchange applications, not as a replacement for HTML</a:t>
            </a:r>
          </a:p>
          <a:p>
            <a:r>
              <a:rPr lang="en-US" sz="2200" dirty="0">
                <a:latin typeface="Candara" panose="020E0502030303020204" pitchFamily="34" charset="0"/>
              </a:rPr>
              <a:t>Tags make data (relatively) self-documenting 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</a:rPr>
              <a:t>E.g</a:t>
            </a:r>
            <a:r>
              <a:rPr lang="en-US" sz="2200" dirty="0" smtClean="0">
                <a:latin typeface="Candara" panose="020E0502030303020204" pitchFamily="34" charset="0"/>
              </a:rPr>
              <a:t>.,</a:t>
            </a:r>
            <a:r>
              <a:rPr lang="en-US" dirty="0" smtClean="0">
                <a:latin typeface="Candara" panose="020E0502030303020204" pitchFamily="34" charset="0"/>
              </a:rPr>
              <a:t/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  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university&gt;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&lt;department&gt;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993300"/>
                </a:solidFill>
                <a:latin typeface="Consolas" panose="020B0609020204030204" pitchFamily="49" charset="0"/>
              </a:rPr>
              <a:t>dept_name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&gt; Comp. Sci. &lt;/</a:t>
            </a:r>
            <a:r>
              <a:rPr lang="en-US" sz="2000" dirty="0" err="1">
                <a:solidFill>
                  <a:srgbClr val="993300"/>
                </a:solidFill>
                <a:latin typeface="Consolas" panose="020B0609020204030204" pitchFamily="49" charset="0"/>
              </a:rPr>
              <a:t>dept_name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&lt;building&gt; Taylor &lt;/building&gt;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&lt;budget&gt; 100000 &lt;/budget&gt;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&lt;/department&gt;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course&gt;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993300"/>
                </a:solidFill>
                <a:latin typeface="Consolas" panose="020B0609020204030204" pitchFamily="49" charset="0"/>
              </a:rPr>
              <a:t>course_id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&gt; CS-101 &lt;/</a:t>
            </a:r>
            <a:r>
              <a:rPr lang="en-US" sz="2000" dirty="0" err="1">
                <a:solidFill>
                  <a:srgbClr val="993300"/>
                </a:solidFill>
                <a:latin typeface="Consolas" panose="020B0609020204030204" pitchFamily="49" charset="0"/>
              </a:rPr>
              <a:t>course_id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title&gt; Intro. to Computer Science &lt;/title&gt;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993300"/>
                </a:solidFill>
                <a:latin typeface="Consolas" panose="020B0609020204030204" pitchFamily="49" charset="0"/>
              </a:rPr>
              <a:t>dept_name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&gt; Comp. Sci &lt;/</a:t>
            </a:r>
            <a:r>
              <a:rPr lang="en-US" sz="2000" dirty="0" err="1">
                <a:solidFill>
                  <a:srgbClr val="993300"/>
                </a:solidFill>
                <a:latin typeface="Consolas" panose="020B0609020204030204" pitchFamily="49" charset="0"/>
              </a:rPr>
              <a:t>dept_name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credits&gt; 4 &lt;/credits&gt;</a:t>
            </a:r>
            <a:b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course&gt;</a:t>
            </a:r>
          </a:p>
          <a:p>
            <a:pPr lvl="1">
              <a:buFont typeface="Monotype Sorts" charset="2"/>
              <a:buNone/>
            </a:pPr>
            <a:r>
              <a:rPr lang="en-US" sz="2000" dirty="0" smtClean="0">
                <a:solidFill>
                  <a:srgbClr val="9933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93300"/>
                </a:solidFill>
                <a:latin typeface="Consolas" panose="020B0609020204030204" pitchFamily="49" charset="0"/>
              </a:rPr>
              <a:t>&lt;/university&gt;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sz="2000" dirty="0">
              <a:solidFill>
                <a:srgbClr val="9933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55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14346</TotalTime>
  <Words>1766</Words>
  <Application>Microsoft Office PowerPoint</Application>
  <PresentationFormat>Letter Paper (8.5x11 in)</PresentationFormat>
  <Paragraphs>372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ＭＳ Ｐゴシック</vt:lpstr>
      <vt:lpstr>ＭＳ Ｐゴシック</vt:lpstr>
      <vt:lpstr>Arial</vt:lpstr>
      <vt:lpstr>Arial Narrow</vt:lpstr>
      <vt:lpstr>Candara</vt:lpstr>
      <vt:lpstr>Consolas</vt:lpstr>
      <vt:lpstr>Courier New</vt:lpstr>
      <vt:lpstr>Monotype Sorts</vt:lpstr>
      <vt:lpstr>Tahoma</vt:lpstr>
      <vt:lpstr>Times New Roman</vt:lpstr>
      <vt:lpstr>Webdings</vt:lpstr>
      <vt:lpstr>Wingdings</vt:lpstr>
      <vt:lpstr>Blends</vt:lpstr>
      <vt:lpstr>PowerPoint Presentation</vt:lpstr>
      <vt:lpstr> </vt:lpstr>
      <vt:lpstr>Semi-Structured Data</vt:lpstr>
      <vt:lpstr>Features of Semi-Structured Data Models</vt:lpstr>
      <vt:lpstr>Features of Semi-Structured Data Models</vt:lpstr>
      <vt:lpstr>Nested Data Types</vt:lpstr>
      <vt:lpstr>JSON</vt:lpstr>
      <vt:lpstr>XML</vt:lpstr>
      <vt:lpstr>XML Introduction (Cont.)</vt:lpstr>
      <vt:lpstr>Structure of XML Data</vt:lpstr>
      <vt:lpstr>XML</vt:lpstr>
      <vt:lpstr>Example of Nested Elements</vt:lpstr>
      <vt:lpstr>Comparison with Relational Data</vt:lpstr>
      <vt:lpstr>Motivation for Nesting</vt:lpstr>
      <vt:lpstr>Structure of XML Data (Cont.)</vt:lpstr>
      <vt:lpstr>Attributes</vt:lpstr>
      <vt:lpstr>Attributes vs. Subelements</vt:lpstr>
      <vt:lpstr>Namespaces</vt:lpstr>
      <vt:lpstr>More on XML Syntax</vt:lpstr>
      <vt:lpstr>XML Document Schema</vt:lpstr>
      <vt:lpstr>XML data with ID and IDREF attributes</vt:lpstr>
      <vt:lpstr>Querying and Transforming XML Data</vt:lpstr>
      <vt:lpstr>XPath Examples</vt:lpstr>
      <vt:lpstr>XQuery Example</vt:lpstr>
      <vt:lpstr>XSLT</vt:lpstr>
      <vt:lpstr>SQL/XML</vt:lpstr>
      <vt:lpstr>Web Services</vt:lpstr>
      <vt:lpstr>JSON</vt:lpstr>
      <vt:lpstr>JSON: Basic Constructs (recursive)</vt:lpstr>
      <vt:lpstr>JSON</vt:lpstr>
      <vt:lpstr>Example - Students Object Containing an Array of Student objects</vt:lpstr>
      <vt:lpstr>JSON</vt:lpstr>
      <vt:lpstr>JSON</vt:lpstr>
      <vt:lpstr>JSON</vt:lpstr>
      <vt:lpstr>Summary: XML versus JSON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Tesfamichael Gebrehiwet</cp:lastModifiedBy>
  <cp:revision>795</cp:revision>
  <cp:lastPrinted>2001-11-04T00:51:13Z</cp:lastPrinted>
  <dcterms:created xsi:type="dcterms:W3CDTF">2005-02-25T19:46:41Z</dcterms:created>
  <dcterms:modified xsi:type="dcterms:W3CDTF">2021-04-20T07:06:25Z</dcterms:modified>
  <cp:category/>
</cp:coreProperties>
</file>