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7"/>
  </p:notesMasterIdLst>
  <p:sldIdLst>
    <p:sldId id="256" r:id="rId2"/>
    <p:sldId id="297" r:id="rId3"/>
    <p:sldId id="267" r:id="rId4"/>
    <p:sldId id="289" r:id="rId5"/>
    <p:sldId id="258" r:id="rId6"/>
    <p:sldId id="260" r:id="rId7"/>
    <p:sldId id="261" r:id="rId8"/>
    <p:sldId id="275" r:id="rId9"/>
    <p:sldId id="312" r:id="rId10"/>
    <p:sldId id="284" r:id="rId11"/>
    <p:sldId id="281" r:id="rId12"/>
    <p:sldId id="269" r:id="rId13"/>
    <p:sldId id="270" r:id="rId14"/>
    <p:sldId id="266" r:id="rId15"/>
    <p:sldId id="268" r:id="rId16"/>
    <p:sldId id="278" r:id="rId17"/>
    <p:sldId id="280" r:id="rId18"/>
    <p:sldId id="279" r:id="rId19"/>
    <p:sldId id="300" r:id="rId20"/>
    <p:sldId id="320" r:id="rId21"/>
    <p:sldId id="315" r:id="rId22"/>
    <p:sldId id="317" r:id="rId23"/>
    <p:sldId id="319" r:id="rId24"/>
    <p:sldId id="285" r:id="rId25"/>
    <p:sldId id="296" r:id="rId26"/>
    <p:sldId id="304" r:id="rId27"/>
    <p:sldId id="305" r:id="rId28"/>
    <p:sldId id="306" r:id="rId29"/>
    <p:sldId id="307" r:id="rId30"/>
    <p:sldId id="308" r:id="rId31"/>
    <p:sldId id="309" r:id="rId32"/>
    <p:sldId id="298" r:id="rId33"/>
    <p:sldId id="299" r:id="rId34"/>
    <p:sldId id="301"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84" autoAdjust="0"/>
    <p:restoredTop sz="94103" autoAdjust="0"/>
  </p:normalViewPr>
  <p:slideViewPr>
    <p:cSldViewPr snapToGrid="0">
      <p:cViewPr varScale="1">
        <p:scale>
          <a:sx n="82" d="100"/>
          <a:sy n="82" d="100"/>
        </p:scale>
        <p:origin x="2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89B449-A2F1-4675-ABCE-B65BFBC1E1A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18E91358-28DC-4EBA-98E7-FDC4F6B87E15}">
      <dgm:prSet phldrT="[Text]"/>
      <dgm:spPr/>
      <dgm:t>
        <a:bodyPr/>
        <a:lstStyle/>
        <a:p>
          <a:r>
            <a:rPr lang="en-US" b="1" dirty="0" smtClean="0"/>
            <a:t>Acquisition</a:t>
          </a:r>
          <a:endParaRPr lang="en-US" b="1" dirty="0"/>
        </a:p>
      </dgm:t>
    </dgm:pt>
    <dgm:pt modelId="{412C160B-88A4-4731-8788-6C26340CBACC}" type="parTrans" cxnId="{AB69CB50-33DD-4B58-8D5D-11E485E834A7}">
      <dgm:prSet/>
      <dgm:spPr/>
      <dgm:t>
        <a:bodyPr/>
        <a:lstStyle/>
        <a:p>
          <a:endParaRPr lang="en-US"/>
        </a:p>
      </dgm:t>
    </dgm:pt>
    <dgm:pt modelId="{36B7AA08-3A57-4EF3-807B-0FA60EF9D590}" type="sibTrans" cxnId="{AB69CB50-33DD-4B58-8D5D-11E485E834A7}">
      <dgm:prSet/>
      <dgm:spPr/>
      <dgm:t>
        <a:bodyPr/>
        <a:lstStyle/>
        <a:p>
          <a:endParaRPr lang="en-US"/>
        </a:p>
      </dgm:t>
    </dgm:pt>
    <dgm:pt modelId="{BFB6CED5-8BC6-43EA-A87D-363676BFAA9E}">
      <dgm:prSet phldrT="[Text]"/>
      <dgm:spPr/>
      <dgm:t>
        <a:bodyPr/>
        <a:lstStyle/>
        <a:p>
          <a:r>
            <a:rPr lang="en-US" b="1" dirty="0" smtClean="0"/>
            <a:t>Aggregation</a:t>
          </a:r>
          <a:endParaRPr lang="en-US" b="1" dirty="0"/>
        </a:p>
      </dgm:t>
    </dgm:pt>
    <dgm:pt modelId="{FCEE8ADB-535E-4FD7-964A-AE2E5E82AB9D}" type="parTrans" cxnId="{1E732737-7D88-43D2-A0C4-61C3E4011C26}">
      <dgm:prSet/>
      <dgm:spPr/>
      <dgm:t>
        <a:bodyPr/>
        <a:lstStyle/>
        <a:p>
          <a:endParaRPr lang="en-US"/>
        </a:p>
      </dgm:t>
    </dgm:pt>
    <dgm:pt modelId="{92C33C3A-B3DC-4798-B958-32BAD3002D2A}" type="sibTrans" cxnId="{1E732737-7D88-43D2-A0C4-61C3E4011C26}">
      <dgm:prSet/>
      <dgm:spPr/>
      <dgm:t>
        <a:bodyPr/>
        <a:lstStyle/>
        <a:p>
          <a:endParaRPr lang="en-US"/>
        </a:p>
      </dgm:t>
    </dgm:pt>
    <dgm:pt modelId="{25012A66-8E78-4130-8338-4F4A81C9AD55}">
      <dgm:prSet phldrT="[Text]"/>
      <dgm:spPr/>
      <dgm:t>
        <a:bodyPr/>
        <a:lstStyle/>
        <a:p>
          <a:r>
            <a:rPr lang="en-US" b="1" dirty="0" smtClean="0"/>
            <a:t>Analysis</a:t>
          </a:r>
          <a:endParaRPr lang="en-US" b="1" dirty="0"/>
        </a:p>
      </dgm:t>
    </dgm:pt>
    <dgm:pt modelId="{2E8AB708-53B1-4C33-A34E-3F96E6DD500E}" type="parTrans" cxnId="{0734597D-77E5-4C4D-B94F-ED01ABEFC89C}">
      <dgm:prSet/>
      <dgm:spPr/>
      <dgm:t>
        <a:bodyPr/>
        <a:lstStyle/>
        <a:p>
          <a:endParaRPr lang="en-US"/>
        </a:p>
      </dgm:t>
    </dgm:pt>
    <dgm:pt modelId="{DFA26431-D047-4858-9C53-A98C06A9DF85}" type="sibTrans" cxnId="{0734597D-77E5-4C4D-B94F-ED01ABEFC89C}">
      <dgm:prSet/>
      <dgm:spPr/>
      <dgm:t>
        <a:bodyPr/>
        <a:lstStyle/>
        <a:p>
          <a:endParaRPr lang="en-US"/>
        </a:p>
      </dgm:t>
    </dgm:pt>
    <dgm:pt modelId="{5D523D98-8072-4D76-B041-3C186A15A8CC}">
      <dgm:prSet phldrT="[Text]"/>
      <dgm:spPr/>
      <dgm:t>
        <a:bodyPr/>
        <a:lstStyle/>
        <a:p>
          <a:r>
            <a:rPr lang="en-US" b="1" dirty="0" smtClean="0"/>
            <a:t>Application</a:t>
          </a:r>
          <a:endParaRPr lang="en-US" b="1" dirty="0"/>
        </a:p>
      </dgm:t>
    </dgm:pt>
    <dgm:pt modelId="{27AAF21D-B12D-4990-8E94-5D2C933223B2}" type="parTrans" cxnId="{B205203D-CE97-46E0-B804-7BCC1E013504}">
      <dgm:prSet/>
      <dgm:spPr/>
      <dgm:t>
        <a:bodyPr/>
        <a:lstStyle/>
        <a:p>
          <a:endParaRPr lang="en-US"/>
        </a:p>
      </dgm:t>
    </dgm:pt>
    <dgm:pt modelId="{F387E215-3E36-455C-881B-EFD33612AF0F}" type="sibTrans" cxnId="{B205203D-CE97-46E0-B804-7BCC1E013504}">
      <dgm:prSet/>
      <dgm:spPr/>
      <dgm:t>
        <a:bodyPr/>
        <a:lstStyle/>
        <a:p>
          <a:endParaRPr lang="en-US"/>
        </a:p>
      </dgm:t>
    </dgm:pt>
    <dgm:pt modelId="{3A7885C0-E2D4-4FED-AF37-E38B1ED0334B}" type="pres">
      <dgm:prSet presAssocID="{3989B449-A2F1-4675-ABCE-B65BFBC1E1A9}" presName="cycle" presStyleCnt="0">
        <dgm:presLayoutVars>
          <dgm:dir/>
          <dgm:resizeHandles val="exact"/>
        </dgm:presLayoutVars>
      </dgm:prSet>
      <dgm:spPr/>
    </dgm:pt>
    <dgm:pt modelId="{731F6229-BCEF-42F6-AEF2-0ED12A1015EB}" type="pres">
      <dgm:prSet presAssocID="{18E91358-28DC-4EBA-98E7-FDC4F6B87E15}" presName="node" presStyleLbl="node1" presStyleIdx="0" presStyleCnt="4">
        <dgm:presLayoutVars>
          <dgm:bulletEnabled val="1"/>
        </dgm:presLayoutVars>
      </dgm:prSet>
      <dgm:spPr/>
    </dgm:pt>
    <dgm:pt modelId="{5A7F1BF7-90A6-4F0F-A821-16C06B9E5745}" type="pres">
      <dgm:prSet presAssocID="{18E91358-28DC-4EBA-98E7-FDC4F6B87E15}" presName="spNode" presStyleCnt="0"/>
      <dgm:spPr/>
    </dgm:pt>
    <dgm:pt modelId="{2CF52583-A841-4EC5-AAB8-5C0FDDB52B0C}" type="pres">
      <dgm:prSet presAssocID="{36B7AA08-3A57-4EF3-807B-0FA60EF9D590}" presName="sibTrans" presStyleLbl="sibTrans1D1" presStyleIdx="0" presStyleCnt="4"/>
      <dgm:spPr/>
    </dgm:pt>
    <dgm:pt modelId="{DAC8E03D-8177-48C7-BA36-AFD2B0A25054}" type="pres">
      <dgm:prSet presAssocID="{BFB6CED5-8BC6-43EA-A87D-363676BFAA9E}" presName="node" presStyleLbl="node1" presStyleIdx="1" presStyleCnt="4">
        <dgm:presLayoutVars>
          <dgm:bulletEnabled val="1"/>
        </dgm:presLayoutVars>
      </dgm:prSet>
      <dgm:spPr/>
    </dgm:pt>
    <dgm:pt modelId="{724B0A3D-2C71-4C76-BC71-D80EAF93653E}" type="pres">
      <dgm:prSet presAssocID="{BFB6CED5-8BC6-43EA-A87D-363676BFAA9E}" presName="spNode" presStyleCnt="0"/>
      <dgm:spPr/>
    </dgm:pt>
    <dgm:pt modelId="{24CCA8FF-1955-4BF5-B404-5AEFFAEBCFDC}" type="pres">
      <dgm:prSet presAssocID="{92C33C3A-B3DC-4798-B958-32BAD3002D2A}" presName="sibTrans" presStyleLbl="sibTrans1D1" presStyleIdx="1" presStyleCnt="4"/>
      <dgm:spPr/>
    </dgm:pt>
    <dgm:pt modelId="{FA148D2E-A7BE-43C3-883F-A4E15AEE3B06}" type="pres">
      <dgm:prSet presAssocID="{25012A66-8E78-4130-8338-4F4A81C9AD55}" presName="node" presStyleLbl="node1" presStyleIdx="2" presStyleCnt="4">
        <dgm:presLayoutVars>
          <dgm:bulletEnabled val="1"/>
        </dgm:presLayoutVars>
      </dgm:prSet>
      <dgm:spPr/>
    </dgm:pt>
    <dgm:pt modelId="{C3396601-241D-4BE1-B64D-F9371676A861}" type="pres">
      <dgm:prSet presAssocID="{25012A66-8E78-4130-8338-4F4A81C9AD55}" presName="spNode" presStyleCnt="0"/>
      <dgm:spPr/>
    </dgm:pt>
    <dgm:pt modelId="{95485D6D-CCBC-408C-86A8-C14C90AD87C6}" type="pres">
      <dgm:prSet presAssocID="{DFA26431-D047-4858-9C53-A98C06A9DF85}" presName="sibTrans" presStyleLbl="sibTrans1D1" presStyleIdx="2" presStyleCnt="4"/>
      <dgm:spPr/>
    </dgm:pt>
    <dgm:pt modelId="{DC6A3D5E-58C8-46D4-8F59-72EC84E297AE}" type="pres">
      <dgm:prSet presAssocID="{5D523D98-8072-4D76-B041-3C186A15A8CC}" presName="node" presStyleLbl="node1" presStyleIdx="3" presStyleCnt="4">
        <dgm:presLayoutVars>
          <dgm:bulletEnabled val="1"/>
        </dgm:presLayoutVars>
      </dgm:prSet>
      <dgm:spPr/>
    </dgm:pt>
    <dgm:pt modelId="{814DC53E-5D61-45A5-846D-FAB31B9C5B2C}" type="pres">
      <dgm:prSet presAssocID="{5D523D98-8072-4D76-B041-3C186A15A8CC}" presName="spNode" presStyleCnt="0"/>
      <dgm:spPr/>
    </dgm:pt>
    <dgm:pt modelId="{93471F42-B833-4628-A95D-55CB469163AC}" type="pres">
      <dgm:prSet presAssocID="{F387E215-3E36-455C-881B-EFD33612AF0F}" presName="sibTrans" presStyleLbl="sibTrans1D1" presStyleIdx="3" presStyleCnt="4"/>
      <dgm:spPr/>
    </dgm:pt>
  </dgm:ptLst>
  <dgm:cxnLst>
    <dgm:cxn modelId="{AD32E762-5C4A-4B29-98F2-1FA535CDDBC4}" type="presOf" srcId="{5D523D98-8072-4D76-B041-3C186A15A8CC}" destId="{DC6A3D5E-58C8-46D4-8F59-72EC84E297AE}" srcOrd="0" destOrd="0" presId="urn:microsoft.com/office/officeart/2005/8/layout/cycle5"/>
    <dgm:cxn modelId="{AE313207-AA46-45D4-AF47-03A4B4A208DB}" type="presOf" srcId="{25012A66-8E78-4130-8338-4F4A81C9AD55}" destId="{FA148D2E-A7BE-43C3-883F-A4E15AEE3B06}" srcOrd="0" destOrd="0" presId="urn:microsoft.com/office/officeart/2005/8/layout/cycle5"/>
    <dgm:cxn modelId="{CD76D256-364B-4546-9525-EAC395F6F000}" type="presOf" srcId="{F387E215-3E36-455C-881B-EFD33612AF0F}" destId="{93471F42-B833-4628-A95D-55CB469163AC}" srcOrd="0" destOrd="0" presId="urn:microsoft.com/office/officeart/2005/8/layout/cycle5"/>
    <dgm:cxn modelId="{DF0987AF-AB91-4457-9FE3-32AB7F6C6574}" type="presOf" srcId="{18E91358-28DC-4EBA-98E7-FDC4F6B87E15}" destId="{731F6229-BCEF-42F6-AEF2-0ED12A1015EB}" srcOrd="0" destOrd="0" presId="urn:microsoft.com/office/officeart/2005/8/layout/cycle5"/>
    <dgm:cxn modelId="{BD2A660A-521D-4AE9-BD98-A0DA5430F9CF}" type="presOf" srcId="{36B7AA08-3A57-4EF3-807B-0FA60EF9D590}" destId="{2CF52583-A841-4EC5-AAB8-5C0FDDB52B0C}" srcOrd="0" destOrd="0" presId="urn:microsoft.com/office/officeart/2005/8/layout/cycle5"/>
    <dgm:cxn modelId="{6B01B035-2D2C-4490-AF7F-154CD70256C7}" type="presOf" srcId="{DFA26431-D047-4858-9C53-A98C06A9DF85}" destId="{95485D6D-CCBC-408C-86A8-C14C90AD87C6}" srcOrd="0" destOrd="0" presId="urn:microsoft.com/office/officeart/2005/8/layout/cycle5"/>
    <dgm:cxn modelId="{B205203D-CE97-46E0-B804-7BCC1E013504}" srcId="{3989B449-A2F1-4675-ABCE-B65BFBC1E1A9}" destId="{5D523D98-8072-4D76-B041-3C186A15A8CC}" srcOrd="3" destOrd="0" parTransId="{27AAF21D-B12D-4990-8E94-5D2C933223B2}" sibTransId="{F387E215-3E36-455C-881B-EFD33612AF0F}"/>
    <dgm:cxn modelId="{0734597D-77E5-4C4D-B94F-ED01ABEFC89C}" srcId="{3989B449-A2F1-4675-ABCE-B65BFBC1E1A9}" destId="{25012A66-8E78-4130-8338-4F4A81C9AD55}" srcOrd="2" destOrd="0" parTransId="{2E8AB708-53B1-4C33-A34E-3F96E6DD500E}" sibTransId="{DFA26431-D047-4858-9C53-A98C06A9DF85}"/>
    <dgm:cxn modelId="{AB69CB50-33DD-4B58-8D5D-11E485E834A7}" srcId="{3989B449-A2F1-4675-ABCE-B65BFBC1E1A9}" destId="{18E91358-28DC-4EBA-98E7-FDC4F6B87E15}" srcOrd="0" destOrd="0" parTransId="{412C160B-88A4-4731-8788-6C26340CBACC}" sibTransId="{36B7AA08-3A57-4EF3-807B-0FA60EF9D590}"/>
    <dgm:cxn modelId="{1E732737-7D88-43D2-A0C4-61C3E4011C26}" srcId="{3989B449-A2F1-4675-ABCE-B65BFBC1E1A9}" destId="{BFB6CED5-8BC6-43EA-A87D-363676BFAA9E}" srcOrd="1" destOrd="0" parTransId="{FCEE8ADB-535E-4FD7-964A-AE2E5E82AB9D}" sibTransId="{92C33C3A-B3DC-4798-B958-32BAD3002D2A}"/>
    <dgm:cxn modelId="{ABE498E5-468C-4D0F-9DD1-AAB6DEC6BDD5}" type="presOf" srcId="{BFB6CED5-8BC6-43EA-A87D-363676BFAA9E}" destId="{DAC8E03D-8177-48C7-BA36-AFD2B0A25054}" srcOrd="0" destOrd="0" presId="urn:microsoft.com/office/officeart/2005/8/layout/cycle5"/>
    <dgm:cxn modelId="{8D0DE238-54A3-45DC-B0E6-72449D5B4061}" type="presOf" srcId="{92C33C3A-B3DC-4798-B958-32BAD3002D2A}" destId="{24CCA8FF-1955-4BF5-B404-5AEFFAEBCFDC}" srcOrd="0" destOrd="0" presId="urn:microsoft.com/office/officeart/2005/8/layout/cycle5"/>
    <dgm:cxn modelId="{F8C72FCA-7754-47CA-AAA0-5343B6393C6D}" type="presOf" srcId="{3989B449-A2F1-4675-ABCE-B65BFBC1E1A9}" destId="{3A7885C0-E2D4-4FED-AF37-E38B1ED0334B}" srcOrd="0" destOrd="0" presId="urn:microsoft.com/office/officeart/2005/8/layout/cycle5"/>
    <dgm:cxn modelId="{E58DB40E-1940-4924-899F-AF962C2CC002}" type="presParOf" srcId="{3A7885C0-E2D4-4FED-AF37-E38B1ED0334B}" destId="{731F6229-BCEF-42F6-AEF2-0ED12A1015EB}" srcOrd="0" destOrd="0" presId="urn:microsoft.com/office/officeart/2005/8/layout/cycle5"/>
    <dgm:cxn modelId="{689F53AB-CC33-45A4-994F-DEA79B7504C2}" type="presParOf" srcId="{3A7885C0-E2D4-4FED-AF37-E38B1ED0334B}" destId="{5A7F1BF7-90A6-4F0F-A821-16C06B9E5745}" srcOrd="1" destOrd="0" presId="urn:microsoft.com/office/officeart/2005/8/layout/cycle5"/>
    <dgm:cxn modelId="{362E5FBC-C30F-4E75-8271-76FE2D8E8F48}" type="presParOf" srcId="{3A7885C0-E2D4-4FED-AF37-E38B1ED0334B}" destId="{2CF52583-A841-4EC5-AAB8-5C0FDDB52B0C}" srcOrd="2" destOrd="0" presId="urn:microsoft.com/office/officeart/2005/8/layout/cycle5"/>
    <dgm:cxn modelId="{C9EA148E-41EA-4986-85AD-42EBD7B03F23}" type="presParOf" srcId="{3A7885C0-E2D4-4FED-AF37-E38B1ED0334B}" destId="{DAC8E03D-8177-48C7-BA36-AFD2B0A25054}" srcOrd="3" destOrd="0" presId="urn:microsoft.com/office/officeart/2005/8/layout/cycle5"/>
    <dgm:cxn modelId="{FDE3ED3C-3B9B-4B12-B71D-8B5B323C47BA}" type="presParOf" srcId="{3A7885C0-E2D4-4FED-AF37-E38B1ED0334B}" destId="{724B0A3D-2C71-4C76-BC71-D80EAF93653E}" srcOrd="4" destOrd="0" presId="urn:microsoft.com/office/officeart/2005/8/layout/cycle5"/>
    <dgm:cxn modelId="{A64B6C23-9F42-43C4-AD62-BA7965A7A702}" type="presParOf" srcId="{3A7885C0-E2D4-4FED-AF37-E38B1ED0334B}" destId="{24CCA8FF-1955-4BF5-B404-5AEFFAEBCFDC}" srcOrd="5" destOrd="0" presId="urn:microsoft.com/office/officeart/2005/8/layout/cycle5"/>
    <dgm:cxn modelId="{D8FDFC6B-0A40-475F-BFEA-7E7D7EA4E557}" type="presParOf" srcId="{3A7885C0-E2D4-4FED-AF37-E38B1ED0334B}" destId="{FA148D2E-A7BE-43C3-883F-A4E15AEE3B06}" srcOrd="6" destOrd="0" presId="urn:microsoft.com/office/officeart/2005/8/layout/cycle5"/>
    <dgm:cxn modelId="{7C6AAED0-EA72-4711-8168-40062B7F493A}" type="presParOf" srcId="{3A7885C0-E2D4-4FED-AF37-E38B1ED0334B}" destId="{C3396601-241D-4BE1-B64D-F9371676A861}" srcOrd="7" destOrd="0" presId="urn:microsoft.com/office/officeart/2005/8/layout/cycle5"/>
    <dgm:cxn modelId="{F4C84C25-26E7-498C-A4BA-894BE7CF3BEE}" type="presParOf" srcId="{3A7885C0-E2D4-4FED-AF37-E38B1ED0334B}" destId="{95485D6D-CCBC-408C-86A8-C14C90AD87C6}" srcOrd="8" destOrd="0" presId="urn:microsoft.com/office/officeart/2005/8/layout/cycle5"/>
    <dgm:cxn modelId="{2A826DFC-1890-4E50-B922-0F7FBB9E3C87}" type="presParOf" srcId="{3A7885C0-E2D4-4FED-AF37-E38B1ED0334B}" destId="{DC6A3D5E-58C8-46D4-8F59-72EC84E297AE}" srcOrd="9" destOrd="0" presId="urn:microsoft.com/office/officeart/2005/8/layout/cycle5"/>
    <dgm:cxn modelId="{31011DFA-C01E-4D54-801C-B79E68A62C7F}" type="presParOf" srcId="{3A7885C0-E2D4-4FED-AF37-E38B1ED0334B}" destId="{814DC53E-5D61-45A5-846D-FAB31B9C5B2C}" srcOrd="10" destOrd="0" presId="urn:microsoft.com/office/officeart/2005/8/layout/cycle5"/>
    <dgm:cxn modelId="{E6226165-80C6-44B6-BB11-5174568FFF46}" type="presParOf" srcId="{3A7885C0-E2D4-4FED-AF37-E38B1ED0334B}" destId="{93471F42-B833-4628-A95D-55CB469163AC}"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F6229-BCEF-42F6-AEF2-0ED12A1015EB}">
      <dsp:nvSpPr>
        <dsp:cNvPr id="0" name=""/>
        <dsp:cNvSpPr/>
      </dsp:nvSpPr>
      <dsp:spPr>
        <a:xfrm>
          <a:off x="3905326" y="3233"/>
          <a:ext cx="2449909" cy="1592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Acquisition</a:t>
          </a:r>
          <a:endParaRPr lang="en-US" sz="3200" b="1" kern="1200" dirty="0"/>
        </a:p>
      </dsp:txBody>
      <dsp:txXfrm>
        <a:off x="3983063" y="80970"/>
        <a:ext cx="2294435" cy="1436967"/>
      </dsp:txXfrm>
    </dsp:sp>
    <dsp:sp modelId="{2CF52583-A841-4EC5-AAB8-5C0FDDB52B0C}">
      <dsp:nvSpPr>
        <dsp:cNvPr id="0" name=""/>
        <dsp:cNvSpPr/>
      </dsp:nvSpPr>
      <dsp:spPr>
        <a:xfrm>
          <a:off x="2500734" y="799453"/>
          <a:ext cx="5259092" cy="5259092"/>
        </a:xfrm>
        <a:custGeom>
          <a:avLst/>
          <a:gdLst/>
          <a:ahLst/>
          <a:cxnLst/>
          <a:rect l="0" t="0" r="0" b="0"/>
          <a:pathLst>
            <a:path>
              <a:moveTo>
                <a:pt x="4192295" y="514758"/>
              </a:moveTo>
              <a:arcTo wR="2629546" hR="2629546" stAng="18387782" swAng="163278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AC8E03D-8177-48C7-BA36-AFD2B0A25054}">
      <dsp:nvSpPr>
        <dsp:cNvPr id="0" name=""/>
        <dsp:cNvSpPr/>
      </dsp:nvSpPr>
      <dsp:spPr>
        <a:xfrm>
          <a:off x="6534872" y="2632779"/>
          <a:ext cx="2449909" cy="1592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Aggregation</a:t>
          </a:r>
          <a:endParaRPr lang="en-US" sz="3200" b="1" kern="1200" dirty="0"/>
        </a:p>
      </dsp:txBody>
      <dsp:txXfrm>
        <a:off x="6612609" y="2710516"/>
        <a:ext cx="2294435" cy="1436967"/>
      </dsp:txXfrm>
    </dsp:sp>
    <dsp:sp modelId="{24CCA8FF-1955-4BF5-B404-5AEFFAEBCFDC}">
      <dsp:nvSpPr>
        <dsp:cNvPr id="0" name=""/>
        <dsp:cNvSpPr/>
      </dsp:nvSpPr>
      <dsp:spPr>
        <a:xfrm>
          <a:off x="2500734" y="799453"/>
          <a:ext cx="5259092" cy="5259092"/>
        </a:xfrm>
        <a:custGeom>
          <a:avLst/>
          <a:gdLst/>
          <a:ahLst/>
          <a:cxnLst/>
          <a:rect l="0" t="0" r="0" b="0"/>
          <a:pathLst>
            <a:path>
              <a:moveTo>
                <a:pt x="4986410" y="3795608"/>
              </a:moveTo>
              <a:arcTo wR="2629546" hR="2629546" stAng="1579438" swAng="163278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A148D2E-A7BE-43C3-883F-A4E15AEE3B06}">
      <dsp:nvSpPr>
        <dsp:cNvPr id="0" name=""/>
        <dsp:cNvSpPr/>
      </dsp:nvSpPr>
      <dsp:spPr>
        <a:xfrm>
          <a:off x="3905326" y="5262325"/>
          <a:ext cx="2449909" cy="1592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Analysis</a:t>
          </a:r>
          <a:endParaRPr lang="en-US" sz="3200" b="1" kern="1200" dirty="0"/>
        </a:p>
      </dsp:txBody>
      <dsp:txXfrm>
        <a:off x="3983063" y="5340062"/>
        <a:ext cx="2294435" cy="1436967"/>
      </dsp:txXfrm>
    </dsp:sp>
    <dsp:sp modelId="{95485D6D-CCBC-408C-86A8-C14C90AD87C6}">
      <dsp:nvSpPr>
        <dsp:cNvPr id="0" name=""/>
        <dsp:cNvSpPr/>
      </dsp:nvSpPr>
      <dsp:spPr>
        <a:xfrm>
          <a:off x="2500734" y="799453"/>
          <a:ext cx="5259092" cy="5259092"/>
        </a:xfrm>
        <a:custGeom>
          <a:avLst/>
          <a:gdLst/>
          <a:ahLst/>
          <a:cxnLst/>
          <a:rect l="0" t="0" r="0" b="0"/>
          <a:pathLst>
            <a:path>
              <a:moveTo>
                <a:pt x="1066796" y="4744333"/>
              </a:moveTo>
              <a:arcTo wR="2629546" hR="2629546" stAng="7587782" swAng="163278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C6A3D5E-58C8-46D4-8F59-72EC84E297AE}">
      <dsp:nvSpPr>
        <dsp:cNvPr id="0" name=""/>
        <dsp:cNvSpPr/>
      </dsp:nvSpPr>
      <dsp:spPr>
        <a:xfrm>
          <a:off x="1275780" y="2632779"/>
          <a:ext cx="2449909" cy="1592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Application</a:t>
          </a:r>
          <a:endParaRPr lang="en-US" sz="3200" b="1" kern="1200" dirty="0"/>
        </a:p>
      </dsp:txBody>
      <dsp:txXfrm>
        <a:off x="1353517" y="2710516"/>
        <a:ext cx="2294435" cy="1436967"/>
      </dsp:txXfrm>
    </dsp:sp>
    <dsp:sp modelId="{93471F42-B833-4628-A95D-55CB469163AC}">
      <dsp:nvSpPr>
        <dsp:cNvPr id="0" name=""/>
        <dsp:cNvSpPr/>
      </dsp:nvSpPr>
      <dsp:spPr>
        <a:xfrm>
          <a:off x="2500734" y="799453"/>
          <a:ext cx="5259092" cy="5259092"/>
        </a:xfrm>
        <a:custGeom>
          <a:avLst/>
          <a:gdLst/>
          <a:ahLst/>
          <a:cxnLst/>
          <a:rect l="0" t="0" r="0" b="0"/>
          <a:pathLst>
            <a:path>
              <a:moveTo>
                <a:pt x="272681" y="1463483"/>
              </a:moveTo>
              <a:arcTo wR="2629546" hR="2629546" stAng="12379438" swAng="163278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99D9E-F7A9-4ACE-8959-8D7BCE87235E}" type="datetimeFigureOut">
              <a:rPr lang="en-US" smtClean="0"/>
              <a:t>3/15/2021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1BC67-39FE-49E7-AA54-B979AE2892EC}" type="slidenum">
              <a:rPr lang="en-US" smtClean="0"/>
              <a:t>‹#›</a:t>
            </a:fld>
            <a:endParaRPr lang="en-US"/>
          </a:p>
        </p:txBody>
      </p:sp>
    </p:spTree>
    <p:extLst>
      <p:ext uri="{BB962C8B-B14F-4D97-AF65-F5344CB8AC3E}">
        <p14:creationId xmlns:p14="http://schemas.microsoft.com/office/powerpoint/2010/main" val="943608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938"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z="1200" dirty="0" smtClean="0"/>
              <a:t>Meta data stores (data structures, types, and constraints)</a:t>
            </a:r>
            <a:endParaRPr lang="en-US" altLang="en-US" dirty="0"/>
          </a:p>
        </p:txBody>
      </p:sp>
    </p:spTree>
    <p:extLst>
      <p:ext uri="{BB962C8B-B14F-4D97-AF65-F5344CB8AC3E}">
        <p14:creationId xmlns:p14="http://schemas.microsoft.com/office/powerpoint/2010/main" val="3110674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4"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smtClean="0"/>
              <a:t>Initial part of book focuses on traditional applications</a:t>
            </a:r>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i="1" dirty="0" smtClean="0"/>
              <a:t>A number of recent applications are described later in the book (for example, Chapters 26,27,28,29)</a:t>
            </a:r>
          </a:p>
          <a:p>
            <a:r>
              <a:rPr lang="en-CA" dirty="0" smtClean="0"/>
              <a:t>These interactions are examples of what we may call traditional database applications, in which most of the information that is stored and accessed is either textual or numeric. In the past few years, advances in technology have led to exciting new applications of database systems. The proliferation of social media Web sites, such as Facebook, Twitter, and Flickr, among many others, has required the </a:t>
            </a:r>
            <a:r>
              <a:rPr lang="en-CA" dirty="0" err="1" smtClean="0"/>
              <a:t>creation</a:t>
            </a:r>
            <a:r>
              <a:rPr lang="en-CA" dirty="0" smtClean="0"/>
              <a:t> of huge databases that store </a:t>
            </a:r>
            <a:r>
              <a:rPr lang="en-CA" dirty="0" err="1" smtClean="0"/>
              <a:t>nontraditional</a:t>
            </a:r>
            <a:r>
              <a:rPr lang="en-CA" dirty="0" smtClean="0"/>
              <a:t> data, such as posts, tweets, images, and video clips. </a:t>
            </a:r>
          </a:p>
          <a:p>
            <a:r>
              <a:rPr lang="en-CA" dirty="0" smtClean="0"/>
              <a:t>New types of database systems, often referred to as big data storage systems, or NOSQL systems, have been created to manage data for social media applications. These types of systems are also used by companies such as Google, Amazon, and Yahoo, to manage the data required in their Web search engines, as well as to provide cloud storage, whereby users are provided with </a:t>
            </a:r>
            <a:r>
              <a:rPr lang="en-CA" dirty="0" err="1" smtClean="0"/>
              <a:t>storage</a:t>
            </a:r>
            <a:r>
              <a:rPr lang="en-CA" dirty="0" smtClean="0"/>
              <a:t> capabilities on the Web for managing all types of data including documents, programs, images, videos and emails. </a:t>
            </a:r>
            <a:endParaRPr lang="en-US" altLang="en-US" dirty="0"/>
          </a:p>
        </p:txBody>
      </p:sp>
    </p:spTree>
    <p:extLst>
      <p:ext uri="{BB962C8B-B14F-4D97-AF65-F5344CB8AC3E}">
        <p14:creationId xmlns:p14="http://schemas.microsoft.com/office/powerpoint/2010/main" val="84718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62"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6818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0"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08055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4"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04748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4"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b="1" dirty="0" smtClean="0"/>
              <a:t>Naïve</a:t>
            </a:r>
            <a:r>
              <a:rPr lang="en-US" altLang="en-US" dirty="0" smtClean="0"/>
              <a:t> </a:t>
            </a:r>
            <a:r>
              <a:rPr lang="en-US" altLang="en-US" b="1" dirty="0" smtClean="0"/>
              <a:t>(or Parametric) end-users</a:t>
            </a:r>
            <a:r>
              <a:rPr lang="en-US" altLang="en-US" dirty="0" smtClean="0"/>
              <a:t>: largest section of  end-user population.</a:t>
            </a:r>
          </a:p>
          <a:p>
            <a:endParaRPr lang="en-US" altLang="en-US" dirty="0"/>
          </a:p>
        </p:txBody>
      </p:sp>
    </p:spTree>
    <p:extLst>
      <p:ext uri="{BB962C8B-B14F-4D97-AF65-F5344CB8AC3E}">
        <p14:creationId xmlns:p14="http://schemas.microsoft.com/office/powerpoint/2010/main" val="2814449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2E60438-F8CE-4617-936A-705DC06B36D5}" type="slidenum">
              <a:rPr lang="en-CA" altLang="en-US" sz="1200" smtClean="0">
                <a:latin typeface="Tahoma" panose="020B0604030504040204" pitchFamily="34" charset="0"/>
              </a:rPr>
              <a:pPr/>
              <a:t>20</a:t>
            </a:fld>
            <a:endParaRPr lang="en-CA" altLang="en-US" sz="1200" smtClean="0">
              <a:latin typeface="Tahoma" panose="020B0604030504040204" pitchFamily="34"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i="1" dirty="0" smtClean="0"/>
              <a:t>Note: Not explicitly used in commercial DBMS products, but has been useful in explaining database system organization.</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4173029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2E60438-F8CE-4617-936A-705DC06B36D5}" type="slidenum">
              <a:rPr lang="en-CA" altLang="en-US" sz="1200" smtClean="0">
                <a:latin typeface="Tahoma" panose="020B0604030504040204" pitchFamily="34" charset="0"/>
              </a:rPr>
              <a:pPr/>
              <a:t>21</a:t>
            </a:fld>
            <a:endParaRPr lang="en-CA" altLang="en-US" sz="1200" smtClean="0">
              <a:latin typeface="Tahoma" panose="020B0604030504040204" pitchFamily="34"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i="1" dirty="0" smtClean="0"/>
              <a:t>Note: Not explicitly used in commercial DBMS products, but has been useful in explaining database system organization.</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148301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Mappings among schema levels are needed to transform requests and data. </a:t>
            </a:r>
          </a:p>
          <a:p>
            <a:pPr lvl="1" eaLnBrk="1" hangingPunct="1"/>
            <a:endParaRPr lang="en-US" altLang="en-US" dirty="0" smtClean="0"/>
          </a:p>
          <a:p>
            <a:pPr lvl="1" eaLnBrk="1" hangingPunct="1"/>
            <a:r>
              <a:rPr lang="en-US" altLang="en-US" dirty="0" smtClean="0"/>
              <a:t>Programs refer to an external schema, and are mapped by the DBMS to the internal schema for execution.</a:t>
            </a:r>
          </a:p>
          <a:p>
            <a:pPr lvl="1" eaLnBrk="1" hangingPunct="1"/>
            <a:endParaRPr lang="en-US" altLang="en-US" dirty="0" smtClean="0"/>
          </a:p>
          <a:p>
            <a:pPr lvl="1" eaLnBrk="1" hangingPunct="1"/>
            <a:r>
              <a:rPr lang="en-US" altLang="en-US" dirty="0" smtClean="0"/>
              <a:t>Data extracted from the internal DBMS level is reformatted to match the user’s external view (e.g. formatting the results of an SQL query for display in a Web page)</a:t>
            </a:r>
          </a:p>
          <a:p>
            <a:endParaRPr lang="en-US" dirty="0"/>
          </a:p>
        </p:txBody>
      </p:sp>
      <p:sp>
        <p:nvSpPr>
          <p:cNvPr id="4" name="Slide Number Placeholder 3"/>
          <p:cNvSpPr>
            <a:spLocks noGrp="1"/>
          </p:cNvSpPr>
          <p:nvPr>
            <p:ph type="sldNum" sz="quarter" idx="10"/>
          </p:nvPr>
        </p:nvSpPr>
        <p:spPr/>
        <p:txBody>
          <a:bodyPr/>
          <a:lstStyle/>
          <a:p>
            <a:fld id="{D9C1BC67-39FE-49E7-AA54-B979AE2892EC}" type="slidenum">
              <a:rPr lang="en-US" smtClean="0"/>
              <a:t>22</a:t>
            </a:fld>
            <a:endParaRPr lang="en-US"/>
          </a:p>
        </p:txBody>
      </p:sp>
    </p:spTree>
    <p:extLst>
      <p:ext uri="{BB962C8B-B14F-4D97-AF65-F5344CB8AC3E}">
        <p14:creationId xmlns:p14="http://schemas.microsoft.com/office/powerpoint/2010/main" val="2832679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88616D-7BD4-46EF-B7DD-0354722C4CAF}" type="slidenum">
              <a:rPr lang="en-CA" altLang="en-US" sz="1200" smtClean="0">
                <a:latin typeface="Tahoma" panose="020B0604030504040204" pitchFamily="34" charset="0"/>
              </a:rPr>
              <a:pPr/>
              <a:t>23</a:t>
            </a:fld>
            <a:endParaRPr lang="en-CA" altLang="en-US" sz="1200" smtClean="0">
              <a:latin typeface="Tahoma" panose="020B060403050404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For example, the internal schema may be changed when certain file structures are reorganized or new indexes are created to improve database performance.</a:t>
            </a:r>
          </a:p>
          <a:p>
            <a:pPr marL="342900" indent="-342900">
              <a:buFont typeface="Wingdings" panose="05000000000000000000" pitchFamily="2" charset="2"/>
              <a:buChar char="§"/>
            </a:pPr>
            <a:endParaRPr lang="en-US" altLang="en-US" sz="1200" dirty="0" smtClean="0"/>
          </a:p>
          <a:p>
            <a:pPr marL="342900" indent="-342900">
              <a:buFont typeface="Wingdings" panose="05000000000000000000" pitchFamily="2" charset="2"/>
              <a:buChar char="§"/>
            </a:pPr>
            <a:r>
              <a:rPr lang="en-US" altLang="en-US" sz="1200" dirty="0" smtClean="0"/>
              <a:t>The higher-level schemas themselves are </a:t>
            </a:r>
            <a:r>
              <a:rPr lang="en-US" altLang="en-US" sz="1200" b="1" dirty="0" smtClean="0"/>
              <a:t>unchanged</a:t>
            </a:r>
            <a:r>
              <a:rPr lang="en-US" altLang="en-US" sz="1200" dirty="0" smtClean="0"/>
              <a:t>.</a:t>
            </a:r>
          </a:p>
          <a:p>
            <a:pPr marL="342900" indent="-342900">
              <a:buFont typeface="Wingdings" panose="05000000000000000000" pitchFamily="2" charset="2"/>
              <a:buChar char="§"/>
            </a:pPr>
            <a:endParaRPr lang="en-US" altLang="en-US" sz="1200" dirty="0" smtClean="0"/>
          </a:p>
          <a:p>
            <a:pPr marL="342900" indent="-342900">
              <a:buFont typeface="Wingdings" panose="05000000000000000000" pitchFamily="2" charset="2"/>
              <a:buChar char="§"/>
            </a:pPr>
            <a:r>
              <a:rPr lang="en-US" altLang="en-US" sz="1200" dirty="0" smtClean="0"/>
              <a:t>Hence, the application programs need not be changed since they refer to the external schemas.</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731254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466"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1829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516B392-AB16-433E-A341-C08B2964F80A}" type="slidenum">
              <a:rPr lang="en-US" altLang="en-US" sz="1200"/>
              <a:pPr algn="r"/>
              <a:t>5</a:t>
            </a:fld>
            <a:endParaRPr lang="en-US" altLang="en-US" sz="1200" dirty="0"/>
          </a:p>
        </p:txBody>
      </p:sp>
      <p:sp>
        <p:nvSpPr>
          <p:cNvPr id="14338" name="Rectangle 2"/>
          <p:cNvSpPr>
            <a:spLocks noGrp="1" noRot="1" noChangeAspect="1" noChangeArrowheads="1" noTextEdit="1"/>
          </p:cNvSpPr>
          <p:nvPr>
            <p:ph type="sldImg"/>
          </p:nvPr>
        </p:nvSpPr>
        <p:spPr>
          <a:xfrm>
            <a:off x="404813" y="696913"/>
            <a:ext cx="6188075" cy="3481387"/>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6307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fld id="{BA7DA9AE-0F14-4832-802A-84214B1C6779}" type="slidenum">
              <a:rPr lang="en-US" altLang="en-US"/>
              <a:pPr eaLnBrk="1" hangingPunct="1"/>
              <a:t>26</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27515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fld id="{C3302105-2E57-4F5E-9077-7146377D3FF0}" type="slidenum">
              <a:rPr lang="en-US" altLang="en-US"/>
              <a:pPr eaLnBrk="1" hangingPunct="1"/>
              <a:t>27</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88104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fld id="{84226690-6AC9-4A71-A286-5893752D5B6B}" type="slidenum">
              <a:rPr lang="en-US" altLang="en-US"/>
              <a:pPr eaLnBrk="1" hangingPunct="1"/>
              <a:t>28</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5942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fld id="{068BA906-3E52-422A-B413-EA03F97FA6A8}" type="slidenum">
              <a:rPr lang="en-US" altLang="en-US"/>
              <a:pPr eaLnBrk="1" hangingPunct="1"/>
              <a:t>29</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139573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fld id="{0A5D98AD-5B50-489A-AAB0-113D12002ECC}" type="slidenum">
              <a:rPr lang="en-US" altLang="en-US"/>
              <a:pPr eaLnBrk="1" hangingPunct="1"/>
              <a:t>30</a:t>
            </a:fld>
            <a:endParaRPr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82968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fld id="{0823D940-099B-4C51-9B3E-37189C4A9146}" type="slidenum">
              <a:rPr lang="en-US" altLang="en-US"/>
              <a:pPr eaLnBrk="1" hangingPunct="1"/>
              <a:t>31</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05449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43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3F1A96-6D67-44EC-B93C-DE75888B7E88}" type="slidenum">
              <a:rPr lang="en-US" altLang="en-US" sz="1200">
                <a:latin typeface="Tahoma" panose="020B0604030504040204" pitchFamily="34" charset="0"/>
              </a:rPr>
              <a:pPr/>
              <a:t>34</a:t>
            </a:fld>
            <a:endParaRPr lang="en-US" altLang="en-US" sz="1200">
              <a:latin typeface="Tahoma" panose="020B0604030504040204" pitchFamily="34" charset="0"/>
            </a:endParaRPr>
          </a:p>
        </p:txBody>
      </p:sp>
    </p:spTree>
    <p:extLst>
      <p:ext uri="{BB962C8B-B14F-4D97-AF65-F5344CB8AC3E}">
        <p14:creationId xmlns:p14="http://schemas.microsoft.com/office/powerpoint/2010/main" val="3283755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62"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7412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E2E42CA-A09A-4793-8A18-57204D130B58}" type="slidenum">
              <a:rPr lang="en-US" altLang="en-US" sz="1200"/>
              <a:pPr algn="r"/>
              <a:t>6</a:t>
            </a:fld>
            <a:endParaRPr lang="en-US" altLang="en-US" sz="1200" dirty="0"/>
          </a:p>
        </p:txBody>
      </p:sp>
      <p:sp>
        <p:nvSpPr>
          <p:cNvPr id="16386" name="Rectangle 2"/>
          <p:cNvSpPr>
            <a:spLocks noGrp="1" noRot="1" noChangeAspect="1" noChangeArrowheads="1" noTextEdit="1"/>
          </p:cNvSpPr>
          <p:nvPr>
            <p:ph type="sldImg"/>
          </p:nvPr>
        </p:nvSpPr>
        <p:spPr>
          <a:xfrm>
            <a:off x="404813" y="696913"/>
            <a:ext cx="6188075" cy="3481387"/>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065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4"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70444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4"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smtClean="0"/>
              <a:t>Accomplished through </a:t>
            </a:r>
            <a:r>
              <a:rPr lang="en-US" altLang="en-US" sz="2200" b="1" dirty="0" smtClean="0"/>
              <a:t>data abstraction</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smtClean="0"/>
              <a:t>A </a:t>
            </a:r>
            <a:r>
              <a:rPr lang="en-US" altLang="en-US" sz="2200" b="1" dirty="0" smtClean="0"/>
              <a:t>data model</a:t>
            </a:r>
            <a:r>
              <a:rPr lang="en-US" altLang="en-US" sz="2200" dirty="0" smtClean="0"/>
              <a:t> is used to hide storage details and present the users with a conceptual view  of the database.</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smtClean="0"/>
              <a:t>Programs refer to the data model constructs rather than data storage details</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2200" i="1" dirty="0" smtClean="0"/>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i="1" dirty="0" smtClean="0"/>
              <a:t>Concurrency control</a:t>
            </a:r>
            <a:r>
              <a:rPr lang="en-US" altLang="en-US" sz="2200" dirty="0" smtClean="0"/>
              <a:t> within the DBMS guarantees that each </a:t>
            </a:r>
            <a:r>
              <a:rPr lang="en-US" altLang="en-US" sz="2200" b="1" dirty="0" smtClean="0"/>
              <a:t>transaction</a:t>
            </a:r>
            <a:r>
              <a:rPr lang="en-US" altLang="en-US" sz="2200" dirty="0" smtClean="0"/>
              <a:t> is correctly executed or aborted</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i="1" dirty="0" smtClean="0"/>
              <a:t>Recovery</a:t>
            </a:r>
            <a:r>
              <a:rPr lang="en-US" altLang="en-US" sz="2200" dirty="0" smtClean="0"/>
              <a:t> subsystem ensures each completed transaction has its effect permanently recorded in the database</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b="1" dirty="0" smtClean="0"/>
              <a:t>OLTP</a:t>
            </a:r>
            <a:r>
              <a:rPr lang="en-US" altLang="en-US" sz="2200" dirty="0" smtClean="0"/>
              <a:t> (Online Transaction Processing) is a major part of database applications (allows hundreds of concurrent transactions to execute per second)</a:t>
            </a:r>
          </a:p>
          <a:p>
            <a:endParaRPr lang="en-US" altLang="en-US" dirty="0"/>
          </a:p>
        </p:txBody>
      </p:sp>
    </p:spTree>
    <p:extLst>
      <p:ext uri="{BB962C8B-B14F-4D97-AF65-F5344CB8AC3E}">
        <p14:creationId xmlns:p14="http://schemas.microsoft.com/office/powerpoint/2010/main" val="250188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418"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18765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46"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6400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986"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6905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10" name="Rectangle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0406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22363"/>
            <a:ext cx="10715368"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3D54BD-8D12-4C64-9326-8BAB96B2C00A}"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34321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6793" y="93278"/>
            <a:ext cx="11951043" cy="98176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96793" y="1346886"/>
            <a:ext cx="11951043" cy="48300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D54BD-8D12-4C64-9326-8BAB96B2C00A}"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181237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18936" y="135924"/>
            <a:ext cx="2628900" cy="60410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5924" y="135924"/>
            <a:ext cx="9168712" cy="60410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35924" y="6356350"/>
            <a:ext cx="2743200" cy="365125"/>
          </a:xfrm>
        </p:spPr>
        <p:txBody>
          <a:bodyPr/>
          <a:lstStyle/>
          <a:p>
            <a:fld id="{BF3D54BD-8D12-4C64-9326-8BAB96B2C00A}" type="datetimeFigureOut">
              <a:rPr lang="en-US" smtClean="0"/>
              <a:t>3/15/2021</a:t>
            </a:fld>
            <a:endParaRPr lang="en-US"/>
          </a:p>
        </p:txBody>
      </p:sp>
      <p:sp>
        <p:nvSpPr>
          <p:cNvPr id="5" name="Footer Placeholder 4"/>
          <p:cNvSpPr>
            <a:spLocks noGrp="1"/>
          </p:cNvSpPr>
          <p:nvPr>
            <p:ph type="ftr" sz="quarter" idx="11"/>
          </p:nvPr>
        </p:nvSpPr>
        <p:spPr>
          <a:xfrm>
            <a:off x="4091630" y="6373684"/>
            <a:ext cx="4114800" cy="365125"/>
          </a:xfrm>
        </p:spPr>
        <p:txBody>
          <a:bodyPr/>
          <a:lstStyle/>
          <a:p>
            <a:endParaRPr lang="en-US"/>
          </a:p>
        </p:txBody>
      </p:sp>
      <p:sp>
        <p:nvSpPr>
          <p:cNvPr id="6" name="Slide Number Placeholder 5"/>
          <p:cNvSpPr>
            <a:spLocks noGrp="1"/>
          </p:cNvSpPr>
          <p:nvPr>
            <p:ph type="sldNum" sz="quarter" idx="12"/>
          </p:nvPr>
        </p:nvSpPr>
        <p:spPr>
          <a:xfrm>
            <a:off x="9418936" y="6356350"/>
            <a:ext cx="2628900" cy="365125"/>
          </a:xfrm>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178455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55902"/>
          </a:xfrm>
          <a:solidFill>
            <a:schemeClr val="accent1">
              <a:lumMod val="50000"/>
            </a:schemeClr>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a:xfrm>
            <a:off x="170935" y="1433384"/>
            <a:ext cx="11901616" cy="4743579"/>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3D54BD-8D12-4C64-9326-8BAB96B2C00A}"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29351" y="6348970"/>
            <a:ext cx="2743200" cy="365125"/>
          </a:xfrm>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186818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3D54BD-8D12-4C64-9326-8BAB96B2C00A}"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320566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233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3D54BD-8D12-4C64-9326-8BAB96B2C00A}"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3529537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3D54BD-8D12-4C64-9326-8BAB96B2C00A}"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105896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2334"/>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3D54BD-8D12-4C64-9326-8BAB96B2C00A}"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264446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D54BD-8D12-4C64-9326-8BAB96B2C00A}"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97942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3D54BD-8D12-4C64-9326-8BAB96B2C00A}"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307358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8108" y="115030"/>
            <a:ext cx="3932236" cy="1600199"/>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75438" y="115031"/>
            <a:ext cx="7772398" cy="6137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8106" y="1933832"/>
            <a:ext cx="3932237" cy="4318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8106" y="6458164"/>
            <a:ext cx="2743200" cy="365125"/>
          </a:xfrm>
        </p:spPr>
        <p:txBody>
          <a:bodyPr/>
          <a:lstStyle/>
          <a:p>
            <a:fld id="{BF3D54BD-8D12-4C64-9326-8BAB96B2C00A}" type="datetimeFigureOut">
              <a:rPr lang="en-US" smtClean="0"/>
              <a:t>3/15/2021</a:t>
            </a:fld>
            <a:endParaRPr lang="en-US"/>
          </a:p>
        </p:txBody>
      </p:sp>
      <p:sp>
        <p:nvSpPr>
          <p:cNvPr id="6" name="Footer Placeholder 5"/>
          <p:cNvSpPr>
            <a:spLocks noGrp="1"/>
          </p:cNvSpPr>
          <p:nvPr>
            <p:ph type="ftr" sz="quarter" idx="11"/>
          </p:nvPr>
        </p:nvSpPr>
        <p:spPr>
          <a:xfrm>
            <a:off x="4275438" y="6492875"/>
            <a:ext cx="4114800" cy="365125"/>
          </a:xfrm>
        </p:spPr>
        <p:txBody>
          <a:bodyPr/>
          <a:lstStyle/>
          <a:p>
            <a:endParaRPr lang="en-US"/>
          </a:p>
        </p:txBody>
      </p:sp>
      <p:sp>
        <p:nvSpPr>
          <p:cNvPr id="7" name="Slide Number Placeholder 6"/>
          <p:cNvSpPr>
            <a:spLocks noGrp="1"/>
          </p:cNvSpPr>
          <p:nvPr>
            <p:ph type="sldNum" sz="quarter" idx="12"/>
          </p:nvPr>
        </p:nvSpPr>
        <p:spPr>
          <a:xfrm>
            <a:off x="9304636" y="6458163"/>
            <a:ext cx="2743200" cy="365125"/>
          </a:xfrm>
        </p:spPr>
        <p:txBody>
          <a:bodyPr/>
          <a:lstStyle/>
          <a:p>
            <a:fld id="{15D02EFC-2352-4F63-A1C0-884A4902913E}" type="slidenum">
              <a:rPr lang="en-US" smtClean="0"/>
              <a:t>‹#›</a:t>
            </a:fld>
            <a:endParaRPr lang="en-US"/>
          </a:p>
        </p:txBody>
      </p:sp>
    </p:spTree>
    <p:extLst>
      <p:ext uri="{BB962C8B-B14F-4D97-AF65-F5344CB8AC3E}">
        <p14:creationId xmlns:p14="http://schemas.microsoft.com/office/powerpoint/2010/main" val="291993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793" y="93278"/>
            <a:ext cx="11951043" cy="932334"/>
          </a:xfrm>
          <a:prstGeom prst="rect">
            <a:avLst/>
          </a:prstGeom>
          <a:solidFill>
            <a:schemeClr val="accent1">
              <a:lumMod val="50000"/>
            </a:schemeClr>
          </a:solidFill>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6793" y="1396314"/>
            <a:ext cx="11951043" cy="478064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D54BD-8D12-4C64-9326-8BAB96B2C00A}" type="datetimeFigureOut">
              <a:rPr lang="en-US" smtClean="0"/>
              <a:t>3/15/2021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0463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02EFC-2352-4F63-A1C0-884A4902913E}" type="slidenum">
              <a:rPr lang="en-US" smtClean="0"/>
              <a:t>‹#›</a:t>
            </a:fld>
            <a:endParaRPr lang="en-US"/>
          </a:p>
        </p:txBody>
      </p:sp>
    </p:spTree>
    <p:extLst>
      <p:ext uri="{BB962C8B-B14F-4D97-AF65-F5344CB8AC3E}">
        <p14:creationId xmlns:p14="http://schemas.microsoft.com/office/powerpoint/2010/main" val="19754668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089" y="274638"/>
            <a:ext cx="10638505" cy="3716337"/>
          </a:xfrm>
          <a:noFill/>
        </p:spPr>
        <p:txBody>
          <a:bodyPr>
            <a:noAutofit/>
          </a:bodyPr>
          <a:lstStyle/>
          <a:p>
            <a:r>
              <a:rPr lang="en-US" sz="8000" b="1" dirty="0" smtClean="0">
                <a:solidFill>
                  <a:srgbClr val="00B050"/>
                </a:solidFill>
                <a:latin typeface="Courier New" panose="02070309020205020404" pitchFamily="49" charset="0"/>
                <a:cs typeface="Courier New" panose="02070309020205020404" pitchFamily="49" charset="0"/>
              </a:rPr>
              <a:t>ECEG-4191 </a:t>
            </a:r>
            <a:br>
              <a:rPr lang="en-US" sz="8000" b="1" dirty="0" smtClean="0">
                <a:solidFill>
                  <a:srgbClr val="00B050"/>
                </a:solidFill>
                <a:latin typeface="Courier New" panose="02070309020205020404" pitchFamily="49" charset="0"/>
                <a:cs typeface="Courier New" panose="02070309020205020404" pitchFamily="49" charset="0"/>
              </a:rPr>
            </a:br>
            <a:r>
              <a:rPr lang="en-US" sz="8000" b="1" dirty="0" smtClean="0">
                <a:solidFill>
                  <a:srgbClr val="00B050"/>
                </a:solidFill>
                <a:latin typeface="Courier New" panose="02070309020205020404" pitchFamily="49" charset="0"/>
                <a:cs typeface="Courier New" panose="02070309020205020404" pitchFamily="49" charset="0"/>
              </a:rPr>
              <a:t>Database Systems</a:t>
            </a:r>
            <a:br>
              <a:rPr lang="en-US" sz="8000" b="1" dirty="0" smtClean="0">
                <a:solidFill>
                  <a:srgbClr val="00B050"/>
                </a:solidFill>
                <a:latin typeface="Courier New" panose="02070309020205020404" pitchFamily="49" charset="0"/>
                <a:cs typeface="Courier New" panose="02070309020205020404" pitchFamily="49" charset="0"/>
              </a:rPr>
            </a:br>
            <a:endParaRPr lang="en-US" sz="8000" b="1" dirty="0">
              <a:solidFill>
                <a:srgbClr val="00B050"/>
              </a:solidFill>
              <a:latin typeface="Courier New" panose="02070309020205020404" pitchFamily="49" charset="0"/>
              <a:cs typeface="Courier New" panose="02070309020205020404" pitchFamily="49" charset="0"/>
            </a:endParaRPr>
          </a:p>
        </p:txBody>
      </p:sp>
      <p:sp>
        <p:nvSpPr>
          <p:cNvPr id="5" name="Title 1"/>
          <p:cNvSpPr txBox="1">
            <a:spLocks/>
          </p:cNvSpPr>
          <p:nvPr/>
        </p:nvSpPr>
        <p:spPr>
          <a:xfrm>
            <a:off x="504826" y="3990975"/>
            <a:ext cx="10726993" cy="2190750"/>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b="1" dirty="0" smtClean="0">
                <a:solidFill>
                  <a:srgbClr val="00B050"/>
                </a:solidFill>
              </a:rPr>
              <a:t>Chapter 01</a:t>
            </a:r>
          </a:p>
          <a:p>
            <a:endParaRPr lang="en-US" sz="1200" b="1" dirty="0" smtClean="0">
              <a:solidFill>
                <a:srgbClr val="00B050"/>
              </a:solidFill>
            </a:endParaRPr>
          </a:p>
          <a:p>
            <a:r>
              <a:rPr lang="en-US" b="1" dirty="0" smtClean="0">
                <a:solidFill>
                  <a:srgbClr val="00B050"/>
                </a:solidFill>
              </a:rPr>
              <a:t>Introduction</a:t>
            </a:r>
            <a:endParaRPr lang="en-US" b="1" dirty="0">
              <a:solidFill>
                <a:srgbClr val="00B050"/>
              </a:solidFill>
            </a:endParaRPr>
          </a:p>
        </p:txBody>
      </p:sp>
      <p:grpSp>
        <p:nvGrpSpPr>
          <p:cNvPr id="11" name="Group 10"/>
          <p:cNvGrpSpPr/>
          <p:nvPr/>
        </p:nvGrpSpPr>
        <p:grpSpPr>
          <a:xfrm>
            <a:off x="2907967" y="3429000"/>
            <a:ext cx="5920709" cy="352425"/>
            <a:chOff x="2447925" y="3333750"/>
            <a:chExt cx="5920709" cy="352425"/>
          </a:xfrm>
          <a:solidFill>
            <a:srgbClr val="00B050"/>
          </a:solidFill>
        </p:grpSpPr>
        <p:sp>
          <p:nvSpPr>
            <p:cNvPr id="8" name="Flowchart: Decision 7"/>
            <p:cNvSpPr/>
            <p:nvPr/>
          </p:nvSpPr>
          <p:spPr>
            <a:xfrm>
              <a:off x="5248275" y="3333750"/>
              <a:ext cx="323850" cy="352425"/>
            </a:xfrm>
            <a:prstGeom prst="flowChartDecisi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47925" y="3471862"/>
              <a:ext cx="2828925" cy="95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39709" y="3462337"/>
              <a:ext cx="2828925" cy="95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246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0" y="0"/>
            <a:ext cx="12192000" cy="617032"/>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Why Use a </a:t>
            </a:r>
            <a:r>
              <a:rPr lang="en-US" altLang="en-US" sz="2800" b="1" dirty="0" smtClean="0"/>
              <a:t>DBMS(2)</a:t>
            </a:r>
            <a:endParaRPr lang="en-US" altLang="en-US" sz="2800" b="1" dirty="0"/>
          </a:p>
        </p:txBody>
      </p:sp>
      <p:sp>
        <p:nvSpPr>
          <p:cNvPr id="27650" name="Rectangle 2"/>
          <p:cNvSpPr>
            <a:spLocks noGrp="1" noChangeArrowheads="1"/>
          </p:cNvSpPr>
          <p:nvPr>
            <p:ph type="body" idx="1"/>
          </p:nvPr>
        </p:nvSpPr>
        <p:spPr>
          <a:xfrm>
            <a:off x="290456" y="796066"/>
            <a:ext cx="11901544" cy="5503134"/>
          </a:xfrm>
          <a:ln/>
        </p:spPr>
        <p:txBody>
          <a:bodyPr vert="horz" lIns="90000" tIns="46800" rIns="91440" bIns="46800" rtlCol="0">
            <a:normAutofit/>
          </a:bodyPr>
          <a:lstStyle/>
          <a:p>
            <a:pPr marL="338138" indent="-338138">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a:t>Potential for </a:t>
            </a:r>
            <a:r>
              <a:rPr lang="en-US" altLang="en-US" sz="2400" b="1" dirty="0" smtClean="0"/>
              <a:t>Enforcing </a:t>
            </a:r>
            <a:r>
              <a:rPr lang="en-US" altLang="en-US" sz="2400" b="1" dirty="0"/>
              <a:t>S</a:t>
            </a:r>
            <a:r>
              <a:rPr lang="en-US" altLang="en-US" sz="2400" b="1" dirty="0" smtClean="0"/>
              <a:t>tandards</a:t>
            </a:r>
            <a:r>
              <a:rPr lang="en-US" altLang="en-US" sz="2400" b="1" dirty="0"/>
              <a:t>:</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Crucial for the success of database applications in large organizations</a:t>
            </a:r>
            <a:r>
              <a:rPr lang="en-US" altLang="en-US" dirty="0" smtClean="0"/>
              <a:t>.</a:t>
            </a:r>
          </a:p>
          <a:p>
            <a:pPr marL="338138" indent="-338138">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t>Reduced application development time:</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smtClean="0"/>
              <a:t>The </a:t>
            </a:r>
            <a:r>
              <a:rPr lang="en-US" altLang="en-US" dirty="0"/>
              <a:t>time </a:t>
            </a:r>
            <a:r>
              <a:rPr lang="en-US" altLang="en-US" dirty="0" smtClean="0"/>
              <a:t>needed </a:t>
            </a:r>
            <a:r>
              <a:rPr lang="en-US" altLang="en-US" dirty="0"/>
              <a:t>to add each new application is reduced.</a:t>
            </a:r>
          </a:p>
          <a:p>
            <a:pPr marL="338138" indent="-338138">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t>Flexibility </a:t>
            </a:r>
            <a:r>
              <a:rPr lang="en-US" altLang="en-US" sz="2400" b="1" dirty="0"/>
              <a:t>to change data storage structures:</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Storage structures may evolve to improve performance, or because of new requirements. </a:t>
            </a:r>
          </a:p>
          <a:p>
            <a:pPr marL="338138" indent="-338138">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a:t>Availability of up-to-date information:</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Extremely important for on-line transaction systems such as airline, hotel, car reservations.</a:t>
            </a:r>
          </a:p>
          <a:p>
            <a:pPr marL="338138" indent="-338138">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a:t>Economies of scale:</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Wasteful overlap of resources and personnel can be avoided by consolidating data and applications across departments</a:t>
            </a:r>
            <a:r>
              <a:rPr lang="en-US" altLang="en-US" dirty="0" smtClean="0"/>
              <a:t>.</a:t>
            </a:r>
            <a:endParaRPr lang="en-US" altLang="en-US" dirty="0"/>
          </a:p>
        </p:txBody>
      </p:sp>
      <p:sp>
        <p:nvSpPr>
          <p:cNvPr id="4" name="Rectangle 3"/>
          <p:cNvSpPr/>
          <p:nvPr/>
        </p:nvSpPr>
        <p:spPr>
          <a:xfrm>
            <a:off x="290456" y="6474388"/>
            <a:ext cx="3878947" cy="369332"/>
          </a:xfrm>
          <a:prstGeom prst="rect">
            <a:avLst/>
          </a:prstGeom>
        </p:spPr>
        <p:txBody>
          <a:bodyPr wrap="none">
            <a:spAutoFit/>
          </a:bodyPr>
          <a:lstStyle/>
          <a:p>
            <a:r>
              <a:rPr lang="en-US" altLang="en-US" b="1" i="1" dirty="0" smtClean="0">
                <a:solidFill>
                  <a:srgbClr val="00B050"/>
                </a:solidFill>
              </a:rPr>
              <a:t>… The list goes on! Read the text book.</a:t>
            </a:r>
            <a:endParaRPr lang="en-US" b="1" i="1" dirty="0">
              <a:solidFill>
                <a:srgbClr val="00B050"/>
              </a:solidFill>
            </a:endParaRPr>
          </a:p>
        </p:txBody>
      </p:sp>
    </p:spTree>
    <p:extLst>
      <p:ext uri="{BB962C8B-B14F-4D97-AF65-F5344CB8AC3E}">
        <p14:creationId xmlns:p14="http://schemas.microsoft.com/office/powerpoint/2010/main" val="15096536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65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0">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650">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 y="0"/>
            <a:ext cx="12192000" cy="657225"/>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Why Use a DBMS</a:t>
            </a:r>
          </a:p>
        </p:txBody>
      </p:sp>
      <p:sp>
        <p:nvSpPr>
          <p:cNvPr id="24578" name="Rectangle 2"/>
          <p:cNvSpPr>
            <a:spLocks noGrp="1" noChangeArrowheads="1"/>
          </p:cNvSpPr>
          <p:nvPr>
            <p:ph type="body" idx="1"/>
          </p:nvPr>
        </p:nvSpPr>
        <p:spPr>
          <a:xfrm>
            <a:off x="1" y="876598"/>
            <a:ext cx="12191999" cy="5771852"/>
          </a:xfrm>
          <a:ln/>
        </p:spPr>
        <p:txBody>
          <a:bodyPr vert="horz" lIns="90000" tIns="46800" rIns="91440" bIns="46800" rtlCol="0">
            <a:normAutofit/>
          </a:bodyPr>
          <a:lstStyle/>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Controlling redundancy in data storage and in development and maintenance efforts.</a:t>
            </a:r>
          </a:p>
          <a:p>
            <a:pPr marL="738188" lvl="1" indent="-280988">
              <a:lnSpc>
                <a:spcPct val="150000"/>
              </a:lnSpc>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Sharing of data among multiple users.</a:t>
            </a:r>
          </a:p>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smtClean="0"/>
              <a:t>Providing </a:t>
            </a:r>
            <a:r>
              <a:rPr lang="en-US" altLang="en-US" sz="2400" dirty="0"/>
              <a:t>persistent storage for program </a:t>
            </a:r>
            <a:r>
              <a:rPr lang="en-US" altLang="en-US" sz="2400" dirty="0" smtClean="0"/>
              <a:t>Objects (In </a:t>
            </a:r>
            <a:r>
              <a:rPr lang="en-US" altLang="en-US" sz="2400" dirty="0"/>
              <a:t>Object-oriented </a:t>
            </a:r>
            <a:r>
              <a:rPr lang="en-US" altLang="en-US" sz="2400" dirty="0" smtClean="0"/>
              <a:t>DBMSs)</a:t>
            </a:r>
            <a:endParaRPr lang="en-US" altLang="en-US" sz="2400" dirty="0"/>
          </a:p>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Providing Storage Structures (e.g. indexes) for efficient Query </a:t>
            </a:r>
            <a:r>
              <a:rPr lang="en-US" altLang="en-US" sz="2400" dirty="0" smtClean="0"/>
              <a:t>Processing</a:t>
            </a:r>
          </a:p>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Providing multiple interfaces to different classes of users.</a:t>
            </a:r>
          </a:p>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Representing complex relationships among data.</a:t>
            </a:r>
          </a:p>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Drawing inferences and actions from the stored data using deductive and active rules</a:t>
            </a:r>
          </a:p>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Allowing multiple “views” of the same </a:t>
            </a:r>
            <a:r>
              <a:rPr lang="en-US" altLang="en-US" sz="2400" dirty="0" smtClean="0"/>
              <a:t>data</a:t>
            </a:r>
            <a:endParaRPr lang="en-US" altLang="en-US" sz="2400" dirty="0"/>
          </a:p>
        </p:txBody>
      </p:sp>
    </p:spTree>
    <p:extLst>
      <p:ext uri="{BB962C8B-B14F-4D97-AF65-F5344CB8AC3E}">
        <p14:creationId xmlns:p14="http://schemas.microsoft.com/office/powerpoint/2010/main" val="25032819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355601" y="1"/>
            <a:ext cx="11836400" cy="635000"/>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Typical DBMS Functionality</a:t>
            </a:r>
          </a:p>
        </p:txBody>
      </p:sp>
      <p:sp>
        <p:nvSpPr>
          <p:cNvPr id="9218" name="Rectangle 2"/>
          <p:cNvSpPr>
            <a:spLocks noGrp="1" noChangeArrowheads="1"/>
          </p:cNvSpPr>
          <p:nvPr>
            <p:ph type="body" idx="1"/>
          </p:nvPr>
        </p:nvSpPr>
        <p:spPr>
          <a:xfrm>
            <a:off x="355601" y="895350"/>
            <a:ext cx="11747499" cy="1676400"/>
          </a:xfrm>
          <a:ln/>
        </p:spPr>
        <p:txBody>
          <a:bodyPr vert="horz" lIns="90000" tIns="46800" rIns="91440" bIns="46800" rtlCol="0">
            <a:normAutofit/>
          </a:bodyPr>
          <a:lstStyle/>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i="1" dirty="0"/>
              <a:t>Define</a:t>
            </a:r>
            <a:r>
              <a:rPr lang="en-US" altLang="en-US" sz="2400" dirty="0"/>
              <a:t> a particular database in terms of its </a:t>
            </a:r>
            <a:r>
              <a:rPr lang="en-US" altLang="en-US" sz="2400" dirty="0" smtClean="0"/>
              <a:t>__________, _________, </a:t>
            </a:r>
            <a:r>
              <a:rPr lang="en-US" altLang="en-US" sz="2400" dirty="0"/>
              <a:t>and </a:t>
            </a:r>
            <a:r>
              <a:rPr lang="en-US" altLang="en-US" sz="2400" dirty="0" smtClean="0"/>
              <a:t>__________</a:t>
            </a:r>
            <a:endParaRPr lang="en-US" altLang="en-US" sz="2400" dirty="0"/>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1600" i="1" dirty="0" smtClean="0"/>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i="1" dirty="0" smtClean="0"/>
              <a:t>Construct</a:t>
            </a:r>
            <a:r>
              <a:rPr lang="en-US" altLang="en-US" sz="2400" dirty="0" smtClean="0"/>
              <a:t> </a:t>
            </a:r>
            <a:r>
              <a:rPr lang="en-US" altLang="en-US" sz="2400" dirty="0"/>
              <a:t>or Load the initial database contents on a secondary storage medium (typically hard disk)</a:t>
            </a:r>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2400" i="1" dirty="0" smtClean="0"/>
          </a:p>
        </p:txBody>
      </p:sp>
      <p:sp>
        <p:nvSpPr>
          <p:cNvPr id="2" name="Rectangle 1"/>
          <p:cNvSpPr/>
          <p:nvPr/>
        </p:nvSpPr>
        <p:spPr>
          <a:xfrm>
            <a:off x="6110472" y="853482"/>
            <a:ext cx="1522083" cy="461665"/>
          </a:xfrm>
          <a:prstGeom prst="rect">
            <a:avLst/>
          </a:prstGeom>
        </p:spPr>
        <p:txBody>
          <a:bodyPr wrap="none">
            <a:spAutoFit/>
          </a:bodyPr>
          <a:lstStyle/>
          <a:p>
            <a:pPr>
              <a:spcBef>
                <a:spcPts val="600"/>
              </a:spcBef>
              <a:buClr>
                <a:srgbClr val="990033"/>
              </a:buClr>
              <a:buSzPct val="600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a:solidFill>
                  <a:srgbClr val="00B050"/>
                </a:solidFill>
              </a:rPr>
              <a:t>data </a:t>
            </a:r>
            <a:r>
              <a:rPr lang="en-US" altLang="en-US" sz="2400" b="1" dirty="0" smtClean="0">
                <a:solidFill>
                  <a:srgbClr val="00B050"/>
                </a:solidFill>
              </a:rPr>
              <a:t>types</a:t>
            </a:r>
            <a:endParaRPr lang="en-US" altLang="en-US" sz="2400" b="1" dirty="0">
              <a:solidFill>
                <a:srgbClr val="00B050"/>
              </a:solidFill>
            </a:endParaRPr>
          </a:p>
        </p:txBody>
      </p:sp>
      <p:sp>
        <p:nvSpPr>
          <p:cNvPr id="6" name="Rectangle 5"/>
          <p:cNvSpPr/>
          <p:nvPr/>
        </p:nvSpPr>
        <p:spPr>
          <a:xfrm>
            <a:off x="7729011" y="855366"/>
            <a:ext cx="1471365" cy="461665"/>
          </a:xfrm>
          <a:prstGeom prst="rect">
            <a:avLst/>
          </a:prstGeom>
        </p:spPr>
        <p:txBody>
          <a:bodyPr wrap="none">
            <a:spAutoFit/>
          </a:bodyPr>
          <a:lstStyle/>
          <a:p>
            <a:pPr>
              <a:spcBef>
                <a:spcPts val="600"/>
              </a:spcBef>
              <a:buClr>
                <a:srgbClr val="990033"/>
              </a:buClr>
              <a:buSzPct val="600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solidFill>
                  <a:srgbClr val="00B050"/>
                </a:solidFill>
              </a:rPr>
              <a:t>structures</a:t>
            </a:r>
            <a:endParaRPr lang="en-US" altLang="en-US" sz="2400" b="1" dirty="0">
              <a:solidFill>
                <a:srgbClr val="00B050"/>
              </a:solidFill>
            </a:endParaRPr>
          </a:p>
        </p:txBody>
      </p:sp>
      <p:sp>
        <p:nvSpPr>
          <p:cNvPr id="7" name="Rectangle 6"/>
          <p:cNvSpPr/>
          <p:nvPr/>
        </p:nvSpPr>
        <p:spPr>
          <a:xfrm>
            <a:off x="9759339" y="846783"/>
            <a:ext cx="1591974" cy="461665"/>
          </a:xfrm>
          <a:prstGeom prst="rect">
            <a:avLst/>
          </a:prstGeom>
        </p:spPr>
        <p:txBody>
          <a:bodyPr wrap="none">
            <a:spAutoFit/>
          </a:bodyPr>
          <a:lstStyle/>
          <a:p>
            <a:pPr>
              <a:spcBef>
                <a:spcPts val="600"/>
              </a:spcBef>
              <a:buClr>
                <a:srgbClr val="990033"/>
              </a:buClr>
              <a:buSzPct val="600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solidFill>
                  <a:srgbClr val="00B050"/>
                </a:solidFill>
              </a:rPr>
              <a:t>constraints</a:t>
            </a:r>
            <a:endParaRPr lang="en-US" altLang="en-US" sz="2400" b="1" dirty="0">
              <a:solidFill>
                <a:srgbClr val="00B050"/>
              </a:solidFill>
            </a:endParaRPr>
          </a:p>
        </p:txBody>
      </p:sp>
      <p:sp>
        <p:nvSpPr>
          <p:cNvPr id="3" name="Rectangle 2"/>
          <p:cNvSpPr/>
          <p:nvPr/>
        </p:nvSpPr>
        <p:spPr>
          <a:xfrm>
            <a:off x="355601" y="2571750"/>
            <a:ext cx="10995712" cy="461665"/>
          </a:xfrm>
          <a:prstGeom prst="rect">
            <a:avLst/>
          </a:prstGeom>
        </p:spPr>
        <p:txBody>
          <a:bodyPr wrap="square">
            <a:spAutoFit/>
          </a:bodyPr>
          <a:lstStyle/>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i="1" dirty="0" smtClean="0"/>
              <a:t>Manipulate</a:t>
            </a:r>
            <a:r>
              <a:rPr lang="en-US" altLang="en-US" sz="2400" dirty="0" smtClean="0"/>
              <a:t> </a:t>
            </a:r>
            <a:r>
              <a:rPr lang="en-US" altLang="en-US" sz="2400" dirty="0"/>
              <a:t>the database</a:t>
            </a:r>
            <a:r>
              <a:rPr lang="en-US" altLang="en-US" sz="2400" dirty="0" smtClean="0"/>
              <a:t>:</a:t>
            </a:r>
            <a:endParaRPr lang="en-US" altLang="en-US" sz="2400" dirty="0"/>
          </a:p>
        </p:txBody>
      </p:sp>
      <p:sp>
        <p:nvSpPr>
          <p:cNvPr id="9" name="Rectangle 8"/>
          <p:cNvSpPr/>
          <p:nvPr/>
        </p:nvSpPr>
        <p:spPr>
          <a:xfrm>
            <a:off x="246876" y="3033415"/>
            <a:ext cx="11411724" cy="784830"/>
          </a:xfrm>
          <a:prstGeom prst="rect">
            <a:avLst/>
          </a:prstGeom>
        </p:spPr>
        <p:txBody>
          <a:bodyPr wrap="square">
            <a:spAutoFit/>
          </a:bodyPr>
          <a:lstStyle/>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dirty="0" smtClean="0"/>
              <a:t>Retrieval</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dirty="0" smtClean="0"/>
              <a:t>     ___________________</a:t>
            </a:r>
            <a:endParaRPr lang="en-US" altLang="en-US" sz="2000" dirty="0"/>
          </a:p>
        </p:txBody>
      </p:sp>
      <p:sp>
        <p:nvSpPr>
          <p:cNvPr id="10" name="Rectangle 9"/>
          <p:cNvSpPr/>
          <p:nvPr/>
        </p:nvSpPr>
        <p:spPr>
          <a:xfrm>
            <a:off x="355601" y="5431829"/>
            <a:ext cx="11112499" cy="830997"/>
          </a:xfrm>
          <a:prstGeom prst="rect">
            <a:avLst/>
          </a:prstGeom>
        </p:spPr>
        <p:txBody>
          <a:bodyPr wrap="square">
            <a:spAutoFit/>
          </a:bodyPr>
          <a:lstStyle/>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i="1" dirty="0" smtClean="0"/>
              <a:t>Processing</a:t>
            </a:r>
            <a:r>
              <a:rPr lang="en-US" altLang="en-US" sz="2400" dirty="0" smtClean="0"/>
              <a:t> </a:t>
            </a:r>
            <a:r>
              <a:rPr lang="en-US" altLang="en-US" sz="2400" dirty="0"/>
              <a:t>and </a:t>
            </a:r>
            <a:r>
              <a:rPr lang="en-US" altLang="en-US" sz="2400" i="1" dirty="0"/>
              <a:t>Sharing</a:t>
            </a:r>
            <a:r>
              <a:rPr lang="en-US" altLang="en-US" sz="2400" dirty="0"/>
              <a:t> by a set of concurrent users and application programs – yet, keeping all data valid and consistent</a:t>
            </a:r>
          </a:p>
        </p:txBody>
      </p:sp>
      <p:sp>
        <p:nvSpPr>
          <p:cNvPr id="11" name="Rectangle 10"/>
          <p:cNvSpPr/>
          <p:nvPr/>
        </p:nvSpPr>
        <p:spPr>
          <a:xfrm>
            <a:off x="246876" y="4709815"/>
            <a:ext cx="11411724" cy="400110"/>
          </a:xfrm>
          <a:prstGeom prst="rect">
            <a:avLst/>
          </a:prstGeom>
        </p:spPr>
        <p:txBody>
          <a:bodyPr wrap="square">
            <a:spAutoFit/>
          </a:bodyPr>
          <a:lstStyle/>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dirty="0" smtClean="0"/>
              <a:t>Accessing/changing </a:t>
            </a:r>
            <a:r>
              <a:rPr lang="en-US" altLang="en-US" sz="2000" dirty="0"/>
              <a:t>the database through Web/Desktop </a:t>
            </a:r>
            <a:r>
              <a:rPr lang="en-US" altLang="en-US" sz="2000" dirty="0" smtClean="0"/>
              <a:t>applications</a:t>
            </a:r>
            <a:endParaRPr lang="en-US" altLang="en-US" sz="2000" dirty="0"/>
          </a:p>
        </p:txBody>
      </p:sp>
      <p:sp>
        <p:nvSpPr>
          <p:cNvPr id="12" name="Rectangle 11"/>
          <p:cNvSpPr/>
          <p:nvPr/>
        </p:nvSpPr>
        <p:spPr>
          <a:xfrm>
            <a:off x="246876" y="3840212"/>
            <a:ext cx="11221224" cy="784830"/>
          </a:xfrm>
          <a:prstGeom prst="rect">
            <a:avLst/>
          </a:prstGeom>
        </p:spPr>
        <p:txBody>
          <a:bodyPr wrap="square">
            <a:spAutoFit/>
          </a:bodyPr>
          <a:lstStyle/>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dirty="0" smtClean="0"/>
              <a:t>Modification</a:t>
            </a:r>
          </a:p>
          <a:p>
            <a:pPr lvl="1">
              <a:spcBef>
                <a:spcPts val="550"/>
              </a:spcBef>
              <a:buClr>
                <a:srgbClr val="333399"/>
              </a:buClr>
              <a:buSzPct val="55000"/>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dirty="0"/>
              <a:t> </a:t>
            </a:r>
            <a:r>
              <a:rPr lang="en-US" altLang="en-US" sz="2000" dirty="0" smtClean="0"/>
              <a:t>          _________________________________________</a:t>
            </a:r>
            <a:endParaRPr lang="en-US" altLang="en-US" sz="2000" dirty="0"/>
          </a:p>
        </p:txBody>
      </p:sp>
      <p:sp>
        <p:nvSpPr>
          <p:cNvPr id="13" name="Rectangle 12"/>
          <p:cNvSpPr/>
          <p:nvPr/>
        </p:nvSpPr>
        <p:spPr>
          <a:xfrm>
            <a:off x="1085850" y="4191694"/>
            <a:ext cx="10382250" cy="400110"/>
          </a:xfrm>
          <a:prstGeom prst="rect">
            <a:avLst/>
          </a:prstGeom>
        </p:spPr>
        <p:txBody>
          <a:bodyPr wrap="square">
            <a:spAutoFit/>
          </a:bodyPr>
          <a:lstStyle/>
          <a:p>
            <a:pPr marL="342900" indent="-342900">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b="1" dirty="0" smtClean="0">
                <a:solidFill>
                  <a:srgbClr val="00B050"/>
                </a:solidFill>
              </a:rPr>
              <a:t>Insertions</a:t>
            </a:r>
            <a:r>
              <a:rPr lang="en-US" altLang="en-US" sz="2000" b="1" dirty="0">
                <a:solidFill>
                  <a:srgbClr val="00B050"/>
                </a:solidFill>
              </a:rPr>
              <a:t>, deletions and updates to its </a:t>
            </a:r>
            <a:r>
              <a:rPr lang="en-US" altLang="en-US" sz="2000" b="1" dirty="0" smtClean="0">
                <a:solidFill>
                  <a:srgbClr val="00B050"/>
                </a:solidFill>
              </a:rPr>
              <a:t>content</a:t>
            </a:r>
            <a:endParaRPr lang="en-US" altLang="en-US" sz="2000" b="1" dirty="0">
              <a:solidFill>
                <a:srgbClr val="00B050"/>
              </a:solidFill>
            </a:endParaRPr>
          </a:p>
        </p:txBody>
      </p:sp>
      <p:sp>
        <p:nvSpPr>
          <p:cNvPr id="14" name="Rectangle 13"/>
          <p:cNvSpPr/>
          <p:nvPr/>
        </p:nvSpPr>
        <p:spPr>
          <a:xfrm>
            <a:off x="1085850" y="3366338"/>
            <a:ext cx="10572750" cy="400110"/>
          </a:xfrm>
          <a:prstGeom prst="rect">
            <a:avLst/>
          </a:prstGeom>
        </p:spPr>
        <p:txBody>
          <a:bodyPr wrap="square">
            <a:spAutoFit/>
          </a:bodyPr>
          <a:lstStyle/>
          <a:p>
            <a:pPr marL="342900" indent="-342900">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b="1" dirty="0" smtClean="0">
                <a:solidFill>
                  <a:srgbClr val="00B050"/>
                </a:solidFill>
              </a:rPr>
              <a:t>Querying (selection)</a:t>
            </a:r>
            <a:endParaRPr lang="en-US" altLang="en-US" sz="2000" b="1" dirty="0">
              <a:solidFill>
                <a:srgbClr val="00B050"/>
              </a:solidFill>
            </a:endParaRPr>
          </a:p>
        </p:txBody>
      </p:sp>
      <p:sp>
        <p:nvSpPr>
          <p:cNvPr id="4" name="Rectangle 3"/>
          <p:cNvSpPr/>
          <p:nvPr/>
        </p:nvSpPr>
        <p:spPr>
          <a:xfrm>
            <a:off x="723900" y="6488668"/>
            <a:ext cx="3878947" cy="369332"/>
          </a:xfrm>
          <a:prstGeom prst="rect">
            <a:avLst/>
          </a:prstGeom>
        </p:spPr>
        <p:txBody>
          <a:bodyPr wrap="none">
            <a:spAutoFit/>
          </a:bodyPr>
          <a:lstStyle/>
          <a:p>
            <a:r>
              <a:rPr lang="en-US" altLang="en-US" b="1" i="1" dirty="0" smtClean="0">
                <a:solidFill>
                  <a:srgbClr val="00B050"/>
                </a:solidFill>
              </a:rPr>
              <a:t>… The list goes on! Read the text book.</a:t>
            </a:r>
            <a:endParaRPr lang="en-US" b="1" i="1" dirty="0">
              <a:solidFill>
                <a:srgbClr val="00B050"/>
              </a:solidFill>
            </a:endParaRPr>
          </a:p>
        </p:txBody>
      </p:sp>
    </p:spTree>
    <p:extLst>
      <p:ext uri="{BB962C8B-B14F-4D97-AF65-F5344CB8AC3E}">
        <p14:creationId xmlns:p14="http://schemas.microsoft.com/office/powerpoint/2010/main" val="1148148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0" grpId="0"/>
      <p:bldP spid="11" grpId="0"/>
      <p:bldP spid="13" grpId="0"/>
      <p:bldP spid="14"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0" y="0"/>
            <a:ext cx="12192000" cy="647700"/>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Typical DBMS Functionality (cont.)</a:t>
            </a:r>
          </a:p>
        </p:txBody>
      </p:sp>
      <p:sp>
        <p:nvSpPr>
          <p:cNvPr id="10242" name="Rectangle 2"/>
          <p:cNvSpPr>
            <a:spLocks noGrp="1" noChangeArrowheads="1"/>
          </p:cNvSpPr>
          <p:nvPr>
            <p:ph type="body" idx="1"/>
          </p:nvPr>
        </p:nvSpPr>
        <p:spPr>
          <a:xfrm>
            <a:off x="330200" y="1104900"/>
            <a:ext cx="11722100" cy="5067300"/>
          </a:xfrm>
          <a:ln/>
        </p:spPr>
        <p:txBody>
          <a:bodyPr vert="horz" lIns="90000" tIns="46800" rIns="91440" bIns="46800" rtlCol="0">
            <a:normAutofit/>
          </a:bodyPr>
          <a:lstStyle/>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Other features:</a:t>
            </a:r>
          </a:p>
          <a:p>
            <a:pPr marL="738188" lvl="1" indent="-280988">
              <a:lnSpc>
                <a:spcPct val="150000"/>
              </a:lnSpc>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600" dirty="0"/>
              <a:t>Protection or Security measures to prevent unauthorized access</a:t>
            </a:r>
          </a:p>
          <a:p>
            <a:pPr marL="738188" lvl="1" indent="-280988">
              <a:lnSpc>
                <a:spcPct val="150000"/>
              </a:lnSpc>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600" dirty="0"/>
              <a:t>“Active” processing to take internal actions on data</a:t>
            </a:r>
          </a:p>
          <a:p>
            <a:pPr marL="738188" lvl="1" indent="-280988">
              <a:lnSpc>
                <a:spcPct val="150000"/>
              </a:lnSpc>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600" dirty="0"/>
              <a:t>Presentation and Visualization of data</a:t>
            </a:r>
          </a:p>
          <a:p>
            <a:pPr marL="738188" lvl="1" indent="-280988">
              <a:lnSpc>
                <a:spcPct val="150000"/>
              </a:lnSpc>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600" dirty="0"/>
              <a:t>Maintaining the database and associated programs over the lifetime of the database </a:t>
            </a:r>
            <a:r>
              <a:rPr lang="en-US" altLang="en-US" sz="2600" dirty="0" smtClean="0"/>
              <a:t>application(</a:t>
            </a:r>
            <a:r>
              <a:rPr lang="en-CA" sz="2800" dirty="0" smtClean="0"/>
              <a:t>system to evolve as requirements change over time)</a:t>
            </a:r>
            <a:endParaRPr lang="en-US" altLang="en-US" sz="2600" dirty="0"/>
          </a:p>
          <a:p>
            <a:pPr lvl="2">
              <a:lnSpc>
                <a:spcPct val="150000"/>
              </a:lnSpc>
              <a:buClr>
                <a:srgbClr val="990033"/>
              </a:buClr>
              <a:buSzPct val="5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Called database, software, and system life-cycle maintenance</a:t>
            </a:r>
          </a:p>
        </p:txBody>
      </p:sp>
    </p:spTree>
    <p:extLst>
      <p:ext uri="{BB962C8B-B14F-4D97-AF65-F5344CB8AC3E}">
        <p14:creationId xmlns:p14="http://schemas.microsoft.com/office/powerpoint/2010/main" val="30399372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292100" y="876300"/>
            <a:ext cx="11899900" cy="5689600"/>
          </a:xfrm>
          <a:ln/>
        </p:spPr>
        <p:txBody>
          <a:bodyPr vert="horz" lIns="90000" tIns="46800" rIns="91440" bIns="46800" rtlCol="0">
            <a:noAutofit/>
          </a:bodyPr>
          <a:lstStyle/>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Traditional Applications:</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Numeric and Textual Databases in Business Applications</a:t>
            </a:r>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800" dirty="0" smtClean="0"/>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smtClean="0"/>
              <a:t>More </a:t>
            </a:r>
            <a:r>
              <a:rPr lang="en-US" altLang="en-US" dirty="0"/>
              <a:t>Recent Applications:</a:t>
            </a:r>
          </a:p>
          <a:p>
            <a:pPr marL="738188" lvl="1"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100" dirty="0" smtClean="0"/>
          </a:p>
          <a:p>
            <a:pPr marL="738188" lvl="1"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smtClean="0"/>
              <a:t>Multimedia </a:t>
            </a:r>
            <a:r>
              <a:rPr lang="en-US" altLang="en-US" dirty="0"/>
              <a:t>Databases (images, videos, voice, etc</a:t>
            </a:r>
            <a:r>
              <a:rPr lang="en-US" altLang="en-US" dirty="0" smtClean="0"/>
              <a:t>.)</a:t>
            </a:r>
          </a:p>
          <a:p>
            <a:pPr marL="738188" lvl="1"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100" dirty="0" smtClean="0"/>
          </a:p>
          <a:p>
            <a:pPr marL="738188" lvl="1"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smtClean="0"/>
              <a:t>Geographic </a:t>
            </a:r>
            <a:r>
              <a:rPr lang="en-US" altLang="en-US" dirty="0"/>
              <a:t>Information Systems (GIS</a:t>
            </a:r>
            <a:r>
              <a:rPr lang="en-US" altLang="en-US" dirty="0" smtClean="0"/>
              <a:t>)</a:t>
            </a:r>
          </a:p>
          <a:p>
            <a:pPr marL="1195388" lvl="2"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CA" dirty="0" smtClean="0"/>
              <a:t>store and analyze maps, weather data, and satellite images</a:t>
            </a:r>
            <a:endParaRPr lang="en-US" altLang="en-US" dirty="0"/>
          </a:p>
          <a:p>
            <a:pPr marL="738188" lvl="1"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Data </a:t>
            </a:r>
            <a:r>
              <a:rPr lang="en-US" altLang="en-US" dirty="0" smtClean="0"/>
              <a:t>Warehouses</a:t>
            </a:r>
          </a:p>
          <a:p>
            <a:pPr marL="1195388" lvl="2"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CA" dirty="0" smtClean="0"/>
              <a:t>extract and analyze useful business information from very large databases to support decision making</a:t>
            </a:r>
            <a:endParaRPr lang="en-US" altLang="en-US" dirty="0"/>
          </a:p>
          <a:p>
            <a:pPr marL="738188" lvl="1"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Real-time and Active </a:t>
            </a:r>
            <a:r>
              <a:rPr lang="en-US" altLang="en-US" dirty="0" smtClean="0"/>
              <a:t>Databases</a:t>
            </a:r>
          </a:p>
          <a:p>
            <a:pPr marL="1195388" lvl="2"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CA" dirty="0" smtClean="0"/>
              <a:t>control industrial and manufacturing processes.</a:t>
            </a:r>
            <a:endParaRPr lang="en-US" altLang="en-US" dirty="0"/>
          </a:p>
          <a:p>
            <a:pPr marL="738188" lvl="1" indent="-280988">
              <a:lnSpc>
                <a:spcPct val="10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Many other </a:t>
            </a:r>
            <a:r>
              <a:rPr lang="en-US" altLang="en-US" dirty="0" smtClean="0"/>
              <a:t>applications</a:t>
            </a:r>
            <a:endParaRPr lang="en-US" altLang="en-US" dirty="0"/>
          </a:p>
        </p:txBody>
      </p:sp>
      <p:sp>
        <p:nvSpPr>
          <p:cNvPr id="6145" name="Rectangle 1"/>
          <p:cNvSpPr>
            <a:spLocks noGrp="1" noChangeArrowheads="1"/>
          </p:cNvSpPr>
          <p:nvPr>
            <p:ph type="title"/>
          </p:nvPr>
        </p:nvSpPr>
        <p:spPr>
          <a:xfrm>
            <a:off x="0" y="0"/>
            <a:ext cx="12192000" cy="703263"/>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Types of Database Applications</a:t>
            </a:r>
          </a:p>
        </p:txBody>
      </p:sp>
    </p:spTree>
    <p:extLst>
      <p:ext uri="{BB962C8B-B14F-4D97-AF65-F5344CB8AC3E}">
        <p14:creationId xmlns:p14="http://schemas.microsoft.com/office/powerpoint/2010/main" val="34880478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4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46">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46">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0" y="0"/>
            <a:ext cx="4250922" cy="6858000"/>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Simplified </a:t>
            </a:r>
            <a:r>
              <a:rPr lang="en-US" altLang="en-US" sz="2800" b="1" dirty="0" smtClean="0"/>
              <a:t/>
            </a:r>
            <a:br>
              <a:rPr lang="en-US" altLang="en-US" sz="2800" b="1" dirty="0" smtClean="0"/>
            </a:br>
            <a:r>
              <a:rPr lang="en-US" altLang="en-US" sz="2800" b="1" dirty="0" smtClean="0"/>
              <a:t>Database System</a:t>
            </a:r>
            <a:br>
              <a:rPr lang="en-US" altLang="en-US" sz="2800" b="1" dirty="0" smtClean="0"/>
            </a:br>
            <a:r>
              <a:rPr lang="en-US" altLang="en-US" sz="2800" b="1" dirty="0" smtClean="0"/>
              <a:t>Environment </a:t>
            </a:r>
            <a:br>
              <a:rPr lang="en-US" altLang="en-US" sz="2800" b="1" dirty="0" smtClean="0"/>
            </a:br>
            <a:r>
              <a:rPr lang="en-US" altLang="en-US" sz="2800" b="1" dirty="0"/>
              <a:t/>
            </a:r>
            <a:br>
              <a:rPr lang="en-US" altLang="en-US" sz="2800" b="1" dirty="0"/>
            </a:br>
            <a:r>
              <a:rPr lang="en-US" altLang="en-US" sz="2800" b="1" dirty="0" smtClean="0"/>
              <a:t/>
            </a:r>
            <a:br>
              <a:rPr lang="en-US" altLang="en-US" sz="2800" b="1" dirty="0" smtClean="0"/>
            </a:br>
            <a:r>
              <a:rPr lang="en-US" altLang="en-US" sz="2800" b="1" dirty="0"/>
              <a:t/>
            </a:r>
            <a:br>
              <a:rPr lang="en-US" altLang="en-US" sz="2800" b="1" dirty="0"/>
            </a:br>
            <a:r>
              <a:rPr lang="en-US" altLang="en-US" sz="2800" b="1" dirty="0" smtClean="0"/>
              <a:t/>
            </a:r>
            <a:br>
              <a:rPr lang="en-US" altLang="en-US" sz="2800" b="1" dirty="0" smtClean="0"/>
            </a:br>
            <a:r>
              <a:rPr lang="en-US" altLang="en-US" sz="2800" b="1" dirty="0"/>
              <a:t/>
            </a:r>
            <a:br>
              <a:rPr lang="en-US" altLang="en-US" sz="2800" b="1" dirty="0"/>
            </a:br>
            <a:r>
              <a:rPr lang="en-US" altLang="en-US" sz="2800" b="1" dirty="0" smtClean="0"/>
              <a:t/>
            </a:r>
            <a:br>
              <a:rPr lang="en-US" altLang="en-US" sz="2800" b="1" dirty="0" smtClean="0"/>
            </a:br>
            <a:endParaRPr lang="en-US" altLang="en-US" sz="2800" b="1" dirty="0"/>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4425"/>
          <a:stretch/>
        </p:blipFill>
        <p:spPr bwMode="auto">
          <a:xfrm>
            <a:off x="4610100" y="47625"/>
            <a:ext cx="75819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Oval 1"/>
          <p:cNvSpPr/>
          <p:nvPr/>
        </p:nvSpPr>
        <p:spPr>
          <a:xfrm>
            <a:off x="7181850" y="-104776"/>
            <a:ext cx="2943225" cy="561975"/>
          </a:xfrm>
          <a:prstGeom prst="ellipse">
            <a:avLst/>
          </a:prstGeom>
          <a:noFill/>
          <a:ln>
            <a:solidFill>
              <a:schemeClr val="accent5">
                <a:lumMod val="40000"/>
                <a:lumOff val="60000"/>
              </a:schemeClr>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8479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68942" y="132270"/>
            <a:ext cx="11923058" cy="729520"/>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smtClean="0"/>
              <a:t>Multi-User DBMS</a:t>
            </a:r>
            <a:endParaRPr lang="en-US" altLang="en-US" sz="2800" b="1" dirty="0"/>
          </a:p>
        </p:txBody>
      </p:sp>
      <p:sp>
        <p:nvSpPr>
          <p:cNvPr id="20482" name="Rectangle 2"/>
          <p:cNvSpPr>
            <a:spLocks noGrp="1" noChangeArrowheads="1"/>
          </p:cNvSpPr>
          <p:nvPr>
            <p:ph type="body" idx="1"/>
          </p:nvPr>
        </p:nvSpPr>
        <p:spPr>
          <a:xfrm>
            <a:off x="1549100" y="4318195"/>
            <a:ext cx="9907794" cy="1508761"/>
          </a:xfrm>
          <a:ln/>
        </p:spPr>
        <p:txBody>
          <a:bodyPr vert="horz" lIns="90000" tIns="46800" rIns="91440" bIns="46800" rtlCol="0">
            <a:normAutofit lnSpcReduction="10000"/>
          </a:bodyPr>
          <a:lstStyle/>
          <a:p>
            <a:pPr marL="0" indent="0">
              <a:spcBef>
                <a:spcPts val="650"/>
              </a:spcBef>
              <a:buClr>
                <a:srgbClr val="333399"/>
              </a:buClr>
              <a:buSzPct val="55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a:latin typeface="+mj-lt"/>
              </a:rPr>
              <a:t>Workers Behind the Scene</a:t>
            </a:r>
            <a:endParaRPr lang="en-US" altLang="en-US" sz="2400" b="1" dirty="0" smtClean="0">
              <a:latin typeface="+mj-lt"/>
            </a:endParaRPr>
          </a:p>
          <a:p>
            <a:pPr marL="0" indent="0">
              <a:lnSpc>
                <a:spcPct val="150000"/>
              </a:lnSpc>
              <a:spcBef>
                <a:spcPts val="650"/>
              </a:spcBef>
              <a:buClr>
                <a:srgbClr val="333399"/>
              </a:buClr>
              <a:buSzPct val="55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smtClean="0">
                <a:latin typeface="+mj-lt"/>
              </a:rPr>
              <a:t>Those </a:t>
            </a:r>
            <a:r>
              <a:rPr lang="en-US" altLang="en-US" sz="2400" dirty="0">
                <a:latin typeface="+mj-lt"/>
              </a:rPr>
              <a:t>who design and develop the DBMS software and related tools, and the computer systems </a:t>
            </a:r>
            <a:r>
              <a:rPr lang="en-US" altLang="en-US" sz="2400" dirty="0" smtClean="0">
                <a:latin typeface="+mj-lt"/>
              </a:rPr>
              <a:t>operators.</a:t>
            </a:r>
            <a:endParaRPr lang="en-US" altLang="en-US" sz="2400" dirty="0">
              <a:latin typeface="+mj-lt"/>
            </a:endParaRPr>
          </a:p>
        </p:txBody>
      </p:sp>
      <p:sp>
        <p:nvSpPr>
          <p:cNvPr id="4" name="Rectangle 1"/>
          <p:cNvSpPr txBox="1">
            <a:spLocks noChangeArrowheads="1"/>
          </p:cNvSpPr>
          <p:nvPr/>
        </p:nvSpPr>
        <p:spPr>
          <a:xfrm>
            <a:off x="537882" y="1111400"/>
            <a:ext cx="4980791" cy="645804"/>
          </a:xfrm>
          <a:prstGeom prst="rect">
            <a:avLst/>
          </a:prstGeom>
          <a:ln/>
        </p:spPr>
        <p:txBody>
          <a:bodyPr vert="horz" lIns="90000" tIns="46800" rIns="90000" bIns="4680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b="1" dirty="0" smtClean="0"/>
              <a:t>Types of Database Users</a:t>
            </a:r>
            <a:endParaRPr lang="en-US" altLang="en-US" sz="2400" b="1" dirty="0"/>
          </a:p>
        </p:txBody>
      </p:sp>
      <p:sp>
        <p:nvSpPr>
          <p:cNvPr id="5" name="Rectangle 2"/>
          <p:cNvSpPr txBox="1">
            <a:spLocks noChangeArrowheads="1"/>
          </p:cNvSpPr>
          <p:nvPr/>
        </p:nvSpPr>
        <p:spPr>
          <a:xfrm>
            <a:off x="1549100" y="2006814"/>
            <a:ext cx="10284311" cy="1562549"/>
          </a:xfrm>
          <a:prstGeom prst="rect">
            <a:avLst/>
          </a:prstGeom>
          <a:ln/>
        </p:spPr>
        <p:txBody>
          <a:bodyPr vert="horz" lIns="90000" tIns="46800" rIns="91440" bIns="4680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50"/>
              </a:spcBef>
              <a:buClr>
                <a:srgbClr val="333399"/>
              </a:buClr>
              <a:buSzPct val="55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600" b="1" dirty="0"/>
              <a:t>Actors on the </a:t>
            </a:r>
            <a:r>
              <a:rPr lang="en-US" altLang="en-US" sz="2600" b="1" dirty="0" smtClean="0"/>
              <a:t>Scene:</a:t>
            </a:r>
          </a:p>
          <a:p>
            <a:pPr marL="0" indent="0">
              <a:lnSpc>
                <a:spcPct val="170000"/>
              </a:lnSpc>
              <a:spcBef>
                <a:spcPts val="650"/>
              </a:spcBef>
              <a:buClr>
                <a:srgbClr val="333399"/>
              </a:buClr>
              <a:buSzPct val="55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600" dirty="0" smtClean="0">
                <a:latin typeface="+mj-lt"/>
              </a:rPr>
              <a:t>Those who actually use and control the database content, and those who design, develop and maintain database applications.</a:t>
            </a:r>
          </a:p>
        </p:txBody>
      </p:sp>
    </p:spTree>
    <p:extLst>
      <p:ext uri="{BB962C8B-B14F-4D97-AF65-F5344CB8AC3E}">
        <p14:creationId xmlns:p14="http://schemas.microsoft.com/office/powerpoint/2010/main" val="12672566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0" y="1"/>
            <a:ext cx="12192000" cy="666974"/>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Database Users: DB Administrators (DBAs) and Designers</a:t>
            </a:r>
          </a:p>
        </p:txBody>
      </p:sp>
      <p:sp>
        <p:nvSpPr>
          <p:cNvPr id="21506" name="Rectangle 2"/>
          <p:cNvSpPr>
            <a:spLocks noGrp="1" noChangeArrowheads="1"/>
          </p:cNvSpPr>
          <p:nvPr>
            <p:ph type="body" idx="1"/>
          </p:nvPr>
        </p:nvSpPr>
        <p:spPr>
          <a:xfrm>
            <a:off x="343704" y="911711"/>
            <a:ext cx="11848296" cy="5833334"/>
          </a:xfrm>
          <a:ln/>
        </p:spPr>
        <p:txBody>
          <a:bodyPr vert="horz" lIns="90000" tIns="46800" rIns="91440" bIns="46800" rtlCol="0">
            <a:normAutofit/>
          </a:bodyPr>
          <a:lstStyle/>
          <a:p>
            <a:pPr marL="280988" indent="-280988">
              <a:lnSpc>
                <a:spcPct val="150000"/>
              </a:lnSpc>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b="1" dirty="0"/>
              <a:t>Database </a:t>
            </a:r>
            <a:r>
              <a:rPr lang="en-US" altLang="en-US" b="1" dirty="0" smtClean="0"/>
              <a:t>Administrators</a:t>
            </a:r>
            <a:r>
              <a:rPr lang="en-US" altLang="en-US" b="1" dirty="0"/>
              <a:t>:</a:t>
            </a:r>
          </a:p>
          <a:p>
            <a:pPr lvl="1">
              <a:lnSpc>
                <a:spcPct val="150000"/>
              </a:lnSpc>
              <a:buClr>
                <a:srgbClr val="990033"/>
              </a:buClr>
              <a:buSzPct val="5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800" dirty="0"/>
              <a:t>Responsible for </a:t>
            </a:r>
            <a:r>
              <a:rPr lang="en-US" altLang="en-US" sz="2800" b="1" dirty="0"/>
              <a:t>authorizing/controlling </a:t>
            </a:r>
            <a:r>
              <a:rPr lang="en-US" altLang="en-US" sz="2800" dirty="0"/>
              <a:t>access to the database; </a:t>
            </a:r>
            <a:r>
              <a:rPr lang="en-US" altLang="en-US" sz="2800" b="1" dirty="0"/>
              <a:t>coordinating and monitoring </a:t>
            </a:r>
            <a:r>
              <a:rPr lang="en-US" altLang="en-US" sz="2800" dirty="0"/>
              <a:t>its use; acquiring software and hardware </a:t>
            </a:r>
            <a:r>
              <a:rPr lang="en-US" altLang="en-US" sz="2800" b="1" dirty="0"/>
              <a:t>resources</a:t>
            </a:r>
            <a:r>
              <a:rPr lang="en-US" altLang="en-US" sz="2800" dirty="0"/>
              <a:t>; and </a:t>
            </a:r>
            <a:r>
              <a:rPr lang="en-US" altLang="en-US" sz="2800" b="1" dirty="0"/>
              <a:t>monitoring efficiency </a:t>
            </a:r>
            <a:r>
              <a:rPr lang="en-US" altLang="en-US" sz="2800" dirty="0"/>
              <a:t>of operations.</a:t>
            </a:r>
          </a:p>
          <a:p>
            <a:pPr marL="738188" lvl="1" indent="-280988">
              <a:lnSpc>
                <a:spcPct val="150000"/>
              </a:lnSpc>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2800" b="1" dirty="0" smtClean="0"/>
          </a:p>
          <a:p>
            <a:pPr marL="280988" indent="-280988">
              <a:lnSpc>
                <a:spcPct val="150000"/>
              </a:lnSpc>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b="1" dirty="0" smtClean="0"/>
              <a:t>Database </a:t>
            </a:r>
            <a:r>
              <a:rPr lang="en-US" altLang="en-US" b="1" dirty="0"/>
              <a:t>Designers:</a:t>
            </a:r>
          </a:p>
          <a:p>
            <a:pPr lvl="1">
              <a:lnSpc>
                <a:spcPct val="150000"/>
              </a:lnSpc>
              <a:buClr>
                <a:srgbClr val="990033"/>
              </a:buClr>
              <a:buSzPct val="5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800" dirty="0"/>
              <a:t>Responsible for </a:t>
            </a:r>
            <a:r>
              <a:rPr lang="en-US" altLang="en-US" sz="2800" b="1" dirty="0"/>
              <a:t>defining database structure</a:t>
            </a:r>
            <a:r>
              <a:rPr lang="en-US" altLang="en-US" sz="2800" dirty="0"/>
              <a:t>, </a:t>
            </a:r>
            <a:r>
              <a:rPr lang="en-US" altLang="en-US" sz="2800" b="1" dirty="0"/>
              <a:t>constraints</a:t>
            </a:r>
            <a:r>
              <a:rPr lang="en-US" altLang="en-US" sz="2800" dirty="0"/>
              <a:t>, and </a:t>
            </a:r>
            <a:r>
              <a:rPr lang="en-US" altLang="en-US" sz="2800" b="1" dirty="0"/>
              <a:t>transactions</a:t>
            </a:r>
            <a:r>
              <a:rPr lang="en-US" altLang="en-US" sz="2800" dirty="0"/>
              <a:t>; </a:t>
            </a:r>
            <a:r>
              <a:rPr lang="en-US" altLang="en-US" sz="2800" b="1" dirty="0"/>
              <a:t>communicate with users to understand their needs</a:t>
            </a:r>
            <a:r>
              <a:rPr lang="en-US" altLang="en-US" sz="2800" dirty="0" smtClean="0"/>
              <a:t>.</a:t>
            </a:r>
            <a:endParaRPr lang="en-US" altLang="en-US" sz="2800" dirty="0"/>
          </a:p>
        </p:txBody>
      </p:sp>
    </p:spTree>
    <p:extLst>
      <p:ext uri="{BB962C8B-B14F-4D97-AF65-F5344CB8AC3E}">
        <p14:creationId xmlns:p14="http://schemas.microsoft.com/office/powerpoint/2010/main" val="10290035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50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172122" y="1"/>
            <a:ext cx="12019878" cy="666974"/>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Database Users: End-users</a:t>
            </a:r>
          </a:p>
        </p:txBody>
      </p:sp>
      <p:sp>
        <p:nvSpPr>
          <p:cNvPr id="21506" name="Rectangle 2"/>
          <p:cNvSpPr>
            <a:spLocks noGrp="1" noChangeArrowheads="1"/>
          </p:cNvSpPr>
          <p:nvPr>
            <p:ph type="body" idx="1"/>
          </p:nvPr>
        </p:nvSpPr>
        <p:spPr>
          <a:xfrm>
            <a:off x="172122" y="828338"/>
            <a:ext cx="12019878" cy="6029661"/>
          </a:xfrm>
          <a:ln/>
        </p:spPr>
        <p:txBody>
          <a:bodyPr vert="horz" lIns="90000" tIns="46800" rIns="91440" bIns="46800" rtlCol="0">
            <a:normAutofit fontScale="92500" lnSpcReduction="10000"/>
          </a:bodyPr>
          <a:lstStyle/>
          <a:p>
            <a:pPr marL="280988"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600" b="1" dirty="0" smtClean="0"/>
              <a:t>End-users</a:t>
            </a:r>
            <a:r>
              <a:rPr lang="en-US" altLang="en-US" sz="2600" b="1" dirty="0"/>
              <a:t>: </a:t>
            </a:r>
            <a:r>
              <a:rPr lang="en-US" altLang="en-US" sz="2600" dirty="0"/>
              <a:t>u</a:t>
            </a:r>
            <a:r>
              <a:rPr lang="en-US" altLang="en-US" sz="2600" dirty="0" smtClean="0"/>
              <a:t>se </a:t>
            </a:r>
            <a:r>
              <a:rPr lang="en-US" altLang="en-US" sz="2600" dirty="0"/>
              <a:t>the database for queries, reports, and updating the database content. Can be categorized into</a:t>
            </a:r>
            <a:r>
              <a:rPr lang="en-US" altLang="en-US" sz="2600" dirty="0" smtClean="0"/>
              <a:t>:</a:t>
            </a:r>
          </a:p>
          <a:p>
            <a:pPr marL="280988"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2600" dirty="0"/>
          </a:p>
          <a:p>
            <a:pPr lvl="1">
              <a:buClr>
                <a:srgbClr val="990033"/>
              </a:buClr>
              <a:buSzPct val="5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b="1" dirty="0"/>
              <a:t>Casual </a:t>
            </a:r>
            <a:r>
              <a:rPr lang="en-US" altLang="en-US" b="1" dirty="0" smtClean="0"/>
              <a:t>end-users</a:t>
            </a:r>
          </a:p>
          <a:p>
            <a:pPr lvl="2">
              <a:buClr>
                <a:srgbClr val="990033"/>
              </a:buClr>
              <a:buSzPct val="5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A</a:t>
            </a:r>
            <a:r>
              <a:rPr lang="en-US" altLang="en-US" dirty="0" smtClean="0"/>
              <a:t>ccess </a:t>
            </a:r>
            <a:r>
              <a:rPr lang="en-US" altLang="en-US" dirty="0"/>
              <a:t>database occasionally when needed</a:t>
            </a:r>
          </a:p>
          <a:p>
            <a:pPr lvl="1">
              <a:buClr>
                <a:srgbClr val="990033"/>
              </a:buClr>
              <a:buSzPct val="5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b="1" dirty="0"/>
              <a:t>Naïve</a:t>
            </a:r>
            <a:r>
              <a:rPr lang="en-US" altLang="en-US" dirty="0"/>
              <a:t> </a:t>
            </a:r>
            <a:r>
              <a:rPr lang="en-US" altLang="en-US" b="1" dirty="0"/>
              <a:t>(or Parametric) </a:t>
            </a:r>
            <a:r>
              <a:rPr lang="en-US" altLang="en-US" b="1" dirty="0" smtClean="0"/>
              <a:t>end-users</a:t>
            </a:r>
            <a:endParaRPr lang="en-US" altLang="en-US" dirty="0"/>
          </a:p>
          <a:p>
            <a:pPr lvl="2">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Use previously implemented and tested programs (called “canned transactions”) to access/update the database.</a:t>
            </a:r>
          </a:p>
          <a:p>
            <a:pPr lvl="2">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Examples are bank-tellers or hotel reservation clerks or sales clerks</a:t>
            </a:r>
            <a:r>
              <a:rPr lang="en-US" altLang="en-US" sz="2400" dirty="0" smtClean="0"/>
              <a:t>.</a:t>
            </a:r>
          </a:p>
          <a:p>
            <a:pPr lvl="1">
              <a:buClr>
                <a:srgbClr val="990033"/>
              </a:buClr>
              <a:buSzPct val="50000"/>
              <a:buFont typeface="Wingdings" panose="05000000000000000000" pitchFamily="2"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altLang="en-US" b="1" dirty="0"/>
              <a:t>Sophisticated end-users:</a:t>
            </a:r>
          </a:p>
          <a:p>
            <a:pPr lvl="2">
              <a:buClr>
                <a:srgbClr val="333399"/>
              </a:buClr>
              <a:buSzPct val="55000"/>
              <a:buFont typeface="Wingdings" panose="05000000000000000000" pitchFamily="2"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altLang="en-US" sz="2400" dirty="0"/>
              <a:t>These include business analysts, scientists, engineers, others thoroughly familiar with the system capabilities.</a:t>
            </a:r>
          </a:p>
          <a:p>
            <a:pPr lvl="2">
              <a:buClr>
                <a:srgbClr val="333399"/>
              </a:buClr>
              <a:buSzPct val="55000"/>
              <a:buFont typeface="Wingdings" panose="05000000000000000000" pitchFamily="2"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altLang="en-US" sz="2400" dirty="0"/>
              <a:t>Many use tools in the form of software packages that work closely with the stored database.</a:t>
            </a:r>
          </a:p>
          <a:p>
            <a:pPr lvl="1">
              <a:buClr>
                <a:srgbClr val="990033"/>
              </a:buClr>
              <a:buSzPct val="50000"/>
              <a:buFont typeface="Wingdings" panose="05000000000000000000" pitchFamily="2"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altLang="en-US" b="1" dirty="0"/>
              <a:t>Stand-alone end-users:</a:t>
            </a:r>
          </a:p>
          <a:p>
            <a:pPr lvl="2">
              <a:buClr>
                <a:srgbClr val="333399"/>
              </a:buClr>
              <a:buSzPct val="55000"/>
              <a:buFont typeface="Wingdings" panose="05000000000000000000" pitchFamily="2"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altLang="en-US" sz="2400" dirty="0"/>
              <a:t>Mostly maintain personal databases using ready-to-use packaged applications.</a:t>
            </a:r>
          </a:p>
          <a:p>
            <a:pPr lvl="2">
              <a:buClr>
                <a:srgbClr val="333399"/>
              </a:buClr>
              <a:buSzPct val="55000"/>
              <a:buFont typeface="Wingdings" panose="05000000000000000000" pitchFamily="2"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altLang="en-US" sz="2400" dirty="0"/>
              <a:t>An example is a tax program user that creates its own internal database.</a:t>
            </a:r>
          </a:p>
          <a:p>
            <a:pPr lvl="2">
              <a:buClr>
                <a:srgbClr val="333399"/>
              </a:buClr>
              <a:buSzPct val="55000"/>
              <a:buFont typeface="Wingdings" panose="05000000000000000000" pitchFamily="2"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altLang="en-US" sz="2400" dirty="0"/>
              <a:t>Another example is a user that maintains an address </a:t>
            </a:r>
            <a:r>
              <a:rPr lang="en-US" altLang="en-US" sz="2400" dirty="0" smtClean="0"/>
              <a:t>book</a:t>
            </a:r>
            <a:r>
              <a:rPr lang="en-US" altLang="en-US" dirty="0"/>
              <a:t>.</a:t>
            </a:r>
            <a:endParaRPr lang="en-US" altLang="en-US" sz="2400" dirty="0"/>
          </a:p>
        </p:txBody>
      </p:sp>
      <p:sp>
        <p:nvSpPr>
          <p:cNvPr id="2" name="Round Single Corner Rectangle 1"/>
          <p:cNvSpPr/>
          <p:nvPr/>
        </p:nvSpPr>
        <p:spPr>
          <a:xfrm>
            <a:off x="101002" y="1676400"/>
            <a:ext cx="12019878" cy="4571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6221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50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506">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506">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06">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50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0" y="0"/>
            <a:ext cx="3514725" cy="6858000"/>
          </a:xfrm>
        </p:spPr>
        <p:txBody>
          <a:bodyPr>
            <a:normAutofit/>
          </a:bodyPr>
          <a:lstStyle/>
          <a:p>
            <a:pPr eaLnBrk="1" hangingPunct="1"/>
            <a:r>
              <a:rPr lang="en-US" altLang="en-US" sz="3200"/>
              <a:t>A simplified  architecture for a database system </a:t>
            </a:r>
          </a:p>
        </p:txBody>
      </p:sp>
      <p:pic>
        <p:nvPicPr>
          <p:cNvPr id="28676" name="Picture 4" descr="fig02_03"/>
          <p:cNvPicPr>
            <a:picLocks noChangeAspect="1" noChangeArrowheads="1"/>
          </p:cNvPicPr>
          <p:nvPr/>
        </p:nvPicPr>
        <p:blipFill rotWithShape="1">
          <a:blip r:embed="rId2">
            <a:extLst>
              <a:ext uri="{28A0092B-C50C-407E-A947-70E740481C1C}">
                <a14:useLocalDpi xmlns:a14="http://schemas.microsoft.com/office/drawing/2010/main" val="0"/>
              </a:ext>
            </a:extLst>
          </a:blip>
          <a:srcRect r="2088" b="10376"/>
          <a:stretch/>
        </p:blipFill>
        <p:spPr bwMode="auto">
          <a:xfrm>
            <a:off x="3950332" y="0"/>
            <a:ext cx="824166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76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normAutofit/>
          </a:bodyPr>
          <a:lstStyle/>
          <a:p>
            <a:r>
              <a:rPr lang="en-US" altLang="en-US" dirty="0" smtClean="0"/>
              <a:t>Database Applications</a:t>
            </a:r>
          </a:p>
        </p:txBody>
      </p:sp>
      <p:sp>
        <p:nvSpPr>
          <p:cNvPr id="24579" name="Content Placeholder 2"/>
          <p:cNvSpPr>
            <a:spLocks noGrp="1" noChangeArrowheads="1"/>
          </p:cNvSpPr>
          <p:nvPr>
            <p:ph idx="1"/>
          </p:nvPr>
        </p:nvSpPr>
        <p:spPr>
          <a:xfrm>
            <a:off x="170935" y="1176208"/>
            <a:ext cx="11901616" cy="4757867"/>
          </a:xfrm>
        </p:spPr>
        <p:txBody>
          <a:bodyPr>
            <a:normAutofit fontScale="92500" lnSpcReduction="10000"/>
          </a:bodyPr>
          <a:lstStyle/>
          <a:p>
            <a:pPr>
              <a:lnSpc>
                <a:spcPct val="150000"/>
              </a:lnSpc>
            </a:pPr>
            <a:r>
              <a:rPr lang="en-US" altLang="en-US" b="1" dirty="0" smtClean="0"/>
              <a:t>Businesses</a:t>
            </a:r>
            <a:r>
              <a:rPr lang="en-US" altLang="en-US" dirty="0" smtClean="0"/>
              <a:t>: Banking, Insurance, Retail, Transportation, Healthcare, Manufacturing</a:t>
            </a:r>
          </a:p>
          <a:p>
            <a:pPr>
              <a:lnSpc>
                <a:spcPct val="150000"/>
              </a:lnSpc>
            </a:pPr>
            <a:r>
              <a:rPr lang="en-US" altLang="en-US" b="1" dirty="0" smtClean="0"/>
              <a:t>Service industries</a:t>
            </a:r>
            <a:r>
              <a:rPr lang="en-US" altLang="en-US" dirty="0" smtClean="0"/>
              <a:t>: Financial, Real-estate, Legal, Electronic Commerce, Small businesses</a:t>
            </a:r>
          </a:p>
          <a:p>
            <a:pPr>
              <a:lnSpc>
                <a:spcPct val="150000"/>
              </a:lnSpc>
            </a:pPr>
            <a:r>
              <a:rPr lang="en-US" altLang="en-US" b="1" dirty="0" smtClean="0"/>
              <a:t>Education</a:t>
            </a:r>
            <a:r>
              <a:rPr lang="en-US" altLang="en-US" dirty="0" smtClean="0"/>
              <a:t> : Resources for content and Delivery</a:t>
            </a:r>
          </a:p>
          <a:p>
            <a:pPr>
              <a:lnSpc>
                <a:spcPct val="150000"/>
              </a:lnSpc>
            </a:pPr>
            <a:r>
              <a:rPr lang="en-US" altLang="en-US" dirty="0" smtClean="0"/>
              <a:t>Recently: </a:t>
            </a:r>
          </a:p>
          <a:p>
            <a:pPr lvl="1">
              <a:lnSpc>
                <a:spcPct val="150000"/>
              </a:lnSpc>
            </a:pPr>
            <a:r>
              <a:rPr lang="en-US" altLang="en-US" sz="2600" b="1" dirty="0" smtClean="0"/>
              <a:t>Social Networks, Environmental and Scientific Applications, Medicine and Genetics</a:t>
            </a:r>
          </a:p>
          <a:p>
            <a:pPr>
              <a:lnSpc>
                <a:spcPct val="150000"/>
              </a:lnSpc>
            </a:pPr>
            <a:r>
              <a:rPr lang="en-US" altLang="en-US" b="1" dirty="0" smtClean="0"/>
              <a:t>Personalized applications</a:t>
            </a:r>
            <a:r>
              <a:rPr lang="en-US" altLang="en-US" dirty="0" smtClean="0"/>
              <a:t>: based on smart mobile devices</a:t>
            </a:r>
          </a:p>
        </p:txBody>
      </p:sp>
      <p:sp>
        <p:nvSpPr>
          <p:cNvPr id="24580" name="Slide Number Placeholder 3"/>
          <p:cNvSpPr>
            <a:spLocks noGrp="1"/>
          </p:cNvSpPr>
          <p:nvPr>
            <p:ph type="sldNum" sz="quarter" idx="12"/>
          </p:nvPr>
        </p:nvSpPr>
        <p:spPr>
          <a:xfrm>
            <a:off x="9329351" y="6492875"/>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
        <p:nvSpPr>
          <p:cNvPr id="2" name="Rectangle 1"/>
          <p:cNvSpPr/>
          <p:nvPr/>
        </p:nvSpPr>
        <p:spPr>
          <a:xfrm>
            <a:off x="266843" y="6268928"/>
            <a:ext cx="2624052" cy="646331"/>
          </a:xfrm>
          <a:prstGeom prst="rect">
            <a:avLst/>
          </a:prstGeom>
        </p:spPr>
        <p:txBody>
          <a:bodyPr wrap="none">
            <a:spAutoFit/>
          </a:bodyPr>
          <a:lstStyle/>
          <a:p>
            <a:pPr>
              <a:lnSpc>
                <a:spcPct val="150000"/>
              </a:lnSpc>
            </a:pPr>
            <a:r>
              <a:rPr lang="en-US" altLang="en-US" sz="2400" b="1" i="1" dirty="0">
                <a:solidFill>
                  <a:srgbClr val="00B050"/>
                </a:solidFill>
              </a:rPr>
              <a:t>…. The list goes on!</a:t>
            </a:r>
          </a:p>
        </p:txBody>
      </p:sp>
    </p:spTree>
    <p:extLst>
      <p:ext uri="{BB962C8B-B14F-4D97-AF65-F5344CB8AC3E}">
        <p14:creationId xmlns:p14="http://schemas.microsoft.com/office/powerpoint/2010/main" val="2820875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7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a:xfrm>
            <a:off x="0" y="0"/>
            <a:ext cx="12192000" cy="676275"/>
          </a:xfrm>
        </p:spPr>
        <p:txBody>
          <a:bodyPr>
            <a:normAutofit fontScale="90000"/>
          </a:bodyPr>
          <a:lstStyle/>
          <a:p>
            <a:pPr eaLnBrk="1" hangingPunct="1"/>
            <a:r>
              <a:rPr lang="en-US" altLang="en-US" b="1" dirty="0" smtClean="0"/>
              <a:t>Three-Schema Architecture</a:t>
            </a:r>
          </a:p>
        </p:txBody>
      </p:sp>
      <p:sp>
        <p:nvSpPr>
          <p:cNvPr id="30724" name="Rectangle 5"/>
          <p:cNvSpPr>
            <a:spLocks noGrp="1" noChangeArrowheads="1"/>
          </p:cNvSpPr>
          <p:nvPr>
            <p:ph type="body" idx="1"/>
          </p:nvPr>
        </p:nvSpPr>
        <p:spPr>
          <a:xfrm>
            <a:off x="21366" y="1010857"/>
            <a:ext cx="12170633" cy="1229424"/>
          </a:xfrm>
        </p:spPr>
        <p:txBody>
          <a:bodyPr>
            <a:normAutofit/>
          </a:bodyPr>
          <a:lstStyle/>
          <a:p>
            <a:pPr eaLnBrk="1" hangingPunct="1"/>
            <a:r>
              <a:rPr lang="en-US" altLang="en-US" sz="2400" dirty="0" smtClean="0"/>
              <a:t>Proposed to support DBMS characteristics of:</a:t>
            </a:r>
          </a:p>
          <a:p>
            <a:pPr lvl="1" eaLnBrk="1" hangingPunct="1"/>
            <a:r>
              <a:rPr lang="en-US" altLang="en-US" sz="2200" b="1" dirty="0" smtClean="0"/>
              <a:t>Program-data independence.</a:t>
            </a:r>
          </a:p>
          <a:p>
            <a:pPr lvl="1" eaLnBrk="1" hangingPunct="1"/>
            <a:r>
              <a:rPr lang="en-US" altLang="en-US" sz="2200" dirty="0" smtClean="0"/>
              <a:t>Support of </a:t>
            </a:r>
            <a:r>
              <a:rPr lang="en-US" altLang="en-US" sz="2200" b="1" dirty="0" smtClean="0"/>
              <a:t>multiple views</a:t>
            </a:r>
            <a:r>
              <a:rPr lang="en-US" altLang="en-US" sz="2200" dirty="0" smtClean="0"/>
              <a:t> of the data.</a:t>
            </a:r>
          </a:p>
        </p:txBody>
      </p:sp>
      <p:sp>
        <p:nvSpPr>
          <p:cNvPr id="6" name="Rectangle 5"/>
          <p:cNvSpPr txBox="1">
            <a:spLocks noChangeArrowheads="1"/>
          </p:cNvSpPr>
          <p:nvPr/>
        </p:nvSpPr>
        <p:spPr>
          <a:xfrm>
            <a:off x="21368" y="2255520"/>
            <a:ext cx="12170632" cy="33110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Defines DBMS schemas at </a:t>
            </a:r>
            <a:r>
              <a:rPr lang="en-US" altLang="en-US" sz="2400" b="1" i="1" dirty="0" smtClean="0"/>
              <a:t>three</a:t>
            </a:r>
            <a:r>
              <a:rPr lang="en-US" altLang="en-US" sz="2400" dirty="0" smtClean="0"/>
              <a:t> levels:</a:t>
            </a:r>
          </a:p>
          <a:p>
            <a:pPr lvl="1"/>
            <a:endParaRPr lang="en-US" altLang="en-US" sz="1100" b="1" dirty="0" smtClean="0"/>
          </a:p>
          <a:p>
            <a:pPr lvl="1"/>
            <a:r>
              <a:rPr lang="en-US" altLang="en-US" sz="2200" b="1" dirty="0" smtClean="0"/>
              <a:t>Internal </a:t>
            </a:r>
            <a:r>
              <a:rPr lang="en-US" altLang="en-US" sz="2200" b="1" dirty="0" smtClean="0"/>
              <a:t>schema</a:t>
            </a:r>
            <a:r>
              <a:rPr lang="en-US" altLang="en-US" sz="2200" dirty="0" smtClean="0"/>
              <a:t> at the internal level to describe physical storage structures and access paths (</a:t>
            </a:r>
            <a:r>
              <a:rPr lang="en-US" altLang="en-US" sz="2200" dirty="0" err="1" smtClean="0"/>
              <a:t>e.g</a:t>
            </a:r>
            <a:r>
              <a:rPr lang="en-US" altLang="en-US" sz="2200" dirty="0" smtClean="0"/>
              <a:t> indexes). </a:t>
            </a:r>
          </a:p>
          <a:p>
            <a:pPr lvl="2"/>
            <a:r>
              <a:rPr lang="en-US" altLang="en-US" dirty="0" smtClean="0"/>
              <a:t>Typically uses a </a:t>
            </a:r>
            <a:r>
              <a:rPr lang="en-US" altLang="en-US" b="1" dirty="0" smtClean="0"/>
              <a:t>physical</a:t>
            </a:r>
            <a:r>
              <a:rPr lang="en-US" altLang="en-US" dirty="0" smtClean="0"/>
              <a:t> data model.</a:t>
            </a:r>
          </a:p>
          <a:p>
            <a:pPr lvl="1"/>
            <a:r>
              <a:rPr lang="en-US" altLang="en-US" sz="2200" b="1" smtClean="0"/>
              <a:t>Conceptual(logical) </a:t>
            </a:r>
            <a:r>
              <a:rPr lang="en-US" altLang="en-US" sz="2200" b="1" dirty="0" smtClean="0"/>
              <a:t>schema</a:t>
            </a:r>
            <a:r>
              <a:rPr lang="en-US" altLang="en-US" sz="2200" dirty="0" smtClean="0"/>
              <a:t> at the conceptual level to describe the structure and constraints for the whole database for a community of users. </a:t>
            </a:r>
          </a:p>
          <a:p>
            <a:pPr lvl="2"/>
            <a:r>
              <a:rPr lang="en-US" altLang="en-US" dirty="0" smtClean="0"/>
              <a:t>Uses a </a:t>
            </a:r>
            <a:r>
              <a:rPr lang="en-US" altLang="en-US" b="1" dirty="0" smtClean="0"/>
              <a:t>conceptual</a:t>
            </a:r>
            <a:r>
              <a:rPr lang="en-US" altLang="en-US" dirty="0" smtClean="0"/>
              <a:t> or an </a:t>
            </a:r>
            <a:r>
              <a:rPr lang="en-US" altLang="en-US" b="1" dirty="0" smtClean="0"/>
              <a:t>implementation</a:t>
            </a:r>
            <a:r>
              <a:rPr lang="en-US" altLang="en-US" dirty="0" smtClean="0"/>
              <a:t> data model.</a:t>
            </a:r>
          </a:p>
          <a:p>
            <a:pPr lvl="1"/>
            <a:r>
              <a:rPr lang="en-US" altLang="en-US" sz="2200" b="1" dirty="0" smtClean="0"/>
              <a:t>External schemas</a:t>
            </a:r>
            <a:r>
              <a:rPr lang="en-US" altLang="en-US" sz="2200" dirty="0" smtClean="0"/>
              <a:t> at the external level to describe the various user views. </a:t>
            </a:r>
          </a:p>
          <a:p>
            <a:pPr lvl="2"/>
            <a:r>
              <a:rPr lang="en-US" altLang="en-US" dirty="0" smtClean="0"/>
              <a:t>Usually uses the same data model as the conceptual schema.</a:t>
            </a:r>
            <a:endParaRPr lang="en-US" altLang="en-US" dirty="0"/>
          </a:p>
        </p:txBody>
      </p:sp>
      <p:grpSp>
        <p:nvGrpSpPr>
          <p:cNvPr id="4" name="Group 3"/>
          <p:cNvGrpSpPr/>
          <p:nvPr/>
        </p:nvGrpSpPr>
        <p:grpSpPr>
          <a:xfrm>
            <a:off x="0" y="6115150"/>
            <a:ext cx="12192000" cy="784680"/>
            <a:chOff x="0" y="6115150"/>
            <a:chExt cx="12192000" cy="784680"/>
          </a:xfrm>
        </p:grpSpPr>
        <p:sp>
          <p:nvSpPr>
            <p:cNvPr id="3" name="Rectangle 2"/>
            <p:cNvSpPr/>
            <p:nvPr/>
          </p:nvSpPr>
          <p:spPr>
            <a:xfrm flipH="1">
              <a:off x="0" y="6115150"/>
              <a:ext cx="12191998" cy="4571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1366" y="6130389"/>
              <a:ext cx="12170634" cy="769441"/>
            </a:xfrm>
            <a:prstGeom prst="rect">
              <a:avLst/>
            </a:prstGeom>
          </p:spPr>
          <p:txBody>
            <a:bodyPr wrap="square">
              <a:spAutoFit/>
            </a:bodyPr>
            <a:lstStyle/>
            <a:p>
              <a:pPr marL="285750" indent="-285750">
                <a:buFont typeface="Wingdings" panose="05000000000000000000" pitchFamily="2" charset="2"/>
                <a:buChar char="§"/>
              </a:pPr>
              <a:r>
                <a:rPr lang="en-CA" sz="2200" b="1" dirty="0" smtClean="0">
                  <a:solidFill>
                    <a:srgbClr val="00B050"/>
                  </a:solidFill>
                  <a:latin typeface="Arial Narrow" panose="020B0606020202030204" pitchFamily="34" charset="0"/>
                </a:rPr>
                <a:t>This </a:t>
              </a:r>
              <a:r>
                <a:rPr lang="en-CA" sz="2200" b="1" dirty="0">
                  <a:solidFill>
                    <a:srgbClr val="00B050"/>
                  </a:solidFill>
                  <a:latin typeface="Arial Narrow" panose="020B0606020202030204" pitchFamily="34" charset="0"/>
                </a:rPr>
                <a:t>is also known as the ANSI/SPARC (American National Standards Institute/ Standards Planning And Requirements Committee) architecture, after the committee that proposed it (</a:t>
              </a:r>
              <a:r>
                <a:rPr lang="en-CA" sz="2200" b="1" dirty="0" err="1">
                  <a:solidFill>
                    <a:srgbClr val="00B050"/>
                  </a:solidFill>
                  <a:latin typeface="Arial Narrow" panose="020B0606020202030204" pitchFamily="34" charset="0"/>
                </a:rPr>
                <a:t>Tsichritzis</a:t>
              </a:r>
              <a:r>
                <a:rPr lang="en-CA" sz="2200" b="1" dirty="0">
                  <a:solidFill>
                    <a:srgbClr val="00B050"/>
                  </a:solidFill>
                  <a:latin typeface="Arial Narrow" panose="020B0606020202030204" pitchFamily="34" charset="0"/>
                </a:rPr>
                <a:t> &amp; Klug, 1978).</a:t>
              </a:r>
              <a:endParaRPr lang="en-US" sz="2200" b="1" dirty="0">
                <a:solidFill>
                  <a:srgbClr val="00B050"/>
                </a:solidFill>
                <a:latin typeface="Arial Narrow" panose="020B0606020202030204" pitchFamily="34" charset="0"/>
              </a:endParaRPr>
            </a:p>
          </p:txBody>
        </p:sp>
      </p:grpSp>
      <p:sp>
        <p:nvSpPr>
          <p:cNvPr id="8" name="Rectangle 4"/>
          <p:cNvSpPr txBox="1">
            <a:spLocks noChangeArrowheads="1"/>
          </p:cNvSpPr>
          <p:nvPr/>
        </p:nvSpPr>
        <p:spPr>
          <a:xfrm rot="16200000">
            <a:off x="-1145730" y="3868780"/>
            <a:ext cx="2954256" cy="441260"/>
          </a:xfrm>
          <a:prstGeom prst="rect">
            <a:avLst/>
          </a:prstGeom>
          <a:solidFill>
            <a:schemeClr val="accent1">
              <a:lumMod val="50000"/>
            </a:schemeClr>
          </a:solidFill>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altLang="en-US" sz="2400" b="1" dirty="0" smtClean="0"/>
              <a:t>Levels of Abstraction</a:t>
            </a:r>
            <a:endParaRPr lang="en-US" altLang="en-US" sz="2400" b="1" dirty="0" smtClean="0"/>
          </a:p>
        </p:txBody>
      </p:sp>
    </p:spTree>
    <p:extLst>
      <p:ext uri="{BB962C8B-B14F-4D97-AF65-F5344CB8AC3E}">
        <p14:creationId xmlns:p14="http://schemas.microsoft.com/office/powerpoint/2010/main" val="2655553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a:xfrm>
            <a:off x="-1" y="0"/>
            <a:ext cx="12192001" cy="676275"/>
          </a:xfrm>
        </p:spPr>
        <p:txBody>
          <a:bodyPr>
            <a:noAutofit/>
          </a:bodyPr>
          <a:lstStyle/>
          <a:p>
            <a:pPr eaLnBrk="1" hangingPunct="1"/>
            <a:r>
              <a:rPr lang="en-US" altLang="en-US" sz="2400" b="1" dirty="0" smtClean="0"/>
              <a:t>Three-Schema(ANSI-SPARC) </a:t>
            </a:r>
            <a:r>
              <a:rPr lang="en-US" altLang="en-US" sz="2400" b="1" dirty="0" smtClean="0"/>
              <a:t>Architecture</a:t>
            </a:r>
            <a:endParaRPr lang="en-US" altLang="en-US" sz="2400" b="1" dirty="0" smtClean="0"/>
          </a:p>
        </p:txBody>
      </p:sp>
      <p:sp>
        <p:nvSpPr>
          <p:cNvPr id="30724" name="Rectangle 5"/>
          <p:cNvSpPr>
            <a:spLocks noGrp="1" noChangeArrowheads="1"/>
          </p:cNvSpPr>
          <p:nvPr>
            <p:ph type="body" idx="1"/>
          </p:nvPr>
        </p:nvSpPr>
        <p:spPr>
          <a:xfrm>
            <a:off x="21367" y="863536"/>
            <a:ext cx="6198458" cy="1419225"/>
          </a:xfrm>
        </p:spPr>
        <p:txBody>
          <a:bodyPr>
            <a:normAutofit/>
          </a:bodyPr>
          <a:lstStyle/>
          <a:p>
            <a:pPr eaLnBrk="1" hangingPunct="1"/>
            <a:r>
              <a:rPr lang="en-US" altLang="en-US" sz="2400" dirty="0" smtClean="0"/>
              <a:t>Proposed to support DBMS characteristics of:</a:t>
            </a:r>
          </a:p>
          <a:p>
            <a:pPr lvl="1" eaLnBrk="1" hangingPunct="1"/>
            <a:r>
              <a:rPr lang="en-US" altLang="en-US" sz="2200" b="1" dirty="0" smtClean="0"/>
              <a:t>Program-data independence.</a:t>
            </a:r>
          </a:p>
          <a:p>
            <a:pPr lvl="1" eaLnBrk="1" hangingPunct="1"/>
            <a:r>
              <a:rPr lang="en-US" altLang="en-US" sz="2200" dirty="0" smtClean="0"/>
              <a:t>Support of </a:t>
            </a:r>
            <a:r>
              <a:rPr lang="en-US" altLang="en-US" sz="2200" b="1" dirty="0" smtClean="0"/>
              <a:t>multiple views</a:t>
            </a:r>
            <a:r>
              <a:rPr lang="en-US" altLang="en-US" sz="2200" dirty="0" smtClean="0"/>
              <a:t> of the data.</a:t>
            </a:r>
          </a:p>
        </p:txBody>
      </p:sp>
      <p:sp>
        <p:nvSpPr>
          <p:cNvPr id="6" name="Rectangle 5"/>
          <p:cNvSpPr txBox="1">
            <a:spLocks noChangeArrowheads="1"/>
          </p:cNvSpPr>
          <p:nvPr/>
        </p:nvSpPr>
        <p:spPr>
          <a:xfrm>
            <a:off x="21367" y="2470022"/>
            <a:ext cx="6198458" cy="42364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Defines DBMS schemas at </a:t>
            </a:r>
            <a:r>
              <a:rPr lang="en-US" altLang="en-US" sz="2400" b="1" i="1" dirty="0" smtClean="0"/>
              <a:t>three</a:t>
            </a:r>
            <a:r>
              <a:rPr lang="en-US" altLang="en-US" sz="2400" dirty="0" smtClean="0"/>
              <a:t> levels:</a:t>
            </a:r>
          </a:p>
          <a:p>
            <a:pPr lvl="1"/>
            <a:r>
              <a:rPr lang="en-US" altLang="en-US" sz="2200" b="1" dirty="0" smtClean="0"/>
              <a:t>Internal schema</a:t>
            </a:r>
            <a:r>
              <a:rPr lang="en-US" altLang="en-US" sz="2200" dirty="0" smtClean="0"/>
              <a:t> at the internal level to describe physical storage structures and access paths (</a:t>
            </a:r>
            <a:r>
              <a:rPr lang="en-US" altLang="en-US" sz="2200" dirty="0" err="1" smtClean="0"/>
              <a:t>e.g</a:t>
            </a:r>
            <a:r>
              <a:rPr lang="en-US" altLang="en-US" sz="2200" dirty="0" smtClean="0"/>
              <a:t> indexes). </a:t>
            </a:r>
          </a:p>
          <a:p>
            <a:pPr lvl="2"/>
            <a:r>
              <a:rPr lang="en-US" altLang="en-US" dirty="0" smtClean="0"/>
              <a:t>Typically uses a </a:t>
            </a:r>
            <a:r>
              <a:rPr lang="en-US" altLang="en-US" b="1" dirty="0" smtClean="0"/>
              <a:t>physical</a:t>
            </a:r>
            <a:r>
              <a:rPr lang="en-US" altLang="en-US" dirty="0" smtClean="0"/>
              <a:t> data model.</a:t>
            </a:r>
          </a:p>
          <a:p>
            <a:pPr lvl="1"/>
            <a:r>
              <a:rPr lang="en-US" altLang="en-US" sz="2200" b="1" dirty="0" smtClean="0"/>
              <a:t>Conceptual schema</a:t>
            </a:r>
            <a:r>
              <a:rPr lang="en-US" altLang="en-US" sz="2200" dirty="0" smtClean="0"/>
              <a:t> at the conceptual level to describe the structure and constraints for the whole database for a community of users. </a:t>
            </a:r>
          </a:p>
          <a:p>
            <a:pPr lvl="2"/>
            <a:r>
              <a:rPr lang="en-US" altLang="en-US" dirty="0" smtClean="0"/>
              <a:t>Uses a </a:t>
            </a:r>
            <a:r>
              <a:rPr lang="en-US" altLang="en-US" b="1" dirty="0" smtClean="0"/>
              <a:t>conceptual</a:t>
            </a:r>
            <a:r>
              <a:rPr lang="en-US" altLang="en-US" dirty="0" smtClean="0"/>
              <a:t> or an </a:t>
            </a:r>
            <a:r>
              <a:rPr lang="en-US" altLang="en-US" b="1" dirty="0" smtClean="0"/>
              <a:t>implementation</a:t>
            </a:r>
            <a:r>
              <a:rPr lang="en-US" altLang="en-US" dirty="0" smtClean="0"/>
              <a:t> data model.</a:t>
            </a:r>
          </a:p>
          <a:p>
            <a:pPr lvl="1"/>
            <a:r>
              <a:rPr lang="en-US" altLang="en-US" sz="2200" b="1" dirty="0" smtClean="0"/>
              <a:t>External schemas</a:t>
            </a:r>
            <a:r>
              <a:rPr lang="en-US" altLang="en-US" sz="2200" dirty="0" smtClean="0"/>
              <a:t> at the external level to describe the various user views. </a:t>
            </a:r>
          </a:p>
          <a:p>
            <a:pPr lvl="2"/>
            <a:r>
              <a:rPr lang="en-US" altLang="en-US" dirty="0" smtClean="0"/>
              <a:t>Usually uses the same data model as the conceptual schema.</a:t>
            </a:r>
            <a:endParaRPr lang="en-US" altLang="en-US" dirty="0"/>
          </a:p>
        </p:txBody>
      </p:sp>
      <p:grpSp>
        <p:nvGrpSpPr>
          <p:cNvPr id="7" name="Group 6"/>
          <p:cNvGrpSpPr/>
          <p:nvPr/>
        </p:nvGrpSpPr>
        <p:grpSpPr>
          <a:xfrm>
            <a:off x="6819901" y="801687"/>
            <a:ext cx="5372100" cy="5867400"/>
            <a:chOff x="4400550" y="744537"/>
            <a:chExt cx="7164389" cy="5867400"/>
          </a:xfrm>
        </p:grpSpPr>
        <p:pic>
          <p:nvPicPr>
            <p:cNvPr id="8" name="Picture 4" descr="fig02_02"/>
            <p:cNvPicPr>
              <a:picLocks noChangeAspect="1" noChangeArrowheads="1"/>
            </p:cNvPicPr>
            <p:nvPr/>
          </p:nvPicPr>
          <p:blipFill rotWithShape="1">
            <a:blip r:embed="rId3">
              <a:extLst>
                <a:ext uri="{28A0092B-C50C-407E-A947-70E740481C1C}">
                  <a14:useLocalDpi xmlns:a14="http://schemas.microsoft.com/office/drawing/2010/main" val="0"/>
                </a:ext>
              </a:extLst>
            </a:blip>
            <a:srcRect l="17571"/>
            <a:stretch/>
          </p:blipFill>
          <p:spPr bwMode="auto">
            <a:xfrm>
              <a:off x="4400550" y="744537"/>
              <a:ext cx="7164389"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4400550" y="1009650"/>
              <a:ext cx="257175"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6240781" y="676275"/>
            <a:ext cx="45719" cy="61817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139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0" y="0"/>
            <a:ext cx="12192000" cy="666750"/>
          </a:xfrm>
        </p:spPr>
        <p:txBody>
          <a:bodyPr>
            <a:normAutofit/>
          </a:bodyPr>
          <a:lstStyle/>
          <a:p>
            <a:r>
              <a:rPr lang="en-US" altLang="en-US" sz="3600" b="1" dirty="0" smtClean="0">
                <a:latin typeface="Courier New" panose="02070309020205020404" pitchFamily="49" charset="0"/>
                <a:cs typeface="Courier New" panose="02070309020205020404" pitchFamily="49" charset="0"/>
              </a:rPr>
              <a:t>The three-schema(</a:t>
            </a:r>
            <a:r>
              <a:rPr lang="en-US" sz="3600" b="1" i="1" dirty="0" smtClean="0">
                <a:latin typeface="Courier New" panose="02070309020205020404" pitchFamily="49" charset="0"/>
                <a:cs typeface="Courier New" panose="02070309020205020404" pitchFamily="49" charset="0"/>
              </a:rPr>
              <a:t>ANSI-SPARC)</a:t>
            </a:r>
            <a:r>
              <a:rPr lang="en-US" altLang="en-US" sz="3600" b="1" dirty="0" smtClean="0">
                <a:latin typeface="Courier New" panose="02070309020205020404" pitchFamily="49" charset="0"/>
                <a:cs typeface="Courier New" panose="02070309020205020404" pitchFamily="49" charset="0"/>
              </a:rPr>
              <a:t> architecture</a:t>
            </a:r>
          </a:p>
        </p:txBody>
      </p:sp>
      <p:grpSp>
        <p:nvGrpSpPr>
          <p:cNvPr id="3" name="Group 2"/>
          <p:cNvGrpSpPr/>
          <p:nvPr/>
        </p:nvGrpSpPr>
        <p:grpSpPr>
          <a:xfrm>
            <a:off x="4490720" y="666750"/>
            <a:ext cx="7701280" cy="5867400"/>
            <a:chOff x="4400550" y="744537"/>
            <a:chExt cx="7164389" cy="5867400"/>
          </a:xfrm>
        </p:grpSpPr>
        <p:pic>
          <p:nvPicPr>
            <p:cNvPr id="34820" name="Picture 4" descr="fig02_02"/>
            <p:cNvPicPr>
              <a:picLocks noChangeAspect="1" noChangeArrowheads="1"/>
            </p:cNvPicPr>
            <p:nvPr/>
          </p:nvPicPr>
          <p:blipFill rotWithShape="1">
            <a:blip r:embed="rId3">
              <a:extLst>
                <a:ext uri="{28A0092B-C50C-407E-A947-70E740481C1C}">
                  <a14:useLocalDpi xmlns:a14="http://schemas.microsoft.com/office/drawing/2010/main" val="0"/>
                </a:ext>
              </a:extLst>
            </a:blip>
            <a:srcRect l="17571"/>
            <a:stretch/>
          </p:blipFill>
          <p:spPr bwMode="auto">
            <a:xfrm>
              <a:off x="4400550" y="744537"/>
              <a:ext cx="7164389"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4400550" y="1009650"/>
              <a:ext cx="257175"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0" y="1688663"/>
            <a:ext cx="4314191" cy="769441"/>
          </a:xfrm>
          <a:prstGeom prst="rect">
            <a:avLst/>
          </a:prstGeom>
        </p:spPr>
        <p:txBody>
          <a:bodyPr wrap="square">
            <a:spAutoFit/>
          </a:bodyPr>
          <a:lstStyle/>
          <a:p>
            <a:pPr marL="285750" indent="-285750">
              <a:buFont typeface="Wingdings" panose="05000000000000000000" pitchFamily="2" charset="2"/>
              <a:buChar char="§"/>
            </a:pPr>
            <a:r>
              <a:rPr lang="en-CA" sz="2200" dirty="0"/>
              <a:t>I</a:t>
            </a:r>
            <a:r>
              <a:rPr lang="en-CA" sz="2200" dirty="0" smtClean="0"/>
              <a:t>ncludes </a:t>
            </a:r>
            <a:r>
              <a:rPr lang="en-CA" sz="2200" dirty="0"/>
              <a:t>views </a:t>
            </a:r>
            <a:r>
              <a:rPr lang="en-CA" sz="2200" dirty="0" smtClean="0"/>
              <a:t>used </a:t>
            </a:r>
            <a:r>
              <a:rPr lang="en-CA" sz="2200" dirty="0"/>
              <a:t>to control </a:t>
            </a:r>
            <a:r>
              <a:rPr lang="en-CA" sz="2200" dirty="0" smtClean="0"/>
              <a:t/>
            </a:r>
            <a:br>
              <a:rPr lang="en-CA" sz="2200" dirty="0" smtClean="0"/>
            </a:br>
            <a:r>
              <a:rPr lang="en-CA" sz="2200" dirty="0" smtClean="0"/>
              <a:t>data </a:t>
            </a:r>
            <a:r>
              <a:rPr lang="en-CA" sz="2200" dirty="0"/>
              <a:t>access and enforce security </a:t>
            </a:r>
            <a:endParaRPr lang="en-CA" sz="2200" dirty="0" smtClean="0"/>
          </a:p>
        </p:txBody>
      </p:sp>
      <p:sp>
        <p:nvSpPr>
          <p:cNvPr id="9" name="Rectangle 8"/>
          <p:cNvSpPr/>
          <p:nvPr/>
        </p:nvSpPr>
        <p:spPr>
          <a:xfrm>
            <a:off x="61595" y="4609404"/>
            <a:ext cx="4032885" cy="1107996"/>
          </a:xfrm>
          <a:prstGeom prst="rect">
            <a:avLst/>
          </a:prstGeom>
        </p:spPr>
        <p:txBody>
          <a:bodyPr wrap="square">
            <a:spAutoFit/>
          </a:bodyPr>
          <a:lstStyle/>
          <a:p>
            <a:pPr marL="342900" indent="-342900">
              <a:buFont typeface="Wingdings" panose="05000000000000000000" pitchFamily="2" charset="2"/>
              <a:buChar char="§"/>
            </a:pPr>
            <a:r>
              <a:rPr lang="en-CA" sz="2200" dirty="0" smtClean="0"/>
              <a:t>Includes </a:t>
            </a:r>
            <a:r>
              <a:rPr lang="en-CA" sz="2200" dirty="0"/>
              <a:t>the internal data </a:t>
            </a:r>
            <a:r>
              <a:rPr lang="en-CA" sz="2200" dirty="0" smtClean="0"/>
              <a:t>model. </a:t>
            </a:r>
            <a:br>
              <a:rPr lang="en-CA" sz="2200" dirty="0" smtClean="0"/>
            </a:br>
            <a:r>
              <a:rPr lang="en-CA" sz="2200" dirty="0" smtClean="0"/>
              <a:t>E.g</a:t>
            </a:r>
            <a:r>
              <a:rPr lang="en-CA" sz="2200" dirty="0"/>
              <a:t>., Index </a:t>
            </a:r>
            <a:endParaRPr lang="en-CA" sz="2200" dirty="0" smtClean="0"/>
          </a:p>
        </p:txBody>
      </p:sp>
      <p:sp>
        <p:nvSpPr>
          <p:cNvPr id="10" name="Rectangle 9"/>
          <p:cNvSpPr/>
          <p:nvPr/>
        </p:nvSpPr>
        <p:spPr>
          <a:xfrm>
            <a:off x="0" y="3277729"/>
            <a:ext cx="4094480" cy="1107996"/>
          </a:xfrm>
          <a:prstGeom prst="rect">
            <a:avLst/>
          </a:prstGeom>
        </p:spPr>
        <p:txBody>
          <a:bodyPr wrap="square">
            <a:spAutoFit/>
          </a:bodyPr>
          <a:lstStyle/>
          <a:p>
            <a:pPr marL="285750" indent="-285750">
              <a:buFont typeface="Wingdings" panose="05000000000000000000" pitchFamily="2" charset="2"/>
              <a:buChar char="§"/>
            </a:pPr>
            <a:r>
              <a:rPr lang="en-CA" sz="2200" dirty="0" smtClean="0"/>
              <a:t>Contains </a:t>
            </a:r>
            <a:r>
              <a:rPr lang="en-CA" sz="2200" dirty="0"/>
              <a:t>the conceptual and logical data </a:t>
            </a:r>
            <a:r>
              <a:rPr lang="en-CA" sz="2200" dirty="0" smtClean="0"/>
              <a:t>models. </a:t>
            </a:r>
            <a:br>
              <a:rPr lang="en-CA" sz="2200" dirty="0" smtClean="0"/>
            </a:br>
            <a:r>
              <a:rPr lang="en-CA" sz="2200" dirty="0" smtClean="0"/>
              <a:t>E.g</a:t>
            </a:r>
            <a:r>
              <a:rPr lang="en-CA" sz="2200" dirty="0"/>
              <a:t>., tables </a:t>
            </a:r>
            <a:endParaRPr lang="en-CA" sz="2200" dirty="0" smtClean="0"/>
          </a:p>
        </p:txBody>
      </p:sp>
      <p:sp>
        <p:nvSpPr>
          <p:cNvPr id="11" name="Rectangle 10"/>
          <p:cNvSpPr/>
          <p:nvPr/>
        </p:nvSpPr>
        <p:spPr>
          <a:xfrm>
            <a:off x="0" y="5742166"/>
            <a:ext cx="8168640" cy="1015663"/>
          </a:xfrm>
          <a:prstGeom prst="rect">
            <a:avLst/>
          </a:prstGeom>
        </p:spPr>
        <p:txBody>
          <a:bodyPr wrap="square">
            <a:spAutoFit/>
          </a:bodyPr>
          <a:lstStyle/>
          <a:p>
            <a:pPr marL="285750" indent="-285750">
              <a:buFont typeface="Wingdings" panose="05000000000000000000" pitchFamily="2" charset="2"/>
              <a:buChar char="§"/>
            </a:pPr>
            <a:r>
              <a:rPr lang="en-CA" sz="2000" b="1" dirty="0" smtClean="0">
                <a:solidFill>
                  <a:srgbClr val="00B050"/>
                </a:solidFill>
                <a:latin typeface="Times New Roman" panose="02020603050405020304" pitchFamily="18" charset="0"/>
                <a:cs typeface="Times New Roman" panose="02020603050405020304" pitchFamily="18" charset="0"/>
              </a:rPr>
              <a:t>Changes </a:t>
            </a:r>
            <a:r>
              <a:rPr lang="en-CA" sz="2000" b="1" dirty="0">
                <a:solidFill>
                  <a:srgbClr val="00B050"/>
                </a:solidFill>
                <a:latin typeface="Times New Roman" panose="02020603050405020304" pitchFamily="18" charset="0"/>
                <a:cs typeface="Times New Roman" panose="02020603050405020304" pitchFamily="18" charset="0"/>
              </a:rPr>
              <a:t>in one layer should have no to minimal impact on the others </a:t>
            </a:r>
            <a:endParaRPr lang="en-CA" sz="2000" b="1" dirty="0" smtClean="0">
              <a:solidFill>
                <a:srgbClr val="00B05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CA" sz="2000" b="1" dirty="0" smtClean="0">
                <a:solidFill>
                  <a:srgbClr val="00B050"/>
                </a:solidFill>
                <a:latin typeface="Times New Roman" panose="02020603050405020304" pitchFamily="18" charset="0"/>
                <a:cs typeface="Times New Roman" panose="02020603050405020304" pitchFamily="18" charset="0"/>
              </a:rPr>
              <a:t>Physical </a:t>
            </a:r>
            <a:r>
              <a:rPr lang="en-CA" sz="2000" b="1" dirty="0">
                <a:solidFill>
                  <a:srgbClr val="00B050"/>
                </a:solidFill>
                <a:latin typeface="Times New Roman" panose="02020603050405020304" pitchFamily="18" charset="0"/>
                <a:cs typeface="Times New Roman" panose="02020603050405020304" pitchFamily="18" charset="0"/>
              </a:rPr>
              <a:t>data independence </a:t>
            </a:r>
            <a:endParaRPr lang="en-CA" sz="2000" b="1" dirty="0" smtClean="0">
              <a:solidFill>
                <a:srgbClr val="00B05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CA" sz="2000" b="1" dirty="0" smtClean="0">
                <a:solidFill>
                  <a:srgbClr val="00B050"/>
                </a:solidFill>
                <a:latin typeface="Times New Roman" panose="02020603050405020304" pitchFamily="18" charset="0"/>
                <a:cs typeface="Times New Roman" panose="02020603050405020304" pitchFamily="18" charset="0"/>
              </a:rPr>
              <a:t>Logical </a:t>
            </a:r>
            <a:r>
              <a:rPr lang="en-CA" sz="2000" b="1" dirty="0">
                <a:solidFill>
                  <a:srgbClr val="00B050"/>
                </a:solidFill>
                <a:latin typeface="Times New Roman" panose="02020603050405020304" pitchFamily="18" charset="0"/>
                <a:cs typeface="Times New Roman" panose="02020603050405020304" pitchFamily="18" charset="0"/>
              </a:rPr>
              <a:t>data independence</a:t>
            </a:r>
            <a:endParaRPr lang="en-US" sz="20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097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a:xfrm>
            <a:off x="0" y="0"/>
            <a:ext cx="12192000" cy="599440"/>
          </a:xfrm>
        </p:spPr>
        <p:txBody>
          <a:bodyPr>
            <a:normAutofit fontScale="90000"/>
          </a:bodyPr>
          <a:lstStyle/>
          <a:p>
            <a:pPr eaLnBrk="1" hangingPunct="1"/>
            <a:r>
              <a:rPr lang="en-US" altLang="en-US" smtClean="0"/>
              <a:t>Data Independence</a:t>
            </a:r>
          </a:p>
        </p:txBody>
      </p:sp>
      <p:sp>
        <p:nvSpPr>
          <p:cNvPr id="37892" name="Rectangle 5"/>
          <p:cNvSpPr>
            <a:spLocks noGrp="1" noChangeArrowheads="1"/>
          </p:cNvSpPr>
          <p:nvPr>
            <p:ph type="body" idx="1"/>
          </p:nvPr>
        </p:nvSpPr>
        <p:spPr>
          <a:xfrm>
            <a:off x="145192" y="862742"/>
            <a:ext cx="12046808" cy="2379156"/>
          </a:xfrm>
        </p:spPr>
        <p:txBody>
          <a:bodyPr>
            <a:normAutofit fontScale="92500"/>
          </a:bodyPr>
          <a:lstStyle/>
          <a:p>
            <a:pPr eaLnBrk="1" hangingPunct="1">
              <a:lnSpc>
                <a:spcPct val="90000"/>
              </a:lnSpc>
            </a:pPr>
            <a:r>
              <a:rPr lang="en-US" altLang="en-US" b="1" dirty="0" smtClean="0"/>
              <a:t>Logical Data Independence: </a:t>
            </a:r>
          </a:p>
          <a:p>
            <a:pPr lvl="1" eaLnBrk="1" hangingPunct="1">
              <a:lnSpc>
                <a:spcPct val="90000"/>
              </a:lnSpc>
            </a:pPr>
            <a:r>
              <a:rPr lang="en-US" altLang="en-US" dirty="0" smtClean="0"/>
              <a:t>The capacity to change the </a:t>
            </a:r>
            <a:r>
              <a:rPr lang="en-US" altLang="en-US" b="1" dirty="0" smtClean="0">
                <a:solidFill>
                  <a:srgbClr val="00B050"/>
                </a:solidFill>
              </a:rPr>
              <a:t>conceptual schema </a:t>
            </a:r>
            <a:r>
              <a:rPr lang="en-US" altLang="en-US" dirty="0" smtClean="0"/>
              <a:t>without having to change the </a:t>
            </a:r>
            <a:r>
              <a:rPr lang="en-US" altLang="en-US" b="1" dirty="0" smtClean="0">
                <a:solidFill>
                  <a:srgbClr val="00B050"/>
                </a:solidFill>
              </a:rPr>
              <a:t>external schemas </a:t>
            </a:r>
            <a:r>
              <a:rPr lang="en-US" altLang="en-US" dirty="0" smtClean="0"/>
              <a:t>and their associated application programs.</a:t>
            </a:r>
          </a:p>
          <a:p>
            <a:pPr lvl="1" eaLnBrk="1" hangingPunct="1">
              <a:lnSpc>
                <a:spcPct val="90000"/>
              </a:lnSpc>
            </a:pPr>
            <a:endParaRPr lang="en-US" altLang="en-US" sz="1100" dirty="0" smtClean="0"/>
          </a:p>
          <a:p>
            <a:pPr eaLnBrk="1" hangingPunct="1">
              <a:lnSpc>
                <a:spcPct val="90000"/>
              </a:lnSpc>
            </a:pPr>
            <a:r>
              <a:rPr lang="en-US" altLang="en-US" b="1" dirty="0" smtClean="0"/>
              <a:t>Physical Data Independence:</a:t>
            </a:r>
          </a:p>
          <a:p>
            <a:pPr lvl="1" eaLnBrk="1" hangingPunct="1">
              <a:lnSpc>
                <a:spcPct val="90000"/>
              </a:lnSpc>
            </a:pPr>
            <a:r>
              <a:rPr lang="en-US" altLang="en-US" dirty="0" smtClean="0"/>
              <a:t>The capacity to change the </a:t>
            </a:r>
            <a:r>
              <a:rPr lang="en-US" altLang="en-US" b="1" dirty="0" smtClean="0"/>
              <a:t>internal schema </a:t>
            </a:r>
            <a:r>
              <a:rPr lang="en-US" altLang="en-US" dirty="0" smtClean="0"/>
              <a:t>without having to change the </a:t>
            </a:r>
            <a:r>
              <a:rPr lang="en-US" altLang="en-US" b="1" dirty="0" smtClean="0">
                <a:solidFill>
                  <a:srgbClr val="00B050"/>
                </a:solidFill>
              </a:rPr>
              <a:t>conceptual schema.</a:t>
            </a:r>
          </a:p>
        </p:txBody>
      </p:sp>
      <p:sp>
        <p:nvSpPr>
          <p:cNvPr id="2" name="Rectangle 1"/>
          <p:cNvSpPr/>
          <p:nvPr/>
        </p:nvSpPr>
        <p:spPr>
          <a:xfrm>
            <a:off x="145192" y="4455578"/>
            <a:ext cx="11804444" cy="769441"/>
          </a:xfrm>
          <a:prstGeom prst="rect">
            <a:avLst/>
          </a:prstGeom>
        </p:spPr>
        <p:txBody>
          <a:bodyPr wrap="square">
            <a:spAutoFit/>
          </a:bodyPr>
          <a:lstStyle/>
          <a:p>
            <a:pPr marL="342900" indent="-342900">
              <a:buFont typeface="Wingdings" panose="05000000000000000000" pitchFamily="2" charset="2"/>
              <a:buChar char="§"/>
            </a:pPr>
            <a:r>
              <a:rPr lang="en-US" altLang="en-US" sz="2200" dirty="0"/>
              <a:t>When a schema at a lower level is </a:t>
            </a:r>
            <a:r>
              <a:rPr lang="en-US" altLang="en-US" sz="2200" dirty="0" smtClean="0"/>
              <a:t>changed:</a:t>
            </a:r>
          </a:p>
          <a:p>
            <a:pPr marL="800100" lvl="1" indent="-342900">
              <a:buFont typeface="Wingdings" panose="05000000000000000000" pitchFamily="2" charset="2"/>
              <a:buChar char="§"/>
            </a:pPr>
            <a:r>
              <a:rPr lang="en-US" altLang="en-US" sz="2200" dirty="0" smtClean="0"/>
              <a:t>only </a:t>
            </a:r>
            <a:r>
              <a:rPr lang="en-US" altLang="en-US" sz="2200" dirty="0"/>
              <a:t>the </a:t>
            </a:r>
            <a:r>
              <a:rPr lang="en-US" altLang="en-US" sz="2200" b="1" dirty="0">
                <a:solidFill>
                  <a:srgbClr val="00B050"/>
                </a:solidFill>
              </a:rPr>
              <a:t>mappings</a:t>
            </a:r>
            <a:r>
              <a:rPr lang="en-US" altLang="en-US" sz="2200" dirty="0"/>
              <a:t> between </a:t>
            </a:r>
            <a:r>
              <a:rPr lang="en-US" altLang="en-US" sz="2200" b="1" dirty="0" smtClean="0">
                <a:solidFill>
                  <a:srgbClr val="00B050"/>
                </a:solidFill>
              </a:rPr>
              <a:t>the </a:t>
            </a:r>
            <a:r>
              <a:rPr lang="en-US" altLang="en-US" sz="2200" b="1" dirty="0">
                <a:solidFill>
                  <a:srgbClr val="00B050"/>
                </a:solidFill>
              </a:rPr>
              <a:t>schema </a:t>
            </a:r>
            <a:r>
              <a:rPr lang="en-US" altLang="en-US" sz="2200" dirty="0"/>
              <a:t>and </a:t>
            </a:r>
            <a:r>
              <a:rPr lang="en-US" altLang="en-US" sz="2200" b="1" dirty="0" smtClean="0">
                <a:solidFill>
                  <a:srgbClr val="00B050"/>
                </a:solidFill>
              </a:rPr>
              <a:t>higher-level </a:t>
            </a:r>
            <a:r>
              <a:rPr lang="en-US" altLang="en-US" sz="2200" b="1" dirty="0">
                <a:solidFill>
                  <a:srgbClr val="00B050"/>
                </a:solidFill>
              </a:rPr>
              <a:t>schemas</a:t>
            </a:r>
            <a:r>
              <a:rPr lang="en-US" altLang="en-US" sz="2200" dirty="0"/>
              <a:t> need to be </a:t>
            </a:r>
            <a:r>
              <a:rPr lang="en-US" altLang="en-US" sz="2200" dirty="0" smtClean="0"/>
              <a:t>changed</a:t>
            </a:r>
          </a:p>
        </p:txBody>
      </p:sp>
      <p:sp>
        <p:nvSpPr>
          <p:cNvPr id="4" name="Rectangle 3"/>
          <p:cNvSpPr/>
          <p:nvPr/>
        </p:nvSpPr>
        <p:spPr>
          <a:xfrm>
            <a:off x="0" y="3352800"/>
            <a:ext cx="12120880" cy="4571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5192" y="3680827"/>
            <a:ext cx="7069756" cy="492443"/>
          </a:xfrm>
          <a:prstGeom prst="rect">
            <a:avLst/>
          </a:prstGeom>
        </p:spPr>
        <p:txBody>
          <a:bodyPr wrap="none">
            <a:spAutoFit/>
          </a:bodyPr>
          <a:lstStyle/>
          <a:p>
            <a:r>
              <a:rPr lang="en-US" altLang="en-US" sz="2600" b="1" dirty="0" smtClean="0"/>
              <a:t>In </a:t>
            </a:r>
            <a:r>
              <a:rPr lang="en-US" altLang="en-US" sz="2600" b="1" dirty="0"/>
              <a:t>a DBMS that fully supports data independence.</a:t>
            </a:r>
            <a:endParaRPr lang="en-US" sz="2600" b="1" dirty="0"/>
          </a:p>
        </p:txBody>
      </p:sp>
    </p:spTree>
    <p:extLst>
      <p:ext uri="{BB962C8B-B14F-4D97-AF65-F5344CB8AC3E}">
        <p14:creationId xmlns:p14="http://schemas.microsoft.com/office/powerpoint/2010/main" val="3431577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33488" y="1"/>
            <a:ext cx="11858512" cy="656216"/>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Historical Development of Database Technology</a:t>
            </a:r>
          </a:p>
        </p:txBody>
      </p:sp>
      <p:sp>
        <p:nvSpPr>
          <p:cNvPr id="29698" name="Rectangle 2"/>
          <p:cNvSpPr>
            <a:spLocks noGrp="1" noChangeArrowheads="1"/>
          </p:cNvSpPr>
          <p:nvPr>
            <p:ph type="body" idx="1"/>
          </p:nvPr>
        </p:nvSpPr>
        <p:spPr>
          <a:xfrm>
            <a:off x="333488" y="838200"/>
            <a:ext cx="11858512" cy="6019800"/>
          </a:xfrm>
          <a:ln/>
        </p:spPr>
        <p:txBody>
          <a:bodyPr vert="horz" lIns="90000" tIns="46800" rIns="91440" bIns="46800" rtlCol="0">
            <a:normAutofit lnSpcReduction="10000"/>
          </a:bodyPr>
          <a:lstStyle/>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Early Database Applications:</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The Hierarchical and Network Models were introduced in mid 1960s and dominated during the seventies.</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Some worldwide database processing still occurs using these models; particularly, the hierarchical model.</a:t>
            </a:r>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Relational Model based Systems:</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Relational model was introduced in 1970, and heavily researched and experimented with at IBM Research and several universities.</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Relational DBMS Products emerged in the early 1980s and now dominate the market</a:t>
            </a:r>
            <a:r>
              <a:rPr lang="en-US" altLang="en-US" dirty="0" smtClean="0"/>
              <a:t>.</a:t>
            </a:r>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Object-oriented and emerging applications:</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Object Databases (ODBs) were introduced in late 1980s and early 1990s to cater to the need of complex data and applications, and the proliferation of object-oriented programming languages.</a:t>
            </a:r>
          </a:p>
          <a:p>
            <a:pPr lvl="2">
              <a:buClr>
                <a:srgbClr val="990033"/>
              </a:buClr>
              <a:buSzPct val="5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Their use has not taken off much.</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Many relational DBMSs have incorporated object database concepts, leading to a new category called </a:t>
            </a:r>
            <a:r>
              <a:rPr lang="en-US" altLang="en-US" sz="2200" i="1" dirty="0"/>
              <a:t>object-relationa</a:t>
            </a:r>
            <a:r>
              <a:rPr lang="en-US" altLang="en-US" sz="2200" dirty="0"/>
              <a:t>l databases (ORDBs</a:t>
            </a:r>
            <a:r>
              <a:rPr lang="en-US" altLang="en-US" sz="2200" dirty="0" smtClean="0"/>
              <a:t>)</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i="1" dirty="0" smtClean="0"/>
              <a:t>Extended relational</a:t>
            </a:r>
            <a:r>
              <a:rPr lang="en-US" altLang="en-US" sz="2200" dirty="0" smtClean="0"/>
              <a:t> systems add further capabilities (e.g. for multimedia data, XML, spatial, and other data types)</a:t>
            </a:r>
            <a:endParaRPr lang="en-US" altLang="en-US" sz="2200" dirty="0"/>
          </a:p>
        </p:txBody>
      </p:sp>
    </p:spTree>
    <p:extLst>
      <p:ext uri="{BB962C8B-B14F-4D97-AF65-F5344CB8AC3E}">
        <p14:creationId xmlns:p14="http://schemas.microsoft.com/office/powerpoint/2010/main" val="17418141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a:xfrm>
            <a:off x="1" y="0"/>
            <a:ext cx="2444620" cy="6858000"/>
          </a:xfrm>
        </p:spPr>
        <p:txBody>
          <a:bodyPr>
            <a:normAutofit/>
          </a:bodyPr>
          <a:lstStyle/>
          <a:p>
            <a:pPr algn="ctr"/>
            <a:r>
              <a:rPr lang="en-US" altLang="en-US" dirty="0" smtClean="0"/>
              <a:t>Lifecycle</a:t>
            </a:r>
            <a:br>
              <a:rPr lang="en-US" altLang="en-US" dirty="0" smtClean="0"/>
            </a:br>
            <a:r>
              <a:rPr lang="en-US" altLang="en-US" dirty="0" smtClean="0"/>
              <a:t>of </a:t>
            </a:r>
            <a:br>
              <a:rPr lang="en-US" altLang="en-US" dirty="0" smtClean="0"/>
            </a:br>
            <a:r>
              <a:rPr lang="en-US" altLang="en-US" dirty="0" smtClean="0"/>
              <a:t>Data </a:t>
            </a:r>
            <a:br>
              <a:rPr lang="en-US" altLang="en-US" dirty="0" smtClean="0"/>
            </a:br>
            <a:r>
              <a:rPr lang="en-US" altLang="en-US" dirty="0" smtClean="0"/>
              <a:t>4 </a:t>
            </a:r>
            <a:r>
              <a:rPr lang="en-US" altLang="en-US" dirty="0" smtClean="0"/>
              <a:t>“A”s</a:t>
            </a:r>
          </a:p>
        </p:txBody>
      </p:sp>
      <p:grpSp>
        <p:nvGrpSpPr>
          <p:cNvPr id="5" name="Group 4"/>
          <p:cNvGrpSpPr/>
          <p:nvPr/>
        </p:nvGrpSpPr>
        <p:grpSpPr>
          <a:xfrm>
            <a:off x="1856793" y="0"/>
            <a:ext cx="10260562" cy="6858000"/>
            <a:chOff x="1032503" y="981823"/>
            <a:chExt cx="8128000" cy="5418667"/>
          </a:xfrm>
        </p:grpSpPr>
        <p:graphicFrame>
          <p:nvGraphicFramePr>
            <p:cNvPr id="3" name="Diagram 2"/>
            <p:cNvGraphicFramePr/>
            <p:nvPr>
              <p:extLst>
                <p:ext uri="{D42A27DB-BD31-4B8C-83A1-F6EECF244321}">
                  <p14:modId xmlns:p14="http://schemas.microsoft.com/office/powerpoint/2010/main" val="2495155614"/>
                </p:ext>
              </p:extLst>
            </p:nvPr>
          </p:nvGraphicFramePr>
          <p:xfrm>
            <a:off x="1032503" y="98182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rot="3125060">
              <a:off x="5592481" y="2589458"/>
              <a:ext cx="1604309" cy="325038"/>
            </a:xfrm>
            <a:prstGeom prst="rect">
              <a:avLst/>
            </a:prstGeom>
            <a:noFill/>
          </p:spPr>
          <p:txBody>
            <a:bodyPr wrap="none" lIns="91440" tIns="45720" rIns="91440" bIns="45720">
              <a:prstTxWarp prst="textArchUp">
                <a:avLst>
                  <a:gd name="adj" fmla="val 11723294"/>
                </a:avLst>
              </a:prstTxWarp>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rPr>
                <a:t>Scattered</a:t>
              </a:r>
            </a:p>
            <a:p>
              <a:pPr algn="ctr"/>
              <a:r>
                <a:rPr lang="en-US" sz="8000" b="0" cap="none" spc="0" dirty="0" smtClean="0">
                  <a:ln w="0"/>
                  <a:solidFill>
                    <a:schemeClr val="tx1"/>
                  </a:solidFill>
                  <a:effectLst>
                    <a:outerShdw blurRad="38100" dist="19050" dir="2700000" algn="tl" rotWithShape="0">
                      <a:schemeClr val="dk1">
                        <a:alpha val="40000"/>
                      </a:schemeClr>
                    </a:outerShdw>
                  </a:effectLst>
                </a:rPr>
                <a:t>Data</a:t>
              </a:r>
              <a:endParaRPr lang="en-US" sz="8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rot="7957790">
              <a:off x="5094984" y="4212202"/>
              <a:ext cx="2158804" cy="728064"/>
            </a:xfrm>
            <a:prstGeom prst="rect">
              <a:avLst/>
            </a:prstGeom>
            <a:noFill/>
          </p:spPr>
          <p:txBody>
            <a:bodyPr wrap="none" lIns="91440" tIns="45720" rIns="91440" bIns="45720">
              <a:prstTxWarp prst="textArchUp">
                <a:avLst>
                  <a:gd name="adj" fmla="val 12827618"/>
                </a:avLst>
              </a:prstTxWarp>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rPr>
                <a:t>Integrated</a:t>
              </a:r>
            </a:p>
            <a:p>
              <a:pPr algn="ctr"/>
              <a:r>
                <a:rPr lang="en-US" sz="8000" b="0" cap="none" spc="0" dirty="0" smtClean="0">
                  <a:ln w="0"/>
                  <a:solidFill>
                    <a:schemeClr val="tx1"/>
                  </a:solidFill>
                  <a:effectLst>
                    <a:outerShdw blurRad="38100" dist="19050" dir="2700000" algn="tl" rotWithShape="0">
                      <a:schemeClr val="dk1">
                        <a:alpha val="40000"/>
                      </a:schemeClr>
                    </a:outerShdw>
                  </a:effectLst>
                </a:rPr>
                <a:t>Data</a:t>
              </a:r>
              <a:endParaRPr lang="en-US" sz="8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rot="13775410">
              <a:off x="2504313" y="4618234"/>
              <a:ext cx="1987067" cy="728064"/>
            </a:xfrm>
            <a:prstGeom prst="rect">
              <a:avLst/>
            </a:prstGeom>
            <a:noFill/>
          </p:spPr>
          <p:txBody>
            <a:bodyPr wrap="none" lIns="91440" tIns="45720" rIns="91440" bIns="45720">
              <a:prstTxWarp prst="textArchUp">
                <a:avLst>
                  <a:gd name="adj" fmla="val 11925304"/>
                </a:avLst>
              </a:prstTxWarp>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rPr>
                <a:t>Knowledge</a:t>
              </a:r>
              <a:endParaRPr lang="en-US" sz="80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rot="17925057">
              <a:off x="3472314" y="2452915"/>
              <a:ext cx="602227" cy="343253"/>
            </a:xfrm>
            <a:prstGeom prst="rect">
              <a:avLst/>
            </a:prstGeom>
            <a:noFill/>
          </p:spPr>
          <p:txBody>
            <a:bodyPr wrap="none" lIns="91440" tIns="45720" rIns="91440" bIns="45720">
              <a:prstTxWarp prst="textArchUp">
                <a:avLst>
                  <a:gd name="adj" fmla="val 11818226"/>
                </a:avLst>
              </a:prstTxWarp>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rPr>
                <a:t>Log</a:t>
              </a:r>
            </a:p>
            <a:p>
              <a:pPr algn="ctr"/>
              <a:r>
                <a:rPr lang="en-US" sz="8000" b="0" cap="none" spc="0" dirty="0" smtClean="0">
                  <a:ln w="0"/>
                  <a:solidFill>
                    <a:schemeClr val="tx1"/>
                  </a:solidFill>
                  <a:effectLst>
                    <a:outerShdw blurRad="38100" dist="19050" dir="2700000" algn="tl" rotWithShape="0">
                      <a:schemeClr val="dk1">
                        <a:alpha val="40000"/>
                      </a:schemeClr>
                    </a:outerShdw>
                  </a:effectLst>
                </a:rPr>
                <a:t>Data</a:t>
              </a:r>
              <a:endParaRPr lang="en-US" sz="80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498024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2089" y="0"/>
            <a:ext cx="5275261" cy="685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8195" name="Rectangle 6"/>
          <p:cNvSpPr>
            <a:spLocks noGrp="1" noChangeArrowheads="1"/>
          </p:cNvSpPr>
          <p:nvPr>
            <p:ph type="title"/>
          </p:nvPr>
        </p:nvSpPr>
        <p:spPr>
          <a:xfrm>
            <a:off x="0" y="828675"/>
            <a:ext cx="2914650" cy="4448175"/>
          </a:xfrm>
        </p:spPr>
        <p:txBody>
          <a:bodyPr>
            <a:normAutofit/>
          </a:bodyPr>
          <a:lstStyle/>
          <a:p>
            <a:pPr eaLnBrk="1" hangingPunct="1"/>
            <a:r>
              <a:rPr lang="en-US" altLang="en-US" smtClean="0"/>
              <a:t>What: Database Systems Then</a:t>
            </a:r>
          </a:p>
        </p:txBody>
      </p:sp>
    </p:spTree>
    <p:extLst>
      <p:ext uri="{BB962C8B-B14F-4D97-AF65-F5344CB8AC3E}">
        <p14:creationId xmlns:p14="http://schemas.microsoft.com/office/powerpoint/2010/main" val="411863888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3" descr="myspace"/>
          <p:cNvPicPr>
            <a:picLocks noChangeAspect="1" noChangeArrowheads="1"/>
          </p:cNvPicPr>
          <p:nvPr/>
        </p:nvPicPr>
        <p:blipFill>
          <a:blip r:embed="rId3">
            <a:lum bright="30000" contrast="-40000"/>
            <a:extLst>
              <a:ext uri="{28A0092B-C50C-407E-A947-70E740481C1C}">
                <a14:useLocalDpi xmlns:a14="http://schemas.microsoft.com/office/drawing/2010/main" val="0"/>
              </a:ext>
            </a:extLst>
          </a:blip>
          <a:srcRect b="26665"/>
          <a:stretch>
            <a:fillRect/>
          </a:stretch>
        </p:blipFill>
        <p:spPr bwMode="auto">
          <a:xfrm>
            <a:off x="2724150" y="0"/>
            <a:ext cx="94488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4" name="Picture 30" descr="myspace"/>
          <p:cNvPicPr>
            <a:picLocks noChangeAspect="1" noChangeArrowheads="1"/>
          </p:cNvPicPr>
          <p:nvPr/>
        </p:nvPicPr>
        <p:blipFill>
          <a:blip r:embed="rId3">
            <a:extLst>
              <a:ext uri="{28A0092B-C50C-407E-A947-70E740481C1C}">
                <a14:useLocalDpi xmlns:a14="http://schemas.microsoft.com/office/drawing/2010/main" val="0"/>
              </a:ext>
            </a:extLst>
          </a:blip>
          <a:srcRect b="26665"/>
          <a:stretch>
            <a:fillRect/>
          </a:stretch>
        </p:blipFill>
        <p:spPr bwMode="auto">
          <a:xfrm>
            <a:off x="2724150" y="0"/>
            <a:ext cx="94488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8"/>
          <p:cNvSpPr>
            <a:spLocks noGrp="1" noChangeArrowheads="1"/>
          </p:cNvSpPr>
          <p:nvPr>
            <p:ph type="title"/>
          </p:nvPr>
        </p:nvSpPr>
        <p:spPr>
          <a:xfrm>
            <a:off x="0" y="0"/>
            <a:ext cx="2724150" cy="6858000"/>
          </a:xfrm>
        </p:spPr>
        <p:txBody>
          <a:bodyPr>
            <a:normAutofit/>
          </a:bodyPr>
          <a:lstStyle/>
          <a:p>
            <a:pPr eaLnBrk="1" hangingPunct="1"/>
            <a:r>
              <a:rPr lang="en-US" altLang="en-US" smtClean="0"/>
              <a:t>What: Database Systems Today</a:t>
            </a:r>
          </a:p>
        </p:txBody>
      </p:sp>
      <p:sp>
        <p:nvSpPr>
          <p:cNvPr id="6176" name="Freeform 32"/>
          <p:cNvSpPr>
            <a:spLocks/>
          </p:cNvSpPr>
          <p:nvPr/>
        </p:nvSpPr>
        <p:spPr bwMode="auto">
          <a:xfrm>
            <a:off x="5164138" y="782638"/>
            <a:ext cx="4547939" cy="1047750"/>
          </a:xfrm>
          <a:custGeom>
            <a:avLst/>
            <a:gdLst>
              <a:gd name="T0" fmla="*/ 4398963 w 2850"/>
              <a:gd name="T1" fmla="*/ 304800 h 550"/>
              <a:gd name="T2" fmla="*/ 3890963 w 2850"/>
              <a:gd name="T3" fmla="*/ 233362 h 550"/>
              <a:gd name="T4" fmla="*/ 3657600 w 2850"/>
              <a:gd name="T5" fmla="*/ 193675 h 550"/>
              <a:gd name="T6" fmla="*/ 2713037 w 2850"/>
              <a:gd name="T7" fmla="*/ 111125 h 550"/>
              <a:gd name="T8" fmla="*/ 1311275 w 2850"/>
              <a:gd name="T9" fmla="*/ 50800 h 550"/>
              <a:gd name="T10" fmla="*/ 762000 w 2850"/>
              <a:gd name="T11" fmla="*/ 60325 h 550"/>
              <a:gd name="T12" fmla="*/ 376237 w 2850"/>
              <a:gd name="T13" fmla="*/ 111125 h 550"/>
              <a:gd name="T14" fmla="*/ 80962 w 2850"/>
              <a:gd name="T15" fmla="*/ 212725 h 550"/>
              <a:gd name="T16" fmla="*/ 9525 w 2850"/>
              <a:gd name="T17" fmla="*/ 284162 h 550"/>
              <a:gd name="T18" fmla="*/ 30163 w 2850"/>
              <a:gd name="T19" fmla="*/ 365125 h 550"/>
              <a:gd name="T20" fmla="*/ 334962 w 2850"/>
              <a:gd name="T21" fmla="*/ 498475 h 550"/>
              <a:gd name="T22" fmla="*/ 406400 w 2850"/>
              <a:gd name="T23" fmla="*/ 517525 h 550"/>
              <a:gd name="T24" fmla="*/ 558800 w 2850"/>
              <a:gd name="T25" fmla="*/ 538162 h 550"/>
              <a:gd name="T26" fmla="*/ 1431925 w 2850"/>
              <a:gd name="T27" fmla="*/ 711200 h 550"/>
              <a:gd name="T28" fmla="*/ 2265362 w 2850"/>
              <a:gd name="T29" fmla="*/ 822325 h 550"/>
              <a:gd name="T30" fmla="*/ 3292475 w 2850"/>
              <a:gd name="T31" fmla="*/ 873125 h 550"/>
              <a:gd name="T32" fmla="*/ 3902075 w 2850"/>
              <a:gd name="T33" fmla="*/ 812800 h 550"/>
              <a:gd name="T34" fmla="*/ 4216400 w 2850"/>
              <a:gd name="T35" fmla="*/ 711200 h 550"/>
              <a:gd name="T36" fmla="*/ 4470400 w 2850"/>
              <a:gd name="T37" fmla="*/ 538162 h 550"/>
              <a:gd name="T38" fmla="*/ 4429125 w 2850"/>
              <a:gd name="T39" fmla="*/ 314325 h 550"/>
              <a:gd name="T40" fmla="*/ 4094163 w 2850"/>
              <a:gd name="T41" fmla="*/ 80962 h 550"/>
              <a:gd name="T42" fmla="*/ 3881438 w 2850"/>
              <a:gd name="T43" fmla="*/ 20637 h 550"/>
              <a:gd name="T44" fmla="*/ 3768725 w 2850"/>
              <a:gd name="T45" fmla="*/ 0 h 550"/>
              <a:gd name="T46" fmla="*/ 3698875 w 2850"/>
              <a:gd name="T47" fmla="*/ 20637 h 5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50"/>
              <a:gd name="T73" fmla="*/ 0 h 550"/>
              <a:gd name="T74" fmla="*/ 2850 w 2850"/>
              <a:gd name="T75" fmla="*/ 550 h 5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50" h="550">
                <a:moveTo>
                  <a:pt x="2771" y="192"/>
                </a:moveTo>
                <a:cubicBezTo>
                  <a:pt x="2665" y="166"/>
                  <a:pt x="2556" y="171"/>
                  <a:pt x="2451" y="147"/>
                </a:cubicBezTo>
                <a:cubicBezTo>
                  <a:pt x="2400" y="135"/>
                  <a:pt x="2355" y="127"/>
                  <a:pt x="2304" y="122"/>
                </a:cubicBezTo>
                <a:cubicBezTo>
                  <a:pt x="2087" y="63"/>
                  <a:pt x="1978" y="74"/>
                  <a:pt x="1709" y="70"/>
                </a:cubicBezTo>
                <a:cubicBezTo>
                  <a:pt x="1416" y="47"/>
                  <a:pt x="1119" y="38"/>
                  <a:pt x="826" y="32"/>
                </a:cubicBezTo>
                <a:cubicBezTo>
                  <a:pt x="710" y="34"/>
                  <a:pt x="595" y="34"/>
                  <a:pt x="480" y="38"/>
                </a:cubicBezTo>
                <a:cubicBezTo>
                  <a:pt x="399" y="40"/>
                  <a:pt x="317" y="62"/>
                  <a:pt x="237" y="70"/>
                </a:cubicBezTo>
                <a:cubicBezTo>
                  <a:pt x="173" y="87"/>
                  <a:pt x="111" y="106"/>
                  <a:pt x="51" y="134"/>
                </a:cubicBezTo>
                <a:cubicBezTo>
                  <a:pt x="36" y="149"/>
                  <a:pt x="0" y="158"/>
                  <a:pt x="6" y="179"/>
                </a:cubicBezTo>
                <a:cubicBezTo>
                  <a:pt x="10" y="196"/>
                  <a:pt x="11" y="214"/>
                  <a:pt x="19" y="230"/>
                </a:cubicBezTo>
                <a:cubicBezTo>
                  <a:pt x="53" y="297"/>
                  <a:pt x="152" y="298"/>
                  <a:pt x="211" y="314"/>
                </a:cubicBezTo>
                <a:cubicBezTo>
                  <a:pt x="226" y="318"/>
                  <a:pt x="240" y="323"/>
                  <a:pt x="256" y="326"/>
                </a:cubicBezTo>
                <a:cubicBezTo>
                  <a:pt x="287" y="331"/>
                  <a:pt x="352" y="339"/>
                  <a:pt x="352" y="339"/>
                </a:cubicBezTo>
                <a:cubicBezTo>
                  <a:pt x="528" y="399"/>
                  <a:pt x="716" y="428"/>
                  <a:pt x="902" y="448"/>
                </a:cubicBezTo>
                <a:cubicBezTo>
                  <a:pt x="1070" y="490"/>
                  <a:pt x="1253" y="507"/>
                  <a:pt x="1427" y="518"/>
                </a:cubicBezTo>
                <a:cubicBezTo>
                  <a:pt x="1637" y="550"/>
                  <a:pt x="1862" y="545"/>
                  <a:pt x="2074" y="550"/>
                </a:cubicBezTo>
                <a:cubicBezTo>
                  <a:pt x="2205" y="544"/>
                  <a:pt x="2328" y="529"/>
                  <a:pt x="2458" y="512"/>
                </a:cubicBezTo>
                <a:cubicBezTo>
                  <a:pt x="2519" y="493"/>
                  <a:pt x="2600" y="481"/>
                  <a:pt x="2656" y="448"/>
                </a:cubicBezTo>
                <a:cubicBezTo>
                  <a:pt x="2714" y="413"/>
                  <a:pt x="2761" y="376"/>
                  <a:pt x="2816" y="339"/>
                </a:cubicBezTo>
                <a:cubicBezTo>
                  <a:pt x="2850" y="288"/>
                  <a:pt x="2826" y="239"/>
                  <a:pt x="2790" y="198"/>
                </a:cubicBezTo>
                <a:cubicBezTo>
                  <a:pt x="2727" y="126"/>
                  <a:pt x="2672" y="78"/>
                  <a:pt x="2579" y="51"/>
                </a:cubicBezTo>
                <a:cubicBezTo>
                  <a:pt x="2534" y="37"/>
                  <a:pt x="2490" y="21"/>
                  <a:pt x="2445" y="13"/>
                </a:cubicBezTo>
                <a:cubicBezTo>
                  <a:pt x="2421" y="8"/>
                  <a:pt x="2374" y="0"/>
                  <a:pt x="2374" y="0"/>
                </a:cubicBezTo>
                <a:cubicBezTo>
                  <a:pt x="2359" y="4"/>
                  <a:pt x="2330" y="13"/>
                  <a:pt x="2330" y="13"/>
                </a:cubicBezTo>
              </a:path>
            </a:pathLst>
          </a:custGeom>
          <a:noFill/>
          <a:ln w="28575">
            <a:solidFill>
              <a:srgbClr val="E81F1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
        <p:nvSpPr>
          <p:cNvPr id="6178" name="Freeform 34"/>
          <p:cNvSpPr>
            <a:spLocks/>
          </p:cNvSpPr>
          <p:nvPr/>
        </p:nvSpPr>
        <p:spPr bwMode="auto">
          <a:xfrm>
            <a:off x="8135937" y="2763837"/>
            <a:ext cx="3033556" cy="1853566"/>
          </a:xfrm>
          <a:custGeom>
            <a:avLst/>
            <a:gdLst>
              <a:gd name="T0" fmla="*/ 2073276 w 1901"/>
              <a:gd name="T1" fmla="*/ 92075 h 973"/>
              <a:gd name="T2" fmla="*/ 1503363 w 1901"/>
              <a:gd name="T3" fmla="*/ 0 h 973"/>
              <a:gd name="T4" fmla="*/ 650875 w 1901"/>
              <a:gd name="T5" fmla="*/ 80963 h 973"/>
              <a:gd name="T6" fmla="*/ 468313 w 1901"/>
              <a:gd name="T7" fmla="*/ 112713 h 973"/>
              <a:gd name="T8" fmla="*/ 254000 w 1901"/>
              <a:gd name="T9" fmla="*/ 173038 h 973"/>
              <a:gd name="T10" fmla="*/ 41275 w 1901"/>
              <a:gd name="T11" fmla="*/ 417513 h 973"/>
              <a:gd name="T12" fmla="*/ 0 w 1901"/>
              <a:gd name="T13" fmla="*/ 538163 h 973"/>
              <a:gd name="T14" fmla="*/ 50800 w 1901"/>
              <a:gd name="T15" fmla="*/ 782638 h 973"/>
              <a:gd name="T16" fmla="*/ 376238 w 1901"/>
              <a:gd name="T17" fmla="*/ 1108075 h 973"/>
              <a:gd name="T18" fmla="*/ 1616075 w 1901"/>
              <a:gd name="T19" fmla="*/ 1493838 h 973"/>
              <a:gd name="T20" fmla="*/ 1941513 w 1901"/>
              <a:gd name="T21" fmla="*/ 1544638 h 973"/>
              <a:gd name="T22" fmla="*/ 2500313 w 1901"/>
              <a:gd name="T23" fmla="*/ 1493838 h 973"/>
              <a:gd name="T24" fmla="*/ 2652713 w 1901"/>
              <a:gd name="T25" fmla="*/ 1433513 h 973"/>
              <a:gd name="T26" fmla="*/ 2895601 w 1901"/>
              <a:gd name="T27" fmla="*/ 1260475 h 973"/>
              <a:gd name="T28" fmla="*/ 2987676 w 1901"/>
              <a:gd name="T29" fmla="*/ 1087438 h 973"/>
              <a:gd name="T30" fmla="*/ 3017838 w 1901"/>
              <a:gd name="T31" fmla="*/ 914400 h 973"/>
              <a:gd name="T32" fmla="*/ 3008313 w 1901"/>
              <a:gd name="T33" fmla="*/ 803275 h 973"/>
              <a:gd name="T34" fmla="*/ 2987676 w 1901"/>
              <a:gd name="T35" fmla="*/ 773113 h 973"/>
              <a:gd name="T36" fmla="*/ 2722563 w 1901"/>
              <a:gd name="T37" fmla="*/ 487363 h 973"/>
              <a:gd name="T38" fmla="*/ 1941513 w 1901"/>
              <a:gd name="T39" fmla="*/ 142875 h 9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01"/>
              <a:gd name="T61" fmla="*/ 0 h 973"/>
              <a:gd name="T62" fmla="*/ 1901 w 1901"/>
              <a:gd name="T63" fmla="*/ 973 h 9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01" h="973">
                <a:moveTo>
                  <a:pt x="1306" y="58"/>
                </a:moveTo>
                <a:cubicBezTo>
                  <a:pt x="1187" y="32"/>
                  <a:pt x="1066" y="16"/>
                  <a:pt x="947" y="0"/>
                </a:cubicBezTo>
                <a:cubicBezTo>
                  <a:pt x="768" y="8"/>
                  <a:pt x="587" y="30"/>
                  <a:pt x="410" y="51"/>
                </a:cubicBezTo>
                <a:cubicBezTo>
                  <a:pt x="373" y="64"/>
                  <a:pt x="333" y="63"/>
                  <a:pt x="295" y="71"/>
                </a:cubicBezTo>
                <a:cubicBezTo>
                  <a:pt x="249" y="80"/>
                  <a:pt x="203" y="91"/>
                  <a:pt x="160" y="109"/>
                </a:cubicBezTo>
                <a:cubicBezTo>
                  <a:pt x="112" y="156"/>
                  <a:pt x="57" y="200"/>
                  <a:pt x="26" y="263"/>
                </a:cubicBezTo>
                <a:cubicBezTo>
                  <a:pt x="13" y="287"/>
                  <a:pt x="9" y="313"/>
                  <a:pt x="0" y="339"/>
                </a:cubicBezTo>
                <a:cubicBezTo>
                  <a:pt x="4" y="392"/>
                  <a:pt x="7" y="444"/>
                  <a:pt x="32" y="493"/>
                </a:cubicBezTo>
                <a:cubicBezTo>
                  <a:pt x="73" y="576"/>
                  <a:pt x="164" y="643"/>
                  <a:pt x="237" y="698"/>
                </a:cubicBezTo>
                <a:cubicBezTo>
                  <a:pt x="463" y="868"/>
                  <a:pt x="743" y="904"/>
                  <a:pt x="1018" y="941"/>
                </a:cubicBezTo>
                <a:cubicBezTo>
                  <a:pt x="1085" y="964"/>
                  <a:pt x="1152" y="967"/>
                  <a:pt x="1223" y="973"/>
                </a:cubicBezTo>
                <a:cubicBezTo>
                  <a:pt x="1370" y="969"/>
                  <a:pt x="1449" y="969"/>
                  <a:pt x="1575" y="941"/>
                </a:cubicBezTo>
                <a:cubicBezTo>
                  <a:pt x="1604" y="925"/>
                  <a:pt x="1638" y="910"/>
                  <a:pt x="1671" y="903"/>
                </a:cubicBezTo>
                <a:cubicBezTo>
                  <a:pt x="1723" y="876"/>
                  <a:pt x="1789" y="845"/>
                  <a:pt x="1824" y="794"/>
                </a:cubicBezTo>
                <a:cubicBezTo>
                  <a:pt x="1848" y="757"/>
                  <a:pt x="1862" y="723"/>
                  <a:pt x="1882" y="685"/>
                </a:cubicBezTo>
                <a:cubicBezTo>
                  <a:pt x="1890" y="649"/>
                  <a:pt x="1901" y="576"/>
                  <a:pt x="1901" y="576"/>
                </a:cubicBezTo>
                <a:cubicBezTo>
                  <a:pt x="1899" y="552"/>
                  <a:pt x="1899" y="528"/>
                  <a:pt x="1895" y="506"/>
                </a:cubicBezTo>
                <a:cubicBezTo>
                  <a:pt x="1893" y="498"/>
                  <a:pt x="1885" y="493"/>
                  <a:pt x="1882" y="487"/>
                </a:cubicBezTo>
                <a:cubicBezTo>
                  <a:pt x="1842" y="410"/>
                  <a:pt x="1781" y="360"/>
                  <a:pt x="1715" y="307"/>
                </a:cubicBezTo>
                <a:cubicBezTo>
                  <a:pt x="1588" y="205"/>
                  <a:pt x="1388" y="90"/>
                  <a:pt x="1223" y="90"/>
                </a:cubicBezTo>
              </a:path>
            </a:pathLst>
          </a:custGeom>
          <a:noFill/>
          <a:ln w="28575">
            <a:solidFill>
              <a:srgbClr val="E81F1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
        <p:nvSpPr>
          <p:cNvPr id="6179" name="Freeform 35"/>
          <p:cNvSpPr>
            <a:spLocks/>
          </p:cNvSpPr>
          <p:nvPr/>
        </p:nvSpPr>
        <p:spPr bwMode="auto">
          <a:xfrm>
            <a:off x="7678738" y="4049713"/>
            <a:ext cx="3494732" cy="1857376"/>
          </a:xfrm>
          <a:custGeom>
            <a:avLst/>
            <a:gdLst>
              <a:gd name="T0" fmla="*/ 2073275 w 2190"/>
              <a:gd name="T1" fmla="*/ 441325 h 975"/>
              <a:gd name="T2" fmla="*/ 1920875 w 2190"/>
              <a:gd name="T3" fmla="*/ 409575 h 975"/>
              <a:gd name="T4" fmla="*/ 1463675 w 2190"/>
              <a:gd name="T5" fmla="*/ 349250 h 975"/>
              <a:gd name="T6" fmla="*/ 690562 w 2190"/>
              <a:gd name="T7" fmla="*/ 257175 h 975"/>
              <a:gd name="T8" fmla="*/ 131762 w 2190"/>
              <a:gd name="T9" fmla="*/ 349250 h 975"/>
              <a:gd name="T10" fmla="*/ 30162 w 2190"/>
              <a:gd name="T11" fmla="*/ 481013 h 975"/>
              <a:gd name="T12" fmla="*/ 0 w 2190"/>
              <a:gd name="T13" fmla="*/ 623888 h 975"/>
              <a:gd name="T14" fmla="*/ 579437 w 2190"/>
              <a:gd name="T15" fmla="*/ 1222375 h 975"/>
              <a:gd name="T16" fmla="*/ 1392237 w 2190"/>
              <a:gd name="T17" fmla="*/ 1476375 h 975"/>
              <a:gd name="T18" fmla="*/ 2378075 w 2190"/>
              <a:gd name="T19" fmla="*/ 1547813 h 975"/>
              <a:gd name="T20" fmla="*/ 2835275 w 2190"/>
              <a:gd name="T21" fmla="*/ 1538288 h 975"/>
              <a:gd name="T22" fmla="*/ 3006724 w 2190"/>
              <a:gd name="T23" fmla="*/ 1517650 h 975"/>
              <a:gd name="T24" fmla="*/ 3089274 w 2190"/>
              <a:gd name="T25" fmla="*/ 1508125 h 975"/>
              <a:gd name="T26" fmla="*/ 3332163 w 2190"/>
              <a:gd name="T27" fmla="*/ 1416050 h 975"/>
              <a:gd name="T28" fmla="*/ 3424238 w 2190"/>
              <a:gd name="T29" fmla="*/ 1314450 h 975"/>
              <a:gd name="T30" fmla="*/ 3038474 w 2190"/>
              <a:gd name="T31" fmla="*/ 765175 h 975"/>
              <a:gd name="T32" fmla="*/ 1350962 w 2190"/>
              <a:gd name="T33" fmla="*/ 3175 h 975"/>
              <a:gd name="T34" fmla="*/ 1260475 w 2190"/>
              <a:gd name="T35" fmla="*/ 14288 h 975"/>
              <a:gd name="T36" fmla="*/ 1320800 w 2190"/>
              <a:gd name="T37" fmla="*/ 74613 h 9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90"/>
              <a:gd name="T58" fmla="*/ 0 h 975"/>
              <a:gd name="T59" fmla="*/ 2190 w 2190"/>
              <a:gd name="T60" fmla="*/ 975 h 9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90" h="975">
                <a:moveTo>
                  <a:pt x="1306" y="278"/>
                </a:moveTo>
                <a:cubicBezTo>
                  <a:pt x="1272" y="272"/>
                  <a:pt x="1242" y="265"/>
                  <a:pt x="1210" y="258"/>
                </a:cubicBezTo>
                <a:cubicBezTo>
                  <a:pt x="1124" y="218"/>
                  <a:pt x="1014" y="229"/>
                  <a:pt x="922" y="220"/>
                </a:cubicBezTo>
                <a:cubicBezTo>
                  <a:pt x="759" y="202"/>
                  <a:pt x="597" y="179"/>
                  <a:pt x="435" y="162"/>
                </a:cubicBezTo>
                <a:cubicBezTo>
                  <a:pt x="358" y="164"/>
                  <a:pt x="162" y="134"/>
                  <a:pt x="83" y="220"/>
                </a:cubicBezTo>
                <a:cubicBezTo>
                  <a:pt x="52" y="252"/>
                  <a:pt x="40" y="272"/>
                  <a:pt x="19" y="303"/>
                </a:cubicBezTo>
                <a:cubicBezTo>
                  <a:pt x="0" y="358"/>
                  <a:pt x="7" y="328"/>
                  <a:pt x="0" y="393"/>
                </a:cubicBezTo>
                <a:cubicBezTo>
                  <a:pt x="23" y="612"/>
                  <a:pt x="180" y="688"/>
                  <a:pt x="365" y="770"/>
                </a:cubicBezTo>
                <a:cubicBezTo>
                  <a:pt x="525" y="840"/>
                  <a:pt x="701" y="903"/>
                  <a:pt x="877" y="930"/>
                </a:cubicBezTo>
                <a:cubicBezTo>
                  <a:pt x="1082" y="960"/>
                  <a:pt x="1290" y="964"/>
                  <a:pt x="1498" y="975"/>
                </a:cubicBezTo>
                <a:cubicBezTo>
                  <a:pt x="1594" y="973"/>
                  <a:pt x="1690" y="973"/>
                  <a:pt x="1786" y="969"/>
                </a:cubicBezTo>
                <a:cubicBezTo>
                  <a:pt x="1822" y="967"/>
                  <a:pt x="1857" y="960"/>
                  <a:pt x="1894" y="956"/>
                </a:cubicBezTo>
                <a:cubicBezTo>
                  <a:pt x="1911" y="953"/>
                  <a:pt x="1946" y="950"/>
                  <a:pt x="1946" y="950"/>
                </a:cubicBezTo>
                <a:cubicBezTo>
                  <a:pt x="1998" y="934"/>
                  <a:pt x="2051" y="918"/>
                  <a:pt x="2099" y="892"/>
                </a:cubicBezTo>
                <a:cubicBezTo>
                  <a:pt x="2124" y="878"/>
                  <a:pt x="2157" y="828"/>
                  <a:pt x="2157" y="828"/>
                </a:cubicBezTo>
                <a:cubicBezTo>
                  <a:pt x="2190" y="681"/>
                  <a:pt x="2009" y="563"/>
                  <a:pt x="1914" y="482"/>
                </a:cubicBezTo>
                <a:cubicBezTo>
                  <a:pt x="1609" y="220"/>
                  <a:pt x="1238" y="86"/>
                  <a:pt x="851" y="2"/>
                </a:cubicBezTo>
                <a:cubicBezTo>
                  <a:pt x="832" y="4"/>
                  <a:pt x="811" y="0"/>
                  <a:pt x="794" y="9"/>
                </a:cubicBezTo>
                <a:cubicBezTo>
                  <a:pt x="778" y="17"/>
                  <a:pt x="832" y="47"/>
                  <a:pt x="832" y="47"/>
                </a:cubicBezTo>
              </a:path>
            </a:pathLst>
          </a:custGeom>
          <a:noFill/>
          <a:ln w="28575">
            <a:solidFill>
              <a:srgbClr val="E81F1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
        <p:nvSpPr>
          <p:cNvPr id="6180" name="Freeform 36"/>
          <p:cNvSpPr>
            <a:spLocks/>
          </p:cNvSpPr>
          <p:nvPr/>
        </p:nvSpPr>
        <p:spPr bwMode="auto">
          <a:xfrm>
            <a:off x="3106738" y="1392238"/>
            <a:ext cx="5116032" cy="1804035"/>
          </a:xfrm>
          <a:custGeom>
            <a:avLst/>
            <a:gdLst>
              <a:gd name="T0" fmla="*/ 2854325 w 3206"/>
              <a:gd name="T1" fmla="*/ 385763 h 947"/>
              <a:gd name="T2" fmla="*/ 2570162 w 3206"/>
              <a:gd name="T3" fmla="*/ 334963 h 947"/>
              <a:gd name="T4" fmla="*/ 1665288 w 3206"/>
              <a:gd name="T5" fmla="*/ 315913 h 947"/>
              <a:gd name="T6" fmla="*/ 547688 w 3206"/>
              <a:gd name="T7" fmla="*/ 376238 h 947"/>
              <a:gd name="T8" fmla="*/ 487363 w 3206"/>
              <a:gd name="T9" fmla="*/ 396875 h 947"/>
              <a:gd name="T10" fmla="*/ 427038 w 3206"/>
              <a:gd name="T11" fmla="*/ 406400 h 947"/>
              <a:gd name="T12" fmla="*/ 152400 w 3206"/>
              <a:gd name="T13" fmla="*/ 538163 h 947"/>
              <a:gd name="T14" fmla="*/ 39688 w 3206"/>
              <a:gd name="T15" fmla="*/ 701675 h 947"/>
              <a:gd name="T16" fmla="*/ 0 w 3206"/>
              <a:gd name="T17" fmla="*/ 863600 h 947"/>
              <a:gd name="T18" fmla="*/ 60325 w 3206"/>
              <a:gd name="T19" fmla="*/ 1108075 h 947"/>
              <a:gd name="T20" fmla="*/ 508000 w 3206"/>
              <a:gd name="T21" fmla="*/ 1331913 h 947"/>
              <a:gd name="T22" fmla="*/ 1614487 w 3206"/>
              <a:gd name="T23" fmla="*/ 1503363 h 947"/>
              <a:gd name="T24" fmla="*/ 3311526 w 3206"/>
              <a:gd name="T25" fmla="*/ 1493838 h 947"/>
              <a:gd name="T26" fmla="*/ 3849688 w 3206"/>
              <a:gd name="T27" fmla="*/ 1463675 h 947"/>
              <a:gd name="T28" fmla="*/ 4043363 w 3206"/>
              <a:gd name="T29" fmla="*/ 1443038 h 947"/>
              <a:gd name="T30" fmla="*/ 4144963 w 3206"/>
              <a:gd name="T31" fmla="*/ 1433513 h 947"/>
              <a:gd name="T32" fmla="*/ 4521200 w 3206"/>
              <a:gd name="T33" fmla="*/ 1371600 h 947"/>
              <a:gd name="T34" fmla="*/ 4826000 w 3206"/>
              <a:gd name="T35" fmla="*/ 1290638 h 947"/>
              <a:gd name="T36" fmla="*/ 4948238 w 3206"/>
              <a:gd name="T37" fmla="*/ 1239838 h 947"/>
              <a:gd name="T38" fmla="*/ 5038725 w 3206"/>
              <a:gd name="T39" fmla="*/ 1168400 h 947"/>
              <a:gd name="T40" fmla="*/ 5089525 w 3206"/>
              <a:gd name="T41" fmla="*/ 1046163 h 947"/>
              <a:gd name="T42" fmla="*/ 4378325 w 3206"/>
              <a:gd name="T43" fmla="*/ 406400 h 947"/>
              <a:gd name="T44" fmla="*/ 2641600 w 3206"/>
              <a:gd name="T45" fmla="*/ 0 h 947"/>
              <a:gd name="T46" fmla="*/ 2336800 w 3206"/>
              <a:gd name="T47" fmla="*/ 11113 h 947"/>
              <a:gd name="T48" fmla="*/ 2235200 w 3206"/>
              <a:gd name="T49" fmla="*/ 30163 h 947"/>
              <a:gd name="T50" fmla="*/ 2112963 w 3206"/>
              <a:gd name="T51" fmla="*/ 122238 h 947"/>
              <a:gd name="T52" fmla="*/ 2112963 w 3206"/>
              <a:gd name="T53" fmla="*/ 244475 h 947"/>
              <a:gd name="T54" fmla="*/ 2154238 w 3206"/>
              <a:gd name="T55" fmla="*/ 284163 h 9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06"/>
              <a:gd name="T85" fmla="*/ 0 h 947"/>
              <a:gd name="T86" fmla="*/ 3206 w 3206"/>
              <a:gd name="T87" fmla="*/ 947 h 9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06" h="947">
                <a:moveTo>
                  <a:pt x="1798" y="243"/>
                </a:moveTo>
                <a:cubicBezTo>
                  <a:pt x="1737" y="236"/>
                  <a:pt x="1678" y="216"/>
                  <a:pt x="1619" y="211"/>
                </a:cubicBezTo>
                <a:cubicBezTo>
                  <a:pt x="1472" y="198"/>
                  <a:pt x="1055" y="199"/>
                  <a:pt x="1049" y="199"/>
                </a:cubicBezTo>
                <a:cubicBezTo>
                  <a:pt x="786" y="202"/>
                  <a:pt x="586" y="199"/>
                  <a:pt x="345" y="237"/>
                </a:cubicBezTo>
                <a:cubicBezTo>
                  <a:pt x="332" y="241"/>
                  <a:pt x="319" y="246"/>
                  <a:pt x="307" y="250"/>
                </a:cubicBezTo>
                <a:cubicBezTo>
                  <a:pt x="294" y="253"/>
                  <a:pt x="281" y="252"/>
                  <a:pt x="269" y="256"/>
                </a:cubicBezTo>
                <a:cubicBezTo>
                  <a:pt x="203" y="276"/>
                  <a:pt x="155" y="310"/>
                  <a:pt x="96" y="339"/>
                </a:cubicBezTo>
                <a:cubicBezTo>
                  <a:pt x="65" y="370"/>
                  <a:pt x="49" y="406"/>
                  <a:pt x="25" y="442"/>
                </a:cubicBezTo>
                <a:cubicBezTo>
                  <a:pt x="15" y="479"/>
                  <a:pt x="4" y="502"/>
                  <a:pt x="0" y="544"/>
                </a:cubicBezTo>
                <a:cubicBezTo>
                  <a:pt x="3" y="586"/>
                  <a:pt x="2" y="662"/>
                  <a:pt x="38" y="698"/>
                </a:cubicBezTo>
                <a:cubicBezTo>
                  <a:pt x="117" y="777"/>
                  <a:pt x="217" y="806"/>
                  <a:pt x="320" y="839"/>
                </a:cubicBezTo>
                <a:cubicBezTo>
                  <a:pt x="545" y="909"/>
                  <a:pt x="781" y="935"/>
                  <a:pt x="1017" y="947"/>
                </a:cubicBezTo>
                <a:cubicBezTo>
                  <a:pt x="1373" y="945"/>
                  <a:pt x="1729" y="944"/>
                  <a:pt x="2086" y="941"/>
                </a:cubicBezTo>
                <a:cubicBezTo>
                  <a:pt x="2198" y="939"/>
                  <a:pt x="2312" y="933"/>
                  <a:pt x="2425" y="922"/>
                </a:cubicBezTo>
                <a:cubicBezTo>
                  <a:pt x="2465" y="917"/>
                  <a:pt x="2506" y="913"/>
                  <a:pt x="2547" y="909"/>
                </a:cubicBezTo>
                <a:cubicBezTo>
                  <a:pt x="2568" y="906"/>
                  <a:pt x="2611" y="903"/>
                  <a:pt x="2611" y="903"/>
                </a:cubicBezTo>
                <a:cubicBezTo>
                  <a:pt x="2689" y="887"/>
                  <a:pt x="2768" y="873"/>
                  <a:pt x="2848" y="864"/>
                </a:cubicBezTo>
                <a:cubicBezTo>
                  <a:pt x="2910" y="848"/>
                  <a:pt x="2978" y="836"/>
                  <a:pt x="3040" y="813"/>
                </a:cubicBezTo>
                <a:cubicBezTo>
                  <a:pt x="3065" y="802"/>
                  <a:pt x="3095" y="798"/>
                  <a:pt x="3117" y="781"/>
                </a:cubicBezTo>
                <a:cubicBezTo>
                  <a:pt x="3136" y="766"/>
                  <a:pt x="3174" y="736"/>
                  <a:pt x="3174" y="736"/>
                </a:cubicBezTo>
                <a:cubicBezTo>
                  <a:pt x="3204" y="677"/>
                  <a:pt x="3195" y="703"/>
                  <a:pt x="3206" y="659"/>
                </a:cubicBezTo>
                <a:cubicBezTo>
                  <a:pt x="3182" y="432"/>
                  <a:pt x="2942" y="329"/>
                  <a:pt x="2758" y="256"/>
                </a:cubicBezTo>
                <a:cubicBezTo>
                  <a:pt x="2406" y="116"/>
                  <a:pt x="2037" y="45"/>
                  <a:pt x="1664" y="0"/>
                </a:cubicBezTo>
                <a:cubicBezTo>
                  <a:pt x="1600" y="2"/>
                  <a:pt x="1535" y="2"/>
                  <a:pt x="1472" y="7"/>
                </a:cubicBezTo>
                <a:cubicBezTo>
                  <a:pt x="1450" y="8"/>
                  <a:pt x="1408" y="19"/>
                  <a:pt x="1408" y="19"/>
                </a:cubicBezTo>
                <a:cubicBezTo>
                  <a:pt x="1378" y="39"/>
                  <a:pt x="1352" y="45"/>
                  <a:pt x="1331" y="77"/>
                </a:cubicBezTo>
                <a:cubicBezTo>
                  <a:pt x="1323" y="110"/>
                  <a:pt x="1311" y="120"/>
                  <a:pt x="1331" y="154"/>
                </a:cubicBezTo>
                <a:cubicBezTo>
                  <a:pt x="1346" y="180"/>
                  <a:pt x="1340" y="179"/>
                  <a:pt x="1357" y="179"/>
                </a:cubicBezTo>
              </a:path>
            </a:pathLst>
          </a:custGeom>
          <a:noFill/>
          <a:ln w="28575">
            <a:solidFill>
              <a:srgbClr val="E81F1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
        <p:nvSpPr>
          <p:cNvPr id="6185" name="Freeform 41"/>
          <p:cNvSpPr>
            <a:spLocks/>
          </p:cNvSpPr>
          <p:nvPr/>
        </p:nvSpPr>
        <p:spPr bwMode="auto">
          <a:xfrm>
            <a:off x="3259136" y="2916238"/>
            <a:ext cx="5388909" cy="1695450"/>
          </a:xfrm>
          <a:custGeom>
            <a:avLst/>
            <a:gdLst>
              <a:gd name="T0" fmla="*/ 2281238 w 3377"/>
              <a:gd name="T1" fmla="*/ 212725 h 890"/>
              <a:gd name="T2" fmla="*/ 1722438 w 3377"/>
              <a:gd name="T3" fmla="*/ 141288 h 890"/>
              <a:gd name="T4" fmla="*/ 1041400 w 3377"/>
              <a:gd name="T5" fmla="*/ 152400 h 890"/>
              <a:gd name="T6" fmla="*/ 808038 w 3377"/>
              <a:gd name="T7" fmla="*/ 182562 h 890"/>
              <a:gd name="T8" fmla="*/ 258763 w 3377"/>
              <a:gd name="T9" fmla="*/ 355600 h 890"/>
              <a:gd name="T10" fmla="*/ 34925 w 3377"/>
              <a:gd name="T11" fmla="*/ 558800 h 890"/>
              <a:gd name="T12" fmla="*/ 25400 w 3377"/>
              <a:gd name="T13" fmla="*/ 690563 h 890"/>
              <a:gd name="T14" fmla="*/ 309563 w 3377"/>
              <a:gd name="T15" fmla="*/ 914400 h 890"/>
              <a:gd name="T16" fmla="*/ 452438 w 3377"/>
              <a:gd name="T17" fmla="*/ 974725 h 890"/>
              <a:gd name="T18" fmla="*/ 674688 w 3377"/>
              <a:gd name="T19" fmla="*/ 1055688 h 890"/>
              <a:gd name="T20" fmla="*/ 858838 w 3377"/>
              <a:gd name="T21" fmla="*/ 1127125 h 890"/>
              <a:gd name="T22" fmla="*/ 1131888 w 3377"/>
              <a:gd name="T23" fmla="*/ 1187450 h 890"/>
              <a:gd name="T24" fmla="*/ 1843088 w 3377"/>
              <a:gd name="T25" fmla="*/ 1289050 h 890"/>
              <a:gd name="T26" fmla="*/ 2828925 w 3377"/>
              <a:gd name="T27" fmla="*/ 1390650 h 890"/>
              <a:gd name="T28" fmla="*/ 3895726 w 3377"/>
              <a:gd name="T29" fmla="*/ 1360488 h 890"/>
              <a:gd name="T30" fmla="*/ 4149726 w 3377"/>
              <a:gd name="T31" fmla="*/ 1339850 h 890"/>
              <a:gd name="T32" fmla="*/ 4373563 w 3377"/>
              <a:gd name="T33" fmla="*/ 1320800 h 890"/>
              <a:gd name="T34" fmla="*/ 4749801 w 3377"/>
              <a:gd name="T35" fmla="*/ 1249363 h 890"/>
              <a:gd name="T36" fmla="*/ 4891088 w 3377"/>
              <a:gd name="T37" fmla="*/ 1198563 h 890"/>
              <a:gd name="T38" fmla="*/ 4983163 w 3377"/>
              <a:gd name="T39" fmla="*/ 1147763 h 890"/>
              <a:gd name="T40" fmla="*/ 5207001 w 3377"/>
              <a:gd name="T41" fmla="*/ 1016000 h 890"/>
              <a:gd name="T42" fmla="*/ 5338763 w 3377"/>
              <a:gd name="T43" fmla="*/ 842963 h 890"/>
              <a:gd name="T44" fmla="*/ 5359401 w 3377"/>
              <a:gd name="T45" fmla="*/ 762000 h 890"/>
              <a:gd name="T46" fmla="*/ 5084763 w 3377"/>
              <a:gd name="T47" fmla="*/ 374650 h 890"/>
              <a:gd name="T48" fmla="*/ 4810126 w 3377"/>
              <a:gd name="T49" fmla="*/ 222250 h 890"/>
              <a:gd name="T50" fmla="*/ 4008438 w 3377"/>
              <a:gd name="T51" fmla="*/ 0 h 890"/>
              <a:gd name="T52" fmla="*/ 3570288 w 3377"/>
              <a:gd name="T53" fmla="*/ 9525 h 890"/>
              <a:gd name="T54" fmla="*/ 3124200 w 3377"/>
              <a:gd name="T55" fmla="*/ 80963 h 890"/>
              <a:gd name="T56" fmla="*/ 2879725 w 3377"/>
              <a:gd name="T57" fmla="*/ 120650 h 890"/>
              <a:gd name="T58" fmla="*/ 2057400 w 3377"/>
              <a:gd name="T59" fmla="*/ 273050 h 89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377"/>
              <a:gd name="T91" fmla="*/ 0 h 890"/>
              <a:gd name="T92" fmla="*/ 3377 w 3377"/>
              <a:gd name="T93" fmla="*/ 890 h 89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377" h="890">
                <a:moveTo>
                  <a:pt x="1437" y="134"/>
                </a:moveTo>
                <a:cubicBezTo>
                  <a:pt x="1318" y="115"/>
                  <a:pt x="1205" y="95"/>
                  <a:pt x="1085" y="89"/>
                </a:cubicBezTo>
                <a:cubicBezTo>
                  <a:pt x="942" y="70"/>
                  <a:pt x="798" y="85"/>
                  <a:pt x="656" y="96"/>
                </a:cubicBezTo>
                <a:cubicBezTo>
                  <a:pt x="607" y="107"/>
                  <a:pt x="558" y="107"/>
                  <a:pt x="509" y="115"/>
                </a:cubicBezTo>
                <a:cubicBezTo>
                  <a:pt x="390" y="133"/>
                  <a:pt x="268" y="165"/>
                  <a:pt x="163" y="224"/>
                </a:cubicBezTo>
                <a:cubicBezTo>
                  <a:pt x="106" y="255"/>
                  <a:pt x="51" y="292"/>
                  <a:pt x="22" y="352"/>
                </a:cubicBezTo>
                <a:cubicBezTo>
                  <a:pt x="14" y="381"/>
                  <a:pt x="0" y="403"/>
                  <a:pt x="16" y="435"/>
                </a:cubicBezTo>
                <a:cubicBezTo>
                  <a:pt x="48" y="499"/>
                  <a:pt x="126" y="557"/>
                  <a:pt x="195" y="576"/>
                </a:cubicBezTo>
                <a:cubicBezTo>
                  <a:pt x="222" y="593"/>
                  <a:pt x="253" y="606"/>
                  <a:pt x="285" y="614"/>
                </a:cubicBezTo>
                <a:cubicBezTo>
                  <a:pt x="323" y="640"/>
                  <a:pt x="380" y="651"/>
                  <a:pt x="425" y="665"/>
                </a:cubicBezTo>
                <a:cubicBezTo>
                  <a:pt x="465" y="676"/>
                  <a:pt x="501" y="696"/>
                  <a:pt x="541" y="710"/>
                </a:cubicBezTo>
                <a:cubicBezTo>
                  <a:pt x="594" y="727"/>
                  <a:pt x="657" y="740"/>
                  <a:pt x="713" y="748"/>
                </a:cubicBezTo>
                <a:cubicBezTo>
                  <a:pt x="839" y="792"/>
                  <a:pt x="1025" y="795"/>
                  <a:pt x="1161" y="812"/>
                </a:cubicBezTo>
                <a:cubicBezTo>
                  <a:pt x="1366" y="836"/>
                  <a:pt x="1574" y="864"/>
                  <a:pt x="1782" y="876"/>
                </a:cubicBezTo>
                <a:cubicBezTo>
                  <a:pt x="2600" y="867"/>
                  <a:pt x="2100" y="890"/>
                  <a:pt x="2454" y="857"/>
                </a:cubicBezTo>
                <a:cubicBezTo>
                  <a:pt x="2591" y="844"/>
                  <a:pt x="2433" y="858"/>
                  <a:pt x="2614" y="844"/>
                </a:cubicBezTo>
                <a:cubicBezTo>
                  <a:pt x="2661" y="840"/>
                  <a:pt x="2755" y="832"/>
                  <a:pt x="2755" y="832"/>
                </a:cubicBezTo>
                <a:cubicBezTo>
                  <a:pt x="2832" y="814"/>
                  <a:pt x="2913" y="801"/>
                  <a:pt x="2992" y="787"/>
                </a:cubicBezTo>
                <a:cubicBezTo>
                  <a:pt x="3023" y="774"/>
                  <a:pt x="3047" y="761"/>
                  <a:pt x="3081" y="755"/>
                </a:cubicBezTo>
                <a:cubicBezTo>
                  <a:pt x="3169" y="719"/>
                  <a:pt x="3060" y="766"/>
                  <a:pt x="3139" y="723"/>
                </a:cubicBezTo>
                <a:cubicBezTo>
                  <a:pt x="3187" y="696"/>
                  <a:pt x="3239" y="682"/>
                  <a:pt x="3280" y="640"/>
                </a:cubicBezTo>
                <a:cubicBezTo>
                  <a:pt x="3312" y="605"/>
                  <a:pt x="3336" y="569"/>
                  <a:pt x="3363" y="531"/>
                </a:cubicBezTo>
                <a:cubicBezTo>
                  <a:pt x="3366" y="513"/>
                  <a:pt x="3377" y="497"/>
                  <a:pt x="3376" y="480"/>
                </a:cubicBezTo>
                <a:cubicBezTo>
                  <a:pt x="3367" y="360"/>
                  <a:pt x="3289" y="303"/>
                  <a:pt x="3203" y="236"/>
                </a:cubicBezTo>
                <a:cubicBezTo>
                  <a:pt x="3149" y="194"/>
                  <a:pt x="3088" y="172"/>
                  <a:pt x="3030" y="140"/>
                </a:cubicBezTo>
                <a:cubicBezTo>
                  <a:pt x="2875" y="55"/>
                  <a:pt x="2699" y="11"/>
                  <a:pt x="2525" y="0"/>
                </a:cubicBezTo>
                <a:cubicBezTo>
                  <a:pt x="2433" y="2"/>
                  <a:pt x="2340" y="2"/>
                  <a:pt x="2249" y="6"/>
                </a:cubicBezTo>
                <a:cubicBezTo>
                  <a:pt x="2154" y="9"/>
                  <a:pt x="2059" y="30"/>
                  <a:pt x="1968" y="51"/>
                </a:cubicBezTo>
                <a:cubicBezTo>
                  <a:pt x="1917" y="62"/>
                  <a:pt x="1864" y="64"/>
                  <a:pt x="1814" y="76"/>
                </a:cubicBezTo>
                <a:cubicBezTo>
                  <a:pt x="1648" y="112"/>
                  <a:pt x="1466" y="172"/>
                  <a:pt x="1296" y="172"/>
                </a:cubicBezTo>
              </a:path>
            </a:pathLst>
          </a:custGeom>
          <a:noFill/>
          <a:ln w="28575">
            <a:solidFill>
              <a:srgbClr val="E81F1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
        <p:nvSpPr>
          <p:cNvPr id="6186" name="Freeform 42"/>
          <p:cNvSpPr>
            <a:spLocks/>
          </p:cNvSpPr>
          <p:nvPr/>
        </p:nvSpPr>
        <p:spPr bwMode="auto">
          <a:xfrm>
            <a:off x="4224336" y="3306763"/>
            <a:ext cx="1508001" cy="394336"/>
          </a:xfrm>
          <a:custGeom>
            <a:avLst/>
            <a:gdLst>
              <a:gd name="T0" fmla="*/ 939438 w 824"/>
              <a:gd name="T1" fmla="*/ 0 h 143"/>
              <a:gd name="T2" fmla="*/ 76466 w 824"/>
              <a:gd name="T3" fmla="*/ 73536 h 143"/>
              <a:gd name="T4" fmla="*/ 123802 w 824"/>
              <a:gd name="T5" fmla="*/ 193031 h 143"/>
              <a:gd name="T6" fmla="*/ 240321 w 824"/>
              <a:gd name="T7" fmla="*/ 220607 h 143"/>
              <a:gd name="T8" fmla="*/ 497028 w 824"/>
              <a:gd name="T9" fmla="*/ 250481 h 143"/>
              <a:gd name="T10" fmla="*/ 915770 w 824"/>
              <a:gd name="T11" fmla="*/ 310229 h 143"/>
              <a:gd name="T12" fmla="*/ 1429184 w 824"/>
              <a:gd name="T13" fmla="*/ 266567 h 143"/>
              <a:gd name="T14" fmla="*/ 1381848 w 824"/>
              <a:gd name="T15" fmla="*/ 163158 h 143"/>
              <a:gd name="T16" fmla="*/ 1079626 w 824"/>
              <a:gd name="T17" fmla="*/ 89622 h 143"/>
              <a:gd name="T18" fmla="*/ 939438 w 824"/>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4"/>
              <a:gd name="T31" fmla="*/ 0 h 143"/>
              <a:gd name="T32" fmla="*/ 824 w 824"/>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4" h="143">
                <a:moveTo>
                  <a:pt x="516" y="0"/>
                </a:moveTo>
                <a:cubicBezTo>
                  <a:pt x="356" y="5"/>
                  <a:pt x="199" y="7"/>
                  <a:pt x="42" y="32"/>
                </a:cubicBezTo>
                <a:cubicBezTo>
                  <a:pt x="0" y="47"/>
                  <a:pt x="40" y="75"/>
                  <a:pt x="68" y="84"/>
                </a:cubicBezTo>
                <a:cubicBezTo>
                  <a:pt x="98" y="93"/>
                  <a:pt x="87" y="91"/>
                  <a:pt x="132" y="96"/>
                </a:cubicBezTo>
                <a:cubicBezTo>
                  <a:pt x="178" y="100"/>
                  <a:pt x="273" y="109"/>
                  <a:pt x="273" y="109"/>
                </a:cubicBezTo>
                <a:cubicBezTo>
                  <a:pt x="343" y="134"/>
                  <a:pt x="430" y="129"/>
                  <a:pt x="503" y="135"/>
                </a:cubicBezTo>
                <a:cubicBezTo>
                  <a:pt x="580" y="132"/>
                  <a:pt x="698" y="143"/>
                  <a:pt x="785" y="116"/>
                </a:cubicBezTo>
                <a:cubicBezTo>
                  <a:pt x="824" y="88"/>
                  <a:pt x="796" y="79"/>
                  <a:pt x="759" y="71"/>
                </a:cubicBezTo>
                <a:cubicBezTo>
                  <a:pt x="703" y="58"/>
                  <a:pt x="649" y="46"/>
                  <a:pt x="593" y="39"/>
                </a:cubicBezTo>
                <a:cubicBezTo>
                  <a:pt x="563" y="31"/>
                  <a:pt x="542" y="14"/>
                  <a:pt x="516" y="0"/>
                </a:cubicBezTo>
                <a:close/>
              </a:path>
            </a:pathLst>
          </a:custGeom>
          <a:noFill/>
          <a:ln w="28575">
            <a:solidFill>
              <a:srgbClr val="E81F1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Tree>
    <p:extLst>
      <p:ext uri="{BB962C8B-B14F-4D97-AF65-F5344CB8AC3E}">
        <p14:creationId xmlns:p14="http://schemas.microsoft.com/office/powerpoint/2010/main" val="14120544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6174"/>
                                        </p:tgtEl>
                                      </p:cBhvr>
                                    </p:animEffect>
                                    <p:set>
                                      <p:cBhvr>
                                        <p:cTn id="7" dur="1" fill="hold">
                                          <p:stCondLst>
                                            <p:cond delay="499"/>
                                          </p:stCondLst>
                                        </p:cTn>
                                        <p:tgtEl>
                                          <p:spTgt spid="6174"/>
                                        </p:tgtEl>
                                        <p:attrNameLst>
                                          <p:attrName>style.visibility</p:attrName>
                                        </p:attrNameLst>
                                      </p:cBhvr>
                                      <p:to>
                                        <p:strVal val="hidden"/>
                                      </p:to>
                                    </p:set>
                                  </p:childTnLst>
                                </p:cTn>
                              </p:par>
                            </p:childTnLst>
                          </p:cTn>
                        </p:par>
                        <p:par>
                          <p:cTn id="8" fill="hold" nodeType="afterGroup">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6176"/>
                                        </p:tgtEl>
                                        <p:attrNameLst>
                                          <p:attrName>style.visibility</p:attrName>
                                        </p:attrNameLst>
                                      </p:cBhvr>
                                      <p:to>
                                        <p:strVal val="visible"/>
                                      </p:to>
                                    </p:set>
                                    <p:animEffect transition="in" filter="wheel(1)">
                                      <p:cBhvr>
                                        <p:cTn id="11" dur="500"/>
                                        <p:tgtEl>
                                          <p:spTgt spid="61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6178"/>
                                        </p:tgtEl>
                                        <p:attrNameLst>
                                          <p:attrName>style.visibility</p:attrName>
                                        </p:attrNameLst>
                                      </p:cBhvr>
                                      <p:to>
                                        <p:strVal val="visible"/>
                                      </p:to>
                                    </p:set>
                                    <p:animEffect transition="in" filter="wheel(1)">
                                      <p:cBhvr>
                                        <p:cTn id="16" dur="500"/>
                                        <p:tgtEl>
                                          <p:spTgt spid="61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6179"/>
                                        </p:tgtEl>
                                        <p:attrNameLst>
                                          <p:attrName>style.visibility</p:attrName>
                                        </p:attrNameLst>
                                      </p:cBhvr>
                                      <p:to>
                                        <p:strVal val="visible"/>
                                      </p:to>
                                    </p:set>
                                    <p:animEffect transition="in" filter="wheel(1)">
                                      <p:cBhvr>
                                        <p:cTn id="21" dur="500"/>
                                        <p:tgtEl>
                                          <p:spTgt spid="617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6180"/>
                                        </p:tgtEl>
                                        <p:attrNameLst>
                                          <p:attrName>style.visibility</p:attrName>
                                        </p:attrNameLst>
                                      </p:cBhvr>
                                      <p:to>
                                        <p:strVal val="visible"/>
                                      </p:to>
                                    </p:set>
                                    <p:animEffect transition="in" filter="wheel(1)">
                                      <p:cBhvr>
                                        <p:cTn id="26" dur="500"/>
                                        <p:tgtEl>
                                          <p:spTgt spid="618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6185"/>
                                        </p:tgtEl>
                                        <p:attrNameLst>
                                          <p:attrName>style.visibility</p:attrName>
                                        </p:attrNameLst>
                                      </p:cBhvr>
                                      <p:to>
                                        <p:strVal val="visible"/>
                                      </p:to>
                                    </p:set>
                                    <p:animEffect transition="in" filter="wheel(1)">
                                      <p:cBhvr>
                                        <p:cTn id="31" dur="500"/>
                                        <p:tgtEl>
                                          <p:spTgt spid="618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6186"/>
                                        </p:tgtEl>
                                        <p:attrNameLst>
                                          <p:attrName>style.visibility</p:attrName>
                                        </p:attrNameLst>
                                      </p:cBhvr>
                                      <p:to>
                                        <p:strVal val="visible"/>
                                      </p:to>
                                    </p:set>
                                    <p:animEffect transition="in" filter="wheel(1)">
                                      <p:cBhvr>
                                        <p:cTn id="36" dur="500"/>
                                        <p:tgtEl>
                                          <p:spTgt spid="6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6" grpId="0" animBg="1"/>
      <p:bldP spid="6178" grpId="0" animBg="1"/>
      <p:bldP spid="6179" grpId="0" animBg="1"/>
      <p:bldP spid="6180" grpId="0" animBg="1"/>
      <p:bldP spid="6185" grpId="0" animBg="1"/>
      <p:bldP spid="618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0" descr="itunes"/>
          <p:cNvPicPr>
            <a:picLocks noChangeAspect="1" noChangeArrowheads="1"/>
          </p:cNvPicPr>
          <p:nvPr/>
        </p:nvPicPr>
        <p:blipFill>
          <a:blip r:embed="rId3">
            <a:lum bright="20000" contrast="-28000"/>
            <a:extLst>
              <a:ext uri="{28A0092B-C50C-407E-A947-70E740481C1C}">
                <a14:useLocalDpi xmlns:a14="http://schemas.microsoft.com/office/drawing/2010/main" val="0"/>
              </a:ext>
            </a:extLst>
          </a:blip>
          <a:srcRect r="-330" b="10890"/>
          <a:stretch>
            <a:fillRect/>
          </a:stretch>
        </p:blipFill>
        <p:spPr bwMode="auto">
          <a:xfrm>
            <a:off x="2668586" y="22698"/>
            <a:ext cx="9569638" cy="676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9" descr="itunes"/>
          <p:cNvPicPr>
            <a:picLocks noChangeAspect="1" noChangeArrowheads="1"/>
          </p:cNvPicPr>
          <p:nvPr/>
        </p:nvPicPr>
        <p:blipFill>
          <a:blip r:embed="rId3">
            <a:extLst>
              <a:ext uri="{28A0092B-C50C-407E-A947-70E740481C1C}">
                <a14:useLocalDpi xmlns:a14="http://schemas.microsoft.com/office/drawing/2010/main" val="0"/>
              </a:ext>
            </a:extLst>
          </a:blip>
          <a:srcRect r="-330" b="10890"/>
          <a:stretch>
            <a:fillRect/>
          </a:stretch>
        </p:blipFill>
        <p:spPr bwMode="auto">
          <a:xfrm>
            <a:off x="2668586" y="22698"/>
            <a:ext cx="9569638" cy="6768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Freeform 3"/>
          <p:cNvSpPr>
            <a:spLocks/>
          </p:cNvSpPr>
          <p:nvPr/>
        </p:nvSpPr>
        <p:spPr bwMode="auto">
          <a:xfrm>
            <a:off x="4397373" y="1056160"/>
            <a:ext cx="7185027" cy="5425800"/>
          </a:xfrm>
          <a:custGeom>
            <a:avLst/>
            <a:gdLst>
              <a:gd name="T0" fmla="*/ 2765330 w 9844"/>
              <a:gd name="T1" fmla="*/ 1341 h 9900"/>
              <a:gd name="T2" fmla="*/ 1242384 w 9844"/>
              <a:gd name="T3" fmla="*/ 153791 h 9900"/>
              <a:gd name="T4" fmla="*/ 176844 w 9844"/>
              <a:gd name="T5" fmla="*/ 458689 h 9900"/>
              <a:gd name="T6" fmla="*/ 24624 w 9844"/>
              <a:gd name="T7" fmla="*/ 1525388 h 9900"/>
              <a:gd name="T8" fmla="*/ 24624 w 9844"/>
              <a:gd name="T9" fmla="*/ 2973433 h 9900"/>
              <a:gd name="T10" fmla="*/ 252954 w 9844"/>
              <a:gd name="T11" fmla="*/ 3735234 h 9900"/>
              <a:gd name="T12" fmla="*/ 1470714 w 9844"/>
              <a:gd name="T13" fmla="*/ 4345031 h 9900"/>
              <a:gd name="T14" fmla="*/ 3907727 w 9844"/>
              <a:gd name="T15" fmla="*/ 4345031 h 9900"/>
              <a:gd name="T16" fmla="*/ 6267883 w 9844"/>
              <a:gd name="T17" fmla="*/ 3659232 h 9900"/>
              <a:gd name="T18" fmla="*/ 7333423 w 9844"/>
              <a:gd name="T19" fmla="*/ 1144488 h 9900"/>
              <a:gd name="T20" fmla="*/ 5659002 w 9844"/>
              <a:gd name="T21" fmla="*/ 229792 h 9900"/>
              <a:gd name="T22" fmla="*/ 2765330 w 9844"/>
              <a:gd name="T23" fmla="*/ 1341 h 9900"/>
              <a:gd name="T24" fmla="*/ 2765330 w 9844"/>
              <a:gd name="T25" fmla="*/ 1341 h 9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44"/>
              <a:gd name="T40" fmla="*/ 0 h 9900"/>
              <a:gd name="T41" fmla="*/ 9844 w 9844"/>
              <a:gd name="T42" fmla="*/ 9900 h 99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44" h="9900">
                <a:moveTo>
                  <a:pt x="3706" y="3"/>
                </a:moveTo>
                <a:cubicBezTo>
                  <a:pt x="2720" y="-25"/>
                  <a:pt x="2243" y="173"/>
                  <a:pt x="1665" y="344"/>
                </a:cubicBezTo>
                <a:cubicBezTo>
                  <a:pt x="1087" y="514"/>
                  <a:pt x="509" y="514"/>
                  <a:pt x="237" y="1026"/>
                </a:cubicBezTo>
                <a:cubicBezTo>
                  <a:pt x="-36" y="1537"/>
                  <a:pt x="67" y="2475"/>
                  <a:pt x="33" y="3412"/>
                </a:cubicBezTo>
                <a:cubicBezTo>
                  <a:pt x="-1" y="4350"/>
                  <a:pt x="-18" y="5827"/>
                  <a:pt x="33" y="6651"/>
                </a:cubicBezTo>
                <a:cubicBezTo>
                  <a:pt x="84" y="7475"/>
                  <a:pt x="16" y="7844"/>
                  <a:pt x="339" y="8355"/>
                </a:cubicBezTo>
                <a:cubicBezTo>
                  <a:pt x="662" y="8867"/>
                  <a:pt x="1155" y="9492"/>
                  <a:pt x="1971" y="9719"/>
                </a:cubicBezTo>
                <a:cubicBezTo>
                  <a:pt x="2788" y="9946"/>
                  <a:pt x="4165" y="9975"/>
                  <a:pt x="5237" y="9719"/>
                </a:cubicBezTo>
                <a:cubicBezTo>
                  <a:pt x="6308" y="9463"/>
                  <a:pt x="7635" y="9378"/>
                  <a:pt x="8400" y="8185"/>
                </a:cubicBezTo>
                <a:cubicBezTo>
                  <a:pt x="9165" y="6992"/>
                  <a:pt x="9965" y="3838"/>
                  <a:pt x="9828" y="2560"/>
                </a:cubicBezTo>
                <a:cubicBezTo>
                  <a:pt x="9692" y="1281"/>
                  <a:pt x="8604" y="940"/>
                  <a:pt x="7584" y="514"/>
                </a:cubicBezTo>
                <a:cubicBezTo>
                  <a:pt x="6563" y="88"/>
                  <a:pt x="4692" y="31"/>
                  <a:pt x="3706" y="3"/>
                </a:cubicBezTo>
                <a:close/>
                <a:moveTo>
                  <a:pt x="3706" y="3"/>
                </a:moveTo>
              </a:path>
            </a:pathLst>
          </a:custGeom>
          <a:noFill/>
          <a:ln w="25400">
            <a:solidFill>
              <a:srgbClr val="D6020C"/>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
        <p:nvSpPr>
          <p:cNvPr id="7172" name="Freeform 4"/>
          <p:cNvSpPr>
            <a:spLocks/>
          </p:cNvSpPr>
          <p:nvPr/>
        </p:nvSpPr>
        <p:spPr bwMode="auto">
          <a:xfrm>
            <a:off x="9678985" y="600547"/>
            <a:ext cx="2107215" cy="467070"/>
          </a:xfrm>
          <a:custGeom>
            <a:avLst/>
            <a:gdLst>
              <a:gd name="T0" fmla="*/ 1074124 w 9350"/>
              <a:gd name="T1" fmla="*/ 24493 h 9551"/>
              <a:gd name="T2" fmla="*/ 187776 w 9350"/>
              <a:gd name="T3" fmla="*/ 75434 h 9551"/>
              <a:gd name="T4" fmla="*/ 99302 w 9350"/>
              <a:gd name="T5" fmla="*/ 279118 h 9551"/>
              <a:gd name="T6" fmla="*/ 1339775 w 9350"/>
              <a:gd name="T7" fmla="*/ 381000 h 9551"/>
              <a:gd name="T8" fmla="*/ 2137419 w 9350"/>
              <a:gd name="T9" fmla="*/ 279118 h 9551"/>
              <a:gd name="T10" fmla="*/ 1783064 w 9350"/>
              <a:gd name="T11" fmla="*/ 24493 h 9551"/>
              <a:gd name="T12" fmla="*/ 631065 w 9350"/>
              <a:gd name="T13" fmla="*/ 24493 h 9551"/>
              <a:gd name="T14" fmla="*/ 0 60000 65536"/>
              <a:gd name="T15" fmla="*/ 0 60000 65536"/>
              <a:gd name="T16" fmla="*/ 0 60000 65536"/>
              <a:gd name="T17" fmla="*/ 0 60000 65536"/>
              <a:gd name="T18" fmla="*/ 0 60000 65536"/>
              <a:gd name="T19" fmla="*/ 0 60000 65536"/>
              <a:gd name="T20" fmla="*/ 0 60000 65536"/>
              <a:gd name="T21" fmla="*/ 0 w 9350"/>
              <a:gd name="T22" fmla="*/ 0 h 9551"/>
              <a:gd name="T23" fmla="*/ 9350 w 9350"/>
              <a:gd name="T24" fmla="*/ 9551 h 95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350" h="9551">
                <a:moveTo>
                  <a:pt x="4662" y="614"/>
                </a:moveTo>
                <a:cubicBezTo>
                  <a:pt x="3091" y="721"/>
                  <a:pt x="1521" y="827"/>
                  <a:pt x="815" y="1891"/>
                </a:cubicBezTo>
                <a:cubicBezTo>
                  <a:pt x="110" y="2955"/>
                  <a:pt x="-402" y="5721"/>
                  <a:pt x="431" y="6997"/>
                </a:cubicBezTo>
                <a:cubicBezTo>
                  <a:pt x="1264" y="8274"/>
                  <a:pt x="4341" y="9551"/>
                  <a:pt x="5815" y="9551"/>
                </a:cubicBezTo>
                <a:cubicBezTo>
                  <a:pt x="7290" y="9551"/>
                  <a:pt x="8956" y="8487"/>
                  <a:pt x="9277" y="6997"/>
                </a:cubicBezTo>
                <a:cubicBezTo>
                  <a:pt x="9598" y="5508"/>
                  <a:pt x="8828" y="1678"/>
                  <a:pt x="7739" y="614"/>
                </a:cubicBezTo>
                <a:cubicBezTo>
                  <a:pt x="6649" y="-449"/>
                  <a:pt x="4694" y="82"/>
                  <a:pt x="2739" y="614"/>
                </a:cubicBezTo>
              </a:path>
            </a:pathLst>
          </a:custGeom>
          <a:noFill/>
          <a:ln w="25400">
            <a:solidFill>
              <a:srgbClr val="D6020C"/>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
        <p:nvSpPr>
          <p:cNvPr id="7173" name="Freeform 5"/>
          <p:cNvSpPr>
            <a:spLocks/>
          </p:cNvSpPr>
          <p:nvPr/>
        </p:nvSpPr>
        <p:spPr bwMode="auto">
          <a:xfrm>
            <a:off x="10163173" y="203671"/>
            <a:ext cx="1565271" cy="560485"/>
          </a:xfrm>
          <a:custGeom>
            <a:avLst/>
            <a:gdLst>
              <a:gd name="T0" fmla="*/ 735172 w 9353"/>
              <a:gd name="T1" fmla="*/ 0 h 9827"/>
              <a:gd name="T2" fmla="*/ 126948 w 9353"/>
              <a:gd name="T3" fmla="*/ 56946 h 9827"/>
              <a:gd name="T4" fmla="*/ 50814 w 9353"/>
              <a:gd name="T5" fmla="*/ 341772 h 9827"/>
              <a:gd name="T6" fmla="*/ 735172 w 9353"/>
              <a:gd name="T7" fmla="*/ 455711 h 9827"/>
              <a:gd name="T8" fmla="*/ 1419530 w 9353"/>
              <a:gd name="T9" fmla="*/ 398765 h 9827"/>
              <a:gd name="T10" fmla="*/ 1571628 w 9353"/>
              <a:gd name="T11" fmla="*/ 284825 h 9827"/>
              <a:gd name="T12" fmla="*/ 1495664 w 9353"/>
              <a:gd name="T13" fmla="*/ 113893 h 9827"/>
              <a:gd name="T14" fmla="*/ 583073 w 9353"/>
              <a:gd name="T15" fmla="*/ 0 h 9827"/>
              <a:gd name="T16" fmla="*/ 0 60000 65536"/>
              <a:gd name="T17" fmla="*/ 0 60000 65536"/>
              <a:gd name="T18" fmla="*/ 0 60000 65536"/>
              <a:gd name="T19" fmla="*/ 0 60000 65536"/>
              <a:gd name="T20" fmla="*/ 0 60000 65536"/>
              <a:gd name="T21" fmla="*/ 0 60000 65536"/>
              <a:gd name="T22" fmla="*/ 0 60000 65536"/>
              <a:gd name="T23" fmla="*/ 0 60000 65536"/>
              <a:gd name="T24" fmla="*/ 0 w 9353"/>
              <a:gd name="T25" fmla="*/ 0 h 9827"/>
              <a:gd name="T26" fmla="*/ 9353 w 9353"/>
              <a:gd name="T27" fmla="*/ 9827 h 98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53" h="9827">
                <a:moveTo>
                  <a:pt x="4297" y="0"/>
                </a:moveTo>
                <a:cubicBezTo>
                  <a:pt x="2853" y="0"/>
                  <a:pt x="1408" y="0"/>
                  <a:pt x="742" y="1224"/>
                </a:cubicBezTo>
                <a:cubicBezTo>
                  <a:pt x="75" y="2448"/>
                  <a:pt x="-295" y="5918"/>
                  <a:pt x="297" y="7346"/>
                </a:cubicBezTo>
                <a:cubicBezTo>
                  <a:pt x="890" y="8775"/>
                  <a:pt x="2964" y="9591"/>
                  <a:pt x="4297" y="9795"/>
                </a:cubicBezTo>
                <a:cubicBezTo>
                  <a:pt x="5630" y="10000"/>
                  <a:pt x="7482" y="9183"/>
                  <a:pt x="8297" y="8571"/>
                </a:cubicBezTo>
                <a:cubicBezTo>
                  <a:pt x="9112" y="7959"/>
                  <a:pt x="9112" y="7142"/>
                  <a:pt x="9186" y="6122"/>
                </a:cubicBezTo>
                <a:cubicBezTo>
                  <a:pt x="9260" y="5102"/>
                  <a:pt x="9705" y="3469"/>
                  <a:pt x="8742" y="2448"/>
                </a:cubicBezTo>
                <a:cubicBezTo>
                  <a:pt x="7779" y="1428"/>
                  <a:pt x="5593" y="714"/>
                  <a:pt x="3408" y="0"/>
                </a:cubicBezTo>
              </a:path>
            </a:pathLst>
          </a:custGeom>
          <a:noFill/>
          <a:ln w="25400">
            <a:solidFill>
              <a:srgbClr val="D6020C"/>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
        <p:nvSpPr>
          <p:cNvPr id="7174" name="Freeform 6"/>
          <p:cNvSpPr>
            <a:spLocks/>
          </p:cNvSpPr>
          <p:nvPr/>
        </p:nvSpPr>
        <p:spPr bwMode="auto">
          <a:xfrm>
            <a:off x="2592385" y="1133946"/>
            <a:ext cx="1416197" cy="5209781"/>
          </a:xfrm>
          <a:custGeom>
            <a:avLst/>
            <a:gdLst>
              <a:gd name="T0" fmla="*/ 563141 w 9677"/>
              <a:gd name="T1" fmla="*/ 0 h 9874"/>
              <a:gd name="T2" fmla="*/ 226513 w 9677"/>
              <a:gd name="T3" fmla="*/ 228110 h 9874"/>
              <a:gd name="T4" fmla="*/ 2095 w 9677"/>
              <a:gd name="T5" fmla="*/ 913732 h 9874"/>
              <a:gd name="T6" fmla="*/ 114304 w 9677"/>
              <a:gd name="T7" fmla="*/ 2132616 h 9874"/>
              <a:gd name="T8" fmla="*/ 114304 w 9677"/>
              <a:gd name="T9" fmla="*/ 3503860 h 9874"/>
              <a:gd name="T10" fmla="*/ 170409 w 9677"/>
              <a:gd name="T11" fmla="*/ 4189482 h 9874"/>
              <a:gd name="T12" fmla="*/ 731455 w 9677"/>
              <a:gd name="T13" fmla="*/ 4189482 h 9874"/>
              <a:gd name="T14" fmla="*/ 1180293 w 9677"/>
              <a:gd name="T15" fmla="*/ 3960942 h 9874"/>
              <a:gd name="T16" fmla="*/ 1404712 w 9677"/>
              <a:gd name="T17" fmla="*/ 2894418 h 9874"/>
              <a:gd name="T18" fmla="*/ 1404712 w 9677"/>
              <a:gd name="T19" fmla="*/ 1218453 h 9874"/>
              <a:gd name="T20" fmla="*/ 955874 w 9677"/>
              <a:gd name="T21" fmla="*/ 609011 h 9874"/>
              <a:gd name="T22" fmla="*/ 450932 w 9677"/>
              <a:gd name="T23" fmla="*/ 75750 h 98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77"/>
              <a:gd name="T37" fmla="*/ 0 h 9874"/>
              <a:gd name="T38" fmla="*/ 9677 w 9677"/>
              <a:gd name="T39" fmla="*/ 9874 h 98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77" h="9874">
                <a:moveTo>
                  <a:pt x="3764" y="0"/>
                </a:moveTo>
                <a:cubicBezTo>
                  <a:pt x="2951" y="88"/>
                  <a:pt x="2139" y="176"/>
                  <a:pt x="1514" y="530"/>
                </a:cubicBezTo>
                <a:cubicBezTo>
                  <a:pt x="889" y="884"/>
                  <a:pt x="139" y="1386"/>
                  <a:pt x="14" y="2123"/>
                </a:cubicBezTo>
                <a:cubicBezTo>
                  <a:pt x="-111" y="2861"/>
                  <a:pt x="639" y="3952"/>
                  <a:pt x="764" y="4955"/>
                </a:cubicBezTo>
                <a:cubicBezTo>
                  <a:pt x="889" y="5958"/>
                  <a:pt x="701" y="7345"/>
                  <a:pt x="764" y="8141"/>
                </a:cubicBezTo>
                <a:cubicBezTo>
                  <a:pt x="826" y="8938"/>
                  <a:pt x="451" y="9469"/>
                  <a:pt x="1139" y="9734"/>
                </a:cubicBezTo>
                <a:cubicBezTo>
                  <a:pt x="1826" y="10000"/>
                  <a:pt x="3764" y="9823"/>
                  <a:pt x="4889" y="9734"/>
                </a:cubicBezTo>
                <a:cubicBezTo>
                  <a:pt x="6014" y="9646"/>
                  <a:pt x="7139" y="9705"/>
                  <a:pt x="7889" y="9203"/>
                </a:cubicBezTo>
                <a:cubicBezTo>
                  <a:pt x="8639" y="8702"/>
                  <a:pt x="9139" y="7787"/>
                  <a:pt x="9389" y="6725"/>
                </a:cubicBezTo>
                <a:cubicBezTo>
                  <a:pt x="9639" y="5663"/>
                  <a:pt x="9889" y="3716"/>
                  <a:pt x="9389" y="2831"/>
                </a:cubicBezTo>
                <a:cubicBezTo>
                  <a:pt x="8889" y="1946"/>
                  <a:pt x="7451" y="1858"/>
                  <a:pt x="6389" y="1415"/>
                </a:cubicBezTo>
                <a:cubicBezTo>
                  <a:pt x="5326" y="973"/>
                  <a:pt x="4170" y="575"/>
                  <a:pt x="3014" y="176"/>
                </a:cubicBezTo>
              </a:path>
            </a:pathLst>
          </a:custGeom>
          <a:noFill/>
          <a:ln w="25400">
            <a:solidFill>
              <a:srgbClr val="D6020C"/>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1200">
                <a:solidFill>
                  <a:srgbClr val="000000"/>
                </a:solidFill>
                <a:latin typeface="Arial" panose="020B0604020202020204" pitchFamily="34" charset="0"/>
                <a:ea typeface="Osaka" pitchFamily="-32" charset="-128"/>
              </a:defRPr>
            </a:lvl1pPr>
            <a:lvl2pPr marL="742950" indent="-285750" eaLnBrk="0" hangingPunct="0">
              <a:defRPr sz="1200">
                <a:solidFill>
                  <a:srgbClr val="000000"/>
                </a:solidFill>
                <a:latin typeface="Arial" panose="020B0604020202020204" pitchFamily="34" charset="0"/>
                <a:ea typeface="Osaka" pitchFamily="-32" charset="-128"/>
              </a:defRPr>
            </a:lvl2pPr>
            <a:lvl3pPr marL="1143000" indent="-228600" eaLnBrk="0" hangingPunct="0">
              <a:defRPr sz="1200">
                <a:solidFill>
                  <a:srgbClr val="000000"/>
                </a:solidFill>
                <a:latin typeface="Arial" panose="020B0604020202020204" pitchFamily="34" charset="0"/>
                <a:ea typeface="Osaka" pitchFamily="-32" charset="-128"/>
              </a:defRPr>
            </a:lvl3pPr>
            <a:lvl4pPr marL="1600200" indent="-228600" eaLnBrk="0" hangingPunct="0">
              <a:defRPr sz="1200">
                <a:solidFill>
                  <a:srgbClr val="000000"/>
                </a:solidFill>
                <a:latin typeface="Arial" panose="020B0604020202020204" pitchFamily="34" charset="0"/>
                <a:ea typeface="Osaka" pitchFamily="-32" charset="-128"/>
              </a:defRPr>
            </a:lvl4pPr>
            <a:lvl5pPr marL="2057400" indent="-228600" eaLnBrk="0" hangingPunct="0">
              <a:defRPr sz="1200">
                <a:solidFill>
                  <a:srgbClr val="000000"/>
                </a:solidFill>
                <a:latin typeface="Arial" panose="020B0604020202020204" pitchFamily="34" charset="0"/>
                <a:ea typeface="Osaka" pitchFamily="-32" charset="-128"/>
              </a:defRPr>
            </a:lvl5pPr>
            <a:lvl6pPr marL="25146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6pPr>
            <a:lvl7pPr marL="29718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7pPr>
            <a:lvl8pPr marL="34290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8pPr>
            <a:lvl9pPr marL="3886200" indent="-228600" eaLnBrk="0" fontAlgn="base" hangingPunct="0">
              <a:spcBef>
                <a:spcPct val="0"/>
              </a:spcBef>
              <a:spcAft>
                <a:spcPct val="0"/>
              </a:spcAft>
              <a:defRPr sz="1200">
                <a:solidFill>
                  <a:srgbClr val="000000"/>
                </a:solidFill>
                <a:latin typeface="Arial" panose="020B0604020202020204" pitchFamily="34" charset="0"/>
                <a:ea typeface="Osaka" pitchFamily="-32" charset="-128"/>
              </a:defRPr>
            </a:lvl9pPr>
          </a:lstStyle>
          <a:p>
            <a:pPr eaLnBrk="1" hangingPunct="1"/>
            <a:endParaRPr lang="en-US" altLang="en-US"/>
          </a:p>
        </p:txBody>
      </p:sp>
      <p:sp>
        <p:nvSpPr>
          <p:cNvPr id="10" name="Rectangle 8"/>
          <p:cNvSpPr txBox="1">
            <a:spLocks noChangeArrowheads="1"/>
          </p:cNvSpPr>
          <p:nvPr/>
        </p:nvSpPr>
        <p:spPr>
          <a:xfrm>
            <a:off x="11112" y="22698"/>
            <a:ext cx="2581273" cy="6835302"/>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ltLang="en-US" dirty="0" smtClean="0"/>
              <a:t>What: Database Systems Today</a:t>
            </a:r>
          </a:p>
        </p:txBody>
      </p:sp>
    </p:spTree>
    <p:extLst>
      <p:ext uri="{BB962C8B-B14F-4D97-AF65-F5344CB8AC3E}">
        <p14:creationId xmlns:p14="http://schemas.microsoft.com/office/powerpoint/2010/main" val="10068646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7177"/>
                                        </p:tgtEl>
                                      </p:cBhvr>
                                    </p:animEffect>
                                    <p:set>
                                      <p:cBhvr>
                                        <p:cTn id="7" dur="1" fill="hold">
                                          <p:stCondLst>
                                            <p:cond delay="499"/>
                                          </p:stCondLst>
                                        </p:cTn>
                                        <p:tgtEl>
                                          <p:spTgt spid="7177"/>
                                        </p:tgtEl>
                                        <p:attrNameLst>
                                          <p:attrName>style.visibility</p:attrName>
                                        </p:attrNameLst>
                                      </p:cBhvr>
                                      <p:to>
                                        <p:strVal val="hidden"/>
                                      </p:to>
                                    </p:set>
                                  </p:childTnLst>
                                </p:cTn>
                              </p:par>
                            </p:childTnLst>
                          </p:cTn>
                        </p:par>
                        <p:par>
                          <p:cTn id="8" fill="hold" nodeType="afterGroup">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7171"/>
                                        </p:tgtEl>
                                        <p:attrNameLst>
                                          <p:attrName>style.visibility</p:attrName>
                                        </p:attrNameLst>
                                      </p:cBhvr>
                                      <p:to>
                                        <p:strVal val="visible"/>
                                      </p:to>
                                    </p:set>
                                    <p:animEffect transition="in" filter="wheel(1)">
                                      <p:cBhvr>
                                        <p:cTn id="11" dur="500"/>
                                        <p:tgtEl>
                                          <p:spTgt spid="71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172"/>
                                        </p:tgtEl>
                                        <p:attrNameLst>
                                          <p:attrName>style.visibility</p:attrName>
                                        </p:attrNameLst>
                                      </p:cBhvr>
                                      <p:to>
                                        <p:strVal val="visible"/>
                                      </p:to>
                                    </p:set>
                                    <p:animEffect transition="in" filter="wheel(1)">
                                      <p:cBhvr>
                                        <p:cTn id="16" dur="500"/>
                                        <p:tgtEl>
                                          <p:spTgt spid="71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7173"/>
                                        </p:tgtEl>
                                        <p:attrNameLst>
                                          <p:attrName>style.visibility</p:attrName>
                                        </p:attrNameLst>
                                      </p:cBhvr>
                                      <p:to>
                                        <p:strVal val="visible"/>
                                      </p:to>
                                    </p:set>
                                    <p:animEffect transition="in" filter="wheel(1)">
                                      <p:cBhvr>
                                        <p:cTn id="21" dur="500"/>
                                        <p:tgtEl>
                                          <p:spTgt spid="71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7174"/>
                                        </p:tgtEl>
                                        <p:attrNameLst>
                                          <p:attrName>style.visibility</p:attrName>
                                        </p:attrNameLst>
                                      </p:cBhvr>
                                      <p:to>
                                        <p:strVal val="visible"/>
                                      </p:to>
                                    </p:set>
                                    <p:animEffect transition="in" filter="wheel(1)">
                                      <p:cBhvr>
                                        <p:cTn id="26"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2" grpId="0" animBg="1"/>
      <p:bldP spid="7173" grpId="0" animBg="1"/>
      <p:bldP spid="717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1" y="0"/>
            <a:ext cx="2781300" cy="6858000"/>
          </a:xfrm>
        </p:spPr>
        <p:txBody>
          <a:bodyPr>
            <a:normAutofit/>
          </a:bodyPr>
          <a:lstStyle/>
          <a:p>
            <a:r>
              <a:rPr lang="en-US" altLang="en-US" dirty="0"/>
              <a:t>What: Database Systems Today</a:t>
            </a:r>
            <a:endParaRPr lang="en-US" altLang="en-US" dirty="0" smtClean="0"/>
          </a:p>
        </p:txBody>
      </p:sp>
      <p:pic>
        <p:nvPicPr>
          <p:cNvPr id="11267" name="Picture 4" descr="consumer_summary.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0049" y="0"/>
            <a:ext cx="842236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92603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17502" y="2627081"/>
            <a:ext cx="11874498" cy="2596786"/>
          </a:xfrm>
          <a:ln/>
        </p:spPr>
        <p:txBody>
          <a:bodyPr vert="horz" lIns="90000" tIns="46800" rIns="91440" bIns="46800" rtlCol="0">
            <a:noAutofit/>
          </a:bodyPr>
          <a:lstStyle/>
          <a:p>
            <a:pPr marL="338138" indent="-338138">
              <a:lnSpc>
                <a:spcPct val="100000"/>
              </a:lnSpc>
              <a:spcBef>
                <a:spcPts val="5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t>Database Management System (DBMS):</a:t>
            </a:r>
          </a:p>
          <a:p>
            <a:pPr marL="738188" lvl="1" indent="-280988">
              <a:lnSpc>
                <a:spcPct val="100000"/>
              </a:lnSpc>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smtClean="0"/>
              <a:t>A software package/system to facilitate the creation and maintenance of a computerized database.</a:t>
            </a:r>
          </a:p>
          <a:p>
            <a:pPr marL="338138" indent="-338138">
              <a:lnSpc>
                <a:spcPct val="100000"/>
              </a:lnSpc>
              <a:spcBef>
                <a:spcPts val="5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700" b="1" dirty="0" smtClean="0"/>
          </a:p>
          <a:p>
            <a:pPr marL="338138" indent="-338138">
              <a:lnSpc>
                <a:spcPct val="100000"/>
              </a:lnSpc>
              <a:spcBef>
                <a:spcPts val="5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t>Database System:</a:t>
            </a:r>
          </a:p>
          <a:p>
            <a:pPr marL="738188" lvl="1" indent="-280988">
              <a:lnSpc>
                <a:spcPct val="100000"/>
              </a:lnSpc>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smtClean="0"/>
              <a:t>The DBMS software together with the data itself.  Sometimes, the application programs and interfaces are also included.</a:t>
            </a:r>
            <a:endParaRPr lang="en-US" altLang="en-US" dirty="0"/>
          </a:p>
        </p:txBody>
      </p:sp>
      <p:sp>
        <p:nvSpPr>
          <p:cNvPr id="7169" name="Rectangle 1"/>
          <p:cNvSpPr>
            <a:spLocks noGrp="1" noChangeArrowheads="1"/>
          </p:cNvSpPr>
          <p:nvPr>
            <p:ph type="title"/>
          </p:nvPr>
        </p:nvSpPr>
        <p:spPr>
          <a:xfrm>
            <a:off x="0" y="1"/>
            <a:ext cx="12192001" cy="647700"/>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smtClean="0"/>
              <a:t>Basic Definitions</a:t>
            </a:r>
            <a:endParaRPr lang="en-US" altLang="en-US" sz="2800" b="1" dirty="0"/>
          </a:p>
        </p:txBody>
      </p:sp>
      <p:sp>
        <p:nvSpPr>
          <p:cNvPr id="4" name="Rectangle 2"/>
          <p:cNvSpPr txBox="1">
            <a:spLocks noChangeArrowheads="1"/>
          </p:cNvSpPr>
          <p:nvPr/>
        </p:nvSpPr>
        <p:spPr>
          <a:xfrm>
            <a:off x="317501" y="757069"/>
            <a:ext cx="6854823" cy="557381"/>
          </a:xfrm>
          <a:prstGeom prst="rect">
            <a:avLst/>
          </a:prstGeom>
          <a:ln/>
        </p:spPr>
        <p:txBody>
          <a:bodyPr vert="horz" lIns="90000" tIns="46800" rIns="91440" bIns="46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500"/>
              </a:spcBef>
              <a:buClr>
                <a:srgbClr val="990033"/>
              </a:buClr>
              <a:buSzPct val="60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b="1" dirty="0" smtClean="0"/>
              <a:t>- Database </a:t>
            </a:r>
            <a:r>
              <a:rPr lang="en-US" altLang="en-US" dirty="0" smtClean="0"/>
              <a:t>is</a:t>
            </a:r>
            <a:r>
              <a:rPr lang="en-US" altLang="en-US" b="1" dirty="0" smtClean="0"/>
              <a:t> </a:t>
            </a:r>
            <a:r>
              <a:rPr lang="en-US" altLang="en-US" dirty="0" smtClean="0"/>
              <a:t>a collection of related _______</a:t>
            </a:r>
          </a:p>
        </p:txBody>
      </p:sp>
      <p:sp>
        <p:nvSpPr>
          <p:cNvPr id="5" name="Rectangle 2"/>
          <p:cNvSpPr txBox="1">
            <a:spLocks noChangeArrowheads="1"/>
          </p:cNvSpPr>
          <p:nvPr/>
        </p:nvSpPr>
        <p:spPr>
          <a:xfrm>
            <a:off x="317503" y="1347281"/>
            <a:ext cx="11874498" cy="576600"/>
          </a:xfrm>
          <a:prstGeom prst="rect">
            <a:avLst/>
          </a:prstGeom>
          <a:ln/>
        </p:spPr>
        <p:txBody>
          <a:bodyPr vert="horz" lIns="90000" tIns="46800" rIns="91440" bIns="46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500"/>
              </a:spcBef>
              <a:buClr>
                <a:srgbClr val="990033"/>
              </a:buClr>
              <a:buSzPct val="60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b="1" dirty="0" smtClean="0"/>
              <a:t>- Data:            </a:t>
            </a:r>
            <a:r>
              <a:rPr lang="en-US" altLang="en-US" dirty="0" smtClean="0"/>
              <a:t>______________________________________________________</a:t>
            </a:r>
          </a:p>
        </p:txBody>
      </p:sp>
      <p:sp>
        <p:nvSpPr>
          <p:cNvPr id="6" name="Rectangle 2"/>
          <p:cNvSpPr txBox="1">
            <a:spLocks noChangeArrowheads="1"/>
          </p:cNvSpPr>
          <p:nvPr/>
        </p:nvSpPr>
        <p:spPr>
          <a:xfrm>
            <a:off x="5705796" y="752138"/>
            <a:ext cx="1063623" cy="557381"/>
          </a:xfrm>
          <a:prstGeom prst="rect">
            <a:avLst/>
          </a:prstGeom>
          <a:ln/>
        </p:spPr>
        <p:txBody>
          <a:bodyPr vert="horz" lIns="90000" tIns="46800" rIns="91440" bIns="46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500"/>
              </a:spcBef>
              <a:buClr>
                <a:srgbClr val="990033"/>
              </a:buClr>
              <a:buSzPct val="60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b="1" dirty="0" smtClean="0"/>
              <a:t>data</a:t>
            </a:r>
            <a:r>
              <a:rPr lang="en-US" altLang="en-US" dirty="0" smtClean="0"/>
              <a:t>.</a:t>
            </a:r>
          </a:p>
        </p:txBody>
      </p:sp>
      <p:sp>
        <p:nvSpPr>
          <p:cNvPr id="7" name="Rectangle 2"/>
          <p:cNvSpPr txBox="1">
            <a:spLocks noChangeArrowheads="1"/>
          </p:cNvSpPr>
          <p:nvPr/>
        </p:nvSpPr>
        <p:spPr>
          <a:xfrm>
            <a:off x="2355853" y="1342350"/>
            <a:ext cx="9445622" cy="576600"/>
          </a:xfrm>
          <a:prstGeom prst="rect">
            <a:avLst/>
          </a:prstGeom>
          <a:ln/>
        </p:spPr>
        <p:txBody>
          <a:bodyPr vert="horz" lIns="90000" tIns="46800" rIns="91440" bIns="46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500"/>
              </a:spcBef>
              <a:buClr>
                <a:srgbClr val="990033"/>
              </a:buClr>
              <a:buSzPct val="60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smtClean="0"/>
              <a:t>known facts that can be recorded and have an implicit meaning.</a:t>
            </a:r>
          </a:p>
        </p:txBody>
      </p:sp>
      <p:sp>
        <p:nvSpPr>
          <p:cNvPr id="2" name="Rectangle 1"/>
          <p:cNvSpPr/>
          <p:nvPr/>
        </p:nvSpPr>
        <p:spPr>
          <a:xfrm>
            <a:off x="0" y="2618404"/>
            <a:ext cx="12192000" cy="5494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796927" y="5228194"/>
            <a:ext cx="10985498" cy="1547470"/>
            <a:chOff x="158752" y="4805362"/>
            <a:chExt cx="11947523" cy="1547470"/>
          </a:xfrm>
        </p:grpSpPr>
        <p:sp>
          <p:nvSpPr>
            <p:cNvPr id="10" name="Rectangle 2"/>
            <p:cNvSpPr txBox="1">
              <a:spLocks noChangeArrowheads="1"/>
            </p:cNvSpPr>
            <p:nvPr/>
          </p:nvSpPr>
          <p:spPr>
            <a:xfrm>
              <a:off x="158752" y="4805362"/>
              <a:ext cx="9347383" cy="471488"/>
            </a:xfrm>
            <a:prstGeom prst="rect">
              <a:avLst/>
            </a:prstGeom>
            <a:ln/>
          </p:spPr>
          <p:txBody>
            <a:bodyPr vert="horz" lIns="90000" tIns="46800" rIns="91440" bIns="46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138" indent="-338138">
                <a:lnSpc>
                  <a:spcPct val="100000"/>
                </a:lnSpc>
                <a:spcBef>
                  <a:spcPts val="5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solidFill>
                    <a:srgbClr val="00B050"/>
                  </a:solidFill>
                </a:rPr>
                <a:t>A Database System models a real world enterprise (mini world):</a:t>
              </a:r>
            </a:p>
          </p:txBody>
        </p:sp>
        <p:sp>
          <p:nvSpPr>
            <p:cNvPr id="11" name="Rectangle 2"/>
            <p:cNvSpPr txBox="1">
              <a:spLocks noChangeArrowheads="1"/>
            </p:cNvSpPr>
            <p:nvPr/>
          </p:nvSpPr>
          <p:spPr>
            <a:xfrm>
              <a:off x="600075" y="5314097"/>
              <a:ext cx="11433174" cy="471488"/>
            </a:xfrm>
            <a:prstGeom prst="rect">
              <a:avLst/>
            </a:prstGeom>
            <a:ln/>
          </p:spPr>
          <p:txBody>
            <a:bodyPr vert="horz" lIns="90000" tIns="46800" rIns="91440" bIns="46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138" indent="-338138">
                <a:lnSpc>
                  <a:spcPct val="100000"/>
                </a:lnSpc>
                <a:spcBef>
                  <a:spcPts val="5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smtClean="0"/>
                <a:t>_____________ </a:t>
              </a:r>
              <a:r>
                <a:rPr lang="en-US" altLang="en-US" sz="2400" b="1" dirty="0" smtClean="0">
                  <a:solidFill>
                    <a:srgbClr val="00B050"/>
                  </a:solidFill>
                </a:rPr>
                <a:t>(e.g., students, courses)</a:t>
              </a:r>
            </a:p>
          </p:txBody>
        </p:sp>
        <p:sp>
          <p:nvSpPr>
            <p:cNvPr id="12" name="Rectangle 2"/>
            <p:cNvSpPr txBox="1">
              <a:spLocks noChangeArrowheads="1"/>
            </p:cNvSpPr>
            <p:nvPr/>
          </p:nvSpPr>
          <p:spPr>
            <a:xfrm>
              <a:off x="600075" y="5881344"/>
              <a:ext cx="11506200" cy="471488"/>
            </a:xfrm>
            <a:prstGeom prst="rect">
              <a:avLst/>
            </a:prstGeom>
            <a:ln/>
          </p:spPr>
          <p:txBody>
            <a:bodyPr vert="horz" lIns="90000" tIns="46800" rIns="91440" bIns="46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138" indent="-338138">
                <a:lnSpc>
                  <a:spcPct val="100000"/>
                </a:lnSpc>
                <a:spcBef>
                  <a:spcPts val="5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smtClean="0"/>
                <a:t>_____________ </a:t>
              </a:r>
              <a:r>
                <a:rPr lang="en-US" altLang="en-US" sz="2400" b="1" dirty="0" smtClean="0">
                  <a:solidFill>
                    <a:srgbClr val="00B050"/>
                  </a:solidFill>
                </a:rPr>
                <a:t>(e.g., John is takes ECEG 4191)</a:t>
              </a:r>
            </a:p>
          </p:txBody>
        </p:sp>
      </p:grpSp>
      <p:sp>
        <p:nvSpPr>
          <p:cNvPr id="13" name="Rectangle 2"/>
          <p:cNvSpPr txBox="1">
            <a:spLocks noChangeArrowheads="1"/>
          </p:cNvSpPr>
          <p:nvPr/>
        </p:nvSpPr>
        <p:spPr>
          <a:xfrm>
            <a:off x="1727203" y="5733192"/>
            <a:ext cx="1162050" cy="471488"/>
          </a:xfrm>
          <a:prstGeom prst="rect">
            <a:avLst/>
          </a:prstGeom>
          <a:ln/>
        </p:spPr>
        <p:txBody>
          <a:bodyPr vert="horz" lIns="90000" tIns="46800" rIns="91440" bIns="46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500"/>
              </a:spcBef>
              <a:buClr>
                <a:srgbClr val="990033"/>
              </a:buClr>
              <a:buSzPct val="60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solidFill>
                  <a:srgbClr val="0070C0"/>
                </a:solidFill>
              </a:rPr>
              <a:t>Entities</a:t>
            </a:r>
          </a:p>
        </p:txBody>
      </p:sp>
      <p:sp>
        <p:nvSpPr>
          <p:cNvPr id="14" name="Rectangle 2"/>
          <p:cNvSpPr txBox="1">
            <a:spLocks noChangeArrowheads="1"/>
          </p:cNvSpPr>
          <p:nvPr/>
        </p:nvSpPr>
        <p:spPr>
          <a:xfrm>
            <a:off x="1727203" y="6288178"/>
            <a:ext cx="2314575" cy="471488"/>
          </a:xfrm>
          <a:prstGeom prst="rect">
            <a:avLst/>
          </a:prstGeom>
          <a:ln/>
        </p:spPr>
        <p:txBody>
          <a:bodyPr vert="horz" lIns="90000" tIns="46800" rIns="91440" bIns="468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500"/>
              </a:spcBef>
              <a:buClr>
                <a:srgbClr val="990033"/>
              </a:buClr>
              <a:buSzPct val="60000"/>
              <a:buNone/>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solidFill>
                  <a:srgbClr val="0070C0"/>
                </a:solidFill>
              </a:rPr>
              <a:t>Relationships</a:t>
            </a:r>
          </a:p>
        </p:txBody>
      </p:sp>
      <p:sp>
        <p:nvSpPr>
          <p:cNvPr id="9" name="Rectangle 8"/>
          <p:cNvSpPr/>
          <p:nvPr/>
        </p:nvSpPr>
        <p:spPr>
          <a:xfrm>
            <a:off x="317501" y="1987562"/>
            <a:ext cx="11798299" cy="523220"/>
          </a:xfrm>
          <a:prstGeom prst="rect">
            <a:avLst/>
          </a:prstGeom>
        </p:spPr>
        <p:txBody>
          <a:bodyPr wrap="square">
            <a:spAutoFit/>
          </a:bodyPr>
          <a:lstStyle/>
          <a:p>
            <a:r>
              <a:rPr lang="en-US" altLang="en-US" sz="2800" b="1" dirty="0" smtClean="0"/>
              <a:t>- Meta-data</a:t>
            </a:r>
            <a:r>
              <a:rPr lang="en-US" altLang="en-US" sz="2800" dirty="0" smtClean="0"/>
              <a:t>: ______________________________________________________</a:t>
            </a:r>
            <a:endParaRPr lang="en-US" sz="2800" dirty="0"/>
          </a:p>
        </p:txBody>
      </p:sp>
      <p:sp>
        <p:nvSpPr>
          <p:cNvPr id="17" name="Rectangle 16"/>
          <p:cNvSpPr/>
          <p:nvPr/>
        </p:nvSpPr>
        <p:spPr>
          <a:xfrm>
            <a:off x="2355853" y="1966464"/>
            <a:ext cx="9759947" cy="461665"/>
          </a:xfrm>
          <a:prstGeom prst="rect">
            <a:avLst/>
          </a:prstGeom>
        </p:spPr>
        <p:txBody>
          <a:bodyPr wrap="square">
            <a:spAutoFit/>
          </a:bodyPr>
          <a:lstStyle/>
          <a:p>
            <a:r>
              <a:rPr lang="en-US" altLang="en-US" sz="2400" dirty="0"/>
              <a:t>A </a:t>
            </a:r>
            <a:r>
              <a:rPr lang="en-US" altLang="en-US" sz="2400" b="1" dirty="0" smtClean="0"/>
              <a:t>catalog</a:t>
            </a:r>
            <a:r>
              <a:rPr lang="en-US" altLang="en-US" sz="2400" dirty="0" smtClean="0"/>
              <a:t> that stores </a:t>
            </a:r>
            <a:r>
              <a:rPr lang="en-US" altLang="en-US" sz="2400" dirty="0"/>
              <a:t>the </a:t>
            </a:r>
            <a:r>
              <a:rPr lang="en-US" altLang="en-US" sz="2400" i="1" dirty="0"/>
              <a:t>description</a:t>
            </a:r>
            <a:r>
              <a:rPr lang="en-US" altLang="en-US" sz="2400" dirty="0"/>
              <a:t> of a </a:t>
            </a:r>
            <a:r>
              <a:rPr lang="en-US" altLang="en-US" sz="2400" dirty="0" smtClean="0"/>
              <a:t>particular database</a:t>
            </a:r>
            <a:endParaRPr lang="en-US" sz="2400" dirty="0"/>
          </a:p>
        </p:txBody>
      </p:sp>
    </p:spTree>
    <p:extLst>
      <p:ext uri="{BB962C8B-B14F-4D97-AF65-F5344CB8AC3E}">
        <p14:creationId xmlns:p14="http://schemas.microsoft.com/office/powerpoint/2010/main" val="22784843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0">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0">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70">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70">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uiExpand="1" build="p" animBg="1"/>
      <p:bldP spid="5" grpId="0" animBg="1"/>
      <p:bldP spid="6" grpId="0" animBg="1"/>
      <p:bldP spid="7" grpId="0" animBg="1"/>
      <p:bldP spid="2" grpId="0" animBg="1"/>
      <p:bldP spid="13" grpId="0" animBg="1"/>
      <p:bldP spid="14" grpId="0" animBg="1"/>
      <p:bldP spid="9"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2705100" cy="6858000"/>
          </a:xfrm>
        </p:spPr>
        <p:txBody>
          <a:bodyPr>
            <a:normAutofit/>
          </a:bodyPr>
          <a:lstStyle/>
          <a:p>
            <a:r>
              <a:rPr lang="en-US" altLang="en-US" dirty="0"/>
              <a:t>What: Database Systems Today</a:t>
            </a:r>
            <a:endParaRPr lang="en-US" altLang="en-US" dirty="0" smtClean="0"/>
          </a:p>
        </p:txBody>
      </p:sp>
      <p:pic>
        <p:nvPicPr>
          <p:cNvPr id="12292" name="Picture 4" descr="yahoomap"/>
          <p:cNvPicPr>
            <a:picLocks noChangeAspect="1" noChangeArrowheads="1"/>
          </p:cNvPicPr>
          <p:nvPr/>
        </p:nvPicPr>
        <p:blipFill>
          <a:blip r:embed="rId3">
            <a:extLst>
              <a:ext uri="{28A0092B-C50C-407E-A947-70E740481C1C}">
                <a14:useLocalDpi xmlns:a14="http://schemas.microsoft.com/office/drawing/2010/main" val="0"/>
              </a:ext>
            </a:extLst>
          </a:blip>
          <a:srcRect b="25655"/>
          <a:stretch>
            <a:fillRect/>
          </a:stretch>
        </p:blipFill>
        <p:spPr bwMode="auto">
          <a:xfrm>
            <a:off x="2705100" y="-1"/>
            <a:ext cx="9517200" cy="694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7912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4" descr="ncbi"/>
          <p:cNvPicPr>
            <a:picLocks noChangeAspect="1" noChangeArrowheads="1"/>
          </p:cNvPicPr>
          <p:nvPr/>
        </p:nvPicPr>
        <p:blipFill>
          <a:blip r:embed="rId3">
            <a:extLst>
              <a:ext uri="{28A0092B-C50C-407E-A947-70E740481C1C}">
                <a14:useLocalDpi xmlns:a14="http://schemas.microsoft.com/office/drawing/2010/main" val="0"/>
              </a:ext>
            </a:extLst>
          </a:blip>
          <a:srcRect r="-470" b="27760"/>
          <a:stretch>
            <a:fillRect/>
          </a:stretch>
        </p:blipFill>
        <p:spPr bwMode="auto">
          <a:xfrm>
            <a:off x="2705100" y="0"/>
            <a:ext cx="9486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0" y="0"/>
            <a:ext cx="2705100" cy="6858000"/>
          </a:xfrm>
        </p:spPr>
        <p:txBody>
          <a:bodyPr>
            <a:normAutofit/>
          </a:bodyPr>
          <a:lstStyle/>
          <a:p>
            <a:r>
              <a:rPr lang="en-US" altLang="en-US" dirty="0"/>
              <a:t>What: Database Systems Today</a:t>
            </a:r>
            <a:endParaRPr lang="en-US" altLang="en-US" dirty="0" smtClean="0"/>
          </a:p>
        </p:txBody>
      </p:sp>
    </p:spTree>
    <p:extLst>
      <p:ext uri="{BB962C8B-B14F-4D97-AF65-F5344CB8AC3E}">
        <p14:creationId xmlns:p14="http://schemas.microsoft.com/office/powerpoint/2010/main" val="5960760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US" altLang="en-US" smtClean="0"/>
              <a:t>Recent Developments (1)</a:t>
            </a:r>
          </a:p>
        </p:txBody>
      </p:sp>
      <p:sp>
        <p:nvSpPr>
          <p:cNvPr id="3" name="Content Placeholder 2"/>
          <p:cNvSpPr>
            <a:spLocks noGrp="1"/>
          </p:cNvSpPr>
          <p:nvPr>
            <p:ph idx="1"/>
          </p:nvPr>
        </p:nvSpPr>
        <p:spPr/>
        <p:txBody>
          <a:bodyPr>
            <a:normAutofit/>
          </a:bodyPr>
          <a:lstStyle/>
          <a:p>
            <a:pPr>
              <a:defRPr/>
            </a:pPr>
            <a:r>
              <a:rPr lang="en-US" dirty="0">
                <a:ea typeface="+mn-ea"/>
              </a:rPr>
              <a:t>Social Networks started capturing a lot of information about people and about communications among people-posts, tweets, photos, videos in systems such as:</a:t>
            </a:r>
          </a:p>
          <a:p>
            <a:pPr marL="400050" lvl="1" indent="0">
              <a:buNone/>
              <a:defRPr/>
            </a:pPr>
            <a:r>
              <a:rPr lang="en-US" b="1" dirty="0">
                <a:ea typeface="+mn-ea"/>
              </a:rPr>
              <a:t>- Facebook</a:t>
            </a:r>
          </a:p>
          <a:p>
            <a:pPr marL="400050" lvl="1" indent="0">
              <a:buNone/>
              <a:defRPr/>
            </a:pPr>
            <a:r>
              <a:rPr lang="en-US" b="1" dirty="0">
                <a:ea typeface="+mn-ea"/>
              </a:rPr>
              <a:t>- Twitter</a:t>
            </a:r>
          </a:p>
          <a:p>
            <a:pPr marL="400050" lvl="1" indent="0">
              <a:buNone/>
              <a:defRPr/>
            </a:pPr>
            <a:r>
              <a:rPr lang="en-US" b="1" dirty="0">
                <a:ea typeface="+mn-ea"/>
              </a:rPr>
              <a:t>- Linked-In</a:t>
            </a:r>
          </a:p>
          <a:p>
            <a:pPr>
              <a:defRPr/>
            </a:pPr>
            <a:r>
              <a:rPr lang="en-US" dirty="0">
                <a:ea typeface="+mn-ea"/>
              </a:rPr>
              <a:t>All of the above constitutes data</a:t>
            </a:r>
          </a:p>
          <a:p>
            <a:pPr>
              <a:defRPr/>
            </a:pPr>
            <a:r>
              <a:rPr lang="en-US" dirty="0">
                <a:ea typeface="+mn-ea"/>
              </a:rPr>
              <a:t>Search Engines, Google, Bing, Yahoo: collect their own repository of web pages for searching purposes</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Tree>
    <p:extLst>
      <p:ext uri="{BB962C8B-B14F-4D97-AF65-F5344CB8AC3E}">
        <p14:creationId xmlns:p14="http://schemas.microsoft.com/office/powerpoint/2010/main" val="3376087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en-US" smtClean="0"/>
              <a:t>Recent Developments (2)</a:t>
            </a:r>
          </a:p>
        </p:txBody>
      </p:sp>
      <p:sp>
        <p:nvSpPr>
          <p:cNvPr id="15363" name="Content Placeholder 2"/>
          <p:cNvSpPr>
            <a:spLocks noGrp="1" noChangeArrowheads="1"/>
          </p:cNvSpPr>
          <p:nvPr>
            <p:ph idx="1"/>
          </p:nvPr>
        </p:nvSpPr>
        <p:spPr/>
        <p:txBody>
          <a:bodyPr>
            <a:normAutofit/>
          </a:bodyPr>
          <a:lstStyle/>
          <a:p>
            <a:pPr>
              <a:lnSpc>
                <a:spcPct val="150000"/>
              </a:lnSpc>
            </a:pPr>
            <a:r>
              <a:rPr lang="en-US" altLang="en-US" dirty="0" smtClean="0"/>
              <a:t>New technologies are emerging from the so-called non-SQL to manage vast amounts of data generated on the web:</a:t>
            </a:r>
          </a:p>
          <a:p>
            <a:pPr lvl="1">
              <a:lnSpc>
                <a:spcPct val="150000"/>
              </a:lnSpc>
            </a:pPr>
            <a:r>
              <a:rPr lang="en-US" altLang="en-US" dirty="0" smtClean="0"/>
              <a:t>Example</a:t>
            </a:r>
            <a:r>
              <a:rPr lang="en-US" altLang="en-US" b="1" dirty="0" smtClean="0"/>
              <a:t>: NOSQL</a:t>
            </a:r>
            <a:r>
              <a:rPr lang="en-US" altLang="en-US" dirty="0" smtClean="0"/>
              <a:t> (Non-SQL, Not Only SQL) systems (Chapter 24)</a:t>
            </a:r>
          </a:p>
          <a:p>
            <a:pPr>
              <a:lnSpc>
                <a:spcPct val="150000"/>
              </a:lnSpc>
            </a:pPr>
            <a:r>
              <a:rPr lang="en-US" altLang="en-US" dirty="0" smtClean="0"/>
              <a:t>A large amount of data now resides on the “cloud” which means it is in huge data centers using thousands of machines.</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Tree>
    <p:extLst>
      <p:ext uri="{BB962C8B-B14F-4D97-AF65-F5344CB8AC3E}">
        <p14:creationId xmlns:p14="http://schemas.microsoft.com/office/powerpoint/2010/main" val="1918135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US" altLang="en-US" smtClean="0"/>
              <a:t>Why is “big data” a “big deal”?</a:t>
            </a:r>
          </a:p>
        </p:txBody>
      </p:sp>
      <p:sp>
        <p:nvSpPr>
          <p:cNvPr id="4" name="Content Placeholder 3"/>
          <p:cNvSpPr>
            <a:spLocks noGrp="1"/>
          </p:cNvSpPr>
          <p:nvPr>
            <p:ph idx="1"/>
          </p:nvPr>
        </p:nvSpPr>
        <p:spPr>
          <a:xfrm>
            <a:off x="170935" y="1304925"/>
            <a:ext cx="11901616" cy="5361882"/>
          </a:xfrm>
        </p:spPr>
        <p:txBody>
          <a:bodyPr>
            <a:normAutofit lnSpcReduction="10000"/>
          </a:bodyPr>
          <a:lstStyle/>
          <a:p>
            <a:pPr>
              <a:lnSpc>
                <a:spcPct val="150000"/>
              </a:lnSpc>
              <a:defRPr/>
            </a:pPr>
            <a:r>
              <a:rPr lang="en-US" dirty="0" smtClean="0">
                <a:solidFill>
                  <a:srgbClr val="000099"/>
                </a:solidFill>
              </a:rPr>
              <a:t>Private </a:t>
            </a:r>
            <a:r>
              <a:rPr lang="en-US" dirty="0">
                <a:solidFill>
                  <a:srgbClr val="000099"/>
                </a:solidFill>
              </a:rPr>
              <a:t>Sector</a:t>
            </a:r>
          </a:p>
          <a:p>
            <a:pPr lvl="1">
              <a:lnSpc>
                <a:spcPct val="150000"/>
              </a:lnSpc>
              <a:defRPr/>
            </a:pPr>
            <a:r>
              <a:rPr lang="en-US" dirty="0"/>
              <a:t>Walmart handles more than 1 million customer transactions every hour, which is imported into databases estimated to contain </a:t>
            </a:r>
            <a:r>
              <a:rPr lang="en-US" b="1" dirty="0"/>
              <a:t>more than 2.5 petabytes of data</a:t>
            </a:r>
          </a:p>
          <a:p>
            <a:pPr lvl="1">
              <a:lnSpc>
                <a:spcPct val="150000"/>
              </a:lnSpc>
              <a:defRPr/>
            </a:pPr>
            <a:r>
              <a:rPr lang="en-US" dirty="0"/>
              <a:t>Facebook handles </a:t>
            </a:r>
            <a:r>
              <a:rPr lang="en-US" b="1" dirty="0"/>
              <a:t>40 billion photos from its user base</a:t>
            </a:r>
          </a:p>
          <a:p>
            <a:pPr lvl="1">
              <a:lnSpc>
                <a:spcPct val="150000"/>
              </a:lnSpc>
              <a:defRPr/>
            </a:pPr>
            <a:r>
              <a:rPr lang="en-US" dirty="0"/>
              <a:t>Falcon Credit Card Fraud Detection System protects </a:t>
            </a:r>
            <a:r>
              <a:rPr lang="en-US" b="1" dirty="0"/>
              <a:t>2.1 billion active accounts world-wide</a:t>
            </a:r>
          </a:p>
          <a:p>
            <a:pPr>
              <a:lnSpc>
                <a:spcPct val="150000"/>
              </a:lnSpc>
              <a:defRPr/>
            </a:pPr>
            <a:r>
              <a:rPr lang="en-US" dirty="0">
                <a:solidFill>
                  <a:srgbClr val="000099"/>
                </a:solidFill>
              </a:rPr>
              <a:t>Science</a:t>
            </a:r>
          </a:p>
          <a:p>
            <a:pPr lvl="1">
              <a:lnSpc>
                <a:spcPct val="150000"/>
              </a:lnSpc>
              <a:defRPr/>
            </a:pPr>
            <a:r>
              <a:rPr lang="en-US" dirty="0">
                <a:solidFill>
                  <a:srgbClr val="000099"/>
                </a:solidFill>
              </a:rPr>
              <a:t> </a:t>
            </a:r>
            <a:r>
              <a:rPr lang="en-US" dirty="0"/>
              <a:t>Large Synoptic Survey Telescope will generate </a:t>
            </a:r>
            <a:r>
              <a:rPr lang="en-US" b="1" dirty="0"/>
              <a:t>140 Terabyte of data every 5 days</a:t>
            </a:r>
          </a:p>
          <a:p>
            <a:pPr lvl="1">
              <a:lnSpc>
                <a:spcPct val="150000"/>
              </a:lnSpc>
              <a:defRPr/>
            </a:pPr>
            <a:r>
              <a:rPr lang="en-US" dirty="0"/>
              <a:t>Biomedical computation like decoding human Genome and  personalized medicine</a:t>
            </a:r>
          </a:p>
          <a:p>
            <a:pPr marL="457200" lvl="1" indent="0">
              <a:lnSpc>
                <a:spcPct val="150000"/>
              </a:lnSpc>
              <a:buNone/>
              <a:defRPr/>
            </a:pPr>
            <a:endParaRPr lang="en-US" dirty="0"/>
          </a:p>
          <a:p>
            <a:pPr>
              <a:lnSpc>
                <a:spcPct val="150000"/>
              </a:lnSpc>
              <a:defRPr/>
            </a:pPr>
            <a:endParaRPr lang="en-US" dirty="0"/>
          </a:p>
          <a:p>
            <a:pPr>
              <a:lnSpc>
                <a:spcPct val="150000"/>
              </a:lnSpc>
              <a:defRPr/>
            </a:pPr>
            <a:endParaRPr lang="en-US" dirty="0"/>
          </a:p>
          <a:p>
            <a:pPr lvl="1">
              <a:lnSpc>
                <a:spcPct val="150000"/>
              </a:lnSpc>
              <a:defRPr/>
            </a:pPr>
            <a:endParaRPr lang="en-US" dirty="0"/>
          </a:p>
        </p:txBody>
      </p:sp>
    </p:spTree>
    <p:extLst>
      <p:ext uri="{BB962C8B-B14F-4D97-AF65-F5344CB8AC3E}">
        <p14:creationId xmlns:p14="http://schemas.microsoft.com/office/powerpoint/2010/main" val="2279651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48343" y="1"/>
            <a:ext cx="11843657" cy="696686"/>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smtClean="0"/>
              <a:t>When </a:t>
            </a:r>
            <a:r>
              <a:rPr lang="en-US" altLang="en-US" sz="2800" b="1" dirty="0"/>
              <a:t>not to use a DBMS</a:t>
            </a:r>
          </a:p>
        </p:txBody>
      </p:sp>
      <p:sp>
        <p:nvSpPr>
          <p:cNvPr id="33794" name="Rectangle 2"/>
          <p:cNvSpPr>
            <a:spLocks noGrp="1" noChangeArrowheads="1"/>
          </p:cNvSpPr>
          <p:nvPr>
            <p:ph type="body" idx="1"/>
          </p:nvPr>
        </p:nvSpPr>
        <p:spPr>
          <a:xfrm>
            <a:off x="348343" y="904875"/>
            <a:ext cx="11843657" cy="5953125"/>
          </a:xfrm>
          <a:ln/>
        </p:spPr>
        <p:txBody>
          <a:bodyPr vert="horz" lIns="90000" tIns="46800" rIns="91440" bIns="46800" rtlCol="0">
            <a:normAutofit/>
          </a:bodyPr>
          <a:lstStyle/>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smtClean="0"/>
              <a:t>Cost </a:t>
            </a:r>
            <a:r>
              <a:rPr lang="en-US" altLang="en-US" sz="2400" dirty="0"/>
              <a:t>of using a DBMS:</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High initial investment and possible need for additional hardware.</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Overhead for providing generality, security, concurrency control, recovery, and other functions.</a:t>
            </a:r>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2400" dirty="0" smtClean="0"/>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smtClean="0"/>
              <a:t>When </a:t>
            </a:r>
            <a:r>
              <a:rPr lang="en-US" altLang="en-US" sz="2400" dirty="0"/>
              <a:t>a DBMS may be unnecessary:</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If the database and applications are </a:t>
            </a:r>
            <a:r>
              <a:rPr lang="en-US" altLang="en-US" sz="2200" b="1" dirty="0"/>
              <a:t>simple, well defined, and not expected to change.</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If there are stringent </a:t>
            </a:r>
            <a:r>
              <a:rPr lang="en-US" altLang="en-US" sz="2200" b="1" dirty="0"/>
              <a:t>real-time requirements that may not be met because of DBMS overhead.</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If access to data by </a:t>
            </a:r>
            <a:r>
              <a:rPr lang="en-US" altLang="en-US" sz="2200" b="1" dirty="0"/>
              <a:t>multiple users is not required</a:t>
            </a:r>
            <a:r>
              <a:rPr lang="en-US" altLang="en-US" sz="2200" b="1" dirty="0" smtClean="0"/>
              <a:t>.</a:t>
            </a:r>
            <a:endParaRPr lang="en-US" altLang="en-US" sz="2200" b="1" dirty="0"/>
          </a:p>
          <a:p>
            <a:pPr marL="338138" indent="-338138">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dirty="0" smtClean="0"/>
          </a:p>
          <a:p>
            <a:pPr marL="338138" indent="-338138">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smtClean="0"/>
              <a:t>When </a:t>
            </a:r>
            <a:r>
              <a:rPr lang="en-US" altLang="en-US" dirty="0"/>
              <a:t>no DBMS may suffice:</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dirty="0"/>
              <a:t>If the database system is </a:t>
            </a:r>
            <a:r>
              <a:rPr lang="en-US" altLang="en-US" sz="2000" b="1" dirty="0"/>
              <a:t>not able to handle the complexity of data because </a:t>
            </a:r>
            <a:r>
              <a:rPr lang="en-US" altLang="en-US" sz="2000" dirty="0"/>
              <a:t>of </a:t>
            </a:r>
            <a:r>
              <a:rPr lang="en-US" altLang="en-US" sz="2000" b="1" dirty="0"/>
              <a:t>modeling limitations</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dirty="0"/>
              <a:t>If the database users need </a:t>
            </a:r>
            <a:r>
              <a:rPr lang="en-US" altLang="en-US" sz="2000" b="1" dirty="0"/>
              <a:t>special operations not supported by the DBMS</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000" dirty="0"/>
              <a:t>When </a:t>
            </a:r>
            <a:r>
              <a:rPr lang="en-US" altLang="en-US" sz="2000" b="1" dirty="0"/>
              <a:t>DBMS overhead </a:t>
            </a:r>
            <a:r>
              <a:rPr lang="en-US" altLang="en-US" sz="2000" dirty="0"/>
              <a:t>makes it impossible to achieve the </a:t>
            </a:r>
            <a:r>
              <a:rPr lang="en-US" altLang="en-US" sz="2000" b="1" dirty="0"/>
              <a:t>needed application </a:t>
            </a:r>
            <a:r>
              <a:rPr lang="en-US" altLang="en-US" sz="2000" b="1" dirty="0" smtClean="0"/>
              <a:t>performance</a:t>
            </a:r>
            <a:endParaRPr lang="en-US" altLang="en-US" sz="2000" b="1" dirty="0"/>
          </a:p>
        </p:txBody>
      </p:sp>
      <p:sp>
        <p:nvSpPr>
          <p:cNvPr id="4" name="Rectangle 1"/>
          <p:cNvSpPr txBox="1">
            <a:spLocks noChangeArrowheads="1"/>
          </p:cNvSpPr>
          <p:nvPr/>
        </p:nvSpPr>
        <p:spPr>
          <a:xfrm>
            <a:off x="1" y="0"/>
            <a:ext cx="348342" cy="6857999"/>
          </a:xfrm>
          <a:prstGeom prst="rect">
            <a:avLst/>
          </a:prstGeom>
          <a:solidFill>
            <a:schemeClr val="accent1">
              <a:lumMod val="50000"/>
            </a:schemeClr>
          </a:solidFill>
          <a:ln/>
        </p:spPr>
        <p:txBody>
          <a:bodyPr vert="horz" lIns="90000" tIns="46800" rIns="90000" bIns="46800" rtlCol="0" anchor="b">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2800" b="1" dirty="0"/>
          </a:p>
        </p:txBody>
      </p:sp>
    </p:spTree>
    <p:extLst>
      <p:ext uri="{BB962C8B-B14F-4D97-AF65-F5344CB8AC3E}">
        <p14:creationId xmlns:p14="http://schemas.microsoft.com/office/powerpoint/2010/main" val="3185177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79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79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79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794">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79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13"/>
            <a:ext cx="12192000" cy="523002"/>
          </a:xfrm>
        </p:spPr>
        <p:txBody>
          <a:bodyPr>
            <a:normAutofit/>
          </a:bodyPr>
          <a:lstStyle/>
          <a:p>
            <a:r>
              <a:rPr lang="en-US" sz="2800" b="1" dirty="0" smtClean="0"/>
              <a:t>File System </a:t>
            </a:r>
            <a:r>
              <a:rPr lang="en-US" sz="2800" b="1" dirty="0" err="1" smtClean="0"/>
              <a:t>v.s</a:t>
            </a:r>
            <a:r>
              <a:rPr lang="en-US" sz="2800" b="1" dirty="0" smtClean="0"/>
              <a:t>. DBMS</a:t>
            </a:r>
            <a:endParaRPr lang="en-US" sz="2800" b="1" dirty="0"/>
          </a:p>
        </p:txBody>
      </p:sp>
      <p:sp>
        <p:nvSpPr>
          <p:cNvPr id="3" name="Content Placeholder 2"/>
          <p:cNvSpPr>
            <a:spLocks noGrp="1"/>
          </p:cNvSpPr>
          <p:nvPr>
            <p:ph idx="1"/>
          </p:nvPr>
        </p:nvSpPr>
        <p:spPr>
          <a:xfrm>
            <a:off x="307848" y="1354820"/>
            <a:ext cx="11576304" cy="1321706"/>
          </a:xfrm>
        </p:spPr>
        <p:txBody>
          <a:bodyPr>
            <a:normAutofit/>
          </a:bodyPr>
          <a:lstStyle/>
          <a:p>
            <a:pPr marL="0" indent="0">
              <a:lnSpc>
                <a:spcPct val="95000"/>
              </a:lnSpc>
              <a:buNone/>
            </a:pPr>
            <a:r>
              <a:rPr lang="en-CA" sz="2000" b="1" dirty="0" smtClean="0"/>
              <a:t>Example:  </a:t>
            </a:r>
            <a:r>
              <a:rPr lang="en-CA" sz="2000" dirty="0" smtClean="0"/>
              <a:t>Store the data in comma-separated value (CSV) files. </a:t>
            </a:r>
          </a:p>
          <a:p>
            <a:pPr>
              <a:lnSpc>
                <a:spcPct val="95000"/>
              </a:lnSpc>
              <a:buFont typeface="Wingdings" panose="05000000000000000000" pitchFamily="2" charset="2"/>
              <a:buChar char="§"/>
            </a:pPr>
            <a:r>
              <a:rPr lang="en-CA" sz="2000" dirty="0" smtClean="0"/>
              <a:t>Use a separate file per entity. </a:t>
            </a:r>
          </a:p>
          <a:p>
            <a:pPr>
              <a:lnSpc>
                <a:spcPct val="95000"/>
              </a:lnSpc>
              <a:buFont typeface="Wingdings" panose="05000000000000000000" pitchFamily="2" charset="2"/>
              <a:buChar char="§"/>
            </a:pPr>
            <a:r>
              <a:rPr lang="en-CA" sz="2000" dirty="0"/>
              <a:t>Write applications to access and manipulate this data as they are </a:t>
            </a:r>
            <a:r>
              <a:rPr lang="en-CA" sz="2000" dirty="0" smtClean="0"/>
              <a:t>needed</a:t>
            </a:r>
          </a:p>
        </p:txBody>
      </p:sp>
      <p:sp>
        <p:nvSpPr>
          <p:cNvPr id="5" name="Content Placeholder 2"/>
          <p:cNvSpPr txBox="1">
            <a:spLocks/>
          </p:cNvSpPr>
          <p:nvPr/>
        </p:nvSpPr>
        <p:spPr>
          <a:xfrm>
            <a:off x="213214" y="768641"/>
            <a:ext cx="11765572" cy="489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buFont typeface="Arial" panose="020B0604020202020204" pitchFamily="34" charset="0"/>
              <a:buNone/>
            </a:pPr>
            <a:r>
              <a:rPr lang="en-CA" sz="2400" dirty="0" smtClean="0"/>
              <a:t>File System is a collection of individual ____ accessed by application programs.</a:t>
            </a:r>
            <a:endParaRPr lang="en-US" altLang="zh-CN" sz="2400" b="1" dirty="0" smtClean="0"/>
          </a:p>
        </p:txBody>
      </p:sp>
      <p:sp>
        <p:nvSpPr>
          <p:cNvPr id="6" name="Content Placeholder 2"/>
          <p:cNvSpPr txBox="1">
            <a:spLocks/>
          </p:cNvSpPr>
          <p:nvPr/>
        </p:nvSpPr>
        <p:spPr>
          <a:xfrm>
            <a:off x="5016246" y="770301"/>
            <a:ext cx="786911" cy="474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buFont typeface="Arial" panose="020B0604020202020204" pitchFamily="34" charset="0"/>
              <a:buNone/>
            </a:pPr>
            <a:r>
              <a:rPr lang="en-CA" sz="2400" b="1" dirty="0" smtClean="0">
                <a:solidFill>
                  <a:srgbClr val="00B050"/>
                </a:solidFill>
              </a:rPr>
              <a:t>files</a:t>
            </a:r>
            <a:endParaRPr lang="en-US" altLang="zh-CN" sz="2400" b="1" dirty="0" smtClean="0">
              <a:solidFill>
                <a:srgbClr val="00B050"/>
              </a:solidFill>
            </a:endParaRPr>
          </a:p>
        </p:txBody>
      </p:sp>
      <p:grpSp>
        <p:nvGrpSpPr>
          <p:cNvPr id="11" name="Group 10"/>
          <p:cNvGrpSpPr/>
          <p:nvPr/>
        </p:nvGrpSpPr>
        <p:grpSpPr>
          <a:xfrm>
            <a:off x="680349" y="2621100"/>
            <a:ext cx="6223254" cy="4159911"/>
            <a:chOff x="680349" y="2621100"/>
            <a:chExt cx="6223254" cy="4159911"/>
          </a:xfrm>
        </p:grpSpPr>
        <p:sp>
          <p:nvSpPr>
            <p:cNvPr id="8" name="Rectangle 7"/>
            <p:cNvSpPr/>
            <p:nvPr/>
          </p:nvSpPr>
          <p:spPr>
            <a:xfrm>
              <a:off x="680349" y="2621100"/>
              <a:ext cx="6223254" cy="461665"/>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CA" sz="2400" b="1" dirty="0" smtClean="0">
                  <a:latin typeface="Courier New" panose="02070309020205020404" pitchFamily="49" charset="0"/>
                  <a:cs typeface="Courier New" panose="02070309020205020404" pitchFamily="49" charset="0"/>
                </a:rPr>
                <a:t>File Approach</a:t>
              </a:r>
              <a:endParaRPr lang="en-US" sz="2400" b="1" dirty="0">
                <a:latin typeface="Courier New" panose="02070309020205020404" pitchFamily="49" charset="0"/>
                <a:cs typeface="Courier New" panose="02070309020205020404" pitchFamily="49" charset="0"/>
              </a:endParaRPr>
            </a:p>
          </p:txBody>
        </p:sp>
        <p:sp>
          <p:nvSpPr>
            <p:cNvPr id="4" name="Rectangle 3"/>
            <p:cNvSpPr/>
            <p:nvPr/>
          </p:nvSpPr>
          <p:spPr>
            <a:xfrm>
              <a:off x="680349" y="2995359"/>
              <a:ext cx="6223254"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sz="2000" b="1" dirty="0">
                  <a:latin typeface="Courier New" panose="02070309020205020404" pitchFamily="49" charset="0"/>
                  <a:cs typeface="Courier New" panose="02070309020205020404" pitchFamily="49" charset="0"/>
                </a:rPr>
                <a:t>Procedure </a:t>
              </a:r>
              <a:r>
                <a:rPr lang="en-CA" sz="2000" b="1" dirty="0" err="1">
                  <a:latin typeface="Courier New" panose="02070309020205020404" pitchFamily="49" charset="0"/>
                  <a:cs typeface="Courier New" panose="02070309020205020404" pitchFamily="49" charset="0"/>
                </a:rPr>
                <a:t>FindStudent</a:t>
              </a:r>
              <a:r>
                <a:rPr lang="en-CA" sz="2000" b="1" dirty="0">
                  <a:latin typeface="Courier New" panose="02070309020205020404" pitchFamily="49" charset="0"/>
                  <a:cs typeface="Courier New" panose="02070309020205020404" pitchFamily="49" charset="0"/>
                </a:rPr>
                <a:t>; </a:t>
              </a:r>
              <a:endParaRPr lang="en-CA" sz="2000" b="1" dirty="0" smtClean="0">
                <a:latin typeface="Courier New" panose="02070309020205020404" pitchFamily="49" charset="0"/>
                <a:cs typeface="Courier New" panose="02070309020205020404" pitchFamily="49" charset="0"/>
              </a:endParaRPr>
            </a:p>
            <a:p>
              <a:r>
                <a:rPr lang="en-CA" sz="2000" b="1" dirty="0" smtClean="0">
                  <a:latin typeface="Courier New" panose="02070309020205020404" pitchFamily="49" charset="0"/>
                  <a:cs typeface="Courier New" panose="02070309020205020404" pitchFamily="49" charset="0"/>
                </a:rPr>
                <a:t>begin </a:t>
              </a:r>
            </a:p>
            <a:p>
              <a:r>
                <a:rPr lang="en-CA" sz="2000" b="1" dirty="0">
                  <a:latin typeface="Courier New" panose="02070309020205020404" pitchFamily="49" charset="0"/>
                  <a:cs typeface="Courier New" panose="02070309020205020404" pitchFamily="49" charset="0"/>
                </a:rPr>
                <a:t>	</a:t>
              </a:r>
              <a:r>
                <a:rPr lang="en-CA" sz="2000" b="1" dirty="0" smtClean="0">
                  <a:latin typeface="Courier New" panose="02070309020205020404" pitchFamily="49" charset="0"/>
                  <a:cs typeface="Courier New" panose="02070309020205020404" pitchFamily="49" charset="0"/>
                </a:rPr>
                <a:t>open </a:t>
              </a:r>
              <a:r>
                <a:rPr lang="en-CA" sz="2000" b="1" dirty="0">
                  <a:latin typeface="Courier New" panose="02070309020205020404" pitchFamily="49" charset="0"/>
                  <a:cs typeface="Courier New" panose="02070309020205020404" pitchFamily="49" charset="0"/>
                </a:rPr>
                <a:t>file Student.txt; </a:t>
              </a:r>
              <a:r>
                <a:rPr lang="en-CA" sz="2000" b="1" dirty="0" smtClean="0">
                  <a:latin typeface="Courier New" panose="02070309020205020404" pitchFamily="49" charset="0"/>
                  <a:cs typeface="Courier New" panose="02070309020205020404" pitchFamily="49" charset="0"/>
                </a:rPr>
                <a:t>	Line=</a:t>
              </a:r>
              <a:r>
                <a:rPr lang="en-CA" sz="2000" b="1" dirty="0" err="1" smtClean="0">
                  <a:latin typeface="Courier New" panose="02070309020205020404" pitchFamily="49" charset="0"/>
                  <a:cs typeface="Courier New" panose="02070309020205020404" pitchFamily="49" charset="0"/>
                </a:rPr>
                <a:t>ReadLine</a:t>
              </a:r>
              <a:r>
                <a:rPr lang="en-CA" sz="2000" b="1" dirty="0" smtClean="0">
                  <a:latin typeface="Courier New" panose="02070309020205020404" pitchFamily="49" charset="0"/>
                  <a:cs typeface="Courier New" panose="02070309020205020404" pitchFamily="49" charset="0"/>
                </a:rPr>
                <a:t>(); </a:t>
              </a:r>
            </a:p>
            <a:p>
              <a:r>
                <a:rPr lang="en-CA" sz="2000" b="1" dirty="0">
                  <a:latin typeface="Courier New" panose="02070309020205020404" pitchFamily="49" charset="0"/>
                  <a:cs typeface="Courier New" panose="02070309020205020404" pitchFamily="49" charset="0"/>
                </a:rPr>
                <a:t>	</a:t>
              </a:r>
              <a:r>
                <a:rPr lang="en-CA" sz="2000" b="1" dirty="0" smtClean="0">
                  <a:latin typeface="Courier New" panose="02070309020205020404" pitchFamily="49" charset="0"/>
                  <a:cs typeface="Courier New" panose="02070309020205020404" pitchFamily="49" charset="0"/>
                </a:rPr>
                <a:t>While </a:t>
              </a:r>
              <a:r>
                <a:rPr lang="en-CA" sz="2000" b="1" dirty="0">
                  <a:latin typeface="Courier New" panose="02070309020205020404" pitchFamily="49" charset="0"/>
                  <a:cs typeface="Courier New" panose="02070309020205020404" pitchFamily="49" charset="0"/>
                </a:rPr>
                <a:t>not </a:t>
              </a:r>
              <a:r>
                <a:rPr lang="en-CA" sz="2000" b="1" dirty="0" smtClean="0">
                  <a:latin typeface="Courier New" panose="02070309020205020404" pitchFamily="49" charset="0"/>
                  <a:cs typeface="Courier New" panose="02070309020205020404" pitchFamily="49" charset="0"/>
                </a:rPr>
                <a:t>EOF(Student</a:t>
              </a:r>
              <a:r>
                <a:rPr lang="en-CA" sz="2000" b="1" dirty="0">
                  <a:latin typeface="Courier New" panose="02070309020205020404" pitchFamily="49" charset="0"/>
                  <a:cs typeface="Courier New" panose="02070309020205020404" pitchFamily="49" charset="0"/>
                </a:rPr>
                <a:t>) </a:t>
              </a:r>
              <a:endParaRPr lang="en-CA" sz="2000" b="1" dirty="0" smtClean="0">
                <a:latin typeface="Courier New" panose="02070309020205020404" pitchFamily="49" charset="0"/>
                <a:cs typeface="Courier New" panose="02070309020205020404" pitchFamily="49" charset="0"/>
              </a:endParaRPr>
            </a:p>
            <a:p>
              <a:r>
                <a:rPr lang="en-CA" sz="2000" b="1" dirty="0">
                  <a:latin typeface="Courier New" panose="02070309020205020404" pitchFamily="49" charset="0"/>
                  <a:cs typeface="Courier New" panose="02070309020205020404" pitchFamily="49" charset="0"/>
                </a:rPr>
                <a:t>	</a:t>
              </a:r>
              <a:r>
                <a:rPr lang="en-CA" sz="2000" b="1" dirty="0" smtClean="0">
                  <a:latin typeface="Courier New" panose="02070309020205020404" pitchFamily="49" charset="0"/>
                  <a:cs typeface="Courier New" panose="02070309020205020404" pitchFamily="49" charset="0"/>
                </a:rPr>
                <a:t>  Student = </a:t>
              </a:r>
              <a:r>
                <a:rPr lang="en-CA" sz="2000" b="1" dirty="0" err="1" smtClean="0">
                  <a:latin typeface="Courier New" panose="02070309020205020404" pitchFamily="49" charset="0"/>
                  <a:cs typeface="Courier New" panose="02070309020205020404" pitchFamily="49" charset="0"/>
                </a:rPr>
                <a:t>ParseStudent</a:t>
              </a:r>
              <a:r>
                <a:rPr lang="en-CA" sz="2000" b="1" dirty="0" smtClean="0">
                  <a:latin typeface="Courier New" panose="02070309020205020404" pitchFamily="49" charset="0"/>
                  <a:cs typeface="Courier New" panose="02070309020205020404" pitchFamily="49" charset="0"/>
                </a:rPr>
                <a:t>(Line); </a:t>
              </a:r>
            </a:p>
            <a:p>
              <a:r>
                <a:rPr lang="en-CA" sz="2000" b="1" dirty="0">
                  <a:latin typeface="Courier New" panose="02070309020205020404" pitchFamily="49" charset="0"/>
                  <a:cs typeface="Courier New" panose="02070309020205020404" pitchFamily="49" charset="0"/>
                </a:rPr>
                <a:t>	</a:t>
              </a:r>
              <a:r>
                <a:rPr lang="en-CA" sz="2000" b="1" dirty="0" smtClean="0">
                  <a:latin typeface="Courier New" panose="02070309020205020404" pitchFamily="49" charset="0"/>
                  <a:cs typeface="Courier New" panose="02070309020205020404" pitchFamily="49" charset="0"/>
                </a:rPr>
                <a:t>  If </a:t>
              </a:r>
              <a:r>
                <a:rPr lang="en-CA" sz="2000" b="1" dirty="0">
                  <a:latin typeface="Courier New" panose="02070309020205020404" pitchFamily="49" charset="0"/>
                  <a:cs typeface="Courier New" panose="02070309020205020404" pitchFamily="49" charset="0"/>
                </a:rPr>
                <a:t>Student.name='Bart' then </a:t>
              </a:r>
              <a:r>
                <a:rPr lang="en-CA" sz="2000" b="1" dirty="0" smtClean="0">
                  <a:latin typeface="Courier New" panose="02070309020205020404" pitchFamily="49" charset="0"/>
                  <a:cs typeface="Courier New" panose="02070309020205020404" pitchFamily="49" charset="0"/>
                </a:rPr>
                <a:t>		display(Student</a:t>
              </a:r>
              <a:r>
                <a:rPr lang="en-CA" sz="2000" b="1" dirty="0">
                  <a:latin typeface="Courier New" panose="02070309020205020404" pitchFamily="49" charset="0"/>
                  <a:cs typeface="Courier New" panose="02070309020205020404" pitchFamily="49" charset="0"/>
                </a:rPr>
                <a:t>); </a:t>
              </a:r>
              <a:endParaRPr lang="en-CA" sz="2000" b="1" dirty="0" smtClean="0">
                <a:latin typeface="Courier New" panose="02070309020205020404" pitchFamily="49" charset="0"/>
                <a:cs typeface="Courier New" panose="02070309020205020404" pitchFamily="49" charset="0"/>
              </a:endParaRPr>
            </a:p>
            <a:p>
              <a:r>
                <a:rPr lang="en-CA" sz="2000" b="1" dirty="0">
                  <a:latin typeface="Courier New" panose="02070309020205020404" pitchFamily="49" charset="0"/>
                  <a:cs typeface="Courier New" panose="02070309020205020404" pitchFamily="49" charset="0"/>
                </a:rPr>
                <a:t>	</a:t>
              </a:r>
              <a:r>
                <a:rPr lang="en-CA" sz="2000" b="1" dirty="0" smtClean="0">
                  <a:latin typeface="Courier New" panose="02070309020205020404" pitchFamily="49" charset="0"/>
                  <a:cs typeface="Courier New" panose="02070309020205020404" pitchFamily="49" charset="0"/>
                </a:rPr>
                <a:t>  </a:t>
              </a:r>
              <a:r>
                <a:rPr lang="en-CA" sz="2000" b="1" dirty="0" err="1" smtClean="0">
                  <a:latin typeface="Courier New" panose="02070309020205020404" pitchFamily="49" charset="0"/>
                  <a:cs typeface="Courier New" panose="02070309020205020404" pitchFamily="49" charset="0"/>
                </a:rPr>
                <a:t>EndIf</a:t>
              </a:r>
              <a:r>
                <a:rPr lang="en-CA" sz="2000" b="1" dirty="0" smtClean="0">
                  <a:latin typeface="Courier New" panose="02070309020205020404" pitchFamily="49" charset="0"/>
                  <a:cs typeface="Courier New" panose="02070309020205020404" pitchFamily="49" charset="0"/>
                </a:rPr>
                <a:t> </a:t>
              </a:r>
            </a:p>
            <a:p>
              <a:r>
                <a:rPr lang="en-CA" sz="2000" b="1" dirty="0">
                  <a:latin typeface="Courier New" panose="02070309020205020404" pitchFamily="49" charset="0"/>
                  <a:cs typeface="Courier New" panose="02070309020205020404" pitchFamily="49" charset="0"/>
                </a:rPr>
                <a:t>	</a:t>
              </a:r>
              <a:r>
                <a:rPr lang="en-CA" sz="2000" b="1" dirty="0" smtClean="0">
                  <a:latin typeface="Courier New" panose="02070309020205020404" pitchFamily="49" charset="0"/>
                  <a:cs typeface="Courier New" panose="02070309020205020404" pitchFamily="49" charset="0"/>
                </a:rPr>
                <a:t>Read(Student</a:t>
              </a:r>
              <a:r>
                <a:rPr lang="en-CA" sz="2000" b="1" dirty="0">
                  <a:latin typeface="Courier New" panose="02070309020205020404" pitchFamily="49" charset="0"/>
                  <a:cs typeface="Courier New" panose="02070309020205020404" pitchFamily="49" charset="0"/>
                </a:rPr>
                <a:t>); </a:t>
              </a:r>
              <a:endParaRPr lang="en-CA" sz="2000" b="1" dirty="0" smtClean="0">
                <a:latin typeface="Courier New" panose="02070309020205020404" pitchFamily="49" charset="0"/>
                <a:cs typeface="Courier New" panose="02070309020205020404" pitchFamily="49" charset="0"/>
              </a:endParaRPr>
            </a:p>
            <a:p>
              <a:r>
                <a:rPr lang="en-CA" sz="2000" b="1" dirty="0">
                  <a:latin typeface="Courier New" panose="02070309020205020404" pitchFamily="49" charset="0"/>
                  <a:cs typeface="Courier New" panose="02070309020205020404" pitchFamily="49" charset="0"/>
                </a:rPr>
                <a:t> </a:t>
              </a:r>
              <a:r>
                <a:rPr lang="en-CA" sz="2000" b="1" dirty="0" smtClean="0">
                  <a:latin typeface="Courier New" panose="02070309020205020404" pitchFamily="49" charset="0"/>
                  <a:cs typeface="Courier New" panose="02070309020205020404" pitchFamily="49" charset="0"/>
                </a:rPr>
                <a:t>     </a:t>
              </a:r>
              <a:r>
                <a:rPr lang="en-CA" sz="2000" b="1" dirty="0" err="1" smtClean="0">
                  <a:latin typeface="Courier New" panose="02070309020205020404" pitchFamily="49" charset="0"/>
                  <a:cs typeface="Courier New" panose="02070309020205020404" pitchFamily="49" charset="0"/>
                </a:rPr>
                <a:t>EndWhile</a:t>
              </a:r>
              <a:r>
                <a:rPr lang="en-CA" sz="2000" b="1" dirty="0">
                  <a:latin typeface="Courier New" panose="02070309020205020404" pitchFamily="49" charset="0"/>
                  <a:cs typeface="Courier New" panose="02070309020205020404" pitchFamily="49" charset="0"/>
                </a:rPr>
                <a:t>; </a:t>
              </a:r>
              <a:endParaRPr lang="en-CA" sz="2000" b="1" dirty="0" smtClean="0">
                <a:latin typeface="Courier New" panose="02070309020205020404" pitchFamily="49" charset="0"/>
                <a:cs typeface="Courier New" panose="02070309020205020404" pitchFamily="49" charset="0"/>
              </a:endParaRPr>
            </a:p>
            <a:p>
              <a:r>
                <a:rPr lang="en-CA" sz="2000" b="1" dirty="0" smtClean="0">
                  <a:latin typeface="Courier New" panose="02070309020205020404" pitchFamily="49" charset="0"/>
                  <a:cs typeface="Courier New" panose="02070309020205020404" pitchFamily="49" charset="0"/>
                </a:rPr>
                <a:t>End</a:t>
              </a:r>
              <a:r>
                <a:rPr lang="en-CA" sz="2000" b="1" dirty="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grpSp>
      <p:grpSp>
        <p:nvGrpSpPr>
          <p:cNvPr id="12" name="Group 11"/>
          <p:cNvGrpSpPr/>
          <p:nvPr/>
        </p:nvGrpSpPr>
        <p:grpSpPr>
          <a:xfrm>
            <a:off x="7635386" y="2631561"/>
            <a:ext cx="4048125" cy="1817298"/>
            <a:chOff x="7635386" y="2631561"/>
            <a:chExt cx="4048125" cy="1817298"/>
          </a:xfrm>
        </p:grpSpPr>
        <p:sp>
          <p:nvSpPr>
            <p:cNvPr id="9" name="Rectangle 8"/>
            <p:cNvSpPr/>
            <p:nvPr/>
          </p:nvSpPr>
          <p:spPr>
            <a:xfrm>
              <a:off x="7635386" y="2631561"/>
              <a:ext cx="4048125" cy="830997"/>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CA" sz="2400" b="1" dirty="0" smtClean="0">
                  <a:latin typeface="Courier New" panose="02070309020205020404" pitchFamily="49" charset="0"/>
                  <a:cs typeface="Courier New" panose="02070309020205020404" pitchFamily="49" charset="0"/>
                </a:rPr>
                <a:t>Database Approach (SQL)</a:t>
              </a:r>
              <a:endParaRPr lang="en-US" sz="2400" b="1" dirty="0">
                <a:latin typeface="Courier New" panose="02070309020205020404" pitchFamily="49" charset="0"/>
                <a:cs typeface="Courier New" panose="02070309020205020404" pitchFamily="49" charset="0"/>
              </a:endParaRPr>
            </a:p>
          </p:txBody>
        </p:sp>
        <p:sp>
          <p:nvSpPr>
            <p:cNvPr id="7" name="Rectangle 6"/>
            <p:cNvSpPr/>
            <p:nvPr/>
          </p:nvSpPr>
          <p:spPr>
            <a:xfrm>
              <a:off x="7635386" y="2995359"/>
              <a:ext cx="4048125" cy="14535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sz="2000" b="1" dirty="0">
                  <a:latin typeface="Courier New" panose="02070309020205020404" pitchFamily="49" charset="0"/>
                  <a:cs typeface="Courier New" panose="02070309020205020404" pitchFamily="49" charset="0"/>
                </a:rPr>
                <a:t>SELECT * </a:t>
              </a:r>
              <a:endParaRPr lang="en-CA" sz="2000" b="1" dirty="0" smtClean="0">
                <a:latin typeface="Courier New" panose="02070309020205020404" pitchFamily="49" charset="0"/>
                <a:cs typeface="Courier New" panose="02070309020205020404" pitchFamily="49" charset="0"/>
              </a:endParaRPr>
            </a:p>
            <a:p>
              <a:r>
                <a:rPr lang="en-CA" sz="2000" b="1" dirty="0" smtClean="0">
                  <a:latin typeface="Courier New" panose="02070309020205020404" pitchFamily="49" charset="0"/>
                  <a:cs typeface="Courier New" panose="02070309020205020404" pitchFamily="49" charset="0"/>
                </a:rPr>
                <a:t>FROM </a:t>
              </a:r>
              <a:r>
                <a:rPr lang="en-CA" sz="2000" b="1" dirty="0">
                  <a:latin typeface="Courier New" panose="02070309020205020404" pitchFamily="49" charset="0"/>
                  <a:cs typeface="Courier New" panose="02070309020205020404" pitchFamily="49" charset="0"/>
                </a:rPr>
                <a:t>Students </a:t>
              </a:r>
              <a:endParaRPr lang="en-CA" sz="2000" b="1" dirty="0" smtClean="0">
                <a:latin typeface="Courier New" panose="02070309020205020404" pitchFamily="49" charset="0"/>
                <a:cs typeface="Courier New" panose="02070309020205020404" pitchFamily="49" charset="0"/>
              </a:endParaRPr>
            </a:p>
            <a:p>
              <a:r>
                <a:rPr lang="en-CA" sz="2000" b="1" dirty="0" smtClean="0">
                  <a:latin typeface="Courier New" panose="02070309020205020404" pitchFamily="49" charset="0"/>
                  <a:cs typeface="Courier New" panose="02070309020205020404" pitchFamily="49" charset="0"/>
                </a:rPr>
                <a:t>WHERE </a:t>
              </a:r>
            </a:p>
            <a:p>
              <a:r>
                <a:rPr lang="en-CA" sz="2000" b="1" dirty="0" smtClean="0">
                  <a:latin typeface="Courier New" panose="02070309020205020404" pitchFamily="49" charset="0"/>
                  <a:cs typeface="Courier New" panose="02070309020205020404" pitchFamily="49" charset="0"/>
                </a:rPr>
                <a:t>name </a:t>
              </a:r>
              <a:r>
                <a:rPr lang="en-CA" sz="2000" b="1" dirty="0">
                  <a:latin typeface="Courier New" panose="02070309020205020404" pitchFamily="49" charset="0"/>
                  <a:cs typeface="Courier New" panose="02070309020205020404" pitchFamily="49" charset="0"/>
                </a:rPr>
                <a:t>= 'Bart'</a:t>
              </a:r>
              <a:endParaRPr lang="en-US" sz="2000"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425005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254000" y="1"/>
            <a:ext cx="11938000" cy="699246"/>
          </a:xfrm>
          <a:solidFill>
            <a:schemeClr val="accent1">
              <a:lumMod val="50000"/>
            </a:schemeClr>
          </a:solidFill>
          <a:extLst/>
        </p:spPr>
        <p:txBody>
          <a:bodyPr/>
          <a:lstStyle/>
          <a:p>
            <a:r>
              <a:rPr lang="en-US" sz="2800" b="1" dirty="0" smtClean="0"/>
              <a:t>Limitation of Traditional File Based </a:t>
            </a:r>
            <a:r>
              <a:rPr lang="en-US" sz="2800" b="1" dirty="0"/>
              <a:t>S</a:t>
            </a:r>
            <a:r>
              <a:rPr lang="en-US" sz="2800" b="1" dirty="0" smtClean="0"/>
              <a:t>ystems</a:t>
            </a:r>
            <a:endParaRPr lang="en-US" altLang="en-US" sz="2800" b="1" dirty="0"/>
          </a:p>
        </p:txBody>
      </p:sp>
      <p:sp>
        <p:nvSpPr>
          <p:cNvPr id="13314" name="Rectangle 3"/>
          <p:cNvSpPr>
            <a:spLocks noGrp="1" noChangeArrowheads="1"/>
          </p:cNvSpPr>
          <p:nvPr>
            <p:ph idx="1"/>
          </p:nvPr>
        </p:nvSpPr>
        <p:spPr>
          <a:xfrm>
            <a:off x="254000" y="796066"/>
            <a:ext cx="11938000" cy="6158753"/>
          </a:xfrm>
        </p:spPr>
        <p:txBody>
          <a:bodyPr>
            <a:normAutofit fontScale="85000" lnSpcReduction="20000"/>
          </a:bodyPr>
          <a:lstStyle/>
          <a:p>
            <a:pPr marL="0" indent="0">
              <a:lnSpc>
                <a:spcPct val="100000"/>
              </a:lnSpc>
              <a:buNone/>
            </a:pPr>
            <a:r>
              <a:rPr lang="en-US" altLang="en-US" sz="2400" b="1" dirty="0" smtClean="0"/>
              <a:t>- Data </a:t>
            </a:r>
            <a:r>
              <a:rPr lang="en-US" altLang="en-US" sz="2400" b="1" dirty="0"/>
              <a:t>R</a:t>
            </a:r>
            <a:r>
              <a:rPr lang="en-US" altLang="en-US" sz="2400" b="1" dirty="0" smtClean="0"/>
              <a:t>edundancy </a:t>
            </a:r>
            <a:r>
              <a:rPr lang="en-US" altLang="en-US" sz="2400" b="1" dirty="0"/>
              <a:t>and I</a:t>
            </a:r>
            <a:r>
              <a:rPr lang="en-US" altLang="en-US" sz="2400" b="1" dirty="0" smtClean="0"/>
              <a:t>nconsistency</a:t>
            </a:r>
          </a:p>
          <a:p>
            <a:pPr marL="0" indent="0">
              <a:lnSpc>
                <a:spcPct val="100000"/>
              </a:lnSpc>
              <a:buNone/>
            </a:pPr>
            <a:r>
              <a:rPr lang="en-US" altLang="en-US" sz="2400" dirty="0"/>
              <a:t> </a:t>
            </a:r>
            <a:r>
              <a:rPr lang="en-US" altLang="en-US" sz="2400" dirty="0" smtClean="0"/>
              <a:t>   data </a:t>
            </a:r>
            <a:r>
              <a:rPr lang="en-US" altLang="en-US" sz="2400" dirty="0"/>
              <a:t>is stored  in multiple file formats resulting </a:t>
            </a:r>
            <a:r>
              <a:rPr lang="en-US" altLang="en-US" sz="2400" dirty="0" smtClean="0"/>
              <a:t>in duplication </a:t>
            </a:r>
            <a:r>
              <a:rPr lang="en-US" altLang="en-US" sz="2400" dirty="0"/>
              <a:t>of information in different </a:t>
            </a:r>
            <a:r>
              <a:rPr lang="en-US" altLang="en-US" sz="2400" dirty="0" smtClean="0"/>
              <a:t>files</a:t>
            </a:r>
          </a:p>
          <a:p>
            <a:pPr marL="0" indent="0">
              <a:lnSpc>
                <a:spcPct val="100000"/>
              </a:lnSpc>
              <a:buNone/>
            </a:pPr>
            <a:endParaRPr lang="en-US" altLang="en-US" sz="2400" b="1" dirty="0" smtClean="0"/>
          </a:p>
          <a:p>
            <a:pPr marL="0" indent="0">
              <a:lnSpc>
                <a:spcPct val="100000"/>
              </a:lnSpc>
              <a:buNone/>
            </a:pPr>
            <a:r>
              <a:rPr lang="en-US" altLang="en-US" sz="2400" b="1" dirty="0" smtClean="0"/>
              <a:t>- Difficulty </a:t>
            </a:r>
            <a:r>
              <a:rPr lang="en-US" altLang="en-US" sz="2400" b="1" dirty="0"/>
              <a:t>in </a:t>
            </a:r>
            <a:r>
              <a:rPr lang="en-US" altLang="en-US" sz="2400" b="1" dirty="0" smtClean="0"/>
              <a:t>Accessing </a:t>
            </a:r>
            <a:r>
              <a:rPr lang="en-US" altLang="en-US" sz="2400" b="1" dirty="0"/>
              <a:t>D</a:t>
            </a:r>
            <a:r>
              <a:rPr lang="en-US" altLang="en-US" sz="2400" b="1" dirty="0" smtClean="0"/>
              <a:t>ata </a:t>
            </a:r>
            <a:endParaRPr lang="en-US" altLang="en-US" sz="2400" b="1" dirty="0"/>
          </a:p>
          <a:p>
            <a:pPr marL="457200" lvl="1" indent="0">
              <a:lnSpc>
                <a:spcPct val="100000"/>
              </a:lnSpc>
              <a:buNone/>
            </a:pPr>
            <a:r>
              <a:rPr lang="en-US" altLang="en-US" dirty="0"/>
              <a:t>Need to write a new program to carry out each new </a:t>
            </a:r>
            <a:r>
              <a:rPr lang="en-US" altLang="en-US" dirty="0" smtClean="0"/>
              <a:t>task</a:t>
            </a:r>
          </a:p>
          <a:p>
            <a:pPr marL="0" indent="0">
              <a:lnSpc>
                <a:spcPct val="100000"/>
              </a:lnSpc>
              <a:buNone/>
            </a:pPr>
            <a:endParaRPr lang="en-US" altLang="en-US" sz="2400" b="1" dirty="0" smtClean="0"/>
          </a:p>
          <a:p>
            <a:pPr marL="0" indent="0">
              <a:lnSpc>
                <a:spcPct val="100000"/>
              </a:lnSpc>
              <a:buNone/>
            </a:pPr>
            <a:r>
              <a:rPr lang="en-US" altLang="en-US" sz="2400" b="1" dirty="0" smtClean="0"/>
              <a:t>- Data </a:t>
            </a:r>
            <a:r>
              <a:rPr lang="en-US" altLang="en-US" sz="2400" b="1" dirty="0"/>
              <a:t>I</a:t>
            </a:r>
            <a:r>
              <a:rPr lang="en-US" altLang="en-US" sz="2400" b="1" dirty="0" smtClean="0"/>
              <a:t>solation </a:t>
            </a:r>
            <a:endParaRPr lang="en-US" altLang="en-US" sz="2400" b="1" dirty="0"/>
          </a:p>
          <a:p>
            <a:pPr marL="457200" lvl="1" indent="0">
              <a:lnSpc>
                <a:spcPct val="100000"/>
              </a:lnSpc>
              <a:buNone/>
            </a:pPr>
            <a:r>
              <a:rPr lang="en-US" altLang="en-US" dirty="0"/>
              <a:t>Multiple files and </a:t>
            </a:r>
            <a:r>
              <a:rPr lang="en-US" altLang="en-US" dirty="0" smtClean="0"/>
              <a:t>formats</a:t>
            </a:r>
          </a:p>
          <a:p>
            <a:pPr marL="0" indent="0">
              <a:lnSpc>
                <a:spcPct val="100000"/>
              </a:lnSpc>
              <a:buNone/>
            </a:pPr>
            <a:endParaRPr lang="en-US" altLang="en-US" sz="2400" b="1" dirty="0" smtClean="0"/>
          </a:p>
          <a:p>
            <a:pPr marL="0" indent="0">
              <a:lnSpc>
                <a:spcPct val="100000"/>
              </a:lnSpc>
              <a:buNone/>
            </a:pPr>
            <a:r>
              <a:rPr lang="en-US" altLang="en-US" sz="2400" b="1" dirty="0" smtClean="0"/>
              <a:t>- Integrity </a:t>
            </a:r>
            <a:r>
              <a:rPr lang="en-US" altLang="en-US" sz="2400" b="1" dirty="0"/>
              <a:t>P</a:t>
            </a:r>
            <a:r>
              <a:rPr lang="en-US" altLang="en-US" sz="2400" b="1" dirty="0" smtClean="0"/>
              <a:t>roblems</a:t>
            </a:r>
            <a:endParaRPr lang="en-US" altLang="en-US" sz="2400" b="1" dirty="0"/>
          </a:p>
          <a:p>
            <a:pPr lvl="1">
              <a:lnSpc>
                <a:spcPct val="100000"/>
              </a:lnSpc>
            </a:pPr>
            <a:r>
              <a:rPr lang="en-US" altLang="en-US" dirty="0"/>
              <a:t>Integrity constraints  (e.g., account balance &gt; 0) become </a:t>
            </a:r>
            <a:r>
              <a:rPr lang="ja-JP" altLang="en-US" dirty="0"/>
              <a:t>“</a:t>
            </a:r>
            <a:r>
              <a:rPr lang="en-US" altLang="ja-JP" dirty="0"/>
              <a:t>buried</a:t>
            </a:r>
            <a:r>
              <a:rPr lang="ja-JP" altLang="en-US" dirty="0"/>
              <a:t>”</a:t>
            </a:r>
            <a:r>
              <a:rPr lang="en-US" altLang="ja-JP" dirty="0"/>
              <a:t> in program code rather than being stated explicitly</a:t>
            </a:r>
          </a:p>
          <a:p>
            <a:pPr lvl="1">
              <a:lnSpc>
                <a:spcPct val="100000"/>
              </a:lnSpc>
            </a:pPr>
            <a:r>
              <a:rPr lang="en-US" altLang="en-US" dirty="0"/>
              <a:t>Hard to add new constraints or change existing </a:t>
            </a:r>
            <a:r>
              <a:rPr lang="en-US" altLang="en-US" dirty="0" smtClean="0"/>
              <a:t>ones</a:t>
            </a:r>
          </a:p>
          <a:p>
            <a:pPr marL="0" indent="0">
              <a:lnSpc>
                <a:spcPct val="100000"/>
              </a:lnSpc>
              <a:buNone/>
              <a:defRPr/>
            </a:pPr>
            <a:endParaRPr lang="en-US" altLang="zh-CN" sz="2400" b="1" dirty="0" smtClean="0"/>
          </a:p>
          <a:p>
            <a:pPr marL="0" indent="0">
              <a:lnSpc>
                <a:spcPct val="100000"/>
              </a:lnSpc>
              <a:buNone/>
              <a:defRPr/>
            </a:pPr>
            <a:r>
              <a:rPr lang="en-US" altLang="zh-CN" sz="2400" b="1" dirty="0" smtClean="0"/>
              <a:t>- Schema </a:t>
            </a:r>
            <a:r>
              <a:rPr lang="en-US" altLang="zh-CN" sz="2400" b="1" dirty="0"/>
              <a:t>C</a:t>
            </a:r>
            <a:r>
              <a:rPr lang="en-US" altLang="zh-CN" sz="2400" b="1" dirty="0" smtClean="0"/>
              <a:t>hange</a:t>
            </a:r>
            <a:endParaRPr lang="en-US" altLang="zh-CN" sz="2400" b="1" dirty="0"/>
          </a:p>
          <a:p>
            <a:pPr lvl="1">
              <a:lnSpc>
                <a:spcPct val="100000"/>
              </a:lnSpc>
              <a:defRPr/>
            </a:pPr>
            <a:r>
              <a:rPr lang="en-US" altLang="zh-CN" dirty="0"/>
              <a:t>requires changing file formats</a:t>
            </a:r>
          </a:p>
          <a:p>
            <a:pPr lvl="1">
              <a:lnSpc>
                <a:spcPct val="100000"/>
              </a:lnSpc>
              <a:defRPr/>
            </a:pPr>
            <a:r>
              <a:rPr lang="en-US" altLang="zh-CN" dirty="0"/>
              <a:t>need to rewrite virtually all </a:t>
            </a:r>
            <a:r>
              <a:rPr lang="en-US" altLang="zh-CN" dirty="0" smtClean="0"/>
              <a:t>applications</a:t>
            </a:r>
            <a:endParaRPr lang="en-US" altLang="zh-CN" dirty="0"/>
          </a:p>
        </p:txBody>
      </p:sp>
    </p:spTree>
    <p:extLst>
      <p:ext uri="{BB962C8B-B14F-4D97-AF65-F5344CB8AC3E}">
        <p14:creationId xmlns:p14="http://schemas.microsoft.com/office/powerpoint/2010/main" val="158174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1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1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4">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14">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1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0" y="850901"/>
            <a:ext cx="12192000" cy="5892799"/>
          </a:xfrm>
        </p:spPr>
        <p:txBody>
          <a:bodyPr>
            <a:noAutofit/>
          </a:bodyPr>
          <a:lstStyle/>
          <a:p>
            <a:r>
              <a:rPr lang="en-US" altLang="en-US" sz="2400" b="1" dirty="0"/>
              <a:t>Atomicity of updates</a:t>
            </a:r>
          </a:p>
          <a:p>
            <a:pPr lvl="1"/>
            <a:r>
              <a:rPr lang="en-US" altLang="en-US" dirty="0"/>
              <a:t>Failures may leave database in an inconsistent state with partial updates carried out</a:t>
            </a:r>
          </a:p>
          <a:p>
            <a:pPr lvl="2"/>
            <a:r>
              <a:rPr lang="en-US" altLang="en-US" dirty="0"/>
              <a:t>Example: Transfer of funds from one account to another should either complete or not happen at all</a:t>
            </a:r>
          </a:p>
          <a:p>
            <a:endParaRPr lang="en-US" altLang="en-US" sz="2400" dirty="0" smtClean="0"/>
          </a:p>
          <a:p>
            <a:r>
              <a:rPr lang="en-US" altLang="en-US" sz="2400" b="1" dirty="0" smtClean="0"/>
              <a:t>Concurrent </a:t>
            </a:r>
            <a:r>
              <a:rPr lang="en-US" altLang="en-US" sz="2400" b="1" dirty="0"/>
              <a:t>access by multiple users</a:t>
            </a:r>
          </a:p>
          <a:p>
            <a:pPr lvl="1"/>
            <a:r>
              <a:rPr lang="en-US" altLang="en-US" dirty="0"/>
              <a:t>Concurrent access needed for performance</a:t>
            </a:r>
          </a:p>
          <a:p>
            <a:pPr lvl="1"/>
            <a:r>
              <a:rPr lang="en-US" altLang="en-US" dirty="0"/>
              <a:t>Uncontrolled concurrent accesses can lead to inconsistencies</a:t>
            </a:r>
          </a:p>
          <a:p>
            <a:pPr lvl="2"/>
            <a:r>
              <a:rPr lang="en-US" altLang="en-US" b="1" dirty="0"/>
              <a:t>Ex: Two people reading a balance (say 100) and updating it by withdrawing money (say 50 each) at the same time</a:t>
            </a:r>
          </a:p>
          <a:p>
            <a:endParaRPr lang="en-US" altLang="en-US" sz="2400" dirty="0" smtClean="0"/>
          </a:p>
          <a:p>
            <a:r>
              <a:rPr lang="en-US" altLang="en-US" sz="2400" b="1" dirty="0" smtClean="0"/>
              <a:t>Security problems: </a:t>
            </a:r>
            <a:r>
              <a:rPr lang="en-CA" sz="2400" b="1" dirty="0" smtClean="0"/>
              <a:t>Problems </a:t>
            </a:r>
            <a:r>
              <a:rPr lang="en-CA" sz="2400" b="1" dirty="0"/>
              <a:t>of fine-grained, content-based access control </a:t>
            </a:r>
            <a:endParaRPr lang="en-US" altLang="en-US" sz="2400" b="1" dirty="0" smtClean="0"/>
          </a:p>
          <a:p>
            <a:pPr lvl="1"/>
            <a:r>
              <a:rPr lang="en-US" altLang="en-US" dirty="0" smtClean="0"/>
              <a:t>Hard to provide user access to some, but not all, data. </a:t>
            </a:r>
            <a:endParaRPr lang="en-US" altLang="en-US" dirty="0"/>
          </a:p>
          <a:p>
            <a:pPr lvl="2"/>
            <a:r>
              <a:rPr lang="en-US" altLang="zh-CN" b="1" dirty="0" smtClean="0"/>
              <a:t>Password/file-based authorization insufficient</a:t>
            </a:r>
            <a:endParaRPr lang="en-US" altLang="en-US" b="1" dirty="0"/>
          </a:p>
          <a:p>
            <a:pPr>
              <a:buNone/>
            </a:pPr>
            <a:r>
              <a:rPr lang="en-US" altLang="en-US" sz="4000" b="1" dirty="0">
                <a:solidFill>
                  <a:srgbClr val="002060"/>
                </a:solidFill>
              </a:rPr>
              <a:t>   </a:t>
            </a:r>
            <a:endParaRPr lang="en-US" altLang="en-US" b="1" dirty="0">
              <a:solidFill>
                <a:srgbClr val="002060"/>
              </a:solidFill>
            </a:endParaRPr>
          </a:p>
        </p:txBody>
      </p:sp>
      <p:sp>
        <p:nvSpPr>
          <p:cNvPr id="15361" name="Rectangle 2"/>
          <p:cNvSpPr>
            <a:spLocks noGrp="1" noChangeArrowheads="1"/>
          </p:cNvSpPr>
          <p:nvPr>
            <p:ph type="title"/>
          </p:nvPr>
        </p:nvSpPr>
        <p:spPr>
          <a:xfrm>
            <a:off x="0" y="1"/>
            <a:ext cx="12192000" cy="714894"/>
          </a:xfrm>
          <a:solidFill>
            <a:schemeClr val="accent1">
              <a:lumMod val="50000"/>
            </a:schemeClr>
          </a:solidFill>
          <a:extLst/>
        </p:spPr>
        <p:txBody>
          <a:bodyPr/>
          <a:lstStyle/>
          <a:p>
            <a:r>
              <a:rPr lang="en-US" sz="2800" b="1" dirty="0" smtClean="0"/>
              <a:t>Limitation of Traditional File Based Systems </a:t>
            </a:r>
            <a:r>
              <a:rPr lang="en-US" altLang="en-US" sz="2800" b="1" dirty="0" smtClean="0"/>
              <a:t>(Cont</a:t>
            </a:r>
            <a:r>
              <a:rPr lang="en-US" altLang="en-US" sz="2800" b="1" dirty="0"/>
              <a:t>.)</a:t>
            </a:r>
          </a:p>
        </p:txBody>
      </p:sp>
    </p:spTree>
    <p:extLst>
      <p:ext uri="{BB962C8B-B14F-4D97-AF65-F5344CB8AC3E}">
        <p14:creationId xmlns:p14="http://schemas.microsoft.com/office/powerpoint/2010/main" val="367043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2">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362">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36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202014" cy="711200"/>
          </a:xfrm>
        </p:spPr>
        <p:txBody>
          <a:bodyPr>
            <a:normAutofit/>
          </a:bodyPr>
          <a:lstStyle/>
          <a:p>
            <a:r>
              <a:rPr lang="en-US" sz="2800" b="1" dirty="0" smtClean="0"/>
              <a:t>Disadvantages of Traditional File </a:t>
            </a:r>
            <a:r>
              <a:rPr lang="en-US" sz="2800" b="1" dirty="0"/>
              <a:t>B</a:t>
            </a:r>
            <a:r>
              <a:rPr lang="en-US" sz="2800" b="1" dirty="0" smtClean="0"/>
              <a:t>ased Systems</a:t>
            </a:r>
            <a:endParaRPr lang="en-US" sz="2800" b="1" dirty="0"/>
          </a:p>
        </p:txBody>
      </p:sp>
      <p:sp>
        <p:nvSpPr>
          <p:cNvPr id="3" name="Content Placeholder 2"/>
          <p:cNvSpPr>
            <a:spLocks noGrp="1"/>
          </p:cNvSpPr>
          <p:nvPr>
            <p:ph idx="1"/>
          </p:nvPr>
        </p:nvSpPr>
        <p:spPr>
          <a:xfrm>
            <a:off x="104775" y="790575"/>
            <a:ext cx="5505449" cy="6067425"/>
          </a:xfrm>
        </p:spPr>
        <p:txBody>
          <a:bodyPr>
            <a:normAutofit lnSpcReduction="10000"/>
          </a:bodyPr>
          <a:lstStyle/>
          <a:p>
            <a:pPr>
              <a:lnSpc>
                <a:spcPct val="150000"/>
              </a:lnSpc>
              <a:buFont typeface="Wingdings" panose="05000000000000000000" pitchFamily="2" charset="2"/>
              <a:buChar char="§"/>
            </a:pPr>
            <a:r>
              <a:rPr lang="en-CA" sz="2400" dirty="0" smtClean="0"/>
              <a:t>Data </a:t>
            </a:r>
            <a:r>
              <a:rPr lang="en-CA" sz="2400" dirty="0"/>
              <a:t>redundancy - wasted space </a:t>
            </a:r>
            <a:endParaRPr lang="en-CA" sz="2400" dirty="0" smtClean="0"/>
          </a:p>
          <a:p>
            <a:pPr>
              <a:lnSpc>
                <a:spcPct val="150000"/>
              </a:lnSpc>
              <a:buFont typeface="Wingdings" panose="05000000000000000000" pitchFamily="2" charset="2"/>
              <a:buChar char="§"/>
            </a:pPr>
            <a:r>
              <a:rPr lang="en-CA" sz="2400" dirty="0" smtClean="0"/>
              <a:t>Update </a:t>
            </a:r>
            <a:r>
              <a:rPr lang="en-CA" sz="2400" dirty="0"/>
              <a:t>issues – every copy of the data needs to be modified </a:t>
            </a:r>
            <a:endParaRPr lang="en-CA" sz="2400" dirty="0" smtClean="0"/>
          </a:p>
          <a:p>
            <a:pPr>
              <a:lnSpc>
                <a:spcPct val="150000"/>
              </a:lnSpc>
              <a:buFont typeface="Wingdings" panose="05000000000000000000" pitchFamily="2" charset="2"/>
              <a:buChar char="§"/>
            </a:pPr>
            <a:r>
              <a:rPr lang="en-CA" sz="2400" dirty="0" smtClean="0"/>
              <a:t>Data </a:t>
            </a:r>
            <a:r>
              <a:rPr lang="en-CA" sz="2400" dirty="0"/>
              <a:t>inconsistency – sometimes every copy is not modified </a:t>
            </a:r>
            <a:endParaRPr lang="en-CA" sz="2400" dirty="0" smtClean="0"/>
          </a:p>
          <a:p>
            <a:pPr>
              <a:lnSpc>
                <a:spcPct val="150000"/>
              </a:lnSpc>
              <a:buFont typeface="Wingdings" panose="05000000000000000000" pitchFamily="2" charset="2"/>
              <a:buChar char="§"/>
            </a:pPr>
            <a:r>
              <a:rPr lang="en-CA" sz="2400" dirty="0" smtClean="0"/>
              <a:t>Data </a:t>
            </a:r>
            <a:r>
              <a:rPr lang="en-CA" sz="2400" dirty="0"/>
              <a:t>access issues (getting to just the right data) </a:t>
            </a:r>
            <a:endParaRPr lang="en-CA" sz="2400" dirty="0" smtClean="0"/>
          </a:p>
          <a:p>
            <a:pPr>
              <a:lnSpc>
                <a:spcPct val="150000"/>
              </a:lnSpc>
              <a:buFont typeface="Wingdings" panose="05000000000000000000" pitchFamily="2" charset="2"/>
              <a:buChar char="§"/>
            </a:pPr>
            <a:r>
              <a:rPr lang="en-CA" sz="2400" dirty="0" smtClean="0"/>
              <a:t>“</a:t>
            </a:r>
            <a:r>
              <a:rPr lang="en-CA" sz="2400" dirty="0"/>
              <a:t>There’s no program for that.” </a:t>
            </a:r>
            <a:endParaRPr lang="en-CA" sz="2400" dirty="0" smtClean="0"/>
          </a:p>
          <a:p>
            <a:pPr>
              <a:lnSpc>
                <a:spcPct val="150000"/>
              </a:lnSpc>
              <a:buFont typeface="Wingdings" panose="05000000000000000000" pitchFamily="2" charset="2"/>
              <a:buChar char="§"/>
            </a:pPr>
            <a:r>
              <a:rPr lang="en-CA" sz="2400" dirty="0" smtClean="0"/>
              <a:t>Data </a:t>
            </a:r>
            <a:r>
              <a:rPr lang="en-CA" sz="2400" dirty="0"/>
              <a:t>isolation - pulling all the data from disparate sources together) </a:t>
            </a:r>
            <a:endParaRPr lang="en-US" sz="2400" dirty="0" smtClean="0"/>
          </a:p>
          <a:p>
            <a:pPr>
              <a:lnSpc>
                <a:spcPct val="150000"/>
              </a:lnSpc>
              <a:buFont typeface="Wingdings" panose="05000000000000000000" pitchFamily="2" charset="2"/>
              <a:buChar char="§"/>
            </a:pPr>
            <a:endParaRPr lang="en-US" altLang="en-US" sz="2400" dirty="0">
              <a:latin typeface="+mj-lt"/>
              <a:ea typeface="+mj-ea"/>
              <a:cs typeface="+mj-cs"/>
            </a:endParaRPr>
          </a:p>
          <a:p>
            <a:pPr>
              <a:lnSpc>
                <a:spcPct val="150000"/>
              </a:lnSpc>
              <a:buFont typeface="Wingdings" panose="05000000000000000000" pitchFamily="2" charset="2"/>
              <a:buChar char="§"/>
            </a:pPr>
            <a:endParaRPr lang="en-US" altLang="zh-CN" sz="2400" dirty="0">
              <a:latin typeface="+mj-lt"/>
              <a:ea typeface="+mj-ea"/>
              <a:cs typeface="+mj-cs"/>
            </a:endParaRPr>
          </a:p>
        </p:txBody>
      </p:sp>
      <p:sp>
        <p:nvSpPr>
          <p:cNvPr id="4" name="Content Placeholder 2"/>
          <p:cNvSpPr txBox="1">
            <a:spLocks/>
          </p:cNvSpPr>
          <p:nvPr/>
        </p:nvSpPr>
        <p:spPr>
          <a:xfrm>
            <a:off x="6134100" y="790575"/>
            <a:ext cx="5991225" cy="600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CA" sz="2400" dirty="0" smtClean="0"/>
              <a:t>Integrity </a:t>
            </a:r>
            <a:r>
              <a:rPr lang="en-CA" sz="2400" dirty="0"/>
              <a:t>constraints buried in application logic – hard to add to or change </a:t>
            </a:r>
            <a:endParaRPr lang="en-CA" sz="2400" dirty="0" smtClean="0"/>
          </a:p>
          <a:p>
            <a:pPr>
              <a:lnSpc>
                <a:spcPct val="150000"/>
              </a:lnSpc>
              <a:buFont typeface="Wingdings" panose="05000000000000000000" pitchFamily="2" charset="2"/>
              <a:buChar char="§"/>
            </a:pPr>
            <a:r>
              <a:rPr lang="en-CA" sz="2400" dirty="0" smtClean="0"/>
              <a:t>Atomicity </a:t>
            </a:r>
            <a:r>
              <a:rPr lang="en-CA" sz="2400" dirty="0"/>
              <a:t>problems – what happens when the system crashes during an important operation? </a:t>
            </a:r>
            <a:endParaRPr lang="en-CA" sz="2400" dirty="0" smtClean="0"/>
          </a:p>
          <a:p>
            <a:pPr>
              <a:lnSpc>
                <a:spcPct val="150000"/>
              </a:lnSpc>
              <a:buFont typeface="Wingdings" panose="05000000000000000000" pitchFamily="2" charset="2"/>
              <a:buChar char="§"/>
            </a:pPr>
            <a:r>
              <a:rPr lang="en-CA" sz="2400" dirty="0" smtClean="0"/>
              <a:t>Concurrency </a:t>
            </a:r>
            <a:r>
              <a:rPr lang="en-CA" sz="2400" dirty="0"/>
              <a:t>issues – when multiple users work with the same data at the same time </a:t>
            </a:r>
            <a:endParaRPr lang="en-CA" sz="2400" dirty="0" smtClean="0"/>
          </a:p>
          <a:p>
            <a:pPr>
              <a:lnSpc>
                <a:spcPct val="150000"/>
              </a:lnSpc>
              <a:buFont typeface="Wingdings" panose="05000000000000000000" pitchFamily="2" charset="2"/>
              <a:buChar char="§"/>
            </a:pPr>
            <a:r>
              <a:rPr lang="en-CA" sz="2400" dirty="0" smtClean="0"/>
              <a:t>Security </a:t>
            </a:r>
            <a:r>
              <a:rPr lang="en-CA" sz="2400" dirty="0"/>
              <a:t>issues – how to give someone access to some, but not all, of the data</a:t>
            </a:r>
            <a:endParaRPr lang="en-US" altLang="zh-CN" sz="2400" dirty="0">
              <a:latin typeface="+mj-lt"/>
              <a:ea typeface="+mj-ea"/>
              <a:cs typeface="+mj-cs"/>
            </a:endParaRPr>
          </a:p>
        </p:txBody>
      </p:sp>
    </p:spTree>
    <p:extLst>
      <p:ext uri="{BB962C8B-B14F-4D97-AF65-F5344CB8AC3E}">
        <p14:creationId xmlns:p14="http://schemas.microsoft.com/office/powerpoint/2010/main" val="2697423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241300" y="876300"/>
            <a:ext cx="11620499" cy="5295900"/>
          </a:xfrm>
          <a:ln/>
        </p:spPr>
        <p:txBody>
          <a:bodyPr vert="horz" lIns="90000" tIns="46800" rIns="91440" bIns="46800" rtlCol="0">
            <a:normAutofit/>
          </a:bodyPr>
          <a:lstStyle/>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a:t>Self-describing nature of a database system:</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A DBMS </a:t>
            </a:r>
            <a:r>
              <a:rPr lang="en-US" altLang="en-US" sz="2200" b="1" dirty="0"/>
              <a:t>catalog</a:t>
            </a:r>
            <a:r>
              <a:rPr lang="en-US" altLang="en-US" sz="2200" dirty="0"/>
              <a:t> stores the </a:t>
            </a:r>
            <a:r>
              <a:rPr lang="en-US" altLang="en-US" sz="2200" i="1" dirty="0"/>
              <a:t>description</a:t>
            </a:r>
            <a:r>
              <a:rPr lang="en-US" altLang="en-US" sz="2200" dirty="0"/>
              <a:t> of a particular database (e.g. data structures, types, and constraints)</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The description is called </a:t>
            </a:r>
            <a:r>
              <a:rPr lang="en-US" altLang="en-US" sz="2200" b="1" dirty="0" smtClean="0"/>
              <a:t>meta-data.</a:t>
            </a:r>
            <a:endParaRPr lang="en-US" altLang="en-US" sz="2200" dirty="0"/>
          </a:p>
          <a:p>
            <a:pPr marL="338138" indent="-338138">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smtClean="0"/>
              <a:t>Insulation </a:t>
            </a:r>
            <a:r>
              <a:rPr lang="en-US" altLang="en-US" sz="2400" b="1" dirty="0"/>
              <a:t>between programs and data:</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Called </a:t>
            </a:r>
            <a:r>
              <a:rPr lang="en-US" altLang="en-US" sz="2200" b="1" dirty="0"/>
              <a:t>program-data independence</a:t>
            </a:r>
            <a:r>
              <a:rPr lang="en-US" altLang="en-US" sz="2200" dirty="0"/>
              <a:t>.</a:t>
            </a:r>
          </a:p>
          <a:p>
            <a:pPr marL="738188" lvl="1" indent="-280988">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Allows changing data structures and data storage organization without having to change the DBMS access programs</a:t>
            </a:r>
            <a:r>
              <a:rPr lang="en-US" altLang="en-US" sz="2200" dirty="0" smtClean="0"/>
              <a:t>.</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Accomplished through </a:t>
            </a:r>
            <a:r>
              <a:rPr lang="en-US" altLang="en-US" sz="2200" b="1" dirty="0"/>
              <a:t>data abstraction</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A </a:t>
            </a:r>
            <a:r>
              <a:rPr lang="en-US" altLang="en-US" sz="2200" b="1" dirty="0"/>
              <a:t>data model</a:t>
            </a:r>
            <a:r>
              <a:rPr lang="en-US" altLang="en-US" sz="2200" dirty="0"/>
              <a:t> is used to hide storage details and present the users with a conceptual view  of the database.</a:t>
            </a:r>
          </a:p>
          <a:p>
            <a:pPr marL="738188" lvl="1" indent="-280988">
              <a:spcBef>
                <a:spcPts val="6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Programs refer to the data model constructs rather than data storage details</a:t>
            </a:r>
          </a:p>
        </p:txBody>
      </p:sp>
      <p:sp>
        <p:nvSpPr>
          <p:cNvPr id="5" name="Rectangle 1"/>
          <p:cNvSpPr>
            <a:spLocks noGrp="1" noChangeArrowheads="1"/>
          </p:cNvSpPr>
          <p:nvPr>
            <p:ph type="title"/>
          </p:nvPr>
        </p:nvSpPr>
        <p:spPr>
          <a:xfrm>
            <a:off x="317500" y="101601"/>
            <a:ext cx="11722100" cy="673099"/>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a:t>Main Characteristics of the Database Approach (cont.)</a:t>
            </a:r>
          </a:p>
        </p:txBody>
      </p:sp>
    </p:spTree>
    <p:extLst>
      <p:ext uri="{BB962C8B-B14F-4D97-AF65-F5344CB8AC3E}">
        <p14:creationId xmlns:p14="http://schemas.microsoft.com/office/powerpoint/2010/main" val="38479427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0" y="0"/>
            <a:ext cx="12192000" cy="596900"/>
          </a:xfrm>
          <a:ln/>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smtClean="0"/>
              <a:t>Why Use a DBMS(1)</a:t>
            </a:r>
            <a:endParaRPr lang="en-US" altLang="en-US" sz="2800" b="1" dirty="0"/>
          </a:p>
        </p:txBody>
      </p:sp>
      <p:sp>
        <p:nvSpPr>
          <p:cNvPr id="16386" name="Rectangle 2"/>
          <p:cNvSpPr>
            <a:spLocks noGrp="1" noChangeArrowheads="1"/>
          </p:cNvSpPr>
          <p:nvPr>
            <p:ph type="body" idx="1"/>
          </p:nvPr>
        </p:nvSpPr>
        <p:spPr>
          <a:xfrm>
            <a:off x="241300" y="596900"/>
            <a:ext cx="11950700" cy="6146800"/>
          </a:xfrm>
          <a:ln/>
        </p:spPr>
        <p:txBody>
          <a:bodyPr vert="horz" lIns="90000" tIns="46800" rIns="91440" bIns="46800" rtlCol="0">
            <a:normAutofit/>
          </a:bodyPr>
          <a:lstStyle/>
          <a:p>
            <a:pPr marL="338138" indent="-338138">
              <a:lnSpc>
                <a:spcPct val="150000"/>
              </a:lnSpc>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b="1" dirty="0" smtClean="0"/>
              <a:t>Insulation </a:t>
            </a:r>
            <a:r>
              <a:rPr lang="en-US" altLang="en-US" sz="2200" b="1" dirty="0"/>
              <a:t>between programs and </a:t>
            </a:r>
            <a:r>
              <a:rPr lang="en-US" altLang="en-US" sz="2200" b="1" dirty="0" smtClean="0"/>
              <a:t>data(a.k.a. Data </a:t>
            </a:r>
            <a:r>
              <a:rPr lang="en-US" altLang="en-US" sz="2200" b="1" dirty="0"/>
              <a:t>I</a:t>
            </a:r>
            <a:r>
              <a:rPr lang="en-US" altLang="en-US" sz="2200" b="1" dirty="0" smtClean="0"/>
              <a:t>ndependence)</a:t>
            </a:r>
            <a:endParaRPr lang="en-US" altLang="en-US" sz="2200" b="1" dirty="0"/>
          </a:p>
          <a:p>
            <a:pPr marL="738188" lvl="1" indent="-280988">
              <a:lnSpc>
                <a:spcPct val="15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smtClean="0"/>
              <a:t>Allows </a:t>
            </a:r>
            <a:r>
              <a:rPr lang="en-US" altLang="en-US" sz="2200" dirty="0"/>
              <a:t>changing data structures and data storage organization without having to change the DBMS access programs</a:t>
            </a:r>
            <a:r>
              <a:rPr lang="en-US" altLang="en-US" sz="2200" dirty="0" smtClean="0"/>
              <a:t>.</a:t>
            </a:r>
          </a:p>
          <a:p>
            <a:pPr marL="280988" indent="-280988">
              <a:lnSpc>
                <a:spcPct val="15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b="1" dirty="0" smtClean="0"/>
              <a:t>Efficient access</a:t>
            </a:r>
          </a:p>
          <a:p>
            <a:pPr marL="280988" indent="-280988">
              <a:lnSpc>
                <a:spcPct val="15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b="1" dirty="0" smtClean="0"/>
              <a:t>Data Administration</a:t>
            </a:r>
            <a:endParaRPr lang="en-US" altLang="en-US" sz="2200" b="1" dirty="0"/>
          </a:p>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b="1" dirty="0"/>
              <a:t>Data Integrity: </a:t>
            </a:r>
            <a:r>
              <a:rPr lang="en-US" altLang="en-US" sz="2200" dirty="0"/>
              <a:t>Enforcing integrity constraints on the database.</a:t>
            </a:r>
          </a:p>
          <a:p>
            <a:pPr marL="338138" indent="-338138">
              <a:lnSpc>
                <a:spcPct val="150000"/>
              </a:lnSpc>
              <a:spcBef>
                <a:spcPts val="7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b="1" dirty="0"/>
              <a:t>Recovery From Crashes</a:t>
            </a:r>
            <a:r>
              <a:rPr lang="en-US" altLang="en-US" sz="2200" dirty="0"/>
              <a:t>: Providing backup and recovery services.</a:t>
            </a:r>
          </a:p>
          <a:p>
            <a:pPr marL="338138" indent="-338138">
              <a:lnSpc>
                <a:spcPct val="150000"/>
              </a:lnSpc>
              <a:spcBef>
                <a:spcPts val="600"/>
              </a:spcBef>
              <a:buClr>
                <a:srgbClr val="990033"/>
              </a:buClr>
              <a:buSzPct val="60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b="1" dirty="0" smtClean="0"/>
              <a:t>Concurrent Access</a:t>
            </a:r>
            <a:endParaRPr lang="en-US" altLang="en-US" sz="2200" b="1" dirty="0"/>
          </a:p>
          <a:p>
            <a:pPr marL="738188" lvl="1" indent="-280988">
              <a:lnSpc>
                <a:spcPct val="15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Allowing a set of</a:t>
            </a:r>
            <a:r>
              <a:rPr lang="en-US" altLang="en-US" sz="2200" b="1" dirty="0"/>
              <a:t> user transactions</a:t>
            </a:r>
            <a:r>
              <a:rPr lang="en-US" altLang="en-US" sz="2200" dirty="0"/>
              <a:t> to access and update the database </a:t>
            </a:r>
            <a:r>
              <a:rPr lang="en-US" altLang="en-US" sz="2200" b="1" i="1" dirty="0" smtClean="0"/>
              <a:t>concurrently</a:t>
            </a:r>
            <a:r>
              <a:rPr lang="en-US" altLang="en-US" sz="2200" dirty="0" smtClean="0"/>
              <a:t>.</a:t>
            </a:r>
            <a:endParaRPr lang="en-US" altLang="en-US" sz="2200" dirty="0"/>
          </a:p>
          <a:p>
            <a:pPr marL="280988" indent="-280988">
              <a:lnSpc>
                <a:spcPct val="150000"/>
              </a:lnSpc>
              <a:spcBef>
                <a:spcPts val="550"/>
              </a:spcBef>
              <a:buClr>
                <a:srgbClr val="333399"/>
              </a:buClr>
              <a:buSzPct val="55000"/>
              <a:buFont typeface="Wingdings" panose="05000000000000000000"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b="1" dirty="0" smtClean="0"/>
              <a:t>Security</a:t>
            </a:r>
            <a:r>
              <a:rPr lang="en-US" altLang="en-US" sz="2200" dirty="0"/>
              <a:t>: Restricting unauthorized access to data</a:t>
            </a:r>
            <a:r>
              <a:rPr lang="en-US" altLang="en-US" sz="2200" dirty="0" smtClean="0"/>
              <a:t>.</a:t>
            </a:r>
            <a:endParaRPr lang="en-US" altLang="en-US" sz="2200" dirty="0"/>
          </a:p>
        </p:txBody>
      </p:sp>
    </p:spTree>
    <p:extLst>
      <p:ext uri="{BB962C8B-B14F-4D97-AF65-F5344CB8AC3E}">
        <p14:creationId xmlns:p14="http://schemas.microsoft.com/office/powerpoint/2010/main" val="33281159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6">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uiExpand="1"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B">
      <a:majorFont>
        <a:latin typeface="Helvetic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876</TotalTime>
  <Words>2885</Words>
  <Application>Microsoft Office PowerPoint</Application>
  <PresentationFormat>Widescreen</PresentationFormat>
  <Paragraphs>346</Paragraphs>
  <Slides>35</Slides>
  <Notes>27</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MS PGothic</vt:lpstr>
      <vt:lpstr>Osaka</vt:lpstr>
      <vt:lpstr>Arial</vt:lpstr>
      <vt:lpstr>Arial Narrow</vt:lpstr>
      <vt:lpstr>Calibri</vt:lpstr>
      <vt:lpstr>Courier New</vt:lpstr>
      <vt:lpstr>Helvetica</vt:lpstr>
      <vt:lpstr>Tahoma</vt:lpstr>
      <vt:lpstr>Times New Roman</vt:lpstr>
      <vt:lpstr>Wingdings</vt:lpstr>
      <vt:lpstr>Office Theme</vt:lpstr>
      <vt:lpstr>ECEG-4191  Database Systems </vt:lpstr>
      <vt:lpstr>Database Applications</vt:lpstr>
      <vt:lpstr>Basic Definitions</vt:lpstr>
      <vt:lpstr>File System v.s. DBMS</vt:lpstr>
      <vt:lpstr>Limitation of Traditional File Based Systems</vt:lpstr>
      <vt:lpstr>Limitation of Traditional File Based Systems (Cont.)</vt:lpstr>
      <vt:lpstr>Disadvantages of Traditional File Based Systems</vt:lpstr>
      <vt:lpstr>Main Characteristics of the Database Approach (cont.)</vt:lpstr>
      <vt:lpstr>Why Use a DBMS(1)</vt:lpstr>
      <vt:lpstr>Why Use a DBMS(2)</vt:lpstr>
      <vt:lpstr>Why Use a DBMS</vt:lpstr>
      <vt:lpstr>Typical DBMS Functionality</vt:lpstr>
      <vt:lpstr>Typical DBMS Functionality (cont.)</vt:lpstr>
      <vt:lpstr>Types of Database Applications</vt:lpstr>
      <vt:lpstr>Simplified  Database System Environment        </vt:lpstr>
      <vt:lpstr>Multi-User DBMS</vt:lpstr>
      <vt:lpstr>Database Users: DB Administrators (DBAs) and Designers</vt:lpstr>
      <vt:lpstr>Database Users: End-users</vt:lpstr>
      <vt:lpstr>A simplified  architecture for a database system </vt:lpstr>
      <vt:lpstr>Three-Schema Architecture</vt:lpstr>
      <vt:lpstr>Three-Schema(ANSI-SPARC) Architecture</vt:lpstr>
      <vt:lpstr>The three-schema(ANSI-SPARC) architecture</vt:lpstr>
      <vt:lpstr>Data Independence</vt:lpstr>
      <vt:lpstr>Historical Development of Database Technology</vt:lpstr>
      <vt:lpstr>Lifecycle of  Data  4 “A”s</vt:lpstr>
      <vt:lpstr>What: Database Systems Then</vt:lpstr>
      <vt:lpstr>What: Database Systems Today</vt:lpstr>
      <vt:lpstr>PowerPoint Presentation</vt:lpstr>
      <vt:lpstr>What: Database Systems Today</vt:lpstr>
      <vt:lpstr>What: Database Systems Today</vt:lpstr>
      <vt:lpstr>What: Database Systems Today</vt:lpstr>
      <vt:lpstr>Recent Developments (1)</vt:lpstr>
      <vt:lpstr>Recent Developments (2)</vt:lpstr>
      <vt:lpstr>Why is “big data” a “big deal”?</vt:lpstr>
      <vt:lpstr>When not to use a DBMS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ECEG-4191 Database Systems</dc:title>
  <dc:creator>Tesfamichael Gebrehiwet</dc:creator>
  <cp:lastModifiedBy>Tesfamichael Gebrehiwet</cp:lastModifiedBy>
  <cp:revision>152</cp:revision>
  <dcterms:created xsi:type="dcterms:W3CDTF">2021-03-07T16:20:05Z</dcterms:created>
  <dcterms:modified xsi:type="dcterms:W3CDTF">2021-03-15T16:44:07Z</dcterms:modified>
</cp:coreProperties>
</file>