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8"/>
  </p:notesMasterIdLst>
  <p:handoutMasterIdLst>
    <p:handoutMasterId r:id="rId69"/>
  </p:handoutMasterIdLst>
  <p:sldIdLst>
    <p:sldId id="396" r:id="rId2"/>
    <p:sldId id="325" r:id="rId3"/>
    <p:sldId id="446" r:id="rId4"/>
    <p:sldId id="447" r:id="rId5"/>
    <p:sldId id="326" r:id="rId6"/>
    <p:sldId id="331" r:id="rId7"/>
    <p:sldId id="378" r:id="rId8"/>
    <p:sldId id="379" r:id="rId9"/>
    <p:sldId id="450" r:id="rId10"/>
    <p:sldId id="424" r:id="rId11"/>
    <p:sldId id="361" r:id="rId12"/>
    <p:sldId id="332" r:id="rId13"/>
    <p:sldId id="362" r:id="rId14"/>
    <p:sldId id="336" r:id="rId15"/>
    <p:sldId id="391" r:id="rId16"/>
    <p:sldId id="369" r:id="rId17"/>
    <p:sldId id="384" r:id="rId18"/>
    <p:sldId id="373" r:id="rId19"/>
    <p:sldId id="399" r:id="rId20"/>
    <p:sldId id="400" r:id="rId21"/>
    <p:sldId id="398" r:id="rId22"/>
    <p:sldId id="401" r:id="rId23"/>
    <p:sldId id="402" r:id="rId24"/>
    <p:sldId id="406" r:id="rId25"/>
    <p:sldId id="415" r:id="rId26"/>
    <p:sldId id="413" r:id="rId27"/>
    <p:sldId id="407" r:id="rId28"/>
    <p:sldId id="397" r:id="rId29"/>
    <p:sldId id="404" r:id="rId30"/>
    <p:sldId id="403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05" r:id="rId40"/>
    <p:sldId id="409" r:id="rId41"/>
    <p:sldId id="410" r:id="rId42"/>
    <p:sldId id="408" r:id="rId43"/>
    <p:sldId id="411" r:id="rId44"/>
    <p:sldId id="425" r:id="rId45"/>
    <p:sldId id="426" r:id="rId46"/>
    <p:sldId id="412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4" r:id="rId64"/>
    <p:sldId id="448" r:id="rId65"/>
    <p:sldId id="449" r:id="rId66"/>
    <p:sldId id="445" r:id="rId67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94660"/>
  </p:normalViewPr>
  <p:slideViewPr>
    <p:cSldViewPr snapToObjects="1">
      <p:cViewPr varScale="1">
        <p:scale>
          <a:sx n="83" d="100"/>
          <a:sy n="83" d="100"/>
        </p:scale>
        <p:origin x="1147" y="67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notesViewPr>
    <p:cSldViewPr snapToObjects="1">
      <p:cViewPr>
        <p:scale>
          <a:sx n="100" d="100"/>
          <a:sy n="100" d="100"/>
        </p:scale>
        <p:origin x="-2520" y="7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DC5C7E7-222F-4F29-A1C9-CD02829D590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944ABBB-60C5-4ACE-8C11-8DCD5EA024C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764918-389F-42D8-B5C9-AC6281D9C996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38BAE3-1DC8-4206-BF4B-634E1A3351D0}" type="slidenum">
              <a:rPr lang="en-CA" altLang="en-US" sz="1200" smtClean="0">
                <a:latin typeface="Tahoma" panose="020B0604030504040204" pitchFamily="34" charset="0"/>
              </a:rPr>
              <a:pPr/>
              <a:t>17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18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19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97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20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40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21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81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22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83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23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7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364B5C-177F-46E2-BD2E-D0DC0B4B34F8}" type="slidenum">
              <a:rPr lang="en-CA" altLang="en-US" sz="1200">
                <a:latin typeface="Tahoma" panose="020B0604030504040204" pitchFamily="34" charset="0"/>
              </a:rPr>
              <a:pPr/>
              <a:t>25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67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425330-2578-4A37-A8E4-B8BFC4E1789D}" type="slidenum">
              <a:rPr lang="en-CA" altLang="en-US" sz="1200">
                <a:latin typeface="Tahoma" panose="020B0604030504040204" pitchFamily="34" charset="0"/>
              </a:rPr>
              <a:pPr/>
              <a:t>26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60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2AAFC0-A453-4BC6-8927-A50B32C1C33A}" type="slidenum">
              <a:rPr lang="en-CA" altLang="en-US" sz="1200">
                <a:latin typeface="Tahoma" panose="020B0604030504040204" pitchFamily="34" charset="0"/>
              </a:rPr>
              <a:pPr/>
              <a:t>27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2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041F63-61E3-4A6F-BA61-12B97EB35872}" type="slidenum">
              <a:rPr lang="en-CA" altLang="en-US" sz="1200" smtClean="0">
                <a:latin typeface="Tahoma" panose="020B0604030504040204" pitchFamily="34" charset="0"/>
              </a:rPr>
              <a:pPr/>
              <a:t>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16B2E2-E521-4BC7-A8CB-D8AE9B55A98B}" type="slidenum">
              <a:rPr lang="en-CA" altLang="en-US" sz="1200">
                <a:latin typeface="Tahoma" panose="020B0604030504040204" pitchFamily="34" charset="0"/>
              </a:rPr>
              <a:pPr/>
              <a:t>31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30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58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728CAB-1FA2-48B3-8C93-0A783F45142A}" type="slidenum">
              <a:rPr lang="en-CA" altLang="en-US" sz="1200">
                <a:latin typeface="Tahoma" panose="020B0604030504040204" pitchFamily="34" charset="0"/>
              </a:rPr>
              <a:pPr/>
              <a:t>32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93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1B163-6B88-4F35-B9DF-640B58298036}" type="slidenum">
              <a:rPr lang="en-CA" altLang="en-US" sz="1200">
                <a:latin typeface="Tahoma" panose="020B0604030504040204" pitchFamily="34" charset="0"/>
              </a:rPr>
              <a:pPr/>
              <a:t>34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42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70DB6F-E556-4880-B387-81F0FF8D2F2C}" type="slidenum">
              <a:rPr lang="en-CA" altLang="en-US" sz="1200">
                <a:latin typeface="Tahoma" panose="020B0604030504040204" pitchFamily="34" charset="0"/>
              </a:rPr>
              <a:pPr/>
              <a:t>35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56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BC341F-3759-42CF-8B5C-96EA3338A6A0}" type="slidenum">
              <a:rPr lang="en-CA" altLang="en-US" sz="1200">
                <a:latin typeface="Tahoma" panose="020B0604030504040204" pitchFamily="34" charset="0"/>
              </a:rPr>
              <a:pPr/>
              <a:t>36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05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EB1876-934F-42FE-97E2-420055D8B912}" type="slidenum">
              <a:rPr lang="en-CA" altLang="en-US" sz="1200">
                <a:latin typeface="Tahoma" panose="020B0604030504040204" pitchFamily="34" charset="0"/>
              </a:rPr>
              <a:pPr/>
              <a:t>37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77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D43C93-35E5-4685-9B9D-6D55070144AC}" type="slidenum">
              <a:rPr lang="en-CA" altLang="en-US" sz="1200">
                <a:latin typeface="Tahoma" panose="020B0604030504040204" pitchFamily="34" charset="0"/>
              </a:rPr>
              <a:pPr/>
              <a:t>38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33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2B588-6FAE-4207-8077-D033BD526418}" type="slidenum">
              <a:rPr lang="en-CA" altLang="en-US" sz="1200">
                <a:latin typeface="Tahoma" panose="020B0604030504040204" pitchFamily="34" charset="0"/>
              </a:rPr>
              <a:pPr/>
              <a:t>47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68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9A71C79-C6CF-428B-B1DC-EED41F339E1F}" type="slidenum">
              <a:rPr lang="en-CA" altLang="en-US" sz="1200">
                <a:latin typeface="Tahoma" panose="020B0604030504040204" pitchFamily="34" charset="0"/>
              </a:rPr>
              <a:pPr/>
              <a:t>48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919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7AB1ED-CC7B-49DC-94FB-C13EF2A096EE}" type="slidenum">
              <a:rPr lang="en-CA" altLang="en-US" sz="1200">
                <a:latin typeface="Tahoma" panose="020B0604030504040204" pitchFamily="34" charset="0"/>
              </a:rPr>
              <a:pPr/>
              <a:t>51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6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83CE2B-FB7C-4E40-914D-575D860A412F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1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87F794-7919-4247-8C50-6FAB18639143}" type="slidenum">
              <a:rPr lang="en-CA" altLang="en-US" sz="1200">
                <a:latin typeface="Tahoma" panose="020B0604030504040204" pitchFamily="34" charset="0"/>
              </a:rPr>
              <a:pPr/>
              <a:t>52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52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AD1FD1-C16A-4C02-8B74-FB542CC8987E}" type="slidenum">
              <a:rPr lang="en-CA" altLang="en-US" sz="1200">
                <a:latin typeface="Tahoma" panose="020B0604030504040204" pitchFamily="34" charset="0"/>
              </a:rPr>
              <a:pPr/>
              <a:t>53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178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BB2ABE-1B05-4416-BC1F-668251CA6C52}" type="slidenum">
              <a:rPr lang="en-CA" altLang="en-US" sz="1200">
                <a:latin typeface="Tahoma" panose="020B0604030504040204" pitchFamily="34" charset="0"/>
              </a:rPr>
              <a:pPr/>
              <a:t>54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63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B03C0C-764E-48BB-9BE3-07F6E3D70518}" type="slidenum">
              <a:rPr lang="en-CA" altLang="en-US" sz="1200">
                <a:latin typeface="Tahoma" panose="020B0604030504040204" pitchFamily="34" charset="0"/>
              </a:rPr>
              <a:pPr/>
              <a:t>55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5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B72EF62-6797-4C42-8D12-DE7C7947C9A0}" type="slidenum">
              <a:rPr lang="en-CA" altLang="en-US" sz="1200">
                <a:latin typeface="Tahoma" panose="020B0604030504040204" pitchFamily="34" charset="0"/>
              </a:rPr>
              <a:pPr/>
              <a:t>56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8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225BBF-68C1-440C-8A53-68F043F3F2E7}" type="slidenum">
              <a:rPr lang="en-CA" altLang="en-US" sz="1200">
                <a:latin typeface="Tahoma" panose="020B0604030504040204" pitchFamily="34" charset="0"/>
              </a:rPr>
              <a:pPr/>
              <a:t>57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12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00B0E8-20FD-4AEE-A2C6-4963462007D6}" type="slidenum">
              <a:rPr lang="en-CA" altLang="en-US" sz="1200">
                <a:latin typeface="Tahoma" panose="020B0604030504040204" pitchFamily="34" charset="0"/>
              </a:rPr>
              <a:pPr/>
              <a:t>58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71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CD86FD-102D-4EBA-9A10-9AFE2CA307FB}" type="slidenum">
              <a:rPr lang="en-CA" altLang="en-US" sz="1200">
                <a:latin typeface="Tahoma" panose="020B0604030504040204" pitchFamily="34" charset="0"/>
              </a:rPr>
              <a:pPr/>
              <a:t>59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133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190ACC-7939-4650-89BE-3FF945277A5A}" type="slidenum">
              <a:rPr lang="en-CA" altLang="en-US" sz="1200">
                <a:latin typeface="Tahoma" panose="020B0604030504040204" pitchFamily="34" charset="0"/>
              </a:rPr>
              <a:pPr/>
              <a:t>63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499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DF0D69-5457-4540-BB1A-6F1066AEA336}" type="slidenum">
              <a:rPr lang="en-CA" altLang="en-US" sz="1200">
                <a:latin typeface="Tahoma" panose="020B0604030504040204" pitchFamily="34" charset="0"/>
              </a:rPr>
              <a:pPr/>
              <a:t>66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6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83CE2B-FB7C-4E40-914D-575D860A412F}" type="slidenum">
              <a:rPr lang="en-CA" altLang="en-US" sz="1200" smtClean="0">
                <a:latin typeface="Tahoma" panose="020B0604030504040204" pitchFamily="34" charset="0"/>
              </a:rPr>
              <a:pPr/>
              <a:t>10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1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445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A3D82D-6A26-4F4C-8CB8-7B157A348898}" type="slidenum">
              <a:rPr lang="en-CA" altLang="en-US" sz="1200" smtClean="0">
                <a:latin typeface="Tahoma" panose="020B0604030504040204" pitchFamily="34" charset="0"/>
              </a:rPr>
              <a:pPr/>
              <a:t>11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E96832-4F78-43AD-9D8E-D9501B5FEA85}" type="slidenum">
              <a:rPr lang="en-CA" altLang="en-US" sz="1200" smtClean="0">
                <a:latin typeface="Tahoma" panose="020B0604030504040204" pitchFamily="34" charset="0"/>
              </a:rPr>
              <a:pPr/>
              <a:t>12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C5E7EC-968A-441C-859E-A084B298FA28}" type="slidenum">
              <a:rPr lang="en-CA" altLang="en-US" sz="1200" smtClean="0">
                <a:latin typeface="Tahoma" panose="020B0604030504040204" pitchFamily="34" charset="0"/>
              </a:rPr>
              <a:pPr/>
              <a:t>13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3DAB42-CECC-4FD8-903B-4CD3433F0FAB}" type="slidenum">
              <a:rPr lang="en-CA" altLang="en-US" sz="1200" smtClean="0">
                <a:latin typeface="Tahoma" panose="020B0604030504040204" pitchFamily="34" charset="0"/>
              </a:rPr>
              <a:pPr/>
              <a:t>14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13F126-B159-4F26-B93E-EB07127948C9}" type="slidenum">
              <a:rPr lang="en-CA" altLang="en-US" sz="1200" smtClean="0">
                <a:latin typeface="Tahoma" panose="020B0604030504040204" pitchFamily="34" charset="0"/>
              </a:rPr>
              <a:pPr/>
              <a:t>16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8763000" cy="2286000"/>
          </a:xfrm>
        </p:spPr>
        <p:txBody>
          <a:bodyPr wrap="none" anchor="ctr"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208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0A47A-09A9-4891-9F43-244615D47038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15298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0C428-2C1E-46F5-8FB4-3FE450CE886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385675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98110-E304-45C2-B132-F3B0D16584E8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975770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37258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3004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D91FE-055C-49DF-9483-0CA26124256F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74419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37EC7-9999-467A-A37F-9BA96997D55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993993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93A70-39F0-4752-9D2D-B1A3E0F45D4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8380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</a:t>
            </a:r>
            <a:fld id="{0845AB94-0A5F-492D-8D32-3162C76843B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683329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BA303E17-C0EF-41C0-AD77-3054CDAC7F9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70562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3CACF-0B3E-4809-A9CA-189A401210ED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16596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FD5D3-0888-4167-9E4D-5EFFC360AB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323586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41275"/>
            <a:ext cx="9042400" cy="7207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51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fld id="{F4D04854-8497-46B6-8ABB-D4B5726DF25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" y="914400"/>
            <a:ext cx="904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4" r:id="rId2"/>
    <p:sldLayoutId id="2147483835" r:id="rId3"/>
    <p:sldLayoutId id="2147483836" r:id="rId4"/>
    <p:sldLayoutId id="2147483837" r:id="rId5"/>
    <p:sldLayoutId id="2147483843" r:id="rId6"/>
    <p:sldLayoutId id="2147483844" r:id="rId7"/>
    <p:sldLayoutId id="2147483838" r:id="rId8"/>
    <p:sldLayoutId id="2147483839" r:id="rId9"/>
    <p:sldLayoutId id="2147483840" r:id="rId10"/>
    <p:sldLayoutId id="214748384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31" y="13855"/>
            <a:ext cx="5511369" cy="685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 txBox="1">
            <a:spLocks/>
          </p:cNvSpPr>
          <p:nvPr/>
        </p:nvSpPr>
        <p:spPr bwMode="auto">
          <a:xfrm>
            <a:off x="0" y="13854"/>
            <a:ext cx="3506787" cy="420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500" b="1" dirty="0">
                <a:solidFill>
                  <a:srgbClr val="00B050"/>
                </a:solidFill>
              </a:rPr>
              <a:t>Chapter </a:t>
            </a:r>
            <a:r>
              <a:rPr lang="en-US" altLang="en-US" sz="4500" b="1" dirty="0" smtClean="0">
                <a:solidFill>
                  <a:srgbClr val="00B050"/>
                </a:solidFill>
              </a:rPr>
              <a:t>2</a:t>
            </a:r>
            <a:endParaRPr lang="en-US" altLang="en-US" sz="45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9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4500" b="1" dirty="0" smtClean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Relational 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4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</a:t>
            </a:r>
            <a:endParaRPr lang="en-US" altLang="en-US" sz="4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Schemas versus Instances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Database Schema: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b="1" i="1" dirty="0" smtClean="0"/>
              <a:t>description</a:t>
            </a:r>
            <a:r>
              <a:rPr lang="en-US" altLang="en-US" dirty="0" smtClean="0"/>
              <a:t> of a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Includes descriptions of the database </a:t>
            </a:r>
            <a:r>
              <a:rPr lang="en-US" altLang="en-US" b="1" dirty="0" smtClean="0"/>
              <a:t>structure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data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types</a:t>
            </a:r>
            <a:r>
              <a:rPr lang="en-US" altLang="en-US" dirty="0" smtClean="0"/>
              <a:t>, and the </a:t>
            </a:r>
            <a:r>
              <a:rPr lang="en-US" altLang="en-US" b="1" dirty="0" smtClean="0"/>
              <a:t>constraints</a:t>
            </a:r>
            <a:r>
              <a:rPr lang="en-US" altLang="en-US" dirty="0" smtClean="0"/>
              <a:t> on the database.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Schema Diagram: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An </a:t>
            </a:r>
            <a:r>
              <a:rPr lang="en-US" altLang="en-US" b="1" i="1" dirty="0" smtClean="0"/>
              <a:t>illustrative</a:t>
            </a:r>
            <a:r>
              <a:rPr lang="en-US" altLang="en-US" dirty="0" smtClean="0"/>
              <a:t> display of (most aspects of) a database schema.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Schema Construct: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b="1" i="1" dirty="0" smtClean="0"/>
              <a:t>component</a:t>
            </a:r>
            <a:r>
              <a:rPr lang="en-US" altLang="en-US" dirty="0" smtClean="0"/>
              <a:t> of the schema or an object within the schema, e.g., STUDENT, COURSE.</a:t>
            </a:r>
          </a:p>
        </p:txBody>
      </p:sp>
    </p:spTree>
    <p:extLst>
      <p:ext uri="{BB962C8B-B14F-4D97-AF65-F5344CB8AC3E}">
        <p14:creationId xmlns:p14="http://schemas.microsoft.com/office/powerpoint/2010/main" val="2431790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0188" cy="720725"/>
          </a:xfrm>
        </p:spPr>
        <p:txBody>
          <a:bodyPr/>
          <a:lstStyle/>
          <a:p>
            <a:pPr eaLnBrk="1" hangingPunct="1"/>
            <a:r>
              <a:rPr lang="en-US" altLang="en-US" smtClean="0"/>
              <a:t>Schemas versus Instances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Database State:</a:t>
            </a:r>
          </a:p>
          <a:p>
            <a:pPr lvl="1" eaLnBrk="1" hangingPunct="1"/>
            <a:r>
              <a:rPr lang="en-US" altLang="en-US" dirty="0" smtClean="0"/>
              <a:t>The actual data stored in a database at a </a:t>
            </a:r>
            <a:r>
              <a:rPr lang="en-US" altLang="en-US" b="1" i="1" dirty="0" smtClean="0"/>
              <a:t>particular moment in time</a:t>
            </a:r>
            <a:r>
              <a:rPr lang="en-US" altLang="en-US" dirty="0" smtClean="0"/>
              <a:t>. This includes the collection of all the data in the database.</a:t>
            </a:r>
          </a:p>
          <a:p>
            <a:pPr lvl="1" eaLnBrk="1" hangingPunct="1"/>
            <a:r>
              <a:rPr lang="en-US" altLang="en-US" dirty="0" smtClean="0"/>
              <a:t>Also called database </a:t>
            </a:r>
            <a:r>
              <a:rPr lang="en-US" altLang="en-US" b="1" dirty="0" smtClean="0"/>
              <a:t>instance</a:t>
            </a:r>
            <a:r>
              <a:rPr lang="en-US" altLang="en-US" dirty="0" smtClean="0"/>
              <a:t> (or occurrence or snapshot).</a:t>
            </a:r>
          </a:p>
          <a:p>
            <a:pPr lvl="2" eaLnBrk="1" hangingPunct="1"/>
            <a:r>
              <a:rPr lang="en-US" altLang="en-US" dirty="0" smtClean="0"/>
              <a:t>The term </a:t>
            </a:r>
            <a:r>
              <a:rPr lang="en-US" altLang="en-US" i="1" dirty="0" smtClean="0"/>
              <a:t>instance </a:t>
            </a:r>
            <a:r>
              <a:rPr lang="en-US" altLang="en-US" dirty="0" smtClean="0"/>
              <a:t> is also applied to individual database components, e.g. </a:t>
            </a:r>
            <a:r>
              <a:rPr lang="en-US" altLang="en-US" i="1" dirty="0" smtClean="0"/>
              <a:t>record instance, table instance, entity instance</a:t>
            </a:r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xfrm>
            <a:off x="101600" y="41275"/>
            <a:ext cx="9042400" cy="796925"/>
          </a:xfrm>
        </p:spPr>
        <p:txBody>
          <a:bodyPr/>
          <a:lstStyle/>
          <a:p>
            <a:pPr eaLnBrk="1" hangingPunct="1"/>
            <a:r>
              <a:rPr lang="en-US" altLang="en-US" smtClean="0"/>
              <a:t>Database Schema vs. Database State(1)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8900" y="1219200"/>
            <a:ext cx="9042400" cy="54102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Database State: </a:t>
            </a:r>
          </a:p>
          <a:p>
            <a:pPr lvl="1" eaLnBrk="1" hangingPunct="1"/>
            <a:r>
              <a:rPr lang="en-US" altLang="en-US" smtClean="0"/>
              <a:t>Refers to the </a:t>
            </a:r>
            <a:r>
              <a:rPr lang="en-US" altLang="en-US" b="1" i="1" smtClean="0"/>
              <a:t>content</a:t>
            </a:r>
            <a:r>
              <a:rPr lang="en-US" altLang="en-US" smtClean="0"/>
              <a:t> of a database at a moment in time.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Initial Database State:</a:t>
            </a:r>
          </a:p>
          <a:p>
            <a:pPr lvl="1" eaLnBrk="1" hangingPunct="1"/>
            <a:r>
              <a:rPr lang="en-US" altLang="en-US" smtClean="0"/>
              <a:t>Refers to the database state when it is initially loaded into the system.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Valid State:</a:t>
            </a:r>
          </a:p>
          <a:p>
            <a:pPr lvl="1" eaLnBrk="1" hangingPunct="1"/>
            <a:r>
              <a:rPr lang="en-US" altLang="en-US" smtClean="0"/>
              <a:t>A state that satisfies the structure and constraints of the database.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Schema vs. Database State (2)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Distinction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b="1" i="1" smtClean="0"/>
              <a:t>database schema</a:t>
            </a:r>
            <a:r>
              <a:rPr lang="en-US" altLang="en-US" smtClean="0"/>
              <a:t> changes very infrequently. 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b="1" i="1" smtClean="0"/>
              <a:t>database state</a:t>
            </a:r>
            <a:r>
              <a:rPr lang="en-US" altLang="en-US" smtClean="0"/>
              <a:t> changes every time the database is updated. 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b="1" smtClean="0"/>
              <a:t>Schema</a:t>
            </a:r>
            <a:r>
              <a:rPr lang="en-US" altLang="en-US" smtClean="0"/>
              <a:t> is also called </a:t>
            </a:r>
            <a:r>
              <a:rPr lang="en-US" altLang="en-US" b="1" smtClean="0"/>
              <a:t>intension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b="1" smtClean="0"/>
              <a:t>State</a:t>
            </a:r>
            <a:r>
              <a:rPr lang="en-US" altLang="en-US" smtClean="0"/>
              <a:t> is also called </a:t>
            </a:r>
            <a:r>
              <a:rPr lang="en-US" altLang="en-US" b="1" smtClean="0"/>
              <a:t>extension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Independence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Logical Data Independence: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capacity to change the conceptual schema without having to change the external schemas and their associated application programs.</a:t>
            </a:r>
          </a:p>
          <a:p>
            <a:pPr eaLnBrk="1" hangingPunct="1">
              <a:lnSpc>
                <a:spcPct val="90000"/>
              </a:lnSpc>
            </a:pPr>
            <a:endParaRPr lang="en-US" alt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Physical Data Independence: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capacity to change the internal schema without having to change the conceptual schema.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latin typeface="Bahnschrift" panose="020B0502040204020203" pitchFamily="34" charset="0"/>
              </a:rPr>
              <a:t>For example, the internal schema may be changed when certain </a:t>
            </a:r>
            <a:r>
              <a:rPr lang="en-US" altLang="en-US" b="1" dirty="0" smtClean="0">
                <a:latin typeface="Bahnschrift" panose="020B0502040204020203" pitchFamily="34" charset="0"/>
              </a:rPr>
              <a:t>file structures are reorganized </a:t>
            </a:r>
            <a:r>
              <a:rPr lang="en-US" altLang="en-US" dirty="0" smtClean="0">
                <a:latin typeface="Bahnschrift" panose="020B0502040204020203" pitchFamily="34" charset="0"/>
              </a:rPr>
              <a:t>or </a:t>
            </a:r>
            <a:r>
              <a:rPr lang="en-US" altLang="en-US" b="1" dirty="0" smtClean="0">
                <a:latin typeface="Bahnschrift" panose="020B0502040204020203" pitchFamily="34" charset="0"/>
              </a:rPr>
              <a:t>new indexes are created</a:t>
            </a:r>
            <a:r>
              <a:rPr lang="en-US" altLang="en-US" dirty="0" smtClean="0">
                <a:latin typeface="Bahnschrift" panose="020B0502040204020203" pitchFamily="34" charset="0"/>
              </a:rPr>
              <a:t> to improve database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three-schema architecture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1600" y="895350"/>
            <a:ext cx="8691563" cy="5867400"/>
            <a:chOff x="101600" y="895350"/>
            <a:chExt cx="8691563" cy="5867400"/>
          </a:xfrm>
        </p:grpSpPr>
        <p:pic>
          <p:nvPicPr>
            <p:cNvPr id="35844" name="Picture 4" descr="fig02_0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00" y="895350"/>
              <a:ext cx="8691563" cy="586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101600" y="895350"/>
              <a:ext cx="2032000" cy="10096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1600" y="6365875"/>
            <a:ext cx="4394200" cy="492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200" dirty="0" smtClean="0"/>
              <a:t>A.K.A.  ANSI-SPARC A</a:t>
            </a:r>
            <a:r>
              <a:rPr lang="en-US" altLang="en-US" sz="2200" kern="0" dirty="0" smtClean="0"/>
              <a:t>rchitecture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0188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History of Data Models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7024" y="838200"/>
            <a:ext cx="904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b="1" kern="0" dirty="0" smtClean="0"/>
              <a:t>Network Model</a:t>
            </a:r>
            <a:r>
              <a:rPr lang="en-US" altLang="en-US" sz="2400" kern="0" dirty="0" smtClean="0"/>
              <a:t>: </a:t>
            </a:r>
            <a:r>
              <a:rPr lang="en-US" altLang="en-US" sz="2400" kern="0" dirty="0"/>
              <a:t>able to model complex relationships</a:t>
            </a:r>
            <a:endParaRPr lang="en-US" altLang="en-US" sz="2400" kern="0" dirty="0" smtClean="0"/>
          </a:p>
          <a:p>
            <a:pPr lvl="1" eaLnBrk="1" hangingPunct="1"/>
            <a:r>
              <a:rPr lang="en-US" altLang="en-US" sz="2400" kern="0" dirty="0" smtClean="0"/>
              <a:t>Disadvantages</a:t>
            </a:r>
          </a:p>
          <a:p>
            <a:pPr lvl="2" eaLnBrk="1" hangingPunct="1"/>
            <a:r>
              <a:rPr lang="en-US" altLang="en-US" sz="2000" kern="0" dirty="0" smtClean="0"/>
              <a:t>Little scope for automated “query optimization</a:t>
            </a:r>
          </a:p>
          <a:p>
            <a:pPr lvl="2" eaLnBrk="1" hangingPunct="1"/>
            <a:r>
              <a:rPr lang="en-US" altLang="en-US" sz="2000" kern="0" dirty="0" smtClean="0"/>
              <a:t>Database contains a complex array of pointers that thread through a set of records</a:t>
            </a:r>
            <a:r>
              <a:rPr lang="en-US" altLang="en-US" sz="2800" kern="0" dirty="0" smtClean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9309" y="2971800"/>
            <a:ext cx="904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="1" kern="0" dirty="0" smtClean="0"/>
              <a:t>Hierarchical Model </a:t>
            </a:r>
            <a:r>
              <a:rPr lang="en-US" altLang="en-US" sz="2400" kern="0" dirty="0" smtClean="0"/>
              <a:t>- Simple to construct and operate</a:t>
            </a:r>
          </a:p>
          <a:p>
            <a:pPr lvl="1" eaLnBrk="1" hangingPunct="1"/>
            <a:r>
              <a:rPr lang="en-US" altLang="en-US" sz="2400" kern="0" dirty="0" smtClean="0"/>
              <a:t>Disadvantages</a:t>
            </a:r>
          </a:p>
          <a:p>
            <a:pPr lvl="2" eaLnBrk="1" hangingPunct="1"/>
            <a:r>
              <a:rPr lang="en-US" altLang="en-US" sz="2200" kern="0" dirty="0" smtClean="0"/>
              <a:t>Little </a:t>
            </a:r>
            <a:r>
              <a:rPr lang="en-US" altLang="en-US" sz="2200" kern="0" dirty="0" smtClean="0"/>
              <a:t>scope for "query optimization"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kern="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5473" y="4724400"/>
            <a:ext cx="89839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="1" kern="0" dirty="0" smtClean="0"/>
              <a:t>Relational Model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kern="0" dirty="0" smtClean="0"/>
              <a:t>Object-oriented Data Models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kern="0" dirty="0" smtClean="0"/>
              <a:t>Object-Relational Models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"/>
            <a:ext cx="7086601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History of Data Models 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3454"/>
            <a:ext cx="9144000" cy="623454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Relational Model: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Proposed in 1970 by E.F. </a:t>
            </a:r>
            <a:r>
              <a:rPr lang="en-US" altLang="en-US" sz="2200" dirty="0" err="1" smtClean="0"/>
              <a:t>Codd</a:t>
            </a:r>
            <a:r>
              <a:rPr lang="en-US" altLang="en-US" sz="2200" dirty="0" smtClean="0"/>
              <a:t> (IBM), </a:t>
            </a:r>
            <a:br>
              <a:rPr lang="en-US" altLang="en-US" sz="2200" dirty="0" smtClean="0"/>
            </a:br>
            <a:r>
              <a:rPr lang="en-US" altLang="en-US" sz="2200" dirty="0" smtClean="0"/>
              <a:t>first commercial system in 1981-82.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Now in several commercial products </a:t>
            </a:r>
            <a:br>
              <a:rPr lang="en-US" altLang="en-US" sz="2200" dirty="0" smtClean="0"/>
            </a:br>
            <a:r>
              <a:rPr lang="en-US" altLang="en-US" sz="2200" dirty="0" smtClean="0"/>
              <a:t>(e.g. DB2, ORACLE, MS SQL Server, SYBASE, INFORMIX).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Several free open source implementations, </a:t>
            </a:r>
            <a:br>
              <a:rPr lang="en-US" altLang="en-US" sz="2200" dirty="0" smtClean="0"/>
            </a:br>
            <a:r>
              <a:rPr lang="en-US" altLang="en-US" sz="2200" dirty="0" smtClean="0"/>
              <a:t>e.g. MySQL, PostgreSQL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Currently most dominant for developing database applications.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b="1" dirty="0" smtClean="0"/>
              <a:t>SQL relational standards: SQL-89 (SQL1), SQL-92 (SQL2), SQL-99, SQL3, 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098"/>
          <a:stretch/>
        </p:blipFill>
        <p:spPr>
          <a:xfrm>
            <a:off x="7086600" y="1"/>
            <a:ext cx="2057400" cy="28367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CA" dirty="0"/>
              <a:t>The Relational Model</a:t>
            </a:r>
            <a:endParaRPr lang="en-US" altLang="en-US" dirty="0" smtClean="0"/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400" y="748434"/>
            <a:ext cx="9042400" cy="610956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Simple</a:t>
            </a:r>
            <a:r>
              <a:rPr lang="en-CA" sz="2400" dirty="0"/>
              <a:t>: Built around a single concept for modeling </a:t>
            </a:r>
            <a:r>
              <a:rPr lang="en-CA" sz="2400" dirty="0" smtClean="0"/>
              <a:t>data</a:t>
            </a:r>
            <a:br>
              <a:rPr lang="en-CA" sz="2400" dirty="0" smtClean="0"/>
            </a:br>
            <a:r>
              <a:rPr lang="en-CA" sz="2400" dirty="0" smtClean="0"/>
              <a:t>  - Relation </a:t>
            </a:r>
            <a:r>
              <a:rPr lang="en-CA" sz="2400" dirty="0"/>
              <a:t>or </a:t>
            </a:r>
            <a:r>
              <a:rPr lang="en-CA" sz="2400" dirty="0" smtClean="0"/>
              <a:t>Table</a:t>
            </a:r>
            <a:r>
              <a:rPr lang="en-CA" sz="2400" dirty="0"/>
              <a:t>. </a:t>
            </a:r>
            <a:endParaRPr lang="en-CA" sz="2400" dirty="0" smtClean="0"/>
          </a:p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A </a:t>
            </a:r>
            <a:r>
              <a:rPr lang="en-CA" sz="2400" dirty="0"/>
              <a:t>relational database is a collection of relations. </a:t>
            </a:r>
            <a:endParaRPr lang="en-CA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Each </a:t>
            </a:r>
            <a:r>
              <a:rPr lang="en-CA" sz="2200" dirty="0"/>
              <a:t>relation is a table with rows and columns. </a:t>
            </a:r>
            <a:endParaRPr lang="en-CA" sz="22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Supports </a:t>
            </a:r>
            <a:r>
              <a:rPr lang="en-CA" sz="2200" dirty="0"/>
              <a:t>high-level programming language (SQL). </a:t>
            </a:r>
            <a:endParaRPr lang="en-CA" sz="2200" dirty="0" smtClean="0"/>
          </a:p>
          <a:p>
            <a:pPr lvl="2" eaLnBrk="1" hangingPunct="1">
              <a:lnSpc>
                <a:spcPct val="150000"/>
              </a:lnSpc>
            </a:pPr>
            <a:r>
              <a:rPr lang="en-CA" sz="2000" dirty="0" smtClean="0"/>
              <a:t>Limited </a:t>
            </a:r>
            <a:r>
              <a:rPr lang="en-CA" sz="2000" dirty="0"/>
              <a:t>but very useful set of operations </a:t>
            </a:r>
            <a:endParaRPr lang="en-CA" sz="20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Has </a:t>
            </a:r>
            <a:r>
              <a:rPr lang="en-CA" sz="2200" dirty="0"/>
              <a:t>an elegant mathematical design theory. </a:t>
            </a:r>
            <a:endParaRPr lang="en-CA" sz="2200" dirty="0" smtClean="0"/>
          </a:p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Most </a:t>
            </a:r>
            <a:r>
              <a:rPr lang="en-CA" sz="2400" dirty="0"/>
              <a:t>current DBMS are relational </a:t>
            </a:r>
            <a:endParaRPr lang="en-CA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Oracle</a:t>
            </a:r>
            <a:r>
              <a:rPr lang="en-CA" sz="2200" dirty="0"/>
              <a:t>, IBM DB2, </a:t>
            </a:r>
            <a:r>
              <a:rPr lang="en-CA" sz="2200" dirty="0" smtClean="0"/>
              <a:t>Microsoft SQL Server, MySQL</a:t>
            </a:r>
            <a:endParaRPr lang="en-US" altLang="en-US" sz="20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CA" dirty="0"/>
              <a:t>The Relational Model</a:t>
            </a:r>
            <a:endParaRPr lang="en-US" altLang="en-US" dirty="0" smtClean="0"/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399" y="4714874"/>
            <a:ext cx="8915399" cy="19907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b="1" dirty="0"/>
              <a:t>Structure</a:t>
            </a:r>
            <a:r>
              <a:rPr lang="en-CA" sz="2000" dirty="0"/>
              <a:t>: Table (like an array of </a:t>
            </a:r>
            <a:r>
              <a:rPr lang="en-CA" sz="2000" dirty="0" err="1"/>
              <a:t>structs</a:t>
            </a:r>
            <a:r>
              <a:rPr lang="en-CA" sz="2000" dirty="0"/>
              <a:t>) </a:t>
            </a:r>
            <a:endParaRPr lang="en-CA" sz="20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b="1" dirty="0" smtClean="0"/>
              <a:t>Operations</a:t>
            </a:r>
            <a:r>
              <a:rPr lang="en-CA" sz="2000" dirty="0"/>
              <a:t>: Relational algebra (selection, projection, conditions, </a:t>
            </a:r>
            <a:r>
              <a:rPr lang="en-CA" sz="2000" dirty="0" err="1"/>
              <a:t>etc</a:t>
            </a:r>
            <a:r>
              <a:rPr lang="en-CA" sz="2000" dirty="0"/>
              <a:t>) </a:t>
            </a:r>
            <a:endParaRPr lang="en-CA" sz="20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b="1" dirty="0" smtClean="0"/>
              <a:t>Constraints</a:t>
            </a:r>
            <a:r>
              <a:rPr lang="en-CA" sz="2000" dirty="0"/>
              <a:t>: E.g., grades can be only {A, B, C, D, F}</a:t>
            </a:r>
            <a:endParaRPr lang="en-US" altLang="en-US" sz="2000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66490"/>
              </p:ext>
            </p:extLst>
          </p:nvPr>
        </p:nvGraphicFramePr>
        <p:xfrm>
          <a:off x="19625" y="838200"/>
          <a:ext cx="9048174" cy="3733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1302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3045920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2150062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851528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1119362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ATR/8932/10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Yonas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Fiseha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ATR/9127/10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Leul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Mengistu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ECEG-4191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ATR/0382/10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Natnael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Getachew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ATR/5845/10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Samuel </a:t>
                      </a:r>
                      <a:r>
                        <a:rPr lang="en-US" altLang="en-US" sz="1800" dirty="0" err="1" smtClean="0"/>
                        <a:t>Teshome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ATR/8157/10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Nahom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Sileshi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578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Models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727075"/>
            <a:ext cx="9042400" cy="59436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Data Model:</a:t>
            </a:r>
          </a:p>
          <a:p>
            <a:pPr lvl="1" eaLnBrk="1" hangingPunct="1"/>
            <a:r>
              <a:rPr lang="en-US" altLang="en-US" sz="2400" dirty="0" smtClean="0"/>
              <a:t>A set of concepts to describe the </a:t>
            </a:r>
            <a:r>
              <a:rPr lang="en-US" altLang="en-US" sz="2400" b="1" i="1" dirty="0" smtClean="0"/>
              <a:t>structure</a:t>
            </a:r>
            <a:r>
              <a:rPr lang="en-US" altLang="en-US" sz="2400" dirty="0" smtClean="0"/>
              <a:t> of a database, the </a:t>
            </a:r>
            <a:r>
              <a:rPr lang="en-US" altLang="en-US" sz="2400" b="1" i="1" dirty="0" smtClean="0"/>
              <a:t>operations </a:t>
            </a:r>
            <a:r>
              <a:rPr lang="en-US" altLang="en-US" sz="2400" dirty="0" smtClean="0"/>
              <a:t>for manipulating these structures, and certain </a:t>
            </a:r>
            <a:r>
              <a:rPr lang="en-US" altLang="en-US" sz="2400" b="1" i="1" dirty="0" smtClean="0"/>
              <a:t>constraints</a:t>
            </a:r>
            <a:r>
              <a:rPr lang="en-US" altLang="en-US" sz="2400" dirty="0" smtClean="0"/>
              <a:t> that the database should obey.</a:t>
            </a:r>
          </a:p>
          <a:p>
            <a:pPr eaLnBrk="1" hangingPunct="1"/>
            <a:r>
              <a:rPr lang="en-US" altLang="en-US" sz="2400" b="1" dirty="0" smtClean="0"/>
              <a:t>Data Model Structure and Constraints:</a:t>
            </a:r>
          </a:p>
          <a:p>
            <a:pPr lvl="1" eaLnBrk="1" hangingPunct="1"/>
            <a:r>
              <a:rPr lang="en-US" altLang="en-US" sz="2400" dirty="0" smtClean="0"/>
              <a:t>Constructs are used to define the database structure</a:t>
            </a:r>
          </a:p>
          <a:p>
            <a:pPr lvl="1" eaLnBrk="1" hangingPunct="1"/>
            <a:r>
              <a:rPr lang="en-US" altLang="en-US" sz="2400" dirty="0" smtClean="0"/>
              <a:t>Constructs typically include </a:t>
            </a:r>
            <a:r>
              <a:rPr lang="en-US" altLang="en-US" sz="2400" b="1" i="1" dirty="0" smtClean="0"/>
              <a:t>elements </a:t>
            </a:r>
            <a:r>
              <a:rPr lang="en-US" altLang="en-US" sz="2400" dirty="0" smtClean="0"/>
              <a:t>(and their </a:t>
            </a:r>
            <a:r>
              <a:rPr lang="en-US" altLang="en-US" sz="2400" b="1" i="1" dirty="0" smtClean="0"/>
              <a:t>data types</a:t>
            </a:r>
            <a:r>
              <a:rPr lang="en-US" altLang="en-US" sz="2400" dirty="0" smtClean="0"/>
              <a:t>) as well as groups of elements (e.g. </a:t>
            </a:r>
            <a:r>
              <a:rPr lang="en-US" altLang="en-US" sz="2400" b="1" i="1" dirty="0" smtClean="0"/>
              <a:t>entity, record, table</a:t>
            </a:r>
            <a:r>
              <a:rPr lang="en-US" altLang="en-US" sz="2400" dirty="0" smtClean="0"/>
              <a:t>), and </a:t>
            </a:r>
            <a:r>
              <a:rPr lang="en-US" altLang="en-US" sz="2400" b="1" i="1" dirty="0" smtClean="0"/>
              <a:t>relationships</a:t>
            </a:r>
            <a:r>
              <a:rPr lang="en-US" altLang="en-US" sz="2400" dirty="0" smtClean="0"/>
              <a:t> among such groups</a:t>
            </a:r>
          </a:p>
          <a:p>
            <a:pPr lvl="1" eaLnBrk="1" hangingPunct="1"/>
            <a:r>
              <a:rPr lang="en-US" altLang="en-US" sz="2400" b="1" dirty="0" smtClean="0"/>
              <a:t>Constraints</a:t>
            </a:r>
            <a:r>
              <a:rPr lang="en-US" altLang="en-US" sz="2400" dirty="0" smtClean="0"/>
              <a:t> specify some </a:t>
            </a:r>
            <a:r>
              <a:rPr lang="en-US" altLang="en-US" sz="2400" b="1" dirty="0" smtClean="0"/>
              <a:t>restrictions on valid data</a:t>
            </a:r>
            <a:r>
              <a:rPr lang="en-US" altLang="en-US" sz="2400" dirty="0" smtClean="0"/>
              <a:t>; these constraints must be enforced at all times</a:t>
            </a:r>
          </a:p>
          <a:p>
            <a:pPr eaLnBrk="1" hangingPunct="1"/>
            <a:r>
              <a:rPr lang="en-US" altLang="en-US" sz="2400" b="1" dirty="0"/>
              <a:t>Data Model Operations:</a:t>
            </a:r>
          </a:p>
          <a:p>
            <a:pPr lvl="1" eaLnBrk="1" hangingPunct="1"/>
            <a:r>
              <a:rPr lang="en-US" altLang="en-US" sz="2400" dirty="0" smtClean="0"/>
              <a:t>These </a:t>
            </a:r>
            <a:r>
              <a:rPr lang="en-US" altLang="en-US" sz="2400" dirty="0"/>
              <a:t>operations are used for specifying database </a:t>
            </a:r>
            <a:r>
              <a:rPr lang="en-US" altLang="en-US" sz="2400" b="1" i="1" dirty="0"/>
              <a:t>retrievals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updates</a:t>
            </a:r>
            <a:r>
              <a:rPr lang="en-US" altLang="en-US" sz="2400" dirty="0"/>
              <a:t> by referring to the constructs of the data model</a:t>
            </a:r>
            <a:r>
              <a:rPr lang="en-US" altLang="en-US" sz="2400" dirty="0" smtClean="0"/>
              <a:t>. (E.g., </a:t>
            </a:r>
            <a:r>
              <a:rPr lang="en-US" altLang="en-US" sz="2400" dirty="0" err="1" smtClean="0"/>
              <a:t>UpdateSalary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ComputeCGPA</a:t>
            </a:r>
            <a:r>
              <a:rPr lang="en-US" altLang="en-US" sz="2400" dirty="0" smtClean="0"/>
              <a:t>())</a:t>
            </a:r>
            <a:endParaRPr lang="en-US" altLang="en-US" sz="2400" dirty="0"/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CA" dirty="0" smtClean="0"/>
              <a:t>Relations</a:t>
            </a:r>
            <a:endParaRPr lang="en-US" altLang="en-US" dirty="0" smtClean="0"/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625" y="4082183"/>
            <a:ext cx="4552375" cy="262341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 smtClean="0"/>
              <a:t>A </a:t>
            </a:r>
            <a:r>
              <a:rPr lang="en-CA" sz="2000" dirty="0"/>
              <a:t>relation is a two-dimensional </a:t>
            </a:r>
            <a:r>
              <a:rPr lang="en-CA" sz="2000" dirty="0" smtClean="0"/>
              <a:t>table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800" dirty="0" smtClean="0"/>
              <a:t>Relation </a:t>
            </a:r>
            <a:r>
              <a:rPr lang="en-CA" sz="1800" dirty="0"/>
              <a:t>⬄ table </a:t>
            </a:r>
            <a:endParaRPr lang="en-CA" sz="1800" dirty="0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800" dirty="0" smtClean="0"/>
              <a:t>Attribute </a:t>
            </a:r>
            <a:r>
              <a:rPr lang="en-CA" sz="1800" dirty="0"/>
              <a:t>⬄ column name </a:t>
            </a:r>
            <a:endParaRPr lang="en-CA" sz="1800" dirty="0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800" dirty="0" smtClean="0"/>
              <a:t>Tuple </a:t>
            </a:r>
            <a:r>
              <a:rPr lang="en-CA" sz="1800" dirty="0"/>
              <a:t>⬄ row (not the </a:t>
            </a:r>
            <a:r>
              <a:rPr lang="en-CA" sz="1800" dirty="0" smtClean="0"/>
              <a:t>header </a:t>
            </a:r>
            <a:r>
              <a:rPr lang="en-CA" sz="1800" dirty="0"/>
              <a:t>row) </a:t>
            </a:r>
            <a:endParaRPr lang="en-CA" sz="18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Database ⬄ collection of relations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1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41960"/>
              </p:ext>
            </p:extLst>
          </p:nvPr>
        </p:nvGraphicFramePr>
        <p:xfrm>
          <a:off x="76200" y="838202"/>
          <a:ext cx="8991598" cy="312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9539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3026875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2136617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846204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ATR/8932/10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Yonas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Fiseha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ATR/9127/10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Leul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Mengistu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ECEG-4191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ATR/0382/10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Natnael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Getachew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ATR/5845/10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Samuel </a:t>
                      </a:r>
                      <a:r>
                        <a:rPr lang="en-US" altLang="en-US" sz="1800" dirty="0" err="1" smtClean="0"/>
                        <a:t>Teshome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ATR/8157/10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Nahom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Sileshi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4800600" y="4077275"/>
            <a:ext cx="4267199" cy="262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kern="0" dirty="0" smtClean="0"/>
              <a:t>A relation has two parts: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800" b="1" kern="0" dirty="0" smtClean="0"/>
              <a:t>Schema</a:t>
            </a:r>
            <a:r>
              <a:rPr lang="en-CA" sz="1800" kern="0" dirty="0" smtClean="0"/>
              <a:t> defines column heads of the table (attributes)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800" b="1" kern="0" dirty="0" smtClean="0"/>
              <a:t>Instance</a:t>
            </a:r>
            <a:r>
              <a:rPr lang="en-CA" sz="1800" kern="0" dirty="0" smtClean="0"/>
              <a:t> contains the data rows (</a:t>
            </a:r>
            <a:r>
              <a:rPr lang="en-CA" sz="1800" b="1" kern="0" dirty="0" smtClean="0"/>
              <a:t>tuples</a:t>
            </a:r>
            <a:r>
              <a:rPr lang="en-CA" sz="1800" kern="0" dirty="0" smtClean="0"/>
              <a:t>, </a:t>
            </a:r>
            <a:r>
              <a:rPr lang="en-CA" sz="1800" b="1" kern="0" dirty="0" smtClean="0"/>
              <a:t>rows</a:t>
            </a:r>
            <a:r>
              <a:rPr lang="en-CA" sz="1800" kern="0" dirty="0" smtClean="0"/>
              <a:t>, or </a:t>
            </a:r>
            <a:r>
              <a:rPr lang="en-CA" sz="1800" b="1" kern="0" dirty="0" smtClean="0"/>
              <a:t>records</a:t>
            </a:r>
            <a:r>
              <a:rPr lang="en-CA" sz="1800" kern="0" dirty="0" smtClean="0"/>
              <a:t>) of the table</a:t>
            </a:r>
            <a:endParaRPr lang="en-US" altLang="en-US" sz="18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466323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CA" dirty="0"/>
              <a:t>Exercise on Relations</a:t>
            </a:r>
            <a:endParaRPr lang="en-US" altLang="en-US" dirty="0" smtClean="0"/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495800" y="932359"/>
            <a:ext cx="1648690" cy="530374"/>
          </a:xfrm>
        </p:spPr>
        <p:txBody>
          <a:bodyPr/>
          <a:lstStyle/>
          <a:p>
            <a:pPr marL="57150" indent="0" eaLnBrk="1" hangingPunct="1">
              <a:lnSpc>
                <a:spcPct val="150000"/>
              </a:lnSpc>
              <a:buNone/>
            </a:pPr>
            <a:r>
              <a:rPr lang="en-CA" sz="2400" b="1" dirty="0" smtClean="0"/>
              <a:t>Attributes</a:t>
            </a:r>
            <a:endParaRPr lang="en-CA" sz="2000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06848"/>
              </p:ext>
            </p:extLst>
          </p:nvPr>
        </p:nvGraphicFramePr>
        <p:xfrm>
          <a:off x="1905000" y="2514600"/>
          <a:ext cx="6934201" cy="2898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3235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257648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1472900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652580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857838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600" dirty="0" smtClean="0"/>
                        <a:t>ATR/8932/10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 err="1" smtClean="0"/>
                        <a:t>Yonas</a:t>
                      </a:r>
                      <a:r>
                        <a:rPr lang="en-US" altLang="en-US" sz="1600" dirty="0" smtClean="0"/>
                        <a:t> </a:t>
                      </a:r>
                      <a:r>
                        <a:rPr lang="en-US" altLang="en-US" sz="1600" dirty="0" err="1" smtClean="0"/>
                        <a:t>Fiseha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ECEG-4191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600" dirty="0" smtClean="0"/>
                        <a:t>ATR/9127/10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 err="1" smtClean="0"/>
                        <a:t>Leul</a:t>
                      </a:r>
                      <a:r>
                        <a:rPr lang="en-US" altLang="en-US" sz="1600" dirty="0" smtClean="0"/>
                        <a:t> </a:t>
                      </a:r>
                      <a:r>
                        <a:rPr lang="en-US" altLang="en-US" sz="1600" dirty="0" err="1" smtClean="0"/>
                        <a:t>Mengistu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ECEG-4191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600" dirty="0" smtClean="0"/>
                        <a:t>ATR/0382/10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 err="1" smtClean="0"/>
                        <a:t>Natnael</a:t>
                      </a:r>
                      <a:r>
                        <a:rPr lang="en-US" altLang="en-US" sz="1600" dirty="0" smtClean="0"/>
                        <a:t> </a:t>
                      </a:r>
                      <a:r>
                        <a:rPr lang="en-US" altLang="en-US" sz="1600" dirty="0" err="1" smtClean="0"/>
                        <a:t>Getachew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ECEG-4191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600" dirty="0" smtClean="0"/>
                        <a:t>ATR/5845/10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 smtClean="0"/>
                        <a:t>Samuel </a:t>
                      </a:r>
                      <a:r>
                        <a:rPr lang="en-US" altLang="en-US" sz="1600" dirty="0" err="1" smtClean="0"/>
                        <a:t>Teshome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ECEG-4191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484186">
                <a:tc>
                  <a:txBody>
                    <a:bodyPr/>
                    <a:lstStyle/>
                    <a:p>
                      <a:r>
                        <a:rPr lang="en-US" altLang="en-US" sz="1600" dirty="0" smtClean="0"/>
                        <a:t>ATR/8157/10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 err="1" smtClean="0"/>
                        <a:t>Nahom</a:t>
                      </a:r>
                      <a:r>
                        <a:rPr lang="en-US" altLang="en-US" sz="1600" dirty="0" smtClean="0"/>
                        <a:t> </a:t>
                      </a:r>
                      <a:r>
                        <a:rPr lang="en-US" altLang="en-US" sz="1600" dirty="0" err="1" smtClean="0"/>
                        <a:t>Sileshi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ECEG-4191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-110834" y="3659045"/>
            <a:ext cx="1343890" cy="58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57150" indent="0" eaLnBrk="1" hangingPunct="1">
              <a:lnSpc>
                <a:spcPct val="150000"/>
              </a:lnSpc>
              <a:buNone/>
            </a:pPr>
            <a:r>
              <a:rPr lang="en-CA" sz="2400" b="1" kern="0" dirty="0" smtClean="0"/>
              <a:t>Tuples </a:t>
            </a:r>
          </a:p>
        </p:txBody>
      </p:sp>
      <p:sp>
        <p:nvSpPr>
          <p:cNvPr id="4" name="Left Brace 3"/>
          <p:cNvSpPr/>
          <p:nvPr/>
        </p:nvSpPr>
        <p:spPr bwMode="auto">
          <a:xfrm>
            <a:off x="1062184" y="2997200"/>
            <a:ext cx="533400" cy="2318033"/>
          </a:xfrm>
          <a:prstGeom prst="leftBrace">
            <a:avLst>
              <a:gd name="adj1" fmla="val 46428"/>
              <a:gd name="adj2" fmla="val 5126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752600" y="2133600"/>
            <a:ext cx="7239000" cy="3583426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2362200" y="1741971"/>
            <a:ext cx="1600199" cy="64597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57150" indent="0" eaLnBrk="1" hangingPunct="1">
              <a:lnSpc>
                <a:spcPct val="150000"/>
              </a:lnSpc>
              <a:buNone/>
            </a:pPr>
            <a:r>
              <a:rPr lang="en-CA" sz="2400" b="1" kern="0" dirty="0" smtClean="0"/>
              <a:t>Relation</a:t>
            </a:r>
            <a:endParaRPr lang="en-CA" sz="2000" b="1" kern="0" dirty="0" smtClean="0"/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5016575" y="-1634986"/>
            <a:ext cx="533400" cy="6728839"/>
          </a:xfrm>
          <a:prstGeom prst="leftBrace">
            <a:avLst>
              <a:gd name="adj1" fmla="val 75865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856508" y="2475345"/>
            <a:ext cx="7010401" cy="50569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56508" y="2997199"/>
            <a:ext cx="7010401" cy="246149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17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uild="p"/>
      <p:bldP spid="7" grpId="0"/>
      <p:bldP spid="4" grpId="0" animBg="1"/>
      <p:bldP spid="9" grpId="0" animBg="1"/>
      <p:bldP spid="6" grpId="0" animBg="1"/>
      <p:bldP spid="10" grpId="0" animBg="1"/>
      <p:bldP spid="3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CA" dirty="0"/>
              <a:t>Exercise on Relations</a:t>
            </a:r>
            <a:endParaRPr lang="en-US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3588"/>
              </p:ext>
            </p:extLst>
          </p:nvPr>
        </p:nvGraphicFramePr>
        <p:xfrm>
          <a:off x="228600" y="1561232"/>
          <a:ext cx="8686800" cy="43823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6165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924270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2064190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817519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</a:tblGrid>
              <a:tr h="73039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730395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ATR/8932/10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Yonas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Fiseha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730395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ATR/9127/10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Leul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Mengistu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ECEG-4191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730395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ATR/0382/10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Natnael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Getachew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730395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ATR/5845/10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Samuel </a:t>
                      </a:r>
                      <a:r>
                        <a:rPr lang="en-US" altLang="en-US" sz="1800" dirty="0" err="1" smtClean="0"/>
                        <a:t>Teshome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730395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ATR/8157/10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Nahom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Sileshi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3429000" y="815400"/>
            <a:ext cx="1600199" cy="48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57150" indent="0" eaLnBrk="1" hangingPunct="1">
              <a:lnSpc>
                <a:spcPct val="150000"/>
              </a:lnSpc>
              <a:buNone/>
            </a:pPr>
            <a:r>
              <a:rPr lang="en-CA" sz="2400" b="1" kern="0" dirty="0" smtClean="0"/>
              <a:t>Schema</a:t>
            </a:r>
            <a:endParaRPr lang="en-US" altLang="en-US" sz="2400" b="1" kern="0" dirty="0" smtClean="0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4076700" y="6190672"/>
            <a:ext cx="1600200" cy="59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57150" indent="0" eaLnBrk="1" hangingPunct="1">
              <a:lnSpc>
                <a:spcPct val="150000"/>
              </a:lnSpc>
              <a:buNone/>
            </a:pPr>
            <a:r>
              <a:rPr lang="en-CA" sz="2400" b="1" kern="0" dirty="0" smtClean="0"/>
              <a:t>Instance</a:t>
            </a:r>
            <a:endParaRPr lang="en-US" altLang="en-US" sz="2000" b="1" kern="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1524000"/>
            <a:ext cx="8839200" cy="762000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0091" y="2399144"/>
            <a:ext cx="8839200" cy="3678384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57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4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b="1" dirty="0"/>
              <a:t>Degree and Cardinality</a:t>
            </a:r>
            <a:endParaRPr lang="en-US" altLang="en-US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24126"/>
              </p:ext>
            </p:extLst>
          </p:nvPr>
        </p:nvGraphicFramePr>
        <p:xfrm>
          <a:off x="2924338" y="2667000"/>
          <a:ext cx="6108826" cy="2895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3864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292676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2192286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ATR/8932/10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Yonas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Fiseha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ATR/9127/10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Leul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Mengistu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ECEG-4191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ATR/0382/10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Natnael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Getachew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ATR/5845/10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Samuel </a:t>
                      </a:r>
                      <a:r>
                        <a:rPr lang="en-US" altLang="en-US" sz="1800" dirty="0" err="1" smtClean="0"/>
                        <a:t>Teshome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ATR/8157/10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Nahom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Sileshi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636" y="5772727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Cardinality </a:t>
            </a:r>
            <a:r>
              <a:rPr lang="en-CA" dirty="0"/>
              <a:t>is the number of tuples in relation </a:t>
            </a:r>
            <a:endParaRPr lang="en-CA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=&gt; 5 in </a:t>
            </a:r>
            <a:r>
              <a:rPr lang="en-CA" dirty="0"/>
              <a:t>the table </a:t>
            </a:r>
            <a:r>
              <a:rPr lang="en-CA" dirty="0" smtClean="0"/>
              <a:t>above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36" y="875623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Degree/ Arity </a:t>
            </a:r>
            <a:r>
              <a:rPr lang="en-CA" dirty="0"/>
              <a:t>is the number of fields/attributes in </a:t>
            </a:r>
            <a:r>
              <a:rPr lang="en-CA" dirty="0" smtClean="0"/>
              <a:t>schema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=&gt; 3 </a:t>
            </a:r>
            <a:r>
              <a:rPr lang="en-CA" dirty="0"/>
              <a:t>in </a:t>
            </a:r>
            <a:r>
              <a:rPr lang="en-CA" dirty="0" smtClean="0"/>
              <a:t>this table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098963" y="3429000"/>
            <a:ext cx="838200" cy="1905000"/>
            <a:chOff x="2098963" y="3429000"/>
            <a:chExt cx="838200" cy="190500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2098963" y="3429000"/>
              <a:ext cx="8382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2098963" y="3886200"/>
              <a:ext cx="8382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2098963" y="4343400"/>
              <a:ext cx="8382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098963" y="4876800"/>
              <a:ext cx="8382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2098963" y="5334000"/>
              <a:ext cx="8382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2098963" y="3429000"/>
              <a:ext cx="0" cy="1905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228600" y="4050346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Cardinality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3901787" y="2133599"/>
            <a:ext cx="3489613" cy="533401"/>
            <a:chOff x="3901787" y="2133599"/>
            <a:chExt cx="3489613" cy="533401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3911023" y="2133599"/>
              <a:ext cx="0" cy="50207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486400" y="2164925"/>
              <a:ext cx="0" cy="50207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7391400" y="2164925"/>
              <a:ext cx="0" cy="50207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 bwMode="auto">
            <a:xfrm>
              <a:off x="3901787" y="2133599"/>
              <a:ext cx="3489613" cy="3132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4454236" y="1554359"/>
            <a:ext cx="2175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Degree/ Arity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80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Each attribute has a </a:t>
            </a:r>
            <a:r>
              <a:rPr lang="en-US" altLang="en-US" sz="2400" b="1" dirty="0"/>
              <a:t>domain</a:t>
            </a:r>
            <a:r>
              <a:rPr lang="en-US" altLang="en-US" sz="2400" dirty="0"/>
              <a:t> or a set of valid values.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/>
              <a:t>For example, the domain of </a:t>
            </a:r>
            <a:r>
              <a:rPr lang="en-US" altLang="en-US" sz="2400" dirty="0" smtClean="0"/>
              <a:t>Age </a:t>
            </a:r>
            <a:r>
              <a:rPr lang="en-US" altLang="en-US" sz="2400" dirty="0"/>
              <a:t>is </a:t>
            </a:r>
            <a:r>
              <a:rPr lang="en-US" altLang="en-US" sz="2400" dirty="0" smtClean="0"/>
              <a:t>3 </a:t>
            </a:r>
            <a:r>
              <a:rPr lang="en-US" altLang="en-US" sz="2400" dirty="0"/>
              <a:t>digit numbers.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Each domain </a:t>
            </a:r>
            <a:r>
              <a:rPr lang="en-US" altLang="en-US" sz="2400" b="1" i="1" dirty="0" smtClean="0"/>
              <a:t>contains the set of all possible values the attribute can take.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Example: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Attribute </a:t>
            </a:r>
            <a:r>
              <a:rPr lang="en-US" altLang="en-US" sz="2400" dirty="0"/>
              <a:t>N</a:t>
            </a:r>
            <a:r>
              <a:rPr lang="en-US" altLang="en-US" sz="2400" dirty="0" smtClean="0"/>
              <a:t>ame is defined over the domain of character strings of maximum length 25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(Name) is varchar(25)</a:t>
            </a:r>
          </a:p>
        </p:txBody>
      </p:sp>
    </p:spTree>
    <p:extLst>
      <p:ext uri="{BB962C8B-B14F-4D97-AF65-F5344CB8AC3E}">
        <p14:creationId xmlns:p14="http://schemas.microsoft.com/office/powerpoint/2010/main" val="1645710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Formal Definitions - Summary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611910"/>
            <a:ext cx="9042400" cy="624609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Formally,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Given R(A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.........., A</a:t>
            </a:r>
            <a:r>
              <a:rPr lang="en-US" altLang="en-US" sz="2400" baseline="-25000" dirty="0" smtClean="0"/>
              <a:t>n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r(R</a:t>
            </a:r>
            <a:r>
              <a:rPr lang="en-US" altLang="en-US" sz="2400" dirty="0" smtClean="0"/>
              <a:t>) </a:t>
            </a:r>
            <a:r>
              <a:rPr lang="en-US" altLang="en-US" sz="2400" dirty="0" smtClean="0">
                <a:sym typeface="Symbol" panose="05050102010706020507" pitchFamily="18" charset="2"/>
              </a:rPr>
              <a:t>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 (A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) X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 (A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 X ....X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</a:t>
            </a:r>
            <a:r>
              <a:rPr lang="en-US" altLang="en-US" sz="2400" baseline="-25000" dirty="0" smtClean="0"/>
              <a:t>n</a:t>
            </a:r>
            <a:r>
              <a:rPr lang="en-US" altLang="en-US" sz="24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R(A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n</a:t>
            </a:r>
            <a:r>
              <a:rPr lang="en-US" altLang="en-US" sz="2400" dirty="0" smtClean="0"/>
              <a:t>) is the </a:t>
            </a:r>
            <a:r>
              <a:rPr lang="en-US" altLang="en-US" sz="2400" b="1" dirty="0" smtClean="0"/>
              <a:t>schema</a:t>
            </a:r>
            <a:r>
              <a:rPr lang="en-US" altLang="en-US" sz="2400" dirty="0" smtClean="0"/>
              <a:t> of the relation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R is the </a:t>
            </a:r>
            <a:r>
              <a:rPr lang="en-US" altLang="en-US" sz="2400" b="1" dirty="0" smtClean="0"/>
              <a:t>name</a:t>
            </a:r>
            <a:r>
              <a:rPr lang="en-US" altLang="en-US" sz="2400" dirty="0" smtClean="0"/>
              <a:t> of the relation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n</a:t>
            </a:r>
            <a:r>
              <a:rPr lang="en-US" altLang="en-US" sz="2400" dirty="0" smtClean="0"/>
              <a:t> are the </a:t>
            </a:r>
            <a:r>
              <a:rPr lang="en-US" altLang="en-US" sz="2400" b="1" dirty="0" smtClean="0"/>
              <a:t>attributes</a:t>
            </a:r>
            <a:r>
              <a:rPr lang="en-US" altLang="en-US" sz="2400" dirty="0" smtClean="0"/>
              <a:t> of the relation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r(R):  a specific </a:t>
            </a:r>
            <a:r>
              <a:rPr lang="en-US" altLang="en-US" sz="2400" b="1" dirty="0" smtClean="0"/>
              <a:t>state</a:t>
            </a:r>
            <a:r>
              <a:rPr lang="en-US" altLang="en-US" sz="2400" dirty="0" smtClean="0"/>
              <a:t> (or "value" or “population”) of relation R – this is a </a:t>
            </a:r>
            <a:r>
              <a:rPr lang="en-US" altLang="en-US" sz="2400" i="1" dirty="0" smtClean="0"/>
              <a:t>set of tuples</a:t>
            </a:r>
            <a:r>
              <a:rPr lang="en-US" altLang="en-US" sz="2400" dirty="0" smtClean="0"/>
              <a:t> (rows)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r(R) = {t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t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…, </a:t>
            </a:r>
            <a:r>
              <a:rPr lang="en-US" altLang="en-US" sz="2400" dirty="0" err="1" smtClean="0"/>
              <a:t>t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} where each </a:t>
            </a:r>
            <a:r>
              <a:rPr lang="en-US" altLang="en-US" sz="2400" dirty="0" err="1" smtClean="0"/>
              <a:t>t</a:t>
            </a:r>
            <a:r>
              <a:rPr lang="en-US" altLang="en-US" sz="2400" baseline="-25000" dirty="0" err="1" smtClean="0"/>
              <a:t>i</a:t>
            </a:r>
            <a:r>
              <a:rPr lang="en-US" altLang="en-US" sz="2400" dirty="0" smtClean="0"/>
              <a:t> is an n-tuple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err="1" smtClean="0"/>
              <a:t>t</a:t>
            </a:r>
            <a:r>
              <a:rPr lang="en-US" altLang="en-US" sz="2400" baseline="-25000" dirty="0" err="1" smtClean="0"/>
              <a:t>i</a:t>
            </a:r>
            <a:r>
              <a:rPr lang="en-US" altLang="en-US" sz="2400" dirty="0" smtClean="0"/>
              <a:t> = &lt;v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v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…, </a:t>
            </a:r>
            <a:r>
              <a:rPr lang="en-US" altLang="en-US" sz="2400" dirty="0" err="1" smtClean="0"/>
              <a:t>v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&gt; where each </a:t>
            </a:r>
            <a:r>
              <a:rPr lang="en-US" altLang="en-US" sz="2400" dirty="0" err="1" smtClean="0"/>
              <a:t>v</a:t>
            </a:r>
            <a:r>
              <a:rPr lang="en-US" altLang="en-US" sz="2400" baseline="-25000" dirty="0" err="1" smtClean="0"/>
              <a:t>j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element-of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A</a:t>
            </a:r>
            <a:r>
              <a:rPr lang="en-US" altLang="en-US" sz="2400" baseline="-25000" dirty="0" err="1" smtClean="0"/>
              <a:t>j</a:t>
            </a:r>
            <a:r>
              <a:rPr lang="en-US" alt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1597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Formal Definitions - Example</a:t>
            </a: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637310"/>
            <a:ext cx="8966200" cy="619298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Let R(A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 be a relation schema: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Let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) = {0,1}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Let 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 =  {</a:t>
            </a:r>
            <a:r>
              <a:rPr lang="en-US" altLang="en-US" sz="2400" dirty="0" err="1" smtClean="0"/>
              <a:t>a,b,c</a:t>
            </a:r>
            <a:r>
              <a:rPr lang="en-US" altLang="en-US" sz="2400" dirty="0" smtClean="0"/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Then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) X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 is all possible combinations: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{&lt;0,a&gt; , &lt;0,b&gt; , &lt;0,c&gt;, &lt;1,a&gt;, &lt;1,b&gt;, &lt;1,c&gt; }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 smtClean="0"/>
              <a:t>relation state r(R) </a:t>
            </a:r>
            <a:r>
              <a:rPr lang="en-US" altLang="en-US" sz="2400" dirty="0" smtClean="0">
                <a:sym typeface="Symbol" panose="05050102010706020507" pitchFamily="18" charset="2"/>
              </a:rPr>
              <a:t>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) X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For example: r(R) could be {&lt;0,a&gt; , &lt;0,b&gt; , &lt;1,c&gt; }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this is one possible state (or “population” or “extension”) r of the relation R, defined over 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and 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It has three 2-tuples: &lt;0,a&gt; , &lt;0,b&gt; , &lt;1,c&gt; </a:t>
            </a:r>
          </a:p>
        </p:txBody>
      </p:sp>
    </p:spTree>
    <p:extLst>
      <p:ext uri="{BB962C8B-B14F-4D97-AF65-F5344CB8AC3E}">
        <p14:creationId xmlns:p14="http://schemas.microsoft.com/office/powerpoint/2010/main" val="1300495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Definition Summary</a:t>
            </a:r>
          </a:p>
        </p:txBody>
      </p:sp>
      <p:graphicFrame>
        <p:nvGraphicFramePr>
          <p:cNvPr id="686130" name="Group 5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213428517"/>
              </p:ext>
            </p:extLst>
          </p:nvPr>
        </p:nvGraphicFramePr>
        <p:xfrm>
          <a:off x="101600" y="914400"/>
          <a:ext cx="9042399" cy="5712404"/>
        </p:xfrm>
        <a:graphic>
          <a:graphicData uri="http://schemas.openxmlformats.org/drawingml/2006/table">
            <a:tbl>
              <a:tblPr/>
              <a:tblGrid>
                <a:gridCol w="3862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4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4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331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8325"/>
          </a:xfrm>
        </p:spPr>
        <p:txBody>
          <a:bodyPr/>
          <a:lstStyle/>
          <a:p>
            <a:r>
              <a:rPr lang="en-US" dirty="0"/>
              <a:t>Keys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8" y="4724400"/>
            <a:ext cx="9042400" cy="2057400"/>
          </a:xfrm>
        </p:spPr>
        <p:txBody>
          <a:bodyPr/>
          <a:lstStyle/>
          <a:p>
            <a:r>
              <a:rPr lang="en-CA" dirty="0" smtClean="0"/>
              <a:t>Keys </a:t>
            </a:r>
            <a:r>
              <a:rPr lang="en-CA" dirty="0"/>
              <a:t>are one form of integrity constraints (IC) </a:t>
            </a:r>
            <a:endParaRPr lang="en-CA" dirty="0" smtClean="0"/>
          </a:p>
          <a:p>
            <a:pPr lvl="1"/>
            <a:r>
              <a:rPr lang="en-CA" dirty="0" smtClean="0"/>
              <a:t>No </a:t>
            </a:r>
            <a:r>
              <a:rPr lang="en-CA" dirty="0"/>
              <a:t>pair of tuples should have identical keys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What </a:t>
            </a:r>
            <a:r>
              <a:rPr lang="en-CA" dirty="0"/>
              <a:t>is the key for </a:t>
            </a:r>
            <a:r>
              <a:rPr lang="en-CA" dirty="0" smtClean="0"/>
              <a:t>the relation(above)?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71572"/>
              </p:ext>
            </p:extLst>
          </p:nvPr>
        </p:nvGraphicFramePr>
        <p:xfrm>
          <a:off x="77789" y="685800"/>
          <a:ext cx="9042399" cy="403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03674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3393662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3245063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Course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altLang="en-US" sz="2400" dirty="0" smtClean="0"/>
                        <a:t>ATR/8932/10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2400" dirty="0" err="1" smtClean="0"/>
                        <a:t>Yonas</a:t>
                      </a:r>
                      <a:r>
                        <a:rPr lang="en-US" altLang="en-US" sz="2400" dirty="0" smtClean="0"/>
                        <a:t> </a:t>
                      </a:r>
                      <a:r>
                        <a:rPr lang="en-US" altLang="en-US" sz="2400" dirty="0" err="1" smtClean="0"/>
                        <a:t>Fiseha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ECEG-4191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altLang="en-US" sz="2400" dirty="0" smtClean="0"/>
                        <a:t>ATR/9127/10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2400" dirty="0" err="1" smtClean="0"/>
                        <a:t>Leul</a:t>
                      </a:r>
                      <a:r>
                        <a:rPr lang="en-US" altLang="en-US" sz="2400" dirty="0" smtClean="0"/>
                        <a:t> </a:t>
                      </a:r>
                      <a:r>
                        <a:rPr lang="en-US" altLang="en-US" sz="2400" dirty="0" err="1" smtClean="0"/>
                        <a:t>Mengistu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ECEG-4191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altLang="en-US" sz="2400" dirty="0" smtClean="0"/>
                        <a:t>ATR/0382/10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2400" dirty="0" err="1" smtClean="0"/>
                        <a:t>Natnael</a:t>
                      </a:r>
                      <a:r>
                        <a:rPr lang="en-US" altLang="en-US" sz="2400" dirty="0" smtClean="0"/>
                        <a:t> </a:t>
                      </a:r>
                      <a:r>
                        <a:rPr lang="en-US" altLang="en-US" sz="2400" dirty="0" err="1" smtClean="0"/>
                        <a:t>Getachew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ECEG-4191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altLang="en-US" sz="2400" dirty="0" smtClean="0"/>
                        <a:t>ATR/5845/10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2400" dirty="0" smtClean="0"/>
                        <a:t>Samuel </a:t>
                      </a:r>
                      <a:r>
                        <a:rPr lang="en-US" altLang="en-US" sz="2400" dirty="0" err="1" smtClean="0"/>
                        <a:t>Teshome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ECEG-4191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altLang="en-US" sz="2400" dirty="0" smtClean="0"/>
                        <a:t>ATR/8157/10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2400" dirty="0" err="1" smtClean="0"/>
                        <a:t>Nahom</a:t>
                      </a:r>
                      <a:r>
                        <a:rPr lang="en-US" altLang="en-US" sz="2400" dirty="0" smtClean="0"/>
                        <a:t> </a:t>
                      </a:r>
                      <a:r>
                        <a:rPr lang="en-US" altLang="en-US" sz="2400" dirty="0" err="1" smtClean="0"/>
                        <a:t>Sileshi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ECEG-4191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19900" y="62629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/>
              <a:t>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4571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8325"/>
          </a:xfrm>
        </p:spPr>
        <p:txBody>
          <a:bodyPr/>
          <a:lstStyle/>
          <a:p>
            <a:r>
              <a:rPr lang="en-US" dirty="0"/>
              <a:t>Keys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" y="4495800"/>
            <a:ext cx="9042400" cy="1066800"/>
          </a:xfrm>
        </p:spPr>
        <p:txBody>
          <a:bodyPr/>
          <a:lstStyle/>
          <a:p>
            <a:r>
              <a:rPr lang="en-CA" dirty="0" smtClean="0"/>
              <a:t>What </a:t>
            </a:r>
            <a:r>
              <a:rPr lang="en-CA" dirty="0"/>
              <a:t>is the key for </a:t>
            </a:r>
            <a:r>
              <a:rPr lang="en-CA" dirty="0" smtClean="0"/>
              <a:t>the relation(above)? </a:t>
            </a:r>
          </a:p>
          <a:p>
            <a:pPr lvl="1"/>
            <a:r>
              <a:rPr lang="en-CA" dirty="0" smtClean="0"/>
              <a:t>Student </a:t>
            </a:r>
            <a:r>
              <a:rPr lang="en-CA" dirty="0"/>
              <a:t>if only one course in the relation </a:t>
            </a:r>
            <a:endParaRPr lang="en-CA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92114"/>
              </p:ext>
            </p:extLst>
          </p:nvPr>
        </p:nvGraphicFramePr>
        <p:xfrm>
          <a:off x="152400" y="762002"/>
          <a:ext cx="8915400" cy="350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61160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2927120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2927120">
                  <a:extLst>
                    <a:ext uri="{9D8B030D-6E8A-4147-A177-3AD203B41FA5}">
                      <a16:colId xmlns:a16="http://schemas.microsoft.com/office/drawing/2014/main" val="99641478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Name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Course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Grade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altLang="en-US" sz="2800" dirty="0" err="1" smtClean="0"/>
                        <a:t>Abebe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Math 101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altLang="en-US" sz="2800" dirty="0" err="1" smtClean="0"/>
                        <a:t>Kebede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English 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altLang="en-US" sz="2800" dirty="0" smtClean="0"/>
                        <a:t>Aster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Math 101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altLang="en-US" sz="2800" dirty="0" err="1" smtClean="0"/>
                        <a:t>Abebe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English 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Zahra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English 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54864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b="1" dirty="0"/>
              <a:t>Pair (Student, Course) if multiple courses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6257835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What if student takes same course many times?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0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Relational Data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Arial Narrow" panose="020B0606020202030204" pitchFamily="34" charset="0"/>
              </a:rPr>
              <a:t>SUPPLIER(</a:t>
            </a:r>
            <a:r>
              <a:rPr lang="en-US" sz="2400" b="1" dirty="0" err="1">
                <a:latin typeface="Arial Narrow" panose="020B0606020202030204" pitchFamily="34" charset="0"/>
              </a:rPr>
              <a:t>SUPNR:integer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SUPNAME:string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SUPADDRESS:string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SUPCITY:string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SUPSTATUS:integer</a:t>
            </a:r>
            <a:r>
              <a:rPr lang="en-US" sz="2400" b="1" dirty="0">
                <a:latin typeface="Arial Narrow" panose="020B0606020202030204" pitchFamily="34" charset="0"/>
              </a:rPr>
              <a:t>) 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PRODUCT(</a:t>
            </a:r>
            <a:r>
              <a:rPr lang="en-US" sz="2400" b="1" dirty="0" err="1" smtClean="0">
                <a:latin typeface="Arial Narrow" panose="020B0606020202030204" pitchFamily="34" charset="0"/>
              </a:rPr>
              <a:t>PRODNR:integer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PRODNAME:string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PRODTYPE:string</a:t>
            </a:r>
            <a:r>
              <a:rPr lang="en-US" sz="2400" b="1" dirty="0">
                <a:latin typeface="Arial Narrow" panose="020B0606020202030204" pitchFamily="34" charset="0"/>
              </a:rPr>
              <a:t>, AVAILABLE </a:t>
            </a:r>
            <a:r>
              <a:rPr lang="en-US" sz="2400" b="1" dirty="0" err="1">
                <a:latin typeface="Arial Narrow" panose="020B0606020202030204" pitchFamily="34" charset="0"/>
              </a:rPr>
              <a:t>QUANTITY:integer</a:t>
            </a:r>
            <a:r>
              <a:rPr lang="en-US" sz="2400" b="1" dirty="0">
                <a:latin typeface="Arial Narrow" panose="020B0606020202030204" pitchFamily="34" charset="0"/>
              </a:rPr>
              <a:t>) 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SUPPLIES(SUPNR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PRODNR:integer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PURCHASE_PRICE:real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DELIV_PERIOD:integer</a:t>
            </a:r>
            <a:r>
              <a:rPr lang="en-US" sz="2400" b="1" dirty="0">
                <a:latin typeface="Arial Narrow" panose="020B0606020202030204" pitchFamily="34" charset="0"/>
              </a:rPr>
              <a:t>) 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PURCHASE_ORDER(</a:t>
            </a:r>
            <a:r>
              <a:rPr lang="en-US" sz="2400" b="1" dirty="0" err="1" smtClean="0">
                <a:latin typeface="Arial Narrow" panose="020B0606020202030204" pitchFamily="34" charset="0"/>
              </a:rPr>
              <a:t>PONR:integer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PODATE:date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SUPNR:integer</a:t>
            </a:r>
            <a:r>
              <a:rPr lang="en-US" sz="2400" b="1" dirty="0">
                <a:latin typeface="Arial Narrow" panose="020B0606020202030204" pitchFamily="34" charset="0"/>
              </a:rPr>
              <a:t>) 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PO_LINE(</a:t>
            </a:r>
            <a:r>
              <a:rPr lang="en-US" sz="2400" b="1" dirty="0" err="1" smtClean="0">
                <a:latin typeface="Arial Narrow" panose="020B0606020202030204" pitchFamily="34" charset="0"/>
              </a:rPr>
              <a:t>PONR:integer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PRODNR:integer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 smtClean="0">
                <a:latin typeface="Arial Narrow" panose="020B0606020202030204" pitchFamily="34" charset="0"/>
              </a:rPr>
              <a:t>QUANTITY:integer</a:t>
            </a:r>
            <a:r>
              <a:rPr lang="en-US" sz="2400" b="1" dirty="0" smtClean="0">
                <a:latin typeface="Arial Narrow" panose="020B0606020202030204" pitchFamily="34" charset="0"/>
              </a:rPr>
              <a:t>)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5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9144000" cy="720725"/>
          </a:xfrm>
        </p:spPr>
        <p:txBody>
          <a:bodyPr/>
          <a:lstStyle/>
          <a:p>
            <a:r>
              <a:rPr lang="en-US" dirty="0"/>
              <a:t>Keys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Keys </a:t>
            </a:r>
            <a:r>
              <a:rPr lang="en-CA" dirty="0"/>
              <a:t>help associate tuples in different relations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72746"/>
              </p:ext>
            </p:extLst>
          </p:nvPr>
        </p:nvGraphicFramePr>
        <p:xfrm>
          <a:off x="1" y="2895600"/>
          <a:ext cx="4419599" cy="2898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164644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654756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Dep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ATR/8932/10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Yonas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Fiseha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ATR/9127/10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Leul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Mengistu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ATR/0382/10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Natnael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Getachew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ATR/5845/10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Samuel </a:t>
                      </a:r>
                      <a:r>
                        <a:rPr lang="en-US" altLang="en-US" sz="1800" dirty="0" err="1" smtClean="0"/>
                        <a:t>Teshome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484186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ATR/8157/10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Nahom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Sileshi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08124"/>
              </p:ext>
            </p:extLst>
          </p:nvPr>
        </p:nvGraphicFramePr>
        <p:xfrm>
          <a:off x="5408529" y="1538327"/>
          <a:ext cx="3721100" cy="19250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ID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DepartmentName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900" b="1" dirty="0" smtClean="0"/>
                        <a:t>CE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Civil</a:t>
                      </a:r>
                      <a:r>
                        <a:rPr lang="en-US" altLang="en-US" sz="1900" baseline="0" dirty="0" smtClean="0"/>
                        <a:t> </a:t>
                      </a:r>
                      <a:r>
                        <a:rPr lang="en-US" altLang="en-US" sz="1900" dirty="0" smtClean="0"/>
                        <a:t>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900" b="1" dirty="0" smtClean="0"/>
                        <a:t>EE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Electrical 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900" b="1" dirty="0" smtClean="0"/>
                        <a:t>ME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Mechanical 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 bwMode="auto">
          <a:xfrm>
            <a:off x="4233718" y="3944817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241800" y="5410199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241800" y="4953000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241800" y="4422534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41800" y="3467101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583458" y="2024280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537200" y="2531523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04164" y="3028737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Elbow Connector 17"/>
          <p:cNvCxnSpPr>
            <a:endCxn id="9" idx="6"/>
          </p:cNvCxnSpPr>
          <p:nvPr/>
        </p:nvCxnSpPr>
        <p:spPr bwMode="auto">
          <a:xfrm rot="5400000">
            <a:off x="4098686" y="2582503"/>
            <a:ext cx="1751346" cy="1125682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1" idx="6"/>
          </p:cNvCxnSpPr>
          <p:nvPr/>
        </p:nvCxnSpPr>
        <p:spPr bwMode="auto">
          <a:xfrm rot="5400000">
            <a:off x="3632119" y="3057155"/>
            <a:ext cx="2759527" cy="118456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0" idx="6"/>
          </p:cNvCxnSpPr>
          <p:nvPr/>
        </p:nvCxnSpPr>
        <p:spPr bwMode="auto">
          <a:xfrm rot="5400000">
            <a:off x="3632003" y="3395319"/>
            <a:ext cx="2878678" cy="130348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  <a:endCxn id="13" idx="5"/>
          </p:cNvCxnSpPr>
          <p:nvPr/>
        </p:nvCxnSpPr>
        <p:spPr bwMode="auto">
          <a:xfrm flipH="1">
            <a:off x="4393562" y="2607723"/>
            <a:ext cx="1321438" cy="989459"/>
          </a:xfrm>
          <a:prstGeom prst="bentConnector4">
            <a:avLst>
              <a:gd name="adj1" fmla="val 3445"/>
              <a:gd name="adj2" fmla="val 94554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2" idx="6"/>
          </p:cNvCxnSpPr>
          <p:nvPr/>
        </p:nvCxnSpPr>
        <p:spPr bwMode="auto">
          <a:xfrm rot="10800000" flipV="1">
            <a:off x="4419600" y="3257334"/>
            <a:ext cx="1543628" cy="1241400"/>
          </a:xfrm>
          <a:prstGeom prst="bentConnector3">
            <a:avLst>
              <a:gd name="adj1" fmla="val -1127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 bwMode="auto">
          <a:xfrm>
            <a:off x="3657600" y="2607722"/>
            <a:ext cx="838200" cy="3243352"/>
          </a:xfrm>
          <a:prstGeom prst="ellipse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5408529" y="1335412"/>
            <a:ext cx="882589" cy="2131689"/>
          </a:xfrm>
          <a:prstGeom prst="ellipse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7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Characteristics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Relations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8491" y="628071"/>
            <a:ext cx="9042400" cy="621145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Values in a tuple: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All values are considered atomic (indivisible).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Each value in a tuple must be from the domain of the attribute for that column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If tuple t = &lt;v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v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…, </a:t>
            </a:r>
            <a:r>
              <a:rPr lang="en-US" altLang="en-US" dirty="0" err="1" smtClean="0"/>
              <a:t>v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&gt; is a tuple (row) in the relation state r of R(A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…, A</a:t>
            </a:r>
            <a:r>
              <a:rPr lang="en-US" altLang="en-US" baseline="-25000" dirty="0" smtClean="0"/>
              <a:t>n</a:t>
            </a:r>
            <a:r>
              <a:rPr lang="en-US" altLang="en-US" dirty="0" smtClean="0"/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Then each </a:t>
            </a:r>
            <a:r>
              <a:rPr lang="en-US" altLang="en-US" i="1" dirty="0" smtClean="0"/>
              <a:t>v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must be a value from </a:t>
            </a:r>
            <a:r>
              <a:rPr lang="en-US" altLang="en-US" i="1" dirty="0" err="1" smtClean="0"/>
              <a:t>dom</a:t>
            </a:r>
            <a:r>
              <a:rPr lang="en-US" altLang="en-US" i="1" dirty="0" smtClean="0"/>
              <a:t>(A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 smtClean="0"/>
              <a:t>special </a:t>
            </a:r>
            <a:r>
              <a:rPr lang="en-US" altLang="en-US" sz="2400" b="1" dirty="0" smtClean="0"/>
              <a:t>null</a:t>
            </a:r>
            <a:r>
              <a:rPr lang="en-US" altLang="en-US" sz="2400" dirty="0" smtClean="0"/>
              <a:t> value is used to represent values that are </a:t>
            </a:r>
          </a:p>
          <a:p>
            <a:pPr lvl="2" eaLnBrk="1" hangingPunct="1"/>
            <a:r>
              <a:rPr lang="en-US" altLang="en-US" dirty="0" smtClean="0"/>
              <a:t>unknown or </a:t>
            </a:r>
          </a:p>
          <a:p>
            <a:pPr lvl="2" eaLnBrk="1" hangingPunct="1"/>
            <a:r>
              <a:rPr lang="en-US" altLang="en-US" dirty="0" smtClean="0"/>
              <a:t>not available or </a:t>
            </a:r>
          </a:p>
          <a:p>
            <a:pPr lvl="2" eaLnBrk="1" hangingPunct="1"/>
            <a:r>
              <a:rPr lang="en-US" altLang="en-US" dirty="0" smtClean="0"/>
              <a:t>inapplicable in certain tuples. </a:t>
            </a:r>
          </a:p>
        </p:txBody>
      </p:sp>
    </p:spTree>
    <p:extLst>
      <p:ext uri="{BB962C8B-B14F-4D97-AF65-F5344CB8AC3E}">
        <p14:creationId xmlns:p14="http://schemas.microsoft.com/office/powerpoint/2010/main" val="2524573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800" y="762000"/>
            <a:ext cx="9042400" cy="6019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Notation: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We refer to </a:t>
            </a:r>
            <a:r>
              <a:rPr lang="en-US" altLang="en-US" sz="2400" b="1" dirty="0" smtClean="0"/>
              <a:t>component values</a:t>
            </a:r>
            <a:r>
              <a:rPr lang="en-US" altLang="en-US" sz="2400" dirty="0" smtClean="0"/>
              <a:t> of a tuple t by: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t[A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] or </a:t>
            </a:r>
            <a:r>
              <a:rPr lang="en-US" altLang="en-US" dirty="0" err="1" smtClean="0"/>
              <a:t>t.A</a:t>
            </a:r>
            <a:r>
              <a:rPr lang="en-US" altLang="en-US" baseline="-25000" dirty="0" err="1" smtClean="0"/>
              <a:t>i</a:t>
            </a:r>
            <a:endParaRPr lang="en-US" altLang="en-US" baseline="-25000" dirty="0" smtClean="0"/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This is the value v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of attribute A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for tuple 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Similarly, t[A</a:t>
            </a:r>
            <a:r>
              <a:rPr lang="en-US" altLang="en-US" sz="2400" baseline="-25000" dirty="0" smtClean="0"/>
              <a:t>u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v</a:t>
            </a:r>
            <a:r>
              <a:rPr lang="en-US" altLang="en-US" sz="2400" dirty="0" smtClean="0"/>
              <a:t>, ..., A</a:t>
            </a:r>
            <a:r>
              <a:rPr lang="en-US" altLang="en-US" sz="2400" baseline="-25000" dirty="0" smtClean="0"/>
              <a:t>w</a:t>
            </a:r>
            <a:r>
              <a:rPr lang="en-US" altLang="en-US" sz="2400" dirty="0" smtClean="0"/>
              <a:t>] refers to the </a:t>
            </a:r>
            <a:r>
              <a:rPr lang="en-US" altLang="en-US" sz="2400" dirty="0" err="1" smtClean="0"/>
              <a:t>subtuple</a:t>
            </a:r>
            <a:r>
              <a:rPr lang="en-US" altLang="en-US" sz="2400" dirty="0" smtClean="0"/>
              <a:t> of t containing the values of attributes A</a:t>
            </a:r>
            <a:r>
              <a:rPr lang="en-US" altLang="en-US" sz="2400" baseline="-25000" dirty="0" smtClean="0"/>
              <a:t>u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v</a:t>
            </a:r>
            <a:r>
              <a:rPr lang="en-US" altLang="en-US" sz="2400" dirty="0" smtClean="0"/>
              <a:t>, ..., A</a:t>
            </a:r>
            <a:r>
              <a:rPr lang="en-US" altLang="en-US" sz="2400" baseline="-25000" dirty="0" smtClean="0"/>
              <a:t>w</a:t>
            </a:r>
            <a:r>
              <a:rPr lang="en-US" altLang="en-US" sz="2400" dirty="0" smtClean="0"/>
              <a:t>, respectively in t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Characteristics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2158407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28072"/>
          </a:xfrm>
        </p:spPr>
        <p:txBody>
          <a:bodyPr/>
          <a:lstStyle/>
          <a:p>
            <a:r>
              <a:rPr lang="en-US" altLang="en-US" sz="2800" b="1" smtClean="0"/>
              <a:t>CONSTRAINTS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6184" y="685800"/>
            <a:ext cx="9042400" cy="6172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200" dirty="0" smtClean="0"/>
              <a:t>Constraints determine which values </a:t>
            </a:r>
            <a:r>
              <a:rPr lang="en-US" altLang="en-US" sz="2200" b="1" dirty="0" smtClean="0"/>
              <a:t>are permissible</a:t>
            </a:r>
            <a:r>
              <a:rPr lang="en-US" altLang="en-US" sz="2200" dirty="0" smtClean="0"/>
              <a:t> and which are </a:t>
            </a:r>
            <a:r>
              <a:rPr lang="en-US" altLang="en-US" sz="2200" b="1" dirty="0" smtClean="0"/>
              <a:t>not</a:t>
            </a:r>
            <a:r>
              <a:rPr lang="en-US" altLang="en-US" sz="2200" dirty="0" smtClean="0"/>
              <a:t> in the database.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They are of three main types: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200" b="1" dirty="0" smtClean="0"/>
              <a:t>Inherent or Implicit Constraints</a:t>
            </a:r>
            <a:r>
              <a:rPr lang="en-US" altLang="en-US" sz="2200" dirty="0" smtClean="0"/>
              <a:t>: These are based on the data model itself. </a:t>
            </a:r>
            <a:r>
              <a:rPr lang="en-US" altLang="en-US" sz="2200" dirty="0" smtClean="0"/>
              <a:t>(</a:t>
            </a:r>
            <a:r>
              <a:rPr lang="en-US" altLang="en-US" sz="2200" dirty="0" smtClean="0"/>
              <a:t>E.g., relational model does not allow a list as a value for any attribute)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200" b="1" dirty="0" smtClean="0"/>
              <a:t>Schema-based </a:t>
            </a:r>
            <a:r>
              <a:rPr lang="en-US" altLang="en-US" sz="2200" b="1" dirty="0" smtClean="0"/>
              <a:t>or Explicit Constraints</a:t>
            </a:r>
            <a:r>
              <a:rPr lang="en-US" altLang="en-US" sz="2200" dirty="0" smtClean="0"/>
              <a:t>: They are expressed in the schema by using the facilities provided by the model. (E.g., max. cardinality ratio constraint in the ER model)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200" b="1" dirty="0" smtClean="0"/>
              <a:t>Application </a:t>
            </a:r>
            <a:r>
              <a:rPr lang="en-US" altLang="en-US" sz="2200" b="1" dirty="0" smtClean="0"/>
              <a:t>based or semantic constraints</a:t>
            </a:r>
            <a:r>
              <a:rPr lang="en-US" altLang="en-US" sz="2200" dirty="0" smtClean="0"/>
              <a:t>: These are beyond the expressive power of the model and must be specified and enforced by the application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2723935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Integrity Constraints</a:t>
            </a:r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914400"/>
            <a:ext cx="89662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Constraints are </a:t>
            </a:r>
            <a:r>
              <a:rPr lang="en-US" altLang="en-US" sz="2400" b="1" dirty="0" smtClean="0"/>
              <a:t>conditions</a:t>
            </a:r>
            <a:r>
              <a:rPr lang="en-US" altLang="en-US" sz="2400" dirty="0" smtClean="0"/>
              <a:t> that must hold on </a:t>
            </a:r>
            <a:r>
              <a:rPr lang="en-US" altLang="en-US" sz="2400" b="1" dirty="0" smtClean="0"/>
              <a:t>all</a:t>
            </a:r>
            <a:r>
              <a:rPr lang="en-US" altLang="en-US" sz="2400" dirty="0" smtClean="0"/>
              <a:t>  valid relation states.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There are three </a:t>
            </a:r>
            <a:r>
              <a:rPr lang="en-US" altLang="en-US" sz="2400" i="1" dirty="0" smtClean="0"/>
              <a:t>main types</a:t>
            </a:r>
            <a:r>
              <a:rPr lang="en-US" altLang="en-US" sz="2400" dirty="0" smtClean="0"/>
              <a:t> of (explicit schema-based) constraints that can be expressed in the relational model: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b="1" dirty="0" smtClean="0"/>
              <a:t>Key</a:t>
            </a:r>
            <a:r>
              <a:rPr lang="en-US" altLang="en-US" sz="2200" dirty="0" smtClean="0"/>
              <a:t> constraints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b="1" dirty="0" smtClean="0"/>
              <a:t>Entity</a:t>
            </a:r>
            <a:r>
              <a:rPr lang="en-US" altLang="en-US" sz="2200" dirty="0" smtClean="0"/>
              <a:t> </a:t>
            </a:r>
            <a:r>
              <a:rPr lang="en-US" altLang="en-US" sz="2200" b="1" dirty="0" smtClean="0"/>
              <a:t>integrity</a:t>
            </a:r>
            <a:r>
              <a:rPr lang="en-US" altLang="en-US" sz="2200" dirty="0" smtClean="0"/>
              <a:t> constraints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b="1" dirty="0" smtClean="0"/>
              <a:t>Referential integrity</a:t>
            </a:r>
            <a:r>
              <a:rPr lang="en-US" altLang="en-US" sz="2200" dirty="0" smtClean="0"/>
              <a:t> constraints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Another schema-based constraint is the </a:t>
            </a:r>
            <a:r>
              <a:rPr lang="en-US" altLang="en-US" sz="2400" b="1" dirty="0" smtClean="0"/>
              <a:t>domain</a:t>
            </a:r>
            <a:r>
              <a:rPr lang="en-US" altLang="en-US" sz="2400" dirty="0" smtClean="0"/>
              <a:t> constraint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Every value in a tuple must be from the </a:t>
            </a:r>
            <a:r>
              <a:rPr lang="en-US" altLang="en-US" sz="2200" i="1" dirty="0" smtClean="0"/>
              <a:t>domain of its attribute</a:t>
            </a:r>
            <a:r>
              <a:rPr lang="en-US" altLang="en-US" sz="2200" dirty="0" smtClean="0"/>
              <a:t> (or it could be </a:t>
            </a:r>
            <a:r>
              <a:rPr lang="en-US" altLang="en-US" sz="2200" b="1" dirty="0" smtClean="0"/>
              <a:t>null</a:t>
            </a:r>
            <a:r>
              <a:rPr lang="en-US" altLang="en-US" sz="2200" dirty="0" smtClean="0"/>
              <a:t>, if allowed for that attribute)</a:t>
            </a:r>
          </a:p>
        </p:txBody>
      </p:sp>
    </p:spTree>
    <p:extLst>
      <p:ext uri="{BB962C8B-B14F-4D97-AF65-F5344CB8AC3E}">
        <p14:creationId xmlns:p14="http://schemas.microsoft.com/office/powerpoint/2010/main" val="3849307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Key Constraints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1600" y="762000"/>
            <a:ext cx="8966200" cy="6019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err="1" smtClean="0"/>
              <a:t>Superkey</a:t>
            </a:r>
            <a:r>
              <a:rPr lang="en-US" altLang="en-US" sz="2400" dirty="0" smtClean="0"/>
              <a:t> of R: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Is a set of attributes SK of R with the following condition: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No two tuples in any valid relation state r(R) will have the same value for SK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That is, for any distinct tuples t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and t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in r(R), t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[SK] </a:t>
            </a:r>
            <a:r>
              <a:rPr lang="en-US" altLang="en-US" sz="2000" dirty="0" smtClean="0">
                <a:sym typeface="Symbol" panose="05050102010706020507" pitchFamily="18" charset="2"/>
              </a:rPr>
              <a:t></a:t>
            </a:r>
            <a:r>
              <a:rPr lang="en-US" altLang="en-US" sz="2000" dirty="0" smtClean="0"/>
              <a:t> t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[SK]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This condition must hold in </a:t>
            </a:r>
            <a:r>
              <a:rPr lang="en-US" altLang="en-US" sz="2000" i="1" dirty="0" smtClean="0"/>
              <a:t>any valid state</a:t>
            </a:r>
            <a:r>
              <a:rPr lang="en-US" altLang="en-US" sz="2000" dirty="0" smtClean="0"/>
              <a:t> r(R)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Key</a:t>
            </a:r>
            <a:r>
              <a:rPr lang="en-US" altLang="en-US" sz="2400" dirty="0" smtClean="0"/>
              <a:t> of R: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A "minimal" </a:t>
            </a:r>
            <a:r>
              <a:rPr lang="en-US" altLang="en-US" sz="2200" dirty="0" err="1" smtClean="0"/>
              <a:t>superkey</a:t>
            </a:r>
            <a:endParaRPr lang="en-US" altLang="en-US" sz="22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That is, a key is a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K such that removal of any attribute from K results in a set of attributes that is not a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(does not possess the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uniqueness property)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A Key is a </a:t>
            </a:r>
            <a:r>
              <a:rPr lang="en-US" altLang="en-US" sz="2400" dirty="0" err="1" smtClean="0"/>
              <a:t>Superkey</a:t>
            </a:r>
            <a:r>
              <a:rPr lang="en-US" altLang="en-US" sz="2400" dirty="0" smtClean="0"/>
              <a:t> but not vice versa</a:t>
            </a:r>
          </a:p>
        </p:txBody>
      </p:sp>
    </p:spTree>
    <p:extLst>
      <p:ext uri="{BB962C8B-B14F-4D97-AF65-F5344CB8AC3E}">
        <p14:creationId xmlns:p14="http://schemas.microsoft.com/office/powerpoint/2010/main" val="1468220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Key Constraints (continued)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639619"/>
            <a:ext cx="8966200" cy="617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Example: Consider the CAR relation schema: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CAR(State, </a:t>
            </a:r>
            <a:r>
              <a:rPr lang="en-US" altLang="en-US" sz="2200" dirty="0" err="1" smtClean="0"/>
              <a:t>Reg</a:t>
            </a:r>
            <a:r>
              <a:rPr lang="en-US" altLang="en-US" sz="2200" dirty="0" smtClean="0"/>
              <a:t>#, </a:t>
            </a:r>
            <a:r>
              <a:rPr lang="en-US" altLang="en-US" sz="2200" dirty="0" err="1" smtClean="0"/>
              <a:t>SerialNo</a:t>
            </a:r>
            <a:r>
              <a:rPr lang="en-US" altLang="en-US" sz="2200" dirty="0" smtClean="0"/>
              <a:t>, Make, Model, Year)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CAR has two keys: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Key1 = {State, </a:t>
            </a:r>
            <a:r>
              <a:rPr lang="en-US" altLang="en-US" sz="2000" dirty="0" err="1" smtClean="0"/>
              <a:t>Reg</a:t>
            </a:r>
            <a:r>
              <a:rPr lang="en-US" altLang="en-US" sz="2000" dirty="0" smtClean="0"/>
              <a:t>#}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Key2 = {</a:t>
            </a:r>
            <a:r>
              <a:rPr lang="en-US" altLang="en-US" sz="2000" dirty="0" err="1" smtClean="0"/>
              <a:t>SerialNo</a:t>
            </a:r>
            <a:r>
              <a:rPr lang="en-US" altLang="en-US" sz="2000" dirty="0" smtClean="0"/>
              <a:t>}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Both are also </a:t>
            </a:r>
            <a:r>
              <a:rPr lang="en-US" altLang="en-US" sz="2200" dirty="0" err="1" smtClean="0"/>
              <a:t>superkeys</a:t>
            </a:r>
            <a:r>
              <a:rPr lang="en-US" altLang="en-US" sz="2200" dirty="0" smtClean="0"/>
              <a:t> of CAR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{</a:t>
            </a:r>
            <a:r>
              <a:rPr lang="en-US" altLang="en-US" sz="2200" dirty="0" err="1" smtClean="0"/>
              <a:t>SerialNo</a:t>
            </a:r>
            <a:r>
              <a:rPr lang="en-US" altLang="en-US" sz="2200" dirty="0" smtClean="0"/>
              <a:t>, Make} is a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but </a:t>
            </a:r>
            <a:r>
              <a:rPr lang="en-US" altLang="en-US" sz="2200" i="1" dirty="0" smtClean="0"/>
              <a:t>not</a:t>
            </a:r>
            <a:r>
              <a:rPr lang="en-US" altLang="en-US" sz="2200" dirty="0" smtClean="0"/>
              <a:t> a key.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In general: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Any </a:t>
            </a:r>
            <a:r>
              <a:rPr lang="en-US" altLang="en-US" sz="2200" i="1" dirty="0" smtClean="0"/>
              <a:t>key</a:t>
            </a:r>
            <a:r>
              <a:rPr lang="en-US" altLang="en-US" sz="2200" dirty="0" smtClean="0"/>
              <a:t> is a </a:t>
            </a:r>
            <a:r>
              <a:rPr lang="en-US" altLang="en-US" sz="2200" i="1" dirty="0" err="1" smtClean="0"/>
              <a:t>superkey</a:t>
            </a:r>
            <a:r>
              <a:rPr lang="en-US" altLang="en-US" sz="2200" i="1" dirty="0" smtClean="0"/>
              <a:t> </a:t>
            </a:r>
            <a:r>
              <a:rPr lang="en-US" altLang="en-US" sz="2200" dirty="0" smtClean="0"/>
              <a:t>(but not vice versa)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Any set of attributes that </a:t>
            </a:r>
            <a:r>
              <a:rPr lang="en-US" altLang="en-US" sz="2200" i="1" dirty="0" smtClean="0"/>
              <a:t>includes a key</a:t>
            </a:r>
            <a:r>
              <a:rPr lang="en-US" altLang="en-US" sz="2200" dirty="0" smtClean="0"/>
              <a:t> is a </a:t>
            </a:r>
            <a:r>
              <a:rPr lang="en-US" altLang="en-US" sz="2200" i="1" dirty="0" err="1" smtClean="0"/>
              <a:t>superkey</a:t>
            </a:r>
            <a:endParaRPr lang="en-US" altLang="en-US" sz="2200" i="1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A </a:t>
            </a:r>
            <a:r>
              <a:rPr lang="en-US" altLang="en-US" sz="2200" i="1" dirty="0" smtClean="0"/>
              <a:t>minimal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is also a key</a:t>
            </a:r>
          </a:p>
        </p:txBody>
      </p:sp>
    </p:spTree>
    <p:extLst>
      <p:ext uri="{BB962C8B-B14F-4D97-AF65-F5344CB8AC3E}">
        <p14:creationId xmlns:p14="http://schemas.microsoft.com/office/powerpoint/2010/main" val="2583969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smtClean="0"/>
              <a:t>Key Constraints (continued)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27" y="685800"/>
            <a:ext cx="8959273" cy="6172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If a relation has several </a:t>
            </a:r>
            <a:r>
              <a:rPr lang="en-US" altLang="en-US" sz="2400" b="1" dirty="0" smtClean="0"/>
              <a:t>candidate keys</a:t>
            </a:r>
            <a:r>
              <a:rPr lang="en-US" altLang="en-US" sz="2400" dirty="0" smtClean="0"/>
              <a:t>, one is chosen arbitrarily to be the </a:t>
            </a:r>
            <a:r>
              <a:rPr lang="en-US" altLang="en-US" sz="2400" b="1" dirty="0" smtClean="0"/>
              <a:t>primary key</a:t>
            </a:r>
            <a:r>
              <a:rPr lang="en-US" altLang="en-US" sz="2400" dirty="0" smtClean="0"/>
              <a:t>. </a:t>
            </a:r>
          </a:p>
          <a:p>
            <a:pPr lvl="1" eaLnBrk="1" hangingPunct="1"/>
            <a:r>
              <a:rPr lang="en-US" altLang="en-US" sz="2200" dirty="0" smtClean="0"/>
              <a:t>The primary key attributes are </a:t>
            </a:r>
            <a:r>
              <a:rPr lang="en-US" altLang="en-US" sz="2200" u="sng" dirty="0" smtClean="0"/>
              <a:t>underlined</a:t>
            </a:r>
            <a:r>
              <a:rPr lang="en-US" altLang="en-US" sz="2200" dirty="0" smtClean="0"/>
              <a:t>.</a:t>
            </a:r>
          </a:p>
          <a:p>
            <a:pPr eaLnBrk="1" hangingPunct="1"/>
            <a:endParaRPr lang="en-US" altLang="en-US" sz="1400" dirty="0" smtClean="0"/>
          </a:p>
          <a:p>
            <a:pPr eaLnBrk="1" hangingPunct="1"/>
            <a:r>
              <a:rPr lang="en-US" altLang="en-US" sz="2400" dirty="0" smtClean="0"/>
              <a:t>Example: Consider the CAR relation schema:</a:t>
            </a:r>
          </a:p>
          <a:p>
            <a:pPr lvl="1" eaLnBrk="1" hangingPunct="1"/>
            <a:r>
              <a:rPr lang="en-US" altLang="en-US" sz="2200" dirty="0" smtClean="0"/>
              <a:t>CAR(State, </a:t>
            </a:r>
            <a:r>
              <a:rPr lang="en-US" altLang="en-US" sz="2200" dirty="0" err="1" smtClean="0"/>
              <a:t>Reg</a:t>
            </a:r>
            <a:r>
              <a:rPr lang="en-US" altLang="en-US" sz="2200" dirty="0" smtClean="0"/>
              <a:t>#, </a:t>
            </a:r>
            <a:r>
              <a:rPr lang="en-US" altLang="en-US" sz="2200" u="sng" dirty="0" err="1" smtClean="0"/>
              <a:t>SerialNo</a:t>
            </a:r>
            <a:r>
              <a:rPr lang="en-US" altLang="en-US" sz="2200" dirty="0" smtClean="0"/>
              <a:t>, Make, Model, Year)</a:t>
            </a:r>
          </a:p>
          <a:p>
            <a:pPr lvl="1" eaLnBrk="1" hangingPunct="1"/>
            <a:r>
              <a:rPr lang="en-US" altLang="en-US" sz="2200" dirty="0" smtClean="0"/>
              <a:t>We chose </a:t>
            </a:r>
            <a:r>
              <a:rPr lang="en-US" altLang="en-US" sz="2200" dirty="0" err="1" smtClean="0"/>
              <a:t>SerialNo</a:t>
            </a:r>
            <a:r>
              <a:rPr lang="en-US" altLang="en-US" sz="2200" dirty="0" smtClean="0"/>
              <a:t> as the primary key</a:t>
            </a:r>
          </a:p>
          <a:p>
            <a:pPr eaLnBrk="1" hangingPunct="1"/>
            <a:endParaRPr lang="en-US" altLang="en-US" sz="1200" dirty="0" smtClean="0"/>
          </a:p>
          <a:p>
            <a:pPr eaLnBrk="1" hangingPunct="1"/>
            <a:r>
              <a:rPr lang="en-US" altLang="en-US" sz="2400" dirty="0" smtClean="0"/>
              <a:t>The primary key value is used to </a:t>
            </a:r>
            <a:r>
              <a:rPr lang="en-US" altLang="en-US" sz="2400" i="1" dirty="0" smtClean="0"/>
              <a:t>uniquely identify</a:t>
            </a:r>
            <a:r>
              <a:rPr lang="en-US" altLang="en-US" sz="2400" dirty="0" smtClean="0"/>
              <a:t> each tuple in a relation</a:t>
            </a:r>
          </a:p>
          <a:p>
            <a:pPr lvl="1" eaLnBrk="1" hangingPunct="1"/>
            <a:r>
              <a:rPr lang="en-US" altLang="en-US" sz="2200" dirty="0" smtClean="0"/>
              <a:t>Provides the tuple identity</a:t>
            </a:r>
          </a:p>
          <a:p>
            <a:pPr eaLnBrk="1" hangingPunct="1"/>
            <a:endParaRPr lang="en-US" altLang="en-US" sz="1400" dirty="0" smtClean="0"/>
          </a:p>
          <a:p>
            <a:pPr eaLnBrk="1" hangingPunct="1"/>
            <a:r>
              <a:rPr lang="en-US" altLang="en-US" sz="2400" dirty="0" smtClean="0"/>
              <a:t>Also used to </a:t>
            </a:r>
            <a:r>
              <a:rPr lang="en-US" altLang="en-US" sz="2400" i="1" dirty="0" smtClean="0"/>
              <a:t>reference</a:t>
            </a:r>
            <a:r>
              <a:rPr lang="en-US" altLang="en-US" sz="2400" dirty="0" smtClean="0"/>
              <a:t> the tuple from another tuple</a:t>
            </a:r>
          </a:p>
          <a:p>
            <a:pPr lvl="1" eaLnBrk="1" hangingPunct="1"/>
            <a:r>
              <a:rPr lang="en-US" altLang="en-US" sz="2200" dirty="0" smtClean="0"/>
              <a:t>General rule: Choose as primary key the smallest of the candidate keys (in terms of size)</a:t>
            </a:r>
          </a:p>
          <a:p>
            <a:pPr lvl="1" eaLnBrk="1" hangingPunct="1"/>
            <a:r>
              <a:rPr lang="en-US" altLang="en-US" sz="2200" dirty="0" smtClean="0"/>
              <a:t>Not always applicable – choice is sometimes subjective</a:t>
            </a:r>
          </a:p>
        </p:txBody>
      </p:sp>
    </p:spTree>
    <p:extLst>
      <p:ext uri="{BB962C8B-B14F-4D97-AF65-F5344CB8AC3E}">
        <p14:creationId xmlns:p14="http://schemas.microsoft.com/office/powerpoint/2010/main" val="2913356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735012"/>
            <a:ext cx="9067800" cy="504825"/>
          </a:xfrm>
          <a:noFill/>
        </p:spPr>
        <p:txBody>
          <a:bodyPr/>
          <a:lstStyle/>
          <a:p>
            <a:pPr eaLnBrk="1" hangingPunct="1"/>
            <a:r>
              <a:rPr lang="en-US" altLang="en-US" sz="2800" b="1" dirty="0" err="1" smtClean="0">
                <a:solidFill>
                  <a:srgbClr val="00B050"/>
                </a:solidFill>
              </a:rPr>
              <a:t>LicenseNumber</a:t>
            </a:r>
            <a:r>
              <a:rPr lang="en-US" altLang="en-US" sz="2800" b="1" dirty="0" smtClean="0">
                <a:solidFill>
                  <a:srgbClr val="00B050"/>
                </a:solidFill>
              </a:rPr>
              <a:t>  </a:t>
            </a:r>
            <a:r>
              <a:rPr lang="en-US" altLang="en-US" sz="2800" b="1" dirty="0">
                <a:solidFill>
                  <a:srgbClr val="00B050"/>
                </a:solidFill>
              </a:rPr>
              <a:t>chosen as Primary Key</a:t>
            </a:r>
            <a:endParaRPr lang="en-US" altLang="en-US" sz="2800" b="1" dirty="0" smtClean="0">
              <a:solidFill>
                <a:srgbClr val="00B050"/>
              </a:solidFill>
            </a:endParaRPr>
          </a:p>
        </p:txBody>
      </p:sp>
      <p:pic>
        <p:nvPicPr>
          <p:cNvPr id="55300" name="Picture 9" descr="fig05_0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0" t="10754" b="2894"/>
          <a:stretch/>
        </p:blipFill>
        <p:spPr bwMode="auto">
          <a:xfrm>
            <a:off x="57149" y="1371600"/>
            <a:ext cx="908685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19050" y="5299075"/>
            <a:ext cx="9144000" cy="14065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kern="0" dirty="0" smtClean="0">
                <a:solidFill>
                  <a:schemeClr val="tx1"/>
                </a:solidFill>
              </a:rPr>
              <a:t>CAR table with two candidate keys:</a:t>
            </a:r>
          </a:p>
          <a:p>
            <a:pPr eaLnBrk="1" hangingPunct="1"/>
            <a:r>
              <a:rPr lang="en-US" altLang="en-US" sz="2800" kern="0" dirty="0" smtClean="0">
                <a:solidFill>
                  <a:schemeClr val="tx1"/>
                </a:solidFill>
              </a:rPr>
              <a:t> – </a:t>
            </a:r>
            <a:r>
              <a:rPr lang="en-US" altLang="en-US" sz="2800" kern="0" dirty="0" err="1" smtClean="0">
                <a:solidFill>
                  <a:schemeClr val="tx1"/>
                </a:solidFill>
              </a:rPr>
              <a:t>LicenseNumber</a:t>
            </a:r>
            <a:r>
              <a:rPr lang="en-US" altLang="en-US" sz="2800" kern="0" dirty="0" smtClean="0">
                <a:solidFill>
                  <a:schemeClr val="tx1"/>
                </a:solidFill>
              </a:rPr>
              <a:t> and </a:t>
            </a:r>
          </a:p>
          <a:p>
            <a:pPr eaLnBrk="1" hangingPunct="1"/>
            <a:r>
              <a:rPr lang="en-US" altLang="en-US" sz="2800" kern="0" dirty="0" smtClean="0">
                <a:solidFill>
                  <a:schemeClr val="tx1"/>
                </a:solidFill>
              </a:rPr>
              <a:t> – </a:t>
            </a:r>
            <a:r>
              <a:rPr lang="en-US" altLang="en-US" sz="2800" kern="0" dirty="0" err="1" smtClean="0">
                <a:solidFill>
                  <a:schemeClr val="tx1"/>
                </a:solidFill>
              </a:rPr>
              <a:t>Engine_serial_number</a:t>
            </a:r>
            <a:endParaRPr lang="en-US" altLang="en-US" sz="2800" kern="0" dirty="0" smtClean="0">
              <a:solidFill>
                <a:schemeClr val="tx1"/>
              </a:solidFill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9050" y="-11113"/>
            <a:ext cx="9144000" cy="54451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1" kern="0" dirty="0" smtClean="0"/>
              <a:t>CAR table with two candidate keys</a:t>
            </a:r>
          </a:p>
        </p:txBody>
      </p:sp>
    </p:spTree>
    <p:extLst>
      <p:ext uri="{BB962C8B-B14F-4D97-AF65-F5344CB8AC3E}">
        <p14:creationId xmlns:p14="http://schemas.microsoft.com/office/powerpoint/2010/main" val="15660471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475"/>
            <a:ext cx="9144000" cy="1330325"/>
          </a:xfrm>
        </p:spPr>
        <p:txBody>
          <a:bodyPr/>
          <a:lstStyle/>
          <a:p>
            <a:r>
              <a:rPr lang="en-CA" sz="4000" b="1" dirty="0"/>
              <a:t>Types of Keys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447800"/>
            <a:ext cx="9042400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3600" dirty="0" err="1" smtClean="0"/>
              <a:t>Superkeys</a:t>
            </a:r>
            <a:r>
              <a:rPr lang="en-CA" sz="3600" dirty="0"/>
              <a:t>, </a:t>
            </a:r>
            <a:endParaRPr lang="en-CA" sz="3600" dirty="0" smtClean="0"/>
          </a:p>
          <a:p>
            <a:pPr>
              <a:lnSpc>
                <a:spcPct val="150000"/>
              </a:lnSpc>
            </a:pPr>
            <a:r>
              <a:rPr lang="en-CA" sz="3600" dirty="0" err="1" smtClean="0"/>
              <a:t>Candidatekeys</a:t>
            </a:r>
            <a:endParaRPr lang="en-CA" sz="3600" dirty="0" smtClean="0"/>
          </a:p>
          <a:p>
            <a:pPr>
              <a:lnSpc>
                <a:spcPct val="150000"/>
              </a:lnSpc>
            </a:pPr>
            <a:r>
              <a:rPr lang="en-CA" sz="3600" dirty="0"/>
              <a:t>Primary keys, Alternative keys </a:t>
            </a:r>
          </a:p>
          <a:p>
            <a:pPr>
              <a:lnSpc>
                <a:spcPct val="150000"/>
              </a:lnSpc>
            </a:pPr>
            <a:r>
              <a:rPr lang="en-CA" sz="3600" dirty="0"/>
              <a:t>Foreign </a:t>
            </a:r>
            <a:r>
              <a:rPr lang="en-CA" sz="3600" dirty="0" smtClean="0"/>
              <a:t>keys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5504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Relational Data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31711"/>
            <a:ext cx="9144001" cy="61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3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14400"/>
            <a:ext cx="9042400" cy="5943600"/>
          </a:xfrm>
        </p:spPr>
        <p:txBody>
          <a:bodyPr/>
          <a:lstStyle/>
          <a:p>
            <a:r>
              <a:rPr lang="en-CA" b="1" dirty="0" err="1" smtClean="0"/>
              <a:t>Superkeys</a:t>
            </a:r>
            <a:r>
              <a:rPr lang="en-CA" dirty="0"/>
              <a:t>, </a:t>
            </a:r>
            <a:endParaRPr lang="en-CA" dirty="0" smtClean="0"/>
          </a:p>
          <a:p>
            <a:pPr lvl="1"/>
            <a:r>
              <a:rPr lang="en-CA" sz="2800" dirty="0" smtClean="0"/>
              <a:t>a </a:t>
            </a:r>
            <a:r>
              <a:rPr lang="en-CA" sz="2800" dirty="0"/>
              <a:t>subset of attribute types of a relation R with the property that no two tuples in any relation state should have the same combination of values for these attribute types </a:t>
            </a:r>
            <a:endParaRPr lang="en-CA" sz="2800" dirty="0" smtClean="0"/>
          </a:p>
          <a:p>
            <a:pPr lvl="1"/>
            <a:r>
              <a:rPr lang="en-CA" sz="2800" dirty="0" smtClean="0"/>
              <a:t>specifies </a:t>
            </a:r>
            <a:r>
              <a:rPr lang="en-CA" sz="2800" dirty="0"/>
              <a:t>a uniqueness constraint </a:t>
            </a:r>
            <a:endParaRPr lang="en-CA" sz="2800" dirty="0" smtClean="0"/>
          </a:p>
          <a:p>
            <a:pPr lvl="1"/>
            <a:r>
              <a:rPr lang="en-CA" sz="2800" dirty="0" smtClean="0"/>
              <a:t>can </a:t>
            </a:r>
            <a:r>
              <a:rPr lang="en-CA" sz="2800" dirty="0"/>
              <a:t>have redundant attribute types </a:t>
            </a:r>
            <a:endParaRPr lang="en-CA" sz="2800" dirty="0" smtClean="0"/>
          </a:p>
          <a:p>
            <a:pPr lvl="2"/>
            <a:r>
              <a:rPr lang="en-CA" dirty="0" smtClean="0"/>
              <a:t>Example</a:t>
            </a:r>
            <a:r>
              <a:rPr lang="en-CA" dirty="0"/>
              <a:t>: (</a:t>
            </a:r>
            <a:r>
              <a:rPr lang="en-CA" dirty="0" err="1"/>
              <a:t>Studentnr</a:t>
            </a:r>
            <a:r>
              <a:rPr lang="en-CA" dirty="0"/>
              <a:t>, Name, </a:t>
            </a:r>
            <a:r>
              <a:rPr lang="en-CA" dirty="0" err="1"/>
              <a:t>HomePhone</a:t>
            </a:r>
            <a:r>
              <a:rPr lang="en-CA" dirty="0"/>
              <a:t>)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30910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599"/>
          </a:xfrm>
        </p:spPr>
        <p:txBody>
          <a:bodyPr/>
          <a:lstStyle/>
          <a:p>
            <a:r>
              <a:rPr lang="en-CA" dirty="0"/>
              <a:t>Types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66800"/>
            <a:ext cx="9042400" cy="5791200"/>
          </a:xfrm>
        </p:spPr>
        <p:txBody>
          <a:bodyPr/>
          <a:lstStyle/>
          <a:p>
            <a:r>
              <a:rPr lang="en-CA" dirty="0" err="1" smtClean="0"/>
              <a:t>Candidatekeys</a:t>
            </a:r>
            <a:endParaRPr lang="en-CA" dirty="0" smtClean="0"/>
          </a:p>
          <a:p>
            <a:pPr lvl="1"/>
            <a:r>
              <a:rPr lang="en-CA" sz="2800" dirty="0" smtClean="0"/>
              <a:t>A </a:t>
            </a:r>
            <a:r>
              <a:rPr lang="en-CA" sz="2800" dirty="0"/>
              <a:t>key K of a relation scheme R is a </a:t>
            </a:r>
            <a:r>
              <a:rPr lang="en-CA" sz="2800" dirty="0" err="1"/>
              <a:t>superkey</a:t>
            </a:r>
            <a:r>
              <a:rPr lang="en-CA" sz="2800" dirty="0"/>
              <a:t> of R with the additional property that removing any attribute type from K leaves a set of attribute types that is no </a:t>
            </a:r>
            <a:r>
              <a:rPr lang="en-CA" sz="2800" dirty="0" err="1"/>
              <a:t>superkey</a:t>
            </a:r>
            <a:r>
              <a:rPr lang="en-CA" sz="2800" dirty="0"/>
              <a:t> of R </a:t>
            </a:r>
            <a:endParaRPr lang="en-CA" sz="2800" dirty="0" smtClean="0"/>
          </a:p>
          <a:p>
            <a:pPr lvl="1"/>
            <a:r>
              <a:rPr lang="en-CA" sz="2800" dirty="0" smtClean="0"/>
              <a:t>A </a:t>
            </a:r>
            <a:r>
              <a:rPr lang="en-CA" sz="2800" dirty="0"/>
              <a:t>key does not have any redundant attribute types </a:t>
            </a:r>
            <a:endParaRPr lang="en-CA" sz="2800" dirty="0" smtClean="0"/>
          </a:p>
          <a:p>
            <a:pPr lvl="2"/>
            <a:r>
              <a:rPr lang="en-CA" sz="2600" dirty="0" smtClean="0"/>
              <a:t>Example</a:t>
            </a:r>
            <a:r>
              <a:rPr lang="en-CA" sz="2600" dirty="0"/>
              <a:t>: </a:t>
            </a:r>
            <a:r>
              <a:rPr lang="en-CA" sz="2600" dirty="0" err="1"/>
              <a:t>Studentnr</a:t>
            </a:r>
            <a:r>
              <a:rPr lang="en-CA" sz="2600" dirty="0"/>
              <a:t> </a:t>
            </a:r>
            <a:endParaRPr lang="en-CA" sz="2600" dirty="0" smtClean="0"/>
          </a:p>
          <a:p>
            <a:pPr lvl="2"/>
            <a:r>
              <a:rPr lang="en-CA" sz="2600" dirty="0" smtClean="0"/>
              <a:t>The </a:t>
            </a:r>
            <a:r>
              <a:rPr lang="en-CA" sz="2600" dirty="0"/>
              <a:t>key constraint states that every relation must have at least one key that allows uniquely identifying its tuples </a:t>
            </a:r>
            <a:endParaRPr lang="en-CA" sz="2600" dirty="0" smtClean="0"/>
          </a:p>
          <a:p>
            <a:pPr lvl="2"/>
            <a:r>
              <a:rPr lang="en-CA" sz="2600" dirty="0" smtClean="0"/>
              <a:t>All </a:t>
            </a:r>
            <a:r>
              <a:rPr lang="en-CA" sz="2600" dirty="0"/>
              <a:t>super keys can't be candidate keys. All candidate keys are super keys</a:t>
            </a:r>
            <a:endParaRPr lang="en-CA" sz="2200" dirty="0" smtClean="0"/>
          </a:p>
        </p:txBody>
      </p:sp>
    </p:spTree>
    <p:extLst>
      <p:ext uri="{BB962C8B-B14F-4D97-AF65-F5344CB8AC3E}">
        <p14:creationId xmlns:p14="http://schemas.microsoft.com/office/powerpoint/2010/main" val="2971378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3125"/>
          </a:xfrm>
        </p:spPr>
        <p:txBody>
          <a:bodyPr/>
          <a:lstStyle/>
          <a:p>
            <a:r>
              <a:rPr lang="en-CA" dirty="0"/>
              <a:t>Types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66800"/>
            <a:ext cx="8966200" cy="5715000"/>
          </a:xfrm>
        </p:spPr>
        <p:txBody>
          <a:bodyPr/>
          <a:lstStyle/>
          <a:p>
            <a:r>
              <a:rPr lang="en-CA" sz="2400" dirty="0" smtClean="0"/>
              <a:t>Primary </a:t>
            </a:r>
            <a:r>
              <a:rPr lang="en-CA" sz="2400" dirty="0"/>
              <a:t>keys, Alternative keys </a:t>
            </a:r>
            <a:endParaRPr lang="en-CA" sz="2400" dirty="0" smtClean="0"/>
          </a:p>
          <a:p>
            <a:r>
              <a:rPr lang="en-CA" sz="2400" dirty="0" smtClean="0"/>
              <a:t>A </a:t>
            </a:r>
            <a:r>
              <a:rPr lang="en-CA" sz="2400" dirty="0"/>
              <a:t>relation may have more than one key (candidate keys) </a:t>
            </a:r>
            <a:endParaRPr lang="en-CA" sz="2400" dirty="0" smtClean="0"/>
          </a:p>
          <a:p>
            <a:pPr lvl="1">
              <a:lnSpc>
                <a:spcPct val="150000"/>
              </a:lnSpc>
            </a:pPr>
            <a:r>
              <a:rPr lang="en-CA" sz="2200" dirty="0" smtClean="0"/>
              <a:t>PRODUCT</a:t>
            </a:r>
            <a:r>
              <a:rPr lang="en-CA" sz="2200" dirty="0"/>
              <a:t>: product number and product name </a:t>
            </a:r>
            <a:endParaRPr lang="en-CA" sz="2200" dirty="0" smtClean="0"/>
          </a:p>
          <a:p>
            <a:r>
              <a:rPr lang="en-CA" sz="2400" dirty="0" smtClean="0"/>
              <a:t>The </a:t>
            </a:r>
            <a:r>
              <a:rPr lang="en-CA" sz="2400" dirty="0"/>
              <a:t>primary key is used to identify tuples in the relation, to establish connections to other relations, and for storage purposes </a:t>
            </a:r>
            <a:endParaRPr lang="en-CA" sz="2400" dirty="0" smtClean="0"/>
          </a:p>
          <a:p>
            <a:pPr lvl="1"/>
            <a:r>
              <a:rPr lang="en-CA" sz="2200" dirty="0" smtClean="0"/>
              <a:t>Entity </a:t>
            </a:r>
            <a:r>
              <a:rPr lang="en-CA" sz="2200" dirty="0"/>
              <a:t>integrity constraint: attribute types that make up the primary key should always satisfy a NOT NULL constraint </a:t>
            </a:r>
            <a:endParaRPr lang="en-CA" sz="2200" dirty="0" smtClean="0"/>
          </a:p>
          <a:p>
            <a:r>
              <a:rPr lang="en-CA" sz="2400" dirty="0" smtClean="0"/>
              <a:t>Only </a:t>
            </a:r>
            <a:r>
              <a:rPr lang="en-CA" sz="2400" dirty="0"/>
              <a:t>one Candidate Key can be Primary Key </a:t>
            </a:r>
            <a:endParaRPr lang="en-CA" sz="2400" dirty="0" smtClean="0"/>
          </a:p>
          <a:p>
            <a:r>
              <a:rPr lang="en-CA" sz="2400" dirty="0" smtClean="0"/>
              <a:t>Other </a:t>
            </a:r>
            <a:r>
              <a:rPr lang="en-CA" sz="2400" dirty="0"/>
              <a:t>candidate keys are then referred to as alternate keys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102813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CA" b="1" dirty="0"/>
              <a:t>Types of Keys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14400"/>
            <a:ext cx="9042400" cy="594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b="1" dirty="0" smtClean="0"/>
              <a:t>Foreign keys</a:t>
            </a:r>
          </a:p>
          <a:p>
            <a:pPr>
              <a:lnSpc>
                <a:spcPct val="150000"/>
              </a:lnSpc>
            </a:pPr>
            <a:r>
              <a:rPr lang="en-CA" sz="2400" dirty="0" smtClean="0"/>
              <a:t>A </a:t>
            </a:r>
            <a:r>
              <a:rPr lang="en-CA" sz="2400" dirty="0"/>
              <a:t>set of attribute types FK in a relation R1 is a foreign key of R1 if two conditions are satisfied (referential integrity constraint) </a:t>
            </a:r>
            <a:endParaRPr lang="en-CA" sz="2400" dirty="0" smtClean="0"/>
          </a:p>
          <a:p>
            <a:pPr lvl="1">
              <a:lnSpc>
                <a:spcPct val="150000"/>
              </a:lnSpc>
            </a:pPr>
            <a:r>
              <a:rPr lang="en-CA" sz="2200" dirty="0" smtClean="0"/>
              <a:t>The </a:t>
            </a:r>
            <a:r>
              <a:rPr lang="en-CA" sz="2200" dirty="0"/>
              <a:t>attribute types in FK have the same domains as the primary key attribute types PK of a relation R</a:t>
            </a:r>
            <a:r>
              <a:rPr lang="en-CA" sz="2200" baseline="-25000" dirty="0"/>
              <a:t>2</a:t>
            </a:r>
            <a:r>
              <a:rPr lang="en-CA" sz="2200" dirty="0"/>
              <a:t> </a:t>
            </a:r>
            <a:endParaRPr lang="en-CA" sz="2200" dirty="0" smtClean="0"/>
          </a:p>
          <a:p>
            <a:pPr lvl="1">
              <a:lnSpc>
                <a:spcPct val="150000"/>
              </a:lnSpc>
            </a:pPr>
            <a:r>
              <a:rPr lang="en-CA" sz="2200" dirty="0" smtClean="0"/>
              <a:t>A </a:t>
            </a:r>
            <a:r>
              <a:rPr lang="en-CA" sz="2200" dirty="0"/>
              <a:t>value FK in a tuple t</a:t>
            </a:r>
            <a:r>
              <a:rPr lang="en-CA" sz="2200" baseline="-25000" dirty="0"/>
              <a:t>1</a:t>
            </a:r>
            <a:r>
              <a:rPr lang="en-CA" sz="2200" dirty="0"/>
              <a:t> of the current state r</a:t>
            </a:r>
            <a:r>
              <a:rPr lang="en-CA" sz="2200" baseline="-25000" dirty="0"/>
              <a:t>1</a:t>
            </a:r>
            <a:r>
              <a:rPr lang="en-CA" sz="2200" dirty="0"/>
              <a:t> either occurs as a value of PK for some tuple t</a:t>
            </a:r>
            <a:r>
              <a:rPr lang="en-CA" sz="2200" baseline="-25000" dirty="0"/>
              <a:t>2</a:t>
            </a:r>
            <a:r>
              <a:rPr lang="en-CA" sz="2200" dirty="0"/>
              <a:t> in the current state r</a:t>
            </a:r>
            <a:r>
              <a:rPr lang="en-CA" sz="2200" baseline="-25000" dirty="0"/>
              <a:t>2</a:t>
            </a:r>
            <a:r>
              <a:rPr lang="en-CA" sz="2200" dirty="0"/>
              <a:t> or is NULL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1399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CA" b="1" dirty="0" smtClean="0"/>
              <a:t>Foreign key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3" y="1122218"/>
            <a:ext cx="906780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25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CA" b="1" dirty="0" smtClean="0"/>
              <a:t>Foreign key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40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9042400" cy="720725"/>
          </a:xfrm>
        </p:spPr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Constraints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14400"/>
            <a:ext cx="9042400" cy="5943600"/>
          </a:xfrm>
        </p:spPr>
        <p:txBody>
          <a:bodyPr/>
          <a:lstStyle/>
          <a:p>
            <a:r>
              <a:rPr lang="en-CA" sz="2400" dirty="0"/>
              <a:t>Domain constraint </a:t>
            </a:r>
            <a:endParaRPr lang="en-CA" sz="2400" dirty="0" smtClean="0"/>
          </a:p>
          <a:p>
            <a:pPr lvl="1"/>
            <a:r>
              <a:rPr lang="en-CA" sz="2200" dirty="0" smtClean="0"/>
              <a:t>The </a:t>
            </a:r>
            <a:r>
              <a:rPr lang="en-CA" sz="2200" dirty="0"/>
              <a:t>value of each attribute type A must be an atomic and single value from the domain. </a:t>
            </a:r>
            <a:endParaRPr lang="en-CA" sz="2200" dirty="0" smtClean="0"/>
          </a:p>
          <a:p>
            <a:r>
              <a:rPr lang="en-CA" sz="2400" dirty="0" smtClean="0"/>
              <a:t>Key </a:t>
            </a:r>
            <a:r>
              <a:rPr lang="en-CA" sz="2400" dirty="0"/>
              <a:t>constraint </a:t>
            </a:r>
            <a:endParaRPr lang="en-CA" sz="2400" dirty="0" smtClean="0"/>
          </a:p>
          <a:p>
            <a:pPr lvl="1"/>
            <a:r>
              <a:rPr lang="en-CA" sz="2200" dirty="0" smtClean="0"/>
              <a:t>Every </a:t>
            </a:r>
            <a:r>
              <a:rPr lang="en-CA" sz="2200" dirty="0"/>
              <a:t>relation has a key that allows uniquely identifying its tuples. </a:t>
            </a:r>
            <a:endParaRPr lang="en-CA" sz="2200" dirty="0" smtClean="0"/>
          </a:p>
          <a:p>
            <a:r>
              <a:rPr lang="en-CA" sz="2400" dirty="0" smtClean="0"/>
              <a:t>Entity </a:t>
            </a:r>
            <a:r>
              <a:rPr lang="en-CA" sz="2400" dirty="0"/>
              <a:t>integrity constraint </a:t>
            </a:r>
            <a:endParaRPr lang="en-CA" sz="2400" dirty="0" smtClean="0"/>
          </a:p>
          <a:p>
            <a:pPr lvl="1"/>
            <a:r>
              <a:rPr lang="en-CA" sz="2200" dirty="0" smtClean="0"/>
              <a:t>The </a:t>
            </a:r>
            <a:r>
              <a:rPr lang="en-CA" sz="2200" dirty="0"/>
              <a:t>attribute types that make up the primary key should always satisfy a NOT NULL constraint. </a:t>
            </a:r>
            <a:endParaRPr lang="en-CA" sz="2200" dirty="0" smtClean="0"/>
          </a:p>
          <a:p>
            <a:r>
              <a:rPr lang="en-CA" sz="2400" dirty="0" smtClean="0"/>
              <a:t>Referential </a:t>
            </a:r>
            <a:r>
              <a:rPr lang="en-CA" sz="2400" dirty="0"/>
              <a:t>integrity constraint </a:t>
            </a:r>
            <a:endParaRPr lang="en-CA" sz="2400" dirty="0" smtClean="0"/>
          </a:p>
          <a:p>
            <a:pPr lvl="1"/>
            <a:r>
              <a:rPr lang="en-CA" sz="2200" dirty="0" smtClean="0"/>
              <a:t>A </a:t>
            </a:r>
            <a:r>
              <a:rPr lang="en-CA" sz="2200" dirty="0"/>
              <a:t>foreign key FK has the same domain as the primary key PK attribute type(s) it refers to and either occurs as a value of PK or NULL.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8946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Relational Database Schema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5436" y="838200"/>
            <a:ext cx="89662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 smtClean="0"/>
              <a:t>Relational Database Schema: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A set S of relation schemas that belong to the same database.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S is the name of the whole </a:t>
            </a:r>
            <a:r>
              <a:rPr lang="en-US" altLang="en-US" b="1" dirty="0" smtClean="0"/>
              <a:t>database schema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S = {R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R</a:t>
            </a:r>
            <a:r>
              <a:rPr lang="en-US" altLang="en-US" baseline="-25000" dirty="0" smtClean="0"/>
              <a:t>n</a:t>
            </a:r>
            <a:r>
              <a:rPr lang="en-US" altLang="en-US" dirty="0" smtClean="0"/>
              <a:t>} and a set IC of integrity constraints.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…, R</a:t>
            </a:r>
            <a:r>
              <a:rPr lang="en-US" altLang="en-US" baseline="-25000" dirty="0" smtClean="0"/>
              <a:t>n</a:t>
            </a:r>
            <a:r>
              <a:rPr lang="en-US" altLang="en-US" dirty="0" smtClean="0"/>
              <a:t> are the names of the individual </a:t>
            </a:r>
            <a:r>
              <a:rPr lang="en-US" altLang="en-US" b="1" dirty="0" smtClean="0"/>
              <a:t>relation schemas</a:t>
            </a:r>
            <a:r>
              <a:rPr lang="en-US" altLang="en-US" dirty="0" smtClean="0"/>
              <a:t> within the database 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Following slide shows a COMPANY database schema with 6 relation schemas</a:t>
            </a:r>
          </a:p>
        </p:txBody>
      </p:sp>
    </p:spTree>
    <p:extLst>
      <p:ext uri="{BB962C8B-B14F-4D97-AF65-F5344CB8AC3E}">
        <p14:creationId xmlns:p14="http://schemas.microsoft.com/office/powerpoint/2010/main" val="4179108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0" y="4329"/>
            <a:ext cx="9129878" cy="529071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COMPANY Database </a:t>
            </a:r>
            <a:r>
              <a:rPr lang="en-US" altLang="en-US" dirty="0" smtClean="0"/>
              <a:t>Schema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3663" y="762000"/>
            <a:ext cx="9036215" cy="6019800"/>
            <a:chOff x="93663" y="838200"/>
            <a:chExt cx="9036215" cy="5486400"/>
          </a:xfrm>
        </p:grpSpPr>
        <p:pic>
          <p:nvPicPr>
            <p:cNvPr id="59395" name="Picture 5" descr="fig05_0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838200"/>
              <a:ext cx="9036215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6996278" y="4343400"/>
              <a:ext cx="2133600" cy="1981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320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r>
              <a:rPr lang="en-US" altLang="en-US" smtClean="0"/>
              <a:t>Relational Database State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27708" y="649144"/>
            <a:ext cx="9116291" cy="61257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600" dirty="0" smtClean="0"/>
              <a:t>A </a:t>
            </a:r>
            <a:r>
              <a:rPr lang="en-US" altLang="en-US" sz="2600" b="1" dirty="0" smtClean="0"/>
              <a:t>relational database state</a:t>
            </a:r>
            <a:r>
              <a:rPr lang="en-US" altLang="en-US" sz="2600" dirty="0" smtClean="0"/>
              <a:t> DB of </a:t>
            </a:r>
            <a:r>
              <a:rPr lang="en-US" altLang="en-US" sz="2600" i="1" dirty="0" smtClean="0"/>
              <a:t>S</a:t>
            </a:r>
            <a:r>
              <a:rPr lang="en-US" altLang="en-US" sz="2600" dirty="0" smtClean="0"/>
              <a:t> is a set of relation states DB = {</a:t>
            </a:r>
            <a:r>
              <a:rPr lang="en-US" altLang="en-US" sz="2600" i="1" dirty="0" smtClean="0"/>
              <a:t>r</a:t>
            </a:r>
            <a:r>
              <a:rPr lang="en-US" altLang="en-US" sz="2600" baseline="-25000" dirty="0" smtClean="0"/>
              <a:t>1</a:t>
            </a:r>
            <a:r>
              <a:rPr lang="en-US" altLang="en-US" sz="2600" dirty="0" smtClean="0"/>
              <a:t>, </a:t>
            </a:r>
            <a:r>
              <a:rPr lang="en-US" altLang="en-US" sz="2600" i="1" dirty="0" smtClean="0"/>
              <a:t>r</a:t>
            </a:r>
            <a:r>
              <a:rPr lang="en-US" altLang="en-US" sz="2600" baseline="-25000" dirty="0" smtClean="0"/>
              <a:t>2</a:t>
            </a:r>
            <a:r>
              <a:rPr lang="en-US" altLang="en-US" sz="2600" dirty="0" smtClean="0"/>
              <a:t>, ..., </a:t>
            </a:r>
            <a:r>
              <a:rPr lang="en-US" altLang="en-US" sz="2600" i="1" dirty="0" err="1" smtClean="0"/>
              <a:t>r</a:t>
            </a:r>
            <a:r>
              <a:rPr lang="en-US" altLang="en-US" sz="2600" i="1" baseline="-25000" dirty="0" err="1" smtClean="0"/>
              <a:t>m</a:t>
            </a:r>
            <a:r>
              <a:rPr lang="en-US" altLang="en-US" sz="2600" dirty="0" smtClean="0"/>
              <a:t>} such that each </a:t>
            </a:r>
            <a:r>
              <a:rPr lang="en-US" altLang="en-US" sz="2600" i="1" dirty="0" err="1" smtClean="0"/>
              <a:t>r</a:t>
            </a:r>
            <a:r>
              <a:rPr lang="en-US" altLang="en-US" sz="2600" i="1" baseline="-25000" dirty="0" err="1" smtClean="0"/>
              <a:t>i</a:t>
            </a:r>
            <a:r>
              <a:rPr lang="en-US" altLang="en-US" sz="2600" dirty="0" smtClean="0"/>
              <a:t> is a state of </a:t>
            </a:r>
            <a:r>
              <a:rPr lang="en-US" altLang="en-US" sz="2600" i="1" dirty="0" err="1" smtClean="0"/>
              <a:t>R</a:t>
            </a:r>
            <a:r>
              <a:rPr lang="en-US" altLang="en-US" sz="2600" i="1" baseline="-25000" dirty="0" err="1" smtClean="0"/>
              <a:t>i</a:t>
            </a:r>
            <a:r>
              <a:rPr lang="en-US" altLang="en-US" sz="2600" dirty="0" smtClean="0"/>
              <a:t> and such that the </a:t>
            </a:r>
            <a:r>
              <a:rPr lang="en-US" altLang="en-US" sz="2600" i="1" dirty="0" err="1" smtClean="0"/>
              <a:t>r</a:t>
            </a:r>
            <a:r>
              <a:rPr lang="en-US" altLang="en-US" sz="2600" i="1" baseline="-25000" dirty="0" err="1" smtClean="0"/>
              <a:t>i</a:t>
            </a:r>
            <a:r>
              <a:rPr lang="en-US" altLang="en-US" sz="2600" dirty="0" smtClean="0"/>
              <a:t> relation states satisfy the integrity constraints specified in IC. 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/>
              <a:t>A relational database </a:t>
            </a:r>
            <a:r>
              <a:rPr lang="en-US" altLang="en-US" sz="2600" i="1" dirty="0" smtClean="0"/>
              <a:t>state</a:t>
            </a:r>
            <a:r>
              <a:rPr lang="en-US" altLang="en-US" sz="2600" dirty="0" smtClean="0"/>
              <a:t> is sometimes called a relational database </a:t>
            </a:r>
            <a:r>
              <a:rPr lang="en-US" altLang="en-US" sz="2600" i="1" dirty="0" smtClean="0"/>
              <a:t>snapshot</a:t>
            </a:r>
            <a:r>
              <a:rPr lang="en-US" altLang="en-US" sz="2600" dirty="0" smtClean="0"/>
              <a:t> or </a:t>
            </a:r>
            <a:r>
              <a:rPr lang="en-US" altLang="en-US" sz="2600" i="1" dirty="0" smtClean="0"/>
              <a:t>instance</a:t>
            </a:r>
            <a:r>
              <a:rPr lang="en-US" altLang="en-US" sz="2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/>
              <a:t>We will not use the term </a:t>
            </a:r>
            <a:r>
              <a:rPr lang="en-US" altLang="en-US" sz="2600" i="1" dirty="0" smtClean="0"/>
              <a:t>instance</a:t>
            </a:r>
            <a:r>
              <a:rPr lang="en-US" altLang="en-US" sz="2600" dirty="0" smtClean="0"/>
              <a:t> since it also applies to single tuples.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/>
              <a:t>A database state that does not meet the constraints is an invalid state</a:t>
            </a:r>
          </a:p>
        </p:txBody>
      </p:sp>
    </p:spTree>
    <p:extLst>
      <p:ext uri="{BB962C8B-B14F-4D97-AF65-F5344CB8AC3E}">
        <p14:creationId xmlns:p14="http://schemas.microsoft.com/office/powerpoint/2010/main" val="4003594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Categories of Data Models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7000" y="914400"/>
            <a:ext cx="8864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>
                <a:ea typeface="+mn-ea"/>
                <a:cs typeface="+mn-cs"/>
              </a:rPr>
              <a:t>Conceptual (high-level, semantic)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 smtClean="0">
                <a:ea typeface="ＭＳ Ｐゴシック" charset="0"/>
              </a:rPr>
              <a:t>Provide concepts that are close to the way many users perceive data.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ＭＳ Ｐゴシック" charset="0"/>
              </a:rPr>
              <a:t>(Also called </a:t>
            </a:r>
            <a:r>
              <a:rPr lang="en-US" altLang="en-US" sz="2000" b="1" i="1" dirty="0" smtClean="0">
                <a:ea typeface="ＭＳ Ｐゴシック" charset="0"/>
              </a:rPr>
              <a:t>entity-based</a:t>
            </a:r>
            <a:r>
              <a:rPr lang="en-US" altLang="en-US" sz="2000" i="1" dirty="0" smtClean="0">
                <a:ea typeface="ＭＳ Ｐゴシック" charset="0"/>
              </a:rPr>
              <a:t> </a:t>
            </a:r>
            <a:r>
              <a:rPr lang="en-US" altLang="en-US" sz="2000" dirty="0" smtClean="0">
                <a:ea typeface="ＭＳ Ｐゴシック" charset="0"/>
              </a:rPr>
              <a:t>or</a:t>
            </a:r>
            <a:r>
              <a:rPr lang="en-US" altLang="en-US" sz="2000" i="1" dirty="0" smtClean="0">
                <a:ea typeface="ＭＳ Ｐゴシック" charset="0"/>
              </a:rPr>
              <a:t> </a:t>
            </a:r>
            <a:r>
              <a:rPr lang="en-US" altLang="en-US" sz="2000" b="1" i="1" dirty="0" smtClean="0">
                <a:ea typeface="ＭＳ Ｐゴシック" charset="0"/>
              </a:rPr>
              <a:t>object-based</a:t>
            </a:r>
            <a:r>
              <a:rPr lang="en-US" altLang="en-US" sz="2000" dirty="0" smtClean="0">
                <a:ea typeface="ＭＳ Ｐゴシック" charset="0"/>
              </a:rPr>
              <a:t> data models.)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smtClean="0">
                <a:ea typeface="+mn-ea"/>
                <a:cs typeface="+mn-cs"/>
              </a:rPr>
              <a:t>Physical </a:t>
            </a:r>
            <a:r>
              <a:rPr lang="en-US" altLang="en-US" sz="2400" b="1" dirty="0">
                <a:ea typeface="+mn-ea"/>
                <a:cs typeface="+mn-cs"/>
              </a:rPr>
              <a:t>(low-level, internal)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Provide concepts that describe details of how data is stored in the computer. These are usually specified in an ad-hoc manner through DBMS design and administration manuals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smtClean="0">
                <a:ea typeface="+mn-ea"/>
                <a:cs typeface="+mn-cs"/>
              </a:rPr>
              <a:t>Implementation </a:t>
            </a:r>
            <a:r>
              <a:rPr lang="en-US" altLang="en-US" sz="2400" b="1" dirty="0">
                <a:ea typeface="+mn-ea"/>
                <a:cs typeface="+mn-cs"/>
              </a:rPr>
              <a:t>(representational)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Provide concepts that fall between the above two, used by many commercial DBMS implementations (e.g. relational data models used in many commercial systems).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>
                <a:ea typeface="+mn-ea"/>
                <a:cs typeface="+mn-cs"/>
              </a:rPr>
              <a:t>Self-Describing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Combine the description of data with the data values. Examples include XML, key-value stores and some NOSQL systems.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400" b="1" dirty="0">
              <a:solidFill>
                <a:schemeClr val="tx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Populated database state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914400"/>
            <a:ext cx="9042400" cy="5943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Each </a:t>
            </a:r>
            <a:r>
              <a:rPr lang="en-US" altLang="en-US" sz="2400" i="1" dirty="0" smtClean="0"/>
              <a:t>relation</a:t>
            </a:r>
            <a:r>
              <a:rPr lang="en-US" altLang="en-US" sz="2400" dirty="0" smtClean="0"/>
              <a:t> will have many tuples in its current relation state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i="1" dirty="0" smtClean="0"/>
              <a:t>relational database state</a:t>
            </a:r>
            <a:r>
              <a:rPr lang="en-US" altLang="en-US" sz="2400" dirty="0" smtClean="0"/>
              <a:t> is a union of all the individual relation states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Whenever the database is changed, a new state arises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Basic operations for changing the database: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INSERT a new tuple in a relation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DELETE an existing tuple from a relation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MODIFY an attribute of an existing tuple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Next </a:t>
            </a:r>
            <a:r>
              <a:rPr lang="en-US" altLang="en-US" sz="2400" dirty="0" smtClean="0"/>
              <a:t>slide </a:t>
            </a:r>
            <a:r>
              <a:rPr lang="en-US" altLang="en-US" sz="2400" dirty="0" smtClean="0"/>
              <a:t>shows an example state for the COMPANY database </a:t>
            </a:r>
            <a:r>
              <a:rPr lang="en-US" altLang="en-US" sz="2400" dirty="0" smtClean="0"/>
              <a:t>schema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19668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9" descr="fig05_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5" b="68438"/>
          <a:stretch/>
        </p:blipFill>
        <p:spPr bwMode="auto">
          <a:xfrm>
            <a:off x="-1" y="702251"/>
            <a:ext cx="6658035" cy="287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644525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dirty="0" smtClean="0"/>
              <a:t>Populated database state for COMPANY</a:t>
            </a:r>
          </a:p>
        </p:txBody>
      </p:sp>
      <p:pic>
        <p:nvPicPr>
          <p:cNvPr id="6" name="Picture 9" descr="fig05_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30" r="68678"/>
          <a:stretch/>
        </p:blipFill>
        <p:spPr bwMode="auto">
          <a:xfrm>
            <a:off x="6781800" y="679160"/>
            <a:ext cx="2286000" cy="442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ig05_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2" t="51630" b="27131"/>
          <a:stretch/>
        </p:blipFill>
        <p:spPr bwMode="auto">
          <a:xfrm>
            <a:off x="4019613" y="3575628"/>
            <a:ext cx="2762187" cy="21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fig05_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3" t="33350" b="49048"/>
          <a:stretch/>
        </p:blipFill>
        <p:spPr bwMode="auto">
          <a:xfrm>
            <a:off x="7543800" y="5105400"/>
            <a:ext cx="1524000" cy="159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fig05_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1" t="76137"/>
          <a:stretch/>
        </p:blipFill>
        <p:spPr bwMode="auto">
          <a:xfrm>
            <a:off x="71439" y="3639126"/>
            <a:ext cx="3857621" cy="260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fig05_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2" r="37162" b="53379"/>
          <a:stretch/>
        </p:blipFill>
        <p:spPr bwMode="auto">
          <a:xfrm>
            <a:off x="4019613" y="5656118"/>
            <a:ext cx="3543300" cy="126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571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Entity Integrity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Entity Integrity:</a:t>
            </a:r>
          </a:p>
          <a:p>
            <a:pPr lvl="1" eaLnBrk="1" hangingPunct="1"/>
            <a:r>
              <a:rPr lang="en-US" altLang="en-US" sz="2400" smtClean="0"/>
              <a:t>The </a:t>
            </a:r>
            <a:r>
              <a:rPr lang="en-US" altLang="en-US" sz="2400" i="1" smtClean="0"/>
              <a:t>primary key attributes</a:t>
            </a:r>
            <a:r>
              <a:rPr lang="en-US" altLang="en-US" sz="2400" smtClean="0"/>
              <a:t> PK of each relation schema R in S cannot have null values in any tuple of r(R).</a:t>
            </a:r>
          </a:p>
          <a:p>
            <a:pPr lvl="2" eaLnBrk="1" hangingPunct="1"/>
            <a:r>
              <a:rPr lang="en-US" altLang="en-US" sz="2000" smtClean="0"/>
              <a:t>This is because primary key values are used to </a:t>
            </a:r>
            <a:r>
              <a:rPr lang="en-US" altLang="en-US" sz="2000" i="1" smtClean="0"/>
              <a:t>identify</a:t>
            </a:r>
            <a:r>
              <a:rPr lang="en-US" altLang="en-US" sz="2000" smtClean="0"/>
              <a:t> the individual tuples.</a:t>
            </a:r>
          </a:p>
          <a:p>
            <a:pPr lvl="2" eaLnBrk="1" hangingPunct="1"/>
            <a:r>
              <a:rPr lang="en-US" altLang="en-US" sz="2000" smtClean="0"/>
              <a:t>t[PK] </a:t>
            </a:r>
            <a:r>
              <a:rPr lang="en-US" altLang="en-US" sz="2000" smtClean="0">
                <a:sym typeface="Symbol" panose="05050102010706020507" pitchFamily="18" charset="2"/>
              </a:rPr>
              <a:t></a:t>
            </a:r>
            <a:r>
              <a:rPr lang="en-US" altLang="en-US" sz="2000" smtClean="0"/>
              <a:t> null for any tuple t in r(R)</a:t>
            </a:r>
          </a:p>
          <a:p>
            <a:pPr lvl="2" eaLnBrk="1" hangingPunct="1"/>
            <a:r>
              <a:rPr lang="en-US" altLang="en-US" sz="2000" smtClean="0"/>
              <a:t>If PK has several attributes, null is not allowed in any of these attributes</a:t>
            </a:r>
          </a:p>
          <a:p>
            <a:pPr lvl="1" eaLnBrk="1" hangingPunct="1"/>
            <a:r>
              <a:rPr lang="en-US" altLang="en-US" sz="2400" smtClean="0"/>
              <a:t>Note: Other attributes of R may be constrained  to disallow null values, even though they are not members of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70427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Referential Integrity</a:t>
            </a:r>
          </a:p>
        </p:txBody>
      </p:sp>
      <p:sp>
        <p:nvSpPr>
          <p:cNvPr id="675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838200"/>
            <a:ext cx="9042400" cy="2209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 constraint involving </a:t>
            </a:r>
            <a:r>
              <a:rPr lang="en-US" altLang="en-US" sz="2400" b="1" dirty="0" smtClean="0"/>
              <a:t>two</a:t>
            </a:r>
            <a:r>
              <a:rPr lang="en-US" altLang="en-US" sz="2400" dirty="0" smtClean="0"/>
              <a:t> relations</a:t>
            </a:r>
          </a:p>
          <a:p>
            <a:pPr lvl="1" eaLnBrk="1" hangingPunct="1"/>
            <a:r>
              <a:rPr lang="en-US" altLang="en-US" sz="2400" dirty="0" smtClean="0"/>
              <a:t>The previous constraints involve a single  relation.</a:t>
            </a:r>
          </a:p>
          <a:p>
            <a:pPr eaLnBrk="1" hangingPunct="1"/>
            <a:endParaRPr lang="en-US" altLang="en-US" sz="700" dirty="0" smtClean="0"/>
          </a:p>
          <a:p>
            <a:pPr eaLnBrk="1" hangingPunct="1"/>
            <a:r>
              <a:rPr lang="en-US" altLang="en-US" sz="2400" dirty="0" smtClean="0"/>
              <a:t>Used to specify a </a:t>
            </a:r>
            <a:r>
              <a:rPr lang="en-US" altLang="en-US" sz="2400" b="1" dirty="0" smtClean="0"/>
              <a:t>relationship</a:t>
            </a:r>
            <a:r>
              <a:rPr lang="en-US" altLang="en-US" sz="2400" dirty="0" smtClean="0"/>
              <a:t> among tuples in two relations: </a:t>
            </a:r>
          </a:p>
          <a:p>
            <a:pPr lvl="1" eaLnBrk="1" hangingPunct="1"/>
            <a:r>
              <a:rPr lang="en-US" altLang="en-US" sz="2400" dirty="0" smtClean="0"/>
              <a:t>The </a:t>
            </a:r>
            <a:r>
              <a:rPr lang="en-US" altLang="en-US" sz="2400" b="1" dirty="0" smtClean="0"/>
              <a:t>referencing relation </a:t>
            </a:r>
            <a:r>
              <a:rPr lang="en-US" altLang="en-US" sz="2400" dirty="0" smtClean="0"/>
              <a:t>and the </a:t>
            </a:r>
            <a:r>
              <a:rPr lang="en-US" altLang="en-US" sz="2400" b="1" dirty="0" smtClean="0"/>
              <a:t>referenced relation</a:t>
            </a:r>
            <a:r>
              <a:rPr lang="en-US" altLang="en-US" sz="2400" dirty="0" smtClean="0"/>
              <a:t>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600" y="2895600"/>
            <a:ext cx="904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kern="0" dirty="0" smtClean="0"/>
              <a:t>Tuples in the </a:t>
            </a:r>
            <a:r>
              <a:rPr lang="en-US" altLang="en-US" sz="2400" b="1" kern="0" dirty="0" smtClean="0"/>
              <a:t>referencing relation</a:t>
            </a:r>
            <a:r>
              <a:rPr lang="en-US" altLang="en-US" sz="2400" kern="0" dirty="0" smtClean="0"/>
              <a:t> R1 have attributes FK (called </a:t>
            </a:r>
            <a:r>
              <a:rPr lang="en-US" altLang="en-US" sz="2400" b="1" kern="0" dirty="0" smtClean="0"/>
              <a:t>foreign key</a:t>
            </a:r>
            <a:r>
              <a:rPr lang="en-US" altLang="en-US" sz="2400" kern="0" dirty="0" smtClean="0"/>
              <a:t> attributes) that reference the primary key attributes PK of the </a:t>
            </a:r>
            <a:r>
              <a:rPr lang="en-US" altLang="en-US" sz="2400" b="1" kern="0" dirty="0" smtClean="0"/>
              <a:t>referenced relation</a:t>
            </a:r>
            <a:r>
              <a:rPr lang="en-US" altLang="en-US" sz="2400" kern="0" dirty="0" smtClean="0"/>
              <a:t> R2.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kern="0" dirty="0" smtClean="0"/>
              <a:t>A tuple t</a:t>
            </a:r>
            <a:r>
              <a:rPr lang="en-US" altLang="en-US" sz="2400" kern="0" baseline="-25000" dirty="0" smtClean="0"/>
              <a:t>1</a:t>
            </a:r>
            <a:r>
              <a:rPr lang="en-US" altLang="en-US" sz="2400" kern="0" dirty="0" smtClean="0"/>
              <a:t> in R</a:t>
            </a:r>
            <a:r>
              <a:rPr lang="en-US" altLang="en-US" sz="2400" kern="0" baseline="-25000" dirty="0" smtClean="0"/>
              <a:t>1</a:t>
            </a:r>
            <a:r>
              <a:rPr lang="en-US" altLang="en-US" sz="2400" kern="0" dirty="0" smtClean="0"/>
              <a:t> is said to </a:t>
            </a:r>
            <a:r>
              <a:rPr lang="en-US" altLang="en-US" sz="2400" b="1" kern="0" dirty="0" smtClean="0"/>
              <a:t>reference</a:t>
            </a:r>
            <a:r>
              <a:rPr lang="en-US" altLang="en-US" sz="2400" kern="0" dirty="0" smtClean="0"/>
              <a:t> a tuple t</a:t>
            </a:r>
            <a:r>
              <a:rPr lang="en-US" altLang="en-US" sz="2400" kern="0" baseline="-25000" dirty="0" smtClean="0"/>
              <a:t>2</a:t>
            </a:r>
            <a:r>
              <a:rPr lang="en-US" altLang="en-US" sz="2400" kern="0" dirty="0" smtClean="0"/>
              <a:t> in R</a:t>
            </a:r>
            <a:r>
              <a:rPr lang="en-US" altLang="en-US" sz="2400" kern="0" baseline="-25000" dirty="0" smtClean="0"/>
              <a:t>2</a:t>
            </a:r>
            <a:r>
              <a:rPr lang="en-US" altLang="en-US" sz="2400" kern="0" dirty="0" smtClean="0"/>
              <a:t> if t1[FK] = t</a:t>
            </a:r>
            <a:r>
              <a:rPr lang="en-US" altLang="en-US" sz="2400" kern="0" baseline="-25000" dirty="0" smtClean="0"/>
              <a:t>2</a:t>
            </a:r>
            <a:r>
              <a:rPr lang="en-US" altLang="en-US" sz="2400" kern="0" dirty="0" smtClean="0"/>
              <a:t>[PK].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kern="0" dirty="0" smtClean="0"/>
              <a:t>A referential integrity constraint can be displayed in a relational database schema as a directed arc from R</a:t>
            </a:r>
            <a:r>
              <a:rPr lang="en-US" altLang="en-US" sz="2400" kern="0" baseline="-25000" dirty="0" smtClean="0"/>
              <a:t>1</a:t>
            </a:r>
            <a:r>
              <a:rPr lang="en-US" altLang="en-US" sz="2400" kern="0" dirty="0" smtClean="0"/>
              <a:t>.FK to R</a:t>
            </a:r>
            <a:r>
              <a:rPr lang="en-US" altLang="en-US" sz="2400" kern="0" baseline="-25000" dirty="0" smtClean="0"/>
              <a:t>2</a:t>
            </a:r>
            <a:r>
              <a:rPr lang="en-US" altLang="en-US" sz="2400" kern="0" dirty="0" smtClean="0"/>
              <a:t>.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1582" y="2895600"/>
            <a:ext cx="8996218" cy="45719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81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1275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Referential Integrity (or foreign key) Constraint</a:t>
            </a:r>
          </a:p>
        </p:txBody>
      </p:sp>
      <p:sp>
        <p:nvSpPr>
          <p:cNvPr id="716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914400"/>
            <a:ext cx="89662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Statement of the constraint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The value in the foreign key column (or columns) FK of the </a:t>
            </a:r>
            <a:r>
              <a:rPr lang="en-US" altLang="en-US" b="1" dirty="0" smtClean="0"/>
              <a:t>referencing </a:t>
            </a:r>
            <a:r>
              <a:rPr lang="en-US" altLang="en-US" b="1" dirty="0" smtClean="0"/>
              <a:t>relation</a:t>
            </a:r>
            <a:r>
              <a:rPr lang="en-US" altLang="en-US" dirty="0" smtClean="0"/>
              <a:t> 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can be </a:t>
            </a:r>
            <a:r>
              <a:rPr lang="en-US" altLang="en-US" b="1" dirty="0" smtClean="0"/>
              <a:t>either</a:t>
            </a:r>
            <a:r>
              <a:rPr lang="en-US" altLang="en-US" dirty="0" smtClean="0"/>
              <a:t>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(1) a value of an existing primary key value of a corresponding primary key PK in the </a:t>
            </a:r>
            <a:r>
              <a:rPr lang="en-US" altLang="en-US" b="1" dirty="0" smtClean="0"/>
              <a:t>referenced relation</a:t>
            </a:r>
            <a:r>
              <a:rPr lang="en-US" altLang="en-US" dirty="0" smtClean="0"/>
              <a:t> 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</a:t>
            </a:r>
            <a:r>
              <a:rPr lang="en-US" altLang="en-US" u="sng" dirty="0" smtClean="0"/>
              <a:t>or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(2) a </a:t>
            </a:r>
            <a:r>
              <a:rPr lang="en-US" altLang="en-US" b="1" dirty="0" smtClean="0"/>
              <a:t>null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In case (2), the FK in 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should </a:t>
            </a:r>
            <a:r>
              <a:rPr lang="en-US" altLang="en-US" b="1" dirty="0" smtClean="0"/>
              <a:t>not</a:t>
            </a:r>
            <a:r>
              <a:rPr lang="en-US" altLang="en-US" dirty="0" smtClean="0"/>
              <a:t> be a part of its own primary key.</a:t>
            </a:r>
          </a:p>
        </p:txBody>
      </p:sp>
    </p:spTree>
    <p:extLst>
      <p:ext uri="{BB962C8B-B14F-4D97-AF65-F5344CB8AC3E}">
        <p14:creationId xmlns:p14="http://schemas.microsoft.com/office/powerpoint/2010/main" val="1365635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275"/>
            <a:ext cx="9144000" cy="87312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Displaying a relational database schema and its constraints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" y="1200727"/>
            <a:ext cx="9042400" cy="5410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200" dirty="0" smtClean="0"/>
              <a:t>Each relation schema can be displayed as a row of attribute names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200" dirty="0" smtClean="0"/>
              <a:t>The name of the relation is written above the attribute names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200" dirty="0" smtClean="0"/>
              <a:t>The primary key attribute (or attributes) will be underlined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200" dirty="0" smtClean="0"/>
              <a:t>A foreign key (referential integrity) constraints is displayed as a directed arc (arrow) from the foreign key attributes to the referenced table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Can also point the primary key of the referenced relation for clarity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200" dirty="0" smtClean="0"/>
              <a:t>Next slide shows the COMPANY </a:t>
            </a:r>
            <a:r>
              <a:rPr lang="en-US" altLang="en-US" sz="2200" b="1" dirty="0" smtClean="0"/>
              <a:t>relational schema diagram with referential integrity constraints </a:t>
            </a:r>
          </a:p>
        </p:txBody>
      </p:sp>
    </p:spTree>
    <p:extLst>
      <p:ext uri="{BB962C8B-B14F-4D97-AF65-F5344CB8AC3E}">
        <p14:creationId xmlns:p14="http://schemas.microsoft.com/office/powerpoint/2010/main" val="3314411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5" descr="fig05_0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t="9509" b="-1420"/>
          <a:stretch/>
        </p:blipFill>
        <p:spPr bwMode="auto">
          <a:xfrm>
            <a:off x="152400" y="461665"/>
            <a:ext cx="8967788" cy="637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Text Box 6" descr="Pink tissue paper"/>
          <p:cNvSpPr txBox="1">
            <a:spLocks noChangeArrowheads="1"/>
          </p:cNvSpPr>
          <p:nvPr/>
        </p:nvSpPr>
        <p:spPr bwMode="auto">
          <a:xfrm>
            <a:off x="-7505" y="0"/>
            <a:ext cx="9127693" cy="4616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Referential Integrity Constraints for COMPANY database </a:t>
            </a:r>
          </a:p>
        </p:txBody>
      </p:sp>
    </p:spTree>
    <p:extLst>
      <p:ext uri="{BB962C8B-B14F-4D97-AF65-F5344CB8AC3E}">
        <p14:creationId xmlns:p14="http://schemas.microsoft.com/office/powerpoint/2010/main" val="3759878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6832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Other Types of Constraints</a:t>
            </a:r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1618" y="762000"/>
            <a:ext cx="8936182" cy="6096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Semantic Integrity Constraints:</a:t>
            </a:r>
          </a:p>
          <a:p>
            <a:pPr lvl="1" eaLnBrk="1" hangingPunct="1"/>
            <a:r>
              <a:rPr lang="en-US" altLang="en-US" sz="2400" dirty="0" smtClean="0"/>
              <a:t>based on application semantics and cannot be expressed by the model per se</a:t>
            </a:r>
          </a:p>
          <a:p>
            <a:pPr lvl="1" eaLnBrk="1" hangingPunct="1"/>
            <a:r>
              <a:rPr lang="en-US" altLang="en-US" sz="2400" dirty="0" smtClean="0"/>
              <a:t>Example: “the max. no. of hours per employee for all projects he or she works on is 56 </a:t>
            </a:r>
            <a:r>
              <a:rPr lang="en-US" altLang="en-US" sz="2400" dirty="0" err="1" smtClean="0"/>
              <a:t>hrs</a:t>
            </a:r>
            <a:r>
              <a:rPr lang="en-US" altLang="en-US" sz="2400" dirty="0" smtClean="0"/>
              <a:t> per week”</a:t>
            </a:r>
          </a:p>
          <a:p>
            <a:pPr eaLnBrk="1" hangingPunct="1"/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constraint specification</a:t>
            </a:r>
            <a:r>
              <a:rPr lang="en-US" altLang="en-US" sz="2400" dirty="0" smtClean="0"/>
              <a:t> language may have to be used to express these</a:t>
            </a:r>
          </a:p>
          <a:p>
            <a:pPr lvl="1" eaLnBrk="1" hangingPunct="1"/>
            <a:r>
              <a:rPr lang="en-US" altLang="en-US" sz="2200" dirty="0" smtClean="0"/>
              <a:t>SQL-99 allows </a:t>
            </a:r>
            <a:r>
              <a:rPr lang="en-US" altLang="en-US" sz="2200" b="1" dirty="0" smtClean="0"/>
              <a:t>CREATE TRIGGER </a:t>
            </a:r>
            <a:r>
              <a:rPr lang="en-US" altLang="en-US" sz="2200" dirty="0" smtClean="0"/>
              <a:t>and </a:t>
            </a:r>
            <a:r>
              <a:rPr lang="en-US" altLang="en-US" sz="2200" b="1" dirty="0" smtClean="0"/>
              <a:t>CREATE</a:t>
            </a:r>
            <a:r>
              <a:rPr lang="en-US" altLang="en-US" sz="2200" dirty="0" smtClean="0"/>
              <a:t> </a:t>
            </a:r>
            <a:r>
              <a:rPr lang="en-US" altLang="en-US" sz="2200" b="1" dirty="0" smtClean="0"/>
              <a:t>ASSERTION</a:t>
            </a:r>
            <a:r>
              <a:rPr lang="en-US" altLang="en-US" sz="2200" dirty="0" smtClean="0"/>
              <a:t> to express some of these semantic constraints</a:t>
            </a:r>
          </a:p>
          <a:p>
            <a:pPr eaLnBrk="1" hangingPunct="1"/>
            <a:r>
              <a:rPr lang="en-US" altLang="en-US" sz="2400" dirty="0" smtClean="0"/>
              <a:t>Keys, Permissibility of Null values, Candidate Keys (Unique in SQL), Foreign Keys, Referential Integrity etc. are expressed by the </a:t>
            </a:r>
            <a:r>
              <a:rPr lang="en-US" altLang="en-US" sz="2400" b="1" dirty="0" smtClean="0"/>
              <a:t>CREATE TABLE </a:t>
            </a:r>
            <a:r>
              <a:rPr lang="en-US" altLang="en-US" sz="2400" dirty="0" smtClean="0"/>
              <a:t>statement in SQL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51197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Update Operations on Relations</a:t>
            </a:r>
          </a:p>
        </p:txBody>
      </p:sp>
      <p:sp>
        <p:nvSpPr>
          <p:cNvPr id="79876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 a tuple.</a:t>
            </a:r>
          </a:p>
          <a:p>
            <a:pPr eaLnBrk="1" hangingPunct="1"/>
            <a:r>
              <a:rPr lang="en-US" altLang="en-US" smtClean="0"/>
              <a:t>DELETE a tuple.</a:t>
            </a:r>
          </a:p>
          <a:p>
            <a:pPr eaLnBrk="1" hangingPunct="1"/>
            <a:r>
              <a:rPr lang="en-US" altLang="en-US" smtClean="0"/>
              <a:t>MODIFY a tuple.</a:t>
            </a:r>
          </a:p>
          <a:p>
            <a:pPr eaLnBrk="1" hangingPunct="1"/>
            <a:r>
              <a:rPr lang="en-US" altLang="en-US" smtClean="0"/>
              <a:t>Integrity constraints should not be violated by the update operations.</a:t>
            </a:r>
          </a:p>
          <a:p>
            <a:pPr eaLnBrk="1" hangingPunct="1"/>
            <a:r>
              <a:rPr lang="en-US" altLang="en-US" smtClean="0"/>
              <a:t>Several update operations may have to be grouped together.</a:t>
            </a:r>
          </a:p>
          <a:p>
            <a:pPr eaLnBrk="1" hangingPunct="1"/>
            <a:r>
              <a:rPr lang="en-US" altLang="en-US" smtClean="0"/>
              <a:t>Updates may </a:t>
            </a:r>
            <a:r>
              <a:rPr lang="en-US" altLang="en-US" b="1" smtClean="0"/>
              <a:t>propagate</a:t>
            </a:r>
            <a:r>
              <a:rPr lang="en-US" altLang="en-US" smtClean="0"/>
              <a:t>  to cause other updates automatically. This may be necessary to maintain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2129904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Update Operations on Relations</a:t>
            </a:r>
          </a:p>
        </p:txBody>
      </p:sp>
      <p:sp>
        <p:nvSpPr>
          <p:cNvPr id="819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case of integrity violation, several actions can be taken:</a:t>
            </a:r>
          </a:p>
          <a:p>
            <a:pPr lvl="1" eaLnBrk="1" hangingPunct="1"/>
            <a:r>
              <a:rPr lang="en-US" altLang="en-US" smtClean="0"/>
              <a:t>Cancel the operation that causes the violation (RESTRICT or REJECT option)</a:t>
            </a:r>
          </a:p>
          <a:p>
            <a:pPr lvl="1" eaLnBrk="1" hangingPunct="1"/>
            <a:r>
              <a:rPr lang="en-US" altLang="en-US" smtClean="0"/>
              <a:t>Perform the operation but inform the user of the violation</a:t>
            </a:r>
          </a:p>
          <a:p>
            <a:pPr lvl="1" eaLnBrk="1" hangingPunct="1"/>
            <a:r>
              <a:rPr lang="en-US" altLang="en-US" smtClean="0"/>
              <a:t>Trigger additional updates so the violation is corrected (CASCADE option, SET NULL option)</a:t>
            </a:r>
          </a:p>
          <a:p>
            <a:pPr lvl="1" eaLnBrk="1" hangingPunct="1"/>
            <a:r>
              <a:rPr lang="en-US" altLang="en-US" smtClean="0"/>
              <a:t>Execute a user-specified error-correction routine </a:t>
            </a:r>
          </a:p>
        </p:txBody>
      </p:sp>
    </p:spTree>
    <p:extLst>
      <p:ext uri="{BB962C8B-B14F-4D97-AF65-F5344CB8AC3E}">
        <p14:creationId xmlns:p14="http://schemas.microsoft.com/office/powerpoint/2010/main" val="4020807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1275"/>
            <a:ext cx="9144000" cy="6816725"/>
          </a:xfrm>
        </p:spPr>
        <p:txBody>
          <a:bodyPr/>
          <a:lstStyle/>
          <a:p>
            <a:pPr algn="ctr" eaLnBrk="1" hangingPunct="1"/>
            <a:r>
              <a:rPr lang="en-US" altLang="en-US" sz="8800" dirty="0" smtClean="0"/>
              <a:t>Schemas</a:t>
            </a:r>
            <a:br>
              <a:rPr lang="en-US" altLang="en-US" sz="8800" dirty="0" smtClean="0"/>
            </a:br>
            <a:r>
              <a:rPr lang="en-US" altLang="en-US" sz="8800" dirty="0" smtClean="0"/>
              <a:t>versus</a:t>
            </a:r>
            <a:br>
              <a:rPr lang="en-US" altLang="en-US" sz="8800" dirty="0" smtClean="0"/>
            </a:br>
            <a:r>
              <a:rPr lang="en-US" altLang="en-US" sz="8800" dirty="0" smtClean="0"/>
              <a:t>Instances</a:t>
            </a:r>
            <a:br>
              <a:rPr lang="en-US" altLang="en-US" sz="8800" dirty="0" smtClean="0"/>
            </a:br>
            <a:r>
              <a:rPr lang="en-US" altLang="en-US" sz="6000" dirty="0"/>
              <a:t/>
            </a:r>
            <a:br>
              <a:rPr lang="en-US" altLang="en-US" sz="6000" dirty="0"/>
            </a:br>
            <a:endParaRPr lang="en-US" altLang="en-US" sz="6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Possible violations for each operation</a:t>
            </a:r>
          </a:p>
        </p:txBody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INSERT may violate any of the constraints:</a:t>
            </a:r>
          </a:p>
          <a:p>
            <a:pPr lvl="1" eaLnBrk="1" hangingPunct="1"/>
            <a:r>
              <a:rPr lang="en-US" altLang="en-US" sz="2200" dirty="0" smtClean="0"/>
              <a:t>Domain constraint:</a:t>
            </a:r>
          </a:p>
          <a:p>
            <a:pPr lvl="2" eaLnBrk="1" hangingPunct="1"/>
            <a:r>
              <a:rPr lang="en-US" altLang="en-US" sz="2000" dirty="0" smtClean="0"/>
              <a:t>if one of the attribute values provided for the new tuple is not of the specified attribute domain</a:t>
            </a:r>
          </a:p>
          <a:p>
            <a:pPr lvl="1" eaLnBrk="1" hangingPunct="1"/>
            <a:r>
              <a:rPr lang="en-US" altLang="en-US" sz="2200" dirty="0" smtClean="0"/>
              <a:t>Key constraint:</a:t>
            </a:r>
          </a:p>
          <a:p>
            <a:pPr lvl="2" eaLnBrk="1" hangingPunct="1"/>
            <a:r>
              <a:rPr lang="en-US" altLang="en-US" sz="2000" dirty="0" smtClean="0"/>
              <a:t>if the value of a key attribute in the new tuple already exists in another tuple in the relation</a:t>
            </a:r>
          </a:p>
          <a:p>
            <a:pPr lvl="1" eaLnBrk="1" hangingPunct="1"/>
            <a:r>
              <a:rPr lang="en-US" altLang="en-US" sz="2200" dirty="0" smtClean="0"/>
              <a:t>Referential integrity:</a:t>
            </a:r>
          </a:p>
          <a:p>
            <a:pPr lvl="2" eaLnBrk="1" hangingPunct="1"/>
            <a:r>
              <a:rPr lang="en-US" altLang="en-US" sz="2000" dirty="0" smtClean="0"/>
              <a:t>if a foreign key value in the new tuple references a primary key value that does not exist in the referenced relation</a:t>
            </a:r>
          </a:p>
          <a:p>
            <a:pPr lvl="1" eaLnBrk="1" hangingPunct="1"/>
            <a:r>
              <a:rPr lang="en-US" altLang="en-US" sz="2200" dirty="0" smtClean="0"/>
              <a:t>Entity integrity:</a:t>
            </a:r>
          </a:p>
          <a:p>
            <a:pPr lvl="2" eaLnBrk="1" hangingPunct="1"/>
            <a:r>
              <a:rPr lang="en-US" altLang="en-US" sz="2000" dirty="0" smtClean="0"/>
              <a:t>if the primary key value is null in the new tuple</a:t>
            </a:r>
          </a:p>
        </p:txBody>
      </p:sp>
    </p:spTree>
    <p:extLst>
      <p:ext uri="{BB962C8B-B14F-4D97-AF65-F5344CB8AC3E}">
        <p14:creationId xmlns:p14="http://schemas.microsoft.com/office/powerpoint/2010/main" val="2394974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Possible violations for each operation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DELETE may violate only referential integrity:</a:t>
            </a:r>
          </a:p>
          <a:p>
            <a:pPr lvl="1" eaLnBrk="1" hangingPunct="1"/>
            <a:r>
              <a:rPr lang="en-US" altLang="en-US" sz="2200" smtClean="0"/>
              <a:t>If the primary key value of the tuple being deleted is referenced from other tuples in the database</a:t>
            </a:r>
          </a:p>
          <a:p>
            <a:pPr lvl="2" eaLnBrk="1" hangingPunct="1"/>
            <a:r>
              <a:rPr lang="en-US" altLang="en-US" sz="2000" smtClean="0"/>
              <a:t>Can be remedied by several actions: RESTRICT, CASCADE, SET NULL (see Chapter 6 for more details)</a:t>
            </a:r>
          </a:p>
          <a:p>
            <a:pPr lvl="3" eaLnBrk="1" hangingPunct="1"/>
            <a:r>
              <a:rPr lang="en-US" altLang="en-US" sz="1800" smtClean="0"/>
              <a:t>RESTRICT option: reject the deletion</a:t>
            </a:r>
          </a:p>
          <a:p>
            <a:pPr lvl="3" eaLnBrk="1" hangingPunct="1"/>
            <a:r>
              <a:rPr lang="en-US" altLang="en-US" sz="1800" smtClean="0"/>
              <a:t>CASCADE option: propagate the new primary key value into the foreign keys of the referencing tuples</a:t>
            </a:r>
          </a:p>
          <a:p>
            <a:pPr lvl="3" eaLnBrk="1" hangingPunct="1"/>
            <a:r>
              <a:rPr lang="en-US" altLang="en-US" sz="1800" smtClean="0"/>
              <a:t>SET NULL option: set the foreign keys of the referencing tuples to NULL</a:t>
            </a:r>
          </a:p>
          <a:p>
            <a:pPr lvl="1" eaLnBrk="1" hangingPunct="1"/>
            <a:r>
              <a:rPr lang="en-US" altLang="en-US" sz="2200" smtClean="0"/>
              <a:t>One of the above options must be specified during database design for each foreign key constraint</a:t>
            </a:r>
          </a:p>
        </p:txBody>
      </p:sp>
    </p:spTree>
    <p:extLst>
      <p:ext uri="{BB962C8B-B14F-4D97-AF65-F5344CB8AC3E}">
        <p14:creationId xmlns:p14="http://schemas.microsoft.com/office/powerpoint/2010/main" val="2903727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Possible violations for each operation</a:t>
            </a:r>
          </a:p>
        </p:txBody>
      </p:sp>
      <p:sp>
        <p:nvSpPr>
          <p:cNvPr id="8602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UPDATE may violate domain constraint and NOT NULL constraint on an attribute being modified</a:t>
            </a:r>
          </a:p>
          <a:p>
            <a:pPr eaLnBrk="1" hangingPunct="1"/>
            <a:r>
              <a:rPr lang="en-US" altLang="en-US" sz="2400" dirty="0" smtClean="0"/>
              <a:t>Any of the other constraints may also be violated, depending on the attribute being updated:</a:t>
            </a:r>
          </a:p>
          <a:p>
            <a:pPr lvl="1" eaLnBrk="1" hangingPunct="1"/>
            <a:r>
              <a:rPr lang="en-US" altLang="en-US" sz="2200" dirty="0" smtClean="0"/>
              <a:t>Updating the primary key (PK):</a:t>
            </a:r>
          </a:p>
          <a:p>
            <a:pPr lvl="2" eaLnBrk="1" hangingPunct="1"/>
            <a:r>
              <a:rPr lang="en-US" altLang="en-US" sz="2000" dirty="0" smtClean="0"/>
              <a:t>Similar to a DELETE followed by an INSERT</a:t>
            </a:r>
          </a:p>
          <a:p>
            <a:pPr lvl="2" eaLnBrk="1" hangingPunct="1"/>
            <a:r>
              <a:rPr lang="en-US" altLang="en-US" sz="2000" dirty="0" smtClean="0"/>
              <a:t>Need to specify similar options to DELETE</a:t>
            </a:r>
          </a:p>
          <a:p>
            <a:pPr lvl="1" eaLnBrk="1" hangingPunct="1"/>
            <a:r>
              <a:rPr lang="en-US" altLang="en-US" sz="2200" dirty="0" smtClean="0"/>
              <a:t>Updating a foreign key (FK):</a:t>
            </a:r>
          </a:p>
          <a:p>
            <a:pPr lvl="2" eaLnBrk="1" hangingPunct="1"/>
            <a:r>
              <a:rPr lang="en-US" altLang="en-US" sz="2000" dirty="0" smtClean="0"/>
              <a:t>May violate referential integrity</a:t>
            </a:r>
          </a:p>
          <a:p>
            <a:pPr lvl="1" eaLnBrk="1" hangingPunct="1"/>
            <a:r>
              <a:rPr lang="en-US" altLang="en-US" sz="2200" dirty="0" smtClean="0"/>
              <a:t>Updating an ordinary attribute (neither PK nor FK):</a:t>
            </a:r>
          </a:p>
          <a:p>
            <a:pPr lvl="2" eaLnBrk="1" hangingPunct="1"/>
            <a:r>
              <a:rPr lang="en-US" altLang="en-US" sz="2000" dirty="0" smtClean="0"/>
              <a:t>Can only violate domain constraints</a:t>
            </a:r>
          </a:p>
        </p:txBody>
      </p:sp>
    </p:spTree>
    <p:extLst>
      <p:ext uri="{BB962C8B-B14F-4D97-AF65-F5344CB8AC3E}">
        <p14:creationId xmlns:p14="http://schemas.microsoft.com/office/powerpoint/2010/main" val="1952475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Presented Relational Model Concepts</a:t>
            </a:r>
          </a:p>
          <a:p>
            <a:pPr lvl="1" eaLnBrk="1" hangingPunct="1"/>
            <a:r>
              <a:rPr lang="en-US" altLang="en-US" sz="2200" dirty="0" smtClean="0"/>
              <a:t>Definitions</a:t>
            </a:r>
          </a:p>
          <a:p>
            <a:pPr lvl="1" eaLnBrk="1" hangingPunct="1"/>
            <a:r>
              <a:rPr lang="en-US" altLang="en-US" sz="2200" dirty="0" smtClean="0"/>
              <a:t>Characteristics of relations</a:t>
            </a:r>
          </a:p>
          <a:p>
            <a:pPr eaLnBrk="1" hangingPunct="1"/>
            <a:r>
              <a:rPr lang="en-US" altLang="en-US" sz="2400" dirty="0" smtClean="0"/>
              <a:t>Discussed Relational Model Constraints and Relational Database Schemas</a:t>
            </a:r>
          </a:p>
          <a:p>
            <a:pPr lvl="1" eaLnBrk="1" hangingPunct="1"/>
            <a:r>
              <a:rPr lang="en-US" altLang="en-US" sz="2200" dirty="0" smtClean="0"/>
              <a:t>Domain constraints </a:t>
            </a:r>
          </a:p>
          <a:p>
            <a:pPr lvl="1" eaLnBrk="1" hangingPunct="1"/>
            <a:r>
              <a:rPr lang="en-US" altLang="en-US" sz="2200" dirty="0" smtClean="0"/>
              <a:t>Key constraints</a:t>
            </a:r>
          </a:p>
          <a:p>
            <a:pPr lvl="1" eaLnBrk="1" hangingPunct="1"/>
            <a:r>
              <a:rPr lang="en-US" altLang="en-US" sz="2200" dirty="0" smtClean="0"/>
              <a:t>Entity integrity</a:t>
            </a:r>
          </a:p>
          <a:p>
            <a:pPr lvl="1" eaLnBrk="1" hangingPunct="1"/>
            <a:r>
              <a:rPr lang="en-US" altLang="en-US" sz="2200" dirty="0" smtClean="0"/>
              <a:t>Referential integrity</a:t>
            </a:r>
          </a:p>
          <a:p>
            <a:pPr eaLnBrk="1" hangingPunct="1"/>
            <a:r>
              <a:rPr lang="en-US" altLang="en-US" sz="2400" dirty="0" smtClean="0"/>
              <a:t>Described the Relational Update Operations and Dealing with Constraint Violations</a:t>
            </a:r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15962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Define </a:t>
            </a:r>
            <a:r>
              <a:rPr lang="en-CA" sz="2400" dirty="0"/>
              <a:t>the following terms as they apply to the relational model of data: </a:t>
            </a:r>
            <a:endParaRPr lang="en-CA" sz="2400" dirty="0" smtClean="0"/>
          </a:p>
          <a:p>
            <a:pPr lvl="1"/>
            <a:r>
              <a:rPr lang="en-CA" sz="2200" dirty="0" smtClean="0"/>
              <a:t>domain</a:t>
            </a:r>
            <a:r>
              <a:rPr lang="en-CA" sz="2200" dirty="0"/>
              <a:t>, attribute, n-tuple, relation schema, relation state, degree of a </a:t>
            </a:r>
            <a:r>
              <a:rPr lang="en-CA" sz="2200" dirty="0" smtClean="0"/>
              <a:t>relation</a:t>
            </a:r>
            <a:r>
              <a:rPr lang="en-CA" sz="2200" dirty="0"/>
              <a:t>, relational database schema, and relational database state. </a:t>
            </a:r>
            <a:endParaRPr lang="en-CA" sz="2200" dirty="0" smtClean="0"/>
          </a:p>
          <a:p>
            <a:r>
              <a:rPr lang="en-CA" sz="2400" dirty="0" smtClean="0"/>
              <a:t>Why </a:t>
            </a:r>
            <a:r>
              <a:rPr lang="en-CA" sz="2400" dirty="0"/>
              <a:t>are tuples in a relation not ordered? </a:t>
            </a:r>
            <a:endParaRPr lang="en-CA" sz="2400" dirty="0" smtClean="0"/>
          </a:p>
          <a:p>
            <a:r>
              <a:rPr lang="en-CA" sz="2400" dirty="0" smtClean="0"/>
              <a:t>Why </a:t>
            </a:r>
            <a:r>
              <a:rPr lang="en-CA" sz="2400" dirty="0"/>
              <a:t>are duplicate tuples not allowed in a relation? </a:t>
            </a:r>
            <a:endParaRPr lang="en-CA" sz="2400" dirty="0" smtClean="0"/>
          </a:p>
          <a:p>
            <a:r>
              <a:rPr lang="en-CA" sz="2400" dirty="0" smtClean="0"/>
              <a:t>What </a:t>
            </a:r>
            <a:r>
              <a:rPr lang="en-CA" sz="2400" dirty="0"/>
              <a:t>is the difference between a key and a </a:t>
            </a:r>
            <a:r>
              <a:rPr lang="en-CA" sz="2400" dirty="0" err="1"/>
              <a:t>superkey</a:t>
            </a:r>
            <a:r>
              <a:rPr lang="en-CA" sz="2400" dirty="0"/>
              <a:t>? </a:t>
            </a:r>
            <a:endParaRPr lang="en-CA" sz="2400" dirty="0" smtClean="0"/>
          </a:p>
          <a:p>
            <a:r>
              <a:rPr lang="en-CA" sz="2400" dirty="0" smtClean="0"/>
              <a:t>Why </a:t>
            </a:r>
            <a:r>
              <a:rPr lang="en-CA" sz="2400" dirty="0"/>
              <a:t>do we designate one of the candidate keys of a relation to be the </a:t>
            </a:r>
            <a:r>
              <a:rPr lang="en-CA" sz="2400" dirty="0" smtClean="0"/>
              <a:t>primary </a:t>
            </a:r>
            <a:r>
              <a:rPr lang="en-CA" sz="2400" dirty="0"/>
              <a:t>key? 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979361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sz="2400" dirty="0" smtClean="0"/>
              <a:t>Discuss </a:t>
            </a:r>
            <a:r>
              <a:rPr lang="en-CA" sz="2400" dirty="0"/>
              <a:t>the characteristics of relations that make them different from </a:t>
            </a:r>
            <a:r>
              <a:rPr lang="en-CA" sz="2400" dirty="0" smtClean="0"/>
              <a:t>ordinary </a:t>
            </a:r>
            <a:r>
              <a:rPr lang="en-CA" sz="2400" dirty="0"/>
              <a:t>tables and files. </a:t>
            </a:r>
            <a:endParaRPr lang="en-CA" sz="2400" dirty="0" smtClean="0"/>
          </a:p>
          <a:p>
            <a:pPr>
              <a:lnSpc>
                <a:spcPct val="150000"/>
              </a:lnSpc>
            </a:pPr>
            <a:r>
              <a:rPr lang="en-CA" sz="2400" dirty="0" smtClean="0"/>
              <a:t>Discuss </a:t>
            </a:r>
            <a:r>
              <a:rPr lang="en-CA" sz="2400" dirty="0"/>
              <a:t>the various reasons that lead to the occurrence of NULL values in relations. </a:t>
            </a:r>
            <a:endParaRPr lang="en-CA" sz="2400" dirty="0" smtClean="0"/>
          </a:p>
          <a:p>
            <a:pPr>
              <a:lnSpc>
                <a:spcPct val="150000"/>
              </a:lnSpc>
            </a:pPr>
            <a:r>
              <a:rPr lang="en-CA" sz="2400" dirty="0" smtClean="0"/>
              <a:t>Discuss </a:t>
            </a:r>
            <a:r>
              <a:rPr lang="en-CA" sz="2400" dirty="0"/>
              <a:t>the entity integrity and referential integrity constraints. Why is each considered important? </a:t>
            </a:r>
            <a:endParaRPr lang="en-CA" sz="2400" dirty="0" smtClean="0"/>
          </a:p>
          <a:p>
            <a:pPr>
              <a:lnSpc>
                <a:spcPct val="150000"/>
              </a:lnSpc>
            </a:pPr>
            <a:r>
              <a:rPr lang="en-CA" sz="2400" dirty="0" smtClean="0"/>
              <a:t>Define </a:t>
            </a:r>
            <a:r>
              <a:rPr lang="en-CA" sz="2400" dirty="0"/>
              <a:t>foreign key. What is this concept used for? </a:t>
            </a:r>
            <a:endParaRPr lang="en-CA" sz="2400" dirty="0" smtClean="0"/>
          </a:p>
          <a:p>
            <a:pPr>
              <a:lnSpc>
                <a:spcPct val="150000"/>
              </a:lnSpc>
            </a:pPr>
            <a:r>
              <a:rPr lang="en-CA" sz="2400" dirty="0" smtClean="0"/>
              <a:t>What </a:t>
            </a:r>
            <a:r>
              <a:rPr lang="en-CA" sz="2400" dirty="0"/>
              <a:t>is a transaction? How does it differ from an Update operation?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3204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5"/>
          <p:cNvSpPr>
            <a:spLocks noGrp="1" noChangeArrowheads="1"/>
          </p:cNvSpPr>
          <p:nvPr>
            <p:ph type="title"/>
          </p:nvPr>
        </p:nvSpPr>
        <p:spPr>
          <a:xfrm>
            <a:off x="11574" y="-33197"/>
            <a:ext cx="9132425" cy="720725"/>
          </a:xfrm>
        </p:spPr>
        <p:txBody>
          <a:bodyPr/>
          <a:lstStyle/>
          <a:p>
            <a:pPr eaLnBrk="1" hangingPunct="1"/>
            <a:r>
              <a:rPr lang="en-US" altLang="en-US" smtClean="0"/>
              <a:t>In-Class Exercise</a:t>
            </a:r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111246" y="1223665"/>
            <a:ext cx="8966200" cy="4827284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Consider </a:t>
            </a:r>
            <a:r>
              <a:rPr lang="en-US" altLang="en-US" sz="2400" dirty="0">
                <a:latin typeface="Times New Roman" panose="02020603050405020304" pitchFamily="18" charset="0"/>
              </a:rPr>
              <a:t>the following relations for a database that keeps track of student enrollment in courses and the books adopted for each course: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STUDENT(</a:t>
            </a:r>
            <a:r>
              <a:rPr lang="en-US" altLang="en-US" sz="2400" u="sng" dirty="0">
                <a:latin typeface="Times New Roman" panose="02020603050405020304" pitchFamily="18" charset="0"/>
              </a:rPr>
              <a:t>SSN</a:t>
            </a:r>
            <a:r>
              <a:rPr lang="en-US" altLang="en-US" sz="2400" dirty="0">
                <a:latin typeface="Times New Roman" panose="02020603050405020304" pitchFamily="18" charset="0"/>
              </a:rPr>
              <a:t>, Name, Major,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Bdate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COURSE(</a:t>
            </a:r>
            <a:r>
              <a:rPr lang="en-US" altLang="en-US" sz="2400" u="sng" dirty="0">
                <a:latin typeface="Times New Roman" panose="02020603050405020304" pitchFamily="18" charset="0"/>
              </a:rPr>
              <a:t>Course#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Cname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Dept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ENROLL(</a:t>
            </a:r>
            <a:r>
              <a:rPr lang="en-US" altLang="en-US" sz="2400" u="sng" dirty="0">
                <a:latin typeface="Times New Roman" panose="02020603050405020304" pitchFamily="18" charset="0"/>
              </a:rPr>
              <a:t>SSN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u="sng" dirty="0">
                <a:latin typeface="Times New Roman" panose="02020603050405020304" pitchFamily="18" charset="0"/>
              </a:rPr>
              <a:t>Course#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u="sng" dirty="0">
                <a:latin typeface="Times New Roman" panose="02020603050405020304" pitchFamily="18" charset="0"/>
              </a:rPr>
              <a:t>Quarter</a:t>
            </a:r>
            <a:r>
              <a:rPr lang="en-US" altLang="en-US" sz="2400" dirty="0">
                <a:latin typeface="Times New Roman" panose="02020603050405020304" pitchFamily="18" charset="0"/>
              </a:rPr>
              <a:t>, Grade)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BOOK_ADOPTION(</a:t>
            </a:r>
            <a:r>
              <a:rPr lang="en-US" altLang="en-US" sz="2400" u="sng" dirty="0">
                <a:latin typeface="Times New Roman" panose="02020603050405020304" pitchFamily="18" charset="0"/>
              </a:rPr>
              <a:t>Course#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u="sng" dirty="0">
                <a:latin typeface="Times New Roman" panose="02020603050405020304" pitchFamily="18" charset="0"/>
              </a:rPr>
              <a:t>Quarter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Book_ISBN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TEXT(</a:t>
            </a:r>
            <a:r>
              <a:rPr lang="en-US" altLang="en-US" sz="2400" u="sng" dirty="0" err="1">
                <a:latin typeface="Times New Roman" panose="02020603050405020304" pitchFamily="18" charset="0"/>
              </a:rPr>
              <a:t>Book_ISBN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Book_Title</a:t>
            </a:r>
            <a:r>
              <a:rPr lang="en-US" altLang="en-US" sz="2400" dirty="0">
                <a:latin typeface="Times New Roman" panose="02020603050405020304" pitchFamily="18" charset="0"/>
              </a:rPr>
              <a:t>, Publisher, Author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75" y="6151417"/>
            <a:ext cx="89642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Draw a relational schema diagram specifying the foreign keys for this schema.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00" y="762000"/>
            <a:ext cx="3561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(Taken from Exercise </a:t>
            </a:r>
            <a:r>
              <a:rPr lang="en-US" altLang="en-US" dirty="0" smtClean="0">
                <a:latin typeface="Times New Roman" panose="02020603050405020304" pitchFamily="18" charset="0"/>
              </a:rPr>
              <a:t>5.16)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80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D6B962-232E-43D7-95ED-C64B9C4398F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of a Database Schema</a:t>
            </a:r>
          </a:p>
        </p:txBody>
      </p:sp>
      <p:grpSp>
        <p:nvGrpSpPr>
          <p:cNvPr id="29700" name="Group 2"/>
          <p:cNvGrpSpPr>
            <a:grpSpLocks/>
          </p:cNvGrpSpPr>
          <p:nvPr/>
        </p:nvGrpSpPr>
        <p:grpSpPr bwMode="auto">
          <a:xfrm>
            <a:off x="101600" y="914400"/>
            <a:ext cx="9018588" cy="6019800"/>
            <a:chOff x="101373" y="914400"/>
            <a:chExt cx="9018678" cy="6019800"/>
          </a:xfrm>
        </p:grpSpPr>
        <p:pic>
          <p:nvPicPr>
            <p:cNvPr id="29701" name="Picture 6" descr="fig02_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745"/>
            <a:stretch>
              <a:fillRect/>
            </a:stretch>
          </p:blipFill>
          <p:spPr bwMode="auto">
            <a:xfrm>
              <a:off x="101373" y="914400"/>
              <a:ext cx="8932606" cy="601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7619848" y="914400"/>
              <a:ext cx="1500203" cy="1219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of a database state</a:t>
            </a:r>
          </a:p>
        </p:txBody>
      </p:sp>
      <p:pic>
        <p:nvPicPr>
          <p:cNvPr id="30724" name="Picture 4" descr="fig01_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4" b="50011"/>
          <a:stretch/>
        </p:blipFill>
        <p:spPr bwMode="auto">
          <a:xfrm>
            <a:off x="934605" y="792018"/>
            <a:ext cx="8190345" cy="608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  <a:solidFill>
            <a:srgbClr val="0070C0"/>
          </a:solidFill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  <a:endParaRPr lang="en-US" dirty="0"/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95" y="1066800"/>
            <a:ext cx="903040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22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5349</TotalTime>
  <Words>4083</Words>
  <Application>Microsoft Office PowerPoint</Application>
  <PresentationFormat>Letter Paper (8.5x11 in)</PresentationFormat>
  <Paragraphs>674</Paragraphs>
  <Slides>66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ＭＳ Ｐゴシック</vt:lpstr>
      <vt:lpstr>ＭＳ Ｐゴシック</vt:lpstr>
      <vt:lpstr>Arial</vt:lpstr>
      <vt:lpstr>Arial Narrow</vt:lpstr>
      <vt:lpstr>Bahnschrift</vt:lpstr>
      <vt:lpstr>Symbol</vt:lpstr>
      <vt:lpstr>Tahoma</vt:lpstr>
      <vt:lpstr>Times New Roman</vt:lpstr>
      <vt:lpstr>Wingdings</vt:lpstr>
      <vt:lpstr>Blends</vt:lpstr>
      <vt:lpstr>PowerPoint Presentation</vt:lpstr>
      <vt:lpstr>Data Models</vt:lpstr>
      <vt:lpstr>Example: Relational Data Model</vt:lpstr>
      <vt:lpstr>Example Relational Data Model</vt:lpstr>
      <vt:lpstr>Categories of Data Models</vt:lpstr>
      <vt:lpstr>Schemas versus Instances  </vt:lpstr>
      <vt:lpstr>Example of a Database Schema</vt:lpstr>
      <vt:lpstr>Example of a database state</vt:lpstr>
      <vt:lpstr>Schema Diagram for University Database</vt:lpstr>
      <vt:lpstr>Schemas versus Instances</vt:lpstr>
      <vt:lpstr>Schemas versus Instances</vt:lpstr>
      <vt:lpstr>Database Schema vs. Database State(1)</vt:lpstr>
      <vt:lpstr>Database Schema vs. Database State (2)</vt:lpstr>
      <vt:lpstr>Data Independence</vt:lpstr>
      <vt:lpstr>The three-schema architecture</vt:lpstr>
      <vt:lpstr>History of Data Models</vt:lpstr>
      <vt:lpstr>History of Data Models </vt:lpstr>
      <vt:lpstr>The Relational Model</vt:lpstr>
      <vt:lpstr>The Relational Model</vt:lpstr>
      <vt:lpstr>Relations</vt:lpstr>
      <vt:lpstr>Exercise on Relations</vt:lpstr>
      <vt:lpstr>Exercise on Relations</vt:lpstr>
      <vt:lpstr>Degree and Cardinality</vt:lpstr>
      <vt:lpstr>Domain</vt:lpstr>
      <vt:lpstr>Formal Definitions - Summary</vt:lpstr>
      <vt:lpstr>Formal Definitions - Example</vt:lpstr>
      <vt:lpstr>Definition Summary</vt:lpstr>
      <vt:lpstr>Keys of Relations</vt:lpstr>
      <vt:lpstr>Keys of Relations</vt:lpstr>
      <vt:lpstr>Keys of Relations</vt:lpstr>
      <vt:lpstr>Characteristics of Relations</vt:lpstr>
      <vt:lpstr>Characteristics of Relations</vt:lpstr>
      <vt:lpstr>CONSTRAINTS</vt:lpstr>
      <vt:lpstr>Relational Integrity Constraints</vt:lpstr>
      <vt:lpstr>Key Constraints</vt:lpstr>
      <vt:lpstr>Key Constraints (continued)</vt:lpstr>
      <vt:lpstr>Key Constraints (continued)</vt:lpstr>
      <vt:lpstr>LicenseNumber  chosen as Primary Key</vt:lpstr>
      <vt:lpstr>Types of Keys</vt:lpstr>
      <vt:lpstr>Types of Keys</vt:lpstr>
      <vt:lpstr>Types of Keys</vt:lpstr>
      <vt:lpstr>Types of Keys</vt:lpstr>
      <vt:lpstr>Types of Keys</vt:lpstr>
      <vt:lpstr>Foreign key</vt:lpstr>
      <vt:lpstr>Foreign key</vt:lpstr>
      <vt:lpstr>Relational Constraints - Summary</vt:lpstr>
      <vt:lpstr>Relational Database Schema</vt:lpstr>
      <vt:lpstr>PowerPoint Presentation</vt:lpstr>
      <vt:lpstr>Relational Database State</vt:lpstr>
      <vt:lpstr>Populated database state</vt:lpstr>
      <vt:lpstr>PowerPoint Presentation</vt:lpstr>
      <vt:lpstr>Entity Integrity</vt:lpstr>
      <vt:lpstr>Referential Integrity</vt:lpstr>
      <vt:lpstr>Referential Integrity (or foreign key) Constraint</vt:lpstr>
      <vt:lpstr>Displaying a relational database schema and its constraints</vt:lpstr>
      <vt:lpstr>PowerPoint Presentation</vt:lpstr>
      <vt:lpstr>Other Types of Constraints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Summary</vt:lpstr>
      <vt:lpstr>Review Questions</vt:lpstr>
      <vt:lpstr>Review Questions</vt:lpstr>
      <vt:lpstr>In-Class Exercise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 Concepts and Architecture</dc:subject>
  <dc:creator>Elmasri/Navathe</dc:creator>
  <cp:keywords/>
  <dc:description/>
  <cp:lastModifiedBy>Tesfamichael Gebrehiwet</cp:lastModifiedBy>
  <cp:revision>190</cp:revision>
  <cp:lastPrinted>2001-11-04T00:51:13Z</cp:lastPrinted>
  <dcterms:created xsi:type="dcterms:W3CDTF">2005-02-25T19:46:41Z</dcterms:created>
  <dcterms:modified xsi:type="dcterms:W3CDTF">2021-03-20T19:00:31Z</dcterms:modified>
  <cp:category/>
</cp:coreProperties>
</file>