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handoutMasterIdLst>
    <p:handoutMasterId r:id="rId47"/>
  </p:handoutMasterIdLst>
  <p:sldIdLst>
    <p:sldId id="396" r:id="rId2"/>
    <p:sldId id="433" r:id="rId3"/>
    <p:sldId id="495" r:id="rId4"/>
    <p:sldId id="512" r:id="rId5"/>
    <p:sldId id="513" r:id="rId6"/>
    <p:sldId id="514" r:id="rId7"/>
    <p:sldId id="515" r:id="rId8"/>
    <p:sldId id="517" r:id="rId9"/>
    <p:sldId id="518" r:id="rId10"/>
    <p:sldId id="551" r:id="rId11"/>
    <p:sldId id="552" r:id="rId12"/>
    <p:sldId id="519" r:id="rId13"/>
    <p:sldId id="553" r:id="rId14"/>
    <p:sldId id="520" r:id="rId15"/>
    <p:sldId id="521" r:id="rId16"/>
    <p:sldId id="522" r:id="rId17"/>
    <p:sldId id="523" r:id="rId18"/>
    <p:sldId id="555"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71F"/>
    <a:srgbClr val="990033"/>
    <a:srgbClr val="677228"/>
    <a:srgbClr val="6E792B"/>
    <a:srgbClr val="76822E"/>
    <a:srgbClr val="6F6A07"/>
    <a:srgbClr val="827C08"/>
    <a:srgbClr val="A29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74" autoAdjust="0"/>
    <p:restoredTop sz="94103" autoAdjust="0"/>
  </p:normalViewPr>
  <p:slideViewPr>
    <p:cSldViewPr snapToObjects="1">
      <p:cViewPr varScale="1">
        <p:scale>
          <a:sx n="82" d="100"/>
          <a:sy n="82" d="100"/>
        </p:scale>
        <p:origin x="1258" y="77"/>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12"/>
    </p:cViewPr>
  </p:sorterViewPr>
  <p:notesViewPr>
    <p:cSldViewPr snapToObjects="1">
      <p:cViewPr>
        <p:scale>
          <a:sx n="100" d="100"/>
          <a:sy n="100" d="100"/>
        </p:scale>
        <p:origin x="-2520" y="7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0DC5C7E7-222F-4F29-A1C9-CD02829D5900}"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9944ABBB-60C5-4ACE-8C11-8DCD5EA024CE}"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ea typeface="MS PGothic" panose="020B0600070205080204" pitchFamily="34" charset="-128"/>
            </a:endParaRPr>
          </a:p>
        </p:txBody>
      </p:sp>
      <p:sp>
        <p:nvSpPr>
          <p:cNvPr id="1638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2D422F66-EA24-4A38-B8A9-43F582A33CDD}" type="slidenum">
              <a:rPr lang="en-CA" altLang="en-US" sz="1200" i="0">
                <a:solidFill>
                  <a:srgbClr val="000000"/>
                </a:solidFill>
                <a:latin typeface="Tahoma" charset="0"/>
                <a:ea typeface="MS PGothic" charset="-128"/>
              </a:rPr>
              <a:pPr>
                <a:defRPr/>
              </a:pPr>
              <a:t>2</a:t>
            </a:fld>
            <a:endParaRPr lang="en-CA" altLang="en-US" sz="1200" i="0">
              <a:solidFill>
                <a:srgbClr val="000000"/>
              </a:solidFill>
              <a:latin typeface="Tahoma" charset="0"/>
              <a:ea typeface="MS PGothic" charset="-128"/>
            </a:endParaRPr>
          </a:p>
        </p:txBody>
      </p:sp>
    </p:spTree>
    <p:extLst>
      <p:ext uri="{BB962C8B-B14F-4D97-AF65-F5344CB8AC3E}">
        <p14:creationId xmlns:p14="http://schemas.microsoft.com/office/powerpoint/2010/main" val="1243693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FFCC21-F8D5-2646-9079-1BD0D8DA639E}" type="slidenum">
              <a:rPr lang="en-CA" altLang="en-US"/>
              <a:pPr/>
              <a:t>11</a:t>
            </a:fld>
            <a:endParaRPr lang="en-CA" alt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353205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FFCC21-F8D5-2646-9079-1BD0D8DA639E}" type="slidenum">
              <a:rPr lang="en-CA" altLang="en-US"/>
              <a:pPr/>
              <a:t>12</a:t>
            </a:fld>
            <a:endParaRPr lang="en-CA" alt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27128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FFCC21-F8D5-2646-9079-1BD0D8DA639E}" type="slidenum">
              <a:rPr lang="en-CA" altLang="en-US"/>
              <a:pPr/>
              <a:t>13</a:t>
            </a:fld>
            <a:endParaRPr lang="en-CA" alt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995609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BAAE87-0B2D-1748-9D4D-1C61E06ECD11}" type="slidenum">
              <a:rPr lang="en-CA" altLang="en-US"/>
              <a:pPr/>
              <a:t>14</a:t>
            </a:fld>
            <a:endParaRPr lang="en-CA" altLang="en-US"/>
          </a:p>
        </p:txBody>
      </p:sp>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39809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D6FAA-AD8C-3040-B9AD-8FCCCE094C3C}" type="slidenum">
              <a:rPr lang="en-CA" altLang="en-US"/>
              <a:pPr/>
              <a:t>15</a:t>
            </a:fld>
            <a:endParaRPr lang="en-CA" altLang="en-US"/>
          </a:p>
        </p:txBody>
      </p:sp>
      <p:sp>
        <p:nvSpPr>
          <p:cNvPr id="775170" name="Rectangle 2"/>
          <p:cNvSpPr>
            <a:spLocks noGrp="1" noRot="1" noChangeAspect="1" noChangeArrowheads="1" noTextEdit="1"/>
          </p:cNvSpPr>
          <p:nvPr>
            <p:ph type="sldImg"/>
          </p:nvPr>
        </p:nvSpPr>
        <p:spPr>
          <a:ln/>
        </p:spPr>
      </p:sp>
      <p:sp>
        <p:nvSpPr>
          <p:cNvPr id="775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24263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26D87-9085-CE47-B162-FE4524D1C1DC}" type="slidenum">
              <a:rPr lang="en-CA" altLang="en-US"/>
              <a:pPr/>
              <a:t>16</a:t>
            </a:fld>
            <a:endParaRPr lang="en-CA" altLang="en-US"/>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6857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C7292-8225-924A-8180-F8187C8B55FE}" type="slidenum">
              <a:rPr lang="en-CA" altLang="en-US"/>
              <a:pPr/>
              <a:t>19</a:t>
            </a:fld>
            <a:endParaRPr lang="en-CA" altLang="en-US"/>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89371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BC779-6C37-C945-97E2-FA52A3F39DB3}" type="slidenum">
              <a:rPr lang="en-CA" altLang="en-US"/>
              <a:pPr/>
              <a:t>20</a:t>
            </a:fld>
            <a:endParaRPr lang="en-CA" altLang="en-US"/>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03876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AF56C-0F09-5043-B69B-CDDCE5C89FF3}" type="slidenum">
              <a:rPr lang="en-CA" altLang="en-US"/>
              <a:pPr/>
              <a:t>21</a:t>
            </a:fld>
            <a:endParaRPr lang="en-CA" altLang="en-US"/>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01671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22</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64631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3</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38583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23</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21639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1EF93-32B0-DC42-9600-09770A9DB97D}" type="slidenum">
              <a:rPr lang="en-CA" altLang="en-US"/>
              <a:pPr/>
              <a:t>24</a:t>
            </a:fld>
            <a:endParaRPr lang="en-CA" altLang="en-US"/>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33854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A2B21-BEE6-D145-944A-69DA248CE2CD}" type="slidenum">
              <a:rPr lang="en-CA" altLang="en-US"/>
              <a:pPr/>
              <a:t>25</a:t>
            </a:fld>
            <a:endParaRPr lang="en-CA" altLang="en-US"/>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89754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26</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4893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CB8E0-572E-2740-99EE-0D3094A745D5}" type="slidenum">
              <a:rPr lang="en-CA" altLang="en-US"/>
              <a:pPr/>
              <a:t>27</a:t>
            </a:fld>
            <a:endParaRPr lang="en-CA" altLang="en-US"/>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8276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15BFBB-1B30-934E-8A2A-FA668706DFAD}" type="slidenum">
              <a:rPr lang="en-CA" altLang="en-US"/>
              <a:pPr/>
              <a:t>28</a:t>
            </a:fld>
            <a:endParaRPr lang="en-CA" alt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4409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80EFD-7410-FC43-BACE-B6B09F66F864}" type="slidenum">
              <a:rPr lang="en-CA" altLang="en-US"/>
              <a:pPr/>
              <a:t>29</a:t>
            </a:fld>
            <a:endParaRPr lang="en-CA" alt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54476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80EFD-7410-FC43-BACE-B6B09F66F864}" type="slidenum">
              <a:rPr lang="en-CA" altLang="en-US"/>
              <a:pPr/>
              <a:t>30</a:t>
            </a:fld>
            <a:endParaRPr lang="en-CA" alt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7412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8BA28-EAAA-8D47-B682-488571E4BB96}" type="slidenum">
              <a:rPr lang="en-CA" altLang="en-US"/>
              <a:pPr/>
              <a:t>31</a:t>
            </a:fld>
            <a:endParaRPr lang="en-CA" alt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81226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0E642B-632A-9A46-AAD1-1DEB2927AFD6}" type="slidenum">
              <a:rPr lang="en-CA" altLang="en-US"/>
              <a:pPr/>
              <a:t>32</a:t>
            </a:fld>
            <a:endParaRPr lang="en-CA" altLang="en-US"/>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678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786FDD-E583-5C42-BD60-652B8F47E58C}" type="slidenum">
              <a:rPr lang="en-CA" altLang="en-US"/>
              <a:pPr/>
              <a:t>4</a:t>
            </a:fld>
            <a:endParaRPr lang="en-CA" altLang="en-US"/>
          </a:p>
        </p:txBody>
      </p:sp>
      <p:sp>
        <p:nvSpPr>
          <p:cNvPr id="760834" name="Rectangle 2"/>
          <p:cNvSpPr>
            <a:spLocks noGrp="1" noRot="1" noChangeAspect="1" noChangeArrowheads="1" noTextEdit="1"/>
          </p:cNvSpPr>
          <p:nvPr>
            <p:ph type="sldImg"/>
          </p:nvPr>
        </p:nvSpPr>
        <p:spPr>
          <a:ln/>
        </p:spPr>
      </p:sp>
      <p:sp>
        <p:nvSpPr>
          <p:cNvPr id="760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0539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0AD33-E16D-CC43-8F71-A62C1326DAD5}" type="slidenum">
              <a:rPr lang="en-CA" altLang="en-US"/>
              <a:pPr/>
              <a:t>33</a:t>
            </a:fld>
            <a:endParaRPr lang="en-CA" alt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75092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51525F-1F42-6149-ADCB-8847F62C49DD}" type="slidenum">
              <a:rPr lang="en-CA" altLang="en-US"/>
              <a:pPr/>
              <a:t>34</a:t>
            </a:fld>
            <a:endParaRPr lang="en-CA" altLang="en-US"/>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19663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3F05F-D2A6-D24B-A4A4-907A001362FD}" type="slidenum">
              <a:rPr lang="en-CA" altLang="en-US"/>
              <a:pPr/>
              <a:t>35</a:t>
            </a:fld>
            <a:endParaRPr lang="en-CA" altLang="en-US"/>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222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E6BA27-687F-1B41-8B1A-90666BD2A1E7}" type="slidenum">
              <a:rPr lang="en-CA" altLang="en-US"/>
              <a:pPr/>
              <a:t>36</a:t>
            </a:fld>
            <a:endParaRPr lang="en-CA" altLang="en-US"/>
          </a:p>
        </p:txBody>
      </p:sp>
      <p:sp>
        <p:nvSpPr>
          <p:cNvPr id="822274" name="Rectangle 2"/>
          <p:cNvSpPr>
            <a:spLocks noGrp="1" noRot="1" noChangeAspect="1" noChangeArrowheads="1" noTextEdit="1"/>
          </p:cNvSpPr>
          <p:nvPr>
            <p:ph type="sldImg"/>
          </p:nvPr>
        </p:nvSpPr>
        <p:spPr>
          <a:ln/>
        </p:spPr>
      </p:sp>
      <p:sp>
        <p:nvSpPr>
          <p:cNvPr id="822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86122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DAC8DA06-1AEA-4666-80E3-973789CAC6C1}" type="slidenum">
              <a:rPr lang="en-CA" altLang="en-US" sz="1200" i="0">
                <a:latin typeface="Tahoma" charset="0"/>
              </a:rPr>
              <a:pPr>
                <a:defRPr/>
              </a:pPr>
              <a:t>37</a:t>
            </a:fld>
            <a:endParaRPr lang="en-CA" altLang="en-US" sz="1200" i="0">
              <a:latin typeface="Tahoma" charset="0"/>
            </a:endParaRPr>
          </a:p>
        </p:txBody>
      </p:sp>
      <p:sp>
        <p:nvSpPr>
          <p:cNvPr id="824322"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14099151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EEBCCFD2-DC93-4D73-9897-6C957CF10C5F}" type="slidenum">
              <a:rPr lang="en-CA" altLang="en-US" sz="1200" i="0">
                <a:latin typeface="Tahoma" charset="0"/>
              </a:rPr>
              <a:pPr>
                <a:defRPr/>
              </a:pPr>
              <a:t>38</a:t>
            </a:fld>
            <a:endParaRPr lang="en-CA" altLang="en-US" sz="1200" i="0">
              <a:latin typeface="Tahoma" charset="0"/>
            </a:endParaRPr>
          </a:p>
        </p:txBody>
      </p:sp>
      <p:sp>
        <p:nvSpPr>
          <p:cNvPr id="826370"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35687454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9472C-C938-DE41-933F-363B93383C05}" type="slidenum">
              <a:rPr lang="en-CA" altLang="en-US"/>
              <a:pPr/>
              <a:t>39</a:t>
            </a:fld>
            <a:endParaRPr lang="en-CA" altLang="en-US"/>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42663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40</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503157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41</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422164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42</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65758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A06910-DC40-434B-B257-6F308851FFA5}" type="slidenum">
              <a:rPr lang="en-CA" altLang="en-US"/>
              <a:pPr/>
              <a:t>5</a:t>
            </a:fld>
            <a:endParaRPr lang="en-CA" altLang="en-US"/>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113293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9EEF7-EF7B-964E-8936-11E9E7866854}" type="slidenum">
              <a:rPr lang="en-CA" altLang="en-US"/>
              <a:pPr/>
              <a:t>43</a:t>
            </a:fld>
            <a:endParaRPr lang="en-CA" altLang="en-US"/>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089691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494C52-8134-2C42-9AF2-AEBE07EBAEC4}" type="slidenum">
              <a:rPr lang="en-CA" altLang="en-US"/>
              <a:pPr/>
              <a:t>44</a:t>
            </a:fld>
            <a:endParaRPr lang="en-CA" altLang="en-US"/>
          </a:p>
        </p:txBody>
      </p:sp>
      <p:sp>
        <p:nvSpPr>
          <p:cNvPr id="855042" name="Rectangle 2"/>
          <p:cNvSpPr>
            <a:spLocks noGrp="1" noRot="1" noChangeAspect="1" noChangeArrowheads="1" noTextEdit="1"/>
          </p:cNvSpPr>
          <p:nvPr>
            <p:ph type="sldImg"/>
          </p:nvPr>
        </p:nvSpPr>
        <p:spPr>
          <a:ln/>
        </p:spPr>
      </p:sp>
      <p:sp>
        <p:nvSpPr>
          <p:cNvPr id="855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7862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C15DDF-A303-C443-B1C0-AA30872E077D}" type="slidenum">
              <a:rPr lang="en-CA" altLang="en-US"/>
              <a:pPr/>
              <a:t>6</a:t>
            </a:fld>
            <a:endParaRPr lang="en-CA" altLang="en-US"/>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13114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618E7F-985C-9A44-8232-767B5EB0E2ED}" type="slidenum">
              <a:rPr lang="en-CA" altLang="en-US"/>
              <a:pPr/>
              <a:t>7</a:t>
            </a:fld>
            <a:endParaRPr lang="en-CA" altLang="en-US"/>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66506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458EE-E313-1942-9301-9AD7708037A7}" type="slidenum">
              <a:rPr lang="en-CA" altLang="en-US"/>
              <a:pPr/>
              <a:t>8</a:t>
            </a:fld>
            <a:endParaRPr lang="en-CA" altLang="en-US"/>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19025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Candara" panose="020E0502030303020204" pitchFamily="34" charset="0"/>
              </a:rPr>
              <a:t>Hence, the projection of F on each relation schema </a:t>
            </a:r>
            <a:r>
              <a:rPr lang="en-US" altLang="en-US" dirty="0" err="1" smtClean="0">
                <a:latin typeface="Candara" panose="020E0502030303020204" pitchFamily="34" charset="0"/>
              </a:rPr>
              <a:t>R</a:t>
            </a:r>
            <a:r>
              <a:rPr lang="en-US" altLang="en-US" baseline="-25000" dirty="0" err="1" smtClean="0">
                <a:latin typeface="Candara" panose="020E0502030303020204" pitchFamily="34" charset="0"/>
              </a:rPr>
              <a:t>i</a:t>
            </a:r>
            <a:r>
              <a:rPr lang="en-US" altLang="en-US" dirty="0" smtClean="0">
                <a:latin typeface="Candara" panose="020E0502030303020204" pitchFamily="34" charset="0"/>
              </a:rPr>
              <a:t> in the decomposition D is the set of functional dependencies in F</a:t>
            </a:r>
            <a:r>
              <a:rPr lang="en-US" altLang="en-US" baseline="30000" dirty="0" smtClean="0">
                <a:latin typeface="Candara" panose="020E0502030303020204" pitchFamily="34" charset="0"/>
              </a:rPr>
              <a:t>+</a:t>
            </a:r>
            <a:r>
              <a:rPr lang="en-US" altLang="en-US" dirty="0" smtClean="0">
                <a:latin typeface="Candara" panose="020E0502030303020204" pitchFamily="34" charset="0"/>
              </a:rPr>
              <a:t>, the closure of F, such that all their left- and right-hand-side attributes are in </a:t>
            </a:r>
            <a:r>
              <a:rPr lang="en-US" altLang="en-US" dirty="0" err="1" smtClean="0">
                <a:latin typeface="Candara" panose="020E0502030303020204" pitchFamily="34" charset="0"/>
              </a:rPr>
              <a:t>R</a:t>
            </a:r>
            <a:r>
              <a:rPr lang="en-US" altLang="en-US" baseline="-25000" dirty="0" err="1" smtClean="0">
                <a:latin typeface="Candara" panose="020E0502030303020204" pitchFamily="34" charset="0"/>
              </a:rPr>
              <a:t>i</a:t>
            </a:r>
            <a:r>
              <a:rPr lang="en-US" altLang="en-US" dirty="0" smtClean="0">
                <a:latin typeface="Candara" panose="020E0502030303020204" pitchFamily="34" charset="0"/>
              </a:rPr>
              <a:t>. </a:t>
            </a:r>
          </a:p>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9</a:t>
            </a:fld>
            <a:endParaRPr lang="en-CA" altLang="en-US"/>
          </a:p>
        </p:txBody>
      </p:sp>
    </p:spTree>
    <p:extLst>
      <p:ext uri="{BB962C8B-B14F-4D97-AF65-F5344CB8AC3E}">
        <p14:creationId xmlns:p14="http://schemas.microsoft.com/office/powerpoint/2010/main" val="1389945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FFCC21-F8D5-2646-9079-1BD0D8DA639E}" type="slidenum">
              <a:rPr lang="en-CA" altLang="en-US"/>
              <a:pPr/>
              <a:t>10</a:t>
            </a:fld>
            <a:endParaRPr lang="en-CA" alt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46449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a:ea typeface="+mn-ea"/>
            </a:endParaRPr>
          </a:p>
        </p:txBody>
      </p:sp>
      <p:sp>
        <p:nvSpPr>
          <p:cNvPr id="4126" name="Rectangle 30" descr="Pink tissue paper"/>
          <p:cNvSpPr>
            <a:spLocks noGrp="1" noChangeArrowheads="1"/>
          </p:cNvSpPr>
          <p:nvPr>
            <p:ph type="ctrTitle" sz="quarter"/>
          </p:nvPr>
        </p:nvSpPr>
        <p:spPr>
          <a:xfrm>
            <a:off x="228600" y="152400"/>
            <a:ext cx="8763000" cy="2286000"/>
          </a:xfrm>
        </p:spPr>
        <p:txBody>
          <a:bodyPr wrap="none" anchor="ctr"/>
          <a:lstStyle>
            <a:lvl1pPr>
              <a:defRPr sz="6600">
                <a:solidFill>
                  <a:schemeClr val="bg1"/>
                </a:solidFill>
              </a:defRPr>
            </a:lvl1pPr>
          </a:lstStyle>
          <a:p>
            <a:r>
              <a:rPr lang="en-US" dirty="0"/>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Tree>
    <p:extLst>
      <p:ext uri="{BB962C8B-B14F-4D97-AF65-F5344CB8AC3E}">
        <p14:creationId xmlns:p14="http://schemas.microsoft.com/office/powerpoint/2010/main" val="3389208893"/>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A100A47A-09A9-4891-9F43-244615D47038}" type="slidenum">
              <a:rPr lang="en-US" altLang="en-US"/>
              <a:pPr>
                <a:defRPr/>
              </a:pPr>
              <a:t>‹#›</a:t>
            </a:fld>
            <a:endParaRPr lang="en-CA" altLang="en-US" dirty="0"/>
          </a:p>
        </p:txBody>
      </p:sp>
    </p:spTree>
    <p:extLst>
      <p:ext uri="{BB962C8B-B14F-4D97-AF65-F5344CB8AC3E}">
        <p14:creationId xmlns:p14="http://schemas.microsoft.com/office/powerpoint/2010/main" val="16515298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DDD0C428-2C1E-46F5-8FB4-3FE450CE886A}" type="slidenum">
              <a:rPr lang="en-US" altLang="en-US"/>
              <a:pPr>
                <a:defRPr/>
              </a:pPr>
              <a:t>‹#›</a:t>
            </a:fld>
            <a:endParaRPr lang="en-CA" altLang="en-US" dirty="0"/>
          </a:p>
        </p:txBody>
      </p:sp>
    </p:spTree>
    <p:extLst>
      <p:ext uri="{BB962C8B-B14F-4D97-AF65-F5344CB8AC3E}">
        <p14:creationId xmlns:p14="http://schemas.microsoft.com/office/powerpoint/2010/main" val="363856757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609600"/>
          </a:xfrm>
        </p:spPr>
        <p:txBody>
          <a:bodyPr/>
          <a:lstStyle/>
          <a:p>
            <a:r>
              <a:rPr lang="en-US"/>
              <a:t>Click to edit Master title style</a:t>
            </a:r>
          </a:p>
        </p:txBody>
      </p:sp>
      <p:sp>
        <p:nvSpPr>
          <p:cNvPr id="3" name="Content Placeholder 2"/>
          <p:cNvSpPr>
            <a:spLocks noGrp="1"/>
          </p:cNvSpPr>
          <p:nvPr>
            <p:ph idx="1"/>
          </p:nvPr>
        </p:nvSpPr>
        <p:spPr>
          <a:xfrm>
            <a:off x="0" y="685800"/>
            <a:ext cx="9144000" cy="6096000"/>
          </a:xfrm>
        </p:spPr>
        <p:txBody>
          <a:bodyPr/>
          <a:lstStyle>
            <a:lvl2pPr>
              <a:defRPr>
                <a:solidFill>
                  <a:schemeClr val="tx1"/>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757705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2663" y="372586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09600" y="1830049"/>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B11D91FE-055C-49DF-9483-0CA26124256F}" type="slidenum">
              <a:rPr lang="en-US" altLang="en-US"/>
              <a:pPr>
                <a:defRPr/>
              </a:pPr>
              <a:t>‹#›</a:t>
            </a:fld>
            <a:endParaRPr lang="en-CA" altLang="en-US" dirty="0"/>
          </a:p>
        </p:txBody>
      </p:sp>
    </p:spTree>
    <p:extLst>
      <p:ext uri="{BB962C8B-B14F-4D97-AF65-F5344CB8AC3E}">
        <p14:creationId xmlns:p14="http://schemas.microsoft.com/office/powerpoint/2010/main" val="86744191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a:ln/>
        </p:spPr>
        <p:txBody>
          <a:bodyPr/>
          <a:lstStyle>
            <a:lvl1pPr>
              <a:defRPr/>
            </a:lvl1pPr>
          </a:lstStyle>
          <a:p>
            <a:pPr>
              <a:defRPr/>
            </a:pPr>
            <a:fld id="{1A537EC7-9999-467A-A37F-9BA96997D555}" type="slidenum">
              <a:rPr lang="en-US" altLang="en-US"/>
              <a:pPr>
                <a:defRPr/>
              </a:pPr>
              <a:t>‹#›</a:t>
            </a:fld>
            <a:endParaRPr lang="en-CA" altLang="en-US" dirty="0"/>
          </a:p>
        </p:txBody>
      </p:sp>
    </p:spTree>
    <p:extLst>
      <p:ext uri="{BB962C8B-B14F-4D97-AF65-F5344CB8AC3E}">
        <p14:creationId xmlns:p14="http://schemas.microsoft.com/office/powerpoint/2010/main" val="159939936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a:ln/>
        </p:spPr>
        <p:txBody>
          <a:bodyPr/>
          <a:lstStyle>
            <a:lvl1pPr>
              <a:defRPr/>
            </a:lvl1pPr>
          </a:lstStyle>
          <a:p>
            <a:pPr>
              <a:defRPr/>
            </a:pPr>
            <a:fld id="{CF793A70-39F0-4752-9D2D-B1A3E0F45D49}" type="slidenum">
              <a:rPr lang="en-US" altLang="en-US"/>
              <a:pPr>
                <a:defRPr/>
              </a:pPr>
              <a:t>‹#›</a:t>
            </a:fld>
            <a:endParaRPr lang="en-CA" altLang="en-US" dirty="0"/>
          </a:p>
        </p:txBody>
      </p:sp>
    </p:spTree>
    <p:extLst>
      <p:ext uri="{BB962C8B-B14F-4D97-AF65-F5344CB8AC3E}">
        <p14:creationId xmlns:p14="http://schemas.microsoft.com/office/powerpoint/2010/main" val="4178380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p:txBody>
          <a:bodyPr/>
          <a:lstStyle>
            <a:lvl1pPr>
              <a:defRPr/>
            </a:lvl1pPr>
          </a:lstStyle>
          <a:p>
            <a:pPr>
              <a:defRPr/>
            </a:pPr>
            <a:r>
              <a:rPr lang="en-US" altLang="en-US"/>
              <a:t> </a:t>
            </a:r>
            <a:fld id="{0845AB94-0A5F-492D-8D32-3162C76843B8}" type="slidenum">
              <a:rPr lang="en-US" altLang="en-US"/>
              <a:pPr>
                <a:defRPr/>
              </a:pPr>
              <a:t>‹#›</a:t>
            </a:fld>
            <a:endParaRPr lang="en-CA" altLang="en-US"/>
          </a:p>
        </p:txBody>
      </p:sp>
    </p:spTree>
    <p:extLst>
      <p:ext uri="{BB962C8B-B14F-4D97-AF65-F5344CB8AC3E}">
        <p14:creationId xmlns:p14="http://schemas.microsoft.com/office/powerpoint/2010/main" val="306833299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a:lvl1pPr>
          </a:lstStyle>
          <a:p>
            <a:pPr>
              <a:defRPr/>
            </a:pPr>
            <a:r>
              <a:rPr lang="en-US" altLang="en-US"/>
              <a:t>Slide 2- </a:t>
            </a:r>
            <a:fld id="{BA303E17-C0EF-41C0-AD77-3054CDAC7F9A}" type="slidenum">
              <a:rPr lang="en-US" altLang="en-US"/>
              <a:pPr>
                <a:defRPr/>
              </a:pPr>
              <a:t>‹#›</a:t>
            </a:fld>
            <a:endParaRPr lang="en-CA" altLang="en-US"/>
          </a:p>
        </p:txBody>
      </p:sp>
    </p:spTree>
    <p:extLst>
      <p:ext uri="{BB962C8B-B14F-4D97-AF65-F5344CB8AC3E}">
        <p14:creationId xmlns:p14="http://schemas.microsoft.com/office/powerpoint/2010/main" val="35870562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D4E3CACF-0B3E-4809-A9CA-189A401210ED}" type="slidenum">
              <a:rPr lang="en-US" altLang="en-US"/>
              <a:pPr>
                <a:defRPr/>
              </a:pPr>
              <a:t>‹#›</a:t>
            </a:fld>
            <a:endParaRPr lang="en-CA" altLang="en-US" dirty="0"/>
          </a:p>
        </p:txBody>
      </p:sp>
    </p:spTree>
    <p:extLst>
      <p:ext uri="{BB962C8B-B14F-4D97-AF65-F5344CB8AC3E}">
        <p14:creationId xmlns:p14="http://schemas.microsoft.com/office/powerpoint/2010/main" val="49165965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224FD5D3-0888-4167-9E4D-5EFFC360AB95}" type="slidenum">
              <a:rPr lang="en-US" altLang="en-US"/>
              <a:pPr>
                <a:defRPr/>
              </a:pPr>
              <a:t>‹#›</a:t>
            </a:fld>
            <a:endParaRPr lang="en-CA" altLang="en-US" dirty="0"/>
          </a:p>
        </p:txBody>
      </p:sp>
    </p:spTree>
    <p:extLst>
      <p:ext uri="{BB962C8B-B14F-4D97-AF65-F5344CB8AC3E}">
        <p14:creationId xmlns:p14="http://schemas.microsoft.com/office/powerpoint/2010/main" val="73235864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101600" y="41275"/>
            <a:ext cx="9042400" cy="72072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sldNum" sz="quarter" idx="4"/>
          </p:nvPr>
        </p:nvSpPr>
        <p:spPr bwMode="auto">
          <a:xfrm>
            <a:off x="7215188"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solidFill>
                  <a:srgbClr val="990033"/>
                </a:solidFill>
              </a:defRPr>
            </a:lvl1pPr>
          </a:lstStyle>
          <a:p>
            <a:pPr>
              <a:defRPr/>
            </a:pPr>
            <a:fld id="{F4D04854-8497-46B6-8ABB-D4B5726DF257}" type="slidenum">
              <a:rPr lang="en-US" altLang="en-US"/>
              <a:pPr>
                <a:defRPr/>
              </a:pPr>
              <a:t>‹#›</a:t>
            </a:fld>
            <a:endParaRPr lang="en-CA" altLang="en-US" dirty="0"/>
          </a:p>
        </p:txBody>
      </p:sp>
      <p:sp>
        <p:nvSpPr>
          <p:cNvPr id="1028" name="Rectangle 21"/>
          <p:cNvSpPr>
            <a:spLocks noGrp="1" noChangeArrowheads="1"/>
          </p:cNvSpPr>
          <p:nvPr>
            <p:ph type="body" idx="1"/>
          </p:nvPr>
        </p:nvSpPr>
        <p:spPr bwMode="auto">
          <a:xfrm>
            <a:off x="101600" y="914400"/>
            <a:ext cx="9042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842" r:id="rId1"/>
    <p:sldLayoutId id="2147483834" r:id="rId2"/>
    <p:sldLayoutId id="2147483835" r:id="rId3"/>
    <p:sldLayoutId id="2147483836" r:id="rId4"/>
    <p:sldLayoutId id="2147483837" r:id="rId5"/>
    <p:sldLayoutId id="2147483843" r:id="rId6"/>
    <p:sldLayoutId id="2147483844" r:id="rId7"/>
    <p:sldLayoutId id="2147483838" r:id="rId8"/>
    <p:sldLayoutId id="2147483839" r:id="rId9"/>
    <p:sldLayoutId id="2147483840" r:id="rId10"/>
    <p:sldLayoutId id="2147483841" r:id="rId11"/>
  </p:sldLayoutIdLst>
  <p:transition spd="med"/>
  <p:hf hdr="0" ftr="0" dt="0"/>
  <p:txStyles>
    <p:title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txBox="1">
            <a:spLocks/>
          </p:cNvSpPr>
          <p:nvPr/>
        </p:nvSpPr>
        <p:spPr bwMode="auto">
          <a:xfrm>
            <a:off x="0" y="13854"/>
            <a:ext cx="9144000" cy="3643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r>
              <a:rPr lang="en-US" altLang="en-US" sz="4500" b="1" dirty="0" smtClean="0">
                <a:solidFill>
                  <a:srgbClr val="00B050"/>
                </a:solidFill>
              </a:rPr>
              <a:t>4.4</a:t>
            </a:r>
            <a:endParaRPr lang="en-US" altLang="en-US" sz="4500" b="1" dirty="0">
              <a:solidFill>
                <a:srgbClr val="00B050"/>
              </a:solidFill>
            </a:endParaRPr>
          </a:p>
          <a:p>
            <a:pPr algn="ctr" eaLnBrk="1" hangingPunct="1">
              <a:lnSpc>
                <a:spcPct val="90000"/>
              </a:lnSpc>
            </a:pPr>
            <a:endParaRPr lang="en-US" altLang="en-US" sz="900" b="1" dirty="0">
              <a:solidFill>
                <a:srgbClr val="00B050"/>
              </a:solidFill>
            </a:endParaRPr>
          </a:p>
          <a:p>
            <a:pPr algn="ctr" eaLnBrk="1" hangingPunct="1">
              <a:lnSpc>
                <a:spcPct val="90000"/>
              </a:lnSpc>
            </a:pPr>
            <a:endParaRPr lang="en-US" altLang="en-US" sz="4500" b="1" dirty="0" smtClean="0">
              <a:solidFill>
                <a:srgbClr val="00B050"/>
              </a:solidFill>
            </a:endParaRPr>
          </a:p>
          <a:p>
            <a:pPr algn="ctr" eaLnBrk="1" hangingPunct="1">
              <a:lnSpc>
                <a:spcPct val="90000"/>
              </a:lnSpc>
            </a:pPr>
            <a:r>
              <a:rPr lang="en-US" sz="3200" b="1" dirty="0" smtClean="0"/>
              <a:t>Logical </a:t>
            </a:r>
            <a:r>
              <a:rPr lang="en-US" sz="3200" b="1" dirty="0"/>
              <a:t>Database </a:t>
            </a:r>
            <a:r>
              <a:rPr lang="en-US" sz="3200" b="1" dirty="0" smtClean="0"/>
              <a:t>Design</a:t>
            </a:r>
            <a:endParaRPr lang="en-US"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2" name="Rectangle 4"/>
          <p:cNvSpPr>
            <a:spLocks noGrp="1" noChangeArrowheads="1"/>
          </p:cNvSpPr>
          <p:nvPr>
            <p:ph type="title"/>
          </p:nvPr>
        </p:nvSpPr>
        <p:spPr>
          <a:xfrm>
            <a:off x="0" y="1"/>
            <a:ext cx="9144000" cy="685799"/>
          </a:xfrm>
        </p:spPr>
        <p:txBody>
          <a:bodyPr anchor="ctr"/>
          <a:lstStyle/>
          <a:p>
            <a:r>
              <a:rPr lang="en-US" altLang="en-US" sz="2800" b="1" dirty="0">
                <a:effectLst>
                  <a:outerShdw blurRad="38100" dist="38100" dir="2700000" algn="tl">
                    <a:srgbClr val="000000">
                      <a:alpha val="43137"/>
                    </a:srgbClr>
                  </a:outerShdw>
                </a:effectLst>
              </a:rPr>
              <a:t>Properties of Relational </a:t>
            </a:r>
            <a:r>
              <a:rPr lang="en-US" altLang="en-US" sz="2800" b="1" dirty="0" smtClean="0">
                <a:effectLst>
                  <a:outerShdw blurRad="38100" dist="38100" dir="2700000" algn="tl">
                    <a:srgbClr val="000000">
                      <a:alpha val="43137"/>
                    </a:srgbClr>
                  </a:outerShdw>
                </a:effectLst>
              </a:rPr>
              <a:t>Decompositions (</a:t>
            </a:r>
            <a:r>
              <a:rPr lang="en-US" altLang="en-US" sz="2800" b="1" dirty="0" err="1" smtClean="0">
                <a:effectLst>
                  <a:outerShdw blurRad="38100" dist="38100" dir="2700000" algn="tl">
                    <a:srgbClr val="000000">
                      <a:alpha val="43137"/>
                    </a:srgbClr>
                  </a:outerShdw>
                </a:effectLst>
              </a:rPr>
              <a:t>cont</a:t>
            </a:r>
            <a:r>
              <a:rPr lang="en-US" altLang="en-US" sz="2800" b="1" dirty="0" smtClean="0">
                <a:effectLst>
                  <a:outerShdw blurRad="38100" dist="38100" dir="2700000" algn="tl">
                    <a:srgbClr val="000000">
                      <a:alpha val="43137"/>
                    </a:srgbClr>
                  </a:outerShdw>
                </a:effectLst>
              </a:rPr>
              <a:t>)</a:t>
            </a:r>
            <a:endParaRPr lang="en-US" altLang="en-US" sz="2800" b="1" dirty="0">
              <a:effectLst>
                <a:outerShdw blurRad="38100" dist="38100" dir="2700000" algn="tl">
                  <a:srgbClr val="000000">
                    <a:alpha val="43137"/>
                  </a:srgbClr>
                </a:outerShdw>
              </a:effectLst>
            </a:endParaRPr>
          </a:p>
        </p:txBody>
      </p:sp>
      <p:sp>
        <p:nvSpPr>
          <p:cNvPr id="770053" name="Rectangle 5"/>
          <p:cNvSpPr>
            <a:spLocks noGrp="1" noChangeArrowheads="1"/>
          </p:cNvSpPr>
          <p:nvPr>
            <p:ph type="body" idx="1"/>
          </p:nvPr>
        </p:nvSpPr>
        <p:spPr>
          <a:xfrm>
            <a:off x="44450" y="628650"/>
            <a:ext cx="9061450" cy="6229350"/>
          </a:xfrm>
        </p:spPr>
        <p:txBody>
          <a:bodyPr/>
          <a:lstStyle/>
          <a:p>
            <a:pPr>
              <a:lnSpc>
                <a:spcPct val="150000"/>
              </a:lnSpc>
            </a:pPr>
            <a:r>
              <a:rPr lang="en-US" altLang="en-US" sz="3000" dirty="0" smtClean="0">
                <a:latin typeface="Arial Narrow" panose="020B0606020202030204" pitchFamily="34" charset="0"/>
              </a:rPr>
              <a:t>Dependency </a:t>
            </a:r>
            <a:r>
              <a:rPr lang="en-US" altLang="en-US" sz="3000" dirty="0">
                <a:latin typeface="Arial Narrow" panose="020B0606020202030204" pitchFamily="34" charset="0"/>
              </a:rPr>
              <a:t>Preservation Property:</a:t>
            </a:r>
          </a:p>
          <a:p>
            <a:pPr lvl="1">
              <a:lnSpc>
                <a:spcPct val="150000"/>
              </a:lnSpc>
            </a:pPr>
            <a:r>
              <a:rPr lang="en-US" altLang="en-US" sz="3000" dirty="0">
                <a:latin typeface="Arial Narrow" panose="020B0606020202030204" pitchFamily="34" charset="0"/>
              </a:rPr>
              <a:t>A decomposition D = {R1, R2, ..., Rm} of R is </a:t>
            </a:r>
            <a:r>
              <a:rPr lang="en-US" altLang="en-US" sz="3000" b="1" dirty="0">
                <a:latin typeface="Arial Narrow" panose="020B0606020202030204" pitchFamily="34" charset="0"/>
              </a:rPr>
              <a:t>dependency-preserving</a:t>
            </a:r>
            <a:r>
              <a:rPr lang="en-US" altLang="en-US" sz="3000" dirty="0">
                <a:latin typeface="Arial Narrow" panose="020B0606020202030204" pitchFamily="34" charset="0"/>
              </a:rPr>
              <a:t> with respect to F if the union of the projections of F on each </a:t>
            </a:r>
            <a:r>
              <a:rPr lang="en-US" altLang="en-US" sz="3000" dirty="0" err="1">
                <a:latin typeface="Arial Narrow" panose="020B0606020202030204" pitchFamily="34" charset="0"/>
              </a:rPr>
              <a:t>Ri</a:t>
            </a:r>
            <a:r>
              <a:rPr lang="en-US" altLang="en-US" sz="3000" dirty="0">
                <a:latin typeface="Arial Narrow" panose="020B0606020202030204" pitchFamily="34" charset="0"/>
              </a:rPr>
              <a:t> in D is equivalent to F; </a:t>
            </a:r>
            <a:r>
              <a:rPr lang="en-US" altLang="en-US" sz="3000" dirty="0" smtClean="0">
                <a:latin typeface="Arial Narrow" panose="020B0606020202030204" pitchFamily="34" charset="0"/>
              </a:rPr>
              <a:t>i.e.</a:t>
            </a:r>
            <a:br>
              <a:rPr lang="en-US" altLang="en-US" sz="3000" dirty="0" smtClean="0">
                <a:latin typeface="Arial Narrow" panose="020B0606020202030204" pitchFamily="34" charset="0"/>
              </a:rPr>
            </a:br>
            <a:r>
              <a:rPr lang="en-US" altLang="en-US" sz="3000" b="1" dirty="0" smtClean="0">
                <a:latin typeface="Arial Narrow" panose="020B0606020202030204" pitchFamily="34" charset="0"/>
              </a:rPr>
              <a:t>((</a:t>
            </a:r>
            <a:r>
              <a:rPr lang="el-GR" sz="3000" b="1" dirty="0" smtClean="0"/>
              <a:t>π</a:t>
            </a:r>
            <a:r>
              <a:rPr lang="en-US" altLang="en-US" sz="3000" b="1" baseline="-25000" dirty="0" smtClean="0">
                <a:latin typeface="Arial Narrow" panose="020B0606020202030204" pitchFamily="34" charset="0"/>
              </a:rPr>
              <a:t>R1</a:t>
            </a:r>
            <a:r>
              <a:rPr lang="en-US" altLang="en-US" sz="3000" b="1" dirty="0" smtClean="0">
                <a:latin typeface="Arial Narrow" panose="020B0606020202030204" pitchFamily="34" charset="0"/>
              </a:rPr>
              <a:t>(F</a:t>
            </a:r>
            <a:r>
              <a:rPr lang="en-US" altLang="en-US" sz="3000" b="1" dirty="0">
                <a:latin typeface="Arial Narrow" panose="020B0606020202030204" pitchFamily="34" charset="0"/>
              </a:rPr>
              <a:t>)) υ </a:t>
            </a:r>
            <a:r>
              <a:rPr lang="en-US" altLang="en-US" sz="3000" b="1" dirty="0" smtClean="0">
                <a:latin typeface="Arial Narrow" panose="020B0606020202030204" pitchFamily="34" charset="0"/>
              </a:rPr>
              <a:t> (</a:t>
            </a:r>
            <a:r>
              <a:rPr lang="el-GR" sz="3000" b="1" dirty="0" smtClean="0"/>
              <a:t>π</a:t>
            </a:r>
            <a:r>
              <a:rPr lang="en-US" altLang="en-US" sz="3000" b="1" baseline="-25000" dirty="0" smtClean="0">
                <a:latin typeface="Arial Narrow" panose="020B0606020202030204" pitchFamily="34" charset="0"/>
              </a:rPr>
              <a:t>R2</a:t>
            </a:r>
            <a:r>
              <a:rPr lang="en-US" altLang="en-US" sz="3000" b="1" dirty="0" smtClean="0">
                <a:latin typeface="Arial Narrow" panose="020B0606020202030204" pitchFamily="34" charset="0"/>
              </a:rPr>
              <a:t>(F)). </a:t>
            </a:r>
            <a:r>
              <a:rPr lang="en-US" altLang="en-US" sz="3000" b="1" dirty="0">
                <a:latin typeface="Arial Narrow" panose="020B0606020202030204" pitchFamily="34" charset="0"/>
              </a:rPr>
              <a:t>. . υ </a:t>
            </a:r>
            <a:r>
              <a:rPr lang="en-US" altLang="en-US" sz="3000" b="1" dirty="0" smtClean="0">
                <a:latin typeface="Arial Narrow" panose="020B0606020202030204" pitchFamily="34" charset="0"/>
              </a:rPr>
              <a:t>(</a:t>
            </a:r>
            <a:r>
              <a:rPr lang="el-GR" sz="3000" b="1" dirty="0" smtClean="0"/>
              <a:t>π</a:t>
            </a:r>
            <a:r>
              <a:rPr lang="en-US" altLang="en-US" sz="3000" b="1" baseline="-25000" dirty="0" smtClean="0">
                <a:latin typeface="Arial Narrow" panose="020B0606020202030204" pitchFamily="34" charset="0"/>
              </a:rPr>
              <a:t>Rm</a:t>
            </a:r>
            <a:r>
              <a:rPr lang="en-US" altLang="en-US" sz="3000" b="1" dirty="0" smtClean="0">
                <a:latin typeface="Arial Narrow" panose="020B0606020202030204" pitchFamily="34" charset="0"/>
              </a:rPr>
              <a:t>(F</a:t>
            </a:r>
            <a:r>
              <a:rPr lang="en-US" altLang="en-US" sz="3000" b="1" dirty="0">
                <a:latin typeface="Arial Narrow" panose="020B0606020202030204" pitchFamily="34" charset="0"/>
              </a:rPr>
              <a:t>)))</a:t>
            </a:r>
            <a:r>
              <a:rPr lang="en-US" altLang="en-US" sz="3000" b="1" baseline="30000" dirty="0">
                <a:latin typeface="Arial Narrow" panose="020B0606020202030204" pitchFamily="34" charset="0"/>
              </a:rPr>
              <a:t>+</a:t>
            </a:r>
            <a:r>
              <a:rPr lang="en-US" altLang="en-US" sz="3000" b="1" dirty="0">
                <a:latin typeface="Arial Narrow" panose="020B0606020202030204" pitchFamily="34" charset="0"/>
              </a:rPr>
              <a:t> = F</a:t>
            </a:r>
            <a:r>
              <a:rPr lang="en-US" altLang="en-US" sz="3000" b="1" baseline="30000" dirty="0">
                <a:latin typeface="Arial Narrow" panose="020B0606020202030204" pitchFamily="34" charset="0"/>
              </a:rPr>
              <a:t>+</a:t>
            </a:r>
            <a:r>
              <a:rPr lang="en-US" altLang="en-US" sz="3000" b="1" dirty="0">
                <a:latin typeface="Arial Narrow" panose="020B0606020202030204" pitchFamily="34" charset="0"/>
              </a:rPr>
              <a:t> </a:t>
            </a:r>
          </a:p>
          <a:p>
            <a:pPr>
              <a:lnSpc>
                <a:spcPct val="150000"/>
              </a:lnSpc>
            </a:pPr>
            <a:r>
              <a:rPr lang="en-US" altLang="en-US" b="1" dirty="0" smtClean="0">
                <a:latin typeface="Candara" panose="020E0502030303020204" pitchFamily="34" charset="0"/>
              </a:rPr>
              <a:t>Claim </a:t>
            </a:r>
            <a:r>
              <a:rPr lang="en-US" altLang="en-US" b="1" dirty="0">
                <a:latin typeface="Candara" panose="020E0502030303020204" pitchFamily="34" charset="0"/>
              </a:rPr>
              <a:t>1:</a:t>
            </a:r>
          </a:p>
          <a:p>
            <a:pPr lvl="1">
              <a:lnSpc>
                <a:spcPct val="150000"/>
              </a:lnSpc>
            </a:pPr>
            <a:r>
              <a:rPr lang="en-US" altLang="en-US" sz="2800" dirty="0">
                <a:latin typeface="Candara" panose="020E0502030303020204" pitchFamily="34" charset="0"/>
              </a:rPr>
              <a:t>It is always possible to find a dependency-preserving decomposition D with respect to F such that each relation </a:t>
            </a:r>
            <a:r>
              <a:rPr lang="en-US" altLang="en-US" sz="2800" b="1" dirty="0" err="1">
                <a:latin typeface="Candara" panose="020E0502030303020204" pitchFamily="34" charset="0"/>
              </a:rPr>
              <a:t>R</a:t>
            </a:r>
            <a:r>
              <a:rPr lang="en-US" altLang="en-US" sz="2800" b="1" baseline="-25000" dirty="0" err="1">
                <a:latin typeface="Candara" panose="020E0502030303020204" pitchFamily="34" charset="0"/>
              </a:rPr>
              <a:t>i</a:t>
            </a:r>
            <a:r>
              <a:rPr lang="en-US" altLang="en-US" sz="2800" dirty="0" smtClean="0">
                <a:latin typeface="Candara" panose="020E0502030303020204" pitchFamily="34" charset="0"/>
              </a:rPr>
              <a:t> </a:t>
            </a:r>
            <a:r>
              <a:rPr lang="en-US" altLang="en-US" sz="2800" dirty="0">
                <a:latin typeface="Candara" panose="020E0502030303020204" pitchFamily="34" charset="0"/>
              </a:rPr>
              <a:t>in D is in </a:t>
            </a:r>
            <a:r>
              <a:rPr lang="en-US" altLang="en-US" sz="2800" dirty="0" smtClean="0">
                <a:latin typeface="Candara" panose="020E0502030303020204" pitchFamily="34" charset="0"/>
              </a:rPr>
              <a:t>3NF. </a:t>
            </a:r>
            <a:endParaRPr lang="en-US" altLang="en-US" sz="2800" dirty="0">
              <a:latin typeface="Candara" panose="020E0502030303020204" pitchFamily="34" charset="0"/>
            </a:endParaRPr>
          </a:p>
        </p:txBody>
      </p:sp>
    </p:spTree>
    <p:extLst>
      <p:ext uri="{BB962C8B-B14F-4D97-AF65-F5344CB8AC3E}">
        <p14:creationId xmlns:p14="http://schemas.microsoft.com/office/powerpoint/2010/main" val="71110264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2" name="Rectangle 4"/>
          <p:cNvSpPr>
            <a:spLocks noGrp="1" noChangeArrowheads="1"/>
          </p:cNvSpPr>
          <p:nvPr>
            <p:ph type="title"/>
          </p:nvPr>
        </p:nvSpPr>
        <p:spPr>
          <a:xfrm>
            <a:off x="0" y="1"/>
            <a:ext cx="9144000" cy="761999"/>
          </a:xfrm>
        </p:spPr>
        <p:txBody>
          <a:bodyPr anchor="ctr"/>
          <a:lstStyle/>
          <a:p>
            <a:r>
              <a:rPr lang="en-US" altLang="en-US" sz="2800" b="1" dirty="0" smtClean="0">
                <a:effectLst>
                  <a:outerShdw blurRad="38100" dist="38100" dir="2700000" algn="tl">
                    <a:srgbClr val="000000">
                      <a:alpha val="43137"/>
                    </a:srgbClr>
                  </a:outerShdw>
                </a:effectLst>
              </a:rPr>
              <a:t>Exercise: Is Dependency Preserved</a:t>
            </a:r>
            <a:endParaRPr lang="en-US" altLang="en-US" sz="2800" b="1" dirty="0">
              <a:effectLst>
                <a:outerShdw blurRad="38100" dist="38100" dir="2700000" algn="tl">
                  <a:srgbClr val="000000">
                    <a:alpha val="43137"/>
                  </a:srgbClr>
                </a:outerShdw>
              </a:effectLst>
            </a:endParaRPr>
          </a:p>
        </p:txBody>
      </p:sp>
      <p:pic>
        <p:nvPicPr>
          <p:cNvPr id="2" name="Picture 1"/>
          <p:cNvPicPr>
            <a:picLocks noChangeAspect="1"/>
          </p:cNvPicPr>
          <p:nvPr/>
        </p:nvPicPr>
        <p:blipFill rotWithShape="1">
          <a:blip r:embed="rId3"/>
          <a:srcRect l="39999" t="15048" r="17501" b="37573"/>
          <a:stretch/>
        </p:blipFill>
        <p:spPr>
          <a:xfrm>
            <a:off x="609600" y="910542"/>
            <a:ext cx="7772400" cy="4648201"/>
          </a:xfrm>
          <a:prstGeom prst="rect">
            <a:avLst/>
          </a:prstGeom>
        </p:spPr>
      </p:pic>
      <p:sp>
        <p:nvSpPr>
          <p:cNvPr id="3" name="Rectangle 2"/>
          <p:cNvSpPr/>
          <p:nvPr/>
        </p:nvSpPr>
        <p:spPr>
          <a:xfrm>
            <a:off x="2895" y="5903893"/>
            <a:ext cx="9144000" cy="954107"/>
          </a:xfrm>
          <a:prstGeom prst="rect">
            <a:avLst/>
          </a:prstGeom>
        </p:spPr>
        <p:txBody>
          <a:bodyPr wrap="square">
            <a:spAutoFit/>
          </a:bodyPr>
          <a:lstStyle/>
          <a:p>
            <a:r>
              <a:rPr lang="en-CA" sz="2800" b="1" dirty="0">
                <a:latin typeface="Candara" panose="020E0502030303020204" pitchFamily="34" charset="0"/>
              </a:rPr>
              <a:t>BCNF normalization of LOTS1A with the functional dependency FD2 being lost in the decomposition. </a:t>
            </a:r>
            <a:endParaRPr lang="en-US" sz="2800" b="1" dirty="0">
              <a:latin typeface="Candara" panose="020E0502030303020204" pitchFamily="34" charset="0"/>
            </a:endParaRPr>
          </a:p>
        </p:txBody>
      </p:sp>
    </p:spTree>
    <p:extLst>
      <p:ext uri="{BB962C8B-B14F-4D97-AF65-F5344CB8AC3E}">
        <p14:creationId xmlns:p14="http://schemas.microsoft.com/office/powerpoint/2010/main" val="3077013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6" descr="fig14_12c.jpg"/>
          <p:cNvPicPr>
            <a:picLocks noChangeAspect="1"/>
          </p:cNvPicPr>
          <p:nvPr/>
        </p:nvPicPr>
        <p:blipFill rotWithShape="1">
          <a:blip r:embed="rId3">
            <a:extLst>
              <a:ext uri="{28A0092B-C50C-407E-A947-70E740481C1C}">
                <a14:useLocalDpi xmlns:a14="http://schemas.microsoft.com/office/drawing/2010/main" val="0"/>
              </a:ext>
            </a:extLst>
          </a:blip>
          <a:srcRect l="2136" t="7543" b="5305"/>
          <a:stretch/>
        </p:blipFill>
        <p:spPr bwMode="auto">
          <a:xfrm>
            <a:off x="0" y="5181600"/>
            <a:ext cx="801348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fig14_12b.jpg"/>
          <p:cNvPicPr>
            <a:picLocks noChangeAspect="1"/>
          </p:cNvPicPr>
          <p:nvPr/>
        </p:nvPicPr>
        <p:blipFill rotWithShape="1">
          <a:blip r:embed="rId4">
            <a:extLst>
              <a:ext uri="{28A0092B-C50C-407E-A947-70E740481C1C}">
                <a14:useLocalDpi xmlns:a14="http://schemas.microsoft.com/office/drawing/2010/main" val="0"/>
              </a:ext>
            </a:extLst>
          </a:blip>
          <a:srcRect l="2532" t="5182" r="2551" b="4114"/>
          <a:stretch/>
        </p:blipFill>
        <p:spPr bwMode="auto">
          <a:xfrm>
            <a:off x="9524" y="3280466"/>
            <a:ext cx="8011038" cy="194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fig14_12a.jpg"/>
          <p:cNvPicPr>
            <a:picLocks noChangeAspect="1"/>
          </p:cNvPicPr>
          <p:nvPr/>
        </p:nvPicPr>
        <p:blipFill rotWithShape="1">
          <a:blip r:embed="rId5">
            <a:extLst>
              <a:ext uri="{28A0092B-C50C-407E-A947-70E740481C1C}">
                <a14:useLocalDpi xmlns:a14="http://schemas.microsoft.com/office/drawing/2010/main" val="0"/>
              </a:ext>
            </a:extLst>
          </a:blip>
          <a:srcRect l="1546" t="1248" r="1470" b="2096"/>
          <a:stretch/>
        </p:blipFill>
        <p:spPr bwMode="auto">
          <a:xfrm>
            <a:off x="9524" y="552450"/>
            <a:ext cx="7077076" cy="274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0052" name="Rectangle 4"/>
          <p:cNvSpPr>
            <a:spLocks noGrp="1" noChangeArrowheads="1"/>
          </p:cNvSpPr>
          <p:nvPr>
            <p:ph type="title"/>
          </p:nvPr>
        </p:nvSpPr>
        <p:spPr>
          <a:xfrm>
            <a:off x="0" y="1"/>
            <a:ext cx="9144000" cy="533399"/>
          </a:xfrm>
        </p:spPr>
        <p:txBody>
          <a:bodyPr anchor="ctr"/>
          <a:lstStyle/>
          <a:p>
            <a:r>
              <a:rPr lang="en-US" altLang="en-US" sz="2800" b="1" dirty="0" smtClean="0">
                <a:effectLst>
                  <a:outerShdw blurRad="38100" dist="38100" dir="2700000" algn="tl">
                    <a:srgbClr val="000000">
                      <a:alpha val="43137"/>
                    </a:srgbClr>
                  </a:outerShdw>
                </a:effectLst>
              </a:rPr>
              <a:t>Exercise: Is Dependency Preserved</a:t>
            </a:r>
            <a:endParaRPr lang="en-US" alt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228021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2" name="Rectangle 4"/>
          <p:cNvSpPr>
            <a:spLocks noGrp="1" noChangeArrowheads="1"/>
          </p:cNvSpPr>
          <p:nvPr>
            <p:ph type="title"/>
          </p:nvPr>
        </p:nvSpPr>
        <p:spPr>
          <a:xfrm>
            <a:off x="0" y="1"/>
            <a:ext cx="9144000" cy="761999"/>
          </a:xfrm>
        </p:spPr>
        <p:txBody>
          <a:bodyPr anchor="ctr"/>
          <a:lstStyle/>
          <a:p>
            <a:r>
              <a:rPr lang="en-US" altLang="en-US" sz="2800" b="1" dirty="0" smtClean="0">
                <a:effectLst>
                  <a:outerShdw blurRad="38100" dist="38100" dir="2700000" algn="tl">
                    <a:srgbClr val="000000">
                      <a:alpha val="43137"/>
                    </a:srgbClr>
                  </a:outerShdw>
                </a:effectLst>
              </a:rPr>
              <a:t>Exercise: Is Dependency Preserved</a:t>
            </a:r>
            <a:endParaRPr lang="en-US" altLang="en-US" sz="2800" b="1" dirty="0">
              <a:effectLst>
                <a:outerShdw blurRad="38100" dist="38100" dir="2700000" algn="tl">
                  <a:srgbClr val="000000">
                    <a:alpha val="43137"/>
                  </a:srgbClr>
                </a:outerShdw>
              </a:effectLst>
            </a:endParaRPr>
          </a:p>
        </p:txBody>
      </p:sp>
      <p:sp>
        <p:nvSpPr>
          <p:cNvPr id="3" name="Rectangle 2"/>
          <p:cNvSpPr/>
          <p:nvPr/>
        </p:nvSpPr>
        <p:spPr>
          <a:xfrm>
            <a:off x="2895" y="5903893"/>
            <a:ext cx="9144000" cy="954107"/>
          </a:xfrm>
          <a:prstGeom prst="rect">
            <a:avLst/>
          </a:prstGeom>
        </p:spPr>
        <p:txBody>
          <a:bodyPr wrap="square">
            <a:spAutoFit/>
          </a:bodyPr>
          <a:lstStyle/>
          <a:p>
            <a:r>
              <a:rPr lang="en-CA" sz="2800" b="1" dirty="0">
                <a:latin typeface="Candara" panose="020E0502030303020204" pitchFamily="34" charset="0"/>
              </a:rPr>
              <a:t>BCNF normalization of </a:t>
            </a:r>
            <a:r>
              <a:rPr lang="en-CA" sz="2800" b="1" dirty="0" smtClean="0">
                <a:latin typeface="Candara" panose="020E0502030303020204" pitchFamily="34" charset="0"/>
              </a:rPr>
              <a:t>TEACH </a:t>
            </a:r>
            <a:r>
              <a:rPr lang="en-CA" sz="2800" b="1" dirty="0">
                <a:latin typeface="Candara" panose="020E0502030303020204" pitchFamily="34" charset="0"/>
              </a:rPr>
              <a:t>with the functional dependency </a:t>
            </a:r>
            <a:r>
              <a:rPr lang="en-CA" sz="2800" b="1" dirty="0" smtClean="0">
                <a:latin typeface="Candara" panose="020E0502030303020204" pitchFamily="34" charset="0"/>
              </a:rPr>
              <a:t>FD1 </a:t>
            </a:r>
            <a:r>
              <a:rPr lang="en-CA" sz="2800" b="1" dirty="0">
                <a:latin typeface="Candara" panose="020E0502030303020204" pitchFamily="34" charset="0"/>
              </a:rPr>
              <a:t>being lost in the decomposition. </a:t>
            </a:r>
            <a:endParaRPr lang="en-US" sz="2800" b="1" dirty="0">
              <a:latin typeface="Candara" panose="020E0502030303020204" pitchFamily="34" charset="0"/>
            </a:endParaRPr>
          </a:p>
        </p:txBody>
      </p:sp>
      <p:sp>
        <p:nvSpPr>
          <p:cNvPr id="6" name="Rectangle 5"/>
          <p:cNvSpPr/>
          <p:nvPr/>
        </p:nvSpPr>
        <p:spPr>
          <a:xfrm>
            <a:off x="457200" y="1562494"/>
            <a:ext cx="7924800" cy="1384995"/>
          </a:xfrm>
          <a:prstGeom prst="rect">
            <a:avLst/>
          </a:prstGeom>
        </p:spPr>
        <p:txBody>
          <a:bodyPr wrap="square">
            <a:spAutoFit/>
          </a:bodyPr>
          <a:lstStyle/>
          <a:p>
            <a:pPr eaLnBrk="1" hangingPunct="1">
              <a:lnSpc>
                <a:spcPct val="150000"/>
              </a:lnSpc>
            </a:pPr>
            <a:r>
              <a:rPr lang="en-US" altLang="en-US" sz="2800" b="1" dirty="0" smtClean="0">
                <a:solidFill>
                  <a:srgbClr val="00B050"/>
                </a:solidFill>
                <a:latin typeface="Candara" panose="020E0502030303020204" pitchFamily="34" charset="0"/>
              </a:rPr>
              <a:t>FD1: {student, course} </a:t>
            </a:r>
            <a:r>
              <a:rPr lang="en-US" altLang="en-US" sz="2800" b="1" dirty="0" smtClean="0">
                <a:solidFill>
                  <a:srgbClr val="00B050"/>
                </a:solidFill>
                <a:latin typeface="Candara" panose="020E0502030303020204" pitchFamily="34" charset="0"/>
                <a:sym typeface="Symbol" panose="05050102010706020507" pitchFamily="18" charset="2"/>
              </a:rPr>
              <a:t>-&gt;</a:t>
            </a:r>
            <a:r>
              <a:rPr lang="en-US" altLang="en-US" sz="2800" b="1" dirty="0" smtClean="0">
                <a:solidFill>
                  <a:srgbClr val="00B050"/>
                </a:solidFill>
                <a:latin typeface="Candara" panose="020E0502030303020204" pitchFamily="34" charset="0"/>
              </a:rPr>
              <a:t> instructor</a:t>
            </a:r>
          </a:p>
          <a:p>
            <a:pPr eaLnBrk="1" hangingPunct="1">
              <a:lnSpc>
                <a:spcPct val="150000"/>
              </a:lnSpc>
            </a:pPr>
            <a:r>
              <a:rPr lang="en-US" altLang="en-US" sz="2800" b="1" dirty="0" smtClean="0">
                <a:solidFill>
                  <a:srgbClr val="00B050"/>
                </a:solidFill>
                <a:latin typeface="Candara" panose="020E0502030303020204" pitchFamily="34" charset="0"/>
              </a:rPr>
              <a:t>FD2: instructor </a:t>
            </a:r>
            <a:r>
              <a:rPr lang="en-US" altLang="en-US" sz="2800" b="1" dirty="0" smtClean="0">
                <a:solidFill>
                  <a:srgbClr val="00B050"/>
                </a:solidFill>
                <a:latin typeface="Candara" panose="020E0502030303020204" pitchFamily="34" charset="0"/>
                <a:sym typeface="Symbol" panose="05050102010706020507" pitchFamily="18" charset="2"/>
              </a:rPr>
              <a:t> -&gt;</a:t>
            </a:r>
            <a:r>
              <a:rPr lang="en-US" altLang="en-US" sz="2800" b="1" dirty="0" smtClean="0">
                <a:solidFill>
                  <a:srgbClr val="00B050"/>
                </a:solidFill>
                <a:latin typeface="Candara" panose="020E0502030303020204" pitchFamily="34" charset="0"/>
              </a:rPr>
              <a:t> course </a:t>
            </a:r>
            <a:endParaRPr lang="en-US" altLang="en-US" sz="2800" b="1" dirty="0">
              <a:solidFill>
                <a:srgbClr val="00B050"/>
              </a:solidFill>
              <a:latin typeface="Candara" panose="020E0502030303020204" pitchFamily="34" charset="0"/>
            </a:endParaRPr>
          </a:p>
        </p:txBody>
      </p:sp>
      <p:sp>
        <p:nvSpPr>
          <p:cNvPr id="7" name="Rectangle 6"/>
          <p:cNvSpPr/>
          <p:nvPr/>
        </p:nvSpPr>
        <p:spPr>
          <a:xfrm>
            <a:off x="25400" y="762000"/>
            <a:ext cx="9118600" cy="754694"/>
          </a:xfrm>
          <a:prstGeom prst="rect">
            <a:avLst/>
          </a:prstGeom>
        </p:spPr>
        <p:txBody>
          <a:bodyPr wrap="square">
            <a:spAutoFit/>
          </a:bodyPr>
          <a:lstStyle/>
          <a:p>
            <a:pPr eaLnBrk="1" hangingPunct="1">
              <a:lnSpc>
                <a:spcPct val="150000"/>
              </a:lnSpc>
            </a:pPr>
            <a:r>
              <a:rPr lang="en-US" altLang="en-US" sz="3200" b="1" dirty="0" smtClean="0">
                <a:latin typeface="Candara" panose="020E0502030303020204" pitchFamily="34" charset="0"/>
              </a:rPr>
              <a:t>TEACH(student, course, Instructor)</a:t>
            </a:r>
            <a:endParaRPr lang="en-US" altLang="en-US" sz="3200" b="1" dirty="0">
              <a:latin typeface="Candara" panose="020E0502030303020204" pitchFamily="34" charset="0"/>
            </a:endParaRPr>
          </a:p>
        </p:txBody>
      </p:sp>
      <p:sp>
        <p:nvSpPr>
          <p:cNvPr id="4" name="Rectangle 3"/>
          <p:cNvSpPr/>
          <p:nvPr/>
        </p:nvSpPr>
        <p:spPr>
          <a:xfrm>
            <a:off x="4105155" y="4436467"/>
            <a:ext cx="4276846" cy="584775"/>
          </a:xfrm>
          <a:prstGeom prst="rect">
            <a:avLst/>
          </a:prstGeom>
        </p:spPr>
        <p:txBody>
          <a:bodyPr wrap="square">
            <a:spAutoFit/>
          </a:bodyPr>
          <a:lstStyle/>
          <a:p>
            <a:r>
              <a:rPr lang="en-US" altLang="en-US" sz="3200" b="1" dirty="0" smtClean="0">
                <a:latin typeface="Candara" panose="020E0502030303020204" pitchFamily="34" charset="0"/>
              </a:rPr>
              <a:t>R2(instructor</a:t>
            </a:r>
            <a:r>
              <a:rPr lang="en-US" altLang="en-US" sz="3200" b="1" dirty="0">
                <a:latin typeface="Candara" panose="020E0502030303020204" pitchFamily="34" charset="0"/>
              </a:rPr>
              <a:t>, student)</a:t>
            </a:r>
            <a:endParaRPr lang="en-US" sz="3200" b="1" dirty="0">
              <a:latin typeface="Candara" panose="020E0502030303020204" pitchFamily="34" charset="0"/>
            </a:endParaRPr>
          </a:p>
        </p:txBody>
      </p:sp>
      <p:sp>
        <p:nvSpPr>
          <p:cNvPr id="8" name="Rectangle 7"/>
          <p:cNvSpPr/>
          <p:nvPr/>
        </p:nvSpPr>
        <p:spPr>
          <a:xfrm>
            <a:off x="2895" y="3968390"/>
            <a:ext cx="3275256" cy="584775"/>
          </a:xfrm>
          <a:prstGeom prst="rect">
            <a:avLst/>
          </a:prstGeom>
        </p:spPr>
        <p:txBody>
          <a:bodyPr wrap="none">
            <a:spAutoFit/>
          </a:bodyPr>
          <a:lstStyle/>
          <a:p>
            <a:r>
              <a:rPr lang="en-US" altLang="en-US" sz="3200" b="1" dirty="0">
                <a:latin typeface="Candara" panose="020E0502030303020204" pitchFamily="34" charset="0"/>
              </a:rPr>
              <a:t>Decomposed into</a:t>
            </a:r>
          </a:p>
        </p:txBody>
      </p:sp>
      <p:sp>
        <p:nvSpPr>
          <p:cNvPr id="10" name="Rectangle 9"/>
          <p:cNvSpPr/>
          <p:nvPr/>
        </p:nvSpPr>
        <p:spPr>
          <a:xfrm>
            <a:off x="4105154" y="3383615"/>
            <a:ext cx="4276846" cy="584775"/>
          </a:xfrm>
          <a:prstGeom prst="rect">
            <a:avLst/>
          </a:prstGeom>
        </p:spPr>
        <p:txBody>
          <a:bodyPr wrap="square">
            <a:spAutoFit/>
          </a:bodyPr>
          <a:lstStyle/>
          <a:p>
            <a:r>
              <a:rPr lang="en-US" altLang="en-US" sz="3200" b="1" dirty="0">
                <a:latin typeface="Candara" panose="020E0502030303020204" pitchFamily="34" charset="0"/>
              </a:rPr>
              <a:t>R1(instructor, course</a:t>
            </a:r>
            <a:r>
              <a:rPr lang="en-US" altLang="en-US" sz="3200" b="1" dirty="0" smtClean="0">
                <a:latin typeface="Candara" panose="020E0502030303020204" pitchFamily="34" charset="0"/>
              </a:rPr>
              <a:t>)</a:t>
            </a:r>
            <a:endParaRPr lang="en-US" sz="3200" b="1" dirty="0">
              <a:latin typeface="Candara" panose="020E0502030303020204" pitchFamily="34" charset="0"/>
            </a:endParaRPr>
          </a:p>
        </p:txBody>
      </p:sp>
      <p:cxnSp>
        <p:nvCxnSpPr>
          <p:cNvPr id="12" name="Straight Arrow Connector 11"/>
          <p:cNvCxnSpPr>
            <a:stCxn id="8" idx="3"/>
            <a:endCxn id="10" idx="1"/>
          </p:cNvCxnSpPr>
          <p:nvPr/>
        </p:nvCxnSpPr>
        <p:spPr bwMode="auto">
          <a:xfrm flipV="1">
            <a:off x="3278151" y="3676003"/>
            <a:ext cx="827003" cy="584775"/>
          </a:xfrm>
          <a:prstGeom prst="straightConnector1">
            <a:avLst/>
          </a:prstGeom>
          <a:blipFill dpi="0" rotWithShape="0">
            <a:blip r:embed="rId3"/>
            <a:srcRect/>
            <a:tile tx="0" ty="0" sx="100000" sy="100000" flip="none" algn="tl"/>
          </a:blipFill>
          <a:ln w="38100" cap="flat" cmpd="sng" algn="ctr">
            <a:solidFill>
              <a:schemeClr val="tx1"/>
            </a:solidFill>
            <a:prstDash val="solid"/>
            <a:round/>
            <a:headEnd type="none" w="med" len="med"/>
            <a:tailEnd type="triangle"/>
          </a:ln>
          <a:effectLst/>
        </p:spPr>
      </p:cxnSp>
      <p:cxnSp>
        <p:nvCxnSpPr>
          <p:cNvPr id="14" name="Straight Arrow Connector 13"/>
          <p:cNvCxnSpPr>
            <a:stCxn id="8" idx="3"/>
            <a:endCxn id="4" idx="1"/>
          </p:cNvCxnSpPr>
          <p:nvPr/>
        </p:nvCxnSpPr>
        <p:spPr bwMode="auto">
          <a:xfrm>
            <a:off x="3278151" y="4260778"/>
            <a:ext cx="827004" cy="468077"/>
          </a:xfrm>
          <a:prstGeom prst="straightConnector1">
            <a:avLst/>
          </a:prstGeom>
          <a:blipFill dpi="0" rotWithShape="0">
            <a:blip r:embed="rId3"/>
            <a:srcRect/>
            <a:tile tx="0" ty="0" sx="100000" sy="100000" flip="none" algn="tl"/>
          </a:blipFill>
          <a:ln w="38100" cap="flat" cmpd="sng" algn="ctr">
            <a:solidFill>
              <a:schemeClr val="tx1"/>
            </a:solidFill>
            <a:prstDash val="solid"/>
            <a:round/>
            <a:headEnd type="none" w="med" len="med"/>
            <a:tailEnd type="triangle"/>
          </a:ln>
          <a:effectLst/>
        </p:spPr>
      </p:cxnSp>
      <p:sp>
        <p:nvSpPr>
          <p:cNvPr id="16" name="Rectangle 4"/>
          <p:cNvSpPr txBox="1">
            <a:spLocks noChangeArrowheads="1"/>
          </p:cNvSpPr>
          <p:nvPr/>
        </p:nvSpPr>
        <p:spPr bwMode="auto">
          <a:xfrm>
            <a:off x="0" y="3028603"/>
            <a:ext cx="9144000" cy="141653"/>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r>
              <a:rPr lang="en-US" altLang="en-US" sz="2800" b="1" kern="0" dirty="0" smtClean="0">
                <a:effectLst>
                  <a:outerShdw blurRad="38100" dist="38100" dir="2700000" algn="tl">
                    <a:srgbClr val="000000">
                      <a:alpha val="43137"/>
                    </a:srgbClr>
                  </a:outerShdw>
                </a:effectLst>
              </a:rPr>
              <a:t> </a:t>
            </a:r>
            <a:endParaRPr lang="en-US" altLang="en-US" sz="2800" b="1" kern="0" dirty="0">
              <a:effectLst>
                <a:outerShdw blurRad="38100" dist="38100" dir="2700000" algn="tl">
                  <a:srgbClr val="000000">
                    <a:alpha val="43137"/>
                  </a:srgbClr>
                </a:outerShdw>
              </a:effectLst>
            </a:endParaRPr>
          </a:p>
        </p:txBody>
      </p:sp>
      <p:sp>
        <p:nvSpPr>
          <p:cNvPr id="17" name="Rectangle 4"/>
          <p:cNvSpPr txBox="1">
            <a:spLocks noChangeArrowheads="1"/>
          </p:cNvSpPr>
          <p:nvPr/>
        </p:nvSpPr>
        <p:spPr bwMode="auto">
          <a:xfrm>
            <a:off x="12700" y="5250088"/>
            <a:ext cx="9144000" cy="141653"/>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r>
              <a:rPr lang="en-US" altLang="en-US" sz="2800" b="1" kern="0" dirty="0" smtClean="0">
                <a:effectLst>
                  <a:outerShdw blurRad="38100" dist="38100" dir="2700000" algn="tl">
                    <a:srgbClr val="000000">
                      <a:alpha val="43137"/>
                    </a:srgbClr>
                  </a:outerShdw>
                </a:effectLst>
              </a:rPr>
              <a:t> </a:t>
            </a:r>
            <a:endParaRPr lang="en-US" altLang="en-US" sz="2800" b="1" kern="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26458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100" name="Rectangle 4"/>
          <p:cNvSpPr>
            <a:spLocks noGrp="1" noChangeArrowheads="1"/>
          </p:cNvSpPr>
          <p:nvPr>
            <p:ph type="title"/>
          </p:nvPr>
        </p:nvSpPr>
        <p:spPr>
          <a:xfrm>
            <a:off x="0" y="1"/>
            <a:ext cx="9144000" cy="533400"/>
          </a:xfrm>
        </p:spPr>
        <p:txBody>
          <a:bodyPr/>
          <a:lstStyle/>
          <a:p>
            <a:r>
              <a:rPr lang="en-US" altLang="en-US" sz="3200" b="1" dirty="0">
                <a:effectLst>
                  <a:outerShdw blurRad="38100" dist="38100" dir="2700000" algn="tl">
                    <a:srgbClr val="000000">
                      <a:alpha val="43137"/>
                    </a:srgbClr>
                  </a:outerShdw>
                </a:effectLst>
              </a:rPr>
              <a:t>Properties</a:t>
            </a:r>
            <a:r>
              <a:rPr lang="en-US" altLang="en-US" sz="2800" b="1" dirty="0">
                <a:effectLst>
                  <a:outerShdw blurRad="38100" dist="38100" dir="2700000" algn="tl">
                    <a:srgbClr val="000000">
                      <a:alpha val="43137"/>
                    </a:srgbClr>
                  </a:outerShdw>
                </a:effectLst>
              </a:rPr>
              <a:t> of Relational </a:t>
            </a:r>
            <a:r>
              <a:rPr lang="en-US" altLang="en-US" sz="2800" b="1" dirty="0" smtClean="0">
                <a:effectLst>
                  <a:outerShdw blurRad="38100" dist="38100" dir="2700000" algn="tl">
                    <a:srgbClr val="000000">
                      <a:alpha val="43137"/>
                    </a:srgbClr>
                  </a:outerShdw>
                </a:effectLst>
              </a:rPr>
              <a:t>Decompositions</a:t>
            </a:r>
            <a:endParaRPr lang="en-US" altLang="en-US" sz="2800" b="1" dirty="0">
              <a:effectLst>
                <a:outerShdw blurRad="38100" dist="38100" dir="2700000" algn="tl">
                  <a:srgbClr val="000000">
                    <a:alpha val="43137"/>
                  </a:srgbClr>
                </a:outerShdw>
              </a:effectLst>
            </a:endParaRPr>
          </a:p>
        </p:txBody>
      </p:sp>
      <p:sp>
        <p:nvSpPr>
          <p:cNvPr id="772101" name="Rectangle 5"/>
          <p:cNvSpPr>
            <a:spLocks noGrp="1" noChangeArrowheads="1"/>
          </p:cNvSpPr>
          <p:nvPr>
            <p:ph type="body" idx="1"/>
          </p:nvPr>
        </p:nvSpPr>
        <p:spPr>
          <a:xfrm>
            <a:off x="32875" y="551723"/>
            <a:ext cx="9099550" cy="6306277"/>
          </a:xfrm>
        </p:spPr>
        <p:txBody>
          <a:bodyPr/>
          <a:lstStyle/>
          <a:p>
            <a:pPr marL="0" indent="0">
              <a:lnSpc>
                <a:spcPct val="150000"/>
              </a:lnSpc>
              <a:buNone/>
            </a:pPr>
            <a:r>
              <a:rPr lang="en-US" altLang="en-US" sz="2400" b="1" dirty="0" smtClean="0"/>
              <a:t>Non-additive (Lossless) </a:t>
            </a:r>
            <a:r>
              <a:rPr lang="en-US" altLang="en-US" sz="2400" b="1" dirty="0"/>
              <a:t>Join Property of a Decomposition: </a:t>
            </a:r>
            <a:endParaRPr lang="en-US" altLang="en-US" sz="2400" b="1" dirty="0" smtClean="0"/>
          </a:p>
          <a:p>
            <a:pPr>
              <a:lnSpc>
                <a:spcPct val="150000"/>
              </a:lnSpc>
            </a:pPr>
            <a:r>
              <a:rPr lang="en-US" altLang="en-US" sz="2600" b="1" dirty="0" smtClean="0"/>
              <a:t>Definition</a:t>
            </a:r>
            <a:r>
              <a:rPr lang="en-US" altLang="en-US" sz="2600" dirty="0"/>
              <a:t>: </a:t>
            </a:r>
            <a:r>
              <a:rPr lang="en-US" altLang="en-US" sz="2400" dirty="0" smtClean="0"/>
              <a:t>Lossless </a:t>
            </a:r>
            <a:r>
              <a:rPr lang="en-US" altLang="en-US" sz="2400" dirty="0"/>
              <a:t>join property: a decomposition D = {R</a:t>
            </a:r>
            <a:r>
              <a:rPr lang="en-US" altLang="en-US" sz="2400" baseline="-25000" dirty="0"/>
              <a:t>1</a:t>
            </a:r>
            <a:r>
              <a:rPr lang="en-US" altLang="en-US" sz="2400" dirty="0"/>
              <a:t>, R</a:t>
            </a:r>
            <a:r>
              <a:rPr lang="en-US" altLang="en-US" sz="2400" baseline="-25000" dirty="0"/>
              <a:t>2</a:t>
            </a:r>
            <a:r>
              <a:rPr lang="en-US" altLang="en-US" sz="2400" dirty="0"/>
              <a:t>, ..., R</a:t>
            </a:r>
            <a:r>
              <a:rPr lang="en-US" altLang="en-US" sz="2400" baseline="-25000" dirty="0"/>
              <a:t>m</a:t>
            </a:r>
            <a:r>
              <a:rPr lang="en-US" altLang="en-US" sz="2400" dirty="0"/>
              <a:t>} of R has the </a:t>
            </a:r>
            <a:r>
              <a:rPr lang="en-US" altLang="en-US" sz="2400" b="1" dirty="0"/>
              <a:t>lossless (</a:t>
            </a:r>
            <a:r>
              <a:rPr lang="en-US" altLang="en-US" sz="2400" b="1" dirty="0" err="1"/>
              <a:t>nonadditive</a:t>
            </a:r>
            <a:r>
              <a:rPr lang="en-US" altLang="en-US" sz="2400" b="1" dirty="0"/>
              <a:t>) join property</a:t>
            </a:r>
            <a:r>
              <a:rPr lang="en-US" altLang="en-US" sz="2400" dirty="0"/>
              <a:t> </a:t>
            </a:r>
            <a:r>
              <a:rPr lang="en-US" altLang="en-US" sz="2400" dirty="0" smtClean="0"/>
              <a:t>with </a:t>
            </a:r>
            <a:r>
              <a:rPr lang="en-US" altLang="en-US" sz="2400" dirty="0"/>
              <a:t>respect to the set of dependencies F on R if, </a:t>
            </a:r>
            <a:endParaRPr lang="en-US" altLang="en-US" sz="2400" dirty="0" smtClean="0"/>
          </a:p>
          <a:p>
            <a:pPr lvl="1">
              <a:lnSpc>
                <a:spcPct val="150000"/>
              </a:lnSpc>
            </a:pPr>
            <a:r>
              <a:rPr lang="en-US" altLang="en-US" sz="2400" dirty="0" smtClean="0"/>
              <a:t>for </a:t>
            </a:r>
            <a:r>
              <a:rPr lang="en-US" altLang="en-US" sz="2400" i="1" dirty="0"/>
              <a:t>every</a:t>
            </a:r>
            <a:r>
              <a:rPr lang="en-US" altLang="en-US" sz="2400" dirty="0"/>
              <a:t> relation state r of R that satisfies F, the following holds, where * is the natural join of all the relations in D:  </a:t>
            </a:r>
            <a:endParaRPr lang="en-US" altLang="en-US" sz="2400" dirty="0" smtClean="0"/>
          </a:p>
          <a:p>
            <a:pPr algn="ctr">
              <a:lnSpc>
                <a:spcPct val="150000"/>
              </a:lnSpc>
              <a:buFont typeface="Wingdings" charset="2"/>
              <a:buNone/>
            </a:pPr>
            <a:r>
              <a:rPr lang="en-US" altLang="en-US" sz="3200" b="1" dirty="0" smtClean="0">
                <a:effectLst>
                  <a:outerShdw blurRad="38100" dist="38100" dir="2700000" algn="tl">
                    <a:srgbClr val="000000">
                      <a:alpha val="43137"/>
                    </a:srgbClr>
                  </a:outerShdw>
                </a:effectLst>
              </a:rPr>
              <a:t>* (</a:t>
            </a:r>
            <a:r>
              <a:rPr lang="en-US" altLang="en-US" sz="3200" b="1" dirty="0" smtClean="0">
                <a:effectLst>
                  <a:outerShdw blurRad="38100" dist="38100" dir="2700000" algn="tl">
                    <a:srgbClr val="000000">
                      <a:alpha val="43137"/>
                    </a:srgbClr>
                  </a:outerShdw>
                </a:effectLst>
                <a:latin typeface="Symbol" charset="2"/>
              </a:rPr>
              <a:t></a:t>
            </a:r>
            <a:r>
              <a:rPr lang="en-US" altLang="en-US" sz="3200" b="1" baseline="-25000" dirty="0" smtClean="0">
                <a:effectLst>
                  <a:outerShdw blurRad="38100" dist="38100" dir="2700000" algn="tl">
                    <a:srgbClr val="000000">
                      <a:alpha val="43137"/>
                    </a:srgbClr>
                  </a:outerShdw>
                </a:effectLst>
              </a:rPr>
              <a:t> R1</a:t>
            </a:r>
            <a:r>
              <a:rPr lang="en-US" altLang="en-US" sz="3200" b="1" dirty="0" smtClean="0">
                <a:effectLst>
                  <a:outerShdw blurRad="38100" dist="38100" dir="2700000" algn="tl">
                    <a:srgbClr val="000000">
                      <a:alpha val="43137"/>
                    </a:srgbClr>
                  </a:outerShdw>
                </a:effectLst>
              </a:rPr>
              <a:t>(r), ..., </a:t>
            </a:r>
            <a:r>
              <a:rPr lang="en-US" altLang="en-US" sz="3200" b="1" dirty="0" smtClean="0">
                <a:effectLst>
                  <a:outerShdw blurRad="38100" dist="38100" dir="2700000" algn="tl">
                    <a:srgbClr val="000000">
                      <a:alpha val="43137"/>
                    </a:srgbClr>
                  </a:outerShdw>
                </a:effectLst>
                <a:latin typeface="Symbol" charset="2"/>
              </a:rPr>
              <a:t></a:t>
            </a:r>
            <a:r>
              <a:rPr lang="en-US" altLang="en-US" sz="3200" b="1" baseline="-25000" dirty="0" smtClean="0">
                <a:effectLst>
                  <a:outerShdw blurRad="38100" dist="38100" dir="2700000" algn="tl">
                    <a:srgbClr val="000000">
                      <a:alpha val="43137"/>
                    </a:srgbClr>
                  </a:outerShdw>
                </a:effectLst>
              </a:rPr>
              <a:t>Rm</a:t>
            </a:r>
            <a:r>
              <a:rPr lang="en-US" altLang="en-US" sz="3200" b="1" dirty="0" smtClean="0">
                <a:effectLst>
                  <a:outerShdw blurRad="38100" dist="38100" dir="2700000" algn="tl">
                    <a:srgbClr val="000000">
                      <a:alpha val="43137"/>
                    </a:srgbClr>
                  </a:outerShdw>
                </a:effectLst>
              </a:rPr>
              <a:t>(r)) = r</a:t>
            </a:r>
          </a:p>
          <a:p>
            <a:pPr>
              <a:lnSpc>
                <a:spcPct val="150000"/>
              </a:lnSpc>
            </a:pPr>
            <a:r>
              <a:rPr lang="en-US" altLang="en-US" sz="2400" b="1" dirty="0" smtClean="0"/>
              <a:t>Note</a:t>
            </a:r>
            <a:r>
              <a:rPr lang="en-US" altLang="en-US" sz="2400" dirty="0"/>
              <a:t>: The word loss in lossless refers to loss of information, not to loss of tuples. In fact, for “loss of information” a  better term is “</a:t>
            </a:r>
            <a:r>
              <a:rPr lang="en-US" altLang="en-US" sz="2400" b="1" dirty="0"/>
              <a:t>addition of spurious information</a:t>
            </a:r>
            <a:r>
              <a:rPr lang="en-US" altLang="en-US" sz="2400" dirty="0"/>
              <a:t>”</a:t>
            </a:r>
          </a:p>
        </p:txBody>
      </p:sp>
    </p:spTree>
    <p:extLst>
      <p:ext uri="{BB962C8B-B14F-4D97-AF65-F5344CB8AC3E}">
        <p14:creationId xmlns:p14="http://schemas.microsoft.com/office/powerpoint/2010/main" val="794616180"/>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8" name="Rectangle 4"/>
          <p:cNvSpPr>
            <a:spLocks noGrp="1" noChangeArrowheads="1"/>
          </p:cNvSpPr>
          <p:nvPr>
            <p:ph type="title"/>
          </p:nvPr>
        </p:nvSpPr>
        <p:spPr>
          <a:xfrm>
            <a:off x="0" y="1"/>
            <a:ext cx="9144000" cy="609599"/>
          </a:xfrm>
        </p:spPr>
        <p:txBody>
          <a:bodyPr/>
          <a:lstStyle/>
          <a:p>
            <a:r>
              <a:rPr lang="en-US" altLang="en-US" sz="3200" b="1" dirty="0"/>
              <a:t>Properties of Relational </a:t>
            </a:r>
            <a:r>
              <a:rPr lang="en-US" altLang="en-US" sz="3200" b="1" dirty="0" smtClean="0"/>
              <a:t>Decompositions(</a:t>
            </a:r>
            <a:r>
              <a:rPr lang="en-US" altLang="en-US" sz="3200" b="1" dirty="0" err="1" smtClean="0"/>
              <a:t>cont</a:t>
            </a:r>
            <a:r>
              <a:rPr lang="en-US" altLang="en-US" sz="3200" b="1" dirty="0" smtClean="0"/>
              <a:t>)</a:t>
            </a:r>
            <a:endParaRPr lang="en-US" altLang="en-US" sz="3200" b="1" dirty="0"/>
          </a:p>
        </p:txBody>
      </p:sp>
      <p:sp>
        <p:nvSpPr>
          <p:cNvPr id="774149" name="Rectangle 5"/>
          <p:cNvSpPr>
            <a:spLocks noGrp="1" noChangeArrowheads="1"/>
          </p:cNvSpPr>
          <p:nvPr>
            <p:ph type="body" idx="1"/>
          </p:nvPr>
        </p:nvSpPr>
        <p:spPr>
          <a:xfrm>
            <a:off x="38100" y="609600"/>
            <a:ext cx="9067800" cy="6248400"/>
          </a:xfrm>
        </p:spPr>
        <p:txBody>
          <a:bodyPr/>
          <a:lstStyle/>
          <a:p>
            <a:pPr marL="381000" indent="-381000">
              <a:lnSpc>
                <a:spcPct val="150000"/>
              </a:lnSpc>
            </a:pPr>
            <a:r>
              <a:rPr lang="en-US" altLang="en-US" sz="2400" b="1" dirty="0" smtClean="0">
                <a:latin typeface="Arial Narrow" panose="020B0606020202030204" pitchFamily="34" charset="0"/>
              </a:rPr>
              <a:t>Algorithm 15.3: </a:t>
            </a:r>
            <a:r>
              <a:rPr lang="en-US" altLang="en-US" sz="2400" b="1" dirty="0">
                <a:latin typeface="Arial Narrow" panose="020B0606020202030204" pitchFamily="34" charset="0"/>
              </a:rPr>
              <a:t>Testing for Lossless Join Property </a:t>
            </a:r>
          </a:p>
          <a:p>
            <a:pPr marL="838200" lvl="1" indent="-381000"/>
            <a:r>
              <a:rPr lang="en-US" altLang="en-US" sz="2400" b="1" dirty="0">
                <a:latin typeface="Arial Narrow" panose="020B0606020202030204" pitchFamily="34" charset="0"/>
              </a:rPr>
              <a:t>Input</a:t>
            </a:r>
            <a:r>
              <a:rPr lang="en-US" altLang="en-US" sz="2400" dirty="0">
                <a:latin typeface="Arial Narrow" panose="020B0606020202030204" pitchFamily="34" charset="0"/>
              </a:rPr>
              <a:t>: A universal relation R, a decomposition D = {R</a:t>
            </a:r>
            <a:r>
              <a:rPr lang="en-US" altLang="en-US" sz="2400" baseline="-25000" dirty="0">
                <a:latin typeface="Arial Narrow" panose="020B0606020202030204" pitchFamily="34" charset="0"/>
              </a:rPr>
              <a:t>1</a:t>
            </a:r>
            <a:r>
              <a:rPr lang="en-US" altLang="en-US" sz="2400" dirty="0">
                <a:latin typeface="Arial Narrow" panose="020B0606020202030204" pitchFamily="34" charset="0"/>
              </a:rPr>
              <a:t>, R</a:t>
            </a:r>
            <a:r>
              <a:rPr lang="en-US" altLang="en-US" sz="2400" baseline="-25000" dirty="0">
                <a:latin typeface="Arial Narrow" panose="020B0606020202030204" pitchFamily="34" charset="0"/>
              </a:rPr>
              <a:t>2</a:t>
            </a:r>
            <a:r>
              <a:rPr lang="en-US" altLang="en-US" sz="2400" dirty="0">
                <a:latin typeface="Arial Narrow" panose="020B0606020202030204" pitchFamily="34" charset="0"/>
              </a:rPr>
              <a:t>, ..., R</a:t>
            </a:r>
            <a:r>
              <a:rPr lang="en-US" altLang="en-US" sz="2400" baseline="-25000" dirty="0">
                <a:latin typeface="Arial Narrow" panose="020B0606020202030204" pitchFamily="34" charset="0"/>
              </a:rPr>
              <a:t>m</a:t>
            </a:r>
            <a:r>
              <a:rPr lang="en-US" altLang="en-US" sz="2400" dirty="0">
                <a:latin typeface="Arial Narrow" panose="020B0606020202030204" pitchFamily="34" charset="0"/>
              </a:rPr>
              <a:t>} of R, and a set F of functional dependencies. </a:t>
            </a:r>
          </a:p>
          <a:p>
            <a:pPr marL="381000" indent="-381000">
              <a:lnSpc>
                <a:spcPct val="150000"/>
              </a:lnSpc>
              <a:buSzTx/>
              <a:buFont typeface="Wingdings" charset="2"/>
              <a:buNone/>
            </a:pPr>
            <a:r>
              <a:rPr lang="en-US" altLang="en-US" sz="2400" b="1" dirty="0">
                <a:solidFill>
                  <a:srgbClr val="990033"/>
                </a:solidFill>
                <a:latin typeface="Arial Narrow" panose="020B0606020202030204" pitchFamily="34" charset="0"/>
              </a:rPr>
              <a:t>1</a:t>
            </a:r>
            <a:r>
              <a:rPr lang="en-US" altLang="en-US" sz="2400" b="1" dirty="0">
                <a:solidFill>
                  <a:srgbClr val="990033"/>
                </a:solidFill>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Create an initial matrix S with one row </a:t>
            </a:r>
            <a:r>
              <a:rPr lang="en-US" altLang="en-US" sz="2400" i="1" dirty="0" err="1">
                <a:latin typeface="Times New Roman" panose="02020603050405020304" pitchFamily="18" charset="0"/>
                <a:cs typeface="Times New Roman" panose="02020603050405020304" pitchFamily="18" charset="0"/>
              </a:rPr>
              <a:t>i</a:t>
            </a:r>
            <a:r>
              <a:rPr lang="en-US" altLang="en-US" sz="2400" i="1" dirty="0">
                <a:latin typeface="Times New Roman" panose="02020603050405020304" pitchFamily="18" charset="0"/>
                <a:cs typeface="Times New Roman" panose="02020603050405020304" pitchFamily="18" charset="0"/>
              </a:rPr>
              <a:t> for each relation </a:t>
            </a:r>
            <a:r>
              <a:rPr lang="en-US" altLang="en-US" sz="2400" i="1" dirty="0" err="1" smtClean="0">
                <a:latin typeface="Times New Roman" panose="02020603050405020304" pitchFamily="18" charset="0"/>
                <a:cs typeface="Times New Roman" panose="02020603050405020304" pitchFamily="18" charset="0"/>
              </a:rPr>
              <a:t>R</a:t>
            </a:r>
            <a:r>
              <a:rPr lang="en-US" altLang="en-US" sz="2400" i="1" baseline="-25000" dirty="0" err="1" smtClean="0">
                <a:latin typeface="Times New Roman" panose="02020603050405020304" pitchFamily="18" charset="0"/>
                <a:cs typeface="Times New Roman" panose="02020603050405020304" pitchFamily="18" charset="0"/>
              </a:rPr>
              <a:t>i</a:t>
            </a:r>
            <a:r>
              <a:rPr lang="en-US" altLang="en-US" sz="2400" i="1" dirty="0" smtClean="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in D, and one column j for each attribute </a:t>
            </a:r>
            <a:r>
              <a:rPr lang="en-US" altLang="en-US" sz="2400" i="1" dirty="0" err="1">
                <a:latin typeface="Times New Roman" panose="02020603050405020304" pitchFamily="18" charset="0"/>
                <a:cs typeface="Times New Roman" panose="02020603050405020304" pitchFamily="18" charset="0"/>
              </a:rPr>
              <a:t>A</a:t>
            </a:r>
            <a:r>
              <a:rPr lang="en-US" altLang="en-US" sz="2400" i="1" baseline="-25000" dirty="0" err="1">
                <a:latin typeface="Times New Roman" panose="02020603050405020304" pitchFamily="18" charset="0"/>
                <a:cs typeface="Times New Roman" panose="02020603050405020304" pitchFamily="18" charset="0"/>
              </a:rPr>
              <a:t>j</a:t>
            </a:r>
            <a:r>
              <a:rPr lang="en-US" altLang="en-US" sz="2400" i="1" dirty="0">
                <a:latin typeface="Times New Roman" panose="02020603050405020304" pitchFamily="18" charset="0"/>
                <a:cs typeface="Times New Roman" panose="02020603050405020304" pitchFamily="18" charset="0"/>
              </a:rPr>
              <a:t> in R.</a:t>
            </a:r>
          </a:p>
          <a:p>
            <a:pPr marL="381000" indent="-381000">
              <a:lnSpc>
                <a:spcPct val="150000"/>
              </a:lnSpc>
              <a:buSzTx/>
              <a:buFont typeface="Wingdings" charset="2"/>
              <a:buNone/>
            </a:pPr>
            <a:r>
              <a:rPr lang="en-US" altLang="en-US" sz="2400" i="1" dirty="0">
                <a:solidFill>
                  <a:srgbClr val="990033"/>
                </a:solidFill>
                <a:latin typeface="Times New Roman" panose="02020603050405020304" pitchFamily="18" charset="0"/>
                <a:cs typeface="Times New Roman" panose="02020603050405020304" pitchFamily="18" charset="0"/>
              </a:rPr>
              <a:t>2. </a:t>
            </a:r>
            <a:r>
              <a:rPr lang="en-US" altLang="en-US" sz="2400" i="1" dirty="0">
                <a:latin typeface="Times New Roman" panose="02020603050405020304" pitchFamily="18" charset="0"/>
                <a:cs typeface="Times New Roman" panose="02020603050405020304" pitchFamily="18" charset="0"/>
              </a:rPr>
              <a:t>Set S(</a:t>
            </a:r>
            <a:r>
              <a:rPr lang="en-US" altLang="en-US" sz="2400" i="1" dirty="0" err="1">
                <a:latin typeface="Times New Roman" panose="02020603050405020304" pitchFamily="18" charset="0"/>
                <a:cs typeface="Times New Roman" panose="02020603050405020304" pitchFamily="18" charset="0"/>
              </a:rPr>
              <a:t>i</a:t>
            </a:r>
            <a:r>
              <a:rPr lang="en-US" altLang="en-US" sz="2400" i="1" dirty="0" smtClean="0">
                <a:latin typeface="Times New Roman" panose="02020603050405020304" pitchFamily="18" charset="0"/>
                <a:cs typeface="Times New Roman" panose="02020603050405020304" pitchFamily="18" charset="0"/>
              </a:rPr>
              <a:t>, j):= </a:t>
            </a:r>
            <a:r>
              <a:rPr lang="en-US" altLang="en-US" sz="2400" i="1" dirty="0" err="1" smtClean="0">
                <a:latin typeface="Times New Roman" panose="02020603050405020304" pitchFamily="18" charset="0"/>
                <a:cs typeface="Times New Roman" panose="02020603050405020304" pitchFamily="18" charset="0"/>
              </a:rPr>
              <a:t>b</a:t>
            </a:r>
            <a:r>
              <a:rPr lang="en-US" altLang="en-US" sz="2400" i="1" baseline="-25000" dirty="0" err="1" smtClean="0">
                <a:latin typeface="Times New Roman" panose="02020603050405020304" pitchFamily="18" charset="0"/>
                <a:cs typeface="Times New Roman" panose="02020603050405020304" pitchFamily="18" charset="0"/>
              </a:rPr>
              <a:t>ij</a:t>
            </a:r>
            <a:r>
              <a:rPr lang="en-US" altLang="en-US" sz="2400" i="1" dirty="0" smtClean="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for all matrix entries. </a:t>
            </a:r>
            <a:r>
              <a:rPr lang="en-US" altLang="en-US" sz="2400" i="1" dirty="0" smtClean="0">
                <a:latin typeface="Times New Roman" panose="02020603050405020304" pitchFamily="18" charset="0"/>
                <a:cs typeface="Times New Roman" panose="02020603050405020304" pitchFamily="18" charset="0"/>
              </a:rPr>
              <a:t/>
            </a:r>
            <a:br>
              <a:rPr lang="en-US" altLang="en-US" sz="2400" i="1" dirty="0" smtClean="0">
                <a:latin typeface="Times New Roman" panose="02020603050405020304" pitchFamily="18" charset="0"/>
                <a:cs typeface="Times New Roman" panose="02020603050405020304" pitchFamily="18" charset="0"/>
              </a:rPr>
            </a:br>
            <a:r>
              <a:rPr lang="en-US" altLang="en-US" sz="2400" i="1" dirty="0" smtClean="0">
                <a:solidFill>
                  <a:srgbClr val="00B050"/>
                </a:solidFill>
                <a:latin typeface="Times New Roman" panose="02020603050405020304" pitchFamily="18" charset="0"/>
                <a:cs typeface="Times New Roman" panose="02020603050405020304" pitchFamily="18" charset="0"/>
              </a:rPr>
              <a:t>(* </a:t>
            </a:r>
            <a:r>
              <a:rPr lang="en-US" altLang="en-US" sz="2400" i="1" dirty="0">
                <a:solidFill>
                  <a:srgbClr val="00B050"/>
                </a:solidFill>
                <a:latin typeface="Times New Roman" panose="02020603050405020304" pitchFamily="18" charset="0"/>
                <a:cs typeface="Times New Roman" panose="02020603050405020304" pitchFamily="18" charset="0"/>
              </a:rPr>
              <a:t>each </a:t>
            </a:r>
            <a:r>
              <a:rPr lang="en-US" altLang="en-US" sz="2400" i="1" dirty="0" err="1">
                <a:solidFill>
                  <a:srgbClr val="00B050"/>
                </a:solidFill>
                <a:latin typeface="Times New Roman" panose="02020603050405020304" pitchFamily="18" charset="0"/>
                <a:cs typeface="Times New Roman" panose="02020603050405020304" pitchFamily="18" charset="0"/>
              </a:rPr>
              <a:t>b</a:t>
            </a:r>
            <a:r>
              <a:rPr lang="en-US" altLang="en-US" sz="2400" i="1" baseline="-25000" dirty="0" err="1">
                <a:solidFill>
                  <a:srgbClr val="00B050"/>
                </a:solidFill>
                <a:latin typeface="Times New Roman" panose="02020603050405020304" pitchFamily="18" charset="0"/>
                <a:cs typeface="Times New Roman" panose="02020603050405020304" pitchFamily="18" charset="0"/>
              </a:rPr>
              <a:t>ij</a:t>
            </a:r>
            <a:r>
              <a:rPr lang="en-US" altLang="en-US" sz="2400" i="1" dirty="0">
                <a:solidFill>
                  <a:srgbClr val="00B050"/>
                </a:solidFill>
                <a:latin typeface="Times New Roman" panose="02020603050405020304" pitchFamily="18" charset="0"/>
                <a:cs typeface="Times New Roman" panose="02020603050405020304" pitchFamily="18" charset="0"/>
              </a:rPr>
              <a:t> is a distinct symbol associated with indices (</a:t>
            </a:r>
            <a:r>
              <a:rPr lang="en-US" altLang="en-US" sz="2400" i="1" dirty="0" err="1">
                <a:solidFill>
                  <a:srgbClr val="00B050"/>
                </a:solidFill>
                <a:latin typeface="Times New Roman" panose="02020603050405020304" pitchFamily="18" charset="0"/>
                <a:cs typeface="Times New Roman" panose="02020603050405020304" pitchFamily="18" charset="0"/>
              </a:rPr>
              <a:t>i</a:t>
            </a:r>
            <a:r>
              <a:rPr lang="en-US" altLang="en-US" sz="2400" i="1" dirty="0" smtClean="0">
                <a:solidFill>
                  <a:srgbClr val="00B050"/>
                </a:solidFill>
                <a:latin typeface="Times New Roman" panose="02020603050405020304" pitchFamily="18" charset="0"/>
                <a:cs typeface="Times New Roman" panose="02020603050405020304" pitchFamily="18" charset="0"/>
              </a:rPr>
              <a:t>, j</a:t>
            </a:r>
            <a:r>
              <a:rPr lang="en-US" altLang="en-US" sz="2400" i="1" dirty="0">
                <a:solidFill>
                  <a:srgbClr val="00B050"/>
                </a:solidFill>
                <a:latin typeface="Times New Roman" panose="02020603050405020304" pitchFamily="18" charset="0"/>
                <a:cs typeface="Times New Roman" panose="02020603050405020304" pitchFamily="18" charset="0"/>
              </a:rPr>
              <a:t>) *).</a:t>
            </a:r>
          </a:p>
          <a:p>
            <a:pPr marL="381000" indent="-381000">
              <a:lnSpc>
                <a:spcPct val="150000"/>
              </a:lnSpc>
              <a:buSzTx/>
              <a:buFont typeface="Wingdings" charset="2"/>
              <a:buNone/>
            </a:pPr>
            <a:r>
              <a:rPr lang="en-US" altLang="en-US" sz="2400" b="1" i="1" dirty="0">
                <a:solidFill>
                  <a:srgbClr val="990033"/>
                </a:solidFill>
                <a:latin typeface="Times New Roman" panose="02020603050405020304" pitchFamily="18" charset="0"/>
                <a:cs typeface="Times New Roman" panose="02020603050405020304" pitchFamily="18" charset="0"/>
              </a:rPr>
              <a:t>3. </a:t>
            </a:r>
            <a:r>
              <a:rPr lang="en-US" altLang="en-US" sz="2400" i="1" dirty="0">
                <a:latin typeface="Times New Roman" panose="02020603050405020304" pitchFamily="18" charset="0"/>
                <a:cs typeface="Times New Roman" panose="02020603050405020304" pitchFamily="18" charset="0"/>
              </a:rPr>
              <a:t>For each row </a:t>
            </a:r>
            <a:r>
              <a:rPr lang="en-US" altLang="en-US" sz="2400" i="1" dirty="0" err="1">
                <a:latin typeface="Times New Roman" panose="02020603050405020304" pitchFamily="18" charset="0"/>
                <a:cs typeface="Times New Roman" panose="02020603050405020304" pitchFamily="18" charset="0"/>
              </a:rPr>
              <a:t>i</a:t>
            </a:r>
            <a:r>
              <a:rPr lang="en-US" altLang="en-US" sz="2400" i="1" dirty="0">
                <a:latin typeface="Times New Roman" panose="02020603050405020304" pitchFamily="18" charset="0"/>
                <a:cs typeface="Times New Roman" panose="02020603050405020304" pitchFamily="18" charset="0"/>
              </a:rPr>
              <a:t> representing relation schema </a:t>
            </a:r>
            <a:r>
              <a:rPr lang="en-US" altLang="en-US" sz="2400" i="1" dirty="0" err="1">
                <a:latin typeface="Times New Roman" panose="02020603050405020304" pitchFamily="18" charset="0"/>
                <a:cs typeface="Times New Roman" panose="02020603050405020304" pitchFamily="18" charset="0"/>
              </a:rPr>
              <a:t>R</a:t>
            </a:r>
            <a:r>
              <a:rPr lang="en-US" altLang="en-US" sz="2400" i="1" baseline="-25000" dirty="0" err="1">
                <a:latin typeface="Times New Roman" panose="02020603050405020304" pitchFamily="18" charset="0"/>
                <a:cs typeface="Times New Roman" panose="02020603050405020304" pitchFamily="18" charset="0"/>
              </a:rPr>
              <a:t>i</a:t>
            </a:r>
            <a:endParaRPr lang="en-US" altLang="en-US" sz="2400" i="1" baseline="-25000" dirty="0">
              <a:latin typeface="Times New Roman" panose="02020603050405020304" pitchFamily="18" charset="0"/>
              <a:cs typeface="Times New Roman" panose="02020603050405020304" pitchFamily="18" charset="0"/>
            </a:endParaRPr>
          </a:p>
          <a:p>
            <a:pPr marL="381000" indent="-381000">
              <a:buSzTx/>
              <a:buFont typeface="Wingdings" charset="2"/>
              <a:buNone/>
            </a:pPr>
            <a:r>
              <a:rPr lang="en-US" altLang="en-US" sz="2400" i="1" dirty="0">
                <a:latin typeface="Times New Roman" panose="02020603050405020304" pitchFamily="18" charset="0"/>
                <a:cs typeface="Times New Roman" panose="02020603050405020304" pitchFamily="18" charset="0"/>
              </a:rPr>
              <a:t>		{for each column j representing attribute </a:t>
            </a:r>
            <a:r>
              <a:rPr lang="en-US" altLang="en-US" sz="2400" i="1" dirty="0" err="1">
                <a:latin typeface="Times New Roman" panose="02020603050405020304" pitchFamily="18" charset="0"/>
                <a:cs typeface="Times New Roman" panose="02020603050405020304" pitchFamily="18" charset="0"/>
              </a:rPr>
              <a:t>A</a:t>
            </a:r>
            <a:r>
              <a:rPr lang="en-US" altLang="en-US" sz="2400" i="1" baseline="-25000" dirty="0" err="1">
                <a:latin typeface="Times New Roman" panose="02020603050405020304" pitchFamily="18" charset="0"/>
                <a:cs typeface="Times New Roman" panose="02020603050405020304" pitchFamily="18" charset="0"/>
              </a:rPr>
              <a:t>j</a:t>
            </a:r>
            <a:endParaRPr lang="en-US" altLang="en-US" sz="2400" i="1" baseline="-25000" dirty="0">
              <a:latin typeface="Times New Roman" panose="02020603050405020304" pitchFamily="18" charset="0"/>
              <a:cs typeface="Times New Roman" panose="02020603050405020304" pitchFamily="18" charset="0"/>
            </a:endParaRPr>
          </a:p>
          <a:p>
            <a:pPr marL="381000" indent="-381000">
              <a:buSzTx/>
              <a:buFont typeface="Wingdings" charset="2"/>
              <a:buNone/>
            </a:pPr>
            <a:r>
              <a:rPr lang="en-US" altLang="en-US" sz="2400" i="1" dirty="0">
                <a:latin typeface="Times New Roman" panose="02020603050405020304" pitchFamily="18" charset="0"/>
                <a:cs typeface="Times New Roman" panose="02020603050405020304" pitchFamily="18" charset="0"/>
              </a:rPr>
              <a:t>		    {if (relation </a:t>
            </a:r>
            <a:r>
              <a:rPr lang="en-US" altLang="en-US" sz="2400" i="1" dirty="0" err="1">
                <a:latin typeface="Times New Roman" panose="02020603050405020304" pitchFamily="18" charset="0"/>
                <a:cs typeface="Times New Roman" panose="02020603050405020304" pitchFamily="18" charset="0"/>
              </a:rPr>
              <a:t>R</a:t>
            </a:r>
            <a:r>
              <a:rPr lang="en-US" altLang="en-US" sz="2400" i="1" baseline="-25000" dirty="0" err="1">
                <a:latin typeface="Times New Roman" panose="02020603050405020304" pitchFamily="18" charset="0"/>
                <a:cs typeface="Times New Roman" panose="02020603050405020304" pitchFamily="18" charset="0"/>
              </a:rPr>
              <a:t>i</a:t>
            </a:r>
            <a:r>
              <a:rPr lang="en-US" altLang="en-US" sz="2400" i="1" dirty="0">
                <a:latin typeface="Times New Roman" panose="02020603050405020304" pitchFamily="18" charset="0"/>
                <a:cs typeface="Times New Roman" panose="02020603050405020304" pitchFamily="18" charset="0"/>
              </a:rPr>
              <a:t> includes attribute </a:t>
            </a:r>
            <a:r>
              <a:rPr lang="en-US" altLang="en-US" sz="2400" i="1" dirty="0" err="1">
                <a:latin typeface="Times New Roman" panose="02020603050405020304" pitchFamily="18" charset="0"/>
                <a:cs typeface="Times New Roman" panose="02020603050405020304" pitchFamily="18" charset="0"/>
              </a:rPr>
              <a:t>A</a:t>
            </a:r>
            <a:r>
              <a:rPr lang="en-US" altLang="en-US" sz="2400" i="1" baseline="-25000" dirty="0" err="1">
                <a:latin typeface="Times New Roman" panose="02020603050405020304" pitchFamily="18" charset="0"/>
                <a:cs typeface="Times New Roman" panose="02020603050405020304" pitchFamily="18" charset="0"/>
              </a:rPr>
              <a:t>j</a:t>
            </a:r>
            <a:r>
              <a:rPr lang="en-US" altLang="en-US" sz="2400" i="1" dirty="0">
                <a:latin typeface="Times New Roman" panose="02020603050405020304" pitchFamily="18" charset="0"/>
                <a:cs typeface="Times New Roman" panose="02020603050405020304" pitchFamily="18" charset="0"/>
              </a:rPr>
              <a:t>) then set S(</a:t>
            </a:r>
            <a:r>
              <a:rPr lang="en-US" altLang="en-US" sz="2400" i="1" dirty="0" err="1">
                <a:latin typeface="Times New Roman" panose="02020603050405020304" pitchFamily="18" charset="0"/>
                <a:cs typeface="Times New Roman" panose="02020603050405020304" pitchFamily="18" charset="0"/>
              </a:rPr>
              <a:t>i</a:t>
            </a:r>
            <a:r>
              <a:rPr lang="en-US" altLang="en-US" sz="2400" i="1" dirty="0" smtClean="0">
                <a:latin typeface="Times New Roman" panose="02020603050405020304" pitchFamily="18" charset="0"/>
                <a:cs typeface="Times New Roman" panose="02020603050405020304" pitchFamily="18" charset="0"/>
              </a:rPr>
              <a:t>, j</a:t>
            </a:r>
            <a:r>
              <a:rPr lang="en-US" altLang="en-US" sz="2400" i="1"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a</a:t>
            </a:r>
            <a:r>
              <a:rPr lang="en-US" altLang="en-US" sz="2400" i="1" baseline="-25000" dirty="0" err="1">
                <a:latin typeface="Times New Roman" panose="02020603050405020304" pitchFamily="18" charset="0"/>
                <a:cs typeface="Times New Roman" panose="02020603050405020304" pitchFamily="18" charset="0"/>
              </a:rPr>
              <a:t>j</a:t>
            </a:r>
            <a:r>
              <a:rPr lang="en-US" altLang="en-US" sz="2400" i="1" dirty="0" smtClean="0">
                <a:latin typeface="Times New Roman" panose="02020603050405020304" pitchFamily="18" charset="0"/>
                <a:cs typeface="Times New Roman" panose="02020603050405020304" pitchFamily="18" charset="0"/>
              </a:rPr>
              <a:t>;};};</a:t>
            </a:r>
            <a:endParaRPr lang="en-US" altLang="en-US" sz="2400" i="1" dirty="0">
              <a:latin typeface="Times New Roman" panose="02020603050405020304" pitchFamily="18" charset="0"/>
              <a:cs typeface="Times New Roman" panose="02020603050405020304" pitchFamily="18" charset="0"/>
            </a:endParaRPr>
          </a:p>
          <a:p>
            <a:pPr marL="457200" lvl="1" indent="0">
              <a:buNone/>
            </a:pPr>
            <a:r>
              <a:rPr lang="en-US" altLang="en-US" sz="2400" i="1" dirty="0">
                <a:solidFill>
                  <a:srgbClr val="00B050"/>
                </a:solidFill>
                <a:latin typeface="Times New Roman" panose="02020603050405020304" pitchFamily="18" charset="0"/>
                <a:cs typeface="Times New Roman" panose="02020603050405020304" pitchFamily="18" charset="0"/>
              </a:rPr>
              <a:t>(* each </a:t>
            </a:r>
            <a:r>
              <a:rPr lang="en-US" altLang="en-US" sz="2400" i="1" dirty="0" err="1">
                <a:solidFill>
                  <a:srgbClr val="00B050"/>
                </a:solidFill>
                <a:latin typeface="Times New Roman" panose="02020603050405020304" pitchFamily="18" charset="0"/>
                <a:cs typeface="Times New Roman" panose="02020603050405020304" pitchFamily="18" charset="0"/>
              </a:rPr>
              <a:t>a</a:t>
            </a:r>
            <a:r>
              <a:rPr lang="en-US" altLang="en-US" sz="2400" i="1" baseline="-25000" dirty="0" err="1">
                <a:solidFill>
                  <a:srgbClr val="00B050"/>
                </a:solidFill>
                <a:latin typeface="Times New Roman" panose="02020603050405020304" pitchFamily="18" charset="0"/>
                <a:cs typeface="Times New Roman" panose="02020603050405020304" pitchFamily="18" charset="0"/>
              </a:rPr>
              <a:t>j</a:t>
            </a:r>
            <a:r>
              <a:rPr lang="en-US" altLang="en-US" sz="2400" i="1" dirty="0">
                <a:solidFill>
                  <a:srgbClr val="00B050"/>
                </a:solidFill>
                <a:latin typeface="Times New Roman" panose="02020603050405020304" pitchFamily="18" charset="0"/>
                <a:cs typeface="Times New Roman" panose="02020603050405020304" pitchFamily="18" charset="0"/>
              </a:rPr>
              <a:t> is a distinct symbol associated with index (j) </a:t>
            </a:r>
            <a:r>
              <a:rPr lang="en-US" altLang="en-US" sz="2400" i="1" dirty="0" smtClean="0">
                <a:solidFill>
                  <a:srgbClr val="00B050"/>
                </a:solidFill>
                <a:latin typeface="Times New Roman" panose="02020603050405020304" pitchFamily="18" charset="0"/>
                <a:cs typeface="Times New Roman" panose="02020603050405020304" pitchFamily="18" charset="0"/>
              </a:rPr>
              <a:t>*)</a:t>
            </a:r>
            <a:endParaRPr lang="en-US" altLang="en-US" sz="2400" i="1" dirty="0">
              <a:solidFill>
                <a:srgbClr val="00B050"/>
              </a:solidFill>
              <a:latin typeface="Times New Roman" panose="02020603050405020304" pitchFamily="18" charset="0"/>
              <a:cs typeface="Times New Roman" panose="02020603050405020304" pitchFamily="18" charset="0"/>
            </a:endParaRPr>
          </a:p>
        </p:txBody>
      </p:sp>
      <p:sp>
        <p:nvSpPr>
          <p:cNvPr id="2" name="Pentagon 1"/>
          <p:cNvSpPr/>
          <p:nvPr/>
        </p:nvSpPr>
        <p:spPr bwMode="auto">
          <a:xfrm>
            <a:off x="5486400" y="6438900"/>
            <a:ext cx="3590925" cy="381000"/>
          </a:xfrm>
          <a:prstGeom prst="homePlate">
            <a:avLst>
              <a:gd name="adj" fmla="val 1785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lvl="1" algn="ctr" eaLnBrk="1" hangingPunct="1"/>
            <a:r>
              <a:rPr lang="en-US" altLang="en-US" sz="1600" b="1" dirty="0" smtClean="0">
                <a:effectLst>
                  <a:outerShdw blurRad="38100" dist="38100" dir="2700000" algn="tl">
                    <a:srgbClr val="000000">
                      <a:alpha val="43137"/>
                    </a:srgbClr>
                  </a:outerShdw>
                </a:effectLst>
              </a:rPr>
              <a:t>CONTINUED on NEXT SLIDE</a:t>
            </a:r>
            <a:endParaRPr lang="en-US" altLang="en-US"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8559388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6" name="Rectangle 4"/>
          <p:cNvSpPr>
            <a:spLocks noGrp="1" noChangeArrowheads="1"/>
          </p:cNvSpPr>
          <p:nvPr>
            <p:ph type="title"/>
          </p:nvPr>
        </p:nvSpPr>
        <p:spPr>
          <a:xfrm>
            <a:off x="0" y="1"/>
            <a:ext cx="9144000" cy="533400"/>
          </a:xfrm>
        </p:spPr>
        <p:txBody>
          <a:bodyPr/>
          <a:lstStyle/>
          <a:p>
            <a:r>
              <a:rPr lang="en-US" altLang="en-US" sz="2800" b="1" dirty="0">
                <a:effectLst>
                  <a:outerShdw blurRad="38100" dist="38100" dir="2700000" algn="tl">
                    <a:srgbClr val="000000">
                      <a:alpha val="43137"/>
                    </a:srgbClr>
                  </a:outerShdw>
                </a:effectLst>
              </a:rPr>
              <a:t>Properties of Relational </a:t>
            </a:r>
            <a:r>
              <a:rPr lang="en-US" altLang="en-US" sz="2800" b="1" dirty="0" smtClean="0">
                <a:effectLst>
                  <a:outerShdw blurRad="38100" dist="38100" dir="2700000" algn="tl">
                    <a:srgbClr val="000000">
                      <a:alpha val="43137"/>
                    </a:srgbClr>
                  </a:outerShdw>
                </a:effectLst>
              </a:rPr>
              <a:t>Decompositions(</a:t>
            </a:r>
            <a:r>
              <a:rPr lang="en-US" altLang="en-US" sz="2800" b="1" dirty="0" err="1" smtClean="0">
                <a:effectLst>
                  <a:outerShdw blurRad="38100" dist="38100" dir="2700000" algn="tl">
                    <a:srgbClr val="000000">
                      <a:alpha val="43137"/>
                    </a:srgbClr>
                  </a:outerShdw>
                </a:effectLst>
              </a:rPr>
              <a:t>cont</a:t>
            </a:r>
            <a:r>
              <a:rPr lang="en-US" altLang="en-US" sz="2800" b="1" dirty="0" smtClean="0">
                <a:effectLst>
                  <a:outerShdw blurRad="38100" dist="38100" dir="2700000" algn="tl">
                    <a:srgbClr val="000000">
                      <a:alpha val="43137"/>
                    </a:srgbClr>
                  </a:outerShdw>
                </a:effectLst>
              </a:rPr>
              <a:t>)</a:t>
            </a:r>
            <a:endParaRPr lang="en-US" altLang="en-US" sz="2800" b="1" dirty="0">
              <a:effectLst>
                <a:outerShdw blurRad="38100" dist="38100" dir="2700000" algn="tl">
                  <a:srgbClr val="000000">
                    <a:alpha val="43137"/>
                  </a:srgbClr>
                </a:outerShdw>
              </a:effectLst>
            </a:endParaRPr>
          </a:p>
        </p:txBody>
      </p:sp>
      <p:sp>
        <p:nvSpPr>
          <p:cNvPr id="776197" name="Rectangle 5"/>
          <p:cNvSpPr>
            <a:spLocks noGrp="1" noChangeArrowheads="1"/>
          </p:cNvSpPr>
          <p:nvPr>
            <p:ph type="body" idx="1"/>
          </p:nvPr>
        </p:nvSpPr>
        <p:spPr>
          <a:xfrm>
            <a:off x="0" y="609600"/>
            <a:ext cx="9067800" cy="6248400"/>
          </a:xfrm>
        </p:spPr>
        <p:txBody>
          <a:bodyPr/>
          <a:lstStyle/>
          <a:p>
            <a:pPr marL="0" indent="0">
              <a:lnSpc>
                <a:spcPct val="80000"/>
              </a:lnSpc>
              <a:buNone/>
            </a:pPr>
            <a:r>
              <a:rPr lang="en-US" altLang="en-US" sz="2400" b="1" dirty="0" smtClean="0">
                <a:latin typeface="Arial Narrow" panose="020B0606020202030204" pitchFamily="34" charset="0"/>
              </a:rPr>
              <a:t>Algorithm 15.3: </a:t>
            </a:r>
            <a:r>
              <a:rPr lang="en-US" altLang="en-US" sz="2400" b="1" dirty="0">
                <a:latin typeface="Arial Narrow" panose="020B0606020202030204" pitchFamily="34" charset="0"/>
              </a:rPr>
              <a:t>Testing for Lossless Join Property </a:t>
            </a:r>
            <a:r>
              <a:rPr lang="en-US" altLang="en-US" sz="2400" b="1" dirty="0" smtClean="0">
                <a:latin typeface="Arial Narrow" panose="020B0606020202030204" pitchFamily="34" charset="0"/>
              </a:rPr>
              <a:t>(continued)</a:t>
            </a:r>
          </a:p>
          <a:p>
            <a:pPr>
              <a:lnSpc>
                <a:spcPct val="80000"/>
              </a:lnSpc>
              <a:buFont typeface="Wingdings" charset="2"/>
              <a:buNone/>
            </a:pPr>
            <a:endParaRPr lang="en-US" altLang="en-US" sz="1400" b="1" dirty="0" smtClean="0">
              <a:solidFill>
                <a:srgbClr val="990033"/>
              </a:solidFill>
              <a:latin typeface="Arial Narrow" panose="020B0606020202030204" pitchFamily="34" charset="0"/>
            </a:endParaRPr>
          </a:p>
          <a:p>
            <a:pPr>
              <a:lnSpc>
                <a:spcPct val="80000"/>
              </a:lnSpc>
              <a:buFont typeface="Wingdings" charset="2"/>
              <a:buNone/>
            </a:pPr>
            <a:r>
              <a:rPr lang="en-US" altLang="en-US" sz="2400" b="1" dirty="0" smtClean="0">
                <a:solidFill>
                  <a:srgbClr val="990033"/>
                </a:solidFill>
                <a:latin typeface="Arial Narrow" panose="020B0606020202030204" pitchFamily="34" charset="0"/>
              </a:rPr>
              <a:t>4. </a:t>
            </a:r>
            <a:r>
              <a:rPr lang="en-US" altLang="en-US" sz="2400" i="1" dirty="0">
                <a:latin typeface="Times New Roman" panose="02020603050405020304" pitchFamily="18" charset="0"/>
                <a:cs typeface="Times New Roman" panose="02020603050405020304" pitchFamily="18" charset="0"/>
              </a:rPr>
              <a:t>Repeat the following loop until a complete loop execution results in no changes to S </a:t>
            </a:r>
          </a:p>
          <a:p>
            <a:pPr>
              <a:lnSpc>
                <a:spcPct val="80000"/>
              </a:lnSpc>
              <a:buFont typeface="Wingdings" charset="2"/>
              <a:buNone/>
            </a:pPr>
            <a:r>
              <a:rPr lang="en-US" altLang="en-US" sz="2400" i="1"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{for each functional dependency X </a:t>
            </a:r>
            <a:r>
              <a:rPr lang="en-US" altLang="en-US" sz="2200" i="1" dirty="0">
                <a:latin typeface="Times New Roman" panose="02020603050405020304" pitchFamily="18" charset="0"/>
                <a:cs typeface="Times New Roman" panose="02020603050405020304" pitchFamily="18" charset="0"/>
                <a:sym typeface="Wingdings 3" charset="2"/>
              </a:rPr>
              <a:t></a:t>
            </a:r>
            <a:r>
              <a:rPr lang="en-US" altLang="en-US" sz="2200" i="1" dirty="0">
                <a:latin typeface="Times New Roman" panose="02020603050405020304" pitchFamily="18" charset="0"/>
                <a:cs typeface="Times New Roman" panose="02020603050405020304" pitchFamily="18" charset="0"/>
              </a:rPr>
              <a:t>Y in F </a:t>
            </a:r>
          </a:p>
          <a:p>
            <a:pPr>
              <a:lnSpc>
                <a:spcPct val="80000"/>
              </a:lnSpc>
              <a:buFont typeface="Wingdings" charset="2"/>
              <a:buNone/>
            </a:pPr>
            <a:r>
              <a:rPr lang="en-US" altLang="en-US" sz="2200" i="1" dirty="0">
                <a:latin typeface="Times New Roman" panose="02020603050405020304" pitchFamily="18" charset="0"/>
                <a:cs typeface="Times New Roman" panose="02020603050405020304" pitchFamily="18" charset="0"/>
              </a:rPr>
              <a:t>		{for all rows in S which have the same symbols in the columns </a:t>
            </a:r>
            <a:r>
              <a:rPr lang="en-US" altLang="en-US" sz="2200" i="1" dirty="0" smtClean="0">
                <a:latin typeface="Times New Roman" panose="02020603050405020304" pitchFamily="18" charset="0"/>
                <a:cs typeface="Times New Roman" panose="02020603050405020304" pitchFamily="18" charset="0"/>
              </a:rPr>
              <a:t>corresponding </a:t>
            </a:r>
            <a:r>
              <a:rPr lang="en-US" altLang="en-US" sz="2200" i="1" dirty="0">
                <a:latin typeface="Times New Roman" panose="02020603050405020304" pitchFamily="18" charset="0"/>
                <a:cs typeface="Times New Roman" panose="02020603050405020304" pitchFamily="18" charset="0"/>
              </a:rPr>
              <a:t>to attributes in X</a:t>
            </a:r>
          </a:p>
          <a:p>
            <a:pPr>
              <a:lnSpc>
                <a:spcPct val="80000"/>
              </a:lnSpc>
              <a:buFont typeface="Wingdings" charset="2"/>
              <a:buNone/>
            </a:pPr>
            <a:r>
              <a:rPr lang="en-US" altLang="en-US" sz="2200" i="1" dirty="0">
                <a:latin typeface="Times New Roman" panose="02020603050405020304" pitchFamily="18" charset="0"/>
                <a:cs typeface="Times New Roman" panose="02020603050405020304" pitchFamily="18" charset="0"/>
              </a:rPr>
              <a:t>	     		{make the symbols in each column that correspond to an attribute in Y be the same in all these rows as follows:</a:t>
            </a:r>
          </a:p>
          <a:p>
            <a:pPr>
              <a:lnSpc>
                <a:spcPct val="80000"/>
              </a:lnSpc>
              <a:buFont typeface="Wingdings" charset="2"/>
              <a:buNone/>
            </a:pPr>
            <a:r>
              <a:rPr lang="en-US" altLang="en-US" sz="2200" i="1" dirty="0">
                <a:latin typeface="Times New Roman" panose="02020603050405020304" pitchFamily="18" charset="0"/>
                <a:cs typeface="Times New Roman" panose="02020603050405020304" pitchFamily="18" charset="0"/>
              </a:rPr>
              <a:t>				If any of the rows has an “a” symbol for the column, set the other rows to that same “a” symbol in the column.</a:t>
            </a:r>
          </a:p>
          <a:p>
            <a:pPr>
              <a:lnSpc>
                <a:spcPct val="80000"/>
              </a:lnSpc>
              <a:buFont typeface="Wingdings" charset="2"/>
              <a:buNone/>
            </a:pPr>
            <a:r>
              <a:rPr lang="en-US" altLang="en-US" sz="2200" i="1" dirty="0">
                <a:latin typeface="Times New Roman" panose="02020603050405020304" pitchFamily="18" charset="0"/>
                <a:cs typeface="Times New Roman" panose="02020603050405020304" pitchFamily="18" charset="0"/>
              </a:rPr>
              <a:t>				If no “a” symbol exists for the attribute in any of the rows, choose one of the “b” symbols that appear in one of the rows for the attribute and set the other rows to that same “b” symbol in the column ;};</a:t>
            </a:r>
          </a:p>
          <a:p>
            <a:pPr>
              <a:lnSpc>
                <a:spcPct val="80000"/>
              </a:lnSpc>
              <a:buFont typeface="Wingdings" charset="2"/>
              <a:buNone/>
            </a:pPr>
            <a:r>
              <a:rPr lang="en-US" altLang="en-US" sz="2200" i="1" dirty="0">
                <a:latin typeface="Times New Roman" panose="02020603050405020304" pitchFamily="18" charset="0"/>
                <a:cs typeface="Times New Roman" panose="02020603050405020304" pitchFamily="18" charset="0"/>
              </a:rPr>
              <a:t>		};</a:t>
            </a:r>
          </a:p>
          <a:p>
            <a:pPr>
              <a:lnSpc>
                <a:spcPct val="80000"/>
              </a:lnSpc>
              <a:buFont typeface="Wingdings" charset="2"/>
              <a:buNone/>
            </a:pPr>
            <a:r>
              <a:rPr lang="en-US" altLang="en-US" sz="2200" i="1" dirty="0">
                <a:latin typeface="Times New Roman" panose="02020603050405020304" pitchFamily="18" charset="0"/>
                <a:cs typeface="Times New Roman" panose="02020603050405020304" pitchFamily="18" charset="0"/>
              </a:rPr>
              <a:t>	};</a:t>
            </a:r>
          </a:p>
          <a:p>
            <a:pPr>
              <a:lnSpc>
                <a:spcPct val="80000"/>
              </a:lnSpc>
              <a:buFont typeface="Wingdings" charset="2"/>
              <a:buNone/>
            </a:pPr>
            <a:r>
              <a:rPr lang="en-US" altLang="en-US" sz="2400" b="1" i="1" dirty="0">
                <a:solidFill>
                  <a:srgbClr val="990033"/>
                </a:solidFill>
                <a:latin typeface="Times New Roman" panose="02020603050405020304" pitchFamily="18" charset="0"/>
                <a:cs typeface="Times New Roman" panose="02020603050405020304" pitchFamily="18" charset="0"/>
              </a:rPr>
              <a:t>5. </a:t>
            </a:r>
            <a:r>
              <a:rPr lang="en-US" altLang="en-US" sz="2400" i="1" dirty="0">
                <a:latin typeface="Times New Roman" panose="02020603050405020304" pitchFamily="18" charset="0"/>
                <a:cs typeface="Times New Roman" panose="02020603050405020304" pitchFamily="18" charset="0"/>
              </a:rPr>
              <a:t>If a row is made up entirely of “a” symbols, then the decomposition has the lossless join property; otherwise it does not</a:t>
            </a:r>
            <a:r>
              <a:rPr lang="en-US" altLang="en-US" sz="2400" i="1" dirty="0" smtClean="0">
                <a:latin typeface="Times New Roman" panose="02020603050405020304" pitchFamily="18" charset="0"/>
                <a:cs typeface="Times New Roman" panose="02020603050405020304" pitchFamily="18" charset="0"/>
              </a:rPr>
              <a:t>.</a:t>
            </a:r>
            <a:endParaRPr lang="en-US" alt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526176"/>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title"/>
          </p:nvPr>
        </p:nvSpPr>
        <p:spPr>
          <a:xfrm>
            <a:off x="0" y="1"/>
            <a:ext cx="9144000" cy="533399"/>
          </a:xfrm>
        </p:spPr>
        <p:txBody>
          <a:bodyPr/>
          <a:lstStyle/>
          <a:p>
            <a:r>
              <a:rPr lang="en-US" altLang="en-US" sz="2800" b="1" dirty="0"/>
              <a:t>Properties of Relational Decompositions </a:t>
            </a:r>
            <a:r>
              <a:rPr lang="en-US" altLang="en-US" sz="2800" b="1" dirty="0" smtClean="0"/>
              <a:t>(</a:t>
            </a:r>
            <a:r>
              <a:rPr lang="en-US" altLang="en-US" sz="2800" b="1" dirty="0" err="1" smtClean="0"/>
              <a:t>cont</a:t>
            </a:r>
            <a:r>
              <a:rPr lang="en-US" altLang="en-US" sz="2800" b="1" dirty="0" smtClean="0"/>
              <a:t>)</a:t>
            </a:r>
            <a:endParaRPr lang="en-US" altLang="en-US" sz="2800" b="1" dirty="0"/>
          </a:p>
        </p:txBody>
      </p:sp>
      <p:sp>
        <p:nvSpPr>
          <p:cNvPr id="2" name="Rectangle 1"/>
          <p:cNvSpPr/>
          <p:nvPr/>
        </p:nvSpPr>
        <p:spPr>
          <a:xfrm>
            <a:off x="33337" y="619035"/>
            <a:ext cx="9067800" cy="2308324"/>
          </a:xfrm>
          <a:prstGeom prst="rect">
            <a:avLst/>
          </a:prstGeom>
        </p:spPr>
        <p:txBody>
          <a:bodyPr wrap="square">
            <a:spAutoFit/>
          </a:bodyPr>
          <a:lstStyle/>
          <a:p>
            <a:r>
              <a:rPr lang="en-CA" b="1" dirty="0">
                <a:effectLst>
                  <a:outerShdw blurRad="38100" dist="38100" dir="2700000" algn="tl">
                    <a:srgbClr val="000000">
                      <a:alpha val="43137"/>
                    </a:srgbClr>
                  </a:outerShdw>
                </a:effectLst>
                <a:latin typeface="Candara" panose="020E0502030303020204" pitchFamily="34" charset="0"/>
              </a:rPr>
              <a:t>R = {</a:t>
            </a:r>
            <a:r>
              <a:rPr lang="en-CA" b="1" dirty="0" err="1">
                <a:effectLst>
                  <a:outerShdw blurRad="38100" dist="38100" dir="2700000" algn="tl">
                    <a:srgbClr val="000000">
                      <a:alpha val="43137"/>
                    </a:srgbClr>
                  </a:outerShdw>
                </a:effectLst>
                <a:latin typeface="Candara" panose="020E0502030303020204" pitchFamily="34" charset="0"/>
              </a:rPr>
              <a:t>Ssn</a:t>
            </a:r>
            <a:r>
              <a:rPr lang="en-CA" b="1" dirty="0">
                <a:effectLst>
                  <a:outerShdw blurRad="38100" dist="38100" dir="2700000" algn="tl">
                    <a:srgbClr val="000000">
                      <a:alpha val="43137"/>
                    </a:srgbClr>
                  </a:outerShdw>
                </a:effectLst>
                <a:latin typeface="Candara" panose="020E0502030303020204" pitchFamily="34" charset="0"/>
              </a:rPr>
              <a:t>, </a:t>
            </a:r>
            <a:r>
              <a:rPr lang="en-CA" b="1" dirty="0" err="1">
                <a:effectLst>
                  <a:outerShdw blurRad="38100" dist="38100" dir="2700000" algn="tl">
                    <a:srgbClr val="000000">
                      <a:alpha val="43137"/>
                    </a:srgbClr>
                  </a:outerShdw>
                </a:effectLst>
                <a:latin typeface="Candara" panose="020E0502030303020204" pitchFamily="34" charset="0"/>
              </a:rPr>
              <a:t>Ename</a:t>
            </a:r>
            <a:r>
              <a:rPr lang="en-CA" b="1" dirty="0">
                <a:effectLst>
                  <a:outerShdw blurRad="38100" dist="38100" dir="2700000" algn="tl">
                    <a:srgbClr val="000000">
                      <a:alpha val="43137"/>
                    </a:srgbClr>
                  </a:outerShdw>
                </a:effectLst>
                <a:latin typeface="Candara" panose="020E0502030303020204" pitchFamily="34" charset="0"/>
              </a:rPr>
              <a:t>, </a:t>
            </a:r>
            <a:r>
              <a:rPr lang="en-CA" b="1" dirty="0" err="1">
                <a:effectLst>
                  <a:outerShdw blurRad="38100" dist="38100" dir="2700000" algn="tl">
                    <a:srgbClr val="000000">
                      <a:alpha val="43137"/>
                    </a:srgbClr>
                  </a:outerShdw>
                </a:effectLst>
                <a:latin typeface="Candara" panose="020E0502030303020204" pitchFamily="34" charset="0"/>
              </a:rPr>
              <a:t>Pnumber</a:t>
            </a:r>
            <a:r>
              <a:rPr lang="en-CA" b="1" dirty="0">
                <a:effectLst>
                  <a:outerShdw blurRad="38100" dist="38100" dir="2700000" algn="tl">
                    <a:srgbClr val="000000">
                      <a:alpha val="43137"/>
                    </a:srgbClr>
                  </a:outerShdw>
                </a:effectLst>
                <a:latin typeface="Candara" panose="020E0502030303020204" pitchFamily="34" charset="0"/>
              </a:rPr>
              <a:t>, </a:t>
            </a:r>
            <a:r>
              <a:rPr lang="en-CA" b="1" dirty="0" err="1">
                <a:effectLst>
                  <a:outerShdw blurRad="38100" dist="38100" dir="2700000" algn="tl">
                    <a:srgbClr val="000000">
                      <a:alpha val="43137"/>
                    </a:srgbClr>
                  </a:outerShdw>
                </a:effectLst>
                <a:latin typeface="Candara" panose="020E0502030303020204" pitchFamily="34" charset="0"/>
              </a:rPr>
              <a:t>Pname</a:t>
            </a:r>
            <a:r>
              <a:rPr lang="en-CA" b="1" dirty="0">
                <a:effectLst>
                  <a:outerShdw blurRad="38100" dist="38100" dir="2700000" algn="tl">
                    <a:srgbClr val="000000">
                      <a:alpha val="43137"/>
                    </a:srgbClr>
                  </a:outerShdw>
                </a:effectLst>
                <a:latin typeface="Candara" panose="020E0502030303020204" pitchFamily="34" charset="0"/>
              </a:rPr>
              <a:t>, </a:t>
            </a:r>
            <a:r>
              <a:rPr lang="en-CA" b="1" dirty="0" err="1">
                <a:effectLst>
                  <a:outerShdw blurRad="38100" dist="38100" dir="2700000" algn="tl">
                    <a:srgbClr val="000000">
                      <a:alpha val="43137"/>
                    </a:srgbClr>
                  </a:outerShdw>
                </a:effectLst>
                <a:latin typeface="Candara" panose="020E0502030303020204" pitchFamily="34" charset="0"/>
              </a:rPr>
              <a:t>Plocation</a:t>
            </a:r>
            <a:r>
              <a:rPr lang="en-CA" b="1" dirty="0">
                <a:effectLst>
                  <a:outerShdw blurRad="38100" dist="38100" dir="2700000" algn="tl">
                    <a:srgbClr val="000000">
                      <a:alpha val="43137"/>
                    </a:srgbClr>
                  </a:outerShdw>
                </a:effectLst>
                <a:latin typeface="Candara" panose="020E0502030303020204" pitchFamily="34" charset="0"/>
              </a:rPr>
              <a:t>, Hours</a:t>
            </a:r>
            <a:r>
              <a:rPr lang="en-CA" b="1" dirty="0" smtClean="0">
                <a:effectLst>
                  <a:outerShdw blurRad="38100" dist="38100" dir="2700000" algn="tl">
                    <a:srgbClr val="000000">
                      <a:alpha val="43137"/>
                    </a:srgbClr>
                  </a:outerShdw>
                </a:effectLst>
                <a:latin typeface="Candara" panose="020E0502030303020204" pitchFamily="34" charset="0"/>
              </a:rPr>
              <a:t>}</a:t>
            </a:r>
          </a:p>
          <a:p>
            <a:r>
              <a:rPr lang="en-US" b="1" dirty="0">
                <a:effectLst>
                  <a:outerShdw blurRad="38100" dist="38100" dir="2700000" algn="tl">
                    <a:srgbClr val="000000">
                      <a:alpha val="43137"/>
                    </a:srgbClr>
                  </a:outerShdw>
                </a:effectLst>
                <a:latin typeface="Candara" panose="020E0502030303020204" pitchFamily="34" charset="0"/>
              </a:rPr>
              <a:t>F = </a:t>
            </a:r>
            <a:r>
              <a:rPr lang="en-US" b="1" dirty="0" smtClean="0">
                <a:effectLst>
                  <a:outerShdw blurRad="38100" dist="38100" dir="2700000" algn="tl">
                    <a:srgbClr val="000000">
                      <a:alpha val="43137"/>
                    </a:srgbClr>
                  </a:outerShdw>
                </a:effectLst>
                <a:latin typeface="Candara" panose="020E0502030303020204" pitchFamily="34" charset="0"/>
              </a:rPr>
              <a:t> {</a:t>
            </a:r>
          </a:p>
          <a:p>
            <a:r>
              <a:rPr lang="en-US" b="1" dirty="0">
                <a:effectLst>
                  <a:outerShdw blurRad="38100" dist="38100" dir="2700000" algn="tl">
                    <a:srgbClr val="000000">
                      <a:alpha val="43137"/>
                    </a:srgbClr>
                  </a:outerShdw>
                </a:effectLst>
                <a:latin typeface="Candara" panose="020E0502030303020204" pitchFamily="34" charset="0"/>
              </a:rPr>
              <a:t> </a:t>
            </a:r>
            <a:r>
              <a:rPr lang="en-US" b="1" dirty="0" smtClean="0">
                <a:effectLst>
                  <a:outerShdw blurRad="38100" dist="38100" dir="2700000" algn="tl">
                    <a:srgbClr val="000000">
                      <a:alpha val="43137"/>
                    </a:srgbClr>
                  </a:outerShdw>
                </a:effectLst>
                <a:latin typeface="Candara" panose="020E0502030303020204" pitchFamily="34" charset="0"/>
              </a:rPr>
              <a:t>           </a:t>
            </a:r>
            <a:r>
              <a:rPr lang="en-US" b="1" dirty="0" err="1" smtClean="0">
                <a:effectLst>
                  <a:outerShdw blurRad="38100" dist="38100" dir="2700000" algn="tl">
                    <a:srgbClr val="000000">
                      <a:alpha val="43137"/>
                    </a:srgbClr>
                  </a:outerShdw>
                </a:effectLst>
                <a:latin typeface="Candara" panose="020E0502030303020204" pitchFamily="34" charset="0"/>
              </a:rPr>
              <a:t>Ssn</a:t>
            </a:r>
            <a:r>
              <a:rPr lang="en-US" b="1" dirty="0" smtClean="0">
                <a:effectLst>
                  <a:outerShdw blurRad="38100" dist="38100" dir="2700000" algn="tl">
                    <a:srgbClr val="000000">
                      <a:alpha val="43137"/>
                    </a:srgbClr>
                  </a:outerShdw>
                </a:effectLst>
                <a:latin typeface="Candara" panose="020E0502030303020204" pitchFamily="34" charset="0"/>
                <a:sym typeface="Wingdings" panose="05000000000000000000" pitchFamily="2" charset="2"/>
              </a:rPr>
              <a:t></a:t>
            </a:r>
            <a:r>
              <a:rPr lang="en-US" b="1" dirty="0" smtClean="0">
                <a:effectLst>
                  <a:outerShdw blurRad="38100" dist="38100" dir="2700000" algn="tl">
                    <a:srgbClr val="000000">
                      <a:alpha val="43137"/>
                    </a:srgbClr>
                  </a:outerShdw>
                </a:effectLst>
                <a:latin typeface="Candara" panose="020E0502030303020204" pitchFamily="34" charset="0"/>
              </a:rPr>
              <a:t> </a:t>
            </a:r>
            <a:r>
              <a:rPr lang="en-US" b="1" dirty="0" err="1">
                <a:effectLst>
                  <a:outerShdw blurRad="38100" dist="38100" dir="2700000" algn="tl">
                    <a:srgbClr val="000000">
                      <a:alpha val="43137"/>
                    </a:srgbClr>
                  </a:outerShdw>
                </a:effectLst>
                <a:latin typeface="Candara" panose="020E0502030303020204" pitchFamily="34" charset="0"/>
              </a:rPr>
              <a:t>Ename</a:t>
            </a:r>
            <a:r>
              <a:rPr lang="en-US" b="1" dirty="0">
                <a:effectLst>
                  <a:outerShdw blurRad="38100" dist="38100" dir="2700000" algn="tl">
                    <a:srgbClr val="000000">
                      <a:alpha val="43137"/>
                    </a:srgbClr>
                  </a:outerShdw>
                </a:effectLst>
                <a:latin typeface="Candara" panose="020E0502030303020204" pitchFamily="34" charset="0"/>
              </a:rPr>
              <a:t>; </a:t>
            </a:r>
            <a:endParaRPr lang="en-US" b="1" dirty="0" smtClean="0">
              <a:effectLst>
                <a:outerShdw blurRad="38100" dist="38100" dir="2700000" algn="tl">
                  <a:srgbClr val="000000">
                    <a:alpha val="43137"/>
                  </a:srgbClr>
                </a:outerShdw>
              </a:effectLst>
              <a:latin typeface="Candara" panose="020E0502030303020204" pitchFamily="34" charset="0"/>
            </a:endParaRPr>
          </a:p>
          <a:p>
            <a:r>
              <a:rPr lang="en-US" b="1" dirty="0">
                <a:effectLst>
                  <a:outerShdw blurRad="38100" dist="38100" dir="2700000" algn="tl">
                    <a:srgbClr val="000000">
                      <a:alpha val="43137"/>
                    </a:srgbClr>
                  </a:outerShdw>
                </a:effectLst>
                <a:latin typeface="Candara" panose="020E0502030303020204" pitchFamily="34" charset="0"/>
              </a:rPr>
              <a:t> </a:t>
            </a:r>
            <a:r>
              <a:rPr lang="en-US" b="1" dirty="0" smtClean="0">
                <a:effectLst>
                  <a:outerShdw blurRad="38100" dist="38100" dir="2700000" algn="tl">
                    <a:srgbClr val="000000">
                      <a:alpha val="43137"/>
                    </a:srgbClr>
                  </a:outerShdw>
                </a:effectLst>
                <a:latin typeface="Candara" panose="020E0502030303020204" pitchFamily="34" charset="0"/>
              </a:rPr>
              <a:t>           </a:t>
            </a:r>
            <a:r>
              <a:rPr lang="en-US" b="1" dirty="0" err="1" smtClean="0">
                <a:effectLst>
                  <a:outerShdw blurRad="38100" dist="38100" dir="2700000" algn="tl">
                    <a:srgbClr val="000000">
                      <a:alpha val="43137"/>
                    </a:srgbClr>
                  </a:outerShdw>
                </a:effectLst>
                <a:latin typeface="Candara" panose="020E0502030303020204" pitchFamily="34" charset="0"/>
              </a:rPr>
              <a:t>Pnumber</a:t>
            </a:r>
            <a:r>
              <a:rPr lang="en-US" b="1" dirty="0" smtClean="0">
                <a:effectLst>
                  <a:outerShdw blurRad="38100" dist="38100" dir="2700000" algn="tl">
                    <a:srgbClr val="000000">
                      <a:alpha val="43137"/>
                    </a:srgbClr>
                  </a:outerShdw>
                </a:effectLst>
                <a:latin typeface="Candara" panose="020E0502030303020204" pitchFamily="34" charset="0"/>
                <a:sym typeface="Wingdings" panose="05000000000000000000" pitchFamily="2" charset="2"/>
              </a:rPr>
              <a:t></a:t>
            </a:r>
            <a:r>
              <a:rPr lang="en-US" b="1" dirty="0" smtClean="0">
                <a:effectLst>
                  <a:outerShdw blurRad="38100" dist="38100" dir="2700000" algn="tl">
                    <a:srgbClr val="000000">
                      <a:alpha val="43137"/>
                    </a:srgbClr>
                  </a:outerShdw>
                </a:effectLst>
                <a:latin typeface="Candara" panose="020E0502030303020204" pitchFamily="34" charset="0"/>
              </a:rPr>
              <a:t>{</a:t>
            </a:r>
            <a:r>
              <a:rPr lang="en-US" b="1" dirty="0" err="1" smtClean="0">
                <a:effectLst>
                  <a:outerShdw blurRad="38100" dist="38100" dir="2700000" algn="tl">
                    <a:srgbClr val="000000">
                      <a:alpha val="43137"/>
                    </a:srgbClr>
                  </a:outerShdw>
                </a:effectLst>
                <a:latin typeface="Candara" panose="020E0502030303020204" pitchFamily="34" charset="0"/>
              </a:rPr>
              <a:t>Pname</a:t>
            </a:r>
            <a:r>
              <a:rPr lang="en-US" b="1" dirty="0">
                <a:effectLst>
                  <a:outerShdw blurRad="38100" dist="38100" dir="2700000" algn="tl">
                    <a:srgbClr val="000000">
                      <a:alpha val="43137"/>
                    </a:srgbClr>
                  </a:outerShdw>
                </a:effectLst>
                <a:latin typeface="Candara" panose="020E0502030303020204" pitchFamily="34" charset="0"/>
              </a:rPr>
              <a:t>, </a:t>
            </a:r>
            <a:r>
              <a:rPr lang="en-US" b="1" dirty="0" err="1">
                <a:effectLst>
                  <a:outerShdw blurRad="38100" dist="38100" dir="2700000" algn="tl">
                    <a:srgbClr val="000000">
                      <a:alpha val="43137"/>
                    </a:srgbClr>
                  </a:outerShdw>
                </a:effectLst>
                <a:latin typeface="Candara" panose="020E0502030303020204" pitchFamily="34" charset="0"/>
              </a:rPr>
              <a:t>Plocation</a:t>
            </a:r>
            <a:r>
              <a:rPr lang="en-US" b="1" dirty="0">
                <a:effectLst>
                  <a:outerShdw blurRad="38100" dist="38100" dir="2700000" algn="tl">
                    <a:srgbClr val="000000">
                      <a:alpha val="43137"/>
                    </a:srgbClr>
                  </a:outerShdw>
                </a:effectLst>
                <a:latin typeface="Candara" panose="020E0502030303020204" pitchFamily="34" charset="0"/>
              </a:rPr>
              <a:t>}; </a:t>
            </a:r>
            <a:endParaRPr lang="en-US" b="1" dirty="0" smtClean="0">
              <a:effectLst>
                <a:outerShdw blurRad="38100" dist="38100" dir="2700000" algn="tl">
                  <a:srgbClr val="000000">
                    <a:alpha val="43137"/>
                  </a:srgbClr>
                </a:outerShdw>
              </a:effectLst>
              <a:latin typeface="Candara" panose="020E0502030303020204" pitchFamily="34" charset="0"/>
            </a:endParaRPr>
          </a:p>
          <a:p>
            <a:r>
              <a:rPr lang="en-US" b="1" dirty="0">
                <a:effectLst>
                  <a:outerShdw blurRad="38100" dist="38100" dir="2700000" algn="tl">
                    <a:srgbClr val="000000">
                      <a:alpha val="43137"/>
                    </a:srgbClr>
                  </a:outerShdw>
                </a:effectLst>
                <a:latin typeface="Candara" panose="020E0502030303020204" pitchFamily="34" charset="0"/>
              </a:rPr>
              <a:t> </a:t>
            </a:r>
            <a:r>
              <a:rPr lang="en-US" b="1" dirty="0" smtClean="0">
                <a:effectLst>
                  <a:outerShdw blurRad="38100" dist="38100" dir="2700000" algn="tl">
                    <a:srgbClr val="000000">
                      <a:alpha val="43137"/>
                    </a:srgbClr>
                  </a:outerShdw>
                </a:effectLst>
                <a:latin typeface="Candara" panose="020E0502030303020204" pitchFamily="34" charset="0"/>
              </a:rPr>
              <a:t>          {</a:t>
            </a:r>
            <a:r>
              <a:rPr lang="en-US" b="1" dirty="0" err="1">
                <a:effectLst>
                  <a:outerShdw blurRad="38100" dist="38100" dir="2700000" algn="tl">
                    <a:srgbClr val="000000">
                      <a:alpha val="43137"/>
                    </a:srgbClr>
                  </a:outerShdw>
                </a:effectLst>
                <a:latin typeface="Candara" panose="020E0502030303020204" pitchFamily="34" charset="0"/>
              </a:rPr>
              <a:t>Ssn</a:t>
            </a:r>
            <a:r>
              <a:rPr lang="en-US" b="1" dirty="0">
                <a:effectLst>
                  <a:outerShdw blurRad="38100" dist="38100" dir="2700000" algn="tl">
                    <a:srgbClr val="000000">
                      <a:alpha val="43137"/>
                    </a:srgbClr>
                  </a:outerShdw>
                </a:effectLst>
                <a:latin typeface="Candara" panose="020E0502030303020204" pitchFamily="34" charset="0"/>
              </a:rPr>
              <a:t>, </a:t>
            </a:r>
            <a:r>
              <a:rPr lang="en-US" b="1" dirty="0" err="1">
                <a:effectLst>
                  <a:outerShdw blurRad="38100" dist="38100" dir="2700000" algn="tl">
                    <a:srgbClr val="000000">
                      <a:alpha val="43137"/>
                    </a:srgbClr>
                  </a:outerShdw>
                </a:effectLst>
                <a:latin typeface="Candara" panose="020E0502030303020204" pitchFamily="34" charset="0"/>
              </a:rPr>
              <a:t>Pnumber</a:t>
            </a:r>
            <a:r>
              <a:rPr lang="en-US" b="1" dirty="0">
                <a:effectLst>
                  <a:outerShdw blurRad="38100" dist="38100" dir="2700000" algn="tl">
                    <a:srgbClr val="000000">
                      <a:alpha val="43137"/>
                    </a:srgbClr>
                  </a:outerShdw>
                </a:effectLst>
                <a:latin typeface="Candara" panose="020E0502030303020204" pitchFamily="34" charset="0"/>
              </a:rPr>
              <a:t>} </a:t>
            </a:r>
            <a:r>
              <a:rPr lang="en-US" b="1" dirty="0" smtClean="0">
                <a:effectLst>
                  <a:outerShdw blurRad="38100" dist="38100" dir="2700000" algn="tl">
                    <a:srgbClr val="000000">
                      <a:alpha val="43137"/>
                    </a:srgbClr>
                  </a:outerShdw>
                </a:effectLst>
                <a:latin typeface="Candara" panose="020E0502030303020204" pitchFamily="34" charset="0"/>
                <a:sym typeface="Wingdings" panose="05000000000000000000" pitchFamily="2" charset="2"/>
              </a:rPr>
              <a:t></a:t>
            </a:r>
            <a:r>
              <a:rPr lang="en-US" b="1" dirty="0" smtClean="0">
                <a:effectLst>
                  <a:outerShdw blurRad="38100" dist="38100" dir="2700000" algn="tl">
                    <a:srgbClr val="000000">
                      <a:alpha val="43137"/>
                    </a:srgbClr>
                  </a:outerShdw>
                </a:effectLst>
                <a:latin typeface="Candara" panose="020E0502030303020204" pitchFamily="34" charset="0"/>
              </a:rPr>
              <a:t>Hours</a:t>
            </a:r>
          </a:p>
          <a:p>
            <a:r>
              <a:rPr lang="en-US" b="1" dirty="0">
                <a:effectLst>
                  <a:outerShdw blurRad="38100" dist="38100" dir="2700000" algn="tl">
                    <a:srgbClr val="000000">
                      <a:alpha val="43137"/>
                    </a:srgbClr>
                  </a:outerShdw>
                </a:effectLst>
                <a:latin typeface="Candara" panose="020E0502030303020204" pitchFamily="34" charset="0"/>
              </a:rPr>
              <a:t> </a:t>
            </a:r>
            <a:r>
              <a:rPr lang="en-US" b="1" dirty="0" smtClean="0">
                <a:effectLst>
                  <a:outerShdw blurRad="38100" dist="38100" dir="2700000" algn="tl">
                    <a:srgbClr val="000000">
                      <a:alpha val="43137"/>
                    </a:srgbClr>
                  </a:outerShdw>
                </a:effectLst>
                <a:latin typeface="Candara" panose="020E0502030303020204" pitchFamily="34" charset="0"/>
              </a:rPr>
              <a:t>       }</a:t>
            </a:r>
            <a:endParaRPr lang="en-US" b="1" dirty="0">
              <a:effectLst>
                <a:outerShdw blurRad="38100" dist="38100" dir="2700000" algn="tl">
                  <a:srgbClr val="000000">
                    <a:alpha val="43137"/>
                  </a:srgbClr>
                </a:outerShdw>
              </a:effectLst>
              <a:latin typeface="Candara" panose="020E0502030303020204" pitchFamily="34" charset="0"/>
            </a:endParaRPr>
          </a:p>
        </p:txBody>
      </p:sp>
      <p:sp>
        <p:nvSpPr>
          <p:cNvPr id="3" name="Rectangle 2"/>
          <p:cNvSpPr/>
          <p:nvPr/>
        </p:nvSpPr>
        <p:spPr>
          <a:xfrm>
            <a:off x="-42863" y="3114681"/>
            <a:ext cx="2040943" cy="461665"/>
          </a:xfrm>
          <a:prstGeom prst="rect">
            <a:avLst/>
          </a:prstGeom>
        </p:spPr>
        <p:txBody>
          <a:bodyPr wrap="none">
            <a:spAutoFit/>
          </a:bodyPr>
          <a:lstStyle/>
          <a:p>
            <a:r>
              <a:rPr lang="en-US" b="1" dirty="0">
                <a:effectLst>
                  <a:outerShdw blurRad="38100" dist="38100" dir="2700000" algn="tl">
                    <a:srgbClr val="000000">
                      <a:alpha val="43137"/>
                    </a:srgbClr>
                  </a:outerShdw>
                </a:effectLst>
              </a:rPr>
              <a:t>D = {R1, R2 }</a:t>
            </a:r>
          </a:p>
        </p:txBody>
      </p:sp>
      <p:sp>
        <p:nvSpPr>
          <p:cNvPr id="4" name="Rectangle 3"/>
          <p:cNvSpPr/>
          <p:nvPr/>
        </p:nvSpPr>
        <p:spPr>
          <a:xfrm>
            <a:off x="-42863" y="3549718"/>
            <a:ext cx="6400800" cy="461665"/>
          </a:xfrm>
          <a:prstGeom prst="rect">
            <a:avLst/>
          </a:prstGeom>
        </p:spPr>
        <p:txBody>
          <a:bodyPr wrap="square">
            <a:spAutoFit/>
          </a:bodyPr>
          <a:lstStyle/>
          <a:p>
            <a:r>
              <a:rPr lang="en-US" dirty="0"/>
              <a:t>R1 = EMP_LOCS = {</a:t>
            </a:r>
            <a:r>
              <a:rPr lang="en-US" dirty="0" err="1"/>
              <a:t>Ename</a:t>
            </a:r>
            <a:r>
              <a:rPr lang="en-US" dirty="0"/>
              <a:t>, </a:t>
            </a:r>
            <a:r>
              <a:rPr lang="en-US" dirty="0" err="1"/>
              <a:t>Plocation</a:t>
            </a:r>
            <a:r>
              <a:rPr lang="en-US" dirty="0"/>
              <a:t>}</a:t>
            </a:r>
          </a:p>
        </p:txBody>
      </p:sp>
      <p:sp>
        <p:nvSpPr>
          <p:cNvPr id="5" name="Rectangle 4"/>
          <p:cNvSpPr/>
          <p:nvPr/>
        </p:nvSpPr>
        <p:spPr>
          <a:xfrm>
            <a:off x="-76200" y="4076554"/>
            <a:ext cx="9067799" cy="461665"/>
          </a:xfrm>
          <a:prstGeom prst="rect">
            <a:avLst/>
          </a:prstGeom>
        </p:spPr>
        <p:txBody>
          <a:bodyPr wrap="square">
            <a:spAutoFit/>
          </a:bodyPr>
          <a:lstStyle/>
          <a:p>
            <a:r>
              <a:rPr lang="en-CA" dirty="0"/>
              <a:t>R2 = EMP_PROJ1 = {</a:t>
            </a:r>
            <a:r>
              <a:rPr lang="en-CA" dirty="0" err="1"/>
              <a:t>Ssn</a:t>
            </a:r>
            <a:r>
              <a:rPr lang="en-CA" dirty="0"/>
              <a:t>, </a:t>
            </a:r>
            <a:r>
              <a:rPr lang="en-CA" dirty="0" err="1"/>
              <a:t>Pnumber</a:t>
            </a:r>
            <a:r>
              <a:rPr lang="en-CA" dirty="0"/>
              <a:t>, Hours, </a:t>
            </a:r>
            <a:r>
              <a:rPr lang="en-CA" dirty="0" err="1"/>
              <a:t>Pname</a:t>
            </a:r>
            <a:r>
              <a:rPr lang="en-CA" dirty="0"/>
              <a:t>, </a:t>
            </a:r>
            <a:r>
              <a:rPr lang="en-CA" dirty="0" err="1" smtClean="0"/>
              <a:t>Plocation</a:t>
            </a:r>
            <a:r>
              <a:rPr lang="en-CA" dirty="0" smtClean="0"/>
              <a: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095712428"/>
              </p:ext>
            </p:extLst>
          </p:nvPr>
        </p:nvGraphicFramePr>
        <p:xfrm>
          <a:off x="187522" y="4822840"/>
          <a:ext cx="8759429" cy="1371600"/>
        </p:xfrm>
        <a:graphic>
          <a:graphicData uri="http://schemas.openxmlformats.org/drawingml/2006/table">
            <a:tbl>
              <a:tblPr firstRow="1" bandRow="1">
                <a:tableStyleId>{5C22544A-7EE6-4342-B048-85BDC9FD1C3A}</a:tableStyleId>
              </a:tblPr>
              <a:tblGrid>
                <a:gridCol w="668063">
                  <a:extLst>
                    <a:ext uri="{9D8B030D-6E8A-4147-A177-3AD203B41FA5}">
                      <a16:colId xmlns:a16="http://schemas.microsoft.com/office/drawing/2014/main" val="6757954"/>
                    </a:ext>
                  </a:extLst>
                </a:gridCol>
                <a:gridCol w="898800">
                  <a:extLst>
                    <a:ext uri="{9D8B030D-6E8A-4147-A177-3AD203B41FA5}">
                      <a16:colId xmlns:a16="http://schemas.microsoft.com/office/drawing/2014/main" val="1238838972"/>
                    </a:ext>
                  </a:extLst>
                </a:gridCol>
                <a:gridCol w="1295400">
                  <a:extLst>
                    <a:ext uri="{9D8B030D-6E8A-4147-A177-3AD203B41FA5}">
                      <a16:colId xmlns:a16="http://schemas.microsoft.com/office/drawing/2014/main" val="1130012848"/>
                    </a:ext>
                  </a:extLst>
                </a:gridCol>
                <a:gridCol w="1600200">
                  <a:extLst>
                    <a:ext uri="{9D8B030D-6E8A-4147-A177-3AD203B41FA5}">
                      <a16:colId xmlns:a16="http://schemas.microsoft.com/office/drawing/2014/main" val="2744868730"/>
                    </a:ext>
                  </a:extLst>
                </a:gridCol>
                <a:gridCol w="1371600">
                  <a:extLst>
                    <a:ext uri="{9D8B030D-6E8A-4147-A177-3AD203B41FA5}">
                      <a16:colId xmlns:a16="http://schemas.microsoft.com/office/drawing/2014/main" val="549194169"/>
                    </a:ext>
                  </a:extLst>
                </a:gridCol>
                <a:gridCol w="1576805">
                  <a:extLst>
                    <a:ext uri="{9D8B030D-6E8A-4147-A177-3AD203B41FA5}">
                      <a16:colId xmlns:a16="http://schemas.microsoft.com/office/drawing/2014/main" val="1380624036"/>
                    </a:ext>
                  </a:extLst>
                </a:gridCol>
                <a:gridCol w="1348561">
                  <a:extLst>
                    <a:ext uri="{9D8B030D-6E8A-4147-A177-3AD203B41FA5}">
                      <a16:colId xmlns:a16="http://schemas.microsoft.com/office/drawing/2014/main" val="547467082"/>
                    </a:ext>
                  </a:extLst>
                </a:gridCol>
              </a:tblGrid>
              <a:tr h="370840">
                <a:tc>
                  <a:txBody>
                    <a:bodyPr/>
                    <a:lstStyle/>
                    <a:p>
                      <a:r>
                        <a:rPr lang="en-US" sz="2400" dirty="0" smtClean="0">
                          <a:solidFill>
                            <a:schemeClr val="tx1">
                              <a:lumMod val="65000"/>
                              <a:lumOff val="35000"/>
                            </a:schemeClr>
                          </a:solidFill>
                        </a:rPr>
                        <a:t>R</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400" dirty="0" err="1" smtClean="0">
                          <a:solidFill>
                            <a:schemeClr val="tx1">
                              <a:lumMod val="65000"/>
                              <a:lumOff val="35000"/>
                            </a:schemeClr>
                          </a:solidFill>
                        </a:rPr>
                        <a:t>Ssn</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400" dirty="0" err="1" smtClean="0">
                          <a:solidFill>
                            <a:schemeClr val="tx1">
                              <a:lumMod val="65000"/>
                              <a:lumOff val="35000"/>
                            </a:schemeClr>
                          </a:solidFill>
                        </a:rPr>
                        <a:t>Ename</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400" dirty="0" err="1" smtClean="0">
                          <a:solidFill>
                            <a:schemeClr val="tx1">
                              <a:lumMod val="65000"/>
                              <a:lumOff val="35000"/>
                            </a:schemeClr>
                          </a:solidFill>
                        </a:rPr>
                        <a:t>Pnumber</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400" dirty="0" err="1" smtClean="0">
                          <a:solidFill>
                            <a:schemeClr val="tx1">
                              <a:lumMod val="65000"/>
                              <a:lumOff val="35000"/>
                            </a:schemeClr>
                          </a:solidFill>
                        </a:rPr>
                        <a:t>Pname</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400" dirty="0" err="1" smtClean="0">
                          <a:solidFill>
                            <a:schemeClr val="tx1">
                              <a:lumMod val="65000"/>
                              <a:lumOff val="35000"/>
                            </a:schemeClr>
                          </a:solidFill>
                        </a:rPr>
                        <a:t>Plocation</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400" dirty="0" smtClean="0">
                          <a:solidFill>
                            <a:schemeClr val="tx1">
                              <a:lumMod val="65000"/>
                              <a:lumOff val="35000"/>
                            </a:schemeClr>
                          </a:solidFill>
                        </a:rPr>
                        <a:t>Hours</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extLst>
                  <a:ext uri="{0D108BD9-81ED-4DB2-BD59-A6C34878D82A}">
                    <a16:rowId xmlns:a16="http://schemas.microsoft.com/office/drawing/2014/main" val="3707346445"/>
                  </a:ext>
                </a:extLst>
              </a:tr>
              <a:tr h="370840">
                <a:tc>
                  <a:txBody>
                    <a:bodyPr/>
                    <a:lstStyle/>
                    <a:p>
                      <a:r>
                        <a:rPr lang="en-US" sz="2400" dirty="0" smtClean="0">
                          <a:solidFill>
                            <a:schemeClr val="tx1">
                              <a:lumMod val="65000"/>
                              <a:lumOff val="35000"/>
                            </a:schemeClr>
                          </a:solidFill>
                        </a:rPr>
                        <a:t>R1</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400" dirty="0" smtClean="0">
                          <a:solidFill>
                            <a:schemeClr val="tx1">
                              <a:lumMod val="65000"/>
                              <a:lumOff val="35000"/>
                            </a:schemeClr>
                          </a:solidFill>
                        </a:rPr>
                        <a:t>b11</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400" dirty="0" smtClean="0">
                          <a:solidFill>
                            <a:schemeClr val="tx1">
                              <a:lumMod val="65000"/>
                              <a:lumOff val="35000"/>
                            </a:schemeClr>
                          </a:solidFill>
                        </a:rPr>
                        <a:t>a2</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400" dirty="0" smtClean="0">
                          <a:solidFill>
                            <a:schemeClr val="tx1">
                              <a:lumMod val="65000"/>
                              <a:lumOff val="35000"/>
                            </a:schemeClr>
                          </a:solidFill>
                        </a:rPr>
                        <a:t>b13</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400" dirty="0" smtClean="0">
                          <a:solidFill>
                            <a:schemeClr val="tx1">
                              <a:lumMod val="65000"/>
                              <a:lumOff val="35000"/>
                            </a:schemeClr>
                          </a:solidFill>
                        </a:rPr>
                        <a:t>b14</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400" dirty="0" smtClean="0">
                          <a:solidFill>
                            <a:schemeClr val="tx1">
                              <a:lumMod val="65000"/>
                              <a:lumOff val="35000"/>
                            </a:schemeClr>
                          </a:solidFill>
                        </a:rPr>
                        <a:t>a5</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lumMod val="65000"/>
                              <a:lumOff val="35000"/>
                            </a:schemeClr>
                          </a:solidFill>
                        </a:rPr>
                        <a:t>b16</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extLst>
                  <a:ext uri="{0D108BD9-81ED-4DB2-BD59-A6C34878D82A}">
                    <a16:rowId xmlns:a16="http://schemas.microsoft.com/office/drawing/2014/main" val="1286976234"/>
                  </a:ext>
                </a:extLst>
              </a:tr>
              <a:tr h="370840">
                <a:tc>
                  <a:txBody>
                    <a:bodyPr/>
                    <a:lstStyle/>
                    <a:p>
                      <a:r>
                        <a:rPr lang="en-US" sz="2400" dirty="0" smtClean="0">
                          <a:solidFill>
                            <a:schemeClr val="tx1">
                              <a:lumMod val="65000"/>
                              <a:lumOff val="35000"/>
                            </a:schemeClr>
                          </a:solidFill>
                        </a:rPr>
                        <a:t>R2</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400" dirty="0" smtClean="0">
                          <a:solidFill>
                            <a:schemeClr val="tx1">
                              <a:lumMod val="65000"/>
                              <a:lumOff val="35000"/>
                            </a:schemeClr>
                          </a:solidFill>
                        </a:rPr>
                        <a:t>a1</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400" dirty="0" smtClean="0">
                          <a:solidFill>
                            <a:schemeClr val="tx1">
                              <a:lumMod val="65000"/>
                              <a:lumOff val="35000"/>
                            </a:schemeClr>
                          </a:solidFill>
                        </a:rPr>
                        <a:t>b22</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400" dirty="0" smtClean="0">
                          <a:solidFill>
                            <a:schemeClr val="tx1">
                              <a:lumMod val="65000"/>
                              <a:lumOff val="35000"/>
                            </a:schemeClr>
                          </a:solidFill>
                        </a:rPr>
                        <a:t>a3</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400" dirty="0" smtClean="0">
                          <a:solidFill>
                            <a:schemeClr val="tx1">
                              <a:lumMod val="65000"/>
                              <a:lumOff val="35000"/>
                            </a:schemeClr>
                          </a:solidFill>
                        </a:rPr>
                        <a:t>a4</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400" dirty="0" smtClean="0">
                          <a:solidFill>
                            <a:schemeClr val="tx1">
                              <a:lumMod val="65000"/>
                              <a:lumOff val="35000"/>
                            </a:schemeClr>
                          </a:solidFill>
                        </a:rPr>
                        <a:t>a5</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400" dirty="0" smtClean="0">
                          <a:solidFill>
                            <a:schemeClr val="tx1">
                              <a:lumMod val="65000"/>
                              <a:lumOff val="35000"/>
                            </a:schemeClr>
                          </a:solidFill>
                        </a:rPr>
                        <a:t>a6</a:t>
                      </a:r>
                      <a:endParaRPr lang="en-US" sz="24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extLst>
                  <a:ext uri="{0D108BD9-81ED-4DB2-BD59-A6C34878D82A}">
                    <a16:rowId xmlns:a16="http://schemas.microsoft.com/office/drawing/2014/main" val="229597336"/>
                  </a:ext>
                </a:extLst>
              </a:tr>
            </a:tbl>
          </a:graphicData>
        </a:graphic>
      </p:graphicFrame>
      <p:sp>
        <p:nvSpPr>
          <p:cNvPr id="11" name="Rectangle 10"/>
          <p:cNvSpPr/>
          <p:nvPr/>
        </p:nvSpPr>
        <p:spPr>
          <a:xfrm>
            <a:off x="33337" y="6375326"/>
            <a:ext cx="9144000" cy="461665"/>
          </a:xfrm>
          <a:prstGeom prst="rect">
            <a:avLst/>
          </a:prstGeom>
        </p:spPr>
        <p:txBody>
          <a:bodyPr wrap="square">
            <a:spAutoFit/>
          </a:bodyPr>
          <a:lstStyle/>
          <a:p>
            <a:r>
              <a:rPr lang="en-CA" b="1" dirty="0">
                <a:latin typeface="Candara" panose="020E0502030303020204" pitchFamily="34" charset="0"/>
              </a:rPr>
              <a:t>(No changes to matrix after applying functional dependencies</a:t>
            </a:r>
            <a:endParaRPr lang="en-US" b="1" dirty="0">
              <a:latin typeface="Candara" panose="020E0502030303020204" pitchFamily="34" charset="0"/>
            </a:endParaRPr>
          </a:p>
        </p:txBody>
      </p:sp>
      <p:sp>
        <p:nvSpPr>
          <p:cNvPr id="12" name="Rectangle 11"/>
          <p:cNvSpPr/>
          <p:nvPr/>
        </p:nvSpPr>
        <p:spPr bwMode="auto">
          <a:xfrm>
            <a:off x="914400" y="5334000"/>
            <a:ext cx="762000" cy="353414"/>
          </a:xfrm>
          <a:prstGeom prst="rect">
            <a:avLst/>
          </a:prstGeom>
          <a:solidFill>
            <a:schemeClr val="accent1">
              <a:lumMod val="20000"/>
              <a:lumOff val="8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914400" y="5795328"/>
            <a:ext cx="762000" cy="353414"/>
          </a:xfrm>
          <a:prstGeom prst="rect">
            <a:avLst/>
          </a:prstGeom>
          <a:solidFill>
            <a:schemeClr val="accent1">
              <a:lumMod val="20000"/>
              <a:lumOff val="8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1828800" y="5334000"/>
            <a:ext cx="762000" cy="353414"/>
          </a:xfrm>
          <a:prstGeom prst="rect">
            <a:avLst/>
          </a:prstGeom>
          <a:solidFill>
            <a:schemeClr val="accent1">
              <a:lumMod val="20000"/>
              <a:lumOff val="8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1828800" y="5795328"/>
            <a:ext cx="762000" cy="353414"/>
          </a:xfrm>
          <a:prstGeom prst="rect">
            <a:avLst/>
          </a:prstGeom>
          <a:solidFill>
            <a:schemeClr val="accent1">
              <a:lumMod val="20000"/>
              <a:lumOff val="8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6" name="Rectangle 15"/>
          <p:cNvSpPr/>
          <p:nvPr/>
        </p:nvSpPr>
        <p:spPr bwMode="auto">
          <a:xfrm>
            <a:off x="3157537" y="5331933"/>
            <a:ext cx="762000" cy="353414"/>
          </a:xfrm>
          <a:prstGeom prst="rect">
            <a:avLst/>
          </a:prstGeom>
          <a:solidFill>
            <a:schemeClr val="accent1">
              <a:lumMod val="20000"/>
              <a:lumOff val="8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3157537" y="5795328"/>
            <a:ext cx="762000" cy="353414"/>
          </a:xfrm>
          <a:prstGeom prst="rect">
            <a:avLst/>
          </a:prstGeom>
          <a:solidFill>
            <a:schemeClr val="accent1">
              <a:lumMod val="20000"/>
              <a:lumOff val="8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8" name="Rectangle 17"/>
          <p:cNvSpPr/>
          <p:nvPr/>
        </p:nvSpPr>
        <p:spPr bwMode="auto">
          <a:xfrm>
            <a:off x="4754397" y="5351037"/>
            <a:ext cx="762000" cy="353414"/>
          </a:xfrm>
          <a:prstGeom prst="rect">
            <a:avLst/>
          </a:prstGeom>
          <a:solidFill>
            <a:schemeClr val="accent1">
              <a:lumMod val="20000"/>
              <a:lumOff val="8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9" name="Rectangle 18"/>
          <p:cNvSpPr/>
          <p:nvPr/>
        </p:nvSpPr>
        <p:spPr bwMode="auto">
          <a:xfrm>
            <a:off x="4754397" y="5812365"/>
            <a:ext cx="762000" cy="353414"/>
          </a:xfrm>
          <a:prstGeom prst="rect">
            <a:avLst/>
          </a:prstGeom>
          <a:solidFill>
            <a:schemeClr val="accent1">
              <a:lumMod val="20000"/>
              <a:lumOff val="8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0" name="Rectangle 19"/>
          <p:cNvSpPr/>
          <p:nvPr/>
        </p:nvSpPr>
        <p:spPr bwMode="auto">
          <a:xfrm>
            <a:off x="6040040" y="5334000"/>
            <a:ext cx="2646759" cy="814742"/>
          </a:xfrm>
          <a:prstGeom prst="rect">
            <a:avLst/>
          </a:prstGeom>
          <a:solidFill>
            <a:schemeClr val="accent1">
              <a:lumMod val="20000"/>
              <a:lumOff val="8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7809610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2"/>
                                        </p:tgtEl>
                                        <p:attrNameLst>
                                          <p:attrName>fillcolor</p:attrName>
                                        </p:attrNameLst>
                                      </p:cBhvr>
                                      <p:to>
                                        <a:schemeClr val="accent2"/>
                                      </p:to>
                                    </p:animClr>
                                    <p:set>
                                      <p:cBhvr>
                                        <p:cTn id="7" dur="500" fill="hold"/>
                                        <p:tgtEl>
                                          <p:spTgt spid="12"/>
                                        </p:tgtEl>
                                        <p:attrNameLst>
                                          <p:attrName>fill.type</p:attrName>
                                        </p:attrNameLst>
                                      </p:cBhvr>
                                      <p:to>
                                        <p:strVal val="solid"/>
                                      </p:to>
                                    </p:set>
                                    <p:set>
                                      <p:cBhvr>
                                        <p:cTn id="8" dur="500" fill="hold"/>
                                        <p:tgtEl>
                                          <p:spTgt spid="1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13"/>
                                        </p:tgtEl>
                                        <p:attrNameLst>
                                          <p:attrName>fillcolor</p:attrName>
                                        </p:attrNameLst>
                                      </p:cBhvr>
                                      <p:to>
                                        <a:schemeClr val="accent2"/>
                                      </p:to>
                                    </p:animClr>
                                    <p:set>
                                      <p:cBhvr>
                                        <p:cTn id="17" dur="500" fill="hold"/>
                                        <p:tgtEl>
                                          <p:spTgt spid="13"/>
                                        </p:tgtEl>
                                        <p:attrNameLst>
                                          <p:attrName>fill.type</p:attrName>
                                        </p:attrNameLst>
                                      </p:cBhvr>
                                      <p:to>
                                        <p:strVal val="solid"/>
                                      </p:to>
                                    </p:set>
                                    <p:set>
                                      <p:cBhvr>
                                        <p:cTn id="18" dur="500" fill="hold"/>
                                        <p:tgtEl>
                                          <p:spTgt spid="1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500" fill="hold"/>
                                        <p:tgtEl>
                                          <p:spTgt spid="14"/>
                                        </p:tgtEl>
                                        <p:attrNameLst>
                                          <p:attrName>fillcolor</p:attrName>
                                        </p:attrNameLst>
                                      </p:cBhvr>
                                      <p:to>
                                        <a:schemeClr val="accent2"/>
                                      </p:to>
                                    </p:animClr>
                                    <p:set>
                                      <p:cBhvr>
                                        <p:cTn id="27" dur="500" fill="hold"/>
                                        <p:tgtEl>
                                          <p:spTgt spid="14"/>
                                        </p:tgtEl>
                                        <p:attrNameLst>
                                          <p:attrName>fill.type</p:attrName>
                                        </p:attrNameLst>
                                      </p:cBhvr>
                                      <p:to>
                                        <p:strVal val="solid"/>
                                      </p:to>
                                    </p:set>
                                    <p:set>
                                      <p:cBhvr>
                                        <p:cTn id="28" dur="500" fill="hold"/>
                                        <p:tgtEl>
                                          <p:spTgt spid="14"/>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500" fill="hold"/>
                                        <p:tgtEl>
                                          <p:spTgt spid="15"/>
                                        </p:tgtEl>
                                        <p:attrNameLst>
                                          <p:attrName>fillcolor</p:attrName>
                                        </p:attrNameLst>
                                      </p:cBhvr>
                                      <p:to>
                                        <a:schemeClr val="accent2"/>
                                      </p:to>
                                    </p:animClr>
                                    <p:set>
                                      <p:cBhvr>
                                        <p:cTn id="37" dur="500" fill="hold"/>
                                        <p:tgtEl>
                                          <p:spTgt spid="15"/>
                                        </p:tgtEl>
                                        <p:attrNameLst>
                                          <p:attrName>fill.type</p:attrName>
                                        </p:attrNameLst>
                                      </p:cBhvr>
                                      <p:to>
                                        <p:strVal val="solid"/>
                                      </p:to>
                                    </p:set>
                                    <p:set>
                                      <p:cBhvr>
                                        <p:cTn id="38" dur="500" fill="hold"/>
                                        <p:tgtEl>
                                          <p:spTgt spid="15"/>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500" fill="hold"/>
                                        <p:tgtEl>
                                          <p:spTgt spid="16"/>
                                        </p:tgtEl>
                                        <p:attrNameLst>
                                          <p:attrName>fillcolor</p:attrName>
                                        </p:attrNameLst>
                                      </p:cBhvr>
                                      <p:to>
                                        <a:schemeClr val="accent2"/>
                                      </p:to>
                                    </p:animClr>
                                    <p:set>
                                      <p:cBhvr>
                                        <p:cTn id="47" dur="500" fill="hold"/>
                                        <p:tgtEl>
                                          <p:spTgt spid="16"/>
                                        </p:tgtEl>
                                        <p:attrNameLst>
                                          <p:attrName>fill.type</p:attrName>
                                        </p:attrNameLst>
                                      </p:cBhvr>
                                      <p:to>
                                        <p:strVal val="solid"/>
                                      </p:to>
                                    </p:set>
                                    <p:set>
                                      <p:cBhvr>
                                        <p:cTn id="48" dur="500" fill="hold"/>
                                        <p:tgtEl>
                                          <p:spTgt spid="16"/>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500" fill="hold"/>
                                        <p:tgtEl>
                                          <p:spTgt spid="17"/>
                                        </p:tgtEl>
                                        <p:attrNameLst>
                                          <p:attrName>fillcolor</p:attrName>
                                        </p:attrNameLst>
                                      </p:cBhvr>
                                      <p:to>
                                        <a:schemeClr val="accent2"/>
                                      </p:to>
                                    </p:animClr>
                                    <p:set>
                                      <p:cBhvr>
                                        <p:cTn id="57" dur="500" fill="hold"/>
                                        <p:tgtEl>
                                          <p:spTgt spid="17"/>
                                        </p:tgtEl>
                                        <p:attrNameLst>
                                          <p:attrName>fill.type</p:attrName>
                                        </p:attrNameLst>
                                      </p:cBhvr>
                                      <p:to>
                                        <p:strVal val="solid"/>
                                      </p:to>
                                    </p:set>
                                    <p:set>
                                      <p:cBhvr>
                                        <p:cTn id="58" dur="500" fill="hold"/>
                                        <p:tgtEl>
                                          <p:spTgt spid="17"/>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500" fill="hold"/>
                                        <p:tgtEl>
                                          <p:spTgt spid="18"/>
                                        </p:tgtEl>
                                        <p:attrNameLst>
                                          <p:attrName>fillcolor</p:attrName>
                                        </p:attrNameLst>
                                      </p:cBhvr>
                                      <p:to>
                                        <a:schemeClr val="accent2"/>
                                      </p:to>
                                    </p:animClr>
                                    <p:set>
                                      <p:cBhvr>
                                        <p:cTn id="67" dur="500" fill="hold"/>
                                        <p:tgtEl>
                                          <p:spTgt spid="18"/>
                                        </p:tgtEl>
                                        <p:attrNameLst>
                                          <p:attrName>fill.type</p:attrName>
                                        </p:attrNameLst>
                                      </p:cBhvr>
                                      <p:to>
                                        <p:strVal val="solid"/>
                                      </p:to>
                                    </p:set>
                                    <p:set>
                                      <p:cBhvr>
                                        <p:cTn id="68" dur="500" fill="hold"/>
                                        <p:tgtEl>
                                          <p:spTgt spid="18"/>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2" fill="hold" nodeType="clickEffect">
                                  <p:stCondLst>
                                    <p:cond delay="0"/>
                                  </p:stCondLst>
                                  <p:childTnLst>
                                    <p:animClr clrSpc="rgb" dir="cw">
                                      <p:cBhvr>
                                        <p:cTn id="76" dur="500" fill="hold"/>
                                        <p:tgtEl>
                                          <p:spTgt spid="19"/>
                                        </p:tgtEl>
                                        <p:attrNameLst>
                                          <p:attrName>fillcolor</p:attrName>
                                        </p:attrNameLst>
                                      </p:cBhvr>
                                      <p:to>
                                        <a:schemeClr val="accent2"/>
                                      </p:to>
                                    </p:animClr>
                                    <p:set>
                                      <p:cBhvr>
                                        <p:cTn id="77" dur="500" fill="hold"/>
                                        <p:tgtEl>
                                          <p:spTgt spid="19"/>
                                        </p:tgtEl>
                                        <p:attrNameLst>
                                          <p:attrName>fill.type</p:attrName>
                                        </p:attrNameLst>
                                      </p:cBhvr>
                                      <p:to>
                                        <p:strVal val="solid"/>
                                      </p:to>
                                    </p:set>
                                    <p:set>
                                      <p:cBhvr>
                                        <p:cTn id="78" dur="500" fill="hold"/>
                                        <p:tgtEl>
                                          <p:spTgt spid="19"/>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title"/>
          </p:nvPr>
        </p:nvSpPr>
        <p:spPr>
          <a:xfrm>
            <a:off x="0" y="1"/>
            <a:ext cx="9144000" cy="533399"/>
          </a:xfrm>
        </p:spPr>
        <p:txBody>
          <a:bodyPr/>
          <a:lstStyle/>
          <a:p>
            <a:r>
              <a:rPr lang="en-US" altLang="en-US" sz="2800" b="1" dirty="0"/>
              <a:t>Properties of Relational Decompositions </a:t>
            </a:r>
            <a:r>
              <a:rPr lang="en-US" altLang="en-US" sz="2800" b="1" dirty="0" smtClean="0"/>
              <a:t>(</a:t>
            </a:r>
            <a:r>
              <a:rPr lang="en-US" altLang="en-US" sz="2800" b="1" dirty="0" err="1" smtClean="0"/>
              <a:t>cont</a:t>
            </a:r>
            <a:r>
              <a:rPr lang="en-US" altLang="en-US" sz="2800" b="1" dirty="0" smtClean="0"/>
              <a:t>)</a:t>
            </a:r>
            <a:endParaRPr lang="en-US" altLang="en-US" sz="2800" b="1" dirty="0"/>
          </a:p>
        </p:txBody>
      </p:sp>
      <p:sp>
        <p:nvSpPr>
          <p:cNvPr id="2" name="Rectangle 1"/>
          <p:cNvSpPr/>
          <p:nvPr/>
        </p:nvSpPr>
        <p:spPr>
          <a:xfrm>
            <a:off x="33337" y="504751"/>
            <a:ext cx="9067800" cy="830997"/>
          </a:xfrm>
          <a:prstGeom prst="rect">
            <a:avLst/>
          </a:prstGeom>
        </p:spPr>
        <p:txBody>
          <a:bodyPr wrap="square">
            <a:spAutoFit/>
          </a:bodyPr>
          <a:lstStyle/>
          <a:p>
            <a:r>
              <a:rPr lang="en-CA" b="1" dirty="0">
                <a:effectLst>
                  <a:outerShdw blurRad="38100" dist="38100" dir="2700000" algn="tl">
                    <a:srgbClr val="000000">
                      <a:alpha val="43137"/>
                    </a:srgbClr>
                  </a:outerShdw>
                </a:effectLst>
                <a:latin typeface="Candara" panose="020E0502030303020204" pitchFamily="34" charset="0"/>
              </a:rPr>
              <a:t>R = {</a:t>
            </a:r>
            <a:r>
              <a:rPr lang="en-CA" b="1" dirty="0" err="1">
                <a:effectLst>
                  <a:outerShdw blurRad="38100" dist="38100" dir="2700000" algn="tl">
                    <a:srgbClr val="000000">
                      <a:alpha val="43137"/>
                    </a:srgbClr>
                  </a:outerShdw>
                </a:effectLst>
                <a:latin typeface="Candara" panose="020E0502030303020204" pitchFamily="34" charset="0"/>
              </a:rPr>
              <a:t>Ssn</a:t>
            </a:r>
            <a:r>
              <a:rPr lang="en-CA" b="1" dirty="0">
                <a:effectLst>
                  <a:outerShdw blurRad="38100" dist="38100" dir="2700000" algn="tl">
                    <a:srgbClr val="000000">
                      <a:alpha val="43137"/>
                    </a:srgbClr>
                  </a:outerShdw>
                </a:effectLst>
                <a:latin typeface="Candara" panose="020E0502030303020204" pitchFamily="34" charset="0"/>
              </a:rPr>
              <a:t>, </a:t>
            </a:r>
            <a:r>
              <a:rPr lang="en-CA" b="1" dirty="0" err="1">
                <a:effectLst>
                  <a:outerShdw blurRad="38100" dist="38100" dir="2700000" algn="tl">
                    <a:srgbClr val="000000">
                      <a:alpha val="43137"/>
                    </a:srgbClr>
                  </a:outerShdw>
                </a:effectLst>
                <a:latin typeface="Candara" panose="020E0502030303020204" pitchFamily="34" charset="0"/>
              </a:rPr>
              <a:t>Ename</a:t>
            </a:r>
            <a:r>
              <a:rPr lang="en-CA" b="1" dirty="0">
                <a:effectLst>
                  <a:outerShdw blurRad="38100" dist="38100" dir="2700000" algn="tl">
                    <a:srgbClr val="000000">
                      <a:alpha val="43137"/>
                    </a:srgbClr>
                  </a:outerShdw>
                </a:effectLst>
                <a:latin typeface="Candara" panose="020E0502030303020204" pitchFamily="34" charset="0"/>
              </a:rPr>
              <a:t>, </a:t>
            </a:r>
            <a:r>
              <a:rPr lang="en-CA" b="1" dirty="0" err="1">
                <a:effectLst>
                  <a:outerShdw blurRad="38100" dist="38100" dir="2700000" algn="tl">
                    <a:srgbClr val="000000">
                      <a:alpha val="43137"/>
                    </a:srgbClr>
                  </a:outerShdw>
                </a:effectLst>
                <a:latin typeface="Candara" panose="020E0502030303020204" pitchFamily="34" charset="0"/>
              </a:rPr>
              <a:t>Pnumber</a:t>
            </a:r>
            <a:r>
              <a:rPr lang="en-CA" b="1" dirty="0">
                <a:effectLst>
                  <a:outerShdw blurRad="38100" dist="38100" dir="2700000" algn="tl">
                    <a:srgbClr val="000000">
                      <a:alpha val="43137"/>
                    </a:srgbClr>
                  </a:outerShdw>
                </a:effectLst>
                <a:latin typeface="Candara" panose="020E0502030303020204" pitchFamily="34" charset="0"/>
              </a:rPr>
              <a:t>, </a:t>
            </a:r>
            <a:r>
              <a:rPr lang="en-CA" b="1" dirty="0" err="1">
                <a:effectLst>
                  <a:outerShdw blurRad="38100" dist="38100" dir="2700000" algn="tl">
                    <a:srgbClr val="000000">
                      <a:alpha val="43137"/>
                    </a:srgbClr>
                  </a:outerShdw>
                </a:effectLst>
                <a:latin typeface="Candara" panose="020E0502030303020204" pitchFamily="34" charset="0"/>
              </a:rPr>
              <a:t>Pname</a:t>
            </a:r>
            <a:r>
              <a:rPr lang="en-CA" b="1" dirty="0">
                <a:effectLst>
                  <a:outerShdw blurRad="38100" dist="38100" dir="2700000" algn="tl">
                    <a:srgbClr val="000000">
                      <a:alpha val="43137"/>
                    </a:srgbClr>
                  </a:outerShdw>
                </a:effectLst>
                <a:latin typeface="Candara" panose="020E0502030303020204" pitchFamily="34" charset="0"/>
              </a:rPr>
              <a:t>, </a:t>
            </a:r>
            <a:r>
              <a:rPr lang="en-CA" b="1" dirty="0" err="1">
                <a:effectLst>
                  <a:outerShdw blurRad="38100" dist="38100" dir="2700000" algn="tl">
                    <a:srgbClr val="000000">
                      <a:alpha val="43137"/>
                    </a:srgbClr>
                  </a:outerShdw>
                </a:effectLst>
                <a:latin typeface="Candara" panose="020E0502030303020204" pitchFamily="34" charset="0"/>
              </a:rPr>
              <a:t>Plocation</a:t>
            </a:r>
            <a:r>
              <a:rPr lang="en-CA" b="1" dirty="0">
                <a:effectLst>
                  <a:outerShdw blurRad="38100" dist="38100" dir="2700000" algn="tl">
                    <a:srgbClr val="000000">
                      <a:alpha val="43137"/>
                    </a:srgbClr>
                  </a:outerShdw>
                </a:effectLst>
                <a:latin typeface="Candara" panose="020E0502030303020204" pitchFamily="34" charset="0"/>
              </a:rPr>
              <a:t>, Hours</a:t>
            </a:r>
            <a:r>
              <a:rPr lang="en-CA" b="1" dirty="0" smtClean="0">
                <a:effectLst>
                  <a:outerShdw blurRad="38100" dist="38100" dir="2700000" algn="tl">
                    <a:srgbClr val="000000">
                      <a:alpha val="43137"/>
                    </a:srgbClr>
                  </a:outerShdw>
                </a:effectLst>
                <a:latin typeface="Candara" panose="020E0502030303020204" pitchFamily="34" charset="0"/>
              </a:rPr>
              <a:t>}</a:t>
            </a:r>
          </a:p>
          <a:p>
            <a:r>
              <a:rPr lang="en-US" sz="2000" b="1" dirty="0">
                <a:effectLst>
                  <a:outerShdw blurRad="38100" dist="38100" dir="2700000" algn="tl">
                    <a:srgbClr val="000000">
                      <a:alpha val="43137"/>
                    </a:srgbClr>
                  </a:outerShdw>
                </a:effectLst>
                <a:latin typeface="Candara" panose="020E0502030303020204" pitchFamily="34" charset="0"/>
              </a:rPr>
              <a:t>F = </a:t>
            </a:r>
            <a:r>
              <a:rPr lang="en-US" sz="2000" b="1" dirty="0" smtClean="0">
                <a:effectLst>
                  <a:outerShdw blurRad="38100" dist="38100" dir="2700000" algn="tl">
                    <a:srgbClr val="000000">
                      <a:alpha val="43137"/>
                    </a:srgbClr>
                  </a:outerShdw>
                </a:effectLst>
                <a:latin typeface="Candara" panose="020E0502030303020204" pitchFamily="34" charset="0"/>
              </a:rPr>
              <a:t>  {</a:t>
            </a:r>
            <a:r>
              <a:rPr lang="en-US" sz="2000" b="1" dirty="0" err="1">
                <a:effectLst>
                  <a:outerShdw blurRad="38100" dist="38100" dir="2700000" algn="tl">
                    <a:srgbClr val="000000">
                      <a:alpha val="43137"/>
                    </a:srgbClr>
                  </a:outerShdw>
                </a:effectLst>
                <a:latin typeface="Candara" panose="020E0502030303020204" pitchFamily="34" charset="0"/>
              </a:rPr>
              <a:t>Ssn</a:t>
            </a:r>
            <a:r>
              <a:rPr lang="en-US" sz="2000" b="1" dirty="0">
                <a:effectLst>
                  <a:outerShdw blurRad="38100" dist="38100" dir="2700000" algn="tl">
                    <a:srgbClr val="000000">
                      <a:alpha val="43137"/>
                    </a:srgbClr>
                  </a:outerShdw>
                </a:effectLst>
                <a:latin typeface="Candara" panose="020E0502030303020204" pitchFamily="34" charset="0"/>
                <a:sym typeface="Wingdings" panose="05000000000000000000" pitchFamily="2" charset="2"/>
              </a:rPr>
              <a:t></a:t>
            </a:r>
            <a:r>
              <a:rPr lang="en-US" sz="2000" b="1" dirty="0">
                <a:effectLst>
                  <a:outerShdw blurRad="38100" dist="38100" dir="2700000" algn="tl">
                    <a:srgbClr val="000000">
                      <a:alpha val="43137"/>
                    </a:srgbClr>
                  </a:outerShdw>
                </a:effectLst>
                <a:latin typeface="Candara" panose="020E0502030303020204" pitchFamily="34" charset="0"/>
              </a:rPr>
              <a:t> </a:t>
            </a:r>
            <a:r>
              <a:rPr lang="en-US" sz="2000" b="1" dirty="0" err="1">
                <a:effectLst>
                  <a:outerShdw blurRad="38100" dist="38100" dir="2700000" algn="tl">
                    <a:srgbClr val="000000">
                      <a:alpha val="43137"/>
                    </a:srgbClr>
                  </a:outerShdw>
                </a:effectLst>
                <a:latin typeface="Candara" panose="020E0502030303020204" pitchFamily="34" charset="0"/>
              </a:rPr>
              <a:t>Ename</a:t>
            </a:r>
            <a:r>
              <a:rPr lang="en-US" sz="2000" b="1" dirty="0">
                <a:effectLst>
                  <a:outerShdw blurRad="38100" dist="38100" dir="2700000" algn="tl">
                    <a:srgbClr val="000000">
                      <a:alpha val="43137"/>
                    </a:srgbClr>
                  </a:outerShdw>
                </a:effectLst>
                <a:latin typeface="Candara" panose="020E0502030303020204" pitchFamily="34" charset="0"/>
              </a:rPr>
              <a:t>; </a:t>
            </a:r>
            <a:r>
              <a:rPr lang="en-US" sz="2000" b="1" dirty="0" err="1">
                <a:effectLst>
                  <a:outerShdw blurRad="38100" dist="38100" dir="2700000" algn="tl">
                    <a:srgbClr val="000000">
                      <a:alpha val="43137"/>
                    </a:srgbClr>
                  </a:outerShdw>
                </a:effectLst>
                <a:latin typeface="Candara" panose="020E0502030303020204" pitchFamily="34" charset="0"/>
              </a:rPr>
              <a:t>Pnumber</a:t>
            </a:r>
            <a:r>
              <a:rPr lang="en-US" sz="2000" b="1" dirty="0">
                <a:effectLst>
                  <a:outerShdw blurRad="38100" dist="38100" dir="2700000" algn="tl">
                    <a:srgbClr val="000000">
                      <a:alpha val="43137"/>
                    </a:srgbClr>
                  </a:outerShdw>
                </a:effectLst>
                <a:latin typeface="Candara" panose="020E0502030303020204" pitchFamily="34" charset="0"/>
                <a:sym typeface="Wingdings" panose="05000000000000000000" pitchFamily="2" charset="2"/>
              </a:rPr>
              <a:t></a:t>
            </a:r>
            <a:r>
              <a:rPr lang="en-US" sz="2000" b="1" dirty="0">
                <a:effectLst>
                  <a:outerShdw blurRad="38100" dist="38100" dir="2700000" algn="tl">
                    <a:srgbClr val="000000">
                      <a:alpha val="43137"/>
                    </a:srgbClr>
                  </a:outerShdw>
                </a:effectLst>
                <a:latin typeface="Candara" panose="020E0502030303020204" pitchFamily="34" charset="0"/>
              </a:rPr>
              <a:t>{</a:t>
            </a:r>
            <a:r>
              <a:rPr lang="en-US" sz="2000" b="1" dirty="0" err="1">
                <a:effectLst>
                  <a:outerShdw blurRad="38100" dist="38100" dir="2700000" algn="tl">
                    <a:srgbClr val="000000">
                      <a:alpha val="43137"/>
                    </a:srgbClr>
                  </a:outerShdw>
                </a:effectLst>
                <a:latin typeface="Candara" panose="020E0502030303020204" pitchFamily="34" charset="0"/>
              </a:rPr>
              <a:t>Pname</a:t>
            </a:r>
            <a:r>
              <a:rPr lang="en-US" sz="2000" b="1" dirty="0">
                <a:effectLst>
                  <a:outerShdw blurRad="38100" dist="38100" dir="2700000" algn="tl">
                    <a:srgbClr val="000000">
                      <a:alpha val="43137"/>
                    </a:srgbClr>
                  </a:outerShdw>
                </a:effectLst>
                <a:latin typeface="Candara" panose="020E0502030303020204" pitchFamily="34" charset="0"/>
              </a:rPr>
              <a:t>, </a:t>
            </a:r>
            <a:r>
              <a:rPr lang="en-US" sz="2000" b="1" dirty="0" err="1">
                <a:effectLst>
                  <a:outerShdw blurRad="38100" dist="38100" dir="2700000" algn="tl">
                    <a:srgbClr val="000000">
                      <a:alpha val="43137"/>
                    </a:srgbClr>
                  </a:outerShdw>
                </a:effectLst>
                <a:latin typeface="Candara" panose="020E0502030303020204" pitchFamily="34" charset="0"/>
              </a:rPr>
              <a:t>Plocation</a:t>
            </a:r>
            <a:r>
              <a:rPr lang="en-US" sz="2000" b="1" dirty="0">
                <a:effectLst>
                  <a:outerShdw blurRad="38100" dist="38100" dir="2700000" algn="tl">
                    <a:srgbClr val="000000">
                      <a:alpha val="43137"/>
                    </a:srgbClr>
                  </a:outerShdw>
                </a:effectLst>
                <a:latin typeface="Candara" panose="020E0502030303020204" pitchFamily="34" charset="0"/>
              </a:rPr>
              <a:t>}; {</a:t>
            </a:r>
            <a:r>
              <a:rPr lang="en-US" sz="2000" b="1" dirty="0" err="1">
                <a:effectLst>
                  <a:outerShdw blurRad="38100" dist="38100" dir="2700000" algn="tl">
                    <a:srgbClr val="000000">
                      <a:alpha val="43137"/>
                    </a:srgbClr>
                  </a:outerShdw>
                </a:effectLst>
                <a:latin typeface="Candara" panose="020E0502030303020204" pitchFamily="34" charset="0"/>
              </a:rPr>
              <a:t>Ssn</a:t>
            </a:r>
            <a:r>
              <a:rPr lang="en-US" sz="2000" b="1" dirty="0">
                <a:effectLst>
                  <a:outerShdw blurRad="38100" dist="38100" dir="2700000" algn="tl">
                    <a:srgbClr val="000000">
                      <a:alpha val="43137"/>
                    </a:srgbClr>
                  </a:outerShdw>
                </a:effectLst>
                <a:latin typeface="Candara" panose="020E0502030303020204" pitchFamily="34" charset="0"/>
              </a:rPr>
              <a:t>, </a:t>
            </a:r>
            <a:r>
              <a:rPr lang="en-US" sz="2000" b="1" dirty="0" err="1">
                <a:effectLst>
                  <a:outerShdw blurRad="38100" dist="38100" dir="2700000" algn="tl">
                    <a:srgbClr val="000000">
                      <a:alpha val="43137"/>
                    </a:srgbClr>
                  </a:outerShdw>
                </a:effectLst>
                <a:latin typeface="Candara" panose="020E0502030303020204" pitchFamily="34" charset="0"/>
              </a:rPr>
              <a:t>Pnumber</a:t>
            </a:r>
            <a:r>
              <a:rPr lang="en-US" sz="2000" b="1" dirty="0">
                <a:effectLst>
                  <a:outerShdw blurRad="38100" dist="38100" dir="2700000" algn="tl">
                    <a:srgbClr val="000000">
                      <a:alpha val="43137"/>
                    </a:srgbClr>
                  </a:outerShdw>
                </a:effectLst>
                <a:latin typeface="Candara" panose="020E0502030303020204" pitchFamily="34" charset="0"/>
              </a:rPr>
              <a:t>} </a:t>
            </a:r>
            <a:r>
              <a:rPr lang="en-US" sz="2000" b="1" dirty="0">
                <a:effectLst>
                  <a:outerShdw blurRad="38100" dist="38100" dir="2700000" algn="tl">
                    <a:srgbClr val="000000">
                      <a:alpha val="43137"/>
                    </a:srgbClr>
                  </a:outerShdw>
                </a:effectLst>
                <a:latin typeface="Candara" panose="020E0502030303020204" pitchFamily="34" charset="0"/>
                <a:sym typeface="Wingdings" panose="05000000000000000000" pitchFamily="2" charset="2"/>
              </a:rPr>
              <a:t></a:t>
            </a:r>
            <a:r>
              <a:rPr lang="en-US" sz="2000" b="1" dirty="0" smtClean="0">
                <a:effectLst>
                  <a:outerShdw blurRad="38100" dist="38100" dir="2700000" algn="tl">
                    <a:srgbClr val="000000">
                      <a:alpha val="43137"/>
                    </a:srgbClr>
                  </a:outerShdw>
                </a:effectLst>
                <a:latin typeface="Candara" panose="020E0502030303020204" pitchFamily="34" charset="0"/>
              </a:rPr>
              <a:t>Hours}</a:t>
            </a:r>
            <a:r>
              <a:rPr lang="en-US" b="1" dirty="0" smtClean="0">
                <a:effectLst>
                  <a:outerShdw blurRad="38100" dist="38100" dir="2700000" algn="tl">
                    <a:srgbClr val="000000">
                      <a:alpha val="43137"/>
                    </a:srgbClr>
                  </a:outerShdw>
                </a:effectLst>
                <a:latin typeface="Candara" panose="020E0502030303020204" pitchFamily="34" charset="0"/>
              </a:rPr>
              <a:t>        </a:t>
            </a:r>
            <a:endParaRPr lang="en-US" b="1" dirty="0">
              <a:effectLst>
                <a:outerShdw blurRad="38100" dist="38100" dir="2700000" algn="tl">
                  <a:srgbClr val="000000">
                    <a:alpha val="43137"/>
                  </a:srgbClr>
                </a:outerShdw>
              </a:effectLst>
              <a:latin typeface="Candara" panose="020E0502030303020204" pitchFamily="34" charset="0"/>
            </a:endParaRPr>
          </a:p>
        </p:txBody>
      </p:sp>
      <p:sp>
        <p:nvSpPr>
          <p:cNvPr id="3" name="Rectangle 2"/>
          <p:cNvSpPr/>
          <p:nvPr/>
        </p:nvSpPr>
        <p:spPr>
          <a:xfrm>
            <a:off x="55108" y="1572083"/>
            <a:ext cx="2605200" cy="461665"/>
          </a:xfrm>
          <a:prstGeom prst="rect">
            <a:avLst/>
          </a:prstGeom>
        </p:spPr>
        <p:txBody>
          <a:bodyPr wrap="none">
            <a:spAutoFit/>
          </a:bodyPr>
          <a:lstStyle/>
          <a:p>
            <a:r>
              <a:rPr lang="en-US" b="1" dirty="0">
                <a:effectLst>
                  <a:outerShdw blurRad="38100" dist="38100" dir="2700000" algn="tl">
                    <a:srgbClr val="000000">
                      <a:alpha val="43137"/>
                    </a:srgbClr>
                  </a:outerShdw>
                </a:effectLst>
              </a:rPr>
              <a:t>D = {R1, </a:t>
            </a:r>
            <a:r>
              <a:rPr lang="en-US" b="1" dirty="0" smtClean="0">
                <a:effectLst>
                  <a:outerShdw blurRad="38100" dist="38100" dir="2700000" algn="tl">
                    <a:srgbClr val="000000">
                      <a:alpha val="43137"/>
                    </a:srgbClr>
                  </a:outerShdw>
                </a:effectLst>
              </a:rPr>
              <a:t>R2, R3 </a:t>
            </a:r>
            <a:r>
              <a:rPr lang="en-US" b="1" dirty="0">
                <a:effectLst>
                  <a:outerShdw blurRad="38100" dist="38100" dir="2700000" algn="tl">
                    <a:srgbClr val="000000">
                      <a:alpha val="43137"/>
                    </a:srgbClr>
                  </a:outerShdw>
                </a:effectLst>
              </a:rPr>
              <a:t>}</a:t>
            </a:r>
          </a:p>
        </p:txBody>
      </p:sp>
      <p:graphicFrame>
        <p:nvGraphicFramePr>
          <p:cNvPr id="10" name="Table 9"/>
          <p:cNvGraphicFramePr>
            <a:graphicFrameLocks noGrp="1"/>
          </p:cNvGraphicFramePr>
          <p:nvPr>
            <p:extLst>
              <p:ext uri="{D42A27DB-BD31-4B8C-83A1-F6EECF244321}">
                <p14:modId xmlns:p14="http://schemas.microsoft.com/office/powerpoint/2010/main" val="3834172089"/>
              </p:ext>
            </p:extLst>
          </p:nvPr>
        </p:nvGraphicFramePr>
        <p:xfrm>
          <a:off x="187522" y="2418143"/>
          <a:ext cx="8759429" cy="1584960"/>
        </p:xfrm>
        <a:graphic>
          <a:graphicData uri="http://schemas.openxmlformats.org/drawingml/2006/table">
            <a:tbl>
              <a:tblPr firstRow="1" bandRow="1">
                <a:tableStyleId>{5C22544A-7EE6-4342-B048-85BDC9FD1C3A}</a:tableStyleId>
              </a:tblPr>
              <a:tblGrid>
                <a:gridCol w="668063">
                  <a:extLst>
                    <a:ext uri="{9D8B030D-6E8A-4147-A177-3AD203B41FA5}">
                      <a16:colId xmlns:a16="http://schemas.microsoft.com/office/drawing/2014/main" val="6757954"/>
                    </a:ext>
                  </a:extLst>
                </a:gridCol>
                <a:gridCol w="898800">
                  <a:extLst>
                    <a:ext uri="{9D8B030D-6E8A-4147-A177-3AD203B41FA5}">
                      <a16:colId xmlns:a16="http://schemas.microsoft.com/office/drawing/2014/main" val="1238838972"/>
                    </a:ext>
                  </a:extLst>
                </a:gridCol>
                <a:gridCol w="1295400">
                  <a:extLst>
                    <a:ext uri="{9D8B030D-6E8A-4147-A177-3AD203B41FA5}">
                      <a16:colId xmlns:a16="http://schemas.microsoft.com/office/drawing/2014/main" val="1130012848"/>
                    </a:ext>
                  </a:extLst>
                </a:gridCol>
                <a:gridCol w="1600200">
                  <a:extLst>
                    <a:ext uri="{9D8B030D-6E8A-4147-A177-3AD203B41FA5}">
                      <a16:colId xmlns:a16="http://schemas.microsoft.com/office/drawing/2014/main" val="2744868730"/>
                    </a:ext>
                  </a:extLst>
                </a:gridCol>
                <a:gridCol w="1371600">
                  <a:extLst>
                    <a:ext uri="{9D8B030D-6E8A-4147-A177-3AD203B41FA5}">
                      <a16:colId xmlns:a16="http://schemas.microsoft.com/office/drawing/2014/main" val="549194169"/>
                    </a:ext>
                  </a:extLst>
                </a:gridCol>
                <a:gridCol w="1576805">
                  <a:extLst>
                    <a:ext uri="{9D8B030D-6E8A-4147-A177-3AD203B41FA5}">
                      <a16:colId xmlns:a16="http://schemas.microsoft.com/office/drawing/2014/main" val="1380624036"/>
                    </a:ext>
                  </a:extLst>
                </a:gridCol>
                <a:gridCol w="1348561">
                  <a:extLst>
                    <a:ext uri="{9D8B030D-6E8A-4147-A177-3AD203B41FA5}">
                      <a16:colId xmlns:a16="http://schemas.microsoft.com/office/drawing/2014/main" val="547467082"/>
                    </a:ext>
                  </a:extLst>
                </a:gridCol>
              </a:tblGrid>
              <a:tr h="347964">
                <a:tc>
                  <a:txBody>
                    <a:bodyPr/>
                    <a:lstStyle/>
                    <a:p>
                      <a:r>
                        <a:rPr lang="en-US" sz="2000" dirty="0" smtClean="0">
                          <a:solidFill>
                            <a:schemeClr val="tx1">
                              <a:lumMod val="65000"/>
                              <a:lumOff val="35000"/>
                            </a:schemeClr>
                          </a:solidFill>
                        </a:rPr>
                        <a:t>R</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err="1" smtClean="0">
                          <a:solidFill>
                            <a:schemeClr val="tx1">
                              <a:lumMod val="65000"/>
                              <a:lumOff val="35000"/>
                            </a:schemeClr>
                          </a:solidFill>
                        </a:rPr>
                        <a:t>Ssn</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err="1" smtClean="0">
                          <a:solidFill>
                            <a:schemeClr val="tx1">
                              <a:lumMod val="65000"/>
                              <a:lumOff val="35000"/>
                            </a:schemeClr>
                          </a:solidFill>
                        </a:rPr>
                        <a:t>Ename</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err="1" smtClean="0">
                          <a:solidFill>
                            <a:schemeClr val="tx1">
                              <a:lumMod val="65000"/>
                              <a:lumOff val="35000"/>
                            </a:schemeClr>
                          </a:solidFill>
                        </a:rPr>
                        <a:t>Pnumber</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err="1" smtClean="0">
                          <a:solidFill>
                            <a:schemeClr val="tx1">
                              <a:lumMod val="65000"/>
                              <a:lumOff val="35000"/>
                            </a:schemeClr>
                          </a:solidFill>
                        </a:rPr>
                        <a:t>Pname</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err="1" smtClean="0">
                          <a:solidFill>
                            <a:schemeClr val="tx1">
                              <a:lumMod val="65000"/>
                              <a:lumOff val="35000"/>
                            </a:schemeClr>
                          </a:solidFill>
                        </a:rPr>
                        <a:t>Plocation</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Hours</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extLst>
                  <a:ext uri="{0D108BD9-81ED-4DB2-BD59-A6C34878D82A}">
                    <a16:rowId xmlns:a16="http://schemas.microsoft.com/office/drawing/2014/main" val="3707346445"/>
                  </a:ext>
                </a:extLst>
              </a:tr>
              <a:tr h="347964">
                <a:tc>
                  <a:txBody>
                    <a:bodyPr/>
                    <a:lstStyle/>
                    <a:p>
                      <a:r>
                        <a:rPr lang="en-US" sz="2000" dirty="0" smtClean="0">
                          <a:solidFill>
                            <a:schemeClr val="tx1">
                              <a:lumMod val="65000"/>
                              <a:lumOff val="35000"/>
                            </a:schemeClr>
                          </a:solidFill>
                        </a:rPr>
                        <a:t>R1</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a1</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a2</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b13</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b14</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b15</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lumMod val="65000"/>
                              <a:lumOff val="35000"/>
                            </a:schemeClr>
                          </a:solidFill>
                        </a:rPr>
                        <a:t>b16</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extLst>
                  <a:ext uri="{0D108BD9-81ED-4DB2-BD59-A6C34878D82A}">
                    <a16:rowId xmlns:a16="http://schemas.microsoft.com/office/drawing/2014/main" val="1286976234"/>
                  </a:ext>
                </a:extLst>
              </a:tr>
              <a:tr h="347964">
                <a:tc>
                  <a:txBody>
                    <a:bodyPr/>
                    <a:lstStyle/>
                    <a:p>
                      <a:r>
                        <a:rPr lang="en-US" sz="2000" dirty="0" smtClean="0">
                          <a:solidFill>
                            <a:schemeClr val="tx1">
                              <a:lumMod val="65000"/>
                              <a:lumOff val="35000"/>
                            </a:schemeClr>
                          </a:solidFill>
                        </a:rPr>
                        <a:t>R2</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b21</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b22</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a3</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a4</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a5</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b26</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extLst>
                  <a:ext uri="{0D108BD9-81ED-4DB2-BD59-A6C34878D82A}">
                    <a16:rowId xmlns:a16="http://schemas.microsoft.com/office/drawing/2014/main" val="229597336"/>
                  </a:ext>
                </a:extLst>
              </a:tr>
              <a:tr h="347964">
                <a:tc>
                  <a:txBody>
                    <a:bodyPr/>
                    <a:lstStyle/>
                    <a:p>
                      <a:r>
                        <a:rPr lang="en-US" sz="2000" dirty="0" smtClean="0">
                          <a:solidFill>
                            <a:schemeClr val="tx1">
                              <a:lumMod val="65000"/>
                              <a:lumOff val="35000"/>
                            </a:schemeClr>
                          </a:solidFill>
                        </a:rPr>
                        <a:t>R3</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a1</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b32</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a3</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b34</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b35</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a6</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extLst>
                  <a:ext uri="{0D108BD9-81ED-4DB2-BD59-A6C34878D82A}">
                    <a16:rowId xmlns:a16="http://schemas.microsoft.com/office/drawing/2014/main" val="1547190437"/>
                  </a:ext>
                </a:extLst>
              </a:tr>
            </a:tbl>
          </a:graphicData>
        </a:graphic>
      </p:graphicFrame>
      <p:grpSp>
        <p:nvGrpSpPr>
          <p:cNvPr id="8" name="Group 7"/>
          <p:cNvGrpSpPr/>
          <p:nvPr/>
        </p:nvGrpSpPr>
        <p:grpSpPr>
          <a:xfrm>
            <a:off x="2660308" y="1346957"/>
            <a:ext cx="6009340" cy="981684"/>
            <a:chOff x="2937611" y="1430368"/>
            <a:chExt cx="6261497" cy="981684"/>
          </a:xfrm>
        </p:grpSpPr>
        <p:sp>
          <p:nvSpPr>
            <p:cNvPr id="4" name="Rectangle 3"/>
            <p:cNvSpPr/>
            <p:nvPr/>
          </p:nvSpPr>
          <p:spPr>
            <a:xfrm>
              <a:off x="2937611" y="1430368"/>
              <a:ext cx="6261497" cy="400110"/>
            </a:xfrm>
            <a:prstGeom prst="rect">
              <a:avLst/>
            </a:prstGeom>
          </p:spPr>
          <p:txBody>
            <a:bodyPr wrap="square">
              <a:spAutoFit/>
            </a:bodyPr>
            <a:lstStyle/>
            <a:p>
              <a:r>
                <a:rPr lang="en-US" sz="2000" dirty="0">
                  <a:cs typeface="Arial" panose="020B0604020202020204" pitchFamily="34" charset="0"/>
                </a:rPr>
                <a:t>R1 = </a:t>
              </a:r>
              <a:r>
                <a:rPr lang="en-US" sz="2000" dirty="0" smtClean="0">
                  <a:cs typeface="Arial" panose="020B0604020202020204" pitchFamily="34" charset="0"/>
                </a:rPr>
                <a:t>EMP </a:t>
              </a:r>
              <a:r>
                <a:rPr lang="en-US" sz="2000" dirty="0">
                  <a:cs typeface="Arial" panose="020B0604020202020204" pitchFamily="34" charset="0"/>
                </a:rPr>
                <a:t>= </a:t>
              </a:r>
              <a:r>
                <a:rPr lang="en-US" sz="2000" dirty="0" smtClean="0">
                  <a:cs typeface="Arial" panose="020B0604020202020204" pitchFamily="34" charset="0"/>
                </a:rPr>
                <a:t>  {</a:t>
              </a:r>
              <a:r>
                <a:rPr lang="en-US" sz="2000" dirty="0" err="1" smtClean="0">
                  <a:cs typeface="Arial" panose="020B0604020202020204" pitchFamily="34" charset="0"/>
                </a:rPr>
                <a:t>Ssn</a:t>
              </a:r>
              <a:r>
                <a:rPr lang="en-US" sz="2000" dirty="0" smtClean="0">
                  <a:cs typeface="Arial" panose="020B0604020202020204" pitchFamily="34" charset="0"/>
                </a:rPr>
                <a:t>, </a:t>
              </a:r>
              <a:r>
                <a:rPr lang="en-US" sz="2000" dirty="0" err="1" smtClean="0">
                  <a:cs typeface="Arial" panose="020B0604020202020204" pitchFamily="34" charset="0"/>
                </a:rPr>
                <a:t>Ename</a:t>
              </a:r>
              <a:r>
                <a:rPr lang="en-US" sz="2000" dirty="0" smtClean="0">
                  <a:cs typeface="Arial" panose="020B0604020202020204" pitchFamily="34" charset="0"/>
                </a:rPr>
                <a:t>}</a:t>
              </a:r>
              <a:endParaRPr lang="en-US" sz="2000" dirty="0">
                <a:cs typeface="Arial" panose="020B0604020202020204" pitchFamily="34" charset="0"/>
              </a:endParaRPr>
            </a:p>
          </p:txBody>
        </p:sp>
        <p:sp>
          <p:nvSpPr>
            <p:cNvPr id="5" name="Rectangle 4"/>
            <p:cNvSpPr/>
            <p:nvPr/>
          </p:nvSpPr>
          <p:spPr>
            <a:xfrm>
              <a:off x="2937611" y="1722148"/>
              <a:ext cx="6261497" cy="400110"/>
            </a:xfrm>
            <a:prstGeom prst="rect">
              <a:avLst/>
            </a:prstGeom>
          </p:spPr>
          <p:txBody>
            <a:bodyPr wrap="square">
              <a:spAutoFit/>
            </a:bodyPr>
            <a:lstStyle/>
            <a:p>
              <a:r>
                <a:rPr lang="en-CA" sz="2000" dirty="0">
                  <a:cs typeface="Arial" panose="020B0604020202020204" pitchFamily="34" charset="0"/>
                </a:rPr>
                <a:t>R2 = </a:t>
              </a:r>
              <a:r>
                <a:rPr lang="en-CA" sz="2000" dirty="0" smtClean="0">
                  <a:cs typeface="Arial" panose="020B0604020202020204" pitchFamily="34" charset="0"/>
                </a:rPr>
                <a:t>PROJ </a:t>
              </a:r>
              <a:r>
                <a:rPr lang="en-CA" sz="2000" dirty="0">
                  <a:cs typeface="Arial" panose="020B0604020202020204" pitchFamily="34" charset="0"/>
                </a:rPr>
                <a:t>= </a:t>
              </a:r>
              <a:r>
                <a:rPr lang="en-CA" sz="2000" dirty="0" smtClean="0">
                  <a:cs typeface="Arial" panose="020B0604020202020204" pitchFamily="34" charset="0"/>
                </a:rPr>
                <a:t>{</a:t>
              </a:r>
              <a:r>
                <a:rPr lang="en-CA" sz="2000" dirty="0" err="1" smtClean="0">
                  <a:cs typeface="Arial" panose="020B0604020202020204" pitchFamily="34" charset="0"/>
                </a:rPr>
                <a:t>Pnumber</a:t>
              </a:r>
              <a:r>
                <a:rPr lang="en-CA" sz="2000" dirty="0" smtClean="0">
                  <a:cs typeface="Arial" panose="020B0604020202020204" pitchFamily="34" charset="0"/>
                </a:rPr>
                <a:t>, </a:t>
              </a:r>
              <a:r>
                <a:rPr lang="en-CA" sz="2000" dirty="0" err="1">
                  <a:cs typeface="Arial" panose="020B0604020202020204" pitchFamily="34" charset="0"/>
                </a:rPr>
                <a:t>Pname</a:t>
              </a:r>
              <a:r>
                <a:rPr lang="en-CA" sz="2000" dirty="0">
                  <a:cs typeface="Arial" panose="020B0604020202020204" pitchFamily="34" charset="0"/>
                </a:rPr>
                <a:t>, </a:t>
              </a:r>
              <a:r>
                <a:rPr lang="en-CA" sz="2000" dirty="0" err="1" smtClean="0">
                  <a:cs typeface="Arial" panose="020B0604020202020204" pitchFamily="34" charset="0"/>
                </a:rPr>
                <a:t>Plocation</a:t>
              </a:r>
              <a:r>
                <a:rPr lang="en-CA" sz="2000" dirty="0" smtClean="0">
                  <a:cs typeface="Arial" panose="020B0604020202020204" pitchFamily="34" charset="0"/>
                </a:rPr>
                <a:t>}</a:t>
              </a:r>
              <a:endParaRPr lang="en-US" sz="2000" dirty="0">
                <a:cs typeface="Arial" panose="020B0604020202020204" pitchFamily="34" charset="0"/>
              </a:endParaRPr>
            </a:p>
          </p:txBody>
        </p:sp>
        <p:sp>
          <p:nvSpPr>
            <p:cNvPr id="21" name="Rectangle 20"/>
            <p:cNvSpPr/>
            <p:nvPr/>
          </p:nvSpPr>
          <p:spPr>
            <a:xfrm>
              <a:off x="2937611" y="2011942"/>
              <a:ext cx="6261497" cy="400110"/>
            </a:xfrm>
            <a:prstGeom prst="rect">
              <a:avLst/>
            </a:prstGeom>
          </p:spPr>
          <p:txBody>
            <a:bodyPr wrap="square">
              <a:spAutoFit/>
            </a:bodyPr>
            <a:lstStyle/>
            <a:p>
              <a:r>
                <a:rPr lang="en-CA" sz="2000" dirty="0">
                  <a:cs typeface="Arial" panose="020B0604020202020204" pitchFamily="34" charset="0"/>
                </a:rPr>
                <a:t>R2 = </a:t>
              </a:r>
              <a:r>
                <a:rPr lang="en-CA" sz="2000" dirty="0" smtClean="0">
                  <a:cs typeface="Arial" panose="020B0604020202020204" pitchFamily="34" charset="0"/>
                </a:rPr>
                <a:t>PROJ </a:t>
              </a:r>
              <a:r>
                <a:rPr lang="en-CA" sz="2000" dirty="0">
                  <a:cs typeface="Arial" panose="020B0604020202020204" pitchFamily="34" charset="0"/>
                </a:rPr>
                <a:t>= {</a:t>
              </a:r>
              <a:r>
                <a:rPr lang="en-CA" sz="2000" dirty="0" err="1">
                  <a:cs typeface="Arial" panose="020B0604020202020204" pitchFamily="34" charset="0"/>
                </a:rPr>
                <a:t>Ssn</a:t>
              </a:r>
              <a:r>
                <a:rPr lang="en-CA" sz="2000" dirty="0">
                  <a:cs typeface="Arial" panose="020B0604020202020204" pitchFamily="34" charset="0"/>
                </a:rPr>
                <a:t>, </a:t>
              </a:r>
              <a:r>
                <a:rPr lang="en-CA" sz="2000" dirty="0" err="1">
                  <a:cs typeface="Arial" panose="020B0604020202020204" pitchFamily="34" charset="0"/>
                </a:rPr>
                <a:t>Pnumber</a:t>
              </a:r>
              <a:r>
                <a:rPr lang="en-CA" sz="2000" dirty="0">
                  <a:cs typeface="Arial" panose="020B0604020202020204" pitchFamily="34" charset="0"/>
                </a:rPr>
                <a:t>, </a:t>
              </a:r>
              <a:r>
                <a:rPr lang="en-CA" sz="2000" dirty="0" smtClean="0">
                  <a:cs typeface="Arial" panose="020B0604020202020204" pitchFamily="34" charset="0"/>
                </a:rPr>
                <a:t>Hours}</a:t>
              </a:r>
              <a:endParaRPr lang="en-US" sz="2000" dirty="0">
                <a:cs typeface="Arial" panose="020B0604020202020204" pitchFamily="34" charset="0"/>
              </a:endParaRPr>
            </a:p>
          </p:txBody>
        </p:sp>
      </p:grpSp>
      <p:graphicFrame>
        <p:nvGraphicFramePr>
          <p:cNvPr id="23" name="Table 22"/>
          <p:cNvGraphicFramePr>
            <a:graphicFrameLocks noGrp="1"/>
          </p:cNvGraphicFramePr>
          <p:nvPr>
            <p:extLst>
              <p:ext uri="{D42A27DB-BD31-4B8C-83A1-F6EECF244321}">
                <p14:modId xmlns:p14="http://schemas.microsoft.com/office/powerpoint/2010/main" val="1946305688"/>
              </p:ext>
            </p:extLst>
          </p:nvPr>
        </p:nvGraphicFramePr>
        <p:xfrm>
          <a:off x="187521" y="4572000"/>
          <a:ext cx="8759429" cy="1584960"/>
        </p:xfrm>
        <a:graphic>
          <a:graphicData uri="http://schemas.openxmlformats.org/drawingml/2006/table">
            <a:tbl>
              <a:tblPr firstRow="1" bandRow="1">
                <a:tableStyleId>{5C22544A-7EE6-4342-B048-85BDC9FD1C3A}</a:tableStyleId>
              </a:tblPr>
              <a:tblGrid>
                <a:gridCol w="668063">
                  <a:extLst>
                    <a:ext uri="{9D8B030D-6E8A-4147-A177-3AD203B41FA5}">
                      <a16:colId xmlns:a16="http://schemas.microsoft.com/office/drawing/2014/main" val="6757954"/>
                    </a:ext>
                  </a:extLst>
                </a:gridCol>
                <a:gridCol w="898800">
                  <a:extLst>
                    <a:ext uri="{9D8B030D-6E8A-4147-A177-3AD203B41FA5}">
                      <a16:colId xmlns:a16="http://schemas.microsoft.com/office/drawing/2014/main" val="1238838972"/>
                    </a:ext>
                  </a:extLst>
                </a:gridCol>
                <a:gridCol w="1295400">
                  <a:extLst>
                    <a:ext uri="{9D8B030D-6E8A-4147-A177-3AD203B41FA5}">
                      <a16:colId xmlns:a16="http://schemas.microsoft.com/office/drawing/2014/main" val="1130012848"/>
                    </a:ext>
                  </a:extLst>
                </a:gridCol>
                <a:gridCol w="1600200">
                  <a:extLst>
                    <a:ext uri="{9D8B030D-6E8A-4147-A177-3AD203B41FA5}">
                      <a16:colId xmlns:a16="http://schemas.microsoft.com/office/drawing/2014/main" val="2744868730"/>
                    </a:ext>
                  </a:extLst>
                </a:gridCol>
                <a:gridCol w="1371600">
                  <a:extLst>
                    <a:ext uri="{9D8B030D-6E8A-4147-A177-3AD203B41FA5}">
                      <a16:colId xmlns:a16="http://schemas.microsoft.com/office/drawing/2014/main" val="549194169"/>
                    </a:ext>
                  </a:extLst>
                </a:gridCol>
                <a:gridCol w="1576805">
                  <a:extLst>
                    <a:ext uri="{9D8B030D-6E8A-4147-A177-3AD203B41FA5}">
                      <a16:colId xmlns:a16="http://schemas.microsoft.com/office/drawing/2014/main" val="1380624036"/>
                    </a:ext>
                  </a:extLst>
                </a:gridCol>
                <a:gridCol w="1348561">
                  <a:extLst>
                    <a:ext uri="{9D8B030D-6E8A-4147-A177-3AD203B41FA5}">
                      <a16:colId xmlns:a16="http://schemas.microsoft.com/office/drawing/2014/main" val="547467082"/>
                    </a:ext>
                  </a:extLst>
                </a:gridCol>
              </a:tblGrid>
              <a:tr h="370840">
                <a:tc>
                  <a:txBody>
                    <a:bodyPr/>
                    <a:lstStyle/>
                    <a:p>
                      <a:r>
                        <a:rPr lang="en-US" sz="2000" dirty="0" smtClean="0">
                          <a:solidFill>
                            <a:schemeClr val="tx1">
                              <a:lumMod val="65000"/>
                              <a:lumOff val="35000"/>
                            </a:schemeClr>
                          </a:solidFill>
                        </a:rPr>
                        <a:t>R</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err="1" smtClean="0">
                          <a:solidFill>
                            <a:schemeClr val="tx1">
                              <a:lumMod val="65000"/>
                              <a:lumOff val="35000"/>
                            </a:schemeClr>
                          </a:solidFill>
                        </a:rPr>
                        <a:t>Ssn</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err="1" smtClean="0">
                          <a:solidFill>
                            <a:schemeClr val="tx1">
                              <a:lumMod val="65000"/>
                              <a:lumOff val="35000"/>
                            </a:schemeClr>
                          </a:solidFill>
                        </a:rPr>
                        <a:t>Ename</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err="1" smtClean="0">
                          <a:solidFill>
                            <a:schemeClr val="tx1">
                              <a:lumMod val="65000"/>
                              <a:lumOff val="35000"/>
                            </a:schemeClr>
                          </a:solidFill>
                        </a:rPr>
                        <a:t>Pnumber</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err="1" smtClean="0">
                          <a:solidFill>
                            <a:schemeClr val="tx1">
                              <a:lumMod val="65000"/>
                              <a:lumOff val="35000"/>
                            </a:schemeClr>
                          </a:solidFill>
                        </a:rPr>
                        <a:t>Pname</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err="1" smtClean="0">
                          <a:solidFill>
                            <a:schemeClr val="tx1">
                              <a:lumMod val="65000"/>
                              <a:lumOff val="35000"/>
                            </a:schemeClr>
                          </a:solidFill>
                        </a:rPr>
                        <a:t>Plocation</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Hours</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extLst>
                  <a:ext uri="{0D108BD9-81ED-4DB2-BD59-A6C34878D82A}">
                    <a16:rowId xmlns:a16="http://schemas.microsoft.com/office/drawing/2014/main" val="3707346445"/>
                  </a:ext>
                </a:extLst>
              </a:tr>
              <a:tr h="370840">
                <a:tc>
                  <a:txBody>
                    <a:bodyPr/>
                    <a:lstStyle/>
                    <a:p>
                      <a:r>
                        <a:rPr lang="en-US" sz="2000" dirty="0" smtClean="0">
                          <a:solidFill>
                            <a:schemeClr val="tx1">
                              <a:lumMod val="65000"/>
                              <a:lumOff val="35000"/>
                            </a:schemeClr>
                          </a:solidFill>
                        </a:rPr>
                        <a:t>R1</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a1</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a2</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b13</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b14</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b15</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lumMod val="65000"/>
                              <a:lumOff val="35000"/>
                            </a:schemeClr>
                          </a:solidFill>
                        </a:rPr>
                        <a:t>b16</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extLst>
                  <a:ext uri="{0D108BD9-81ED-4DB2-BD59-A6C34878D82A}">
                    <a16:rowId xmlns:a16="http://schemas.microsoft.com/office/drawing/2014/main" val="1286976234"/>
                  </a:ext>
                </a:extLst>
              </a:tr>
              <a:tr h="370840">
                <a:tc>
                  <a:txBody>
                    <a:bodyPr/>
                    <a:lstStyle/>
                    <a:p>
                      <a:r>
                        <a:rPr lang="en-US" sz="2000" dirty="0" smtClean="0">
                          <a:solidFill>
                            <a:schemeClr val="tx1">
                              <a:lumMod val="65000"/>
                              <a:lumOff val="35000"/>
                            </a:schemeClr>
                          </a:solidFill>
                        </a:rPr>
                        <a:t>R2</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b21</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b22</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a3</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a4</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a5</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b26</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extLst>
                  <a:ext uri="{0D108BD9-81ED-4DB2-BD59-A6C34878D82A}">
                    <a16:rowId xmlns:a16="http://schemas.microsoft.com/office/drawing/2014/main" val="229597336"/>
                  </a:ext>
                </a:extLst>
              </a:tr>
              <a:tr h="370840">
                <a:tc>
                  <a:txBody>
                    <a:bodyPr/>
                    <a:lstStyle/>
                    <a:p>
                      <a:r>
                        <a:rPr lang="en-US" sz="2000" dirty="0" smtClean="0">
                          <a:solidFill>
                            <a:schemeClr val="tx1">
                              <a:lumMod val="65000"/>
                              <a:lumOff val="35000"/>
                            </a:schemeClr>
                          </a:solidFill>
                        </a:rPr>
                        <a:t>R3</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a1</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strike="sngStrike" dirty="0" smtClean="0">
                          <a:solidFill>
                            <a:schemeClr val="tx1">
                              <a:lumMod val="65000"/>
                              <a:lumOff val="35000"/>
                            </a:schemeClr>
                          </a:solidFill>
                        </a:rPr>
                        <a:t>B32</a:t>
                      </a:r>
                      <a:r>
                        <a:rPr lang="en-US" sz="2000" dirty="0" smtClean="0">
                          <a:solidFill>
                            <a:schemeClr val="tx1">
                              <a:lumMod val="65000"/>
                              <a:lumOff val="35000"/>
                            </a:schemeClr>
                          </a:solidFill>
                        </a:rPr>
                        <a:t> a2</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a3</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strike="sngStrike" dirty="0" smtClean="0">
                          <a:solidFill>
                            <a:schemeClr val="tx1">
                              <a:lumMod val="65000"/>
                              <a:lumOff val="35000"/>
                            </a:schemeClr>
                          </a:solidFill>
                        </a:rPr>
                        <a:t>B34</a:t>
                      </a:r>
                      <a:r>
                        <a:rPr lang="en-US" sz="2000" dirty="0" smtClean="0">
                          <a:solidFill>
                            <a:schemeClr val="tx1">
                              <a:lumMod val="65000"/>
                              <a:lumOff val="35000"/>
                            </a:schemeClr>
                          </a:solidFill>
                        </a:rPr>
                        <a:t> a4</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strike="sngStrike" dirty="0" smtClean="0">
                          <a:solidFill>
                            <a:schemeClr val="tx1">
                              <a:lumMod val="65000"/>
                              <a:lumOff val="35000"/>
                            </a:schemeClr>
                          </a:solidFill>
                        </a:rPr>
                        <a:t>B35</a:t>
                      </a:r>
                      <a:r>
                        <a:rPr lang="en-US" sz="2000" dirty="0" smtClean="0">
                          <a:solidFill>
                            <a:schemeClr val="tx1">
                              <a:lumMod val="65000"/>
                              <a:lumOff val="35000"/>
                            </a:schemeClr>
                          </a:solidFill>
                        </a:rPr>
                        <a:t> a5</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r>
                        <a:rPr lang="en-US" sz="2000" dirty="0" smtClean="0">
                          <a:solidFill>
                            <a:schemeClr val="tx1">
                              <a:lumMod val="65000"/>
                              <a:lumOff val="35000"/>
                            </a:schemeClr>
                          </a:solidFill>
                        </a:rPr>
                        <a:t>a6</a:t>
                      </a:r>
                      <a:endParaRPr lang="en-US" sz="2000" dirty="0">
                        <a:solidFill>
                          <a:schemeClr val="tx1">
                            <a:lumMod val="65000"/>
                            <a:lumOff val="35000"/>
                          </a:schemeClr>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extLst>
                  <a:ext uri="{0D108BD9-81ED-4DB2-BD59-A6C34878D82A}">
                    <a16:rowId xmlns:a16="http://schemas.microsoft.com/office/drawing/2014/main" val="1547190437"/>
                  </a:ext>
                </a:extLst>
              </a:tr>
            </a:tbl>
          </a:graphicData>
        </a:graphic>
      </p:graphicFrame>
      <p:sp>
        <p:nvSpPr>
          <p:cNvPr id="9" name="Rectangle 8"/>
          <p:cNvSpPr/>
          <p:nvPr/>
        </p:nvSpPr>
        <p:spPr>
          <a:xfrm>
            <a:off x="187522" y="4168901"/>
            <a:ext cx="5832278" cy="400110"/>
          </a:xfrm>
          <a:prstGeom prst="rect">
            <a:avLst/>
          </a:prstGeom>
        </p:spPr>
        <p:txBody>
          <a:bodyPr wrap="square">
            <a:spAutoFit/>
          </a:bodyPr>
          <a:lstStyle/>
          <a:p>
            <a:r>
              <a:rPr lang="en-CA" sz="2000" b="1" dirty="0" smtClean="0">
                <a:latin typeface="Candara" panose="020E0502030303020204" pitchFamily="34" charset="0"/>
              </a:rPr>
              <a:t>Apply </a:t>
            </a:r>
            <a:r>
              <a:rPr lang="en-CA" sz="2000" b="1" dirty="0">
                <a:latin typeface="Candara" panose="020E0502030303020204" pitchFamily="34" charset="0"/>
              </a:rPr>
              <a:t>the first two functional </a:t>
            </a:r>
            <a:r>
              <a:rPr lang="en-CA" sz="2000" b="1" dirty="0" smtClean="0">
                <a:latin typeface="Candara" panose="020E0502030303020204" pitchFamily="34" charset="0"/>
              </a:rPr>
              <a:t>dependencies</a:t>
            </a:r>
            <a:endParaRPr lang="en-US" sz="2000" b="1" dirty="0">
              <a:latin typeface="Candara" panose="020E0502030303020204" pitchFamily="34" charset="0"/>
            </a:endParaRPr>
          </a:p>
        </p:txBody>
      </p:sp>
      <p:sp>
        <p:nvSpPr>
          <p:cNvPr id="24" name="Rectangle 23"/>
          <p:cNvSpPr/>
          <p:nvPr/>
        </p:nvSpPr>
        <p:spPr>
          <a:xfrm>
            <a:off x="187521" y="6248400"/>
            <a:ext cx="5832278" cy="400110"/>
          </a:xfrm>
          <a:prstGeom prst="rect">
            <a:avLst/>
          </a:prstGeom>
        </p:spPr>
        <p:txBody>
          <a:bodyPr wrap="square">
            <a:spAutoFit/>
          </a:bodyPr>
          <a:lstStyle/>
          <a:p>
            <a:r>
              <a:rPr lang="en-CA" sz="2000" dirty="0" smtClean="0"/>
              <a:t>Last </a:t>
            </a:r>
            <a:r>
              <a:rPr lang="en-CA" sz="2000" dirty="0"/>
              <a:t>row is all “a” symbols so we stop</a:t>
            </a:r>
            <a:endParaRPr lang="en-US" sz="2000" b="1" dirty="0">
              <a:latin typeface="Candara" panose="020E0502030303020204" pitchFamily="34" charset="0"/>
            </a:endParaRPr>
          </a:p>
        </p:txBody>
      </p:sp>
    </p:spTree>
    <p:extLst>
      <p:ext uri="{BB962C8B-B14F-4D97-AF65-F5344CB8AC3E}">
        <p14:creationId xmlns:p14="http://schemas.microsoft.com/office/powerpoint/2010/main" val="12188054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40" name="Rectangle 4"/>
          <p:cNvSpPr>
            <a:spLocks noGrp="1" noChangeArrowheads="1"/>
          </p:cNvSpPr>
          <p:nvPr>
            <p:ph type="title"/>
          </p:nvPr>
        </p:nvSpPr>
        <p:spPr>
          <a:xfrm>
            <a:off x="0" y="0"/>
            <a:ext cx="9144000" cy="914399"/>
          </a:xfrm>
        </p:spPr>
        <p:txBody>
          <a:bodyPr/>
          <a:lstStyle/>
          <a:p>
            <a:r>
              <a:rPr lang="en-US" altLang="en-US" sz="2800" b="1" dirty="0" smtClean="0"/>
              <a:t>Test for checking non-additivity of Binary </a:t>
            </a:r>
            <a:r>
              <a:rPr lang="en-US" altLang="en-US" sz="2800" b="1" dirty="0"/>
              <a:t>Relational Decompositions </a:t>
            </a:r>
            <a:r>
              <a:rPr lang="en-US" altLang="en-US" sz="2800" b="1" dirty="0" smtClean="0"/>
              <a:t>(</a:t>
            </a:r>
            <a:r>
              <a:rPr lang="en-US" altLang="en-US" sz="2800" b="1" dirty="0" err="1" smtClean="0"/>
              <a:t>cont</a:t>
            </a:r>
            <a:r>
              <a:rPr lang="en-US" altLang="en-US" sz="2800" b="1" dirty="0" smtClean="0"/>
              <a:t>)</a:t>
            </a:r>
            <a:endParaRPr lang="en-US" altLang="en-US" sz="2800" b="1" dirty="0"/>
          </a:p>
        </p:txBody>
      </p:sp>
      <p:sp>
        <p:nvSpPr>
          <p:cNvPr id="782341" name="Rectangle 5"/>
          <p:cNvSpPr>
            <a:spLocks noGrp="1" noChangeArrowheads="1"/>
          </p:cNvSpPr>
          <p:nvPr>
            <p:ph type="body" idx="1"/>
          </p:nvPr>
        </p:nvSpPr>
        <p:spPr>
          <a:xfrm>
            <a:off x="0" y="914399"/>
            <a:ext cx="9042400" cy="5943600"/>
          </a:xfrm>
        </p:spPr>
        <p:txBody>
          <a:bodyPr/>
          <a:lstStyle/>
          <a:p>
            <a:pPr marL="0" indent="0">
              <a:lnSpc>
                <a:spcPct val="150000"/>
              </a:lnSpc>
              <a:buNone/>
            </a:pPr>
            <a:r>
              <a:rPr lang="en-US" altLang="en-US" sz="2400" b="1" dirty="0" smtClean="0"/>
              <a:t>Testing </a:t>
            </a:r>
            <a:r>
              <a:rPr lang="en-US" altLang="en-US" sz="2400" b="1" dirty="0"/>
              <a:t>Binary Decompositions for Non-additive Join </a:t>
            </a:r>
            <a:r>
              <a:rPr lang="en-US" altLang="en-US" sz="2400" b="1" dirty="0" smtClean="0"/>
              <a:t>(Lossless Join) Property</a:t>
            </a:r>
            <a:endParaRPr lang="en-US" altLang="en-US" sz="2400" b="1" dirty="0"/>
          </a:p>
          <a:p>
            <a:pPr lvl="1">
              <a:lnSpc>
                <a:spcPct val="150000"/>
              </a:lnSpc>
            </a:pPr>
            <a:r>
              <a:rPr lang="en-US" altLang="en-US" sz="2400" b="1" dirty="0"/>
              <a:t>Binary Decomposition:</a:t>
            </a:r>
            <a:r>
              <a:rPr lang="en-US" altLang="en-US" sz="2400" dirty="0"/>
              <a:t> Decomposition of a relation R into two relations. </a:t>
            </a:r>
          </a:p>
          <a:p>
            <a:pPr lvl="1">
              <a:lnSpc>
                <a:spcPct val="150000"/>
              </a:lnSpc>
            </a:pPr>
            <a:r>
              <a:rPr lang="en-US" altLang="en-US" sz="2400" b="1" dirty="0"/>
              <a:t>PROPERTY </a:t>
            </a:r>
            <a:r>
              <a:rPr lang="en-US" altLang="en-US" sz="2400" b="1" dirty="0" smtClean="0"/>
              <a:t>NJB (non-additive </a:t>
            </a:r>
            <a:r>
              <a:rPr lang="en-US" altLang="en-US" sz="2400" b="1" dirty="0"/>
              <a:t>join test for binary decompositions):</a:t>
            </a:r>
            <a:r>
              <a:rPr lang="en-US" altLang="en-US" sz="2400" dirty="0"/>
              <a:t> A decomposition D = {R1, R2} of R has the lossless join property with respect to a set of functional dependencies F on R </a:t>
            </a:r>
            <a:r>
              <a:rPr lang="en-US" altLang="en-US" sz="2400" i="1" dirty="0"/>
              <a:t>if and only if</a:t>
            </a:r>
            <a:r>
              <a:rPr lang="en-US" altLang="en-US" sz="2400" dirty="0"/>
              <a:t> either</a:t>
            </a:r>
          </a:p>
          <a:p>
            <a:pPr lvl="2">
              <a:lnSpc>
                <a:spcPct val="150000"/>
              </a:lnSpc>
            </a:pPr>
            <a:r>
              <a:rPr lang="en-US" altLang="en-US" dirty="0"/>
              <a:t>The </a:t>
            </a:r>
            <a:r>
              <a:rPr lang="en-US" altLang="en-US" dirty="0" err="1"/>
              <a:t>f.d</a:t>
            </a:r>
            <a:r>
              <a:rPr lang="en-US" altLang="en-US" dirty="0"/>
              <a:t>. ((R1 </a:t>
            </a:r>
            <a:r>
              <a:rPr lang="en-US" altLang="en-US" dirty="0">
                <a:ea typeface="ヒラギノ角ゴ Pro W3" charset="-128"/>
              </a:rPr>
              <a:t>∩</a:t>
            </a:r>
            <a:r>
              <a:rPr lang="en-US" altLang="en-US" dirty="0"/>
              <a:t> R2) </a:t>
            </a:r>
            <a:r>
              <a:rPr lang="en-US" altLang="en-US" dirty="0">
                <a:sym typeface="Wingdings 3" charset="2"/>
              </a:rPr>
              <a:t></a:t>
            </a:r>
            <a:r>
              <a:rPr lang="en-US" altLang="en-US" dirty="0"/>
              <a:t> (R1- R2)) is in F</a:t>
            </a:r>
            <a:r>
              <a:rPr lang="en-US" altLang="en-US" baseline="30000" dirty="0"/>
              <a:t>+</a:t>
            </a:r>
            <a:r>
              <a:rPr lang="en-US" altLang="en-US" dirty="0"/>
              <a:t>, or</a:t>
            </a:r>
          </a:p>
          <a:p>
            <a:pPr lvl="2">
              <a:lnSpc>
                <a:spcPct val="150000"/>
              </a:lnSpc>
            </a:pPr>
            <a:r>
              <a:rPr lang="en-US" altLang="en-US" dirty="0"/>
              <a:t>The </a:t>
            </a:r>
            <a:r>
              <a:rPr lang="en-US" altLang="en-US" dirty="0" err="1"/>
              <a:t>f.d</a:t>
            </a:r>
            <a:r>
              <a:rPr lang="en-US" altLang="en-US" dirty="0"/>
              <a:t>. ((R1 </a:t>
            </a:r>
            <a:r>
              <a:rPr lang="en-US" altLang="en-US" dirty="0">
                <a:ea typeface="ヒラギノ角ゴ Pro W3" charset="-128"/>
              </a:rPr>
              <a:t>∩</a:t>
            </a:r>
            <a:r>
              <a:rPr lang="en-US" altLang="en-US" dirty="0"/>
              <a:t> R2) </a:t>
            </a:r>
            <a:r>
              <a:rPr lang="en-US" altLang="en-US" dirty="0">
                <a:sym typeface="Wingdings 3" charset="2"/>
              </a:rPr>
              <a:t></a:t>
            </a:r>
            <a:r>
              <a:rPr lang="en-US" altLang="en-US" dirty="0"/>
              <a:t> (R2 - R1)) is in F</a:t>
            </a:r>
            <a:r>
              <a:rPr lang="en-US" altLang="en-US" baseline="30000" dirty="0"/>
              <a:t>+</a:t>
            </a:r>
            <a:r>
              <a:rPr lang="en-US" altLang="en-US" dirty="0"/>
              <a:t>. </a:t>
            </a:r>
          </a:p>
        </p:txBody>
      </p:sp>
    </p:spTree>
    <p:extLst>
      <p:ext uri="{BB962C8B-B14F-4D97-AF65-F5344CB8AC3E}">
        <p14:creationId xmlns:p14="http://schemas.microsoft.com/office/powerpoint/2010/main" val="65401199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1524000"/>
            <a:ext cx="9144000" cy="152400"/>
          </a:xfrm>
        </p:spPr>
        <p:txBody>
          <a:bodyPr/>
          <a:lstStyle/>
          <a:p>
            <a:r>
              <a:rPr lang="en-US" altLang="en-US" dirty="0" smtClean="0"/>
              <a:t> </a:t>
            </a:r>
          </a:p>
        </p:txBody>
      </p:sp>
      <p:sp>
        <p:nvSpPr>
          <p:cNvPr id="3" name="Content Placeholder 2"/>
          <p:cNvSpPr>
            <a:spLocks noGrp="1"/>
          </p:cNvSpPr>
          <p:nvPr>
            <p:ph idx="1"/>
          </p:nvPr>
        </p:nvSpPr>
        <p:spPr>
          <a:xfrm>
            <a:off x="66675" y="1938337"/>
            <a:ext cx="8991600" cy="2505075"/>
          </a:xfrm>
        </p:spPr>
        <p:txBody>
          <a:bodyPr/>
          <a:lstStyle/>
          <a:p>
            <a:pPr marL="0" indent="0" algn="ctr">
              <a:buNone/>
              <a:defRPr/>
            </a:pPr>
            <a:r>
              <a:rPr lang="en-US" sz="7200" b="1" dirty="0" smtClean="0">
                <a:effectLst>
                  <a:outerShdw blurRad="38100" dist="38100" dir="2700000" algn="tl">
                    <a:srgbClr val="000000">
                      <a:alpha val="43137"/>
                    </a:srgbClr>
                  </a:outerShdw>
                </a:effectLst>
              </a:rPr>
              <a:t>Relational </a:t>
            </a:r>
            <a:r>
              <a:rPr lang="en-US" sz="7200" b="1" dirty="0">
                <a:effectLst>
                  <a:outerShdw blurRad="38100" dist="38100" dir="2700000" algn="tl">
                    <a:srgbClr val="000000">
                      <a:alpha val="43137"/>
                    </a:srgbClr>
                  </a:outerShdw>
                </a:effectLst>
              </a:rPr>
              <a:t>Database </a:t>
            </a:r>
            <a:r>
              <a:rPr lang="en-US" sz="7200" b="1" dirty="0" smtClean="0">
                <a:effectLst>
                  <a:outerShdw blurRad="38100" dist="38100" dir="2700000" algn="tl">
                    <a:srgbClr val="000000">
                      <a:alpha val="43137"/>
                    </a:srgbClr>
                  </a:outerShdw>
                </a:effectLst>
              </a:rPr>
              <a:t/>
            </a:r>
            <a:br>
              <a:rPr lang="en-US" sz="7200" b="1" dirty="0" smtClean="0">
                <a:effectLst>
                  <a:outerShdw blurRad="38100" dist="38100" dir="2700000" algn="tl">
                    <a:srgbClr val="000000">
                      <a:alpha val="43137"/>
                    </a:srgbClr>
                  </a:outerShdw>
                </a:effectLst>
              </a:rPr>
            </a:br>
            <a:r>
              <a:rPr lang="en-US" sz="7200" b="1" dirty="0" smtClean="0">
                <a:effectLst>
                  <a:outerShdw blurRad="38100" dist="38100" dir="2700000" algn="tl">
                    <a:srgbClr val="000000">
                      <a:alpha val="43137"/>
                    </a:srgbClr>
                  </a:outerShdw>
                </a:effectLst>
              </a:rPr>
              <a:t>Design </a:t>
            </a:r>
            <a:r>
              <a:rPr lang="en-US" sz="7200" b="1" dirty="0">
                <a:effectLst>
                  <a:outerShdw blurRad="38100" dist="38100" dir="2700000" algn="tl">
                    <a:srgbClr val="000000">
                      <a:alpha val="43137"/>
                    </a:srgbClr>
                  </a:outerShdw>
                </a:effectLst>
              </a:rPr>
              <a:t>Algorithms</a:t>
            </a:r>
          </a:p>
        </p:txBody>
      </p:sp>
      <p:sp>
        <p:nvSpPr>
          <p:cNvPr id="4" name="Title 1"/>
          <p:cNvSpPr txBox="1">
            <a:spLocks/>
          </p:cNvSpPr>
          <p:nvPr/>
        </p:nvSpPr>
        <p:spPr bwMode="auto">
          <a:xfrm>
            <a:off x="76200" y="4648200"/>
            <a:ext cx="9144000" cy="15240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r>
              <a:rPr lang="en-US" altLang="en-US" kern="0" smtClean="0"/>
              <a:t> </a:t>
            </a:r>
            <a:endParaRPr lang="en-US" altLang="en-US" kern="0" dirty="0" smtClean="0"/>
          </a:p>
        </p:txBody>
      </p:sp>
    </p:spTree>
    <p:extLst>
      <p:ext uri="{BB962C8B-B14F-4D97-AF65-F5344CB8AC3E}">
        <p14:creationId xmlns:p14="http://schemas.microsoft.com/office/powerpoint/2010/main" val="2901529154"/>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8" name="Rectangle 4"/>
          <p:cNvSpPr>
            <a:spLocks noGrp="1" noChangeArrowheads="1"/>
          </p:cNvSpPr>
          <p:nvPr>
            <p:ph type="title"/>
          </p:nvPr>
        </p:nvSpPr>
        <p:spPr>
          <a:xfrm>
            <a:off x="0" y="1"/>
            <a:ext cx="9144000" cy="568324"/>
          </a:xfrm>
        </p:spPr>
        <p:txBody>
          <a:bodyPr/>
          <a:lstStyle/>
          <a:p>
            <a:r>
              <a:rPr lang="en-US" altLang="en-US" sz="2800" b="1" dirty="0"/>
              <a:t>Properties of Relational </a:t>
            </a:r>
            <a:r>
              <a:rPr lang="en-US" altLang="en-US" sz="2800" b="1" dirty="0" smtClean="0"/>
              <a:t>Decompositions</a:t>
            </a:r>
            <a:endParaRPr lang="en-US" altLang="en-US" sz="2800" b="1" dirty="0"/>
          </a:p>
        </p:txBody>
      </p:sp>
      <p:sp>
        <p:nvSpPr>
          <p:cNvPr id="784389" name="Rectangle 5"/>
          <p:cNvSpPr>
            <a:spLocks noGrp="1" noChangeArrowheads="1"/>
          </p:cNvSpPr>
          <p:nvPr>
            <p:ph type="body" idx="1"/>
          </p:nvPr>
        </p:nvSpPr>
        <p:spPr>
          <a:xfrm>
            <a:off x="34725" y="568324"/>
            <a:ext cx="9042400" cy="6289675"/>
          </a:xfrm>
        </p:spPr>
        <p:txBody>
          <a:bodyPr/>
          <a:lstStyle/>
          <a:p>
            <a:pPr marL="0" indent="0">
              <a:lnSpc>
                <a:spcPct val="150000"/>
              </a:lnSpc>
              <a:buNone/>
            </a:pPr>
            <a:r>
              <a:rPr lang="en-US" altLang="en-US" sz="2400" b="1" dirty="0" smtClean="0">
                <a:latin typeface="Candara" panose="020E0502030303020204" pitchFamily="34" charset="0"/>
              </a:rPr>
              <a:t>Successive Non-additive Join Decomposition</a:t>
            </a:r>
          </a:p>
          <a:p>
            <a:pPr>
              <a:lnSpc>
                <a:spcPct val="150000"/>
              </a:lnSpc>
            </a:pPr>
            <a:r>
              <a:rPr lang="en-US" altLang="en-US" sz="2400" b="1" dirty="0" smtClean="0">
                <a:latin typeface="Candara" panose="020E0502030303020204" pitchFamily="34" charset="0"/>
              </a:rPr>
              <a:t>Claim </a:t>
            </a:r>
            <a:r>
              <a:rPr lang="en-US" altLang="en-US" sz="2400" b="1" dirty="0">
                <a:latin typeface="Candara" panose="020E0502030303020204" pitchFamily="34" charset="0"/>
              </a:rPr>
              <a:t>2 (Preservation of non-additivity in successive decompositions): </a:t>
            </a:r>
          </a:p>
          <a:p>
            <a:pPr lvl="1">
              <a:lnSpc>
                <a:spcPct val="150000"/>
              </a:lnSpc>
            </a:pPr>
            <a:r>
              <a:rPr lang="en-US" altLang="en-US" sz="2400" dirty="0">
                <a:latin typeface="Candara" panose="020E0502030303020204" pitchFamily="34" charset="0"/>
              </a:rPr>
              <a:t>If a decomposition D = {R1, R2, ..., Rm} of R has the lossless (non-additive) join property with respect to a set of functional dependencies F on R, and</a:t>
            </a:r>
          </a:p>
          <a:p>
            <a:pPr lvl="1">
              <a:lnSpc>
                <a:spcPct val="150000"/>
              </a:lnSpc>
            </a:pPr>
            <a:r>
              <a:rPr lang="en-US" altLang="en-US" sz="2400" dirty="0" smtClean="0">
                <a:latin typeface="Candara" panose="020E0502030303020204" pitchFamily="34" charset="0"/>
              </a:rPr>
              <a:t>if </a:t>
            </a:r>
            <a:r>
              <a:rPr lang="en-US" altLang="en-US" sz="2400" dirty="0">
                <a:latin typeface="Candara" panose="020E0502030303020204" pitchFamily="34" charset="0"/>
              </a:rPr>
              <a:t>a decomposition Di = {Q1, Q2, ..., </a:t>
            </a:r>
            <a:r>
              <a:rPr lang="en-US" altLang="en-US" sz="2400" dirty="0" err="1">
                <a:latin typeface="Candara" panose="020E0502030303020204" pitchFamily="34" charset="0"/>
              </a:rPr>
              <a:t>Qk</a:t>
            </a:r>
            <a:r>
              <a:rPr lang="en-US" altLang="en-US" sz="2400" dirty="0">
                <a:latin typeface="Candara" panose="020E0502030303020204" pitchFamily="34" charset="0"/>
              </a:rPr>
              <a:t>} of </a:t>
            </a:r>
            <a:r>
              <a:rPr lang="en-US" altLang="en-US" sz="2400" dirty="0" err="1">
                <a:latin typeface="Candara" panose="020E0502030303020204" pitchFamily="34" charset="0"/>
              </a:rPr>
              <a:t>Ri</a:t>
            </a:r>
            <a:r>
              <a:rPr lang="en-US" altLang="en-US" sz="2400" dirty="0">
                <a:latin typeface="Candara" panose="020E0502030303020204" pitchFamily="34" charset="0"/>
              </a:rPr>
              <a:t> has the lossless (non-additive) join property with respect to the projection of F on </a:t>
            </a:r>
            <a:r>
              <a:rPr lang="en-US" altLang="en-US" sz="2400" dirty="0" err="1">
                <a:latin typeface="Candara" panose="020E0502030303020204" pitchFamily="34" charset="0"/>
              </a:rPr>
              <a:t>Ri</a:t>
            </a:r>
            <a:r>
              <a:rPr lang="en-US" altLang="en-US" sz="2400" dirty="0">
                <a:latin typeface="Candara" panose="020E0502030303020204" pitchFamily="34" charset="0"/>
              </a:rPr>
              <a:t>,</a:t>
            </a:r>
          </a:p>
          <a:p>
            <a:pPr lvl="2"/>
            <a:r>
              <a:rPr lang="en-US" altLang="en-US" dirty="0">
                <a:latin typeface="Candara" panose="020E0502030303020204" pitchFamily="34" charset="0"/>
              </a:rPr>
              <a:t>then the decomposition D2 = {R1, R2, ..., Ri-1, Q1, Q2, ..., </a:t>
            </a:r>
            <a:r>
              <a:rPr lang="en-US" altLang="en-US" dirty="0" err="1">
                <a:latin typeface="Candara" panose="020E0502030303020204" pitchFamily="34" charset="0"/>
              </a:rPr>
              <a:t>Qk</a:t>
            </a:r>
            <a:r>
              <a:rPr lang="en-US" altLang="en-US" dirty="0">
                <a:latin typeface="Candara" panose="020E0502030303020204" pitchFamily="34" charset="0"/>
              </a:rPr>
              <a:t>, Ri+1, ..., Rm} of R has the non-additive join property with respect to F.</a:t>
            </a:r>
          </a:p>
        </p:txBody>
      </p:sp>
    </p:spTree>
    <p:extLst>
      <p:ext uri="{BB962C8B-B14F-4D97-AF65-F5344CB8AC3E}">
        <p14:creationId xmlns:p14="http://schemas.microsoft.com/office/powerpoint/2010/main" val="55418199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2" name="Rectangle 4"/>
          <p:cNvSpPr>
            <a:spLocks noGrp="1" noChangeArrowheads="1"/>
          </p:cNvSpPr>
          <p:nvPr>
            <p:ph type="title"/>
          </p:nvPr>
        </p:nvSpPr>
        <p:spPr>
          <a:xfrm>
            <a:off x="0" y="1"/>
            <a:ext cx="9144000" cy="533399"/>
          </a:xfrm>
        </p:spPr>
        <p:txBody>
          <a:bodyPr/>
          <a:lstStyle/>
          <a:p>
            <a:r>
              <a:rPr lang="en-US" altLang="en-US" sz="2800" dirty="0" smtClean="0"/>
              <a:t>Algorithms </a:t>
            </a:r>
            <a:r>
              <a:rPr lang="en-US" altLang="en-US" sz="2800" dirty="0"/>
              <a:t>for Relational Database Schema Design </a:t>
            </a:r>
            <a:r>
              <a:rPr lang="en-US" altLang="en-US" sz="2800" dirty="0" smtClean="0"/>
              <a:t>(1)</a:t>
            </a:r>
            <a:endParaRPr lang="en-US" altLang="en-US" sz="2800" dirty="0"/>
          </a:p>
        </p:txBody>
      </p:sp>
      <p:sp>
        <p:nvSpPr>
          <p:cNvPr id="790533" name="Rectangle 5"/>
          <p:cNvSpPr>
            <a:spLocks noGrp="1" noChangeArrowheads="1"/>
          </p:cNvSpPr>
          <p:nvPr>
            <p:ph type="body" idx="1"/>
          </p:nvPr>
        </p:nvSpPr>
        <p:spPr>
          <a:xfrm>
            <a:off x="34725" y="533400"/>
            <a:ext cx="9067800" cy="6324600"/>
          </a:xfrm>
        </p:spPr>
        <p:txBody>
          <a:bodyPr/>
          <a:lstStyle/>
          <a:p>
            <a:pPr>
              <a:lnSpc>
                <a:spcPct val="150000"/>
              </a:lnSpc>
            </a:pPr>
            <a:r>
              <a:rPr lang="en-US" altLang="en-US" sz="2000" b="1" dirty="0" smtClean="0"/>
              <a:t>Design of 3NF Schemas:</a:t>
            </a:r>
          </a:p>
          <a:p>
            <a:pPr marL="0" indent="0">
              <a:lnSpc>
                <a:spcPct val="150000"/>
              </a:lnSpc>
              <a:buNone/>
            </a:pPr>
            <a:r>
              <a:rPr lang="en-US" altLang="en-US" sz="2000" b="1" dirty="0" smtClean="0"/>
              <a:t>Algorithm: Relational </a:t>
            </a:r>
            <a:r>
              <a:rPr lang="en-US" altLang="en-US" sz="2000" b="1" dirty="0"/>
              <a:t>Synthesis into 3NF with Dependency Preservation </a:t>
            </a:r>
            <a:r>
              <a:rPr lang="en-US" altLang="en-US" sz="2000" b="1" dirty="0" smtClean="0"/>
              <a:t>and Non-Additive (Lossless) </a:t>
            </a:r>
            <a:r>
              <a:rPr lang="en-US" altLang="en-US" sz="2000" b="1" dirty="0"/>
              <a:t>Join Property</a:t>
            </a:r>
          </a:p>
          <a:p>
            <a:pPr lvl="1">
              <a:lnSpc>
                <a:spcPct val="150000"/>
              </a:lnSpc>
            </a:pPr>
            <a:r>
              <a:rPr lang="en-US" altLang="en-US" sz="2000" b="1" dirty="0"/>
              <a:t>Input: A universal relation R and a set of functional dependencies F on the attributes of R.</a:t>
            </a:r>
          </a:p>
          <a:p>
            <a:pPr>
              <a:lnSpc>
                <a:spcPct val="150000"/>
              </a:lnSpc>
              <a:buNone/>
            </a:pPr>
            <a:r>
              <a:rPr lang="en-US" altLang="en-US" sz="2000" b="1" dirty="0">
                <a:solidFill>
                  <a:srgbClr val="800000"/>
                </a:solidFill>
              </a:rPr>
              <a:t>1.</a:t>
            </a:r>
            <a:r>
              <a:rPr lang="en-US" altLang="en-US" sz="2000" b="1" dirty="0"/>
              <a:t> </a:t>
            </a:r>
            <a:r>
              <a:rPr lang="en-US" altLang="en-US" sz="2000" dirty="0"/>
              <a:t>Find a minimal cover G for F (use Algorithm </a:t>
            </a:r>
            <a:r>
              <a:rPr lang="nb-NO" altLang="en-US" sz="2000" dirty="0"/>
              <a:t>15.</a:t>
            </a:r>
            <a:r>
              <a:rPr lang="en-US" altLang="en-US" sz="2000" dirty="0"/>
              <a:t>0</a:t>
            </a:r>
            <a:r>
              <a:rPr lang="en-US" altLang="en-US" sz="2000" dirty="0" smtClean="0"/>
              <a:t>).</a:t>
            </a:r>
            <a:endParaRPr lang="en-US" altLang="en-US" sz="2000" dirty="0"/>
          </a:p>
          <a:p>
            <a:pPr>
              <a:lnSpc>
                <a:spcPct val="150000"/>
              </a:lnSpc>
              <a:buFont typeface="Wingdings" charset="2"/>
              <a:buNone/>
            </a:pPr>
            <a:r>
              <a:rPr lang="en-US" altLang="en-US" sz="2000" b="1" dirty="0" smtClean="0">
                <a:solidFill>
                  <a:srgbClr val="800000"/>
                </a:solidFill>
              </a:rPr>
              <a:t>2</a:t>
            </a:r>
            <a:r>
              <a:rPr lang="en-US" altLang="en-US" sz="2000" b="1" dirty="0">
                <a:solidFill>
                  <a:srgbClr val="800000"/>
                </a:solidFill>
              </a:rPr>
              <a:t>.</a:t>
            </a:r>
            <a:r>
              <a:rPr lang="en-US" altLang="en-US" sz="2000" b="1" dirty="0"/>
              <a:t> </a:t>
            </a:r>
            <a:r>
              <a:rPr lang="en-US" altLang="en-US" sz="2000" dirty="0"/>
              <a:t>For each left-hand-side X of a functional dependency that appears in G,</a:t>
            </a:r>
          </a:p>
          <a:p>
            <a:pPr>
              <a:lnSpc>
                <a:spcPct val="150000"/>
              </a:lnSpc>
              <a:buFont typeface="Wingdings" charset="2"/>
              <a:buNone/>
            </a:pPr>
            <a:r>
              <a:rPr lang="en-US" altLang="en-US" sz="2000" dirty="0"/>
              <a:t>	</a:t>
            </a:r>
            <a:r>
              <a:rPr lang="en-US" altLang="en-US" sz="2000" dirty="0" smtClean="0"/>
              <a:t>create </a:t>
            </a:r>
            <a:r>
              <a:rPr lang="en-US" altLang="en-US" sz="2000" dirty="0"/>
              <a:t>a relation schema in D with attributes {X </a:t>
            </a:r>
            <a:r>
              <a:rPr lang="en-US" altLang="en-US" sz="2000" dirty="0">
                <a:latin typeface="Lucida Grande" charset="0"/>
              </a:rPr>
              <a:t>υ</a:t>
            </a:r>
            <a:r>
              <a:rPr lang="en-US" altLang="en-US" sz="2000" dirty="0"/>
              <a:t> {A1} </a:t>
            </a:r>
            <a:r>
              <a:rPr lang="en-US" altLang="en-US" sz="2000" dirty="0">
                <a:latin typeface="Lucida Grande" charset="0"/>
              </a:rPr>
              <a:t>υ</a:t>
            </a:r>
            <a:r>
              <a:rPr lang="en-US" altLang="en-US" sz="2000" dirty="0"/>
              <a:t> {A2} ... </a:t>
            </a:r>
            <a:r>
              <a:rPr lang="en-US" altLang="en-US" sz="2000" dirty="0" err="1">
                <a:latin typeface="Lucida Grande" charset="0"/>
              </a:rPr>
              <a:t>υ</a:t>
            </a:r>
            <a:r>
              <a:rPr lang="en-US" altLang="en-US" sz="2000" dirty="0"/>
              <a:t> {</a:t>
            </a:r>
            <a:r>
              <a:rPr lang="en-US" altLang="en-US" sz="2000" dirty="0" err="1"/>
              <a:t>Ak</a:t>
            </a:r>
            <a:r>
              <a:rPr lang="en-US" altLang="en-US" sz="2000" dirty="0"/>
              <a:t>}}, </a:t>
            </a:r>
          </a:p>
          <a:p>
            <a:pPr>
              <a:lnSpc>
                <a:spcPct val="150000"/>
              </a:lnSpc>
              <a:buFont typeface="Wingdings" charset="2"/>
              <a:buNone/>
            </a:pPr>
            <a:r>
              <a:rPr lang="en-US" altLang="en-US" sz="2000" dirty="0"/>
              <a:t>	</a:t>
            </a:r>
            <a:r>
              <a:rPr lang="en-US" altLang="en-US" sz="2000" dirty="0" smtClean="0"/>
              <a:t>where </a:t>
            </a:r>
            <a:r>
              <a:rPr lang="en-US" altLang="en-US" sz="2000" dirty="0"/>
              <a:t>X </a:t>
            </a:r>
            <a:r>
              <a:rPr lang="en-US" altLang="en-US" sz="2000" dirty="0">
                <a:sym typeface="Wingdings 3" charset="2"/>
              </a:rPr>
              <a:t></a:t>
            </a:r>
            <a:r>
              <a:rPr lang="en-US" altLang="en-US" sz="2000" dirty="0"/>
              <a:t> A1, X </a:t>
            </a:r>
            <a:r>
              <a:rPr lang="en-US" altLang="en-US" sz="2000" dirty="0">
                <a:sym typeface="Wingdings 3" charset="2"/>
              </a:rPr>
              <a:t></a:t>
            </a:r>
            <a:r>
              <a:rPr lang="en-US" altLang="en-US" sz="2000" dirty="0"/>
              <a:t> A2, ..., X </a:t>
            </a:r>
            <a:r>
              <a:rPr lang="en-US" altLang="en-US" sz="2000" dirty="0">
                <a:sym typeface="Wingdings 3" charset="2"/>
              </a:rPr>
              <a:t>–&gt;</a:t>
            </a:r>
            <a:r>
              <a:rPr lang="en-US" altLang="en-US" sz="2000" dirty="0" err="1"/>
              <a:t>Ak</a:t>
            </a:r>
            <a:r>
              <a:rPr lang="en-US" altLang="en-US" sz="2000" dirty="0"/>
              <a:t> are the only dependencies in G with X as left-hand-side (X is the key of this relation).</a:t>
            </a:r>
          </a:p>
          <a:p>
            <a:pPr>
              <a:lnSpc>
                <a:spcPct val="150000"/>
              </a:lnSpc>
              <a:buNone/>
            </a:pPr>
            <a:r>
              <a:rPr lang="en-US" altLang="en-US" sz="2000" b="1" dirty="0">
                <a:solidFill>
                  <a:srgbClr val="800000"/>
                </a:solidFill>
              </a:rPr>
              <a:t>3.</a:t>
            </a:r>
            <a:r>
              <a:rPr lang="en-US" altLang="en-US" sz="2000" b="1" dirty="0"/>
              <a:t> </a:t>
            </a:r>
            <a:r>
              <a:rPr lang="en-US" altLang="en-US" sz="2000" dirty="0"/>
              <a:t>If none of the relation schemas in D contains a key of R, then create one more relation schema in D that contains attributes that form a key of R. </a:t>
            </a:r>
            <a:r>
              <a:rPr lang="en-US" altLang="en-US" sz="2000" i="1" dirty="0"/>
              <a:t>(Use Algorithm </a:t>
            </a:r>
            <a:r>
              <a:rPr lang="en-US" altLang="en-US" sz="2000" i="1" dirty="0" smtClean="0"/>
              <a:t>15.2a </a:t>
            </a:r>
            <a:r>
              <a:rPr lang="en-US" altLang="en-US" sz="2000" i="1" dirty="0"/>
              <a:t>to find the key of R)</a:t>
            </a:r>
          </a:p>
          <a:p>
            <a:pPr>
              <a:lnSpc>
                <a:spcPct val="150000"/>
              </a:lnSpc>
            </a:pPr>
            <a:endParaRPr lang="en-US" altLang="en-US" sz="2000" i="1" dirty="0"/>
          </a:p>
        </p:txBody>
      </p:sp>
    </p:spTree>
    <p:extLst>
      <p:ext uri="{BB962C8B-B14F-4D97-AF65-F5344CB8AC3E}">
        <p14:creationId xmlns:p14="http://schemas.microsoft.com/office/powerpoint/2010/main" val="3924967764"/>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4" name="Rectangle 4"/>
          <p:cNvSpPr>
            <a:spLocks noGrp="1" noChangeArrowheads="1"/>
          </p:cNvSpPr>
          <p:nvPr>
            <p:ph type="title"/>
          </p:nvPr>
        </p:nvSpPr>
        <p:spPr>
          <a:xfrm>
            <a:off x="0" y="1"/>
            <a:ext cx="9144000" cy="609600"/>
          </a:xfrm>
        </p:spPr>
        <p:txBody>
          <a:bodyPr/>
          <a:lstStyle/>
          <a:p>
            <a:r>
              <a:rPr lang="en-US" altLang="en-US" sz="2800" dirty="0"/>
              <a:t>Algorithms for Relational Database Schema Design (2)</a:t>
            </a:r>
          </a:p>
        </p:txBody>
      </p:sp>
      <p:sp>
        <p:nvSpPr>
          <p:cNvPr id="788485" name="Rectangle 5"/>
          <p:cNvSpPr>
            <a:spLocks noGrp="1" noChangeArrowheads="1"/>
          </p:cNvSpPr>
          <p:nvPr>
            <p:ph type="body" idx="1"/>
          </p:nvPr>
        </p:nvSpPr>
        <p:spPr>
          <a:xfrm>
            <a:off x="63500" y="723900"/>
            <a:ext cx="9042400" cy="6096000"/>
          </a:xfrm>
        </p:spPr>
        <p:txBody>
          <a:bodyPr/>
          <a:lstStyle/>
          <a:p>
            <a:pPr>
              <a:lnSpc>
                <a:spcPct val="90000"/>
              </a:lnSpc>
            </a:pPr>
            <a:r>
              <a:rPr lang="en-US" altLang="en-US" b="1" dirty="0" smtClean="0">
                <a:latin typeface="Arial Narrow" panose="020B0606020202030204" pitchFamily="34" charset="0"/>
              </a:rPr>
              <a:t>Design of BCNF Schemas</a:t>
            </a:r>
          </a:p>
          <a:p>
            <a:pPr marL="0" indent="0">
              <a:lnSpc>
                <a:spcPct val="90000"/>
              </a:lnSpc>
              <a:buNone/>
            </a:pPr>
            <a:r>
              <a:rPr lang="en-US" altLang="en-US" b="1" dirty="0" smtClean="0">
                <a:latin typeface="Arial Narrow" panose="020B0606020202030204" pitchFamily="34" charset="0"/>
              </a:rPr>
              <a:t>Algorithm 15.5: </a:t>
            </a:r>
            <a:r>
              <a:rPr lang="en-US" altLang="en-US" b="1" dirty="0">
                <a:latin typeface="Arial Narrow" panose="020B0606020202030204" pitchFamily="34" charset="0"/>
              </a:rPr>
              <a:t>Relational Decomposition into BCNF with Lossless (non-additive) join property</a:t>
            </a:r>
          </a:p>
          <a:p>
            <a:pPr lvl="1">
              <a:lnSpc>
                <a:spcPct val="90000"/>
              </a:lnSpc>
            </a:pPr>
            <a:r>
              <a:rPr lang="en-US" altLang="en-US" sz="2800" b="1" dirty="0">
                <a:latin typeface="Arial Narrow" panose="020B0606020202030204" pitchFamily="34" charset="0"/>
              </a:rPr>
              <a:t>Input: A universal relation R and a set of functional dependencies F on the attributes of R.</a:t>
            </a:r>
          </a:p>
          <a:p>
            <a:pPr>
              <a:lnSpc>
                <a:spcPct val="90000"/>
              </a:lnSpc>
              <a:buFont typeface="Wingdings" charset="2"/>
              <a:buNone/>
            </a:pPr>
            <a:r>
              <a:rPr lang="en-US" altLang="en-US" b="1" dirty="0">
                <a:solidFill>
                  <a:srgbClr val="800000"/>
                </a:solidFill>
                <a:latin typeface="Arial Narrow" panose="020B0606020202030204" pitchFamily="34" charset="0"/>
              </a:rPr>
              <a:t>1.</a:t>
            </a:r>
            <a:r>
              <a:rPr lang="en-US" altLang="en-US" b="1" dirty="0">
                <a:latin typeface="Arial Narrow" panose="020B0606020202030204" pitchFamily="34" charset="0"/>
              </a:rPr>
              <a:t> </a:t>
            </a:r>
            <a:r>
              <a:rPr lang="en-US" altLang="en-US" dirty="0">
                <a:latin typeface="Arial Narrow" panose="020B0606020202030204" pitchFamily="34" charset="0"/>
              </a:rPr>
              <a:t>Set D := {R};</a:t>
            </a:r>
          </a:p>
          <a:p>
            <a:pPr>
              <a:lnSpc>
                <a:spcPct val="90000"/>
              </a:lnSpc>
              <a:buFont typeface="Wingdings" charset="2"/>
              <a:buNone/>
            </a:pPr>
            <a:r>
              <a:rPr lang="en-US" altLang="en-US" b="1" dirty="0">
                <a:solidFill>
                  <a:srgbClr val="800000"/>
                </a:solidFill>
                <a:latin typeface="Arial Narrow" panose="020B0606020202030204" pitchFamily="34" charset="0"/>
              </a:rPr>
              <a:t>2.</a:t>
            </a:r>
            <a:r>
              <a:rPr lang="en-US" altLang="en-US" b="1" dirty="0">
                <a:latin typeface="Arial Narrow" panose="020B0606020202030204" pitchFamily="34" charset="0"/>
              </a:rPr>
              <a:t> </a:t>
            </a:r>
            <a:r>
              <a:rPr lang="en-US" altLang="en-US" dirty="0">
                <a:latin typeface="Arial Narrow" panose="020B0606020202030204" pitchFamily="34" charset="0"/>
              </a:rPr>
              <a:t>While there is a relation schema Q in D that is not in BCNF </a:t>
            </a:r>
          </a:p>
          <a:p>
            <a:pPr>
              <a:lnSpc>
                <a:spcPct val="90000"/>
              </a:lnSpc>
              <a:buFont typeface="Wingdings" charset="2"/>
              <a:buNone/>
            </a:pPr>
            <a:r>
              <a:rPr lang="en-US" altLang="en-US" dirty="0">
                <a:latin typeface="Arial Narrow" panose="020B0606020202030204" pitchFamily="34" charset="0"/>
              </a:rPr>
              <a:t>	do {</a:t>
            </a:r>
          </a:p>
          <a:p>
            <a:pPr>
              <a:lnSpc>
                <a:spcPct val="90000"/>
              </a:lnSpc>
              <a:buFont typeface="Wingdings" charset="2"/>
              <a:buNone/>
            </a:pPr>
            <a:r>
              <a:rPr lang="en-US" altLang="en-US" dirty="0">
                <a:latin typeface="Arial Narrow" panose="020B0606020202030204" pitchFamily="34" charset="0"/>
              </a:rPr>
              <a:t>		choose a relation schema Q in D that is not in BCNF;</a:t>
            </a:r>
          </a:p>
          <a:p>
            <a:pPr>
              <a:lnSpc>
                <a:spcPct val="90000"/>
              </a:lnSpc>
              <a:buFont typeface="Wingdings" charset="2"/>
              <a:buNone/>
            </a:pPr>
            <a:r>
              <a:rPr lang="en-US" altLang="en-US" dirty="0">
                <a:latin typeface="Arial Narrow" panose="020B0606020202030204" pitchFamily="34" charset="0"/>
              </a:rPr>
              <a:t>		find a functional dependency X </a:t>
            </a:r>
            <a:r>
              <a:rPr lang="en-US" altLang="en-US" dirty="0">
                <a:latin typeface="Arial Narrow" panose="020B0606020202030204" pitchFamily="34" charset="0"/>
                <a:sym typeface="Wingdings 3" charset="2"/>
              </a:rPr>
              <a:t></a:t>
            </a:r>
            <a:r>
              <a:rPr lang="en-US" altLang="en-US" dirty="0">
                <a:latin typeface="Arial Narrow" panose="020B0606020202030204" pitchFamily="34" charset="0"/>
              </a:rPr>
              <a:t> Y in Q that violates BCNF;</a:t>
            </a:r>
          </a:p>
          <a:p>
            <a:pPr>
              <a:lnSpc>
                <a:spcPct val="90000"/>
              </a:lnSpc>
              <a:buFont typeface="Wingdings" charset="2"/>
              <a:buNone/>
            </a:pPr>
            <a:r>
              <a:rPr lang="en-US" altLang="en-US" dirty="0">
                <a:latin typeface="Arial Narrow" panose="020B0606020202030204" pitchFamily="34" charset="0"/>
              </a:rPr>
              <a:t>		replace Q in D by two relation schemas (Q - Y) and (X </a:t>
            </a:r>
            <a:r>
              <a:rPr lang="en-US" altLang="en-US" dirty="0" smtClean="0">
                <a:latin typeface="Arial Narrow" panose="020B0606020202030204" pitchFamily="34" charset="0"/>
              </a:rPr>
              <a:t>U </a:t>
            </a:r>
            <a:r>
              <a:rPr lang="en-US" altLang="en-US" dirty="0">
                <a:latin typeface="Arial Narrow" panose="020B0606020202030204" pitchFamily="34" charset="0"/>
              </a:rPr>
              <a:t>Y);</a:t>
            </a:r>
          </a:p>
          <a:p>
            <a:pPr>
              <a:lnSpc>
                <a:spcPct val="90000"/>
              </a:lnSpc>
              <a:buFont typeface="Wingdings" charset="2"/>
              <a:buNone/>
            </a:pPr>
            <a:r>
              <a:rPr lang="en-US" altLang="en-US" dirty="0">
                <a:latin typeface="Arial Narrow" panose="020B0606020202030204" pitchFamily="34" charset="0"/>
              </a:rPr>
              <a:t>	}; </a:t>
            </a:r>
          </a:p>
          <a:p>
            <a:pPr>
              <a:lnSpc>
                <a:spcPct val="90000"/>
              </a:lnSpc>
              <a:buFont typeface="Wingdings" charset="2"/>
              <a:buNone/>
            </a:pPr>
            <a:r>
              <a:rPr lang="en-US" altLang="en-US" i="1" dirty="0" smtClean="0">
                <a:latin typeface="Arial Narrow" panose="020B0606020202030204" pitchFamily="34" charset="0"/>
              </a:rPr>
              <a:t>Assumption</a:t>
            </a:r>
            <a:r>
              <a:rPr lang="en-US" altLang="en-US" i="1" dirty="0">
                <a:latin typeface="Arial Narrow" panose="020B0606020202030204" pitchFamily="34" charset="0"/>
              </a:rPr>
              <a:t>: No null values are allowed for the join attributes.</a:t>
            </a:r>
          </a:p>
        </p:txBody>
      </p:sp>
    </p:spTree>
    <p:extLst>
      <p:ext uri="{BB962C8B-B14F-4D97-AF65-F5344CB8AC3E}">
        <p14:creationId xmlns:p14="http://schemas.microsoft.com/office/powerpoint/2010/main" val="4236935032"/>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4" name="Rectangle 4"/>
          <p:cNvSpPr>
            <a:spLocks noGrp="1" noChangeArrowheads="1"/>
          </p:cNvSpPr>
          <p:nvPr>
            <p:ph type="title"/>
          </p:nvPr>
        </p:nvSpPr>
        <p:spPr>
          <a:xfrm>
            <a:off x="0" y="1"/>
            <a:ext cx="9144000" cy="609599"/>
          </a:xfrm>
        </p:spPr>
        <p:txBody>
          <a:bodyPr/>
          <a:lstStyle/>
          <a:p>
            <a:r>
              <a:rPr lang="en-US" altLang="en-US" sz="2800" b="1" dirty="0" smtClean="0"/>
              <a:t>Problems with Null Values and Dangling Tuples (1)</a:t>
            </a:r>
            <a:endParaRPr lang="en-US" altLang="en-US" sz="2800" b="1" dirty="0"/>
          </a:p>
        </p:txBody>
      </p:sp>
      <p:sp>
        <p:nvSpPr>
          <p:cNvPr id="788485" name="Rectangle 5"/>
          <p:cNvSpPr>
            <a:spLocks noGrp="1" noChangeArrowheads="1"/>
          </p:cNvSpPr>
          <p:nvPr>
            <p:ph type="body" idx="1"/>
          </p:nvPr>
        </p:nvSpPr>
        <p:spPr>
          <a:xfrm>
            <a:off x="28575" y="466724"/>
            <a:ext cx="9067800" cy="6391275"/>
          </a:xfrm>
        </p:spPr>
        <p:txBody>
          <a:bodyPr/>
          <a:lstStyle/>
          <a:p>
            <a:pPr marL="0" indent="0">
              <a:lnSpc>
                <a:spcPct val="150000"/>
              </a:lnSpc>
              <a:buNone/>
            </a:pPr>
            <a:r>
              <a:rPr lang="en-US" altLang="en-US" sz="2000" b="1" dirty="0" smtClean="0"/>
              <a:t>4.1 Problems with NULL values</a:t>
            </a:r>
          </a:p>
          <a:p>
            <a:pPr>
              <a:lnSpc>
                <a:spcPct val="150000"/>
              </a:lnSpc>
            </a:pPr>
            <a:r>
              <a:rPr lang="en-US" sz="2000" dirty="0"/>
              <a:t>when some tuples have NULL values for attributes that will be used to join individual relations in the </a:t>
            </a:r>
            <a:r>
              <a:rPr lang="en-US" sz="2000" dirty="0" smtClean="0"/>
              <a:t>decomposition that may lead to incomplete results.</a:t>
            </a:r>
          </a:p>
          <a:p>
            <a:pPr>
              <a:lnSpc>
                <a:spcPct val="150000"/>
              </a:lnSpc>
            </a:pPr>
            <a:r>
              <a:rPr lang="en-US" sz="2000" dirty="0" smtClean="0"/>
              <a:t>E.g., see Figure </a:t>
            </a:r>
            <a:r>
              <a:rPr lang="en-US" sz="2000" dirty="0"/>
              <a:t>15.2(a), where two relations EMPLOYEE and DEPARTMENT are shown. The last two employee tuples—‘Berger’ and ‘Benitez’—represent newly hired employees who have not yet been assigned to a department (assume that this does not violate any integrity constraints). </a:t>
            </a:r>
            <a:endParaRPr lang="en-US" sz="2000" dirty="0" smtClean="0"/>
          </a:p>
          <a:p>
            <a:pPr>
              <a:lnSpc>
                <a:spcPct val="150000"/>
              </a:lnSpc>
            </a:pPr>
            <a:r>
              <a:rPr lang="en-US" sz="2000" dirty="0" smtClean="0"/>
              <a:t>If we </a:t>
            </a:r>
            <a:r>
              <a:rPr lang="en-US" sz="2000" dirty="0"/>
              <a:t>want to retrieve a list of (</a:t>
            </a:r>
            <a:r>
              <a:rPr lang="en-US" sz="2000" dirty="0" err="1"/>
              <a:t>Ename</a:t>
            </a:r>
            <a:r>
              <a:rPr lang="en-US" sz="2000" dirty="0"/>
              <a:t>, </a:t>
            </a:r>
            <a:r>
              <a:rPr lang="en-US" sz="2000" dirty="0" err="1"/>
              <a:t>Dname</a:t>
            </a:r>
            <a:r>
              <a:rPr lang="en-US" sz="2000" dirty="0"/>
              <a:t>) values for all the employees. If we apply the NATURAL JOIN operation on EMPLOYEE and DEPARTMENT (Figure 15.2(b)), the two aforementioned tuples will </a:t>
            </a:r>
            <a:r>
              <a:rPr lang="en-US" sz="2000" i="1" dirty="0"/>
              <a:t>not</a:t>
            </a:r>
            <a:r>
              <a:rPr lang="en-US" sz="2000" dirty="0"/>
              <a:t> appear in the result</a:t>
            </a:r>
            <a:r>
              <a:rPr lang="en-US" sz="2000" dirty="0" smtClean="0"/>
              <a:t>.</a:t>
            </a:r>
          </a:p>
          <a:p>
            <a:r>
              <a:rPr lang="en-US" altLang="en-US" sz="2000" dirty="0" smtClean="0"/>
              <a:t>In such cases, LEFT OUTER JOIN may be used. The result is shown in Figure 15.2 (c).</a:t>
            </a:r>
            <a:endParaRPr lang="en-US" altLang="en-US" sz="2000" dirty="0"/>
          </a:p>
        </p:txBody>
      </p:sp>
    </p:spTree>
    <p:extLst>
      <p:ext uri="{BB962C8B-B14F-4D97-AF65-F5344CB8AC3E}">
        <p14:creationId xmlns:p14="http://schemas.microsoft.com/office/powerpoint/2010/main" val="1308830873"/>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0" y="1"/>
            <a:ext cx="9144000" cy="609599"/>
          </a:xfrm>
          <a:solidFill>
            <a:srgbClr val="0070C0"/>
          </a:solidFill>
          <a:ln>
            <a:noFill/>
          </a:ln>
          <a:effectLst/>
          <a:extLst/>
        </p:spPr>
        <p:txBody>
          <a:bodyPr vert="horz" wrap="square" lIns="91440" tIns="45720" rIns="91440" bIns="45720" numCol="1" anchor="b" anchorCtr="0" compatLnSpc="1">
            <a:prstTxWarp prst="textNoShape">
              <a:avLst/>
            </a:prstTxWarp>
          </a:bodyPr>
          <a:lstStyle/>
          <a:p>
            <a:r>
              <a:rPr lang="en-US" altLang="en-US" sz="2800" b="1" dirty="0"/>
              <a:t>Problems with Null Values and Dangling Tuples </a:t>
            </a:r>
            <a:r>
              <a:rPr lang="en-US" altLang="en-US" sz="2800" b="1" dirty="0" smtClean="0"/>
              <a:t>(2)</a:t>
            </a:r>
            <a:endParaRPr lang="en-US" altLang="en-US" sz="2800" b="1" dirty="0"/>
          </a:p>
        </p:txBody>
      </p:sp>
      <p:pic>
        <p:nvPicPr>
          <p:cNvPr id="8" name="Picture 7" descr="fig15_02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09599"/>
            <a:ext cx="9144000" cy="626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bwMode="auto">
          <a:xfrm>
            <a:off x="5895975" y="5029200"/>
            <a:ext cx="32480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sz="1800" b="1" kern="0" dirty="0" smtClean="0">
                <a:latin typeface="Verdana" charset="0"/>
              </a:rPr>
              <a:t>Some EMPLOYEE tuples have NULL for the join attribute </a:t>
            </a:r>
            <a:r>
              <a:rPr lang="en-US" altLang="en-US" sz="1800" b="1" kern="0" dirty="0" err="1" smtClean="0">
                <a:latin typeface="Verdana" charset="0"/>
              </a:rPr>
              <a:t>Dnum</a:t>
            </a:r>
            <a:r>
              <a:rPr lang="en-US" altLang="en-US" sz="1800" b="1" kern="0" dirty="0" smtClean="0">
                <a:latin typeface="Verdana" charset="0"/>
              </a:rPr>
              <a:t>. </a:t>
            </a:r>
            <a:endParaRPr lang="en-US" altLang="en-US" sz="1800" b="1" kern="0" dirty="0">
              <a:latin typeface="Verdana" charset="0"/>
            </a:endParaRPr>
          </a:p>
        </p:txBody>
      </p:sp>
    </p:spTree>
    <p:extLst>
      <p:ext uri="{BB962C8B-B14F-4D97-AF65-F5344CB8AC3E}">
        <p14:creationId xmlns:p14="http://schemas.microsoft.com/office/powerpoint/2010/main" val="496067129"/>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0" y="1"/>
            <a:ext cx="9144000" cy="457199"/>
          </a:xfrm>
          <a:solidFill>
            <a:srgbClr val="0070C0"/>
          </a:solidFill>
          <a:ln>
            <a:noFill/>
          </a:ln>
          <a:effectLst/>
          <a:extLst/>
        </p:spPr>
        <p:txBody>
          <a:bodyPr vert="horz" wrap="square" lIns="91440" tIns="45720" rIns="91440" bIns="45720" numCol="1" anchor="b" anchorCtr="0" compatLnSpc="1">
            <a:prstTxWarp prst="textNoShape">
              <a:avLst/>
            </a:prstTxWarp>
          </a:bodyPr>
          <a:lstStyle/>
          <a:p>
            <a:r>
              <a:rPr lang="en-US" altLang="en-US" sz="2800" b="1" dirty="0"/>
              <a:t>Problems with Null Values and Dangling Tuples </a:t>
            </a:r>
            <a:r>
              <a:rPr lang="en-US" altLang="en-US" sz="2800" b="1" dirty="0" smtClean="0"/>
              <a:t>(3)</a:t>
            </a:r>
            <a:endParaRPr lang="en-US" altLang="en-US" sz="2800" b="1" dirty="0"/>
          </a:p>
        </p:txBody>
      </p:sp>
      <p:pic>
        <p:nvPicPr>
          <p:cNvPr id="10" name="Picture 9" descr="fig15_02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 y="3276600"/>
            <a:ext cx="9176829"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15_02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81025"/>
            <a:ext cx="9072131" cy="276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bwMode="auto">
          <a:xfrm>
            <a:off x="287915" y="542925"/>
            <a:ext cx="8382000" cy="334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sz="1400" kern="0" dirty="0" smtClean="0">
                <a:latin typeface="Verdana" charset="0"/>
                <a:ea typeface="ＭＳ Ｐゴシック"/>
              </a:rPr>
              <a:t>Result </a:t>
            </a:r>
            <a:r>
              <a:rPr lang="en-US" altLang="en-US" sz="1400" kern="0" dirty="0">
                <a:latin typeface="Verdana" charset="0"/>
                <a:ea typeface="ＭＳ Ｐゴシック"/>
              </a:rPr>
              <a:t>of applying NATURAL JOIN to the EMPLOYEE and DEPARTMENT relations. </a:t>
            </a:r>
            <a:endParaRPr lang="en-US" altLang="en-US" sz="1400" kern="0" dirty="0" smtClean="0">
              <a:latin typeface="Verdana" charset="0"/>
              <a:ea typeface="ＭＳ Ｐゴシック"/>
            </a:endParaRPr>
          </a:p>
        </p:txBody>
      </p:sp>
      <p:sp>
        <p:nvSpPr>
          <p:cNvPr id="9" name="Title 1"/>
          <p:cNvSpPr txBox="1">
            <a:spLocks/>
          </p:cNvSpPr>
          <p:nvPr/>
        </p:nvSpPr>
        <p:spPr bwMode="auto">
          <a:xfrm>
            <a:off x="293109" y="3333750"/>
            <a:ext cx="8386331" cy="296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sz="1400" kern="0" dirty="0" smtClean="0">
                <a:latin typeface="Verdana" charset="0"/>
                <a:ea typeface="ＭＳ Ｐゴシック"/>
              </a:rPr>
              <a:t>Result </a:t>
            </a:r>
            <a:r>
              <a:rPr lang="en-US" altLang="en-US" sz="1400" kern="0" dirty="0">
                <a:latin typeface="Verdana" charset="0"/>
                <a:ea typeface="ＭＳ Ｐゴシック"/>
              </a:rPr>
              <a:t>of applying LEFT OUTER JOIN to EMPLOYEE and DEPARTMENT</a:t>
            </a:r>
            <a:endParaRPr lang="en-US" altLang="en-US" sz="1400" kern="0" dirty="0">
              <a:latin typeface="Verdana" charset="0"/>
            </a:endParaRPr>
          </a:p>
        </p:txBody>
      </p:sp>
    </p:spTree>
    <p:extLst>
      <p:ext uri="{BB962C8B-B14F-4D97-AF65-F5344CB8AC3E}">
        <p14:creationId xmlns:p14="http://schemas.microsoft.com/office/powerpoint/2010/main" val="856963085"/>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4" name="Rectangle 4"/>
          <p:cNvSpPr>
            <a:spLocks noGrp="1" noChangeArrowheads="1"/>
          </p:cNvSpPr>
          <p:nvPr>
            <p:ph type="title"/>
          </p:nvPr>
        </p:nvSpPr>
        <p:spPr>
          <a:xfrm>
            <a:off x="0" y="0"/>
            <a:ext cx="9144000" cy="568325"/>
          </a:xfrm>
        </p:spPr>
        <p:txBody>
          <a:bodyPr/>
          <a:lstStyle/>
          <a:p>
            <a:r>
              <a:rPr lang="en-US" altLang="en-US" sz="2800" dirty="0" smtClean="0"/>
              <a:t>Problems with Null Values and Dangling Tuples (4)</a:t>
            </a:r>
            <a:endParaRPr lang="en-US" altLang="en-US" sz="2800" dirty="0"/>
          </a:p>
        </p:txBody>
      </p:sp>
      <p:sp>
        <p:nvSpPr>
          <p:cNvPr id="788485" name="Rectangle 5"/>
          <p:cNvSpPr>
            <a:spLocks noGrp="1" noChangeArrowheads="1"/>
          </p:cNvSpPr>
          <p:nvPr>
            <p:ph type="body" idx="1"/>
          </p:nvPr>
        </p:nvSpPr>
        <p:spPr>
          <a:xfrm>
            <a:off x="0" y="609600"/>
            <a:ext cx="9067800" cy="6172200"/>
          </a:xfrm>
        </p:spPr>
        <p:txBody>
          <a:bodyPr/>
          <a:lstStyle/>
          <a:p>
            <a:pPr marL="0" indent="0">
              <a:lnSpc>
                <a:spcPct val="150000"/>
              </a:lnSpc>
              <a:buNone/>
            </a:pPr>
            <a:r>
              <a:rPr lang="en-US" altLang="en-US" sz="2300" b="1" dirty="0" smtClean="0">
                <a:latin typeface="Arial Narrow" panose="020B0606020202030204" pitchFamily="34" charset="0"/>
              </a:rPr>
              <a:t>Problems with Dangling Tuples</a:t>
            </a:r>
          </a:p>
          <a:p>
            <a:pPr>
              <a:lnSpc>
                <a:spcPct val="150000"/>
              </a:lnSpc>
            </a:pPr>
            <a:r>
              <a:rPr lang="en-US" sz="2300" dirty="0" smtClean="0">
                <a:latin typeface="Arial Narrow" panose="020B0606020202030204" pitchFamily="34" charset="0"/>
              </a:rPr>
              <a:t>Consider the decomposition of EMPLOYEE into EMPLOYEE_1 and EMPLOYEE_2 as shown in Figure 15.3 (a) and !5.3 (b).</a:t>
            </a:r>
          </a:p>
          <a:p>
            <a:pPr>
              <a:lnSpc>
                <a:spcPct val="150000"/>
              </a:lnSpc>
            </a:pPr>
            <a:r>
              <a:rPr lang="en-US" sz="2300" dirty="0" smtClean="0">
                <a:latin typeface="Arial Narrow" panose="020B0606020202030204" pitchFamily="34" charset="0"/>
              </a:rPr>
              <a:t>Their NATURAL JOIN yields the original relation EMPLOYEE in Figure 15.2(a).</a:t>
            </a:r>
          </a:p>
          <a:p>
            <a:pPr>
              <a:lnSpc>
                <a:spcPct val="150000"/>
              </a:lnSpc>
            </a:pPr>
            <a:r>
              <a:rPr lang="en-US" sz="2300" dirty="0" smtClean="0">
                <a:latin typeface="Arial Narrow" panose="020B0606020202030204" pitchFamily="34" charset="0"/>
              </a:rPr>
              <a:t>We </a:t>
            </a:r>
            <a:r>
              <a:rPr lang="en-US" sz="2300" dirty="0">
                <a:latin typeface="Arial Narrow" panose="020B0606020202030204" pitchFamily="34" charset="0"/>
              </a:rPr>
              <a:t>may use the alternative representation, shown in Figure 15.3(c), where we </a:t>
            </a:r>
            <a:r>
              <a:rPr lang="en-US" sz="2300" i="1" dirty="0">
                <a:latin typeface="Arial Narrow" panose="020B0606020202030204" pitchFamily="34" charset="0"/>
              </a:rPr>
              <a:t>do not include a tuple</a:t>
            </a:r>
            <a:r>
              <a:rPr lang="en-US" sz="2300" dirty="0">
                <a:latin typeface="Arial Narrow" panose="020B0606020202030204" pitchFamily="34" charset="0"/>
              </a:rPr>
              <a:t> in EMPLOYEE_3 if the employee has not been assigned a department (instead of including a tuple with NULL for </a:t>
            </a:r>
            <a:r>
              <a:rPr lang="en-US" sz="2300" dirty="0" err="1">
                <a:latin typeface="Arial Narrow" panose="020B0606020202030204" pitchFamily="34" charset="0"/>
              </a:rPr>
              <a:t>Dnum</a:t>
            </a:r>
            <a:r>
              <a:rPr lang="en-US" sz="2300" dirty="0">
                <a:latin typeface="Arial Narrow" panose="020B0606020202030204" pitchFamily="34" charset="0"/>
              </a:rPr>
              <a:t> as in EMPLOYEE_2</a:t>
            </a:r>
            <a:r>
              <a:rPr lang="en-US" sz="2300" dirty="0" smtClean="0">
                <a:latin typeface="Arial Narrow" panose="020B0606020202030204" pitchFamily="34" charset="0"/>
              </a:rPr>
              <a:t>).</a:t>
            </a:r>
          </a:p>
          <a:p>
            <a:pPr>
              <a:lnSpc>
                <a:spcPct val="150000"/>
              </a:lnSpc>
            </a:pPr>
            <a:r>
              <a:rPr lang="en-US" sz="2300" dirty="0" smtClean="0">
                <a:latin typeface="Arial Narrow" panose="020B0606020202030204" pitchFamily="34" charset="0"/>
              </a:rPr>
              <a:t> </a:t>
            </a:r>
            <a:r>
              <a:rPr lang="en-US" sz="2300" dirty="0">
                <a:latin typeface="Arial Narrow" panose="020B0606020202030204" pitchFamily="34" charset="0"/>
              </a:rPr>
              <a:t>If we use EMPLOYEE_3 instead of EMPLOYEE_2 and apply a NATURAL JOIN on EMPLOYEE_1 and EMPLOYEE_3, the tuples for Berger and Benitez will not appear in the result; these are called </a:t>
            </a:r>
            <a:r>
              <a:rPr lang="en-US" sz="2300" b="1" dirty="0">
                <a:latin typeface="Arial Narrow" panose="020B0606020202030204" pitchFamily="34" charset="0"/>
              </a:rPr>
              <a:t>dangling tuples </a:t>
            </a:r>
            <a:r>
              <a:rPr lang="en-US" sz="2300" dirty="0">
                <a:latin typeface="Arial Narrow" panose="020B0606020202030204" pitchFamily="34" charset="0"/>
              </a:rPr>
              <a:t>in </a:t>
            </a:r>
            <a:r>
              <a:rPr lang="en-US" sz="2300" dirty="0" smtClean="0">
                <a:latin typeface="Arial Narrow" panose="020B0606020202030204" pitchFamily="34" charset="0"/>
              </a:rPr>
              <a:t>EMPLOYEE</a:t>
            </a:r>
            <a:r>
              <a:rPr lang="en-US" altLang="en-US" sz="2300" i="1" dirty="0" smtClean="0">
                <a:latin typeface="Arial Narrow" panose="020B0606020202030204" pitchFamily="34" charset="0"/>
              </a:rPr>
              <a:t>.</a:t>
            </a:r>
            <a:endParaRPr lang="en-US" altLang="en-US" sz="2300" i="1" dirty="0">
              <a:latin typeface="Arial Narrow" panose="020B0606020202030204" pitchFamily="34" charset="0"/>
            </a:endParaRPr>
          </a:p>
        </p:txBody>
      </p:sp>
    </p:spTree>
    <p:extLst>
      <p:ext uri="{BB962C8B-B14F-4D97-AF65-F5344CB8AC3E}">
        <p14:creationId xmlns:p14="http://schemas.microsoft.com/office/powerpoint/2010/main" val="4015186608"/>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6" name="Rectangle 6"/>
          <p:cNvSpPr>
            <a:spLocks noGrp="1" noChangeArrowheads="1"/>
          </p:cNvSpPr>
          <p:nvPr>
            <p:ph type="title"/>
          </p:nvPr>
        </p:nvSpPr>
        <p:spPr>
          <a:xfrm>
            <a:off x="0" y="0"/>
            <a:ext cx="9144000" cy="568325"/>
          </a:xfrm>
        </p:spPr>
        <p:txBody>
          <a:bodyPr/>
          <a:lstStyle/>
          <a:p>
            <a:r>
              <a:rPr lang="en-US" altLang="en-US" sz="2800" dirty="0"/>
              <a:t>Problems with Null Values and Dangling Tuples </a:t>
            </a:r>
            <a:r>
              <a:rPr lang="en-US" altLang="en-US" sz="2800" dirty="0" smtClean="0"/>
              <a:t>(5)</a:t>
            </a:r>
            <a:endParaRPr lang="en-US" altLang="en-US" sz="2800" dirty="0"/>
          </a:p>
        </p:txBody>
      </p:sp>
      <p:sp>
        <p:nvSpPr>
          <p:cNvPr id="5" name="Title 1"/>
          <p:cNvSpPr txBox="1">
            <a:spLocks/>
          </p:cNvSpPr>
          <p:nvPr/>
        </p:nvSpPr>
        <p:spPr bwMode="auto">
          <a:xfrm>
            <a:off x="7024689" y="4343400"/>
            <a:ext cx="2043112"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en-CA"/>
            </a:defPPr>
            <a:lvl1pPr eaLnBrk="0" hangingPunct="0">
              <a:defRPr sz="1100" b="1" kern="0">
                <a:solidFill>
                  <a:srgbClr val="000000"/>
                </a:solidFill>
                <a:effectLst/>
                <a:latin typeface="Verdana" charset="0"/>
                <a:ea typeface="+mj-ea"/>
                <a:cs typeface="ＭＳ Ｐゴシック" charset="-128"/>
              </a:defRPr>
            </a:lvl1pPr>
            <a:lvl2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fontAlgn="base">
              <a:spcBef>
                <a:spcPct val="0"/>
              </a:spcBef>
              <a:spcAft>
                <a:spcPct val="0"/>
              </a:spcAft>
              <a:defRPr sz="4400" b="1">
                <a:solidFill>
                  <a:schemeClr val="bg1"/>
                </a:solidFill>
                <a:ea typeface="ＭＳ Ｐゴシック" charset="-128"/>
                <a:cs typeface="ＭＳ Ｐゴシック" charset="-128"/>
              </a:defRPr>
            </a:lvl6pPr>
            <a:lvl7pPr marL="914400" algn="ctr" fontAlgn="base">
              <a:spcBef>
                <a:spcPct val="0"/>
              </a:spcBef>
              <a:spcAft>
                <a:spcPct val="0"/>
              </a:spcAft>
              <a:defRPr sz="4400" b="1">
                <a:solidFill>
                  <a:schemeClr val="bg1"/>
                </a:solidFill>
                <a:ea typeface="ＭＳ Ｐゴシック" charset="-128"/>
                <a:cs typeface="ＭＳ Ｐゴシック" charset="-128"/>
              </a:defRPr>
            </a:lvl7pPr>
            <a:lvl8pPr marL="1371600" algn="ctr" fontAlgn="base">
              <a:spcBef>
                <a:spcPct val="0"/>
              </a:spcBef>
              <a:spcAft>
                <a:spcPct val="0"/>
              </a:spcAft>
              <a:defRPr sz="4400" b="1">
                <a:solidFill>
                  <a:schemeClr val="bg1"/>
                </a:solidFill>
                <a:ea typeface="ＭＳ Ｐゴシック" charset="-128"/>
                <a:cs typeface="ＭＳ Ｐゴシック" charset="-128"/>
              </a:defRPr>
            </a:lvl8pPr>
            <a:lvl9pPr marL="1828800" algn="ctr" fontAlgn="base">
              <a:spcBef>
                <a:spcPct val="0"/>
              </a:spcBef>
              <a:spcAft>
                <a:spcPct val="0"/>
              </a:spcAft>
              <a:defRPr sz="4400" b="1">
                <a:solidFill>
                  <a:schemeClr val="bg1"/>
                </a:solidFill>
                <a:ea typeface="ＭＳ Ｐゴシック" charset="-128"/>
                <a:cs typeface="ＭＳ Ｐゴシック" charset="-128"/>
              </a:defRPr>
            </a:lvl9pPr>
          </a:lstStyle>
          <a:p>
            <a:r>
              <a:rPr lang="en-US" altLang="en-US" sz="1700" b="0" dirty="0" smtClean="0"/>
              <a:t>(</a:t>
            </a:r>
            <a:r>
              <a:rPr lang="en-US" altLang="en-US" sz="1700" b="0" dirty="0"/>
              <a:t>c) The relation EMPLOYEE_3 (includes </a:t>
            </a:r>
            <a:r>
              <a:rPr lang="en-US" altLang="en-US" sz="1700" b="0" dirty="0" err="1"/>
              <a:t>Dnum</a:t>
            </a:r>
            <a:r>
              <a:rPr lang="en-US" altLang="en-US" sz="1700" b="0" dirty="0"/>
              <a:t> attribute but does not include tuples for which </a:t>
            </a:r>
            <a:r>
              <a:rPr lang="en-US" altLang="en-US" sz="1700" b="0" dirty="0" err="1"/>
              <a:t>Dnum</a:t>
            </a:r>
            <a:r>
              <a:rPr lang="en-US" altLang="en-US" sz="1700" b="0" dirty="0"/>
              <a:t> has NULL values).</a:t>
            </a:r>
          </a:p>
        </p:txBody>
      </p:sp>
      <p:pic>
        <p:nvPicPr>
          <p:cNvPr id="6" name="Picture 5" descr="fig15_03.jpg"/>
          <p:cNvPicPr>
            <a:picLocks noChangeAspect="1"/>
          </p:cNvPicPr>
          <p:nvPr/>
        </p:nvPicPr>
        <p:blipFill rotWithShape="1">
          <a:blip r:embed="rId3" cstate="print">
            <a:extLst>
              <a:ext uri="{28A0092B-C50C-407E-A947-70E740481C1C}">
                <a14:useLocalDpi xmlns:a14="http://schemas.microsoft.com/office/drawing/2010/main" val="0"/>
              </a:ext>
            </a:extLst>
          </a:blip>
          <a:srcRect b="51889"/>
          <a:stretch/>
        </p:blipFill>
        <p:spPr bwMode="auto">
          <a:xfrm>
            <a:off x="-9525" y="568325"/>
            <a:ext cx="58674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bwMode="auto">
          <a:xfrm>
            <a:off x="5791200" y="873124"/>
            <a:ext cx="32766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en-CA"/>
            </a:defPPr>
            <a:lvl1pPr eaLnBrk="0" hangingPunct="0">
              <a:defRPr sz="1100" b="1" kern="0">
                <a:solidFill>
                  <a:srgbClr val="000000"/>
                </a:solidFill>
                <a:effectLst/>
                <a:latin typeface="Verdana" charset="0"/>
                <a:ea typeface="+mj-ea"/>
                <a:cs typeface="ＭＳ Ｐゴシック" charset="-128"/>
              </a:defRPr>
            </a:lvl1pPr>
            <a:lvl2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fontAlgn="base">
              <a:spcBef>
                <a:spcPct val="0"/>
              </a:spcBef>
              <a:spcAft>
                <a:spcPct val="0"/>
              </a:spcAft>
              <a:defRPr sz="4400" b="1">
                <a:solidFill>
                  <a:schemeClr val="bg1"/>
                </a:solidFill>
                <a:ea typeface="ＭＳ Ｐゴシック" charset="-128"/>
                <a:cs typeface="ＭＳ Ｐゴシック" charset="-128"/>
              </a:defRPr>
            </a:lvl6pPr>
            <a:lvl7pPr marL="914400" algn="ctr" fontAlgn="base">
              <a:spcBef>
                <a:spcPct val="0"/>
              </a:spcBef>
              <a:spcAft>
                <a:spcPct val="0"/>
              </a:spcAft>
              <a:defRPr sz="4400" b="1">
                <a:solidFill>
                  <a:schemeClr val="bg1"/>
                </a:solidFill>
                <a:ea typeface="ＭＳ Ｐゴシック" charset="-128"/>
                <a:cs typeface="ＭＳ Ｐゴシック" charset="-128"/>
              </a:defRPr>
            </a:lvl7pPr>
            <a:lvl8pPr marL="1371600" algn="ctr" fontAlgn="base">
              <a:spcBef>
                <a:spcPct val="0"/>
              </a:spcBef>
              <a:spcAft>
                <a:spcPct val="0"/>
              </a:spcAft>
              <a:defRPr sz="4400" b="1">
                <a:solidFill>
                  <a:schemeClr val="bg1"/>
                </a:solidFill>
                <a:ea typeface="ＭＳ Ｐゴシック" charset="-128"/>
                <a:cs typeface="ＭＳ Ｐゴシック" charset="-128"/>
              </a:defRPr>
            </a:lvl8pPr>
            <a:lvl9pPr marL="1828800" algn="ctr" fontAlgn="base">
              <a:spcBef>
                <a:spcPct val="0"/>
              </a:spcBef>
              <a:spcAft>
                <a:spcPct val="0"/>
              </a:spcAft>
              <a:defRPr sz="4400" b="1">
                <a:solidFill>
                  <a:schemeClr val="bg1"/>
                </a:solidFill>
                <a:ea typeface="ＭＳ Ｐゴシック" charset="-128"/>
                <a:cs typeface="ＭＳ Ｐゴシック" charset="-128"/>
              </a:defRPr>
            </a:lvl9pPr>
          </a:lstStyle>
          <a:p>
            <a:r>
              <a:rPr lang="en-US" altLang="en-US" sz="1700" b="0" dirty="0" smtClean="0"/>
              <a:t>The </a:t>
            </a:r>
            <a:r>
              <a:rPr lang="en-US" altLang="en-US" sz="1700" b="0" dirty="0"/>
              <a:t>relation EMPLOYEE_1 (includes all attributes of EMPLOYEE from Figure 15.2(a) except </a:t>
            </a:r>
            <a:r>
              <a:rPr lang="en-US" altLang="en-US" sz="1700" b="0" dirty="0" err="1"/>
              <a:t>Dnum</a:t>
            </a:r>
            <a:r>
              <a:rPr lang="en-US" altLang="en-US" sz="1700" b="0" dirty="0"/>
              <a:t>). </a:t>
            </a:r>
          </a:p>
        </p:txBody>
      </p:sp>
      <p:pic>
        <p:nvPicPr>
          <p:cNvPr id="8" name="Picture 7" descr="fig15_03.jpg"/>
          <p:cNvPicPr>
            <a:picLocks noChangeAspect="1"/>
          </p:cNvPicPr>
          <p:nvPr/>
        </p:nvPicPr>
        <p:blipFill rotWithShape="1">
          <a:blip r:embed="rId3" cstate="print">
            <a:extLst>
              <a:ext uri="{28A0092B-C50C-407E-A947-70E740481C1C}">
                <a14:useLocalDpi xmlns:a14="http://schemas.microsoft.com/office/drawing/2010/main" val="0"/>
              </a:ext>
            </a:extLst>
          </a:blip>
          <a:srcRect l="40747" t="54752" r="22890" b="7530"/>
          <a:stretch/>
        </p:blipFill>
        <p:spPr bwMode="auto">
          <a:xfrm>
            <a:off x="4891087" y="4149725"/>
            <a:ext cx="2133601"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fig15_03.jpg"/>
          <p:cNvPicPr>
            <a:picLocks noChangeAspect="1"/>
          </p:cNvPicPr>
          <p:nvPr/>
        </p:nvPicPr>
        <p:blipFill rotWithShape="1">
          <a:blip r:embed="rId3" cstate="print">
            <a:extLst>
              <a:ext uri="{28A0092B-C50C-407E-A947-70E740481C1C}">
                <a14:useLocalDpi xmlns:a14="http://schemas.microsoft.com/office/drawing/2010/main" val="0"/>
              </a:ext>
            </a:extLst>
          </a:blip>
          <a:srcRect l="1299" t="54752" r="62337"/>
          <a:stretch/>
        </p:blipFill>
        <p:spPr bwMode="auto">
          <a:xfrm>
            <a:off x="0" y="3786097"/>
            <a:ext cx="2133600" cy="283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a:spLocks/>
          </p:cNvSpPr>
          <p:nvPr/>
        </p:nvSpPr>
        <p:spPr bwMode="auto">
          <a:xfrm>
            <a:off x="2076450" y="3917950"/>
            <a:ext cx="20193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en-CA"/>
            </a:defPPr>
            <a:lvl1pPr eaLnBrk="0" hangingPunct="0">
              <a:defRPr sz="1100" b="1" kern="0">
                <a:solidFill>
                  <a:srgbClr val="000000"/>
                </a:solidFill>
                <a:effectLst/>
                <a:latin typeface="Verdana" charset="0"/>
                <a:ea typeface="+mj-ea"/>
                <a:cs typeface="ＭＳ Ｐゴシック" charset="-128"/>
              </a:defRPr>
            </a:lvl1pPr>
            <a:lvl2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fontAlgn="base">
              <a:spcBef>
                <a:spcPct val="0"/>
              </a:spcBef>
              <a:spcAft>
                <a:spcPct val="0"/>
              </a:spcAft>
              <a:defRPr sz="4400" b="1">
                <a:solidFill>
                  <a:schemeClr val="bg1"/>
                </a:solidFill>
                <a:ea typeface="ＭＳ Ｐゴシック" charset="-128"/>
                <a:cs typeface="ＭＳ Ｐゴシック" charset="-128"/>
              </a:defRPr>
            </a:lvl6pPr>
            <a:lvl7pPr marL="914400" algn="ctr" fontAlgn="base">
              <a:spcBef>
                <a:spcPct val="0"/>
              </a:spcBef>
              <a:spcAft>
                <a:spcPct val="0"/>
              </a:spcAft>
              <a:defRPr sz="4400" b="1">
                <a:solidFill>
                  <a:schemeClr val="bg1"/>
                </a:solidFill>
                <a:ea typeface="ＭＳ Ｐゴシック" charset="-128"/>
                <a:cs typeface="ＭＳ Ｐゴシック" charset="-128"/>
              </a:defRPr>
            </a:lvl7pPr>
            <a:lvl8pPr marL="1371600" algn="ctr" fontAlgn="base">
              <a:spcBef>
                <a:spcPct val="0"/>
              </a:spcBef>
              <a:spcAft>
                <a:spcPct val="0"/>
              </a:spcAft>
              <a:defRPr sz="4400" b="1">
                <a:solidFill>
                  <a:schemeClr val="bg1"/>
                </a:solidFill>
                <a:ea typeface="ＭＳ Ｐゴシック" charset="-128"/>
                <a:cs typeface="ＭＳ Ｐゴシック" charset="-128"/>
              </a:defRPr>
            </a:lvl8pPr>
            <a:lvl9pPr marL="1828800" algn="ctr" fontAlgn="base">
              <a:spcBef>
                <a:spcPct val="0"/>
              </a:spcBef>
              <a:spcAft>
                <a:spcPct val="0"/>
              </a:spcAft>
              <a:defRPr sz="4400" b="1">
                <a:solidFill>
                  <a:schemeClr val="bg1"/>
                </a:solidFill>
                <a:ea typeface="ＭＳ Ｐゴシック" charset="-128"/>
                <a:cs typeface="ＭＳ Ｐゴシック" charset="-128"/>
              </a:defRPr>
            </a:lvl9pPr>
          </a:lstStyle>
          <a:p>
            <a:r>
              <a:rPr lang="en-US" altLang="en-US" sz="1700" b="0" dirty="0" smtClean="0"/>
              <a:t>(b) The </a:t>
            </a:r>
            <a:r>
              <a:rPr lang="en-US" altLang="en-US" sz="1700" b="0" dirty="0"/>
              <a:t>relation EMPLOYEE_2 (includes </a:t>
            </a:r>
            <a:r>
              <a:rPr lang="en-US" altLang="en-US" sz="1700" b="0" dirty="0" err="1"/>
              <a:t>Dnum</a:t>
            </a:r>
            <a:r>
              <a:rPr lang="en-US" altLang="en-US" sz="1700" b="0" dirty="0"/>
              <a:t> attribute with NULL values). </a:t>
            </a:r>
          </a:p>
        </p:txBody>
      </p:sp>
    </p:spTree>
    <p:extLst>
      <p:ext uri="{BB962C8B-B14F-4D97-AF65-F5344CB8AC3E}">
        <p14:creationId xmlns:p14="http://schemas.microsoft.com/office/powerpoint/2010/main" val="2607226084"/>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22" name="Rectangle 6"/>
          <p:cNvSpPr>
            <a:spLocks noGrp="1" noChangeArrowheads="1"/>
          </p:cNvSpPr>
          <p:nvPr>
            <p:ph type="title"/>
          </p:nvPr>
        </p:nvSpPr>
        <p:spPr>
          <a:xfrm>
            <a:off x="0" y="0"/>
            <a:ext cx="9144000" cy="644525"/>
          </a:xfrm>
        </p:spPr>
        <p:txBody>
          <a:bodyPr/>
          <a:lstStyle/>
          <a:p>
            <a:r>
              <a:rPr lang="en-US" altLang="en-US" sz="2800" b="1" dirty="0" smtClean="0"/>
              <a:t>About Normalization Algorithms </a:t>
            </a:r>
            <a:endParaRPr lang="en-US" altLang="en-US" sz="2800" b="1" dirty="0"/>
          </a:p>
        </p:txBody>
      </p:sp>
      <p:sp>
        <p:nvSpPr>
          <p:cNvPr id="802823" name="Rectangle 7"/>
          <p:cNvSpPr>
            <a:spLocks noGrp="1" noChangeArrowheads="1"/>
          </p:cNvSpPr>
          <p:nvPr>
            <p:ph type="body" idx="1"/>
          </p:nvPr>
        </p:nvSpPr>
        <p:spPr>
          <a:xfrm>
            <a:off x="0" y="714375"/>
            <a:ext cx="9086850" cy="6143625"/>
          </a:xfrm>
        </p:spPr>
        <p:txBody>
          <a:bodyPr/>
          <a:lstStyle/>
          <a:p>
            <a:pPr marL="0" indent="0">
              <a:lnSpc>
                <a:spcPct val="150000"/>
              </a:lnSpc>
              <a:buNone/>
            </a:pPr>
            <a:r>
              <a:rPr lang="en-US" altLang="en-US" b="1" dirty="0" smtClean="0"/>
              <a:t>Discussion </a:t>
            </a:r>
            <a:r>
              <a:rPr lang="en-US" altLang="en-US" b="1" dirty="0"/>
              <a:t>of Normalization Algorithms:</a:t>
            </a:r>
          </a:p>
          <a:p>
            <a:pPr>
              <a:lnSpc>
                <a:spcPct val="150000"/>
              </a:lnSpc>
            </a:pPr>
            <a:r>
              <a:rPr lang="en-US" altLang="en-US" dirty="0"/>
              <a:t>Problems:</a:t>
            </a:r>
          </a:p>
          <a:p>
            <a:pPr lvl="1">
              <a:lnSpc>
                <a:spcPct val="150000"/>
              </a:lnSpc>
            </a:pPr>
            <a:r>
              <a:rPr lang="en-US" altLang="en-US" dirty="0"/>
              <a:t>The database designer must first specify </a:t>
            </a:r>
            <a:r>
              <a:rPr lang="en-US" altLang="en-US" i="1" dirty="0"/>
              <a:t>all</a:t>
            </a:r>
            <a:r>
              <a:rPr lang="en-US" altLang="en-US" dirty="0"/>
              <a:t> the relevant functional dependencies among the database attributes. </a:t>
            </a:r>
          </a:p>
          <a:p>
            <a:pPr lvl="1">
              <a:lnSpc>
                <a:spcPct val="150000"/>
              </a:lnSpc>
            </a:pPr>
            <a:r>
              <a:rPr lang="en-US" altLang="en-US" dirty="0"/>
              <a:t>These algorithms are </a:t>
            </a:r>
            <a:r>
              <a:rPr lang="en-US" altLang="en-US" i="1" dirty="0"/>
              <a:t>not deterministic</a:t>
            </a:r>
            <a:r>
              <a:rPr lang="en-US" altLang="en-US" dirty="0"/>
              <a:t> in general. </a:t>
            </a:r>
          </a:p>
          <a:p>
            <a:pPr lvl="1">
              <a:lnSpc>
                <a:spcPct val="150000"/>
              </a:lnSpc>
            </a:pPr>
            <a:r>
              <a:rPr lang="en-US" altLang="en-US" dirty="0"/>
              <a:t>It is not always possible to find a decomposition into relation schemas that preserves dependencies and allows each relation schema in the decomposition to be in BCNF (instead of 3NF as in Algorithm </a:t>
            </a:r>
            <a:r>
              <a:rPr lang="en-US" altLang="en-US" dirty="0" smtClean="0"/>
              <a:t>15.5). </a:t>
            </a:r>
            <a:endParaRPr lang="en-US" altLang="en-US" dirty="0"/>
          </a:p>
        </p:txBody>
      </p:sp>
    </p:spTree>
    <p:extLst>
      <p:ext uri="{BB962C8B-B14F-4D97-AF65-F5344CB8AC3E}">
        <p14:creationId xmlns:p14="http://schemas.microsoft.com/office/powerpoint/2010/main" val="2740589963"/>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962" name="Rectangle 98"/>
          <p:cNvSpPr>
            <a:spLocks noGrp="1" noChangeArrowheads="1"/>
          </p:cNvSpPr>
          <p:nvPr>
            <p:ph type="title"/>
          </p:nvPr>
        </p:nvSpPr>
        <p:spPr>
          <a:xfrm>
            <a:off x="0" y="1"/>
            <a:ext cx="9144000" cy="838199"/>
          </a:xfrm>
        </p:spPr>
        <p:txBody>
          <a:bodyPr/>
          <a:lstStyle/>
          <a:p>
            <a:r>
              <a:rPr lang="en-US" altLang="en-US" sz="2800" dirty="0" smtClean="0"/>
              <a:t>Summary of Algorithms </a:t>
            </a:r>
            <a:r>
              <a:rPr lang="en-US" altLang="en-US" sz="2800" dirty="0"/>
              <a:t>for Relational Database Schema Design </a:t>
            </a:r>
            <a:r>
              <a:rPr lang="en-US" altLang="en-US" sz="2800" dirty="0" smtClean="0"/>
              <a:t>(1)</a:t>
            </a:r>
            <a:endParaRPr lang="en-US" altLang="en-US" sz="2800" dirty="0"/>
          </a:p>
        </p:txBody>
      </p:sp>
      <p:pic>
        <p:nvPicPr>
          <p:cNvPr id="5" name="Picture 2" descr="tab15_01a.jpg"/>
          <p:cNvPicPr>
            <a:picLocks noChangeAspect="1"/>
          </p:cNvPicPr>
          <p:nvPr/>
        </p:nvPicPr>
        <p:blipFill rotWithShape="1">
          <a:blip r:embed="rId3">
            <a:extLst>
              <a:ext uri="{28A0092B-C50C-407E-A947-70E740481C1C}">
                <a14:useLocalDpi xmlns:a14="http://schemas.microsoft.com/office/drawing/2010/main" val="0"/>
              </a:ext>
            </a:extLst>
          </a:blip>
          <a:srcRect t="6126"/>
          <a:stretch/>
        </p:blipFill>
        <p:spPr bwMode="auto">
          <a:xfrm>
            <a:off x="-1" y="1066800"/>
            <a:ext cx="907395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452315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0" y="1"/>
            <a:ext cx="9144000" cy="533400"/>
          </a:xfrm>
        </p:spPr>
        <p:txBody>
          <a:bodyPr/>
          <a:lstStyle/>
          <a:p>
            <a:r>
              <a:rPr lang="en-US" altLang="en-US" sz="3200" dirty="0" smtClean="0"/>
              <a:t>Outline</a:t>
            </a:r>
            <a:endParaRPr lang="en-US" altLang="en-US" sz="3200" dirty="0"/>
          </a:p>
        </p:txBody>
      </p:sp>
      <p:sp>
        <p:nvSpPr>
          <p:cNvPr id="757765" name="Rectangle 5"/>
          <p:cNvSpPr>
            <a:spLocks noGrp="1" noChangeArrowheads="1"/>
          </p:cNvSpPr>
          <p:nvPr>
            <p:ph type="body" idx="1"/>
          </p:nvPr>
        </p:nvSpPr>
        <p:spPr>
          <a:xfrm>
            <a:off x="0" y="533400"/>
            <a:ext cx="9042400" cy="6095999"/>
          </a:xfrm>
        </p:spPr>
        <p:txBody>
          <a:bodyPr/>
          <a:lstStyle/>
          <a:p>
            <a:pPr>
              <a:lnSpc>
                <a:spcPct val="150000"/>
              </a:lnSpc>
            </a:pPr>
            <a:r>
              <a:rPr lang="en-US" altLang="en-US" sz="2400" dirty="0" smtClean="0"/>
              <a:t>Algorithms </a:t>
            </a:r>
            <a:r>
              <a:rPr lang="en-US" altLang="en-US" sz="2400" dirty="0"/>
              <a:t>for Relational Database </a:t>
            </a:r>
            <a:r>
              <a:rPr lang="en-US" altLang="en-US" sz="2400" dirty="0" smtClean="0"/>
              <a:t>Schema Design</a:t>
            </a:r>
          </a:p>
          <a:p>
            <a:pPr>
              <a:lnSpc>
                <a:spcPct val="150000"/>
              </a:lnSpc>
            </a:pPr>
            <a:r>
              <a:rPr lang="en-US" altLang="en-US" sz="2400" dirty="0" smtClean="0"/>
              <a:t>Nulls, Dangling Tuples, Alternative Relational Designs </a:t>
            </a:r>
          </a:p>
          <a:p>
            <a:pPr>
              <a:lnSpc>
                <a:spcPct val="150000"/>
              </a:lnSpc>
            </a:pPr>
            <a:r>
              <a:rPr lang="en-US" altLang="en-US" sz="2400" dirty="0" smtClean="0"/>
              <a:t>Multivalued </a:t>
            </a:r>
            <a:r>
              <a:rPr lang="en-US" altLang="en-US" sz="2400" dirty="0"/>
              <a:t>Dependencies and Fourth Normal Form – further discussion</a:t>
            </a:r>
          </a:p>
          <a:p>
            <a:pPr>
              <a:lnSpc>
                <a:spcPct val="150000"/>
              </a:lnSpc>
            </a:pPr>
            <a:r>
              <a:rPr lang="en-US" altLang="en-US" sz="2400" dirty="0" smtClean="0"/>
              <a:t>Other </a:t>
            </a:r>
            <a:r>
              <a:rPr lang="en-US" altLang="en-US" sz="2400" dirty="0"/>
              <a:t>Dependencies and Normal Forms</a:t>
            </a:r>
          </a:p>
          <a:p>
            <a:pPr lvl="1">
              <a:lnSpc>
                <a:spcPct val="150000"/>
              </a:lnSpc>
            </a:pPr>
            <a:r>
              <a:rPr lang="en-US" altLang="en-US" sz="2400" dirty="0" smtClean="0">
                <a:ea typeface="MS PGothic" charset="-128"/>
              </a:rPr>
              <a:t>Join </a:t>
            </a:r>
            <a:r>
              <a:rPr lang="en-US" altLang="en-US" sz="2400" dirty="0">
                <a:ea typeface="MS PGothic" charset="-128"/>
              </a:rPr>
              <a:t>Dependencies</a:t>
            </a:r>
          </a:p>
          <a:p>
            <a:pPr lvl="1">
              <a:lnSpc>
                <a:spcPct val="150000"/>
              </a:lnSpc>
            </a:pPr>
            <a:r>
              <a:rPr lang="en-US" altLang="en-US" sz="2400" dirty="0" smtClean="0">
                <a:ea typeface="MS PGothic" charset="-128"/>
              </a:rPr>
              <a:t>Inclusion </a:t>
            </a:r>
            <a:r>
              <a:rPr lang="en-US" altLang="en-US" sz="2400" dirty="0">
                <a:ea typeface="MS PGothic" charset="-128"/>
              </a:rPr>
              <a:t>Dependencies</a:t>
            </a:r>
          </a:p>
          <a:p>
            <a:pPr lvl="1">
              <a:lnSpc>
                <a:spcPct val="150000"/>
              </a:lnSpc>
            </a:pPr>
            <a:r>
              <a:rPr lang="en-US" altLang="en-US" sz="2400" dirty="0" smtClean="0">
                <a:ea typeface="MS PGothic" charset="-128"/>
              </a:rPr>
              <a:t>Dependencies </a:t>
            </a:r>
            <a:r>
              <a:rPr lang="en-US" altLang="en-US" sz="2400" dirty="0">
                <a:ea typeface="MS PGothic" charset="-128"/>
              </a:rPr>
              <a:t>based on Arithmetic Functions and Procedures</a:t>
            </a:r>
          </a:p>
          <a:p>
            <a:pPr lvl="1">
              <a:lnSpc>
                <a:spcPct val="150000"/>
              </a:lnSpc>
            </a:pPr>
            <a:r>
              <a:rPr lang="en-US" altLang="en-US" sz="2400" dirty="0" smtClean="0">
                <a:ea typeface="Times New Roman" charset="0"/>
                <a:cs typeface="Times New Roman" charset="0"/>
              </a:rPr>
              <a:t>Domain-Key </a:t>
            </a:r>
            <a:r>
              <a:rPr lang="en-US" altLang="en-US" sz="2400" dirty="0">
                <a:ea typeface="Times New Roman" charset="0"/>
                <a:cs typeface="Times New Roman" charset="0"/>
              </a:rPr>
              <a:t>Normal Form </a:t>
            </a:r>
            <a:endParaRPr lang="en-US" altLang="en-US" sz="2400" dirty="0">
              <a:ea typeface="MS PGothic" charset="-128"/>
            </a:endParaRPr>
          </a:p>
          <a:p>
            <a:pPr>
              <a:lnSpc>
                <a:spcPct val="150000"/>
              </a:lnSpc>
            </a:pPr>
            <a:endParaRPr lang="en-US" altLang="en-US" sz="2400" dirty="0"/>
          </a:p>
        </p:txBody>
      </p:sp>
    </p:spTree>
    <p:extLst>
      <p:ext uri="{BB962C8B-B14F-4D97-AF65-F5344CB8AC3E}">
        <p14:creationId xmlns:p14="http://schemas.microsoft.com/office/powerpoint/2010/main" val="3766011472"/>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962" name="Rectangle 98"/>
          <p:cNvSpPr>
            <a:spLocks noGrp="1" noChangeArrowheads="1"/>
          </p:cNvSpPr>
          <p:nvPr>
            <p:ph type="title"/>
          </p:nvPr>
        </p:nvSpPr>
        <p:spPr>
          <a:xfrm>
            <a:off x="0" y="0"/>
            <a:ext cx="9144000" cy="990599"/>
          </a:xfrm>
        </p:spPr>
        <p:txBody>
          <a:bodyPr/>
          <a:lstStyle/>
          <a:p>
            <a:r>
              <a:rPr lang="en-US" altLang="en-US" sz="2800" dirty="0"/>
              <a:t>Summary of Algorithms for Relational Database Schema Design </a:t>
            </a:r>
            <a:r>
              <a:rPr lang="en-US" altLang="en-US" sz="2800" dirty="0" smtClean="0"/>
              <a:t>(2)</a:t>
            </a:r>
            <a:endParaRPr lang="en-US" altLang="en-US" sz="2400" dirty="0"/>
          </a:p>
        </p:txBody>
      </p:sp>
      <p:pic>
        <p:nvPicPr>
          <p:cNvPr id="6" name="Picture 2" descr="tab15_01b.jpg"/>
          <p:cNvPicPr>
            <a:picLocks noChangeAspect="1"/>
          </p:cNvPicPr>
          <p:nvPr/>
        </p:nvPicPr>
        <p:blipFill rotWithShape="1">
          <a:blip r:embed="rId3">
            <a:extLst>
              <a:ext uri="{28A0092B-C50C-407E-A947-70E740481C1C}">
                <a14:useLocalDpi xmlns:a14="http://schemas.microsoft.com/office/drawing/2010/main" val="0"/>
              </a:ext>
            </a:extLst>
          </a:blip>
          <a:srcRect t="7463"/>
          <a:stretch/>
        </p:blipFill>
        <p:spPr bwMode="auto">
          <a:xfrm>
            <a:off x="31700" y="1447800"/>
            <a:ext cx="9080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0675662"/>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9524" y="0"/>
            <a:ext cx="9134475" cy="990600"/>
          </a:xfrm>
          <a:solidFill>
            <a:srgbClr val="0070C0"/>
          </a:solidFill>
          <a:ln/>
          <a:extLst/>
        </p:spPr>
        <p:txBody>
          <a:bodyPr/>
          <a:lstStyle/>
          <a:p>
            <a:r>
              <a:rPr lang="en-US" altLang="en-US" sz="2800" dirty="0">
                <a:ea typeface="Times New Roman" charset="0"/>
                <a:cs typeface="Times New Roman" charset="0"/>
              </a:rPr>
              <a:t>5. Multivalued Dependencies and Fourth Normal Form </a:t>
            </a:r>
            <a:r>
              <a:rPr lang="en-US" altLang="en-US" sz="2800" dirty="0" smtClean="0">
                <a:ea typeface="Times New Roman" charset="0"/>
                <a:cs typeface="Times New Roman" charset="0"/>
              </a:rPr>
              <a:t>– Further Discussion (1)</a:t>
            </a:r>
            <a:endParaRPr lang="en-US" altLang="en-US" sz="2800" dirty="0">
              <a:ea typeface="Times New Roman" charset="0"/>
              <a:cs typeface="Times New Roman" charset="0"/>
            </a:endParaRPr>
          </a:p>
        </p:txBody>
      </p:sp>
      <p:sp>
        <p:nvSpPr>
          <p:cNvPr id="811011" name="Rectangle 3"/>
          <p:cNvSpPr>
            <a:spLocks noGrp="1" noChangeArrowheads="1"/>
          </p:cNvSpPr>
          <p:nvPr>
            <p:ph type="body" idx="1"/>
          </p:nvPr>
        </p:nvSpPr>
        <p:spPr>
          <a:xfrm>
            <a:off x="28574" y="1143000"/>
            <a:ext cx="9039226" cy="5638800"/>
          </a:xfrm>
        </p:spPr>
        <p:txBody>
          <a:bodyPr/>
          <a:lstStyle/>
          <a:p>
            <a:pPr marL="609600" indent="-609600" algn="just">
              <a:lnSpc>
                <a:spcPct val="150000"/>
              </a:lnSpc>
              <a:buFont typeface="Wingdings" charset="2"/>
              <a:buNone/>
            </a:pPr>
            <a:r>
              <a:rPr lang="en-US" altLang="en-US" sz="20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lnSpc>
                <a:spcPct val="150000"/>
              </a:lnSpc>
            </a:pPr>
            <a:r>
              <a:rPr lang="en-US" altLang="en-US" sz="2000" dirty="0">
                <a:ea typeface="Times New Roman" charset="0"/>
                <a:cs typeface="Times New Roman" charset="0"/>
              </a:rPr>
              <a:t>A </a:t>
            </a:r>
            <a:r>
              <a:rPr lang="en-US" altLang="en-US" sz="2000" b="1" dirty="0">
                <a:ea typeface="Times New Roman" charset="0"/>
                <a:cs typeface="Times New Roman" charset="0"/>
              </a:rPr>
              <a:t>multivalued dependency </a:t>
            </a:r>
            <a:r>
              <a:rPr lang="en-US" altLang="en-US" sz="2000" dirty="0">
                <a:ea typeface="Times New Roman" charset="0"/>
                <a:cs typeface="Times New Roman" charset="0"/>
              </a:rPr>
              <a:t>(</a:t>
            </a:r>
            <a:r>
              <a:rPr lang="en-US" altLang="en-US" sz="2000" b="1" dirty="0">
                <a:ea typeface="Times New Roman" charset="0"/>
                <a:cs typeface="Times New Roman" charset="0"/>
              </a:rPr>
              <a:t>MVD</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smtClean="0">
                <a:latin typeface="Times New Roman" charset="0"/>
                <a:ea typeface="Times New Roman" charset="0"/>
                <a:cs typeface="Times New Roman" charset="0"/>
              </a:rPr>
              <a:t>—</a:t>
            </a:r>
            <a:r>
              <a:rPr lang="en-US" altLang="en-US" sz="2000" dirty="0" smtClean="0">
                <a:ea typeface="Times New Roman" charset="0"/>
                <a:cs typeface="Times New Roman" charset="0"/>
              </a:rPr>
              <a:t>&gt;&gt;</a:t>
            </a:r>
            <a:r>
              <a:rPr lang="en-US" altLang="en-US" sz="2000" i="1"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specified on relation schema </a:t>
            </a:r>
            <a:r>
              <a:rPr lang="en-US" altLang="en-US" sz="2000" i="1" dirty="0">
                <a:ea typeface="Times New Roman" charset="0"/>
                <a:cs typeface="Times New Roman" charset="0"/>
              </a:rPr>
              <a:t>R</a:t>
            </a:r>
            <a:r>
              <a:rPr lang="en-US" altLang="en-US" sz="2000" dirty="0">
                <a:ea typeface="Times New Roman" charset="0"/>
                <a:cs typeface="Times New Roman" charset="0"/>
              </a:rPr>
              <a:t>, where </a:t>
            </a:r>
            <a:r>
              <a:rPr lang="en-US" altLang="en-US" sz="2000" i="1" dirty="0">
                <a:ea typeface="Times New Roman" charset="0"/>
                <a:cs typeface="Times New Roman" charset="0"/>
              </a:rPr>
              <a:t>X</a:t>
            </a:r>
            <a:r>
              <a:rPr lang="en-US" altLang="en-US" sz="2000" dirty="0">
                <a:ea typeface="Times New Roman" charset="0"/>
                <a:cs typeface="Times New Roman" charset="0"/>
              </a:rPr>
              <a:t> and </a:t>
            </a:r>
            <a:r>
              <a:rPr lang="en-US" altLang="en-US" sz="2000" i="1" dirty="0">
                <a:ea typeface="Times New Roman" charset="0"/>
                <a:cs typeface="Times New Roman" charset="0"/>
              </a:rPr>
              <a:t>Y</a:t>
            </a:r>
            <a:r>
              <a:rPr lang="en-US" altLang="en-US" sz="2000" dirty="0">
                <a:ea typeface="Times New Roman" charset="0"/>
                <a:cs typeface="Times New Roman" charset="0"/>
              </a:rPr>
              <a:t> are both subsets of </a:t>
            </a:r>
            <a:r>
              <a:rPr lang="en-US" altLang="en-US" sz="2000" i="1" dirty="0">
                <a:ea typeface="Times New Roman" charset="0"/>
                <a:cs typeface="Times New Roman" charset="0"/>
              </a:rPr>
              <a:t>R</a:t>
            </a:r>
            <a:r>
              <a:rPr lang="en-US" altLang="en-US" sz="2000" dirty="0">
                <a:ea typeface="Times New Roman" charset="0"/>
                <a:cs typeface="Times New Roman" charset="0"/>
              </a:rPr>
              <a:t>, specifies the following constraint on any relation state </a:t>
            </a:r>
            <a:r>
              <a:rPr lang="en-US" altLang="en-US" sz="2000" i="1" dirty="0">
                <a:ea typeface="Times New Roman" charset="0"/>
                <a:cs typeface="Times New Roman" charset="0"/>
              </a:rPr>
              <a:t>r</a:t>
            </a:r>
            <a:r>
              <a:rPr lang="en-US" altLang="en-US" sz="2000" dirty="0">
                <a:ea typeface="Times New Roman" charset="0"/>
                <a:cs typeface="Times New Roman" charset="0"/>
              </a:rPr>
              <a:t> of </a:t>
            </a:r>
            <a:r>
              <a:rPr lang="en-US" altLang="en-US" sz="2000" i="1" dirty="0">
                <a:ea typeface="Times New Roman" charset="0"/>
                <a:cs typeface="Times New Roman" charset="0"/>
              </a:rPr>
              <a:t>R</a:t>
            </a:r>
            <a:r>
              <a:rPr lang="en-US" altLang="en-US" sz="2000" dirty="0">
                <a:ea typeface="Times New Roman" charset="0"/>
                <a:cs typeface="Times New Roman" charset="0"/>
              </a:rPr>
              <a:t>: If two tuples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 exist in </a:t>
            </a:r>
            <a:r>
              <a:rPr lang="en-US" altLang="en-US" sz="2000" i="1" dirty="0">
                <a:ea typeface="Times New Roman" charset="0"/>
                <a:cs typeface="Times New Roman" charset="0"/>
              </a:rPr>
              <a:t>r</a:t>
            </a:r>
            <a:r>
              <a:rPr lang="en-US" altLang="en-US" sz="2000" dirty="0">
                <a:ea typeface="Times New Roman" charset="0"/>
                <a:cs typeface="Times New Roman" charset="0"/>
              </a:rPr>
              <a:t> such that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then two tuples </a:t>
            </a: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 should also exist in </a:t>
            </a:r>
            <a:r>
              <a:rPr lang="en-US" altLang="en-US" sz="2000" i="1" dirty="0">
                <a:ea typeface="Times New Roman" charset="0"/>
                <a:cs typeface="Times New Roman" charset="0"/>
              </a:rPr>
              <a:t>r</a:t>
            </a:r>
            <a:r>
              <a:rPr lang="en-US" altLang="en-US" sz="2000" dirty="0">
                <a:ea typeface="Times New Roman" charset="0"/>
                <a:cs typeface="Times New Roman" charset="0"/>
              </a:rPr>
              <a:t> with the following properties, where we use </a:t>
            </a:r>
            <a:r>
              <a:rPr lang="en-US" altLang="en-US" sz="2000" i="1" dirty="0">
                <a:ea typeface="Times New Roman" charset="0"/>
                <a:cs typeface="Times New Roman" charset="0"/>
              </a:rPr>
              <a:t>Z</a:t>
            </a:r>
            <a:r>
              <a:rPr lang="en-US" altLang="en-US" sz="2000" dirty="0">
                <a:ea typeface="Times New Roman" charset="0"/>
                <a:cs typeface="Times New Roman" charset="0"/>
              </a:rPr>
              <a:t> to denote (</a:t>
            </a:r>
            <a:r>
              <a:rPr lang="en-US" altLang="en-US" sz="2000" i="1" dirty="0">
                <a:ea typeface="Times New Roman" charset="0"/>
                <a:cs typeface="Times New Roman" charset="0"/>
              </a:rPr>
              <a:t>R </a:t>
            </a:r>
            <a:r>
              <a:rPr lang="en-US" altLang="en-US" sz="1800" dirty="0">
                <a:latin typeface="MathematicalPi 1" charset="0"/>
                <a:ea typeface="Times New Roman" charset="0"/>
                <a:cs typeface="Times New Roman" charset="0"/>
              </a:rPr>
              <a:t>2</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Lucida Grande" charset="0"/>
                <a:ea typeface="Arial" charset="0"/>
                <a:cs typeface="Arial" charset="0"/>
              </a:rPr>
              <a:t>υ</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150000"/>
              </a:lnSpc>
            </a:pPr>
            <a:r>
              <a:rPr lang="en-US" altLang="en-US" sz="2000" dirty="0">
                <a:ea typeface="Times New Roman" charset="0"/>
                <a:cs typeface="Times New Roman" charset="0"/>
              </a:rPr>
              <a:t> </a:t>
            </a: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a:t>
            </a:r>
          </a:p>
          <a:p>
            <a:pPr marL="990600" lvl="1" indent="-533400" algn="just">
              <a:lnSpc>
                <a:spcPct val="150000"/>
              </a:lnSpc>
            </a:pP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150000"/>
              </a:lnSpc>
            </a:pP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a:t>
            </a:r>
          </a:p>
          <a:p>
            <a:pPr marL="609600" indent="-609600" algn="just">
              <a:lnSpc>
                <a:spcPct val="150000"/>
              </a:lnSpc>
            </a:pPr>
            <a:r>
              <a:rPr lang="en-US" altLang="en-US" sz="2000" dirty="0">
                <a:ea typeface="Times New Roman" charset="0"/>
                <a:cs typeface="Times New Roman" charset="0"/>
              </a:rPr>
              <a:t>An MVD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1800" dirty="0">
                <a:latin typeface="Times New Roman" charset="0"/>
                <a:ea typeface="Times New Roman" charset="0"/>
                <a:cs typeface="Times New Roman" charset="0"/>
              </a:rPr>
              <a:t>—</a:t>
            </a:r>
            <a:r>
              <a:rPr lang="en-US" altLang="en-US" sz="1800" dirty="0">
                <a:ea typeface="Times New Roman" charset="0"/>
                <a:cs typeface="Times New Roman" charset="0"/>
              </a:rPr>
              <a:t>&gt;&gt;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in </a:t>
            </a:r>
            <a:r>
              <a:rPr lang="en-US" altLang="en-US" sz="2000" i="1" dirty="0">
                <a:ea typeface="Times New Roman" charset="0"/>
                <a:cs typeface="Times New Roman" charset="0"/>
              </a:rPr>
              <a:t>R</a:t>
            </a:r>
            <a:r>
              <a:rPr lang="en-US" altLang="en-US" sz="2000" dirty="0">
                <a:ea typeface="Times New Roman" charset="0"/>
                <a:cs typeface="Times New Roman" charset="0"/>
              </a:rPr>
              <a:t> is called a </a:t>
            </a:r>
            <a:r>
              <a:rPr lang="en-US" altLang="en-US" sz="2000" b="1" dirty="0">
                <a:ea typeface="Times New Roman" charset="0"/>
                <a:cs typeface="Times New Roman" charset="0"/>
              </a:rPr>
              <a:t>trivial MVD</a:t>
            </a:r>
            <a:r>
              <a:rPr lang="en-US" altLang="en-US" sz="2000" dirty="0">
                <a:ea typeface="Times New Roman" charset="0"/>
                <a:cs typeface="Times New Roman" charset="0"/>
              </a:rPr>
              <a:t> if (a) </a:t>
            </a:r>
            <a:r>
              <a:rPr lang="en-US" altLang="en-US" sz="2000" i="1" dirty="0">
                <a:ea typeface="Times New Roman" charset="0"/>
                <a:cs typeface="Times New Roman" charset="0"/>
              </a:rPr>
              <a:t>Y</a:t>
            </a:r>
            <a:r>
              <a:rPr lang="en-US" altLang="en-US" sz="2000" dirty="0">
                <a:ea typeface="Times New Roman" charset="0"/>
                <a:cs typeface="Times New Roman" charset="0"/>
              </a:rPr>
              <a:t> is a subset of </a:t>
            </a:r>
            <a:r>
              <a:rPr lang="en-US" altLang="en-US" sz="2000" i="1" dirty="0">
                <a:ea typeface="Times New Roman" charset="0"/>
                <a:cs typeface="Times New Roman" charset="0"/>
              </a:rPr>
              <a:t>X</a:t>
            </a:r>
            <a:r>
              <a:rPr lang="en-US" altLang="en-US" sz="2000" dirty="0">
                <a:ea typeface="Times New Roman" charset="0"/>
                <a:cs typeface="Times New Roman" charset="0"/>
              </a:rPr>
              <a:t>, or (b)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Lucida Grande" charset="0"/>
                <a:ea typeface="Arial" charset="0"/>
                <a:cs typeface="Arial" charset="0"/>
              </a:rPr>
              <a:t>υ</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dirty="0">
                <a:ea typeface="Times New Roman" charset="0"/>
                <a:cs typeface="Times New Roman" charset="0"/>
              </a:rPr>
              <a:t>. </a:t>
            </a:r>
          </a:p>
        </p:txBody>
      </p:sp>
    </p:spTree>
    <p:extLst>
      <p:ext uri="{BB962C8B-B14F-4D97-AF65-F5344CB8AC3E}">
        <p14:creationId xmlns:p14="http://schemas.microsoft.com/office/powerpoint/2010/main" val="440655575"/>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0" y="0"/>
            <a:ext cx="9144000" cy="609600"/>
          </a:xfrm>
          <a:solidFill>
            <a:srgbClr val="0070C0"/>
          </a:solidFill>
          <a:ln/>
          <a:extLst/>
        </p:spPr>
        <p:txBody>
          <a:bodyPr/>
          <a:lstStyle/>
          <a:p>
            <a:r>
              <a:rPr lang="en-US" altLang="en-US" sz="2800" dirty="0">
                <a:ea typeface="Times New Roman" charset="0"/>
                <a:cs typeface="Times New Roman" charset="0"/>
              </a:rPr>
              <a:t>Multivalued Dependencies and Fourth Normal Form </a:t>
            </a:r>
            <a:r>
              <a:rPr lang="en-US" altLang="en-US" sz="2800" dirty="0" smtClean="0">
                <a:ea typeface="Times New Roman" charset="0"/>
                <a:cs typeface="Times New Roman" charset="0"/>
              </a:rPr>
              <a:t>(2)</a:t>
            </a:r>
            <a:endParaRPr lang="en-US" altLang="en-US" sz="2800" dirty="0">
              <a:ea typeface="Times New Roman" charset="0"/>
              <a:cs typeface="Times New Roman" charset="0"/>
            </a:endParaRPr>
          </a:p>
        </p:txBody>
      </p:sp>
      <p:sp>
        <p:nvSpPr>
          <p:cNvPr id="813059" name="Rectangle 3"/>
          <p:cNvSpPr>
            <a:spLocks noGrp="1" noChangeArrowheads="1"/>
          </p:cNvSpPr>
          <p:nvPr>
            <p:ph type="body" idx="1"/>
          </p:nvPr>
        </p:nvSpPr>
        <p:spPr>
          <a:xfrm>
            <a:off x="0" y="632740"/>
            <a:ext cx="9067800" cy="6225260"/>
          </a:xfrm>
        </p:spPr>
        <p:txBody>
          <a:bodyPr/>
          <a:lstStyle/>
          <a:p>
            <a:pPr marL="0" indent="0">
              <a:lnSpc>
                <a:spcPct val="90000"/>
              </a:lnSpc>
              <a:buNone/>
            </a:pPr>
            <a:r>
              <a:rPr lang="en-US" altLang="en-US" sz="2000" b="1" dirty="0" smtClean="0">
                <a:ea typeface="Times New Roman" charset="0"/>
                <a:cs typeface="Times New Roman" charset="0"/>
              </a:rPr>
              <a:t>Inference Rules </a:t>
            </a:r>
            <a:r>
              <a:rPr lang="en-US" altLang="en-US" sz="2000" b="1" dirty="0">
                <a:ea typeface="Times New Roman" charset="0"/>
                <a:cs typeface="Times New Roman" charset="0"/>
              </a:rPr>
              <a:t>for Functional and </a:t>
            </a:r>
            <a:r>
              <a:rPr lang="en-US" altLang="en-US" sz="2000" b="1" dirty="0" smtClean="0">
                <a:ea typeface="Times New Roman" charset="0"/>
                <a:cs typeface="Times New Roman" charset="0"/>
              </a:rPr>
              <a:t>Multivalued </a:t>
            </a:r>
            <a:r>
              <a:rPr lang="en-US" altLang="en-US" sz="2000" b="1" dirty="0">
                <a:ea typeface="Times New Roman" charset="0"/>
                <a:cs typeface="Times New Roman" charset="0"/>
              </a:rPr>
              <a:t>Dependencies</a:t>
            </a:r>
            <a:r>
              <a:rPr lang="en-US" altLang="en-US" sz="2000" dirty="0">
                <a:ea typeface="Times New Roman" charset="0"/>
                <a:cs typeface="Times New Roman" charset="0"/>
              </a:rPr>
              <a:t>:</a:t>
            </a:r>
          </a:p>
          <a:p>
            <a:pPr marL="590550" indent="-533400" algn="just">
              <a:lnSpc>
                <a:spcPct val="150000"/>
              </a:lnSpc>
            </a:pPr>
            <a:r>
              <a:rPr lang="en-US" altLang="en-US" sz="2000" dirty="0">
                <a:latin typeface="Arial Narrow" panose="020B0606020202030204" pitchFamily="34" charset="0"/>
                <a:ea typeface="Times New Roman" charset="0"/>
                <a:cs typeface="Times New Roman" charset="0"/>
              </a:rPr>
              <a:t>IR1 (</a:t>
            </a:r>
            <a:r>
              <a:rPr lang="en-US" altLang="en-US" sz="2000" b="1" dirty="0">
                <a:latin typeface="Arial Narrow" panose="020B0606020202030204" pitchFamily="34" charset="0"/>
                <a:ea typeface="Times New Roman" charset="0"/>
                <a:cs typeface="Times New Roman" charset="0"/>
              </a:rPr>
              <a:t>reflexive rule for FDs</a:t>
            </a:r>
            <a:r>
              <a:rPr lang="en-US" altLang="en-US" sz="2000" dirty="0">
                <a:latin typeface="Arial Narrow" panose="020B0606020202030204" pitchFamily="34" charset="0"/>
                <a:ea typeface="Times New Roman" charset="0"/>
                <a:cs typeface="Times New Roman" charset="0"/>
              </a:rPr>
              <a:t>): If </a:t>
            </a:r>
            <a:r>
              <a:rPr lang="en-US" altLang="en-US" sz="2000" i="1" dirty="0">
                <a:latin typeface="Arial Narrow" panose="020B0606020202030204" pitchFamily="34" charset="0"/>
                <a:ea typeface="Times New Roman" charset="0"/>
                <a:cs typeface="Times New Roman" charset="0"/>
              </a:rPr>
              <a:t>X </a:t>
            </a:r>
            <a:r>
              <a:rPr lang="en-US" altLang="en-US" sz="2000" i="1" dirty="0">
                <a:latin typeface="Arial Narrow" panose="020B0606020202030204" pitchFamily="34" charset="0"/>
                <a:ea typeface="Times New Roman" charset="0"/>
                <a:cs typeface="Times New Roman" charset="0"/>
                <a:sym typeface="Symbol" charset="2"/>
              </a:rPr>
              <a:t></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Y</a:t>
            </a:r>
            <a:r>
              <a:rPr lang="en-US" altLang="en-US" sz="2000" dirty="0">
                <a:latin typeface="Arial Narrow" panose="020B0606020202030204" pitchFamily="34" charset="0"/>
                <a:ea typeface="Times New Roman" charset="0"/>
                <a:cs typeface="Times New Roman" charset="0"/>
              </a:rPr>
              <a:t>, then </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 </a:t>
            </a:r>
            <a:r>
              <a:rPr lang="en-US" altLang="en-US" sz="2000" dirty="0">
                <a:latin typeface="Arial Narrow" panose="020B0606020202030204" pitchFamily="34" charset="0"/>
              </a:rPr>
              <a:t>→</a:t>
            </a:r>
            <a:r>
              <a:rPr lang="en-US" altLang="en-US" sz="2000" dirty="0" smtClean="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Y</a:t>
            </a:r>
            <a:r>
              <a:rPr lang="en-US" altLang="en-US" sz="2000" dirty="0">
                <a:latin typeface="Arial Narrow" panose="020B0606020202030204" pitchFamily="34" charset="0"/>
                <a:ea typeface="Times New Roman" charset="0"/>
                <a:cs typeface="Times New Roman" charset="0"/>
              </a:rPr>
              <a:t>.</a:t>
            </a:r>
          </a:p>
          <a:p>
            <a:pPr marL="590550" indent="-533400" algn="just">
              <a:lnSpc>
                <a:spcPct val="150000"/>
              </a:lnSpc>
            </a:pPr>
            <a:r>
              <a:rPr lang="en-US" altLang="en-US" sz="2000" dirty="0">
                <a:latin typeface="Arial Narrow" panose="020B0606020202030204" pitchFamily="34" charset="0"/>
                <a:ea typeface="Times New Roman" charset="0"/>
                <a:cs typeface="Times New Roman" charset="0"/>
              </a:rPr>
              <a:t>IR2 (</a:t>
            </a:r>
            <a:r>
              <a:rPr lang="en-US" altLang="en-US" sz="2000" b="1" dirty="0">
                <a:latin typeface="Arial Narrow" panose="020B0606020202030204" pitchFamily="34" charset="0"/>
                <a:ea typeface="Times New Roman" charset="0"/>
                <a:cs typeface="Times New Roman" charset="0"/>
              </a:rPr>
              <a:t>augmentation rule for FDs</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 </a:t>
            </a:r>
            <a:r>
              <a:rPr lang="en-US" altLang="en-US" sz="2000" dirty="0">
                <a:latin typeface="Arial Narrow" panose="020B0606020202030204" pitchFamily="34" charset="0"/>
              </a:rPr>
              <a:t>→</a:t>
            </a:r>
            <a:r>
              <a:rPr lang="en-US" altLang="en-US" sz="2000" dirty="0" smtClean="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Y</a:t>
            </a:r>
            <a:r>
              <a:rPr lang="en-US" altLang="en-US" sz="2000" dirty="0">
                <a:latin typeface="Arial Narrow" panose="020B0606020202030204" pitchFamily="34" charset="0"/>
                <a:ea typeface="Times New Roman" charset="0"/>
                <a:cs typeface="Times New Roman" charset="0"/>
              </a:rPr>
              <a:t>} </a:t>
            </a:r>
            <a:r>
              <a:rPr lang="en-US" altLang="en-US" sz="2000" dirty="0">
                <a:latin typeface="Arial Narrow" panose="020B0606020202030204" pitchFamily="34" charset="0"/>
                <a:ea typeface="Times New Roman" charset="0"/>
                <a:cs typeface="Times New Roman" charset="0"/>
                <a:sym typeface="Symbol" charset="2"/>
              </a:rPr>
              <a:t></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XZ</a:t>
            </a:r>
            <a:r>
              <a:rPr lang="en-US" altLang="en-US" sz="2000" dirty="0">
                <a:latin typeface="Arial Narrow" panose="020B0606020202030204" pitchFamily="34" charset="0"/>
                <a:ea typeface="Times New Roman" charset="0"/>
                <a:cs typeface="Times New Roman" charset="0"/>
              </a:rPr>
              <a:t> </a:t>
            </a:r>
            <a:r>
              <a:rPr lang="en-US" altLang="en-US" sz="2000" dirty="0">
                <a:latin typeface="Arial Narrow" panose="020B0606020202030204" pitchFamily="34" charset="0"/>
              </a:rPr>
              <a:t>→</a:t>
            </a:r>
            <a:r>
              <a:rPr lang="en-US" altLang="en-US" sz="2000" dirty="0" smtClean="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YZ</a:t>
            </a:r>
            <a:r>
              <a:rPr lang="en-US" altLang="en-US" sz="2000" dirty="0">
                <a:latin typeface="Arial Narrow" panose="020B0606020202030204" pitchFamily="34" charset="0"/>
                <a:ea typeface="Times New Roman" charset="0"/>
                <a:cs typeface="Times New Roman" charset="0"/>
              </a:rPr>
              <a:t>.</a:t>
            </a:r>
          </a:p>
          <a:p>
            <a:pPr marL="590550" indent="-533400" algn="just">
              <a:lnSpc>
                <a:spcPct val="150000"/>
              </a:lnSpc>
            </a:pPr>
            <a:r>
              <a:rPr lang="en-US" altLang="en-US" sz="2000" dirty="0">
                <a:latin typeface="Arial Narrow" panose="020B0606020202030204" pitchFamily="34" charset="0"/>
                <a:ea typeface="Times New Roman" charset="0"/>
                <a:cs typeface="Times New Roman" charset="0"/>
              </a:rPr>
              <a:t>IR3 (</a:t>
            </a:r>
            <a:r>
              <a:rPr lang="en-US" altLang="en-US" sz="2000" b="1" dirty="0">
                <a:latin typeface="Arial Narrow" panose="020B0606020202030204" pitchFamily="34" charset="0"/>
                <a:ea typeface="Times New Roman" charset="0"/>
                <a:cs typeface="Times New Roman" charset="0"/>
              </a:rPr>
              <a:t>transitive rule for FDs</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 </a:t>
            </a:r>
            <a:r>
              <a:rPr lang="en-US" altLang="en-US" sz="2000" dirty="0">
                <a:latin typeface="Arial Narrow" panose="020B0606020202030204" pitchFamily="34" charset="0"/>
              </a:rPr>
              <a:t>→</a:t>
            </a:r>
            <a:r>
              <a:rPr lang="en-US" altLang="en-US" sz="2000" dirty="0" smtClean="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Y</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Y</a:t>
            </a:r>
            <a:r>
              <a:rPr lang="en-US" altLang="en-US" sz="2000" dirty="0">
                <a:latin typeface="Arial Narrow" panose="020B0606020202030204" pitchFamily="34" charset="0"/>
                <a:ea typeface="Times New Roman" charset="0"/>
                <a:cs typeface="Times New Roman" charset="0"/>
              </a:rPr>
              <a:t> </a:t>
            </a:r>
            <a:r>
              <a:rPr lang="en-US" altLang="en-US" sz="2000" dirty="0">
                <a:latin typeface="Arial Narrow" panose="020B0606020202030204" pitchFamily="34" charset="0"/>
              </a:rPr>
              <a:t>→ </a:t>
            </a:r>
            <a:r>
              <a:rPr lang="en-US" altLang="en-US" sz="2000" i="1" dirty="0" smtClean="0">
                <a:latin typeface="Arial Narrow" panose="020B0606020202030204" pitchFamily="34" charset="0"/>
                <a:ea typeface="Times New Roman" charset="0"/>
                <a:cs typeface="Times New Roman" charset="0"/>
              </a:rPr>
              <a:t>Z</a:t>
            </a:r>
            <a:r>
              <a:rPr lang="en-US" altLang="en-US" sz="2000" dirty="0">
                <a:latin typeface="Arial Narrow" panose="020B0606020202030204" pitchFamily="34" charset="0"/>
                <a:ea typeface="Times New Roman" charset="0"/>
                <a:cs typeface="Times New Roman" charset="0"/>
              </a:rPr>
              <a:t>} </a:t>
            </a:r>
            <a:r>
              <a:rPr lang="en-US" altLang="en-US" sz="2000" dirty="0">
                <a:latin typeface="Arial Narrow" panose="020B0606020202030204" pitchFamily="34" charset="0"/>
                <a:ea typeface="Times New Roman" charset="0"/>
                <a:cs typeface="Times New Roman" charset="0"/>
                <a:sym typeface="Symbol" charset="2"/>
              </a:rPr>
              <a:t></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 </a:t>
            </a:r>
            <a:r>
              <a:rPr lang="en-US" altLang="en-US" sz="2000" dirty="0">
                <a:latin typeface="Arial Narrow" panose="020B0606020202030204" pitchFamily="34" charset="0"/>
              </a:rPr>
              <a:t>→</a:t>
            </a:r>
            <a:r>
              <a:rPr lang="en-US" altLang="en-US" sz="2000" dirty="0" smtClean="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Z</a:t>
            </a:r>
            <a:r>
              <a:rPr lang="en-US" altLang="en-US" sz="2000" dirty="0">
                <a:latin typeface="Arial Narrow" panose="020B0606020202030204" pitchFamily="34" charset="0"/>
                <a:ea typeface="Times New Roman" charset="0"/>
                <a:cs typeface="Times New Roman" charset="0"/>
              </a:rPr>
              <a:t>.</a:t>
            </a:r>
          </a:p>
          <a:p>
            <a:pPr marL="590550" indent="-533400" algn="just">
              <a:lnSpc>
                <a:spcPct val="150000"/>
              </a:lnSpc>
            </a:pPr>
            <a:r>
              <a:rPr lang="en-US" altLang="en-US" sz="2000" dirty="0">
                <a:latin typeface="Arial Narrow" panose="020B0606020202030204" pitchFamily="34" charset="0"/>
                <a:ea typeface="Times New Roman" charset="0"/>
                <a:cs typeface="Times New Roman" charset="0"/>
              </a:rPr>
              <a:t>IR4 (</a:t>
            </a:r>
            <a:r>
              <a:rPr lang="en-US" altLang="en-US" sz="2000" b="1" dirty="0">
                <a:latin typeface="Arial Narrow" panose="020B0606020202030204" pitchFamily="34" charset="0"/>
                <a:ea typeface="Times New Roman" charset="0"/>
                <a:cs typeface="Times New Roman" charset="0"/>
              </a:rPr>
              <a:t>complementation rule for MVDs</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 —&gt;&gt; </a:t>
            </a:r>
            <a:r>
              <a:rPr lang="en-US" altLang="en-US" sz="2000" i="1" dirty="0">
                <a:latin typeface="Arial Narrow" panose="020B0606020202030204" pitchFamily="34" charset="0"/>
                <a:ea typeface="Times New Roman" charset="0"/>
                <a:cs typeface="Times New Roman" charset="0"/>
              </a:rPr>
              <a:t>Y</a:t>
            </a:r>
            <a:r>
              <a:rPr lang="en-US" altLang="en-US" sz="2000" dirty="0">
                <a:latin typeface="Arial Narrow" panose="020B0606020202030204" pitchFamily="34" charset="0"/>
                <a:ea typeface="Times New Roman" charset="0"/>
                <a:cs typeface="Times New Roman" charset="0"/>
              </a:rPr>
              <a:t>} </a:t>
            </a:r>
            <a:r>
              <a:rPr lang="en-US" altLang="en-US" sz="2000" dirty="0">
                <a:latin typeface="Arial Narrow" panose="020B0606020202030204" pitchFamily="34" charset="0"/>
                <a:ea typeface="Times New Roman" charset="0"/>
                <a:cs typeface="Times New Roman" charset="0"/>
                <a:sym typeface="Symbol" charset="2"/>
              </a:rPr>
              <a:t></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 —&gt;&gt; </a:t>
            </a:r>
            <a:br>
              <a:rPr lang="en-US" altLang="en-US" sz="2000" dirty="0">
                <a:latin typeface="Arial Narrow" panose="020B0606020202030204" pitchFamily="34" charset="0"/>
                <a:ea typeface="Times New Roman" charset="0"/>
                <a:cs typeface="Times New Roman" charset="0"/>
              </a:rPr>
            </a:br>
            <a:r>
              <a:rPr lang="en-US" altLang="en-US" sz="2000" dirty="0">
                <a:latin typeface="Arial Narrow" panose="020B0606020202030204" pitchFamily="34" charset="0"/>
                <a:ea typeface="Times New Roman" charset="0"/>
                <a:cs typeface="Times New Roman" charset="0"/>
              </a:rPr>
              <a:t>(</a:t>
            </a:r>
            <a:r>
              <a:rPr lang="en-US" altLang="en-US" sz="2000" i="1" dirty="0">
                <a:latin typeface="Arial Narrow" panose="020B0606020202030204" pitchFamily="34" charset="0"/>
                <a:ea typeface="Times New Roman" charset="0"/>
                <a:cs typeface="Times New Roman" charset="0"/>
              </a:rPr>
              <a:t>R</a:t>
            </a:r>
            <a:r>
              <a:rPr lang="en-US" altLang="en-US" sz="2000" dirty="0">
                <a:latin typeface="Arial Narrow" panose="020B0606020202030204" pitchFamily="34" charset="0"/>
                <a:ea typeface="Times New Roman" charset="0"/>
                <a:cs typeface="Times New Roman" charset="0"/>
              </a:rPr>
              <a:t> – (</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 </a:t>
            </a:r>
            <a:r>
              <a:rPr lang="en-US" altLang="en-US" sz="2000" dirty="0">
                <a:latin typeface="Arial Narrow" panose="020B0606020202030204" pitchFamily="34" charset="0"/>
                <a:ea typeface="Arial" charset="0"/>
                <a:cs typeface="Arial" charset="0"/>
                <a:sym typeface="Symbol" charset="2"/>
              </a:rPr>
              <a:t></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Y</a:t>
            </a:r>
            <a:r>
              <a:rPr lang="en-US" altLang="en-US" sz="2000" dirty="0">
                <a:latin typeface="Arial Narrow" panose="020B0606020202030204" pitchFamily="34" charset="0"/>
                <a:ea typeface="Times New Roman" charset="0"/>
                <a:cs typeface="Times New Roman" charset="0"/>
              </a:rPr>
              <a:t>))}.</a:t>
            </a:r>
          </a:p>
          <a:p>
            <a:pPr marL="590550" indent="-533400" algn="just">
              <a:lnSpc>
                <a:spcPct val="150000"/>
              </a:lnSpc>
            </a:pPr>
            <a:r>
              <a:rPr lang="en-US" altLang="en-US" sz="2000" dirty="0">
                <a:latin typeface="Arial Narrow" panose="020B0606020202030204" pitchFamily="34" charset="0"/>
                <a:ea typeface="Times New Roman" charset="0"/>
                <a:cs typeface="Times New Roman" charset="0"/>
              </a:rPr>
              <a:t>IR5 (</a:t>
            </a:r>
            <a:r>
              <a:rPr lang="en-US" altLang="en-US" sz="2000" b="1" dirty="0">
                <a:latin typeface="Arial Narrow" panose="020B0606020202030204" pitchFamily="34" charset="0"/>
                <a:ea typeface="Times New Roman" charset="0"/>
                <a:cs typeface="Times New Roman" charset="0"/>
              </a:rPr>
              <a:t>augmentation rule for MVDs</a:t>
            </a:r>
            <a:r>
              <a:rPr lang="en-US" altLang="en-US" sz="2000" dirty="0">
                <a:latin typeface="Arial Narrow" panose="020B0606020202030204" pitchFamily="34" charset="0"/>
                <a:ea typeface="Times New Roman" charset="0"/>
                <a:cs typeface="Times New Roman" charset="0"/>
              </a:rPr>
              <a:t>): If </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 —&gt;&gt;</a:t>
            </a:r>
            <a:r>
              <a:rPr lang="en-US" altLang="en-US" sz="2000" i="1" dirty="0">
                <a:latin typeface="Arial Narrow" panose="020B0606020202030204" pitchFamily="34" charset="0"/>
                <a:ea typeface="Times New Roman" charset="0"/>
                <a:cs typeface="Times New Roman" charset="0"/>
              </a:rPr>
              <a:t> Y</a:t>
            </a:r>
            <a:r>
              <a:rPr lang="en-US" altLang="en-US" sz="2000" dirty="0">
                <a:latin typeface="Arial Narrow" panose="020B0606020202030204" pitchFamily="34" charset="0"/>
                <a:ea typeface="Times New Roman" charset="0"/>
                <a:cs typeface="Times New Roman" charset="0"/>
              </a:rPr>
              <a:t> and </a:t>
            </a:r>
            <a:r>
              <a:rPr lang="en-US" altLang="en-US" sz="2000" i="1" dirty="0">
                <a:latin typeface="Arial Narrow" panose="020B0606020202030204" pitchFamily="34" charset="0"/>
                <a:ea typeface="Times New Roman" charset="0"/>
                <a:cs typeface="Times New Roman" charset="0"/>
              </a:rPr>
              <a:t>W</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sym typeface="Symbol" charset="2"/>
              </a:rPr>
              <a:t></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Z</a:t>
            </a:r>
            <a:r>
              <a:rPr lang="en-US" altLang="en-US" sz="2000" dirty="0">
                <a:latin typeface="Arial Narrow" panose="020B0606020202030204" pitchFamily="34" charset="0"/>
                <a:ea typeface="Times New Roman" charset="0"/>
                <a:cs typeface="Times New Roman" charset="0"/>
              </a:rPr>
              <a:t> </a:t>
            </a:r>
            <a:br>
              <a:rPr lang="en-US" altLang="en-US" sz="2000" dirty="0">
                <a:latin typeface="Arial Narrow" panose="020B0606020202030204" pitchFamily="34" charset="0"/>
                <a:ea typeface="Times New Roman" charset="0"/>
                <a:cs typeface="Times New Roman" charset="0"/>
              </a:rPr>
            </a:br>
            <a:r>
              <a:rPr lang="en-US" altLang="en-US" sz="2000" dirty="0">
                <a:latin typeface="Arial Narrow" panose="020B0606020202030204" pitchFamily="34" charset="0"/>
                <a:ea typeface="Times New Roman" charset="0"/>
                <a:cs typeface="Times New Roman" charset="0"/>
              </a:rPr>
              <a:t>then </a:t>
            </a:r>
            <a:r>
              <a:rPr lang="en-US" altLang="en-US" sz="2000" i="1" dirty="0">
                <a:latin typeface="Arial Narrow" panose="020B0606020202030204" pitchFamily="34" charset="0"/>
                <a:ea typeface="Times New Roman" charset="0"/>
                <a:cs typeface="Times New Roman" charset="0"/>
              </a:rPr>
              <a:t>WX</a:t>
            </a:r>
            <a:r>
              <a:rPr lang="en-US" altLang="en-US" sz="2000" dirty="0">
                <a:latin typeface="Arial Narrow" panose="020B0606020202030204" pitchFamily="34" charset="0"/>
                <a:ea typeface="Times New Roman" charset="0"/>
                <a:cs typeface="Times New Roman" charset="0"/>
              </a:rPr>
              <a:t> —&gt;&gt;</a:t>
            </a:r>
            <a:r>
              <a:rPr lang="en-US" altLang="en-US" sz="2000" i="1" dirty="0">
                <a:latin typeface="Arial Narrow" panose="020B0606020202030204" pitchFamily="34" charset="0"/>
                <a:ea typeface="Times New Roman" charset="0"/>
                <a:cs typeface="Times New Roman" charset="0"/>
              </a:rPr>
              <a:t> YZ</a:t>
            </a:r>
            <a:r>
              <a:rPr lang="en-US" altLang="en-US" sz="2000" dirty="0">
                <a:latin typeface="Arial Narrow" panose="020B0606020202030204" pitchFamily="34" charset="0"/>
                <a:ea typeface="Times New Roman" charset="0"/>
                <a:cs typeface="Times New Roman" charset="0"/>
              </a:rPr>
              <a:t>.</a:t>
            </a:r>
          </a:p>
          <a:p>
            <a:pPr marL="590550" indent="-533400" algn="just">
              <a:lnSpc>
                <a:spcPct val="150000"/>
              </a:lnSpc>
            </a:pPr>
            <a:r>
              <a:rPr lang="en-US" altLang="en-US" sz="2000" dirty="0">
                <a:latin typeface="Arial Narrow" panose="020B0606020202030204" pitchFamily="34" charset="0"/>
                <a:ea typeface="Times New Roman" charset="0"/>
                <a:cs typeface="Times New Roman" charset="0"/>
              </a:rPr>
              <a:t>IR6 (</a:t>
            </a:r>
            <a:r>
              <a:rPr lang="en-US" altLang="en-US" sz="2000" b="1" dirty="0">
                <a:latin typeface="Arial Narrow" panose="020B0606020202030204" pitchFamily="34" charset="0"/>
                <a:ea typeface="Times New Roman" charset="0"/>
                <a:cs typeface="Times New Roman" charset="0"/>
              </a:rPr>
              <a:t>transitive rule for MVDs</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 —&gt;&gt;</a:t>
            </a:r>
            <a:r>
              <a:rPr lang="en-US" altLang="en-US" sz="2000" i="1" dirty="0">
                <a:latin typeface="Arial Narrow" panose="020B0606020202030204" pitchFamily="34" charset="0"/>
                <a:ea typeface="Times New Roman" charset="0"/>
                <a:cs typeface="Times New Roman" charset="0"/>
              </a:rPr>
              <a:t> Y</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Y</a:t>
            </a:r>
            <a:r>
              <a:rPr lang="en-US" altLang="en-US" sz="2000" dirty="0">
                <a:latin typeface="Arial Narrow" panose="020B0606020202030204" pitchFamily="34" charset="0"/>
                <a:ea typeface="Times New Roman" charset="0"/>
                <a:cs typeface="Times New Roman" charset="0"/>
              </a:rPr>
              <a:t> —&gt;&gt;</a:t>
            </a:r>
            <a:r>
              <a:rPr lang="en-US" altLang="en-US" sz="2000" i="1" dirty="0">
                <a:latin typeface="Arial Narrow" panose="020B0606020202030204" pitchFamily="34" charset="0"/>
                <a:ea typeface="Times New Roman" charset="0"/>
                <a:cs typeface="Times New Roman" charset="0"/>
              </a:rPr>
              <a:t> Z</a:t>
            </a:r>
            <a:r>
              <a:rPr lang="en-US" altLang="en-US" sz="2000" dirty="0">
                <a:latin typeface="Arial Narrow" panose="020B0606020202030204" pitchFamily="34" charset="0"/>
                <a:ea typeface="Times New Roman" charset="0"/>
                <a:cs typeface="Times New Roman" charset="0"/>
              </a:rPr>
              <a:t>} </a:t>
            </a:r>
            <a:r>
              <a:rPr lang="en-US" altLang="en-US" sz="2000" dirty="0">
                <a:latin typeface="Arial Narrow" panose="020B0606020202030204" pitchFamily="34" charset="0"/>
                <a:ea typeface="Times New Roman" charset="0"/>
                <a:cs typeface="Times New Roman" charset="0"/>
                <a:sym typeface="Symbol" charset="2"/>
              </a:rPr>
              <a:t></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 —&gt;&gt; </a:t>
            </a:r>
            <a:r>
              <a:rPr lang="en-US" altLang="en-US" sz="2000" dirty="0" smtClean="0">
                <a:latin typeface="Arial Narrow" panose="020B0606020202030204" pitchFamily="34" charset="0"/>
                <a:ea typeface="Times New Roman" charset="0"/>
                <a:cs typeface="Times New Roman" charset="0"/>
              </a:rPr>
              <a:t>(</a:t>
            </a:r>
            <a:r>
              <a:rPr lang="en-US" altLang="en-US" sz="2000" i="1" dirty="0" smtClean="0">
                <a:latin typeface="Arial Narrow" panose="020B0606020202030204" pitchFamily="34" charset="0"/>
                <a:ea typeface="Times New Roman" charset="0"/>
                <a:cs typeface="Times New Roman" charset="0"/>
              </a:rPr>
              <a:t>Z -</a:t>
            </a:r>
            <a:r>
              <a:rPr lang="en-US" altLang="en-US" sz="2000" dirty="0" smtClean="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Y</a:t>
            </a:r>
            <a:r>
              <a:rPr lang="en-US" altLang="en-US" sz="2000" dirty="0">
                <a:latin typeface="Arial Narrow" panose="020B0606020202030204" pitchFamily="34" charset="0"/>
                <a:ea typeface="Times New Roman" charset="0"/>
                <a:cs typeface="Times New Roman" charset="0"/>
              </a:rPr>
              <a:t>).</a:t>
            </a:r>
          </a:p>
          <a:p>
            <a:pPr marL="590550" indent="-533400" algn="just">
              <a:lnSpc>
                <a:spcPct val="150000"/>
              </a:lnSpc>
            </a:pPr>
            <a:r>
              <a:rPr lang="en-US" altLang="en-US" sz="2000" dirty="0">
                <a:latin typeface="Arial Narrow" panose="020B0606020202030204" pitchFamily="34" charset="0"/>
                <a:ea typeface="Times New Roman" charset="0"/>
                <a:cs typeface="Times New Roman" charset="0"/>
              </a:rPr>
              <a:t>IR7 (</a:t>
            </a:r>
            <a:r>
              <a:rPr lang="en-US" altLang="en-US" sz="2000" b="1" dirty="0">
                <a:latin typeface="Arial Narrow" panose="020B0606020202030204" pitchFamily="34" charset="0"/>
                <a:ea typeface="Times New Roman" charset="0"/>
                <a:cs typeface="Times New Roman" charset="0"/>
              </a:rPr>
              <a:t>replication rule for FD to MVD</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 </a:t>
            </a:r>
            <a:r>
              <a:rPr lang="en-US" altLang="en-US" sz="2000" dirty="0">
                <a:latin typeface="Arial Narrow" panose="020B0606020202030204" pitchFamily="34" charset="0"/>
                <a:ea typeface="Tahoma" charset="0"/>
                <a:cs typeface="Tahoma" charset="0"/>
                <a:sym typeface="Wingdings 3" charset="2"/>
              </a:rPr>
              <a:t>–&gt;</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Y</a:t>
            </a:r>
            <a:r>
              <a:rPr lang="en-US" altLang="en-US" sz="2000" dirty="0">
                <a:latin typeface="Arial Narrow" panose="020B0606020202030204" pitchFamily="34" charset="0"/>
                <a:ea typeface="Times New Roman" charset="0"/>
                <a:cs typeface="Times New Roman" charset="0"/>
              </a:rPr>
              <a:t>} </a:t>
            </a:r>
            <a:r>
              <a:rPr lang="en-US" altLang="en-US" sz="2000" dirty="0">
                <a:latin typeface="Arial Narrow" panose="020B0606020202030204" pitchFamily="34" charset="0"/>
                <a:ea typeface="Times New Roman" charset="0"/>
                <a:cs typeface="Times New Roman" charset="0"/>
                <a:sym typeface="Symbol" charset="2"/>
              </a:rPr>
              <a:t></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 —&gt;&gt;</a:t>
            </a:r>
            <a:r>
              <a:rPr lang="en-US" altLang="en-US" sz="2000" i="1" dirty="0">
                <a:latin typeface="Arial Narrow" panose="020B0606020202030204" pitchFamily="34" charset="0"/>
                <a:ea typeface="Times New Roman" charset="0"/>
                <a:cs typeface="Times New Roman" charset="0"/>
              </a:rPr>
              <a:t> Y</a:t>
            </a:r>
            <a:r>
              <a:rPr lang="en-US" altLang="en-US" sz="2000" dirty="0">
                <a:latin typeface="Arial Narrow" panose="020B0606020202030204" pitchFamily="34" charset="0"/>
                <a:ea typeface="Times New Roman" charset="0"/>
                <a:cs typeface="Times New Roman" charset="0"/>
              </a:rPr>
              <a:t>.</a:t>
            </a:r>
          </a:p>
          <a:p>
            <a:pPr marL="590550" indent="-533400" algn="just"/>
            <a:r>
              <a:rPr lang="en-US" altLang="en-US" sz="2000" dirty="0">
                <a:latin typeface="Arial Narrow" panose="020B0606020202030204" pitchFamily="34" charset="0"/>
                <a:ea typeface="Times New Roman" charset="0"/>
                <a:cs typeface="Times New Roman" charset="0"/>
              </a:rPr>
              <a:t>IR8 (</a:t>
            </a:r>
            <a:r>
              <a:rPr lang="en-US" altLang="en-US" sz="2000" b="1" dirty="0">
                <a:latin typeface="Arial Narrow" panose="020B0606020202030204" pitchFamily="34" charset="0"/>
                <a:ea typeface="Times New Roman" charset="0"/>
                <a:cs typeface="Times New Roman" charset="0"/>
              </a:rPr>
              <a:t>coalescence rule for FDs and MVDs</a:t>
            </a:r>
            <a:r>
              <a:rPr lang="en-US" altLang="en-US" sz="2000" dirty="0">
                <a:latin typeface="Arial Narrow" panose="020B0606020202030204" pitchFamily="34" charset="0"/>
                <a:ea typeface="Times New Roman" charset="0"/>
                <a:cs typeface="Times New Roman" charset="0"/>
              </a:rPr>
              <a:t>): If </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 —&gt;&gt;</a:t>
            </a:r>
            <a:r>
              <a:rPr lang="en-US" altLang="en-US" sz="2000" i="1" dirty="0">
                <a:latin typeface="Arial Narrow" panose="020B0606020202030204" pitchFamily="34" charset="0"/>
                <a:ea typeface="Times New Roman" charset="0"/>
                <a:cs typeface="Times New Roman" charset="0"/>
              </a:rPr>
              <a:t> Y</a:t>
            </a:r>
            <a:r>
              <a:rPr lang="en-US" altLang="en-US" sz="2000" dirty="0">
                <a:latin typeface="Arial Narrow" panose="020B0606020202030204" pitchFamily="34" charset="0"/>
                <a:ea typeface="Times New Roman" charset="0"/>
                <a:cs typeface="Times New Roman" charset="0"/>
              </a:rPr>
              <a:t> and there exists </a:t>
            </a:r>
            <a:r>
              <a:rPr lang="en-US" altLang="en-US" sz="2000" i="1" dirty="0">
                <a:latin typeface="Arial Narrow" panose="020B0606020202030204" pitchFamily="34" charset="0"/>
                <a:ea typeface="Times New Roman" charset="0"/>
                <a:cs typeface="Times New Roman" charset="0"/>
              </a:rPr>
              <a:t>W</a:t>
            </a:r>
            <a:r>
              <a:rPr lang="en-US" altLang="en-US" sz="2000" dirty="0">
                <a:latin typeface="Arial Narrow" panose="020B0606020202030204" pitchFamily="34" charset="0"/>
                <a:ea typeface="Times New Roman" charset="0"/>
                <a:cs typeface="Times New Roman" charset="0"/>
              </a:rPr>
              <a:t> with the properties that</a:t>
            </a:r>
          </a:p>
          <a:p>
            <a:pPr marL="971550" lvl="1" indent="-457200" algn="just"/>
            <a:r>
              <a:rPr lang="en-US" altLang="en-US" sz="2000" dirty="0">
                <a:solidFill>
                  <a:srgbClr val="800000"/>
                </a:solidFill>
                <a:latin typeface="Arial Narrow" panose="020B0606020202030204" pitchFamily="34" charset="0"/>
                <a:ea typeface="Times New Roman" charset="0"/>
                <a:cs typeface="Times New Roman" charset="0"/>
              </a:rPr>
              <a:t>(a) </a:t>
            </a:r>
            <a:r>
              <a:rPr lang="en-US" altLang="en-US" sz="2000" i="1" dirty="0">
                <a:solidFill>
                  <a:srgbClr val="800000"/>
                </a:solidFill>
                <a:latin typeface="Arial Narrow" panose="020B0606020202030204" pitchFamily="34" charset="0"/>
                <a:ea typeface="Times New Roman" charset="0"/>
                <a:cs typeface="Times New Roman" charset="0"/>
              </a:rPr>
              <a:t>W</a:t>
            </a:r>
            <a:r>
              <a:rPr lang="en-US" altLang="en-US" sz="2000" dirty="0">
                <a:solidFill>
                  <a:srgbClr val="800000"/>
                </a:solidFill>
                <a:latin typeface="Arial Narrow" panose="020B0606020202030204" pitchFamily="34" charset="0"/>
                <a:ea typeface="Times New Roman" charset="0"/>
                <a:cs typeface="Times New Roman" charset="0"/>
              </a:rPr>
              <a:t> </a:t>
            </a:r>
            <a:r>
              <a:rPr lang="en-US" altLang="en-US" sz="2000" dirty="0">
                <a:solidFill>
                  <a:srgbClr val="800000"/>
                </a:solidFill>
                <a:latin typeface="Arial Narrow" panose="020B0606020202030204" pitchFamily="34" charset="0"/>
                <a:ea typeface="Times New Roman" charset="0"/>
                <a:cs typeface="Times New Roman" charset="0"/>
                <a:sym typeface="Symbol" charset="2"/>
              </a:rPr>
              <a:t> </a:t>
            </a:r>
            <a:r>
              <a:rPr lang="en-US" altLang="en-US" sz="2000" i="1" dirty="0">
                <a:solidFill>
                  <a:srgbClr val="800000"/>
                </a:solidFill>
                <a:latin typeface="Arial Narrow" panose="020B0606020202030204" pitchFamily="34" charset="0"/>
                <a:ea typeface="Times New Roman" charset="0"/>
                <a:cs typeface="Times New Roman" charset="0"/>
              </a:rPr>
              <a:t>Y</a:t>
            </a:r>
            <a:r>
              <a:rPr lang="en-US" altLang="en-US" sz="2000" dirty="0">
                <a:solidFill>
                  <a:srgbClr val="800000"/>
                </a:solidFill>
                <a:latin typeface="Arial Narrow" panose="020B0606020202030204" pitchFamily="34" charset="0"/>
                <a:ea typeface="Times New Roman" charset="0"/>
                <a:cs typeface="Times New Roman" charset="0"/>
              </a:rPr>
              <a:t> is empty, (b) </a:t>
            </a:r>
            <a:r>
              <a:rPr lang="en-US" altLang="en-US" sz="2000" i="1" dirty="0">
                <a:solidFill>
                  <a:srgbClr val="800000"/>
                </a:solidFill>
                <a:latin typeface="Arial Narrow" panose="020B0606020202030204" pitchFamily="34" charset="0"/>
                <a:ea typeface="Times New Roman" charset="0"/>
                <a:cs typeface="Times New Roman" charset="0"/>
              </a:rPr>
              <a:t>W</a:t>
            </a:r>
            <a:r>
              <a:rPr lang="en-US" altLang="en-US" sz="2000" dirty="0">
                <a:solidFill>
                  <a:srgbClr val="800000"/>
                </a:solidFill>
                <a:latin typeface="Arial Narrow" panose="020B0606020202030204" pitchFamily="34" charset="0"/>
                <a:ea typeface="Times New Roman" charset="0"/>
                <a:cs typeface="Times New Roman" charset="0"/>
              </a:rPr>
              <a:t> </a:t>
            </a:r>
            <a:r>
              <a:rPr lang="en-US" altLang="en-US" sz="2000" dirty="0">
                <a:solidFill>
                  <a:srgbClr val="800000"/>
                </a:solidFill>
                <a:latin typeface="Arial Narrow" panose="020B0606020202030204" pitchFamily="34" charset="0"/>
                <a:ea typeface="Tahoma" charset="0"/>
                <a:cs typeface="Tahoma" charset="0"/>
                <a:sym typeface="Wingdings 3" charset="2"/>
              </a:rPr>
              <a:t>–&gt;</a:t>
            </a:r>
            <a:r>
              <a:rPr lang="en-US" altLang="en-US" sz="2000" dirty="0">
                <a:solidFill>
                  <a:srgbClr val="800000"/>
                </a:solidFill>
                <a:latin typeface="Arial Narrow" panose="020B0606020202030204" pitchFamily="34" charset="0"/>
                <a:ea typeface="Times New Roman" charset="0"/>
                <a:cs typeface="Times New Roman" charset="0"/>
              </a:rPr>
              <a:t> </a:t>
            </a:r>
            <a:r>
              <a:rPr lang="en-US" altLang="en-US" sz="2000" i="1" dirty="0">
                <a:solidFill>
                  <a:srgbClr val="800000"/>
                </a:solidFill>
                <a:latin typeface="Arial Narrow" panose="020B0606020202030204" pitchFamily="34" charset="0"/>
                <a:ea typeface="Times New Roman" charset="0"/>
                <a:cs typeface="Times New Roman" charset="0"/>
              </a:rPr>
              <a:t>Z</a:t>
            </a:r>
            <a:r>
              <a:rPr lang="en-US" altLang="en-US" sz="2000" dirty="0">
                <a:solidFill>
                  <a:srgbClr val="800000"/>
                </a:solidFill>
                <a:latin typeface="Arial Narrow" panose="020B0606020202030204" pitchFamily="34" charset="0"/>
                <a:ea typeface="Times New Roman" charset="0"/>
                <a:cs typeface="Times New Roman" charset="0"/>
              </a:rPr>
              <a:t>, and (c) </a:t>
            </a:r>
            <a:r>
              <a:rPr lang="en-US" altLang="en-US" sz="2000" i="1" dirty="0">
                <a:solidFill>
                  <a:srgbClr val="800000"/>
                </a:solidFill>
                <a:latin typeface="Arial Narrow" panose="020B0606020202030204" pitchFamily="34" charset="0"/>
                <a:ea typeface="Times New Roman" charset="0"/>
                <a:cs typeface="Times New Roman" charset="0"/>
              </a:rPr>
              <a:t>Y</a:t>
            </a:r>
            <a:r>
              <a:rPr lang="en-US" altLang="en-US" sz="2000" dirty="0">
                <a:solidFill>
                  <a:srgbClr val="800000"/>
                </a:solidFill>
                <a:latin typeface="Arial Narrow" panose="020B0606020202030204" pitchFamily="34" charset="0"/>
                <a:ea typeface="Times New Roman" charset="0"/>
                <a:cs typeface="Times New Roman" charset="0"/>
              </a:rPr>
              <a:t> </a:t>
            </a:r>
            <a:r>
              <a:rPr lang="en-US" altLang="en-US" sz="2000" i="1" dirty="0">
                <a:solidFill>
                  <a:srgbClr val="800000"/>
                </a:solidFill>
                <a:latin typeface="Arial Narrow" panose="020B0606020202030204" pitchFamily="34" charset="0"/>
                <a:ea typeface="Times New Roman" charset="0"/>
                <a:cs typeface="Times New Roman" charset="0"/>
                <a:sym typeface="Symbol" charset="2"/>
              </a:rPr>
              <a:t></a:t>
            </a:r>
            <a:r>
              <a:rPr lang="en-US" altLang="en-US" sz="2000" dirty="0">
                <a:solidFill>
                  <a:srgbClr val="800000"/>
                </a:solidFill>
                <a:latin typeface="Arial Narrow" panose="020B0606020202030204" pitchFamily="34" charset="0"/>
                <a:ea typeface="Times New Roman" charset="0"/>
                <a:cs typeface="Times New Roman" charset="0"/>
              </a:rPr>
              <a:t> </a:t>
            </a:r>
            <a:r>
              <a:rPr lang="en-US" altLang="en-US" sz="2000" i="1" dirty="0">
                <a:solidFill>
                  <a:srgbClr val="800000"/>
                </a:solidFill>
                <a:latin typeface="Arial Narrow" panose="020B0606020202030204" pitchFamily="34" charset="0"/>
                <a:ea typeface="Times New Roman" charset="0"/>
                <a:cs typeface="Times New Roman" charset="0"/>
              </a:rPr>
              <a:t>Z</a:t>
            </a:r>
            <a:r>
              <a:rPr lang="en-US" altLang="en-US" sz="2000" dirty="0">
                <a:solidFill>
                  <a:srgbClr val="800000"/>
                </a:solidFill>
                <a:latin typeface="Arial Narrow" panose="020B0606020202030204" pitchFamily="34" charset="0"/>
                <a:ea typeface="Times New Roman" charset="0"/>
                <a:cs typeface="Times New Roman" charset="0"/>
              </a:rPr>
              <a:t>, then   </a:t>
            </a:r>
            <a:r>
              <a:rPr lang="en-US" altLang="en-US" sz="2000" i="1" dirty="0">
                <a:solidFill>
                  <a:srgbClr val="800000"/>
                </a:solidFill>
                <a:latin typeface="Arial Narrow" panose="020B0606020202030204" pitchFamily="34" charset="0"/>
                <a:ea typeface="Times New Roman" charset="0"/>
                <a:cs typeface="Times New Roman" charset="0"/>
              </a:rPr>
              <a:t>X </a:t>
            </a:r>
            <a:r>
              <a:rPr lang="en-US" altLang="en-US" sz="2000" dirty="0">
                <a:solidFill>
                  <a:srgbClr val="800000"/>
                </a:solidFill>
                <a:latin typeface="Arial Narrow" panose="020B0606020202030204" pitchFamily="34" charset="0"/>
                <a:ea typeface="Tahoma" charset="0"/>
                <a:cs typeface="Tahoma" charset="0"/>
                <a:sym typeface="Wingdings 3" charset="2"/>
              </a:rPr>
              <a:t>–&gt;</a:t>
            </a:r>
            <a:r>
              <a:rPr lang="en-US" altLang="en-US" sz="2000" dirty="0">
                <a:solidFill>
                  <a:srgbClr val="800000"/>
                </a:solidFill>
                <a:latin typeface="Arial Narrow" panose="020B0606020202030204" pitchFamily="34" charset="0"/>
                <a:ea typeface="Times New Roman" charset="0"/>
                <a:cs typeface="Times New Roman" charset="0"/>
              </a:rPr>
              <a:t> </a:t>
            </a:r>
            <a:r>
              <a:rPr lang="en-US" altLang="en-US" sz="2000" i="1" dirty="0">
                <a:solidFill>
                  <a:srgbClr val="800000"/>
                </a:solidFill>
                <a:latin typeface="Arial Narrow" panose="020B0606020202030204" pitchFamily="34" charset="0"/>
                <a:ea typeface="Times New Roman" charset="0"/>
                <a:cs typeface="Times New Roman" charset="0"/>
              </a:rPr>
              <a:t>Z</a:t>
            </a:r>
            <a:r>
              <a:rPr lang="en-US" altLang="en-US" sz="2000" dirty="0">
                <a:solidFill>
                  <a:srgbClr val="800000"/>
                </a:solidFill>
                <a:latin typeface="Arial Narrow" panose="020B0606020202030204" pitchFamily="34" charset="0"/>
                <a:ea typeface="Times New Roman" charset="0"/>
                <a:cs typeface="Times New Roman" charset="0"/>
              </a:rPr>
              <a:t>.  </a:t>
            </a:r>
          </a:p>
        </p:txBody>
      </p:sp>
    </p:spTree>
    <p:extLst>
      <p:ext uri="{BB962C8B-B14F-4D97-AF65-F5344CB8AC3E}">
        <p14:creationId xmlns:p14="http://schemas.microsoft.com/office/powerpoint/2010/main" val="1811026629"/>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a:xfrm>
            <a:off x="0" y="6350"/>
            <a:ext cx="9144000" cy="527050"/>
          </a:xfrm>
          <a:solidFill>
            <a:srgbClr val="0070C0"/>
          </a:solidFill>
          <a:ln/>
          <a:extLst/>
        </p:spPr>
        <p:txBody>
          <a:bodyPr/>
          <a:lstStyle/>
          <a:p>
            <a:r>
              <a:rPr lang="en-US" altLang="en-US" sz="2800" dirty="0">
                <a:ea typeface="Times New Roman" charset="0"/>
                <a:cs typeface="Times New Roman" charset="0"/>
              </a:rPr>
              <a:t>Multivalued Dependencies and Fourth Normal Form </a:t>
            </a:r>
            <a:r>
              <a:rPr lang="en-US" altLang="en-US" sz="2800" dirty="0" smtClean="0">
                <a:ea typeface="Times New Roman" charset="0"/>
                <a:cs typeface="Times New Roman" charset="0"/>
              </a:rPr>
              <a:t>(3)</a:t>
            </a:r>
            <a:endParaRPr lang="en-US" altLang="en-US" sz="2800" dirty="0">
              <a:ea typeface="Times New Roman" charset="0"/>
              <a:cs typeface="Times New Roman" charset="0"/>
            </a:endParaRPr>
          </a:p>
        </p:txBody>
      </p:sp>
      <p:sp>
        <p:nvSpPr>
          <p:cNvPr id="815107" name="Rectangle 3"/>
          <p:cNvSpPr>
            <a:spLocks noGrp="1" noChangeArrowheads="1"/>
          </p:cNvSpPr>
          <p:nvPr>
            <p:ph type="body" idx="1"/>
          </p:nvPr>
        </p:nvSpPr>
        <p:spPr>
          <a:xfrm>
            <a:off x="29900" y="685800"/>
            <a:ext cx="9067800" cy="6096000"/>
          </a:xfrm>
        </p:spPr>
        <p:txBody>
          <a:bodyPr/>
          <a:lstStyle/>
          <a:p>
            <a:pPr marL="609600" indent="-609600" algn="just">
              <a:lnSpc>
                <a:spcPct val="150000"/>
              </a:lnSpc>
              <a:buFont typeface="Wingdings" charset="2"/>
              <a:buNone/>
            </a:pPr>
            <a:r>
              <a:rPr lang="en-US" altLang="en-US" sz="24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lnSpc>
                <a:spcPct val="150000"/>
              </a:lnSpc>
            </a:pPr>
            <a:r>
              <a:rPr lang="en-US" altLang="en-US" sz="2400" dirty="0">
                <a:ea typeface="Times New Roman" charset="0"/>
                <a:cs typeface="Times New Roman" charset="0"/>
              </a:rPr>
              <a:t>A relation schema </a:t>
            </a:r>
            <a:r>
              <a:rPr lang="en-US" altLang="en-US" sz="2400" i="1" dirty="0">
                <a:ea typeface="Times New Roman" charset="0"/>
                <a:cs typeface="Times New Roman" charset="0"/>
              </a:rPr>
              <a:t>R</a:t>
            </a:r>
            <a:r>
              <a:rPr lang="en-US" altLang="en-US" sz="2400" dirty="0">
                <a:ea typeface="Times New Roman" charset="0"/>
                <a:cs typeface="Times New Roman" charset="0"/>
              </a:rPr>
              <a:t> is in </a:t>
            </a:r>
            <a:r>
              <a:rPr lang="en-US" altLang="en-US" sz="2400" b="1" dirty="0">
                <a:ea typeface="Times New Roman" charset="0"/>
                <a:cs typeface="Times New Roman" charset="0"/>
              </a:rPr>
              <a:t>4NF</a:t>
            </a:r>
            <a:r>
              <a:rPr lang="en-US" altLang="en-US" sz="2400" dirty="0">
                <a:ea typeface="Times New Roman" charset="0"/>
                <a:cs typeface="Times New Roman" charset="0"/>
              </a:rPr>
              <a:t> with respect to a set of dependencies </a:t>
            </a:r>
            <a:r>
              <a:rPr lang="en-US" altLang="en-US" sz="2400" i="1" dirty="0">
                <a:ea typeface="Times New Roman" charset="0"/>
                <a:cs typeface="Times New Roman" charset="0"/>
              </a:rPr>
              <a:t>F</a:t>
            </a:r>
            <a:r>
              <a:rPr lang="en-US" altLang="en-US" sz="2400" dirty="0">
                <a:ea typeface="Times New Roman" charset="0"/>
                <a:cs typeface="Times New Roman" charset="0"/>
              </a:rPr>
              <a:t> (that includes functional dependencies and multivalued dependencies) </a:t>
            </a:r>
            <a:r>
              <a:rPr lang="en-US" altLang="en-US" sz="2400" dirty="0" smtClean="0">
                <a:ea typeface="Times New Roman" charset="0"/>
                <a:cs typeface="Times New Roman" charset="0"/>
              </a:rPr>
              <a:t>if</a:t>
            </a:r>
            <a:r>
              <a:rPr lang="en-US" altLang="en-US" sz="2400" dirty="0">
                <a:ea typeface="Times New Roman" charset="0"/>
                <a:cs typeface="Times New Roman" charset="0"/>
              </a:rPr>
              <a:t>, </a:t>
            </a:r>
            <a:endParaRPr lang="en-US" altLang="en-US" sz="2400" dirty="0" smtClean="0">
              <a:ea typeface="Times New Roman" charset="0"/>
              <a:cs typeface="Times New Roman" charset="0"/>
            </a:endParaRPr>
          </a:p>
          <a:p>
            <a:pPr marL="1009650" lvl="1" indent="-609600" algn="just">
              <a:lnSpc>
                <a:spcPct val="150000"/>
              </a:lnSpc>
            </a:pPr>
            <a:r>
              <a:rPr lang="en-US" altLang="en-US" sz="2200" dirty="0" smtClean="0">
                <a:ea typeface="Times New Roman" charset="0"/>
                <a:cs typeface="Times New Roman" charset="0"/>
              </a:rPr>
              <a:t>for </a:t>
            </a:r>
            <a:r>
              <a:rPr lang="en-US" altLang="en-US" sz="2200" dirty="0">
                <a:ea typeface="Times New Roman" charset="0"/>
                <a:cs typeface="Times New Roman" charset="0"/>
              </a:rPr>
              <a:t>every </a:t>
            </a:r>
            <a:r>
              <a:rPr lang="en-US" altLang="en-US" sz="2200" i="1" dirty="0">
                <a:ea typeface="Times New Roman" charset="0"/>
                <a:cs typeface="Times New Roman" charset="0"/>
              </a:rPr>
              <a:t>nontrivial</a:t>
            </a:r>
            <a:r>
              <a:rPr lang="en-US" altLang="en-US" sz="2200" dirty="0">
                <a:ea typeface="Times New Roman" charset="0"/>
                <a:cs typeface="Times New Roman" charset="0"/>
              </a:rPr>
              <a:t> multivalued dependency </a:t>
            </a:r>
            <a:r>
              <a:rPr lang="en-US" altLang="en-US" sz="2200" i="1" dirty="0">
                <a:ea typeface="Times New Roman" charset="0"/>
                <a:cs typeface="Times New Roman" charset="0"/>
              </a:rPr>
              <a:t>X</a:t>
            </a:r>
            <a:r>
              <a:rPr lang="en-US" altLang="en-US" sz="2200" dirty="0">
                <a:ea typeface="Times New Roman" charset="0"/>
                <a:cs typeface="Times New Roman" charset="0"/>
              </a:rPr>
              <a:t> </a:t>
            </a:r>
            <a:r>
              <a:rPr lang="en-US" altLang="en-US" sz="1600" dirty="0" smtClean="0">
                <a:latin typeface="Times New Roman" charset="0"/>
                <a:ea typeface="Times New Roman" charset="0"/>
                <a:cs typeface="Times New Roman" charset="0"/>
              </a:rPr>
              <a:t>—</a:t>
            </a:r>
            <a:r>
              <a:rPr lang="en-US" altLang="en-US" sz="1600" dirty="0" smtClean="0">
                <a:ea typeface="Times New Roman" charset="0"/>
                <a:cs typeface="Times New Roman" charset="0"/>
              </a:rPr>
              <a:t>&gt;&gt;</a:t>
            </a:r>
            <a:r>
              <a:rPr lang="en-US" altLang="en-US" sz="2200" i="1" dirty="0" smtClean="0">
                <a:ea typeface="Times New Roman" charset="0"/>
                <a:cs typeface="Times New Roman" charset="0"/>
              </a:rPr>
              <a:t> </a:t>
            </a:r>
            <a:r>
              <a:rPr lang="en-US" altLang="en-US" sz="2200" i="1" dirty="0">
                <a:ea typeface="Times New Roman" charset="0"/>
                <a:cs typeface="Times New Roman" charset="0"/>
              </a:rPr>
              <a:t>Y</a:t>
            </a:r>
            <a:r>
              <a:rPr lang="en-US" altLang="en-US" sz="2200" dirty="0">
                <a:ea typeface="Times New Roman" charset="0"/>
                <a:cs typeface="Times New Roman" charset="0"/>
              </a:rPr>
              <a:t> in </a:t>
            </a:r>
            <a:r>
              <a:rPr lang="en-US" altLang="en-US" sz="2200" i="1" dirty="0">
                <a:ea typeface="Times New Roman" charset="0"/>
                <a:cs typeface="Times New Roman" charset="0"/>
              </a:rPr>
              <a:t>F</a:t>
            </a:r>
            <a:r>
              <a:rPr lang="en-US" altLang="en-US" sz="2200" baseline="30000" dirty="0">
                <a:ea typeface="Times New Roman" charset="0"/>
                <a:cs typeface="Times New Roman" charset="0"/>
              </a:rPr>
              <a:t>+</a:t>
            </a:r>
            <a:r>
              <a:rPr lang="en-US" altLang="en-US" sz="2200" dirty="0">
                <a:ea typeface="Times New Roman" charset="0"/>
                <a:cs typeface="Times New Roman" charset="0"/>
              </a:rPr>
              <a:t>, </a:t>
            </a:r>
            <a:r>
              <a:rPr lang="en-US" altLang="en-US" sz="2200" i="1" dirty="0">
                <a:ea typeface="Times New Roman" charset="0"/>
                <a:cs typeface="Times New Roman" charset="0"/>
              </a:rPr>
              <a:t>X</a:t>
            </a:r>
            <a:r>
              <a:rPr lang="en-US" altLang="en-US" sz="2200" dirty="0">
                <a:ea typeface="Times New Roman" charset="0"/>
                <a:cs typeface="Times New Roman" charset="0"/>
              </a:rPr>
              <a:t> is a </a:t>
            </a:r>
            <a:r>
              <a:rPr lang="en-US" altLang="en-US" sz="2200" dirty="0" err="1">
                <a:ea typeface="Times New Roman" charset="0"/>
                <a:cs typeface="Times New Roman" charset="0"/>
              </a:rPr>
              <a:t>superkey</a:t>
            </a:r>
            <a:r>
              <a:rPr lang="en-US" altLang="en-US" sz="2200" dirty="0">
                <a:ea typeface="Times New Roman" charset="0"/>
                <a:cs typeface="Times New Roman" charset="0"/>
              </a:rPr>
              <a:t> for R.</a:t>
            </a:r>
          </a:p>
          <a:p>
            <a:pPr marL="590550" indent="-533400" algn="just">
              <a:lnSpc>
                <a:spcPct val="150000"/>
              </a:lnSpc>
            </a:pPr>
            <a:r>
              <a:rPr lang="en-US" altLang="en-US" sz="2400" dirty="0">
                <a:ea typeface="Times New Roman" charset="0"/>
                <a:cs typeface="Times New Roman" charset="0"/>
              </a:rPr>
              <a:t>Note: </a:t>
            </a:r>
            <a:r>
              <a:rPr lang="en-US" altLang="en-US" sz="2400" i="1" dirty="0">
                <a:ea typeface="Times New Roman" charset="0"/>
                <a:cs typeface="Times New Roman" charset="0"/>
              </a:rPr>
              <a:t>F</a:t>
            </a:r>
            <a:r>
              <a:rPr lang="en-US" altLang="en-US" sz="2400" baseline="30000" dirty="0">
                <a:ea typeface="Times New Roman" charset="0"/>
                <a:cs typeface="Times New Roman" charset="0"/>
              </a:rPr>
              <a:t>+ </a:t>
            </a:r>
            <a:r>
              <a:rPr lang="en-US" altLang="en-US" sz="2400" dirty="0">
                <a:ea typeface="Times New Roman" charset="0"/>
                <a:cs typeface="Times New Roman" charset="0"/>
              </a:rPr>
              <a:t>is the (complete) set of all dependencies (functional or multivalued) that will hold in every relation state </a:t>
            </a:r>
            <a:r>
              <a:rPr lang="en-US" altLang="en-US" sz="2400" i="1" dirty="0">
                <a:ea typeface="Times New Roman" charset="0"/>
                <a:cs typeface="Times New Roman" charset="0"/>
              </a:rPr>
              <a:t>r</a:t>
            </a:r>
            <a:r>
              <a:rPr lang="en-US" altLang="en-US" sz="2400" dirty="0">
                <a:ea typeface="Times New Roman" charset="0"/>
                <a:cs typeface="Times New Roman" charset="0"/>
              </a:rPr>
              <a:t> of </a:t>
            </a:r>
            <a:r>
              <a:rPr lang="en-US" altLang="en-US" sz="2400" i="1" dirty="0">
                <a:ea typeface="Times New Roman" charset="0"/>
                <a:cs typeface="Times New Roman" charset="0"/>
              </a:rPr>
              <a:t>R</a:t>
            </a:r>
            <a:r>
              <a:rPr lang="en-US" altLang="en-US" sz="2400" dirty="0">
                <a:ea typeface="Times New Roman" charset="0"/>
                <a:cs typeface="Times New Roman" charset="0"/>
              </a:rPr>
              <a:t> that satisfies </a:t>
            </a:r>
            <a:r>
              <a:rPr lang="en-US" altLang="en-US" sz="2400" i="1" dirty="0">
                <a:ea typeface="Times New Roman" charset="0"/>
                <a:cs typeface="Times New Roman" charset="0"/>
              </a:rPr>
              <a:t>F</a:t>
            </a:r>
            <a:r>
              <a:rPr lang="en-US" altLang="en-US" sz="2400" dirty="0">
                <a:ea typeface="Times New Roman" charset="0"/>
                <a:cs typeface="Times New Roman" charset="0"/>
              </a:rPr>
              <a:t>. It is also called the </a:t>
            </a:r>
            <a:r>
              <a:rPr lang="en-US" altLang="en-US" sz="2400" b="1" dirty="0">
                <a:ea typeface="Times New Roman" charset="0"/>
                <a:cs typeface="Times New Roman" charset="0"/>
              </a:rPr>
              <a:t>closure</a:t>
            </a:r>
            <a:r>
              <a:rPr lang="en-US" altLang="en-US" sz="2400" dirty="0">
                <a:ea typeface="Times New Roman" charset="0"/>
                <a:cs typeface="Times New Roman" charset="0"/>
              </a:rPr>
              <a:t> of </a:t>
            </a:r>
            <a:r>
              <a:rPr lang="en-US" altLang="en-US" sz="2400" i="1" dirty="0">
                <a:ea typeface="Times New Roman" charset="0"/>
                <a:cs typeface="Times New Roman" charset="0"/>
              </a:rPr>
              <a:t>F</a:t>
            </a:r>
            <a:r>
              <a:rPr lang="en-US" altLang="en-US" sz="2400" dirty="0">
                <a:ea typeface="Times New Roman" charset="0"/>
                <a:cs typeface="Times New Roman" charset="0"/>
              </a:rPr>
              <a:t>.</a:t>
            </a:r>
          </a:p>
        </p:txBody>
      </p:sp>
    </p:spTree>
    <p:extLst>
      <p:ext uri="{BB962C8B-B14F-4D97-AF65-F5344CB8AC3E}">
        <p14:creationId xmlns:p14="http://schemas.microsoft.com/office/powerpoint/2010/main" val="1764058991"/>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0" y="609600"/>
            <a:ext cx="9144000" cy="923330"/>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57200" indent="-457200">
              <a:defRPr sz="2400">
                <a:solidFill>
                  <a:schemeClr val="tx1"/>
                </a:solidFill>
                <a:latin typeface="Arial" charset="0"/>
              </a:defRPr>
            </a:lvl1pPr>
            <a:lvl2pPr marL="914400" indent="-457200">
              <a:defRPr sz="2400">
                <a:solidFill>
                  <a:schemeClr val="tx1"/>
                </a:solidFill>
                <a:latin typeface="Arial" charset="0"/>
              </a:defRPr>
            </a:lvl2pPr>
            <a:lvl3pPr marL="1371600" indent="-457200">
              <a:defRPr sz="2400">
                <a:solidFill>
                  <a:schemeClr val="tx1"/>
                </a:solidFill>
                <a:latin typeface="Arial" charset="0"/>
              </a:defRPr>
            </a:lvl3pPr>
            <a:lvl4pPr marL="1828800" indent="-457200">
              <a:defRPr sz="2400">
                <a:solidFill>
                  <a:schemeClr val="tx1"/>
                </a:solidFill>
                <a:latin typeface="Arial" charset="0"/>
              </a:defRPr>
            </a:lvl4pPr>
            <a:lvl5pPr marL="2286000" indent="-457200">
              <a:defRPr sz="2400">
                <a:solidFill>
                  <a:schemeClr val="tx1"/>
                </a:solidFill>
                <a:latin typeface="Arial" charset="0"/>
              </a:defRPr>
            </a:lvl5pPr>
            <a:lvl6pPr marL="2743200" indent="-457200" fontAlgn="base">
              <a:spcBef>
                <a:spcPct val="0"/>
              </a:spcBef>
              <a:spcAft>
                <a:spcPct val="0"/>
              </a:spcAft>
              <a:defRPr sz="2400">
                <a:solidFill>
                  <a:schemeClr val="tx1"/>
                </a:solidFill>
                <a:latin typeface="Arial" charset="0"/>
              </a:defRPr>
            </a:lvl6pPr>
            <a:lvl7pPr marL="3200400" indent="-457200" fontAlgn="base">
              <a:spcBef>
                <a:spcPct val="0"/>
              </a:spcBef>
              <a:spcAft>
                <a:spcPct val="0"/>
              </a:spcAft>
              <a:defRPr sz="2400">
                <a:solidFill>
                  <a:schemeClr val="tx1"/>
                </a:solidFill>
                <a:latin typeface="Arial" charset="0"/>
              </a:defRPr>
            </a:lvl7pPr>
            <a:lvl8pPr marL="3657600" indent="-457200" fontAlgn="base">
              <a:spcBef>
                <a:spcPct val="0"/>
              </a:spcBef>
              <a:spcAft>
                <a:spcPct val="0"/>
              </a:spcAft>
              <a:defRPr sz="2400">
                <a:solidFill>
                  <a:schemeClr val="tx1"/>
                </a:solidFill>
                <a:latin typeface="Arial" charset="0"/>
              </a:defRPr>
            </a:lvl8pPr>
            <a:lvl9pPr marL="4114800" indent="-457200" fontAlgn="base">
              <a:spcBef>
                <a:spcPct val="0"/>
              </a:spcBef>
              <a:spcAft>
                <a:spcPct val="0"/>
              </a:spcAft>
              <a:defRPr sz="2400">
                <a:solidFill>
                  <a:schemeClr val="tx1"/>
                </a:solidFill>
                <a:latin typeface="Arial" charset="0"/>
              </a:defRPr>
            </a:lvl9pPr>
          </a:lstStyle>
          <a:p>
            <a:pPr marL="0" indent="0"/>
            <a:r>
              <a:rPr lang="en-US" altLang="en-US" sz="1800" dirty="0" smtClean="0">
                <a:solidFill>
                  <a:schemeClr val="tx2"/>
                </a:solidFill>
              </a:rPr>
              <a:t>Decomposing </a:t>
            </a:r>
            <a:r>
              <a:rPr lang="en-US" altLang="en-US" sz="1800" dirty="0">
                <a:solidFill>
                  <a:schemeClr val="tx2"/>
                </a:solidFill>
              </a:rPr>
              <a:t>a relation state of EMP that is not in 4NF. </a:t>
            </a:r>
            <a:endParaRPr lang="en-US" altLang="en-US" sz="1800" dirty="0" smtClean="0">
              <a:solidFill>
                <a:schemeClr val="tx2"/>
              </a:solidFill>
            </a:endParaRPr>
          </a:p>
          <a:p>
            <a:pPr marL="0" indent="0"/>
            <a:r>
              <a:rPr lang="en-US" altLang="en-US" sz="1800" dirty="0" smtClean="0">
                <a:solidFill>
                  <a:schemeClr val="tx2"/>
                </a:solidFill>
              </a:rPr>
              <a:t>(a) EMP </a:t>
            </a:r>
            <a:r>
              <a:rPr lang="en-US" altLang="en-US" sz="1800" dirty="0">
                <a:solidFill>
                  <a:schemeClr val="tx2"/>
                </a:solidFill>
              </a:rPr>
              <a:t>relation with additional tuples. </a:t>
            </a:r>
            <a:endParaRPr lang="en-US" altLang="en-US" sz="1800" dirty="0" smtClean="0">
              <a:solidFill>
                <a:schemeClr val="tx2"/>
              </a:solidFill>
            </a:endParaRPr>
          </a:p>
          <a:p>
            <a:pPr marL="0" indent="0"/>
            <a:r>
              <a:rPr lang="en-US" altLang="en-US" sz="1800" dirty="0" smtClean="0">
                <a:solidFill>
                  <a:schemeClr val="tx2"/>
                </a:solidFill>
              </a:rPr>
              <a:t>(b) Two </a:t>
            </a:r>
            <a:r>
              <a:rPr lang="en-US" altLang="en-US" sz="1800" dirty="0">
                <a:solidFill>
                  <a:schemeClr val="tx2"/>
                </a:solidFill>
              </a:rPr>
              <a:t>corresponding 4NF relations EMP_PROJECTS and EMP_DEPENDENTS</a:t>
            </a:r>
            <a:r>
              <a:rPr lang="en-US" altLang="en-US" sz="1800" dirty="0" smtClean="0">
                <a:solidFill>
                  <a:schemeClr val="tx2"/>
                </a:solidFill>
              </a:rPr>
              <a:t>.</a:t>
            </a:r>
            <a:endParaRPr lang="en-US" altLang="en-US" sz="1800" dirty="0">
              <a:solidFill>
                <a:schemeClr val="tx2"/>
              </a:solidFill>
            </a:endParaRPr>
          </a:p>
        </p:txBody>
      </p:sp>
      <p:pic>
        <p:nvPicPr>
          <p:cNvPr id="7" name="Picture 6" descr="fig15_04.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09129"/>
            <a:ext cx="6096000" cy="531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title"/>
          </p:nvPr>
        </p:nvSpPr>
        <p:spPr>
          <a:xfrm>
            <a:off x="0" y="-3175"/>
            <a:ext cx="9144000" cy="536575"/>
          </a:xfrm>
          <a:solidFill>
            <a:srgbClr val="0070C0"/>
          </a:solidFill>
          <a:ln/>
          <a:extLst/>
        </p:spPr>
        <p:txBody>
          <a:bodyPr/>
          <a:lstStyle/>
          <a:p>
            <a:r>
              <a:rPr lang="en-US" altLang="en-US" sz="2800" dirty="0">
                <a:ea typeface="Times New Roman" charset="0"/>
                <a:cs typeface="Times New Roman" charset="0"/>
              </a:rPr>
              <a:t>Multivalued Dependencies and Fourth Normal Form </a:t>
            </a:r>
            <a:r>
              <a:rPr lang="en-US" altLang="en-US" sz="2800" dirty="0" smtClean="0">
                <a:ea typeface="Times New Roman" charset="0"/>
                <a:cs typeface="Times New Roman" charset="0"/>
              </a:rPr>
              <a:t>(4)</a:t>
            </a:r>
            <a:endParaRPr lang="en-US" altLang="en-US" sz="2800" dirty="0">
              <a:ea typeface="Times New Roman" charset="0"/>
              <a:cs typeface="Times New Roman" charset="0"/>
            </a:endParaRPr>
          </a:p>
        </p:txBody>
      </p:sp>
    </p:spTree>
    <p:extLst>
      <p:ext uri="{BB962C8B-B14F-4D97-AF65-F5344CB8AC3E}">
        <p14:creationId xmlns:p14="http://schemas.microsoft.com/office/powerpoint/2010/main" val="4137800251"/>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3" name="Rectangle 3"/>
          <p:cNvSpPr>
            <a:spLocks noGrp="1" noChangeArrowheads="1"/>
          </p:cNvSpPr>
          <p:nvPr>
            <p:ph type="body" idx="1"/>
          </p:nvPr>
        </p:nvSpPr>
        <p:spPr>
          <a:xfrm>
            <a:off x="34725" y="727275"/>
            <a:ext cx="9067800" cy="6096000"/>
          </a:xfrm>
        </p:spPr>
        <p:txBody>
          <a:bodyPr/>
          <a:lstStyle/>
          <a:p>
            <a:pPr marL="609600" indent="-609600">
              <a:lnSpc>
                <a:spcPct val="150000"/>
              </a:lnSpc>
              <a:buFont typeface="Wingdings" charset="2"/>
              <a:buNone/>
            </a:pPr>
            <a:r>
              <a:rPr lang="en-US" altLang="en-US" b="1" dirty="0" smtClean="0">
                <a:ea typeface="Times New Roman" charset="0"/>
                <a:cs typeface="Times New Roman" charset="0"/>
              </a:rPr>
              <a:t>5.3 Non-additive( Lossless) </a:t>
            </a:r>
            <a:r>
              <a:rPr lang="en-US" altLang="en-US" b="1" dirty="0">
                <a:ea typeface="Times New Roman" charset="0"/>
                <a:cs typeface="Times New Roman" charset="0"/>
              </a:rPr>
              <a:t>Join Decomposition into 4NF Relations:</a:t>
            </a:r>
          </a:p>
          <a:p>
            <a:pPr marL="609600" indent="-609600" algn="just">
              <a:lnSpc>
                <a:spcPct val="150000"/>
              </a:lnSpc>
            </a:pPr>
            <a:r>
              <a:rPr lang="en-US" altLang="en-US" b="1" dirty="0">
                <a:latin typeface="Bodega Sans" charset="0"/>
                <a:ea typeface="Times New Roman" charset="0"/>
                <a:cs typeface="Times New Roman" charset="0"/>
              </a:rPr>
              <a:t>PROPERTY </a:t>
            </a:r>
            <a:r>
              <a:rPr lang="en-US" altLang="en-US" b="1" dirty="0" smtClean="0">
                <a:latin typeface="Bodega Sans" charset="0"/>
                <a:ea typeface="Times New Roman" charset="0"/>
                <a:cs typeface="Times New Roman" charset="0"/>
              </a:rPr>
              <a:t>NJB</a:t>
            </a:r>
            <a:r>
              <a:rPr lang="en-US" altLang="en-US" b="1" dirty="0" smtClean="0">
                <a:latin typeface="MathematicalPi 4" charset="0"/>
                <a:ea typeface="Times New Roman" charset="0"/>
                <a:cs typeface="Times New Roman" charset="0"/>
              </a:rPr>
              <a:t>’</a:t>
            </a:r>
            <a:endParaRPr lang="en-US" altLang="en-US" dirty="0">
              <a:latin typeface="Bodega Sans" charset="0"/>
              <a:ea typeface="Times New Roman" charset="0"/>
              <a:cs typeface="Times New Roman" charset="0"/>
            </a:endParaRPr>
          </a:p>
          <a:p>
            <a:pPr marL="990600" lvl="1" indent="-533400" algn="just">
              <a:lnSpc>
                <a:spcPct val="150000"/>
              </a:lnSpc>
            </a:pPr>
            <a:r>
              <a:rPr lang="en-US" altLang="en-US" sz="2400" dirty="0">
                <a:ea typeface="Times New Roman" charset="0"/>
                <a:cs typeface="Times New Roman" charset="0"/>
              </a:rPr>
              <a:t>The relation schemas </a:t>
            </a:r>
            <a:r>
              <a:rPr lang="en-US" altLang="en-US" sz="2400" i="1" dirty="0">
                <a:ea typeface="Times New Roman" charset="0"/>
                <a:cs typeface="Times New Roman" charset="0"/>
              </a:rPr>
              <a:t>R</a:t>
            </a:r>
            <a:r>
              <a:rPr lang="en-US" altLang="en-US" sz="2400" baseline="-30000" dirty="0">
                <a:ea typeface="Times New Roman" charset="0"/>
                <a:cs typeface="Times New Roman" charset="0"/>
              </a:rPr>
              <a:t>1</a:t>
            </a:r>
            <a:r>
              <a:rPr lang="en-US" altLang="en-US" sz="2400" dirty="0">
                <a:ea typeface="Times New Roman" charset="0"/>
                <a:cs typeface="Times New Roman" charset="0"/>
              </a:rPr>
              <a:t> and </a:t>
            </a:r>
            <a:r>
              <a:rPr lang="en-US" altLang="en-US" sz="2400" i="1" dirty="0">
                <a:ea typeface="Times New Roman" charset="0"/>
                <a:cs typeface="Times New Roman" charset="0"/>
              </a:rPr>
              <a:t>R</a:t>
            </a:r>
            <a:r>
              <a:rPr lang="en-US" altLang="en-US" sz="2400" baseline="-30000" dirty="0">
                <a:ea typeface="Times New Roman" charset="0"/>
                <a:cs typeface="Times New Roman" charset="0"/>
              </a:rPr>
              <a:t>2</a:t>
            </a:r>
            <a:r>
              <a:rPr lang="en-US" altLang="en-US" sz="2400" dirty="0">
                <a:ea typeface="Times New Roman" charset="0"/>
                <a:cs typeface="Times New Roman" charset="0"/>
              </a:rPr>
              <a:t> form a lossless (non-additive) join decomposition of </a:t>
            </a:r>
            <a:r>
              <a:rPr lang="en-US" altLang="en-US" sz="2400" i="1" dirty="0">
                <a:ea typeface="Times New Roman" charset="0"/>
                <a:cs typeface="Times New Roman" charset="0"/>
              </a:rPr>
              <a:t>R</a:t>
            </a:r>
            <a:r>
              <a:rPr lang="en-US" altLang="en-US" sz="2400" dirty="0">
                <a:ea typeface="Times New Roman" charset="0"/>
                <a:cs typeface="Times New Roman" charset="0"/>
              </a:rPr>
              <a:t> with respect to a set F of functional </a:t>
            </a:r>
            <a:r>
              <a:rPr lang="en-US" altLang="en-US" sz="2400" i="1" dirty="0">
                <a:ea typeface="Times New Roman" charset="0"/>
                <a:cs typeface="Times New Roman" charset="0"/>
              </a:rPr>
              <a:t>and </a:t>
            </a:r>
            <a:r>
              <a:rPr lang="en-US" altLang="en-US" sz="2400" dirty="0">
                <a:ea typeface="Times New Roman" charset="0"/>
                <a:cs typeface="Times New Roman" charset="0"/>
              </a:rPr>
              <a:t>multivalued dependencies if and only if </a:t>
            </a:r>
          </a:p>
          <a:p>
            <a:pPr marL="1371600" lvl="2" indent="-457200" algn="just">
              <a:lnSpc>
                <a:spcPct val="150000"/>
              </a:lnSpc>
            </a:pPr>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baseline="-30000" dirty="0">
                <a:ea typeface="Times New Roman" charset="0"/>
                <a:cs typeface="Times New Roman" charset="0"/>
              </a:rPr>
              <a:t>1 </a:t>
            </a:r>
            <a:r>
              <a:rPr lang="en-US" altLang="en-US" sz="1800" dirty="0">
                <a:ea typeface="ヒラギノ角ゴ Pro W3" charset="-128"/>
              </a:rPr>
              <a:t>∩</a:t>
            </a:r>
            <a:r>
              <a:rPr lang="en-US" altLang="en-US" sz="2000" dirty="0">
                <a:ea typeface="Times New Roman" charset="0"/>
                <a:cs typeface="Times New Roman" charset="0"/>
              </a:rPr>
              <a: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p>
          <a:p>
            <a:pPr marL="457200" lvl="1" indent="0" algn="just">
              <a:lnSpc>
                <a:spcPct val="150000"/>
              </a:lnSpc>
              <a:buNone/>
            </a:pPr>
            <a:r>
              <a:rPr lang="en-US" altLang="en-US" sz="2400" dirty="0" smtClean="0">
                <a:ea typeface="Times New Roman" charset="0"/>
                <a:cs typeface="Times New Roman" charset="0"/>
              </a:rPr>
              <a:t>	      or </a:t>
            </a:r>
            <a:r>
              <a:rPr lang="en-US" altLang="en-US" sz="2400" dirty="0">
                <a:ea typeface="Times New Roman" charset="0"/>
                <a:cs typeface="Times New Roman" charset="0"/>
              </a:rPr>
              <a:t>by symmetry, if and only if </a:t>
            </a:r>
          </a:p>
          <a:p>
            <a:pPr marL="1371600" lvl="2" indent="-457200" algn="just">
              <a:lnSpc>
                <a:spcPct val="150000"/>
              </a:lnSpc>
            </a:pPr>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r>
              <a:rPr lang="en-US" altLang="en-US" sz="1800" dirty="0">
                <a:ea typeface="ヒラギノ角ゴ Pro W3" charset="-128"/>
              </a:rPr>
              <a:t>∩</a:t>
            </a:r>
            <a:r>
              <a:rPr lang="en-US" altLang="en-US" sz="2000" dirty="0">
                <a:ea typeface="Times New Roman" charset="0"/>
                <a:cs typeface="Times New Roman" charset="0"/>
              </a:rPr>
              <a: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dirty="0">
                <a:ea typeface="Times New Roman" charset="0"/>
                <a:cs typeface="Times New Roman" charset="0"/>
              </a:rPr>
              <a:t> </a:t>
            </a:r>
            <a:r>
              <a:rPr lang="en-US" altLang="en-US" b="1" dirty="0">
                <a:ea typeface="Times New Roman" charset="0"/>
                <a:cs typeface="Times New Roman" charset="0"/>
              </a:rPr>
              <a:t> </a:t>
            </a:r>
          </a:p>
        </p:txBody>
      </p:sp>
      <p:sp>
        <p:nvSpPr>
          <p:cNvPr id="6" name="Rectangle 2"/>
          <p:cNvSpPr>
            <a:spLocks noGrp="1" noChangeArrowheads="1"/>
          </p:cNvSpPr>
          <p:nvPr>
            <p:ph type="title"/>
          </p:nvPr>
        </p:nvSpPr>
        <p:spPr>
          <a:xfrm>
            <a:off x="0" y="0"/>
            <a:ext cx="9144000" cy="685800"/>
          </a:xfrm>
          <a:solidFill>
            <a:srgbClr val="0070C0"/>
          </a:solidFill>
          <a:ln/>
          <a:extLst/>
        </p:spPr>
        <p:txBody>
          <a:bodyPr/>
          <a:lstStyle/>
          <a:p>
            <a:r>
              <a:rPr lang="en-US" altLang="en-US" sz="2800" dirty="0">
                <a:ea typeface="Times New Roman" charset="0"/>
                <a:cs typeface="Times New Roman" charset="0"/>
              </a:rPr>
              <a:t>Multivalued Dependencies and Fourth Normal Form (5)</a:t>
            </a:r>
          </a:p>
        </p:txBody>
      </p:sp>
    </p:spTree>
    <p:extLst>
      <p:ext uri="{BB962C8B-B14F-4D97-AF65-F5344CB8AC3E}">
        <p14:creationId xmlns:p14="http://schemas.microsoft.com/office/powerpoint/2010/main" val="246104680"/>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1" name="Rectangle 3"/>
          <p:cNvSpPr>
            <a:spLocks noGrp="1" noChangeArrowheads="1"/>
          </p:cNvSpPr>
          <p:nvPr>
            <p:ph type="body" idx="1"/>
          </p:nvPr>
        </p:nvSpPr>
        <p:spPr>
          <a:xfrm>
            <a:off x="-31750" y="838200"/>
            <a:ext cx="9099550" cy="6019800"/>
          </a:xfrm>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609600" indent="-609600" algn="just">
              <a:buFont typeface="Wingdings" charset="2"/>
              <a:buNone/>
            </a:pPr>
            <a:r>
              <a:rPr lang="en-US" altLang="en-US" sz="2400" b="1" dirty="0">
                <a:ea typeface="Courier New" charset="0"/>
                <a:cs typeface="Courier New" charset="0"/>
              </a:rPr>
              <a:t>Algorithm </a:t>
            </a:r>
            <a:r>
              <a:rPr lang="en-US" altLang="en-US" sz="2400" b="1" dirty="0" smtClean="0">
                <a:ea typeface="Courier New" charset="0"/>
                <a:cs typeface="Courier New" charset="0"/>
              </a:rPr>
              <a:t>15.7: </a:t>
            </a:r>
            <a:r>
              <a:rPr lang="en-US" altLang="en-US" sz="2400" b="1" dirty="0">
                <a:ea typeface="Times New Roman" charset="0"/>
                <a:cs typeface="Times New Roman" charset="0"/>
              </a:rPr>
              <a:t>Relational decomposition into 4NF relations with non-additive join </a:t>
            </a:r>
            <a:r>
              <a:rPr lang="en-US" altLang="en-US" sz="2400" b="1" dirty="0" smtClean="0">
                <a:ea typeface="Times New Roman" charset="0"/>
                <a:cs typeface="Times New Roman" charset="0"/>
              </a:rPr>
              <a:t>property</a:t>
            </a:r>
          </a:p>
          <a:p>
            <a:pPr marL="609600" indent="-609600" algn="just">
              <a:lnSpc>
                <a:spcPct val="150000"/>
              </a:lnSpc>
            </a:pPr>
            <a:endParaRPr lang="en-US" altLang="en-US" sz="800" b="1" dirty="0" smtClean="0">
              <a:ea typeface="Times New Roman" charset="0"/>
              <a:cs typeface="Times New Roman" charset="0"/>
            </a:endParaRPr>
          </a:p>
          <a:p>
            <a:pPr marL="0" indent="0" algn="just">
              <a:lnSpc>
                <a:spcPct val="150000"/>
              </a:lnSpc>
              <a:buNone/>
            </a:pPr>
            <a:r>
              <a:rPr lang="en-US" altLang="en-US" sz="2400" b="1" dirty="0" smtClean="0">
                <a:ea typeface="Times New Roman" charset="0"/>
                <a:cs typeface="Times New Roman" charset="0"/>
              </a:rPr>
              <a:t>Input</a:t>
            </a:r>
            <a:r>
              <a:rPr lang="en-US" altLang="en-US" sz="2400" b="1" dirty="0">
                <a:ea typeface="Times New Roman" charset="0"/>
                <a:cs typeface="Times New Roman" charset="0"/>
              </a:rPr>
              <a:t>: </a:t>
            </a:r>
            <a:r>
              <a:rPr lang="en-US" altLang="en-US" sz="2400" dirty="0">
                <a:ea typeface="Times New Roman" charset="0"/>
                <a:cs typeface="Times New Roman" charset="0"/>
              </a:rPr>
              <a:t>A universal relation R and a set of functional and multivalued dependencies F</a:t>
            </a:r>
            <a:r>
              <a:rPr lang="en-US" altLang="en-US" sz="2400" dirty="0" smtClean="0">
                <a:ea typeface="Times New Roman" charset="0"/>
                <a:cs typeface="Times New Roman" charset="0"/>
              </a:rPr>
              <a:t>.</a:t>
            </a:r>
          </a:p>
          <a:p>
            <a:pPr marL="0" indent="0" algn="just">
              <a:lnSpc>
                <a:spcPct val="150000"/>
              </a:lnSpc>
              <a:buNone/>
            </a:pPr>
            <a:endParaRPr lang="en-US" altLang="en-US" sz="800" dirty="0">
              <a:ea typeface="Times New Roman" charset="0"/>
              <a:cs typeface="Times New Roman" charset="0"/>
            </a:endParaRPr>
          </a:p>
          <a:p>
            <a:pPr marL="609600" indent="-609600" algn="just">
              <a:lnSpc>
                <a:spcPct val="150000"/>
              </a:lnSpc>
              <a:buSzTx/>
              <a:buFont typeface="Wingdings" charset="2"/>
              <a:buAutoNum type="arabicPeriod"/>
            </a:pPr>
            <a:r>
              <a:rPr lang="en-US" altLang="en-US" sz="2400" dirty="0" smtClean="0">
                <a:ea typeface="Times New Roman" charset="0"/>
                <a:cs typeface="Times New Roman" charset="0"/>
              </a:rPr>
              <a:t>Set </a:t>
            </a:r>
            <a:r>
              <a:rPr lang="en-US" altLang="en-US" sz="2400" dirty="0">
                <a:ea typeface="Times New Roman" charset="0"/>
                <a:cs typeface="Times New Roman" charset="0"/>
              </a:rPr>
              <a:t>D := { R };</a:t>
            </a:r>
          </a:p>
          <a:p>
            <a:pPr marL="609600" indent="-609600" algn="just">
              <a:lnSpc>
                <a:spcPct val="150000"/>
              </a:lnSpc>
              <a:buSzTx/>
              <a:buFont typeface="Wingdings" charset="2"/>
              <a:buAutoNum type="arabicPeriod"/>
            </a:pPr>
            <a:r>
              <a:rPr lang="en-US" altLang="en-US" sz="2400" dirty="0">
                <a:ea typeface="Times New Roman" charset="0"/>
                <a:cs typeface="Times New Roman" charset="0"/>
              </a:rPr>
              <a:t>While there is a relation schema </a:t>
            </a:r>
            <a:r>
              <a:rPr lang="en-US" altLang="en-US" sz="2400" i="1" dirty="0">
                <a:ea typeface="Times New Roman" charset="0"/>
                <a:cs typeface="Times New Roman" charset="0"/>
              </a:rPr>
              <a:t>Q</a:t>
            </a:r>
            <a:r>
              <a:rPr lang="en-US" altLang="en-US" sz="2400" dirty="0">
                <a:ea typeface="Times New Roman" charset="0"/>
                <a:cs typeface="Times New Roman" charset="0"/>
              </a:rPr>
              <a:t> in </a:t>
            </a:r>
            <a:r>
              <a:rPr lang="en-US" altLang="en-US" sz="2400" i="1" dirty="0">
                <a:ea typeface="Times New Roman" charset="0"/>
                <a:cs typeface="Times New Roman" charset="0"/>
              </a:rPr>
              <a:t>D</a:t>
            </a:r>
            <a:r>
              <a:rPr lang="en-US" altLang="en-US" sz="2400" dirty="0">
                <a:ea typeface="Times New Roman" charset="0"/>
                <a:cs typeface="Times New Roman" charset="0"/>
              </a:rPr>
              <a:t> that is not in 4NF do </a:t>
            </a:r>
            <a:r>
              <a:rPr lang="en-US" altLang="en-US" sz="2400" b="1" dirty="0">
                <a:ea typeface="Times New Roman" charset="0"/>
                <a:cs typeface="Times New Roman" charset="0"/>
              </a:rPr>
              <a:t>{</a:t>
            </a:r>
          </a:p>
          <a:p>
            <a:pPr marL="609600" indent="-609600" algn="just">
              <a:lnSpc>
                <a:spcPct val="150000"/>
              </a:lnSpc>
              <a:buSzTx/>
              <a:buFont typeface="Wingdings" charset="2"/>
              <a:buNone/>
            </a:pPr>
            <a:r>
              <a:rPr lang="en-US" altLang="en-US" sz="2400" dirty="0">
                <a:ea typeface="Times New Roman" charset="0"/>
                <a:cs typeface="Times New Roman" charset="0"/>
              </a:rPr>
              <a:t>		choose a relation schema </a:t>
            </a:r>
            <a:r>
              <a:rPr lang="en-US" altLang="en-US" sz="2400" i="1" dirty="0">
                <a:ea typeface="Times New Roman" charset="0"/>
                <a:cs typeface="Times New Roman" charset="0"/>
              </a:rPr>
              <a:t>Q</a:t>
            </a:r>
            <a:r>
              <a:rPr lang="en-US" altLang="en-US" sz="2400" dirty="0">
                <a:ea typeface="Times New Roman" charset="0"/>
                <a:cs typeface="Times New Roman" charset="0"/>
              </a:rPr>
              <a:t> in </a:t>
            </a:r>
            <a:r>
              <a:rPr lang="en-US" altLang="en-US" sz="2400" i="1" dirty="0">
                <a:ea typeface="Times New Roman" charset="0"/>
                <a:cs typeface="Times New Roman" charset="0"/>
              </a:rPr>
              <a:t>D</a:t>
            </a:r>
            <a:r>
              <a:rPr lang="en-US" altLang="en-US" sz="2400" dirty="0">
                <a:ea typeface="Times New Roman" charset="0"/>
                <a:cs typeface="Times New Roman" charset="0"/>
              </a:rPr>
              <a:t> that is not in 4NF;</a:t>
            </a:r>
          </a:p>
          <a:p>
            <a:pPr marL="609600" indent="-609600" algn="just">
              <a:lnSpc>
                <a:spcPct val="150000"/>
              </a:lnSpc>
              <a:buFont typeface="Wingdings" charset="2"/>
              <a:buNone/>
            </a:pPr>
            <a:r>
              <a:rPr lang="en-US" altLang="en-US" sz="2400" dirty="0">
                <a:ea typeface="Times New Roman" charset="0"/>
                <a:cs typeface="Times New Roman" charset="0"/>
              </a:rPr>
              <a:t>		find a nontrivial MVD </a:t>
            </a:r>
            <a:r>
              <a:rPr lang="en-US" altLang="en-US" sz="2400" i="1" dirty="0">
                <a:ea typeface="Times New Roman" charset="0"/>
                <a:cs typeface="Times New Roman" charset="0"/>
              </a:rPr>
              <a:t>X</a:t>
            </a:r>
            <a:r>
              <a:rPr lang="en-US" altLang="en-US" sz="24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400" i="1" dirty="0">
                <a:ea typeface="Times New Roman" charset="0"/>
                <a:cs typeface="Times New Roman" charset="0"/>
              </a:rPr>
              <a:t> Y</a:t>
            </a:r>
            <a:r>
              <a:rPr lang="en-US" altLang="en-US" sz="2400" dirty="0">
                <a:ea typeface="Times New Roman" charset="0"/>
                <a:cs typeface="Times New Roman" charset="0"/>
              </a:rPr>
              <a:t> in </a:t>
            </a:r>
            <a:r>
              <a:rPr lang="en-US" altLang="en-US" sz="2400" i="1" dirty="0">
                <a:ea typeface="Times New Roman" charset="0"/>
                <a:cs typeface="Times New Roman" charset="0"/>
              </a:rPr>
              <a:t>Q</a:t>
            </a:r>
            <a:r>
              <a:rPr lang="en-US" altLang="en-US" sz="2400" dirty="0">
                <a:ea typeface="Times New Roman" charset="0"/>
                <a:cs typeface="Times New Roman" charset="0"/>
              </a:rPr>
              <a:t> that violates 4NF;</a:t>
            </a:r>
          </a:p>
          <a:p>
            <a:pPr marL="609600" indent="-609600">
              <a:lnSpc>
                <a:spcPct val="150000"/>
              </a:lnSpc>
              <a:buNone/>
            </a:pPr>
            <a:r>
              <a:rPr lang="en-US" altLang="en-US" sz="2400" dirty="0">
                <a:ea typeface="Times New Roman" charset="0"/>
                <a:cs typeface="Times New Roman" charset="0"/>
              </a:rPr>
              <a:t>		replace </a:t>
            </a:r>
            <a:r>
              <a:rPr lang="en-US" altLang="en-US" sz="2400" i="1" dirty="0">
                <a:ea typeface="Times New Roman" charset="0"/>
                <a:cs typeface="Times New Roman" charset="0"/>
              </a:rPr>
              <a:t>Q</a:t>
            </a:r>
            <a:r>
              <a:rPr lang="en-US" altLang="en-US" sz="2400" dirty="0">
                <a:ea typeface="Times New Roman" charset="0"/>
                <a:cs typeface="Times New Roman" charset="0"/>
              </a:rPr>
              <a:t> in </a:t>
            </a:r>
            <a:r>
              <a:rPr lang="en-US" altLang="en-US" sz="2400" i="1" dirty="0">
                <a:ea typeface="Times New Roman" charset="0"/>
                <a:cs typeface="Times New Roman" charset="0"/>
              </a:rPr>
              <a:t>D</a:t>
            </a:r>
            <a:r>
              <a:rPr lang="en-US" altLang="en-US" sz="2400" dirty="0">
                <a:ea typeface="Times New Roman" charset="0"/>
                <a:cs typeface="Times New Roman" charset="0"/>
              </a:rPr>
              <a:t> by two relation schemas (</a:t>
            </a:r>
            <a:r>
              <a:rPr lang="en-US" altLang="en-US" sz="2400" i="1" dirty="0">
                <a:ea typeface="Times New Roman" charset="0"/>
                <a:cs typeface="Times New Roman" charset="0"/>
              </a:rPr>
              <a:t>Q</a:t>
            </a:r>
            <a:r>
              <a:rPr lang="en-US" altLang="en-US" sz="2400" dirty="0">
                <a:ea typeface="Times New Roman" charset="0"/>
                <a:cs typeface="Times New Roman" charset="0"/>
              </a:rPr>
              <a:t> - </a:t>
            </a:r>
            <a:r>
              <a:rPr lang="en-US" altLang="en-US" sz="2400" i="1" dirty="0">
                <a:ea typeface="Times New Roman" charset="0"/>
                <a:cs typeface="Times New Roman" charset="0"/>
              </a:rPr>
              <a:t>Y</a:t>
            </a:r>
            <a:r>
              <a:rPr lang="en-US" altLang="en-US" sz="2400" dirty="0">
                <a:ea typeface="Times New Roman" charset="0"/>
                <a:cs typeface="Times New Roman" charset="0"/>
              </a:rPr>
              <a:t>) and (</a:t>
            </a:r>
            <a:r>
              <a:rPr lang="en-US" altLang="en-US" sz="2400" i="1" dirty="0">
                <a:ea typeface="Times New Roman" charset="0"/>
                <a:cs typeface="Times New Roman" charset="0"/>
              </a:rPr>
              <a:t>X</a:t>
            </a:r>
            <a:r>
              <a:rPr lang="en-US" altLang="en-US" sz="2400" dirty="0">
                <a:ea typeface="Times New Roman" charset="0"/>
                <a:cs typeface="Times New Roman" charset="0"/>
              </a:rPr>
              <a:t> </a:t>
            </a:r>
            <a:r>
              <a:rPr lang="en-US" altLang="en-US" sz="2400" dirty="0">
                <a:ea typeface="Arial" charset="0"/>
                <a:cs typeface="Arial" charset="0"/>
                <a:sym typeface="Symbol" charset="2"/>
              </a:rPr>
              <a:t></a:t>
            </a:r>
            <a:r>
              <a:rPr lang="en-US" altLang="en-US" sz="2400" dirty="0" smtClean="0">
                <a:ea typeface="Times New Roman" charset="0"/>
                <a:cs typeface="Times New Roman" charset="0"/>
              </a:rPr>
              <a:t> </a:t>
            </a:r>
            <a:r>
              <a:rPr lang="en-US" altLang="en-US" sz="2400" i="1" dirty="0">
                <a:ea typeface="Times New Roman" charset="0"/>
                <a:cs typeface="Times New Roman" charset="0"/>
              </a:rPr>
              <a:t>Y</a:t>
            </a:r>
            <a:r>
              <a:rPr lang="en-US" altLang="en-US" sz="2400" dirty="0">
                <a:ea typeface="Times New Roman" charset="0"/>
                <a:cs typeface="Times New Roman" charset="0"/>
              </a:rPr>
              <a:t>);</a:t>
            </a:r>
          </a:p>
          <a:p>
            <a:pPr marL="609600" indent="-609600" algn="just">
              <a:lnSpc>
                <a:spcPct val="150000"/>
              </a:lnSpc>
              <a:buFont typeface="Wingdings" charset="2"/>
              <a:buNone/>
            </a:pPr>
            <a:r>
              <a:rPr lang="en-US" altLang="en-US" sz="2400" dirty="0">
                <a:ea typeface="Times New Roman" charset="0"/>
                <a:cs typeface="Times New Roman" charset="0"/>
              </a:rPr>
              <a:t>	</a:t>
            </a:r>
            <a:r>
              <a:rPr lang="en-US" altLang="en-US" sz="2400" b="1" dirty="0">
                <a:ea typeface="Times New Roman" charset="0"/>
                <a:cs typeface="Times New Roman" charset="0"/>
              </a:rPr>
              <a:t>}</a:t>
            </a:r>
            <a:r>
              <a:rPr lang="en-US" altLang="en-US" sz="2400" dirty="0">
                <a:ea typeface="Times New Roman" charset="0"/>
                <a:cs typeface="Times New Roman" charset="0"/>
              </a:rPr>
              <a:t>; </a:t>
            </a:r>
          </a:p>
        </p:txBody>
      </p:sp>
      <p:sp>
        <p:nvSpPr>
          <p:cNvPr id="7" name="Rectangle 2"/>
          <p:cNvSpPr>
            <a:spLocks noGrp="1" noChangeArrowheads="1"/>
          </p:cNvSpPr>
          <p:nvPr>
            <p:ph type="title"/>
          </p:nvPr>
        </p:nvSpPr>
        <p:spPr>
          <a:xfrm>
            <a:off x="-12700" y="0"/>
            <a:ext cx="9156700" cy="584200"/>
          </a:xfrm>
          <a:solidFill>
            <a:srgbClr val="0070C0"/>
          </a:solidFill>
          <a:ln/>
          <a:extLst/>
        </p:spPr>
        <p:txBody>
          <a:bodyPr/>
          <a:lstStyle/>
          <a:p>
            <a:r>
              <a:rPr lang="en-US" altLang="en-US" sz="2800" dirty="0">
                <a:ea typeface="Times New Roman" charset="0"/>
                <a:cs typeface="Times New Roman" charset="0"/>
              </a:rPr>
              <a:t>Multivalued Dependencies and Fourth Normal Form </a:t>
            </a:r>
            <a:r>
              <a:rPr lang="en-US" altLang="en-US" sz="2800" dirty="0" smtClean="0">
                <a:ea typeface="Times New Roman" charset="0"/>
                <a:cs typeface="Times New Roman" charset="0"/>
              </a:rPr>
              <a:t>(6)</a:t>
            </a:r>
            <a:endParaRPr lang="en-US" altLang="en-US" sz="2800" dirty="0">
              <a:ea typeface="Times New Roman" charset="0"/>
              <a:cs typeface="Times New Roman" charset="0"/>
            </a:endParaRPr>
          </a:p>
        </p:txBody>
      </p:sp>
    </p:spTree>
    <p:extLst>
      <p:ext uri="{BB962C8B-B14F-4D97-AF65-F5344CB8AC3E}">
        <p14:creationId xmlns:p14="http://schemas.microsoft.com/office/powerpoint/2010/main" val="661165561"/>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a:xfrm>
            <a:off x="0" y="0"/>
            <a:ext cx="9144000" cy="609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sz="2800" b="1" dirty="0" smtClean="0">
                <a:ea typeface="Times New Roman" charset="0"/>
                <a:cs typeface="Times New Roman" charset="0"/>
              </a:rPr>
              <a:t>Other </a:t>
            </a:r>
            <a:r>
              <a:rPr lang="en-US" altLang="en-US" sz="2800" b="1" dirty="0">
                <a:ea typeface="Times New Roman" charset="0"/>
                <a:cs typeface="Times New Roman" charset="0"/>
              </a:rPr>
              <a:t>Dependencies and </a:t>
            </a:r>
            <a:r>
              <a:rPr lang="en-US" altLang="en-US" sz="2800" b="1" dirty="0" smtClean="0">
                <a:ea typeface="Times New Roman" charset="0"/>
                <a:cs typeface="Times New Roman" charset="0"/>
              </a:rPr>
              <a:t>Normal Forms</a:t>
            </a:r>
            <a:endParaRPr lang="en-US" altLang="en-US" sz="2800" b="1" dirty="0">
              <a:ea typeface="Times New Roman" charset="0"/>
              <a:cs typeface="Times New Roman" charset="0"/>
            </a:endParaRPr>
          </a:p>
        </p:txBody>
      </p:sp>
      <p:sp>
        <p:nvSpPr>
          <p:cNvPr id="126980" name="Rectangle 3"/>
          <p:cNvSpPr>
            <a:spLocks noGrp="1" noChangeArrowheads="1"/>
          </p:cNvSpPr>
          <p:nvPr>
            <p:ph type="body" idx="1"/>
          </p:nvPr>
        </p:nvSpPr>
        <p:spPr>
          <a:xfrm>
            <a:off x="0" y="641350"/>
            <a:ext cx="9067800" cy="6140450"/>
          </a:xfrm>
        </p:spPr>
        <p:txBody>
          <a:bodyPr/>
          <a:lstStyle/>
          <a:p>
            <a:pPr marL="609600" indent="-609600" algn="just">
              <a:lnSpc>
                <a:spcPct val="150000"/>
              </a:lnSpc>
              <a:buNone/>
            </a:pPr>
            <a:r>
              <a:rPr lang="en-US" altLang="en-US" sz="2400" b="1" u="sng" dirty="0" smtClean="0"/>
              <a:t>Definition (Chapter 14):</a:t>
            </a:r>
            <a:r>
              <a:rPr lang="en-US" altLang="en-US" sz="2400" b="1" dirty="0" smtClean="0"/>
              <a:t> </a:t>
            </a:r>
          </a:p>
          <a:p>
            <a:pPr marL="609600" indent="-609600" algn="just">
              <a:lnSpc>
                <a:spcPct val="150000"/>
              </a:lnSpc>
            </a:pPr>
            <a:r>
              <a:rPr lang="en-US" altLang="en-US" sz="2400" dirty="0" smtClean="0"/>
              <a:t>A </a:t>
            </a:r>
            <a:r>
              <a:rPr lang="en-US" altLang="en-US" sz="2400" b="1" dirty="0" smtClean="0"/>
              <a:t>join dependency</a:t>
            </a:r>
            <a:r>
              <a:rPr lang="en-US" altLang="en-US" sz="2400" dirty="0" smtClean="0"/>
              <a:t> (</a:t>
            </a:r>
            <a:r>
              <a:rPr lang="en-US" altLang="en-US" sz="2400" b="1" dirty="0" smtClean="0"/>
              <a:t>JD</a:t>
            </a:r>
            <a:r>
              <a:rPr lang="en-US" altLang="en-US" sz="2400" dirty="0" smtClean="0"/>
              <a:t>), denoted by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specified on relation schema </a:t>
            </a:r>
            <a:r>
              <a:rPr lang="en-US" altLang="en-US" sz="2400" i="1" dirty="0" smtClean="0"/>
              <a:t>R</a:t>
            </a:r>
            <a:r>
              <a:rPr lang="en-US" altLang="en-US" sz="2400" dirty="0" smtClean="0"/>
              <a:t>, specifies a constraint on the states </a:t>
            </a:r>
            <a:r>
              <a:rPr lang="en-US" altLang="en-US" sz="2400" i="1" dirty="0" smtClean="0"/>
              <a:t>r</a:t>
            </a:r>
            <a:r>
              <a:rPr lang="en-US" altLang="en-US" sz="2400" dirty="0" smtClean="0"/>
              <a:t> of </a:t>
            </a:r>
            <a:r>
              <a:rPr lang="en-US" altLang="en-US" sz="2400" i="1" dirty="0" smtClean="0"/>
              <a:t>R</a:t>
            </a:r>
            <a:r>
              <a:rPr lang="en-US" altLang="en-US" sz="2400" dirty="0" smtClean="0"/>
              <a:t>.</a:t>
            </a:r>
          </a:p>
          <a:p>
            <a:pPr marL="990600" lvl="1" indent="-533400">
              <a:lnSpc>
                <a:spcPct val="150000"/>
              </a:lnSpc>
            </a:pPr>
            <a:r>
              <a:rPr lang="en-US" altLang="en-US" sz="2200" dirty="0" smtClean="0"/>
              <a:t>The constraint states that every legal state </a:t>
            </a:r>
            <a:r>
              <a:rPr lang="en-US" altLang="en-US" sz="2200" i="1" dirty="0" smtClean="0"/>
              <a:t>r</a:t>
            </a:r>
            <a:r>
              <a:rPr lang="en-US" altLang="en-US" sz="2200" dirty="0" smtClean="0"/>
              <a:t> of </a:t>
            </a:r>
            <a:r>
              <a:rPr lang="en-US" altLang="en-US" sz="2200" i="1" dirty="0" smtClean="0"/>
              <a:t>R</a:t>
            </a:r>
            <a:r>
              <a:rPr lang="en-US" altLang="en-US" sz="2200" dirty="0" smtClean="0"/>
              <a:t> should have a non-additive join decomposition into </a:t>
            </a:r>
            <a:r>
              <a:rPr lang="en-US" altLang="en-US" sz="2200" i="1" dirty="0" smtClean="0"/>
              <a:t>R</a:t>
            </a:r>
            <a:r>
              <a:rPr lang="en-US" altLang="en-US" sz="2200" baseline="-30000" dirty="0" smtClean="0"/>
              <a:t>1</a:t>
            </a:r>
            <a:r>
              <a:rPr lang="en-US" altLang="en-US" sz="2200" dirty="0" smtClean="0"/>
              <a:t>, </a:t>
            </a:r>
            <a:r>
              <a:rPr lang="en-US" altLang="en-US" sz="2200" i="1" dirty="0" smtClean="0"/>
              <a:t>R</a:t>
            </a:r>
            <a:r>
              <a:rPr lang="en-US" altLang="en-US" sz="2200" baseline="-30000" dirty="0" smtClean="0"/>
              <a:t>2</a:t>
            </a:r>
            <a:r>
              <a:rPr lang="en-US" altLang="en-US" sz="2200" dirty="0" smtClean="0"/>
              <a:t>, ..., </a:t>
            </a:r>
            <a:r>
              <a:rPr lang="en-US" altLang="en-US" sz="2200" i="1" dirty="0" smtClean="0"/>
              <a:t>R</a:t>
            </a:r>
            <a:r>
              <a:rPr lang="en-US" altLang="en-US" sz="2200" baseline="-30000" dirty="0" smtClean="0"/>
              <a:t>n</a:t>
            </a:r>
            <a:r>
              <a:rPr lang="en-US" altLang="en-US" sz="2200" dirty="0" smtClean="0"/>
              <a:t>; that is, for every such </a:t>
            </a:r>
            <a:r>
              <a:rPr lang="en-US" altLang="en-US" sz="2200" i="1" dirty="0" smtClean="0"/>
              <a:t>r</a:t>
            </a:r>
            <a:r>
              <a:rPr lang="en-US" altLang="en-US" sz="2200" dirty="0" smtClean="0"/>
              <a:t> we have	</a:t>
            </a:r>
            <a:r>
              <a:rPr lang="en-US" altLang="en-US" sz="2200" dirty="0"/>
              <a:t/>
            </a:r>
            <a:br>
              <a:rPr lang="en-US" altLang="en-US" sz="2200" dirty="0"/>
            </a:br>
            <a:r>
              <a:rPr lang="en-US" altLang="en-US" sz="2200" dirty="0" smtClean="0"/>
              <a:t>* (</a:t>
            </a:r>
            <a:r>
              <a:rPr lang="en-US" altLang="en-US" sz="2200" dirty="0" smtClean="0">
                <a:latin typeface="Symbol" panose="05050102010706020507" pitchFamily="18" charset="2"/>
              </a:rPr>
              <a:t></a:t>
            </a:r>
            <a:r>
              <a:rPr lang="en-US" altLang="en-US" sz="2200" i="1" baseline="-30000" dirty="0" smtClean="0"/>
              <a:t>R1</a:t>
            </a:r>
            <a:r>
              <a:rPr lang="en-US" altLang="en-US" sz="2200" dirty="0" smtClean="0"/>
              <a:t>(</a:t>
            </a:r>
            <a:r>
              <a:rPr lang="en-US" altLang="en-US" sz="2200" i="1" dirty="0" smtClean="0"/>
              <a:t>r</a:t>
            </a:r>
            <a:r>
              <a:rPr lang="en-US" altLang="en-US" sz="2200" dirty="0" smtClean="0"/>
              <a:t>), </a:t>
            </a:r>
            <a:r>
              <a:rPr lang="en-US" altLang="en-US" sz="2200" dirty="0" smtClean="0">
                <a:latin typeface="Symbol" panose="05050102010706020507" pitchFamily="18" charset="2"/>
              </a:rPr>
              <a:t></a:t>
            </a:r>
            <a:r>
              <a:rPr lang="en-US" altLang="en-US" sz="2200" i="1" baseline="-30000" dirty="0" smtClean="0"/>
              <a:t>R2</a:t>
            </a:r>
            <a:r>
              <a:rPr lang="en-US" altLang="en-US" sz="2200" dirty="0" smtClean="0"/>
              <a:t>(</a:t>
            </a:r>
            <a:r>
              <a:rPr lang="en-US" altLang="en-US" sz="2200" i="1" dirty="0" smtClean="0"/>
              <a:t>r</a:t>
            </a:r>
            <a:r>
              <a:rPr lang="en-US" altLang="en-US" sz="2200" dirty="0" smtClean="0"/>
              <a:t>), ..., </a:t>
            </a:r>
            <a:r>
              <a:rPr lang="en-US" altLang="en-US" sz="2200" dirty="0" smtClean="0">
                <a:latin typeface="Symbol" panose="05050102010706020507" pitchFamily="18" charset="2"/>
              </a:rPr>
              <a:t></a:t>
            </a:r>
            <a:r>
              <a:rPr lang="en-US" altLang="en-US" sz="2200" i="1" baseline="-30000" dirty="0" smtClean="0"/>
              <a:t>Rn</a:t>
            </a:r>
            <a:r>
              <a:rPr lang="en-US" altLang="en-US" sz="2200" dirty="0" smtClean="0"/>
              <a:t>(</a:t>
            </a:r>
            <a:r>
              <a:rPr lang="en-US" altLang="en-US" sz="2200" i="1" dirty="0" smtClean="0"/>
              <a:t>r</a:t>
            </a:r>
            <a:r>
              <a:rPr lang="en-US" altLang="en-US" sz="2200" dirty="0" smtClean="0"/>
              <a:t>)) = </a:t>
            </a:r>
            <a:r>
              <a:rPr lang="en-US" altLang="en-US" sz="2200" i="1" dirty="0" smtClean="0"/>
              <a:t>r</a:t>
            </a:r>
          </a:p>
          <a:p>
            <a:pPr marL="609600" indent="-609600" algn="just">
              <a:lnSpc>
                <a:spcPct val="150000"/>
              </a:lnSpc>
              <a:buFont typeface="Wingdings" panose="05000000000000000000" pitchFamily="2" charset="2"/>
              <a:buNone/>
            </a:pPr>
            <a:r>
              <a:rPr lang="en-US" altLang="en-US" sz="2400" i="1" dirty="0" smtClean="0"/>
              <a:t>	</a:t>
            </a:r>
            <a:r>
              <a:rPr lang="en-US" altLang="en-US" sz="2400" b="1" i="1" dirty="0" smtClean="0"/>
              <a:t>Note</a:t>
            </a:r>
            <a:r>
              <a:rPr lang="en-US" altLang="en-US" sz="2400" i="1" dirty="0" smtClean="0"/>
              <a:t>: an MVD is a special case of a JD where n = 2. </a:t>
            </a:r>
          </a:p>
          <a:p>
            <a:pPr marL="609600" indent="-609600" algn="just"/>
            <a:r>
              <a:rPr lang="en-US" altLang="en-US" sz="2400" dirty="0" smtClean="0"/>
              <a:t>A join dependency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specified on relation schema </a:t>
            </a:r>
            <a:r>
              <a:rPr lang="en-US" altLang="en-US" sz="2400" i="1" dirty="0" smtClean="0"/>
              <a:t>R</a:t>
            </a:r>
            <a:r>
              <a:rPr lang="en-US" altLang="en-US" sz="2400" dirty="0" smtClean="0"/>
              <a:t>, is a </a:t>
            </a:r>
            <a:r>
              <a:rPr lang="en-US" altLang="en-US" sz="2400" b="1" dirty="0" smtClean="0"/>
              <a:t>trivial JD</a:t>
            </a:r>
            <a:r>
              <a:rPr lang="en-US" altLang="en-US" sz="2400" dirty="0" smtClean="0"/>
              <a:t> if one of the relation schemas </a:t>
            </a:r>
            <a:r>
              <a:rPr lang="en-US" altLang="en-US" sz="2400" i="1" dirty="0" err="1" smtClean="0"/>
              <a:t>R</a:t>
            </a:r>
            <a:r>
              <a:rPr lang="en-US" altLang="en-US" sz="2400" baseline="-30000" dirty="0" err="1" smtClean="0"/>
              <a:t>i</a:t>
            </a:r>
            <a:r>
              <a:rPr lang="en-US" altLang="en-US" sz="2400" dirty="0" smtClean="0"/>
              <a:t> in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is equal to </a:t>
            </a:r>
            <a:r>
              <a:rPr lang="en-US" altLang="en-US" sz="2400" i="1" dirty="0" smtClean="0"/>
              <a:t>R</a:t>
            </a:r>
            <a:r>
              <a:rPr lang="en-US" altLang="en-US" sz="2400" dirty="0" smtClean="0"/>
              <a:t>. </a:t>
            </a:r>
          </a:p>
        </p:txBody>
      </p:sp>
    </p:spTree>
    <p:extLst>
      <p:ext uri="{BB962C8B-B14F-4D97-AF65-F5344CB8AC3E}">
        <p14:creationId xmlns:p14="http://schemas.microsoft.com/office/powerpoint/2010/main" val="1933609560"/>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a:xfrm>
            <a:off x="0" y="0"/>
            <a:ext cx="9144000" cy="609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sz="2800" b="1" dirty="0">
                <a:ea typeface="Times New Roman" charset="0"/>
                <a:cs typeface="Times New Roman" charset="0"/>
              </a:rPr>
              <a:t>Join Dependencies and Fifth Normal </a:t>
            </a:r>
            <a:r>
              <a:rPr lang="en-US" altLang="en-US" sz="2800" b="1" dirty="0" smtClean="0">
                <a:ea typeface="Times New Roman" charset="0"/>
                <a:cs typeface="Times New Roman" charset="0"/>
              </a:rPr>
              <a:t>Form</a:t>
            </a:r>
            <a:endParaRPr lang="en-US" altLang="en-US" sz="2800" b="1" dirty="0">
              <a:ea typeface="Times New Roman" charset="0"/>
              <a:cs typeface="Times New Roman" charset="0"/>
            </a:endParaRPr>
          </a:p>
        </p:txBody>
      </p:sp>
      <p:sp>
        <p:nvSpPr>
          <p:cNvPr id="125956" name="Rectangle 3"/>
          <p:cNvSpPr>
            <a:spLocks noGrp="1" noChangeArrowheads="1"/>
          </p:cNvSpPr>
          <p:nvPr>
            <p:ph type="body" idx="1"/>
          </p:nvPr>
        </p:nvSpPr>
        <p:spPr>
          <a:xfrm>
            <a:off x="0" y="762000"/>
            <a:ext cx="9067800" cy="5943600"/>
          </a:xfrm>
        </p:spPr>
        <p:txBody>
          <a:bodyPr/>
          <a:lstStyle/>
          <a:p>
            <a:pPr marL="609600" indent="-609600" algn="just">
              <a:lnSpc>
                <a:spcPct val="150000"/>
              </a:lnSpc>
              <a:buFont typeface="Wingdings" panose="05000000000000000000" pitchFamily="2" charset="2"/>
              <a:buNone/>
              <a:defRPr/>
            </a:pPr>
            <a:r>
              <a:rPr lang="en-US" altLang="en-US" sz="2400" b="1" u="sng" dirty="0" smtClean="0">
                <a:cs typeface="Times New Roman" panose="02020603050405020304" pitchFamily="18" charset="0"/>
              </a:rPr>
              <a:t>Definition of 5NF:</a:t>
            </a:r>
            <a:r>
              <a:rPr lang="en-US" altLang="en-US" sz="2400" b="1" dirty="0" smtClean="0">
                <a:cs typeface="Times New Roman" panose="02020603050405020304" pitchFamily="18" charset="0"/>
              </a:rPr>
              <a:t> </a:t>
            </a:r>
          </a:p>
          <a:p>
            <a:pPr marL="609600" indent="-609600" algn="just">
              <a:lnSpc>
                <a:spcPct val="150000"/>
              </a:lnSpc>
              <a:defRPr/>
            </a:pPr>
            <a:r>
              <a:rPr lang="en-US" altLang="en-US" sz="2400" dirty="0" smtClean="0">
                <a:cs typeface="Times New Roman" panose="02020603050405020304" pitchFamily="18" charset="0"/>
              </a:rPr>
              <a:t>A relation schema </a:t>
            </a:r>
            <a:r>
              <a:rPr lang="en-US" altLang="en-US" sz="2400" i="1" dirty="0" smtClean="0">
                <a:cs typeface="Times New Roman" panose="02020603050405020304" pitchFamily="18" charset="0"/>
              </a:rPr>
              <a:t>R</a:t>
            </a:r>
            <a:r>
              <a:rPr lang="en-US" altLang="en-US" sz="2400" dirty="0" smtClean="0">
                <a:cs typeface="Times New Roman" panose="02020603050405020304" pitchFamily="18" charset="0"/>
              </a:rPr>
              <a:t> is in </a:t>
            </a:r>
            <a:r>
              <a:rPr lang="en-US" altLang="en-US" sz="2400" b="1" dirty="0" smtClean="0">
                <a:cs typeface="Times New Roman" panose="02020603050405020304" pitchFamily="18" charset="0"/>
              </a:rPr>
              <a:t>fifth normal form </a:t>
            </a:r>
            <a:r>
              <a:rPr lang="en-US" altLang="en-US" sz="2400" dirty="0" smtClean="0">
                <a:cs typeface="Times New Roman" panose="02020603050405020304" pitchFamily="18" charset="0"/>
              </a:rPr>
              <a:t>(</a:t>
            </a:r>
            <a:r>
              <a:rPr lang="en-US" altLang="en-US" sz="2400" b="1" dirty="0" smtClean="0">
                <a:cs typeface="Times New Roman" panose="02020603050405020304" pitchFamily="18" charset="0"/>
              </a:rPr>
              <a:t>5NF</a:t>
            </a:r>
            <a:r>
              <a:rPr lang="en-US" altLang="en-US" sz="2400" dirty="0" smtClean="0">
                <a:cs typeface="Times New Roman" panose="02020603050405020304" pitchFamily="18" charset="0"/>
              </a:rPr>
              <a:t>) (or </a:t>
            </a:r>
            <a:r>
              <a:rPr lang="en-US" altLang="en-US" sz="2400" b="1" dirty="0" smtClean="0">
                <a:cs typeface="Times New Roman" panose="02020603050405020304" pitchFamily="18" charset="0"/>
              </a:rPr>
              <a:t>Project-Join Normal Form </a:t>
            </a:r>
            <a:r>
              <a:rPr lang="en-US" altLang="en-US" sz="2400" dirty="0" smtClean="0">
                <a:cs typeface="Times New Roman" panose="02020603050405020304" pitchFamily="18" charset="0"/>
              </a:rPr>
              <a:t>(</a:t>
            </a:r>
            <a:r>
              <a:rPr lang="en-US" altLang="en-US" sz="2400" b="1" dirty="0" smtClean="0">
                <a:cs typeface="Times New Roman" panose="02020603050405020304" pitchFamily="18" charset="0"/>
              </a:rPr>
              <a:t>PJNF</a:t>
            </a:r>
            <a:r>
              <a:rPr lang="en-US" altLang="en-US" sz="2400" dirty="0" smtClean="0">
                <a:cs typeface="Times New Roman" panose="02020603050405020304" pitchFamily="18" charset="0"/>
              </a:rPr>
              <a:t>)) with respect to a set </a:t>
            </a:r>
            <a:r>
              <a:rPr lang="en-US" altLang="en-US" sz="2400" i="1" dirty="0" smtClean="0">
                <a:cs typeface="Times New Roman" panose="02020603050405020304" pitchFamily="18" charset="0"/>
              </a:rPr>
              <a:t>F</a:t>
            </a:r>
            <a:r>
              <a:rPr lang="en-US" altLang="en-US" sz="2400" dirty="0" smtClean="0">
                <a:cs typeface="Times New Roman" panose="02020603050405020304" pitchFamily="18" charset="0"/>
              </a:rPr>
              <a:t> of functional, multivalued, and join dependencies if, </a:t>
            </a:r>
          </a:p>
          <a:p>
            <a:pPr marL="990600" lvl="1" indent="-533400" algn="just">
              <a:lnSpc>
                <a:spcPct val="150000"/>
              </a:lnSpc>
              <a:defRPr/>
            </a:pPr>
            <a:r>
              <a:rPr lang="en-US" altLang="en-US" sz="2400" dirty="0" smtClean="0">
                <a:cs typeface="Times New Roman" panose="02020603050405020304" pitchFamily="18" charset="0"/>
              </a:rPr>
              <a:t>for every nontrivial join dependency JD(</a:t>
            </a:r>
            <a:r>
              <a:rPr lang="en-US" altLang="en-US" sz="2400" i="1" dirty="0" smtClean="0">
                <a:cs typeface="Times New Roman" panose="02020603050405020304" pitchFamily="18" charset="0"/>
              </a:rPr>
              <a:t>R</a:t>
            </a:r>
            <a:r>
              <a:rPr lang="en-US" altLang="en-US" sz="2400" baseline="-30000" dirty="0" smtClean="0">
                <a:cs typeface="Times New Roman" panose="02020603050405020304" pitchFamily="18" charset="0"/>
              </a:rPr>
              <a:t>1</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R</a:t>
            </a:r>
            <a:r>
              <a:rPr lang="en-US" altLang="en-US" sz="2400" baseline="-30000" dirty="0" smtClean="0">
                <a:cs typeface="Times New Roman" panose="02020603050405020304" pitchFamily="18" charset="0"/>
              </a:rPr>
              <a:t>2</a:t>
            </a:r>
            <a:r>
              <a:rPr lang="en-US" altLang="en-US" sz="2400" dirty="0" smtClean="0">
                <a:cs typeface="Times New Roman" panose="02020603050405020304" pitchFamily="18" charset="0"/>
              </a:rPr>
              <a:t>, ..., </a:t>
            </a:r>
            <a:r>
              <a:rPr lang="en-US" altLang="en-US" sz="2400" i="1" dirty="0" smtClean="0">
                <a:cs typeface="Times New Roman" panose="02020603050405020304" pitchFamily="18" charset="0"/>
              </a:rPr>
              <a:t>R</a:t>
            </a:r>
            <a:r>
              <a:rPr lang="en-US" altLang="en-US" sz="2400" baseline="-30000" dirty="0" smtClean="0">
                <a:cs typeface="Times New Roman" panose="02020603050405020304" pitchFamily="18" charset="0"/>
              </a:rPr>
              <a:t>n</a:t>
            </a:r>
            <a:r>
              <a:rPr lang="en-US" altLang="en-US" sz="2400" dirty="0" smtClean="0">
                <a:cs typeface="Times New Roman" panose="02020603050405020304" pitchFamily="18" charset="0"/>
              </a:rPr>
              <a:t>) in </a:t>
            </a:r>
            <a:r>
              <a:rPr lang="en-US" altLang="en-US" sz="2400" i="1" dirty="0" smtClean="0">
                <a:cs typeface="Times New Roman" panose="02020603050405020304" pitchFamily="18" charset="0"/>
              </a:rPr>
              <a:t>F</a:t>
            </a:r>
            <a:r>
              <a:rPr lang="en-US" altLang="en-US" sz="2400" baseline="30000" dirty="0" smtClean="0">
                <a:cs typeface="Times New Roman" panose="02020603050405020304" pitchFamily="18" charset="0"/>
              </a:rPr>
              <a:t>+</a:t>
            </a:r>
            <a:r>
              <a:rPr lang="en-US" altLang="en-US" sz="2400" dirty="0" smtClean="0">
                <a:cs typeface="Times New Roman" panose="02020603050405020304" pitchFamily="18" charset="0"/>
              </a:rPr>
              <a:t> (that is, implied by </a:t>
            </a:r>
            <a:r>
              <a:rPr lang="en-US" altLang="en-US" sz="2400" i="1" dirty="0" smtClean="0">
                <a:cs typeface="Times New Roman" panose="02020603050405020304" pitchFamily="18" charset="0"/>
              </a:rPr>
              <a:t>F</a:t>
            </a:r>
            <a:r>
              <a:rPr lang="en-US" altLang="en-US" sz="2400" dirty="0" smtClean="0">
                <a:cs typeface="Times New Roman" panose="02020603050405020304" pitchFamily="18" charset="0"/>
              </a:rPr>
              <a:t>), </a:t>
            </a:r>
          </a:p>
          <a:p>
            <a:pPr marL="1371600" lvl="2" indent="-457200" algn="just">
              <a:lnSpc>
                <a:spcPct val="150000"/>
              </a:lnSpc>
              <a:defRPr/>
            </a:pPr>
            <a:r>
              <a:rPr lang="en-US" altLang="en-US" dirty="0" smtClean="0">
                <a:cs typeface="Times New Roman" panose="02020603050405020304" pitchFamily="18" charset="0"/>
              </a:rPr>
              <a:t>every </a:t>
            </a:r>
            <a:r>
              <a:rPr lang="en-US" altLang="en-US" i="1" dirty="0" err="1" smtClean="0">
                <a:cs typeface="Times New Roman" panose="02020603050405020304" pitchFamily="18" charset="0"/>
              </a:rPr>
              <a:t>R</a:t>
            </a:r>
            <a:r>
              <a:rPr lang="en-US" altLang="en-US" baseline="-30000" dirty="0" err="1" smtClean="0">
                <a:cs typeface="Times New Roman" panose="02020603050405020304" pitchFamily="18" charset="0"/>
              </a:rPr>
              <a:t>i</a:t>
            </a:r>
            <a:r>
              <a:rPr lang="en-US" altLang="en-US" dirty="0" smtClean="0">
                <a:cs typeface="Times New Roman" panose="02020603050405020304" pitchFamily="18" charset="0"/>
              </a:rPr>
              <a:t> is a </a:t>
            </a:r>
            <a:r>
              <a:rPr lang="en-US" altLang="en-US" dirty="0" err="1" smtClean="0">
                <a:cs typeface="Times New Roman" panose="02020603050405020304" pitchFamily="18" charset="0"/>
              </a:rPr>
              <a:t>superkey</a:t>
            </a:r>
            <a:r>
              <a:rPr lang="en-US" altLang="en-US" dirty="0" smtClean="0">
                <a:cs typeface="Times New Roman" panose="02020603050405020304" pitchFamily="18" charset="0"/>
              </a:rPr>
              <a:t> of </a:t>
            </a:r>
            <a:r>
              <a:rPr lang="en-US" altLang="en-US" i="1" dirty="0" smtClean="0">
                <a:cs typeface="Times New Roman" panose="02020603050405020304" pitchFamily="18" charset="0"/>
              </a:rPr>
              <a:t>R</a:t>
            </a:r>
            <a:r>
              <a:rPr lang="en-US" altLang="en-US" dirty="0" smtClean="0">
                <a:cs typeface="Times New Roman" panose="02020603050405020304" pitchFamily="18" charset="0"/>
              </a:rPr>
              <a:t>.</a:t>
            </a:r>
          </a:p>
          <a:p>
            <a:pPr marL="571500" indent="-457200" algn="just">
              <a:lnSpc>
                <a:spcPct val="150000"/>
              </a:lnSpc>
              <a:defRPr/>
            </a:pPr>
            <a:r>
              <a:rPr lang="en-US" altLang="en-US" sz="2400" dirty="0" smtClean="0">
                <a:solidFill>
                  <a:srgbClr val="990033"/>
                </a:solidFill>
                <a:cs typeface="Times New Roman" panose="02020603050405020304" pitchFamily="18" charset="0"/>
              </a:rPr>
              <a:t>Discovering join dependencies in practical databases with hundreds of relations is next to impossible. Therefore, 5NF is rarely used in practice.</a:t>
            </a:r>
            <a:endParaRPr lang="en-US" altLang="en-US" sz="2400" dirty="0">
              <a:solidFill>
                <a:srgbClr val="990033"/>
              </a:solidFill>
              <a:cs typeface="Times New Roman" panose="02020603050405020304" pitchFamily="18" charset="0"/>
            </a:endParaRPr>
          </a:p>
        </p:txBody>
      </p:sp>
    </p:spTree>
    <p:extLst>
      <p:ext uri="{BB962C8B-B14F-4D97-AF65-F5344CB8AC3E}">
        <p14:creationId xmlns:p14="http://schemas.microsoft.com/office/powerpoint/2010/main" val="2690318975"/>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a:xfrm>
            <a:off x="0" y="0"/>
            <a:ext cx="9144000" cy="685800"/>
          </a:xfrm>
          <a:solidFill>
            <a:srgbClr val="0070C0"/>
          </a:solidFill>
          <a:ln>
            <a:noFill/>
          </a:ln>
          <a:effectLs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Inclusion Dependencies (1) </a:t>
            </a:r>
            <a:endParaRPr lang="en-US" altLang="en-US" dirty="0">
              <a:ea typeface="Times New Roman" charset="0"/>
              <a:cs typeface="Times New Roman" charset="0"/>
            </a:endParaRPr>
          </a:p>
        </p:txBody>
      </p:sp>
      <p:sp>
        <p:nvSpPr>
          <p:cNvPr id="829443" name="Rectangle 3"/>
          <p:cNvSpPr>
            <a:spLocks noGrp="1" noChangeArrowheads="1"/>
          </p:cNvSpPr>
          <p:nvPr>
            <p:ph type="body" idx="1"/>
          </p:nvPr>
        </p:nvSpPr>
        <p:spPr>
          <a:xfrm>
            <a:off x="34725" y="820600"/>
            <a:ext cx="9067800" cy="5943600"/>
          </a:xfrm>
        </p:spPr>
        <p:txBody>
          <a:bodyPr/>
          <a:lstStyle/>
          <a:p>
            <a:pPr marL="609600" indent="-609600" algn="just">
              <a:buFont typeface="Wingdings" charset="2"/>
              <a:buNone/>
            </a:pPr>
            <a:r>
              <a:rPr lang="en-US" altLang="en-US" sz="2400" b="1" u="sng" dirty="0">
                <a:ea typeface="Times New Roman" charset="0"/>
                <a:cs typeface="Times New Roman" charset="0"/>
              </a:rPr>
              <a:t>Definition:</a:t>
            </a:r>
            <a:r>
              <a:rPr lang="en-US" altLang="en-US" sz="2400" b="1" dirty="0">
                <a:ea typeface="Times New Roman" charset="0"/>
                <a:cs typeface="Times New Roman" charset="0"/>
              </a:rPr>
              <a:t> </a:t>
            </a:r>
          </a:p>
          <a:p>
            <a:pPr marL="609600" indent="-609600" algn="just"/>
            <a:r>
              <a:rPr lang="en-US" altLang="en-US" sz="2400" dirty="0">
                <a:ea typeface="Times New Roman" charset="0"/>
                <a:cs typeface="Times New Roman" charset="0"/>
              </a:rPr>
              <a:t>An </a:t>
            </a:r>
            <a:r>
              <a:rPr lang="en-US" altLang="en-US" sz="2400" b="1" dirty="0">
                <a:ea typeface="Times New Roman" charset="0"/>
                <a:cs typeface="Times New Roman" charset="0"/>
              </a:rPr>
              <a:t>inclusion dependency</a:t>
            </a:r>
            <a:r>
              <a:rPr lang="en-US" altLang="en-US" sz="2400" dirty="0">
                <a:ea typeface="Times New Roman" charset="0"/>
                <a:cs typeface="Times New Roman" charset="0"/>
              </a:rPr>
              <a:t> </a:t>
            </a:r>
            <a:r>
              <a:rPr lang="en-US" altLang="en-US" sz="2400" i="1" dirty="0">
                <a:ea typeface="Times New Roman" charset="0"/>
                <a:cs typeface="Times New Roman" charset="0"/>
              </a:rPr>
              <a:t>R</a:t>
            </a:r>
            <a:r>
              <a:rPr lang="en-US" altLang="en-US" sz="2400" dirty="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&lt; </a:t>
            </a:r>
            <a:r>
              <a:rPr lang="en-US" altLang="en-US" sz="2400" i="1" dirty="0">
                <a:ea typeface="Times New Roman" charset="0"/>
                <a:cs typeface="Times New Roman" charset="0"/>
              </a:rPr>
              <a:t>S</a:t>
            </a:r>
            <a:r>
              <a:rPr lang="en-US" altLang="en-US" sz="2400" dirty="0">
                <a:ea typeface="Times New Roman" charset="0"/>
                <a:cs typeface="Times New Roman" charset="0"/>
              </a:rPr>
              <a:t>.</a:t>
            </a:r>
            <a:r>
              <a:rPr lang="en-US" altLang="en-US" sz="2400" i="1" dirty="0">
                <a:ea typeface="Times New Roman" charset="0"/>
                <a:cs typeface="Times New Roman" charset="0"/>
              </a:rPr>
              <a:t>Y</a:t>
            </a:r>
            <a:r>
              <a:rPr lang="en-US" altLang="en-US" sz="2400" dirty="0">
                <a:ea typeface="Times New Roman" charset="0"/>
                <a:cs typeface="Times New Roman" charset="0"/>
              </a:rPr>
              <a:t> between two sets of </a:t>
            </a:r>
            <a:r>
              <a:rPr lang="en-US" altLang="en-US" sz="2400" dirty="0" smtClean="0">
                <a:ea typeface="Times New Roman" charset="0"/>
                <a:cs typeface="Times New Roman" charset="0"/>
              </a:rPr>
              <a:t>attributes</a:t>
            </a:r>
          </a:p>
          <a:p>
            <a:pPr marL="1009650" lvl="1" indent="-609600" algn="just"/>
            <a:r>
              <a:rPr lang="en-US" altLang="en-US" sz="2200" i="1" dirty="0" smtClean="0">
                <a:ea typeface="Times New Roman" charset="0"/>
                <a:cs typeface="Times New Roman" charset="0"/>
              </a:rPr>
              <a:t>X</a:t>
            </a:r>
            <a:r>
              <a:rPr lang="en-US" altLang="en-US" sz="2200" dirty="0" smtClean="0">
                <a:ea typeface="Times New Roman" charset="0"/>
                <a:cs typeface="Times New Roman" charset="0"/>
              </a:rPr>
              <a:t> </a:t>
            </a:r>
            <a:r>
              <a:rPr lang="en-US" altLang="en-US" sz="2200" dirty="0">
                <a:ea typeface="Times New Roman" charset="0"/>
                <a:cs typeface="Times New Roman" charset="0"/>
              </a:rPr>
              <a:t>of relation schema </a:t>
            </a:r>
            <a:r>
              <a:rPr lang="en-US" altLang="en-US" sz="2200" i="1" dirty="0">
                <a:ea typeface="Times New Roman" charset="0"/>
                <a:cs typeface="Times New Roman" charset="0"/>
              </a:rPr>
              <a:t>R</a:t>
            </a:r>
            <a:r>
              <a:rPr lang="en-US" altLang="en-US" sz="2200" dirty="0">
                <a:ea typeface="Times New Roman" charset="0"/>
                <a:cs typeface="Times New Roman" charset="0"/>
              </a:rPr>
              <a:t>, and </a:t>
            </a:r>
            <a:r>
              <a:rPr lang="en-US" altLang="en-US" sz="2200" i="1" dirty="0">
                <a:ea typeface="Times New Roman" charset="0"/>
                <a:cs typeface="Times New Roman" charset="0"/>
              </a:rPr>
              <a:t>Y</a:t>
            </a:r>
            <a:r>
              <a:rPr lang="en-US" altLang="en-US" sz="2200" dirty="0">
                <a:ea typeface="Times New Roman" charset="0"/>
                <a:cs typeface="Times New Roman" charset="0"/>
              </a:rPr>
              <a:t> of relation schema </a:t>
            </a:r>
            <a:r>
              <a:rPr lang="en-US" altLang="en-US" sz="2200" i="1" dirty="0" smtClean="0">
                <a:ea typeface="Times New Roman" charset="0"/>
                <a:cs typeface="Times New Roman" charset="0"/>
              </a:rPr>
              <a:t>S</a:t>
            </a:r>
          </a:p>
          <a:p>
            <a:pPr marL="1009650" lvl="1" indent="-609600" algn="just"/>
            <a:r>
              <a:rPr lang="en-US" altLang="en-US" sz="2200" dirty="0" smtClean="0">
                <a:ea typeface="Times New Roman" charset="0"/>
                <a:cs typeface="Times New Roman" charset="0"/>
              </a:rPr>
              <a:t>specifies </a:t>
            </a:r>
            <a:r>
              <a:rPr lang="en-US" altLang="en-US" sz="2200" dirty="0">
                <a:ea typeface="Times New Roman" charset="0"/>
                <a:cs typeface="Times New Roman" charset="0"/>
              </a:rPr>
              <a:t>the constraint that, at any specific time when </a:t>
            </a:r>
            <a:r>
              <a:rPr lang="en-US" altLang="en-US" sz="2200" i="1" dirty="0">
                <a:ea typeface="Times New Roman" charset="0"/>
                <a:cs typeface="Times New Roman" charset="0"/>
              </a:rPr>
              <a:t>r</a:t>
            </a:r>
            <a:r>
              <a:rPr lang="en-US" altLang="en-US" sz="2200" dirty="0">
                <a:ea typeface="Times New Roman" charset="0"/>
                <a:cs typeface="Times New Roman" charset="0"/>
              </a:rPr>
              <a:t> is a relation state of </a:t>
            </a:r>
            <a:r>
              <a:rPr lang="en-US" altLang="en-US" sz="2200" i="1" dirty="0">
                <a:ea typeface="Times New Roman" charset="0"/>
                <a:cs typeface="Times New Roman" charset="0"/>
              </a:rPr>
              <a:t>R</a:t>
            </a:r>
            <a:r>
              <a:rPr lang="en-US" altLang="en-US" sz="2200" dirty="0">
                <a:ea typeface="Times New Roman" charset="0"/>
                <a:cs typeface="Times New Roman" charset="0"/>
              </a:rPr>
              <a:t> and </a:t>
            </a:r>
            <a:r>
              <a:rPr lang="en-US" altLang="en-US" sz="2200" i="1" dirty="0">
                <a:ea typeface="Times New Roman" charset="0"/>
                <a:cs typeface="Times New Roman" charset="0"/>
              </a:rPr>
              <a:t>s</a:t>
            </a:r>
            <a:r>
              <a:rPr lang="en-US" altLang="en-US" sz="2200" dirty="0">
                <a:ea typeface="Times New Roman" charset="0"/>
                <a:cs typeface="Times New Roman" charset="0"/>
              </a:rPr>
              <a:t> a relation state of </a:t>
            </a:r>
            <a:r>
              <a:rPr lang="en-US" altLang="en-US" sz="2200" i="1" dirty="0">
                <a:ea typeface="Times New Roman" charset="0"/>
                <a:cs typeface="Times New Roman" charset="0"/>
              </a:rPr>
              <a:t>S</a:t>
            </a:r>
            <a:r>
              <a:rPr lang="en-US" altLang="en-US" sz="2200" dirty="0">
                <a:ea typeface="Times New Roman" charset="0"/>
                <a:cs typeface="Times New Roman" charset="0"/>
              </a:rPr>
              <a:t>, we must </a:t>
            </a:r>
            <a:r>
              <a:rPr lang="en-US" altLang="en-US" sz="2200" dirty="0" smtClean="0">
                <a:ea typeface="Times New Roman" charset="0"/>
                <a:cs typeface="Times New Roman" charset="0"/>
              </a:rPr>
              <a:t>have</a:t>
            </a:r>
            <a:r>
              <a:rPr lang="en-US" altLang="en-US" sz="2200" dirty="0">
                <a:latin typeface="MathematicalPi 1" charset="0"/>
                <a:ea typeface="Times New Roman" charset="0"/>
                <a:cs typeface="Times New Roman" charset="0"/>
              </a:rPr>
              <a:t> </a:t>
            </a:r>
            <a:r>
              <a:rPr lang="en-US" altLang="en-US" sz="2200" b="1" dirty="0" smtClean="0">
                <a:latin typeface="Symbol" charset="2"/>
              </a:rPr>
              <a:t></a:t>
            </a:r>
            <a:r>
              <a:rPr lang="en-US" altLang="en-US" sz="2200" b="1" baseline="-30000" dirty="0" smtClean="0">
                <a:ea typeface="Times New Roman" charset="0"/>
                <a:cs typeface="Times New Roman" charset="0"/>
              </a:rPr>
              <a:t>X</a:t>
            </a:r>
            <a:r>
              <a:rPr lang="en-US" altLang="en-US" sz="2200" b="1" dirty="0" smtClean="0">
                <a:ea typeface="Times New Roman" charset="0"/>
                <a:cs typeface="Times New Roman" charset="0"/>
              </a:rPr>
              <a:t>(r(R)) </a:t>
            </a:r>
            <a:r>
              <a:rPr lang="en-US" altLang="en-US" sz="2200" b="1" i="1" dirty="0" smtClean="0">
                <a:ea typeface="Times New Roman" charset="0"/>
                <a:cs typeface="Times New Roman" charset="0"/>
                <a:sym typeface="Symbol" panose="05050102010706020507" pitchFamily="18" charset="2"/>
              </a:rPr>
              <a:t></a:t>
            </a:r>
            <a:r>
              <a:rPr lang="en-US" altLang="en-US" sz="2200" b="1" dirty="0" smtClean="0">
                <a:ea typeface="Times New Roman" charset="0"/>
                <a:cs typeface="Times New Roman" charset="0"/>
              </a:rPr>
              <a:t> </a:t>
            </a:r>
            <a:r>
              <a:rPr lang="en-US" altLang="en-US" sz="2200" b="1" dirty="0" smtClean="0">
                <a:latin typeface="Symbol" charset="2"/>
              </a:rPr>
              <a:t></a:t>
            </a:r>
            <a:r>
              <a:rPr lang="en-US" altLang="en-US" sz="2200" b="1" baseline="-30000" dirty="0" smtClean="0">
                <a:ea typeface="Times New Roman" charset="0"/>
                <a:cs typeface="Times New Roman" charset="0"/>
              </a:rPr>
              <a:t>Y</a:t>
            </a:r>
            <a:r>
              <a:rPr lang="en-US" altLang="en-US" sz="2200" b="1" dirty="0" smtClean="0">
                <a:ea typeface="Times New Roman" charset="0"/>
                <a:cs typeface="Times New Roman" charset="0"/>
              </a:rPr>
              <a:t>(s(S))</a:t>
            </a:r>
          </a:p>
          <a:p>
            <a:pPr marL="0" indent="0" algn="just">
              <a:buNone/>
            </a:pPr>
            <a:r>
              <a:rPr lang="en-US" altLang="en-US" sz="2400" b="1" dirty="0" smtClean="0">
                <a:ea typeface="Times New Roman" charset="0"/>
                <a:cs typeface="Times New Roman" charset="0"/>
              </a:rPr>
              <a:t>Note</a:t>
            </a:r>
            <a:r>
              <a:rPr lang="en-US" altLang="en-US" sz="2400" dirty="0">
                <a:ea typeface="Times New Roman" charset="0"/>
                <a:cs typeface="Times New Roman" charset="0"/>
              </a:rPr>
              <a:t>: </a:t>
            </a:r>
          </a:p>
          <a:p>
            <a:pPr marL="990600" lvl="1" indent="-533400" algn="just"/>
            <a:r>
              <a:rPr lang="en-US" altLang="en-US" sz="2400" dirty="0">
                <a:ea typeface="Times New Roman" charset="0"/>
                <a:cs typeface="Times New Roman" charset="0"/>
              </a:rPr>
              <a:t>The </a:t>
            </a:r>
            <a:r>
              <a:rPr lang="en-US" altLang="en-US" sz="2400" i="1" dirty="0" smtClean="0">
                <a:ea typeface="Times New Roman" charset="0"/>
                <a:cs typeface="Times New Roman" charset="0"/>
                <a:sym typeface="Symbol" panose="05050102010706020507" pitchFamily="18" charset="2"/>
              </a:rPr>
              <a:t> </a:t>
            </a:r>
            <a:r>
              <a:rPr lang="en-US" altLang="en-US" sz="2400" dirty="0" smtClean="0">
                <a:ea typeface="Times New Roman" charset="0"/>
                <a:cs typeface="Times New Roman" charset="0"/>
              </a:rPr>
              <a:t>(</a:t>
            </a:r>
            <a:r>
              <a:rPr lang="en-US" altLang="en-US" sz="2400" dirty="0">
                <a:ea typeface="Times New Roman" charset="0"/>
                <a:cs typeface="Times New Roman" charset="0"/>
              </a:rPr>
              <a:t>subset) relationship does not necessarily have to be a proper subset. </a:t>
            </a:r>
          </a:p>
          <a:p>
            <a:pPr marL="990600" lvl="1" indent="-533400" algn="just"/>
            <a:r>
              <a:rPr lang="en-US" altLang="en-US" sz="2400" dirty="0">
                <a:ea typeface="Times New Roman" charset="0"/>
                <a:cs typeface="Times New Roman" charset="0"/>
              </a:rPr>
              <a:t>The sets of attributes on which the inclusion dependency is </a:t>
            </a:r>
            <a:r>
              <a:rPr lang="en-US" altLang="en-US" sz="2400" dirty="0" smtClean="0">
                <a:ea typeface="Times New Roman" charset="0"/>
                <a:cs typeface="Times New Roman" charset="0"/>
              </a:rPr>
              <a:t>specified (</a:t>
            </a:r>
            <a:r>
              <a:rPr lang="en-US" altLang="en-US" sz="2400" i="1" dirty="0" smtClean="0">
                <a:ea typeface="Times New Roman" charset="0"/>
                <a:cs typeface="Times New Roman" charset="0"/>
              </a:rPr>
              <a:t>X</a:t>
            </a:r>
            <a:r>
              <a:rPr lang="en-US" altLang="en-US" sz="2400" dirty="0" smtClean="0">
                <a:ea typeface="Times New Roman" charset="0"/>
                <a:cs typeface="Times New Roman" charset="0"/>
              </a:rPr>
              <a:t> </a:t>
            </a:r>
            <a:r>
              <a:rPr lang="en-US" altLang="en-US" sz="2400" dirty="0">
                <a:ea typeface="Times New Roman" charset="0"/>
                <a:cs typeface="Times New Roman" charset="0"/>
              </a:rPr>
              <a:t>of </a:t>
            </a:r>
            <a:r>
              <a:rPr lang="en-US" altLang="en-US" sz="2400" i="1" dirty="0">
                <a:ea typeface="Times New Roman" charset="0"/>
                <a:cs typeface="Times New Roman" charset="0"/>
              </a:rPr>
              <a:t>R</a:t>
            </a:r>
            <a:r>
              <a:rPr lang="en-US" altLang="en-US" sz="2400" dirty="0">
                <a:ea typeface="Times New Roman" charset="0"/>
                <a:cs typeface="Times New Roman" charset="0"/>
              </a:rPr>
              <a:t> and </a:t>
            </a:r>
            <a:r>
              <a:rPr lang="en-US" altLang="en-US" sz="2400" i="1" dirty="0">
                <a:ea typeface="Times New Roman" charset="0"/>
                <a:cs typeface="Times New Roman" charset="0"/>
              </a:rPr>
              <a:t>Y</a:t>
            </a:r>
            <a:r>
              <a:rPr lang="en-US" altLang="en-US" sz="2400" dirty="0">
                <a:ea typeface="Times New Roman" charset="0"/>
                <a:cs typeface="Times New Roman" charset="0"/>
              </a:rPr>
              <a:t> of </a:t>
            </a:r>
            <a:r>
              <a:rPr lang="en-US" altLang="en-US" sz="2400" i="1" dirty="0" smtClean="0">
                <a:ea typeface="Times New Roman" charset="0"/>
                <a:cs typeface="Times New Roman" charset="0"/>
              </a:rPr>
              <a:t>S) </a:t>
            </a:r>
            <a:r>
              <a:rPr lang="en-US" altLang="en-US" sz="2400" dirty="0" smtClean="0">
                <a:ea typeface="Times New Roman" charset="0"/>
                <a:cs typeface="Times New Roman" charset="0"/>
              </a:rPr>
              <a:t>must </a:t>
            </a:r>
            <a:r>
              <a:rPr lang="en-US" altLang="en-US" sz="2400" dirty="0">
                <a:ea typeface="Times New Roman" charset="0"/>
                <a:cs typeface="Times New Roman" charset="0"/>
              </a:rPr>
              <a:t>have the same number of attributes.</a:t>
            </a:r>
          </a:p>
          <a:p>
            <a:pPr marL="990600" lvl="1" indent="-533400" algn="just"/>
            <a:r>
              <a:rPr lang="en-US" altLang="en-US" sz="2400" dirty="0">
                <a:ea typeface="Times New Roman" charset="0"/>
                <a:cs typeface="Times New Roman" charset="0"/>
              </a:rPr>
              <a:t>In addition, the domains for each pair of corresponding attributes should be compatible. </a:t>
            </a:r>
          </a:p>
        </p:txBody>
      </p:sp>
    </p:spTree>
    <p:extLst>
      <p:ext uri="{BB962C8B-B14F-4D97-AF65-F5344CB8AC3E}">
        <p14:creationId xmlns:p14="http://schemas.microsoft.com/office/powerpoint/2010/main" val="324940313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2" name="Rectangle 4"/>
          <p:cNvSpPr>
            <a:spLocks noGrp="1" noChangeArrowheads="1"/>
          </p:cNvSpPr>
          <p:nvPr>
            <p:ph type="title"/>
          </p:nvPr>
        </p:nvSpPr>
        <p:spPr>
          <a:xfrm>
            <a:off x="0" y="1"/>
            <a:ext cx="9144000" cy="609599"/>
          </a:xfrm>
        </p:spPr>
        <p:txBody>
          <a:bodyPr/>
          <a:lstStyle/>
          <a:p>
            <a:r>
              <a:rPr lang="en-US" altLang="en-US" sz="2800" b="1" dirty="0" smtClean="0"/>
              <a:t>DESIGNING </a:t>
            </a:r>
            <a:r>
              <a:rPr lang="en-US" altLang="en-US" sz="2800" b="1" dirty="0"/>
              <a:t>A SET OF RELATIONS (1) </a:t>
            </a:r>
          </a:p>
        </p:txBody>
      </p:sp>
      <p:sp>
        <p:nvSpPr>
          <p:cNvPr id="759813" name="Rectangle 5"/>
          <p:cNvSpPr>
            <a:spLocks noGrp="1" noChangeArrowheads="1"/>
          </p:cNvSpPr>
          <p:nvPr>
            <p:ph type="body" idx="1"/>
          </p:nvPr>
        </p:nvSpPr>
        <p:spPr>
          <a:xfrm>
            <a:off x="101600" y="762000"/>
            <a:ext cx="8966200" cy="6019800"/>
          </a:xfrm>
        </p:spPr>
        <p:txBody>
          <a:bodyPr/>
          <a:lstStyle/>
          <a:p>
            <a:pPr>
              <a:lnSpc>
                <a:spcPct val="150000"/>
              </a:lnSpc>
            </a:pPr>
            <a:r>
              <a:rPr lang="en-US" altLang="en-US" sz="2400" b="1" dirty="0"/>
              <a:t>The Approach of Relational Synthesis (Bottom-up Design):</a:t>
            </a:r>
          </a:p>
          <a:p>
            <a:pPr lvl="1">
              <a:lnSpc>
                <a:spcPct val="150000"/>
              </a:lnSpc>
            </a:pPr>
            <a:r>
              <a:rPr lang="en-US" altLang="en-US" sz="2400" dirty="0"/>
              <a:t>Assumes that all possible functional dependencies are known.</a:t>
            </a:r>
          </a:p>
          <a:p>
            <a:pPr lvl="1">
              <a:lnSpc>
                <a:spcPct val="150000"/>
              </a:lnSpc>
            </a:pPr>
            <a:r>
              <a:rPr lang="en-US" altLang="en-US" sz="2400" dirty="0"/>
              <a:t>First constructs a minimal set of FDs</a:t>
            </a:r>
          </a:p>
          <a:p>
            <a:pPr lvl="1">
              <a:lnSpc>
                <a:spcPct val="150000"/>
              </a:lnSpc>
            </a:pPr>
            <a:r>
              <a:rPr lang="en-US" altLang="en-US" sz="2400" dirty="0"/>
              <a:t>Then applies algorithms that construct a target set of 3NF or BCNF relations.</a:t>
            </a:r>
          </a:p>
          <a:p>
            <a:pPr lvl="1">
              <a:lnSpc>
                <a:spcPct val="150000"/>
              </a:lnSpc>
            </a:pPr>
            <a:r>
              <a:rPr lang="en-US" altLang="en-US" sz="2400" dirty="0"/>
              <a:t>Additional criteria may be needed to ensure the the </a:t>
            </a:r>
            <a:r>
              <a:rPr lang="en-US" altLang="en-US" sz="2400" i="1" dirty="0"/>
              <a:t>set of relations</a:t>
            </a:r>
            <a:r>
              <a:rPr lang="en-US" altLang="en-US" sz="2400" dirty="0"/>
              <a:t> in a relational database are satisfactory </a:t>
            </a:r>
            <a:endParaRPr lang="en-US" altLang="en-US" sz="2400" dirty="0" smtClean="0"/>
          </a:p>
          <a:p>
            <a:pPr lvl="2">
              <a:lnSpc>
                <a:spcPct val="150000"/>
              </a:lnSpc>
            </a:pPr>
            <a:r>
              <a:rPr lang="en-US" altLang="en-US" sz="2200" dirty="0" smtClean="0"/>
              <a:t>(</a:t>
            </a:r>
            <a:r>
              <a:rPr lang="en-US" altLang="en-US" sz="2200" dirty="0"/>
              <a:t>see </a:t>
            </a:r>
            <a:r>
              <a:rPr lang="en-US" altLang="en-US" sz="2200" dirty="0" smtClean="0"/>
              <a:t>Algorithm 15.3). </a:t>
            </a:r>
            <a:endParaRPr lang="en-US" altLang="en-US" sz="2200" dirty="0"/>
          </a:p>
        </p:txBody>
      </p:sp>
    </p:spTree>
    <p:extLst>
      <p:ext uri="{BB962C8B-B14F-4D97-AF65-F5344CB8AC3E}">
        <p14:creationId xmlns:p14="http://schemas.microsoft.com/office/powerpoint/2010/main" val="579917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98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98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98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98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a:xfrm>
            <a:off x="0" y="0"/>
            <a:ext cx="9067800" cy="609600"/>
          </a:xfrm>
          <a:solidFill>
            <a:srgbClr val="0070C0"/>
          </a:solidFill>
          <a:ln>
            <a:noFill/>
          </a:ln>
          <a:effectLst/>
          <a:extLst/>
        </p:spPr>
        <p:txBody>
          <a:bodyPr vert="horz" wrap="square" lIns="91440" tIns="45720" rIns="91440" bIns="45720" numCol="1" anchor="b" anchorCtr="0" compatLnSpc="1">
            <a:prstTxWarp prst="textNoShape">
              <a:avLst/>
            </a:prstTxWarp>
          </a:bodyPr>
          <a:lstStyle/>
          <a:p>
            <a:r>
              <a:rPr lang="en-US" altLang="en-US" sz="2800" b="1" dirty="0" smtClean="0">
                <a:ea typeface="Times New Roman" charset="0"/>
                <a:cs typeface="Times New Roman" charset="0"/>
              </a:rPr>
              <a:t>Inclusion  </a:t>
            </a:r>
            <a:r>
              <a:rPr lang="en-US" altLang="en-US" sz="2800" b="1" dirty="0">
                <a:ea typeface="Times New Roman" charset="0"/>
                <a:cs typeface="Times New Roman" charset="0"/>
              </a:rPr>
              <a:t>Dependencies </a:t>
            </a:r>
            <a:r>
              <a:rPr lang="en-US" altLang="en-US" sz="2800" b="1" dirty="0" smtClean="0">
                <a:ea typeface="Times New Roman" charset="0"/>
                <a:cs typeface="Times New Roman" charset="0"/>
              </a:rPr>
              <a:t>(</a:t>
            </a:r>
            <a:r>
              <a:rPr lang="en-US" altLang="en-US" sz="2800" b="1" dirty="0">
                <a:ea typeface="Times New Roman" charset="0"/>
                <a:cs typeface="Times New Roman" charset="0"/>
              </a:rPr>
              <a:t>2)</a:t>
            </a:r>
          </a:p>
        </p:txBody>
      </p:sp>
      <p:sp>
        <p:nvSpPr>
          <p:cNvPr id="831491" name="Rectangle 3"/>
          <p:cNvSpPr>
            <a:spLocks noGrp="1" noChangeArrowheads="1"/>
          </p:cNvSpPr>
          <p:nvPr>
            <p:ph type="body" idx="1"/>
          </p:nvPr>
        </p:nvSpPr>
        <p:spPr>
          <a:xfrm>
            <a:off x="0" y="609600"/>
            <a:ext cx="9067800" cy="6172200"/>
          </a:xfrm>
        </p:spPr>
        <p:txBody>
          <a:bodyPr/>
          <a:lstStyle/>
          <a:p>
            <a:pPr marL="609600" indent="-609600" algn="just">
              <a:lnSpc>
                <a:spcPct val="150000"/>
              </a:lnSpc>
            </a:pPr>
            <a:r>
              <a:rPr lang="en-US" altLang="en-US" sz="2000" b="1" dirty="0">
                <a:latin typeface="Arial Narrow" panose="020B0606020202030204" pitchFamily="34" charset="0"/>
                <a:ea typeface="Times New Roman" charset="0"/>
                <a:cs typeface="Times New Roman" charset="0"/>
              </a:rPr>
              <a:t>Objective of Inclusion Dependencies:</a:t>
            </a:r>
          </a:p>
          <a:p>
            <a:pPr marL="990600" lvl="1" indent="-533400" algn="just">
              <a:lnSpc>
                <a:spcPct val="150000"/>
              </a:lnSpc>
            </a:pPr>
            <a:r>
              <a:rPr lang="en-US" altLang="en-US" sz="2000" dirty="0">
                <a:latin typeface="Arial Narrow" panose="020B0606020202030204" pitchFamily="34" charset="0"/>
                <a:ea typeface="Times New Roman" charset="0"/>
                <a:cs typeface="Times New Roman" charset="0"/>
              </a:rPr>
              <a:t>To formalize two types of </a:t>
            </a:r>
            <a:r>
              <a:rPr lang="en-US" altLang="en-US" sz="2000" dirty="0" smtClean="0">
                <a:latin typeface="Arial Narrow" panose="020B0606020202030204" pitchFamily="34" charset="0"/>
                <a:ea typeface="Times New Roman" charset="0"/>
                <a:cs typeface="Times New Roman" charset="0"/>
              </a:rPr>
              <a:t>inter-relational </a:t>
            </a:r>
            <a:r>
              <a:rPr lang="en-US" altLang="en-US" sz="2000" dirty="0">
                <a:latin typeface="Arial Narrow" panose="020B0606020202030204" pitchFamily="34" charset="0"/>
                <a:ea typeface="Times New Roman" charset="0"/>
                <a:cs typeface="Times New Roman" charset="0"/>
              </a:rPr>
              <a:t>constraints which cannot be expressed using F.D.s or MVDs:</a:t>
            </a:r>
          </a:p>
          <a:p>
            <a:pPr marL="1371600" lvl="2" indent="-457200" algn="just">
              <a:lnSpc>
                <a:spcPct val="150000"/>
              </a:lnSpc>
            </a:pPr>
            <a:r>
              <a:rPr lang="en-US" altLang="en-US" sz="2000" dirty="0">
                <a:latin typeface="Arial Narrow" panose="020B0606020202030204" pitchFamily="34" charset="0"/>
                <a:ea typeface="Times New Roman" charset="0"/>
                <a:cs typeface="Times New Roman" charset="0"/>
              </a:rPr>
              <a:t>Referential integrity constraints</a:t>
            </a:r>
          </a:p>
          <a:p>
            <a:pPr marL="1371600" lvl="2" indent="-457200" algn="just">
              <a:lnSpc>
                <a:spcPct val="150000"/>
              </a:lnSpc>
            </a:pPr>
            <a:r>
              <a:rPr lang="en-US" altLang="en-US" sz="2000" dirty="0">
                <a:latin typeface="Arial Narrow" panose="020B0606020202030204" pitchFamily="34" charset="0"/>
                <a:ea typeface="Times New Roman" charset="0"/>
                <a:cs typeface="Times New Roman" charset="0"/>
              </a:rPr>
              <a:t>Class/subclass relationships</a:t>
            </a:r>
          </a:p>
          <a:p>
            <a:pPr marL="609600" indent="-609600" algn="just">
              <a:lnSpc>
                <a:spcPct val="150000"/>
              </a:lnSpc>
            </a:pPr>
            <a:r>
              <a:rPr lang="en-US" altLang="en-US" sz="2000" b="1" dirty="0">
                <a:latin typeface="Arial Narrow" panose="020B0606020202030204" pitchFamily="34" charset="0"/>
                <a:ea typeface="Times New Roman" charset="0"/>
                <a:cs typeface="Times New Roman" charset="0"/>
              </a:rPr>
              <a:t>Inclusion dependency inference rules </a:t>
            </a:r>
          </a:p>
          <a:p>
            <a:pPr marL="990600" lvl="1" indent="-533400" algn="just">
              <a:lnSpc>
                <a:spcPct val="150000"/>
              </a:lnSpc>
            </a:pPr>
            <a:r>
              <a:rPr lang="en-US" altLang="en-US" sz="2000" b="1" dirty="0">
                <a:latin typeface="Arial Narrow" panose="020B0606020202030204" pitchFamily="34" charset="0"/>
                <a:ea typeface="Times New Roman" charset="0"/>
                <a:cs typeface="Times New Roman" charset="0"/>
              </a:rPr>
              <a:t>IDIR1</a:t>
            </a:r>
            <a:r>
              <a:rPr lang="en-US" altLang="en-US" sz="2000" dirty="0">
                <a:latin typeface="Arial Narrow" panose="020B0606020202030204" pitchFamily="34" charset="0"/>
                <a:ea typeface="Times New Roman" charset="0"/>
                <a:cs typeface="Times New Roman" charset="0"/>
              </a:rPr>
              <a:t> (</a:t>
            </a:r>
            <a:r>
              <a:rPr lang="en-US" altLang="en-US" sz="2000" b="1" dirty="0">
                <a:latin typeface="Arial Narrow" panose="020B0606020202030204" pitchFamily="34" charset="0"/>
                <a:ea typeface="Times New Roman" charset="0"/>
                <a:cs typeface="Times New Roman" charset="0"/>
              </a:rPr>
              <a:t>reflexivity</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R</a:t>
            </a:r>
            <a:r>
              <a:rPr lang="en-US" altLang="en-US" sz="2000" dirty="0">
                <a:latin typeface="Arial Narrow" panose="020B0606020202030204" pitchFamily="34" charset="0"/>
                <a:ea typeface="Times New Roman" charset="0"/>
                <a:cs typeface="Times New Roman" charset="0"/>
              </a:rPr>
              <a:t>.</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 &lt; </a:t>
            </a:r>
            <a:r>
              <a:rPr lang="en-US" altLang="en-US" sz="2000" i="1" dirty="0">
                <a:latin typeface="Arial Narrow" panose="020B0606020202030204" pitchFamily="34" charset="0"/>
                <a:ea typeface="Times New Roman" charset="0"/>
                <a:cs typeface="Times New Roman" charset="0"/>
              </a:rPr>
              <a:t>R</a:t>
            </a:r>
            <a:r>
              <a:rPr lang="en-US" altLang="en-US" sz="2000" dirty="0">
                <a:latin typeface="Arial Narrow" panose="020B0606020202030204" pitchFamily="34" charset="0"/>
                <a:ea typeface="Times New Roman" charset="0"/>
                <a:cs typeface="Times New Roman" charset="0"/>
              </a:rPr>
              <a:t>.</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a:t>
            </a:r>
          </a:p>
          <a:p>
            <a:pPr marL="990600" lvl="1" indent="-533400" algn="just">
              <a:lnSpc>
                <a:spcPct val="150000"/>
              </a:lnSpc>
            </a:pPr>
            <a:r>
              <a:rPr lang="en-US" altLang="en-US" sz="2000" b="1" dirty="0">
                <a:latin typeface="Arial Narrow" panose="020B0606020202030204" pitchFamily="34" charset="0"/>
                <a:ea typeface="Times New Roman" charset="0"/>
                <a:cs typeface="Times New Roman" charset="0"/>
              </a:rPr>
              <a:t>IDIR2</a:t>
            </a:r>
            <a:r>
              <a:rPr lang="en-US" altLang="en-US" sz="2000" dirty="0">
                <a:latin typeface="Arial Narrow" panose="020B0606020202030204" pitchFamily="34" charset="0"/>
                <a:ea typeface="Times New Roman" charset="0"/>
                <a:cs typeface="Times New Roman" charset="0"/>
              </a:rPr>
              <a:t> (</a:t>
            </a:r>
            <a:r>
              <a:rPr lang="en-US" altLang="en-US" sz="2000" b="1" dirty="0">
                <a:latin typeface="Arial Narrow" panose="020B0606020202030204" pitchFamily="34" charset="0"/>
                <a:ea typeface="Times New Roman" charset="0"/>
                <a:cs typeface="Times New Roman" charset="0"/>
              </a:rPr>
              <a:t>attribute correspondence</a:t>
            </a:r>
            <a:r>
              <a:rPr lang="en-US" altLang="en-US" sz="2000" dirty="0">
                <a:latin typeface="Arial Narrow" panose="020B0606020202030204" pitchFamily="34" charset="0"/>
                <a:ea typeface="Times New Roman" charset="0"/>
                <a:cs typeface="Times New Roman" charset="0"/>
              </a:rPr>
              <a:t>): If </a:t>
            </a:r>
            <a:r>
              <a:rPr lang="en-US" altLang="en-US" sz="2000" i="1" dirty="0">
                <a:latin typeface="Arial Narrow" panose="020B0606020202030204" pitchFamily="34" charset="0"/>
                <a:ea typeface="Times New Roman" charset="0"/>
                <a:cs typeface="Times New Roman" charset="0"/>
              </a:rPr>
              <a:t>R</a:t>
            </a:r>
            <a:r>
              <a:rPr lang="en-US" altLang="en-US" sz="2000" dirty="0">
                <a:latin typeface="Arial Narrow" panose="020B0606020202030204" pitchFamily="34" charset="0"/>
                <a:ea typeface="Times New Roman" charset="0"/>
                <a:cs typeface="Times New Roman" charset="0"/>
              </a:rPr>
              <a:t>.</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 &lt; </a:t>
            </a:r>
            <a:r>
              <a:rPr lang="en-US" altLang="en-US" sz="2000" i="1" dirty="0">
                <a:latin typeface="Arial Narrow" panose="020B0606020202030204" pitchFamily="34" charset="0"/>
                <a:ea typeface="Times New Roman" charset="0"/>
                <a:cs typeface="Times New Roman" charset="0"/>
              </a:rPr>
              <a:t>S</a:t>
            </a:r>
            <a:r>
              <a:rPr lang="en-US" altLang="en-US" sz="2000" dirty="0">
                <a:latin typeface="Arial Narrow" panose="020B0606020202030204" pitchFamily="34" charset="0"/>
                <a:ea typeface="Times New Roman" charset="0"/>
                <a:cs typeface="Times New Roman" charset="0"/>
              </a:rPr>
              <a:t>.</a:t>
            </a:r>
            <a:r>
              <a:rPr lang="en-US" altLang="en-US" sz="2000" i="1" dirty="0">
                <a:latin typeface="Arial Narrow" panose="020B0606020202030204" pitchFamily="34" charset="0"/>
                <a:ea typeface="Times New Roman" charset="0"/>
                <a:cs typeface="Times New Roman" charset="0"/>
              </a:rPr>
              <a:t>Y</a:t>
            </a:r>
          </a:p>
          <a:p>
            <a:pPr marL="1371600" lvl="2" indent="-457200">
              <a:lnSpc>
                <a:spcPct val="150000"/>
              </a:lnSpc>
            </a:pPr>
            <a:r>
              <a:rPr lang="en-US" altLang="en-US" sz="2000" dirty="0">
                <a:latin typeface="Arial Narrow" panose="020B0606020202030204" pitchFamily="34" charset="0"/>
                <a:ea typeface="Times New Roman" charset="0"/>
                <a:cs typeface="Times New Roman" charset="0"/>
              </a:rPr>
              <a:t>where </a:t>
            </a:r>
            <a:r>
              <a:rPr lang="en-US" altLang="en-US" sz="2000" i="1" dirty="0">
                <a:latin typeface="Arial Narrow" panose="020B0606020202030204" pitchFamily="34" charset="0"/>
                <a:ea typeface="Times New Roman" charset="0"/>
                <a:cs typeface="Times New Roman" charset="0"/>
              </a:rPr>
              <a:t>X </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A</a:t>
            </a:r>
            <a:r>
              <a:rPr lang="en-US" altLang="en-US" sz="2000" baseline="-30000" dirty="0">
                <a:latin typeface="Arial Narrow" panose="020B0606020202030204" pitchFamily="34" charset="0"/>
                <a:ea typeface="Times New Roman" charset="0"/>
                <a:cs typeface="Times New Roman" charset="0"/>
              </a:rPr>
              <a:t>1</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A</a:t>
            </a:r>
            <a:r>
              <a:rPr lang="en-US" altLang="en-US" sz="2000" baseline="-30000" dirty="0">
                <a:latin typeface="Arial Narrow" panose="020B0606020202030204" pitchFamily="34" charset="0"/>
                <a:ea typeface="Times New Roman" charset="0"/>
                <a:cs typeface="Times New Roman" charset="0"/>
              </a:rPr>
              <a:t>2 </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A</a:t>
            </a:r>
            <a:r>
              <a:rPr lang="en-US" altLang="en-US" sz="2000" baseline="-30000" dirty="0">
                <a:latin typeface="Arial Narrow" panose="020B0606020202030204" pitchFamily="34" charset="0"/>
                <a:ea typeface="Times New Roman" charset="0"/>
                <a:cs typeface="Times New Roman" charset="0"/>
              </a:rPr>
              <a:t>n</a:t>
            </a:r>
            <a:r>
              <a:rPr lang="en-US" altLang="en-US" sz="2000" dirty="0">
                <a:latin typeface="Arial Narrow" panose="020B0606020202030204" pitchFamily="34" charset="0"/>
                <a:ea typeface="Times New Roman" charset="0"/>
                <a:cs typeface="Times New Roman" charset="0"/>
              </a:rPr>
              <a:t>} and </a:t>
            </a:r>
            <a:r>
              <a:rPr lang="en-US" altLang="en-US" sz="2000" i="1" dirty="0">
                <a:latin typeface="Arial Narrow" panose="020B0606020202030204" pitchFamily="34" charset="0"/>
                <a:ea typeface="Times New Roman" charset="0"/>
                <a:cs typeface="Times New Roman" charset="0"/>
              </a:rPr>
              <a:t>Y </a:t>
            </a:r>
            <a:r>
              <a:rPr lang="en-US" altLang="en-US" sz="2000" dirty="0" smtClean="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B</a:t>
            </a:r>
            <a:r>
              <a:rPr lang="en-US" altLang="en-US" sz="2000" baseline="-30000" dirty="0">
                <a:latin typeface="Arial Narrow" panose="020B0606020202030204" pitchFamily="34" charset="0"/>
                <a:ea typeface="Times New Roman" charset="0"/>
                <a:cs typeface="Times New Roman" charset="0"/>
              </a:rPr>
              <a:t>1</a:t>
            </a:r>
            <a:r>
              <a:rPr lang="en-US" altLang="en-US" sz="2000" dirty="0">
                <a:latin typeface="Arial Narrow" panose="020B0606020202030204" pitchFamily="34" charset="0"/>
                <a:ea typeface="Times New Roman" charset="0"/>
                <a:cs typeface="Times New Roman" charset="0"/>
              </a:rPr>
              <a:t>, </a:t>
            </a:r>
            <a:r>
              <a:rPr lang="en-US" altLang="en-US" sz="2000" i="1" dirty="0" smtClean="0">
                <a:latin typeface="Arial Narrow" panose="020B0606020202030204" pitchFamily="34" charset="0"/>
                <a:ea typeface="Times New Roman" charset="0"/>
                <a:cs typeface="Times New Roman" charset="0"/>
              </a:rPr>
              <a:t>B</a:t>
            </a:r>
            <a:r>
              <a:rPr lang="en-US" altLang="en-US" sz="2000" baseline="-30000" dirty="0" smtClean="0">
                <a:latin typeface="Arial Narrow" panose="020B0606020202030204" pitchFamily="34" charset="0"/>
                <a:ea typeface="Times New Roman" charset="0"/>
                <a:cs typeface="Times New Roman" charset="0"/>
              </a:rPr>
              <a:t>2</a:t>
            </a:r>
            <a:r>
              <a:rPr lang="en-US" altLang="en-US" sz="2000" dirty="0">
                <a:latin typeface="Arial Narrow" panose="020B0606020202030204" pitchFamily="34" charset="0"/>
                <a:ea typeface="Times New Roman" charset="0"/>
                <a:cs typeface="Times New Roman" charset="0"/>
              </a:rPr>
              <a:t>, ..., </a:t>
            </a:r>
            <a:r>
              <a:rPr lang="en-US" altLang="en-US" sz="2000" i="1" dirty="0" err="1">
                <a:latin typeface="Arial Narrow" panose="020B0606020202030204" pitchFamily="34" charset="0"/>
                <a:ea typeface="Times New Roman" charset="0"/>
                <a:cs typeface="Times New Roman" charset="0"/>
              </a:rPr>
              <a:t>B</a:t>
            </a:r>
            <a:r>
              <a:rPr lang="en-US" altLang="en-US" sz="2000" baseline="-30000" dirty="0" err="1">
                <a:latin typeface="Arial Narrow" panose="020B0606020202030204" pitchFamily="34" charset="0"/>
                <a:ea typeface="Times New Roman" charset="0"/>
                <a:cs typeface="Times New Roman" charset="0"/>
              </a:rPr>
              <a:t>n</a:t>
            </a:r>
            <a:r>
              <a:rPr lang="en-US" altLang="en-US" sz="2000" dirty="0">
                <a:latin typeface="Arial Narrow" panose="020B0606020202030204" pitchFamily="34" charset="0"/>
                <a:ea typeface="Times New Roman" charset="0"/>
                <a:cs typeface="Times New Roman" charset="0"/>
              </a:rPr>
              <a:t>} and </a:t>
            </a:r>
            <a:r>
              <a:rPr lang="en-US" altLang="en-US" sz="2000" i="1" dirty="0">
                <a:latin typeface="Arial Narrow" panose="020B0606020202030204" pitchFamily="34" charset="0"/>
                <a:ea typeface="Times New Roman" charset="0"/>
                <a:cs typeface="Times New Roman" charset="0"/>
              </a:rPr>
              <a:t>A</a:t>
            </a:r>
            <a:r>
              <a:rPr lang="en-US" altLang="en-US" sz="2000" baseline="-30000" dirty="0">
                <a:latin typeface="Arial Narrow" panose="020B0606020202030204" pitchFamily="34" charset="0"/>
                <a:ea typeface="Times New Roman" charset="0"/>
                <a:cs typeface="Times New Roman" charset="0"/>
              </a:rPr>
              <a:t>i</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Corresponds-to</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B</a:t>
            </a:r>
            <a:r>
              <a:rPr lang="en-US" altLang="en-US" sz="2000" baseline="-30000" dirty="0">
                <a:latin typeface="Arial Narrow" panose="020B0606020202030204" pitchFamily="34" charset="0"/>
                <a:ea typeface="Times New Roman" charset="0"/>
                <a:cs typeface="Times New Roman" charset="0"/>
              </a:rPr>
              <a:t>i</a:t>
            </a:r>
            <a:r>
              <a:rPr lang="en-US" altLang="en-US" sz="2000" dirty="0">
                <a:latin typeface="Arial Narrow" panose="020B0606020202030204" pitchFamily="34" charset="0"/>
                <a:ea typeface="Times New Roman" charset="0"/>
                <a:cs typeface="Times New Roman" charset="0"/>
              </a:rPr>
              <a:t>, then </a:t>
            </a:r>
            <a:r>
              <a:rPr lang="en-US" altLang="en-US" sz="2000" i="1" dirty="0" err="1">
                <a:latin typeface="Arial Narrow" panose="020B0606020202030204" pitchFamily="34" charset="0"/>
                <a:ea typeface="Times New Roman" charset="0"/>
                <a:cs typeface="Times New Roman" charset="0"/>
              </a:rPr>
              <a:t>R</a:t>
            </a:r>
            <a:r>
              <a:rPr lang="en-US" altLang="en-US" sz="2000" dirty="0" err="1">
                <a:latin typeface="Arial Narrow" panose="020B0606020202030204" pitchFamily="34" charset="0"/>
                <a:ea typeface="Times New Roman" charset="0"/>
                <a:cs typeface="Times New Roman" charset="0"/>
              </a:rPr>
              <a:t>.</a:t>
            </a:r>
            <a:r>
              <a:rPr lang="en-US" altLang="en-US" sz="2000" i="1" dirty="0" err="1">
                <a:latin typeface="Arial Narrow" panose="020B0606020202030204" pitchFamily="34" charset="0"/>
                <a:ea typeface="Times New Roman" charset="0"/>
                <a:cs typeface="Times New Roman" charset="0"/>
              </a:rPr>
              <a:t>A</a:t>
            </a:r>
            <a:r>
              <a:rPr lang="en-US" altLang="en-US" sz="2000" baseline="-30000" dirty="0" err="1">
                <a:latin typeface="Arial Narrow" panose="020B0606020202030204" pitchFamily="34" charset="0"/>
                <a:ea typeface="Times New Roman" charset="0"/>
                <a:cs typeface="Times New Roman" charset="0"/>
              </a:rPr>
              <a:t>i</a:t>
            </a:r>
            <a:r>
              <a:rPr lang="en-US" altLang="en-US" sz="2000" dirty="0">
                <a:latin typeface="Arial Narrow" panose="020B0606020202030204" pitchFamily="34" charset="0"/>
                <a:ea typeface="Times New Roman" charset="0"/>
                <a:cs typeface="Times New Roman" charset="0"/>
              </a:rPr>
              <a:t> &lt; </a:t>
            </a:r>
            <a:r>
              <a:rPr lang="en-US" altLang="en-US" sz="2000" i="1" dirty="0" err="1">
                <a:latin typeface="Arial Narrow" panose="020B0606020202030204" pitchFamily="34" charset="0"/>
                <a:ea typeface="Times New Roman" charset="0"/>
                <a:cs typeface="Times New Roman" charset="0"/>
              </a:rPr>
              <a:t>S</a:t>
            </a:r>
            <a:r>
              <a:rPr lang="en-US" altLang="en-US" sz="2000" dirty="0" err="1">
                <a:latin typeface="Arial Narrow" panose="020B0606020202030204" pitchFamily="34" charset="0"/>
                <a:ea typeface="Times New Roman" charset="0"/>
                <a:cs typeface="Times New Roman" charset="0"/>
              </a:rPr>
              <a:t>.</a:t>
            </a:r>
            <a:r>
              <a:rPr lang="en-US" altLang="en-US" sz="2000" i="1" dirty="0" err="1">
                <a:latin typeface="Arial Narrow" panose="020B0606020202030204" pitchFamily="34" charset="0"/>
                <a:ea typeface="Times New Roman" charset="0"/>
                <a:cs typeface="Times New Roman" charset="0"/>
              </a:rPr>
              <a:t>B</a:t>
            </a:r>
            <a:r>
              <a:rPr lang="en-US" altLang="en-US" sz="2000" baseline="-30000" dirty="0" err="1">
                <a:latin typeface="Arial Narrow" panose="020B0606020202030204" pitchFamily="34" charset="0"/>
                <a:ea typeface="Times New Roman" charset="0"/>
                <a:cs typeface="Times New Roman" charset="0"/>
              </a:rPr>
              <a:t>i</a:t>
            </a:r>
            <a:r>
              <a:rPr lang="en-US" altLang="en-US" sz="2000" dirty="0">
                <a:latin typeface="Arial Narrow" panose="020B0606020202030204" pitchFamily="34" charset="0"/>
                <a:ea typeface="Times New Roman" charset="0"/>
                <a:cs typeface="Times New Roman" charset="0"/>
              </a:rPr>
              <a:t> </a:t>
            </a:r>
          </a:p>
          <a:p>
            <a:pPr marL="1371600" lvl="2" indent="-457200" algn="just">
              <a:lnSpc>
                <a:spcPct val="150000"/>
              </a:lnSpc>
            </a:pPr>
            <a:r>
              <a:rPr lang="en-US" altLang="en-US" sz="2000" dirty="0">
                <a:latin typeface="Arial Narrow" panose="020B0606020202030204" pitchFamily="34" charset="0"/>
                <a:ea typeface="Times New Roman" charset="0"/>
                <a:cs typeface="Times New Roman" charset="0"/>
              </a:rPr>
              <a:t>for 1 </a:t>
            </a:r>
            <a:r>
              <a:rPr lang="en-US" altLang="en-US" sz="2000" dirty="0">
                <a:latin typeface="Arial Narrow" panose="020B0606020202030204" pitchFamily="34" charset="0"/>
                <a:ea typeface="Arial" charset="0"/>
                <a:cs typeface="Arial" charset="0"/>
              </a:rPr>
              <a:t>≤</a:t>
            </a:r>
            <a:r>
              <a:rPr lang="en-US" altLang="en-US" sz="2000" dirty="0">
                <a:latin typeface="Arial Narrow" panose="020B0606020202030204" pitchFamily="34" charset="0"/>
                <a:ea typeface="Times New Roman" charset="0"/>
                <a:cs typeface="Times New Roman" charset="0"/>
              </a:rPr>
              <a:t>  </a:t>
            </a:r>
            <a:r>
              <a:rPr lang="en-US" altLang="en-US" sz="2000" i="1" dirty="0" err="1">
                <a:latin typeface="Arial Narrow" panose="020B0606020202030204" pitchFamily="34" charset="0"/>
                <a:ea typeface="Times New Roman" charset="0"/>
                <a:cs typeface="Times New Roman" charset="0"/>
              </a:rPr>
              <a:t>i</a:t>
            </a:r>
            <a:r>
              <a:rPr lang="en-US" altLang="en-US" sz="2000" i="1" dirty="0">
                <a:latin typeface="Arial Narrow" panose="020B0606020202030204" pitchFamily="34" charset="0"/>
                <a:ea typeface="Times New Roman" charset="0"/>
                <a:cs typeface="Times New Roman" charset="0"/>
              </a:rPr>
              <a:t> </a:t>
            </a:r>
            <a:r>
              <a:rPr lang="en-US" altLang="en-US" sz="2000" dirty="0">
                <a:latin typeface="Arial Narrow" panose="020B0606020202030204" pitchFamily="34" charset="0"/>
                <a:ea typeface="Arial" charset="0"/>
                <a:cs typeface="Arial" charset="0"/>
              </a:rPr>
              <a:t>≤</a:t>
            </a:r>
            <a:r>
              <a:rPr lang="en-US" altLang="en-US" sz="2000" dirty="0">
                <a:latin typeface="Arial Narrow" panose="020B0606020202030204" pitchFamily="34" charset="0"/>
                <a:ea typeface="Times New Roman" charset="0"/>
                <a:cs typeface="Times New Roman" charset="0"/>
              </a:rPr>
              <a:t> </a:t>
            </a:r>
            <a:r>
              <a:rPr lang="en-US" altLang="en-US" sz="2000" i="1" dirty="0">
                <a:latin typeface="Arial Narrow" panose="020B0606020202030204" pitchFamily="34" charset="0"/>
                <a:ea typeface="Times New Roman" charset="0"/>
                <a:cs typeface="Times New Roman" charset="0"/>
              </a:rPr>
              <a:t>n</a:t>
            </a:r>
            <a:r>
              <a:rPr lang="en-US" altLang="en-US" sz="2000" dirty="0">
                <a:latin typeface="Arial Narrow" panose="020B0606020202030204" pitchFamily="34" charset="0"/>
                <a:ea typeface="Times New Roman" charset="0"/>
                <a:cs typeface="Times New Roman" charset="0"/>
              </a:rPr>
              <a:t>.</a:t>
            </a:r>
          </a:p>
          <a:p>
            <a:pPr marL="990600" lvl="1" indent="-533400">
              <a:lnSpc>
                <a:spcPct val="150000"/>
              </a:lnSpc>
            </a:pPr>
            <a:r>
              <a:rPr lang="en-US" altLang="en-US" sz="2000" b="1" dirty="0">
                <a:latin typeface="Arial Narrow" panose="020B0606020202030204" pitchFamily="34" charset="0"/>
                <a:ea typeface="Times New Roman" charset="0"/>
                <a:cs typeface="Times New Roman" charset="0"/>
              </a:rPr>
              <a:t>IDIR3</a:t>
            </a:r>
            <a:r>
              <a:rPr lang="en-US" altLang="en-US" sz="2000" dirty="0">
                <a:latin typeface="Arial Narrow" panose="020B0606020202030204" pitchFamily="34" charset="0"/>
                <a:ea typeface="Times New Roman" charset="0"/>
                <a:cs typeface="Times New Roman" charset="0"/>
              </a:rPr>
              <a:t> (</a:t>
            </a:r>
            <a:r>
              <a:rPr lang="en-US" altLang="en-US" sz="2000" b="1" dirty="0">
                <a:latin typeface="Arial Narrow" panose="020B0606020202030204" pitchFamily="34" charset="0"/>
                <a:ea typeface="Times New Roman" charset="0"/>
                <a:cs typeface="Times New Roman" charset="0"/>
              </a:rPr>
              <a:t>transitivity</a:t>
            </a:r>
            <a:r>
              <a:rPr lang="en-US" altLang="en-US" sz="2000" dirty="0">
                <a:latin typeface="Arial Narrow" panose="020B0606020202030204" pitchFamily="34" charset="0"/>
                <a:ea typeface="Times New Roman" charset="0"/>
                <a:cs typeface="Times New Roman" charset="0"/>
              </a:rPr>
              <a:t>): If </a:t>
            </a:r>
            <a:r>
              <a:rPr lang="en-US" altLang="en-US" sz="2000" i="1" dirty="0">
                <a:latin typeface="Arial Narrow" panose="020B0606020202030204" pitchFamily="34" charset="0"/>
                <a:ea typeface="Times New Roman" charset="0"/>
                <a:cs typeface="Times New Roman" charset="0"/>
              </a:rPr>
              <a:t>R</a:t>
            </a:r>
            <a:r>
              <a:rPr lang="en-US" altLang="en-US" sz="2000" dirty="0">
                <a:latin typeface="Arial Narrow" panose="020B0606020202030204" pitchFamily="34" charset="0"/>
                <a:ea typeface="Times New Roman" charset="0"/>
                <a:cs typeface="Times New Roman" charset="0"/>
              </a:rPr>
              <a:t>.</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 &lt; </a:t>
            </a:r>
            <a:r>
              <a:rPr lang="en-US" altLang="en-US" sz="2000" i="1" dirty="0">
                <a:latin typeface="Arial Narrow" panose="020B0606020202030204" pitchFamily="34" charset="0"/>
                <a:ea typeface="Times New Roman" charset="0"/>
                <a:cs typeface="Times New Roman" charset="0"/>
              </a:rPr>
              <a:t>S</a:t>
            </a:r>
            <a:r>
              <a:rPr lang="en-US" altLang="en-US" sz="2000" dirty="0">
                <a:latin typeface="Arial Narrow" panose="020B0606020202030204" pitchFamily="34" charset="0"/>
                <a:ea typeface="Times New Roman" charset="0"/>
                <a:cs typeface="Times New Roman" charset="0"/>
              </a:rPr>
              <a:t>.</a:t>
            </a:r>
            <a:r>
              <a:rPr lang="en-US" altLang="en-US" sz="2000" i="1" dirty="0">
                <a:latin typeface="Arial Narrow" panose="020B0606020202030204" pitchFamily="34" charset="0"/>
                <a:ea typeface="Times New Roman" charset="0"/>
                <a:cs typeface="Times New Roman" charset="0"/>
              </a:rPr>
              <a:t>Y</a:t>
            </a:r>
            <a:r>
              <a:rPr lang="en-US" altLang="en-US" sz="2000" dirty="0">
                <a:latin typeface="Arial Narrow" panose="020B0606020202030204" pitchFamily="34" charset="0"/>
                <a:ea typeface="Times New Roman" charset="0"/>
                <a:cs typeface="Times New Roman" charset="0"/>
              </a:rPr>
              <a:t> and </a:t>
            </a:r>
            <a:r>
              <a:rPr lang="en-US" altLang="en-US" sz="2000" i="1" dirty="0">
                <a:latin typeface="Arial Narrow" panose="020B0606020202030204" pitchFamily="34" charset="0"/>
                <a:ea typeface="Times New Roman" charset="0"/>
                <a:cs typeface="Times New Roman" charset="0"/>
              </a:rPr>
              <a:t>S</a:t>
            </a:r>
            <a:r>
              <a:rPr lang="en-US" altLang="en-US" sz="2000" dirty="0">
                <a:latin typeface="Arial Narrow" panose="020B0606020202030204" pitchFamily="34" charset="0"/>
                <a:ea typeface="Times New Roman" charset="0"/>
                <a:cs typeface="Times New Roman" charset="0"/>
              </a:rPr>
              <a:t>.</a:t>
            </a:r>
            <a:r>
              <a:rPr lang="en-US" altLang="en-US" sz="2000" i="1" dirty="0">
                <a:latin typeface="Arial Narrow" panose="020B0606020202030204" pitchFamily="34" charset="0"/>
                <a:ea typeface="Times New Roman" charset="0"/>
                <a:cs typeface="Times New Roman" charset="0"/>
              </a:rPr>
              <a:t>Y</a:t>
            </a:r>
            <a:r>
              <a:rPr lang="en-US" altLang="en-US" sz="2000" dirty="0">
                <a:latin typeface="Arial Narrow" panose="020B0606020202030204" pitchFamily="34" charset="0"/>
                <a:ea typeface="Times New Roman" charset="0"/>
                <a:cs typeface="Times New Roman" charset="0"/>
              </a:rPr>
              <a:t> &lt; </a:t>
            </a:r>
            <a:r>
              <a:rPr lang="en-US" altLang="en-US" sz="2000" i="1" dirty="0">
                <a:latin typeface="Arial Narrow" panose="020B0606020202030204" pitchFamily="34" charset="0"/>
                <a:ea typeface="Times New Roman" charset="0"/>
                <a:cs typeface="Times New Roman" charset="0"/>
              </a:rPr>
              <a:t>T</a:t>
            </a:r>
            <a:r>
              <a:rPr lang="en-US" altLang="en-US" sz="2000" dirty="0">
                <a:latin typeface="Arial Narrow" panose="020B0606020202030204" pitchFamily="34" charset="0"/>
                <a:ea typeface="Times New Roman" charset="0"/>
                <a:cs typeface="Times New Roman" charset="0"/>
              </a:rPr>
              <a:t>.</a:t>
            </a:r>
            <a:r>
              <a:rPr lang="en-US" altLang="en-US" sz="2000" i="1" dirty="0">
                <a:latin typeface="Arial Narrow" panose="020B0606020202030204" pitchFamily="34" charset="0"/>
                <a:ea typeface="Times New Roman" charset="0"/>
                <a:cs typeface="Times New Roman" charset="0"/>
              </a:rPr>
              <a:t>Z</a:t>
            </a:r>
            <a:r>
              <a:rPr lang="en-US" altLang="en-US" sz="2000" dirty="0">
                <a:latin typeface="Arial Narrow" panose="020B0606020202030204" pitchFamily="34" charset="0"/>
                <a:ea typeface="Times New Roman" charset="0"/>
                <a:cs typeface="Times New Roman" charset="0"/>
              </a:rPr>
              <a:t>, then </a:t>
            </a:r>
            <a:r>
              <a:rPr lang="en-US" altLang="en-US" sz="2000" i="1" dirty="0">
                <a:latin typeface="Arial Narrow" panose="020B0606020202030204" pitchFamily="34" charset="0"/>
                <a:ea typeface="Times New Roman" charset="0"/>
                <a:cs typeface="Times New Roman" charset="0"/>
              </a:rPr>
              <a:t>R</a:t>
            </a:r>
            <a:r>
              <a:rPr lang="en-US" altLang="en-US" sz="2000" dirty="0">
                <a:latin typeface="Arial Narrow" panose="020B0606020202030204" pitchFamily="34" charset="0"/>
                <a:ea typeface="Times New Roman" charset="0"/>
                <a:cs typeface="Times New Roman" charset="0"/>
              </a:rPr>
              <a:t>.</a:t>
            </a:r>
            <a:r>
              <a:rPr lang="en-US" altLang="en-US" sz="2000" i="1" dirty="0">
                <a:latin typeface="Arial Narrow" panose="020B0606020202030204" pitchFamily="34" charset="0"/>
                <a:ea typeface="Times New Roman" charset="0"/>
                <a:cs typeface="Times New Roman" charset="0"/>
              </a:rPr>
              <a:t>X</a:t>
            </a:r>
            <a:r>
              <a:rPr lang="en-US" altLang="en-US" sz="2000" dirty="0">
                <a:latin typeface="Arial Narrow" panose="020B0606020202030204" pitchFamily="34" charset="0"/>
                <a:ea typeface="Times New Roman" charset="0"/>
                <a:cs typeface="Times New Roman" charset="0"/>
              </a:rPr>
              <a:t> &lt; </a:t>
            </a:r>
            <a:r>
              <a:rPr lang="en-US" altLang="en-US" sz="2000" i="1" dirty="0" smtClean="0">
                <a:latin typeface="Arial Narrow" panose="020B0606020202030204" pitchFamily="34" charset="0"/>
                <a:ea typeface="Times New Roman" charset="0"/>
                <a:cs typeface="Times New Roman" charset="0"/>
              </a:rPr>
              <a:t>T</a:t>
            </a:r>
            <a:r>
              <a:rPr lang="en-US" altLang="en-US" sz="2000" dirty="0" smtClean="0">
                <a:latin typeface="Arial Narrow" panose="020B0606020202030204" pitchFamily="34" charset="0"/>
                <a:ea typeface="Times New Roman" charset="0"/>
                <a:cs typeface="Times New Roman" charset="0"/>
              </a:rPr>
              <a:t>.</a:t>
            </a:r>
            <a:r>
              <a:rPr lang="en-US" altLang="en-US" sz="2000" i="1" dirty="0" smtClean="0">
                <a:latin typeface="Arial Narrow" panose="020B0606020202030204" pitchFamily="34" charset="0"/>
                <a:ea typeface="Times New Roman" charset="0"/>
                <a:cs typeface="Times New Roman" charset="0"/>
              </a:rPr>
              <a:t>Z</a:t>
            </a:r>
            <a:r>
              <a:rPr lang="en-US" altLang="en-US" sz="2000" dirty="0" smtClean="0">
                <a:latin typeface="Arial Narrow" panose="020B0606020202030204" pitchFamily="34" charset="0"/>
                <a:ea typeface="Times New Roman" charset="0"/>
                <a:cs typeface="Times New Roman" charset="0"/>
              </a:rPr>
              <a:t>.</a:t>
            </a:r>
            <a:endParaRPr lang="en-US" altLang="en-US" sz="2000" dirty="0">
              <a:latin typeface="Arial Narrow" panose="020B0606020202030204" pitchFamily="34" charset="0"/>
              <a:ea typeface="Times New Roman" charset="0"/>
              <a:cs typeface="Times New Roman" charset="0"/>
            </a:endParaRPr>
          </a:p>
        </p:txBody>
      </p:sp>
    </p:spTree>
    <p:extLst>
      <p:ext uri="{BB962C8B-B14F-4D97-AF65-F5344CB8AC3E}">
        <p14:creationId xmlns:p14="http://schemas.microsoft.com/office/powerpoint/2010/main" val="1178747133"/>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a:xfrm>
            <a:off x="0" y="0"/>
            <a:ext cx="9144000" cy="838200"/>
          </a:xfrm>
          <a:solidFill>
            <a:srgbClr val="0070C0"/>
          </a:solidFill>
          <a:ln>
            <a:noFill/>
          </a:ln>
          <a:effectLst/>
          <a:extLst/>
        </p:spPr>
        <p:txBody>
          <a:bodyPr vert="horz" wrap="square" lIns="91440" tIns="45720" rIns="91440" bIns="45720" numCol="1" anchor="b" anchorCtr="0" compatLnSpc="1">
            <a:prstTxWarp prst="textNoShape">
              <a:avLst/>
            </a:prstTxWarp>
          </a:bodyPr>
          <a:lstStyle/>
          <a:p>
            <a:r>
              <a:rPr lang="en-US" altLang="en-US" sz="2800" dirty="0" smtClean="0">
                <a:ea typeface="Times New Roman" charset="0"/>
                <a:cs typeface="Times New Roman" charset="0"/>
              </a:rPr>
              <a:t>Functional  Dependencies based on Arithmetic functions and procedures (1)</a:t>
            </a:r>
            <a:endParaRPr lang="en-US" altLang="en-US" sz="2800" dirty="0">
              <a:ea typeface="Times New Roman" charset="0"/>
              <a:cs typeface="Times New Roman" charset="0"/>
            </a:endParaRPr>
          </a:p>
        </p:txBody>
      </p:sp>
      <p:sp>
        <p:nvSpPr>
          <p:cNvPr id="831491" name="Rectangle 3"/>
          <p:cNvSpPr>
            <a:spLocks noGrp="1" noChangeArrowheads="1"/>
          </p:cNvSpPr>
          <p:nvPr>
            <p:ph type="body" idx="1"/>
          </p:nvPr>
        </p:nvSpPr>
        <p:spPr>
          <a:xfrm>
            <a:off x="-9526" y="838200"/>
            <a:ext cx="9077325" cy="5943600"/>
          </a:xfrm>
        </p:spPr>
        <p:txBody>
          <a:bodyPr/>
          <a:lstStyle/>
          <a:p>
            <a:pPr marL="0" indent="0" hangingPunct="0">
              <a:lnSpc>
                <a:spcPct val="150000"/>
              </a:lnSpc>
              <a:buNone/>
            </a:pPr>
            <a:r>
              <a:rPr lang="en-US" sz="2000" b="1" dirty="0" smtClean="0">
                <a:solidFill>
                  <a:srgbClr val="800000"/>
                </a:solidFill>
              </a:rPr>
              <a:t>Arithmetic Functions:</a:t>
            </a:r>
          </a:p>
          <a:p>
            <a:pPr hangingPunct="0">
              <a:lnSpc>
                <a:spcPct val="150000"/>
              </a:lnSpc>
            </a:pPr>
            <a:r>
              <a:rPr lang="en-US" sz="2000" dirty="0" smtClean="0"/>
              <a:t>As </a:t>
            </a:r>
            <a:r>
              <a:rPr lang="en-US" sz="2000" dirty="0"/>
              <a:t>long as a unique value of </a:t>
            </a:r>
            <a:r>
              <a:rPr lang="en-US" sz="2000" i="1" dirty="0"/>
              <a:t>Y</a:t>
            </a:r>
            <a:r>
              <a:rPr lang="en-US" sz="2000" dirty="0"/>
              <a:t> is associated with every </a:t>
            </a:r>
            <a:r>
              <a:rPr lang="en-US" sz="2000" i="1" dirty="0"/>
              <a:t>X</a:t>
            </a:r>
            <a:r>
              <a:rPr lang="en-US" sz="2000" dirty="0"/>
              <a:t>, we can still consider that the FD </a:t>
            </a:r>
            <a:r>
              <a:rPr lang="en-US" sz="2000" i="1" dirty="0"/>
              <a:t>X</a:t>
            </a:r>
            <a:r>
              <a:rPr lang="en-US" sz="2000" dirty="0"/>
              <a:t> </a:t>
            </a:r>
            <a:r>
              <a:rPr lang="en-US" sz="2000" dirty="0">
                <a:sym typeface="Symbol" panose="05050102010706020507" pitchFamily="18" charset="2"/>
              </a:rPr>
              <a:t></a:t>
            </a:r>
            <a:r>
              <a:rPr lang="en-US" sz="2000" dirty="0"/>
              <a:t> </a:t>
            </a:r>
            <a:r>
              <a:rPr lang="en-US" sz="2000" i="1" dirty="0"/>
              <a:t>Y</a:t>
            </a:r>
            <a:r>
              <a:rPr lang="en-US" sz="2000" dirty="0"/>
              <a:t> exists. </a:t>
            </a:r>
            <a:endParaRPr lang="en-US" sz="2000" dirty="0" smtClean="0"/>
          </a:p>
          <a:p>
            <a:pPr marL="0" indent="0" hangingPunct="0">
              <a:lnSpc>
                <a:spcPct val="150000"/>
              </a:lnSpc>
              <a:buNone/>
            </a:pPr>
            <a:r>
              <a:rPr lang="en-US" sz="2000" dirty="0" smtClean="0"/>
              <a:t>For example, consider the relation:</a:t>
            </a:r>
            <a:endParaRPr lang="en-US" sz="2000" dirty="0"/>
          </a:p>
          <a:p>
            <a:pPr marL="0" indent="0" hangingPunct="0">
              <a:lnSpc>
                <a:spcPct val="150000"/>
              </a:lnSpc>
              <a:buNone/>
            </a:pPr>
            <a:r>
              <a:rPr lang="en-US" sz="2000" dirty="0" smtClean="0"/>
              <a:t>	ORDER_LINE </a:t>
            </a:r>
            <a:r>
              <a:rPr lang="en-US" sz="2000" dirty="0"/>
              <a:t>(Order#, Item#, Quantity, </a:t>
            </a:r>
            <a:r>
              <a:rPr lang="en-US" sz="2000" dirty="0" err="1"/>
              <a:t>Unit_price</a:t>
            </a:r>
            <a:r>
              <a:rPr lang="en-US" sz="2000" dirty="0"/>
              <a:t>, </a:t>
            </a:r>
            <a:r>
              <a:rPr lang="en-US" sz="2000" dirty="0" smtClean="0"/>
              <a:t>	</a:t>
            </a:r>
            <a:r>
              <a:rPr lang="en-US" sz="2000" dirty="0" err="1" smtClean="0"/>
              <a:t>Extended_price</a:t>
            </a:r>
            <a:r>
              <a:rPr lang="en-US" sz="2000" dirty="0"/>
              <a:t>, </a:t>
            </a:r>
            <a:r>
              <a:rPr lang="en-US" sz="2000" dirty="0" err="1"/>
              <a:t>Discounted_price</a:t>
            </a:r>
            <a:r>
              <a:rPr lang="en-US" sz="2000" dirty="0"/>
              <a:t>)</a:t>
            </a:r>
          </a:p>
          <a:p>
            <a:pPr hangingPunct="0">
              <a:lnSpc>
                <a:spcPct val="150000"/>
              </a:lnSpc>
            </a:pPr>
            <a:r>
              <a:rPr lang="en-US" sz="2000" dirty="0"/>
              <a:t>each tuple represents an item from an order with a particular quantity, and the price per unit for that item. In this relation</a:t>
            </a:r>
            <a:r>
              <a:rPr lang="en-US" sz="2000" dirty="0" smtClean="0"/>
              <a:t>,</a:t>
            </a:r>
          </a:p>
          <a:p>
            <a:pPr marL="0" indent="0" hangingPunct="0">
              <a:lnSpc>
                <a:spcPct val="150000"/>
              </a:lnSpc>
              <a:buNone/>
            </a:pPr>
            <a:r>
              <a:rPr lang="en-US" sz="2000" dirty="0"/>
              <a:t> </a:t>
            </a:r>
            <a:r>
              <a:rPr lang="en-US" sz="2000" dirty="0" smtClean="0"/>
              <a:t>     </a:t>
            </a:r>
            <a:r>
              <a:rPr lang="en-US" sz="2000" dirty="0"/>
              <a:t>(Quantity, </a:t>
            </a:r>
            <a:r>
              <a:rPr lang="en-US" sz="2000" dirty="0" err="1"/>
              <a:t>Unit_price</a:t>
            </a:r>
            <a:r>
              <a:rPr lang="en-US" sz="2000" dirty="0"/>
              <a:t> ) </a:t>
            </a:r>
            <a:r>
              <a:rPr lang="en-US" sz="2000" dirty="0">
                <a:sym typeface="Symbol" panose="05050102010706020507" pitchFamily="18" charset="2"/>
              </a:rPr>
              <a:t></a:t>
            </a:r>
            <a:r>
              <a:rPr lang="en-US" sz="2000" dirty="0"/>
              <a:t> </a:t>
            </a:r>
            <a:r>
              <a:rPr lang="en-US" sz="2000" dirty="0" err="1"/>
              <a:t>Extended_price</a:t>
            </a:r>
            <a:r>
              <a:rPr lang="en-US" sz="2000" dirty="0"/>
              <a:t> by the formula</a:t>
            </a:r>
          </a:p>
          <a:p>
            <a:pPr marL="0" indent="0" hangingPunct="0">
              <a:lnSpc>
                <a:spcPct val="150000"/>
              </a:lnSpc>
              <a:buNone/>
            </a:pPr>
            <a:r>
              <a:rPr lang="en-US" sz="2000" dirty="0" smtClean="0"/>
              <a:t>       </a:t>
            </a:r>
            <a:r>
              <a:rPr lang="en-US" sz="2000" dirty="0" err="1" smtClean="0"/>
              <a:t>Extended_price</a:t>
            </a:r>
            <a:r>
              <a:rPr lang="en-US" sz="2000" dirty="0" smtClean="0"/>
              <a:t> </a:t>
            </a:r>
            <a:r>
              <a:rPr lang="en-US" sz="2000" dirty="0"/>
              <a:t>= Quantity </a:t>
            </a:r>
            <a:r>
              <a:rPr lang="en-US" sz="2000" dirty="0" smtClean="0"/>
              <a:t>* </a:t>
            </a:r>
            <a:r>
              <a:rPr lang="en-US" sz="2000" dirty="0" err="1" smtClean="0"/>
              <a:t>Unit_price</a:t>
            </a:r>
            <a:r>
              <a:rPr lang="en-US" sz="2000" dirty="0" smtClean="0"/>
              <a:t> .</a:t>
            </a:r>
            <a:endParaRPr lang="en-US" sz="2000" dirty="0"/>
          </a:p>
          <a:p>
            <a:pPr hangingPunct="0">
              <a:lnSpc>
                <a:spcPct val="150000"/>
              </a:lnSpc>
            </a:pPr>
            <a:r>
              <a:rPr lang="en-US" sz="2000" dirty="0"/>
              <a:t>Hence, there is a unique value for </a:t>
            </a:r>
            <a:r>
              <a:rPr lang="en-US" sz="2000" dirty="0" err="1"/>
              <a:t>Extended_price</a:t>
            </a:r>
            <a:r>
              <a:rPr lang="en-US" sz="2000" dirty="0"/>
              <a:t> for every pair (Quantity, </a:t>
            </a:r>
            <a:r>
              <a:rPr lang="en-US" sz="2000" dirty="0" err="1"/>
              <a:t>Unit_price</a:t>
            </a:r>
            <a:r>
              <a:rPr lang="en-US" sz="2000" dirty="0"/>
              <a:t> ), and thus it conforms to the definition of functional dependency.</a:t>
            </a:r>
          </a:p>
        </p:txBody>
      </p:sp>
    </p:spTree>
    <p:extLst>
      <p:ext uri="{BB962C8B-B14F-4D97-AF65-F5344CB8AC3E}">
        <p14:creationId xmlns:p14="http://schemas.microsoft.com/office/powerpoint/2010/main" val="1789697962"/>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a:xfrm>
            <a:off x="0" y="0"/>
            <a:ext cx="9144000" cy="914400"/>
          </a:xfrm>
          <a:solidFill>
            <a:srgbClr val="0070C0"/>
          </a:solidFill>
          <a:ln>
            <a:noFill/>
          </a:ln>
          <a:effectLst/>
          <a:extLst/>
        </p:spPr>
        <p:txBody>
          <a:bodyPr vert="horz" wrap="square" lIns="91440" tIns="45720" rIns="91440" bIns="45720" numCol="1" anchor="b" anchorCtr="0" compatLnSpc="1">
            <a:prstTxWarp prst="textNoShape">
              <a:avLst/>
            </a:prstTxWarp>
          </a:bodyPr>
          <a:lstStyle/>
          <a:p>
            <a:r>
              <a:rPr lang="en-US" altLang="en-US" sz="2800" dirty="0" smtClean="0">
                <a:ea typeface="Times New Roman" charset="0"/>
                <a:cs typeface="Times New Roman" charset="0"/>
              </a:rPr>
              <a:t>Functional  Dependencies based on Arithmetic functions and procedures (2) </a:t>
            </a:r>
            <a:endParaRPr lang="en-US" altLang="en-US" sz="2800" dirty="0">
              <a:ea typeface="Times New Roman" charset="0"/>
              <a:cs typeface="Times New Roman" charset="0"/>
            </a:endParaRPr>
          </a:p>
        </p:txBody>
      </p:sp>
      <p:sp>
        <p:nvSpPr>
          <p:cNvPr id="831491" name="Rectangle 3"/>
          <p:cNvSpPr>
            <a:spLocks noGrp="1" noChangeArrowheads="1"/>
          </p:cNvSpPr>
          <p:nvPr>
            <p:ph type="body" idx="1"/>
          </p:nvPr>
        </p:nvSpPr>
        <p:spPr>
          <a:xfrm>
            <a:off x="9524" y="1143000"/>
            <a:ext cx="9058275" cy="5715000"/>
          </a:xfrm>
        </p:spPr>
        <p:txBody>
          <a:bodyPr/>
          <a:lstStyle/>
          <a:p>
            <a:pPr marL="0" indent="0" hangingPunct="0">
              <a:lnSpc>
                <a:spcPct val="150000"/>
              </a:lnSpc>
              <a:buNone/>
            </a:pPr>
            <a:r>
              <a:rPr lang="en-US" sz="2400" b="1" dirty="0" smtClean="0">
                <a:solidFill>
                  <a:srgbClr val="800000"/>
                </a:solidFill>
              </a:rPr>
              <a:t>Procedures:</a:t>
            </a:r>
          </a:p>
          <a:p>
            <a:pPr hangingPunct="0">
              <a:lnSpc>
                <a:spcPct val="150000"/>
              </a:lnSpc>
            </a:pPr>
            <a:r>
              <a:rPr lang="en-US" sz="2400" dirty="0" smtClean="0"/>
              <a:t>There </a:t>
            </a:r>
            <a:r>
              <a:rPr lang="en-US" sz="2400" dirty="0"/>
              <a:t>may be a procedure that takes into account the quantity discounts, the type of item, and so on and computes a discounted price for the total quantity ordered for that item. Therefore, we can say</a:t>
            </a:r>
          </a:p>
          <a:p>
            <a:pPr hangingPunct="0">
              <a:lnSpc>
                <a:spcPct val="150000"/>
              </a:lnSpc>
            </a:pPr>
            <a:r>
              <a:rPr lang="en-US" sz="2400" dirty="0"/>
              <a:t>(Item#, Quantity, </a:t>
            </a:r>
            <a:r>
              <a:rPr lang="en-US" sz="2400" dirty="0" err="1"/>
              <a:t>Unit_price</a:t>
            </a:r>
            <a:r>
              <a:rPr lang="en-US" sz="2400" dirty="0"/>
              <a:t> ) </a:t>
            </a:r>
            <a:r>
              <a:rPr lang="en-US" sz="2400" dirty="0">
                <a:sym typeface="Symbol" panose="05050102010706020507" pitchFamily="18" charset="2"/>
              </a:rPr>
              <a:t></a:t>
            </a:r>
            <a:r>
              <a:rPr lang="en-US" sz="2400" dirty="0"/>
              <a:t> </a:t>
            </a:r>
            <a:r>
              <a:rPr lang="en-US" sz="2400" dirty="0" err="1"/>
              <a:t>Discounted_price</a:t>
            </a:r>
            <a:r>
              <a:rPr lang="en-US" sz="2400" dirty="0"/>
              <a:t>, or</a:t>
            </a:r>
          </a:p>
          <a:p>
            <a:pPr hangingPunct="0">
              <a:lnSpc>
                <a:spcPct val="150000"/>
              </a:lnSpc>
            </a:pPr>
            <a:r>
              <a:rPr lang="en-US" sz="2400" dirty="0"/>
              <a:t>(Item#, Quantity, </a:t>
            </a:r>
            <a:r>
              <a:rPr lang="en-US" sz="2400" dirty="0" err="1"/>
              <a:t>Extended_price</a:t>
            </a:r>
            <a:r>
              <a:rPr lang="en-US" sz="2400" dirty="0"/>
              <a:t>) </a:t>
            </a:r>
            <a:r>
              <a:rPr lang="en-US" sz="2400" dirty="0">
                <a:sym typeface="Symbol" panose="05050102010706020507" pitchFamily="18" charset="2"/>
              </a:rPr>
              <a:t></a:t>
            </a:r>
            <a:r>
              <a:rPr lang="en-US" sz="2400" dirty="0"/>
              <a:t> </a:t>
            </a:r>
            <a:r>
              <a:rPr lang="en-US" sz="2400" dirty="0" err="1"/>
              <a:t>Discounted_price</a:t>
            </a:r>
            <a:r>
              <a:rPr lang="en-US" sz="2400" dirty="0"/>
              <a:t>.</a:t>
            </a:r>
          </a:p>
        </p:txBody>
      </p:sp>
    </p:spTree>
    <p:extLst>
      <p:ext uri="{BB962C8B-B14F-4D97-AF65-F5344CB8AC3E}">
        <p14:creationId xmlns:p14="http://schemas.microsoft.com/office/powerpoint/2010/main" val="2337393330"/>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ChangeArrowheads="1"/>
          </p:cNvSpPr>
          <p:nvPr>
            <p:ph type="title"/>
          </p:nvPr>
        </p:nvSpPr>
        <p:spPr>
          <a:xfrm>
            <a:off x="0" y="0"/>
            <a:ext cx="9144000" cy="609600"/>
          </a:xfrm>
          <a:solidFill>
            <a:srgbClr val="0070C0"/>
          </a:solidFill>
          <a:ln>
            <a:noFill/>
          </a:ln>
          <a:effectLst/>
          <a:extLst/>
        </p:spPr>
        <p:txBody>
          <a:bodyPr vert="horz" wrap="square" lIns="91440" tIns="45720" rIns="91440" bIns="45720" numCol="1" anchor="b" anchorCtr="0" compatLnSpc="1">
            <a:prstTxWarp prst="textNoShape">
              <a:avLst/>
            </a:prstTxWarp>
          </a:bodyPr>
          <a:lstStyle/>
          <a:p>
            <a:r>
              <a:rPr lang="en-US" altLang="en-US" sz="2800" dirty="0">
                <a:ea typeface="Times New Roman" charset="0"/>
                <a:cs typeface="Times New Roman" charset="0"/>
              </a:rPr>
              <a:t>Other Dependencies and Normal </a:t>
            </a:r>
            <a:r>
              <a:rPr lang="en-US" altLang="en-US" sz="2800" dirty="0" smtClean="0">
                <a:ea typeface="Times New Roman" charset="0"/>
                <a:cs typeface="Times New Roman" charset="0"/>
              </a:rPr>
              <a:t>Forms</a:t>
            </a:r>
            <a:r>
              <a:rPr lang="is-IS" altLang="en-US" sz="2800" dirty="0" smtClean="0">
                <a:ea typeface="Times New Roman" charset="0"/>
                <a:cs typeface="Times New Roman" charset="0"/>
              </a:rPr>
              <a:t> (3)</a:t>
            </a:r>
            <a:endParaRPr lang="en-US" altLang="en-US" sz="2800" dirty="0">
              <a:ea typeface="Times New Roman" charset="0"/>
              <a:cs typeface="Times New Roman" charset="0"/>
            </a:endParaRPr>
          </a:p>
        </p:txBody>
      </p:sp>
      <p:sp>
        <p:nvSpPr>
          <p:cNvPr id="839683" name="Rectangle 3"/>
          <p:cNvSpPr>
            <a:spLocks noGrp="1" noChangeArrowheads="1"/>
          </p:cNvSpPr>
          <p:nvPr>
            <p:ph type="body" idx="1"/>
          </p:nvPr>
        </p:nvSpPr>
        <p:spPr>
          <a:xfrm>
            <a:off x="23149" y="609600"/>
            <a:ext cx="9086127" cy="6248400"/>
          </a:xfrm>
        </p:spPr>
        <p:txBody>
          <a:bodyPr/>
          <a:lstStyle/>
          <a:p>
            <a:pPr marL="609600" indent="-609600" algn="just">
              <a:lnSpc>
                <a:spcPct val="150000"/>
              </a:lnSpc>
              <a:buFont typeface="Wingdings" charset="2"/>
              <a:buNone/>
            </a:pPr>
            <a:r>
              <a:rPr lang="en-US" altLang="en-US" sz="2400" b="1" dirty="0" smtClean="0">
                <a:ea typeface="Times New Roman" charset="0"/>
                <a:cs typeface="Times New Roman" charset="0"/>
              </a:rPr>
              <a:t>Domain-Key </a:t>
            </a:r>
            <a:r>
              <a:rPr lang="en-US" altLang="en-US" sz="2400" b="1" dirty="0">
                <a:ea typeface="Times New Roman" charset="0"/>
                <a:cs typeface="Times New Roman" charset="0"/>
              </a:rPr>
              <a:t>Normal Form (DKNF):</a:t>
            </a:r>
            <a:r>
              <a:rPr lang="en-US" altLang="en-US" sz="2000" b="1" dirty="0">
                <a:ea typeface="Times New Roman" charset="0"/>
                <a:cs typeface="Times New Roman" charset="0"/>
              </a:rPr>
              <a:t> </a:t>
            </a:r>
          </a:p>
          <a:p>
            <a:pPr marL="609600" indent="-609600" algn="just">
              <a:lnSpc>
                <a:spcPct val="150000"/>
              </a:lnSpc>
            </a:pPr>
            <a:r>
              <a:rPr lang="en-US" altLang="en-US" sz="2000" b="1" dirty="0">
                <a:ea typeface="Times New Roman" charset="0"/>
                <a:cs typeface="Times New Roman" charset="0"/>
              </a:rPr>
              <a:t>Definition:</a:t>
            </a:r>
          </a:p>
          <a:p>
            <a:pPr marL="990600" lvl="1" indent="-533400" algn="just">
              <a:lnSpc>
                <a:spcPct val="150000"/>
              </a:lnSpc>
            </a:pPr>
            <a:r>
              <a:rPr lang="en-US" altLang="en-US" sz="2000" dirty="0">
                <a:ea typeface="Times New Roman" charset="0"/>
                <a:cs typeface="Times New Roman" charset="0"/>
              </a:rPr>
              <a:t>A relation schema is said to be in </a:t>
            </a:r>
            <a:r>
              <a:rPr lang="en-US" altLang="en-US" sz="2000" b="1" dirty="0">
                <a:ea typeface="Times New Roman" charset="0"/>
                <a:cs typeface="Times New Roman" charset="0"/>
              </a:rPr>
              <a:t>DKNF</a:t>
            </a:r>
            <a:r>
              <a:rPr lang="en-US" altLang="en-US" sz="2000" dirty="0">
                <a:ea typeface="Times New Roman" charset="0"/>
                <a:cs typeface="Times New Roman" charset="0"/>
              </a:rPr>
              <a:t> if all constraints and dependencies that should hold on the valid relation states can be enforced simply by enforcing the domain constraints and key constraints on the relation. </a:t>
            </a:r>
          </a:p>
          <a:p>
            <a:pPr marL="609600" indent="-609600" algn="just">
              <a:lnSpc>
                <a:spcPct val="150000"/>
              </a:lnSpc>
            </a:pPr>
            <a:r>
              <a:rPr lang="en-US" altLang="en-US" sz="2000" dirty="0">
                <a:ea typeface="Times New Roman" charset="0"/>
                <a:cs typeface="Times New Roman" charset="0"/>
              </a:rPr>
              <a:t>The </a:t>
            </a:r>
            <a:r>
              <a:rPr lang="en-US" altLang="en-US" sz="2000" b="1" dirty="0">
                <a:ea typeface="Times New Roman" charset="0"/>
                <a:cs typeface="Times New Roman" charset="0"/>
              </a:rPr>
              <a:t>idea</a:t>
            </a:r>
            <a:r>
              <a:rPr lang="en-US" altLang="en-US" sz="2000" dirty="0">
                <a:ea typeface="Times New Roman" charset="0"/>
                <a:cs typeface="Times New Roman" charset="0"/>
              </a:rPr>
              <a:t> is to specify (theoretically, at least) the </a:t>
            </a:r>
            <a:r>
              <a:rPr lang="en-US" altLang="en-US" sz="2000" dirty="0">
                <a:latin typeface="Times New Roman" charset="0"/>
                <a:ea typeface="Times New Roman" charset="0"/>
                <a:cs typeface="Times New Roman" charset="0"/>
              </a:rPr>
              <a:t>“</a:t>
            </a:r>
            <a:r>
              <a:rPr lang="en-US" altLang="en-US" sz="2000" i="1" dirty="0">
                <a:solidFill>
                  <a:srgbClr val="800000"/>
                </a:solidFill>
                <a:ea typeface="Times New Roman" charset="0"/>
                <a:cs typeface="Times New Roman" charset="0"/>
              </a:rPr>
              <a:t>ultimate normal form</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 that takes into account all possible types of dependencies and constraints. </a:t>
            </a:r>
            <a:r>
              <a:rPr lang="en-US" altLang="en-US" sz="2000" dirty="0" smtClean="0">
                <a:ea typeface="Times New Roman" charset="0"/>
                <a:cs typeface="Times New Roman" charset="0"/>
              </a:rPr>
              <a:t> </a:t>
            </a:r>
            <a:endParaRPr lang="en-US" altLang="en-US" sz="2000" dirty="0">
              <a:ea typeface="Times New Roman" charset="0"/>
              <a:cs typeface="Times New Roman" charset="0"/>
            </a:endParaRPr>
          </a:p>
          <a:p>
            <a:pPr marL="609600" indent="-609600" algn="just">
              <a:lnSpc>
                <a:spcPct val="150000"/>
              </a:lnSpc>
            </a:pPr>
            <a:r>
              <a:rPr lang="en-US" altLang="en-US" sz="2000" dirty="0">
                <a:ea typeface="Times New Roman" charset="0"/>
                <a:cs typeface="Times New Roman" charset="0"/>
              </a:rPr>
              <a:t>For a relation in DKNF, it becomes very straightforward to enforce all database constraints by simply checking that each attribute value in a tuple is of the appropriate domain and that every key constraint is enforced. </a:t>
            </a:r>
          </a:p>
          <a:p>
            <a:pPr marL="609600" indent="-609600" algn="just">
              <a:lnSpc>
                <a:spcPct val="150000"/>
              </a:lnSpc>
            </a:pPr>
            <a:r>
              <a:rPr lang="en-US" altLang="en-US" sz="2000" dirty="0">
                <a:ea typeface="Times New Roman" charset="0"/>
                <a:cs typeface="Times New Roman" charset="0"/>
              </a:rPr>
              <a:t>The practical utility of DKNF is limited </a:t>
            </a:r>
          </a:p>
        </p:txBody>
      </p:sp>
    </p:spTree>
    <p:extLst>
      <p:ext uri="{BB962C8B-B14F-4D97-AF65-F5344CB8AC3E}">
        <p14:creationId xmlns:p14="http://schemas.microsoft.com/office/powerpoint/2010/main" val="4288326286"/>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a:xfrm>
            <a:off x="0" y="-3175"/>
            <a:ext cx="9144000" cy="720725"/>
          </a:xfrm>
        </p:spPr>
        <p:txBody>
          <a:bodyPr/>
          <a:lstStyle/>
          <a:p>
            <a:r>
              <a:rPr lang="en-US" altLang="en-US"/>
              <a:t>Recap</a:t>
            </a:r>
          </a:p>
        </p:txBody>
      </p:sp>
      <p:sp>
        <p:nvSpPr>
          <p:cNvPr id="854019" name="Rectangle 3"/>
          <p:cNvSpPr>
            <a:spLocks noGrp="1" noChangeArrowheads="1"/>
          </p:cNvSpPr>
          <p:nvPr>
            <p:ph type="body" idx="1"/>
          </p:nvPr>
        </p:nvSpPr>
        <p:spPr>
          <a:xfrm>
            <a:off x="0" y="838200"/>
            <a:ext cx="9144000" cy="5486400"/>
          </a:xfrm>
        </p:spPr>
        <p:txBody>
          <a:bodyPr/>
          <a:lstStyle/>
          <a:p>
            <a:pPr>
              <a:lnSpc>
                <a:spcPct val="200000"/>
              </a:lnSpc>
            </a:pPr>
            <a:r>
              <a:rPr lang="en-US" altLang="en-US" dirty="0" smtClean="0"/>
              <a:t>Designing </a:t>
            </a:r>
            <a:r>
              <a:rPr lang="en-US" altLang="en-US" dirty="0"/>
              <a:t>a Set of Relations </a:t>
            </a:r>
            <a:r>
              <a:rPr lang="en-US" altLang="en-US" dirty="0" smtClean="0"/>
              <a:t>by Synthesis</a:t>
            </a:r>
            <a:endParaRPr lang="en-US" altLang="en-US" dirty="0"/>
          </a:p>
          <a:p>
            <a:pPr>
              <a:lnSpc>
                <a:spcPct val="200000"/>
              </a:lnSpc>
            </a:pPr>
            <a:r>
              <a:rPr lang="en-US" altLang="en-US" dirty="0"/>
              <a:t>Properties of Relational Decompositions</a:t>
            </a:r>
          </a:p>
          <a:p>
            <a:pPr>
              <a:lnSpc>
                <a:spcPct val="200000"/>
              </a:lnSpc>
            </a:pPr>
            <a:r>
              <a:rPr lang="en-US" altLang="en-US" dirty="0"/>
              <a:t>Algorithms for Relational Database Schema </a:t>
            </a:r>
            <a:r>
              <a:rPr lang="en-US" altLang="en-US" dirty="0" smtClean="0"/>
              <a:t>Design in 3Nf and BCNF</a:t>
            </a:r>
            <a:endParaRPr lang="en-US" altLang="en-US" dirty="0"/>
          </a:p>
          <a:p>
            <a:pPr>
              <a:lnSpc>
                <a:spcPct val="200000"/>
              </a:lnSpc>
            </a:pPr>
            <a:r>
              <a:rPr lang="en-US" altLang="en-US" dirty="0"/>
              <a:t>Multivalued Dependencies and Fourth Normal Form </a:t>
            </a:r>
          </a:p>
          <a:p>
            <a:pPr>
              <a:lnSpc>
                <a:spcPct val="200000"/>
              </a:lnSpc>
            </a:pPr>
            <a:r>
              <a:rPr lang="en-US" altLang="en-US" dirty="0" smtClean="0"/>
              <a:t>Other </a:t>
            </a:r>
            <a:r>
              <a:rPr lang="en-US" altLang="en-US" dirty="0"/>
              <a:t>Dependencies and Normal </a:t>
            </a:r>
            <a:r>
              <a:rPr lang="en-US" altLang="en-US" dirty="0" smtClean="0"/>
              <a:t>Forms</a:t>
            </a:r>
          </a:p>
          <a:p>
            <a:pPr>
              <a:lnSpc>
                <a:spcPct val="200000"/>
              </a:lnSpc>
            </a:pPr>
            <a:endParaRPr lang="en-US" altLang="en-US" dirty="0"/>
          </a:p>
        </p:txBody>
      </p:sp>
    </p:spTree>
    <p:extLst>
      <p:ext uri="{BB962C8B-B14F-4D97-AF65-F5344CB8AC3E}">
        <p14:creationId xmlns:p14="http://schemas.microsoft.com/office/powerpoint/2010/main" val="3869137678"/>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60" name="Rectangle 4"/>
          <p:cNvSpPr>
            <a:spLocks noGrp="1" noChangeArrowheads="1"/>
          </p:cNvSpPr>
          <p:nvPr>
            <p:ph type="title"/>
          </p:nvPr>
        </p:nvSpPr>
        <p:spPr>
          <a:xfrm>
            <a:off x="0" y="1"/>
            <a:ext cx="9144000" cy="609599"/>
          </a:xfrm>
        </p:spPr>
        <p:txBody>
          <a:bodyPr/>
          <a:lstStyle/>
          <a:p>
            <a:r>
              <a:rPr lang="en-US" altLang="en-US" sz="2800" b="1" dirty="0"/>
              <a:t>DESIGNING A SET OF RELATIONS (2)</a:t>
            </a:r>
          </a:p>
        </p:txBody>
      </p:sp>
      <p:sp>
        <p:nvSpPr>
          <p:cNvPr id="761861" name="Rectangle 5"/>
          <p:cNvSpPr>
            <a:spLocks noGrp="1" noChangeArrowheads="1"/>
          </p:cNvSpPr>
          <p:nvPr>
            <p:ph type="body" idx="1"/>
          </p:nvPr>
        </p:nvSpPr>
        <p:spPr>
          <a:xfrm>
            <a:off x="101600" y="533400"/>
            <a:ext cx="8966200" cy="6229350"/>
          </a:xfrm>
        </p:spPr>
        <p:txBody>
          <a:bodyPr/>
          <a:lstStyle/>
          <a:p>
            <a:pPr>
              <a:lnSpc>
                <a:spcPct val="150000"/>
              </a:lnSpc>
            </a:pPr>
            <a:r>
              <a:rPr lang="en-US" altLang="en-US" b="1" dirty="0"/>
              <a:t>Goals: </a:t>
            </a:r>
          </a:p>
          <a:p>
            <a:pPr lvl="1">
              <a:lnSpc>
                <a:spcPct val="150000"/>
              </a:lnSpc>
            </a:pPr>
            <a:r>
              <a:rPr lang="en-US" altLang="en-US" dirty="0"/>
              <a:t>Lossless join property (a must)</a:t>
            </a:r>
          </a:p>
          <a:p>
            <a:pPr lvl="2">
              <a:lnSpc>
                <a:spcPct val="150000"/>
              </a:lnSpc>
            </a:pPr>
            <a:r>
              <a:rPr lang="en-US" altLang="en-US" dirty="0"/>
              <a:t>Algorithm </a:t>
            </a:r>
            <a:r>
              <a:rPr lang="en-US" altLang="en-US" dirty="0" smtClean="0"/>
              <a:t>15.3 </a:t>
            </a:r>
            <a:r>
              <a:rPr lang="en-US" altLang="en-US" dirty="0"/>
              <a:t>tests for general </a:t>
            </a:r>
            <a:r>
              <a:rPr lang="en-US" altLang="en-US" dirty="0" err="1"/>
              <a:t>losslessness</a:t>
            </a:r>
            <a:r>
              <a:rPr lang="en-US" altLang="en-US" dirty="0"/>
              <a:t>.</a:t>
            </a:r>
          </a:p>
          <a:p>
            <a:pPr lvl="1">
              <a:lnSpc>
                <a:spcPct val="150000"/>
              </a:lnSpc>
            </a:pPr>
            <a:r>
              <a:rPr lang="en-US" altLang="en-US" dirty="0"/>
              <a:t>Dependency preservation </a:t>
            </a:r>
            <a:r>
              <a:rPr lang="en-US" altLang="en-US" dirty="0" smtClean="0"/>
              <a:t>property</a:t>
            </a:r>
          </a:p>
          <a:p>
            <a:pPr lvl="2">
              <a:lnSpc>
                <a:spcPct val="150000"/>
              </a:lnSpc>
            </a:pPr>
            <a:r>
              <a:rPr lang="en-US" altLang="en-US" dirty="0" smtClean="0"/>
              <a:t>Observe as much as possible</a:t>
            </a:r>
            <a:endParaRPr lang="en-US" altLang="en-US" dirty="0"/>
          </a:p>
          <a:p>
            <a:pPr lvl="2">
              <a:lnSpc>
                <a:spcPct val="150000"/>
              </a:lnSpc>
            </a:pPr>
            <a:r>
              <a:rPr lang="en-US" altLang="en-US" dirty="0"/>
              <a:t>Algorithm </a:t>
            </a:r>
            <a:r>
              <a:rPr lang="en-US" altLang="en-US" dirty="0" smtClean="0"/>
              <a:t>15.5 </a:t>
            </a:r>
            <a:r>
              <a:rPr lang="en-US" altLang="en-US" dirty="0"/>
              <a:t>decomposes a relation into BCNF components by sacrificing the dependency preservation.</a:t>
            </a:r>
          </a:p>
          <a:p>
            <a:pPr lvl="1">
              <a:lnSpc>
                <a:spcPct val="150000"/>
              </a:lnSpc>
            </a:pPr>
            <a:r>
              <a:rPr lang="en-US" altLang="en-US" dirty="0"/>
              <a:t>Additional normal forms</a:t>
            </a:r>
          </a:p>
          <a:p>
            <a:pPr lvl="2">
              <a:lnSpc>
                <a:spcPct val="150000"/>
              </a:lnSpc>
            </a:pPr>
            <a:r>
              <a:rPr lang="en-US" altLang="en-US" dirty="0"/>
              <a:t>4NF (based on multi-valued dependencies)</a:t>
            </a:r>
          </a:p>
          <a:p>
            <a:pPr lvl="2">
              <a:lnSpc>
                <a:spcPct val="150000"/>
              </a:lnSpc>
            </a:pPr>
            <a:r>
              <a:rPr lang="en-US" altLang="en-US" dirty="0"/>
              <a:t>5NF (based on join dependencies) </a:t>
            </a:r>
          </a:p>
        </p:txBody>
      </p:sp>
    </p:spTree>
    <p:extLst>
      <p:ext uri="{BB962C8B-B14F-4D97-AF65-F5344CB8AC3E}">
        <p14:creationId xmlns:p14="http://schemas.microsoft.com/office/powerpoint/2010/main" val="139131049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0" name="Rectangle 4"/>
          <p:cNvSpPr>
            <a:spLocks noGrp="1" noChangeArrowheads="1"/>
          </p:cNvSpPr>
          <p:nvPr>
            <p:ph type="title"/>
          </p:nvPr>
        </p:nvSpPr>
        <p:spPr>
          <a:xfrm>
            <a:off x="0" y="1"/>
            <a:ext cx="9144000" cy="685799"/>
          </a:xfrm>
        </p:spPr>
        <p:txBody>
          <a:bodyPr/>
          <a:lstStyle/>
          <a:p>
            <a:r>
              <a:rPr lang="en-US" altLang="en-US" dirty="0" smtClean="0"/>
              <a:t>Algorithm to determine the key of a relation</a:t>
            </a:r>
            <a:endParaRPr lang="en-US" altLang="en-US" dirty="0"/>
          </a:p>
        </p:txBody>
      </p:sp>
      <p:sp>
        <p:nvSpPr>
          <p:cNvPr id="792581" name="Rectangle 5"/>
          <p:cNvSpPr>
            <a:spLocks noGrp="1" noChangeArrowheads="1"/>
          </p:cNvSpPr>
          <p:nvPr>
            <p:ph type="body" idx="1"/>
          </p:nvPr>
        </p:nvSpPr>
        <p:spPr>
          <a:xfrm>
            <a:off x="101600" y="762000"/>
            <a:ext cx="8966200" cy="6096000"/>
          </a:xfrm>
        </p:spPr>
        <p:txBody>
          <a:bodyPr/>
          <a:lstStyle/>
          <a:p>
            <a:pPr>
              <a:lnSpc>
                <a:spcPct val="150000"/>
              </a:lnSpc>
            </a:pPr>
            <a:r>
              <a:rPr lang="en-US" altLang="en-US" sz="2400" b="1" dirty="0"/>
              <a:t>Algorithm </a:t>
            </a:r>
            <a:r>
              <a:rPr lang="en-US" altLang="en-US" sz="2400" b="1" dirty="0" smtClean="0"/>
              <a:t>15.2a </a:t>
            </a:r>
            <a:r>
              <a:rPr lang="en-US" altLang="en-US" sz="2400" b="1" dirty="0"/>
              <a:t>Finding a Key K for </a:t>
            </a:r>
            <a:r>
              <a:rPr lang="en-US" altLang="en-US" sz="2400" b="1" dirty="0" smtClean="0"/>
              <a:t>R, </a:t>
            </a:r>
            <a:r>
              <a:rPr lang="en-US" altLang="en-US" sz="2400" b="1" dirty="0"/>
              <a:t>g</a:t>
            </a:r>
            <a:r>
              <a:rPr lang="en-US" altLang="en-US" sz="2400" b="1" dirty="0" smtClean="0"/>
              <a:t>iven </a:t>
            </a:r>
            <a:r>
              <a:rPr lang="en-US" altLang="en-US" sz="2400" b="1" dirty="0"/>
              <a:t>a set F of Functional Dependencies</a:t>
            </a:r>
          </a:p>
          <a:p>
            <a:pPr lvl="1">
              <a:lnSpc>
                <a:spcPct val="150000"/>
              </a:lnSpc>
            </a:pPr>
            <a:r>
              <a:rPr lang="en-US" altLang="en-US" sz="2400" b="1" dirty="0"/>
              <a:t>Input: A universal relation R and a set of functional dependencies F on the attributes of R.</a:t>
            </a:r>
          </a:p>
          <a:p>
            <a:pPr>
              <a:lnSpc>
                <a:spcPct val="150000"/>
              </a:lnSpc>
              <a:buFont typeface="Wingdings" charset="2"/>
              <a:buNone/>
            </a:pPr>
            <a:r>
              <a:rPr lang="en-US" altLang="en-US" sz="2400" b="1" dirty="0">
                <a:solidFill>
                  <a:srgbClr val="800000"/>
                </a:solidFill>
              </a:rPr>
              <a:t>1.</a:t>
            </a:r>
            <a:r>
              <a:rPr lang="en-US" altLang="en-US" sz="2400" b="1" dirty="0"/>
              <a:t> </a:t>
            </a:r>
            <a:r>
              <a:rPr lang="en-US" altLang="en-US" sz="2400" dirty="0"/>
              <a:t>Set K := R;</a:t>
            </a:r>
          </a:p>
          <a:p>
            <a:pPr>
              <a:buFont typeface="Wingdings" charset="2"/>
              <a:buNone/>
            </a:pPr>
            <a:r>
              <a:rPr lang="en-US" altLang="en-US" sz="2400" b="1" dirty="0">
                <a:solidFill>
                  <a:srgbClr val="800000"/>
                </a:solidFill>
              </a:rPr>
              <a:t>2.</a:t>
            </a:r>
            <a:r>
              <a:rPr lang="en-US" altLang="en-US" sz="2400" b="1" dirty="0"/>
              <a:t> </a:t>
            </a:r>
            <a:r>
              <a:rPr lang="en-US" altLang="en-US" sz="2400" b="1" dirty="0" smtClean="0">
                <a:latin typeface="Consolas" panose="020B0609020204030204" pitchFamily="49" charset="0"/>
                <a:cs typeface="Courier New" panose="02070309020205020404" pitchFamily="49" charset="0"/>
              </a:rPr>
              <a:t>For </a:t>
            </a:r>
            <a:r>
              <a:rPr lang="en-US" altLang="en-US" sz="2400" b="1" dirty="0">
                <a:latin typeface="Consolas" panose="020B0609020204030204" pitchFamily="49" charset="0"/>
                <a:cs typeface="Courier New" panose="02070309020205020404" pitchFamily="49" charset="0"/>
              </a:rPr>
              <a:t>each attribute A in K </a:t>
            </a:r>
            <a:r>
              <a:rPr lang="en-US" altLang="en-US" sz="2400" b="1" dirty="0" smtClean="0">
                <a:latin typeface="Consolas" panose="020B0609020204030204" pitchFamily="49" charset="0"/>
                <a:cs typeface="Courier New" panose="02070309020205020404" pitchFamily="49" charset="0"/>
              </a:rPr>
              <a:t/>
            </a:r>
            <a:br>
              <a:rPr lang="en-US" altLang="en-US" sz="2400" b="1" dirty="0" smtClean="0">
                <a:latin typeface="Consolas" panose="020B0609020204030204" pitchFamily="49" charset="0"/>
                <a:cs typeface="Courier New" panose="02070309020205020404" pitchFamily="49" charset="0"/>
              </a:rPr>
            </a:br>
            <a:r>
              <a:rPr lang="en-US" altLang="en-US" sz="2400" b="1" dirty="0" smtClean="0">
                <a:latin typeface="Consolas" panose="020B0609020204030204" pitchFamily="49" charset="0"/>
                <a:cs typeface="Courier New" panose="02070309020205020404" pitchFamily="49" charset="0"/>
              </a:rPr>
              <a:t>{</a:t>
            </a:r>
            <a:endParaRPr lang="en-US" altLang="en-US" sz="2400" b="1" dirty="0">
              <a:latin typeface="Consolas" panose="020B0609020204030204" pitchFamily="49" charset="0"/>
              <a:cs typeface="Courier New" panose="02070309020205020404" pitchFamily="49" charset="0"/>
            </a:endParaRPr>
          </a:p>
          <a:p>
            <a:pPr>
              <a:buFont typeface="Wingdings" charset="2"/>
              <a:buNone/>
            </a:pPr>
            <a:r>
              <a:rPr lang="en-US" altLang="en-US" sz="2400" b="1" dirty="0">
                <a:latin typeface="Consolas" panose="020B0609020204030204" pitchFamily="49" charset="0"/>
                <a:cs typeface="Courier New" panose="02070309020205020404" pitchFamily="49" charset="0"/>
              </a:rPr>
              <a:t>		Compute (K - A</a:t>
            </a:r>
            <a:r>
              <a:rPr lang="en-US" altLang="en-US" sz="2400" b="1" dirty="0" smtClean="0">
                <a:latin typeface="Consolas" panose="020B0609020204030204" pitchFamily="49" charset="0"/>
                <a:cs typeface="Courier New" panose="02070309020205020404" pitchFamily="49" charset="0"/>
              </a:rPr>
              <a:t>)</a:t>
            </a:r>
            <a:r>
              <a:rPr lang="en-US" altLang="en-US" sz="2400" b="1" baseline="30000" dirty="0" smtClean="0">
                <a:latin typeface="Consolas" panose="020B0609020204030204" pitchFamily="49" charset="0"/>
                <a:cs typeface="Courier New" panose="02070309020205020404" pitchFamily="49" charset="0"/>
              </a:rPr>
              <a:t>+</a:t>
            </a:r>
            <a:r>
              <a:rPr lang="en-US" altLang="en-US" sz="2400" b="1" dirty="0" smtClean="0">
                <a:latin typeface="Consolas" panose="020B0609020204030204" pitchFamily="49" charset="0"/>
                <a:cs typeface="Courier New" panose="02070309020205020404" pitchFamily="49" charset="0"/>
              </a:rPr>
              <a:t> </a:t>
            </a:r>
            <a:r>
              <a:rPr lang="en-US" altLang="en-US" sz="2400" b="1" dirty="0">
                <a:latin typeface="Consolas" panose="020B0609020204030204" pitchFamily="49" charset="0"/>
                <a:cs typeface="Courier New" panose="02070309020205020404" pitchFamily="49" charset="0"/>
              </a:rPr>
              <a:t>with respect to F;</a:t>
            </a:r>
          </a:p>
          <a:p>
            <a:pPr>
              <a:buFont typeface="Wingdings" charset="2"/>
              <a:buNone/>
            </a:pPr>
            <a:r>
              <a:rPr lang="en-US" altLang="en-US" sz="2400" b="1" dirty="0">
                <a:latin typeface="Consolas" panose="020B0609020204030204" pitchFamily="49" charset="0"/>
                <a:cs typeface="Courier New" panose="02070309020205020404" pitchFamily="49" charset="0"/>
              </a:rPr>
              <a:t>		If </a:t>
            </a:r>
            <a:r>
              <a:rPr lang="en-US" altLang="en-US" sz="2400" b="1" dirty="0" smtClean="0">
                <a:latin typeface="Consolas" panose="020B0609020204030204" pitchFamily="49" charset="0"/>
                <a:cs typeface="Courier New" panose="02070309020205020404" pitchFamily="49" charset="0"/>
              </a:rPr>
              <a:t>{K – A}</a:t>
            </a:r>
            <a:r>
              <a:rPr lang="en-US" altLang="en-US" sz="2400" b="1" baseline="30000" dirty="0" smtClean="0">
                <a:latin typeface="Consolas" panose="020B0609020204030204" pitchFamily="49" charset="0"/>
                <a:cs typeface="Courier New" panose="02070309020205020404" pitchFamily="49" charset="0"/>
              </a:rPr>
              <a:t>+</a:t>
            </a:r>
            <a:r>
              <a:rPr lang="en-US" altLang="en-US" sz="2400" b="1" dirty="0" smtClean="0">
                <a:latin typeface="Consolas" panose="020B0609020204030204" pitchFamily="49" charset="0"/>
                <a:cs typeface="Courier New" panose="02070309020205020404" pitchFamily="49" charset="0"/>
              </a:rPr>
              <a:t> </a:t>
            </a:r>
            <a:r>
              <a:rPr lang="en-US" altLang="en-US" sz="2400" b="1" dirty="0">
                <a:latin typeface="Consolas" panose="020B0609020204030204" pitchFamily="49" charset="0"/>
                <a:cs typeface="Courier New" panose="02070309020205020404" pitchFamily="49" charset="0"/>
              </a:rPr>
              <a:t>contains all the attributes in R, </a:t>
            </a:r>
          </a:p>
          <a:p>
            <a:pPr>
              <a:buFont typeface="Wingdings" charset="2"/>
              <a:buNone/>
            </a:pPr>
            <a:r>
              <a:rPr lang="en-US" altLang="en-US" sz="2400" b="1" dirty="0">
                <a:latin typeface="Consolas" panose="020B0609020204030204" pitchFamily="49" charset="0"/>
                <a:cs typeface="Courier New" panose="02070309020205020404" pitchFamily="49" charset="0"/>
              </a:rPr>
              <a:t>			then set K := K - {A}; </a:t>
            </a:r>
          </a:p>
          <a:p>
            <a:pPr>
              <a:buFont typeface="Wingdings" charset="2"/>
              <a:buNone/>
            </a:pPr>
            <a:r>
              <a:rPr lang="en-US" altLang="en-US" sz="2400" b="1" dirty="0">
                <a:latin typeface="Consolas" panose="020B0609020204030204" pitchFamily="49" charset="0"/>
                <a:cs typeface="Courier New" panose="02070309020205020404" pitchFamily="49" charset="0"/>
              </a:rPr>
              <a:t>	} </a:t>
            </a:r>
          </a:p>
        </p:txBody>
      </p:sp>
    </p:spTree>
    <p:extLst>
      <p:ext uri="{BB962C8B-B14F-4D97-AF65-F5344CB8AC3E}">
        <p14:creationId xmlns:p14="http://schemas.microsoft.com/office/powerpoint/2010/main" val="351923629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8" name="Rectangle 4"/>
          <p:cNvSpPr>
            <a:spLocks noGrp="1" noChangeArrowheads="1"/>
          </p:cNvSpPr>
          <p:nvPr>
            <p:ph type="title"/>
          </p:nvPr>
        </p:nvSpPr>
        <p:spPr>
          <a:xfrm>
            <a:off x="0" y="1"/>
            <a:ext cx="9144000" cy="609599"/>
          </a:xfrm>
        </p:spPr>
        <p:txBody>
          <a:bodyPr/>
          <a:lstStyle/>
          <a:p>
            <a:r>
              <a:rPr lang="en-US" altLang="en-US" sz="2800" b="1" dirty="0" smtClean="0"/>
              <a:t>Properties </a:t>
            </a:r>
            <a:r>
              <a:rPr lang="en-US" altLang="en-US" sz="2800" b="1" dirty="0"/>
              <a:t>of Relational </a:t>
            </a:r>
            <a:r>
              <a:rPr lang="en-US" altLang="en-US" sz="2800" b="1" dirty="0" smtClean="0"/>
              <a:t>Decompositions</a:t>
            </a:r>
            <a:endParaRPr lang="en-US" altLang="en-US" sz="2800" b="1" dirty="0"/>
          </a:p>
        </p:txBody>
      </p:sp>
      <p:sp>
        <p:nvSpPr>
          <p:cNvPr id="763909" name="Rectangle 5"/>
          <p:cNvSpPr>
            <a:spLocks noGrp="1" noChangeArrowheads="1"/>
          </p:cNvSpPr>
          <p:nvPr>
            <p:ph type="body" idx="1"/>
          </p:nvPr>
        </p:nvSpPr>
        <p:spPr>
          <a:xfrm>
            <a:off x="38100" y="685800"/>
            <a:ext cx="9042400" cy="6124575"/>
          </a:xfrm>
        </p:spPr>
        <p:txBody>
          <a:bodyPr/>
          <a:lstStyle/>
          <a:p>
            <a:pPr>
              <a:spcBef>
                <a:spcPct val="0"/>
              </a:spcBef>
            </a:pPr>
            <a:r>
              <a:rPr lang="en-US" altLang="en-US" sz="2400" b="1" dirty="0">
                <a:latin typeface="Arial Narrow" panose="020B0606020202030204" pitchFamily="34" charset="0"/>
              </a:rPr>
              <a:t>Relation Decomposition and Insufficiency of Normal Forms:  </a:t>
            </a:r>
          </a:p>
          <a:p>
            <a:pPr lvl="1">
              <a:lnSpc>
                <a:spcPct val="150000"/>
              </a:lnSpc>
              <a:spcBef>
                <a:spcPct val="0"/>
              </a:spcBef>
            </a:pPr>
            <a:r>
              <a:rPr lang="en-US" altLang="en-US" sz="2400" b="1" dirty="0">
                <a:latin typeface="Arial Narrow" panose="020B0606020202030204" pitchFamily="34" charset="0"/>
              </a:rPr>
              <a:t>Universal Relation Schema:</a:t>
            </a:r>
          </a:p>
          <a:p>
            <a:pPr lvl="2">
              <a:spcBef>
                <a:spcPct val="0"/>
              </a:spcBef>
            </a:pPr>
            <a:r>
              <a:rPr lang="en-US" altLang="en-US" dirty="0">
                <a:latin typeface="Arial Narrow" panose="020B0606020202030204" pitchFamily="34" charset="0"/>
              </a:rPr>
              <a:t>A relation schema R = {A1, A2, …, An} that </a:t>
            </a:r>
            <a:r>
              <a:rPr lang="en-US" altLang="en-US" b="1" dirty="0">
                <a:latin typeface="Arial Narrow" panose="020B0606020202030204" pitchFamily="34" charset="0"/>
              </a:rPr>
              <a:t>includes all the attributes </a:t>
            </a:r>
            <a:r>
              <a:rPr lang="en-US" altLang="en-US" dirty="0">
                <a:latin typeface="Arial Narrow" panose="020B0606020202030204" pitchFamily="34" charset="0"/>
              </a:rPr>
              <a:t>of the database</a:t>
            </a:r>
            <a:r>
              <a:rPr lang="en-US" altLang="en-US" dirty="0" smtClean="0">
                <a:latin typeface="Arial Narrow" panose="020B0606020202030204" pitchFamily="34" charset="0"/>
              </a:rPr>
              <a:t>.</a:t>
            </a:r>
            <a:endParaRPr lang="en-US" altLang="en-US" dirty="0">
              <a:latin typeface="Arial Narrow" panose="020B0606020202030204" pitchFamily="34" charset="0"/>
            </a:endParaRPr>
          </a:p>
          <a:p>
            <a:pPr lvl="1">
              <a:lnSpc>
                <a:spcPct val="150000"/>
              </a:lnSpc>
              <a:spcBef>
                <a:spcPct val="0"/>
              </a:spcBef>
            </a:pPr>
            <a:r>
              <a:rPr lang="en-US" altLang="en-US" sz="2400" b="1" dirty="0">
                <a:latin typeface="Arial Narrow" panose="020B0606020202030204" pitchFamily="34" charset="0"/>
              </a:rPr>
              <a:t>Universal </a:t>
            </a:r>
            <a:r>
              <a:rPr lang="en-US" altLang="en-US" sz="2400" b="1" dirty="0" smtClean="0">
                <a:latin typeface="Arial Narrow" panose="020B0606020202030204" pitchFamily="34" charset="0"/>
              </a:rPr>
              <a:t>Relation Assumption: </a:t>
            </a:r>
          </a:p>
          <a:p>
            <a:pPr lvl="2">
              <a:lnSpc>
                <a:spcPct val="150000"/>
              </a:lnSpc>
              <a:spcBef>
                <a:spcPct val="0"/>
              </a:spcBef>
            </a:pPr>
            <a:r>
              <a:rPr lang="en-US" altLang="en-US" dirty="0" smtClean="0">
                <a:latin typeface="Arial Narrow" panose="020B0606020202030204" pitchFamily="34" charset="0"/>
              </a:rPr>
              <a:t>Every attribute name is unique.</a:t>
            </a:r>
          </a:p>
          <a:p>
            <a:pPr lvl="1">
              <a:lnSpc>
                <a:spcPct val="150000"/>
              </a:lnSpc>
              <a:spcBef>
                <a:spcPct val="0"/>
              </a:spcBef>
            </a:pPr>
            <a:r>
              <a:rPr lang="en-US" altLang="en-US" sz="2400" b="1" dirty="0" smtClean="0">
                <a:latin typeface="Arial Narrow" panose="020B0606020202030204" pitchFamily="34" charset="0"/>
              </a:rPr>
              <a:t>Decomposition</a:t>
            </a:r>
            <a:r>
              <a:rPr lang="en-US" altLang="en-US" sz="2400" dirty="0">
                <a:latin typeface="Arial Narrow" panose="020B0606020202030204" pitchFamily="34" charset="0"/>
              </a:rPr>
              <a:t>:</a:t>
            </a:r>
          </a:p>
          <a:p>
            <a:pPr lvl="2">
              <a:spcBef>
                <a:spcPct val="0"/>
              </a:spcBef>
            </a:pPr>
            <a:r>
              <a:rPr lang="en-US" altLang="en-US" dirty="0">
                <a:latin typeface="Arial Narrow" panose="020B0606020202030204" pitchFamily="34" charset="0"/>
              </a:rPr>
              <a:t>The process of decomposing the universal relation schema R into a set of relation schemas D = {R1,R2, …, Rm} that will become the relational database schema by using the functional dependencies.   </a:t>
            </a:r>
          </a:p>
          <a:p>
            <a:pPr lvl="1">
              <a:lnSpc>
                <a:spcPct val="150000"/>
              </a:lnSpc>
              <a:spcBef>
                <a:spcPct val="0"/>
              </a:spcBef>
            </a:pPr>
            <a:r>
              <a:rPr lang="en-US" altLang="en-US" sz="2400" b="1" dirty="0">
                <a:latin typeface="Arial Narrow" panose="020B0606020202030204" pitchFamily="34" charset="0"/>
              </a:rPr>
              <a:t>Attribute </a:t>
            </a:r>
            <a:r>
              <a:rPr lang="en-US" altLang="en-US" sz="2400" b="1" dirty="0" smtClean="0">
                <a:latin typeface="Arial Narrow" panose="020B0606020202030204" pitchFamily="34" charset="0"/>
              </a:rPr>
              <a:t>Preservation Condition</a:t>
            </a:r>
            <a:r>
              <a:rPr lang="en-US" altLang="en-US" sz="2400" b="1" dirty="0">
                <a:latin typeface="Arial Narrow" panose="020B0606020202030204" pitchFamily="34" charset="0"/>
              </a:rPr>
              <a:t>:</a:t>
            </a:r>
          </a:p>
          <a:p>
            <a:pPr lvl="2">
              <a:lnSpc>
                <a:spcPct val="150000"/>
              </a:lnSpc>
              <a:spcBef>
                <a:spcPct val="0"/>
              </a:spcBef>
            </a:pPr>
            <a:r>
              <a:rPr lang="en-US" altLang="en-US" dirty="0">
                <a:latin typeface="Arial Narrow" panose="020B0606020202030204" pitchFamily="34" charset="0"/>
              </a:rPr>
              <a:t>Each attribute </a:t>
            </a:r>
            <a:r>
              <a:rPr lang="en-US" altLang="en-US" b="1" dirty="0">
                <a:latin typeface="Arial Narrow" panose="020B0606020202030204" pitchFamily="34" charset="0"/>
              </a:rPr>
              <a:t>in R</a:t>
            </a:r>
            <a:r>
              <a:rPr lang="en-US" altLang="en-US" dirty="0">
                <a:latin typeface="Arial Narrow" panose="020B0606020202030204" pitchFamily="34" charset="0"/>
              </a:rPr>
              <a:t> will appear in </a:t>
            </a:r>
            <a:r>
              <a:rPr lang="en-US" altLang="en-US" b="1" dirty="0">
                <a:latin typeface="Arial Narrow" panose="020B0606020202030204" pitchFamily="34" charset="0"/>
              </a:rPr>
              <a:t>at least one </a:t>
            </a:r>
            <a:r>
              <a:rPr lang="en-US" altLang="en-US" dirty="0">
                <a:latin typeface="Arial Narrow" panose="020B0606020202030204" pitchFamily="34" charset="0"/>
              </a:rPr>
              <a:t>relation schema </a:t>
            </a:r>
            <a:r>
              <a:rPr lang="en-US" altLang="en-US" dirty="0" err="1">
                <a:latin typeface="Arial Narrow" panose="020B0606020202030204" pitchFamily="34" charset="0"/>
              </a:rPr>
              <a:t>R</a:t>
            </a:r>
            <a:r>
              <a:rPr lang="en-US" altLang="en-US" baseline="-25000" dirty="0" err="1">
                <a:latin typeface="Arial Narrow" panose="020B0606020202030204" pitchFamily="34" charset="0"/>
              </a:rPr>
              <a:t>i</a:t>
            </a:r>
            <a:r>
              <a:rPr lang="en-US" altLang="en-US" dirty="0">
                <a:latin typeface="Arial Narrow" panose="020B0606020202030204" pitchFamily="34" charset="0"/>
              </a:rPr>
              <a:t> in the decomposition so that no attributes are “lost</a:t>
            </a:r>
            <a:r>
              <a:rPr lang="en-US" altLang="en-US" dirty="0" smtClean="0">
                <a:latin typeface="Arial Narrow" panose="020B0606020202030204" pitchFamily="34" charset="0"/>
              </a:rPr>
              <a:t>”.</a:t>
            </a:r>
            <a:endParaRPr lang="en-US" altLang="en-US" dirty="0">
              <a:latin typeface="Arial Narrow" panose="020B0606020202030204" pitchFamily="34" charset="0"/>
            </a:endParaRPr>
          </a:p>
        </p:txBody>
      </p:sp>
    </p:spTree>
    <p:extLst>
      <p:ext uri="{BB962C8B-B14F-4D97-AF65-F5344CB8AC3E}">
        <p14:creationId xmlns:p14="http://schemas.microsoft.com/office/powerpoint/2010/main" val="310124629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a:xfrm>
            <a:off x="0" y="0"/>
            <a:ext cx="9144000" cy="838200"/>
          </a:xfrm>
        </p:spPr>
        <p:txBody>
          <a:bodyPr/>
          <a:lstStyle/>
          <a:p>
            <a:r>
              <a:rPr lang="en-US" altLang="en-US" b="1" dirty="0">
                <a:effectLst>
                  <a:outerShdw blurRad="38100" dist="38100" dir="2700000" algn="tl">
                    <a:srgbClr val="000000">
                      <a:alpha val="43137"/>
                    </a:srgbClr>
                  </a:outerShdw>
                </a:effectLst>
              </a:rPr>
              <a:t>Properties of Relational </a:t>
            </a:r>
            <a:r>
              <a:rPr lang="en-US" altLang="en-US" b="1" dirty="0" smtClean="0">
                <a:effectLst>
                  <a:outerShdw blurRad="38100" dist="38100" dir="2700000" algn="tl">
                    <a:srgbClr val="000000">
                      <a:alpha val="43137"/>
                    </a:srgbClr>
                  </a:outerShdw>
                </a:effectLst>
              </a:rPr>
              <a:t>Decompositions</a:t>
            </a:r>
            <a:endParaRPr lang="en-US" altLang="en-US" b="1" dirty="0">
              <a:effectLst>
                <a:outerShdw blurRad="38100" dist="38100" dir="2700000" algn="tl">
                  <a:srgbClr val="000000">
                    <a:alpha val="43137"/>
                  </a:srgbClr>
                </a:outerShdw>
              </a:effectLst>
            </a:endParaRPr>
          </a:p>
        </p:txBody>
      </p:sp>
      <p:sp>
        <p:nvSpPr>
          <p:cNvPr id="841731" name="Rectangle 3"/>
          <p:cNvSpPr>
            <a:spLocks noGrp="1" noChangeArrowheads="1"/>
          </p:cNvSpPr>
          <p:nvPr>
            <p:ph type="body" idx="1"/>
          </p:nvPr>
        </p:nvSpPr>
        <p:spPr>
          <a:xfrm>
            <a:off x="0" y="904875"/>
            <a:ext cx="9144000" cy="5867400"/>
          </a:xfrm>
        </p:spPr>
        <p:txBody>
          <a:bodyPr/>
          <a:lstStyle/>
          <a:p>
            <a:pPr>
              <a:lnSpc>
                <a:spcPct val="150000"/>
              </a:lnSpc>
            </a:pPr>
            <a:r>
              <a:rPr lang="en-US" altLang="en-US" sz="3600" dirty="0">
                <a:latin typeface="Candara" panose="020E0502030303020204" pitchFamily="34" charset="0"/>
              </a:rPr>
              <a:t>Another goal of decomposition is to have each individual relation </a:t>
            </a:r>
            <a:r>
              <a:rPr lang="en-US" altLang="en-US" sz="3600" b="1" dirty="0" err="1">
                <a:latin typeface="Candara" panose="020E0502030303020204" pitchFamily="34" charset="0"/>
              </a:rPr>
              <a:t>R</a:t>
            </a:r>
            <a:r>
              <a:rPr lang="en-US" altLang="en-US" sz="3600" b="1" baseline="-25000" dirty="0" err="1">
                <a:latin typeface="Candara" panose="020E0502030303020204" pitchFamily="34" charset="0"/>
              </a:rPr>
              <a:t>i</a:t>
            </a:r>
            <a:r>
              <a:rPr lang="en-US" altLang="en-US" sz="3600" dirty="0">
                <a:latin typeface="Candara" panose="020E0502030303020204" pitchFamily="34" charset="0"/>
              </a:rPr>
              <a:t> in the decomposition D be in BCNF or 3NF. </a:t>
            </a:r>
          </a:p>
          <a:p>
            <a:pPr>
              <a:lnSpc>
                <a:spcPct val="150000"/>
              </a:lnSpc>
            </a:pPr>
            <a:endParaRPr lang="en-US" altLang="en-US" sz="2000" dirty="0" smtClean="0">
              <a:latin typeface="Candara" panose="020E0502030303020204" pitchFamily="34" charset="0"/>
            </a:endParaRPr>
          </a:p>
          <a:p>
            <a:pPr>
              <a:lnSpc>
                <a:spcPct val="150000"/>
              </a:lnSpc>
            </a:pPr>
            <a:r>
              <a:rPr lang="en-US" altLang="en-US" sz="3600" dirty="0" smtClean="0">
                <a:latin typeface="Candara" panose="020E0502030303020204" pitchFamily="34" charset="0"/>
              </a:rPr>
              <a:t>Additional </a:t>
            </a:r>
            <a:r>
              <a:rPr lang="en-US" altLang="en-US" sz="3600" dirty="0">
                <a:latin typeface="Candara" panose="020E0502030303020204" pitchFamily="34" charset="0"/>
              </a:rPr>
              <a:t>properties of decomposition  are needed to prevent from generating spurious tuples</a:t>
            </a:r>
          </a:p>
        </p:txBody>
      </p:sp>
    </p:spTree>
    <p:extLst>
      <p:ext uri="{BB962C8B-B14F-4D97-AF65-F5344CB8AC3E}">
        <p14:creationId xmlns:p14="http://schemas.microsoft.com/office/powerpoint/2010/main" val="187013966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0" y="1"/>
            <a:ext cx="9144000" cy="723899"/>
          </a:xfrm>
        </p:spPr>
        <p:txBody>
          <a:bodyPr/>
          <a:lstStyle/>
          <a:p>
            <a:r>
              <a:rPr lang="en-US" altLang="en-US" b="1" dirty="0">
                <a:effectLst>
                  <a:outerShdw blurRad="38100" dist="38100" dir="2700000" algn="tl">
                    <a:srgbClr val="000000">
                      <a:alpha val="43137"/>
                    </a:srgbClr>
                  </a:outerShdw>
                </a:effectLst>
              </a:rPr>
              <a:t>Properties of Relational </a:t>
            </a:r>
            <a:r>
              <a:rPr lang="en-US" altLang="en-US" b="1" dirty="0" smtClean="0">
                <a:effectLst>
                  <a:outerShdw blurRad="38100" dist="38100" dir="2700000" algn="tl">
                    <a:srgbClr val="000000">
                      <a:alpha val="43137"/>
                    </a:srgbClr>
                  </a:outerShdw>
                </a:effectLst>
              </a:rPr>
              <a:t>Decompositions</a:t>
            </a:r>
            <a:endParaRPr lang="en-US" altLang="en-US" b="1" dirty="0">
              <a:effectLst>
                <a:outerShdw blurRad="38100" dist="38100" dir="2700000" algn="tl">
                  <a:srgbClr val="000000">
                    <a:alpha val="43137"/>
                  </a:srgbClr>
                </a:outerShdw>
              </a:effectLst>
            </a:endParaRPr>
          </a:p>
        </p:txBody>
      </p:sp>
      <p:sp>
        <p:nvSpPr>
          <p:cNvPr id="6" name="Rectangle 5"/>
          <p:cNvSpPr txBox="1">
            <a:spLocks noChangeArrowheads="1"/>
          </p:cNvSpPr>
          <p:nvPr/>
        </p:nvSpPr>
        <p:spPr bwMode="auto">
          <a:xfrm>
            <a:off x="38100" y="1066800"/>
            <a:ext cx="9067800" cy="5743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200000"/>
              </a:lnSpc>
              <a:buNone/>
            </a:pPr>
            <a:r>
              <a:rPr lang="en-US" altLang="en-US" sz="2650" b="1" dirty="0" smtClean="0">
                <a:latin typeface="+mj-lt"/>
              </a:rPr>
              <a:t>Dependency Preservation Property of a Decomposition</a:t>
            </a:r>
            <a:r>
              <a:rPr lang="en-US" altLang="en-US" sz="2650" dirty="0" smtClean="0">
                <a:latin typeface="+mj-lt"/>
              </a:rPr>
              <a:t> </a:t>
            </a:r>
          </a:p>
          <a:p>
            <a:pPr marL="0" indent="0">
              <a:lnSpc>
                <a:spcPct val="200000"/>
              </a:lnSpc>
              <a:buNone/>
            </a:pPr>
            <a:r>
              <a:rPr lang="en-US" altLang="en-US" b="1" dirty="0" smtClean="0">
                <a:latin typeface="Candara" panose="020E0502030303020204" pitchFamily="34" charset="0"/>
              </a:rPr>
              <a:t>Definition</a:t>
            </a:r>
            <a:r>
              <a:rPr lang="en-US" altLang="en-US" dirty="0" smtClean="0">
                <a:latin typeface="Candara" panose="020E0502030303020204" pitchFamily="34" charset="0"/>
              </a:rPr>
              <a:t>: </a:t>
            </a:r>
          </a:p>
          <a:p>
            <a:pPr>
              <a:lnSpc>
                <a:spcPct val="150000"/>
              </a:lnSpc>
            </a:pPr>
            <a:r>
              <a:rPr lang="en-US" altLang="en-US" sz="2600" dirty="0" smtClean="0">
                <a:latin typeface="Candara" panose="020E0502030303020204" pitchFamily="34" charset="0"/>
              </a:rPr>
              <a:t>Given a set of dependencies F on R, the </a:t>
            </a:r>
            <a:r>
              <a:rPr lang="en-US" altLang="en-US" sz="2600" b="1" dirty="0" smtClean="0">
                <a:latin typeface="Candara" panose="020E0502030303020204" pitchFamily="34" charset="0"/>
              </a:rPr>
              <a:t>projection</a:t>
            </a:r>
            <a:r>
              <a:rPr lang="en-US" altLang="en-US" sz="2600" dirty="0" smtClean="0">
                <a:latin typeface="Candara" panose="020E0502030303020204" pitchFamily="34" charset="0"/>
              </a:rPr>
              <a:t> of F on </a:t>
            </a:r>
            <a:r>
              <a:rPr lang="en-US" altLang="en-US" sz="2600" dirty="0" err="1" smtClean="0">
                <a:latin typeface="Candara" panose="020E0502030303020204" pitchFamily="34" charset="0"/>
              </a:rPr>
              <a:t>R</a:t>
            </a:r>
            <a:r>
              <a:rPr lang="en-US" altLang="en-US" sz="2600" baseline="-25000" dirty="0" err="1" smtClean="0">
                <a:latin typeface="Candara" panose="020E0502030303020204" pitchFamily="34" charset="0"/>
              </a:rPr>
              <a:t>i</a:t>
            </a:r>
            <a:r>
              <a:rPr lang="en-US" altLang="en-US" sz="2600" dirty="0" smtClean="0">
                <a:latin typeface="Candara" panose="020E0502030303020204" pitchFamily="34" charset="0"/>
              </a:rPr>
              <a:t>, denoted by </a:t>
            </a:r>
            <a:r>
              <a:rPr lang="en-US" altLang="en-US" sz="2600" dirty="0" err="1" smtClean="0">
                <a:latin typeface="Candara" panose="020E0502030303020204" pitchFamily="34" charset="0"/>
              </a:rPr>
              <a:t>P</a:t>
            </a:r>
            <a:r>
              <a:rPr lang="en-US" altLang="en-US" sz="2600" baseline="-25000" dirty="0" err="1" smtClean="0">
                <a:latin typeface="Candara" panose="020E0502030303020204" pitchFamily="34" charset="0"/>
              </a:rPr>
              <a:t>Ri</a:t>
            </a:r>
            <a:r>
              <a:rPr lang="en-US" altLang="en-US" sz="2600" dirty="0" smtClean="0">
                <a:latin typeface="Candara" panose="020E0502030303020204" pitchFamily="34" charset="0"/>
              </a:rPr>
              <a:t>(F) where </a:t>
            </a:r>
            <a:r>
              <a:rPr lang="en-US" altLang="en-US" sz="2600" dirty="0" err="1" smtClean="0">
                <a:latin typeface="Candara" panose="020E0502030303020204" pitchFamily="34" charset="0"/>
              </a:rPr>
              <a:t>R</a:t>
            </a:r>
            <a:r>
              <a:rPr lang="en-US" altLang="en-US" sz="2600" baseline="-25000" dirty="0" err="1" smtClean="0">
                <a:latin typeface="Candara" panose="020E0502030303020204" pitchFamily="34" charset="0"/>
              </a:rPr>
              <a:t>i</a:t>
            </a:r>
            <a:r>
              <a:rPr lang="en-US" altLang="en-US" sz="2600" dirty="0" smtClean="0">
                <a:latin typeface="Candara" panose="020E0502030303020204" pitchFamily="34" charset="0"/>
              </a:rPr>
              <a:t> is a subset of R, </a:t>
            </a:r>
            <a:endParaRPr lang="en-US" altLang="en-US" sz="2600" dirty="0" smtClean="0">
              <a:latin typeface="Candara" panose="020E0502030303020204" pitchFamily="34" charset="0"/>
            </a:endParaRPr>
          </a:p>
          <a:p>
            <a:pPr lvl="1">
              <a:lnSpc>
                <a:spcPct val="150000"/>
              </a:lnSpc>
            </a:pPr>
            <a:r>
              <a:rPr lang="en-US" altLang="en-US" sz="2400" dirty="0" smtClean="0">
                <a:latin typeface="Candara" panose="020E0502030303020204" pitchFamily="34" charset="0"/>
              </a:rPr>
              <a:t>is </a:t>
            </a:r>
            <a:r>
              <a:rPr lang="en-US" altLang="en-US" sz="2400" dirty="0" smtClean="0">
                <a:latin typeface="Candara" panose="020E0502030303020204" pitchFamily="34" charset="0"/>
              </a:rPr>
              <a:t>the set of dependencies X </a:t>
            </a:r>
            <a:r>
              <a:rPr lang="en-US" altLang="en-US" sz="2400" dirty="0" smtClean="0">
                <a:latin typeface="Candara" panose="020E0502030303020204" pitchFamily="34" charset="0"/>
                <a:sym typeface="Wingdings 3" charset="2"/>
              </a:rPr>
              <a:t></a:t>
            </a:r>
            <a:r>
              <a:rPr lang="en-US" altLang="en-US" sz="2400" dirty="0" smtClean="0">
                <a:latin typeface="Candara" panose="020E0502030303020204" pitchFamily="34" charset="0"/>
              </a:rPr>
              <a:t> Y in </a:t>
            </a:r>
            <a:r>
              <a:rPr lang="en-US" altLang="en-US" sz="2400" b="1" dirty="0" smtClean="0">
                <a:latin typeface="Candara" panose="020E0502030303020204" pitchFamily="34" charset="0"/>
              </a:rPr>
              <a:t>F</a:t>
            </a:r>
            <a:r>
              <a:rPr lang="en-US" altLang="en-US" sz="2400" b="1" baseline="30000" dirty="0" smtClean="0">
                <a:latin typeface="Candara" panose="020E0502030303020204" pitchFamily="34" charset="0"/>
              </a:rPr>
              <a:t>+</a:t>
            </a:r>
            <a:r>
              <a:rPr lang="en-US" altLang="en-US" sz="2400" dirty="0" smtClean="0">
                <a:latin typeface="Candara" panose="020E0502030303020204" pitchFamily="34" charset="0"/>
              </a:rPr>
              <a:t> such that </a:t>
            </a:r>
            <a:r>
              <a:rPr lang="en-US" altLang="en-US" sz="2400" dirty="0" smtClean="0">
                <a:latin typeface="Candara" panose="020E0502030303020204" pitchFamily="34" charset="0"/>
              </a:rPr>
              <a:t>the </a:t>
            </a:r>
            <a:r>
              <a:rPr lang="en-US" altLang="en-US" sz="2400" b="1" dirty="0" smtClean="0">
                <a:latin typeface="Candara" panose="020E0502030303020204" pitchFamily="34" charset="0"/>
              </a:rPr>
              <a:t>attributes</a:t>
            </a:r>
            <a:r>
              <a:rPr lang="en-US" altLang="en-US" sz="2400" dirty="0" smtClean="0">
                <a:latin typeface="Candara" panose="020E0502030303020204" pitchFamily="34" charset="0"/>
              </a:rPr>
              <a:t> in X U Y are all contained in </a:t>
            </a:r>
            <a:r>
              <a:rPr lang="en-US" altLang="en-US" sz="2400" b="1" dirty="0" err="1" smtClean="0">
                <a:latin typeface="Candara" panose="020E0502030303020204" pitchFamily="34" charset="0"/>
              </a:rPr>
              <a:t>R</a:t>
            </a:r>
            <a:r>
              <a:rPr lang="en-US" altLang="en-US" sz="2400" b="1" baseline="-25000" dirty="0" err="1" smtClean="0">
                <a:latin typeface="Candara" panose="020E0502030303020204" pitchFamily="34" charset="0"/>
              </a:rPr>
              <a:t>i</a:t>
            </a:r>
            <a:r>
              <a:rPr lang="en-US" altLang="en-US" sz="2400" b="1" dirty="0" smtClean="0">
                <a:latin typeface="Candara" panose="020E0502030303020204" pitchFamily="34" charset="0"/>
              </a:rPr>
              <a:t>.</a:t>
            </a:r>
          </a:p>
        </p:txBody>
      </p:sp>
    </p:spTree>
    <p:extLst>
      <p:ext uri="{BB962C8B-B14F-4D97-AF65-F5344CB8AC3E}">
        <p14:creationId xmlns:p14="http://schemas.microsoft.com/office/powerpoint/2010/main" val="3060868446"/>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11989</TotalTime>
  <Words>3276</Words>
  <Application>Microsoft Office PowerPoint</Application>
  <PresentationFormat>Letter Paper (8.5x11 in)</PresentationFormat>
  <Paragraphs>412</Paragraphs>
  <Slides>44</Slides>
  <Notes>41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44</vt:i4>
      </vt:variant>
    </vt:vector>
  </HeadingPairs>
  <TitlesOfParts>
    <vt:vector size="63" baseType="lpstr">
      <vt:lpstr>MS PGothic</vt:lpstr>
      <vt:lpstr>MS PGothic</vt:lpstr>
      <vt:lpstr>Arial</vt:lpstr>
      <vt:lpstr>Arial Narrow</vt:lpstr>
      <vt:lpstr>Bodega Sans</vt:lpstr>
      <vt:lpstr>Candara</vt:lpstr>
      <vt:lpstr>Consolas</vt:lpstr>
      <vt:lpstr>Courier New</vt:lpstr>
      <vt:lpstr>Lucida Grande</vt:lpstr>
      <vt:lpstr>MathematicalPi 1</vt:lpstr>
      <vt:lpstr>MathematicalPi 4</vt:lpstr>
      <vt:lpstr>Symbol</vt:lpstr>
      <vt:lpstr>Tahoma</vt:lpstr>
      <vt:lpstr>Times New Roman</vt:lpstr>
      <vt:lpstr>Verdana</vt:lpstr>
      <vt:lpstr>Wingdings</vt:lpstr>
      <vt:lpstr>Wingdings 3</vt:lpstr>
      <vt:lpstr>ヒラギノ角ゴ Pro W3</vt:lpstr>
      <vt:lpstr>Blends</vt:lpstr>
      <vt:lpstr>PowerPoint Presentation</vt:lpstr>
      <vt:lpstr> </vt:lpstr>
      <vt:lpstr>Outline</vt:lpstr>
      <vt:lpstr>DESIGNING A SET OF RELATIONS (1) </vt:lpstr>
      <vt:lpstr>DESIGNING A SET OF RELATIONS (2)</vt:lpstr>
      <vt:lpstr>Algorithm to determine the key of a relation</vt:lpstr>
      <vt:lpstr>Properties of Relational Decompositions</vt:lpstr>
      <vt:lpstr>Properties of Relational Decompositions</vt:lpstr>
      <vt:lpstr>Properties of Relational Decompositions</vt:lpstr>
      <vt:lpstr>Properties of Relational Decompositions (cont)</vt:lpstr>
      <vt:lpstr>Exercise: Is Dependency Preserved</vt:lpstr>
      <vt:lpstr>Exercise: Is Dependency Preserved</vt:lpstr>
      <vt:lpstr>Exercise: Is Dependency Preserved</vt:lpstr>
      <vt:lpstr>Properties of Relational Decompositions</vt:lpstr>
      <vt:lpstr>Properties of Relational Decompositions(cont)</vt:lpstr>
      <vt:lpstr>Properties of Relational Decompositions(cont)</vt:lpstr>
      <vt:lpstr>Properties of Relational Decompositions (cont)</vt:lpstr>
      <vt:lpstr>Properties of Relational Decompositions (cont)</vt:lpstr>
      <vt:lpstr>Test for checking non-additivity of Binary Relational Decompositions (cont)</vt:lpstr>
      <vt:lpstr>Properties of Relational Decompositions</vt:lpstr>
      <vt:lpstr>Algorithms for Relational Database Schema Design (1)</vt:lpstr>
      <vt:lpstr>Algorithms for Relational Database Schema Design (2)</vt:lpstr>
      <vt:lpstr>Problems with Null Values and Dangling Tuples (1)</vt:lpstr>
      <vt:lpstr>Problems with Null Values and Dangling Tuples (2)</vt:lpstr>
      <vt:lpstr>Problems with Null Values and Dangling Tuples (3)</vt:lpstr>
      <vt:lpstr>Problems with Null Values and Dangling Tuples (4)</vt:lpstr>
      <vt:lpstr>Problems with Null Values and Dangling Tuples (5)</vt:lpstr>
      <vt:lpstr>About Normalization Algorithms </vt:lpstr>
      <vt:lpstr>Summary of Algorithms for Relational Database Schema Design (1)</vt:lpstr>
      <vt:lpstr>Summary of Algorithms for Relational Database Schema Design (2)</vt:lpstr>
      <vt:lpstr>5. Multivalued Dependencies and Fourth Normal Form – Further Discussion (1)</vt:lpstr>
      <vt:lpstr>Multivalued Dependencies and Fourth Normal Form (2)</vt:lpstr>
      <vt:lpstr>Multivalued Dependencies and Fourth Normal Form (3)</vt:lpstr>
      <vt:lpstr>Multivalued Dependencies and Fourth Normal Form (4)</vt:lpstr>
      <vt:lpstr>Multivalued Dependencies and Fourth Normal Form (5)</vt:lpstr>
      <vt:lpstr>Multivalued Dependencies and Fourth Normal Form (6)</vt:lpstr>
      <vt:lpstr>Other Dependencies and Normal Forms</vt:lpstr>
      <vt:lpstr>Join Dependencies and Fifth Normal Form</vt:lpstr>
      <vt:lpstr>Inclusion Dependencies (1) </vt:lpstr>
      <vt:lpstr>Inclusion  Dependencies (2)</vt:lpstr>
      <vt:lpstr>Functional  Dependencies based on Arithmetic functions and procedures (1)</vt:lpstr>
      <vt:lpstr>Functional  Dependencies based on Arithmetic functions and procedures (2) </vt:lpstr>
      <vt:lpstr>Other Dependencies and Normal Forms (3)</vt:lpstr>
      <vt:lpstr>Recap</vt:lpstr>
    </vt:vector>
  </TitlesOfParts>
  <Manager/>
  <Company>©2007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Database System Concepts and Architecture</dc:subject>
  <dc:creator>Elmasri/Navathe</dc:creator>
  <cp:keywords/>
  <dc:description/>
  <cp:lastModifiedBy>Tesfamichael Gebrehiwet</cp:lastModifiedBy>
  <cp:revision>697</cp:revision>
  <cp:lastPrinted>2001-11-04T00:51:13Z</cp:lastPrinted>
  <dcterms:created xsi:type="dcterms:W3CDTF">2005-02-25T19:46:41Z</dcterms:created>
  <dcterms:modified xsi:type="dcterms:W3CDTF">2021-04-11T21:15:16Z</dcterms:modified>
  <cp:category/>
</cp:coreProperties>
</file>