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4"/>
  </p:notesMasterIdLst>
  <p:handoutMasterIdLst>
    <p:handoutMasterId r:id="rId125"/>
  </p:handoutMasterIdLst>
  <p:sldIdLst>
    <p:sldId id="396" r:id="rId2"/>
    <p:sldId id="398" r:id="rId3"/>
    <p:sldId id="464" r:id="rId4"/>
    <p:sldId id="399" r:id="rId5"/>
    <p:sldId id="400" r:id="rId6"/>
    <p:sldId id="401" r:id="rId7"/>
    <p:sldId id="402" r:id="rId8"/>
    <p:sldId id="458" r:id="rId9"/>
    <p:sldId id="459" r:id="rId10"/>
    <p:sldId id="460" r:id="rId11"/>
    <p:sldId id="403" r:id="rId12"/>
    <p:sldId id="404" r:id="rId13"/>
    <p:sldId id="405" r:id="rId14"/>
    <p:sldId id="406" r:id="rId15"/>
    <p:sldId id="461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63" r:id="rId45"/>
    <p:sldId id="435" r:id="rId46"/>
    <p:sldId id="437" r:id="rId47"/>
    <p:sldId id="436" r:id="rId48"/>
    <p:sldId id="439" r:id="rId49"/>
    <p:sldId id="438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7" r:id="rId58"/>
    <p:sldId id="448" r:id="rId59"/>
    <p:sldId id="449" r:id="rId60"/>
    <p:sldId id="452" r:id="rId61"/>
    <p:sldId id="453" r:id="rId62"/>
    <p:sldId id="454" r:id="rId63"/>
    <p:sldId id="455" r:id="rId64"/>
    <p:sldId id="456" r:id="rId65"/>
    <p:sldId id="457" r:id="rId66"/>
    <p:sldId id="450" r:id="rId67"/>
    <p:sldId id="451" r:id="rId68"/>
    <p:sldId id="465" r:id="rId69"/>
    <p:sldId id="466" r:id="rId70"/>
    <p:sldId id="467" r:id="rId71"/>
    <p:sldId id="468" r:id="rId72"/>
    <p:sldId id="469" r:id="rId73"/>
    <p:sldId id="470" r:id="rId74"/>
    <p:sldId id="471" r:id="rId75"/>
    <p:sldId id="472" r:id="rId76"/>
    <p:sldId id="473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520" r:id="rId88"/>
    <p:sldId id="511" r:id="rId89"/>
    <p:sldId id="510" r:id="rId90"/>
    <p:sldId id="512" r:id="rId91"/>
    <p:sldId id="514" r:id="rId92"/>
    <p:sldId id="515" r:id="rId93"/>
    <p:sldId id="516" r:id="rId94"/>
    <p:sldId id="519" r:id="rId95"/>
    <p:sldId id="517" r:id="rId96"/>
    <p:sldId id="518" r:id="rId97"/>
    <p:sldId id="484" r:id="rId98"/>
    <p:sldId id="485" r:id="rId99"/>
    <p:sldId id="486" r:id="rId100"/>
    <p:sldId id="487" r:id="rId101"/>
    <p:sldId id="488" r:id="rId102"/>
    <p:sldId id="489" r:id="rId103"/>
    <p:sldId id="490" r:id="rId104"/>
    <p:sldId id="491" r:id="rId105"/>
    <p:sldId id="492" r:id="rId106"/>
    <p:sldId id="493" r:id="rId107"/>
    <p:sldId id="494" r:id="rId108"/>
    <p:sldId id="495" r:id="rId109"/>
    <p:sldId id="496" r:id="rId110"/>
    <p:sldId id="497" r:id="rId111"/>
    <p:sldId id="498" r:id="rId112"/>
    <p:sldId id="499" r:id="rId113"/>
    <p:sldId id="500" r:id="rId114"/>
    <p:sldId id="501" r:id="rId115"/>
    <p:sldId id="502" r:id="rId116"/>
    <p:sldId id="503" r:id="rId117"/>
    <p:sldId id="504" r:id="rId118"/>
    <p:sldId id="505" r:id="rId119"/>
    <p:sldId id="506" r:id="rId120"/>
    <p:sldId id="507" r:id="rId121"/>
    <p:sldId id="508" r:id="rId122"/>
    <p:sldId id="509" r:id="rId12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660"/>
  </p:normalViewPr>
  <p:slideViewPr>
    <p:cSldViewPr snapToObjects="1">
      <p:cViewPr varScale="1">
        <p:scale>
          <a:sx n="82" d="100"/>
          <a:sy n="82" d="100"/>
        </p:scale>
        <p:origin x="1915" y="5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C5C7E7-222F-4F29-A1C9-CD02829D590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44ABBB-60C5-4ACE-8C11-8DCD5EA024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43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3088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108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0336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109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701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110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8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69C27-9E97-4CDF-A56A-BAE2700FC7CE}" type="slidenum">
              <a:rPr lang="en-CA" altLang="en-US" sz="1200" smtClean="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2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882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00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47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249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89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559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706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08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2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058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015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684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2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79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801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995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925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12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02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742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26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017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688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06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454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312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637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274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842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1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1697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95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1709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617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2691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5952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2638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3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4221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52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7193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724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6806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1664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3708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6620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6300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9340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002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902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5834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63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193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64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00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6080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65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4974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66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368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67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6537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68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71580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69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1204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70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3202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816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768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518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74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90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7782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761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380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898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164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20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194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27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87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042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5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03466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6426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479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5C2D2E6-F3AE-4706-AA7C-A27CB5881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E3BA3E-1163-4871-A1C5-DDC284DA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6663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C515C3-4144-46F2-9488-0C2F9C99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CDE7844-086F-44A6-BD23-B7F220B0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143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1377A80-0AAD-447B-BE0B-51EE48D2E4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  <a:pPr algn="r"/>
              <a:t>89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8A5EF8-1EA2-40F7-ACE3-511711E5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2C85F7F-263F-4BCA-A748-E7BF53C3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2275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B3BA81C-442A-4230-A20A-E595EBE42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48B2855-8CA5-440D-9408-4CE865C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581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0EAB560-37BF-4BCA-B8B2-3F91FFA8D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  <a:pPr algn="r"/>
              <a:t>91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4BF505B-7173-4754-A528-D8FA43F0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2B67DF2-5D25-46F8-ACC9-D9394CC3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46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92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9866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93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6451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41B4EAA-8DEC-4091-900B-F533CB361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  <a:pPr algn="r"/>
              <a:t>94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8809479-F953-4055-B86B-B7BBDED36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946F2EA-0356-44B0-A850-64B9E536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9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4352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95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5332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7615A99-8D1A-4BC1-9629-12BC9DF9EE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  <a:pPr algn="r"/>
              <a:t>96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61E8095-6D2C-41A8-B271-9AB1D651D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6D5D4DC-B829-48BF-B1AC-E75D18F98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6835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943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3589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445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8433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353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5108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103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476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104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9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7010" y="42724"/>
            <a:ext cx="9030789" cy="2386149"/>
          </a:xfrm>
        </p:spPr>
        <p:txBody>
          <a:bodyPr wrap="none"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2088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A47A-09A9-4891-9F43-244615D4703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152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C428-2C1E-46F5-8FB4-3FE450CE886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38567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5770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37258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004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441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93993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93A70-39F0-4752-9D2D-B1A3E0F45D4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8380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3329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A303E17-C0EF-41C0-AD77-3054CDAC7F9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70562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CACF-0B3E-4809-A9CA-189A401210E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16596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D5D3-0888-4167-9E4D-5EFFC360AB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23586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-13063"/>
            <a:ext cx="9144000" cy="62266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685800"/>
            <a:ext cx="9042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44" r:id="rId7"/>
    <p:sldLayoutId id="2147483838" r:id="rId8"/>
    <p:sldLayoutId id="2147483839" r:id="rId9"/>
    <p:sldLayoutId id="2147483840" r:id="rId10"/>
    <p:sldLayoutId id="214748384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 txBox="1">
            <a:spLocks/>
          </p:cNvSpPr>
          <p:nvPr/>
        </p:nvSpPr>
        <p:spPr bwMode="auto">
          <a:xfrm>
            <a:off x="0" y="13854"/>
            <a:ext cx="9144000" cy="387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 b="1" dirty="0">
                <a:solidFill>
                  <a:srgbClr val="00B050"/>
                </a:solidFill>
              </a:rPr>
              <a:t>7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0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4800" b="1" dirty="0">
              <a:solidFill>
                <a:srgbClr val="00B050"/>
              </a:solidFill>
            </a:endParaRPr>
          </a:p>
          <a:p>
            <a:pPr lvl="0" algn="ctr"/>
            <a:r>
              <a:rPr lang="en-US" sz="2800" b="1" dirty="0"/>
              <a:t>Structured Query Language </a:t>
            </a:r>
            <a:br>
              <a:rPr lang="en-US" sz="2800" b="1" dirty="0"/>
            </a:br>
            <a:r>
              <a:rPr lang="en-US" sz="2800" b="1" dirty="0"/>
              <a:t>(Schema Definition, Basic Constraints, and Queries)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r>
              <a:rPr lang="en-US" altLang="en-US" sz="2800" b="1" dirty="0"/>
              <a:t>Attribute Data Types and Domains in SQL (cont’d.)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41DA15A-B2E4-4617-BCC7-F7634E19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>
                <a:ea typeface="ＭＳ Ｐゴシック" charset="0"/>
              </a:rPr>
              <a:t>Additional data types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b="1" dirty="0">
                <a:ea typeface="ＭＳ Ｐゴシック" charset="0"/>
              </a:rPr>
              <a:t>Timestamp</a:t>
            </a:r>
            <a:r>
              <a:rPr lang="en-US" altLang="en-US" dirty="0">
                <a:ea typeface="ＭＳ Ｐゴシック" charset="0"/>
              </a:rPr>
              <a:t> data type </a:t>
            </a: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charset="0"/>
              </a:rPr>
              <a:t>Includes the </a:t>
            </a:r>
            <a:r>
              <a:rPr lang="en-US" altLang="en-US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DATE</a:t>
            </a:r>
            <a:r>
              <a:rPr lang="en-US" altLang="en-US" dirty="0">
                <a:ea typeface="ＭＳ Ｐゴシック" charset="0"/>
              </a:rPr>
              <a:t> and </a:t>
            </a:r>
            <a:r>
              <a:rPr lang="en-US" altLang="en-US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TIME</a:t>
            </a:r>
            <a:r>
              <a:rPr lang="en-US" altLang="en-US" dirty="0">
                <a:ea typeface="ＭＳ Ｐゴシック" charset="0"/>
              </a:rPr>
              <a:t> fields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dirty="0">
                <a:ea typeface="ＭＳ Ｐゴシック" charset="0"/>
              </a:rPr>
              <a:t>Plus a minimum of six positions for decimal fractions of seconds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dirty="0">
                <a:ea typeface="ＭＳ Ｐゴシック" charset="0"/>
              </a:rPr>
              <a:t>Optional </a:t>
            </a:r>
            <a:r>
              <a:rPr lang="en-US" altLang="en-US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WITH TIME ZONE</a:t>
            </a:r>
            <a:r>
              <a:rPr lang="en-US" altLang="en-US" dirty="0">
                <a:ea typeface="ＭＳ Ｐゴシック" charset="0"/>
              </a:rPr>
              <a:t> qualifier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600" b="1" dirty="0">
                <a:ea typeface="ＭＳ Ｐゴシック" charset="0"/>
              </a:rPr>
              <a:t>DATE, TIME, Timestamp, INTERVAL </a:t>
            </a:r>
            <a:r>
              <a:rPr lang="en-US" altLang="en-US" sz="2600" dirty="0">
                <a:ea typeface="ＭＳ Ｐゴシック" charset="0"/>
              </a:rPr>
              <a:t> data types can be </a:t>
            </a:r>
            <a:r>
              <a:rPr lang="en-US" altLang="en-US" sz="2600" b="1" dirty="0">
                <a:ea typeface="ＭＳ Ｐゴシック" charset="0"/>
              </a:rPr>
              <a:t>cast</a:t>
            </a:r>
            <a:r>
              <a:rPr lang="en-US" altLang="en-US" sz="2600" dirty="0">
                <a:ea typeface="ＭＳ Ｐゴシック" charset="0"/>
              </a:rPr>
              <a:t> or converted to string formats for comparison.  </a:t>
            </a:r>
          </a:p>
        </p:txBody>
      </p:sp>
    </p:spTree>
    <p:extLst>
      <p:ext uri="{BB962C8B-B14F-4D97-AF65-F5344CB8AC3E}">
        <p14:creationId xmlns:p14="http://schemas.microsoft.com/office/powerpoint/2010/main" val="546098969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944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7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/>
              <a:t>unique</a:t>
            </a:r>
            <a:r>
              <a:rPr kumimoji="0" lang="en-US" altLang="en-US" dirty="0"/>
              <a:t> ( </a:t>
            </a:r>
            <a:r>
              <a:rPr kumimoji="0" lang="en-US" altLang="en-US" i="1" dirty="0"/>
              <a:t>A</a:t>
            </a:r>
            <a:r>
              <a:rPr kumimoji="0" lang="en-US" altLang="en-US" baseline="-25000" dirty="0"/>
              <a:t>1</a:t>
            </a:r>
            <a:r>
              <a:rPr kumimoji="0" lang="en-US" altLang="en-US" dirty="0"/>
              <a:t>, </a:t>
            </a:r>
            <a:r>
              <a:rPr kumimoji="0" lang="en-US" altLang="en-US" i="1" dirty="0"/>
              <a:t>A</a:t>
            </a:r>
            <a:r>
              <a:rPr kumimoji="0" lang="en-US" altLang="en-US" baseline="-25000" dirty="0"/>
              <a:t>2</a:t>
            </a:r>
            <a:r>
              <a:rPr kumimoji="0" lang="en-US" altLang="en-US" dirty="0"/>
              <a:t>, …, </a:t>
            </a:r>
            <a:r>
              <a:rPr kumimoji="0" lang="en-US" altLang="en-US" i="1" dirty="0"/>
              <a:t>A</a:t>
            </a:r>
            <a:r>
              <a:rPr kumimoji="0" lang="en-US" altLang="en-US" baseline="-25000" dirty="0"/>
              <a:t>m</a:t>
            </a:r>
            <a:r>
              <a:rPr kumimoji="0" lang="en-US" alt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0" lang="en-US" altLang="en-US" sz="2800" dirty="0"/>
              <a:t>The unique specification states that the attributes </a:t>
            </a:r>
            <a:r>
              <a:rPr kumimoji="0" lang="en-US" altLang="en-US" sz="2800" i="1" dirty="0"/>
              <a:t>A</a:t>
            </a:r>
            <a:r>
              <a:rPr kumimoji="0" lang="en-US" altLang="en-US" sz="2800" baseline="-25000" dirty="0"/>
              <a:t>1</a:t>
            </a:r>
            <a:r>
              <a:rPr kumimoji="0" lang="en-US" altLang="en-US" sz="2800" dirty="0"/>
              <a:t>, </a:t>
            </a:r>
            <a:r>
              <a:rPr kumimoji="0" lang="en-US" altLang="en-US" sz="2800" i="1" dirty="0"/>
              <a:t>A</a:t>
            </a:r>
            <a:r>
              <a:rPr kumimoji="0" lang="en-US" altLang="en-US" sz="2800" baseline="-25000" dirty="0"/>
              <a:t>2</a:t>
            </a:r>
            <a:r>
              <a:rPr kumimoji="0" lang="en-US" altLang="en-US" sz="2800" dirty="0"/>
              <a:t>, …, </a:t>
            </a:r>
            <a:r>
              <a:rPr kumimoji="0" lang="en-US" altLang="en-US" sz="2800" i="1" dirty="0"/>
              <a:t>A</a:t>
            </a:r>
            <a:r>
              <a:rPr kumimoji="0" lang="en-US" altLang="en-US" sz="2800" baseline="-25000" dirty="0"/>
              <a:t>m </a:t>
            </a:r>
            <a:r>
              <a:rPr kumimoji="0" lang="en-US" altLang="en-US" sz="2800" dirty="0"/>
              <a:t> form a candidate key.</a:t>
            </a:r>
          </a:p>
          <a:p>
            <a:pPr lvl="1">
              <a:lnSpc>
                <a:spcPct val="150000"/>
              </a:lnSpc>
            </a:pPr>
            <a:r>
              <a:rPr kumimoji="0" lang="en-US" altLang="en-US" sz="2800" dirty="0"/>
              <a:t>Candidate keys are permitted to be null (in contrast to primary keys).</a:t>
            </a:r>
          </a:p>
          <a:p>
            <a:pPr>
              <a:lnSpc>
                <a:spcPct val="150000"/>
              </a:lnSpc>
            </a:pPr>
            <a:endParaRPr kumimoji="0" lang="en-US" altLang="en-US" dirty="0"/>
          </a:p>
          <a:p>
            <a:pPr>
              <a:lnSpc>
                <a:spcPct val="150000"/>
              </a:lnSpc>
            </a:pPr>
            <a:endParaRPr lang="en-US" altLang="en-US" sz="4400" b="1" dirty="0"/>
          </a:p>
          <a:p>
            <a:pPr>
              <a:lnSpc>
                <a:spcPct val="150000"/>
              </a:lnSpc>
              <a:buFont typeface="Monotype Sorts" charset="2"/>
              <a:buNone/>
            </a:pPr>
            <a:endParaRPr lang="en-US" altLang="en-US" sz="4400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493424836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The  </a:t>
            </a:r>
            <a:r>
              <a:rPr lang="en-US" altLang="en-US" sz="2000" b="1" dirty="0"/>
              <a:t>check </a:t>
            </a:r>
            <a:r>
              <a:rPr lang="en-US" altLang="en-US" sz="2000" dirty="0"/>
              <a:t>(P) clause specifies a predicate P that must be satisfied by every tuple in a relation.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Example:  ensure that semester is one of fall, winter, spring or summer</a:t>
            </a:r>
            <a:endParaRPr lang="en-US" altLang="en-US" sz="2000" b="1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/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section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course_id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varchar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(8),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sec_id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varchar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(8),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 semester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varchar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(6),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 year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numeric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(4,0),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 building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varchar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(15),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room_number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varchar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(7),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 time slot id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varchar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(4),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primary key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course_id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sec_id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semester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year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check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semester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1872120708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5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Ensures that a value that appears in one relation for a given set of attributes also appears for a certain set of attributes in another relation.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Example:  If “Biology” is a department name appearing in one of the tuples in the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relation, then there exists a tuple in the </a:t>
            </a:r>
            <a:r>
              <a:rPr lang="en-US" altLang="en-US" sz="2400" i="1" dirty="0"/>
              <a:t>department</a:t>
            </a:r>
            <a:r>
              <a:rPr lang="en-US" altLang="en-US" sz="2400" dirty="0"/>
              <a:t> relation for “Biology”.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Let A be a set of attributes.  Let R and S be two relations that contain attributes A and where A is the primary key of S. A is said to be a  </a:t>
            </a:r>
            <a:r>
              <a:rPr lang="en-US" altLang="en-US" sz="2400" b="1" dirty="0">
                <a:solidFill>
                  <a:srgbClr val="002060"/>
                </a:solidFill>
              </a:rPr>
              <a:t>foreign key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of R if for any values of A appearing in R these values also appear in S.</a:t>
            </a:r>
          </a:p>
        </p:txBody>
      </p:sp>
    </p:spTree>
    <p:extLst>
      <p:ext uri="{BB962C8B-B14F-4D97-AF65-F5344CB8AC3E}">
        <p14:creationId xmlns:p14="http://schemas.microsoft.com/office/powerpoint/2010/main" val="2006314882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Foreign </a:t>
            </a:r>
            <a:r>
              <a:rPr lang="en-US" altLang="en-US" sz="2400" i="1" dirty="0"/>
              <a:t>keys can be </a:t>
            </a:r>
            <a:r>
              <a:rPr lang="en-US" altLang="en-US" sz="2400" dirty="0"/>
              <a:t>specified as part of the SQL </a:t>
            </a:r>
            <a:r>
              <a:rPr lang="en-US" altLang="en-US" sz="2400" b="1" dirty="0"/>
              <a:t>create</a:t>
            </a:r>
            <a:r>
              <a:rPr lang="en-US" altLang="en-US" sz="2400" dirty="0"/>
              <a:t> </a:t>
            </a:r>
            <a:r>
              <a:rPr lang="en-US" altLang="en-US" sz="2400" b="1" dirty="0"/>
              <a:t>table </a:t>
            </a:r>
            <a:r>
              <a:rPr lang="en-US" altLang="en-US" sz="2400" dirty="0"/>
              <a:t> statement 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 key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references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By default, a foreign key references the primary-key attributes of the referenced table.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SQL allows  a list of attributes of the referenced relation to be specified explicitly.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 key </a:t>
            </a:r>
            <a:r>
              <a:rPr lang="en-US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1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references </a:t>
            </a:r>
            <a:r>
              <a:rPr lang="en-US" altLang="en-US" sz="21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 </a:t>
            </a:r>
            <a:r>
              <a:rPr lang="en-US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1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505581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3999" cy="6324599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2173288" algn="l"/>
              </a:tabLst>
            </a:pPr>
            <a:r>
              <a:rPr lang="en-US" altLang="en-US" sz="2000" dirty="0"/>
              <a:t>When a referential-integrity constraint is violated, the normal procedure is to reject the action that caused the violation.</a:t>
            </a:r>
          </a:p>
          <a:p>
            <a:pPr>
              <a:lnSpc>
                <a:spcPct val="150000"/>
              </a:lnSpc>
              <a:tabLst>
                <a:tab pos="2173288" algn="l"/>
              </a:tabLst>
            </a:pPr>
            <a:r>
              <a:rPr lang="en-US" altLang="en-US" sz="2000" dirty="0"/>
              <a:t>An alternative, in case of delete or update is to cascade</a:t>
            </a:r>
          </a:p>
          <a:p>
            <a:pPr>
              <a:lnSpc>
                <a:spcPct val="150000"/>
              </a:lnSpc>
              <a:buNone/>
              <a:tabLst>
                <a:tab pos="2173288" algn="l"/>
              </a:tabLst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create table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(…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 </a:t>
            </a:r>
            <a:r>
              <a:rPr lang="en-US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(20),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 key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references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 delete cascade</a:t>
            </a:r>
            <a:b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on update cascade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. . .) </a:t>
            </a:r>
          </a:p>
          <a:p>
            <a:pPr>
              <a:lnSpc>
                <a:spcPct val="150000"/>
              </a:lnSpc>
              <a:tabLst>
                <a:tab pos="2173288" algn="l"/>
              </a:tabLst>
            </a:pPr>
            <a:r>
              <a:rPr lang="en-US" altLang="en-US" sz="2000" dirty="0"/>
              <a:t>Instead of cascade we can use :  </a:t>
            </a:r>
          </a:p>
          <a:p>
            <a:pPr lvl="1">
              <a:lnSpc>
                <a:spcPct val="150000"/>
              </a:lnSpc>
              <a:tabLst>
                <a:tab pos="2173288" algn="l"/>
              </a:tabLst>
            </a:pPr>
            <a:r>
              <a:rPr lang="en-US" altLang="en-US" sz="2000" b="1" dirty="0"/>
              <a:t>set null</a:t>
            </a:r>
            <a:r>
              <a:rPr lang="en-US" altLang="en-US" sz="2000" dirty="0"/>
              <a:t>,</a:t>
            </a:r>
          </a:p>
          <a:p>
            <a:pPr lvl="1">
              <a:lnSpc>
                <a:spcPct val="150000"/>
              </a:lnSpc>
              <a:tabLst>
                <a:tab pos="2173288" algn="l"/>
              </a:tabLst>
            </a:pPr>
            <a:r>
              <a:rPr lang="en-US" altLang="en-US" sz="2000" b="1" dirty="0"/>
              <a:t>set default</a:t>
            </a:r>
            <a:endParaRPr lang="en-US" altLang="en-US" sz="2000" dirty="0"/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2173288" algn="l"/>
              </a:tabLst>
            </a:pPr>
            <a:endParaRPr lang="en-US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70968217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altLang="en-US" sz="24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2400" b="1" dirty="0"/>
              <a:t>  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table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   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(10),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(40),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mother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(10),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father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char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(10),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primary key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ID,</a:t>
            </a:r>
            <a:b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 key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father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references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person,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 key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mother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references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person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2400" dirty="0"/>
              <a:t>How to insert a tuple without causing constraint violation?</a:t>
            </a:r>
          </a:p>
          <a:p>
            <a:pPr lvl="1"/>
            <a:r>
              <a:rPr lang="en-US" altLang="en-US" sz="2400" dirty="0"/>
              <a:t>Insert father and mother of a person before inserting person</a:t>
            </a:r>
          </a:p>
          <a:p>
            <a:pPr lvl="1"/>
            <a:r>
              <a:rPr lang="en-US" altLang="en-US" sz="2400" dirty="0"/>
              <a:t>OR, set father and mother to null initially, update after inserting all persons (not possible if father and mother attributes declared to be </a:t>
            </a:r>
            <a:r>
              <a:rPr lang="en-US" altLang="en-US" sz="2400" b="1" dirty="0"/>
              <a:t>not null</a:t>
            </a:r>
            <a:r>
              <a:rPr lang="en-US" altLang="en-US" sz="2400" dirty="0"/>
              <a:t>) </a:t>
            </a:r>
          </a:p>
          <a:p>
            <a:pPr lvl="1"/>
            <a:r>
              <a:rPr lang="en-US" altLang="en-US" sz="2400" dirty="0"/>
              <a:t>OR defer constraint</a:t>
            </a:r>
            <a:r>
              <a:rPr lang="en-US" altLang="en-US" sz="2400" b="1" dirty="0"/>
              <a:t> </a:t>
            </a:r>
            <a:r>
              <a:rPr lang="en-US" altLang="en-US" sz="2400" dirty="0"/>
              <a:t>checking</a:t>
            </a:r>
          </a:p>
          <a:p>
            <a:pPr lvl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3079461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The predicate in the check clause can be an arbitrary predicate that can include a subquery.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400" b="1" dirty="0"/>
              <a:t>      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time_slot_id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time_slot_id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time_slot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400" dirty="0"/>
              <a:t>     The check condition states  that the  </a:t>
            </a:r>
            <a:r>
              <a:rPr lang="en-US" altLang="en-US" sz="2400" dirty="0" err="1"/>
              <a:t>time_slot_id</a:t>
            </a:r>
            <a:r>
              <a:rPr lang="en-US" altLang="en-US" sz="2400" dirty="0"/>
              <a:t> in each tuple in the </a:t>
            </a:r>
            <a:r>
              <a:rPr lang="en-US" altLang="en-US" sz="2400" i="1" dirty="0"/>
              <a:t>section</a:t>
            </a:r>
            <a:r>
              <a:rPr lang="en-US" altLang="en-US" sz="2400" dirty="0"/>
              <a:t>  relation is actually the identifier of a time slot in the </a:t>
            </a:r>
            <a:r>
              <a:rPr lang="en-US" altLang="en-US" sz="2400" i="1" dirty="0" err="1"/>
              <a:t>time_slot</a:t>
            </a:r>
            <a:r>
              <a:rPr lang="en-US" altLang="en-US" sz="2400" dirty="0"/>
              <a:t> relation.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The condition has to be checked not only when a tuple is inserted or modified in </a:t>
            </a:r>
            <a:r>
              <a:rPr lang="en-US" altLang="en-US" sz="2400" i="1" dirty="0"/>
              <a:t>section</a:t>
            </a:r>
            <a:r>
              <a:rPr lang="en-US" altLang="en-US" sz="2400" dirty="0"/>
              <a:t> , but also when the relation </a:t>
            </a:r>
            <a:r>
              <a:rPr lang="en-US" altLang="en-US" sz="2400" i="1" dirty="0" err="1"/>
              <a:t>time_slot</a:t>
            </a:r>
            <a:r>
              <a:rPr lang="en-US" altLang="en-US" sz="2400" i="1" dirty="0"/>
              <a:t> </a:t>
            </a:r>
            <a:r>
              <a:rPr lang="en-US" altLang="en-US" sz="2400" dirty="0"/>
              <a:t>changes </a:t>
            </a:r>
          </a:p>
          <a:p>
            <a:pPr>
              <a:lnSpc>
                <a:spcPct val="150000"/>
              </a:lnSpc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5196134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An </a:t>
            </a:r>
            <a:r>
              <a:rPr lang="en-US" altLang="en-US" sz="2400" b="1" dirty="0">
                <a:solidFill>
                  <a:srgbClr val="002060"/>
                </a:solidFill>
              </a:rPr>
              <a:t>assertion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is a predicate expressing a condition that we wish the database always to satisfy.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The following constraints, can be expressed using assertions: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For each tuple in the </a:t>
            </a:r>
            <a:r>
              <a:rPr lang="en-US" altLang="en-US" sz="2400" i="1" dirty="0"/>
              <a:t>student</a:t>
            </a:r>
            <a:r>
              <a:rPr lang="en-US" altLang="en-US" sz="2400" dirty="0"/>
              <a:t> relation, the value of the attribute </a:t>
            </a:r>
            <a:r>
              <a:rPr lang="en-US" altLang="en-US" sz="2400" i="1" dirty="0"/>
              <a:t>tot_cred</a:t>
            </a:r>
            <a:r>
              <a:rPr lang="en-US" altLang="en-US" sz="2400" dirty="0"/>
              <a:t> must equal the sum of credits of courses that the student has completed successfully.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An instructor cannot teach in two different classrooms in a semester in the same time slot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An assertion in SQL takes the form: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400" dirty="0"/>
              <a:t>        </a:t>
            </a:r>
            <a:r>
              <a:rPr lang="en-US" altLang="en-US" sz="2400" b="1" dirty="0"/>
              <a:t>create assertion</a:t>
            </a:r>
            <a:r>
              <a:rPr lang="en-US" altLang="en-US" sz="2400" dirty="0"/>
              <a:t> &lt;assertion-name&gt; </a:t>
            </a:r>
            <a:r>
              <a:rPr lang="en-US" altLang="en-US" sz="2400" b="1" dirty="0"/>
              <a:t>check </a:t>
            </a:r>
            <a:r>
              <a:rPr lang="en-US" altLang="en-US" sz="2400" dirty="0"/>
              <a:t>(&lt;predicate&gt;);</a:t>
            </a:r>
          </a:p>
          <a:p>
            <a:pPr>
              <a:lnSpc>
                <a:spcPct val="150000"/>
              </a:lnSpc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5643082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52450"/>
            <a:ext cx="9143999" cy="630555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1250950" algn="l"/>
              </a:tabLst>
            </a:pPr>
            <a:r>
              <a:rPr lang="en-US" altLang="en-US" sz="2200" b="1" dirty="0">
                <a:solidFill>
                  <a:srgbClr val="002060"/>
                </a:solidFill>
              </a:rPr>
              <a:t>date:</a:t>
            </a:r>
            <a:r>
              <a:rPr lang="en-US" altLang="en-US" sz="2200" dirty="0"/>
              <a:t>  Dates, containing a (4 digit) year, month and date</a:t>
            </a:r>
          </a:p>
          <a:p>
            <a:pPr lvl="1">
              <a:lnSpc>
                <a:spcPct val="150000"/>
              </a:lnSpc>
              <a:tabLst>
                <a:tab pos="1250950" algn="l"/>
              </a:tabLst>
            </a:pPr>
            <a:r>
              <a:rPr lang="en-US" altLang="en-US" sz="2200" dirty="0"/>
              <a:t>Example:  </a:t>
            </a:r>
            <a:r>
              <a:rPr lang="en-US" altLang="en-US" sz="2200" b="1" dirty="0"/>
              <a:t>date</a:t>
            </a:r>
            <a:r>
              <a:rPr lang="en-US" altLang="en-US" sz="2200" dirty="0"/>
              <a:t> '2005-7-27'</a:t>
            </a:r>
          </a:p>
          <a:p>
            <a:pPr>
              <a:lnSpc>
                <a:spcPct val="150000"/>
              </a:lnSpc>
              <a:tabLst>
                <a:tab pos="1250950" algn="l"/>
              </a:tabLst>
            </a:pPr>
            <a:r>
              <a:rPr lang="en-US" altLang="en-US" sz="2200" b="1" dirty="0">
                <a:solidFill>
                  <a:srgbClr val="002060"/>
                </a:solidFill>
              </a:rPr>
              <a:t>time:</a:t>
            </a:r>
            <a:r>
              <a:rPr lang="en-US" altLang="en-US" sz="2200" b="1" dirty="0"/>
              <a:t> </a:t>
            </a:r>
            <a:r>
              <a:rPr lang="en-US" altLang="en-US" sz="2200" dirty="0"/>
              <a:t> Time of day, in hours, minutes and seconds.</a:t>
            </a:r>
          </a:p>
          <a:p>
            <a:pPr lvl="1">
              <a:lnSpc>
                <a:spcPct val="150000"/>
              </a:lnSpc>
              <a:tabLst>
                <a:tab pos="1250950" algn="l"/>
              </a:tabLst>
            </a:pPr>
            <a:r>
              <a:rPr lang="en-US" altLang="en-US" sz="2200" dirty="0"/>
              <a:t>Example: </a:t>
            </a:r>
            <a:r>
              <a:rPr lang="en-US" altLang="en-US" sz="2200" b="1" dirty="0"/>
              <a:t> time</a:t>
            </a:r>
            <a:r>
              <a:rPr lang="en-US" altLang="en-US" sz="2200" dirty="0"/>
              <a:t> '09:00:30'        </a:t>
            </a:r>
            <a:r>
              <a:rPr lang="en-US" altLang="en-US" sz="2200" b="1" dirty="0"/>
              <a:t> time</a:t>
            </a:r>
            <a:r>
              <a:rPr lang="en-US" altLang="en-US" sz="2200" dirty="0"/>
              <a:t> '09:00:30.75'</a:t>
            </a:r>
          </a:p>
          <a:p>
            <a:pPr>
              <a:lnSpc>
                <a:spcPct val="150000"/>
              </a:lnSpc>
              <a:tabLst>
                <a:tab pos="1250950" algn="l"/>
              </a:tabLst>
            </a:pPr>
            <a:r>
              <a:rPr lang="en-US" altLang="en-US" sz="2200" b="1" dirty="0">
                <a:solidFill>
                  <a:srgbClr val="002060"/>
                </a:solidFill>
              </a:rPr>
              <a:t>timestamp:</a:t>
            </a:r>
            <a:r>
              <a:rPr lang="en-US" altLang="en-US" sz="2200" dirty="0"/>
              <a:t> date plus time of day</a:t>
            </a:r>
          </a:p>
          <a:p>
            <a:pPr lvl="1">
              <a:lnSpc>
                <a:spcPct val="150000"/>
              </a:lnSpc>
              <a:tabLst>
                <a:tab pos="1250950" algn="l"/>
              </a:tabLst>
            </a:pPr>
            <a:r>
              <a:rPr lang="en-US" altLang="en-US" sz="2200" dirty="0"/>
              <a:t>Example:  </a:t>
            </a:r>
            <a:r>
              <a:rPr lang="en-US" altLang="en-US" sz="2200" b="1" dirty="0"/>
              <a:t>timestamp</a:t>
            </a:r>
            <a:r>
              <a:rPr lang="en-US" altLang="en-US" sz="2200" dirty="0"/>
              <a:t>  '2005-7-27 09:00:30.75'</a:t>
            </a:r>
          </a:p>
          <a:p>
            <a:pPr>
              <a:lnSpc>
                <a:spcPct val="150000"/>
              </a:lnSpc>
              <a:tabLst>
                <a:tab pos="1250950" algn="l"/>
              </a:tabLst>
            </a:pPr>
            <a:r>
              <a:rPr lang="en-US" altLang="en-US" sz="2200" b="1" dirty="0">
                <a:solidFill>
                  <a:srgbClr val="002060"/>
                </a:solidFill>
              </a:rPr>
              <a:t>interval:</a:t>
            </a:r>
            <a:r>
              <a:rPr lang="en-US" altLang="en-US" sz="2200" dirty="0"/>
              <a:t>  period of time</a:t>
            </a:r>
          </a:p>
          <a:p>
            <a:pPr lvl="1">
              <a:lnSpc>
                <a:spcPct val="150000"/>
              </a:lnSpc>
              <a:tabLst>
                <a:tab pos="1250950" algn="l"/>
              </a:tabLst>
            </a:pPr>
            <a:r>
              <a:rPr lang="en-US" altLang="en-US" sz="2200" dirty="0"/>
              <a:t>Example:   interval  '1' day</a:t>
            </a:r>
          </a:p>
          <a:p>
            <a:pPr lvl="1">
              <a:lnSpc>
                <a:spcPct val="150000"/>
              </a:lnSpc>
              <a:tabLst>
                <a:tab pos="1250950" algn="l"/>
              </a:tabLst>
            </a:pPr>
            <a:r>
              <a:rPr lang="en-US" altLang="en-US" sz="2200" dirty="0"/>
              <a:t>Subtracting a date/time/timestamp value from another gives an interval value</a:t>
            </a:r>
          </a:p>
          <a:p>
            <a:pPr lvl="1">
              <a:lnSpc>
                <a:spcPct val="150000"/>
              </a:lnSpc>
              <a:tabLst>
                <a:tab pos="1250950" algn="l"/>
              </a:tabLst>
            </a:pPr>
            <a:r>
              <a:rPr lang="en-US" altLang="en-US" sz="2200" dirty="0"/>
              <a:t>Interval values can be added to date/time/timestamp values</a:t>
            </a:r>
          </a:p>
        </p:txBody>
      </p:sp>
    </p:spTree>
    <p:extLst>
      <p:ext uri="{BB962C8B-B14F-4D97-AF65-F5344CB8AC3E}">
        <p14:creationId xmlns:p14="http://schemas.microsoft.com/office/powerpoint/2010/main" val="2236925392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Large objects (photos, videos, CAD files, etc.) are stored as a </a:t>
            </a:r>
            <a:r>
              <a:rPr lang="en-US" altLang="en-US" sz="2400" i="1" dirty="0"/>
              <a:t>large object</a:t>
            </a:r>
            <a:r>
              <a:rPr lang="en-US" alt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blob</a:t>
            </a:r>
            <a:r>
              <a:rPr lang="en-US" altLang="en-US" sz="24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clob</a:t>
            </a:r>
            <a:r>
              <a:rPr lang="en-US" altLang="en-US" sz="2400" dirty="0"/>
              <a:t>: character large object -- object is a large collection of character data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When a query returns a large object, a pointer is returned rather than the large object itself.</a:t>
            </a:r>
          </a:p>
        </p:txBody>
      </p:sp>
    </p:spTree>
    <p:extLst>
      <p:ext uri="{BB962C8B-B14F-4D97-AF65-F5344CB8AC3E}">
        <p14:creationId xmlns:p14="http://schemas.microsoft.com/office/powerpoint/2010/main" val="21260222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20" y="646544"/>
            <a:ext cx="9067800" cy="617219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2400" dirty="0"/>
              <a:t>An SQL relation is defined using the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2400" dirty="0"/>
              <a:t>command</a:t>
            </a:r>
            <a:r>
              <a:rPr lang="en-US" altLang="en-US" sz="24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/>
              <a:t>create table </a:t>
            </a:r>
            <a:r>
              <a:rPr lang="en-US" altLang="en-US" sz="24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400" i="1" dirty="0"/>
              <a:t>                             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i="1" dirty="0"/>
              <a:t>D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i="1" dirty="0"/>
              <a:t>D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...,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n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D</a:t>
            </a:r>
            <a:r>
              <a:rPr lang="en-US" altLang="en-US" sz="2400" i="1" baseline="-25000" dirty="0" err="1"/>
              <a:t>n</a:t>
            </a:r>
            <a:r>
              <a:rPr lang="en-US" altLang="en-US" sz="2400" i="1" dirty="0"/>
              <a:t>,</a:t>
            </a:r>
            <a:br>
              <a:rPr lang="en-US" altLang="en-US" sz="2400" i="1" dirty="0"/>
            </a:br>
            <a:r>
              <a:rPr lang="en-US" altLang="en-US" sz="2400" i="1" dirty="0"/>
              <a:t>	             </a:t>
            </a:r>
            <a:r>
              <a:rPr lang="en-US" altLang="en-US" sz="2400" dirty="0"/>
              <a:t>(integrity-constraint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),</a:t>
            </a:r>
            <a:br>
              <a:rPr lang="en-US" altLang="en-US" sz="2400" dirty="0"/>
            </a:br>
            <a:r>
              <a:rPr lang="en-US" altLang="en-US" sz="2400" dirty="0"/>
              <a:t>	                 ...,</a:t>
            </a:r>
            <a:br>
              <a:rPr lang="en-US" altLang="en-US" sz="2400" dirty="0"/>
            </a:br>
            <a:r>
              <a:rPr lang="en-US" altLang="en-US" sz="2400" dirty="0"/>
              <a:t>                               (integrity-</a:t>
            </a:r>
            <a:r>
              <a:rPr lang="en-US" altLang="en-US" sz="2400" dirty="0" err="1"/>
              <a:t>constraint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400" i="1" dirty="0"/>
              <a:t>r</a:t>
            </a:r>
            <a:r>
              <a:rPr lang="en-US" altLang="en-US" sz="24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400" dirty="0"/>
              <a:t>each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is an attribute name in the schema of relation </a:t>
            </a:r>
            <a:r>
              <a:rPr lang="en-US" altLang="en-US" sz="24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400" i="1" dirty="0"/>
              <a:t>D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is the data type of values in the domain of attribute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i</a:t>
            </a:r>
            <a:endParaRPr lang="en-US" altLang="en-US" sz="24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2400" dirty="0"/>
              <a:t>Example</a:t>
            </a:r>
            <a:r>
              <a:rPr lang="en-US" altLang="en-US" sz="24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400" dirty="0"/>
              <a:t>		 </a:t>
            </a:r>
            <a:r>
              <a:rPr lang="en-US" altLang="en-US" sz="2400" b="1" dirty="0"/>
              <a:t>create table</a:t>
            </a:r>
            <a:r>
              <a:rPr lang="en-US" altLang="en-US" sz="2400" dirty="0"/>
              <a:t>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(</a:t>
            </a:r>
            <a:br>
              <a:rPr lang="en-US" altLang="en-US" sz="2400" dirty="0"/>
            </a:br>
            <a:r>
              <a:rPr lang="en-US" altLang="en-US" sz="2400" dirty="0"/>
              <a:t>                             </a:t>
            </a:r>
            <a:r>
              <a:rPr lang="en-US" altLang="en-US" sz="2400" i="1" dirty="0"/>
              <a:t>ID</a:t>
            </a:r>
            <a:r>
              <a:rPr lang="en-US" altLang="en-US" sz="2400" dirty="0"/>
              <a:t>                </a:t>
            </a:r>
            <a:r>
              <a:rPr lang="en-US" altLang="en-US" sz="2400" b="1" dirty="0"/>
              <a:t>char</a:t>
            </a:r>
            <a:r>
              <a:rPr lang="en-US" altLang="en-US" sz="2400" dirty="0"/>
              <a:t>(5),</a:t>
            </a:r>
            <a:br>
              <a:rPr lang="en-US" altLang="en-US" sz="2400" dirty="0"/>
            </a:br>
            <a:r>
              <a:rPr lang="en-US" altLang="en-US" sz="2400" dirty="0"/>
              <a:t>                             </a:t>
            </a:r>
            <a:r>
              <a:rPr lang="en-US" altLang="en-US" sz="2400" i="1" dirty="0"/>
              <a:t>name           </a:t>
            </a:r>
            <a:r>
              <a:rPr lang="en-US" altLang="en-US" sz="2400" b="1" dirty="0" err="1"/>
              <a:t>varchar</a:t>
            </a:r>
            <a:r>
              <a:rPr lang="en-US" altLang="en-US" sz="2400" dirty="0"/>
              <a:t>(20)</a:t>
            </a:r>
            <a:r>
              <a:rPr lang="en-US" altLang="en-US" sz="2400" b="1" dirty="0"/>
              <a:t>,</a:t>
            </a:r>
            <a:br>
              <a:rPr lang="en-US" altLang="en-US" sz="2400" b="1" i="1" dirty="0"/>
            </a:br>
            <a:r>
              <a:rPr lang="en-US" altLang="en-US" sz="2400" b="1" i="1" dirty="0"/>
              <a:t>                             </a:t>
            </a:r>
            <a:r>
              <a:rPr lang="en-US" altLang="en-US" sz="2400" i="1" dirty="0"/>
              <a:t>dept_name  </a:t>
            </a:r>
            <a:r>
              <a:rPr lang="en-US" altLang="en-US" sz="2400" b="1" dirty="0" err="1"/>
              <a:t>varchar</a:t>
            </a:r>
            <a:r>
              <a:rPr lang="en-US" altLang="en-US" sz="2400" dirty="0"/>
              <a:t>(20),</a:t>
            </a:r>
            <a:br>
              <a:rPr lang="en-US" altLang="en-US" sz="2400" dirty="0"/>
            </a:br>
            <a:r>
              <a:rPr lang="en-US" altLang="en-US" sz="2400" dirty="0"/>
              <a:t>                             </a:t>
            </a:r>
            <a:r>
              <a:rPr lang="en-US" altLang="en-US" sz="2400" i="1" dirty="0"/>
              <a:t>salary</a:t>
            </a:r>
            <a:r>
              <a:rPr lang="en-US" altLang="en-US" sz="2400" dirty="0"/>
              <a:t>           </a:t>
            </a:r>
            <a:r>
              <a:rPr lang="en-US" altLang="en-US" sz="2400" b="1" dirty="0"/>
              <a:t>numeric</a:t>
            </a:r>
            <a:r>
              <a:rPr lang="en-US" altLang="en-US" sz="24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28322331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399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1146175" algn="l"/>
                <a:tab pos="1890713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create type </a:t>
            </a:r>
            <a:r>
              <a:rPr lang="en-US" altLang="en-US" dirty="0"/>
              <a:t>construct in SQL creates user-defined type</a:t>
            </a:r>
            <a:endParaRPr lang="en-US" altLang="en-US" sz="1100" dirty="0"/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type </a:t>
            </a:r>
            <a:r>
              <a:rPr lang="en-US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Dollars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as numeric (12,2) final</a:t>
            </a:r>
            <a:endParaRPr lang="en-US" altLang="en-US" sz="1100" dirty="0"/>
          </a:p>
          <a:p>
            <a:pPr>
              <a:lnSpc>
                <a:spcPct val="150000"/>
              </a:lnSpc>
              <a:tabLst>
                <a:tab pos="1146175" algn="l"/>
                <a:tab pos="1890713" algn="l"/>
              </a:tabLst>
            </a:pPr>
            <a:r>
              <a:rPr lang="en-US" altLang="en-US" dirty="0"/>
              <a:t>Example:</a:t>
            </a:r>
          </a:p>
          <a:p>
            <a:pPr>
              <a:lnSpc>
                <a:spcPct val="150000"/>
              </a:lnSpc>
              <a:buNone/>
              <a:tabLst>
                <a:tab pos="1146175" algn="l"/>
                <a:tab pos="1890713" algn="l"/>
              </a:tabLst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table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</a:t>
            </a:r>
            <a:b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 </a:t>
            </a:r>
            <a:r>
              <a:rPr lang="en-US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(20),</a:t>
            </a:r>
            <a:b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building </a:t>
            </a:r>
            <a:r>
              <a:rPr lang="en-US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(15),</a:t>
            </a:r>
            <a:b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budget Dollars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0281583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create domain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construct in SQL-92 creates user-defined domain types</a:t>
            </a:r>
          </a:p>
          <a:p>
            <a:pPr lvl="1">
              <a:lnSpc>
                <a:spcPct val="150000"/>
              </a:lnSpc>
              <a:buFont typeface="Monotype Sorts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create domain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person_name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(20)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not null</a:t>
            </a:r>
            <a:endParaRPr lang="en-US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/>
              <a:t>Types and domains are similar.  Domains can have constraints, such as </a:t>
            </a:r>
            <a:r>
              <a:rPr lang="en-US" altLang="en-US" sz="2400" b="1" dirty="0"/>
              <a:t>not null</a:t>
            </a:r>
            <a:r>
              <a:rPr lang="en-US" altLang="en-US" sz="2400" dirty="0"/>
              <a:t>, specified on them.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Example:</a:t>
            </a:r>
            <a:endParaRPr lang="en-US" altLang="en-US" sz="2400" b="1" dirty="0"/>
          </a:p>
          <a:p>
            <a:pPr>
              <a:lnSpc>
                <a:spcPct val="150000"/>
              </a:lnSpc>
              <a:buNone/>
            </a:pP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create domain </a:t>
            </a:r>
            <a:r>
              <a:rPr lang="en-US" altLang="en-US" sz="21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degree_level</a:t>
            </a:r>
            <a:r>
              <a:rPr lang="en-US" altLang="en-US" sz="21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(10)</a:t>
            </a:r>
            <a:br>
              <a:rPr lang="en-US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constraint </a:t>
            </a:r>
            <a:r>
              <a:rPr lang="en-US" altLang="en-US" sz="21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degree_level_test</a:t>
            </a:r>
            <a:br>
              <a:rPr lang="en-US" altLang="en-US" sz="21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1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 </a:t>
            </a:r>
            <a:r>
              <a:rPr lang="en-US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in </a:t>
            </a:r>
            <a:r>
              <a:rPr lang="en-US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('Bachelors', 'Masters', 'Doctorate'));</a:t>
            </a:r>
          </a:p>
        </p:txBody>
      </p:sp>
    </p:spTree>
    <p:extLst>
      <p:ext uri="{BB962C8B-B14F-4D97-AF65-F5344CB8AC3E}">
        <p14:creationId xmlns:p14="http://schemas.microsoft.com/office/powerpoint/2010/main" val="3998359037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Many queries reference only a small proportion of the records in a table. 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It is inefficient for the system to read every record to find  a record with  particular value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An </a:t>
            </a:r>
            <a:r>
              <a:rPr lang="en-US" altLang="en-US" sz="2400" b="1" dirty="0">
                <a:solidFill>
                  <a:srgbClr val="002060"/>
                </a:solidFill>
              </a:rPr>
              <a:t>index</a:t>
            </a:r>
            <a:r>
              <a:rPr lang="en-US" altLang="en-US" sz="24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We create an index with the </a:t>
            </a:r>
            <a:r>
              <a:rPr lang="en-US" altLang="en-US" sz="2400" b="1" dirty="0"/>
              <a:t>create index </a:t>
            </a:r>
            <a:r>
              <a:rPr lang="en-US" altLang="en-US" sz="2400" dirty="0"/>
              <a:t>command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400" dirty="0"/>
              <a:t>         </a:t>
            </a:r>
            <a:r>
              <a:rPr lang="en-US" altLang="en-US" sz="2400" b="1" dirty="0"/>
              <a:t>create index </a:t>
            </a:r>
            <a:r>
              <a:rPr lang="en-US" altLang="en-US" sz="2400" dirty="0"/>
              <a:t>&lt;name&gt; </a:t>
            </a:r>
            <a:r>
              <a:rPr lang="en-US" altLang="en-US" sz="2400" b="1" dirty="0"/>
              <a:t>on </a:t>
            </a:r>
            <a:r>
              <a:rPr lang="en-US" altLang="en-US" sz="2400" dirty="0"/>
              <a:t>&lt;relation-name&gt; (attribute);</a:t>
            </a:r>
          </a:p>
        </p:txBody>
      </p:sp>
    </p:spTree>
    <p:extLst>
      <p:ext uri="{BB962C8B-B14F-4D97-AF65-F5344CB8AC3E}">
        <p14:creationId xmlns:p14="http://schemas.microsoft.com/office/powerpoint/2010/main" val="1001912916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table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	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 </a:t>
            </a:r>
            <a:r>
              <a:rPr lang="en-US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(5),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 </a:t>
            </a:r>
            <a:r>
              <a:rPr lang="en-US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(20)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not null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 </a:t>
            </a:r>
            <a:r>
              <a:rPr lang="en-US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(20),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tot_cred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(3,0)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default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0,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primary key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index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studentID_index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The query: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select * </a:t>
            </a:r>
            <a:b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from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ID =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'12345'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/>
              <a:t>     can be executed by using the index to find the required record,  without looking at all records of </a:t>
            </a:r>
            <a:r>
              <a:rPr lang="en-US" altLang="en-US" sz="2000" i="1" dirty="0"/>
              <a:t>student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6658097"/>
      </p:ext>
    </p:extLst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300" dirty="0"/>
              <a:t>We may assign a user several forms of authorizations on parts of the database.</a:t>
            </a:r>
          </a:p>
          <a:p>
            <a:pPr lvl="1">
              <a:lnSpc>
                <a:spcPct val="150000"/>
              </a:lnSpc>
            </a:pPr>
            <a:r>
              <a:rPr lang="en-US" altLang="en-US" sz="2300" b="1" dirty="0"/>
              <a:t>Read</a:t>
            </a:r>
            <a:r>
              <a:rPr lang="en-US" altLang="en-US" sz="2300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- allows reading, but not modification of data.</a:t>
            </a:r>
          </a:p>
          <a:p>
            <a:pPr lvl="1">
              <a:lnSpc>
                <a:spcPct val="150000"/>
              </a:lnSpc>
            </a:pPr>
            <a:r>
              <a:rPr lang="en-US" altLang="en-US" sz="2300" b="1" dirty="0"/>
              <a:t>Insert</a:t>
            </a:r>
            <a:r>
              <a:rPr lang="en-US" altLang="en-US" sz="2300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- allows insertion of new data, but not modification of existing data.</a:t>
            </a:r>
          </a:p>
          <a:p>
            <a:pPr lvl="1">
              <a:lnSpc>
                <a:spcPct val="150000"/>
              </a:lnSpc>
            </a:pPr>
            <a:r>
              <a:rPr lang="en-US" altLang="en-US" sz="2300" b="1" dirty="0"/>
              <a:t>Update</a:t>
            </a:r>
            <a:r>
              <a:rPr lang="en-US" altLang="en-US" sz="2300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- allows modification, but not deletion of data.</a:t>
            </a:r>
          </a:p>
          <a:p>
            <a:pPr lvl="1">
              <a:lnSpc>
                <a:spcPct val="150000"/>
              </a:lnSpc>
            </a:pPr>
            <a:r>
              <a:rPr lang="en-US" altLang="en-US" sz="2300" b="1" dirty="0"/>
              <a:t>Delete</a:t>
            </a:r>
            <a:r>
              <a:rPr lang="en-US" altLang="en-US" sz="2300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- allows deletion of data.</a:t>
            </a:r>
          </a:p>
          <a:p>
            <a:pPr>
              <a:lnSpc>
                <a:spcPct val="150000"/>
              </a:lnSpc>
            </a:pPr>
            <a:r>
              <a:rPr lang="en-US" altLang="en-US" sz="2300" dirty="0"/>
              <a:t>Each of these types of authorizations is called a </a:t>
            </a:r>
            <a:r>
              <a:rPr lang="en-US" altLang="en-US" sz="2300" b="1" dirty="0">
                <a:solidFill>
                  <a:srgbClr val="002060"/>
                </a:solidFill>
              </a:rPr>
              <a:t>privilege</a:t>
            </a:r>
            <a:r>
              <a:rPr lang="en-US" altLang="en-US" sz="2300" dirty="0"/>
              <a:t>. We may authorize the user all, none, or a combination of these types of privileges on specified parts of a database, such as a relation or a view.</a:t>
            </a:r>
          </a:p>
          <a:p>
            <a:pPr>
              <a:lnSpc>
                <a:spcPct val="150000"/>
              </a:lnSpc>
            </a:pPr>
            <a:endParaRPr lang="en-US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689390404"/>
      </p:ext>
    </p:extLst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Forms of authorization to modify the database schema</a:t>
            </a:r>
          </a:p>
          <a:p>
            <a:pPr lvl="1">
              <a:lnSpc>
                <a:spcPct val="150000"/>
              </a:lnSpc>
            </a:pPr>
            <a:r>
              <a:rPr lang="en-US" altLang="en-US" sz="2800" b="1" dirty="0">
                <a:solidFill>
                  <a:srgbClr val="002060"/>
                </a:solidFill>
              </a:rPr>
              <a:t>Index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dirty="0"/>
              <a:t>- allows creation and deletion of indices.</a:t>
            </a:r>
          </a:p>
          <a:p>
            <a:pPr lvl="1">
              <a:lnSpc>
                <a:spcPct val="150000"/>
              </a:lnSpc>
            </a:pPr>
            <a:r>
              <a:rPr lang="en-US" altLang="en-US" sz="2800" b="1" dirty="0">
                <a:solidFill>
                  <a:srgbClr val="002060"/>
                </a:solidFill>
              </a:rPr>
              <a:t>Resources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dirty="0"/>
              <a:t>- allows creation of new relations.</a:t>
            </a:r>
          </a:p>
          <a:p>
            <a:pPr lvl="1">
              <a:lnSpc>
                <a:spcPct val="150000"/>
              </a:lnSpc>
            </a:pPr>
            <a:r>
              <a:rPr lang="en-US" altLang="en-US" sz="2800" b="1" dirty="0">
                <a:solidFill>
                  <a:srgbClr val="002060"/>
                </a:solidFill>
              </a:rPr>
              <a:t>Alteration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dirty="0"/>
              <a:t>- allows addition or deletion of attributes in a relation.</a:t>
            </a:r>
          </a:p>
          <a:p>
            <a:pPr lvl="1">
              <a:lnSpc>
                <a:spcPct val="150000"/>
              </a:lnSpc>
            </a:pPr>
            <a:r>
              <a:rPr lang="en-US" altLang="en-US" sz="2800" b="1" dirty="0">
                <a:solidFill>
                  <a:srgbClr val="002060"/>
                </a:solidFill>
              </a:rPr>
              <a:t>Drop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dirty="0"/>
              <a:t>- allows deletion of relations.</a:t>
            </a:r>
          </a:p>
          <a:p>
            <a:pPr>
              <a:lnSpc>
                <a:spcPct val="150000"/>
              </a:lnSpc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4152120"/>
      </p:ext>
    </p:extLst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grant</a:t>
            </a:r>
            <a:r>
              <a:rPr lang="en-US" altLang="en-US" sz="2000" dirty="0"/>
              <a:t> statement is used to confer authorization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2000" dirty="0"/>
              <a:t>	   </a:t>
            </a:r>
            <a:r>
              <a:rPr lang="en-US" altLang="en-US" sz="2000" b="1" dirty="0"/>
              <a:t>grant</a:t>
            </a:r>
            <a:r>
              <a:rPr lang="en-US" altLang="en-US" sz="2000" dirty="0"/>
              <a:t> &lt;privilege list&gt; </a:t>
            </a:r>
            <a:r>
              <a:rPr lang="en-US" altLang="en-US" sz="2000" b="1" dirty="0"/>
              <a:t>on </a:t>
            </a:r>
            <a:r>
              <a:rPr lang="en-US" altLang="en-US" sz="2000" dirty="0"/>
              <a:t>&lt;relation or view &gt; </a:t>
            </a:r>
            <a:r>
              <a:rPr lang="en-US" altLang="en-US" sz="2000" b="1" dirty="0"/>
              <a:t>to</a:t>
            </a:r>
            <a:r>
              <a:rPr lang="en-US" altLang="en-US" sz="2000" dirty="0"/>
              <a:t> &lt;user list&gt;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&lt;user list&gt; is: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 user-id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public</a:t>
            </a:r>
            <a:r>
              <a:rPr lang="en-US" altLang="en-US" sz="2000" dirty="0"/>
              <a:t>, which allows all valid users the privilege granted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 role (more on this later)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Example: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grant</a:t>
            </a:r>
            <a:r>
              <a:rPr lang="en-US" altLang="en-US" sz="2000" dirty="0"/>
              <a:t>  </a:t>
            </a:r>
            <a:r>
              <a:rPr lang="en-US" altLang="en-US" sz="2000" b="1" dirty="0"/>
              <a:t>select on  </a:t>
            </a:r>
            <a:r>
              <a:rPr lang="en-US" altLang="en-US" sz="2000" i="1" dirty="0"/>
              <a:t>department</a:t>
            </a:r>
            <a:r>
              <a:rPr lang="en-US" altLang="en-US" sz="2000" b="1" dirty="0"/>
              <a:t> to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Amit</a:t>
            </a:r>
            <a:r>
              <a:rPr lang="en-US" altLang="en-US" sz="2000" dirty="0"/>
              <a:t>,  Satoshi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Granting a privilege on a view does not imply granting any privileges on the underlying relations.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The grantor of the privilege must already hold the privilege on the specified item (or be the database administrator).</a:t>
            </a:r>
          </a:p>
        </p:txBody>
      </p:sp>
    </p:spTree>
    <p:extLst>
      <p:ext uri="{BB962C8B-B14F-4D97-AF65-F5344CB8AC3E}">
        <p14:creationId xmlns:p14="http://schemas.microsoft.com/office/powerpoint/2010/main" val="2793277502"/>
      </p:ext>
    </p:extLst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select</a:t>
            </a:r>
            <a:r>
              <a:rPr lang="en-US" altLang="en-US" sz="2400" dirty="0"/>
              <a:t>: allows read access to relation, or the ability to query using the view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Example: grant users 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</a:t>
            </a:r>
            <a:r>
              <a:rPr lang="en-US" altLang="en-US" sz="2400" b="1" dirty="0"/>
              <a:t>select</a:t>
            </a:r>
            <a:r>
              <a:rPr lang="en-US" altLang="en-US" sz="2400" dirty="0"/>
              <a:t> authorization on the </a:t>
            </a:r>
            <a:r>
              <a:rPr lang="en-US" altLang="en-US" sz="2400" i="1" dirty="0"/>
              <a:t>instructor </a:t>
            </a:r>
            <a:r>
              <a:rPr lang="en-US" altLang="en-US" sz="2400" dirty="0"/>
              <a:t>relation: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2400" dirty="0"/>
              <a:t>	    </a:t>
            </a:r>
            <a:r>
              <a:rPr lang="en-US" altLang="en-US" sz="2400" b="1" dirty="0">
                <a:latin typeface="Consolas" panose="020B0609020204030204" pitchFamily="49" charset="0"/>
              </a:rPr>
              <a:t>grant select on </a:t>
            </a:r>
            <a:r>
              <a:rPr lang="en-US" altLang="en-US" sz="2400" i="1" dirty="0">
                <a:latin typeface="Consolas" panose="020B0609020204030204" pitchFamily="49" charset="0"/>
              </a:rPr>
              <a:t>instructor </a:t>
            </a:r>
            <a:r>
              <a:rPr lang="en-US" altLang="en-US" sz="2400" b="1" dirty="0">
                <a:latin typeface="Consolas" panose="020B0609020204030204" pitchFamily="49" charset="0"/>
              </a:rPr>
              <a:t>to </a:t>
            </a:r>
            <a:r>
              <a:rPr lang="en-US" altLang="en-US" sz="2400" i="1" dirty="0">
                <a:latin typeface="Consolas" panose="020B0609020204030204" pitchFamily="49" charset="0"/>
              </a:rPr>
              <a:t>U</a:t>
            </a:r>
            <a:r>
              <a:rPr lang="en-US" altLang="en-US" sz="2400" baseline="-25000" dirty="0">
                <a:latin typeface="Consolas" panose="020B0609020204030204" pitchFamily="49" charset="0"/>
              </a:rPr>
              <a:t>1</a:t>
            </a:r>
            <a:r>
              <a:rPr lang="en-US" altLang="en-US" sz="2400" i="1" dirty="0">
                <a:latin typeface="Consolas" panose="020B0609020204030204" pitchFamily="49" charset="0"/>
              </a:rPr>
              <a:t>, U</a:t>
            </a:r>
            <a:r>
              <a:rPr lang="en-US" altLang="en-US" sz="2400" baseline="-25000" dirty="0">
                <a:latin typeface="Consolas" panose="020B0609020204030204" pitchFamily="49" charset="0"/>
              </a:rPr>
              <a:t>2</a:t>
            </a:r>
            <a:r>
              <a:rPr lang="en-US" altLang="en-US" sz="2400" i="1" dirty="0">
                <a:latin typeface="Consolas" panose="020B0609020204030204" pitchFamily="49" charset="0"/>
              </a:rPr>
              <a:t>, U</a:t>
            </a:r>
            <a:r>
              <a:rPr lang="en-US" altLang="en-US" sz="2400" baseline="-25000" dirty="0">
                <a:latin typeface="Consolas" panose="020B0609020204030204" pitchFamily="49" charset="0"/>
              </a:rPr>
              <a:t>3</a:t>
            </a:r>
            <a:endParaRPr lang="en-US" altLang="en-US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insert</a:t>
            </a:r>
            <a:r>
              <a:rPr lang="en-US" altLang="en-US" sz="2400" dirty="0"/>
              <a:t>: the ability to insert tuples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update</a:t>
            </a:r>
            <a:r>
              <a:rPr lang="en-US" altLang="en-US" sz="2400" dirty="0"/>
              <a:t>: the ability  to update using the SQL update statement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delete</a:t>
            </a:r>
            <a:r>
              <a:rPr lang="en-US" altLang="en-US" sz="2400" dirty="0"/>
              <a:t>: the ability to delete tuples.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2400" dirty="0"/>
              <a:t>: used as a short form for all the allowable privileges</a:t>
            </a:r>
          </a:p>
        </p:txBody>
      </p:sp>
    </p:spTree>
    <p:extLst>
      <p:ext uri="{BB962C8B-B14F-4D97-AF65-F5344CB8AC3E}">
        <p14:creationId xmlns:p14="http://schemas.microsoft.com/office/powerpoint/2010/main" val="918756411"/>
      </p:ext>
    </p:extLst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200" dirty="0"/>
              <a:t>The </a:t>
            </a:r>
            <a:r>
              <a:rPr lang="en-US" altLang="en-US" sz="2200" b="1" dirty="0">
                <a:solidFill>
                  <a:srgbClr val="002060"/>
                </a:solidFill>
              </a:rPr>
              <a:t>revoke</a:t>
            </a:r>
            <a:r>
              <a:rPr lang="en-US" altLang="en-US" sz="2200" b="1" dirty="0"/>
              <a:t> </a:t>
            </a:r>
            <a:r>
              <a:rPr lang="en-US" altLang="en-US" sz="2200" dirty="0"/>
              <a:t>statement is used to revoke authorization.</a:t>
            </a:r>
          </a:p>
          <a:p>
            <a:pPr lvl="1">
              <a:lnSpc>
                <a:spcPct val="150000"/>
              </a:lnSpc>
              <a:buFont typeface="Monotype Sorts" charset="2"/>
              <a:buNone/>
            </a:pPr>
            <a:r>
              <a:rPr lang="en-US" altLang="en-US" sz="2200" b="1" dirty="0"/>
              <a:t>revoke </a:t>
            </a:r>
            <a:r>
              <a:rPr lang="en-US" altLang="en-US" sz="2200" dirty="0"/>
              <a:t>&lt;privilege list&gt; </a:t>
            </a:r>
            <a:r>
              <a:rPr lang="en-US" altLang="en-US" sz="2200" b="1" dirty="0"/>
              <a:t>on </a:t>
            </a:r>
            <a:r>
              <a:rPr lang="en-US" altLang="en-US" sz="2200" dirty="0"/>
              <a:t>&lt;relation or view&gt; </a:t>
            </a:r>
            <a:r>
              <a:rPr lang="en-US" altLang="en-US" sz="2200" b="1" dirty="0"/>
              <a:t>from </a:t>
            </a:r>
            <a:r>
              <a:rPr lang="en-US" altLang="en-US" sz="2200" dirty="0"/>
              <a:t>&lt;user list&gt;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Example:</a:t>
            </a:r>
          </a:p>
          <a:p>
            <a:pPr lvl="1">
              <a:lnSpc>
                <a:spcPct val="150000"/>
              </a:lnSpc>
              <a:buFont typeface="Monotype Sorts" charset="2"/>
              <a:buNone/>
            </a:pPr>
            <a:r>
              <a:rPr lang="en-US" altLang="en-US" sz="2200" b="1" dirty="0"/>
              <a:t>revoke select on </a:t>
            </a:r>
            <a:r>
              <a:rPr lang="en-US" altLang="en-US" sz="2200" i="1" dirty="0"/>
              <a:t>student  </a:t>
            </a:r>
            <a:r>
              <a:rPr lang="en-US" altLang="en-US" sz="2200" b="1" dirty="0"/>
              <a:t>from </a:t>
            </a:r>
            <a:r>
              <a:rPr lang="en-US" altLang="en-US" sz="2200" i="1" dirty="0"/>
              <a:t>U</a:t>
            </a:r>
            <a:r>
              <a:rPr lang="en-US" altLang="en-US" sz="2200" i="1" baseline="-25000" dirty="0"/>
              <a:t>1</a:t>
            </a:r>
            <a:r>
              <a:rPr lang="en-US" altLang="en-US" sz="2200" i="1" dirty="0"/>
              <a:t>, U</a:t>
            </a:r>
            <a:r>
              <a:rPr lang="en-US" altLang="en-US" sz="2200" i="1" baseline="-25000" dirty="0"/>
              <a:t>2</a:t>
            </a:r>
            <a:r>
              <a:rPr lang="en-US" altLang="en-US" sz="2200" i="1" dirty="0"/>
              <a:t>, U</a:t>
            </a:r>
            <a:r>
              <a:rPr lang="en-US" altLang="en-US" sz="2200" i="1" baseline="-25000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&lt;privilege-list&gt; may be </a:t>
            </a:r>
            <a:r>
              <a:rPr lang="en-US" altLang="en-US" sz="2200" b="1" dirty="0"/>
              <a:t>all </a:t>
            </a:r>
            <a:r>
              <a:rPr lang="en-US" altLang="en-US" sz="2200" dirty="0"/>
              <a:t>to revoke all privileges the </a:t>
            </a:r>
            <a:r>
              <a:rPr lang="en-US" altLang="en-US" sz="2200" dirty="0" err="1"/>
              <a:t>revokee</a:t>
            </a:r>
            <a:r>
              <a:rPr lang="en-US" altLang="en-US" sz="2200" dirty="0"/>
              <a:t> may hold.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If &lt;</a:t>
            </a:r>
            <a:r>
              <a:rPr lang="en-US" altLang="en-US" sz="2200" dirty="0" err="1"/>
              <a:t>revokee</a:t>
            </a:r>
            <a:r>
              <a:rPr lang="en-US" altLang="en-US" sz="2200" dirty="0"/>
              <a:t>-list&gt; includes </a:t>
            </a:r>
            <a:r>
              <a:rPr lang="en-US" altLang="en-US" sz="2200" b="1" dirty="0"/>
              <a:t>public, </a:t>
            </a:r>
            <a:r>
              <a:rPr lang="en-US" altLang="en-US" sz="2200" dirty="0"/>
              <a:t>all users lose the privilege except those granted it explicitly.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2200" dirty="0"/>
              <a:t>All privileges that depend on the privilege being revoked are also revoked.</a:t>
            </a:r>
          </a:p>
          <a:p>
            <a:pPr>
              <a:lnSpc>
                <a:spcPct val="15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76385764"/>
      </p:ext>
    </p:extLst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A</a:t>
            </a:r>
            <a:r>
              <a:rPr lang="en-US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role</a:t>
            </a:r>
            <a:r>
              <a:rPr lang="en-US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is</a:t>
            </a:r>
            <a:r>
              <a:rPr lang="en-US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a way to distinguish among various users as far as what  these users can access/update in the database.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To create a role we use: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400" b="1" dirty="0"/>
              <a:t>        create a role </a:t>
            </a:r>
            <a:r>
              <a:rPr lang="en-US" altLang="en-US" sz="2400" dirty="0"/>
              <a:t>&lt;name&gt;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Example: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  </a:t>
            </a:r>
            <a:r>
              <a:rPr lang="en-US" altLang="en-US" sz="2400" b="1" dirty="0"/>
              <a:t>create role</a:t>
            </a:r>
            <a:r>
              <a:rPr lang="en-US" altLang="en-US" sz="2400" dirty="0"/>
              <a:t> instructor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Once a role is created we can assign “users” to the role using: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/>
              <a:t>grant</a:t>
            </a:r>
            <a:r>
              <a:rPr lang="en-US" altLang="en-US" sz="2400" dirty="0"/>
              <a:t>  &lt;role&gt; </a:t>
            </a:r>
            <a:r>
              <a:rPr lang="en-US" altLang="en-US" sz="2400" b="1" dirty="0"/>
              <a:t>to </a:t>
            </a:r>
            <a:r>
              <a:rPr lang="en-US" altLang="en-US" sz="2400" dirty="0"/>
              <a:t>&lt;users&gt;</a:t>
            </a:r>
          </a:p>
          <a:p>
            <a:pPr>
              <a:lnSpc>
                <a:spcPct val="150000"/>
              </a:lnSpc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88876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2" y="685800"/>
            <a:ext cx="9067800" cy="6144492"/>
          </a:xfrm>
        </p:spPr>
        <p:txBody>
          <a:bodyPr/>
          <a:lstStyle/>
          <a:p>
            <a:r>
              <a:rPr lang="en-US" altLang="en-US" sz="2400" dirty="0"/>
              <a:t>Types of integrity constraints</a:t>
            </a:r>
          </a:p>
          <a:p>
            <a:pPr lvl="1"/>
            <a:r>
              <a:rPr lang="en-US" altLang="en-US" sz="2400" b="1" dirty="0"/>
              <a:t>primary key</a:t>
            </a:r>
            <a:r>
              <a:rPr lang="en-US" altLang="en-US" sz="2400" dirty="0"/>
              <a:t> (</a:t>
            </a:r>
            <a:r>
              <a:rPr lang="en-US" altLang="en-US" sz="2400" i="1" dirty="0"/>
              <a:t>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...,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n 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b="1" dirty="0"/>
              <a:t>foreign key </a:t>
            </a:r>
            <a:r>
              <a:rPr lang="en-US" altLang="en-US" sz="2400" dirty="0"/>
              <a:t>(</a:t>
            </a:r>
            <a:r>
              <a:rPr lang="en-US" altLang="en-US" sz="2400" i="1" dirty="0"/>
              <a:t>A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, ...,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n </a:t>
            </a:r>
            <a:r>
              <a:rPr lang="en-US" altLang="en-US" sz="2400" dirty="0"/>
              <a:t>) </a:t>
            </a:r>
            <a:r>
              <a:rPr lang="en-US" altLang="en-US" sz="2400" b="1" dirty="0"/>
              <a:t>references </a:t>
            </a:r>
            <a:r>
              <a:rPr lang="en-US" altLang="en-US" sz="2400" i="1" dirty="0"/>
              <a:t>r</a:t>
            </a:r>
            <a:endParaRPr lang="en-US" altLang="en-US" sz="2400" b="1" dirty="0"/>
          </a:p>
          <a:p>
            <a:pPr lvl="1"/>
            <a:r>
              <a:rPr lang="en-US" altLang="en-US" sz="2400" b="1" dirty="0"/>
              <a:t>not null</a:t>
            </a:r>
          </a:p>
          <a:p>
            <a:r>
              <a:rPr lang="en-US" altLang="en-US" sz="2400" dirty="0"/>
              <a:t>SQL prevents any update to the database that violates an integrity constraint.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Example:</a:t>
            </a:r>
          </a:p>
          <a:p>
            <a:pPr>
              <a:buNone/>
            </a:pPr>
            <a:r>
              <a:rPr lang="en-US" altLang="en-US" sz="2400" b="1" dirty="0"/>
              <a:t>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table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(5),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       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(20)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not null,</a:t>
            </a:r>
            <a:br>
              <a:rPr lang="en-US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(20),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(8,2),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primary key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),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 key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references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department);</a:t>
            </a:r>
          </a:p>
        </p:txBody>
      </p:sp>
    </p:spTree>
    <p:extLst>
      <p:ext uri="{BB962C8B-B14F-4D97-AF65-F5344CB8AC3E}">
        <p14:creationId xmlns:p14="http://schemas.microsoft.com/office/powerpoint/2010/main" val="680645083"/>
      </p:ext>
    </p:extLst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 dirty="0"/>
              <a:t>create role</a:t>
            </a:r>
            <a:r>
              <a:rPr lang="en-US" altLang="en-US" sz="2000" dirty="0"/>
              <a:t> instructor;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/>
              <a:t>grant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b="1" dirty="0"/>
              <a:t> to </a:t>
            </a:r>
            <a:r>
              <a:rPr lang="en-US" altLang="en-US" sz="2000" dirty="0" err="1"/>
              <a:t>Amit</a:t>
            </a:r>
            <a:r>
              <a:rPr lang="en-US" altLang="en-US" sz="2000" b="1" dirty="0"/>
              <a:t>;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000" dirty="0"/>
              <a:t>Privileges can be granted to roles: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grant</a:t>
            </a:r>
            <a:r>
              <a:rPr lang="en-US" altLang="en-US" sz="2000" dirty="0"/>
              <a:t> 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</a:t>
            </a:r>
            <a:r>
              <a:rPr lang="en-US" altLang="en-US" sz="2000" b="1" dirty="0"/>
              <a:t>on</a:t>
            </a:r>
            <a:r>
              <a:rPr lang="en-US" altLang="en-US" sz="2000" dirty="0"/>
              <a:t> </a:t>
            </a:r>
            <a:r>
              <a:rPr lang="en-US" altLang="en-US" sz="2000" i="1" dirty="0"/>
              <a:t>takes</a:t>
            </a:r>
            <a:r>
              <a:rPr lang="en-US" altLang="en-US" sz="2000" dirty="0"/>
              <a:t> </a:t>
            </a:r>
            <a:r>
              <a:rPr lang="en-US" altLang="en-US" sz="2000" b="1" dirty="0"/>
              <a:t>to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Roles can be granted to users, as well as to other roles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create</a:t>
            </a:r>
            <a:r>
              <a:rPr lang="en-US" altLang="en-US" sz="2000" dirty="0"/>
              <a:t> </a:t>
            </a:r>
            <a:r>
              <a:rPr lang="en-US" altLang="en-US" sz="2000" b="1" dirty="0"/>
              <a:t>role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teaching_assistant</a:t>
            </a:r>
            <a:endParaRPr lang="en-US" altLang="en-US" sz="2000" i="1" dirty="0"/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grant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teaching_assistant</a:t>
            </a:r>
            <a:r>
              <a:rPr lang="en-US" altLang="en-US" sz="2000" dirty="0"/>
              <a:t> </a:t>
            </a:r>
            <a:r>
              <a:rPr lang="en-US" altLang="en-US" sz="2000" b="1" dirty="0"/>
              <a:t>to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en-US" sz="2000" i="1" dirty="0"/>
              <a:t>Instructor</a:t>
            </a:r>
            <a:r>
              <a:rPr lang="en-US" altLang="en-US" sz="2000" dirty="0"/>
              <a:t> inherits all privileges of </a:t>
            </a:r>
            <a:r>
              <a:rPr lang="en-US" altLang="en-US" sz="2000" i="1" dirty="0" err="1"/>
              <a:t>teaching_assistant</a:t>
            </a:r>
            <a:endParaRPr lang="en-US" altLang="en-US" sz="2000" i="1" dirty="0"/>
          </a:p>
          <a:p>
            <a:pPr>
              <a:lnSpc>
                <a:spcPct val="150000"/>
              </a:lnSpc>
            </a:pPr>
            <a:r>
              <a:rPr lang="en-US" altLang="en-US" sz="2000" dirty="0"/>
              <a:t>Chain of roles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create</a:t>
            </a:r>
            <a:r>
              <a:rPr lang="en-US" altLang="en-US" sz="2000" dirty="0"/>
              <a:t> </a:t>
            </a:r>
            <a:r>
              <a:rPr lang="en-US" altLang="en-US" sz="2000" b="1" dirty="0"/>
              <a:t>role</a:t>
            </a:r>
            <a:r>
              <a:rPr lang="en-US" altLang="en-US" sz="2000" dirty="0"/>
              <a:t> </a:t>
            </a:r>
            <a:r>
              <a:rPr lang="en-US" altLang="en-US" sz="2000" i="1" dirty="0"/>
              <a:t>dean</a:t>
            </a:r>
            <a:r>
              <a:rPr lang="en-US" altLang="en-US" sz="20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grant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</a:t>
            </a:r>
            <a:r>
              <a:rPr lang="en-US" altLang="en-US" sz="2000" b="1" dirty="0"/>
              <a:t>to</a:t>
            </a:r>
            <a:r>
              <a:rPr lang="en-US" altLang="en-US" sz="2000" dirty="0"/>
              <a:t> </a:t>
            </a:r>
            <a:r>
              <a:rPr lang="en-US" altLang="en-US" sz="2000" i="1" dirty="0"/>
              <a:t>dean</a:t>
            </a:r>
            <a:r>
              <a:rPr lang="en-US" altLang="en-US" sz="20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grant</a:t>
            </a:r>
            <a:r>
              <a:rPr lang="en-US" altLang="en-US" sz="2000" dirty="0"/>
              <a:t> </a:t>
            </a:r>
            <a:r>
              <a:rPr lang="en-US" altLang="en-US" sz="2000" i="1" dirty="0"/>
              <a:t>dean</a:t>
            </a:r>
            <a:r>
              <a:rPr lang="en-US" altLang="en-US" sz="2000" dirty="0"/>
              <a:t> </a:t>
            </a:r>
            <a:r>
              <a:rPr lang="en-US" altLang="en-US" sz="2000" b="1" dirty="0"/>
              <a:t>to</a:t>
            </a:r>
            <a:r>
              <a:rPr lang="en-US" altLang="en-US" sz="2000" dirty="0"/>
              <a:t> Satoshi;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7561204"/>
      </p:ext>
    </p:extLst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view 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geo_instructor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</a:t>
            </a:r>
            <a:b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'Geology');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grant select on </a:t>
            </a:r>
            <a:r>
              <a:rPr lang="en-US" altLang="en-US" sz="2400" i="1" dirty="0" err="1"/>
              <a:t>geo_instructor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to 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geo_staff</a:t>
            </a:r>
            <a:endParaRPr lang="en-US" altLang="en-US" sz="2400" i="1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Suppose that a  </a:t>
            </a:r>
            <a:r>
              <a:rPr lang="en-US" altLang="en-US" sz="2400" i="1" dirty="0" err="1"/>
              <a:t>geo_staff</a:t>
            </a:r>
            <a:r>
              <a:rPr lang="en-US" altLang="en-US" sz="2400" dirty="0"/>
              <a:t> member issues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geo_instructor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What if </a:t>
            </a:r>
          </a:p>
          <a:p>
            <a:pPr lvl="1"/>
            <a:r>
              <a:rPr lang="en-US" altLang="en-US" sz="2400" i="1" dirty="0" err="1"/>
              <a:t>geo_staff</a:t>
            </a:r>
            <a:r>
              <a:rPr lang="en-US" altLang="en-US" sz="2400" dirty="0"/>
              <a:t> does not have permissions on </a:t>
            </a:r>
            <a:r>
              <a:rPr lang="en-US" altLang="en-US" sz="2400" i="1" dirty="0"/>
              <a:t>instructor?</a:t>
            </a:r>
          </a:p>
          <a:p>
            <a:pPr lvl="1"/>
            <a:r>
              <a:rPr lang="en-US" altLang="en-US" sz="2400" dirty="0"/>
              <a:t>Creator of view did not have some permissions on </a:t>
            </a:r>
            <a:r>
              <a:rPr lang="en-US" altLang="en-US" sz="2400" i="1" dirty="0"/>
              <a:t>instructor?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9083198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/>
              <a:t>references</a:t>
            </a:r>
            <a:r>
              <a:rPr lang="en-US" altLang="en-US" sz="2400" dirty="0"/>
              <a:t> privilege to create foreign key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/>
              <a:t>grant reference </a:t>
            </a:r>
            <a:r>
              <a:rPr lang="en-US" altLang="en-US" sz="2400" dirty="0"/>
              <a:t>(</a:t>
            </a:r>
            <a:r>
              <a:rPr lang="en-US" altLang="en-US" sz="2400" i="1" dirty="0"/>
              <a:t>dept_name</a:t>
            </a:r>
            <a:r>
              <a:rPr lang="en-US" altLang="en-US" sz="2400" dirty="0"/>
              <a:t>) </a:t>
            </a:r>
            <a:r>
              <a:rPr lang="en-US" altLang="en-US" sz="2400" b="1" dirty="0"/>
              <a:t>on </a:t>
            </a:r>
            <a:r>
              <a:rPr lang="en-US" altLang="en-US" sz="2400" i="1" dirty="0"/>
              <a:t>department </a:t>
            </a:r>
            <a:r>
              <a:rPr lang="en-US" altLang="en-US" sz="2400" b="1" dirty="0"/>
              <a:t>to </a:t>
            </a:r>
            <a:r>
              <a:rPr lang="en-US" altLang="en-US" sz="2400" dirty="0"/>
              <a:t>Mariano;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Why is this required?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transfer of privileges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/>
              <a:t>grant select on </a:t>
            </a:r>
            <a:r>
              <a:rPr lang="en-US" altLang="en-US" sz="2400" i="1" dirty="0"/>
              <a:t>department </a:t>
            </a:r>
            <a:r>
              <a:rPr lang="en-US" altLang="en-US" sz="2400" b="1" dirty="0"/>
              <a:t>to </a:t>
            </a:r>
            <a:r>
              <a:rPr lang="en-US" altLang="en-US" sz="2400" dirty="0" err="1"/>
              <a:t>Amit</a:t>
            </a:r>
            <a:r>
              <a:rPr lang="en-US" altLang="en-US" sz="2400" dirty="0"/>
              <a:t> </a:t>
            </a:r>
            <a:r>
              <a:rPr lang="en-US" altLang="en-US" sz="2400" b="1" dirty="0"/>
              <a:t>with grant option</a:t>
            </a:r>
            <a:r>
              <a:rPr lang="en-US" altLang="en-US" sz="24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/>
              <a:t>revoke select on </a:t>
            </a:r>
            <a:r>
              <a:rPr lang="en-US" altLang="en-US" sz="2400" i="1" dirty="0"/>
              <a:t>department </a:t>
            </a:r>
            <a:r>
              <a:rPr lang="en-US" altLang="en-US" sz="2400" b="1" dirty="0"/>
              <a:t>from </a:t>
            </a:r>
            <a:r>
              <a:rPr lang="en-US" altLang="en-US" sz="2400" dirty="0" err="1"/>
              <a:t>Amit</a:t>
            </a:r>
            <a:r>
              <a:rPr lang="en-US" altLang="en-US" sz="2400" dirty="0"/>
              <a:t>, Satoshi </a:t>
            </a:r>
            <a:r>
              <a:rPr lang="en-US" altLang="en-US" sz="2400" b="1" dirty="0"/>
              <a:t>cascade</a:t>
            </a:r>
            <a:r>
              <a:rPr lang="en-US" altLang="en-US" sz="24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/>
              <a:t>revoke select on </a:t>
            </a:r>
            <a:r>
              <a:rPr lang="en-US" altLang="en-US" sz="2400" i="1" dirty="0"/>
              <a:t>department </a:t>
            </a:r>
            <a:r>
              <a:rPr lang="en-US" altLang="en-US" sz="2400" b="1" dirty="0"/>
              <a:t>from </a:t>
            </a:r>
            <a:r>
              <a:rPr lang="en-US" altLang="en-US" sz="2400" dirty="0" err="1"/>
              <a:t>Amit</a:t>
            </a:r>
            <a:r>
              <a:rPr lang="en-US" altLang="en-US" sz="2400" dirty="0"/>
              <a:t>, Satoshi </a:t>
            </a:r>
            <a:r>
              <a:rPr lang="en-US" altLang="en-US" sz="2400" b="1" dirty="0"/>
              <a:t>restrict</a:t>
            </a:r>
            <a:r>
              <a:rPr lang="en-US" altLang="en-US" sz="24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18709957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533399"/>
          </a:xfrm>
        </p:spPr>
        <p:txBody>
          <a:bodyPr/>
          <a:lstStyle/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0" y="457200"/>
            <a:ext cx="9143999" cy="64007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table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(5),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(20) not null,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(20),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tot_cred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(3,0),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primary key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(ID),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foreign key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(dept_name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references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table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(5),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(8),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sec_id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(8),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semester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(6),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(4,0),</a:t>
            </a:r>
            <a:b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grade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(2),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primary key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(ID, </a:t>
            </a:r>
            <a:r>
              <a:rPr lang="en-US" altLang="en-US" sz="1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1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sec_id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semester, year)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,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foreign key 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references </a:t>
            </a:r>
            <a:r>
              <a:rPr lang="en-US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student,</a:t>
            </a:r>
            <a:endParaRPr lang="en-US" alt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foreign key 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1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sec_id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semester, year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references </a:t>
            </a:r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</a:t>
            </a:r>
            <a:r>
              <a:rPr lang="en-US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92317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63"/>
            <a:ext cx="9144000" cy="622663"/>
          </a:xfrm>
        </p:spPr>
        <p:txBody>
          <a:bodyPr anchor="ctr"/>
          <a:lstStyle/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more…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52600"/>
            <a:ext cx="8991600" cy="4495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>
                <a:latin typeface="Consolas" panose="020B0609020204030204" pitchFamily="49" charset="0"/>
              </a:rPr>
              <a:t>create table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i="1" dirty="0">
                <a:latin typeface="Consolas" panose="020B0609020204030204" pitchFamily="49" charset="0"/>
              </a:rPr>
              <a:t>course</a:t>
            </a:r>
            <a:r>
              <a:rPr lang="en-US" altLang="en-US" sz="2400" dirty="0">
                <a:latin typeface="Consolas" panose="020B0609020204030204" pitchFamily="49" charset="0"/>
              </a:rPr>
              <a:t> (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400" i="1" dirty="0" err="1">
                <a:latin typeface="Consolas" panose="020B0609020204030204" pitchFamily="49" charset="0"/>
              </a:rPr>
              <a:t>course_id</a:t>
            </a:r>
            <a:r>
              <a:rPr lang="en-US" altLang="en-US" sz="2400" dirty="0">
                <a:latin typeface="Consolas" panose="020B0609020204030204" pitchFamily="49" charset="0"/>
              </a:rPr>
              <a:t>     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</a:rPr>
              <a:t>(8)</a:t>
            </a:r>
            <a:r>
              <a:rPr lang="en-US" altLang="en-US" sz="2400" dirty="0"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400" i="1" dirty="0">
                <a:latin typeface="Consolas" panose="020B0609020204030204" pitchFamily="49" charset="0"/>
              </a:rPr>
              <a:t>title</a:t>
            </a:r>
            <a:r>
              <a:rPr lang="en-US" altLang="en-US" sz="2400" dirty="0">
                <a:latin typeface="Consolas" panose="020B0609020204030204" pitchFamily="49" charset="0"/>
              </a:rPr>
              <a:t>         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varchar(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</a:rPr>
              <a:t>50)</a:t>
            </a:r>
            <a:r>
              <a:rPr lang="en-US" altLang="en-US" sz="2400" dirty="0"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400" i="1" dirty="0" err="1">
                <a:latin typeface="Consolas" panose="020B0609020204030204" pitchFamily="49" charset="0"/>
              </a:rPr>
              <a:t>dept_name</a:t>
            </a:r>
            <a:r>
              <a:rPr lang="en-US" altLang="en-US" sz="2400" dirty="0">
                <a:latin typeface="Consolas" panose="020B0609020204030204" pitchFamily="49" charset="0"/>
              </a:rPr>
              <a:t>     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altLang="en-US" sz="2400" dirty="0"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400" i="1" dirty="0">
                <a:latin typeface="Consolas" panose="020B0609020204030204" pitchFamily="49" charset="0"/>
              </a:rPr>
              <a:t>credits</a:t>
            </a:r>
            <a:r>
              <a:rPr lang="en-US" altLang="en-US" sz="2400" dirty="0">
                <a:latin typeface="Consolas" panose="020B0609020204030204" pitchFamily="49" charset="0"/>
              </a:rPr>
              <a:t>        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</a:rPr>
              <a:t>numeric(2,0)</a:t>
            </a:r>
            <a:r>
              <a:rPr lang="en-US" altLang="en-US" sz="2400" dirty="0"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primary key </a:t>
            </a:r>
            <a:r>
              <a:rPr lang="en-US" altLang="en-US" sz="2400" i="1" dirty="0">
                <a:latin typeface="Consolas" panose="020B0609020204030204" pitchFamily="49" charset="0"/>
              </a:rPr>
              <a:t>(</a:t>
            </a:r>
            <a:r>
              <a:rPr lang="en-US" altLang="en-US" sz="2400" i="1" dirty="0" err="1">
                <a:latin typeface="Consolas" panose="020B0609020204030204" pitchFamily="49" charset="0"/>
              </a:rPr>
              <a:t>course_id</a:t>
            </a:r>
            <a:r>
              <a:rPr lang="en-US" altLang="en-US" sz="2400" i="1" dirty="0"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foreign key </a:t>
            </a:r>
            <a:r>
              <a:rPr lang="en-US" altLang="en-US" sz="2400" i="1" dirty="0">
                <a:latin typeface="Consolas" panose="020B0609020204030204" pitchFamily="49" charset="0"/>
              </a:rPr>
              <a:t>(dept_name</a:t>
            </a:r>
            <a:r>
              <a:rPr lang="en-US" altLang="en-US" sz="2400" dirty="0">
                <a:latin typeface="Consolas" panose="020B0609020204030204" pitchFamily="49" charset="0"/>
              </a:rPr>
              <a:t>) </a:t>
            </a: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i="1" dirty="0">
                <a:latin typeface="Consolas" panose="020B0609020204030204" pitchFamily="49" charset="0"/>
              </a:rPr>
              <a:t>department</a:t>
            </a:r>
            <a:r>
              <a:rPr lang="en-US" altLang="en-US" sz="2400" dirty="0">
                <a:latin typeface="Consolas" panose="020B0609020204030204" pitchFamily="49" charset="0"/>
              </a:rPr>
              <a:t>);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08" y="685800"/>
            <a:ext cx="9090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600" b="1" i="1" dirty="0">
                <a:latin typeface="Candara" panose="020E0502030303020204" pitchFamily="34" charset="0"/>
              </a:rPr>
              <a:t>course</a:t>
            </a:r>
            <a:r>
              <a:rPr lang="en-US" altLang="en-US" sz="3600" b="1" dirty="0">
                <a:latin typeface="Candara" panose="020E0502030303020204" pitchFamily="34" charset="0"/>
              </a:rPr>
              <a:t> (</a:t>
            </a:r>
            <a:r>
              <a:rPr lang="en-US" altLang="en-US" sz="3600" b="1" i="1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course_id</a:t>
            </a:r>
            <a:r>
              <a:rPr lang="en-US" altLang="en-US" sz="36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altLang="en-US" sz="3600" b="1" i="1" dirty="0">
                <a:solidFill>
                  <a:schemeClr val="bg2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title</a:t>
            </a:r>
            <a:r>
              <a:rPr lang="en-US" altLang="en-US" sz="36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altLang="en-US" sz="3600" b="1" i="1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dept_name</a:t>
            </a:r>
            <a:r>
              <a:rPr lang="en-US" altLang="en-US" sz="36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altLang="en-US" sz="3600" b="1" i="1" dirty="0">
                <a:solidFill>
                  <a:schemeClr val="bg2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credits</a:t>
            </a:r>
            <a:r>
              <a:rPr lang="en-US" altLang="en-US" sz="3600" b="1" i="1" dirty="0">
                <a:latin typeface="Candara" panose="020E0502030303020204" pitchFamily="34" charset="0"/>
              </a:rPr>
              <a:t>)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13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Data Manipulation Language (DML)</a:t>
            </a:r>
            <a:endParaRPr lang="en-US" altLang="en-US" dirty="0"/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564" y="637598"/>
            <a:ext cx="9042400" cy="622040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Used to specify database retrievals and updates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DML commands (data sublanguage) can be </a:t>
            </a:r>
            <a:r>
              <a:rPr lang="en-US" altLang="en-US" i="1" dirty="0"/>
              <a:t>embedded</a:t>
            </a:r>
            <a:r>
              <a:rPr lang="en-US" altLang="en-US" dirty="0"/>
              <a:t> in a general-purpose programming language (host language), such as COBOL, C, </a:t>
            </a:r>
            <a:br>
              <a:rPr lang="en-US" altLang="en-US" dirty="0"/>
            </a:br>
            <a:r>
              <a:rPr lang="en-US" altLang="en-US" dirty="0"/>
              <a:t>C++, or Java.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/>
              <a:t>A library of functions can also be provided to access the DBMS from a programming language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Alternatively, stand-alone DML commands can be applied directly (called a </a:t>
            </a:r>
            <a:r>
              <a:rPr lang="en-US" altLang="en-US" i="1" dirty="0"/>
              <a:t>query language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750155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44" y="544946"/>
            <a:ext cx="9067800" cy="6276109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b="1" dirty="0">
                <a:solidFill>
                  <a:srgbClr val="002060"/>
                </a:solidFill>
              </a:rPr>
              <a:t>Insert </a:t>
            </a:r>
            <a:r>
              <a:rPr lang="en-US" altLang="en-US" sz="2200" b="1" dirty="0">
                <a:solidFill>
                  <a:srgbClr val="000099"/>
                </a:solidFill>
              </a:rPr>
              <a:t> </a:t>
            </a:r>
            <a:endParaRPr lang="en-US" altLang="en-US" sz="22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b="1" dirty="0"/>
              <a:t>insert into </a:t>
            </a:r>
            <a:r>
              <a:rPr lang="en-US" altLang="en-US" sz="2200" i="1" dirty="0"/>
              <a:t>instructor </a:t>
            </a:r>
            <a:br>
              <a:rPr lang="en-US" altLang="en-US" sz="2200" i="1" dirty="0"/>
            </a:br>
            <a:r>
              <a:rPr lang="en-US" altLang="en-US" sz="2200" b="1" dirty="0"/>
              <a:t>values </a:t>
            </a:r>
            <a:r>
              <a:rPr lang="en-US" altLang="en-US" sz="2200" dirty="0"/>
              <a:t>(</a:t>
            </a:r>
            <a:r>
              <a:rPr lang="en-US" altLang="ja-JP" sz="2200" dirty="0"/>
              <a:t>'</a:t>
            </a:r>
            <a:r>
              <a:rPr lang="en-US" altLang="en-US" sz="2200" dirty="0"/>
              <a:t>10211</a:t>
            </a:r>
            <a:r>
              <a:rPr lang="en-US" altLang="ja-JP" sz="2200" dirty="0"/>
              <a:t>'</a:t>
            </a:r>
            <a:r>
              <a:rPr lang="en-US" altLang="en-US" sz="2200" dirty="0"/>
              <a:t>, </a:t>
            </a:r>
            <a:r>
              <a:rPr lang="en-US" altLang="ja-JP" sz="2200" dirty="0"/>
              <a:t>'</a:t>
            </a:r>
            <a:r>
              <a:rPr lang="en-US" altLang="en-US" sz="2200" dirty="0"/>
              <a:t>Smith</a:t>
            </a:r>
            <a:r>
              <a:rPr lang="en-US" altLang="ja-JP" sz="2200" dirty="0"/>
              <a:t>'</a:t>
            </a:r>
            <a:r>
              <a:rPr lang="en-US" altLang="en-US" sz="2200" dirty="0"/>
              <a:t>, </a:t>
            </a:r>
            <a:r>
              <a:rPr lang="en-US" altLang="ja-JP" sz="2200" dirty="0"/>
              <a:t>'</a:t>
            </a:r>
            <a:r>
              <a:rPr lang="en-US" altLang="en-US" sz="2200" dirty="0"/>
              <a:t>Biology</a:t>
            </a:r>
            <a:r>
              <a:rPr lang="en-US" altLang="ja-JP" sz="2200" dirty="0"/>
              <a:t>'</a:t>
            </a:r>
            <a:r>
              <a:rPr lang="en-US" altLang="en-US" sz="22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b="1" dirty="0">
                <a:solidFill>
                  <a:srgbClr val="002060"/>
                </a:solidFill>
              </a:rPr>
              <a:t>Delete</a:t>
            </a:r>
            <a:r>
              <a:rPr lang="en-US" altLang="en-US" sz="22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b="1" dirty="0">
                <a:solidFill>
                  <a:srgbClr val="000099"/>
                </a:solidFill>
              </a:rPr>
              <a:t> </a:t>
            </a:r>
            <a:r>
              <a:rPr lang="en-US" altLang="en-US" sz="2200" dirty="0"/>
              <a:t>Remove all tuples from the </a:t>
            </a:r>
            <a:r>
              <a:rPr lang="en-US" altLang="en-US" sz="2200" i="1" dirty="0"/>
              <a:t>student</a:t>
            </a:r>
            <a:r>
              <a:rPr lang="en-US" altLang="en-US" sz="22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b="1" dirty="0"/>
              <a:t>delete from </a:t>
            </a:r>
            <a:r>
              <a:rPr lang="en-US" altLang="en-US" sz="22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b="1" dirty="0"/>
              <a:t>drop table </a:t>
            </a:r>
            <a:r>
              <a:rPr lang="en-US" altLang="en-US" sz="22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b="1" dirty="0">
                <a:solidFill>
                  <a:srgbClr val="002060"/>
                </a:solidFill>
              </a:rPr>
              <a:t>Alter</a:t>
            </a:r>
            <a:r>
              <a:rPr lang="en-US" altLang="en-US" sz="2200" b="1" dirty="0">
                <a:solidFill>
                  <a:srgbClr val="000099"/>
                </a:solidFill>
              </a:rPr>
              <a:t> </a:t>
            </a:r>
            <a:r>
              <a:rPr lang="en-US" altLang="en-US" sz="22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b="1" dirty="0"/>
              <a:t>alter table </a:t>
            </a:r>
            <a:r>
              <a:rPr lang="en-US" altLang="en-US" sz="2200" i="1" dirty="0"/>
              <a:t>r </a:t>
            </a:r>
            <a:r>
              <a:rPr lang="en-US" altLang="en-US" sz="2200" b="1" dirty="0"/>
              <a:t>add </a:t>
            </a:r>
            <a:r>
              <a:rPr lang="en-US" altLang="en-US" sz="22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i="1" dirty="0"/>
              <a:t> </a:t>
            </a:r>
            <a:r>
              <a:rPr lang="en-US" altLang="en-US" sz="2200" dirty="0"/>
              <a:t>where </a:t>
            </a:r>
            <a:r>
              <a:rPr lang="en-US" altLang="en-US" sz="2200" i="1" dirty="0"/>
              <a:t>A</a:t>
            </a:r>
            <a:r>
              <a:rPr lang="en-US" altLang="en-US" sz="2200" dirty="0"/>
              <a:t> is the name of the attribute to be added to relation </a:t>
            </a:r>
            <a:r>
              <a:rPr lang="en-US" altLang="en-US" sz="2200" i="1" dirty="0"/>
              <a:t>r 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D</a:t>
            </a:r>
            <a:r>
              <a:rPr lang="en-US" altLang="en-US" sz="2200" dirty="0"/>
              <a:t> is the domain of </a:t>
            </a:r>
            <a:r>
              <a:rPr lang="en-US" altLang="en-US" sz="2200" i="1" dirty="0"/>
              <a:t>A.</a:t>
            </a:r>
            <a:endParaRPr lang="en-US" altLang="en-US" sz="22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dirty="0"/>
              <a:t>All exiting tuples in the relation are assigned </a:t>
            </a:r>
            <a:r>
              <a:rPr lang="en-US" altLang="en-US" sz="2200" i="1" dirty="0"/>
              <a:t>null</a:t>
            </a:r>
            <a:r>
              <a:rPr lang="en-US" altLang="en-US" sz="22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2200" b="1" dirty="0"/>
              <a:t>alter table </a:t>
            </a:r>
            <a:r>
              <a:rPr lang="en-US" altLang="en-US" sz="2200" i="1" dirty="0"/>
              <a:t>r</a:t>
            </a:r>
            <a:r>
              <a:rPr lang="en-US" altLang="en-US" sz="2200" b="1" dirty="0"/>
              <a:t> drop</a:t>
            </a:r>
            <a:r>
              <a:rPr lang="en-US" altLang="en-US" sz="22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2200" dirty="0"/>
              <a:t>where </a:t>
            </a:r>
            <a:r>
              <a:rPr lang="en-US" altLang="en-US" sz="2200" i="1" dirty="0"/>
              <a:t>A</a:t>
            </a:r>
            <a:r>
              <a:rPr lang="en-US" altLang="en-US" sz="2200" dirty="0"/>
              <a:t> is the name of an attribute of relation</a:t>
            </a:r>
            <a:r>
              <a:rPr lang="en-US" altLang="en-US" sz="22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200" dirty="0"/>
              <a:t>Dropping of attributes not supported by many databases.</a:t>
            </a:r>
          </a:p>
        </p:txBody>
      </p:sp>
    </p:spTree>
    <p:extLst>
      <p:ext uri="{BB962C8B-B14F-4D97-AF65-F5344CB8AC3E}">
        <p14:creationId xmlns:p14="http://schemas.microsoft.com/office/powerpoint/2010/main" val="6826297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26" y="653906"/>
            <a:ext cx="9035473" cy="6127894"/>
          </a:xfrm>
        </p:spPr>
        <p:txBody>
          <a:bodyPr lIns="90488" tIns="44450" rIns="90488" bIns="44450"/>
          <a:lstStyle/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A typical SQL query has the form: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select </a:t>
            </a:r>
            <a:r>
              <a:rPr lang="en-US" altLang="en-US" sz="2400" i="1" dirty="0"/>
              <a:t>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...,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n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from</a:t>
            </a:r>
            <a:r>
              <a:rPr lang="en-US" altLang="en-US" sz="2400" dirty="0"/>
              <a:t>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...,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m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where </a:t>
            </a:r>
            <a:r>
              <a:rPr lang="en-US" altLang="en-US" sz="2400" i="1" dirty="0"/>
              <a:t>P</a:t>
            </a:r>
            <a:br>
              <a:rPr lang="en-US" altLang="en-US" sz="2400" i="1" dirty="0"/>
            </a:br>
            <a:endParaRPr lang="en-US" altLang="en-US" sz="2400" dirty="0"/>
          </a:p>
          <a:p>
            <a:pPr lvl="1"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i="1" dirty="0"/>
              <a:t>A</a:t>
            </a:r>
            <a:r>
              <a:rPr lang="en-US" altLang="en-US" sz="2400" i="1" baseline="-25000" dirty="0"/>
              <a:t>i </a:t>
            </a:r>
            <a:r>
              <a:rPr lang="en-US" altLang="en-US" sz="2400" dirty="0"/>
              <a:t>represents an attribute</a:t>
            </a:r>
          </a:p>
          <a:p>
            <a:pPr lvl="1"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i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represents a relation</a:t>
            </a:r>
          </a:p>
          <a:p>
            <a:pPr lvl="1"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i="1" dirty="0"/>
              <a:t>P</a:t>
            </a:r>
            <a:r>
              <a:rPr lang="en-US" altLang="en-US" sz="2400" dirty="0"/>
              <a:t> is a predicate.</a:t>
            </a:r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The result of an SQL query is a relation.</a:t>
            </a:r>
          </a:p>
        </p:txBody>
      </p:sp>
    </p:spTree>
    <p:extLst>
      <p:ext uri="{BB962C8B-B14F-4D97-AF65-F5344CB8AC3E}">
        <p14:creationId xmlns:p14="http://schemas.microsoft.com/office/powerpoint/2010/main" val="8767596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18" y="609600"/>
            <a:ext cx="9037782" cy="6248400"/>
          </a:xfrm>
        </p:spPr>
        <p:txBody>
          <a:bodyPr lIns="90488" tIns="44450" rIns="90488" bIns="44450"/>
          <a:lstStyle/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The </a:t>
            </a:r>
            <a:r>
              <a:rPr lang="en-US" altLang="en-US" sz="2400" b="1" dirty="0"/>
              <a:t>select</a:t>
            </a:r>
            <a:r>
              <a:rPr lang="en-US" altLang="en-US" sz="24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b="1" dirty="0">
                <a:latin typeface="Candara" panose="020E0502030303020204" pitchFamily="34" charset="0"/>
              </a:rPr>
              <a:t>corresponds to the projection operation of the relational algebra</a:t>
            </a:r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Example: find the names of all instructors:</a:t>
            </a:r>
            <a:br>
              <a:rPr lang="en-US" altLang="en-US" sz="2400" dirty="0"/>
            </a:br>
            <a:r>
              <a:rPr lang="en-US" altLang="en-US" sz="2400" dirty="0"/>
              <a:t>		</a:t>
            </a:r>
            <a:r>
              <a:rPr lang="en-US" altLang="en-US" sz="2400" b="1" dirty="0">
                <a:latin typeface="Consolas" panose="020B0609020204030204" pitchFamily="49" charset="0"/>
              </a:rPr>
              <a:t>select </a:t>
            </a:r>
            <a:r>
              <a:rPr lang="en-US" altLang="en-US" sz="2400" i="1" dirty="0">
                <a:latin typeface="Consolas" panose="020B0609020204030204" pitchFamily="49" charset="0"/>
              </a:rPr>
              <a:t>name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		</a:t>
            </a:r>
            <a:r>
              <a:rPr lang="en-US" altLang="en-US" sz="2400" b="1" dirty="0"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latin typeface="Consolas" panose="020B0609020204030204" pitchFamily="49" charset="0"/>
              </a:rPr>
              <a:t>instructor</a:t>
            </a:r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NOTE:  SQL names are case insensitive (i.e., you may use upper- or lower-case letters.)  </a:t>
            </a:r>
          </a:p>
          <a:p>
            <a:pPr lvl="1"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E.g.,  </a:t>
            </a:r>
            <a:r>
              <a:rPr lang="en-US" altLang="en-US" sz="2400" i="1" dirty="0"/>
              <a:t>Name</a:t>
            </a:r>
            <a:r>
              <a:rPr lang="en-US" altLang="en-US" sz="2400" dirty="0"/>
              <a:t> ≡ </a:t>
            </a:r>
            <a:r>
              <a:rPr lang="en-US" altLang="en-US" sz="2400" i="1" dirty="0"/>
              <a:t>NAME</a:t>
            </a:r>
            <a:r>
              <a:rPr lang="en-US" altLang="en-US" sz="2400" dirty="0"/>
              <a:t> ≡ </a:t>
            </a:r>
            <a:r>
              <a:rPr lang="en-US" altLang="en-US" sz="2400" i="1" dirty="0"/>
              <a:t>name</a:t>
            </a:r>
          </a:p>
          <a:p>
            <a:pPr lvl="1"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Some people use upper case wherever we use bold font.</a:t>
            </a:r>
          </a:p>
        </p:txBody>
      </p:sp>
    </p:spTree>
    <p:extLst>
      <p:ext uri="{BB962C8B-B14F-4D97-AF65-F5344CB8AC3E}">
        <p14:creationId xmlns:p14="http://schemas.microsoft.com/office/powerpoint/2010/main" val="9595866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9067800" cy="6172200"/>
          </a:xfrm>
        </p:spPr>
        <p:txBody>
          <a:bodyPr lIns="90488" tIns="44450" rIns="90488" bIns="44450"/>
          <a:lstStyle/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To force the elimination of duplicates, insert the keyword </a:t>
            </a:r>
            <a:r>
              <a:rPr lang="en-US" altLang="en-US" sz="2400" b="1" dirty="0">
                <a:solidFill>
                  <a:srgbClr val="002060"/>
                </a:solidFill>
              </a:rPr>
              <a:t>distinct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after select</a:t>
            </a:r>
            <a:r>
              <a:rPr lang="en-US" altLang="en-US" sz="2400" b="1" dirty="0"/>
              <a:t>.</a:t>
            </a:r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Find the department names of all instructors, </a:t>
            </a:r>
            <a:br>
              <a:rPr lang="en-US" altLang="en-US" sz="2400" dirty="0"/>
            </a:br>
            <a:r>
              <a:rPr lang="en-US" altLang="en-US" sz="2400" dirty="0"/>
              <a:t>and remove duplicates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nsolas" panose="020B0609020204030204" pitchFamily="49" charset="0"/>
              </a:rPr>
              <a:t>select distinct </a:t>
            </a:r>
            <a:r>
              <a:rPr lang="en-US" altLang="en-US" sz="2400" i="1" dirty="0">
                <a:latin typeface="Consolas" panose="020B0609020204030204" pitchFamily="49" charset="0"/>
              </a:rPr>
              <a:t>dept_name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b="1" dirty="0"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latin typeface="Consolas" panose="020B0609020204030204" pitchFamily="49" charset="0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The keyword </a:t>
            </a:r>
            <a:r>
              <a:rPr lang="en-US" altLang="en-US" sz="2400" b="1" dirty="0"/>
              <a:t>all </a:t>
            </a:r>
            <a:r>
              <a:rPr lang="en-US" altLang="en-US" sz="2400" dirty="0"/>
              <a:t>specifies that duplicates </a:t>
            </a:r>
            <a:br>
              <a:rPr lang="en-US" altLang="en-US" sz="2400" dirty="0"/>
            </a:br>
            <a:r>
              <a:rPr lang="en-US" altLang="en-US" sz="2400" dirty="0"/>
              <a:t>should not be removed.</a:t>
            </a:r>
            <a:br>
              <a:rPr lang="en-US" altLang="en-US" sz="2400" dirty="0"/>
            </a:br>
            <a:r>
              <a:rPr lang="en-US" altLang="en-US" sz="1050" dirty="0"/>
              <a:t> 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nsolas" panose="020B0609020204030204" pitchFamily="49" charset="0"/>
              </a:rPr>
              <a:t>select all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i="1" dirty="0">
                <a:latin typeface="Consolas" panose="020B0609020204030204" pitchFamily="49" charset="0"/>
              </a:rPr>
              <a:t>dept_name</a:t>
            </a:r>
            <a:br>
              <a:rPr lang="en-US" altLang="en-US" sz="2400" i="1" dirty="0">
                <a:latin typeface="Consolas" panose="020B0609020204030204" pitchFamily="49" charset="0"/>
              </a:rPr>
            </a:br>
            <a:r>
              <a:rPr lang="en-US" altLang="en-US" sz="2400" i="1" dirty="0">
                <a:latin typeface="Consolas" panose="020B0609020204030204" pitchFamily="49" charset="0"/>
              </a:rPr>
              <a:t>	</a:t>
            </a:r>
            <a:r>
              <a:rPr lang="en-US" altLang="en-US" sz="2400" b="1" dirty="0"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latin typeface="Consolas" panose="020B0609020204030204" pitchFamily="49" charset="0"/>
              </a:rPr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742" t="1946" r="35324" b="14341"/>
          <a:stretch/>
        </p:blipFill>
        <p:spPr>
          <a:xfrm>
            <a:off x="7315200" y="2017684"/>
            <a:ext cx="1676400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901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4" y="457200"/>
            <a:ext cx="9132455" cy="6400800"/>
          </a:xfrm>
        </p:spPr>
        <p:txBody>
          <a:bodyPr lIns="90488" tIns="44450" rIns="90488" bIns="44450"/>
          <a:lstStyle/>
          <a:p>
            <a:pPr>
              <a:lnSpc>
                <a:spcPct val="150000"/>
              </a:lnSpc>
            </a:pPr>
            <a:r>
              <a:rPr lang="en-US" altLang="en-US" dirty="0"/>
              <a:t>Overview of The SQL Query Language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SQL Data Definition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Basic Query Structure of SQL Queries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Additional Basic Operations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Set Operations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Null Values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Aggregate Functions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Nested Subqueries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Modification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40970226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80" y="655568"/>
            <a:ext cx="9049327" cy="61539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24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nsolas" panose="020B0609020204030204" pitchFamily="49" charset="0"/>
              </a:rPr>
              <a:t>select </a:t>
            </a:r>
            <a:r>
              <a:rPr lang="en-US" altLang="en-US" sz="2400" dirty="0">
                <a:latin typeface="Consolas" panose="020B0609020204030204" pitchFamily="49" charset="0"/>
              </a:rPr>
              <a:t>*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		</a:t>
            </a:r>
            <a:r>
              <a:rPr lang="en-US" altLang="en-US" sz="2400" b="1" dirty="0"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latin typeface="Consolas" panose="020B0609020204030204" pitchFamily="49" charset="0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An attribute can be a literal  with  no </a:t>
            </a:r>
            <a:r>
              <a:rPr lang="en-US" altLang="en-US" sz="2400" b="1" dirty="0"/>
              <a:t>from  </a:t>
            </a:r>
            <a:r>
              <a:rPr lang="en-US" altLang="en-US" sz="24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2400" b="1" dirty="0"/>
              <a:t>			select  </a:t>
            </a:r>
            <a:r>
              <a:rPr lang="en-US" altLang="ja-JP" sz="2400" dirty="0"/>
              <a:t>'</a:t>
            </a:r>
            <a:r>
              <a:rPr lang="en-US" altLang="en-US" sz="2400" dirty="0"/>
              <a:t>437</a:t>
            </a:r>
            <a:r>
              <a:rPr lang="en-US" altLang="ja-JP" sz="2400" dirty="0"/>
              <a:t>'</a:t>
            </a:r>
            <a:endParaRPr lang="en-US" altLang="en-US" sz="2400" dirty="0"/>
          </a:p>
          <a:p>
            <a:pPr lvl="1">
              <a:tabLst>
                <a:tab pos="2055813" algn="l"/>
              </a:tabLst>
            </a:pPr>
            <a:r>
              <a:rPr lang="en-US" altLang="en-US" sz="24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dirty="0"/>
              <a:t>                    </a:t>
            </a:r>
            <a:r>
              <a:rPr lang="en-US" altLang="en-US" sz="2400" b="1" dirty="0">
                <a:latin typeface="Consolas" panose="020B0609020204030204" pitchFamily="49" charset="0"/>
              </a:rPr>
              <a:t>select </a:t>
            </a:r>
            <a:r>
              <a:rPr lang="en-US" altLang="en-US" sz="2400" dirty="0">
                <a:latin typeface="Consolas" panose="020B0609020204030204" pitchFamily="49" charset="0"/>
              </a:rPr>
              <a:t>'437' </a:t>
            </a:r>
            <a:r>
              <a:rPr lang="en-US" altLang="en-US" sz="2400" b="1" dirty="0">
                <a:latin typeface="Consolas" panose="020B0609020204030204" pitchFamily="49" charset="0"/>
              </a:rPr>
              <a:t>as </a:t>
            </a:r>
            <a:r>
              <a:rPr lang="en-US" altLang="en-US" sz="2400" i="1" dirty="0">
                <a:latin typeface="Consolas" panose="020B0609020204030204" pitchFamily="49" charset="0"/>
              </a:rPr>
              <a:t>FOO</a:t>
            </a: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endParaRPr lang="en-US" altLang="en-US" sz="2400" i="1" dirty="0">
              <a:latin typeface="Consolas" panose="020B0609020204030204" pitchFamily="49" charset="0"/>
            </a:endParaRP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An attribute can be a literal with </a:t>
            </a:r>
            <a:r>
              <a:rPr lang="en-US" altLang="en-US" sz="2400" b="1" dirty="0"/>
              <a:t>from  </a:t>
            </a:r>
            <a:r>
              <a:rPr lang="en-US" altLang="en-US" sz="24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nsolas" panose="020B0609020204030204" pitchFamily="49" charset="0"/>
              </a:rPr>
              <a:t>select  </a:t>
            </a:r>
            <a:r>
              <a:rPr lang="en-US" altLang="en-US" sz="2400" dirty="0">
                <a:latin typeface="Consolas" panose="020B0609020204030204" pitchFamily="49" charset="0"/>
              </a:rPr>
              <a:t>'A'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		</a:t>
            </a:r>
            <a:r>
              <a:rPr lang="en-US" altLang="en-US" sz="2400" b="1" dirty="0"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latin typeface="Consolas" panose="020B0609020204030204" pitchFamily="49" charset="0"/>
              </a:rPr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dirty="0"/>
              <a:t>Result is a table with one column and </a:t>
            </a:r>
            <a:r>
              <a:rPr lang="en-US" altLang="en-US" sz="2400" i="1" dirty="0"/>
              <a:t>N</a:t>
            </a:r>
            <a:r>
              <a:rPr lang="en-US" altLang="en-US" sz="2400" dirty="0"/>
              <a:t> rows (number of tuples in the </a:t>
            </a:r>
            <a:r>
              <a:rPr lang="en-US" altLang="en-US" sz="2400" i="1" dirty="0"/>
              <a:t>instructors</a:t>
            </a:r>
            <a:r>
              <a:rPr lang="en-US" altLang="en-US" sz="2400" dirty="0"/>
              <a:t> table), each row with value “A”</a:t>
            </a:r>
          </a:p>
        </p:txBody>
      </p:sp>
    </p:spTree>
    <p:extLst>
      <p:ext uri="{BB962C8B-B14F-4D97-AF65-F5344CB8AC3E}">
        <p14:creationId xmlns:p14="http://schemas.microsoft.com/office/powerpoint/2010/main" val="38659183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20" y="609600"/>
            <a:ext cx="9067800" cy="6248400"/>
          </a:xfrm>
        </p:spPr>
        <p:txBody>
          <a:bodyPr lIns="90488" tIns="44450" rIns="90488" bIns="44450"/>
          <a:lstStyle/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300" dirty="0"/>
              <a:t>The </a:t>
            </a:r>
            <a:r>
              <a:rPr lang="en-US" altLang="en-US" sz="2300" b="1" dirty="0">
                <a:solidFill>
                  <a:srgbClr val="002060"/>
                </a:solidFill>
              </a:rPr>
              <a:t>select</a:t>
            </a:r>
            <a:r>
              <a:rPr lang="en-US" altLang="en-US" sz="2300" dirty="0">
                <a:solidFill>
                  <a:srgbClr val="002060"/>
                </a:solidFill>
              </a:rPr>
              <a:t> </a:t>
            </a:r>
            <a:r>
              <a:rPr lang="en-US" altLang="en-US" sz="2300" dirty="0"/>
              <a:t>clause can contain arithmetic expressions involving the operation, +, –, </a:t>
            </a:r>
            <a:r>
              <a:rPr lang="en-US" altLang="en-US" sz="2300" dirty="0">
                <a:latin typeface="Symbol" panose="05050102010706020507" pitchFamily="18" charset="2"/>
              </a:rPr>
              <a:t></a:t>
            </a:r>
            <a:r>
              <a:rPr lang="en-US" altLang="en-US" sz="2300" dirty="0"/>
              <a:t>, and /, and operating on constants or attributes of tuples.</a:t>
            </a:r>
          </a:p>
          <a:p>
            <a:pPr lvl="1"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300" dirty="0"/>
              <a:t>The query: </a:t>
            </a: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300" b="1" dirty="0"/>
              <a:t>	                  </a:t>
            </a:r>
            <a:r>
              <a:rPr lang="en-US" alt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US" alt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ID, name, salary/12</a:t>
            </a:r>
            <a:br>
              <a:rPr lang="en-US" alt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</a:t>
            </a:r>
            <a:r>
              <a:rPr lang="en-US" alt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300" i="1" dirty="0"/>
              <a:t>	</a:t>
            </a:r>
            <a:r>
              <a:rPr lang="en-US" altLang="en-US" sz="2300" dirty="0"/>
              <a:t>would return a relation that is the same as the </a:t>
            </a:r>
            <a:r>
              <a:rPr lang="en-US" altLang="en-US" sz="2300" i="1" dirty="0"/>
              <a:t>instructor </a:t>
            </a:r>
            <a:r>
              <a:rPr lang="en-US" altLang="en-US" sz="2300" dirty="0"/>
              <a:t>relation, except that the value of the attribute </a:t>
            </a:r>
            <a:r>
              <a:rPr lang="en-US" altLang="en-US" sz="2300" i="1" dirty="0"/>
              <a:t>salary </a:t>
            </a:r>
            <a:r>
              <a:rPr lang="en-US" altLang="en-US" sz="2300" dirty="0"/>
              <a:t>is divided by 12.</a:t>
            </a:r>
          </a:p>
          <a:p>
            <a:pPr lvl="1"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300" dirty="0"/>
              <a:t>Can rename “s</a:t>
            </a:r>
            <a:r>
              <a:rPr lang="en-US" altLang="en-US" sz="2300" i="1" dirty="0"/>
              <a:t>alary/12” </a:t>
            </a:r>
            <a:r>
              <a:rPr lang="en-US" altLang="en-US" sz="2300" dirty="0"/>
              <a:t>using the </a:t>
            </a:r>
            <a:r>
              <a:rPr lang="en-US" altLang="en-US" sz="2300" b="1" dirty="0"/>
              <a:t>as </a:t>
            </a:r>
            <a:r>
              <a:rPr lang="en-US" altLang="en-US" sz="2300" dirty="0"/>
              <a:t>clause:</a:t>
            </a: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300" i="1" dirty="0"/>
              <a:t>	        </a:t>
            </a:r>
            <a:r>
              <a:rPr lang="en-US" alt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ID, name, </a:t>
            </a:r>
            <a:r>
              <a:rPr lang="en-US" altLang="en-US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salary/12  </a:t>
            </a:r>
            <a:r>
              <a:rPr lang="en-US" alt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3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monthly_salary</a:t>
            </a:r>
            <a:endParaRPr lang="en-US" altLang="en-US" sz="2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300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35432"/>
            <a:ext cx="9144000" cy="6222567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where</a:t>
            </a:r>
            <a:r>
              <a:rPr lang="en-US" altLang="en-US" sz="2000" b="1" dirty="0"/>
              <a:t> </a:t>
            </a:r>
            <a:r>
              <a:rPr lang="en-US" altLang="en-US" sz="20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2000" dirty="0"/>
              <a:t>Corresponds to the selection predicate of the relational algebra.  </a:t>
            </a:r>
          </a:p>
          <a:p>
            <a:pPr>
              <a:lnSpc>
                <a:spcPct val="150000"/>
              </a:lnSpc>
              <a:tabLst>
                <a:tab pos="1311275" algn="l"/>
              </a:tabLst>
            </a:pPr>
            <a:r>
              <a:rPr lang="en-US" altLang="en-US" sz="2000" dirty="0"/>
              <a:t>To find all instructors in Comp. Sci. dept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2000" b="1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b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dept_name =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Comp. Sci.'</a:t>
            </a:r>
          </a:p>
          <a:p>
            <a:pPr>
              <a:lnSpc>
                <a:spcPct val="150000"/>
              </a:lnSpc>
              <a:tabLst>
                <a:tab pos="1311275" algn="l"/>
              </a:tabLst>
            </a:pPr>
            <a:r>
              <a:rPr lang="en-US" altLang="en-US" sz="2000" dirty="0"/>
              <a:t>SQL allows the use of the logical connectives </a:t>
            </a:r>
            <a:r>
              <a:rPr lang="en-US" altLang="en-US" sz="2000" b="1" dirty="0"/>
              <a:t> and, or, </a:t>
            </a:r>
            <a:r>
              <a:rPr lang="en-US" altLang="en-US" sz="2000" dirty="0"/>
              <a:t>and </a:t>
            </a:r>
            <a:r>
              <a:rPr lang="en-US" altLang="en-US" sz="2000" b="1" dirty="0"/>
              <a:t>not </a:t>
            </a:r>
            <a:endParaRPr lang="en-US" altLang="en-US" sz="2000" dirty="0"/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The operands of the logical connectives can be expressions</a:t>
            </a:r>
            <a:br>
              <a:rPr lang="en-US" altLang="en-US" sz="2000" dirty="0"/>
            </a:br>
            <a:r>
              <a:rPr lang="en-US" altLang="en-US" sz="2000" dirty="0"/>
              <a:t>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2000" dirty="0"/>
              <a:t>Comparisons can be applied to results of arithmetic expressions</a:t>
            </a:r>
          </a:p>
          <a:p>
            <a:pPr>
              <a:lnSpc>
                <a:spcPct val="150000"/>
              </a:lnSpc>
              <a:tabLst>
                <a:tab pos="1311275" algn="l"/>
              </a:tabLst>
            </a:pPr>
            <a:r>
              <a:rPr lang="en-US" altLang="en-US" sz="2000" dirty="0"/>
              <a:t>To find all instructors in Comp. Sci. dept with salary &gt; 70000</a:t>
            </a: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2000" b="1" dirty="0"/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b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dept_name =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Comp. Sci.'</a:t>
            </a:r>
            <a:r>
              <a:rPr lang="en-US" altLang="ja-JP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and </a:t>
            </a:r>
            <a:r>
              <a:rPr lang="en-US" altLang="ja-JP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salary 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 70000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772400" y="5304413"/>
            <a:ext cx="150698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2470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400800"/>
          </a:xfrm>
        </p:spPr>
        <p:txBody>
          <a:bodyPr lIns="90488" tIns="44450" rIns="90488" bIns="44450"/>
          <a:lstStyle/>
          <a:p>
            <a:pPr>
              <a:lnSpc>
                <a:spcPct val="150000"/>
              </a:lnSpc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ndara" panose="020E0502030303020204" pitchFamily="34" charset="0"/>
              </a:rPr>
              <a:t>The </a:t>
            </a:r>
            <a:r>
              <a:rPr lang="en-US" altLang="en-US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from</a:t>
            </a:r>
            <a:r>
              <a:rPr lang="en-US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en-US" sz="2400" dirty="0">
                <a:latin typeface="Candara" panose="020E0502030303020204" pitchFamily="34" charset="0"/>
              </a:rPr>
              <a:t>clause lists the relations involved in the query</a:t>
            </a:r>
          </a:p>
          <a:p>
            <a:pPr>
              <a:lnSpc>
                <a:spcPct val="150000"/>
              </a:lnSpc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ndara" panose="020E0502030303020204" pitchFamily="34" charset="0"/>
              </a:rPr>
              <a:t>Find the Cartesian product </a:t>
            </a:r>
            <a:r>
              <a:rPr lang="en-US" altLang="en-US" sz="2400" i="1" dirty="0">
                <a:latin typeface="Candara" panose="020E0502030303020204" pitchFamily="34" charset="0"/>
              </a:rPr>
              <a:t>instructor X teaches</a:t>
            </a:r>
            <a:endParaRPr lang="en-US" altLang="en-US" sz="2400" dirty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instructor, teaches</a:t>
            </a:r>
          </a:p>
          <a:p>
            <a:pPr lvl="1">
              <a:lnSpc>
                <a:spcPct val="150000"/>
              </a:lnSpc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ndara" panose="020E0502030303020204" pitchFamily="34" charset="0"/>
              </a:rPr>
              <a:t>generates every possible instructor – teaches pair, with all attributes from both relations.</a:t>
            </a:r>
          </a:p>
          <a:p>
            <a:pPr lvl="1">
              <a:lnSpc>
                <a:spcPct val="150000"/>
              </a:lnSpc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ndara" panose="020E0502030303020204" pitchFamily="34" charset="0"/>
              </a:rPr>
              <a:t>For common attributes (e.g., </a:t>
            </a:r>
            <a:r>
              <a:rPr lang="en-US" altLang="en-US" sz="2400" i="1" dirty="0">
                <a:latin typeface="Candara" panose="020E0502030303020204" pitchFamily="34" charset="0"/>
              </a:rPr>
              <a:t>ID</a:t>
            </a:r>
            <a:r>
              <a:rPr lang="en-US" altLang="en-US" sz="2400" dirty="0">
                <a:latin typeface="Candara" panose="020E0502030303020204" pitchFamily="34" charset="0"/>
              </a:rPr>
              <a:t>), the attributes  in the resulting table are renamed using the  relation name (e.g., </a:t>
            </a:r>
            <a:r>
              <a:rPr lang="en-US" altLang="en-US" sz="2400" i="1" dirty="0">
                <a:latin typeface="Candara" panose="020E0502030303020204" pitchFamily="34" charset="0"/>
              </a:rPr>
              <a:t>instructor.ID</a:t>
            </a:r>
            <a:r>
              <a:rPr lang="en-US" altLang="en-US" sz="2400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ct val="150000"/>
              </a:lnSpc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ndara" panose="020E0502030303020204" pitchFamily="34" charset="0"/>
              </a:rPr>
              <a:t>Cartesian product not very useful directly, but useful combined with where-clause condition (selection operation in relational algebra).</a:t>
            </a:r>
          </a:p>
        </p:txBody>
      </p:sp>
    </p:spTree>
    <p:extLst>
      <p:ext uri="{BB962C8B-B14F-4D97-AF65-F5344CB8AC3E}">
        <p14:creationId xmlns:p14="http://schemas.microsoft.com/office/powerpoint/2010/main" val="198914934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16962"/>
            <a:ext cx="7315200" cy="6241038"/>
          </a:xfrm>
        </p:spPr>
        <p:txBody>
          <a:bodyPr lIns="90488" tIns="44450" rIns="90488" bIns="44450"/>
          <a:lstStyle/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000" dirty="0"/>
              <a:t>Find the names of all instructors who have taught some course and the </a:t>
            </a:r>
            <a:r>
              <a:rPr lang="en-US" altLang="en-US" sz="2000" dirty="0" err="1"/>
              <a:t>course_id</a:t>
            </a:r>
            <a:endParaRPr lang="en-US" altLang="en-US" sz="2000" dirty="0"/>
          </a:p>
          <a:p>
            <a:pPr lvl="1"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name,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 , teaches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instructor.ID = teaches.ID </a:t>
            </a: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000" dirty="0"/>
              <a:t> </a:t>
            </a:r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000" dirty="0"/>
              <a:t>Find the names of all instructors in the Art  department </a:t>
            </a:r>
            <a:br>
              <a:rPr lang="en-US" altLang="en-US" sz="2000" dirty="0"/>
            </a:br>
            <a:r>
              <a:rPr lang="en-US" altLang="en-US" sz="2000" dirty="0"/>
              <a:t>who have taught some course and the </a:t>
            </a:r>
            <a:r>
              <a:rPr lang="en-US" altLang="en-US" sz="2000" dirty="0" err="1"/>
              <a:t>course_id</a:t>
            </a:r>
            <a:endParaRPr lang="en-US" altLang="en-US" sz="2000" dirty="0"/>
          </a:p>
          <a:p>
            <a:pPr lvl="1"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name,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 , teaches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instructor.ID = teaches.ID  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</a:t>
            </a:r>
            <a:r>
              <a:rPr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instructor.dept_name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'Art'</a:t>
            </a: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2055813" algn="l"/>
              </a:tabLst>
            </a:pPr>
            <a:endParaRPr lang="en-US" altLang="en-US" sz="2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629400" y="990600"/>
            <a:ext cx="2567671" cy="47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4132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 lIns="90488" tIns="44450" rIns="90488" bIns="44450"/>
          <a:lstStyle/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The SQL allows renaming relations and attributes using the </a:t>
            </a:r>
            <a:r>
              <a:rPr lang="en-US" altLang="en-US" sz="2400" b="1" dirty="0"/>
              <a:t>as </a:t>
            </a:r>
            <a:r>
              <a:rPr lang="en-US" altLang="en-US" sz="2400" dirty="0"/>
              <a:t>clause: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i="1" dirty="0"/>
              <a:t>		</a:t>
            </a:r>
            <a:r>
              <a:rPr lang="en-US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old-name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</a:t>
            </a:r>
            <a:r>
              <a:rPr lang="en-US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new-name</a:t>
            </a:r>
            <a:endParaRPr lang="en-US" altLang="en-US" sz="1050" dirty="0"/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Find the names of all instructors who have a higher salary than </a:t>
            </a:r>
            <a:br>
              <a:rPr lang="en-US" altLang="en-US" sz="2400" dirty="0"/>
            </a:br>
            <a:r>
              <a:rPr lang="en-US" altLang="en-US" sz="2400" dirty="0"/>
              <a:t>some instructor in 'Comp. Sci'.</a:t>
            </a:r>
          </a:p>
          <a:p>
            <a:pPr marL="457200" lvl="1" indent="0">
              <a:lnSpc>
                <a:spcPct val="150000"/>
              </a:lnSpc>
              <a:buNone/>
              <a:tabLst>
                <a:tab pos="2055813" algn="l"/>
              </a:tabLst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distinct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T.name</a:t>
            </a:r>
            <a:b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T, instructor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</a:t>
            </a:r>
            <a:b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T.salary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S.salary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b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S.dept_name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'Comp. Sci.’</a:t>
            </a:r>
            <a:endParaRPr lang="en-US" altLang="en-US" sz="2400" dirty="0"/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Keyword </a:t>
            </a:r>
            <a:r>
              <a:rPr lang="en-US" altLang="en-US" sz="2400" b="1" dirty="0"/>
              <a:t>as</a:t>
            </a:r>
            <a:r>
              <a:rPr lang="en-US" altLang="en-US" sz="2400" dirty="0"/>
              <a:t> is optional and may be omitted</a:t>
            </a:r>
            <a:br>
              <a:rPr lang="en-US" altLang="en-US" sz="2400" dirty="0"/>
            </a:br>
            <a:r>
              <a:rPr lang="en-US" altLang="en-US" sz="2400" dirty="0"/>
              <a:t>              </a:t>
            </a:r>
            <a:r>
              <a:rPr lang="en-US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 ≡ instructor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endParaRPr lang="en-US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816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64" y="663142"/>
            <a:ext cx="9127836" cy="3223058"/>
          </a:xfrm>
        </p:spPr>
        <p:txBody>
          <a:bodyPr lIns="90488" tIns="44450" rIns="90488" bIns="44450"/>
          <a:lstStyle/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Relation </a:t>
            </a:r>
            <a:r>
              <a:rPr lang="en-US" altLang="en-US" sz="2400" i="1" dirty="0" err="1"/>
              <a:t>emp</a:t>
            </a:r>
            <a:r>
              <a:rPr lang="en-US" altLang="en-US" sz="2400" i="1" dirty="0"/>
              <a:t>-super</a:t>
            </a:r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Find the supervisor of “Bob”</a:t>
            </a:r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Find the supervisor of the supervisor of “Bob”</a:t>
            </a:r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r>
              <a:rPr lang="en-US" altLang="en-US" sz="2400" dirty="0"/>
              <a:t>Can you find  ALL the supervisors (direct and indirect) of “Bob”?</a:t>
            </a:r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endParaRPr lang="en-US" altLang="en-US" sz="2400" dirty="0"/>
          </a:p>
          <a:p>
            <a:pPr>
              <a:lnSpc>
                <a:spcPct val="150000"/>
              </a:lnSpc>
              <a:tabLst>
                <a:tab pos="2055813" algn="l"/>
              </a:tabLst>
            </a:pPr>
            <a:endParaRPr lang="en-US" altLang="en-US" sz="24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67200"/>
            <a:ext cx="2910374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80540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44" y="646544"/>
            <a:ext cx="9058564" cy="6172200"/>
          </a:xfrm>
        </p:spPr>
        <p:txBody>
          <a:bodyPr/>
          <a:lstStyle/>
          <a:p>
            <a:pPr algn="just"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000" dirty="0"/>
              <a:t>SQL includes a string-matching operator for comparisons on character strings.  The operator </a:t>
            </a:r>
            <a:r>
              <a:rPr lang="en-US" altLang="en-US" sz="2000" b="1" dirty="0"/>
              <a:t>like</a:t>
            </a:r>
            <a:r>
              <a:rPr lang="en-US" altLang="en-US" sz="2000" dirty="0"/>
              <a:t> uses patterns that are described using two special characters:</a:t>
            </a:r>
          </a:p>
          <a:p>
            <a:pPr lvl="1"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000" dirty="0"/>
              <a:t>percent ( % ).  The % character matches any substring.</a:t>
            </a:r>
          </a:p>
          <a:p>
            <a:pPr lvl="1"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000" dirty="0"/>
              <a:t>underscore ( _ ).  The _ character matches any character.</a:t>
            </a:r>
          </a:p>
          <a:p>
            <a:pPr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000" dirty="0"/>
              <a:t>Find the names of all instructors whose name includes the substring “</a:t>
            </a:r>
            <a:r>
              <a:rPr lang="en-US" altLang="en-US" sz="2000" dirty="0" err="1"/>
              <a:t>dar</a:t>
            </a:r>
            <a:r>
              <a:rPr lang="en-US" altLang="en-US" sz="2000" dirty="0"/>
              <a:t>”.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b="1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ct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</a:t>
            </a:r>
            <a:r>
              <a:rPr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 '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dar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%' </a:t>
            </a:r>
          </a:p>
          <a:p>
            <a:pPr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000" dirty="0"/>
              <a:t>Match the string “100%”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dirty="0"/>
              <a:t>			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'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\%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'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  </a:t>
            </a:r>
            <a:r>
              <a:rPr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'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' </a:t>
            </a:r>
            <a:endParaRPr lang="en-US" altLang="ja-JP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000" dirty="0"/>
              <a:t>      in that above we use backslash (\) as the escape character.</a:t>
            </a:r>
          </a:p>
        </p:txBody>
      </p:sp>
    </p:spTree>
    <p:extLst>
      <p:ext uri="{BB962C8B-B14F-4D97-AF65-F5344CB8AC3E}">
        <p14:creationId xmlns:p14="http://schemas.microsoft.com/office/powerpoint/2010/main" val="355835026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8" y="653906"/>
            <a:ext cx="9139382" cy="6204094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250" dirty="0"/>
              <a:t>Patterns are case sensitive. </a:t>
            </a:r>
          </a:p>
          <a:p>
            <a:pPr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250" dirty="0"/>
              <a:t>Pattern matching examples:</a:t>
            </a:r>
          </a:p>
          <a:p>
            <a:pPr lvl="1"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250" b="1" dirty="0">
                <a:solidFill>
                  <a:srgbClr val="FF0000"/>
                </a:solidFill>
              </a:rPr>
              <a:t>'Intro%' </a:t>
            </a:r>
            <a:r>
              <a:rPr lang="en-US" altLang="en-US" sz="2250" dirty="0"/>
              <a:t>matches any string beginning with “Intro”.</a:t>
            </a:r>
          </a:p>
          <a:p>
            <a:pPr lvl="1"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250" b="1" dirty="0">
                <a:solidFill>
                  <a:srgbClr val="FF0000"/>
                </a:solidFill>
              </a:rPr>
              <a:t>'%Comp%' </a:t>
            </a:r>
            <a:r>
              <a:rPr lang="en-US" altLang="en-US" sz="2250" dirty="0"/>
              <a:t>matches any string containing “Comp” as a substring.</a:t>
            </a:r>
          </a:p>
          <a:p>
            <a:pPr lvl="1"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250" b="1" dirty="0">
                <a:solidFill>
                  <a:srgbClr val="FF0000"/>
                </a:solidFill>
              </a:rPr>
              <a:t>'_ _ _' </a:t>
            </a:r>
            <a:r>
              <a:rPr lang="en-US" altLang="en-US" sz="2250" dirty="0"/>
              <a:t>matches any string of exactly three characters.</a:t>
            </a:r>
          </a:p>
          <a:p>
            <a:pPr lvl="1"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250" b="1" dirty="0">
                <a:solidFill>
                  <a:srgbClr val="FF0000"/>
                </a:solidFill>
              </a:rPr>
              <a:t>'_ _ _ %' </a:t>
            </a:r>
            <a:r>
              <a:rPr lang="en-US" altLang="en-US" sz="2250" dirty="0"/>
              <a:t>matches any string of at least three characters.</a:t>
            </a:r>
          </a:p>
          <a:p>
            <a:pPr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250" dirty="0"/>
              <a:t>SQL supports a variety of string operations such as</a:t>
            </a:r>
          </a:p>
          <a:p>
            <a:pPr lvl="1"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250" dirty="0"/>
              <a:t>concatenation (using “||”)</a:t>
            </a:r>
          </a:p>
          <a:p>
            <a:pPr lvl="1"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250" dirty="0"/>
              <a:t>converting from upper to lower case (and vice versa)</a:t>
            </a:r>
          </a:p>
          <a:p>
            <a:pPr lvl="1">
              <a:lnSpc>
                <a:spcPct val="150000"/>
              </a:lnSpc>
              <a:tabLst>
                <a:tab pos="1889125" algn="l"/>
                <a:tab pos="2403475" algn="l"/>
              </a:tabLst>
            </a:pPr>
            <a:r>
              <a:rPr lang="en-US" altLang="en-US" sz="2250" dirty="0"/>
              <a:t>finding string length, extracting substrings, etc.</a:t>
            </a:r>
          </a:p>
        </p:txBody>
      </p:sp>
    </p:spTree>
    <p:extLst>
      <p:ext uri="{BB962C8B-B14F-4D97-AF65-F5344CB8AC3E}">
        <p14:creationId xmlns:p14="http://schemas.microsoft.com/office/powerpoint/2010/main" val="371230517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906463" algn="l"/>
              </a:tabLst>
            </a:pPr>
            <a:r>
              <a:rPr lang="en-US" altLang="en-US" sz="2550" dirty="0"/>
              <a:t>List in alphabetic order the names of all instructors 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2550" dirty="0"/>
              <a:t>          </a:t>
            </a:r>
            <a:r>
              <a:rPr lang="en-US" altLang="en-US" sz="25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distinct </a:t>
            </a:r>
            <a:r>
              <a:rPr lang="en-US" altLang="en-US" sz="255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br>
              <a:rPr lang="en-US" altLang="en-US" sz="255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55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25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55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br>
              <a:rPr lang="en-US" altLang="en-US" sz="255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55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2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25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 </a:t>
            </a:r>
            <a:r>
              <a:rPr lang="en-US" altLang="en-US" sz="255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endParaRPr lang="en-US" altLang="en-US" sz="255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tabLst>
                <a:tab pos="906463" algn="l"/>
              </a:tabLst>
            </a:pPr>
            <a:r>
              <a:rPr lang="en-US" altLang="en-US" sz="2550" dirty="0"/>
              <a:t>We may specify </a:t>
            </a:r>
            <a:r>
              <a:rPr lang="en-US" altLang="en-US" sz="2550" b="1" dirty="0" err="1">
                <a:solidFill>
                  <a:srgbClr val="002060"/>
                </a:solidFill>
              </a:rPr>
              <a:t>desc</a:t>
            </a:r>
            <a:r>
              <a:rPr lang="en-US" altLang="en-US" sz="2550" dirty="0">
                <a:solidFill>
                  <a:srgbClr val="002060"/>
                </a:solidFill>
              </a:rPr>
              <a:t> </a:t>
            </a:r>
            <a:r>
              <a:rPr lang="en-US" altLang="en-US" sz="2550" dirty="0"/>
              <a:t>for descending order or </a:t>
            </a:r>
            <a:r>
              <a:rPr lang="en-US" altLang="en-US" sz="2550" b="1" dirty="0" err="1">
                <a:solidFill>
                  <a:srgbClr val="002060"/>
                </a:solidFill>
              </a:rPr>
              <a:t>asc</a:t>
            </a:r>
            <a:r>
              <a:rPr lang="en-US" altLang="en-US" sz="2550" dirty="0"/>
              <a:t> for ascending order, for each attribute; ascending order is the default.</a:t>
            </a:r>
          </a:p>
          <a:p>
            <a:pPr lvl="1">
              <a:lnSpc>
                <a:spcPct val="150000"/>
              </a:lnSpc>
              <a:tabLst>
                <a:tab pos="906463" algn="l"/>
              </a:tabLst>
            </a:pPr>
            <a:r>
              <a:rPr lang="en-US" altLang="en-US" sz="2550" dirty="0"/>
              <a:t>Example:  </a:t>
            </a:r>
            <a:r>
              <a:rPr lang="en-US" altLang="en-US" sz="25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</a:t>
            </a:r>
            <a:r>
              <a:rPr lang="en-US" altLang="en-US" sz="2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55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altLang="en-US" sz="2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55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desc</a:t>
            </a:r>
            <a:endParaRPr lang="en-US" altLang="en-US" sz="25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tabLst>
                <a:tab pos="906463" algn="l"/>
              </a:tabLst>
            </a:pPr>
            <a:r>
              <a:rPr lang="en-US" altLang="en-US" sz="2550" dirty="0"/>
              <a:t>Can sort on multiple attributes</a:t>
            </a:r>
          </a:p>
          <a:p>
            <a:pPr lvl="1">
              <a:lnSpc>
                <a:spcPct val="150000"/>
              </a:lnSpc>
              <a:tabLst>
                <a:tab pos="906463" algn="l"/>
              </a:tabLst>
            </a:pPr>
            <a:r>
              <a:rPr lang="en-US" altLang="en-US" sz="2550" dirty="0"/>
              <a:t>Example: </a:t>
            </a:r>
            <a:r>
              <a:rPr lang="en-US" altLang="en-US" sz="25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 </a:t>
            </a:r>
            <a:r>
              <a:rPr lang="en-US" altLang="en-US" sz="2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55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55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name</a:t>
            </a:r>
            <a:endParaRPr lang="en-US" altLang="en-US" sz="255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537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599" cy="6096000"/>
          </a:xfrm>
          <a:noFill/>
        </p:spPr>
        <p:txBody>
          <a:bodyPr lIns="90488" tIns="44450" rIns="90488" bIns="44450"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Join  Expressions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Views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Transactions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Integrity Constraints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SQL Data Types and Schemas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Index Definition in SQL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86418519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 lIns="90488" tIns="44450" rIns="90488" bIns="44450"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SQL includes a </a:t>
            </a:r>
            <a:r>
              <a:rPr lang="en-US" altLang="en-US" sz="2400" b="1" dirty="0">
                <a:solidFill>
                  <a:srgbClr val="002060"/>
                </a:solidFill>
              </a:rPr>
              <a:t>between</a:t>
            </a:r>
            <a:r>
              <a:rPr lang="en-US" altLang="en-US" sz="2400" dirty="0"/>
              <a:t> comparison operator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Example:  Find the names of all instructors with salary between $90,000 and $100,000 (that is, </a:t>
            </a:r>
            <a:r>
              <a:rPr lang="en-US" altLang="en-US" sz="2400" dirty="0">
                <a:latin typeface="Symbol" panose="05050102010706020507" pitchFamily="18" charset="2"/>
              </a:rPr>
              <a:t> </a:t>
            </a:r>
            <a:r>
              <a:rPr lang="en-US" altLang="en-US" sz="2400" dirty="0"/>
              <a:t>$90,000 and </a:t>
            </a:r>
            <a:r>
              <a:rPr lang="en-US" altLang="en-US" sz="2400" dirty="0">
                <a:latin typeface="Symbol" panose="05050102010706020507" pitchFamily="18" charset="2"/>
              </a:rPr>
              <a:t> </a:t>
            </a:r>
            <a:r>
              <a:rPr lang="en-US" altLang="en-US" sz="2400" dirty="0"/>
              <a:t>$100,000)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name</a:t>
            </a:r>
            <a:b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between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90000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100000</a:t>
            </a:r>
          </a:p>
          <a:p>
            <a:pPr>
              <a:lnSpc>
                <a:spcPct val="150000"/>
              </a:lnSpc>
            </a:pP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Tuple comparison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kumimoji="0"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b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teaches</a:t>
            </a:r>
            <a:b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= (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teaches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'Biology');</a:t>
            </a:r>
          </a:p>
          <a:p>
            <a:pPr lvl="1">
              <a:lnSpc>
                <a:spcPct val="150000"/>
              </a:lnSpc>
            </a:pPr>
            <a:endParaRPr kumimoji="0"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13407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37308"/>
            <a:ext cx="9144000" cy="62206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Find courses that ran in Fall 2017 or in Spring 2018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'Fall'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2017)</a:t>
            </a:r>
            <a:b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b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(select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'Spring'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2018)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Find courses that ran in Fall 2017 and in Spring 2018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'Fall'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2017)</a:t>
            </a:r>
            <a:b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intersect</a:t>
            </a:r>
            <a:b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'Spring'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2018)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Find courses that ran in Fall 2017 but not in Spring 2018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'Fall'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2017)</a:t>
            </a:r>
            <a:b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except</a:t>
            </a:r>
            <a:b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'Spring'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 =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2018)</a:t>
            </a:r>
          </a:p>
        </p:txBody>
      </p:sp>
    </p:spTree>
    <p:extLst>
      <p:ext uri="{BB962C8B-B14F-4D97-AF65-F5344CB8AC3E}">
        <p14:creationId xmlns:p14="http://schemas.microsoft.com/office/powerpoint/2010/main" val="14789096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200" dirty="0"/>
              <a:t>Set operations </a:t>
            </a:r>
            <a:r>
              <a:rPr lang="en-US" altLang="en-US" sz="3200" b="1" dirty="0">
                <a:solidFill>
                  <a:srgbClr val="002060"/>
                </a:solidFill>
              </a:rPr>
              <a:t>union</a:t>
            </a:r>
            <a:r>
              <a:rPr lang="en-US" altLang="en-US" sz="3200" b="1" dirty="0"/>
              <a:t>, </a:t>
            </a:r>
            <a:r>
              <a:rPr lang="en-US" altLang="en-US" sz="3200" b="1" dirty="0">
                <a:solidFill>
                  <a:srgbClr val="002060"/>
                </a:solidFill>
              </a:rPr>
              <a:t>intersect</a:t>
            </a:r>
            <a:r>
              <a:rPr lang="en-US" altLang="en-US" sz="3200" b="1" dirty="0"/>
              <a:t>,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rgbClr val="002060"/>
                </a:solidFill>
              </a:rPr>
              <a:t>except </a:t>
            </a:r>
          </a:p>
          <a:p>
            <a:pPr lvl="1">
              <a:lnSpc>
                <a:spcPct val="15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To retain all duplicates use the</a:t>
            </a:r>
          </a:p>
          <a:p>
            <a:pPr lvl="1">
              <a:lnSpc>
                <a:spcPct val="150000"/>
              </a:lnSpc>
            </a:pPr>
            <a:r>
              <a:rPr lang="en-US" altLang="en-US" sz="32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en-US" sz="32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>
              <a:lnSpc>
                <a:spcPct val="150000"/>
              </a:lnSpc>
            </a:pPr>
            <a:r>
              <a:rPr lang="en-US" altLang="en-US" sz="32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32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32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8260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100" dirty="0"/>
              <a:t>It is possible for tuples to have a null value, denoted by </a:t>
            </a:r>
            <a:r>
              <a:rPr lang="en-US" altLang="en-US" sz="2100" b="1" dirty="0"/>
              <a:t>null</a:t>
            </a:r>
            <a:r>
              <a:rPr lang="en-US" altLang="en-US" sz="2100" dirty="0"/>
              <a:t>, for some of their attributes</a:t>
            </a:r>
          </a:p>
          <a:p>
            <a:pPr>
              <a:lnSpc>
                <a:spcPct val="150000"/>
              </a:lnSpc>
            </a:pPr>
            <a:r>
              <a:rPr lang="en-US" altLang="en-US" sz="2100" b="1" dirty="0"/>
              <a:t>null</a:t>
            </a:r>
            <a:r>
              <a:rPr lang="en-US" altLang="en-US" sz="2100" dirty="0"/>
              <a:t> signifies an unknown value or that a value does not exist.</a:t>
            </a:r>
          </a:p>
          <a:p>
            <a:pPr>
              <a:lnSpc>
                <a:spcPct val="150000"/>
              </a:lnSpc>
            </a:pPr>
            <a:r>
              <a:rPr lang="en-US" altLang="en-US" sz="2100" dirty="0"/>
              <a:t>The result of any arithmetic expression involving </a:t>
            </a:r>
            <a:r>
              <a:rPr lang="en-US" altLang="en-US" sz="2100" b="1" dirty="0"/>
              <a:t>null</a:t>
            </a:r>
            <a:r>
              <a:rPr lang="en-US" altLang="en-US" sz="2100" dirty="0"/>
              <a:t> is </a:t>
            </a:r>
            <a:r>
              <a:rPr lang="en-US" altLang="en-US" sz="2100" b="1" dirty="0"/>
              <a:t>null</a:t>
            </a:r>
          </a:p>
          <a:p>
            <a:pPr lvl="1">
              <a:lnSpc>
                <a:spcPct val="150000"/>
              </a:lnSpc>
            </a:pPr>
            <a:r>
              <a:rPr lang="en-US" altLang="en-US" sz="2100" dirty="0"/>
              <a:t>Example:  5 + </a:t>
            </a:r>
            <a:r>
              <a:rPr lang="en-US" altLang="en-US" sz="2100" b="1" dirty="0"/>
              <a:t>null</a:t>
            </a:r>
            <a:r>
              <a:rPr lang="en-US" altLang="en-US" sz="2100" dirty="0"/>
              <a:t>  returns </a:t>
            </a:r>
            <a:r>
              <a:rPr lang="en-US" altLang="en-US" sz="2100" b="1" dirty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en-US" sz="2100" dirty="0"/>
              <a:t>The predicate  </a:t>
            </a:r>
            <a:r>
              <a:rPr lang="en-US" altLang="en-US" sz="2100" b="1" dirty="0"/>
              <a:t>is null</a:t>
            </a:r>
            <a:r>
              <a:rPr lang="en-US" altLang="en-US" sz="2100" dirty="0"/>
              <a:t> can be used to check for null values.</a:t>
            </a:r>
          </a:p>
          <a:p>
            <a:pPr lvl="1">
              <a:lnSpc>
                <a:spcPct val="150000"/>
              </a:lnSpc>
            </a:pPr>
            <a:r>
              <a:rPr lang="en-US" altLang="en-US" sz="2100" dirty="0"/>
              <a:t>Example: Find all instructors whose salary is null</a:t>
            </a:r>
            <a:r>
              <a:rPr lang="en-US" altLang="en-US" sz="2100" i="1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US" altLang="en-US" sz="21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name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</a:t>
            </a:r>
            <a:r>
              <a:rPr lang="en-US" altLang="en-US" sz="21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instructor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1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null</a:t>
            </a:r>
            <a:endParaRPr lang="en-US" altLang="en-US" sz="2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100" dirty="0"/>
              <a:t>The predicate </a:t>
            </a:r>
            <a:r>
              <a:rPr lang="en-US" altLang="en-US" sz="2100" b="1" dirty="0"/>
              <a:t>is not null </a:t>
            </a:r>
            <a:r>
              <a:rPr lang="en-US" altLang="en-US" sz="2100" dirty="0"/>
              <a:t>succeeds if the value on which it is applied is not null.</a:t>
            </a:r>
          </a:p>
          <a:p>
            <a:pPr>
              <a:lnSpc>
                <a:spcPct val="150000"/>
              </a:lnSpc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97972392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" y="616962"/>
            <a:ext cx="9141691" cy="62410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SQL treats as </a:t>
            </a:r>
            <a:r>
              <a:rPr lang="en-US" altLang="en-US" sz="2000" b="1" dirty="0"/>
              <a:t>unknown</a:t>
            </a:r>
            <a:r>
              <a:rPr lang="en-US" altLang="en-US" sz="2000" dirty="0"/>
              <a:t> the result of any comparison involving a null value (other than predicates </a:t>
            </a:r>
            <a:r>
              <a:rPr lang="en-US" altLang="en-US" sz="2000" b="1" dirty="0"/>
              <a:t>is null </a:t>
            </a:r>
            <a:r>
              <a:rPr lang="en-US" altLang="en-US" sz="2000" dirty="0"/>
              <a:t>and  </a:t>
            </a:r>
            <a:r>
              <a:rPr lang="en-US" altLang="en-US" sz="2000" b="1" dirty="0"/>
              <a:t>is not null</a:t>
            </a:r>
            <a:r>
              <a:rPr lang="en-US" altLang="en-US" sz="2000" dirty="0"/>
              <a:t>).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Example</a:t>
            </a:r>
            <a:r>
              <a:rPr lang="en-US" altLang="en-US" sz="2000" i="1" dirty="0"/>
              <a:t>: 5 &lt;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  </a:t>
            </a:r>
            <a:r>
              <a:rPr lang="en-US" altLang="en-US" sz="2000" dirty="0"/>
              <a:t>or</a:t>
            </a:r>
            <a:r>
              <a:rPr lang="en-US" altLang="en-US" sz="2000" i="1" dirty="0"/>
              <a:t>  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&lt;&gt;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   </a:t>
            </a:r>
            <a:r>
              <a:rPr lang="en-US" altLang="en-US" sz="2000" dirty="0"/>
              <a:t>or</a:t>
            </a:r>
            <a:r>
              <a:rPr lang="en-US" altLang="en-US" sz="2000" i="1" dirty="0"/>
              <a:t>    </a:t>
            </a:r>
            <a:r>
              <a:rPr lang="en-US" altLang="en-US" sz="2000" b="1" dirty="0"/>
              <a:t>null</a:t>
            </a:r>
            <a:r>
              <a:rPr lang="en-US" altLang="en-US" sz="2000" i="1" dirty="0"/>
              <a:t> = </a:t>
            </a:r>
            <a:r>
              <a:rPr lang="en-US" altLang="en-US" sz="2000" b="1" dirty="0"/>
              <a:t>null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000" dirty="0"/>
              <a:t>The predicate in a 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 clause can involve Boolean operations (</a:t>
            </a:r>
            <a:r>
              <a:rPr lang="en-US" altLang="en-US" sz="2000" b="1" dirty="0"/>
              <a:t>and</a:t>
            </a:r>
            <a:r>
              <a:rPr lang="en-US" altLang="en-US" sz="2000" dirty="0"/>
              <a:t>, </a:t>
            </a:r>
            <a:r>
              <a:rPr lang="en-US" altLang="en-US" sz="2000" b="1" dirty="0"/>
              <a:t>or</a:t>
            </a:r>
            <a:r>
              <a:rPr lang="en-US" altLang="en-US" sz="2000" dirty="0"/>
              <a:t>, </a:t>
            </a:r>
            <a:r>
              <a:rPr lang="en-US" altLang="en-US" sz="2000" b="1" dirty="0"/>
              <a:t>not</a:t>
            </a:r>
            <a:r>
              <a:rPr lang="en-US" altLang="en-US" sz="2000" dirty="0"/>
              <a:t>); thus the definitions of the Boolean operations need to be  extended to deal with the value </a:t>
            </a:r>
            <a:r>
              <a:rPr lang="en-US" altLang="en-US" sz="2000" b="1" dirty="0"/>
              <a:t>unknown</a:t>
            </a:r>
            <a:r>
              <a:rPr lang="en-US" altLang="en-US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>
                <a:latin typeface="Candara" panose="020E0502030303020204" pitchFamily="34" charset="0"/>
              </a:rPr>
              <a:t>and </a:t>
            </a:r>
            <a:r>
              <a:rPr lang="en-US" altLang="en-US" sz="2000" dirty="0">
                <a:latin typeface="Candara" panose="020E0502030303020204" pitchFamily="34" charset="0"/>
              </a:rPr>
              <a:t>:</a:t>
            </a:r>
            <a:r>
              <a:rPr lang="en-US" altLang="en-US" sz="2000" i="1" dirty="0">
                <a:latin typeface="Candara" panose="020E0502030303020204" pitchFamily="34" charset="0"/>
              </a:rPr>
              <a:t> (true</a:t>
            </a:r>
            <a:r>
              <a:rPr lang="en-US" altLang="en-US" sz="2000" b="1" dirty="0">
                <a:latin typeface="Candara" panose="020E0502030303020204" pitchFamily="34" charset="0"/>
              </a:rPr>
              <a:t> and </a:t>
            </a:r>
            <a:r>
              <a:rPr lang="en-US" altLang="en-US" sz="2000" i="1" dirty="0">
                <a:latin typeface="Candara" panose="020E0502030303020204" pitchFamily="34" charset="0"/>
              </a:rPr>
              <a:t>unknown)  = unknown,    </a:t>
            </a:r>
            <a:br>
              <a:rPr lang="en-US" altLang="en-US" sz="2000" i="1" dirty="0">
                <a:latin typeface="Candara" panose="020E0502030303020204" pitchFamily="34" charset="0"/>
              </a:rPr>
            </a:br>
            <a:r>
              <a:rPr lang="en-US" altLang="en-US" sz="2000" i="1" dirty="0">
                <a:latin typeface="Candara" panose="020E0502030303020204" pitchFamily="34" charset="0"/>
              </a:rPr>
              <a:t>          (false</a:t>
            </a:r>
            <a:r>
              <a:rPr lang="en-US" altLang="en-US" sz="2000" b="1" dirty="0">
                <a:latin typeface="Candara" panose="020E0502030303020204" pitchFamily="34" charset="0"/>
              </a:rPr>
              <a:t> and </a:t>
            </a:r>
            <a:r>
              <a:rPr lang="en-US" altLang="en-US" sz="2000" i="1" dirty="0">
                <a:latin typeface="Candara" panose="020E0502030303020204" pitchFamily="34" charset="0"/>
              </a:rPr>
              <a:t>unknown) = false,</a:t>
            </a:r>
            <a:br>
              <a:rPr lang="en-US" altLang="en-US" sz="2000" i="1" dirty="0">
                <a:latin typeface="Candara" panose="020E0502030303020204" pitchFamily="34" charset="0"/>
              </a:rPr>
            </a:br>
            <a:r>
              <a:rPr lang="en-US" altLang="en-US" sz="2000" i="1" dirty="0">
                <a:latin typeface="Candara" panose="020E0502030303020204" pitchFamily="34" charset="0"/>
              </a:rPr>
              <a:t>          (unknown </a:t>
            </a:r>
            <a:r>
              <a:rPr lang="en-US" altLang="en-US" sz="2000" b="1" dirty="0">
                <a:latin typeface="Candara" panose="020E0502030303020204" pitchFamily="34" charset="0"/>
              </a:rPr>
              <a:t>and</a:t>
            </a:r>
            <a:r>
              <a:rPr lang="en-US" altLang="en-US" sz="2000" i="1" dirty="0">
                <a:latin typeface="Candara" panose="020E0502030303020204" pitchFamily="34" charset="0"/>
              </a:rPr>
              <a:t> unknown) = unknown</a:t>
            </a:r>
            <a:endParaRPr lang="en-US" altLang="en-US" sz="2000" dirty="0">
              <a:latin typeface="Candara" panose="020E0502030303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 b="1" dirty="0">
                <a:latin typeface="Candara" panose="020E0502030303020204" pitchFamily="34" charset="0"/>
              </a:rPr>
              <a:t>or:    </a:t>
            </a:r>
            <a:r>
              <a:rPr lang="en-US" altLang="en-US" sz="2000" dirty="0">
                <a:latin typeface="Candara" panose="020E0502030303020204" pitchFamily="34" charset="0"/>
              </a:rPr>
              <a:t> (</a:t>
            </a:r>
            <a:r>
              <a:rPr lang="en-US" altLang="en-US" sz="2000" i="1" dirty="0">
                <a:latin typeface="Candara" panose="020E0502030303020204" pitchFamily="34" charset="0"/>
              </a:rPr>
              <a:t>unknown</a:t>
            </a: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b="1" dirty="0">
                <a:latin typeface="Candara" panose="020E0502030303020204" pitchFamily="34" charset="0"/>
              </a:rPr>
              <a:t>or</a:t>
            </a: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i="1" dirty="0">
                <a:latin typeface="Candara" panose="020E0502030303020204" pitchFamily="34" charset="0"/>
              </a:rPr>
              <a:t>true</a:t>
            </a:r>
            <a:r>
              <a:rPr lang="en-US" altLang="en-US" sz="2000" dirty="0">
                <a:latin typeface="Candara" panose="020E0502030303020204" pitchFamily="34" charset="0"/>
              </a:rPr>
              <a:t>)   = </a:t>
            </a:r>
            <a:r>
              <a:rPr lang="en-US" altLang="en-US" sz="2000" i="1" dirty="0">
                <a:latin typeface="Candara" panose="020E0502030303020204" pitchFamily="34" charset="0"/>
              </a:rPr>
              <a:t>true</a:t>
            </a:r>
            <a:r>
              <a:rPr lang="en-US" altLang="en-US" sz="2000" dirty="0">
                <a:latin typeface="Candara" panose="020E0502030303020204" pitchFamily="34" charset="0"/>
              </a:rPr>
              <a:t>,</a:t>
            </a:r>
            <a:br>
              <a:rPr lang="en-US" altLang="en-US" sz="2000" dirty="0">
                <a:latin typeface="Candara" panose="020E0502030303020204" pitchFamily="34" charset="0"/>
              </a:rPr>
            </a:br>
            <a:r>
              <a:rPr lang="en-US" altLang="en-US" sz="2000" dirty="0">
                <a:latin typeface="Candara" panose="020E0502030303020204" pitchFamily="34" charset="0"/>
              </a:rPr>
              <a:t>          (</a:t>
            </a:r>
            <a:r>
              <a:rPr lang="en-US" altLang="en-US" sz="2000" i="1" dirty="0">
                <a:latin typeface="Candara" panose="020E0502030303020204" pitchFamily="34" charset="0"/>
              </a:rPr>
              <a:t>unknown</a:t>
            </a: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b="1" dirty="0">
                <a:latin typeface="Candara" panose="020E0502030303020204" pitchFamily="34" charset="0"/>
              </a:rPr>
              <a:t>or</a:t>
            </a: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i="1" dirty="0">
                <a:latin typeface="Candara" panose="020E0502030303020204" pitchFamily="34" charset="0"/>
              </a:rPr>
              <a:t>false</a:t>
            </a:r>
            <a:r>
              <a:rPr lang="en-US" altLang="en-US" sz="2000" dirty="0">
                <a:latin typeface="Candara" panose="020E0502030303020204" pitchFamily="34" charset="0"/>
              </a:rPr>
              <a:t>)  = </a:t>
            </a:r>
            <a:r>
              <a:rPr lang="en-US" altLang="en-US" sz="2000" i="1" dirty="0">
                <a:latin typeface="Candara" panose="020E0502030303020204" pitchFamily="34" charset="0"/>
              </a:rPr>
              <a:t>unknown</a:t>
            </a:r>
            <a:br>
              <a:rPr lang="en-US" altLang="en-US" sz="2000" dirty="0">
                <a:latin typeface="Candara" panose="020E0502030303020204" pitchFamily="34" charset="0"/>
              </a:rPr>
            </a:br>
            <a:r>
              <a:rPr lang="en-US" altLang="en-US" sz="2000" dirty="0">
                <a:latin typeface="Candara" panose="020E0502030303020204" pitchFamily="34" charset="0"/>
              </a:rPr>
              <a:t>          (</a:t>
            </a:r>
            <a:r>
              <a:rPr lang="en-US" altLang="en-US" sz="2000" i="1" dirty="0">
                <a:latin typeface="Candara" panose="020E0502030303020204" pitchFamily="34" charset="0"/>
              </a:rPr>
              <a:t>unknown </a:t>
            </a:r>
            <a:r>
              <a:rPr lang="en-US" altLang="en-US" sz="2000" b="1" dirty="0">
                <a:latin typeface="Candara" panose="020E0502030303020204" pitchFamily="34" charset="0"/>
              </a:rPr>
              <a:t>or</a:t>
            </a:r>
            <a:r>
              <a:rPr lang="en-US" altLang="en-US" sz="2000" i="1" dirty="0">
                <a:latin typeface="Candara" panose="020E0502030303020204" pitchFamily="34" charset="0"/>
              </a:rPr>
              <a:t> unknown) = unknown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Result of </a:t>
            </a:r>
            <a:r>
              <a:rPr lang="en-US" altLang="en-US" sz="2000" b="1" dirty="0"/>
              <a:t>where </a:t>
            </a:r>
            <a:r>
              <a:rPr lang="en-US" altLang="en-US" sz="2000" dirty="0"/>
              <a:t>clause predicate is treated as </a:t>
            </a:r>
            <a:r>
              <a:rPr lang="en-US" altLang="en-US" sz="2000" i="1" dirty="0"/>
              <a:t>false </a:t>
            </a:r>
            <a:r>
              <a:rPr lang="en-US" altLang="en-US" sz="2000" dirty="0"/>
              <a:t>if it evaluates to </a:t>
            </a:r>
            <a:r>
              <a:rPr lang="en-US" altLang="en-US" sz="2000" i="1" dirty="0"/>
              <a:t>unknown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858952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44" y="838200"/>
            <a:ext cx="9120355" cy="60198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2222500" algn="l"/>
              </a:tabLst>
            </a:pPr>
            <a:r>
              <a:rPr lang="en-US" altLang="en-US" dirty="0"/>
              <a:t>These functions operate on the multiset of values of a column of a relation, and return a value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dirty="0"/>
              <a:t>		</a:t>
            </a:r>
            <a:r>
              <a:rPr lang="en-US" altLang="en-US" b="1" dirty="0" err="1"/>
              <a:t>avg</a:t>
            </a:r>
            <a:r>
              <a:rPr lang="en-US" altLang="en-US" b="1" dirty="0"/>
              <a:t>: </a:t>
            </a:r>
            <a:r>
              <a:rPr lang="en-US" altLang="en-US" dirty="0"/>
              <a:t>average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min:  </a:t>
            </a:r>
            <a:r>
              <a:rPr lang="en-US" altLang="en-US" dirty="0"/>
              <a:t>minimum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max:  </a:t>
            </a:r>
            <a:r>
              <a:rPr lang="en-US" altLang="en-US" dirty="0"/>
              <a:t>maximum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sum:  </a:t>
            </a:r>
            <a:r>
              <a:rPr lang="en-US" altLang="en-US" dirty="0"/>
              <a:t>sum of values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count:  </a:t>
            </a:r>
            <a:r>
              <a:rPr lang="en-US" altLang="en-US" dirty="0"/>
              <a:t>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29100008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" y="637020"/>
            <a:ext cx="9137073" cy="622098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1711325" algn="l"/>
              </a:tabLst>
            </a:pPr>
            <a:r>
              <a:rPr lang="en-US" altLang="en-US" sz="2000" dirty="0"/>
              <a:t>Find the average salary of instructors in the Computer Science department </a:t>
            </a:r>
          </a:p>
          <a:p>
            <a:pPr marL="457200" lvl="1" indent="0">
              <a:lnSpc>
                <a:spcPct val="150000"/>
              </a:lnSpc>
              <a:buNone/>
              <a:tabLst>
                <a:tab pos="1711325" algn="l"/>
              </a:tabLst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'Comp. Sci.';</a:t>
            </a:r>
          </a:p>
          <a:p>
            <a:pPr>
              <a:lnSpc>
                <a:spcPct val="150000"/>
              </a:lnSpc>
              <a:tabLst>
                <a:tab pos="1711325" algn="l"/>
              </a:tabLst>
            </a:pPr>
            <a:r>
              <a:rPr kumimoji="0" lang="en-US" altLang="en-US" sz="2000" dirty="0"/>
              <a:t>Find the total number of instructors who teach a course in the Spring 2018 semester</a:t>
            </a:r>
          </a:p>
          <a:p>
            <a:pPr marL="457200" lvl="1" indent="0">
              <a:lnSpc>
                <a:spcPct val="150000"/>
              </a:lnSpc>
              <a:buNone/>
              <a:tabLst>
                <a:tab pos="1711325" algn="l"/>
              </a:tabLst>
            </a:pP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count 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distinct 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b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teaches</a:t>
            </a:r>
            <a:b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semester 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'Spring'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 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2018;</a:t>
            </a:r>
          </a:p>
          <a:p>
            <a:pPr>
              <a:lnSpc>
                <a:spcPct val="150000"/>
              </a:lnSpc>
              <a:tabLst>
                <a:tab pos="1711325" algn="l"/>
              </a:tabLst>
            </a:pPr>
            <a:r>
              <a:rPr kumimoji="0" lang="en-US" altLang="en-US" sz="2000" dirty="0"/>
              <a:t>Find the number of tuples in the </a:t>
            </a:r>
            <a:r>
              <a:rPr kumimoji="0" lang="en-US" altLang="en-US" sz="2000" i="1" dirty="0"/>
              <a:t>course </a:t>
            </a:r>
            <a:r>
              <a:rPr kumimoji="0" lang="en-US" altLang="en-US" sz="2000" dirty="0"/>
              <a:t>relation</a:t>
            </a:r>
          </a:p>
          <a:p>
            <a:pPr marL="457200" lvl="1" indent="0">
              <a:lnSpc>
                <a:spcPct val="150000"/>
              </a:lnSpc>
              <a:buNone/>
              <a:tabLst>
                <a:tab pos="1711325" algn="l"/>
              </a:tabLst>
            </a:pP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count 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(*)</a:t>
            </a:r>
            <a:b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kumimoji="0"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  <a:r>
              <a:rPr kumimoji="0"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  <a:buNone/>
              <a:tabLst>
                <a:tab pos="1711325" algn="l"/>
              </a:tabLst>
            </a:pPr>
            <a:endParaRPr kumimoji="0" lang="en-US" altLang="en-US" sz="2000" dirty="0"/>
          </a:p>
          <a:p>
            <a:pPr>
              <a:lnSpc>
                <a:spcPct val="150000"/>
              </a:lnSpc>
              <a:tabLst>
                <a:tab pos="1711325" algn="l"/>
              </a:tabLst>
            </a:pPr>
            <a:endParaRPr lang="en-US" altLang="en-US" sz="2000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56742731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36012"/>
            <a:ext cx="9144000" cy="2259588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625475" algn="l"/>
              </a:tabLst>
            </a:pPr>
            <a:r>
              <a:rPr lang="en-US" altLang="en-US" sz="2400" dirty="0"/>
              <a:t>Find the average salary of instructors in each department</a:t>
            </a:r>
          </a:p>
          <a:p>
            <a:pPr marL="457200" lvl="1" indent="0">
              <a:lnSpc>
                <a:spcPct val="150000"/>
              </a:lnSpc>
              <a:buNone/>
              <a:tabLst>
                <a:tab pos="625475" algn="l"/>
              </a:tabLst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avg_salary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 by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2400" dirty="0"/>
          </a:p>
          <a:p>
            <a:pPr lvl="1">
              <a:tabLst>
                <a:tab pos="625475" algn="l"/>
              </a:tabLst>
            </a:pPr>
            <a:endParaRPr lang="en-US" altLang="en-US" sz="3600" dirty="0"/>
          </a:p>
          <a:p>
            <a:pPr lvl="1">
              <a:tabLst>
                <a:tab pos="625475" algn="l"/>
              </a:tabLst>
            </a:pPr>
            <a:endParaRPr lang="en-US" altLang="en-US" sz="3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247073" y="2971800"/>
            <a:ext cx="4649661" cy="3962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601854" y="3581400"/>
            <a:ext cx="3491895" cy="32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952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94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Attributes in </a:t>
            </a:r>
            <a:r>
              <a:rPr lang="en-US" altLang="en-US" b="1" dirty="0"/>
              <a:t>select </a:t>
            </a:r>
            <a:r>
              <a:rPr lang="en-US" altLang="en-US" dirty="0"/>
              <a:t>clause outside of aggregate functions must appear in </a:t>
            </a:r>
            <a:r>
              <a:rPr lang="en-US" altLang="en-US" b="1" dirty="0"/>
              <a:t>group by</a:t>
            </a:r>
            <a:r>
              <a:rPr lang="en-US" altLang="en-US" dirty="0"/>
              <a:t> list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/* erroneous query */</a:t>
            </a:r>
            <a:b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 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 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b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br>
              <a:rPr lang="en-US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 by </a:t>
            </a:r>
            <a:r>
              <a:rPr lang="en-US" altLang="en-US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67200" y="2895600"/>
            <a:ext cx="609600" cy="1371600"/>
            <a:chOff x="4267200" y="2895600"/>
            <a:chExt cx="609600" cy="1371600"/>
          </a:xfrm>
        </p:grpSpPr>
        <p:sp>
          <p:nvSpPr>
            <p:cNvPr id="2" name="Oval 1"/>
            <p:cNvSpPr/>
            <p:nvPr/>
          </p:nvSpPr>
          <p:spPr bwMode="auto">
            <a:xfrm>
              <a:off x="4267200" y="2895600"/>
              <a:ext cx="609600" cy="533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" name="Straight Arrow Connector 3"/>
            <p:cNvCxnSpPr>
              <a:stCxn id="2" idx="4"/>
            </p:cNvCxnSpPr>
            <p:nvPr/>
          </p:nvCxnSpPr>
          <p:spPr bwMode="auto">
            <a:xfrm flipH="1">
              <a:off x="4419600" y="3429000"/>
              <a:ext cx="152400" cy="838200"/>
            </a:xfrm>
            <a:prstGeom prst="straightConnector1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5676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44" y="609600"/>
            <a:ext cx="9067799" cy="621838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1489075" algn="l"/>
              </a:tabLst>
            </a:pPr>
            <a:r>
              <a:rPr lang="en-US" altLang="en-US" sz="2400" dirty="0"/>
              <a:t>Find the names and average salaries of all departments whose average salary is greater than 42000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avg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salary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avg_salary</a:t>
            </a:r>
            <a:endParaRPr lang="en-US" alt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instructor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dept_name</a:t>
            </a:r>
            <a:endParaRPr lang="en-US" alt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having </a:t>
            </a:r>
            <a:r>
              <a:rPr lang="en-US" alt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avg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salary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 &gt; 42000;</a:t>
            </a:r>
            <a:endParaRPr lang="en-US" alt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tabLst>
                <a:tab pos="1489075" algn="l"/>
              </a:tabLst>
            </a:pPr>
            <a:r>
              <a:rPr lang="en-US" altLang="en-US" sz="2400" dirty="0"/>
              <a:t>Note: </a:t>
            </a:r>
            <a:br>
              <a:rPr lang="en-US" altLang="en-US" sz="2400" dirty="0"/>
            </a:br>
            <a:r>
              <a:rPr lang="en-US" altLang="en-US" sz="2400" dirty="0"/>
              <a:t>predicates in the </a:t>
            </a:r>
            <a:r>
              <a:rPr lang="en-US" altLang="en-US" sz="2400" b="1" dirty="0"/>
              <a:t>having</a:t>
            </a:r>
            <a:r>
              <a:rPr lang="en-US" altLang="en-US" sz="2400" dirty="0"/>
              <a:t> clause are applied after the formation of groups whereas predicates in the </a:t>
            </a:r>
            <a:r>
              <a:rPr lang="en-US" altLang="en-US" sz="2400" b="1" dirty="0"/>
              <a:t>where</a:t>
            </a:r>
            <a:r>
              <a:rPr lang="en-US" altLang="en-US" sz="2400" dirty="0"/>
              <a:t> clause are applied before forming groups</a:t>
            </a:r>
          </a:p>
        </p:txBody>
      </p:sp>
    </p:spTree>
    <p:extLst>
      <p:ext uri="{BB962C8B-B14F-4D97-AF65-F5344CB8AC3E}">
        <p14:creationId xmlns:p14="http://schemas.microsoft.com/office/powerpoint/2010/main" val="23862549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r>
              <a:rPr lang="en-US" altLang="en-US" sz="2400" dirty="0"/>
              <a:t>IBM Sequel language developed as part of System R project at the IBM San Jose Research Laboratory</a:t>
            </a:r>
          </a:p>
          <a:p>
            <a:r>
              <a:rPr lang="en-US" altLang="en-US" sz="2400" dirty="0"/>
              <a:t>Renamed Structured Query Language (SQL)</a:t>
            </a:r>
          </a:p>
          <a:p>
            <a:r>
              <a:rPr lang="en-US" altLang="en-US" sz="2400" dirty="0"/>
              <a:t>ANSI and ISO standard SQL:</a:t>
            </a:r>
          </a:p>
          <a:p>
            <a:pPr lvl="1"/>
            <a:r>
              <a:rPr lang="en-US" altLang="en-US" sz="2400" dirty="0"/>
              <a:t>SQL-86</a:t>
            </a:r>
          </a:p>
          <a:p>
            <a:pPr lvl="1"/>
            <a:r>
              <a:rPr lang="en-US" altLang="en-US" sz="2400" dirty="0"/>
              <a:t>SQL-89</a:t>
            </a:r>
          </a:p>
          <a:p>
            <a:pPr lvl="1"/>
            <a:r>
              <a:rPr lang="en-US" altLang="en-US" sz="2400" dirty="0"/>
              <a:t>SQL-92 </a:t>
            </a:r>
          </a:p>
          <a:p>
            <a:pPr lvl="1"/>
            <a:r>
              <a:rPr lang="en-US" altLang="en-US" sz="2400" dirty="0"/>
              <a:t>SQL:1999 (language name became Y2K compliant!)</a:t>
            </a:r>
          </a:p>
          <a:p>
            <a:pPr lvl="1"/>
            <a:r>
              <a:rPr lang="en-US" altLang="en-US" sz="2400" dirty="0"/>
              <a:t>SQL:2003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Not all examples here may work on your particular system.</a:t>
            </a:r>
          </a:p>
        </p:txBody>
      </p:sp>
    </p:spTree>
    <p:extLst>
      <p:ext uri="{BB962C8B-B14F-4D97-AF65-F5344CB8AC3E}">
        <p14:creationId xmlns:p14="http://schemas.microsoft.com/office/powerpoint/2010/main" val="87979932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" y="609600"/>
            <a:ext cx="9141691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/>
              <a:t>SQL provides a mechanism for the nesting of subqueries. A </a:t>
            </a:r>
            <a:r>
              <a:rPr lang="en-US" altLang="en-US" sz="1800" b="1" dirty="0">
                <a:solidFill>
                  <a:srgbClr val="002060"/>
                </a:solidFill>
              </a:rPr>
              <a:t>subquery</a:t>
            </a:r>
            <a:r>
              <a:rPr lang="en-US" altLang="en-US" sz="1800" dirty="0"/>
              <a:t> is a </a:t>
            </a:r>
            <a:r>
              <a:rPr lang="en-US" altLang="en-US" sz="1800" b="1" dirty="0"/>
              <a:t>select-from-where</a:t>
            </a:r>
            <a:r>
              <a:rPr lang="en-US" altLang="en-US" sz="1800" dirty="0"/>
              <a:t> expression that is nested within another query.</a:t>
            </a:r>
          </a:p>
          <a:p>
            <a:pPr>
              <a:lnSpc>
                <a:spcPct val="150000"/>
              </a:lnSpc>
            </a:pPr>
            <a:r>
              <a:rPr lang="en-US" altLang="en-US" sz="1800" dirty="0"/>
              <a:t>The nesting can be done in the following SQL query</a:t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b="1" dirty="0"/>
              <a:t>select </a:t>
            </a:r>
            <a:r>
              <a:rPr lang="en-US" altLang="en-US" sz="1800" i="1" dirty="0"/>
              <a:t>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..., </a:t>
            </a:r>
            <a:r>
              <a:rPr lang="en-US" altLang="en-US" sz="1800" i="1" dirty="0"/>
              <a:t>A</a:t>
            </a:r>
            <a:r>
              <a:rPr lang="en-US" altLang="en-US" sz="1800" i="1" baseline="-25000" dirty="0"/>
              <a:t>n</a:t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b="1" dirty="0"/>
              <a:t>from</a:t>
            </a:r>
            <a:r>
              <a:rPr lang="en-US" altLang="en-US" sz="1800" dirty="0"/>
              <a:t> </a:t>
            </a:r>
            <a:r>
              <a:rPr lang="en-US" altLang="en-US" sz="1800" i="1" dirty="0"/>
              <a:t>r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..., </a:t>
            </a:r>
            <a:r>
              <a:rPr lang="en-US" altLang="en-US" sz="1800" i="1" dirty="0" err="1"/>
              <a:t>r</a:t>
            </a:r>
            <a:r>
              <a:rPr lang="en-US" altLang="en-US" sz="1800" i="1" baseline="-25000" dirty="0" err="1"/>
              <a:t>m</a:t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b="1" dirty="0"/>
              <a:t>where </a:t>
            </a:r>
            <a:r>
              <a:rPr lang="en-US" altLang="en-US" sz="1800" i="1" dirty="0"/>
              <a:t>P</a:t>
            </a:r>
            <a:br>
              <a:rPr lang="en-US" altLang="en-US" sz="1800" i="1" dirty="0"/>
            </a:br>
            <a:r>
              <a:rPr lang="en-US" altLang="en-US" sz="1800" dirty="0"/>
              <a:t>as follows:</a:t>
            </a:r>
          </a:p>
          <a:p>
            <a:pPr lvl="1">
              <a:lnSpc>
                <a:spcPct val="150000"/>
              </a:lnSpc>
            </a:pPr>
            <a:r>
              <a:rPr lang="en-US" altLang="en-US" sz="1800" b="1" dirty="0"/>
              <a:t>From clause: </a:t>
            </a:r>
            <a:r>
              <a:rPr lang="en-US" altLang="en-US" sz="1800" i="1" dirty="0" err="1"/>
              <a:t>r</a:t>
            </a:r>
            <a:r>
              <a:rPr lang="en-US" altLang="en-US" sz="1800" i="1" baseline="-25000" dirty="0" err="1"/>
              <a:t>i</a:t>
            </a:r>
            <a:r>
              <a:rPr lang="en-US" altLang="en-US" sz="1800" i="1" baseline="-25000" dirty="0"/>
              <a:t> </a:t>
            </a:r>
            <a:r>
              <a:rPr lang="en-US" altLang="en-US" sz="1800" dirty="0"/>
              <a:t> can be replaced by any valid subquery</a:t>
            </a:r>
          </a:p>
          <a:p>
            <a:pPr lvl="1">
              <a:lnSpc>
                <a:spcPct val="150000"/>
              </a:lnSpc>
            </a:pPr>
            <a:r>
              <a:rPr lang="en-US" altLang="en-US" sz="1800" b="1" dirty="0"/>
              <a:t>Where clause: </a:t>
            </a:r>
            <a:r>
              <a:rPr lang="en-US" altLang="en-US" sz="1800" i="1" dirty="0"/>
              <a:t>P</a:t>
            </a:r>
            <a:r>
              <a:rPr lang="en-US" altLang="en-US" sz="1800" dirty="0"/>
              <a:t> can be replaced with an expression of the form:</a:t>
            </a:r>
          </a:p>
          <a:p>
            <a:pPr lvl="1">
              <a:lnSpc>
                <a:spcPct val="150000"/>
              </a:lnSpc>
              <a:buFont typeface="Monotype Sorts" charset="2"/>
              <a:buNone/>
            </a:pPr>
            <a:r>
              <a:rPr lang="en-US" altLang="en-US" sz="1800" dirty="0"/>
              <a:t>                </a:t>
            </a:r>
            <a:r>
              <a:rPr lang="en-US" altLang="en-US" sz="1800" i="1" dirty="0"/>
              <a:t>B</a:t>
            </a:r>
            <a:r>
              <a:rPr lang="en-US" altLang="en-US" sz="1800" dirty="0"/>
              <a:t> &lt;operation&gt; (subquery)</a:t>
            </a:r>
          </a:p>
          <a:p>
            <a:pPr lvl="1">
              <a:lnSpc>
                <a:spcPct val="150000"/>
              </a:lnSpc>
              <a:buFont typeface="Monotype Sorts" charset="2"/>
              <a:buNone/>
            </a:pPr>
            <a:r>
              <a:rPr lang="en-US" altLang="en-US" sz="1800" dirty="0"/>
              <a:t>     </a:t>
            </a:r>
            <a:r>
              <a:rPr lang="en-US" altLang="en-US" sz="1800" i="1" dirty="0"/>
              <a:t>B</a:t>
            </a:r>
            <a:r>
              <a:rPr lang="en-US" altLang="en-US" sz="1800" dirty="0"/>
              <a:t> is an attribute and &lt;operation&gt; to be defined later.</a:t>
            </a:r>
          </a:p>
          <a:p>
            <a:pPr lvl="1">
              <a:lnSpc>
                <a:spcPct val="150000"/>
              </a:lnSpc>
            </a:pPr>
            <a:r>
              <a:rPr lang="en-US" altLang="en-US" sz="1800" b="1" dirty="0"/>
              <a:t>Select clause: </a:t>
            </a:r>
          </a:p>
          <a:p>
            <a:pPr marL="857250" lvl="2" indent="0">
              <a:lnSpc>
                <a:spcPct val="150000"/>
              </a:lnSpc>
              <a:buFont typeface="Webdings" panose="05030102010509060703" pitchFamily="18" charset="2"/>
              <a:buNone/>
            </a:pPr>
            <a:r>
              <a:rPr lang="en-US" altLang="en-US" sz="1800" i="1" dirty="0"/>
              <a:t>A</a:t>
            </a:r>
            <a:r>
              <a:rPr lang="en-US" altLang="en-US" sz="1800" i="1" baseline="-25000" dirty="0"/>
              <a:t>i   </a:t>
            </a:r>
            <a:r>
              <a:rPr lang="en-US" altLang="en-US" sz="1800" dirty="0"/>
              <a:t>can be replaced be a subquery that generates a single value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90476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5410200"/>
          </a:xfrm>
        </p:spPr>
        <p:txBody>
          <a:bodyPr anchor="ctr"/>
          <a:lstStyle/>
          <a:p>
            <a:pPr algn="ctr"/>
            <a:r>
              <a:rPr lang="en-US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Membership</a:t>
            </a:r>
          </a:p>
        </p:txBody>
      </p:sp>
    </p:spTree>
    <p:extLst>
      <p:ext uri="{BB962C8B-B14F-4D97-AF65-F5344CB8AC3E}">
        <p14:creationId xmlns:p14="http://schemas.microsoft.com/office/powerpoint/2010/main" val="93398922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63"/>
            <a:ext cx="9144000" cy="470263"/>
          </a:xfrm>
        </p:spPr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3999" cy="6476999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1027113" algn="l"/>
              </a:tabLst>
            </a:pPr>
            <a:r>
              <a:rPr lang="en-US" altLang="en-US" sz="2000" dirty="0"/>
              <a:t>Find courses offered in Fall 2017 and in Spring 2018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distinct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endParaRPr lang="en-US" alt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semester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'Fall'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2017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b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endParaRPr lang="en-US" alt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where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semester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'Spring'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2018);</a:t>
            </a:r>
          </a:p>
          <a:p>
            <a:pPr>
              <a:lnSpc>
                <a:spcPct val="150000"/>
              </a:lnSpc>
              <a:tabLst>
                <a:tab pos="1027113" algn="l"/>
              </a:tabLst>
            </a:pPr>
            <a:r>
              <a:rPr lang="en-US" altLang="en-US" sz="2000" dirty="0"/>
              <a:t>Find courses offered in Fall 2017 but not in Spring 2018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distinct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endParaRPr lang="en-US" alt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semester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'Fall'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2017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b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not in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endParaRPr lang="en-US" alt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where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semester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'Spring'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2018);</a:t>
            </a:r>
          </a:p>
        </p:txBody>
      </p:sp>
    </p:spTree>
    <p:extLst>
      <p:ext uri="{BB962C8B-B14F-4D97-AF65-F5344CB8AC3E}">
        <p14:creationId xmlns:p14="http://schemas.microsoft.com/office/powerpoint/2010/main" val="189092400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defTabSz="915988">
              <a:lnSpc>
                <a:spcPct val="150000"/>
              </a:lnSpc>
              <a:tabLst>
                <a:tab pos="684213" algn="l"/>
                <a:tab pos="1250950" algn="l"/>
              </a:tabLst>
            </a:pPr>
            <a:r>
              <a:rPr lang="en-US" altLang="en-US" sz="2000" dirty="0"/>
              <a:t>Name all instructors whose name is neither “Mozart” nor Einstein”</a:t>
            </a:r>
            <a:endParaRPr lang="en-US" altLang="en-US" sz="1000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dirty="0"/>
              <a:t>        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distinct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endParaRPr lang="en-US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where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not in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('Mozart', 'Einstein') </a:t>
            </a:r>
            <a:endParaRPr lang="en-US" alt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defTabSz="915988">
              <a:lnSpc>
                <a:spcPct val="150000"/>
              </a:lnSpc>
              <a:tabLst>
                <a:tab pos="684213" algn="l"/>
                <a:tab pos="1250950" algn="l"/>
              </a:tabLst>
            </a:pPr>
            <a:r>
              <a:rPr lang="en-US" altLang="en-US" sz="2000" dirty="0"/>
              <a:t>Find the total number of (distinct) students who have taken course sections taught by the instructor with </a:t>
            </a:r>
            <a:r>
              <a:rPr lang="en-US" altLang="en-US" sz="2000" i="1" dirty="0"/>
              <a:t>ID </a:t>
            </a:r>
            <a:r>
              <a:rPr lang="en-US" altLang="en-US" sz="2000" dirty="0"/>
              <a:t>10101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count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distinct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course_id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sec_id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semester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b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course_id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sec_id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semester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from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where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teaches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10101);</a:t>
            </a:r>
            <a:endParaRPr lang="en-US" alt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2000" dirty="0"/>
              <a:t>Note: Above query can be written in a much simpler manner.  </a:t>
            </a:r>
            <a:br>
              <a:rPr lang="en-US" altLang="en-US" sz="2000" dirty="0"/>
            </a:br>
            <a:r>
              <a:rPr lang="en-US" altLang="en-US" sz="2000" dirty="0"/>
              <a:t>The formulation above is simply to illustrate SQL features</a:t>
            </a:r>
          </a:p>
        </p:txBody>
      </p:sp>
    </p:spTree>
    <p:extLst>
      <p:ext uri="{BB962C8B-B14F-4D97-AF65-F5344CB8AC3E}">
        <p14:creationId xmlns:p14="http://schemas.microsoft.com/office/powerpoint/2010/main" val="9668129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b="1" dirty="0"/>
              <a:t>Explicit Sets</a:t>
            </a:r>
            <a:endParaRPr lang="en-US" altLang="en-US" sz="3200" b="1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marL="0" indent="0" defTabSz="915988">
              <a:lnSpc>
                <a:spcPct val="150000"/>
              </a:lnSpc>
              <a:buNone/>
              <a:tabLst>
                <a:tab pos="684213" algn="l"/>
                <a:tab pos="1250950" algn="l"/>
              </a:tabLst>
            </a:pPr>
            <a:r>
              <a:rPr lang="en-CA" sz="3200" dirty="0">
                <a:latin typeface="Consolas" panose="020B0609020204030204" pitchFamily="49" charset="0"/>
              </a:rPr>
              <a:t>Retrieve the Social Security numbers of all employees who work on project numbers 1, 2, or 3. </a:t>
            </a:r>
          </a:p>
          <a:p>
            <a:pPr marL="0" indent="0" defTabSz="915988">
              <a:lnSpc>
                <a:spcPct val="150000"/>
              </a:lnSpc>
              <a:buNone/>
              <a:tabLst>
                <a:tab pos="684213" algn="l"/>
                <a:tab pos="1250950" algn="l"/>
              </a:tabLst>
            </a:pPr>
            <a:r>
              <a:rPr lang="en-CA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DISTINCT </a:t>
            </a:r>
            <a:r>
              <a:rPr lang="en-CA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Essn</a:t>
            </a:r>
            <a:r>
              <a:rPr lang="en-CA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indent="0" defTabSz="915988">
              <a:lnSpc>
                <a:spcPct val="150000"/>
              </a:lnSpc>
              <a:buNone/>
              <a:tabLst>
                <a:tab pos="684213" algn="l"/>
                <a:tab pos="1250950" algn="l"/>
              </a:tabLst>
            </a:pPr>
            <a:r>
              <a:rPr lang="en-CA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WORKS_ON </a:t>
            </a:r>
          </a:p>
          <a:p>
            <a:pPr marL="0" indent="0" defTabSz="915988">
              <a:lnSpc>
                <a:spcPct val="150000"/>
              </a:lnSpc>
              <a:buNone/>
              <a:tabLst>
                <a:tab pos="684213" algn="l"/>
                <a:tab pos="1250950" algn="l"/>
              </a:tabLst>
            </a:pPr>
            <a:r>
              <a:rPr lang="en-CA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CA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Pno</a:t>
            </a:r>
            <a:r>
              <a:rPr lang="en-CA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 (1, 2, 3)</a:t>
            </a:r>
            <a:endParaRPr lang="en-US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4657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0" cy="4038600"/>
          </a:xfrm>
        </p:spPr>
        <p:txBody>
          <a:bodyPr anchor="ctr"/>
          <a:lstStyle/>
          <a:p>
            <a:pPr algn="ctr"/>
            <a:r>
              <a:rPr lang="en-US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Comparison</a:t>
            </a:r>
          </a:p>
        </p:txBody>
      </p:sp>
    </p:spTree>
    <p:extLst>
      <p:ext uri="{BB962C8B-B14F-4D97-AF65-F5344CB8AC3E}">
        <p14:creationId xmlns:p14="http://schemas.microsoft.com/office/powerpoint/2010/main" val="69807721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928"/>
            <a:ext cx="91440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8" y="607269"/>
            <a:ext cx="9139382" cy="1054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F &lt;comp&gt; </a:t>
            </a:r>
            <a:r>
              <a:rPr lang="en-US" altLang="en-US" sz="2400" b="1" dirty="0"/>
              <a:t>some </a:t>
            </a:r>
            <a:r>
              <a:rPr lang="en-US" altLang="en-US" sz="2400" i="1" dirty="0"/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</a:t>
            </a:r>
            <a:r>
              <a:rPr lang="en-US" altLang="en-US" sz="2400" i="1" dirty="0">
                <a:sym typeface="Symbol" panose="05050102010706020507" pitchFamily="18" charset="2"/>
              </a:rPr>
              <a:t>t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i="1" dirty="0">
                <a:sym typeface="Symbol" panose="05050102010706020507" pitchFamily="18" charset="2"/>
              </a:rPr>
              <a:t>r </a:t>
            </a:r>
            <a:r>
              <a:rPr lang="en-US" altLang="en-US" sz="2400" dirty="0">
                <a:sym typeface="Symbol" panose="05050102010706020507" pitchFamily="18" charset="2"/>
              </a:rPr>
              <a:t>such that (F &lt;comp&gt; </a:t>
            </a:r>
            <a:r>
              <a:rPr lang="en-US" altLang="en-US" sz="2400" i="1" dirty="0">
                <a:sym typeface="Symbol" panose="05050102010706020507" pitchFamily="18" charset="2"/>
              </a:rPr>
              <a:t>t 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sz="2400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" y="1885950"/>
            <a:ext cx="9139382" cy="4895850"/>
            <a:chOff x="809625" y="1952625"/>
            <a:chExt cx="68151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3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32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320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71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(5 &lt; </a:t>
              </a:r>
              <a:r>
                <a:rPr lang="en-US" altLang="en-US" b="1" dirty="0"/>
                <a:t>some</a:t>
              </a:r>
              <a:endParaRPr lang="en-US" altLang="en-US" dirty="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71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9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825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(5 </a:t>
              </a:r>
              <a:r>
                <a:rPr lang="en-US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/>
                <a:t> </a:t>
              </a:r>
              <a:r>
                <a:rPr lang="en-US" altLang="en-US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825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) = true (since 0 </a:t>
              </a:r>
              <a:r>
                <a:rPr lang="en-US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>
                  <a:sym typeface="Symbol" panose="05050102010706020507" pitchFamily="18" charset="2"/>
                </a:rPr>
                <a:t>5)</a:t>
              </a:r>
              <a:endParaRPr lang="en-US" altLang="en-US" sz="32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2777859" y="2646045"/>
              <a:ext cx="3886199" cy="71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71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(5 &lt; </a:t>
              </a:r>
              <a:r>
                <a:rPr lang="en-US" altLang="en-US" b="1"/>
                <a:t>some</a:t>
              </a:r>
              <a:endParaRPr lang="en-US" altLang="en-US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9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9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(5 = </a:t>
              </a:r>
              <a:r>
                <a:rPr lang="en-US" altLang="en-US" b="1"/>
                <a:t>some</a:t>
              </a:r>
              <a:endParaRPr lang="en-US" altLang="en-US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(= </a:t>
              </a:r>
              <a:r>
                <a:rPr lang="en-US" altLang="en-US" b="1">
                  <a:latin typeface="Arial" panose="020B0604020202020204" pitchFamily="34" charset="0"/>
                </a:rPr>
                <a:t>some</a:t>
              </a:r>
              <a:r>
                <a:rPr lang="en-US" altLang="en-US">
                  <a:latin typeface="Arial" panose="020B0604020202020204" pitchFamily="34" charset="0"/>
                </a:rPr>
                <a:t>) 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3200"/>
            </a:p>
          </p:txBody>
        </p:sp>
      </p:grpSp>
    </p:spTree>
    <p:extLst>
      <p:ext uri="{BB962C8B-B14F-4D97-AF65-F5344CB8AC3E}">
        <p14:creationId xmlns:p14="http://schemas.microsoft.com/office/powerpoint/2010/main" val="56921613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defTabSz="915988">
              <a:lnSpc>
                <a:spcPct val="150000"/>
              </a:lnSpc>
              <a:tabLst>
                <a:tab pos="1830388" algn="l"/>
              </a:tabLst>
            </a:pPr>
            <a:r>
              <a:rPr lang="en-US" altLang="en-US" sz="2400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sz="2400" dirty="0"/>
          </a:p>
          <a:p>
            <a:pPr defTabSz="915988">
              <a:tabLst>
                <a:tab pos="1830388" algn="l"/>
              </a:tabLst>
            </a:pPr>
            <a:endParaRPr lang="en-US" altLang="en-US" sz="2400" dirty="0"/>
          </a:p>
          <a:p>
            <a:pPr defTabSz="915988">
              <a:tabLst>
                <a:tab pos="1830388" algn="l"/>
              </a:tabLst>
            </a:pPr>
            <a:endParaRPr lang="en-US" altLang="en-US" sz="2400" dirty="0"/>
          </a:p>
          <a:p>
            <a:pPr defTabSz="915988">
              <a:tabLst>
                <a:tab pos="1830388" algn="l"/>
              </a:tabLst>
            </a:pPr>
            <a:endParaRPr lang="en-US" altLang="en-US" sz="2400" dirty="0"/>
          </a:p>
          <a:p>
            <a:pPr defTabSz="915988">
              <a:tabLst>
                <a:tab pos="1830388" algn="l"/>
              </a:tabLst>
            </a:pPr>
            <a:r>
              <a:rPr lang="en-US" altLang="en-US" sz="2400" dirty="0"/>
              <a:t>Same query using &gt; </a:t>
            </a:r>
            <a:r>
              <a:rPr lang="en-US" altLang="en-US" sz="2400" b="1" dirty="0"/>
              <a:t>some</a:t>
            </a:r>
            <a:r>
              <a:rPr lang="en-US" altLang="en-US" sz="2400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381000" y="4114800"/>
            <a:ext cx="8762999" cy="257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some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from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where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 name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381001" y="1752600"/>
            <a:ext cx="86868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distinct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T.salary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</a:t>
            </a:r>
            <a:r>
              <a:rPr lang="en-US" alt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S.salary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S.dept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name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'Biology';</a:t>
            </a:r>
          </a:p>
        </p:txBody>
      </p:sp>
    </p:spTree>
    <p:extLst>
      <p:ext uri="{BB962C8B-B14F-4D97-AF65-F5344CB8AC3E}">
        <p14:creationId xmlns:p14="http://schemas.microsoft.com/office/powerpoint/2010/main" val="267320461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" y="707132"/>
            <a:ext cx="9042400" cy="602556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018" y="1309688"/>
            <a:ext cx="8275782" cy="5624512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32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32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320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46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(5 &lt; </a:t>
              </a:r>
              <a:r>
                <a:rPr lang="en-US" altLang="en-US" b="1"/>
                <a:t>all</a:t>
              </a:r>
              <a:endParaRPr lang="en-US" altLang="en-US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46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46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32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38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(5 </a:t>
              </a:r>
              <a:r>
                <a:rPr lang="en-US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/>
                <a:t> </a:t>
              </a:r>
              <a:r>
                <a:rPr lang="en-US" altLang="en-US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38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) = true (since 5 </a:t>
              </a:r>
              <a:r>
                <a:rPr lang="en-US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>
                  <a:sym typeface="Symbol" panose="05050102010706020507" pitchFamily="18" charset="2"/>
                </a:rPr>
                <a:t>4 and 5 </a:t>
              </a:r>
              <a:r>
                <a:rPr lang="en-US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>
                  <a:sym typeface="Symbol" panose="05050102010706020507" pitchFamily="18" charset="2"/>
                </a:rPr>
                <a:t> 6)</a:t>
              </a:r>
              <a:endParaRPr lang="en-US" altLang="en-US" sz="32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46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(5 &lt; </a:t>
              </a:r>
              <a:r>
                <a:rPr lang="en-US" altLang="en-US" b="1"/>
                <a:t>all</a:t>
              </a:r>
              <a:endParaRPr lang="en-US" altLang="en-US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46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46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(5 = </a:t>
              </a:r>
              <a:r>
                <a:rPr lang="en-US" altLang="en-US" b="1"/>
                <a:t>all</a:t>
              </a:r>
              <a:endParaRPr lang="en-US" altLang="en-US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(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 b="1">
                  <a:latin typeface="Arial" panose="020B0604020202020204" pitchFamily="34" charset="0"/>
                </a:rPr>
                <a:t>all</a:t>
              </a:r>
              <a:r>
                <a:rPr lang="en-US" altLang="en-US">
                  <a:latin typeface="Arial" panose="020B0604020202020204" pitchFamily="34" charset="0"/>
                </a:rPr>
                <a:t>) 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3200"/>
            </a:p>
          </p:txBody>
        </p:sp>
      </p:grpSp>
    </p:spTree>
    <p:extLst>
      <p:ext uri="{BB962C8B-B14F-4D97-AF65-F5344CB8AC3E}">
        <p14:creationId xmlns:p14="http://schemas.microsoft.com/office/powerpoint/2010/main" val="35173972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1371600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2400" dirty="0"/>
              <a:t>Find the names of all instructors whose salary is greater than the salary of all instructors in the Biology department</a:t>
            </a:r>
            <a:r>
              <a:rPr lang="en-US" altLang="en-US" sz="4000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381000" y="2743200"/>
            <a:ext cx="8686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all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from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where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 name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'Biology');</a:t>
            </a:r>
          </a:p>
        </p:txBody>
      </p:sp>
    </p:spTree>
    <p:extLst>
      <p:ext uri="{BB962C8B-B14F-4D97-AF65-F5344CB8AC3E}">
        <p14:creationId xmlns:p14="http://schemas.microsoft.com/office/powerpoint/2010/main" val="42095322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r>
              <a:rPr lang="en-US" altLang="en-US" sz="2400" b="1" dirty="0"/>
              <a:t>DML</a:t>
            </a:r>
            <a:r>
              <a:rPr lang="en-US" altLang="en-US" sz="2400" dirty="0"/>
              <a:t> -- provides the ability to query information from the database and to insert tuples into, delete tuples from, and modify tuples in the database.</a:t>
            </a:r>
          </a:p>
          <a:p>
            <a:r>
              <a:rPr lang="en-US" altLang="en-US" sz="2400" b="1" dirty="0"/>
              <a:t>integrity</a:t>
            </a:r>
            <a:r>
              <a:rPr lang="en-US" altLang="en-US" sz="2400" dirty="0"/>
              <a:t> – the  DDL includes commands for specifying integrity constraints.</a:t>
            </a:r>
          </a:p>
          <a:p>
            <a:r>
              <a:rPr lang="en-US" altLang="en-US" sz="2400" b="1" dirty="0"/>
              <a:t>View definition </a:t>
            </a:r>
            <a:r>
              <a:rPr lang="en-US" altLang="en-US" sz="2400" dirty="0"/>
              <a:t>-- The DDL  includes commands for defining views.</a:t>
            </a:r>
          </a:p>
          <a:p>
            <a:r>
              <a:rPr lang="en-US" altLang="en-US" sz="2400" b="1" dirty="0"/>
              <a:t>Transaction control </a:t>
            </a:r>
            <a:r>
              <a:rPr lang="en-US" altLang="en-US" sz="2400" dirty="0"/>
              <a:t>–includes commands for specifying the beginning and ending of transactions.</a:t>
            </a:r>
          </a:p>
          <a:p>
            <a:r>
              <a:rPr lang="en-US" altLang="en-US" sz="2400" b="1" dirty="0"/>
              <a:t>Embedded  SQL and dynamic SQL </a:t>
            </a:r>
            <a:r>
              <a:rPr lang="en-US" altLang="en-US" sz="2400" dirty="0"/>
              <a:t>-- define how SQL statements can be embedded within general-purpose programming languages.</a:t>
            </a:r>
          </a:p>
          <a:p>
            <a:r>
              <a:rPr lang="en-US" altLang="en-US" sz="2400" b="1" dirty="0"/>
              <a:t>Authorization</a:t>
            </a:r>
            <a:r>
              <a:rPr lang="en-US" altLang="en-US" sz="2400" dirty="0"/>
              <a:t> – includes commands for specifying access rights to relations and views.</a:t>
            </a:r>
          </a:p>
          <a:p>
            <a:pPr>
              <a:buNone/>
            </a:pPr>
            <a:endParaRPr lang="en-US" altLang="en-US" sz="4000" dirty="0"/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47001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exists</a:t>
            </a:r>
            <a:r>
              <a:rPr lang="en-US" altLang="en-US" dirty="0"/>
              <a:t> construct returns the value </a:t>
            </a:r>
            <a:r>
              <a:rPr lang="en-US" altLang="en-US" b="1" dirty="0"/>
              <a:t>true</a:t>
            </a:r>
            <a:r>
              <a:rPr lang="en-US" altLang="en-US" dirty="0"/>
              <a:t> if the argument subquery is nonempty.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exists </a:t>
            </a:r>
            <a:r>
              <a:rPr lang="en-US" altLang="en-US" i="1" dirty="0"/>
              <a:t> r </a:t>
            </a:r>
            <a:r>
              <a:rPr lang="en-US" altLang="en-US" dirty="0">
                <a:sym typeface="Symbol" panose="05050102010706020507" pitchFamily="18" charset="2"/>
              </a:rPr>
              <a:t>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 </a:t>
            </a:r>
            <a:r>
              <a:rPr lang="en-US" altLang="en-US" i="1" dirty="0"/>
              <a:t>Ø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b="1" dirty="0">
                <a:sym typeface="Symbol" panose="05050102010706020507" pitchFamily="18" charset="2"/>
              </a:rPr>
              <a:t>not exists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i="1" dirty="0"/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383325674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Yet another way of specifying the query “Find all courses taught in both the Fall 2017 semester and in the Spring 2018 semester”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2400" b="1" dirty="0"/>
              <a:t>	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semester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'Fall'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2017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b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exists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section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semester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'Spring'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year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2018 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105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2400" dirty="0"/>
              <a:t> – variable S  in the outer query</a:t>
            </a:r>
            <a:endParaRPr lang="en-US" altLang="en-US" sz="2400" b="1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2400" dirty="0"/>
              <a:t>– the inner query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endParaRPr lang="en-US" altLang="en-US" sz="40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7044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16960"/>
            <a:ext cx="9144000" cy="6241039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24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2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2400" dirty="0"/>
              <a:t>Note that X – Y = Ø   </a:t>
            </a:r>
            <a:r>
              <a:rPr lang="en-US" altLang="en-US" sz="2400" dirty="0">
                <a:sym typeface="Symbol" panose="05050102010706020507" pitchFamily="18" charset="2"/>
              </a:rPr>
              <a:t>   X Y</a:t>
            </a:r>
            <a:endParaRPr lang="en-US" altLang="en-US" sz="24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24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374073" y="1406071"/>
            <a:ext cx="86868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distinct 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</a:t>
            </a:r>
            <a:r>
              <a:rPr kumimoji="1"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kumimoji="1"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</a:t>
            </a:r>
            <a:r>
              <a:rPr kumimoji="1"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  <a:p>
            <a:pPr>
              <a:lnSpc>
                <a:spcPct val="150000"/>
              </a:lnSpc>
            </a:pP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 </a:t>
            </a: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not exists </a:t>
            </a:r>
            <a:r>
              <a:rPr kumimoji="1"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(</a:t>
            </a: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kumimoji="1"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endParaRPr kumimoji="1" lang="en-US" alt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from 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  <a:p>
            <a:pPr>
              <a:lnSpc>
                <a:spcPct val="150000"/>
              </a:lnSpc>
            </a:pP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where </a:t>
            </a:r>
            <a:r>
              <a:rPr kumimoji="1"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1"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'Biology')</a:t>
            </a:r>
          </a:p>
          <a:p>
            <a:pPr>
              <a:lnSpc>
                <a:spcPct val="150000"/>
              </a:lnSpc>
            </a:pP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except</a:t>
            </a:r>
          </a:p>
          <a:p>
            <a:pPr>
              <a:lnSpc>
                <a:spcPct val="150000"/>
              </a:lnSpc>
            </a:pPr>
            <a:r>
              <a:rPr kumimoji="1"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(</a:t>
            </a: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kumimoji="1"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kumimoji="1" lang="en-US" alt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kumimoji="1"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endParaRPr kumimoji="1" lang="en-US" alt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from 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 </a:t>
            </a: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</a:p>
          <a:p>
            <a:pPr>
              <a:lnSpc>
                <a:spcPct val="150000"/>
              </a:lnSpc>
            </a:pPr>
            <a:r>
              <a:rPr kumimoji="1" lang="en-US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where 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</a:t>
            </a:r>
            <a:r>
              <a:rPr kumimoji="1"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 </a:t>
            </a:r>
            <a:r>
              <a:rPr kumimoji="1"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kumimoji="1"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kumimoji="1"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kumimoji="1"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</a:p>
          <a:p>
            <a:pPr marL="571500" indent="-285750">
              <a:lnSpc>
                <a:spcPct val="150000"/>
              </a:lnSpc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 nested query lists all courses offered in Biology</a:t>
            </a:r>
          </a:p>
          <a:p>
            <a:pPr marL="571500" indent="-285750">
              <a:lnSpc>
                <a:spcPct val="150000"/>
              </a:lnSpc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Second nested query lists all courses a particular student took</a:t>
            </a:r>
            <a:endParaRPr kumimoji="1" lang="en-US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1019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618"/>
            <a:ext cx="91440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6" y="615736"/>
            <a:ext cx="9137073" cy="6242263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803275" algn="l"/>
                <a:tab pos="1547813" algn="l"/>
              </a:tabLst>
            </a:pPr>
            <a:r>
              <a:rPr lang="en-US" altLang="en-US" sz="2400" dirty="0"/>
              <a:t>Find all courses that were offered at most once in 2017</a:t>
            </a:r>
          </a:p>
          <a:p>
            <a:pPr marL="0" indent="0">
              <a:lnSpc>
                <a:spcPct val="150000"/>
              </a:lnSpc>
              <a:buNone/>
              <a:tabLst>
                <a:tab pos="803275" algn="l"/>
                <a:tab pos="1547813" algn="l"/>
              </a:tabLst>
            </a:pP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CA" sz="27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T.course_id</a:t>
            </a: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  <a:tabLst>
                <a:tab pos="803275" algn="l"/>
                <a:tab pos="1547813" algn="l"/>
              </a:tabLst>
            </a:pP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course as T </a:t>
            </a:r>
          </a:p>
          <a:p>
            <a:pPr marL="0" indent="0">
              <a:lnSpc>
                <a:spcPct val="150000"/>
              </a:lnSpc>
              <a:buNone/>
              <a:tabLst>
                <a:tab pos="803275" algn="l"/>
                <a:tab pos="1547813" algn="l"/>
              </a:tabLst>
            </a:pP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1 &gt;= (</a:t>
            </a:r>
          </a:p>
          <a:p>
            <a:pPr marL="0" indent="0">
              <a:lnSpc>
                <a:spcPct val="150000"/>
              </a:lnSpc>
              <a:buNone/>
              <a:tabLst>
                <a:tab pos="803275" algn="l"/>
                <a:tab pos="1547813" algn="l"/>
              </a:tabLst>
            </a:pP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select count(</a:t>
            </a:r>
            <a:r>
              <a:rPr lang="en-CA" sz="27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R.course_id</a:t>
            </a: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  <a:tabLst>
                <a:tab pos="803275" algn="l"/>
                <a:tab pos="1547813" algn="l"/>
              </a:tabLst>
            </a:pP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from section as R </a:t>
            </a:r>
          </a:p>
          <a:p>
            <a:pPr marL="0" indent="0">
              <a:lnSpc>
                <a:spcPct val="150000"/>
              </a:lnSpc>
              <a:buNone/>
              <a:tabLst>
                <a:tab pos="803275" algn="l"/>
                <a:tab pos="1547813" algn="l"/>
              </a:tabLst>
            </a:pP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where </a:t>
            </a:r>
            <a:r>
              <a:rPr lang="en-CA" sz="27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T.course</a:t>
            </a: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id= </a:t>
            </a:r>
            <a:r>
              <a:rPr lang="en-CA" sz="27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R.course_id</a:t>
            </a: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  <a:tabLst>
                <a:tab pos="803275" algn="l"/>
                <a:tab pos="1547813" algn="l"/>
              </a:tabLst>
            </a:pP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and </a:t>
            </a:r>
            <a:r>
              <a:rPr lang="en-CA" sz="27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R.year</a:t>
            </a: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2017</a:t>
            </a:r>
          </a:p>
          <a:p>
            <a:pPr marL="0" indent="0">
              <a:lnSpc>
                <a:spcPct val="150000"/>
              </a:lnSpc>
              <a:buNone/>
              <a:tabLst>
                <a:tab pos="803275" algn="l"/>
                <a:tab pos="1547813" algn="l"/>
              </a:tabLst>
            </a:pPr>
            <a:r>
              <a:rPr lang="en-CA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);</a:t>
            </a:r>
            <a:endParaRPr lang="en-US" altLang="en-US" sz="2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0881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-4618" y="838200"/>
            <a:ext cx="9144000" cy="5029200"/>
          </a:xfrm>
        </p:spPr>
        <p:txBody>
          <a:bodyPr anchor="ctr"/>
          <a:lstStyle/>
          <a:p>
            <a:pPr algn="ctr"/>
            <a:r>
              <a:rPr lang="en-US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Subqueries in the From Clause</a:t>
            </a:r>
          </a:p>
        </p:txBody>
      </p:sp>
    </p:spTree>
    <p:extLst>
      <p:ext uri="{BB962C8B-B14F-4D97-AF65-F5344CB8AC3E}">
        <p14:creationId xmlns:p14="http://schemas.microsoft.com/office/powerpoint/2010/main" val="274466298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17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avg_salary</a:t>
            </a:r>
            <a:endParaRPr lang="en-US" altLang="en-US" sz="17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</a:t>
            </a: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17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</a:t>
            </a: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17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avg_salary</a:t>
            </a:r>
            <a:b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 by </a:t>
            </a:r>
            <a:r>
              <a:rPr lang="en-US" altLang="en-US" sz="17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17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avg_salary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42000;</a:t>
            </a:r>
          </a:p>
          <a:p>
            <a:pPr>
              <a:lnSpc>
                <a:spcPct val="150000"/>
              </a:lnSpc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lnSpc>
                <a:spcPct val="150000"/>
              </a:lnSpc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  <a:endParaRPr lang="en-US" altLang="en-US" sz="8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17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avg_salary</a:t>
            </a:r>
            <a:b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</a:t>
            </a: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17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</a:t>
            </a: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b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b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 by 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as </a:t>
            </a:r>
            <a:r>
              <a:rPr lang="en-US" altLang="en-US" sz="17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dept_avg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17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avg_salary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where </a:t>
            </a:r>
            <a:r>
              <a:rPr lang="en-US" altLang="en-US" sz="17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avg_salary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42000;</a:t>
            </a:r>
          </a:p>
        </p:txBody>
      </p:sp>
    </p:spTree>
    <p:extLst>
      <p:ext uri="{BB962C8B-B14F-4D97-AF65-F5344CB8AC3E}">
        <p14:creationId xmlns:p14="http://schemas.microsoft.com/office/powerpoint/2010/main" val="85251795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2060"/>
                </a:solidFill>
              </a:rPr>
              <a:t>with</a:t>
            </a:r>
            <a:r>
              <a:rPr lang="en-US" altLang="en-US" sz="2400" dirty="0"/>
              <a:t> clause provides a way of defining a temporary relation whose definition is available only to the query in which the </a:t>
            </a:r>
            <a:r>
              <a:rPr lang="en-US" altLang="en-US" sz="2400" b="1" dirty="0"/>
              <a:t>with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clause occurs. 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Find all departments with the maximum budget </a:t>
            </a:r>
            <a:br>
              <a:rPr lang="en-US" altLang="en-US" sz="2400" dirty="0"/>
            </a:br>
            <a:r>
              <a:rPr lang="en-US" altLang="en-US" sz="1050" dirty="0"/>
              <a:t> </a:t>
            </a:r>
            <a:br>
              <a:rPr lang="en-US" altLang="en-US" sz="2400" b="1" dirty="0"/>
            </a:br>
            <a:r>
              <a:rPr lang="en-US" altLang="en-US" sz="2400" b="1" dirty="0"/>
              <a:t>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with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max_budget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as </a:t>
            </a:r>
            <a:b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budget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department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department.dept_name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department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max_budget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department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budget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max_budget.value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641404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067800" cy="91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6106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with </a:t>
            </a:r>
            <a:r>
              <a:rPr lang="en-US" altLang="en-US" sz="2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dept_total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dept_name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       (</a:t>
            </a: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dept_name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salary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from 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instructor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group by 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dept_name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2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dept_total_avg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      (</a:t>
            </a: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avg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from </a:t>
            </a:r>
            <a:r>
              <a:rPr lang="en-US" altLang="en-US" sz="2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dept_total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dept_name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dept_total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dept_total_avg</a:t>
            </a:r>
            <a:endParaRPr lang="en-US" altLang="en-US" sz="2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dept_total.value</a:t>
            </a:r>
            <a:r>
              <a:rPr lang="en-US" altLang="en-US" sz="22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dept_total_avg.value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4252988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200" dirty="0"/>
              <a:t>Scalar subquery is one which is used where a single value is expected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List all departments along with the number of instructors in each department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2200" b="1" dirty="0"/>
              <a:t>	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(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count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(*) 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 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num_instructors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Runtime error if subquery returns more than one result tuple</a:t>
            </a:r>
          </a:p>
        </p:txBody>
      </p:sp>
    </p:spTree>
    <p:extLst>
      <p:ext uri="{BB962C8B-B14F-4D97-AF65-F5344CB8AC3E}">
        <p14:creationId xmlns:p14="http://schemas.microsoft.com/office/powerpoint/2010/main" val="686169588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91440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lnSpc>
                <a:spcPct val="200000"/>
              </a:lnSpc>
              <a:tabLst>
                <a:tab pos="1652588" algn="l"/>
                <a:tab pos="2633663" algn="l"/>
              </a:tabLst>
            </a:pPr>
            <a:r>
              <a:rPr lang="en-US" altLang="en-US" dirty="0"/>
              <a:t>Insertion of new tuples into a given relation</a:t>
            </a:r>
          </a:p>
          <a:p>
            <a:pPr>
              <a:lnSpc>
                <a:spcPct val="200000"/>
              </a:lnSpc>
              <a:tabLst>
                <a:tab pos="1652588" algn="l"/>
                <a:tab pos="2633663" algn="l"/>
              </a:tabLst>
            </a:pPr>
            <a:r>
              <a:rPr lang="en-US" altLang="en-US" dirty="0"/>
              <a:t>Updating of values in some tuples in a given relation</a:t>
            </a:r>
          </a:p>
          <a:p>
            <a:pPr>
              <a:lnSpc>
                <a:spcPct val="200000"/>
              </a:lnSpc>
              <a:tabLst>
                <a:tab pos="1652588" algn="l"/>
                <a:tab pos="2633663" algn="l"/>
              </a:tabLst>
            </a:pPr>
            <a:r>
              <a:rPr lang="en-US" altLang="en-US" dirty="0"/>
              <a:t>Deletion of tuples from a given relation.</a:t>
            </a:r>
            <a:endParaRPr lang="en-US" altLang="en-US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  <a:tabLst>
                <a:tab pos="1652588" algn="l"/>
                <a:tab pos="263366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69317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33600"/>
            <a:ext cx="89916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The schema for each relation.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The type of values associated with each attribute.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The Integrity constraints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The set of indices to be maintained for each relation.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Security and authorization information for each relation.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9236" y="838200"/>
            <a:ext cx="9058564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en-US" dirty="0"/>
              <a:t>The SQL data-definition language (DDL) allows the specification of information about relations, including:</a:t>
            </a:r>
          </a:p>
        </p:txBody>
      </p:sp>
    </p:spTree>
    <p:extLst>
      <p:ext uri="{BB962C8B-B14F-4D97-AF65-F5344CB8AC3E}">
        <p14:creationId xmlns:p14="http://schemas.microsoft.com/office/powerpoint/2010/main" val="374021492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1204913" algn="l"/>
                <a:tab pos="1890713" algn="l"/>
              </a:tabLst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course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2000" b="1" dirty="0"/>
              <a:t>	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 into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('CS-437', 'Database Systems', 'Comp. Sci.', 4);</a:t>
            </a:r>
            <a:endParaRPr lang="en-US" alt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tabLst>
                <a:tab pos="1204913" algn="l"/>
                <a:tab pos="1890713" algn="l"/>
              </a:tabLst>
            </a:pPr>
            <a:r>
              <a:rPr lang="en-US" altLang="en-US" sz="2000" dirty="0"/>
              <a:t>or equivalently</a:t>
            </a:r>
            <a:br>
              <a:rPr lang="en-US" altLang="en-US" sz="2000" dirty="0"/>
            </a:br>
            <a:r>
              <a:rPr lang="en-US" altLang="en-US" sz="1000" dirty="0"/>
              <a:t> </a:t>
            </a:r>
            <a:r>
              <a:rPr lang="en-US" altLang="en-US" sz="2000" dirty="0">
                <a:latin typeface="Consolas" panose="020B0609020204030204" pitchFamily="49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 into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credits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('CS-437', 'Database Systems', 'Comp. Sci.', 4);</a:t>
            </a:r>
            <a:endParaRPr lang="en-US" alt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tabLst>
                <a:tab pos="1204913" algn="l"/>
                <a:tab pos="1890713" algn="l"/>
              </a:tabLst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student  </a:t>
            </a:r>
            <a:r>
              <a:rPr lang="en-US" altLang="en-US" sz="2000" dirty="0"/>
              <a:t>with </a:t>
            </a:r>
            <a:r>
              <a:rPr lang="en-US" altLang="en-US" sz="2000" i="1" dirty="0" err="1"/>
              <a:t>tot_creds</a:t>
            </a:r>
            <a:r>
              <a:rPr lang="en-US" altLang="en-US" sz="2000" i="1" dirty="0"/>
              <a:t> </a:t>
            </a:r>
            <a:r>
              <a:rPr lang="en-US" altLang="en-US" sz="2000" dirty="0"/>
              <a:t>set to null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2000" b="1" dirty="0"/>
              <a:t>	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 into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('3003', 'Green', 'Finance',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8106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309" y="-11546"/>
            <a:ext cx="9137073" cy="544945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6" y="609600"/>
            <a:ext cx="9144000" cy="6383337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908050" algn="l"/>
              </a:tabLst>
            </a:pPr>
            <a:r>
              <a:rPr lang="en-US" altLang="en-US" sz="2000" dirty="0"/>
              <a:t>Make each student in the Music department who has earned more than 144 credit hours an instructor in the Music department with a salary of  $18,000.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2000" dirty="0"/>
              <a:t>	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 into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ID, name, dept_name, 18000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student 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dept_name = '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Music'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total_cred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144;</a:t>
            </a:r>
            <a:endParaRPr lang="en-US" altLang="en-US" sz="36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000" i="1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  <a:tabLst>
                <a:tab pos="908050" algn="l"/>
              </a:tabLst>
            </a:pPr>
            <a:r>
              <a:rPr lang="en-US" altLang="en-US" sz="2000" dirty="0"/>
              <a:t>The </a:t>
            </a:r>
            <a:r>
              <a:rPr lang="en-US" altLang="en-US" sz="2000" b="1" dirty="0"/>
              <a:t>select from where</a:t>
            </a:r>
            <a:r>
              <a:rPr lang="en-US" altLang="en-US" sz="2000" dirty="0"/>
              <a:t> statement is evaluated fully before any of its results are inserted into the relation.  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2000" dirty="0"/>
              <a:t>     Otherwise queries like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2000" dirty="0"/>
              <a:t>       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table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table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2000" dirty="0"/>
              <a:t>       would cause problem</a:t>
            </a:r>
          </a:p>
        </p:txBody>
      </p:sp>
    </p:spTree>
    <p:extLst>
      <p:ext uri="{BB962C8B-B14F-4D97-AF65-F5344CB8AC3E}">
        <p14:creationId xmlns:p14="http://schemas.microsoft.com/office/powerpoint/2010/main" val="193812942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236"/>
            <a:ext cx="91440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7344"/>
            <a:ext cx="9144000" cy="6260655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2400" dirty="0">
                <a:latin typeface="Consolas" panose="020B0609020204030204" pitchFamily="49" charset="0"/>
              </a:rPr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2400" dirty="0">
                <a:latin typeface="Consolas" panose="020B0609020204030204" pitchFamily="49" charset="0"/>
              </a:rPr>
              <a:t>	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update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set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2400" dirty="0">
                <a:latin typeface="Consolas" panose="020B0609020204030204" pitchFamily="49" charset="0"/>
              </a:rPr>
              <a:t>Give  a 5% salary raise to those instructors who earn less than 70000</a:t>
            </a:r>
            <a:br>
              <a:rPr lang="en-US" altLang="en-US" sz="2400" dirty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update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set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* 1.05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2400" dirty="0">
                <a:latin typeface="Consolas" panose="020B0609020204030204" pitchFamily="49" charset="0"/>
              </a:rPr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update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set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* 1.05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&lt;  (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select avg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(salary)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instructor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6953752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2336800" algn="l"/>
              </a:tabLst>
            </a:pPr>
            <a:r>
              <a:rPr lang="en-US" altLang="en-US" sz="2400" dirty="0"/>
              <a:t>Increase salaries of instructors whose salary is over $100,000 by 3%, and all others by a 5% </a:t>
            </a:r>
          </a:p>
          <a:p>
            <a:pPr lvl="1">
              <a:lnSpc>
                <a:spcPct val="150000"/>
              </a:lnSpc>
              <a:tabLst>
                <a:tab pos="2336800" algn="l"/>
              </a:tabLst>
            </a:pPr>
            <a:r>
              <a:rPr lang="en-US" altLang="en-US" sz="2400" dirty="0"/>
              <a:t>Write two </a:t>
            </a:r>
            <a:r>
              <a:rPr lang="en-US" altLang="en-US" sz="2400" b="1" dirty="0"/>
              <a:t>update </a:t>
            </a:r>
            <a:r>
              <a:rPr lang="en-US" altLang="en-US" sz="2400" dirty="0"/>
              <a:t>statements:</a:t>
            </a:r>
          </a:p>
          <a:p>
            <a:pPr lvl="1">
              <a:lnSpc>
                <a:spcPct val="150000"/>
              </a:lnSpc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update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set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* 1.03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&gt; 100000;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update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set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* 1.05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&lt;= 100000;</a:t>
            </a:r>
          </a:p>
          <a:p>
            <a:pPr lvl="1">
              <a:lnSpc>
                <a:spcPct val="150000"/>
              </a:lnSpc>
              <a:tabLst>
                <a:tab pos="233680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lnSpc>
                <a:spcPct val="150000"/>
              </a:lnSpc>
              <a:tabLst>
                <a:tab pos="233680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2400" b="1" dirty="0">
                <a:sym typeface="Symbol" panose="05050102010706020507" pitchFamily="18" charset="2"/>
              </a:rPr>
              <a:t>case </a:t>
            </a:r>
            <a:r>
              <a:rPr lang="en-US" altLang="en-US" sz="2400" dirty="0">
                <a:sym typeface="Symbol" panose="05050102010706020507" pitchFamily="18" charset="2"/>
              </a:rPr>
              <a:t>statement (next slide)</a:t>
            </a:r>
          </a:p>
        </p:txBody>
      </p:sp>
    </p:spTree>
    <p:extLst>
      <p:ext uri="{BB962C8B-B14F-4D97-AF65-F5344CB8AC3E}">
        <p14:creationId xmlns:p14="http://schemas.microsoft.com/office/powerpoint/2010/main" val="147065389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28"/>
            <a:ext cx="91440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096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Same query as before but with case statement</a:t>
            </a:r>
          </a:p>
          <a:p>
            <a:pPr>
              <a:lnSpc>
                <a:spcPct val="200000"/>
              </a:lnSpc>
              <a:buFont typeface="Monotype Sorts" charset="2"/>
              <a:buNone/>
            </a:pPr>
            <a:r>
              <a:rPr lang="en-US" altLang="en-US" sz="2400" dirty="0"/>
              <a:t>   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instructor</a:t>
            </a:r>
            <a:b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b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when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 100000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1.05</a:t>
            </a:r>
            <a:b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1.03</a:t>
            </a:r>
            <a:b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endParaRPr lang="en-US" alt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2472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Recompute and update tot_creds value for all students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2000" b="1" dirty="0"/>
              <a:t>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 S 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tot_cred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sum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credits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takes, course</a:t>
            </a:r>
            <a:b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takes.course_id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course.course_id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</a:t>
            </a:r>
            <a:b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ID.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                             			     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grade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&lt;&gt; 'F'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and</a:t>
            </a:r>
            <a:b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en-U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grade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not null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Sets </a:t>
            </a:r>
            <a:r>
              <a:rPr lang="en-US" altLang="en-US" sz="2000" i="1" dirty="0"/>
              <a:t>tot_creds</a:t>
            </a:r>
            <a:r>
              <a:rPr lang="en-US" altLang="en-US" sz="2000" dirty="0"/>
              <a:t> to null for students who have not taken any course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Instead of </a:t>
            </a:r>
            <a:r>
              <a:rPr lang="en-US" altLang="en-US" sz="2000" b="1" dirty="0"/>
              <a:t>sum</a:t>
            </a:r>
            <a:r>
              <a:rPr lang="en-US" altLang="en-US" sz="2000" dirty="0"/>
              <a:t>(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), use: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2000" b="1" dirty="0"/>
              <a:t>         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 </a:t>
            </a:r>
            <a:b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when sum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credits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not null then sum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credits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b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endParaRPr lang="en-US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1567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3" y="524164"/>
            <a:ext cx="9053946" cy="63246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1652588" algn="l"/>
                <a:tab pos="2633663" algn="l"/>
              </a:tabLst>
            </a:pPr>
            <a:r>
              <a:rPr lang="en-US" altLang="en-US" sz="2400" dirty="0"/>
              <a:t>Delete all instructors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instructor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altLang="en-US" sz="105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tabLst>
                <a:tab pos="1652588" algn="l"/>
                <a:tab pos="2633663" algn="l"/>
              </a:tabLst>
            </a:pPr>
            <a:r>
              <a:rPr lang="en-US" altLang="en-US" sz="2400" dirty="0"/>
              <a:t>Delete all instructors from the Finance department</a:t>
            </a:r>
            <a:br>
              <a:rPr lang="en-US" altLang="en-US" sz="2400" dirty="0"/>
            </a:br>
            <a:r>
              <a:rPr lang="en-US" altLang="en-US" sz="2400" dirty="0"/>
              <a:t>          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 'Finance’;</a:t>
            </a:r>
            <a:endParaRPr lang="en-US" altLang="en-US" sz="1050" dirty="0"/>
          </a:p>
          <a:p>
            <a:pPr>
              <a:lnSpc>
                <a:spcPct val="150000"/>
              </a:lnSpc>
              <a:tabLst>
                <a:tab pos="1652588" algn="l"/>
                <a:tab pos="2633663" algn="l"/>
              </a:tabLst>
            </a:pPr>
            <a:r>
              <a:rPr lang="en-US" altLang="en-US" sz="2400" i="1" dirty="0"/>
              <a:t>Delete all tuples in the instructor relation for those instructors associated with a department located in the Watson building.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	  delete from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dept name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dept name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department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building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 'Watson');</a:t>
            </a:r>
          </a:p>
        </p:txBody>
      </p:sp>
    </p:spTree>
    <p:extLst>
      <p:ext uri="{BB962C8B-B14F-4D97-AF65-F5344CB8AC3E}">
        <p14:creationId xmlns:p14="http://schemas.microsoft.com/office/powerpoint/2010/main" val="3250520479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" y="646476"/>
            <a:ext cx="9030969" cy="6211524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24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24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24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2400" dirty="0"/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sz="2400" dirty="0"/>
          </a:p>
          <a:p>
            <a:pPr lvl="1">
              <a:lnSpc>
                <a:spcPct val="150000"/>
              </a:lnSpc>
              <a:tabLst>
                <a:tab pos="1370013" algn="l"/>
                <a:tab pos="3140075" algn="l"/>
              </a:tabLst>
            </a:pPr>
            <a:r>
              <a:rPr lang="en-US" altLang="en-US" sz="2400" dirty="0"/>
              <a:t>Problem:  as we delete tuples from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, the average salary changes</a:t>
            </a:r>
          </a:p>
          <a:p>
            <a:pPr lvl="1">
              <a:lnSpc>
                <a:spcPct val="150000"/>
              </a:lnSpc>
              <a:tabLst>
                <a:tab pos="1370013" algn="l"/>
                <a:tab pos="3140075" algn="l"/>
              </a:tabLst>
            </a:pPr>
            <a:r>
              <a:rPr lang="en-US" altLang="en-US" sz="2400" dirty="0"/>
              <a:t>Solution used in SQL:</a:t>
            </a:r>
          </a:p>
          <a:p>
            <a:pPr marL="1200150" lvl="2" indent="-342900">
              <a:lnSpc>
                <a:spcPct val="150000"/>
              </a:lnSpc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lnSpc>
                <a:spcPct val="150000"/>
              </a:lnSpc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8153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 from </a:t>
            </a:r>
            <a:r>
              <a:rPr kumimoji="1" lang="en-US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instructor</a:t>
            </a:r>
          </a:p>
          <a:p>
            <a:pPr>
              <a:lnSpc>
                <a:spcPct val="150000"/>
              </a:lnSpc>
            </a:pPr>
            <a:r>
              <a:rPr kumimoji="1"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kumimoji="1" lang="en-US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salary </a:t>
            </a:r>
            <a:r>
              <a:rPr kumimoji="1"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 (</a:t>
            </a:r>
            <a:r>
              <a:rPr kumimoji="1"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kumimoji="1"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avg</a:t>
            </a:r>
            <a:r>
              <a:rPr kumimoji="1"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kumimoji="1" lang="en-US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salary</a:t>
            </a:r>
            <a:r>
              <a:rPr kumimoji="1"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kumimoji="1"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from </a:t>
            </a:r>
            <a:r>
              <a:rPr kumimoji="1" lang="en-US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instructor</a:t>
            </a:r>
            <a:r>
              <a:rPr kumimoji="1"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7803210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08" y="584200"/>
            <a:ext cx="9067799" cy="62183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3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23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23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pPr>
              <a:lnSpc>
                <a:spcPct val="150000"/>
              </a:lnSpc>
            </a:pPr>
            <a:r>
              <a:rPr lang="en-US" altLang="en-US" sz="23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pPr>
              <a:lnSpc>
                <a:spcPct val="150000"/>
              </a:lnSpc>
            </a:pPr>
            <a:r>
              <a:rPr lang="en-US" altLang="en-US" sz="23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2300" b="1" dirty="0">
                <a:ea typeface="ＭＳ Ｐゴシック" pitchFamily="34" charset="-128"/>
              </a:rPr>
              <a:t>from </a:t>
            </a:r>
            <a:r>
              <a:rPr lang="en-US" altLang="en-US" sz="2300" dirty="0">
                <a:ea typeface="ＭＳ Ｐゴシック" pitchFamily="34" charset="-128"/>
              </a:rPr>
              <a:t>clause</a:t>
            </a:r>
          </a:p>
          <a:p>
            <a:pPr>
              <a:lnSpc>
                <a:spcPct val="150000"/>
              </a:lnSpc>
            </a:pPr>
            <a:r>
              <a:rPr lang="en-US" altLang="en-US" sz="2300" dirty="0">
                <a:ea typeface="ＭＳ Ｐゴシック" pitchFamily="34" charset="-128"/>
              </a:rPr>
              <a:t>Three types of joins:</a:t>
            </a:r>
          </a:p>
          <a:p>
            <a:pPr lvl="1">
              <a:lnSpc>
                <a:spcPct val="150000"/>
              </a:lnSpc>
            </a:pPr>
            <a:r>
              <a:rPr lang="en-US" altLang="en-US" sz="2300" dirty="0">
                <a:ea typeface="ＭＳ Ｐゴシック" pitchFamily="34" charset="-128"/>
              </a:rPr>
              <a:t>Natural join</a:t>
            </a:r>
          </a:p>
          <a:p>
            <a:pPr lvl="1">
              <a:lnSpc>
                <a:spcPct val="150000"/>
              </a:lnSpc>
            </a:pPr>
            <a:r>
              <a:rPr lang="en-US" altLang="en-US" sz="2300" dirty="0">
                <a:ea typeface="ＭＳ Ｐゴシック" pitchFamily="34" charset="-128"/>
              </a:rPr>
              <a:t>Inner join</a:t>
            </a:r>
          </a:p>
          <a:p>
            <a:pPr lvl="1">
              <a:lnSpc>
                <a:spcPct val="150000"/>
              </a:lnSpc>
            </a:pPr>
            <a:r>
              <a:rPr lang="en-US" altLang="en-US" sz="2300" dirty="0">
                <a:ea typeface="ＭＳ Ｐゴシック" pitchFamily="34" charset="-128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1553583857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44" y="563420"/>
            <a:ext cx="90678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name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,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course_id</a:t>
            </a:r>
            <a:b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 students, takes</a:t>
            </a:r>
            <a:b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student.ID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takes.ID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itchFamily="34" charset="-128"/>
              </a:rPr>
              <a:t>Same query in SQL with “natural join” construct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name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,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course_id</a:t>
            </a:r>
            <a:b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</a:b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student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natural join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takes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07429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8991600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char(n).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Fixed length character string, with user-specified length </a:t>
            </a:r>
            <a:r>
              <a:rPr lang="en-US" altLang="en-US" sz="2000" i="1" dirty="0"/>
              <a:t>n.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varchar(n). 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Variable length character strings, with user-specified maximum length </a:t>
            </a:r>
            <a:r>
              <a:rPr lang="en-US" altLang="en-US" sz="2000" i="1" dirty="0"/>
              <a:t>n.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int.</a:t>
            </a:r>
            <a:r>
              <a:rPr lang="en-US" altLang="en-US" sz="2000" b="1" dirty="0"/>
              <a:t>  </a:t>
            </a:r>
            <a:r>
              <a:rPr lang="en-US" altLang="en-US" sz="2000" dirty="0"/>
              <a:t>Integer (a finite subset of the integers that is machine-dependent).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2000" b="1" dirty="0">
                <a:solidFill>
                  <a:srgbClr val="002060"/>
                </a:solidFill>
              </a:rPr>
              <a:t>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Small integer (a machine-dependent subset of the integer domain type).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numeric(</a:t>
            </a:r>
            <a:r>
              <a:rPr lang="en-US" altLang="en-US" sz="2000" b="1" dirty="0" err="1">
                <a:solidFill>
                  <a:srgbClr val="002060"/>
                </a:solidFill>
              </a:rPr>
              <a:t>p,d</a:t>
            </a:r>
            <a:r>
              <a:rPr lang="en-US" altLang="en-US" sz="2000" b="1" dirty="0">
                <a:solidFill>
                  <a:srgbClr val="002060"/>
                </a:solidFill>
              </a:rPr>
              <a:t>).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Fixed point number, with user-specified precision of </a:t>
            </a:r>
            <a:r>
              <a:rPr lang="en-US" altLang="en-US" sz="2000" i="1" dirty="0"/>
              <a:t>p</a:t>
            </a:r>
            <a:r>
              <a:rPr lang="en-US" altLang="en-US" sz="2000" dirty="0"/>
              <a:t> digits, with </a:t>
            </a:r>
            <a:r>
              <a:rPr lang="en-US" altLang="en-US" sz="2000" i="1" dirty="0"/>
              <a:t>d</a:t>
            </a:r>
            <a:r>
              <a:rPr lang="en-US" altLang="en-US" sz="2000" dirty="0"/>
              <a:t> digits to the right of decimal point.  (ex.,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(3,1), allows 44.5 to be stores exactly, but not 444.5 or 0.32)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Floating point and double-precision floating point numbers, with machine-dependent precision.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float(n).</a:t>
            </a:r>
            <a:r>
              <a:rPr lang="en-US" altLang="en-US" sz="2000" dirty="0">
                <a:solidFill>
                  <a:srgbClr val="002060"/>
                </a:solidFill>
              </a:rPr>
              <a:t>  </a:t>
            </a:r>
            <a:r>
              <a:rPr lang="en-US" altLang="en-US" sz="2000" dirty="0"/>
              <a:t>Floating point number, with user-specified precision of at least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digits.</a:t>
            </a:r>
            <a:endParaRPr lang="en-US" altLang="en-US" sz="3600" dirty="0"/>
          </a:p>
          <a:p>
            <a:pPr>
              <a:lnSpc>
                <a:spcPct val="150000"/>
              </a:lnSpc>
              <a:buFont typeface="Monotype Sorts" charset="2"/>
              <a:buNone/>
            </a:pP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0523740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itchFamily="34" charset="-128"/>
              </a:rPr>
              <a:t>The </a:t>
            </a:r>
            <a:r>
              <a:rPr lang="en-US" altLang="en-US" sz="2400" b="1" dirty="0">
                <a:ea typeface="ＭＳ Ｐゴシック" pitchFamily="34" charset="-128"/>
              </a:rPr>
              <a:t>from</a:t>
            </a:r>
            <a:r>
              <a:rPr lang="en-US" altLang="en-US" sz="24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600" b="1" dirty="0">
                <a:ea typeface="ＭＳ Ｐゴシック" pitchFamily="34" charset="-128"/>
              </a:rPr>
              <a:t>    </a:t>
            </a:r>
            <a:r>
              <a:rPr lang="en-US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select </a:t>
            </a:r>
            <a:r>
              <a:rPr lang="en-US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 A</a:t>
            </a:r>
            <a:r>
              <a:rPr lang="en-US" altLang="en-US" sz="26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1</a:t>
            </a:r>
            <a:r>
              <a:rPr lang="en-US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, A</a:t>
            </a:r>
            <a:r>
              <a:rPr lang="en-US" altLang="en-US" sz="26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2</a:t>
            </a:r>
            <a:r>
              <a:rPr lang="en-US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, … A</a:t>
            </a:r>
            <a:r>
              <a:rPr lang="en-US" altLang="en-US" sz="26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n</a:t>
            </a:r>
            <a:br>
              <a:rPr lang="en-US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</a:br>
            <a:r>
              <a:rPr lang="en-US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from </a:t>
            </a:r>
            <a:r>
              <a:rPr lang="en-US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 r</a:t>
            </a:r>
            <a:r>
              <a:rPr lang="en-US" altLang="en-US" sz="26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1</a:t>
            </a:r>
            <a:r>
              <a:rPr lang="en-US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  </a:t>
            </a:r>
            <a:r>
              <a:rPr lang="en-US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natural join </a:t>
            </a:r>
            <a:r>
              <a:rPr lang="en-US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r</a:t>
            </a:r>
            <a:r>
              <a:rPr lang="en-US" altLang="en-US" sz="26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2</a:t>
            </a:r>
            <a:r>
              <a:rPr lang="en-US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natural join </a:t>
            </a:r>
            <a:r>
              <a:rPr lang="en-US" alt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.. </a:t>
            </a:r>
            <a:r>
              <a:rPr lang="en-US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natural join </a:t>
            </a:r>
            <a:r>
              <a:rPr lang="en-US" altLang="en-US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r</a:t>
            </a:r>
            <a:r>
              <a:rPr lang="en-US" altLang="en-US" sz="26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n</a:t>
            </a:r>
            <a:br>
              <a:rPr lang="en-US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</a:br>
            <a:r>
              <a:rPr lang="en-US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where  </a:t>
            </a:r>
            <a:r>
              <a:rPr lang="en-US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P </a:t>
            </a:r>
            <a:r>
              <a:rPr lang="en-US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itchFamily="34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0740370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 rotWithShape="1">
          <a:blip r:embed="rId3"/>
          <a:srcRect l="1224" t="2237" r="1" b="3280"/>
          <a:stretch/>
        </p:blipFill>
        <p:spPr bwMode="auto">
          <a:xfrm>
            <a:off x="925975" y="752353"/>
            <a:ext cx="7083074" cy="6029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03963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 rotWithShape="1">
          <a:blip r:embed="rId3"/>
          <a:srcRect b="3360"/>
          <a:stretch/>
        </p:blipFill>
        <p:spPr bwMode="auto">
          <a:xfrm>
            <a:off x="3200400" y="609599"/>
            <a:ext cx="5368770" cy="6242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2294411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902" y="615139"/>
            <a:ext cx="7514195" cy="6242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2930614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25" y="647931"/>
            <a:ext cx="9067800" cy="6168594"/>
          </a:xfrm>
        </p:spPr>
        <p:txBody>
          <a:bodyPr/>
          <a:lstStyle/>
          <a:p>
            <a:r>
              <a:rPr lang="en-US" sz="2300" dirty="0"/>
              <a:t>Beware of unrelated attributes with same name which get equated incorrectly</a:t>
            </a:r>
          </a:p>
          <a:p>
            <a:r>
              <a:rPr lang="en-US" altLang="en-US" sz="2300" dirty="0">
                <a:ea typeface="ＭＳ Ｐゴシック" pitchFamily="34" charset="-128"/>
              </a:rPr>
              <a:t> </a:t>
            </a:r>
            <a:r>
              <a:rPr lang="en-US" sz="23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2300" dirty="0"/>
              <a:t>Correct version</a:t>
            </a:r>
          </a:p>
          <a:p>
            <a:pPr>
              <a:buNone/>
            </a:pPr>
            <a:r>
              <a:rPr lang="en-US" sz="2300" b="1" dirty="0">
                <a:latin typeface="Consolas" panose="020B0609020204030204" pitchFamily="49" charset="0"/>
              </a:rPr>
              <a:t>    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b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 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natural join 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</a:t>
            </a:r>
            <a:r>
              <a:rPr 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  <a:b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sz="23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</a:t>
            </a:r>
            <a:r>
              <a:rPr lang="en-US" sz="23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3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23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  <a:r>
              <a:rPr lang="en-US" sz="23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3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300" dirty="0"/>
              <a:t>Incorrect version</a:t>
            </a:r>
          </a:p>
          <a:p>
            <a:pPr lvl="1">
              <a:buFont typeface="Webdings" pitchFamily="18" charset="2"/>
              <a:buNone/>
              <a:defRPr/>
            </a:pPr>
            <a:r>
              <a:rPr lang="en-US" sz="2300" b="1" dirty="0"/>
              <a:t>   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b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 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natural join 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 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natural join </a:t>
            </a:r>
            <a:r>
              <a:rPr lang="en-US" sz="23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  <a:r>
              <a:rPr 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 lvl="2">
              <a:defRPr/>
            </a:pPr>
            <a:r>
              <a:rPr lang="en-US" sz="2300" dirty="0">
                <a:latin typeface="Candara" panose="020E0502030303020204" pitchFamily="34" charset="0"/>
              </a:rPr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2300" dirty="0">
                <a:latin typeface="Candara" panose="020E0502030303020204" pitchFamily="34" charset="0"/>
              </a:rPr>
              <a:t>The  correct  version (above), correctly outputs such pairs.</a:t>
            </a:r>
          </a:p>
        </p:txBody>
      </p:sp>
    </p:spTree>
    <p:extLst>
      <p:ext uri="{BB962C8B-B14F-4D97-AF65-F5344CB8AC3E}">
        <p14:creationId xmlns:p14="http://schemas.microsoft.com/office/powerpoint/2010/main" val="235913857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685800"/>
            <a:ext cx="8991600" cy="6095999"/>
          </a:xfrm>
        </p:spPr>
        <p:txBody>
          <a:bodyPr lIns="91440"/>
          <a:lstStyle/>
          <a:p>
            <a:pPr indent="-365760">
              <a:lnSpc>
                <a:spcPct val="150000"/>
              </a:lnSpc>
            </a:pPr>
            <a:r>
              <a:rPr lang="en-US" sz="2400" dirty="0"/>
              <a:t>To avoid the danger of equating attributes erroneously, we can use the “</a:t>
            </a:r>
            <a:r>
              <a:rPr lang="en-US" sz="2400" b="1" dirty="0"/>
              <a:t>using</a:t>
            </a:r>
            <a:r>
              <a:rPr lang="en-US" sz="2400" dirty="0"/>
              <a:t>” construct that allows us to specify exactly which columns should be equated.</a:t>
            </a:r>
          </a:p>
          <a:p>
            <a:pPr indent="-365760">
              <a:lnSpc>
                <a:spcPct val="150000"/>
              </a:lnSpc>
            </a:pPr>
            <a:r>
              <a:rPr lang="en-US" sz="2400" dirty="0"/>
              <a:t>Query example</a:t>
            </a:r>
            <a:endParaRPr lang="en-US" sz="2400" i="1" dirty="0"/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natural join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join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course_id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indent="-365760">
              <a:lnSpc>
                <a:spcPct val="150000"/>
              </a:lnSpc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85898987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34725" y="644325"/>
            <a:ext cx="9067799" cy="6172200"/>
          </a:xfrm>
        </p:spPr>
        <p:txBody>
          <a:bodyPr lIns="91440"/>
          <a:lstStyle/>
          <a:p>
            <a:pPr indent="-365760">
              <a:lnSpc>
                <a:spcPct val="150000"/>
              </a:lnSpc>
            </a:pPr>
            <a:r>
              <a:rPr lang="en-US" sz="2000" dirty="0"/>
              <a:t>The  </a:t>
            </a:r>
            <a:r>
              <a:rPr lang="en-US" sz="2000" b="1" dirty="0"/>
              <a:t>on </a:t>
            </a:r>
            <a:r>
              <a:rPr lang="en-US" sz="2000" dirty="0"/>
              <a:t> condition allows a general predicate over the relations being  joined</a:t>
            </a:r>
          </a:p>
          <a:p>
            <a:pPr indent="-365760">
              <a:lnSpc>
                <a:spcPct val="150000"/>
              </a:lnSpc>
            </a:pPr>
            <a:r>
              <a:rPr lang="en-US" sz="2000" dirty="0"/>
              <a:t>This predicate is written like a </a:t>
            </a:r>
            <a:r>
              <a:rPr lang="en-US" sz="2000" b="1" dirty="0"/>
              <a:t>where</a:t>
            </a:r>
            <a:r>
              <a:rPr lang="en-US" sz="2000" dirty="0"/>
              <a:t> clause predicate except for the use of the keyword </a:t>
            </a:r>
            <a:r>
              <a:rPr lang="en-US" sz="2000" b="1" dirty="0"/>
              <a:t>on</a:t>
            </a:r>
          </a:p>
          <a:p>
            <a:pPr indent="-365760">
              <a:lnSpc>
                <a:spcPct val="150000"/>
              </a:lnSpc>
            </a:pPr>
            <a:r>
              <a:rPr lang="en-US" sz="2000" dirty="0"/>
              <a:t>Query example</a:t>
            </a:r>
            <a:endParaRPr lang="en-US" sz="2000" i="1" dirty="0"/>
          </a:p>
          <a:p>
            <a:pPr>
              <a:lnSpc>
                <a:spcPct val="150000"/>
              </a:lnSpc>
              <a:buNone/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select *</a:t>
            </a:r>
            <a:b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student.ID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takes.ID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The </a:t>
            </a:r>
            <a:r>
              <a:rPr lang="en-US" sz="2000" b="1" dirty="0"/>
              <a:t>on</a:t>
            </a:r>
            <a:r>
              <a:rPr lang="en-US" sz="2000" dirty="0"/>
              <a:t> condition above specifies that a tuple from </a:t>
            </a:r>
            <a:r>
              <a:rPr lang="en-US" sz="2000" i="1" dirty="0"/>
              <a:t>student</a:t>
            </a:r>
            <a:r>
              <a:rPr lang="en-US" sz="2000" dirty="0"/>
              <a:t> matches a tuple from </a:t>
            </a:r>
            <a:r>
              <a:rPr lang="en-US" sz="2000" i="1" dirty="0"/>
              <a:t>takes</a:t>
            </a:r>
            <a:r>
              <a:rPr lang="en-US" sz="2000" dirty="0"/>
              <a:t> if their </a:t>
            </a:r>
            <a:r>
              <a:rPr lang="en-US" sz="2000" i="1" dirty="0"/>
              <a:t>ID</a:t>
            </a:r>
            <a:r>
              <a:rPr lang="en-US" sz="2000" dirty="0"/>
              <a:t> values are equal.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Equivalent to: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 *</a:t>
            </a:r>
            <a:b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 , takes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b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student.ID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takes.ID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41026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9450" y="533400"/>
            <a:ext cx="8991600" cy="6324600"/>
          </a:xfrm>
        </p:spPr>
        <p:txBody>
          <a:bodyPr lIns="91440"/>
          <a:lstStyle/>
          <a:p>
            <a:pPr indent="-365760">
              <a:lnSpc>
                <a:spcPct val="150000"/>
              </a:lnSpc>
            </a:pPr>
            <a:r>
              <a:rPr lang="en-US" sz="2000" dirty="0"/>
              <a:t>The  </a:t>
            </a:r>
            <a:r>
              <a:rPr lang="en-US" sz="2000" b="1" dirty="0"/>
              <a:t>on </a:t>
            </a:r>
            <a:r>
              <a:rPr lang="en-US" sz="2000" dirty="0"/>
              <a:t> condition allows a general predicate over the relations being joined.  </a:t>
            </a:r>
          </a:p>
          <a:p>
            <a:pPr indent="-365760">
              <a:lnSpc>
                <a:spcPct val="150000"/>
              </a:lnSpc>
            </a:pPr>
            <a:r>
              <a:rPr lang="en-US" sz="2000" dirty="0"/>
              <a:t>This predicate is written like a </a:t>
            </a:r>
            <a:r>
              <a:rPr lang="en-US" sz="2000" b="1" dirty="0"/>
              <a:t>where</a:t>
            </a:r>
            <a:r>
              <a:rPr lang="en-US" sz="2000" dirty="0"/>
              <a:t> clause predicate except for the use of the keyword </a:t>
            </a:r>
            <a:r>
              <a:rPr lang="en-US" sz="2000" b="1" dirty="0"/>
              <a:t>on</a:t>
            </a:r>
            <a:r>
              <a:rPr lang="en-US" sz="2000" dirty="0"/>
              <a:t>.</a:t>
            </a:r>
          </a:p>
          <a:p>
            <a:pPr indent="-365760">
              <a:lnSpc>
                <a:spcPct val="150000"/>
              </a:lnSpc>
            </a:pPr>
            <a:r>
              <a:rPr lang="en-US" sz="2000" dirty="0"/>
              <a:t>Query example</a:t>
            </a:r>
            <a:endParaRPr lang="en-US" sz="2000" i="1" dirty="0"/>
          </a:p>
          <a:p>
            <a:pPr>
              <a:lnSpc>
                <a:spcPct val="150000"/>
              </a:lnSpc>
              <a:buNone/>
              <a:defRPr/>
            </a:pPr>
            <a:r>
              <a:rPr lang="en-US" sz="2000" i="1" dirty="0"/>
              <a:t>     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*</a:t>
            </a:r>
            <a:b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takes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student.ID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takes.ID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The </a:t>
            </a:r>
            <a:r>
              <a:rPr lang="en-US" sz="2000" b="1" dirty="0"/>
              <a:t>on</a:t>
            </a:r>
            <a:r>
              <a:rPr lang="en-US" sz="2000" dirty="0"/>
              <a:t> condition above specifies that a tuple from </a:t>
            </a:r>
            <a:r>
              <a:rPr lang="en-US" sz="2000" i="1" dirty="0"/>
              <a:t>student</a:t>
            </a:r>
            <a:r>
              <a:rPr lang="en-US" sz="2000" dirty="0"/>
              <a:t> matches a tuple from </a:t>
            </a:r>
            <a:r>
              <a:rPr lang="en-US" sz="2000" i="1" dirty="0"/>
              <a:t>takes</a:t>
            </a:r>
            <a:r>
              <a:rPr lang="en-US" sz="2000" dirty="0"/>
              <a:t> if their </a:t>
            </a:r>
            <a:r>
              <a:rPr lang="en-US" sz="2000" i="1" dirty="0"/>
              <a:t>ID</a:t>
            </a:r>
            <a:r>
              <a:rPr lang="en-US" sz="2000" dirty="0"/>
              <a:t> values are equal.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Equivalent to: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sz="2000" b="1" dirty="0"/>
              <a:t>     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*</a:t>
            </a:r>
            <a:b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, takes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student.ID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takes.ID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365760">
              <a:lnSpc>
                <a:spcPct val="150000"/>
              </a:lnSpc>
            </a:pPr>
            <a:endParaRPr lang="en-US" sz="3600" i="1" dirty="0"/>
          </a:p>
          <a:p>
            <a:pPr indent="-365760">
              <a:lnSpc>
                <a:spcPct val="150000"/>
              </a:lnSpc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431229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50" y="632750"/>
            <a:ext cx="8991600" cy="6172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An extension of the join operation that avoids loss of information.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Computes the join and then adds tuples form one relation that does not match tuples in the other relation to the result of the join. 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Uses </a:t>
            </a:r>
            <a:r>
              <a:rPr lang="en-US" altLang="en-US" sz="2400" i="1" dirty="0"/>
              <a:t>null</a:t>
            </a:r>
            <a:r>
              <a:rPr lang="en-US" altLang="en-US" sz="2400" dirty="0"/>
              <a:t> values.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Three forms of outer join: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left outer join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right outer join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1557620605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r>
              <a:rPr lang="en-US" altLang="en-US" sz="2400" dirty="0"/>
              <a:t>Relation </a:t>
            </a:r>
            <a:r>
              <a:rPr lang="en-US" altLang="en-US" sz="2400" i="1" dirty="0"/>
              <a:t>course</a:t>
            </a:r>
          </a:p>
          <a:p>
            <a:endParaRPr lang="en-US" altLang="en-US" sz="2400" i="1" dirty="0"/>
          </a:p>
          <a:p>
            <a:endParaRPr lang="en-US" altLang="en-US" sz="2400" i="1" dirty="0"/>
          </a:p>
          <a:p>
            <a:pPr>
              <a:buNone/>
            </a:pPr>
            <a:endParaRPr lang="en-US" altLang="en-US" sz="2400" i="1" dirty="0"/>
          </a:p>
          <a:p>
            <a:r>
              <a:rPr lang="en-US" altLang="en-US" sz="2400" dirty="0"/>
              <a:t>Relation </a:t>
            </a:r>
            <a:r>
              <a:rPr lang="en-US" altLang="en-US" sz="2400" i="1" dirty="0" err="1"/>
              <a:t>prereq</a:t>
            </a:r>
            <a:endParaRPr lang="en-US" altLang="en-US" sz="2400" dirty="0"/>
          </a:p>
          <a:p>
            <a:endParaRPr lang="en-US" altLang="en-US" sz="2400" i="1" dirty="0"/>
          </a:p>
          <a:p>
            <a:endParaRPr lang="en-US" altLang="en-US" sz="2400" i="1" dirty="0"/>
          </a:p>
          <a:p>
            <a:endParaRPr lang="en-US" altLang="en-US" sz="2400" i="1" dirty="0"/>
          </a:p>
          <a:p>
            <a:endParaRPr lang="en-US" altLang="en-US" sz="2400" i="1" dirty="0"/>
          </a:p>
          <a:p>
            <a:endParaRPr lang="en-US" altLang="en-US" sz="2400" i="1" dirty="0"/>
          </a:p>
          <a:p>
            <a:r>
              <a:rPr lang="en-US" altLang="en-US" sz="24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2400" i="1" dirty="0"/>
              <a:t>              course </a:t>
            </a:r>
            <a:r>
              <a:rPr lang="en-US" altLang="en-US" sz="2400" dirty="0"/>
              <a:t>information is missing CS-437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2400" i="1" dirty="0"/>
              <a:t>              </a:t>
            </a:r>
            <a:r>
              <a:rPr lang="en-US" altLang="en-US" sz="2400" i="1" dirty="0" err="1"/>
              <a:t>prereq</a:t>
            </a:r>
            <a:r>
              <a:rPr lang="en-US" altLang="en-US" sz="2400" i="1" dirty="0"/>
              <a:t> </a:t>
            </a:r>
            <a:r>
              <a:rPr lang="en-US" altLang="en-US" sz="2400" dirty="0"/>
              <a:t>information is missing CS-315</a:t>
            </a:r>
          </a:p>
          <a:p>
            <a:r>
              <a:rPr lang="en-US" altLang="en-US" sz="2400" i="1" dirty="0"/>
              <a:t>  x</a:t>
            </a:r>
            <a:endParaRPr lang="en-US" alt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02444"/>
            <a:ext cx="565110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41" y="2895600"/>
            <a:ext cx="3054153" cy="169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3122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sz="3200" b="1"/>
              <a:t>Attribute Data Types and Domains in SQL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0800" y="772160"/>
            <a:ext cx="9042400" cy="6009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Basic </a:t>
            </a:r>
            <a:r>
              <a:rPr lang="en-US" altLang="en-US" b="1" dirty="0"/>
              <a:t>data types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Numeric </a:t>
            </a:r>
            <a:r>
              <a:rPr lang="en-US" altLang="en-US" dirty="0"/>
              <a:t>data types 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Integer numbers: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Floating-point (real) numbers: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/>
              <a:t>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Character-string </a:t>
            </a:r>
            <a:r>
              <a:rPr lang="en-US" altLang="en-US" dirty="0"/>
              <a:t>data types 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Fixed length: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Varying 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VARCHAR(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VARYING(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 VARYING(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7977571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r>
              <a:rPr lang="en-US" altLang="en-US" sz="2400" i="1" dirty="0"/>
              <a:t>course</a:t>
            </a:r>
            <a:r>
              <a:rPr lang="en-US" altLang="en-US" sz="2400" dirty="0"/>
              <a:t> </a:t>
            </a:r>
            <a:r>
              <a:rPr lang="en-US" altLang="en-US" sz="2400" b="1" dirty="0"/>
              <a:t>natural left outer join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prereq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In relational algebra:   </a:t>
            </a:r>
            <a:r>
              <a:rPr lang="en-US" altLang="en-US" sz="2400" i="1" dirty="0"/>
              <a:t>course </a:t>
            </a:r>
            <a:r>
              <a:rPr lang="en-US" altLang="en-US" sz="2400" b="1" dirty="0"/>
              <a:t>⟕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prereq</a:t>
            </a:r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42662"/>
            <a:ext cx="7174902" cy="16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26287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00" y="644325"/>
            <a:ext cx="9067800" cy="6172200"/>
          </a:xfrm>
        </p:spPr>
        <p:txBody>
          <a:bodyPr/>
          <a:lstStyle/>
          <a:p>
            <a:r>
              <a:rPr lang="en-US" altLang="en-US" sz="2400" i="1" dirty="0"/>
              <a:t>course</a:t>
            </a:r>
            <a:r>
              <a:rPr lang="en-US" altLang="en-US" sz="2400" dirty="0"/>
              <a:t> </a:t>
            </a:r>
            <a:r>
              <a:rPr lang="en-US" altLang="en-US" sz="2400" b="1" dirty="0"/>
              <a:t>natural right outer join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prereq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In relational algebra:   </a:t>
            </a:r>
            <a:r>
              <a:rPr lang="en-US" altLang="en-US" sz="2400" i="1" dirty="0"/>
              <a:t>course </a:t>
            </a:r>
            <a:r>
              <a:rPr lang="en-IN" sz="2400" b="1" dirty="0">
                <a:cs typeface="Times New Roman" panose="02020603050405020304" pitchFamily="18" charset="0"/>
              </a:rPr>
              <a:t>⟖</a:t>
            </a:r>
            <a:r>
              <a:rPr lang="en-IN" sz="2400" dirty="0"/>
              <a:t> </a:t>
            </a:r>
            <a:r>
              <a:rPr lang="en-US" altLang="en-US" sz="2400" i="1" dirty="0" err="1"/>
              <a:t>prereq</a:t>
            </a:r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200"/>
            <a:ext cx="838982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4568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r>
              <a:rPr lang="en-US" altLang="en-US" sz="2400" i="1" dirty="0"/>
              <a:t>course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i="1" dirty="0" err="1"/>
              <a:t>prereq</a:t>
            </a:r>
            <a:endParaRPr lang="en-US" altLang="en-US" sz="2400" i="1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  <a:p>
            <a:r>
              <a:rPr lang="en-US" altLang="en-US" sz="2400" dirty="0"/>
              <a:t>In relational algebra:   </a:t>
            </a:r>
            <a:r>
              <a:rPr lang="en-US" altLang="en-US" sz="2400" i="1" dirty="0"/>
              <a:t>course </a:t>
            </a:r>
            <a:r>
              <a:rPr lang="en-IN" sz="2400" b="1" dirty="0"/>
              <a:t>⟗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prereq</a:t>
            </a:r>
            <a:endParaRPr lang="en-US" altLang="en-US" sz="2400" i="1" dirty="0"/>
          </a:p>
          <a:p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400"/>
            <a:ext cx="723813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0519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599" cy="38100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take two relations and return as a result another relation.</a:t>
            </a:r>
          </a:p>
          <a:p>
            <a:r>
              <a:rPr lang="en-US" altLang="en-US" sz="2400" dirty="0"/>
              <a:t>These additional operations are typically used as subquery expressions in the </a:t>
            </a:r>
            <a:r>
              <a:rPr lang="en-US" altLang="en-US" sz="2400" b="1" dirty="0"/>
              <a:t>from </a:t>
            </a:r>
            <a:r>
              <a:rPr lang="en-US" altLang="en-US" sz="2400" dirty="0"/>
              <a:t>clause</a:t>
            </a:r>
          </a:p>
          <a:p>
            <a:r>
              <a:rPr lang="en-US" altLang="en-US" sz="24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– defines which tuples in the two relations match.</a:t>
            </a:r>
          </a:p>
          <a:p>
            <a:r>
              <a:rPr lang="en-US" altLang="en-US" sz="2400" b="1" dirty="0">
                <a:solidFill>
                  <a:srgbClr val="002060"/>
                </a:solidFill>
              </a:rPr>
              <a:t>Join type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726877"/>
            <a:ext cx="7536890" cy="2128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2957675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00" y="632750"/>
            <a:ext cx="9067800" cy="6172200"/>
          </a:xfrm>
        </p:spPr>
        <p:txBody>
          <a:bodyPr/>
          <a:lstStyle/>
          <a:p>
            <a:r>
              <a:rPr lang="en-US" altLang="en-US" sz="2400" i="1" dirty="0"/>
              <a:t>course</a:t>
            </a:r>
            <a:r>
              <a:rPr lang="en-US" altLang="en-US" sz="2400" b="1" dirty="0"/>
              <a:t> natural right outer join </a:t>
            </a:r>
            <a:r>
              <a:rPr lang="en-US" altLang="en-US" sz="2400" i="1" dirty="0" err="1"/>
              <a:t>prereq</a:t>
            </a:r>
            <a:endParaRPr lang="en-US" altLang="en-US" sz="2400" b="1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  <a:p>
            <a:endParaRPr lang="en-US" altLang="en-US" sz="2400" i="1" dirty="0"/>
          </a:p>
          <a:p>
            <a:r>
              <a:rPr lang="en-US" altLang="en-US" sz="2400" i="1" dirty="0"/>
              <a:t>course</a:t>
            </a:r>
            <a:r>
              <a:rPr lang="en-US" altLang="en-US" sz="2400" b="1" dirty="0"/>
              <a:t> full outer join </a:t>
            </a:r>
            <a:r>
              <a:rPr lang="en-US" altLang="en-US" sz="2400" i="1" dirty="0" err="1"/>
              <a:t>prereq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using 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course_id</a:t>
            </a:r>
            <a:r>
              <a:rPr lang="en-US" altLang="en-US" sz="2400" dirty="0"/>
              <a:t>)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81" y="1466611"/>
            <a:ext cx="8430322" cy="2019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67" y="4319553"/>
            <a:ext cx="8495149" cy="24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20151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62497" cy="6096000"/>
          </a:xfrm>
        </p:spPr>
        <p:txBody>
          <a:bodyPr/>
          <a:lstStyle/>
          <a:p>
            <a:r>
              <a:rPr lang="en-US" altLang="en-US" sz="2400" i="1" dirty="0"/>
              <a:t>course </a:t>
            </a:r>
            <a:r>
              <a:rPr lang="en-US" altLang="en-US" sz="2400" b="1" dirty="0"/>
              <a:t>inner join </a:t>
            </a:r>
            <a:r>
              <a:rPr lang="en-US" altLang="en-US" sz="2400" i="1" dirty="0" err="1"/>
              <a:t>prereq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on</a:t>
            </a:r>
            <a:br>
              <a:rPr lang="en-US" altLang="en-US" sz="2400" b="1" dirty="0"/>
            </a:br>
            <a:r>
              <a:rPr lang="en-US" altLang="en-US" sz="2400" i="1" dirty="0" err="1"/>
              <a:t>course.course_id</a:t>
            </a:r>
            <a:r>
              <a:rPr lang="en-US" altLang="en-US" sz="2400" i="1" dirty="0"/>
              <a:t> = </a:t>
            </a:r>
            <a:r>
              <a:rPr lang="en-US" altLang="en-US" sz="2400" i="1" dirty="0" err="1"/>
              <a:t>prereq.course_id</a:t>
            </a:r>
            <a:endParaRPr lang="en-US" altLang="en-US" sz="2400" i="1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  <a:p>
            <a:r>
              <a:rPr lang="en-US" altLang="en-US" sz="2400" dirty="0"/>
              <a:t>What is the difference between the above, and a natural join? </a:t>
            </a:r>
          </a:p>
          <a:p>
            <a:r>
              <a:rPr lang="en-US" altLang="en-US" sz="2400" i="1" dirty="0"/>
              <a:t>course </a:t>
            </a:r>
            <a:r>
              <a:rPr lang="en-US" altLang="en-US" sz="2400" b="1" dirty="0"/>
              <a:t>left outer join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prereq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on</a:t>
            </a:r>
            <a:br>
              <a:rPr lang="en-US" altLang="en-US" sz="2400" i="1" dirty="0"/>
            </a:br>
            <a:r>
              <a:rPr lang="en-US" altLang="en-US" sz="2400" i="1" dirty="0" err="1"/>
              <a:t>course.course_id</a:t>
            </a:r>
            <a:r>
              <a:rPr lang="en-US" altLang="en-US" sz="2400" i="1" dirty="0"/>
              <a:t> = </a:t>
            </a:r>
            <a:r>
              <a:rPr lang="en-US" altLang="en-US" sz="2400" i="1" dirty="0" err="1"/>
              <a:t>prereq.course_id</a:t>
            </a:r>
            <a:endParaRPr lang="en-US" altLang="en-US" sz="2400" i="1" dirty="0"/>
          </a:p>
          <a:p>
            <a:pPr>
              <a:buNone/>
            </a:pPr>
            <a:r>
              <a:rPr lang="en-US" altLang="en-US" sz="24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2" y="1676400"/>
            <a:ext cx="863227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22" y="4953000"/>
            <a:ext cx="853072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15938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00" y="609600"/>
            <a:ext cx="9067800" cy="6172200"/>
          </a:xfrm>
        </p:spPr>
        <p:txBody>
          <a:bodyPr/>
          <a:lstStyle/>
          <a:p>
            <a:r>
              <a:rPr lang="en-US" altLang="en-US" i="1" dirty="0"/>
              <a:t>course</a:t>
            </a:r>
            <a:r>
              <a:rPr lang="en-US" altLang="en-US" b="1" dirty="0"/>
              <a:t> natural right outer join </a:t>
            </a:r>
            <a:r>
              <a:rPr lang="en-US" altLang="en-US" i="1" dirty="0" err="1"/>
              <a:t>prereq</a:t>
            </a:r>
            <a:endParaRPr lang="en-US" altLang="en-US" b="1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i="1" dirty="0"/>
          </a:p>
          <a:p>
            <a:r>
              <a:rPr lang="en-US" altLang="en-US" i="1" dirty="0"/>
              <a:t>course</a:t>
            </a:r>
            <a:r>
              <a:rPr lang="en-US" altLang="en-US" b="1" dirty="0"/>
              <a:t> full outer join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b="1" dirty="0"/>
              <a:t>using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8" y="1254447"/>
            <a:ext cx="8556133" cy="2049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31" y="4300868"/>
            <a:ext cx="8589892" cy="2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23642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63BFFAA5-B47C-4947-A0E1-AAC77791C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544" y="2551924"/>
            <a:ext cx="9087395" cy="2057400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Aggregation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Features</a:t>
            </a:r>
            <a:endParaRPr lang="en-I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53810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6634F7-4C21-4DA6-964C-1B1A442F3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altLang="en-US" dirty="0">
                <a:effectLst/>
              </a:rPr>
              <a:t>Ranking</a:t>
            </a:r>
            <a:endParaRPr lang="en-IN" altLang="en-US" dirty="0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D6413A-0B41-478D-9178-E41F7C60D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Ranking can be done using basic SQL aggregation, but resultant query is very inefficient</a:t>
            </a:r>
          </a:p>
          <a:p>
            <a:pPr lvl="1">
              <a:lnSpc>
                <a:spcPct val="150000"/>
              </a:lnSpc>
              <a:buFont typeface="Monotype Sorts" charset="2"/>
              <a:buNone/>
            </a:pPr>
            <a:r>
              <a:rPr lang="en-IN" altLang="en-US" b="1" dirty="0">
                <a:ea typeface="ＭＳ Ｐゴシック" panose="020B0600070205080204" pitchFamily="34" charset="-128"/>
              </a:rPr>
              <a:t>   </a:t>
            </a:r>
            <a:r>
              <a:rPr lang="en-I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select </a:t>
            </a:r>
            <a:r>
              <a:rPr lang="en-I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select count</a:t>
            </a:r>
            <a:r>
              <a:rPr lang="en-I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(*)</a:t>
            </a:r>
            <a:br>
              <a:rPr lang="en-I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I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I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s_rank</a:t>
            </a:r>
            <a:br>
              <a:rPr lang="en-I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I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I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7354294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BC6585F4-FBFF-4706-BD64-1D9C1C3B1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06A4800-7FC7-45BD-BC3A-2F7B380A3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08" y="620182"/>
            <a:ext cx="9141691" cy="623781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Ranking is done in conjunction with an order by specification.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Suppose we are given a relation </a:t>
            </a:r>
            <a:br>
              <a:rPr lang="en-US" altLang="en-US" sz="2400" dirty="0"/>
            </a:br>
            <a:r>
              <a:rPr lang="en-US" altLang="en-US" sz="2400" dirty="0"/>
              <a:t>      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student_grades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(ID, GPA) 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dirty="0"/>
              <a:t>giving the grade-point average of each student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Find the rank of each student.</a:t>
            </a:r>
          </a:p>
          <a:p>
            <a:pPr marL="0" indent="0">
              <a:buSzPct val="110000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rank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over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GPA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) as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s_rank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student_grades</a:t>
            </a:r>
            <a:endParaRPr lang="en-US" alt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An extra </a:t>
            </a:r>
            <a:r>
              <a:rPr lang="en-US" altLang="en-US" sz="2400" b="1" dirty="0"/>
              <a:t>order by </a:t>
            </a:r>
            <a:r>
              <a:rPr lang="en-US" altLang="en-US" sz="2400" dirty="0"/>
              <a:t>clause is needed to get them in sorted order</a:t>
            </a:r>
          </a:p>
          <a:p>
            <a:pPr>
              <a:buFont typeface="Monotype Sorts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rank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over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GPA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) as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s_rank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student_grades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en-US" sz="2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s_rank</a:t>
            </a:r>
            <a:endParaRPr lang="en-US" alt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Ranking may leave gaps: e.g. if 2 students have the same top GPA, both have rank 1, and the next rank is 3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dense_rank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does not leave gaps, so next dense rank would be 2</a:t>
            </a: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308624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r>
              <a:rPr lang="en-US" altLang="en-US" sz="2800" b="1" dirty="0"/>
              <a:t>Attribute Data Types and Domains in SQL (cont’d.)</a:t>
            </a:r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0480" y="543561"/>
            <a:ext cx="9067800" cy="62941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200" b="1" dirty="0"/>
              <a:t>Bit-string</a:t>
            </a:r>
            <a:r>
              <a:rPr lang="en-US" altLang="en-US" sz="2200" dirty="0"/>
              <a:t> data types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Fixed length: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BIT(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Varying length: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BIT VARYING(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BLOB (Binary Large Object), BLOB(10G)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/>
              <a:t>Boolean</a:t>
            </a:r>
            <a:r>
              <a:rPr lang="en-US" altLang="en-US" sz="2200" dirty="0"/>
              <a:t> data type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Values of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z="2200" dirty="0"/>
              <a:t>or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altLang="en-US" sz="2200" dirty="0"/>
              <a:t>or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/>
              <a:t>DATE</a:t>
            </a:r>
            <a:r>
              <a:rPr lang="en-US" altLang="en-US" sz="2200" dirty="0"/>
              <a:t> data type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>
                <a:cs typeface="Courier New" panose="02070309020205020404" pitchFamily="49" charset="0"/>
              </a:rPr>
              <a:t>Components are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altLang="en-US" sz="2200" dirty="0"/>
              <a:t>,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n-US" altLang="en-US" sz="2200" dirty="0"/>
              <a:t>, </a:t>
            </a:r>
            <a:r>
              <a:rPr lang="en-US" altLang="en-US" sz="2200" dirty="0">
                <a:cs typeface="Courier New" panose="02070309020205020404" pitchFamily="49" charset="0"/>
              </a:rPr>
              <a:t>and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altLang="en-US" sz="2200" dirty="0">
                <a:cs typeface="Courier New" panose="02070309020205020404" pitchFamily="49" charset="0"/>
              </a:rPr>
              <a:t>in the form YYYY-MM-DD</a:t>
            </a:r>
          </a:p>
          <a:p>
            <a:pPr lvl="1"/>
            <a:r>
              <a:rPr lang="en-US" altLang="en-US" sz="2200" dirty="0">
                <a:cs typeface="Courier New" panose="02070309020205020404" pitchFamily="49" charset="0"/>
              </a:rPr>
              <a:t>Multiple mapping functions available in RDBMSs to change date formats</a:t>
            </a:r>
          </a:p>
        </p:txBody>
      </p:sp>
    </p:spTree>
    <p:extLst>
      <p:ext uri="{BB962C8B-B14F-4D97-AF65-F5344CB8AC3E}">
        <p14:creationId xmlns:p14="http://schemas.microsoft.com/office/powerpoint/2010/main" val="2303356352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55B8998-10B5-4A7D-B740-78BB9A45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E022C26-7E6F-46F2-8709-AABBBED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260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Ranking can be done within partition of the data.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“Find the rank of students within each department.”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b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rank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over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partition by </a:t>
            </a:r>
            <a:r>
              <a:rPr lang="en-US" alt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GPA </a:t>
            </a:r>
            <a:r>
              <a:rPr lang="en-US" alt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desc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b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dept_rank</a:t>
            </a:r>
            <a:b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dept_grades</a:t>
            </a:r>
            <a:b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 </a:t>
            </a:r>
            <a:r>
              <a:rPr lang="en-US" alt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dept_name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dept_rank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Multiple </a:t>
            </a:r>
            <a:r>
              <a:rPr lang="en-US" altLang="en-US" sz="2400" b="1" dirty="0"/>
              <a:t>rank</a:t>
            </a:r>
            <a:r>
              <a:rPr lang="en-US" altLang="en-US" sz="2400" dirty="0"/>
              <a:t> clauses can occur in a single </a:t>
            </a:r>
            <a:r>
              <a:rPr lang="en-US" altLang="en-US" sz="2400" b="1" dirty="0"/>
              <a:t>select</a:t>
            </a:r>
            <a:r>
              <a:rPr lang="en-US" altLang="en-US" sz="2400" dirty="0"/>
              <a:t> clause.</a:t>
            </a:r>
          </a:p>
          <a:p>
            <a:r>
              <a:rPr lang="en-US" altLang="en-US" sz="2400" dirty="0"/>
              <a:t>Ranking is done </a:t>
            </a:r>
            <a:r>
              <a:rPr lang="en-US" altLang="en-US" sz="2400" i="1" dirty="0"/>
              <a:t>after</a:t>
            </a:r>
            <a:r>
              <a:rPr lang="en-US" altLang="en-US" sz="2400" dirty="0"/>
              <a:t> applying </a:t>
            </a:r>
            <a:r>
              <a:rPr lang="en-US" altLang="en-US" sz="2400" b="1" dirty="0"/>
              <a:t>group by</a:t>
            </a:r>
            <a:r>
              <a:rPr lang="en-US" altLang="en-US" sz="2400" dirty="0"/>
              <a:t> clause/aggregation</a:t>
            </a:r>
          </a:p>
          <a:p>
            <a:r>
              <a:rPr lang="en-US" altLang="en-US" sz="2400" dirty="0"/>
              <a:t>Can be used to find top-n results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More general than the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limit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clause supported by many databases, since it allows top-n within each partition</a:t>
            </a:r>
            <a:endParaRPr lang="en-IN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706469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43455296-9355-4412-9008-B1BD1A52C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34B8D4B-5449-4029-B22F-729D4EA2C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</a:p>
          <a:p>
            <a:pPr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ntile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(4)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over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GPA </a:t>
            </a:r>
            <a:r>
              <a:rPr lang="en-US" alt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desc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quartile</a:t>
            </a:r>
            <a:endParaRPr lang="en-US" alt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student_grades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1969711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2895600"/>
          </a:xfrm>
        </p:spPr>
        <p:txBody>
          <a:bodyPr/>
          <a:lstStyle/>
          <a:p>
            <a:pPr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rgbClr val="202122"/>
                </a:solidFill>
                <a:latin typeface="Candara" panose="020E0502030303020204" pitchFamily="34" charset="0"/>
              </a:rPr>
              <a:t>A</a:t>
            </a:r>
            <a:r>
              <a:rPr lang="en-CA" sz="2200" b="0" i="0" dirty="0">
                <a:solidFill>
                  <a:srgbClr val="202122"/>
                </a:solidFill>
                <a:effectLst/>
                <a:latin typeface="Candara" panose="020E0502030303020204" pitchFamily="34" charset="0"/>
              </a:rPr>
              <a:t> </a:t>
            </a:r>
            <a:r>
              <a:rPr lang="en-CA" sz="2200" b="1" i="0" dirty="0">
                <a:solidFill>
                  <a:srgbClr val="202122"/>
                </a:solidFill>
                <a:effectLst/>
                <a:latin typeface="Candara" panose="020E0502030303020204" pitchFamily="34" charset="0"/>
              </a:rPr>
              <a:t>window function</a:t>
            </a:r>
            <a:r>
              <a:rPr lang="en-CA" sz="2200" b="0" i="0" dirty="0">
                <a:solidFill>
                  <a:srgbClr val="202122"/>
                </a:solidFill>
                <a:effectLst/>
                <a:latin typeface="Candara" panose="020E0502030303020204" pitchFamily="34" charset="0"/>
              </a:rPr>
              <a:t> or </a:t>
            </a:r>
            <a:r>
              <a:rPr lang="en-CA" sz="2200" b="1" i="0" dirty="0">
                <a:solidFill>
                  <a:srgbClr val="202122"/>
                </a:solidFill>
                <a:effectLst/>
                <a:latin typeface="Candara" panose="020E0502030303020204" pitchFamily="34" charset="0"/>
              </a:rPr>
              <a:t>analytic function</a:t>
            </a:r>
            <a:r>
              <a:rPr lang="en-CA" sz="2200" b="0" i="0" dirty="0">
                <a:solidFill>
                  <a:srgbClr val="202122"/>
                </a:solidFill>
                <a:effectLst/>
                <a:latin typeface="Candara" panose="020E0502030303020204" pitchFamily="34" charset="0"/>
              </a:rPr>
              <a:t> </a:t>
            </a:r>
          </a:p>
          <a:p>
            <a:pPr lvl="1"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CA" sz="2200" b="0" i="0" dirty="0">
                <a:solidFill>
                  <a:srgbClr val="202122"/>
                </a:solidFill>
                <a:effectLst/>
                <a:latin typeface="Candara" panose="020E0502030303020204" pitchFamily="34" charset="0"/>
              </a:rPr>
              <a:t>uses values from one or multiple rows to return a value for each row. </a:t>
            </a:r>
          </a:p>
          <a:p>
            <a:pPr lvl="1"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CA" sz="2200" b="0" i="0" dirty="0">
                <a:solidFill>
                  <a:srgbClr val="202122"/>
                </a:solidFill>
                <a:effectLst/>
                <a:latin typeface="Candara" panose="020E0502030303020204" pitchFamily="34" charset="0"/>
              </a:rPr>
              <a:t>Window functions have an OVER clause </a:t>
            </a:r>
          </a:p>
          <a:p>
            <a:pPr lvl="2"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CA" sz="2200" b="0" i="0" dirty="0">
                <a:solidFill>
                  <a:srgbClr val="202122"/>
                </a:solidFill>
                <a:effectLst/>
                <a:latin typeface="Candara" panose="020E0502030303020204" pitchFamily="34" charset="0"/>
              </a:rPr>
              <a:t>any function without an OVER clause is not a window function, but rather an aggregate or single-row (scalar) function.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0949F-F46E-4392-A8A2-3EAAEE9FAD8D}"/>
              </a:ext>
            </a:extLst>
          </p:cNvPr>
          <p:cNvSpPr txBox="1"/>
          <p:nvPr/>
        </p:nvSpPr>
        <p:spPr>
          <a:xfrm>
            <a:off x="18660" y="3962400"/>
            <a:ext cx="4553339" cy="155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SELECT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dep, </a:t>
            </a:r>
            <a:r>
              <a:rPr lang="en-CA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empno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, salary, avg(salary) </a:t>
            </a:r>
          </a:p>
          <a:p>
            <a:pPr>
              <a:lnSpc>
                <a:spcPct val="150000"/>
              </a:lnSpc>
            </a:pPr>
            <a:r>
              <a:rPr lang="en-CA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OVER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(</a:t>
            </a:r>
            <a:r>
              <a:rPr lang="en-CA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PARTITION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BY dep) </a:t>
            </a:r>
          </a:p>
          <a:p>
            <a:pPr>
              <a:lnSpc>
                <a:spcPct val="150000"/>
              </a:lnSpc>
            </a:pPr>
            <a:r>
              <a:rPr lang="en-CA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FROM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CA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empsalary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;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C5ECDE-277D-4DE1-9E28-DCDC6ABAC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739" y="3429000"/>
            <a:ext cx="4419600" cy="34163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|empno| salary | avg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----------+-----+--------+--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develop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|11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5200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5020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develop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7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4200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5020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develop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9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4500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5020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develop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8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6000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5020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develop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|10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5200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5020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personnel | 5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3500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3700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personnel | 2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3900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3700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3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4800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4866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1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5000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 4866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4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4800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4866 </a:t>
            </a:r>
            <a:endParaRPr kumimoji="0" lang="ti-ET" altLang="ti-E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09994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0C349-C528-4835-90FF-94A070C99646}"/>
              </a:ext>
            </a:extLst>
          </p:cNvPr>
          <p:cNvSpPr txBox="1"/>
          <p:nvPr/>
        </p:nvSpPr>
        <p:spPr>
          <a:xfrm>
            <a:off x="7776" y="838200"/>
            <a:ext cx="4110755" cy="5274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NAME    |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--------------------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" panose="020E0502030303020204" pitchFamily="34" charset="0"/>
              </a:rPr>
              <a:t>    Aaron | </a:t>
            </a:r>
            <a:r>
              <a:rPr lang="en-US" sz="2000" dirty="0">
                <a:latin typeface="Candara" panose="020E0502030303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andara" panose="020E0502030303020204" pitchFamily="34" charset="0"/>
              </a:rPr>
              <a:t>Preceding (unbounded)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" panose="020E0502030303020204" pitchFamily="34" charset="0"/>
              </a:rPr>
              <a:t>Andrew |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" panose="020E0502030303020204" pitchFamily="34" charset="0"/>
              </a:rPr>
              <a:t>  Amelia |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" panose="020E0502030303020204" pitchFamily="34" charset="0"/>
              </a:rPr>
              <a:t>   James |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" panose="020E0502030303020204" pitchFamily="34" charset="0"/>
              </a:rPr>
              <a:t>          Jill |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" panose="020E0502030303020204" pitchFamily="34" charset="0"/>
              </a:rPr>
              <a:t> Johnny | </a:t>
            </a:r>
            <a:r>
              <a:rPr lang="en-US" sz="2000" dirty="0">
                <a:latin typeface="Candara" panose="020E0502030303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andara" panose="020E0502030303020204" pitchFamily="34" charset="0"/>
              </a:rPr>
              <a:t> 1st preceding row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" panose="020E0502030303020204" pitchFamily="34" charset="0"/>
              </a:rPr>
              <a:t>Michael | </a:t>
            </a:r>
            <a:r>
              <a:rPr lang="en-US" sz="2000" dirty="0">
                <a:latin typeface="Candara" panose="020E0502030303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andara" panose="020E0502030303020204" pitchFamily="34" charset="0"/>
              </a:rPr>
              <a:t> Current row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" panose="020E0502030303020204" pitchFamily="34" charset="0"/>
              </a:rPr>
              <a:t>       Nick | </a:t>
            </a:r>
            <a:r>
              <a:rPr lang="en-US" sz="2000" dirty="0">
                <a:latin typeface="Candara" panose="020E0502030303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andara" panose="020E0502030303020204" pitchFamily="34" charset="0"/>
              </a:rPr>
              <a:t> 1st following row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" panose="020E0502030303020204" pitchFamily="34" charset="0"/>
              </a:rPr>
              <a:t>Ophelia |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ndara" panose="020E0502030303020204" pitchFamily="34" charset="0"/>
              </a:rPr>
              <a:t>      Zach | </a:t>
            </a:r>
            <a:r>
              <a:rPr lang="en-US" sz="2000" dirty="0">
                <a:latin typeface="Candara" panose="020E0502030303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andara" panose="020E0502030303020204" pitchFamily="34" charset="0"/>
              </a:rPr>
              <a:t> Following (unbounded) </a:t>
            </a:r>
            <a:endParaRPr lang="ti-ET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E5AA0-F03D-4E6C-BC15-BA1928C84495}"/>
              </a:ext>
            </a:extLst>
          </p:cNvPr>
          <p:cNvSpPr txBox="1"/>
          <p:nvPr/>
        </p:nvSpPr>
        <p:spPr>
          <a:xfrm>
            <a:off x="4381814" y="696179"/>
            <a:ext cx="4647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1) </a:t>
            </a:r>
          </a:p>
          <a:p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name) "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name, </a:t>
            </a:r>
          </a:p>
          <a:p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LEAD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1) </a:t>
            </a:r>
          </a:p>
          <a:p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name) "next"</a:t>
            </a:r>
          </a:p>
          <a:p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people</a:t>
            </a:r>
          </a:p>
          <a:p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ti-ET" sz="1800" b="1" dirty="0"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A185F5E-8D2E-4F24-AA78-72BC66479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313" y="609600"/>
            <a:ext cx="45719" cy="6169136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kern="0" dirty="0">
              <a:ea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FF92CF-9402-49C3-A313-A36B923F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814" y="3348466"/>
            <a:ext cx="4647886" cy="34163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 NEXT 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|----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--|---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----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|----------|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 (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null)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ti-E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Aaron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Andrew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Aaron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Andrew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Amelia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Andrew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Amelia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James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Amelia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James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Jill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James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Jill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Johnny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Jill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Johnny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Michael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Johnny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Michael| Nick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Michael| Nick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Ophelia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Nick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Ophelia| Zach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endParaRPr kumimoji="0" lang="en-US" altLang="ti-E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Ophelia| Zach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(null)</a:t>
            </a:r>
            <a:r>
              <a:rPr kumimoji="0" lang="en-US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kumimoji="0" lang="ti-ET" altLang="ti-E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212059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3B64136-2674-4E0F-8862-3B55F06F3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91D88F-0F72-41D5-B647-40BEEA8A8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“Find total balance of each account after each transaction on the account”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select </a:t>
            </a:r>
            <a:r>
              <a:rPr lang="en-US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,</a:t>
            </a:r>
            <a:b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sum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)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over</a:t>
            </a:r>
            <a:b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		(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partition by </a:t>
            </a:r>
            <a:r>
              <a:rPr lang="en-US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date_time</a:t>
            </a:r>
            <a:b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rows unbounded preceding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as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balance</a:t>
            </a:r>
            <a:b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from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transaction</a:t>
            </a:r>
            <a:b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panose="020B0600070205080204" pitchFamily="34" charset="-128"/>
              </a:rPr>
              <a:t>date_time</a:t>
            </a:r>
            <a:endParaRPr lang="en-US" alt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1241177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Used to smooth out random variations. </a:t>
            </a:r>
          </a:p>
          <a:p>
            <a:pPr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E.g., </a:t>
            </a:r>
            <a:r>
              <a:rPr lang="en-US" altLang="en-US" sz="2400" b="1" dirty="0">
                <a:solidFill>
                  <a:srgbClr val="000099"/>
                </a:solidFill>
              </a:rPr>
              <a:t>moving average</a:t>
            </a:r>
            <a:r>
              <a:rPr lang="en-US" altLang="en-US" sz="2400" dirty="0"/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sz="2400" dirty="0"/>
              <a:t> in SQL:</a:t>
            </a:r>
          </a:p>
          <a:p>
            <a:pPr lv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relation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sales(date, value)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 sz="2400" dirty="0"/>
              <a:t>   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date, </a:t>
            </a:r>
            <a:r>
              <a:rPr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sum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over </a:t>
            </a:r>
            <a:b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rows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between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preceding and 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following</a:t>
            </a:r>
            <a: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br>
              <a:rPr lang="en-US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</a:t>
            </a:r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251572429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9477FB9-AE3A-4ABF-9C34-35867716F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AE1B83-3BA5-46B9-9D76-2298EA81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</a:p>
          <a:p>
            <a:pPr lv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between unbounded preceding and current</a:t>
            </a:r>
          </a:p>
          <a:p>
            <a:pPr lv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</a:p>
          <a:p>
            <a:pPr lv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 between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preceding and current row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All rows with values between current row value –10 to current value</a:t>
            </a:r>
          </a:p>
          <a:p>
            <a:pPr lv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interval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day preceding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including current row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3312116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A checking account must have a balance greater than $10,000.00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A salary of a bank employee must be at least $4.00 an hour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A customer must have a (non-null) phone number</a:t>
            </a:r>
          </a:p>
          <a:p>
            <a:pPr lvl="1">
              <a:lnSpc>
                <a:spcPct val="150000"/>
              </a:lnSpc>
            </a:pPr>
            <a:endParaRPr lang="en-US" altLang="en-US" sz="2400" dirty="0"/>
          </a:p>
          <a:p>
            <a:pPr>
              <a:lnSpc>
                <a:spcPct val="15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5142711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3999" cy="6248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600" b="1" dirty="0"/>
              <a:t>not null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/>
              <a:t>primary key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/>
              <a:t>unique</a:t>
            </a:r>
            <a:endParaRPr lang="en-US" altLang="en-US" sz="3600" dirty="0"/>
          </a:p>
          <a:p>
            <a:pPr>
              <a:lnSpc>
                <a:spcPct val="150000"/>
              </a:lnSpc>
            </a:pPr>
            <a:r>
              <a:rPr lang="en-US" altLang="en-US" sz="3600" b="1" dirty="0"/>
              <a:t>check </a:t>
            </a:r>
            <a:r>
              <a:rPr lang="en-US" altLang="en-US" sz="36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124358107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3570"/>
            <a:ext cx="9144000" cy="861769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3999" cy="594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en-US" sz="3600" b="1" dirty="0"/>
              <a:t>not null</a:t>
            </a:r>
          </a:p>
          <a:p>
            <a:pPr lvl="1">
              <a:lnSpc>
                <a:spcPct val="150000"/>
              </a:lnSpc>
            </a:pPr>
            <a:r>
              <a:rPr kumimoji="0" lang="en-US" altLang="en-US" sz="3600" dirty="0"/>
              <a:t>Declare </a:t>
            </a:r>
            <a:r>
              <a:rPr kumimoji="0" lang="en-US" altLang="en-US" sz="3600" i="1" dirty="0"/>
              <a:t>name</a:t>
            </a:r>
            <a:r>
              <a:rPr kumimoji="0" lang="en-US" altLang="en-US" sz="3600" dirty="0"/>
              <a:t> and </a:t>
            </a:r>
            <a:r>
              <a:rPr kumimoji="0" lang="en-US" altLang="en-US" sz="3600" i="1" dirty="0"/>
              <a:t>budget</a:t>
            </a:r>
            <a:r>
              <a:rPr kumimoji="0" lang="en-US" altLang="en-US" sz="3600" dirty="0"/>
              <a:t> to be </a:t>
            </a:r>
            <a:r>
              <a:rPr lang="en-US" altLang="en-US" sz="3600" b="1" dirty="0"/>
              <a:t>not null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kumimoji="0" lang="en-US" altLang="en-US" sz="3600" i="1" dirty="0"/>
              <a:t>	          </a:t>
            </a:r>
            <a:r>
              <a:rPr kumimoji="0" lang="en-US" alt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 </a:t>
            </a:r>
            <a:r>
              <a:rPr kumimoji="0"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</a:t>
            </a:r>
            <a:r>
              <a:rPr kumimoji="0" lang="en-US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(20) </a:t>
            </a:r>
            <a:r>
              <a:rPr kumimoji="0"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not null</a:t>
            </a:r>
            <a:br>
              <a:rPr kumimoji="0"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kumimoji="0"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kumimoji="0" lang="en-US" alt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budget </a:t>
            </a:r>
            <a:r>
              <a:rPr kumimoji="0"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</a:t>
            </a:r>
            <a:r>
              <a:rPr kumimoji="0" lang="en-US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(12,2) </a:t>
            </a:r>
            <a:r>
              <a:rPr kumimoji="0"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not null</a:t>
            </a:r>
          </a:p>
          <a:p>
            <a:pPr>
              <a:lnSpc>
                <a:spcPct val="150000"/>
              </a:lnSpc>
            </a:pPr>
            <a:endParaRPr kumimoji="0" lang="en-US" altLang="en-US" sz="3600" dirty="0"/>
          </a:p>
          <a:p>
            <a:pPr>
              <a:lnSpc>
                <a:spcPct val="150000"/>
              </a:lnSpc>
            </a:pPr>
            <a:endParaRPr lang="en-US" altLang="en-US" sz="5400" b="1" dirty="0"/>
          </a:p>
          <a:p>
            <a:pPr>
              <a:lnSpc>
                <a:spcPct val="150000"/>
              </a:lnSpc>
              <a:buFont typeface="Monotype Sorts" charset="2"/>
              <a:buNone/>
            </a:pPr>
            <a:endParaRPr lang="en-US" altLang="en-US" sz="5400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150314017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8067</TotalTime>
  <Words>9528</Words>
  <Application>Microsoft Office PowerPoint</Application>
  <PresentationFormat>Letter Paper (8.5x11 in)</PresentationFormat>
  <Paragraphs>1071</Paragraphs>
  <Slides>122</Slides>
  <Notes>102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6" baseType="lpstr">
      <vt:lpstr>Arial</vt:lpstr>
      <vt:lpstr>Arial Narrow</vt:lpstr>
      <vt:lpstr>Candara</vt:lpstr>
      <vt:lpstr>Century Gothic</vt:lpstr>
      <vt:lpstr>Consolas</vt:lpstr>
      <vt:lpstr>Courier New</vt:lpstr>
      <vt:lpstr>Helvetica</vt:lpstr>
      <vt:lpstr>Monotype Sorts</vt:lpstr>
      <vt:lpstr>Symbol</vt:lpstr>
      <vt:lpstr>Tahoma</vt:lpstr>
      <vt:lpstr>Times New Roman</vt:lpstr>
      <vt:lpstr>Webdings</vt:lpstr>
      <vt:lpstr>Wingdings</vt:lpstr>
      <vt:lpstr>Blends</vt:lpstr>
      <vt:lpstr>PowerPoint Presentation</vt:lpstr>
      <vt:lpstr>Outline</vt:lpstr>
      <vt:lpstr>Outline</vt:lpstr>
      <vt:lpstr>History</vt:lpstr>
      <vt:lpstr>SQL Parts</vt:lpstr>
      <vt:lpstr>Data Definition Language</vt:lpstr>
      <vt:lpstr>Domain Types in SQL</vt:lpstr>
      <vt:lpstr>Attribute Data Types and Domains in SQL</vt:lpstr>
      <vt:lpstr>Attribute Data Types and Domains in SQL (cont’d.)</vt:lpstr>
      <vt:lpstr>Attribute Data Types and Domains in SQL (cont’d.)</vt:lpstr>
      <vt:lpstr>Create Table Construct</vt:lpstr>
      <vt:lpstr>Integrity Constraints in Create Table</vt:lpstr>
      <vt:lpstr>And a Few More Relation Definitions</vt:lpstr>
      <vt:lpstr>One more…</vt:lpstr>
      <vt:lpstr>Data Manipulation Language (DML)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Explicit Sets</vt:lpstr>
      <vt:lpstr>Set Comparison</vt:lpstr>
      <vt:lpstr>Definition of  “some” Clause</vt:lpstr>
      <vt:lpstr>Set Comparison – “some” Clause</vt:lpstr>
      <vt:lpstr>Definition of “all” Clause</vt:lpstr>
      <vt:lpstr>Set Comparison –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Deletion</vt:lpstr>
      <vt:lpstr>Deletion (Cont.)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Advanced Aggregation  Features</vt:lpstr>
      <vt:lpstr>Ranking</vt:lpstr>
      <vt:lpstr>Ranking</vt:lpstr>
      <vt:lpstr>Ranking (Cont.)</vt:lpstr>
      <vt:lpstr>Ranking (Cont.)</vt:lpstr>
      <vt:lpstr>Windowing</vt:lpstr>
      <vt:lpstr>Windowing</vt:lpstr>
      <vt:lpstr>Windowing (Cont.)</vt:lpstr>
      <vt:lpstr>Windowing</vt:lpstr>
      <vt:lpstr>Windowing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Tesfamichael Gebrehiwet</cp:lastModifiedBy>
  <cp:revision>383</cp:revision>
  <cp:lastPrinted>2001-11-04T00:51:13Z</cp:lastPrinted>
  <dcterms:created xsi:type="dcterms:W3CDTF">2005-02-25T19:46:41Z</dcterms:created>
  <dcterms:modified xsi:type="dcterms:W3CDTF">2021-05-11T12:15:46Z</dcterms:modified>
  <cp:category/>
</cp:coreProperties>
</file>