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846" r:id="rId2"/>
  </p:sldMasterIdLst>
  <p:notesMasterIdLst>
    <p:notesMasterId r:id="rId44"/>
  </p:notesMasterIdLst>
  <p:handoutMasterIdLst>
    <p:handoutMasterId r:id="rId45"/>
  </p:handoutMasterIdLst>
  <p:sldIdLst>
    <p:sldId id="396" r:id="rId3"/>
    <p:sldId id="397" r:id="rId4"/>
    <p:sldId id="462" r:id="rId5"/>
    <p:sldId id="398" r:id="rId6"/>
    <p:sldId id="429" r:id="rId7"/>
    <p:sldId id="433" r:id="rId8"/>
    <p:sldId id="400" r:id="rId9"/>
    <p:sldId id="434" r:id="rId10"/>
    <p:sldId id="461" r:id="rId11"/>
    <p:sldId id="436" r:id="rId12"/>
    <p:sldId id="402" r:id="rId13"/>
    <p:sldId id="435" r:id="rId14"/>
    <p:sldId id="403" r:id="rId15"/>
    <p:sldId id="460" r:id="rId16"/>
    <p:sldId id="404" r:id="rId17"/>
    <p:sldId id="405" r:id="rId18"/>
    <p:sldId id="406" r:id="rId19"/>
    <p:sldId id="407" r:id="rId20"/>
    <p:sldId id="439" r:id="rId21"/>
    <p:sldId id="408" r:id="rId22"/>
    <p:sldId id="409" r:id="rId23"/>
    <p:sldId id="410" r:id="rId24"/>
    <p:sldId id="411" r:id="rId25"/>
    <p:sldId id="428" r:id="rId26"/>
    <p:sldId id="440" r:id="rId27"/>
    <p:sldId id="441" r:id="rId28"/>
    <p:sldId id="442" r:id="rId29"/>
    <p:sldId id="443" r:id="rId30"/>
    <p:sldId id="463" r:id="rId31"/>
    <p:sldId id="444" r:id="rId32"/>
    <p:sldId id="445" r:id="rId33"/>
    <p:sldId id="446" r:id="rId34"/>
    <p:sldId id="448" r:id="rId35"/>
    <p:sldId id="449" r:id="rId36"/>
    <p:sldId id="450" r:id="rId37"/>
    <p:sldId id="451" r:id="rId38"/>
    <p:sldId id="457" r:id="rId39"/>
    <p:sldId id="438" r:id="rId40"/>
    <p:sldId id="458" r:id="rId41"/>
    <p:sldId id="459" r:id="rId42"/>
    <p:sldId id="456" r:id="rId43"/>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677228"/>
    <a:srgbClr val="6E792B"/>
    <a:srgbClr val="76822E"/>
    <a:srgbClr val="4F571F"/>
    <a:srgbClr val="6F6A07"/>
    <a:srgbClr val="827C08"/>
    <a:srgbClr val="A29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56" autoAdjust="0"/>
    <p:restoredTop sz="95256" autoAdjust="0"/>
  </p:normalViewPr>
  <p:slideViewPr>
    <p:cSldViewPr snapToObjects="1">
      <p:cViewPr varScale="1">
        <p:scale>
          <a:sx n="82" d="100"/>
          <a:sy n="82" d="100"/>
        </p:scale>
        <p:origin x="888" y="82"/>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12"/>
    </p:cViewPr>
  </p:sorterViewPr>
  <p:notesViewPr>
    <p:cSldViewPr snapToObjects="1">
      <p:cViewPr>
        <p:scale>
          <a:sx n="100" d="100"/>
          <a:sy n="100" d="100"/>
        </p:scale>
        <p:origin x="2400" y="-9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0DC5C7E7-222F-4F29-A1C9-CD02829D5900}" type="slidenum">
              <a:rPr lang="en-CA" altLang="en-US"/>
              <a:pPr>
                <a:defRPr/>
              </a:pPr>
              <a:t>‹#›</a:t>
            </a:fld>
            <a:endParaRPr lang="en-CA"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9944ABBB-60C5-4ACE-8C11-8DCD5EA024CE}"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2</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54167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D3FCD778-3AE4-42E7-AB74-D00245452A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45A3DB5-4F11-4CB9-BD43-77A6F1184F30}" type="slidenum">
              <a:rPr lang="en-US" altLang="en-US" sz="1300" smtClean="0"/>
              <a:pPr/>
              <a:t>16</a:t>
            </a:fld>
            <a:endParaRPr lang="en-US" altLang="en-US" sz="1300"/>
          </a:p>
        </p:txBody>
      </p:sp>
      <p:sp>
        <p:nvSpPr>
          <p:cNvPr id="35843" name="Rectangle 2">
            <a:extLst>
              <a:ext uri="{FF2B5EF4-FFF2-40B4-BE49-F238E27FC236}">
                <a16:creationId xmlns:a16="http://schemas.microsoft.com/office/drawing/2014/main" id="{E0E1BD94-40E1-42D9-AC0F-6DBED183EDEC}"/>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F548A35E-BDBC-4805-BE0E-5DB4CDDA19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Aft>
                <a:spcPts val="0"/>
              </a:spcAft>
            </a:pPr>
            <a:r>
              <a:rPr lang="en-US" altLang="en-US" sz="2200" b="1" dirty="0">
                <a:solidFill>
                  <a:srgbClr val="002060"/>
                </a:solidFill>
              </a:rPr>
              <a:t>Seek time</a:t>
            </a:r>
            <a:r>
              <a:rPr lang="en-US" altLang="en-US" sz="2200" dirty="0">
                <a:solidFill>
                  <a:srgbClr val="002060"/>
                </a:solidFill>
              </a:rPr>
              <a:t> </a:t>
            </a:r>
            <a:r>
              <a:rPr lang="en-US" altLang="en-US" sz="2200" dirty="0"/>
              <a:t>– time it takes to reposition the arm over the correct track. </a:t>
            </a:r>
          </a:p>
          <a:p>
            <a:pPr lvl="2">
              <a:spcAft>
                <a:spcPts val="0"/>
              </a:spcAft>
            </a:pPr>
            <a:r>
              <a:rPr lang="en-US" altLang="en-US" sz="2200" dirty="0"/>
              <a:t> Average seek time is 1/2 the worst case seek time.</a:t>
            </a:r>
          </a:p>
          <a:p>
            <a:pPr lvl="3">
              <a:spcAft>
                <a:spcPts val="0"/>
              </a:spcAft>
            </a:pPr>
            <a:r>
              <a:rPr lang="en-US" altLang="en-US" sz="2200" dirty="0"/>
              <a:t>Would be 1/3 if all tracks had the same number of sectors, and we ignore the time to start and stop arm movement</a:t>
            </a:r>
          </a:p>
          <a:p>
            <a:pPr lvl="2">
              <a:spcAft>
                <a:spcPts val="0"/>
              </a:spcAft>
            </a:pPr>
            <a:r>
              <a:rPr lang="en-US" altLang="en-US" sz="2200" dirty="0"/>
              <a:t>4 to 10 milliseconds on typical disks</a:t>
            </a:r>
          </a:p>
          <a:p>
            <a:pPr lvl="1">
              <a:spcAft>
                <a:spcPts val="0"/>
              </a:spcAft>
            </a:pPr>
            <a:r>
              <a:rPr lang="en-US" altLang="en-US" sz="2200" b="1" dirty="0">
                <a:solidFill>
                  <a:srgbClr val="002060"/>
                </a:solidFill>
              </a:rPr>
              <a:t>Rotational latency</a:t>
            </a:r>
            <a:r>
              <a:rPr lang="en-US" altLang="en-US" sz="2200" dirty="0">
                <a:solidFill>
                  <a:srgbClr val="002060"/>
                </a:solidFill>
              </a:rPr>
              <a:t> </a:t>
            </a:r>
            <a:r>
              <a:rPr lang="en-US" altLang="en-US" sz="2200" dirty="0"/>
              <a:t>– time it takes for the sector to be accessed to appear under the head. </a:t>
            </a:r>
          </a:p>
          <a:p>
            <a:pPr lvl="2">
              <a:spcAft>
                <a:spcPts val="0"/>
              </a:spcAft>
            </a:pPr>
            <a:r>
              <a:rPr lang="en-US" altLang="en-US" sz="2200" dirty="0"/>
              <a:t>4 to 11 milliseconds on typical disks (5400 to 15000 </a:t>
            </a:r>
            <a:r>
              <a:rPr lang="en-US" altLang="en-US" sz="2200" dirty="0" err="1"/>
              <a:t>r.p.m</a:t>
            </a:r>
            <a:r>
              <a:rPr lang="en-US" altLang="en-US" sz="2200" dirty="0"/>
              <a:t>.)</a:t>
            </a:r>
          </a:p>
          <a:p>
            <a:pPr lvl="2">
              <a:spcAft>
                <a:spcPts val="0"/>
              </a:spcAft>
            </a:pPr>
            <a:r>
              <a:rPr lang="en-US" altLang="en-US" sz="2200" dirty="0"/>
              <a:t>Average latency is 1/2 of the above latency</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578517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516EBF0D-549B-4B96-9F9D-99104C0272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16DE627-E9A0-44A0-8058-E175A1E3A18A}" type="slidenum">
              <a:rPr lang="en-US" altLang="en-US" sz="1300" smtClean="0"/>
              <a:pPr/>
              <a:t>18</a:t>
            </a:fld>
            <a:endParaRPr lang="en-US" altLang="en-US" sz="1300"/>
          </a:p>
        </p:txBody>
      </p:sp>
      <p:sp>
        <p:nvSpPr>
          <p:cNvPr id="37891" name="Rectangle 2">
            <a:extLst>
              <a:ext uri="{FF2B5EF4-FFF2-40B4-BE49-F238E27FC236}">
                <a16:creationId xmlns:a16="http://schemas.microsoft.com/office/drawing/2014/main" id="{1839E502-C201-436D-805E-A0C9059389F4}"/>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1BE0CB22-2002-47F0-8684-94D93C5B97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89149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DD59509B-1E67-40A2-8C0D-56F59CA23775}"/>
              </a:ext>
            </a:extLst>
          </p:cNvPr>
          <p:cNvSpPr>
            <a:spLocks noGrp="1" noRot="1" noChangeAspect="1" noChangeArrowheads="1" noTextEdit="1"/>
          </p:cNvSpPr>
          <p:nvPr>
            <p:ph type="sldImg"/>
          </p:nvPr>
        </p:nvSpPr>
        <p:spPr>
          <a:ln/>
        </p:spPr>
      </p:sp>
      <p:sp>
        <p:nvSpPr>
          <p:cNvPr id="45059" name="Notes Placeholder 2">
            <a:extLst>
              <a:ext uri="{FF2B5EF4-FFF2-40B4-BE49-F238E27FC236}">
                <a16:creationId xmlns:a16="http://schemas.microsoft.com/office/drawing/2014/main" id="{F90B1745-F8AA-42F1-A69F-AB4A7969EB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Where is FTL stored?  How is it reconstructed on system startup? </a:t>
            </a:r>
          </a:p>
          <a:p>
            <a:r>
              <a:rPr lang="en-US" altLang="en-US">
                <a:latin typeface="Times New Roman" panose="02020603050405020304" pitchFamily="18" charset="0"/>
              </a:rPr>
              <a:t>How to track number of erases per block (extra storage per block)</a:t>
            </a:r>
          </a:p>
        </p:txBody>
      </p:sp>
      <p:sp>
        <p:nvSpPr>
          <p:cNvPr id="45060" name="Slide Number Placeholder 3">
            <a:extLst>
              <a:ext uri="{FF2B5EF4-FFF2-40B4-BE49-F238E27FC236}">
                <a16:creationId xmlns:a16="http://schemas.microsoft.com/office/drawing/2014/main" id="{273EC31C-439C-46F6-BC7F-647B26103D5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4D24BB8-FD48-479F-B806-2D149D6EDED2}" type="slidenum">
              <a:rPr lang="en-US" altLang="en-US" sz="1300" smtClean="0"/>
              <a:pPr/>
              <a:t>21</a:t>
            </a:fld>
            <a:endParaRPr lang="en-US" altLang="en-US" sz="1300"/>
          </a:p>
        </p:txBody>
      </p:sp>
    </p:spTree>
    <p:extLst>
      <p:ext uri="{BB962C8B-B14F-4D97-AF65-F5344CB8AC3E}">
        <p14:creationId xmlns:p14="http://schemas.microsoft.com/office/powerpoint/2010/main" val="135671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dirty="0"/>
              <a:t>QD : </a:t>
            </a:r>
            <a:r>
              <a:rPr lang="en-US" b="0" i="0" dirty="0">
                <a:solidFill>
                  <a:srgbClr val="333333"/>
                </a:solidFill>
                <a:effectLst/>
                <a:latin typeface="Open Sans" panose="020B0604020202020204" pitchFamily="34" charset="0"/>
              </a:rPr>
              <a:t>Queue depth =&gt; </a:t>
            </a:r>
            <a:r>
              <a:rPr lang="en-CA" b="0" i="0" dirty="0">
                <a:solidFill>
                  <a:srgbClr val="333333"/>
                </a:solidFill>
                <a:effectLst/>
                <a:latin typeface="Open Sans" panose="020B0606030504020204" pitchFamily="34" charset="0"/>
              </a:rPr>
              <a:t>refers to the number of outstanding access operations.</a:t>
            </a:r>
            <a:endParaRPr lang="en-IN" dirty="0"/>
          </a:p>
          <a:p>
            <a:endParaRPr lang="ti-ET" dirty="0"/>
          </a:p>
        </p:txBody>
      </p:sp>
      <p:sp>
        <p:nvSpPr>
          <p:cNvPr id="4" name="Slide Number Placeholder 3"/>
          <p:cNvSpPr>
            <a:spLocks noGrp="1"/>
          </p:cNvSpPr>
          <p:nvPr>
            <p:ph type="sldNum" sz="quarter" idx="5"/>
          </p:nvPr>
        </p:nvSpPr>
        <p:spPr/>
        <p:txBody>
          <a:bodyPr/>
          <a:lstStyle/>
          <a:p>
            <a:pPr>
              <a:defRPr/>
            </a:pPr>
            <a:fld id="{9944ABBB-60C5-4ACE-8C11-8DCD5EA024CE}" type="slidenum">
              <a:rPr lang="en-CA" altLang="en-US" smtClean="0"/>
              <a:pPr>
                <a:defRPr/>
              </a:pPr>
              <a:t>22</a:t>
            </a:fld>
            <a:endParaRPr lang="en-CA" altLang="en-US"/>
          </a:p>
        </p:txBody>
      </p:sp>
    </p:spTree>
    <p:extLst>
      <p:ext uri="{BB962C8B-B14F-4D97-AF65-F5344CB8AC3E}">
        <p14:creationId xmlns:p14="http://schemas.microsoft.com/office/powerpoint/2010/main" val="29245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81CDFE0C-A61B-43EA-B968-B08E5A92F7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CDA1365-8575-439D-A30F-DB7B7A8B3AE6}" type="slidenum">
              <a:rPr lang="en-US" altLang="en-US" sz="1300" smtClean="0"/>
              <a:pPr/>
              <a:t>24</a:t>
            </a:fld>
            <a:endParaRPr lang="en-US" altLang="en-US" sz="1300"/>
          </a:p>
        </p:txBody>
      </p:sp>
      <p:sp>
        <p:nvSpPr>
          <p:cNvPr id="75779" name="Rectangle 2">
            <a:extLst>
              <a:ext uri="{FF2B5EF4-FFF2-40B4-BE49-F238E27FC236}">
                <a16:creationId xmlns:a16="http://schemas.microsoft.com/office/drawing/2014/main" id="{305E8670-C567-45BC-B922-25AE03A77E41}"/>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96CA28A6-3A1B-4A8B-9839-0F39FE75BC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62101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800" b="1" dirty="0"/>
              <a:t>Clock skew</a:t>
            </a:r>
            <a:r>
              <a:rPr lang="en-CA" sz="1800" dirty="0"/>
              <a:t> (</a:t>
            </a:r>
            <a:r>
              <a:rPr lang="en-CA" sz="1800" b="1" dirty="0"/>
              <a:t>timing skew</a:t>
            </a:r>
            <a:r>
              <a:rPr lang="en-CA" sz="1800" dirty="0"/>
              <a:t>) is a phenomenon in synchronous digital circuit systems in which the same sourced clock signal arrives at different components at different times. The instantaneous difference between the readings of any two clocks is called their skew.</a:t>
            </a:r>
          </a:p>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28</a:t>
            </a:fld>
            <a:endParaRPr lang="en-CA" altLang="en-US"/>
          </a:p>
        </p:txBody>
      </p:sp>
    </p:spTree>
    <p:extLst>
      <p:ext uri="{BB962C8B-B14F-4D97-AF65-F5344CB8AC3E}">
        <p14:creationId xmlns:p14="http://schemas.microsoft.com/office/powerpoint/2010/main" val="1458074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800" b="1" dirty="0"/>
              <a:t>Clock skew</a:t>
            </a:r>
            <a:r>
              <a:rPr lang="en-CA" sz="1800" dirty="0"/>
              <a:t> (</a:t>
            </a:r>
            <a:r>
              <a:rPr lang="en-CA" sz="1800" b="1" dirty="0"/>
              <a:t>timing skew</a:t>
            </a:r>
            <a:r>
              <a:rPr lang="en-CA" sz="1800" dirty="0"/>
              <a:t>) is a phenomenon in synchronous digital circuit systems in which the same sourced clock signal arrives at different components at different times. The instantaneous difference between the readings of any two clocks is called their skew.</a:t>
            </a:r>
          </a:p>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29</a:t>
            </a:fld>
            <a:endParaRPr lang="en-CA" altLang="en-US"/>
          </a:p>
        </p:txBody>
      </p:sp>
    </p:spTree>
    <p:extLst>
      <p:ext uri="{BB962C8B-B14F-4D97-AF65-F5344CB8AC3E}">
        <p14:creationId xmlns:p14="http://schemas.microsoft.com/office/powerpoint/2010/main" val="151327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800" b="1" dirty="0"/>
              <a:t>Clock skew</a:t>
            </a:r>
            <a:r>
              <a:rPr lang="en-CA" sz="1800" dirty="0"/>
              <a:t> (</a:t>
            </a:r>
            <a:r>
              <a:rPr lang="en-CA" sz="1800" b="1" dirty="0"/>
              <a:t>timing skew</a:t>
            </a:r>
            <a:r>
              <a:rPr lang="en-CA" sz="1800" dirty="0"/>
              <a:t>) is a phenomenon in synchronous digital circuit systems in which the same sourced clock signal arrives at different components at different times. The instantaneous difference between the readings of any two clocks is called their skew.</a:t>
            </a:r>
          </a:p>
          <a:p>
            <a:r>
              <a:rPr lang="en-CA" b="0" i="0" kern="1200" dirty="0">
                <a:solidFill>
                  <a:schemeClr val="tx1"/>
                </a:solidFill>
                <a:effectLst/>
                <a:latin typeface="Arial" charset="0"/>
                <a:ea typeface="MS PGothic" panose="020B0600070205080204" pitchFamily="34" charset="-128"/>
                <a:cs typeface="ＭＳ Ｐゴシック" charset="0"/>
              </a:rPr>
              <a:t>All parallel </a:t>
            </a:r>
            <a:r>
              <a:rPr lang="en-CA" b="0" i="0" u="none" strike="noStrike" kern="1200" dirty="0">
                <a:solidFill>
                  <a:schemeClr val="tx1"/>
                </a:solidFill>
                <a:effectLst/>
                <a:latin typeface="Arial" charset="0"/>
                <a:ea typeface="MS PGothic" panose="020B0600070205080204" pitchFamily="34" charset="-128"/>
                <a:cs typeface="ＭＳ Ｐゴシック" charset="0"/>
              </a:rPr>
              <a:t>SCSI</a:t>
            </a:r>
            <a:r>
              <a:rPr lang="en-CA" b="0" i="0" kern="1200" dirty="0">
                <a:solidFill>
                  <a:schemeClr val="tx1"/>
                </a:solidFill>
                <a:effectLst/>
                <a:latin typeface="Arial" charset="0"/>
                <a:ea typeface="MS PGothic" panose="020B0600070205080204" pitchFamily="34" charset="-128"/>
                <a:cs typeface="ＭＳ Ｐゴシック" charset="0"/>
              </a:rPr>
              <a:t> units use terminators. SCSI is primarily used for storage and backup. An </a:t>
            </a:r>
            <a:r>
              <a:rPr lang="en-CA" b="1" i="0" kern="1200" dirty="0">
                <a:solidFill>
                  <a:schemeClr val="tx1"/>
                </a:solidFill>
                <a:effectLst/>
                <a:latin typeface="Arial" charset="0"/>
                <a:ea typeface="MS PGothic" panose="020B0600070205080204" pitchFamily="34" charset="-128"/>
                <a:cs typeface="ＭＳ Ｐゴシック" charset="0"/>
              </a:rPr>
              <a:t>active terminator</a:t>
            </a:r>
            <a:r>
              <a:rPr lang="en-CA" b="0" i="0" kern="1200" dirty="0">
                <a:solidFill>
                  <a:schemeClr val="tx1"/>
                </a:solidFill>
                <a:effectLst/>
                <a:latin typeface="Arial" charset="0"/>
                <a:ea typeface="MS PGothic" panose="020B0600070205080204" pitchFamily="34" charset="-128"/>
                <a:cs typeface="ＭＳ Ｐゴシック" charset="0"/>
              </a:rPr>
              <a:t> is a type of single ended SCSI terminator with a built-in </a:t>
            </a:r>
            <a:r>
              <a:rPr lang="en-CA" b="0" i="0" u="none" strike="noStrike" kern="1200" dirty="0">
                <a:solidFill>
                  <a:schemeClr val="tx1"/>
                </a:solidFill>
                <a:effectLst/>
                <a:latin typeface="Arial" charset="0"/>
                <a:ea typeface="MS PGothic" panose="020B0600070205080204" pitchFamily="34" charset="-128"/>
                <a:cs typeface="ＭＳ Ｐゴシック" charset="0"/>
              </a:rPr>
              <a:t>voltage regulator</a:t>
            </a:r>
            <a:r>
              <a:rPr lang="en-CA" b="0" i="0" kern="1200" dirty="0">
                <a:solidFill>
                  <a:schemeClr val="tx1"/>
                </a:solidFill>
                <a:effectLst/>
                <a:latin typeface="Arial" charset="0"/>
                <a:ea typeface="MS PGothic" panose="020B0600070205080204" pitchFamily="34" charset="-128"/>
                <a:cs typeface="ＭＳ Ｐゴシック" charset="0"/>
              </a:rPr>
              <a:t> to compensate for variations in terminator power.</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30</a:t>
            </a:fld>
            <a:endParaRPr lang="en-CA" altLang="en-US"/>
          </a:p>
        </p:txBody>
      </p:sp>
    </p:spTree>
    <p:extLst>
      <p:ext uri="{BB962C8B-B14F-4D97-AF65-F5344CB8AC3E}">
        <p14:creationId xmlns:p14="http://schemas.microsoft.com/office/powerpoint/2010/main" val="2804816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i="0" kern="1200" dirty="0">
                <a:solidFill>
                  <a:schemeClr val="tx1"/>
                </a:solidFill>
                <a:effectLst/>
                <a:latin typeface="Arial" charset="0"/>
                <a:ea typeface="MS PGothic" panose="020B0600070205080204" pitchFamily="34" charset="-128"/>
                <a:cs typeface="ＭＳ Ｐゴシック" charset="0"/>
              </a:rPr>
              <a:t>IOPS</a:t>
            </a:r>
            <a:r>
              <a:rPr lang="en-CA" b="0" i="0" kern="1200" dirty="0">
                <a:solidFill>
                  <a:schemeClr val="tx1"/>
                </a:solidFill>
                <a:effectLst/>
                <a:latin typeface="Arial" charset="0"/>
                <a:ea typeface="MS PGothic" panose="020B0600070205080204" pitchFamily="34" charset="-128"/>
                <a:cs typeface="ＭＳ Ｐゴシック" charset="0"/>
              </a:rPr>
              <a:t> (</a:t>
            </a:r>
            <a:r>
              <a:rPr lang="en-CA" b="0" i="0" kern="1200" dirty="0" err="1">
                <a:solidFill>
                  <a:schemeClr val="tx1"/>
                </a:solidFill>
                <a:effectLst/>
                <a:latin typeface="Arial" charset="0"/>
                <a:ea typeface="MS PGothic" panose="020B0600070205080204" pitchFamily="34" charset="-128"/>
                <a:cs typeface="ＭＳ Ｐゴシック" charset="0"/>
              </a:rPr>
              <a:t>Input/Output</a:t>
            </a:r>
            <a:r>
              <a:rPr lang="en-CA" b="0" i="0" kern="1200" dirty="0">
                <a:solidFill>
                  <a:schemeClr val="tx1"/>
                </a:solidFill>
                <a:effectLst/>
                <a:latin typeface="Arial" charset="0"/>
                <a:ea typeface="MS PGothic" panose="020B0600070205080204" pitchFamily="34" charset="-128"/>
                <a:cs typeface="ＭＳ Ｐゴシック" charset="0"/>
              </a:rPr>
              <a:t> Operations Per Second, pronounced </a:t>
            </a:r>
            <a:r>
              <a:rPr lang="en-CA" b="0" i="0" kern="1200" dirty="0" err="1">
                <a:solidFill>
                  <a:schemeClr val="tx1"/>
                </a:solidFill>
                <a:effectLst/>
                <a:latin typeface="Arial" charset="0"/>
                <a:ea typeface="MS PGothic" panose="020B0600070205080204" pitchFamily="34" charset="-128"/>
                <a:cs typeface="ＭＳ Ｐゴシック" charset="0"/>
              </a:rPr>
              <a:t>i</a:t>
            </a:r>
            <a:r>
              <a:rPr lang="en-CA" b="0" i="0" kern="1200" dirty="0">
                <a:solidFill>
                  <a:schemeClr val="tx1"/>
                </a:solidFill>
                <a:effectLst/>
                <a:latin typeface="Arial" charset="0"/>
                <a:ea typeface="MS PGothic" panose="020B0600070205080204" pitchFamily="34" charset="-128"/>
                <a:cs typeface="ＭＳ Ｐゴシック" charset="0"/>
              </a:rPr>
              <a:t>-ops) is a common performance measurement used to benchmark computer storage devices like hard disk drives (HDD), solid state drives (SSD), and storage area networks (SAN)</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35</a:t>
            </a:fld>
            <a:endParaRPr lang="en-CA" altLang="en-US"/>
          </a:p>
        </p:txBody>
      </p:sp>
    </p:spTree>
    <p:extLst>
      <p:ext uri="{BB962C8B-B14F-4D97-AF65-F5344CB8AC3E}">
        <p14:creationId xmlns:p14="http://schemas.microsoft.com/office/powerpoint/2010/main" val="3054082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31C1863A-3A8E-4A7B-8235-1E30E2BDA6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AC76D43-C1DE-4C6B-81D5-24472C4FEB7D}" type="slidenum">
              <a:rPr lang="en-US" altLang="en-US" sz="1300" smtClean="0"/>
              <a:pPr/>
              <a:t>36</a:t>
            </a:fld>
            <a:endParaRPr lang="en-US" altLang="en-US" sz="1300"/>
          </a:p>
        </p:txBody>
      </p:sp>
      <p:sp>
        <p:nvSpPr>
          <p:cNvPr id="32771" name="Rectangle 2">
            <a:extLst>
              <a:ext uri="{FF2B5EF4-FFF2-40B4-BE49-F238E27FC236}">
                <a16:creationId xmlns:a16="http://schemas.microsoft.com/office/drawing/2014/main" id="{A0F9374B-7F70-43D7-BB41-021AA7A534FF}"/>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EBF337D5-71DF-4FE0-84E3-597CCE8B63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89712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2E60438-F8CE-4617-936A-705DC06B36D5}" type="slidenum">
              <a:rPr lang="en-CA" altLang="en-US" sz="1200" smtClean="0">
                <a:latin typeface="Tahoma" panose="020B0604030504040204" pitchFamily="34" charset="0"/>
              </a:rPr>
              <a:pPr/>
              <a:t>3</a:t>
            </a:fld>
            <a:endParaRPr lang="en-CA" altLang="en-US" sz="1200">
              <a:latin typeface="Tahoma" panose="020B0604030504040204" pitchFamily="34" charset="0"/>
            </a:endParaRPr>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60000"/>
              </a:lnSpc>
            </a:pPr>
            <a:r>
              <a:rPr lang="en-US" altLang="en-US" sz="2000" b="1" dirty="0">
                <a:latin typeface="Candara" panose="020E0502030303020204" pitchFamily="34" charset="0"/>
              </a:rPr>
              <a:t>Internal schema</a:t>
            </a:r>
            <a:r>
              <a:rPr lang="en-US" altLang="en-US" sz="2000" dirty="0">
                <a:latin typeface="Candara" panose="020E0502030303020204" pitchFamily="34" charset="0"/>
              </a:rPr>
              <a:t> at the internal level to describe physical storage structures and access paths .</a:t>
            </a:r>
          </a:p>
          <a:p>
            <a:pPr lvl="1">
              <a:lnSpc>
                <a:spcPct val="160000"/>
              </a:lnSpc>
            </a:pPr>
            <a:r>
              <a:rPr lang="en-US" altLang="en-US" sz="2000" dirty="0">
                <a:latin typeface="Candara" panose="020E0502030303020204" pitchFamily="34" charset="0"/>
              </a:rPr>
              <a:t>Typically uses a </a:t>
            </a:r>
            <a:r>
              <a:rPr lang="en-US" altLang="en-US" sz="2000" b="1" dirty="0">
                <a:latin typeface="Candara" panose="020E0502030303020204" pitchFamily="34" charset="0"/>
              </a:rPr>
              <a:t>physical</a:t>
            </a:r>
            <a:r>
              <a:rPr lang="en-US" altLang="en-US" sz="2000" dirty="0">
                <a:latin typeface="Candara" panose="020E0502030303020204" pitchFamily="34" charset="0"/>
              </a:rPr>
              <a:t> data model.</a:t>
            </a:r>
          </a:p>
        </p:txBody>
      </p:sp>
    </p:spTree>
    <p:extLst>
      <p:ext uri="{BB962C8B-B14F-4D97-AF65-F5344CB8AC3E}">
        <p14:creationId xmlns:p14="http://schemas.microsoft.com/office/powerpoint/2010/main" val="2148301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t>keep related data on contiguous blocks</a:t>
            </a:r>
            <a:endParaRPr lang="ti-ET" dirty="0"/>
          </a:p>
        </p:txBody>
      </p:sp>
      <p:sp>
        <p:nvSpPr>
          <p:cNvPr id="4" name="Slide Number Placeholder 3"/>
          <p:cNvSpPr>
            <a:spLocks noGrp="1"/>
          </p:cNvSpPr>
          <p:nvPr>
            <p:ph type="sldNum" sz="quarter" idx="5"/>
          </p:nvPr>
        </p:nvSpPr>
        <p:spPr/>
        <p:txBody>
          <a:bodyPr/>
          <a:lstStyle/>
          <a:p>
            <a:pPr>
              <a:defRPr/>
            </a:pPr>
            <a:fld id="{9944ABBB-60C5-4ACE-8C11-8DCD5EA024CE}" type="slidenum">
              <a:rPr lang="en-CA" altLang="en-US" smtClean="0"/>
              <a:pPr>
                <a:defRPr/>
              </a:pPr>
              <a:t>40</a:t>
            </a:fld>
            <a:endParaRPr lang="en-CA" altLang="en-US"/>
          </a:p>
        </p:txBody>
      </p:sp>
    </p:spTree>
    <p:extLst>
      <p:ext uri="{BB962C8B-B14F-4D97-AF65-F5344CB8AC3E}">
        <p14:creationId xmlns:p14="http://schemas.microsoft.com/office/powerpoint/2010/main" val="1008514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048294A3-FBA0-48E6-BAC1-C31A4FE169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49E0957-6F75-455E-8328-45C1F34BBE0F}" type="slidenum">
              <a:rPr lang="en-US" altLang="en-US" sz="1300" smtClean="0"/>
              <a:pPr/>
              <a:t>4</a:t>
            </a:fld>
            <a:endParaRPr lang="en-US" altLang="en-US" sz="1300"/>
          </a:p>
        </p:txBody>
      </p:sp>
      <p:sp>
        <p:nvSpPr>
          <p:cNvPr id="10243" name="Rectangle 2">
            <a:extLst>
              <a:ext uri="{FF2B5EF4-FFF2-40B4-BE49-F238E27FC236}">
                <a16:creationId xmlns:a16="http://schemas.microsoft.com/office/drawing/2014/main" id="{883A5C15-38DE-4ED9-8294-23102A475AC1}"/>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9702C81A-DDDF-4D28-B5C0-A85F56BF2B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94775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3D59427F-6E79-4429-AAD3-19FAAE0343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21DF573-48A5-4494-BFF3-C4B55C390A43}" type="slidenum">
              <a:rPr lang="en-US" altLang="en-US" sz="1300" smtClean="0"/>
              <a:pPr/>
              <a:t>7</a:t>
            </a:fld>
            <a:endParaRPr lang="en-US" altLang="en-US" sz="1300"/>
          </a:p>
        </p:txBody>
      </p:sp>
      <p:sp>
        <p:nvSpPr>
          <p:cNvPr id="24579" name="Rectangle 2">
            <a:extLst>
              <a:ext uri="{FF2B5EF4-FFF2-40B4-BE49-F238E27FC236}">
                <a16:creationId xmlns:a16="http://schemas.microsoft.com/office/drawing/2014/main" id="{FCF865CD-1526-4C8D-B58B-4C6DE096021F}"/>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DB6329B6-B0F0-4978-93A6-69CF6C218C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75036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7B947CD-B621-4C0E-9980-95618C798C87}"/>
              </a:ext>
            </a:extLst>
          </p:cNvPr>
          <p:cNvSpPr>
            <a:spLocks noGrp="1" noChangeArrowheads="1"/>
          </p:cNvSpPr>
          <p:nvPr>
            <p:ph type="sldNum" sz="quarter" idx="5"/>
          </p:nvPr>
        </p:nvSpPr>
        <p:spPr>
          <a:ln/>
        </p:spPr>
        <p:txBody>
          <a:bodyPr/>
          <a:lstStyle/>
          <a:p>
            <a:fld id="{CE68E879-BA2B-4516-9A83-6B321F0CF470}" type="slidenum">
              <a:rPr lang="en-US" altLang="ti-ET"/>
              <a:pPr/>
              <a:t>9</a:t>
            </a:fld>
            <a:endParaRPr lang="en-US" altLang="ti-ET"/>
          </a:p>
        </p:txBody>
      </p:sp>
      <p:sp>
        <p:nvSpPr>
          <p:cNvPr id="167938" name="Rectangle 2">
            <a:extLst>
              <a:ext uri="{FF2B5EF4-FFF2-40B4-BE49-F238E27FC236}">
                <a16:creationId xmlns:a16="http://schemas.microsoft.com/office/drawing/2014/main" id="{8832792A-2069-4337-8BA7-9EB746A60B51}"/>
              </a:ext>
            </a:extLst>
          </p:cNvPr>
          <p:cNvSpPr>
            <a:spLocks noGrp="1" noRot="1" noChangeAspect="1"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167939" name="Rectangle 3">
            <a:extLst>
              <a:ext uri="{FF2B5EF4-FFF2-40B4-BE49-F238E27FC236}">
                <a16:creationId xmlns:a16="http://schemas.microsoft.com/office/drawing/2014/main" id="{D739B2A8-8F6E-45A9-A6FC-8C527EA75E82}"/>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03" tIns="44951" rIns="89903" bIns="44951"/>
          <a:lstStyle/>
          <a:p>
            <a:endParaRPr lang="ti-ET" altLang="ti-ET" dirty="0"/>
          </a:p>
        </p:txBody>
      </p:sp>
    </p:spTree>
    <p:extLst>
      <p:ext uri="{BB962C8B-B14F-4D97-AF65-F5344CB8AC3E}">
        <p14:creationId xmlns:p14="http://schemas.microsoft.com/office/powerpoint/2010/main" val="2694563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6EEADBB4-10F9-4DF9-AA23-2602B1E168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AF9A82-DABB-4882-8E9E-D2F27043EE1B}" type="slidenum">
              <a:rPr lang="en-US" altLang="en-US" sz="1300" smtClean="0"/>
              <a:pPr/>
              <a:t>11</a:t>
            </a:fld>
            <a:endParaRPr lang="en-US" altLang="en-US" sz="1300"/>
          </a:p>
        </p:txBody>
      </p:sp>
      <p:sp>
        <p:nvSpPr>
          <p:cNvPr id="26627" name="Rectangle 2">
            <a:extLst>
              <a:ext uri="{FF2B5EF4-FFF2-40B4-BE49-F238E27FC236}">
                <a16:creationId xmlns:a16="http://schemas.microsoft.com/office/drawing/2014/main" id="{2D9DC4ED-F32B-41AC-9079-8643E07E58A1}"/>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96AC17D1-5875-40AE-A6A7-F9DF2FEF0F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47023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88068DC1-F384-4BDA-8357-C4E4516A50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6A73EC4-D110-4477-8823-4F07F680E630}" type="slidenum">
              <a:rPr lang="en-US" altLang="en-US" sz="1300" smtClean="0"/>
              <a:pPr/>
              <a:t>13</a:t>
            </a:fld>
            <a:endParaRPr lang="en-US" altLang="en-US" sz="1300"/>
          </a:p>
        </p:txBody>
      </p:sp>
      <p:sp>
        <p:nvSpPr>
          <p:cNvPr id="28675" name="Rectangle 2">
            <a:extLst>
              <a:ext uri="{FF2B5EF4-FFF2-40B4-BE49-F238E27FC236}">
                <a16:creationId xmlns:a16="http://schemas.microsoft.com/office/drawing/2014/main" id="{0EBB60F5-AF69-4AE2-8874-46F0513AE650}"/>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39303B8D-3055-496A-84BB-85C1B127C6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Mention:  checksums, bad sector remapping</a:t>
            </a:r>
          </a:p>
        </p:txBody>
      </p:sp>
    </p:spTree>
    <p:extLst>
      <p:ext uri="{BB962C8B-B14F-4D97-AF65-F5344CB8AC3E}">
        <p14:creationId xmlns:p14="http://schemas.microsoft.com/office/powerpoint/2010/main" val="1212696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88068DC1-F384-4BDA-8357-C4E4516A50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6A73EC4-D110-4477-8823-4F07F680E630}" type="slidenum">
              <a:rPr lang="en-US" altLang="en-US" sz="1300" smtClean="0"/>
              <a:pPr/>
              <a:t>14</a:t>
            </a:fld>
            <a:endParaRPr lang="en-US" altLang="en-US" sz="1300"/>
          </a:p>
        </p:txBody>
      </p:sp>
      <p:sp>
        <p:nvSpPr>
          <p:cNvPr id="28675" name="Rectangle 2">
            <a:extLst>
              <a:ext uri="{FF2B5EF4-FFF2-40B4-BE49-F238E27FC236}">
                <a16:creationId xmlns:a16="http://schemas.microsoft.com/office/drawing/2014/main" id="{0EBB60F5-AF69-4AE2-8874-46F0513AE650}"/>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39303B8D-3055-496A-84BB-85C1B127C6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Mention:  checksums, bad sector remapping</a:t>
            </a:r>
          </a:p>
        </p:txBody>
      </p:sp>
    </p:spTree>
    <p:extLst>
      <p:ext uri="{BB962C8B-B14F-4D97-AF65-F5344CB8AC3E}">
        <p14:creationId xmlns:p14="http://schemas.microsoft.com/office/powerpoint/2010/main" val="236728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3C120632-6450-496D-9021-144FCC9463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FE5D3C3-97C3-42F0-8AD8-A78667E011D8}" type="slidenum">
              <a:rPr lang="en-US" altLang="en-US" sz="1300" smtClean="0"/>
              <a:pPr/>
              <a:t>15</a:t>
            </a:fld>
            <a:endParaRPr lang="en-US" altLang="en-US" sz="1300"/>
          </a:p>
        </p:txBody>
      </p:sp>
      <p:sp>
        <p:nvSpPr>
          <p:cNvPr id="30723" name="Rectangle 2">
            <a:extLst>
              <a:ext uri="{FF2B5EF4-FFF2-40B4-BE49-F238E27FC236}">
                <a16:creationId xmlns:a16="http://schemas.microsoft.com/office/drawing/2014/main" id="{9FFDA698-AD1E-490A-843E-56BBFBDA156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F4C63D34-496E-420D-BEE9-57DE0CECD3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45106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a:ea typeface="+mn-ea"/>
            </a:endParaRPr>
          </a:p>
        </p:txBody>
      </p:sp>
      <p:sp>
        <p:nvSpPr>
          <p:cNvPr id="4126" name="Rectangle 30" descr="Pink tissue paper"/>
          <p:cNvSpPr>
            <a:spLocks noGrp="1" noChangeArrowheads="1"/>
          </p:cNvSpPr>
          <p:nvPr>
            <p:ph type="ctrTitle" sz="quarter"/>
          </p:nvPr>
        </p:nvSpPr>
        <p:spPr>
          <a:xfrm>
            <a:off x="34833" y="457200"/>
            <a:ext cx="9065623" cy="2286000"/>
          </a:xfrm>
        </p:spPr>
        <p:txBody>
          <a:bodyPr wrap="none" anchor="ctr"/>
          <a:lstStyle>
            <a:lvl1pPr>
              <a:defRPr sz="6600">
                <a:solidFill>
                  <a:schemeClr val="bg1"/>
                </a:solidFill>
              </a:defRPr>
            </a:lvl1pPr>
          </a:lstStyle>
          <a:p>
            <a:r>
              <a:rPr lang="en-US" dirty="0"/>
              <a:t>Click to edit Master title style</a:t>
            </a:r>
          </a:p>
        </p:txBody>
      </p:sp>
      <p:sp>
        <p:nvSpPr>
          <p:cNvPr id="4134" name="Rectangle 38" descr="Pink tissue paper"/>
          <p:cNvSpPr>
            <a:spLocks noGrp="1" noChangeArrowheads="1"/>
          </p:cNvSpPr>
          <p:nvPr>
            <p:ph type="subTitle" sz="quarter" idx="1"/>
          </p:nvPr>
        </p:nvSpPr>
        <p:spPr>
          <a:xfrm>
            <a:off x="304800" y="3276600"/>
            <a:ext cx="8382000" cy="1219200"/>
          </a:xfrm>
        </p:spPr>
        <p:txBody>
          <a:bodyPr/>
          <a:lstStyle>
            <a:lvl1pPr marL="0" indent="0" algn="ctr">
              <a:buFont typeface="Wingdings" pitchFamily="2" charset="2"/>
              <a:buNone/>
              <a:defRPr sz="3200"/>
            </a:lvl1pPr>
          </a:lstStyle>
          <a:p>
            <a:r>
              <a:rPr lang="en-US" dirty="0"/>
              <a:t>Click to edit Master subtitle style</a:t>
            </a:r>
          </a:p>
        </p:txBody>
      </p:sp>
    </p:spTree>
    <p:extLst>
      <p:ext uri="{BB962C8B-B14F-4D97-AF65-F5344CB8AC3E}">
        <p14:creationId xmlns:p14="http://schemas.microsoft.com/office/powerpoint/2010/main" val="338920889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xfrm>
            <a:off x="7215188" y="6400800"/>
            <a:ext cx="1905000" cy="457200"/>
          </a:xfrm>
          <a:prstGeom prst="rect">
            <a:avLst/>
          </a:prstGeom>
          <a:ln/>
        </p:spPr>
        <p:txBody>
          <a:bodyPr/>
          <a:lstStyle>
            <a:lvl1pPr>
              <a:defRPr/>
            </a:lvl1pPr>
          </a:lstStyle>
          <a:p>
            <a:pPr>
              <a:defRPr/>
            </a:pPr>
            <a:fld id="{A100A47A-09A9-4891-9F43-244615D47038}" type="slidenum">
              <a:rPr lang="en-US" altLang="en-US"/>
              <a:pPr>
                <a:defRPr/>
              </a:pPr>
              <a:t>‹#›</a:t>
            </a:fld>
            <a:endParaRPr lang="en-CA" altLang="en-US" dirty="0"/>
          </a:p>
        </p:txBody>
      </p:sp>
    </p:spTree>
    <p:extLst>
      <p:ext uri="{BB962C8B-B14F-4D97-AF65-F5344CB8AC3E}">
        <p14:creationId xmlns:p14="http://schemas.microsoft.com/office/powerpoint/2010/main" val="16515298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xfrm>
            <a:off x="7215188" y="6400800"/>
            <a:ext cx="1905000" cy="457200"/>
          </a:xfrm>
          <a:prstGeom prst="rect">
            <a:avLst/>
          </a:prstGeom>
          <a:ln/>
        </p:spPr>
        <p:txBody>
          <a:bodyPr/>
          <a:lstStyle>
            <a:lvl1pPr>
              <a:defRPr/>
            </a:lvl1pPr>
          </a:lstStyle>
          <a:p>
            <a:pPr>
              <a:defRPr/>
            </a:pPr>
            <a:fld id="{DDD0C428-2C1E-46F5-8FB4-3FE450CE886A}" type="slidenum">
              <a:rPr lang="en-US" altLang="en-US"/>
              <a:pPr>
                <a:defRPr/>
              </a:pPr>
              <a:t>‹#›</a:t>
            </a:fld>
            <a:endParaRPr lang="en-CA" altLang="en-US" dirty="0"/>
          </a:p>
        </p:txBody>
      </p:sp>
    </p:spTree>
    <p:extLst>
      <p:ext uri="{BB962C8B-B14F-4D97-AF65-F5344CB8AC3E}">
        <p14:creationId xmlns:p14="http://schemas.microsoft.com/office/powerpoint/2010/main" val="363856757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13026" name="Rectangle 2"/>
          <p:cNvSpPr>
            <a:spLocks noGrp="1" noChangeArrowheads="1"/>
          </p:cNvSpPr>
          <p:nvPr>
            <p:ph type="ctrTitle"/>
          </p:nvPr>
        </p:nvSpPr>
        <p:spPr>
          <a:xfrm>
            <a:off x="0" y="1600200"/>
            <a:ext cx="9144000" cy="3276600"/>
          </a:xfrm>
        </p:spPr>
        <p:txBody>
          <a:bodyPr anchor="ctr"/>
          <a:lstStyle>
            <a:lvl1pPr algn="ctr">
              <a:defRPr sz="4800" b="1">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2948280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849754" y="631275"/>
            <a:ext cx="3444493" cy="400110"/>
          </a:xfrm>
          <a:prstGeom prst="rect">
            <a:avLst/>
          </a:prstGeom>
        </p:spPr>
        <p:txBody>
          <a:bodyPr wrap="square" lIns="0" tIns="0" rIns="0" bIns="0">
            <a:spAutoFit/>
          </a:bodyPr>
          <a:lstStyle>
            <a:lvl1pPr>
              <a:defRPr sz="2600" b="1" i="0">
                <a:solidFill>
                  <a:srgbClr val="585858"/>
                </a:solidFill>
                <a:latin typeface="Arial"/>
                <a:cs typeface="Arial"/>
              </a:defRPr>
            </a:lvl1pPr>
          </a:lstStyle>
          <a:p>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tint val="75000"/>
                </a:prstClr>
              </a:solidFill>
              <a:effectLst/>
              <a:uLnTx/>
              <a:uFillTx/>
              <a:latin typeface="Calibri"/>
              <a:ea typeface="MS PGothic" panose="020B0600070205080204" pitchFamily="34" charset="-128"/>
              <a:cs typeface="+mn-cs"/>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smtClean="0">
                <a:ln>
                  <a:noFill/>
                </a:ln>
                <a:solidFill>
                  <a:prstClr val="black">
                    <a:tint val="75000"/>
                  </a:prstClr>
                </a:solidFill>
                <a:effectLst/>
                <a:uLnTx/>
                <a:uFillTx/>
                <a:latin typeface="Calibri"/>
                <a:ea typeface="MS PGothic" panose="020B0600070205080204" pitchFamily="34"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5/16/2021</a:t>
            </a:fld>
            <a:endParaRPr kumimoji="0" lang="en-US" sz="1800" b="0" i="0" u="none" strike="noStrike" kern="1200" cap="none" spc="0" normalizeH="0" baseline="0" noProof="0">
              <a:ln>
                <a:noFill/>
              </a:ln>
              <a:solidFill>
                <a:prstClr val="black">
                  <a:tint val="75000"/>
                </a:prstClr>
              </a:solidFill>
              <a:effectLst/>
              <a:uLnTx/>
              <a:uFillTx/>
              <a:latin typeface="Calibri"/>
              <a:ea typeface="MS PGothic" panose="020B0600070205080204" pitchFamily="34" charset="-128"/>
              <a:cs typeface="+mn-cs"/>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prstClr val="black">
                    <a:tint val="75000"/>
                  </a:prstClr>
                </a:solidFill>
                <a:effectLst/>
                <a:uLnTx/>
                <a:uFillTx/>
                <a:latin typeface="Calibri"/>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tint val="75000"/>
                </a:prstClr>
              </a:solidFill>
              <a:effectLst/>
              <a:uLnTx/>
              <a:uFillTx/>
              <a:latin typeface="Calibri"/>
              <a:ea typeface="MS PGothic" panose="020B0600070205080204" pitchFamily="34" charset="-128"/>
              <a:cs typeface="+mn-cs"/>
            </a:endParaRPr>
          </a:p>
        </p:txBody>
      </p:sp>
    </p:spTree>
    <p:extLst>
      <p:ext uri="{BB962C8B-B14F-4D97-AF65-F5344CB8AC3E}">
        <p14:creationId xmlns:p14="http://schemas.microsoft.com/office/powerpoint/2010/main" val="4294911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585858"/>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tint val="75000"/>
                </a:prstClr>
              </a:solidFill>
              <a:effectLst/>
              <a:uLnTx/>
              <a:uFillTx/>
              <a:latin typeface="Calibri"/>
              <a:ea typeface="MS PGothic" panose="020B0600070205080204" pitchFamily="34" charset="-128"/>
              <a:cs typeface="+mn-cs"/>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smtClean="0">
                <a:ln>
                  <a:noFill/>
                </a:ln>
                <a:solidFill>
                  <a:prstClr val="black">
                    <a:tint val="75000"/>
                  </a:prstClr>
                </a:solidFill>
                <a:effectLst/>
                <a:uLnTx/>
                <a:uFillTx/>
                <a:latin typeface="Calibri"/>
                <a:ea typeface="MS PGothic" panose="020B0600070205080204" pitchFamily="34"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5/16/2021</a:t>
            </a:fld>
            <a:endParaRPr kumimoji="0" lang="en-US" sz="1800" b="0" i="0" u="none" strike="noStrike" kern="1200" cap="none" spc="0" normalizeH="0" baseline="0" noProof="0">
              <a:ln>
                <a:noFill/>
              </a:ln>
              <a:solidFill>
                <a:prstClr val="black">
                  <a:tint val="75000"/>
                </a:prstClr>
              </a:solidFill>
              <a:effectLst/>
              <a:uLnTx/>
              <a:uFillTx/>
              <a:latin typeface="Calibri"/>
              <a:ea typeface="MS PGothic" panose="020B0600070205080204" pitchFamily="34" charset="-128"/>
              <a:cs typeface="+mn-cs"/>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prstClr val="black">
                    <a:tint val="75000"/>
                  </a:prstClr>
                </a:solidFill>
                <a:effectLst/>
                <a:uLnTx/>
                <a:uFillTx/>
                <a:latin typeface="Calibri"/>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tint val="75000"/>
                </a:prstClr>
              </a:solidFill>
              <a:effectLst/>
              <a:uLnTx/>
              <a:uFillTx/>
              <a:latin typeface="Calibri"/>
              <a:ea typeface="MS PGothic" panose="020B0600070205080204" pitchFamily="34" charset="-128"/>
              <a:cs typeface="+mn-cs"/>
            </a:endParaRPr>
          </a:p>
        </p:txBody>
      </p:sp>
    </p:spTree>
    <p:extLst>
      <p:ext uri="{BB962C8B-B14F-4D97-AF65-F5344CB8AC3E}">
        <p14:creationId xmlns:p14="http://schemas.microsoft.com/office/powerpoint/2010/main" val="471167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585858"/>
                </a:solidFill>
                <a:latin typeface="Arial"/>
                <a:cs typeface="Arial"/>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tint val="75000"/>
                </a:prstClr>
              </a:solidFill>
              <a:effectLst/>
              <a:uLnTx/>
              <a:uFillTx/>
              <a:latin typeface="Calibri"/>
              <a:ea typeface="MS PGothic" panose="020B0600070205080204" pitchFamily="34" charset="-128"/>
              <a:cs typeface="+mn-cs"/>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smtClean="0">
                <a:ln>
                  <a:noFill/>
                </a:ln>
                <a:solidFill>
                  <a:prstClr val="black">
                    <a:tint val="75000"/>
                  </a:prstClr>
                </a:solidFill>
                <a:effectLst/>
                <a:uLnTx/>
                <a:uFillTx/>
                <a:latin typeface="Calibri"/>
                <a:ea typeface="MS PGothic" panose="020B0600070205080204" pitchFamily="34"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5/16/2021</a:t>
            </a:fld>
            <a:endParaRPr kumimoji="0" lang="en-US" sz="1800" b="0" i="0" u="none" strike="noStrike" kern="1200" cap="none" spc="0" normalizeH="0" baseline="0" noProof="0">
              <a:ln>
                <a:noFill/>
              </a:ln>
              <a:solidFill>
                <a:prstClr val="black">
                  <a:tint val="75000"/>
                </a:prstClr>
              </a:solidFill>
              <a:effectLst/>
              <a:uLnTx/>
              <a:uFillTx/>
              <a:latin typeface="Calibri"/>
              <a:ea typeface="MS PGothic" panose="020B0600070205080204" pitchFamily="34" charset="-128"/>
              <a:cs typeface="+mn-cs"/>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prstClr val="black">
                    <a:tint val="75000"/>
                  </a:prstClr>
                </a:solidFill>
                <a:effectLst/>
                <a:uLnTx/>
                <a:uFillTx/>
                <a:latin typeface="Calibri"/>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tint val="75000"/>
                </a:prstClr>
              </a:solidFill>
              <a:effectLst/>
              <a:uLnTx/>
              <a:uFillTx/>
              <a:latin typeface="Calibri"/>
              <a:ea typeface="MS PGothic" panose="020B0600070205080204" pitchFamily="34" charset="-128"/>
              <a:cs typeface="+mn-cs"/>
            </a:endParaRPr>
          </a:p>
        </p:txBody>
      </p:sp>
    </p:spTree>
    <p:extLst>
      <p:ext uri="{BB962C8B-B14F-4D97-AF65-F5344CB8AC3E}">
        <p14:creationId xmlns:p14="http://schemas.microsoft.com/office/powerpoint/2010/main" val="3162994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585858"/>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tint val="75000"/>
                </a:prstClr>
              </a:solidFill>
              <a:effectLst/>
              <a:uLnTx/>
              <a:uFillTx/>
              <a:latin typeface="Calibri"/>
              <a:ea typeface="MS PGothic" panose="020B0600070205080204" pitchFamily="34" charset="-128"/>
              <a:cs typeface="+mn-cs"/>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smtClean="0">
                <a:ln>
                  <a:noFill/>
                </a:ln>
                <a:solidFill>
                  <a:prstClr val="black">
                    <a:tint val="75000"/>
                  </a:prstClr>
                </a:solidFill>
                <a:effectLst/>
                <a:uLnTx/>
                <a:uFillTx/>
                <a:latin typeface="Calibri"/>
                <a:ea typeface="MS PGothic" panose="020B0600070205080204" pitchFamily="34"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5/16/2021</a:t>
            </a:fld>
            <a:endParaRPr kumimoji="0" lang="en-US" sz="1800" b="0" i="0" u="none" strike="noStrike" kern="1200" cap="none" spc="0" normalizeH="0" baseline="0" noProof="0">
              <a:ln>
                <a:noFill/>
              </a:ln>
              <a:solidFill>
                <a:prstClr val="black">
                  <a:tint val="75000"/>
                </a:prstClr>
              </a:solidFill>
              <a:effectLst/>
              <a:uLnTx/>
              <a:uFillTx/>
              <a:latin typeface="Calibri"/>
              <a:ea typeface="MS PGothic" panose="020B0600070205080204" pitchFamily="34" charset="-128"/>
              <a:cs typeface="+mn-cs"/>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prstClr val="black">
                    <a:tint val="75000"/>
                  </a:prstClr>
                </a:solidFill>
                <a:effectLst/>
                <a:uLnTx/>
                <a:uFillTx/>
                <a:latin typeface="Calibri"/>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tint val="75000"/>
                </a:prstClr>
              </a:solidFill>
              <a:effectLst/>
              <a:uLnTx/>
              <a:uFillTx/>
              <a:latin typeface="Calibri"/>
              <a:ea typeface="MS PGothic" panose="020B0600070205080204" pitchFamily="34" charset="-128"/>
              <a:cs typeface="+mn-cs"/>
            </a:endParaRPr>
          </a:p>
        </p:txBody>
      </p:sp>
    </p:spTree>
    <p:extLst>
      <p:ext uri="{BB962C8B-B14F-4D97-AF65-F5344CB8AC3E}">
        <p14:creationId xmlns:p14="http://schemas.microsoft.com/office/powerpoint/2010/main" val="2008928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1573"/>
          </a:xfrm>
          <a:prstGeom prst="rect">
            <a:avLst/>
          </a:prstGeom>
        </p:spPr>
      </p:pic>
      <p:pic>
        <p:nvPicPr>
          <p:cNvPr id="17" name="bg object 17"/>
          <p:cNvPicPr/>
          <p:nvPr/>
        </p:nvPicPr>
        <p:blipFill>
          <a:blip r:embed="rId3" cstate="print"/>
          <a:stretch>
            <a:fillRect/>
          </a:stretch>
        </p:blipFill>
        <p:spPr>
          <a:xfrm>
            <a:off x="6470903" y="3291839"/>
            <a:ext cx="2673096" cy="3559732"/>
          </a:xfrm>
          <a:prstGeom prst="rect">
            <a:avLst/>
          </a:prstGeom>
        </p:spPr>
      </p:pic>
      <p:sp>
        <p:nvSpPr>
          <p:cNvPr id="20" name="bg object 20"/>
          <p:cNvSpPr/>
          <p:nvPr/>
        </p:nvSpPr>
        <p:spPr>
          <a:xfrm>
            <a:off x="501395" y="4223378"/>
            <a:ext cx="8186420" cy="0"/>
          </a:xfrm>
          <a:custGeom>
            <a:avLst/>
            <a:gdLst/>
            <a:ahLst/>
            <a:cxnLst/>
            <a:rect l="l" t="t" r="r" b="b"/>
            <a:pathLst>
              <a:path w="8186420">
                <a:moveTo>
                  <a:pt x="0" y="0"/>
                </a:moveTo>
                <a:lnTo>
                  <a:pt x="8186293" y="0"/>
                </a:lnTo>
              </a:path>
            </a:pathLst>
          </a:custGeom>
          <a:ln w="34925">
            <a:solidFill>
              <a:srgbClr val="464766"/>
            </a:solidFill>
            <a:prstDash val="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S PGothic" panose="020B0600070205080204" pitchFamily="34" charset="-128"/>
              <a:cs typeface="+mn-cs"/>
            </a:endParaRPr>
          </a:p>
        </p:txBody>
      </p:sp>
      <p:sp>
        <p:nvSpPr>
          <p:cNvPr id="21" name="bg object 21"/>
          <p:cNvSpPr/>
          <p:nvPr/>
        </p:nvSpPr>
        <p:spPr>
          <a:xfrm>
            <a:off x="1877568" y="4481122"/>
            <a:ext cx="5029200" cy="1826545"/>
          </a:xfrm>
          <a:custGeom>
            <a:avLst/>
            <a:gdLst/>
            <a:ahLst/>
            <a:cxnLst/>
            <a:rect l="l" t="t" r="r" b="b"/>
            <a:pathLst>
              <a:path w="5029200" h="1371600">
                <a:moveTo>
                  <a:pt x="5029200" y="0"/>
                </a:moveTo>
                <a:lnTo>
                  <a:pt x="0" y="0"/>
                </a:lnTo>
                <a:lnTo>
                  <a:pt x="0" y="1371599"/>
                </a:lnTo>
                <a:lnTo>
                  <a:pt x="5029200" y="1371599"/>
                </a:lnTo>
                <a:lnTo>
                  <a:pt x="5029200" y="0"/>
                </a:lnTo>
                <a:close/>
              </a:path>
            </a:pathLst>
          </a:custGeom>
          <a:solidFill>
            <a:srgbClr val="F1F1F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S PGothic" panose="020B0600070205080204" pitchFamily="34" charset="-128"/>
              <a:cs typeface="+mn-cs"/>
            </a:endParaRPr>
          </a:p>
        </p:txBody>
      </p:sp>
      <p:sp>
        <p:nvSpPr>
          <p:cNvPr id="22" name="bg object 22"/>
          <p:cNvSpPr/>
          <p:nvPr/>
        </p:nvSpPr>
        <p:spPr>
          <a:xfrm>
            <a:off x="1877568" y="4481122"/>
            <a:ext cx="5029200" cy="1826545"/>
          </a:xfrm>
          <a:custGeom>
            <a:avLst/>
            <a:gdLst/>
            <a:ahLst/>
            <a:cxnLst/>
            <a:rect l="l" t="t" r="r" b="b"/>
            <a:pathLst>
              <a:path w="5029200" h="1371600">
                <a:moveTo>
                  <a:pt x="0" y="1371599"/>
                </a:moveTo>
                <a:lnTo>
                  <a:pt x="5029200" y="1371599"/>
                </a:lnTo>
                <a:lnTo>
                  <a:pt x="5029200" y="0"/>
                </a:lnTo>
                <a:lnTo>
                  <a:pt x="0" y="0"/>
                </a:lnTo>
                <a:lnTo>
                  <a:pt x="0" y="1371599"/>
                </a:lnTo>
                <a:close/>
              </a:path>
            </a:pathLst>
          </a:custGeom>
          <a:ln w="25400">
            <a:solidFill>
              <a:srgbClr val="63636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S PGothic" panose="020B0600070205080204" pitchFamily="34" charset="-128"/>
              <a:cs typeface="+mn-cs"/>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tint val="75000"/>
                </a:prstClr>
              </a:solidFill>
              <a:effectLst/>
              <a:uLnTx/>
              <a:uFillTx/>
              <a:latin typeface="Calibri"/>
              <a:ea typeface="MS PGothic" panose="020B0600070205080204" pitchFamily="34" charset="-128"/>
              <a:cs typeface="+mn-cs"/>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smtClean="0">
                <a:ln>
                  <a:noFill/>
                </a:ln>
                <a:solidFill>
                  <a:prstClr val="black">
                    <a:tint val="75000"/>
                  </a:prstClr>
                </a:solidFill>
                <a:effectLst/>
                <a:uLnTx/>
                <a:uFillTx/>
                <a:latin typeface="Calibri"/>
                <a:ea typeface="MS PGothic" panose="020B0600070205080204" pitchFamily="34"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5/16/2021</a:t>
            </a:fld>
            <a:endParaRPr kumimoji="0" lang="en-US" sz="1800" b="0" i="0" u="none" strike="noStrike" kern="1200" cap="none" spc="0" normalizeH="0" baseline="0" noProof="0">
              <a:ln>
                <a:noFill/>
              </a:ln>
              <a:solidFill>
                <a:prstClr val="black">
                  <a:tint val="75000"/>
                </a:prstClr>
              </a:solidFill>
              <a:effectLst/>
              <a:uLnTx/>
              <a:uFillTx/>
              <a:latin typeface="Calibri"/>
              <a:ea typeface="MS PGothic" panose="020B0600070205080204" pitchFamily="34" charset="-128"/>
              <a:cs typeface="+mn-cs"/>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prstClr val="black">
                    <a:tint val="75000"/>
                  </a:prstClr>
                </a:solidFill>
                <a:effectLst/>
                <a:uLnTx/>
                <a:uFillTx/>
                <a:latin typeface="Calibri"/>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tint val="75000"/>
                </a:prstClr>
              </a:solidFill>
              <a:effectLst/>
              <a:uLnTx/>
              <a:uFillTx/>
              <a:latin typeface="Calibri"/>
              <a:ea typeface="MS PGothic" panose="020B0600070205080204" pitchFamily="34" charset="-128"/>
              <a:cs typeface="+mn-cs"/>
            </a:endParaRPr>
          </a:p>
        </p:txBody>
      </p:sp>
    </p:spTree>
    <p:extLst>
      <p:ext uri="{BB962C8B-B14F-4D97-AF65-F5344CB8AC3E}">
        <p14:creationId xmlns:p14="http://schemas.microsoft.com/office/powerpoint/2010/main" val="2736676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20725"/>
          </a:xfrm>
        </p:spPr>
        <p:txBody>
          <a:bodyPr/>
          <a:lstStyle/>
          <a:p>
            <a:r>
              <a:rPr lang="en-US" dirty="0"/>
              <a:t>Click to edit Master title style</a:t>
            </a:r>
          </a:p>
        </p:txBody>
      </p:sp>
      <p:sp>
        <p:nvSpPr>
          <p:cNvPr id="3" name="Content Placeholder 2"/>
          <p:cNvSpPr>
            <a:spLocks noGrp="1"/>
          </p:cNvSpPr>
          <p:nvPr>
            <p:ph idx="1"/>
          </p:nvPr>
        </p:nvSpPr>
        <p:spPr>
          <a:xfrm>
            <a:off x="0" y="720725"/>
            <a:ext cx="9144000" cy="6137275"/>
          </a:xfrm>
        </p:spPr>
        <p:txBody>
          <a:bodyPr/>
          <a:lstStyle>
            <a:lvl2pPr>
              <a:defRPr>
                <a:solidFill>
                  <a:schemeClr val="tx1"/>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757705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200" y="3725862"/>
            <a:ext cx="89916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609600" y="1830049"/>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6744191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20725"/>
            <a:ext cx="4548188" cy="613208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720725"/>
            <a:ext cx="4548188" cy="6137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939936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28302" y="689837"/>
            <a:ext cx="46198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8303" y="1329598"/>
            <a:ext cx="4619898" cy="55284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8201" y="689837"/>
            <a:ext cx="4471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8201" y="1329598"/>
            <a:ext cx="4471987" cy="55284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83809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833299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05620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xfrm>
            <a:off x="7215188" y="6400800"/>
            <a:ext cx="1905000" cy="457200"/>
          </a:xfrm>
          <a:prstGeom prst="rect">
            <a:avLst/>
          </a:prstGeom>
          <a:ln/>
        </p:spPr>
        <p:txBody>
          <a:bodyPr/>
          <a:lstStyle>
            <a:lvl1pPr>
              <a:defRPr/>
            </a:lvl1pPr>
          </a:lstStyle>
          <a:p>
            <a:pPr>
              <a:defRPr/>
            </a:pPr>
            <a:fld id="{D4E3CACF-0B3E-4809-A9CA-189A401210ED}" type="slidenum">
              <a:rPr lang="en-US" altLang="en-US"/>
              <a:pPr>
                <a:defRPr/>
              </a:pPr>
              <a:t>‹#›</a:t>
            </a:fld>
            <a:endParaRPr lang="en-CA" altLang="en-US" dirty="0"/>
          </a:p>
        </p:txBody>
      </p:sp>
    </p:spTree>
    <p:extLst>
      <p:ext uri="{BB962C8B-B14F-4D97-AF65-F5344CB8AC3E}">
        <p14:creationId xmlns:p14="http://schemas.microsoft.com/office/powerpoint/2010/main" val="49165965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xfrm>
            <a:off x="7215188" y="6400800"/>
            <a:ext cx="1905000" cy="457200"/>
          </a:xfrm>
          <a:prstGeom prst="rect">
            <a:avLst/>
          </a:prstGeom>
          <a:ln/>
        </p:spPr>
        <p:txBody>
          <a:bodyPr/>
          <a:lstStyle>
            <a:lvl1pPr>
              <a:defRPr/>
            </a:lvl1pPr>
          </a:lstStyle>
          <a:p>
            <a:pPr>
              <a:defRPr/>
            </a:pPr>
            <a:fld id="{224FD5D3-0888-4167-9E4D-5EFFC360AB95}" type="slidenum">
              <a:rPr lang="en-US" altLang="en-US"/>
              <a:pPr>
                <a:defRPr/>
              </a:pPr>
              <a:t>‹#›</a:t>
            </a:fld>
            <a:endParaRPr lang="en-CA" altLang="en-US" dirty="0"/>
          </a:p>
        </p:txBody>
      </p:sp>
    </p:spTree>
    <p:extLst>
      <p:ext uri="{BB962C8B-B14F-4D97-AF65-F5344CB8AC3E}">
        <p14:creationId xmlns:p14="http://schemas.microsoft.com/office/powerpoint/2010/main" val="73235864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0" y="0"/>
            <a:ext cx="9144000" cy="720725"/>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21"/>
          <p:cNvSpPr>
            <a:spLocks noGrp="1" noChangeArrowheads="1"/>
          </p:cNvSpPr>
          <p:nvPr>
            <p:ph type="body" idx="1"/>
          </p:nvPr>
        </p:nvSpPr>
        <p:spPr bwMode="auto">
          <a:xfrm>
            <a:off x="0" y="720725"/>
            <a:ext cx="9144000" cy="613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842" r:id="rId1"/>
    <p:sldLayoutId id="2147483834" r:id="rId2"/>
    <p:sldLayoutId id="2147483835" r:id="rId3"/>
    <p:sldLayoutId id="2147483836" r:id="rId4"/>
    <p:sldLayoutId id="2147483837" r:id="rId5"/>
    <p:sldLayoutId id="2147483843" r:id="rId6"/>
    <p:sldLayoutId id="2147483844" r:id="rId7"/>
    <p:sldLayoutId id="2147483838" r:id="rId8"/>
    <p:sldLayoutId id="2147483839" r:id="rId9"/>
    <p:sldLayoutId id="2147483840" r:id="rId10"/>
    <p:sldLayoutId id="2147483841" r:id="rId11"/>
    <p:sldLayoutId id="2147483845" r:id="rId12"/>
  </p:sldLayoutIdLst>
  <p:transition spd="med"/>
  <p:hf hdr="0" ftr="0" dt="0"/>
  <p:txStyles>
    <p:title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1573"/>
          </a:xfrm>
          <a:prstGeom prst="rect">
            <a:avLst/>
          </a:prstGeom>
        </p:spPr>
      </p:pic>
      <p:pic>
        <p:nvPicPr>
          <p:cNvPr id="17" name="bg object 17"/>
          <p:cNvPicPr/>
          <p:nvPr/>
        </p:nvPicPr>
        <p:blipFill>
          <a:blip r:embed="rId8" cstate="print"/>
          <a:stretch>
            <a:fillRect/>
          </a:stretch>
        </p:blipFill>
        <p:spPr>
          <a:xfrm>
            <a:off x="6470903" y="3291839"/>
            <a:ext cx="2673096" cy="3559732"/>
          </a:xfrm>
          <a:prstGeom prst="rect">
            <a:avLst/>
          </a:prstGeom>
        </p:spPr>
      </p:pic>
      <p:sp>
        <p:nvSpPr>
          <p:cNvPr id="2" name="Holder 2"/>
          <p:cNvSpPr>
            <a:spLocks noGrp="1"/>
          </p:cNvSpPr>
          <p:nvPr>
            <p:ph type="title"/>
          </p:nvPr>
        </p:nvSpPr>
        <p:spPr>
          <a:xfrm>
            <a:off x="2317737" y="631275"/>
            <a:ext cx="4508527" cy="400110"/>
          </a:xfrm>
          <a:prstGeom prst="rect">
            <a:avLst/>
          </a:prstGeom>
        </p:spPr>
        <p:txBody>
          <a:bodyPr wrap="square" lIns="0" tIns="0" rIns="0" bIns="0">
            <a:spAutoFit/>
          </a:bodyPr>
          <a:lstStyle>
            <a:lvl1pPr>
              <a:defRPr sz="2600" b="1" i="0">
                <a:solidFill>
                  <a:srgbClr val="585858"/>
                </a:solidFill>
                <a:latin typeface="Arial"/>
                <a:cs typeface="Arial"/>
              </a:defRPr>
            </a:lvl1pPr>
          </a:lstStyle>
          <a:p>
            <a:endParaRPr/>
          </a:p>
        </p:txBody>
      </p:sp>
      <p:sp>
        <p:nvSpPr>
          <p:cNvPr id="3" name="Holder 3"/>
          <p:cNvSpPr>
            <a:spLocks noGrp="1"/>
          </p:cNvSpPr>
          <p:nvPr>
            <p:ph type="body" idx="1"/>
          </p:nvPr>
        </p:nvSpPr>
        <p:spPr>
          <a:xfrm>
            <a:off x="1143000" y="1598210"/>
            <a:ext cx="4532630"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276999"/>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tint val="75000"/>
                </a:prstClr>
              </a:solidFill>
              <a:effectLst/>
              <a:uLnTx/>
              <a:uFillTx/>
              <a:latin typeface="Calibri"/>
              <a:ea typeface="MS PGothic" panose="020B0600070205080204" pitchFamily="34" charset="-128"/>
              <a:cs typeface="+mn-cs"/>
            </a:endParaRPr>
          </a:p>
        </p:txBody>
      </p:sp>
      <p:sp>
        <p:nvSpPr>
          <p:cNvPr id="5" name="Holder 5"/>
          <p:cNvSpPr>
            <a:spLocks noGrp="1"/>
          </p:cNvSpPr>
          <p:nvPr>
            <p:ph type="dt" sz="half" idx="6"/>
          </p:nvPr>
        </p:nvSpPr>
        <p:spPr>
          <a:xfrm>
            <a:off x="457200" y="6377940"/>
            <a:ext cx="2103120" cy="276999"/>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smtClean="0">
                <a:ln>
                  <a:noFill/>
                </a:ln>
                <a:solidFill>
                  <a:prstClr val="black">
                    <a:tint val="75000"/>
                  </a:prstClr>
                </a:solidFill>
                <a:effectLst/>
                <a:uLnTx/>
                <a:uFillTx/>
                <a:latin typeface="Calibri"/>
                <a:ea typeface="MS PGothic" panose="020B0600070205080204" pitchFamily="34"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5/16/2021</a:t>
            </a:fld>
            <a:endParaRPr kumimoji="0" lang="en-US" sz="1800" b="0" i="0" u="none" strike="noStrike" kern="1200" cap="none" spc="0" normalizeH="0" baseline="0" noProof="0">
              <a:ln>
                <a:noFill/>
              </a:ln>
              <a:solidFill>
                <a:prstClr val="black">
                  <a:tint val="75000"/>
                </a:prstClr>
              </a:solidFill>
              <a:effectLst/>
              <a:uLnTx/>
              <a:uFillTx/>
              <a:latin typeface="Calibri"/>
              <a:ea typeface="MS PGothic" panose="020B0600070205080204" pitchFamily="34" charset="-128"/>
              <a:cs typeface="+mn-cs"/>
            </a:endParaRPr>
          </a:p>
        </p:txBody>
      </p:sp>
      <p:sp>
        <p:nvSpPr>
          <p:cNvPr id="6" name="Holder 6"/>
          <p:cNvSpPr>
            <a:spLocks noGrp="1"/>
          </p:cNvSpPr>
          <p:nvPr>
            <p:ph type="sldNum" sz="quarter" idx="7"/>
          </p:nvPr>
        </p:nvSpPr>
        <p:spPr>
          <a:xfrm>
            <a:off x="6583680" y="6377940"/>
            <a:ext cx="2103120" cy="276999"/>
          </a:xfrm>
          <a:prstGeom prst="rect">
            <a:avLst/>
          </a:prstGeom>
        </p:spPr>
        <p:txBody>
          <a:bodyPr wrap="square" lIns="0" tIns="0" rIns="0" bIns="0">
            <a:spAutoFit/>
          </a:bodyPr>
          <a:lstStyle>
            <a:lvl1pPr algn="r">
              <a:defRPr>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prstClr val="black">
                    <a:tint val="75000"/>
                  </a:prstClr>
                </a:solidFill>
                <a:effectLst/>
                <a:uLnTx/>
                <a:uFillTx/>
                <a:latin typeface="Calibri"/>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tint val="75000"/>
                </a:prstClr>
              </a:solidFill>
              <a:effectLst/>
              <a:uLnTx/>
              <a:uFillTx/>
              <a:latin typeface="Calibri"/>
              <a:ea typeface="MS PGothic" panose="020B0600070205080204" pitchFamily="34" charset="-128"/>
              <a:cs typeface="+mn-cs"/>
            </a:endParaRPr>
          </a:p>
        </p:txBody>
      </p:sp>
    </p:spTree>
    <p:extLst>
      <p:ext uri="{BB962C8B-B14F-4D97-AF65-F5344CB8AC3E}">
        <p14:creationId xmlns:p14="http://schemas.microsoft.com/office/powerpoint/2010/main" val="1976639721"/>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6.jpg"/></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st.github.com/hellerbarde/2843375" TargetMode="Externa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txBox="1">
            <a:spLocks/>
          </p:cNvSpPr>
          <p:nvPr/>
        </p:nvSpPr>
        <p:spPr bwMode="auto">
          <a:xfrm>
            <a:off x="0" y="13854"/>
            <a:ext cx="9144000" cy="3643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b"/>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pPr>
            <a:r>
              <a:rPr lang="en-US" altLang="en-US" sz="4500" b="1" dirty="0">
                <a:solidFill>
                  <a:srgbClr val="00B050"/>
                </a:solidFill>
              </a:rPr>
              <a:t>8</a:t>
            </a:r>
          </a:p>
          <a:p>
            <a:pPr algn="ctr" eaLnBrk="1" hangingPunct="1">
              <a:lnSpc>
                <a:spcPct val="90000"/>
              </a:lnSpc>
            </a:pPr>
            <a:endParaRPr lang="en-US" altLang="en-US" sz="900" b="1" dirty="0">
              <a:solidFill>
                <a:srgbClr val="00B050"/>
              </a:solidFill>
            </a:endParaRPr>
          </a:p>
          <a:p>
            <a:pPr algn="ctr" eaLnBrk="1" hangingPunct="1">
              <a:lnSpc>
                <a:spcPct val="90000"/>
              </a:lnSpc>
            </a:pPr>
            <a:endParaRPr lang="en-US" altLang="en-US" sz="4500" b="1" dirty="0">
              <a:solidFill>
                <a:srgbClr val="00B050"/>
              </a:solidFill>
            </a:endParaRPr>
          </a:p>
          <a:p>
            <a:pPr algn="ctr" eaLnBrk="1" hangingPunct="1">
              <a:lnSpc>
                <a:spcPct val="90000"/>
              </a:lnSpc>
            </a:pPr>
            <a:r>
              <a:rPr lang="en-US" sz="2800" b="1" dirty="0"/>
              <a:t>Disk Storage, Basic File Structures, and Hashing</a:t>
            </a:r>
            <a:endParaRPr lang="en-US" altLang="en-US" sz="6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0" y="1"/>
            <a:ext cx="9144000" cy="609600"/>
          </a:xfrm>
        </p:spPr>
        <p:txBody>
          <a:bodyPr/>
          <a:lstStyle/>
          <a:p>
            <a:r>
              <a:rPr lang="en-US" altLang="en-US" sz="2800" b="1" dirty="0"/>
              <a:t>Secondary Storage Devices</a:t>
            </a:r>
          </a:p>
        </p:txBody>
      </p:sp>
      <p:sp>
        <p:nvSpPr>
          <p:cNvPr id="23555" name="Content Placeholder 2"/>
          <p:cNvSpPr>
            <a:spLocks noGrp="1"/>
          </p:cNvSpPr>
          <p:nvPr>
            <p:ph idx="1"/>
          </p:nvPr>
        </p:nvSpPr>
        <p:spPr>
          <a:xfrm>
            <a:off x="37289" y="668847"/>
            <a:ext cx="9042400" cy="6127548"/>
          </a:xfrm>
        </p:spPr>
        <p:txBody>
          <a:bodyPr/>
          <a:lstStyle/>
          <a:p>
            <a:pPr>
              <a:lnSpc>
                <a:spcPct val="150000"/>
              </a:lnSpc>
            </a:pPr>
            <a:r>
              <a:rPr lang="en-US" altLang="en-US" dirty="0"/>
              <a:t>Formatting</a:t>
            </a:r>
          </a:p>
          <a:p>
            <a:pPr lvl="1">
              <a:lnSpc>
                <a:spcPct val="150000"/>
              </a:lnSpc>
            </a:pPr>
            <a:r>
              <a:rPr lang="en-US" altLang="en-US" dirty="0"/>
              <a:t>Divides tracks into equal-sized disk blocks</a:t>
            </a:r>
          </a:p>
          <a:p>
            <a:pPr lvl="1">
              <a:lnSpc>
                <a:spcPct val="150000"/>
              </a:lnSpc>
            </a:pPr>
            <a:r>
              <a:rPr lang="en-US" altLang="en-US" dirty="0"/>
              <a:t>Blocks separated by interblock gaps</a:t>
            </a:r>
          </a:p>
          <a:p>
            <a:pPr>
              <a:lnSpc>
                <a:spcPct val="150000"/>
              </a:lnSpc>
            </a:pPr>
            <a:r>
              <a:rPr lang="en-US" altLang="en-US" dirty="0"/>
              <a:t>Data transfer in units of disk blocks</a:t>
            </a:r>
          </a:p>
          <a:p>
            <a:pPr lvl="1">
              <a:lnSpc>
                <a:spcPct val="150000"/>
              </a:lnSpc>
            </a:pPr>
            <a:r>
              <a:rPr lang="en-US" altLang="en-US" dirty="0"/>
              <a:t>Hardware address supplied to disk I/O hardware</a:t>
            </a:r>
          </a:p>
          <a:p>
            <a:pPr>
              <a:lnSpc>
                <a:spcPct val="150000"/>
              </a:lnSpc>
            </a:pPr>
            <a:r>
              <a:rPr lang="en-US" altLang="en-US" dirty="0"/>
              <a:t>Buffer</a:t>
            </a:r>
          </a:p>
          <a:p>
            <a:pPr lvl="1">
              <a:lnSpc>
                <a:spcPct val="150000"/>
              </a:lnSpc>
            </a:pPr>
            <a:r>
              <a:rPr lang="en-US" altLang="en-US" dirty="0"/>
              <a:t>Used in read and write operations</a:t>
            </a:r>
          </a:p>
          <a:p>
            <a:pPr>
              <a:lnSpc>
                <a:spcPct val="150000"/>
              </a:lnSpc>
            </a:pPr>
            <a:r>
              <a:rPr lang="en-US" altLang="en-US" dirty="0"/>
              <a:t>Read/write head</a:t>
            </a:r>
          </a:p>
          <a:p>
            <a:pPr lvl="1">
              <a:lnSpc>
                <a:spcPct val="150000"/>
              </a:lnSpc>
            </a:pPr>
            <a:r>
              <a:rPr lang="en-US" altLang="en-US" dirty="0"/>
              <a:t>Hardware mechanism for read and write operations</a:t>
            </a:r>
          </a:p>
          <a:p>
            <a:pPr>
              <a:lnSpc>
                <a:spcPct val="150000"/>
              </a:lnSpc>
            </a:pPr>
            <a:endParaRPr lang="en-US" altLang="en-US" dirty="0"/>
          </a:p>
        </p:txBody>
      </p:sp>
    </p:spTree>
    <p:extLst>
      <p:ext uri="{BB962C8B-B14F-4D97-AF65-F5344CB8AC3E}">
        <p14:creationId xmlns:p14="http://schemas.microsoft.com/office/powerpoint/2010/main" val="261810241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3FDDECEE-4421-4D3A-935D-A39AA4A05939}"/>
              </a:ext>
            </a:extLst>
          </p:cNvPr>
          <p:cNvSpPr>
            <a:spLocks noGrp="1" noChangeArrowheads="1"/>
          </p:cNvSpPr>
          <p:nvPr>
            <p:ph type="title"/>
          </p:nvPr>
        </p:nvSpPr>
        <p:spPr>
          <a:xfrm>
            <a:off x="0" y="1"/>
            <a:ext cx="9144000" cy="533400"/>
          </a:xfrm>
        </p:spPr>
        <p:txBody>
          <a:bodyPr/>
          <a:lstStyle/>
          <a:p>
            <a:pPr>
              <a:defRPr/>
            </a:pPr>
            <a:r>
              <a:rPr lang="en-US" altLang="en-US" sz="2800" dirty="0">
                <a:effectLst>
                  <a:outerShdw blurRad="38100" dist="38100" dir="2700000" algn="tl">
                    <a:srgbClr val="C0C0C0"/>
                  </a:outerShdw>
                </a:effectLst>
              </a:rPr>
              <a:t>Magnetic Hard Disk Mechanism</a:t>
            </a:r>
          </a:p>
        </p:txBody>
      </p:sp>
      <p:sp>
        <p:nvSpPr>
          <p:cNvPr id="25603" name="Text Box 7">
            <a:extLst>
              <a:ext uri="{FF2B5EF4-FFF2-40B4-BE49-F238E27FC236}">
                <a16:creationId xmlns:a16="http://schemas.microsoft.com/office/drawing/2014/main" id="{383A3D0D-A7FB-452B-9B5E-1F5395298DAE}"/>
              </a:ext>
            </a:extLst>
          </p:cNvPr>
          <p:cNvSpPr txBox="1">
            <a:spLocks noChangeArrowheads="1"/>
          </p:cNvSpPr>
          <p:nvPr/>
        </p:nvSpPr>
        <p:spPr bwMode="auto">
          <a:xfrm>
            <a:off x="381000" y="6400800"/>
            <a:ext cx="4556055"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700" b="1" dirty="0"/>
              <a:t>Schematic diagram of magnetic disk drive</a:t>
            </a:r>
          </a:p>
        </p:txBody>
      </p:sp>
      <p:pic>
        <p:nvPicPr>
          <p:cNvPr id="6" name="Graphic 5">
            <a:extLst>
              <a:ext uri="{FF2B5EF4-FFF2-40B4-BE49-F238E27FC236}">
                <a16:creationId xmlns:a16="http://schemas.microsoft.com/office/drawing/2014/main" id="{FF4FCCFE-B406-41E1-841A-D5A95EB153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97867" y="4025268"/>
            <a:ext cx="3246133" cy="2345032"/>
          </a:xfrm>
          <a:prstGeom prst="rect">
            <a:avLst/>
          </a:prstGeom>
        </p:spPr>
      </p:pic>
      <p:sp>
        <p:nvSpPr>
          <p:cNvPr id="7" name="Text Box 7">
            <a:extLst>
              <a:ext uri="{FF2B5EF4-FFF2-40B4-BE49-F238E27FC236}">
                <a16:creationId xmlns:a16="http://schemas.microsoft.com/office/drawing/2014/main" id="{038E444E-9F58-437F-AF88-2CF2AE191FBF}"/>
              </a:ext>
            </a:extLst>
          </p:cNvPr>
          <p:cNvSpPr txBox="1">
            <a:spLocks noChangeArrowheads="1"/>
          </p:cNvSpPr>
          <p:nvPr/>
        </p:nvSpPr>
        <p:spPr bwMode="auto">
          <a:xfrm>
            <a:off x="6006034" y="6381649"/>
            <a:ext cx="316945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700" b="1" dirty="0"/>
              <a:t>Photo of magnetic disk drive</a:t>
            </a:r>
          </a:p>
        </p:txBody>
      </p:sp>
      <p:pic>
        <p:nvPicPr>
          <p:cNvPr id="8" name="Graphic 7">
            <a:extLst>
              <a:ext uri="{FF2B5EF4-FFF2-40B4-BE49-F238E27FC236}">
                <a16:creationId xmlns:a16="http://schemas.microsoft.com/office/drawing/2014/main" id="{2BAC2392-ACCA-4691-9D6C-021EBB44FC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70" y="556332"/>
            <a:ext cx="6794432" cy="5507619"/>
          </a:xfrm>
          <a:prstGeom prst="rect">
            <a:avLst/>
          </a:prstGeom>
        </p:spPr>
      </p:pic>
    </p:spTree>
    <p:extLst>
      <p:ext uri="{BB962C8B-B14F-4D97-AF65-F5344CB8AC3E}">
        <p14:creationId xmlns:p14="http://schemas.microsoft.com/office/powerpoint/2010/main" val="38233664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620" y="1"/>
            <a:ext cx="9142379" cy="609600"/>
          </a:xfrm>
        </p:spPr>
        <p:txBody>
          <a:bodyPr/>
          <a:lstStyle/>
          <a:p>
            <a:r>
              <a:rPr lang="en-US" altLang="en-US" sz="2800" b="1" dirty="0"/>
              <a:t>Sectors on a Disk</a:t>
            </a:r>
          </a:p>
        </p:txBody>
      </p:sp>
      <p:pic>
        <p:nvPicPr>
          <p:cNvPr id="22533" name="Picture 5"/>
          <p:cNvPicPr>
            <a:picLocks noChangeAspect="1"/>
          </p:cNvPicPr>
          <p:nvPr/>
        </p:nvPicPr>
        <p:blipFill rotWithShape="1">
          <a:blip r:embed="rId2">
            <a:extLst>
              <a:ext uri="{28A0092B-C50C-407E-A947-70E740481C1C}">
                <a14:useLocalDpi xmlns:a14="http://schemas.microsoft.com/office/drawing/2010/main" val="0"/>
              </a:ext>
            </a:extLst>
          </a:blip>
          <a:srcRect l="13368" t="6956" r="3917" b="2608"/>
          <a:stretch/>
        </p:blipFill>
        <p:spPr bwMode="auto">
          <a:xfrm>
            <a:off x="0" y="1219200"/>
            <a:ext cx="9122185" cy="479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093755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99074DA5-40DD-43CB-8D07-956828D0CB3E}"/>
              </a:ext>
            </a:extLst>
          </p:cNvPr>
          <p:cNvSpPr>
            <a:spLocks noGrp="1" noChangeArrowheads="1"/>
          </p:cNvSpPr>
          <p:nvPr>
            <p:ph type="title"/>
          </p:nvPr>
        </p:nvSpPr>
        <p:spPr>
          <a:xfrm>
            <a:off x="0" y="1"/>
            <a:ext cx="9144000" cy="533400"/>
          </a:xfrm>
        </p:spPr>
        <p:txBody>
          <a:bodyPr/>
          <a:lstStyle/>
          <a:p>
            <a:pPr>
              <a:defRPr/>
            </a:pPr>
            <a:r>
              <a:rPr lang="en-US" altLang="en-US">
                <a:effectLst>
                  <a:outerShdw blurRad="38100" dist="38100" dir="2700000" algn="tl">
                    <a:srgbClr val="C0C0C0"/>
                  </a:outerShdw>
                </a:effectLst>
              </a:rPr>
              <a:t>Magnetic Disks</a:t>
            </a:r>
          </a:p>
        </p:txBody>
      </p:sp>
      <p:sp>
        <p:nvSpPr>
          <p:cNvPr id="27651" name="Rectangle 3">
            <a:extLst>
              <a:ext uri="{FF2B5EF4-FFF2-40B4-BE49-F238E27FC236}">
                <a16:creationId xmlns:a16="http://schemas.microsoft.com/office/drawing/2014/main" id="{4E2675DD-256C-442C-B221-1F79523F35D3}"/>
              </a:ext>
            </a:extLst>
          </p:cNvPr>
          <p:cNvSpPr>
            <a:spLocks noGrp="1" noChangeArrowheads="1"/>
          </p:cNvSpPr>
          <p:nvPr>
            <p:ph idx="1"/>
          </p:nvPr>
        </p:nvSpPr>
        <p:spPr>
          <a:xfrm>
            <a:off x="0" y="443951"/>
            <a:ext cx="9144000" cy="6324598"/>
          </a:xfrm>
        </p:spPr>
        <p:txBody>
          <a:bodyPr/>
          <a:lstStyle/>
          <a:p>
            <a:pPr>
              <a:lnSpc>
                <a:spcPct val="150000"/>
              </a:lnSpc>
              <a:spcAft>
                <a:spcPts val="0"/>
              </a:spcAft>
            </a:pPr>
            <a:r>
              <a:rPr lang="en-US" altLang="en-US" sz="2100" b="1" dirty="0">
                <a:solidFill>
                  <a:srgbClr val="002060"/>
                </a:solidFill>
                <a:latin typeface="Candara" panose="020E0502030303020204" pitchFamily="34" charset="0"/>
              </a:rPr>
              <a:t>Read-Write head</a:t>
            </a:r>
            <a:r>
              <a:rPr lang="en-US" altLang="en-US" sz="2100" dirty="0">
                <a:solidFill>
                  <a:srgbClr val="002060"/>
                </a:solidFill>
                <a:latin typeface="Candara" panose="020E0502030303020204" pitchFamily="34" charset="0"/>
              </a:rPr>
              <a:t> </a:t>
            </a:r>
          </a:p>
          <a:p>
            <a:pPr>
              <a:lnSpc>
                <a:spcPct val="150000"/>
              </a:lnSpc>
              <a:spcAft>
                <a:spcPts val="0"/>
              </a:spcAft>
            </a:pPr>
            <a:r>
              <a:rPr lang="en-US" altLang="en-US" sz="2100" b="1" dirty="0">
                <a:latin typeface="Candara" panose="020E0502030303020204" pitchFamily="34" charset="0"/>
              </a:rPr>
              <a:t>Surface of platter divided into circular </a:t>
            </a:r>
            <a:r>
              <a:rPr lang="en-US" altLang="en-US" sz="2100" b="1" dirty="0">
                <a:solidFill>
                  <a:srgbClr val="002060"/>
                </a:solidFill>
                <a:latin typeface="Candara" panose="020E0502030303020204" pitchFamily="34" charset="0"/>
              </a:rPr>
              <a:t>tracks</a:t>
            </a:r>
          </a:p>
          <a:p>
            <a:pPr lvl="1">
              <a:lnSpc>
                <a:spcPct val="150000"/>
              </a:lnSpc>
              <a:spcAft>
                <a:spcPts val="0"/>
              </a:spcAft>
            </a:pPr>
            <a:r>
              <a:rPr lang="en-US" altLang="en-US" sz="2100" dirty="0">
                <a:latin typeface="Candara" panose="020E0502030303020204" pitchFamily="34" charset="0"/>
              </a:rPr>
              <a:t>Over 50K-100K tracks per platter on typical hard disks</a:t>
            </a:r>
          </a:p>
          <a:p>
            <a:pPr>
              <a:lnSpc>
                <a:spcPct val="150000"/>
              </a:lnSpc>
              <a:spcAft>
                <a:spcPts val="0"/>
              </a:spcAft>
            </a:pPr>
            <a:r>
              <a:rPr lang="en-US" altLang="en-US" sz="2100" b="1" dirty="0">
                <a:latin typeface="Candara" panose="020E0502030303020204" pitchFamily="34" charset="0"/>
              </a:rPr>
              <a:t>Each track is divided into </a:t>
            </a:r>
            <a:r>
              <a:rPr lang="en-US" altLang="en-US" sz="2100" b="1" dirty="0">
                <a:solidFill>
                  <a:srgbClr val="002060"/>
                </a:solidFill>
                <a:latin typeface="Candara" panose="020E0502030303020204" pitchFamily="34" charset="0"/>
              </a:rPr>
              <a:t>sectors</a:t>
            </a:r>
            <a:r>
              <a:rPr lang="en-US" altLang="en-US" sz="2100" b="1" dirty="0">
                <a:latin typeface="Candara" panose="020E0502030303020204" pitchFamily="34" charset="0"/>
              </a:rPr>
              <a:t>.  </a:t>
            </a:r>
          </a:p>
          <a:p>
            <a:pPr lvl="1">
              <a:lnSpc>
                <a:spcPct val="150000"/>
              </a:lnSpc>
              <a:spcAft>
                <a:spcPts val="0"/>
              </a:spcAft>
            </a:pPr>
            <a:r>
              <a:rPr lang="en-US" altLang="en-US" sz="2100" dirty="0">
                <a:latin typeface="Candara" panose="020E0502030303020204" pitchFamily="34" charset="0"/>
              </a:rPr>
              <a:t>A sector is the smallest unit of data that can be read or written.</a:t>
            </a:r>
          </a:p>
          <a:p>
            <a:pPr lvl="1">
              <a:lnSpc>
                <a:spcPct val="150000"/>
              </a:lnSpc>
              <a:spcAft>
                <a:spcPts val="0"/>
              </a:spcAft>
            </a:pPr>
            <a:r>
              <a:rPr lang="en-US" altLang="en-US" sz="2100" dirty="0">
                <a:latin typeface="Candara" panose="020E0502030303020204" pitchFamily="34" charset="0"/>
              </a:rPr>
              <a:t>Sector size typically 512 bytes</a:t>
            </a:r>
          </a:p>
          <a:p>
            <a:pPr lvl="1">
              <a:lnSpc>
                <a:spcPct val="150000"/>
              </a:lnSpc>
              <a:spcAft>
                <a:spcPts val="0"/>
              </a:spcAft>
            </a:pPr>
            <a:r>
              <a:rPr lang="en-US" altLang="en-US" sz="2100" dirty="0">
                <a:latin typeface="Candara" panose="020E0502030303020204" pitchFamily="34" charset="0"/>
              </a:rPr>
              <a:t>Typical sectors per track: </a:t>
            </a:r>
          </a:p>
          <a:p>
            <a:pPr lvl="2">
              <a:lnSpc>
                <a:spcPct val="150000"/>
              </a:lnSpc>
              <a:spcAft>
                <a:spcPts val="0"/>
              </a:spcAft>
            </a:pPr>
            <a:r>
              <a:rPr lang="en-US" altLang="en-US" sz="2100" dirty="0">
                <a:latin typeface="Candara" panose="020E0502030303020204" pitchFamily="34" charset="0"/>
              </a:rPr>
              <a:t>500 to 1000 (on inner tracks) to 1000 to 2000 (on outer tracks)</a:t>
            </a:r>
          </a:p>
          <a:p>
            <a:pPr>
              <a:lnSpc>
                <a:spcPct val="150000"/>
              </a:lnSpc>
              <a:spcAft>
                <a:spcPts val="0"/>
              </a:spcAft>
            </a:pPr>
            <a:r>
              <a:rPr lang="en-US" altLang="en-US" sz="2100" b="1" dirty="0">
                <a:latin typeface="Candara" panose="020E0502030303020204" pitchFamily="34" charset="0"/>
              </a:rPr>
              <a:t>Head-disk assemblies </a:t>
            </a:r>
          </a:p>
          <a:p>
            <a:pPr lvl="1">
              <a:lnSpc>
                <a:spcPct val="150000"/>
              </a:lnSpc>
              <a:spcAft>
                <a:spcPts val="0"/>
              </a:spcAft>
            </a:pPr>
            <a:r>
              <a:rPr lang="en-US" altLang="en-US" sz="2100" dirty="0">
                <a:latin typeface="Candara" panose="020E0502030303020204" pitchFamily="34" charset="0"/>
              </a:rPr>
              <a:t>multiple disk platters on a single spindle (1 to 5 usually)</a:t>
            </a:r>
          </a:p>
          <a:p>
            <a:pPr lvl="1">
              <a:lnSpc>
                <a:spcPct val="150000"/>
              </a:lnSpc>
              <a:spcAft>
                <a:spcPts val="0"/>
              </a:spcAft>
            </a:pPr>
            <a:r>
              <a:rPr lang="en-US" altLang="en-US" sz="2100" dirty="0">
                <a:latin typeface="Candara" panose="020E0502030303020204" pitchFamily="34" charset="0"/>
              </a:rPr>
              <a:t>one head per platter, mounted on a common arm.</a:t>
            </a:r>
          </a:p>
          <a:p>
            <a:pPr>
              <a:lnSpc>
                <a:spcPct val="150000"/>
              </a:lnSpc>
              <a:spcAft>
                <a:spcPts val="0"/>
              </a:spcAft>
            </a:pPr>
            <a:r>
              <a:rPr lang="en-US" altLang="en-US" sz="2100" b="1" dirty="0">
                <a:solidFill>
                  <a:srgbClr val="002060"/>
                </a:solidFill>
                <a:latin typeface="Candara" panose="020E0502030303020204" pitchFamily="34" charset="0"/>
              </a:rPr>
              <a:t>Cylinder</a:t>
            </a:r>
            <a:r>
              <a:rPr lang="en-US" altLang="en-US" sz="2100" b="1" i="1" dirty="0">
                <a:latin typeface="Candara" panose="020E0502030303020204" pitchFamily="34" charset="0"/>
              </a:rPr>
              <a:t> </a:t>
            </a:r>
            <a:r>
              <a:rPr lang="en-US" altLang="en-US" sz="2100" b="1" i="1" dirty="0" err="1">
                <a:latin typeface="Candara" panose="020E0502030303020204" pitchFamily="34" charset="0"/>
              </a:rPr>
              <a:t>i</a:t>
            </a:r>
            <a:r>
              <a:rPr lang="en-US" altLang="en-US" sz="2100" b="1" i="1" dirty="0">
                <a:latin typeface="Candara" panose="020E0502030303020204" pitchFamily="34" charset="0"/>
              </a:rPr>
              <a:t> </a:t>
            </a:r>
            <a:r>
              <a:rPr lang="en-US" altLang="en-US" sz="2100" b="1" dirty="0">
                <a:latin typeface="Candara" panose="020E0502030303020204" pitchFamily="34" charset="0"/>
              </a:rPr>
              <a:t>consists of </a:t>
            </a:r>
            <a:r>
              <a:rPr lang="en-US" altLang="en-US" sz="2100" b="1" i="1" dirty="0" err="1">
                <a:latin typeface="Candara" panose="020E0502030303020204" pitchFamily="34" charset="0"/>
              </a:rPr>
              <a:t>i</a:t>
            </a:r>
            <a:r>
              <a:rPr lang="en-US" altLang="en-US" sz="2100" b="1" baseline="30000" dirty="0" err="1">
                <a:latin typeface="Candara" panose="020E0502030303020204" pitchFamily="34" charset="0"/>
              </a:rPr>
              <a:t>th</a:t>
            </a:r>
            <a:r>
              <a:rPr lang="en-US" altLang="en-US" sz="2100" b="1" dirty="0">
                <a:latin typeface="Candara" panose="020E0502030303020204" pitchFamily="34" charset="0"/>
              </a:rPr>
              <a:t> track of all the platters </a:t>
            </a:r>
          </a:p>
        </p:txBody>
      </p:sp>
    </p:spTree>
    <p:extLst>
      <p:ext uri="{BB962C8B-B14F-4D97-AF65-F5344CB8AC3E}">
        <p14:creationId xmlns:p14="http://schemas.microsoft.com/office/powerpoint/2010/main" val="20303457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6" end="6"/>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500"/>
                                  </p:stCondLst>
                                  <p:childTnLst>
                                    <p:set>
                                      <p:cBhvr>
                                        <p:cTn id="17"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99074DA5-40DD-43CB-8D07-956828D0CB3E}"/>
              </a:ext>
            </a:extLst>
          </p:cNvPr>
          <p:cNvSpPr>
            <a:spLocks noGrp="1" noChangeArrowheads="1"/>
          </p:cNvSpPr>
          <p:nvPr>
            <p:ph type="title"/>
          </p:nvPr>
        </p:nvSpPr>
        <p:spPr>
          <a:xfrm>
            <a:off x="0" y="1"/>
            <a:ext cx="9144000" cy="533400"/>
          </a:xfrm>
        </p:spPr>
        <p:txBody>
          <a:bodyPr/>
          <a:lstStyle/>
          <a:p>
            <a:pPr>
              <a:defRPr/>
            </a:pPr>
            <a:r>
              <a:rPr lang="en-US" altLang="en-US">
                <a:effectLst>
                  <a:outerShdw blurRad="38100" dist="38100" dir="2700000" algn="tl">
                    <a:srgbClr val="C0C0C0"/>
                  </a:outerShdw>
                </a:effectLst>
              </a:rPr>
              <a:t>Magnetic Disks</a:t>
            </a:r>
          </a:p>
        </p:txBody>
      </p:sp>
      <p:sp>
        <p:nvSpPr>
          <p:cNvPr id="27651" name="Rectangle 3">
            <a:extLst>
              <a:ext uri="{FF2B5EF4-FFF2-40B4-BE49-F238E27FC236}">
                <a16:creationId xmlns:a16="http://schemas.microsoft.com/office/drawing/2014/main" id="{4E2675DD-256C-442C-B221-1F79523F35D3}"/>
              </a:ext>
            </a:extLst>
          </p:cNvPr>
          <p:cNvSpPr>
            <a:spLocks noGrp="1" noChangeArrowheads="1"/>
          </p:cNvSpPr>
          <p:nvPr>
            <p:ph idx="1"/>
          </p:nvPr>
        </p:nvSpPr>
        <p:spPr>
          <a:xfrm>
            <a:off x="0" y="530088"/>
            <a:ext cx="9144000" cy="2458278"/>
          </a:xfrm>
        </p:spPr>
        <p:txBody>
          <a:bodyPr/>
          <a:lstStyle/>
          <a:p>
            <a:pPr>
              <a:lnSpc>
                <a:spcPct val="150000"/>
              </a:lnSpc>
              <a:spcAft>
                <a:spcPts val="0"/>
              </a:spcAft>
            </a:pPr>
            <a:r>
              <a:rPr lang="en-US" altLang="en-US" sz="2400" dirty="0"/>
              <a:t>To read/write a sector</a:t>
            </a:r>
          </a:p>
          <a:p>
            <a:pPr lvl="1">
              <a:lnSpc>
                <a:spcPct val="150000"/>
              </a:lnSpc>
              <a:spcAft>
                <a:spcPts val="0"/>
              </a:spcAft>
            </a:pPr>
            <a:r>
              <a:rPr lang="en-US" altLang="en-US" sz="2400" dirty="0"/>
              <a:t>disk arm swings to position head on right track</a:t>
            </a:r>
          </a:p>
          <a:p>
            <a:pPr lvl="1">
              <a:lnSpc>
                <a:spcPct val="150000"/>
              </a:lnSpc>
              <a:spcAft>
                <a:spcPts val="0"/>
              </a:spcAft>
            </a:pPr>
            <a:r>
              <a:rPr lang="en-US" altLang="en-US" sz="2400" dirty="0"/>
              <a:t>platter spins continually; </a:t>
            </a:r>
          </a:p>
          <a:p>
            <a:pPr lvl="1">
              <a:lnSpc>
                <a:spcPct val="150000"/>
              </a:lnSpc>
              <a:spcAft>
                <a:spcPts val="0"/>
              </a:spcAft>
            </a:pPr>
            <a:r>
              <a:rPr lang="en-US" altLang="en-US" sz="2400" dirty="0"/>
              <a:t>data is read/written as sector passes under head</a:t>
            </a:r>
          </a:p>
        </p:txBody>
      </p:sp>
      <p:pic>
        <p:nvPicPr>
          <p:cNvPr id="4" name="Graphic 3">
            <a:extLst>
              <a:ext uri="{FF2B5EF4-FFF2-40B4-BE49-F238E27FC236}">
                <a16:creationId xmlns:a16="http://schemas.microsoft.com/office/drawing/2014/main" id="{931F0B71-A7C7-4069-9862-3A736ADA15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46713" y="3110586"/>
            <a:ext cx="4635230" cy="3757353"/>
          </a:xfrm>
          <a:prstGeom prst="rect">
            <a:avLst/>
          </a:prstGeom>
        </p:spPr>
      </p:pic>
      <p:pic>
        <p:nvPicPr>
          <p:cNvPr id="5" name="Graphic 4">
            <a:extLst>
              <a:ext uri="{FF2B5EF4-FFF2-40B4-BE49-F238E27FC236}">
                <a16:creationId xmlns:a16="http://schemas.microsoft.com/office/drawing/2014/main" id="{FA6B16D6-9A26-454E-95BE-C497FB407A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5370" y="4038600"/>
            <a:ext cx="3513463" cy="2538153"/>
          </a:xfrm>
          <a:prstGeom prst="rect">
            <a:avLst/>
          </a:prstGeom>
        </p:spPr>
      </p:pic>
    </p:spTree>
    <p:extLst>
      <p:ext uri="{BB962C8B-B14F-4D97-AF65-F5344CB8AC3E}">
        <p14:creationId xmlns:p14="http://schemas.microsoft.com/office/powerpoint/2010/main" val="22219744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419C8B05-D4C9-4872-BCD4-CC62E73106E3}"/>
              </a:ext>
            </a:extLst>
          </p:cNvPr>
          <p:cNvSpPr>
            <a:spLocks noGrp="1" noChangeArrowheads="1"/>
          </p:cNvSpPr>
          <p:nvPr>
            <p:ph type="title"/>
          </p:nvPr>
        </p:nvSpPr>
        <p:spPr>
          <a:xfrm>
            <a:off x="0" y="0"/>
            <a:ext cx="9144000" cy="609599"/>
          </a:xfrm>
        </p:spPr>
        <p:txBody>
          <a:bodyPr/>
          <a:lstStyle/>
          <a:p>
            <a:pPr>
              <a:defRPr/>
            </a:pPr>
            <a:r>
              <a:rPr lang="en-US" altLang="en-US">
                <a:effectLst>
                  <a:outerShdw blurRad="38100" dist="38100" dir="2700000" algn="tl">
                    <a:srgbClr val="C0C0C0"/>
                  </a:outerShdw>
                </a:effectLst>
              </a:rPr>
              <a:t>Magnetic Disks (Cont.)</a:t>
            </a:r>
          </a:p>
        </p:txBody>
      </p:sp>
      <p:sp>
        <p:nvSpPr>
          <p:cNvPr id="29699" name="Rectangle 3">
            <a:extLst>
              <a:ext uri="{FF2B5EF4-FFF2-40B4-BE49-F238E27FC236}">
                <a16:creationId xmlns:a16="http://schemas.microsoft.com/office/drawing/2014/main" id="{48FE5A9E-CBB0-4914-8857-7AC74DFBB2E1}"/>
              </a:ext>
            </a:extLst>
          </p:cNvPr>
          <p:cNvSpPr>
            <a:spLocks noGrp="1" noChangeArrowheads="1"/>
          </p:cNvSpPr>
          <p:nvPr>
            <p:ph idx="1"/>
          </p:nvPr>
        </p:nvSpPr>
        <p:spPr>
          <a:xfrm>
            <a:off x="0" y="609598"/>
            <a:ext cx="9144000" cy="6248401"/>
          </a:xfrm>
        </p:spPr>
        <p:txBody>
          <a:bodyPr/>
          <a:lstStyle/>
          <a:p>
            <a:pPr>
              <a:lnSpc>
                <a:spcPct val="150000"/>
              </a:lnSpc>
              <a:spcAft>
                <a:spcPts val="0"/>
              </a:spcAft>
            </a:pPr>
            <a:r>
              <a:rPr lang="en-US" altLang="en-US" sz="2200" b="1" dirty="0">
                <a:solidFill>
                  <a:srgbClr val="002060"/>
                </a:solidFill>
              </a:rPr>
              <a:t>Disk controller</a:t>
            </a:r>
            <a:r>
              <a:rPr lang="en-US" altLang="en-US" sz="2200" dirty="0">
                <a:solidFill>
                  <a:srgbClr val="002060"/>
                </a:solidFill>
              </a:rPr>
              <a:t> </a:t>
            </a:r>
            <a:r>
              <a:rPr lang="en-US" altLang="en-US" sz="2200" dirty="0"/>
              <a:t>– interfaces between the computer system and the disk drive hardware.</a:t>
            </a:r>
          </a:p>
          <a:p>
            <a:pPr lvl="1">
              <a:lnSpc>
                <a:spcPct val="150000"/>
              </a:lnSpc>
              <a:spcAft>
                <a:spcPts val="0"/>
              </a:spcAft>
            </a:pPr>
            <a:r>
              <a:rPr lang="en-US" altLang="en-US" sz="2200" dirty="0"/>
              <a:t>accepts high-level commands to </a:t>
            </a:r>
            <a:r>
              <a:rPr lang="en-US" altLang="en-US" sz="2200" b="1" dirty="0"/>
              <a:t>read or write </a:t>
            </a:r>
            <a:r>
              <a:rPr lang="en-US" altLang="en-US" sz="2200" dirty="0"/>
              <a:t>a sector </a:t>
            </a:r>
          </a:p>
          <a:p>
            <a:pPr lvl="1">
              <a:lnSpc>
                <a:spcPct val="150000"/>
              </a:lnSpc>
              <a:spcAft>
                <a:spcPts val="0"/>
              </a:spcAft>
            </a:pPr>
            <a:r>
              <a:rPr lang="en-US" altLang="en-US" sz="2200" dirty="0"/>
              <a:t>initiates actions such as moving the disk arm to the right track and actually reading or writing the data</a:t>
            </a:r>
          </a:p>
          <a:p>
            <a:pPr lvl="1">
              <a:lnSpc>
                <a:spcPct val="150000"/>
              </a:lnSpc>
              <a:spcAft>
                <a:spcPts val="0"/>
              </a:spcAft>
            </a:pPr>
            <a:r>
              <a:rPr lang="en-US" altLang="en-US" sz="2200" dirty="0"/>
              <a:t>Computes and attaches </a:t>
            </a:r>
            <a:r>
              <a:rPr lang="en-US" altLang="en-US" sz="2200" b="1" dirty="0">
                <a:solidFill>
                  <a:srgbClr val="002060"/>
                </a:solidFill>
              </a:rPr>
              <a:t>checksums</a:t>
            </a:r>
            <a:r>
              <a:rPr lang="en-US" altLang="en-US" sz="2200" dirty="0"/>
              <a:t> to each sector to verify that data is read back correctly</a:t>
            </a:r>
          </a:p>
          <a:p>
            <a:pPr lvl="2">
              <a:lnSpc>
                <a:spcPct val="150000"/>
              </a:lnSpc>
              <a:spcAft>
                <a:spcPts val="0"/>
              </a:spcAft>
            </a:pPr>
            <a:r>
              <a:rPr lang="en-US" altLang="en-US" sz="2200" dirty="0"/>
              <a:t>If data is corrupted, with very high probability stored checksum won</a:t>
            </a:r>
            <a:r>
              <a:rPr lang="ja-JP" altLang="en-US" sz="2200" dirty="0"/>
              <a:t>’</a:t>
            </a:r>
            <a:r>
              <a:rPr lang="en-US" altLang="ja-JP" sz="2200" dirty="0"/>
              <a:t>t match recomputed checksum</a:t>
            </a:r>
          </a:p>
          <a:p>
            <a:pPr lvl="1">
              <a:lnSpc>
                <a:spcPct val="150000"/>
              </a:lnSpc>
              <a:spcAft>
                <a:spcPts val="0"/>
              </a:spcAft>
            </a:pPr>
            <a:r>
              <a:rPr lang="en-US" altLang="en-US" sz="2200" dirty="0"/>
              <a:t>Ensures successful writing by reading back sector after writing it</a:t>
            </a:r>
          </a:p>
          <a:p>
            <a:pPr lvl="1">
              <a:lnSpc>
                <a:spcPct val="150000"/>
              </a:lnSpc>
              <a:spcAft>
                <a:spcPts val="0"/>
              </a:spcAft>
            </a:pPr>
            <a:r>
              <a:rPr lang="en-US" altLang="en-US" sz="2200" dirty="0"/>
              <a:t>Performs </a:t>
            </a:r>
            <a:r>
              <a:rPr lang="en-US" altLang="en-US" sz="2200" b="1" dirty="0">
                <a:solidFill>
                  <a:srgbClr val="002060"/>
                </a:solidFill>
              </a:rPr>
              <a:t>remapping of bad sectors</a:t>
            </a:r>
          </a:p>
        </p:txBody>
      </p:sp>
      <p:sp>
        <p:nvSpPr>
          <p:cNvPr id="29700" name="Rectangle 4">
            <a:extLst>
              <a:ext uri="{FF2B5EF4-FFF2-40B4-BE49-F238E27FC236}">
                <a16:creationId xmlns:a16="http://schemas.microsoft.com/office/drawing/2014/main" id="{4D41DC23-6629-4180-9D8D-52D15D7856F8}"/>
              </a:ext>
            </a:extLst>
          </p:cNvPr>
          <p:cNvSpPr>
            <a:spLocks noChangeArrowheads="1"/>
          </p:cNvSpPr>
          <p:nvPr/>
        </p:nvSpPr>
        <p:spPr bwMode="auto">
          <a:xfrm>
            <a:off x="987425" y="3744913"/>
            <a:ext cx="6724650"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endParaRPr lang="en-US" altLang="en-US" sz="1800"/>
          </a:p>
        </p:txBody>
      </p:sp>
    </p:spTree>
    <p:extLst>
      <p:ext uri="{BB962C8B-B14F-4D97-AF65-F5344CB8AC3E}">
        <p14:creationId xmlns:p14="http://schemas.microsoft.com/office/powerpoint/2010/main" val="21259594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4994ABD0-5835-4B1F-B034-665C08785264}"/>
              </a:ext>
            </a:extLst>
          </p:cNvPr>
          <p:cNvSpPr>
            <a:spLocks noGrp="1" noChangeArrowheads="1"/>
          </p:cNvSpPr>
          <p:nvPr>
            <p:ph type="title"/>
          </p:nvPr>
        </p:nvSpPr>
        <p:spPr>
          <a:xfrm>
            <a:off x="0" y="1"/>
            <a:ext cx="9144000" cy="609600"/>
          </a:xfrm>
        </p:spPr>
        <p:txBody>
          <a:bodyPr/>
          <a:lstStyle/>
          <a:p>
            <a:pPr>
              <a:defRPr/>
            </a:pPr>
            <a:r>
              <a:rPr lang="en-US" altLang="en-US" dirty="0">
                <a:effectLst>
                  <a:outerShdw blurRad="38100" dist="38100" dir="2700000" algn="tl">
                    <a:srgbClr val="C0C0C0"/>
                  </a:outerShdw>
                </a:effectLst>
              </a:rPr>
              <a:t>Performance Measures of Disks</a:t>
            </a:r>
          </a:p>
        </p:txBody>
      </p:sp>
      <p:sp>
        <p:nvSpPr>
          <p:cNvPr id="34819" name="Rectangle 5">
            <a:extLst>
              <a:ext uri="{FF2B5EF4-FFF2-40B4-BE49-F238E27FC236}">
                <a16:creationId xmlns:a16="http://schemas.microsoft.com/office/drawing/2014/main" id="{5F16EC1A-6115-4F94-8465-1922B91BAE8E}"/>
              </a:ext>
            </a:extLst>
          </p:cNvPr>
          <p:cNvSpPr>
            <a:spLocks noGrp="1" noChangeArrowheads="1"/>
          </p:cNvSpPr>
          <p:nvPr>
            <p:ph type="body" idx="1"/>
          </p:nvPr>
        </p:nvSpPr>
        <p:spPr>
          <a:xfrm>
            <a:off x="0" y="622853"/>
            <a:ext cx="9144000" cy="6248399"/>
          </a:xfrm>
        </p:spPr>
        <p:txBody>
          <a:bodyPr/>
          <a:lstStyle/>
          <a:p>
            <a:pPr>
              <a:lnSpc>
                <a:spcPct val="150000"/>
              </a:lnSpc>
              <a:spcAft>
                <a:spcPts val="0"/>
              </a:spcAft>
            </a:pPr>
            <a:r>
              <a:rPr lang="en-US" altLang="en-US" sz="2400" b="1" dirty="0">
                <a:solidFill>
                  <a:srgbClr val="002060"/>
                </a:solidFill>
              </a:rPr>
              <a:t>Access time</a:t>
            </a:r>
            <a:r>
              <a:rPr lang="en-US" altLang="en-US" sz="2400" dirty="0">
                <a:solidFill>
                  <a:srgbClr val="002060"/>
                </a:solidFill>
              </a:rPr>
              <a:t> </a:t>
            </a:r>
            <a:r>
              <a:rPr lang="en-US" altLang="en-US" sz="2400" dirty="0"/>
              <a:t>– the time it takes from when a read or write request is issued to when data transfer begins.  Consists of: </a:t>
            </a:r>
          </a:p>
          <a:p>
            <a:pPr lvl="1">
              <a:lnSpc>
                <a:spcPct val="150000"/>
              </a:lnSpc>
              <a:spcAft>
                <a:spcPts val="0"/>
              </a:spcAft>
            </a:pPr>
            <a:r>
              <a:rPr lang="en-US" altLang="en-US" sz="2400" b="1" dirty="0">
                <a:solidFill>
                  <a:srgbClr val="002060"/>
                </a:solidFill>
              </a:rPr>
              <a:t>Seek time</a:t>
            </a:r>
            <a:r>
              <a:rPr lang="en-US" altLang="en-US" sz="2400" dirty="0">
                <a:solidFill>
                  <a:srgbClr val="002060"/>
                </a:solidFill>
              </a:rPr>
              <a:t> </a:t>
            </a:r>
            <a:r>
              <a:rPr lang="en-US" altLang="en-US" sz="2400" dirty="0"/>
              <a:t>– time to reposition the arm over the correct track. </a:t>
            </a:r>
          </a:p>
          <a:p>
            <a:pPr lvl="2">
              <a:lnSpc>
                <a:spcPct val="150000"/>
              </a:lnSpc>
              <a:spcAft>
                <a:spcPts val="0"/>
              </a:spcAft>
            </a:pPr>
            <a:r>
              <a:rPr lang="en-US" altLang="en-US" sz="2200" dirty="0"/>
              <a:t>4 to 10 milliseconds on typical disks</a:t>
            </a:r>
          </a:p>
          <a:p>
            <a:pPr lvl="1">
              <a:lnSpc>
                <a:spcPct val="150000"/>
              </a:lnSpc>
              <a:spcAft>
                <a:spcPts val="0"/>
              </a:spcAft>
            </a:pPr>
            <a:r>
              <a:rPr lang="en-US" altLang="en-US" sz="2400" b="1" dirty="0">
                <a:solidFill>
                  <a:srgbClr val="002060"/>
                </a:solidFill>
              </a:rPr>
              <a:t>Rotational latency</a:t>
            </a:r>
            <a:r>
              <a:rPr lang="en-US" altLang="en-US" sz="2400" dirty="0">
                <a:solidFill>
                  <a:srgbClr val="002060"/>
                </a:solidFill>
              </a:rPr>
              <a:t> </a:t>
            </a:r>
            <a:r>
              <a:rPr lang="en-US" altLang="en-US" sz="2400" dirty="0"/>
              <a:t>– time to put the sector under the head. </a:t>
            </a:r>
          </a:p>
          <a:p>
            <a:pPr lvl="2">
              <a:lnSpc>
                <a:spcPct val="150000"/>
              </a:lnSpc>
              <a:spcAft>
                <a:spcPts val="0"/>
              </a:spcAft>
            </a:pPr>
            <a:r>
              <a:rPr lang="en-US" altLang="en-US" sz="2200" dirty="0"/>
              <a:t>4 to 11 milliseconds on typical disks (5400 to 15000 </a:t>
            </a:r>
            <a:r>
              <a:rPr lang="en-US" altLang="en-US" sz="2200" dirty="0" err="1"/>
              <a:t>r.p.m</a:t>
            </a:r>
            <a:r>
              <a:rPr lang="en-US" altLang="en-US" sz="2200" dirty="0"/>
              <a:t>.)</a:t>
            </a:r>
          </a:p>
          <a:p>
            <a:pPr>
              <a:lnSpc>
                <a:spcPct val="150000"/>
              </a:lnSpc>
              <a:spcAft>
                <a:spcPts val="0"/>
              </a:spcAft>
            </a:pPr>
            <a:endParaRPr lang="en-US" altLang="en-US" sz="2400" b="1" dirty="0">
              <a:solidFill>
                <a:srgbClr val="002060"/>
              </a:solidFill>
            </a:endParaRPr>
          </a:p>
          <a:p>
            <a:pPr>
              <a:lnSpc>
                <a:spcPct val="150000"/>
              </a:lnSpc>
              <a:spcAft>
                <a:spcPts val="0"/>
              </a:spcAft>
            </a:pPr>
            <a:r>
              <a:rPr lang="en-US" altLang="en-US" sz="2400" b="1" dirty="0">
                <a:solidFill>
                  <a:srgbClr val="002060"/>
                </a:solidFill>
              </a:rPr>
              <a:t>Data-transfer rate </a:t>
            </a:r>
            <a:r>
              <a:rPr lang="en-US" altLang="en-US" sz="2400" dirty="0"/>
              <a:t>– the rate at which data can be </a:t>
            </a:r>
            <a:r>
              <a:rPr lang="en-US" altLang="en-US" sz="2400" b="1" dirty="0"/>
              <a:t>retrieved from </a:t>
            </a:r>
            <a:r>
              <a:rPr lang="en-US" altLang="en-US" sz="2400" dirty="0"/>
              <a:t>or </a:t>
            </a:r>
            <a:r>
              <a:rPr lang="en-US" altLang="en-US" sz="2400" b="1" dirty="0"/>
              <a:t>stored to </a:t>
            </a:r>
            <a:r>
              <a:rPr lang="en-US" altLang="en-US" sz="2400" dirty="0"/>
              <a:t>the disk.</a:t>
            </a:r>
          </a:p>
          <a:p>
            <a:pPr lvl="1">
              <a:lnSpc>
                <a:spcPct val="150000"/>
              </a:lnSpc>
              <a:spcAft>
                <a:spcPts val="0"/>
              </a:spcAft>
            </a:pPr>
            <a:r>
              <a:rPr lang="en-US" altLang="en-US" sz="2400" b="1" dirty="0">
                <a:solidFill>
                  <a:srgbClr val="FF0000"/>
                </a:solidFill>
                <a:effectLst>
                  <a:outerShdw blurRad="38100" dist="38100" dir="2700000" algn="tl">
                    <a:srgbClr val="000000">
                      <a:alpha val="43137"/>
                    </a:srgbClr>
                  </a:outerShdw>
                </a:effectLst>
              </a:rPr>
              <a:t>50 to 200 MB per second max rate, lower for inner tracks</a:t>
            </a:r>
          </a:p>
        </p:txBody>
      </p:sp>
    </p:spTree>
    <p:extLst>
      <p:ext uri="{BB962C8B-B14F-4D97-AF65-F5344CB8AC3E}">
        <p14:creationId xmlns:p14="http://schemas.microsoft.com/office/powerpoint/2010/main" val="112431568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B4E2-E0CA-415E-AB95-0B2593C3979A}"/>
              </a:ext>
            </a:extLst>
          </p:cNvPr>
          <p:cNvSpPr>
            <a:spLocks noGrp="1"/>
          </p:cNvSpPr>
          <p:nvPr>
            <p:ph type="title"/>
          </p:nvPr>
        </p:nvSpPr>
        <p:spPr>
          <a:xfrm>
            <a:off x="0" y="1"/>
            <a:ext cx="9144000" cy="609600"/>
          </a:xfrm>
        </p:spPr>
        <p:txBody>
          <a:bodyPr/>
          <a:lstStyle/>
          <a:p>
            <a:r>
              <a:rPr lang="en-IN" dirty="0"/>
              <a:t>Performance Measures (Cont.)</a:t>
            </a:r>
          </a:p>
        </p:txBody>
      </p:sp>
      <p:sp>
        <p:nvSpPr>
          <p:cNvPr id="3" name="Content Placeholder 2">
            <a:extLst>
              <a:ext uri="{FF2B5EF4-FFF2-40B4-BE49-F238E27FC236}">
                <a16:creationId xmlns:a16="http://schemas.microsoft.com/office/drawing/2014/main" id="{AE0561C9-0634-441F-A201-0576B6037495}"/>
              </a:ext>
            </a:extLst>
          </p:cNvPr>
          <p:cNvSpPr>
            <a:spLocks noGrp="1"/>
          </p:cNvSpPr>
          <p:nvPr>
            <p:ph idx="1"/>
          </p:nvPr>
        </p:nvSpPr>
        <p:spPr>
          <a:xfrm>
            <a:off x="0" y="762000"/>
            <a:ext cx="9144000" cy="6096000"/>
          </a:xfrm>
        </p:spPr>
        <p:txBody>
          <a:bodyPr/>
          <a:lstStyle/>
          <a:p>
            <a:pPr>
              <a:spcAft>
                <a:spcPts val="0"/>
              </a:spcAft>
            </a:pPr>
            <a:r>
              <a:rPr lang="en-IN" sz="2200" b="1" dirty="0">
                <a:solidFill>
                  <a:srgbClr val="002060"/>
                </a:solidFill>
              </a:rPr>
              <a:t>Disk block </a:t>
            </a:r>
            <a:r>
              <a:rPr lang="en-IN" sz="2200" dirty="0"/>
              <a:t>is a logical unit for storage allocation and retrieval</a:t>
            </a:r>
          </a:p>
          <a:p>
            <a:pPr lvl="1">
              <a:spcAft>
                <a:spcPts val="0"/>
              </a:spcAft>
            </a:pPr>
            <a:r>
              <a:rPr lang="en-IN" sz="2200" dirty="0"/>
              <a:t>4 to 16 kilobytes typically</a:t>
            </a:r>
          </a:p>
          <a:p>
            <a:pPr lvl="2">
              <a:spcAft>
                <a:spcPts val="0"/>
              </a:spcAft>
            </a:pPr>
            <a:r>
              <a:rPr lang="en-US" altLang="en-US" sz="2200" dirty="0"/>
              <a:t>Smaller blocks: more transfers from disk</a:t>
            </a:r>
          </a:p>
          <a:p>
            <a:pPr lvl="2">
              <a:spcAft>
                <a:spcPts val="0"/>
              </a:spcAft>
            </a:pPr>
            <a:r>
              <a:rPr lang="en-US" altLang="en-US" sz="2200" dirty="0"/>
              <a:t>Larger blocks:  more space wasted due to partially filled blocks</a:t>
            </a:r>
            <a:endParaRPr lang="en-IN" sz="2200" dirty="0"/>
          </a:p>
          <a:p>
            <a:pPr>
              <a:spcAft>
                <a:spcPts val="0"/>
              </a:spcAft>
            </a:pPr>
            <a:r>
              <a:rPr lang="en-IN" sz="2200" b="1" dirty="0">
                <a:solidFill>
                  <a:srgbClr val="002060"/>
                </a:solidFill>
              </a:rPr>
              <a:t>Sequential access pattern</a:t>
            </a:r>
            <a:endParaRPr lang="en-IN" sz="2200" dirty="0"/>
          </a:p>
          <a:p>
            <a:pPr lvl="1">
              <a:spcAft>
                <a:spcPts val="0"/>
              </a:spcAft>
            </a:pPr>
            <a:r>
              <a:rPr lang="en-IN" sz="2200" dirty="0"/>
              <a:t>Successive requests are for successive disk blocks</a:t>
            </a:r>
          </a:p>
          <a:p>
            <a:pPr lvl="1">
              <a:spcAft>
                <a:spcPts val="0"/>
              </a:spcAft>
            </a:pPr>
            <a:r>
              <a:rPr lang="en-IN" sz="2200" i="1" dirty="0">
                <a:effectLst>
                  <a:outerShdw blurRad="38100" dist="38100" dir="2700000" algn="tl">
                    <a:srgbClr val="000000">
                      <a:alpha val="43137"/>
                    </a:srgbClr>
                  </a:outerShdw>
                </a:effectLst>
              </a:rPr>
              <a:t>Disk seek required only for first block</a:t>
            </a:r>
          </a:p>
          <a:p>
            <a:pPr>
              <a:spcAft>
                <a:spcPts val="0"/>
              </a:spcAft>
            </a:pPr>
            <a:r>
              <a:rPr lang="en-IN" sz="2200" b="1" dirty="0">
                <a:solidFill>
                  <a:srgbClr val="002060"/>
                </a:solidFill>
              </a:rPr>
              <a:t>Random access pattern</a:t>
            </a:r>
          </a:p>
          <a:p>
            <a:pPr lvl="1">
              <a:spcAft>
                <a:spcPts val="0"/>
              </a:spcAft>
            </a:pPr>
            <a:r>
              <a:rPr lang="en-IN" sz="2200" dirty="0"/>
              <a:t>Successive requests are for blocks that can be anywhere on disk</a:t>
            </a:r>
          </a:p>
          <a:p>
            <a:pPr lvl="1">
              <a:spcAft>
                <a:spcPts val="0"/>
              </a:spcAft>
            </a:pPr>
            <a:r>
              <a:rPr lang="en-IN" sz="2200" dirty="0"/>
              <a:t>Each access requires a seek</a:t>
            </a:r>
          </a:p>
          <a:p>
            <a:pPr lvl="1">
              <a:spcAft>
                <a:spcPts val="0"/>
              </a:spcAft>
            </a:pPr>
            <a:r>
              <a:rPr lang="en-IN" sz="2200" i="1" dirty="0">
                <a:effectLst>
                  <a:outerShdw blurRad="38100" dist="38100" dir="2700000" algn="tl">
                    <a:srgbClr val="000000">
                      <a:alpha val="43137"/>
                    </a:srgbClr>
                  </a:outerShdw>
                </a:effectLst>
              </a:rPr>
              <a:t>Transfer rates are low since a lot of time is wasted in seeks</a:t>
            </a:r>
          </a:p>
          <a:p>
            <a:pPr>
              <a:spcAft>
                <a:spcPts val="0"/>
              </a:spcAft>
            </a:pPr>
            <a:r>
              <a:rPr lang="en-IN" sz="2200" b="1" dirty="0">
                <a:solidFill>
                  <a:srgbClr val="002060"/>
                </a:solidFill>
              </a:rPr>
              <a:t>I/O operations per second (IOPS)</a:t>
            </a:r>
          </a:p>
          <a:p>
            <a:pPr lvl="1">
              <a:spcAft>
                <a:spcPts val="0"/>
              </a:spcAft>
            </a:pPr>
            <a:r>
              <a:rPr lang="en-IN" sz="2200" dirty="0"/>
              <a:t>Number of random block reads that a disk can support per second</a:t>
            </a:r>
          </a:p>
          <a:p>
            <a:pPr lvl="1">
              <a:spcAft>
                <a:spcPts val="0"/>
              </a:spcAft>
            </a:pPr>
            <a:r>
              <a:rPr lang="en-IN" sz="2200" dirty="0"/>
              <a:t>50 to 200 IOPS on current generation magnetic disks</a:t>
            </a:r>
          </a:p>
        </p:txBody>
      </p:sp>
    </p:spTree>
    <p:extLst>
      <p:ext uri="{BB962C8B-B14F-4D97-AF65-F5344CB8AC3E}">
        <p14:creationId xmlns:p14="http://schemas.microsoft.com/office/powerpoint/2010/main" val="95868099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3C2B3135-EB49-48AB-A82A-CDB3C295A6BB}"/>
              </a:ext>
            </a:extLst>
          </p:cNvPr>
          <p:cNvSpPr>
            <a:spLocks noGrp="1" noChangeArrowheads="1"/>
          </p:cNvSpPr>
          <p:nvPr>
            <p:ph type="title"/>
          </p:nvPr>
        </p:nvSpPr>
        <p:spPr>
          <a:xfrm>
            <a:off x="0" y="1"/>
            <a:ext cx="9144000" cy="609600"/>
          </a:xfrm>
        </p:spPr>
        <p:txBody>
          <a:bodyPr/>
          <a:lstStyle/>
          <a:p>
            <a:pPr>
              <a:defRPr/>
            </a:pPr>
            <a:r>
              <a:rPr lang="en-US" altLang="en-US">
                <a:effectLst>
                  <a:outerShdw blurRad="38100" dist="38100" dir="2700000" algn="tl">
                    <a:srgbClr val="C0C0C0"/>
                  </a:outerShdw>
                </a:effectLst>
              </a:rPr>
              <a:t>Performance Measures (Cont.)</a:t>
            </a:r>
          </a:p>
        </p:txBody>
      </p:sp>
      <p:sp>
        <p:nvSpPr>
          <p:cNvPr id="36867" name="Rectangle 3">
            <a:extLst>
              <a:ext uri="{FF2B5EF4-FFF2-40B4-BE49-F238E27FC236}">
                <a16:creationId xmlns:a16="http://schemas.microsoft.com/office/drawing/2014/main" id="{092CB4A9-2A43-4233-BAB3-4DBA626BFC12}"/>
              </a:ext>
            </a:extLst>
          </p:cNvPr>
          <p:cNvSpPr>
            <a:spLocks noGrp="1" noChangeArrowheads="1"/>
          </p:cNvSpPr>
          <p:nvPr>
            <p:ph idx="1"/>
          </p:nvPr>
        </p:nvSpPr>
        <p:spPr>
          <a:xfrm>
            <a:off x="20320" y="609600"/>
            <a:ext cx="9123680" cy="6248400"/>
          </a:xfrm>
        </p:spPr>
        <p:txBody>
          <a:bodyPr/>
          <a:lstStyle/>
          <a:p>
            <a:pPr>
              <a:lnSpc>
                <a:spcPct val="150000"/>
              </a:lnSpc>
              <a:spcAft>
                <a:spcPts val="0"/>
              </a:spcAft>
            </a:pPr>
            <a:r>
              <a:rPr lang="en-US" altLang="en-US" sz="2400" b="1" dirty="0">
                <a:solidFill>
                  <a:srgbClr val="002060"/>
                </a:solidFill>
                <a:latin typeface="Candara" panose="020E0502030303020204" pitchFamily="34" charset="0"/>
              </a:rPr>
              <a:t>Mean time to failure (MTTF)</a:t>
            </a:r>
            <a:r>
              <a:rPr lang="en-US" altLang="en-US" sz="2400" dirty="0">
                <a:solidFill>
                  <a:srgbClr val="002060"/>
                </a:solidFill>
                <a:latin typeface="Candara" panose="020E0502030303020204" pitchFamily="34" charset="0"/>
              </a:rPr>
              <a:t> </a:t>
            </a:r>
            <a:r>
              <a:rPr lang="en-US" altLang="en-US" sz="2400" dirty="0">
                <a:latin typeface="Candara" panose="020E0502030303020204" pitchFamily="34" charset="0"/>
              </a:rPr>
              <a:t>– the average time the disk is expected to run continuously without any failure.</a:t>
            </a:r>
          </a:p>
          <a:p>
            <a:pPr lvl="1">
              <a:lnSpc>
                <a:spcPct val="150000"/>
              </a:lnSpc>
              <a:spcAft>
                <a:spcPts val="0"/>
              </a:spcAft>
            </a:pPr>
            <a:r>
              <a:rPr lang="en-US" altLang="en-US" sz="2400" dirty="0">
                <a:latin typeface="Candara" panose="020E0502030303020204" pitchFamily="34" charset="0"/>
              </a:rPr>
              <a:t>Probability of failure of new disks is quite low, corresponding to a </a:t>
            </a:r>
            <a:r>
              <a:rPr lang="ja-JP" altLang="en-US" sz="2400" dirty="0">
                <a:latin typeface="Candara" panose="020E0502030303020204" pitchFamily="34" charset="0"/>
              </a:rPr>
              <a:t>“</a:t>
            </a:r>
            <a:r>
              <a:rPr lang="en-US" altLang="ja-JP" sz="2400" dirty="0">
                <a:latin typeface="Candara" panose="020E0502030303020204" pitchFamily="34" charset="0"/>
              </a:rPr>
              <a:t>theoretical MTTF</a:t>
            </a:r>
            <a:r>
              <a:rPr lang="ja-JP" altLang="en-US" sz="2400" dirty="0">
                <a:latin typeface="Candara" panose="020E0502030303020204" pitchFamily="34" charset="0"/>
              </a:rPr>
              <a:t>”</a:t>
            </a:r>
            <a:r>
              <a:rPr lang="en-US" altLang="ja-JP" sz="2400" dirty="0">
                <a:latin typeface="Candara" panose="020E0502030303020204" pitchFamily="34" charset="0"/>
              </a:rPr>
              <a:t> of </a:t>
            </a:r>
            <a:r>
              <a:rPr lang="en-US" altLang="ja-JP" sz="2400" b="1" dirty="0">
                <a:solidFill>
                  <a:srgbClr val="FF0000"/>
                </a:solidFill>
                <a:latin typeface="Candara" panose="020E0502030303020204" pitchFamily="34" charset="0"/>
              </a:rPr>
              <a:t>500,000 to 1,200,000 hours </a:t>
            </a:r>
            <a:r>
              <a:rPr lang="en-US" altLang="ja-JP" sz="2400" dirty="0">
                <a:latin typeface="Candara" panose="020E0502030303020204" pitchFamily="34" charset="0"/>
              </a:rPr>
              <a:t>for a new disk (</a:t>
            </a:r>
            <a:r>
              <a:rPr lang="en-US" sz="2400" b="1" dirty="0">
                <a:solidFill>
                  <a:srgbClr val="FF0000"/>
                </a:solidFill>
                <a:latin typeface="Candara" panose="020E0502030303020204" pitchFamily="34" charset="0"/>
              </a:rPr>
              <a:t>57 to 136 years</a:t>
            </a:r>
            <a:r>
              <a:rPr lang="en-US" altLang="ja-JP" sz="2400" dirty="0">
                <a:latin typeface="Candara" panose="020E0502030303020204" pitchFamily="34" charset="0"/>
              </a:rPr>
              <a:t>)</a:t>
            </a:r>
          </a:p>
          <a:p>
            <a:pPr lvl="2">
              <a:lnSpc>
                <a:spcPct val="150000"/>
              </a:lnSpc>
              <a:spcAft>
                <a:spcPts val="0"/>
              </a:spcAft>
            </a:pPr>
            <a:r>
              <a:rPr lang="en-US" altLang="en-US" dirty="0">
                <a:latin typeface="Candara" panose="020E0502030303020204" pitchFamily="34" charset="0"/>
              </a:rPr>
              <a:t>E.g., an MTTF of 1,200,000 hours for a new disk means that given 1000 relatively new disks, on an average one will fail every 1200 hours.</a:t>
            </a:r>
          </a:p>
          <a:p>
            <a:pPr>
              <a:spcAft>
                <a:spcPts val="0"/>
              </a:spcAft>
            </a:pPr>
            <a:r>
              <a:rPr lang="en-CA" sz="2400" dirty="0">
                <a:latin typeface="Candara" panose="020E0502030303020204" pitchFamily="34" charset="0"/>
              </a:rPr>
              <a:t>Most disks have an expected life span of about 5 years and have significantly higher rates of failure once they become more than a few years old.</a:t>
            </a:r>
          </a:p>
          <a:p>
            <a:pPr lvl="2">
              <a:spcAft>
                <a:spcPts val="0"/>
              </a:spcAft>
            </a:pPr>
            <a:r>
              <a:rPr lang="en-US" altLang="en-US" dirty="0">
                <a:latin typeface="Candara" panose="020E0502030303020204" pitchFamily="34" charset="0"/>
              </a:rPr>
              <a:t>MTTF decreases as disk ages</a:t>
            </a:r>
          </a:p>
          <a:p>
            <a:pPr lvl="1">
              <a:lnSpc>
                <a:spcPct val="150000"/>
              </a:lnSpc>
              <a:spcAft>
                <a:spcPts val="0"/>
              </a:spcAft>
              <a:buFont typeface="Monotype Sorts" pitchFamily="-65" charset="2"/>
              <a:buNone/>
            </a:pPr>
            <a:endParaRPr lang="en-US" altLang="en-US" sz="2400" dirty="0">
              <a:latin typeface="Candara" panose="020E0502030303020204" pitchFamily="34" charset="0"/>
            </a:endParaRPr>
          </a:p>
          <a:p>
            <a:pPr>
              <a:lnSpc>
                <a:spcPct val="150000"/>
              </a:lnSpc>
            </a:pPr>
            <a:endParaRPr lang="en-US" altLang="en-US" sz="2400" dirty="0">
              <a:latin typeface="Candara" panose="020E0502030303020204" pitchFamily="34" charset="0"/>
            </a:endParaRPr>
          </a:p>
        </p:txBody>
      </p:sp>
    </p:spTree>
    <p:extLst>
      <p:ext uri="{BB962C8B-B14F-4D97-AF65-F5344CB8AC3E}">
        <p14:creationId xmlns:p14="http://schemas.microsoft.com/office/powerpoint/2010/main" val="8027688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0" y="1"/>
            <a:ext cx="9120188" cy="609600"/>
          </a:xfrm>
        </p:spPr>
        <p:txBody>
          <a:bodyPr/>
          <a:lstStyle/>
          <a:p>
            <a:r>
              <a:rPr lang="en-US" altLang="en-US" sz="2800" b="1" dirty="0"/>
              <a:t>Solid State Device Storage</a:t>
            </a:r>
          </a:p>
        </p:txBody>
      </p:sp>
      <p:sp>
        <p:nvSpPr>
          <p:cNvPr id="26627" name="Content Placeholder 2"/>
          <p:cNvSpPr>
            <a:spLocks noGrp="1"/>
          </p:cNvSpPr>
          <p:nvPr>
            <p:ph idx="1"/>
          </p:nvPr>
        </p:nvSpPr>
        <p:spPr>
          <a:xfrm>
            <a:off x="23812" y="596350"/>
            <a:ext cx="9120188" cy="6019800"/>
          </a:xfrm>
        </p:spPr>
        <p:txBody>
          <a:bodyPr/>
          <a:lstStyle/>
          <a:p>
            <a:pPr>
              <a:lnSpc>
                <a:spcPct val="150000"/>
              </a:lnSpc>
            </a:pPr>
            <a:r>
              <a:rPr lang="en-US" altLang="en-US" sz="2400" dirty="0">
                <a:latin typeface="Candara" panose="020E0502030303020204" pitchFamily="34" charset="0"/>
              </a:rPr>
              <a:t>Sometimes called flash storage</a:t>
            </a:r>
          </a:p>
          <a:p>
            <a:pPr>
              <a:lnSpc>
                <a:spcPct val="150000"/>
              </a:lnSpc>
            </a:pPr>
            <a:r>
              <a:rPr lang="en-US" altLang="en-US" sz="2400" dirty="0">
                <a:latin typeface="Candara" panose="020E0502030303020204" pitchFamily="34" charset="0"/>
              </a:rPr>
              <a:t>Main component: controller</a:t>
            </a:r>
          </a:p>
          <a:p>
            <a:pPr>
              <a:lnSpc>
                <a:spcPct val="150000"/>
              </a:lnSpc>
            </a:pPr>
            <a:r>
              <a:rPr lang="en-US" altLang="en-US" sz="2400" dirty="0">
                <a:latin typeface="Candara" panose="020E0502030303020204" pitchFamily="34" charset="0"/>
              </a:rPr>
              <a:t>Set of interconnected flash memory cards</a:t>
            </a:r>
          </a:p>
          <a:p>
            <a:pPr>
              <a:lnSpc>
                <a:spcPct val="150000"/>
              </a:lnSpc>
            </a:pPr>
            <a:r>
              <a:rPr lang="en-US" altLang="en-US" sz="2400" b="1" dirty="0">
                <a:latin typeface="Candara" panose="020E0502030303020204" pitchFamily="34" charset="0"/>
              </a:rPr>
              <a:t>No moving parts</a:t>
            </a:r>
          </a:p>
          <a:p>
            <a:pPr>
              <a:lnSpc>
                <a:spcPct val="150000"/>
              </a:lnSpc>
            </a:pPr>
            <a:r>
              <a:rPr lang="en-US" altLang="en-US" sz="2400" b="1" dirty="0">
                <a:latin typeface="Candara" panose="020E0502030303020204" pitchFamily="34" charset="0"/>
              </a:rPr>
              <a:t>Data less likely to be fragmented:</a:t>
            </a:r>
            <a:r>
              <a:rPr lang="en-US" altLang="en-US" sz="2400" dirty="0">
                <a:latin typeface="Candara" panose="020E0502030303020204" pitchFamily="34" charset="0"/>
              </a:rPr>
              <a:t> </a:t>
            </a:r>
          </a:p>
          <a:p>
            <a:pPr lvl="1">
              <a:lnSpc>
                <a:spcPct val="150000"/>
              </a:lnSpc>
            </a:pPr>
            <a:r>
              <a:rPr lang="en-CA" sz="2200" dirty="0">
                <a:solidFill>
                  <a:schemeClr val="tx1"/>
                </a:solidFill>
                <a:latin typeface="Candara" panose="020E0502030303020204" pitchFamily="34" charset="0"/>
              </a:rPr>
              <a:t>any address is directly addressable</a:t>
            </a:r>
            <a:endParaRPr lang="en-US" altLang="en-US" sz="2200" dirty="0">
              <a:solidFill>
                <a:schemeClr val="tx1"/>
              </a:solidFill>
              <a:latin typeface="Candara" panose="020E0502030303020204" pitchFamily="34" charset="0"/>
            </a:endParaRPr>
          </a:p>
          <a:p>
            <a:pPr>
              <a:lnSpc>
                <a:spcPct val="150000"/>
              </a:lnSpc>
            </a:pPr>
            <a:r>
              <a:rPr lang="en-US" altLang="en-US" sz="2400" b="1" dirty="0">
                <a:latin typeface="Candara" panose="020E0502030303020204" pitchFamily="34" charset="0"/>
              </a:rPr>
              <a:t>Faster </a:t>
            </a:r>
            <a:r>
              <a:rPr lang="en-CA" sz="2400" b="1" dirty="0">
                <a:latin typeface="Candara" panose="020E0502030303020204" pitchFamily="34" charset="0"/>
              </a:rPr>
              <a:t>in terms of access time and provides higher transfer rates</a:t>
            </a:r>
            <a:r>
              <a:rPr lang="en-US" altLang="en-US" sz="2400" b="1" dirty="0">
                <a:latin typeface="Candara" panose="020E0502030303020204" pitchFamily="34" charset="0"/>
              </a:rPr>
              <a:t> than HDDs</a:t>
            </a:r>
          </a:p>
          <a:p>
            <a:pPr>
              <a:lnSpc>
                <a:spcPct val="150000"/>
              </a:lnSpc>
            </a:pPr>
            <a:r>
              <a:rPr lang="en-US" altLang="en-US" sz="2400" b="1" dirty="0">
                <a:latin typeface="Candara" panose="020E0502030303020204" pitchFamily="34" charset="0"/>
              </a:rPr>
              <a:t>More costly than HDDs</a:t>
            </a:r>
          </a:p>
          <a:p>
            <a:pPr>
              <a:lnSpc>
                <a:spcPct val="150000"/>
              </a:lnSpc>
            </a:pPr>
            <a:r>
              <a:rPr lang="en-US" altLang="en-US" sz="2400" dirty="0">
                <a:latin typeface="Candara" panose="020E0502030303020204" pitchFamily="34" charset="0"/>
              </a:rPr>
              <a:t>DRAM-based SSDs available: </a:t>
            </a:r>
            <a:r>
              <a:rPr lang="en-US" altLang="en-US" sz="2400" dirty="0">
                <a:solidFill>
                  <a:schemeClr val="tx1"/>
                </a:solidFill>
                <a:latin typeface="Candara" panose="020E0502030303020204" pitchFamily="34" charset="0"/>
              </a:rPr>
              <a:t>Faster access times than flash</a:t>
            </a:r>
          </a:p>
        </p:txBody>
      </p:sp>
    </p:spTree>
    <p:extLst>
      <p:ext uri="{BB962C8B-B14F-4D97-AF65-F5344CB8AC3E}">
        <p14:creationId xmlns:p14="http://schemas.microsoft.com/office/powerpoint/2010/main" val="186499584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8.1. Physical Storage Systems</a:t>
            </a:r>
          </a:p>
        </p:txBody>
      </p:sp>
    </p:spTree>
    <p:extLst>
      <p:ext uri="{BB962C8B-B14F-4D97-AF65-F5344CB8AC3E}">
        <p14:creationId xmlns:p14="http://schemas.microsoft.com/office/powerpoint/2010/main" val="718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06C7DB5-89E7-497C-92FD-1B54E947318F}"/>
              </a:ext>
            </a:extLst>
          </p:cNvPr>
          <p:cNvSpPr>
            <a:spLocks noGrp="1" noChangeArrowheads="1"/>
          </p:cNvSpPr>
          <p:nvPr>
            <p:ph type="title"/>
          </p:nvPr>
        </p:nvSpPr>
        <p:spPr>
          <a:xfrm>
            <a:off x="0" y="1"/>
            <a:ext cx="9144000" cy="609599"/>
          </a:xfrm>
          <a:solidFill>
            <a:srgbClr val="0070C0"/>
          </a:solidFill>
        </p:spPr>
        <p:txBody>
          <a:bodyPr/>
          <a:lstStyle/>
          <a:p>
            <a:r>
              <a:rPr lang="en-US" altLang="en-US" sz="3200" b="1" dirty="0">
                <a:effectLst/>
              </a:rPr>
              <a:t>Flash Storage</a:t>
            </a:r>
          </a:p>
        </p:txBody>
      </p:sp>
      <p:sp>
        <p:nvSpPr>
          <p:cNvPr id="43011" name="Rectangle 3">
            <a:extLst>
              <a:ext uri="{FF2B5EF4-FFF2-40B4-BE49-F238E27FC236}">
                <a16:creationId xmlns:a16="http://schemas.microsoft.com/office/drawing/2014/main" id="{CF9381D8-4256-4AB1-8E41-15DB43BE2A0E}"/>
              </a:ext>
            </a:extLst>
          </p:cNvPr>
          <p:cNvSpPr>
            <a:spLocks noGrp="1" noChangeArrowheads="1"/>
          </p:cNvSpPr>
          <p:nvPr>
            <p:ph idx="1"/>
          </p:nvPr>
        </p:nvSpPr>
        <p:spPr>
          <a:xfrm>
            <a:off x="0" y="609600"/>
            <a:ext cx="9144000" cy="6248399"/>
          </a:xfrm>
        </p:spPr>
        <p:txBody>
          <a:bodyPr/>
          <a:lstStyle/>
          <a:p>
            <a:pPr>
              <a:lnSpc>
                <a:spcPct val="150000"/>
              </a:lnSpc>
              <a:spcAft>
                <a:spcPts val="0"/>
              </a:spcAft>
            </a:pPr>
            <a:r>
              <a:rPr lang="en-US" altLang="en-US" sz="2000" dirty="0"/>
              <a:t>NAND flash </a:t>
            </a:r>
          </a:p>
          <a:p>
            <a:pPr lvl="1">
              <a:lnSpc>
                <a:spcPct val="150000"/>
              </a:lnSpc>
              <a:spcAft>
                <a:spcPts val="0"/>
              </a:spcAft>
            </a:pPr>
            <a:r>
              <a:rPr lang="en-US" altLang="en-US" sz="2000" dirty="0"/>
              <a:t>used widely for storage, cheaper than NOR flash</a:t>
            </a:r>
          </a:p>
          <a:p>
            <a:pPr lvl="1">
              <a:lnSpc>
                <a:spcPct val="150000"/>
              </a:lnSpc>
              <a:spcAft>
                <a:spcPts val="0"/>
              </a:spcAft>
            </a:pPr>
            <a:r>
              <a:rPr lang="en-US" altLang="en-US" sz="2000" dirty="0"/>
              <a:t>requires page-at-a-time read (page: 512 bytes to 4 KB)</a:t>
            </a:r>
          </a:p>
          <a:p>
            <a:pPr lvl="2">
              <a:lnSpc>
                <a:spcPct val="150000"/>
              </a:lnSpc>
              <a:spcAft>
                <a:spcPts val="0"/>
              </a:spcAft>
            </a:pPr>
            <a:r>
              <a:rPr lang="en-US" altLang="en-US" sz="2000" dirty="0"/>
              <a:t>20 to 100 microseconds for a page read</a:t>
            </a:r>
          </a:p>
          <a:p>
            <a:pPr lvl="2">
              <a:lnSpc>
                <a:spcPct val="150000"/>
              </a:lnSpc>
              <a:spcAft>
                <a:spcPts val="0"/>
              </a:spcAft>
            </a:pPr>
            <a:r>
              <a:rPr lang="en-US" altLang="en-US" sz="2000" b="1" dirty="0"/>
              <a:t>Not much difference between sequential and random read</a:t>
            </a:r>
          </a:p>
          <a:p>
            <a:pPr lvl="1">
              <a:lnSpc>
                <a:spcPct val="150000"/>
              </a:lnSpc>
              <a:spcAft>
                <a:spcPts val="0"/>
              </a:spcAft>
            </a:pPr>
            <a:r>
              <a:rPr lang="en-US" altLang="en-US" sz="2000" dirty="0"/>
              <a:t>Page can only be written once:  Must be erased to allow rewrite</a:t>
            </a:r>
          </a:p>
          <a:p>
            <a:pPr>
              <a:lnSpc>
                <a:spcPct val="150000"/>
              </a:lnSpc>
              <a:spcAft>
                <a:spcPts val="0"/>
              </a:spcAft>
            </a:pPr>
            <a:r>
              <a:rPr lang="en-US" altLang="en-US" sz="2000" b="1" dirty="0">
                <a:solidFill>
                  <a:srgbClr val="002060"/>
                </a:solidFill>
              </a:rPr>
              <a:t>Solid state disks</a:t>
            </a:r>
            <a:r>
              <a:rPr lang="en-US" altLang="en-US" sz="2000" dirty="0"/>
              <a:t> </a:t>
            </a:r>
          </a:p>
          <a:p>
            <a:pPr lvl="1">
              <a:lnSpc>
                <a:spcPct val="150000"/>
              </a:lnSpc>
              <a:spcAft>
                <a:spcPts val="0"/>
              </a:spcAft>
            </a:pPr>
            <a:r>
              <a:rPr lang="en-US" altLang="en-US" sz="2000" dirty="0"/>
              <a:t>Use standard block-oriented disk interfaces, but store data on multiple flash storage devices internally</a:t>
            </a:r>
          </a:p>
          <a:p>
            <a:pPr lvl="1">
              <a:lnSpc>
                <a:spcPct val="150000"/>
              </a:lnSpc>
              <a:spcAft>
                <a:spcPts val="0"/>
              </a:spcAft>
            </a:pPr>
            <a:r>
              <a:rPr lang="en-US" altLang="en-US" sz="2000" dirty="0"/>
              <a:t>Transfer rate of </a:t>
            </a:r>
          </a:p>
          <a:p>
            <a:pPr lvl="2">
              <a:lnSpc>
                <a:spcPct val="150000"/>
              </a:lnSpc>
              <a:spcAft>
                <a:spcPts val="0"/>
              </a:spcAft>
            </a:pPr>
            <a:r>
              <a:rPr lang="en-US" altLang="en-US" sz="1800" dirty="0"/>
              <a:t>up to 500 MB/sec using SATA, and </a:t>
            </a:r>
          </a:p>
          <a:p>
            <a:pPr lvl="2">
              <a:lnSpc>
                <a:spcPct val="150000"/>
              </a:lnSpc>
              <a:spcAft>
                <a:spcPts val="0"/>
              </a:spcAft>
            </a:pPr>
            <a:r>
              <a:rPr lang="en-US" altLang="en-US" sz="1800" dirty="0"/>
              <a:t>up to 3 GB/sec using </a:t>
            </a:r>
            <a:r>
              <a:rPr lang="en-US" altLang="en-US" sz="1800" dirty="0" err="1"/>
              <a:t>NVMe</a:t>
            </a:r>
            <a:r>
              <a:rPr lang="en-US" altLang="en-US" sz="1800" dirty="0"/>
              <a:t> PCIe</a:t>
            </a:r>
          </a:p>
        </p:txBody>
      </p:sp>
      <p:sp>
        <p:nvSpPr>
          <p:cNvPr id="2" name="Oval 1">
            <a:extLst>
              <a:ext uri="{FF2B5EF4-FFF2-40B4-BE49-F238E27FC236}">
                <a16:creationId xmlns:a16="http://schemas.microsoft.com/office/drawing/2014/main" id="{1C3026EA-D000-4E71-8421-961F002C7F33}"/>
              </a:ext>
            </a:extLst>
          </p:cNvPr>
          <p:cNvSpPr/>
          <p:nvPr/>
        </p:nvSpPr>
        <p:spPr bwMode="auto">
          <a:xfrm>
            <a:off x="152400" y="5638800"/>
            <a:ext cx="5867400" cy="1219200"/>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3" name="Thought Bubble: Cloud 2">
            <a:extLst>
              <a:ext uri="{FF2B5EF4-FFF2-40B4-BE49-F238E27FC236}">
                <a16:creationId xmlns:a16="http://schemas.microsoft.com/office/drawing/2014/main" id="{E7CA4BBD-6391-4543-AA9F-EFA34443A123}"/>
              </a:ext>
            </a:extLst>
          </p:cNvPr>
          <p:cNvSpPr/>
          <p:nvPr/>
        </p:nvSpPr>
        <p:spPr bwMode="auto">
          <a:xfrm>
            <a:off x="5791200" y="4800600"/>
            <a:ext cx="3352800" cy="1219200"/>
          </a:xfrm>
          <a:prstGeom prst="cloudCallout">
            <a:avLst>
              <a:gd name="adj1" fmla="val -74544"/>
              <a:gd name="adj2" fmla="val 60204"/>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charset="0"/>
              </a:rPr>
              <a:t>Is this always true?</a:t>
            </a:r>
            <a:endParaRPr kumimoji="0" lang="ti-ET" sz="24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5779265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0D2D6EE-D850-450C-BE5A-78C682873E9D}"/>
              </a:ext>
            </a:extLst>
          </p:cNvPr>
          <p:cNvSpPr>
            <a:spLocks noGrp="1" noChangeArrowheads="1"/>
          </p:cNvSpPr>
          <p:nvPr>
            <p:ph type="title"/>
          </p:nvPr>
        </p:nvSpPr>
        <p:spPr>
          <a:solidFill>
            <a:srgbClr val="0070C0"/>
          </a:solidFill>
        </p:spPr>
        <p:txBody>
          <a:bodyPr/>
          <a:lstStyle/>
          <a:p>
            <a:r>
              <a:rPr lang="en-US" altLang="en-US" dirty="0">
                <a:effectLst/>
              </a:rPr>
              <a:t>Flash Storage (Cont.)</a:t>
            </a:r>
          </a:p>
        </p:txBody>
      </p:sp>
      <p:sp>
        <p:nvSpPr>
          <p:cNvPr id="44035" name="Rectangle 3">
            <a:extLst>
              <a:ext uri="{FF2B5EF4-FFF2-40B4-BE49-F238E27FC236}">
                <a16:creationId xmlns:a16="http://schemas.microsoft.com/office/drawing/2014/main" id="{06D8C081-0169-485C-B5B4-6929C9576EB4}"/>
              </a:ext>
            </a:extLst>
          </p:cNvPr>
          <p:cNvSpPr>
            <a:spLocks noGrp="1" noChangeArrowheads="1"/>
          </p:cNvSpPr>
          <p:nvPr>
            <p:ph type="body" idx="1"/>
          </p:nvPr>
        </p:nvSpPr>
        <p:spPr>
          <a:xfrm>
            <a:off x="0" y="720725"/>
            <a:ext cx="9144000" cy="2032813"/>
          </a:xfrm>
        </p:spPr>
        <p:txBody>
          <a:bodyPr/>
          <a:lstStyle/>
          <a:p>
            <a:r>
              <a:rPr lang="en-US" altLang="en-US" sz="2200" dirty="0"/>
              <a:t>Erase happens in units of </a:t>
            </a:r>
            <a:r>
              <a:rPr lang="en-US" altLang="en-US" sz="2200" b="1" dirty="0">
                <a:solidFill>
                  <a:srgbClr val="002060"/>
                </a:solidFill>
              </a:rPr>
              <a:t>erase block </a:t>
            </a:r>
          </a:p>
          <a:p>
            <a:pPr lvl="1"/>
            <a:r>
              <a:rPr lang="en-US" altLang="en-US" sz="2200" dirty="0"/>
              <a:t>Takes 2 to 5 </a:t>
            </a:r>
            <a:r>
              <a:rPr lang="en-US" altLang="en-US" sz="2200" dirty="0" err="1"/>
              <a:t>millisecs</a:t>
            </a:r>
            <a:endParaRPr lang="en-US" altLang="en-US" sz="2200" dirty="0"/>
          </a:p>
          <a:p>
            <a:pPr lvl="1"/>
            <a:r>
              <a:rPr lang="en-US" altLang="en-US" sz="2200" dirty="0"/>
              <a:t>Erase block typically 256 KB to 1 MB (128 to 256 pages)</a:t>
            </a:r>
          </a:p>
          <a:p>
            <a:r>
              <a:rPr lang="en-US" altLang="en-US" sz="2200" b="1" dirty="0">
                <a:solidFill>
                  <a:srgbClr val="002060"/>
                </a:solidFill>
              </a:rPr>
              <a:t>Remapping</a:t>
            </a:r>
            <a:r>
              <a:rPr lang="en-US" altLang="en-US" sz="2200" dirty="0"/>
              <a:t> of logical page addresses to physical page addresses avoids waiting for erase</a:t>
            </a:r>
          </a:p>
        </p:txBody>
      </p:sp>
      <p:pic>
        <p:nvPicPr>
          <p:cNvPr id="3" name="Picture 2"/>
          <p:cNvPicPr>
            <a:picLocks noChangeAspect="1"/>
          </p:cNvPicPr>
          <p:nvPr/>
        </p:nvPicPr>
        <p:blipFill>
          <a:blip r:embed="rId3"/>
          <a:stretch>
            <a:fillRect/>
          </a:stretch>
        </p:blipFill>
        <p:spPr>
          <a:xfrm>
            <a:off x="3675184" y="2542362"/>
            <a:ext cx="5468816" cy="3124201"/>
          </a:xfrm>
          <a:prstGeom prst="rect">
            <a:avLst/>
          </a:prstGeom>
        </p:spPr>
      </p:pic>
      <p:sp>
        <p:nvSpPr>
          <p:cNvPr id="6" name="Rectangle 3">
            <a:extLst>
              <a:ext uri="{FF2B5EF4-FFF2-40B4-BE49-F238E27FC236}">
                <a16:creationId xmlns:a16="http://schemas.microsoft.com/office/drawing/2014/main" id="{06D8C081-0169-485C-B5B4-6929C9576EB4}"/>
              </a:ext>
            </a:extLst>
          </p:cNvPr>
          <p:cNvSpPr txBox="1">
            <a:spLocks noChangeArrowheads="1"/>
          </p:cNvSpPr>
          <p:nvPr/>
        </p:nvSpPr>
        <p:spPr bwMode="auto">
          <a:xfrm>
            <a:off x="0" y="3015069"/>
            <a:ext cx="3810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r>
              <a:rPr lang="en-US" altLang="en-US" sz="2200" b="1" kern="0" dirty="0">
                <a:solidFill>
                  <a:srgbClr val="002060"/>
                </a:solidFill>
              </a:rPr>
              <a:t>Flash translation table</a:t>
            </a:r>
            <a:r>
              <a:rPr lang="en-US" altLang="en-US" sz="2200" kern="0" dirty="0">
                <a:solidFill>
                  <a:srgbClr val="002060"/>
                </a:solidFill>
              </a:rPr>
              <a:t> </a:t>
            </a:r>
            <a:r>
              <a:rPr lang="en-US" altLang="en-US" sz="2200" kern="0" dirty="0"/>
              <a:t>tracks mapping</a:t>
            </a:r>
          </a:p>
          <a:p>
            <a:pPr lvl="1"/>
            <a:r>
              <a:rPr lang="en-US" altLang="en-US" sz="2200" kern="0" dirty="0"/>
              <a:t>remapping carried out by </a:t>
            </a:r>
            <a:r>
              <a:rPr lang="en-US" altLang="en-US" sz="2200" b="1" kern="0" dirty="0">
                <a:solidFill>
                  <a:srgbClr val="002060"/>
                </a:solidFill>
              </a:rPr>
              <a:t>flash translation layer</a:t>
            </a:r>
          </a:p>
        </p:txBody>
      </p:sp>
      <p:sp>
        <p:nvSpPr>
          <p:cNvPr id="7" name="Rectangle 3">
            <a:extLst>
              <a:ext uri="{FF2B5EF4-FFF2-40B4-BE49-F238E27FC236}">
                <a16:creationId xmlns:a16="http://schemas.microsoft.com/office/drawing/2014/main" id="{06D8C081-0169-485C-B5B4-6929C9576EB4}"/>
              </a:ext>
            </a:extLst>
          </p:cNvPr>
          <p:cNvSpPr txBox="1">
            <a:spLocks noChangeArrowheads="1"/>
          </p:cNvSpPr>
          <p:nvPr/>
        </p:nvSpPr>
        <p:spPr bwMode="auto">
          <a:xfrm>
            <a:off x="0" y="5715001"/>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r>
              <a:rPr lang="en-US" altLang="en-US" sz="2200" kern="0" dirty="0"/>
              <a:t>After </a:t>
            </a:r>
            <a:r>
              <a:rPr lang="en-US" altLang="en-US" sz="2200" b="1" kern="0" dirty="0"/>
              <a:t>100,000 to 1,000,000 erases</a:t>
            </a:r>
            <a:r>
              <a:rPr lang="en-US" altLang="en-US" sz="2200" kern="0" dirty="0"/>
              <a:t>, erase block becomes unreliable and cannot be used</a:t>
            </a:r>
          </a:p>
          <a:p>
            <a:pPr lvl="1"/>
            <a:r>
              <a:rPr lang="en-US" altLang="en-US" sz="2200" b="1" kern="0" dirty="0">
                <a:solidFill>
                  <a:srgbClr val="002060"/>
                </a:solidFill>
              </a:rPr>
              <a:t>wear leveling</a:t>
            </a:r>
          </a:p>
        </p:txBody>
      </p:sp>
    </p:spTree>
    <p:extLst>
      <p:ext uri="{BB962C8B-B14F-4D97-AF65-F5344CB8AC3E}">
        <p14:creationId xmlns:p14="http://schemas.microsoft.com/office/powerpoint/2010/main" val="311906951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3F49-405A-4257-8C30-F15F5C785763}"/>
              </a:ext>
            </a:extLst>
          </p:cNvPr>
          <p:cNvSpPr>
            <a:spLocks noGrp="1"/>
          </p:cNvSpPr>
          <p:nvPr>
            <p:ph type="title"/>
          </p:nvPr>
        </p:nvSpPr>
        <p:spPr>
          <a:xfrm>
            <a:off x="0" y="1"/>
            <a:ext cx="9144000" cy="609600"/>
          </a:xfrm>
        </p:spPr>
        <p:txBody>
          <a:bodyPr/>
          <a:lstStyle/>
          <a:p>
            <a:r>
              <a:rPr lang="en-IN" dirty="0"/>
              <a:t>SSD Performance Metrics</a:t>
            </a:r>
          </a:p>
        </p:txBody>
      </p:sp>
      <p:sp>
        <p:nvSpPr>
          <p:cNvPr id="3" name="Content Placeholder 2">
            <a:extLst>
              <a:ext uri="{FF2B5EF4-FFF2-40B4-BE49-F238E27FC236}">
                <a16:creationId xmlns:a16="http://schemas.microsoft.com/office/drawing/2014/main" id="{2A7BA41C-E6B8-4FCD-A5F7-BB848A2A0F1D}"/>
              </a:ext>
            </a:extLst>
          </p:cNvPr>
          <p:cNvSpPr>
            <a:spLocks noGrp="1"/>
          </p:cNvSpPr>
          <p:nvPr>
            <p:ph idx="1"/>
          </p:nvPr>
        </p:nvSpPr>
        <p:spPr>
          <a:xfrm>
            <a:off x="16510" y="609600"/>
            <a:ext cx="9127490" cy="6248399"/>
          </a:xfrm>
        </p:spPr>
        <p:txBody>
          <a:bodyPr/>
          <a:lstStyle/>
          <a:p>
            <a:r>
              <a:rPr lang="en-IN" sz="2400" dirty="0"/>
              <a:t>Random reads/writes per second</a:t>
            </a:r>
          </a:p>
          <a:p>
            <a:pPr lvl="1"/>
            <a:r>
              <a:rPr lang="en-IN" sz="2400" dirty="0"/>
              <a:t>Typical 4 KB reads: 10,000 reads per second (10,000 IOPS)</a:t>
            </a:r>
          </a:p>
          <a:p>
            <a:pPr lvl="1"/>
            <a:r>
              <a:rPr lang="en-IN" sz="2400" dirty="0"/>
              <a:t>Typical 4KB writes: 40,000 IOPS</a:t>
            </a:r>
          </a:p>
          <a:p>
            <a:pPr lvl="1"/>
            <a:r>
              <a:rPr lang="en-IN" sz="2400" dirty="0"/>
              <a:t>SSDs support parallel reads</a:t>
            </a:r>
          </a:p>
          <a:p>
            <a:pPr lvl="2"/>
            <a:r>
              <a:rPr lang="en-IN" dirty="0"/>
              <a:t>Typical 4KB reads: </a:t>
            </a:r>
          </a:p>
          <a:p>
            <a:pPr lvl="3"/>
            <a:r>
              <a:rPr lang="en-IN" dirty="0"/>
              <a:t>100,000 IOPS with 32 requests in parallel (QD-32) on SATA</a:t>
            </a:r>
          </a:p>
          <a:p>
            <a:pPr lvl="3"/>
            <a:r>
              <a:rPr lang="en-IN" dirty="0"/>
              <a:t>350,000 IOPS with QD-32 on </a:t>
            </a:r>
            <a:r>
              <a:rPr lang="en-IN" dirty="0" err="1"/>
              <a:t>NVMe</a:t>
            </a:r>
            <a:r>
              <a:rPr lang="en-IN" dirty="0"/>
              <a:t> PCIe</a:t>
            </a:r>
          </a:p>
          <a:p>
            <a:pPr lvl="2"/>
            <a:r>
              <a:rPr lang="en-IN" dirty="0"/>
              <a:t>Typical 4KB writes:</a:t>
            </a:r>
          </a:p>
          <a:p>
            <a:pPr lvl="3"/>
            <a:r>
              <a:rPr lang="en-IN" dirty="0"/>
              <a:t>100,000 IOPS with QD-32, even higher on some models</a:t>
            </a:r>
          </a:p>
          <a:p>
            <a:pPr marL="0" indent="0">
              <a:buNone/>
            </a:pPr>
            <a:r>
              <a:rPr lang="en-IN" sz="2400" dirty="0"/>
              <a:t> </a:t>
            </a:r>
          </a:p>
          <a:p>
            <a:r>
              <a:rPr lang="en-IN" sz="2400" dirty="0"/>
              <a:t>Data transfer rate for sequential reads/writes</a:t>
            </a:r>
          </a:p>
          <a:p>
            <a:pPr lvl="1"/>
            <a:r>
              <a:rPr lang="en-IN" sz="2400" b="1" dirty="0">
                <a:solidFill>
                  <a:srgbClr val="FF0000"/>
                </a:solidFill>
                <a:effectLst>
                  <a:outerShdw blurRad="38100" dist="38100" dir="2700000" algn="tl">
                    <a:srgbClr val="000000">
                      <a:alpha val="43137"/>
                    </a:srgbClr>
                  </a:outerShdw>
                </a:effectLst>
              </a:rPr>
              <a:t>400 MB/sec for SATA3, 2 to 3 GB/sec using </a:t>
            </a:r>
            <a:r>
              <a:rPr lang="en-IN" sz="2400" b="1" dirty="0" err="1">
                <a:solidFill>
                  <a:srgbClr val="FF0000"/>
                </a:solidFill>
                <a:effectLst>
                  <a:outerShdw blurRad="38100" dist="38100" dir="2700000" algn="tl">
                    <a:srgbClr val="000000">
                      <a:alpha val="43137"/>
                    </a:srgbClr>
                  </a:outerShdw>
                </a:effectLst>
              </a:rPr>
              <a:t>NVMe</a:t>
            </a:r>
            <a:r>
              <a:rPr lang="en-IN" sz="2400" b="1" dirty="0">
                <a:solidFill>
                  <a:srgbClr val="FF0000"/>
                </a:solidFill>
                <a:effectLst>
                  <a:outerShdw blurRad="38100" dist="38100" dir="2700000" algn="tl">
                    <a:srgbClr val="000000">
                      <a:alpha val="43137"/>
                    </a:srgbClr>
                  </a:outerShdw>
                </a:effectLst>
              </a:rPr>
              <a:t> PCIe</a:t>
            </a:r>
          </a:p>
          <a:p>
            <a:r>
              <a:rPr lang="en-IN" sz="2400" b="1" dirty="0"/>
              <a:t>Hybrid disks</a:t>
            </a:r>
            <a:r>
              <a:rPr lang="en-IN" sz="2400" dirty="0"/>
              <a:t>: combine small amount of flash cache with larger magnetic disk</a:t>
            </a:r>
          </a:p>
        </p:txBody>
      </p:sp>
    </p:spTree>
    <p:extLst>
      <p:ext uri="{BB962C8B-B14F-4D97-AF65-F5344CB8AC3E}">
        <p14:creationId xmlns:p14="http://schemas.microsoft.com/office/powerpoint/2010/main" val="43827162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B19D-9ABA-4BD3-844E-7CD1F0DF2FFF}"/>
              </a:ext>
            </a:extLst>
          </p:cNvPr>
          <p:cNvSpPr>
            <a:spLocks noGrp="1"/>
          </p:cNvSpPr>
          <p:nvPr>
            <p:ph type="title"/>
          </p:nvPr>
        </p:nvSpPr>
        <p:spPr/>
        <p:txBody>
          <a:bodyPr/>
          <a:lstStyle/>
          <a:p>
            <a:r>
              <a:rPr lang="en-IN" dirty="0"/>
              <a:t>Storage Class Memory</a:t>
            </a:r>
          </a:p>
        </p:txBody>
      </p:sp>
      <p:sp>
        <p:nvSpPr>
          <p:cNvPr id="3" name="Content Placeholder 2">
            <a:extLst>
              <a:ext uri="{FF2B5EF4-FFF2-40B4-BE49-F238E27FC236}">
                <a16:creationId xmlns:a16="http://schemas.microsoft.com/office/drawing/2014/main" id="{D1802700-F9A5-42A6-A266-4C077076FE44}"/>
              </a:ext>
            </a:extLst>
          </p:cNvPr>
          <p:cNvSpPr>
            <a:spLocks noGrp="1"/>
          </p:cNvSpPr>
          <p:nvPr>
            <p:ph idx="1"/>
          </p:nvPr>
        </p:nvSpPr>
        <p:spPr>
          <a:xfrm>
            <a:off x="0" y="720725"/>
            <a:ext cx="9144000" cy="6137275"/>
          </a:xfrm>
        </p:spPr>
        <p:txBody>
          <a:bodyPr/>
          <a:lstStyle/>
          <a:p>
            <a:pPr>
              <a:lnSpc>
                <a:spcPct val="150000"/>
              </a:lnSpc>
              <a:spcAft>
                <a:spcPts val="0"/>
              </a:spcAft>
            </a:pPr>
            <a:r>
              <a:rPr lang="en-IN" dirty="0"/>
              <a:t>3D-XPoint memory technology pioneered by Intel</a:t>
            </a:r>
          </a:p>
          <a:p>
            <a:pPr>
              <a:lnSpc>
                <a:spcPct val="150000"/>
              </a:lnSpc>
              <a:spcAft>
                <a:spcPts val="0"/>
              </a:spcAft>
            </a:pPr>
            <a:r>
              <a:rPr lang="en-IN" dirty="0"/>
              <a:t>Available as Intel </a:t>
            </a:r>
            <a:r>
              <a:rPr lang="en-IN" dirty="0" err="1"/>
              <a:t>Optane</a:t>
            </a:r>
            <a:endParaRPr lang="en-IN" dirty="0"/>
          </a:p>
          <a:p>
            <a:pPr lvl="1">
              <a:lnSpc>
                <a:spcPct val="150000"/>
              </a:lnSpc>
              <a:spcAft>
                <a:spcPts val="0"/>
              </a:spcAft>
            </a:pPr>
            <a:r>
              <a:rPr lang="en-IN" dirty="0"/>
              <a:t>SSD interface shipped from 2017</a:t>
            </a:r>
          </a:p>
          <a:p>
            <a:pPr lvl="2">
              <a:lnSpc>
                <a:spcPct val="150000"/>
              </a:lnSpc>
              <a:spcAft>
                <a:spcPts val="0"/>
              </a:spcAft>
            </a:pPr>
            <a:r>
              <a:rPr lang="en-IN" dirty="0"/>
              <a:t>Allows lower latency than flash SSDs</a:t>
            </a:r>
          </a:p>
          <a:p>
            <a:pPr lvl="1">
              <a:lnSpc>
                <a:spcPct val="150000"/>
              </a:lnSpc>
              <a:spcAft>
                <a:spcPts val="0"/>
              </a:spcAft>
            </a:pPr>
            <a:r>
              <a:rPr lang="en-IN" dirty="0"/>
              <a:t>Non-volatile memory interface announced in 2018</a:t>
            </a:r>
          </a:p>
          <a:p>
            <a:pPr lvl="2">
              <a:lnSpc>
                <a:spcPct val="150000"/>
              </a:lnSpc>
              <a:spcAft>
                <a:spcPts val="0"/>
              </a:spcAft>
            </a:pPr>
            <a:r>
              <a:rPr lang="en-IN" dirty="0"/>
              <a:t>Supports direct access to words, at speeds comparable to main-memory speeds</a:t>
            </a:r>
          </a:p>
        </p:txBody>
      </p:sp>
    </p:spTree>
    <p:extLst>
      <p:ext uri="{BB962C8B-B14F-4D97-AF65-F5344CB8AC3E}">
        <p14:creationId xmlns:p14="http://schemas.microsoft.com/office/powerpoint/2010/main" val="312470810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1026">
            <a:extLst>
              <a:ext uri="{FF2B5EF4-FFF2-40B4-BE49-F238E27FC236}">
                <a16:creationId xmlns:a16="http://schemas.microsoft.com/office/drawing/2014/main" id="{6B55BA79-E73A-494D-B86E-187B751DAF2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Magnetic Tapes</a:t>
            </a:r>
          </a:p>
        </p:txBody>
      </p:sp>
      <p:sp>
        <p:nvSpPr>
          <p:cNvPr id="74755" name="Rectangle 1027">
            <a:extLst>
              <a:ext uri="{FF2B5EF4-FFF2-40B4-BE49-F238E27FC236}">
                <a16:creationId xmlns:a16="http://schemas.microsoft.com/office/drawing/2014/main" id="{D85E4612-ED46-415D-A8AA-E0B92A9B9E44}"/>
              </a:ext>
            </a:extLst>
          </p:cNvPr>
          <p:cNvSpPr>
            <a:spLocks noGrp="1" noChangeArrowheads="1"/>
          </p:cNvSpPr>
          <p:nvPr>
            <p:ph type="body" idx="1"/>
          </p:nvPr>
        </p:nvSpPr>
        <p:spPr>
          <a:xfrm>
            <a:off x="0" y="720726"/>
            <a:ext cx="9144000" cy="6137274"/>
          </a:xfrm>
        </p:spPr>
        <p:txBody>
          <a:bodyPr/>
          <a:lstStyle/>
          <a:p>
            <a:pPr>
              <a:spcAft>
                <a:spcPts val="0"/>
              </a:spcAft>
            </a:pPr>
            <a:r>
              <a:rPr lang="en-US" altLang="en-US" sz="2300" dirty="0"/>
              <a:t>Hold large volumes of data</a:t>
            </a:r>
          </a:p>
          <a:p>
            <a:pPr lvl="1">
              <a:spcAft>
                <a:spcPts val="0"/>
              </a:spcAft>
            </a:pPr>
            <a:r>
              <a:rPr lang="en-US" altLang="en-US" sz="2300" dirty="0"/>
              <a:t>Few GB for DAT (Digital Audio Tape) format, 10-40 GB with DLT (Digital Linear Tape) format, 100 GB+ with Ultrium format, and 330 GB with </a:t>
            </a:r>
            <a:r>
              <a:rPr lang="en-US" altLang="en-US" sz="2300" dirty="0" err="1"/>
              <a:t>Ampex</a:t>
            </a:r>
            <a:r>
              <a:rPr lang="en-US" altLang="en-US" sz="2300" dirty="0"/>
              <a:t> helical scan format</a:t>
            </a:r>
          </a:p>
          <a:p>
            <a:pPr lvl="1">
              <a:spcAft>
                <a:spcPts val="0"/>
              </a:spcAft>
            </a:pPr>
            <a:r>
              <a:rPr lang="en-US" altLang="en-US" sz="2300" dirty="0"/>
              <a:t>Transfer rates from few to 10s of MB/s</a:t>
            </a:r>
          </a:p>
          <a:p>
            <a:pPr>
              <a:spcAft>
                <a:spcPts val="0"/>
              </a:spcAft>
            </a:pPr>
            <a:r>
              <a:rPr lang="en-US" altLang="en-US" sz="2300" dirty="0"/>
              <a:t>Tapes are cheap, but cost of drives is very high</a:t>
            </a:r>
          </a:p>
          <a:p>
            <a:pPr>
              <a:spcAft>
                <a:spcPts val="0"/>
              </a:spcAft>
            </a:pPr>
            <a:r>
              <a:rPr lang="en-US" altLang="en-US" sz="2300" dirty="0"/>
              <a:t>Very slow access time in comparison to magnetic and optical disks</a:t>
            </a:r>
          </a:p>
          <a:p>
            <a:pPr lvl="1">
              <a:spcAft>
                <a:spcPts val="0"/>
              </a:spcAft>
            </a:pPr>
            <a:r>
              <a:rPr lang="en-US" altLang="en-US" sz="2300" dirty="0"/>
              <a:t>limited to sequential access.</a:t>
            </a:r>
          </a:p>
          <a:p>
            <a:pPr lvl="1">
              <a:spcAft>
                <a:spcPts val="0"/>
              </a:spcAft>
            </a:pPr>
            <a:r>
              <a:rPr lang="en-US" altLang="en-US" sz="2300" dirty="0"/>
              <a:t>Some formats (</a:t>
            </a:r>
            <a:r>
              <a:rPr lang="en-US" altLang="en-US" sz="2300" dirty="0" err="1"/>
              <a:t>Accelis</a:t>
            </a:r>
            <a:r>
              <a:rPr lang="en-US" altLang="en-US" sz="2300" dirty="0"/>
              <a:t>) provide faster seek (10s of seconds) at cost of lower capacity</a:t>
            </a:r>
          </a:p>
          <a:p>
            <a:pPr>
              <a:spcAft>
                <a:spcPts val="0"/>
              </a:spcAft>
            </a:pPr>
            <a:r>
              <a:rPr lang="en-US" altLang="en-US" sz="2300" dirty="0"/>
              <a:t>Used mainly for backup, for storage of infrequently used information, and as an off-line medium for transferring information from one system to another.</a:t>
            </a:r>
          </a:p>
          <a:p>
            <a:pPr>
              <a:spcAft>
                <a:spcPts val="0"/>
              </a:spcAft>
            </a:pPr>
            <a:r>
              <a:rPr lang="en-US" altLang="en-US" sz="2300" dirty="0"/>
              <a:t>Tape jukeboxes used for very large capacity storage</a:t>
            </a:r>
          </a:p>
          <a:p>
            <a:pPr lvl="1">
              <a:spcAft>
                <a:spcPts val="0"/>
              </a:spcAft>
            </a:pPr>
            <a:r>
              <a:rPr lang="en-US" altLang="en-US" sz="2300" dirty="0"/>
              <a:t>Multiple </a:t>
            </a:r>
            <a:r>
              <a:rPr lang="en-US" altLang="en-US" sz="2300" dirty="0" err="1"/>
              <a:t>petabyes</a:t>
            </a:r>
            <a:r>
              <a:rPr lang="en-US" altLang="en-US" sz="2300" dirty="0"/>
              <a:t> (10</a:t>
            </a:r>
            <a:r>
              <a:rPr lang="en-US" altLang="en-US" sz="2300" baseline="30000" dirty="0"/>
              <a:t>15 </a:t>
            </a:r>
            <a:r>
              <a:rPr lang="en-US" altLang="en-US" sz="2300" dirty="0"/>
              <a:t>bytes)</a:t>
            </a:r>
          </a:p>
        </p:txBody>
      </p:sp>
    </p:spTree>
    <p:extLst>
      <p:ext uri="{BB962C8B-B14F-4D97-AF65-F5344CB8AC3E}">
        <p14:creationId xmlns:p14="http://schemas.microsoft.com/office/powerpoint/2010/main" val="325397992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1"/>
            <a:ext cx="9144000" cy="609600"/>
          </a:xfrm>
        </p:spPr>
        <p:txBody>
          <a:bodyPr/>
          <a:lstStyle/>
          <a:p>
            <a:r>
              <a:rPr lang="en-US" altLang="en-US" sz="2800" b="1" dirty="0"/>
              <a:t>Secondary Storage Devices</a:t>
            </a:r>
          </a:p>
        </p:txBody>
      </p:sp>
      <p:sp>
        <p:nvSpPr>
          <p:cNvPr id="3" name="Content Placeholder 2"/>
          <p:cNvSpPr>
            <a:spLocks noGrp="1"/>
          </p:cNvSpPr>
          <p:nvPr>
            <p:ph idx="1"/>
          </p:nvPr>
        </p:nvSpPr>
        <p:spPr>
          <a:xfrm>
            <a:off x="88900" y="762000"/>
            <a:ext cx="8966200" cy="5410200"/>
          </a:xfrm>
        </p:spPr>
        <p:txBody>
          <a:bodyPr/>
          <a:lstStyle/>
          <a:p>
            <a:pPr>
              <a:lnSpc>
                <a:spcPct val="150000"/>
              </a:lnSpc>
              <a:defRPr/>
            </a:pPr>
            <a:r>
              <a:rPr lang="en-US" dirty="0"/>
              <a:t>Disk controller</a:t>
            </a:r>
          </a:p>
          <a:p>
            <a:pPr lvl="1">
              <a:lnSpc>
                <a:spcPct val="150000"/>
              </a:lnSpc>
              <a:defRPr/>
            </a:pPr>
            <a:r>
              <a:rPr lang="en-US" sz="2800" dirty="0"/>
              <a:t>Interfaces disk drive to computer system</a:t>
            </a:r>
          </a:p>
          <a:p>
            <a:pPr lvl="1">
              <a:lnSpc>
                <a:spcPct val="150000"/>
              </a:lnSpc>
              <a:defRPr/>
            </a:pPr>
            <a:r>
              <a:rPr lang="en-US" sz="2800" dirty="0"/>
              <a:t>Standard interfaces</a:t>
            </a:r>
          </a:p>
          <a:p>
            <a:pPr lvl="2">
              <a:lnSpc>
                <a:spcPct val="150000"/>
              </a:lnSpc>
              <a:defRPr/>
            </a:pPr>
            <a:r>
              <a:rPr lang="en-US" sz="2800" dirty="0"/>
              <a:t>SATA</a:t>
            </a:r>
          </a:p>
          <a:p>
            <a:pPr lvl="2">
              <a:lnSpc>
                <a:spcPct val="150000"/>
              </a:lnSpc>
              <a:defRPr/>
            </a:pPr>
            <a:r>
              <a:rPr lang="en-US" sz="2800" dirty="0"/>
              <a:t>SCSI</a:t>
            </a:r>
          </a:p>
          <a:p>
            <a:pPr lvl="3">
              <a:lnSpc>
                <a:spcPct val="150000"/>
              </a:lnSpc>
              <a:defRPr/>
            </a:pPr>
            <a:r>
              <a:rPr lang="en-US" sz="2800" dirty="0"/>
              <a:t>SAS</a:t>
            </a:r>
          </a:p>
          <a:p>
            <a:pPr lvl="2">
              <a:lnSpc>
                <a:spcPct val="150000"/>
              </a:lnSpc>
              <a:defRPr/>
            </a:pPr>
            <a:r>
              <a:rPr lang="en-US" altLang="en-US" sz="2800" dirty="0" err="1"/>
              <a:t>NVMe</a:t>
            </a:r>
            <a:endParaRPr lang="en-US" sz="2800" dirty="0"/>
          </a:p>
          <a:p>
            <a:pPr marL="0" indent="0">
              <a:lnSpc>
                <a:spcPct val="150000"/>
              </a:lnSpc>
              <a:buFont typeface="Wingdings" panose="05000000000000000000" pitchFamily="2" charset="2"/>
              <a:buNone/>
              <a:defRPr/>
            </a:pPr>
            <a:endParaRPr lang="en-US" dirty="0"/>
          </a:p>
        </p:txBody>
      </p:sp>
    </p:spTree>
    <p:extLst>
      <p:ext uri="{BB962C8B-B14F-4D97-AF65-F5344CB8AC3E}">
        <p14:creationId xmlns:p14="http://schemas.microsoft.com/office/powerpoint/2010/main" val="68259777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1"/>
            <a:ext cx="5486400" cy="609600"/>
          </a:xfrm>
        </p:spPr>
        <p:txBody>
          <a:bodyPr/>
          <a:lstStyle/>
          <a:p>
            <a:r>
              <a:rPr lang="en-US" altLang="en-US" b="1" dirty="0">
                <a:effectLst>
                  <a:outerShdw blurRad="38100" dist="38100" dir="2700000" algn="tl">
                    <a:srgbClr val="000000">
                      <a:alpha val="43137"/>
                    </a:srgbClr>
                  </a:outerShdw>
                </a:effectLst>
              </a:rPr>
              <a:t>SATA</a:t>
            </a:r>
            <a:endParaRPr lang="en-US" alt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612495"/>
            <a:ext cx="5486400" cy="6245505"/>
          </a:xfrm>
        </p:spPr>
        <p:txBody>
          <a:bodyPr/>
          <a:lstStyle/>
          <a:p>
            <a:pPr>
              <a:lnSpc>
                <a:spcPct val="150000"/>
              </a:lnSpc>
              <a:defRPr/>
            </a:pPr>
            <a:r>
              <a:rPr lang="en-CA" sz="2400" b="1" dirty="0"/>
              <a:t>Serial ATA</a:t>
            </a:r>
            <a:r>
              <a:rPr lang="en-CA" sz="2400" dirty="0"/>
              <a:t> (</a:t>
            </a:r>
            <a:r>
              <a:rPr lang="en-CA" sz="2400" b="1" dirty="0"/>
              <a:t>SATA</a:t>
            </a:r>
            <a:r>
              <a:rPr lang="en-CA" sz="2400" dirty="0"/>
              <a:t>, abbreviated from </a:t>
            </a:r>
            <a:r>
              <a:rPr lang="en-CA" sz="2400" b="1" dirty="0"/>
              <a:t>Serial AT Attachment</a:t>
            </a:r>
            <a:r>
              <a:rPr lang="en-CA" sz="2400" dirty="0"/>
              <a:t>)</a:t>
            </a:r>
            <a:r>
              <a:rPr lang="en-CA" sz="2400" baseline="30000" dirty="0"/>
              <a:t> </a:t>
            </a:r>
            <a:r>
              <a:rPr lang="en-CA" sz="2400" dirty="0"/>
              <a:t>is a computer bus interface that connects host bus adapters to mass storage devices such as hard disk drives, optical drives, and solid-state drives. </a:t>
            </a:r>
          </a:p>
          <a:p>
            <a:pPr>
              <a:lnSpc>
                <a:spcPct val="150000"/>
              </a:lnSpc>
              <a:defRPr/>
            </a:pPr>
            <a:r>
              <a:rPr lang="en-CA" sz="2400" dirty="0"/>
              <a:t>Serial ATA succeeded the earlier Parallel ATA (PATA) standard to become the predominant interface for storage devices.</a:t>
            </a:r>
          </a:p>
        </p:txBody>
      </p:sp>
      <p:sp>
        <p:nvSpPr>
          <p:cNvPr id="2" name="Rectangle 1"/>
          <p:cNvSpPr/>
          <p:nvPr/>
        </p:nvSpPr>
        <p:spPr>
          <a:xfrm>
            <a:off x="5557196" y="487025"/>
            <a:ext cx="3657600" cy="6370975"/>
          </a:xfrm>
          <a:prstGeom prst="rect">
            <a:avLst/>
          </a:prstGeom>
        </p:spPr>
        <p:txBody>
          <a:bodyPr wrap="square">
            <a:spAutoFit/>
          </a:bodyPr>
          <a:lstStyle/>
          <a:p>
            <a:pPr>
              <a:lnSpc>
                <a:spcPct val="150000"/>
              </a:lnSpc>
              <a:defRPr/>
            </a:pPr>
            <a:r>
              <a:rPr lang="en-CA" sz="2800" b="1" dirty="0">
                <a:effectLst>
                  <a:outerShdw blurRad="38100" dist="38100" dir="2700000" algn="tl">
                    <a:srgbClr val="000000">
                      <a:alpha val="43137"/>
                    </a:srgbClr>
                  </a:outerShdw>
                </a:effectLst>
              </a:rPr>
              <a:t>Revisions</a:t>
            </a:r>
            <a:r>
              <a:rPr lang="en-CA" sz="2000" dirty="0"/>
              <a:t> </a:t>
            </a:r>
          </a:p>
          <a:p>
            <a:pPr>
              <a:lnSpc>
                <a:spcPct val="150000"/>
              </a:lnSpc>
              <a:defRPr/>
            </a:pPr>
            <a:r>
              <a:rPr lang="en-US" dirty="0"/>
              <a:t>Encoding overhead: </a:t>
            </a:r>
            <a:r>
              <a:rPr lang="en-US" sz="2000" b="1" dirty="0"/>
              <a:t>8b/10b </a:t>
            </a:r>
          </a:p>
          <a:p>
            <a:pPr>
              <a:lnSpc>
                <a:spcPct val="150000"/>
              </a:lnSpc>
              <a:defRPr/>
            </a:pPr>
            <a:endParaRPr lang="en-CA" sz="2000" dirty="0"/>
          </a:p>
          <a:p>
            <a:pPr marL="342900" indent="-342900">
              <a:lnSpc>
                <a:spcPct val="150000"/>
              </a:lnSpc>
              <a:buFont typeface="Wingdings" panose="05000000000000000000" pitchFamily="2" charset="2"/>
              <a:buChar char="§"/>
              <a:defRPr/>
            </a:pPr>
            <a:r>
              <a:rPr lang="en-US" altLang="en-US" sz="2000" dirty="0">
                <a:solidFill>
                  <a:srgbClr val="202122"/>
                </a:solidFill>
                <a:cs typeface="Arial" panose="020B0604020202020204" pitchFamily="34" charset="0"/>
              </a:rPr>
              <a:t> </a:t>
            </a:r>
            <a:r>
              <a:rPr lang="en-US" altLang="en-US" sz="2000" dirty="0">
                <a:solidFill>
                  <a:srgbClr val="0645AD"/>
                </a:solidFill>
                <a:cs typeface="Arial" panose="020B0604020202020204" pitchFamily="34" charset="0"/>
              </a:rPr>
              <a:t>SATA revision 1.0 </a:t>
            </a:r>
          </a:p>
          <a:p>
            <a:pPr lvl="1">
              <a:lnSpc>
                <a:spcPct val="150000"/>
              </a:lnSpc>
              <a:defRPr/>
            </a:pPr>
            <a:r>
              <a:rPr lang="en-US" altLang="en-US" sz="2000" dirty="0">
                <a:cs typeface="Arial" panose="020B0604020202020204" pitchFamily="34" charset="0"/>
              </a:rPr>
              <a:t>1.5 </a:t>
            </a:r>
            <a:r>
              <a:rPr lang="en-US" altLang="en-US" sz="2000" dirty="0" err="1">
                <a:cs typeface="Arial" panose="020B0604020202020204" pitchFamily="34" charset="0"/>
              </a:rPr>
              <a:t>Gbit</a:t>
            </a:r>
            <a:r>
              <a:rPr lang="en-US" altLang="en-US" sz="2000" dirty="0">
                <a:cs typeface="Arial" panose="020B0604020202020204" pitchFamily="34" charset="0"/>
              </a:rPr>
              <a:t>/s, 150 MB/s, Serial ATA-150 </a:t>
            </a:r>
          </a:p>
          <a:p>
            <a:pPr marL="342900" indent="-342900">
              <a:lnSpc>
                <a:spcPct val="150000"/>
              </a:lnSpc>
              <a:buFont typeface="Wingdings" panose="05000000000000000000" pitchFamily="2" charset="2"/>
              <a:buChar char="§"/>
              <a:defRPr/>
            </a:pPr>
            <a:r>
              <a:rPr lang="en-US" altLang="en-US" sz="2000" dirty="0">
                <a:solidFill>
                  <a:srgbClr val="0645AD"/>
                </a:solidFill>
                <a:cs typeface="Arial" panose="020B0604020202020204" pitchFamily="34" charset="0"/>
              </a:rPr>
              <a:t> SATA revision 2.0 </a:t>
            </a:r>
          </a:p>
          <a:p>
            <a:pPr lvl="1">
              <a:lnSpc>
                <a:spcPct val="150000"/>
              </a:lnSpc>
              <a:defRPr/>
            </a:pPr>
            <a:r>
              <a:rPr lang="en-US" altLang="en-US" sz="2000" dirty="0">
                <a:cs typeface="Arial" panose="020B0604020202020204" pitchFamily="34" charset="0"/>
              </a:rPr>
              <a:t>3 </a:t>
            </a:r>
            <a:r>
              <a:rPr lang="en-US" altLang="en-US" sz="2000" dirty="0" err="1">
                <a:cs typeface="Arial" panose="020B0604020202020204" pitchFamily="34" charset="0"/>
              </a:rPr>
              <a:t>Gbit</a:t>
            </a:r>
            <a:r>
              <a:rPr lang="en-US" altLang="en-US" sz="2000" dirty="0">
                <a:cs typeface="Arial" panose="020B0604020202020204" pitchFamily="34" charset="0"/>
              </a:rPr>
              <a:t>/s, 300 MB/s, Serial ATA-300)</a:t>
            </a:r>
          </a:p>
          <a:p>
            <a:pPr marL="342900" indent="-342900">
              <a:lnSpc>
                <a:spcPct val="150000"/>
              </a:lnSpc>
              <a:buFont typeface="Wingdings" panose="05000000000000000000" pitchFamily="2" charset="2"/>
              <a:buChar char="§"/>
              <a:defRPr/>
            </a:pPr>
            <a:r>
              <a:rPr lang="en-US" altLang="en-US" sz="2000" dirty="0">
                <a:solidFill>
                  <a:srgbClr val="0645AD"/>
                </a:solidFill>
                <a:cs typeface="Arial" panose="020B0604020202020204" pitchFamily="34" charset="0"/>
              </a:rPr>
              <a:t> SATA revision 3.0 </a:t>
            </a:r>
          </a:p>
          <a:p>
            <a:pPr lvl="1">
              <a:lnSpc>
                <a:spcPct val="150000"/>
              </a:lnSpc>
              <a:defRPr/>
            </a:pPr>
            <a:r>
              <a:rPr lang="en-US" altLang="en-US" sz="2000" dirty="0">
                <a:cs typeface="Arial" panose="020B0604020202020204" pitchFamily="34" charset="0"/>
              </a:rPr>
              <a:t>6 </a:t>
            </a:r>
            <a:r>
              <a:rPr lang="en-US" altLang="en-US" sz="2000" dirty="0" err="1">
                <a:cs typeface="Arial" panose="020B0604020202020204" pitchFamily="34" charset="0"/>
              </a:rPr>
              <a:t>Gbit</a:t>
            </a:r>
            <a:r>
              <a:rPr lang="en-US" altLang="en-US" sz="2000" dirty="0">
                <a:cs typeface="Arial" panose="020B0604020202020204" pitchFamily="34" charset="0"/>
              </a:rPr>
              <a:t>/s, 600 MB/s, Serial ATA-600</a:t>
            </a:r>
          </a:p>
        </p:txBody>
      </p:sp>
      <p:sp>
        <p:nvSpPr>
          <p:cNvPr id="6" name="Title 1"/>
          <p:cNvSpPr txBox="1">
            <a:spLocks/>
          </p:cNvSpPr>
          <p:nvPr/>
        </p:nvSpPr>
        <p:spPr bwMode="auto">
          <a:xfrm flipH="1">
            <a:off x="5486399" y="2894"/>
            <a:ext cx="45719" cy="6855105"/>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2800" b="1" kern="0" dirty="0"/>
          </a:p>
        </p:txBody>
      </p:sp>
    </p:spTree>
    <p:extLst>
      <p:ext uri="{BB962C8B-B14F-4D97-AF65-F5344CB8AC3E}">
        <p14:creationId xmlns:p14="http://schemas.microsoft.com/office/powerpoint/2010/main" val="396578816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51"/>
            <a:ext cx="5072969" cy="28194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79633" y="2971800"/>
            <a:ext cx="3354253" cy="215337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85" y="2778319"/>
            <a:ext cx="5588000" cy="4127500"/>
          </a:xfrm>
          <a:prstGeom prst="rect">
            <a:avLst/>
          </a:prstGeom>
        </p:spPr>
      </p:pic>
      <p:sp>
        <p:nvSpPr>
          <p:cNvPr id="9" name="Rectangle 8"/>
          <p:cNvSpPr/>
          <p:nvPr/>
        </p:nvSpPr>
        <p:spPr>
          <a:xfrm>
            <a:off x="5486400" y="146150"/>
            <a:ext cx="3568706" cy="1200329"/>
          </a:xfrm>
          <a:prstGeom prst="rect">
            <a:avLst/>
          </a:prstGeom>
        </p:spPr>
        <p:txBody>
          <a:bodyPr wrap="square">
            <a:spAutoFit/>
          </a:bodyPr>
          <a:lstStyle/>
          <a:p>
            <a:r>
              <a:rPr lang="en-CA" b="1" dirty="0">
                <a:solidFill>
                  <a:srgbClr val="202122"/>
                </a:solidFill>
              </a:rPr>
              <a:t>2.5-inch SATA drive on top of a 3.5-inch SATA drive</a:t>
            </a:r>
            <a:endParaRPr lang="en-US" b="1" dirty="0"/>
          </a:p>
        </p:txBody>
      </p:sp>
      <p:sp>
        <p:nvSpPr>
          <p:cNvPr id="12" name="Rectangle 11"/>
          <p:cNvSpPr/>
          <p:nvPr/>
        </p:nvSpPr>
        <p:spPr>
          <a:xfrm>
            <a:off x="5943600" y="5364703"/>
            <a:ext cx="3149249" cy="1569660"/>
          </a:xfrm>
          <a:prstGeom prst="rect">
            <a:avLst/>
          </a:prstGeom>
        </p:spPr>
        <p:txBody>
          <a:bodyPr wrap="square">
            <a:spAutoFit/>
          </a:bodyPr>
          <a:lstStyle/>
          <a:p>
            <a:r>
              <a:rPr lang="en-CA" b="1" dirty="0">
                <a:solidFill>
                  <a:srgbClr val="202122"/>
                </a:solidFill>
              </a:rPr>
              <a:t>SATA 2 </a:t>
            </a:r>
            <a:br>
              <a:rPr lang="en-CA" b="1" dirty="0">
                <a:solidFill>
                  <a:srgbClr val="202122"/>
                </a:solidFill>
              </a:rPr>
            </a:br>
            <a:r>
              <a:rPr lang="en-CA" b="1" dirty="0">
                <a:solidFill>
                  <a:srgbClr val="202122"/>
                </a:solidFill>
              </a:rPr>
              <a:t>3 Gbit/s connectors on a computer motherboard</a:t>
            </a:r>
            <a:endParaRPr lang="en-US" b="1" dirty="0"/>
          </a:p>
        </p:txBody>
      </p:sp>
      <p:sp>
        <p:nvSpPr>
          <p:cNvPr id="13" name="Rectangle 12"/>
          <p:cNvSpPr/>
          <p:nvPr/>
        </p:nvSpPr>
        <p:spPr>
          <a:xfrm>
            <a:off x="5679633" y="1431638"/>
            <a:ext cx="2702367" cy="1569660"/>
          </a:xfrm>
          <a:prstGeom prst="rect">
            <a:avLst/>
          </a:prstGeom>
        </p:spPr>
        <p:txBody>
          <a:bodyPr wrap="square">
            <a:spAutoFit/>
          </a:bodyPr>
          <a:lstStyle/>
          <a:p>
            <a:r>
              <a:rPr lang="en-CA" b="1" dirty="0">
                <a:solidFill>
                  <a:srgbClr val="202122"/>
                </a:solidFill>
              </a:rPr>
              <a:t>SATA 3</a:t>
            </a:r>
            <a:br>
              <a:rPr lang="en-CA" b="1" dirty="0">
                <a:solidFill>
                  <a:srgbClr val="202122"/>
                </a:solidFill>
              </a:rPr>
            </a:br>
            <a:r>
              <a:rPr lang="en-CA" b="1" dirty="0">
                <a:solidFill>
                  <a:srgbClr val="202122"/>
                </a:solidFill>
              </a:rPr>
              <a:t>6 Gbit/s host controller, a PCI Express ×1 card</a:t>
            </a:r>
            <a:endParaRPr lang="en-US" b="1" dirty="0"/>
          </a:p>
        </p:txBody>
      </p:sp>
      <p:sp>
        <p:nvSpPr>
          <p:cNvPr id="2" name="Arrow: Left 1">
            <a:extLst>
              <a:ext uri="{FF2B5EF4-FFF2-40B4-BE49-F238E27FC236}">
                <a16:creationId xmlns:a16="http://schemas.microsoft.com/office/drawing/2014/main" id="{A653D655-8298-4E3A-8E20-44752D6CAEFF}"/>
              </a:ext>
            </a:extLst>
          </p:cNvPr>
          <p:cNvSpPr/>
          <p:nvPr/>
        </p:nvSpPr>
        <p:spPr bwMode="auto">
          <a:xfrm>
            <a:off x="5610185" y="5943600"/>
            <a:ext cx="333415" cy="304800"/>
          </a:xfrm>
          <a:prstGeom prst="leftArrow">
            <a:avLst/>
          </a:prstGeom>
          <a:blipFill dpi="0" rotWithShape="0">
            <a:blip r:embed="rId5"/>
            <a:srcRect/>
            <a:tile tx="0" ty="0" sx="100000" sy="100000" flip="none" algn="tl"/>
          </a:bli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10" name="Arrow: Left 9">
            <a:extLst>
              <a:ext uri="{FF2B5EF4-FFF2-40B4-BE49-F238E27FC236}">
                <a16:creationId xmlns:a16="http://schemas.microsoft.com/office/drawing/2014/main" id="{1B4DEFD5-A2AC-48EC-B5CB-D778FF433C16}"/>
              </a:ext>
            </a:extLst>
          </p:cNvPr>
          <p:cNvSpPr/>
          <p:nvPr/>
        </p:nvSpPr>
        <p:spPr bwMode="auto">
          <a:xfrm>
            <a:off x="5008161" y="593914"/>
            <a:ext cx="333415" cy="304800"/>
          </a:xfrm>
          <a:prstGeom prst="leftArrow">
            <a:avLst/>
          </a:prstGeom>
          <a:blipFill dpi="0" rotWithShape="0">
            <a:blip r:embed="rId5"/>
            <a:srcRect/>
            <a:tile tx="0" ty="0" sx="100000" sy="100000" flip="none" algn="tl"/>
          </a:bli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3" name="Arrow: Bent 2">
            <a:extLst>
              <a:ext uri="{FF2B5EF4-FFF2-40B4-BE49-F238E27FC236}">
                <a16:creationId xmlns:a16="http://schemas.microsoft.com/office/drawing/2014/main" id="{A4A7B252-E032-4C7B-A6D2-81D2D348B8B1}"/>
              </a:ext>
            </a:extLst>
          </p:cNvPr>
          <p:cNvSpPr/>
          <p:nvPr/>
        </p:nvSpPr>
        <p:spPr bwMode="auto">
          <a:xfrm rot="5400000">
            <a:off x="8044084" y="2044839"/>
            <a:ext cx="965479" cy="685800"/>
          </a:xfrm>
          <a:prstGeom prst="bentArrow">
            <a:avLst/>
          </a:prstGeom>
          <a:blipFill dpi="0" rotWithShape="0">
            <a:blip r:embed="rId5"/>
            <a:srcRect/>
            <a:tile tx="0" ty="0" sx="100000" sy="100000" flip="none" algn="tl"/>
          </a:bli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4517041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 grpId="0" animBg="1"/>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1"/>
            <a:ext cx="9144000" cy="609600"/>
          </a:xfrm>
        </p:spPr>
        <p:txBody>
          <a:bodyPr/>
          <a:lstStyle/>
          <a:p>
            <a:r>
              <a:rPr lang="en-US" altLang="en-US" sz="2800" b="1" dirty="0"/>
              <a:t>SCSI: </a:t>
            </a:r>
            <a:r>
              <a:rPr lang="en-CA" sz="2800" b="1" dirty="0"/>
              <a:t>Small Computer System Interface ( “</a:t>
            </a:r>
            <a:r>
              <a:rPr lang="en-US" sz="2800" b="1" i="1" dirty="0"/>
              <a:t>Scuzzy</a:t>
            </a:r>
            <a:r>
              <a:rPr lang="en-CA" sz="2800" b="1" dirty="0"/>
              <a:t>”) </a:t>
            </a:r>
            <a:endParaRPr lang="en-US" altLang="en-US" sz="2800" b="1" dirty="0"/>
          </a:p>
        </p:txBody>
      </p:sp>
      <p:sp>
        <p:nvSpPr>
          <p:cNvPr id="3" name="Content Placeholder 2"/>
          <p:cNvSpPr>
            <a:spLocks noGrp="1"/>
          </p:cNvSpPr>
          <p:nvPr>
            <p:ph idx="1"/>
          </p:nvPr>
        </p:nvSpPr>
        <p:spPr>
          <a:xfrm>
            <a:off x="0" y="612495"/>
            <a:ext cx="9144000" cy="1216305"/>
          </a:xfrm>
        </p:spPr>
        <p:txBody>
          <a:bodyPr/>
          <a:lstStyle/>
          <a:p>
            <a:pPr>
              <a:lnSpc>
                <a:spcPct val="150000"/>
              </a:lnSpc>
              <a:defRPr/>
            </a:pPr>
            <a:r>
              <a:rPr lang="en-CA" sz="2400" dirty="0"/>
              <a:t>The SCSI standards define commands, protocols, electrical, optical and logical interfaces.</a:t>
            </a:r>
          </a:p>
        </p:txBody>
      </p:sp>
      <p:pic>
        <p:nvPicPr>
          <p:cNvPr id="6" name="Picture 5">
            <a:extLst>
              <a:ext uri="{FF2B5EF4-FFF2-40B4-BE49-F238E27FC236}">
                <a16:creationId xmlns:a16="http://schemas.microsoft.com/office/drawing/2014/main" id="{E81AD269-B5F3-42AE-A74A-3A0A6379C1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2279577"/>
            <a:ext cx="4617669" cy="3130623"/>
          </a:xfrm>
          <a:prstGeom prst="rect">
            <a:avLst/>
          </a:prstGeom>
        </p:spPr>
      </p:pic>
      <p:pic>
        <p:nvPicPr>
          <p:cNvPr id="8" name="Picture 7">
            <a:extLst>
              <a:ext uri="{FF2B5EF4-FFF2-40B4-BE49-F238E27FC236}">
                <a16:creationId xmlns:a16="http://schemas.microsoft.com/office/drawing/2014/main" id="{208A2BEC-1AB0-4D86-B270-F37B635EE29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0000" t="17411" r="20833" b="21704"/>
          <a:stretch/>
        </p:blipFill>
        <p:spPr>
          <a:xfrm>
            <a:off x="4899141" y="2279576"/>
            <a:ext cx="4184209" cy="3283023"/>
          </a:xfrm>
          <a:prstGeom prst="rect">
            <a:avLst/>
          </a:prstGeom>
        </p:spPr>
      </p:pic>
      <p:sp>
        <p:nvSpPr>
          <p:cNvPr id="11" name="TextBox 10">
            <a:extLst>
              <a:ext uri="{FF2B5EF4-FFF2-40B4-BE49-F238E27FC236}">
                <a16:creationId xmlns:a16="http://schemas.microsoft.com/office/drawing/2014/main" id="{CB765F9A-720A-4FCE-8C08-7D3A0A7A54D3}"/>
              </a:ext>
            </a:extLst>
          </p:cNvPr>
          <p:cNvSpPr txBox="1"/>
          <p:nvPr/>
        </p:nvSpPr>
        <p:spPr>
          <a:xfrm>
            <a:off x="5257800" y="5715000"/>
            <a:ext cx="3733800" cy="830997"/>
          </a:xfrm>
          <a:prstGeom prst="rect">
            <a:avLst/>
          </a:prstGeom>
          <a:noFill/>
        </p:spPr>
        <p:txBody>
          <a:bodyPr wrap="square">
            <a:spAutoFit/>
          </a:bodyPr>
          <a:lstStyle/>
          <a:p>
            <a:pPr algn="ctr"/>
            <a:r>
              <a:rPr lang="en-CA" b="0" i="0" dirty="0">
                <a:solidFill>
                  <a:srgbClr val="202122"/>
                </a:solidFill>
                <a:effectLst/>
                <a:latin typeface="Arial" panose="020B0604020202020204" pitchFamily="34" charset="0"/>
              </a:rPr>
              <a:t>Bus terminator with top cover removed</a:t>
            </a:r>
            <a:endParaRPr lang="ti-ET" dirty="0"/>
          </a:p>
        </p:txBody>
      </p:sp>
      <p:sp>
        <p:nvSpPr>
          <p:cNvPr id="13" name="TextBox 12">
            <a:extLst>
              <a:ext uri="{FF2B5EF4-FFF2-40B4-BE49-F238E27FC236}">
                <a16:creationId xmlns:a16="http://schemas.microsoft.com/office/drawing/2014/main" id="{D5D23E26-E90C-4A9F-9B4C-F36F57D2A823}"/>
              </a:ext>
            </a:extLst>
          </p:cNvPr>
          <p:cNvSpPr txBox="1"/>
          <p:nvPr/>
        </p:nvSpPr>
        <p:spPr>
          <a:xfrm>
            <a:off x="246276" y="5630144"/>
            <a:ext cx="4637314" cy="461665"/>
          </a:xfrm>
          <a:prstGeom prst="rect">
            <a:avLst/>
          </a:prstGeom>
          <a:noFill/>
        </p:spPr>
        <p:txBody>
          <a:bodyPr wrap="square">
            <a:spAutoFit/>
          </a:bodyPr>
          <a:lstStyle/>
          <a:p>
            <a:pPr algn="ctr"/>
            <a:r>
              <a:rPr lang="en-US" b="0" i="0" dirty="0">
                <a:solidFill>
                  <a:srgbClr val="202122"/>
                </a:solidFill>
                <a:effectLst/>
                <a:latin typeface="Arial" panose="020B0604020202020204" pitchFamily="34" charset="0"/>
              </a:rPr>
              <a:t>Parallel SCSI connectors</a:t>
            </a:r>
            <a:endParaRPr lang="ti-ET" dirty="0"/>
          </a:p>
        </p:txBody>
      </p:sp>
    </p:spTree>
    <p:extLst>
      <p:ext uri="{BB962C8B-B14F-4D97-AF65-F5344CB8AC3E}">
        <p14:creationId xmlns:p14="http://schemas.microsoft.com/office/powerpoint/2010/main" val="275514219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1"/>
            <a:ext cx="9144000" cy="609600"/>
          </a:xfrm>
        </p:spPr>
        <p:txBody>
          <a:bodyPr/>
          <a:lstStyle/>
          <a:p>
            <a:r>
              <a:rPr lang="en-US" altLang="en-US" sz="2800" b="1" dirty="0"/>
              <a:t>SCSI: </a:t>
            </a:r>
            <a:r>
              <a:rPr lang="en-CA" sz="2800" b="1" dirty="0"/>
              <a:t>Small Computer System Interface ( “</a:t>
            </a:r>
            <a:r>
              <a:rPr lang="en-US" sz="2800" b="1" i="1" dirty="0"/>
              <a:t>Scuzzy</a:t>
            </a:r>
            <a:r>
              <a:rPr lang="en-CA" sz="2800" b="1" dirty="0"/>
              <a:t>”) </a:t>
            </a:r>
            <a:endParaRPr lang="en-US" altLang="en-US" sz="2800" b="1" dirty="0"/>
          </a:p>
        </p:txBody>
      </p:sp>
      <p:sp>
        <p:nvSpPr>
          <p:cNvPr id="5" name="TextBox 4">
            <a:extLst>
              <a:ext uri="{FF2B5EF4-FFF2-40B4-BE49-F238E27FC236}">
                <a16:creationId xmlns:a16="http://schemas.microsoft.com/office/drawing/2014/main" id="{18420A34-45EE-4EF7-A4DF-D1A86E794CCB}"/>
              </a:ext>
            </a:extLst>
          </p:cNvPr>
          <p:cNvSpPr txBox="1"/>
          <p:nvPr/>
        </p:nvSpPr>
        <p:spPr>
          <a:xfrm>
            <a:off x="52874" y="602516"/>
            <a:ext cx="8991600" cy="2239844"/>
          </a:xfrm>
          <a:prstGeom prst="rect">
            <a:avLst/>
          </a:prstGeom>
          <a:noFill/>
        </p:spPr>
        <p:txBody>
          <a:bodyPr wrap="square">
            <a:spAutoFit/>
          </a:bodyPr>
          <a:lstStyle/>
          <a:p>
            <a:pPr>
              <a:lnSpc>
                <a:spcPct val="150000"/>
              </a:lnSpc>
            </a:pPr>
            <a:r>
              <a:rPr lang="en-CA" sz="2400" b="1" dirty="0"/>
              <a:t>Modern SCSI</a:t>
            </a:r>
          </a:p>
          <a:p>
            <a:pPr>
              <a:lnSpc>
                <a:spcPct val="150000"/>
              </a:lnSpc>
            </a:pPr>
            <a:r>
              <a:rPr lang="en-CA" sz="2400" b="1" dirty="0">
                <a:solidFill>
                  <a:srgbClr val="FF0000"/>
                </a:solidFill>
                <a:effectLst>
                  <a:outerShdw blurRad="38100" dist="38100" dir="2700000" algn="tl">
                    <a:srgbClr val="000000">
                      <a:alpha val="43137"/>
                    </a:srgbClr>
                  </a:outerShdw>
                </a:effectLst>
              </a:rPr>
              <a:t>‌Break from the traditional parallel SCSI bus and perform data transfer via serial communications using point-to-point links</a:t>
            </a:r>
            <a:r>
              <a:rPr lang="en-CA" sz="2400" dirty="0"/>
              <a:t>. </a:t>
            </a:r>
          </a:p>
        </p:txBody>
      </p:sp>
      <p:sp>
        <p:nvSpPr>
          <p:cNvPr id="7" name="TextBox 6">
            <a:extLst>
              <a:ext uri="{FF2B5EF4-FFF2-40B4-BE49-F238E27FC236}">
                <a16:creationId xmlns:a16="http://schemas.microsoft.com/office/drawing/2014/main" id="{FF9EDEA2-A8C6-4F8B-9540-8BF818327E29}"/>
              </a:ext>
            </a:extLst>
          </p:cNvPr>
          <p:cNvSpPr txBox="1"/>
          <p:nvPr/>
        </p:nvSpPr>
        <p:spPr>
          <a:xfrm>
            <a:off x="34213" y="3297179"/>
            <a:ext cx="4637314" cy="577850"/>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CA" dirty="0"/>
              <a:t>Serial Attached SCSI (SAS) </a:t>
            </a:r>
          </a:p>
        </p:txBody>
      </p:sp>
      <p:pic>
        <p:nvPicPr>
          <p:cNvPr id="8" name="Picture 7">
            <a:extLst>
              <a:ext uri="{FF2B5EF4-FFF2-40B4-BE49-F238E27FC236}">
                <a16:creationId xmlns:a16="http://schemas.microsoft.com/office/drawing/2014/main" id="{85CBACA9-3043-4383-B304-4A143E758B9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500" r="35833" b="33333"/>
          <a:stretch/>
        </p:blipFill>
        <p:spPr>
          <a:xfrm>
            <a:off x="4539342" y="2879141"/>
            <a:ext cx="1212980" cy="1455576"/>
          </a:xfrm>
          <a:prstGeom prst="rect">
            <a:avLst/>
          </a:prstGeom>
        </p:spPr>
      </p:pic>
      <p:sp>
        <p:nvSpPr>
          <p:cNvPr id="11" name="TextBox 10">
            <a:extLst>
              <a:ext uri="{FF2B5EF4-FFF2-40B4-BE49-F238E27FC236}">
                <a16:creationId xmlns:a16="http://schemas.microsoft.com/office/drawing/2014/main" id="{D16AD891-74C7-4613-9471-E7CACBB050E3}"/>
              </a:ext>
            </a:extLst>
          </p:cNvPr>
          <p:cNvSpPr txBox="1"/>
          <p:nvPr/>
        </p:nvSpPr>
        <p:spPr>
          <a:xfrm>
            <a:off x="1" y="4977808"/>
            <a:ext cx="6248400" cy="577850"/>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CA" dirty="0"/>
              <a:t>SCSI-over-Fibre Channel Protocol (FCP) </a:t>
            </a:r>
            <a:endParaRPr lang="ti-ET" dirty="0"/>
          </a:p>
        </p:txBody>
      </p:sp>
      <p:pic>
        <p:nvPicPr>
          <p:cNvPr id="12" name="Picture 11">
            <a:extLst>
              <a:ext uri="{FF2B5EF4-FFF2-40B4-BE49-F238E27FC236}">
                <a16:creationId xmlns:a16="http://schemas.microsoft.com/office/drawing/2014/main" id="{409C5DFF-5971-40AD-8666-BA44ABB2BB9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7003" b="4851"/>
          <a:stretch/>
        </p:blipFill>
        <p:spPr>
          <a:xfrm>
            <a:off x="5943600" y="2842360"/>
            <a:ext cx="1617504" cy="1574238"/>
          </a:xfrm>
          <a:prstGeom prst="rect">
            <a:avLst/>
          </a:prstGeom>
        </p:spPr>
      </p:pic>
      <p:pic>
        <p:nvPicPr>
          <p:cNvPr id="14" name="Picture 13">
            <a:extLst>
              <a:ext uri="{FF2B5EF4-FFF2-40B4-BE49-F238E27FC236}">
                <a16:creationId xmlns:a16="http://schemas.microsoft.com/office/drawing/2014/main" id="{C8394B66-F528-4706-BD77-DFE184683AB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35799" b="25342"/>
          <a:stretch/>
        </p:blipFill>
        <p:spPr>
          <a:xfrm>
            <a:off x="7772400" y="2931751"/>
            <a:ext cx="1125696" cy="1477645"/>
          </a:xfrm>
          <a:prstGeom prst="rect">
            <a:avLst/>
          </a:prstGeom>
        </p:spPr>
      </p:pic>
      <p:sp>
        <p:nvSpPr>
          <p:cNvPr id="16" name="TextBox 15">
            <a:extLst>
              <a:ext uri="{FF2B5EF4-FFF2-40B4-BE49-F238E27FC236}">
                <a16:creationId xmlns:a16="http://schemas.microsoft.com/office/drawing/2014/main" id="{4A33CA9C-A0A0-4505-BD5B-293D4BFECC87}"/>
              </a:ext>
            </a:extLst>
          </p:cNvPr>
          <p:cNvSpPr txBox="1"/>
          <p:nvPr/>
        </p:nvSpPr>
        <p:spPr>
          <a:xfrm>
            <a:off x="54429" y="6109667"/>
            <a:ext cx="8991599" cy="577850"/>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CA" dirty="0"/>
              <a:t>USB Attached SCSI (UAS)‍</a:t>
            </a:r>
            <a:endParaRPr lang="ti-ET" dirty="0"/>
          </a:p>
        </p:txBody>
      </p:sp>
      <p:pic>
        <p:nvPicPr>
          <p:cNvPr id="17" name="Picture 16">
            <a:extLst>
              <a:ext uri="{FF2B5EF4-FFF2-40B4-BE49-F238E27FC236}">
                <a16:creationId xmlns:a16="http://schemas.microsoft.com/office/drawing/2014/main" id="{934581AD-8951-4395-9EC0-8257234339F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29740" y="4573678"/>
            <a:ext cx="2228460" cy="1701989"/>
          </a:xfrm>
          <a:prstGeom prst="rect">
            <a:avLst/>
          </a:prstGeom>
        </p:spPr>
      </p:pic>
    </p:spTree>
    <p:extLst>
      <p:ext uri="{BB962C8B-B14F-4D97-AF65-F5344CB8AC3E}">
        <p14:creationId xmlns:p14="http://schemas.microsoft.com/office/powerpoint/2010/main" val="2239576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219200" y="609600"/>
            <a:ext cx="6477000" cy="6172200"/>
            <a:chOff x="4400550" y="744537"/>
            <a:chExt cx="7164389" cy="5867400"/>
          </a:xfrm>
        </p:grpSpPr>
        <p:pic>
          <p:nvPicPr>
            <p:cNvPr id="8" name="Picture 4" descr="fig02_02"/>
            <p:cNvPicPr>
              <a:picLocks noChangeAspect="1" noChangeArrowheads="1"/>
            </p:cNvPicPr>
            <p:nvPr/>
          </p:nvPicPr>
          <p:blipFill rotWithShape="1">
            <a:blip r:embed="rId3">
              <a:extLst>
                <a:ext uri="{28A0092B-C50C-407E-A947-70E740481C1C}">
                  <a14:useLocalDpi xmlns:a14="http://schemas.microsoft.com/office/drawing/2010/main" val="0"/>
                </a:ext>
              </a:extLst>
            </a:blip>
            <a:srcRect l="17571"/>
            <a:stretch/>
          </p:blipFill>
          <p:spPr bwMode="auto">
            <a:xfrm>
              <a:off x="4400550" y="744537"/>
              <a:ext cx="7164389"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4400550" y="1009650"/>
              <a:ext cx="257175" cy="409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30723" name="Rectangle 4"/>
          <p:cNvSpPr>
            <a:spLocks noGrp="1" noChangeArrowheads="1"/>
          </p:cNvSpPr>
          <p:nvPr>
            <p:ph type="title"/>
          </p:nvPr>
        </p:nvSpPr>
        <p:spPr>
          <a:xfrm>
            <a:off x="-1" y="-1165"/>
            <a:ext cx="9144001" cy="507206"/>
          </a:xfrm>
        </p:spPr>
        <p:txBody>
          <a:bodyPr>
            <a:noAutofit/>
          </a:bodyPr>
          <a:lstStyle/>
          <a:p>
            <a:pPr eaLnBrk="1" hangingPunct="1"/>
            <a:r>
              <a:rPr lang="en-US" altLang="en-US" sz="1800" b="1" dirty="0"/>
              <a:t>Three-Schema(ANSI-SPARC) Architecture</a:t>
            </a:r>
          </a:p>
        </p:txBody>
      </p:sp>
    </p:spTree>
    <p:extLst>
      <p:ext uri="{BB962C8B-B14F-4D97-AF65-F5344CB8AC3E}">
        <p14:creationId xmlns:p14="http://schemas.microsoft.com/office/powerpoint/2010/main" val="2687139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1"/>
            <a:ext cx="9144000" cy="609600"/>
          </a:xfrm>
        </p:spPr>
        <p:txBody>
          <a:bodyPr/>
          <a:lstStyle/>
          <a:p>
            <a:r>
              <a:rPr lang="en-US" altLang="en-US" sz="2800" b="1" dirty="0"/>
              <a:t>SCSI: </a:t>
            </a:r>
            <a:r>
              <a:rPr lang="en-CA" sz="2800" b="1" dirty="0"/>
              <a:t>Small Computer System Interface ( “</a:t>
            </a:r>
            <a:r>
              <a:rPr lang="en-US" sz="2800" b="1" i="1" dirty="0"/>
              <a:t>Scuzzy</a:t>
            </a:r>
            <a:r>
              <a:rPr lang="en-CA" sz="2800" b="1" dirty="0"/>
              <a:t>”) </a:t>
            </a:r>
            <a:endParaRPr lang="en-US" altLang="en-US" sz="2800" b="1" dirty="0"/>
          </a:p>
        </p:txBody>
      </p:sp>
      <p:sp>
        <p:nvSpPr>
          <p:cNvPr id="3" name="Content Placeholder 2"/>
          <p:cNvSpPr>
            <a:spLocks noGrp="1"/>
          </p:cNvSpPr>
          <p:nvPr>
            <p:ph idx="1"/>
          </p:nvPr>
        </p:nvSpPr>
        <p:spPr>
          <a:xfrm>
            <a:off x="0" y="612495"/>
            <a:ext cx="9144000" cy="759105"/>
          </a:xfrm>
        </p:spPr>
        <p:txBody>
          <a:bodyPr/>
          <a:lstStyle/>
          <a:p>
            <a:r>
              <a:rPr lang="en-CA" sz="2400" dirty="0"/>
              <a:t>Although much of the SCSI documentation talks about the parallel interface, all modern development efforts use serial interfaces. </a:t>
            </a:r>
          </a:p>
        </p:txBody>
      </p:sp>
      <p:sp>
        <p:nvSpPr>
          <p:cNvPr id="2" name="Rectangle 1"/>
          <p:cNvSpPr/>
          <p:nvPr/>
        </p:nvSpPr>
        <p:spPr>
          <a:xfrm>
            <a:off x="67514" y="1802414"/>
            <a:ext cx="4800600" cy="5170646"/>
          </a:xfrm>
          <a:prstGeom prst="rect">
            <a:avLst/>
          </a:prstGeom>
        </p:spPr>
        <p:txBody>
          <a:bodyPr wrap="square">
            <a:spAutoFit/>
          </a:bodyPr>
          <a:lstStyle/>
          <a:p>
            <a:pPr marL="342900" indent="-342900">
              <a:buFont typeface="Wingdings" panose="05000000000000000000" pitchFamily="2" charset="2"/>
              <a:buChar char="§"/>
            </a:pPr>
            <a:r>
              <a:rPr lang="en-CA" sz="2200" dirty="0">
                <a:latin typeface="Candara" panose="020E0502030303020204" pitchFamily="34" charset="0"/>
              </a:rPr>
              <a:t>Serial interfaces have a number of advantages over parallel SCSI, including </a:t>
            </a:r>
          </a:p>
          <a:p>
            <a:pPr marL="800100" lvl="1" indent="-342900">
              <a:buFont typeface="Wingdings" panose="05000000000000000000" pitchFamily="2" charset="2"/>
              <a:buChar char="§"/>
            </a:pPr>
            <a:r>
              <a:rPr lang="en-CA" sz="2200" b="1" dirty="0">
                <a:latin typeface="Candara" panose="020E0502030303020204" pitchFamily="34" charset="0"/>
              </a:rPr>
              <a:t>higher data rates, </a:t>
            </a:r>
          </a:p>
          <a:p>
            <a:pPr marL="800100" lvl="1" indent="-342900">
              <a:buFont typeface="Wingdings" panose="05000000000000000000" pitchFamily="2" charset="2"/>
              <a:buChar char="§"/>
            </a:pPr>
            <a:r>
              <a:rPr lang="en-CA" sz="2200" b="1" dirty="0">
                <a:latin typeface="Candara" panose="020E0502030303020204" pitchFamily="34" charset="0"/>
              </a:rPr>
              <a:t>simplified cabling, </a:t>
            </a:r>
          </a:p>
          <a:p>
            <a:pPr marL="800100" lvl="1" indent="-342900">
              <a:buFont typeface="Wingdings" panose="05000000000000000000" pitchFamily="2" charset="2"/>
              <a:buChar char="§"/>
            </a:pPr>
            <a:r>
              <a:rPr lang="en-CA" sz="2200" b="1" dirty="0">
                <a:latin typeface="Candara" panose="020E0502030303020204" pitchFamily="34" charset="0"/>
              </a:rPr>
              <a:t>longer reach, </a:t>
            </a:r>
          </a:p>
          <a:p>
            <a:pPr marL="800100" lvl="1" indent="-342900">
              <a:buFont typeface="Wingdings" panose="05000000000000000000" pitchFamily="2" charset="2"/>
              <a:buChar char="§"/>
            </a:pPr>
            <a:r>
              <a:rPr lang="en-CA" sz="2200" b="1" dirty="0">
                <a:latin typeface="Candara" panose="020E0502030303020204" pitchFamily="34" charset="0"/>
              </a:rPr>
              <a:t>improved fault isolation and </a:t>
            </a:r>
          </a:p>
          <a:p>
            <a:pPr marL="800100" lvl="1" indent="-342900">
              <a:buFont typeface="Wingdings" panose="05000000000000000000" pitchFamily="2" charset="2"/>
              <a:buChar char="§"/>
            </a:pPr>
            <a:r>
              <a:rPr lang="en-CA" sz="2200" b="1" dirty="0">
                <a:latin typeface="Candara" panose="020E0502030303020204" pitchFamily="34" charset="0"/>
              </a:rPr>
              <a:t>full-duplex capability.</a:t>
            </a:r>
            <a:r>
              <a:rPr lang="en-CA" sz="2200" dirty="0">
                <a:latin typeface="Candara" panose="020E0502030303020204" pitchFamily="34" charset="0"/>
              </a:rPr>
              <a:t> </a:t>
            </a:r>
          </a:p>
          <a:p>
            <a:pPr marL="342900" indent="-342900">
              <a:buFont typeface="Wingdings" panose="05000000000000000000" pitchFamily="2" charset="2"/>
              <a:buChar char="§"/>
            </a:pPr>
            <a:r>
              <a:rPr lang="en-CA" sz="2200" dirty="0">
                <a:latin typeface="Candara" panose="020E0502030303020204" pitchFamily="34" charset="0"/>
              </a:rPr>
              <a:t>Reason for the shift </a:t>
            </a:r>
            <a:r>
              <a:rPr lang="en-CA" sz="2200" dirty="0">
                <a:solidFill>
                  <a:srgbClr val="FF0000"/>
                </a:solidFill>
                <a:latin typeface="Candara" panose="020E0502030303020204" pitchFamily="34" charset="0"/>
              </a:rPr>
              <a:t>clock skew</a:t>
            </a:r>
            <a:r>
              <a:rPr lang="en-CA" sz="2200" dirty="0">
                <a:latin typeface="Candara" panose="020E0502030303020204" pitchFamily="34" charset="0"/>
              </a:rPr>
              <a:t> issue of high speed parallel interfaces, </a:t>
            </a:r>
          </a:p>
          <a:p>
            <a:pPr marL="800100" lvl="1" indent="-342900">
              <a:buFont typeface="Wingdings" panose="05000000000000000000" pitchFamily="2" charset="2"/>
              <a:buChar char="§"/>
            </a:pPr>
            <a:r>
              <a:rPr lang="en-CA" sz="2200" dirty="0">
                <a:latin typeface="Candara" panose="020E0502030303020204" pitchFamily="34" charset="0"/>
              </a:rPr>
              <a:t>makes the faster variants of parallel SCSI susceptible to problems caused by cabling and termination.</a:t>
            </a:r>
          </a:p>
        </p:txBody>
      </p:sp>
      <p:graphicFrame>
        <p:nvGraphicFramePr>
          <p:cNvPr id="5" name="Table 4"/>
          <p:cNvGraphicFramePr>
            <a:graphicFrameLocks noGrp="1"/>
          </p:cNvGraphicFramePr>
          <p:nvPr/>
        </p:nvGraphicFramePr>
        <p:xfrm>
          <a:off x="4876800" y="1828800"/>
          <a:ext cx="4267202" cy="3886200"/>
        </p:xfrm>
        <a:graphic>
          <a:graphicData uri="http://schemas.openxmlformats.org/drawingml/2006/table">
            <a:tbl>
              <a:tblPr/>
              <a:tblGrid>
                <a:gridCol w="650928">
                  <a:extLst>
                    <a:ext uri="{9D8B030D-6E8A-4147-A177-3AD203B41FA5}">
                      <a16:colId xmlns:a16="http://schemas.microsoft.com/office/drawing/2014/main" val="1454987323"/>
                    </a:ext>
                  </a:extLst>
                </a:gridCol>
                <a:gridCol w="795580">
                  <a:extLst>
                    <a:ext uri="{9D8B030D-6E8A-4147-A177-3AD203B41FA5}">
                      <a16:colId xmlns:a16="http://schemas.microsoft.com/office/drawing/2014/main" val="2609697823"/>
                    </a:ext>
                  </a:extLst>
                </a:gridCol>
                <a:gridCol w="1220492">
                  <a:extLst>
                    <a:ext uri="{9D8B030D-6E8A-4147-A177-3AD203B41FA5}">
                      <a16:colId xmlns:a16="http://schemas.microsoft.com/office/drawing/2014/main" val="2679911761"/>
                    </a:ext>
                  </a:extLst>
                </a:gridCol>
                <a:gridCol w="1600202">
                  <a:extLst>
                    <a:ext uri="{9D8B030D-6E8A-4147-A177-3AD203B41FA5}">
                      <a16:colId xmlns:a16="http://schemas.microsoft.com/office/drawing/2014/main" val="2373601992"/>
                    </a:ext>
                  </a:extLst>
                </a:gridCol>
              </a:tblGrid>
              <a:tr h="877529">
                <a:tc>
                  <a:txBody>
                    <a:bodyPr/>
                    <a:lstStyle/>
                    <a:p>
                      <a:r>
                        <a:rPr lang="en-US" u="none" strike="noStrike" dirty="0">
                          <a:solidFill>
                            <a:srgbClr val="0645AD"/>
                          </a:solidFill>
                          <a:effectLst/>
                        </a:rPr>
                        <a:t>SAS</a:t>
                      </a:r>
                      <a:br>
                        <a:rPr lang="en-US" dirty="0">
                          <a:effectLst/>
                        </a:rPr>
                      </a:br>
                      <a:r>
                        <a:rPr lang="en-US" dirty="0">
                          <a:effectLst/>
                        </a:rPr>
                        <a:t>1.1</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3 </a:t>
                      </a:r>
                      <a:br>
                        <a:rPr lang="en-US" dirty="0">
                          <a:effectLst/>
                        </a:rPr>
                      </a:br>
                      <a:r>
                        <a:rPr lang="en-US" dirty="0" err="1">
                          <a:effectLst/>
                        </a:rPr>
                        <a:t>Gbit</a:t>
                      </a:r>
                      <a:r>
                        <a:rPr lang="en-US" dirty="0">
                          <a:effectLst/>
                        </a:rPr>
                        <a:t>/s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rowSpan="3">
                  <a:txBody>
                    <a:bodyPr/>
                    <a:lstStyle/>
                    <a:p>
                      <a:r>
                        <a:rPr lang="en-US" dirty="0">
                          <a:effectLst/>
                        </a:rPr>
                        <a:t>8b10b</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300 MB/s</a:t>
                      </a:r>
                      <a:br>
                        <a:rPr lang="en-US" dirty="0">
                          <a:effectLst/>
                        </a:rPr>
                      </a:br>
                      <a:r>
                        <a:rPr lang="en-US" dirty="0">
                          <a:effectLst/>
                        </a:rPr>
                        <a:t>2,400 Mbit/s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74269425"/>
                  </a:ext>
                </a:extLst>
              </a:tr>
              <a:tr h="877529">
                <a:tc>
                  <a:txBody>
                    <a:bodyPr/>
                    <a:lstStyle/>
                    <a:p>
                      <a:r>
                        <a:rPr lang="en-US" dirty="0">
                          <a:effectLst/>
                        </a:rPr>
                        <a:t>SAS </a:t>
                      </a:r>
                      <a:br>
                        <a:rPr lang="en-US" dirty="0">
                          <a:effectLst/>
                        </a:rPr>
                      </a:br>
                      <a:r>
                        <a:rPr lang="en-US" dirty="0">
                          <a:effectLst/>
                        </a:rPr>
                        <a:t>2.1</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6 </a:t>
                      </a:r>
                      <a:br>
                        <a:rPr lang="en-US" dirty="0">
                          <a:effectLst/>
                        </a:rPr>
                      </a:br>
                      <a:r>
                        <a:rPr lang="en-US" dirty="0" err="1">
                          <a:effectLst/>
                        </a:rPr>
                        <a:t>Gbit</a:t>
                      </a:r>
                      <a:r>
                        <a:rPr lang="en-US" dirty="0">
                          <a:effectLst/>
                        </a:rPr>
                        <a:t>/s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vMerge="1">
                  <a:txBody>
                    <a:bodyPr/>
                    <a:lstStyle/>
                    <a:p>
                      <a:endParaRPr lang="en-US"/>
                    </a:p>
                  </a:txBody>
                  <a:tcPr/>
                </a:tc>
                <a:tc>
                  <a:txBody>
                    <a:bodyPr/>
                    <a:lstStyle/>
                    <a:p>
                      <a:r>
                        <a:rPr lang="en-US" dirty="0">
                          <a:effectLst/>
                        </a:rPr>
                        <a:t>600 MB/s </a:t>
                      </a:r>
                      <a:br>
                        <a:rPr lang="en-US" dirty="0">
                          <a:effectLst/>
                        </a:rPr>
                      </a:br>
                      <a:r>
                        <a:rPr lang="en-US" dirty="0">
                          <a:effectLst/>
                        </a:rPr>
                        <a:t>4,800 Mbit/s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506417373"/>
                  </a:ext>
                </a:extLst>
              </a:tr>
              <a:tr h="877529">
                <a:tc>
                  <a:txBody>
                    <a:bodyPr/>
                    <a:lstStyle/>
                    <a:p>
                      <a:r>
                        <a:rPr lang="en-US" dirty="0">
                          <a:effectLst/>
                        </a:rPr>
                        <a:t>SAS </a:t>
                      </a:r>
                      <a:br>
                        <a:rPr lang="en-US" dirty="0">
                          <a:effectLst/>
                        </a:rPr>
                      </a:br>
                      <a:r>
                        <a:rPr lang="en-US" dirty="0">
                          <a:effectLst/>
                        </a:rPr>
                        <a:t>3.0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12 </a:t>
                      </a:r>
                      <a:br>
                        <a:rPr lang="en-US" dirty="0">
                          <a:effectLst/>
                        </a:rPr>
                      </a:br>
                      <a:r>
                        <a:rPr lang="en-US" dirty="0" err="1">
                          <a:effectLst/>
                        </a:rPr>
                        <a:t>Gbit</a:t>
                      </a:r>
                      <a:r>
                        <a:rPr lang="en-US" dirty="0">
                          <a:effectLst/>
                        </a:rPr>
                        <a:t>/s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vMerge="1">
                  <a:txBody>
                    <a:bodyPr/>
                    <a:lstStyle/>
                    <a:p>
                      <a:endParaRPr lang="en-US"/>
                    </a:p>
                  </a:txBody>
                  <a:tcPr/>
                </a:tc>
                <a:tc>
                  <a:txBody>
                    <a:bodyPr/>
                    <a:lstStyle/>
                    <a:p>
                      <a:r>
                        <a:rPr lang="en-US" dirty="0">
                          <a:effectLst/>
                        </a:rPr>
                        <a:t>1,200 MB/s </a:t>
                      </a:r>
                      <a:br>
                        <a:rPr lang="en-US" dirty="0">
                          <a:effectLst/>
                        </a:rPr>
                      </a:br>
                      <a:r>
                        <a:rPr lang="en-US" dirty="0">
                          <a:effectLst/>
                        </a:rPr>
                        <a:t>9,600 Mbit/s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004154979"/>
                  </a:ext>
                </a:extLst>
              </a:tr>
              <a:tr h="1253613">
                <a:tc>
                  <a:txBody>
                    <a:bodyPr/>
                    <a:lstStyle/>
                    <a:p>
                      <a:r>
                        <a:rPr lang="en-US" dirty="0">
                          <a:effectLst/>
                        </a:rPr>
                        <a:t>SAS </a:t>
                      </a:r>
                      <a:br>
                        <a:rPr lang="en-US" dirty="0">
                          <a:effectLst/>
                        </a:rPr>
                      </a:br>
                      <a:r>
                        <a:rPr lang="en-US" dirty="0">
                          <a:effectLst/>
                        </a:rPr>
                        <a:t>4.0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22.5 </a:t>
                      </a:r>
                      <a:br>
                        <a:rPr lang="en-US" dirty="0">
                          <a:effectLst/>
                        </a:rPr>
                      </a:br>
                      <a:r>
                        <a:rPr lang="en-US" dirty="0" err="1">
                          <a:effectLst/>
                        </a:rPr>
                        <a:t>Gbit</a:t>
                      </a:r>
                      <a:r>
                        <a:rPr lang="en-US" dirty="0">
                          <a:effectLst/>
                        </a:rPr>
                        <a:t>/s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u="none" strike="noStrike" dirty="0">
                          <a:solidFill>
                            <a:srgbClr val="BA0000"/>
                          </a:solidFill>
                          <a:effectLst/>
                        </a:rPr>
                        <a:t>128b150b</a:t>
                      </a:r>
                      <a:endParaRPr lang="en-US"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2,400 MB/s </a:t>
                      </a:r>
                      <a:br>
                        <a:rPr lang="en-US" dirty="0">
                          <a:effectLst/>
                        </a:rPr>
                      </a:br>
                      <a:r>
                        <a:rPr lang="en-US" dirty="0">
                          <a:effectLst/>
                        </a:rPr>
                        <a:t>19,200 Mbit/s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781435902"/>
                  </a:ext>
                </a:extLst>
              </a:tr>
            </a:tbl>
          </a:graphicData>
        </a:graphic>
      </p:graphicFrame>
    </p:spTree>
    <p:extLst>
      <p:ext uri="{BB962C8B-B14F-4D97-AF65-F5344CB8AC3E}">
        <p14:creationId xmlns:p14="http://schemas.microsoft.com/office/powerpoint/2010/main" val="32337410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1"/>
            <a:ext cx="9144000" cy="609600"/>
          </a:xfrm>
        </p:spPr>
        <p:txBody>
          <a:bodyPr/>
          <a:lstStyle/>
          <a:p>
            <a:r>
              <a:rPr lang="en-US" sz="3200" b="1" dirty="0">
                <a:effectLst>
                  <a:outerShdw blurRad="38100" dist="38100" dir="2700000" algn="tl">
                    <a:srgbClr val="000000">
                      <a:alpha val="43137"/>
                    </a:srgbClr>
                  </a:outerShdw>
                </a:effectLst>
              </a:rPr>
              <a:t>NVM Express (</a:t>
            </a:r>
            <a:r>
              <a:rPr lang="en-US" sz="3200" b="1" dirty="0" err="1">
                <a:effectLst>
                  <a:outerShdw blurRad="38100" dist="38100" dir="2700000" algn="tl">
                    <a:srgbClr val="000000">
                      <a:alpha val="43137"/>
                    </a:srgbClr>
                  </a:outerShdw>
                </a:effectLst>
              </a:rPr>
              <a:t>NVMe</a:t>
            </a:r>
            <a:r>
              <a:rPr lang="en-US" sz="3200" b="1" dirty="0">
                <a:effectLst>
                  <a:outerShdw blurRad="38100" dist="38100" dir="2700000" algn="tl">
                    <a:srgbClr val="000000">
                      <a:alpha val="43137"/>
                    </a:srgbClr>
                  </a:outerShdw>
                </a:effectLst>
              </a:rPr>
              <a:t>)</a:t>
            </a:r>
            <a:endParaRPr lang="en-US" alt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612495"/>
            <a:ext cx="9144000" cy="6245505"/>
          </a:xfrm>
        </p:spPr>
        <p:txBody>
          <a:bodyPr/>
          <a:lstStyle/>
          <a:p>
            <a:pPr>
              <a:lnSpc>
                <a:spcPct val="150000"/>
              </a:lnSpc>
              <a:defRPr/>
            </a:pPr>
            <a:r>
              <a:rPr lang="en-US" sz="2400" b="1" dirty="0"/>
              <a:t>NVM Express</a:t>
            </a:r>
            <a:r>
              <a:rPr lang="en-US" sz="2400" dirty="0"/>
              <a:t> (</a:t>
            </a:r>
            <a:r>
              <a:rPr lang="en-US" sz="2400" b="1" dirty="0" err="1"/>
              <a:t>NVMe</a:t>
            </a:r>
            <a:r>
              <a:rPr lang="en-US" sz="2400" dirty="0"/>
              <a:t>) or </a:t>
            </a:r>
            <a:r>
              <a:rPr lang="en-US" sz="2400" b="1" dirty="0"/>
              <a:t>Non-Volatile Memory Host Controller Interface Specification</a:t>
            </a:r>
            <a:r>
              <a:rPr lang="en-US" sz="2400" dirty="0"/>
              <a:t> (</a:t>
            </a:r>
            <a:r>
              <a:rPr lang="en-US" sz="2400" b="1" dirty="0"/>
              <a:t>NVMHCIS</a:t>
            </a:r>
            <a:r>
              <a:rPr lang="en-US" sz="2400" dirty="0"/>
              <a:t>) </a:t>
            </a:r>
          </a:p>
          <a:p>
            <a:pPr lvl="1">
              <a:lnSpc>
                <a:spcPct val="150000"/>
              </a:lnSpc>
              <a:defRPr/>
            </a:pPr>
            <a:r>
              <a:rPr lang="en-US" sz="2200" b="1" dirty="0">
                <a:solidFill>
                  <a:srgbClr val="FF0000"/>
                </a:solidFill>
                <a:effectLst>
                  <a:outerShdw blurRad="38100" dist="38100" dir="2700000" algn="tl">
                    <a:srgbClr val="000000">
                      <a:alpha val="43137"/>
                    </a:srgbClr>
                  </a:outerShdw>
                </a:effectLst>
              </a:rPr>
              <a:t>is an open, logical-device interface specification </a:t>
            </a:r>
            <a:r>
              <a:rPr lang="en-US" sz="2200" dirty="0"/>
              <a:t>for accessing a computer's non-volatile storage media </a:t>
            </a:r>
            <a:r>
              <a:rPr lang="en-US" sz="2200" b="1" dirty="0">
                <a:solidFill>
                  <a:srgbClr val="FF0000"/>
                </a:solidFill>
                <a:effectLst>
                  <a:outerShdw blurRad="38100" dist="38100" dir="2700000" algn="tl">
                    <a:srgbClr val="000000">
                      <a:alpha val="43137"/>
                    </a:srgbClr>
                  </a:outerShdw>
                </a:effectLst>
              </a:rPr>
              <a:t>attached via PCI Express (PCIe) bus.</a:t>
            </a:r>
          </a:p>
          <a:p>
            <a:pPr>
              <a:lnSpc>
                <a:spcPct val="150000"/>
              </a:lnSpc>
              <a:defRPr/>
            </a:pPr>
            <a:r>
              <a:rPr lang="en-CA" sz="2400" dirty="0"/>
              <a:t>By its design, NVM Express allows host hardware and software to: </a:t>
            </a:r>
          </a:p>
          <a:p>
            <a:pPr lvl="1">
              <a:lnSpc>
                <a:spcPct val="150000"/>
              </a:lnSpc>
              <a:defRPr/>
            </a:pPr>
            <a:r>
              <a:rPr lang="en-CA" sz="2200" b="1" dirty="0">
                <a:solidFill>
                  <a:srgbClr val="FF0000"/>
                </a:solidFill>
                <a:effectLst>
                  <a:outerShdw blurRad="38100" dist="38100" dir="2700000" algn="tl">
                    <a:srgbClr val="000000">
                      <a:alpha val="43137"/>
                    </a:srgbClr>
                  </a:outerShdw>
                </a:effectLst>
              </a:rPr>
              <a:t>Fully exploit the levels of parallelism possible in modern SSDs</a:t>
            </a:r>
            <a:r>
              <a:rPr lang="en-CA" sz="2200" dirty="0"/>
              <a:t>. </a:t>
            </a:r>
          </a:p>
          <a:p>
            <a:pPr lvl="1">
              <a:lnSpc>
                <a:spcPct val="150000"/>
              </a:lnSpc>
              <a:defRPr/>
            </a:pPr>
            <a:r>
              <a:rPr lang="en-CA" sz="2200" dirty="0"/>
              <a:t>As a result, NVM Express reduces I/O overhead and brings various performance improvements</a:t>
            </a:r>
          </a:p>
        </p:txBody>
      </p:sp>
    </p:spTree>
    <p:extLst>
      <p:ext uri="{BB962C8B-B14F-4D97-AF65-F5344CB8AC3E}">
        <p14:creationId xmlns:p14="http://schemas.microsoft.com/office/powerpoint/2010/main" val="243133617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PCI Express link performance</a:t>
            </a:r>
          </a:p>
        </p:txBody>
      </p:sp>
      <p:graphicFrame>
        <p:nvGraphicFramePr>
          <p:cNvPr id="4" name="Table 3"/>
          <p:cNvGraphicFramePr>
            <a:graphicFrameLocks noGrp="1"/>
          </p:cNvGraphicFramePr>
          <p:nvPr>
            <p:extLst>
              <p:ext uri="{D42A27DB-BD31-4B8C-83A1-F6EECF244321}">
                <p14:modId xmlns:p14="http://schemas.microsoft.com/office/powerpoint/2010/main" val="3733440602"/>
              </p:ext>
            </p:extLst>
          </p:nvPr>
        </p:nvGraphicFramePr>
        <p:xfrm>
          <a:off x="0" y="762783"/>
          <a:ext cx="9144000" cy="5394960"/>
        </p:xfrm>
        <a:graphic>
          <a:graphicData uri="http://schemas.openxmlformats.org/drawingml/2006/table">
            <a:tbl>
              <a:tblPr/>
              <a:tblGrid>
                <a:gridCol w="1016000">
                  <a:extLst>
                    <a:ext uri="{9D8B030D-6E8A-4147-A177-3AD203B41FA5}">
                      <a16:colId xmlns:a16="http://schemas.microsoft.com/office/drawing/2014/main" val="377358796"/>
                    </a:ext>
                  </a:extLst>
                </a:gridCol>
                <a:gridCol w="1016000">
                  <a:extLst>
                    <a:ext uri="{9D8B030D-6E8A-4147-A177-3AD203B41FA5}">
                      <a16:colId xmlns:a16="http://schemas.microsoft.com/office/drawing/2014/main" val="2779119929"/>
                    </a:ext>
                  </a:extLst>
                </a:gridCol>
                <a:gridCol w="1016000">
                  <a:extLst>
                    <a:ext uri="{9D8B030D-6E8A-4147-A177-3AD203B41FA5}">
                      <a16:colId xmlns:a16="http://schemas.microsoft.com/office/drawing/2014/main" val="3586344976"/>
                    </a:ext>
                  </a:extLst>
                </a:gridCol>
                <a:gridCol w="1066800">
                  <a:extLst>
                    <a:ext uri="{9D8B030D-6E8A-4147-A177-3AD203B41FA5}">
                      <a16:colId xmlns:a16="http://schemas.microsoft.com/office/drawing/2014/main" val="1600991892"/>
                    </a:ext>
                  </a:extLst>
                </a:gridCol>
                <a:gridCol w="965200">
                  <a:extLst>
                    <a:ext uri="{9D8B030D-6E8A-4147-A177-3AD203B41FA5}">
                      <a16:colId xmlns:a16="http://schemas.microsoft.com/office/drawing/2014/main" val="2738985816"/>
                    </a:ext>
                  </a:extLst>
                </a:gridCol>
                <a:gridCol w="1016000">
                  <a:extLst>
                    <a:ext uri="{9D8B030D-6E8A-4147-A177-3AD203B41FA5}">
                      <a16:colId xmlns:a16="http://schemas.microsoft.com/office/drawing/2014/main" val="2383467254"/>
                    </a:ext>
                  </a:extLst>
                </a:gridCol>
                <a:gridCol w="1016000">
                  <a:extLst>
                    <a:ext uri="{9D8B030D-6E8A-4147-A177-3AD203B41FA5}">
                      <a16:colId xmlns:a16="http://schemas.microsoft.com/office/drawing/2014/main" val="2889292869"/>
                    </a:ext>
                  </a:extLst>
                </a:gridCol>
                <a:gridCol w="1016000">
                  <a:extLst>
                    <a:ext uri="{9D8B030D-6E8A-4147-A177-3AD203B41FA5}">
                      <a16:colId xmlns:a16="http://schemas.microsoft.com/office/drawing/2014/main" val="1955052458"/>
                    </a:ext>
                  </a:extLst>
                </a:gridCol>
                <a:gridCol w="1016000">
                  <a:extLst>
                    <a:ext uri="{9D8B030D-6E8A-4147-A177-3AD203B41FA5}">
                      <a16:colId xmlns:a16="http://schemas.microsoft.com/office/drawing/2014/main" val="3307412301"/>
                    </a:ext>
                  </a:extLst>
                </a:gridCol>
              </a:tblGrid>
              <a:tr h="0">
                <a:tc rowSpan="2">
                  <a:txBody>
                    <a:bodyPr/>
                    <a:lstStyle/>
                    <a:p>
                      <a:pPr algn="ctr"/>
                      <a:r>
                        <a:rPr lang="en-US" dirty="0">
                          <a:effectLst/>
                        </a:rPr>
                        <a:t>Version</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B w="7620" cap="flat" cmpd="sng" algn="ctr">
                      <a:solidFill>
                        <a:srgbClr val="A2A9B1"/>
                      </a:solidFill>
                      <a:prstDash val="solid"/>
                      <a:round/>
                      <a:headEnd type="none" w="med" len="med"/>
                      <a:tailEnd type="none" w="med" len="med"/>
                    </a:lnB>
                    <a:solidFill>
                      <a:srgbClr val="EAECF0"/>
                    </a:solidFill>
                  </a:tcPr>
                </a:tc>
                <a:tc rowSpan="2">
                  <a:txBody>
                    <a:bodyPr/>
                    <a:lstStyle/>
                    <a:p>
                      <a:pPr algn="ctr"/>
                      <a:r>
                        <a:rPr lang="en-US">
                          <a:effectLst/>
                        </a:rPr>
                        <a:t>Intro-</a:t>
                      </a:r>
                      <a:br>
                        <a:rPr lang="en-US">
                          <a:effectLst/>
                        </a:rPr>
                      </a:br>
                      <a:r>
                        <a:rPr lang="en-US">
                          <a:effectLst/>
                        </a:rPr>
                        <a:t>duced</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rowSpan="2">
                  <a:txBody>
                    <a:bodyPr/>
                    <a:lstStyle/>
                    <a:p>
                      <a:pPr algn="ctr"/>
                      <a:r>
                        <a:rPr lang="en-US">
                          <a:effectLst/>
                        </a:rPr>
                        <a:t>Line code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rowSpan="2">
                  <a:txBody>
                    <a:bodyPr/>
                    <a:lstStyle/>
                    <a:p>
                      <a:pPr algn="ctr"/>
                      <a:r>
                        <a:rPr lang="en-US" dirty="0">
                          <a:effectLst/>
                        </a:rPr>
                        <a:t>Transfer</a:t>
                      </a:r>
                      <a:br>
                        <a:rPr lang="en-US" dirty="0">
                          <a:effectLst/>
                        </a:rPr>
                      </a:br>
                      <a:r>
                        <a:rPr lang="en-US" dirty="0">
                          <a:effectLst/>
                        </a:rPr>
                        <a:t>rate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gridSpan="5">
                  <a:txBody>
                    <a:bodyPr/>
                    <a:lstStyle/>
                    <a:p>
                      <a:pPr algn="ctr"/>
                      <a:r>
                        <a:rPr lang="en-US" dirty="0">
                          <a:effectLst/>
                        </a:rPr>
                        <a:t>Throughput</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74451962"/>
                  </a:ext>
                </a:extLst>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a:effectLst/>
                        </a:rPr>
                        <a:t>×1</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a:effectLst/>
                        </a:rPr>
                        <a:t>×2</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a:effectLst/>
                        </a:rPr>
                        <a:t>×4</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a:effectLst/>
                        </a:rPr>
                        <a:t>×8</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a:effectLst/>
                        </a:rPr>
                        <a:t>×16</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549944037"/>
                  </a:ext>
                </a:extLst>
              </a:tr>
              <a:tr h="0">
                <a:tc>
                  <a:txBody>
                    <a:bodyPr/>
                    <a:lstStyle/>
                    <a:p>
                      <a:pPr algn="ctr"/>
                      <a:r>
                        <a:rPr lang="en-US">
                          <a:effectLst/>
                        </a:rPr>
                        <a:t>1.0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dirty="0">
                          <a:effectLst/>
                        </a:rPr>
                        <a:t>2003</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u="none" strike="noStrike" dirty="0">
                          <a:solidFill>
                            <a:srgbClr val="0645AD"/>
                          </a:solidFill>
                          <a:effectLst/>
                        </a:rPr>
                        <a:t>8b/10b</a:t>
                      </a:r>
                      <a:endParaRPr lang="en-US"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dirty="0">
                          <a:effectLst/>
                        </a:rPr>
                        <a:t>2.5 </a:t>
                      </a:r>
                      <a:r>
                        <a:rPr lang="en-US" u="none" strike="noStrike" dirty="0">
                          <a:solidFill>
                            <a:srgbClr val="0645AD"/>
                          </a:solidFill>
                          <a:effectLst/>
                        </a:rPr>
                        <a:t>GT/s</a:t>
                      </a:r>
                      <a:endParaRPr lang="en-US"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dirty="0">
                          <a:effectLst/>
                        </a:rPr>
                        <a:t>0.250 </a:t>
                      </a:r>
                      <a:r>
                        <a:rPr lang="en-US" u="none" strike="noStrike" dirty="0">
                          <a:solidFill>
                            <a:srgbClr val="0645AD"/>
                          </a:solidFill>
                          <a:effectLst/>
                        </a:rPr>
                        <a:t>GB/s</a:t>
                      </a:r>
                      <a:endParaRPr lang="en-US"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a:effectLst/>
                        </a:rPr>
                        <a:t>0.500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a:effectLst/>
                        </a:rPr>
                        <a:t>1.000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a:effectLst/>
                        </a:rPr>
                        <a:t>2.000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a:effectLst/>
                        </a:rPr>
                        <a:t>4.000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613383628"/>
                  </a:ext>
                </a:extLst>
              </a:tr>
              <a:tr h="0">
                <a:tc>
                  <a:txBody>
                    <a:bodyPr/>
                    <a:lstStyle/>
                    <a:p>
                      <a:pPr algn="ctr"/>
                      <a:r>
                        <a:rPr lang="en-US">
                          <a:effectLst/>
                        </a:rPr>
                        <a:t>2.0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a:effectLst/>
                        </a:rPr>
                        <a:t>2007</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a:effectLst/>
                        </a:rPr>
                        <a:t>8b/10b</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dirty="0">
                          <a:effectLst/>
                        </a:rPr>
                        <a:t>5.0 GT/s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a:effectLst/>
                        </a:rPr>
                        <a:t>0.500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a:effectLst/>
                        </a:rPr>
                        <a:t>1.000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a:effectLst/>
                        </a:rPr>
                        <a:t>2.000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a:effectLst/>
                        </a:rPr>
                        <a:t>4.000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a:effectLst/>
                        </a:rPr>
                        <a:t>8.000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504185288"/>
                  </a:ext>
                </a:extLst>
              </a:tr>
              <a:tr h="0">
                <a:tc>
                  <a:txBody>
                    <a:bodyPr/>
                    <a:lstStyle/>
                    <a:p>
                      <a:pPr algn="ctr"/>
                      <a:r>
                        <a:rPr lang="en-US">
                          <a:effectLst/>
                        </a:rPr>
                        <a:t>3.0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a:effectLst/>
                        </a:rPr>
                        <a:t>2010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u="none" strike="noStrike" dirty="0">
                          <a:solidFill>
                            <a:srgbClr val="0645AD"/>
                          </a:solidFill>
                          <a:effectLst/>
                        </a:rPr>
                        <a:t>128b/130b</a:t>
                      </a:r>
                      <a:endParaRPr lang="en-US"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a:effectLst/>
                        </a:rPr>
                        <a:t>8.0 GT/s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a:effectLst/>
                        </a:rPr>
                        <a:t>0.985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dirty="0">
                          <a:effectLst/>
                        </a:rPr>
                        <a:t>1.969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a:effectLst/>
                        </a:rPr>
                        <a:t>3.938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a:effectLst/>
                        </a:rPr>
                        <a:t>7.877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CECEC"/>
                    </a:solidFill>
                  </a:tcPr>
                </a:tc>
                <a:tc>
                  <a:txBody>
                    <a:bodyPr/>
                    <a:lstStyle/>
                    <a:p>
                      <a:pPr algn="ctr"/>
                      <a:r>
                        <a:rPr lang="en-US">
                          <a:effectLst/>
                        </a:rPr>
                        <a:t>15.754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269804028"/>
                  </a:ext>
                </a:extLst>
              </a:tr>
              <a:tr h="0">
                <a:tc>
                  <a:txBody>
                    <a:bodyPr/>
                    <a:lstStyle/>
                    <a:p>
                      <a:pPr algn="ctr"/>
                      <a:r>
                        <a:rPr lang="en-US">
                          <a:effectLst/>
                        </a:rPr>
                        <a:t>4.0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a:effectLst/>
                        </a:rPr>
                        <a:t>2017</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a:effectLst/>
                        </a:rPr>
                        <a:t>128b/130b</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dirty="0">
                          <a:effectLst/>
                        </a:rPr>
                        <a:t>16.0 GT/s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a:effectLst/>
                        </a:rPr>
                        <a:t>1.969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a:effectLst/>
                        </a:rPr>
                        <a:t>3.938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dirty="0">
                          <a:effectLst/>
                        </a:rPr>
                        <a:t>7.877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CECEC"/>
                    </a:solidFill>
                  </a:tcPr>
                </a:tc>
                <a:tc>
                  <a:txBody>
                    <a:bodyPr/>
                    <a:lstStyle/>
                    <a:p>
                      <a:pPr algn="ctr"/>
                      <a:r>
                        <a:rPr lang="en-US">
                          <a:effectLst/>
                        </a:rPr>
                        <a:t>15.754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a:effectLst/>
                        </a:rPr>
                        <a:t>31.508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CECEC"/>
                    </a:solidFill>
                  </a:tcPr>
                </a:tc>
                <a:extLst>
                  <a:ext uri="{0D108BD9-81ED-4DB2-BD59-A6C34878D82A}">
                    <a16:rowId xmlns:a16="http://schemas.microsoft.com/office/drawing/2014/main" val="501763556"/>
                  </a:ext>
                </a:extLst>
              </a:tr>
              <a:tr h="0">
                <a:tc>
                  <a:txBody>
                    <a:bodyPr/>
                    <a:lstStyle/>
                    <a:p>
                      <a:pPr algn="ctr"/>
                      <a:r>
                        <a:rPr lang="en-US">
                          <a:effectLst/>
                        </a:rPr>
                        <a:t>5.0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a:effectLst/>
                        </a:rPr>
                        <a:t>2019</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a:effectLst/>
                        </a:rPr>
                        <a:t>128b/130b</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a:effectLst/>
                        </a:rPr>
                        <a:t>32.0 GT/s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a:effectLst/>
                        </a:rPr>
                        <a:t>3.938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a:effectLst/>
                        </a:rPr>
                        <a:t>7.877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CECEC"/>
                    </a:solidFill>
                  </a:tcPr>
                </a:tc>
                <a:tc>
                  <a:txBody>
                    <a:bodyPr/>
                    <a:lstStyle/>
                    <a:p>
                      <a:pPr algn="ctr"/>
                      <a:r>
                        <a:rPr lang="en-US" dirty="0">
                          <a:effectLst/>
                        </a:rPr>
                        <a:t>15.754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a:effectLst/>
                        </a:rPr>
                        <a:t>31.508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CECEC"/>
                    </a:solidFill>
                  </a:tcPr>
                </a:tc>
                <a:tc>
                  <a:txBody>
                    <a:bodyPr/>
                    <a:lstStyle/>
                    <a:p>
                      <a:pPr algn="ctr"/>
                      <a:r>
                        <a:rPr lang="en-US">
                          <a:effectLst/>
                        </a:rPr>
                        <a:t>63.015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245035491"/>
                  </a:ext>
                </a:extLst>
              </a:tr>
              <a:tr h="0">
                <a:tc>
                  <a:txBody>
                    <a:bodyPr/>
                    <a:lstStyle/>
                    <a:p>
                      <a:pPr algn="ctr"/>
                      <a:r>
                        <a:rPr lang="en-US">
                          <a:effectLst/>
                        </a:rPr>
                        <a:t>6.0 (planned)</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dirty="0">
                          <a:effectLst/>
                        </a:rPr>
                        <a:t>2021</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dirty="0">
                          <a:effectLst/>
                        </a:rPr>
                        <a:t>128b/130b + </a:t>
                      </a:r>
                      <a:r>
                        <a:rPr lang="en-US" u="none" strike="noStrike" dirty="0">
                          <a:solidFill>
                            <a:srgbClr val="0645AD"/>
                          </a:solidFill>
                          <a:effectLst/>
                        </a:rPr>
                        <a:t>PAM-4</a:t>
                      </a:r>
                      <a:r>
                        <a:rPr lang="en-US" dirty="0">
                          <a:effectLst/>
                        </a:rPr>
                        <a:t> + </a:t>
                      </a:r>
                      <a:r>
                        <a:rPr lang="en-US" u="none" strike="noStrike" dirty="0">
                          <a:solidFill>
                            <a:srgbClr val="0645AD"/>
                          </a:solidFill>
                          <a:effectLst/>
                        </a:rPr>
                        <a:t>ECC</a:t>
                      </a:r>
                      <a:endParaRPr lang="en-US" dirty="0">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a:effectLst/>
                        </a:rPr>
                        <a:t>64.0 GT/s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a:effectLst/>
                        </a:rPr>
                        <a:t>7.877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CECEC"/>
                    </a:solidFill>
                  </a:tcPr>
                </a:tc>
                <a:tc>
                  <a:txBody>
                    <a:bodyPr/>
                    <a:lstStyle/>
                    <a:p>
                      <a:pPr algn="ctr"/>
                      <a:r>
                        <a:rPr lang="en-US">
                          <a:effectLst/>
                        </a:rPr>
                        <a:t>15.754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a:effectLst/>
                        </a:rPr>
                        <a:t>31.508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CECEC"/>
                    </a:solidFill>
                  </a:tcPr>
                </a:tc>
                <a:tc>
                  <a:txBody>
                    <a:bodyPr/>
                    <a:lstStyle/>
                    <a:p>
                      <a:pPr algn="ctr"/>
                      <a:r>
                        <a:rPr lang="en-US" dirty="0">
                          <a:effectLst/>
                        </a:rPr>
                        <a:t>63.015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US" dirty="0">
                          <a:effectLst/>
                        </a:rPr>
                        <a:t>126.031 GB/s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39380071"/>
                  </a:ext>
                </a:extLst>
              </a:tr>
            </a:tbl>
          </a:graphicData>
        </a:graphic>
      </p:graphicFrame>
    </p:spTree>
    <p:extLst>
      <p:ext uri="{BB962C8B-B14F-4D97-AF65-F5344CB8AC3E}">
        <p14:creationId xmlns:p14="http://schemas.microsoft.com/office/powerpoint/2010/main" val="13910543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1"/>
            <a:ext cx="9144000" cy="609600"/>
          </a:xfrm>
        </p:spPr>
        <p:txBody>
          <a:bodyPr/>
          <a:lstStyle/>
          <a:p>
            <a:r>
              <a:rPr lang="en-US" sz="3200" b="1" dirty="0">
                <a:effectLst>
                  <a:outerShdw blurRad="38100" dist="38100" dir="2700000" algn="tl">
                    <a:srgbClr val="000000">
                      <a:alpha val="43137"/>
                    </a:srgbClr>
                  </a:outerShdw>
                </a:effectLst>
              </a:rPr>
              <a:t>NVM Express (</a:t>
            </a:r>
            <a:r>
              <a:rPr lang="en-US" sz="3200" b="1" dirty="0" err="1">
                <a:effectLst>
                  <a:outerShdw blurRad="38100" dist="38100" dir="2700000" algn="tl">
                    <a:srgbClr val="000000">
                      <a:alpha val="43137"/>
                    </a:srgbClr>
                  </a:outerShdw>
                </a:effectLst>
              </a:rPr>
              <a:t>NVMe</a:t>
            </a:r>
            <a:r>
              <a:rPr lang="en-US" sz="3200" b="1" dirty="0">
                <a:effectLst>
                  <a:outerShdw blurRad="38100" dist="38100" dir="2700000" algn="tl">
                    <a:srgbClr val="000000">
                      <a:alpha val="43137"/>
                    </a:srgbClr>
                  </a:outerShdw>
                </a:effectLst>
              </a:rPr>
              <a:t>)</a:t>
            </a:r>
            <a:endParaRPr lang="en-US" altLang="en-US" sz="2800" b="1" dirty="0">
              <a:effectLst>
                <a:outerShdw blurRad="38100" dist="38100" dir="2700000" algn="tl">
                  <a:srgbClr val="000000">
                    <a:alpha val="43137"/>
                  </a:srgbClr>
                </a:outerShdw>
              </a:effectLst>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689402"/>
            <a:ext cx="7010400" cy="5257800"/>
          </a:xfrm>
        </p:spPr>
      </p:pic>
      <p:sp>
        <p:nvSpPr>
          <p:cNvPr id="7" name="Rectangle 6"/>
          <p:cNvSpPr/>
          <p:nvPr/>
        </p:nvSpPr>
        <p:spPr>
          <a:xfrm>
            <a:off x="0" y="6027003"/>
            <a:ext cx="9144000" cy="830997"/>
          </a:xfrm>
          <a:prstGeom prst="rect">
            <a:avLst/>
          </a:prstGeom>
        </p:spPr>
        <p:txBody>
          <a:bodyPr wrap="square">
            <a:spAutoFit/>
          </a:bodyPr>
          <a:lstStyle/>
          <a:p>
            <a:r>
              <a:rPr lang="en-CA" dirty="0">
                <a:solidFill>
                  <a:srgbClr val="202122"/>
                </a:solidFill>
              </a:rPr>
              <a:t>Intel SSD 750 series, an SSD that uses NVM Express, in form of a </a:t>
            </a:r>
            <a:r>
              <a:rPr lang="en-CA" dirty="0">
                <a:solidFill>
                  <a:srgbClr val="0645AD"/>
                </a:solidFill>
              </a:rPr>
              <a:t>PCI Express 3.0</a:t>
            </a:r>
            <a:r>
              <a:rPr lang="en-CA" dirty="0">
                <a:solidFill>
                  <a:srgbClr val="202122"/>
                </a:solidFill>
              </a:rPr>
              <a:t> ×4 </a:t>
            </a:r>
            <a:r>
              <a:rPr lang="en-CA" dirty="0">
                <a:solidFill>
                  <a:srgbClr val="0645AD"/>
                </a:solidFill>
              </a:rPr>
              <a:t>expansion card</a:t>
            </a:r>
            <a:r>
              <a:rPr lang="en-CA" dirty="0">
                <a:solidFill>
                  <a:srgbClr val="202122"/>
                </a:solidFill>
              </a:rPr>
              <a:t> </a:t>
            </a:r>
            <a:endParaRPr lang="en-US" dirty="0"/>
          </a:p>
        </p:txBody>
      </p:sp>
    </p:spTree>
    <p:extLst>
      <p:ext uri="{BB962C8B-B14F-4D97-AF65-F5344CB8AC3E}">
        <p14:creationId xmlns:p14="http://schemas.microsoft.com/office/powerpoint/2010/main" val="366398864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1"/>
            <a:ext cx="9144000" cy="609600"/>
          </a:xfrm>
        </p:spPr>
        <p:txBody>
          <a:bodyPr/>
          <a:lstStyle/>
          <a:p>
            <a:r>
              <a:rPr lang="en-US" sz="3200" b="1" dirty="0">
                <a:effectLst>
                  <a:outerShdw blurRad="38100" dist="38100" dir="2700000" algn="tl">
                    <a:srgbClr val="000000">
                      <a:alpha val="43137"/>
                    </a:srgbClr>
                  </a:outerShdw>
                </a:effectLst>
              </a:rPr>
              <a:t>NVM Express (</a:t>
            </a:r>
            <a:r>
              <a:rPr lang="en-US" sz="3200" b="1" dirty="0" err="1">
                <a:effectLst>
                  <a:outerShdw blurRad="38100" dist="38100" dir="2700000" algn="tl">
                    <a:srgbClr val="000000">
                      <a:alpha val="43137"/>
                    </a:srgbClr>
                  </a:outerShdw>
                </a:effectLst>
              </a:rPr>
              <a:t>NVMe</a:t>
            </a:r>
            <a:r>
              <a:rPr lang="en-US" sz="3200" b="1" dirty="0">
                <a:effectLst>
                  <a:outerShdw blurRad="38100" dist="38100" dir="2700000" algn="tl">
                    <a:srgbClr val="000000">
                      <a:alpha val="43137"/>
                    </a:srgbClr>
                  </a:outerShdw>
                </a:effectLst>
              </a:rPr>
              <a:t>)</a:t>
            </a:r>
            <a:endParaRPr lang="en-US" altLang="en-US" sz="2800" b="1" dirty="0">
              <a:effectLst>
                <a:outerShdw blurRad="38100" dist="38100" dir="2700000" algn="tl">
                  <a:srgbClr val="000000">
                    <a:alpha val="43137"/>
                  </a:srgbClr>
                </a:outerShdw>
              </a:effectLst>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0000" t="13333" r="9166" b="13333"/>
          <a:stretch/>
        </p:blipFill>
        <p:spPr>
          <a:xfrm>
            <a:off x="-14468" y="838200"/>
            <a:ext cx="9144000" cy="5257800"/>
          </a:xfrm>
          <a:prstGeom prst="rect">
            <a:avLst/>
          </a:prstGeom>
        </p:spPr>
      </p:pic>
      <p:sp>
        <p:nvSpPr>
          <p:cNvPr id="4" name="Rectangle 3"/>
          <p:cNvSpPr/>
          <p:nvPr/>
        </p:nvSpPr>
        <p:spPr>
          <a:xfrm>
            <a:off x="533400" y="6316580"/>
            <a:ext cx="4092787" cy="461665"/>
          </a:xfrm>
          <a:prstGeom prst="rect">
            <a:avLst/>
          </a:prstGeom>
        </p:spPr>
        <p:txBody>
          <a:bodyPr wrap="none">
            <a:spAutoFit/>
          </a:bodyPr>
          <a:lstStyle/>
          <a:p>
            <a:r>
              <a:rPr lang="en-US" b="1" dirty="0">
                <a:effectLst>
                  <a:outerShdw blurRad="38100" dist="38100" dir="2700000" algn="tl">
                    <a:srgbClr val="000000">
                      <a:alpha val="43137"/>
                    </a:srgbClr>
                  </a:outerShdw>
                </a:effectLst>
                <a:latin typeface="Consolas" panose="020B0609020204030204" pitchFamily="49" charset="0"/>
              </a:rPr>
              <a:t>https://nvmexpress.org/</a:t>
            </a:r>
          </a:p>
        </p:txBody>
      </p:sp>
    </p:spTree>
    <p:extLst>
      <p:ext uri="{BB962C8B-B14F-4D97-AF65-F5344CB8AC3E}">
        <p14:creationId xmlns:p14="http://schemas.microsoft.com/office/powerpoint/2010/main" val="206398496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1"/>
            <a:ext cx="9144000" cy="609600"/>
          </a:xfrm>
        </p:spPr>
        <p:txBody>
          <a:bodyPr/>
          <a:lstStyle/>
          <a:p>
            <a:r>
              <a:rPr lang="en-US" sz="3200" b="1" dirty="0">
                <a:effectLst>
                  <a:outerShdw blurRad="38100" dist="38100" dir="2700000" algn="tl">
                    <a:srgbClr val="000000">
                      <a:alpha val="43137"/>
                    </a:srgbClr>
                  </a:outerShdw>
                </a:effectLst>
              </a:rPr>
              <a:t>NVM Express (</a:t>
            </a:r>
            <a:r>
              <a:rPr lang="en-US" sz="3200" b="1" dirty="0" err="1">
                <a:effectLst>
                  <a:outerShdw blurRad="38100" dist="38100" dir="2700000" algn="tl">
                    <a:srgbClr val="000000">
                      <a:alpha val="43137"/>
                    </a:srgbClr>
                  </a:outerShdw>
                </a:effectLst>
              </a:rPr>
              <a:t>NVMe</a:t>
            </a:r>
            <a:r>
              <a:rPr lang="en-US" sz="3200" b="1" dirty="0">
                <a:effectLst>
                  <a:outerShdw blurRad="38100" dist="38100" dir="2700000" algn="tl">
                    <a:srgbClr val="000000">
                      <a:alpha val="43137"/>
                    </a:srgbClr>
                  </a:outerShdw>
                </a:effectLst>
              </a:rPr>
              <a:t>)</a:t>
            </a:r>
            <a:endParaRPr lang="en-US" altLang="en-US" sz="2800" b="1" dirty="0">
              <a:effectLst>
                <a:outerShdw blurRad="38100" dist="38100" dir="2700000" algn="tl">
                  <a:srgbClr val="000000">
                    <a:alpha val="43137"/>
                  </a:srgbClr>
                </a:outerShdw>
              </a:effectLst>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9167" t="14843" r="9257" b="22297"/>
          <a:stretch/>
        </p:blipFill>
        <p:spPr>
          <a:xfrm>
            <a:off x="0" y="809488"/>
            <a:ext cx="9144000" cy="4219711"/>
          </a:xfrm>
          <a:prstGeom prst="rect">
            <a:avLst/>
          </a:prstGeom>
        </p:spPr>
      </p:pic>
    </p:spTree>
    <p:extLst>
      <p:ext uri="{BB962C8B-B14F-4D97-AF65-F5344CB8AC3E}">
        <p14:creationId xmlns:p14="http://schemas.microsoft.com/office/powerpoint/2010/main" val="176969602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57613B2E-59B5-49A5-951F-9240C5A6653B}"/>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Storage Interfaces</a:t>
            </a:r>
          </a:p>
        </p:txBody>
      </p:sp>
      <p:sp>
        <p:nvSpPr>
          <p:cNvPr id="31747" name="Rectangle 7">
            <a:extLst>
              <a:ext uri="{FF2B5EF4-FFF2-40B4-BE49-F238E27FC236}">
                <a16:creationId xmlns:a16="http://schemas.microsoft.com/office/drawing/2014/main" id="{2876C4B9-BD67-49C7-9BC7-C57B573F566A}"/>
              </a:ext>
            </a:extLst>
          </p:cNvPr>
          <p:cNvSpPr>
            <a:spLocks noGrp="1" noChangeArrowheads="1"/>
          </p:cNvSpPr>
          <p:nvPr>
            <p:ph idx="1"/>
          </p:nvPr>
        </p:nvSpPr>
        <p:spPr>
          <a:xfrm>
            <a:off x="0" y="720725"/>
            <a:ext cx="9144000" cy="6137275"/>
          </a:xfrm>
        </p:spPr>
        <p:txBody>
          <a:bodyPr/>
          <a:lstStyle/>
          <a:p>
            <a:pPr>
              <a:spcAft>
                <a:spcPts val="0"/>
              </a:spcAft>
            </a:pPr>
            <a:r>
              <a:rPr lang="en-US" altLang="en-US" sz="2300" dirty="0"/>
              <a:t>Disk interface standards families</a:t>
            </a:r>
          </a:p>
          <a:p>
            <a:pPr lvl="1">
              <a:spcAft>
                <a:spcPts val="0"/>
              </a:spcAft>
            </a:pPr>
            <a:r>
              <a:rPr lang="en-US" altLang="en-US" sz="2300" dirty="0">
                <a:solidFill>
                  <a:srgbClr val="002060"/>
                </a:solidFill>
              </a:rPr>
              <a:t>SATA</a:t>
            </a:r>
            <a:r>
              <a:rPr lang="en-US" altLang="en-US" sz="2300" dirty="0"/>
              <a:t> (Serial ATA) </a:t>
            </a:r>
          </a:p>
          <a:p>
            <a:pPr lvl="2">
              <a:spcAft>
                <a:spcPts val="0"/>
              </a:spcAft>
            </a:pPr>
            <a:r>
              <a:rPr lang="en-US" altLang="en-US" sz="2300" dirty="0"/>
              <a:t>SATA 3 supports data transfer speeds of up to 6 gigabits/sec</a:t>
            </a:r>
          </a:p>
          <a:p>
            <a:pPr lvl="1">
              <a:spcAft>
                <a:spcPts val="0"/>
              </a:spcAft>
            </a:pPr>
            <a:r>
              <a:rPr lang="en-US" altLang="en-US" sz="2300" dirty="0">
                <a:solidFill>
                  <a:srgbClr val="002060"/>
                </a:solidFill>
              </a:rPr>
              <a:t>SAS </a:t>
            </a:r>
            <a:r>
              <a:rPr lang="en-US" altLang="en-US" sz="2300" dirty="0"/>
              <a:t>(Serial Attached SCSI)</a:t>
            </a:r>
          </a:p>
          <a:p>
            <a:pPr lvl="2">
              <a:spcAft>
                <a:spcPts val="0"/>
              </a:spcAft>
            </a:pPr>
            <a:r>
              <a:rPr lang="en-US" altLang="en-US" sz="2300" dirty="0"/>
              <a:t>SAS Version 3 supports 12 gigabits/sec</a:t>
            </a:r>
          </a:p>
          <a:p>
            <a:pPr lvl="1">
              <a:spcAft>
                <a:spcPts val="0"/>
              </a:spcAft>
            </a:pPr>
            <a:r>
              <a:rPr lang="en-US" altLang="en-US" sz="2300" dirty="0" err="1"/>
              <a:t>NVMe</a:t>
            </a:r>
            <a:r>
              <a:rPr lang="en-US" altLang="en-US" sz="2300" dirty="0"/>
              <a:t> (Non-Volatile Memory Express) interface</a:t>
            </a:r>
          </a:p>
          <a:p>
            <a:pPr lvl="2">
              <a:spcAft>
                <a:spcPts val="0"/>
              </a:spcAft>
            </a:pPr>
            <a:r>
              <a:rPr lang="en-US" altLang="en-US" sz="2300" dirty="0"/>
              <a:t>Works with PCIe connectors to support lower latency and higher transfer rates</a:t>
            </a:r>
          </a:p>
          <a:p>
            <a:pPr lvl="2">
              <a:spcAft>
                <a:spcPts val="0"/>
              </a:spcAft>
            </a:pPr>
            <a:r>
              <a:rPr lang="en-US" altLang="en-US" sz="2300" dirty="0"/>
              <a:t>Supports data transfer rates of up to 24 gigabits/sec</a:t>
            </a:r>
          </a:p>
          <a:p>
            <a:pPr>
              <a:spcAft>
                <a:spcPts val="0"/>
              </a:spcAft>
            </a:pPr>
            <a:r>
              <a:rPr lang="en-US" altLang="en-US" sz="2300" dirty="0"/>
              <a:t>Disks usually connected directly to computer system</a:t>
            </a:r>
          </a:p>
          <a:p>
            <a:pPr>
              <a:spcAft>
                <a:spcPts val="0"/>
              </a:spcAft>
            </a:pPr>
            <a:r>
              <a:rPr lang="en-US" altLang="en-US" sz="2300" dirty="0"/>
              <a:t>In </a:t>
            </a:r>
            <a:r>
              <a:rPr lang="en-US" altLang="en-US" sz="2300" b="1" dirty="0">
                <a:solidFill>
                  <a:srgbClr val="002060"/>
                </a:solidFill>
              </a:rPr>
              <a:t>Storage Area Networks (SAN)</a:t>
            </a:r>
            <a:r>
              <a:rPr lang="en-US" altLang="en-US" sz="2300" dirty="0"/>
              <a:t>, a large number of disks are connected by a high-speed network to a number of servers</a:t>
            </a:r>
          </a:p>
          <a:p>
            <a:pPr>
              <a:spcAft>
                <a:spcPts val="0"/>
              </a:spcAft>
            </a:pPr>
            <a:r>
              <a:rPr lang="en-US" altLang="en-US" sz="2300" dirty="0"/>
              <a:t>In </a:t>
            </a:r>
            <a:r>
              <a:rPr lang="en-US" altLang="en-US" sz="2300" b="1" dirty="0">
                <a:solidFill>
                  <a:srgbClr val="002060"/>
                </a:solidFill>
              </a:rPr>
              <a:t>Network Attached Storage (NAS) </a:t>
            </a:r>
            <a:r>
              <a:rPr lang="en-US" altLang="en-US" sz="2300" dirty="0"/>
              <a:t>networked storage provides a file system interface using networked file system protocol, instead of providing a disk system interface</a:t>
            </a:r>
          </a:p>
        </p:txBody>
      </p:sp>
    </p:spTree>
    <p:extLst>
      <p:ext uri="{BB962C8B-B14F-4D97-AF65-F5344CB8AC3E}">
        <p14:creationId xmlns:p14="http://schemas.microsoft.com/office/powerpoint/2010/main" val="223607611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BE248-3317-4577-A394-43B53C27CFC4}"/>
              </a:ext>
            </a:extLst>
          </p:cNvPr>
          <p:cNvSpPr>
            <a:spLocks noGrp="1"/>
          </p:cNvSpPr>
          <p:nvPr>
            <p:ph type="title"/>
          </p:nvPr>
        </p:nvSpPr>
        <p:spPr>
          <a:xfrm>
            <a:off x="0" y="1683785"/>
            <a:ext cx="9144000" cy="720725"/>
          </a:xfrm>
        </p:spPr>
        <p:txBody>
          <a:bodyPr/>
          <a:lstStyle/>
          <a:p>
            <a:r>
              <a:rPr lang="en-US" dirty="0"/>
              <a:t> </a:t>
            </a:r>
            <a:endParaRPr lang="ti-ET" dirty="0"/>
          </a:p>
        </p:txBody>
      </p:sp>
      <p:sp>
        <p:nvSpPr>
          <p:cNvPr id="4" name="Title 1">
            <a:extLst>
              <a:ext uri="{FF2B5EF4-FFF2-40B4-BE49-F238E27FC236}">
                <a16:creationId xmlns:a16="http://schemas.microsoft.com/office/drawing/2014/main" id="{1C20B691-7616-41E3-A96F-0550EE29F86A}"/>
              </a:ext>
            </a:extLst>
          </p:cNvPr>
          <p:cNvSpPr txBox="1">
            <a:spLocks/>
          </p:cNvSpPr>
          <p:nvPr/>
        </p:nvSpPr>
        <p:spPr bwMode="auto">
          <a:xfrm>
            <a:off x="0" y="3815866"/>
            <a:ext cx="9144000" cy="720725"/>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ti-ET" kern="0" dirty="0"/>
          </a:p>
        </p:txBody>
      </p:sp>
      <p:sp>
        <p:nvSpPr>
          <p:cNvPr id="5" name="Title 1">
            <a:extLst>
              <a:ext uri="{FF2B5EF4-FFF2-40B4-BE49-F238E27FC236}">
                <a16:creationId xmlns:a16="http://schemas.microsoft.com/office/drawing/2014/main" id="{7C1F5C31-11BB-4B9D-9919-E29DA1724B60}"/>
              </a:ext>
            </a:extLst>
          </p:cNvPr>
          <p:cNvSpPr txBox="1">
            <a:spLocks/>
          </p:cNvSpPr>
          <p:nvPr/>
        </p:nvSpPr>
        <p:spPr bwMode="auto">
          <a:xfrm>
            <a:off x="0" y="2681771"/>
            <a:ext cx="9144000" cy="720725"/>
          </a:xfrm>
          <a:prstGeom prst="rect">
            <a:avLst/>
          </a:prstGeom>
          <a:noFill/>
          <a:ln>
            <a:noFill/>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pPr algn="ctr"/>
            <a:r>
              <a:rPr lang="en-US" altLang="en-US" sz="4000" b="1" dirty="0">
                <a:solidFill>
                  <a:schemeClr val="tx1"/>
                </a:solidFill>
                <a:effectLst>
                  <a:outerShdw blurRad="38100" dist="38100" dir="2700000" algn="tl">
                    <a:srgbClr val="C0C0C0"/>
                  </a:outerShdw>
                </a:effectLst>
              </a:rPr>
              <a:t>Optimization of Disk Block Access</a:t>
            </a:r>
            <a:endParaRPr lang="ti-ET" sz="4000" b="1" kern="0" dirty="0">
              <a:solidFill>
                <a:schemeClr val="tx1"/>
              </a:solidFill>
            </a:endParaRPr>
          </a:p>
        </p:txBody>
      </p:sp>
    </p:spTree>
    <p:extLst>
      <p:ext uri="{BB962C8B-B14F-4D97-AF65-F5344CB8AC3E}">
        <p14:creationId xmlns:p14="http://schemas.microsoft.com/office/powerpoint/2010/main" val="198184557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864" y="-16213"/>
            <a:ext cx="9148864" cy="625813"/>
          </a:xfrm>
        </p:spPr>
        <p:txBody>
          <a:bodyPr/>
          <a:lstStyle/>
          <a:p>
            <a:r>
              <a:rPr lang="en-US" altLang="en-US" dirty="0"/>
              <a:t>Techniques for efficient data access</a:t>
            </a:r>
            <a:endParaRPr lang="en-US" altLang="en-US" b="1" dirty="0"/>
          </a:p>
        </p:txBody>
      </p:sp>
      <p:sp>
        <p:nvSpPr>
          <p:cNvPr id="25603" name="Content Placeholder 2"/>
          <p:cNvSpPr>
            <a:spLocks noGrp="1"/>
          </p:cNvSpPr>
          <p:nvPr>
            <p:ph idx="1"/>
          </p:nvPr>
        </p:nvSpPr>
        <p:spPr>
          <a:xfrm>
            <a:off x="52960" y="609600"/>
            <a:ext cx="9042400" cy="6248400"/>
          </a:xfrm>
        </p:spPr>
        <p:txBody>
          <a:bodyPr/>
          <a:lstStyle/>
          <a:p>
            <a:pPr>
              <a:lnSpc>
                <a:spcPct val="150000"/>
              </a:lnSpc>
            </a:pPr>
            <a:r>
              <a:rPr lang="en-US" altLang="en-US" sz="2400" dirty="0"/>
              <a:t>Data buffering</a:t>
            </a:r>
          </a:p>
          <a:p>
            <a:pPr lvl="1">
              <a:lnSpc>
                <a:spcPct val="150000"/>
              </a:lnSpc>
            </a:pPr>
            <a:r>
              <a:rPr lang="en-CA" sz="2400" dirty="0"/>
              <a:t>new data can be held in a buffer while old data is processed</a:t>
            </a:r>
            <a:endParaRPr lang="en-US" altLang="en-US" sz="2400" dirty="0"/>
          </a:p>
          <a:p>
            <a:pPr>
              <a:lnSpc>
                <a:spcPct val="150000"/>
              </a:lnSpc>
            </a:pPr>
            <a:r>
              <a:rPr lang="en-US" altLang="en-US" sz="2400" dirty="0"/>
              <a:t>Reading data ahead of request</a:t>
            </a:r>
          </a:p>
          <a:p>
            <a:pPr lvl="1">
              <a:lnSpc>
                <a:spcPct val="150000"/>
              </a:lnSpc>
            </a:pPr>
            <a:r>
              <a:rPr lang="en-CA" sz="2400" dirty="0"/>
              <a:t>blocks from the rest of the track can also be read even though they may not have been requested yet.</a:t>
            </a:r>
          </a:p>
          <a:p>
            <a:pPr lvl="1">
              <a:lnSpc>
                <a:spcPct val="150000"/>
              </a:lnSpc>
            </a:pPr>
            <a:r>
              <a:rPr lang="en-US" altLang="en-US" sz="2400" dirty="0"/>
              <a:t>in anticipation that they will be requested soon</a:t>
            </a:r>
          </a:p>
          <a:p>
            <a:pPr>
              <a:lnSpc>
                <a:spcPct val="150000"/>
              </a:lnSpc>
            </a:pPr>
            <a:r>
              <a:rPr lang="en-US" altLang="en-US" sz="2400" dirty="0"/>
              <a:t>Use of log disks to temporarily hold writes</a:t>
            </a:r>
          </a:p>
          <a:p>
            <a:pPr lvl="1">
              <a:lnSpc>
                <a:spcPct val="150000"/>
              </a:lnSpc>
            </a:pPr>
            <a:r>
              <a:rPr lang="en-US" altLang="en-US" sz="2400" dirty="0"/>
              <a:t> A disk devoted to writing a sequential log of block updates</a:t>
            </a:r>
          </a:p>
          <a:p>
            <a:pPr lvl="1">
              <a:lnSpc>
                <a:spcPct val="150000"/>
              </a:lnSpc>
            </a:pPr>
            <a:r>
              <a:rPr lang="en-US" altLang="en-US" sz="2400" dirty="0"/>
              <a:t> Used exactly like nonvolatile RAM</a:t>
            </a:r>
          </a:p>
          <a:p>
            <a:pPr lvl="2">
              <a:lnSpc>
                <a:spcPct val="150000"/>
              </a:lnSpc>
            </a:pPr>
            <a:r>
              <a:rPr lang="en-US" altLang="en-US" dirty="0"/>
              <a:t>Write to log disk is very fast since no seeks are required</a:t>
            </a:r>
          </a:p>
        </p:txBody>
      </p:sp>
    </p:spTree>
    <p:extLst>
      <p:ext uri="{BB962C8B-B14F-4D97-AF65-F5344CB8AC3E}">
        <p14:creationId xmlns:p14="http://schemas.microsoft.com/office/powerpoint/2010/main" val="210413376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864" y="-16213"/>
            <a:ext cx="9148864" cy="549613"/>
          </a:xfrm>
        </p:spPr>
        <p:txBody>
          <a:bodyPr/>
          <a:lstStyle/>
          <a:p>
            <a:r>
              <a:rPr lang="en-US" altLang="en-US" b="1" dirty="0">
                <a:effectLst>
                  <a:outerShdw blurRad="38100" dist="38100" dir="2700000" algn="tl">
                    <a:srgbClr val="000000">
                      <a:alpha val="43137"/>
                    </a:srgbClr>
                  </a:outerShdw>
                </a:effectLst>
              </a:rPr>
              <a:t>Techniques for efficient data access</a:t>
            </a:r>
          </a:p>
        </p:txBody>
      </p:sp>
      <p:sp>
        <p:nvSpPr>
          <p:cNvPr id="25603" name="Content Placeholder 2"/>
          <p:cNvSpPr>
            <a:spLocks noGrp="1"/>
          </p:cNvSpPr>
          <p:nvPr>
            <p:ph idx="1"/>
          </p:nvPr>
        </p:nvSpPr>
        <p:spPr>
          <a:xfrm>
            <a:off x="52960" y="533400"/>
            <a:ext cx="9042400" cy="4648200"/>
          </a:xfrm>
        </p:spPr>
        <p:txBody>
          <a:bodyPr/>
          <a:lstStyle/>
          <a:p>
            <a:pPr>
              <a:lnSpc>
                <a:spcPct val="150000"/>
              </a:lnSpc>
            </a:pPr>
            <a:r>
              <a:rPr lang="en-US" altLang="en-US" sz="2400" b="1" dirty="0">
                <a:latin typeface="Candara" panose="020E0502030303020204" pitchFamily="34" charset="0"/>
              </a:rPr>
              <a:t>Proper scheduling of I/O requests</a:t>
            </a:r>
          </a:p>
          <a:p>
            <a:pPr lvl="1">
              <a:lnSpc>
                <a:spcPct val="150000"/>
              </a:lnSpc>
            </a:pPr>
            <a:r>
              <a:rPr lang="en-CA" sz="2400" dirty="0">
                <a:latin typeface="Candara" panose="020E0502030303020204" pitchFamily="34" charset="0"/>
              </a:rPr>
              <a:t>Schedule so that the arm moves only in one direction and picks up the blocks along its movement.</a:t>
            </a:r>
          </a:p>
          <a:p>
            <a:pPr lvl="1">
              <a:lnSpc>
                <a:spcPct val="150000"/>
              </a:lnSpc>
            </a:pPr>
            <a:r>
              <a:rPr lang="en-US" altLang="en-US" sz="2400" b="1" dirty="0">
                <a:solidFill>
                  <a:srgbClr val="002060"/>
                </a:solidFill>
                <a:latin typeface="Candara" panose="020E0502030303020204" pitchFamily="34" charset="0"/>
              </a:rPr>
              <a:t>Disk-arm-scheduling</a:t>
            </a:r>
            <a:r>
              <a:rPr lang="en-US" altLang="en-US" sz="2400" dirty="0">
                <a:latin typeface="Candara" panose="020E0502030303020204" pitchFamily="34" charset="0"/>
              </a:rPr>
              <a:t> algorithms re-order block requests so that disk arm movement is minimized </a:t>
            </a:r>
          </a:p>
          <a:p>
            <a:pPr marL="0" indent="0">
              <a:lnSpc>
                <a:spcPct val="150000"/>
              </a:lnSpc>
              <a:buNone/>
            </a:pPr>
            <a:r>
              <a:rPr lang="en-CA" altLang="en-US" sz="2600" b="1" dirty="0">
                <a:latin typeface="Candara" panose="020E0502030303020204" pitchFamily="34" charset="0"/>
              </a:rPr>
              <a:t>Example:</a:t>
            </a:r>
          </a:p>
          <a:p>
            <a:pPr lvl="1">
              <a:lnSpc>
                <a:spcPct val="150000"/>
              </a:lnSpc>
            </a:pPr>
            <a:r>
              <a:rPr lang="en-CA" altLang="en-US" sz="2400" b="1" dirty="0">
                <a:latin typeface="Candara" panose="020E0502030303020204" pitchFamily="34" charset="0"/>
              </a:rPr>
              <a:t>Elevator Algorithm:</a:t>
            </a:r>
            <a:r>
              <a:rPr lang="en-CA" altLang="en-US" sz="2400" dirty="0">
                <a:latin typeface="Candara" panose="020E0502030303020204" pitchFamily="34" charset="0"/>
              </a:rPr>
              <a:t>  </a:t>
            </a:r>
            <a:r>
              <a:rPr lang="en-CA" sz="2400" dirty="0">
                <a:latin typeface="Candara" panose="020E0502030303020204" pitchFamily="34" charset="0"/>
              </a:rPr>
              <a:t>mimics the behavior of an elevator that schedules requests on multiple floors in a proper sequence.</a:t>
            </a:r>
            <a:endParaRPr lang="en-US" altLang="en-US" sz="2400" dirty="0">
              <a:latin typeface="Candara" panose="020E0502030303020204" pitchFamily="34" charset="0"/>
            </a:endParaRPr>
          </a:p>
        </p:txBody>
      </p:sp>
      <p:pic>
        <p:nvPicPr>
          <p:cNvPr id="4" name="Picture 3">
            <a:extLst>
              <a:ext uri="{FF2B5EF4-FFF2-40B4-BE49-F238E27FC236}">
                <a16:creationId xmlns:a16="http://schemas.microsoft.com/office/drawing/2014/main" id="{569E5C8D-4C99-40DB-B412-C66020FB162C}"/>
              </a:ext>
            </a:extLst>
          </p:cNvPr>
          <p:cNvPicPr>
            <a:picLocks noChangeAspect="1"/>
          </p:cNvPicPr>
          <p:nvPr/>
        </p:nvPicPr>
        <p:blipFill>
          <a:blip r:embed="rId2"/>
          <a:stretch>
            <a:fillRect/>
          </a:stretch>
        </p:blipFill>
        <p:spPr>
          <a:xfrm>
            <a:off x="1151307" y="5413514"/>
            <a:ext cx="6943635" cy="1467678"/>
          </a:xfrm>
          <a:prstGeom prst="rect">
            <a:avLst/>
          </a:prstGeom>
        </p:spPr>
      </p:pic>
    </p:spTree>
    <p:extLst>
      <p:ext uri="{BB962C8B-B14F-4D97-AF65-F5344CB8AC3E}">
        <p14:creationId xmlns:p14="http://schemas.microsoft.com/office/powerpoint/2010/main" val="337389347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84C5E313-37C7-406F-85DF-73D76888BBB3}"/>
              </a:ext>
            </a:extLst>
          </p:cNvPr>
          <p:cNvSpPr>
            <a:spLocks noGrp="1" noChangeArrowheads="1"/>
          </p:cNvSpPr>
          <p:nvPr>
            <p:ph type="title"/>
          </p:nvPr>
        </p:nvSpPr>
        <p:spPr>
          <a:xfrm>
            <a:off x="9728" y="0"/>
            <a:ext cx="9134272" cy="762000"/>
          </a:xfrm>
        </p:spPr>
        <p:txBody>
          <a:bodyPr/>
          <a:lstStyle/>
          <a:p>
            <a:pPr>
              <a:defRPr/>
            </a:pPr>
            <a:r>
              <a:rPr lang="en-US" altLang="en-US" dirty="0">
                <a:effectLst>
                  <a:outerShdw blurRad="38100" dist="38100" dir="2700000" algn="tl">
                    <a:srgbClr val="C0C0C0"/>
                  </a:outerShdw>
                </a:effectLst>
              </a:rPr>
              <a:t>Classification of Physical Storage Media</a:t>
            </a:r>
          </a:p>
        </p:txBody>
      </p:sp>
      <p:sp>
        <p:nvSpPr>
          <p:cNvPr id="9219" name="Rectangle 3">
            <a:extLst>
              <a:ext uri="{FF2B5EF4-FFF2-40B4-BE49-F238E27FC236}">
                <a16:creationId xmlns:a16="http://schemas.microsoft.com/office/drawing/2014/main" id="{758B2F7D-08DB-4ED7-9A17-6FAED6DF0C90}"/>
              </a:ext>
            </a:extLst>
          </p:cNvPr>
          <p:cNvSpPr>
            <a:spLocks noGrp="1" noChangeArrowheads="1"/>
          </p:cNvSpPr>
          <p:nvPr>
            <p:ph type="body" idx="1"/>
          </p:nvPr>
        </p:nvSpPr>
        <p:spPr>
          <a:xfrm>
            <a:off x="9728" y="770836"/>
            <a:ext cx="9134272" cy="6087164"/>
          </a:xfrm>
        </p:spPr>
        <p:txBody>
          <a:bodyPr/>
          <a:lstStyle/>
          <a:p>
            <a:pPr>
              <a:lnSpc>
                <a:spcPct val="150000"/>
              </a:lnSpc>
              <a:spcAft>
                <a:spcPts val="0"/>
              </a:spcAft>
            </a:pPr>
            <a:r>
              <a:rPr lang="en-US" altLang="en-US" sz="2200" dirty="0"/>
              <a:t>Can differentiate storage into:</a:t>
            </a:r>
          </a:p>
          <a:p>
            <a:pPr lvl="1">
              <a:lnSpc>
                <a:spcPct val="150000"/>
              </a:lnSpc>
              <a:spcAft>
                <a:spcPts val="0"/>
              </a:spcAft>
            </a:pPr>
            <a:r>
              <a:rPr lang="en-US" altLang="en-US" sz="2200" b="1" dirty="0">
                <a:solidFill>
                  <a:srgbClr val="002060"/>
                </a:solidFill>
              </a:rPr>
              <a:t>volatile storage</a:t>
            </a:r>
            <a:r>
              <a:rPr lang="en-US" altLang="en-US" sz="2200" b="1" dirty="0"/>
              <a:t>: </a:t>
            </a:r>
          </a:p>
          <a:p>
            <a:pPr lvl="2">
              <a:lnSpc>
                <a:spcPct val="150000"/>
              </a:lnSpc>
              <a:spcAft>
                <a:spcPts val="0"/>
              </a:spcAft>
            </a:pPr>
            <a:r>
              <a:rPr lang="en-US" altLang="en-US" sz="2200" dirty="0"/>
              <a:t>loses contents when power is switched off</a:t>
            </a:r>
          </a:p>
          <a:p>
            <a:pPr lvl="1">
              <a:lnSpc>
                <a:spcPct val="150000"/>
              </a:lnSpc>
              <a:spcAft>
                <a:spcPts val="0"/>
              </a:spcAft>
            </a:pPr>
            <a:r>
              <a:rPr lang="en-US" altLang="en-US" sz="2200" b="1" dirty="0">
                <a:solidFill>
                  <a:srgbClr val="002060"/>
                </a:solidFill>
              </a:rPr>
              <a:t>non-volatile storage</a:t>
            </a:r>
            <a:r>
              <a:rPr lang="en-US" altLang="en-US" sz="2200" dirty="0"/>
              <a:t>: </a:t>
            </a:r>
          </a:p>
          <a:p>
            <a:pPr lvl="2">
              <a:lnSpc>
                <a:spcPct val="150000"/>
              </a:lnSpc>
              <a:spcAft>
                <a:spcPts val="0"/>
              </a:spcAft>
            </a:pPr>
            <a:r>
              <a:rPr lang="en-US" altLang="en-US" sz="2200" dirty="0"/>
              <a:t>Contents persist even when power is switched off. </a:t>
            </a:r>
          </a:p>
          <a:p>
            <a:pPr lvl="2">
              <a:lnSpc>
                <a:spcPct val="150000"/>
              </a:lnSpc>
              <a:spcAft>
                <a:spcPts val="0"/>
              </a:spcAft>
            </a:pPr>
            <a:r>
              <a:rPr lang="en-US" altLang="en-US" sz="2200" dirty="0"/>
              <a:t>Includes secondary and tertiary storage, as well as batter-backed up main-memory.</a:t>
            </a:r>
          </a:p>
          <a:p>
            <a:pPr>
              <a:lnSpc>
                <a:spcPct val="150000"/>
              </a:lnSpc>
              <a:spcAft>
                <a:spcPts val="0"/>
              </a:spcAft>
            </a:pPr>
            <a:r>
              <a:rPr lang="en-US" altLang="en-US" sz="2200" dirty="0"/>
              <a:t>Factors affecting choice of storage media include</a:t>
            </a:r>
          </a:p>
          <a:p>
            <a:pPr lvl="1">
              <a:lnSpc>
                <a:spcPct val="150000"/>
              </a:lnSpc>
              <a:spcAft>
                <a:spcPts val="0"/>
              </a:spcAft>
            </a:pPr>
            <a:r>
              <a:rPr lang="en-US" altLang="en-US" sz="2200" dirty="0"/>
              <a:t>Speed with which data can be accessed</a:t>
            </a:r>
          </a:p>
          <a:p>
            <a:pPr lvl="1">
              <a:lnSpc>
                <a:spcPct val="150000"/>
              </a:lnSpc>
              <a:spcAft>
                <a:spcPts val="0"/>
              </a:spcAft>
            </a:pPr>
            <a:r>
              <a:rPr lang="en-US" altLang="en-US" sz="2200" dirty="0"/>
              <a:t>Cost per unit of data</a:t>
            </a:r>
          </a:p>
          <a:p>
            <a:pPr lvl="1">
              <a:lnSpc>
                <a:spcPct val="150000"/>
              </a:lnSpc>
              <a:spcAft>
                <a:spcPts val="0"/>
              </a:spcAft>
            </a:pPr>
            <a:r>
              <a:rPr lang="en-US" altLang="en-US" sz="2200" dirty="0"/>
              <a:t>Reliability</a:t>
            </a:r>
          </a:p>
        </p:txBody>
      </p:sp>
    </p:spTree>
    <p:extLst>
      <p:ext uri="{BB962C8B-B14F-4D97-AF65-F5344CB8AC3E}">
        <p14:creationId xmlns:p14="http://schemas.microsoft.com/office/powerpoint/2010/main" val="5590824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864" y="-16213"/>
            <a:ext cx="9148864" cy="625813"/>
          </a:xfrm>
        </p:spPr>
        <p:txBody>
          <a:bodyPr/>
          <a:lstStyle/>
          <a:p>
            <a:r>
              <a:rPr lang="en-US" altLang="en-US" dirty="0"/>
              <a:t>Techniques for efficient data access</a:t>
            </a:r>
            <a:endParaRPr lang="en-US" altLang="en-US" b="1" dirty="0"/>
          </a:p>
        </p:txBody>
      </p:sp>
      <p:sp>
        <p:nvSpPr>
          <p:cNvPr id="25603" name="Content Placeholder 2"/>
          <p:cNvSpPr>
            <a:spLocks noGrp="1"/>
          </p:cNvSpPr>
          <p:nvPr>
            <p:ph idx="1"/>
          </p:nvPr>
        </p:nvSpPr>
        <p:spPr>
          <a:xfrm>
            <a:off x="52960" y="609600"/>
            <a:ext cx="9042400" cy="6096000"/>
          </a:xfrm>
        </p:spPr>
        <p:txBody>
          <a:bodyPr/>
          <a:lstStyle/>
          <a:p>
            <a:pPr>
              <a:lnSpc>
                <a:spcPct val="150000"/>
              </a:lnSpc>
              <a:spcAft>
                <a:spcPts val="0"/>
              </a:spcAft>
            </a:pPr>
            <a:r>
              <a:rPr lang="en-US" altLang="en-US" sz="2300" b="1" dirty="0">
                <a:solidFill>
                  <a:srgbClr val="002060"/>
                </a:solidFill>
              </a:rPr>
              <a:t>File organization</a:t>
            </a:r>
          </a:p>
          <a:p>
            <a:pPr lvl="1">
              <a:lnSpc>
                <a:spcPct val="150000"/>
              </a:lnSpc>
              <a:spcAft>
                <a:spcPts val="0"/>
              </a:spcAft>
            </a:pPr>
            <a:r>
              <a:rPr lang="en-US" altLang="en-US" sz="2300" dirty="0"/>
              <a:t>Allocate blocks of a file in as contiguous a manner as possible</a:t>
            </a:r>
          </a:p>
          <a:p>
            <a:pPr lvl="1">
              <a:lnSpc>
                <a:spcPct val="150000"/>
              </a:lnSpc>
              <a:spcAft>
                <a:spcPts val="0"/>
              </a:spcAft>
            </a:pPr>
            <a:r>
              <a:rPr lang="en-US" altLang="en-US" sz="2300" dirty="0"/>
              <a:t>Files may get </a:t>
            </a:r>
            <a:r>
              <a:rPr lang="en-US" altLang="en-US" sz="2300" b="1" dirty="0">
                <a:solidFill>
                  <a:srgbClr val="002060"/>
                </a:solidFill>
              </a:rPr>
              <a:t>fragmented</a:t>
            </a:r>
            <a:endParaRPr lang="en-US" altLang="en-US" sz="2300" dirty="0"/>
          </a:p>
          <a:p>
            <a:pPr lvl="2">
              <a:lnSpc>
                <a:spcPct val="150000"/>
              </a:lnSpc>
              <a:spcAft>
                <a:spcPts val="0"/>
              </a:spcAft>
            </a:pPr>
            <a:r>
              <a:rPr lang="en-US" altLang="en-US" sz="2300" dirty="0"/>
              <a:t>E.g., if free blocks on disk are scattered, and newly created file has its blocks scattered over the disk</a:t>
            </a:r>
          </a:p>
          <a:p>
            <a:pPr lvl="2">
              <a:lnSpc>
                <a:spcPct val="150000"/>
              </a:lnSpc>
              <a:spcAft>
                <a:spcPts val="0"/>
              </a:spcAft>
            </a:pPr>
            <a:r>
              <a:rPr lang="en-US" altLang="en-US" sz="2300" b="1" dirty="0"/>
              <a:t>Sequential access to a fragmented file results in increased disk arm movement</a:t>
            </a:r>
          </a:p>
          <a:p>
            <a:pPr lvl="2">
              <a:lnSpc>
                <a:spcPct val="150000"/>
              </a:lnSpc>
              <a:spcAft>
                <a:spcPts val="0"/>
              </a:spcAft>
            </a:pPr>
            <a:r>
              <a:rPr lang="en-US" altLang="en-US" sz="2300" dirty="0"/>
              <a:t>Some systems have utilities to </a:t>
            </a:r>
            <a:r>
              <a:rPr lang="en-US" altLang="en-US" sz="2300" b="1" dirty="0">
                <a:solidFill>
                  <a:srgbClr val="002060"/>
                </a:solidFill>
              </a:rPr>
              <a:t>defragment</a:t>
            </a:r>
            <a:r>
              <a:rPr lang="en-US" altLang="en-US" sz="2300" dirty="0"/>
              <a:t> the file system, in order to speed up file access</a:t>
            </a:r>
          </a:p>
        </p:txBody>
      </p:sp>
    </p:spTree>
    <p:extLst>
      <p:ext uri="{BB962C8B-B14F-4D97-AF65-F5344CB8AC3E}">
        <p14:creationId xmlns:p14="http://schemas.microsoft.com/office/powerpoint/2010/main" val="358844618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864" y="-16213"/>
            <a:ext cx="9148864" cy="625813"/>
          </a:xfrm>
        </p:spPr>
        <p:txBody>
          <a:bodyPr/>
          <a:lstStyle/>
          <a:p>
            <a:r>
              <a:rPr lang="en-US" altLang="en-US" dirty="0"/>
              <a:t>Techniques for efficient data access</a:t>
            </a:r>
            <a:endParaRPr lang="en-US" altLang="en-US" b="1" dirty="0"/>
          </a:p>
        </p:txBody>
      </p:sp>
      <p:sp>
        <p:nvSpPr>
          <p:cNvPr id="25603" name="Content Placeholder 2"/>
          <p:cNvSpPr>
            <a:spLocks noGrp="1"/>
          </p:cNvSpPr>
          <p:nvPr>
            <p:ph idx="1"/>
          </p:nvPr>
        </p:nvSpPr>
        <p:spPr>
          <a:xfrm>
            <a:off x="52960" y="682488"/>
            <a:ext cx="9042400" cy="6096000"/>
          </a:xfrm>
        </p:spPr>
        <p:txBody>
          <a:bodyPr/>
          <a:lstStyle/>
          <a:p>
            <a:pPr marL="0" indent="0">
              <a:lnSpc>
                <a:spcPct val="150000"/>
              </a:lnSpc>
              <a:buNone/>
            </a:pPr>
            <a:r>
              <a:rPr lang="en-US" altLang="en-US" b="1" dirty="0">
                <a:solidFill>
                  <a:srgbClr val="002060"/>
                </a:solidFill>
              </a:rPr>
              <a:t>Nonvolatile Write Buffers</a:t>
            </a:r>
            <a:endParaRPr lang="en-US" altLang="en-US" dirty="0"/>
          </a:p>
          <a:p>
            <a:pPr>
              <a:lnSpc>
                <a:spcPct val="150000"/>
              </a:lnSpc>
            </a:pPr>
            <a:r>
              <a:rPr lang="en-US" altLang="en-US" sz="2700" dirty="0">
                <a:latin typeface="Candara" panose="020E0502030303020204" pitchFamily="34" charset="0"/>
              </a:rPr>
              <a:t>Use of SSDs or flash memory for recovery purposes</a:t>
            </a:r>
          </a:p>
          <a:p>
            <a:pPr lvl="1">
              <a:lnSpc>
                <a:spcPct val="150000"/>
              </a:lnSpc>
            </a:pPr>
            <a:r>
              <a:rPr lang="en-CA" sz="2700" dirty="0">
                <a:latin typeface="Candara" panose="020E0502030303020204" pitchFamily="34" charset="0"/>
              </a:rPr>
              <a:t>involves writing the updates to a non-volatile SSD buffer, which may be a flash memory or battery-operated DRAM.</a:t>
            </a:r>
          </a:p>
          <a:p>
            <a:pPr lvl="1">
              <a:lnSpc>
                <a:spcPct val="150000"/>
              </a:lnSpc>
            </a:pPr>
            <a:r>
              <a:rPr lang="en-CA" sz="2700" dirty="0">
                <a:latin typeface="Candara" panose="020E0502030303020204" pitchFamily="34" charset="0"/>
              </a:rPr>
              <a:t>Both operate at must faster speeds. </a:t>
            </a:r>
          </a:p>
          <a:p>
            <a:pPr lvl="1">
              <a:lnSpc>
                <a:spcPct val="150000"/>
              </a:lnSpc>
            </a:pPr>
            <a:r>
              <a:rPr lang="en-CA" sz="2700" dirty="0">
                <a:latin typeface="Candara" panose="020E0502030303020204" pitchFamily="34" charset="0"/>
              </a:rPr>
              <a:t>The disk controller then updates the data file during its idle time and also when the buffer becomes full.</a:t>
            </a:r>
          </a:p>
          <a:p>
            <a:pPr lvl="1">
              <a:lnSpc>
                <a:spcPct val="150000"/>
              </a:lnSpc>
            </a:pPr>
            <a:r>
              <a:rPr lang="en-US" altLang="en-US" sz="2700" i="1" dirty="0">
                <a:latin typeface="Candara" panose="020E0502030303020204" pitchFamily="34" charset="0"/>
              </a:rPr>
              <a:t>Writes can be reordered to minimize disk arm movement</a:t>
            </a:r>
            <a:endParaRPr lang="en-US" altLang="en-US" sz="2700" dirty="0">
              <a:latin typeface="Candara" panose="020E0502030303020204" pitchFamily="34" charset="0"/>
            </a:endParaRPr>
          </a:p>
        </p:txBody>
      </p:sp>
    </p:spTree>
    <p:extLst>
      <p:ext uri="{BB962C8B-B14F-4D97-AF65-F5344CB8AC3E}">
        <p14:creationId xmlns:p14="http://schemas.microsoft.com/office/powerpoint/2010/main" val="401539150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01724" y="3754247"/>
            <a:ext cx="5943600" cy="0"/>
          </a:xfrm>
          <a:custGeom>
            <a:avLst/>
            <a:gdLst/>
            <a:ahLst/>
            <a:cxnLst/>
            <a:rect l="l" t="t" r="r" b="b"/>
            <a:pathLst>
              <a:path w="5943600">
                <a:moveTo>
                  <a:pt x="0" y="0"/>
                </a:moveTo>
                <a:lnTo>
                  <a:pt x="5943600" y="0"/>
                </a:lnTo>
              </a:path>
            </a:pathLst>
          </a:custGeom>
          <a:ln w="34925">
            <a:solidFill>
              <a:srgbClr val="464766"/>
            </a:solidFill>
            <a:prstDash val="dash"/>
          </a:ln>
        </p:spPr>
        <p:txBody>
          <a:bodyPr wrap="square" lIns="0" tIns="0" rIns="0" bIns="0" rtlCol="0"/>
          <a:lstStyle/>
          <a:p>
            <a:endParaRPr/>
          </a:p>
        </p:txBody>
      </p:sp>
      <p:sp>
        <p:nvSpPr>
          <p:cNvPr id="5" name="object 5"/>
          <p:cNvSpPr/>
          <p:nvPr/>
        </p:nvSpPr>
        <p:spPr>
          <a:xfrm>
            <a:off x="7906511" y="2533522"/>
            <a:ext cx="731520" cy="2459990"/>
          </a:xfrm>
          <a:custGeom>
            <a:avLst/>
            <a:gdLst/>
            <a:ahLst/>
            <a:cxnLst/>
            <a:rect l="l" t="t" r="r" b="b"/>
            <a:pathLst>
              <a:path w="731520" h="2459990">
                <a:moveTo>
                  <a:pt x="365760" y="0"/>
                </a:moveTo>
                <a:lnTo>
                  <a:pt x="0" y="365759"/>
                </a:lnTo>
                <a:lnTo>
                  <a:pt x="182880" y="365759"/>
                </a:lnTo>
                <a:lnTo>
                  <a:pt x="182880" y="2093976"/>
                </a:lnTo>
                <a:lnTo>
                  <a:pt x="0" y="2093976"/>
                </a:lnTo>
                <a:lnTo>
                  <a:pt x="365760" y="2459736"/>
                </a:lnTo>
                <a:lnTo>
                  <a:pt x="731520" y="2093976"/>
                </a:lnTo>
                <a:lnTo>
                  <a:pt x="548640" y="2093976"/>
                </a:lnTo>
                <a:lnTo>
                  <a:pt x="548640" y="365759"/>
                </a:lnTo>
                <a:lnTo>
                  <a:pt x="731520" y="365759"/>
                </a:lnTo>
                <a:lnTo>
                  <a:pt x="365760" y="0"/>
                </a:lnTo>
                <a:close/>
              </a:path>
            </a:pathLst>
          </a:custGeom>
          <a:solidFill>
            <a:srgbClr val="EE3D42"/>
          </a:solidFill>
        </p:spPr>
        <p:txBody>
          <a:bodyPr wrap="square" lIns="0" tIns="0" rIns="0" bIns="0" rtlCol="0"/>
          <a:lstStyle/>
          <a:p>
            <a:endParaRPr/>
          </a:p>
        </p:txBody>
      </p:sp>
      <p:sp>
        <p:nvSpPr>
          <p:cNvPr id="6" name="object 6"/>
          <p:cNvSpPr/>
          <p:nvPr/>
        </p:nvSpPr>
        <p:spPr>
          <a:xfrm>
            <a:off x="4488092" y="1737381"/>
            <a:ext cx="228600" cy="291465"/>
          </a:xfrm>
          <a:custGeom>
            <a:avLst/>
            <a:gdLst/>
            <a:ahLst/>
            <a:cxnLst/>
            <a:rect l="l" t="t" r="r" b="b"/>
            <a:pathLst>
              <a:path w="228600" h="291464">
                <a:moveTo>
                  <a:pt x="152400" y="114300"/>
                </a:moveTo>
                <a:lnTo>
                  <a:pt x="76200" y="114300"/>
                </a:lnTo>
                <a:lnTo>
                  <a:pt x="76200" y="290957"/>
                </a:lnTo>
                <a:lnTo>
                  <a:pt x="152400" y="290957"/>
                </a:lnTo>
                <a:lnTo>
                  <a:pt x="152400" y="114300"/>
                </a:lnTo>
                <a:close/>
              </a:path>
              <a:path w="228600" h="291464">
                <a:moveTo>
                  <a:pt x="114300" y="0"/>
                </a:moveTo>
                <a:lnTo>
                  <a:pt x="0" y="152400"/>
                </a:lnTo>
                <a:lnTo>
                  <a:pt x="76200" y="152400"/>
                </a:lnTo>
                <a:lnTo>
                  <a:pt x="76200" y="114300"/>
                </a:lnTo>
                <a:lnTo>
                  <a:pt x="200025" y="114300"/>
                </a:lnTo>
                <a:lnTo>
                  <a:pt x="114300" y="0"/>
                </a:lnTo>
                <a:close/>
              </a:path>
              <a:path w="228600" h="291464">
                <a:moveTo>
                  <a:pt x="200025" y="114300"/>
                </a:moveTo>
                <a:lnTo>
                  <a:pt x="152400" y="114300"/>
                </a:lnTo>
                <a:lnTo>
                  <a:pt x="152400" y="152400"/>
                </a:lnTo>
                <a:lnTo>
                  <a:pt x="228600" y="152400"/>
                </a:lnTo>
                <a:lnTo>
                  <a:pt x="200025" y="114300"/>
                </a:lnTo>
                <a:close/>
              </a:path>
            </a:pathLst>
          </a:custGeom>
          <a:solidFill>
            <a:srgbClr val="636363"/>
          </a:solidFill>
        </p:spPr>
        <p:txBody>
          <a:bodyPr wrap="square" lIns="0" tIns="0" rIns="0" bIns="0" rtlCol="0"/>
          <a:lstStyle/>
          <a:p>
            <a:endParaRPr/>
          </a:p>
        </p:txBody>
      </p:sp>
      <p:sp>
        <p:nvSpPr>
          <p:cNvPr id="7" name="object 7"/>
          <p:cNvSpPr txBox="1"/>
          <p:nvPr/>
        </p:nvSpPr>
        <p:spPr>
          <a:xfrm>
            <a:off x="3886200" y="1292749"/>
            <a:ext cx="1828800" cy="346249"/>
          </a:xfrm>
          <a:prstGeom prst="rect">
            <a:avLst/>
          </a:prstGeom>
          <a:solidFill>
            <a:srgbClr val="2C6BD7"/>
          </a:solidFill>
          <a:ln w="25400">
            <a:solidFill>
              <a:srgbClr val="636363"/>
            </a:solidFill>
          </a:ln>
        </p:spPr>
        <p:txBody>
          <a:bodyPr vert="horz" wrap="square" lIns="0" tIns="38100" rIns="0" bIns="0" rtlCol="0">
            <a:spAutoFit/>
          </a:bodyPr>
          <a:lstStyle/>
          <a:p>
            <a:pPr marL="95885" algn="ctr">
              <a:spcBef>
                <a:spcPts val="300"/>
              </a:spcBef>
            </a:pPr>
            <a:r>
              <a:rPr sz="2000" spc="-20" dirty="0">
                <a:solidFill>
                  <a:srgbClr val="FFFFFF"/>
                </a:solidFill>
                <a:latin typeface="Arial"/>
                <a:cs typeface="Arial"/>
              </a:rPr>
              <a:t>CPU</a:t>
            </a:r>
            <a:r>
              <a:rPr sz="2000" spc="-45" dirty="0">
                <a:solidFill>
                  <a:srgbClr val="FFFFFF"/>
                </a:solidFill>
                <a:latin typeface="Arial"/>
                <a:cs typeface="Arial"/>
              </a:rPr>
              <a:t> </a:t>
            </a:r>
            <a:r>
              <a:rPr sz="2000" dirty="0">
                <a:solidFill>
                  <a:srgbClr val="FFFFFF"/>
                </a:solidFill>
                <a:latin typeface="Arial"/>
                <a:cs typeface="Arial"/>
              </a:rPr>
              <a:t>Registers</a:t>
            </a:r>
            <a:endParaRPr sz="2000" dirty="0">
              <a:latin typeface="Arial"/>
              <a:cs typeface="Arial"/>
            </a:endParaRPr>
          </a:p>
        </p:txBody>
      </p:sp>
      <p:sp>
        <p:nvSpPr>
          <p:cNvPr id="8" name="object 8"/>
          <p:cNvSpPr txBox="1"/>
          <p:nvPr/>
        </p:nvSpPr>
        <p:spPr>
          <a:xfrm>
            <a:off x="3657600" y="2067539"/>
            <a:ext cx="2209800" cy="407804"/>
          </a:xfrm>
          <a:prstGeom prst="rect">
            <a:avLst/>
          </a:prstGeom>
          <a:solidFill>
            <a:srgbClr val="2C6BD7"/>
          </a:solidFill>
          <a:ln w="25400">
            <a:solidFill>
              <a:srgbClr val="636363"/>
            </a:solidFill>
          </a:ln>
        </p:spPr>
        <p:txBody>
          <a:bodyPr vert="horz" wrap="square" lIns="0" tIns="38100" rIns="0" bIns="0" rtlCol="0">
            <a:spAutoFit/>
          </a:bodyPr>
          <a:lstStyle/>
          <a:p>
            <a:pPr marL="314960">
              <a:spcBef>
                <a:spcPts val="300"/>
              </a:spcBef>
            </a:pPr>
            <a:r>
              <a:rPr spc="-25" dirty="0">
                <a:solidFill>
                  <a:srgbClr val="FFFFFF"/>
                </a:solidFill>
                <a:latin typeface="Arial"/>
                <a:cs typeface="Arial"/>
              </a:rPr>
              <a:t>CPU</a:t>
            </a:r>
            <a:r>
              <a:rPr spc="-50" dirty="0">
                <a:solidFill>
                  <a:srgbClr val="FFFFFF"/>
                </a:solidFill>
                <a:latin typeface="Arial"/>
                <a:cs typeface="Arial"/>
              </a:rPr>
              <a:t> </a:t>
            </a:r>
            <a:r>
              <a:rPr dirty="0">
                <a:solidFill>
                  <a:srgbClr val="FFFFFF"/>
                </a:solidFill>
                <a:latin typeface="Arial"/>
                <a:cs typeface="Arial"/>
              </a:rPr>
              <a:t>Caches</a:t>
            </a:r>
            <a:endParaRPr dirty="0">
              <a:latin typeface="Arial"/>
              <a:cs typeface="Arial"/>
            </a:endParaRPr>
          </a:p>
        </p:txBody>
      </p:sp>
      <p:sp>
        <p:nvSpPr>
          <p:cNvPr id="9" name="object 9"/>
          <p:cNvSpPr txBox="1"/>
          <p:nvPr/>
        </p:nvSpPr>
        <p:spPr>
          <a:xfrm>
            <a:off x="3417736" y="2884068"/>
            <a:ext cx="2651760" cy="461024"/>
          </a:xfrm>
          <a:prstGeom prst="rect">
            <a:avLst/>
          </a:prstGeom>
          <a:solidFill>
            <a:srgbClr val="2C6BD7"/>
          </a:solidFill>
          <a:ln w="25400">
            <a:solidFill>
              <a:srgbClr val="636363"/>
            </a:solidFill>
          </a:ln>
        </p:spPr>
        <p:txBody>
          <a:bodyPr vert="horz" wrap="square" lIns="0" tIns="29845" rIns="0" bIns="0" rtlCol="0">
            <a:spAutoFit/>
          </a:bodyPr>
          <a:lstStyle/>
          <a:p>
            <a:pPr marL="889000">
              <a:spcBef>
                <a:spcPts val="235"/>
              </a:spcBef>
            </a:pPr>
            <a:r>
              <a:rPr sz="2800" spc="-35" dirty="0">
                <a:solidFill>
                  <a:srgbClr val="FFFFFF"/>
                </a:solidFill>
                <a:latin typeface="Arial"/>
                <a:cs typeface="Arial"/>
              </a:rPr>
              <a:t>DRAM</a:t>
            </a:r>
            <a:endParaRPr sz="2800" dirty="0">
              <a:latin typeface="Arial"/>
              <a:cs typeface="Arial"/>
            </a:endParaRPr>
          </a:p>
        </p:txBody>
      </p:sp>
      <p:sp>
        <p:nvSpPr>
          <p:cNvPr id="10" name="object 10"/>
          <p:cNvSpPr txBox="1"/>
          <p:nvPr/>
        </p:nvSpPr>
        <p:spPr>
          <a:xfrm>
            <a:off x="3047999" y="4053950"/>
            <a:ext cx="3429001" cy="464230"/>
          </a:xfrm>
          <a:prstGeom prst="rect">
            <a:avLst/>
          </a:prstGeom>
          <a:solidFill>
            <a:srgbClr val="2C6BD7"/>
          </a:solidFill>
          <a:ln w="25400">
            <a:solidFill>
              <a:srgbClr val="636363"/>
            </a:solidFill>
          </a:ln>
        </p:spPr>
        <p:txBody>
          <a:bodyPr vert="horz" wrap="square" lIns="0" tIns="33020" rIns="0" bIns="0" rtlCol="0">
            <a:spAutoFit/>
          </a:bodyPr>
          <a:lstStyle/>
          <a:p>
            <a:pPr marL="29209" algn="ctr">
              <a:spcBef>
                <a:spcPts val="260"/>
              </a:spcBef>
            </a:pPr>
            <a:r>
              <a:rPr sz="2800" spc="-95" dirty="0">
                <a:solidFill>
                  <a:srgbClr val="FFFFFF"/>
                </a:solidFill>
                <a:latin typeface="Arial"/>
                <a:cs typeface="Arial"/>
              </a:rPr>
              <a:t>SSD</a:t>
            </a:r>
            <a:endParaRPr sz="2800">
              <a:latin typeface="Arial"/>
              <a:cs typeface="Arial"/>
            </a:endParaRPr>
          </a:p>
        </p:txBody>
      </p:sp>
      <p:sp>
        <p:nvSpPr>
          <p:cNvPr id="11" name="object 11"/>
          <p:cNvSpPr txBox="1"/>
          <p:nvPr/>
        </p:nvSpPr>
        <p:spPr>
          <a:xfrm>
            <a:off x="2566130" y="4950123"/>
            <a:ext cx="4444269" cy="464230"/>
          </a:xfrm>
          <a:prstGeom prst="rect">
            <a:avLst/>
          </a:prstGeom>
          <a:solidFill>
            <a:srgbClr val="2C6BD7"/>
          </a:solidFill>
          <a:ln w="25400">
            <a:solidFill>
              <a:srgbClr val="636363"/>
            </a:solidFill>
          </a:ln>
        </p:spPr>
        <p:txBody>
          <a:bodyPr vert="horz" wrap="square" lIns="0" tIns="33020" rIns="0" bIns="0" rtlCol="0">
            <a:spAutoFit/>
          </a:bodyPr>
          <a:lstStyle/>
          <a:p>
            <a:pPr marR="2540" algn="ctr">
              <a:spcBef>
                <a:spcPts val="260"/>
              </a:spcBef>
            </a:pPr>
            <a:r>
              <a:rPr sz="2800" spc="30" dirty="0">
                <a:solidFill>
                  <a:srgbClr val="FFFFFF"/>
                </a:solidFill>
                <a:latin typeface="Arial"/>
                <a:cs typeface="Arial"/>
              </a:rPr>
              <a:t>HDD</a:t>
            </a:r>
            <a:endParaRPr sz="2800">
              <a:latin typeface="Arial"/>
              <a:cs typeface="Arial"/>
            </a:endParaRPr>
          </a:p>
        </p:txBody>
      </p:sp>
      <p:sp>
        <p:nvSpPr>
          <p:cNvPr id="12" name="object 12"/>
          <p:cNvSpPr txBox="1"/>
          <p:nvPr/>
        </p:nvSpPr>
        <p:spPr>
          <a:xfrm>
            <a:off x="2074329" y="5848862"/>
            <a:ext cx="5486400" cy="464871"/>
          </a:xfrm>
          <a:prstGeom prst="rect">
            <a:avLst/>
          </a:prstGeom>
          <a:solidFill>
            <a:srgbClr val="2C6BD7"/>
          </a:solidFill>
          <a:ln w="25400">
            <a:solidFill>
              <a:srgbClr val="636363"/>
            </a:solidFill>
          </a:ln>
        </p:spPr>
        <p:txBody>
          <a:bodyPr vert="horz" wrap="square" lIns="0" tIns="33655" rIns="0" bIns="0" rtlCol="0">
            <a:spAutoFit/>
          </a:bodyPr>
          <a:lstStyle/>
          <a:p>
            <a:pPr marR="54610" algn="ctr">
              <a:spcBef>
                <a:spcPts val="265"/>
              </a:spcBef>
            </a:pPr>
            <a:r>
              <a:rPr sz="2800" spc="50" dirty="0">
                <a:solidFill>
                  <a:srgbClr val="FFFFFF"/>
                </a:solidFill>
                <a:latin typeface="Arial"/>
                <a:cs typeface="Arial"/>
              </a:rPr>
              <a:t>Network</a:t>
            </a:r>
            <a:r>
              <a:rPr sz="2800" spc="-80" dirty="0">
                <a:solidFill>
                  <a:srgbClr val="FFFFFF"/>
                </a:solidFill>
                <a:latin typeface="Arial"/>
                <a:cs typeface="Arial"/>
              </a:rPr>
              <a:t> </a:t>
            </a:r>
            <a:r>
              <a:rPr sz="2800" spc="15" dirty="0">
                <a:solidFill>
                  <a:srgbClr val="FFFFFF"/>
                </a:solidFill>
                <a:latin typeface="Arial"/>
                <a:cs typeface="Arial"/>
              </a:rPr>
              <a:t>Storage</a:t>
            </a:r>
            <a:endParaRPr sz="2800">
              <a:latin typeface="Arial"/>
              <a:cs typeface="Arial"/>
            </a:endParaRPr>
          </a:p>
        </p:txBody>
      </p:sp>
      <p:sp>
        <p:nvSpPr>
          <p:cNvPr id="13" name="object 13"/>
          <p:cNvSpPr/>
          <p:nvPr/>
        </p:nvSpPr>
        <p:spPr>
          <a:xfrm>
            <a:off x="4744124" y="1737381"/>
            <a:ext cx="228600" cy="291465"/>
          </a:xfrm>
          <a:custGeom>
            <a:avLst/>
            <a:gdLst/>
            <a:ahLst/>
            <a:cxnLst/>
            <a:rect l="l" t="t" r="r" b="b"/>
            <a:pathLst>
              <a:path w="228600" h="291464">
                <a:moveTo>
                  <a:pt x="76200" y="138557"/>
                </a:moveTo>
                <a:lnTo>
                  <a:pt x="0" y="138557"/>
                </a:lnTo>
                <a:lnTo>
                  <a:pt x="114300" y="290957"/>
                </a:lnTo>
                <a:lnTo>
                  <a:pt x="200025" y="176657"/>
                </a:lnTo>
                <a:lnTo>
                  <a:pt x="76200" y="176657"/>
                </a:lnTo>
                <a:lnTo>
                  <a:pt x="76200" y="138557"/>
                </a:lnTo>
                <a:close/>
              </a:path>
              <a:path w="228600" h="291464">
                <a:moveTo>
                  <a:pt x="152400" y="0"/>
                </a:moveTo>
                <a:lnTo>
                  <a:pt x="76200" y="0"/>
                </a:lnTo>
                <a:lnTo>
                  <a:pt x="76200" y="176657"/>
                </a:lnTo>
                <a:lnTo>
                  <a:pt x="152400" y="176657"/>
                </a:lnTo>
                <a:lnTo>
                  <a:pt x="152400" y="0"/>
                </a:lnTo>
                <a:close/>
              </a:path>
              <a:path w="228600" h="291464">
                <a:moveTo>
                  <a:pt x="228600" y="138557"/>
                </a:moveTo>
                <a:lnTo>
                  <a:pt x="152400" y="138557"/>
                </a:lnTo>
                <a:lnTo>
                  <a:pt x="152400" y="176657"/>
                </a:lnTo>
                <a:lnTo>
                  <a:pt x="200025" y="176657"/>
                </a:lnTo>
                <a:lnTo>
                  <a:pt x="228600" y="138557"/>
                </a:lnTo>
                <a:close/>
              </a:path>
            </a:pathLst>
          </a:custGeom>
          <a:solidFill>
            <a:srgbClr val="636363"/>
          </a:solidFill>
        </p:spPr>
        <p:txBody>
          <a:bodyPr wrap="square" lIns="0" tIns="0" rIns="0" bIns="0" rtlCol="0"/>
          <a:lstStyle/>
          <a:p>
            <a:endParaRPr/>
          </a:p>
        </p:txBody>
      </p:sp>
      <p:sp>
        <p:nvSpPr>
          <p:cNvPr id="14" name="object 14"/>
          <p:cNvSpPr/>
          <p:nvPr/>
        </p:nvSpPr>
        <p:spPr>
          <a:xfrm>
            <a:off x="4487584" y="2498294"/>
            <a:ext cx="485140" cy="291465"/>
          </a:xfrm>
          <a:custGeom>
            <a:avLst/>
            <a:gdLst/>
            <a:ahLst/>
            <a:cxnLst/>
            <a:rect l="l" t="t" r="r" b="b"/>
            <a:pathLst>
              <a:path w="485139" h="291464">
                <a:moveTo>
                  <a:pt x="228600" y="152400"/>
                </a:moveTo>
                <a:lnTo>
                  <a:pt x="200025" y="114300"/>
                </a:lnTo>
                <a:lnTo>
                  <a:pt x="114300" y="0"/>
                </a:lnTo>
                <a:lnTo>
                  <a:pt x="0" y="152400"/>
                </a:lnTo>
                <a:lnTo>
                  <a:pt x="76200" y="152400"/>
                </a:lnTo>
                <a:lnTo>
                  <a:pt x="76200" y="290957"/>
                </a:lnTo>
                <a:lnTo>
                  <a:pt x="152400" y="290957"/>
                </a:lnTo>
                <a:lnTo>
                  <a:pt x="152400" y="152400"/>
                </a:lnTo>
                <a:lnTo>
                  <a:pt x="228600" y="152400"/>
                </a:lnTo>
                <a:close/>
              </a:path>
              <a:path w="485139" h="291464">
                <a:moveTo>
                  <a:pt x="484632" y="138557"/>
                </a:moveTo>
                <a:lnTo>
                  <a:pt x="408432" y="138557"/>
                </a:lnTo>
                <a:lnTo>
                  <a:pt x="408432" y="0"/>
                </a:lnTo>
                <a:lnTo>
                  <a:pt x="332232" y="0"/>
                </a:lnTo>
                <a:lnTo>
                  <a:pt x="332232" y="138557"/>
                </a:lnTo>
                <a:lnTo>
                  <a:pt x="256032" y="138557"/>
                </a:lnTo>
                <a:lnTo>
                  <a:pt x="370332" y="290957"/>
                </a:lnTo>
                <a:lnTo>
                  <a:pt x="456057" y="176657"/>
                </a:lnTo>
                <a:lnTo>
                  <a:pt x="484632" y="138557"/>
                </a:lnTo>
                <a:close/>
              </a:path>
            </a:pathLst>
          </a:custGeom>
          <a:solidFill>
            <a:srgbClr val="636363"/>
          </a:solidFill>
        </p:spPr>
        <p:txBody>
          <a:bodyPr wrap="square" lIns="0" tIns="0" rIns="0" bIns="0" rtlCol="0"/>
          <a:lstStyle/>
          <a:p>
            <a:endParaRPr/>
          </a:p>
        </p:txBody>
      </p:sp>
      <p:sp>
        <p:nvSpPr>
          <p:cNvPr id="15" name="object 15"/>
          <p:cNvSpPr/>
          <p:nvPr/>
        </p:nvSpPr>
        <p:spPr>
          <a:xfrm>
            <a:off x="4431106" y="3441440"/>
            <a:ext cx="485140" cy="506209"/>
          </a:xfrm>
          <a:custGeom>
            <a:avLst/>
            <a:gdLst/>
            <a:ahLst/>
            <a:cxnLst/>
            <a:rect l="l" t="t" r="r" b="b"/>
            <a:pathLst>
              <a:path w="485139" h="291464">
                <a:moveTo>
                  <a:pt x="228600" y="152400"/>
                </a:moveTo>
                <a:lnTo>
                  <a:pt x="200025" y="114300"/>
                </a:lnTo>
                <a:lnTo>
                  <a:pt x="114300" y="0"/>
                </a:lnTo>
                <a:lnTo>
                  <a:pt x="0" y="152400"/>
                </a:lnTo>
                <a:lnTo>
                  <a:pt x="76200" y="152400"/>
                </a:lnTo>
                <a:lnTo>
                  <a:pt x="76200" y="290957"/>
                </a:lnTo>
                <a:lnTo>
                  <a:pt x="152400" y="290957"/>
                </a:lnTo>
                <a:lnTo>
                  <a:pt x="152400" y="152400"/>
                </a:lnTo>
                <a:lnTo>
                  <a:pt x="228600" y="152400"/>
                </a:lnTo>
                <a:close/>
              </a:path>
              <a:path w="485139" h="291464">
                <a:moveTo>
                  <a:pt x="484632" y="138557"/>
                </a:moveTo>
                <a:lnTo>
                  <a:pt x="408432" y="138557"/>
                </a:lnTo>
                <a:lnTo>
                  <a:pt x="408432" y="0"/>
                </a:lnTo>
                <a:lnTo>
                  <a:pt x="332232" y="0"/>
                </a:lnTo>
                <a:lnTo>
                  <a:pt x="332232" y="138557"/>
                </a:lnTo>
                <a:lnTo>
                  <a:pt x="256032" y="138557"/>
                </a:lnTo>
                <a:lnTo>
                  <a:pt x="370332" y="290957"/>
                </a:lnTo>
                <a:lnTo>
                  <a:pt x="456057" y="176657"/>
                </a:lnTo>
                <a:lnTo>
                  <a:pt x="484632" y="138557"/>
                </a:lnTo>
                <a:close/>
              </a:path>
            </a:pathLst>
          </a:custGeom>
          <a:solidFill>
            <a:srgbClr val="636363"/>
          </a:solidFill>
        </p:spPr>
        <p:txBody>
          <a:bodyPr wrap="square" lIns="0" tIns="0" rIns="0" bIns="0" rtlCol="0"/>
          <a:lstStyle/>
          <a:p>
            <a:endParaRPr/>
          </a:p>
        </p:txBody>
      </p:sp>
      <p:sp>
        <p:nvSpPr>
          <p:cNvPr id="16" name="object 16"/>
          <p:cNvSpPr/>
          <p:nvPr/>
        </p:nvSpPr>
        <p:spPr>
          <a:xfrm>
            <a:off x="4559808" y="4545587"/>
            <a:ext cx="485140" cy="291465"/>
          </a:xfrm>
          <a:custGeom>
            <a:avLst/>
            <a:gdLst/>
            <a:ahLst/>
            <a:cxnLst/>
            <a:rect l="l" t="t" r="r" b="b"/>
            <a:pathLst>
              <a:path w="485139" h="291464">
                <a:moveTo>
                  <a:pt x="228600" y="152400"/>
                </a:moveTo>
                <a:lnTo>
                  <a:pt x="200025" y="114300"/>
                </a:lnTo>
                <a:lnTo>
                  <a:pt x="114300" y="0"/>
                </a:lnTo>
                <a:lnTo>
                  <a:pt x="0" y="152400"/>
                </a:lnTo>
                <a:lnTo>
                  <a:pt x="76200" y="152400"/>
                </a:lnTo>
                <a:lnTo>
                  <a:pt x="76200" y="290957"/>
                </a:lnTo>
                <a:lnTo>
                  <a:pt x="152400" y="290957"/>
                </a:lnTo>
                <a:lnTo>
                  <a:pt x="152400" y="152400"/>
                </a:lnTo>
                <a:lnTo>
                  <a:pt x="228600" y="152400"/>
                </a:lnTo>
                <a:close/>
              </a:path>
              <a:path w="485139" h="291464">
                <a:moveTo>
                  <a:pt x="484632" y="138557"/>
                </a:moveTo>
                <a:lnTo>
                  <a:pt x="408432" y="138557"/>
                </a:lnTo>
                <a:lnTo>
                  <a:pt x="408432" y="0"/>
                </a:lnTo>
                <a:lnTo>
                  <a:pt x="332232" y="0"/>
                </a:lnTo>
                <a:lnTo>
                  <a:pt x="332232" y="138557"/>
                </a:lnTo>
                <a:lnTo>
                  <a:pt x="256032" y="138557"/>
                </a:lnTo>
                <a:lnTo>
                  <a:pt x="370332" y="290957"/>
                </a:lnTo>
                <a:lnTo>
                  <a:pt x="456057" y="176657"/>
                </a:lnTo>
                <a:lnTo>
                  <a:pt x="484632" y="138557"/>
                </a:lnTo>
                <a:close/>
              </a:path>
            </a:pathLst>
          </a:custGeom>
          <a:solidFill>
            <a:srgbClr val="636363"/>
          </a:solidFill>
        </p:spPr>
        <p:txBody>
          <a:bodyPr wrap="square" lIns="0" tIns="0" rIns="0" bIns="0" rtlCol="0"/>
          <a:lstStyle/>
          <a:p>
            <a:endParaRPr/>
          </a:p>
        </p:txBody>
      </p:sp>
      <p:sp>
        <p:nvSpPr>
          <p:cNvPr id="17" name="object 17"/>
          <p:cNvSpPr/>
          <p:nvPr/>
        </p:nvSpPr>
        <p:spPr>
          <a:xfrm>
            <a:off x="4519930" y="5503931"/>
            <a:ext cx="485140" cy="291465"/>
          </a:xfrm>
          <a:custGeom>
            <a:avLst/>
            <a:gdLst/>
            <a:ahLst/>
            <a:cxnLst/>
            <a:rect l="l" t="t" r="r" b="b"/>
            <a:pathLst>
              <a:path w="485139" h="291464">
                <a:moveTo>
                  <a:pt x="228600" y="152400"/>
                </a:moveTo>
                <a:lnTo>
                  <a:pt x="200025" y="114300"/>
                </a:lnTo>
                <a:lnTo>
                  <a:pt x="114300" y="0"/>
                </a:lnTo>
                <a:lnTo>
                  <a:pt x="0" y="152400"/>
                </a:lnTo>
                <a:lnTo>
                  <a:pt x="76200" y="152400"/>
                </a:lnTo>
                <a:lnTo>
                  <a:pt x="76200" y="290957"/>
                </a:lnTo>
                <a:lnTo>
                  <a:pt x="152400" y="290957"/>
                </a:lnTo>
                <a:lnTo>
                  <a:pt x="152400" y="152400"/>
                </a:lnTo>
                <a:lnTo>
                  <a:pt x="228600" y="152400"/>
                </a:lnTo>
                <a:close/>
              </a:path>
              <a:path w="485139" h="291464">
                <a:moveTo>
                  <a:pt x="484632" y="138557"/>
                </a:moveTo>
                <a:lnTo>
                  <a:pt x="408432" y="138557"/>
                </a:lnTo>
                <a:lnTo>
                  <a:pt x="408432" y="0"/>
                </a:lnTo>
                <a:lnTo>
                  <a:pt x="332232" y="0"/>
                </a:lnTo>
                <a:lnTo>
                  <a:pt x="332232" y="138557"/>
                </a:lnTo>
                <a:lnTo>
                  <a:pt x="256032" y="138557"/>
                </a:lnTo>
                <a:lnTo>
                  <a:pt x="370332" y="290957"/>
                </a:lnTo>
                <a:lnTo>
                  <a:pt x="456057" y="176657"/>
                </a:lnTo>
                <a:lnTo>
                  <a:pt x="484632" y="138557"/>
                </a:lnTo>
                <a:close/>
              </a:path>
            </a:pathLst>
          </a:custGeom>
          <a:solidFill>
            <a:srgbClr val="636363"/>
          </a:solidFill>
        </p:spPr>
        <p:txBody>
          <a:bodyPr wrap="square" lIns="0" tIns="0" rIns="0" bIns="0" rtlCol="0"/>
          <a:lstStyle/>
          <a:p>
            <a:endParaRPr/>
          </a:p>
        </p:txBody>
      </p:sp>
      <p:sp>
        <p:nvSpPr>
          <p:cNvPr id="18" name="object 18"/>
          <p:cNvSpPr txBox="1"/>
          <p:nvPr/>
        </p:nvSpPr>
        <p:spPr>
          <a:xfrm>
            <a:off x="7560729" y="1521029"/>
            <a:ext cx="1430020" cy="977265"/>
          </a:xfrm>
          <a:prstGeom prst="rect">
            <a:avLst/>
          </a:prstGeom>
        </p:spPr>
        <p:txBody>
          <a:bodyPr vert="horz" wrap="square" lIns="0" tIns="85725" rIns="0" bIns="0" rtlCol="0">
            <a:spAutoFit/>
          </a:bodyPr>
          <a:lstStyle/>
          <a:p>
            <a:pPr marL="12700" marR="5080" indent="-4445" algn="ctr">
              <a:lnSpc>
                <a:spcPct val="80100"/>
              </a:lnSpc>
              <a:spcBef>
                <a:spcPts val="675"/>
              </a:spcBef>
            </a:pPr>
            <a:r>
              <a:rPr spc="-20" dirty="0">
                <a:solidFill>
                  <a:srgbClr val="EE3D42"/>
                </a:solidFill>
                <a:latin typeface="Arial"/>
                <a:cs typeface="Arial"/>
              </a:rPr>
              <a:t>Faster </a:t>
            </a:r>
            <a:r>
              <a:rPr spc="-15" dirty="0">
                <a:solidFill>
                  <a:srgbClr val="EE3D42"/>
                </a:solidFill>
                <a:latin typeface="Arial"/>
                <a:cs typeface="Arial"/>
              </a:rPr>
              <a:t> </a:t>
            </a:r>
            <a:r>
              <a:rPr spc="5" dirty="0">
                <a:solidFill>
                  <a:srgbClr val="EE3D42"/>
                </a:solidFill>
                <a:latin typeface="Arial"/>
                <a:cs typeface="Arial"/>
              </a:rPr>
              <a:t>Smaller </a:t>
            </a:r>
            <a:r>
              <a:rPr spc="10" dirty="0">
                <a:solidFill>
                  <a:srgbClr val="EE3D42"/>
                </a:solidFill>
                <a:latin typeface="Arial"/>
                <a:cs typeface="Arial"/>
              </a:rPr>
              <a:t> </a:t>
            </a:r>
            <a:r>
              <a:rPr spc="-120" dirty="0">
                <a:solidFill>
                  <a:srgbClr val="EE3D42"/>
                </a:solidFill>
                <a:latin typeface="Arial"/>
                <a:cs typeface="Arial"/>
              </a:rPr>
              <a:t>E</a:t>
            </a:r>
            <a:r>
              <a:rPr spc="10" dirty="0">
                <a:solidFill>
                  <a:srgbClr val="EE3D42"/>
                </a:solidFill>
                <a:latin typeface="Arial"/>
                <a:cs typeface="Arial"/>
              </a:rPr>
              <a:t>x</a:t>
            </a:r>
            <a:r>
              <a:rPr spc="50" dirty="0">
                <a:solidFill>
                  <a:srgbClr val="EE3D42"/>
                </a:solidFill>
                <a:latin typeface="Arial"/>
                <a:cs typeface="Arial"/>
              </a:rPr>
              <a:t>p</a:t>
            </a:r>
            <a:r>
              <a:rPr spc="10" dirty="0">
                <a:solidFill>
                  <a:srgbClr val="EE3D42"/>
                </a:solidFill>
                <a:latin typeface="Arial"/>
                <a:cs typeface="Arial"/>
              </a:rPr>
              <a:t>e</a:t>
            </a:r>
            <a:r>
              <a:rPr spc="40" dirty="0">
                <a:solidFill>
                  <a:srgbClr val="EE3D42"/>
                </a:solidFill>
                <a:latin typeface="Arial"/>
                <a:cs typeface="Arial"/>
              </a:rPr>
              <a:t>n</a:t>
            </a:r>
            <a:r>
              <a:rPr spc="-65" dirty="0">
                <a:solidFill>
                  <a:srgbClr val="EE3D42"/>
                </a:solidFill>
                <a:latin typeface="Arial"/>
                <a:cs typeface="Arial"/>
              </a:rPr>
              <a:t>s</a:t>
            </a:r>
            <a:r>
              <a:rPr spc="30" dirty="0">
                <a:solidFill>
                  <a:srgbClr val="EE3D42"/>
                </a:solidFill>
                <a:latin typeface="Arial"/>
                <a:cs typeface="Arial"/>
              </a:rPr>
              <a:t>i</a:t>
            </a:r>
            <a:r>
              <a:rPr dirty="0">
                <a:solidFill>
                  <a:srgbClr val="EE3D42"/>
                </a:solidFill>
                <a:latin typeface="Arial"/>
                <a:cs typeface="Arial"/>
              </a:rPr>
              <a:t>ve</a:t>
            </a:r>
            <a:endParaRPr dirty="0">
              <a:latin typeface="Arial"/>
              <a:cs typeface="Arial"/>
            </a:endParaRPr>
          </a:p>
        </p:txBody>
      </p:sp>
      <p:sp>
        <p:nvSpPr>
          <p:cNvPr id="22" name="object 22"/>
          <p:cNvSpPr txBox="1"/>
          <p:nvPr/>
        </p:nvSpPr>
        <p:spPr>
          <a:xfrm>
            <a:off x="7659117" y="5537346"/>
            <a:ext cx="1205865" cy="366395"/>
          </a:xfrm>
          <a:prstGeom prst="rect">
            <a:avLst/>
          </a:prstGeom>
        </p:spPr>
        <p:txBody>
          <a:bodyPr vert="horz" wrap="square" lIns="0" tIns="0" rIns="0" bIns="0" rtlCol="0">
            <a:spAutoFit/>
          </a:bodyPr>
          <a:lstStyle/>
          <a:p>
            <a:pPr marL="12700">
              <a:lnSpc>
                <a:spcPts val="2755"/>
              </a:lnSpc>
            </a:pPr>
            <a:r>
              <a:rPr dirty="0">
                <a:solidFill>
                  <a:srgbClr val="EE3D42"/>
                </a:solidFill>
                <a:latin typeface="Arial"/>
                <a:cs typeface="Arial"/>
              </a:rPr>
              <a:t>C</a:t>
            </a:r>
            <a:r>
              <a:rPr spc="40" dirty="0">
                <a:solidFill>
                  <a:srgbClr val="EE3D42"/>
                </a:solidFill>
                <a:latin typeface="Arial"/>
                <a:cs typeface="Arial"/>
              </a:rPr>
              <a:t>h</a:t>
            </a:r>
            <a:r>
              <a:rPr spc="5" dirty="0">
                <a:solidFill>
                  <a:srgbClr val="EE3D42"/>
                </a:solidFill>
                <a:latin typeface="Arial"/>
                <a:cs typeface="Arial"/>
              </a:rPr>
              <a:t>e</a:t>
            </a:r>
            <a:r>
              <a:rPr spc="-35" dirty="0">
                <a:solidFill>
                  <a:srgbClr val="EE3D42"/>
                </a:solidFill>
                <a:latin typeface="Arial"/>
                <a:cs typeface="Arial"/>
              </a:rPr>
              <a:t>a</a:t>
            </a:r>
            <a:r>
              <a:rPr spc="50" dirty="0">
                <a:solidFill>
                  <a:srgbClr val="EE3D42"/>
                </a:solidFill>
                <a:latin typeface="Arial"/>
                <a:cs typeface="Arial"/>
              </a:rPr>
              <a:t>p</a:t>
            </a:r>
            <a:r>
              <a:rPr spc="15" dirty="0">
                <a:solidFill>
                  <a:srgbClr val="EE3D42"/>
                </a:solidFill>
                <a:latin typeface="Arial"/>
                <a:cs typeface="Arial"/>
              </a:rPr>
              <a:t>e</a:t>
            </a:r>
            <a:r>
              <a:rPr dirty="0">
                <a:solidFill>
                  <a:srgbClr val="EE3D42"/>
                </a:solidFill>
                <a:latin typeface="Arial"/>
                <a:cs typeface="Arial"/>
              </a:rPr>
              <a:t>r</a:t>
            </a:r>
            <a:endParaRPr>
              <a:latin typeface="Arial"/>
              <a:cs typeface="Arial"/>
            </a:endParaRPr>
          </a:p>
        </p:txBody>
      </p:sp>
      <p:sp>
        <p:nvSpPr>
          <p:cNvPr id="19" name="object 19"/>
          <p:cNvSpPr txBox="1"/>
          <p:nvPr/>
        </p:nvSpPr>
        <p:spPr>
          <a:xfrm>
            <a:off x="7774171" y="4922342"/>
            <a:ext cx="971550" cy="684530"/>
          </a:xfrm>
          <a:prstGeom prst="rect">
            <a:avLst/>
          </a:prstGeom>
        </p:spPr>
        <p:txBody>
          <a:bodyPr vert="horz" wrap="square" lIns="0" tIns="83185" rIns="0" bIns="0" rtlCol="0">
            <a:spAutoFit/>
          </a:bodyPr>
          <a:lstStyle/>
          <a:p>
            <a:pPr marL="46355" marR="5080" indent="-34290">
              <a:lnSpc>
                <a:spcPts val="2310"/>
              </a:lnSpc>
              <a:spcBef>
                <a:spcPts val="655"/>
              </a:spcBef>
            </a:pPr>
            <a:r>
              <a:rPr spc="-135" dirty="0">
                <a:solidFill>
                  <a:srgbClr val="EE3D42"/>
                </a:solidFill>
                <a:latin typeface="Arial"/>
                <a:cs typeface="Arial"/>
              </a:rPr>
              <a:t>S</a:t>
            </a:r>
            <a:r>
              <a:rPr spc="60" dirty="0">
                <a:solidFill>
                  <a:srgbClr val="EE3D42"/>
                </a:solidFill>
                <a:latin typeface="Arial"/>
                <a:cs typeface="Arial"/>
              </a:rPr>
              <a:t>l</a:t>
            </a:r>
            <a:r>
              <a:rPr spc="70" dirty="0">
                <a:solidFill>
                  <a:srgbClr val="EE3D42"/>
                </a:solidFill>
                <a:latin typeface="Arial"/>
                <a:cs typeface="Arial"/>
              </a:rPr>
              <a:t>o</a:t>
            </a:r>
            <a:r>
              <a:rPr spc="90" dirty="0">
                <a:solidFill>
                  <a:srgbClr val="EE3D42"/>
                </a:solidFill>
                <a:latin typeface="Arial"/>
                <a:cs typeface="Arial"/>
              </a:rPr>
              <a:t>w</a:t>
            </a:r>
            <a:r>
              <a:rPr spc="5" dirty="0">
                <a:solidFill>
                  <a:srgbClr val="EE3D42"/>
                </a:solidFill>
                <a:latin typeface="Arial"/>
                <a:cs typeface="Arial"/>
              </a:rPr>
              <a:t>e</a:t>
            </a:r>
            <a:r>
              <a:rPr dirty="0">
                <a:solidFill>
                  <a:srgbClr val="EE3D42"/>
                </a:solidFill>
                <a:latin typeface="Arial"/>
                <a:cs typeface="Arial"/>
              </a:rPr>
              <a:t>r  </a:t>
            </a:r>
            <a:r>
              <a:rPr spc="5" dirty="0">
                <a:solidFill>
                  <a:srgbClr val="EE3D42"/>
                </a:solidFill>
                <a:latin typeface="Arial"/>
                <a:cs typeface="Arial"/>
              </a:rPr>
              <a:t>Larger</a:t>
            </a:r>
            <a:endParaRPr>
              <a:latin typeface="Arial"/>
              <a:cs typeface="Arial"/>
            </a:endParaRPr>
          </a:p>
        </p:txBody>
      </p:sp>
      <p:sp>
        <p:nvSpPr>
          <p:cNvPr id="20" name="object 20"/>
          <p:cNvSpPr txBox="1"/>
          <p:nvPr/>
        </p:nvSpPr>
        <p:spPr>
          <a:xfrm>
            <a:off x="205518" y="1825599"/>
            <a:ext cx="2287270" cy="899160"/>
          </a:xfrm>
          <a:prstGeom prst="rect">
            <a:avLst/>
          </a:prstGeom>
        </p:spPr>
        <p:txBody>
          <a:bodyPr vert="horz" wrap="square" lIns="0" tIns="80645" rIns="0" bIns="0" rtlCol="0">
            <a:spAutoFit/>
          </a:bodyPr>
          <a:lstStyle/>
          <a:p>
            <a:pPr marL="12700" marR="5080" indent="640080">
              <a:lnSpc>
                <a:spcPct val="80100"/>
              </a:lnSpc>
              <a:spcBef>
                <a:spcPts val="635"/>
              </a:spcBef>
            </a:pPr>
            <a:r>
              <a:rPr sz="2200" b="1" spc="-10" dirty="0">
                <a:solidFill>
                  <a:srgbClr val="EE3D42"/>
                </a:solidFill>
                <a:latin typeface="Arial"/>
                <a:cs typeface="Arial"/>
              </a:rPr>
              <a:t>Volatile </a:t>
            </a:r>
            <a:r>
              <a:rPr sz="2200" b="1" spc="-5" dirty="0">
                <a:solidFill>
                  <a:srgbClr val="EE3D42"/>
                </a:solidFill>
                <a:latin typeface="Arial"/>
                <a:cs typeface="Arial"/>
              </a:rPr>
              <a:t> </a:t>
            </a:r>
            <a:r>
              <a:rPr sz="2200" spc="10" dirty="0">
                <a:solidFill>
                  <a:srgbClr val="585858"/>
                </a:solidFill>
                <a:latin typeface="Arial"/>
                <a:cs typeface="Arial"/>
              </a:rPr>
              <a:t>Random </a:t>
            </a:r>
            <a:r>
              <a:rPr sz="2200" spc="-5" dirty="0">
                <a:solidFill>
                  <a:srgbClr val="585858"/>
                </a:solidFill>
                <a:latin typeface="Arial"/>
                <a:cs typeface="Arial"/>
              </a:rPr>
              <a:t>Access </a:t>
            </a:r>
            <a:r>
              <a:rPr sz="2200" dirty="0">
                <a:solidFill>
                  <a:srgbClr val="585858"/>
                </a:solidFill>
                <a:latin typeface="Arial"/>
                <a:cs typeface="Arial"/>
              </a:rPr>
              <a:t> </a:t>
            </a:r>
            <a:r>
              <a:rPr sz="2200" spc="-40" dirty="0">
                <a:solidFill>
                  <a:srgbClr val="585858"/>
                </a:solidFill>
                <a:latin typeface="Arial"/>
                <a:cs typeface="Arial"/>
              </a:rPr>
              <a:t>B</a:t>
            </a:r>
            <a:r>
              <a:rPr sz="2200" spc="20" dirty="0">
                <a:solidFill>
                  <a:srgbClr val="585858"/>
                </a:solidFill>
                <a:latin typeface="Arial"/>
                <a:cs typeface="Arial"/>
              </a:rPr>
              <a:t>y</a:t>
            </a:r>
            <a:r>
              <a:rPr sz="2200" spc="85" dirty="0">
                <a:solidFill>
                  <a:srgbClr val="585858"/>
                </a:solidFill>
                <a:latin typeface="Arial"/>
                <a:cs typeface="Arial"/>
              </a:rPr>
              <a:t>t</a:t>
            </a:r>
            <a:r>
              <a:rPr sz="2200" spc="65" dirty="0">
                <a:solidFill>
                  <a:srgbClr val="585858"/>
                </a:solidFill>
                <a:latin typeface="Arial"/>
                <a:cs typeface="Arial"/>
              </a:rPr>
              <a:t>e</a:t>
            </a:r>
            <a:r>
              <a:rPr sz="2200" dirty="0">
                <a:solidFill>
                  <a:srgbClr val="585858"/>
                </a:solidFill>
                <a:latin typeface="Arial"/>
                <a:cs typeface="Arial"/>
              </a:rPr>
              <a:t>-</a:t>
            </a:r>
            <a:r>
              <a:rPr sz="2200" spc="-375" dirty="0">
                <a:solidFill>
                  <a:srgbClr val="585858"/>
                </a:solidFill>
                <a:latin typeface="Arial"/>
                <a:cs typeface="Arial"/>
              </a:rPr>
              <a:t> </a:t>
            </a:r>
            <a:r>
              <a:rPr sz="2200" spc="-40" dirty="0">
                <a:solidFill>
                  <a:srgbClr val="585858"/>
                </a:solidFill>
                <a:latin typeface="Arial"/>
                <a:cs typeface="Arial"/>
              </a:rPr>
              <a:t>A</a:t>
            </a:r>
            <a:r>
              <a:rPr sz="2200" spc="50" dirty="0">
                <a:solidFill>
                  <a:srgbClr val="585858"/>
                </a:solidFill>
                <a:latin typeface="Arial"/>
                <a:cs typeface="Arial"/>
              </a:rPr>
              <a:t>d</a:t>
            </a:r>
            <a:r>
              <a:rPr sz="2200" spc="40" dirty="0">
                <a:solidFill>
                  <a:srgbClr val="585858"/>
                </a:solidFill>
                <a:latin typeface="Arial"/>
                <a:cs typeface="Arial"/>
              </a:rPr>
              <a:t>d</a:t>
            </a:r>
            <a:r>
              <a:rPr sz="2200" spc="30" dirty="0">
                <a:solidFill>
                  <a:srgbClr val="585858"/>
                </a:solidFill>
                <a:latin typeface="Arial"/>
                <a:cs typeface="Arial"/>
              </a:rPr>
              <a:t>r</a:t>
            </a:r>
            <a:r>
              <a:rPr sz="2200" dirty="0">
                <a:solidFill>
                  <a:srgbClr val="585858"/>
                </a:solidFill>
                <a:latin typeface="Arial"/>
                <a:cs typeface="Arial"/>
              </a:rPr>
              <a:t>e</a:t>
            </a:r>
            <a:r>
              <a:rPr sz="2200" spc="-65" dirty="0">
                <a:solidFill>
                  <a:srgbClr val="585858"/>
                </a:solidFill>
                <a:latin typeface="Arial"/>
                <a:cs typeface="Arial"/>
              </a:rPr>
              <a:t>s</a:t>
            </a:r>
            <a:r>
              <a:rPr sz="2200" spc="-55" dirty="0">
                <a:solidFill>
                  <a:srgbClr val="585858"/>
                </a:solidFill>
                <a:latin typeface="Arial"/>
                <a:cs typeface="Arial"/>
              </a:rPr>
              <a:t>s</a:t>
            </a:r>
            <a:r>
              <a:rPr sz="2200" spc="-25" dirty="0">
                <a:solidFill>
                  <a:srgbClr val="585858"/>
                </a:solidFill>
                <a:latin typeface="Arial"/>
                <a:cs typeface="Arial"/>
              </a:rPr>
              <a:t>a</a:t>
            </a:r>
            <a:r>
              <a:rPr sz="2200" spc="50" dirty="0">
                <a:solidFill>
                  <a:srgbClr val="585858"/>
                </a:solidFill>
                <a:latin typeface="Arial"/>
                <a:cs typeface="Arial"/>
              </a:rPr>
              <a:t>b</a:t>
            </a:r>
            <a:r>
              <a:rPr sz="2200" spc="30" dirty="0">
                <a:solidFill>
                  <a:srgbClr val="585858"/>
                </a:solidFill>
                <a:latin typeface="Arial"/>
                <a:cs typeface="Arial"/>
              </a:rPr>
              <a:t>l</a:t>
            </a:r>
            <a:r>
              <a:rPr sz="2200" spc="5" dirty="0">
                <a:solidFill>
                  <a:srgbClr val="585858"/>
                </a:solidFill>
                <a:latin typeface="Arial"/>
                <a:cs typeface="Arial"/>
              </a:rPr>
              <a:t>e</a:t>
            </a:r>
            <a:endParaRPr sz="2200" dirty="0">
              <a:latin typeface="Arial"/>
              <a:cs typeface="Arial"/>
            </a:endParaRPr>
          </a:p>
        </p:txBody>
      </p:sp>
      <p:sp>
        <p:nvSpPr>
          <p:cNvPr id="21" name="object 21"/>
          <p:cNvSpPr txBox="1"/>
          <p:nvPr/>
        </p:nvSpPr>
        <p:spPr>
          <a:xfrm>
            <a:off x="30810" y="4334156"/>
            <a:ext cx="2433955" cy="899160"/>
          </a:xfrm>
          <a:prstGeom prst="rect">
            <a:avLst/>
          </a:prstGeom>
        </p:spPr>
        <p:txBody>
          <a:bodyPr vert="horz" wrap="square" lIns="0" tIns="80645" rIns="0" bIns="0" rtlCol="0">
            <a:spAutoFit/>
          </a:bodyPr>
          <a:lstStyle/>
          <a:p>
            <a:pPr marL="12700" marR="5080" indent="3175" algn="ctr">
              <a:lnSpc>
                <a:spcPct val="80000"/>
              </a:lnSpc>
              <a:spcBef>
                <a:spcPts val="635"/>
              </a:spcBef>
            </a:pPr>
            <a:r>
              <a:rPr sz="2200" b="1" spc="45" dirty="0">
                <a:solidFill>
                  <a:srgbClr val="EE3D42"/>
                </a:solidFill>
                <a:latin typeface="Arial"/>
                <a:cs typeface="Arial"/>
              </a:rPr>
              <a:t>N</a:t>
            </a:r>
            <a:r>
              <a:rPr sz="2200" b="1" spc="15" dirty="0">
                <a:solidFill>
                  <a:srgbClr val="EE3D42"/>
                </a:solidFill>
                <a:latin typeface="Arial"/>
                <a:cs typeface="Arial"/>
              </a:rPr>
              <a:t>o</a:t>
            </a:r>
            <a:r>
              <a:rPr sz="2200" b="1" spc="45" dirty="0">
                <a:solidFill>
                  <a:srgbClr val="EE3D42"/>
                </a:solidFill>
                <a:latin typeface="Arial"/>
                <a:cs typeface="Arial"/>
              </a:rPr>
              <a:t>n</a:t>
            </a:r>
            <a:r>
              <a:rPr sz="2200" b="1" dirty="0">
                <a:solidFill>
                  <a:srgbClr val="EE3D42"/>
                </a:solidFill>
                <a:latin typeface="Arial"/>
                <a:cs typeface="Arial"/>
              </a:rPr>
              <a:t>-</a:t>
            </a:r>
            <a:r>
              <a:rPr sz="2200" b="1" spc="-420" dirty="0">
                <a:solidFill>
                  <a:srgbClr val="EE3D42"/>
                </a:solidFill>
                <a:latin typeface="Arial"/>
                <a:cs typeface="Arial"/>
              </a:rPr>
              <a:t> </a:t>
            </a:r>
            <a:r>
              <a:rPr sz="2200" b="1" spc="-100" dirty="0">
                <a:solidFill>
                  <a:srgbClr val="EE3D42"/>
                </a:solidFill>
                <a:latin typeface="Arial"/>
                <a:cs typeface="Arial"/>
              </a:rPr>
              <a:t>V</a:t>
            </a:r>
            <a:r>
              <a:rPr sz="2200" b="1" dirty="0">
                <a:solidFill>
                  <a:srgbClr val="EE3D42"/>
                </a:solidFill>
                <a:latin typeface="Arial"/>
                <a:cs typeface="Arial"/>
              </a:rPr>
              <a:t>o</a:t>
            </a:r>
            <a:r>
              <a:rPr sz="2200" b="1" spc="5" dirty="0">
                <a:solidFill>
                  <a:srgbClr val="EE3D42"/>
                </a:solidFill>
                <a:latin typeface="Arial"/>
                <a:cs typeface="Arial"/>
              </a:rPr>
              <a:t>l</a:t>
            </a:r>
            <a:r>
              <a:rPr sz="2200" b="1" spc="-25" dirty="0">
                <a:solidFill>
                  <a:srgbClr val="EE3D42"/>
                </a:solidFill>
                <a:latin typeface="Arial"/>
                <a:cs typeface="Arial"/>
              </a:rPr>
              <a:t>a</a:t>
            </a:r>
            <a:r>
              <a:rPr sz="2200" b="1" spc="45" dirty="0">
                <a:solidFill>
                  <a:srgbClr val="EE3D42"/>
                </a:solidFill>
                <a:latin typeface="Arial"/>
                <a:cs typeface="Arial"/>
              </a:rPr>
              <a:t>t</a:t>
            </a:r>
            <a:r>
              <a:rPr sz="2200" b="1" spc="-5" dirty="0">
                <a:solidFill>
                  <a:srgbClr val="EE3D42"/>
                </a:solidFill>
                <a:latin typeface="Arial"/>
                <a:cs typeface="Arial"/>
              </a:rPr>
              <a:t>i</a:t>
            </a:r>
            <a:r>
              <a:rPr sz="2200" b="1" spc="5" dirty="0">
                <a:solidFill>
                  <a:srgbClr val="EE3D42"/>
                </a:solidFill>
                <a:latin typeface="Arial"/>
                <a:cs typeface="Arial"/>
              </a:rPr>
              <a:t>le  </a:t>
            </a:r>
            <a:r>
              <a:rPr sz="2200" spc="10" dirty="0">
                <a:solidFill>
                  <a:srgbClr val="585858"/>
                </a:solidFill>
                <a:latin typeface="Arial"/>
                <a:cs typeface="Arial"/>
              </a:rPr>
              <a:t>Sequential </a:t>
            </a:r>
            <a:r>
              <a:rPr sz="2200" spc="-5" dirty="0">
                <a:solidFill>
                  <a:srgbClr val="585858"/>
                </a:solidFill>
                <a:latin typeface="Arial"/>
                <a:cs typeface="Arial"/>
              </a:rPr>
              <a:t>Access </a:t>
            </a:r>
            <a:r>
              <a:rPr sz="2200" dirty="0">
                <a:solidFill>
                  <a:srgbClr val="585858"/>
                </a:solidFill>
                <a:latin typeface="Arial"/>
                <a:cs typeface="Arial"/>
              </a:rPr>
              <a:t> </a:t>
            </a:r>
            <a:r>
              <a:rPr sz="2200" spc="-40" dirty="0">
                <a:solidFill>
                  <a:srgbClr val="585858"/>
                </a:solidFill>
                <a:latin typeface="Arial"/>
                <a:cs typeface="Arial"/>
              </a:rPr>
              <a:t>B</a:t>
            </a:r>
            <a:r>
              <a:rPr sz="2200" spc="35" dirty="0">
                <a:solidFill>
                  <a:srgbClr val="585858"/>
                </a:solidFill>
                <a:latin typeface="Arial"/>
                <a:cs typeface="Arial"/>
              </a:rPr>
              <a:t>l</a:t>
            </a:r>
            <a:r>
              <a:rPr sz="2200" spc="65" dirty="0">
                <a:solidFill>
                  <a:srgbClr val="585858"/>
                </a:solidFill>
                <a:latin typeface="Arial"/>
                <a:cs typeface="Arial"/>
              </a:rPr>
              <a:t>o</a:t>
            </a:r>
            <a:r>
              <a:rPr sz="2200" spc="40" dirty="0">
                <a:solidFill>
                  <a:srgbClr val="585858"/>
                </a:solidFill>
                <a:latin typeface="Arial"/>
                <a:cs typeface="Arial"/>
              </a:rPr>
              <a:t>c</a:t>
            </a:r>
            <a:r>
              <a:rPr sz="2200" spc="190" dirty="0">
                <a:solidFill>
                  <a:srgbClr val="585858"/>
                </a:solidFill>
                <a:latin typeface="Arial"/>
                <a:cs typeface="Arial"/>
              </a:rPr>
              <a:t>k</a:t>
            </a:r>
            <a:r>
              <a:rPr sz="2200" dirty="0">
                <a:solidFill>
                  <a:srgbClr val="585858"/>
                </a:solidFill>
                <a:latin typeface="Arial"/>
                <a:cs typeface="Arial"/>
              </a:rPr>
              <a:t>-</a:t>
            </a:r>
            <a:r>
              <a:rPr sz="2200" spc="-375" dirty="0">
                <a:solidFill>
                  <a:srgbClr val="585858"/>
                </a:solidFill>
                <a:latin typeface="Arial"/>
                <a:cs typeface="Arial"/>
              </a:rPr>
              <a:t> </a:t>
            </a:r>
            <a:r>
              <a:rPr sz="2200" spc="-40" dirty="0">
                <a:solidFill>
                  <a:srgbClr val="585858"/>
                </a:solidFill>
                <a:latin typeface="Arial"/>
                <a:cs typeface="Arial"/>
              </a:rPr>
              <a:t>A</a:t>
            </a:r>
            <a:r>
              <a:rPr sz="2200" spc="45" dirty="0">
                <a:solidFill>
                  <a:srgbClr val="585858"/>
                </a:solidFill>
                <a:latin typeface="Arial"/>
                <a:cs typeface="Arial"/>
              </a:rPr>
              <a:t>d</a:t>
            </a:r>
            <a:r>
              <a:rPr sz="2200" spc="40" dirty="0">
                <a:solidFill>
                  <a:srgbClr val="585858"/>
                </a:solidFill>
                <a:latin typeface="Arial"/>
                <a:cs typeface="Arial"/>
              </a:rPr>
              <a:t>d</a:t>
            </a:r>
            <a:r>
              <a:rPr sz="2200" spc="30" dirty="0">
                <a:solidFill>
                  <a:srgbClr val="585858"/>
                </a:solidFill>
                <a:latin typeface="Arial"/>
                <a:cs typeface="Arial"/>
              </a:rPr>
              <a:t>r</a:t>
            </a:r>
            <a:r>
              <a:rPr sz="2200" spc="-5" dirty="0">
                <a:solidFill>
                  <a:srgbClr val="585858"/>
                </a:solidFill>
                <a:latin typeface="Arial"/>
                <a:cs typeface="Arial"/>
              </a:rPr>
              <a:t>e</a:t>
            </a:r>
            <a:r>
              <a:rPr sz="2200" spc="-65" dirty="0">
                <a:solidFill>
                  <a:srgbClr val="585858"/>
                </a:solidFill>
                <a:latin typeface="Arial"/>
                <a:cs typeface="Arial"/>
              </a:rPr>
              <a:t>s</a:t>
            </a:r>
            <a:r>
              <a:rPr sz="2200" spc="-60" dirty="0">
                <a:solidFill>
                  <a:srgbClr val="585858"/>
                </a:solidFill>
                <a:latin typeface="Arial"/>
                <a:cs typeface="Arial"/>
              </a:rPr>
              <a:t>s</a:t>
            </a:r>
            <a:r>
              <a:rPr sz="2200" spc="-30" dirty="0">
                <a:solidFill>
                  <a:srgbClr val="585858"/>
                </a:solidFill>
                <a:latin typeface="Arial"/>
                <a:cs typeface="Arial"/>
              </a:rPr>
              <a:t>a</a:t>
            </a:r>
            <a:r>
              <a:rPr sz="2200" spc="45" dirty="0">
                <a:solidFill>
                  <a:srgbClr val="585858"/>
                </a:solidFill>
                <a:latin typeface="Arial"/>
                <a:cs typeface="Arial"/>
              </a:rPr>
              <a:t>b</a:t>
            </a:r>
            <a:r>
              <a:rPr sz="2200" spc="35" dirty="0">
                <a:solidFill>
                  <a:srgbClr val="585858"/>
                </a:solidFill>
                <a:latin typeface="Arial"/>
                <a:cs typeface="Arial"/>
              </a:rPr>
              <a:t>l</a:t>
            </a:r>
            <a:r>
              <a:rPr sz="2200" dirty="0">
                <a:solidFill>
                  <a:srgbClr val="585858"/>
                </a:solidFill>
                <a:latin typeface="Arial"/>
                <a:cs typeface="Arial"/>
              </a:rPr>
              <a:t>e</a:t>
            </a:r>
            <a:endParaRPr sz="2200" dirty="0">
              <a:latin typeface="Arial"/>
              <a:cs typeface="Arial"/>
            </a:endParaRPr>
          </a:p>
        </p:txBody>
      </p:sp>
      <p:sp>
        <p:nvSpPr>
          <p:cNvPr id="25" name="object 3"/>
          <p:cNvSpPr txBox="1">
            <a:spLocks noGrp="1"/>
          </p:cNvSpPr>
          <p:nvPr>
            <p:ph type="title"/>
          </p:nvPr>
        </p:nvSpPr>
        <p:spPr>
          <a:xfrm>
            <a:off x="1524" y="-61554"/>
            <a:ext cx="9144000" cy="689291"/>
          </a:xfrm>
          <a:prstGeom prst="rect">
            <a:avLst/>
          </a:prstGeom>
        </p:spPr>
        <p:txBody>
          <a:bodyPr vert="horz" wrap="square" lIns="0" tIns="12065" rIns="0" bIns="0" numCol="1" rtlCol="0" anchor="ctr" anchorCtr="0" compatLnSpc="1">
            <a:prstTxWarp prst="textNoShape">
              <a:avLst/>
            </a:prstTxWarp>
            <a:spAutoFit/>
          </a:bodyPr>
          <a:lstStyle/>
          <a:p>
            <a:pPr marL="12700">
              <a:spcBef>
                <a:spcPts val="95"/>
              </a:spcBef>
              <a:tabLst>
                <a:tab pos="1969135" algn="l"/>
              </a:tabLst>
            </a:pPr>
            <a:r>
              <a:rPr lang="it-IT" sz="4400" b="1" cap="small" spc="140" dirty="0">
                <a:effectLst>
                  <a:outerShdw blurRad="38100" dist="38100" dir="2700000" algn="tl">
                    <a:srgbClr val="000000">
                      <a:alpha val="43137"/>
                    </a:srgbClr>
                  </a:outerShdw>
                </a:effectLst>
              </a:rPr>
              <a:t>S</a:t>
            </a:r>
            <a:r>
              <a:rPr lang="it-IT" sz="4400" b="1" cap="small" spc="240" dirty="0">
                <a:effectLst>
                  <a:outerShdw blurRad="38100" dist="38100" dir="2700000" algn="tl">
                    <a:srgbClr val="000000">
                      <a:alpha val="43137"/>
                    </a:srgbClr>
                  </a:outerShdw>
                </a:effectLst>
              </a:rPr>
              <a:t>t</a:t>
            </a:r>
            <a:r>
              <a:rPr lang="it-IT" sz="4400" b="1" cap="small" spc="-5" dirty="0">
                <a:effectLst>
                  <a:outerShdw blurRad="38100" dist="38100" dir="2700000" algn="tl">
                    <a:srgbClr val="000000">
                      <a:alpha val="43137"/>
                    </a:srgbClr>
                  </a:outerShdw>
                </a:effectLst>
              </a:rPr>
              <a:t>or</a:t>
            </a:r>
            <a:r>
              <a:rPr lang="it-IT" sz="4400" b="1" cap="small" spc="175" dirty="0">
                <a:effectLst>
                  <a:outerShdw blurRad="38100" dist="38100" dir="2700000" algn="tl">
                    <a:srgbClr val="000000">
                      <a:alpha val="43137"/>
                    </a:srgbClr>
                  </a:outerShdw>
                </a:effectLst>
              </a:rPr>
              <a:t>a</a:t>
            </a:r>
            <a:r>
              <a:rPr lang="it-IT" sz="4400" b="1" cap="small" spc="250" dirty="0">
                <a:effectLst>
                  <a:outerShdw blurRad="38100" dist="38100" dir="2700000" algn="tl">
                    <a:srgbClr val="000000">
                      <a:alpha val="43137"/>
                    </a:srgbClr>
                  </a:outerShdw>
                </a:effectLst>
              </a:rPr>
              <a:t>g</a:t>
            </a:r>
            <a:r>
              <a:rPr lang="it-IT" sz="4400" b="1" cap="small" spc="-5" dirty="0">
                <a:effectLst>
                  <a:outerShdw blurRad="38100" dist="38100" dir="2700000" algn="tl">
                    <a:srgbClr val="000000">
                      <a:alpha val="43137"/>
                    </a:srgbClr>
                  </a:outerShdw>
                </a:effectLst>
              </a:rPr>
              <a:t>e H</a:t>
            </a:r>
            <a:r>
              <a:rPr lang="it-IT" sz="4400" b="1" cap="small" spc="-395" dirty="0">
                <a:effectLst>
                  <a:outerShdw blurRad="38100" dist="38100" dir="2700000" algn="tl">
                    <a:srgbClr val="000000">
                      <a:alpha val="43137"/>
                    </a:srgbClr>
                  </a:outerShdw>
                </a:effectLst>
              </a:rPr>
              <a:t> </a:t>
            </a:r>
            <a:r>
              <a:rPr lang="it-IT" sz="4400" b="1" cap="small" spc="300" dirty="0">
                <a:effectLst>
                  <a:outerShdw blurRad="38100" dist="38100" dir="2700000" algn="tl">
                    <a:srgbClr val="000000">
                      <a:alpha val="43137"/>
                    </a:srgbClr>
                  </a:outerShdw>
                </a:effectLst>
              </a:rPr>
              <a:t>i</a:t>
            </a:r>
            <a:r>
              <a:rPr lang="it-IT" sz="4400" b="1" cap="small" spc="155" dirty="0">
                <a:effectLst>
                  <a:outerShdw blurRad="38100" dist="38100" dir="2700000" algn="tl">
                    <a:srgbClr val="000000">
                      <a:alpha val="43137"/>
                    </a:srgbClr>
                  </a:outerShdw>
                </a:effectLst>
              </a:rPr>
              <a:t>e</a:t>
            </a:r>
            <a:r>
              <a:rPr lang="it-IT" sz="4400" b="1" cap="small" spc="190" dirty="0">
                <a:effectLst>
                  <a:outerShdw blurRad="38100" dist="38100" dir="2700000" algn="tl">
                    <a:srgbClr val="000000">
                      <a:alpha val="43137"/>
                    </a:srgbClr>
                  </a:outerShdw>
                </a:effectLst>
              </a:rPr>
              <a:t>r</a:t>
            </a:r>
            <a:r>
              <a:rPr lang="it-IT" sz="4400" b="1" cap="small" spc="170" dirty="0">
                <a:effectLst>
                  <a:outerShdw blurRad="38100" dist="38100" dir="2700000" algn="tl">
                    <a:srgbClr val="000000">
                      <a:alpha val="43137"/>
                    </a:srgbClr>
                  </a:outerShdw>
                </a:effectLst>
              </a:rPr>
              <a:t>a</a:t>
            </a:r>
            <a:r>
              <a:rPr lang="it-IT" sz="4400" b="1" cap="small" spc="220" dirty="0">
                <a:effectLst>
                  <a:outerShdw blurRad="38100" dist="38100" dir="2700000" algn="tl">
                    <a:srgbClr val="000000">
                      <a:alpha val="43137"/>
                    </a:srgbClr>
                  </a:outerShdw>
                </a:effectLst>
              </a:rPr>
              <a:t>r</a:t>
            </a:r>
            <a:r>
              <a:rPr lang="it-IT" sz="4400" b="1" cap="small" spc="290" dirty="0">
                <a:effectLst>
                  <a:outerShdw blurRad="38100" dist="38100" dir="2700000" algn="tl">
                    <a:srgbClr val="000000">
                      <a:alpha val="43137"/>
                    </a:srgbClr>
                  </a:outerShdw>
                </a:effectLst>
              </a:rPr>
              <a:t>c</a:t>
            </a:r>
            <a:r>
              <a:rPr lang="it-IT" sz="4400" b="1" cap="small" spc="-5" dirty="0">
                <a:effectLst>
                  <a:outerShdw blurRad="38100" dist="38100" dir="2700000" algn="tl">
                    <a:srgbClr val="000000">
                      <a:alpha val="43137"/>
                    </a:srgbClr>
                  </a:outerShdw>
                </a:effectLst>
              </a:rPr>
              <a:t>h</a:t>
            </a:r>
            <a:r>
              <a:rPr lang="it-IT" sz="4400" b="1" cap="small" spc="-380" dirty="0">
                <a:effectLst>
                  <a:outerShdw blurRad="38100" dist="38100" dir="2700000" algn="tl">
                    <a:srgbClr val="000000">
                      <a:alpha val="43137"/>
                    </a:srgbClr>
                  </a:outerShdw>
                </a:effectLst>
              </a:rPr>
              <a:t> </a:t>
            </a:r>
            <a:r>
              <a:rPr lang="it-IT" sz="4400" b="1" cap="small" spc="-5" dirty="0">
                <a:effectLst>
                  <a:outerShdw blurRad="38100" dist="38100" dir="2700000" algn="tl">
                    <a:srgbClr val="000000">
                      <a:alpha val="43137"/>
                    </a:srgbClr>
                  </a:outerShdw>
                </a:effectLst>
              </a:rPr>
              <a:t>y</a:t>
            </a:r>
          </a:p>
        </p:txBody>
      </p:sp>
    </p:spTree>
    <p:extLst>
      <p:ext uri="{BB962C8B-B14F-4D97-AF65-F5344CB8AC3E}">
        <p14:creationId xmlns:p14="http://schemas.microsoft.com/office/powerpoint/2010/main" val="294773055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01724" y="3754247"/>
            <a:ext cx="5943600" cy="0"/>
          </a:xfrm>
          <a:custGeom>
            <a:avLst/>
            <a:gdLst/>
            <a:ahLst/>
            <a:cxnLst/>
            <a:rect l="l" t="t" r="r" b="b"/>
            <a:pathLst>
              <a:path w="5943600">
                <a:moveTo>
                  <a:pt x="0" y="0"/>
                </a:moveTo>
                <a:lnTo>
                  <a:pt x="5943600" y="0"/>
                </a:lnTo>
              </a:path>
            </a:pathLst>
          </a:custGeom>
          <a:ln w="34925">
            <a:solidFill>
              <a:srgbClr val="464766"/>
            </a:solidFill>
            <a:prstDash val="dash"/>
          </a:ln>
        </p:spPr>
        <p:txBody>
          <a:bodyPr wrap="square" lIns="0" tIns="0" rIns="0" bIns="0" rtlCol="0"/>
          <a:lstStyle/>
          <a:p>
            <a:endParaRPr/>
          </a:p>
        </p:txBody>
      </p:sp>
      <p:sp>
        <p:nvSpPr>
          <p:cNvPr id="5" name="object 5"/>
          <p:cNvSpPr/>
          <p:nvPr/>
        </p:nvSpPr>
        <p:spPr>
          <a:xfrm>
            <a:off x="7906511" y="2533522"/>
            <a:ext cx="731520" cy="2459990"/>
          </a:xfrm>
          <a:custGeom>
            <a:avLst/>
            <a:gdLst/>
            <a:ahLst/>
            <a:cxnLst/>
            <a:rect l="l" t="t" r="r" b="b"/>
            <a:pathLst>
              <a:path w="731520" h="2459990">
                <a:moveTo>
                  <a:pt x="365760" y="0"/>
                </a:moveTo>
                <a:lnTo>
                  <a:pt x="0" y="365759"/>
                </a:lnTo>
                <a:lnTo>
                  <a:pt x="182880" y="365759"/>
                </a:lnTo>
                <a:lnTo>
                  <a:pt x="182880" y="2093976"/>
                </a:lnTo>
                <a:lnTo>
                  <a:pt x="0" y="2093976"/>
                </a:lnTo>
                <a:lnTo>
                  <a:pt x="365760" y="2459736"/>
                </a:lnTo>
                <a:lnTo>
                  <a:pt x="731520" y="2093976"/>
                </a:lnTo>
                <a:lnTo>
                  <a:pt x="548640" y="2093976"/>
                </a:lnTo>
                <a:lnTo>
                  <a:pt x="548640" y="365759"/>
                </a:lnTo>
                <a:lnTo>
                  <a:pt x="731520" y="365759"/>
                </a:lnTo>
                <a:lnTo>
                  <a:pt x="365760" y="0"/>
                </a:lnTo>
                <a:close/>
              </a:path>
            </a:pathLst>
          </a:custGeom>
          <a:solidFill>
            <a:srgbClr val="EE3D42"/>
          </a:solidFill>
        </p:spPr>
        <p:txBody>
          <a:bodyPr wrap="square" lIns="0" tIns="0" rIns="0" bIns="0" rtlCol="0"/>
          <a:lstStyle/>
          <a:p>
            <a:endParaRPr/>
          </a:p>
        </p:txBody>
      </p:sp>
      <p:sp>
        <p:nvSpPr>
          <p:cNvPr id="6" name="object 6"/>
          <p:cNvSpPr/>
          <p:nvPr/>
        </p:nvSpPr>
        <p:spPr>
          <a:xfrm>
            <a:off x="4488092" y="1737381"/>
            <a:ext cx="228600" cy="291465"/>
          </a:xfrm>
          <a:custGeom>
            <a:avLst/>
            <a:gdLst/>
            <a:ahLst/>
            <a:cxnLst/>
            <a:rect l="l" t="t" r="r" b="b"/>
            <a:pathLst>
              <a:path w="228600" h="291464">
                <a:moveTo>
                  <a:pt x="152400" y="114300"/>
                </a:moveTo>
                <a:lnTo>
                  <a:pt x="76200" y="114300"/>
                </a:lnTo>
                <a:lnTo>
                  <a:pt x="76200" y="290957"/>
                </a:lnTo>
                <a:lnTo>
                  <a:pt x="152400" y="290957"/>
                </a:lnTo>
                <a:lnTo>
                  <a:pt x="152400" y="114300"/>
                </a:lnTo>
                <a:close/>
              </a:path>
              <a:path w="228600" h="291464">
                <a:moveTo>
                  <a:pt x="114300" y="0"/>
                </a:moveTo>
                <a:lnTo>
                  <a:pt x="0" y="152400"/>
                </a:lnTo>
                <a:lnTo>
                  <a:pt x="76200" y="152400"/>
                </a:lnTo>
                <a:lnTo>
                  <a:pt x="76200" y="114300"/>
                </a:lnTo>
                <a:lnTo>
                  <a:pt x="200025" y="114300"/>
                </a:lnTo>
                <a:lnTo>
                  <a:pt x="114300" y="0"/>
                </a:lnTo>
                <a:close/>
              </a:path>
              <a:path w="228600" h="291464">
                <a:moveTo>
                  <a:pt x="200025" y="114300"/>
                </a:moveTo>
                <a:lnTo>
                  <a:pt x="152400" y="114300"/>
                </a:lnTo>
                <a:lnTo>
                  <a:pt x="152400" y="152400"/>
                </a:lnTo>
                <a:lnTo>
                  <a:pt x="228600" y="152400"/>
                </a:lnTo>
                <a:lnTo>
                  <a:pt x="200025" y="114300"/>
                </a:lnTo>
                <a:close/>
              </a:path>
            </a:pathLst>
          </a:custGeom>
          <a:solidFill>
            <a:srgbClr val="636363"/>
          </a:solidFill>
        </p:spPr>
        <p:txBody>
          <a:bodyPr wrap="square" lIns="0" tIns="0" rIns="0" bIns="0" rtlCol="0"/>
          <a:lstStyle/>
          <a:p>
            <a:endParaRPr/>
          </a:p>
        </p:txBody>
      </p:sp>
      <p:sp>
        <p:nvSpPr>
          <p:cNvPr id="7" name="object 7"/>
          <p:cNvSpPr txBox="1"/>
          <p:nvPr/>
        </p:nvSpPr>
        <p:spPr>
          <a:xfrm>
            <a:off x="3886200" y="1292749"/>
            <a:ext cx="1828800" cy="346249"/>
          </a:xfrm>
          <a:prstGeom prst="rect">
            <a:avLst/>
          </a:prstGeom>
          <a:solidFill>
            <a:srgbClr val="2C6BD7"/>
          </a:solidFill>
          <a:ln w="25400">
            <a:solidFill>
              <a:srgbClr val="636363"/>
            </a:solidFill>
          </a:ln>
        </p:spPr>
        <p:txBody>
          <a:bodyPr vert="horz" wrap="square" lIns="0" tIns="38100" rIns="0" bIns="0" rtlCol="0">
            <a:spAutoFit/>
          </a:bodyPr>
          <a:lstStyle/>
          <a:p>
            <a:pPr marL="95885" algn="ctr">
              <a:spcBef>
                <a:spcPts val="300"/>
              </a:spcBef>
            </a:pPr>
            <a:r>
              <a:rPr sz="2000" spc="-20" dirty="0">
                <a:solidFill>
                  <a:srgbClr val="FFFFFF"/>
                </a:solidFill>
                <a:latin typeface="Arial"/>
                <a:cs typeface="Arial"/>
              </a:rPr>
              <a:t>CPU</a:t>
            </a:r>
            <a:r>
              <a:rPr sz="2000" spc="-45" dirty="0">
                <a:solidFill>
                  <a:srgbClr val="FFFFFF"/>
                </a:solidFill>
                <a:latin typeface="Arial"/>
                <a:cs typeface="Arial"/>
              </a:rPr>
              <a:t> </a:t>
            </a:r>
            <a:r>
              <a:rPr sz="2000" dirty="0">
                <a:solidFill>
                  <a:srgbClr val="FFFFFF"/>
                </a:solidFill>
                <a:latin typeface="Arial"/>
                <a:cs typeface="Arial"/>
              </a:rPr>
              <a:t>Registers</a:t>
            </a:r>
            <a:endParaRPr sz="2000" dirty="0">
              <a:latin typeface="Arial"/>
              <a:cs typeface="Arial"/>
            </a:endParaRPr>
          </a:p>
        </p:txBody>
      </p:sp>
      <p:sp>
        <p:nvSpPr>
          <p:cNvPr id="8" name="object 8"/>
          <p:cNvSpPr txBox="1"/>
          <p:nvPr/>
        </p:nvSpPr>
        <p:spPr>
          <a:xfrm>
            <a:off x="3657600" y="2067539"/>
            <a:ext cx="2209800" cy="407804"/>
          </a:xfrm>
          <a:prstGeom prst="rect">
            <a:avLst/>
          </a:prstGeom>
          <a:solidFill>
            <a:srgbClr val="2C6BD7"/>
          </a:solidFill>
          <a:ln w="25400">
            <a:solidFill>
              <a:srgbClr val="636363"/>
            </a:solidFill>
          </a:ln>
        </p:spPr>
        <p:txBody>
          <a:bodyPr vert="horz" wrap="square" lIns="0" tIns="38100" rIns="0" bIns="0" rtlCol="0">
            <a:spAutoFit/>
          </a:bodyPr>
          <a:lstStyle/>
          <a:p>
            <a:pPr marL="314960">
              <a:spcBef>
                <a:spcPts val="300"/>
              </a:spcBef>
            </a:pPr>
            <a:r>
              <a:rPr spc="-25" dirty="0">
                <a:solidFill>
                  <a:srgbClr val="FFFFFF"/>
                </a:solidFill>
                <a:latin typeface="Arial"/>
                <a:cs typeface="Arial"/>
              </a:rPr>
              <a:t>CPU</a:t>
            </a:r>
            <a:r>
              <a:rPr spc="-50" dirty="0">
                <a:solidFill>
                  <a:srgbClr val="FFFFFF"/>
                </a:solidFill>
                <a:latin typeface="Arial"/>
                <a:cs typeface="Arial"/>
              </a:rPr>
              <a:t> </a:t>
            </a:r>
            <a:r>
              <a:rPr dirty="0">
                <a:solidFill>
                  <a:srgbClr val="FFFFFF"/>
                </a:solidFill>
                <a:latin typeface="Arial"/>
                <a:cs typeface="Arial"/>
              </a:rPr>
              <a:t>Caches</a:t>
            </a:r>
            <a:endParaRPr dirty="0">
              <a:latin typeface="Arial"/>
              <a:cs typeface="Arial"/>
            </a:endParaRPr>
          </a:p>
        </p:txBody>
      </p:sp>
      <p:sp>
        <p:nvSpPr>
          <p:cNvPr id="9" name="object 9"/>
          <p:cNvSpPr txBox="1"/>
          <p:nvPr/>
        </p:nvSpPr>
        <p:spPr>
          <a:xfrm>
            <a:off x="3417736" y="2884068"/>
            <a:ext cx="2651760" cy="461024"/>
          </a:xfrm>
          <a:prstGeom prst="rect">
            <a:avLst/>
          </a:prstGeom>
          <a:solidFill>
            <a:srgbClr val="2C6BD7"/>
          </a:solidFill>
          <a:ln w="25400">
            <a:solidFill>
              <a:srgbClr val="636363"/>
            </a:solidFill>
          </a:ln>
        </p:spPr>
        <p:txBody>
          <a:bodyPr vert="horz" wrap="square" lIns="0" tIns="29845" rIns="0" bIns="0" rtlCol="0">
            <a:spAutoFit/>
          </a:bodyPr>
          <a:lstStyle/>
          <a:p>
            <a:pPr marL="889000">
              <a:spcBef>
                <a:spcPts val="235"/>
              </a:spcBef>
            </a:pPr>
            <a:r>
              <a:rPr sz="2800" spc="-35" dirty="0">
                <a:solidFill>
                  <a:srgbClr val="FFFFFF"/>
                </a:solidFill>
                <a:latin typeface="Arial"/>
                <a:cs typeface="Arial"/>
              </a:rPr>
              <a:t>DRAM</a:t>
            </a:r>
            <a:endParaRPr sz="2800" dirty="0">
              <a:latin typeface="Arial"/>
              <a:cs typeface="Arial"/>
            </a:endParaRPr>
          </a:p>
        </p:txBody>
      </p:sp>
      <p:sp>
        <p:nvSpPr>
          <p:cNvPr id="10" name="object 10"/>
          <p:cNvSpPr txBox="1"/>
          <p:nvPr/>
        </p:nvSpPr>
        <p:spPr>
          <a:xfrm>
            <a:off x="3047999" y="4053950"/>
            <a:ext cx="3429001" cy="464230"/>
          </a:xfrm>
          <a:prstGeom prst="rect">
            <a:avLst/>
          </a:prstGeom>
          <a:solidFill>
            <a:srgbClr val="2C6BD7"/>
          </a:solidFill>
          <a:ln w="25400">
            <a:solidFill>
              <a:srgbClr val="636363"/>
            </a:solidFill>
          </a:ln>
        </p:spPr>
        <p:txBody>
          <a:bodyPr vert="horz" wrap="square" lIns="0" tIns="33020" rIns="0" bIns="0" rtlCol="0">
            <a:spAutoFit/>
          </a:bodyPr>
          <a:lstStyle/>
          <a:p>
            <a:pPr marL="29209" algn="ctr">
              <a:spcBef>
                <a:spcPts val="260"/>
              </a:spcBef>
            </a:pPr>
            <a:r>
              <a:rPr sz="2800" spc="-95" dirty="0">
                <a:solidFill>
                  <a:srgbClr val="FFFFFF"/>
                </a:solidFill>
                <a:latin typeface="Arial"/>
                <a:cs typeface="Arial"/>
              </a:rPr>
              <a:t>SSD</a:t>
            </a:r>
            <a:endParaRPr sz="2800">
              <a:latin typeface="Arial"/>
              <a:cs typeface="Arial"/>
            </a:endParaRPr>
          </a:p>
        </p:txBody>
      </p:sp>
      <p:sp>
        <p:nvSpPr>
          <p:cNvPr id="11" name="object 11"/>
          <p:cNvSpPr txBox="1"/>
          <p:nvPr/>
        </p:nvSpPr>
        <p:spPr>
          <a:xfrm>
            <a:off x="2566130" y="4950123"/>
            <a:ext cx="4444269" cy="464230"/>
          </a:xfrm>
          <a:prstGeom prst="rect">
            <a:avLst/>
          </a:prstGeom>
          <a:solidFill>
            <a:srgbClr val="2C6BD7"/>
          </a:solidFill>
          <a:ln w="25400">
            <a:solidFill>
              <a:srgbClr val="636363"/>
            </a:solidFill>
          </a:ln>
        </p:spPr>
        <p:txBody>
          <a:bodyPr vert="horz" wrap="square" lIns="0" tIns="33020" rIns="0" bIns="0" rtlCol="0">
            <a:spAutoFit/>
          </a:bodyPr>
          <a:lstStyle/>
          <a:p>
            <a:pPr marR="2540" algn="ctr">
              <a:spcBef>
                <a:spcPts val="260"/>
              </a:spcBef>
            </a:pPr>
            <a:r>
              <a:rPr sz="2800" spc="30" dirty="0">
                <a:solidFill>
                  <a:srgbClr val="FFFFFF"/>
                </a:solidFill>
                <a:latin typeface="Arial"/>
                <a:cs typeface="Arial"/>
              </a:rPr>
              <a:t>HDD</a:t>
            </a:r>
            <a:endParaRPr sz="2800">
              <a:latin typeface="Arial"/>
              <a:cs typeface="Arial"/>
            </a:endParaRPr>
          </a:p>
        </p:txBody>
      </p:sp>
      <p:sp>
        <p:nvSpPr>
          <p:cNvPr id="12" name="object 12"/>
          <p:cNvSpPr txBox="1"/>
          <p:nvPr/>
        </p:nvSpPr>
        <p:spPr>
          <a:xfrm>
            <a:off x="2074329" y="5848862"/>
            <a:ext cx="5486400" cy="464871"/>
          </a:xfrm>
          <a:prstGeom prst="rect">
            <a:avLst/>
          </a:prstGeom>
          <a:solidFill>
            <a:srgbClr val="2C6BD7"/>
          </a:solidFill>
          <a:ln w="25400">
            <a:solidFill>
              <a:srgbClr val="636363"/>
            </a:solidFill>
          </a:ln>
        </p:spPr>
        <p:txBody>
          <a:bodyPr vert="horz" wrap="square" lIns="0" tIns="33655" rIns="0" bIns="0" rtlCol="0">
            <a:spAutoFit/>
          </a:bodyPr>
          <a:lstStyle/>
          <a:p>
            <a:pPr marR="54610" algn="ctr">
              <a:spcBef>
                <a:spcPts val="265"/>
              </a:spcBef>
            </a:pPr>
            <a:r>
              <a:rPr sz="2800" spc="50" dirty="0">
                <a:solidFill>
                  <a:srgbClr val="FFFFFF"/>
                </a:solidFill>
                <a:latin typeface="Arial"/>
                <a:cs typeface="Arial"/>
              </a:rPr>
              <a:t>Network</a:t>
            </a:r>
            <a:r>
              <a:rPr sz="2800" spc="-80" dirty="0">
                <a:solidFill>
                  <a:srgbClr val="FFFFFF"/>
                </a:solidFill>
                <a:latin typeface="Arial"/>
                <a:cs typeface="Arial"/>
              </a:rPr>
              <a:t> </a:t>
            </a:r>
            <a:r>
              <a:rPr sz="2800" spc="15" dirty="0">
                <a:solidFill>
                  <a:srgbClr val="FFFFFF"/>
                </a:solidFill>
                <a:latin typeface="Arial"/>
                <a:cs typeface="Arial"/>
              </a:rPr>
              <a:t>Storage</a:t>
            </a:r>
            <a:endParaRPr sz="2800">
              <a:latin typeface="Arial"/>
              <a:cs typeface="Arial"/>
            </a:endParaRPr>
          </a:p>
        </p:txBody>
      </p:sp>
      <p:sp>
        <p:nvSpPr>
          <p:cNvPr id="13" name="object 13"/>
          <p:cNvSpPr/>
          <p:nvPr/>
        </p:nvSpPr>
        <p:spPr>
          <a:xfrm>
            <a:off x="4744124" y="1737381"/>
            <a:ext cx="228600" cy="291465"/>
          </a:xfrm>
          <a:custGeom>
            <a:avLst/>
            <a:gdLst/>
            <a:ahLst/>
            <a:cxnLst/>
            <a:rect l="l" t="t" r="r" b="b"/>
            <a:pathLst>
              <a:path w="228600" h="291464">
                <a:moveTo>
                  <a:pt x="76200" y="138557"/>
                </a:moveTo>
                <a:lnTo>
                  <a:pt x="0" y="138557"/>
                </a:lnTo>
                <a:lnTo>
                  <a:pt x="114300" y="290957"/>
                </a:lnTo>
                <a:lnTo>
                  <a:pt x="200025" y="176657"/>
                </a:lnTo>
                <a:lnTo>
                  <a:pt x="76200" y="176657"/>
                </a:lnTo>
                <a:lnTo>
                  <a:pt x="76200" y="138557"/>
                </a:lnTo>
                <a:close/>
              </a:path>
              <a:path w="228600" h="291464">
                <a:moveTo>
                  <a:pt x="152400" y="0"/>
                </a:moveTo>
                <a:lnTo>
                  <a:pt x="76200" y="0"/>
                </a:lnTo>
                <a:lnTo>
                  <a:pt x="76200" y="176657"/>
                </a:lnTo>
                <a:lnTo>
                  <a:pt x="152400" y="176657"/>
                </a:lnTo>
                <a:lnTo>
                  <a:pt x="152400" y="0"/>
                </a:lnTo>
                <a:close/>
              </a:path>
              <a:path w="228600" h="291464">
                <a:moveTo>
                  <a:pt x="228600" y="138557"/>
                </a:moveTo>
                <a:lnTo>
                  <a:pt x="152400" y="138557"/>
                </a:lnTo>
                <a:lnTo>
                  <a:pt x="152400" y="176657"/>
                </a:lnTo>
                <a:lnTo>
                  <a:pt x="200025" y="176657"/>
                </a:lnTo>
                <a:lnTo>
                  <a:pt x="228600" y="138557"/>
                </a:lnTo>
                <a:close/>
              </a:path>
            </a:pathLst>
          </a:custGeom>
          <a:solidFill>
            <a:srgbClr val="636363"/>
          </a:solidFill>
        </p:spPr>
        <p:txBody>
          <a:bodyPr wrap="square" lIns="0" tIns="0" rIns="0" bIns="0" rtlCol="0"/>
          <a:lstStyle/>
          <a:p>
            <a:endParaRPr/>
          </a:p>
        </p:txBody>
      </p:sp>
      <p:sp>
        <p:nvSpPr>
          <p:cNvPr id="14" name="object 14"/>
          <p:cNvSpPr/>
          <p:nvPr/>
        </p:nvSpPr>
        <p:spPr>
          <a:xfrm>
            <a:off x="4487584" y="2498294"/>
            <a:ext cx="485140" cy="291465"/>
          </a:xfrm>
          <a:custGeom>
            <a:avLst/>
            <a:gdLst/>
            <a:ahLst/>
            <a:cxnLst/>
            <a:rect l="l" t="t" r="r" b="b"/>
            <a:pathLst>
              <a:path w="485139" h="291464">
                <a:moveTo>
                  <a:pt x="228600" y="152400"/>
                </a:moveTo>
                <a:lnTo>
                  <a:pt x="200025" y="114300"/>
                </a:lnTo>
                <a:lnTo>
                  <a:pt x="114300" y="0"/>
                </a:lnTo>
                <a:lnTo>
                  <a:pt x="0" y="152400"/>
                </a:lnTo>
                <a:lnTo>
                  <a:pt x="76200" y="152400"/>
                </a:lnTo>
                <a:lnTo>
                  <a:pt x="76200" y="290957"/>
                </a:lnTo>
                <a:lnTo>
                  <a:pt x="152400" y="290957"/>
                </a:lnTo>
                <a:lnTo>
                  <a:pt x="152400" y="152400"/>
                </a:lnTo>
                <a:lnTo>
                  <a:pt x="228600" y="152400"/>
                </a:lnTo>
                <a:close/>
              </a:path>
              <a:path w="485139" h="291464">
                <a:moveTo>
                  <a:pt x="484632" y="138557"/>
                </a:moveTo>
                <a:lnTo>
                  <a:pt x="408432" y="138557"/>
                </a:lnTo>
                <a:lnTo>
                  <a:pt x="408432" y="0"/>
                </a:lnTo>
                <a:lnTo>
                  <a:pt x="332232" y="0"/>
                </a:lnTo>
                <a:lnTo>
                  <a:pt x="332232" y="138557"/>
                </a:lnTo>
                <a:lnTo>
                  <a:pt x="256032" y="138557"/>
                </a:lnTo>
                <a:lnTo>
                  <a:pt x="370332" y="290957"/>
                </a:lnTo>
                <a:lnTo>
                  <a:pt x="456057" y="176657"/>
                </a:lnTo>
                <a:lnTo>
                  <a:pt x="484632" y="138557"/>
                </a:lnTo>
                <a:close/>
              </a:path>
            </a:pathLst>
          </a:custGeom>
          <a:solidFill>
            <a:srgbClr val="636363"/>
          </a:solidFill>
        </p:spPr>
        <p:txBody>
          <a:bodyPr wrap="square" lIns="0" tIns="0" rIns="0" bIns="0" rtlCol="0"/>
          <a:lstStyle/>
          <a:p>
            <a:endParaRPr/>
          </a:p>
        </p:txBody>
      </p:sp>
      <p:sp>
        <p:nvSpPr>
          <p:cNvPr id="15" name="object 15"/>
          <p:cNvSpPr/>
          <p:nvPr/>
        </p:nvSpPr>
        <p:spPr>
          <a:xfrm>
            <a:off x="4431106" y="3441440"/>
            <a:ext cx="485140" cy="506209"/>
          </a:xfrm>
          <a:custGeom>
            <a:avLst/>
            <a:gdLst/>
            <a:ahLst/>
            <a:cxnLst/>
            <a:rect l="l" t="t" r="r" b="b"/>
            <a:pathLst>
              <a:path w="485139" h="291464">
                <a:moveTo>
                  <a:pt x="228600" y="152400"/>
                </a:moveTo>
                <a:lnTo>
                  <a:pt x="200025" y="114300"/>
                </a:lnTo>
                <a:lnTo>
                  <a:pt x="114300" y="0"/>
                </a:lnTo>
                <a:lnTo>
                  <a:pt x="0" y="152400"/>
                </a:lnTo>
                <a:lnTo>
                  <a:pt x="76200" y="152400"/>
                </a:lnTo>
                <a:lnTo>
                  <a:pt x="76200" y="290957"/>
                </a:lnTo>
                <a:lnTo>
                  <a:pt x="152400" y="290957"/>
                </a:lnTo>
                <a:lnTo>
                  <a:pt x="152400" y="152400"/>
                </a:lnTo>
                <a:lnTo>
                  <a:pt x="228600" y="152400"/>
                </a:lnTo>
                <a:close/>
              </a:path>
              <a:path w="485139" h="291464">
                <a:moveTo>
                  <a:pt x="484632" y="138557"/>
                </a:moveTo>
                <a:lnTo>
                  <a:pt x="408432" y="138557"/>
                </a:lnTo>
                <a:lnTo>
                  <a:pt x="408432" y="0"/>
                </a:lnTo>
                <a:lnTo>
                  <a:pt x="332232" y="0"/>
                </a:lnTo>
                <a:lnTo>
                  <a:pt x="332232" y="138557"/>
                </a:lnTo>
                <a:lnTo>
                  <a:pt x="256032" y="138557"/>
                </a:lnTo>
                <a:lnTo>
                  <a:pt x="370332" y="290957"/>
                </a:lnTo>
                <a:lnTo>
                  <a:pt x="456057" y="176657"/>
                </a:lnTo>
                <a:lnTo>
                  <a:pt x="484632" y="138557"/>
                </a:lnTo>
                <a:close/>
              </a:path>
            </a:pathLst>
          </a:custGeom>
          <a:solidFill>
            <a:srgbClr val="636363"/>
          </a:solidFill>
        </p:spPr>
        <p:txBody>
          <a:bodyPr wrap="square" lIns="0" tIns="0" rIns="0" bIns="0" rtlCol="0"/>
          <a:lstStyle/>
          <a:p>
            <a:endParaRPr/>
          </a:p>
        </p:txBody>
      </p:sp>
      <p:sp>
        <p:nvSpPr>
          <p:cNvPr id="16" name="object 16"/>
          <p:cNvSpPr/>
          <p:nvPr/>
        </p:nvSpPr>
        <p:spPr>
          <a:xfrm>
            <a:off x="4559808" y="4545587"/>
            <a:ext cx="485140" cy="291465"/>
          </a:xfrm>
          <a:custGeom>
            <a:avLst/>
            <a:gdLst/>
            <a:ahLst/>
            <a:cxnLst/>
            <a:rect l="l" t="t" r="r" b="b"/>
            <a:pathLst>
              <a:path w="485139" h="291464">
                <a:moveTo>
                  <a:pt x="228600" y="152400"/>
                </a:moveTo>
                <a:lnTo>
                  <a:pt x="200025" y="114300"/>
                </a:lnTo>
                <a:lnTo>
                  <a:pt x="114300" y="0"/>
                </a:lnTo>
                <a:lnTo>
                  <a:pt x="0" y="152400"/>
                </a:lnTo>
                <a:lnTo>
                  <a:pt x="76200" y="152400"/>
                </a:lnTo>
                <a:lnTo>
                  <a:pt x="76200" y="290957"/>
                </a:lnTo>
                <a:lnTo>
                  <a:pt x="152400" y="290957"/>
                </a:lnTo>
                <a:lnTo>
                  <a:pt x="152400" y="152400"/>
                </a:lnTo>
                <a:lnTo>
                  <a:pt x="228600" y="152400"/>
                </a:lnTo>
                <a:close/>
              </a:path>
              <a:path w="485139" h="291464">
                <a:moveTo>
                  <a:pt x="484632" y="138557"/>
                </a:moveTo>
                <a:lnTo>
                  <a:pt x="408432" y="138557"/>
                </a:lnTo>
                <a:lnTo>
                  <a:pt x="408432" y="0"/>
                </a:lnTo>
                <a:lnTo>
                  <a:pt x="332232" y="0"/>
                </a:lnTo>
                <a:lnTo>
                  <a:pt x="332232" y="138557"/>
                </a:lnTo>
                <a:lnTo>
                  <a:pt x="256032" y="138557"/>
                </a:lnTo>
                <a:lnTo>
                  <a:pt x="370332" y="290957"/>
                </a:lnTo>
                <a:lnTo>
                  <a:pt x="456057" y="176657"/>
                </a:lnTo>
                <a:lnTo>
                  <a:pt x="484632" y="138557"/>
                </a:lnTo>
                <a:close/>
              </a:path>
            </a:pathLst>
          </a:custGeom>
          <a:solidFill>
            <a:srgbClr val="636363"/>
          </a:solidFill>
        </p:spPr>
        <p:txBody>
          <a:bodyPr wrap="square" lIns="0" tIns="0" rIns="0" bIns="0" rtlCol="0"/>
          <a:lstStyle/>
          <a:p>
            <a:endParaRPr/>
          </a:p>
        </p:txBody>
      </p:sp>
      <p:sp>
        <p:nvSpPr>
          <p:cNvPr id="17" name="object 17"/>
          <p:cNvSpPr/>
          <p:nvPr/>
        </p:nvSpPr>
        <p:spPr>
          <a:xfrm>
            <a:off x="4519930" y="5503931"/>
            <a:ext cx="485140" cy="291465"/>
          </a:xfrm>
          <a:custGeom>
            <a:avLst/>
            <a:gdLst/>
            <a:ahLst/>
            <a:cxnLst/>
            <a:rect l="l" t="t" r="r" b="b"/>
            <a:pathLst>
              <a:path w="485139" h="291464">
                <a:moveTo>
                  <a:pt x="228600" y="152400"/>
                </a:moveTo>
                <a:lnTo>
                  <a:pt x="200025" y="114300"/>
                </a:lnTo>
                <a:lnTo>
                  <a:pt x="114300" y="0"/>
                </a:lnTo>
                <a:lnTo>
                  <a:pt x="0" y="152400"/>
                </a:lnTo>
                <a:lnTo>
                  <a:pt x="76200" y="152400"/>
                </a:lnTo>
                <a:lnTo>
                  <a:pt x="76200" y="290957"/>
                </a:lnTo>
                <a:lnTo>
                  <a:pt x="152400" y="290957"/>
                </a:lnTo>
                <a:lnTo>
                  <a:pt x="152400" y="152400"/>
                </a:lnTo>
                <a:lnTo>
                  <a:pt x="228600" y="152400"/>
                </a:lnTo>
                <a:close/>
              </a:path>
              <a:path w="485139" h="291464">
                <a:moveTo>
                  <a:pt x="484632" y="138557"/>
                </a:moveTo>
                <a:lnTo>
                  <a:pt x="408432" y="138557"/>
                </a:lnTo>
                <a:lnTo>
                  <a:pt x="408432" y="0"/>
                </a:lnTo>
                <a:lnTo>
                  <a:pt x="332232" y="0"/>
                </a:lnTo>
                <a:lnTo>
                  <a:pt x="332232" y="138557"/>
                </a:lnTo>
                <a:lnTo>
                  <a:pt x="256032" y="138557"/>
                </a:lnTo>
                <a:lnTo>
                  <a:pt x="370332" y="290957"/>
                </a:lnTo>
                <a:lnTo>
                  <a:pt x="456057" y="176657"/>
                </a:lnTo>
                <a:lnTo>
                  <a:pt x="484632" y="138557"/>
                </a:lnTo>
                <a:close/>
              </a:path>
            </a:pathLst>
          </a:custGeom>
          <a:solidFill>
            <a:srgbClr val="636363"/>
          </a:solidFill>
        </p:spPr>
        <p:txBody>
          <a:bodyPr wrap="square" lIns="0" tIns="0" rIns="0" bIns="0" rtlCol="0"/>
          <a:lstStyle/>
          <a:p>
            <a:endParaRPr/>
          </a:p>
        </p:txBody>
      </p:sp>
      <p:sp>
        <p:nvSpPr>
          <p:cNvPr id="18" name="object 18"/>
          <p:cNvSpPr txBox="1"/>
          <p:nvPr/>
        </p:nvSpPr>
        <p:spPr>
          <a:xfrm>
            <a:off x="7560729" y="1521029"/>
            <a:ext cx="1430020" cy="977265"/>
          </a:xfrm>
          <a:prstGeom prst="rect">
            <a:avLst/>
          </a:prstGeom>
        </p:spPr>
        <p:txBody>
          <a:bodyPr vert="horz" wrap="square" lIns="0" tIns="85725" rIns="0" bIns="0" rtlCol="0">
            <a:spAutoFit/>
          </a:bodyPr>
          <a:lstStyle/>
          <a:p>
            <a:pPr marL="12700" marR="5080" indent="-4445" algn="ctr">
              <a:lnSpc>
                <a:spcPct val="80100"/>
              </a:lnSpc>
              <a:spcBef>
                <a:spcPts val="675"/>
              </a:spcBef>
            </a:pPr>
            <a:r>
              <a:rPr spc="-20" dirty="0">
                <a:solidFill>
                  <a:srgbClr val="EE3D42"/>
                </a:solidFill>
                <a:latin typeface="Arial"/>
                <a:cs typeface="Arial"/>
              </a:rPr>
              <a:t>Faster </a:t>
            </a:r>
            <a:r>
              <a:rPr spc="-15" dirty="0">
                <a:solidFill>
                  <a:srgbClr val="EE3D42"/>
                </a:solidFill>
                <a:latin typeface="Arial"/>
                <a:cs typeface="Arial"/>
              </a:rPr>
              <a:t> </a:t>
            </a:r>
            <a:r>
              <a:rPr spc="5" dirty="0">
                <a:solidFill>
                  <a:srgbClr val="EE3D42"/>
                </a:solidFill>
                <a:latin typeface="Arial"/>
                <a:cs typeface="Arial"/>
              </a:rPr>
              <a:t>Smaller </a:t>
            </a:r>
            <a:r>
              <a:rPr spc="10" dirty="0">
                <a:solidFill>
                  <a:srgbClr val="EE3D42"/>
                </a:solidFill>
                <a:latin typeface="Arial"/>
                <a:cs typeface="Arial"/>
              </a:rPr>
              <a:t> </a:t>
            </a:r>
            <a:r>
              <a:rPr spc="-120" dirty="0">
                <a:solidFill>
                  <a:srgbClr val="EE3D42"/>
                </a:solidFill>
                <a:latin typeface="Arial"/>
                <a:cs typeface="Arial"/>
              </a:rPr>
              <a:t>E</a:t>
            </a:r>
            <a:r>
              <a:rPr spc="10" dirty="0">
                <a:solidFill>
                  <a:srgbClr val="EE3D42"/>
                </a:solidFill>
                <a:latin typeface="Arial"/>
                <a:cs typeface="Arial"/>
              </a:rPr>
              <a:t>x</a:t>
            </a:r>
            <a:r>
              <a:rPr spc="50" dirty="0">
                <a:solidFill>
                  <a:srgbClr val="EE3D42"/>
                </a:solidFill>
                <a:latin typeface="Arial"/>
                <a:cs typeface="Arial"/>
              </a:rPr>
              <a:t>p</a:t>
            </a:r>
            <a:r>
              <a:rPr spc="10" dirty="0">
                <a:solidFill>
                  <a:srgbClr val="EE3D42"/>
                </a:solidFill>
                <a:latin typeface="Arial"/>
                <a:cs typeface="Arial"/>
              </a:rPr>
              <a:t>e</a:t>
            </a:r>
            <a:r>
              <a:rPr spc="40" dirty="0">
                <a:solidFill>
                  <a:srgbClr val="EE3D42"/>
                </a:solidFill>
                <a:latin typeface="Arial"/>
                <a:cs typeface="Arial"/>
              </a:rPr>
              <a:t>n</a:t>
            </a:r>
            <a:r>
              <a:rPr spc="-65" dirty="0">
                <a:solidFill>
                  <a:srgbClr val="EE3D42"/>
                </a:solidFill>
                <a:latin typeface="Arial"/>
                <a:cs typeface="Arial"/>
              </a:rPr>
              <a:t>s</a:t>
            </a:r>
            <a:r>
              <a:rPr spc="30" dirty="0">
                <a:solidFill>
                  <a:srgbClr val="EE3D42"/>
                </a:solidFill>
                <a:latin typeface="Arial"/>
                <a:cs typeface="Arial"/>
              </a:rPr>
              <a:t>i</a:t>
            </a:r>
            <a:r>
              <a:rPr dirty="0">
                <a:solidFill>
                  <a:srgbClr val="EE3D42"/>
                </a:solidFill>
                <a:latin typeface="Arial"/>
                <a:cs typeface="Arial"/>
              </a:rPr>
              <a:t>ve</a:t>
            </a:r>
            <a:endParaRPr dirty="0">
              <a:latin typeface="Arial"/>
              <a:cs typeface="Arial"/>
            </a:endParaRPr>
          </a:p>
        </p:txBody>
      </p:sp>
      <p:sp>
        <p:nvSpPr>
          <p:cNvPr id="22" name="object 22"/>
          <p:cNvSpPr txBox="1"/>
          <p:nvPr/>
        </p:nvSpPr>
        <p:spPr>
          <a:xfrm>
            <a:off x="7659117" y="5537346"/>
            <a:ext cx="1205865" cy="366395"/>
          </a:xfrm>
          <a:prstGeom prst="rect">
            <a:avLst/>
          </a:prstGeom>
        </p:spPr>
        <p:txBody>
          <a:bodyPr vert="horz" wrap="square" lIns="0" tIns="0" rIns="0" bIns="0" rtlCol="0">
            <a:spAutoFit/>
          </a:bodyPr>
          <a:lstStyle/>
          <a:p>
            <a:pPr marL="12700">
              <a:lnSpc>
                <a:spcPts val="2755"/>
              </a:lnSpc>
            </a:pPr>
            <a:r>
              <a:rPr dirty="0">
                <a:solidFill>
                  <a:srgbClr val="EE3D42"/>
                </a:solidFill>
                <a:latin typeface="Arial"/>
                <a:cs typeface="Arial"/>
              </a:rPr>
              <a:t>C</a:t>
            </a:r>
            <a:r>
              <a:rPr spc="40" dirty="0">
                <a:solidFill>
                  <a:srgbClr val="EE3D42"/>
                </a:solidFill>
                <a:latin typeface="Arial"/>
                <a:cs typeface="Arial"/>
              </a:rPr>
              <a:t>h</a:t>
            </a:r>
            <a:r>
              <a:rPr spc="5" dirty="0">
                <a:solidFill>
                  <a:srgbClr val="EE3D42"/>
                </a:solidFill>
                <a:latin typeface="Arial"/>
                <a:cs typeface="Arial"/>
              </a:rPr>
              <a:t>e</a:t>
            </a:r>
            <a:r>
              <a:rPr spc="-35" dirty="0">
                <a:solidFill>
                  <a:srgbClr val="EE3D42"/>
                </a:solidFill>
                <a:latin typeface="Arial"/>
                <a:cs typeface="Arial"/>
              </a:rPr>
              <a:t>a</a:t>
            </a:r>
            <a:r>
              <a:rPr spc="50" dirty="0">
                <a:solidFill>
                  <a:srgbClr val="EE3D42"/>
                </a:solidFill>
                <a:latin typeface="Arial"/>
                <a:cs typeface="Arial"/>
              </a:rPr>
              <a:t>p</a:t>
            </a:r>
            <a:r>
              <a:rPr spc="15" dirty="0">
                <a:solidFill>
                  <a:srgbClr val="EE3D42"/>
                </a:solidFill>
                <a:latin typeface="Arial"/>
                <a:cs typeface="Arial"/>
              </a:rPr>
              <a:t>e</a:t>
            </a:r>
            <a:r>
              <a:rPr dirty="0">
                <a:solidFill>
                  <a:srgbClr val="EE3D42"/>
                </a:solidFill>
                <a:latin typeface="Arial"/>
                <a:cs typeface="Arial"/>
              </a:rPr>
              <a:t>r</a:t>
            </a:r>
            <a:endParaRPr>
              <a:latin typeface="Arial"/>
              <a:cs typeface="Arial"/>
            </a:endParaRPr>
          </a:p>
        </p:txBody>
      </p:sp>
      <p:sp>
        <p:nvSpPr>
          <p:cNvPr id="19" name="object 19"/>
          <p:cNvSpPr txBox="1"/>
          <p:nvPr/>
        </p:nvSpPr>
        <p:spPr>
          <a:xfrm>
            <a:off x="7774171" y="4922342"/>
            <a:ext cx="971550" cy="684530"/>
          </a:xfrm>
          <a:prstGeom prst="rect">
            <a:avLst/>
          </a:prstGeom>
        </p:spPr>
        <p:txBody>
          <a:bodyPr vert="horz" wrap="square" lIns="0" tIns="83185" rIns="0" bIns="0" rtlCol="0">
            <a:spAutoFit/>
          </a:bodyPr>
          <a:lstStyle/>
          <a:p>
            <a:pPr marL="46355" marR="5080" indent="-34290">
              <a:lnSpc>
                <a:spcPts val="2310"/>
              </a:lnSpc>
              <a:spcBef>
                <a:spcPts val="655"/>
              </a:spcBef>
            </a:pPr>
            <a:r>
              <a:rPr spc="-135" dirty="0">
                <a:solidFill>
                  <a:srgbClr val="EE3D42"/>
                </a:solidFill>
                <a:latin typeface="Arial"/>
                <a:cs typeface="Arial"/>
              </a:rPr>
              <a:t>S</a:t>
            </a:r>
            <a:r>
              <a:rPr spc="60" dirty="0">
                <a:solidFill>
                  <a:srgbClr val="EE3D42"/>
                </a:solidFill>
                <a:latin typeface="Arial"/>
                <a:cs typeface="Arial"/>
              </a:rPr>
              <a:t>l</a:t>
            </a:r>
            <a:r>
              <a:rPr spc="70" dirty="0">
                <a:solidFill>
                  <a:srgbClr val="EE3D42"/>
                </a:solidFill>
                <a:latin typeface="Arial"/>
                <a:cs typeface="Arial"/>
              </a:rPr>
              <a:t>o</a:t>
            </a:r>
            <a:r>
              <a:rPr spc="90" dirty="0">
                <a:solidFill>
                  <a:srgbClr val="EE3D42"/>
                </a:solidFill>
                <a:latin typeface="Arial"/>
                <a:cs typeface="Arial"/>
              </a:rPr>
              <a:t>w</a:t>
            </a:r>
            <a:r>
              <a:rPr spc="5" dirty="0">
                <a:solidFill>
                  <a:srgbClr val="EE3D42"/>
                </a:solidFill>
                <a:latin typeface="Arial"/>
                <a:cs typeface="Arial"/>
              </a:rPr>
              <a:t>e</a:t>
            </a:r>
            <a:r>
              <a:rPr dirty="0">
                <a:solidFill>
                  <a:srgbClr val="EE3D42"/>
                </a:solidFill>
                <a:latin typeface="Arial"/>
                <a:cs typeface="Arial"/>
              </a:rPr>
              <a:t>r  </a:t>
            </a:r>
            <a:r>
              <a:rPr spc="5" dirty="0">
                <a:solidFill>
                  <a:srgbClr val="EE3D42"/>
                </a:solidFill>
                <a:latin typeface="Arial"/>
                <a:cs typeface="Arial"/>
              </a:rPr>
              <a:t>Larger</a:t>
            </a:r>
            <a:endParaRPr>
              <a:latin typeface="Arial"/>
              <a:cs typeface="Arial"/>
            </a:endParaRPr>
          </a:p>
        </p:txBody>
      </p:sp>
      <p:sp>
        <p:nvSpPr>
          <p:cNvPr id="25" name="object 3"/>
          <p:cNvSpPr txBox="1">
            <a:spLocks noGrp="1"/>
          </p:cNvSpPr>
          <p:nvPr>
            <p:ph type="title"/>
          </p:nvPr>
        </p:nvSpPr>
        <p:spPr>
          <a:xfrm>
            <a:off x="1524" y="-61554"/>
            <a:ext cx="9144000" cy="689291"/>
          </a:xfrm>
          <a:prstGeom prst="rect">
            <a:avLst/>
          </a:prstGeom>
        </p:spPr>
        <p:txBody>
          <a:bodyPr vert="horz" wrap="square" lIns="0" tIns="12065" rIns="0" bIns="0" numCol="1" rtlCol="0" anchor="ctr" anchorCtr="0" compatLnSpc="1">
            <a:prstTxWarp prst="textNoShape">
              <a:avLst/>
            </a:prstTxWarp>
            <a:spAutoFit/>
          </a:bodyPr>
          <a:lstStyle/>
          <a:p>
            <a:pPr marL="12700">
              <a:spcBef>
                <a:spcPts val="95"/>
              </a:spcBef>
              <a:tabLst>
                <a:tab pos="1969135" algn="l"/>
              </a:tabLst>
            </a:pPr>
            <a:r>
              <a:rPr lang="it-IT" sz="4400" b="1" cap="small" spc="140" dirty="0">
                <a:effectLst>
                  <a:outerShdw blurRad="38100" dist="38100" dir="2700000" algn="tl">
                    <a:srgbClr val="000000">
                      <a:alpha val="43137"/>
                    </a:srgbClr>
                  </a:outerShdw>
                </a:effectLst>
              </a:rPr>
              <a:t>S</a:t>
            </a:r>
            <a:r>
              <a:rPr lang="it-IT" sz="4400" b="1" cap="small" spc="240" dirty="0">
                <a:effectLst>
                  <a:outerShdw blurRad="38100" dist="38100" dir="2700000" algn="tl">
                    <a:srgbClr val="000000">
                      <a:alpha val="43137"/>
                    </a:srgbClr>
                  </a:outerShdw>
                </a:effectLst>
              </a:rPr>
              <a:t>t</a:t>
            </a:r>
            <a:r>
              <a:rPr lang="it-IT" sz="4400" b="1" cap="small" spc="-5" dirty="0">
                <a:effectLst>
                  <a:outerShdw blurRad="38100" dist="38100" dir="2700000" algn="tl">
                    <a:srgbClr val="000000">
                      <a:alpha val="43137"/>
                    </a:srgbClr>
                  </a:outerShdw>
                </a:effectLst>
              </a:rPr>
              <a:t>or</a:t>
            </a:r>
            <a:r>
              <a:rPr lang="it-IT" sz="4400" b="1" cap="small" spc="175" dirty="0">
                <a:effectLst>
                  <a:outerShdw blurRad="38100" dist="38100" dir="2700000" algn="tl">
                    <a:srgbClr val="000000">
                      <a:alpha val="43137"/>
                    </a:srgbClr>
                  </a:outerShdw>
                </a:effectLst>
              </a:rPr>
              <a:t>a</a:t>
            </a:r>
            <a:r>
              <a:rPr lang="it-IT" sz="4400" b="1" cap="small" spc="250" dirty="0">
                <a:effectLst>
                  <a:outerShdw blurRad="38100" dist="38100" dir="2700000" algn="tl">
                    <a:srgbClr val="000000">
                      <a:alpha val="43137"/>
                    </a:srgbClr>
                  </a:outerShdw>
                </a:effectLst>
              </a:rPr>
              <a:t>g</a:t>
            </a:r>
            <a:r>
              <a:rPr lang="it-IT" sz="4400" b="1" cap="small" spc="-5" dirty="0">
                <a:effectLst>
                  <a:outerShdw blurRad="38100" dist="38100" dir="2700000" algn="tl">
                    <a:srgbClr val="000000">
                      <a:alpha val="43137"/>
                    </a:srgbClr>
                  </a:outerShdw>
                </a:effectLst>
              </a:rPr>
              <a:t>e H</a:t>
            </a:r>
            <a:r>
              <a:rPr lang="it-IT" sz="4400" b="1" cap="small" spc="-395" dirty="0">
                <a:effectLst>
                  <a:outerShdw blurRad="38100" dist="38100" dir="2700000" algn="tl">
                    <a:srgbClr val="000000">
                      <a:alpha val="43137"/>
                    </a:srgbClr>
                  </a:outerShdw>
                </a:effectLst>
              </a:rPr>
              <a:t> </a:t>
            </a:r>
            <a:r>
              <a:rPr lang="it-IT" sz="4400" b="1" cap="small" spc="300" dirty="0">
                <a:effectLst>
                  <a:outerShdw blurRad="38100" dist="38100" dir="2700000" algn="tl">
                    <a:srgbClr val="000000">
                      <a:alpha val="43137"/>
                    </a:srgbClr>
                  </a:outerShdw>
                </a:effectLst>
              </a:rPr>
              <a:t>i</a:t>
            </a:r>
            <a:r>
              <a:rPr lang="it-IT" sz="4400" b="1" cap="small" spc="155" dirty="0">
                <a:effectLst>
                  <a:outerShdw blurRad="38100" dist="38100" dir="2700000" algn="tl">
                    <a:srgbClr val="000000">
                      <a:alpha val="43137"/>
                    </a:srgbClr>
                  </a:outerShdw>
                </a:effectLst>
              </a:rPr>
              <a:t>e</a:t>
            </a:r>
            <a:r>
              <a:rPr lang="it-IT" sz="4400" b="1" cap="small" spc="190" dirty="0">
                <a:effectLst>
                  <a:outerShdw blurRad="38100" dist="38100" dir="2700000" algn="tl">
                    <a:srgbClr val="000000">
                      <a:alpha val="43137"/>
                    </a:srgbClr>
                  </a:outerShdw>
                </a:effectLst>
              </a:rPr>
              <a:t>r</a:t>
            </a:r>
            <a:r>
              <a:rPr lang="it-IT" sz="4400" b="1" cap="small" spc="170" dirty="0">
                <a:effectLst>
                  <a:outerShdw blurRad="38100" dist="38100" dir="2700000" algn="tl">
                    <a:srgbClr val="000000">
                      <a:alpha val="43137"/>
                    </a:srgbClr>
                  </a:outerShdw>
                </a:effectLst>
              </a:rPr>
              <a:t>a</a:t>
            </a:r>
            <a:r>
              <a:rPr lang="it-IT" sz="4400" b="1" cap="small" spc="220" dirty="0">
                <a:effectLst>
                  <a:outerShdw blurRad="38100" dist="38100" dir="2700000" algn="tl">
                    <a:srgbClr val="000000">
                      <a:alpha val="43137"/>
                    </a:srgbClr>
                  </a:outerShdw>
                </a:effectLst>
              </a:rPr>
              <a:t>r</a:t>
            </a:r>
            <a:r>
              <a:rPr lang="it-IT" sz="4400" b="1" cap="small" spc="290" dirty="0">
                <a:effectLst>
                  <a:outerShdw blurRad="38100" dist="38100" dir="2700000" algn="tl">
                    <a:srgbClr val="000000">
                      <a:alpha val="43137"/>
                    </a:srgbClr>
                  </a:outerShdw>
                </a:effectLst>
              </a:rPr>
              <a:t>c</a:t>
            </a:r>
            <a:r>
              <a:rPr lang="it-IT" sz="4400" b="1" cap="small" spc="-5" dirty="0">
                <a:effectLst>
                  <a:outerShdw blurRad="38100" dist="38100" dir="2700000" algn="tl">
                    <a:srgbClr val="000000">
                      <a:alpha val="43137"/>
                    </a:srgbClr>
                  </a:outerShdw>
                </a:effectLst>
              </a:rPr>
              <a:t>h</a:t>
            </a:r>
            <a:r>
              <a:rPr lang="it-IT" sz="4400" b="1" cap="small" spc="-380" dirty="0">
                <a:effectLst>
                  <a:outerShdw blurRad="38100" dist="38100" dir="2700000" algn="tl">
                    <a:srgbClr val="000000">
                      <a:alpha val="43137"/>
                    </a:srgbClr>
                  </a:outerShdw>
                </a:effectLst>
              </a:rPr>
              <a:t> </a:t>
            </a:r>
            <a:r>
              <a:rPr lang="it-IT" sz="4400" b="1" cap="small" spc="-5" dirty="0">
                <a:effectLst>
                  <a:outerShdw blurRad="38100" dist="38100" dir="2700000" algn="tl">
                    <a:srgbClr val="000000">
                      <a:alpha val="43137"/>
                    </a:srgbClr>
                  </a:outerShdw>
                </a:effectLst>
              </a:rPr>
              <a:t>y</a:t>
            </a:r>
          </a:p>
        </p:txBody>
      </p:sp>
      <p:sp>
        <p:nvSpPr>
          <p:cNvPr id="26" name="object 22"/>
          <p:cNvSpPr/>
          <p:nvPr/>
        </p:nvSpPr>
        <p:spPr>
          <a:xfrm>
            <a:off x="1561221" y="2819400"/>
            <a:ext cx="1597660" cy="3523974"/>
          </a:xfrm>
          <a:custGeom>
            <a:avLst/>
            <a:gdLst/>
            <a:ahLst/>
            <a:cxnLst/>
            <a:rect l="l" t="t" r="r" b="b"/>
            <a:pathLst>
              <a:path w="1597660" h="2719070">
                <a:moveTo>
                  <a:pt x="213359" y="792480"/>
                </a:moveTo>
                <a:lnTo>
                  <a:pt x="171831" y="793882"/>
                </a:lnTo>
                <a:lnTo>
                  <a:pt x="137921" y="797702"/>
                </a:lnTo>
                <a:lnTo>
                  <a:pt x="115061" y="803356"/>
                </a:lnTo>
                <a:lnTo>
                  <a:pt x="106679" y="810260"/>
                </a:lnTo>
                <a:lnTo>
                  <a:pt x="106679" y="1737855"/>
                </a:lnTo>
                <a:lnTo>
                  <a:pt x="98297" y="1744782"/>
                </a:lnTo>
                <a:lnTo>
                  <a:pt x="75437" y="1750437"/>
                </a:lnTo>
                <a:lnTo>
                  <a:pt x="41529" y="1754250"/>
                </a:lnTo>
                <a:lnTo>
                  <a:pt x="0" y="1755648"/>
                </a:lnTo>
                <a:lnTo>
                  <a:pt x="41528" y="1757045"/>
                </a:lnTo>
                <a:lnTo>
                  <a:pt x="75437" y="1760858"/>
                </a:lnTo>
                <a:lnTo>
                  <a:pt x="98297" y="1766513"/>
                </a:lnTo>
                <a:lnTo>
                  <a:pt x="106679" y="1773440"/>
                </a:lnTo>
                <a:lnTo>
                  <a:pt x="106679" y="2701023"/>
                </a:lnTo>
                <a:lnTo>
                  <a:pt x="115061" y="2707950"/>
                </a:lnTo>
                <a:lnTo>
                  <a:pt x="137921" y="2713605"/>
                </a:lnTo>
                <a:lnTo>
                  <a:pt x="171831" y="2717418"/>
                </a:lnTo>
                <a:lnTo>
                  <a:pt x="213359" y="2718816"/>
                </a:lnTo>
              </a:path>
              <a:path w="1597660" h="2719070">
                <a:moveTo>
                  <a:pt x="1597151" y="0"/>
                </a:moveTo>
                <a:lnTo>
                  <a:pt x="1555622" y="1402"/>
                </a:lnTo>
                <a:lnTo>
                  <a:pt x="1521713" y="5222"/>
                </a:lnTo>
                <a:lnTo>
                  <a:pt x="1498853" y="10876"/>
                </a:lnTo>
                <a:lnTo>
                  <a:pt x="1490471" y="17780"/>
                </a:lnTo>
                <a:lnTo>
                  <a:pt x="1490471" y="218440"/>
                </a:lnTo>
                <a:lnTo>
                  <a:pt x="1482089" y="225343"/>
                </a:lnTo>
                <a:lnTo>
                  <a:pt x="1459229" y="230997"/>
                </a:lnTo>
                <a:lnTo>
                  <a:pt x="1425320" y="234817"/>
                </a:lnTo>
                <a:lnTo>
                  <a:pt x="1383791" y="236220"/>
                </a:lnTo>
                <a:lnTo>
                  <a:pt x="1425320" y="237622"/>
                </a:lnTo>
                <a:lnTo>
                  <a:pt x="1459230" y="241442"/>
                </a:lnTo>
                <a:lnTo>
                  <a:pt x="1482090" y="247096"/>
                </a:lnTo>
                <a:lnTo>
                  <a:pt x="1490471" y="254000"/>
                </a:lnTo>
                <a:lnTo>
                  <a:pt x="1490471" y="454660"/>
                </a:lnTo>
                <a:lnTo>
                  <a:pt x="1498854" y="461563"/>
                </a:lnTo>
                <a:lnTo>
                  <a:pt x="1521714" y="467217"/>
                </a:lnTo>
                <a:lnTo>
                  <a:pt x="1555623" y="471037"/>
                </a:lnTo>
                <a:lnTo>
                  <a:pt x="1597151" y="472440"/>
                </a:lnTo>
              </a:path>
            </a:pathLst>
          </a:custGeom>
          <a:ln w="28575">
            <a:solidFill>
              <a:srgbClr val="EE3D42"/>
            </a:solidFill>
          </a:ln>
        </p:spPr>
        <p:txBody>
          <a:bodyPr wrap="square" lIns="0" tIns="0" rIns="0" bIns="0" rtlCol="0"/>
          <a:lstStyle/>
          <a:p>
            <a:endParaRPr/>
          </a:p>
        </p:txBody>
      </p:sp>
      <p:sp>
        <p:nvSpPr>
          <p:cNvPr id="27" name="object 6"/>
          <p:cNvSpPr txBox="1"/>
          <p:nvPr/>
        </p:nvSpPr>
        <p:spPr>
          <a:xfrm>
            <a:off x="1453532" y="3010247"/>
            <a:ext cx="1425870" cy="352019"/>
          </a:xfrm>
          <a:prstGeom prst="rect">
            <a:avLst/>
          </a:prstGeom>
        </p:spPr>
        <p:txBody>
          <a:bodyPr vert="horz" wrap="square" lIns="0" tIns="13335" rIns="0" bIns="0" rtlCol="0">
            <a:spAutoFit/>
          </a:bodyPr>
          <a:lstStyle/>
          <a:p>
            <a:pPr marL="12700">
              <a:spcBef>
                <a:spcPts val="105"/>
              </a:spcBef>
            </a:pPr>
            <a:r>
              <a:rPr sz="2200" b="1" spc="160" dirty="0">
                <a:solidFill>
                  <a:srgbClr val="EE3D42"/>
                </a:solidFill>
                <a:effectLst>
                  <a:outerShdw blurRad="38100" dist="38100" dir="2700000" algn="tl">
                    <a:srgbClr val="000000">
                      <a:alpha val="43137"/>
                    </a:srgbClr>
                  </a:outerShdw>
                </a:effectLst>
                <a:latin typeface="Arial"/>
                <a:cs typeface="Arial"/>
              </a:rPr>
              <a:t>M</a:t>
            </a:r>
            <a:r>
              <a:rPr sz="2200" b="1" spc="70" dirty="0">
                <a:solidFill>
                  <a:srgbClr val="EE3D42"/>
                </a:solidFill>
                <a:effectLst>
                  <a:outerShdw blurRad="38100" dist="38100" dir="2700000" algn="tl">
                    <a:srgbClr val="000000">
                      <a:alpha val="43137"/>
                    </a:srgbClr>
                  </a:outerShdw>
                </a:effectLst>
                <a:latin typeface="Arial"/>
                <a:cs typeface="Arial"/>
              </a:rPr>
              <a:t>e</a:t>
            </a:r>
            <a:r>
              <a:rPr sz="2200" b="1" spc="215" dirty="0">
                <a:solidFill>
                  <a:srgbClr val="EE3D42"/>
                </a:solidFill>
                <a:effectLst>
                  <a:outerShdw blurRad="38100" dist="38100" dir="2700000" algn="tl">
                    <a:srgbClr val="000000">
                      <a:alpha val="43137"/>
                    </a:srgbClr>
                  </a:outerShdw>
                </a:effectLst>
                <a:latin typeface="Arial"/>
                <a:cs typeface="Arial"/>
              </a:rPr>
              <a:t>m</a:t>
            </a:r>
            <a:r>
              <a:rPr sz="2200" b="1" spc="160" dirty="0">
                <a:solidFill>
                  <a:srgbClr val="EE3D42"/>
                </a:solidFill>
                <a:effectLst>
                  <a:outerShdw blurRad="38100" dist="38100" dir="2700000" algn="tl">
                    <a:srgbClr val="000000">
                      <a:alpha val="43137"/>
                    </a:srgbClr>
                  </a:outerShdw>
                </a:effectLst>
                <a:latin typeface="Arial"/>
                <a:cs typeface="Arial"/>
              </a:rPr>
              <a:t>o</a:t>
            </a:r>
            <a:r>
              <a:rPr sz="2200" b="1" spc="95" dirty="0">
                <a:solidFill>
                  <a:srgbClr val="EE3D42"/>
                </a:solidFill>
                <a:effectLst>
                  <a:outerShdw blurRad="38100" dist="38100" dir="2700000" algn="tl">
                    <a:srgbClr val="000000">
                      <a:alpha val="43137"/>
                    </a:srgbClr>
                  </a:outerShdw>
                </a:effectLst>
                <a:latin typeface="Arial"/>
                <a:cs typeface="Arial"/>
              </a:rPr>
              <a:t>r</a:t>
            </a:r>
            <a:r>
              <a:rPr sz="2200" b="1" spc="-100" dirty="0">
                <a:solidFill>
                  <a:srgbClr val="EE3D42"/>
                </a:solidFill>
                <a:effectLst>
                  <a:outerShdw blurRad="38100" dist="38100" dir="2700000" algn="tl">
                    <a:srgbClr val="000000">
                      <a:alpha val="43137"/>
                    </a:srgbClr>
                  </a:outerShdw>
                </a:effectLst>
                <a:latin typeface="Arial"/>
                <a:cs typeface="Arial"/>
              </a:rPr>
              <a:t>y</a:t>
            </a:r>
            <a:endParaRPr sz="2200" dirty="0">
              <a:effectLst>
                <a:outerShdw blurRad="38100" dist="38100" dir="2700000" algn="tl">
                  <a:srgbClr val="000000">
                    <a:alpha val="43137"/>
                  </a:srgbClr>
                </a:outerShdw>
              </a:effectLst>
              <a:latin typeface="Arial"/>
              <a:cs typeface="Arial"/>
            </a:endParaRPr>
          </a:p>
        </p:txBody>
      </p:sp>
      <p:sp>
        <p:nvSpPr>
          <p:cNvPr id="28" name="object 7"/>
          <p:cNvSpPr txBox="1"/>
          <p:nvPr/>
        </p:nvSpPr>
        <p:spPr>
          <a:xfrm>
            <a:off x="848975" y="4956523"/>
            <a:ext cx="681914" cy="362585"/>
          </a:xfrm>
          <a:prstGeom prst="rect">
            <a:avLst/>
          </a:prstGeom>
        </p:spPr>
        <p:txBody>
          <a:bodyPr vert="horz" wrap="square" lIns="0" tIns="13970" rIns="0" bIns="0" rtlCol="0">
            <a:spAutoFit/>
          </a:bodyPr>
          <a:lstStyle/>
          <a:p>
            <a:pPr marL="12700">
              <a:spcBef>
                <a:spcPts val="110"/>
              </a:spcBef>
            </a:pPr>
            <a:r>
              <a:rPr sz="2200" b="1" spc="130" dirty="0">
                <a:solidFill>
                  <a:srgbClr val="EE3D42"/>
                </a:solidFill>
                <a:effectLst>
                  <a:outerShdw blurRad="38100" dist="38100" dir="2700000" algn="tl">
                    <a:srgbClr val="000000">
                      <a:alpha val="43137"/>
                    </a:srgbClr>
                  </a:outerShdw>
                </a:effectLst>
                <a:latin typeface="Arial"/>
                <a:cs typeface="Arial"/>
              </a:rPr>
              <a:t>D</a:t>
            </a:r>
            <a:r>
              <a:rPr sz="2200" b="1" spc="5" dirty="0">
                <a:solidFill>
                  <a:srgbClr val="EE3D42"/>
                </a:solidFill>
                <a:effectLst>
                  <a:outerShdw blurRad="38100" dist="38100" dir="2700000" algn="tl">
                    <a:srgbClr val="000000">
                      <a:alpha val="43137"/>
                    </a:srgbClr>
                  </a:outerShdw>
                </a:effectLst>
                <a:latin typeface="Arial"/>
                <a:cs typeface="Arial"/>
              </a:rPr>
              <a:t>i</a:t>
            </a:r>
            <a:r>
              <a:rPr sz="2200" b="1" spc="-225" dirty="0">
                <a:solidFill>
                  <a:srgbClr val="EE3D42"/>
                </a:solidFill>
                <a:effectLst>
                  <a:outerShdw blurRad="38100" dist="38100" dir="2700000" algn="tl">
                    <a:srgbClr val="000000">
                      <a:alpha val="43137"/>
                    </a:srgbClr>
                  </a:outerShdw>
                </a:effectLst>
                <a:latin typeface="Arial"/>
                <a:cs typeface="Arial"/>
              </a:rPr>
              <a:t>s</a:t>
            </a:r>
            <a:r>
              <a:rPr sz="2200" b="1" spc="-65" dirty="0">
                <a:solidFill>
                  <a:srgbClr val="EE3D42"/>
                </a:solidFill>
                <a:effectLst>
                  <a:outerShdw blurRad="38100" dist="38100" dir="2700000" algn="tl">
                    <a:srgbClr val="000000">
                      <a:alpha val="43137"/>
                    </a:srgbClr>
                  </a:outerShdw>
                </a:effectLst>
                <a:latin typeface="Arial"/>
                <a:cs typeface="Arial"/>
              </a:rPr>
              <a:t>k</a:t>
            </a:r>
            <a:endParaRPr sz="2200" dirty="0">
              <a:effectLst>
                <a:outerShdw blurRad="38100" dist="38100" dir="2700000" algn="tl">
                  <a:srgbClr val="000000">
                    <a:alpha val="43137"/>
                  </a:srgbClr>
                </a:outerShdw>
              </a:effectLst>
              <a:latin typeface="Arial"/>
              <a:cs typeface="Arial"/>
            </a:endParaRPr>
          </a:p>
        </p:txBody>
      </p:sp>
    </p:spTree>
    <p:extLst>
      <p:ext uri="{BB962C8B-B14F-4D97-AF65-F5344CB8AC3E}">
        <p14:creationId xmlns:p14="http://schemas.microsoft.com/office/powerpoint/2010/main" val="135919037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E51765DA-32CD-4FAC-88C5-0C159F089B1B}"/>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Storage Hierarchy (Cont.)</a:t>
            </a:r>
          </a:p>
        </p:txBody>
      </p:sp>
      <p:sp>
        <p:nvSpPr>
          <p:cNvPr id="23555" name="Rectangle 3">
            <a:extLst>
              <a:ext uri="{FF2B5EF4-FFF2-40B4-BE49-F238E27FC236}">
                <a16:creationId xmlns:a16="http://schemas.microsoft.com/office/drawing/2014/main" id="{43B951A4-0246-42A0-8F9C-5A317F4DED48}"/>
              </a:ext>
            </a:extLst>
          </p:cNvPr>
          <p:cNvSpPr>
            <a:spLocks noGrp="1" noChangeArrowheads="1"/>
          </p:cNvSpPr>
          <p:nvPr>
            <p:ph idx="1"/>
          </p:nvPr>
        </p:nvSpPr>
        <p:spPr>
          <a:xfrm>
            <a:off x="0" y="720725"/>
            <a:ext cx="9144000" cy="6137275"/>
          </a:xfrm>
        </p:spPr>
        <p:txBody>
          <a:bodyPr/>
          <a:lstStyle/>
          <a:p>
            <a:pPr>
              <a:spcAft>
                <a:spcPts val="0"/>
              </a:spcAft>
            </a:pPr>
            <a:r>
              <a:rPr lang="en-US" altLang="en-US" sz="2400" b="1" dirty="0">
                <a:solidFill>
                  <a:srgbClr val="002060"/>
                </a:solidFill>
              </a:rPr>
              <a:t>Primary storage</a:t>
            </a:r>
            <a:r>
              <a:rPr lang="en-US" altLang="en-US" sz="2400" b="1" dirty="0"/>
              <a:t>: </a:t>
            </a:r>
            <a:r>
              <a:rPr lang="en-US" altLang="en-US" sz="2400" dirty="0"/>
              <a:t>Fastest media but volatile (cache, main memory).</a:t>
            </a:r>
          </a:p>
          <a:p>
            <a:pPr>
              <a:spcAft>
                <a:spcPts val="0"/>
              </a:spcAft>
            </a:pPr>
            <a:r>
              <a:rPr lang="en-US" altLang="en-US" sz="2400" b="1" dirty="0">
                <a:solidFill>
                  <a:srgbClr val="002060"/>
                </a:solidFill>
              </a:rPr>
              <a:t>Secondary storage</a:t>
            </a:r>
            <a:r>
              <a:rPr lang="en-US" altLang="en-US" sz="2400" b="1" dirty="0"/>
              <a:t>:</a:t>
            </a:r>
            <a:r>
              <a:rPr lang="en-US" altLang="en-US" sz="2400" dirty="0"/>
              <a:t> next level in hierarchy, non-volatile, moderately fast access time</a:t>
            </a:r>
          </a:p>
          <a:p>
            <a:pPr lvl="1">
              <a:spcAft>
                <a:spcPts val="0"/>
              </a:spcAft>
            </a:pPr>
            <a:r>
              <a:rPr lang="en-US" altLang="en-US" sz="2400" dirty="0"/>
              <a:t>Also called </a:t>
            </a:r>
            <a:r>
              <a:rPr lang="en-US" altLang="en-US" sz="2400" b="1" dirty="0">
                <a:solidFill>
                  <a:srgbClr val="002060"/>
                </a:solidFill>
              </a:rPr>
              <a:t>on-line storage </a:t>
            </a:r>
            <a:endParaRPr lang="en-US" altLang="en-US" sz="2400" dirty="0">
              <a:solidFill>
                <a:srgbClr val="002060"/>
              </a:solidFill>
            </a:endParaRPr>
          </a:p>
          <a:p>
            <a:pPr lvl="1">
              <a:spcAft>
                <a:spcPts val="0"/>
              </a:spcAft>
            </a:pPr>
            <a:r>
              <a:rPr lang="en-US" altLang="en-US" sz="2400" dirty="0"/>
              <a:t>E.g., flash memory, magnetic disks</a:t>
            </a:r>
          </a:p>
          <a:p>
            <a:pPr>
              <a:spcAft>
                <a:spcPts val="0"/>
              </a:spcAft>
            </a:pPr>
            <a:r>
              <a:rPr lang="en-US" altLang="en-US" sz="2400" b="1" dirty="0">
                <a:solidFill>
                  <a:srgbClr val="002060"/>
                </a:solidFill>
              </a:rPr>
              <a:t>Tertiary storage</a:t>
            </a:r>
            <a:r>
              <a:rPr lang="en-US" altLang="en-US" sz="2400" b="1" dirty="0"/>
              <a:t>:</a:t>
            </a:r>
            <a:r>
              <a:rPr lang="en-US" altLang="en-US" sz="2400" dirty="0"/>
              <a:t> lowest level in hierarchy, non-volatile, slow access time</a:t>
            </a:r>
          </a:p>
          <a:p>
            <a:pPr lvl="1">
              <a:spcAft>
                <a:spcPts val="0"/>
              </a:spcAft>
            </a:pPr>
            <a:r>
              <a:rPr lang="en-US" altLang="en-US" sz="2400" dirty="0"/>
              <a:t>also called </a:t>
            </a:r>
            <a:r>
              <a:rPr lang="en-US" altLang="en-US" sz="2400" b="1" dirty="0">
                <a:solidFill>
                  <a:srgbClr val="002060"/>
                </a:solidFill>
              </a:rPr>
              <a:t>off-line storage </a:t>
            </a:r>
            <a:r>
              <a:rPr lang="en-US" altLang="en-US" sz="2400" dirty="0">
                <a:solidFill>
                  <a:schemeClr val="tx1">
                    <a:lumMod val="95000"/>
                    <a:lumOff val="5000"/>
                  </a:schemeClr>
                </a:solidFill>
              </a:rPr>
              <a:t>and used for</a:t>
            </a:r>
            <a:r>
              <a:rPr lang="en-US" altLang="en-US" sz="2400" b="1" dirty="0">
                <a:solidFill>
                  <a:srgbClr val="002060"/>
                </a:solidFill>
              </a:rPr>
              <a:t> archival storage</a:t>
            </a:r>
            <a:r>
              <a:rPr lang="en-US" altLang="en-US" sz="2400" dirty="0">
                <a:solidFill>
                  <a:srgbClr val="002060"/>
                </a:solidFill>
              </a:rPr>
              <a:t> </a:t>
            </a:r>
          </a:p>
          <a:p>
            <a:pPr lvl="1">
              <a:spcAft>
                <a:spcPts val="0"/>
              </a:spcAft>
            </a:pPr>
            <a:r>
              <a:rPr lang="en-US" altLang="en-US" sz="2400" dirty="0"/>
              <a:t>e.g., magnetic tape, optical storage</a:t>
            </a:r>
          </a:p>
          <a:p>
            <a:pPr lvl="1">
              <a:spcAft>
                <a:spcPts val="0"/>
              </a:spcAft>
            </a:pPr>
            <a:r>
              <a:rPr lang="en-US" altLang="en-US" sz="2400" dirty="0"/>
              <a:t>Magnetic tape</a:t>
            </a:r>
            <a:endParaRPr lang="en-US" altLang="en-US" sz="2400" b="1" dirty="0"/>
          </a:p>
          <a:p>
            <a:pPr lvl="2">
              <a:spcAft>
                <a:spcPts val="0"/>
              </a:spcAft>
            </a:pPr>
            <a:r>
              <a:rPr lang="en-US" altLang="en-US" dirty="0"/>
              <a:t>Sequential access, 1 to 12 TB capacity</a:t>
            </a:r>
          </a:p>
          <a:p>
            <a:pPr lvl="2">
              <a:spcAft>
                <a:spcPts val="0"/>
              </a:spcAft>
            </a:pPr>
            <a:r>
              <a:rPr lang="en-US" altLang="en-US" dirty="0"/>
              <a:t>A few drives with many tapes</a:t>
            </a:r>
          </a:p>
          <a:p>
            <a:pPr lvl="2">
              <a:spcAft>
                <a:spcPts val="0"/>
              </a:spcAft>
            </a:pPr>
            <a:r>
              <a:rPr lang="en-US" altLang="en-US" dirty="0"/>
              <a:t>Juke boxes with petabytes (1000’s of TB) of storage</a:t>
            </a:r>
          </a:p>
        </p:txBody>
      </p:sp>
    </p:spTree>
    <p:extLst>
      <p:ext uri="{BB962C8B-B14F-4D97-AF65-F5344CB8AC3E}">
        <p14:creationId xmlns:p14="http://schemas.microsoft.com/office/powerpoint/2010/main" val="180321948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114479"/>
            <a:ext cx="3256599" cy="443070"/>
          </a:xfrm>
          <a:prstGeom prst="rect">
            <a:avLst/>
          </a:prstGeom>
        </p:spPr>
        <p:txBody>
          <a:bodyPr vert="horz" wrap="square" lIns="0" tIns="12065" rIns="0" bIns="0" rtlCol="0">
            <a:spAutoFit/>
          </a:bodyPr>
          <a:lstStyle/>
          <a:p>
            <a:pPr marL="12700">
              <a:spcBef>
                <a:spcPts val="95"/>
              </a:spcBef>
              <a:tabLst>
                <a:tab pos="1660525" algn="l"/>
              </a:tabLst>
            </a:pPr>
            <a:r>
              <a:rPr sz="2800" spc="175" dirty="0"/>
              <a:t>A</a:t>
            </a:r>
            <a:r>
              <a:rPr sz="2800" spc="260" dirty="0"/>
              <a:t>C</a:t>
            </a:r>
            <a:r>
              <a:rPr sz="2800" spc="254" dirty="0"/>
              <a:t>C</a:t>
            </a:r>
            <a:r>
              <a:rPr sz="2800" spc="155" dirty="0"/>
              <a:t>E</a:t>
            </a:r>
            <a:r>
              <a:rPr sz="2800" spc="135" dirty="0"/>
              <a:t>S</a:t>
            </a:r>
            <a:r>
              <a:rPr sz="2800" spc="-5" dirty="0"/>
              <a:t>S</a:t>
            </a:r>
            <a:r>
              <a:rPr sz="2800" dirty="0"/>
              <a:t>	</a:t>
            </a:r>
            <a:r>
              <a:rPr lang="en-US" sz="2800" dirty="0"/>
              <a:t> </a:t>
            </a:r>
            <a:r>
              <a:rPr sz="2800" spc="265" dirty="0"/>
              <a:t>T</a:t>
            </a:r>
            <a:r>
              <a:rPr sz="2800" spc="310" dirty="0"/>
              <a:t>I</a:t>
            </a:r>
            <a:r>
              <a:rPr sz="2800" spc="-5" dirty="0"/>
              <a:t>M</a:t>
            </a:r>
            <a:r>
              <a:rPr sz="2800" spc="-385" dirty="0"/>
              <a:t> </a:t>
            </a:r>
            <a:r>
              <a:rPr sz="2800" spc="155" dirty="0"/>
              <a:t>E</a:t>
            </a:r>
            <a:r>
              <a:rPr sz="2800" spc="-5" dirty="0"/>
              <a:t>S</a:t>
            </a:r>
          </a:p>
        </p:txBody>
      </p:sp>
      <p:graphicFrame>
        <p:nvGraphicFramePr>
          <p:cNvPr id="4" name="object 4"/>
          <p:cNvGraphicFramePr>
            <a:graphicFrameLocks noGrp="1"/>
          </p:cNvGraphicFramePr>
          <p:nvPr/>
        </p:nvGraphicFramePr>
        <p:xfrm>
          <a:off x="547256" y="1682251"/>
          <a:ext cx="5141596" cy="4648199"/>
        </p:xfrm>
        <a:graphic>
          <a:graphicData uri="http://schemas.openxmlformats.org/drawingml/2006/table">
            <a:tbl>
              <a:tblPr firstRow="1" bandRow="1">
                <a:tableStyleId>{2D5ABB26-0587-4C30-8999-92F81FD0307C}</a:tableStyleId>
              </a:tblPr>
              <a:tblGrid>
                <a:gridCol w="2630953">
                  <a:extLst>
                    <a:ext uri="{9D8B030D-6E8A-4147-A177-3AD203B41FA5}">
                      <a16:colId xmlns:a16="http://schemas.microsoft.com/office/drawing/2014/main" val="20000"/>
                    </a:ext>
                  </a:extLst>
                </a:gridCol>
                <a:gridCol w="2510643">
                  <a:extLst>
                    <a:ext uri="{9D8B030D-6E8A-4147-A177-3AD203B41FA5}">
                      <a16:colId xmlns:a16="http://schemas.microsoft.com/office/drawing/2014/main" val="20001"/>
                    </a:ext>
                  </a:extLst>
                </a:gridCol>
              </a:tblGrid>
              <a:tr h="662429">
                <a:tc>
                  <a:txBody>
                    <a:bodyPr/>
                    <a:lstStyle/>
                    <a:p>
                      <a:pPr marR="45720" algn="r">
                        <a:lnSpc>
                          <a:spcPct val="100000"/>
                        </a:lnSpc>
                        <a:spcBef>
                          <a:spcPts val="605"/>
                        </a:spcBef>
                      </a:pPr>
                      <a:r>
                        <a:rPr sz="2000" b="1" spc="65" dirty="0">
                          <a:solidFill>
                            <a:srgbClr val="EE3D42"/>
                          </a:solidFill>
                          <a:latin typeface="Arial"/>
                          <a:cs typeface="Arial"/>
                        </a:rPr>
                        <a:t>0.5</a:t>
                      </a:r>
                      <a:r>
                        <a:rPr sz="2000" b="1" spc="30" dirty="0">
                          <a:solidFill>
                            <a:srgbClr val="EE3D42"/>
                          </a:solidFill>
                          <a:latin typeface="Arial"/>
                          <a:cs typeface="Arial"/>
                        </a:rPr>
                        <a:t> </a:t>
                      </a:r>
                      <a:r>
                        <a:rPr sz="2000" b="1" spc="-80" dirty="0">
                          <a:solidFill>
                            <a:srgbClr val="EE3D42"/>
                          </a:solidFill>
                          <a:latin typeface="Arial"/>
                          <a:cs typeface="Arial"/>
                        </a:rPr>
                        <a:t>ns</a:t>
                      </a:r>
                      <a:endParaRPr sz="2000" dirty="0">
                        <a:latin typeface="Arial"/>
                        <a:cs typeface="Arial"/>
                      </a:endParaRPr>
                    </a:p>
                  </a:txBody>
                  <a:tcPr marL="0" marR="0" marT="76835" marB="0">
                    <a:solidFill>
                      <a:srgbClr val="EDEDED"/>
                    </a:solidFill>
                  </a:tcPr>
                </a:tc>
                <a:tc>
                  <a:txBody>
                    <a:bodyPr/>
                    <a:lstStyle/>
                    <a:p>
                      <a:pPr marL="43815">
                        <a:lnSpc>
                          <a:spcPct val="100000"/>
                        </a:lnSpc>
                        <a:spcBef>
                          <a:spcPts val="605"/>
                        </a:spcBef>
                      </a:pPr>
                      <a:r>
                        <a:rPr sz="2000" spc="-35" dirty="0">
                          <a:solidFill>
                            <a:srgbClr val="636363"/>
                          </a:solidFill>
                          <a:latin typeface="Arial"/>
                          <a:cs typeface="Arial"/>
                        </a:rPr>
                        <a:t>L</a:t>
                      </a:r>
                      <a:r>
                        <a:rPr sz="2000" dirty="0">
                          <a:solidFill>
                            <a:srgbClr val="636363"/>
                          </a:solidFill>
                          <a:latin typeface="Arial"/>
                          <a:cs typeface="Arial"/>
                        </a:rPr>
                        <a:t>1</a:t>
                      </a:r>
                      <a:r>
                        <a:rPr sz="2000" spc="-110" dirty="0">
                          <a:solidFill>
                            <a:srgbClr val="636363"/>
                          </a:solidFill>
                          <a:latin typeface="Arial"/>
                          <a:cs typeface="Arial"/>
                        </a:rPr>
                        <a:t> </a:t>
                      </a:r>
                      <a:r>
                        <a:rPr sz="2000" spc="-5" dirty="0">
                          <a:solidFill>
                            <a:srgbClr val="636363"/>
                          </a:solidFill>
                          <a:latin typeface="Arial"/>
                          <a:cs typeface="Arial"/>
                        </a:rPr>
                        <a:t>C</a:t>
                      </a:r>
                      <a:r>
                        <a:rPr sz="2000" spc="-30" dirty="0">
                          <a:solidFill>
                            <a:srgbClr val="636363"/>
                          </a:solidFill>
                          <a:latin typeface="Arial"/>
                          <a:cs typeface="Arial"/>
                        </a:rPr>
                        <a:t>a</a:t>
                      </a:r>
                      <a:r>
                        <a:rPr sz="2000" spc="35" dirty="0">
                          <a:solidFill>
                            <a:srgbClr val="636363"/>
                          </a:solidFill>
                          <a:latin typeface="Arial"/>
                          <a:cs typeface="Arial"/>
                        </a:rPr>
                        <a:t>c</a:t>
                      </a:r>
                      <a:r>
                        <a:rPr sz="2000" spc="45" dirty="0">
                          <a:solidFill>
                            <a:srgbClr val="636363"/>
                          </a:solidFill>
                          <a:latin typeface="Arial"/>
                          <a:cs typeface="Arial"/>
                        </a:rPr>
                        <a:t>h</a:t>
                      </a:r>
                      <a:r>
                        <a:rPr sz="2000" dirty="0">
                          <a:solidFill>
                            <a:srgbClr val="636363"/>
                          </a:solidFill>
                          <a:latin typeface="Arial"/>
                          <a:cs typeface="Arial"/>
                        </a:rPr>
                        <a:t>e</a:t>
                      </a:r>
                      <a:r>
                        <a:rPr sz="2000" spc="-20" dirty="0">
                          <a:solidFill>
                            <a:srgbClr val="636363"/>
                          </a:solidFill>
                          <a:latin typeface="Arial"/>
                          <a:cs typeface="Arial"/>
                        </a:rPr>
                        <a:t> </a:t>
                      </a:r>
                      <a:r>
                        <a:rPr sz="2000" spc="-85" dirty="0">
                          <a:solidFill>
                            <a:srgbClr val="636363"/>
                          </a:solidFill>
                          <a:latin typeface="Arial"/>
                          <a:cs typeface="Arial"/>
                        </a:rPr>
                        <a:t>R</a:t>
                      </a:r>
                      <a:r>
                        <a:rPr sz="2000" dirty="0">
                          <a:solidFill>
                            <a:srgbClr val="636363"/>
                          </a:solidFill>
                          <a:latin typeface="Arial"/>
                          <a:cs typeface="Arial"/>
                        </a:rPr>
                        <a:t>ef</a:t>
                      </a:r>
                      <a:endParaRPr sz="2000" dirty="0">
                        <a:latin typeface="Arial"/>
                        <a:cs typeface="Arial"/>
                      </a:endParaRPr>
                    </a:p>
                  </a:txBody>
                  <a:tcPr marL="0" marR="0" marT="76835" marB="0">
                    <a:solidFill>
                      <a:srgbClr val="EDEDED"/>
                    </a:solidFill>
                  </a:tcPr>
                </a:tc>
                <a:extLst>
                  <a:ext uri="{0D108BD9-81ED-4DB2-BD59-A6C34878D82A}">
                    <a16:rowId xmlns:a16="http://schemas.microsoft.com/office/drawing/2014/main" val="10000"/>
                  </a:ext>
                </a:extLst>
              </a:tr>
              <a:tr h="664151">
                <a:tc>
                  <a:txBody>
                    <a:bodyPr/>
                    <a:lstStyle/>
                    <a:p>
                      <a:pPr marR="35560" algn="r">
                        <a:lnSpc>
                          <a:spcPct val="100000"/>
                        </a:lnSpc>
                        <a:spcBef>
                          <a:spcPts val="620"/>
                        </a:spcBef>
                      </a:pPr>
                      <a:r>
                        <a:rPr sz="2000" b="1" spc="-60" dirty="0">
                          <a:solidFill>
                            <a:srgbClr val="EE3D42"/>
                          </a:solidFill>
                          <a:latin typeface="Arial"/>
                          <a:cs typeface="Arial"/>
                        </a:rPr>
                        <a:t>7</a:t>
                      </a:r>
                      <a:r>
                        <a:rPr sz="2000" b="1" spc="-5" dirty="0">
                          <a:solidFill>
                            <a:srgbClr val="EE3D42"/>
                          </a:solidFill>
                          <a:latin typeface="Arial"/>
                          <a:cs typeface="Arial"/>
                        </a:rPr>
                        <a:t> </a:t>
                      </a:r>
                      <a:r>
                        <a:rPr sz="2000" b="1" spc="-80" dirty="0">
                          <a:solidFill>
                            <a:srgbClr val="EE3D42"/>
                          </a:solidFill>
                          <a:latin typeface="Arial"/>
                          <a:cs typeface="Arial"/>
                        </a:rPr>
                        <a:t>ns</a:t>
                      </a:r>
                      <a:endParaRPr sz="2000">
                        <a:latin typeface="Arial"/>
                        <a:cs typeface="Arial"/>
                      </a:endParaRPr>
                    </a:p>
                  </a:txBody>
                  <a:tcPr marL="0" marR="0" marT="78740" marB="0">
                    <a:solidFill>
                      <a:srgbClr val="EDEDED"/>
                    </a:solidFill>
                  </a:tcPr>
                </a:tc>
                <a:tc>
                  <a:txBody>
                    <a:bodyPr/>
                    <a:lstStyle/>
                    <a:p>
                      <a:pPr marL="43815">
                        <a:lnSpc>
                          <a:spcPct val="100000"/>
                        </a:lnSpc>
                        <a:spcBef>
                          <a:spcPts val="620"/>
                        </a:spcBef>
                      </a:pPr>
                      <a:r>
                        <a:rPr sz="2000" spc="-20" dirty="0">
                          <a:solidFill>
                            <a:srgbClr val="636363"/>
                          </a:solidFill>
                          <a:latin typeface="Arial"/>
                          <a:cs typeface="Arial"/>
                        </a:rPr>
                        <a:t>L2</a:t>
                      </a:r>
                      <a:r>
                        <a:rPr sz="2000" spc="-35" dirty="0">
                          <a:solidFill>
                            <a:srgbClr val="636363"/>
                          </a:solidFill>
                          <a:latin typeface="Arial"/>
                          <a:cs typeface="Arial"/>
                        </a:rPr>
                        <a:t> </a:t>
                      </a:r>
                      <a:r>
                        <a:rPr sz="2000" spc="5" dirty="0">
                          <a:solidFill>
                            <a:srgbClr val="636363"/>
                          </a:solidFill>
                          <a:latin typeface="Arial"/>
                          <a:cs typeface="Arial"/>
                        </a:rPr>
                        <a:t>Cache</a:t>
                      </a:r>
                      <a:r>
                        <a:rPr sz="2000" spc="-65" dirty="0">
                          <a:solidFill>
                            <a:srgbClr val="636363"/>
                          </a:solidFill>
                          <a:latin typeface="Arial"/>
                          <a:cs typeface="Arial"/>
                        </a:rPr>
                        <a:t> </a:t>
                      </a:r>
                      <a:r>
                        <a:rPr sz="2000" spc="-35" dirty="0">
                          <a:solidFill>
                            <a:srgbClr val="636363"/>
                          </a:solidFill>
                          <a:latin typeface="Arial"/>
                          <a:cs typeface="Arial"/>
                        </a:rPr>
                        <a:t>Ref</a:t>
                      </a:r>
                      <a:endParaRPr sz="2000">
                        <a:latin typeface="Arial"/>
                        <a:cs typeface="Arial"/>
                      </a:endParaRPr>
                    </a:p>
                  </a:txBody>
                  <a:tcPr marL="0" marR="0" marT="78740" marB="0">
                    <a:solidFill>
                      <a:srgbClr val="EDEDED"/>
                    </a:solidFill>
                  </a:tcPr>
                </a:tc>
                <a:extLst>
                  <a:ext uri="{0D108BD9-81ED-4DB2-BD59-A6C34878D82A}">
                    <a16:rowId xmlns:a16="http://schemas.microsoft.com/office/drawing/2014/main" val="10001"/>
                  </a:ext>
                </a:extLst>
              </a:tr>
              <a:tr h="665013">
                <a:tc>
                  <a:txBody>
                    <a:bodyPr/>
                    <a:lstStyle/>
                    <a:p>
                      <a:pPr marR="48260" algn="r">
                        <a:lnSpc>
                          <a:spcPct val="100000"/>
                        </a:lnSpc>
                        <a:spcBef>
                          <a:spcPts val="620"/>
                        </a:spcBef>
                      </a:pPr>
                      <a:r>
                        <a:rPr sz="2000" b="1" spc="75" dirty="0">
                          <a:solidFill>
                            <a:srgbClr val="EE3D42"/>
                          </a:solidFill>
                          <a:latin typeface="Arial"/>
                          <a:cs typeface="Arial"/>
                        </a:rPr>
                        <a:t>100</a:t>
                      </a:r>
                      <a:r>
                        <a:rPr sz="2000" b="1" spc="85" dirty="0">
                          <a:solidFill>
                            <a:srgbClr val="EE3D42"/>
                          </a:solidFill>
                          <a:latin typeface="Arial"/>
                          <a:cs typeface="Arial"/>
                        </a:rPr>
                        <a:t> </a:t>
                      </a:r>
                      <a:r>
                        <a:rPr sz="2000" b="1" spc="-80" dirty="0">
                          <a:solidFill>
                            <a:srgbClr val="EE3D42"/>
                          </a:solidFill>
                          <a:latin typeface="Arial"/>
                          <a:cs typeface="Arial"/>
                        </a:rPr>
                        <a:t>ns</a:t>
                      </a:r>
                      <a:endParaRPr sz="2000">
                        <a:latin typeface="Arial"/>
                        <a:cs typeface="Arial"/>
                      </a:endParaRPr>
                    </a:p>
                  </a:txBody>
                  <a:tcPr marL="0" marR="0" marT="78740" marB="0">
                    <a:solidFill>
                      <a:srgbClr val="EDEDED"/>
                    </a:solidFill>
                  </a:tcPr>
                </a:tc>
                <a:tc>
                  <a:txBody>
                    <a:bodyPr/>
                    <a:lstStyle/>
                    <a:p>
                      <a:pPr marL="43815">
                        <a:lnSpc>
                          <a:spcPct val="100000"/>
                        </a:lnSpc>
                        <a:spcBef>
                          <a:spcPts val="620"/>
                        </a:spcBef>
                      </a:pPr>
                      <a:r>
                        <a:rPr sz="2000" spc="-40" dirty="0">
                          <a:solidFill>
                            <a:srgbClr val="636363"/>
                          </a:solidFill>
                          <a:latin typeface="Arial"/>
                          <a:cs typeface="Arial"/>
                        </a:rPr>
                        <a:t>DRAM</a:t>
                      </a:r>
                      <a:endParaRPr sz="2000">
                        <a:latin typeface="Arial"/>
                        <a:cs typeface="Arial"/>
                      </a:endParaRPr>
                    </a:p>
                  </a:txBody>
                  <a:tcPr marL="0" marR="0" marT="78740" marB="0">
                    <a:solidFill>
                      <a:srgbClr val="EDEDED"/>
                    </a:solidFill>
                  </a:tcPr>
                </a:tc>
                <a:extLst>
                  <a:ext uri="{0D108BD9-81ED-4DB2-BD59-A6C34878D82A}">
                    <a16:rowId xmlns:a16="http://schemas.microsoft.com/office/drawing/2014/main" val="10002"/>
                  </a:ext>
                </a:extLst>
              </a:tr>
              <a:tr h="665013">
                <a:tc>
                  <a:txBody>
                    <a:bodyPr/>
                    <a:lstStyle/>
                    <a:p>
                      <a:pPr marR="37465" algn="r">
                        <a:lnSpc>
                          <a:spcPct val="100000"/>
                        </a:lnSpc>
                        <a:spcBef>
                          <a:spcPts val="620"/>
                        </a:spcBef>
                      </a:pPr>
                      <a:r>
                        <a:rPr sz="2000" b="1" spc="95" dirty="0">
                          <a:solidFill>
                            <a:srgbClr val="EE3D42"/>
                          </a:solidFill>
                          <a:latin typeface="Arial"/>
                          <a:cs typeface="Arial"/>
                        </a:rPr>
                        <a:t>150,000</a:t>
                      </a:r>
                      <a:r>
                        <a:rPr sz="2000" b="1" spc="140" dirty="0">
                          <a:solidFill>
                            <a:srgbClr val="EE3D42"/>
                          </a:solidFill>
                          <a:latin typeface="Arial"/>
                          <a:cs typeface="Arial"/>
                        </a:rPr>
                        <a:t> </a:t>
                      </a:r>
                      <a:r>
                        <a:rPr sz="2000" b="1" spc="-80" dirty="0">
                          <a:solidFill>
                            <a:srgbClr val="EE3D42"/>
                          </a:solidFill>
                          <a:latin typeface="Arial"/>
                          <a:cs typeface="Arial"/>
                        </a:rPr>
                        <a:t>ns</a:t>
                      </a:r>
                      <a:endParaRPr sz="2000" dirty="0">
                        <a:latin typeface="Arial"/>
                        <a:cs typeface="Arial"/>
                      </a:endParaRPr>
                    </a:p>
                  </a:txBody>
                  <a:tcPr marL="0" marR="0" marT="78740" marB="0">
                    <a:solidFill>
                      <a:srgbClr val="EDEDED"/>
                    </a:solidFill>
                  </a:tcPr>
                </a:tc>
                <a:tc>
                  <a:txBody>
                    <a:bodyPr/>
                    <a:lstStyle/>
                    <a:p>
                      <a:pPr marL="43180">
                        <a:lnSpc>
                          <a:spcPct val="100000"/>
                        </a:lnSpc>
                        <a:spcBef>
                          <a:spcPts val="620"/>
                        </a:spcBef>
                      </a:pPr>
                      <a:r>
                        <a:rPr sz="2000" spc="-95" dirty="0">
                          <a:solidFill>
                            <a:srgbClr val="636363"/>
                          </a:solidFill>
                          <a:latin typeface="Arial"/>
                          <a:cs typeface="Arial"/>
                        </a:rPr>
                        <a:t>SSD</a:t>
                      </a:r>
                      <a:endParaRPr sz="2000">
                        <a:latin typeface="Arial"/>
                        <a:cs typeface="Arial"/>
                      </a:endParaRPr>
                    </a:p>
                  </a:txBody>
                  <a:tcPr marL="0" marR="0" marT="78740" marB="0">
                    <a:solidFill>
                      <a:srgbClr val="EDEDED"/>
                    </a:solidFill>
                  </a:tcPr>
                </a:tc>
                <a:extLst>
                  <a:ext uri="{0D108BD9-81ED-4DB2-BD59-A6C34878D82A}">
                    <a16:rowId xmlns:a16="http://schemas.microsoft.com/office/drawing/2014/main" val="10003"/>
                  </a:ext>
                </a:extLst>
              </a:tr>
              <a:tr h="664151">
                <a:tc>
                  <a:txBody>
                    <a:bodyPr/>
                    <a:lstStyle/>
                    <a:p>
                      <a:pPr marR="94615" algn="r">
                        <a:lnSpc>
                          <a:spcPct val="100000"/>
                        </a:lnSpc>
                        <a:spcBef>
                          <a:spcPts val="620"/>
                        </a:spcBef>
                      </a:pPr>
                      <a:r>
                        <a:rPr sz="2000" b="1" spc="120" dirty="0">
                          <a:solidFill>
                            <a:srgbClr val="EE3D42"/>
                          </a:solidFill>
                          <a:latin typeface="Arial"/>
                          <a:cs typeface="Arial"/>
                        </a:rPr>
                        <a:t>10,000,000</a:t>
                      </a:r>
                      <a:r>
                        <a:rPr sz="2000" b="1" spc="135" dirty="0">
                          <a:solidFill>
                            <a:srgbClr val="EE3D42"/>
                          </a:solidFill>
                          <a:latin typeface="Arial"/>
                          <a:cs typeface="Arial"/>
                        </a:rPr>
                        <a:t> </a:t>
                      </a:r>
                      <a:r>
                        <a:rPr sz="2000" b="1" spc="-80" dirty="0">
                          <a:solidFill>
                            <a:srgbClr val="EE3D42"/>
                          </a:solidFill>
                          <a:latin typeface="Arial"/>
                          <a:cs typeface="Arial"/>
                        </a:rPr>
                        <a:t>ns</a:t>
                      </a:r>
                      <a:endParaRPr sz="2000">
                        <a:latin typeface="Arial"/>
                        <a:cs typeface="Arial"/>
                      </a:endParaRPr>
                    </a:p>
                  </a:txBody>
                  <a:tcPr marL="0" marR="0" marT="78740" marB="0">
                    <a:solidFill>
                      <a:srgbClr val="EDEDED"/>
                    </a:solidFill>
                  </a:tcPr>
                </a:tc>
                <a:tc>
                  <a:txBody>
                    <a:bodyPr/>
                    <a:lstStyle/>
                    <a:p>
                      <a:pPr marL="43815">
                        <a:lnSpc>
                          <a:spcPct val="100000"/>
                        </a:lnSpc>
                        <a:spcBef>
                          <a:spcPts val="620"/>
                        </a:spcBef>
                      </a:pPr>
                      <a:r>
                        <a:rPr sz="2000" spc="5" dirty="0">
                          <a:solidFill>
                            <a:srgbClr val="636363"/>
                          </a:solidFill>
                          <a:latin typeface="Arial"/>
                          <a:cs typeface="Arial"/>
                        </a:rPr>
                        <a:t>HDD</a:t>
                      </a:r>
                      <a:endParaRPr sz="2000">
                        <a:latin typeface="Arial"/>
                        <a:cs typeface="Arial"/>
                      </a:endParaRPr>
                    </a:p>
                  </a:txBody>
                  <a:tcPr marL="0" marR="0" marT="78740" marB="0">
                    <a:solidFill>
                      <a:srgbClr val="EDEDED"/>
                    </a:solidFill>
                  </a:tcPr>
                </a:tc>
                <a:extLst>
                  <a:ext uri="{0D108BD9-81ED-4DB2-BD59-A6C34878D82A}">
                    <a16:rowId xmlns:a16="http://schemas.microsoft.com/office/drawing/2014/main" val="10004"/>
                  </a:ext>
                </a:extLst>
              </a:tr>
              <a:tr h="664151">
                <a:tc>
                  <a:txBody>
                    <a:bodyPr/>
                    <a:lstStyle/>
                    <a:p>
                      <a:pPr marR="99695" algn="r">
                        <a:lnSpc>
                          <a:spcPct val="100000"/>
                        </a:lnSpc>
                        <a:spcBef>
                          <a:spcPts val="620"/>
                        </a:spcBef>
                      </a:pPr>
                      <a:r>
                        <a:rPr sz="2000" b="1" spc="145" dirty="0">
                          <a:solidFill>
                            <a:srgbClr val="EE3D42"/>
                          </a:solidFill>
                          <a:latin typeface="Arial"/>
                          <a:cs typeface="Arial"/>
                        </a:rPr>
                        <a:t>~30,000,000</a:t>
                      </a:r>
                      <a:r>
                        <a:rPr sz="2000" b="1" spc="165" dirty="0">
                          <a:solidFill>
                            <a:srgbClr val="EE3D42"/>
                          </a:solidFill>
                          <a:latin typeface="Arial"/>
                          <a:cs typeface="Arial"/>
                        </a:rPr>
                        <a:t> </a:t>
                      </a:r>
                      <a:r>
                        <a:rPr sz="2000" b="1" spc="-80" dirty="0">
                          <a:solidFill>
                            <a:srgbClr val="EE3D42"/>
                          </a:solidFill>
                          <a:latin typeface="Arial"/>
                          <a:cs typeface="Arial"/>
                        </a:rPr>
                        <a:t>ns</a:t>
                      </a:r>
                      <a:endParaRPr sz="2000">
                        <a:latin typeface="Arial"/>
                        <a:cs typeface="Arial"/>
                      </a:endParaRPr>
                    </a:p>
                  </a:txBody>
                  <a:tcPr marL="0" marR="0" marT="78740" marB="0">
                    <a:solidFill>
                      <a:srgbClr val="EDEDED"/>
                    </a:solidFill>
                  </a:tcPr>
                </a:tc>
                <a:tc>
                  <a:txBody>
                    <a:bodyPr/>
                    <a:lstStyle/>
                    <a:p>
                      <a:pPr marL="43815">
                        <a:lnSpc>
                          <a:spcPct val="100000"/>
                        </a:lnSpc>
                        <a:spcBef>
                          <a:spcPts val="620"/>
                        </a:spcBef>
                      </a:pPr>
                      <a:r>
                        <a:rPr sz="2000" spc="40" dirty="0">
                          <a:solidFill>
                            <a:srgbClr val="636363"/>
                          </a:solidFill>
                          <a:latin typeface="Arial"/>
                          <a:cs typeface="Arial"/>
                        </a:rPr>
                        <a:t>Network</a:t>
                      </a:r>
                      <a:r>
                        <a:rPr sz="2000" spc="-55" dirty="0">
                          <a:solidFill>
                            <a:srgbClr val="636363"/>
                          </a:solidFill>
                          <a:latin typeface="Arial"/>
                          <a:cs typeface="Arial"/>
                        </a:rPr>
                        <a:t> </a:t>
                      </a:r>
                      <a:r>
                        <a:rPr sz="2000" spc="5" dirty="0">
                          <a:solidFill>
                            <a:srgbClr val="636363"/>
                          </a:solidFill>
                          <a:latin typeface="Arial"/>
                          <a:cs typeface="Arial"/>
                        </a:rPr>
                        <a:t>Storage</a:t>
                      </a:r>
                      <a:endParaRPr sz="2000">
                        <a:latin typeface="Arial"/>
                        <a:cs typeface="Arial"/>
                      </a:endParaRPr>
                    </a:p>
                  </a:txBody>
                  <a:tcPr marL="0" marR="0" marT="78740" marB="0">
                    <a:solidFill>
                      <a:srgbClr val="EDEDED"/>
                    </a:solidFill>
                  </a:tcPr>
                </a:tc>
                <a:extLst>
                  <a:ext uri="{0D108BD9-81ED-4DB2-BD59-A6C34878D82A}">
                    <a16:rowId xmlns:a16="http://schemas.microsoft.com/office/drawing/2014/main" val="10005"/>
                  </a:ext>
                </a:extLst>
              </a:tr>
              <a:tr h="663291">
                <a:tc>
                  <a:txBody>
                    <a:bodyPr/>
                    <a:lstStyle/>
                    <a:p>
                      <a:pPr marL="109220">
                        <a:lnSpc>
                          <a:spcPct val="100000"/>
                        </a:lnSpc>
                        <a:spcBef>
                          <a:spcPts val="620"/>
                        </a:spcBef>
                      </a:pPr>
                      <a:r>
                        <a:rPr sz="2000" b="1" spc="135" dirty="0">
                          <a:solidFill>
                            <a:srgbClr val="EE3D42"/>
                          </a:solidFill>
                          <a:latin typeface="Arial"/>
                          <a:cs typeface="Arial"/>
                        </a:rPr>
                        <a:t>1,000,000,000</a:t>
                      </a:r>
                      <a:r>
                        <a:rPr sz="2000" b="1" spc="165" dirty="0">
                          <a:solidFill>
                            <a:srgbClr val="EE3D42"/>
                          </a:solidFill>
                          <a:latin typeface="Arial"/>
                          <a:cs typeface="Arial"/>
                        </a:rPr>
                        <a:t> </a:t>
                      </a:r>
                      <a:r>
                        <a:rPr sz="2000" b="1" spc="-150" dirty="0">
                          <a:solidFill>
                            <a:srgbClr val="EE3D42"/>
                          </a:solidFill>
                          <a:latin typeface="Arial"/>
                          <a:cs typeface="Arial"/>
                        </a:rPr>
                        <a:t>ns</a:t>
                      </a:r>
                      <a:endParaRPr sz="2000" dirty="0">
                        <a:latin typeface="Arial"/>
                        <a:cs typeface="Arial"/>
                      </a:endParaRPr>
                    </a:p>
                  </a:txBody>
                  <a:tcPr marL="0" marR="0" marT="78740" marB="0">
                    <a:solidFill>
                      <a:srgbClr val="EDEDED"/>
                    </a:solidFill>
                  </a:tcPr>
                </a:tc>
                <a:tc>
                  <a:txBody>
                    <a:bodyPr/>
                    <a:lstStyle/>
                    <a:p>
                      <a:pPr marL="43815">
                        <a:lnSpc>
                          <a:spcPct val="100000"/>
                        </a:lnSpc>
                        <a:spcBef>
                          <a:spcPts val="620"/>
                        </a:spcBef>
                      </a:pPr>
                      <a:r>
                        <a:rPr sz="2000" spc="-50" dirty="0">
                          <a:solidFill>
                            <a:srgbClr val="636363"/>
                          </a:solidFill>
                          <a:latin typeface="Arial"/>
                          <a:cs typeface="Arial"/>
                        </a:rPr>
                        <a:t>Tape</a:t>
                      </a:r>
                      <a:r>
                        <a:rPr sz="2000" spc="-75" dirty="0">
                          <a:solidFill>
                            <a:srgbClr val="636363"/>
                          </a:solidFill>
                          <a:latin typeface="Arial"/>
                          <a:cs typeface="Arial"/>
                        </a:rPr>
                        <a:t> </a:t>
                      </a:r>
                      <a:r>
                        <a:rPr sz="2000" spc="5" dirty="0">
                          <a:solidFill>
                            <a:srgbClr val="636363"/>
                          </a:solidFill>
                          <a:latin typeface="Arial"/>
                          <a:cs typeface="Arial"/>
                        </a:rPr>
                        <a:t>Archives</a:t>
                      </a:r>
                      <a:endParaRPr sz="2000" dirty="0">
                        <a:latin typeface="Arial"/>
                        <a:cs typeface="Arial"/>
                      </a:endParaRPr>
                    </a:p>
                  </a:txBody>
                  <a:tcPr marL="0" marR="0" marT="78740" marB="0">
                    <a:solidFill>
                      <a:srgbClr val="EDEDED"/>
                    </a:solidFill>
                  </a:tcPr>
                </a:tc>
                <a:extLst>
                  <a:ext uri="{0D108BD9-81ED-4DB2-BD59-A6C34878D82A}">
                    <a16:rowId xmlns:a16="http://schemas.microsoft.com/office/drawing/2014/main" val="10006"/>
                  </a:ext>
                </a:extLst>
              </a:tr>
            </a:tbl>
          </a:graphicData>
        </a:graphic>
      </p:graphicFrame>
      <p:sp>
        <p:nvSpPr>
          <p:cNvPr id="5" name="object 5"/>
          <p:cNvSpPr/>
          <p:nvPr/>
        </p:nvSpPr>
        <p:spPr>
          <a:xfrm>
            <a:off x="5781873" y="1776403"/>
            <a:ext cx="329565" cy="365760"/>
          </a:xfrm>
          <a:custGeom>
            <a:avLst/>
            <a:gdLst/>
            <a:ahLst/>
            <a:cxnLst/>
            <a:rect l="l" t="t" r="r" b="b"/>
            <a:pathLst>
              <a:path w="329564" h="365759">
                <a:moveTo>
                  <a:pt x="164591" y="0"/>
                </a:moveTo>
                <a:lnTo>
                  <a:pt x="0" y="182879"/>
                </a:lnTo>
                <a:lnTo>
                  <a:pt x="164591" y="365760"/>
                </a:lnTo>
                <a:lnTo>
                  <a:pt x="164591" y="274320"/>
                </a:lnTo>
                <a:lnTo>
                  <a:pt x="329183" y="274320"/>
                </a:lnTo>
                <a:lnTo>
                  <a:pt x="329183" y="91439"/>
                </a:lnTo>
                <a:lnTo>
                  <a:pt x="164591" y="91439"/>
                </a:lnTo>
                <a:lnTo>
                  <a:pt x="164591" y="0"/>
                </a:lnTo>
                <a:close/>
              </a:path>
            </a:pathLst>
          </a:custGeom>
          <a:solidFill>
            <a:srgbClr val="EE3D4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S PGothic" panose="020B0600070205080204" pitchFamily="34" charset="-128"/>
              <a:cs typeface="+mn-cs"/>
            </a:endParaRPr>
          </a:p>
        </p:txBody>
      </p:sp>
      <p:sp>
        <p:nvSpPr>
          <p:cNvPr id="6" name="object 6"/>
          <p:cNvSpPr/>
          <p:nvPr/>
        </p:nvSpPr>
        <p:spPr>
          <a:xfrm>
            <a:off x="5792691" y="2387399"/>
            <a:ext cx="329565" cy="365760"/>
          </a:xfrm>
          <a:custGeom>
            <a:avLst/>
            <a:gdLst/>
            <a:ahLst/>
            <a:cxnLst/>
            <a:rect l="l" t="t" r="r" b="b"/>
            <a:pathLst>
              <a:path w="329564" h="365760">
                <a:moveTo>
                  <a:pt x="164591" y="0"/>
                </a:moveTo>
                <a:lnTo>
                  <a:pt x="0" y="182880"/>
                </a:lnTo>
                <a:lnTo>
                  <a:pt x="164591" y="365760"/>
                </a:lnTo>
                <a:lnTo>
                  <a:pt x="164591" y="274320"/>
                </a:lnTo>
                <a:lnTo>
                  <a:pt x="329183" y="274320"/>
                </a:lnTo>
                <a:lnTo>
                  <a:pt x="329183" y="91440"/>
                </a:lnTo>
                <a:lnTo>
                  <a:pt x="164591" y="91440"/>
                </a:lnTo>
                <a:lnTo>
                  <a:pt x="164591" y="0"/>
                </a:lnTo>
                <a:close/>
              </a:path>
            </a:pathLst>
          </a:custGeom>
          <a:solidFill>
            <a:srgbClr val="EE3D4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S PGothic" panose="020B0600070205080204" pitchFamily="34" charset="-128"/>
              <a:cs typeface="+mn-cs"/>
            </a:endParaRPr>
          </a:p>
        </p:txBody>
      </p:sp>
      <p:sp>
        <p:nvSpPr>
          <p:cNvPr id="7" name="object 7"/>
          <p:cNvSpPr/>
          <p:nvPr/>
        </p:nvSpPr>
        <p:spPr>
          <a:xfrm>
            <a:off x="5814200" y="3103869"/>
            <a:ext cx="329565" cy="365760"/>
          </a:xfrm>
          <a:custGeom>
            <a:avLst/>
            <a:gdLst/>
            <a:ahLst/>
            <a:cxnLst/>
            <a:rect l="l" t="t" r="r" b="b"/>
            <a:pathLst>
              <a:path w="329564" h="365760">
                <a:moveTo>
                  <a:pt x="164591" y="0"/>
                </a:moveTo>
                <a:lnTo>
                  <a:pt x="0" y="182880"/>
                </a:lnTo>
                <a:lnTo>
                  <a:pt x="164591" y="365759"/>
                </a:lnTo>
                <a:lnTo>
                  <a:pt x="164591" y="274319"/>
                </a:lnTo>
                <a:lnTo>
                  <a:pt x="329183" y="274319"/>
                </a:lnTo>
                <a:lnTo>
                  <a:pt x="329183" y="91439"/>
                </a:lnTo>
                <a:lnTo>
                  <a:pt x="164591" y="91439"/>
                </a:lnTo>
                <a:lnTo>
                  <a:pt x="164591" y="0"/>
                </a:lnTo>
                <a:close/>
              </a:path>
            </a:pathLst>
          </a:custGeom>
          <a:solidFill>
            <a:srgbClr val="EE3D4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S PGothic" panose="020B0600070205080204" pitchFamily="34" charset="-128"/>
              <a:cs typeface="+mn-cs"/>
            </a:endParaRPr>
          </a:p>
        </p:txBody>
      </p:sp>
      <p:sp>
        <p:nvSpPr>
          <p:cNvPr id="8" name="object 8"/>
          <p:cNvSpPr/>
          <p:nvPr/>
        </p:nvSpPr>
        <p:spPr>
          <a:xfrm>
            <a:off x="5803445" y="3806894"/>
            <a:ext cx="329565" cy="365760"/>
          </a:xfrm>
          <a:custGeom>
            <a:avLst/>
            <a:gdLst/>
            <a:ahLst/>
            <a:cxnLst/>
            <a:rect l="l" t="t" r="r" b="b"/>
            <a:pathLst>
              <a:path w="329564" h="365760">
                <a:moveTo>
                  <a:pt x="164591" y="0"/>
                </a:moveTo>
                <a:lnTo>
                  <a:pt x="0" y="182880"/>
                </a:lnTo>
                <a:lnTo>
                  <a:pt x="164591" y="365760"/>
                </a:lnTo>
                <a:lnTo>
                  <a:pt x="164591" y="274320"/>
                </a:lnTo>
                <a:lnTo>
                  <a:pt x="329183" y="274320"/>
                </a:lnTo>
                <a:lnTo>
                  <a:pt x="329183" y="91440"/>
                </a:lnTo>
                <a:lnTo>
                  <a:pt x="164591" y="91440"/>
                </a:lnTo>
                <a:lnTo>
                  <a:pt x="164591" y="0"/>
                </a:lnTo>
                <a:close/>
              </a:path>
            </a:pathLst>
          </a:custGeom>
          <a:solidFill>
            <a:srgbClr val="EE3D4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S PGothic" panose="020B0600070205080204" pitchFamily="34" charset="-128"/>
              <a:cs typeface="+mn-cs"/>
            </a:endParaRPr>
          </a:p>
        </p:txBody>
      </p:sp>
      <p:sp>
        <p:nvSpPr>
          <p:cNvPr id="9" name="object 9"/>
          <p:cNvSpPr/>
          <p:nvPr/>
        </p:nvSpPr>
        <p:spPr>
          <a:xfrm>
            <a:off x="5814200" y="4481424"/>
            <a:ext cx="329565" cy="365760"/>
          </a:xfrm>
          <a:custGeom>
            <a:avLst/>
            <a:gdLst/>
            <a:ahLst/>
            <a:cxnLst/>
            <a:rect l="l" t="t" r="r" b="b"/>
            <a:pathLst>
              <a:path w="329564" h="365760">
                <a:moveTo>
                  <a:pt x="164591" y="0"/>
                </a:moveTo>
                <a:lnTo>
                  <a:pt x="0" y="182879"/>
                </a:lnTo>
                <a:lnTo>
                  <a:pt x="164591" y="365759"/>
                </a:lnTo>
                <a:lnTo>
                  <a:pt x="164591" y="274319"/>
                </a:lnTo>
                <a:lnTo>
                  <a:pt x="329183" y="274319"/>
                </a:lnTo>
                <a:lnTo>
                  <a:pt x="329183" y="91439"/>
                </a:lnTo>
                <a:lnTo>
                  <a:pt x="164591" y="91439"/>
                </a:lnTo>
                <a:lnTo>
                  <a:pt x="164591" y="0"/>
                </a:lnTo>
                <a:close/>
              </a:path>
            </a:pathLst>
          </a:custGeom>
          <a:solidFill>
            <a:srgbClr val="EE3D4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S PGothic" panose="020B0600070205080204" pitchFamily="34" charset="-128"/>
              <a:cs typeface="+mn-cs"/>
            </a:endParaRPr>
          </a:p>
        </p:txBody>
      </p:sp>
      <p:sp>
        <p:nvSpPr>
          <p:cNvPr id="10" name="object 10"/>
          <p:cNvSpPr/>
          <p:nvPr/>
        </p:nvSpPr>
        <p:spPr>
          <a:xfrm>
            <a:off x="5781872" y="5112835"/>
            <a:ext cx="329565" cy="365760"/>
          </a:xfrm>
          <a:custGeom>
            <a:avLst/>
            <a:gdLst/>
            <a:ahLst/>
            <a:cxnLst/>
            <a:rect l="l" t="t" r="r" b="b"/>
            <a:pathLst>
              <a:path w="329564" h="365760">
                <a:moveTo>
                  <a:pt x="164591" y="0"/>
                </a:moveTo>
                <a:lnTo>
                  <a:pt x="0" y="182880"/>
                </a:lnTo>
                <a:lnTo>
                  <a:pt x="164591" y="365760"/>
                </a:lnTo>
                <a:lnTo>
                  <a:pt x="164591" y="274320"/>
                </a:lnTo>
                <a:lnTo>
                  <a:pt x="329183" y="274320"/>
                </a:lnTo>
                <a:lnTo>
                  <a:pt x="329183" y="91440"/>
                </a:lnTo>
                <a:lnTo>
                  <a:pt x="164591" y="91440"/>
                </a:lnTo>
                <a:lnTo>
                  <a:pt x="164591" y="0"/>
                </a:lnTo>
                <a:close/>
              </a:path>
            </a:pathLst>
          </a:custGeom>
          <a:solidFill>
            <a:srgbClr val="EE3D4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S PGothic" panose="020B0600070205080204" pitchFamily="34" charset="-128"/>
              <a:cs typeface="+mn-cs"/>
            </a:endParaRPr>
          </a:p>
        </p:txBody>
      </p:sp>
      <p:sp>
        <p:nvSpPr>
          <p:cNvPr id="11" name="object 11"/>
          <p:cNvSpPr/>
          <p:nvPr/>
        </p:nvSpPr>
        <p:spPr>
          <a:xfrm>
            <a:off x="5825018" y="5787365"/>
            <a:ext cx="329565" cy="365760"/>
          </a:xfrm>
          <a:custGeom>
            <a:avLst/>
            <a:gdLst/>
            <a:ahLst/>
            <a:cxnLst/>
            <a:rect l="l" t="t" r="r" b="b"/>
            <a:pathLst>
              <a:path w="329564" h="365760">
                <a:moveTo>
                  <a:pt x="164591" y="0"/>
                </a:moveTo>
                <a:lnTo>
                  <a:pt x="0" y="182880"/>
                </a:lnTo>
                <a:lnTo>
                  <a:pt x="164591" y="365760"/>
                </a:lnTo>
                <a:lnTo>
                  <a:pt x="164591" y="274320"/>
                </a:lnTo>
                <a:lnTo>
                  <a:pt x="329183" y="274320"/>
                </a:lnTo>
                <a:lnTo>
                  <a:pt x="329183" y="91440"/>
                </a:lnTo>
                <a:lnTo>
                  <a:pt x="164591" y="91440"/>
                </a:lnTo>
                <a:lnTo>
                  <a:pt x="164591" y="0"/>
                </a:lnTo>
                <a:close/>
              </a:path>
            </a:pathLst>
          </a:custGeom>
          <a:solidFill>
            <a:srgbClr val="EE3D4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S PGothic" panose="020B0600070205080204" pitchFamily="34" charset="-128"/>
              <a:cs typeface="+mn-cs"/>
            </a:endParaRPr>
          </a:p>
        </p:txBody>
      </p:sp>
      <p:sp>
        <p:nvSpPr>
          <p:cNvPr id="12" name="object 12"/>
          <p:cNvSpPr txBox="1"/>
          <p:nvPr/>
        </p:nvSpPr>
        <p:spPr>
          <a:xfrm>
            <a:off x="6258358" y="1682251"/>
            <a:ext cx="1713864" cy="4685257"/>
          </a:xfrm>
          <a:prstGeom prst="rect">
            <a:avLst/>
          </a:prstGeom>
        </p:spPr>
        <p:txBody>
          <a:bodyPr vert="horz" wrap="square" lIns="0" tIns="12065" rIns="0" bIns="0" rtlCol="0">
            <a:spAutoFit/>
          </a:bodyPr>
          <a:lstStyle/>
          <a:p>
            <a:pPr marL="12700" marR="629920" lvl="0" indent="635" algn="l" defTabSz="914400" rtl="0" eaLnBrk="1" fontAlgn="auto" latinLnBrk="0" hangingPunct="1">
              <a:lnSpc>
                <a:spcPct val="100000"/>
              </a:lnSpc>
              <a:spcBef>
                <a:spcPts val="95"/>
              </a:spcBef>
              <a:spcAft>
                <a:spcPts val="0"/>
              </a:spcAft>
              <a:buClrTx/>
              <a:buSzTx/>
              <a:buFontTx/>
              <a:buNone/>
              <a:tabLst/>
              <a:defRPr/>
            </a:pPr>
            <a:r>
              <a:rPr kumimoji="0" sz="2400" b="0" i="0" u="none" strike="noStrike" kern="1200" cap="none" spc="0" normalizeH="0" baseline="0" noProof="0" dirty="0">
                <a:ln>
                  <a:noFill/>
                </a:ln>
                <a:solidFill>
                  <a:srgbClr val="EE3D42"/>
                </a:solidFill>
                <a:effectLst/>
                <a:uLnTx/>
                <a:uFillTx/>
                <a:latin typeface="Arial"/>
                <a:ea typeface="MS PGothic" panose="020B0600070205080204" pitchFamily="34" charset="-128"/>
                <a:cs typeface="Arial"/>
              </a:rPr>
              <a:t>0.5 </a:t>
            </a:r>
            <a:r>
              <a:rPr kumimoji="0" sz="2400" b="0" i="0" u="none" strike="noStrike" kern="1200" cap="none" spc="-15" normalizeH="0" baseline="0" noProof="0" dirty="0">
                <a:ln>
                  <a:noFill/>
                </a:ln>
                <a:solidFill>
                  <a:srgbClr val="EE3D42"/>
                </a:solidFill>
                <a:effectLst/>
                <a:uLnTx/>
                <a:uFillTx/>
                <a:latin typeface="Arial"/>
                <a:ea typeface="MS PGothic" panose="020B0600070205080204" pitchFamily="34" charset="-128"/>
                <a:cs typeface="Arial"/>
              </a:rPr>
              <a:t>sec </a:t>
            </a:r>
            <a:r>
              <a:rPr kumimoji="0" sz="2400" b="0" i="0" u="none" strike="noStrike" kern="1200" cap="none" spc="-655" normalizeH="0" baseline="0" noProof="0" dirty="0">
                <a:ln>
                  <a:noFill/>
                </a:ln>
                <a:solidFill>
                  <a:srgbClr val="EE3D42"/>
                </a:solidFill>
                <a:effectLst/>
                <a:uLnTx/>
                <a:uFillTx/>
                <a:latin typeface="Arial"/>
                <a:ea typeface="MS PGothic" panose="020B0600070205080204" pitchFamily="34" charset="-128"/>
                <a:cs typeface="Arial"/>
              </a:rPr>
              <a:t> </a:t>
            </a:r>
            <a:endParaRPr kumimoji="0" lang="en-US" sz="2400" b="0" i="0" u="none" strike="noStrike" kern="1200" cap="none" spc="-655" normalizeH="0" baseline="0" noProof="0" dirty="0">
              <a:ln>
                <a:noFill/>
              </a:ln>
              <a:solidFill>
                <a:srgbClr val="EE3D42"/>
              </a:solidFill>
              <a:effectLst/>
              <a:uLnTx/>
              <a:uFillTx/>
              <a:latin typeface="Arial"/>
              <a:ea typeface="MS PGothic" panose="020B0600070205080204" pitchFamily="34" charset="-128"/>
              <a:cs typeface="Arial"/>
            </a:endParaRPr>
          </a:p>
          <a:p>
            <a:pPr marL="12700" marR="629920" lvl="0" indent="635" algn="l" defTabSz="914400" rtl="0" eaLnBrk="1" fontAlgn="auto" latinLnBrk="0" hangingPunct="1">
              <a:lnSpc>
                <a:spcPct val="100000"/>
              </a:lnSpc>
              <a:spcBef>
                <a:spcPts val="95"/>
              </a:spcBef>
              <a:spcAft>
                <a:spcPts val="0"/>
              </a:spcAft>
              <a:buClrTx/>
              <a:buSzTx/>
              <a:buFontTx/>
              <a:buNone/>
              <a:tabLst/>
              <a:defRPr/>
            </a:pPr>
            <a:endParaRPr kumimoji="0" lang="en-US" sz="1800" b="0" i="0" u="none" strike="noStrike" kern="1200" cap="none" spc="-655" normalizeH="0" baseline="0" noProof="0" dirty="0">
              <a:ln>
                <a:noFill/>
              </a:ln>
              <a:solidFill>
                <a:srgbClr val="EE3D42"/>
              </a:solidFill>
              <a:effectLst/>
              <a:uLnTx/>
              <a:uFillTx/>
              <a:latin typeface="Arial"/>
              <a:ea typeface="MS PGothic" panose="020B0600070205080204" pitchFamily="34" charset="-128"/>
              <a:cs typeface="Arial"/>
            </a:endParaRPr>
          </a:p>
          <a:p>
            <a:pPr marL="12700" marR="629920" lvl="0" indent="635" algn="l" defTabSz="914400" rtl="0" eaLnBrk="1" fontAlgn="auto" latinLnBrk="0" hangingPunct="1">
              <a:lnSpc>
                <a:spcPct val="100000"/>
              </a:lnSpc>
              <a:spcBef>
                <a:spcPts val="95"/>
              </a:spcBef>
              <a:spcAft>
                <a:spcPts val="0"/>
              </a:spcAft>
              <a:buClrTx/>
              <a:buSzTx/>
              <a:buFontTx/>
              <a:buNone/>
              <a:tabLst/>
              <a:defRPr/>
            </a:pPr>
            <a:r>
              <a:rPr kumimoji="0" sz="2400" b="0" i="0" u="none" strike="noStrike" kern="1200" cap="none" spc="0" normalizeH="0" baseline="0" noProof="0" dirty="0">
                <a:ln>
                  <a:noFill/>
                </a:ln>
                <a:solidFill>
                  <a:srgbClr val="EE3D42"/>
                </a:solidFill>
                <a:effectLst/>
                <a:uLnTx/>
                <a:uFillTx/>
                <a:latin typeface="Arial"/>
                <a:ea typeface="MS PGothic" panose="020B0600070205080204" pitchFamily="34" charset="-128"/>
                <a:cs typeface="Arial"/>
              </a:rPr>
              <a:t>7 </a:t>
            </a:r>
            <a:r>
              <a:rPr kumimoji="0" sz="2400" b="0" i="0" u="none" strike="noStrike" kern="1200" cap="none" spc="-20" normalizeH="0" baseline="0" noProof="0" dirty="0">
                <a:ln>
                  <a:noFill/>
                </a:ln>
                <a:solidFill>
                  <a:srgbClr val="EE3D42"/>
                </a:solidFill>
                <a:effectLst/>
                <a:uLnTx/>
                <a:uFillTx/>
                <a:latin typeface="Arial"/>
                <a:ea typeface="MS PGothic" panose="020B0600070205080204" pitchFamily="34" charset="-128"/>
                <a:cs typeface="Arial"/>
              </a:rPr>
              <a:t>sec </a:t>
            </a:r>
            <a:r>
              <a:rPr kumimoji="0" sz="2400" b="0" i="0" u="none" strike="noStrike" kern="1200" cap="none" spc="-15" normalizeH="0" baseline="0" noProof="0" dirty="0">
                <a:ln>
                  <a:noFill/>
                </a:ln>
                <a:solidFill>
                  <a:srgbClr val="EE3D42"/>
                </a:solidFill>
                <a:effectLst/>
                <a:uLnTx/>
                <a:uFillTx/>
                <a:latin typeface="Arial"/>
                <a:ea typeface="MS PGothic" panose="020B0600070205080204" pitchFamily="34" charset="-128"/>
                <a:cs typeface="Arial"/>
              </a:rPr>
              <a:t> </a:t>
            </a:r>
            <a:endParaRPr kumimoji="0" lang="en-US" sz="2400" b="0" i="0" u="none" strike="noStrike" kern="1200" cap="none" spc="-15" normalizeH="0" baseline="0" noProof="0" dirty="0">
              <a:ln>
                <a:noFill/>
              </a:ln>
              <a:solidFill>
                <a:srgbClr val="EE3D42"/>
              </a:solidFill>
              <a:effectLst/>
              <a:uLnTx/>
              <a:uFillTx/>
              <a:latin typeface="Arial"/>
              <a:ea typeface="MS PGothic" panose="020B0600070205080204" pitchFamily="34" charset="-128"/>
              <a:cs typeface="Arial"/>
            </a:endParaRPr>
          </a:p>
          <a:p>
            <a:pPr marL="12700" marR="629920" lvl="0" indent="635" algn="l" defTabSz="914400" rtl="0" eaLnBrk="1" fontAlgn="auto" latinLnBrk="0" hangingPunct="1">
              <a:lnSpc>
                <a:spcPct val="100000"/>
              </a:lnSpc>
              <a:spcBef>
                <a:spcPts val="95"/>
              </a:spcBef>
              <a:spcAft>
                <a:spcPts val="0"/>
              </a:spcAft>
              <a:buClrTx/>
              <a:buSzTx/>
              <a:buFontTx/>
              <a:buNone/>
              <a:tabLst/>
              <a:defRPr/>
            </a:pPr>
            <a:endParaRPr kumimoji="0" lang="en-US" sz="2300" b="0" i="0" u="none" strike="noStrike" kern="1200" cap="none" spc="-15" normalizeH="0" baseline="0" noProof="0" dirty="0">
              <a:ln>
                <a:noFill/>
              </a:ln>
              <a:solidFill>
                <a:srgbClr val="EE3D42"/>
              </a:solidFill>
              <a:effectLst/>
              <a:uLnTx/>
              <a:uFillTx/>
              <a:latin typeface="Arial"/>
              <a:ea typeface="MS PGothic" panose="020B0600070205080204" pitchFamily="34" charset="-128"/>
              <a:cs typeface="Arial"/>
            </a:endParaRPr>
          </a:p>
          <a:p>
            <a:pPr marL="12700" marR="629920" lvl="0" indent="635" algn="l" defTabSz="914400" rtl="0" eaLnBrk="1" fontAlgn="auto" latinLnBrk="0" hangingPunct="1">
              <a:lnSpc>
                <a:spcPct val="100000"/>
              </a:lnSpc>
              <a:spcBef>
                <a:spcPts val="95"/>
              </a:spcBef>
              <a:spcAft>
                <a:spcPts val="0"/>
              </a:spcAft>
              <a:buClrTx/>
              <a:buSzTx/>
              <a:buFontTx/>
              <a:buNone/>
              <a:tabLst/>
              <a:defRPr/>
            </a:pPr>
            <a:r>
              <a:rPr kumimoji="0" sz="2400" b="0" i="0" u="none" strike="noStrike" kern="1200" cap="none" spc="0" normalizeH="0" baseline="0" noProof="0" dirty="0">
                <a:ln>
                  <a:noFill/>
                </a:ln>
                <a:solidFill>
                  <a:srgbClr val="EE3D42"/>
                </a:solidFill>
                <a:effectLst/>
                <a:uLnTx/>
                <a:uFillTx/>
                <a:latin typeface="Arial"/>
                <a:ea typeface="MS PGothic" panose="020B0600070205080204" pitchFamily="34" charset="-128"/>
                <a:cs typeface="Arial"/>
              </a:rPr>
              <a:t>100</a:t>
            </a:r>
            <a:r>
              <a:rPr kumimoji="0" sz="2400" b="0" i="0" u="none" strike="noStrike" kern="1200" cap="none" spc="-90" normalizeH="0" baseline="0" noProof="0" dirty="0">
                <a:ln>
                  <a:noFill/>
                </a:ln>
                <a:solidFill>
                  <a:srgbClr val="EE3D42"/>
                </a:solidFill>
                <a:effectLst/>
                <a:uLnTx/>
                <a:uFillTx/>
                <a:latin typeface="Arial"/>
                <a:ea typeface="MS PGothic" panose="020B0600070205080204" pitchFamily="34" charset="-128"/>
                <a:cs typeface="Arial"/>
              </a:rPr>
              <a:t> </a:t>
            </a:r>
            <a:r>
              <a:rPr kumimoji="0" sz="2400" b="0" i="0" u="none" strike="noStrike" kern="1200" cap="none" spc="-20" normalizeH="0" baseline="0" noProof="0" dirty="0">
                <a:ln>
                  <a:noFill/>
                </a:ln>
                <a:solidFill>
                  <a:srgbClr val="EE3D42"/>
                </a:solidFill>
                <a:effectLst/>
                <a:uLnTx/>
                <a:uFillTx/>
                <a:latin typeface="Arial"/>
                <a:ea typeface="MS PGothic" panose="020B0600070205080204" pitchFamily="34" charset="-128"/>
                <a:cs typeface="Arial"/>
              </a:rPr>
              <a:t>sec</a:t>
            </a:r>
            <a:endParaRPr kumimoji="0" sz="24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Arial"/>
            </a:endParaRPr>
          </a:p>
          <a:p>
            <a:pPr marL="12700" marR="0" lvl="0" indent="0" algn="l" defTabSz="914400" rtl="0" eaLnBrk="1" fontAlgn="auto" latinLnBrk="0" hangingPunct="1">
              <a:lnSpc>
                <a:spcPct val="100000"/>
              </a:lnSpc>
              <a:spcBef>
                <a:spcPts val="1145"/>
              </a:spcBef>
              <a:spcAft>
                <a:spcPts val="0"/>
              </a:spcAft>
              <a:buClrTx/>
              <a:buSzTx/>
              <a:buFontTx/>
              <a:buNone/>
              <a:tabLst/>
              <a:defRPr/>
            </a:pPr>
            <a:endParaRPr kumimoji="0" lang="en-US" sz="200" b="0" i="0" u="none" strike="noStrike" kern="1200" cap="none" spc="-85" normalizeH="0" baseline="0" noProof="0" dirty="0">
              <a:ln>
                <a:noFill/>
              </a:ln>
              <a:solidFill>
                <a:srgbClr val="EE3D42"/>
              </a:solidFill>
              <a:effectLst/>
              <a:uLnTx/>
              <a:uFillTx/>
              <a:latin typeface="Arial"/>
              <a:ea typeface="MS PGothic" panose="020B0600070205080204" pitchFamily="34" charset="-128"/>
              <a:cs typeface="Arial"/>
            </a:endParaRPr>
          </a:p>
          <a:p>
            <a:pPr marL="12700" marR="0" lvl="0" indent="0" algn="l" defTabSz="914400" rtl="0" eaLnBrk="1" fontAlgn="auto" latinLnBrk="0" hangingPunct="1">
              <a:lnSpc>
                <a:spcPct val="100000"/>
              </a:lnSpc>
              <a:spcBef>
                <a:spcPts val="1145"/>
              </a:spcBef>
              <a:spcAft>
                <a:spcPts val="0"/>
              </a:spcAft>
              <a:buClrTx/>
              <a:buSzTx/>
              <a:buFontTx/>
              <a:buNone/>
              <a:tabLst/>
              <a:defRPr/>
            </a:pPr>
            <a:r>
              <a:rPr kumimoji="0" sz="2400" b="0" i="0" u="none" strike="noStrike" kern="1200" cap="none" spc="-85" normalizeH="0" baseline="0" noProof="0" dirty="0">
                <a:ln>
                  <a:noFill/>
                </a:ln>
                <a:solidFill>
                  <a:srgbClr val="EE3D42"/>
                </a:solidFill>
                <a:effectLst/>
                <a:uLnTx/>
                <a:uFillTx/>
                <a:latin typeface="Arial"/>
                <a:ea typeface="MS PGothic" panose="020B0600070205080204" pitchFamily="34" charset="-128"/>
                <a:cs typeface="Arial"/>
              </a:rPr>
              <a:t>1</a:t>
            </a:r>
            <a:r>
              <a:rPr kumimoji="0" sz="2400" b="0" i="0" u="none" strike="noStrike" kern="1200" cap="none" spc="-60" normalizeH="0" baseline="0" noProof="0" dirty="0">
                <a:ln>
                  <a:noFill/>
                </a:ln>
                <a:solidFill>
                  <a:srgbClr val="EE3D42"/>
                </a:solidFill>
                <a:effectLst/>
                <a:uLnTx/>
                <a:uFillTx/>
                <a:latin typeface="Arial"/>
                <a:ea typeface="MS PGothic" panose="020B0600070205080204" pitchFamily="34" charset="-128"/>
                <a:cs typeface="Arial"/>
              </a:rPr>
              <a:t>.</a:t>
            </a:r>
            <a:r>
              <a:rPr kumimoji="0" sz="2400" b="0" i="0" u="none" strike="noStrike" kern="1200" cap="none" spc="0" normalizeH="0" baseline="0" noProof="0" dirty="0">
                <a:ln>
                  <a:noFill/>
                </a:ln>
                <a:solidFill>
                  <a:srgbClr val="EE3D42"/>
                </a:solidFill>
                <a:effectLst/>
                <a:uLnTx/>
                <a:uFillTx/>
                <a:latin typeface="Arial"/>
                <a:ea typeface="MS PGothic" panose="020B0600070205080204" pitchFamily="34" charset="-128"/>
                <a:cs typeface="Arial"/>
              </a:rPr>
              <a:t>7</a:t>
            </a:r>
            <a:r>
              <a:rPr kumimoji="0" sz="2400" b="0" i="0" u="none" strike="noStrike" kern="1200" cap="none" spc="-110" normalizeH="0" baseline="0" noProof="0" dirty="0">
                <a:ln>
                  <a:noFill/>
                </a:ln>
                <a:solidFill>
                  <a:srgbClr val="EE3D42"/>
                </a:solidFill>
                <a:effectLst/>
                <a:uLnTx/>
                <a:uFillTx/>
                <a:latin typeface="Arial"/>
                <a:ea typeface="MS PGothic" panose="020B0600070205080204" pitchFamily="34" charset="-128"/>
                <a:cs typeface="Arial"/>
              </a:rPr>
              <a:t> </a:t>
            </a:r>
            <a:r>
              <a:rPr kumimoji="0" sz="2400" b="0" i="0" u="none" strike="noStrike" kern="1200" cap="none" spc="50" normalizeH="0" baseline="0" noProof="0" dirty="0">
                <a:ln>
                  <a:noFill/>
                </a:ln>
                <a:solidFill>
                  <a:srgbClr val="EE3D42"/>
                </a:solidFill>
                <a:effectLst/>
                <a:uLnTx/>
                <a:uFillTx/>
                <a:latin typeface="Arial"/>
                <a:ea typeface="MS PGothic" panose="020B0600070205080204" pitchFamily="34" charset="-128"/>
                <a:cs typeface="Arial"/>
              </a:rPr>
              <a:t>d</a:t>
            </a:r>
            <a:r>
              <a:rPr kumimoji="0" sz="2400" b="0" i="0" u="none" strike="noStrike" kern="1200" cap="none" spc="-35" normalizeH="0" baseline="0" noProof="0" dirty="0">
                <a:ln>
                  <a:noFill/>
                </a:ln>
                <a:solidFill>
                  <a:srgbClr val="EE3D42"/>
                </a:solidFill>
                <a:effectLst/>
                <a:uLnTx/>
                <a:uFillTx/>
                <a:latin typeface="Arial"/>
                <a:ea typeface="MS PGothic" panose="020B0600070205080204" pitchFamily="34" charset="-128"/>
                <a:cs typeface="Arial"/>
              </a:rPr>
              <a:t>a</a:t>
            </a:r>
            <a:r>
              <a:rPr kumimoji="0" sz="2400" b="0" i="0" u="none" strike="noStrike" kern="1200" cap="none" spc="5" normalizeH="0" baseline="0" noProof="0" dirty="0">
                <a:ln>
                  <a:noFill/>
                </a:ln>
                <a:solidFill>
                  <a:srgbClr val="EE3D42"/>
                </a:solidFill>
                <a:effectLst/>
                <a:uLnTx/>
                <a:uFillTx/>
                <a:latin typeface="Arial"/>
                <a:ea typeface="MS PGothic" panose="020B0600070205080204" pitchFamily="34" charset="-128"/>
                <a:cs typeface="Arial"/>
              </a:rPr>
              <a:t>y</a:t>
            </a:r>
            <a:r>
              <a:rPr kumimoji="0" sz="2400" b="0" i="0" u="none" strike="noStrike" kern="1200" cap="none" spc="0" normalizeH="0" baseline="0" noProof="0" dirty="0">
                <a:ln>
                  <a:noFill/>
                </a:ln>
                <a:solidFill>
                  <a:srgbClr val="EE3D42"/>
                </a:solidFill>
                <a:effectLst/>
                <a:uLnTx/>
                <a:uFillTx/>
                <a:latin typeface="Arial"/>
                <a:ea typeface="MS PGothic" panose="020B0600070205080204" pitchFamily="34" charset="-128"/>
                <a:cs typeface="Arial"/>
              </a:rPr>
              <a:t>s</a:t>
            </a:r>
            <a:endParaRPr kumimoji="0" sz="24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Arial"/>
            </a:endParaRPr>
          </a:p>
          <a:p>
            <a:pPr marL="12700" marR="0" lvl="0" indent="0" algn="l" defTabSz="914400" rtl="0" eaLnBrk="1" fontAlgn="auto" latinLnBrk="0" hangingPunct="1">
              <a:lnSpc>
                <a:spcPct val="100000"/>
              </a:lnSpc>
              <a:spcBef>
                <a:spcPts val="1140"/>
              </a:spcBef>
              <a:spcAft>
                <a:spcPts val="0"/>
              </a:spcAft>
              <a:buClrTx/>
              <a:buSzTx/>
              <a:buFontTx/>
              <a:buNone/>
              <a:tabLst/>
              <a:defRPr/>
            </a:pPr>
            <a:endParaRPr kumimoji="0" lang="en-US" sz="400" b="0" i="0" u="none" strike="noStrike" kern="1200" cap="none" spc="-25" normalizeH="0" baseline="0" noProof="0" dirty="0">
              <a:ln>
                <a:noFill/>
              </a:ln>
              <a:solidFill>
                <a:srgbClr val="EE3D42"/>
              </a:solidFill>
              <a:effectLst/>
              <a:uLnTx/>
              <a:uFillTx/>
              <a:latin typeface="Arial"/>
              <a:ea typeface="MS PGothic" panose="020B0600070205080204" pitchFamily="34" charset="-128"/>
              <a:cs typeface="Arial"/>
            </a:endParaRPr>
          </a:p>
          <a:p>
            <a:pPr marL="12700" marR="0" lvl="0" indent="0" algn="l" defTabSz="914400" rtl="0" eaLnBrk="1" fontAlgn="auto" latinLnBrk="0" hangingPunct="1">
              <a:lnSpc>
                <a:spcPct val="100000"/>
              </a:lnSpc>
              <a:spcBef>
                <a:spcPts val="1140"/>
              </a:spcBef>
              <a:spcAft>
                <a:spcPts val="0"/>
              </a:spcAft>
              <a:buClrTx/>
              <a:buSzTx/>
              <a:buFontTx/>
              <a:buNone/>
              <a:tabLst/>
              <a:defRPr/>
            </a:pPr>
            <a:r>
              <a:rPr kumimoji="0" sz="2400" b="0" i="0" u="none" strike="noStrike" kern="1200" cap="none" spc="-25" normalizeH="0" baseline="0" noProof="0" dirty="0">
                <a:ln>
                  <a:noFill/>
                </a:ln>
                <a:solidFill>
                  <a:srgbClr val="EE3D42"/>
                </a:solidFill>
                <a:effectLst/>
                <a:uLnTx/>
                <a:uFillTx/>
                <a:latin typeface="Arial"/>
                <a:ea typeface="MS PGothic" panose="020B0600070205080204" pitchFamily="34" charset="-128"/>
                <a:cs typeface="Arial"/>
              </a:rPr>
              <a:t>16.5</a:t>
            </a:r>
            <a:r>
              <a:rPr kumimoji="0" sz="2400" b="0" i="0" u="none" strike="noStrike" kern="1200" cap="none" spc="-95" normalizeH="0" baseline="0" noProof="0" dirty="0">
                <a:ln>
                  <a:noFill/>
                </a:ln>
                <a:solidFill>
                  <a:srgbClr val="EE3D42"/>
                </a:solidFill>
                <a:effectLst/>
                <a:uLnTx/>
                <a:uFillTx/>
                <a:latin typeface="Arial"/>
                <a:ea typeface="MS PGothic" panose="020B0600070205080204" pitchFamily="34" charset="-128"/>
                <a:cs typeface="Arial"/>
              </a:rPr>
              <a:t> </a:t>
            </a:r>
            <a:r>
              <a:rPr kumimoji="0" sz="2400" b="0" i="0" u="none" strike="noStrike" kern="1200" cap="none" spc="30" normalizeH="0" baseline="0" noProof="0" dirty="0">
                <a:ln>
                  <a:noFill/>
                </a:ln>
                <a:solidFill>
                  <a:srgbClr val="EE3D42"/>
                </a:solidFill>
                <a:effectLst/>
                <a:uLnTx/>
                <a:uFillTx/>
                <a:latin typeface="Arial"/>
                <a:ea typeface="MS PGothic" panose="020B0600070205080204" pitchFamily="34" charset="-128"/>
                <a:cs typeface="Arial"/>
              </a:rPr>
              <a:t>weeks</a:t>
            </a:r>
            <a:endParaRPr kumimoji="0" sz="24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Arial"/>
            </a:endParaRPr>
          </a:p>
          <a:p>
            <a:pPr marL="12700" marR="0" lvl="0" indent="0" algn="l" defTabSz="914400" rtl="0" eaLnBrk="1" fontAlgn="auto" latinLnBrk="0" hangingPunct="1">
              <a:lnSpc>
                <a:spcPct val="100000"/>
              </a:lnSpc>
              <a:spcBef>
                <a:spcPts val="1145"/>
              </a:spcBef>
              <a:spcAft>
                <a:spcPts val="0"/>
              </a:spcAft>
              <a:buClrTx/>
              <a:buSzTx/>
              <a:buFontTx/>
              <a:buNone/>
              <a:tabLst/>
              <a:defRPr/>
            </a:pPr>
            <a:endParaRPr kumimoji="0" lang="en-US" sz="100" b="0" i="0" u="none" strike="noStrike" kern="1200" cap="none" spc="-80" normalizeH="0" baseline="0" noProof="0" dirty="0">
              <a:ln>
                <a:noFill/>
              </a:ln>
              <a:solidFill>
                <a:srgbClr val="EE3D42"/>
              </a:solidFill>
              <a:effectLst/>
              <a:uLnTx/>
              <a:uFillTx/>
              <a:latin typeface="Arial"/>
              <a:ea typeface="MS PGothic" panose="020B0600070205080204" pitchFamily="34" charset="-128"/>
              <a:cs typeface="Arial"/>
            </a:endParaRPr>
          </a:p>
          <a:p>
            <a:pPr marL="12700" marR="0" lvl="0" indent="0" algn="l" defTabSz="914400" rtl="0" eaLnBrk="1" fontAlgn="auto" latinLnBrk="0" hangingPunct="1">
              <a:lnSpc>
                <a:spcPct val="100000"/>
              </a:lnSpc>
              <a:spcBef>
                <a:spcPts val="1145"/>
              </a:spcBef>
              <a:spcAft>
                <a:spcPts val="0"/>
              </a:spcAft>
              <a:buClrTx/>
              <a:buSzTx/>
              <a:buFontTx/>
              <a:buNone/>
              <a:tabLst/>
              <a:defRPr/>
            </a:pPr>
            <a:r>
              <a:rPr kumimoji="0" sz="2400" b="0" i="0" u="none" strike="noStrike" kern="1200" cap="none" spc="-80" normalizeH="0" baseline="0" noProof="0" dirty="0">
                <a:ln>
                  <a:noFill/>
                </a:ln>
                <a:solidFill>
                  <a:srgbClr val="EE3D42"/>
                </a:solidFill>
                <a:effectLst/>
                <a:uLnTx/>
                <a:uFillTx/>
                <a:latin typeface="Arial"/>
                <a:ea typeface="MS PGothic" panose="020B0600070205080204" pitchFamily="34" charset="-128"/>
                <a:cs typeface="Arial"/>
              </a:rPr>
              <a:t>11.4</a:t>
            </a:r>
            <a:r>
              <a:rPr kumimoji="0" sz="2400" b="0" i="0" u="none" strike="noStrike" kern="1200" cap="none" spc="-65" normalizeH="0" baseline="0" noProof="0" dirty="0">
                <a:ln>
                  <a:noFill/>
                </a:ln>
                <a:solidFill>
                  <a:srgbClr val="EE3D42"/>
                </a:solidFill>
                <a:effectLst/>
                <a:uLnTx/>
                <a:uFillTx/>
                <a:latin typeface="Arial"/>
                <a:ea typeface="MS PGothic" panose="020B0600070205080204" pitchFamily="34" charset="-128"/>
                <a:cs typeface="Arial"/>
              </a:rPr>
              <a:t> </a:t>
            </a:r>
            <a:r>
              <a:rPr kumimoji="0" sz="2400" b="0" i="0" u="none" strike="noStrike" kern="1200" cap="none" spc="60" normalizeH="0" baseline="0" noProof="0" dirty="0">
                <a:ln>
                  <a:noFill/>
                </a:ln>
                <a:solidFill>
                  <a:srgbClr val="EE3D42"/>
                </a:solidFill>
                <a:effectLst/>
                <a:uLnTx/>
                <a:uFillTx/>
                <a:latin typeface="Arial"/>
                <a:ea typeface="MS PGothic" panose="020B0600070205080204" pitchFamily="34" charset="-128"/>
                <a:cs typeface="Arial"/>
              </a:rPr>
              <a:t>months</a:t>
            </a:r>
            <a:endParaRPr kumimoji="0" sz="24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Arial"/>
            </a:endParaRPr>
          </a:p>
          <a:p>
            <a:pPr marL="12700" marR="0" lvl="0" indent="0" algn="l" defTabSz="914400" rtl="0" eaLnBrk="1" fontAlgn="auto" latinLnBrk="0" hangingPunct="1">
              <a:lnSpc>
                <a:spcPct val="100000"/>
              </a:lnSpc>
              <a:spcBef>
                <a:spcPts val="1140"/>
              </a:spcBef>
              <a:spcAft>
                <a:spcPts val="0"/>
              </a:spcAft>
              <a:buClrTx/>
              <a:buSzTx/>
              <a:buFontTx/>
              <a:buNone/>
              <a:tabLst/>
              <a:defRPr/>
            </a:pPr>
            <a:endParaRPr kumimoji="0" lang="en-US" sz="100" b="0" i="0" u="none" strike="noStrike" kern="1200" cap="none" spc="10" normalizeH="0" baseline="0" noProof="0" dirty="0">
              <a:ln>
                <a:noFill/>
              </a:ln>
              <a:solidFill>
                <a:srgbClr val="EE3D42"/>
              </a:solidFill>
              <a:effectLst/>
              <a:uLnTx/>
              <a:uFillTx/>
              <a:latin typeface="Arial"/>
              <a:ea typeface="MS PGothic" panose="020B0600070205080204" pitchFamily="34" charset="-128"/>
              <a:cs typeface="Arial"/>
            </a:endParaRPr>
          </a:p>
          <a:p>
            <a:pPr marL="12700" marR="0" lvl="0" indent="0" algn="l" defTabSz="914400" rtl="0" eaLnBrk="1" fontAlgn="auto" latinLnBrk="0" hangingPunct="1">
              <a:lnSpc>
                <a:spcPct val="100000"/>
              </a:lnSpc>
              <a:spcBef>
                <a:spcPts val="1140"/>
              </a:spcBef>
              <a:spcAft>
                <a:spcPts val="0"/>
              </a:spcAft>
              <a:buClrTx/>
              <a:buSzTx/>
              <a:buFontTx/>
              <a:buNone/>
              <a:tabLst/>
              <a:defRPr/>
            </a:pPr>
            <a:r>
              <a:rPr kumimoji="0" sz="2400" b="0" i="0" u="none" strike="noStrike" kern="1200" cap="none" spc="10" normalizeH="0" baseline="0" noProof="0" dirty="0">
                <a:ln>
                  <a:noFill/>
                </a:ln>
                <a:solidFill>
                  <a:srgbClr val="EE3D42"/>
                </a:solidFill>
                <a:effectLst/>
                <a:uLnTx/>
                <a:uFillTx/>
                <a:latin typeface="Arial"/>
                <a:ea typeface="MS PGothic" panose="020B0600070205080204" pitchFamily="34" charset="-128"/>
                <a:cs typeface="Arial"/>
              </a:rPr>
              <a:t>3</a:t>
            </a:r>
            <a:r>
              <a:rPr kumimoji="0" sz="2400" b="0" i="0" u="none" strike="noStrike" kern="1200" cap="none" spc="-85" normalizeH="0" baseline="0" noProof="0" dirty="0">
                <a:ln>
                  <a:noFill/>
                </a:ln>
                <a:solidFill>
                  <a:srgbClr val="EE3D42"/>
                </a:solidFill>
                <a:effectLst/>
                <a:uLnTx/>
                <a:uFillTx/>
                <a:latin typeface="Arial"/>
                <a:ea typeface="MS PGothic" panose="020B0600070205080204" pitchFamily="34" charset="-128"/>
                <a:cs typeface="Arial"/>
              </a:rPr>
              <a:t>1</a:t>
            </a:r>
            <a:r>
              <a:rPr kumimoji="0" sz="2400" b="0" i="0" u="none" strike="noStrike" kern="1200" cap="none" spc="-60" normalizeH="0" baseline="0" noProof="0" dirty="0">
                <a:ln>
                  <a:noFill/>
                </a:ln>
                <a:solidFill>
                  <a:srgbClr val="EE3D42"/>
                </a:solidFill>
                <a:effectLst/>
                <a:uLnTx/>
                <a:uFillTx/>
                <a:latin typeface="Arial"/>
                <a:ea typeface="MS PGothic" panose="020B0600070205080204" pitchFamily="34" charset="-128"/>
                <a:cs typeface="Arial"/>
              </a:rPr>
              <a:t>.</a:t>
            </a:r>
            <a:r>
              <a:rPr kumimoji="0" sz="2400" b="0" i="0" u="none" strike="noStrike" kern="1200" cap="none" spc="0" normalizeH="0" baseline="0" noProof="0" dirty="0">
                <a:ln>
                  <a:noFill/>
                </a:ln>
                <a:solidFill>
                  <a:srgbClr val="EE3D42"/>
                </a:solidFill>
                <a:effectLst/>
                <a:uLnTx/>
                <a:uFillTx/>
                <a:latin typeface="Arial"/>
                <a:ea typeface="MS PGothic" panose="020B0600070205080204" pitchFamily="34" charset="-128"/>
                <a:cs typeface="Arial"/>
              </a:rPr>
              <a:t>7</a:t>
            </a:r>
            <a:r>
              <a:rPr kumimoji="0" sz="2400" b="0" i="0" u="none" strike="noStrike" kern="1200" cap="none" spc="-110" normalizeH="0" baseline="0" noProof="0" dirty="0">
                <a:ln>
                  <a:noFill/>
                </a:ln>
                <a:solidFill>
                  <a:srgbClr val="EE3D42"/>
                </a:solidFill>
                <a:effectLst/>
                <a:uLnTx/>
                <a:uFillTx/>
                <a:latin typeface="Arial"/>
                <a:ea typeface="MS PGothic" panose="020B0600070205080204" pitchFamily="34" charset="-128"/>
                <a:cs typeface="Arial"/>
              </a:rPr>
              <a:t> </a:t>
            </a:r>
            <a:r>
              <a:rPr kumimoji="0" sz="2400" b="0" i="0" u="none" strike="noStrike" kern="1200" cap="none" spc="10" normalizeH="0" baseline="0" noProof="0" dirty="0">
                <a:ln>
                  <a:noFill/>
                </a:ln>
                <a:solidFill>
                  <a:srgbClr val="EE3D42"/>
                </a:solidFill>
                <a:effectLst/>
                <a:uLnTx/>
                <a:uFillTx/>
                <a:latin typeface="Arial"/>
                <a:ea typeface="MS PGothic" panose="020B0600070205080204" pitchFamily="34" charset="-128"/>
                <a:cs typeface="Arial"/>
              </a:rPr>
              <a:t>y</a:t>
            </a:r>
            <a:r>
              <a:rPr kumimoji="0" sz="2400" b="0" i="0" u="none" strike="noStrike" kern="1200" cap="none" spc="20" normalizeH="0" baseline="0" noProof="0" dirty="0">
                <a:ln>
                  <a:noFill/>
                </a:ln>
                <a:solidFill>
                  <a:srgbClr val="EE3D42"/>
                </a:solidFill>
                <a:effectLst/>
                <a:uLnTx/>
                <a:uFillTx/>
                <a:latin typeface="Arial"/>
                <a:ea typeface="MS PGothic" panose="020B0600070205080204" pitchFamily="34" charset="-128"/>
                <a:cs typeface="Arial"/>
              </a:rPr>
              <a:t>e</a:t>
            </a:r>
            <a:r>
              <a:rPr kumimoji="0" sz="2400" b="0" i="0" u="none" strike="noStrike" kern="1200" cap="none" spc="-35" normalizeH="0" baseline="0" noProof="0" dirty="0">
                <a:ln>
                  <a:noFill/>
                </a:ln>
                <a:solidFill>
                  <a:srgbClr val="EE3D42"/>
                </a:solidFill>
                <a:effectLst/>
                <a:uLnTx/>
                <a:uFillTx/>
                <a:latin typeface="Arial"/>
                <a:ea typeface="MS PGothic" panose="020B0600070205080204" pitchFamily="34" charset="-128"/>
                <a:cs typeface="Arial"/>
              </a:rPr>
              <a:t>a</a:t>
            </a:r>
            <a:r>
              <a:rPr kumimoji="0" sz="2400" b="0" i="0" u="none" strike="noStrike" kern="1200" cap="none" spc="60" normalizeH="0" baseline="0" noProof="0" dirty="0">
                <a:ln>
                  <a:noFill/>
                </a:ln>
                <a:solidFill>
                  <a:srgbClr val="EE3D42"/>
                </a:solidFill>
                <a:effectLst/>
                <a:uLnTx/>
                <a:uFillTx/>
                <a:latin typeface="Arial"/>
                <a:ea typeface="MS PGothic" panose="020B0600070205080204" pitchFamily="34" charset="-128"/>
                <a:cs typeface="Arial"/>
              </a:rPr>
              <a:t>r</a:t>
            </a:r>
            <a:r>
              <a:rPr kumimoji="0" sz="2400" b="0" i="0" u="none" strike="noStrike" kern="1200" cap="none" spc="0" normalizeH="0" baseline="0" noProof="0" dirty="0">
                <a:ln>
                  <a:noFill/>
                </a:ln>
                <a:solidFill>
                  <a:srgbClr val="EE3D42"/>
                </a:solidFill>
                <a:effectLst/>
                <a:uLnTx/>
                <a:uFillTx/>
                <a:latin typeface="Arial"/>
                <a:ea typeface="MS PGothic" panose="020B0600070205080204" pitchFamily="34" charset="-128"/>
                <a:cs typeface="Arial"/>
              </a:rPr>
              <a:t>s</a:t>
            </a:r>
            <a:endParaRPr kumimoji="0" sz="24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Arial"/>
            </a:endParaRPr>
          </a:p>
        </p:txBody>
      </p:sp>
      <p:sp>
        <p:nvSpPr>
          <p:cNvPr id="13" name="object 13"/>
          <p:cNvSpPr txBox="1"/>
          <p:nvPr/>
        </p:nvSpPr>
        <p:spPr>
          <a:xfrm>
            <a:off x="8358526" y="6477000"/>
            <a:ext cx="600075" cy="19749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0" normalizeH="0" baseline="0" noProof="0" dirty="0">
                <a:ln>
                  <a:noFill/>
                </a:ln>
                <a:solidFill>
                  <a:srgbClr val="EE3D42"/>
                </a:solidFill>
                <a:effectLst/>
                <a:uLnTx/>
                <a:uFillTx/>
                <a:latin typeface="Arial"/>
                <a:ea typeface="MS PGothic" panose="020B0600070205080204" pitchFamily="34" charset="-128"/>
                <a:cs typeface="Arial"/>
                <a:hlinkClick r:id="rId2"/>
              </a:rPr>
              <a:t>[Source]</a:t>
            </a:r>
            <a:endParaRPr kumimoji="0" sz="12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Arial"/>
            </a:endParaRPr>
          </a:p>
        </p:txBody>
      </p:sp>
      <p:sp>
        <p:nvSpPr>
          <p:cNvPr id="15" name="object 3"/>
          <p:cNvSpPr txBox="1"/>
          <p:nvPr/>
        </p:nvSpPr>
        <p:spPr>
          <a:xfrm>
            <a:off x="5726072" y="720453"/>
            <a:ext cx="2614672" cy="793166"/>
          </a:xfrm>
          <a:prstGeom prst="rect">
            <a:avLst/>
          </a:prstGeom>
        </p:spPr>
        <p:txBody>
          <a:bodyPr vert="horz" wrap="square" lIns="0" tIns="53975" rIns="0" bIns="0" rtlCol="0">
            <a:spAutoFit/>
          </a:bodyPr>
          <a:lstStyle/>
          <a:p>
            <a:pPr marL="12700" marR="5080" lvl="0" indent="0" algn="l" defTabSz="914400" rtl="0" eaLnBrk="0" fontAlgn="base" latinLnBrk="0" hangingPunct="0">
              <a:lnSpc>
                <a:spcPct val="100000"/>
              </a:lnSpc>
              <a:spcBef>
                <a:spcPts val="425"/>
              </a:spcBef>
              <a:spcAft>
                <a:spcPct val="0"/>
              </a:spcAft>
              <a:buClrTx/>
              <a:buSzTx/>
              <a:buFontTx/>
              <a:buNone/>
              <a:tabLst/>
              <a:defRPr/>
            </a:pPr>
            <a:r>
              <a:rPr kumimoji="0" lang="en-US" sz="2400" b="1" i="0" u="none" strike="noStrike" kern="1200" cap="none" spc="-75" normalizeH="0" baseline="0" noProof="0" dirty="0">
                <a:ln>
                  <a:noFill/>
                </a:ln>
                <a:solidFill>
                  <a:srgbClr val="585858"/>
                </a:solidFill>
                <a:effectLst>
                  <a:outerShdw blurRad="38100" dist="38100" dir="2700000" algn="tl">
                    <a:srgbClr val="000000">
                      <a:alpha val="43137"/>
                    </a:srgbClr>
                  </a:outerShdw>
                </a:effectLst>
                <a:uLnTx/>
                <a:uFillTx/>
                <a:latin typeface="Palatino Linotype"/>
                <a:ea typeface="MS PGothic" panose="020B0600070205080204" pitchFamily="34" charset="-128"/>
                <a:cs typeface="Palatino Linotype"/>
              </a:rPr>
              <a:t>For comparison </a:t>
            </a:r>
            <a:br>
              <a:rPr kumimoji="0" lang="en-US" sz="2400" b="1" i="0" u="none" strike="noStrike" kern="1200" cap="none" spc="-75" normalizeH="0" baseline="0" noProof="0" dirty="0">
                <a:ln>
                  <a:noFill/>
                </a:ln>
                <a:solidFill>
                  <a:srgbClr val="585858"/>
                </a:solidFill>
                <a:effectLst>
                  <a:outerShdw blurRad="38100" dist="38100" dir="2700000" algn="tl">
                    <a:srgbClr val="000000">
                      <a:alpha val="43137"/>
                    </a:srgbClr>
                  </a:outerShdw>
                </a:effectLst>
                <a:uLnTx/>
                <a:uFillTx/>
                <a:latin typeface="Palatino Linotype"/>
                <a:ea typeface="MS PGothic" panose="020B0600070205080204" pitchFamily="34" charset="-128"/>
                <a:cs typeface="Palatino Linotype"/>
              </a:rPr>
            </a:br>
            <a:r>
              <a:rPr kumimoji="0" lang="en-US" sz="2400" b="1" i="0" u="none" strike="noStrike" kern="1200" cap="none" spc="-75" normalizeH="0" baseline="0" noProof="0" dirty="0">
                <a:ln>
                  <a:noFill/>
                </a:ln>
                <a:solidFill>
                  <a:srgbClr val="585858"/>
                </a:solidFill>
                <a:effectLst>
                  <a:outerShdw blurRad="38100" dist="38100" dir="2700000" algn="tl">
                    <a:srgbClr val="000000">
                      <a:alpha val="43137"/>
                    </a:srgbClr>
                  </a:outerShdw>
                </a:effectLst>
                <a:uLnTx/>
                <a:uFillTx/>
                <a:latin typeface="Palatino Linotype"/>
                <a:ea typeface="MS PGothic" panose="020B0600070205080204" pitchFamily="34" charset="-128"/>
                <a:cs typeface="Palatino Linotype"/>
              </a:rPr>
              <a:t>Let 1 ns = 1 sec.  </a:t>
            </a:r>
            <a:endParaRPr kumimoji="0"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Palatino Linotype"/>
              <a:ea typeface="MS PGothic" panose="020B0600070205080204" pitchFamily="34" charset="-128"/>
              <a:cs typeface="Palatino Linotype"/>
            </a:endParaRPr>
          </a:p>
        </p:txBody>
      </p:sp>
    </p:spTree>
    <p:extLst>
      <p:ext uri="{BB962C8B-B14F-4D97-AF65-F5344CB8AC3E}">
        <p14:creationId xmlns:p14="http://schemas.microsoft.com/office/powerpoint/2010/main" val="58877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D7104717-F641-47E4-B8CA-FB5092113322}"/>
              </a:ext>
            </a:extLst>
          </p:cNvPr>
          <p:cNvSpPr>
            <a:spLocks noGrp="1" noChangeArrowheads="1"/>
          </p:cNvSpPr>
          <p:nvPr>
            <p:ph type="title"/>
          </p:nvPr>
        </p:nvSpPr>
        <p:spPr>
          <a:xfrm>
            <a:off x="0" y="0"/>
            <a:ext cx="9144000" cy="894522"/>
          </a:xfrm>
        </p:spPr>
        <p:txBody>
          <a:bodyPr/>
          <a:lstStyle/>
          <a:p>
            <a:r>
              <a:rPr lang="en-US" altLang="ti-ET" sz="2800" b="1" dirty="0">
                <a:effectLst>
                  <a:outerShdw blurRad="38100" dist="38100" dir="2700000" algn="tl">
                    <a:srgbClr val="000000">
                      <a:alpha val="43137"/>
                    </a:srgbClr>
                  </a:outerShdw>
                </a:effectLst>
              </a:rPr>
              <a:t>Jim Gray’s Storage Latency Analogy:  </a:t>
            </a:r>
            <a:br>
              <a:rPr lang="en-US" altLang="ti-ET" sz="2800" b="1" dirty="0">
                <a:effectLst>
                  <a:outerShdw blurRad="38100" dist="38100" dir="2700000" algn="tl">
                    <a:srgbClr val="000000">
                      <a:alpha val="43137"/>
                    </a:srgbClr>
                  </a:outerShdw>
                </a:effectLst>
              </a:rPr>
            </a:br>
            <a:r>
              <a:rPr lang="en-US" altLang="ti-ET" sz="2800" b="1" dirty="0">
                <a:effectLst>
                  <a:outerShdw blurRad="38100" dist="38100" dir="2700000" algn="tl">
                    <a:srgbClr val="000000">
                      <a:alpha val="43137"/>
                    </a:srgbClr>
                  </a:outerShdw>
                </a:effectLst>
              </a:rPr>
              <a:t>How Far Away is the Data?</a:t>
            </a:r>
          </a:p>
        </p:txBody>
      </p:sp>
      <p:grpSp>
        <p:nvGrpSpPr>
          <p:cNvPr id="166915" name="Group 3">
            <a:extLst>
              <a:ext uri="{FF2B5EF4-FFF2-40B4-BE49-F238E27FC236}">
                <a16:creationId xmlns:a16="http://schemas.microsoft.com/office/drawing/2014/main" id="{D6C270CB-3B38-4A36-B495-4694C0DFF5EE}"/>
              </a:ext>
            </a:extLst>
          </p:cNvPr>
          <p:cNvGrpSpPr>
            <a:grpSpLocks/>
          </p:cNvGrpSpPr>
          <p:nvPr/>
        </p:nvGrpSpPr>
        <p:grpSpPr bwMode="auto">
          <a:xfrm>
            <a:off x="381000" y="914400"/>
            <a:ext cx="8692528" cy="6011209"/>
            <a:chOff x="491" y="1065"/>
            <a:chExt cx="4552" cy="2926"/>
          </a:xfrm>
        </p:grpSpPr>
        <p:sp>
          <p:nvSpPr>
            <p:cNvPr id="166916" name="Freeform 4">
              <a:extLst>
                <a:ext uri="{FF2B5EF4-FFF2-40B4-BE49-F238E27FC236}">
                  <a16:creationId xmlns:a16="http://schemas.microsoft.com/office/drawing/2014/main" id="{F74F965F-55DC-4BD7-B8F6-3636A5EFEB18}"/>
                </a:ext>
              </a:extLst>
            </p:cNvPr>
            <p:cNvSpPr>
              <a:spLocks/>
            </p:cNvSpPr>
            <p:nvPr/>
          </p:nvSpPr>
          <p:spPr bwMode="auto">
            <a:xfrm>
              <a:off x="2521" y="2394"/>
              <a:ext cx="86" cy="50"/>
            </a:xfrm>
            <a:custGeom>
              <a:avLst/>
              <a:gdLst>
                <a:gd name="T0" fmla="*/ 0 w 86"/>
                <a:gd name="T1" fmla="*/ 22 h 50"/>
                <a:gd name="T2" fmla="*/ 55 w 86"/>
                <a:gd name="T3" fmla="*/ 0 h 50"/>
                <a:gd name="T4" fmla="*/ 86 w 86"/>
                <a:gd name="T5" fmla="*/ 0 h 50"/>
                <a:gd name="T6" fmla="*/ 86 w 86"/>
                <a:gd name="T7" fmla="*/ 29 h 50"/>
                <a:gd name="T8" fmla="*/ 31 w 86"/>
                <a:gd name="T9" fmla="*/ 50 h 50"/>
                <a:gd name="T10" fmla="*/ 0 w 86"/>
                <a:gd name="T11" fmla="*/ 50 h 50"/>
                <a:gd name="T12" fmla="*/ 0 w 86"/>
                <a:gd name="T13" fmla="*/ 22 h 50"/>
              </a:gdLst>
              <a:ahLst/>
              <a:cxnLst>
                <a:cxn ang="0">
                  <a:pos x="T0" y="T1"/>
                </a:cxn>
                <a:cxn ang="0">
                  <a:pos x="T2" y="T3"/>
                </a:cxn>
                <a:cxn ang="0">
                  <a:pos x="T4" y="T5"/>
                </a:cxn>
                <a:cxn ang="0">
                  <a:pos x="T6" y="T7"/>
                </a:cxn>
                <a:cxn ang="0">
                  <a:pos x="T8" y="T9"/>
                </a:cxn>
                <a:cxn ang="0">
                  <a:pos x="T10" y="T11"/>
                </a:cxn>
                <a:cxn ang="0">
                  <a:pos x="T12" y="T13"/>
                </a:cxn>
              </a:cxnLst>
              <a:rect l="0" t="0" r="r" b="b"/>
              <a:pathLst>
                <a:path w="86" h="50">
                  <a:moveTo>
                    <a:pt x="0" y="22"/>
                  </a:moveTo>
                  <a:lnTo>
                    <a:pt x="55" y="0"/>
                  </a:lnTo>
                  <a:lnTo>
                    <a:pt x="86" y="0"/>
                  </a:lnTo>
                  <a:lnTo>
                    <a:pt x="86" y="29"/>
                  </a:lnTo>
                  <a:lnTo>
                    <a:pt x="31" y="50"/>
                  </a:lnTo>
                  <a:lnTo>
                    <a:pt x="0" y="50"/>
                  </a:lnTo>
                  <a:lnTo>
                    <a:pt x="0" y="2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17" name="Freeform 5">
              <a:extLst>
                <a:ext uri="{FF2B5EF4-FFF2-40B4-BE49-F238E27FC236}">
                  <a16:creationId xmlns:a16="http://schemas.microsoft.com/office/drawing/2014/main" id="{D2A05182-9680-4EFB-9DC1-B6B8C55CEB21}"/>
                </a:ext>
              </a:extLst>
            </p:cNvPr>
            <p:cNvSpPr>
              <a:spLocks/>
            </p:cNvSpPr>
            <p:nvPr/>
          </p:nvSpPr>
          <p:spPr bwMode="auto">
            <a:xfrm>
              <a:off x="2459" y="2416"/>
              <a:ext cx="93" cy="56"/>
            </a:xfrm>
            <a:custGeom>
              <a:avLst/>
              <a:gdLst>
                <a:gd name="T0" fmla="*/ 0 w 93"/>
                <a:gd name="T1" fmla="*/ 28 h 56"/>
                <a:gd name="T2" fmla="*/ 62 w 93"/>
                <a:gd name="T3" fmla="*/ 0 h 56"/>
                <a:gd name="T4" fmla="*/ 93 w 93"/>
                <a:gd name="T5" fmla="*/ 0 h 56"/>
                <a:gd name="T6" fmla="*/ 93 w 93"/>
                <a:gd name="T7" fmla="*/ 28 h 56"/>
                <a:gd name="T8" fmla="*/ 31 w 93"/>
                <a:gd name="T9" fmla="*/ 56 h 56"/>
                <a:gd name="T10" fmla="*/ 0 w 93"/>
                <a:gd name="T11" fmla="*/ 56 h 56"/>
                <a:gd name="T12" fmla="*/ 0 w 93"/>
                <a:gd name="T13" fmla="*/ 28 h 56"/>
              </a:gdLst>
              <a:ahLst/>
              <a:cxnLst>
                <a:cxn ang="0">
                  <a:pos x="T0" y="T1"/>
                </a:cxn>
                <a:cxn ang="0">
                  <a:pos x="T2" y="T3"/>
                </a:cxn>
                <a:cxn ang="0">
                  <a:pos x="T4" y="T5"/>
                </a:cxn>
                <a:cxn ang="0">
                  <a:pos x="T6" y="T7"/>
                </a:cxn>
                <a:cxn ang="0">
                  <a:pos x="T8" y="T9"/>
                </a:cxn>
                <a:cxn ang="0">
                  <a:pos x="T10" y="T11"/>
                </a:cxn>
                <a:cxn ang="0">
                  <a:pos x="T12" y="T13"/>
                </a:cxn>
              </a:cxnLst>
              <a:rect l="0" t="0" r="r" b="b"/>
              <a:pathLst>
                <a:path w="93" h="56">
                  <a:moveTo>
                    <a:pt x="0" y="28"/>
                  </a:moveTo>
                  <a:lnTo>
                    <a:pt x="62" y="0"/>
                  </a:lnTo>
                  <a:lnTo>
                    <a:pt x="93" y="0"/>
                  </a:lnTo>
                  <a:lnTo>
                    <a:pt x="93" y="28"/>
                  </a:lnTo>
                  <a:lnTo>
                    <a:pt x="31" y="56"/>
                  </a:lnTo>
                  <a:lnTo>
                    <a:pt x="0" y="56"/>
                  </a:lnTo>
                  <a:lnTo>
                    <a:pt x="0" y="2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18" name="Freeform 6">
              <a:extLst>
                <a:ext uri="{FF2B5EF4-FFF2-40B4-BE49-F238E27FC236}">
                  <a16:creationId xmlns:a16="http://schemas.microsoft.com/office/drawing/2014/main" id="{6E69DD22-64BE-4455-89C0-10F383CAC72D}"/>
                </a:ext>
              </a:extLst>
            </p:cNvPr>
            <p:cNvSpPr>
              <a:spLocks/>
            </p:cNvSpPr>
            <p:nvPr/>
          </p:nvSpPr>
          <p:spPr bwMode="auto">
            <a:xfrm>
              <a:off x="2404" y="2444"/>
              <a:ext cx="86" cy="49"/>
            </a:xfrm>
            <a:custGeom>
              <a:avLst/>
              <a:gdLst>
                <a:gd name="T0" fmla="*/ 0 w 86"/>
                <a:gd name="T1" fmla="*/ 21 h 49"/>
                <a:gd name="T2" fmla="*/ 55 w 86"/>
                <a:gd name="T3" fmla="*/ 0 h 49"/>
                <a:gd name="T4" fmla="*/ 86 w 86"/>
                <a:gd name="T5" fmla="*/ 0 h 49"/>
                <a:gd name="T6" fmla="*/ 86 w 86"/>
                <a:gd name="T7" fmla="*/ 28 h 49"/>
                <a:gd name="T8" fmla="*/ 31 w 86"/>
                <a:gd name="T9" fmla="*/ 49 h 49"/>
                <a:gd name="T10" fmla="*/ 0 w 86"/>
                <a:gd name="T11" fmla="*/ 49 h 49"/>
                <a:gd name="T12" fmla="*/ 0 w 86"/>
                <a:gd name="T13" fmla="*/ 21 h 49"/>
              </a:gdLst>
              <a:ahLst/>
              <a:cxnLst>
                <a:cxn ang="0">
                  <a:pos x="T0" y="T1"/>
                </a:cxn>
                <a:cxn ang="0">
                  <a:pos x="T2" y="T3"/>
                </a:cxn>
                <a:cxn ang="0">
                  <a:pos x="T4" y="T5"/>
                </a:cxn>
                <a:cxn ang="0">
                  <a:pos x="T6" y="T7"/>
                </a:cxn>
                <a:cxn ang="0">
                  <a:pos x="T8" y="T9"/>
                </a:cxn>
                <a:cxn ang="0">
                  <a:pos x="T10" y="T11"/>
                </a:cxn>
                <a:cxn ang="0">
                  <a:pos x="T12" y="T13"/>
                </a:cxn>
              </a:cxnLst>
              <a:rect l="0" t="0" r="r" b="b"/>
              <a:pathLst>
                <a:path w="86" h="49">
                  <a:moveTo>
                    <a:pt x="0" y="21"/>
                  </a:moveTo>
                  <a:lnTo>
                    <a:pt x="55" y="0"/>
                  </a:lnTo>
                  <a:lnTo>
                    <a:pt x="86" y="0"/>
                  </a:lnTo>
                  <a:lnTo>
                    <a:pt x="86"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19" name="Freeform 7">
              <a:extLst>
                <a:ext uri="{FF2B5EF4-FFF2-40B4-BE49-F238E27FC236}">
                  <a16:creationId xmlns:a16="http://schemas.microsoft.com/office/drawing/2014/main" id="{C8A9ACF7-B9F3-4F52-AFF6-26410339F8C0}"/>
                </a:ext>
              </a:extLst>
            </p:cNvPr>
            <p:cNvSpPr>
              <a:spLocks/>
            </p:cNvSpPr>
            <p:nvPr/>
          </p:nvSpPr>
          <p:spPr bwMode="auto">
            <a:xfrm>
              <a:off x="2357" y="2465"/>
              <a:ext cx="78" cy="49"/>
            </a:xfrm>
            <a:custGeom>
              <a:avLst/>
              <a:gdLst>
                <a:gd name="T0" fmla="*/ 0 w 78"/>
                <a:gd name="T1" fmla="*/ 21 h 49"/>
                <a:gd name="T2" fmla="*/ 47 w 78"/>
                <a:gd name="T3" fmla="*/ 0 h 49"/>
                <a:gd name="T4" fmla="*/ 78 w 78"/>
                <a:gd name="T5" fmla="*/ 0 h 49"/>
                <a:gd name="T6" fmla="*/ 78 w 78"/>
                <a:gd name="T7" fmla="*/ 28 h 49"/>
                <a:gd name="T8" fmla="*/ 32 w 78"/>
                <a:gd name="T9" fmla="*/ 49 h 49"/>
                <a:gd name="T10" fmla="*/ 0 w 78"/>
                <a:gd name="T11" fmla="*/ 49 h 49"/>
                <a:gd name="T12" fmla="*/ 0 w 78"/>
                <a:gd name="T13" fmla="*/ 21 h 49"/>
              </a:gdLst>
              <a:ahLst/>
              <a:cxnLst>
                <a:cxn ang="0">
                  <a:pos x="T0" y="T1"/>
                </a:cxn>
                <a:cxn ang="0">
                  <a:pos x="T2" y="T3"/>
                </a:cxn>
                <a:cxn ang="0">
                  <a:pos x="T4" y="T5"/>
                </a:cxn>
                <a:cxn ang="0">
                  <a:pos x="T6" y="T7"/>
                </a:cxn>
                <a:cxn ang="0">
                  <a:pos x="T8" y="T9"/>
                </a:cxn>
                <a:cxn ang="0">
                  <a:pos x="T10" y="T11"/>
                </a:cxn>
                <a:cxn ang="0">
                  <a:pos x="T12" y="T13"/>
                </a:cxn>
              </a:cxnLst>
              <a:rect l="0" t="0" r="r" b="b"/>
              <a:pathLst>
                <a:path w="78" h="49">
                  <a:moveTo>
                    <a:pt x="0" y="21"/>
                  </a:moveTo>
                  <a:lnTo>
                    <a:pt x="47" y="0"/>
                  </a:lnTo>
                  <a:lnTo>
                    <a:pt x="78" y="0"/>
                  </a:lnTo>
                  <a:lnTo>
                    <a:pt x="78" y="28"/>
                  </a:lnTo>
                  <a:lnTo>
                    <a:pt x="32"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20" name="Freeform 8">
              <a:extLst>
                <a:ext uri="{FF2B5EF4-FFF2-40B4-BE49-F238E27FC236}">
                  <a16:creationId xmlns:a16="http://schemas.microsoft.com/office/drawing/2014/main" id="{630C554B-A4F6-4856-A0BD-F60BC4253ADF}"/>
                </a:ext>
              </a:extLst>
            </p:cNvPr>
            <p:cNvSpPr>
              <a:spLocks/>
            </p:cNvSpPr>
            <p:nvPr/>
          </p:nvSpPr>
          <p:spPr bwMode="auto">
            <a:xfrm>
              <a:off x="2310" y="2486"/>
              <a:ext cx="79" cy="49"/>
            </a:xfrm>
            <a:custGeom>
              <a:avLst/>
              <a:gdLst>
                <a:gd name="T0" fmla="*/ 0 w 79"/>
                <a:gd name="T1" fmla="*/ 21 h 49"/>
                <a:gd name="T2" fmla="*/ 47 w 79"/>
                <a:gd name="T3" fmla="*/ 0 h 49"/>
                <a:gd name="T4" fmla="*/ 79 w 79"/>
                <a:gd name="T5" fmla="*/ 0 h 49"/>
                <a:gd name="T6" fmla="*/ 79 w 79"/>
                <a:gd name="T7" fmla="*/ 28 h 49"/>
                <a:gd name="T8" fmla="*/ 32 w 79"/>
                <a:gd name="T9" fmla="*/ 49 h 49"/>
                <a:gd name="T10" fmla="*/ 0 w 79"/>
                <a:gd name="T11" fmla="*/ 49 h 49"/>
                <a:gd name="T12" fmla="*/ 0 w 79"/>
                <a:gd name="T13" fmla="*/ 21 h 49"/>
              </a:gdLst>
              <a:ahLst/>
              <a:cxnLst>
                <a:cxn ang="0">
                  <a:pos x="T0" y="T1"/>
                </a:cxn>
                <a:cxn ang="0">
                  <a:pos x="T2" y="T3"/>
                </a:cxn>
                <a:cxn ang="0">
                  <a:pos x="T4" y="T5"/>
                </a:cxn>
                <a:cxn ang="0">
                  <a:pos x="T6" y="T7"/>
                </a:cxn>
                <a:cxn ang="0">
                  <a:pos x="T8" y="T9"/>
                </a:cxn>
                <a:cxn ang="0">
                  <a:pos x="T10" y="T11"/>
                </a:cxn>
                <a:cxn ang="0">
                  <a:pos x="T12" y="T13"/>
                </a:cxn>
              </a:cxnLst>
              <a:rect l="0" t="0" r="r" b="b"/>
              <a:pathLst>
                <a:path w="79" h="49">
                  <a:moveTo>
                    <a:pt x="0" y="21"/>
                  </a:moveTo>
                  <a:lnTo>
                    <a:pt x="47" y="0"/>
                  </a:lnTo>
                  <a:lnTo>
                    <a:pt x="79" y="0"/>
                  </a:lnTo>
                  <a:lnTo>
                    <a:pt x="79" y="28"/>
                  </a:lnTo>
                  <a:lnTo>
                    <a:pt x="32"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21" name="Freeform 9">
              <a:extLst>
                <a:ext uri="{FF2B5EF4-FFF2-40B4-BE49-F238E27FC236}">
                  <a16:creationId xmlns:a16="http://schemas.microsoft.com/office/drawing/2014/main" id="{2F0CAE8A-8913-4979-BD68-4332C087BE47}"/>
                </a:ext>
              </a:extLst>
            </p:cNvPr>
            <p:cNvSpPr>
              <a:spLocks/>
            </p:cNvSpPr>
            <p:nvPr/>
          </p:nvSpPr>
          <p:spPr bwMode="auto">
            <a:xfrm>
              <a:off x="2279" y="2507"/>
              <a:ext cx="63" cy="49"/>
            </a:xfrm>
            <a:custGeom>
              <a:avLst/>
              <a:gdLst>
                <a:gd name="T0" fmla="*/ 0 w 63"/>
                <a:gd name="T1" fmla="*/ 21 h 49"/>
                <a:gd name="T2" fmla="*/ 31 w 63"/>
                <a:gd name="T3" fmla="*/ 0 h 49"/>
                <a:gd name="T4" fmla="*/ 63 w 63"/>
                <a:gd name="T5" fmla="*/ 0 h 49"/>
                <a:gd name="T6" fmla="*/ 63 w 63"/>
                <a:gd name="T7" fmla="*/ 28 h 49"/>
                <a:gd name="T8" fmla="*/ 31 w 63"/>
                <a:gd name="T9" fmla="*/ 49 h 49"/>
                <a:gd name="T10" fmla="*/ 0 w 63"/>
                <a:gd name="T11" fmla="*/ 49 h 49"/>
                <a:gd name="T12" fmla="*/ 0 w 63"/>
                <a:gd name="T13" fmla="*/ 21 h 49"/>
              </a:gdLst>
              <a:ahLst/>
              <a:cxnLst>
                <a:cxn ang="0">
                  <a:pos x="T0" y="T1"/>
                </a:cxn>
                <a:cxn ang="0">
                  <a:pos x="T2" y="T3"/>
                </a:cxn>
                <a:cxn ang="0">
                  <a:pos x="T4" y="T5"/>
                </a:cxn>
                <a:cxn ang="0">
                  <a:pos x="T6" y="T7"/>
                </a:cxn>
                <a:cxn ang="0">
                  <a:pos x="T8" y="T9"/>
                </a:cxn>
                <a:cxn ang="0">
                  <a:pos x="T10" y="T11"/>
                </a:cxn>
                <a:cxn ang="0">
                  <a:pos x="T12" y="T13"/>
                </a:cxn>
              </a:cxnLst>
              <a:rect l="0" t="0" r="r" b="b"/>
              <a:pathLst>
                <a:path w="63" h="49">
                  <a:moveTo>
                    <a:pt x="0" y="21"/>
                  </a:moveTo>
                  <a:lnTo>
                    <a:pt x="31" y="0"/>
                  </a:lnTo>
                  <a:lnTo>
                    <a:pt x="63" y="0"/>
                  </a:lnTo>
                  <a:lnTo>
                    <a:pt x="63"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22" name="Freeform 10">
              <a:extLst>
                <a:ext uri="{FF2B5EF4-FFF2-40B4-BE49-F238E27FC236}">
                  <a16:creationId xmlns:a16="http://schemas.microsoft.com/office/drawing/2014/main" id="{1EC432A7-78E9-442F-90CD-AD9AF8E90C93}"/>
                </a:ext>
              </a:extLst>
            </p:cNvPr>
            <p:cNvSpPr>
              <a:spLocks/>
            </p:cNvSpPr>
            <p:nvPr/>
          </p:nvSpPr>
          <p:spPr bwMode="auto">
            <a:xfrm>
              <a:off x="2256" y="2528"/>
              <a:ext cx="54" cy="42"/>
            </a:xfrm>
            <a:custGeom>
              <a:avLst/>
              <a:gdLst>
                <a:gd name="T0" fmla="*/ 0 w 54"/>
                <a:gd name="T1" fmla="*/ 14 h 42"/>
                <a:gd name="T2" fmla="*/ 23 w 54"/>
                <a:gd name="T3" fmla="*/ 0 h 42"/>
                <a:gd name="T4" fmla="*/ 54 w 54"/>
                <a:gd name="T5" fmla="*/ 0 h 42"/>
                <a:gd name="T6" fmla="*/ 54 w 54"/>
                <a:gd name="T7" fmla="*/ 28 h 42"/>
                <a:gd name="T8" fmla="*/ 31 w 54"/>
                <a:gd name="T9" fmla="*/ 42 h 42"/>
                <a:gd name="T10" fmla="*/ 0 w 54"/>
                <a:gd name="T11" fmla="*/ 42 h 42"/>
                <a:gd name="T12" fmla="*/ 0 w 54"/>
                <a:gd name="T13" fmla="*/ 14 h 42"/>
              </a:gdLst>
              <a:ahLst/>
              <a:cxnLst>
                <a:cxn ang="0">
                  <a:pos x="T0" y="T1"/>
                </a:cxn>
                <a:cxn ang="0">
                  <a:pos x="T2" y="T3"/>
                </a:cxn>
                <a:cxn ang="0">
                  <a:pos x="T4" y="T5"/>
                </a:cxn>
                <a:cxn ang="0">
                  <a:pos x="T6" y="T7"/>
                </a:cxn>
                <a:cxn ang="0">
                  <a:pos x="T8" y="T9"/>
                </a:cxn>
                <a:cxn ang="0">
                  <a:pos x="T10" y="T11"/>
                </a:cxn>
                <a:cxn ang="0">
                  <a:pos x="T12" y="T13"/>
                </a:cxn>
              </a:cxnLst>
              <a:rect l="0" t="0" r="r" b="b"/>
              <a:pathLst>
                <a:path w="54" h="42">
                  <a:moveTo>
                    <a:pt x="0" y="14"/>
                  </a:moveTo>
                  <a:lnTo>
                    <a:pt x="23" y="0"/>
                  </a:lnTo>
                  <a:lnTo>
                    <a:pt x="54" y="0"/>
                  </a:lnTo>
                  <a:lnTo>
                    <a:pt x="54"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23" name="Freeform 11">
              <a:extLst>
                <a:ext uri="{FF2B5EF4-FFF2-40B4-BE49-F238E27FC236}">
                  <a16:creationId xmlns:a16="http://schemas.microsoft.com/office/drawing/2014/main" id="{75C84FB4-3FA2-493A-A040-49293A1BB0DF}"/>
                </a:ext>
              </a:extLst>
            </p:cNvPr>
            <p:cNvSpPr>
              <a:spLocks/>
            </p:cNvSpPr>
            <p:nvPr/>
          </p:nvSpPr>
          <p:spPr bwMode="auto">
            <a:xfrm>
              <a:off x="2225" y="2542"/>
              <a:ext cx="62" cy="49"/>
            </a:xfrm>
            <a:custGeom>
              <a:avLst/>
              <a:gdLst>
                <a:gd name="T0" fmla="*/ 0 w 62"/>
                <a:gd name="T1" fmla="*/ 21 h 49"/>
                <a:gd name="T2" fmla="*/ 31 w 62"/>
                <a:gd name="T3" fmla="*/ 0 h 49"/>
                <a:gd name="T4" fmla="*/ 62 w 62"/>
                <a:gd name="T5" fmla="*/ 0 h 49"/>
                <a:gd name="T6" fmla="*/ 62 w 62"/>
                <a:gd name="T7" fmla="*/ 28 h 49"/>
                <a:gd name="T8" fmla="*/ 31 w 62"/>
                <a:gd name="T9" fmla="*/ 49 h 49"/>
                <a:gd name="T10" fmla="*/ 0 w 62"/>
                <a:gd name="T11" fmla="*/ 49 h 49"/>
                <a:gd name="T12" fmla="*/ 0 w 62"/>
                <a:gd name="T13" fmla="*/ 21 h 49"/>
              </a:gdLst>
              <a:ahLst/>
              <a:cxnLst>
                <a:cxn ang="0">
                  <a:pos x="T0" y="T1"/>
                </a:cxn>
                <a:cxn ang="0">
                  <a:pos x="T2" y="T3"/>
                </a:cxn>
                <a:cxn ang="0">
                  <a:pos x="T4" y="T5"/>
                </a:cxn>
                <a:cxn ang="0">
                  <a:pos x="T6" y="T7"/>
                </a:cxn>
                <a:cxn ang="0">
                  <a:pos x="T8" y="T9"/>
                </a:cxn>
                <a:cxn ang="0">
                  <a:pos x="T10" y="T11"/>
                </a:cxn>
                <a:cxn ang="0">
                  <a:pos x="T12" y="T13"/>
                </a:cxn>
              </a:cxnLst>
              <a:rect l="0" t="0" r="r" b="b"/>
              <a:pathLst>
                <a:path w="62" h="49">
                  <a:moveTo>
                    <a:pt x="0" y="21"/>
                  </a:moveTo>
                  <a:lnTo>
                    <a:pt x="31" y="0"/>
                  </a:lnTo>
                  <a:lnTo>
                    <a:pt x="62" y="0"/>
                  </a:lnTo>
                  <a:lnTo>
                    <a:pt x="62"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24" name="Freeform 12">
              <a:extLst>
                <a:ext uri="{FF2B5EF4-FFF2-40B4-BE49-F238E27FC236}">
                  <a16:creationId xmlns:a16="http://schemas.microsoft.com/office/drawing/2014/main" id="{D0AE8FCA-2740-43A8-BB21-E49DC426EF5C}"/>
                </a:ext>
              </a:extLst>
            </p:cNvPr>
            <p:cNvSpPr>
              <a:spLocks/>
            </p:cNvSpPr>
            <p:nvPr/>
          </p:nvSpPr>
          <p:spPr bwMode="auto">
            <a:xfrm>
              <a:off x="2209" y="2563"/>
              <a:ext cx="47" cy="43"/>
            </a:xfrm>
            <a:custGeom>
              <a:avLst/>
              <a:gdLst>
                <a:gd name="T0" fmla="*/ 0 w 47"/>
                <a:gd name="T1" fmla="*/ 14 h 43"/>
                <a:gd name="T2" fmla="*/ 16 w 47"/>
                <a:gd name="T3" fmla="*/ 0 h 43"/>
                <a:gd name="T4" fmla="*/ 47 w 47"/>
                <a:gd name="T5" fmla="*/ 0 h 43"/>
                <a:gd name="T6" fmla="*/ 47 w 47"/>
                <a:gd name="T7" fmla="*/ 28 h 43"/>
                <a:gd name="T8" fmla="*/ 31 w 47"/>
                <a:gd name="T9" fmla="*/ 43 h 43"/>
                <a:gd name="T10" fmla="*/ 0 w 47"/>
                <a:gd name="T11" fmla="*/ 43 h 43"/>
                <a:gd name="T12" fmla="*/ 0 w 47"/>
                <a:gd name="T13" fmla="*/ 14 h 43"/>
              </a:gdLst>
              <a:ahLst/>
              <a:cxnLst>
                <a:cxn ang="0">
                  <a:pos x="T0" y="T1"/>
                </a:cxn>
                <a:cxn ang="0">
                  <a:pos x="T2" y="T3"/>
                </a:cxn>
                <a:cxn ang="0">
                  <a:pos x="T4" y="T5"/>
                </a:cxn>
                <a:cxn ang="0">
                  <a:pos x="T6" y="T7"/>
                </a:cxn>
                <a:cxn ang="0">
                  <a:pos x="T8" y="T9"/>
                </a:cxn>
                <a:cxn ang="0">
                  <a:pos x="T10" y="T11"/>
                </a:cxn>
                <a:cxn ang="0">
                  <a:pos x="T12" y="T13"/>
                </a:cxn>
              </a:cxnLst>
              <a:rect l="0" t="0" r="r" b="b"/>
              <a:pathLst>
                <a:path w="47" h="43">
                  <a:moveTo>
                    <a:pt x="0" y="14"/>
                  </a:moveTo>
                  <a:lnTo>
                    <a:pt x="16" y="0"/>
                  </a:lnTo>
                  <a:lnTo>
                    <a:pt x="47" y="0"/>
                  </a:lnTo>
                  <a:lnTo>
                    <a:pt x="47" y="28"/>
                  </a:lnTo>
                  <a:lnTo>
                    <a:pt x="31" y="43"/>
                  </a:lnTo>
                  <a:lnTo>
                    <a:pt x="0" y="43"/>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25" name="Freeform 13">
              <a:extLst>
                <a:ext uri="{FF2B5EF4-FFF2-40B4-BE49-F238E27FC236}">
                  <a16:creationId xmlns:a16="http://schemas.microsoft.com/office/drawing/2014/main" id="{8156F727-3C06-48FC-82CB-FACE390363C3}"/>
                </a:ext>
              </a:extLst>
            </p:cNvPr>
            <p:cNvSpPr>
              <a:spLocks/>
            </p:cNvSpPr>
            <p:nvPr/>
          </p:nvSpPr>
          <p:spPr bwMode="auto">
            <a:xfrm>
              <a:off x="2186" y="2577"/>
              <a:ext cx="54" cy="50"/>
            </a:xfrm>
            <a:custGeom>
              <a:avLst/>
              <a:gdLst>
                <a:gd name="T0" fmla="*/ 0 w 54"/>
                <a:gd name="T1" fmla="*/ 21 h 50"/>
                <a:gd name="T2" fmla="*/ 23 w 54"/>
                <a:gd name="T3" fmla="*/ 0 h 50"/>
                <a:gd name="T4" fmla="*/ 54 w 54"/>
                <a:gd name="T5" fmla="*/ 0 h 50"/>
                <a:gd name="T6" fmla="*/ 54 w 54"/>
                <a:gd name="T7" fmla="*/ 29 h 50"/>
                <a:gd name="T8" fmla="*/ 31 w 54"/>
                <a:gd name="T9" fmla="*/ 50 h 50"/>
                <a:gd name="T10" fmla="*/ 0 w 54"/>
                <a:gd name="T11" fmla="*/ 50 h 50"/>
                <a:gd name="T12" fmla="*/ 0 w 54"/>
                <a:gd name="T13" fmla="*/ 21 h 50"/>
              </a:gdLst>
              <a:ahLst/>
              <a:cxnLst>
                <a:cxn ang="0">
                  <a:pos x="T0" y="T1"/>
                </a:cxn>
                <a:cxn ang="0">
                  <a:pos x="T2" y="T3"/>
                </a:cxn>
                <a:cxn ang="0">
                  <a:pos x="T4" y="T5"/>
                </a:cxn>
                <a:cxn ang="0">
                  <a:pos x="T6" y="T7"/>
                </a:cxn>
                <a:cxn ang="0">
                  <a:pos x="T8" y="T9"/>
                </a:cxn>
                <a:cxn ang="0">
                  <a:pos x="T10" y="T11"/>
                </a:cxn>
                <a:cxn ang="0">
                  <a:pos x="T12" y="T13"/>
                </a:cxn>
              </a:cxnLst>
              <a:rect l="0" t="0" r="r" b="b"/>
              <a:pathLst>
                <a:path w="54" h="50">
                  <a:moveTo>
                    <a:pt x="0" y="21"/>
                  </a:moveTo>
                  <a:lnTo>
                    <a:pt x="23" y="0"/>
                  </a:lnTo>
                  <a:lnTo>
                    <a:pt x="54" y="0"/>
                  </a:lnTo>
                  <a:lnTo>
                    <a:pt x="54" y="29"/>
                  </a:lnTo>
                  <a:lnTo>
                    <a:pt x="31" y="50"/>
                  </a:lnTo>
                  <a:lnTo>
                    <a:pt x="0" y="50"/>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26" name="Freeform 14">
              <a:extLst>
                <a:ext uri="{FF2B5EF4-FFF2-40B4-BE49-F238E27FC236}">
                  <a16:creationId xmlns:a16="http://schemas.microsoft.com/office/drawing/2014/main" id="{FD529A2E-4A08-4D03-8DE1-C8777041BCBE}"/>
                </a:ext>
              </a:extLst>
            </p:cNvPr>
            <p:cNvSpPr>
              <a:spLocks/>
            </p:cNvSpPr>
            <p:nvPr/>
          </p:nvSpPr>
          <p:spPr bwMode="auto">
            <a:xfrm>
              <a:off x="2178" y="2598"/>
              <a:ext cx="39" cy="36"/>
            </a:xfrm>
            <a:custGeom>
              <a:avLst/>
              <a:gdLst>
                <a:gd name="T0" fmla="*/ 0 w 39"/>
                <a:gd name="T1" fmla="*/ 8 h 36"/>
                <a:gd name="T2" fmla="*/ 8 w 39"/>
                <a:gd name="T3" fmla="*/ 0 h 36"/>
                <a:gd name="T4" fmla="*/ 39 w 39"/>
                <a:gd name="T5" fmla="*/ 0 h 36"/>
                <a:gd name="T6" fmla="*/ 39 w 39"/>
                <a:gd name="T7" fmla="*/ 29 h 36"/>
                <a:gd name="T8" fmla="*/ 31 w 39"/>
                <a:gd name="T9" fmla="*/ 36 h 36"/>
                <a:gd name="T10" fmla="*/ 0 w 39"/>
                <a:gd name="T11" fmla="*/ 36 h 36"/>
                <a:gd name="T12" fmla="*/ 0 w 39"/>
                <a:gd name="T13" fmla="*/ 8 h 36"/>
              </a:gdLst>
              <a:ahLst/>
              <a:cxnLst>
                <a:cxn ang="0">
                  <a:pos x="T0" y="T1"/>
                </a:cxn>
                <a:cxn ang="0">
                  <a:pos x="T2" y="T3"/>
                </a:cxn>
                <a:cxn ang="0">
                  <a:pos x="T4" y="T5"/>
                </a:cxn>
                <a:cxn ang="0">
                  <a:pos x="T6" y="T7"/>
                </a:cxn>
                <a:cxn ang="0">
                  <a:pos x="T8" y="T9"/>
                </a:cxn>
                <a:cxn ang="0">
                  <a:pos x="T10" y="T11"/>
                </a:cxn>
                <a:cxn ang="0">
                  <a:pos x="T12" y="T13"/>
                </a:cxn>
              </a:cxnLst>
              <a:rect l="0" t="0" r="r" b="b"/>
              <a:pathLst>
                <a:path w="39" h="36">
                  <a:moveTo>
                    <a:pt x="0" y="8"/>
                  </a:moveTo>
                  <a:lnTo>
                    <a:pt x="8" y="0"/>
                  </a:lnTo>
                  <a:lnTo>
                    <a:pt x="39" y="0"/>
                  </a:lnTo>
                  <a:lnTo>
                    <a:pt x="39" y="29"/>
                  </a:lnTo>
                  <a:lnTo>
                    <a:pt x="31" y="36"/>
                  </a:lnTo>
                  <a:lnTo>
                    <a:pt x="0" y="36"/>
                  </a:lnTo>
                  <a:lnTo>
                    <a:pt x="0" y="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27" name="Freeform 15">
              <a:extLst>
                <a:ext uri="{FF2B5EF4-FFF2-40B4-BE49-F238E27FC236}">
                  <a16:creationId xmlns:a16="http://schemas.microsoft.com/office/drawing/2014/main" id="{1E54B0A2-9198-4D99-8FFB-D968BD2D1E32}"/>
                </a:ext>
              </a:extLst>
            </p:cNvPr>
            <p:cNvSpPr>
              <a:spLocks/>
            </p:cNvSpPr>
            <p:nvPr/>
          </p:nvSpPr>
          <p:spPr bwMode="auto">
            <a:xfrm>
              <a:off x="2170" y="2606"/>
              <a:ext cx="39" cy="49"/>
            </a:xfrm>
            <a:custGeom>
              <a:avLst/>
              <a:gdLst>
                <a:gd name="T0" fmla="*/ 0 w 39"/>
                <a:gd name="T1" fmla="*/ 21 h 49"/>
                <a:gd name="T2" fmla="*/ 8 w 39"/>
                <a:gd name="T3" fmla="*/ 0 h 49"/>
                <a:gd name="T4" fmla="*/ 39 w 39"/>
                <a:gd name="T5" fmla="*/ 0 h 49"/>
                <a:gd name="T6" fmla="*/ 39 w 39"/>
                <a:gd name="T7" fmla="*/ 28 h 49"/>
                <a:gd name="T8" fmla="*/ 31 w 39"/>
                <a:gd name="T9" fmla="*/ 49 h 49"/>
                <a:gd name="T10" fmla="*/ 0 w 39"/>
                <a:gd name="T11" fmla="*/ 49 h 49"/>
                <a:gd name="T12" fmla="*/ 0 w 39"/>
                <a:gd name="T13" fmla="*/ 21 h 49"/>
              </a:gdLst>
              <a:ahLst/>
              <a:cxnLst>
                <a:cxn ang="0">
                  <a:pos x="T0" y="T1"/>
                </a:cxn>
                <a:cxn ang="0">
                  <a:pos x="T2" y="T3"/>
                </a:cxn>
                <a:cxn ang="0">
                  <a:pos x="T4" y="T5"/>
                </a:cxn>
                <a:cxn ang="0">
                  <a:pos x="T6" y="T7"/>
                </a:cxn>
                <a:cxn ang="0">
                  <a:pos x="T8" y="T9"/>
                </a:cxn>
                <a:cxn ang="0">
                  <a:pos x="T10" y="T11"/>
                </a:cxn>
                <a:cxn ang="0">
                  <a:pos x="T12" y="T13"/>
                </a:cxn>
              </a:cxnLst>
              <a:rect l="0" t="0" r="r" b="b"/>
              <a:pathLst>
                <a:path w="39" h="49">
                  <a:moveTo>
                    <a:pt x="0" y="21"/>
                  </a:moveTo>
                  <a:lnTo>
                    <a:pt x="8" y="0"/>
                  </a:lnTo>
                  <a:lnTo>
                    <a:pt x="39" y="0"/>
                  </a:lnTo>
                  <a:lnTo>
                    <a:pt x="39"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28" name="Rectangle 16">
              <a:extLst>
                <a:ext uri="{FF2B5EF4-FFF2-40B4-BE49-F238E27FC236}">
                  <a16:creationId xmlns:a16="http://schemas.microsoft.com/office/drawing/2014/main" id="{3C32E202-A17D-48E4-81E4-82CD99CC407C}"/>
                </a:ext>
              </a:extLst>
            </p:cNvPr>
            <p:cNvSpPr>
              <a:spLocks noChangeArrowheads="1"/>
            </p:cNvSpPr>
            <p:nvPr/>
          </p:nvSpPr>
          <p:spPr bwMode="auto">
            <a:xfrm>
              <a:off x="2170" y="2627"/>
              <a:ext cx="31" cy="4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i-ET"/>
            </a:p>
          </p:txBody>
        </p:sp>
        <p:sp>
          <p:nvSpPr>
            <p:cNvPr id="166929" name="Freeform 17">
              <a:extLst>
                <a:ext uri="{FF2B5EF4-FFF2-40B4-BE49-F238E27FC236}">
                  <a16:creationId xmlns:a16="http://schemas.microsoft.com/office/drawing/2014/main" id="{71D569C0-C7E7-4E45-8C50-192ACC1F1F0F}"/>
                </a:ext>
              </a:extLst>
            </p:cNvPr>
            <p:cNvSpPr>
              <a:spLocks/>
            </p:cNvSpPr>
            <p:nvPr/>
          </p:nvSpPr>
          <p:spPr bwMode="auto">
            <a:xfrm>
              <a:off x="2170" y="2641"/>
              <a:ext cx="39" cy="42"/>
            </a:xfrm>
            <a:custGeom>
              <a:avLst/>
              <a:gdLst>
                <a:gd name="T0" fmla="*/ 0 w 39"/>
                <a:gd name="T1" fmla="*/ 0 h 42"/>
                <a:gd name="T2" fmla="*/ 31 w 39"/>
                <a:gd name="T3" fmla="*/ 0 h 42"/>
                <a:gd name="T4" fmla="*/ 39 w 39"/>
                <a:gd name="T5" fmla="*/ 14 h 42"/>
                <a:gd name="T6" fmla="*/ 39 w 39"/>
                <a:gd name="T7" fmla="*/ 42 h 42"/>
                <a:gd name="T8" fmla="*/ 8 w 39"/>
                <a:gd name="T9" fmla="*/ 42 h 42"/>
                <a:gd name="T10" fmla="*/ 0 w 39"/>
                <a:gd name="T11" fmla="*/ 28 h 42"/>
                <a:gd name="T12" fmla="*/ 0 w 39"/>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39" h="42">
                  <a:moveTo>
                    <a:pt x="0" y="0"/>
                  </a:moveTo>
                  <a:lnTo>
                    <a:pt x="31" y="0"/>
                  </a:lnTo>
                  <a:lnTo>
                    <a:pt x="39" y="14"/>
                  </a:lnTo>
                  <a:lnTo>
                    <a:pt x="39" y="42"/>
                  </a:lnTo>
                  <a:lnTo>
                    <a:pt x="8"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30" name="Freeform 18">
              <a:extLst>
                <a:ext uri="{FF2B5EF4-FFF2-40B4-BE49-F238E27FC236}">
                  <a16:creationId xmlns:a16="http://schemas.microsoft.com/office/drawing/2014/main" id="{8EBC98CE-6CC9-47FF-B24B-CB8ED3CF25A4}"/>
                </a:ext>
              </a:extLst>
            </p:cNvPr>
            <p:cNvSpPr>
              <a:spLocks/>
            </p:cNvSpPr>
            <p:nvPr/>
          </p:nvSpPr>
          <p:spPr bwMode="auto">
            <a:xfrm>
              <a:off x="2178" y="2655"/>
              <a:ext cx="39" cy="35"/>
            </a:xfrm>
            <a:custGeom>
              <a:avLst/>
              <a:gdLst>
                <a:gd name="T0" fmla="*/ 0 w 39"/>
                <a:gd name="T1" fmla="*/ 0 h 35"/>
                <a:gd name="T2" fmla="*/ 31 w 39"/>
                <a:gd name="T3" fmla="*/ 0 h 35"/>
                <a:gd name="T4" fmla="*/ 39 w 39"/>
                <a:gd name="T5" fmla="*/ 7 h 35"/>
                <a:gd name="T6" fmla="*/ 39 w 39"/>
                <a:gd name="T7" fmla="*/ 35 h 35"/>
                <a:gd name="T8" fmla="*/ 8 w 39"/>
                <a:gd name="T9" fmla="*/ 35 h 35"/>
                <a:gd name="T10" fmla="*/ 0 w 39"/>
                <a:gd name="T11" fmla="*/ 28 h 35"/>
                <a:gd name="T12" fmla="*/ 0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0" y="0"/>
                  </a:moveTo>
                  <a:lnTo>
                    <a:pt x="31" y="0"/>
                  </a:lnTo>
                  <a:lnTo>
                    <a:pt x="39" y="7"/>
                  </a:lnTo>
                  <a:lnTo>
                    <a:pt x="39" y="35"/>
                  </a:lnTo>
                  <a:lnTo>
                    <a:pt x="8" y="35"/>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31" name="Freeform 19">
              <a:extLst>
                <a:ext uri="{FF2B5EF4-FFF2-40B4-BE49-F238E27FC236}">
                  <a16:creationId xmlns:a16="http://schemas.microsoft.com/office/drawing/2014/main" id="{72A2D0D0-A157-42FA-8378-E5963DD4988A}"/>
                </a:ext>
              </a:extLst>
            </p:cNvPr>
            <p:cNvSpPr>
              <a:spLocks/>
            </p:cNvSpPr>
            <p:nvPr/>
          </p:nvSpPr>
          <p:spPr bwMode="auto">
            <a:xfrm>
              <a:off x="2186" y="2662"/>
              <a:ext cx="39" cy="35"/>
            </a:xfrm>
            <a:custGeom>
              <a:avLst/>
              <a:gdLst>
                <a:gd name="T0" fmla="*/ 0 w 39"/>
                <a:gd name="T1" fmla="*/ 0 h 35"/>
                <a:gd name="T2" fmla="*/ 31 w 39"/>
                <a:gd name="T3" fmla="*/ 0 h 35"/>
                <a:gd name="T4" fmla="*/ 39 w 39"/>
                <a:gd name="T5" fmla="*/ 7 h 35"/>
                <a:gd name="T6" fmla="*/ 39 w 39"/>
                <a:gd name="T7" fmla="*/ 35 h 35"/>
                <a:gd name="T8" fmla="*/ 7 w 39"/>
                <a:gd name="T9" fmla="*/ 35 h 35"/>
                <a:gd name="T10" fmla="*/ 0 w 39"/>
                <a:gd name="T11" fmla="*/ 28 h 35"/>
                <a:gd name="T12" fmla="*/ 0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0" y="0"/>
                  </a:moveTo>
                  <a:lnTo>
                    <a:pt x="31" y="0"/>
                  </a:lnTo>
                  <a:lnTo>
                    <a:pt x="39" y="7"/>
                  </a:lnTo>
                  <a:lnTo>
                    <a:pt x="39" y="35"/>
                  </a:lnTo>
                  <a:lnTo>
                    <a:pt x="7" y="35"/>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32" name="Freeform 20">
              <a:extLst>
                <a:ext uri="{FF2B5EF4-FFF2-40B4-BE49-F238E27FC236}">
                  <a16:creationId xmlns:a16="http://schemas.microsoft.com/office/drawing/2014/main" id="{CA784F10-B501-44FC-AC9F-7C2324717606}"/>
                </a:ext>
              </a:extLst>
            </p:cNvPr>
            <p:cNvSpPr>
              <a:spLocks/>
            </p:cNvSpPr>
            <p:nvPr/>
          </p:nvSpPr>
          <p:spPr bwMode="auto">
            <a:xfrm>
              <a:off x="2193" y="2669"/>
              <a:ext cx="55" cy="42"/>
            </a:xfrm>
            <a:custGeom>
              <a:avLst/>
              <a:gdLst>
                <a:gd name="T0" fmla="*/ 0 w 55"/>
                <a:gd name="T1" fmla="*/ 0 h 42"/>
                <a:gd name="T2" fmla="*/ 32 w 55"/>
                <a:gd name="T3" fmla="*/ 0 h 42"/>
                <a:gd name="T4" fmla="*/ 55 w 55"/>
                <a:gd name="T5" fmla="*/ 14 h 42"/>
                <a:gd name="T6" fmla="*/ 55 w 55"/>
                <a:gd name="T7" fmla="*/ 42 h 42"/>
                <a:gd name="T8" fmla="*/ 24 w 55"/>
                <a:gd name="T9" fmla="*/ 42 h 42"/>
                <a:gd name="T10" fmla="*/ 0 w 55"/>
                <a:gd name="T11" fmla="*/ 28 h 42"/>
                <a:gd name="T12" fmla="*/ 0 w 55"/>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5" h="42">
                  <a:moveTo>
                    <a:pt x="0" y="0"/>
                  </a:moveTo>
                  <a:lnTo>
                    <a:pt x="32" y="0"/>
                  </a:lnTo>
                  <a:lnTo>
                    <a:pt x="55" y="14"/>
                  </a:lnTo>
                  <a:lnTo>
                    <a:pt x="55" y="42"/>
                  </a:lnTo>
                  <a:lnTo>
                    <a:pt x="24"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33" name="Freeform 21">
              <a:extLst>
                <a:ext uri="{FF2B5EF4-FFF2-40B4-BE49-F238E27FC236}">
                  <a16:creationId xmlns:a16="http://schemas.microsoft.com/office/drawing/2014/main" id="{D98EAC3A-962A-4D80-A89B-BF6D4DFA1F9A}"/>
                </a:ext>
              </a:extLst>
            </p:cNvPr>
            <p:cNvSpPr>
              <a:spLocks/>
            </p:cNvSpPr>
            <p:nvPr/>
          </p:nvSpPr>
          <p:spPr bwMode="auto">
            <a:xfrm>
              <a:off x="2217" y="2683"/>
              <a:ext cx="62" cy="49"/>
            </a:xfrm>
            <a:custGeom>
              <a:avLst/>
              <a:gdLst>
                <a:gd name="T0" fmla="*/ 0 w 62"/>
                <a:gd name="T1" fmla="*/ 0 h 49"/>
                <a:gd name="T2" fmla="*/ 31 w 62"/>
                <a:gd name="T3" fmla="*/ 0 h 49"/>
                <a:gd name="T4" fmla="*/ 62 w 62"/>
                <a:gd name="T5" fmla="*/ 21 h 49"/>
                <a:gd name="T6" fmla="*/ 62 w 62"/>
                <a:gd name="T7" fmla="*/ 49 h 49"/>
                <a:gd name="T8" fmla="*/ 31 w 62"/>
                <a:gd name="T9" fmla="*/ 49 h 49"/>
                <a:gd name="T10" fmla="*/ 0 w 62"/>
                <a:gd name="T11" fmla="*/ 28 h 49"/>
                <a:gd name="T12" fmla="*/ 0 w 62"/>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62" h="49">
                  <a:moveTo>
                    <a:pt x="0" y="0"/>
                  </a:moveTo>
                  <a:lnTo>
                    <a:pt x="31" y="0"/>
                  </a:lnTo>
                  <a:lnTo>
                    <a:pt x="62" y="21"/>
                  </a:lnTo>
                  <a:lnTo>
                    <a:pt x="62" y="49"/>
                  </a:lnTo>
                  <a:lnTo>
                    <a:pt x="31" y="49"/>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34" name="Freeform 22">
              <a:extLst>
                <a:ext uri="{FF2B5EF4-FFF2-40B4-BE49-F238E27FC236}">
                  <a16:creationId xmlns:a16="http://schemas.microsoft.com/office/drawing/2014/main" id="{E1F4CFCC-48E7-4D16-AAB1-6A9700702DC0}"/>
                </a:ext>
              </a:extLst>
            </p:cNvPr>
            <p:cNvSpPr>
              <a:spLocks/>
            </p:cNvSpPr>
            <p:nvPr/>
          </p:nvSpPr>
          <p:spPr bwMode="auto">
            <a:xfrm>
              <a:off x="2248" y="2704"/>
              <a:ext cx="47" cy="42"/>
            </a:xfrm>
            <a:custGeom>
              <a:avLst/>
              <a:gdLst>
                <a:gd name="T0" fmla="*/ 0 w 47"/>
                <a:gd name="T1" fmla="*/ 0 h 42"/>
                <a:gd name="T2" fmla="*/ 31 w 47"/>
                <a:gd name="T3" fmla="*/ 0 h 42"/>
                <a:gd name="T4" fmla="*/ 47 w 47"/>
                <a:gd name="T5" fmla="*/ 14 h 42"/>
                <a:gd name="T6" fmla="*/ 47 w 47"/>
                <a:gd name="T7" fmla="*/ 42 h 42"/>
                <a:gd name="T8" fmla="*/ 16 w 47"/>
                <a:gd name="T9" fmla="*/ 42 h 42"/>
                <a:gd name="T10" fmla="*/ 0 w 47"/>
                <a:gd name="T11" fmla="*/ 28 h 42"/>
                <a:gd name="T12" fmla="*/ 0 w 47"/>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7" h="42">
                  <a:moveTo>
                    <a:pt x="0" y="0"/>
                  </a:moveTo>
                  <a:lnTo>
                    <a:pt x="31" y="0"/>
                  </a:lnTo>
                  <a:lnTo>
                    <a:pt x="47" y="14"/>
                  </a:lnTo>
                  <a:lnTo>
                    <a:pt x="47" y="42"/>
                  </a:lnTo>
                  <a:lnTo>
                    <a:pt x="16"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35" name="Freeform 23">
              <a:extLst>
                <a:ext uri="{FF2B5EF4-FFF2-40B4-BE49-F238E27FC236}">
                  <a16:creationId xmlns:a16="http://schemas.microsoft.com/office/drawing/2014/main" id="{B8BDA044-CF61-466F-9EBF-53A725F31928}"/>
                </a:ext>
              </a:extLst>
            </p:cNvPr>
            <p:cNvSpPr>
              <a:spLocks/>
            </p:cNvSpPr>
            <p:nvPr/>
          </p:nvSpPr>
          <p:spPr bwMode="auto">
            <a:xfrm>
              <a:off x="2264" y="2718"/>
              <a:ext cx="62" cy="42"/>
            </a:xfrm>
            <a:custGeom>
              <a:avLst/>
              <a:gdLst>
                <a:gd name="T0" fmla="*/ 0 w 62"/>
                <a:gd name="T1" fmla="*/ 0 h 42"/>
                <a:gd name="T2" fmla="*/ 31 w 62"/>
                <a:gd name="T3" fmla="*/ 0 h 42"/>
                <a:gd name="T4" fmla="*/ 62 w 62"/>
                <a:gd name="T5" fmla="*/ 14 h 42"/>
                <a:gd name="T6" fmla="*/ 62 w 62"/>
                <a:gd name="T7" fmla="*/ 42 h 42"/>
                <a:gd name="T8" fmla="*/ 31 w 62"/>
                <a:gd name="T9" fmla="*/ 42 h 42"/>
                <a:gd name="T10" fmla="*/ 0 w 62"/>
                <a:gd name="T11" fmla="*/ 28 h 42"/>
                <a:gd name="T12" fmla="*/ 0 w 62"/>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62" h="42">
                  <a:moveTo>
                    <a:pt x="0" y="0"/>
                  </a:moveTo>
                  <a:lnTo>
                    <a:pt x="31" y="0"/>
                  </a:lnTo>
                  <a:lnTo>
                    <a:pt x="62" y="14"/>
                  </a:lnTo>
                  <a:lnTo>
                    <a:pt x="62" y="42"/>
                  </a:lnTo>
                  <a:lnTo>
                    <a:pt x="31"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36" name="Freeform 24">
              <a:extLst>
                <a:ext uri="{FF2B5EF4-FFF2-40B4-BE49-F238E27FC236}">
                  <a16:creationId xmlns:a16="http://schemas.microsoft.com/office/drawing/2014/main" id="{BAA6CFF6-4F1E-4BDE-8DC2-234564252FA4}"/>
                </a:ext>
              </a:extLst>
            </p:cNvPr>
            <p:cNvSpPr>
              <a:spLocks/>
            </p:cNvSpPr>
            <p:nvPr/>
          </p:nvSpPr>
          <p:spPr bwMode="auto">
            <a:xfrm>
              <a:off x="2295" y="2732"/>
              <a:ext cx="54" cy="42"/>
            </a:xfrm>
            <a:custGeom>
              <a:avLst/>
              <a:gdLst>
                <a:gd name="T0" fmla="*/ 0 w 54"/>
                <a:gd name="T1" fmla="*/ 0 h 42"/>
                <a:gd name="T2" fmla="*/ 31 w 54"/>
                <a:gd name="T3" fmla="*/ 0 h 42"/>
                <a:gd name="T4" fmla="*/ 54 w 54"/>
                <a:gd name="T5" fmla="*/ 14 h 42"/>
                <a:gd name="T6" fmla="*/ 54 w 54"/>
                <a:gd name="T7" fmla="*/ 42 h 42"/>
                <a:gd name="T8" fmla="*/ 23 w 54"/>
                <a:gd name="T9" fmla="*/ 42 h 42"/>
                <a:gd name="T10" fmla="*/ 0 w 54"/>
                <a:gd name="T11" fmla="*/ 28 h 42"/>
                <a:gd name="T12" fmla="*/ 0 w 54"/>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4" h="42">
                  <a:moveTo>
                    <a:pt x="0" y="0"/>
                  </a:moveTo>
                  <a:lnTo>
                    <a:pt x="31" y="0"/>
                  </a:lnTo>
                  <a:lnTo>
                    <a:pt x="54" y="14"/>
                  </a:lnTo>
                  <a:lnTo>
                    <a:pt x="54" y="42"/>
                  </a:lnTo>
                  <a:lnTo>
                    <a:pt x="23"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37" name="Freeform 25">
              <a:extLst>
                <a:ext uri="{FF2B5EF4-FFF2-40B4-BE49-F238E27FC236}">
                  <a16:creationId xmlns:a16="http://schemas.microsoft.com/office/drawing/2014/main" id="{D5B75D79-3548-4D45-9092-28D72AF2EF2C}"/>
                </a:ext>
              </a:extLst>
            </p:cNvPr>
            <p:cNvSpPr>
              <a:spLocks/>
            </p:cNvSpPr>
            <p:nvPr/>
          </p:nvSpPr>
          <p:spPr bwMode="auto">
            <a:xfrm>
              <a:off x="2318" y="2746"/>
              <a:ext cx="55" cy="42"/>
            </a:xfrm>
            <a:custGeom>
              <a:avLst/>
              <a:gdLst>
                <a:gd name="T0" fmla="*/ 0 w 55"/>
                <a:gd name="T1" fmla="*/ 0 h 42"/>
                <a:gd name="T2" fmla="*/ 31 w 55"/>
                <a:gd name="T3" fmla="*/ 0 h 42"/>
                <a:gd name="T4" fmla="*/ 55 w 55"/>
                <a:gd name="T5" fmla="*/ 14 h 42"/>
                <a:gd name="T6" fmla="*/ 55 w 55"/>
                <a:gd name="T7" fmla="*/ 42 h 42"/>
                <a:gd name="T8" fmla="*/ 24 w 55"/>
                <a:gd name="T9" fmla="*/ 42 h 42"/>
                <a:gd name="T10" fmla="*/ 0 w 55"/>
                <a:gd name="T11" fmla="*/ 28 h 42"/>
                <a:gd name="T12" fmla="*/ 0 w 55"/>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5" h="42">
                  <a:moveTo>
                    <a:pt x="0" y="0"/>
                  </a:moveTo>
                  <a:lnTo>
                    <a:pt x="31" y="0"/>
                  </a:lnTo>
                  <a:lnTo>
                    <a:pt x="55" y="14"/>
                  </a:lnTo>
                  <a:lnTo>
                    <a:pt x="55" y="42"/>
                  </a:lnTo>
                  <a:lnTo>
                    <a:pt x="24"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38" name="Freeform 26">
              <a:extLst>
                <a:ext uri="{FF2B5EF4-FFF2-40B4-BE49-F238E27FC236}">
                  <a16:creationId xmlns:a16="http://schemas.microsoft.com/office/drawing/2014/main" id="{7CE245DB-F573-4093-908C-14FA560BFACF}"/>
                </a:ext>
              </a:extLst>
            </p:cNvPr>
            <p:cNvSpPr>
              <a:spLocks/>
            </p:cNvSpPr>
            <p:nvPr/>
          </p:nvSpPr>
          <p:spPr bwMode="auto">
            <a:xfrm>
              <a:off x="2342" y="2760"/>
              <a:ext cx="54" cy="35"/>
            </a:xfrm>
            <a:custGeom>
              <a:avLst/>
              <a:gdLst>
                <a:gd name="T0" fmla="*/ 0 w 54"/>
                <a:gd name="T1" fmla="*/ 0 h 35"/>
                <a:gd name="T2" fmla="*/ 31 w 54"/>
                <a:gd name="T3" fmla="*/ 0 h 35"/>
                <a:gd name="T4" fmla="*/ 54 w 54"/>
                <a:gd name="T5" fmla="*/ 7 h 35"/>
                <a:gd name="T6" fmla="*/ 54 w 54"/>
                <a:gd name="T7" fmla="*/ 35 h 35"/>
                <a:gd name="T8" fmla="*/ 23 w 54"/>
                <a:gd name="T9" fmla="*/ 35 h 35"/>
                <a:gd name="T10" fmla="*/ 0 w 54"/>
                <a:gd name="T11" fmla="*/ 28 h 35"/>
                <a:gd name="T12" fmla="*/ 0 w 54"/>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54" h="35">
                  <a:moveTo>
                    <a:pt x="0" y="0"/>
                  </a:moveTo>
                  <a:lnTo>
                    <a:pt x="31" y="0"/>
                  </a:lnTo>
                  <a:lnTo>
                    <a:pt x="54" y="7"/>
                  </a:lnTo>
                  <a:lnTo>
                    <a:pt x="54" y="35"/>
                  </a:lnTo>
                  <a:lnTo>
                    <a:pt x="23" y="35"/>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39" name="Freeform 27">
              <a:extLst>
                <a:ext uri="{FF2B5EF4-FFF2-40B4-BE49-F238E27FC236}">
                  <a16:creationId xmlns:a16="http://schemas.microsoft.com/office/drawing/2014/main" id="{65DEEFCB-0269-4BFA-9A3A-1E29041D4A37}"/>
                </a:ext>
              </a:extLst>
            </p:cNvPr>
            <p:cNvSpPr>
              <a:spLocks/>
            </p:cNvSpPr>
            <p:nvPr/>
          </p:nvSpPr>
          <p:spPr bwMode="auto">
            <a:xfrm>
              <a:off x="2365" y="2767"/>
              <a:ext cx="47" cy="35"/>
            </a:xfrm>
            <a:custGeom>
              <a:avLst/>
              <a:gdLst>
                <a:gd name="T0" fmla="*/ 0 w 47"/>
                <a:gd name="T1" fmla="*/ 0 h 35"/>
                <a:gd name="T2" fmla="*/ 31 w 47"/>
                <a:gd name="T3" fmla="*/ 0 h 35"/>
                <a:gd name="T4" fmla="*/ 47 w 47"/>
                <a:gd name="T5" fmla="*/ 7 h 35"/>
                <a:gd name="T6" fmla="*/ 47 w 47"/>
                <a:gd name="T7" fmla="*/ 35 h 35"/>
                <a:gd name="T8" fmla="*/ 16 w 47"/>
                <a:gd name="T9" fmla="*/ 35 h 35"/>
                <a:gd name="T10" fmla="*/ 0 w 47"/>
                <a:gd name="T11" fmla="*/ 28 h 35"/>
                <a:gd name="T12" fmla="*/ 0 w 47"/>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47" h="35">
                  <a:moveTo>
                    <a:pt x="0" y="0"/>
                  </a:moveTo>
                  <a:lnTo>
                    <a:pt x="31" y="0"/>
                  </a:lnTo>
                  <a:lnTo>
                    <a:pt x="47" y="7"/>
                  </a:lnTo>
                  <a:lnTo>
                    <a:pt x="47" y="35"/>
                  </a:lnTo>
                  <a:lnTo>
                    <a:pt x="16" y="35"/>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40" name="Rectangle 28">
              <a:extLst>
                <a:ext uri="{FF2B5EF4-FFF2-40B4-BE49-F238E27FC236}">
                  <a16:creationId xmlns:a16="http://schemas.microsoft.com/office/drawing/2014/main" id="{105F1F9A-3F15-4C62-BD71-ED6D5F98DDA0}"/>
                </a:ext>
              </a:extLst>
            </p:cNvPr>
            <p:cNvSpPr>
              <a:spLocks noChangeArrowheads="1"/>
            </p:cNvSpPr>
            <p:nvPr/>
          </p:nvSpPr>
          <p:spPr bwMode="auto">
            <a:xfrm>
              <a:off x="2381" y="2774"/>
              <a:ext cx="31" cy="2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i-ET"/>
            </a:p>
          </p:txBody>
        </p:sp>
        <p:sp>
          <p:nvSpPr>
            <p:cNvPr id="166941" name="Freeform 29">
              <a:extLst>
                <a:ext uri="{FF2B5EF4-FFF2-40B4-BE49-F238E27FC236}">
                  <a16:creationId xmlns:a16="http://schemas.microsoft.com/office/drawing/2014/main" id="{2CCFDD92-02B6-46F1-8194-0D629A45A2CE}"/>
                </a:ext>
              </a:extLst>
            </p:cNvPr>
            <p:cNvSpPr>
              <a:spLocks/>
            </p:cNvSpPr>
            <p:nvPr/>
          </p:nvSpPr>
          <p:spPr bwMode="auto">
            <a:xfrm>
              <a:off x="2381" y="2774"/>
              <a:ext cx="47" cy="36"/>
            </a:xfrm>
            <a:custGeom>
              <a:avLst/>
              <a:gdLst>
                <a:gd name="T0" fmla="*/ 0 w 47"/>
                <a:gd name="T1" fmla="*/ 0 h 36"/>
                <a:gd name="T2" fmla="*/ 31 w 47"/>
                <a:gd name="T3" fmla="*/ 0 h 36"/>
                <a:gd name="T4" fmla="*/ 47 w 47"/>
                <a:gd name="T5" fmla="*/ 7 h 36"/>
                <a:gd name="T6" fmla="*/ 47 w 47"/>
                <a:gd name="T7" fmla="*/ 36 h 36"/>
                <a:gd name="T8" fmla="*/ 15 w 47"/>
                <a:gd name="T9" fmla="*/ 36 h 36"/>
                <a:gd name="T10" fmla="*/ 0 w 47"/>
                <a:gd name="T11" fmla="*/ 28 h 36"/>
                <a:gd name="T12" fmla="*/ 0 w 47"/>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47" h="36">
                  <a:moveTo>
                    <a:pt x="0" y="0"/>
                  </a:moveTo>
                  <a:lnTo>
                    <a:pt x="31" y="0"/>
                  </a:lnTo>
                  <a:lnTo>
                    <a:pt x="47" y="7"/>
                  </a:lnTo>
                  <a:lnTo>
                    <a:pt x="47" y="36"/>
                  </a:lnTo>
                  <a:lnTo>
                    <a:pt x="15" y="3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42" name="Freeform 30">
              <a:extLst>
                <a:ext uri="{FF2B5EF4-FFF2-40B4-BE49-F238E27FC236}">
                  <a16:creationId xmlns:a16="http://schemas.microsoft.com/office/drawing/2014/main" id="{1874E9B3-B37B-4090-BE00-4A172F929916}"/>
                </a:ext>
              </a:extLst>
            </p:cNvPr>
            <p:cNvSpPr>
              <a:spLocks/>
            </p:cNvSpPr>
            <p:nvPr/>
          </p:nvSpPr>
          <p:spPr bwMode="auto">
            <a:xfrm>
              <a:off x="2396" y="2781"/>
              <a:ext cx="63" cy="43"/>
            </a:xfrm>
            <a:custGeom>
              <a:avLst/>
              <a:gdLst>
                <a:gd name="T0" fmla="*/ 0 w 63"/>
                <a:gd name="T1" fmla="*/ 0 h 43"/>
                <a:gd name="T2" fmla="*/ 32 w 63"/>
                <a:gd name="T3" fmla="*/ 0 h 43"/>
                <a:gd name="T4" fmla="*/ 63 w 63"/>
                <a:gd name="T5" fmla="*/ 14 h 43"/>
                <a:gd name="T6" fmla="*/ 63 w 63"/>
                <a:gd name="T7" fmla="*/ 43 h 43"/>
                <a:gd name="T8" fmla="*/ 32 w 63"/>
                <a:gd name="T9" fmla="*/ 43 h 43"/>
                <a:gd name="T10" fmla="*/ 0 w 63"/>
                <a:gd name="T11" fmla="*/ 29 h 43"/>
                <a:gd name="T12" fmla="*/ 0 w 63"/>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63" h="43">
                  <a:moveTo>
                    <a:pt x="0" y="0"/>
                  </a:moveTo>
                  <a:lnTo>
                    <a:pt x="32" y="0"/>
                  </a:lnTo>
                  <a:lnTo>
                    <a:pt x="63" y="14"/>
                  </a:lnTo>
                  <a:lnTo>
                    <a:pt x="63" y="43"/>
                  </a:lnTo>
                  <a:lnTo>
                    <a:pt x="32" y="43"/>
                  </a:lnTo>
                  <a:lnTo>
                    <a:pt x="0" y="29"/>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43" name="Freeform 31">
              <a:extLst>
                <a:ext uri="{FF2B5EF4-FFF2-40B4-BE49-F238E27FC236}">
                  <a16:creationId xmlns:a16="http://schemas.microsoft.com/office/drawing/2014/main" id="{2CFDE1FC-3F9D-4958-B65F-8EEBE044B336}"/>
                </a:ext>
              </a:extLst>
            </p:cNvPr>
            <p:cNvSpPr>
              <a:spLocks/>
            </p:cNvSpPr>
            <p:nvPr/>
          </p:nvSpPr>
          <p:spPr bwMode="auto">
            <a:xfrm>
              <a:off x="2428" y="2795"/>
              <a:ext cx="46" cy="43"/>
            </a:xfrm>
            <a:custGeom>
              <a:avLst/>
              <a:gdLst>
                <a:gd name="T0" fmla="*/ 0 w 46"/>
                <a:gd name="T1" fmla="*/ 0 h 43"/>
                <a:gd name="T2" fmla="*/ 31 w 46"/>
                <a:gd name="T3" fmla="*/ 0 h 43"/>
                <a:gd name="T4" fmla="*/ 46 w 46"/>
                <a:gd name="T5" fmla="*/ 15 h 43"/>
                <a:gd name="T6" fmla="*/ 46 w 46"/>
                <a:gd name="T7" fmla="*/ 43 h 43"/>
                <a:gd name="T8" fmla="*/ 15 w 46"/>
                <a:gd name="T9" fmla="*/ 43 h 43"/>
                <a:gd name="T10" fmla="*/ 0 w 46"/>
                <a:gd name="T11" fmla="*/ 29 h 43"/>
                <a:gd name="T12" fmla="*/ 0 w 46"/>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6" h="43">
                  <a:moveTo>
                    <a:pt x="0" y="0"/>
                  </a:moveTo>
                  <a:lnTo>
                    <a:pt x="31" y="0"/>
                  </a:lnTo>
                  <a:lnTo>
                    <a:pt x="46" y="15"/>
                  </a:lnTo>
                  <a:lnTo>
                    <a:pt x="46" y="43"/>
                  </a:lnTo>
                  <a:lnTo>
                    <a:pt x="15" y="43"/>
                  </a:lnTo>
                  <a:lnTo>
                    <a:pt x="0" y="29"/>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44" name="Freeform 32">
              <a:extLst>
                <a:ext uri="{FF2B5EF4-FFF2-40B4-BE49-F238E27FC236}">
                  <a16:creationId xmlns:a16="http://schemas.microsoft.com/office/drawing/2014/main" id="{32CA856D-14F9-4E45-B2A0-E3097A57FB68}"/>
                </a:ext>
              </a:extLst>
            </p:cNvPr>
            <p:cNvSpPr>
              <a:spLocks/>
            </p:cNvSpPr>
            <p:nvPr/>
          </p:nvSpPr>
          <p:spPr bwMode="auto">
            <a:xfrm>
              <a:off x="2443" y="2810"/>
              <a:ext cx="47" cy="56"/>
            </a:xfrm>
            <a:custGeom>
              <a:avLst/>
              <a:gdLst>
                <a:gd name="T0" fmla="*/ 0 w 47"/>
                <a:gd name="T1" fmla="*/ 0 h 56"/>
                <a:gd name="T2" fmla="*/ 31 w 47"/>
                <a:gd name="T3" fmla="*/ 0 h 56"/>
                <a:gd name="T4" fmla="*/ 47 w 47"/>
                <a:gd name="T5" fmla="*/ 28 h 56"/>
                <a:gd name="T6" fmla="*/ 47 w 47"/>
                <a:gd name="T7" fmla="*/ 56 h 56"/>
                <a:gd name="T8" fmla="*/ 16 w 47"/>
                <a:gd name="T9" fmla="*/ 56 h 56"/>
                <a:gd name="T10" fmla="*/ 0 w 47"/>
                <a:gd name="T11" fmla="*/ 28 h 56"/>
                <a:gd name="T12" fmla="*/ 0 w 47"/>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7" h="56">
                  <a:moveTo>
                    <a:pt x="0" y="0"/>
                  </a:moveTo>
                  <a:lnTo>
                    <a:pt x="31" y="0"/>
                  </a:lnTo>
                  <a:lnTo>
                    <a:pt x="47" y="28"/>
                  </a:lnTo>
                  <a:lnTo>
                    <a:pt x="47" y="56"/>
                  </a:lnTo>
                  <a:lnTo>
                    <a:pt x="16"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45" name="Freeform 33">
              <a:extLst>
                <a:ext uri="{FF2B5EF4-FFF2-40B4-BE49-F238E27FC236}">
                  <a16:creationId xmlns:a16="http://schemas.microsoft.com/office/drawing/2014/main" id="{C0929E07-2D18-43F3-A2D0-FC39A96224C3}"/>
                </a:ext>
              </a:extLst>
            </p:cNvPr>
            <p:cNvSpPr>
              <a:spLocks/>
            </p:cNvSpPr>
            <p:nvPr/>
          </p:nvSpPr>
          <p:spPr bwMode="auto">
            <a:xfrm>
              <a:off x="2459" y="2838"/>
              <a:ext cx="39" cy="49"/>
            </a:xfrm>
            <a:custGeom>
              <a:avLst/>
              <a:gdLst>
                <a:gd name="T0" fmla="*/ 0 w 39"/>
                <a:gd name="T1" fmla="*/ 0 h 49"/>
                <a:gd name="T2" fmla="*/ 31 w 39"/>
                <a:gd name="T3" fmla="*/ 0 h 49"/>
                <a:gd name="T4" fmla="*/ 39 w 39"/>
                <a:gd name="T5" fmla="*/ 21 h 49"/>
                <a:gd name="T6" fmla="*/ 39 w 39"/>
                <a:gd name="T7" fmla="*/ 49 h 49"/>
                <a:gd name="T8" fmla="*/ 8 w 39"/>
                <a:gd name="T9" fmla="*/ 49 h 49"/>
                <a:gd name="T10" fmla="*/ 0 w 39"/>
                <a:gd name="T11" fmla="*/ 28 h 49"/>
                <a:gd name="T12" fmla="*/ 0 w 3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39" h="49">
                  <a:moveTo>
                    <a:pt x="0" y="0"/>
                  </a:moveTo>
                  <a:lnTo>
                    <a:pt x="31" y="0"/>
                  </a:lnTo>
                  <a:lnTo>
                    <a:pt x="39" y="21"/>
                  </a:lnTo>
                  <a:lnTo>
                    <a:pt x="39" y="49"/>
                  </a:lnTo>
                  <a:lnTo>
                    <a:pt x="8" y="49"/>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46" name="Rectangle 34">
              <a:extLst>
                <a:ext uri="{FF2B5EF4-FFF2-40B4-BE49-F238E27FC236}">
                  <a16:creationId xmlns:a16="http://schemas.microsoft.com/office/drawing/2014/main" id="{99AE09C2-2025-4701-A70A-6DC28F5F5FFC}"/>
                </a:ext>
              </a:extLst>
            </p:cNvPr>
            <p:cNvSpPr>
              <a:spLocks noChangeArrowheads="1"/>
            </p:cNvSpPr>
            <p:nvPr/>
          </p:nvSpPr>
          <p:spPr bwMode="auto">
            <a:xfrm>
              <a:off x="2467" y="2859"/>
              <a:ext cx="31" cy="3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i-ET"/>
            </a:p>
          </p:txBody>
        </p:sp>
        <p:sp>
          <p:nvSpPr>
            <p:cNvPr id="166947" name="Freeform 35">
              <a:extLst>
                <a:ext uri="{FF2B5EF4-FFF2-40B4-BE49-F238E27FC236}">
                  <a16:creationId xmlns:a16="http://schemas.microsoft.com/office/drawing/2014/main" id="{462803FA-3E4E-4AB4-A075-018FCEA78CE5}"/>
                </a:ext>
              </a:extLst>
            </p:cNvPr>
            <p:cNvSpPr>
              <a:spLocks/>
            </p:cNvSpPr>
            <p:nvPr/>
          </p:nvSpPr>
          <p:spPr bwMode="auto">
            <a:xfrm>
              <a:off x="2467" y="2866"/>
              <a:ext cx="39" cy="56"/>
            </a:xfrm>
            <a:custGeom>
              <a:avLst/>
              <a:gdLst>
                <a:gd name="T0" fmla="*/ 0 w 39"/>
                <a:gd name="T1" fmla="*/ 0 h 56"/>
                <a:gd name="T2" fmla="*/ 31 w 39"/>
                <a:gd name="T3" fmla="*/ 0 h 56"/>
                <a:gd name="T4" fmla="*/ 39 w 39"/>
                <a:gd name="T5" fmla="*/ 28 h 56"/>
                <a:gd name="T6" fmla="*/ 39 w 39"/>
                <a:gd name="T7" fmla="*/ 56 h 56"/>
                <a:gd name="T8" fmla="*/ 7 w 39"/>
                <a:gd name="T9" fmla="*/ 56 h 56"/>
                <a:gd name="T10" fmla="*/ 0 w 39"/>
                <a:gd name="T11" fmla="*/ 28 h 56"/>
                <a:gd name="T12" fmla="*/ 0 w 39"/>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39" h="56">
                  <a:moveTo>
                    <a:pt x="0" y="0"/>
                  </a:moveTo>
                  <a:lnTo>
                    <a:pt x="31" y="0"/>
                  </a:lnTo>
                  <a:lnTo>
                    <a:pt x="39" y="28"/>
                  </a:lnTo>
                  <a:lnTo>
                    <a:pt x="39" y="56"/>
                  </a:lnTo>
                  <a:lnTo>
                    <a:pt x="7"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48" name="Freeform 36">
              <a:extLst>
                <a:ext uri="{FF2B5EF4-FFF2-40B4-BE49-F238E27FC236}">
                  <a16:creationId xmlns:a16="http://schemas.microsoft.com/office/drawing/2014/main" id="{AFC900FD-E8B1-495A-9E08-3BE044C93C77}"/>
                </a:ext>
              </a:extLst>
            </p:cNvPr>
            <p:cNvSpPr>
              <a:spLocks/>
            </p:cNvSpPr>
            <p:nvPr/>
          </p:nvSpPr>
          <p:spPr bwMode="auto">
            <a:xfrm>
              <a:off x="2467" y="2894"/>
              <a:ext cx="39" cy="42"/>
            </a:xfrm>
            <a:custGeom>
              <a:avLst/>
              <a:gdLst>
                <a:gd name="T0" fmla="*/ 0 w 39"/>
                <a:gd name="T1" fmla="*/ 14 h 42"/>
                <a:gd name="T2" fmla="*/ 7 w 39"/>
                <a:gd name="T3" fmla="*/ 0 h 42"/>
                <a:gd name="T4" fmla="*/ 39 w 39"/>
                <a:gd name="T5" fmla="*/ 0 h 42"/>
                <a:gd name="T6" fmla="*/ 39 w 39"/>
                <a:gd name="T7" fmla="*/ 28 h 42"/>
                <a:gd name="T8" fmla="*/ 31 w 39"/>
                <a:gd name="T9" fmla="*/ 42 h 42"/>
                <a:gd name="T10" fmla="*/ 0 w 39"/>
                <a:gd name="T11" fmla="*/ 42 h 42"/>
                <a:gd name="T12" fmla="*/ 0 w 39"/>
                <a:gd name="T13" fmla="*/ 14 h 42"/>
              </a:gdLst>
              <a:ahLst/>
              <a:cxnLst>
                <a:cxn ang="0">
                  <a:pos x="T0" y="T1"/>
                </a:cxn>
                <a:cxn ang="0">
                  <a:pos x="T2" y="T3"/>
                </a:cxn>
                <a:cxn ang="0">
                  <a:pos x="T4" y="T5"/>
                </a:cxn>
                <a:cxn ang="0">
                  <a:pos x="T6" y="T7"/>
                </a:cxn>
                <a:cxn ang="0">
                  <a:pos x="T8" y="T9"/>
                </a:cxn>
                <a:cxn ang="0">
                  <a:pos x="T10" y="T11"/>
                </a:cxn>
                <a:cxn ang="0">
                  <a:pos x="T12" y="T13"/>
                </a:cxn>
              </a:cxnLst>
              <a:rect l="0" t="0" r="r" b="b"/>
              <a:pathLst>
                <a:path w="39" h="42">
                  <a:moveTo>
                    <a:pt x="0" y="14"/>
                  </a:moveTo>
                  <a:lnTo>
                    <a:pt x="7" y="0"/>
                  </a:lnTo>
                  <a:lnTo>
                    <a:pt x="39" y="0"/>
                  </a:lnTo>
                  <a:lnTo>
                    <a:pt x="39"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49" name="Freeform 37">
              <a:extLst>
                <a:ext uri="{FF2B5EF4-FFF2-40B4-BE49-F238E27FC236}">
                  <a16:creationId xmlns:a16="http://schemas.microsoft.com/office/drawing/2014/main" id="{B4B1AFAC-1113-4448-9439-0456D19A142C}"/>
                </a:ext>
              </a:extLst>
            </p:cNvPr>
            <p:cNvSpPr>
              <a:spLocks/>
            </p:cNvSpPr>
            <p:nvPr/>
          </p:nvSpPr>
          <p:spPr bwMode="auto">
            <a:xfrm>
              <a:off x="2459" y="2908"/>
              <a:ext cx="39" cy="49"/>
            </a:xfrm>
            <a:custGeom>
              <a:avLst/>
              <a:gdLst>
                <a:gd name="T0" fmla="*/ 0 w 39"/>
                <a:gd name="T1" fmla="*/ 21 h 49"/>
                <a:gd name="T2" fmla="*/ 8 w 39"/>
                <a:gd name="T3" fmla="*/ 0 h 49"/>
                <a:gd name="T4" fmla="*/ 39 w 39"/>
                <a:gd name="T5" fmla="*/ 0 h 49"/>
                <a:gd name="T6" fmla="*/ 39 w 39"/>
                <a:gd name="T7" fmla="*/ 28 h 49"/>
                <a:gd name="T8" fmla="*/ 31 w 39"/>
                <a:gd name="T9" fmla="*/ 49 h 49"/>
                <a:gd name="T10" fmla="*/ 0 w 39"/>
                <a:gd name="T11" fmla="*/ 49 h 49"/>
                <a:gd name="T12" fmla="*/ 0 w 39"/>
                <a:gd name="T13" fmla="*/ 21 h 49"/>
              </a:gdLst>
              <a:ahLst/>
              <a:cxnLst>
                <a:cxn ang="0">
                  <a:pos x="T0" y="T1"/>
                </a:cxn>
                <a:cxn ang="0">
                  <a:pos x="T2" y="T3"/>
                </a:cxn>
                <a:cxn ang="0">
                  <a:pos x="T4" y="T5"/>
                </a:cxn>
                <a:cxn ang="0">
                  <a:pos x="T6" y="T7"/>
                </a:cxn>
                <a:cxn ang="0">
                  <a:pos x="T8" y="T9"/>
                </a:cxn>
                <a:cxn ang="0">
                  <a:pos x="T10" y="T11"/>
                </a:cxn>
                <a:cxn ang="0">
                  <a:pos x="T12" y="T13"/>
                </a:cxn>
              </a:cxnLst>
              <a:rect l="0" t="0" r="r" b="b"/>
              <a:pathLst>
                <a:path w="39" h="49">
                  <a:moveTo>
                    <a:pt x="0" y="21"/>
                  </a:moveTo>
                  <a:lnTo>
                    <a:pt x="8" y="0"/>
                  </a:lnTo>
                  <a:lnTo>
                    <a:pt x="39" y="0"/>
                  </a:lnTo>
                  <a:lnTo>
                    <a:pt x="39"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50" name="Freeform 38">
              <a:extLst>
                <a:ext uri="{FF2B5EF4-FFF2-40B4-BE49-F238E27FC236}">
                  <a16:creationId xmlns:a16="http://schemas.microsoft.com/office/drawing/2014/main" id="{9B8DB987-4692-4525-8369-913849F3F424}"/>
                </a:ext>
              </a:extLst>
            </p:cNvPr>
            <p:cNvSpPr>
              <a:spLocks/>
            </p:cNvSpPr>
            <p:nvPr/>
          </p:nvSpPr>
          <p:spPr bwMode="auto">
            <a:xfrm>
              <a:off x="2451" y="2929"/>
              <a:ext cx="39" cy="42"/>
            </a:xfrm>
            <a:custGeom>
              <a:avLst/>
              <a:gdLst>
                <a:gd name="T0" fmla="*/ 0 w 39"/>
                <a:gd name="T1" fmla="*/ 14 h 42"/>
                <a:gd name="T2" fmla="*/ 8 w 39"/>
                <a:gd name="T3" fmla="*/ 0 h 42"/>
                <a:gd name="T4" fmla="*/ 39 w 39"/>
                <a:gd name="T5" fmla="*/ 0 h 42"/>
                <a:gd name="T6" fmla="*/ 39 w 39"/>
                <a:gd name="T7" fmla="*/ 28 h 42"/>
                <a:gd name="T8" fmla="*/ 31 w 39"/>
                <a:gd name="T9" fmla="*/ 42 h 42"/>
                <a:gd name="T10" fmla="*/ 0 w 39"/>
                <a:gd name="T11" fmla="*/ 42 h 42"/>
                <a:gd name="T12" fmla="*/ 0 w 39"/>
                <a:gd name="T13" fmla="*/ 14 h 42"/>
              </a:gdLst>
              <a:ahLst/>
              <a:cxnLst>
                <a:cxn ang="0">
                  <a:pos x="T0" y="T1"/>
                </a:cxn>
                <a:cxn ang="0">
                  <a:pos x="T2" y="T3"/>
                </a:cxn>
                <a:cxn ang="0">
                  <a:pos x="T4" y="T5"/>
                </a:cxn>
                <a:cxn ang="0">
                  <a:pos x="T6" y="T7"/>
                </a:cxn>
                <a:cxn ang="0">
                  <a:pos x="T8" y="T9"/>
                </a:cxn>
                <a:cxn ang="0">
                  <a:pos x="T10" y="T11"/>
                </a:cxn>
                <a:cxn ang="0">
                  <a:pos x="T12" y="T13"/>
                </a:cxn>
              </a:cxnLst>
              <a:rect l="0" t="0" r="r" b="b"/>
              <a:pathLst>
                <a:path w="39" h="42">
                  <a:moveTo>
                    <a:pt x="0" y="14"/>
                  </a:moveTo>
                  <a:lnTo>
                    <a:pt x="8" y="0"/>
                  </a:lnTo>
                  <a:lnTo>
                    <a:pt x="39" y="0"/>
                  </a:lnTo>
                  <a:lnTo>
                    <a:pt x="39"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51" name="Freeform 39">
              <a:extLst>
                <a:ext uri="{FF2B5EF4-FFF2-40B4-BE49-F238E27FC236}">
                  <a16:creationId xmlns:a16="http://schemas.microsoft.com/office/drawing/2014/main" id="{35A41364-85B1-4629-85DD-526E441701FF}"/>
                </a:ext>
              </a:extLst>
            </p:cNvPr>
            <p:cNvSpPr>
              <a:spLocks/>
            </p:cNvSpPr>
            <p:nvPr/>
          </p:nvSpPr>
          <p:spPr bwMode="auto">
            <a:xfrm>
              <a:off x="2435" y="2943"/>
              <a:ext cx="47" cy="49"/>
            </a:xfrm>
            <a:custGeom>
              <a:avLst/>
              <a:gdLst>
                <a:gd name="T0" fmla="*/ 0 w 47"/>
                <a:gd name="T1" fmla="*/ 21 h 49"/>
                <a:gd name="T2" fmla="*/ 16 w 47"/>
                <a:gd name="T3" fmla="*/ 0 h 49"/>
                <a:gd name="T4" fmla="*/ 47 w 47"/>
                <a:gd name="T5" fmla="*/ 0 h 49"/>
                <a:gd name="T6" fmla="*/ 47 w 47"/>
                <a:gd name="T7" fmla="*/ 28 h 49"/>
                <a:gd name="T8" fmla="*/ 32 w 47"/>
                <a:gd name="T9" fmla="*/ 49 h 49"/>
                <a:gd name="T10" fmla="*/ 0 w 47"/>
                <a:gd name="T11" fmla="*/ 49 h 49"/>
                <a:gd name="T12" fmla="*/ 0 w 47"/>
                <a:gd name="T13" fmla="*/ 21 h 49"/>
              </a:gdLst>
              <a:ahLst/>
              <a:cxnLst>
                <a:cxn ang="0">
                  <a:pos x="T0" y="T1"/>
                </a:cxn>
                <a:cxn ang="0">
                  <a:pos x="T2" y="T3"/>
                </a:cxn>
                <a:cxn ang="0">
                  <a:pos x="T4" y="T5"/>
                </a:cxn>
                <a:cxn ang="0">
                  <a:pos x="T6" y="T7"/>
                </a:cxn>
                <a:cxn ang="0">
                  <a:pos x="T8" y="T9"/>
                </a:cxn>
                <a:cxn ang="0">
                  <a:pos x="T10" y="T11"/>
                </a:cxn>
                <a:cxn ang="0">
                  <a:pos x="T12" y="T13"/>
                </a:cxn>
              </a:cxnLst>
              <a:rect l="0" t="0" r="r" b="b"/>
              <a:pathLst>
                <a:path w="47" h="49">
                  <a:moveTo>
                    <a:pt x="0" y="21"/>
                  </a:moveTo>
                  <a:lnTo>
                    <a:pt x="16" y="0"/>
                  </a:lnTo>
                  <a:lnTo>
                    <a:pt x="47" y="0"/>
                  </a:lnTo>
                  <a:lnTo>
                    <a:pt x="47" y="28"/>
                  </a:lnTo>
                  <a:lnTo>
                    <a:pt x="32"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52" name="Freeform 40">
              <a:extLst>
                <a:ext uri="{FF2B5EF4-FFF2-40B4-BE49-F238E27FC236}">
                  <a16:creationId xmlns:a16="http://schemas.microsoft.com/office/drawing/2014/main" id="{88609749-6691-4C40-8D04-AE0273FC3588}"/>
                </a:ext>
              </a:extLst>
            </p:cNvPr>
            <p:cNvSpPr>
              <a:spLocks/>
            </p:cNvSpPr>
            <p:nvPr/>
          </p:nvSpPr>
          <p:spPr bwMode="auto">
            <a:xfrm>
              <a:off x="2412" y="2964"/>
              <a:ext cx="55" cy="50"/>
            </a:xfrm>
            <a:custGeom>
              <a:avLst/>
              <a:gdLst>
                <a:gd name="T0" fmla="*/ 0 w 55"/>
                <a:gd name="T1" fmla="*/ 21 h 50"/>
                <a:gd name="T2" fmla="*/ 23 w 55"/>
                <a:gd name="T3" fmla="*/ 0 h 50"/>
                <a:gd name="T4" fmla="*/ 55 w 55"/>
                <a:gd name="T5" fmla="*/ 0 h 50"/>
                <a:gd name="T6" fmla="*/ 55 w 55"/>
                <a:gd name="T7" fmla="*/ 28 h 50"/>
                <a:gd name="T8" fmla="*/ 31 w 55"/>
                <a:gd name="T9" fmla="*/ 50 h 50"/>
                <a:gd name="T10" fmla="*/ 0 w 55"/>
                <a:gd name="T11" fmla="*/ 50 h 50"/>
                <a:gd name="T12" fmla="*/ 0 w 55"/>
                <a:gd name="T13" fmla="*/ 21 h 50"/>
              </a:gdLst>
              <a:ahLst/>
              <a:cxnLst>
                <a:cxn ang="0">
                  <a:pos x="T0" y="T1"/>
                </a:cxn>
                <a:cxn ang="0">
                  <a:pos x="T2" y="T3"/>
                </a:cxn>
                <a:cxn ang="0">
                  <a:pos x="T4" y="T5"/>
                </a:cxn>
                <a:cxn ang="0">
                  <a:pos x="T6" y="T7"/>
                </a:cxn>
                <a:cxn ang="0">
                  <a:pos x="T8" y="T9"/>
                </a:cxn>
                <a:cxn ang="0">
                  <a:pos x="T10" y="T11"/>
                </a:cxn>
                <a:cxn ang="0">
                  <a:pos x="T12" y="T13"/>
                </a:cxn>
              </a:cxnLst>
              <a:rect l="0" t="0" r="r" b="b"/>
              <a:pathLst>
                <a:path w="55" h="50">
                  <a:moveTo>
                    <a:pt x="0" y="21"/>
                  </a:moveTo>
                  <a:lnTo>
                    <a:pt x="23" y="0"/>
                  </a:lnTo>
                  <a:lnTo>
                    <a:pt x="55" y="0"/>
                  </a:lnTo>
                  <a:lnTo>
                    <a:pt x="55" y="28"/>
                  </a:lnTo>
                  <a:lnTo>
                    <a:pt x="31" y="50"/>
                  </a:lnTo>
                  <a:lnTo>
                    <a:pt x="0" y="50"/>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53" name="Freeform 41">
              <a:extLst>
                <a:ext uri="{FF2B5EF4-FFF2-40B4-BE49-F238E27FC236}">
                  <a16:creationId xmlns:a16="http://schemas.microsoft.com/office/drawing/2014/main" id="{375ECFF9-3876-4C66-ACDC-0D83987E5AF2}"/>
                </a:ext>
              </a:extLst>
            </p:cNvPr>
            <p:cNvSpPr>
              <a:spLocks/>
            </p:cNvSpPr>
            <p:nvPr/>
          </p:nvSpPr>
          <p:spPr bwMode="auto">
            <a:xfrm>
              <a:off x="2381" y="2985"/>
              <a:ext cx="62" cy="50"/>
            </a:xfrm>
            <a:custGeom>
              <a:avLst/>
              <a:gdLst>
                <a:gd name="T0" fmla="*/ 0 w 62"/>
                <a:gd name="T1" fmla="*/ 21 h 50"/>
                <a:gd name="T2" fmla="*/ 31 w 62"/>
                <a:gd name="T3" fmla="*/ 0 h 50"/>
                <a:gd name="T4" fmla="*/ 62 w 62"/>
                <a:gd name="T5" fmla="*/ 0 h 50"/>
                <a:gd name="T6" fmla="*/ 62 w 62"/>
                <a:gd name="T7" fmla="*/ 29 h 50"/>
                <a:gd name="T8" fmla="*/ 31 w 62"/>
                <a:gd name="T9" fmla="*/ 50 h 50"/>
                <a:gd name="T10" fmla="*/ 0 w 62"/>
                <a:gd name="T11" fmla="*/ 50 h 50"/>
                <a:gd name="T12" fmla="*/ 0 w 62"/>
                <a:gd name="T13" fmla="*/ 21 h 50"/>
              </a:gdLst>
              <a:ahLst/>
              <a:cxnLst>
                <a:cxn ang="0">
                  <a:pos x="T0" y="T1"/>
                </a:cxn>
                <a:cxn ang="0">
                  <a:pos x="T2" y="T3"/>
                </a:cxn>
                <a:cxn ang="0">
                  <a:pos x="T4" y="T5"/>
                </a:cxn>
                <a:cxn ang="0">
                  <a:pos x="T6" y="T7"/>
                </a:cxn>
                <a:cxn ang="0">
                  <a:pos x="T8" y="T9"/>
                </a:cxn>
                <a:cxn ang="0">
                  <a:pos x="T10" y="T11"/>
                </a:cxn>
                <a:cxn ang="0">
                  <a:pos x="T12" y="T13"/>
                </a:cxn>
              </a:cxnLst>
              <a:rect l="0" t="0" r="r" b="b"/>
              <a:pathLst>
                <a:path w="62" h="50">
                  <a:moveTo>
                    <a:pt x="0" y="21"/>
                  </a:moveTo>
                  <a:lnTo>
                    <a:pt x="31" y="0"/>
                  </a:lnTo>
                  <a:lnTo>
                    <a:pt x="62" y="0"/>
                  </a:lnTo>
                  <a:lnTo>
                    <a:pt x="62" y="29"/>
                  </a:lnTo>
                  <a:lnTo>
                    <a:pt x="31" y="50"/>
                  </a:lnTo>
                  <a:lnTo>
                    <a:pt x="0" y="50"/>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54" name="Freeform 42">
              <a:extLst>
                <a:ext uri="{FF2B5EF4-FFF2-40B4-BE49-F238E27FC236}">
                  <a16:creationId xmlns:a16="http://schemas.microsoft.com/office/drawing/2014/main" id="{114903FD-F846-4E05-9476-742B45AFD43D}"/>
                </a:ext>
              </a:extLst>
            </p:cNvPr>
            <p:cNvSpPr>
              <a:spLocks/>
            </p:cNvSpPr>
            <p:nvPr/>
          </p:nvSpPr>
          <p:spPr bwMode="auto">
            <a:xfrm>
              <a:off x="2373" y="3006"/>
              <a:ext cx="39" cy="36"/>
            </a:xfrm>
            <a:custGeom>
              <a:avLst/>
              <a:gdLst>
                <a:gd name="T0" fmla="*/ 0 w 39"/>
                <a:gd name="T1" fmla="*/ 8 h 36"/>
                <a:gd name="T2" fmla="*/ 8 w 39"/>
                <a:gd name="T3" fmla="*/ 0 h 36"/>
                <a:gd name="T4" fmla="*/ 39 w 39"/>
                <a:gd name="T5" fmla="*/ 0 h 36"/>
                <a:gd name="T6" fmla="*/ 39 w 39"/>
                <a:gd name="T7" fmla="*/ 29 h 36"/>
                <a:gd name="T8" fmla="*/ 31 w 39"/>
                <a:gd name="T9" fmla="*/ 36 h 36"/>
                <a:gd name="T10" fmla="*/ 0 w 39"/>
                <a:gd name="T11" fmla="*/ 36 h 36"/>
                <a:gd name="T12" fmla="*/ 0 w 39"/>
                <a:gd name="T13" fmla="*/ 8 h 36"/>
              </a:gdLst>
              <a:ahLst/>
              <a:cxnLst>
                <a:cxn ang="0">
                  <a:pos x="T0" y="T1"/>
                </a:cxn>
                <a:cxn ang="0">
                  <a:pos x="T2" y="T3"/>
                </a:cxn>
                <a:cxn ang="0">
                  <a:pos x="T4" y="T5"/>
                </a:cxn>
                <a:cxn ang="0">
                  <a:pos x="T6" y="T7"/>
                </a:cxn>
                <a:cxn ang="0">
                  <a:pos x="T8" y="T9"/>
                </a:cxn>
                <a:cxn ang="0">
                  <a:pos x="T10" y="T11"/>
                </a:cxn>
                <a:cxn ang="0">
                  <a:pos x="T12" y="T13"/>
                </a:cxn>
              </a:cxnLst>
              <a:rect l="0" t="0" r="r" b="b"/>
              <a:pathLst>
                <a:path w="39" h="36">
                  <a:moveTo>
                    <a:pt x="0" y="8"/>
                  </a:moveTo>
                  <a:lnTo>
                    <a:pt x="8" y="0"/>
                  </a:lnTo>
                  <a:lnTo>
                    <a:pt x="39" y="0"/>
                  </a:lnTo>
                  <a:lnTo>
                    <a:pt x="39" y="29"/>
                  </a:lnTo>
                  <a:lnTo>
                    <a:pt x="31" y="36"/>
                  </a:lnTo>
                  <a:lnTo>
                    <a:pt x="0" y="36"/>
                  </a:lnTo>
                  <a:lnTo>
                    <a:pt x="0" y="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55" name="Freeform 43">
              <a:extLst>
                <a:ext uri="{FF2B5EF4-FFF2-40B4-BE49-F238E27FC236}">
                  <a16:creationId xmlns:a16="http://schemas.microsoft.com/office/drawing/2014/main" id="{C39406F3-5D7B-48E4-9883-F2E55CEA228F}"/>
                </a:ext>
              </a:extLst>
            </p:cNvPr>
            <p:cNvSpPr>
              <a:spLocks/>
            </p:cNvSpPr>
            <p:nvPr/>
          </p:nvSpPr>
          <p:spPr bwMode="auto">
            <a:xfrm>
              <a:off x="2365" y="3014"/>
              <a:ext cx="39" cy="35"/>
            </a:xfrm>
            <a:custGeom>
              <a:avLst/>
              <a:gdLst>
                <a:gd name="T0" fmla="*/ 0 w 39"/>
                <a:gd name="T1" fmla="*/ 7 h 35"/>
                <a:gd name="T2" fmla="*/ 8 w 39"/>
                <a:gd name="T3" fmla="*/ 0 h 35"/>
                <a:gd name="T4" fmla="*/ 39 w 39"/>
                <a:gd name="T5" fmla="*/ 0 h 35"/>
                <a:gd name="T6" fmla="*/ 39 w 39"/>
                <a:gd name="T7" fmla="*/ 28 h 35"/>
                <a:gd name="T8" fmla="*/ 31 w 39"/>
                <a:gd name="T9" fmla="*/ 35 h 35"/>
                <a:gd name="T10" fmla="*/ 0 w 39"/>
                <a:gd name="T11" fmla="*/ 35 h 35"/>
                <a:gd name="T12" fmla="*/ 0 w 39"/>
                <a:gd name="T13" fmla="*/ 7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0" y="7"/>
                  </a:moveTo>
                  <a:lnTo>
                    <a:pt x="8" y="0"/>
                  </a:lnTo>
                  <a:lnTo>
                    <a:pt x="39" y="0"/>
                  </a:lnTo>
                  <a:lnTo>
                    <a:pt x="39" y="28"/>
                  </a:lnTo>
                  <a:lnTo>
                    <a:pt x="31" y="35"/>
                  </a:lnTo>
                  <a:lnTo>
                    <a:pt x="0" y="35"/>
                  </a:lnTo>
                  <a:lnTo>
                    <a:pt x="0" y="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56" name="Freeform 44">
              <a:extLst>
                <a:ext uri="{FF2B5EF4-FFF2-40B4-BE49-F238E27FC236}">
                  <a16:creationId xmlns:a16="http://schemas.microsoft.com/office/drawing/2014/main" id="{BCDEA4B8-D5AD-4DE7-AAA6-157A36628579}"/>
                </a:ext>
              </a:extLst>
            </p:cNvPr>
            <p:cNvSpPr>
              <a:spLocks/>
            </p:cNvSpPr>
            <p:nvPr/>
          </p:nvSpPr>
          <p:spPr bwMode="auto">
            <a:xfrm>
              <a:off x="2357" y="3021"/>
              <a:ext cx="39" cy="35"/>
            </a:xfrm>
            <a:custGeom>
              <a:avLst/>
              <a:gdLst>
                <a:gd name="T0" fmla="*/ 0 w 39"/>
                <a:gd name="T1" fmla="*/ 7 h 35"/>
                <a:gd name="T2" fmla="*/ 8 w 39"/>
                <a:gd name="T3" fmla="*/ 0 h 35"/>
                <a:gd name="T4" fmla="*/ 39 w 39"/>
                <a:gd name="T5" fmla="*/ 0 h 35"/>
                <a:gd name="T6" fmla="*/ 39 w 39"/>
                <a:gd name="T7" fmla="*/ 28 h 35"/>
                <a:gd name="T8" fmla="*/ 32 w 39"/>
                <a:gd name="T9" fmla="*/ 35 h 35"/>
                <a:gd name="T10" fmla="*/ 0 w 39"/>
                <a:gd name="T11" fmla="*/ 35 h 35"/>
                <a:gd name="T12" fmla="*/ 0 w 39"/>
                <a:gd name="T13" fmla="*/ 7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0" y="7"/>
                  </a:moveTo>
                  <a:lnTo>
                    <a:pt x="8" y="0"/>
                  </a:lnTo>
                  <a:lnTo>
                    <a:pt x="39" y="0"/>
                  </a:lnTo>
                  <a:lnTo>
                    <a:pt x="39" y="28"/>
                  </a:lnTo>
                  <a:lnTo>
                    <a:pt x="32" y="35"/>
                  </a:lnTo>
                  <a:lnTo>
                    <a:pt x="0" y="35"/>
                  </a:lnTo>
                  <a:lnTo>
                    <a:pt x="0" y="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57" name="Freeform 45">
              <a:extLst>
                <a:ext uri="{FF2B5EF4-FFF2-40B4-BE49-F238E27FC236}">
                  <a16:creationId xmlns:a16="http://schemas.microsoft.com/office/drawing/2014/main" id="{516F4622-5A7C-42E7-A403-5060D77A809C}"/>
                </a:ext>
              </a:extLst>
            </p:cNvPr>
            <p:cNvSpPr>
              <a:spLocks/>
            </p:cNvSpPr>
            <p:nvPr/>
          </p:nvSpPr>
          <p:spPr bwMode="auto">
            <a:xfrm>
              <a:off x="2349" y="3028"/>
              <a:ext cx="40" cy="35"/>
            </a:xfrm>
            <a:custGeom>
              <a:avLst/>
              <a:gdLst>
                <a:gd name="T0" fmla="*/ 0 w 40"/>
                <a:gd name="T1" fmla="*/ 7 h 35"/>
                <a:gd name="T2" fmla="*/ 8 w 40"/>
                <a:gd name="T3" fmla="*/ 0 h 35"/>
                <a:gd name="T4" fmla="*/ 40 w 40"/>
                <a:gd name="T5" fmla="*/ 0 h 35"/>
                <a:gd name="T6" fmla="*/ 40 w 40"/>
                <a:gd name="T7" fmla="*/ 28 h 35"/>
                <a:gd name="T8" fmla="*/ 32 w 40"/>
                <a:gd name="T9" fmla="*/ 35 h 35"/>
                <a:gd name="T10" fmla="*/ 0 w 40"/>
                <a:gd name="T11" fmla="*/ 35 h 35"/>
                <a:gd name="T12" fmla="*/ 0 w 40"/>
                <a:gd name="T13" fmla="*/ 7 h 35"/>
              </a:gdLst>
              <a:ahLst/>
              <a:cxnLst>
                <a:cxn ang="0">
                  <a:pos x="T0" y="T1"/>
                </a:cxn>
                <a:cxn ang="0">
                  <a:pos x="T2" y="T3"/>
                </a:cxn>
                <a:cxn ang="0">
                  <a:pos x="T4" y="T5"/>
                </a:cxn>
                <a:cxn ang="0">
                  <a:pos x="T6" y="T7"/>
                </a:cxn>
                <a:cxn ang="0">
                  <a:pos x="T8" y="T9"/>
                </a:cxn>
                <a:cxn ang="0">
                  <a:pos x="T10" y="T11"/>
                </a:cxn>
                <a:cxn ang="0">
                  <a:pos x="T12" y="T13"/>
                </a:cxn>
              </a:cxnLst>
              <a:rect l="0" t="0" r="r" b="b"/>
              <a:pathLst>
                <a:path w="40" h="35">
                  <a:moveTo>
                    <a:pt x="0" y="7"/>
                  </a:moveTo>
                  <a:lnTo>
                    <a:pt x="8" y="0"/>
                  </a:lnTo>
                  <a:lnTo>
                    <a:pt x="40" y="0"/>
                  </a:lnTo>
                  <a:lnTo>
                    <a:pt x="40" y="28"/>
                  </a:lnTo>
                  <a:lnTo>
                    <a:pt x="32" y="35"/>
                  </a:lnTo>
                  <a:lnTo>
                    <a:pt x="0" y="35"/>
                  </a:lnTo>
                  <a:lnTo>
                    <a:pt x="0" y="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58" name="Freeform 46">
              <a:extLst>
                <a:ext uri="{FF2B5EF4-FFF2-40B4-BE49-F238E27FC236}">
                  <a16:creationId xmlns:a16="http://schemas.microsoft.com/office/drawing/2014/main" id="{18AD5816-FAF9-4A79-87C5-0DC8258A1E64}"/>
                </a:ext>
              </a:extLst>
            </p:cNvPr>
            <p:cNvSpPr>
              <a:spLocks/>
            </p:cNvSpPr>
            <p:nvPr/>
          </p:nvSpPr>
          <p:spPr bwMode="auto">
            <a:xfrm>
              <a:off x="2342" y="3035"/>
              <a:ext cx="39" cy="49"/>
            </a:xfrm>
            <a:custGeom>
              <a:avLst/>
              <a:gdLst>
                <a:gd name="T0" fmla="*/ 0 w 39"/>
                <a:gd name="T1" fmla="*/ 21 h 49"/>
                <a:gd name="T2" fmla="*/ 7 w 39"/>
                <a:gd name="T3" fmla="*/ 0 h 49"/>
                <a:gd name="T4" fmla="*/ 39 w 39"/>
                <a:gd name="T5" fmla="*/ 0 h 49"/>
                <a:gd name="T6" fmla="*/ 39 w 39"/>
                <a:gd name="T7" fmla="*/ 28 h 49"/>
                <a:gd name="T8" fmla="*/ 31 w 39"/>
                <a:gd name="T9" fmla="*/ 49 h 49"/>
                <a:gd name="T10" fmla="*/ 0 w 39"/>
                <a:gd name="T11" fmla="*/ 49 h 49"/>
                <a:gd name="T12" fmla="*/ 0 w 39"/>
                <a:gd name="T13" fmla="*/ 21 h 49"/>
              </a:gdLst>
              <a:ahLst/>
              <a:cxnLst>
                <a:cxn ang="0">
                  <a:pos x="T0" y="T1"/>
                </a:cxn>
                <a:cxn ang="0">
                  <a:pos x="T2" y="T3"/>
                </a:cxn>
                <a:cxn ang="0">
                  <a:pos x="T4" y="T5"/>
                </a:cxn>
                <a:cxn ang="0">
                  <a:pos x="T6" y="T7"/>
                </a:cxn>
                <a:cxn ang="0">
                  <a:pos x="T8" y="T9"/>
                </a:cxn>
                <a:cxn ang="0">
                  <a:pos x="T10" y="T11"/>
                </a:cxn>
                <a:cxn ang="0">
                  <a:pos x="T12" y="T13"/>
                </a:cxn>
              </a:cxnLst>
              <a:rect l="0" t="0" r="r" b="b"/>
              <a:pathLst>
                <a:path w="39" h="49">
                  <a:moveTo>
                    <a:pt x="0" y="21"/>
                  </a:moveTo>
                  <a:lnTo>
                    <a:pt x="7" y="0"/>
                  </a:lnTo>
                  <a:lnTo>
                    <a:pt x="39" y="0"/>
                  </a:lnTo>
                  <a:lnTo>
                    <a:pt x="39"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59" name="Freeform 47">
              <a:extLst>
                <a:ext uri="{FF2B5EF4-FFF2-40B4-BE49-F238E27FC236}">
                  <a16:creationId xmlns:a16="http://schemas.microsoft.com/office/drawing/2014/main" id="{44143F24-2F86-49E7-A889-D5BBAEE847FF}"/>
                </a:ext>
              </a:extLst>
            </p:cNvPr>
            <p:cNvSpPr>
              <a:spLocks/>
            </p:cNvSpPr>
            <p:nvPr/>
          </p:nvSpPr>
          <p:spPr bwMode="auto">
            <a:xfrm>
              <a:off x="2342" y="3056"/>
              <a:ext cx="39" cy="35"/>
            </a:xfrm>
            <a:custGeom>
              <a:avLst/>
              <a:gdLst>
                <a:gd name="T0" fmla="*/ 0 w 39"/>
                <a:gd name="T1" fmla="*/ 0 h 35"/>
                <a:gd name="T2" fmla="*/ 31 w 39"/>
                <a:gd name="T3" fmla="*/ 0 h 35"/>
                <a:gd name="T4" fmla="*/ 39 w 39"/>
                <a:gd name="T5" fmla="*/ 7 h 35"/>
                <a:gd name="T6" fmla="*/ 39 w 39"/>
                <a:gd name="T7" fmla="*/ 35 h 35"/>
                <a:gd name="T8" fmla="*/ 7 w 39"/>
                <a:gd name="T9" fmla="*/ 35 h 35"/>
                <a:gd name="T10" fmla="*/ 0 w 39"/>
                <a:gd name="T11" fmla="*/ 28 h 35"/>
                <a:gd name="T12" fmla="*/ 0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0" y="0"/>
                  </a:moveTo>
                  <a:lnTo>
                    <a:pt x="31" y="0"/>
                  </a:lnTo>
                  <a:lnTo>
                    <a:pt x="39" y="7"/>
                  </a:lnTo>
                  <a:lnTo>
                    <a:pt x="39" y="35"/>
                  </a:lnTo>
                  <a:lnTo>
                    <a:pt x="7" y="35"/>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60" name="Rectangle 48">
              <a:extLst>
                <a:ext uri="{FF2B5EF4-FFF2-40B4-BE49-F238E27FC236}">
                  <a16:creationId xmlns:a16="http://schemas.microsoft.com/office/drawing/2014/main" id="{9A3BBAD1-C341-4671-BF5D-91420401A2D8}"/>
                </a:ext>
              </a:extLst>
            </p:cNvPr>
            <p:cNvSpPr>
              <a:spLocks noChangeArrowheads="1"/>
            </p:cNvSpPr>
            <p:nvPr/>
          </p:nvSpPr>
          <p:spPr bwMode="auto">
            <a:xfrm>
              <a:off x="2349" y="3063"/>
              <a:ext cx="32" cy="3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i-ET"/>
            </a:p>
          </p:txBody>
        </p:sp>
        <p:sp>
          <p:nvSpPr>
            <p:cNvPr id="166961" name="Freeform 49">
              <a:extLst>
                <a:ext uri="{FF2B5EF4-FFF2-40B4-BE49-F238E27FC236}">
                  <a16:creationId xmlns:a16="http://schemas.microsoft.com/office/drawing/2014/main" id="{E16791BB-2ED9-473B-A779-84EC74079AEC}"/>
                </a:ext>
              </a:extLst>
            </p:cNvPr>
            <p:cNvSpPr>
              <a:spLocks/>
            </p:cNvSpPr>
            <p:nvPr/>
          </p:nvSpPr>
          <p:spPr bwMode="auto">
            <a:xfrm>
              <a:off x="2349" y="3070"/>
              <a:ext cx="40" cy="35"/>
            </a:xfrm>
            <a:custGeom>
              <a:avLst/>
              <a:gdLst>
                <a:gd name="T0" fmla="*/ 0 w 40"/>
                <a:gd name="T1" fmla="*/ 0 h 35"/>
                <a:gd name="T2" fmla="*/ 32 w 40"/>
                <a:gd name="T3" fmla="*/ 0 h 35"/>
                <a:gd name="T4" fmla="*/ 40 w 40"/>
                <a:gd name="T5" fmla="*/ 7 h 35"/>
                <a:gd name="T6" fmla="*/ 40 w 40"/>
                <a:gd name="T7" fmla="*/ 35 h 35"/>
                <a:gd name="T8" fmla="*/ 8 w 40"/>
                <a:gd name="T9" fmla="*/ 35 h 35"/>
                <a:gd name="T10" fmla="*/ 0 w 40"/>
                <a:gd name="T11" fmla="*/ 28 h 35"/>
                <a:gd name="T12" fmla="*/ 0 w 40"/>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40" h="35">
                  <a:moveTo>
                    <a:pt x="0" y="0"/>
                  </a:moveTo>
                  <a:lnTo>
                    <a:pt x="32" y="0"/>
                  </a:lnTo>
                  <a:lnTo>
                    <a:pt x="40" y="7"/>
                  </a:lnTo>
                  <a:lnTo>
                    <a:pt x="40" y="35"/>
                  </a:lnTo>
                  <a:lnTo>
                    <a:pt x="8" y="35"/>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62" name="Freeform 50">
              <a:extLst>
                <a:ext uri="{FF2B5EF4-FFF2-40B4-BE49-F238E27FC236}">
                  <a16:creationId xmlns:a16="http://schemas.microsoft.com/office/drawing/2014/main" id="{3A6DD1FF-F8AD-4C46-A867-2F5037066DA3}"/>
                </a:ext>
              </a:extLst>
            </p:cNvPr>
            <p:cNvSpPr>
              <a:spLocks/>
            </p:cNvSpPr>
            <p:nvPr/>
          </p:nvSpPr>
          <p:spPr bwMode="auto">
            <a:xfrm>
              <a:off x="2357" y="3077"/>
              <a:ext cx="47" cy="42"/>
            </a:xfrm>
            <a:custGeom>
              <a:avLst/>
              <a:gdLst>
                <a:gd name="T0" fmla="*/ 0 w 47"/>
                <a:gd name="T1" fmla="*/ 0 h 42"/>
                <a:gd name="T2" fmla="*/ 32 w 47"/>
                <a:gd name="T3" fmla="*/ 0 h 42"/>
                <a:gd name="T4" fmla="*/ 47 w 47"/>
                <a:gd name="T5" fmla="*/ 14 h 42"/>
                <a:gd name="T6" fmla="*/ 47 w 47"/>
                <a:gd name="T7" fmla="*/ 42 h 42"/>
                <a:gd name="T8" fmla="*/ 16 w 47"/>
                <a:gd name="T9" fmla="*/ 42 h 42"/>
                <a:gd name="T10" fmla="*/ 0 w 47"/>
                <a:gd name="T11" fmla="*/ 28 h 42"/>
                <a:gd name="T12" fmla="*/ 0 w 47"/>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7" h="42">
                  <a:moveTo>
                    <a:pt x="0" y="0"/>
                  </a:moveTo>
                  <a:lnTo>
                    <a:pt x="32" y="0"/>
                  </a:lnTo>
                  <a:lnTo>
                    <a:pt x="47" y="14"/>
                  </a:lnTo>
                  <a:lnTo>
                    <a:pt x="47" y="42"/>
                  </a:lnTo>
                  <a:lnTo>
                    <a:pt x="16"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63" name="Freeform 51">
              <a:extLst>
                <a:ext uri="{FF2B5EF4-FFF2-40B4-BE49-F238E27FC236}">
                  <a16:creationId xmlns:a16="http://schemas.microsoft.com/office/drawing/2014/main" id="{EB88AB61-48CC-4A1B-8E16-89236BC1E31F}"/>
                </a:ext>
              </a:extLst>
            </p:cNvPr>
            <p:cNvSpPr>
              <a:spLocks/>
            </p:cNvSpPr>
            <p:nvPr/>
          </p:nvSpPr>
          <p:spPr bwMode="auto">
            <a:xfrm>
              <a:off x="2373" y="3091"/>
              <a:ext cx="47" cy="42"/>
            </a:xfrm>
            <a:custGeom>
              <a:avLst/>
              <a:gdLst>
                <a:gd name="T0" fmla="*/ 0 w 47"/>
                <a:gd name="T1" fmla="*/ 0 h 42"/>
                <a:gd name="T2" fmla="*/ 31 w 47"/>
                <a:gd name="T3" fmla="*/ 0 h 42"/>
                <a:gd name="T4" fmla="*/ 47 w 47"/>
                <a:gd name="T5" fmla="*/ 14 h 42"/>
                <a:gd name="T6" fmla="*/ 47 w 47"/>
                <a:gd name="T7" fmla="*/ 42 h 42"/>
                <a:gd name="T8" fmla="*/ 16 w 47"/>
                <a:gd name="T9" fmla="*/ 42 h 42"/>
                <a:gd name="T10" fmla="*/ 0 w 47"/>
                <a:gd name="T11" fmla="*/ 28 h 42"/>
                <a:gd name="T12" fmla="*/ 0 w 47"/>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7" h="42">
                  <a:moveTo>
                    <a:pt x="0" y="0"/>
                  </a:moveTo>
                  <a:lnTo>
                    <a:pt x="31" y="0"/>
                  </a:lnTo>
                  <a:lnTo>
                    <a:pt x="47" y="14"/>
                  </a:lnTo>
                  <a:lnTo>
                    <a:pt x="47" y="42"/>
                  </a:lnTo>
                  <a:lnTo>
                    <a:pt x="16"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64" name="Freeform 52">
              <a:extLst>
                <a:ext uri="{FF2B5EF4-FFF2-40B4-BE49-F238E27FC236}">
                  <a16:creationId xmlns:a16="http://schemas.microsoft.com/office/drawing/2014/main" id="{CCF44539-6A54-4EA1-8F61-1DDD7DC1E7E9}"/>
                </a:ext>
              </a:extLst>
            </p:cNvPr>
            <p:cNvSpPr>
              <a:spLocks/>
            </p:cNvSpPr>
            <p:nvPr/>
          </p:nvSpPr>
          <p:spPr bwMode="auto">
            <a:xfrm>
              <a:off x="2389" y="3105"/>
              <a:ext cx="62" cy="42"/>
            </a:xfrm>
            <a:custGeom>
              <a:avLst/>
              <a:gdLst>
                <a:gd name="T0" fmla="*/ 0 w 62"/>
                <a:gd name="T1" fmla="*/ 0 h 42"/>
                <a:gd name="T2" fmla="*/ 31 w 62"/>
                <a:gd name="T3" fmla="*/ 0 h 42"/>
                <a:gd name="T4" fmla="*/ 62 w 62"/>
                <a:gd name="T5" fmla="*/ 14 h 42"/>
                <a:gd name="T6" fmla="*/ 62 w 62"/>
                <a:gd name="T7" fmla="*/ 42 h 42"/>
                <a:gd name="T8" fmla="*/ 31 w 62"/>
                <a:gd name="T9" fmla="*/ 42 h 42"/>
                <a:gd name="T10" fmla="*/ 0 w 62"/>
                <a:gd name="T11" fmla="*/ 28 h 42"/>
                <a:gd name="T12" fmla="*/ 0 w 62"/>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62" h="42">
                  <a:moveTo>
                    <a:pt x="0" y="0"/>
                  </a:moveTo>
                  <a:lnTo>
                    <a:pt x="31" y="0"/>
                  </a:lnTo>
                  <a:lnTo>
                    <a:pt x="62" y="14"/>
                  </a:lnTo>
                  <a:lnTo>
                    <a:pt x="62" y="42"/>
                  </a:lnTo>
                  <a:lnTo>
                    <a:pt x="31"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65" name="Freeform 53">
              <a:extLst>
                <a:ext uri="{FF2B5EF4-FFF2-40B4-BE49-F238E27FC236}">
                  <a16:creationId xmlns:a16="http://schemas.microsoft.com/office/drawing/2014/main" id="{F671A9B8-0745-4F37-8ED7-A9177E408B3F}"/>
                </a:ext>
              </a:extLst>
            </p:cNvPr>
            <p:cNvSpPr>
              <a:spLocks/>
            </p:cNvSpPr>
            <p:nvPr/>
          </p:nvSpPr>
          <p:spPr bwMode="auto">
            <a:xfrm>
              <a:off x="2420" y="3119"/>
              <a:ext cx="54" cy="42"/>
            </a:xfrm>
            <a:custGeom>
              <a:avLst/>
              <a:gdLst>
                <a:gd name="T0" fmla="*/ 0 w 54"/>
                <a:gd name="T1" fmla="*/ 0 h 42"/>
                <a:gd name="T2" fmla="*/ 31 w 54"/>
                <a:gd name="T3" fmla="*/ 0 h 42"/>
                <a:gd name="T4" fmla="*/ 54 w 54"/>
                <a:gd name="T5" fmla="*/ 14 h 42"/>
                <a:gd name="T6" fmla="*/ 54 w 54"/>
                <a:gd name="T7" fmla="*/ 42 h 42"/>
                <a:gd name="T8" fmla="*/ 23 w 54"/>
                <a:gd name="T9" fmla="*/ 42 h 42"/>
                <a:gd name="T10" fmla="*/ 0 w 54"/>
                <a:gd name="T11" fmla="*/ 28 h 42"/>
                <a:gd name="T12" fmla="*/ 0 w 54"/>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4" h="42">
                  <a:moveTo>
                    <a:pt x="0" y="0"/>
                  </a:moveTo>
                  <a:lnTo>
                    <a:pt x="31" y="0"/>
                  </a:lnTo>
                  <a:lnTo>
                    <a:pt x="54" y="14"/>
                  </a:lnTo>
                  <a:lnTo>
                    <a:pt x="54" y="42"/>
                  </a:lnTo>
                  <a:lnTo>
                    <a:pt x="23"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66" name="Freeform 54">
              <a:extLst>
                <a:ext uri="{FF2B5EF4-FFF2-40B4-BE49-F238E27FC236}">
                  <a16:creationId xmlns:a16="http://schemas.microsoft.com/office/drawing/2014/main" id="{A11A1B00-37B8-4C04-A9F4-54D37A45EC44}"/>
                </a:ext>
              </a:extLst>
            </p:cNvPr>
            <p:cNvSpPr>
              <a:spLocks/>
            </p:cNvSpPr>
            <p:nvPr/>
          </p:nvSpPr>
          <p:spPr bwMode="auto">
            <a:xfrm>
              <a:off x="2443" y="3133"/>
              <a:ext cx="47" cy="35"/>
            </a:xfrm>
            <a:custGeom>
              <a:avLst/>
              <a:gdLst>
                <a:gd name="T0" fmla="*/ 0 w 47"/>
                <a:gd name="T1" fmla="*/ 0 h 35"/>
                <a:gd name="T2" fmla="*/ 31 w 47"/>
                <a:gd name="T3" fmla="*/ 0 h 35"/>
                <a:gd name="T4" fmla="*/ 47 w 47"/>
                <a:gd name="T5" fmla="*/ 7 h 35"/>
                <a:gd name="T6" fmla="*/ 47 w 47"/>
                <a:gd name="T7" fmla="*/ 35 h 35"/>
                <a:gd name="T8" fmla="*/ 16 w 47"/>
                <a:gd name="T9" fmla="*/ 35 h 35"/>
                <a:gd name="T10" fmla="*/ 0 w 47"/>
                <a:gd name="T11" fmla="*/ 28 h 35"/>
                <a:gd name="T12" fmla="*/ 0 w 47"/>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47" h="35">
                  <a:moveTo>
                    <a:pt x="0" y="0"/>
                  </a:moveTo>
                  <a:lnTo>
                    <a:pt x="31" y="0"/>
                  </a:lnTo>
                  <a:lnTo>
                    <a:pt x="47" y="7"/>
                  </a:lnTo>
                  <a:lnTo>
                    <a:pt x="47" y="35"/>
                  </a:lnTo>
                  <a:lnTo>
                    <a:pt x="16" y="35"/>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67" name="Freeform 55">
              <a:extLst>
                <a:ext uri="{FF2B5EF4-FFF2-40B4-BE49-F238E27FC236}">
                  <a16:creationId xmlns:a16="http://schemas.microsoft.com/office/drawing/2014/main" id="{3B10A50F-B196-4E82-9FBA-0F67D8FC81C8}"/>
                </a:ext>
              </a:extLst>
            </p:cNvPr>
            <p:cNvSpPr>
              <a:spLocks/>
            </p:cNvSpPr>
            <p:nvPr/>
          </p:nvSpPr>
          <p:spPr bwMode="auto">
            <a:xfrm>
              <a:off x="2459" y="3140"/>
              <a:ext cx="70" cy="42"/>
            </a:xfrm>
            <a:custGeom>
              <a:avLst/>
              <a:gdLst>
                <a:gd name="T0" fmla="*/ 0 w 70"/>
                <a:gd name="T1" fmla="*/ 0 h 42"/>
                <a:gd name="T2" fmla="*/ 31 w 70"/>
                <a:gd name="T3" fmla="*/ 0 h 42"/>
                <a:gd name="T4" fmla="*/ 70 w 70"/>
                <a:gd name="T5" fmla="*/ 14 h 42"/>
                <a:gd name="T6" fmla="*/ 70 w 70"/>
                <a:gd name="T7" fmla="*/ 42 h 42"/>
                <a:gd name="T8" fmla="*/ 39 w 70"/>
                <a:gd name="T9" fmla="*/ 42 h 42"/>
                <a:gd name="T10" fmla="*/ 0 w 70"/>
                <a:gd name="T11" fmla="*/ 28 h 42"/>
                <a:gd name="T12" fmla="*/ 0 w 70"/>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70" h="42">
                  <a:moveTo>
                    <a:pt x="0" y="0"/>
                  </a:moveTo>
                  <a:lnTo>
                    <a:pt x="31" y="0"/>
                  </a:lnTo>
                  <a:lnTo>
                    <a:pt x="70" y="14"/>
                  </a:lnTo>
                  <a:lnTo>
                    <a:pt x="70" y="42"/>
                  </a:lnTo>
                  <a:lnTo>
                    <a:pt x="39"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68" name="Freeform 56">
              <a:extLst>
                <a:ext uri="{FF2B5EF4-FFF2-40B4-BE49-F238E27FC236}">
                  <a16:creationId xmlns:a16="http://schemas.microsoft.com/office/drawing/2014/main" id="{A85B1BE9-B820-43CD-B498-52B9C4C52725}"/>
                </a:ext>
              </a:extLst>
            </p:cNvPr>
            <p:cNvSpPr>
              <a:spLocks/>
            </p:cNvSpPr>
            <p:nvPr/>
          </p:nvSpPr>
          <p:spPr bwMode="auto">
            <a:xfrm>
              <a:off x="2498" y="3154"/>
              <a:ext cx="62" cy="42"/>
            </a:xfrm>
            <a:custGeom>
              <a:avLst/>
              <a:gdLst>
                <a:gd name="T0" fmla="*/ 0 w 62"/>
                <a:gd name="T1" fmla="*/ 0 h 42"/>
                <a:gd name="T2" fmla="*/ 31 w 62"/>
                <a:gd name="T3" fmla="*/ 0 h 42"/>
                <a:gd name="T4" fmla="*/ 62 w 62"/>
                <a:gd name="T5" fmla="*/ 14 h 42"/>
                <a:gd name="T6" fmla="*/ 62 w 62"/>
                <a:gd name="T7" fmla="*/ 42 h 42"/>
                <a:gd name="T8" fmla="*/ 31 w 62"/>
                <a:gd name="T9" fmla="*/ 42 h 42"/>
                <a:gd name="T10" fmla="*/ 0 w 62"/>
                <a:gd name="T11" fmla="*/ 28 h 42"/>
                <a:gd name="T12" fmla="*/ 0 w 62"/>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62" h="42">
                  <a:moveTo>
                    <a:pt x="0" y="0"/>
                  </a:moveTo>
                  <a:lnTo>
                    <a:pt x="31" y="0"/>
                  </a:lnTo>
                  <a:lnTo>
                    <a:pt x="62" y="14"/>
                  </a:lnTo>
                  <a:lnTo>
                    <a:pt x="62" y="42"/>
                  </a:lnTo>
                  <a:lnTo>
                    <a:pt x="31"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69" name="Freeform 57">
              <a:extLst>
                <a:ext uri="{FF2B5EF4-FFF2-40B4-BE49-F238E27FC236}">
                  <a16:creationId xmlns:a16="http://schemas.microsoft.com/office/drawing/2014/main" id="{98621810-AB39-4DB6-BD88-AC367144673C}"/>
                </a:ext>
              </a:extLst>
            </p:cNvPr>
            <p:cNvSpPr>
              <a:spLocks/>
            </p:cNvSpPr>
            <p:nvPr/>
          </p:nvSpPr>
          <p:spPr bwMode="auto">
            <a:xfrm>
              <a:off x="2529" y="3168"/>
              <a:ext cx="78" cy="42"/>
            </a:xfrm>
            <a:custGeom>
              <a:avLst/>
              <a:gdLst>
                <a:gd name="T0" fmla="*/ 0 w 78"/>
                <a:gd name="T1" fmla="*/ 0 h 42"/>
                <a:gd name="T2" fmla="*/ 31 w 78"/>
                <a:gd name="T3" fmla="*/ 0 h 42"/>
                <a:gd name="T4" fmla="*/ 78 w 78"/>
                <a:gd name="T5" fmla="*/ 14 h 42"/>
                <a:gd name="T6" fmla="*/ 78 w 78"/>
                <a:gd name="T7" fmla="*/ 42 h 42"/>
                <a:gd name="T8" fmla="*/ 47 w 78"/>
                <a:gd name="T9" fmla="*/ 42 h 42"/>
                <a:gd name="T10" fmla="*/ 0 w 78"/>
                <a:gd name="T11" fmla="*/ 28 h 42"/>
                <a:gd name="T12" fmla="*/ 0 w 78"/>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78" h="42">
                  <a:moveTo>
                    <a:pt x="0" y="0"/>
                  </a:moveTo>
                  <a:lnTo>
                    <a:pt x="31" y="0"/>
                  </a:lnTo>
                  <a:lnTo>
                    <a:pt x="78" y="14"/>
                  </a:lnTo>
                  <a:lnTo>
                    <a:pt x="78" y="42"/>
                  </a:lnTo>
                  <a:lnTo>
                    <a:pt x="47"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70" name="Freeform 58">
              <a:extLst>
                <a:ext uri="{FF2B5EF4-FFF2-40B4-BE49-F238E27FC236}">
                  <a16:creationId xmlns:a16="http://schemas.microsoft.com/office/drawing/2014/main" id="{6B436647-B967-4280-A5BE-A3B37092910F}"/>
                </a:ext>
              </a:extLst>
            </p:cNvPr>
            <p:cNvSpPr>
              <a:spLocks/>
            </p:cNvSpPr>
            <p:nvPr/>
          </p:nvSpPr>
          <p:spPr bwMode="auto">
            <a:xfrm>
              <a:off x="2576" y="3182"/>
              <a:ext cx="78" cy="43"/>
            </a:xfrm>
            <a:custGeom>
              <a:avLst/>
              <a:gdLst>
                <a:gd name="T0" fmla="*/ 0 w 78"/>
                <a:gd name="T1" fmla="*/ 0 h 43"/>
                <a:gd name="T2" fmla="*/ 31 w 78"/>
                <a:gd name="T3" fmla="*/ 0 h 43"/>
                <a:gd name="T4" fmla="*/ 78 w 78"/>
                <a:gd name="T5" fmla="*/ 14 h 43"/>
                <a:gd name="T6" fmla="*/ 78 w 78"/>
                <a:gd name="T7" fmla="*/ 43 h 43"/>
                <a:gd name="T8" fmla="*/ 47 w 78"/>
                <a:gd name="T9" fmla="*/ 43 h 43"/>
                <a:gd name="T10" fmla="*/ 0 w 78"/>
                <a:gd name="T11" fmla="*/ 28 h 43"/>
                <a:gd name="T12" fmla="*/ 0 w 7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78" h="43">
                  <a:moveTo>
                    <a:pt x="0" y="0"/>
                  </a:moveTo>
                  <a:lnTo>
                    <a:pt x="31" y="0"/>
                  </a:lnTo>
                  <a:lnTo>
                    <a:pt x="78" y="14"/>
                  </a:lnTo>
                  <a:lnTo>
                    <a:pt x="78" y="43"/>
                  </a:lnTo>
                  <a:lnTo>
                    <a:pt x="47" y="43"/>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71" name="Freeform 59">
              <a:extLst>
                <a:ext uri="{FF2B5EF4-FFF2-40B4-BE49-F238E27FC236}">
                  <a16:creationId xmlns:a16="http://schemas.microsoft.com/office/drawing/2014/main" id="{E0CAEA37-C0F9-4A2F-8945-B329F954CB6E}"/>
                </a:ext>
              </a:extLst>
            </p:cNvPr>
            <p:cNvSpPr>
              <a:spLocks/>
            </p:cNvSpPr>
            <p:nvPr/>
          </p:nvSpPr>
          <p:spPr bwMode="auto">
            <a:xfrm>
              <a:off x="2623" y="3196"/>
              <a:ext cx="54" cy="36"/>
            </a:xfrm>
            <a:custGeom>
              <a:avLst/>
              <a:gdLst>
                <a:gd name="T0" fmla="*/ 0 w 54"/>
                <a:gd name="T1" fmla="*/ 0 h 36"/>
                <a:gd name="T2" fmla="*/ 31 w 54"/>
                <a:gd name="T3" fmla="*/ 0 h 36"/>
                <a:gd name="T4" fmla="*/ 54 w 54"/>
                <a:gd name="T5" fmla="*/ 7 h 36"/>
                <a:gd name="T6" fmla="*/ 54 w 54"/>
                <a:gd name="T7" fmla="*/ 36 h 36"/>
                <a:gd name="T8" fmla="*/ 23 w 54"/>
                <a:gd name="T9" fmla="*/ 36 h 36"/>
                <a:gd name="T10" fmla="*/ 0 w 54"/>
                <a:gd name="T11" fmla="*/ 29 h 36"/>
                <a:gd name="T12" fmla="*/ 0 w 54"/>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54" h="36">
                  <a:moveTo>
                    <a:pt x="0" y="0"/>
                  </a:moveTo>
                  <a:lnTo>
                    <a:pt x="31" y="0"/>
                  </a:lnTo>
                  <a:lnTo>
                    <a:pt x="54" y="7"/>
                  </a:lnTo>
                  <a:lnTo>
                    <a:pt x="54" y="36"/>
                  </a:lnTo>
                  <a:lnTo>
                    <a:pt x="23" y="36"/>
                  </a:lnTo>
                  <a:lnTo>
                    <a:pt x="0" y="29"/>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72" name="Freeform 60">
              <a:extLst>
                <a:ext uri="{FF2B5EF4-FFF2-40B4-BE49-F238E27FC236}">
                  <a16:creationId xmlns:a16="http://schemas.microsoft.com/office/drawing/2014/main" id="{245040A7-B5CD-4C00-80F7-7C4277366566}"/>
                </a:ext>
              </a:extLst>
            </p:cNvPr>
            <p:cNvSpPr>
              <a:spLocks/>
            </p:cNvSpPr>
            <p:nvPr/>
          </p:nvSpPr>
          <p:spPr bwMode="auto">
            <a:xfrm>
              <a:off x="2623" y="3063"/>
              <a:ext cx="546" cy="267"/>
            </a:xfrm>
            <a:custGeom>
              <a:avLst/>
              <a:gdLst>
                <a:gd name="T0" fmla="*/ 15 w 546"/>
                <a:gd name="T1" fmla="*/ 14 h 267"/>
                <a:gd name="T2" fmla="*/ 54 w 546"/>
                <a:gd name="T3" fmla="*/ 42 h 267"/>
                <a:gd name="T4" fmla="*/ 101 w 546"/>
                <a:gd name="T5" fmla="*/ 70 h 267"/>
                <a:gd name="T6" fmla="*/ 140 w 546"/>
                <a:gd name="T7" fmla="*/ 84 h 267"/>
                <a:gd name="T8" fmla="*/ 179 w 546"/>
                <a:gd name="T9" fmla="*/ 91 h 267"/>
                <a:gd name="T10" fmla="*/ 320 w 546"/>
                <a:gd name="T11" fmla="*/ 105 h 267"/>
                <a:gd name="T12" fmla="*/ 374 w 546"/>
                <a:gd name="T13" fmla="*/ 105 h 267"/>
                <a:gd name="T14" fmla="*/ 414 w 546"/>
                <a:gd name="T15" fmla="*/ 112 h 267"/>
                <a:gd name="T16" fmla="*/ 421 w 546"/>
                <a:gd name="T17" fmla="*/ 119 h 267"/>
                <a:gd name="T18" fmla="*/ 390 w 546"/>
                <a:gd name="T19" fmla="*/ 133 h 267"/>
                <a:gd name="T20" fmla="*/ 359 w 546"/>
                <a:gd name="T21" fmla="*/ 140 h 267"/>
                <a:gd name="T22" fmla="*/ 281 w 546"/>
                <a:gd name="T23" fmla="*/ 155 h 267"/>
                <a:gd name="T24" fmla="*/ 218 w 546"/>
                <a:gd name="T25" fmla="*/ 155 h 267"/>
                <a:gd name="T26" fmla="*/ 156 w 546"/>
                <a:gd name="T27" fmla="*/ 162 h 267"/>
                <a:gd name="T28" fmla="*/ 93 w 546"/>
                <a:gd name="T29" fmla="*/ 169 h 267"/>
                <a:gd name="T30" fmla="*/ 78 w 546"/>
                <a:gd name="T31" fmla="*/ 169 h 267"/>
                <a:gd name="T32" fmla="*/ 62 w 546"/>
                <a:gd name="T33" fmla="*/ 183 h 267"/>
                <a:gd name="T34" fmla="*/ 86 w 546"/>
                <a:gd name="T35" fmla="*/ 197 h 267"/>
                <a:gd name="T36" fmla="*/ 140 w 546"/>
                <a:gd name="T37" fmla="*/ 211 h 267"/>
                <a:gd name="T38" fmla="*/ 179 w 546"/>
                <a:gd name="T39" fmla="*/ 218 h 267"/>
                <a:gd name="T40" fmla="*/ 265 w 546"/>
                <a:gd name="T41" fmla="*/ 239 h 267"/>
                <a:gd name="T42" fmla="*/ 304 w 546"/>
                <a:gd name="T43" fmla="*/ 253 h 267"/>
                <a:gd name="T44" fmla="*/ 335 w 546"/>
                <a:gd name="T45" fmla="*/ 260 h 267"/>
                <a:gd name="T46" fmla="*/ 374 w 546"/>
                <a:gd name="T47" fmla="*/ 267 h 267"/>
                <a:gd name="T48" fmla="*/ 390 w 546"/>
                <a:gd name="T49" fmla="*/ 253 h 267"/>
                <a:gd name="T50" fmla="*/ 382 w 546"/>
                <a:gd name="T51" fmla="*/ 225 h 267"/>
                <a:gd name="T52" fmla="*/ 351 w 546"/>
                <a:gd name="T53" fmla="*/ 211 h 267"/>
                <a:gd name="T54" fmla="*/ 335 w 546"/>
                <a:gd name="T55" fmla="*/ 204 h 267"/>
                <a:gd name="T56" fmla="*/ 320 w 546"/>
                <a:gd name="T57" fmla="*/ 197 h 267"/>
                <a:gd name="T58" fmla="*/ 335 w 546"/>
                <a:gd name="T59" fmla="*/ 176 h 267"/>
                <a:gd name="T60" fmla="*/ 382 w 546"/>
                <a:gd name="T61" fmla="*/ 162 h 267"/>
                <a:gd name="T62" fmla="*/ 421 w 546"/>
                <a:gd name="T63" fmla="*/ 155 h 267"/>
                <a:gd name="T64" fmla="*/ 468 w 546"/>
                <a:gd name="T65" fmla="*/ 147 h 267"/>
                <a:gd name="T66" fmla="*/ 515 w 546"/>
                <a:gd name="T67" fmla="*/ 133 h 267"/>
                <a:gd name="T68" fmla="*/ 538 w 546"/>
                <a:gd name="T69" fmla="*/ 119 h 267"/>
                <a:gd name="T70" fmla="*/ 538 w 546"/>
                <a:gd name="T71" fmla="*/ 105 h 267"/>
                <a:gd name="T72" fmla="*/ 499 w 546"/>
                <a:gd name="T73" fmla="*/ 91 h 267"/>
                <a:gd name="T74" fmla="*/ 453 w 546"/>
                <a:gd name="T75" fmla="*/ 84 h 267"/>
                <a:gd name="T76" fmla="*/ 382 w 546"/>
                <a:gd name="T77" fmla="*/ 77 h 267"/>
                <a:gd name="T78" fmla="*/ 312 w 546"/>
                <a:gd name="T79" fmla="*/ 70 h 267"/>
                <a:gd name="T80" fmla="*/ 242 w 546"/>
                <a:gd name="T81" fmla="*/ 63 h 267"/>
                <a:gd name="T82" fmla="*/ 156 w 546"/>
                <a:gd name="T83" fmla="*/ 49 h 267"/>
                <a:gd name="T84" fmla="*/ 93 w 546"/>
                <a:gd name="T85" fmla="*/ 35 h 267"/>
                <a:gd name="T86" fmla="*/ 23 w 546"/>
                <a:gd name="T87" fmla="*/ 14 h 267"/>
                <a:gd name="T88" fmla="*/ 0 w 546"/>
                <a:gd name="T89"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6" h="267">
                  <a:moveTo>
                    <a:pt x="0" y="0"/>
                  </a:moveTo>
                  <a:lnTo>
                    <a:pt x="15" y="14"/>
                  </a:lnTo>
                  <a:lnTo>
                    <a:pt x="31" y="28"/>
                  </a:lnTo>
                  <a:lnTo>
                    <a:pt x="54" y="42"/>
                  </a:lnTo>
                  <a:lnTo>
                    <a:pt x="78" y="56"/>
                  </a:lnTo>
                  <a:lnTo>
                    <a:pt x="101" y="70"/>
                  </a:lnTo>
                  <a:lnTo>
                    <a:pt x="125" y="77"/>
                  </a:lnTo>
                  <a:lnTo>
                    <a:pt x="140" y="84"/>
                  </a:lnTo>
                  <a:lnTo>
                    <a:pt x="172" y="91"/>
                  </a:lnTo>
                  <a:lnTo>
                    <a:pt x="179" y="91"/>
                  </a:lnTo>
                  <a:lnTo>
                    <a:pt x="226" y="98"/>
                  </a:lnTo>
                  <a:lnTo>
                    <a:pt x="320" y="105"/>
                  </a:lnTo>
                  <a:lnTo>
                    <a:pt x="367" y="105"/>
                  </a:lnTo>
                  <a:lnTo>
                    <a:pt x="374" y="105"/>
                  </a:lnTo>
                  <a:lnTo>
                    <a:pt x="398" y="105"/>
                  </a:lnTo>
                  <a:lnTo>
                    <a:pt x="414" y="112"/>
                  </a:lnTo>
                  <a:lnTo>
                    <a:pt x="421" y="112"/>
                  </a:lnTo>
                  <a:lnTo>
                    <a:pt x="421" y="119"/>
                  </a:lnTo>
                  <a:lnTo>
                    <a:pt x="406" y="126"/>
                  </a:lnTo>
                  <a:lnTo>
                    <a:pt x="390" y="133"/>
                  </a:lnTo>
                  <a:lnTo>
                    <a:pt x="382" y="133"/>
                  </a:lnTo>
                  <a:lnTo>
                    <a:pt x="359" y="140"/>
                  </a:lnTo>
                  <a:lnTo>
                    <a:pt x="320" y="147"/>
                  </a:lnTo>
                  <a:lnTo>
                    <a:pt x="281" y="155"/>
                  </a:lnTo>
                  <a:lnTo>
                    <a:pt x="242" y="155"/>
                  </a:lnTo>
                  <a:lnTo>
                    <a:pt x="218" y="155"/>
                  </a:lnTo>
                  <a:lnTo>
                    <a:pt x="203" y="155"/>
                  </a:lnTo>
                  <a:lnTo>
                    <a:pt x="156" y="162"/>
                  </a:lnTo>
                  <a:lnTo>
                    <a:pt x="132" y="162"/>
                  </a:lnTo>
                  <a:lnTo>
                    <a:pt x="93" y="169"/>
                  </a:lnTo>
                  <a:lnTo>
                    <a:pt x="86" y="169"/>
                  </a:lnTo>
                  <a:lnTo>
                    <a:pt x="78" y="169"/>
                  </a:lnTo>
                  <a:lnTo>
                    <a:pt x="62" y="176"/>
                  </a:lnTo>
                  <a:lnTo>
                    <a:pt x="62" y="183"/>
                  </a:lnTo>
                  <a:lnTo>
                    <a:pt x="70" y="190"/>
                  </a:lnTo>
                  <a:lnTo>
                    <a:pt x="86" y="197"/>
                  </a:lnTo>
                  <a:lnTo>
                    <a:pt x="125" y="211"/>
                  </a:lnTo>
                  <a:lnTo>
                    <a:pt x="140" y="211"/>
                  </a:lnTo>
                  <a:lnTo>
                    <a:pt x="148" y="211"/>
                  </a:lnTo>
                  <a:lnTo>
                    <a:pt x="179" y="218"/>
                  </a:lnTo>
                  <a:lnTo>
                    <a:pt x="218" y="225"/>
                  </a:lnTo>
                  <a:lnTo>
                    <a:pt x="265" y="239"/>
                  </a:lnTo>
                  <a:lnTo>
                    <a:pt x="289" y="246"/>
                  </a:lnTo>
                  <a:lnTo>
                    <a:pt x="304" y="253"/>
                  </a:lnTo>
                  <a:lnTo>
                    <a:pt x="328" y="260"/>
                  </a:lnTo>
                  <a:lnTo>
                    <a:pt x="335" y="260"/>
                  </a:lnTo>
                  <a:lnTo>
                    <a:pt x="359" y="267"/>
                  </a:lnTo>
                  <a:lnTo>
                    <a:pt x="374" y="267"/>
                  </a:lnTo>
                  <a:lnTo>
                    <a:pt x="390" y="260"/>
                  </a:lnTo>
                  <a:lnTo>
                    <a:pt x="390" y="253"/>
                  </a:lnTo>
                  <a:lnTo>
                    <a:pt x="390" y="239"/>
                  </a:lnTo>
                  <a:lnTo>
                    <a:pt x="382" y="225"/>
                  </a:lnTo>
                  <a:lnTo>
                    <a:pt x="374" y="218"/>
                  </a:lnTo>
                  <a:lnTo>
                    <a:pt x="351" y="211"/>
                  </a:lnTo>
                  <a:lnTo>
                    <a:pt x="343" y="204"/>
                  </a:lnTo>
                  <a:lnTo>
                    <a:pt x="335" y="204"/>
                  </a:lnTo>
                  <a:lnTo>
                    <a:pt x="328" y="197"/>
                  </a:lnTo>
                  <a:lnTo>
                    <a:pt x="320" y="197"/>
                  </a:lnTo>
                  <a:lnTo>
                    <a:pt x="328" y="183"/>
                  </a:lnTo>
                  <a:lnTo>
                    <a:pt x="335" y="176"/>
                  </a:lnTo>
                  <a:lnTo>
                    <a:pt x="359" y="169"/>
                  </a:lnTo>
                  <a:lnTo>
                    <a:pt x="382" y="162"/>
                  </a:lnTo>
                  <a:lnTo>
                    <a:pt x="398" y="162"/>
                  </a:lnTo>
                  <a:lnTo>
                    <a:pt x="421" y="155"/>
                  </a:lnTo>
                  <a:lnTo>
                    <a:pt x="437" y="155"/>
                  </a:lnTo>
                  <a:lnTo>
                    <a:pt x="468" y="147"/>
                  </a:lnTo>
                  <a:lnTo>
                    <a:pt x="492" y="140"/>
                  </a:lnTo>
                  <a:lnTo>
                    <a:pt x="515" y="133"/>
                  </a:lnTo>
                  <a:lnTo>
                    <a:pt x="531" y="126"/>
                  </a:lnTo>
                  <a:lnTo>
                    <a:pt x="538" y="119"/>
                  </a:lnTo>
                  <a:lnTo>
                    <a:pt x="546" y="112"/>
                  </a:lnTo>
                  <a:lnTo>
                    <a:pt x="538" y="105"/>
                  </a:lnTo>
                  <a:lnTo>
                    <a:pt x="523" y="98"/>
                  </a:lnTo>
                  <a:lnTo>
                    <a:pt x="499" y="91"/>
                  </a:lnTo>
                  <a:lnTo>
                    <a:pt x="484" y="91"/>
                  </a:lnTo>
                  <a:lnTo>
                    <a:pt x="453" y="84"/>
                  </a:lnTo>
                  <a:lnTo>
                    <a:pt x="414" y="77"/>
                  </a:lnTo>
                  <a:lnTo>
                    <a:pt x="382" y="77"/>
                  </a:lnTo>
                  <a:lnTo>
                    <a:pt x="335" y="70"/>
                  </a:lnTo>
                  <a:lnTo>
                    <a:pt x="312" y="70"/>
                  </a:lnTo>
                  <a:lnTo>
                    <a:pt x="289" y="70"/>
                  </a:lnTo>
                  <a:lnTo>
                    <a:pt x="242" y="63"/>
                  </a:lnTo>
                  <a:lnTo>
                    <a:pt x="195" y="56"/>
                  </a:lnTo>
                  <a:lnTo>
                    <a:pt x="156" y="49"/>
                  </a:lnTo>
                  <a:lnTo>
                    <a:pt x="117" y="42"/>
                  </a:lnTo>
                  <a:lnTo>
                    <a:pt x="93" y="35"/>
                  </a:lnTo>
                  <a:lnTo>
                    <a:pt x="47" y="21"/>
                  </a:lnTo>
                  <a:lnTo>
                    <a:pt x="23" y="14"/>
                  </a:lnTo>
                  <a:lnTo>
                    <a:pt x="8" y="7"/>
                  </a:lnTo>
                  <a:lnTo>
                    <a:pt x="0" y="0"/>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6973" name="Line 61">
              <a:extLst>
                <a:ext uri="{FF2B5EF4-FFF2-40B4-BE49-F238E27FC236}">
                  <a16:creationId xmlns:a16="http://schemas.microsoft.com/office/drawing/2014/main" id="{4B4C481B-8983-4FA7-B9A0-0E928B86E883}"/>
                </a:ext>
              </a:extLst>
            </p:cNvPr>
            <p:cNvSpPr>
              <a:spLocks noChangeShapeType="1"/>
            </p:cNvSpPr>
            <p:nvPr/>
          </p:nvSpPr>
          <p:spPr bwMode="auto">
            <a:xfrm flipH="1">
              <a:off x="2490" y="2887"/>
              <a:ext cx="7" cy="6"/>
            </a:xfrm>
            <a:prstGeom prst="line">
              <a:avLst/>
            </a:prstGeom>
            <a:noFill/>
            <a:ln w="25400">
              <a:solidFill>
                <a:srgbClr val="0A0A0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74" name="Line 62">
              <a:extLst>
                <a:ext uri="{FF2B5EF4-FFF2-40B4-BE49-F238E27FC236}">
                  <a16:creationId xmlns:a16="http://schemas.microsoft.com/office/drawing/2014/main" id="{A28A7924-14A5-4F17-9561-98071FCC4C5A}"/>
                </a:ext>
              </a:extLst>
            </p:cNvPr>
            <p:cNvSpPr>
              <a:spLocks noChangeShapeType="1"/>
            </p:cNvSpPr>
            <p:nvPr/>
          </p:nvSpPr>
          <p:spPr bwMode="auto">
            <a:xfrm flipH="1">
              <a:off x="2490" y="2887"/>
              <a:ext cx="22" cy="20"/>
            </a:xfrm>
            <a:prstGeom prst="line">
              <a:avLst/>
            </a:prstGeom>
            <a:noFill/>
            <a:ln w="25400">
              <a:solidFill>
                <a:srgbClr val="0C0C0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75" name="Line 63">
              <a:extLst>
                <a:ext uri="{FF2B5EF4-FFF2-40B4-BE49-F238E27FC236}">
                  <a16:creationId xmlns:a16="http://schemas.microsoft.com/office/drawing/2014/main" id="{CFB67065-9882-48DB-9A1D-505ADC52ACD6}"/>
                </a:ext>
              </a:extLst>
            </p:cNvPr>
            <p:cNvSpPr>
              <a:spLocks noChangeShapeType="1"/>
            </p:cNvSpPr>
            <p:nvPr/>
          </p:nvSpPr>
          <p:spPr bwMode="auto">
            <a:xfrm flipH="1">
              <a:off x="2490" y="2887"/>
              <a:ext cx="22" cy="20"/>
            </a:xfrm>
            <a:prstGeom prst="line">
              <a:avLst/>
            </a:prstGeom>
            <a:noFill/>
            <a:ln w="25400">
              <a:solidFill>
                <a:srgbClr val="0E0E0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76" name="Line 64">
              <a:extLst>
                <a:ext uri="{FF2B5EF4-FFF2-40B4-BE49-F238E27FC236}">
                  <a16:creationId xmlns:a16="http://schemas.microsoft.com/office/drawing/2014/main" id="{183FB346-5D67-4AD0-9BD0-3A41B7668E63}"/>
                </a:ext>
              </a:extLst>
            </p:cNvPr>
            <p:cNvSpPr>
              <a:spLocks noChangeShapeType="1"/>
            </p:cNvSpPr>
            <p:nvPr/>
          </p:nvSpPr>
          <p:spPr bwMode="auto">
            <a:xfrm flipH="1">
              <a:off x="2490" y="2887"/>
              <a:ext cx="38" cy="34"/>
            </a:xfrm>
            <a:prstGeom prst="line">
              <a:avLst/>
            </a:prstGeom>
            <a:noFill/>
            <a:ln w="25400">
              <a:solidFill>
                <a:srgbClr val="10101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77" name="Line 65">
              <a:extLst>
                <a:ext uri="{FF2B5EF4-FFF2-40B4-BE49-F238E27FC236}">
                  <a16:creationId xmlns:a16="http://schemas.microsoft.com/office/drawing/2014/main" id="{29E3C3B6-72A6-4E75-A829-18187AA8821F}"/>
                </a:ext>
              </a:extLst>
            </p:cNvPr>
            <p:cNvSpPr>
              <a:spLocks noChangeShapeType="1"/>
            </p:cNvSpPr>
            <p:nvPr/>
          </p:nvSpPr>
          <p:spPr bwMode="auto">
            <a:xfrm flipH="1">
              <a:off x="2490" y="2887"/>
              <a:ext cx="53" cy="48"/>
            </a:xfrm>
            <a:prstGeom prst="line">
              <a:avLst/>
            </a:prstGeom>
            <a:noFill/>
            <a:ln w="25400">
              <a:solidFill>
                <a:srgbClr val="12121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78" name="Line 66">
              <a:extLst>
                <a:ext uri="{FF2B5EF4-FFF2-40B4-BE49-F238E27FC236}">
                  <a16:creationId xmlns:a16="http://schemas.microsoft.com/office/drawing/2014/main" id="{26714666-CE06-4EBA-94F0-B35B14C26E6D}"/>
                </a:ext>
              </a:extLst>
            </p:cNvPr>
            <p:cNvSpPr>
              <a:spLocks noChangeShapeType="1"/>
            </p:cNvSpPr>
            <p:nvPr/>
          </p:nvSpPr>
          <p:spPr bwMode="auto">
            <a:xfrm flipH="1">
              <a:off x="2490" y="2887"/>
              <a:ext cx="69" cy="62"/>
            </a:xfrm>
            <a:prstGeom prst="line">
              <a:avLst/>
            </a:prstGeom>
            <a:noFill/>
            <a:ln w="25400">
              <a:solidFill>
                <a:srgbClr val="14141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79" name="Line 67">
              <a:extLst>
                <a:ext uri="{FF2B5EF4-FFF2-40B4-BE49-F238E27FC236}">
                  <a16:creationId xmlns:a16="http://schemas.microsoft.com/office/drawing/2014/main" id="{AFB306D2-C335-41F5-9B9C-4316BBE7142C}"/>
                </a:ext>
              </a:extLst>
            </p:cNvPr>
            <p:cNvSpPr>
              <a:spLocks noChangeShapeType="1"/>
            </p:cNvSpPr>
            <p:nvPr/>
          </p:nvSpPr>
          <p:spPr bwMode="auto">
            <a:xfrm flipH="1">
              <a:off x="2490" y="2887"/>
              <a:ext cx="69" cy="62"/>
            </a:xfrm>
            <a:prstGeom prst="line">
              <a:avLst/>
            </a:prstGeom>
            <a:noFill/>
            <a:ln w="25400">
              <a:solidFill>
                <a:srgbClr val="16161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80" name="Line 68">
              <a:extLst>
                <a:ext uri="{FF2B5EF4-FFF2-40B4-BE49-F238E27FC236}">
                  <a16:creationId xmlns:a16="http://schemas.microsoft.com/office/drawing/2014/main" id="{45EAC4C8-E5A3-4510-A90C-6FA9237E1CDE}"/>
                </a:ext>
              </a:extLst>
            </p:cNvPr>
            <p:cNvSpPr>
              <a:spLocks noChangeShapeType="1"/>
            </p:cNvSpPr>
            <p:nvPr/>
          </p:nvSpPr>
          <p:spPr bwMode="auto">
            <a:xfrm flipH="1">
              <a:off x="2490" y="2887"/>
              <a:ext cx="84" cy="76"/>
            </a:xfrm>
            <a:prstGeom prst="line">
              <a:avLst/>
            </a:prstGeom>
            <a:noFill/>
            <a:ln w="25400">
              <a:solidFill>
                <a:srgbClr val="18181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81" name="Line 69">
              <a:extLst>
                <a:ext uri="{FF2B5EF4-FFF2-40B4-BE49-F238E27FC236}">
                  <a16:creationId xmlns:a16="http://schemas.microsoft.com/office/drawing/2014/main" id="{1DA2FD7F-8A8A-4E87-B8A5-394C55887C88}"/>
                </a:ext>
              </a:extLst>
            </p:cNvPr>
            <p:cNvSpPr>
              <a:spLocks noChangeShapeType="1"/>
            </p:cNvSpPr>
            <p:nvPr/>
          </p:nvSpPr>
          <p:spPr bwMode="auto">
            <a:xfrm flipH="1">
              <a:off x="2490" y="2887"/>
              <a:ext cx="99" cy="90"/>
            </a:xfrm>
            <a:prstGeom prst="line">
              <a:avLst/>
            </a:prstGeom>
            <a:noFill/>
            <a:ln w="25400">
              <a:solidFill>
                <a:srgbClr val="1A1A1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82" name="Line 70">
              <a:extLst>
                <a:ext uri="{FF2B5EF4-FFF2-40B4-BE49-F238E27FC236}">
                  <a16:creationId xmlns:a16="http://schemas.microsoft.com/office/drawing/2014/main" id="{011003D2-99F6-4F4A-91F9-A99632FD044A}"/>
                </a:ext>
              </a:extLst>
            </p:cNvPr>
            <p:cNvSpPr>
              <a:spLocks noChangeShapeType="1"/>
            </p:cNvSpPr>
            <p:nvPr/>
          </p:nvSpPr>
          <p:spPr bwMode="auto">
            <a:xfrm flipH="1">
              <a:off x="2490" y="2887"/>
              <a:ext cx="99" cy="90"/>
            </a:xfrm>
            <a:prstGeom prst="line">
              <a:avLst/>
            </a:prstGeom>
            <a:noFill/>
            <a:ln w="25400">
              <a:solidFill>
                <a:srgbClr val="1C1C1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83" name="Line 71">
              <a:extLst>
                <a:ext uri="{FF2B5EF4-FFF2-40B4-BE49-F238E27FC236}">
                  <a16:creationId xmlns:a16="http://schemas.microsoft.com/office/drawing/2014/main" id="{BAFA79FC-0D8D-47F7-8942-5A153F00ED34}"/>
                </a:ext>
              </a:extLst>
            </p:cNvPr>
            <p:cNvSpPr>
              <a:spLocks noChangeShapeType="1"/>
            </p:cNvSpPr>
            <p:nvPr/>
          </p:nvSpPr>
          <p:spPr bwMode="auto">
            <a:xfrm flipH="1">
              <a:off x="2490" y="2887"/>
              <a:ext cx="115" cy="104"/>
            </a:xfrm>
            <a:prstGeom prst="line">
              <a:avLst/>
            </a:prstGeom>
            <a:noFill/>
            <a:ln w="25400">
              <a:solidFill>
                <a:srgbClr val="1E1E1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84" name="Line 72">
              <a:extLst>
                <a:ext uri="{FF2B5EF4-FFF2-40B4-BE49-F238E27FC236}">
                  <a16:creationId xmlns:a16="http://schemas.microsoft.com/office/drawing/2014/main" id="{A9A7C6C1-5CF0-4EC7-A7C3-4214B00072F0}"/>
                </a:ext>
              </a:extLst>
            </p:cNvPr>
            <p:cNvSpPr>
              <a:spLocks noChangeShapeType="1"/>
            </p:cNvSpPr>
            <p:nvPr/>
          </p:nvSpPr>
          <p:spPr bwMode="auto">
            <a:xfrm flipH="1">
              <a:off x="2490" y="2887"/>
              <a:ext cx="132" cy="120"/>
            </a:xfrm>
            <a:prstGeom prst="line">
              <a:avLst/>
            </a:prstGeom>
            <a:noFill/>
            <a:ln w="25400">
              <a:solidFill>
                <a:srgbClr val="20202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85" name="Line 73">
              <a:extLst>
                <a:ext uri="{FF2B5EF4-FFF2-40B4-BE49-F238E27FC236}">
                  <a16:creationId xmlns:a16="http://schemas.microsoft.com/office/drawing/2014/main" id="{1A619B2D-9FDB-4332-864A-4F24E8F1E33C}"/>
                </a:ext>
              </a:extLst>
            </p:cNvPr>
            <p:cNvSpPr>
              <a:spLocks noChangeShapeType="1"/>
            </p:cNvSpPr>
            <p:nvPr/>
          </p:nvSpPr>
          <p:spPr bwMode="auto">
            <a:xfrm flipH="1">
              <a:off x="2490" y="2887"/>
              <a:ext cx="146" cy="132"/>
            </a:xfrm>
            <a:prstGeom prst="line">
              <a:avLst/>
            </a:prstGeom>
            <a:noFill/>
            <a:ln w="25400">
              <a:solidFill>
                <a:srgbClr val="22222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86" name="Line 74">
              <a:extLst>
                <a:ext uri="{FF2B5EF4-FFF2-40B4-BE49-F238E27FC236}">
                  <a16:creationId xmlns:a16="http://schemas.microsoft.com/office/drawing/2014/main" id="{7A81EA60-4F9F-4362-AD72-F019C6C70397}"/>
                </a:ext>
              </a:extLst>
            </p:cNvPr>
            <p:cNvSpPr>
              <a:spLocks noChangeShapeType="1"/>
            </p:cNvSpPr>
            <p:nvPr/>
          </p:nvSpPr>
          <p:spPr bwMode="auto">
            <a:xfrm flipH="1">
              <a:off x="2490" y="2887"/>
              <a:ext cx="146" cy="132"/>
            </a:xfrm>
            <a:prstGeom prst="line">
              <a:avLst/>
            </a:prstGeom>
            <a:noFill/>
            <a:ln w="25400">
              <a:solidFill>
                <a:srgbClr val="24242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87" name="Line 75">
              <a:extLst>
                <a:ext uri="{FF2B5EF4-FFF2-40B4-BE49-F238E27FC236}">
                  <a16:creationId xmlns:a16="http://schemas.microsoft.com/office/drawing/2014/main" id="{38F94761-5711-413B-9C11-F66C70FE9D3E}"/>
                </a:ext>
              </a:extLst>
            </p:cNvPr>
            <p:cNvSpPr>
              <a:spLocks noChangeShapeType="1"/>
            </p:cNvSpPr>
            <p:nvPr/>
          </p:nvSpPr>
          <p:spPr bwMode="auto">
            <a:xfrm flipH="1">
              <a:off x="2490" y="2887"/>
              <a:ext cx="162" cy="147"/>
            </a:xfrm>
            <a:prstGeom prst="line">
              <a:avLst/>
            </a:prstGeom>
            <a:noFill/>
            <a:ln w="25400">
              <a:solidFill>
                <a:srgbClr val="26262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88" name="Line 76">
              <a:extLst>
                <a:ext uri="{FF2B5EF4-FFF2-40B4-BE49-F238E27FC236}">
                  <a16:creationId xmlns:a16="http://schemas.microsoft.com/office/drawing/2014/main" id="{25E2898F-8438-471C-9908-6D25032EBDE0}"/>
                </a:ext>
              </a:extLst>
            </p:cNvPr>
            <p:cNvSpPr>
              <a:spLocks noChangeShapeType="1"/>
            </p:cNvSpPr>
            <p:nvPr/>
          </p:nvSpPr>
          <p:spPr bwMode="auto">
            <a:xfrm flipH="1">
              <a:off x="2490" y="2887"/>
              <a:ext cx="178" cy="162"/>
            </a:xfrm>
            <a:prstGeom prst="line">
              <a:avLst/>
            </a:prstGeom>
            <a:noFill/>
            <a:ln w="25400">
              <a:solidFill>
                <a:srgbClr val="28282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89" name="Line 77">
              <a:extLst>
                <a:ext uri="{FF2B5EF4-FFF2-40B4-BE49-F238E27FC236}">
                  <a16:creationId xmlns:a16="http://schemas.microsoft.com/office/drawing/2014/main" id="{5B52C279-EA3F-4353-8D15-FD233D8E5DB8}"/>
                </a:ext>
              </a:extLst>
            </p:cNvPr>
            <p:cNvSpPr>
              <a:spLocks noChangeShapeType="1"/>
            </p:cNvSpPr>
            <p:nvPr/>
          </p:nvSpPr>
          <p:spPr bwMode="auto">
            <a:xfrm flipH="1">
              <a:off x="2490" y="2887"/>
              <a:ext cx="178" cy="162"/>
            </a:xfrm>
            <a:prstGeom prst="line">
              <a:avLst/>
            </a:prstGeom>
            <a:noFill/>
            <a:ln w="25400">
              <a:solidFill>
                <a:srgbClr val="2B2B2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90" name="Line 78">
              <a:extLst>
                <a:ext uri="{FF2B5EF4-FFF2-40B4-BE49-F238E27FC236}">
                  <a16:creationId xmlns:a16="http://schemas.microsoft.com/office/drawing/2014/main" id="{BF682872-1404-4124-A39F-91FF2A9F744F}"/>
                </a:ext>
              </a:extLst>
            </p:cNvPr>
            <p:cNvSpPr>
              <a:spLocks noChangeShapeType="1"/>
            </p:cNvSpPr>
            <p:nvPr/>
          </p:nvSpPr>
          <p:spPr bwMode="auto">
            <a:xfrm flipH="1">
              <a:off x="2490" y="2887"/>
              <a:ext cx="193" cy="175"/>
            </a:xfrm>
            <a:prstGeom prst="line">
              <a:avLst/>
            </a:prstGeom>
            <a:noFill/>
            <a:ln w="25400">
              <a:solidFill>
                <a:srgbClr val="2D2D2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91" name="Line 79">
              <a:extLst>
                <a:ext uri="{FF2B5EF4-FFF2-40B4-BE49-F238E27FC236}">
                  <a16:creationId xmlns:a16="http://schemas.microsoft.com/office/drawing/2014/main" id="{BA3D1245-66CD-453D-AF12-1DBFDF48DB53}"/>
                </a:ext>
              </a:extLst>
            </p:cNvPr>
            <p:cNvSpPr>
              <a:spLocks noChangeShapeType="1"/>
            </p:cNvSpPr>
            <p:nvPr/>
          </p:nvSpPr>
          <p:spPr bwMode="auto">
            <a:xfrm flipH="1">
              <a:off x="2499" y="2887"/>
              <a:ext cx="200" cy="183"/>
            </a:xfrm>
            <a:prstGeom prst="line">
              <a:avLst/>
            </a:prstGeom>
            <a:noFill/>
            <a:ln w="25400">
              <a:solidFill>
                <a:srgbClr val="2F2F2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92" name="Line 80">
              <a:extLst>
                <a:ext uri="{FF2B5EF4-FFF2-40B4-BE49-F238E27FC236}">
                  <a16:creationId xmlns:a16="http://schemas.microsoft.com/office/drawing/2014/main" id="{51F82EAB-448D-4593-85DF-2DE035C3B967}"/>
                </a:ext>
              </a:extLst>
            </p:cNvPr>
            <p:cNvSpPr>
              <a:spLocks noChangeShapeType="1"/>
            </p:cNvSpPr>
            <p:nvPr/>
          </p:nvSpPr>
          <p:spPr bwMode="auto">
            <a:xfrm flipH="1">
              <a:off x="2506" y="2887"/>
              <a:ext cx="200" cy="183"/>
            </a:xfrm>
            <a:prstGeom prst="line">
              <a:avLst/>
            </a:prstGeom>
            <a:noFill/>
            <a:ln w="25400">
              <a:solidFill>
                <a:srgbClr val="31313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93" name="Line 81">
              <a:extLst>
                <a:ext uri="{FF2B5EF4-FFF2-40B4-BE49-F238E27FC236}">
                  <a16:creationId xmlns:a16="http://schemas.microsoft.com/office/drawing/2014/main" id="{F16B45BE-CE0E-400D-9EEB-2B3FCB2B60B1}"/>
                </a:ext>
              </a:extLst>
            </p:cNvPr>
            <p:cNvSpPr>
              <a:spLocks noChangeShapeType="1"/>
            </p:cNvSpPr>
            <p:nvPr/>
          </p:nvSpPr>
          <p:spPr bwMode="auto">
            <a:xfrm flipH="1">
              <a:off x="2513" y="2887"/>
              <a:ext cx="200" cy="183"/>
            </a:xfrm>
            <a:prstGeom prst="line">
              <a:avLst/>
            </a:prstGeom>
            <a:noFill/>
            <a:ln w="25400">
              <a:solidFill>
                <a:srgbClr val="33333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94" name="Line 82">
              <a:extLst>
                <a:ext uri="{FF2B5EF4-FFF2-40B4-BE49-F238E27FC236}">
                  <a16:creationId xmlns:a16="http://schemas.microsoft.com/office/drawing/2014/main" id="{8073BDD9-8D83-4DDC-8221-DFFEAB4D8450}"/>
                </a:ext>
              </a:extLst>
            </p:cNvPr>
            <p:cNvSpPr>
              <a:spLocks noChangeShapeType="1"/>
            </p:cNvSpPr>
            <p:nvPr/>
          </p:nvSpPr>
          <p:spPr bwMode="auto">
            <a:xfrm flipH="1">
              <a:off x="2529" y="2887"/>
              <a:ext cx="200" cy="183"/>
            </a:xfrm>
            <a:prstGeom prst="line">
              <a:avLst/>
            </a:prstGeom>
            <a:noFill/>
            <a:ln w="25400">
              <a:solidFill>
                <a:srgbClr val="35353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95" name="Line 83">
              <a:extLst>
                <a:ext uri="{FF2B5EF4-FFF2-40B4-BE49-F238E27FC236}">
                  <a16:creationId xmlns:a16="http://schemas.microsoft.com/office/drawing/2014/main" id="{793DA910-CBE2-441A-9B00-7DDEC5A368CD}"/>
                </a:ext>
              </a:extLst>
            </p:cNvPr>
            <p:cNvSpPr>
              <a:spLocks noChangeShapeType="1"/>
            </p:cNvSpPr>
            <p:nvPr/>
          </p:nvSpPr>
          <p:spPr bwMode="auto">
            <a:xfrm flipH="1">
              <a:off x="2545" y="2887"/>
              <a:ext cx="200" cy="183"/>
            </a:xfrm>
            <a:prstGeom prst="line">
              <a:avLst/>
            </a:prstGeom>
            <a:noFill/>
            <a:ln w="25400">
              <a:solidFill>
                <a:srgbClr val="37373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96" name="Line 84">
              <a:extLst>
                <a:ext uri="{FF2B5EF4-FFF2-40B4-BE49-F238E27FC236}">
                  <a16:creationId xmlns:a16="http://schemas.microsoft.com/office/drawing/2014/main" id="{ACF0F76D-FED4-4B1C-8B48-D38D5AD82FFD}"/>
                </a:ext>
              </a:extLst>
            </p:cNvPr>
            <p:cNvSpPr>
              <a:spLocks noChangeShapeType="1"/>
            </p:cNvSpPr>
            <p:nvPr/>
          </p:nvSpPr>
          <p:spPr bwMode="auto">
            <a:xfrm flipH="1">
              <a:off x="2545" y="2887"/>
              <a:ext cx="200" cy="183"/>
            </a:xfrm>
            <a:prstGeom prst="line">
              <a:avLst/>
            </a:prstGeom>
            <a:noFill/>
            <a:ln w="25400">
              <a:solidFill>
                <a:srgbClr val="39393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97" name="Line 85">
              <a:extLst>
                <a:ext uri="{FF2B5EF4-FFF2-40B4-BE49-F238E27FC236}">
                  <a16:creationId xmlns:a16="http://schemas.microsoft.com/office/drawing/2014/main" id="{9B8A343F-513B-4272-95EB-B1C7B05216CA}"/>
                </a:ext>
              </a:extLst>
            </p:cNvPr>
            <p:cNvSpPr>
              <a:spLocks noChangeShapeType="1"/>
            </p:cNvSpPr>
            <p:nvPr/>
          </p:nvSpPr>
          <p:spPr bwMode="auto">
            <a:xfrm flipH="1">
              <a:off x="2561" y="2887"/>
              <a:ext cx="200" cy="183"/>
            </a:xfrm>
            <a:prstGeom prst="line">
              <a:avLst/>
            </a:prstGeom>
            <a:noFill/>
            <a:ln w="25400">
              <a:solidFill>
                <a:srgbClr val="3B3B3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98" name="Line 86">
              <a:extLst>
                <a:ext uri="{FF2B5EF4-FFF2-40B4-BE49-F238E27FC236}">
                  <a16:creationId xmlns:a16="http://schemas.microsoft.com/office/drawing/2014/main" id="{FE0CC81A-707D-4603-A14A-23B137399BE1}"/>
                </a:ext>
              </a:extLst>
            </p:cNvPr>
            <p:cNvSpPr>
              <a:spLocks noChangeShapeType="1"/>
            </p:cNvSpPr>
            <p:nvPr/>
          </p:nvSpPr>
          <p:spPr bwMode="auto">
            <a:xfrm flipH="1">
              <a:off x="2576" y="2887"/>
              <a:ext cx="200" cy="183"/>
            </a:xfrm>
            <a:prstGeom prst="line">
              <a:avLst/>
            </a:prstGeom>
            <a:noFill/>
            <a:ln w="25400">
              <a:solidFill>
                <a:srgbClr val="3D3D3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6999" name="Line 87">
              <a:extLst>
                <a:ext uri="{FF2B5EF4-FFF2-40B4-BE49-F238E27FC236}">
                  <a16:creationId xmlns:a16="http://schemas.microsoft.com/office/drawing/2014/main" id="{2823D98C-B82E-4347-86A3-940249783EF3}"/>
                </a:ext>
              </a:extLst>
            </p:cNvPr>
            <p:cNvSpPr>
              <a:spLocks noChangeShapeType="1"/>
            </p:cNvSpPr>
            <p:nvPr/>
          </p:nvSpPr>
          <p:spPr bwMode="auto">
            <a:xfrm flipH="1">
              <a:off x="2583" y="2887"/>
              <a:ext cx="200" cy="183"/>
            </a:xfrm>
            <a:prstGeom prst="line">
              <a:avLst/>
            </a:prstGeom>
            <a:noFill/>
            <a:ln w="25400">
              <a:solidFill>
                <a:srgbClr val="3F3F3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00" name="Line 88">
              <a:extLst>
                <a:ext uri="{FF2B5EF4-FFF2-40B4-BE49-F238E27FC236}">
                  <a16:creationId xmlns:a16="http://schemas.microsoft.com/office/drawing/2014/main" id="{366AFE1D-221D-4A40-9C08-6987318C8FED}"/>
                </a:ext>
              </a:extLst>
            </p:cNvPr>
            <p:cNvSpPr>
              <a:spLocks noChangeShapeType="1"/>
            </p:cNvSpPr>
            <p:nvPr/>
          </p:nvSpPr>
          <p:spPr bwMode="auto">
            <a:xfrm flipH="1">
              <a:off x="2591" y="2887"/>
              <a:ext cx="200" cy="183"/>
            </a:xfrm>
            <a:prstGeom prst="line">
              <a:avLst/>
            </a:prstGeom>
            <a:noFill/>
            <a:ln w="25400">
              <a:solidFill>
                <a:srgbClr val="41414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01" name="Line 89">
              <a:extLst>
                <a:ext uri="{FF2B5EF4-FFF2-40B4-BE49-F238E27FC236}">
                  <a16:creationId xmlns:a16="http://schemas.microsoft.com/office/drawing/2014/main" id="{E2B3FCF3-0BF5-4FD9-B114-6D01DA0268EF}"/>
                </a:ext>
              </a:extLst>
            </p:cNvPr>
            <p:cNvSpPr>
              <a:spLocks noChangeShapeType="1"/>
            </p:cNvSpPr>
            <p:nvPr/>
          </p:nvSpPr>
          <p:spPr bwMode="auto">
            <a:xfrm flipH="1">
              <a:off x="2606" y="2887"/>
              <a:ext cx="200" cy="183"/>
            </a:xfrm>
            <a:prstGeom prst="line">
              <a:avLst/>
            </a:prstGeom>
            <a:noFill/>
            <a:ln w="25400">
              <a:solidFill>
                <a:srgbClr val="43434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02" name="Line 90">
              <a:extLst>
                <a:ext uri="{FF2B5EF4-FFF2-40B4-BE49-F238E27FC236}">
                  <a16:creationId xmlns:a16="http://schemas.microsoft.com/office/drawing/2014/main" id="{60B12540-921E-498E-8AAC-41B6971ACBA5}"/>
                </a:ext>
              </a:extLst>
            </p:cNvPr>
            <p:cNvSpPr>
              <a:spLocks noChangeShapeType="1"/>
            </p:cNvSpPr>
            <p:nvPr/>
          </p:nvSpPr>
          <p:spPr bwMode="auto">
            <a:xfrm flipH="1">
              <a:off x="2622" y="2887"/>
              <a:ext cx="200" cy="183"/>
            </a:xfrm>
            <a:prstGeom prst="line">
              <a:avLst/>
            </a:prstGeom>
            <a:noFill/>
            <a:ln w="25400">
              <a:solidFill>
                <a:srgbClr val="45454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03" name="Line 91">
              <a:extLst>
                <a:ext uri="{FF2B5EF4-FFF2-40B4-BE49-F238E27FC236}">
                  <a16:creationId xmlns:a16="http://schemas.microsoft.com/office/drawing/2014/main" id="{DF538380-AD19-4582-8112-4AE3B98B6314}"/>
                </a:ext>
              </a:extLst>
            </p:cNvPr>
            <p:cNvSpPr>
              <a:spLocks noChangeShapeType="1"/>
            </p:cNvSpPr>
            <p:nvPr/>
          </p:nvSpPr>
          <p:spPr bwMode="auto">
            <a:xfrm flipH="1">
              <a:off x="2622" y="2887"/>
              <a:ext cx="200" cy="183"/>
            </a:xfrm>
            <a:prstGeom prst="line">
              <a:avLst/>
            </a:prstGeom>
            <a:noFill/>
            <a:ln w="25400">
              <a:solidFill>
                <a:srgbClr val="47474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04" name="Line 92">
              <a:extLst>
                <a:ext uri="{FF2B5EF4-FFF2-40B4-BE49-F238E27FC236}">
                  <a16:creationId xmlns:a16="http://schemas.microsoft.com/office/drawing/2014/main" id="{0B3C2AE0-813C-45E4-88A4-5F5529FE9C7E}"/>
                </a:ext>
              </a:extLst>
            </p:cNvPr>
            <p:cNvSpPr>
              <a:spLocks noChangeShapeType="1"/>
            </p:cNvSpPr>
            <p:nvPr/>
          </p:nvSpPr>
          <p:spPr bwMode="auto">
            <a:xfrm flipH="1">
              <a:off x="2638" y="2887"/>
              <a:ext cx="200" cy="183"/>
            </a:xfrm>
            <a:prstGeom prst="line">
              <a:avLst/>
            </a:prstGeom>
            <a:noFill/>
            <a:ln w="25400">
              <a:solidFill>
                <a:srgbClr val="49494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05" name="Line 93">
              <a:extLst>
                <a:ext uri="{FF2B5EF4-FFF2-40B4-BE49-F238E27FC236}">
                  <a16:creationId xmlns:a16="http://schemas.microsoft.com/office/drawing/2014/main" id="{CF757B5D-50E3-4894-9DAC-BE3406A961DB}"/>
                </a:ext>
              </a:extLst>
            </p:cNvPr>
            <p:cNvSpPr>
              <a:spLocks noChangeShapeType="1"/>
            </p:cNvSpPr>
            <p:nvPr/>
          </p:nvSpPr>
          <p:spPr bwMode="auto">
            <a:xfrm flipH="1">
              <a:off x="2654" y="2887"/>
              <a:ext cx="200" cy="183"/>
            </a:xfrm>
            <a:prstGeom prst="line">
              <a:avLst/>
            </a:prstGeom>
            <a:noFill/>
            <a:ln w="25400">
              <a:solidFill>
                <a:srgbClr val="4B4B4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06" name="Line 94">
              <a:extLst>
                <a:ext uri="{FF2B5EF4-FFF2-40B4-BE49-F238E27FC236}">
                  <a16:creationId xmlns:a16="http://schemas.microsoft.com/office/drawing/2014/main" id="{53AF3D55-E968-451C-8E28-5D8D73E068FD}"/>
                </a:ext>
              </a:extLst>
            </p:cNvPr>
            <p:cNvSpPr>
              <a:spLocks noChangeShapeType="1"/>
            </p:cNvSpPr>
            <p:nvPr/>
          </p:nvSpPr>
          <p:spPr bwMode="auto">
            <a:xfrm flipH="1">
              <a:off x="2661" y="2887"/>
              <a:ext cx="200" cy="183"/>
            </a:xfrm>
            <a:prstGeom prst="line">
              <a:avLst/>
            </a:prstGeom>
            <a:noFill/>
            <a:ln w="25400">
              <a:solidFill>
                <a:srgbClr val="4D4D4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07" name="Line 95">
              <a:extLst>
                <a:ext uri="{FF2B5EF4-FFF2-40B4-BE49-F238E27FC236}">
                  <a16:creationId xmlns:a16="http://schemas.microsoft.com/office/drawing/2014/main" id="{70D8EB61-FF7E-4F1F-AD68-C8D660B1F078}"/>
                </a:ext>
              </a:extLst>
            </p:cNvPr>
            <p:cNvSpPr>
              <a:spLocks noChangeShapeType="1"/>
            </p:cNvSpPr>
            <p:nvPr/>
          </p:nvSpPr>
          <p:spPr bwMode="auto">
            <a:xfrm flipH="1">
              <a:off x="2688" y="2880"/>
              <a:ext cx="200" cy="183"/>
            </a:xfrm>
            <a:prstGeom prst="line">
              <a:avLst/>
            </a:prstGeom>
            <a:noFill/>
            <a:ln w="25400">
              <a:solidFill>
                <a:srgbClr val="4F4F4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08" name="Line 96">
              <a:extLst>
                <a:ext uri="{FF2B5EF4-FFF2-40B4-BE49-F238E27FC236}">
                  <a16:creationId xmlns:a16="http://schemas.microsoft.com/office/drawing/2014/main" id="{525C3593-3437-4CDB-951C-A3AEC2EBE317}"/>
                </a:ext>
              </a:extLst>
            </p:cNvPr>
            <p:cNvSpPr>
              <a:spLocks noChangeShapeType="1"/>
            </p:cNvSpPr>
            <p:nvPr/>
          </p:nvSpPr>
          <p:spPr bwMode="auto">
            <a:xfrm flipH="1">
              <a:off x="2684" y="2887"/>
              <a:ext cx="200" cy="183"/>
            </a:xfrm>
            <a:prstGeom prst="line">
              <a:avLst/>
            </a:prstGeom>
            <a:noFill/>
            <a:ln w="25400">
              <a:solidFill>
                <a:srgbClr val="51515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09" name="Line 97">
              <a:extLst>
                <a:ext uri="{FF2B5EF4-FFF2-40B4-BE49-F238E27FC236}">
                  <a16:creationId xmlns:a16="http://schemas.microsoft.com/office/drawing/2014/main" id="{349B95C6-F94B-4A80-86D2-5E5C24C2298A}"/>
                </a:ext>
              </a:extLst>
            </p:cNvPr>
            <p:cNvSpPr>
              <a:spLocks noChangeShapeType="1"/>
            </p:cNvSpPr>
            <p:nvPr/>
          </p:nvSpPr>
          <p:spPr bwMode="auto">
            <a:xfrm flipH="1">
              <a:off x="2692" y="2887"/>
              <a:ext cx="200" cy="183"/>
            </a:xfrm>
            <a:prstGeom prst="line">
              <a:avLst/>
            </a:prstGeom>
            <a:noFill/>
            <a:ln w="25400">
              <a:solidFill>
                <a:srgbClr val="53535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10" name="Line 98">
              <a:extLst>
                <a:ext uri="{FF2B5EF4-FFF2-40B4-BE49-F238E27FC236}">
                  <a16:creationId xmlns:a16="http://schemas.microsoft.com/office/drawing/2014/main" id="{741D723D-D909-4EC2-B9E6-0D9B67AE3707}"/>
                </a:ext>
              </a:extLst>
            </p:cNvPr>
            <p:cNvSpPr>
              <a:spLocks noChangeShapeType="1"/>
            </p:cNvSpPr>
            <p:nvPr/>
          </p:nvSpPr>
          <p:spPr bwMode="auto">
            <a:xfrm flipH="1">
              <a:off x="2700" y="2887"/>
              <a:ext cx="200" cy="183"/>
            </a:xfrm>
            <a:prstGeom prst="line">
              <a:avLst/>
            </a:prstGeom>
            <a:noFill/>
            <a:ln w="25400">
              <a:solidFill>
                <a:srgbClr val="56565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11" name="Line 99">
              <a:extLst>
                <a:ext uri="{FF2B5EF4-FFF2-40B4-BE49-F238E27FC236}">
                  <a16:creationId xmlns:a16="http://schemas.microsoft.com/office/drawing/2014/main" id="{2F78109E-60EA-49E8-B22A-4F04B2D5E083}"/>
                </a:ext>
              </a:extLst>
            </p:cNvPr>
            <p:cNvSpPr>
              <a:spLocks noChangeShapeType="1"/>
            </p:cNvSpPr>
            <p:nvPr/>
          </p:nvSpPr>
          <p:spPr bwMode="auto">
            <a:xfrm flipH="1">
              <a:off x="2716" y="2887"/>
              <a:ext cx="200" cy="183"/>
            </a:xfrm>
            <a:prstGeom prst="line">
              <a:avLst/>
            </a:prstGeom>
            <a:noFill/>
            <a:ln w="25400">
              <a:solidFill>
                <a:srgbClr val="58585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12" name="Line 100">
              <a:extLst>
                <a:ext uri="{FF2B5EF4-FFF2-40B4-BE49-F238E27FC236}">
                  <a16:creationId xmlns:a16="http://schemas.microsoft.com/office/drawing/2014/main" id="{74C1A3C5-FE24-4C6F-86B0-B766570DDCE1}"/>
                </a:ext>
              </a:extLst>
            </p:cNvPr>
            <p:cNvSpPr>
              <a:spLocks noChangeShapeType="1"/>
            </p:cNvSpPr>
            <p:nvPr/>
          </p:nvSpPr>
          <p:spPr bwMode="auto">
            <a:xfrm flipH="1">
              <a:off x="2731" y="2887"/>
              <a:ext cx="200" cy="183"/>
            </a:xfrm>
            <a:prstGeom prst="line">
              <a:avLst/>
            </a:prstGeom>
            <a:noFill/>
            <a:ln w="25400">
              <a:solidFill>
                <a:srgbClr val="5A5A5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13" name="Line 101">
              <a:extLst>
                <a:ext uri="{FF2B5EF4-FFF2-40B4-BE49-F238E27FC236}">
                  <a16:creationId xmlns:a16="http://schemas.microsoft.com/office/drawing/2014/main" id="{D81BA0B9-4810-454E-9156-E9D76182B937}"/>
                </a:ext>
              </a:extLst>
            </p:cNvPr>
            <p:cNvSpPr>
              <a:spLocks noChangeShapeType="1"/>
            </p:cNvSpPr>
            <p:nvPr/>
          </p:nvSpPr>
          <p:spPr bwMode="auto">
            <a:xfrm flipH="1">
              <a:off x="2739" y="2887"/>
              <a:ext cx="200" cy="183"/>
            </a:xfrm>
            <a:prstGeom prst="line">
              <a:avLst/>
            </a:prstGeom>
            <a:noFill/>
            <a:ln w="25400">
              <a:solidFill>
                <a:srgbClr val="5C5C5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14" name="Line 102">
              <a:extLst>
                <a:ext uri="{FF2B5EF4-FFF2-40B4-BE49-F238E27FC236}">
                  <a16:creationId xmlns:a16="http://schemas.microsoft.com/office/drawing/2014/main" id="{22D10601-2262-4B53-B385-4DD79D32C1EF}"/>
                </a:ext>
              </a:extLst>
            </p:cNvPr>
            <p:cNvSpPr>
              <a:spLocks noChangeShapeType="1"/>
            </p:cNvSpPr>
            <p:nvPr/>
          </p:nvSpPr>
          <p:spPr bwMode="auto">
            <a:xfrm flipH="1">
              <a:off x="2747" y="2887"/>
              <a:ext cx="200" cy="183"/>
            </a:xfrm>
            <a:prstGeom prst="line">
              <a:avLst/>
            </a:prstGeom>
            <a:noFill/>
            <a:ln w="25400">
              <a:solidFill>
                <a:srgbClr val="5E5E5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15" name="Line 103">
              <a:extLst>
                <a:ext uri="{FF2B5EF4-FFF2-40B4-BE49-F238E27FC236}">
                  <a16:creationId xmlns:a16="http://schemas.microsoft.com/office/drawing/2014/main" id="{ACC824D9-8AE3-4083-884F-94F555C29301}"/>
                </a:ext>
              </a:extLst>
            </p:cNvPr>
            <p:cNvSpPr>
              <a:spLocks noChangeShapeType="1"/>
            </p:cNvSpPr>
            <p:nvPr/>
          </p:nvSpPr>
          <p:spPr bwMode="auto">
            <a:xfrm flipH="1">
              <a:off x="2763" y="2887"/>
              <a:ext cx="200" cy="183"/>
            </a:xfrm>
            <a:prstGeom prst="line">
              <a:avLst/>
            </a:prstGeom>
            <a:noFill/>
            <a:ln w="25400">
              <a:solidFill>
                <a:srgbClr val="60606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16" name="Line 104">
              <a:extLst>
                <a:ext uri="{FF2B5EF4-FFF2-40B4-BE49-F238E27FC236}">
                  <a16:creationId xmlns:a16="http://schemas.microsoft.com/office/drawing/2014/main" id="{44057546-3F78-4964-95AE-1765BE5E6F81}"/>
                </a:ext>
              </a:extLst>
            </p:cNvPr>
            <p:cNvSpPr>
              <a:spLocks noChangeShapeType="1"/>
            </p:cNvSpPr>
            <p:nvPr/>
          </p:nvSpPr>
          <p:spPr bwMode="auto">
            <a:xfrm flipH="1">
              <a:off x="2771" y="2887"/>
              <a:ext cx="200" cy="183"/>
            </a:xfrm>
            <a:prstGeom prst="line">
              <a:avLst/>
            </a:prstGeom>
            <a:noFill/>
            <a:ln w="25400">
              <a:solidFill>
                <a:srgbClr val="62626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17" name="Line 105">
              <a:extLst>
                <a:ext uri="{FF2B5EF4-FFF2-40B4-BE49-F238E27FC236}">
                  <a16:creationId xmlns:a16="http://schemas.microsoft.com/office/drawing/2014/main" id="{58FEFE6D-EEBC-49CD-AE7F-BE8E3C5D3C4A}"/>
                </a:ext>
              </a:extLst>
            </p:cNvPr>
            <p:cNvSpPr>
              <a:spLocks noChangeShapeType="1"/>
            </p:cNvSpPr>
            <p:nvPr/>
          </p:nvSpPr>
          <p:spPr bwMode="auto">
            <a:xfrm flipH="1">
              <a:off x="2778" y="2887"/>
              <a:ext cx="200" cy="183"/>
            </a:xfrm>
            <a:prstGeom prst="line">
              <a:avLst/>
            </a:prstGeom>
            <a:noFill/>
            <a:ln w="25400">
              <a:solidFill>
                <a:srgbClr val="64646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18" name="Line 106">
              <a:extLst>
                <a:ext uri="{FF2B5EF4-FFF2-40B4-BE49-F238E27FC236}">
                  <a16:creationId xmlns:a16="http://schemas.microsoft.com/office/drawing/2014/main" id="{2715ACA0-CE5A-43F7-9878-0EE437F106F5}"/>
                </a:ext>
              </a:extLst>
            </p:cNvPr>
            <p:cNvSpPr>
              <a:spLocks noChangeShapeType="1"/>
            </p:cNvSpPr>
            <p:nvPr/>
          </p:nvSpPr>
          <p:spPr bwMode="auto">
            <a:xfrm flipH="1">
              <a:off x="2793" y="2887"/>
              <a:ext cx="200" cy="183"/>
            </a:xfrm>
            <a:prstGeom prst="line">
              <a:avLst/>
            </a:prstGeom>
            <a:noFill/>
            <a:ln w="25400">
              <a:solidFill>
                <a:srgbClr val="66666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19" name="Line 107">
              <a:extLst>
                <a:ext uri="{FF2B5EF4-FFF2-40B4-BE49-F238E27FC236}">
                  <a16:creationId xmlns:a16="http://schemas.microsoft.com/office/drawing/2014/main" id="{F3C930A2-05CC-446F-BE4E-7C0301C40D43}"/>
                </a:ext>
              </a:extLst>
            </p:cNvPr>
            <p:cNvSpPr>
              <a:spLocks noChangeShapeType="1"/>
            </p:cNvSpPr>
            <p:nvPr/>
          </p:nvSpPr>
          <p:spPr bwMode="auto">
            <a:xfrm flipH="1">
              <a:off x="2809" y="2887"/>
              <a:ext cx="200" cy="183"/>
            </a:xfrm>
            <a:prstGeom prst="line">
              <a:avLst/>
            </a:prstGeom>
            <a:noFill/>
            <a:ln w="25400">
              <a:solidFill>
                <a:srgbClr val="68686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20" name="Line 108">
              <a:extLst>
                <a:ext uri="{FF2B5EF4-FFF2-40B4-BE49-F238E27FC236}">
                  <a16:creationId xmlns:a16="http://schemas.microsoft.com/office/drawing/2014/main" id="{C01D451D-702D-40C1-B755-D841F1547CD4}"/>
                </a:ext>
              </a:extLst>
            </p:cNvPr>
            <p:cNvSpPr>
              <a:spLocks noChangeShapeType="1"/>
            </p:cNvSpPr>
            <p:nvPr/>
          </p:nvSpPr>
          <p:spPr bwMode="auto">
            <a:xfrm flipH="1">
              <a:off x="2817" y="2887"/>
              <a:ext cx="200" cy="183"/>
            </a:xfrm>
            <a:prstGeom prst="line">
              <a:avLst/>
            </a:prstGeom>
            <a:noFill/>
            <a:ln w="25400">
              <a:solidFill>
                <a:srgbClr val="6A6A6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21" name="Line 109">
              <a:extLst>
                <a:ext uri="{FF2B5EF4-FFF2-40B4-BE49-F238E27FC236}">
                  <a16:creationId xmlns:a16="http://schemas.microsoft.com/office/drawing/2014/main" id="{FB9D4A20-6073-4FE0-90AD-986440DD4DA5}"/>
                </a:ext>
              </a:extLst>
            </p:cNvPr>
            <p:cNvSpPr>
              <a:spLocks noChangeShapeType="1"/>
            </p:cNvSpPr>
            <p:nvPr/>
          </p:nvSpPr>
          <p:spPr bwMode="auto">
            <a:xfrm flipH="1">
              <a:off x="2825" y="2887"/>
              <a:ext cx="200" cy="183"/>
            </a:xfrm>
            <a:prstGeom prst="line">
              <a:avLst/>
            </a:prstGeom>
            <a:noFill/>
            <a:ln w="25400">
              <a:solidFill>
                <a:srgbClr val="6C6C6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22" name="Line 110">
              <a:extLst>
                <a:ext uri="{FF2B5EF4-FFF2-40B4-BE49-F238E27FC236}">
                  <a16:creationId xmlns:a16="http://schemas.microsoft.com/office/drawing/2014/main" id="{BA200BAE-21A3-42A1-8847-BFE716719E92}"/>
                </a:ext>
              </a:extLst>
            </p:cNvPr>
            <p:cNvSpPr>
              <a:spLocks noChangeShapeType="1"/>
            </p:cNvSpPr>
            <p:nvPr/>
          </p:nvSpPr>
          <p:spPr bwMode="auto">
            <a:xfrm flipH="1">
              <a:off x="2840" y="2887"/>
              <a:ext cx="200" cy="183"/>
            </a:xfrm>
            <a:prstGeom prst="line">
              <a:avLst/>
            </a:prstGeom>
            <a:noFill/>
            <a:ln w="25400">
              <a:solidFill>
                <a:srgbClr val="6E6E6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23" name="Line 111">
              <a:extLst>
                <a:ext uri="{FF2B5EF4-FFF2-40B4-BE49-F238E27FC236}">
                  <a16:creationId xmlns:a16="http://schemas.microsoft.com/office/drawing/2014/main" id="{990FCACC-1742-455B-933C-12FA5D63E39F}"/>
                </a:ext>
              </a:extLst>
            </p:cNvPr>
            <p:cNvSpPr>
              <a:spLocks noChangeShapeType="1"/>
            </p:cNvSpPr>
            <p:nvPr/>
          </p:nvSpPr>
          <p:spPr bwMode="auto">
            <a:xfrm flipH="1">
              <a:off x="2848" y="2887"/>
              <a:ext cx="200" cy="183"/>
            </a:xfrm>
            <a:prstGeom prst="line">
              <a:avLst/>
            </a:prstGeom>
            <a:noFill/>
            <a:ln w="25400">
              <a:solidFill>
                <a:srgbClr val="70707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24" name="Line 112">
              <a:extLst>
                <a:ext uri="{FF2B5EF4-FFF2-40B4-BE49-F238E27FC236}">
                  <a16:creationId xmlns:a16="http://schemas.microsoft.com/office/drawing/2014/main" id="{5B00AB88-766C-4F45-A257-F4058BF9A235}"/>
                </a:ext>
              </a:extLst>
            </p:cNvPr>
            <p:cNvSpPr>
              <a:spLocks noChangeShapeType="1"/>
            </p:cNvSpPr>
            <p:nvPr/>
          </p:nvSpPr>
          <p:spPr bwMode="auto">
            <a:xfrm flipH="1">
              <a:off x="2856" y="2887"/>
              <a:ext cx="200" cy="183"/>
            </a:xfrm>
            <a:prstGeom prst="line">
              <a:avLst/>
            </a:prstGeom>
            <a:noFill/>
            <a:ln w="25400">
              <a:solidFill>
                <a:srgbClr val="72727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25" name="Line 113">
              <a:extLst>
                <a:ext uri="{FF2B5EF4-FFF2-40B4-BE49-F238E27FC236}">
                  <a16:creationId xmlns:a16="http://schemas.microsoft.com/office/drawing/2014/main" id="{AEF21074-D9CD-40D2-9C75-B6A9F607522C}"/>
                </a:ext>
              </a:extLst>
            </p:cNvPr>
            <p:cNvSpPr>
              <a:spLocks noChangeShapeType="1"/>
            </p:cNvSpPr>
            <p:nvPr/>
          </p:nvSpPr>
          <p:spPr bwMode="auto">
            <a:xfrm flipH="1">
              <a:off x="2871" y="2887"/>
              <a:ext cx="200" cy="183"/>
            </a:xfrm>
            <a:prstGeom prst="line">
              <a:avLst/>
            </a:prstGeom>
            <a:noFill/>
            <a:ln w="25400">
              <a:solidFill>
                <a:srgbClr val="74747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26" name="Line 114">
              <a:extLst>
                <a:ext uri="{FF2B5EF4-FFF2-40B4-BE49-F238E27FC236}">
                  <a16:creationId xmlns:a16="http://schemas.microsoft.com/office/drawing/2014/main" id="{89C2B0EF-C2AE-44DD-B0BE-239250E30293}"/>
                </a:ext>
              </a:extLst>
            </p:cNvPr>
            <p:cNvSpPr>
              <a:spLocks noChangeShapeType="1"/>
            </p:cNvSpPr>
            <p:nvPr/>
          </p:nvSpPr>
          <p:spPr bwMode="auto">
            <a:xfrm flipH="1">
              <a:off x="2879" y="2887"/>
              <a:ext cx="200" cy="183"/>
            </a:xfrm>
            <a:prstGeom prst="line">
              <a:avLst/>
            </a:prstGeom>
            <a:noFill/>
            <a:ln w="25400">
              <a:solidFill>
                <a:srgbClr val="76767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27" name="Line 115">
              <a:extLst>
                <a:ext uri="{FF2B5EF4-FFF2-40B4-BE49-F238E27FC236}">
                  <a16:creationId xmlns:a16="http://schemas.microsoft.com/office/drawing/2014/main" id="{7BD8D643-0ADA-4771-82AE-EC21B5D4391C}"/>
                </a:ext>
              </a:extLst>
            </p:cNvPr>
            <p:cNvSpPr>
              <a:spLocks noChangeShapeType="1"/>
            </p:cNvSpPr>
            <p:nvPr/>
          </p:nvSpPr>
          <p:spPr bwMode="auto">
            <a:xfrm flipH="1">
              <a:off x="2895" y="2887"/>
              <a:ext cx="200" cy="183"/>
            </a:xfrm>
            <a:prstGeom prst="line">
              <a:avLst/>
            </a:prstGeom>
            <a:noFill/>
            <a:ln w="25400">
              <a:solidFill>
                <a:srgbClr val="78787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28" name="Line 116">
              <a:extLst>
                <a:ext uri="{FF2B5EF4-FFF2-40B4-BE49-F238E27FC236}">
                  <a16:creationId xmlns:a16="http://schemas.microsoft.com/office/drawing/2014/main" id="{00EC5004-9328-495C-871B-5D32C7CA7944}"/>
                </a:ext>
              </a:extLst>
            </p:cNvPr>
            <p:cNvSpPr>
              <a:spLocks noChangeShapeType="1"/>
            </p:cNvSpPr>
            <p:nvPr/>
          </p:nvSpPr>
          <p:spPr bwMode="auto">
            <a:xfrm flipH="1">
              <a:off x="2903" y="2887"/>
              <a:ext cx="200" cy="183"/>
            </a:xfrm>
            <a:prstGeom prst="line">
              <a:avLst/>
            </a:prstGeom>
            <a:noFill/>
            <a:ln w="25400">
              <a:solidFill>
                <a:srgbClr val="7A7A7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29" name="Line 117">
              <a:extLst>
                <a:ext uri="{FF2B5EF4-FFF2-40B4-BE49-F238E27FC236}">
                  <a16:creationId xmlns:a16="http://schemas.microsoft.com/office/drawing/2014/main" id="{1E4D48F7-A564-4406-ACF3-CC095FFA3C58}"/>
                </a:ext>
              </a:extLst>
            </p:cNvPr>
            <p:cNvSpPr>
              <a:spLocks noChangeShapeType="1"/>
            </p:cNvSpPr>
            <p:nvPr/>
          </p:nvSpPr>
          <p:spPr bwMode="auto">
            <a:xfrm flipH="1">
              <a:off x="2917" y="2887"/>
              <a:ext cx="200" cy="183"/>
            </a:xfrm>
            <a:prstGeom prst="line">
              <a:avLst/>
            </a:prstGeom>
            <a:noFill/>
            <a:ln w="25400">
              <a:solidFill>
                <a:srgbClr val="7C7C7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30" name="Line 118">
              <a:extLst>
                <a:ext uri="{FF2B5EF4-FFF2-40B4-BE49-F238E27FC236}">
                  <a16:creationId xmlns:a16="http://schemas.microsoft.com/office/drawing/2014/main" id="{B9F6D89B-D97C-4379-BA4E-3708B22CC5D4}"/>
                </a:ext>
              </a:extLst>
            </p:cNvPr>
            <p:cNvSpPr>
              <a:spLocks noChangeShapeType="1"/>
            </p:cNvSpPr>
            <p:nvPr/>
          </p:nvSpPr>
          <p:spPr bwMode="auto">
            <a:xfrm flipH="1">
              <a:off x="2925" y="2887"/>
              <a:ext cx="200" cy="183"/>
            </a:xfrm>
            <a:prstGeom prst="line">
              <a:avLst/>
            </a:prstGeom>
            <a:noFill/>
            <a:ln w="25400">
              <a:solidFill>
                <a:srgbClr val="7E7E7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31" name="Line 119">
              <a:extLst>
                <a:ext uri="{FF2B5EF4-FFF2-40B4-BE49-F238E27FC236}">
                  <a16:creationId xmlns:a16="http://schemas.microsoft.com/office/drawing/2014/main" id="{FFB7D83D-E7C1-49B6-9ECC-F48CD0AE1F63}"/>
                </a:ext>
              </a:extLst>
            </p:cNvPr>
            <p:cNvSpPr>
              <a:spLocks noChangeShapeType="1"/>
            </p:cNvSpPr>
            <p:nvPr/>
          </p:nvSpPr>
          <p:spPr bwMode="auto">
            <a:xfrm flipH="1">
              <a:off x="2933" y="2887"/>
              <a:ext cx="200" cy="183"/>
            </a:xfrm>
            <a:prstGeom prst="line">
              <a:avLst/>
            </a:prstGeom>
            <a:noFill/>
            <a:ln w="25400">
              <a:solidFill>
                <a:srgbClr val="81818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32" name="Line 120">
              <a:extLst>
                <a:ext uri="{FF2B5EF4-FFF2-40B4-BE49-F238E27FC236}">
                  <a16:creationId xmlns:a16="http://schemas.microsoft.com/office/drawing/2014/main" id="{96CE63DA-8BB0-4678-B8E2-4474253CC779}"/>
                </a:ext>
              </a:extLst>
            </p:cNvPr>
            <p:cNvSpPr>
              <a:spLocks noChangeShapeType="1"/>
            </p:cNvSpPr>
            <p:nvPr/>
          </p:nvSpPr>
          <p:spPr bwMode="auto">
            <a:xfrm flipH="1">
              <a:off x="2949" y="2887"/>
              <a:ext cx="200" cy="183"/>
            </a:xfrm>
            <a:prstGeom prst="line">
              <a:avLst/>
            </a:prstGeom>
            <a:noFill/>
            <a:ln w="25400">
              <a:solidFill>
                <a:srgbClr val="83838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33" name="Line 121">
              <a:extLst>
                <a:ext uri="{FF2B5EF4-FFF2-40B4-BE49-F238E27FC236}">
                  <a16:creationId xmlns:a16="http://schemas.microsoft.com/office/drawing/2014/main" id="{B33A8712-D400-4B7A-820E-B14138A2EB88}"/>
                </a:ext>
              </a:extLst>
            </p:cNvPr>
            <p:cNvSpPr>
              <a:spLocks noChangeShapeType="1"/>
            </p:cNvSpPr>
            <p:nvPr/>
          </p:nvSpPr>
          <p:spPr bwMode="auto">
            <a:xfrm flipH="1">
              <a:off x="2957" y="2887"/>
              <a:ext cx="200" cy="183"/>
            </a:xfrm>
            <a:prstGeom prst="line">
              <a:avLst/>
            </a:prstGeom>
            <a:noFill/>
            <a:ln w="25400">
              <a:solidFill>
                <a:srgbClr val="85858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34" name="Line 122">
              <a:extLst>
                <a:ext uri="{FF2B5EF4-FFF2-40B4-BE49-F238E27FC236}">
                  <a16:creationId xmlns:a16="http://schemas.microsoft.com/office/drawing/2014/main" id="{03ACC868-517A-485B-816E-56B38131BF45}"/>
                </a:ext>
              </a:extLst>
            </p:cNvPr>
            <p:cNvSpPr>
              <a:spLocks noChangeShapeType="1"/>
            </p:cNvSpPr>
            <p:nvPr/>
          </p:nvSpPr>
          <p:spPr bwMode="auto">
            <a:xfrm flipH="1">
              <a:off x="2973" y="2887"/>
              <a:ext cx="200" cy="183"/>
            </a:xfrm>
            <a:prstGeom prst="line">
              <a:avLst/>
            </a:prstGeom>
            <a:noFill/>
            <a:ln w="25400">
              <a:solidFill>
                <a:srgbClr val="87878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35" name="Line 123">
              <a:extLst>
                <a:ext uri="{FF2B5EF4-FFF2-40B4-BE49-F238E27FC236}">
                  <a16:creationId xmlns:a16="http://schemas.microsoft.com/office/drawing/2014/main" id="{5FADD92D-FAA0-42CF-9D75-D1C3FE208A20}"/>
                </a:ext>
              </a:extLst>
            </p:cNvPr>
            <p:cNvSpPr>
              <a:spLocks noChangeShapeType="1"/>
            </p:cNvSpPr>
            <p:nvPr/>
          </p:nvSpPr>
          <p:spPr bwMode="auto">
            <a:xfrm flipH="1">
              <a:off x="2980" y="2887"/>
              <a:ext cx="200" cy="183"/>
            </a:xfrm>
            <a:prstGeom prst="line">
              <a:avLst/>
            </a:prstGeom>
            <a:noFill/>
            <a:ln w="25400">
              <a:solidFill>
                <a:srgbClr val="89898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36" name="Line 124">
              <a:extLst>
                <a:ext uri="{FF2B5EF4-FFF2-40B4-BE49-F238E27FC236}">
                  <a16:creationId xmlns:a16="http://schemas.microsoft.com/office/drawing/2014/main" id="{3D330800-BB19-42D4-864D-B81523B3C5BB}"/>
                </a:ext>
              </a:extLst>
            </p:cNvPr>
            <p:cNvSpPr>
              <a:spLocks noChangeShapeType="1"/>
            </p:cNvSpPr>
            <p:nvPr/>
          </p:nvSpPr>
          <p:spPr bwMode="auto">
            <a:xfrm flipH="1">
              <a:off x="2995" y="2887"/>
              <a:ext cx="200" cy="183"/>
            </a:xfrm>
            <a:prstGeom prst="line">
              <a:avLst/>
            </a:prstGeom>
            <a:noFill/>
            <a:ln w="25400">
              <a:solidFill>
                <a:srgbClr val="8B8B8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37" name="Line 125">
              <a:extLst>
                <a:ext uri="{FF2B5EF4-FFF2-40B4-BE49-F238E27FC236}">
                  <a16:creationId xmlns:a16="http://schemas.microsoft.com/office/drawing/2014/main" id="{FD7F8F79-6542-4BB1-971A-1B7A5F371881}"/>
                </a:ext>
              </a:extLst>
            </p:cNvPr>
            <p:cNvSpPr>
              <a:spLocks noChangeShapeType="1"/>
            </p:cNvSpPr>
            <p:nvPr/>
          </p:nvSpPr>
          <p:spPr bwMode="auto">
            <a:xfrm flipH="1">
              <a:off x="3003" y="2887"/>
              <a:ext cx="200" cy="183"/>
            </a:xfrm>
            <a:prstGeom prst="line">
              <a:avLst/>
            </a:prstGeom>
            <a:noFill/>
            <a:ln w="25400">
              <a:solidFill>
                <a:srgbClr val="8D8D8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38" name="Line 126">
              <a:extLst>
                <a:ext uri="{FF2B5EF4-FFF2-40B4-BE49-F238E27FC236}">
                  <a16:creationId xmlns:a16="http://schemas.microsoft.com/office/drawing/2014/main" id="{50629312-6813-4DD6-B8D8-13D7E5DA35CD}"/>
                </a:ext>
              </a:extLst>
            </p:cNvPr>
            <p:cNvSpPr>
              <a:spLocks noChangeShapeType="1"/>
            </p:cNvSpPr>
            <p:nvPr/>
          </p:nvSpPr>
          <p:spPr bwMode="auto">
            <a:xfrm flipH="1">
              <a:off x="3010" y="2887"/>
              <a:ext cx="200" cy="183"/>
            </a:xfrm>
            <a:prstGeom prst="line">
              <a:avLst/>
            </a:prstGeom>
            <a:noFill/>
            <a:ln w="25400">
              <a:solidFill>
                <a:srgbClr val="8F8F8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39" name="Line 127">
              <a:extLst>
                <a:ext uri="{FF2B5EF4-FFF2-40B4-BE49-F238E27FC236}">
                  <a16:creationId xmlns:a16="http://schemas.microsoft.com/office/drawing/2014/main" id="{49A8A7AF-00BB-4D8F-9D12-990D084B8EEA}"/>
                </a:ext>
              </a:extLst>
            </p:cNvPr>
            <p:cNvSpPr>
              <a:spLocks noChangeShapeType="1"/>
            </p:cNvSpPr>
            <p:nvPr/>
          </p:nvSpPr>
          <p:spPr bwMode="auto">
            <a:xfrm flipH="1">
              <a:off x="3026" y="2887"/>
              <a:ext cx="200" cy="183"/>
            </a:xfrm>
            <a:prstGeom prst="line">
              <a:avLst/>
            </a:prstGeom>
            <a:noFill/>
            <a:ln w="25400">
              <a:solidFill>
                <a:srgbClr val="91919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40" name="Line 128">
              <a:extLst>
                <a:ext uri="{FF2B5EF4-FFF2-40B4-BE49-F238E27FC236}">
                  <a16:creationId xmlns:a16="http://schemas.microsoft.com/office/drawing/2014/main" id="{B68394A5-801D-4EFA-9DB2-17627D5B90B0}"/>
                </a:ext>
              </a:extLst>
            </p:cNvPr>
            <p:cNvSpPr>
              <a:spLocks noChangeShapeType="1"/>
            </p:cNvSpPr>
            <p:nvPr/>
          </p:nvSpPr>
          <p:spPr bwMode="auto">
            <a:xfrm flipH="1">
              <a:off x="3034" y="2887"/>
              <a:ext cx="200" cy="183"/>
            </a:xfrm>
            <a:prstGeom prst="line">
              <a:avLst/>
            </a:prstGeom>
            <a:noFill/>
            <a:ln w="25400">
              <a:solidFill>
                <a:srgbClr val="93939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41" name="Line 129">
              <a:extLst>
                <a:ext uri="{FF2B5EF4-FFF2-40B4-BE49-F238E27FC236}">
                  <a16:creationId xmlns:a16="http://schemas.microsoft.com/office/drawing/2014/main" id="{8684661E-FA17-4A3D-9811-1AE779097353}"/>
                </a:ext>
              </a:extLst>
            </p:cNvPr>
            <p:cNvSpPr>
              <a:spLocks noChangeShapeType="1"/>
            </p:cNvSpPr>
            <p:nvPr/>
          </p:nvSpPr>
          <p:spPr bwMode="auto">
            <a:xfrm flipH="1">
              <a:off x="3050" y="2887"/>
              <a:ext cx="200" cy="183"/>
            </a:xfrm>
            <a:prstGeom prst="line">
              <a:avLst/>
            </a:prstGeom>
            <a:noFill/>
            <a:ln w="25400">
              <a:solidFill>
                <a:srgbClr val="95959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42" name="Line 130">
              <a:extLst>
                <a:ext uri="{FF2B5EF4-FFF2-40B4-BE49-F238E27FC236}">
                  <a16:creationId xmlns:a16="http://schemas.microsoft.com/office/drawing/2014/main" id="{51BBAFD4-85DB-4396-B709-20DD2981B144}"/>
                </a:ext>
              </a:extLst>
            </p:cNvPr>
            <p:cNvSpPr>
              <a:spLocks noChangeShapeType="1"/>
            </p:cNvSpPr>
            <p:nvPr/>
          </p:nvSpPr>
          <p:spPr bwMode="auto">
            <a:xfrm flipH="1">
              <a:off x="3058" y="2887"/>
              <a:ext cx="200" cy="183"/>
            </a:xfrm>
            <a:prstGeom prst="line">
              <a:avLst/>
            </a:prstGeom>
            <a:noFill/>
            <a:ln w="25400">
              <a:solidFill>
                <a:srgbClr val="97979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43" name="Line 131">
              <a:extLst>
                <a:ext uri="{FF2B5EF4-FFF2-40B4-BE49-F238E27FC236}">
                  <a16:creationId xmlns:a16="http://schemas.microsoft.com/office/drawing/2014/main" id="{9BF09F9E-3910-48BC-895B-730129C1366B}"/>
                </a:ext>
              </a:extLst>
            </p:cNvPr>
            <p:cNvSpPr>
              <a:spLocks noChangeShapeType="1"/>
            </p:cNvSpPr>
            <p:nvPr/>
          </p:nvSpPr>
          <p:spPr bwMode="auto">
            <a:xfrm flipH="1">
              <a:off x="3064" y="2887"/>
              <a:ext cx="200" cy="183"/>
            </a:xfrm>
            <a:prstGeom prst="line">
              <a:avLst/>
            </a:prstGeom>
            <a:noFill/>
            <a:ln w="25400">
              <a:solidFill>
                <a:srgbClr val="99999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44" name="Line 132">
              <a:extLst>
                <a:ext uri="{FF2B5EF4-FFF2-40B4-BE49-F238E27FC236}">
                  <a16:creationId xmlns:a16="http://schemas.microsoft.com/office/drawing/2014/main" id="{95C50784-A6AA-49B4-913E-996750584EFB}"/>
                </a:ext>
              </a:extLst>
            </p:cNvPr>
            <p:cNvSpPr>
              <a:spLocks noChangeShapeType="1"/>
            </p:cNvSpPr>
            <p:nvPr/>
          </p:nvSpPr>
          <p:spPr bwMode="auto">
            <a:xfrm flipH="1">
              <a:off x="3080" y="2887"/>
              <a:ext cx="200" cy="183"/>
            </a:xfrm>
            <a:prstGeom prst="line">
              <a:avLst/>
            </a:prstGeom>
            <a:noFill/>
            <a:ln w="25400">
              <a:solidFill>
                <a:srgbClr val="9B9B9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45" name="Line 133">
              <a:extLst>
                <a:ext uri="{FF2B5EF4-FFF2-40B4-BE49-F238E27FC236}">
                  <a16:creationId xmlns:a16="http://schemas.microsoft.com/office/drawing/2014/main" id="{1C01661D-954D-44F8-BA4B-36F7A47D9EAA}"/>
                </a:ext>
              </a:extLst>
            </p:cNvPr>
            <p:cNvSpPr>
              <a:spLocks noChangeShapeType="1"/>
            </p:cNvSpPr>
            <p:nvPr/>
          </p:nvSpPr>
          <p:spPr bwMode="auto">
            <a:xfrm flipH="1">
              <a:off x="3088" y="2887"/>
              <a:ext cx="200" cy="183"/>
            </a:xfrm>
            <a:prstGeom prst="line">
              <a:avLst/>
            </a:prstGeom>
            <a:noFill/>
            <a:ln w="25400">
              <a:solidFill>
                <a:srgbClr val="9D9D9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46" name="Line 134">
              <a:extLst>
                <a:ext uri="{FF2B5EF4-FFF2-40B4-BE49-F238E27FC236}">
                  <a16:creationId xmlns:a16="http://schemas.microsoft.com/office/drawing/2014/main" id="{3F3D28B7-983E-4AE1-B2A4-CDD67DC08B24}"/>
                </a:ext>
              </a:extLst>
            </p:cNvPr>
            <p:cNvSpPr>
              <a:spLocks noChangeShapeType="1"/>
            </p:cNvSpPr>
            <p:nvPr/>
          </p:nvSpPr>
          <p:spPr bwMode="auto">
            <a:xfrm flipH="1">
              <a:off x="3104" y="2887"/>
              <a:ext cx="200" cy="183"/>
            </a:xfrm>
            <a:prstGeom prst="line">
              <a:avLst/>
            </a:prstGeom>
            <a:noFill/>
            <a:ln w="25400">
              <a:solidFill>
                <a:srgbClr val="9F9F9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47" name="Line 135">
              <a:extLst>
                <a:ext uri="{FF2B5EF4-FFF2-40B4-BE49-F238E27FC236}">
                  <a16:creationId xmlns:a16="http://schemas.microsoft.com/office/drawing/2014/main" id="{AD618AEE-B756-4E2E-8E18-72B061073813}"/>
                </a:ext>
              </a:extLst>
            </p:cNvPr>
            <p:cNvSpPr>
              <a:spLocks noChangeShapeType="1"/>
            </p:cNvSpPr>
            <p:nvPr/>
          </p:nvSpPr>
          <p:spPr bwMode="auto">
            <a:xfrm flipH="1">
              <a:off x="3112" y="2887"/>
              <a:ext cx="200" cy="183"/>
            </a:xfrm>
            <a:prstGeom prst="line">
              <a:avLst/>
            </a:prstGeom>
            <a:noFill/>
            <a:ln w="25400">
              <a:solidFill>
                <a:srgbClr val="A1A1A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48" name="Line 136">
              <a:extLst>
                <a:ext uri="{FF2B5EF4-FFF2-40B4-BE49-F238E27FC236}">
                  <a16:creationId xmlns:a16="http://schemas.microsoft.com/office/drawing/2014/main" id="{766EECDC-E0B7-4786-83EC-9A4C51F1E812}"/>
                </a:ext>
              </a:extLst>
            </p:cNvPr>
            <p:cNvSpPr>
              <a:spLocks noChangeShapeType="1"/>
            </p:cNvSpPr>
            <p:nvPr/>
          </p:nvSpPr>
          <p:spPr bwMode="auto">
            <a:xfrm flipH="1">
              <a:off x="3127" y="2887"/>
              <a:ext cx="200" cy="183"/>
            </a:xfrm>
            <a:prstGeom prst="line">
              <a:avLst/>
            </a:prstGeom>
            <a:noFill/>
            <a:ln w="25400">
              <a:solidFill>
                <a:srgbClr val="A3A3A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49" name="Line 137">
              <a:extLst>
                <a:ext uri="{FF2B5EF4-FFF2-40B4-BE49-F238E27FC236}">
                  <a16:creationId xmlns:a16="http://schemas.microsoft.com/office/drawing/2014/main" id="{A9749084-CF0A-4AA2-844D-38C4852BCF3A}"/>
                </a:ext>
              </a:extLst>
            </p:cNvPr>
            <p:cNvSpPr>
              <a:spLocks noChangeShapeType="1"/>
            </p:cNvSpPr>
            <p:nvPr/>
          </p:nvSpPr>
          <p:spPr bwMode="auto">
            <a:xfrm flipH="1">
              <a:off x="3135" y="2887"/>
              <a:ext cx="200" cy="183"/>
            </a:xfrm>
            <a:prstGeom prst="line">
              <a:avLst/>
            </a:prstGeom>
            <a:noFill/>
            <a:ln w="25400">
              <a:solidFill>
                <a:srgbClr val="A5A5A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50" name="Line 138">
              <a:extLst>
                <a:ext uri="{FF2B5EF4-FFF2-40B4-BE49-F238E27FC236}">
                  <a16:creationId xmlns:a16="http://schemas.microsoft.com/office/drawing/2014/main" id="{3E698675-8970-4986-B33B-374C5A2A59AA}"/>
                </a:ext>
              </a:extLst>
            </p:cNvPr>
            <p:cNvSpPr>
              <a:spLocks noChangeShapeType="1"/>
            </p:cNvSpPr>
            <p:nvPr/>
          </p:nvSpPr>
          <p:spPr bwMode="auto">
            <a:xfrm flipH="1">
              <a:off x="3142" y="2887"/>
              <a:ext cx="200" cy="183"/>
            </a:xfrm>
            <a:prstGeom prst="line">
              <a:avLst/>
            </a:prstGeom>
            <a:noFill/>
            <a:ln w="25400">
              <a:solidFill>
                <a:srgbClr val="A7A7A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51" name="Line 139">
              <a:extLst>
                <a:ext uri="{FF2B5EF4-FFF2-40B4-BE49-F238E27FC236}">
                  <a16:creationId xmlns:a16="http://schemas.microsoft.com/office/drawing/2014/main" id="{764110EE-47FE-491F-A293-2B575DA7C152}"/>
                </a:ext>
              </a:extLst>
            </p:cNvPr>
            <p:cNvSpPr>
              <a:spLocks noChangeShapeType="1"/>
            </p:cNvSpPr>
            <p:nvPr/>
          </p:nvSpPr>
          <p:spPr bwMode="auto">
            <a:xfrm flipH="1">
              <a:off x="3158" y="2887"/>
              <a:ext cx="200" cy="183"/>
            </a:xfrm>
            <a:prstGeom prst="line">
              <a:avLst/>
            </a:prstGeom>
            <a:noFill/>
            <a:ln w="25400">
              <a:solidFill>
                <a:srgbClr val="A9A9A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52" name="Line 140">
              <a:extLst>
                <a:ext uri="{FF2B5EF4-FFF2-40B4-BE49-F238E27FC236}">
                  <a16:creationId xmlns:a16="http://schemas.microsoft.com/office/drawing/2014/main" id="{A6E3D487-421B-4DC9-BA44-9D0F2EDC9555}"/>
                </a:ext>
              </a:extLst>
            </p:cNvPr>
            <p:cNvSpPr>
              <a:spLocks noChangeShapeType="1"/>
            </p:cNvSpPr>
            <p:nvPr/>
          </p:nvSpPr>
          <p:spPr bwMode="auto">
            <a:xfrm flipH="1">
              <a:off x="3165" y="2887"/>
              <a:ext cx="200" cy="183"/>
            </a:xfrm>
            <a:prstGeom prst="line">
              <a:avLst/>
            </a:prstGeom>
            <a:noFill/>
            <a:ln w="25400">
              <a:solidFill>
                <a:srgbClr val="ACACA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53" name="Line 141">
              <a:extLst>
                <a:ext uri="{FF2B5EF4-FFF2-40B4-BE49-F238E27FC236}">
                  <a16:creationId xmlns:a16="http://schemas.microsoft.com/office/drawing/2014/main" id="{3E655628-E652-4104-B809-A0AB134C85FE}"/>
                </a:ext>
              </a:extLst>
            </p:cNvPr>
            <p:cNvSpPr>
              <a:spLocks noChangeShapeType="1"/>
            </p:cNvSpPr>
            <p:nvPr/>
          </p:nvSpPr>
          <p:spPr bwMode="auto">
            <a:xfrm flipH="1">
              <a:off x="3182" y="2887"/>
              <a:ext cx="200" cy="183"/>
            </a:xfrm>
            <a:prstGeom prst="line">
              <a:avLst/>
            </a:prstGeom>
            <a:noFill/>
            <a:ln w="25400">
              <a:solidFill>
                <a:srgbClr val="AEAEA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54" name="Line 142">
              <a:extLst>
                <a:ext uri="{FF2B5EF4-FFF2-40B4-BE49-F238E27FC236}">
                  <a16:creationId xmlns:a16="http://schemas.microsoft.com/office/drawing/2014/main" id="{AAD86500-026F-4424-9BE1-437AC0DD4297}"/>
                </a:ext>
              </a:extLst>
            </p:cNvPr>
            <p:cNvSpPr>
              <a:spLocks noChangeShapeType="1"/>
            </p:cNvSpPr>
            <p:nvPr/>
          </p:nvSpPr>
          <p:spPr bwMode="auto">
            <a:xfrm flipH="1">
              <a:off x="3189" y="2887"/>
              <a:ext cx="200" cy="183"/>
            </a:xfrm>
            <a:prstGeom prst="line">
              <a:avLst/>
            </a:prstGeom>
            <a:noFill/>
            <a:ln w="25400">
              <a:solidFill>
                <a:srgbClr val="B0B0B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55" name="Line 143">
              <a:extLst>
                <a:ext uri="{FF2B5EF4-FFF2-40B4-BE49-F238E27FC236}">
                  <a16:creationId xmlns:a16="http://schemas.microsoft.com/office/drawing/2014/main" id="{104F8EED-8B70-4A0C-A667-86A280AB226E}"/>
                </a:ext>
              </a:extLst>
            </p:cNvPr>
            <p:cNvSpPr>
              <a:spLocks noChangeShapeType="1"/>
            </p:cNvSpPr>
            <p:nvPr/>
          </p:nvSpPr>
          <p:spPr bwMode="auto">
            <a:xfrm flipH="1">
              <a:off x="3205" y="2887"/>
              <a:ext cx="200" cy="183"/>
            </a:xfrm>
            <a:prstGeom prst="line">
              <a:avLst/>
            </a:prstGeom>
            <a:noFill/>
            <a:ln w="25400">
              <a:solidFill>
                <a:srgbClr val="B2B2B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56" name="Line 144">
              <a:extLst>
                <a:ext uri="{FF2B5EF4-FFF2-40B4-BE49-F238E27FC236}">
                  <a16:creationId xmlns:a16="http://schemas.microsoft.com/office/drawing/2014/main" id="{4A878E35-875D-420F-AEF7-DD6C19D31CCC}"/>
                </a:ext>
              </a:extLst>
            </p:cNvPr>
            <p:cNvSpPr>
              <a:spLocks noChangeShapeType="1"/>
            </p:cNvSpPr>
            <p:nvPr/>
          </p:nvSpPr>
          <p:spPr bwMode="auto">
            <a:xfrm flipH="1">
              <a:off x="3213" y="2887"/>
              <a:ext cx="200" cy="183"/>
            </a:xfrm>
            <a:prstGeom prst="line">
              <a:avLst/>
            </a:prstGeom>
            <a:noFill/>
            <a:ln w="25400">
              <a:solidFill>
                <a:srgbClr val="B4B4B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57" name="Line 145">
              <a:extLst>
                <a:ext uri="{FF2B5EF4-FFF2-40B4-BE49-F238E27FC236}">
                  <a16:creationId xmlns:a16="http://schemas.microsoft.com/office/drawing/2014/main" id="{F6F709AE-B1D0-452C-9505-F3CE5EDB1DC0}"/>
                </a:ext>
              </a:extLst>
            </p:cNvPr>
            <p:cNvSpPr>
              <a:spLocks noChangeShapeType="1"/>
            </p:cNvSpPr>
            <p:nvPr/>
          </p:nvSpPr>
          <p:spPr bwMode="auto">
            <a:xfrm flipH="1">
              <a:off x="3221" y="2887"/>
              <a:ext cx="200" cy="183"/>
            </a:xfrm>
            <a:prstGeom prst="line">
              <a:avLst/>
            </a:prstGeom>
            <a:noFill/>
            <a:ln w="25400">
              <a:solidFill>
                <a:srgbClr val="B6B6B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58" name="Line 146">
              <a:extLst>
                <a:ext uri="{FF2B5EF4-FFF2-40B4-BE49-F238E27FC236}">
                  <a16:creationId xmlns:a16="http://schemas.microsoft.com/office/drawing/2014/main" id="{B6D31ED7-9B1F-4E78-B3F5-A1E7416C19CB}"/>
                </a:ext>
              </a:extLst>
            </p:cNvPr>
            <p:cNvSpPr>
              <a:spLocks noChangeShapeType="1"/>
            </p:cNvSpPr>
            <p:nvPr/>
          </p:nvSpPr>
          <p:spPr bwMode="auto">
            <a:xfrm flipH="1">
              <a:off x="3236" y="2887"/>
              <a:ext cx="200" cy="183"/>
            </a:xfrm>
            <a:prstGeom prst="line">
              <a:avLst/>
            </a:prstGeom>
            <a:noFill/>
            <a:ln w="25400">
              <a:solidFill>
                <a:srgbClr val="B8B8B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59" name="Line 147">
              <a:extLst>
                <a:ext uri="{FF2B5EF4-FFF2-40B4-BE49-F238E27FC236}">
                  <a16:creationId xmlns:a16="http://schemas.microsoft.com/office/drawing/2014/main" id="{EFA6A9E2-9CC2-423A-A0A2-A3D3984C37A1}"/>
                </a:ext>
              </a:extLst>
            </p:cNvPr>
            <p:cNvSpPr>
              <a:spLocks noChangeShapeType="1"/>
            </p:cNvSpPr>
            <p:nvPr/>
          </p:nvSpPr>
          <p:spPr bwMode="auto">
            <a:xfrm flipH="1">
              <a:off x="3244" y="2887"/>
              <a:ext cx="200" cy="183"/>
            </a:xfrm>
            <a:prstGeom prst="line">
              <a:avLst/>
            </a:prstGeom>
            <a:noFill/>
            <a:ln w="25400">
              <a:solidFill>
                <a:srgbClr val="BABAB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60" name="Line 148">
              <a:extLst>
                <a:ext uri="{FF2B5EF4-FFF2-40B4-BE49-F238E27FC236}">
                  <a16:creationId xmlns:a16="http://schemas.microsoft.com/office/drawing/2014/main" id="{01B449E6-81D3-4189-9DC5-EFC31A781AFF}"/>
                </a:ext>
              </a:extLst>
            </p:cNvPr>
            <p:cNvSpPr>
              <a:spLocks noChangeShapeType="1"/>
            </p:cNvSpPr>
            <p:nvPr/>
          </p:nvSpPr>
          <p:spPr bwMode="auto">
            <a:xfrm flipH="1">
              <a:off x="3252" y="2887"/>
              <a:ext cx="200" cy="183"/>
            </a:xfrm>
            <a:prstGeom prst="line">
              <a:avLst/>
            </a:prstGeom>
            <a:noFill/>
            <a:ln w="25400">
              <a:solidFill>
                <a:srgbClr val="BCBCB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61" name="Line 149">
              <a:extLst>
                <a:ext uri="{FF2B5EF4-FFF2-40B4-BE49-F238E27FC236}">
                  <a16:creationId xmlns:a16="http://schemas.microsoft.com/office/drawing/2014/main" id="{76F41725-4A35-498C-B880-95EFC78062D3}"/>
                </a:ext>
              </a:extLst>
            </p:cNvPr>
            <p:cNvSpPr>
              <a:spLocks noChangeShapeType="1"/>
            </p:cNvSpPr>
            <p:nvPr/>
          </p:nvSpPr>
          <p:spPr bwMode="auto">
            <a:xfrm flipH="1">
              <a:off x="3267" y="2887"/>
              <a:ext cx="200" cy="183"/>
            </a:xfrm>
            <a:prstGeom prst="line">
              <a:avLst/>
            </a:prstGeom>
            <a:noFill/>
            <a:ln w="25400">
              <a:solidFill>
                <a:srgbClr val="BEBEB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62" name="Line 150">
              <a:extLst>
                <a:ext uri="{FF2B5EF4-FFF2-40B4-BE49-F238E27FC236}">
                  <a16:creationId xmlns:a16="http://schemas.microsoft.com/office/drawing/2014/main" id="{EEB3F759-E0AF-49C8-87D5-A7AFF13460D8}"/>
                </a:ext>
              </a:extLst>
            </p:cNvPr>
            <p:cNvSpPr>
              <a:spLocks noChangeShapeType="1"/>
            </p:cNvSpPr>
            <p:nvPr/>
          </p:nvSpPr>
          <p:spPr bwMode="auto">
            <a:xfrm flipH="1">
              <a:off x="3282" y="2887"/>
              <a:ext cx="200" cy="183"/>
            </a:xfrm>
            <a:prstGeom prst="line">
              <a:avLst/>
            </a:prstGeom>
            <a:noFill/>
            <a:ln w="25400">
              <a:solidFill>
                <a:srgbClr val="C0C0C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63" name="Line 151">
              <a:extLst>
                <a:ext uri="{FF2B5EF4-FFF2-40B4-BE49-F238E27FC236}">
                  <a16:creationId xmlns:a16="http://schemas.microsoft.com/office/drawing/2014/main" id="{F790E485-EA79-4CD0-A745-B9B7B6D731E4}"/>
                </a:ext>
              </a:extLst>
            </p:cNvPr>
            <p:cNvSpPr>
              <a:spLocks noChangeShapeType="1"/>
            </p:cNvSpPr>
            <p:nvPr/>
          </p:nvSpPr>
          <p:spPr bwMode="auto">
            <a:xfrm flipH="1">
              <a:off x="3290" y="2887"/>
              <a:ext cx="200" cy="183"/>
            </a:xfrm>
            <a:prstGeom prst="line">
              <a:avLst/>
            </a:prstGeom>
            <a:noFill/>
            <a:ln w="25400">
              <a:solidFill>
                <a:srgbClr val="C2C2C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64" name="Line 152">
              <a:extLst>
                <a:ext uri="{FF2B5EF4-FFF2-40B4-BE49-F238E27FC236}">
                  <a16:creationId xmlns:a16="http://schemas.microsoft.com/office/drawing/2014/main" id="{E2A8EDA2-2864-4D70-817C-A9ECA71ABEA9}"/>
                </a:ext>
              </a:extLst>
            </p:cNvPr>
            <p:cNvSpPr>
              <a:spLocks noChangeShapeType="1"/>
            </p:cNvSpPr>
            <p:nvPr/>
          </p:nvSpPr>
          <p:spPr bwMode="auto">
            <a:xfrm flipH="1">
              <a:off x="3298" y="2887"/>
              <a:ext cx="200" cy="183"/>
            </a:xfrm>
            <a:prstGeom prst="line">
              <a:avLst/>
            </a:prstGeom>
            <a:noFill/>
            <a:ln w="25400">
              <a:solidFill>
                <a:srgbClr val="C4C4C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65" name="Line 153">
              <a:extLst>
                <a:ext uri="{FF2B5EF4-FFF2-40B4-BE49-F238E27FC236}">
                  <a16:creationId xmlns:a16="http://schemas.microsoft.com/office/drawing/2014/main" id="{95E5C4A5-84EB-41F5-8FDA-8502EB94043D}"/>
                </a:ext>
              </a:extLst>
            </p:cNvPr>
            <p:cNvSpPr>
              <a:spLocks noChangeShapeType="1"/>
            </p:cNvSpPr>
            <p:nvPr/>
          </p:nvSpPr>
          <p:spPr bwMode="auto">
            <a:xfrm flipH="1">
              <a:off x="3314" y="2887"/>
              <a:ext cx="200" cy="183"/>
            </a:xfrm>
            <a:prstGeom prst="line">
              <a:avLst/>
            </a:prstGeom>
            <a:noFill/>
            <a:ln w="25400">
              <a:solidFill>
                <a:srgbClr val="C6C6C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66" name="Line 154">
              <a:extLst>
                <a:ext uri="{FF2B5EF4-FFF2-40B4-BE49-F238E27FC236}">
                  <a16:creationId xmlns:a16="http://schemas.microsoft.com/office/drawing/2014/main" id="{E6D1C91F-9996-40FC-88D8-92C3B2341280}"/>
                </a:ext>
              </a:extLst>
            </p:cNvPr>
            <p:cNvSpPr>
              <a:spLocks noChangeShapeType="1"/>
            </p:cNvSpPr>
            <p:nvPr/>
          </p:nvSpPr>
          <p:spPr bwMode="auto">
            <a:xfrm flipH="1">
              <a:off x="3321" y="2887"/>
              <a:ext cx="200" cy="183"/>
            </a:xfrm>
            <a:prstGeom prst="line">
              <a:avLst/>
            </a:prstGeom>
            <a:noFill/>
            <a:ln w="25400">
              <a:solidFill>
                <a:srgbClr val="C8C8C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67" name="Line 155">
              <a:extLst>
                <a:ext uri="{FF2B5EF4-FFF2-40B4-BE49-F238E27FC236}">
                  <a16:creationId xmlns:a16="http://schemas.microsoft.com/office/drawing/2014/main" id="{995ED2A8-7050-4635-B782-3C923FE8F2D9}"/>
                </a:ext>
              </a:extLst>
            </p:cNvPr>
            <p:cNvSpPr>
              <a:spLocks noChangeShapeType="1"/>
            </p:cNvSpPr>
            <p:nvPr/>
          </p:nvSpPr>
          <p:spPr bwMode="auto">
            <a:xfrm flipH="1">
              <a:off x="3329" y="2887"/>
              <a:ext cx="200" cy="183"/>
            </a:xfrm>
            <a:prstGeom prst="line">
              <a:avLst/>
            </a:prstGeom>
            <a:noFill/>
            <a:ln w="25400">
              <a:solidFill>
                <a:srgbClr val="CACAC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68" name="Line 156">
              <a:extLst>
                <a:ext uri="{FF2B5EF4-FFF2-40B4-BE49-F238E27FC236}">
                  <a16:creationId xmlns:a16="http://schemas.microsoft.com/office/drawing/2014/main" id="{F1DA8B95-5201-485A-B959-1FC275C5441E}"/>
                </a:ext>
              </a:extLst>
            </p:cNvPr>
            <p:cNvSpPr>
              <a:spLocks noChangeShapeType="1"/>
            </p:cNvSpPr>
            <p:nvPr/>
          </p:nvSpPr>
          <p:spPr bwMode="auto">
            <a:xfrm flipH="1">
              <a:off x="3345" y="2887"/>
              <a:ext cx="200" cy="183"/>
            </a:xfrm>
            <a:prstGeom prst="line">
              <a:avLst/>
            </a:prstGeom>
            <a:noFill/>
            <a:ln w="25400">
              <a:solidFill>
                <a:srgbClr val="CCCCC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69" name="Line 157">
              <a:extLst>
                <a:ext uri="{FF2B5EF4-FFF2-40B4-BE49-F238E27FC236}">
                  <a16:creationId xmlns:a16="http://schemas.microsoft.com/office/drawing/2014/main" id="{C297774C-53A1-411C-9B08-1716A720DFA3}"/>
                </a:ext>
              </a:extLst>
            </p:cNvPr>
            <p:cNvSpPr>
              <a:spLocks noChangeShapeType="1"/>
            </p:cNvSpPr>
            <p:nvPr/>
          </p:nvSpPr>
          <p:spPr bwMode="auto">
            <a:xfrm flipH="1">
              <a:off x="3360" y="2887"/>
              <a:ext cx="200" cy="183"/>
            </a:xfrm>
            <a:prstGeom prst="line">
              <a:avLst/>
            </a:prstGeom>
            <a:noFill/>
            <a:ln w="25400">
              <a:solidFill>
                <a:srgbClr val="CECEC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70" name="Line 158">
              <a:extLst>
                <a:ext uri="{FF2B5EF4-FFF2-40B4-BE49-F238E27FC236}">
                  <a16:creationId xmlns:a16="http://schemas.microsoft.com/office/drawing/2014/main" id="{7E536E39-CF62-478E-A55D-B687B7A59E26}"/>
                </a:ext>
              </a:extLst>
            </p:cNvPr>
            <p:cNvSpPr>
              <a:spLocks noChangeShapeType="1"/>
            </p:cNvSpPr>
            <p:nvPr/>
          </p:nvSpPr>
          <p:spPr bwMode="auto">
            <a:xfrm flipH="1">
              <a:off x="3368" y="2887"/>
              <a:ext cx="200" cy="183"/>
            </a:xfrm>
            <a:prstGeom prst="line">
              <a:avLst/>
            </a:prstGeom>
            <a:noFill/>
            <a:ln w="25400">
              <a:solidFill>
                <a:srgbClr val="D0D0D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71" name="Line 159">
              <a:extLst>
                <a:ext uri="{FF2B5EF4-FFF2-40B4-BE49-F238E27FC236}">
                  <a16:creationId xmlns:a16="http://schemas.microsoft.com/office/drawing/2014/main" id="{9731194A-8539-427B-9CD4-249A7EAFB46E}"/>
                </a:ext>
              </a:extLst>
            </p:cNvPr>
            <p:cNvSpPr>
              <a:spLocks noChangeShapeType="1"/>
            </p:cNvSpPr>
            <p:nvPr/>
          </p:nvSpPr>
          <p:spPr bwMode="auto">
            <a:xfrm flipH="1">
              <a:off x="3376" y="2887"/>
              <a:ext cx="200" cy="183"/>
            </a:xfrm>
            <a:prstGeom prst="line">
              <a:avLst/>
            </a:prstGeom>
            <a:noFill/>
            <a:ln w="25400">
              <a:solidFill>
                <a:srgbClr val="D2D2D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72" name="Line 160">
              <a:extLst>
                <a:ext uri="{FF2B5EF4-FFF2-40B4-BE49-F238E27FC236}">
                  <a16:creationId xmlns:a16="http://schemas.microsoft.com/office/drawing/2014/main" id="{9DC121EA-DC8F-4BA3-A26E-CBEDC978DFB8}"/>
                </a:ext>
              </a:extLst>
            </p:cNvPr>
            <p:cNvSpPr>
              <a:spLocks noChangeShapeType="1"/>
            </p:cNvSpPr>
            <p:nvPr/>
          </p:nvSpPr>
          <p:spPr bwMode="auto">
            <a:xfrm flipH="1">
              <a:off x="3391" y="2887"/>
              <a:ext cx="200" cy="183"/>
            </a:xfrm>
            <a:prstGeom prst="line">
              <a:avLst/>
            </a:prstGeom>
            <a:noFill/>
            <a:ln w="25400">
              <a:solidFill>
                <a:srgbClr val="D4D4D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73" name="Line 161">
              <a:extLst>
                <a:ext uri="{FF2B5EF4-FFF2-40B4-BE49-F238E27FC236}">
                  <a16:creationId xmlns:a16="http://schemas.microsoft.com/office/drawing/2014/main" id="{FDA6E443-6BF0-4049-B992-641DFA649A64}"/>
                </a:ext>
              </a:extLst>
            </p:cNvPr>
            <p:cNvSpPr>
              <a:spLocks noChangeShapeType="1"/>
            </p:cNvSpPr>
            <p:nvPr/>
          </p:nvSpPr>
          <p:spPr bwMode="auto">
            <a:xfrm flipH="1">
              <a:off x="3399" y="2887"/>
              <a:ext cx="200" cy="183"/>
            </a:xfrm>
            <a:prstGeom prst="line">
              <a:avLst/>
            </a:prstGeom>
            <a:noFill/>
            <a:ln w="25400">
              <a:solidFill>
                <a:srgbClr val="D7D7D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74" name="Line 162">
              <a:extLst>
                <a:ext uri="{FF2B5EF4-FFF2-40B4-BE49-F238E27FC236}">
                  <a16:creationId xmlns:a16="http://schemas.microsoft.com/office/drawing/2014/main" id="{3B9AD134-1A2F-4A1A-B874-DFEB1AE90216}"/>
                </a:ext>
              </a:extLst>
            </p:cNvPr>
            <p:cNvSpPr>
              <a:spLocks noChangeShapeType="1"/>
            </p:cNvSpPr>
            <p:nvPr/>
          </p:nvSpPr>
          <p:spPr bwMode="auto">
            <a:xfrm flipH="1">
              <a:off x="3406" y="2887"/>
              <a:ext cx="200" cy="183"/>
            </a:xfrm>
            <a:prstGeom prst="line">
              <a:avLst/>
            </a:prstGeom>
            <a:noFill/>
            <a:ln w="25400">
              <a:solidFill>
                <a:srgbClr val="D9D9D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75" name="Line 163">
              <a:extLst>
                <a:ext uri="{FF2B5EF4-FFF2-40B4-BE49-F238E27FC236}">
                  <a16:creationId xmlns:a16="http://schemas.microsoft.com/office/drawing/2014/main" id="{F45036ED-1725-4B61-9DB8-90A25C252C7A}"/>
                </a:ext>
              </a:extLst>
            </p:cNvPr>
            <p:cNvSpPr>
              <a:spLocks noChangeShapeType="1"/>
            </p:cNvSpPr>
            <p:nvPr/>
          </p:nvSpPr>
          <p:spPr bwMode="auto">
            <a:xfrm flipH="1">
              <a:off x="3422" y="2902"/>
              <a:ext cx="184" cy="168"/>
            </a:xfrm>
            <a:prstGeom prst="line">
              <a:avLst/>
            </a:prstGeom>
            <a:noFill/>
            <a:ln w="25400">
              <a:solidFill>
                <a:srgbClr val="DBDBD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76" name="Line 164">
              <a:extLst>
                <a:ext uri="{FF2B5EF4-FFF2-40B4-BE49-F238E27FC236}">
                  <a16:creationId xmlns:a16="http://schemas.microsoft.com/office/drawing/2014/main" id="{94040F0B-E1FA-49F9-8A63-A34452229909}"/>
                </a:ext>
              </a:extLst>
            </p:cNvPr>
            <p:cNvSpPr>
              <a:spLocks noChangeShapeType="1"/>
            </p:cNvSpPr>
            <p:nvPr/>
          </p:nvSpPr>
          <p:spPr bwMode="auto">
            <a:xfrm flipH="1">
              <a:off x="3436" y="2915"/>
              <a:ext cx="170" cy="155"/>
            </a:xfrm>
            <a:prstGeom prst="line">
              <a:avLst/>
            </a:prstGeom>
            <a:noFill/>
            <a:ln w="25400">
              <a:solidFill>
                <a:srgbClr val="DDDDD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77" name="Line 165">
              <a:extLst>
                <a:ext uri="{FF2B5EF4-FFF2-40B4-BE49-F238E27FC236}">
                  <a16:creationId xmlns:a16="http://schemas.microsoft.com/office/drawing/2014/main" id="{9B414D40-A2A6-492E-B7AD-CD7EB7E12FD9}"/>
                </a:ext>
              </a:extLst>
            </p:cNvPr>
            <p:cNvSpPr>
              <a:spLocks noChangeShapeType="1"/>
            </p:cNvSpPr>
            <p:nvPr/>
          </p:nvSpPr>
          <p:spPr bwMode="auto">
            <a:xfrm flipH="1">
              <a:off x="3436" y="2915"/>
              <a:ext cx="170" cy="155"/>
            </a:xfrm>
            <a:prstGeom prst="line">
              <a:avLst/>
            </a:prstGeom>
            <a:noFill/>
            <a:ln w="25400">
              <a:solidFill>
                <a:srgbClr val="DFDFD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78" name="Line 166">
              <a:extLst>
                <a:ext uri="{FF2B5EF4-FFF2-40B4-BE49-F238E27FC236}">
                  <a16:creationId xmlns:a16="http://schemas.microsoft.com/office/drawing/2014/main" id="{B351BF15-A8E5-475F-81ED-70D1FFAB7C50}"/>
                </a:ext>
              </a:extLst>
            </p:cNvPr>
            <p:cNvSpPr>
              <a:spLocks noChangeShapeType="1"/>
            </p:cNvSpPr>
            <p:nvPr/>
          </p:nvSpPr>
          <p:spPr bwMode="auto">
            <a:xfrm flipH="1">
              <a:off x="3453" y="2930"/>
              <a:ext cx="153" cy="140"/>
            </a:xfrm>
            <a:prstGeom prst="line">
              <a:avLst/>
            </a:prstGeom>
            <a:noFill/>
            <a:ln w="25400">
              <a:solidFill>
                <a:srgbClr val="E1E1E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79" name="Line 167">
              <a:extLst>
                <a:ext uri="{FF2B5EF4-FFF2-40B4-BE49-F238E27FC236}">
                  <a16:creationId xmlns:a16="http://schemas.microsoft.com/office/drawing/2014/main" id="{CB8EA5F4-D4E0-4373-A7B0-9E878AEEFEAB}"/>
                </a:ext>
              </a:extLst>
            </p:cNvPr>
            <p:cNvSpPr>
              <a:spLocks noChangeShapeType="1"/>
            </p:cNvSpPr>
            <p:nvPr/>
          </p:nvSpPr>
          <p:spPr bwMode="auto">
            <a:xfrm flipH="1">
              <a:off x="3468" y="2944"/>
              <a:ext cx="138" cy="126"/>
            </a:xfrm>
            <a:prstGeom prst="line">
              <a:avLst/>
            </a:prstGeom>
            <a:noFill/>
            <a:ln w="25400">
              <a:solidFill>
                <a:srgbClr val="E3E3E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80" name="Line 168">
              <a:extLst>
                <a:ext uri="{FF2B5EF4-FFF2-40B4-BE49-F238E27FC236}">
                  <a16:creationId xmlns:a16="http://schemas.microsoft.com/office/drawing/2014/main" id="{7397DB8B-567A-45D2-AC8A-CF5514D85D2C}"/>
                </a:ext>
              </a:extLst>
            </p:cNvPr>
            <p:cNvSpPr>
              <a:spLocks noChangeShapeType="1"/>
            </p:cNvSpPr>
            <p:nvPr/>
          </p:nvSpPr>
          <p:spPr bwMode="auto">
            <a:xfrm flipH="1">
              <a:off x="3476" y="2951"/>
              <a:ext cx="130" cy="119"/>
            </a:xfrm>
            <a:prstGeom prst="line">
              <a:avLst/>
            </a:prstGeom>
            <a:noFill/>
            <a:ln w="25400">
              <a:solidFill>
                <a:srgbClr val="E5E5E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81" name="Line 169">
              <a:extLst>
                <a:ext uri="{FF2B5EF4-FFF2-40B4-BE49-F238E27FC236}">
                  <a16:creationId xmlns:a16="http://schemas.microsoft.com/office/drawing/2014/main" id="{5170FFEC-ECBA-4CB8-B186-7953F93528CC}"/>
                </a:ext>
              </a:extLst>
            </p:cNvPr>
            <p:cNvSpPr>
              <a:spLocks noChangeShapeType="1"/>
            </p:cNvSpPr>
            <p:nvPr/>
          </p:nvSpPr>
          <p:spPr bwMode="auto">
            <a:xfrm flipH="1">
              <a:off x="3484" y="2958"/>
              <a:ext cx="122" cy="112"/>
            </a:xfrm>
            <a:prstGeom prst="line">
              <a:avLst/>
            </a:prstGeom>
            <a:noFill/>
            <a:ln w="25400">
              <a:solidFill>
                <a:srgbClr val="E7E7E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82" name="Line 170">
              <a:extLst>
                <a:ext uri="{FF2B5EF4-FFF2-40B4-BE49-F238E27FC236}">
                  <a16:creationId xmlns:a16="http://schemas.microsoft.com/office/drawing/2014/main" id="{407926D9-4196-4804-9022-041717E9CCFC}"/>
                </a:ext>
              </a:extLst>
            </p:cNvPr>
            <p:cNvSpPr>
              <a:spLocks noChangeShapeType="1"/>
            </p:cNvSpPr>
            <p:nvPr/>
          </p:nvSpPr>
          <p:spPr bwMode="auto">
            <a:xfrm flipH="1">
              <a:off x="3499" y="2972"/>
              <a:ext cx="107" cy="98"/>
            </a:xfrm>
            <a:prstGeom prst="line">
              <a:avLst/>
            </a:prstGeom>
            <a:noFill/>
            <a:ln w="25400">
              <a:solidFill>
                <a:srgbClr val="E9E9E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83" name="Line 171">
              <a:extLst>
                <a:ext uri="{FF2B5EF4-FFF2-40B4-BE49-F238E27FC236}">
                  <a16:creationId xmlns:a16="http://schemas.microsoft.com/office/drawing/2014/main" id="{A3688421-ACC1-46D4-834A-6AE464C67E07}"/>
                </a:ext>
              </a:extLst>
            </p:cNvPr>
            <p:cNvSpPr>
              <a:spLocks noChangeShapeType="1"/>
            </p:cNvSpPr>
            <p:nvPr/>
          </p:nvSpPr>
          <p:spPr bwMode="auto">
            <a:xfrm flipH="1">
              <a:off x="3514" y="2986"/>
              <a:ext cx="92" cy="84"/>
            </a:xfrm>
            <a:prstGeom prst="line">
              <a:avLst/>
            </a:prstGeom>
            <a:noFill/>
            <a:ln w="25400">
              <a:solidFill>
                <a:srgbClr val="EBEBE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84" name="Line 172">
              <a:extLst>
                <a:ext uri="{FF2B5EF4-FFF2-40B4-BE49-F238E27FC236}">
                  <a16:creationId xmlns:a16="http://schemas.microsoft.com/office/drawing/2014/main" id="{CB0E970D-CF15-42BB-86B0-914F214D6000}"/>
                </a:ext>
              </a:extLst>
            </p:cNvPr>
            <p:cNvSpPr>
              <a:spLocks noChangeShapeType="1"/>
            </p:cNvSpPr>
            <p:nvPr/>
          </p:nvSpPr>
          <p:spPr bwMode="auto">
            <a:xfrm flipH="1">
              <a:off x="3514" y="2986"/>
              <a:ext cx="92" cy="84"/>
            </a:xfrm>
            <a:prstGeom prst="line">
              <a:avLst/>
            </a:prstGeom>
            <a:noFill/>
            <a:ln w="25400">
              <a:solidFill>
                <a:srgbClr val="EDEDE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85" name="Line 173">
              <a:extLst>
                <a:ext uri="{FF2B5EF4-FFF2-40B4-BE49-F238E27FC236}">
                  <a16:creationId xmlns:a16="http://schemas.microsoft.com/office/drawing/2014/main" id="{23F66634-EFE2-4092-9AF1-0876AF318705}"/>
                </a:ext>
              </a:extLst>
            </p:cNvPr>
            <p:cNvSpPr>
              <a:spLocks noChangeShapeType="1"/>
            </p:cNvSpPr>
            <p:nvPr/>
          </p:nvSpPr>
          <p:spPr bwMode="auto">
            <a:xfrm flipH="1">
              <a:off x="3530" y="3000"/>
              <a:ext cx="76" cy="70"/>
            </a:xfrm>
            <a:prstGeom prst="line">
              <a:avLst/>
            </a:prstGeom>
            <a:noFill/>
            <a:ln w="25400">
              <a:solidFill>
                <a:srgbClr val="EFEFE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86" name="Line 174">
              <a:extLst>
                <a:ext uri="{FF2B5EF4-FFF2-40B4-BE49-F238E27FC236}">
                  <a16:creationId xmlns:a16="http://schemas.microsoft.com/office/drawing/2014/main" id="{6B26D5EF-8755-4D53-B77D-EB0611577003}"/>
                </a:ext>
              </a:extLst>
            </p:cNvPr>
            <p:cNvSpPr>
              <a:spLocks noChangeShapeType="1"/>
            </p:cNvSpPr>
            <p:nvPr/>
          </p:nvSpPr>
          <p:spPr bwMode="auto">
            <a:xfrm flipH="1">
              <a:off x="3545" y="3014"/>
              <a:ext cx="61" cy="56"/>
            </a:xfrm>
            <a:prstGeom prst="line">
              <a:avLst/>
            </a:prstGeom>
            <a:noFill/>
            <a:ln w="25400">
              <a:solidFill>
                <a:srgbClr val="F1F1F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87" name="Line 175">
              <a:extLst>
                <a:ext uri="{FF2B5EF4-FFF2-40B4-BE49-F238E27FC236}">
                  <a16:creationId xmlns:a16="http://schemas.microsoft.com/office/drawing/2014/main" id="{76DFAB29-64EA-433D-85C7-A1EF1335A0DC}"/>
                </a:ext>
              </a:extLst>
            </p:cNvPr>
            <p:cNvSpPr>
              <a:spLocks noChangeShapeType="1"/>
            </p:cNvSpPr>
            <p:nvPr/>
          </p:nvSpPr>
          <p:spPr bwMode="auto">
            <a:xfrm flipH="1">
              <a:off x="3553" y="3021"/>
              <a:ext cx="53" cy="49"/>
            </a:xfrm>
            <a:prstGeom prst="line">
              <a:avLst/>
            </a:prstGeom>
            <a:noFill/>
            <a:ln w="25400">
              <a:solidFill>
                <a:srgbClr val="F3F3F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88" name="Line 176">
              <a:extLst>
                <a:ext uri="{FF2B5EF4-FFF2-40B4-BE49-F238E27FC236}">
                  <a16:creationId xmlns:a16="http://schemas.microsoft.com/office/drawing/2014/main" id="{E6711F0B-E239-4772-97CC-C409726C1F9D}"/>
                </a:ext>
              </a:extLst>
            </p:cNvPr>
            <p:cNvSpPr>
              <a:spLocks noChangeShapeType="1"/>
            </p:cNvSpPr>
            <p:nvPr/>
          </p:nvSpPr>
          <p:spPr bwMode="auto">
            <a:xfrm flipH="1">
              <a:off x="3560" y="3028"/>
              <a:ext cx="46" cy="42"/>
            </a:xfrm>
            <a:prstGeom prst="line">
              <a:avLst/>
            </a:prstGeom>
            <a:noFill/>
            <a:ln w="25400">
              <a:solidFill>
                <a:srgbClr val="F5F5F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89" name="Line 177">
              <a:extLst>
                <a:ext uri="{FF2B5EF4-FFF2-40B4-BE49-F238E27FC236}">
                  <a16:creationId xmlns:a16="http://schemas.microsoft.com/office/drawing/2014/main" id="{3503C837-6BC9-40E5-AD36-8646CB158582}"/>
                </a:ext>
              </a:extLst>
            </p:cNvPr>
            <p:cNvSpPr>
              <a:spLocks noChangeShapeType="1"/>
            </p:cNvSpPr>
            <p:nvPr/>
          </p:nvSpPr>
          <p:spPr bwMode="auto">
            <a:xfrm flipH="1">
              <a:off x="3577" y="3043"/>
              <a:ext cx="29" cy="27"/>
            </a:xfrm>
            <a:prstGeom prst="line">
              <a:avLst/>
            </a:prstGeom>
            <a:noFill/>
            <a:ln w="25400">
              <a:solidFill>
                <a:srgbClr val="F7F7F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90" name="Line 178">
              <a:extLst>
                <a:ext uri="{FF2B5EF4-FFF2-40B4-BE49-F238E27FC236}">
                  <a16:creationId xmlns:a16="http://schemas.microsoft.com/office/drawing/2014/main" id="{E532BC80-7C79-4F55-895D-BEE558382525}"/>
                </a:ext>
              </a:extLst>
            </p:cNvPr>
            <p:cNvSpPr>
              <a:spLocks noChangeShapeType="1"/>
            </p:cNvSpPr>
            <p:nvPr/>
          </p:nvSpPr>
          <p:spPr bwMode="auto">
            <a:xfrm flipH="1">
              <a:off x="3591" y="3056"/>
              <a:ext cx="15" cy="14"/>
            </a:xfrm>
            <a:prstGeom prst="line">
              <a:avLst/>
            </a:prstGeom>
            <a:noFill/>
            <a:ln w="25400">
              <a:solidFill>
                <a:srgbClr val="F9F9F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91" name="Line 179">
              <a:extLst>
                <a:ext uri="{FF2B5EF4-FFF2-40B4-BE49-F238E27FC236}">
                  <a16:creationId xmlns:a16="http://schemas.microsoft.com/office/drawing/2014/main" id="{47DDF80D-59C0-4606-B43C-338F7A49CBF3}"/>
                </a:ext>
              </a:extLst>
            </p:cNvPr>
            <p:cNvSpPr>
              <a:spLocks noChangeShapeType="1"/>
            </p:cNvSpPr>
            <p:nvPr/>
          </p:nvSpPr>
          <p:spPr bwMode="auto">
            <a:xfrm flipH="1">
              <a:off x="3591" y="3056"/>
              <a:ext cx="15" cy="14"/>
            </a:xfrm>
            <a:prstGeom prst="line">
              <a:avLst/>
            </a:prstGeom>
            <a:noFill/>
            <a:ln w="25400">
              <a:solidFill>
                <a:srgbClr val="FBFBF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92" name="Rectangle 180">
              <a:extLst>
                <a:ext uri="{FF2B5EF4-FFF2-40B4-BE49-F238E27FC236}">
                  <a16:creationId xmlns:a16="http://schemas.microsoft.com/office/drawing/2014/main" id="{1495EA04-8F1D-47B6-A454-4D5100230A9F}"/>
                </a:ext>
              </a:extLst>
            </p:cNvPr>
            <p:cNvSpPr>
              <a:spLocks noChangeArrowheads="1"/>
            </p:cNvSpPr>
            <p:nvPr/>
          </p:nvSpPr>
          <p:spPr bwMode="auto">
            <a:xfrm>
              <a:off x="2494" y="2891"/>
              <a:ext cx="1108" cy="1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i-ET"/>
            </a:p>
          </p:txBody>
        </p:sp>
        <p:sp>
          <p:nvSpPr>
            <p:cNvPr id="167093" name="Line 181">
              <a:extLst>
                <a:ext uri="{FF2B5EF4-FFF2-40B4-BE49-F238E27FC236}">
                  <a16:creationId xmlns:a16="http://schemas.microsoft.com/office/drawing/2014/main" id="{AFC560D6-A54C-40BB-8767-C2611CBE112B}"/>
                </a:ext>
              </a:extLst>
            </p:cNvPr>
            <p:cNvSpPr>
              <a:spLocks noChangeShapeType="1"/>
            </p:cNvSpPr>
            <p:nvPr/>
          </p:nvSpPr>
          <p:spPr bwMode="auto">
            <a:xfrm>
              <a:off x="2623" y="3063"/>
              <a:ext cx="15" cy="13"/>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94" name="Line 182">
              <a:extLst>
                <a:ext uri="{FF2B5EF4-FFF2-40B4-BE49-F238E27FC236}">
                  <a16:creationId xmlns:a16="http://schemas.microsoft.com/office/drawing/2014/main" id="{E9E8402B-FE39-494C-B2F2-C0562015C577}"/>
                </a:ext>
              </a:extLst>
            </p:cNvPr>
            <p:cNvSpPr>
              <a:spLocks noChangeShapeType="1"/>
            </p:cNvSpPr>
            <p:nvPr/>
          </p:nvSpPr>
          <p:spPr bwMode="auto">
            <a:xfrm>
              <a:off x="2639" y="3077"/>
              <a:ext cx="15" cy="13"/>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95" name="Line 183">
              <a:extLst>
                <a:ext uri="{FF2B5EF4-FFF2-40B4-BE49-F238E27FC236}">
                  <a16:creationId xmlns:a16="http://schemas.microsoft.com/office/drawing/2014/main" id="{5B4E9FD3-A30B-4F74-8F75-AA94361C45E6}"/>
                </a:ext>
              </a:extLst>
            </p:cNvPr>
            <p:cNvSpPr>
              <a:spLocks noChangeShapeType="1"/>
            </p:cNvSpPr>
            <p:nvPr/>
          </p:nvSpPr>
          <p:spPr bwMode="auto">
            <a:xfrm>
              <a:off x="2655" y="3091"/>
              <a:ext cx="22" cy="13"/>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96" name="Line 184">
              <a:extLst>
                <a:ext uri="{FF2B5EF4-FFF2-40B4-BE49-F238E27FC236}">
                  <a16:creationId xmlns:a16="http://schemas.microsoft.com/office/drawing/2014/main" id="{2DB8FD16-DC1C-4659-9064-42F90C524945}"/>
                </a:ext>
              </a:extLst>
            </p:cNvPr>
            <p:cNvSpPr>
              <a:spLocks noChangeShapeType="1"/>
            </p:cNvSpPr>
            <p:nvPr/>
          </p:nvSpPr>
          <p:spPr bwMode="auto">
            <a:xfrm>
              <a:off x="2678" y="3105"/>
              <a:ext cx="23" cy="13"/>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97" name="Line 185">
              <a:extLst>
                <a:ext uri="{FF2B5EF4-FFF2-40B4-BE49-F238E27FC236}">
                  <a16:creationId xmlns:a16="http://schemas.microsoft.com/office/drawing/2014/main" id="{85C4FE92-D77B-492E-A391-E94FB68AA646}"/>
                </a:ext>
              </a:extLst>
            </p:cNvPr>
            <p:cNvSpPr>
              <a:spLocks noChangeShapeType="1"/>
            </p:cNvSpPr>
            <p:nvPr/>
          </p:nvSpPr>
          <p:spPr bwMode="auto">
            <a:xfrm>
              <a:off x="2701" y="3119"/>
              <a:ext cx="23" cy="13"/>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98" name="Line 186">
              <a:extLst>
                <a:ext uri="{FF2B5EF4-FFF2-40B4-BE49-F238E27FC236}">
                  <a16:creationId xmlns:a16="http://schemas.microsoft.com/office/drawing/2014/main" id="{0EBFA357-1E12-4DA2-8D7C-F9B67E37F20B}"/>
                </a:ext>
              </a:extLst>
            </p:cNvPr>
            <p:cNvSpPr>
              <a:spLocks noChangeShapeType="1"/>
            </p:cNvSpPr>
            <p:nvPr/>
          </p:nvSpPr>
          <p:spPr bwMode="auto">
            <a:xfrm>
              <a:off x="2727" y="3133"/>
              <a:ext cx="21"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099" name="Line 187">
              <a:extLst>
                <a:ext uri="{FF2B5EF4-FFF2-40B4-BE49-F238E27FC236}">
                  <a16:creationId xmlns:a16="http://schemas.microsoft.com/office/drawing/2014/main" id="{3DDADD9F-8D04-4F8B-9D2F-90F01A5ED329}"/>
                </a:ext>
              </a:extLst>
            </p:cNvPr>
            <p:cNvSpPr>
              <a:spLocks noChangeShapeType="1"/>
            </p:cNvSpPr>
            <p:nvPr/>
          </p:nvSpPr>
          <p:spPr bwMode="auto">
            <a:xfrm>
              <a:off x="2748" y="3140"/>
              <a:ext cx="15"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00" name="Line 188">
              <a:extLst>
                <a:ext uri="{FF2B5EF4-FFF2-40B4-BE49-F238E27FC236}">
                  <a16:creationId xmlns:a16="http://schemas.microsoft.com/office/drawing/2014/main" id="{D42D5D69-6076-4A69-8791-17558AE396D1}"/>
                </a:ext>
              </a:extLst>
            </p:cNvPr>
            <p:cNvSpPr>
              <a:spLocks noChangeShapeType="1"/>
            </p:cNvSpPr>
            <p:nvPr/>
          </p:nvSpPr>
          <p:spPr bwMode="auto">
            <a:xfrm>
              <a:off x="2767" y="3147"/>
              <a:ext cx="28"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01" name="Line 189">
              <a:extLst>
                <a:ext uri="{FF2B5EF4-FFF2-40B4-BE49-F238E27FC236}">
                  <a16:creationId xmlns:a16="http://schemas.microsoft.com/office/drawing/2014/main" id="{239F1C7D-F0DE-4007-9922-AC565066A5C2}"/>
                </a:ext>
              </a:extLst>
            </p:cNvPr>
            <p:cNvSpPr>
              <a:spLocks noChangeShapeType="1"/>
            </p:cNvSpPr>
            <p:nvPr/>
          </p:nvSpPr>
          <p:spPr bwMode="auto">
            <a:xfrm>
              <a:off x="2795" y="3154"/>
              <a:ext cx="7"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02" name="Line 190">
              <a:extLst>
                <a:ext uri="{FF2B5EF4-FFF2-40B4-BE49-F238E27FC236}">
                  <a16:creationId xmlns:a16="http://schemas.microsoft.com/office/drawing/2014/main" id="{456A8A2F-9308-4EBE-A6CA-57FDB0ED005B}"/>
                </a:ext>
              </a:extLst>
            </p:cNvPr>
            <p:cNvSpPr>
              <a:spLocks noChangeShapeType="1"/>
            </p:cNvSpPr>
            <p:nvPr/>
          </p:nvSpPr>
          <p:spPr bwMode="auto">
            <a:xfrm>
              <a:off x="2802" y="3154"/>
              <a:ext cx="47"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03" name="Line 191">
              <a:extLst>
                <a:ext uri="{FF2B5EF4-FFF2-40B4-BE49-F238E27FC236}">
                  <a16:creationId xmlns:a16="http://schemas.microsoft.com/office/drawing/2014/main" id="{8662F567-E3C2-4972-99AB-CD342677F1CC}"/>
                </a:ext>
              </a:extLst>
            </p:cNvPr>
            <p:cNvSpPr>
              <a:spLocks noChangeShapeType="1"/>
            </p:cNvSpPr>
            <p:nvPr/>
          </p:nvSpPr>
          <p:spPr bwMode="auto">
            <a:xfrm>
              <a:off x="2849" y="3161"/>
              <a:ext cx="94"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04" name="Line 192">
              <a:extLst>
                <a:ext uri="{FF2B5EF4-FFF2-40B4-BE49-F238E27FC236}">
                  <a16:creationId xmlns:a16="http://schemas.microsoft.com/office/drawing/2014/main" id="{D565C205-54B2-4748-85A7-86C653204542}"/>
                </a:ext>
              </a:extLst>
            </p:cNvPr>
            <p:cNvSpPr>
              <a:spLocks noChangeShapeType="1"/>
            </p:cNvSpPr>
            <p:nvPr/>
          </p:nvSpPr>
          <p:spPr bwMode="auto">
            <a:xfrm>
              <a:off x="2943" y="3168"/>
              <a:ext cx="47"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05" name="Line 193">
              <a:extLst>
                <a:ext uri="{FF2B5EF4-FFF2-40B4-BE49-F238E27FC236}">
                  <a16:creationId xmlns:a16="http://schemas.microsoft.com/office/drawing/2014/main" id="{BA8E7872-0997-42C7-9D10-2F1529557A59}"/>
                </a:ext>
              </a:extLst>
            </p:cNvPr>
            <p:cNvSpPr>
              <a:spLocks noChangeShapeType="1"/>
            </p:cNvSpPr>
            <p:nvPr/>
          </p:nvSpPr>
          <p:spPr bwMode="auto">
            <a:xfrm>
              <a:off x="2990" y="3168"/>
              <a:ext cx="7"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06" name="Line 194">
              <a:extLst>
                <a:ext uri="{FF2B5EF4-FFF2-40B4-BE49-F238E27FC236}">
                  <a16:creationId xmlns:a16="http://schemas.microsoft.com/office/drawing/2014/main" id="{0AAA3AA6-6633-480C-BA5E-D86A3E25681E}"/>
                </a:ext>
              </a:extLst>
            </p:cNvPr>
            <p:cNvSpPr>
              <a:spLocks noChangeShapeType="1"/>
            </p:cNvSpPr>
            <p:nvPr/>
          </p:nvSpPr>
          <p:spPr bwMode="auto">
            <a:xfrm>
              <a:off x="2997" y="3168"/>
              <a:ext cx="24"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07" name="Line 195">
              <a:extLst>
                <a:ext uri="{FF2B5EF4-FFF2-40B4-BE49-F238E27FC236}">
                  <a16:creationId xmlns:a16="http://schemas.microsoft.com/office/drawing/2014/main" id="{DC6B4F0D-67CF-4670-BA8E-B4B7AF9C9947}"/>
                </a:ext>
              </a:extLst>
            </p:cNvPr>
            <p:cNvSpPr>
              <a:spLocks noChangeShapeType="1"/>
            </p:cNvSpPr>
            <p:nvPr/>
          </p:nvSpPr>
          <p:spPr bwMode="auto">
            <a:xfrm>
              <a:off x="3021" y="3168"/>
              <a:ext cx="16"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08" name="Line 196">
              <a:extLst>
                <a:ext uri="{FF2B5EF4-FFF2-40B4-BE49-F238E27FC236}">
                  <a16:creationId xmlns:a16="http://schemas.microsoft.com/office/drawing/2014/main" id="{A885A7C0-07DD-4509-8015-3947C913D101}"/>
                </a:ext>
              </a:extLst>
            </p:cNvPr>
            <p:cNvSpPr>
              <a:spLocks noChangeShapeType="1"/>
            </p:cNvSpPr>
            <p:nvPr/>
          </p:nvSpPr>
          <p:spPr bwMode="auto">
            <a:xfrm>
              <a:off x="3037" y="3175"/>
              <a:ext cx="1"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09" name="Line 197">
              <a:extLst>
                <a:ext uri="{FF2B5EF4-FFF2-40B4-BE49-F238E27FC236}">
                  <a16:creationId xmlns:a16="http://schemas.microsoft.com/office/drawing/2014/main" id="{82D6CF04-8E18-4C68-A53F-2D2E60135AAB}"/>
                </a:ext>
              </a:extLst>
            </p:cNvPr>
            <p:cNvSpPr>
              <a:spLocks noChangeShapeType="1"/>
            </p:cNvSpPr>
            <p:nvPr/>
          </p:nvSpPr>
          <p:spPr bwMode="auto">
            <a:xfrm>
              <a:off x="3037" y="3175"/>
              <a:ext cx="7"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10" name="Line 198">
              <a:extLst>
                <a:ext uri="{FF2B5EF4-FFF2-40B4-BE49-F238E27FC236}">
                  <a16:creationId xmlns:a16="http://schemas.microsoft.com/office/drawing/2014/main" id="{0B4A341F-1F6C-4CCB-B35E-0E1FDEB7EEA7}"/>
                </a:ext>
              </a:extLst>
            </p:cNvPr>
            <p:cNvSpPr>
              <a:spLocks noChangeShapeType="1"/>
            </p:cNvSpPr>
            <p:nvPr/>
          </p:nvSpPr>
          <p:spPr bwMode="auto">
            <a:xfrm>
              <a:off x="3044" y="3175"/>
              <a:ext cx="1"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11" name="Line 199">
              <a:extLst>
                <a:ext uri="{FF2B5EF4-FFF2-40B4-BE49-F238E27FC236}">
                  <a16:creationId xmlns:a16="http://schemas.microsoft.com/office/drawing/2014/main" id="{F5667F57-8F57-48B7-A1E1-D3DC2BCD36A6}"/>
                </a:ext>
              </a:extLst>
            </p:cNvPr>
            <p:cNvSpPr>
              <a:spLocks noChangeShapeType="1"/>
            </p:cNvSpPr>
            <p:nvPr/>
          </p:nvSpPr>
          <p:spPr bwMode="auto">
            <a:xfrm flipH="1">
              <a:off x="3029" y="3182"/>
              <a:ext cx="15"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12" name="Line 200">
              <a:extLst>
                <a:ext uri="{FF2B5EF4-FFF2-40B4-BE49-F238E27FC236}">
                  <a16:creationId xmlns:a16="http://schemas.microsoft.com/office/drawing/2014/main" id="{89A1B3D0-B89F-448D-B342-9C8052E05FD0}"/>
                </a:ext>
              </a:extLst>
            </p:cNvPr>
            <p:cNvSpPr>
              <a:spLocks noChangeShapeType="1"/>
            </p:cNvSpPr>
            <p:nvPr/>
          </p:nvSpPr>
          <p:spPr bwMode="auto">
            <a:xfrm flipH="1">
              <a:off x="3013" y="3189"/>
              <a:ext cx="14"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13" name="Line 201">
              <a:extLst>
                <a:ext uri="{FF2B5EF4-FFF2-40B4-BE49-F238E27FC236}">
                  <a16:creationId xmlns:a16="http://schemas.microsoft.com/office/drawing/2014/main" id="{2B36C4D4-B805-4F5B-BA6E-416D5F7E3390}"/>
                </a:ext>
              </a:extLst>
            </p:cNvPr>
            <p:cNvSpPr>
              <a:spLocks noChangeShapeType="1"/>
            </p:cNvSpPr>
            <p:nvPr/>
          </p:nvSpPr>
          <p:spPr bwMode="auto">
            <a:xfrm flipH="1">
              <a:off x="3005" y="3196"/>
              <a:ext cx="8"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14" name="Line 202">
              <a:extLst>
                <a:ext uri="{FF2B5EF4-FFF2-40B4-BE49-F238E27FC236}">
                  <a16:creationId xmlns:a16="http://schemas.microsoft.com/office/drawing/2014/main" id="{08874AE2-5959-4E63-A0C3-DF018D7C237E}"/>
                </a:ext>
              </a:extLst>
            </p:cNvPr>
            <p:cNvSpPr>
              <a:spLocks noChangeShapeType="1"/>
            </p:cNvSpPr>
            <p:nvPr/>
          </p:nvSpPr>
          <p:spPr bwMode="auto">
            <a:xfrm flipH="1">
              <a:off x="2982" y="3196"/>
              <a:ext cx="23"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15" name="Line 203">
              <a:extLst>
                <a:ext uri="{FF2B5EF4-FFF2-40B4-BE49-F238E27FC236}">
                  <a16:creationId xmlns:a16="http://schemas.microsoft.com/office/drawing/2014/main" id="{7E46F28B-54AA-4FF7-B4DA-11CEE69B80DE}"/>
                </a:ext>
              </a:extLst>
            </p:cNvPr>
            <p:cNvSpPr>
              <a:spLocks noChangeShapeType="1"/>
            </p:cNvSpPr>
            <p:nvPr/>
          </p:nvSpPr>
          <p:spPr bwMode="auto">
            <a:xfrm flipH="1">
              <a:off x="2943" y="3203"/>
              <a:ext cx="39"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16" name="Line 204">
              <a:extLst>
                <a:ext uri="{FF2B5EF4-FFF2-40B4-BE49-F238E27FC236}">
                  <a16:creationId xmlns:a16="http://schemas.microsoft.com/office/drawing/2014/main" id="{8D263BFD-C9DC-4118-896E-9F24940AFED0}"/>
                </a:ext>
              </a:extLst>
            </p:cNvPr>
            <p:cNvSpPr>
              <a:spLocks noChangeShapeType="1"/>
            </p:cNvSpPr>
            <p:nvPr/>
          </p:nvSpPr>
          <p:spPr bwMode="auto">
            <a:xfrm flipH="1">
              <a:off x="2904" y="3210"/>
              <a:ext cx="39"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17" name="Line 205">
              <a:extLst>
                <a:ext uri="{FF2B5EF4-FFF2-40B4-BE49-F238E27FC236}">
                  <a16:creationId xmlns:a16="http://schemas.microsoft.com/office/drawing/2014/main" id="{EEDB1645-1DC2-4236-8BA5-D7537EF6C0BE}"/>
                </a:ext>
              </a:extLst>
            </p:cNvPr>
            <p:cNvSpPr>
              <a:spLocks noChangeShapeType="1"/>
            </p:cNvSpPr>
            <p:nvPr/>
          </p:nvSpPr>
          <p:spPr bwMode="auto">
            <a:xfrm flipH="1">
              <a:off x="2865" y="3218"/>
              <a:ext cx="39"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18" name="Line 206">
              <a:extLst>
                <a:ext uri="{FF2B5EF4-FFF2-40B4-BE49-F238E27FC236}">
                  <a16:creationId xmlns:a16="http://schemas.microsoft.com/office/drawing/2014/main" id="{7E3CCF82-9621-492B-BBD3-D2EC1BB11C5D}"/>
                </a:ext>
              </a:extLst>
            </p:cNvPr>
            <p:cNvSpPr>
              <a:spLocks noChangeShapeType="1"/>
            </p:cNvSpPr>
            <p:nvPr/>
          </p:nvSpPr>
          <p:spPr bwMode="auto">
            <a:xfrm flipH="1">
              <a:off x="2841" y="3218"/>
              <a:ext cx="24"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19" name="Line 207">
              <a:extLst>
                <a:ext uri="{FF2B5EF4-FFF2-40B4-BE49-F238E27FC236}">
                  <a16:creationId xmlns:a16="http://schemas.microsoft.com/office/drawing/2014/main" id="{AEA8217A-9EDE-4393-924E-FD87BE7DFB36}"/>
                </a:ext>
              </a:extLst>
            </p:cNvPr>
            <p:cNvSpPr>
              <a:spLocks noChangeShapeType="1"/>
            </p:cNvSpPr>
            <p:nvPr/>
          </p:nvSpPr>
          <p:spPr bwMode="auto">
            <a:xfrm flipH="1">
              <a:off x="2826" y="3218"/>
              <a:ext cx="15"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20" name="Line 208">
              <a:extLst>
                <a:ext uri="{FF2B5EF4-FFF2-40B4-BE49-F238E27FC236}">
                  <a16:creationId xmlns:a16="http://schemas.microsoft.com/office/drawing/2014/main" id="{8E661601-A346-49DD-A406-35F35188D361}"/>
                </a:ext>
              </a:extLst>
            </p:cNvPr>
            <p:cNvSpPr>
              <a:spLocks noChangeShapeType="1"/>
            </p:cNvSpPr>
            <p:nvPr/>
          </p:nvSpPr>
          <p:spPr bwMode="auto">
            <a:xfrm flipH="1">
              <a:off x="2779" y="3218"/>
              <a:ext cx="41"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21" name="Line 209">
              <a:extLst>
                <a:ext uri="{FF2B5EF4-FFF2-40B4-BE49-F238E27FC236}">
                  <a16:creationId xmlns:a16="http://schemas.microsoft.com/office/drawing/2014/main" id="{B838F1DC-7F87-495D-9A2A-E42BC95B2D15}"/>
                </a:ext>
              </a:extLst>
            </p:cNvPr>
            <p:cNvSpPr>
              <a:spLocks noChangeShapeType="1"/>
            </p:cNvSpPr>
            <p:nvPr/>
          </p:nvSpPr>
          <p:spPr bwMode="auto">
            <a:xfrm flipH="1">
              <a:off x="2755" y="3225"/>
              <a:ext cx="24"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22" name="Line 210">
              <a:extLst>
                <a:ext uri="{FF2B5EF4-FFF2-40B4-BE49-F238E27FC236}">
                  <a16:creationId xmlns:a16="http://schemas.microsoft.com/office/drawing/2014/main" id="{1E5DDEAA-DB25-4433-AB81-9F4644FB9A68}"/>
                </a:ext>
              </a:extLst>
            </p:cNvPr>
            <p:cNvSpPr>
              <a:spLocks noChangeShapeType="1"/>
            </p:cNvSpPr>
            <p:nvPr/>
          </p:nvSpPr>
          <p:spPr bwMode="auto">
            <a:xfrm flipH="1">
              <a:off x="2716" y="3225"/>
              <a:ext cx="39"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23" name="Line 211">
              <a:extLst>
                <a:ext uri="{FF2B5EF4-FFF2-40B4-BE49-F238E27FC236}">
                  <a16:creationId xmlns:a16="http://schemas.microsoft.com/office/drawing/2014/main" id="{1DB4D362-B27A-4563-AB0E-9ABACA52DCE5}"/>
                </a:ext>
              </a:extLst>
            </p:cNvPr>
            <p:cNvSpPr>
              <a:spLocks noChangeShapeType="1"/>
            </p:cNvSpPr>
            <p:nvPr/>
          </p:nvSpPr>
          <p:spPr bwMode="auto">
            <a:xfrm flipH="1">
              <a:off x="2709" y="3232"/>
              <a:ext cx="7"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24" name="Line 212">
              <a:extLst>
                <a:ext uri="{FF2B5EF4-FFF2-40B4-BE49-F238E27FC236}">
                  <a16:creationId xmlns:a16="http://schemas.microsoft.com/office/drawing/2014/main" id="{D82978C3-EBCA-4BB8-A966-93534A4B8B22}"/>
                </a:ext>
              </a:extLst>
            </p:cNvPr>
            <p:cNvSpPr>
              <a:spLocks noChangeShapeType="1"/>
            </p:cNvSpPr>
            <p:nvPr/>
          </p:nvSpPr>
          <p:spPr bwMode="auto">
            <a:xfrm flipH="1">
              <a:off x="2701" y="3232"/>
              <a:ext cx="8"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25" name="Line 213">
              <a:extLst>
                <a:ext uri="{FF2B5EF4-FFF2-40B4-BE49-F238E27FC236}">
                  <a16:creationId xmlns:a16="http://schemas.microsoft.com/office/drawing/2014/main" id="{053ACB2F-040E-43A3-8EEC-FE3C8DA4C436}"/>
                </a:ext>
              </a:extLst>
            </p:cNvPr>
            <p:cNvSpPr>
              <a:spLocks noChangeShapeType="1"/>
            </p:cNvSpPr>
            <p:nvPr/>
          </p:nvSpPr>
          <p:spPr bwMode="auto">
            <a:xfrm flipH="1">
              <a:off x="2685" y="3232"/>
              <a:ext cx="14"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26" name="Line 214">
              <a:extLst>
                <a:ext uri="{FF2B5EF4-FFF2-40B4-BE49-F238E27FC236}">
                  <a16:creationId xmlns:a16="http://schemas.microsoft.com/office/drawing/2014/main" id="{6080B56D-2026-47F2-B8D9-D7587A09E6B3}"/>
                </a:ext>
              </a:extLst>
            </p:cNvPr>
            <p:cNvSpPr>
              <a:spLocks noChangeShapeType="1"/>
            </p:cNvSpPr>
            <p:nvPr/>
          </p:nvSpPr>
          <p:spPr bwMode="auto">
            <a:xfrm>
              <a:off x="2685" y="3239"/>
              <a:ext cx="1"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27" name="Line 215">
              <a:extLst>
                <a:ext uri="{FF2B5EF4-FFF2-40B4-BE49-F238E27FC236}">
                  <a16:creationId xmlns:a16="http://schemas.microsoft.com/office/drawing/2014/main" id="{5FD200B7-EAED-4068-B01C-608C73C5F470}"/>
                </a:ext>
              </a:extLst>
            </p:cNvPr>
            <p:cNvSpPr>
              <a:spLocks noChangeShapeType="1"/>
            </p:cNvSpPr>
            <p:nvPr/>
          </p:nvSpPr>
          <p:spPr bwMode="auto">
            <a:xfrm>
              <a:off x="2685" y="3239"/>
              <a:ext cx="1"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28" name="Line 216">
              <a:extLst>
                <a:ext uri="{FF2B5EF4-FFF2-40B4-BE49-F238E27FC236}">
                  <a16:creationId xmlns:a16="http://schemas.microsoft.com/office/drawing/2014/main" id="{92556EC9-25C7-4B54-96E9-8CBBDE9E6605}"/>
                </a:ext>
              </a:extLst>
            </p:cNvPr>
            <p:cNvSpPr>
              <a:spLocks noChangeShapeType="1"/>
            </p:cNvSpPr>
            <p:nvPr/>
          </p:nvSpPr>
          <p:spPr bwMode="auto">
            <a:xfrm>
              <a:off x="2685" y="3246"/>
              <a:ext cx="8"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29" name="Line 217">
              <a:extLst>
                <a:ext uri="{FF2B5EF4-FFF2-40B4-BE49-F238E27FC236}">
                  <a16:creationId xmlns:a16="http://schemas.microsoft.com/office/drawing/2014/main" id="{D56D212E-DA86-4BE6-B83D-E5960051C515}"/>
                </a:ext>
              </a:extLst>
            </p:cNvPr>
            <p:cNvSpPr>
              <a:spLocks noChangeShapeType="1"/>
            </p:cNvSpPr>
            <p:nvPr/>
          </p:nvSpPr>
          <p:spPr bwMode="auto">
            <a:xfrm>
              <a:off x="2693" y="3253"/>
              <a:ext cx="16"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30" name="Line 218">
              <a:extLst>
                <a:ext uri="{FF2B5EF4-FFF2-40B4-BE49-F238E27FC236}">
                  <a16:creationId xmlns:a16="http://schemas.microsoft.com/office/drawing/2014/main" id="{CD45E854-D861-463C-BBCC-D48242F9511D}"/>
                </a:ext>
              </a:extLst>
            </p:cNvPr>
            <p:cNvSpPr>
              <a:spLocks noChangeShapeType="1"/>
            </p:cNvSpPr>
            <p:nvPr/>
          </p:nvSpPr>
          <p:spPr bwMode="auto">
            <a:xfrm>
              <a:off x="2709" y="3260"/>
              <a:ext cx="39" cy="14"/>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31" name="Line 219">
              <a:extLst>
                <a:ext uri="{FF2B5EF4-FFF2-40B4-BE49-F238E27FC236}">
                  <a16:creationId xmlns:a16="http://schemas.microsoft.com/office/drawing/2014/main" id="{F0949006-B0FB-4AA5-83CF-9BB3A964F63F}"/>
                </a:ext>
              </a:extLst>
            </p:cNvPr>
            <p:cNvSpPr>
              <a:spLocks noChangeShapeType="1"/>
            </p:cNvSpPr>
            <p:nvPr/>
          </p:nvSpPr>
          <p:spPr bwMode="auto">
            <a:xfrm>
              <a:off x="2748" y="3274"/>
              <a:ext cx="15"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32" name="Line 220">
              <a:extLst>
                <a:ext uri="{FF2B5EF4-FFF2-40B4-BE49-F238E27FC236}">
                  <a16:creationId xmlns:a16="http://schemas.microsoft.com/office/drawing/2014/main" id="{D436B3E8-6884-460C-9260-5B99EFE452B0}"/>
                </a:ext>
              </a:extLst>
            </p:cNvPr>
            <p:cNvSpPr>
              <a:spLocks noChangeShapeType="1"/>
            </p:cNvSpPr>
            <p:nvPr/>
          </p:nvSpPr>
          <p:spPr bwMode="auto">
            <a:xfrm>
              <a:off x="2763" y="3274"/>
              <a:ext cx="8"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33" name="Line 221">
              <a:extLst>
                <a:ext uri="{FF2B5EF4-FFF2-40B4-BE49-F238E27FC236}">
                  <a16:creationId xmlns:a16="http://schemas.microsoft.com/office/drawing/2014/main" id="{212F5CD5-B859-49AA-AD64-CD852C198DCC}"/>
                </a:ext>
              </a:extLst>
            </p:cNvPr>
            <p:cNvSpPr>
              <a:spLocks noChangeShapeType="1"/>
            </p:cNvSpPr>
            <p:nvPr/>
          </p:nvSpPr>
          <p:spPr bwMode="auto">
            <a:xfrm>
              <a:off x="2775" y="3274"/>
              <a:ext cx="27"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34" name="Line 222">
              <a:extLst>
                <a:ext uri="{FF2B5EF4-FFF2-40B4-BE49-F238E27FC236}">
                  <a16:creationId xmlns:a16="http://schemas.microsoft.com/office/drawing/2014/main" id="{9AB73F72-D4F0-4676-B9EB-2943047D5E7A}"/>
                </a:ext>
              </a:extLst>
            </p:cNvPr>
            <p:cNvSpPr>
              <a:spLocks noChangeShapeType="1"/>
            </p:cNvSpPr>
            <p:nvPr/>
          </p:nvSpPr>
          <p:spPr bwMode="auto">
            <a:xfrm>
              <a:off x="2802" y="3281"/>
              <a:ext cx="39"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35" name="Line 223">
              <a:extLst>
                <a:ext uri="{FF2B5EF4-FFF2-40B4-BE49-F238E27FC236}">
                  <a16:creationId xmlns:a16="http://schemas.microsoft.com/office/drawing/2014/main" id="{D0A1E470-A2F9-441C-A80F-2CB448D950BD}"/>
                </a:ext>
              </a:extLst>
            </p:cNvPr>
            <p:cNvSpPr>
              <a:spLocks noChangeShapeType="1"/>
            </p:cNvSpPr>
            <p:nvPr/>
          </p:nvSpPr>
          <p:spPr bwMode="auto">
            <a:xfrm>
              <a:off x="2844" y="3288"/>
              <a:ext cx="44" cy="13"/>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36" name="Line 224">
              <a:extLst>
                <a:ext uri="{FF2B5EF4-FFF2-40B4-BE49-F238E27FC236}">
                  <a16:creationId xmlns:a16="http://schemas.microsoft.com/office/drawing/2014/main" id="{B0E6FA09-B696-4F34-B833-E510EB519CB0}"/>
                </a:ext>
              </a:extLst>
            </p:cNvPr>
            <p:cNvSpPr>
              <a:spLocks noChangeShapeType="1"/>
            </p:cNvSpPr>
            <p:nvPr/>
          </p:nvSpPr>
          <p:spPr bwMode="auto">
            <a:xfrm>
              <a:off x="2891" y="3302"/>
              <a:ext cx="21"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37" name="Line 225">
              <a:extLst>
                <a:ext uri="{FF2B5EF4-FFF2-40B4-BE49-F238E27FC236}">
                  <a16:creationId xmlns:a16="http://schemas.microsoft.com/office/drawing/2014/main" id="{7FC49285-2449-43CA-BA33-043944AB70EB}"/>
                </a:ext>
              </a:extLst>
            </p:cNvPr>
            <p:cNvSpPr>
              <a:spLocks noChangeShapeType="1"/>
            </p:cNvSpPr>
            <p:nvPr/>
          </p:nvSpPr>
          <p:spPr bwMode="auto">
            <a:xfrm>
              <a:off x="2912" y="3309"/>
              <a:ext cx="15"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38" name="Line 226">
              <a:extLst>
                <a:ext uri="{FF2B5EF4-FFF2-40B4-BE49-F238E27FC236}">
                  <a16:creationId xmlns:a16="http://schemas.microsoft.com/office/drawing/2014/main" id="{65BAACA5-A7BB-41BD-9264-906A585D46D4}"/>
                </a:ext>
              </a:extLst>
            </p:cNvPr>
            <p:cNvSpPr>
              <a:spLocks noChangeShapeType="1"/>
            </p:cNvSpPr>
            <p:nvPr/>
          </p:nvSpPr>
          <p:spPr bwMode="auto">
            <a:xfrm>
              <a:off x="2930" y="3316"/>
              <a:ext cx="21"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39" name="Line 227">
              <a:extLst>
                <a:ext uri="{FF2B5EF4-FFF2-40B4-BE49-F238E27FC236}">
                  <a16:creationId xmlns:a16="http://schemas.microsoft.com/office/drawing/2014/main" id="{0D38C691-190F-4D53-8521-81C4F4CEA837}"/>
                </a:ext>
              </a:extLst>
            </p:cNvPr>
            <p:cNvSpPr>
              <a:spLocks noChangeShapeType="1"/>
            </p:cNvSpPr>
            <p:nvPr/>
          </p:nvSpPr>
          <p:spPr bwMode="auto">
            <a:xfrm>
              <a:off x="2951" y="3323"/>
              <a:ext cx="7"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40" name="Line 228">
              <a:extLst>
                <a:ext uri="{FF2B5EF4-FFF2-40B4-BE49-F238E27FC236}">
                  <a16:creationId xmlns:a16="http://schemas.microsoft.com/office/drawing/2014/main" id="{E608A353-5739-4C94-B00E-6817646DE73B}"/>
                </a:ext>
              </a:extLst>
            </p:cNvPr>
            <p:cNvSpPr>
              <a:spLocks noChangeShapeType="1"/>
            </p:cNvSpPr>
            <p:nvPr/>
          </p:nvSpPr>
          <p:spPr bwMode="auto">
            <a:xfrm>
              <a:off x="2961" y="3323"/>
              <a:ext cx="21"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41" name="Line 229">
              <a:extLst>
                <a:ext uri="{FF2B5EF4-FFF2-40B4-BE49-F238E27FC236}">
                  <a16:creationId xmlns:a16="http://schemas.microsoft.com/office/drawing/2014/main" id="{BBAA54ED-D69D-4761-9349-81C892A9B5AD}"/>
                </a:ext>
              </a:extLst>
            </p:cNvPr>
            <p:cNvSpPr>
              <a:spLocks noChangeShapeType="1"/>
            </p:cNvSpPr>
            <p:nvPr/>
          </p:nvSpPr>
          <p:spPr bwMode="auto">
            <a:xfrm>
              <a:off x="2982" y="3330"/>
              <a:ext cx="15"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42" name="Line 230">
              <a:extLst>
                <a:ext uri="{FF2B5EF4-FFF2-40B4-BE49-F238E27FC236}">
                  <a16:creationId xmlns:a16="http://schemas.microsoft.com/office/drawing/2014/main" id="{EB7BB5C3-AEDA-4D1E-A97D-A738EF0E83B4}"/>
                </a:ext>
              </a:extLst>
            </p:cNvPr>
            <p:cNvSpPr>
              <a:spLocks noChangeShapeType="1"/>
            </p:cNvSpPr>
            <p:nvPr/>
          </p:nvSpPr>
          <p:spPr bwMode="auto">
            <a:xfrm>
              <a:off x="2997" y="3330"/>
              <a:ext cx="1"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43" name="Line 231">
              <a:extLst>
                <a:ext uri="{FF2B5EF4-FFF2-40B4-BE49-F238E27FC236}">
                  <a16:creationId xmlns:a16="http://schemas.microsoft.com/office/drawing/2014/main" id="{D18AFCA0-3E2B-4911-BBC6-2F5F70183897}"/>
                </a:ext>
              </a:extLst>
            </p:cNvPr>
            <p:cNvSpPr>
              <a:spLocks noChangeShapeType="1"/>
            </p:cNvSpPr>
            <p:nvPr/>
          </p:nvSpPr>
          <p:spPr bwMode="auto">
            <a:xfrm flipV="1">
              <a:off x="2999" y="3324"/>
              <a:ext cx="14"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44" name="Line 232">
              <a:extLst>
                <a:ext uri="{FF2B5EF4-FFF2-40B4-BE49-F238E27FC236}">
                  <a16:creationId xmlns:a16="http://schemas.microsoft.com/office/drawing/2014/main" id="{89897DC7-0E90-46B0-BBAF-3413BC03A1A6}"/>
                </a:ext>
              </a:extLst>
            </p:cNvPr>
            <p:cNvSpPr>
              <a:spLocks noChangeShapeType="1"/>
            </p:cNvSpPr>
            <p:nvPr/>
          </p:nvSpPr>
          <p:spPr bwMode="auto">
            <a:xfrm>
              <a:off x="3013" y="3323"/>
              <a:ext cx="1"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45" name="Line 233">
              <a:extLst>
                <a:ext uri="{FF2B5EF4-FFF2-40B4-BE49-F238E27FC236}">
                  <a16:creationId xmlns:a16="http://schemas.microsoft.com/office/drawing/2014/main" id="{CF2399DA-2D31-42D4-BDF3-06E99F9E932A}"/>
                </a:ext>
              </a:extLst>
            </p:cNvPr>
            <p:cNvSpPr>
              <a:spLocks noChangeShapeType="1"/>
            </p:cNvSpPr>
            <p:nvPr/>
          </p:nvSpPr>
          <p:spPr bwMode="auto">
            <a:xfrm flipV="1">
              <a:off x="3013" y="3316"/>
              <a:ext cx="1"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46" name="Line 234">
              <a:extLst>
                <a:ext uri="{FF2B5EF4-FFF2-40B4-BE49-F238E27FC236}">
                  <a16:creationId xmlns:a16="http://schemas.microsoft.com/office/drawing/2014/main" id="{680B2A93-2856-406A-8553-E502DE0902DC}"/>
                </a:ext>
              </a:extLst>
            </p:cNvPr>
            <p:cNvSpPr>
              <a:spLocks noChangeShapeType="1"/>
            </p:cNvSpPr>
            <p:nvPr/>
          </p:nvSpPr>
          <p:spPr bwMode="auto">
            <a:xfrm>
              <a:off x="3013" y="3316"/>
              <a:ext cx="1"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47" name="Line 235">
              <a:extLst>
                <a:ext uri="{FF2B5EF4-FFF2-40B4-BE49-F238E27FC236}">
                  <a16:creationId xmlns:a16="http://schemas.microsoft.com/office/drawing/2014/main" id="{83431266-19E0-4990-984E-45DD03D6EBA1}"/>
                </a:ext>
              </a:extLst>
            </p:cNvPr>
            <p:cNvSpPr>
              <a:spLocks noChangeShapeType="1"/>
            </p:cNvSpPr>
            <p:nvPr/>
          </p:nvSpPr>
          <p:spPr bwMode="auto">
            <a:xfrm flipV="1">
              <a:off x="3013" y="3302"/>
              <a:ext cx="1" cy="14"/>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48" name="Line 236">
              <a:extLst>
                <a:ext uri="{FF2B5EF4-FFF2-40B4-BE49-F238E27FC236}">
                  <a16:creationId xmlns:a16="http://schemas.microsoft.com/office/drawing/2014/main" id="{4EF738BE-01A3-4FB3-AA46-DF2BECB96294}"/>
                </a:ext>
              </a:extLst>
            </p:cNvPr>
            <p:cNvSpPr>
              <a:spLocks noChangeShapeType="1"/>
            </p:cNvSpPr>
            <p:nvPr/>
          </p:nvSpPr>
          <p:spPr bwMode="auto">
            <a:xfrm>
              <a:off x="3013" y="3302"/>
              <a:ext cx="1"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49" name="Line 237">
              <a:extLst>
                <a:ext uri="{FF2B5EF4-FFF2-40B4-BE49-F238E27FC236}">
                  <a16:creationId xmlns:a16="http://schemas.microsoft.com/office/drawing/2014/main" id="{CC8C85B5-9F33-4704-968C-E68E13410192}"/>
                </a:ext>
              </a:extLst>
            </p:cNvPr>
            <p:cNvSpPr>
              <a:spLocks noChangeShapeType="1"/>
            </p:cNvSpPr>
            <p:nvPr/>
          </p:nvSpPr>
          <p:spPr bwMode="auto">
            <a:xfrm flipH="1" flipV="1">
              <a:off x="3005" y="3288"/>
              <a:ext cx="8" cy="14"/>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50" name="Line 238">
              <a:extLst>
                <a:ext uri="{FF2B5EF4-FFF2-40B4-BE49-F238E27FC236}">
                  <a16:creationId xmlns:a16="http://schemas.microsoft.com/office/drawing/2014/main" id="{F29D0B0A-F1AB-4303-ABDB-9A4D2BEAA693}"/>
                </a:ext>
              </a:extLst>
            </p:cNvPr>
            <p:cNvSpPr>
              <a:spLocks noChangeShapeType="1"/>
            </p:cNvSpPr>
            <p:nvPr/>
          </p:nvSpPr>
          <p:spPr bwMode="auto">
            <a:xfrm>
              <a:off x="3005" y="3288"/>
              <a:ext cx="1"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51" name="Line 239">
              <a:extLst>
                <a:ext uri="{FF2B5EF4-FFF2-40B4-BE49-F238E27FC236}">
                  <a16:creationId xmlns:a16="http://schemas.microsoft.com/office/drawing/2014/main" id="{60DA4003-4952-4AD0-A96C-FEC33ECAF8FB}"/>
                </a:ext>
              </a:extLst>
            </p:cNvPr>
            <p:cNvSpPr>
              <a:spLocks noChangeShapeType="1"/>
            </p:cNvSpPr>
            <p:nvPr/>
          </p:nvSpPr>
          <p:spPr bwMode="auto">
            <a:xfrm flipH="1" flipV="1">
              <a:off x="2997" y="3281"/>
              <a:ext cx="8"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52" name="Line 240">
              <a:extLst>
                <a:ext uri="{FF2B5EF4-FFF2-40B4-BE49-F238E27FC236}">
                  <a16:creationId xmlns:a16="http://schemas.microsoft.com/office/drawing/2014/main" id="{2BD47004-87E8-4F1B-8FD2-253B3381C38B}"/>
                </a:ext>
              </a:extLst>
            </p:cNvPr>
            <p:cNvSpPr>
              <a:spLocks noChangeShapeType="1"/>
            </p:cNvSpPr>
            <p:nvPr/>
          </p:nvSpPr>
          <p:spPr bwMode="auto">
            <a:xfrm flipH="1" flipV="1">
              <a:off x="2974" y="3275"/>
              <a:ext cx="23"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53" name="Line 241">
              <a:extLst>
                <a:ext uri="{FF2B5EF4-FFF2-40B4-BE49-F238E27FC236}">
                  <a16:creationId xmlns:a16="http://schemas.microsoft.com/office/drawing/2014/main" id="{627B6F1F-2CAD-4DAE-8C6F-00E7D2ADAC06}"/>
                </a:ext>
              </a:extLst>
            </p:cNvPr>
            <p:cNvSpPr>
              <a:spLocks noChangeShapeType="1"/>
            </p:cNvSpPr>
            <p:nvPr/>
          </p:nvSpPr>
          <p:spPr bwMode="auto">
            <a:xfrm flipH="1" flipV="1">
              <a:off x="2966" y="3267"/>
              <a:ext cx="8"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54" name="Line 242">
              <a:extLst>
                <a:ext uri="{FF2B5EF4-FFF2-40B4-BE49-F238E27FC236}">
                  <a16:creationId xmlns:a16="http://schemas.microsoft.com/office/drawing/2014/main" id="{CA50DD76-A241-428F-A26E-715DCD46E339}"/>
                </a:ext>
              </a:extLst>
            </p:cNvPr>
            <p:cNvSpPr>
              <a:spLocks noChangeShapeType="1"/>
            </p:cNvSpPr>
            <p:nvPr/>
          </p:nvSpPr>
          <p:spPr bwMode="auto">
            <a:xfrm flipH="1">
              <a:off x="2958" y="3267"/>
              <a:ext cx="8"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55" name="Line 243">
              <a:extLst>
                <a:ext uri="{FF2B5EF4-FFF2-40B4-BE49-F238E27FC236}">
                  <a16:creationId xmlns:a16="http://schemas.microsoft.com/office/drawing/2014/main" id="{9933B01A-469C-44D7-90F9-6EA241445A27}"/>
                </a:ext>
              </a:extLst>
            </p:cNvPr>
            <p:cNvSpPr>
              <a:spLocks noChangeShapeType="1"/>
            </p:cNvSpPr>
            <p:nvPr/>
          </p:nvSpPr>
          <p:spPr bwMode="auto">
            <a:xfrm>
              <a:off x="2958" y="3267"/>
              <a:ext cx="1"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56" name="Line 244">
              <a:extLst>
                <a:ext uri="{FF2B5EF4-FFF2-40B4-BE49-F238E27FC236}">
                  <a16:creationId xmlns:a16="http://schemas.microsoft.com/office/drawing/2014/main" id="{ADFEE0C8-F5FC-483B-BA44-438E074A2372}"/>
                </a:ext>
              </a:extLst>
            </p:cNvPr>
            <p:cNvSpPr>
              <a:spLocks noChangeShapeType="1"/>
            </p:cNvSpPr>
            <p:nvPr/>
          </p:nvSpPr>
          <p:spPr bwMode="auto">
            <a:xfrm flipH="1" flipV="1">
              <a:off x="2951" y="3261"/>
              <a:ext cx="7"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57" name="Line 245">
              <a:extLst>
                <a:ext uri="{FF2B5EF4-FFF2-40B4-BE49-F238E27FC236}">
                  <a16:creationId xmlns:a16="http://schemas.microsoft.com/office/drawing/2014/main" id="{9C6258BA-125F-4E5D-B7E0-C7367539705B}"/>
                </a:ext>
              </a:extLst>
            </p:cNvPr>
            <p:cNvSpPr>
              <a:spLocks noChangeShapeType="1"/>
            </p:cNvSpPr>
            <p:nvPr/>
          </p:nvSpPr>
          <p:spPr bwMode="auto">
            <a:xfrm flipH="1">
              <a:off x="2943" y="3260"/>
              <a:ext cx="8"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58" name="Line 246">
              <a:extLst>
                <a:ext uri="{FF2B5EF4-FFF2-40B4-BE49-F238E27FC236}">
                  <a16:creationId xmlns:a16="http://schemas.microsoft.com/office/drawing/2014/main" id="{E97B5698-870E-42C3-84F2-049FD81A5025}"/>
                </a:ext>
              </a:extLst>
            </p:cNvPr>
            <p:cNvSpPr>
              <a:spLocks noChangeShapeType="1"/>
            </p:cNvSpPr>
            <p:nvPr/>
          </p:nvSpPr>
          <p:spPr bwMode="auto">
            <a:xfrm flipV="1">
              <a:off x="2943" y="3246"/>
              <a:ext cx="8" cy="14"/>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59" name="Line 247">
              <a:extLst>
                <a:ext uri="{FF2B5EF4-FFF2-40B4-BE49-F238E27FC236}">
                  <a16:creationId xmlns:a16="http://schemas.microsoft.com/office/drawing/2014/main" id="{ABC97332-5D30-4BBD-ACFE-352E0341F332}"/>
                </a:ext>
              </a:extLst>
            </p:cNvPr>
            <p:cNvSpPr>
              <a:spLocks noChangeShapeType="1"/>
            </p:cNvSpPr>
            <p:nvPr/>
          </p:nvSpPr>
          <p:spPr bwMode="auto">
            <a:xfrm flipV="1">
              <a:off x="2951" y="3240"/>
              <a:ext cx="7"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60" name="Line 248">
              <a:extLst>
                <a:ext uri="{FF2B5EF4-FFF2-40B4-BE49-F238E27FC236}">
                  <a16:creationId xmlns:a16="http://schemas.microsoft.com/office/drawing/2014/main" id="{05F9886C-F0CF-4FAA-B9AE-21087FD6B177}"/>
                </a:ext>
              </a:extLst>
            </p:cNvPr>
            <p:cNvSpPr>
              <a:spLocks noChangeShapeType="1"/>
            </p:cNvSpPr>
            <p:nvPr/>
          </p:nvSpPr>
          <p:spPr bwMode="auto">
            <a:xfrm flipV="1">
              <a:off x="2961" y="3233"/>
              <a:ext cx="21"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61" name="Line 249">
              <a:extLst>
                <a:ext uri="{FF2B5EF4-FFF2-40B4-BE49-F238E27FC236}">
                  <a16:creationId xmlns:a16="http://schemas.microsoft.com/office/drawing/2014/main" id="{A07863D7-2C83-4E19-8AB0-1D80A3BB2743}"/>
                </a:ext>
              </a:extLst>
            </p:cNvPr>
            <p:cNvSpPr>
              <a:spLocks noChangeShapeType="1"/>
            </p:cNvSpPr>
            <p:nvPr/>
          </p:nvSpPr>
          <p:spPr bwMode="auto">
            <a:xfrm flipV="1">
              <a:off x="2982" y="3226"/>
              <a:ext cx="23"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62" name="Line 250">
              <a:extLst>
                <a:ext uri="{FF2B5EF4-FFF2-40B4-BE49-F238E27FC236}">
                  <a16:creationId xmlns:a16="http://schemas.microsoft.com/office/drawing/2014/main" id="{59642D11-0C34-4269-8603-FA12915D8945}"/>
                </a:ext>
              </a:extLst>
            </p:cNvPr>
            <p:cNvSpPr>
              <a:spLocks noChangeShapeType="1"/>
            </p:cNvSpPr>
            <p:nvPr/>
          </p:nvSpPr>
          <p:spPr bwMode="auto">
            <a:xfrm>
              <a:off x="3005" y="3225"/>
              <a:ext cx="16"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63" name="Line 251">
              <a:extLst>
                <a:ext uri="{FF2B5EF4-FFF2-40B4-BE49-F238E27FC236}">
                  <a16:creationId xmlns:a16="http://schemas.microsoft.com/office/drawing/2014/main" id="{E1239EE2-4DEE-479B-A0BA-4561F4A9C4BA}"/>
                </a:ext>
              </a:extLst>
            </p:cNvPr>
            <p:cNvSpPr>
              <a:spLocks noChangeShapeType="1"/>
            </p:cNvSpPr>
            <p:nvPr/>
          </p:nvSpPr>
          <p:spPr bwMode="auto">
            <a:xfrm flipV="1">
              <a:off x="3021" y="3218"/>
              <a:ext cx="23"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64" name="Line 252">
              <a:extLst>
                <a:ext uri="{FF2B5EF4-FFF2-40B4-BE49-F238E27FC236}">
                  <a16:creationId xmlns:a16="http://schemas.microsoft.com/office/drawing/2014/main" id="{7427DE08-FEEB-4761-890A-5BE844D6873D}"/>
                </a:ext>
              </a:extLst>
            </p:cNvPr>
            <p:cNvSpPr>
              <a:spLocks noChangeShapeType="1"/>
            </p:cNvSpPr>
            <p:nvPr/>
          </p:nvSpPr>
          <p:spPr bwMode="auto">
            <a:xfrm>
              <a:off x="3044" y="3218"/>
              <a:ext cx="16"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65" name="Line 253">
              <a:extLst>
                <a:ext uri="{FF2B5EF4-FFF2-40B4-BE49-F238E27FC236}">
                  <a16:creationId xmlns:a16="http://schemas.microsoft.com/office/drawing/2014/main" id="{2F82F58F-7DEA-4C81-B962-10C07D409F25}"/>
                </a:ext>
              </a:extLst>
            </p:cNvPr>
            <p:cNvSpPr>
              <a:spLocks noChangeShapeType="1"/>
            </p:cNvSpPr>
            <p:nvPr/>
          </p:nvSpPr>
          <p:spPr bwMode="auto">
            <a:xfrm flipV="1">
              <a:off x="3060" y="3211"/>
              <a:ext cx="31"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66" name="Line 254">
              <a:extLst>
                <a:ext uri="{FF2B5EF4-FFF2-40B4-BE49-F238E27FC236}">
                  <a16:creationId xmlns:a16="http://schemas.microsoft.com/office/drawing/2014/main" id="{EC0B0389-67BC-4190-BEBC-142E7FB7454C}"/>
                </a:ext>
              </a:extLst>
            </p:cNvPr>
            <p:cNvSpPr>
              <a:spLocks noChangeShapeType="1"/>
            </p:cNvSpPr>
            <p:nvPr/>
          </p:nvSpPr>
          <p:spPr bwMode="auto">
            <a:xfrm flipV="1">
              <a:off x="3094" y="3204"/>
              <a:ext cx="21"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67" name="Line 255">
              <a:extLst>
                <a:ext uri="{FF2B5EF4-FFF2-40B4-BE49-F238E27FC236}">
                  <a16:creationId xmlns:a16="http://schemas.microsoft.com/office/drawing/2014/main" id="{6BB8C16B-297A-443B-BBF8-BC52164AE039}"/>
                </a:ext>
              </a:extLst>
            </p:cNvPr>
            <p:cNvSpPr>
              <a:spLocks noChangeShapeType="1"/>
            </p:cNvSpPr>
            <p:nvPr/>
          </p:nvSpPr>
          <p:spPr bwMode="auto">
            <a:xfrm flipV="1">
              <a:off x="3115" y="3197"/>
              <a:ext cx="23"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68" name="Line 256">
              <a:extLst>
                <a:ext uri="{FF2B5EF4-FFF2-40B4-BE49-F238E27FC236}">
                  <a16:creationId xmlns:a16="http://schemas.microsoft.com/office/drawing/2014/main" id="{9E86FBF1-00EE-41F4-AB0F-E26648104906}"/>
                </a:ext>
              </a:extLst>
            </p:cNvPr>
            <p:cNvSpPr>
              <a:spLocks noChangeShapeType="1"/>
            </p:cNvSpPr>
            <p:nvPr/>
          </p:nvSpPr>
          <p:spPr bwMode="auto">
            <a:xfrm flipV="1">
              <a:off x="3138" y="3189"/>
              <a:ext cx="16"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69" name="Line 257">
              <a:extLst>
                <a:ext uri="{FF2B5EF4-FFF2-40B4-BE49-F238E27FC236}">
                  <a16:creationId xmlns:a16="http://schemas.microsoft.com/office/drawing/2014/main" id="{54BDA504-9C1F-4018-BA0C-D7215357BB71}"/>
                </a:ext>
              </a:extLst>
            </p:cNvPr>
            <p:cNvSpPr>
              <a:spLocks noChangeShapeType="1"/>
            </p:cNvSpPr>
            <p:nvPr/>
          </p:nvSpPr>
          <p:spPr bwMode="auto">
            <a:xfrm flipV="1">
              <a:off x="3154" y="3183"/>
              <a:ext cx="7"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70" name="Line 258">
              <a:extLst>
                <a:ext uri="{FF2B5EF4-FFF2-40B4-BE49-F238E27FC236}">
                  <a16:creationId xmlns:a16="http://schemas.microsoft.com/office/drawing/2014/main" id="{36F8DD7E-626A-4EE5-AA5F-B1C59A326CE1}"/>
                </a:ext>
              </a:extLst>
            </p:cNvPr>
            <p:cNvSpPr>
              <a:spLocks noChangeShapeType="1"/>
            </p:cNvSpPr>
            <p:nvPr/>
          </p:nvSpPr>
          <p:spPr bwMode="auto">
            <a:xfrm flipV="1">
              <a:off x="3162" y="3176"/>
              <a:ext cx="7"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71" name="Line 259">
              <a:extLst>
                <a:ext uri="{FF2B5EF4-FFF2-40B4-BE49-F238E27FC236}">
                  <a16:creationId xmlns:a16="http://schemas.microsoft.com/office/drawing/2014/main" id="{05E1A982-6265-441B-B240-D41A1324437C}"/>
                </a:ext>
              </a:extLst>
            </p:cNvPr>
            <p:cNvSpPr>
              <a:spLocks noChangeShapeType="1"/>
            </p:cNvSpPr>
            <p:nvPr/>
          </p:nvSpPr>
          <p:spPr bwMode="auto">
            <a:xfrm>
              <a:off x="3169" y="3175"/>
              <a:ext cx="1"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72" name="Line 260">
              <a:extLst>
                <a:ext uri="{FF2B5EF4-FFF2-40B4-BE49-F238E27FC236}">
                  <a16:creationId xmlns:a16="http://schemas.microsoft.com/office/drawing/2014/main" id="{9612A538-A140-4007-8EEE-FF63FCAD58E0}"/>
                </a:ext>
              </a:extLst>
            </p:cNvPr>
            <p:cNvSpPr>
              <a:spLocks noChangeShapeType="1"/>
            </p:cNvSpPr>
            <p:nvPr/>
          </p:nvSpPr>
          <p:spPr bwMode="auto">
            <a:xfrm flipH="1" flipV="1">
              <a:off x="3161" y="3168"/>
              <a:ext cx="8"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73" name="Line 261">
              <a:extLst>
                <a:ext uri="{FF2B5EF4-FFF2-40B4-BE49-F238E27FC236}">
                  <a16:creationId xmlns:a16="http://schemas.microsoft.com/office/drawing/2014/main" id="{FB61FCA0-DA92-4C57-8DD5-8C7144FFC4D2}"/>
                </a:ext>
              </a:extLst>
            </p:cNvPr>
            <p:cNvSpPr>
              <a:spLocks noChangeShapeType="1"/>
            </p:cNvSpPr>
            <p:nvPr/>
          </p:nvSpPr>
          <p:spPr bwMode="auto">
            <a:xfrm>
              <a:off x="3161" y="3168"/>
              <a:ext cx="1"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74" name="Line 262">
              <a:extLst>
                <a:ext uri="{FF2B5EF4-FFF2-40B4-BE49-F238E27FC236}">
                  <a16:creationId xmlns:a16="http://schemas.microsoft.com/office/drawing/2014/main" id="{716D99D9-3050-4731-B619-9B5E44564FCE}"/>
                </a:ext>
              </a:extLst>
            </p:cNvPr>
            <p:cNvSpPr>
              <a:spLocks noChangeShapeType="1"/>
            </p:cNvSpPr>
            <p:nvPr/>
          </p:nvSpPr>
          <p:spPr bwMode="auto">
            <a:xfrm flipH="1" flipV="1">
              <a:off x="3146" y="3162"/>
              <a:ext cx="15"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75" name="Line 263">
              <a:extLst>
                <a:ext uri="{FF2B5EF4-FFF2-40B4-BE49-F238E27FC236}">
                  <a16:creationId xmlns:a16="http://schemas.microsoft.com/office/drawing/2014/main" id="{343E1A3B-05E3-48DD-9281-710342EEFEF2}"/>
                </a:ext>
              </a:extLst>
            </p:cNvPr>
            <p:cNvSpPr>
              <a:spLocks noChangeShapeType="1"/>
            </p:cNvSpPr>
            <p:nvPr/>
          </p:nvSpPr>
          <p:spPr bwMode="auto">
            <a:xfrm flipH="1" flipV="1">
              <a:off x="3122" y="3155"/>
              <a:ext cx="21"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76" name="Line 264">
              <a:extLst>
                <a:ext uri="{FF2B5EF4-FFF2-40B4-BE49-F238E27FC236}">
                  <a16:creationId xmlns:a16="http://schemas.microsoft.com/office/drawing/2014/main" id="{02935DA7-D1C0-4060-B0A7-19955AB888F6}"/>
                </a:ext>
              </a:extLst>
            </p:cNvPr>
            <p:cNvSpPr>
              <a:spLocks noChangeShapeType="1"/>
            </p:cNvSpPr>
            <p:nvPr/>
          </p:nvSpPr>
          <p:spPr bwMode="auto">
            <a:xfrm flipH="1">
              <a:off x="3107" y="3154"/>
              <a:ext cx="15"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77" name="Line 265">
              <a:extLst>
                <a:ext uri="{FF2B5EF4-FFF2-40B4-BE49-F238E27FC236}">
                  <a16:creationId xmlns:a16="http://schemas.microsoft.com/office/drawing/2014/main" id="{2E3EC2AD-1BB4-4DE1-89DB-B13D68A878AC}"/>
                </a:ext>
              </a:extLst>
            </p:cNvPr>
            <p:cNvSpPr>
              <a:spLocks noChangeShapeType="1"/>
            </p:cNvSpPr>
            <p:nvPr/>
          </p:nvSpPr>
          <p:spPr bwMode="auto">
            <a:xfrm flipH="1" flipV="1">
              <a:off x="3076" y="3148"/>
              <a:ext cx="27"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78" name="Line 266">
              <a:extLst>
                <a:ext uri="{FF2B5EF4-FFF2-40B4-BE49-F238E27FC236}">
                  <a16:creationId xmlns:a16="http://schemas.microsoft.com/office/drawing/2014/main" id="{0FAA48EA-CEAA-4F53-893C-4932025EADB1}"/>
                </a:ext>
              </a:extLst>
            </p:cNvPr>
            <p:cNvSpPr>
              <a:spLocks noChangeShapeType="1"/>
            </p:cNvSpPr>
            <p:nvPr/>
          </p:nvSpPr>
          <p:spPr bwMode="auto">
            <a:xfrm flipH="1" flipV="1">
              <a:off x="3037" y="3141"/>
              <a:ext cx="34"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79" name="Line 267">
              <a:extLst>
                <a:ext uri="{FF2B5EF4-FFF2-40B4-BE49-F238E27FC236}">
                  <a16:creationId xmlns:a16="http://schemas.microsoft.com/office/drawing/2014/main" id="{73529720-2E35-48FE-A218-172068532874}"/>
                </a:ext>
              </a:extLst>
            </p:cNvPr>
            <p:cNvSpPr>
              <a:spLocks noChangeShapeType="1"/>
            </p:cNvSpPr>
            <p:nvPr/>
          </p:nvSpPr>
          <p:spPr bwMode="auto">
            <a:xfrm flipH="1">
              <a:off x="3005" y="3140"/>
              <a:ext cx="32"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80" name="Line 268">
              <a:extLst>
                <a:ext uri="{FF2B5EF4-FFF2-40B4-BE49-F238E27FC236}">
                  <a16:creationId xmlns:a16="http://schemas.microsoft.com/office/drawing/2014/main" id="{C5D0557F-8E0C-42A1-99E7-C676C431D911}"/>
                </a:ext>
              </a:extLst>
            </p:cNvPr>
            <p:cNvSpPr>
              <a:spLocks noChangeShapeType="1"/>
            </p:cNvSpPr>
            <p:nvPr/>
          </p:nvSpPr>
          <p:spPr bwMode="auto">
            <a:xfrm flipH="1" flipV="1">
              <a:off x="2958" y="3133"/>
              <a:ext cx="47"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81" name="Line 269">
              <a:extLst>
                <a:ext uri="{FF2B5EF4-FFF2-40B4-BE49-F238E27FC236}">
                  <a16:creationId xmlns:a16="http://schemas.microsoft.com/office/drawing/2014/main" id="{B0883035-4F21-4576-8D5B-8203BD35AC53}"/>
                </a:ext>
              </a:extLst>
            </p:cNvPr>
            <p:cNvSpPr>
              <a:spLocks noChangeShapeType="1"/>
            </p:cNvSpPr>
            <p:nvPr/>
          </p:nvSpPr>
          <p:spPr bwMode="auto">
            <a:xfrm flipH="1">
              <a:off x="2935" y="3133"/>
              <a:ext cx="23"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82" name="Line 270">
              <a:extLst>
                <a:ext uri="{FF2B5EF4-FFF2-40B4-BE49-F238E27FC236}">
                  <a16:creationId xmlns:a16="http://schemas.microsoft.com/office/drawing/2014/main" id="{33161409-24F4-469A-BBD5-DE971C6BF1DA}"/>
                </a:ext>
              </a:extLst>
            </p:cNvPr>
            <p:cNvSpPr>
              <a:spLocks noChangeShapeType="1"/>
            </p:cNvSpPr>
            <p:nvPr/>
          </p:nvSpPr>
          <p:spPr bwMode="auto">
            <a:xfrm flipH="1">
              <a:off x="2912" y="3133"/>
              <a:ext cx="23" cy="1"/>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83" name="Line 271">
              <a:extLst>
                <a:ext uri="{FF2B5EF4-FFF2-40B4-BE49-F238E27FC236}">
                  <a16:creationId xmlns:a16="http://schemas.microsoft.com/office/drawing/2014/main" id="{89F88585-7607-4670-B3EE-B992FDD24598}"/>
                </a:ext>
              </a:extLst>
            </p:cNvPr>
            <p:cNvSpPr>
              <a:spLocks noChangeShapeType="1"/>
            </p:cNvSpPr>
            <p:nvPr/>
          </p:nvSpPr>
          <p:spPr bwMode="auto">
            <a:xfrm flipH="1" flipV="1">
              <a:off x="2865" y="3127"/>
              <a:ext cx="41"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84" name="Line 272">
              <a:extLst>
                <a:ext uri="{FF2B5EF4-FFF2-40B4-BE49-F238E27FC236}">
                  <a16:creationId xmlns:a16="http://schemas.microsoft.com/office/drawing/2014/main" id="{4230624C-4F6A-4E99-8EF7-5C6207639AA2}"/>
                </a:ext>
              </a:extLst>
            </p:cNvPr>
            <p:cNvSpPr>
              <a:spLocks noChangeShapeType="1"/>
            </p:cNvSpPr>
            <p:nvPr/>
          </p:nvSpPr>
          <p:spPr bwMode="auto">
            <a:xfrm flipH="1" flipV="1">
              <a:off x="2818" y="3119"/>
              <a:ext cx="47"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85" name="Line 273">
              <a:extLst>
                <a:ext uri="{FF2B5EF4-FFF2-40B4-BE49-F238E27FC236}">
                  <a16:creationId xmlns:a16="http://schemas.microsoft.com/office/drawing/2014/main" id="{E6C549CB-BBD3-4DD0-A7F1-5F4517FC585B}"/>
                </a:ext>
              </a:extLst>
            </p:cNvPr>
            <p:cNvSpPr>
              <a:spLocks noChangeShapeType="1"/>
            </p:cNvSpPr>
            <p:nvPr/>
          </p:nvSpPr>
          <p:spPr bwMode="auto">
            <a:xfrm flipH="1" flipV="1">
              <a:off x="2779" y="3112"/>
              <a:ext cx="39"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86" name="Line 274">
              <a:extLst>
                <a:ext uri="{FF2B5EF4-FFF2-40B4-BE49-F238E27FC236}">
                  <a16:creationId xmlns:a16="http://schemas.microsoft.com/office/drawing/2014/main" id="{E71FC946-3E3B-4B57-A572-21C81FCBBAC1}"/>
                </a:ext>
              </a:extLst>
            </p:cNvPr>
            <p:cNvSpPr>
              <a:spLocks noChangeShapeType="1"/>
            </p:cNvSpPr>
            <p:nvPr/>
          </p:nvSpPr>
          <p:spPr bwMode="auto">
            <a:xfrm flipH="1" flipV="1">
              <a:off x="2740" y="3105"/>
              <a:ext cx="39" cy="7"/>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87" name="Line 275">
              <a:extLst>
                <a:ext uri="{FF2B5EF4-FFF2-40B4-BE49-F238E27FC236}">
                  <a16:creationId xmlns:a16="http://schemas.microsoft.com/office/drawing/2014/main" id="{3D647809-7CD6-42CF-85C1-ADEE0E8968C4}"/>
                </a:ext>
              </a:extLst>
            </p:cNvPr>
            <p:cNvSpPr>
              <a:spLocks noChangeShapeType="1"/>
            </p:cNvSpPr>
            <p:nvPr/>
          </p:nvSpPr>
          <p:spPr bwMode="auto">
            <a:xfrm flipH="1" flipV="1">
              <a:off x="2716" y="3099"/>
              <a:ext cx="21"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88" name="Line 276">
              <a:extLst>
                <a:ext uri="{FF2B5EF4-FFF2-40B4-BE49-F238E27FC236}">
                  <a16:creationId xmlns:a16="http://schemas.microsoft.com/office/drawing/2014/main" id="{72B83E78-17E1-47AC-8011-2C956C6EAAC4}"/>
                </a:ext>
              </a:extLst>
            </p:cNvPr>
            <p:cNvSpPr>
              <a:spLocks noChangeShapeType="1"/>
            </p:cNvSpPr>
            <p:nvPr/>
          </p:nvSpPr>
          <p:spPr bwMode="auto">
            <a:xfrm flipH="1" flipV="1">
              <a:off x="2670" y="3085"/>
              <a:ext cx="46" cy="13"/>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89" name="Line 277">
              <a:extLst>
                <a:ext uri="{FF2B5EF4-FFF2-40B4-BE49-F238E27FC236}">
                  <a16:creationId xmlns:a16="http://schemas.microsoft.com/office/drawing/2014/main" id="{AE28A779-B95B-4599-BAF1-9BA1EA848DA6}"/>
                </a:ext>
              </a:extLst>
            </p:cNvPr>
            <p:cNvSpPr>
              <a:spLocks noChangeShapeType="1"/>
            </p:cNvSpPr>
            <p:nvPr/>
          </p:nvSpPr>
          <p:spPr bwMode="auto">
            <a:xfrm flipH="1" flipV="1">
              <a:off x="2646" y="3078"/>
              <a:ext cx="21"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90" name="Line 278">
              <a:extLst>
                <a:ext uri="{FF2B5EF4-FFF2-40B4-BE49-F238E27FC236}">
                  <a16:creationId xmlns:a16="http://schemas.microsoft.com/office/drawing/2014/main" id="{7225B017-B505-41A2-8E7C-B3938952D423}"/>
                </a:ext>
              </a:extLst>
            </p:cNvPr>
            <p:cNvSpPr>
              <a:spLocks noChangeShapeType="1"/>
            </p:cNvSpPr>
            <p:nvPr/>
          </p:nvSpPr>
          <p:spPr bwMode="auto">
            <a:xfrm flipH="1" flipV="1">
              <a:off x="2631" y="3071"/>
              <a:ext cx="15" cy="6"/>
            </a:xfrm>
            <a:prstGeom prst="line">
              <a:avLst/>
            </a:prstGeom>
            <a:noFill/>
            <a:ln w="12700">
              <a:solidFill>
                <a:srgbClr val="664C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191" name="Rectangle 279">
              <a:extLst>
                <a:ext uri="{FF2B5EF4-FFF2-40B4-BE49-F238E27FC236}">
                  <a16:creationId xmlns:a16="http://schemas.microsoft.com/office/drawing/2014/main" id="{09BD9ABA-1BDA-4B07-9DA0-FE2584176A29}"/>
                </a:ext>
              </a:extLst>
            </p:cNvPr>
            <p:cNvSpPr>
              <a:spLocks noChangeArrowheads="1"/>
            </p:cNvSpPr>
            <p:nvPr/>
          </p:nvSpPr>
          <p:spPr bwMode="auto">
            <a:xfrm>
              <a:off x="1038" y="3789"/>
              <a:ext cx="71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i-ET" sz="2100" dirty="0">
                  <a:solidFill>
                    <a:schemeClr val="tx1"/>
                  </a:solidFill>
                  <a:latin typeface="Arial" panose="020B0604020202020204" pitchFamily="34" charset="0"/>
                </a:rPr>
                <a:t>Registers</a:t>
              </a:r>
              <a:endParaRPr lang="en-US" altLang="ti-ET" sz="1800" b="1" dirty="0">
                <a:solidFill>
                  <a:schemeClr val="tx1"/>
                </a:solidFill>
                <a:latin typeface="Century Gothic" panose="020B0502020202020204" pitchFamily="34" charset="0"/>
              </a:endParaRPr>
            </a:p>
          </p:txBody>
        </p:sp>
        <p:sp>
          <p:nvSpPr>
            <p:cNvPr id="167192" name="Rectangle 280">
              <a:extLst>
                <a:ext uri="{FF2B5EF4-FFF2-40B4-BE49-F238E27FC236}">
                  <a16:creationId xmlns:a16="http://schemas.microsoft.com/office/drawing/2014/main" id="{018A3040-55AF-4E57-AF0A-8296329416FF}"/>
                </a:ext>
              </a:extLst>
            </p:cNvPr>
            <p:cNvSpPr>
              <a:spLocks noChangeArrowheads="1"/>
            </p:cNvSpPr>
            <p:nvPr/>
          </p:nvSpPr>
          <p:spPr bwMode="auto">
            <a:xfrm>
              <a:off x="1038" y="3560"/>
              <a:ext cx="114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i-ET" sz="2100" dirty="0">
                  <a:solidFill>
                    <a:schemeClr val="tx1"/>
                  </a:solidFill>
                  <a:latin typeface="Arial" panose="020B0604020202020204" pitchFamily="34" charset="0"/>
                </a:rPr>
                <a:t>On Chip Cache</a:t>
              </a:r>
              <a:endParaRPr lang="en-US" altLang="ti-ET" sz="1800" b="1" dirty="0">
                <a:solidFill>
                  <a:schemeClr val="tx1"/>
                </a:solidFill>
                <a:latin typeface="Century Gothic" panose="020B0502020202020204" pitchFamily="34" charset="0"/>
              </a:endParaRPr>
            </a:p>
          </p:txBody>
        </p:sp>
        <p:sp>
          <p:nvSpPr>
            <p:cNvPr id="167193" name="Rectangle 281">
              <a:extLst>
                <a:ext uri="{FF2B5EF4-FFF2-40B4-BE49-F238E27FC236}">
                  <a16:creationId xmlns:a16="http://schemas.microsoft.com/office/drawing/2014/main" id="{45375941-B79C-4B33-A37D-B869178E2E3B}"/>
                </a:ext>
              </a:extLst>
            </p:cNvPr>
            <p:cNvSpPr>
              <a:spLocks noChangeArrowheads="1"/>
            </p:cNvSpPr>
            <p:nvPr/>
          </p:nvSpPr>
          <p:spPr bwMode="auto">
            <a:xfrm>
              <a:off x="1030" y="3316"/>
              <a:ext cx="129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i-ET" sz="2100">
                  <a:solidFill>
                    <a:schemeClr val="tx1"/>
                  </a:solidFill>
                  <a:latin typeface="Arial" panose="020B0604020202020204" pitchFamily="34" charset="0"/>
                </a:rPr>
                <a:t>On Board  Cache</a:t>
              </a:r>
              <a:endParaRPr lang="en-US" altLang="ti-ET" sz="1800" b="1">
                <a:solidFill>
                  <a:schemeClr val="tx1"/>
                </a:solidFill>
                <a:latin typeface="Century Gothic" panose="020B0502020202020204" pitchFamily="34" charset="0"/>
              </a:endParaRPr>
            </a:p>
          </p:txBody>
        </p:sp>
        <p:sp>
          <p:nvSpPr>
            <p:cNvPr id="167194" name="Rectangle 282">
              <a:extLst>
                <a:ext uri="{FF2B5EF4-FFF2-40B4-BE49-F238E27FC236}">
                  <a16:creationId xmlns:a16="http://schemas.microsoft.com/office/drawing/2014/main" id="{59D602F7-3FA6-42F9-A86B-A89FE3CD6B5F}"/>
                </a:ext>
              </a:extLst>
            </p:cNvPr>
            <p:cNvSpPr>
              <a:spLocks noChangeArrowheads="1"/>
            </p:cNvSpPr>
            <p:nvPr/>
          </p:nvSpPr>
          <p:spPr bwMode="auto">
            <a:xfrm>
              <a:off x="1030" y="2903"/>
              <a:ext cx="65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i-ET" sz="2100" dirty="0">
                  <a:solidFill>
                    <a:schemeClr val="tx1"/>
                  </a:solidFill>
                  <a:latin typeface="Arial" panose="020B0604020202020204" pitchFamily="34" charset="0"/>
                </a:rPr>
                <a:t>Memory </a:t>
              </a:r>
              <a:endParaRPr lang="en-US" altLang="ti-ET" sz="1800" b="1" dirty="0">
                <a:solidFill>
                  <a:schemeClr val="tx1"/>
                </a:solidFill>
                <a:latin typeface="Century Gothic" panose="020B0502020202020204" pitchFamily="34" charset="0"/>
              </a:endParaRPr>
            </a:p>
          </p:txBody>
        </p:sp>
        <p:sp>
          <p:nvSpPr>
            <p:cNvPr id="167195" name="Rectangle 283">
              <a:extLst>
                <a:ext uri="{FF2B5EF4-FFF2-40B4-BE49-F238E27FC236}">
                  <a16:creationId xmlns:a16="http://schemas.microsoft.com/office/drawing/2014/main" id="{D426756F-0C3A-4F28-B326-7E071E3784E5}"/>
                </a:ext>
              </a:extLst>
            </p:cNvPr>
            <p:cNvSpPr>
              <a:spLocks noChangeArrowheads="1"/>
            </p:cNvSpPr>
            <p:nvPr/>
          </p:nvSpPr>
          <p:spPr bwMode="auto">
            <a:xfrm>
              <a:off x="1069" y="1993"/>
              <a:ext cx="32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i-ET" sz="2100">
                  <a:solidFill>
                    <a:schemeClr val="tx1"/>
                  </a:solidFill>
                  <a:latin typeface="Arial" panose="020B0604020202020204" pitchFamily="34" charset="0"/>
                </a:rPr>
                <a:t>Disk</a:t>
              </a:r>
              <a:endParaRPr lang="en-US" altLang="ti-ET" sz="1800" b="1">
                <a:solidFill>
                  <a:schemeClr val="tx1"/>
                </a:solidFill>
                <a:latin typeface="Century Gothic" panose="020B0502020202020204" pitchFamily="34" charset="0"/>
              </a:endParaRPr>
            </a:p>
          </p:txBody>
        </p:sp>
        <p:sp>
          <p:nvSpPr>
            <p:cNvPr id="167196" name="Rectangle 284">
              <a:extLst>
                <a:ext uri="{FF2B5EF4-FFF2-40B4-BE49-F238E27FC236}">
                  <a16:creationId xmlns:a16="http://schemas.microsoft.com/office/drawing/2014/main" id="{B8F95680-A515-4FE3-9FE1-F9C9A7701369}"/>
                </a:ext>
              </a:extLst>
            </p:cNvPr>
            <p:cNvSpPr>
              <a:spLocks noChangeArrowheads="1"/>
            </p:cNvSpPr>
            <p:nvPr/>
          </p:nvSpPr>
          <p:spPr bwMode="auto">
            <a:xfrm>
              <a:off x="491" y="3783"/>
              <a:ext cx="27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i-ET" sz="2100" dirty="0">
                  <a:solidFill>
                    <a:schemeClr val="tx1"/>
                  </a:solidFill>
                  <a:latin typeface="Arial" panose="020B0604020202020204" pitchFamily="34" charset="0"/>
                </a:rPr>
                <a:t>1ns</a:t>
              </a:r>
              <a:endParaRPr lang="en-US" altLang="ti-ET" sz="1800" b="1" dirty="0">
                <a:solidFill>
                  <a:schemeClr val="tx1"/>
                </a:solidFill>
                <a:latin typeface="Century Gothic" panose="020B0502020202020204" pitchFamily="34" charset="0"/>
              </a:endParaRPr>
            </a:p>
          </p:txBody>
        </p:sp>
        <p:sp>
          <p:nvSpPr>
            <p:cNvPr id="167197" name="Rectangle 285">
              <a:extLst>
                <a:ext uri="{FF2B5EF4-FFF2-40B4-BE49-F238E27FC236}">
                  <a16:creationId xmlns:a16="http://schemas.microsoft.com/office/drawing/2014/main" id="{7C8D2723-5DBD-4A3D-B07B-7A8E9ED3A538}"/>
                </a:ext>
              </a:extLst>
            </p:cNvPr>
            <p:cNvSpPr>
              <a:spLocks noChangeArrowheads="1"/>
            </p:cNvSpPr>
            <p:nvPr/>
          </p:nvSpPr>
          <p:spPr bwMode="auto">
            <a:xfrm>
              <a:off x="491" y="3554"/>
              <a:ext cx="187"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ti-ET" sz="2100" dirty="0">
                  <a:solidFill>
                    <a:schemeClr val="tx1"/>
                  </a:solidFill>
                  <a:latin typeface="Arial" panose="020B0604020202020204" pitchFamily="34" charset="0"/>
                </a:rPr>
                <a:t>2</a:t>
              </a:r>
              <a:endParaRPr lang="en-US" altLang="ti-ET" sz="1800" b="1" dirty="0">
                <a:solidFill>
                  <a:schemeClr val="tx1"/>
                </a:solidFill>
                <a:latin typeface="Century Gothic" panose="020B0502020202020204" pitchFamily="34" charset="0"/>
              </a:endParaRPr>
            </a:p>
          </p:txBody>
        </p:sp>
        <p:sp>
          <p:nvSpPr>
            <p:cNvPr id="167198" name="Rectangle 286">
              <a:extLst>
                <a:ext uri="{FF2B5EF4-FFF2-40B4-BE49-F238E27FC236}">
                  <a16:creationId xmlns:a16="http://schemas.microsoft.com/office/drawing/2014/main" id="{1CBB486E-29F3-4351-AE0C-C6544ED13888}"/>
                </a:ext>
              </a:extLst>
            </p:cNvPr>
            <p:cNvSpPr>
              <a:spLocks noChangeArrowheads="1"/>
            </p:cNvSpPr>
            <p:nvPr/>
          </p:nvSpPr>
          <p:spPr bwMode="auto">
            <a:xfrm>
              <a:off x="491" y="3302"/>
              <a:ext cx="18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i-ET" sz="2100">
                  <a:solidFill>
                    <a:schemeClr val="tx1"/>
                  </a:solidFill>
                  <a:latin typeface="Arial" panose="020B0604020202020204" pitchFamily="34" charset="0"/>
                </a:rPr>
                <a:t>10</a:t>
              </a:r>
              <a:endParaRPr lang="en-US" altLang="ti-ET" sz="1800" b="1">
                <a:solidFill>
                  <a:schemeClr val="tx1"/>
                </a:solidFill>
                <a:latin typeface="Century Gothic" panose="020B0502020202020204" pitchFamily="34" charset="0"/>
              </a:endParaRPr>
            </a:p>
          </p:txBody>
        </p:sp>
        <p:sp>
          <p:nvSpPr>
            <p:cNvPr id="167199" name="Rectangle 287">
              <a:extLst>
                <a:ext uri="{FF2B5EF4-FFF2-40B4-BE49-F238E27FC236}">
                  <a16:creationId xmlns:a16="http://schemas.microsoft.com/office/drawing/2014/main" id="{F506FFAB-A874-4782-B55E-D8DF233CC202}"/>
                </a:ext>
              </a:extLst>
            </p:cNvPr>
            <p:cNvSpPr>
              <a:spLocks noChangeArrowheads="1"/>
            </p:cNvSpPr>
            <p:nvPr/>
          </p:nvSpPr>
          <p:spPr bwMode="auto">
            <a:xfrm>
              <a:off x="491" y="2899"/>
              <a:ext cx="28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i-ET" sz="2100" dirty="0">
                  <a:solidFill>
                    <a:schemeClr val="tx1"/>
                  </a:solidFill>
                  <a:latin typeface="Arial" panose="020B0604020202020204" pitchFamily="34" charset="0"/>
                </a:rPr>
                <a:t>100</a:t>
              </a:r>
              <a:endParaRPr lang="en-US" altLang="ti-ET" sz="1800" b="1" dirty="0">
                <a:solidFill>
                  <a:schemeClr val="tx1"/>
                </a:solidFill>
                <a:latin typeface="Century Gothic" panose="020B0502020202020204" pitchFamily="34" charset="0"/>
              </a:endParaRPr>
            </a:p>
          </p:txBody>
        </p:sp>
        <p:sp>
          <p:nvSpPr>
            <p:cNvPr id="167200" name="Rectangle 288">
              <a:extLst>
                <a:ext uri="{FF2B5EF4-FFF2-40B4-BE49-F238E27FC236}">
                  <a16:creationId xmlns:a16="http://schemas.microsoft.com/office/drawing/2014/main" id="{55C40E33-6BC5-4A79-A269-E1055EAF235B}"/>
                </a:ext>
              </a:extLst>
            </p:cNvPr>
            <p:cNvSpPr>
              <a:spLocks noChangeArrowheads="1"/>
            </p:cNvSpPr>
            <p:nvPr/>
          </p:nvSpPr>
          <p:spPr bwMode="auto">
            <a:xfrm>
              <a:off x="1053" y="1290"/>
              <a:ext cx="104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i-ET" sz="2100" dirty="0">
                  <a:solidFill>
                    <a:schemeClr val="tx1"/>
                  </a:solidFill>
                  <a:latin typeface="Arial" panose="020B0604020202020204" pitchFamily="34" charset="0"/>
                </a:rPr>
                <a:t>Tape /Optical </a:t>
              </a:r>
              <a:endParaRPr lang="en-US" altLang="ti-ET" sz="1800" b="1" dirty="0">
                <a:solidFill>
                  <a:schemeClr val="tx1"/>
                </a:solidFill>
                <a:latin typeface="Century Gothic" panose="020B0502020202020204" pitchFamily="34" charset="0"/>
              </a:endParaRPr>
            </a:p>
          </p:txBody>
        </p:sp>
        <p:sp>
          <p:nvSpPr>
            <p:cNvPr id="167201" name="Rectangle 289">
              <a:extLst>
                <a:ext uri="{FF2B5EF4-FFF2-40B4-BE49-F238E27FC236}">
                  <a16:creationId xmlns:a16="http://schemas.microsoft.com/office/drawing/2014/main" id="{E112E65E-481A-4E9C-B533-4D4411535209}"/>
                </a:ext>
              </a:extLst>
            </p:cNvPr>
            <p:cNvSpPr>
              <a:spLocks noChangeArrowheads="1"/>
            </p:cNvSpPr>
            <p:nvPr/>
          </p:nvSpPr>
          <p:spPr bwMode="auto">
            <a:xfrm>
              <a:off x="1053" y="1466"/>
              <a:ext cx="49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i-ET" sz="2100" dirty="0">
                  <a:solidFill>
                    <a:schemeClr val="tx1"/>
                  </a:solidFill>
                  <a:latin typeface="Arial" panose="020B0604020202020204" pitchFamily="34" charset="0"/>
                </a:rPr>
                <a:t> Robot</a:t>
              </a:r>
              <a:endParaRPr lang="en-US" altLang="ti-ET" sz="1800" b="1" dirty="0">
                <a:solidFill>
                  <a:schemeClr val="tx1"/>
                </a:solidFill>
                <a:latin typeface="Century Gothic" panose="020B0502020202020204" pitchFamily="34" charset="0"/>
              </a:endParaRPr>
            </a:p>
          </p:txBody>
        </p:sp>
        <p:sp>
          <p:nvSpPr>
            <p:cNvPr id="167202" name="Rectangle 290">
              <a:extLst>
                <a:ext uri="{FF2B5EF4-FFF2-40B4-BE49-F238E27FC236}">
                  <a16:creationId xmlns:a16="http://schemas.microsoft.com/office/drawing/2014/main" id="{AE57FB09-6728-4888-BF59-8DD8FF3EE6E9}"/>
                </a:ext>
              </a:extLst>
            </p:cNvPr>
            <p:cNvSpPr>
              <a:spLocks noChangeArrowheads="1"/>
            </p:cNvSpPr>
            <p:nvPr/>
          </p:nvSpPr>
          <p:spPr bwMode="auto">
            <a:xfrm>
              <a:off x="491" y="1290"/>
              <a:ext cx="18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i-ET" sz="2100">
                  <a:solidFill>
                    <a:schemeClr val="tx1"/>
                  </a:solidFill>
                  <a:latin typeface="Arial" panose="020B0604020202020204" pitchFamily="34" charset="0"/>
                </a:rPr>
                <a:t>10</a:t>
              </a:r>
              <a:endParaRPr lang="en-US" altLang="ti-ET" sz="1800" b="1">
                <a:solidFill>
                  <a:schemeClr val="tx1"/>
                </a:solidFill>
                <a:latin typeface="Century Gothic" panose="020B0502020202020204" pitchFamily="34" charset="0"/>
              </a:endParaRPr>
            </a:p>
          </p:txBody>
        </p:sp>
        <p:sp>
          <p:nvSpPr>
            <p:cNvPr id="167203" name="Rectangle 291">
              <a:extLst>
                <a:ext uri="{FF2B5EF4-FFF2-40B4-BE49-F238E27FC236}">
                  <a16:creationId xmlns:a16="http://schemas.microsoft.com/office/drawing/2014/main" id="{F91F3F8A-79FD-40EB-9B61-7376EFEB07EF}"/>
                </a:ext>
              </a:extLst>
            </p:cNvPr>
            <p:cNvSpPr>
              <a:spLocks noChangeArrowheads="1"/>
            </p:cNvSpPr>
            <p:nvPr/>
          </p:nvSpPr>
          <p:spPr bwMode="auto">
            <a:xfrm>
              <a:off x="662" y="1217"/>
              <a:ext cx="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i-ET" sz="2100" dirty="0">
                  <a:solidFill>
                    <a:schemeClr val="tx1"/>
                  </a:solidFill>
                  <a:latin typeface="Arial" panose="020B0604020202020204" pitchFamily="34" charset="0"/>
                </a:rPr>
                <a:t>9</a:t>
              </a:r>
              <a:endParaRPr lang="en-US" altLang="ti-ET" sz="1800" b="1" dirty="0">
                <a:solidFill>
                  <a:schemeClr val="tx1"/>
                </a:solidFill>
                <a:latin typeface="Century Gothic" panose="020B0502020202020204" pitchFamily="34" charset="0"/>
              </a:endParaRPr>
            </a:p>
          </p:txBody>
        </p:sp>
        <p:sp>
          <p:nvSpPr>
            <p:cNvPr id="167204" name="Rectangle 292">
              <a:extLst>
                <a:ext uri="{FF2B5EF4-FFF2-40B4-BE49-F238E27FC236}">
                  <a16:creationId xmlns:a16="http://schemas.microsoft.com/office/drawing/2014/main" id="{A3432F2A-3BF5-4DC6-A81C-C6329F3F0950}"/>
                </a:ext>
              </a:extLst>
            </p:cNvPr>
            <p:cNvSpPr>
              <a:spLocks noChangeArrowheads="1"/>
            </p:cNvSpPr>
            <p:nvPr/>
          </p:nvSpPr>
          <p:spPr bwMode="auto">
            <a:xfrm>
              <a:off x="491" y="2014"/>
              <a:ext cx="18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i-ET" sz="2100">
                  <a:solidFill>
                    <a:schemeClr val="tx1"/>
                  </a:solidFill>
                  <a:latin typeface="Arial" panose="020B0604020202020204" pitchFamily="34" charset="0"/>
                </a:rPr>
                <a:t>10</a:t>
              </a:r>
              <a:endParaRPr lang="en-US" altLang="ti-ET" sz="1800" b="1">
                <a:solidFill>
                  <a:schemeClr val="tx1"/>
                </a:solidFill>
                <a:latin typeface="Century Gothic" panose="020B0502020202020204" pitchFamily="34" charset="0"/>
              </a:endParaRPr>
            </a:p>
          </p:txBody>
        </p:sp>
        <p:sp>
          <p:nvSpPr>
            <p:cNvPr id="167205" name="Rectangle 293">
              <a:extLst>
                <a:ext uri="{FF2B5EF4-FFF2-40B4-BE49-F238E27FC236}">
                  <a16:creationId xmlns:a16="http://schemas.microsoft.com/office/drawing/2014/main" id="{39A1538B-74D3-44DA-9A35-E5A2DE9FDC70}"/>
                </a:ext>
              </a:extLst>
            </p:cNvPr>
            <p:cNvSpPr>
              <a:spLocks noChangeArrowheads="1"/>
            </p:cNvSpPr>
            <p:nvPr/>
          </p:nvSpPr>
          <p:spPr bwMode="auto">
            <a:xfrm>
              <a:off x="669" y="1937"/>
              <a:ext cx="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i-ET" sz="2100" dirty="0">
                  <a:solidFill>
                    <a:schemeClr val="tx1"/>
                  </a:solidFill>
                  <a:latin typeface="Arial" panose="020B0604020202020204" pitchFamily="34" charset="0"/>
                </a:rPr>
                <a:t>6</a:t>
              </a:r>
              <a:endParaRPr lang="en-US" altLang="ti-ET" sz="1800" b="1" dirty="0">
                <a:solidFill>
                  <a:schemeClr val="tx1"/>
                </a:solidFill>
                <a:latin typeface="Century Gothic" panose="020B0502020202020204" pitchFamily="34" charset="0"/>
              </a:endParaRPr>
            </a:p>
          </p:txBody>
        </p:sp>
        <p:sp>
          <p:nvSpPr>
            <p:cNvPr id="167206" name="Rectangle 294">
              <a:extLst>
                <a:ext uri="{FF2B5EF4-FFF2-40B4-BE49-F238E27FC236}">
                  <a16:creationId xmlns:a16="http://schemas.microsoft.com/office/drawing/2014/main" id="{F355816A-DD50-4E84-B384-3C0B18FCAE3A}"/>
                </a:ext>
              </a:extLst>
            </p:cNvPr>
            <p:cNvSpPr>
              <a:spLocks noChangeArrowheads="1"/>
            </p:cNvSpPr>
            <p:nvPr/>
          </p:nvSpPr>
          <p:spPr bwMode="auto">
            <a:xfrm>
              <a:off x="2530" y="2894"/>
              <a:ext cx="869"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ti-ET" sz="2100" dirty="0">
                  <a:solidFill>
                    <a:schemeClr val="bg1"/>
                  </a:solidFill>
                </a:rPr>
                <a:t>Sacramento</a:t>
              </a:r>
              <a:endParaRPr lang="en-US" altLang="ti-ET" sz="1800" b="1" dirty="0">
                <a:solidFill>
                  <a:schemeClr val="bg1"/>
                </a:solidFill>
                <a:latin typeface="Century Gothic" panose="020B0502020202020204" pitchFamily="34" charset="0"/>
              </a:endParaRPr>
            </a:p>
          </p:txBody>
        </p:sp>
        <p:sp>
          <p:nvSpPr>
            <p:cNvPr id="167207" name="Freeform 295">
              <a:extLst>
                <a:ext uri="{FF2B5EF4-FFF2-40B4-BE49-F238E27FC236}">
                  <a16:creationId xmlns:a16="http://schemas.microsoft.com/office/drawing/2014/main" id="{7D28B307-CA98-4E0D-B2C3-FC0B45427EA0}"/>
                </a:ext>
              </a:extLst>
            </p:cNvPr>
            <p:cNvSpPr>
              <a:spLocks/>
            </p:cNvSpPr>
            <p:nvPr/>
          </p:nvSpPr>
          <p:spPr bwMode="auto">
            <a:xfrm>
              <a:off x="2184" y="3312"/>
              <a:ext cx="2108" cy="183"/>
            </a:xfrm>
            <a:custGeom>
              <a:avLst/>
              <a:gdLst>
                <a:gd name="T0" fmla="*/ 0 w 2108"/>
                <a:gd name="T1" fmla="*/ 0 h 183"/>
                <a:gd name="T2" fmla="*/ 1632 w 2108"/>
                <a:gd name="T3" fmla="*/ 7 h 183"/>
                <a:gd name="T4" fmla="*/ 2108 w 2108"/>
                <a:gd name="T5" fmla="*/ 183 h 183"/>
                <a:gd name="T6" fmla="*/ 578 w 2108"/>
                <a:gd name="T7" fmla="*/ 183 h 183"/>
                <a:gd name="T8" fmla="*/ 0 w 2108"/>
                <a:gd name="T9" fmla="*/ 0 h 183"/>
              </a:gdLst>
              <a:ahLst/>
              <a:cxnLst>
                <a:cxn ang="0">
                  <a:pos x="T0" y="T1"/>
                </a:cxn>
                <a:cxn ang="0">
                  <a:pos x="T2" y="T3"/>
                </a:cxn>
                <a:cxn ang="0">
                  <a:pos x="T4" y="T5"/>
                </a:cxn>
                <a:cxn ang="0">
                  <a:pos x="T6" y="T7"/>
                </a:cxn>
                <a:cxn ang="0">
                  <a:pos x="T8" y="T9"/>
                </a:cxn>
              </a:cxnLst>
              <a:rect l="0" t="0" r="r" b="b"/>
              <a:pathLst>
                <a:path w="2108" h="183">
                  <a:moveTo>
                    <a:pt x="0" y="0"/>
                  </a:moveTo>
                  <a:lnTo>
                    <a:pt x="1632" y="7"/>
                  </a:lnTo>
                  <a:lnTo>
                    <a:pt x="2108" y="183"/>
                  </a:lnTo>
                  <a:lnTo>
                    <a:pt x="578" y="183"/>
                  </a:lnTo>
                  <a:lnTo>
                    <a:pt x="0" y="0"/>
                  </a:lnTo>
                  <a:close/>
                </a:path>
              </a:pathLst>
            </a:custGeom>
            <a:solidFill>
              <a:srgbClr val="008011"/>
            </a:solidFill>
            <a:ln w="12700">
              <a:solidFill>
                <a:srgbClr val="000000"/>
              </a:solidFill>
              <a:prstDash val="solid"/>
              <a:round/>
              <a:headEnd/>
              <a:tailEnd/>
            </a:ln>
          </p:spPr>
          <p:txBody>
            <a:bodyPr/>
            <a:lstStyle/>
            <a:p>
              <a:endParaRPr lang="ti-ET"/>
            </a:p>
          </p:txBody>
        </p:sp>
        <p:sp>
          <p:nvSpPr>
            <p:cNvPr id="167208" name="Rectangle 296">
              <a:extLst>
                <a:ext uri="{FF2B5EF4-FFF2-40B4-BE49-F238E27FC236}">
                  <a16:creationId xmlns:a16="http://schemas.microsoft.com/office/drawing/2014/main" id="{E7058A5E-FCCD-46EB-8AF4-ED3D90CDA689}"/>
                </a:ext>
              </a:extLst>
            </p:cNvPr>
            <p:cNvSpPr>
              <a:spLocks noChangeArrowheads="1"/>
            </p:cNvSpPr>
            <p:nvPr/>
          </p:nvSpPr>
          <p:spPr bwMode="auto">
            <a:xfrm>
              <a:off x="2937" y="3330"/>
              <a:ext cx="75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i-ET" sz="2100" dirty="0">
                  <a:solidFill>
                    <a:srgbClr val="FFFFFF"/>
                  </a:solidFill>
                  <a:latin typeface="Arial" panose="020B0604020202020204" pitchFamily="34" charset="0"/>
                </a:rPr>
                <a:t>Lecture Hall</a:t>
              </a:r>
              <a:endParaRPr lang="en-US" altLang="ti-ET" sz="1800" b="1" dirty="0">
                <a:solidFill>
                  <a:schemeClr val="tx1"/>
                </a:solidFill>
                <a:latin typeface="Century Gothic" panose="020B0502020202020204" pitchFamily="34" charset="0"/>
              </a:endParaRPr>
            </a:p>
          </p:txBody>
        </p:sp>
        <p:sp>
          <p:nvSpPr>
            <p:cNvPr id="167211" name="Rectangle 299">
              <a:extLst>
                <a:ext uri="{FF2B5EF4-FFF2-40B4-BE49-F238E27FC236}">
                  <a16:creationId xmlns:a16="http://schemas.microsoft.com/office/drawing/2014/main" id="{B5405AC4-2CBC-416C-9DB1-94436C9F42A3}"/>
                </a:ext>
              </a:extLst>
            </p:cNvPr>
            <p:cNvSpPr>
              <a:spLocks noChangeArrowheads="1"/>
            </p:cNvSpPr>
            <p:nvPr/>
          </p:nvSpPr>
          <p:spPr bwMode="auto">
            <a:xfrm>
              <a:off x="3232" y="3538"/>
              <a:ext cx="68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i-ET" sz="2100" dirty="0"/>
                <a:t>This Room</a:t>
              </a:r>
            </a:p>
          </p:txBody>
        </p:sp>
        <p:sp>
          <p:nvSpPr>
            <p:cNvPr id="167212" name="Rectangle 300">
              <a:extLst>
                <a:ext uri="{FF2B5EF4-FFF2-40B4-BE49-F238E27FC236}">
                  <a16:creationId xmlns:a16="http://schemas.microsoft.com/office/drawing/2014/main" id="{1E6F6D2E-C282-485E-B106-D4E46B9DFA12}"/>
                </a:ext>
              </a:extLst>
            </p:cNvPr>
            <p:cNvSpPr>
              <a:spLocks noChangeArrowheads="1"/>
            </p:cNvSpPr>
            <p:nvPr/>
          </p:nvSpPr>
          <p:spPr bwMode="auto">
            <a:xfrm>
              <a:off x="3621" y="3789"/>
              <a:ext cx="767"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ti-ET" sz="2100" dirty="0">
                  <a:solidFill>
                    <a:schemeClr val="tx1"/>
                  </a:solidFill>
                  <a:latin typeface="Arial" panose="020B0604020202020204" pitchFamily="34" charset="0"/>
                </a:rPr>
                <a:t>My Head</a:t>
              </a:r>
              <a:endParaRPr lang="en-US" altLang="ti-ET" sz="1800" b="1" dirty="0">
                <a:solidFill>
                  <a:schemeClr val="tx1"/>
                </a:solidFill>
                <a:latin typeface="Century Gothic" panose="020B0502020202020204" pitchFamily="34" charset="0"/>
              </a:endParaRPr>
            </a:p>
          </p:txBody>
        </p:sp>
        <p:sp>
          <p:nvSpPr>
            <p:cNvPr id="167220" name="Rectangle 308">
              <a:extLst>
                <a:ext uri="{FF2B5EF4-FFF2-40B4-BE49-F238E27FC236}">
                  <a16:creationId xmlns:a16="http://schemas.microsoft.com/office/drawing/2014/main" id="{4E4F2F7C-1748-483D-8EAF-BF96C0A9BFCB}"/>
                </a:ext>
              </a:extLst>
            </p:cNvPr>
            <p:cNvSpPr>
              <a:spLocks noChangeArrowheads="1"/>
            </p:cNvSpPr>
            <p:nvPr/>
          </p:nvSpPr>
          <p:spPr bwMode="auto">
            <a:xfrm>
              <a:off x="4610" y="3302"/>
              <a:ext cx="43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ti-ET" sz="2100" dirty="0">
                  <a:solidFill>
                    <a:schemeClr val="tx1"/>
                  </a:solidFill>
                  <a:latin typeface="Arial" panose="020B0604020202020204" pitchFamily="34" charset="0"/>
                </a:rPr>
                <a:t>10 min</a:t>
              </a:r>
              <a:endParaRPr lang="en-US" altLang="ti-ET" sz="1800" b="1" dirty="0">
                <a:solidFill>
                  <a:schemeClr val="tx1"/>
                </a:solidFill>
                <a:latin typeface="Century Gothic" panose="020B0502020202020204" pitchFamily="34" charset="0"/>
              </a:endParaRPr>
            </a:p>
          </p:txBody>
        </p:sp>
        <p:sp>
          <p:nvSpPr>
            <p:cNvPr id="167221" name="Rectangle 309">
              <a:extLst>
                <a:ext uri="{FF2B5EF4-FFF2-40B4-BE49-F238E27FC236}">
                  <a16:creationId xmlns:a16="http://schemas.microsoft.com/office/drawing/2014/main" id="{4256F760-4627-431B-BB48-E0A115995659}"/>
                </a:ext>
              </a:extLst>
            </p:cNvPr>
            <p:cNvSpPr>
              <a:spLocks noChangeArrowheads="1"/>
            </p:cNvSpPr>
            <p:nvPr/>
          </p:nvSpPr>
          <p:spPr bwMode="auto">
            <a:xfrm>
              <a:off x="4610" y="2858"/>
              <a:ext cx="43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i-ET" sz="2100" dirty="0">
                  <a:solidFill>
                    <a:schemeClr val="tx1"/>
                  </a:solidFill>
                  <a:latin typeface="Arial" panose="020B0604020202020204" pitchFamily="34" charset="0"/>
                </a:rPr>
                <a:t>1.5 </a:t>
              </a:r>
              <a:r>
                <a:rPr lang="en-US" altLang="ti-ET" sz="2100" dirty="0" err="1">
                  <a:solidFill>
                    <a:schemeClr val="tx1"/>
                  </a:solidFill>
                  <a:latin typeface="Arial" panose="020B0604020202020204" pitchFamily="34" charset="0"/>
                </a:rPr>
                <a:t>hr</a:t>
              </a:r>
              <a:endParaRPr lang="en-US" altLang="ti-ET" sz="1800" b="1" dirty="0">
                <a:solidFill>
                  <a:schemeClr val="tx1"/>
                </a:solidFill>
                <a:latin typeface="Century Gothic" panose="020B0502020202020204" pitchFamily="34" charset="0"/>
              </a:endParaRPr>
            </a:p>
          </p:txBody>
        </p:sp>
        <p:sp>
          <p:nvSpPr>
            <p:cNvPr id="167222" name="Rectangle 310">
              <a:extLst>
                <a:ext uri="{FF2B5EF4-FFF2-40B4-BE49-F238E27FC236}">
                  <a16:creationId xmlns:a16="http://schemas.microsoft.com/office/drawing/2014/main" id="{80BD2FBC-C0A5-40D6-9179-38ECF2FA0007}"/>
                </a:ext>
              </a:extLst>
            </p:cNvPr>
            <p:cNvSpPr>
              <a:spLocks noChangeArrowheads="1"/>
            </p:cNvSpPr>
            <p:nvPr/>
          </p:nvSpPr>
          <p:spPr bwMode="auto">
            <a:xfrm>
              <a:off x="4536" y="2000"/>
              <a:ext cx="504"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ti-ET" sz="2100" dirty="0">
                  <a:solidFill>
                    <a:schemeClr val="tx1"/>
                  </a:solidFill>
                  <a:latin typeface="Arial" panose="020B0604020202020204" pitchFamily="34" charset="0"/>
                </a:rPr>
                <a:t>2 Years</a:t>
              </a:r>
              <a:endParaRPr lang="en-US" altLang="ti-ET" sz="1800" b="1" dirty="0">
                <a:solidFill>
                  <a:schemeClr val="tx1"/>
                </a:solidFill>
                <a:latin typeface="Century Gothic" panose="020B0502020202020204" pitchFamily="34" charset="0"/>
              </a:endParaRPr>
            </a:p>
          </p:txBody>
        </p:sp>
        <p:sp>
          <p:nvSpPr>
            <p:cNvPr id="167223" name="Rectangle 311">
              <a:extLst>
                <a:ext uri="{FF2B5EF4-FFF2-40B4-BE49-F238E27FC236}">
                  <a16:creationId xmlns:a16="http://schemas.microsoft.com/office/drawing/2014/main" id="{51B41345-8C52-4BC1-BD8D-15E2F2C84B13}"/>
                </a:ext>
              </a:extLst>
            </p:cNvPr>
            <p:cNvSpPr>
              <a:spLocks noChangeArrowheads="1"/>
            </p:cNvSpPr>
            <p:nvPr/>
          </p:nvSpPr>
          <p:spPr bwMode="auto">
            <a:xfrm>
              <a:off x="4610" y="3793"/>
              <a:ext cx="43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ti-ET" sz="2100" dirty="0">
                  <a:solidFill>
                    <a:schemeClr val="tx1"/>
                  </a:solidFill>
                  <a:latin typeface="Arial" panose="020B0604020202020204" pitchFamily="34" charset="0"/>
                </a:rPr>
                <a:t>1 min</a:t>
              </a:r>
              <a:endParaRPr lang="en-US" altLang="ti-ET" sz="1800" b="1" dirty="0">
                <a:solidFill>
                  <a:schemeClr val="tx1"/>
                </a:solidFill>
                <a:latin typeface="Century Gothic" panose="020B0502020202020204" pitchFamily="34" charset="0"/>
              </a:endParaRPr>
            </a:p>
          </p:txBody>
        </p:sp>
        <p:sp>
          <p:nvSpPr>
            <p:cNvPr id="167224" name="Line 312">
              <a:extLst>
                <a:ext uri="{FF2B5EF4-FFF2-40B4-BE49-F238E27FC236}">
                  <a16:creationId xmlns:a16="http://schemas.microsoft.com/office/drawing/2014/main" id="{754C66AC-410F-4404-A5E6-50B7731CFF7D}"/>
                </a:ext>
              </a:extLst>
            </p:cNvPr>
            <p:cNvSpPr>
              <a:spLocks noChangeShapeType="1"/>
            </p:cNvSpPr>
            <p:nvPr/>
          </p:nvSpPr>
          <p:spPr bwMode="auto">
            <a:xfrm>
              <a:off x="2490" y="2887"/>
              <a:ext cx="1" cy="1"/>
            </a:xfrm>
            <a:prstGeom prst="line">
              <a:avLst/>
            </a:prstGeom>
            <a:noFill/>
            <a:ln w="12700">
              <a:solidFill>
                <a:srgbClr val="DD080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225" name="Line 313">
              <a:extLst>
                <a:ext uri="{FF2B5EF4-FFF2-40B4-BE49-F238E27FC236}">
                  <a16:creationId xmlns:a16="http://schemas.microsoft.com/office/drawing/2014/main" id="{67F82EDA-419C-4935-B795-EAB3BB0941BA}"/>
                </a:ext>
              </a:extLst>
            </p:cNvPr>
            <p:cNvSpPr>
              <a:spLocks noChangeShapeType="1"/>
            </p:cNvSpPr>
            <p:nvPr/>
          </p:nvSpPr>
          <p:spPr bwMode="auto">
            <a:xfrm>
              <a:off x="2490" y="2887"/>
              <a:ext cx="1109"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226" name="Line 314">
              <a:extLst>
                <a:ext uri="{FF2B5EF4-FFF2-40B4-BE49-F238E27FC236}">
                  <a16:creationId xmlns:a16="http://schemas.microsoft.com/office/drawing/2014/main" id="{0CB6980D-060D-492C-AAEB-57EE8F991C94}"/>
                </a:ext>
              </a:extLst>
            </p:cNvPr>
            <p:cNvSpPr>
              <a:spLocks noChangeShapeType="1"/>
            </p:cNvSpPr>
            <p:nvPr/>
          </p:nvSpPr>
          <p:spPr bwMode="auto">
            <a:xfrm flipV="1">
              <a:off x="3599" y="2838"/>
              <a:ext cx="148" cy="4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227" name="Line 315">
              <a:extLst>
                <a:ext uri="{FF2B5EF4-FFF2-40B4-BE49-F238E27FC236}">
                  <a16:creationId xmlns:a16="http://schemas.microsoft.com/office/drawing/2014/main" id="{B0FEC2E2-C6AA-479B-AC22-533600799D2A}"/>
                </a:ext>
              </a:extLst>
            </p:cNvPr>
            <p:cNvSpPr>
              <a:spLocks noChangeShapeType="1"/>
            </p:cNvSpPr>
            <p:nvPr/>
          </p:nvSpPr>
          <p:spPr bwMode="auto">
            <a:xfrm flipH="1">
              <a:off x="2662" y="2838"/>
              <a:ext cx="108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228" name="Line 316">
              <a:extLst>
                <a:ext uri="{FF2B5EF4-FFF2-40B4-BE49-F238E27FC236}">
                  <a16:creationId xmlns:a16="http://schemas.microsoft.com/office/drawing/2014/main" id="{194AF768-9D7E-4765-8E73-04B76580EF13}"/>
                </a:ext>
              </a:extLst>
            </p:cNvPr>
            <p:cNvSpPr>
              <a:spLocks noChangeShapeType="1"/>
            </p:cNvSpPr>
            <p:nvPr/>
          </p:nvSpPr>
          <p:spPr bwMode="auto">
            <a:xfrm flipH="1">
              <a:off x="2490" y="2838"/>
              <a:ext cx="169" cy="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229" name="Freeform 317">
              <a:extLst>
                <a:ext uri="{FF2B5EF4-FFF2-40B4-BE49-F238E27FC236}">
                  <a16:creationId xmlns:a16="http://schemas.microsoft.com/office/drawing/2014/main" id="{88C20CFE-27F0-45B1-B9EA-F26C9D3B5FF0}"/>
                </a:ext>
              </a:extLst>
            </p:cNvPr>
            <p:cNvSpPr>
              <a:spLocks/>
            </p:cNvSpPr>
            <p:nvPr/>
          </p:nvSpPr>
          <p:spPr bwMode="auto">
            <a:xfrm>
              <a:off x="3044" y="2627"/>
              <a:ext cx="24" cy="105"/>
            </a:xfrm>
            <a:custGeom>
              <a:avLst/>
              <a:gdLst>
                <a:gd name="T0" fmla="*/ 0 w 24"/>
                <a:gd name="T1" fmla="*/ 105 h 105"/>
                <a:gd name="T2" fmla="*/ 16 w 24"/>
                <a:gd name="T3" fmla="*/ 0 h 105"/>
                <a:gd name="T4" fmla="*/ 24 w 24"/>
                <a:gd name="T5" fmla="*/ 105 h 105"/>
                <a:gd name="T6" fmla="*/ 0 w 24"/>
                <a:gd name="T7" fmla="*/ 105 h 105"/>
              </a:gdLst>
              <a:ahLst/>
              <a:cxnLst>
                <a:cxn ang="0">
                  <a:pos x="T0" y="T1"/>
                </a:cxn>
                <a:cxn ang="0">
                  <a:pos x="T2" y="T3"/>
                </a:cxn>
                <a:cxn ang="0">
                  <a:pos x="T4" y="T5"/>
                </a:cxn>
                <a:cxn ang="0">
                  <a:pos x="T6" y="T7"/>
                </a:cxn>
              </a:cxnLst>
              <a:rect l="0" t="0" r="r" b="b"/>
              <a:pathLst>
                <a:path w="24" h="105">
                  <a:moveTo>
                    <a:pt x="0" y="105"/>
                  </a:moveTo>
                  <a:lnTo>
                    <a:pt x="16" y="0"/>
                  </a:lnTo>
                  <a:lnTo>
                    <a:pt x="24" y="105"/>
                  </a:lnTo>
                  <a:lnTo>
                    <a:pt x="0"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30" name="Line 318">
              <a:extLst>
                <a:ext uri="{FF2B5EF4-FFF2-40B4-BE49-F238E27FC236}">
                  <a16:creationId xmlns:a16="http://schemas.microsoft.com/office/drawing/2014/main" id="{A7EEF0E9-9269-40B2-9416-130960E3BA5C}"/>
                </a:ext>
              </a:extLst>
            </p:cNvPr>
            <p:cNvSpPr>
              <a:spLocks noChangeShapeType="1"/>
            </p:cNvSpPr>
            <p:nvPr/>
          </p:nvSpPr>
          <p:spPr bwMode="auto">
            <a:xfrm flipV="1">
              <a:off x="3044" y="2627"/>
              <a:ext cx="15" cy="10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231" name="Line 319">
              <a:extLst>
                <a:ext uri="{FF2B5EF4-FFF2-40B4-BE49-F238E27FC236}">
                  <a16:creationId xmlns:a16="http://schemas.microsoft.com/office/drawing/2014/main" id="{AC8039D1-44E8-439F-83E1-C0A480A8B638}"/>
                </a:ext>
              </a:extLst>
            </p:cNvPr>
            <p:cNvSpPr>
              <a:spLocks noChangeShapeType="1"/>
            </p:cNvSpPr>
            <p:nvPr/>
          </p:nvSpPr>
          <p:spPr bwMode="auto">
            <a:xfrm>
              <a:off x="3060" y="2627"/>
              <a:ext cx="8" cy="10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232" name="Rectangle 320">
              <a:extLst>
                <a:ext uri="{FF2B5EF4-FFF2-40B4-BE49-F238E27FC236}">
                  <a16:creationId xmlns:a16="http://schemas.microsoft.com/office/drawing/2014/main" id="{377D6CF3-5FEB-4F3A-9D2D-1A81DEE7C8FE}"/>
                </a:ext>
              </a:extLst>
            </p:cNvPr>
            <p:cNvSpPr>
              <a:spLocks noChangeArrowheads="1"/>
            </p:cNvSpPr>
            <p:nvPr/>
          </p:nvSpPr>
          <p:spPr bwMode="auto">
            <a:xfrm>
              <a:off x="2724" y="1965"/>
              <a:ext cx="38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i-ET" sz="2100">
                  <a:solidFill>
                    <a:schemeClr val="tx1"/>
                  </a:solidFill>
                  <a:latin typeface="Arial" panose="020B0604020202020204" pitchFamily="34" charset="0"/>
                </a:rPr>
                <a:t>Pluto</a:t>
              </a:r>
              <a:endParaRPr lang="en-US" altLang="ti-ET" sz="1800" b="1">
                <a:solidFill>
                  <a:schemeClr val="tx1"/>
                </a:solidFill>
                <a:latin typeface="Century Gothic" panose="020B0502020202020204" pitchFamily="34" charset="0"/>
              </a:endParaRPr>
            </a:p>
          </p:txBody>
        </p:sp>
        <p:sp>
          <p:nvSpPr>
            <p:cNvPr id="167233" name="Line 321">
              <a:extLst>
                <a:ext uri="{FF2B5EF4-FFF2-40B4-BE49-F238E27FC236}">
                  <a16:creationId xmlns:a16="http://schemas.microsoft.com/office/drawing/2014/main" id="{8E9A3CF8-680D-4E4A-A2C9-4D2F91DD52CD}"/>
                </a:ext>
              </a:extLst>
            </p:cNvPr>
            <p:cNvSpPr>
              <a:spLocks noChangeShapeType="1"/>
            </p:cNvSpPr>
            <p:nvPr/>
          </p:nvSpPr>
          <p:spPr bwMode="auto">
            <a:xfrm>
              <a:off x="3747" y="2838"/>
              <a:ext cx="1" cy="1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234" name="Line 322">
              <a:extLst>
                <a:ext uri="{FF2B5EF4-FFF2-40B4-BE49-F238E27FC236}">
                  <a16:creationId xmlns:a16="http://schemas.microsoft.com/office/drawing/2014/main" id="{BC89E756-D56A-4E2B-B8E3-D6E76BD7C34A}"/>
                </a:ext>
              </a:extLst>
            </p:cNvPr>
            <p:cNvSpPr>
              <a:spLocks noChangeShapeType="1"/>
            </p:cNvSpPr>
            <p:nvPr/>
          </p:nvSpPr>
          <p:spPr bwMode="auto">
            <a:xfrm flipH="1">
              <a:off x="3591" y="2985"/>
              <a:ext cx="156" cy="7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235" name="Rectangle 323">
              <a:extLst>
                <a:ext uri="{FF2B5EF4-FFF2-40B4-BE49-F238E27FC236}">
                  <a16:creationId xmlns:a16="http://schemas.microsoft.com/office/drawing/2014/main" id="{AE611A9B-AE26-4F09-AB2C-6DF9F35191B1}"/>
                </a:ext>
              </a:extLst>
            </p:cNvPr>
            <p:cNvSpPr>
              <a:spLocks noChangeArrowheads="1"/>
            </p:cNvSpPr>
            <p:nvPr/>
          </p:nvSpPr>
          <p:spPr bwMode="auto">
            <a:xfrm>
              <a:off x="4282" y="1297"/>
              <a:ext cx="758"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ti-ET" sz="2100" dirty="0">
                  <a:solidFill>
                    <a:schemeClr val="tx1"/>
                  </a:solidFill>
                  <a:latin typeface="Arial" panose="020B0604020202020204" pitchFamily="34" charset="0"/>
                </a:rPr>
                <a:t>2,000 Years</a:t>
              </a:r>
              <a:endParaRPr lang="en-US" altLang="ti-ET" sz="1800" b="1" dirty="0">
                <a:solidFill>
                  <a:schemeClr val="tx1"/>
                </a:solidFill>
                <a:latin typeface="Century Gothic" panose="020B0502020202020204" pitchFamily="34" charset="0"/>
              </a:endParaRPr>
            </a:p>
          </p:txBody>
        </p:sp>
        <p:sp>
          <p:nvSpPr>
            <p:cNvPr id="167236" name="Freeform 324">
              <a:extLst>
                <a:ext uri="{FF2B5EF4-FFF2-40B4-BE49-F238E27FC236}">
                  <a16:creationId xmlns:a16="http://schemas.microsoft.com/office/drawing/2014/main" id="{EA3C4A17-5247-4A22-8FC5-5FA96247C7C1}"/>
                </a:ext>
              </a:extLst>
            </p:cNvPr>
            <p:cNvSpPr>
              <a:spLocks/>
            </p:cNvSpPr>
            <p:nvPr/>
          </p:nvSpPr>
          <p:spPr bwMode="auto">
            <a:xfrm>
              <a:off x="2693" y="1121"/>
              <a:ext cx="773" cy="401"/>
            </a:xfrm>
            <a:custGeom>
              <a:avLst/>
              <a:gdLst>
                <a:gd name="T0" fmla="*/ 0 w 773"/>
                <a:gd name="T1" fmla="*/ 0 h 401"/>
                <a:gd name="T2" fmla="*/ 23 w 773"/>
                <a:gd name="T3" fmla="*/ 0 h 401"/>
                <a:gd name="T4" fmla="*/ 31 w 773"/>
                <a:gd name="T5" fmla="*/ 0 h 401"/>
                <a:gd name="T6" fmla="*/ 47 w 773"/>
                <a:gd name="T7" fmla="*/ 7 h 401"/>
                <a:gd name="T8" fmla="*/ 62 w 773"/>
                <a:gd name="T9" fmla="*/ 7 h 401"/>
                <a:gd name="T10" fmla="*/ 94 w 773"/>
                <a:gd name="T11" fmla="*/ 21 h 401"/>
                <a:gd name="T12" fmla="*/ 117 w 773"/>
                <a:gd name="T13" fmla="*/ 28 h 401"/>
                <a:gd name="T14" fmla="*/ 133 w 773"/>
                <a:gd name="T15" fmla="*/ 35 h 401"/>
                <a:gd name="T16" fmla="*/ 164 w 773"/>
                <a:gd name="T17" fmla="*/ 49 h 401"/>
                <a:gd name="T18" fmla="*/ 226 w 773"/>
                <a:gd name="T19" fmla="*/ 78 h 401"/>
                <a:gd name="T20" fmla="*/ 289 w 773"/>
                <a:gd name="T21" fmla="*/ 106 h 401"/>
                <a:gd name="T22" fmla="*/ 367 w 773"/>
                <a:gd name="T23" fmla="*/ 141 h 401"/>
                <a:gd name="T24" fmla="*/ 406 w 773"/>
                <a:gd name="T25" fmla="*/ 162 h 401"/>
                <a:gd name="T26" fmla="*/ 445 w 773"/>
                <a:gd name="T27" fmla="*/ 183 h 401"/>
                <a:gd name="T28" fmla="*/ 523 w 773"/>
                <a:gd name="T29" fmla="*/ 225 h 401"/>
                <a:gd name="T30" fmla="*/ 586 w 773"/>
                <a:gd name="T31" fmla="*/ 261 h 401"/>
                <a:gd name="T32" fmla="*/ 656 w 773"/>
                <a:gd name="T33" fmla="*/ 303 h 401"/>
                <a:gd name="T34" fmla="*/ 679 w 773"/>
                <a:gd name="T35" fmla="*/ 317 h 401"/>
                <a:gd name="T36" fmla="*/ 687 w 773"/>
                <a:gd name="T37" fmla="*/ 324 h 401"/>
                <a:gd name="T38" fmla="*/ 710 w 773"/>
                <a:gd name="T39" fmla="*/ 338 h 401"/>
                <a:gd name="T40" fmla="*/ 726 w 773"/>
                <a:gd name="T41" fmla="*/ 352 h 401"/>
                <a:gd name="T42" fmla="*/ 750 w 773"/>
                <a:gd name="T43" fmla="*/ 366 h 401"/>
                <a:gd name="T44" fmla="*/ 757 w 773"/>
                <a:gd name="T45" fmla="*/ 373 h 401"/>
                <a:gd name="T46" fmla="*/ 765 w 773"/>
                <a:gd name="T47" fmla="*/ 380 h 401"/>
                <a:gd name="T48" fmla="*/ 773 w 773"/>
                <a:gd name="T49" fmla="*/ 394 h 401"/>
                <a:gd name="T50" fmla="*/ 773 w 773"/>
                <a:gd name="T51" fmla="*/ 401 h 401"/>
                <a:gd name="T52" fmla="*/ 750 w 773"/>
                <a:gd name="T53" fmla="*/ 401 h 401"/>
                <a:gd name="T54" fmla="*/ 742 w 773"/>
                <a:gd name="T55" fmla="*/ 401 h 401"/>
                <a:gd name="T56" fmla="*/ 726 w 773"/>
                <a:gd name="T57" fmla="*/ 394 h 401"/>
                <a:gd name="T58" fmla="*/ 710 w 773"/>
                <a:gd name="T59" fmla="*/ 394 h 401"/>
                <a:gd name="T60" fmla="*/ 679 w 773"/>
                <a:gd name="T61" fmla="*/ 380 h 401"/>
                <a:gd name="T62" fmla="*/ 656 w 773"/>
                <a:gd name="T63" fmla="*/ 373 h 401"/>
                <a:gd name="T64" fmla="*/ 640 w 773"/>
                <a:gd name="T65" fmla="*/ 366 h 401"/>
                <a:gd name="T66" fmla="*/ 609 w 773"/>
                <a:gd name="T67" fmla="*/ 352 h 401"/>
                <a:gd name="T68" fmla="*/ 547 w 773"/>
                <a:gd name="T69" fmla="*/ 324 h 401"/>
                <a:gd name="T70" fmla="*/ 484 w 773"/>
                <a:gd name="T71" fmla="*/ 296 h 401"/>
                <a:gd name="T72" fmla="*/ 406 w 773"/>
                <a:gd name="T73" fmla="*/ 261 h 401"/>
                <a:gd name="T74" fmla="*/ 367 w 773"/>
                <a:gd name="T75" fmla="*/ 239 h 401"/>
                <a:gd name="T76" fmla="*/ 328 w 773"/>
                <a:gd name="T77" fmla="*/ 218 h 401"/>
                <a:gd name="T78" fmla="*/ 250 w 773"/>
                <a:gd name="T79" fmla="*/ 176 h 401"/>
                <a:gd name="T80" fmla="*/ 187 w 773"/>
                <a:gd name="T81" fmla="*/ 141 h 401"/>
                <a:gd name="T82" fmla="*/ 125 w 773"/>
                <a:gd name="T83" fmla="*/ 106 h 401"/>
                <a:gd name="T84" fmla="*/ 94 w 773"/>
                <a:gd name="T85" fmla="*/ 85 h 401"/>
                <a:gd name="T86" fmla="*/ 86 w 773"/>
                <a:gd name="T87" fmla="*/ 78 h 401"/>
                <a:gd name="T88" fmla="*/ 62 w 773"/>
                <a:gd name="T89" fmla="*/ 64 h 401"/>
                <a:gd name="T90" fmla="*/ 47 w 773"/>
                <a:gd name="T91" fmla="*/ 49 h 401"/>
                <a:gd name="T92" fmla="*/ 23 w 773"/>
                <a:gd name="T93" fmla="*/ 35 h 401"/>
                <a:gd name="T94" fmla="*/ 16 w 773"/>
                <a:gd name="T95" fmla="*/ 28 h 401"/>
                <a:gd name="T96" fmla="*/ 8 w 773"/>
                <a:gd name="T97" fmla="*/ 21 h 401"/>
                <a:gd name="T98" fmla="*/ 0 w 773"/>
                <a:gd name="T99" fmla="*/ 7 h 401"/>
                <a:gd name="T100" fmla="*/ 0 w 773"/>
                <a:gd name="T101"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73" h="401">
                  <a:moveTo>
                    <a:pt x="0" y="0"/>
                  </a:moveTo>
                  <a:lnTo>
                    <a:pt x="23" y="0"/>
                  </a:lnTo>
                  <a:lnTo>
                    <a:pt x="31" y="0"/>
                  </a:lnTo>
                  <a:lnTo>
                    <a:pt x="47" y="7"/>
                  </a:lnTo>
                  <a:lnTo>
                    <a:pt x="62" y="7"/>
                  </a:lnTo>
                  <a:lnTo>
                    <a:pt x="94" y="21"/>
                  </a:lnTo>
                  <a:lnTo>
                    <a:pt x="117" y="28"/>
                  </a:lnTo>
                  <a:lnTo>
                    <a:pt x="133" y="35"/>
                  </a:lnTo>
                  <a:lnTo>
                    <a:pt x="164" y="49"/>
                  </a:lnTo>
                  <a:lnTo>
                    <a:pt x="226" y="78"/>
                  </a:lnTo>
                  <a:lnTo>
                    <a:pt x="289" y="106"/>
                  </a:lnTo>
                  <a:lnTo>
                    <a:pt x="367" y="141"/>
                  </a:lnTo>
                  <a:lnTo>
                    <a:pt x="406" y="162"/>
                  </a:lnTo>
                  <a:lnTo>
                    <a:pt x="445" y="183"/>
                  </a:lnTo>
                  <a:lnTo>
                    <a:pt x="523" y="225"/>
                  </a:lnTo>
                  <a:lnTo>
                    <a:pt x="586" y="261"/>
                  </a:lnTo>
                  <a:lnTo>
                    <a:pt x="656" y="303"/>
                  </a:lnTo>
                  <a:lnTo>
                    <a:pt x="679" y="317"/>
                  </a:lnTo>
                  <a:lnTo>
                    <a:pt x="687" y="324"/>
                  </a:lnTo>
                  <a:lnTo>
                    <a:pt x="710" y="338"/>
                  </a:lnTo>
                  <a:lnTo>
                    <a:pt x="726" y="352"/>
                  </a:lnTo>
                  <a:lnTo>
                    <a:pt x="750" y="366"/>
                  </a:lnTo>
                  <a:lnTo>
                    <a:pt x="757" y="373"/>
                  </a:lnTo>
                  <a:lnTo>
                    <a:pt x="765" y="380"/>
                  </a:lnTo>
                  <a:lnTo>
                    <a:pt x="773" y="394"/>
                  </a:lnTo>
                  <a:lnTo>
                    <a:pt x="773" y="401"/>
                  </a:lnTo>
                  <a:lnTo>
                    <a:pt x="750" y="401"/>
                  </a:lnTo>
                  <a:lnTo>
                    <a:pt x="742" y="401"/>
                  </a:lnTo>
                  <a:lnTo>
                    <a:pt x="726" y="394"/>
                  </a:lnTo>
                  <a:lnTo>
                    <a:pt x="710" y="394"/>
                  </a:lnTo>
                  <a:lnTo>
                    <a:pt x="679" y="380"/>
                  </a:lnTo>
                  <a:lnTo>
                    <a:pt x="656" y="373"/>
                  </a:lnTo>
                  <a:lnTo>
                    <a:pt x="640" y="366"/>
                  </a:lnTo>
                  <a:lnTo>
                    <a:pt x="609" y="352"/>
                  </a:lnTo>
                  <a:lnTo>
                    <a:pt x="547" y="324"/>
                  </a:lnTo>
                  <a:lnTo>
                    <a:pt x="484" y="296"/>
                  </a:lnTo>
                  <a:lnTo>
                    <a:pt x="406" y="261"/>
                  </a:lnTo>
                  <a:lnTo>
                    <a:pt x="367" y="239"/>
                  </a:lnTo>
                  <a:lnTo>
                    <a:pt x="328" y="218"/>
                  </a:lnTo>
                  <a:lnTo>
                    <a:pt x="250" y="176"/>
                  </a:lnTo>
                  <a:lnTo>
                    <a:pt x="187" y="141"/>
                  </a:lnTo>
                  <a:lnTo>
                    <a:pt x="125" y="106"/>
                  </a:lnTo>
                  <a:lnTo>
                    <a:pt x="94" y="85"/>
                  </a:lnTo>
                  <a:lnTo>
                    <a:pt x="86" y="78"/>
                  </a:lnTo>
                  <a:lnTo>
                    <a:pt x="62" y="64"/>
                  </a:lnTo>
                  <a:lnTo>
                    <a:pt x="47" y="49"/>
                  </a:lnTo>
                  <a:lnTo>
                    <a:pt x="23" y="35"/>
                  </a:lnTo>
                  <a:lnTo>
                    <a:pt x="16" y="28"/>
                  </a:lnTo>
                  <a:lnTo>
                    <a:pt x="8" y="21"/>
                  </a:lnTo>
                  <a:lnTo>
                    <a:pt x="0" y="7"/>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37" name="Freeform 325">
              <a:extLst>
                <a:ext uri="{FF2B5EF4-FFF2-40B4-BE49-F238E27FC236}">
                  <a16:creationId xmlns:a16="http://schemas.microsoft.com/office/drawing/2014/main" id="{D923779B-127B-4D64-B95C-E892CD666445}"/>
                </a:ext>
              </a:extLst>
            </p:cNvPr>
            <p:cNvSpPr>
              <a:spLocks/>
            </p:cNvSpPr>
            <p:nvPr/>
          </p:nvSpPr>
          <p:spPr bwMode="auto">
            <a:xfrm>
              <a:off x="3013" y="1255"/>
              <a:ext cx="156" cy="141"/>
            </a:xfrm>
            <a:custGeom>
              <a:avLst/>
              <a:gdLst>
                <a:gd name="T0" fmla="*/ 8 w 156"/>
                <a:gd name="T1" fmla="*/ 35 h 141"/>
                <a:gd name="T2" fmla="*/ 16 w 156"/>
                <a:gd name="T3" fmla="*/ 28 h 141"/>
                <a:gd name="T4" fmla="*/ 24 w 156"/>
                <a:gd name="T5" fmla="*/ 14 h 141"/>
                <a:gd name="T6" fmla="*/ 39 w 156"/>
                <a:gd name="T7" fmla="*/ 7 h 141"/>
                <a:gd name="T8" fmla="*/ 47 w 156"/>
                <a:gd name="T9" fmla="*/ 0 h 141"/>
                <a:gd name="T10" fmla="*/ 55 w 156"/>
                <a:gd name="T11" fmla="*/ 0 h 141"/>
                <a:gd name="T12" fmla="*/ 63 w 156"/>
                <a:gd name="T13" fmla="*/ 0 h 141"/>
                <a:gd name="T14" fmla="*/ 78 w 156"/>
                <a:gd name="T15" fmla="*/ 0 h 141"/>
                <a:gd name="T16" fmla="*/ 94 w 156"/>
                <a:gd name="T17" fmla="*/ 0 h 141"/>
                <a:gd name="T18" fmla="*/ 109 w 156"/>
                <a:gd name="T19" fmla="*/ 7 h 141"/>
                <a:gd name="T20" fmla="*/ 117 w 156"/>
                <a:gd name="T21" fmla="*/ 14 h 141"/>
                <a:gd name="T22" fmla="*/ 125 w 156"/>
                <a:gd name="T23" fmla="*/ 21 h 141"/>
                <a:gd name="T24" fmla="*/ 141 w 156"/>
                <a:gd name="T25" fmla="*/ 28 h 141"/>
                <a:gd name="T26" fmla="*/ 148 w 156"/>
                <a:gd name="T27" fmla="*/ 42 h 141"/>
                <a:gd name="T28" fmla="*/ 156 w 156"/>
                <a:gd name="T29" fmla="*/ 49 h 141"/>
                <a:gd name="T30" fmla="*/ 156 w 156"/>
                <a:gd name="T31" fmla="*/ 56 h 141"/>
                <a:gd name="T32" fmla="*/ 156 w 156"/>
                <a:gd name="T33" fmla="*/ 63 h 141"/>
                <a:gd name="T34" fmla="*/ 156 w 156"/>
                <a:gd name="T35" fmla="*/ 70 h 141"/>
                <a:gd name="T36" fmla="*/ 156 w 156"/>
                <a:gd name="T37" fmla="*/ 91 h 141"/>
                <a:gd name="T38" fmla="*/ 156 w 156"/>
                <a:gd name="T39" fmla="*/ 98 h 141"/>
                <a:gd name="T40" fmla="*/ 148 w 156"/>
                <a:gd name="T41" fmla="*/ 105 h 141"/>
                <a:gd name="T42" fmla="*/ 148 w 156"/>
                <a:gd name="T43" fmla="*/ 112 h 141"/>
                <a:gd name="T44" fmla="*/ 133 w 156"/>
                <a:gd name="T45" fmla="*/ 127 h 141"/>
                <a:gd name="T46" fmla="*/ 117 w 156"/>
                <a:gd name="T47" fmla="*/ 134 h 141"/>
                <a:gd name="T48" fmla="*/ 109 w 156"/>
                <a:gd name="T49" fmla="*/ 141 h 141"/>
                <a:gd name="T50" fmla="*/ 102 w 156"/>
                <a:gd name="T51" fmla="*/ 141 h 141"/>
                <a:gd name="T52" fmla="*/ 94 w 156"/>
                <a:gd name="T53" fmla="*/ 141 h 141"/>
                <a:gd name="T54" fmla="*/ 78 w 156"/>
                <a:gd name="T55" fmla="*/ 141 h 141"/>
                <a:gd name="T56" fmla="*/ 63 w 156"/>
                <a:gd name="T57" fmla="*/ 141 h 141"/>
                <a:gd name="T58" fmla="*/ 47 w 156"/>
                <a:gd name="T59" fmla="*/ 141 h 141"/>
                <a:gd name="T60" fmla="*/ 39 w 156"/>
                <a:gd name="T61" fmla="*/ 134 h 141"/>
                <a:gd name="T62" fmla="*/ 31 w 156"/>
                <a:gd name="T63" fmla="*/ 134 h 141"/>
                <a:gd name="T64" fmla="*/ 16 w 156"/>
                <a:gd name="T65" fmla="*/ 119 h 141"/>
                <a:gd name="T66" fmla="*/ 8 w 156"/>
                <a:gd name="T67" fmla="*/ 105 h 141"/>
                <a:gd name="T68" fmla="*/ 0 w 156"/>
                <a:gd name="T69" fmla="*/ 98 h 141"/>
                <a:gd name="T70" fmla="*/ 0 w 156"/>
                <a:gd name="T71" fmla="*/ 91 h 141"/>
                <a:gd name="T72" fmla="*/ 0 w 156"/>
                <a:gd name="T73" fmla="*/ 84 h 141"/>
                <a:gd name="T74" fmla="*/ 0 w 156"/>
                <a:gd name="T75" fmla="*/ 70 h 141"/>
                <a:gd name="T76" fmla="*/ 0 w 156"/>
                <a:gd name="T77" fmla="*/ 56 h 141"/>
                <a:gd name="T78" fmla="*/ 8 w 156"/>
                <a:gd name="T79" fmla="*/ 42 h 141"/>
                <a:gd name="T80" fmla="*/ 8 w 156"/>
                <a:gd name="T81" fmla="*/ 3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6" h="141">
                  <a:moveTo>
                    <a:pt x="8" y="35"/>
                  </a:moveTo>
                  <a:lnTo>
                    <a:pt x="16" y="28"/>
                  </a:lnTo>
                  <a:lnTo>
                    <a:pt x="24" y="14"/>
                  </a:lnTo>
                  <a:lnTo>
                    <a:pt x="39" y="7"/>
                  </a:lnTo>
                  <a:lnTo>
                    <a:pt x="47" y="0"/>
                  </a:lnTo>
                  <a:lnTo>
                    <a:pt x="55" y="0"/>
                  </a:lnTo>
                  <a:lnTo>
                    <a:pt x="63" y="0"/>
                  </a:lnTo>
                  <a:lnTo>
                    <a:pt x="78" y="0"/>
                  </a:lnTo>
                  <a:lnTo>
                    <a:pt x="94" y="0"/>
                  </a:lnTo>
                  <a:lnTo>
                    <a:pt x="109" y="7"/>
                  </a:lnTo>
                  <a:lnTo>
                    <a:pt x="117" y="14"/>
                  </a:lnTo>
                  <a:lnTo>
                    <a:pt x="125" y="21"/>
                  </a:lnTo>
                  <a:lnTo>
                    <a:pt x="141" y="28"/>
                  </a:lnTo>
                  <a:lnTo>
                    <a:pt x="148" y="42"/>
                  </a:lnTo>
                  <a:lnTo>
                    <a:pt x="156" y="49"/>
                  </a:lnTo>
                  <a:lnTo>
                    <a:pt x="156" y="56"/>
                  </a:lnTo>
                  <a:lnTo>
                    <a:pt x="156" y="63"/>
                  </a:lnTo>
                  <a:lnTo>
                    <a:pt x="156" y="70"/>
                  </a:lnTo>
                  <a:lnTo>
                    <a:pt x="156" y="91"/>
                  </a:lnTo>
                  <a:lnTo>
                    <a:pt x="156" y="98"/>
                  </a:lnTo>
                  <a:lnTo>
                    <a:pt x="148" y="105"/>
                  </a:lnTo>
                  <a:lnTo>
                    <a:pt x="148" y="112"/>
                  </a:lnTo>
                  <a:lnTo>
                    <a:pt x="133" y="127"/>
                  </a:lnTo>
                  <a:lnTo>
                    <a:pt x="117" y="134"/>
                  </a:lnTo>
                  <a:lnTo>
                    <a:pt x="109" y="141"/>
                  </a:lnTo>
                  <a:lnTo>
                    <a:pt x="102" y="141"/>
                  </a:lnTo>
                  <a:lnTo>
                    <a:pt x="94" y="141"/>
                  </a:lnTo>
                  <a:lnTo>
                    <a:pt x="78" y="141"/>
                  </a:lnTo>
                  <a:lnTo>
                    <a:pt x="63" y="141"/>
                  </a:lnTo>
                  <a:lnTo>
                    <a:pt x="47" y="141"/>
                  </a:lnTo>
                  <a:lnTo>
                    <a:pt x="39" y="134"/>
                  </a:lnTo>
                  <a:lnTo>
                    <a:pt x="31" y="134"/>
                  </a:lnTo>
                  <a:lnTo>
                    <a:pt x="16" y="119"/>
                  </a:lnTo>
                  <a:lnTo>
                    <a:pt x="8" y="105"/>
                  </a:lnTo>
                  <a:lnTo>
                    <a:pt x="0" y="98"/>
                  </a:lnTo>
                  <a:lnTo>
                    <a:pt x="0" y="91"/>
                  </a:lnTo>
                  <a:lnTo>
                    <a:pt x="0" y="84"/>
                  </a:lnTo>
                  <a:lnTo>
                    <a:pt x="0" y="70"/>
                  </a:lnTo>
                  <a:lnTo>
                    <a:pt x="0" y="56"/>
                  </a:lnTo>
                  <a:lnTo>
                    <a:pt x="8" y="42"/>
                  </a:lnTo>
                  <a:lnTo>
                    <a:pt x="8" y="35"/>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38" name="Freeform 326">
              <a:extLst>
                <a:ext uri="{FF2B5EF4-FFF2-40B4-BE49-F238E27FC236}">
                  <a16:creationId xmlns:a16="http://schemas.microsoft.com/office/drawing/2014/main" id="{D32F2075-CE89-490F-9E63-83B11C6821EC}"/>
                </a:ext>
              </a:extLst>
            </p:cNvPr>
            <p:cNvSpPr>
              <a:spLocks/>
            </p:cNvSpPr>
            <p:nvPr/>
          </p:nvSpPr>
          <p:spPr bwMode="auto">
            <a:xfrm>
              <a:off x="3076" y="1339"/>
              <a:ext cx="78" cy="28"/>
            </a:xfrm>
            <a:custGeom>
              <a:avLst/>
              <a:gdLst>
                <a:gd name="T0" fmla="*/ 78 w 78"/>
                <a:gd name="T1" fmla="*/ 28 h 28"/>
                <a:gd name="T2" fmla="*/ 54 w 78"/>
                <a:gd name="T3" fmla="*/ 21 h 28"/>
                <a:gd name="T4" fmla="*/ 46 w 78"/>
                <a:gd name="T5" fmla="*/ 21 h 28"/>
                <a:gd name="T6" fmla="*/ 15 w 78"/>
                <a:gd name="T7" fmla="*/ 7 h 28"/>
                <a:gd name="T8" fmla="*/ 0 w 78"/>
                <a:gd name="T9" fmla="*/ 0 h 28"/>
                <a:gd name="T10" fmla="*/ 78 w 78"/>
                <a:gd name="T11" fmla="*/ 28 h 28"/>
              </a:gdLst>
              <a:ahLst/>
              <a:cxnLst>
                <a:cxn ang="0">
                  <a:pos x="T0" y="T1"/>
                </a:cxn>
                <a:cxn ang="0">
                  <a:pos x="T2" y="T3"/>
                </a:cxn>
                <a:cxn ang="0">
                  <a:pos x="T4" y="T5"/>
                </a:cxn>
                <a:cxn ang="0">
                  <a:pos x="T6" y="T7"/>
                </a:cxn>
                <a:cxn ang="0">
                  <a:pos x="T8" y="T9"/>
                </a:cxn>
                <a:cxn ang="0">
                  <a:pos x="T10" y="T11"/>
                </a:cxn>
              </a:cxnLst>
              <a:rect l="0" t="0" r="r" b="b"/>
              <a:pathLst>
                <a:path w="78" h="28">
                  <a:moveTo>
                    <a:pt x="78" y="28"/>
                  </a:moveTo>
                  <a:lnTo>
                    <a:pt x="54" y="21"/>
                  </a:lnTo>
                  <a:lnTo>
                    <a:pt x="46" y="21"/>
                  </a:lnTo>
                  <a:lnTo>
                    <a:pt x="15" y="7"/>
                  </a:lnTo>
                  <a:lnTo>
                    <a:pt x="0" y="0"/>
                  </a:lnTo>
                  <a:lnTo>
                    <a:pt x="78" y="28"/>
                  </a:lnTo>
                  <a:close/>
                </a:path>
              </a:pathLst>
            </a:custGeom>
            <a:solidFill>
              <a:srgbClr val="FCF30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39" name="Freeform 327">
              <a:extLst>
                <a:ext uri="{FF2B5EF4-FFF2-40B4-BE49-F238E27FC236}">
                  <a16:creationId xmlns:a16="http://schemas.microsoft.com/office/drawing/2014/main" id="{D0F17895-7E00-48BE-AB09-29C85E0599A4}"/>
                </a:ext>
              </a:extLst>
            </p:cNvPr>
            <p:cNvSpPr>
              <a:spLocks/>
            </p:cNvSpPr>
            <p:nvPr/>
          </p:nvSpPr>
          <p:spPr bwMode="auto">
            <a:xfrm>
              <a:off x="3083" y="1346"/>
              <a:ext cx="78" cy="28"/>
            </a:xfrm>
            <a:custGeom>
              <a:avLst/>
              <a:gdLst>
                <a:gd name="T0" fmla="*/ 78 w 78"/>
                <a:gd name="T1" fmla="*/ 28 h 28"/>
                <a:gd name="T2" fmla="*/ 55 w 78"/>
                <a:gd name="T3" fmla="*/ 21 h 28"/>
                <a:gd name="T4" fmla="*/ 47 w 78"/>
                <a:gd name="T5" fmla="*/ 21 h 28"/>
                <a:gd name="T6" fmla="*/ 16 w 78"/>
                <a:gd name="T7" fmla="*/ 7 h 28"/>
                <a:gd name="T8" fmla="*/ 0 w 78"/>
                <a:gd name="T9" fmla="*/ 0 h 28"/>
              </a:gdLst>
              <a:ahLst/>
              <a:cxnLst>
                <a:cxn ang="0">
                  <a:pos x="T0" y="T1"/>
                </a:cxn>
                <a:cxn ang="0">
                  <a:pos x="T2" y="T3"/>
                </a:cxn>
                <a:cxn ang="0">
                  <a:pos x="T4" y="T5"/>
                </a:cxn>
                <a:cxn ang="0">
                  <a:pos x="T6" y="T7"/>
                </a:cxn>
                <a:cxn ang="0">
                  <a:pos x="T8" y="T9"/>
                </a:cxn>
              </a:cxnLst>
              <a:rect l="0" t="0" r="r" b="b"/>
              <a:pathLst>
                <a:path w="78" h="28">
                  <a:moveTo>
                    <a:pt x="78" y="28"/>
                  </a:moveTo>
                  <a:lnTo>
                    <a:pt x="55" y="21"/>
                  </a:lnTo>
                  <a:lnTo>
                    <a:pt x="47" y="21"/>
                  </a:lnTo>
                  <a:lnTo>
                    <a:pt x="16" y="7"/>
                  </a:lnTo>
                  <a:lnTo>
                    <a:pt x="0" y="0"/>
                  </a:lnTo>
                </a:path>
              </a:pathLst>
            </a:custGeom>
            <a:noFill/>
            <a:ln w="25400">
              <a:solidFill>
                <a:srgbClr val="FDF98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ti-ET"/>
            </a:p>
          </p:txBody>
        </p:sp>
        <p:sp>
          <p:nvSpPr>
            <p:cNvPr id="167240" name="Freeform 328">
              <a:extLst>
                <a:ext uri="{FF2B5EF4-FFF2-40B4-BE49-F238E27FC236}">
                  <a16:creationId xmlns:a16="http://schemas.microsoft.com/office/drawing/2014/main" id="{2E1CA3BA-90D4-4287-8B46-ACB9A14D3C2C}"/>
                </a:ext>
              </a:extLst>
            </p:cNvPr>
            <p:cNvSpPr>
              <a:spLocks/>
            </p:cNvSpPr>
            <p:nvPr/>
          </p:nvSpPr>
          <p:spPr bwMode="auto">
            <a:xfrm>
              <a:off x="3021" y="1290"/>
              <a:ext cx="62" cy="49"/>
            </a:xfrm>
            <a:custGeom>
              <a:avLst/>
              <a:gdLst>
                <a:gd name="T0" fmla="*/ 62 w 62"/>
                <a:gd name="T1" fmla="*/ 49 h 49"/>
                <a:gd name="T2" fmla="*/ 47 w 62"/>
                <a:gd name="T3" fmla="*/ 42 h 49"/>
                <a:gd name="T4" fmla="*/ 23 w 62"/>
                <a:gd name="T5" fmla="*/ 28 h 49"/>
                <a:gd name="T6" fmla="*/ 16 w 62"/>
                <a:gd name="T7" fmla="*/ 21 h 49"/>
                <a:gd name="T8" fmla="*/ 8 w 62"/>
                <a:gd name="T9" fmla="*/ 14 h 49"/>
                <a:gd name="T10" fmla="*/ 0 w 62"/>
                <a:gd name="T11" fmla="*/ 7 h 49"/>
                <a:gd name="T12" fmla="*/ 0 w 62"/>
                <a:gd name="T13" fmla="*/ 0 h 49"/>
                <a:gd name="T14" fmla="*/ 62 w 62"/>
                <a:gd name="T15" fmla="*/ 4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49">
                  <a:moveTo>
                    <a:pt x="62" y="49"/>
                  </a:moveTo>
                  <a:lnTo>
                    <a:pt x="47" y="42"/>
                  </a:lnTo>
                  <a:lnTo>
                    <a:pt x="23" y="28"/>
                  </a:lnTo>
                  <a:lnTo>
                    <a:pt x="16" y="21"/>
                  </a:lnTo>
                  <a:lnTo>
                    <a:pt x="8" y="14"/>
                  </a:lnTo>
                  <a:lnTo>
                    <a:pt x="0" y="7"/>
                  </a:lnTo>
                  <a:lnTo>
                    <a:pt x="0" y="0"/>
                  </a:lnTo>
                  <a:lnTo>
                    <a:pt x="62" y="49"/>
                  </a:lnTo>
                  <a:close/>
                </a:path>
              </a:pathLst>
            </a:custGeom>
            <a:solidFill>
              <a:srgbClr val="FCF30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41" name="Freeform 329">
              <a:extLst>
                <a:ext uri="{FF2B5EF4-FFF2-40B4-BE49-F238E27FC236}">
                  <a16:creationId xmlns:a16="http://schemas.microsoft.com/office/drawing/2014/main" id="{D3D0BB25-7D78-4D3F-85B7-F59F2992EC47}"/>
                </a:ext>
              </a:extLst>
            </p:cNvPr>
            <p:cNvSpPr>
              <a:spLocks/>
            </p:cNvSpPr>
            <p:nvPr/>
          </p:nvSpPr>
          <p:spPr bwMode="auto">
            <a:xfrm>
              <a:off x="3029" y="1297"/>
              <a:ext cx="62" cy="49"/>
            </a:xfrm>
            <a:custGeom>
              <a:avLst/>
              <a:gdLst>
                <a:gd name="T0" fmla="*/ 62 w 62"/>
                <a:gd name="T1" fmla="*/ 49 h 49"/>
                <a:gd name="T2" fmla="*/ 47 w 62"/>
                <a:gd name="T3" fmla="*/ 42 h 49"/>
                <a:gd name="T4" fmla="*/ 23 w 62"/>
                <a:gd name="T5" fmla="*/ 28 h 49"/>
                <a:gd name="T6" fmla="*/ 15 w 62"/>
                <a:gd name="T7" fmla="*/ 21 h 49"/>
                <a:gd name="T8" fmla="*/ 8 w 62"/>
                <a:gd name="T9" fmla="*/ 14 h 49"/>
                <a:gd name="T10" fmla="*/ 0 w 62"/>
                <a:gd name="T11" fmla="*/ 7 h 49"/>
                <a:gd name="T12" fmla="*/ 0 w 62"/>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62" h="49">
                  <a:moveTo>
                    <a:pt x="62" y="49"/>
                  </a:moveTo>
                  <a:lnTo>
                    <a:pt x="47" y="42"/>
                  </a:lnTo>
                  <a:lnTo>
                    <a:pt x="23" y="28"/>
                  </a:lnTo>
                  <a:lnTo>
                    <a:pt x="15" y="21"/>
                  </a:lnTo>
                  <a:lnTo>
                    <a:pt x="8" y="14"/>
                  </a:lnTo>
                  <a:lnTo>
                    <a:pt x="0" y="7"/>
                  </a:lnTo>
                  <a:lnTo>
                    <a:pt x="0" y="0"/>
                  </a:lnTo>
                </a:path>
              </a:pathLst>
            </a:custGeom>
            <a:noFill/>
            <a:ln w="25400">
              <a:solidFill>
                <a:srgbClr val="FDF98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ti-ET"/>
            </a:p>
          </p:txBody>
        </p:sp>
        <p:sp>
          <p:nvSpPr>
            <p:cNvPr id="167242" name="Freeform 330">
              <a:extLst>
                <a:ext uri="{FF2B5EF4-FFF2-40B4-BE49-F238E27FC236}">
                  <a16:creationId xmlns:a16="http://schemas.microsoft.com/office/drawing/2014/main" id="{395DDD23-3571-4BCE-B48F-A7AE6D6002D3}"/>
                </a:ext>
              </a:extLst>
            </p:cNvPr>
            <p:cNvSpPr>
              <a:spLocks/>
            </p:cNvSpPr>
            <p:nvPr/>
          </p:nvSpPr>
          <p:spPr bwMode="auto">
            <a:xfrm>
              <a:off x="2716" y="1142"/>
              <a:ext cx="391" cy="232"/>
            </a:xfrm>
            <a:custGeom>
              <a:avLst/>
              <a:gdLst>
                <a:gd name="T0" fmla="*/ 375 w 391"/>
                <a:gd name="T1" fmla="*/ 232 h 232"/>
                <a:gd name="T2" fmla="*/ 336 w 391"/>
                <a:gd name="T3" fmla="*/ 211 h 232"/>
                <a:gd name="T4" fmla="*/ 258 w 391"/>
                <a:gd name="T5" fmla="*/ 169 h 232"/>
                <a:gd name="T6" fmla="*/ 196 w 391"/>
                <a:gd name="T7" fmla="*/ 134 h 232"/>
                <a:gd name="T8" fmla="*/ 133 w 391"/>
                <a:gd name="T9" fmla="*/ 99 h 232"/>
                <a:gd name="T10" fmla="*/ 102 w 391"/>
                <a:gd name="T11" fmla="*/ 78 h 232"/>
                <a:gd name="T12" fmla="*/ 94 w 391"/>
                <a:gd name="T13" fmla="*/ 71 h 232"/>
                <a:gd name="T14" fmla="*/ 71 w 391"/>
                <a:gd name="T15" fmla="*/ 57 h 232"/>
                <a:gd name="T16" fmla="*/ 39 w 391"/>
                <a:gd name="T17" fmla="*/ 43 h 232"/>
                <a:gd name="T18" fmla="*/ 24 w 391"/>
                <a:gd name="T19" fmla="*/ 28 h 232"/>
                <a:gd name="T20" fmla="*/ 8 w 391"/>
                <a:gd name="T21" fmla="*/ 21 h 232"/>
                <a:gd name="T22" fmla="*/ 8 w 391"/>
                <a:gd name="T23" fmla="*/ 14 h 232"/>
                <a:gd name="T24" fmla="*/ 0 w 391"/>
                <a:gd name="T25" fmla="*/ 0 h 232"/>
                <a:gd name="T26" fmla="*/ 0 w 391"/>
                <a:gd name="T27" fmla="*/ 7 h 232"/>
                <a:gd name="T28" fmla="*/ 0 w 391"/>
                <a:gd name="T29" fmla="*/ 0 h 232"/>
                <a:gd name="T30" fmla="*/ 391 w 391"/>
                <a:gd name="T31" fmla="*/ 204 h 232"/>
                <a:gd name="T32" fmla="*/ 375 w 391"/>
                <a:gd name="T33"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232">
                  <a:moveTo>
                    <a:pt x="375" y="232"/>
                  </a:moveTo>
                  <a:lnTo>
                    <a:pt x="336" y="211"/>
                  </a:lnTo>
                  <a:lnTo>
                    <a:pt x="258" y="169"/>
                  </a:lnTo>
                  <a:lnTo>
                    <a:pt x="196" y="134"/>
                  </a:lnTo>
                  <a:lnTo>
                    <a:pt x="133" y="99"/>
                  </a:lnTo>
                  <a:lnTo>
                    <a:pt x="102" y="78"/>
                  </a:lnTo>
                  <a:lnTo>
                    <a:pt x="94" y="71"/>
                  </a:lnTo>
                  <a:lnTo>
                    <a:pt x="71" y="57"/>
                  </a:lnTo>
                  <a:lnTo>
                    <a:pt x="39" y="43"/>
                  </a:lnTo>
                  <a:lnTo>
                    <a:pt x="24" y="28"/>
                  </a:lnTo>
                  <a:lnTo>
                    <a:pt x="8" y="21"/>
                  </a:lnTo>
                  <a:lnTo>
                    <a:pt x="8" y="14"/>
                  </a:lnTo>
                  <a:lnTo>
                    <a:pt x="0" y="0"/>
                  </a:lnTo>
                  <a:lnTo>
                    <a:pt x="0" y="7"/>
                  </a:lnTo>
                  <a:lnTo>
                    <a:pt x="0" y="0"/>
                  </a:lnTo>
                  <a:lnTo>
                    <a:pt x="391" y="204"/>
                  </a:lnTo>
                  <a:lnTo>
                    <a:pt x="375" y="232"/>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43" name="Freeform 331">
              <a:extLst>
                <a:ext uri="{FF2B5EF4-FFF2-40B4-BE49-F238E27FC236}">
                  <a16:creationId xmlns:a16="http://schemas.microsoft.com/office/drawing/2014/main" id="{F553E182-D9C5-4B01-A289-4CB718000F9B}"/>
                </a:ext>
              </a:extLst>
            </p:cNvPr>
            <p:cNvSpPr>
              <a:spLocks/>
            </p:cNvSpPr>
            <p:nvPr/>
          </p:nvSpPr>
          <p:spPr bwMode="auto">
            <a:xfrm>
              <a:off x="3037" y="1318"/>
              <a:ext cx="413" cy="204"/>
            </a:xfrm>
            <a:custGeom>
              <a:avLst/>
              <a:gdLst>
                <a:gd name="T0" fmla="*/ 413 w 413"/>
                <a:gd name="T1" fmla="*/ 204 h 204"/>
                <a:gd name="T2" fmla="*/ 406 w 413"/>
                <a:gd name="T3" fmla="*/ 204 h 204"/>
                <a:gd name="T4" fmla="*/ 398 w 413"/>
                <a:gd name="T5" fmla="*/ 204 h 204"/>
                <a:gd name="T6" fmla="*/ 382 w 413"/>
                <a:gd name="T7" fmla="*/ 197 h 204"/>
                <a:gd name="T8" fmla="*/ 374 w 413"/>
                <a:gd name="T9" fmla="*/ 197 h 204"/>
                <a:gd name="T10" fmla="*/ 351 w 413"/>
                <a:gd name="T11" fmla="*/ 190 h 204"/>
                <a:gd name="T12" fmla="*/ 320 w 413"/>
                <a:gd name="T13" fmla="*/ 176 h 204"/>
                <a:gd name="T14" fmla="*/ 296 w 413"/>
                <a:gd name="T15" fmla="*/ 169 h 204"/>
                <a:gd name="T16" fmla="*/ 281 w 413"/>
                <a:gd name="T17" fmla="*/ 162 h 204"/>
                <a:gd name="T18" fmla="*/ 249 w 413"/>
                <a:gd name="T19" fmla="*/ 148 h 204"/>
                <a:gd name="T20" fmla="*/ 187 w 413"/>
                <a:gd name="T21" fmla="*/ 120 h 204"/>
                <a:gd name="T22" fmla="*/ 117 w 413"/>
                <a:gd name="T23" fmla="*/ 85 h 204"/>
                <a:gd name="T24" fmla="*/ 39 w 413"/>
                <a:gd name="T25" fmla="*/ 49 h 204"/>
                <a:gd name="T26" fmla="*/ 0 w 413"/>
                <a:gd name="T27" fmla="*/ 28 h 204"/>
                <a:gd name="T28" fmla="*/ 15 w 413"/>
                <a:gd name="T29" fmla="*/ 0 h 204"/>
                <a:gd name="T30" fmla="*/ 413 w 413"/>
                <a:gd name="T31"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3" h="204">
                  <a:moveTo>
                    <a:pt x="413" y="204"/>
                  </a:moveTo>
                  <a:lnTo>
                    <a:pt x="406" y="204"/>
                  </a:lnTo>
                  <a:lnTo>
                    <a:pt x="398" y="204"/>
                  </a:lnTo>
                  <a:lnTo>
                    <a:pt x="382" y="197"/>
                  </a:lnTo>
                  <a:lnTo>
                    <a:pt x="374" y="197"/>
                  </a:lnTo>
                  <a:lnTo>
                    <a:pt x="351" y="190"/>
                  </a:lnTo>
                  <a:lnTo>
                    <a:pt x="320" y="176"/>
                  </a:lnTo>
                  <a:lnTo>
                    <a:pt x="296" y="169"/>
                  </a:lnTo>
                  <a:lnTo>
                    <a:pt x="281" y="162"/>
                  </a:lnTo>
                  <a:lnTo>
                    <a:pt x="249" y="148"/>
                  </a:lnTo>
                  <a:lnTo>
                    <a:pt x="187" y="120"/>
                  </a:lnTo>
                  <a:lnTo>
                    <a:pt x="117" y="85"/>
                  </a:lnTo>
                  <a:lnTo>
                    <a:pt x="39" y="49"/>
                  </a:lnTo>
                  <a:lnTo>
                    <a:pt x="0" y="28"/>
                  </a:lnTo>
                  <a:lnTo>
                    <a:pt x="15" y="0"/>
                  </a:lnTo>
                  <a:lnTo>
                    <a:pt x="413" y="204"/>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44" name="Freeform 332">
              <a:extLst>
                <a:ext uri="{FF2B5EF4-FFF2-40B4-BE49-F238E27FC236}">
                  <a16:creationId xmlns:a16="http://schemas.microsoft.com/office/drawing/2014/main" id="{63D3C319-0585-4CDA-A24A-FD58C5ADC074}"/>
                </a:ext>
              </a:extLst>
            </p:cNvPr>
            <p:cNvSpPr>
              <a:spLocks/>
            </p:cNvSpPr>
            <p:nvPr/>
          </p:nvSpPr>
          <p:spPr bwMode="auto">
            <a:xfrm>
              <a:off x="2997" y="1297"/>
              <a:ext cx="32" cy="28"/>
            </a:xfrm>
            <a:custGeom>
              <a:avLst/>
              <a:gdLst>
                <a:gd name="T0" fmla="*/ 8 w 32"/>
                <a:gd name="T1" fmla="*/ 0 h 28"/>
                <a:gd name="T2" fmla="*/ 32 w 32"/>
                <a:gd name="T3" fmla="*/ 14 h 28"/>
                <a:gd name="T4" fmla="*/ 24 w 32"/>
                <a:gd name="T5" fmla="*/ 28 h 28"/>
                <a:gd name="T6" fmla="*/ 0 w 32"/>
                <a:gd name="T7" fmla="*/ 21 h 28"/>
                <a:gd name="T8" fmla="*/ 8 w 32"/>
                <a:gd name="T9" fmla="*/ 0 h 28"/>
              </a:gdLst>
              <a:ahLst/>
              <a:cxnLst>
                <a:cxn ang="0">
                  <a:pos x="T0" y="T1"/>
                </a:cxn>
                <a:cxn ang="0">
                  <a:pos x="T2" y="T3"/>
                </a:cxn>
                <a:cxn ang="0">
                  <a:pos x="T4" y="T5"/>
                </a:cxn>
                <a:cxn ang="0">
                  <a:pos x="T6" y="T7"/>
                </a:cxn>
                <a:cxn ang="0">
                  <a:pos x="T8" y="T9"/>
                </a:cxn>
              </a:cxnLst>
              <a:rect l="0" t="0" r="r" b="b"/>
              <a:pathLst>
                <a:path w="32" h="28">
                  <a:moveTo>
                    <a:pt x="8" y="0"/>
                  </a:moveTo>
                  <a:lnTo>
                    <a:pt x="32" y="14"/>
                  </a:lnTo>
                  <a:lnTo>
                    <a:pt x="24" y="28"/>
                  </a:lnTo>
                  <a:lnTo>
                    <a:pt x="0" y="21"/>
                  </a:lnTo>
                  <a:lnTo>
                    <a:pt x="8"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45" name="Freeform 333">
              <a:extLst>
                <a:ext uri="{FF2B5EF4-FFF2-40B4-BE49-F238E27FC236}">
                  <a16:creationId xmlns:a16="http://schemas.microsoft.com/office/drawing/2014/main" id="{203A35DC-6A84-4CF4-B761-6521865BF3F3}"/>
                </a:ext>
              </a:extLst>
            </p:cNvPr>
            <p:cNvSpPr>
              <a:spLocks/>
            </p:cNvSpPr>
            <p:nvPr/>
          </p:nvSpPr>
          <p:spPr bwMode="auto">
            <a:xfrm>
              <a:off x="3005" y="1297"/>
              <a:ext cx="32" cy="21"/>
            </a:xfrm>
            <a:custGeom>
              <a:avLst/>
              <a:gdLst>
                <a:gd name="T0" fmla="*/ 0 w 32"/>
                <a:gd name="T1" fmla="*/ 0 h 21"/>
                <a:gd name="T2" fmla="*/ 8 w 32"/>
                <a:gd name="T3" fmla="*/ 0 h 21"/>
                <a:gd name="T4" fmla="*/ 32 w 32"/>
                <a:gd name="T5" fmla="*/ 14 h 21"/>
                <a:gd name="T6" fmla="*/ 32 w 32"/>
                <a:gd name="T7" fmla="*/ 21 h 21"/>
                <a:gd name="T8" fmla="*/ 24 w 32"/>
                <a:gd name="T9" fmla="*/ 21 h 21"/>
                <a:gd name="T10" fmla="*/ 0 w 32"/>
                <a:gd name="T11" fmla="*/ 7 h 21"/>
                <a:gd name="T12" fmla="*/ 0 w 3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2" h="21">
                  <a:moveTo>
                    <a:pt x="0" y="0"/>
                  </a:moveTo>
                  <a:lnTo>
                    <a:pt x="8" y="0"/>
                  </a:lnTo>
                  <a:lnTo>
                    <a:pt x="32" y="14"/>
                  </a:lnTo>
                  <a:lnTo>
                    <a:pt x="32" y="21"/>
                  </a:lnTo>
                  <a:lnTo>
                    <a:pt x="24" y="21"/>
                  </a:lnTo>
                  <a:lnTo>
                    <a:pt x="0" y="7"/>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46" name="Freeform 334">
              <a:extLst>
                <a:ext uri="{FF2B5EF4-FFF2-40B4-BE49-F238E27FC236}">
                  <a16:creationId xmlns:a16="http://schemas.microsoft.com/office/drawing/2014/main" id="{19DF9BA1-A339-4D28-B650-2BED48385B74}"/>
                </a:ext>
              </a:extLst>
            </p:cNvPr>
            <p:cNvSpPr>
              <a:spLocks/>
            </p:cNvSpPr>
            <p:nvPr/>
          </p:nvSpPr>
          <p:spPr bwMode="auto">
            <a:xfrm>
              <a:off x="3021" y="1311"/>
              <a:ext cx="16" cy="21"/>
            </a:xfrm>
            <a:custGeom>
              <a:avLst/>
              <a:gdLst>
                <a:gd name="T0" fmla="*/ 0 w 16"/>
                <a:gd name="T1" fmla="*/ 14 h 21"/>
                <a:gd name="T2" fmla="*/ 8 w 16"/>
                <a:gd name="T3" fmla="*/ 0 h 21"/>
                <a:gd name="T4" fmla="*/ 16 w 16"/>
                <a:gd name="T5" fmla="*/ 0 h 21"/>
                <a:gd name="T6" fmla="*/ 16 w 16"/>
                <a:gd name="T7" fmla="*/ 7 h 21"/>
                <a:gd name="T8" fmla="*/ 8 w 16"/>
                <a:gd name="T9" fmla="*/ 21 h 21"/>
                <a:gd name="T10" fmla="*/ 0 w 16"/>
                <a:gd name="T11" fmla="*/ 21 h 21"/>
                <a:gd name="T12" fmla="*/ 0 w 16"/>
                <a:gd name="T13" fmla="*/ 14 h 21"/>
              </a:gdLst>
              <a:ahLst/>
              <a:cxnLst>
                <a:cxn ang="0">
                  <a:pos x="T0" y="T1"/>
                </a:cxn>
                <a:cxn ang="0">
                  <a:pos x="T2" y="T3"/>
                </a:cxn>
                <a:cxn ang="0">
                  <a:pos x="T4" y="T5"/>
                </a:cxn>
                <a:cxn ang="0">
                  <a:pos x="T6" y="T7"/>
                </a:cxn>
                <a:cxn ang="0">
                  <a:pos x="T8" y="T9"/>
                </a:cxn>
                <a:cxn ang="0">
                  <a:pos x="T10" y="T11"/>
                </a:cxn>
                <a:cxn ang="0">
                  <a:pos x="T12" y="T13"/>
                </a:cxn>
              </a:cxnLst>
              <a:rect l="0" t="0" r="r" b="b"/>
              <a:pathLst>
                <a:path w="16" h="21">
                  <a:moveTo>
                    <a:pt x="0" y="14"/>
                  </a:moveTo>
                  <a:lnTo>
                    <a:pt x="8" y="0"/>
                  </a:lnTo>
                  <a:lnTo>
                    <a:pt x="16" y="0"/>
                  </a:lnTo>
                  <a:lnTo>
                    <a:pt x="16" y="7"/>
                  </a:lnTo>
                  <a:lnTo>
                    <a:pt x="8" y="21"/>
                  </a:lnTo>
                  <a:lnTo>
                    <a:pt x="0" y="21"/>
                  </a:lnTo>
                  <a:lnTo>
                    <a:pt x="0" y="14"/>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47" name="Freeform 335">
              <a:extLst>
                <a:ext uri="{FF2B5EF4-FFF2-40B4-BE49-F238E27FC236}">
                  <a16:creationId xmlns:a16="http://schemas.microsoft.com/office/drawing/2014/main" id="{E550A91E-83C6-4981-892D-076900F22E5C}"/>
                </a:ext>
              </a:extLst>
            </p:cNvPr>
            <p:cNvSpPr>
              <a:spLocks/>
            </p:cNvSpPr>
            <p:nvPr/>
          </p:nvSpPr>
          <p:spPr bwMode="auto">
            <a:xfrm>
              <a:off x="2997" y="1318"/>
              <a:ext cx="32" cy="14"/>
            </a:xfrm>
            <a:custGeom>
              <a:avLst/>
              <a:gdLst>
                <a:gd name="T0" fmla="*/ 0 w 32"/>
                <a:gd name="T1" fmla="*/ 0 h 14"/>
                <a:gd name="T2" fmla="*/ 8 w 32"/>
                <a:gd name="T3" fmla="*/ 0 h 14"/>
                <a:gd name="T4" fmla="*/ 32 w 32"/>
                <a:gd name="T5" fmla="*/ 7 h 14"/>
                <a:gd name="T6" fmla="*/ 32 w 32"/>
                <a:gd name="T7" fmla="*/ 14 h 14"/>
                <a:gd name="T8" fmla="*/ 24 w 32"/>
                <a:gd name="T9" fmla="*/ 14 h 14"/>
                <a:gd name="T10" fmla="*/ 0 w 32"/>
                <a:gd name="T11" fmla="*/ 7 h 14"/>
                <a:gd name="T12" fmla="*/ 0 w 32"/>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2" h="14">
                  <a:moveTo>
                    <a:pt x="0" y="0"/>
                  </a:moveTo>
                  <a:lnTo>
                    <a:pt x="8" y="0"/>
                  </a:lnTo>
                  <a:lnTo>
                    <a:pt x="32" y="7"/>
                  </a:lnTo>
                  <a:lnTo>
                    <a:pt x="32" y="14"/>
                  </a:lnTo>
                  <a:lnTo>
                    <a:pt x="24" y="14"/>
                  </a:lnTo>
                  <a:lnTo>
                    <a:pt x="0" y="7"/>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48" name="Freeform 336">
              <a:extLst>
                <a:ext uri="{FF2B5EF4-FFF2-40B4-BE49-F238E27FC236}">
                  <a16:creationId xmlns:a16="http://schemas.microsoft.com/office/drawing/2014/main" id="{D6C1B30C-0403-4A63-9B92-D3A010DFBBF3}"/>
                </a:ext>
              </a:extLst>
            </p:cNvPr>
            <p:cNvSpPr>
              <a:spLocks/>
            </p:cNvSpPr>
            <p:nvPr/>
          </p:nvSpPr>
          <p:spPr bwMode="auto">
            <a:xfrm>
              <a:off x="2997" y="1297"/>
              <a:ext cx="16" cy="28"/>
            </a:xfrm>
            <a:custGeom>
              <a:avLst/>
              <a:gdLst>
                <a:gd name="T0" fmla="*/ 0 w 16"/>
                <a:gd name="T1" fmla="*/ 21 h 28"/>
                <a:gd name="T2" fmla="*/ 8 w 16"/>
                <a:gd name="T3" fmla="*/ 0 h 28"/>
                <a:gd name="T4" fmla="*/ 16 w 16"/>
                <a:gd name="T5" fmla="*/ 0 h 28"/>
                <a:gd name="T6" fmla="*/ 16 w 16"/>
                <a:gd name="T7" fmla="*/ 7 h 28"/>
                <a:gd name="T8" fmla="*/ 8 w 16"/>
                <a:gd name="T9" fmla="*/ 28 h 28"/>
                <a:gd name="T10" fmla="*/ 0 w 16"/>
                <a:gd name="T11" fmla="*/ 28 h 28"/>
                <a:gd name="T12" fmla="*/ 0 w 16"/>
                <a:gd name="T13" fmla="*/ 21 h 28"/>
              </a:gdLst>
              <a:ahLst/>
              <a:cxnLst>
                <a:cxn ang="0">
                  <a:pos x="T0" y="T1"/>
                </a:cxn>
                <a:cxn ang="0">
                  <a:pos x="T2" y="T3"/>
                </a:cxn>
                <a:cxn ang="0">
                  <a:pos x="T4" y="T5"/>
                </a:cxn>
                <a:cxn ang="0">
                  <a:pos x="T6" y="T7"/>
                </a:cxn>
                <a:cxn ang="0">
                  <a:pos x="T8" y="T9"/>
                </a:cxn>
                <a:cxn ang="0">
                  <a:pos x="T10" y="T11"/>
                </a:cxn>
                <a:cxn ang="0">
                  <a:pos x="T12" y="T13"/>
                </a:cxn>
              </a:cxnLst>
              <a:rect l="0" t="0" r="r" b="b"/>
              <a:pathLst>
                <a:path w="16" h="28">
                  <a:moveTo>
                    <a:pt x="0" y="21"/>
                  </a:moveTo>
                  <a:lnTo>
                    <a:pt x="8" y="0"/>
                  </a:lnTo>
                  <a:lnTo>
                    <a:pt x="16" y="0"/>
                  </a:lnTo>
                  <a:lnTo>
                    <a:pt x="16" y="7"/>
                  </a:lnTo>
                  <a:lnTo>
                    <a:pt x="8" y="28"/>
                  </a:lnTo>
                  <a:lnTo>
                    <a:pt x="0" y="28"/>
                  </a:lnTo>
                  <a:lnTo>
                    <a:pt x="0" y="21"/>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49" name="Freeform 337">
              <a:extLst>
                <a:ext uri="{FF2B5EF4-FFF2-40B4-BE49-F238E27FC236}">
                  <a16:creationId xmlns:a16="http://schemas.microsoft.com/office/drawing/2014/main" id="{92FF1931-0ED7-4B96-8E74-C48D481A2B76}"/>
                </a:ext>
              </a:extLst>
            </p:cNvPr>
            <p:cNvSpPr>
              <a:spLocks/>
            </p:cNvSpPr>
            <p:nvPr/>
          </p:nvSpPr>
          <p:spPr bwMode="auto">
            <a:xfrm>
              <a:off x="2451" y="1438"/>
              <a:ext cx="47" cy="35"/>
            </a:xfrm>
            <a:custGeom>
              <a:avLst/>
              <a:gdLst>
                <a:gd name="T0" fmla="*/ 0 w 47"/>
                <a:gd name="T1" fmla="*/ 7 h 35"/>
                <a:gd name="T2" fmla="*/ 16 w 47"/>
                <a:gd name="T3" fmla="*/ 0 h 35"/>
                <a:gd name="T4" fmla="*/ 47 w 47"/>
                <a:gd name="T5" fmla="*/ 0 h 35"/>
                <a:gd name="T6" fmla="*/ 47 w 47"/>
                <a:gd name="T7" fmla="*/ 28 h 35"/>
                <a:gd name="T8" fmla="*/ 31 w 47"/>
                <a:gd name="T9" fmla="*/ 35 h 35"/>
                <a:gd name="T10" fmla="*/ 0 w 47"/>
                <a:gd name="T11" fmla="*/ 35 h 35"/>
                <a:gd name="T12" fmla="*/ 0 w 47"/>
                <a:gd name="T13" fmla="*/ 7 h 35"/>
              </a:gdLst>
              <a:ahLst/>
              <a:cxnLst>
                <a:cxn ang="0">
                  <a:pos x="T0" y="T1"/>
                </a:cxn>
                <a:cxn ang="0">
                  <a:pos x="T2" y="T3"/>
                </a:cxn>
                <a:cxn ang="0">
                  <a:pos x="T4" y="T5"/>
                </a:cxn>
                <a:cxn ang="0">
                  <a:pos x="T6" y="T7"/>
                </a:cxn>
                <a:cxn ang="0">
                  <a:pos x="T8" y="T9"/>
                </a:cxn>
                <a:cxn ang="0">
                  <a:pos x="T10" y="T11"/>
                </a:cxn>
                <a:cxn ang="0">
                  <a:pos x="T12" y="T13"/>
                </a:cxn>
              </a:cxnLst>
              <a:rect l="0" t="0" r="r" b="b"/>
              <a:pathLst>
                <a:path w="47" h="35">
                  <a:moveTo>
                    <a:pt x="0" y="7"/>
                  </a:moveTo>
                  <a:lnTo>
                    <a:pt x="16" y="0"/>
                  </a:lnTo>
                  <a:lnTo>
                    <a:pt x="47" y="0"/>
                  </a:lnTo>
                  <a:lnTo>
                    <a:pt x="47" y="28"/>
                  </a:lnTo>
                  <a:lnTo>
                    <a:pt x="31" y="35"/>
                  </a:lnTo>
                  <a:lnTo>
                    <a:pt x="0" y="35"/>
                  </a:lnTo>
                  <a:lnTo>
                    <a:pt x="0" y="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50" name="Freeform 338">
              <a:extLst>
                <a:ext uri="{FF2B5EF4-FFF2-40B4-BE49-F238E27FC236}">
                  <a16:creationId xmlns:a16="http://schemas.microsoft.com/office/drawing/2014/main" id="{77349FC0-305C-401C-8157-268FE807BBFF}"/>
                </a:ext>
              </a:extLst>
            </p:cNvPr>
            <p:cNvSpPr>
              <a:spLocks/>
            </p:cNvSpPr>
            <p:nvPr/>
          </p:nvSpPr>
          <p:spPr bwMode="auto">
            <a:xfrm>
              <a:off x="2404" y="1445"/>
              <a:ext cx="78" cy="49"/>
            </a:xfrm>
            <a:custGeom>
              <a:avLst/>
              <a:gdLst>
                <a:gd name="T0" fmla="*/ 0 w 78"/>
                <a:gd name="T1" fmla="*/ 21 h 49"/>
                <a:gd name="T2" fmla="*/ 47 w 78"/>
                <a:gd name="T3" fmla="*/ 0 h 49"/>
                <a:gd name="T4" fmla="*/ 78 w 78"/>
                <a:gd name="T5" fmla="*/ 0 h 49"/>
                <a:gd name="T6" fmla="*/ 78 w 78"/>
                <a:gd name="T7" fmla="*/ 28 h 49"/>
                <a:gd name="T8" fmla="*/ 31 w 78"/>
                <a:gd name="T9" fmla="*/ 49 h 49"/>
                <a:gd name="T10" fmla="*/ 0 w 78"/>
                <a:gd name="T11" fmla="*/ 49 h 49"/>
                <a:gd name="T12" fmla="*/ 0 w 78"/>
                <a:gd name="T13" fmla="*/ 21 h 49"/>
              </a:gdLst>
              <a:ahLst/>
              <a:cxnLst>
                <a:cxn ang="0">
                  <a:pos x="T0" y="T1"/>
                </a:cxn>
                <a:cxn ang="0">
                  <a:pos x="T2" y="T3"/>
                </a:cxn>
                <a:cxn ang="0">
                  <a:pos x="T4" y="T5"/>
                </a:cxn>
                <a:cxn ang="0">
                  <a:pos x="T6" y="T7"/>
                </a:cxn>
                <a:cxn ang="0">
                  <a:pos x="T8" y="T9"/>
                </a:cxn>
                <a:cxn ang="0">
                  <a:pos x="T10" y="T11"/>
                </a:cxn>
                <a:cxn ang="0">
                  <a:pos x="T12" y="T13"/>
                </a:cxn>
              </a:cxnLst>
              <a:rect l="0" t="0" r="r" b="b"/>
              <a:pathLst>
                <a:path w="78" h="49">
                  <a:moveTo>
                    <a:pt x="0" y="21"/>
                  </a:moveTo>
                  <a:lnTo>
                    <a:pt x="47" y="0"/>
                  </a:lnTo>
                  <a:lnTo>
                    <a:pt x="78" y="0"/>
                  </a:lnTo>
                  <a:lnTo>
                    <a:pt x="78"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51" name="Freeform 339">
              <a:extLst>
                <a:ext uri="{FF2B5EF4-FFF2-40B4-BE49-F238E27FC236}">
                  <a16:creationId xmlns:a16="http://schemas.microsoft.com/office/drawing/2014/main" id="{79CA2EA4-2437-478E-B420-21B87CD4BD25}"/>
                </a:ext>
              </a:extLst>
            </p:cNvPr>
            <p:cNvSpPr>
              <a:spLocks/>
            </p:cNvSpPr>
            <p:nvPr/>
          </p:nvSpPr>
          <p:spPr bwMode="auto">
            <a:xfrm>
              <a:off x="2357" y="1466"/>
              <a:ext cx="78" cy="49"/>
            </a:xfrm>
            <a:custGeom>
              <a:avLst/>
              <a:gdLst>
                <a:gd name="T0" fmla="*/ 0 w 78"/>
                <a:gd name="T1" fmla="*/ 21 h 49"/>
                <a:gd name="T2" fmla="*/ 47 w 78"/>
                <a:gd name="T3" fmla="*/ 0 h 49"/>
                <a:gd name="T4" fmla="*/ 78 w 78"/>
                <a:gd name="T5" fmla="*/ 0 h 49"/>
                <a:gd name="T6" fmla="*/ 78 w 78"/>
                <a:gd name="T7" fmla="*/ 28 h 49"/>
                <a:gd name="T8" fmla="*/ 32 w 78"/>
                <a:gd name="T9" fmla="*/ 49 h 49"/>
                <a:gd name="T10" fmla="*/ 0 w 78"/>
                <a:gd name="T11" fmla="*/ 49 h 49"/>
                <a:gd name="T12" fmla="*/ 0 w 78"/>
                <a:gd name="T13" fmla="*/ 21 h 49"/>
              </a:gdLst>
              <a:ahLst/>
              <a:cxnLst>
                <a:cxn ang="0">
                  <a:pos x="T0" y="T1"/>
                </a:cxn>
                <a:cxn ang="0">
                  <a:pos x="T2" y="T3"/>
                </a:cxn>
                <a:cxn ang="0">
                  <a:pos x="T4" y="T5"/>
                </a:cxn>
                <a:cxn ang="0">
                  <a:pos x="T6" y="T7"/>
                </a:cxn>
                <a:cxn ang="0">
                  <a:pos x="T8" y="T9"/>
                </a:cxn>
                <a:cxn ang="0">
                  <a:pos x="T10" y="T11"/>
                </a:cxn>
                <a:cxn ang="0">
                  <a:pos x="T12" y="T13"/>
                </a:cxn>
              </a:cxnLst>
              <a:rect l="0" t="0" r="r" b="b"/>
              <a:pathLst>
                <a:path w="78" h="49">
                  <a:moveTo>
                    <a:pt x="0" y="21"/>
                  </a:moveTo>
                  <a:lnTo>
                    <a:pt x="47" y="0"/>
                  </a:lnTo>
                  <a:lnTo>
                    <a:pt x="78" y="0"/>
                  </a:lnTo>
                  <a:lnTo>
                    <a:pt x="78" y="28"/>
                  </a:lnTo>
                  <a:lnTo>
                    <a:pt x="32"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52" name="Freeform 340">
              <a:extLst>
                <a:ext uri="{FF2B5EF4-FFF2-40B4-BE49-F238E27FC236}">
                  <a16:creationId xmlns:a16="http://schemas.microsoft.com/office/drawing/2014/main" id="{99D40F84-0A87-41C4-84E7-7E7F59F0BC0A}"/>
                </a:ext>
              </a:extLst>
            </p:cNvPr>
            <p:cNvSpPr>
              <a:spLocks/>
            </p:cNvSpPr>
            <p:nvPr/>
          </p:nvSpPr>
          <p:spPr bwMode="auto">
            <a:xfrm>
              <a:off x="2318" y="1487"/>
              <a:ext cx="71" cy="49"/>
            </a:xfrm>
            <a:custGeom>
              <a:avLst/>
              <a:gdLst>
                <a:gd name="T0" fmla="*/ 0 w 71"/>
                <a:gd name="T1" fmla="*/ 21 h 49"/>
                <a:gd name="T2" fmla="*/ 39 w 71"/>
                <a:gd name="T3" fmla="*/ 0 h 49"/>
                <a:gd name="T4" fmla="*/ 71 w 71"/>
                <a:gd name="T5" fmla="*/ 0 h 49"/>
                <a:gd name="T6" fmla="*/ 71 w 71"/>
                <a:gd name="T7" fmla="*/ 28 h 49"/>
                <a:gd name="T8" fmla="*/ 31 w 71"/>
                <a:gd name="T9" fmla="*/ 49 h 49"/>
                <a:gd name="T10" fmla="*/ 0 w 71"/>
                <a:gd name="T11" fmla="*/ 49 h 49"/>
                <a:gd name="T12" fmla="*/ 0 w 71"/>
                <a:gd name="T13" fmla="*/ 21 h 49"/>
              </a:gdLst>
              <a:ahLst/>
              <a:cxnLst>
                <a:cxn ang="0">
                  <a:pos x="T0" y="T1"/>
                </a:cxn>
                <a:cxn ang="0">
                  <a:pos x="T2" y="T3"/>
                </a:cxn>
                <a:cxn ang="0">
                  <a:pos x="T4" y="T5"/>
                </a:cxn>
                <a:cxn ang="0">
                  <a:pos x="T6" y="T7"/>
                </a:cxn>
                <a:cxn ang="0">
                  <a:pos x="T8" y="T9"/>
                </a:cxn>
                <a:cxn ang="0">
                  <a:pos x="T10" y="T11"/>
                </a:cxn>
                <a:cxn ang="0">
                  <a:pos x="T12" y="T13"/>
                </a:cxn>
              </a:cxnLst>
              <a:rect l="0" t="0" r="r" b="b"/>
              <a:pathLst>
                <a:path w="71" h="49">
                  <a:moveTo>
                    <a:pt x="0" y="21"/>
                  </a:moveTo>
                  <a:lnTo>
                    <a:pt x="39" y="0"/>
                  </a:lnTo>
                  <a:lnTo>
                    <a:pt x="71" y="0"/>
                  </a:lnTo>
                  <a:lnTo>
                    <a:pt x="71"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53" name="Freeform 341">
              <a:extLst>
                <a:ext uri="{FF2B5EF4-FFF2-40B4-BE49-F238E27FC236}">
                  <a16:creationId xmlns:a16="http://schemas.microsoft.com/office/drawing/2014/main" id="{B9EA5602-3526-43D8-BCE7-FC2462CC33EE}"/>
                </a:ext>
              </a:extLst>
            </p:cNvPr>
            <p:cNvSpPr>
              <a:spLocks/>
            </p:cNvSpPr>
            <p:nvPr/>
          </p:nvSpPr>
          <p:spPr bwMode="auto">
            <a:xfrm>
              <a:off x="2295" y="1508"/>
              <a:ext cx="54" cy="42"/>
            </a:xfrm>
            <a:custGeom>
              <a:avLst/>
              <a:gdLst>
                <a:gd name="T0" fmla="*/ 0 w 54"/>
                <a:gd name="T1" fmla="*/ 14 h 42"/>
                <a:gd name="T2" fmla="*/ 23 w 54"/>
                <a:gd name="T3" fmla="*/ 0 h 42"/>
                <a:gd name="T4" fmla="*/ 54 w 54"/>
                <a:gd name="T5" fmla="*/ 0 h 42"/>
                <a:gd name="T6" fmla="*/ 54 w 54"/>
                <a:gd name="T7" fmla="*/ 28 h 42"/>
                <a:gd name="T8" fmla="*/ 31 w 54"/>
                <a:gd name="T9" fmla="*/ 42 h 42"/>
                <a:gd name="T10" fmla="*/ 0 w 54"/>
                <a:gd name="T11" fmla="*/ 42 h 42"/>
                <a:gd name="T12" fmla="*/ 0 w 54"/>
                <a:gd name="T13" fmla="*/ 14 h 42"/>
              </a:gdLst>
              <a:ahLst/>
              <a:cxnLst>
                <a:cxn ang="0">
                  <a:pos x="T0" y="T1"/>
                </a:cxn>
                <a:cxn ang="0">
                  <a:pos x="T2" y="T3"/>
                </a:cxn>
                <a:cxn ang="0">
                  <a:pos x="T4" y="T5"/>
                </a:cxn>
                <a:cxn ang="0">
                  <a:pos x="T6" y="T7"/>
                </a:cxn>
                <a:cxn ang="0">
                  <a:pos x="T8" y="T9"/>
                </a:cxn>
                <a:cxn ang="0">
                  <a:pos x="T10" y="T11"/>
                </a:cxn>
                <a:cxn ang="0">
                  <a:pos x="T12" y="T13"/>
                </a:cxn>
              </a:cxnLst>
              <a:rect l="0" t="0" r="r" b="b"/>
              <a:pathLst>
                <a:path w="54" h="42">
                  <a:moveTo>
                    <a:pt x="0" y="14"/>
                  </a:moveTo>
                  <a:lnTo>
                    <a:pt x="23" y="0"/>
                  </a:lnTo>
                  <a:lnTo>
                    <a:pt x="54" y="0"/>
                  </a:lnTo>
                  <a:lnTo>
                    <a:pt x="54"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54" name="Freeform 342">
              <a:extLst>
                <a:ext uri="{FF2B5EF4-FFF2-40B4-BE49-F238E27FC236}">
                  <a16:creationId xmlns:a16="http://schemas.microsoft.com/office/drawing/2014/main" id="{F32F9A1B-7D84-4D72-856A-F032CBDE8B6F}"/>
                </a:ext>
              </a:extLst>
            </p:cNvPr>
            <p:cNvSpPr>
              <a:spLocks/>
            </p:cNvSpPr>
            <p:nvPr/>
          </p:nvSpPr>
          <p:spPr bwMode="auto">
            <a:xfrm>
              <a:off x="2256" y="1522"/>
              <a:ext cx="70" cy="49"/>
            </a:xfrm>
            <a:custGeom>
              <a:avLst/>
              <a:gdLst>
                <a:gd name="T0" fmla="*/ 0 w 70"/>
                <a:gd name="T1" fmla="*/ 21 h 49"/>
                <a:gd name="T2" fmla="*/ 39 w 70"/>
                <a:gd name="T3" fmla="*/ 0 h 49"/>
                <a:gd name="T4" fmla="*/ 70 w 70"/>
                <a:gd name="T5" fmla="*/ 0 h 49"/>
                <a:gd name="T6" fmla="*/ 70 w 70"/>
                <a:gd name="T7" fmla="*/ 28 h 49"/>
                <a:gd name="T8" fmla="*/ 31 w 70"/>
                <a:gd name="T9" fmla="*/ 49 h 49"/>
                <a:gd name="T10" fmla="*/ 0 w 70"/>
                <a:gd name="T11" fmla="*/ 49 h 49"/>
                <a:gd name="T12" fmla="*/ 0 w 70"/>
                <a:gd name="T13" fmla="*/ 21 h 49"/>
              </a:gdLst>
              <a:ahLst/>
              <a:cxnLst>
                <a:cxn ang="0">
                  <a:pos x="T0" y="T1"/>
                </a:cxn>
                <a:cxn ang="0">
                  <a:pos x="T2" y="T3"/>
                </a:cxn>
                <a:cxn ang="0">
                  <a:pos x="T4" y="T5"/>
                </a:cxn>
                <a:cxn ang="0">
                  <a:pos x="T6" y="T7"/>
                </a:cxn>
                <a:cxn ang="0">
                  <a:pos x="T8" y="T9"/>
                </a:cxn>
                <a:cxn ang="0">
                  <a:pos x="T10" y="T11"/>
                </a:cxn>
                <a:cxn ang="0">
                  <a:pos x="T12" y="T13"/>
                </a:cxn>
              </a:cxnLst>
              <a:rect l="0" t="0" r="r" b="b"/>
              <a:pathLst>
                <a:path w="70" h="49">
                  <a:moveTo>
                    <a:pt x="0" y="21"/>
                  </a:moveTo>
                  <a:lnTo>
                    <a:pt x="39" y="0"/>
                  </a:lnTo>
                  <a:lnTo>
                    <a:pt x="70" y="0"/>
                  </a:lnTo>
                  <a:lnTo>
                    <a:pt x="70"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55" name="Freeform 343">
              <a:extLst>
                <a:ext uri="{FF2B5EF4-FFF2-40B4-BE49-F238E27FC236}">
                  <a16:creationId xmlns:a16="http://schemas.microsoft.com/office/drawing/2014/main" id="{FD41A2DB-104E-478D-A72D-6C04E588ECF7}"/>
                </a:ext>
              </a:extLst>
            </p:cNvPr>
            <p:cNvSpPr>
              <a:spLocks/>
            </p:cNvSpPr>
            <p:nvPr/>
          </p:nvSpPr>
          <p:spPr bwMode="auto">
            <a:xfrm>
              <a:off x="2217" y="1543"/>
              <a:ext cx="70" cy="50"/>
            </a:xfrm>
            <a:custGeom>
              <a:avLst/>
              <a:gdLst>
                <a:gd name="T0" fmla="*/ 0 w 70"/>
                <a:gd name="T1" fmla="*/ 21 h 50"/>
                <a:gd name="T2" fmla="*/ 39 w 70"/>
                <a:gd name="T3" fmla="*/ 0 h 50"/>
                <a:gd name="T4" fmla="*/ 70 w 70"/>
                <a:gd name="T5" fmla="*/ 0 h 50"/>
                <a:gd name="T6" fmla="*/ 70 w 70"/>
                <a:gd name="T7" fmla="*/ 28 h 50"/>
                <a:gd name="T8" fmla="*/ 31 w 70"/>
                <a:gd name="T9" fmla="*/ 50 h 50"/>
                <a:gd name="T10" fmla="*/ 0 w 70"/>
                <a:gd name="T11" fmla="*/ 50 h 50"/>
                <a:gd name="T12" fmla="*/ 0 w 70"/>
                <a:gd name="T13" fmla="*/ 21 h 50"/>
              </a:gdLst>
              <a:ahLst/>
              <a:cxnLst>
                <a:cxn ang="0">
                  <a:pos x="T0" y="T1"/>
                </a:cxn>
                <a:cxn ang="0">
                  <a:pos x="T2" y="T3"/>
                </a:cxn>
                <a:cxn ang="0">
                  <a:pos x="T4" y="T5"/>
                </a:cxn>
                <a:cxn ang="0">
                  <a:pos x="T6" y="T7"/>
                </a:cxn>
                <a:cxn ang="0">
                  <a:pos x="T8" y="T9"/>
                </a:cxn>
                <a:cxn ang="0">
                  <a:pos x="T10" y="T11"/>
                </a:cxn>
                <a:cxn ang="0">
                  <a:pos x="T12" y="T13"/>
                </a:cxn>
              </a:cxnLst>
              <a:rect l="0" t="0" r="r" b="b"/>
              <a:pathLst>
                <a:path w="70" h="50">
                  <a:moveTo>
                    <a:pt x="0" y="21"/>
                  </a:moveTo>
                  <a:lnTo>
                    <a:pt x="39" y="0"/>
                  </a:lnTo>
                  <a:lnTo>
                    <a:pt x="70" y="0"/>
                  </a:lnTo>
                  <a:lnTo>
                    <a:pt x="70" y="28"/>
                  </a:lnTo>
                  <a:lnTo>
                    <a:pt x="31" y="50"/>
                  </a:lnTo>
                  <a:lnTo>
                    <a:pt x="0" y="50"/>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56" name="Freeform 344">
              <a:extLst>
                <a:ext uri="{FF2B5EF4-FFF2-40B4-BE49-F238E27FC236}">
                  <a16:creationId xmlns:a16="http://schemas.microsoft.com/office/drawing/2014/main" id="{3F7732D7-7B2A-4359-A3F0-90B895DD347C}"/>
                </a:ext>
              </a:extLst>
            </p:cNvPr>
            <p:cNvSpPr>
              <a:spLocks/>
            </p:cNvSpPr>
            <p:nvPr/>
          </p:nvSpPr>
          <p:spPr bwMode="auto">
            <a:xfrm>
              <a:off x="2193" y="1564"/>
              <a:ext cx="55" cy="43"/>
            </a:xfrm>
            <a:custGeom>
              <a:avLst/>
              <a:gdLst>
                <a:gd name="T0" fmla="*/ 0 w 55"/>
                <a:gd name="T1" fmla="*/ 14 h 43"/>
                <a:gd name="T2" fmla="*/ 24 w 55"/>
                <a:gd name="T3" fmla="*/ 0 h 43"/>
                <a:gd name="T4" fmla="*/ 55 w 55"/>
                <a:gd name="T5" fmla="*/ 0 h 43"/>
                <a:gd name="T6" fmla="*/ 55 w 55"/>
                <a:gd name="T7" fmla="*/ 29 h 43"/>
                <a:gd name="T8" fmla="*/ 32 w 55"/>
                <a:gd name="T9" fmla="*/ 43 h 43"/>
                <a:gd name="T10" fmla="*/ 0 w 55"/>
                <a:gd name="T11" fmla="*/ 43 h 43"/>
                <a:gd name="T12" fmla="*/ 0 w 55"/>
                <a:gd name="T13" fmla="*/ 14 h 43"/>
              </a:gdLst>
              <a:ahLst/>
              <a:cxnLst>
                <a:cxn ang="0">
                  <a:pos x="T0" y="T1"/>
                </a:cxn>
                <a:cxn ang="0">
                  <a:pos x="T2" y="T3"/>
                </a:cxn>
                <a:cxn ang="0">
                  <a:pos x="T4" y="T5"/>
                </a:cxn>
                <a:cxn ang="0">
                  <a:pos x="T6" y="T7"/>
                </a:cxn>
                <a:cxn ang="0">
                  <a:pos x="T8" y="T9"/>
                </a:cxn>
                <a:cxn ang="0">
                  <a:pos x="T10" y="T11"/>
                </a:cxn>
                <a:cxn ang="0">
                  <a:pos x="T12" y="T13"/>
                </a:cxn>
              </a:cxnLst>
              <a:rect l="0" t="0" r="r" b="b"/>
              <a:pathLst>
                <a:path w="55" h="43">
                  <a:moveTo>
                    <a:pt x="0" y="14"/>
                  </a:moveTo>
                  <a:lnTo>
                    <a:pt x="24" y="0"/>
                  </a:lnTo>
                  <a:lnTo>
                    <a:pt x="55" y="0"/>
                  </a:lnTo>
                  <a:lnTo>
                    <a:pt x="55" y="29"/>
                  </a:lnTo>
                  <a:lnTo>
                    <a:pt x="32" y="43"/>
                  </a:lnTo>
                  <a:lnTo>
                    <a:pt x="0" y="43"/>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57" name="Freeform 345">
              <a:extLst>
                <a:ext uri="{FF2B5EF4-FFF2-40B4-BE49-F238E27FC236}">
                  <a16:creationId xmlns:a16="http://schemas.microsoft.com/office/drawing/2014/main" id="{743569E5-D982-47E8-A97C-F72671CE4281}"/>
                </a:ext>
              </a:extLst>
            </p:cNvPr>
            <p:cNvSpPr>
              <a:spLocks/>
            </p:cNvSpPr>
            <p:nvPr/>
          </p:nvSpPr>
          <p:spPr bwMode="auto">
            <a:xfrm>
              <a:off x="2162" y="1578"/>
              <a:ext cx="63" cy="50"/>
            </a:xfrm>
            <a:custGeom>
              <a:avLst/>
              <a:gdLst>
                <a:gd name="T0" fmla="*/ 0 w 63"/>
                <a:gd name="T1" fmla="*/ 22 h 50"/>
                <a:gd name="T2" fmla="*/ 31 w 63"/>
                <a:gd name="T3" fmla="*/ 0 h 50"/>
                <a:gd name="T4" fmla="*/ 63 w 63"/>
                <a:gd name="T5" fmla="*/ 0 h 50"/>
                <a:gd name="T6" fmla="*/ 63 w 63"/>
                <a:gd name="T7" fmla="*/ 29 h 50"/>
                <a:gd name="T8" fmla="*/ 31 w 63"/>
                <a:gd name="T9" fmla="*/ 50 h 50"/>
                <a:gd name="T10" fmla="*/ 0 w 63"/>
                <a:gd name="T11" fmla="*/ 50 h 50"/>
                <a:gd name="T12" fmla="*/ 0 w 63"/>
                <a:gd name="T13" fmla="*/ 22 h 50"/>
              </a:gdLst>
              <a:ahLst/>
              <a:cxnLst>
                <a:cxn ang="0">
                  <a:pos x="T0" y="T1"/>
                </a:cxn>
                <a:cxn ang="0">
                  <a:pos x="T2" y="T3"/>
                </a:cxn>
                <a:cxn ang="0">
                  <a:pos x="T4" y="T5"/>
                </a:cxn>
                <a:cxn ang="0">
                  <a:pos x="T6" y="T7"/>
                </a:cxn>
                <a:cxn ang="0">
                  <a:pos x="T8" y="T9"/>
                </a:cxn>
                <a:cxn ang="0">
                  <a:pos x="T10" y="T11"/>
                </a:cxn>
                <a:cxn ang="0">
                  <a:pos x="T12" y="T13"/>
                </a:cxn>
              </a:cxnLst>
              <a:rect l="0" t="0" r="r" b="b"/>
              <a:pathLst>
                <a:path w="63" h="50">
                  <a:moveTo>
                    <a:pt x="0" y="22"/>
                  </a:moveTo>
                  <a:lnTo>
                    <a:pt x="31" y="0"/>
                  </a:lnTo>
                  <a:lnTo>
                    <a:pt x="63" y="0"/>
                  </a:lnTo>
                  <a:lnTo>
                    <a:pt x="63" y="29"/>
                  </a:lnTo>
                  <a:lnTo>
                    <a:pt x="31" y="50"/>
                  </a:lnTo>
                  <a:lnTo>
                    <a:pt x="0" y="50"/>
                  </a:lnTo>
                  <a:lnTo>
                    <a:pt x="0" y="2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58" name="Freeform 346">
              <a:extLst>
                <a:ext uri="{FF2B5EF4-FFF2-40B4-BE49-F238E27FC236}">
                  <a16:creationId xmlns:a16="http://schemas.microsoft.com/office/drawing/2014/main" id="{646C05DD-C357-4E08-8D5A-D6821F873F4A}"/>
                </a:ext>
              </a:extLst>
            </p:cNvPr>
            <p:cNvSpPr>
              <a:spLocks/>
            </p:cNvSpPr>
            <p:nvPr/>
          </p:nvSpPr>
          <p:spPr bwMode="auto">
            <a:xfrm>
              <a:off x="2139" y="1600"/>
              <a:ext cx="54" cy="42"/>
            </a:xfrm>
            <a:custGeom>
              <a:avLst/>
              <a:gdLst>
                <a:gd name="T0" fmla="*/ 0 w 54"/>
                <a:gd name="T1" fmla="*/ 14 h 42"/>
                <a:gd name="T2" fmla="*/ 23 w 54"/>
                <a:gd name="T3" fmla="*/ 0 h 42"/>
                <a:gd name="T4" fmla="*/ 54 w 54"/>
                <a:gd name="T5" fmla="*/ 0 h 42"/>
                <a:gd name="T6" fmla="*/ 54 w 54"/>
                <a:gd name="T7" fmla="*/ 28 h 42"/>
                <a:gd name="T8" fmla="*/ 31 w 54"/>
                <a:gd name="T9" fmla="*/ 42 h 42"/>
                <a:gd name="T10" fmla="*/ 0 w 54"/>
                <a:gd name="T11" fmla="*/ 42 h 42"/>
                <a:gd name="T12" fmla="*/ 0 w 54"/>
                <a:gd name="T13" fmla="*/ 14 h 42"/>
              </a:gdLst>
              <a:ahLst/>
              <a:cxnLst>
                <a:cxn ang="0">
                  <a:pos x="T0" y="T1"/>
                </a:cxn>
                <a:cxn ang="0">
                  <a:pos x="T2" y="T3"/>
                </a:cxn>
                <a:cxn ang="0">
                  <a:pos x="T4" y="T5"/>
                </a:cxn>
                <a:cxn ang="0">
                  <a:pos x="T6" y="T7"/>
                </a:cxn>
                <a:cxn ang="0">
                  <a:pos x="T8" y="T9"/>
                </a:cxn>
                <a:cxn ang="0">
                  <a:pos x="T10" y="T11"/>
                </a:cxn>
                <a:cxn ang="0">
                  <a:pos x="T12" y="T13"/>
                </a:cxn>
              </a:cxnLst>
              <a:rect l="0" t="0" r="r" b="b"/>
              <a:pathLst>
                <a:path w="54" h="42">
                  <a:moveTo>
                    <a:pt x="0" y="14"/>
                  </a:moveTo>
                  <a:lnTo>
                    <a:pt x="23" y="0"/>
                  </a:lnTo>
                  <a:lnTo>
                    <a:pt x="54" y="0"/>
                  </a:lnTo>
                  <a:lnTo>
                    <a:pt x="54"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59" name="Freeform 347">
              <a:extLst>
                <a:ext uri="{FF2B5EF4-FFF2-40B4-BE49-F238E27FC236}">
                  <a16:creationId xmlns:a16="http://schemas.microsoft.com/office/drawing/2014/main" id="{3FC4A723-4B2A-4EC3-99FB-BD0A4B1F670C}"/>
                </a:ext>
              </a:extLst>
            </p:cNvPr>
            <p:cNvSpPr>
              <a:spLocks/>
            </p:cNvSpPr>
            <p:nvPr/>
          </p:nvSpPr>
          <p:spPr bwMode="auto">
            <a:xfrm>
              <a:off x="2107" y="1614"/>
              <a:ext cx="63" cy="49"/>
            </a:xfrm>
            <a:custGeom>
              <a:avLst/>
              <a:gdLst>
                <a:gd name="T0" fmla="*/ 0 w 63"/>
                <a:gd name="T1" fmla="*/ 21 h 49"/>
                <a:gd name="T2" fmla="*/ 32 w 63"/>
                <a:gd name="T3" fmla="*/ 0 h 49"/>
                <a:gd name="T4" fmla="*/ 63 w 63"/>
                <a:gd name="T5" fmla="*/ 0 h 49"/>
                <a:gd name="T6" fmla="*/ 63 w 63"/>
                <a:gd name="T7" fmla="*/ 28 h 49"/>
                <a:gd name="T8" fmla="*/ 32 w 63"/>
                <a:gd name="T9" fmla="*/ 49 h 49"/>
                <a:gd name="T10" fmla="*/ 0 w 63"/>
                <a:gd name="T11" fmla="*/ 49 h 49"/>
                <a:gd name="T12" fmla="*/ 0 w 63"/>
                <a:gd name="T13" fmla="*/ 21 h 49"/>
              </a:gdLst>
              <a:ahLst/>
              <a:cxnLst>
                <a:cxn ang="0">
                  <a:pos x="T0" y="T1"/>
                </a:cxn>
                <a:cxn ang="0">
                  <a:pos x="T2" y="T3"/>
                </a:cxn>
                <a:cxn ang="0">
                  <a:pos x="T4" y="T5"/>
                </a:cxn>
                <a:cxn ang="0">
                  <a:pos x="T6" y="T7"/>
                </a:cxn>
                <a:cxn ang="0">
                  <a:pos x="T8" y="T9"/>
                </a:cxn>
                <a:cxn ang="0">
                  <a:pos x="T10" y="T11"/>
                </a:cxn>
                <a:cxn ang="0">
                  <a:pos x="T12" y="T13"/>
                </a:cxn>
              </a:cxnLst>
              <a:rect l="0" t="0" r="r" b="b"/>
              <a:pathLst>
                <a:path w="63" h="49">
                  <a:moveTo>
                    <a:pt x="0" y="21"/>
                  </a:moveTo>
                  <a:lnTo>
                    <a:pt x="32" y="0"/>
                  </a:lnTo>
                  <a:lnTo>
                    <a:pt x="63" y="0"/>
                  </a:lnTo>
                  <a:lnTo>
                    <a:pt x="63" y="28"/>
                  </a:lnTo>
                  <a:lnTo>
                    <a:pt x="32"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60" name="Freeform 348">
              <a:extLst>
                <a:ext uri="{FF2B5EF4-FFF2-40B4-BE49-F238E27FC236}">
                  <a16:creationId xmlns:a16="http://schemas.microsoft.com/office/drawing/2014/main" id="{ACB4EDF3-F8A0-4460-8312-B7AD6A6026A4}"/>
                </a:ext>
              </a:extLst>
            </p:cNvPr>
            <p:cNvSpPr>
              <a:spLocks/>
            </p:cNvSpPr>
            <p:nvPr/>
          </p:nvSpPr>
          <p:spPr bwMode="auto">
            <a:xfrm>
              <a:off x="2092" y="1635"/>
              <a:ext cx="47" cy="42"/>
            </a:xfrm>
            <a:custGeom>
              <a:avLst/>
              <a:gdLst>
                <a:gd name="T0" fmla="*/ 0 w 47"/>
                <a:gd name="T1" fmla="*/ 14 h 42"/>
                <a:gd name="T2" fmla="*/ 15 w 47"/>
                <a:gd name="T3" fmla="*/ 0 h 42"/>
                <a:gd name="T4" fmla="*/ 47 w 47"/>
                <a:gd name="T5" fmla="*/ 0 h 42"/>
                <a:gd name="T6" fmla="*/ 47 w 47"/>
                <a:gd name="T7" fmla="*/ 28 h 42"/>
                <a:gd name="T8" fmla="*/ 31 w 47"/>
                <a:gd name="T9" fmla="*/ 42 h 42"/>
                <a:gd name="T10" fmla="*/ 0 w 47"/>
                <a:gd name="T11" fmla="*/ 42 h 42"/>
                <a:gd name="T12" fmla="*/ 0 w 47"/>
                <a:gd name="T13" fmla="*/ 14 h 42"/>
              </a:gdLst>
              <a:ahLst/>
              <a:cxnLst>
                <a:cxn ang="0">
                  <a:pos x="T0" y="T1"/>
                </a:cxn>
                <a:cxn ang="0">
                  <a:pos x="T2" y="T3"/>
                </a:cxn>
                <a:cxn ang="0">
                  <a:pos x="T4" y="T5"/>
                </a:cxn>
                <a:cxn ang="0">
                  <a:pos x="T6" y="T7"/>
                </a:cxn>
                <a:cxn ang="0">
                  <a:pos x="T8" y="T9"/>
                </a:cxn>
                <a:cxn ang="0">
                  <a:pos x="T10" y="T11"/>
                </a:cxn>
                <a:cxn ang="0">
                  <a:pos x="T12" y="T13"/>
                </a:cxn>
              </a:cxnLst>
              <a:rect l="0" t="0" r="r" b="b"/>
              <a:pathLst>
                <a:path w="47" h="42">
                  <a:moveTo>
                    <a:pt x="0" y="14"/>
                  </a:moveTo>
                  <a:lnTo>
                    <a:pt x="15" y="0"/>
                  </a:lnTo>
                  <a:lnTo>
                    <a:pt x="47" y="0"/>
                  </a:lnTo>
                  <a:lnTo>
                    <a:pt x="47"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61" name="Freeform 349">
              <a:extLst>
                <a:ext uri="{FF2B5EF4-FFF2-40B4-BE49-F238E27FC236}">
                  <a16:creationId xmlns:a16="http://schemas.microsoft.com/office/drawing/2014/main" id="{9BA97525-2742-4742-9507-258E2EFE3AEE}"/>
                </a:ext>
              </a:extLst>
            </p:cNvPr>
            <p:cNvSpPr>
              <a:spLocks/>
            </p:cNvSpPr>
            <p:nvPr/>
          </p:nvSpPr>
          <p:spPr bwMode="auto">
            <a:xfrm>
              <a:off x="2068" y="1649"/>
              <a:ext cx="55" cy="49"/>
            </a:xfrm>
            <a:custGeom>
              <a:avLst/>
              <a:gdLst>
                <a:gd name="T0" fmla="*/ 0 w 55"/>
                <a:gd name="T1" fmla="*/ 21 h 49"/>
                <a:gd name="T2" fmla="*/ 24 w 55"/>
                <a:gd name="T3" fmla="*/ 0 h 49"/>
                <a:gd name="T4" fmla="*/ 55 w 55"/>
                <a:gd name="T5" fmla="*/ 0 h 49"/>
                <a:gd name="T6" fmla="*/ 55 w 55"/>
                <a:gd name="T7" fmla="*/ 28 h 49"/>
                <a:gd name="T8" fmla="*/ 32 w 55"/>
                <a:gd name="T9" fmla="*/ 49 h 49"/>
                <a:gd name="T10" fmla="*/ 0 w 55"/>
                <a:gd name="T11" fmla="*/ 49 h 49"/>
                <a:gd name="T12" fmla="*/ 0 w 55"/>
                <a:gd name="T13" fmla="*/ 21 h 49"/>
              </a:gdLst>
              <a:ahLst/>
              <a:cxnLst>
                <a:cxn ang="0">
                  <a:pos x="T0" y="T1"/>
                </a:cxn>
                <a:cxn ang="0">
                  <a:pos x="T2" y="T3"/>
                </a:cxn>
                <a:cxn ang="0">
                  <a:pos x="T4" y="T5"/>
                </a:cxn>
                <a:cxn ang="0">
                  <a:pos x="T6" y="T7"/>
                </a:cxn>
                <a:cxn ang="0">
                  <a:pos x="T8" y="T9"/>
                </a:cxn>
                <a:cxn ang="0">
                  <a:pos x="T10" y="T11"/>
                </a:cxn>
                <a:cxn ang="0">
                  <a:pos x="T12" y="T13"/>
                </a:cxn>
              </a:cxnLst>
              <a:rect l="0" t="0" r="r" b="b"/>
              <a:pathLst>
                <a:path w="55" h="49">
                  <a:moveTo>
                    <a:pt x="0" y="21"/>
                  </a:moveTo>
                  <a:lnTo>
                    <a:pt x="24" y="0"/>
                  </a:lnTo>
                  <a:lnTo>
                    <a:pt x="55" y="0"/>
                  </a:lnTo>
                  <a:lnTo>
                    <a:pt x="55" y="28"/>
                  </a:lnTo>
                  <a:lnTo>
                    <a:pt x="32"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62" name="Freeform 350">
              <a:extLst>
                <a:ext uri="{FF2B5EF4-FFF2-40B4-BE49-F238E27FC236}">
                  <a16:creationId xmlns:a16="http://schemas.microsoft.com/office/drawing/2014/main" id="{1CB5555C-781E-4C19-9DB9-2C72C9187970}"/>
                </a:ext>
              </a:extLst>
            </p:cNvPr>
            <p:cNvSpPr>
              <a:spLocks/>
            </p:cNvSpPr>
            <p:nvPr/>
          </p:nvSpPr>
          <p:spPr bwMode="auto">
            <a:xfrm>
              <a:off x="2053" y="1670"/>
              <a:ext cx="47" cy="49"/>
            </a:xfrm>
            <a:custGeom>
              <a:avLst/>
              <a:gdLst>
                <a:gd name="T0" fmla="*/ 0 w 47"/>
                <a:gd name="T1" fmla="*/ 21 h 49"/>
                <a:gd name="T2" fmla="*/ 15 w 47"/>
                <a:gd name="T3" fmla="*/ 0 h 49"/>
                <a:gd name="T4" fmla="*/ 47 w 47"/>
                <a:gd name="T5" fmla="*/ 0 h 49"/>
                <a:gd name="T6" fmla="*/ 47 w 47"/>
                <a:gd name="T7" fmla="*/ 28 h 49"/>
                <a:gd name="T8" fmla="*/ 31 w 47"/>
                <a:gd name="T9" fmla="*/ 49 h 49"/>
                <a:gd name="T10" fmla="*/ 0 w 47"/>
                <a:gd name="T11" fmla="*/ 49 h 49"/>
                <a:gd name="T12" fmla="*/ 0 w 47"/>
                <a:gd name="T13" fmla="*/ 21 h 49"/>
              </a:gdLst>
              <a:ahLst/>
              <a:cxnLst>
                <a:cxn ang="0">
                  <a:pos x="T0" y="T1"/>
                </a:cxn>
                <a:cxn ang="0">
                  <a:pos x="T2" y="T3"/>
                </a:cxn>
                <a:cxn ang="0">
                  <a:pos x="T4" y="T5"/>
                </a:cxn>
                <a:cxn ang="0">
                  <a:pos x="T6" y="T7"/>
                </a:cxn>
                <a:cxn ang="0">
                  <a:pos x="T8" y="T9"/>
                </a:cxn>
                <a:cxn ang="0">
                  <a:pos x="T10" y="T11"/>
                </a:cxn>
                <a:cxn ang="0">
                  <a:pos x="T12" y="T13"/>
                </a:cxn>
              </a:cxnLst>
              <a:rect l="0" t="0" r="r" b="b"/>
              <a:pathLst>
                <a:path w="47" h="49">
                  <a:moveTo>
                    <a:pt x="0" y="21"/>
                  </a:moveTo>
                  <a:lnTo>
                    <a:pt x="15" y="0"/>
                  </a:lnTo>
                  <a:lnTo>
                    <a:pt x="47" y="0"/>
                  </a:lnTo>
                  <a:lnTo>
                    <a:pt x="47"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63" name="Freeform 351">
              <a:extLst>
                <a:ext uri="{FF2B5EF4-FFF2-40B4-BE49-F238E27FC236}">
                  <a16:creationId xmlns:a16="http://schemas.microsoft.com/office/drawing/2014/main" id="{5D739564-BB67-4AE0-9AD3-94E64D8161E0}"/>
                </a:ext>
              </a:extLst>
            </p:cNvPr>
            <p:cNvSpPr>
              <a:spLocks/>
            </p:cNvSpPr>
            <p:nvPr/>
          </p:nvSpPr>
          <p:spPr bwMode="auto">
            <a:xfrm>
              <a:off x="2037" y="1691"/>
              <a:ext cx="47" cy="42"/>
            </a:xfrm>
            <a:custGeom>
              <a:avLst/>
              <a:gdLst>
                <a:gd name="T0" fmla="*/ 0 w 47"/>
                <a:gd name="T1" fmla="*/ 14 h 42"/>
                <a:gd name="T2" fmla="*/ 16 w 47"/>
                <a:gd name="T3" fmla="*/ 0 h 42"/>
                <a:gd name="T4" fmla="*/ 47 w 47"/>
                <a:gd name="T5" fmla="*/ 0 h 42"/>
                <a:gd name="T6" fmla="*/ 47 w 47"/>
                <a:gd name="T7" fmla="*/ 28 h 42"/>
                <a:gd name="T8" fmla="*/ 31 w 47"/>
                <a:gd name="T9" fmla="*/ 42 h 42"/>
                <a:gd name="T10" fmla="*/ 0 w 47"/>
                <a:gd name="T11" fmla="*/ 42 h 42"/>
                <a:gd name="T12" fmla="*/ 0 w 47"/>
                <a:gd name="T13" fmla="*/ 14 h 42"/>
              </a:gdLst>
              <a:ahLst/>
              <a:cxnLst>
                <a:cxn ang="0">
                  <a:pos x="T0" y="T1"/>
                </a:cxn>
                <a:cxn ang="0">
                  <a:pos x="T2" y="T3"/>
                </a:cxn>
                <a:cxn ang="0">
                  <a:pos x="T4" y="T5"/>
                </a:cxn>
                <a:cxn ang="0">
                  <a:pos x="T6" y="T7"/>
                </a:cxn>
                <a:cxn ang="0">
                  <a:pos x="T8" y="T9"/>
                </a:cxn>
                <a:cxn ang="0">
                  <a:pos x="T10" y="T11"/>
                </a:cxn>
                <a:cxn ang="0">
                  <a:pos x="T12" y="T13"/>
                </a:cxn>
              </a:cxnLst>
              <a:rect l="0" t="0" r="r" b="b"/>
              <a:pathLst>
                <a:path w="47" h="42">
                  <a:moveTo>
                    <a:pt x="0" y="14"/>
                  </a:moveTo>
                  <a:lnTo>
                    <a:pt x="16" y="0"/>
                  </a:lnTo>
                  <a:lnTo>
                    <a:pt x="47" y="0"/>
                  </a:lnTo>
                  <a:lnTo>
                    <a:pt x="47"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64" name="Freeform 352">
              <a:extLst>
                <a:ext uri="{FF2B5EF4-FFF2-40B4-BE49-F238E27FC236}">
                  <a16:creationId xmlns:a16="http://schemas.microsoft.com/office/drawing/2014/main" id="{539413B3-2C19-4155-9B26-FF11BF3C734D}"/>
                </a:ext>
              </a:extLst>
            </p:cNvPr>
            <p:cNvSpPr>
              <a:spLocks/>
            </p:cNvSpPr>
            <p:nvPr/>
          </p:nvSpPr>
          <p:spPr bwMode="auto">
            <a:xfrm>
              <a:off x="2022" y="1705"/>
              <a:ext cx="46" cy="49"/>
            </a:xfrm>
            <a:custGeom>
              <a:avLst/>
              <a:gdLst>
                <a:gd name="T0" fmla="*/ 0 w 46"/>
                <a:gd name="T1" fmla="*/ 21 h 49"/>
                <a:gd name="T2" fmla="*/ 15 w 46"/>
                <a:gd name="T3" fmla="*/ 0 h 49"/>
                <a:gd name="T4" fmla="*/ 46 w 46"/>
                <a:gd name="T5" fmla="*/ 0 h 49"/>
                <a:gd name="T6" fmla="*/ 46 w 46"/>
                <a:gd name="T7" fmla="*/ 28 h 49"/>
                <a:gd name="T8" fmla="*/ 31 w 46"/>
                <a:gd name="T9" fmla="*/ 49 h 49"/>
                <a:gd name="T10" fmla="*/ 0 w 46"/>
                <a:gd name="T11" fmla="*/ 49 h 49"/>
                <a:gd name="T12" fmla="*/ 0 w 46"/>
                <a:gd name="T13" fmla="*/ 21 h 49"/>
              </a:gdLst>
              <a:ahLst/>
              <a:cxnLst>
                <a:cxn ang="0">
                  <a:pos x="T0" y="T1"/>
                </a:cxn>
                <a:cxn ang="0">
                  <a:pos x="T2" y="T3"/>
                </a:cxn>
                <a:cxn ang="0">
                  <a:pos x="T4" y="T5"/>
                </a:cxn>
                <a:cxn ang="0">
                  <a:pos x="T6" y="T7"/>
                </a:cxn>
                <a:cxn ang="0">
                  <a:pos x="T8" y="T9"/>
                </a:cxn>
                <a:cxn ang="0">
                  <a:pos x="T10" y="T11"/>
                </a:cxn>
                <a:cxn ang="0">
                  <a:pos x="T12" y="T13"/>
                </a:cxn>
              </a:cxnLst>
              <a:rect l="0" t="0" r="r" b="b"/>
              <a:pathLst>
                <a:path w="46" h="49">
                  <a:moveTo>
                    <a:pt x="0" y="21"/>
                  </a:moveTo>
                  <a:lnTo>
                    <a:pt x="15" y="0"/>
                  </a:lnTo>
                  <a:lnTo>
                    <a:pt x="46" y="0"/>
                  </a:lnTo>
                  <a:lnTo>
                    <a:pt x="46"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65" name="Freeform 353">
              <a:extLst>
                <a:ext uri="{FF2B5EF4-FFF2-40B4-BE49-F238E27FC236}">
                  <a16:creationId xmlns:a16="http://schemas.microsoft.com/office/drawing/2014/main" id="{137699B0-AAA9-4A5A-9F19-3CDA54B43839}"/>
                </a:ext>
              </a:extLst>
            </p:cNvPr>
            <p:cNvSpPr>
              <a:spLocks/>
            </p:cNvSpPr>
            <p:nvPr/>
          </p:nvSpPr>
          <p:spPr bwMode="auto">
            <a:xfrm>
              <a:off x="2014" y="1726"/>
              <a:ext cx="39" cy="35"/>
            </a:xfrm>
            <a:custGeom>
              <a:avLst/>
              <a:gdLst>
                <a:gd name="T0" fmla="*/ 0 w 39"/>
                <a:gd name="T1" fmla="*/ 7 h 35"/>
                <a:gd name="T2" fmla="*/ 8 w 39"/>
                <a:gd name="T3" fmla="*/ 0 h 35"/>
                <a:gd name="T4" fmla="*/ 39 w 39"/>
                <a:gd name="T5" fmla="*/ 0 h 35"/>
                <a:gd name="T6" fmla="*/ 39 w 39"/>
                <a:gd name="T7" fmla="*/ 28 h 35"/>
                <a:gd name="T8" fmla="*/ 31 w 39"/>
                <a:gd name="T9" fmla="*/ 35 h 35"/>
                <a:gd name="T10" fmla="*/ 0 w 39"/>
                <a:gd name="T11" fmla="*/ 35 h 35"/>
                <a:gd name="T12" fmla="*/ 0 w 39"/>
                <a:gd name="T13" fmla="*/ 7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0" y="7"/>
                  </a:moveTo>
                  <a:lnTo>
                    <a:pt x="8" y="0"/>
                  </a:lnTo>
                  <a:lnTo>
                    <a:pt x="39" y="0"/>
                  </a:lnTo>
                  <a:lnTo>
                    <a:pt x="39" y="28"/>
                  </a:lnTo>
                  <a:lnTo>
                    <a:pt x="31" y="35"/>
                  </a:lnTo>
                  <a:lnTo>
                    <a:pt x="0" y="35"/>
                  </a:lnTo>
                  <a:lnTo>
                    <a:pt x="0" y="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66" name="Freeform 354">
              <a:extLst>
                <a:ext uri="{FF2B5EF4-FFF2-40B4-BE49-F238E27FC236}">
                  <a16:creationId xmlns:a16="http://schemas.microsoft.com/office/drawing/2014/main" id="{5E1E99C7-B1F6-49B2-A806-3E18AA13943F}"/>
                </a:ext>
              </a:extLst>
            </p:cNvPr>
            <p:cNvSpPr>
              <a:spLocks/>
            </p:cNvSpPr>
            <p:nvPr/>
          </p:nvSpPr>
          <p:spPr bwMode="auto">
            <a:xfrm>
              <a:off x="2006" y="1733"/>
              <a:ext cx="39" cy="42"/>
            </a:xfrm>
            <a:custGeom>
              <a:avLst/>
              <a:gdLst>
                <a:gd name="T0" fmla="*/ 0 w 39"/>
                <a:gd name="T1" fmla="*/ 14 h 42"/>
                <a:gd name="T2" fmla="*/ 8 w 39"/>
                <a:gd name="T3" fmla="*/ 0 h 42"/>
                <a:gd name="T4" fmla="*/ 39 w 39"/>
                <a:gd name="T5" fmla="*/ 0 h 42"/>
                <a:gd name="T6" fmla="*/ 39 w 39"/>
                <a:gd name="T7" fmla="*/ 28 h 42"/>
                <a:gd name="T8" fmla="*/ 31 w 39"/>
                <a:gd name="T9" fmla="*/ 42 h 42"/>
                <a:gd name="T10" fmla="*/ 0 w 39"/>
                <a:gd name="T11" fmla="*/ 42 h 42"/>
                <a:gd name="T12" fmla="*/ 0 w 39"/>
                <a:gd name="T13" fmla="*/ 14 h 42"/>
              </a:gdLst>
              <a:ahLst/>
              <a:cxnLst>
                <a:cxn ang="0">
                  <a:pos x="T0" y="T1"/>
                </a:cxn>
                <a:cxn ang="0">
                  <a:pos x="T2" y="T3"/>
                </a:cxn>
                <a:cxn ang="0">
                  <a:pos x="T4" y="T5"/>
                </a:cxn>
                <a:cxn ang="0">
                  <a:pos x="T6" y="T7"/>
                </a:cxn>
                <a:cxn ang="0">
                  <a:pos x="T8" y="T9"/>
                </a:cxn>
                <a:cxn ang="0">
                  <a:pos x="T10" y="T11"/>
                </a:cxn>
                <a:cxn ang="0">
                  <a:pos x="T12" y="T13"/>
                </a:cxn>
              </a:cxnLst>
              <a:rect l="0" t="0" r="r" b="b"/>
              <a:pathLst>
                <a:path w="39" h="42">
                  <a:moveTo>
                    <a:pt x="0" y="14"/>
                  </a:moveTo>
                  <a:lnTo>
                    <a:pt x="8" y="0"/>
                  </a:lnTo>
                  <a:lnTo>
                    <a:pt x="39" y="0"/>
                  </a:lnTo>
                  <a:lnTo>
                    <a:pt x="39"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67" name="Freeform 355">
              <a:extLst>
                <a:ext uri="{FF2B5EF4-FFF2-40B4-BE49-F238E27FC236}">
                  <a16:creationId xmlns:a16="http://schemas.microsoft.com/office/drawing/2014/main" id="{EE37ADB0-1C14-4820-84EF-82A676B8702D}"/>
                </a:ext>
              </a:extLst>
            </p:cNvPr>
            <p:cNvSpPr>
              <a:spLocks/>
            </p:cNvSpPr>
            <p:nvPr/>
          </p:nvSpPr>
          <p:spPr bwMode="auto">
            <a:xfrm>
              <a:off x="1998" y="1747"/>
              <a:ext cx="39" cy="50"/>
            </a:xfrm>
            <a:custGeom>
              <a:avLst/>
              <a:gdLst>
                <a:gd name="T0" fmla="*/ 0 w 39"/>
                <a:gd name="T1" fmla="*/ 21 h 50"/>
                <a:gd name="T2" fmla="*/ 8 w 39"/>
                <a:gd name="T3" fmla="*/ 0 h 50"/>
                <a:gd name="T4" fmla="*/ 39 w 39"/>
                <a:gd name="T5" fmla="*/ 0 h 50"/>
                <a:gd name="T6" fmla="*/ 39 w 39"/>
                <a:gd name="T7" fmla="*/ 28 h 50"/>
                <a:gd name="T8" fmla="*/ 31 w 39"/>
                <a:gd name="T9" fmla="*/ 50 h 50"/>
                <a:gd name="T10" fmla="*/ 0 w 39"/>
                <a:gd name="T11" fmla="*/ 50 h 50"/>
                <a:gd name="T12" fmla="*/ 0 w 39"/>
                <a:gd name="T13" fmla="*/ 21 h 50"/>
              </a:gdLst>
              <a:ahLst/>
              <a:cxnLst>
                <a:cxn ang="0">
                  <a:pos x="T0" y="T1"/>
                </a:cxn>
                <a:cxn ang="0">
                  <a:pos x="T2" y="T3"/>
                </a:cxn>
                <a:cxn ang="0">
                  <a:pos x="T4" y="T5"/>
                </a:cxn>
                <a:cxn ang="0">
                  <a:pos x="T6" y="T7"/>
                </a:cxn>
                <a:cxn ang="0">
                  <a:pos x="T8" y="T9"/>
                </a:cxn>
                <a:cxn ang="0">
                  <a:pos x="T10" y="T11"/>
                </a:cxn>
                <a:cxn ang="0">
                  <a:pos x="T12" y="T13"/>
                </a:cxn>
              </a:cxnLst>
              <a:rect l="0" t="0" r="r" b="b"/>
              <a:pathLst>
                <a:path w="39" h="50">
                  <a:moveTo>
                    <a:pt x="0" y="21"/>
                  </a:moveTo>
                  <a:lnTo>
                    <a:pt x="8" y="0"/>
                  </a:lnTo>
                  <a:lnTo>
                    <a:pt x="39" y="0"/>
                  </a:lnTo>
                  <a:lnTo>
                    <a:pt x="39" y="28"/>
                  </a:lnTo>
                  <a:lnTo>
                    <a:pt x="31" y="50"/>
                  </a:lnTo>
                  <a:lnTo>
                    <a:pt x="0" y="50"/>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68" name="Freeform 356">
              <a:extLst>
                <a:ext uri="{FF2B5EF4-FFF2-40B4-BE49-F238E27FC236}">
                  <a16:creationId xmlns:a16="http://schemas.microsoft.com/office/drawing/2014/main" id="{98A5DEB2-99E3-45FA-A237-93A1F7C2575B}"/>
                </a:ext>
              </a:extLst>
            </p:cNvPr>
            <p:cNvSpPr>
              <a:spLocks/>
            </p:cNvSpPr>
            <p:nvPr/>
          </p:nvSpPr>
          <p:spPr bwMode="auto">
            <a:xfrm>
              <a:off x="1990" y="1768"/>
              <a:ext cx="39" cy="43"/>
            </a:xfrm>
            <a:custGeom>
              <a:avLst/>
              <a:gdLst>
                <a:gd name="T0" fmla="*/ 0 w 39"/>
                <a:gd name="T1" fmla="*/ 14 h 43"/>
                <a:gd name="T2" fmla="*/ 8 w 39"/>
                <a:gd name="T3" fmla="*/ 0 h 43"/>
                <a:gd name="T4" fmla="*/ 39 w 39"/>
                <a:gd name="T5" fmla="*/ 0 h 43"/>
                <a:gd name="T6" fmla="*/ 39 w 39"/>
                <a:gd name="T7" fmla="*/ 29 h 43"/>
                <a:gd name="T8" fmla="*/ 32 w 39"/>
                <a:gd name="T9" fmla="*/ 43 h 43"/>
                <a:gd name="T10" fmla="*/ 0 w 39"/>
                <a:gd name="T11" fmla="*/ 43 h 43"/>
                <a:gd name="T12" fmla="*/ 0 w 39"/>
                <a:gd name="T13" fmla="*/ 14 h 43"/>
              </a:gdLst>
              <a:ahLst/>
              <a:cxnLst>
                <a:cxn ang="0">
                  <a:pos x="T0" y="T1"/>
                </a:cxn>
                <a:cxn ang="0">
                  <a:pos x="T2" y="T3"/>
                </a:cxn>
                <a:cxn ang="0">
                  <a:pos x="T4" y="T5"/>
                </a:cxn>
                <a:cxn ang="0">
                  <a:pos x="T6" y="T7"/>
                </a:cxn>
                <a:cxn ang="0">
                  <a:pos x="T8" y="T9"/>
                </a:cxn>
                <a:cxn ang="0">
                  <a:pos x="T10" y="T11"/>
                </a:cxn>
                <a:cxn ang="0">
                  <a:pos x="T12" y="T13"/>
                </a:cxn>
              </a:cxnLst>
              <a:rect l="0" t="0" r="r" b="b"/>
              <a:pathLst>
                <a:path w="39" h="43">
                  <a:moveTo>
                    <a:pt x="0" y="14"/>
                  </a:moveTo>
                  <a:lnTo>
                    <a:pt x="8" y="0"/>
                  </a:lnTo>
                  <a:lnTo>
                    <a:pt x="39" y="0"/>
                  </a:lnTo>
                  <a:lnTo>
                    <a:pt x="39" y="29"/>
                  </a:lnTo>
                  <a:lnTo>
                    <a:pt x="32" y="43"/>
                  </a:lnTo>
                  <a:lnTo>
                    <a:pt x="0" y="43"/>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69" name="Freeform 357">
              <a:extLst>
                <a:ext uri="{FF2B5EF4-FFF2-40B4-BE49-F238E27FC236}">
                  <a16:creationId xmlns:a16="http://schemas.microsoft.com/office/drawing/2014/main" id="{43CEA4FB-E025-48DA-8F62-B7643F13B574}"/>
                </a:ext>
              </a:extLst>
            </p:cNvPr>
            <p:cNvSpPr>
              <a:spLocks/>
            </p:cNvSpPr>
            <p:nvPr/>
          </p:nvSpPr>
          <p:spPr bwMode="auto">
            <a:xfrm>
              <a:off x="1983" y="1782"/>
              <a:ext cx="39" cy="50"/>
            </a:xfrm>
            <a:custGeom>
              <a:avLst/>
              <a:gdLst>
                <a:gd name="T0" fmla="*/ 0 w 39"/>
                <a:gd name="T1" fmla="*/ 22 h 50"/>
                <a:gd name="T2" fmla="*/ 7 w 39"/>
                <a:gd name="T3" fmla="*/ 0 h 50"/>
                <a:gd name="T4" fmla="*/ 39 w 39"/>
                <a:gd name="T5" fmla="*/ 0 h 50"/>
                <a:gd name="T6" fmla="*/ 39 w 39"/>
                <a:gd name="T7" fmla="*/ 29 h 50"/>
                <a:gd name="T8" fmla="*/ 31 w 39"/>
                <a:gd name="T9" fmla="*/ 50 h 50"/>
                <a:gd name="T10" fmla="*/ 0 w 39"/>
                <a:gd name="T11" fmla="*/ 50 h 50"/>
                <a:gd name="T12" fmla="*/ 0 w 39"/>
                <a:gd name="T13" fmla="*/ 22 h 50"/>
              </a:gdLst>
              <a:ahLst/>
              <a:cxnLst>
                <a:cxn ang="0">
                  <a:pos x="T0" y="T1"/>
                </a:cxn>
                <a:cxn ang="0">
                  <a:pos x="T2" y="T3"/>
                </a:cxn>
                <a:cxn ang="0">
                  <a:pos x="T4" y="T5"/>
                </a:cxn>
                <a:cxn ang="0">
                  <a:pos x="T6" y="T7"/>
                </a:cxn>
                <a:cxn ang="0">
                  <a:pos x="T8" y="T9"/>
                </a:cxn>
                <a:cxn ang="0">
                  <a:pos x="T10" y="T11"/>
                </a:cxn>
                <a:cxn ang="0">
                  <a:pos x="T12" y="T13"/>
                </a:cxn>
              </a:cxnLst>
              <a:rect l="0" t="0" r="r" b="b"/>
              <a:pathLst>
                <a:path w="39" h="50">
                  <a:moveTo>
                    <a:pt x="0" y="22"/>
                  </a:moveTo>
                  <a:lnTo>
                    <a:pt x="7" y="0"/>
                  </a:lnTo>
                  <a:lnTo>
                    <a:pt x="39" y="0"/>
                  </a:lnTo>
                  <a:lnTo>
                    <a:pt x="39" y="29"/>
                  </a:lnTo>
                  <a:lnTo>
                    <a:pt x="31" y="50"/>
                  </a:lnTo>
                  <a:lnTo>
                    <a:pt x="0" y="50"/>
                  </a:lnTo>
                  <a:lnTo>
                    <a:pt x="0" y="2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70" name="Rectangle 358">
              <a:extLst>
                <a:ext uri="{FF2B5EF4-FFF2-40B4-BE49-F238E27FC236}">
                  <a16:creationId xmlns:a16="http://schemas.microsoft.com/office/drawing/2014/main" id="{25281E34-4152-4F10-A05D-FB698DD4BE55}"/>
                </a:ext>
              </a:extLst>
            </p:cNvPr>
            <p:cNvSpPr>
              <a:spLocks noChangeArrowheads="1"/>
            </p:cNvSpPr>
            <p:nvPr/>
          </p:nvSpPr>
          <p:spPr bwMode="auto">
            <a:xfrm>
              <a:off x="1983" y="1804"/>
              <a:ext cx="31" cy="4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i-ET"/>
            </a:p>
          </p:txBody>
        </p:sp>
        <p:sp>
          <p:nvSpPr>
            <p:cNvPr id="167271" name="Rectangle 359">
              <a:extLst>
                <a:ext uri="{FF2B5EF4-FFF2-40B4-BE49-F238E27FC236}">
                  <a16:creationId xmlns:a16="http://schemas.microsoft.com/office/drawing/2014/main" id="{BD8FB722-6E3A-4476-AC4D-710CAD6F9C9E}"/>
                </a:ext>
              </a:extLst>
            </p:cNvPr>
            <p:cNvSpPr>
              <a:spLocks noChangeArrowheads="1"/>
            </p:cNvSpPr>
            <p:nvPr/>
          </p:nvSpPr>
          <p:spPr bwMode="auto">
            <a:xfrm>
              <a:off x="1983" y="1818"/>
              <a:ext cx="31" cy="3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i-ET"/>
            </a:p>
          </p:txBody>
        </p:sp>
        <p:sp>
          <p:nvSpPr>
            <p:cNvPr id="167272" name="Freeform 360">
              <a:extLst>
                <a:ext uri="{FF2B5EF4-FFF2-40B4-BE49-F238E27FC236}">
                  <a16:creationId xmlns:a16="http://schemas.microsoft.com/office/drawing/2014/main" id="{212A4850-2D54-4E0A-A2C2-8730FCAAF995}"/>
                </a:ext>
              </a:extLst>
            </p:cNvPr>
            <p:cNvSpPr>
              <a:spLocks/>
            </p:cNvSpPr>
            <p:nvPr/>
          </p:nvSpPr>
          <p:spPr bwMode="auto">
            <a:xfrm>
              <a:off x="1983" y="1825"/>
              <a:ext cx="39" cy="56"/>
            </a:xfrm>
            <a:custGeom>
              <a:avLst/>
              <a:gdLst>
                <a:gd name="T0" fmla="*/ 0 w 39"/>
                <a:gd name="T1" fmla="*/ 0 h 56"/>
                <a:gd name="T2" fmla="*/ 31 w 39"/>
                <a:gd name="T3" fmla="*/ 0 h 56"/>
                <a:gd name="T4" fmla="*/ 39 w 39"/>
                <a:gd name="T5" fmla="*/ 28 h 56"/>
                <a:gd name="T6" fmla="*/ 39 w 39"/>
                <a:gd name="T7" fmla="*/ 56 h 56"/>
                <a:gd name="T8" fmla="*/ 7 w 39"/>
                <a:gd name="T9" fmla="*/ 56 h 56"/>
                <a:gd name="T10" fmla="*/ 0 w 39"/>
                <a:gd name="T11" fmla="*/ 28 h 56"/>
                <a:gd name="T12" fmla="*/ 0 w 39"/>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39" h="56">
                  <a:moveTo>
                    <a:pt x="0" y="0"/>
                  </a:moveTo>
                  <a:lnTo>
                    <a:pt x="31" y="0"/>
                  </a:lnTo>
                  <a:lnTo>
                    <a:pt x="39" y="28"/>
                  </a:lnTo>
                  <a:lnTo>
                    <a:pt x="39" y="56"/>
                  </a:lnTo>
                  <a:lnTo>
                    <a:pt x="7"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73" name="Rectangle 361">
              <a:extLst>
                <a:ext uri="{FF2B5EF4-FFF2-40B4-BE49-F238E27FC236}">
                  <a16:creationId xmlns:a16="http://schemas.microsoft.com/office/drawing/2014/main" id="{9DB085F4-FD01-4BCB-B99B-E6B89BD97974}"/>
                </a:ext>
              </a:extLst>
            </p:cNvPr>
            <p:cNvSpPr>
              <a:spLocks noChangeArrowheads="1"/>
            </p:cNvSpPr>
            <p:nvPr/>
          </p:nvSpPr>
          <p:spPr bwMode="auto">
            <a:xfrm>
              <a:off x="1990" y="1853"/>
              <a:ext cx="32" cy="3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i-ET"/>
            </a:p>
          </p:txBody>
        </p:sp>
        <p:sp>
          <p:nvSpPr>
            <p:cNvPr id="167274" name="Freeform 362">
              <a:extLst>
                <a:ext uri="{FF2B5EF4-FFF2-40B4-BE49-F238E27FC236}">
                  <a16:creationId xmlns:a16="http://schemas.microsoft.com/office/drawing/2014/main" id="{EBFC3F17-CEAC-4F01-8E49-67CC7AAFCFF1}"/>
                </a:ext>
              </a:extLst>
            </p:cNvPr>
            <p:cNvSpPr>
              <a:spLocks/>
            </p:cNvSpPr>
            <p:nvPr/>
          </p:nvSpPr>
          <p:spPr bwMode="auto">
            <a:xfrm>
              <a:off x="1990" y="1860"/>
              <a:ext cx="39" cy="42"/>
            </a:xfrm>
            <a:custGeom>
              <a:avLst/>
              <a:gdLst>
                <a:gd name="T0" fmla="*/ 0 w 39"/>
                <a:gd name="T1" fmla="*/ 0 h 42"/>
                <a:gd name="T2" fmla="*/ 32 w 39"/>
                <a:gd name="T3" fmla="*/ 0 h 42"/>
                <a:gd name="T4" fmla="*/ 39 w 39"/>
                <a:gd name="T5" fmla="*/ 14 h 42"/>
                <a:gd name="T6" fmla="*/ 39 w 39"/>
                <a:gd name="T7" fmla="*/ 42 h 42"/>
                <a:gd name="T8" fmla="*/ 8 w 39"/>
                <a:gd name="T9" fmla="*/ 42 h 42"/>
                <a:gd name="T10" fmla="*/ 0 w 39"/>
                <a:gd name="T11" fmla="*/ 28 h 42"/>
                <a:gd name="T12" fmla="*/ 0 w 39"/>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39" h="42">
                  <a:moveTo>
                    <a:pt x="0" y="0"/>
                  </a:moveTo>
                  <a:lnTo>
                    <a:pt x="32" y="0"/>
                  </a:lnTo>
                  <a:lnTo>
                    <a:pt x="39" y="14"/>
                  </a:lnTo>
                  <a:lnTo>
                    <a:pt x="39" y="42"/>
                  </a:lnTo>
                  <a:lnTo>
                    <a:pt x="8"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75" name="Freeform 363">
              <a:extLst>
                <a:ext uri="{FF2B5EF4-FFF2-40B4-BE49-F238E27FC236}">
                  <a16:creationId xmlns:a16="http://schemas.microsoft.com/office/drawing/2014/main" id="{94715A84-F986-4B2F-BF7A-9D845C5942B5}"/>
                </a:ext>
              </a:extLst>
            </p:cNvPr>
            <p:cNvSpPr>
              <a:spLocks/>
            </p:cNvSpPr>
            <p:nvPr/>
          </p:nvSpPr>
          <p:spPr bwMode="auto">
            <a:xfrm>
              <a:off x="1998" y="1874"/>
              <a:ext cx="39" cy="42"/>
            </a:xfrm>
            <a:custGeom>
              <a:avLst/>
              <a:gdLst>
                <a:gd name="T0" fmla="*/ 0 w 39"/>
                <a:gd name="T1" fmla="*/ 0 h 42"/>
                <a:gd name="T2" fmla="*/ 31 w 39"/>
                <a:gd name="T3" fmla="*/ 0 h 42"/>
                <a:gd name="T4" fmla="*/ 39 w 39"/>
                <a:gd name="T5" fmla="*/ 14 h 42"/>
                <a:gd name="T6" fmla="*/ 39 w 39"/>
                <a:gd name="T7" fmla="*/ 42 h 42"/>
                <a:gd name="T8" fmla="*/ 8 w 39"/>
                <a:gd name="T9" fmla="*/ 42 h 42"/>
                <a:gd name="T10" fmla="*/ 0 w 39"/>
                <a:gd name="T11" fmla="*/ 28 h 42"/>
                <a:gd name="T12" fmla="*/ 0 w 39"/>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39" h="42">
                  <a:moveTo>
                    <a:pt x="0" y="0"/>
                  </a:moveTo>
                  <a:lnTo>
                    <a:pt x="31" y="0"/>
                  </a:lnTo>
                  <a:lnTo>
                    <a:pt x="39" y="14"/>
                  </a:lnTo>
                  <a:lnTo>
                    <a:pt x="39" y="42"/>
                  </a:lnTo>
                  <a:lnTo>
                    <a:pt x="8"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76" name="Freeform 364">
              <a:extLst>
                <a:ext uri="{FF2B5EF4-FFF2-40B4-BE49-F238E27FC236}">
                  <a16:creationId xmlns:a16="http://schemas.microsoft.com/office/drawing/2014/main" id="{CFFADF46-5A73-4ADE-A029-BA9B76CEBF22}"/>
                </a:ext>
              </a:extLst>
            </p:cNvPr>
            <p:cNvSpPr>
              <a:spLocks/>
            </p:cNvSpPr>
            <p:nvPr/>
          </p:nvSpPr>
          <p:spPr bwMode="auto">
            <a:xfrm>
              <a:off x="2006" y="1888"/>
              <a:ext cx="47" cy="49"/>
            </a:xfrm>
            <a:custGeom>
              <a:avLst/>
              <a:gdLst>
                <a:gd name="T0" fmla="*/ 0 w 47"/>
                <a:gd name="T1" fmla="*/ 0 h 49"/>
                <a:gd name="T2" fmla="*/ 31 w 47"/>
                <a:gd name="T3" fmla="*/ 0 h 49"/>
                <a:gd name="T4" fmla="*/ 47 w 47"/>
                <a:gd name="T5" fmla="*/ 21 h 49"/>
                <a:gd name="T6" fmla="*/ 47 w 47"/>
                <a:gd name="T7" fmla="*/ 49 h 49"/>
                <a:gd name="T8" fmla="*/ 16 w 47"/>
                <a:gd name="T9" fmla="*/ 49 h 49"/>
                <a:gd name="T10" fmla="*/ 0 w 47"/>
                <a:gd name="T11" fmla="*/ 28 h 49"/>
                <a:gd name="T12" fmla="*/ 0 w 47"/>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47" h="49">
                  <a:moveTo>
                    <a:pt x="0" y="0"/>
                  </a:moveTo>
                  <a:lnTo>
                    <a:pt x="31" y="0"/>
                  </a:lnTo>
                  <a:lnTo>
                    <a:pt x="47" y="21"/>
                  </a:lnTo>
                  <a:lnTo>
                    <a:pt x="47" y="49"/>
                  </a:lnTo>
                  <a:lnTo>
                    <a:pt x="16" y="49"/>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77" name="Freeform 365">
              <a:extLst>
                <a:ext uri="{FF2B5EF4-FFF2-40B4-BE49-F238E27FC236}">
                  <a16:creationId xmlns:a16="http://schemas.microsoft.com/office/drawing/2014/main" id="{36F391F1-C71E-419B-966D-44E4C7E1C256}"/>
                </a:ext>
              </a:extLst>
            </p:cNvPr>
            <p:cNvSpPr>
              <a:spLocks/>
            </p:cNvSpPr>
            <p:nvPr/>
          </p:nvSpPr>
          <p:spPr bwMode="auto">
            <a:xfrm>
              <a:off x="2022" y="1909"/>
              <a:ext cx="39" cy="35"/>
            </a:xfrm>
            <a:custGeom>
              <a:avLst/>
              <a:gdLst>
                <a:gd name="T0" fmla="*/ 0 w 39"/>
                <a:gd name="T1" fmla="*/ 0 h 35"/>
                <a:gd name="T2" fmla="*/ 31 w 39"/>
                <a:gd name="T3" fmla="*/ 0 h 35"/>
                <a:gd name="T4" fmla="*/ 39 w 39"/>
                <a:gd name="T5" fmla="*/ 7 h 35"/>
                <a:gd name="T6" fmla="*/ 39 w 39"/>
                <a:gd name="T7" fmla="*/ 35 h 35"/>
                <a:gd name="T8" fmla="*/ 7 w 39"/>
                <a:gd name="T9" fmla="*/ 35 h 35"/>
                <a:gd name="T10" fmla="*/ 0 w 39"/>
                <a:gd name="T11" fmla="*/ 28 h 35"/>
                <a:gd name="T12" fmla="*/ 0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0" y="0"/>
                  </a:moveTo>
                  <a:lnTo>
                    <a:pt x="31" y="0"/>
                  </a:lnTo>
                  <a:lnTo>
                    <a:pt x="39" y="7"/>
                  </a:lnTo>
                  <a:lnTo>
                    <a:pt x="39" y="35"/>
                  </a:lnTo>
                  <a:lnTo>
                    <a:pt x="7" y="35"/>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78" name="Freeform 366">
              <a:extLst>
                <a:ext uri="{FF2B5EF4-FFF2-40B4-BE49-F238E27FC236}">
                  <a16:creationId xmlns:a16="http://schemas.microsoft.com/office/drawing/2014/main" id="{47418E5D-0D80-4742-A87D-F5731EFB7DF3}"/>
                </a:ext>
              </a:extLst>
            </p:cNvPr>
            <p:cNvSpPr>
              <a:spLocks/>
            </p:cNvSpPr>
            <p:nvPr/>
          </p:nvSpPr>
          <p:spPr bwMode="auto">
            <a:xfrm>
              <a:off x="2029" y="1916"/>
              <a:ext cx="47" cy="42"/>
            </a:xfrm>
            <a:custGeom>
              <a:avLst/>
              <a:gdLst>
                <a:gd name="T0" fmla="*/ 0 w 47"/>
                <a:gd name="T1" fmla="*/ 0 h 42"/>
                <a:gd name="T2" fmla="*/ 32 w 47"/>
                <a:gd name="T3" fmla="*/ 0 h 42"/>
                <a:gd name="T4" fmla="*/ 47 w 47"/>
                <a:gd name="T5" fmla="*/ 14 h 42"/>
                <a:gd name="T6" fmla="*/ 47 w 47"/>
                <a:gd name="T7" fmla="*/ 42 h 42"/>
                <a:gd name="T8" fmla="*/ 16 w 47"/>
                <a:gd name="T9" fmla="*/ 42 h 42"/>
                <a:gd name="T10" fmla="*/ 0 w 47"/>
                <a:gd name="T11" fmla="*/ 28 h 42"/>
                <a:gd name="T12" fmla="*/ 0 w 47"/>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7" h="42">
                  <a:moveTo>
                    <a:pt x="0" y="0"/>
                  </a:moveTo>
                  <a:lnTo>
                    <a:pt x="32" y="0"/>
                  </a:lnTo>
                  <a:lnTo>
                    <a:pt x="47" y="14"/>
                  </a:lnTo>
                  <a:lnTo>
                    <a:pt x="47" y="42"/>
                  </a:lnTo>
                  <a:lnTo>
                    <a:pt x="16"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79" name="Freeform 367">
              <a:extLst>
                <a:ext uri="{FF2B5EF4-FFF2-40B4-BE49-F238E27FC236}">
                  <a16:creationId xmlns:a16="http://schemas.microsoft.com/office/drawing/2014/main" id="{48539FF6-78A6-42E4-8BC4-5CB2CC8E636B}"/>
                </a:ext>
              </a:extLst>
            </p:cNvPr>
            <p:cNvSpPr>
              <a:spLocks/>
            </p:cNvSpPr>
            <p:nvPr/>
          </p:nvSpPr>
          <p:spPr bwMode="auto">
            <a:xfrm>
              <a:off x="2045" y="1930"/>
              <a:ext cx="47" cy="42"/>
            </a:xfrm>
            <a:custGeom>
              <a:avLst/>
              <a:gdLst>
                <a:gd name="T0" fmla="*/ 0 w 47"/>
                <a:gd name="T1" fmla="*/ 0 h 42"/>
                <a:gd name="T2" fmla="*/ 31 w 47"/>
                <a:gd name="T3" fmla="*/ 0 h 42"/>
                <a:gd name="T4" fmla="*/ 47 w 47"/>
                <a:gd name="T5" fmla="*/ 14 h 42"/>
                <a:gd name="T6" fmla="*/ 47 w 47"/>
                <a:gd name="T7" fmla="*/ 42 h 42"/>
                <a:gd name="T8" fmla="*/ 16 w 47"/>
                <a:gd name="T9" fmla="*/ 42 h 42"/>
                <a:gd name="T10" fmla="*/ 0 w 47"/>
                <a:gd name="T11" fmla="*/ 28 h 42"/>
                <a:gd name="T12" fmla="*/ 0 w 47"/>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7" h="42">
                  <a:moveTo>
                    <a:pt x="0" y="0"/>
                  </a:moveTo>
                  <a:lnTo>
                    <a:pt x="31" y="0"/>
                  </a:lnTo>
                  <a:lnTo>
                    <a:pt x="47" y="14"/>
                  </a:lnTo>
                  <a:lnTo>
                    <a:pt x="47" y="42"/>
                  </a:lnTo>
                  <a:lnTo>
                    <a:pt x="16"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80" name="Freeform 368">
              <a:extLst>
                <a:ext uri="{FF2B5EF4-FFF2-40B4-BE49-F238E27FC236}">
                  <a16:creationId xmlns:a16="http://schemas.microsoft.com/office/drawing/2014/main" id="{FCFC2907-5F14-46C8-8759-CDCD13033E4A}"/>
                </a:ext>
              </a:extLst>
            </p:cNvPr>
            <p:cNvSpPr>
              <a:spLocks/>
            </p:cNvSpPr>
            <p:nvPr/>
          </p:nvSpPr>
          <p:spPr bwMode="auto">
            <a:xfrm>
              <a:off x="2061" y="1944"/>
              <a:ext cx="46" cy="42"/>
            </a:xfrm>
            <a:custGeom>
              <a:avLst/>
              <a:gdLst>
                <a:gd name="T0" fmla="*/ 0 w 46"/>
                <a:gd name="T1" fmla="*/ 0 h 42"/>
                <a:gd name="T2" fmla="*/ 31 w 46"/>
                <a:gd name="T3" fmla="*/ 0 h 42"/>
                <a:gd name="T4" fmla="*/ 46 w 46"/>
                <a:gd name="T5" fmla="*/ 14 h 42"/>
                <a:gd name="T6" fmla="*/ 46 w 46"/>
                <a:gd name="T7" fmla="*/ 42 h 42"/>
                <a:gd name="T8" fmla="*/ 15 w 46"/>
                <a:gd name="T9" fmla="*/ 42 h 42"/>
                <a:gd name="T10" fmla="*/ 0 w 46"/>
                <a:gd name="T11" fmla="*/ 28 h 42"/>
                <a:gd name="T12" fmla="*/ 0 w 4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6" h="42">
                  <a:moveTo>
                    <a:pt x="0" y="0"/>
                  </a:moveTo>
                  <a:lnTo>
                    <a:pt x="31" y="0"/>
                  </a:lnTo>
                  <a:lnTo>
                    <a:pt x="46" y="14"/>
                  </a:lnTo>
                  <a:lnTo>
                    <a:pt x="46" y="42"/>
                  </a:lnTo>
                  <a:lnTo>
                    <a:pt x="15"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81" name="Freeform 369">
              <a:extLst>
                <a:ext uri="{FF2B5EF4-FFF2-40B4-BE49-F238E27FC236}">
                  <a16:creationId xmlns:a16="http://schemas.microsoft.com/office/drawing/2014/main" id="{87D31AED-21B7-4A14-BD33-777FCB339560}"/>
                </a:ext>
              </a:extLst>
            </p:cNvPr>
            <p:cNvSpPr>
              <a:spLocks/>
            </p:cNvSpPr>
            <p:nvPr/>
          </p:nvSpPr>
          <p:spPr bwMode="auto">
            <a:xfrm>
              <a:off x="2076" y="1958"/>
              <a:ext cx="47" cy="36"/>
            </a:xfrm>
            <a:custGeom>
              <a:avLst/>
              <a:gdLst>
                <a:gd name="T0" fmla="*/ 0 w 47"/>
                <a:gd name="T1" fmla="*/ 0 h 36"/>
                <a:gd name="T2" fmla="*/ 31 w 47"/>
                <a:gd name="T3" fmla="*/ 0 h 36"/>
                <a:gd name="T4" fmla="*/ 47 w 47"/>
                <a:gd name="T5" fmla="*/ 7 h 36"/>
                <a:gd name="T6" fmla="*/ 47 w 47"/>
                <a:gd name="T7" fmla="*/ 36 h 36"/>
                <a:gd name="T8" fmla="*/ 16 w 47"/>
                <a:gd name="T9" fmla="*/ 36 h 36"/>
                <a:gd name="T10" fmla="*/ 0 w 47"/>
                <a:gd name="T11" fmla="*/ 28 h 36"/>
                <a:gd name="T12" fmla="*/ 0 w 47"/>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47" h="36">
                  <a:moveTo>
                    <a:pt x="0" y="0"/>
                  </a:moveTo>
                  <a:lnTo>
                    <a:pt x="31" y="0"/>
                  </a:lnTo>
                  <a:lnTo>
                    <a:pt x="47" y="7"/>
                  </a:lnTo>
                  <a:lnTo>
                    <a:pt x="47" y="36"/>
                  </a:lnTo>
                  <a:lnTo>
                    <a:pt x="16" y="3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82" name="Freeform 370">
              <a:extLst>
                <a:ext uri="{FF2B5EF4-FFF2-40B4-BE49-F238E27FC236}">
                  <a16:creationId xmlns:a16="http://schemas.microsoft.com/office/drawing/2014/main" id="{A9382662-3200-4C74-B43C-3DEAD2B4577C}"/>
                </a:ext>
              </a:extLst>
            </p:cNvPr>
            <p:cNvSpPr>
              <a:spLocks/>
            </p:cNvSpPr>
            <p:nvPr/>
          </p:nvSpPr>
          <p:spPr bwMode="auto">
            <a:xfrm>
              <a:off x="2092" y="1965"/>
              <a:ext cx="55" cy="43"/>
            </a:xfrm>
            <a:custGeom>
              <a:avLst/>
              <a:gdLst>
                <a:gd name="T0" fmla="*/ 0 w 55"/>
                <a:gd name="T1" fmla="*/ 0 h 43"/>
                <a:gd name="T2" fmla="*/ 31 w 55"/>
                <a:gd name="T3" fmla="*/ 0 h 43"/>
                <a:gd name="T4" fmla="*/ 55 w 55"/>
                <a:gd name="T5" fmla="*/ 14 h 43"/>
                <a:gd name="T6" fmla="*/ 55 w 55"/>
                <a:gd name="T7" fmla="*/ 43 h 43"/>
                <a:gd name="T8" fmla="*/ 23 w 55"/>
                <a:gd name="T9" fmla="*/ 43 h 43"/>
                <a:gd name="T10" fmla="*/ 0 w 55"/>
                <a:gd name="T11" fmla="*/ 29 h 43"/>
                <a:gd name="T12" fmla="*/ 0 w 5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55" h="43">
                  <a:moveTo>
                    <a:pt x="0" y="0"/>
                  </a:moveTo>
                  <a:lnTo>
                    <a:pt x="31" y="0"/>
                  </a:lnTo>
                  <a:lnTo>
                    <a:pt x="55" y="14"/>
                  </a:lnTo>
                  <a:lnTo>
                    <a:pt x="55" y="43"/>
                  </a:lnTo>
                  <a:lnTo>
                    <a:pt x="23" y="43"/>
                  </a:lnTo>
                  <a:lnTo>
                    <a:pt x="0" y="29"/>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83" name="Freeform 371">
              <a:extLst>
                <a:ext uri="{FF2B5EF4-FFF2-40B4-BE49-F238E27FC236}">
                  <a16:creationId xmlns:a16="http://schemas.microsoft.com/office/drawing/2014/main" id="{61F94D20-9ECC-4575-941E-AFD25B45E01E}"/>
                </a:ext>
              </a:extLst>
            </p:cNvPr>
            <p:cNvSpPr>
              <a:spLocks/>
            </p:cNvSpPr>
            <p:nvPr/>
          </p:nvSpPr>
          <p:spPr bwMode="auto">
            <a:xfrm>
              <a:off x="2115" y="1979"/>
              <a:ext cx="71" cy="57"/>
            </a:xfrm>
            <a:custGeom>
              <a:avLst/>
              <a:gdLst>
                <a:gd name="T0" fmla="*/ 0 w 71"/>
                <a:gd name="T1" fmla="*/ 0 h 57"/>
                <a:gd name="T2" fmla="*/ 32 w 71"/>
                <a:gd name="T3" fmla="*/ 0 h 57"/>
                <a:gd name="T4" fmla="*/ 71 w 71"/>
                <a:gd name="T5" fmla="*/ 29 h 57"/>
                <a:gd name="T6" fmla="*/ 71 w 71"/>
                <a:gd name="T7" fmla="*/ 57 h 57"/>
                <a:gd name="T8" fmla="*/ 39 w 71"/>
                <a:gd name="T9" fmla="*/ 57 h 57"/>
                <a:gd name="T10" fmla="*/ 0 w 71"/>
                <a:gd name="T11" fmla="*/ 29 h 57"/>
                <a:gd name="T12" fmla="*/ 0 w 71"/>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71" h="57">
                  <a:moveTo>
                    <a:pt x="0" y="0"/>
                  </a:moveTo>
                  <a:lnTo>
                    <a:pt x="32" y="0"/>
                  </a:lnTo>
                  <a:lnTo>
                    <a:pt x="71" y="29"/>
                  </a:lnTo>
                  <a:lnTo>
                    <a:pt x="71" y="57"/>
                  </a:lnTo>
                  <a:lnTo>
                    <a:pt x="39" y="57"/>
                  </a:lnTo>
                  <a:lnTo>
                    <a:pt x="0" y="29"/>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84" name="Freeform 372">
              <a:extLst>
                <a:ext uri="{FF2B5EF4-FFF2-40B4-BE49-F238E27FC236}">
                  <a16:creationId xmlns:a16="http://schemas.microsoft.com/office/drawing/2014/main" id="{3FB0383E-CA08-41D0-BD3B-5A905119CB36}"/>
                </a:ext>
              </a:extLst>
            </p:cNvPr>
            <p:cNvSpPr>
              <a:spLocks/>
            </p:cNvSpPr>
            <p:nvPr/>
          </p:nvSpPr>
          <p:spPr bwMode="auto">
            <a:xfrm>
              <a:off x="2154" y="2008"/>
              <a:ext cx="63" cy="56"/>
            </a:xfrm>
            <a:custGeom>
              <a:avLst/>
              <a:gdLst>
                <a:gd name="T0" fmla="*/ 0 w 63"/>
                <a:gd name="T1" fmla="*/ 0 h 56"/>
                <a:gd name="T2" fmla="*/ 32 w 63"/>
                <a:gd name="T3" fmla="*/ 0 h 56"/>
                <a:gd name="T4" fmla="*/ 63 w 63"/>
                <a:gd name="T5" fmla="*/ 28 h 56"/>
                <a:gd name="T6" fmla="*/ 63 w 63"/>
                <a:gd name="T7" fmla="*/ 56 h 56"/>
                <a:gd name="T8" fmla="*/ 32 w 63"/>
                <a:gd name="T9" fmla="*/ 56 h 56"/>
                <a:gd name="T10" fmla="*/ 0 w 63"/>
                <a:gd name="T11" fmla="*/ 28 h 56"/>
                <a:gd name="T12" fmla="*/ 0 w 63"/>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63" h="56">
                  <a:moveTo>
                    <a:pt x="0" y="0"/>
                  </a:moveTo>
                  <a:lnTo>
                    <a:pt x="32" y="0"/>
                  </a:lnTo>
                  <a:lnTo>
                    <a:pt x="63" y="28"/>
                  </a:lnTo>
                  <a:lnTo>
                    <a:pt x="63" y="56"/>
                  </a:lnTo>
                  <a:lnTo>
                    <a:pt x="32"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85" name="Freeform 373">
              <a:extLst>
                <a:ext uri="{FF2B5EF4-FFF2-40B4-BE49-F238E27FC236}">
                  <a16:creationId xmlns:a16="http://schemas.microsoft.com/office/drawing/2014/main" id="{8095C222-915C-440F-A82C-EF9913ACB1A9}"/>
                </a:ext>
              </a:extLst>
            </p:cNvPr>
            <p:cNvSpPr>
              <a:spLocks/>
            </p:cNvSpPr>
            <p:nvPr/>
          </p:nvSpPr>
          <p:spPr bwMode="auto">
            <a:xfrm>
              <a:off x="2186" y="2036"/>
              <a:ext cx="46" cy="49"/>
            </a:xfrm>
            <a:custGeom>
              <a:avLst/>
              <a:gdLst>
                <a:gd name="T0" fmla="*/ 0 w 46"/>
                <a:gd name="T1" fmla="*/ 0 h 49"/>
                <a:gd name="T2" fmla="*/ 31 w 46"/>
                <a:gd name="T3" fmla="*/ 0 h 49"/>
                <a:gd name="T4" fmla="*/ 46 w 46"/>
                <a:gd name="T5" fmla="*/ 21 h 49"/>
                <a:gd name="T6" fmla="*/ 46 w 46"/>
                <a:gd name="T7" fmla="*/ 49 h 49"/>
                <a:gd name="T8" fmla="*/ 15 w 46"/>
                <a:gd name="T9" fmla="*/ 49 h 49"/>
                <a:gd name="T10" fmla="*/ 0 w 46"/>
                <a:gd name="T11" fmla="*/ 28 h 49"/>
                <a:gd name="T12" fmla="*/ 0 w 46"/>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46" h="49">
                  <a:moveTo>
                    <a:pt x="0" y="0"/>
                  </a:moveTo>
                  <a:lnTo>
                    <a:pt x="31" y="0"/>
                  </a:lnTo>
                  <a:lnTo>
                    <a:pt x="46" y="21"/>
                  </a:lnTo>
                  <a:lnTo>
                    <a:pt x="46" y="49"/>
                  </a:lnTo>
                  <a:lnTo>
                    <a:pt x="15" y="49"/>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86" name="Freeform 374">
              <a:extLst>
                <a:ext uri="{FF2B5EF4-FFF2-40B4-BE49-F238E27FC236}">
                  <a16:creationId xmlns:a16="http://schemas.microsoft.com/office/drawing/2014/main" id="{81CB8CBC-60B7-4EF4-B32D-0A2B2D664815}"/>
                </a:ext>
              </a:extLst>
            </p:cNvPr>
            <p:cNvSpPr>
              <a:spLocks/>
            </p:cNvSpPr>
            <p:nvPr/>
          </p:nvSpPr>
          <p:spPr bwMode="auto">
            <a:xfrm>
              <a:off x="2201" y="2057"/>
              <a:ext cx="55" cy="63"/>
            </a:xfrm>
            <a:custGeom>
              <a:avLst/>
              <a:gdLst>
                <a:gd name="T0" fmla="*/ 0 w 55"/>
                <a:gd name="T1" fmla="*/ 0 h 63"/>
                <a:gd name="T2" fmla="*/ 31 w 55"/>
                <a:gd name="T3" fmla="*/ 0 h 63"/>
                <a:gd name="T4" fmla="*/ 55 w 55"/>
                <a:gd name="T5" fmla="*/ 35 h 63"/>
                <a:gd name="T6" fmla="*/ 55 w 55"/>
                <a:gd name="T7" fmla="*/ 63 h 63"/>
                <a:gd name="T8" fmla="*/ 24 w 55"/>
                <a:gd name="T9" fmla="*/ 63 h 63"/>
                <a:gd name="T10" fmla="*/ 0 w 55"/>
                <a:gd name="T11" fmla="*/ 28 h 63"/>
                <a:gd name="T12" fmla="*/ 0 w 55"/>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55" h="63">
                  <a:moveTo>
                    <a:pt x="0" y="0"/>
                  </a:moveTo>
                  <a:lnTo>
                    <a:pt x="31" y="0"/>
                  </a:lnTo>
                  <a:lnTo>
                    <a:pt x="55" y="35"/>
                  </a:lnTo>
                  <a:lnTo>
                    <a:pt x="55" y="63"/>
                  </a:lnTo>
                  <a:lnTo>
                    <a:pt x="24" y="63"/>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87" name="Freeform 375">
              <a:extLst>
                <a:ext uri="{FF2B5EF4-FFF2-40B4-BE49-F238E27FC236}">
                  <a16:creationId xmlns:a16="http://schemas.microsoft.com/office/drawing/2014/main" id="{89C3CDC9-AEF4-4878-AFA3-62A70EFDF4EA}"/>
                </a:ext>
              </a:extLst>
            </p:cNvPr>
            <p:cNvSpPr>
              <a:spLocks/>
            </p:cNvSpPr>
            <p:nvPr/>
          </p:nvSpPr>
          <p:spPr bwMode="auto">
            <a:xfrm>
              <a:off x="2225" y="2092"/>
              <a:ext cx="39" cy="56"/>
            </a:xfrm>
            <a:custGeom>
              <a:avLst/>
              <a:gdLst>
                <a:gd name="T0" fmla="*/ 0 w 39"/>
                <a:gd name="T1" fmla="*/ 0 h 56"/>
                <a:gd name="T2" fmla="*/ 31 w 39"/>
                <a:gd name="T3" fmla="*/ 0 h 56"/>
                <a:gd name="T4" fmla="*/ 39 w 39"/>
                <a:gd name="T5" fmla="*/ 28 h 56"/>
                <a:gd name="T6" fmla="*/ 39 w 39"/>
                <a:gd name="T7" fmla="*/ 56 h 56"/>
                <a:gd name="T8" fmla="*/ 7 w 39"/>
                <a:gd name="T9" fmla="*/ 56 h 56"/>
                <a:gd name="T10" fmla="*/ 0 w 39"/>
                <a:gd name="T11" fmla="*/ 28 h 56"/>
                <a:gd name="T12" fmla="*/ 0 w 39"/>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39" h="56">
                  <a:moveTo>
                    <a:pt x="0" y="0"/>
                  </a:moveTo>
                  <a:lnTo>
                    <a:pt x="31" y="0"/>
                  </a:lnTo>
                  <a:lnTo>
                    <a:pt x="39" y="28"/>
                  </a:lnTo>
                  <a:lnTo>
                    <a:pt x="39" y="56"/>
                  </a:lnTo>
                  <a:lnTo>
                    <a:pt x="7"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88" name="Freeform 376">
              <a:extLst>
                <a:ext uri="{FF2B5EF4-FFF2-40B4-BE49-F238E27FC236}">
                  <a16:creationId xmlns:a16="http://schemas.microsoft.com/office/drawing/2014/main" id="{844E4E8D-1372-42C7-9A66-A8DD3F15F6CE}"/>
                </a:ext>
              </a:extLst>
            </p:cNvPr>
            <p:cNvSpPr>
              <a:spLocks/>
            </p:cNvSpPr>
            <p:nvPr/>
          </p:nvSpPr>
          <p:spPr bwMode="auto">
            <a:xfrm>
              <a:off x="2232" y="2120"/>
              <a:ext cx="39" cy="56"/>
            </a:xfrm>
            <a:custGeom>
              <a:avLst/>
              <a:gdLst>
                <a:gd name="T0" fmla="*/ 0 w 39"/>
                <a:gd name="T1" fmla="*/ 0 h 56"/>
                <a:gd name="T2" fmla="*/ 32 w 39"/>
                <a:gd name="T3" fmla="*/ 0 h 56"/>
                <a:gd name="T4" fmla="*/ 39 w 39"/>
                <a:gd name="T5" fmla="*/ 28 h 56"/>
                <a:gd name="T6" fmla="*/ 39 w 39"/>
                <a:gd name="T7" fmla="*/ 56 h 56"/>
                <a:gd name="T8" fmla="*/ 8 w 39"/>
                <a:gd name="T9" fmla="*/ 56 h 56"/>
                <a:gd name="T10" fmla="*/ 0 w 39"/>
                <a:gd name="T11" fmla="*/ 28 h 56"/>
                <a:gd name="T12" fmla="*/ 0 w 39"/>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39" h="56">
                  <a:moveTo>
                    <a:pt x="0" y="0"/>
                  </a:moveTo>
                  <a:lnTo>
                    <a:pt x="32" y="0"/>
                  </a:lnTo>
                  <a:lnTo>
                    <a:pt x="39" y="28"/>
                  </a:lnTo>
                  <a:lnTo>
                    <a:pt x="39" y="56"/>
                  </a:lnTo>
                  <a:lnTo>
                    <a:pt x="8"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89" name="Freeform 377">
              <a:extLst>
                <a:ext uri="{FF2B5EF4-FFF2-40B4-BE49-F238E27FC236}">
                  <a16:creationId xmlns:a16="http://schemas.microsoft.com/office/drawing/2014/main" id="{11BD2D17-913D-43F5-A759-08D871C7A593}"/>
                </a:ext>
              </a:extLst>
            </p:cNvPr>
            <p:cNvSpPr>
              <a:spLocks/>
            </p:cNvSpPr>
            <p:nvPr/>
          </p:nvSpPr>
          <p:spPr bwMode="auto">
            <a:xfrm>
              <a:off x="2232" y="2148"/>
              <a:ext cx="39" cy="57"/>
            </a:xfrm>
            <a:custGeom>
              <a:avLst/>
              <a:gdLst>
                <a:gd name="T0" fmla="*/ 0 w 39"/>
                <a:gd name="T1" fmla="*/ 28 h 57"/>
                <a:gd name="T2" fmla="*/ 8 w 39"/>
                <a:gd name="T3" fmla="*/ 0 h 57"/>
                <a:gd name="T4" fmla="*/ 39 w 39"/>
                <a:gd name="T5" fmla="*/ 0 h 57"/>
                <a:gd name="T6" fmla="*/ 39 w 39"/>
                <a:gd name="T7" fmla="*/ 28 h 57"/>
                <a:gd name="T8" fmla="*/ 32 w 39"/>
                <a:gd name="T9" fmla="*/ 57 h 57"/>
                <a:gd name="T10" fmla="*/ 0 w 39"/>
                <a:gd name="T11" fmla="*/ 57 h 57"/>
                <a:gd name="T12" fmla="*/ 0 w 39"/>
                <a:gd name="T13" fmla="*/ 28 h 57"/>
              </a:gdLst>
              <a:ahLst/>
              <a:cxnLst>
                <a:cxn ang="0">
                  <a:pos x="T0" y="T1"/>
                </a:cxn>
                <a:cxn ang="0">
                  <a:pos x="T2" y="T3"/>
                </a:cxn>
                <a:cxn ang="0">
                  <a:pos x="T4" y="T5"/>
                </a:cxn>
                <a:cxn ang="0">
                  <a:pos x="T6" y="T7"/>
                </a:cxn>
                <a:cxn ang="0">
                  <a:pos x="T8" y="T9"/>
                </a:cxn>
                <a:cxn ang="0">
                  <a:pos x="T10" y="T11"/>
                </a:cxn>
                <a:cxn ang="0">
                  <a:pos x="T12" y="T13"/>
                </a:cxn>
              </a:cxnLst>
              <a:rect l="0" t="0" r="r" b="b"/>
              <a:pathLst>
                <a:path w="39" h="57">
                  <a:moveTo>
                    <a:pt x="0" y="28"/>
                  </a:moveTo>
                  <a:lnTo>
                    <a:pt x="8" y="0"/>
                  </a:lnTo>
                  <a:lnTo>
                    <a:pt x="39" y="0"/>
                  </a:lnTo>
                  <a:lnTo>
                    <a:pt x="39" y="28"/>
                  </a:lnTo>
                  <a:lnTo>
                    <a:pt x="32" y="57"/>
                  </a:lnTo>
                  <a:lnTo>
                    <a:pt x="0" y="57"/>
                  </a:lnTo>
                  <a:lnTo>
                    <a:pt x="0" y="2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90" name="Freeform 378">
              <a:extLst>
                <a:ext uri="{FF2B5EF4-FFF2-40B4-BE49-F238E27FC236}">
                  <a16:creationId xmlns:a16="http://schemas.microsoft.com/office/drawing/2014/main" id="{DE87BB7F-971F-4ED3-BC18-12A93939CDBC}"/>
                </a:ext>
              </a:extLst>
            </p:cNvPr>
            <p:cNvSpPr>
              <a:spLocks/>
            </p:cNvSpPr>
            <p:nvPr/>
          </p:nvSpPr>
          <p:spPr bwMode="auto">
            <a:xfrm>
              <a:off x="2225" y="2176"/>
              <a:ext cx="39" cy="57"/>
            </a:xfrm>
            <a:custGeom>
              <a:avLst/>
              <a:gdLst>
                <a:gd name="T0" fmla="*/ 0 w 39"/>
                <a:gd name="T1" fmla="*/ 29 h 57"/>
                <a:gd name="T2" fmla="*/ 7 w 39"/>
                <a:gd name="T3" fmla="*/ 0 h 57"/>
                <a:gd name="T4" fmla="*/ 39 w 39"/>
                <a:gd name="T5" fmla="*/ 0 h 57"/>
                <a:gd name="T6" fmla="*/ 39 w 39"/>
                <a:gd name="T7" fmla="*/ 29 h 57"/>
                <a:gd name="T8" fmla="*/ 31 w 39"/>
                <a:gd name="T9" fmla="*/ 57 h 57"/>
                <a:gd name="T10" fmla="*/ 0 w 39"/>
                <a:gd name="T11" fmla="*/ 57 h 57"/>
                <a:gd name="T12" fmla="*/ 0 w 39"/>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39" h="57">
                  <a:moveTo>
                    <a:pt x="0" y="29"/>
                  </a:moveTo>
                  <a:lnTo>
                    <a:pt x="7" y="0"/>
                  </a:lnTo>
                  <a:lnTo>
                    <a:pt x="39" y="0"/>
                  </a:lnTo>
                  <a:lnTo>
                    <a:pt x="39" y="29"/>
                  </a:lnTo>
                  <a:lnTo>
                    <a:pt x="31" y="57"/>
                  </a:lnTo>
                  <a:lnTo>
                    <a:pt x="0" y="57"/>
                  </a:lnTo>
                  <a:lnTo>
                    <a:pt x="0" y="29"/>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91" name="Freeform 379">
              <a:extLst>
                <a:ext uri="{FF2B5EF4-FFF2-40B4-BE49-F238E27FC236}">
                  <a16:creationId xmlns:a16="http://schemas.microsoft.com/office/drawing/2014/main" id="{BDA8FE6A-0406-4574-B4E5-196D0D3A0F8F}"/>
                </a:ext>
              </a:extLst>
            </p:cNvPr>
            <p:cNvSpPr>
              <a:spLocks/>
            </p:cNvSpPr>
            <p:nvPr/>
          </p:nvSpPr>
          <p:spPr bwMode="auto">
            <a:xfrm>
              <a:off x="2209" y="2205"/>
              <a:ext cx="47" cy="56"/>
            </a:xfrm>
            <a:custGeom>
              <a:avLst/>
              <a:gdLst>
                <a:gd name="T0" fmla="*/ 0 w 47"/>
                <a:gd name="T1" fmla="*/ 28 h 56"/>
                <a:gd name="T2" fmla="*/ 16 w 47"/>
                <a:gd name="T3" fmla="*/ 0 h 56"/>
                <a:gd name="T4" fmla="*/ 47 w 47"/>
                <a:gd name="T5" fmla="*/ 0 h 56"/>
                <a:gd name="T6" fmla="*/ 47 w 47"/>
                <a:gd name="T7" fmla="*/ 28 h 56"/>
                <a:gd name="T8" fmla="*/ 31 w 47"/>
                <a:gd name="T9" fmla="*/ 56 h 56"/>
                <a:gd name="T10" fmla="*/ 0 w 47"/>
                <a:gd name="T11" fmla="*/ 56 h 56"/>
                <a:gd name="T12" fmla="*/ 0 w 47"/>
                <a:gd name="T13" fmla="*/ 28 h 56"/>
              </a:gdLst>
              <a:ahLst/>
              <a:cxnLst>
                <a:cxn ang="0">
                  <a:pos x="T0" y="T1"/>
                </a:cxn>
                <a:cxn ang="0">
                  <a:pos x="T2" y="T3"/>
                </a:cxn>
                <a:cxn ang="0">
                  <a:pos x="T4" y="T5"/>
                </a:cxn>
                <a:cxn ang="0">
                  <a:pos x="T6" y="T7"/>
                </a:cxn>
                <a:cxn ang="0">
                  <a:pos x="T8" y="T9"/>
                </a:cxn>
                <a:cxn ang="0">
                  <a:pos x="T10" y="T11"/>
                </a:cxn>
                <a:cxn ang="0">
                  <a:pos x="T12" y="T13"/>
                </a:cxn>
              </a:cxnLst>
              <a:rect l="0" t="0" r="r" b="b"/>
              <a:pathLst>
                <a:path w="47" h="56">
                  <a:moveTo>
                    <a:pt x="0" y="28"/>
                  </a:moveTo>
                  <a:lnTo>
                    <a:pt x="16" y="0"/>
                  </a:lnTo>
                  <a:lnTo>
                    <a:pt x="47" y="0"/>
                  </a:lnTo>
                  <a:lnTo>
                    <a:pt x="47" y="28"/>
                  </a:lnTo>
                  <a:lnTo>
                    <a:pt x="31" y="56"/>
                  </a:lnTo>
                  <a:lnTo>
                    <a:pt x="0" y="56"/>
                  </a:lnTo>
                  <a:lnTo>
                    <a:pt x="0" y="2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92" name="Freeform 380">
              <a:extLst>
                <a:ext uri="{FF2B5EF4-FFF2-40B4-BE49-F238E27FC236}">
                  <a16:creationId xmlns:a16="http://schemas.microsoft.com/office/drawing/2014/main" id="{9089F671-EB8F-461E-9163-1C6AE30A55A1}"/>
                </a:ext>
              </a:extLst>
            </p:cNvPr>
            <p:cNvSpPr>
              <a:spLocks/>
            </p:cNvSpPr>
            <p:nvPr/>
          </p:nvSpPr>
          <p:spPr bwMode="auto">
            <a:xfrm>
              <a:off x="2193" y="2233"/>
              <a:ext cx="47" cy="49"/>
            </a:xfrm>
            <a:custGeom>
              <a:avLst/>
              <a:gdLst>
                <a:gd name="T0" fmla="*/ 0 w 47"/>
                <a:gd name="T1" fmla="*/ 21 h 49"/>
                <a:gd name="T2" fmla="*/ 16 w 47"/>
                <a:gd name="T3" fmla="*/ 0 h 49"/>
                <a:gd name="T4" fmla="*/ 47 w 47"/>
                <a:gd name="T5" fmla="*/ 0 h 49"/>
                <a:gd name="T6" fmla="*/ 47 w 47"/>
                <a:gd name="T7" fmla="*/ 28 h 49"/>
                <a:gd name="T8" fmla="*/ 32 w 47"/>
                <a:gd name="T9" fmla="*/ 49 h 49"/>
                <a:gd name="T10" fmla="*/ 0 w 47"/>
                <a:gd name="T11" fmla="*/ 49 h 49"/>
                <a:gd name="T12" fmla="*/ 0 w 47"/>
                <a:gd name="T13" fmla="*/ 21 h 49"/>
              </a:gdLst>
              <a:ahLst/>
              <a:cxnLst>
                <a:cxn ang="0">
                  <a:pos x="T0" y="T1"/>
                </a:cxn>
                <a:cxn ang="0">
                  <a:pos x="T2" y="T3"/>
                </a:cxn>
                <a:cxn ang="0">
                  <a:pos x="T4" y="T5"/>
                </a:cxn>
                <a:cxn ang="0">
                  <a:pos x="T6" y="T7"/>
                </a:cxn>
                <a:cxn ang="0">
                  <a:pos x="T8" y="T9"/>
                </a:cxn>
                <a:cxn ang="0">
                  <a:pos x="T10" y="T11"/>
                </a:cxn>
                <a:cxn ang="0">
                  <a:pos x="T12" y="T13"/>
                </a:cxn>
              </a:cxnLst>
              <a:rect l="0" t="0" r="r" b="b"/>
              <a:pathLst>
                <a:path w="47" h="49">
                  <a:moveTo>
                    <a:pt x="0" y="21"/>
                  </a:moveTo>
                  <a:lnTo>
                    <a:pt x="16" y="0"/>
                  </a:lnTo>
                  <a:lnTo>
                    <a:pt x="47" y="0"/>
                  </a:lnTo>
                  <a:lnTo>
                    <a:pt x="47" y="28"/>
                  </a:lnTo>
                  <a:lnTo>
                    <a:pt x="32"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93" name="Freeform 381">
              <a:extLst>
                <a:ext uri="{FF2B5EF4-FFF2-40B4-BE49-F238E27FC236}">
                  <a16:creationId xmlns:a16="http://schemas.microsoft.com/office/drawing/2014/main" id="{DFBB82BC-4011-491E-81E3-96C32BBFFD15}"/>
                </a:ext>
              </a:extLst>
            </p:cNvPr>
            <p:cNvSpPr>
              <a:spLocks/>
            </p:cNvSpPr>
            <p:nvPr/>
          </p:nvSpPr>
          <p:spPr bwMode="auto">
            <a:xfrm>
              <a:off x="2162" y="2254"/>
              <a:ext cx="63" cy="70"/>
            </a:xfrm>
            <a:custGeom>
              <a:avLst/>
              <a:gdLst>
                <a:gd name="T0" fmla="*/ 0 w 63"/>
                <a:gd name="T1" fmla="*/ 42 h 70"/>
                <a:gd name="T2" fmla="*/ 31 w 63"/>
                <a:gd name="T3" fmla="*/ 0 h 70"/>
                <a:gd name="T4" fmla="*/ 63 w 63"/>
                <a:gd name="T5" fmla="*/ 0 h 70"/>
                <a:gd name="T6" fmla="*/ 63 w 63"/>
                <a:gd name="T7" fmla="*/ 28 h 70"/>
                <a:gd name="T8" fmla="*/ 31 w 63"/>
                <a:gd name="T9" fmla="*/ 70 h 70"/>
                <a:gd name="T10" fmla="*/ 0 w 63"/>
                <a:gd name="T11" fmla="*/ 70 h 70"/>
                <a:gd name="T12" fmla="*/ 0 w 63"/>
                <a:gd name="T13" fmla="*/ 42 h 70"/>
              </a:gdLst>
              <a:ahLst/>
              <a:cxnLst>
                <a:cxn ang="0">
                  <a:pos x="T0" y="T1"/>
                </a:cxn>
                <a:cxn ang="0">
                  <a:pos x="T2" y="T3"/>
                </a:cxn>
                <a:cxn ang="0">
                  <a:pos x="T4" y="T5"/>
                </a:cxn>
                <a:cxn ang="0">
                  <a:pos x="T6" y="T7"/>
                </a:cxn>
                <a:cxn ang="0">
                  <a:pos x="T8" y="T9"/>
                </a:cxn>
                <a:cxn ang="0">
                  <a:pos x="T10" y="T11"/>
                </a:cxn>
                <a:cxn ang="0">
                  <a:pos x="T12" y="T13"/>
                </a:cxn>
              </a:cxnLst>
              <a:rect l="0" t="0" r="r" b="b"/>
              <a:pathLst>
                <a:path w="63" h="70">
                  <a:moveTo>
                    <a:pt x="0" y="42"/>
                  </a:moveTo>
                  <a:lnTo>
                    <a:pt x="31" y="0"/>
                  </a:lnTo>
                  <a:lnTo>
                    <a:pt x="63" y="0"/>
                  </a:lnTo>
                  <a:lnTo>
                    <a:pt x="63" y="28"/>
                  </a:lnTo>
                  <a:lnTo>
                    <a:pt x="31" y="70"/>
                  </a:lnTo>
                  <a:lnTo>
                    <a:pt x="0" y="70"/>
                  </a:lnTo>
                  <a:lnTo>
                    <a:pt x="0" y="4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94" name="Freeform 382">
              <a:extLst>
                <a:ext uri="{FF2B5EF4-FFF2-40B4-BE49-F238E27FC236}">
                  <a16:creationId xmlns:a16="http://schemas.microsoft.com/office/drawing/2014/main" id="{45E76B45-2847-490F-AA71-7899614F9D4D}"/>
                </a:ext>
              </a:extLst>
            </p:cNvPr>
            <p:cNvSpPr>
              <a:spLocks/>
            </p:cNvSpPr>
            <p:nvPr/>
          </p:nvSpPr>
          <p:spPr bwMode="auto">
            <a:xfrm>
              <a:off x="2123" y="2296"/>
              <a:ext cx="70" cy="56"/>
            </a:xfrm>
            <a:custGeom>
              <a:avLst/>
              <a:gdLst>
                <a:gd name="T0" fmla="*/ 0 w 70"/>
                <a:gd name="T1" fmla="*/ 28 h 56"/>
                <a:gd name="T2" fmla="*/ 39 w 70"/>
                <a:gd name="T3" fmla="*/ 0 h 56"/>
                <a:gd name="T4" fmla="*/ 70 w 70"/>
                <a:gd name="T5" fmla="*/ 0 h 56"/>
                <a:gd name="T6" fmla="*/ 70 w 70"/>
                <a:gd name="T7" fmla="*/ 28 h 56"/>
                <a:gd name="T8" fmla="*/ 31 w 70"/>
                <a:gd name="T9" fmla="*/ 56 h 56"/>
                <a:gd name="T10" fmla="*/ 0 w 70"/>
                <a:gd name="T11" fmla="*/ 56 h 56"/>
                <a:gd name="T12" fmla="*/ 0 w 70"/>
                <a:gd name="T13" fmla="*/ 28 h 56"/>
              </a:gdLst>
              <a:ahLst/>
              <a:cxnLst>
                <a:cxn ang="0">
                  <a:pos x="T0" y="T1"/>
                </a:cxn>
                <a:cxn ang="0">
                  <a:pos x="T2" y="T3"/>
                </a:cxn>
                <a:cxn ang="0">
                  <a:pos x="T4" y="T5"/>
                </a:cxn>
                <a:cxn ang="0">
                  <a:pos x="T6" y="T7"/>
                </a:cxn>
                <a:cxn ang="0">
                  <a:pos x="T8" y="T9"/>
                </a:cxn>
                <a:cxn ang="0">
                  <a:pos x="T10" y="T11"/>
                </a:cxn>
                <a:cxn ang="0">
                  <a:pos x="T12" y="T13"/>
                </a:cxn>
              </a:cxnLst>
              <a:rect l="0" t="0" r="r" b="b"/>
              <a:pathLst>
                <a:path w="70" h="56">
                  <a:moveTo>
                    <a:pt x="0" y="28"/>
                  </a:moveTo>
                  <a:lnTo>
                    <a:pt x="39" y="0"/>
                  </a:lnTo>
                  <a:lnTo>
                    <a:pt x="70" y="0"/>
                  </a:lnTo>
                  <a:lnTo>
                    <a:pt x="70" y="28"/>
                  </a:lnTo>
                  <a:lnTo>
                    <a:pt x="31" y="56"/>
                  </a:lnTo>
                  <a:lnTo>
                    <a:pt x="0" y="56"/>
                  </a:lnTo>
                  <a:lnTo>
                    <a:pt x="0" y="2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95" name="Freeform 383">
              <a:extLst>
                <a:ext uri="{FF2B5EF4-FFF2-40B4-BE49-F238E27FC236}">
                  <a16:creationId xmlns:a16="http://schemas.microsoft.com/office/drawing/2014/main" id="{70CF3567-F7D3-45EE-9AF9-1D72B5376A18}"/>
                </a:ext>
              </a:extLst>
            </p:cNvPr>
            <p:cNvSpPr>
              <a:spLocks/>
            </p:cNvSpPr>
            <p:nvPr/>
          </p:nvSpPr>
          <p:spPr bwMode="auto">
            <a:xfrm>
              <a:off x="2084" y="2324"/>
              <a:ext cx="70" cy="56"/>
            </a:xfrm>
            <a:custGeom>
              <a:avLst/>
              <a:gdLst>
                <a:gd name="T0" fmla="*/ 0 w 70"/>
                <a:gd name="T1" fmla="*/ 28 h 56"/>
                <a:gd name="T2" fmla="*/ 39 w 70"/>
                <a:gd name="T3" fmla="*/ 0 h 56"/>
                <a:gd name="T4" fmla="*/ 70 w 70"/>
                <a:gd name="T5" fmla="*/ 0 h 56"/>
                <a:gd name="T6" fmla="*/ 70 w 70"/>
                <a:gd name="T7" fmla="*/ 28 h 56"/>
                <a:gd name="T8" fmla="*/ 31 w 70"/>
                <a:gd name="T9" fmla="*/ 56 h 56"/>
                <a:gd name="T10" fmla="*/ 0 w 70"/>
                <a:gd name="T11" fmla="*/ 56 h 56"/>
                <a:gd name="T12" fmla="*/ 0 w 70"/>
                <a:gd name="T13" fmla="*/ 28 h 56"/>
              </a:gdLst>
              <a:ahLst/>
              <a:cxnLst>
                <a:cxn ang="0">
                  <a:pos x="T0" y="T1"/>
                </a:cxn>
                <a:cxn ang="0">
                  <a:pos x="T2" y="T3"/>
                </a:cxn>
                <a:cxn ang="0">
                  <a:pos x="T4" y="T5"/>
                </a:cxn>
                <a:cxn ang="0">
                  <a:pos x="T6" y="T7"/>
                </a:cxn>
                <a:cxn ang="0">
                  <a:pos x="T8" y="T9"/>
                </a:cxn>
                <a:cxn ang="0">
                  <a:pos x="T10" y="T11"/>
                </a:cxn>
                <a:cxn ang="0">
                  <a:pos x="T12" y="T13"/>
                </a:cxn>
              </a:cxnLst>
              <a:rect l="0" t="0" r="r" b="b"/>
              <a:pathLst>
                <a:path w="70" h="56">
                  <a:moveTo>
                    <a:pt x="0" y="28"/>
                  </a:moveTo>
                  <a:lnTo>
                    <a:pt x="39" y="0"/>
                  </a:lnTo>
                  <a:lnTo>
                    <a:pt x="70" y="0"/>
                  </a:lnTo>
                  <a:lnTo>
                    <a:pt x="70" y="28"/>
                  </a:lnTo>
                  <a:lnTo>
                    <a:pt x="31" y="56"/>
                  </a:lnTo>
                  <a:lnTo>
                    <a:pt x="0" y="56"/>
                  </a:lnTo>
                  <a:lnTo>
                    <a:pt x="0" y="2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96" name="Freeform 384">
              <a:extLst>
                <a:ext uri="{FF2B5EF4-FFF2-40B4-BE49-F238E27FC236}">
                  <a16:creationId xmlns:a16="http://schemas.microsoft.com/office/drawing/2014/main" id="{C17BB7E4-336D-490F-BD2C-888E2499D3C5}"/>
                </a:ext>
              </a:extLst>
            </p:cNvPr>
            <p:cNvSpPr>
              <a:spLocks/>
            </p:cNvSpPr>
            <p:nvPr/>
          </p:nvSpPr>
          <p:spPr bwMode="auto">
            <a:xfrm>
              <a:off x="2045" y="2352"/>
              <a:ext cx="70" cy="57"/>
            </a:xfrm>
            <a:custGeom>
              <a:avLst/>
              <a:gdLst>
                <a:gd name="T0" fmla="*/ 0 w 70"/>
                <a:gd name="T1" fmla="*/ 28 h 57"/>
                <a:gd name="T2" fmla="*/ 39 w 70"/>
                <a:gd name="T3" fmla="*/ 0 h 57"/>
                <a:gd name="T4" fmla="*/ 70 w 70"/>
                <a:gd name="T5" fmla="*/ 0 h 57"/>
                <a:gd name="T6" fmla="*/ 70 w 70"/>
                <a:gd name="T7" fmla="*/ 28 h 57"/>
                <a:gd name="T8" fmla="*/ 31 w 70"/>
                <a:gd name="T9" fmla="*/ 57 h 57"/>
                <a:gd name="T10" fmla="*/ 0 w 70"/>
                <a:gd name="T11" fmla="*/ 57 h 57"/>
                <a:gd name="T12" fmla="*/ 0 w 70"/>
                <a:gd name="T13" fmla="*/ 28 h 57"/>
              </a:gdLst>
              <a:ahLst/>
              <a:cxnLst>
                <a:cxn ang="0">
                  <a:pos x="T0" y="T1"/>
                </a:cxn>
                <a:cxn ang="0">
                  <a:pos x="T2" y="T3"/>
                </a:cxn>
                <a:cxn ang="0">
                  <a:pos x="T4" y="T5"/>
                </a:cxn>
                <a:cxn ang="0">
                  <a:pos x="T6" y="T7"/>
                </a:cxn>
                <a:cxn ang="0">
                  <a:pos x="T8" y="T9"/>
                </a:cxn>
                <a:cxn ang="0">
                  <a:pos x="T10" y="T11"/>
                </a:cxn>
                <a:cxn ang="0">
                  <a:pos x="T12" y="T13"/>
                </a:cxn>
              </a:cxnLst>
              <a:rect l="0" t="0" r="r" b="b"/>
              <a:pathLst>
                <a:path w="70" h="57">
                  <a:moveTo>
                    <a:pt x="0" y="28"/>
                  </a:moveTo>
                  <a:lnTo>
                    <a:pt x="39" y="0"/>
                  </a:lnTo>
                  <a:lnTo>
                    <a:pt x="70" y="0"/>
                  </a:lnTo>
                  <a:lnTo>
                    <a:pt x="70" y="28"/>
                  </a:lnTo>
                  <a:lnTo>
                    <a:pt x="31" y="57"/>
                  </a:lnTo>
                  <a:lnTo>
                    <a:pt x="0" y="57"/>
                  </a:lnTo>
                  <a:lnTo>
                    <a:pt x="0" y="2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97" name="Freeform 385">
              <a:extLst>
                <a:ext uri="{FF2B5EF4-FFF2-40B4-BE49-F238E27FC236}">
                  <a16:creationId xmlns:a16="http://schemas.microsoft.com/office/drawing/2014/main" id="{A1936EB0-7202-40D9-BDEB-00FB38F9ACB0}"/>
                </a:ext>
              </a:extLst>
            </p:cNvPr>
            <p:cNvSpPr>
              <a:spLocks/>
            </p:cNvSpPr>
            <p:nvPr/>
          </p:nvSpPr>
          <p:spPr bwMode="auto">
            <a:xfrm>
              <a:off x="1983" y="2380"/>
              <a:ext cx="93" cy="64"/>
            </a:xfrm>
            <a:custGeom>
              <a:avLst/>
              <a:gdLst>
                <a:gd name="T0" fmla="*/ 0 w 93"/>
                <a:gd name="T1" fmla="*/ 36 h 64"/>
                <a:gd name="T2" fmla="*/ 62 w 93"/>
                <a:gd name="T3" fmla="*/ 0 h 64"/>
                <a:gd name="T4" fmla="*/ 93 w 93"/>
                <a:gd name="T5" fmla="*/ 0 h 64"/>
                <a:gd name="T6" fmla="*/ 93 w 93"/>
                <a:gd name="T7" fmla="*/ 29 h 64"/>
                <a:gd name="T8" fmla="*/ 31 w 93"/>
                <a:gd name="T9" fmla="*/ 64 h 64"/>
                <a:gd name="T10" fmla="*/ 0 w 93"/>
                <a:gd name="T11" fmla="*/ 64 h 64"/>
                <a:gd name="T12" fmla="*/ 0 w 93"/>
                <a:gd name="T13" fmla="*/ 36 h 64"/>
              </a:gdLst>
              <a:ahLst/>
              <a:cxnLst>
                <a:cxn ang="0">
                  <a:pos x="T0" y="T1"/>
                </a:cxn>
                <a:cxn ang="0">
                  <a:pos x="T2" y="T3"/>
                </a:cxn>
                <a:cxn ang="0">
                  <a:pos x="T4" y="T5"/>
                </a:cxn>
                <a:cxn ang="0">
                  <a:pos x="T6" y="T7"/>
                </a:cxn>
                <a:cxn ang="0">
                  <a:pos x="T8" y="T9"/>
                </a:cxn>
                <a:cxn ang="0">
                  <a:pos x="T10" y="T11"/>
                </a:cxn>
                <a:cxn ang="0">
                  <a:pos x="T12" y="T13"/>
                </a:cxn>
              </a:cxnLst>
              <a:rect l="0" t="0" r="r" b="b"/>
              <a:pathLst>
                <a:path w="93" h="64">
                  <a:moveTo>
                    <a:pt x="0" y="36"/>
                  </a:moveTo>
                  <a:lnTo>
                    <a:pt x="62" y="0"/>
                  </a:lnTo>
                  <a:lnTo>
                    <a:pt x="93" y="0"/>
                  </a:lnTo>
                  <a:lnTo>
                    <a:pt x="93" y="29"/>
                  </a:lnTo>
                  <a:lnTo>
                    <a:pt x="31" y="64"/>
                  </a:lnTo>
                  <a:lnTo>
                    <a:pt x="0" y="64"/>
                  </a:lnTo>
                  <a:lnTo>
                    <a:pt x="0" y="36"/>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98" name="Freeform 386">
              <a:extLst>
                <a:ext uri="{FF2B5EF4-FFF2-40B4-BE49-F238E27FC236}">
                  <a16:creationId xmlns:a16="http://schemas.microsoft.com/office/drawing/2014/main" id="{EC485D56-F639-436D-8CD7-1EC8E04D4929}"/>
                </a:ext>
              </a:extLst>
            </p:cNvPr>
            <p:cNvSpPr>
              <a:spLocks/>
            </p:cNvSpPr>
            <p:nvPr/>
          </p:nvSpPr>
          <p:spPr bwMode="auto">
            <a:xfrm>
              <a:off x="1959" y="2416"/>
              <a:ext cx="55" cy="42"/>
            </a:xfrm>
            <a:custGeom>
              <a:avLst/>
              <a:gdLst>
                <a:gd name="T0" fmla="*/ 0 w 55"/>
                <a:gd name="T1" fmla="*/ 14 h 42"/>
                <a:gd name="T2" fmla="*/ 24 w 55"/>
                <a:gd name="T3" fmla="*/ 0 h 42"/>
                <a:gd name="T4" fmla="*/ 55 w 55"/>
                <a:gd name="T5" fmla="*/ 0 h 42"/>
                <a:gd name="T6" fmla="*/ 55 w 55"/>
                <a:gd name="T7" fmla="*/ 28 h 42"/>
                <a:gd name="T8" fmla="*/ 31 w 55"/>
                <a:gd name="T9" fmla="*/ 42 h 42"/>
                <a:gd name="T10" fmla="*/ 0 w 55"/>
                <a:gd name="T11" fmla="*/ 42 h 42"/>
                <a:gd name="T12" fmla="*/ 0 w 55"/>
                <a:gd name="T13" fmla="*/ 14 h 42"/>
              </a:gdLst>
              <a:ahLst/>
              <a:cxnLst>
                <a:cxn ang="0">
                  <a:pos x="T0" y="T1"/>
                </a:cxn>
                <a:cxn ang="0">
                  <a:pos x="T2" y="T3"/>
                </a:cxn>
                <a:cxn ang="0">
                  <a:pos x="T4" y="T5"/>
                </a:cxn>
                <a:cxn ang="0">
                  <a:pos x="T6" y="T7"/>
                </a:cxn>
                <a:cxn ang="0">
                  <a:pos x="T8" y="T9"/>
                </a:cxn>
                <a:cxn ang="0">
                  <a:pos x="T10" y="T11"/>
                </a:cxn>
                <a:cxn ang="0">
                  <a:pos x="T12" y="T13"/>
                </a:cxn>
              </a:cxnLst>
              <a:rect l="0" t="0" r="r" b="b"/>
              <a:pathLst>
                <a:path w="55" h="42">
                  <a:moveTo>
                    <a:pt x="0" y="14"/>
                  </a:moveTo>
                  <a:lnTo>
                    <a:pt x="24" y="0"/>
                  </a:lnTo>
                  <a:lnTo>
                    <a:pt x="55" y="0"/>
                  </a:lnTo>
                  <a:lnTo>
                    <a:pt x="55"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299" name="Freeform 387">
              <a:extLst>
                <a:ext uri="{FF2B5EF4-FFF2-40B4-BE49-F238E27FC236}">
                  <a16:creationId xmlns:a16="http://schemas.microsoft.com/office/drawing/2014/main" id="{BA4B22B2-90D6-491D-BE33-F83F2B436F54}"/>
                </a:ext>
              </a:extLst>
            </p:cNvPr>
            <p:cNvSpPr>
              <a:spLocks/>
            </p:cNvSpPr>
            <p:nvPr/>
          </p:nvSpPr>
          <p:spPr bwMode="auto">
            <a:xfrm>
              <a:off x="1951" y="2430"/>
              <a:ext cx="39" cy="35"/>
            </a:xfrm>
            <a:custGeom>
              <a:avLst/>
              <a:gdLst>
                <a:gd name="T0" fmla="*/ 0 w 39"/>
                <a:gd name="T1" fmla="*/ 7 h 35"/>
                <a:gd name="T2" fmla="*/ 8 w 39"/>
                <a:gd name="T3" fmla="*/ 0 h 35"/>
                <a:gd name="T4" fmla="*/ 39 w 39"/>
                <a:gd name="T5" fmla="*/ 0 h 35"/>
                <a:gd name="T6" fmla="*/ 39 w 39"/>
                <a:gd name="T7" fmla="*/ 28 h 35"/>
                <a:gd name="T8" fmla="*/ 32 w 39"/>
                <a:gd name="T9" fmla="*/ 35 h 35"/>
                <a:gd name="T10" fmla="*/ 0 w 39"/>
                <a:gd name="T11" fmla="*/ 35 h 35"/>
                <a:gd name="T12" fmla="*/ 0 w 39"/>
                <a:gd name="T13" fmla="*/ 7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0" y="7"/>
                  </a:moveTo>
                  <a:lnTo>
                    <a:pt x="8" y="0"/>
                  </a:lnTo>
                  <a:lnTo>
                    <a:pt x="39" y="0"/>
                  </a:lnTo>
                  <a:lnTo>
                    <a:pt x="39" y="28"/>
                  </a:lnTo>
                  <a:lnTo>
                    <a:pt x="32" y="35"/>
                  </a:lnTo>
                  <a:lnTo>
                    <a:pt x="0" y="35"/>
                  </a:lnTo>
                  <a:lnTo>
                    <a:pt x="0" y="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00" name="Freeform 388">
              <a:extLst>
                <a:ext uri="{FF2B5EF4-FFF2-40B4-BE49-F238E27FC236}">
                  <a16:creationId xmlns:a16="http://schemas.microsoft.com/office/drawing/2014/main" id="{01C98E7B-3BD2-4B84-9D73-8204293F69AA}"/>
                </a:ext>
              </a:extLst>
            </p:cNvPr>
            <p:cNvSpPr>
              <a:spLocks/>
            </p:cNvSpPr>
            <p:nvPr/>
          </p:nvSpPr>
          <p:spPr bwMode="auto">
            <a:xfrm>
              <a:off x="1920" y="2437"/>
              <a:ext cx="63" cy="42"/>
            </a:xfrm>
            <a:custGeom>
              <a:avLst/>
              <a:gdLst>
                <a:gd name="T0" fmla="*/ 0 w 63"/>
                <a:gd name="T1" fmla="*/ 14 h 42"/>
                <a:gd name="T2" fmla="*/ 31 w 63"/>
                <a:gd name="T3" fmla="*/ 0 h 42"/>
                <a:gd name="T4" fmla="*/ 63 w 63"/>
                <a:gd name="T5" fmla="*/ 0 h 42"/>
                <a:gd name="T6" fmla="*/ 63 w 63"/>
                <a:gd name="T7" fmla="*/ 28 h 42"/>
                <a:gd name="T8" fmla="*/ 31 w 63"/>
                <a:gd name="T9" fmla="*/ 42 h 42"/>
                <a:gd name="T10" fmla="*/ 0 w 63"/>
                <a:gd name="T11" fmla="*/ 42 h 42"/>
                <a:gd name="T12" fmla="*/ 0 w 63"/>
                <a:gd name="T13" fmla="*/ 14 h 42"/>
              </a:gdLst>
              <a:ahLst/>
              <a:cxnLst>
                <a:cxn ang="0">
                  <a:pos x="T0" y="T1"/>
                </a:cxn>
                <a:cxn ang="0">
                  <a:pos x="T2" y="T3"/>
                </a:cxn>
                <a:cxn ang="0">
                  <a:pos x="T4" y="T5"/>
                </a:cxn>
                <a:cxn ang="0">
                  <a:pos x="T6" y="T7"/>
                </a:cxn>
                <a:cxn ang="0">
                  <a:pos x="T8" y="T9"/>
                </a:cxn>
                <a:cxn ang="0">
                  <a:pos x="T10" y="T11"/>
                </a:cxn>
                <a:cxn ang="0">
                  <a:pos x="T12" y="T13"/>
                </a:cxn>
              </a:cxnLst>
              <a:rect l="0" t="0" r="r" b="b"/>
              <a:pathLst>
                <a:path w="63" h="42">
                  <a:moveTo>
                    <a:pt x="0" y="14"/>
                  </a:moveTo>
                  <a:lnTo>
                    <a:pt x="31" y="0"/>
                  </a:lnTo>
                  <a:lnTo>
                    <a:pt x="63" y="0"/>
                  </a:lnTo>
                  <a:lnTo>
                    <a:pt x="63"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01" name="Freeform 389">
              <a:extLst>
                <a:ext uri="{FF2B5EF4-FFF2-40B4-BE49-F238E27FC236}">
                  <a16:creationId xmlns:a16="http://schemas.microsoft.com/office/drawing/2014/main" id="{5F7652D8-3E55-45CA-8944-D2CB54B75F35}"/>
                </a:ext>
              </a:extLst>
            </p:cNvPr>
            <p:cNvSpPr>
              <a:spLocks/>
            </p:cNvSpPr>
            <p:nvPr/>
          </p:nvSpPr>
          <p:spPr bwMode="auto">
            <a:xfrm>
              <a:off x="1889" y="2451"/>
              <a:ext cx="62" cy="49"/>
            </a:xfrm>
            <a:custGeom>
              <a:avLst/>
              <a:gdLst>
                <a:gd name="T0" fmla="*/ 0 w 62"/>
                <a:gd name="T1" fmla="*/ 21 h 49"/>
                <a:gd name="T2" fmla="*/ 31 w 62"/>
                <a:gd name="T3" fmla="*/ 0 h 49"/>
                <a:gd name="T4" fmla="*/ 62 w 62"/>
                <a:gd name="T5" fmla="*/ 0 h 49"/>
                <a:gd name="T6" fmla="*/ 62 w 62"/>
                <a:gd name="T7" fmla="*/ 28 h 49"/>
                <a:gd name="T8" fmla="*/ 31 w 62"/>
                <a:gd name="T9" fmla="*/ 49 h 49"/>
                <a:gd name="T10" fmla="*/ 0 w 62"/>
                <a:gd name="T11" fmla="*/ 49 h 49"/>
                <a:gd name="T12" fmla="*/ 0 w 62"/>
                <a:gd name="T13" fmla="*/ 21 h 49"/>
              </a:gdLst>
              <a:ahLst/>
              <a:cxnLst>
                <a:cxn ang="0">
                  <a:pos x="T0" y="T1"/>
                </a:cxn>
                <a:cxn ang="0">
                  <a:pos x="T2" y="T3"/>
                </a:cxn>
                <a:cxn ang="0">
                  <a:pos x="T4" y="T5"/>
                </a:cxn>
                <a:cxn ang="0">
                  <a:pos x="T6" y="T7"/>
                </a:cxn>
                <a:cxn ang="0">
                  <a:pos x="T8" y="T9"/>
                </a:cxn>
                <a:cxn ang="0">
                  <a:pos x="T10" y="T11"/>
                </a:cxn>
                <a:cxn ang="0">
                  <a:pos x="T12" y="T13"/>
                </a:cxn>
              </a:cxnLst>
              <a:rect l="0" t="0" r="r" b="b"/>
              <a:pathLst>
                <a:path w="62" h="49">
                  <a:moveTo>
                    <a:pt x="0" y="21"/>
                  </a:moveTo>
                  <a:lnTo>
                    <a:pt x="31" y="0"/>
                  </a:lnTo>
                  <a:lnTo>
                    <a:pt x="62" y="0"/>
                  </a:lnTo>
                  <a:lnTo>
                    <a:pt x="62"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02" name="Freeform 390">
              <a:extLst>
                <a:ext uri="{FF2B5EF4-FFF2-40B4-BE49-F238E27FC236}">
                  <a16:creationId xmlns:a16="http://schemas.microsoft.com/office/drawing/2014/main" id="{703AD44B-10D8-41EA-A610-97A20F72EB05}"/>
                </a:ext>
              </a:extLst>
            </p:cNvPr>
            <p:cNvSpPr>
              <a:spLocks/>
            </p:cNvSpPr>
            <p:nvPr/>
          </p:nvSpPr>
          <p:spPr bwMode="auto">
            <a:xfrm>
              <a:off x="1873" y="2472"/>
              <a:ext cx="47" cy="42"/>
            </a:xfrm>
            <a:custGeom>
              <a:avLst/>
              <a:gdLst>
                <a:gd name="T0" fmla="*/ 0 w 47"/>
                <a:gd name="T1" fmla="*/ 14 h 42"/>
                <a:gd name="T2" fmla="*/ 16 w 47"/>
                <a:gd name="T3" fmla="*/ 0 h 42"/>
                <a:gd name="T4" fmla="*/ 47 w 47"/>
                <a:gd name="T5" fmla="*/ 0 h 42"/>
                <a:gd name="T6" fmla="*/ 47 w 47"/>
                <a:gd name="T7" fmla="*/ 28 h 42"/>
                <a:gd name="T8" fmla="*/ 31 w 47"/>
                <a:gd name="T9" fmla="*/ 42 h 42"/>
                <a:gd name="T10" fmla="*/ 0 w 47"/>
                <a:gd name="T11" fmla="*/ 42 h 42"/>
                <a:gd name="T12" fmla="*/ 0 w 47"/>
                <a:gd name="T13" fmla="*/ 14 h 42"/>
              </a:gdLst>
              <a:ahLst/>
              <a:cxnLst>
                <a:cxn ang="0">
                  <a:pos x="T0" y="T1"/>
                </a:cxn>
                <a:cxn ang="0">
                  <a:pos x="T2" y="T3"/>
                </a:cxn>
                <a:cxn ang="0">
                  <a:pos x="T4" y="T5"/>
                </a:cxn>
                <a:cxn ang="0">
                  <a:pos x="T6" y="T7"/>
                </a:cxn>
                <a:cxn ang="0">
                  <a:pos x="T8" y="T9"/>
                </a:cxn>
                <a:cxn ang="0">
                  <a:pos x="T10" y="T11"/>
                </a:cxn>
                <a:cxn ang="0">
                  <a:pos x="T12" y="T13"/>
                </a:cxn>
              </a:cxnLst>
              <a:rect l="0" t="0" r="r" b="b"/>
              <a:pathLst>
                <a:path w="47" h="42">
                  <a:moveTo>
                    <a:pt x="0" y="14"/>
                  </a:moveTo>
                  <a:lnTo>
                    <a:pt x="16" y="0"/>
                  </a:lnTo>
                  <a:lnTo>
                    <a:pt x="47" y="0"/>
                  </a:lnTo>
                  <a:lnTo>
                    <a:pt x="47"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03" name="Freeform 391">
              <a:extLst>
                <a:ext uri="{FF2B5EF4-FFF2-40B4-BE49-F238E27FC236}">
                  <a16:creationId xmlns:a16="http://schemas.microsoft.com/office/drawing/2014/main" id="{A3C7F7BF-E55D-42E3-B06E-BE20944DC666}"/>
                </a:ext>
              </a:extLst>
            </p:cNvPr>
            <p:cNvSpPr>
              <a:spLocks/>
            </p:cNvSpPr>
            <p:nvPr/>
          </p:nvSpPr>
          <p:spPr bwMode="auto">
            <a:xfrm>
              <a:off x="1850" y="2486"/>
              <a:ext cx="54" cy="49"/>
            </a:xfrm>
            <a:custGeom>
              <a:avLst/>
              <a:gdLst>
                <a:gd name="T0" fmla="*/ 0 w 54"/>
                <a:gd name="T1" fmla="*/ 21 h 49"/>
                <a:gd name="T2" fmla="*/ 23 w 54"/>
                <a:gd name="T3" fmla="*/ 0 h 49"/>
                <a:gd name="T4" fmla="*/ 54 w 54"/>
                <a:gd name="T5" fmla="*/ 0 h 49"/>
                <a:gd name="T6" fmla="*/ 54 w 54"/>
                <a:gd name="T7" fmla="*/ 28 h 49"/>
                <a:gd name="T8" fmla="*/ 31 w 54"/>
                <a:gd name="T9" fmla="*/ 49 h 49"/>
                <a:gd name="T10" fmla="*/ 0 w 54"/>
                <a:gd name="T11" fmla="*/ 49 h 49"/>
                <a:gd name="T12" fmla="*/ 0 w 54"/>
                <a:gd name="T13" fmla="*/ 21 h 49"/>
              </a:gdLst>
              <a:ahLst/>
              <a:cxnLst>
                <a:cxn ang="0">
                  <a:pos x="T0" y="T1"/>
                </a:cxn>
                <a:cxn ang="0">
                  <a:pos x="T2" y="T3"/>
                </a:cxn>
                <a:cxn ang="0">
                  <a:pos x="T4" y="T5"/>
                </a:cxn>
                <a:cxn ang="0">
                  <a:pos x="T6" y="T7"/>
                </a:cxn>
                <a:cxn ang="0">
                  <a:pos x="T8" y="T9"/>
                </a:cxn>
                <a:cxn ang="0">
                  <a:pos x="T10" y="T11"/>
                </a:cxn>
                <a:cxn ang="0">
                  <a:pos x="T12" y="T13"/>
                </a:cxn>
              </a:cxnLst>
              <a:rect l="0" t="0" r="r" b="b"/>
              <a:pathLst>
                <a:path w="54" h="49">
                  <a:moveTo>
                    <a:pt x="0" y="21"/>
                  </a:moveTo>
                  <a:lnTo>
                    <a:pt x="23" y="0"/>
                  </a:lnTo>
                  <a:lnTo>
                    <a:pt x="54" y="0"/>
                  </a:lnTo>
                  <a:lnTo>
                    <a:pt x="54"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04" name="Freeform 392">
              <a:extLst>
                <a:ext uri="{FF2B5EF4-FFF2-40B4-BE49-F238E27FC236}">
                  <a16:creationId xmlns:a16="http://schemas.microsoft.com/office/drawing/2014/main" id="{8792A281-90EE-4656-84B8-A586D9DC9CF1}"/>
                </a:ext>
              </a:extLst>
            </p:cNvPr>
            <p:cNvSpPr>
              <a:spLocks/>
            </p:cNvSpPr>
            <p:nvPr/>
          </p:nvSpPr>
          <p:spPr bwMode="auto">
            <a:xfrm>
              <a:off x="1834" y="2507"/>
              <a:ext cx="47" cy="49"/>
            </a:xfrm>
            <a:custGeom>
              <a:avLst/>
              <a:gdLst>
                <a:gd name="T0" fmla="*/ 0 w 47"/>
                <a:gd name="T1" fmla="*/ 21 h 49"/>
                <a:gd name="T2" fmla="*/ 16 w 47"/>
                <a:gd name="T3" fmla="*/ 0 h 49"/>
                <a:gd name="T4" fmla="*/ 47 w 47"/>
                <a:gd name="T5" fmla="*/ 0 h 49"/>
                <a:gd name="T6" fmla="*/ 47 w 47"/>
                <a:gd name="T7" fmla="*/ 28 h 49"/>
                <a:gd name="T8" fmla="*/ 31 w 47"/>
                <a:gd name="T9" fmla="*/ 49 h 49"/>
                <a:gd name="T10" fmla="*/ 0 w 47"/>
                <a:gd name="T11" fmla="*/ 49 h 49"/>
                <a:gd name="T12" fmla="*/ 0 w 47"/>
                <a:gd name="T13" fmla="*/ 21 h 49"/>
              </a:gdLst>
              <a:ahLst/>
              <a:cxnLst>
                <a:cxn ang="0">
                  <a:pos x="T0" y="T1"/>
                </a:cxn>
                <a:cxn ang="0">
                  <a:pos x="T2" y="T3"/>
                </a:cxn>
                <a:cxn ang="0">
                  <a:pos x="T4" y="T5"/>
                </a:cxn>
                <a:cxn ang="0">
                  <a:pos x="T6" y="T7"/>
                </a:cxn>
                <a:cxn ang="0">
                  <a:pos x="T8" y="T9"/>
                </a:cxn>
                <a:cxn ang="0">
                  <a:pos x="T10" y="T11"/>
                </a:cxn>
                <a:cxn ang="0">
                  <a:pos x="T12" y="T13"/>
                </a:cxn>
              </a:cxnLst>
              <a:rect l="0" t="0" r="r" b="b"/>
              <a:pathLst>
                <a:path w="47" h="49">
                  <a:moveTo>
                    <a:pt x="0" y="21"/>
                  </a:moveTo>
                  <a:lnTo>
                    <a:pt x="16" y="0"/>
                  </a:lnTo>
                  <a:lnTo>
                    <a:pt x="47" y="0"/>
                  </a:lnTo>
                  <a:lnTo>
                    <a:pt x="47" y="28"/>
                  </a:lnTo>
                  <a:lnTo>
                    <a:pt x="31" y="49"/>
                  </a:lnTo>
                  <a:lnTo>
                    <a:pt x="0" y="49"/>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05" name="Freeform 393">
              <a:extLst>
                <a:ext uri="{FF2B5EF4-FFF2-40B4-BE49-F238E27FC236}">
                  <a16:creationId xmlns:a16="http://schemas.microsoft.com/office/drawing/2014/main" id="{2E9CFF4F-869F-41B0-B4A6-A62652A2185D}"/>
                </a:ext>
              </a:extLst>
            </p:cNvPr>
            <p:cNvSpPr>
              <a:spLocks/>
            </p:cNvSpPr>
            <p:nvPr/>
          </p:nvSpPr>
          <p:spPr bwMode="auto">
            <a:xfrm>
              <a:off x="1819" y="2528"/>
              <a:ext cx="46" cy="42"/>
            </a:xfrm>
            <a:custGeom>
              <a:avLst/>
              <a:gdLst>
                <a:gd name="T0" fmla="*/ 0 w 46"/>
                <a:gd name="T1" fmla="*/ 14 h 42"/>
                <a:gd name="T2" fmla="*/ 15 w 46"/>
                <a:gd name="T3" fmla="*/ 0 h 42"/>
                <a:gd name="T4" fmla="*/ 46 w 46"/>
                <a:gd name="T5" fmla="*/ 0 h 42"/>
                <a:gd name="T6" fmla="*/ 46 w 46"/>
                <a:gd name="T7" fmla="*/ 28 h 42"/>
                <a:gd name="T8" fmla="*/ 31 w 46"/>
                <a:gd name="T9" fmla="*/ 42 h 42"/>
                <a:gd name="T10" fmla="*/ 0 w 46"/>
                <a:gd name="T11" fmla="*/ 42 h 42"/>
                <a:gd name="T12" fmla="*/ 0 w 46"/>
                <a:gd name="T13" fmla="*/ 14 h 42"/>
              </a:gdLst>
              <a:ahLst/>
              <a:cxnLst>
                <a:cxn ang="0">
                  <a:pos x="T0" y="T1"/>
                </a:cxn>
                <a:cxn ang="0">
                  <a:pos x="T2" y="T3"/>
                </a:cxn>
                <a:cxn ang="0">
                  <a:pos x="T4" y="T5"/>
                </a:cxn>
                <a:cxn ang="0">
                  <a:pos x="T6" y="T7"/>
                </a:cxn>
                <a:cxn ang="0">
                  <a:pos x="T8" y="T9"/>
                </a:cxn>
                <a:cxn ang="0">
                  <a:pos x="T10" y="T11"/>
                </a:cxn>
                <a:cxn ang="0">
                  <a:pos x="T12" y="T13"/>
                </a:cxn>
              </a:cxnLst>
              <a:rect l="0" t="0" r="r" b="b"/>
              <a:pathLst>
                <a:path w="46" h="42">
                  <a:moveTo>
                    <a:pt x="0" y="14"/>
                  </a:moveTo>
                  <a:lnTo>
                    <a:pt x="15" y="0"/>
                  </a:lnTo>
                  <a:lnTo>
                    <a:pt x="46" y="0"/>
                  </a:lnTo>
                  <a:lnTo>
                    <a:pt x="46"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06" name="Freeform 394">
              <a:extLst>
                <a:ext uri="{FF2B5EF4-FFF2-40B4-BE49-F238E27FC236}">
                  <a16:creationId xmlns:a16="http://schemas.microsoft.com/office/drawing/2014/main" id="{ECA8A06B-335D-4B48-A7CC-F9BB7F8A445C}"/>
                </a:ext>
              </a:extLst>
            </p:cNvPr>
            <p:cNvSpPr>
              <a:spLocks/>
            </p:cNvSpPr>
            <p:nvPr/>
          </p:nvSpPr>
          <p:spPr bwMode="auto">
            <a:xfrm>
              <a:off x="1811" y="2542"/>
              <a:ext cx="39" cy="42"/>
            </a:xfrm>
            <a:custGeom>
              <a:avLst/>
              <a:gdLst>
                <a:gd name="T0" fmla="*/ 0 w 39"/>
                <a:gd name="T1" fmla="*/ 14 h 42"/>
                <a:gd name="T2" fmla="*/ 8 w 39"/>
                <a:gd name="T3" fmla="*/ 0 h 42"/>
                <a:gd name="T4" fmla="*/ 39 w 39"/>
                <a:gd name="T5" fmla="*/ 0 h 42"/>
                <a:gd name="T6" fmla="*/ 39 w 39"/>
                <a:gd name="T7" fmla="*/ 28 h 42"/>
                <a:gd name="T8" fmla="*/ 31 w 39"/>
                <a:gd name="T9" fmla="*/ 42 h 42"/>
                <a:gd name="T10" fmla="*/ 0 w 39"/>
                <a:gd name="T11" fmla="*/ 42 h 42"/>
                <a:gd name="T12" fmla="*/ 0 w 39"/>
                <a:gd name="T13" fmla="*/ 14 h 42"/>
              </a:gdLst>
              <a:ahLst/>
              <a:cxnLst>
                <a:cxn ang="0">
                  <a:pos x="T0" y="T1"/>
                </a:cxn>
                <a:cxn ang="0">
                  <a:pos x="T2" y="T3"/>
                </a:cxn>
                <a:cxn ang="0">
                  <a:pos x="T4" y="T5"/>
                </a:cxn>
                <a:cxn ang="0">
                  <a:pos x="T6" y="T7"/>
                </a:cxn>
                <a:cxn ang="0">
                  <a:pos x="T8" y="T9"/>
                </a:cxn>
                <a:cxn ang="0">
                  <a:pos x="T10" y="T11"/>
                </a:cxn>
                <a:cxn ang="0">
                  <a:pos x="T12" y="T13"/>
                </a:cxn>
              </a:cxnLst>
              <a:rect l="0" t="0" r="r" b="b"/>
              <a:pathLst>
                <a:path w="39" h="42">
                  <a:moveTo>
                    <a:pt x="0" y="14"/>
                  </a:moveTo>
                  <a:lnTo>
                    <a:pt x="8" y="0"/>
                  </a:lnTo>
                  <a:lnTo>
                    <a:pt x="39" y="0"/>
                  </a:lnTo>
                  <a:lnTo>
                    <a:pt x="39" y="28"/>
                  </a:lnTo>
                  <a:lnTo>
                    <a:pt x="31" y="42"/>
                  </a:lnTo>
                  <a:lnTo>
                    <a:pt x="0" y="42"/>
                  </a:lnTo>
                  <a:lnTo>
                    <a:pt x="0" y="1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07" name="Freeform 395">
              <a:extLst>
                <a:ext uri="{FF2B5EF4-FFF2-40B4-BE49-F238E27FC236}">
                  <a16:creationId xmlns:a16="http://schemas.microsoft.com/office/drawing/2014/main" id="{E421CA2F-960C-48D7-862A-0C2D6441FD22}"/>
                </a:ext>
              </a:extLst>
            </p:cNvPr>
            <p:cNvSpPr>
              <a:spLocks/>
            </p:cNvSpPr>
            <p:nvPr/>
          </p:nvSpPr>
          <p:spPr bwMode="auto">
            <a:xfrm>
              <a:off x="1803" y="2556"/>
              <a:ext cx="39" cy="50"/>
            </a:xfrm>
            <a:custGeom>
              <a:avLst/>
              <a:gdLst>
                <a:gd name="T0" fmla="*/ 0 w 39"/>
                <a:gd name="T1" fmla="*/ 21 h 50"/>
                <a:gd name="T2" fmla="*/ 8 w 39"/>
                <a:gd name="T3" fmla="*/ 0 h 50"/>
                <a:gd name="T4" fmla="*/ 39 w 39"/>
                <a:gd name="T5" fmla="*/ 0 h 50"/>
                <a:gd name="T6" fmla="*/ 39 w 39"/>
                <a:gd name="T7" fmla="*/ 28 h 50"/>
                <a:gd name="T8" fmla="*/ 31 w 39"/>
                <a:gd name="T9" fmla="*/ 50 h 50"/>
                <a:gd name="T10" fmla="*/ 0 w 39"/>
                <a:gd name="T11" fmla="*/ 50 h 50"/>
                <a:gd name="T12" fmla="*/ 0 w 39"/>
                <a:gd name="T13" fmla="*/ 21 h 50"/>
              </a:gdLst>
              <a:ahLst/>
              <a:cxnLst>
                <a:cxn ang="0">
                  <a:pos x="T0" y="T1"/>
                </a:cxn>
                <a:cxn ang="0">
                  <a:pos x="T2" y="T3"/>
                </a:cxn>
                <a:cxn ang="0">
                  <a:pos x="T4" y="T5"/>
                </a:cxn>
                <a:cxn ang="0">
                  <a:pos x="T6" y="T7"/>
                </a:cxn>
                <a:cxn ang="0">
                  <a:pos x="T8" y="T9"/>
                </a:cxn>
                <a:cxn ang="0">
                  <a:pos x="T10" y="T11"/>
                </a:cxn>
                <a:cxn ang="0">
                  <a:pos x="T12" y="T13"/>
                </a:cxn>
              </a:cxnLst>
              <a:rect l="0" t="0" r="r" b="b"/>
              <a:pathLst>
                <a:path w="39" h="50">
                  <a:moveTo>
                    <a:pt x="0" y="21"/>
                  </a:moveTo>
                  <a:lnTo>
                    <a:pt x="8" y="0"/>
                  </a:lnTo>
                  <a:lnTo>
                    <a:pt x="39" y="0"/>
                  </a:lnTo>
                  <a:lnTo>
                    <a:pt x="39" y="28"/>
                  </a:lnTo>
                  <a:lnTo>
                    <a:pt x="31" y="50"/>
                  </a:lnTo>
                  <a:lnTo>
                    <a:pt x="0" y="50"/>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08" name="Freeform 396">
              <a:extLst>
                <a:ext uri="{FF2B5EF4-FFF2-40B4-BE49-F238E27FC236}">
                  <a16:creationId xmlns:a16="http://schemas.microsoft.com/office/drawing/2014/main" id="{A168960C-107D-4633-87CD-6B893CBE0B89}"/>
                </a:ext>
              </a:extLst>
            </p:cNvPr>
            <p:cNvSpPr>
              <a:spLocks/>
            </p:cNvSpPr>
            <p:nvPr/>
          </p:nvSpPr>
          <p:spPr bwMode="auto">
            <a:xfrm>
              <a:off x="1795" y="2577"/>
              <a:ext cx="39" cy="50"/>
            </a:xfrm>
            <a:custGeom>
              <a:avLst/>
              <a:gdLst>
                <a:gd name="T0" fmla="*/ 0 w 39"/>
                <a:gd name="T1" fmla="*/ 21 h 50"/>
                <a:gd name="T2" fmla="*/ 8 w 39"/>
                <a:gd name="T3" fmla="*/ 0 h 50"/>
                <a:gd name="T4" fmla="*/ 39 w 39"/>
                <a:gd name="T5" fmla="*/ 0 h 50"/>
                <a:gd name="T6" fmla="*/ 39 w 39"/>
                <a:gd name="T7" fmla="*/ 29 h 50"/>
                <a:gd name="T8" fmla="*/ 31 w 39"/>
                <a:gd name="T9" fmla="*/ 50 h 50"/>
                <a:gd name="T10" fmla="*/ 0 w 39"/>
                <a:gd name="T11" fmla="*/ 50 h 50"/>
                <a:gd name="T12" fmla="*/ 0 w 39"/>
                <a:gd name="T13" fmla="*/ 21 h 50"/>
              </a:gdLst>
              <a:ahLst/>
              <a:cxnLst>
                <a:cxn ang="0">
                  <a:pos x="T0" y="T1"/>
                </a:cxn>
                <a:cxn ang="0">
                  <a:pos x="T2" y="T3"/>
                </a:cxn>
                <a:cxn ang="0">
                  <a:pos x="T4" y="T5"/>
                </a:cxn>
                <a:cxn ang="0">
                  <a:pos x="T6" y="T7"/>
                </a:cxn>
                <a:cxn ang="0">
                  <a:pos x="T8" y="T9"/>
                </a:cxn>
                <a:cxn ang="0">
                  <a:pos x="T10" y="T11"/>
                </a:cxn>
                <a:cxn ang="0">
                  <a:pos x="T12" y="T13"/>
                </a:cxn>
              </a:cxnLst>
              <a:rect l="0" t="0" r="r" b="b"/>
              <a:pathLst>
                <a:path w="39" h="50">
                  <a:moveTo>
                    <a:pt x="0" y="21"/>
                  </a:moveTo>
                  <a:lnTo>
                    <a:pt x="8" y="0"/>
                  </a:lnTo>
                  <a:lnTo>
                    <a:pt x="39" y="0"/>
                  </a:lnTo>
                  <a:lnTo>
                    <a:pt x="39" y="29"/>
                  </a:lnTo>
                  <a:lnTo>
                    <a:pt x="31" y="50"/>
                  </a:lnTo>
                  <a:lnTo>
                    <a:pt x="0" y="50"/>
                  </a:lnTo>
                  <a:lnTo>
                    <a:pt x="0" y="2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09" name="Freeform 397">
              <a:extLst>
                <a:ext uri="{FF2B5EF4-FFF2-40B4-BE49-F238E27FC236}">
                  <a16:creationId xmlns:a16="http://schemas.microsoft.com/office/drawing/2014/main" id="{81D8DED6-DE3D-4987-9159-2568E2122F76}"/>
                </a:ext>
              </a:extLst>
            </p:cNvPr>
            <p:cNvSpPr>
              <a:spLocks/>
            </p:cNvSpPr>
            <p:nvPr/>
          </p:nvSpPr>
          <p:spPr bwMode="auto">
            <a:xfrm>
              <a:off x="1787" y="2598"/>
              <a:ext cx="39" cy="57"/>
            </a:xfrm>
            <a:custGeom>
              <a:avLst/>
              <a:gdLst>
                <a:gd name="T0" fmla="*/ 0 w 39"/>
                <a:gd name="T1" fmla="*/ 29 h 57"/>
                <a:gd name="T2" fmla="*/ 8 w 39"/>
                <a:gd name="T3" fmla="*/ 0 h 57"/>
                <a:gd name="T4" fmla="*/ 39 w 39"/>
                <a:gd name="T5" fmla="*/ 0 h 57"/>
                <a:gd name="T6" fmla="*/ 39 w 39"/>
                <a:gd name="T7" fmla="*/ 29 h 57"/>
                <a:gd name="T8" fmla="*/ 32 w 39"/>
                <a:gd name="T9" fmla="*/ 57 h 57"/>
                <a:gd name="T10" fmla="*/ 0 w 39"/>
                <a:gd name="T11" fmla="*/ 57 h 57"/>
                <a:gd name="T12" fmla="*/ 0 w 39"/>
                <a:gd name="T13" fmla="*/ 29 h 57"/>
              </a:gdLst>
              <a:ahLst/>
              <a:cxnLst>
                <a:cxn ang="0">
                  <a:pos x="T0" y="T1"/>
                </a:cxn>
                <a:cxn ang="0">
                  <a:pos x="T2" y="T3"/>
                </a:cxn>
                <a:cxn ang="0">
                  <a:pos x="T4" y="T5"/>
                </a:cxn>
                <a:cxn ang="0">
                  <a:pos x="T6" y="T7"/>
                </a:cxn>
                <a:cxn ang="0">
                  <a:pos x="T8" y="T9"/>
                </a:cxn>
                <a:cxn ang="0">
                  <a:pos x="T10" y="T11"/>
                </a:cxn>
                <a:cxn ang="0">
                  <a:pos x="T12" y="T13"/>
                </a:cxn>
              </a:cxnLst>
              <a:rect l="0" t="0" r="r" b="b"/>
              <a:pathLst>
                <a:path w="39" h="57">
                  <a:moveTo>
                    <a:pt x="0" y="29"/>
                  </a:moveTo>
                  <a:lnTo>
                    <a:pt x="8" y="0"/>
                  </a:lnTo>
                  <a:lnTo>
                    <a:pt x="39" y="0"/>
                  </a:lnTo>
                  <a:lnTo>
                    <a:pt x="39" y="29"/>
                  </a:lnTo>
                  <a:lnTo>
                    <a:pt x="32" y="57"/>
                  </a:lnTo>
                  <a:lnTo>
                    <a:pt x="0" y="57"/>
                  </a:lnTo>
                  <a:lnTo>
                    <a:pt x="0" y="29"/>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10" name="Rectangle 398">
              <a:extLst>
                <a:ext uri="{FF2B5EF4-FFF2-40B4-BE49-F238E27FC236}">
                  <a16:creationId xmlns:a16="http://schemas.microsoft.com/office/drawing/2014/main" id="{63D91D53-1B5A-4A95-8ECF-DFAA57E5D829}"/>
                </a:ext>
              </a:extLst>
            </p:cNvPr>
            <p:cNvSpPr>
              <a:spLocks noChangeArrowheads="1"/>
            </p:cNvSpPr>
            <p:nvPr/>
          </p:nvSpPr>
          <p:spPr bwMode="auto">
            <a:xfrm>
              <a:off x="1787" y="2627"/>
              <a:ext cx="32" cy="4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i-ET"/>
            </a:p>
          </p:txBody>
        </p:sp>
        <p:sp>
          <p:nvSpPr>
            <p:cNvPr id="167311" name="Rectangle 399">
              <a:extLst>
                <a:ext uri="{FF2B5EF4-FFF2-40B4-BE49-F238E27FC236}">
                  <a16:creationId xmlns:a16="http://schemas.microsoft.com/office/drawing/2014/main" id="{7F7A43F0-577E-4F5C-B758-624F8B25131F}"/>
                </a:ext>
              </a:extLst>
            </p:cNvPr>
            <p:cNvSpPr>
              <a:spLocks noChangeArrowheads="1"/>
            </p:cNvSpPr>
            <p:nvPr/>
          </p:nvSpPr>
          <p:spPr bwMode="auto">
            <a:xfrm>
              <a:off x="1787" y="2641"/>
              <a:ext cx="32" cy="49"/>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i-ET"/>
            </a:p>
          </p:txBody>
        </p:sp>
        <p:sp>
          <p:nvSpPr>
            <p:cNvPr id="167312" name="Freeform 400">
              <a:extLst>
                <a:ext uri="{FF2B5EF4-FFF2-40B4-BE49-F238E27FC236}">
                  <a16:creationId xmlns:a16="http://schemas.microsoft.com/office/drawing/2014/main" id="{94778691-B87D-4C8A-826B-93AA96DA8805}"/>
                </a:ext>
              </a:extLst>
            </p:cNvPr>
            <p:cNvSpPr>
              <a:spLocks/>
            </p:cNvSpPr>
            <p:nvPr/>
          </p:nvSpPr>
          <p:spPr bwMode="auto">
            <a:xfrm>
              <a:off x="1787" y="2662"/>
              <a:ext cx="39" cy="56"/>
            </a:xfrm>
            <a:custGeom>
              <a:avLst/>
              <a:gdLst>
                <a:gd name="T0" fmla="*/ 0 w 39"/>
                <a:gd name="T1" fmla="*/ 0 h 56"/>
                <a:gd name="T2" fmla="*/ 32 w 39"/>
                <a:gd name="T3" fmla="*/ 0 h 56"/>
                <a:gd name="T4" fmla="*/ 39 w 39"/>
                <a:gd name="T5" fmla="*/ 28 h 56"/>
                <a:gd name="T6" fmla="*/ 39 w 39"/>
                <a:gd name="T7" fmla="*/ 56 h 56"/>
                <a:gd name="T8" fmla="*/ 8 w 39"/>
                <a:gd name="T9" fmla="*/ 56 h 56"/>
                <a:gd name="T10" fmla="*/ 0 w 39"/>
                <a:gd name="T11" fmla="*/ 28 h 56"/>
                <a:gd name="T12" fmla="*/ 0 w 39"/>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39" h="56">
                  <a:moveTo>
                    <a:pt x="0" y="0"/>
                  </a:moveTo>
                  <a:lnTo>
                    <a:pt x="32" y="0"/>
                  </a:lnTo>
                  <a:lnTo>
                    <a:pt x="39" y="28"/>
                  </a:lnTo>
                  <a:lnTo>
                    <a:pt x="39" y="56"/>
                  </a:lnTo>
                  <a:lnTo>
                    <a:pt x="8"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13" name="Freeform 401">
              <a:extLst>
                <a:ext uri="{FF2B5EF4-FFF2-40B4-BE49-F238E27FC236}">
                  <a16:creationId xmlns:a16="http://schemas.microsoft.com/office/drawing/2014/main" id="{4057B1FD-45D9-4E98-B235-70F2685C3236}"/>
                </a:ext>
              </a:extLst>
            </p:cNvPr>
            <p:cNvSpPr>
              <a:spLocks/>
            </p:cNvSpPr>
            <p:nvPr/>
          </p:nvSpPr>
          <p:spPr bwMode="auto">
            <a:xfrm>
              <a:off x="1795" y="2690"/>
              <a:ext cx="39" cy="49"/>
            </a:xfrm>
            <a:custGeom>
              <a:avLst/>
              <a:gdLst>
                <a:gd name="T0" fmla="*/ 0 w 39"/>
                <a:gd name="T1" fmla="*/ 0 h 49"/>
                <a:gd name="T2" fmla="*/ 31 w 39"/>
                <a:gd name="T3" fmla="*/ 0 h 49"/>
                <a:gd name="T4" fmla="*/ 39 w 39"/>
                <a:gd name="T5" fmla="*/ 21 h 49"/>
                <a:gd name="T6" fmla="*/ 39 w 39"/>
                <a:gd name="T7" fmla="*/ 49 h 49"/>
                <a:gd name="T8" fmla="*/ 8 w 39"/>
                <a:gd name="T9" fmla="*/ 49 h 49"/>
                <a:gd name="T10" fmla="*/ 0 w 39"/>
                <a:gd name="T11" fmla="*/ 28 h 49"/>
                <a:gd name="T12" fmla="*/ 0 w 3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39" h="49">
                  <a:moveTo>
                    <a:pt x="0" y="0"/>
                  </a:moveTo>
                  <a:lnTo>
                    <a:pt x="31" y="0"/>
                  </a:lnTo>
                  <a:lnTo>
                    <a:pt x="39" y="21"/>
                  </a:lnTo>
                  <a:lnTo>
                    <a:pt x="39" y="49"/>
                  </a:lnTo>
                  <a:lnTo>
                    <a:pt x="8" y="49"/>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14" name="Freeform 402">
              <a:extLst>
                <a:ext uri="{FF2B5EF4-FFF2-40B4-BE49-F238E27FC236}">
                  <a16:creationId xmlns:a16="http://schemas.microsoft.com/office/drawing/2014/main" id="{44D715C3-AEC4-43E0-87DC-57655935458E}"/>
                </a:ext>
              </a:extLst>
            </p:cNvPr>
            <p:cNvSpPr>
              <a:spLocks/>
            </p:cNvSpPr>
            <p:nvPr/>
          </p:nvSpPr>
          <p:spPr bwMode="auto">
            <a:xfrm>
              <a:off x="1803" y="2711"/>
              <a:ext cx="39" cy="49"/>
            </a:xfrm>
            <a:custGeom>
              <a:avLst/>
              <a:gdLst>
                <a:gd name="T0" fmla="*/ 0 w 39"/>
                <a:gd name="T1" fmla="*/ 0 h 49"/>
                <a:gd name="T2" fmla="*/ 31 w 39"/>
                <a:gd name="T3" fmla="*/ 0 h 49"/>
                <a:gd name="T4" fmla="*/ 39 w 39"/>
                <a:gd name="T5" fmla="*/ 21 h 49"/>
                <a:gd name="T6" fmla="*/ 39 w 39"/>
                <a:gd name="T7" fmla="*/ 49 h 49"/>
                <a:gd name="T8" fmla="*/ 8 w 39"/>
                <a:gd name="T9" fmla="*/ 49 h 49"/>
                <a:gd name="T10" fmla="*/ 0 w 39"/>
                <a:gd name="T11" fmla="*/ 28 h 49"/>
                <a:gd name="T12" fmla="*/ 0 w 3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39" h="49">
                  <a:moveTo>
                    <a:pt x="0" y="0"/>
                  </a:moveTo>
                  <a:lnTo>
                    <a:pt x="31" y="0"/>
                  </a:lnTo>
                  <a:lnTo>
                    <a:pt x="39" y="21"/>
                  </a:lnTo>
                  <a:lnTo>
                    <a:pt x="39" y="49"/>
                  </a:lnTo>
                  <a:lnTo>
                    <a:pt x="8" y="49"/>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15" name="Freeform 403">
              <a:extLst>
                <a:ext uri="{FF2B5EF4-FFF2-40B4-BE49-F238E27FC236}">
                  <a16:creationId xmlns:a16="http://schemas.microsoft.com/office/drawing/2014/main" id="{B637288D-73B4-4053-A5E6-E88AFB9E48C7}"/>
                </a:ext>
              </a:extLst>
            </p:cNvPr>
            <p:cNvSpPr>
              <a:spLocks/>
            </p:cNvSpPr>
            <p:nvPr/>
          </p:nvSpPr>
          <p:spPr bwMode="auto">
            <a:xfrm>
              <a:off x="1811" y="2732"/>
              <a:ext cx="39" cy="42"/>
            </a:xfrm>
            <a:custGeom>
              <a:avLst/>
              <a:gdLst>
                <a:gd name="T0" fmla="*/ 0 w 39"/>
                <a:gd name="T1" fmla="*/ 0 h 42"/>
                <a:gd name="T2" fmla="*/ 31 w 39"/>
                <a:gd name="T3" fmla="*/ 0 h 42"/>
                <a:gd name="T4" fmla="*/ 39 w 39"/>
                <a:gd name="T5" fmla="*/ 14 h 42"/>
                <a:gd name="T6" fmla="*/ 39 w 39"/>
                <a:gd name="T7" fmla="*/ 42 h 42"/>
                <a:gd name="T8" fmla="*/ 8 w 39"/>
                <a:gd name="T9" fmla="*/ 42 h 42"/>
                <a:gd name="T10" fmla="*/ 0 w 39"/>
                <a:gd name="T11" fmla="*/ 28 h 42"/>
                <a:gd name="T12" fmla="*/ 0 w 39"/>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39" h="42">
                  <a:moveTo>
                    <a:pt x="0" y="0"/>
                  </a:moveTo>
                  <a:lnTo>
                    <a:pt x="31" y="0"/>
                  </a:lnTo>
                  <a:lnTo>
                    <a:pt x="39" y="14"/>
                  </a:lnTo>
                  <a:lnTo>
                    <a:pt x="39" y="42"/>
                  </a:lnTo>
                  <a:lnTo>
                    <a:pt x="8"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16" name="Freeform 404">
              <a:extLst>
                <a:ext uri="{FF2B5EF4-FFF2-40B4-BE49-F238E27FC236}">
                  <a16:creationId xmlns:a16="http://schemas.microsoft.com/office/drawing/2014/main" id="{457B18F3-2CA7-4D25-87EE-69ADA2D1BA59}"/>
                </a:ext>
              </a:extLst>
            </p:cNvPr>
            <p:cNvSpPr>
              <a:spLocks/>
            </p:cNvSpPr>
            <p:nvPr/>
          </p:nvSpPr>
          <p:spPr bwMode="auto">
            <a:xfrm>
              <a:off x="1819" y="2746"/>
              <a:ext cx="46" cy="49"/>
            </a:xfrm>
            <a:custGeom>
              <a:avLst/>
              <a:gdLst>
                <a:gd name="T0" fmla="*/ 0 w 46"/>
                <a:gd name="T1" fmla="*/ 0 h 49"/>
                <a:gd name="T2" fmla="*/ 31 w 46"/>
                <a:gd name="T3" fmla="*/ 0 h 49"/>
                <a:gd name="T4" fmla="*/ 46 w 46"/>
                <a:gd name="T5" fmla="*/ 21 h 49"/>
                <a:gd name="T6" fmla="*/ 46 w 46"/>
                <a:gd name="T7" fmla="*/ 49 h 49"/>
                <a:gd name="T8" fmla="*/ 15 w 46"/>
                <a:gd name="T9" fmla="*/ 49 h 49"/>
                <a:gd name="T10" fmla="*/ 0 w 46"/>
                <a:gd name="T11" fmla="*/ 28 h 49"/>
                <a:gd name="T12" fmla="*/ 0 w 46"/>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46" h="49">
                  <a:moveTo>
                    <a:pt x="0" y="0"/>
                  </a:moveTo>
                  <a:lnTo>
                    <a:pt x="31" y="0"/>
                  </a:lnTo>
                  <a:lnTo>
                    <a:pt x="46" y="21"/>
                  </a:lnTo>
                  <a:lnTo>
                    <a:pt x="46" y="49"/>
                  </a:lnTo>
                  <a:lnTo>
                    <a:pt x="15" y="49"/>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17" name="Freeform 405">
              <a:extLst>
                <a:ext uri="{FF2B5EF4-FFF2-40B4-BE49-F238E27FC236}">
                  <a16:creationId xmlns:a16="http://schemas.microsoft.com/office/drawing/2014/main" id="{9C017C2E-3E15-4174-945B-A3820BA1354B}"/>
                </a:ext>
              </a:extLst>
            </p:cNvPr>
            <p:cNvSpPr>
              <a:spLocks/>
            </p:cNvSpPr>
            <p:nvPr/>
          </p:nvSpPr>
          <p:spPr bwMode="auto">
            <a:xfrm>
              <a:off x="1834" y="2767"/>
              <a:ext cx="47" cy="57"/>
            </a:xfrm>
            <a:custGeom>
              <a:avLst/>
              <a:gdLst>
                <a:gd name="T0" fmla="*/ 0 w 47"/>
                <a:gd name="T1" fmla="*/ 0 h 57"/>
                <a:gd name="T2" fmla="*/ 31 w 47"/>
                <a:gd name="T3" fmla="*/ 0 h 57"/>
                <a:gd name="T4" fmla="*/ 47 w 47"/>
                <a:gd name="T5" fmla="*/ 28 h 57"/>
                <a:gd name="T6" fmla="*/ 47 w 47"/>
                <a:gd name="T7" fmla="*/ 57 h 57"/>
                <a:gd name="T8" fmla="*/ 16 w 47"/>
                <a:gd name="T9" fmla="*/ 57 h 57"/>
                <a:gd name="T10" fmla="*/ 0 w 47"/>
                <a:gd name="T11" fmla="*/ 28 h 57"/>
                <a:gd name="T12" fmla="*/ 0 w 47"/>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7" h="57">
                  <a:moveTo>
                    <a:pt x="0" y="0"/>
                  </a:moveTo>
                  <a:lnTo>
                    <a:pt x="31" y="0"/>
                  </a:lnTo>
                  <a:lnTo>
                    <a:pt x="47" y="28"/>
                  </a:lnTo>
                  <a:lnTo>
                    <a:pt x="47" y="57"/>
                  </a:lnTo>
                  <a:lnTo>
                    <a:pt x="16" y="57"/>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18" name="Freeform 406">
              <a:extLst>
                <a:ext uri="{FF2B5EF4-FFF2-40B4-BE49-F238E27FC236}">
                  <a16:creationId xmlns:a16="http://schemas.microsoft.com/office/drawing/2014/main" id="{9A6D9E63-8790-41D5-8739-912F2D34EB5A}"/>
                </a:ext>
              </a:extLst>
            </p:cNvPr>
            <p:cNvSpPr>
              <a:spLocks/>
            </p:cNvSpPr>
            <p:nvPr/>
          </p:nvSpPr>
          <p:spPr bwMode="auto">
            <a:xfrm>
              <a:off x="1850" y="2795"/>
              <a:ext cx="54" cy="57"/>
            </a:xfrm>
            <a:custGeom>
              <a:avLst/>
              <a:gdLst>
                <a:gd name="T0" fmla="*/ 0 w 54"/>
                <a:gd name="T1" fmla="*/ 0 h 57"/>
                <a:gd name="T2" fmla="*/ 31 w 54"/>
                <a:gd name="T3" fmla="*/ 0 h 57"/>
                <a:gd name="T4" fmla="*/ 54 w 54"/>
                <a:gd name="T5" fmla="*/ 29 h 57"/>
                <a:gd name="T6" fmla="*/ 54 w 54"/>
                <a:gd name="T7" fmla="*/ 57 h 57"/>
                <a:gd name="T8" fmla="*/ 23 w 54"/>
                <a:gd name="T9" fmla="*/ 57 h 57"/>
                <a:gd name="T10" fmla="*/ 0 w 54"/>
                <a:gd name="T11" fmla="*/ 29 h 57"/>
                <a:gd name="T12" fmla="*/ 0 w 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54" h="57">
                  <a:moveTo>
                    <a:pt x="0" y="0"/>
                  </a:moveTo>
                  <a:lnTo>
                    <a:pt x="31" y="0"/>
                  </a:lnTo>
                  <a:lnTo>
                    <a:pt x="54" y="29"/>
                  </a:lnTo>
                  <a:lnTo>
                    <a:pt x="54" y="57"/>
                  </a:lnTo>
                  <a:lnTo>
                    <a:pt x="23" y="57"/>
                  </a:lnTo>
                  <a:lnTo>
                    <a:pt x="0" y="29"/>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19" name="Freeform 407">
              <a:extLst>
                <a:ext uri="{FF2B5EF4-FFF2-40B4-BE49-F238E27FC236}">
                  <a16:creationId xmlns:a16="http://schemas.microsoft.com/office/drawing/2014/main" id="{FE74662A-CA40-4FE4-818A-CBD4CB29D438}"/>
                </a:ext>
              </a:extLst>
            </p:cNvPr>
            <p:cNvSpPr>
              <a:spLocks/>
            </p:cNvSpPr>
            <p:nvPr/>
          </p:nvSpPr>
          <p:spPr bwMode="auto">
            <a:xfrm>
              <a:off x="1873" y="2824"/>
              <a:ext cx="55" cy="56"/>
            </a:xfrm>
            <a:custGeom>
              <a:avLst/>
              <a:gdLst>
                <a:gd name="T0" fmla="*/ 0 w 55"/>
                <a:gd name="T1" fmla="*/ 0 h 56"/>
                <a:gd name="T2" fmla="*/ 31 w 55"/>
                <a:gd name="T3" fmla="*/ 0 h 56"/>
                <a:gd name="T4" fmla="*/ 55 w 55"/>
                <a:gd name="T5" fmla="*/ 28 h 56"/>
                <a:gd name="T6" fmla="*/ 55 w 55"/>
                <a:gd name="T7" fmla="*/ 56 h 56"/>
                <a:gd name="T8" fmla="*/ 24 w 55"/>
                <a:gd name="T9" fmla="*/ 56 h 56"/>
                <a:gd name="T10" fmla="*/ 0 w 55"/>
                <a:gd name="T11" fmla="*/ 28 h 56"/>
                <a:gd name="T12" fmla="*/ 0 w 55"/>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55" h="56">
                  <a:moveTo>
                    <a:pt x="0" y="0"/>
                  </a:moveTo>
                  <a:lnTo>
                    <a:pt x="31" y="0"/>
                  </a:lnTo>
                  <a:lnTo>
                    <a:pt x="55" y="28"/>
                  </a:lnTo>
                  <a:lnTo>
                    <a:pt x="55" y="56"/>
                  </a:lnTo>
                  <a:lnTo>
                    <a:pt x="24"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20" name="Freeform 408">
              <a:extLst>
                <a:ext uri="{FF2B5EF4-FFF2-40B4-BE49-F238E27FC236}">
                  <a16:creationId xmlns:a16="http://schemas.microsoft.com/office/drawing/2014/main" id="{F3B7E213-6A9B-4B4A-86BD-B94D63A0F5D9}"/>
                </a:ext>
              </a:extLst>
            </p:cNvPr>
            <p:cNvSpPr>
              <a:spLocks/>
            </p:cNvSpPr>
            <p:nvPr/>
          </p:nvSpPr>
          <p:spPr bwMode="auto">
            <a:xfrm>
              <a:off x="1897" y="2852"/>
              <a:ext cx="54" cy="49"/>
            </a:xfrm>
            <a:custGeom>
              <a:avLst/>
              <a:gdLst>
                <a:gd name="T0" fmla="*/ 0 w 54"/>
                <a:gd name="T1" fmla="*/ 0 h 49"/>
                <a:gd name="T2" fmla="*/ 31 w 54"/>
                <a:gd name="T3" fmla="*/ 0 h 49"/>
                <a:gd name="T4" fmla="*/ 54 w 54"/>
                <a:gd name="T5" fmla="*/ 21 h 49"/>
                <a:gd name="T6" fmla="*/ 54 w 54"/>
                <a:gd name="T7" fmla="*/ 49 h 49"/>
                <a:gd name="T8" fmla="*/ 23 w 54"/>
                <a:gd name="T9" fmla="*/ 49 h 49"/>
                <a:gd name="T10" fmla="*/ 0 w 54"/>
                <a:gd name="T11" fmla="*/ 28 h 49"/>
                <a:gd name="T12" fmla="*/ 0 w 5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54" h="49">
                  <a:moveTo>
                    <a:pt x="0" y="0"/>
                  </a:moveTo>
                  <a:lnTo>
                    <a:pt x="31" y="0"/>
                  </a:lnTo>
                  <a:lnTo>
                    <a:pt x="54" y="21"/>
                  </a:lnTo>
                  <a:lnTo>
                    <a:pt x="54" y="49"/>
                  </a:lnTo>
                  <a:lnTo>
                    <a:pt x="23" y="49"/>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21" name="Freeform 409">
              <a:extLst>
                <a:ext uri="{FF2B5EF4-FFF2-40B4-BE49-F238E27FC236}">
                  <a16:creationId xmlns:a16="http://schemas.microsoft.com/office/drawing/2014/main" id="{1B4C2C30-850E-4D87-958E-AC985BC6DB07}"/>
                </a:ext>
              </a:extLst>
            </p:cNvPr>
            <p:cNvSpPr>
              <a:spLocks/>
            </p:cNvSpPr>
            <p:nvPr/>
          </p:nvSpPr>
          <p:spPr bwMode="auto">
            <a:xfrm>
              <a:off x="1920" y="2873"/>
              <a:ext cx="55" cy="49"/>
            </a:xfrm>
            <a:custGeom>
              <a:avLst/>
              <a:gdLst>
                <a:gd name="T0" fmla="*/ 0 w 55"/>
                <a:gd name="T1" fmla="*/ 0 h 49"/>
                <a:gd name="T2" fmla="*/ 31 w 55"/>
                <a:gd name="T3" fmla="*/ 0 h 49"/>
                <a:gd name="T4" fmla="*/ 55 w 55"/>
                <a:gd name="T5" fmla="*/ 21 h 49"/>
                <a:gd name="T6" fmla="*/ 55 w 55"/>
                <a:gd name="T7" fmla="*/ 49 h 49"/>
                <a:gd name="T8" fmla="*/ 24 w 55"/>
                <a:gd name="T9" fmla="*/ 49 h 49"/>
                <a:gd name="T10" fmla="*/ 0 w 55"/>
                <a:gd name="T11" fmla="*/ 28 h 49"/>
                <a:gd name="T12" fmla="*/ 0 w 55"/>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55" h="49">
                  <a:moveTo>
                    <a:pt x="0" y="0"/>
                  </a:moveTo>
                  <a:lnTo>
                    <a:pt x="31" y="0"/>
                  </a:lnTo>
                  <a:lnTo>
                    <a:pt x="55" y="21"/>
                  </a:lnTo>
                  <a:lnTo>
                    <a:pt x="55" y="49"/>
                  </a:lnTo>
                  <a:lnTo>
                    <a:pt x="24" y="49"/>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22" name="Freeform 410">
              <a:extLst>
                <a:ext uri="{FF2B5EF4-FFF2-40B4-BE49-F238E27FC236}">
                  <a16:creationId xmlns:a16="http://schemas.microsoft.com/office/drawing/2014/main" id="{2EA774F7-00F7-4995-BAB0-84266F7BBF41}"/>
                </a:ext>
              </a:extLst>
            </p:cNvPr>
            <p:cNvSpPr>
              <a:spLocks/>
            </p:cNvSpPr>
            <p:nvPr/>
          </p:nvSpPr>
          <p:spPr bwMode="auto">
            <a:xfrm>
              <a:off x="1944" y="2894"/>
              <a:ext cx="62" cy="56"/>
            </a:xfrm>
            <a:custGeom>
              <a:avLst/>
              <a:gdLst>
                <a:gd name="T0" fmla="*/ 0 w 62"/>
                <a:gd name="T1" fmla="*/ 0 h 56"/>
                <a:gd name="T2" fmla="*/ 31 w 62"/>
                <a:gd name="T3" fmla="*/ 0 h 56"/>
                <a:gd name="T4" fmla="*/ 62 w 62"/>
                <a:gd name="T5" fmla="*/ 28 h 56"/>
                <a:gd name="T6" fmla="*/ 62 w 62"/>
                <a:gd name="T7" fmla="*/ 56 h 56"/>
                <a:gd name="T8" fmla="*/ 31 w 62"/>
                <a:gd name="T9" fmla="*/ 56 h 56"/>
                <a:gd name="T10" fmla="*/ 0 w 62"/>
                <a:gd name="T11" fmla="*/ 28 h 56"/>
                <a:gd name="T12" fmla="*/ 0 w 62"/>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62" h="56">
                  <a:moveTo>
                    <a:pt x="0" y="0"/>
                  </a:moveTo>
                  <a:lnTo>
                    <a:pt x="31" y="0"/>
                  </a:lnTo>
                  <a:lnTo>
                    <a:pt x="62" y="28"/>
                  </a:lnTo>
                  <a:lnTo>
                    <a:pt x="62" y="56"/>
                  </a:lnTo>
                  <a:lnTo>
                    <a:pt x="31"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23" name="Freeform 411">
              <a:extLst>
                <a:ext uri="{FF2B5EF4-FFF2-40B4-BE49-F238E27FC236}">
                  <a16:creationId xmlns:a16="http://schemas.microsoft.com/office/drawing/2014/main" id="{BA98AAAE-EC4F-4C80-A484-E254942AB616}"/>
                </a:ext>
              </a:extLst>
            </p:cNvPr>
            <p:cNvSpPr>
              <a:spLocks/>
            </p:cNvSpPr>
            <p:nvPr/>
          </p:nvSpPr>
          <p:spPr bwMode="auto">
            <a:xfrm>
              <a:off x="1975" y="2922"/>
              <a:ext cx="70" cy="56"/>
            </a:xfrm>
            <a:custGeom>
              <a:avLst/>
              <a:gdLst>
                <a:gd name="T0" fmla="*/ 0 w 70"/>
                <a:gd name="T1" fmla="*/ 0 h 56"/>
                <a:gd name="T2" fmla="*/ 31 w 70"/>
                <a:gd name="T3" fmla="*/ 0 h 56"/>
                <a:gd name="T4" fmla="*/ 70 w 70"/>
                <a:gd name="T5" fmla="*/ 28 h 56"/>
                <a:gd name="T6" fmla="*/ 70 w 70"/>
                <a:gd name="T7" fmla="*/ 56 h 56"/>
                <a:gd name="T8" fmla="*/ 39 w 70"/>
                <a:gd name="T9" fmla="*/ 56 h 56"/>
                <a:gd name="T10" fmla="*/ 0 w 70"/>
                <a:gd name="T11" fmla="*/ 28 h 56"/>
                <a:gd name="T12" fmla="*/ 0 w 70"/>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70" h="56">
                  <a:moveTo>
                    <a:pt x="0" y="0"/>
                  </a:moveTo>
                  <a:lnTo>
                    <a:pt x="31" y="0"/>
                  </a:lnTo>
                  <a:lnTo>
                    <a:pt x="70" y="28"/>
                  </a:lnTo>
                  <a:lnTo>
                    <a:pt x="70" y="56"/>
                  </a:lnTo>
                  <a:lnTo>
                    <a:pt x="39"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24" name="Freeform 412">
              <a:extLst>
                <a:ext uri="{FF2B5EF4-FFF2-40B4-BE49-F238E27FC236}">
                  <a16:creationId xmlns:a16="http://schemas.microsoft.com/office/drawing/2014/main" id="{31356EAD-9F88-4603-9256-2FD72833245F}"/>
                </a:ext>
              </a:extLst>
            </p:cNvPr>
            <p:cNvSpPr>
              <a:spLocks/>
            </p:cNvSpPr>
            <p:nvPr/>
          </p:nvSpPr>
          <p:spPr bwMode="auto">
            <a:xfrm>
              <a:off x="2014" y="2950"/>
              <a:ext cx="62" cy="56"/>
            </a:xfrm>
            <a:custGeom>
              <a:avLst/>
              <a:gdLst>
                <a:gd name="T0" fmla="*/ 0 w 62"/>
                <a:gd name="T1" fmla="*/ 0 h 56"/>
                <a:gd name="T2" fmla="*/ 31 w 62"/>
                <a:gd name="T3" fmla="*/ 0 h 56"/>
                <a:gd name="T4" fmla="*/ 62 w 62"/>
                <a:gd name="T5" fmla="*/ 28 h 56"/>
                <a:gd name="T6" fmla="*/ 62 w 62"/>
                <a:gd name="T7" fmla="*/ 56 h 56"/>
                <a:gd name="T8" fmla="*/ 31 w 62"/>
                <a:gd name="T9" fmla="*/ 56 h 56"/>
                <a:gd name="T10" fmla="*/ 0 w 62"/>
                <a:gd name="T11" fmla="*/ 28 h 56"/>
                <a:gd name="T12" fmla="*/ 0 w 62"/>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62" h="56">
                  <a:moveTo>
                    <a:pt x="0" y="0"/>
                  </a:moveTo>
                  <a:lnTo>
                    <a:pt x="31" y="0"/>
                  </a:lnTo>
                  <a:lnTo>
                    <a:pt x="62" y="28"/>
                  </a:lnTo>
                  <a:lnTo>
                    <a:pt x="62" y="56"/>
                  </a:lnTo>
                  <a:lnTo>
                    <a:pt x="31"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25" name="Freeform 413">
              <a:extLst>
                <a:ext uri="{FF2B5EF4-FFF2-40B4-BE49-F238E27FC236}">
                  <a16:creationId xmlns:a16="http://schemas.microsoft.com/office/drawing/2014/main" id="{D3DC7F9A-6C13-4359-AFC1-C0BD0F93BB35}"/>
                </a:ext>
              </a:extLst>
            </p:cNvPr>
            <p:cNvSpPr>
              <a:spLocks/>
            </p:cNvSpPr>
            <p:nvPr/>
          </p:nvSpPr>
          <p:spPr bwMode="auto">
            <a:xfrm>
              <a:off x="2045" y="2978"/>
              <a:ext cx="70" cy="57"/>
            </a:xfrm>
            <a:custGeom>
              <a:avLst/>
              <a:gdLst>
                <a:gd name="T0" fmla="*/ 0 w 70"/>
                <a:gd name="T1" fmla="*/ 0 h 57"/>
                <a:gd name="T2" fmla="*/ 31 w 70"/>
                <a:gd name="T3" fmla="*/ 0 h 57"/>
                <a:gd name="T4" fmla="*/ 70 w 70"/>
                <a:gd name="T5" fmla="*/ 28 h 57"/>
                <a:gd name="T6" fmla="*/ 70 w 70"/>
                <a:gd name="T7" fmla="*/ 57 h 57"/>
                <a:gd name="T8" fmla="*/ 39 w 70"/>
                <a:gd name="T9" fmla="*/ 57 h 57"/>
                <a:gd name="T10" fmla="*/ 0 w 70"/>
                <a:gd name="T11" fmla="*/ 28 h 57"/>
                <a:gd name="T12" fmla="*/ 0 w 70"/>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70" h="57">
                  <a:moveTo>
                    <a:pt x="0" y="0"/>
                  </a:moveTo>
                  <a:lnTo>
                    <a:pt x="31" y="0"/>
                  </a:lnTo>
                  <a:lnTo>
                    <a:pt x="70" y="28"/>
                  </a:lnTo>
                  <a:lnTo>
                    <a:pt x="70" y="57"/>
                  </a:lnTo>
                  <a:lnTo>
                    <a:pt x="39" y="57"/>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26" name="Freeform 414">
              <a:extLst>
                <a:ext uri="{FF2B5EF4-FFF2-40B4-BE49-F238E27FC236}">
                  <a16:creationId xmlns:a16="http://schemas.microsoft.com/office/drawing/2014/main" id="{AF97567B-C1A6-441E-869B-7FC1A7F34AB4}"/>
                </a:ext>
              </a:extLst>
            </p:cNvPr>
            <p:cNvSpPr>
              <a:spLocks/>
            </p:cNvSpPr>
            <p:nvPr/>
          </p:nvSpPr>
          <p:spPr bwMode="auto">
            <a:xfrm>
              <a:off x="2084" y="3006"/>
              <a:ext cx="70" cy="57"/>
            </a:xfrm>
            <a:custGeom>
              <a:avLst/>
              <a:gdLst>
                <a:gd name="T0" fmla="*/ 0 w 70"/>
                <a:gd name="T1" fmla="*/ 0 h 57"/>
                <a:gd name="T2" fmla="*/ 31 w 70"/>
                <a:gd name="T3" fmla="*/ 0 h 57"/>
                <a:gd name="T4" fmla="*/ 70 w 70"/>
                <a:gd name="T5" fmla="*/ 29 h 57"/>
                <a:gd name="T6" fmla="*/ 70 w 70"/>
                <a:gd name="T7" fmla="*/ 57 h 57"/>
                <a:gd name="T8" fmla="*/ 39 w 70"/>
                <a:gd name="T9" fmla="*/ 57 h 57"/>
                <a:gd name="T10" fmla="*/ 0 w 70"/>
                <a:gd name="T11" fmla="*/ 29 h 57"/>
                <a:gd name="T12" fmla="*/ 0 w 70"/>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70" h="57">
                  <a:moveTo>
                    <a:pt x="0" y="0"/>
                  </a:moveTo>
                  <a:lnTo>
                    <a:pt x="31" y="0"/>
                  </a:lnTo>
                  <a:lnTo>
                    <a:pt x="70" y="29"/>
                  </a:lnTo>
                  <a:lnTo>
                    <a:pt x="70" y="57"/>
                  </a:lnTo>
                  <a:lnTo>
                    <a:pt x="39" y="57"/>
                  </a:lnTo>
                  <a:lnTo>
                    <a:pt x="0" y="29"/>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27" name="Freeform 415">
              <a:extLst>
                <a:ext uri="{FF2B5EF4-FFF2-40B4-BE49-F238E27FC236}">
                  <a16:creationId xmlns:a16="http://schemas.microsoft.com/office/drawing/2014/main" id="{4DE5F7F9-A857-4753-93E4-BAC4FAC5128A}"/>
                </a:ext>
              </a:extLst>
            </p:cNvPr>
            <p:cNvSpPr>
              <a:spLocks/>
            </p:cNvSpPr>
            <p:nvPr/>
          </p:nvSpPr>
          <p:spPr bwMode="auto">
            <a:xfrm>
              <a:off x="2123" y="3035"/>
              <a:ext cx="78" cy="56"/>
            </a:xfrm>
            <a:custGeom>
              <a:avLst/>
              <a:gdLst>
                <a:gd name="T0" fmla="*/ 0 w 78"/>
                <a:gd name="T1" fmla="*/ 0 h 56"/>
                <a:gd name="T2" fmla="*/ 31 w 78"/>
                <a:gd name="T3" fmla="*/ 0 h 56"/>
                <a:gd name="T4" fmla="*/ 78 w 78"/>
                <a:gd name="T5" fmla="*/ 28 h 56"/>
                <a:gd name="T6" fmla="*/ 78 w 78"/>
                <a:gd name="T7" fmla="*/ 56 h 56"/>
                <a:gd name="T8" fmla="*/ 47 w 78"/>
                <a:gd name="T9" fmla="*/ 56 h 56"/>
                <a:gd name="T10" fmla="*/ 0 w 78"/>
                <a:gd name="T11" fmla="*/ 28 h 56"/>
                <a:gd name="T12" fmla="*/ 0 w 78"/>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78" h="56">
                  <a:moveTo>
                    <a:pt x="0" y="0"/>
                  </a:moveTo>
                  <a:lnTo>
                    <a:pt x="31" y="0"/>
                  </a:lnTo>
                  <a:lnTo>
                    <a:pt x="78" y="28"/>
                  </a:lnTo>
                  <a:lnTo>
                    <a:pt x="78" y="56"/>
                  </a:lnTo>
                  <a:lnTo>
                    <a:pt x="47"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28" name="Freeform 416">
              <a:extLst>
                <a:ext uri="{FF2B5EF4-FFF2-40B4-BE49-F238E27FC236}">
                  <a16:creationId xmlns:a16="http://schemas.microsoft.com/office/drawing/2014/main" id="{3A51481A-52CF-4C4C-8ABA-EB4AB62970A3}"/>
                </a:ext>
              </a:extLst>
            </p:cNvPr>
            <p:cNvSpPr>
              <a:spLocks/>
            </p:cNvSpPr>
            <p:nvPr/>
          </p:nvSpPr>
          <p:spPr bwMode="auto">
            <a:xfrm>
              <a:off x="2170" y="3063"/>
              <a:ext cx="70" cy="56"/>
            </a:xfrm>
            <a:custGeom>
              <a:avLst/>
              <a:gdLst>
                <a:gd name="T0" fmla="*/ 0 w 70"/>
                <a:gd name="T1" fmla="*/ 0 h 56"/>
                <a:gd name="T2" fmla="*/ 31 w 70"/>
                <a:gd name="T3" fmla="*/ 0 h 56"/>
                <a:gd name="T4" fmla="*/ 70 w 70"/>
                <a:gd name="T5" fmla="*/ 28 h 56"/>
                <a:gd name="T6" fmla="*/ 70 w 70"/>
                <a:gd name="T7" fmla="*/ 56 h 56"/>
                <a:gd name="T8" fmla="*/ 39 w 70"/>
                <a:gd name="T9" fmla="*/ 56 h 56"/>
                <a:gd name="T10" fmla="*/ 0 w 70"/>
                <a:gd name="T11" fmla="*/ 28 h 56"/>
                <a:gd name="T12" fmla="*/ 0 w 70"/>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70" h="56">
                  <a:moveTo>
                    <a:pt x="0" y="0"/>
                  </a:moveTo>
                  <a:lnTo>
                    <a:pt x="31" y="0"/>
                  </a:lnTo>
                  <a:lnTo>
                    <a:pt x="70" y="28"/>
                  </a:lnTo>
                  <a:lnTo>
                    <a:pt x="70" y="56"/>
                  </a:lnTo>
                  <a:lnTo>
                    <a:pt x="39"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29" name="Freeform 417">
              <a:extLst>
                <a:ext uri="{FF2B5EF4-FFF2-40B4-BE49-F238E27FC236}">
                  <a16:creationId xmlns:a16="http://schemas.microsoft.com/office/drawing/2014/main" id="{E83F173C-9947-4643-B3C8-6B46B74F4FC4}"/>
                </a:ext>
              </a:extLst>
            </p:cNvPr>
            <p:cNvSpPr>
              <a:spLocks/>
            </p:cNvSpPr>
            <p:nvPr/>
          </p:nvSpPr>
          <p:spPr bwMode="auto">
            <a:xfrm>
              <a:off x="2209" y="3091"/>
              <a:ext cx="86" cy="56"/>
            </a:xfrm>
            <a:custGeom>
              <a:avLst/>
              <a:gdLst>
                <a:gd name="T0" fmla="*/ 0 w 86"/>
                <a:gd name="T1" fmla="*/ 0 h 56"/>
                <a:gd name="T2" fmla="*/ 31 w 86"/>
                <a:gd name="T3" fmla="*/ 0 h 56"/>
                <a:gd name="T4" fmla="*/ 86 w 86"/>
                <a:gd name="T5" fmla="*/ 28 h 56"/>
                <a:gd name="T6" fmla="*/ 86 w 86"/>
                <a:gd name="T7" fmla="*/ 56 h 56"/>
                <a:gd name="T8" fmla="*/ 55 w 86"/>
                <a:gd name="T9" fmla="*/ 56 h 56"/>
                <a:gd name="T10" fmla="*/ 0 w 86"/>
                <a:gd name="T11" fmla="*/ 28 h 56"/>
                <a:gd name="T12" fmla="*/ 0 w 86"/>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86" h="56">
                  <a:moveTo>
                    <a:pt x="0" y="0"/>
                  </a:moveTo>
                  <a:lnTo>
                    <a:pt x="31" y="0"/>
                  </a:lnTo>
                  <a:lnTo>
                    <a:pt x="86" y="28"/>
                  </a:lnTo>
                  <a:lnTo>
                    <a:pt x="86" y="56"/>
                  </a:lnTo>
                  <a:lnTo>
                    <a:pt x="55"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30" name="Freeform 418">
              <a:extLst>
                <a:ext uri="{FF2B5EF4-FFF2-40B4-BE49-F238E27FC236}">
                  <a16:creationId xmlns:a16="http://schemas.microsoft.com/office/drawing/2014/main" id="{C735F7CA-F5BA-4F18-8402-0871847B854A}"/>
                </a:ext>
              </a:extLst>
            </p:cNvPr>
            <p:cNvSpPr>
              <a:spLocks/>
            </p:cNvSpPr>
            <p:nvPr/>
          </p:nvSpPr>
          <p:spPr bwMode="auto">
            <a:xfrm>
              <a:off x="2264" y="3119"/>
              <a:ext cx="78" cy="56"/>
            </a:xfrm>
            <a:custGeom>
              <a:avLst/>
              <a:gdLst>
                <a:gd name="T0" fmla="*/ 0 w 78"/>
                <a:gd name="T1" fmla="*/ 0 h 56"/>
                <a:gd name="T2" fmla="*/ 31 w 78"/>
                <a:gd name="T3" fmla="*/ 0 h 56"/>
                <a:gd name="T4" fmla="*/ 78 w 78"/>
                <a:gd name="T5" fmla="*/ 28 h 56"/>
                <a:gd name="T6" fmla="*/ 78 w 78"/>
                <a:gd name="T7" fmla="*/ 56 h 56"/>
                <a:gd name="T8" fmla="*/ 46 w 78"/>
                <a:gd name="T9" fmla="*/ 56 h 56"/>
                <a:gd name="T10" fmla="*/ 0 w 78"/>
                <a:gd name="T11" fmla="*/ 28 h 56"/>
                <a:gd name="T12" fmla="*/ 0 w 78"/>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78" h="56">
                  <a:moveTo>
                    <a:pt x="0" y="0"/>
                  </a:moveTo>
                  <a:lnTo>
                    <a:pt x="31" y="0"/>
                  </a:lnTo>
                  <a:lnTo>
                    <a:pt x="78" y="28"/>
                  </a:lnTo>
                  <a:lnTo>
                    <a:pt x="78" y="56"/>
                  </a:lnTo>
                  <a:lnTo>
                    <a:pt x="46" y="56"/>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31" name="Freeform 419">
              <a:extLst>
                <a:ext uri="{FF2B5EF4-FFF2-40B4-BE49-F238E27FC236}">
                  <a16:creationId xmlns:a16="http://schemas.microsoft.com/office/drawing/2014/main" id="{07953840-4A74-48A6-BD93-4764BA348B1A}"/>
                </a:ext>
              </a:extLst>
            </p:cNvPr>
            <p:cNvSpPr>
              <a:spLocks/>
            </p:cNvSpPr>
            <p:nvPr/>
          </p:nvSpPr>
          <p:spPr bwMode="auto">
            <a:xfrm>
              <a:off x="2310" y="3147"/>
              <a:ext cx="55" cy="42"/>
            </a:xfrm>
            <a:custGeom>
              <a:avLst/>
              <a:gdLst>
                <a:gd name="T0" fmla="*/ 0 w 55"/>
                <a:gd name="T1" fmla="*/ 0 h 42"/>
                <a:gd name="T2" fmla="*/ 32 w 55"/>
                <a:gd name="T3" fmla="*/ 0 h 42"/>
                <a:gd name="T4" fmla="*/ 55 w 55"/>
                <a:gd name="T5" fmla="*/ 14 h 42"/>
                <a:gd name="T6" fmla="*/ 55 w 55"/>
                <a:gd name="T7" fmla="*/ 42 h 42"/>
                <a:gd name="T8" fmla="*/ 24 w 55"/>
                <a:gd name="T9" fmla="*/ 42 h 42"/>
                <a:gd name="T10" fmla="*/ 0 w 55"/>
                <a:gd name="T11" fmla="*/ 28 h 42"/>
                <a:gd name="T12" fmla="*/ 0 w 55"/>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5" h="42">
                  <a:moveTo>
                    <a:pt x="0" y="0"/>
                  </a:moveTo>
                  <a:lnTo>
                    <a:pt x="32" y="0"/>
                  </a:lnTo>
                  <a:lnTo>
                    <a:pt x="55" y="14"/>
                  </a:lnTo>
                  <a:lnTo>
                    <a:pt x="55" y="42"/>
                  </a:lnTo>
                  <a:lnTo>
                    <a:pt x="24" y="42"/>
                  </a:lnTo>
                  <a:lnTo>
                    <a:pt x="0" y="28"/>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i-ET"/>
            </a:p>
          </p:txBody>
        </p:sp>
        <p:sp>
          <p:nvSpPr>
            <p:cNvPr id="167332" name="Line 420">
              <a:extLst>
                <a:ext uri="{FF2B5EF4-FFF2-40B4-BE49-F238E27FC236}">
                  <a16:creationId xmlns:a16="http://schemas.microsoft.com/office/drawing/2014/main" id="{9370EDF7-74ED-4DB9-8A4F-68BE12B1D23E}"/>
                </a:ext>
              </a:extLst>
            </p:cNvPr>
            <p:cNvSpPr>
              <a:spLocks noChangeShapeType="1"/>
            </p:cNvSpPr>
            <p:nvPr/>
          </p:nvSpPr>
          <p:spPr bwMode="auto">
            <a:xfrm>
              <a:off x="3599" y="3058"/>
              <a:ext cx="5" cy="5"/>
            </a:xfrm>
            <a:prstGeom prst="line">
              <a:avLst/>
            </a:prstGeom>
            <a:noFill/>
            <a:ln w="25400">
              <a:solidFill>
                <a:srgbClr val="12121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33" name="Line 421">
              <a:extLst>
                <a:ext uri="{FF2B5EF4-FFF2-40B4-BE49-F238E27FC236}">
                  <a16:creationId xmlns:a16="http://schemas.microsoft.com/office/drawing/2014/main" id="{AB486A5E-EC7A-4E81-9B33-59E8AEDAA01C}"/>
                </a:ext>
              </a:extLst>
            </p:cNvPr>
            <p:cNvSpPr>
              <a:spLocks noChangeShapeType="1"/>
            </p:cNvSpPr>
            <p:nvPr/>
          </p:nvSpPr>
          <p:spPr bwMode="auto">
            <a:xfrm>
              <a:off x="3599" y="3058"/>
              <a:ext cx="5" cy="5"/>
            </a:xfrm>
            <a:prstGeom prst="line">
              <a:avLst/>
            </a:prstGeom>
            <a:noFill/>
            <a:ln w="25400">
              <a:solidFill>
                <a:srgbClr val="18181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34" name="Line 422">
              <a:extLst>
                <a:ext uri="{FF2B5EF4-FFF2-40B4-BE49-F238E27FC236}">
                  <a16:creationId xmlns:a16="http://schemas.microsoft.com/office/drawing/2014/main" id="{82611907-1FAA-444E-B8D0-C79A2105092F}"/>
                </a:ext>
              </a:extLst>
            </p:cNvPr>
            <p:cNvSpPr>
              <a:spLocks noChangeShapeType="1"/>
            </p:cNvSpPr>
            <p:nvPr/>
          </p:nvSpPr>
          <p:spPr bwMode="auto">
            <a:xfrm>
              <a:off x="3599" y="3044"/>
              <a:ext cx="21" cy="19"/>
            </a:xfrm>
            <a:prstGeom prst="line">
              <a:avLst/>
            </a:prstGeom>
            <a:noFill/>
            <a:ln w="25400">
              <a:solidFill>
                <a:srgbClr val="1F1F1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35" name="Line 423">
              <a:extLst>
                <a:ext uri="{FF2B5EF4-FFF2-40B4-BE49-F238E27FC236}">
                  <a16:creationId xmlns:a16="http://schemas.microsoft.com/office/drawing/2014/main" id="{B71D48EF-75AD-4CB8-B85A-23FAD1D77E07}"/>
                </a:ext>
              </a:extLst>
            </p:cNvPr>
            <p:cNvSpPr>
              <a:spLocks noChangeShapeType="1"/>
            </p:cNvSpPr>
            <p:nvPr/>
          </p:nvSpPr>
          <p:spPr bwMode="auto">
            <a:xfrm>
              <a:off x="3599" y="3030"/>
              <a:ext cx="37" cy="33"/>
            </a:xfrm>
            <a:prstGeom prst="line">
              <a:avLst/>
            </a:prstGeom>
            <a:noFill/>
            <a:ln w="25400">
              <a:solidFill>
                <a:srgbClr val="25252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36" name="Line 424">
              <a:extLst>
                <a:ext uri="{FF2B5EF4-FFF2-40B4-BE49-F238E27FC236}">
                  <a16:creationId xmlns:a16="http://schemas.microsoft.com/office/drawing/2014/main" id="{F9EAEB9A-D95E-4178-933B-E5D9B6CE5EC5}"/>
                </a:ext>
              </a:extLst>
            </p:cNvPr>
            <p:cNvSpPr>
              <a:spLocks noChangeShapeType="1"/>
            </p:cNvSpPr>
            <p:nvPr/>
          </p:nvSpPr>
          <p:spPr bwMode="auto">
            <a:xfrm>
              <a:off x="3599" y="3030"/>
              <a:ext cx="37" cy="33"/>
            </a:xfrm>
            <a:prstGeom prst="line">
              <a:avLst/>
            </a:prstGeom>
            <a:noFill/>
            <a:ln w="25400">
              <a:solidFill>
                <a:srgbClr val="2B2B2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37" name="Line 425">
              <a:extLst>
                <a:ext uri="{FF2B5EF4-FFF2-40B4-BE49-F238E27FC236}">
                  <a16:creationId xmlns:a16="http://schemas.microsoft.com/office/drawing/2014/main" id="{8C11A587-7ABF-4D39-8B41-12B77CB36A86}"/>
                </a:ext>
              </a:extLst>
            </p:cNvPr>
            <p:cNvSpPr>
              <a:spLocks noChangeShapeType="1"/>
            </p:cNvSpPr>
            <p:nvPr/>
          </p:nvSpPr>
          <p:spPr bwMode="auto">
            <a:xfrm>
              <a:off x="3599" y="3017"/>
              <a:ext cx="52" cy="46"/>
            </a:xfrm>
            <a:prstGeom prst="line">
              <a:avLst/>
            </a:prstGeom>
            <a:noFill/>
            <a:ln w="25400">
              <a:solidFill>
                <a:srgbClr val="31313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38" name="Line 426">
              <a:extLst>
                <a:ext uri="{FF2B5EF4-FFF2-40B4-BE49-F238E27FC236}">
                  <a16:creationId xmlns:a16="http://schemas.microsoft.com/office/drawing/2014/main" id="{073A2421-7623-4137-8397-51F7B727C5CB}"/>
                </a:ext>
              </a:extLst>
            </p:cNvPr>
            <p:cNvSpPr>
              <a:spLocks noChangeShapeType="1"/>
            </p:cNvSpPr>
            <p:nvPr/>
          </p:nvSpPr>
          <p:spPr bwMode="auto">
            <a:xfrm>
              <a:off x="3599" y="3003"/>
              <a:ext cx="68" cy="60"/>
            </a:xfrm>
            <a:prstGeom prst="line">
              <a:avLst/>
            </a:prstGeom>
            <a:noFill/>
            <a:ln w="25400">
              <a:solidFill>
                <a:srgbClr val="38383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39" name="Line 427">
              <a:extLst>
                <a:ext uri="{FF2B5EF4-FFF2-40B4-BE49-F238E27FC236}">
                  <a16:creationId xmlns:a16="http://schemas.microsoft.com/office/drawing/2014/main" id="{2AF06F03-3EBE-48FF-9312-4C67AB691221}"/>
                </a:ext>
              </a:extLst>
            </p:cNvPr>
            <p:cNvSpPr>
              <a:spLocks noChangeShapeType="1"/>
            </p:cNvSpPr>
            <p:nvPr/>
          </p:nvSpPr>
          <p:spPr bwMode="auto">
            <a:xfrm>
              <a:off x="3599" y="2996"/>
              <a:ext cx="76" cy="67"/>
            </a:xfrm>
            <a:prstGeom prst="line">
              <a:avLst/>
            </a:prstGeom>
            <a:noFill/>
            <a:ln w="25400">
              <a:solidFill>
                <a:srgbClr val="3E3E3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40" name="Line 428">
              <a:extLst>
                <a:ext uri="{FF2B5EF4-FFF2-40B4-BE49-F238E27FC236}">
                  <a16:creationId xmlns:a16="http://schemas.microsoft.com/office/drawing/2014/main" id="{190CF728-A762-4750-BBE0-C94B6BDE16A3}"/>
                </a:ext>
              </a:extLst>
            </p:cNvPr>
            <p:cNvSpPr>
              <a:spLocks noChangeShapeType="1"/>
            </p:cNvSpPr>
            <p:nvPr/>
          </p:nvSpPr>
          <p:spPr bwMode="auto">
            <a:xfrm>
              <a:off x="3599" y="2989"/>
              <a:ext cx="85" cy="74"/>
            </a:xfrm>
            <a:prstGeom prst="line">
              <a:avLst/>
            </a:prstGeom>
            <a:noFill/>
            <a:ln w="25400">
              <a:solidFill>
                <a:srgbClr val="44444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41" name="Line 429">
              <a:extLst>
                <a:ext uri="{FF2B5EF4-FFF2-40B4-BE49-F238E27FC236}">
                  <a16:creationId xmlns:a16="http://schemas.microsoft.com/office/drawing/2014/main" id="{E60F20FB-F4EF-4852-B829-7013F18F4247}"/>
                </a:ext>
              </a:extLst>
            </p:cNvPr>
            <p:cNvSpPr>
              <a:spLocks noChangeShapeType="1"/>
            </p:cNvSpPr>
            <p:nvPr/>
          </p:nvSpPr>
          <p:spPr bwMode="auto">
            <a:xfrm>
              <a:off x="3599" y="2975"/>
              <a:ext cx="100" cy="88"/>
            </a:xfrm>
            <a:prstGeom prst="line">
              <a:avLst/>
            </a:prstGeom>
            <a:noFill/>
            <a:ln w="25400">
              <a:solidFill>
                <a:srgbClr val="4A4A4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42" name="Line 430">
              <a:extLst>
                <a:ext uri="{FF2B5EF4-FFF2-40B4-BE49-F238E27FC236}">
                  <a16:creationId xmlns:a16="http://schemas.microsoft.com/office/drawing/2014/main" id="{9F584732-2312-44E3-90AC-4B644D1D2DFA}"/>
                </a:ext>
              </a:extLst>
            </p:cNvPr>
            <p:cNvSpPr>
              <a:spLocks noChangeShapeType="1"/>
            </p:cNvSpPr>
            <p:nvPr/>
          </p:nvSpPr>
          <p:spPr bwMode="auto">
            <a:xfrm>
              <a:off x="3599" y="2968"/>
              <a:ext cx="108" cy="95"/>
            </a:xfrm>
            <a:prstGeom prst="line">
              <a:avLst/>
            </a:prstGeom>
            <a:noFill/>
            <a:ln w="25400">
              <a:solidFill>
                <a:srgbClr val="51515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43" name="Line 431">
              <a:extLst>
                <a:ext uri="{FF2B5EF4-FFF2-40B4-BE49-F238E27FC236}">
                  <a16:creationId xmlns:a16="http://schemas.microsoft.com/office/drawing/2014/main" id="{E81A6562-E8B8-449D-A06E-F8380FD635F3}"/>
                </a:ext>
              </a:extLst>
            </p:cNvPr>
            <p:cNvSpPr>
              <a:spLocks noChangeShapeType="1"/>
            </p:cNvSpPr>
            <p:nvPr/>
          </p:nvSpPr>
          <p:spPr bwMode="auto">
            <a:xfrm>
              <a:off x="3599" y="2961"/>
              <a:ext cx="117" cy="102"/>
            </a:xfrm>
            <a:prstGeom prst="line">
              <a:avLst/>
            </a:prstGeom>
            <a:noFill/>
            <a:ln w="25400">
              <a:solidFill>
                <a:srgbClr val="57575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44" name="Line 432">
              <a:extLst>
                <a:ext uri="{FF2B5EF4-FFF2-40B4-BE49-F238E27FC236}">
                  <a16:creationId xmlns:a16="http://schemas.microsoft.com/office/drawing/2014/main" id="{469BF337-6566-4829-8E7E-B36C88EDC938}"/>
                </a:ext>
              </a:extLst>
            </p:cNvPr>
            <p:cNvSpPr>
              <a:spLocks noChangeShapeType="1"/>
            </p:cNvSpPr>
            <p:nvPr/>
          </p:nvSpPr>
          <p:spPr bwMode="auto">
            <a:xfrm>
              <a:off x="3599" y="2948"/>
              <a:ext cx="132" cy="115"/>
            </a:xfrm>
            <a:prstGeom prst="line">
              <a:avLst/>
            </a:prstGeom>
            <a:noFill/>
            <a:ln w="25400">
              <a:solidFill>
                <a:srgbClr val="5D5D5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45" name="Line 433">
              <a:extLst>
                <a:ext uri="{FF2B5EF4-FFF2-40B4-BE49-F238E27FC236}">
                  <a16:creationId xmlns:a16="http://schemas.microsoft.com/office/drawing/2014/main" id="{EC01AAE0-A654-4850-A6E0-A5E71493DD35}"/>
                </a:ext>
              </a:extLst>
            </p:cNvPr>
            <p:cNvSpPr>
              <a:spLocks noChangeShapeType="1"/>
            </p:cNvSpPr>
            <p:nvPr/>
          </p:nvSpPr>
          <p:spPr bwMode="auto">
            <a:xfrm>
              <a:off x="3599" y="2934"/>
              <a:ext cx="148" cy="128"/>
            </a:xfrm>
            <a:prstGeom prst="line">
              <a:avLst/>
            </a:prstGeom>
            <a:noFill/>
            <a:ln w="25400">
              <a:solidFill>
                <a:srgbClr val="63636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46" name="Line 434">
              <a:extLst>
                <a:ext uri="{FF2B5EF4-FFF2-40B4-BE49-F238E27FC236}">
                  <a16:creationId xmlns:a16="http://schemas.microsoft.com/office/drawing/2014/main" id="{083115A1-4FB9-48DE-B2BE-65E4AC08D20A}"/>
                </a:ext>
              </a:extLst>
            </p:cNvPr>
            <p:cNvSpPr>
              <a:spLocks noChangeShapeType="1"/>
            </p:cNvSpPr>
            <p:nvPr/>
          </p:nvSpPr>
          <p:spPr bwMode="auto">
            <a:xfrm>
              <a:off x="3599" y="2927"/>
              <a:ext cx="148" cy="128"/>
            </a:xfrm>
            <a:prstGeom prst="line">
              <a:avLst/>
            </a:prstGeom>
            <a:noFill/>
            <a:ln w="25400">
              <a:solidFill>
                <a:srgbClr val="6A6A6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47" name="Line 435">
              <a:extLst>
                <a:ext uri="{FF2B5EF4-FFF2-40B4-BE49-F238E27FC236}">
                  <a16:creationId xmlns:a16="http://schemas.microsoft.com/office/drawing/2014/main" id="{3D728888-53DA-4B87-BC66-522EA866B297}"/>
                </a:ext>
              </a:extLst>
            </p:cNvPr>
            <p:cNvSpPr>
              <a:spLocks noChangeShapeType="1"/>
            </p:cNvSpPr>
            <p:nvPr/>
          </p:nvSpPr>
          <p:spPr bwMode="auto">
            <a:xfrm>
              <a:off x="3599" y="2920"/>
              <a:ext cx="148" cy="128"/>
            </a:xfrm>
            <a:prstGeom prst="line">
              <a:avLst/>
            </a:prstGeom>
            <a:noFill/>
            <a:ln w="25400">
              <a:solidFill>
                <a:srgbClr val="70707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48" name="Line 436">
              <a:extLst>
                <a:ext uri="{FF2B5EF4-FFF2-40B4-BE49-F238E27FC236}">
                  <a16:creationId xmlns:a16="http://schemas.microsoft.com/office/drawing/2014/main" id="{DCA02B0E-05F2-4F7D-9519-C03D88E1189F}"/>
                </a:ext>
              </a:extLst>
            </p:cNvPr>
            <p:cNvSpPr>
              <a:spLocks noChangeShapeType="1"/>
            </p:cNvSpPr>
            <p:nvPr/>
          </p:nvSpPr>
          <p:spPr bwMode="auto">
            <a:xfrm>
              <a:off x="3599" y="2906"/>
              <a:ext cx="148" cy="129"/>
            </a:xfrm>
            <a:prstGeom prst="line">
              <a:avLst/>
            </a:prstGeom>
            <a:noFill/>
            <a:ln w="25400">
              <a:solidFill>
                <a:srgbClr val="76767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49" name="Line 437">
              <a:extLst>
                <a:ext uri="{FF2B5EF4-FFF2-40B4-BE49-F238E27FC236}">
                  <a16:creationId xmlns:a16="http://schemas.microsoft.com/office/drawing/2014/main" id="{6E9C639C-755E-4BFB-BFD1-EFE2A77648FC}"/>
                </a:ext>
              </a:extLst>
            </p:cNvPr>
            <p:cNvSpPr>
              <a:spLocks noChangeShapeType="1"/>
            </p:cNvSpPr>
            <p:nvPr/>
          </p:nvSpPr>
          <p:spPr bwMode="auto">
            <a:xfrm>
              <a:off x="3599" y="2899"/>
              <a:ext cx="148" cy="129"/>
            </a:xfrm>
            <a:prstGeom prst="line">
              <a:avLst/>
            </a:prstGeom>
            <a:noFill/>
            <a:ln w="25400">
              <a:solidFill>
                <a:srgbClr val="7C7C7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50" name="Line 438">
              <a:extLst>
                <a:ext uri="{FF2B5EF4-FFF2-40B4-BE49-F238E27FC236}">
                  <a16:creationId xmlns:a16="http://schemas.microsoft.com/office/drawing/2014/main" id="{B14FC009-DD70-48BA-9AE7-25ADBD3B56DF}"/>
                </a:ext>
              </a:extLst>
            </p:cNvPr>
            <p:cNvSpPr>
              <a:spLocks noChangeShapeType="1"/>
            </p:cNvSpPr>
            <p:nvPr/>
          </p:nvSpPr>
          <p:spPr bwMode="auto">
            <a:xfrm>
              <a:off x="3599" y="2892"/>
              <a:ext cx="148" cy="129"/>
            </a:xfrm>
            <a:prstGeom prst="line">
              <a:avLst/>
            </a:prstGeom>
            <a:noFill/>
            <a:ln w="25400">
              <a:solidFill>
                <a:srgbClr val="83838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51" name="Line 439">
              <a:extLst>
                <a:ext uri="{FF2B5EF4-FFF2-40B4-BE49-F238E27FC236}">
                  <a16:creationId xmlns:a16="http://schemas.microsoft.com/office/drawing/2014/main" id="{8A831FEB-2A5E-46F4-BA58-32939F398152}"/>
                </a:ext>
              </a:extLst>
            </p:cNvPr>
            <p:cNvSpPr>
              <a:spLocks noChangeShapeType="1"/>
            </p:cNvSpPr>
            <p:nvPr/>
          </p:nvSpPr>
          <p:spPr bwMode="auto">
            <a:xfrm>
              <a:off x="3599" y="2879"/>
              <a:ext cx="148" cy="128"/>
            </a:xfrm>
            <a:prstGeom prst="line">
              <a:avLst/>
            </a:prstGeom>
            <a:noFill/>
            <a:ln w="25400">
              <a:solidFill>
                <a:srgbClr val="89898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52" name="Line 440">
              <a:extLst>
                <a:ext uri="{FF2B5EF4-FFF2-40B4-BE49-F238E27FC236}">
                  <a16:creationId xmlns:a16="http://schemas.microsoft.com/office/drawing/2014/main" id="{6331F30A-8597-4ACD-B0D8-81337412E2F2}"/>
                </a:ext>
              </a:extLst>
            </p:cNvPr>
            <p:cNvSpPr>
              <a:spLocks noChangeShapeType="1"/>
            </p:cNvSpPr>
            <p:nvPr/>
          </p:nvSpPr>
          <p:spPr bwMode="auto">
            <a:xfrm>
              <a:off x="3599" y="2872"/>
              <a:ext cx="148" cy="128"/>
            </a:xfrm>
            <a:prstGeom prst="line">
              <a:avLst/>
            </a:prstGeom>
            <a:noFill/>
            <a:ln w="25400">
              <a:solidFill>
                <a:srgbClr val="8F8F8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53" name="Line 441">
              <a:extLst>
                <a:ext uri="{FF2B5EF4-FFF2-40B4-BE49-F238E27FC236}">
                  <a16:creationId xmlns:a16="http://schemas.microsoft.com/office/drawing/2014/main" id="{2711C067-0272-4C96-BAE1-F1E3A209BCC3}"/>
                </a:ext>
              </a:extLst>
            </p:cNvPr>
            <p:cNvSpPr>
              <a:spLocks noChangeShapeType="1"/>
            </p:cNvSpPr>
            <p:nvPr/>
          </p:nvSpPr>
          <p:spPr bwMode="auto">
            <a:xfrm>
              <a:off x="3599" y="2858"/>
              <a:ext cx="148" cy="128"/>
            </a:xfrm>
            <a:prstGeom prst="line">
              <a:avLst/>
            </a:prstGeom>
            <a:noFill/>
            <a:ln w="25400">
              <a:solidFill>
                <a:srgbClr val="95959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54" name="Line 442">
              <a:extLst>
                <a:ext uri="{FF2B5EF4-FFF2-40B4-BE49-F238E27FC236}">
                  <a16:creationId xmlns:a16="http://schemas.microsoft.com/office/drawing/2014/main" id="{3EEF248B-548B-4744-B529-816E9C72E313}"/>
                </a:ext>
              </a:extLst>
            </p:cNvPr>
            <p:cNvSpPr>
              <a:spLocks noChangeShapeType="1"/>
            </p:cNvSpPr>
            <p:nvPr/>
          </p:nvSpPr>
          <p:spPr bwMode="auto">
            <a:xfrm>
              <a:off x="3599" y="2851"/>
              <a:ext cx="148" cy="128"/>
            </a:xfrm>
            <a:prstGeom prst="line">
              <a:avLst/>
            </a:prstGeom>
            <a:noFill/>
            <a:ln w="25400">
              <a:solidFill>
                <a:srgbClr val="9C9C9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55" name="Line 443">
              <a:extLst>
                <a:ext uri="{FF2B5EF4-FFF2-40B4-BE49-F238E27FC236}">
                  <a16:creationId xmlns:a16="http://schemas.microsoft.com/office/drawing/2014/main" id="{5C046128-67D1-4994-BC0C-995F71F2B031}"/>
                </a:ext>
              </a:extLst>
            </p:cNvPr>
            <p:cNvSpPr>
              <a:spLocks noChangeShapeType="1"/>
            </p:cNvSpPr>
            <p:nvPr/>
          </p:nvSpPr>
          <p:spPr bwMode="auto">
            <a:xfrm>
              <a:off x="3600" y="2845"/>
              <a:ext cx="147" cy="127"/>
            </a:xfrm>
            <a:prstGeom prst="line">
              <a:avLst/>
            </a:prstGeom>
            <a:noFill/>
            <a:ln w="25400">
              <a:solidFill>
                <a:srgbClr val="A2A2A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56" name="Line 444">
              <a:extLst>
                <a:ext uri="{FF2B5EF4-FFF2-40B4-BE49-F238E27FC236}">
                  <a16:creationId xmlns:a16="http://schemas.microsoft.com/office/drawing/2014/main" id="{73D6D8EF-6AA3-43A1-970D-019FECE928BE}"/>
                </a:ext>
              </a:extLst>
            </p:cNvPr>
            <p:cNvSpPr>
              <a:spLocks noChangeShapeType="1"/>
            </p:cNvSpPr>
            <p:nvPr/>
          </p:nvSpPr>
          <p:spPr bwMode="auto">
            <a:xfrm>
              <a:off x="3616" y="2845"/>
              <a:ext cx="131" cy="114"/>
            </a:xfrm>
            <a:prstGeom prst="line">
              <a:avLst/>
            </a:prstGeom>
            <a:noFill/>
            <a:ln w="25400">
              <a:solidFill>
                <a:srgbClr val="A8A8A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57" name="Line 445">
              <a:extLst>
                <a:ext uri="{FF2B5EF4-FFF2-40B4-BE49-F238E27FC236}">
                  <a16:creationId xmlns:a16="http://schemas.microsoft.com/office/drawing/2014/main" id="{9314FE62-70F4-4FE4-B0B2-917EE856A38F}"/>
                </a:ext>
              </a:extLst>
            </p:cNvPr>
            <p:cNvSpPr>
              <a:spLocks noChangeShapeType="1"/>
            </p:cNvSpPr>
            <p:nvPr/>
          </p:nvSpPr>
          <p:spPr bwMode="auto">
            <a:xfrm>
              <a:off x="3624" y="2845"/>
              <a:ext cx="123" cy="107"/>
            </a:xfrm>
            <a:prstGeom prst="line">
              <a:avLst/>
            </a:prstGeom>
            <a:noFill/>
            <a:ln w="25400">
              <a:solidFill>
                <a:srgbClr val="AEAEA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58" name="Line 446">
              <a:extLst>
                <a:ext uri="{FF2B5EF4-FFF2-40B4-BE49-F238E27FC236}">
                  <a16:creationId xmlns:a16="http://schemas.microsoft.com/office/drawing/2014/main" id="{E3B586CF-E573-4CC0-842D-8C3D25D141B2}"/>
                </a:ext>
              </a:extLst>
            </p:cNvPr>
            <p:cNvSpPr>
              <a:spLocks noChangeShapeType="1"/>
            </p:cNvSpPr>
            <p:nvPr/>
          </p:nvSpPr>
          <p:spPr bwMode="auto">
            <a:xfrm>
              <a:off x="3639" y="2845"/>
              <a:ext cx="108" cy="94"/>
            </a:xfrm>
            <a:prstGeom prst="line">
              <a:avLst/>
            </a:prstGeom>
            <a:noFill/>
            <a:ln w="25400">
              <a:solidFill>
                <a:srgbClr val="B5B5B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59" name="Line 447">
              <a:extLst>
                <a:ext uri="{FF2B5EF4-FFF2-40B4-BE49-F238E27FC236}">
                  <a16:creationId xmlns:a16="http://schemas.microsoft.com/office/drawing/2014/main" id="{A9C171E0-E602-402C-92C5-AC5BB2A1D4C2}"/>
                </a:ext>
              </a:extLst>
            </p:cNvPr>
            <p:cNvSpPr>
              <a:spLocks noChangeShapeType="1"/>
            </p:cNvSpPr>
            <p:nvPr/>
          </p:nvSpPr>
          <p:spPr bwMode="auto">
            <a:xfrm>
              <a:off x="3648" y="2845"/>
              <a:ext cx="99" cy="86"/>
            </a:xfrm>
            <a:prstGeom prst="line">
              <a:avLst/>
            </a:prstGeom>
            <a:noFill/>
            <a:ln w="25400">
              <a:solidFill>
                <a:srgbClr val="BBBBB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60" name="Line 448">
              <a:extLst>
                <a:ext uri="{FF2B5EF4-FFF2-40B4-BE49-F238E27FC236}">
                  <a16:creationId xmlns:a16="http://schemas.microsoft.com/office/drawing/2014/main" id="{DE2EDE20-BFAE-44BA-B104-0B42CA8B6A16}"/>
                </a:ext>
              </a:extLst>
            </p:cNvPr>
            <p:cNvSpPr>
              <a:spLocks noChangeShapeType="1"/>
            </p:cNvSpPr>
            <p:nvPr/>
          </p:nvSpPr>
          <p:spPr bwMode="auto">
            <a:xfrm>
              <a:off x="3664" y="2845"/>
              <a:ext cx="83" cy="72"/>
            </a:xfrm>
            <a:prstGeom prst="line">
              <a:avLst/>
            </a:prstGeom>
            <a:noFill/>
            <a:ln w="25400">
              <a:solidFill>
                <a:srgbClr val="C1C1C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61" name="Line 449">
              <a:extLst>
                <a:ext uri="{FF2B5EF4-FFF2-40B4-BE49-F238E27FC236}">
                  <a16:creationId xmlns:a16="http://schemas.microsoft.com/office/drawing/2014/main" id="{98A014F3-15F3-4301-AAA2-1C1D2087AE55}"/>
                </a:ext>
              </a:extLst>
            </p:cNvPr>
            <p:cNvSpPr>
              <a:spLocks noChangeShapeType="1"/>
            </p:cNvSpPr>
            <p:nvPr/>
          </p:nvSpPr>
          <p:spPr bwMode="auto">
            <a:xfrm>
              <a:off x="3672" y="2845"/>
              <a:ext cx="75" cy="65"/>
            </a:xfrm>
            <a:prstGeom prst="line">
              <a:avLst/>
            </a:prstGeom>
            <a:noFill/>
            <a:ln w="25400">
              <a:solidFill>
                <a:srgbClr val="C7C7C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62" name="Line 450">
              <a:extLst>
                <a:ext uri="{FF2B5EF4-FFF2-40B4-BE49-F238E27FC236}">
                  <a16:creationId xmlns:a16="http://schemas.microsoft.com/office/drawing/2014/main" id="{B77B4D07-F210-494C-8E8A-BDDAB2BCF902}"/>
                </a:ext>
              </a:extLst>
            </p:cNvPr>
            <p:cNvSpPr>
              <a:spLocks noChangeShapeType="1"/>
            </p:cNvSpPr>
            <p:nvPr/>
          </p:nvSpPr>
          <p:spPr bwMode="auto">
            <a:xfrm>
              <a:off x="3680" y="2845"/>
              <a:ext cx="67" cy="58"/>
            </a:xfrm>
            <a:prstGeom prst="line">
              <a:avLst/>
            </a:prstGeom>
            <a:noFill/>
            <a:ln w="25400">
              <a:solidFill>
                <a:srgbClr val="CECEC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63" name="Line 451">
              <a:extLst>
                <a:ext uri="{FF2B5EF4-FFF2-40B4-BE49-F238E27FC236}">
                  <a16:creationId xmlns:a16="http://schemas.microsoft.com/office/drawing/2014/main" id="{7C4E8FFE-3813-4039-8112-3B4FDBE96684}"/>
                </a:ext>
              </a:extLst>
            </p:cNvPr>
            <p:cNvSpPr>
              <a:spLocks noChangeShapeType="1"/>
            </p:cNvSpPr>
            <p:nvPr/>
          </p:nvSpPr>
          <p:spPr bwMode="auto">
            <a:xfrm>
              <a:off x="3696" y="2845"/>
              <a:ext cx="51" cy="44"/>
            </a:xfrm>
            <a:prstGeom prst="line">
              <a:avLst/>
            </a:prstGeom>
            <a:noFill/>
            <a:ln w="25400">
              <a:solidFill>
                <a:srgbClr val="D4D4D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64" name="Line 452">
              <a:extLst>
                <a:ext uri="{FF2B5EF4-FFF2-40B4-BE49-F238E27FC236}">
                  <a16:creationId xmlns:a16="http://schemas.microsoft.com/office/drawing/2014/main" id="{389FEFFA-2139-42EE-BDC7-C63F808015DF}"/>
                </a:ext>
              </a:extLst>
            </p:cNvPr>
            <p:cNvSpPr>
              <a:spLocks noChangeShapeType="1"/>
            </p:cNvSpPr>
            <p:nvPr/>
          </p:nvSpPr>
          <p:spPr bwMode="auto">
            <a:xfrm>
              <a:off x="3703" y="2845"/>
              <a:ext cx="44" cy="38"/>
            </a:xfrm>
            <a:prstGeom prst="line">
              <a:avLst/>
            </a:prstGeom>
            <a:noFill/>
            <a:ln w="25400">
              <a:solidFill>
                <a:srgbClr val="DADAD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65" name="Line 453">
              <a:extLst>
                <a:ext uri="{FF2B5EF4-FFF2-40B4-BE49-F238E27FC236}">
                  <a16:creationId xmlns:a16="http://schemas.microsoft.com/office/drawing/2014/main" id="{855817A5-E53F-4A7B-81AC-8A60C5D709FB}"/>
                </a:ext>
              </a:extLst>
            </p:cNvPr>
            <p:cNvSpPr>
              <a:spLocks noChangeShapeType="1"/>
            </p:cNvSpPr>
            <p:nvPr/>
          </p:nvSpPr>
          <p:spPr bwMode="auto">
            <a:xfrm>
              <a:off x="3711" y="2845"/>
              <a:ext cx="36" cy="31"/>
            </a:xfrm>
            <a:prstGeom prst="line">
              <a:avLst/>
            </a:prstGeom>
            <a:noFill/>
            <a:ln w="25400">
              <a:solidFill>
                <a:srgbClr val="E0E0E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66" name="Line 454">
              <a:extLst>
                <a:ext uri="{FF2B5EF4-FFF2-40B4-BE49-F238E27FC236}">
                  <a16:creationId xmlns:a16="http://schemas.microsoft.com/office/drawing/2014/main" id="{DF961A60-F4BC-4F91-A0DF-E9F8D81D4C18}"/>
                </a:ext>
              </a:extLst>
            </p:cNvPr>
            <p:cNvSpPr>
              <a:spLocks noChangeShapeType="1"/>
            </p:cNvSpPr>
            <p:nvPr/>
          </p:nvSpPr>
          <p:spPr bwMode="auto">
            <a:xfrm>
              <a:off x="3727" y="2845"/>
              <a:ext cx="20" cy="17"/>
            </a:xfrm>
            <a:prstGeom prst="line">
              <a:avLst/>
            </a:prstGeom>
            <a:noFill/>
            <a:ln w="25400">
              <a:solidFill>
                <a:srgbClr val="E7E7E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67" name="Line 455">
              <a:extLst>
                <a:ext uri="{FF2B5EF4-FFF2-40B4-BE49-F238E27FC236}">
                  <a16:creationId xmlns:a16="http://schemas.microsoft.com/office/drawing/2014/main" id="{E6B209AB-D73B-4594-BBB5-F6103FA8DF7F}"/>
                </a:ext>
              </a:extLst>
            </p:cNvPr>
            <p:cNvSpPr>
              <a:spLocks noChangeShapeType="1"/>
            </p:cNvSpPr>
            <p:nvPr/>
          </p:nvSpPr>
          <p:spPr bwMode="auto">
            <a:xfrm>
              <a:off x="3743" y="2845"/>
              <a:ext cx="4" cy="3"/>
            </a:xfrm>
            <a:prstGeom prst="line">
              <a:avLst/>
            </a:prstGeom>
            <a:noFill/>
            <a:ln w="25400">
              <a:solidFill>
                <a:srgbClr val="EDEDE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68" name="Line 456">
              <a:extLst>
                <a:ext uri="{FF2B5EF4-FFF2-40B4-BE49-F238E27FC236}">
                  <a16:creationId xmlns:a16="http://schemas.microsoft.com/office/drawing/2014/main" id="{31F49385-D1DE-4A57-8BD6-2DF8C65CC6C3}"/>
                </a:ext>
              </a:extLst>
            </p:cNvPr>
            <p:cNvSpPr>
              <a:spLocks noChangeShapeType="1"/>
            </p:cNvSpPr>
            <p:nvPr/>
          </p:nvSpPr>
          <p:spPr bwMode="auto">
            <a:xfrm>
              <a:off x="3743" y="2845"/>
              <a:ext cx="4" cy="3"/>
            </a:xfrm>
            <a:prstGeom prst="line">
              <a:avLst/>
            </a:prstGeom>
            <a:noFill/>
            <a:ln w="25400">
              <a:solidFill>
                <a:srgbClr val="F3F3F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69" name="Freeform 457">
              <a:extLst>
                <a:ext uri="{FF2B5EF4-FFF2-40B4-BE49-F238E27FC236}">
                  <a16:creationId xmlns:a16="http://schemas.microsoft.com/office/drawing/2014/main" id="{67C4B889-65D0-4AEF-8CB2-7F22D9FE4649}"/>
                </a:ext>
              </a:extLst>
            </p:cNvPr>
            <p:cNvSpPr>
              <a:spLocks/>
            </p:cNvSpPr>
            <p:nvPr/>
          </p:nvSpPr>
          <p:spPr bwMode="auto">
            <a:xfrm>
              <a:off x="3599" y="2838"/>
              <a:ext cx="148" cy="225"/>
            </a:xfrm>
            <a:custGeom>
              <a:avLst/>
              <a:gdLst>
                <a:gd name="T0" fmla="*/ 0 w 148"/>
                <a:gd name="T1" fmla="*/ 49 h 225"/>
                <a:gd name="T2" fmla="*/ 148 w 148"/>
                <a:gd name="T3" fmla="*/ 0 h 225"/>
                <a:gd name="T4" fmla="*/ 148 w 148"/>
                <a:gd name="T5" fmla="*/ 140 h 225"/>
                <a:gd name="T6" fmla="*/ 0 w 148"/>
                <a:gd name="T7" fmla="*/ 225 h 225"/>
                <a:gd name="T8" fmla="*/ 0 w 148"/>
                <a:gd name="T9" fmla="*/ 49 h 225"/>
              </a:gdLst>
              <a:ahLst/>
              <a:cxnLst>
                <a:cxn ang="0">
                  <a:pos x="T0" y="T1"/>
                </a:cxn>
                <a:cxn ang="0">
                  <a:pos x="T2" y="T3"/>
                </a:cxn>
                <a:cxn ang="0">
                  <a:pos x="T4" y="T5"/>
                </a:cxn>
                <a:cxn ang="0">
                  <a:pos x="T6" y="T7"/>
                </a:cxn>
                <a:cxn ang="0">
                  <a:pos x="T8" y="T9"/>
                </a:cxn>
              </a:cxnLst>
              <a:rect l="0" t="0" r="r" b="b"/>
              <a:pathLst>
                <a:path w="148" h="225">
                  <a:moveTo>
                    <a:pt x="0" y="49"/>
                  </a:moveTo>
                  <a:lnTo>
                    <a:pt x="148" y="0"/>
                  </a:lnTo>
                  <a:lnTo>
                    <a:pt x="148" y="140"/>
                  </a:lnTo>
                  <a:lnTo>
                    <a:pt x="0" y="225"/>
                  </a:lnTo>
                  <a:lnTo>
                    <a:pt x="0" y="49"/>
                  </a:lnTo>
                  <a:close/>
                </a:path>
              </a:pathLst>
            </a:cu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ti-ET"/>
            </a:p>
          </p:txBody>
        </p:sp>
        <p:sp>
          <p:nvSpPr>
            <p:cNvPr id="167370" name="Line 458">
              <a:extLst>
                <a:ext uri="{FF2B5EF4-FFF2-40B4-BE49-F238E27FC236}">
                  <a16:creationId xmlns:a16="http://schemas.microsoft.com/office/drawing/2014/main" id="{2571106A-76D8-4BC3-AD2E-231543E9F834}"/>
                </a:ext>
              </a:extLst>
            </p:cNvPr>
            <p:cNvSpPr>
              <a:spLocks noChangeShapeType="1"/>
            </p:cNvSpPr>
            <p:nvPr/>
          </p:nvSpPr>
          <p:spPr bwMode="auto">
            <a:xfrm flipV="1">
              <a:off x="3740" y="2881"/>
              <a:ext cx="7" cy="6"/>
            </a:xfrm>
            <a:prstGeom prst="line">
              <a:avLst/>
            </a:prstGeom>
            <a:noFill/>
            <a:ln w="25400">
              <a:solidFill>
                <a:srgbClr val="02020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71" name="Line 459">
              <a:extLst>
                <a:ext uri="{FF2B5EF4-FFF2-40B4-BE49-F238E27FC236}">
                  <a16:creationId xmlns:a16="http://schemas.microsoft.com/office/drawing/2014/main" id="{D3FC77A3-F6E8-43D8-8EDB-137637EE6DDD}"/>
                </a:ext>
              </a:extLst>
            </p:cNvPr>
            <p:cNvSpPr>
              <a:spLocks noChangeShapeType="1"/>
            </p:cNvSpPr>
            <p:nvPr/>
          </p:nvSpPr>
          <p:spPr bwMode="auto">
            <a:xfrm flipV="1">
              <a:off x="3724" y="2867"/>
              <a:ext cx="23" cy="20"/>
            </a:xfrm>
            <a:prstGeom prst="line">
              <a:avLst/>
            </a:prstGeom>
            <a:noFill/>
            <a:ln w="25400">
              <a:solidFill>
                <a:srgbClr val="04040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72" name="Line 460">
              <a:extLst>
                <a:ext uri="{FF2B5EF4-FFF2-40B4-BE49-F238E27FC236}">
                  <a16:creationId xmlns:a16="http://schemas.microsoft.com/office/drawing/2014/main" id="{C445BA8F-CC67-4D08-B676-BC5050145563}"/>
                </a:ext>
              </a:extLst>
            </p:cNvPr>
            <p:cNvSpPr>
              <a:spLocks noChangeShapeType="1"/>
            </p:cNvSpPr>
            <p:nvPr/>
          </p:nvSpPr>
          <p:spPr bwMode="auto">
            <a:xfrm flipV="1">
              <a:off x="3708" y="2852"/>
              <a:ext cx="39" cy="35"/>
            </a:xfrm>
            <a:prstGeom prst="line">
              <a:avLst/>
            </a:prstGeom>
            <a:noFill/>
            <a:ln w="25400">
              <a:solidFill>
                <a:srgbClr val="06060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73" name="Line 461">
              <a:extLst>
                <a:ext uri="{FF2B5EF4-FFF2-40B4-BE49-F238E27FC236}">
                  <a16:creationId xmlns:a16="http://schemas.microsoft.com/office/drawing/2014/main" id="{F6D1076F-F4E1-47F3-8217-A2798F96E3AF}"/>
                </a:ext>
              </a:extLst>
            </p:cNvPr>
            <p:cNvSpPr>
              <a:spLocks noChangeShapeType="1"/>
            </p:cNvSpPr>
            <p:nvPr/>
          </p:nvSpPr>
          <p:spPr bwMode="auto">
            <a:xfrm flipV="1">
              <a:off x="3708" y="2852"/>
              <a:ext cx="39" cy="35"/>
            </a:xfrm>
            <a:prstGeom prst="line">
              <a:avLst/>
            </a:prstGeom>
            <a:noFill/>
            <a:ln w="25400">
              <a:solidFill>
                <a:srgbClr val="08080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74" name="Line 462">
              <a:extLst>
                <a:ext uri="{FF2B5EF4-FFF2-40B4-BE49-F238E27FC236}">
                  <a16:creationId xmlns:a16="http://schemas.microsoft.com/office/drawing/2014/main" id="{70BC923C-2B44-44C1-8660-1A160472EC51}"/>
                </a:ext>
              </a:extLst>
            </p:cNvPr>
            <p:cNvSpPr>
              <a:spLocks noChangeShapeType="1"/>
            </p:cNvSpPr>
            <p:nvPr/>
          </p:nvSpPr>
          <p:spPr bwMode="auto">
            <a:xfrm flipV="1">
              <a:off x="3693" y="2839"/>
              <a:ext cx="54" cy="48"/>
            </a:xfrm>
            <a:prstGeom prst="line">
              <a:avLst/>
            </a:prstGeom>
            <a:noFill/>
            <a:ln w="25400">
              <a:solidFill>
                <a:srgbClr val="0A0A0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75" name="Line 463">
              <a:extLst>
                <a:ext uri="{FF2B5EF4-FFF2-40B4-BE49-F238E27FC236}">
                  <a16:creationId xmlns:a16="http://schemas.microsoft.com/office/drawing/2014/main" id="{B82FA90B-688C-486C-A899-A83BD05BB758}"/>
                </a:ext>
              </a:extLst>
            </p:cNvPr>
            <p:cNvSpPr>
              <a:spLocks noChangeShapeType="1"/>
            </p:cNvSpPr>
            <p:nvPr/>
          </p:nvSpPr>
          <p:spPr bwMode="auto">
            <a:xfrm flipV="1">
              <a:off x="3678" y="2838"/>
              <a:ext cx="54" cy="49"/>
            </a:xfrm>
            <a:prstGeom prst="line">
              <a:avLst/>
            </a:prstGeom>
            <a:noFill/>
            <a:ln w="25400">
              <a:solidFill>
                <a:srgbClr val="0C0C0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76" name="Line 464">
              <a:extLst>
                <a:ext uri="{FF2B5EF4-FFF2-40B4-BE49-F238E27FC236}">
                  <a16:creationId xmlns:a16="http://schemas.microsoft.com/office/drawing/2014/main" id="{06C1A475-DB4D-4A49-8EB3-4587F6F5C134}"/>
                </a:ext>
              </a:extLst>
            </p:cNvPr>
            <p:cNvSpPr>
              <a:spLocks noChangeShapeType="1"/>
            </p:cNvSpPr>
            <p:nvPr/>
          </p:nvSpPr>
          <p:spPr bwMode="auto">
            <a:xfrm flipV="1">
              <a:off x="3678" y="2838"/>
              <a:ext cx="54" cy="49"/>
            </a:xfrm>
            <a:prstGeom prst="line">
              <a:avLst/>
            </a:prstGeom>
            <a:noFill/>
            <a:ln w="25400">
              <a:solidFill>
                <a:srgbClr val="0E0E0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77" name="Line 465">
              <a:extLst>
                <a:ext uri="{FF2B5EF4-FFF2-40B4-BE49-F238E27FC236}">
                  <a16:creationId xmlns:a16="http://schemas.microsoft.com/office/drawing/2014/main" id="{5C99EA81-3B90-48C3-835C-B87CBE904226}"/>
                </a:ext>
              </a:extLst>
            </p:cNvPr>
            <p:cNvSpPr>
              <a:spLocks noChangeShapeType="1"/>
            </p:cNvSpPr>
            <p:nvPr/>
          </p:nvSpPr>
          <p:spPr bwMode="auto">
            <a:xfrm flipV="1">
              <a:off x="3660" y="2838"/>
              <a:ext cx="54" cy="49"/>
            </a:xfrm>
            <a:prstGeom prst="line">
              <a:avLst/>
            </a:prstGeom>
            <a:noFill/>
            <a:ln w="25400">
              <a:solidFill>
                <a:srgbClr val="10101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78" name="Line 466">
              <a:extLst>
                <a:ext uri="{FF2B5EF4-FFF2-40B4-BE49-F238E27FC236}">
                  <a16:creationId xmlns:a16="http://schemas.microsoft.com/office/drawing/2014/main" id="{2063F4CA-8AB2-4C86-A2D3-0C603BA9FAF8}"/>
                </a:ext>
              </a:extLst>
            </p:cNvPr>
            <p:cNvSpPr>
              <a:spLocks noChangeShapeType="1"/>
            </p:cNvSpPr>
            <p:nvPr/>
          </p:nvSpPr>
          <p:spPr bwMode="auto">
            <a:xfrm flipV="1">
              <a:off x="3645" y="2838"/>
              <a:ext cx="54" cy="49"/>
            </a:xfrm>
            <a:prstGeom prst="line">
              <a:avLst/>
            </a:prstGeom>
            <a:noFill/>
            <a:ln w="25400">
              <a:solidFill>
                <a:srgbClr val="12121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79" name="Line 467">
              <a:extLst>
                <a:ext uri="{FF2B5EF4-FFF2-40B4-BE49-F238E27FC236}">
                  <a16:creationId xmlns:a16="http://schemas.microsoft.com/office/drawing/2014/main" id="{1C6007CF-B01B-4298-8223-4DE239E06325}"/>
                </a:ext>
              </a:extLst>
            </p:cNvPr>
            <p:cNvSpPr>
              <a:spLocks noChangeShapeType="1"/>
            </p:cNvSpPr>
            <p:nvPr/>
          </p:nvSpPr>
          <p:spPr bwMode="auto">
            <a:xfrm flipV="1">
              <a:off x="3629" y="2838"/>
              <a:ext cx="54" cy="49"/>
            </a:xfrm>
            <a:prstGeom prst="line">
              <a:avLst/>
            </a:prstGeom>
            <a:noFill/>
            <a:ln w="25400">
              <a:solidFill>
                <a:srgbClr val="14141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80" name="Line 468">
              <a:extLst>
                <a:ext uri="{FF2B5EF4-FFF2-40B4-BE49-F238E27FC236}">
                  <a16:creationId xmlns:a16="http://schemas.microsoft.com/office/drawing/2014/main" id="{A9B99ADD-867A-4521-8C58-57B5D40FE700}"/>
                </a:ext>
              </a:extLst>
            </p:cNvPr>
            <p:cNvSpPr>
              <a:spLocks noChangeShapeType="1"/>
            </p:cNvSpPr>
            <p:nvPr/>
          </p:nvSpPr>
          <p:spPr bwMode="auto">
            <a:xfrm flipV="1">
              <a:off x="3629" y="2838"/>
              <a:ext cx="54" cy="49"/>
            </a:xfrm>
            <a:prstGeom prst="line">
              <a:avLst/>
            </a:prstGeom>
            <a:noFill/>
            <a:ln w="25400">
              <a:solidFill>
                <a:srgbClr val="16161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81" name="Line 469">
              <a:extLst>
                <a:ext uri="{FF2B5EF4-FFF2-40B4-BE49-F238E27FC236}">
                  <a16:creationId xmlns:a16="http://schemas.microsoft.com/office/drawing/2014/main" id="{DEE6BB8A-1F7C-49CD-9C0E-021BD0B80224}"/>
                </a:ext>
              </a:extLst>
            </p:cNvPr>
            <p:cNvSpPr>
              <a:spLocks noChangeShapeType="1"/>
            </p:cNvSpPr>
            <p:nvPr/>
          </p:nvSpPr>
          <p:spPr bwMode="auto">
            <a:xfrm flipV="1">
              <a:off x="3614" y="2838"/>
              <a:ext cx="54" cy="49"/>
            </a:xfrm>
            <a:prstGeom prst="line">
              <a:avLst/>
            </a:prstGeom>
            <a:noFill/>
            <a:ln w="25400">
              <a:solidFill>
                <a:srgbClr val="18181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82" name="Line 470">
              <a:extLst>
                <a:ext uri="{FF2B5EF4-FFF2-40B4-BE49-F238E27FC236}">
                  <a16:creationId xmlns:a16="http://schemas.microsoft.com/office/drawing/2014/main" id="{EA730878-D197-4182-BBC2-96C819A28874}"/>
                </a:ext>
              </a:extLst>
            </p:cNvPr>
            <p:cNvSpPr>
              <a:spLocks noChangeShapeType="1"/>
            </p:cNvSpPr>
            <p:nvPr/>
          </p:nvSpPr>
          <p:spPr bwMode="auto">
            <a:xfrm flipV="1">
              <a:off x="3599" y="2838"/>
              <a:ext cx="54" cy="49"/>
            </a:xfrm>
            <a:prstGeom prst="line">
              <a:avLst/>
            </a:prstGeom>
            <a:noFill/>
            <a:ln w="25400">
              <a:solidFill>
                <a:srgbClr val="1A1A1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83" name="Line 471">
              <a:extLst>
                <a:ext uri="{FF2B5EF4-FFF2-40B4-BE49-F238E27FC236}">
                  <a16:creationId xmlns:a16="http://schemas.microsoft.com/office/drawing/2014/main" id="{5F6460BC-DA46-45EB-B7EB-9EE00194B84B}"/>
                </a:ext>
              </a:extLst>
            </p:cNvPr>
            <p:cNvSpPr>
              <a:spLocks noChangeShapeType="1"/>
            </p:cNvSpPr>
            <p:nvPr/>
          </p:nvSpPr>
          <p:spPr bwMode="auto">
            <a:xfrm flipV="1">
              <a:off x="3599" y="2838"/>
              <a:ext cx="54" cy="49"/>
            </a:xfrm>
            <a:prstGeom prst="line">
              <a:avLst/>
            </a:prstGeom>
            <a:noFill/>
            <a:ln w="25400">
              <a:solidFill>
                <a:srgbClr val="1C1C1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84" name="Line 472">
              <a:extLst>
                <a:ext uri="{FF2B5EF4-FFF2-40B4-BE49-F238E27FC236}">
                  <a16:creationId xmlns:a16="http://schemas.microsoft.com/office/drawing/2014/main" id="{9145A4E2-C279-492D-8F3A-0DAB2EB179D0}"/>
                </a:ext>
              </a:extLst>
            </p:cNvPr>
            <p:cNvSpPr>
              <a:spLocks noChangeShapeType="1"/>
            </p:cNvSpPr>
            <p:nvPr/>
          </p:nvSpPr>
          <p:spPr bwMode="auto">
            <a:xfrm flipV="1">
              <a:off x="3583" y="2838"/>
              <a:ext cx="54" cy="49"/>
            </a:xfrm>
            <a:prstGeom prst="line">
              <a:avLst/>
            </a:prstGeom>
            <a:noFill/>
            <a:ln w="25400">
              <a:solidFill>
                <a:srgbClr val="1E1E1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85" name="Line 473">
              <a:extLst>
                <a:ext uri="{FF2B5EF4-FFF2-40B4-BE49-F238E27FC236}">
                  <a16:creationId xmlns:a16="http://schemas.microsoft.com/office/drawing/2014/main" id="{6EDAD141-4B48-497D-BCDF-0995D38941C3}"/>
                </a:ext>
              </a:extLst>
            </p:cNvPr>
            <p:cNvSpPr>
              <a:spLocks noChangeShapeType="1"/>
            </p:cNvSpPr>
            <p:nvPr/>
          </p:nvSpPr>
          <p:spPr bwMode="auto">
            <a:xfrm flipV="1">
              <a:off x="3567" y="2838"/>
              <a:ext cx="54" cy="49"/>
            </a:xfrm>
            <a:prstGeom prst="line">
              <a:avLst/>
            </a:prstGeom>
            <a:noFill/>
            <a:ln w="25400">
              <a:solidFill>
                <a:srgbClr val="21212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86" name="Line 474">
              <a:extLst>
                <a:ext uri="{FF2B5EF4-FFF2-40B4-BE49-F238E27FC236}">
                  <a16:creationId xmlns:a16="http://schemas.microsoft.com/office/drawing/2014/main" id="{7BFC6A96-7ACA-4207-A154-2881CF55BD18}"/>
                </a:ext>
              </a:extLst>
            </p:cNvPr>
            <p:cNvSpPr>
              <a:spLocks noChangeShapeType="1"/>
            </p:cNvSpPr>
            <p:nvPr/>
          </p:nvSpPr>
          <p:spPr bwMode="auto">
            <a:xfrm flipV="1">
              <a:off x="3559" y="2838"/>
              <a:ext cx="54" cy="49"/>
            </a:xfrm>
            <a:prstGeom prst="line">
              <a:avLst/>
            </a:prstGeom>
            <a:noFill/>
            <a:ln w="25400">
              <a:solidFill>
                <a:srgbClr val="23232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87" name="Line 475">
              <a:extLst>
                <a:ext uri="{FF2B5EF4-FFF2-40B4-BE49-F238E27FC236}">
                  <a16:creationId xmlns:a16="http://schemas.microsoft.com/office/drawing/2014/main" id="{AEFEC559-4483-42FC-8350-26048332AD49}"/>
                </a:ext>
              </a:extLst>
            </p:cNvPr>
            <p:cNvSpPr>
              <a:spLocks noChangeShapeType="1"/>
            </p:cNvSpPr>
            <p:nvPr/>
          </p:nvSpPr>
          <p:spPr bwMode="auto">
            <a:xfrm flipV="1">
              <a:off x="3551" y="2838"/>
              <a:ext cx="54" cy="49"/>
            </a:xfrm>
            <a:prstGeom prst="line">
              <a:avLst/>
            </a:prstGeom>
            <a:noFill/>
            <a:ln w="25400">
              <a:solidFill>
                <a:srgbClr val="25252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88" name="Line 476">
              <a:extLst>
                <a:ext uri="{FF2B5EF4-FFF2-40B4-BE49-F238E27FC236}">
                  <a16:creationId xmlns:a16="http://schemas.microsoft.com/office/drawing/2014/main" id="{96A36E9D-361E-4E79-921E-1A0C6A570306}"/>
                </a:ext>
              </a:extLst>
            </p:cNvPr>
            <p:cNvSpPr>
              <a:spLocks noChangeShapeType="1"/>
            </p:cNvSpPr>
            <p:nvPr/>
          </p:nvSpPr>
          <p:spPr bwMode="auto">
            <a:xfrm flipV="1">
              <a:off x="3536" y="2838"/>
              <a:ext cx="54" cy="49"/>
            </a:xfrm>
            <a:prstGeom prst="line">
              <a:avLst/>
            </a:prstGeom>
            <a:noFill/>
            <a:ln w="25400">
              <a:solidFill>
                <a:srgbClr val="27272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89" name="Line 477">
              <a:extLst>
                <a:ext uri="{FF2B5EF4-FFF2-40B4-BE49-F238E27FC236}">
                  <a16:creationId xmlns:a16="http://schemas.microsoft.com/office/drawing/2014/main" id="{F1F59349-6FD5-424F-9CF7-88B8EFD8F3F7}"/>
                </a:ext>
              </a:extLst>
            </p:cNvPr>
            <p:cNvSpPr>
              <a:spLocks noChangeShapeType="1"/>
            </p:cNvSpPr>
            <p:nvPr/>
          </p:nvSpPr>
          <p:spPr bwMode="auto">
            <a:xfrm flipV="1">
              <a:off x="3521" y="2838"/>
              <a:ext cx="54" cy="49"/>
            </a:xfrm>
            <a:prstGeom prst="line">
              <a:avLst/>
            </a:prstGeom>
            <a:noFill/>
            <a:ln w="25400">
              <a:solidFill>
                <a:srgbClr val="29292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90" name="Line 478">
              <a:extLst>
                <a:ext uri="{FF2B5EF4-FFF2-40B4-BE49-F238E27FC236}">
                  <a16:creationId xmlns:a16="http://schemas.microsoft.com/office/drawing/2014/main" id="{017E4490-52B1-4346-8337-0E63043D661A}"/>
                </a:ext>
              </a:extLst>
            </p:cNvPr>
            <p:cNvSpPr>
              <a:spLocks noChangeShapeType="1"/>
            </p:cNvSpPr>
            <p:nvPr/>
          </p:nvSpPr>
          <p:spPr bwMode="auto">
            <a:xfrm flipV="1">
              <a:off x="3521" y="2838"/>
              <a:ext cx="54" cy="49"/>
            </a:xfrm>
            <a:prstGeom prst="line">
              <a:avLst/>
            </a:prstGeom>
            <a:noFill/>
            <a:ln w="25400">
              <a:solidFill>
                <a:srgbClr val="2B2B2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91" name="Line 479">
              <a:extLst>
                <a:ext uri="{FF2B5EF4-FFF2-40B4-BE49-F238E27FC236}">
                  <a16:creationId xmlns:a16="http://schemas.microsoft.com/office/drawing/2014/main" id="{C195B71C-D66C-4703-B878-6A20F5ED2D2E}"/>
                </a:ext>
              </a:extLst>
            </p:cNvPr>
            <p:cNvSpPr>
              <a:spLocks noChangeShapeType="1"/>
            </p:cNvSpPr>
            <p:nvPr/>
          </p:nvSpPr>
          <p:spPr bwMode="auto">
            <a:xfrm flipV="1">
              <a:off x="3505" y="2838"/>
              <a:ext cx="54" cy="49"/>
            </a:xfrm>
            <a:prstGeom prst="line">
              <a:avLst/>
            </a:prstGeom>
            <a:noFill/>
            <a:ln w="25400">
              <a:solidFill>
                <a:srgbClr val="2D2D2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92" name="Line 480">
              <a:extLst>
                <a:ext uri="{FF2B5EF4-FFF2-40B4-BE49-F238E27FC236}">
                  <a16:creationId xmlns:a16="http://schemas.microsoft.com/office/drawing/2014/main" id="{6F9E0F2F-B132-4957-8059-F09B96B69F00}"/>
                </a:ext>
              </a:extLst>
            </p:cNvPr>
            <p:cNvSpPr>
              <a:spLocks noChangeShapeType="1"/>
            </p:cNvSpPr>
            <p:nvPr/>
          </p:nvSpPr>
          <p:spPr bwMode="auto">
            <a:xfrm flipV="1">
              <a:off x="3489" y="2838"/>
              <a:ext cx="54" cy="49"/>
            </a:xfrm>
            <a:prstGeom prst="line">
              <a:avLst/>
            </a:prstGeom>
            <a:noFill/>
            <a:ln w="25400">
              <a:solidFill>
                <a:srgbClr val="2F2F2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93" name="Line 481">
              <a:extLst>
                <a:ext uri="{FF2B5EF4-FFF2-40B4-BE49-F238E27FC236}">
                  <a16:creationId xmlns:a16="http://schemas.microsoft.com/office/drawing/2014/main" id="{B612B83F-A992-447F-B299-5D26EF9E5FD9}"/>
                </a:ext>
              </a:extLst>
            </p:cNvPr>
            <p:cNvSpPr>
              <a:spLocks noChangeShapeType="1"/>
            </p:cNvSpPr>
            <p:nvPr/>
          </p:nvSpPr>
          <p:spPr bwMode="auto">
            <a:xfrm flipV="1">
              <a:off x="3481" y="2838"/>
              <a:ext cx="54" cy="49"/>
            </a:xfrm>
            <a:prstGeom prst="line">
              <a:avLst/>
            </a:prstGeom>
            <a:noFill/>
            <a:ln w="25400">
              <a:solidFill>
                <a:srgbClr val="31313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94" name="Line 482">
              <a:extLst>
                <a:ext uri="{FF2B5EF4-FFF2-40B4-BE49-F238E27FC236}">
                  <a16:creationId xmlns:a16="http://schemas.microsoft.com/office/drawing/2014/main" id="{25403BEE-CD8A-4433-8CBA-EDF62FEF3693}"/>
                </a:ext>
              </a:extLst>
            </p:cNvPr>
            <p:cNvSpPr>
              <a:spLocks noChangeShapeType="1"/>
            </p:cNvSpPr>
            <p:nvPr/>
          </p:nvSpPr>
          <p:spPr bwMode="auto">
            <a:xfrm flipV="1">
              <a:off x="3474" y="2838"/>
              <a:ext cx="54" cy="49"/>
            </a:xfrm>
            <a:prstGeom prst="line">
              <a:avLst/>
            </a:prstGeom>
            <a:noFill/>
            <a:ln w="25400">
              <a:solidFill>
                <a:srgbClr val="33333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95" name="Line 483">
              <a:extLst>
                <a:ext uri="{FF2B5EF4-FFF2-40B4-BE49-F238E27FC236}">
                  <a16:creationId xmlns:a16="http://schemas.microsoft.com/office/drawing/2014/main" id="{6BE8E40C-236B-479C-A16C-B292DEC4172C}"/>
                </a:ext>
              </a:extLst>
            </p:cNvPr>
            <p:cNvSpPr>
              <a:spLocks noChangeShapeType="1"/>
            </p:cNvSpPr>
            <p:nvPr/>
          </p:nvSpPr>
          <p:spPr bwMode="auto">
            <a:xfrm flipV="1">
              <a:off x="3458" y="2838"/>
              <a:ext cx="54" cy="49"/>
            </a:xfrm>
            <a:prstGeom prst="line">
              <a:avLst/>
            </a:prstGeom>
            <a:noFill/>
            <a:ln w="25400">
              <a:solidFill>
                <a:srgbClr val="35353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96" name="Line 484">
              <a:extLst>
                <a:ext uri="{FF2B5EF4-FFF2-40B4-BE49-F238E27FC236}">
                  <a16:creationId xmlns:a16="http://schemas.microsoft.com/office/drawing/2014/main" id="{EFFD3762-7AAD-4861-A698-9A8EB1A7D3BC}"/>
                </a:ext>
              </a:extLst>
            </p:cNvPr>
            <p:cNvSpPr>
              <a:spLocks noChangeShapeType="1"/>
            </p:cNvSpPr>
            <p:nvPr/>
          </p:nvSpPr>
          <p:spPr bwMode="auto">
            <a:xfrm flipV="1">
              <a:off x="3443" y="2838"/>
              <a:ext cx="54" cy="49"/>
            </a:xfrm>
            <a:prstGeom prst="line">
              <a:avLst/>
            </a:prstGeom>
            <a:noFill/>
            <a:ln w="25400">
              <a:solidFill>
                <a:srgbClr val="37373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97" name="Line 485">
              <a:extLst>
                <a:ext uri="{FF2B5EF4-FFF2-40B4-BE49-F238E27FC236}">
                  <a16:creationId xmlns:a16="http://schemas.microsoft.com/office/drawing/2014/main" id="{FE708B15-1B6B-413B-BB05-4C6FDDBDAD4B}"/>
                </a:ext>
              </a:extLst>
            </p:cNvPr>
            <p:cNvSpPr>
              <a:spLocks noChangeShapeType="1"/>
            </p:cNvSpPr>
            <p:nvPr/>
          </p:nvSpPr>
          <p:spPr bwMode="auto">
            <a:xfrm flipV="1">
              <a:off x="3443" y="2838"/>
              <a:ext cx="54" cy="49"/>
            </a:xfrm>
            <a:prstGeom prst="line">
              <a:avLst/>
            </a:prstGeom>
            <a:noFill/>
            <a:ln w="25400">
              <a:solidFill>
                <a:srgbClr val="39393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98" name="Line 486">
              <a:extLst>
                <a:ext uri="{FF2B5EF4-FFF2-40B4-BE49-F238E27FC236}">
                  <a16:creationId xmlns:a16="http://schemas.microsoft.com/office/drawing/2014/main" id="{D5425604-565B-4116-9FE9-BFF8F77C8529}"/>
                </a:ext>
              </a:extLst>
            </p:cNvPr>
            <p:cNvSpPr>
              <a:spLocks noChangeShapeType="1"/>
            </p:cNvSpPr>
            <p:nvPr/>
          </p:nvSpPr>
          <p:spPr bwMode="auto">
            <a:xfrm flipV="1">
              <a:off x="3427" y="2838"/>
              <a:ext cx="54" cy="49"/>
            </a:xfrm>
            <a:prstGeom prst="line">
              <a:avLst/>
            </a:prstGeom>
            <a:noFill/>
            <a:ln w="25400">
              <a:solidFill>
                <a:srgbClr val="3B3B3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399" name="Line 487">
              <a:extLst>
                <a:ext uri="{FF2B5EF4-FFF2-40B4-BE49-F238E27FC236}">
                  <a16:creationId xmlns:a16="http://schemas.microsoft.com/office/drawing/2014/main" id="{5E356438-2BDF-4FBE-B383-8E0FBE4B1C48}"/>
                </a:ext>
              </a:extLst>
            </p:cNvPr>
            <p:cNvSpPr>
              <a:spLocks noChangeShapeType="1"/>
            </p:cNvSpPr>
            <p:nvPr/>
          </p:nvSpPr>
          <p:spPr bwMode="auto">
            <a:xfrm flipV="1">
              <a:off x="3412" y="2838"/>
              <a:ext cx="54" cy="49"/>
            </a:xfrm>
            <a:prstGeom prst="line">
              <a:avLst/>
            </a:prstGeom>
            <a:noFill/>
            <a:ln w="25400">
              <a:solidFill>
                <a:srgbClr val="3D3D3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00" name="Line 488">
              <a:extLst>
                <a:ext uri="{FF2B5EF4-FFF2-40B4-BE49-F238E27FC236}">
                  <a16:creationId xmlns:a16="http://schemas.microsoft.com/office/drawing/2014/main" id="{3F00E33F-86FA-4E31-9772-1873963A75CC}"/>
                </a:ext>
              </a:extLst>
            </p:cNvPr>
            <p:cNvSpPr>
              <a:spLocks noChangeShapeType="1"/>
            </p:cNvSpPr>
            <p:nvPr/>
          </p:nvSpPr>
          <p:spPr bwMode="auto">
            <a:xfrm flipV="1">
              <a:off x="3404" y="2838"/>
              <a:ext cx="54" cy="49"/>
            </a:xfrm>
            <a:prstGeom prst="line">
              <a:avLst/>
            </a:prstGeom>
            <a:noFill/>
            <a:ln w="25400">
              <a:solidFill>
                <a:srgbClr val="3F3F3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01" name="Line 489">
              <a:extLst>
                <a:ext uri="{FF2B5EF4-FFF2-40B4-BE49-F238E27FC236}">
                  <a16:creationId xmlns:a16="http://schemas.microsoft.com/office/drawing/2014/main" id="{2EB3840E-FB43-46B0-9951-86C06D38FD0D}"/>
                </a:ext>
              </a:extLst>
            </p:cNvPr>
            <p:cNvSpPr>
              <a:spLocks noChangeShapeType="1"/>
            </p:cNvSpPr>
            <p:nvPr/>
          </p:nvSpPr>
          <p:spPr bwMode="auto">
            <a:xfrm flipV="1">
              <a:off x="3396" y="2838"/>
              <a:ext cx="54" cy="49"/>
            </a:xfrm>
            <a:prstGeom prst="line">
              <a:avLst/>
            </a:prstGeom>
            <a:noFill/>
            <a:ln w="25400">
              <a:solidFill>
                <a:srgbClr val="42424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02" name="Line 490">
              <a:extLst>
                <a:ext uri="{FF2B5EF4-FFF2-40B4-BE49-F238E27FC236}">
                  <a16:creationId xmlns:a16="http://schemas.microsoft.com/office/drawing/2014/main" id="{661FDB50-9773-4ECC-BCE6-B06DC30CC43F}"/>
                </a:ext>
              </a:extLst>
            </p:cNvPr>
            <p:cNvSpPr>
              <a:spLocks noChangeShapeType="1"/>
            </p:cNvSpPr>
            <p:nvPr/>
          </p:nvSpPr>
          <p:spPr bwMode="auto">
            <a:xfrm flipV="1">
              <a:off x="3380" y="2838"/>
              <a:ext cx="54" cy="49"/>
            </a:xfrm>
            <a:prstGeom prst="line">
              <a:avLst/>
            </a:prstGeom>
            <a:noFill/>
            <a:ln w="25400">
              <a:solidFill>
                <a:srgbClr val="44444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03" name="Line 491">
              <a:extLst>
                <a:ext uri="{FF2B5EF4-FFF2-40B4-BE49-F238E27FC236}">
                  <a16:creationId xmlns:a16="http://schemas.microsoft.com/office/drawing/2014/main" id="{B9C7B1D6-8B31-464A-A754-CB86FC86CE92}"/>
                </a:ext>
              </a:extLst>
            </p:cNvPr>
            <p:cNvSpPr>
              <a:spLocks noChangeShapeType="1"/>
            </p:cNvSpPr>
            <p:nvPr/>
          </p:nvSpPr>
          <p:spPr bwMode="auto">
            <a:xfrm flipV="1">
              <a:off x="3373" y="2838"/>
              <a:ext cx="54" cy="49"/>
            </a:xfrm>
            <a:prstGeom prst="line">
              <a:avLst/>
            </a:prstGeom>
            <a:noFill/>
            <a:ln w="25400">
              <a:solidFill>
                <a:srgbClr val="46464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04" name="Line 492">
              <a:extLst>
                <a:ext uri="{FF2B5EF4-FFF2-40B4-BE49-F238E27FC236}">
                  <a16:creationId xmlns:a16="http://schemas.microsoft.com/office/drawing/2014/main" id="{3D8F58C9-CD56-4D9A-A7EB-BB30B0155E8F}"/>
                </a:ext>
              </a:extLst>
            </p:cNvPr>
            <p:cNvSpPr>
              <a:spLocks noChangeShapeType="1"/>
            </p:cNvSpPr>
            <p:nvPr/>
          </p:nvSpPr>
          <p:spPr bwMode="auto">
            <a:xfrm flipV="1">
              <a:off x="3365" y="2838"/>
              <a:ext cx="54" cy="49"/>
            </a:xfrm>
            <a:prstGeom prst="line">
              <a:avLst/>
            </a:prstGeom>
            <a:noFill/>
            <a:ln w="25400">
              <a:solidFill>
                <a:srgbClr val="48484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05" name="Line 493">
              <a:extLst>
                <a:ext uri="{FF2B5EF4-FFF2-40B4-BE49-F238E27FC236}">
                  <a16:creationId xmlns:a16="http://schemas.microsoft.com/office/drawing/2014/main" id="{7E61E08F-7FEC-42AB-9506-6EA3C8CAFB59}"/>
                </a:ext>
              </a:extLst>
            </p:cNvPr>
            <p:cNvSpPr>
              <a:spLocks noChangeShapeType="1"/>
            </p:cNvSpPr>
            <p:nvPr/>
          </p:nvSpPr>
          <p:spPr bwMode="auto">
            <a:xfrm flipV="1">
              <a:off x="3349" y="2838"/>
              <a:ext cx="54" cy="49"/>
            </a:xfrm>
            <a:prstGeom prst="line">
              <a:avLst/>
            </a:prstGeom>
            <a:noFill/>
            <a:ln w="25400">
              <a:solidFill>
                <a:srgbClr val="4A4A4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06" name="Line 494">
              <a:extLst>
                <a:ext uri="{FF2B5EF4-FFF2-40B4-BE49-F238E27FC236}">
                  <a16:creationId xmlns:a16="http://schemas.microsoft.com/office/drawing/2014/main" id="{A235D6D9-918D-49E2-97F9-AEDA2B5441A4}"/>
                </a:ext>
              </a:extLst>
            </p:cNvPr>
            <p:cNvSpPr>
              <a:spLocks noChangeShapeType="1"/>
            </p:cNvSpPr>
            <p:nvPr/>
          </p:nvSpPr>
          <p:spPr bwMode="auto">
            <a:xfrm flipV="1">
              <a:off x="3334" y="2838"/>
              <a:ext cx="54" cy="49"/>
            </a:xfrm>
            <a:prstGeom prst="line">
              <a:avLst/>
            </a:prstGeom>
            <a:noFill/>
            <a:ln w="25400">
              <a:solidFill>
                <a:srgbClr val="4C4C4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07" name="Line 495">
              <a:extLst>
                <a:ext uri="{FF2B5EF4-FFF2-40B4-BE49-F238E27FC236}">
                  <a16:creationId xmlns:a16="http://schemas.microsoft.com/office/drawing/2014/main" id="{A4CA4BFE-404D-4356-A870-D300FD7266E9}"/>
                </a:ext>
              </a:extLst>
            </p:cNvPr>
            <p:cNvSpPr>
              <a:spLocks noChangeShapeType="1"/>
            </p:cNvSpPr>
            <p:nvPr/>
          </p:nvSpPr>
          <p:spPr bwMode="auto">
            <a:xfrm flipV="1">
              <a:off x="3326" y="2838"/>
              <a:ext cx="54" cy="49"/>
            </a:xfrm>
            <a:prstGeom prst="line">
              <a:avLst/>
            </a:prstGeom>
            <a:noFill/>
            <a:ln w="25400">
              <a:solidFill>
                <a:srgbClr val="4E4E4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08" name="Line 496">
              <a:extLst>
                <a:ext uri="{FF2B5EF4-FFF2-40B4-BE49-F238E27FC236}">
                  <a16:creationId xmlns:a16="http://schemas.microsoft.com/office/drawing/2014/main" id="{B8263217-77BE-44A3-80DE-1DB3D8F72451}"/>
                </a:ext>
              </a:extLst>
            </p:cNvPr>
            <p:cNvSpPr>
              <a:spLocks noChangeShapeType="1"/>
            </p:cNvSpPr>
            <p:nvPr/>
          </p:nvSpPr>
          <p:spPr bwMode="auto">
            <a:xfrm flipV="1">
              <a:off x="3318" y="2838"/>
              <a:ext cx="54" cy="49"/>
            </a:xfrm>
            <a:prstGeom prst="line">
              <a:avLst/>
            </a:prstGeom>
            <a:noFill/>
            <a:ln w="25400">
              <a:solidFill>
                <a:srgbClr val="50505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09" name="Line 497">
              <a:extLst>
                <a:ext uri="{FF2B5EF4-FFF2-40B4-BE49-F238E27FC236}">
                  <a16:creationId xmlns:a16="http://schemas.microsoft.com/office/drawing/2014/main" id="{FFD3505E-6993-4157-A023-516381BC8412}"/>
                </a:ext>
              </a:extLst>
            </p:cNvPr>
            <p:cNvSpPr>
              <a:spLocks noChangeShapeType="1"/>
            </p:cNvSpPr>
            <p:nvPr/>
          </p:nvSpPr>
          <p:spPr bwMode="auto">
            <a:xfrm flipV="1">
              <a:off x="3302" y="2838"/>
              <a:ext cx="54" cy="49"/>
            </a:xfrm>
            <a:prstGeom prst="line">
              <a:avLst/>
            </a:prstGeom>
            <a:noFill/>
            <a:ln w="25400">
              <a:solidFill>
                <a:srgbClr val="52525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10" name="Line 498">
              <a:extLst>
                <a:ext uri="{FF2B5EF4-FFF2-40B4-BE49-F238E27FC236}">
                  <a16:creationId xmlns:a16="http://schemas.microsoft.com/office/drawing/2014/main" id="{9744CFFA-AEFC-4959-8734-09453D29DEAF}"/>
                </a:ext>
              </a:extLst>
            </p:cNvPr>
            <p:cNvSpPr>
              <a:spLocks noChangeShapeType="1"/>
            </p:cNvSpPr>
            <p:nvPr/>
          </p:nvSpPr>
          <p:spPr bwMode="auto">
            <a:xfrm flipV="1">
              <a:off x="3295" y="2838"/>
              <a:ext cx="54" cy="49"/>
            </a:xfrm>
            <a:prstGeom prst="line">
              <a:avLst/>
            </a:prstGeom>
            <a:noFill/>
            <a:ln w="25400">
              <a:solidFill>
                <a:srgbClr val="54545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11" name="Line 499">
              <a:extLst>
                <a:ext uri="{FF2B5EF4-FFF2-40B4-BE49-F238E27FC236}">
                  <a16:creationId xmlns:a16="http://schemas.microsoft.com/office/drawing/2014/main" id="{41394180-8471-42D8-BFF9-6695D0D3E956}"/>
                </a:ext>
              </a:extLst>
            </p:cNvPr>
            <p:cNvSpPr>
              <a:spLocks noChangeShapeType="1"/>
            </p:cNvSpPr>
            <p:nvPr/>
          </p:nvSpPr>
          <p:spPr bwMode="auto">
            <a:xfrm flipV="1">
              <a:off x="3287" y="2838"/>
              <a:ext cx="54" cy="49"/>
            </a:xfrm>
            <a:prstGeom prst="line">
              <a:avLst/>
            </a:prstGeom>
            <a:noFill/>
            <a:ln w="25400">
              <a:solidFill>
                <a:srgbClr val="56565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12" name="Line 500">
              <a:extLst>
                <a:ext uri="{FF2B5EF4-FFF2-40B4-BE49-F238E27FC236}">
                  <a16:creationId xmlns:a16="http://schemas.microsoft.com/office/drawing/2014/main" id="{B114A4B9-012C-459B-AC60-E346C0BE5ACE}"/>
                </a:ext>
              </a:extLst>
            </p:cNvPr>
            <p:cNvSpPr>
              <a:spLocks noChangeShapeType="1"/>
            </p:cNvSpPr>
            <p:nvPr/>
          </p:nvSpPr>
          <p:spPr bwMode="auto">
            <a:xfrm flipV="1">
              <a:off x="3272" y="2838"/>
              <a:ext cx="54" cy="49"/>
            </a:xfrm>
            <a:prstGeom prst="line">
              <a:avLst/>
            </a:prstGeom>
            <a:noFill/>
            <a:ln w="25400">
              <a:solidFill>
                <a:srgbClr val="58585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13" name="Line 501">
              <a:extLst>
                <a:ext uri="{FF2B5EF4-FFF2-40B4-BE49-F238E27FC236}">
                  <a16:creationId xmlns:a16="http://schemas.microsoft.com/office/drawing/2014/main" id="{E18A7C6D-FD10-4021-88CB-DFBF5C978B3A}"/>
                </a:ext>
              </a:extLst>
            </p:cNvPr>
            <p:cNvSpPr>
              <a:spLocks noChangeShapeType="1"/>
            </p:cNvSpPr>
            <p:nvPr/>
          </p:nvSpPr>
          <p:spPr bwMode="auto">
            <a:xfrm flipV="1">
              <a:off x="3264" y="2838"/>
              <a:ext cx="54" cy="49"/>
            </a:xfrm>
            <a:prstGeom prst="line">
              <a:avLst/>
            </a:prstGeom>
            <a:noFill/>
            <a:ln w="25400">
              <a:solidFill>
                <a:srgbClr val="5A5A5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14" name="Line 502">
              <a:extLst>
                <a:ext uri="{FF2B5EF4-FFF2-40B4-BE49-F238E27FC236}">
                  <a16:creationId xmlns:a16="http://schemas.microsoft.com/office/drawing/2014/main" id="{195A9734-37C3-4988-B1D2-B94C704A9A21}"/>
                </a:ext>
              </a:extLst>
            </p:cNvPr>
            <p:cNvSpPr>
              <a:spLocks noChangeShapeType="1"/>
            </p:cNvSpPr>
            <p:nvPr/>
          </p:nvSpPr>
          <p:spPr bwMode="auto">
            <a:xfrm flipV="1">
              <a:off x="3248" y="2838"/>
              <a:ext cx="54" cy="49"/>
            </a:xfrm>
            <a:prstGeom prst="line">
              <a:avLst/>
            </a:prstGeom>
            <a:noFill/>
            <a:ln w="25400">
              <a:solidFill>
                <a:srgbClr val="5C5C5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15" name="Line 503">
              <a:extLst>
                <a:ext uri="{FF2B5EF4-FFF2-40B4-BE49-F238E27FC236}">
                  <a16:creationId xmlns:a16="http://schemas.microsoft.com/office/drawing/2014/main" id="{A8D85260-FFCB-4D7C-9166-E5DE043F6C0E}"/>
                </a:ext>
              </a:extLst>
            </p:cNvPr>
            <p:cNvSpPr>
              <a:spLocks noChangeShapeType="1"/>
            </p:cNvSpPr>
            <p:nvPr/>
          </p:nvSpPr>
          <p:spPr bwMode="auto">
            <a:xfrm flipV="1">
              <a:off x="3240" y="2838"/>
              <a:ext cx="54" cy="49"/>
            </a:xfrm>
            <a:prstGeom prst="line">
              <a:avLst/>
            </a:prstGeom>
            <a:noFill/>
            <a:ln w="25400">
              <a:solidFill>
                <a:srgbClr val="5E5E5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16" name="Line 504">
              <a:extLst>
                <a:ext uri="{FF2B5EF4-FFF2-40B4-BE49-F238E27FC236}">
                  <a16:creationId xmlns:a16="http://schemas.microsoft.com/office/drawing/2014/main" id="{3D9F7F64-517F-400F-B3FA-24BCFC7909FF}"/>
                </a:ext>
              </a:extLst>
            </p:cNvPr>
            <p:cNvSpPr>
              <a:spLocks noChangeShapeType="1"/>
            </p:cNvSpPr>
            <p:nvPr/>
          </p:nvSpPr>
          <p:spPr bwMode="auto">
            <a:xfrm flipV="1">
              <a:off x="3224" y="2838"/>
              <a:ext cx="54" cy="49"/>
            </a:xfrm>
            <a:prstGeom prst="line">
              <a:avLst/>
            </a:prstGeom>
            <a:noFill/>
            <a:ln w="25400">
              <a:solidFill>
                <a:srgbClr val="61616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17" name="Line 505">
              <a:extLst>
                <a:ext uri="{FF2B5EF4-FFF2-40B4-BE49-F238E27FC236}">
                  <a16:creationId xmlns:a16="http://schemas.microsoft.com/office/drawing/2014/main" id="{4F9F51D0-468E-4D07-8B5B-7F3AACCC4799}"/>
                </a:ext>
              </a:extLst>
            </p:cNvPr>
            <p:cNvSpPr>
              <a:spLocks noChangeShapeType="1"/>
            </p:cNvSpPr>
            <p:nvPr/>
          </p:nvSpPr>
          <p:spPr bwMode="auto">
            <a:xfrm flipV="1">
              <a:off x="3217" y="2838"/>
              <a:ext cx="54" cy="49"/>
            </a:xfrm>
            <a:prstGeom prst="line">
              <a:avLst/>
            </a:prstGeom>
            <a:noFill/>
            <a:ln w="25400">
              <a:solidFill>
                <a:srgbClr val="63636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18" name="Line 506">
              <a:extLst>
                <a:ext uri="{FF2B5EF4-FFF2-40B4-BE49-F238E27FC236}">
                  <a16:creationId xmlns:a16="http://schemas.microsoft.com/office/drawing/2014/main" id="{A2F55F26-5702-4431-A2B2-50D707A1005A}"/>
                </a:ext>
              </a:extLst>
            </p:cNvPr>
            <p:cNvSpPr>
              <a:spLocks noChangeShapeType="1"/>
            </p:cNvSpPr>
            <p:nvPr/>
          </p:nvSpPr>
          <p:spPr bwMode="auto">
            <a:xfrm flipV="1">
              <a:off x="3208" y="2838"/>
              <a:ext cx="54" cy="49"/>
            </a:xfrm>
            <a:prstGeom prst="line">
              <a:avLst/>
            </a:prstGeom>
            <a:noFill/>
            <a:ln w="25400">
              <a:solidFill>
                <a:srgbClr val="65656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19" name="Line 507">
              <a:extLst>
                <a:ext uri="{FF2B5EF4-FFF2-40B4-BE49-F238E27FC236}">
                  <a16:creationId xmlns:a16="http://schemas.microsoft.com/office/drawing/2014/main" id="{39579985-8C42-45EE-A364-5492354256E6}"/>
                </a:ext>
              </a:extLst>
            </p:cNvPr>
            <p:cNvSpPr>
              <a:spLocks noChangeShapeType="1"/>
            </p:cNvSpPr>
            <p:nvPr/>
          </p:nvSpPr>
          <p:spPr bwMode="auto">
            <a:xfrm flipV="1">
              <a:off x="3192" y="2838"/>
              <a:ext cx="54" cy="49"/>
            </a:xfrm>
            <a:prstGeom prst="line">
              <a:avLst/>
            </a:prstGeom>
            <a:noFill/>
            <a:ln w="25400">
              <a:solidFill>
                <a:srgbClr val="67676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20" name="Line 508">
              <a:extLst>
                <a:ext uri="{FF2B5EF4-FFF2-40B4-BE49-F238E27FC236}">
                  <a16:creationId xmlns:a16="http://schemas.microsoft.com/office/drawing/2014/main" id="{E8DE33A1-5293-4CE2-AE54-4E83492F266E}"/>
                </a:ext>
              </a:extLst>
            </p:cNvPr>
            <p:cNvSpPr>
              <a:spLocks noChangeShapeType="1"/>
            </p:cNvSpPr>
            <p:nvPr/>
          </p:nvSpPr>
          <p:spPr bwMode="auto">
            <a:xfrm flipV="1">
              <a:off x="3184" y="2838"/>
              <a:ext cx="54" cy="49"/>
            </a:xfrm>
            <a:prstGeom prst="line">
              <a:avLst/>
            </a:prstGeom>
            <a:noFill/>
            <a:ln w="25400">
              <a:solidFill>
                <a:srgbClr val="69696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21" name="Line 509">
              <a:extLst>
                <a:ext uri="{FF2B5EF4-FFF2-40B4-BE49-F238E27FC236}">
                  <a16:creationId xmlns:a16="http://schemas.microsoft.com/office/drawing/2014/main" id="{93AD29AD-D103-4440-AB09-66702DB3FA01}"/>
                </a:ext>
              </a:extLst>
            </p:cNvPr>
            <p:cNvSpPr>
              <a:spLocks noChangeShapeType="1"/>
            </p:cNvSpPr>
            <p:nvPr/>
          </p:nvSpPr>
          <p:spPr bwMode="auto">
            <a:xfrm flipV="1">
              <a:off x="3169" y="2838"/>
              <a:ext cx="54" cy="49"/>
            </a:xfrm>
            <a:prstGeom prst="line">
              <a:avLst/>
            </a:prstGeom>
            <a:noFill/>
            <a:ln w="25400">
              <a:solidFill>
                <a:srgbClr val="6B6B6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22" name="Line 510">
              <a:extLst>
                <a:ext uri="{FF2B5EF4-FFF2-40B4-BE49-F238E27FC236}">
                  <a16:creationId xmlns:a16="http://schemas.microsoft.com/office/drawing/2014/main" id="{F3F6A71A-3FE3-49E9-A246-F03E30A61DD2}"/>
                </a:ext>
              </a:extLst>
            </p:cNvPr>
            <p:cNvSpPr>
              <a:spLocks noChangeShapeType="1"/>
            </p:cNvSpPr>
            <p:nvPr/>
          </p:nvSpPr>
          <p:spPr bwMode="auto">
            <a:xfrm flipV="1">
              <a:off x="3161" y="2838"/>
              <a:ext cx="54" cy="49"/>
            </a:xfrm>
            <a:prstGeom prst="line">
              <a:avLst/>
            </a:prstGeom>
            <a:noFill/>
            <a:ln w="25400">
              <a:solidFill>
                <a:srgbClr val="6D6D6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23" name="Line 511">
              <a:extLst>
                <a:ext uri="{FF2B5EF4-FFF2-40B4-BE49-F238E27FC236}">
                  <a16:creationId xmlns:a16="http://schemas.microsoft.com/office/drawing/2014/main" id="{F6463DD1-59EE-4234-9C19-AB1A25800EC2}"/>
                </a:ext>
              </a:extLst>
            </p:cNvPr>
            <p:cNvSpPr>
              <a:spLocks noChangeShapeType="1"/>
            </p:cNvSpPr>
            <p:nvPr/>
          </p:nvSpPr>
          <p:spPr bwMode="auto">
            <a:xfrm flipV="1">
              <a:off x="3145" y="2838"/>
              <a:ext cx="54" cy="49"/>
            </a:xfrm>
            <a:prstGeom prst="line">
              <a:avLst/>
            </a:prstGeom>
            <a:noFill/>
            <a:ln w="25400">
              <a:solidFill>
                <a:srgbClr val="6F6F6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24" name="Line 512">
              <a:extLst>
                <a:ext uri="{FF2B5EF4-FFF2-40B4-BE49-F238E27FC236}">
                  <a16:creationId xmlns:a16="http://schemas.microsoft.com/office/drawing/2014/main" id="{D805F8C4-E6B5-4D5A-80D2-853B7A1CF03C}"/>
                </a:ext>
              </a:extLst>
            </p:cNvPr>
            <p:cNvSpPr>
              <a:spLocks noChangeShapeType="1"/>
            </p:cNvSpPr>
            <p:nvPr/>
          </p:nvSpPr>
          <p:spPr bwMode="auto">
            <a:xfrm flipV="1">
              <a:off x="3137" y="2838"/>
              <a:ext cx="54" cy="49"/>
            </a:xfrm>
            <a:prstGeom prst="line">
              <a:avLst/>
            </a:prstGeom>
            <a:noFill/>
            <a:ln w="25400">
              <a:solidFill>
                <a:srgbClr val="71717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25" name="Line 513">
              <a:extLst>
                <a:ext uri="{FF2B5EF4-FFF2-40B4-BE49-F238E27FC236}">
                  <a16:creationId xmlns:a16="http://schemas.microsoft.com/office/drawing/2014/main" id="{A145927A-04C8-4884-97C3-1C269BBB1F96}"/>
                </a:ext>
              </a:extLst>
            </p:cNvPr>
            <p:cNvSpPr>
              <a:spLocks noChangeShapeType="1"/>
            </p:cNvSpPr>
            <p:nvPr/>
          </p:nvSpPr>
          <p:spPr bwMode="auto">
            <a:xfrm flipV="1">
              <a:off x="3130" y="2838"/>
              <a:ext cx="54" cy="49"/>
            </a:xfrm>
            <a:prstGeom prst="line">
              <a:avLst/>
            </a:prstGeom>
            <a:noFill/>
            <a:ln w="25400">
              <a:solidFill>
                <a:srgbClr val="73737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26" name="Line 514">
              <a:extLst>
                <a:ext uri="{FF2B5EF4-FFF2-40B4-BE49-F238E27FC236}">
                  <a16:creationId xmlns:a16="http://schemas.microsoft.com/office/drawing/2014/main" id="{8F5275D5-336E-4B7B-A754-4A41044DDD81}"/>
                </a:ext>
              </a:extLst>
            </p:cNvPr>
            <p:cNvSpPr>
              <a:spLocks noChangeShapeType="1"/>
            </p:cNvSpPr>
            <p:nvPr/>
          </p:nvSpPr>
          <p:spPr bwMode="auto">
            <a:xfrm flipV="1">
              <a:off x="3115" y="2838"/>
              <a:ext cx="54" cy="49"/>
            </a:xfrm>
            <a:prstGeom prst="line">
              <a:avLst/>
            </a:prstGeom>
            <a:noFill/>
            <a:ln w="25400">
              <a:solidFill>
                <a:srgbClr val="75757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27" name="Line 515">
              <a:extLst>
                <a:ext uri="{FF2B5EF4-FFF2-40B4-BE49-F238E27FC236}">
                  <a16:creationId xmlns:a16="http://schemas.microsoft.com/office/drawing/2014/main" id="{C7470409-72B5-4306-8D64-0C76330B1BC2}"/>
                </a:ext>
              </a:extLst>
            </p:cNvPr>
            <p:cNvSpPr>
              <a:spLocks noChangeShapeType="1"/>
            </p:cNvSpPr>
            <p:nvPr/>
          </p:nvSpPr>
          <p:spPr bwMode="auto">
            <a:xfrm flipV="1">
              <a:off x="3107" y="2838"/>
              <a:ext cx="54" cy="49"/>
            </a:xfrm>
            <a:prstGeom prst="line">
              <a:avLst/>
            </a:prstGeom>
            <a:noFill/>
            <a:ln w="25400">
              <a:solidFill>
                <a:srgbClr val="77777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28" name="Line 516">
              <a:extLst>
                <a:ext uri="{FF2B5EF4-FFF2-40B4-BE49-F238E27FC236}">
                  <a16:creationId xmlns:a16="http://schemas.microsoft.com/office/drawing/2014/main" id="{DAE5C54E-740E-496D-8210-DA5DDBBB29E7}"/>
                </a:ext>
              </a:extLst>
            </p:cNvPr>
            <p:cNvSpPr>
              <a:spLocks noChangeShapeType="1"/>
            </p:cNvSpPr>
            <p:nvPr/>
          </p:nvSpPr>
          <p:spPr bwMode="auto">
            <a:xfrm flipV="1">
              <a:off x="3091" y="2838"/>
              <a:ext cx="54" cy="49"/>
            </a:xfrm>
            <a:prstGeom prst="line">
              <a:avLst/>
            </a:prstGeom>
            <a:noFill/>
            <a:ln w="25400">
              <a:solidFill>
                <a:srgbClr val="79797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29" name="Line 517">
              <a:extLst>
                <a:ext uri="{FF2B5EF4-FFF2-40B4-BE49-F238E27FC236}">
                  <a16:creationId xmlns:a16="http://schemas.microsoft.com/office/drawing/2014/main" id="{9022DAC8-3ED4-418B-A5FA-AB81A27638C3}"/>
                </a:ext>
              </a:extLst>
            </p:cNvPr>
            <p:cNvSpPr>
              <a:spLocks noChangeShapeType="1"/>
            </p:cNvSpPr>
            <p:nvPr/>
          </p:nvSpPr>
          <p:spPr bwMode="auto">
            <a:xfrm flipV="1">
              <a:off x="3083" y="2838"/>
              <a:ext cx="54" cy="49"/>
            </a:xfrm>
            <a:prstGeom prst="line">
              <a:avLst/>
            </a:prstGeom>
            <a:noFill/>
            <a:ln w="25400">
              <a:solidFill>
                <a:srgbClr val="7B7B7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30" name="Line 518">
              <a:extLst>
                <a:ext uri="{FF2B5EF4-FFF2-40B4-BE49-F238E27FC236}">
                  <a16:creationId xmlns:a16="http://schemas.microsoft.com/office/drawing/2014/main" id="{39A01452-F092-4A81-A31C-313F653AC015}"/>
                </a:ext>
              </a:extLst>
            </p:cNvPr>
            <p:cNvSpPr>
              <a:spLocks noChangeShapeType="1"/>
            </p:cNvSpPr>
            <p:nvPr/>
          </p:nvSpPr>
          <p:spPr bwMode="auto">
            <a:xfrm flipV="1">
              <a:off x="3075" y="2838"/>
              <a:ext cx="54" cy="49"/>
            </a:xfrm>
            <a:prstGeom prst="line">
              <a:avLst/>
            </a:prstGeom>
            <a:noFill/>
            <a:ln w="25400">
              <a:solidFill>
                <a:srgbClr val="7D7D7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31" name="Line 519">
              <a:extLst>
                <a:ext uri="{FF2B5EF4-FFF2-40B4-BE49-F238E27FC236}">
                  <a16:creationId xmlns:a16="http://schemas.microsoft.com/office/drawing/2014/main" id="{228E4E6E-949F-4D38-B460-A693598F47BB}"/>
                </a:ext>
              </a:extLst>
            </p:cNvPr>
            <p:cNvSpPr>
              <a:spLocks noChangeShapeType="1"/>
            </p:cNvSpPr>
            <p:nvPr/>
          </p:nvSpPr>
          <p:spPr bwMode="auto">
            <a:xfrm flipV="1">
              <a:off x="3060" y="2838"/>
              <a:ext cx="54" cy="49"/>
            </a:xfrm>
            <a:prstGeom prst="line">
              <a:avLst/>
            </a:prstGeom>
            <a:noFill/>
            <a:ln w="25400">
              <a:solidFill>
                <a:srgbClr val="7F7F7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32" name="Line 520">
              <a:extLst>
                <a:ext uri="{FF2B5EF4-FFF2-40B4-BE49-F238E27FC236}">
                  <a16:creationId xmlns:a16="http://schemas.microsoft.com/office/drawing/2014/main" id="{911C6AB1-09A7-4AA9-9322-64DDC75B97B8}"/>
                </a:ext>
              </a:extLst>
            </p:cNvPr>
            <p:cNvSpPr>
              <a:spLocks noChangeShapeType="1"/>
            </p:cNvSpPr>
            <p:nvPr/>
          </p:nvSpPr>
          <p:spPr bwMode="auto">
            <a:xfrm flipV="1">
              <a:off x="3052" y="2838"/>
              <a:ext cx="54" cy="49"/>
            </a:xfrm>
            <a:prstGeom prst="line">
              <a:avLst/>
            </a:prstGeom>
            <a:noFill/>
            <a:ln w="25400">
              <a:solidFill>
                <a:srgbClr val="82828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33" name="Line 521">
              <a:extLst>
                <a:ext uri="{FF2B5EF4-FFF2-40B4-BE49-F238E27FC236}">
                  <a16:creationId xmlns:a16="http://schemas.microsoft.com/office/drawing/2014/main" id="{C15DE8E2-6788-4611-9207-21D9F60991F6}"/>
                </a:ext>
              </a:extLst>
            </p:cNvPr>
            <p:cNvSpPr>
              <a:spLocks noChangeShapeType="1"/>
            </p:cNvSpPr>
            <p:nvPr/>
          </p:nvSpPr>
          <p:spPr bwMode="auto">
            <a:xfrm flipV="1">
              <a:off x="3037" y="2838"/>
              <a:ext cx="54" cy="49"/>
            </a:xfrm>
            <a:prstGeom prst="line">
              <a:avLst/>
            </a:prstGeom>
            <a:noFill/>
            <a:ln w="25400">
              <a:solidFill>
                <a:srgbClr val="84848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34" name="Line 522">
              <a:extLst>
                <a:ext uri="{FF2B5EF4-FFF2-40B4-BE49-F238E27FC236}">
                  <a16:creationId xmlns:a16="http://schemas.microsoft.com/office/drawing/2014/main" id="{ECAB958B-1BB3-4954-94AA-B6E96515843E}"/>
                </a:ext>
              </a:extLst>
            </p:cNvPr>
            <p:cNvSpPr>
              <a:spLocks noChangeShapeType="1"/>
            </p:cNvSpPr>
            <p:nvPr/>
          </p:nvSpPr>
          <p:spPr bwMode="auto">
            <a:xfrm flipV="1">
              <a:off x="3029" y="2838"/>
              <a:ext cx="54" cy="49"/>
            </a:xfrm>
            <a:prstGeom prst="line">
              <a:avLst/>
            </a:prstGeom>
            <a:noFill/>
            <a:ln w="25400">
              <a:solidFill>
                <a:srgbClr val="86868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35" name="Line 523">
              <a:extLst>
                <a:ext uri="{FF2B5EF4-FFF2-40B4-BE49-F238E27FC236}">
                  <a16:creationId xmlns:a16="http://schemas.microsoft.com/office/drawing/2014/main" id="{C9798A27-054D-4AA6-B216-0BC268C06F5C}"/>
                </a:ext>
              </a:extLst>
            </p:cNvPr>
            <p:cNvSpPr>
              <a:spLocks noChangeShapeType="1"/>
            </p:cNvSpPr>
            <p:nvPr/>
          </p:nvSpPr>
          <p:spPr bwMode="auto">
            <a:xfrm flipV="1">
              <a:off x="3021" y="2838"/>
              <a:ext cx="54" cy="49"/>
            </a:xfrm>
            <a:prstGeom prst="line">
              <a:avLst/>
            </a:prstGeom>
            <a:noFill/>
            <a:ln w="25400">
              <a:solidFill>
                <a:srgbClr val="88888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36" name="Line 524">
              <a:extLst>
                <a:ext uri="{FF2B5EF4-FFF2-40B4-BE49-F238E27FC236}">
                  <a16:creationId xmlns:a16="http://schemas.microsoft.com/office/drawing/2014/main" id="{63DD1C0B-AE09-44C7-9D0C-D5580515308C}"/>
                </a:ext>
              </a:extLst>
            </p:cNvPr>
            <p:cNvSpPr>
              <a:spLocks noChangeShapeType="1"/>
            </p:cNvSpPr>
            <p:nvPr/>
          </p:nvSpPr>
          <p:spPr bwMode="auto">
            <a:xfrm flipV="1">
              <a:off x="3005" y="2838"/>
              <a:ext cx="54" cy="49"/>
            </a:xfrm>
            <a:prstGeom prst="line">
              <a:avLst/>
            </a:prstGeom>
            <a:noFill/>
            <a:ln w="25400">
              <a:solidFill>
                <a:srgbClr val="8A8A8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37" name="Line 525">
              <a:extLst>
                <a:ext uri="{FF2B5EF4-FFF2-40B4-BE49-F238E27FC236}">
                  <a16:creationId xmlns:a16="http://schemas.microsoft.com/office/drawing/2014/main" id="{ABCF2A5D-CC2B-46B2-A277-8071FB4008D0}"/>
                </a:ext>
              </a:extLst>
            </p:cNvPr>
            <p:cNvSpPr>
              <a:spLocks noChangeShapeType="1"/>
            </p:cNvSpPr>
            <p:nvPr/>
          </p:nvSpPr>
          <p:spPr bwMode="auto">
            <a:xfrm flipV="1">
              <a:off x="2997" y="2838"/>
              <a:ext cx="54" cy="49"/>
            </a:xfrm>
            <a:prstGeom prst="line">
              <a:avLst/>
            </a:prstGeom>
            <a:noFill/>
            <a:ln w="25400">
              <a:solidFill>
                <a:srgbClr val="8C8C8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38" name="Line 526">
              <a:extLst>
                <a:ext uri="{FF2B5EF4-FFF2-40B4-BE49-F238E27FC236}">
                  <a16:creationId xmlns:a16="http://schemas.microsoft.com/office/drawing/2014/main" id="{3186B7AD-68EC-43A9-AD17-20A9813BFA7B}"/>
                </a:ext>
              </a:extLst>
            </p:cNvPr>
            <p:cNvSpPr>
              <a:spLocks noChangeShapeType="1"/>
            </p:cNvSpPr>
            <p:nvPr/>
          </p:nvSpPr>
          <p:spPr bwMode="auto">
            <a:xfrm flipV="1">
              <a:off x="2982" y="2838"/>
              <a:ext cx="54" cy="49"/>
            </a:xfrm>
            <a:prstGeom prst="line">
              <a:avLst/>
            </a:prstGeom>
            <a:noFill/>
            <a:ln w="25400">
              <a:solidFill>
                <a:srgbClr val="8E8E8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39" name="Line 527">
              <a:extLst>
                <a:ext uri="{FF2B5EF4-FFF2-40B4-BE49-F238E27FC236}">
                  <a16:creationId xmlns:a16="http://schemas.microsoft.com/office/drawing/2014/main" id="{B10922D3-9F51-492C-B6A2-F0EEA0C18F32}"/>
                </a:ext>
              </a:extLst>
            </p:cNvPr>
            <p:cNvSpPr>
              <a:spLocks noChangeShapeType="1"/>
            </p:cNvSpPr>
            <p:nvPr/>
          </p:nvSpPr>
          <p:spPr bwMode="auto">
            <a:xfrm flipV="1">
              <a:off x="2974" y="2838"/>
              <a:ext cx="54" cy="49"/>
            </a:xfrm>
            <a:prstGeom prst="line">
              <a:avLst/>
            </a:prstGeom>
            <a:noFill/>
            <a:ln w="25400">
              <a:solidFill>
                <a:srgbClr val="90909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40" name="Line 528">
              <a:extLst>
                <a:ext uri="{FF2B5EF4-FFF2-40B4-BE49-F238E27FC236}">
                  <a16:creationId xmlns:a16="http://schemas.microsoft.com/office/drawing/2014/main" id="{EFA03252-CE5A-4323-BC67-39B6A9EA5D81}"/>
                </a:ext>
              </a:extLst>
            </p:cNvPr>
            <p:cNvSpPr>
              <a:spLocks noChangeShapeType="1"/>
            </p:cNvSpPr>
            <p:nvPr/>
          </p:nvSpPr>
          <p:spPr bwMode="auto">
            <a:xfrm flipV="1">
              <a:off x="2967" y="2838"/>
              <a:ext cx="54" cy="49"/>
            </a:xfrm>
            <a:prstGeom prst="line">
              <a:avLst/>
            </a:prstGeom>
            <a:noFill/>
            <a:ln w="25400">
              <a:solidFill>
                <a:srgbClr val="92929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41" name="Line 529">
              <a:extLst>
                <a:ext uri="{FF2B5EF4-FFF2-40B4-BE49-F238E27FC236}">
                  <a16:creationId xmlns:a16="http://schemas.microsoft.com/office/drawing/2014/main" id="{EB7D4A0F-5737-4692-A6CB-F79B6489537D}"/>
                </a:ext>
              </a:extLst>
            </p:cNvPr>
            <p:cNvSpPr>
              <a:spLocks noChangeShapeType="1"/>
            </p:cNvSpPr>
            <p:nvPr/>
          </p:nvSpPr>
          <p:spPr bwMode="auto">
            <a:xfrm flipV="1">
              <a:off x="2951" y="2838"/>
              <a:ext cx="54" cy="49"/>
            </a:xfrm>
            <a:prstGeom prst="line">
              <a:avLst/>
            </a:prstGeom>
            <a:noFill/>
            <a:ln w="25400">
              <a:solidFill>
                <a:srgbClr val="94949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42" name="Line 530">
              <a:extLst>
                <a:ext uri="{FF2B5EF4-FFF2-40B4-BE49-F238E27FC236}">
                  <a16:creationId xmlns:a16="http://schemas.microsoft.com/office/drawing/2014/main" id="{A1D1A43D-28C4-43B2-876B-5C3BA211F0BE}"/>
                </a:ext>
              </a:extLst>
            </p:cNvPr>
            <p:cNvSpPr>
              <a:spLocks noChangeShapeType="1"/>
            </p:cNvSpPr>
            <p:nvPr/>
          </p:nvSpPr>
          <p:spPr bwMode="auto">
            <a:xfrm flipV="1">
              <a:off x="2943" y="2838"/>
              <a:ext cx="54" cy="49"/>
            </a:xfrm>
            <a:prstGeom prst="line">
              <a:avLst/>
            </a:prstGeom>
            <a:noFill/>
            <a:ln w="25400">
              <a:solidFill>
                <a:srgbClr val="96969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43" name="Line 531">
              <a:extLst>
                <a:ext uri="{FF2B5EF4-FFF2-40B4-BE49-F238E27FC236}">
                  <a16:creationId xmlns:a16="http://schemas.microsoft.com/office/drawing/2014/main" id="{2AFD53EE-3493-4853-BFE5-64FC16D9B429}"/>
                </a:ext>
              </a:extLst>
            </p:cNvPr>
            <p:cNvSpPr>
              <a:spLocks noChangeShapeType="1"/>
            </p:cNvSpPr>
            <p:nvPr/>
          </p:nvSpPr>
          <p:spPr bwMode="auto">
            <a:xfrm flipV="1">
              <a:off x="2928" y="2838"/>
              <a:ext cx="54" cy="49"/>
            </a:xfrm>
            <a:prstGeom prst="line">
              <a:avLst/>
            </a:prstGeom>
            <a:noFill/>
            <a:ln w="25400">
              <a:solidFill>
                <a:srgbClr val="98989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44" name="Line 532">
              <a:extLst>
                <a:ext uri="{FF2B5EF4-FFF2-40B4-BE49-F238E27FC236}">
                  <a16:creationId xmlns:a16="http://schemas.microsoft.com/office/drawing/2014/main" id="{82B64367-0D3C-4A55-AC70-7BB46DA43B58}"/>
                </a:ext>
              </a:extLst>
            </p:cNvPr>
            <p:cNvSpPr>
              <a:spLocks noChangeShapeType="1"/>
            </p:cNvSpPr>
            <p:nvPr/>
          </p:nvSpPr>
          <p:spPr bwMode="auto">
            <a:xfrm flipV="1">
              <a:off x="2920" y="2838"/>
              <a:ext cx="54" cy="49"/>
            </a:xfrm>
            <a:prstGeom prst="line">
              <a:avLst/>
            </a:prstGeom>
            <a:noFill/>
            <a:ln w="25400">
              <a:solidFill>
                <a:srgbClr val="9A9A9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45" name="Line 533">
              <a:extLst>
                <a:ext uri="{FF2B5EF4-FFF2-40B4-BE49-F238E27FC236}">
                  <a16:creationId xmlns:a16="http://schemas.microsoft.com/office/drawing/2014/main" id="{BE9FB2A6-CD3A-4C64-9BF5-5CFA21201E9F}"/>
                </a:ext>
              </a:extLst>
            </p:cNvPr>
            <p:cNvSpPr>
              <a:spLocks noChangeShapeType="1"/>
            </p:cNvSpPr>
            <p:nvPr/>
          </p:nvSpPr>
          <p:spPr bwMode="auto">
            <a:xfrm flipV="1">
              <a:off x="2904" y="2838"/>
              <a:ext cx="54" cy="49"/>
            </a:xfrm>
            <a:prstGeom prst="line">
              <a:avLst/>
            </a:prstGeom>
            <a:noFill/>
            <a:ln w="25400">
              <a:solidFill>
                <a:srgbClr val="9C9C9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46" name="Line 534">
              <a:extLst>
                <a:ext uri="{FF2B5EF4-FFF2-40B4-BE49-F238E27FC236}">
                  <a16:creationId xmlns:a16="http://schemas.microsoft.com/office/drawing/2014/main" id="{52EB589A-318B-4CD2-B989-A41988C3B4C5}"/>
                </a:ext>
              </a:extLst>
            </p:cNvPr>
            <p:cNvSpPr>
              <a:spLocks noChangeShapeType="1"/>
            </p:cNvSpPr>
            <p:nvPr/>
          </p:nvSpPr>
          <p:spPr bwMode="auto">
            <a:xfrm flipV="1">
              <a:off x="2896" y="2838"/>
              <a:ext cx="54" cy="49"/>
            </a:xfrm>
            <a:prstGeom prst="line">
              <a:avLst/>
            </a:prstGeom>
            <a:noFill/>
            <a:ln w="25400">
              <a:solidFill>
                <a:srgbClr val="9E9E9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47" name="Line 535">
              <a:extLst>
                <a:ext uri="{FF2B5EF4-FFF2-40B4-BE49-F238E27FC236}">
                  <a16:creationId xmlns:a16="http://schemas.microsoft.com/office/drawing/2014/main" id="{6527D062-2D64-49EF-AAF2-7165886F8D6B}"/>
                </a:ext>
              </a:extLst>
            </p:cNvPr>
            <p:cNvSpPr>
              <a:spLocks noChangeShapeType="1"/>
            </p:cNvSpPr>
            <p:nvPr/>
          </p:nvSpPr>
          <p:spPr bwMode="auto">
            <a:xfrm flipV="1">
              <a:off x="2889" y="2838"/>
              <a:ext cx="54" cy="49"/>
            </a:xfrm>
            <a:prstGeom prst="line">
              <a:avLst/>
            </a:prstGeom>
            <a:noFill/>
            <a:ln w="25400">
              <a:solidFill>
                <a:srgbClr val="A1A1A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48" name="Line 536">
              <a:extLst>
                <a:ext uri="{FF2B5EF4-FFF2-40B4-BE49-F238E27FC236}">
                  <a16:creationId xmlns:a16="http://schemas.microsoft.com/office/drawing/2014/main" id="{F84EDD55-6208-4E65-8047-E5913F5E5FF1}"/>
                </a:ext>
              </a:extLst>
            </p:cNvPr>
            <p:cNvSpPr>
              <a:spLocks noChangeShapeType="1"/>
            </p:cNvSpPr>
            <p:nvPr/>
          </p:nvSpPr>
          <p:spPr bwMode="auto">
            <a:xfrm flipV="1">
              <a:off x="2873" y="2838"/>
              <a:ext cx="54" cy="49"/>
            </a:xfrm>
            <a:prstGeom prst="line">
              <a:avLst/>
            </a:prstGeom>
            <a:noFill/>
            <a:ln w="25400">
              <a:solidFill>
                <a:srgbClr val="A3A3A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49" name="Line 537">
              <a:extLst>
                <a:ext uri="{FF2B5EF4-FFF2-40B4-BE49-F238E27FC236}">
                  <a16:creationId xmlns:a16="http://schemas.microsoft.com/office/drawing/2014/main" id="{AAA8CB50-8538-431D-84FC-4A7B04F1D829}"/>
                </a:ext>
              </a:extLst>
            </p:cNvPr>
            <p:cNvSpPr>
              <a:spLocks noChangeShapeType="1"/>
            </p:cNvSpPr>
            <p:nvPr/>
          </p:nvSpPr>
          <p:spPr bwMode="auto">
            <a:xfrm flipV="1">
              <a:off x="2865" y="2838"/>
              <a:ext cx="54" cy="49"/>
            </a:xfrm>
            <a:prstGeom prst="line">
              <a:avLst/>
            </a:prstGeom>
            <a:noFill/>
            <a:ln w="25400">
              <a:solidFill>
                <a:srgbClr val="A5A5A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50" name="Line 538">
              <a:extLst>
                <a:ext uri="{FF2B5EF4-FFF2-40B4-BE49-F238E27FC236}">
                  <a16:creationId xmlns:a16="http://schemas.microsoft.com/office/drawing/2014/main" id="{D7EA5BF1-ED05-418D-8C99-586CE12C9932}"/>
                </a:ext>
              </a:extLst>
            </p:cNvPr>
            <p:cNvSpPr>
              <a:spLocks noChangeShapeType="1"/>
            </p:cNvSpPr>
            <p:nvPr/>
          </p:nvSpPr>
          <p:spPr bwMode="auto">
            <a:xfrm flipV="1">
              <a:off x="2850" y="2838"/>
              <a:ext cx="54" cy="49"/>
            </a:xfrm>
            <a:prstGeom prst="line">
              <a:avLst/>
            </a:prstGeom>
            <a:noFill/>
            <a:ln w="25400">
              <a:solidFill>
                <a:srgbClr val="A7A7A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51" name="Line 539">
              <a:extLst>
                <a:ext uri="{FF2B5EF4-FFF2-40B4-BE49-F238E27FC236}">
                  <a16:creationId xmlns:a16="http://schemas.microsoft.com/office/drawing/2014/main" id="{DC04EFE0-A48B-4472-8405-727B74D8480A}"/>
                </a:ext>
              </a:extLst>
            </p:cNvPr>
            <p:cNvSpPr>
              <a:spLocks noChangeShapeType="1"/>
            </p:cNvSpPr>
            <p:nvPr/>
          </p:nvSpPr>
          <p:spPr bwMode="auto">
            <a:xfrm flipV="1">
              <a:off x="2842" y="2838"/>
              <a:ext cx="54" cy="49"/>
            </a:xfrm>
            <a:prstGeom prst="line">
              <a:avLst/>
            </a:prstGeom>
            <a:noFill/>
            <a:ln w="25400">
              <a:solidFill>
                <a:srgbClr val="A9A9A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52" name="Line 540">
              <a:extLst>
                <a:ext uri="{FF2B5EF4-FFF2-40B4-BE49-F238E27FC236}">
                  <a16:creationId xmlns:a16="http://schemas.microsoft.com/office/drawing/2014/main" id="{F9557365-F809-4A06-A495-1E0CD742E22B}"/>
                </a:ext>
              </a:extLst>
            </p:cNvPr>
            <p:cNvSpPr>
              <a:spLocks noChangeShapeType="1"/>
            </p:cNvSpPr>
            <p:nvPr/>
          </p:nvSpPr>
          <p:spPr bwMode="auto">
            <a:xfrm flipV="1">
              <a:off x="2826" y="2838"/>
              <a:ext cx="54" cy="49"/>
            </a:xfrm>
            <a:prstGeom prst="line">
              <a:avLst/>
            </a:prstGeom>
            <a:noFill/>
            <a:ln w="25400">
              <a:solidFill>
                <a:srgbClr val="ABABA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53" name="Line 541">
              <a:extLst>
                <a:ext uri="{FF2B5EF4-FFF2-40B4-BE49-F238E27FC236}">
                  <a16:creationId xmlns:a16="http://schemas.microsoft.com/office/drawing/2014/main" id="{E74AA214-6BC7-4C57-A46F-BFF1C70495A5}"/>
                </a:ext>
              </a:extLst>
            </p:cNvPr>
            <p:cNvSpPr>
              <a:spLocks noChangeShapeType="1"/>
            </p:cNvSpPr>
            <p:nvPr/>
          </p:nvSpPr>
          <p:spPr bwMode="auto">
            <a:xfrm flipV="1">
              <a:off x="2818" y="2838"/>
              <a:ext cx="54" cy="49"/>
            </a:xfrm>
            <a:prstGeom prst="line">
              <a:avLst/>
            </a:prstGeom>
            <a:noFill/>
            <a:ln w="25400">
              <a:solidFill>
                <a:srgbClr val="ADADA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54" name="Line 542">
              <a:extLst>
                <a:ext uri="{FF2B5EF4-FFF2-40B4-BE49-F238E27FC236}">
                  <a16:creationId xmlns:a16="http://schemas.microsoft.com/office/drawing/2014/main" id="{DBAB24A5-0A17-406D-94D7-77BBF464729A}"/>
                </a:ext>
              </a:extLst>
            </p:cNvPr>
            <p:cNvSpPr>
              <a:spLocks noChangeShapeType="1"/>
            </p:cNvSpPr>
            <p:nvPr/>
          </p:nvSpPr>
          <p:spPr bwMode="auto">
            <a:xfrm flipV="1">
              <a:off x="2811" y="2838"/>
              <a:ext cx="54" cy="49"/>
            </a:xfrm>
            <a:prstGeom prst="line">
              <a:avLst/>
            </a:prstGeom>
            <a:noFill/>
            <a:ln w="25400">
              <a:solidFill>
                <a:srgbClr val="AFAFA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55" name="Line 543">
              <a:extLst>
                <a:ext uri="{FF2B5EF4-FFF2-40B4-BE49-F238E27FC236}">
                  <a16:creationId xmlns:a16="http://schemas.microsoft.com/office/drawing/2014/main" id="{3A0E11B4-EB2A-46DE-9B11-DEA20F80BF44}"/>
                </a:ext>
              </a:extLst>
            </p:cNvPr>
            <p:cNvSpPr>
              <a:spLocks noChangeShapeType="1"/>
            </p:cNvSpPr>
            <p:nvPr/>
          </p:nvSpPr>
          <p:spPr bwMode="auto">
            <a:xfrm flipV="1">
              <a:off x="2795" y="2838"/>
              <a:ext cx="54" cy="49"/>
            </a:xfrm>
            <a:prstGeom prst="line">
              <a:avLst/>
            </a:prstGeom>
            <a:noFill/>
            <a:ln w="25400">
              <a:solidFill>
                <a:srgbClr val="B1B1B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56" name="Line 544">
              <a:extLst>
                <a:ext uri="{FF2B5EF4-FFF2-40B4-BE49-F238E27FC236}">
                  <a16:creationId xmlns:a16="http://schemas.microsoft.com/office/drawing/2014/main" id="{9021761D-AE31-47A8-96FC-C6A469A3E75D}"/>
                </a:ext>
              </a:extLst>
            </p:cNvPr>
            <p:cNvSpPr>
              <a:spLocks noChangeShapeType="1"/>
            </p:cNvSpPr>
            <p:nvPr/>
          </p:nvSpPr>
          <p:spPr bwMode="auto">
            <a:xfrm flipV="1">
              <a:off x="2788" y="2838"/>
              <a:ext cx="54" cy="49"/>
            </a:xfrm>
            <a:prstGeom prst="line">
              <a:avLst/>
            </a:prstGeom>
            <a:noFill/>
            <a:ln w="25400">
              <a:solidFill>
                <a:srgbClr val="B3B3B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57" name="Line 545">
              <a:extLst>
                <a:ext uri="{FF2B5EF4-FFF2-40B4-BE49-F238E27FC236}">
                  <a16:creationId xmlns:a16="http://schemas.microsoft.com/office/drawing/2014/main" id="{5DF96E08-738C-49D6-9074-4AAD667F8423}"/>
                </a:ext>
              </a:extLst>
            </p:cNvPr>
            <p:cNvSpPr>
              <a:spLocks noChangeShapeType="1"/>
            </p:cNvSpPr>
            <p:nvPr/>
          </p:nvSpPr>
          <p:spPr bwMode="auto">
            <a:xfrm flipV="1">
              <a:off x="2780" y="2838"/>
              <a:ext cx="54" cy="49"/>
            </a:xfrm>
            <a:prstGeom prst="line">
              <a:avLst/>
            </a:prstGeom>
            <a:noFill/>
            <a:ln w="25400">
              <a:solidFill>
                <a:srgbClr val="B5B5B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58" name="Line 546">
              <a:extLst>
                <a:ext uri="{FF2B5EF4-FFF2-40B4-BE49-F238E27FC236}">
                  <a16:creationId xmlns:a16="http://schemas.microsoft.com/office/drawing/2014/main" id="{0EA650D7-F222-4F26-B503-8DA973989A0A}"/>
                </a:ext>
              </a:extLst>
            </p:cNvPr>
            <p:cNvSpPr>
              <a:spLocks noChangeShapeType="1"/>
            </p:cNvSpPr>
            <p:nvPr/>
          </p:nvSpPr>
          <p:spPr bwMode="auto">
            <a:xfrm flipV="1">
              <a:off x="2764" y="2838"/>
              <a:ext cx="54" cy="49"/>
            </a:xfrm>
            <a:prstGeom prst="line">
              <a:avLst/>
            </a:prstGeom>
            <a:noFill/>
            <a:ln w="25400">
              <a:solidFill>
                <a:srgbClr val="B7B7B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59" name="Line 547">
              <a:extLst>
                <a:ext uri="{FF2B5EF4-FFF2-40B4-BE49-F238E27FC236}">
                  <a16:creationId xmlns:a16="http://schemas.microsoft.com/office/drawing/2014/main" id="{EDE34A07-5BFB-4FD9-A3A0-1A64AB0224E0}"/>
                </a:ext>
              </a:extLst>
            </p:cNvPr>
            <p:cNvSpPr>
              <a:spLocks noChangeShapeType="1"/>
            </p:cNvSpPr>
            <p:nvPr/>
          </p:nvSpPr>
          <p:spPr bwMode="auto">
            <a:xfrm flipV="1">
              <a:off x="2747" y="2838"/>
              <a:ext cx="54" cy="49"/>
            </a:xfrm>
            <a:prstGeom prst="line">
              <a:avLst/>
            </a:prstGeom>
            <a:noFill/>
            <a:ln w="25400">
              <a:solidFill>
                <a:srgbClr val="B9B9B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60" name="Line 548">
              <a:extLst>
                <a:ext uri="{FF2B5EF4-FFF2-40B4-BE49-F238E27FC236}">
                  <a16:creationId xmlns:a16="http://schemas.microsoft.com/office/drawing/2014/main" id="{FCEA7103-B759-45DF-A1B0-6E6F8BA5DCC0}"/>
                </a:ext>
              </a:extLst>
            </p:cNvPr>
            <p:cNvSpPr>
              <a:spLocks noChangeShapeType="1"/>
            </p:cNvSpPr>
            <p:nvPr/>
          </p:nvSpPr>
          <p:spPr bwMode="auto">
            <a:xfrm flipV="1">
              <a:off x="2739" y="2838"/>
              <a:ext cx="54" cy="49"/>
            </a:xfrm>
            <a:prstGeom prst="line">
              <a:avLst/>
            </a:prstGeom>
            <a:noFill/>
            <a:ln w="25400">
              <a:solidFill>
                <a:srgbClr val="BBBBB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61" name="Line 549">
              <a:extLst>
                <a:ext uri="{FF2B5EF4-FFF2-40B4-BE49-F238E27FC236}">
                  <a16:creationId xmlns:a16="http://schemas.microsoft.com/office/drawing/2014/main" id="{8B86D2CB-87BE-43C2-BDD5-3DFD111C1D61}"/>
                </a:ext>
              </a:extLst>
            </p:cNvPr>
            <p:cNvSpPr>
              <a:spLocks noChangeShapeType="1"/>
            </p:cNvSpPr>
            <p:nvPr/>
          </p:nvSpPr>
          <p:spPr bwMode="auto">
            <a:xfrm flipV="1">
              <a:off x="2732" y="2838"/>
              <a:ext cx="54" cy="49"/>
            </a:xfrm>
            <a:prstGeom prst="line">
              <a:avLst/>
            </a:prstGeom>
            <a:noFill/>
            <a:ln w="25400">
              <a:solidFill>
                <a:srgbClr val="BDBDB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62" name="Line 550">
              <a:extLst>
                <a:ext uri="{FF2B5EF4-FFF2-40B4-BE49-F238E27FC236}">
                  <a16:creationId xmlns:a16="http://schemas.microsoft.com/office/drawing/2014/main" id="{54818697-FF5D-43A5-B07A-D5BF02C14458}"/>
                </a:ext>
              </a:extLst>
            </p:cNvPr>
            <p:cNvSpPr>
              <a:spLocks noChangeShapeType="1"/>
            </p:cNvSpPr>
            <p:nvPr/>
          </p:nvSpPr>
          <p:spPr bwMode="auto">
            <a:xfrm flipV="1">
              <a:off x="2716" y="2838"/>
              <a:ext cx="54" cy="49"/>
            </a:xfrm>
            <a:prstGeom prst="line">
              <a:avLst/>
            </a:prstGeom>
            <a:noFill/>
            <a:ln w="25400">
              <a:solidFill>
                <a:srgbClr val="BFBFB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63" name="Line 551">
              <a:extLst>
                <a:ext uri="{FF2B5EF4-FFF2-40B4-BE49-F238E27FC236}">
                  <a16:creationId xmlns:a16="http://schemas.microsoft.com/office/drawing/2014/main" id="{E946C652-7002-44F5-AF83-040CA6CBE05E}"/>
                </a:ext>
              </a:extLst>
            </p:cNvPr>
            <p:cNvSpPr>
              <a:spLocks noChangeShapeType="1"/>
            </p:cNvSpPr>
            <p:nvPr/>
          </p:nvSpPr>
          <p:spPr bwMode="auto">
            <a:xfrm flipV="1">
              <a:off x="2709" y="2838"/>
              <a:ext cx="54" cy="49"/>
            </a:xfrm>
            <a:prstGeom prst="line">
              <a:avLst/>
            </a:prstGeom>
            <a:noFill/>
            <a:ln w="25400">
              <a:solidFill>
                <a:srgbClr val="C2C2C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64" name="Line 552">
              <a:extLst>
                <a:ext uri="{FF2B5EF4-FFF2-40B4-BE49-F238E27FC236}">
                  <a16:creationId xmlns:a16="http://schemas.microsoft.com/office/drawing/2014/main" id="{9D1C2854-C0C4-401B-8D35-A269958418A2}"/>
                </a:ext>
              </a:extLst>
            </p:cNvPr>
            <p:cNvSpPr>
              <a:spLocks noChangeShapeType="1"/>
            </p:cNvSpPr>
            <p:nvPr/>
          </p:nvSpPr>
          <p:spPr bwMode="auto">
            <a:xfrm flipV="1">
              <a:off x="2701" y="2838"/>
              <a:ext cx="54" cy="49"/>
            </a:xfrm>
            <a:prstGeom prst="line">
              <a:avLst/>
            </a:prstGeom>
            <a:noFill/>
            <a:ln w="25400">
              <a:solidFill>
                <a:srgbClr val="C4C4C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65" name="Line 553">
              <a:extLst>
                <a:ext uri="{FF2B5EF4-FFF2-40B4-BE49-F238E27FC236}">
                  <a16:creationId xmlns:a16="http://schemas.microsoft.com/office/drawing/2014/main" id="{AF1956AA-EE9A-415A-8293-B96298AE1A1C}"/>
                </a:ext>
              </a:extLst>
            </p:cNvPr>
            <p:cNvSpPr>
              <a:spLocks noChangeShapeType="1"/>
            </p:cNvSpPr>
            <p:nvPr/>
          </p:nvSpPr>
          <p:spPr bwMode="auto">
            <a:xfrm flipV="1">
              <a:off x="2685" y="2838"/>
              <a:ext cx="54" cy="49"/>
            </a:xfrm>
            <a:prstGeom prst="line">
              <a:avLst/>
            </a:prstGeom>
            <a:noFill/>
            <a:ln w="25400">
              <a:solidFill>
                <a:srgbClr val="C6C6C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66" name="Line 554">
              <a:extLst>
                <a:ext uri="{FF2B5EF4-FFF2-40B4-BE49-F238E27FC236}">
                  <a16:creationId xmlns:a16="http://schemas.microsoft.com/office/drawing/2014/main" id="{56806C7D-19F8-46F2-AB87-420A3998CD19}"/>
                </a:ext>
              </a:extLst>
            </p:cNvPr>
            <p:cNvSpPr>
              <a:spLocks noChangeShapeType="1"/>
            </p:cNvSpPr>
            <p:nvPr/>
          </p:nvSpPr>
          <p:spPr bwMode="auto">
            <a:xfrm flipV="1">
              <a:off x="2669" y="2838"/>
              <a:ext cx="54" cy="49"/>
            </a:xfrm>
            <a:prstGeom prst="line">
              <a:avLst/>
            </a:prstGeom>
            <a:noFill/>
            <a:ln w="25400">
              <a:solidFill>
                <a:srgbClr val="C8C8C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67" name="Line 555">
              <a:extLst>
                <a:ext uri="{FF2B5EF4-FFF2-40B4-BE49-F238E27FC236}">
                  <a16:creationId xmlns:a16="http://schemas.microsoft.com/office/drawing/2014/main" id="{11F430D9-298E-4875-9EB3-936A3996CDCE}"/>
                </a:ext>
              </a:extLst>
            </p:cNvPr>
            <p:cNvSpPr>
              <a:spLocks noChangeShapeType="1"/>
            </p:cNvSpPr>
            <p:nvPr/>
          </p:nvSpPr>
          <p:spPr bwMode="auto">
            <a:xfrm flipV="1">
              <a:off x="2669" y="2838"/>
              <a:ext cx="54" cy="49"/>
            </a:xfrm>
            <a:prstGeom prst="line">
              <a:avLst/>
            </a:prstGeom>
            <a:noFill/>
            <a:ln w="25400">
              <a:solidFill>
                <a:srgbClr val="CACAC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68" name="Line 556">
              <a:extLst>
                <a:ext uri="{FF2B5EF4-FFF2-40B4-BE49-F238E27FC236}">
                  <a16:creationId xmlns:a16="http://schemas.microsoft.com/office/drawing/2014/main" id="{C3D7891A-722A-4E4B-8D9B-C73CE6E5711D}"/>
                </a:ext>
              </a:extLst>
            </p:cNvPr>
            <p:cNvSpPr>
              <a:spLocks noChangeShapeType="1"/>
            </p:cNvSpPr>
            <p:nvPr/>
          </p:nvSpPr>
          <p:spPr bwMode="auto">
            <a:xfrm flipV="1">
              <a:off x="2653" y="2838"/>
              <a:ext cx="54" cy="49"/>
            </a:xfrm>
            <a:prstGeom prst="line">
              <a:avLst/>
            </a:prstGeom>
            <a:noFill/>
            <a:ln w="25400">
              <a:solidFill>
                <a:srgbClr val="CCCCC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69" name="Line 557">
              <a:extLst>
                <a:ext uri="{FF2B5EF4-FFF2-40B4-BE49-F238E27FC236}">
                  <a16:creationId xmlns:a16="http://schemas.microsoft.com/office/drawing/2014/main" id="{3AC13894-704A-4EBA-9CDD-E4F7D82C1EBD}"/>
                </a:ext>
              </a:extLst>
            </p:cNvPr>
            <p:cNvSpPr>
              <a:spLocks noChangeShapeType="1"/>
            </p:cNvSpPr>
            <p:nvPr/>
          </p:nvSpPr>
          <p:spPr bwMode="auto">
            <a:xfrm flipV="1">
              <a:off x="2639" y="2838"/>
              <a:ext cx="54" cy="49"/>
            </a:xfrm>
            <a:prstGeom prst="line">
              <a:avLst/>
            </a:prstGeom>
            <a:noFill/>
            <a:ln w="25400">
              <a:solidFill>
                <a:srgbClr val="CECEC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70" name="Line 558">
              <a:extLst>
                <a:ext uri="{FF2B5EF4-FFF2-40B4-BE49-F238E27FC236}">
                  <a16:creationId xmlns:a16="http://schemas.microsoft.com/office/drawing/2014/main" id="{613741C8-A395-4CFF-9EF1-E91B06BDD42A}"/>
                </a:ext>
              </a:extLst>
            </p:cNvPr>
            <p:cNvSpPr>
              <a:spLocks noChangeShapeType="1"/>
            </p:cNvSpPr>
            <p:nvPr/>
          </p:nvSpPr>
          <p:spPr bwMode="auto">
            <a:xfrm flipV="1">
              <a:off x="2631" y="2838"/>
              <a:ext cx="54" cy="49"/>
            </a:xfrm>
            <a:prstGeom prst="line">
              <a:avLst/>
            </a:prstGeom>
            <a:noFill/>
            <a:ln w="25400">
              <a:solidFill>
                <a:srgbClr val="D0D0D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71" name="Line 559">
              <a:extLst>
                <a:ext uri="{FF2B5EF4-FFF2-40B4-BE49-F238E27FC236}">
                  <a16:creationId xmlns:a16="http://schemas.microsoft.com/office/drawing/2014/main" id="{6078D071-6ECA-42DE-9418-A20EEDD3E94D}"/>
                </a:ext>
              </a:extLst>
            </p:cNvPr>
            <p:cNvSpPr>
              <a:spLocks noChangeShapeType="1"/>
            </p:cNvSpPr>
            <p:nvPr/>
          </p:nvSpPr>
          <p:spPr bwMode="auto">
            <a:xfrm flipV="1">
              <a:off x="2623" y="2838"/>
              <a:ext cx="54" cy="49"/>
            </a:xfrm>
            <a:prstGeom prst="line">
              <a:avLst/>
            </a:prstGeom>
            <a:noFill/>
            <a:ln w="25400">
              <a:solidFill>
                <a:srgbClr val="D2D2D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72" name="Line 560">
              <a:extLst>
                <a:ext uri="{FF2B5EF4-FFF2-40B4-BE49-F238E27FC236}">
                  <a16:creationId xmlns:a16="http://schemas.microsoft.com/office/drawing/2014/main" id="{595C2C11-D3B4-4F91-B6A4-60B2F6DD6A50}"/>
                </a:ext>
              </a:extLst>
            </p:cNvPr>
            <p:cNvSpPr>
              <a:spLocks noChangeShapeType="1"/>
            </p:cNvSpPr>
            <p:nvPr/>
          </p:nvSpPr>
          <p:spPr bwMode="auto">
            <a:xfrm flipV="1">
              <a:off x="2607" y="2838"/>
              <a:ext cx="54" cy="49"/>
            </a:xfrm>
            <a:prstGeom prst="line">
              <a:avLst/>
            </a:prstGeom>
            <a:noFill/>
            <a:ln w="25400">
              <a:solidFill>
                <a:srgbClr val="D4D4D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73" name="Line 561">
              <a:extLst>
                <a:ext uri="{FF2B5EF4-FFF2-40B4-BE49-F238E27FC236}">
                  <a16:creationId xmlns:a16="http://schemas.microsoft.com/office/drawing/2014/main" id="{80AC02A8-2CEE-44DE-8DE4-D2C6D359F26F}"/>
                </a:ext>
              </a:extLst>
            </p:cNvPr>
            <p:cNvSpPr>
              <a:spLocks noChangeShapeType="1"/>
            </p:cNvSpPr>
            <p:nvPr/>
          </p:nvSpPr>
          <p:spPr bwMode="auto">
            <a:xfrm flipV="1">
              <a:off x="2591" y="2838"/>
              <a:ext cx="54" cy="49"/>
            </a:xfrm>
            <a:prstGeom prst="line">
              <a:avLst/>
            </a:prstGeom>
            <a:noFill/>
            <a:ln w="25400">
              <a:solidFill>
                <a:srgbClr val="D6D6D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74" name="Line 562">
              <a:extLst>
                <a:ext uri="{FF2B5EF4-FFF2-40B4-BE49-F238E27FC236}">
                  <a16:creationId xmlns:a16="http://schemas.microsoft.com/office/drawing/2014/main" id="{CA6AC861-C456-4C45-80E3-B5A975F6632A}"/>
                </a:ext>
              </a:extLst>
            </p:cNvPr>
            <p:cNvSpPr>
              <a:spLocks noChangeShapeType="1"/>
            </p:cNvSpPr>
            <p:nvPr/>
          </p:nvSpPr>
          <p:spPr bwMode="auto">
            <a:xfrm flipV="1">
              <a:off x="2591" y="2838"/>
              <a:ext cx="54" cy="49"/>
            </a:xfrm>
            <a:prstGeom prst="line">
              <a:avLst/>
            </a:prstGeom>
            <a:noFill/>
            <a:ln w="25400">
              <a:solidFill>
                <a:srgbClr val="D8D8D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75" name="Line 563">
              <a:extLst>
                <a:ext uri="{FF2B5EF4-FFF2-40B4-BE49-F238E27FC236}">
                  <a16:creationId xmlns:a16="http://schemas.microsoft.com/office/drawing/2014/main" id="{706214CA-1443-4E85-9EBC-EAF58D7AFFCE}"/>
                </a:ext>
              </a:extLst>
            </p:cNvPr>
            <p:cNvSpPr>
              <a:spLocks noChangeShapeType="1"/>
            </p:cNvSpPr>
            <p:nvPr/>
          </p:nvSpPr>
          <p:spPr bwMode="auto">
            <a:xfrm flipV="1">
              <a:off x="2576" y="2838"/>
              <a:ext cx="54" cy="49"/>
            </a:xfrm>
            <a:prstGeom prst="line">
              <a:avLst/>
            </a:prstGeom>
            <a:noFill/>
            <a:ln w="25400">
              <a:solidFill>
                <a:srgbClr val="DADAD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76" name="Line 564">
              <a:extLst>
                <a:ext uri="{FF2B5EF4-FFF2-40B4-BE49-F238E27FC236}">
                  <a16:creationId xmlns:a16="http://schemas.microsoft.com/office/drawing/2014/main" id="{A72184C9-226D-4BC8-93F3-A6D7CE02A4FE}"/>
                </a:ext>
              </a:extLst>
            </p:cNvPr>
            <p:cNvSpPr>
              <a:spLocks noChangeShapeType="1"/>
            </p:cNvSpPr>
            <p:nvPr/>
          </p:nvSpPr>
          <p:spPr bwMode="auto">
            <a:xfrm flipV="1">
              <a:off x="2560" y="2838"/>
              <a:ext cx="54" cy="49"/>
            </a:xfrm>
            <a:prstGeom prst="line">
              <a:avLst/>
            </a:prstGeom>
            <a:noFill/>
            <a:ln w="25400">
              <a:solidFill>
                <a:srgbClr val="DCDCD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77" name="Line 565">
              <a:extLst>
                <a:ext uri="{FF2B5EF4-FFF2-40B4-BE49-F238E27FC236}">
                  <a16:creationId xmlns:a16="http://schemas.microsoft.com/office/drawing/2014/main" id="{0E213EFA-D862-4DA3-9CC0-BA6298256255}"/>
                </a:ext>
              </a:extLst>
            </p:cNvPr>
            <p:cNvSpPr>
              <a:spLocks noChangeShapeType="1"/>
            </p:cNvSpPr>
            <p:nvPr/>
          </p:nvSpPr>
          <p:spPr bwMode="auto">
            <a:xfrm flipV="1">
              <a:off x="2552" y="2838"/>
              <a:ext cx="54" cy="49"/>
            </a:xfrm>
            <a:prstGeom prst="line">
              <a:avLst/>
            </a:prstGeom>
            <a:noFill/>
            <a:ln w="25400">
              <a:solidFill>
                <a:srgbClr val="DEDED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78" name="Line 566">
              <a:extLst>
                <a:ext uri="{FF2B5EF4-FFF2-40B4-BE49-F238E27FC236}">
                  <a16:creationId xmlns:a16="http://schemas.microsoft.com/office/drawing/2014/main" id="{77DA1A0B-5E04-4E3F-9AF9-0C2636D9BCE7}"/>
                </a:ext>
              </a:extLst>
            </p:cNvPr>
            <p:cNvSpPr>
              <a:spLocks noChangeShapeType="1"/>
            </p:cNvSpPr>
            <p:nvPr/>
          </p:nvSpPr>
          <p:spPr bwMode="auto">
            <a:xfrm flipV="1">
              <a:off x="2545" y="2838"/>
              <a:ext cx="54" cy="49"/>
            </a:xfrm>
            <a:prstGeom prst="line">
              <a:avLst/>
            </a:prstGeom>
            <a:noFill/>
            <a:ln w="25400">
              <a:solidFill>
                <a:srgbClr val="E1E1E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79" name="Line 567">
              <a:extLst>
                <a:ext uri="{FF2B5EF4-FFF2-40B4-BE49-F238E27FC236}">
                  <a16:creationId xmlns:a16="http://schemas.microsoft.com/office/drawing/2014/main" id="{B4431697-EDF1-44E1-85D8-6C60753DA3FD}"/>
                </a:ext>
              </a:extLst>
            </p:cNvPr>
            <p:cNvSpPr>
              <a:spLocks noChangeShapeType="1"/>
            </p:cNvSpPr>
            <p:nvPr/>
          </p:nvSpPr>
          <p:spPr bwMode="auto">
            <a:xfrm flipV="1">
              <a:off x="2529" y="2838"/>
              <a:ext cx="54" cy="49"/>
            </a:xfrm>
            <a:prstGeom prst="line">
              <a:avLst/>
            </a:prstGeom>
            <a:noFill/>
            <a:ln w="25400">
              <a:solidFill>
                <a:srgbClr val="E3E3E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80" name="Line 568">
              <a:extLst>
                <a:ext uri="{FF2B5EF4-FFF2-40B4-BE49-F238E27FC236}">
                  <a16:creationId xmlns:a16="http://schemas.microsoft.com/office/drawing/2014/main" id="{485DA876-CC47-4C8E-8095-F0F422AEC8D4}"/>
                </a:ext>
              </a:extLst>
            </p:cNvPr>
            <p:cNvSpPr>
              <a:spLocks noChangeShapeType="1"/>
            </p:cNvSpPr>
            <p:nvPr/>
          </p:nvSpPr>
          <p:spPr bwMode="auto">
            <a:xfrm flipV="1">
              <a:off x="2514" y="2838"/>
              <a:ext cx="54" cy="49"/>
            </a:xfrm>
            <a:prstGeom prst="line">
              <a:avLst/>
            </a:prstGeom>
            <a:noFill/>
            <a:ln w="25400">
              <a:solidFill>
                <a:srgbClr val="E5E5E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81" name="Line 569">
              <a:extLst>
                <a:ext uri="{FF2B5EF4-FFF2-40B4-BE49-F238E27FC236}">
                  <a16:creationId xmlns:a16="http://schemas.microsoft.com/office/drawing/2014/main" id="{56410EE9-BC13-422C-82EF-A18D494B6E06}"/>
                </a:ext>
              </a:extLst>
            </p:cNvPr>
            <p:cNvSpPr>
              <a:spLocks noChangeShapeType="1"/>
            </p:cNvSpPr>
            <p:nvPr/>
          </p:nvSpPr>
          <p:spPr bwMode="auto">
            <a:xfrm flipV="1">
              <a:off x="2514" y="2838"/>
              <a:ext cx="54" cy="49"/>
            </a:xfrm>
            <a:prstGeom prst="line">
              <a:avLst/>
            </a:prstGeom>
            <a:noFill/>
            <a:ln w="25400">
              <a:solidFill>
                <a:srgbClr val="E7E7E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82" name="Line 570">
              <a:extLst>
                <a:ext uri="{FF2B5EF4-FFF2-40B4-BE49-F238E27FC236}">
                  <a16:creationId xmlns:a16="http://schemas.microsoft.com/office/drawing/2014/main" id="{C28B4818-8160-4151-AEB3-03A96EDF0FC9}"/>
                </a:ext>
              </a:extLst>
            </p:cNvPr>
            <p:cNvSpPr>
              <a:spLocks noChangeShapeType="1"/>
            </p:cNvSpPr>
            <p:nvPr/>
          </p:nvSpPr>
          <p:spPr bwMode="auto">
            <a:xfrm flipV="1">
              <a:off x="2513" y="2838"/>
              <a:ext cx="38" cy="35"/>
            </a:xfrm>
            <a:prstGeom prst="line">
              <a:avLst/>
            </a:prstGeom>
            <a:noFill/>
            <a:ln w="25400">
              <a:solidFill>
                <a:srgbClr val="E9E9E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83" name="Line 571">
              <a:extLst>
                <a:ext uri="{FF2B5EF4-FFF2-40B4-BE49-F238E27FC236}">
                  <a16:creationId xmlns:a16="http://schemas.microsoft.com/office/drawing/2014/main" id="{1D9035B2-2724-4A67-BC0D-875DC38B89A1}"/>
                </a:ext>
              </a:extLst>
            </p:cNvPr>
            <p:cNvSpPr>
              <a:spLocks noChangeShapeType="1"/>
            </p:cNvSpPr>
            <p:nvPr/>
          </p:nvSpPr>
          <p:spPr bwMode="auto">
            <a:xfrm flipV="1">
              <a:off x="2513" y="2838"/>
              <a:ext cx="24" cy="22"/>
            </a:xfrm>
            <a:prstGeom prst="line">
              <a:avLst/>
            </a:prstGeom>
            <a:noFill/>
            <a:ln w="25400">
              <a:solidFill>
                <a:srgbClr val="EBEBE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84" name="Line 572">
              <a:extLst>
                <a:ext uri="{FF2B5EF4-FFF2-40B4-BE49-F238E27FC236}">
                  <a16:creationId xmlns:a16="http://schemas.microsoft.com/office/drawing/2014/main" id="{F6CC6F3A-8332-4525-93EE-C077C50874AE}"/>
                </a:ext>
              </a:extLst>
            </p:cNvPr>
            <p:cNvSpPr>
              <a:spLocks noChangeShapeType="1"/>
            </p:cNvSpPr>
            <p:nvPr/>
          </p:nvSpPr>
          <p:spPr bwMode="auto">
            <a:xfrm flipV="1">
              <a:off x="2513" y="2838"/>
              <a:ext cx="24" cy="22"/>
            </a:xfrm>
            <a:prstGeom prst="line">
              <a:avLst/>
            </a:prstGeom>
            <a:noFill/>
            <a:ln w="25400">
              <a:solidFill>
                <a:srgbClr val="EDEDE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85" name="Line 573">
              <a:extLst>
                <a:ext uri="{FF2B5EF4-FFF2-40B4-BE49-F238E27FC236}">
                  <a16:creationId xmlns:a16="http://schemas.microsoft.com/office/drawing/2014/main" id="{5D78146F-044C-47E4-A725-10C5B08CE315}"/>
                </a:ext>
              </a:extLst>
            </p:cNvPr>
            <p:cNvSpPr>
              <a:spLocks noChangeShapeType="1"/>
            </p:cNvSpPr>
            <p:nvPr/>
          </p:nvSpPr>
          <p:spPr bwMode="auto">
            <a:xfrm flipV="1">
              <a:off x="2513" y="2838"/>
              <a:ext cx="8" cy="8"/>
            </a:xfrm>
            <a:prstGeom prst="line">
              <a:avLst/>
            </a:prstGeom>
            <a:noFill/>
            <a:ln w="25400">
              <a:solidFill>
                <a:srgbClr val="EFEFE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86" name="Freeform 574">
              <a:extLst>
                <a:ext uri="{FF2B5EF4-FFF2-40B4-BE49-F238E27FC236}">
                  <a16:creationId xmlns:a16="http://schemas.microsoft.com/office/drawing/2014/main" id="{78A3330D-3349-4C71-87D7-38FA449AEDDF}"/>
                </a:ext>
              </a:extLst>
            </p:cNvPr>
            <p:cNvSpPr>
              <a:spLocks/>
            </p:cNvSpPr>
            <p:nvPr/>
          </p:nvSpPr>
          <p:spPr bwMode="auto">
            <a:xfrm>
              <a:off x="2490" y="2838"/>
              <a:ext cx="1257" cy="49"/>
            </a:xfrm>
            <a:custGeom>
              <a:avLst/>
              <a:gdLst>
                <a:gd name="T0" fmla="*/ 0 w 1257"/>
                <a:gd name="T1" fmla="*/ 49 h 49"/>
                <a:gd name="T2" fmla="*/ 1109 w 1257"/>
                <a:gd name="T3" fmla="*/ 49 h 49"/>
                <a:gd name="T4" fmla="*/ 1257 w 1257"/>
                <a:gd name="T5" fmla="*/ 0 h 49"/>
                <a:gd name="T6" fmla="*/ 180 w 1257"/>
                <a:gd name="T7" fmla="*/ 0 h 49"/>
                <a:gd name="T8" fmla="*/ 0 w 1257"/>
                <a:gd name="T9" fmla="*/ 49 h 49"/>
              </a:gdLst>
              <a:ahLst/>
              <a:cxnLst>
                <a:cxn ang="0">
                  <a:pos x="T0" y="T1"/>
                </a:cxn>
                <a:cxn ang="0">
                  <a:pos x="T2" y="T3"/>
                </a:cxn>
                <a:cxn ang="0">
                  <a:pos x="T4" y="T5"/>
                </a:cxn>
                <a:cxn ang="0">
                  <a:pos x="T6" y="T7"/>
                </a:cxn>
                <a:cxn ang="0">
                  <a:pos x="T8" y="T9"/>
                </a:cxn>
              </a:cxnLst>
              <a:rect l="0" t="0" r="r" b="b"/>
              <a:pathLst>
                <a:path w="1257" h="49">
                  <a:moveTo>
                    <a:pt x="0" y="49"/>
                  </a:moveTo>
                  <a:lnTo>
                    <a:pt x="1109" y="49"/>
                  </a:lnTo>
                  <a:lnTo>
                    <a:pt x="1257" y="0"/>
                  </a:lnTo>
                  <a:lnTo>
                    <a:pt x="180" y="0"/>
                  </a:lnTo>
                  <a:lnTo>
                    <a:pt x="0" y="49"/>
                  </a:lnTo>
                  <a:close/>
                </a:path>
              </a:pathLst>
            </a:cu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ti-ET"/>
            </a:p>
          </p:txBody>
        </p:sp>
        <p:sp>
          <p:nvSpPr>
            <p:cNvPr id="167487" name="Line 575">
              <a:extLst>
                <a:ext uri="{FF2B5EF4-FFF2-40B4-BE49-F238E27FC236}">
                  <a16:creationId xmlns:a16="http://schemas.microsoft.com/office/drawing/2014/main" id="{6DF54AB3-62CD-4C2A-AEC0-1A200C720F0F}"/>
                </a:ext>
              </a:extLst>
            </p:cNvPr>
            <p:cNvSpPr>
              <a:spLocks noChangeShapeType="1"/>
            </p:cNvSpPr>
            <p:nvPr/>
          </p:nvSpPr>
          <p:spPr bwMode="auto">
            <a:xfrm>
              <a:off x="2896" y="2725"/>
              <a:ext cx="1" cy="14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88" name="Line 576">
              <a:extLst>
                <a:ext uri="{FF2B5EF4-FFF2-40B4-BE49-F238E27FC236}">
                  <a16:creationId xmlns:a16="http://schemas.microsoft.com/office/drawing/2014/main" id="{19810781-41E1-4A7F-805B-2F9BE453D835}"/>
                </a:ext>
              </a:extLst>
            </p:cNvPr>
            <p:cNvSpPr>
              <a:spLocks noChangeShapeType="1"/>
            </p:cNvSpPr>
            <p:nvPr/>
          </p:nvSpPr>
          <p:spPr bwMode="auto">
            <a:xfrm>
              <a:off x="2904" y="2725"/>
              <a:ext cx="1" cy="141"/>
            </a:xfrm>
            <a:prstGeom prst="line">
              <a:avLst/>
            </a:prstGeom>
            <a:noFill/>
            <a:ln w="36513">
              <a:solidFill>
                <a:srgbClr val="0B0B0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89" name="Line 577">
              <a:extLst>
                <a:ext uri="{FF2B5EF4-FFF2-40B4-BE49-F238E27FC236}">
                  <a16:creationId xmlns:a16="http://schemas.microsoft.com/office/drawing/2014/main" id="{74E9164C-1462-4D64-A2D6-E4A352715736}"/>
                </a:ext>
              </a:extLst>
            </p:cNvPr>
            <p:cNvSpPr>
              <a:spLocks noChangeShapeType="1"/>
            </p:cNvSpPr>
            <p:nvPr/>
          </p:nvSpPr>
          <p:spPr bwMode="auto">
            <a:xfrm>
              <a:off x="2912" y="2725"/>
              <a:ext cx="1" cy="141"/>
            </a:xfrm>
            <a:prstGeom prst="line">
              <a:avLst/>
            </a:prstGeom>
            <a:noFill/>
            <a:ln w="36513">
              <a:solidFill>
                <a:srgbClr val="17171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90" name="Line 578">
              <a:extLst>
                <a:ext uri="{FF2B5EF4-FFF2-40B4-BE49-F238E27FC236}">
                  <a16:creationId xmlns:a16="http://schemas.microsoft.com/office/drawing/2014/main" id="{5AE4A3EA-05B2-4326-928C-AEE46ABD869B}"/>
                </a:ext>
              </a:extLst>
            </p:cNvPr>
            <p:cNvSpPr>
              <a:spLocks noChangeShapeType="1"/>
            </p:cNvSpPr>
            <p:nvPr/>
          </p:nvSpPr>
          <p:spPr bwMode="auto">
            <a:xfrm>
              <a:off x="2919" y="2725"/>
              <a:ext cx="1" cy="141"/>
            </a:xfrm>
            <a:prstGeom prst="line">
              <a:avLst/>
            </a:prstGeom>
            <a:noFill/>
            <a:ln w="36513">
              <a:solidFill>
                <a:srgbClr val="22222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91" name="Line 579">
              <a:extLst>
                <a:ext uri="{FF2B5EF4-FFF2-40B4-BE49-F238E27FC236}">
                  <a16:creationId xmlns:a16="http://schemas.microsoft.com/office/drawing/2014/main" id="{8139FB45-5896-48C7-B6B0-2A8A8C65CF62}"/>
                </a:ext>
              </a:extLst>
            </p:cNvPr>
            <p:cNvSpPr>
              <a:spLocks noChangeShapeType="1"/>
            </p:cNvSpPr>
            <p:nvPr/>
          </p:nvSpPr>
          <p:spPr bwMode="auto">
            <a:xfrm>
              <a:off x="2927" y="2725"/>
              <a:ext cx="1" cy="141"/>
            </a:xfrm>
            <a:prstGeom prst="line">
              <a:avLst/>
            </a:prstGeom>
            <a:noFill/>
            <a:ln w="36513">
              <a:solidFill>
                <a:srgbClr val="2E2E2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92" name="Line 580">
              <a:extLst>
                <a:ext uri="{FF2B5EF4-FFF2-40B4-BE49-F238E27FC236}">
                  <a16:creationId xmlns:a16="http://schemas.microsoft.com/office/drawing/2014/main" id="{8E4D1BE4-E13C-4157-95B4-AD581974BEFB}"/>
                </a:ext>
              </a:extLst>
            </p:cNvPr>
            <p:cNvSpPr>
              <a:spLocks noChangeShapeType="1"/>
            </p:cNvSpPr>
            <p:nvPr/>
          </p:nvSpPr>
          <p:spPr bwMode="auto">
            <a:xfrm>
              <a:off x="2935" y="2725"/>
              <a:ext cx="1" cy="141"/>
            </a:xfrm>
            <a:prstGeom prst="line">
              <a:avLst/>
            </a:prstGeom>
            <a:noFill/>
            <a:ln w="36513">
              <a:solidFill>
                <a:srgbClr val="3A3A3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93" name="Line 581">
              <a:extLst>
                <a:ext uri="{FF2B5EF4-FFF2-40B4-BE49-F238E27FC236}">
                  <a16:creationId xmlns:a16="http://schemas.microsoft.com/office/drawing/2014/main" id="{E59831A2-F814-443E-8478-DD40B968B83D}"/>
                </a:ext>
              </a:extLst>
            </p:cNvPr>
            <p:cNvSpPr>
              <a:spLocks noChangeShapeType="1"/>
            </p:cNvSpPr>
            <p:nvPr/>
          </p:nvSpPr>
          <p:spPr bwMode="auto">
            <a:xfrm>
              <a:off x="2943" y="2725"/>
              <a:ext cx="1" cy="141"/>
            </a:xfrm>
            <a:prstGeom prst="line">
              <a:avLst/>
            </a:prstGeom>
            <a:noFill/>
            <a:ln w="36513">
              <a:solidFill>
                <a:srgbClr val="45454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94" name="Line 582">
              <a:extLst>
                <a:ext uri="{FF2B5EF4-FFF2-40B4-BE49-F238E27FC236}">
                  <a16:creationId xmlns:a16="http://schemas.microsoft.com/office/drawing/2014/main" id="{650A7A72-E32F-41D6-B262-A2E2F7BBCE0B}"/>
                </a:ext>
              </a:extLst>
            </p:cNvPr>
            <p:cNvSpPr>
              <a:spLocks noChangeShapeType="1"/>
            </p:cNvSpPr>
            <p:nvPr/>
          </p:nvSpPr>
          <p:spPr bwMode="auto">
            <a:xfrm>
              <a:off x="2951" y="2725"/>
              <a:ext cx="1" cy="141"/>
            </a:xfrm>
            <a:prstGeom prst="line">
              <a:avLst/>
            </a:prstGeom>
            <a:noFill/>
            <a:ln w="36513">
              <a:solidFill>
                <a:srgbClr val="51515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95" name="Line 583">
              <a:extLst>
                <a:ext uri="{FF2B5EF4-FFF2-40B4-BE49-F238E27FC236}">
                  <a16:creationId xmlns:a16="http://schemas.microsoft.com/office/drawing/2014/main" id="{2D1ABD91-025C-4ABE-8750-4064F3354814}"/>
                </a:ext>
              </a:extLst>
            </p:cNvPr>
            <p:cNvSpPr>
              <a:spLocks noChangeShapeType="1"/>
            </p:cNvSpPr>
            <p:nvPr/>
          </p:nvSpPr>
          <p:spPr bwMode="auto">
            <a:xfrm>
              <a:off x="2958" y="2725"/>
              <a:ext cx="1" cy="141"/>
            </a:xfrm>
            <a:prstGeom prst="line">
              <a:avLst/>
            </a:prstGeom>
            <a:noFill/>
            <a:ln w="36513">
              <a:solidFill>
                <a:srgbClr val="5D5D5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96" name="Line 584">
              <a:extLst>
                <a:ext uri="{FF2B5EF4-FFF2-40B4-BE49-F238E27FC236}">
                  <a16:creationId xmlns:a16="http://schemas.microsoft.com/office/drawing/2014/main" id="{5FFBFFF8-9F14-4D7B-9B29-AC23CF722186}"/>
                </a:ext>
              </a:extLst>
            </p:cNvPr>
            <p:cNvSpPr>
              <a:spLocks noChangeShapeType="1"/>
            </p:cNvSpPr>
            <p:nvPr/>
          </p:nvSpPr>
          <p:spPr bwMode="auto">
            <a:xfrm>
              <a:off x="2966" y="2725"/>
              <a:ext cx="1" cy="141"/>
            </a:xfrm>
            <a:prstGeom prst="line">
              <a:avLst/>
            </a:prstGeom>
            <a:noFill/>
            <a:ln w="36513">
              <a:solidFill>
                <a:srgbClr val="68686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97" name="Line 585">
              <a:extLst>
                <a:ext uri="{FF2B5EF4-FFF2-40B4-BE49-F238E27FC236}">
                  <a16:creationId xmlns:a16="http://schemas.microsoft.com/office/drawing/2014/main" id="{2FF2BEA0-6213-4587-9761-FF853F2B5614}"/>
                </a:ext>
              </a:extLst>
            </p:cNvPr>
            <p:cNvSpPr>
              <a:spLocks noChangeShapeType="1"/>
            </p:cNvSpPr>
            <p:nvPr/>
          </p:nvSpPr>
          <p:spPr bwMode="auto">
            <a:xfrm>
              <a:off x="2974" y="2725"/>
              <a:ext cx="1" cy="141"/>
            </a:xfrm>
            <a:prstGeom prst="line">
              <a:avLst/>
            </a:prstGeom>
            <a:noFill/>
            <a:ln w="36513">
              <a:solidFill>
                <a:srgbClr val="74747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98" name="Line 586">
              <a:extLst>
                <a:ext uri="{FF2B5EF4-FFF2-40B4-BE49-F238E27FC236}">
                  <a16:creationId xmlns:a16="http://schemas.microsoft.com/office/drawing/2014/main" id="{402DB231-B314-415F-980B-BA51FC5BB0EB}"/>
                </a:ext>
              </a:extLst>
            </p:cNvPr>
            <p:cNvSpPr>
              <a:spLocks noChangeShapeType="1"/>
            </p:cNvSpPr>
            <p:nvPr/>
          </p:nvSpPr>
          <p:spPr bwMode="auto">
            <a:xfrm>
              <a:off x="2982" y="2725"/>
              <a:ext cx="1" cy="141"/>
            </a:xfrm>
            <a:prstGeom prst="line">
              <a:avLst/>
            </a:prstGeom>
            <a:noFill/>
            <a:ln w="36513">
              <a:solidFill>
                <a:srgbClr val="7F7F7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499" name="Line 587">
              <a:extLst>
                <a:ext uri="{FF2B5EF4-FFF2-40B4-BE49-F238E27FC236}">
                  <a16:creationId xmlns:a16="http://schemas.microsoft.com/office/drawing/2014/main" id="{4D9539D3-5184-4580-A6E2-34D0ACAE2346}"/>
                </a:ext>
              </a:extLst>
            </p:cNvPr>
            <p:cNvSpPr>
              <a:spLocks noChangeShapeType="1"/>
            </p:cNvSpPr>
            <p:nvPr/>
          </p:nvSpPr>
          <p:spPr bwMode="auto">
            <a:xfrm>
              <a:off x="2990" y="2725"/>
              <a:ext cx="1" cy="141"/>
            </a:xfrm>
            <a:prstGeom prst="line">
              <a:avLst/>
            </a:prstGeom>
            <a:noFill/>
            <a:ln w="36513">
              <a:solidFill>
                <a:srgbClr val="8B8B8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00" name="Line 588">
              <a:extLst>
                <a:ext uri="{FF2B5EF4-FFF2-40B4-BE49-F238E27FC236}">
                  <a16:creationId xmlns:a16="http://schemas.microsoft.com/office/drawing/2014/main" id="{B34BDC78-BBD2-454C-B776-F071F4C18AC3}"/>
                </a:ext>
              </a:extLst>
            </p:cNvPr>
            <p:cNvSpPr>
              <a:spLocks noChangeShapeType="1"/>
            </p:cNvSpPr>
            <p:nvPr/>
          </p:nvSpPr>
          <p:spPr bwMode="auto">
            <a:xfrm>
              <a:off x="2997" y="2725"/>
              <a:ext cx="1" cy="141"/>
            </a:xfrm>
            <a:prstGeom prst="line">
              <a:avLst/>
            </a:prstGeom>
            <a:noFill/>
            <a:ln w="36513">
              <a:solidFill>
                <a:srgbClr val="97979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01" name="Line 589">
              <a:extLst>
                <a:ext uri="{FF2B5EF4-FFF2-40B4-BE49-F238E27FC236}">
                  <a16:creationId xmlns:a16="http://schemas.microsoft.com/office/drawing/2014/main" id="{7AC77837-393E-4F74-B398-67FFEE170301}"/>
                </a:ext>
              </a:extLst>
            </p:cNvPr>
            <p:cNvSpPr>
              <a:spLocks noChangeShapeType="1"/>
            </p:cNvSpPr>
            <p:nvPr/>
          </p:nvSpPr>
          <p:spPr bwMode="auto">
            <a:xfrm>
              <a:off x="3005" y="2725"/>
              <a:ext cx="1" cy="141"/>
            </a:xfrm>
            <a:prstGeom prst="line">
              <a:avLst/>
            </a:prstGeom>
            <a:noFill/>
            <a:ln w="36513">
              <a:solidFill>
                <a:srgbClr val="A2A2A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02" name="Line 590">
              <a:extLst>
                <a:ext uri="{FF2B5EF4-FFF2-40B4-BE49-F238E27FC236}">
                  <a16:creationId xmlns:a16="http://schemas.microsoft.com/office/drawing/2014/main" id="{21097FB9-44FC-40DA-AA95-5804BAE1FE29}"/>
                </a:ext>
              </a:extLst>
            </p:cNvPr>
            <p:cNvSpPr>
              <a:spLocks noChangeShapeType="1"/>
            </p:cNvSpPr>
            <p:nvPr/>
          </p:nvSpPr>
          <p:spPr bwMode="auto">
            <a:xfrm>
              <a:off x="3013" y="2725"/>
              <a:ext cx="1" cy="141"/>
            </a:xfrm>
            <a:prstGeom prst="line">
              <a:avLst/>
            </a:prstGeom>
            <a:noFill/>
            <a:ln w="36513">
              <a:solidFill>
                <a:srgbClr val="AEAEA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03" name="Line 591">
              <a:extLst>
                <a:ext uri="{FF2B5EF4-FFF2-40B4-BE49-F238E27FC236}">
                  <a16:creationId xmlns:a16="http://schemas.microsoft.com/office/drawing/2014/main" id="{C3C02C2D-E7C7-4548-8995-44C82C2A9A7B}"/>
                </a:ext>
              </a:extLst>
            </p:cNvPr>
            <p:cNvSpPr>
              <a:spLocks noChangeShapeType="1"/>
            </p:cNvSpPr>
            <p:nvPr/>
          </p:nvSpPr>
          <p:spPr bwMode="auto">
            <a:xfrm>
              <a:off x="3021" y="2725"/>
              <a:ext cx="1" cy="141"/>
            </a:xfrm>
            <a:prstGeom prst="line">
              <a:avLst/>
            </a:prstGeom>
            <a:noFill/>
            <a:ln w="36513">
              <a:solidFill>
                <a:srgbClr val="BABAB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04" name="Line 592">
              <a:extLst>
                <a:ext uri="{FF2B5EF4-FFF2-40B4-BE49-F238E27FC236}">
                  <a16:creationId xmlns:a16="http://schemas.microsoft.com/office/drawing/2014/main" id="{FAAA66E9-073D-4C89-9269-020B7BEEE323}"/>
                </a:ext>
              </a:extLst>
            </p:cNvPr>
            <p:cNvSpPr>
              <a:spLocks noChangeShapeType="1"/>
            </p:cNvSpPr>
            <p:nvPr/>
          </p:nvSpPr>
          <p:spPr bwMode="auto">
            <a:xfrm>
              <a:off x="3029" y="2725"/>
              <a:ext cx="1" cy="141"/>
            </a:xfrm>
            <a:prstGeom prst="line">
              <a:avLst/>
            </a:prstGeom>
            <a:noFill/>
            <a:ln w="36513">
              <a:solidFill>
                <a:srgbClr val="C5C5C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05" name="Line 593">
              <a:extLst>
                <a:ext uri="{FF2B5EF4-FFF2-40B4-BE49-F238E27FC236}">
                  <a16:creationId xmlns:a16="http://schemas.microsoft.com/office/drawing/2014/main" id="{3E902D4B-A9B5-4597-857F-62678F646BD4}"/>
                </a:ext>
              </a:extLst>
            </p:cNvPr>
            <p:cNvSpPr>
              <a:spLocks noChangeShapeType="1"/>
            </p:cNvSpPr>
            <p:nvPr/>
          </p:nvSpPr>
          <p:spPr bwMode="auto">
            <a:xfrm>
              <a:off x="3037" y="2725"/>
              <a:ext cx="1" cy="141"/>
            </a:xfrm>
            <a:prstGeom prst="line">
              <a:avLst/>
            </a:prstGeom>
            <a:noFill/>
            <a:ln w="36513">
              <a:solidFill>
                <a:srgbClr val="D1D1D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06" name="Line 594">
              <a:extLst>
                <a:ext uri="{FF2B5EF4-FFF2-40B4-BE49-F238E27FC236}">
                  <a16:creationId xmlns:a16="http://schemas.microsoft.com/office/drawing/2014/main" id="{E7D3EB2A-283D-4C5D-98DA-12482791A983}"/>
                </a:ext>
              </a:extLst>
            </p:cNvPr>
            <p:cNvSpPr>
              <a:spLocks noChangeShapeType="1"/>
            </p:cNvSpPr>
            <p:nvPr/>
          </p:nvSpPr>
          <p:spPr bwMode="auto">
            <a:xfrm>
              <a:off x="3044" y="2725"/>
              <a:ext cx="1" cy="141"/>
            </a:xfrm>
            <a:prstGeom prst="line">
              <a:avLst/>
            </a:prstGeom>
            <a:noFill/>
            <a:ln w="36513">
              <a:solidFill>
                <a:srgbClr val="DDDDD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07" name="Line 595">
              <a:extLst>
                <a:ext uri="{FF2B5EF4-FFF2-40B4-BE49-F238E27FC236}">
                  <a16:creationId xmlns:a16="http://schemas.microsoft.com/office/drawing/2014/main" id="{0D9ACA6E-A740-44E7-8B67-3DBBAF547768}"/>
                </a:ext>
              </a:extLst>
            </p:cNvPr>
            <p:cNvSpPr>
              <a:spLocks noChangeShapeType="1"/>
            </p:cNvSpPr>
            <p:nvPr/>
          </p:nvSpPr>
          <p:spPr bwMode="auto">
            <a:xfrm>
              <a:off x="3052" y="2725"/>
              <a:ext cx="1" cy="141"/>
            </a:xfrm>
            <a:prstGeom prst="line">
              <a:avLst/>
            </a:prstGeom>
            <a:noFill/>
            <a:ln w="36513">
              <a:solidFill>
                <a:srgbClr val="E8E8E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08" name="Line 596">
              <a:extLst>
                <a:ext uri="{FF2B5EF4-FFF2-40B4-BE49-F238E27FC236}">
                  <a16:creationId xmlns:a16="http://schemas.microsoft.com/office/drawing/2014/main" id="{16DAAF54-F275-4BE7-87BC-0FC039126665}"/>
                </a:ext>
              </a:extLst>
            </p:cNvPr>
            <p:cNvSpPr>
              <a:spLocks noChangeShapeType="1"/>
            </p:cNvSpPr>
            <p:nvPr/>
          </p:nvSpPr>
          <p:spPr bwMode="auto">
            <a:xfrm>
              <a:off x="3060" y="2725"/>
              <a:ext cx="1" cy="141"/>
            </a:xfrm>
            <a:prstGeom prst="line">
              <a:avLst/>
            </a:prstGeom>
            <a:noFill/>
            <a:ln w="36513">
              <a:solidFill>
                <a:srgbClr val="F4F4F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09" name="Line 597">
              <a:extLst>
                <a:ext uri="{FF2B5EF4-FFF2-40B4-BE49-F238E27FC236}">
                  <a16:creationId xmlns:a16="http://schemas.microsoft.com/office/drawing/2014/main" id="{06855103-CF5D-4A24-A8CA-57F83BCD35C0}"/>
                </a:ext>
              </a:extLst>
            </p:cNvPr>
            <p:cNvSpPr>
              <a:spLocks noChangeShapeType="1"/>
            </p:cNvSpPr>
            <p:nvPr/>
          </p:nvSpPr>
          <p:spPr bwMode="auto">
            <a:xfrm>
              <a:off x="3068" y="2725"/>
              <a:ext cx="1" cy="141"/>
            </a:xfrm>
            <a:prstGeom prst="line">
              <a:avLst/>
            </a:prstGeom>
            <a:noFill/>
            <a:ln w="36513">
              <a:solidFill>
                <a:srgbClr val="FFFFF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10" name="Arc 598">
              <a:extLst>
                <a:ext uri="{FF2B5EF4-FFF2-40B4-BE49-F238E27FC236}">
                  <a16:creationId xmlns:a16="http://schemas.microsoft.com/office/drawing/2014/main" id="{2B7BE742-DC21-4ACF-BD20-9D3756B7D21E}"/>
                </a:ext>
              </a:extLst>
            </p:cNvPr>
            <p:cNvSpPr>
              <a:spLocks/>
            </p:cNvSpPr>
            <p:nvPr/>
          </p:nvSpPr>
          <p:spPr bwMode="auto">
            <a:xfrm>
              <a:off x="2892" y="2729"/>
              <a:ext cx="176" cy="141"/>
            </a:xfrm>
            <a:custGeom>
              <a:avLst/>
              <a:gdLst>
                <a:gd name="G0" fmla="+- 21600 0 0"/>
                <a:gd name="G1" fmla="+- 21600 0 0"/>
                <a:gd name="G2" fmla="+- 21600 0 0"/>
                <a:gd name="T0" fmla="*/ 0 w 21600"/>
                <a:gd name="T1" fmla="*/ 2146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460"/>
                  </a:moveTo>
                  <a:cubicBezTo>
                    <a:pt x="77" y="9585"/>
                    <a:pt x="9725" y="0"/>
                    <a:pt x="21600" y="0"/>
                  </a:cubicBezTo>
                </a:path>
                <a:path w="21600" h="21600" stroke="0" extrusionOk="0">
                  <a:moveTo>
                    <a:pt x="0" y="21460"/>
                  </a:moveTo>
                  <a:cubicBezTo>
                    <a:pt x="77" y="9585"/>
                    <a:pt x="9725" y="0"/>
                    <a:pt x="21600" y="0"/>
                  </a:cubicBezTo>
                  <a:lnTo>
                    <a:pt x="21600" y="21600"/>
                  </a:lnTo>
                  <a:close/>
                </a:path>
              </a:pathLst>
            </a:custGeom>
            <a:solidFill>
              <a:srgbClr val="FFFFFF"/>
            </a:solidFill>
            <a:ln w="12700">
              <a:solidFill>
                <a:srgbClr val="000000"/>
              </a:solidFill>
              <a:round/>
              <a:headEnd/>
              <a:tailEnd/>
            </a:ln>
          </p:spPr>
          <p:txBody>
            <a:bodyPr/>
            <a:lstStyle/>
            <a:p>
              <a:endParaRPr lang="ti-ET"/>
            </a:p>
          </p:txBody>
        </p:sp>
        <p:sp>
          <p:nvSpPr>
            <p:cNvPr id="167511" name="Line 599">
              <a:extLst>
                <a:ext uri="{FF2B5EF4-FFF2-40B4-BE49-F238E27FC236}">
                  <a16:creationId xmlns:a16="http://schemas.microsoft.com/office/drawing/2014/main" id="{DD070150-0728-4795-9B65-F7AEAC9AE5A0}"/>
                </a:ext>
              </a:extLst>
            </p:cNvPr>
            <p:cNvSpPr>
              <a:spLocks noChangeShapeType="1"/>
            </p:cNvSpPr>
            <p:nvPr/>
          </p:nvSpPr>
          <p:spPr bwMode="auto">
            <a:xfrm>
              <a:off x="3068" y="2732"/>
              <a:ext cx="1" cy="134"/>
            </a:xfrm>
            <a:prstGeom prst="line">
              <a:avLst/>
            </a:prstGeom>
            <a:noFill/>
            <a:ln w="36513">
              <a:solidFill>
                <a:srgbClr val="FFFFF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12" name="Line 600">
              <a:extLst>
                <a:ext uri="{FF2B5EF4-FFF2-40B4-BE49-F238E27FC236}">
                  <a16:creationId xmlns:a16="http://schemas.microsoft.com/office/drawing/2014/main" id="{DD2ABBAD-0683-4534-9D02-F7AE861C94CC}"/>
                </a:ext>
              </a:extLst>
            </p:cNvPr>
            <p:cNvSpPr>
              <a:spLocks noChangeShapeType="1"/>
            </p:cNvSpPr>
            <p:nvPr/>
          </p:nvSpPr>
          <p:spPr bwMode="auto">
            <a:xfrm>
              <a:off x="3076" y="2732"/>
              <a:ext cx="1" cy="134"/>
            </a:xfrm>
            <a:prstGeom prst="line">
              <a:avLst/>
            </a:prstGeom>
            <a:noFill/>
            <a:ln w="36513">
              <a:solidFill>
                <a:srgbClr val="F3F3F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13" name="Line 601">
              <a:extLst>
                <a:ext uri="{FF2B5EF4-FFF2-40B4-BE49-F238E27FC236}">
                  <a16:creationId xmlns:a16="http://schemas.microsoft.com/office/drawing/2014/main" id="{0A0A4FF4-897D-4AD8-9526-0D129B6AEBB5}"/>
                </a:ext>
              </a:extLst>
            </p:cNvPr>
            <p:cNvSpPr>
              <a:spLocks noChangeShapeType="1"/>
            </p:cNvSpPr>
            <p:nvPr/>
          </p:nvSpPr>
          <p:spPr bwMode="auto">
            <a:xfrm>
              <a:off x="3083" y="2732"/>
              <a:ext cx="1" cy="134"/>
            </a:xfrm>
            <a:prstGeom prst="line">
              <a:avLst/>
            </a:prstGeom>
            <a:noFill/>
            <a:ln w="36513">
              <a:solidFill>
                <a:srgbClr val="E7E7E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14" name="Line 602">
              <a:extLst>
                <a:ext uri="{FF2B5EF4-FFF2-40B4-BE49-F238E27FC236}">
                  <a16:creationId xmlns:a16="http://schemas.microsoft.com/office/drawing/2014/main" id="{D9509E09-3BAF-49E9-BB6A-D8D5FEC457E3}"/>
                </a:ext>
              </a:extLst>
            </p:cNvPr>
            <p:cNvSpPr>
              <a:spLocks noChangeShapeType="1"/>
            </p:cNvSpPr>
            <p:nvPr/>
          </p:nvSpPr>
          <p:spPr bwMode="auto">
            <a:xfrm>
              <a:off x="3091" y="2732"/>
              <a:ext cx="1" cy="134"/>
            </a:xfrm>
            <a:prstGeom prst="line">
              <a:avLst/>
            </a:prstGeom>
            <a:noFill/>
            <a:ln w="36513">
              <a:solidFill>
                <a:srgbClr val="DBDBD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15" name="Line 603">
              <a:extLst>
                <a:ext uri="{FF2B5EF4-FFF2-40B4-BE49-F238E27FC236}">
                  <a16:creationId xmlns:a16="http://schemas.microsoft.com/office/drawing/2014/main" id="{B43C5CDA-79CB-4CA5-B91A-39518C55DCCD}"/>
                </a:ext>
              </a:extLst>
            </p:cNvPr>
            <p:cNvSpPr>
              <a:spLocks noChangeShapeType="1"/>
            </p:cNvSpPr>
            <p:nvPr/>
          </p:nvSpPr>
          <p:spPr bwMode="auto">
            <a:xfrm>
              <a:off x="3099" y="2732"/>
              <a:ext cx="1" cy="134"/>
            </a:xfrm>
            <a:prstGeom prst="line">
              <a:avLst/>
            </a:prstGeom>
            <a:noFill/>
            <a:ln w="36513">
              <a:solidFill>
                <a:srgbClr val="CFCFC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16" name="Line 604">
              <a:extLst>
                <a:ext uri="{FF2B5EF4-FFF2-40B4-BE49-F238E27FC236}">
                  <a16:creationId xmlns:a16="http://schemas.microsoft.com/office/drawing/2014/main" id="{37FF685E-2B4C-4F99-A310-737D44D56424}"/>
                </a:ext>
              </a:extLst>
            </p:cNvPr>
            <p:cNvSpPr>
              <a:spLocks noChangeShapeType="1"/>
            </p:cNvSpPr>
            <p:nvPr/>
          </p:nvSpPr>
          <p:spPr bwMode="auto">
            <a:xfrm>
              <a:off x="3107" y="2732"/>
              <a:ext cx="1" cy="134"/>
            </a:xfrm>
            <a:prstGeom prst="line">
              <a:avLst/>
            </a:prstGeom>
            <a:noFill/>
            <a:ln w="36513">
              <a:solidFill>
                <a:srgbClr val="C3C3C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17" name="Line 605">
              <a:extLst>
                <a:ext uri="{FF2B5EF4-FFF2-40B4-BE49-F238E27FC236}">
                  <a16:creationId xmlns:a16="http://schemas.microsoft.com/office/drawing/2014/main" id="{E8842DEB-4A16-4E6D-8E75-BDA48870B038}"/>
                </a:ext>
              </a:extLst>
            </p:cNvPr>
            <p:cNvSpPr>
              <a:spLocks noChangeShapeType="1"/>
            </p:cNvSpPr>
            <p:nvPr/>
          </p:nvSpPr>
          <p:spPr bwMode="auto">
            <a:xfrm>
              <a:off x="3115" y="2732"/>
              <a:ext cx="1" cy="134"/>
            </a:xfrm>
            <a:prstGeom prst="line">
              <a:avLst/>
            </a:prstGeom>
            <a:noFill/>
            <a:ln w="36513">
              <a:solidFill>
                <a:srgbClr val="B6B6B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18" name="Line 606">
              <a:extLst>
                <a:ext uri="{FF2B5EF4-FFF2-40B4-BE49-F238E27FC236}">
                  <a16:creationId xmlns:a16="http://schemas.microsoft.com/office/drawing/2014/main" id="{E505A675-2D69-485A-AA1D-6B9922327D9B}"/>
                </a:ext>
              </a:extLst>
            </p:cNvPr>
            <p:cNvSpPr>
              <a:spLocks noChangeShapeType="1"/>
            </p:cNvSpPr>
            <p:nvPr/>
          </p:nvSpPr>
          <p:spPr bwMode="auto">
            <a:xfrm>
              <a:off x="3122" y="2732"/>
              <a:ext cx="1" cy="134"/>
            </a:xfrm>
            <a:prstGeom prst="line">
              <a:avLst/>
            </a:prstGeom>
            <a:noFill/>
            <a:ln w="36513">
              <a:solidFill>
                <a:srgbClr val="AAAAA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19" name="Line 607">
              <a:extLst>
                <a:ext uri="{FF2B5EF4-FFF2-40B4-BE49-F238E27FC236}">
                  <a16:creationId xmlns:a16="http://schemas.microsoft.com/office/drawing/2014/main" id="{7AB019C9-92C4-42FA-8FEB-CCFCEB12F190}"/>
                </a:ext>
              </a:extLst>
            </p:cNvPr>
            <p:cNvSpPr>
              <a:spLocks noChangeShapeType="1"/>
            </p:cNvSpPr>
            <p:nvPr/>
          </p:nvSpPr>
          <p:spPr bwMode="auto">
            <a:xfrm>
              <a:off x="3130" y="2732"/>
              <a:ext cx="1" cy="134"/>
            </a:xfrm>
            <a:prstGeom prst="line">
              <a:avLst/>
            </a:prstGeom>
            <a:noFill/>
            <a:ln w="36513">
              <a:solidFill>
                <a:srgbClr val="9E9E9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20" name="Line 608">
              <a:extLst>
                <a:ext uri="{FF2B5EF4-FFF2-40B4-BE49-F238E27FC236}">
                  <a16:creationId xmlns:a16="http://schemas.microsoft.com/office/drawing/2014/main" id="{D44476AF-5E49-4332-901E-12C9CA065159}"/>
                </a:ext>
              </a:extLst>
            </p:cNvPr>
            <p:cNvSpPr>
              <a:spLocks noChangeShapeType="1"/>
            </p:cNvSpPr>
            <p:nvPr/>
          </p:nvSpPr>
          <p:spPr bwMode="auto">
            <a:xfrm>
              <a:off x="3138" y="2732"/>
              <a:ext cx="1" cy="134"/>
            </a:xfrm>
            <a:prstGeom prst="line">
              <a:avLst/>
            </a:prstGeom>
            <a:noFill/>
            <a:ln w="36513">
              <a:solidFill>
                <a:srgbClr val="92929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21" name="Line 609">
              <a:extLst>
                <a:ext uri="{FF2B5EF4-FFF2-40B4-BE49-F238E27FC236}">
                  <a16:creationId xmlns:a16="http://schemas.microsoft.com/office/drawing/2014/main" id="{CC402ABC-3FF2-4D72-A364-95FEFEF63C16}"/>
                </a:ext>
              </a:extLst>
            </p:cNvPr>
            <p:cNvSpPr>
              <a:spLocks noChangeShapeType="1"/>
            </p:cNvSpPr>
            <p:nvPr/>
          </p:nvSpPr>
          <p:spPr bwMode="auto">
            <a:xfrm>
              <a:off x="3146" y="2732"/>
              <a:ext cx="1" cy="134"/>
            </a:xfrm>
            <a:prstGeom prst="line">
              <a:avLst/>
            </a:prstGeom>
            <a:noFill/>
            <a:ln w="36513">
              <a:solidFill>
                <a:srgbClr val="86868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22" name="Line 610">
              <a:extLst>
                <a:ext uri="{FF2B5EF4-FFF2-40B4-BE49-F238E27FC236}">
                  <a16:creationId xmlns:a16="http://schemas.microsoft.com/office/drawing/2014/main" id="{CA1274B0-F52D-4EA3-A0BF-A6519F5F55CD}"/>
                </a:ext>
              </a:extLst>
            </p:cNvPr>
            <p:cNvSpPr>
              <a:spLocks noChangeShapeType="1"/>
            </p:cNvSpPr>
            <p:nvPr/>
          </p:nvSpPr>
          <p:spPr bwMode="auto">
            <a:xfrm>
              <a:off x="3154" y="2732"/>
              <a:ext cx="1" cy="134"/>
            </a:xfrm>
            <a:prstGeom prst="line">
              <a:avLst/>
            </a:prstGeom>
            <a:noFill/>
            <a:ln w="36513">
              <a:solidFill>
                <a:srgbClr val="79797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23" name="Line 611">
              <a:extLst>
                <a:ext uri="{FF2B5EF4-FFF2-40B4-BE49-F238E27FC236}">
                  <a16:creationId xmlns:a16="http://schemas.microsoft.com/office/drawing/2014/main" id="{E928E254-F314-439F-8570-FE2594B13634}"/>
                </a:ext>
              </a:extLst>
            </p:cNvPr>
            <p:cNvSpPr>
              <a:spLocks noChangeShapeType="1"/>
            </p:cNvSpPr>
            <p:nvPr/>
          </p:nvSpPr>
          <p:spPr bwMode="auto">
            <a:xfrm>
              <a:off x="3161" y="2732"/>
              <a:ext cx="1" cy="134"/>
            </a:xfrm>
            <a:prstGeom prst="line">
              <a:avLst/>
            </a:prstGeom>
            <a:noFill/>
            <a:ln w="36513">
              <a:solidFill>
                <a:srgbClr val="6D6D6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24" name="Line 612">
              <a:extLst>
                <a:ext uri="{FF2B5EF4-FFF2-40B4-BE49-F238E27FC236}">
                  <a16:creationId xmlns:a16="http://schemas.microsoft.com/office/drawing/2014/main" id="{413C618A-F986-4221-94C5-053833AA4F21}"/>
                </a:ext>
              </a:extLst>
            </p:cNvPr>
            <p:cNvSpPr>
              <a:spLocks noChangeShapeType="1"/>
            </p:cNvSpPr>
            <p:nvPr/>
          </p:nvSpPr>
          <p:spPr bwMode="auto">
            <a:xfrm>
              <a:off x="3169" y="2732"/>
              <a:ext cx="1" cy="134"/>
            </a:xfrm>
            <a:prstGeom prst="line">
              <a:avLst/>
            </a:prstGeom>
            <a:noFill/>
            <a:ln w="36513">
              <a:solidFill>
                <a:srgbClr val="61616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25" name="Line 613">
              <a:extLst>
                <a:ext uri="{FF2B5EF4-FFF2-40B4-BE49-F238E27FC236}">
                  <a16:creationId xmlns:a16="http://schemas.microsoft.com/office/drawing/2014/main" id="{36187893-1F1B-4465-8DC1-4F22DD93920F}"/>
                </a:ext>
              </a:extLst>
            </p:cNvPr>
            <p:cNvSpPr>
              <a:spLocks noChangeShapeType="1"/>
            </p:cNvSpPr>
            <p:nvPr/>
          </p:nvSpPr>
          <p:spPr bwMode="auto">
            <a:xfrm>
              <a:off x="3177" y="2732"/>
              <a:ext cx="1" cy="134"/>
            </a:xfrm>
            <a:prstGeom prst="line">
              <a:avLst/>
            </a:prstGeom>
            <a:noFill/>
            <a:ln w="36513">
              <a:solidFill>
                <a:srgbClr val="55555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26" name="Line 614">
              <a:extLst>
                <a:ext uri="{FF2B5EF4-FFF2-40B4-BE49-F238E27FC236}">
                  <a16:creationId xmlns:a16="http://schemas.microsoft.com/office/drawing/2014/main" id="{CFDA9258-AF7D-4B6D-81B4-FC03299D02B5}"/>
                </a:ext>
              </a:extLst>
            </p:cNvPr>
            <p:cNvSpPr>
              <a:spLocks noChangeShapeType="1"/>
            </p:cNvSpPr>
            <p:nvPr/>
          </p:nvSpPr>
          <p:spPr bwMode="auto">
            <a:xfrm>
              <a:off x="3185" y="2732"/>
              <a:ext cx="1" cy="134"/>
            </a:xfrm>
            <a:prstGeom prst="line">
              <a:avLst/>
            </a:prstGeom>
            <a:noFill/>
            <a:ln w="36513">
              <a:solidFill>
                <a:srgbClr val="49494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27" name="Line 615">
              <a:extLst>
                <a:ext uri="{FF2B5EF4-FFF2-40B4-BE49-F238E27FC236}">
                  <a16:creationId xmlns:a16="http://schemas.microsoft.com/office/drawing/2014/main" id="{30228ED2-78C1-4DC6-9E43-7FE8CA42D804}"/>
                </a:ext>
              </a:extLst>
            </p:cNvPr>
            <p:cNvSpPr>
              <a:spLocks noChangeShapeType="1"/>
            </p:cNvSpPr>
            <p:nvPr/>
          </p:nvSpPr>
          <p:spPr bwMode="auto">
            <a:xfrm>
              <a:off x="3193" y="2732"/>
              <a:ext cx="1" cy="134"/>
            </a:xfrm>
            <a:prstGeom prst="line">
              <a:avLst/>
            </a:prstGeom>
            <a:noFill/>
            <a:ln w="36513">
              <a:solidFill>
                <a:srgbClr val="3C3C3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28" name="Line 616">
              <a:extLst>
                <a:ext uri="{FF2B5EF4-FFF2-40B4-BE49-F238E27FC236}">
                  <a16:creationId xmlns:a16="http://schemas.microsoft.com/office/drawing/2014/main" id="{8265AE07-B3D1-49C6-8021-DE17CF2866E4}"/>
                </a:ext>
              </a:extLst>
            </p:cNvPr>
            <p:cNvSpPr>
              <a:spLocks noChangeShapeType="1"/>
            </p:cNvSpPr>
            <p:nvPr/>
          </p:nvSpPr>
          <p:spPr bwMode="auto">
            <a:xfrm>
              <a:off x="3200" y="2732"/>
              <a:ext cx="1" cy="134"/>
            </a:xfrm>
            <a:prstGeom prst="line">
              <a:avLst/>
            </a:prstGeom>
            <a:noFill/>
            <a:ln w="36513">
              <a:solidFill>
                <a:srgbClr val="30303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29" name="Line 617">
              <a:extLst>
                <a:ext uri="{FF2B5EF4-FFF2-40B4-BE49-F238E27FC236}">
                  <a16:creationId xmlns:a16="http://schemas.microsoft.com/office/drawing/2014/main" id="{B99A4864-E4E5-4DC0-AC81-67FF08089FB4}"/>
                </a:ext>
              </a:extLst>
            </p:cNvPr>
            <p:cNvSpPr>
              <a:spLocks noChangeShapeType="1"/>
            </p:cNvSpPr>
            <p:nvPr/>
          </p:nvSpPr>
          <p:spPr bwMode="auto">
            <a:xfrm>
              <a:off x="3208" y="2732"/>
              <a:ext cx="1" cy="134"/>
            </a:xfrm>
            <a:prstGeom prst="line">
              <a:avLst/>
            </a:prstGeom>
            <a:noFill/>
            <a:ln w="36513">
              <a:solidFill>
                <a:srgbClr val="24242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30" name="Line 618">
              <a:extLst>
                <a:ext uri="{FF2B5EF4-FFF2-40B4-BE49-F238E27FC236}">
                  <a16:creationId xmlns:a16="http://schemas.microsoft.com/office/drawing/2014/main" id="{8C9DF5E5-542F-4FC4-8853-938A8876602A}"/>
                </a:ext>
              </a:extLst>
            </p:cNvPr>
            <p:cNvSpPr>
              <a:spLocks noChangeShapeType="1"/>
            </p:cNvSpPr>
            <p:nvPr/>
          </p:nvSpPr>
          <p:spPr bwMode="auto">
            <a:xfrm>
              <a:off x="3216" y="2732"/>
              <a:ext cx="1" cy="134"/>
            </a:xfrm>
            <a:prstGeom prst="line">
              <a:avLst/>
            </a:prstGeom>
            <a:noFill/>
            <a:ln w="36513">
              <a:solidFill>
                <a:srgbClr val="18181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31" name="Line 619">
              <a:extLst>
                <a:ext uri="{FF2B5EF4-FFF2-40B4-BE49-F238E27FC236}">
                  <a16:creationId xmlns:a16="http://schemas.microsoft.com/office/drawing/2014/main" id="{F31F05AC-8E32-4A8D-BB6B-F727A86AC6CC}"/>
                </a:ext>
              </a:extLst>
            </p:cNvPr>
            <p:cNvSpPr>
              <a:spLocks noChangeShapeType="1"/>
            </p:cNvSpPr>
            <p:nvPr/>
          </p:nvSpPr>
          <p:spPr bwMode="auto">
            <a:xfrm>
              <a:off x="3224" y="2732"/>
              <a:ext cx="1" cy="134"/>
            </a:xfrm>
            <a:prstGeom prst="line">
              <a:avLst/>
            </a:prstGeom>
            <a:noFill/>
            <a:ln w="36513">
              <a:solidFill>
                <a:srgbClr val="0C0C0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32" name="Line 620">
              <a:extLst>
                <a:ext uri="{FF2B5EF4-FFF2-40B4-BE49-F238E27FC236}">
                  <a16:creationId xmlns:a16="http://schemas.microsoft.com/office/drawing/2014/main" id="{504469BC-F89E-4BAA-BF78-D96A18E707A0}"/>
                </a:ext>
              </a:extLst>
            </p:cNvPr>
            <p:cNvSpPr>
              <a:spLocks noChangeShapeType="1"/>
            </p:cNvSpPr>
            <p:nvPr/>
          </p:nvSpPr>
          <p:spPr bwMode="auto">
            <a:xfrm>
              <a:off x="3232" y="2732"/>
              <a:ext cx="1" cy="134"/>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33" name="Arc 621">
              <a:extLst>
                <a:ext uri="{FF2B5EF4-FFF2-40B4-BE49-F238E27FC236}">
                  <a16:creationId xmlns:a16="http://schemas.microsoft.com/office/drawing/2014/main" id="{B2905617-50EC-49AB-A5E5-D7C1716B23B6}"/>
                </a:ext>
              </a:extLst>
            </p:cNvPr>
            <p:cNvSpPr>
              <a:spLocks/>
            </p:cNvSpPr>
            <p:nvPr/>
          </p:nvSpPr>
          <p:spPr bwMode="auto">
            <a:xfrm>
              <a:off x="3060" y="2736"/>
              <a:ext cx="176" cy="1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FFFFFF"/>
            </a:solidFill>
            <a:ln w="12700">
              <a:solidFill>
                <a:srgbClr val="000000"/>
              </a:solidFill>
              <a:round/>
              <a:headEnd/>
              <a:tailEnd/>
            </a:ln>
          </p:spPr>
          <p:txBody>
            <a:bodyPr/>
            <a:lstStyle/>
            <a:p>
              <a:endParaRPr lang="ti-ET"/>
            </a:p>
          </p:txBody>
        </p:sp>
        <p:sp>
          <p:nvSpPr>
            <p:cNvPr id="167534" name="Line 622">
              <a:extLst>
                <a:ext uri="{FF2B5EF4-FFF2-40B4-BE49-F238E27FC236}">
                  <a16:creationId xmlns:a16="http://schemas.microsoft.com/office/drawing/2014/main" id="{C931CA5E-A57C-4EAF-A2B2-4246E71A056B}"/>
                </a:ext>
              </a:extLst>
            </p:cNvPr>
            <p:cNvSpPr>
              <a:spLocks noChangeShapeType="1"/>
            </p:cNvSpPr>
            <p:nvPr/>
          </p:nvSpPr>
          <p:spPr bwMode="auto">
            <a:xfrm flipH="1">
              <a:off x="2545" y="2268"/>
              <a:ext cx="5" cy="4"/>
            </a:xfrm>
            <a:prstGeom prst="line">
              <a:avLst/>
            </a:prstGeom>
            <a:noFill/>
            <a:ln w="25400">
              <a:solidFill>
                <a:srgbClr val="16161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35" name="Line 623">
              <a:extLst>
                <a:ext uri="{FF2B5EF4-FFF2-40B4-BE49-F238E27FC236}">
                  <a16:creationId xmlns:a16="http://schemas.microsoft.com/office/drawing/2014/main" id="{875E858A-61D7-4615-91E2-4F1F342DA376}"/>
                </a:ext>
              </a:extLst>
            </p:cNvPr>
            <p:cNvSpPr>
              <a:spLocks noChangeShapeType="1"/>
            </p:cNvSpPr>
            <p:nvPr/>
          </p:nvSpPr>
          <p:spPr bwMode="auto">
            <a:xfrm flipH="1">
              <a:off x="2545" y="2268"/>
              <a:ext cx="20" cy="18"/>
            </a:xfrm>
            <a:prstGeom prst="line">
              <a:avLst/>
            </a:prstGeom>
            <a:noFill/>
            <a:ln w="25400">
              <a:solidFill>
                <a:srgbClr val="1A1A1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36" name="Line 624">
              <a:extLst>
                <a:ext uri="{FF2B5EF4-FFF2-40B4-BE49-F238E27FC236}">
                  <a16:creationId xmlns:a16="http://schemas.microsoft.com/office/drawing/2014/main" id="{AF4F8701-6169-442B-BFBA-ED6971DC2BD5}"/>
                </a:ext>
              </a:extLst>
            </p:cNvPr>
            <p:cNvSpPr>
              <a:spLocks noChangeShapeType="1"/>
            </p:cNvSpPr>
            <p:nvPr/>
          </p:nvSpPr>
          <p:spPr bwMode="auto">
            <a:xfrm flipH="1">
              <a:off x="2545" y="2268"/>
              <a:ext cx="20" cy="18"/>
            </a:xfrm>
            <a:prstGeom prst="line">
              <a:avLst/>
            </a:prstGeom>
            <a:noFill/>
            <a:ln w="25400">
              <a:solidFill>
                <a:srgbClr val="1E1E1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37" name="Line 625">
              <a:extLst>
                <a:ext uri="{FF2B5EF4-FFF2-40B4-BE49-F238E27FC236}">
                  <a16:creationId xmlns:a16="http://schemas.microsoft.com/office/drawing/2014/main" id="{D6EFDA79-F29D-4E22-B76F-96EF2E3CAE18}"/>
                </a:ext>
              </a:extLst>
            </p:cNvPr>
            <p:cNvSpPr>
              <a:spLocks noChangeShapeType="1"/>
            </p:cNvSpPr>
            <p:nvPr/>
          </p:nvSpPr>
          <p:spPr bwMode="auto">
            <a:xfrm flipH="1">
              <a:off x="2545" y="2268"/>
              <a:ext cx="36" cy="33"/>
            </a:xfrm>
            <a:prstGeom prst="line">
              <a:avLst/>
            </a:prstGeom>
            <a:noFill/>
            <a:ln w="25400">
              <a:solidFill>
                <a:srgbClr val="23232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38" name="Line 626">
              <a:extLst>
                <a:ext uri="{FF2B5EF4-FFF2-40B4-BE49-F238E27FC236}">
                  <a16:creationId xmlns:a16="http://schemas.microsoft.com/office/drawing/2014/main" id="{02BADC81-37B5-402C-8669-0715D6DA4828}"/>
                </a:ext>
              </a:extLst>
            </p:cNvPr>
            <p:cNvSpPr>
              <a:spLocks noChangeShapeType="1"/>
            </p:cNvSpPr>
            <p:nvPr/>
          </p:nvSpPr>
          <p:spPr bwMode="auto">
            <a:xfrm flipH="1">
              <a:off x="2545" y="2268"/>
              <a:ext cx="51" cy="47"/>
            </a:xfrm>
            <a:prstGeom prst="line">
              <a:avLst/>
            </a:prstGeom>
            <a:noFill/>
            <a:ln w="25400">
              <a:solidFill>
                <a:srgbClr val="27272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39" name="Line 627">
              <a:extLst>
                <a:ext uri="{FF2B5EF4-FFF2-40B4-BE49-F238E27FC236}">
                  <a16:creationId xmlns:a16="http://schemas.microsoft.com/office/drawing/2014/main" id="{156A2733-F870-4F30-AB43-BB532F295C95}"/>
                </a:ext>
              </a:extLst>
            </p:cNvPr>
            <p:cNvSpPr>
              <a:spLocks noChangeShapeType="1"/>
            </p:cNvSpPr>
            <p:nvPr/>
          </p:nvSpPr>
          <p:spPr bwMode="auto">
            <a:xfrm flipH="1">
              <a:off x="2545" y="2268"/>
              <a:ext cx="67" cy="61"/>
            </a:xfrm>
            <a:prstGeom prst="line">
              <a:avLst/>
            </a:prstGeom>
            <a:noFill/>
            <a:ln w="25400">
              <a:solidFill>
                <a:srgbClr val="2C2C2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40" name="Line 628">
              <a:extLst>
                <a:ext uri="{FF2B5EF4-FFF2-40B4-BE49-F238E27FC236}">
                  <a16:creationId xmlns:a16="http://schemas.microsoft.com/office/drawing/2014/main" id="{D880A23F-E4D8-4B5A-B4FB-640C23D24AFA}"/>
                </a:ext>
              </a:extLst>
            </p:cNvPr>
            <p:cNvSpPr>
              <a:spLocks noChangeShapeType="1"/>
            </p:cNvSpPr>
            <p:nvPr/>
          </p:nvSpPr>
          <p:spPr bwMode="auto">
            <a:xfrm flipH="1">
              <a:off x="2545" y="2268"/>
              <a:ext cx="67" cy="61"/>
            </a:xfrm>
            <a:prstGeom prst="line">
              <a:avLst/>
            </a:prstGeom>
            <a:noFill/>
            <a:ln w="25400">
              <a:solidFill>
                <a:srgbClr val="30303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41" name="Line 629">
              <a:extLst>
                <a:ext uri="{FF2B5EF4-FFF2-40B4-BE49-F238E27FC236}">
                  <a16:creationId xmlns:a16="http://schemas.microsoft.com/office/drawing/2014/main" id="{43AD5321-D98D-4216-AD11-06D7254640AE}"/>
                </a:ext>
              </a:extLst>
            </p:cNvPr>
            <p:cNvSpPr>
              <a:spLocks noChangeShapeType="1"/>
            </p:cNvSpPr>
            <p:nvPr/>
          </p:nvSpPr>
          <p:spPr bwMode="auto">
            <a:xfrm flipH="1">
              <a:off x="2545" y="2268"/>
              <a:ext cx="81" cy="74"/>
            </a:xfrm>
            <a:prstGeom prst="line">
              <a:avLst/>
            </a:prstGeom>
            <a:noFill/>
            <a:ln w="25400">
              <a:solidFill>
                <a:srgbClr val="34343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42" name="Line 630">
              <a:extLst>
                <a:ext uri="{FF2B5EF4-FFF2-40B4-BE49-F238E27FC236}">
                  <a16:creationId xmlns:a16="http://schemas.microsoft.com/office/drawing/2014/main" id="{D4E35C95-AA23-4B50-9114-69670967D4B7}"/>
                </a:ext>
              </a:extLst>
            </p:cNvPr>
            <p:cNvSpPr>
              <a:spLocks noChangeShapeType="1"/>
            </p:cNvSpPr>
            <p:nvPr/>
          </p:nvSpPr>
          <p:spPr bwMode="auto">
            <a:xfrm flipH="1">
              <a:off x="2545" y="2268"/>
              <a:ext cx="97" cy="89"/>
            </a:xfrm>
            <a:prstGeom prst="line">
              <a:avLst/>
            </a:prstGeom>
            <a:noFill/>
            <a:ln w="25400">
              <a:solidFill>
                <a:srgbClr val="39393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43" name="Line 631">
              <a:extLst>
                <a:ext uri="{FF2B5EF4-FFF2-40B4-BE49-F238E27FC236}">
                  <a16:creationId xmlns:a16="http://schemas.microsoft.com/office/drawing/2014/main" id="{0A7EF194-915C-47EE-92F7-98FE1105F7AE}"/>
                </a:ext>
              </a:extLst>
            </p:cNvPr>
            <p:cNvSpPr>
              <a:spLocks noChangeShapeType="1"/>
            </p:cNvSpPr>
            <p:nvPr/>
          </p:nvSpPr>
          <p:spPr bwMode="auto">
            <a:xfrm flipH="1">
              <a:off x="2545" y="2268"/>
              <a:ext cx="97" cy="89"/>
            </a:xfrm>
            <a:prstGeom prst="line">
              <a:avLst/>
            </a:prstGeom>
            <a:noFill/>
            <a:ln w="25400">
              <a:solidFill>
                <a:srgbClr val="3D3D3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44" name="Line 632">
              <a:extLst>
                <a:ext uri="{FF2B5EF4-FFF2-40B4-BE49-F238E27FC236}">
                  <a16:creationId xmlns:a16="http://schemas.microsoft.com/office/drawing/2014/main" id="{DFECC8BD-4B06-4D3A-B909-3C838A206799}"/>
                </a:ext>
              </a:extLst>
            </p:cNvPr>
            <p:cNvSpPr>
              <a:spLocks noChangeShapeType="1"/>
            </p:cNvSpPr>
            <p:nvPr/>
          </p:nvSpPr>
          <p:spPr bwMode="auto">
            <a:xfrm flipH="1">
              <a:off x="2545" y="2268"/>
              <a:ext cx="112" cy="103"/>
            </a:xfrm>
            <a:prstGeom prst="line">
              <a:avLst/>
            </a:prstGeom>
            <a:noFill/>
            <a:ln w="25400">
              <a:solidFill>
                <a:srgbClr val="42424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45" name="Line 633">
              <a:extLst>
                <a:ext uri="{FF2B5EF4-FFF2-40B4-BE49-F238E27FC236}">
                  <a16:creationId xmlns:a16="http://schemas.microsoft.com/office/drawing/2014/main" id="{4E42FE98-63DF-4AAA-871C-49239C2C7155}"/>
                </a:ext>
              </a:extLst>
            </p:cNvPr>
            <p:cNvSpPr>
              <a:spLocks noChangeShapeType="1"/>
            </p:cNvSpPr>
            <p:nvPr/>
          </p:nvSpPr>
          <p:spPr bwMode="auto">
            <a:xfrm flipH="1">
              <a:off x="2545" y="2268"/>
              <a:ext cx="128" cy="118"/>
            </a:xfrm>
            <a:prstGeom prst="line">
              <a:avLst/>
            </a:prstGeom>
            <a:noFill/>
            <a:ln w="25400">
              <a:solidFill>
                <a:srgbClr val="46464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46" name="Line 634">
              <a:extLst>
                <a:ext uri="{FF2B5EF4-FFF2-40B4-BE49-F238E27FC236}">
                  <a16:creationId xmlns:a16="http://schemas.microsoft.com/office/drawing/2014/main" id="{AD94167F-31E3-4219-B89A-0046CC7AF19C}"/>
                </a:ext>
              </a:extLst>
            </p:cNvPr>
            <p:cNvSpPr>
              <a:spLocks noChangeShapeType="1"/>
            </p:cNvSpPr>
            <p:nvPr/>
          </p:nvSpPr>
          <p:spPr bwMode="auto">
            <a:xfrm flipH="1">
              <a:off x="2545" y="2268"/>
              <a:ext cx="144" cy="132"/>
            </a:xfrm>
            <a:prstGeom prst="line">
              <a:avLst/>
            </a:prstGeom>
            <a:noFill/>
            <a:ln w="25400">
              <a:solidFill>
                <a:srgbClr val="4B4B4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47" name="Line 635">
              <a:extLst>
                <a:ext uri="{FF2B5EF4-FFF2-40B4-BE49-F238E27FC236}">
                  <a16:creationId xmlns:a16="http://schemas.microsoft.com/office/drawing/2014/main" id="{9693D883-BD68-4E6D-9010-196F62506DD5}"/>
                </a:ext>
              </a:extLst>
            </p:cNvPr>
            <p:cNvSpPr>
              <a:spLocks noChangeShapeType="1"/>
            </p:cNvSpPr>
            <p:nvPr/>
          </p:nvSpPr>
          <p:spPr bwMode="auto">
            <a:xfrm flipH="1">
              <a:off x="2545" y="2268"/>
              <a:ext cx="144" cy="132"/>
            </a:xfrm>
            <a:prstGeom prst="line">
              <a:avLst/>
            </a:prstGeom>
            <a:noFill/>
            <a:ln w="25400">
              <a:solidFill>
                <a:srgbClr val="4F4F4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48" name="Line 636">
              <a:extLst>
                <a:ext uri="{FF2B5EF4-FFF2-40B4-BE49-F238E27FC236}">
                  <a16:creationId xmlns:a16="http://schemas.microsoft.com/office/drawing/2014/main" id="{F0831B98-3990-4B68-94D5-E6B9DCFA292B}"/>
                </a:ext>
              </a:extLst>
            </p:cNvPr>
            <p:cNvSpPr>
              <a:spLocks noChangeShapeType="1"/>
            </p:cNvSpPr>
            <p:nvPr/>
          </p:nvSpPr>
          <p:spPr bwMode="auto">
            <a:xfrm flipH="1">
              <a:off x="2545" y="2268"/>
              <a:ext cx="158" cy="145"/>
            </a:xfrm>
            <a:prstGeom prst="line">
              <a:avLst/>
            </a:prstGeom>
            <a:noFill/>
            <a:ln w="25400">
              <a:solidFill>
                <a:srgbClr val="53535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49" name="Line 637">
              <a:extLst>
                <a:ext uri="{FF2B5EF4-FFF2-40B4-BE49-F238E27FC236}">
                  <a16:creationId xmlns:a16="http://schemas.microsoft.com/office/drawing/2014/main" id="{0709DA6C-DEBB-41C2-8EB7-AD9432DDD070}"/>
                </a:ext>
              </a:extLst>
            </p:cNvPr>
            <p:cNvSpPr>
              <a:spLocks noChangeShapeType="1"/>
            </p:cNvSpPr>
            <p:nvPr/>
          </p:nvSpPr>
          <p:spPr bwMode="auto">
            <a:xfrm flipH="1">
              <a:off x="2545" y="2268"/>
              <a:ext cx="174" cy="160"/>
            </a:xfrm>
            <a:prstGeom prst="line">
              <a:avLst/>
            </a:prstGeom>
            <a:noFill/>
            <a:ln w="25400">
              <a:solidFill>
                <a:srgbClr val="58585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50" name="Line 638">
              <a:extLst>
                <a:ext uri="{FF2B5EF4-FFF2-40B4-BE49-F238E27FC236}">
                  <a16:creationId xmlns:a16="http://schemas.microsoft.com/office/drawing/2014/main" id="{6059A634-AC92-403C-B68D-A7634E5DCC0B}"/>
                </a:ext>
              </a:extLst>
            </p:cNvPr>
            <p:cNvSpPr>
              <a:spLocks noChangeShapeType="1"/>
            </p:cNvSpPr>
            <p:nvPr/>
          </p:nvSpPr>
          <p:spPr bwMode="auto">
            <a:xfrm flipH="1">
              <a:off x="2545" y="2268"/>
              <a:ext cx="174" cy="160"/>
            </a:xfrm>
            <a:prstGeom prst="line">
              <a:avLst/>
            </a:prstGeom>
            <a:noFill/>
            <a:ln w="25400">
              <a:solidFill>
                <a:srgbClr val="5C5C5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51" name="Line 639">
              <a:extLst>
                <a:ext uri="{FF2B5EF4-FFF2-40B4-BE49-F238E27FC236}">
                  <a16:creationId xmlns:a16="http://schemas.microsoft.com/office/drawing/2014/main" id="{A15F3C7E-8F36-4E94-949D-EFB67065BCEE}"/>
                </a:ext>
              </a:extLst>
            </p:cNvPr>
            <p:cNvSpPr>
              <a:spLocks noChangeShapeType="1"/>
            </p:cNvSpPr>
            <p:nvPr/>
          </p:nvSpPr>
          <p:spPr bwMode="auto">
            <a:xfrm flipH="1">
              <a:off x="2559" y="2268"/>
              <a:ext cx="175" cy="162"/>
            </a:xfrm>
            <a:prstGeom prst="line">
              <a:avLst/>
            </a:prstGeom>
            <a:noFill/>
            <a:ln w="25400">
              <a:solidFill>
                <a:srgbClr val="61616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52" name="Line 640">
              <a:extLst>
                <a:ext uri="{FF2B5EF4-FFF2-40B4-BE49-F238E27FC236}">
                  <a16:creationId xmlns:a16="http://schemas.microsoft.com/office/drawing/2014/main" id="{B5098AB4-A36D-4116-83D3-8111304698EB}"/>
                </a:ext>
              </a:extLst>
            </p:cNvPr>
            <p:cNvSpPr>
              <a:spLocks noChangeShapeType="1"/>
            </p:cNvSpPr>
            <p:nvPr/>
          </p:nvSpPr>
          <p:spPr bwMode="auto">
            <a:xfrm flipH="1">
              <a:off x="2575" y="2268"/>
              <a:ext cx="175" cy="162"/>
            </a:xfrm>
            <a:prstGeom prst="line">
              <a:avLst/>
            </a:prstGeom>
            <a:noFill/>
            <a:ln w="25400">
              <a:solidFill>
                <a:srgbClr val="65656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53" name="Line 641">
              <a:extLst>
                <a:ext uri="{FF2B5EF4-FFF2-40B4-BE49-F238E27FC236}">
                  <a16:creationId xmlns:a16="http://schemas.microsoft.com/office/drawing/2014/main" id="{380BFBAF-2DB8-46A2-A37E-9155BBD99E1D}"/>
                </a:ext>
              </a:extLst>
            </p:cNvPr>
            <p:cNvSpPr>
              <a:spLocks noChangeShapeType="1"/>
            </p:cNvSpPr>
            <p:nvPr/>
          </p:nvSpPr>
          <p:spPr bwMode="auto">
            <a:xfrm flipH="1">
              <a:off x="2591" y="2268"/>
              <a:ext cx="175" cy="162"/>
            </a:xfrm>
            <a:prstGeom prst="line">
              <a:avLst/>
            </a:prstGeom>
            <a:noFill/>
            <a:ln w="25400">
              <a:solidFill>
                <a:srgbClr val="69696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54" name="Line 642">
              <a:extLst>
                <a:ext uri="{FF2B5EF4-FFF2-40B4-BE49-F238E27FC236}">
                  <a16:creationId xmlns:a16="http://schemas.microsoft.com/office/drawing/2014/main" id="{B99614DE-FB8C-4E42-A348-F2A23131534A}"/>
                </a:ext>
              </a:extLst>
            </p:cNvPr>
            <p:cNvSpPr>
              <a:spLocks noChangeShapeType="1"/>
            </p:cNvSpPr>
            <p:nvPr/>
          </p:nvSpPr>
          <p:spPr bwMode="auto">
            <a:xfrm flipH="1">
              <a:off x="2591" y="2268"/>
              <a:ext cx="175" cy="162"/>
            </a:xfrm>
            <a:prstGeom prst="line">
              <a:avLst/>
            </a:prstGeom>
            <a:noFill/>
            <a:ln w="25400">
              <a:solidFill>
                <a:srgbClr val="6E6E6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55" name="Line 643">
              <a:extLst>
                <a:ext uri="{FF2B5EF4-FFF2-40B4-BE49-F238E27FC236}">
                  <a16:creationId xmlns:a16="http://schemas.microsoft.com/office/drawing/2014/main" id="{7F423B2B-43B1-4CE1-A1B4-0BD6AB8F402B}"/>
                </a:ext>
              </a:extLst>
            </p:cNvPr>
            <p:cNvSpPr>
              <a:spLocks noChangeShapeType="1"/>
            </p:cNvSpPr>
            <p:nvPr/>
          </p:nvSpPr>
          <p:spPr bwMode="auto">
            <a:xfrm flipH="1">
              <a:off x="2605" y="2268"/>
              <a:ext cx="175" cy="162"/>
            </a:xfrm>
            <a:prstGeom prst="line">
              <a:avLst/>
            </a:prstGeom>
            <a:noFill/>
            <a:ln w="25400">
              <a:solidFill>
                <a:srgbClr val="72727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56" name="Line 644">
              <a:extLst>
                <a:ext uri="{FF2B5EF4-FFF2-40B4-BE49-F238E27FC236}">
                  <a16:creationId xmlns:a16="http://schemas.microsoft.com/office/drawing/2014/main" id="{F53ED20D-8023-4102-A888-50408B5A94FE}"/>
                </a:ext>
              </a:extLst>
            </p:cNvPr>
            <p:cNvSpPr>
              <a:spLocks noChangeShapeType="1"/>
            </p:cNvSpPr>
            <p:nvPr/>
          </p:nvSpPr>
          <p:spPr bwMode="auto">
            <a:xfrm flipH="1">
              <a:off x="2621" y="2268"/>
              <a:ext cx="175" cy="162"/>
            </a:xfrm>
            <a:prstGeom prst="line">
              <a:avLst/>
            </a:prstGeom>
            <a:noFill/>
            <a:ln w="25400">
              <a:solidFill>
                <a:srgbClr val="77777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57" name="Line 645">
              <a:extLst>
                <a:ext uri="{FF2B5EF4-FFF2-40B4-BE49-F238E27FC236}">
                  <a16:creationId xmlns:a16="http://schemas.microsoft.com/office/drawing/2014/main" id="{32C68332-624F-46F2-8CDB-6767D874ED22}"/>
                </a:ext>
              </a:extLst>
            </p:cNvPr>
            <p:cNvSpPr>
              <a:spLocks noChangeShapeType="1"/>
            </p:cNvSpPr>
            <p:nvPr/>
          </p:nvSpPr>
          <p:spPr bwMode="auto">
            <a:xfrm flipH="1">
              <a:off x="2621" y="2268"/>
              <a:ext cx="175" cy="162"/>
            </a:xfrm>
            <a:prstGeom prst="line">
              <a:avLst/>
            </a:prstGeom>
            <a:noFill/>
            <a:ln w="25400">
              <a:solidFill>
                <a:srgbClr val="7B7B7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58" name="Line 646">
              <a:extLst>
                <a:ext uri="{FF2B5EF4-FFF2-40B4-BE49-F238E27FC236}">
                  <a16:creationId xmlns:a16="http://schemas.microsoft.com/office/drawing/2014/main" id="{0B3E23A4-89DA-46E9-8D8B-46A4D3DCCB2B}"/>
                </a:ext>
              </a:extLst>
            </p:cNvPr>
            <p:cNvSpPr>
              <a:spLocks noChangeShapeType="1"/>
            </p:cNvSpPr>
            <p:nvPr/>
          </p:nvSpPr>
          <p:spPr bwMode="auto">
            <a:xfrm flipH="1">
              <a:off x="2636" y="2268"/>
              <a:ext cx="175" cy="162"/>
            </a:xfrm>
            <a:prstGeom prst="line">
              <a:avLst/>
            </a:prstGeom>
            <a:noFill/>
            <a:ln w="25400">
              <a:solidFill>
                <a:srgbClr val="7F7F7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59" name="Line 647">
              <a:extLst>
                <a:ext uri="{FF2B5EF4-FFF2-40B4-BE49-F238E27FC236}">
                  <a16:creationId xmlns:a16="http://schemas.microsoft.com/office/drawing/2014/main" id="{727F4C93-34A7-427A-938D-0A3C919B0694}"/>
                </a:ext>
              </a:extLst>
            </p:cNvPr>
            <p:cNvSpPr>
              <a:spLocks noChangeShapeType="1"/>
            </p:cNvSpPr>
            <p:nvPr/>
          </p:nvSpPr>
          <p:spPr bwMode="auto">
            <a:xfrm flipH="1">
              <a:off x="2652" y="2268"/>
              <a:ext cx="175" cy="162"/>
            </a:xfrm>
            <a:prstGeom prst="line">
              <a:avLst/>
            </a:prstGeom>
            <a:noFill/>
            <a:ln w="25400">
              <a:solidFill>
                <a:srgbClr val="84848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60" name="Line 648">
              <a:extLst>
                <a:ext uri="{FF2B5EF4-FFF2-40B4-BE49-F238E27FC236}">
                  <a16:creationId xmlns:a16="http://schemas.microsoft.com/office/drawing/2014/main" id="{1D0AF48C-5BE5-4DFE-80F5-1688D000CB75}"/>
                </a:ext>
              </a:extLst>
            </p:cNvPr>
            <p:cNvSpPr>
              <a:spLocks noChangeShapeType="1"/>
            </p:cNvSpPr>
            <p:nvPr/>
          </p:nvSpPr>
          <p:spPr bwMode="auto">
            <a:xfrm flipH="1">
              <a:off x="2667" y="2268"/>
              <a:ext cx="175" cy="162"/>
            </a:xfrm>
            <a:prstGeom prst="line">
              <a:avLst/>
            </a:prstGeom>
            <a:noFill/>
            <a:ln w="25400">
              <a:solidFill>
                <a:srgbClr val="88888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61" name="Line 649">
              <a:extLst>
                <a:ext uri="{FF2B5EF4-FFF2-40B4-BE49-F238E27FC236}">
                  <a16:creationId xmlns:a16="http://schemas.microsoft.com/office/drawing/2014/main" id="{1494393D-BA3A-463F-847C-A56CF7EBCB93}"/>
                </a:ext>
              </a:extLst>
            </p:cNvPr>
            <p:cNvSpPr>
              <a:spLocks noChangeShapeType="1"/>
            </p:cNvSpPr>
            <p:nvPr/>
          </p:nvSpPr>
          <p:spPr bwMode="auto">
            <a:xfrm flipH="1">
              <a:off x="2667" y="2268"/>
              <a:ext cx="175" cy="162"/>
            </a:xfrm>
            <a:prstGeom prst="line">
              <a:avLst/>
            </a:prstGeom>
            <a:noFill/>
            <a:ln w="25400">
              <a:solidFill>
                <a:srgbClr val="8D8D8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62" name="Line 650">
              <a:extLst>
                <a:ext uri="{FF2B5EF4-FFF2-40B4-BE49-F238E27FC236}">
                  <a16:creationId xmlns:a16="http://schemas.microsoft.com/office/drawing/2014/main" id="{C4AD94E9-29E3-4AFE-A24B-348E10E306E9}"/>
                </a:ext>
              </a:extLst>
            </p:cNvPr>
            <p:cNvSpPr>
              <a:spLocks noChangeShapeType="1"/>
            </p:cNvSpPr>
            <p:nvPr/>
          </p:nvSpPr>
          <p:spPr bwMode="auto">
            <a:xfrm flipH="1">
              <a:off x="2683" y="2268"/>
              <a:ext cx="175" cy="162"/>
            </a:xfrm>
            <a:prstGeom prst="line">
              <a:avLst/>
            </a:prstGeom>
            <a:noFill/>
            <a:ln w="25400">
              <a:solidFill>
                <a:srgbClr val="91919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63" name="Line 651">
              <a:extLst>
                <a:ext uri="{FF2B5EF4-FFF2-40B4-BE49-F238E27FC236}">
                  <a16:creationId xmlns:a16="http://schemas.microsoft.com/office/drawing/2014/main" id="{B5E31C3C-CB9E-4B09-BC89-D37845361693}"/>
                </a:ext>
              </a:extLst>
            </p:cNvPr>
            <p:cNvSpPr>
              <a:spLocks noChangeShapeType="1"/>
            </p:cNvSpPr>
            <p:nvPr/>
          </p:nvSpPr>
          <p:spPr bwMode="auto">
            <a:xfrm flipH="1">
              <a:off x="2699" y="2268"/>
              <a:ext cx="175" cy="162"/>
            </a:xfrm>
            <a:prstGeom prst="line">
              <a:avLst/>
            </a:prstGeom>
            <a:noFill/>
            <a:ln w="25400">
              <a:solidFill>
                <a:srgbClr val="96969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64" name="Line 652">
              <a:extLst>
                <a:ext uri="{FF2B5EF4-FFF2-40B4-BE49-F238E27FC236}">
                  <a16:creationId xmlns:a16="http://schemas.microsoft.com/office/drawing/2014/main" id="{D95AD308-9425-4BC2-B53C-8D0DFEDD50F1}"/>
                </a:ext>
              </a:extLst>
            </p:cNvPr>
            <p:cNvSpPr>
              <a:spLocks noChangeShapeType="1"/>
            </p:cNvSpPr>
            <p:nvPr/>
          </p:nvSpPr>
          <p:spPr bwMode="auto">
            <a:xfrm flipH="1">
              <a:off x="2699" y="2268"/>
              <a:ext cx="175" cy="162"/>
            </a:xfrm>
            <a:prstGeom prst="line">
              <a:avLst/>
            </a:prstGeom>
            <a:noFill/>
            <a:ln w="25400">
              <a:solidFill>
                <a:srgbClr val="9A9A9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65" name="Line 653">
              <a:extLst>
                <a:ext uri="{FF2B5EF4-FFF2-40B4-BE49-F238E27FC236}">
                  <a16:creationId xmlns:a16="http://schemas.microsoft.com/office/drawing/2014/main" id="{4AFADD3A-19EF-4E97-9637-90AF01482B1B}"/>
                </a:ext>
              </a:extLst>
            </p:cNvPr>
            <p:cNvSpPr>
              <a:spLocks noChangeShapeType="1"/>
            </p:cNvSpPr>
            <p:nvPr/>
          </p:nvSpPr>
          <p:spPr bwMode="auto">
            <a:xfrm flipH="1">
              <a:off x="2714" y="2268"/>
              <a:ext cx="175" cy="162"/>
            </a:xfrm>
            <a:prstGeom prst="line">
              <a:avLst/>
            </a:prstGeom>
            <a:noFill/>
            <a:ln w="25400">
              <a:solidFill>
                <a:srgbClr val="9E9E9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66" name="Line 654">
              <a:extLst>
                <a:ext uri="{FF2B5EF4-FFF2-40B4-BE49-F238E27FC236}">
                  <a16:creationId xmlns:a16="http://schemas.microsoft.com/office/drawing/2014/main" id="{09D35C1C-6D18-493D-B39B-77186EB334F1}"/>
                </a:ext>
              </a:extLst>
            </p:cNvPr>
            <p:cNvSpPr>
              <a:spLocks noChangeShapeType="1"/>
            </p:cNvSpPr>
            <p:nvPr/>
          </p:nvSpPr>
          <p:spPr bwMode="auto">
            <a:xfrm flipH="1">
              <a:off x="2730" y="2268"/>
              <a:ext cx="175" cy="162"/>
            </a:xfrm>
            <a:prstGeom prst="line">
              <a:avLst/>
            </a:prstGeom>
            <a:noFill/>
            <a:ln w="25400">
              <a:solidFill>
                <a:srgbClr val="A3A3A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67" name="Line 655">
              <a:extLst>
                <a:ext uri="{FF2B5EF4-FFF2-40B4-BE49-F238E27FC236}">
                  <a16:creationId xmlns:a16="http://schemas.microsoft.com/office/drawing/2014/main" id="{40313987-5AA8-4D35-9CAA-4E15CF493923}"/>
                </a:ext>
              </a:extLst>
            </p:cNvPr>
            <p:cNvSpPr>
              <a:spLocks noChangeShapeType="1"/>
            </p:cNvSpPr>
            <p:nvPr/>
          </p:nvSpPr>
          <p:spPr bwMode="auto">
            <a:xfrm flipH="1">
              <a:off x="2745" y="2268"/>
              <a:ext cx="175" cy="162"/>
            </a:xfrm>
            <a:prstGeom prst="line">
              <a:avLst/>
            </a:prstGeom>
            <a:noFill/>
            <a:ln w="25400">
              <a:solidFill>
                <a:srgbClr val="A7A7A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68" name="Line 656">
              <a:extLst>
                <a:ext uri="{FF2B5EF4-FFF2-40B4-BE49-F238E27FC236}">
                  <a16:creationId xmlns:a16="http://schemas.microsoft.com/office/drawing/2014/main" id="{2C2F43D5-BE77-48B7-A81D-E1C07CA98CE2}"/>
                </a:ext>
              </a:extLst>
            </p:cNvPr>
            <p:cNvSpPr>
              <a:spLocks noChangeShapeType="1"/>
            </p:cNvSpPr>
            <p:nvPr/>
          </p:nvSpPr>
          <p:spPr bwMode="auto">
            <a:xfrm flipH="1">
              <a:off x="2745" y="2268"/>
              <a:ext cx="175" cy="162"/>
            </a:xfrm>
            <a:prstGeom prst="line">
              <a:avLst/>
            </a:prstGeom>
            <a:noFill/>
            <a:ln w="25400">
              <a:solidFill>
                <a:srgbClr val="ACACA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69" name="Line 657">
              <a:extLst>
                <a:ext uri="{FF2B5EF4-FFF2-40B4-BE49-F238E27FC236}">
                  <a16:creationId xmlns:a16="http://schemas.microsoft.com/office/drawing/2014/main" id="{3DADC600-F174-4D5F-BC72-FD6C6C6E70A4}"/>
                </a:ext>
              </a:extLst>
            </p:cNvPr>
            <p:cNvSpPr>
              <a:spLocks noChangeShapeType="1"/>
            </p:cNvSpPr>
            <p:nvPr/>
          </p:nvSpPr>
          <p:spPr bwMode="auto">
            <a:xfrm flipH="1">
              <a:off x="2760" y="2268"/>
              <a:ext cx="175" cy="162"/>
            </a:xfrm>
            <a:prstGeom prst="line">
              <a:avLst/>
            </a:prstGeom>
            <a:noFill/>
            <a:ln w="25400">
              <a:solidFill>
                <a:srgbClr val="B0B0B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70" name="Line 658">
              <a:extLst>
                <a:ext uri="{FF2B5EF4-FFF2-40B4-BE49-F238E27FC236}">
                  <a16:creationId xmlns:a16="http://schemas.microsoft.com/office/drawing/2014/main" id="{A24C93EA-43EC-4933-85A1-2C3E5CAC3739}"/>
                </a:ext>
              </a:extLst>
            </p:cNvPr>
            <p:cNvSpPr>
              <a:spLocks noChangeShapeType="1"/>
            </p:cNvSpPr>
            <p:nvPr/>
          </p:nvSpPr>
          <p:spPr bwMode="auto">
            <a:xfrm flipH="1">
              <a:off x="2775" y="2268"/>
              <a:ext cx="175" cy="162"/>
            </a:xfrm>
            <a:prstGeom prst="line">
              <a:avLst/>
            </a:prstGeom>
            <a:noFill/>
            <a:ln w="25400">
              <a:solidFill>
                <a:srgbClr val="B4B4B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71" name="Line 659">
              <a:extLst>
                <a:ext uri="{FF2B5EF4-FFF2-40B4-BE49-F238E27FC236}">
                  <a16:creationId xmlns:a16="http://schemas.microsoft.com/office/drawing/2014/main" id="{C2CD15AF-E561-419B-B507-29DDF67C60EC}"/>
                </a:ext>
              </a:extLst>
            </p:cNvPr>
            <p:cNvSpPr>
              <a:spLocks noChangeShapeType="1"/>
            </p:cNvSpPr>
            <p:nvPr/>
          </p:nvSpPr>
          <p:spPr bwMode="auto">
            <a:xfrm flipH="1">
              <a:off x="2775" y="2268"/>
              <a:ext cx="175" cy="162"/>
            </a:xfrm>
            <a:prstGeom prst="line">
              <a:avLst/>
            </a:prstGeom>
            <a:noFill/>
            <a:ln w="25400">
              <a:solidFill>
                <a:srgbClr val="B9B9B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72" name="Line 660">
              <a:extLst>
                <a:ext uri="{FF2B5EF4-FFF2-40B4-BE49-F238E27FC236}">
                  <a16:creationId xmlns:a16="http://schemas.microsoft.com/office/drawing/2014/main" id="{B255D215-D1A4-4AC4-80FC-3B6C4C1E0374}"/>
                </a:ext>
              </a:extLst>
            </p:cNvPr>
            <p:cNvSpPr>
              <a:spLocks noChangeShapeType="1"/>
            </p:cNvSpPr>
            <p:nvPr/>
          </p:nvSpPr>
          <p:spPr bwMode="auto">
            <a:xfrm flipH="1">
              <a:off x="2790" y="2281"/>
              <a:ext cx="161" cy="149"/>
            </a:xfrm>
            <a:prstGeom prst="line">
              <a:avLst/>
            </a:prstGeom>
            <a:noFill/>
            <a:ln w="25400">
              <a:solidFill>
                <a:srgbClr val="BDBDB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73" name="Line 661">
              <a:extLst>
                <a:ext uri="{FF2B5EF4-FFF2-40B4-BE49-F238E27FC236}">
                  <a16:creationId xmlns:a16="http://schemas.microsoft.com/office/drawing/2014/main" id="{ED647875-EE43-4D22-BD6D-DEBB10A5F2F8}"/>
                </a:ext>
              </a:extLst>
            </p:cNvPr>
            <p:cNvSpPr>
              <a:spLocks noChangeShapeType="1"/>
            </p:cNvSpPr>
            <p:nvPr/>
          </p:nvSpPr>
          <p:spPr bwMode="auto">
            <a:xfrm flipH="1">
              <a:off x="2806" y="2296"/>
              <a:ext cx="145" cy="134"/>
            </a:xfrm>
            <a:prstGeom prst="line">
              <a:avLst/>
            </a:prstGeom>
            <a:noFill/>
            <a:ln w="25400">
              <a:solidFill>
                <a:srgbClr val="C2C2C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74" name="Line 662">
              <a:extLst>
                <a:ext uri="{FF2B5EF4-FFF2-40B4-BE49-F238E27FC236}">
                  <a16:creationId xmlns:a16="http://schemas.microsoft.com/office/drawing/2014/main" id="{B3454ADF-4457-426A-BADF-B0849CC8AAF8}"/>
                </a:ext>
              </a:extLst>
            </p:cNvPr>
            <p:cNvSpPr>
              <a:spLocks noChangeShapeType="1"/>
            </p:cNvSpPr>
            <p:nvPr/>
          </p:nvSpPr>
          <p:spPr bwMode="auto">
            <a:xfrm flipH="1">
              <a:off x="2821" y="2310"/>
              <a:ext cx="130" cy="120"/>
            </a:xfrm>
            <a:prstGeom prst="line">
              <a:avLst/>
            </a:prstGeom>
            <a:noFill/>
            <a:ln w="25400">
              <a:solidFill>
                <a:srgbClr val="C6C6C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75" name="Line 663">
              <a:extLst>
                <a:ext uri="{FF2B5EF4-FFF2-40B4-BE49-F238E27FC236}">
                  <a16:creationId xmlns:a16="http://schemas.microsoft.com/office/drawing/2014/main" id="{B55484FA-A49E-4A13-9C3F-46ECAA82F1EB}"/>
                </a:ext>
              </a:extLst>
            </p:cNvPr>
            <p:cNvSpPr>
              <a:spLocks noChangeShapeType="1"/>
            </p:cNvSpPr>
            <p:nvPr/>
          </p:nvSpPr>
          <p:spPr bwMode="auto">
            <a:xfrm flipH="1">
              <a:off x="2821" y="2310"/>
              <a:ext cx="130" cy="120"/>
            </a:xfrm>
            <a:prstGeom prst="line">
              <a:avLst/>
            </a:prstGeom>
            <a:noFill/>
            <a:ln w="25400">
              <a:solidFill>
                <a:srgbClr val="CBCBC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76" name="Line 664">
              <a:extLst>
                <a:ext uri="{FF2B5EF4-FFF2-40B4-BE49-F238E27FC236}">
                  <a16:creationId xmlns:a16="http://schemas.microsoft.com/office/drawing/2014/main" id="{D2ED431A-D3C1-4BA5-9E06-728B3B04E9EE}"/>
                </a:ext>
              </a:extLst>
            </p:cNvPr>
            <p:cNvSpPr>
              <a:spLocks noChangeShapeType="1"/>
            </p:cNvSpPr>
            <p:nvPr/>
          </p:nvSpPr>
          <p:spPr bwMode="auto">
            <a:xfrm flipH="1">
              <a:off x="2837" y="2324"/>
              <a:ext cx="114" cy="106"/>
            </a:xfrm>
            <a:prstGeom prst="line">
              <a:avLst/>
            </a:prstGeom>
            <a:noFill/>
            <a:ln w="25400">
              <a:solidFill>
                <a:srgbClr val="CFCFC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77" name="Line 665">
              <a:extLst>
                <a:ext uri="{FF2B5EF4-FFF2-40B4-BE49-F238E27FC236}">
                  <a16:creationId xmlns:a16="http://schemas.microsoft.com/office/drawing/2014/main" id="{C0DB8C99-51CB-4F1F-BB04-8D134BD1A3E1}"/>
                </a:ext>
              </a:extLst>
            </p:cNvPr>
            <p:cNvSpPr>
              <a:spLocks noChangeShapeType="1"/>
            </p:cNvSpPr>
            <p:nvPr/>
          </p:nvSpPr>
          <p:spPr bwMode="auto">
            <a:xfrm flipH="1">
              <a:off x="2853" y="2339"/>
              <a:ext cx="98" cy="91"/>
            </a:xfrm>
            <a:prstGeom prst="line">
              <a:avLst/>
            </a:prstGeom>
            <a:noFill/>
            <a:ln w="25400">
              <a:solidFill>
                <a:srgbClr val="D3D3D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78" name="Line 666">
              <a:extLst>
                <a:ext uri="{FF2B5EF4-FFF2-40B4-BE49-F238E27FC236}">
                  <a16:creationId xmlns:a16="http://schemas.microsoft.com/office/drawing/2014/main" id="{B6F8427E-CD96-406A-BEAA-E635E6928BBA}"/>
                </a:ext>
              </a:extLst>
            </p:cNvPr>
            <p:cNvSpPr>
              <a:spLocks noChangeShapeType="1"/>
            </p:cNvSpPr>
            <p:nvPr/>
          </p:nvSpPr>
          <p:spPr bwMode="auto">
            <a:xfrm flipH="1">
              <a:off x="2853" y="2339"/>
              <a:ext cx="98" cy="91"/>
            </a:xfrm>
            <a:prstGeom prst="line">
              <a:avLst/>
            </a:prstGeom>
            <a:noFill/>
            <a:ln w="25400">
              <a:solidFill>
                <a:srgbClr val="D8D8D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79" name="Line 667">
              <a:extLst>
                <a:ext uri="{FF2B5EF4-FFF2-40B4-BE49-F238E27FC236}">
                  <a16:creationId xmlns:a16="http://schemas.microsoft.com/office/drawing/2014/main" id="{15F8FB7D-0C02-49EB-BC53-43AD1D480087}"/>
                </a:ext>
              </a:extLst>
            </p:cNvPr>
            <p:cNvSpPr>
              <a:spLocks noChangeShapeType="1"/>
            </p:cNvSpPr>
            <p:nvPr/>
          </p:nvSpPr>
          <p:spPr bwMode="auto">
            <a:xfrm flipH="1">
              <a:off x="2868" y="2353"/>
              <a:ext cx="83" cy="77"/>
            </a:xfrm>
            <a:prstGeom prst="line">
              <a:avLst/>
            </a:prstGeom>
            <a:noFill/>
            <a:ln w="25400">
              <a:solidFill>
                <a:srgbClr val="DCDCD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80" name="Line 668">
              <a:extLst>
                <a:ext uri="{FF2B5EF4-FFF2-40B4-BE49-F238E27FC236}">
                  <a16:creationId xmlns:a16="http://schemas.microsoft.com/office/drawing/2014/main" id="{44D7DEBE-E8FE-45FA-8D64-3CCEDFAE84BB}"/>
                </a:ext>
              </a:extLst>
            </p:cNvPr>
            <p:cNvSpPr>
              <a:spLocks noChangeShapeType="1"/>
            </p:cNvSpPr>
            <p:nvPr/>
          </p:nvSpPr>
          <p:spPr bwMode="auto">
            <a:xfrm flipH="1">
              <a:off x="2883" y="2367"/>
              <a:ext cx="68" cy="63"/>
            </a:xfrm>
            <a:prstGeom prst="line">
              <a:avLst/>
            </a:prstGeom>
            <a:noFill/>
            <a:ln w="25400">
              <a:solidFill>
                <a:srgbClr val="E1E1E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81" name="Line 669">
              <a:extLst>
                <a:ext uri="{FF2B5EF4-FFF2-40B4-BE49-F238E27FC236}">
                  <a16:creationId xmlns:a16="http://schemas.microsoft.com/office/drawing/2014/main" id="{B0A56D8F-30B2-4A32-ADF8-3A4ACF93DA17}"/>
                </a:ext>
              </a:extLst>
            </p:cNvPr>
            <p:cNvSpPr>
              <a:spLocks noChangeShapeType="1"/>
            </p:cNvSpPr>
            <p:nvPr/>
          </p:nvSpPr>
          <p:spPr bwMode="auto">
            <a:xfrm flipH="1">
              <a:off x="2899" y="2382"/>
              <a:ext cx="52" cy="48"/>
            </a:xfrm>
            <a:prstGeom prst="line">
              <a:avLst/>
            </a:prstGeom>
            <a:noFill/>
            <a:ln w="25400">
              <a:solidFill>
                <a:srgbClr val="E5E5E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82" name="Line 670">
              <a:extLst>
                <a:ext uri="{FF2B5EF4-FFF2-40B4-BE49-F238E27FC236}">
                  <a16:creationId xmlns:a16="http://schemas.microsoft.com/office/drawing/2014/main" id="{2F26365A-D96D-4DFC-94BA-D3CBDE1E2418}"/>
                </a:ext>
              </a:extLst>
            </p:cNvPr>
            <p:cNvSpPr>
              <a:spLocks noChangeShapeType="1"/>
            </p:cNvSpPr>
            <p:nvPr/>
          </p:nvSpPr>
          <p:spPr bwMode="auto">
            <a:xfrm flipH="1">
              <a:off x="2899" y="2382"/>
              <a:ext cx="52" cy="48"/>
            </a:xfrm>
            <a:prstGeom prst="line">
              <a:avLst/>
            </a:prstGeom>
            <a:noFill/>
            <a:ln w="25400">
              <a:solidFill>
                <a:srgbClr val="E9E9E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83" name="Line 671">
              <a:extLst>
                <a:ext uri="{FF2B5EF4-FFF2-40B4-BE49-F238E27FC236}">
                  <a16:creationId xmlns:a16="http://schemas.microsoft.com/office/drawing/2014/main" id="{4FA21790-0E1E-4553-94A9-723AA5507933}"/>
                </a:ext>
              </a:extLst>
            </p:cNvPr>
            <p:cNvSpPr>
              <a:spLocks noChangeShapeType="1"/>
            </p:cNvSpPr>
            <p:nvPr/>
          </p:nvSpPr>
          <p:spPr bwMode="auto">
            <a:xfrm flipH="1">
              <a:off x="2915" y="2396"/>
              <a:ext cx="36" cy="34"/>
            </a:xfrm>
            <a:prstGeom prst="line">
              <a:avLst/>
            </a:prstGeom>
            <a:noFill/>
            <a:ln w="25400">
              <a:solidFill>
                <a:srgbClr val="EEEEE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84" name="Line 672">
              <a:extLst>
                <a:ext uri="{FF2B5EF4-FFF2-40B4-BE49-F238E27FC236}">
                  <a16:creationId xmlns:a16="http://schemas.microsoft.com/office/drawing/2014/main" id="{8F1C37D7-D47C-42A2-ADEF-8F04A5F95523}"/>
                </a:ext>
              </a:extLst>
            </p:cNvPr>
            <p:cNvSpPr>
              <a:spLocks noChangeShapeType="1"/>
            </p:cNvSpPr>
            <p:nvPr/>
          </p:nvSpPr>
          <p:spPr bwMode="auto">
            <a:xfrm flipH="1">
              <a:off x="2930" y="2410"/>
              <a:ext cx="21" cy="20"/>
            </a:xfrm>
            <a:prstGeom prst="line">
              <a:avLst/>
            </a:prstGeom>
            <a:noFill/>
            <a:ln w="25400">
              <a:solidFill>
                <a:srgbClr val="F2F2F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85" name="Line 673">
              <a:extLst>
                <a:ext uri="{FF2B5EF4-FFF2-40B4-BE49-F238E27FC236}">
                  <a16:creationId xmlns:a16="http://schemas.microsoft.com/office/drawing/2014/main" id="{A3490190-CB78-40BC-A556-F27706F7B077}"/>
                </a:ext>
              </a:extLst>
            </p:cNvPr>
            <p:cNvSpPr>
              <a:spLocks noChangeShapeType="1"/>
            </p:cNvSpPr>
            <p:nvPr/>
          </p:nvSpPr>
          <p:spPr bwMode="auto">
            <a:xfrm flipH="1">
              <a:off x="2930" y="2410"/>
              <a:ext cx="21" cy="20"/>
            </a:xfrm>
            <a:prstGeom prst="line">
              <a:avLst/>
            </a:prstGeom>
            <a:noFill/>
            <a:ln w="25400">
              <a:solidFill>
                <a:srgbClr val="F7F7F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86" name="Line 674">
              <a:extLst>
                <a:ext uri="{FF2B5EF4-FFF2-40B4-BE49-F238E27FC236}">
                  <a16:creationId xmlns:a16="http://schemas.microsoft.com/office/drawing/2014/main" id="{13D93A6C-4781-471A-B0BE-3516B45FD4E7}"/>
                </a:ext>
              </a:extLst>
            </p:cNvPr>
            <p:cNvSpPr>
              <a:spLocks noChangeShapeType="1"/>
            </p:cNvSpPr>
            <p:nvPr/>
          </p:nvSpPr>
          <p:spPr bwMode="auto">
            <a:xfrm flipH="1">
              <a:off x="2945" y="2424"/>
              <a:ext cx="6" cy="6"/>
            </a:xfrm>
            <a:prstGeom prst="line">
              <a:avLst/>
            </a:prstGeom>
            <a:noFill/>
            <a:ln w="25400">
              <a:solidFill>
                <a:srgbClr val="FBFBF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87" name="Freeform 675">
              <a:extLst>
                <a:ext uri="{FF2B5EF4-FFF2-40B4-BE49-F238E27FC236}">
                  <a16:creationId xmlns:a16="http://schemas.microsoft.com/office/drawing/2014/main" id="{C7F00BA8-B447-458D-9979-ACA81C671478}"/>
                </a:ext>
              </a:extLst>
            </p:cNvPr>
            <p:cNvSpPr>
              <a:spLocks/>
            </p:cNvSpPr>
            <p:nvPr/>
          </p:nvSpPr>
          <p:spPr bwMode="auto">
            <a:xfrm>
              <a:off x="2545" y="2268"/>
              <a:ext cx="406" cy="162"/>
            </a:xfrm>
            <a:custGeom>
              <a:avLst/>
              <a:gdLst>
                <a:gd name="T0" fmla="*/ 0 w 406"/>
                <a:gd name="T1" fmla="*/ 14 h 162"/>
                <a:gd name="T2" fmla="*/ 31 w 406"/>
                <a:gd name="T3" fmla="*/ 0 h 162"/>
                <a:gd name="T4" fmla="*/ 54 w 406"/>
                <a:gd name="T5" fmla="*/ 7 h 162"/>
                <a:gd name="T6" fmla="*/ 70 w 406"/>
                <a:gd name="T7" fmla="*/ 28 h 162"/>
                <a:gd name="T8" fmla="*/ 93 w 406"/>
                <a:gd name="T9" fmla="*/ 56 h 162"/>
                <a:gd name="T10" fmla="*/ 117 w 406"/>
                <a:gd name="T11" fmla="*/ 63 h 162"/>
                <a:gd name="T12" fmla="*/ 148 w 406"/>
                <a:gd name="T13" fmla="*/ 77 h 162"/>
                <a:gd name="T14" fmla="*/ 218 w 406"/>
                <a:gd name="T15" fmla="*/ 63 h 162"/>
                <a:gd name="T16" fmla="*/ 296 w 406"/>
                <a:gd name="T17" fmla="*/ 49 h 162"/>
                <a:gd name="T18" fmla="*/ 320 w 406"/>
                <a:gd name="T19" fmla="*/ 42 h 162"/>
                <a:gd name="T20" fmla="*/ 351 w 406"/>
                <a:gd name="T21" fmla="*/ 49 h 162"/>
                <a:gd name="T22" fmla="*/ 406 w 406"/>
                <a:gd name="T23" fmla="*/ 77 h 162"/>
                <a:gd name="T24" fmla="*/ 406 w 406"/>
                <a:gd name="T25" fmla="*/ 84 h 162"/>
                <a:gd name="T26" fmla="*/ 406 w 406"/>
                <a:gd name="T27" fmla="*/ 98 h 162"/>
                <a:gd name="T28" fmla="*/ 398 w 406"/>
                <a:gd name="T29" fmla="*/ 105 h 162"/>
                <a:gd name="T30" fmla="*/ 398 w 406"/>
                <a:gd name="T31" fmla="*/ 119 h 162"/>
                <a:gd name="T32" fmla="*/ 367 w 406"/>
                <a:gd name="T33" fmla="*/ 126 h 162"/>
                <a:gd name="T34" fmla="*/ 343 w 406"/>
                <a:gd name="T35" fmla="*/ 134 h 162"/>
                <a:gd name="T36" fmla="*/ 289 w 406"/>
                <a:gd name="T37" fmla="*/ 134 h 162"/>
                <a:gd name="T38" fmla="*/ 250 w 406"/>
                <a:gd name="T39" fmla="*/ 141 h 162"/>
                <a:gd name="T40" fmla="*/ 148 w 406"/>
                <a:gd name="T41" fmla="*/ 155 h 162"/>
                <a:gd name="T42" fmla="*/ 101 w 406"/>
                <a:gd name="T43" fmla="*/ 162 h 162"/>
                <a:gd name="T44" fmla="*/ 62 w 406"/>
                <a:gd name="T45" fmla="*/ 148 h 162"/>
                <a:gd name="T46" fmla="*/ 54 w 406"/>
                <a:gd name="T47" fmla="*/ 134 h 162"/>
                <a:gd name="T48" fmla="*/ 31 w 406"/>
                <a:gd name="T49" fmla="*/ 91 h 162"/>
                <a:gd name="T50" fmla="*/ 15 w 406"/>
                <a:gd name="T51" fmla="*/ 49 h 162"/>
                <a:gd name="T52" fmla="*/ 7 w 406"/>
                <a:gd name="T53" fmla="*/ 35 h 162"/>
                <a:gd name="T54" fmla="*/ 0 w 406"/>
                <a:gd name="T55" fmla="*/ 21 h 162"/>
                <a:gd name="T56" fmla="*/ 0 w 406"/>
                <a:gd name="T57"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6" h="162">
                  <a:moveTo>
                    <a:pt x="0" y="14"/>
                  </a:moveTo>
                  <a:lnTo>
                    <a:pt x="31" y="0"/>
                  </a:lnTo>
                  <a:lnTo>
                    <a:pt x="54" y="7"/>
                  </a:lnTo>
                  <a:lnTo>
                    <a:pt x="70" y="28"/>
                  </a:lnTo>
                  <a:lnTo>
                    <a:pt x="93" y="56"/>
                  </a:lnTo>
                  <a:lnTo>
                    <a:pt x="117" y="63"/>
                  </a:lnTo>
                  <a:lnTo>
                    <a:pt x="148" y="77"/>
                  </a:lnTo>
                  <a:lnTo>
                    <a:pt x="218" y="63"/>
                  </a:lnTo>
                  <a:lnTo>
                    <a:pt x="296" y="49"/>
                  </a:lnTo>
                  <a:lnTo>
                    <a:pt x="320" y="42"/>
                  </a:lnTo>
                  <a:lnTo>
                    <a:pt x="351" y="49"/>
                  </a:lnTo>
                  <a:lnTo>
                    <a:pt x="406" y="77"/>
                  </a:lnTo>
                  <a:lnTo>
                    <a:pt x="406" y="84"/>
                  </a:lnTo>
                  <a:lnTo>
                    <a:pt x="406" y="98"/>
                  </a:lnTo>
                  <a:lnTo>
                    <a:pt x="398" y="105"/>
                  </a:lnTo>
                  <a:lnTo>
                    <a:pt x="398" y="119"/>
                  </a:lnTo>
                  <a:lnTo>
                    <a:pt x="367" y="126"/>
                  </a:lnTo>
                  <a:lnTo>
                    <a:pt x="343" y="134"/>
                  </a:lnTo>
                  <a:lnTo>
                    <a:pt x="289" y="134"/>
                  </a:lnTo>
                  <a:lnTo>
                    <a:pt x="250" y="141"/>
                  </a:lnTo>
                  <a:lnTo>
                    <a:pt x="148" y="155"/>
                  </a:lnTo>
                  <a:lnTo>
                    <a:pt x="101" y="162"/>
                  </a:lnTo>
                  <a:lnTo>
                    <a:pt x="62" y="148"/>
                  </a:lnTo>
                  <a:lnTo>
                    <a:pt x="54" y="134"/>
                  </a:lnTo>
                  <a:lnTo>
                    <a:pt x="31" y="91"/>
                  </a:lnTo>
                  <a:lnTo>
                    <a:pt x="15" y="49"/>
                  </a:lnTo>
                  <a:lnTo>
                    <a:pt x="7" y="35"/>
                  </a:lnTo>
                  <a:lnTo>
                    <a:pt x="0" y="21"/>
                  </a:lnTo>
                  <a:lnTo>
                    <a:pt x="0" y="14"/>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ti-ET"/>
            </a:p>
          </p:txBody>
        </p:sp>
        <p:sp>
          <p:nvSpPr>
            <p:cNvPr id="167588" name="Line 676">
              <a:extLst>
                <a:ext uri="{FF2B5EF4-FFF2-40B4-BE49-F238E27FC236}">
                  <a16:creationId xmlns:a16="http://schemas.microsoft.com/office/drawing/2014/main" id="{F48B91CD-EAA1-4E4C-9641-B8E235E37411}"/>
                </a:ext>
              </a:extLst>
            </p:cNvPr>
            <p:cNvSpPr>
              <a:spLocks noChangeShapeType="1"/>
            </p:cNvSpPr>
            <p:nvPr/>
          </p:nvSpPr>
          <p:spPr bwMode="auto">
            <a:xfrm flipH="1">
              <a:off x="2607" y="2380"/>
              <a:ext cx="8" cy="7"/>
            </a:xfrm>
            <a:prstGeom prst="line">
              <a:avLst/>
            </a:prstGeom>
            <a:noFill/>
            <a:ln w="25400">
              <a:solidFill>
                <a:srgbClr val="27272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89" name="Line 677">
              <a:extLst>
                <a:ext uri="{FF2B5EF4-FFF2-40B4-BE49-F238E27FC236}">
                  <a16:creationId xmlns:a16="http://schemas.microsoft.com/office/drawing/2014/main" id="{39082F8C-3114-4811-81EF-5F54FBC84F41}"/>
                </a:ext>
              </a:extLst>
            </p:cNvPr>
            <p:cNvSpPr>
              <a:spLocks noChangeShapeType="1"/>
            </p:cNvSpPr>
            <p:nvPr/>
          </p:nvSpPr>
          <p:spPr bwMode="auto">
            <a:xfrm flipH="1">
              <a:off x="2607" y="2380"/>
              <a:ext cx="24" cy="21"/>
            </a:xfrm>
            <a:prstGeom prst="line">
              <a:avLst/>
            </a:prstGeom>
            <a:noFill/>
            <a:ln w="25400">
              <a:solidFill>
                <a:srgbClr val="2F2F2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90" name="Line 678">
              <a:extLst>
                <a:ext uri="{FF2B5EF4-FFF2-40B4-BE49-F238E27FC236}">
                  <a16:creationId xmlns:a16="http://schemas.microsoft.com/office/drawing/2014/main" id="{E0D9052A-F2EE-4DC5-A4B2-42908130D13D}"/>
                </a:ext>
              </a:extLst>
            </p:cNvPr>
            <p:cNvSpPr>
              <a:spLocks noChangeShapeType="1"/>
            </p:cNvSpPr>
            <p:nvPr/>
          </p:nvSpPr>
          <p:spPr bwMode="auto">
            <a:xfrm flipH="1">
              <a:off x="2607" y="2380"/>
              <a:ext cx="32" cy="28"/>
            </a:xfrm>
            <a:prstGeom prst="line">
              <a:avLst/>
            </a:prstGeom>
            <a:noFill/>
            <a:ln w="25400">
              <a:solidFill>
                <a:srgbClr val="37373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91" name="Line 679">
              <a:extLst>
                <a:ext uri="{FF2B5EF4-FFF2-40B4-BE49-F238E27FC236}">
                  <a16:creationId xmlns:a16="http://schemas.microsoft.com/office/drawing/2014/main" id="{76FEF14E-AFB4-43AE-911A-12FF3B6FA4AE}"/>
                </a:ext>
              </a:extLst>
            </p:cNvPr>
            <p:cNvSpPr>
              <a:spLocks noChangeShapeType="1"/>
            </p:cNvSpPr>
            <p:nvPr/>
          </p:nvSpPr>
          <p:spPr bwMode="auto">
            <a:xfrm flipH="1">
              <a:off x="2607" y="2380"/>
              <a:ext cx="40" cy="36"/>
            </a:xfrm>
            <a:prstGeom prst="line">
              <a:avLst/>
            </a:prstGeom>
            <a:noFill/>
            <a:ln w="25400">
              <a:solidFill>
                <a:srgbClr val="3F3F3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92" name="Line 680">
              <a:extLst>
                <a:ext uri="{FF2B5EF4-FFF2-40B4-BE49-F238E27FC236}">
                  <a16:creationId xmlns:a16="http://schemas.microsoft.com/office/drawing/2014/main" id="{FA76CF50-0CCC-48E7-896A-38CCA6954C31}"/>
                </a:ext>
              </a:extLst>
            </p:cNvPr>
            <p:cNvSpPr>
              <a:spLocks noChangeShapeType="1"/>
            </p:cNvSpPr>
            <p:nvPr/>
          </p:nvSpPr>
          <p:spPr bwMode="auto">
            <a:xfrm flipH="1">
              <a:off x="2607" y="2380"/>
              <a:ext cx="56" cy="50"/>
            </a:xfrm>
            <a:prstGeom prst="line">
              <a:avLst/>
            </a:prstGeom>
            <a:noFill/>
            <a:ln w="25400">
              <a:solidFill>
                <a:srgbClr val="47474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93" name="Line 681">
              <a:extLst>
                <a:ext uri="{FF2B5EF4-FFF2-40B4-BE49-F238E27FC236}">
                  <a16:creationId xmlns:a16="http://schemas.microsoft.com/office/drawing/2014/main" id="{771E8C57-A149-4CB2-9CF9-1DF55B833782}"/>
                </a:ext>
              </a:extLst>
            </p:cNvPr>
            <p:cNvSpPr>
              <a:spLocks noChangeShapeType="1"/>
            </p:cNvSpPr>
            <p:nvPr/>
          </p:nvSpPr>
          <p:spPr bwMode="auto">
            <a:xfrm flipH="1">
              <a:off x="2607" y="2380"/>
              <a:ext cx="64" cy="57"/>
            </a:xfrm>
            <a:prstGeom prst="line">
              <a:avLst/>
            </a:prstGeom>
            <a:noFill/>
            <a:ln w="25400">
              <a:solidFill>
                <a:srgbClr val="4F4F4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94" name="Line 682">
              <a:extLst>
                <a:ext uri="{FF2B5EF4-FFF2-40B4-BE49-F238E27FC236}">
                  <a16:creationId xmlns:a16="http://schemas.microsoft.com/office/drawing/2014/main" id="{048506A0-5978-4467-A084-BEEF97D55721}"/>
                </a:ext>
              </a:extLst>
            </p:cNvPr>
            <p:cNvSpPr>
              <a:spLocks noChangeShapeType="1"/>
            </p:cNvSpPr>
            <p:nvPr/>
          </p:nvSpPr>
          <p:spPr bwMode="auto">
            <a:xfrm flipH="1">
              <a:off x="2607" y="2380"/>
              <a:ext cx="71" cy="64"/>
            </a:xfrm>
            <a:prstGeom prst="line">
              <a:avLst/>
            </a:prstGeom>
            <a:noFill/>
            <a:ln w="25400">
              <a:solidFill>
                <a:srgbClr val="57575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95" name="Line 683">
              <a:extLst>
                <a:ext uri="{FF2B5EF4-FFF2-40B4-BE49-F238E27FC236}">
                  <a16:creationId xmlns:a16="http://schemas.microsoft.com/office/drawing/2014/main" id="{BA720FAD-95BC-44C2-9BE6-DF1FB3CC9BC7}"/>
                </a:ext>
              </a:extLst>
            </p:cNvPr>
            <p:cNvSpPr>
              <a:spLocks noChangeShapeType="1"/>
            </p:cNvSpPr>
            <p:nvPr/>
          </p:nvSpPr>
          <p:spPr bwMode="auto">
            <a:xfrm flipH="1">
              <a:off x="2616" y="2380"/>
              <a:ext cx="78" cy="71"/>
            </a:xfrm>
            <a:prstGeom prst="line">
              <a:avLst/>
            </a:prstGeom>
            <a:noFill/>
            <a:ln w="25400">
              <a:solidFill>
                <a:srgbClr val="5F5F5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96" name="Line 684">
              <a:extLst>
                <a:ext uri="{FF2B5EF4-FFF2-40B4-BE49-F238E27FC236}">
                  <a16:creationId xmlns:a16="http://schemas.microsoft.com/office/drawing/2014/main" id="{025486B0-B098-45DE-85FD-9D2076DC824C}"/>
                </a:ext>
              </a:extLst>
            </p:cNvPr>
            <p:cNvSpPr>
              <a:spLocks noChangeShapeType="1"/>
            </p:cNvSpPr>
            <p:nvPr/>
          </p:nvSpPr>
          <p:spPr bwMode="auto">
            <a:xfrm flipH="1">
              <a:off x="2631" y="2380"/>
              <a:ext cx="78" cy="71"/>
            </a:xfrm>
            <a:prstGeom prst="line">
              <a:avLst/>
            </a:prstGeom>
            <a:noFill/>
            <a:ln w="25400">
              <a:solidFill>
                <a:srgbClr val="67676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97" name="Line 685">
              <a:extLst>
                <a:ext uri="{FF2B5EF4-FFF2-40B4-BE49-F238E27FC236}">
                  <a16:creationId xmlns:a16="http://schemas.microsoft.com/office/drawing/2014/main" id="{D29FC796-F98F-4E86-B6F4-C8B15E07899C}"/>
                </a:ext>
              </a:extLst>
            </p:cNvPr>
            <p:cNvSpPr>
              <a:spLocks noChangeShapeType="1"/>
            </p:cNvSpPr>
            <p:nvPr/>
          </p:nvSpPr>
          <p:spPr bwMode="auto">
            <a:xfrm flipH="1">
              <a:off x="2639" y="2380"/>
              <a:ext cx="78" cy="71"/>
            </a:xfrm>
            <a:prstGeom prst="line">
              <a:avLst/>
            </a:prstGeom>
            <a:noFill/>
            <a:ln w="25400">
              <a:solidFill>
                <a:srgbClr val="6F6F6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98" name="Line 686">
              <a:extLst>
                <a:ext uri="{FF2B5EF4-FFF2-40B4-BE49-F238E27FC236}">
                  <a16:creationId xmlns:a16="http://schemas.microsoft.com/office/drawing/2014/main" id="{472EA422-8EAF-43A8-A9CD-79DE9BDF3D6D}"/>
                </a:ext>
              </a:extLst>
            </p:cNvPr>
            <p:cNvSpPr>
              <a:spLocks noChangeShapeType="1"/>
            </p:cNvSpPr>
            <p:nvPr/>
          </p:nvSpPr>
          <p:spPr bwMode="auto">
            <a:xfrm flipH="1">
              <a:off x="2647" y="2380"/>
              <a:ext cx="78" cy="71"/>
            </a:xfrm>
            <a:prstGeom prst="line">
              <a:avLst/>
            </a:prstGeom>
            <a:noFill/>
            <a:ln w="25400">
              <a:solidFill>
                <a:srgbClr val="77777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599" name="Line 687">
              <a:extLst>
                <a:ext uri="{FF2B5EF4-FFF2-40B4-BE49-F238E27FC236}">
                  <a16:creationId xmlns:a16="http://schemas.microsoft.com/office/drawing/2014/main" id="{DD4CF967-CC7C-4453-BE0C-EC7179F7C6C6}"/>
                </a:ext>
              </a:extLst>
            </p:cNvPr>
            <p:cNvSpPr>
              <a:spLocks noChangeShapeType="1"/>
            </p:cNvSpPr>
            <p:nvPr/>
          </p:nvSpPr>
          <p:spPr bwMode="auto">
            <a:xfrm flipH="1">
              <a:off x="2662" y="2380"/>
              <a:ext cx="78" cy="71"/>
            </a:xfrm>
            <a:prstGeom prst="line">
              <a:avLst/>
            </a:prstGeom>
            <a:noFill/>
            <a:ln w="25400">
              <a:solidFill>
                <a:srgbClr val="7F7F7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00" name="Line 688">
              <a:extLst>
                <a:ext uri="{FF2B5EF4-FFF2-40B4-BE49-F238E27FC236}">
                  <a16:creationId xmlns:a16="http://schemas.microsoft.com/office/drawing/2014/main" id="{6C650D3A-EE0C-4BB0-AFF0-D82AAB389D0A}"/>
                </a:ext>
              </a:extLst>
            </p:cNvPr>
            <p:cNvSpPr>
              <a:spLocks noChangeShapeType="1"/>
            </p:cNvSpPr>
            <p:nvPr/>
          </p:nvSpPr>
          <p:spPr bwMode="auto">
            <a:xfrm flipH="1">
              <a:off x="2670" y="2380"/>
              <a:ext cx="78" cy="71"/>
            </a:xfrm>
            <a:prstGeom prst="line">
              <a:avLst/>
            </a:prstGeom>
            <a:noFill/>
            <a:ln w="25400">
              <a:solidFill>
                <a:srgbClr val="87878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01" name="Line 689">
              <a:extLst>
                <a:ext uri="{FF2B5EF4-FFF2-40B4-BE49-F238E27FC236}">
                  <a16:creationId xmlns:a16="http://schemas.microsoft.com/office/drawing/2014/main" id="{C2F2D3AD-90D2-4E7E-9BC3-CCA4279E78EA}"/>
                </a:ext>
              </a:extLst>
            </p:cNvPr>
            <p:cNvSpPr>
              <a:spLocks noChangeShapeType="1"/>
            </p:cNvSpPr>
            <p:nvPr/>
          </p:nvSpPr>
          <p:spPr bwMode="auto">
            <a:xfrm flipH="1">
              <a:off x="2686" y="2380"/>
              <a:ext cx="78" cy="71"/>
            </a:xfrm>
            <a:prstGeom prst="line">
              <a:avLst/>
            </a:prstGeom>
            <a:noFill/>
            <a:ln w="25400">
              <a:solidFill>
                <a:srgbClr val="8F8F8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02" name="Line 690">
              <a:extLst>
                <a:ext uri="{FF2B5EF4-FFF2-40B4-BE49-F238E27FC236}">
                  <a16:creationId xmlns:a16="http://schemas.microsoft.com/office/drawing/2014/main" id="{E612A26C-3857-4AD0-9E26-44CF3549101F}"/>
                </a:ext>
              </a:extLst>
            </p:cNvPr>
            <p:cNvSpPr>
              <a:spLocks noChangeShapeType="1"/>
            </p:cNvSpPr>
            <p:nvPr/>
          </p:nvSpPr>
          <p:spPr bwMode="auto">
            <a:xfrm flipH="1">
              <a:off x="2694" y="2380"/>
              <a:ext cx="78" cy="71"/>
            </a:xfrm>
            <a:prstGeom prst="line">
              <a:avLst/>
            </a:prstGeom>
            <a:noFill/>
            <a:ln w="25400">
              <a:solidFill>
                <a:srgbClr val="97979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03" name="Line 691">
              <a:extLst>
                <a:ext uri="{FF2B5EF4-FFF2-40B4-BE49-F238E27FC236}">
                  <a16:creationId xmlns:a16="http://schemas.microsoft.com/office/drawing/2014/main" id="{F8FD14CD-6251-477E-B744-10387EE77A0B}"/>
                </a:ext>
              </a:extLst>
            </p:cNvPr>
            <p:cNvSpPr>
              <a:spLocks noChangeShapeType="1"/>
            </p:cNvSpPr>
            <p:nvPr/>
          </p:nvSpPr>
          <p:spPr bwMode="auto">
            <a:xfrm flipH="1">
              <a:off x="2701" y="2380"/>
              <a:ext cx="78" cy="71"/>
            </a:xfrm>
            <a:prstGeom prst="line">
              <a:avLst/>
            </a:prstGeom>
            <a:noFill/>
            <a:ln w="25400">
              <a:solidFill>
                <a:srgbClr val="9F9F9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04" name="Line 692">
              <a:extLst>
                <a:ext uri="{FF2B5EF4-FFF2-40B4-BE49-F238E27FC236}">
                  <a16:creationId xmlns:a16="http://schemas.microsoft.com/office/drawing/2014/main" id="{3D439780-B033-47F1-AF2D-91D48C3E2C37}"/>
                </a:ext>
              </a:extLst>
            </p:cNvPr>
            <p:cNvSpPr>
              <a:spLocks noChangeShapeType="1"/>
            </p:cNvSpPr>
            <p:nvPr/>
          </p:nvSpPr>
          <p:spPr bwMode="auto">
            <a:xfrm flipH="1">
              <a:off x="2716" y="2380"/>
              <a:ext cx="78" cy="71"/>
            </a:xfrm>
            <a:prstGeom prst="line">
              <a:avLst/>
            </a:prstGeom>
            <a:noFill/>
            <a:ln w="25400">
              <a:solidFill>
                <a:srgbClr val="A7A7A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05" name="Line 693">
              <a:extLst>
                <a:ext uri="{FF2B5EF4-FFF2-40B4-BE49-F238E27FC236}">
                  <a16:creationId xmlns:a16="http://schemas.microsoft.com/office/drawing/2014/main" id="{6CCDC46E-03CE-482A-A5BC-55CD061EBB5C}"/>
                </a:ext>
              </a:extLst>
            </p:cNvPr>
            <p:cNvSpPr>
              <a:spLocks noChangeShapeType="1"/>
            </p:cNvSpPr>
            <p:nvPr/>
          </p:nvSpPr>
          <p:spPr bwMode="auto">
            <a:xfrm flipH="1">
              <a:off x="2725" y="2380"/>
              <a:ext cx="78" cy="71"/>
            </a:xfrm>
            <a:prstGeom prst="line">
              <a:avLst/>
            </a:prstGeom>
            <a:noFill/>
            <a:ln w="25400">
              <a:solidFill>
                <a:srgbClr val="AFAFA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06" name="Line 694">
              <a:extLst>
                <a:ext uri="{FF2B5EF4-FFF2-40B4-BE49-F238E27FC236}">
                  <a16:creationId xmlns:a16="http://schemas.microsoft.com/office/drawing/2014/main" id="{FF0F5B76-D350-4C73-8D8B-88F677FA84AD}"/>
                </a:ext>
              </a:extLst>
            </p:cNvPr>
            <p:cNvSpPr>
              <a:spLocks noChangeShapeType="1"/>
            </p:cNvSpPr>
            <p:nvPr/>
          </p:nvSpPr>
          <p:spPr bwMode="auto">
            <a:xfrm flipH="1">
              <a:off x="2741" y="2380"/>
              <a:ext cx="78" cy="71"/>
            </a:xfrm>
            <a:prstGeom prst="line">
              <a:avLst/>
            </a:prstGeom>
            <a:noFill/>
            <a:ln w="25400">
              <a:solidFill>
                <a:srgbClr val="B7B7B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07" name="Line 695">
              <a:extLst>
                <a:ext uri="{FF2B5EF4-FFF2-40B4-BE49-F238E27FC236}">
                  <a16:creationId xmlns:a16="http://schemas.microsoft.com/office/drawing/2014/main" id="{06320092-A8AE-46CB-BC55-7521E6D6AE99}"/>
                </a:ext>
              </a:extLst>
            </p:cNvPr>
            <p:cNvSpPr>
              <a:spLocks noChangeShapeType="1"/>
            </p:cNvSpPr>
            <p:nvPr/>
          </p:nvSpPr>
          <p:spPr bwMode="auto">
            <a:xfrm flipH="1">
              <a:off x="2748" y="2380"/>
              <a:ext cx="78" cy="71"/>
            </a:xfrm>
            <a:prstGeom prst="line">
              <a:avLst/>
            </a:prstGeom>
            <a:noFill/>
            <a:ln w="25400">
              <a:solidFill>
                <a:srgbClr val="BFBFB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08" name="Line 696">
              <a:extLst>
                <a:ext uri="{FF2B5EF4-FFF2-40B4-BE49-F238E27FC236}">
                  <a16:creationId xmlns:a16="http://schemas.microsoft.com/office/drawing/2014/main" id="{FBBC1DEB-7667-48E5-A634-144190173280}"/>
                </a:ext>
              </a:extLst>
            </p:cNvPr>
            <p:cNvSpPr>
              <a:spLocks noChangeShapeType="1"/>
            </p:cNvSpPr>
            <p:nvPr/>
          </p:nvSpPr>
          <p:spPr bwMode="auto">
            <a:xfrm flipH="1">
              <a:off x="2763" y="2394"/>
              <a:ext cx="63" cy="57"/>
            </a:xfrm>
            <a:prstGeom prst="line">
              <a:avLst/>
            </a:prstGeom>
            <a:noFill/>
            <a:ln w="25400">
              <a:solidFill>
                <a:srgbClr val="C7C7C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09" name="Line 697">
              <a:extLst>
                <a:ext uri="{FF2B5EF4-FFF2-40B4-BE49-F238E27FC236}">
                  <a16:creationId xmlns:a16="http://schemas.microsoft.com/office/drawing/2014/main" id="{DD232B77-296D-4CBB-952B-37DC43E582D9}"/>
                </a:ext>
              </a:extLst>
            </p:cNvPr>
            <p:cNvSpPr>
              <a:spLocks noChangeShapeType="1"/>
            </p:cNvSpPr>
            <p:nvPr/>
          </p:nvSpPr>
          <p:spPr bwMode="auto">
            <a:xfrm flipH="1">
              <a:off x="2771" y="2401"/>
              <a:ext cx="55" cy="50"/>
            </a:xfrm>
            <a:prstGeom prst="line">
              <a:avLst/>
            </a:prstGeom>
            <a:noFill/>
            <a:ln w="25400">
              <a:solidFill>
                <a:srgbClr val="CFCFC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10" name="Line 698">
              <a:extLst>
                <a:ext uri="{FF2B5EF4-FFF2-40B4-BE49-F238E27FC236}">
                  <a16:creationId xmlns:a16="http://schemas.microsoft.com/office/drawing/2014/main" id="{96084BB3-ED3E-410C-B7BD-4DBECAF1AF10}"/>
                </a:ext>
              </a:extLst>
            </p:cNvPr>
            <p:cNvSpPr>
              <a:spLocks noChangeShapeType="1"/>
            </p:cNvSpPr>
            <p:nvPr/>
          </p:nvSpPr>
          <p:spPr bwMode="auto">
            <a:xfrm flipH="1">
              <a:off x="2779" y="2408"/>
              <a:ext cx="47" cy="43"/>
            </a:xfrm>
            <a:prstGeom prst="line">
              <a:avLst/>
            </a:prstGeom>
            <a:noFill/>
            <a:ln w="25400">
              <a:solidFill>
                <a:srgbClr val="D7D7D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11" name="Line 699">
              <a:extLst>
                <a:ext uri="{FF2B5EF4-FFF2-40B4-BE49-F238E27FC236}">
                  <a16:creationId xmlns:a16="http://schemas.microsoft.com/office/drawing/2014/main" id="{0AAF9286-146C-4C39-BF37-46E516D12685}"/>
                </a:ext>
              </a:extLst>
            </p:cNvPr>
            <p:cNvSpPr>
              <a:spLocks noChangeShapeType="1"/>
            </p:cNvSpPr>
            <p:nvPr/>
          </p:nvSpPr>
          <p:spPr bwMode="auto">
            <a:xfrm flipH="1">
              <a:off x="2794" y="2422"/>
              <a:ext cx="32" cy="29"/>
            </a:xfrm>
            <a:prstGeom prst="line">
              <a:avLst/>
            </a:prstGeom>
            <a:noFill/>
            <a:ln w="25400">
              <a:solidFill>
                <a:srgbClr val="DFDFD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12" name="Line 700">
              <a:extLst>
                <a:ext uri="{FF2B5EF4-FFF2-40B4-BE49-F238E27FC236}">
                  <a16:creationId xmlns:a16="http://schemas.microsoft.com/office/drawing/2014/main" id="{98CA3A8D-59E8-4271-AD69-A3E1C2FB1A62}"/>
                </a:ext>
              </a:extLst>
            </p:cNvPr>
            <p:cNvSpPr>
              <a:spLocks noChangeShapeType="1"/>
            </p:cNvSpPr>
            <p:nvPr/>
          </p:nvSpPr>
          <p:spPr bwMode="auto">
            <a:xfrm flipH="1">
              <a:off x="2810" y="2436"/>
              <a:ext cx="16" cy="15"/>
            </a:xfrm>
            <a:prstGeom prst="line">
              <a:avLst/>
            </a:prstGeom>
            <a:noFill/>
            <a:ln w="25400">
              <a:solidFill>
                <a:srgbClr val="E7E7E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13" name="Line 701">
              <a:extLst>
                <a:ext uri="{FF2B5EF4-FFF2-40B4-BE49-F238E27FC236}">
                  <a16:creationId xmlns:a16="http://schemas.microsoft.com/office/drawing/2014/main" id="{948B44B9-3B86-4F0B-A001-F17ABED35EE5}"/>
                </a:ext>
              </a:extLst>
            </p:cNvPr>
            <p:cNvSpPr>
              <a:spLocks noChangeShapeType="1"/>
            </p:cNvSpPr>
            <p:nvPr/>
          </p:nvSpPr>
          <p:spPr bwMode="auto">
            <a:xfrm flipH="1">
              <a:off x="2810" y="2436"/>
              <a:ext cx="16" cy="15"/>
            </a:xfrm>
            <a:prstGeom prst="line">
              <a:avLst/>
            </a:prstGeom>
            <a:noFill/>
            <a:ln w="25400">
              <a:solidFill>
                <a:srgbClr val="EFEFE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14" name="Line 702">
              <a:extLst>
                <a:ext uri="{FF2B5EF4-FFF2-40B4-BE49-F238E27FC236}">
                  <a16:creationId xmlns:a16="http://schemas.microsoft.com/office/drawing/2014/main" id="{6BCE27AD-E993-4DE8-9FF6-0004AE6CFE23}"/>
                </a:ext>
              </a:extLst>
            </p:cNvPr>
            <p:cNvSpPr>
              <a:spLocks noChangeShapeType="1"/>
            </p:cNvSpPr>
            <p:nvPr/>
          </p:nvSpPr>
          <p:spPr bwMode="auto">
            <a:xfrm flipH="1">
              <a:off x="2825" y="2450"/>
              <a:ext cx="1" cy="1"/>
            </a:xfrm>
            <a:prstGeom prst="line">
              <a:avLst/>
            </a:prstGeom>
            <a:noFill/>
            <a:ln w="25400">
              <a:solidFill>
                <a:srgbClr val="F7F7F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15" name="Freeform 703">
              <a:extLst>
                <a:ext uri="{FF2B5EF4-FFF2-40B4-BE49-F238E27FC236}">
                  <a16:creationId xmlns:a16="http://schemas.microsoft.com/office/drawing/2014/main" id="{91F71368-BFB7-44F4-8EFA-BD7727643BDA}"/>
                </a:ext>
              </a:extLst>
            </p:cNvPr>
            <p:cNvSpPr>
              <a:spLocks/>
            </p:cNvSpPr>
            <p:nvPr/>
          </p:nvSpPr>
          <p:spPr bwMode="auto">
            <a:xfrm>
              <a:off x="2607" y="2380"/>
              <a:ext cx="219" cy="71"/>
            </a:xfrm>
            <a:custGeom>
              <a:avLst/>
              <a:gdLst>
                <a:gd name="T0" fmla="*/ 219 w 219"/>
                <a:gd name="T1" fmla="*/ 7 h 71"/>
                <a:gd name="T2" fmla="*/ 195 w 219"/>
                <a:gd name="T3" fmla="*/ 0 h 71"/>
                <a:gd name="T4" fmla="*/ 55 w 219"/>
                <a:gd name="T5" fmla="*/ 14 h 71"/>
                <a:gd name="T6" fmla="*/ 47 w 219"/>
                <a:gd name="T7" fmla="*/ 22 h 71"/>
                <a:gd name="T8" fmla="*/ 24 w 219"/>
                <a:gd name="T9" fmla="*/ 29 h 71"/>
                <a:gd name="T10" fmla="*/ 0 w 219"/>
                <a:gd name="T11" fmla="*/ 57 h 71"/>
                <a:gd name="T12" fmla="*/ 0 w 219"/>
                <a:gd name="T13" fmla="*/ 64 h 71"/>
                <a:gd name="T14" fmla="*/ 8 w 219"/>
                <a:gd name="T15" fmla="*/ 71 h 71"/>
                <a:gd name="T16" fmla="*/ 31 w 219"/>
                <a:gd name="T17" fmla="*/ 64 h 71"/>
                <a:gd name="T18" fmla="*/ 47 w 219"/>
                <a:gd name="T19" fmla="*/ 64 h 71"/>
                <a:gd name="T20" fmla="*/ 219 w 219"/>
                <a:gd name="T21"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71">
                  <a:moveTo>
                    <a:pt x="219" y="7"/>
                  </a:moveTo>
                  <a:lnTo>
                    <a:pt x="195" y="0"/>
                  </a:lnTo>
                  <a:lnTo>
                    <a:pt x="55" y="14"/>
                  </a:lnTo>
                  <a:lnTo>
                    <a:pt x="47" y="22"/>
                  </a:lnTo>
                  <a:lnTo>
                    <a:pt x="24" y="29"/>
                  </a:lnTo>
                  <a:lnTo>
                    <a:pt x="0" y="57"/>
                  </a:lnTo>
                  <a:lnTo>
                    <a:pt x="0" y="64"/>
                  </a:lnTo>
                  <a:lnTo>
                    <a:pt x="8" y="71"/>
                  </a:lnTo>
                  <a:lnTo>
                    <a:pt x="31" y="64"/>
                  </a:lnTo>
                  <a:lnTo>
                    <a:pt x="47" y="64"/>
                  </a:lnTo>
                  <a:lnTo>
                    <a:pt x="219" y="7"/>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ti-ET"/>
            </a:p>
          </p:txBody>
        </p:sp>
        <p:sp>
          <p:nvSpPr>
            <p:cNvPr id="167616" name="Line 704">
              <a:extLst>
                <a:ext uri="{FF2B5EF4-FFF2-40B4-BE49-F238E27FC236}">
                  <a16:creationId xmlns:a16="http://schemas.microsoft.com/office/drawing/2014/main" id="{8770A8D1-F923-4282-9664-39D91B246864}"/>
                </a:ext>
              </a:extLst>
            </p:cNvPr>
            <p:cNvSpPr>
              <a:spLocks noChangeShapeType="1"/>
            </p:cNvSpPr>
            <p:nvPr/>
          </p:nvSpPr>
          <p:spPr bwMode="auto">
            <a:xfrm flipH="1">
              <a:off x="2693" y="2331"/>
              <a:ext cx="125" cy="1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17" name="Line 705">
              <a:extLst>
                <a:ext uri="{FF2B5EF4-FFF2-40B4-BE49-F238E27FC236}">
                  <a16:creationId xmlns:a16="http://schemas.microsoft.com/office/drawing/2014/main" id="{96CBBDDB-1C85-4D8E-9B29-657D1EFD78A9}"/>
                </a:ext>
              </a:extLst>
            </p:cNvPr>
            <p:cNvSpPr>
              <a:spLocks noChangeShapeType="1"/>
            </p:cNvSpPr>
            <p:nvPr/>
          </p:nvSpPr>
          <p:spPr bwMode="auto">
            <a:xfrm flipH="1">
              <a:off x="2693" y="2331"/>
              <a:ext cx="125" cy="113"/>
            </a:xfrm>
            <a:prstGeom prst="line">
              <a:avLst/>
            </a:prstGeom>
            <a:noFill/>
            <a:ln w="25400">
              <a:solidFill>
                <a:srgbClr val="0E0E0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18" name="Line 706">
              <a:extLst>
                <a:ext uri="{FF2B5EF4-FFF2-40B4-BE49-F238E27FC236}">
                  <a16:creationId xmlns:a16="http://schemas.microsoft.com/office/drawing/2014/main" id="{8AC37C2D-9994-4FFB-A720-D8CFB31D0EC1}"/>
                </a:ext>
              </a:extLst>
            </p:cNvPr>
            <p:cNvSpPr>
              <a:spLocks noChangeShapeType="1"/>
            </p:cNvSpPr>
            <p:nvPr/>
          </p:nvSpPr>
          <p:spPr bwMode="auto">
            <a:xfrm flipH="1">
              <a:off x="2701" y="2331"/>
              <a:ext cx="133" cy="120"/>
            </a:xfrm>
            <a:prstGeom prst="line">
              <a:avLst/>
            </a:prstGeom>
            <a:noFill/>
            <a:ln w="25400">
              <a:solidFill>
                <a:srgbClr val="1C1C1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19" name="Line 707">
              <a:extLst>
                <a:ext uri="{FF2B5EF4-FFF2-40B4-BE49-F238E27FC236}">
                  <a16:creationId xmlns:a16="http://schemas.microsoft.com/office/drawing/2014/main" id="{C555E2A8-D18C-4EF4-BE7C-AD8C60628417}"/>
                </a:ext>
              </a:extLst>
            </p:cNvPr>
            <p:cNvSpPr>
              <a:spLocks noChangeShapeType="1"/>
            </p:cNvSpPr>
            <p:nvPr/>
          </p:nvSpPr>
          <p:spPr bwMode="auto">
            <a:xfrm flipH="1">
              <a:off x="2709" y="2331"/>
              <a:ext cx="141" cy="127"/>
            </a:xfrm>
            <a:prstGeom prst="line">
              <a:avLst/>
            </a:prstGeom>
            <a:noFill/>
            <a:ln w="25400">
              <a:solidFill>
                <a:srgbClr val="2A2A2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20" name="Line 708">
              <a:extLst>
                <a:ext uri="{FF2B5EF4-FFF2-40B4-BE49-F238E27FC236}">
                  <a16:creationId xmlns:a16="http://schemas.microsoft.com/office/drawing/2014/main" id="{DDFB91A6-DCEF-4CDA-B2EA-48E44C27A953}"/>
                </a:ext>
              </a:extLst>
            </p:cNvPr>
            <p:cNvSpPr>
              <a:spLocks noChangeShapeType="1"/>
            </p:cNvSpPr>
            <p:nvPr/>
          </p:nvSpPr>
          <p:spPr bwMode="auto">
            <a:xfrm flipH="1">
              <a:off x="2709" y="2331"/>
              <a:ext cx="141" cy="127"/>
            </a:xfrm>
            <a:prstGeom prst="line">
              <a:avLst/>
            </a:prstGeom>
            <a:noFill/>
            <a:ln w="25400">
              <a:solidFill>
                <a:srgbClr val="38383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21" name="Line 709">
              <a:extLst>
                <a:ext uri="{FF2B5EF4-FFF2-40B4-BE49-F238E27FC236}">
                  <a16:creationId xmlns:a16="http://schemas.microsoft.com/office/drawing/2014/main" id="{1E09E455-0781-48B8-9D07-E7D1BA1E017F}"/>
                </a:ext>
              </a:extLst>
            </p:cNvPr>
            <p:cNvSpPr>
              <a:spLocks noChangeShapeType="1"/>
            </p:cNvSpPr>
            <p:nvPr/>
          </p:nvSpPr>
          <p:spPr bwMode="auto">
            <a:xfrm flipH="1">
              <a:off x="2716" y="2331"/>
              <a:ext cx="148" cy="134"/>
            </a:xfrm>
            <a:prstGeom prst="line">
              <a:avLst/>
            </a:prstGeom>
            <a:noFill/>
            <a:ln w="25400">
              <a:solidFill>
                <a:srgbClr val="47474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22" name="Line 710">
              <a:extLst>
                <a:ext uri="{FF2B5EF4-FFF2-40B4-BE49-F238E27FC236}">
                  <a16:creationId xmlns:a16="http://schemas.microsoft.com/office/drawing/2014/main" id="{DD10898D-E312-489E-9665-D049A45B69FD}"/>
                </a:ext>
              </a:extLst>
            </p:cNvPr>
            <p:cNvSpPr>
              <a:spLocks noChangeShapeType="1"/>
            </p:cNvSpPr>
            <p:nvPr/>
          </p:nvSpPr>
          <p:spPr bwMode="auto">
            <a:xfrm flipH="1">
              <a:off x="2865" y="2331"/>
              <a:ext cx="16" cy="14"/>
            </a:xfrm>
            <a:prstGeom prst="line">
              <a:avLst/>
            </a:prstGeom>
            <a:noFill/>
            <a:ln w="25400">
              <a:solidFill>
                <a:srgbClr val="55555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23" name="Line 711">
              <a:extLst>
                <a:ext uri="{FF2B5EF4-FFF2-40B4-BE49-F238E27FC236}">
                  <a16:creationId xmlns:a16="http://schemas.microsoft.com/office/drawing/2014/main" id="{8B72B0B3-B9D0-4FD8-A1DF-169C33A25270}"/>
                </a:ext>
              </a:extLst>
            </p:cNvPr>
            <p:cNvSpPr>
              <a:spLocks noChangeShapeType="1"/>
            </p:cNvSpPr>
            <p:nvPr/>
          </p:nvSpPr>
          <p:spPr bwMode="auto">
            <a:xfrm flipH="1">
              <a:off x="2865" y="2331"/>
              <a:ext cx="24" cy="21"/>
            </a:xfrm>
            <a:prstGeom prst="line">
              <a:avLst/>
            </a:prstGeom>
            <a:noFill/>
            <a:ln w="25400">
              <a:solidFill>
                <a:srgbClr val="63636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24" name="Line 712">
              <a:extLst>
                <a:ext uri="{FF2B5EF4-FFF2-40B4-BE49-F238E27FC236}">
                  <a16:creationId xmlns:a16="http://schemas.microsoft.com/office/drawing/2014/main" id="{B22F19AC-AA47-4061-BD31-3EBBD7FD988A}"/>
                </a:ext>
              </a:extLst>
            </p:cNvPr>
            <p:cNvSpPr>
              <a:spLocks noChangeShapeType="1"/>
            </p:cNvSpPr>
            <p:nvPr/>
          </p:nvSpPr>
          <p:spPr bwMode="auto">
            <a:xfrm flipH="1">
              <a:off x="2865" y="2331"/>
              <a:ext cx="32" cy="28"/>
            </a:xfrm>
            <a:prstGeom prst="line">
              <a:avLst/>
            </a:prstGeom>
            <a:noFill/>
            <a:ln w="25400">
              <a:solidFill>
                <a:srgbClr val="71717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25" name="Line 713">
              <a:extLst>
                <a:ext uri="{FF2B5EF4-FFF2-40B4-BE49-F238E27FC236}">
                  <a16:creationId xmlns:a16="http://schemas.microsoft.com/office/drawing/2014/main" id="{F6F3F016-6AD6-4887-80C0-23D5A74D6D69}"/>
                </a:ext>
              </a:extLst>
            </p:cNvPr>
            <p:cNvSpPr>
              <a:spLocks noChangeShapeType="1"/>
            </p:cNvSpPr>
            <p:nvPr/>
          </p:nvSpPr>
          <p:spPr bwMode="auto">
            <a:xfrm flipH="1">
              <a:off x="2865" y="2331"/>
              <a:ext cx="47" cy="42"/>
            </a:xfrm>
            <a:prstGeom prst="line">
              <a:avLst/>
            </a:prstGeom>
            <a:noFill/>
            <a:ln w="25400">
              <a:solidFill>
                <a:srgbClr val="7F7F7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26" name="Line 714">
              <a:extLst>
                <a:ext uri="{FF2B5EF4-FFF2-40B4-BE49-F238E27FC236}">
                  <a16:creationId xmlns:a16="http://schemas.microsoft.com/office/drawing/2014/main" id="{957343CE-2444-49E8-93ED-98D209C8B383}"/>
                </a:ext>
              </a:extLst>
            </p:cNvPr>
            <p:cNvSpPr>
              <a:spLocks noChangeShapeType="1"/>
            </p:cNvSpPr>
            <p:nvPr/>
          </p:nvSpPr>
          <p:spPr bwMode="auto">
            <a:xfrm flipH="1">
              <a:off x="2874" y="2331"/>
              <a:ext cx="46" cy="42"/>
            </a:xfrm>
            <a:prstGeom prst="line">
              <a:avLst/>
            </a:prstGeom>
            <a:noFill/>
            <a:ln w="25400">
              <a:solidFill>
                <a:srgbClr val="8E8E8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27" name="Line 715">
              <a:extLst>
                <a:ext uri="{FF2B5EF4-FFF2-40B4-BE49-F238E27FC236}">
                  <a16:creationId xmlns:a16="http://schemas.microsoft.com/office/drawing/2014/main" id="{35201565-C495-4E19-BFEE-765162883C50}"/>
                </a:ext>
              </a:extLst>
            </p:cNvPr>
            <p:cNvSpPr>
              <a:spLocks noChangeShapeType="1"/>
            </p:cNvSpPr>
            <p:nvPr/>
          </p:nvSpPr>
          <p:spPr bwMode="auto">
            <a:xfrm flipH="1">
              <a:off x="2889" y="2331"/>
              <a:ext cx="46" cy="42"/>
            </a:xfrm>
            <a:prstGeom prst="line">
              <a:avLst/>
            </a:prstGeom>
            <a:noFill/>
            <a:ln w="25400">
              <a:solidFill>
                <a:srgbClr val="9C9C9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28" name="Line 716">
              <a:extLst>
                <a:ext uri="{FF2B5EF4-FFF2-40B4-BE49-F238E27FC236}">
                  <a16:creationId xmlns:a16="http://schemas.microsoft.com/office/drawing/2014/main" id="{0455EB73-F1E3-44E5-8A66-E5C14A6A4F77}"/>
                </a:ext>
              </a:extLst>
            </p:cNvPr>
            <p:cNvSpPr>
              <a:spLocks noChangeShapeType="1"/>
            </p:cNvSpPr>
            <p:nvPr/>
          </p:nvSpPr>
          <p:spPr bwMode="auto">
            <a:xfrm flipH="1">
              <a:off x="2897" y="2331"/>
              <a:ext cx="46" cy="42"/>
            </a:xfrm>
            <a:prstGeom prst="line">
              <a:avLst/>
            </a:prstGeom>
            <a:noFill/>
            <a:ln w="25400">
              <a:solidFill>
                <a:srgbClr val="AAAAA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29" name="Line 717">
              <a:extLst>
                <a:ext uri="{FF2B5EF4-FFF2-40B4-BE49-F238E27FC236}">
                  <a16:creationId xmlns:a16="http://schemas.microsoft.com/office/drawing/2014/main" id="{60F5C3B0-E20C-4007-9567-D0C451733516}"/>
                </a:ext>
              </a:extLst>
            </p:cNvPr>
            <p:cNvSpPr>
              <a:spLocks noChangeShapeType="1"/>
            </p:cNvSpPr>
            <p:nvPr/>
          </p:nvSpPr>
          <p:spPr bwMode="auto">
            <a:xfrm flipH="1">
              <a:off x="2905" y="2331"/>
              <a:ext cx="46" cy="42"/>
            </a:xfrm>
            <a:prstGeom prst="line">
              <a:avLst/>
            </a:prstGeom>
            <a:noFill/>
            <a:ln w="25400">
              <a:solidFill>
                <a:srgbClr val="B8B8B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30" name="Line 718">
              <a:extLst>
                <a:ext uri="{FF2B5EF4-FFF2-40B4-BE49-F238E27FC236}">
                  <a16:creationId xmlns:a16="http://schemas.microsoft.com/office/drawing/2014/main" id="{CA663EAB-F198-4F4D-83ED-9FE0DFD58A40}"/>
                </a:ext>
              </a:extLst>
            </p:cNvPr>
            <p:cNvSpPr>
              <a:spLocks noChangeShapeType="1"/>
            </p:cNvSpPr>
            <p:nvPr/>
          </p:nvSpPr>
          <p:spPr bwMode="auto">
            <a:xfrm flipH="1">
              <a:off x="2920" y="2345"/>
              <a:ext cx="31" cy="28"/>
            </a:xfrm>
            <a:prstGeom prst="line">
              <a:avLst/>
            </a:prstGeom>
            <a:noFill/>
            <a:ln w="25400">
              <a:solidFill>
                <a:srgbClr val="C7C7C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31" name="Line 719">
              <a:extLst>
                <a:ext uri="{FF2B5EF4-FFF2-40B4-BE49-F238E27FC236}">
                  <a16:creationId xmlns:a16="http://schemas.microsoft.com/office/drawing/2014/main" id="{DE2946B7-961D-4979-9976-2FA6FA3192EE}"/>
                </a:ext>
              </a:extLst>
            </p:cNvPr>
            <p:cNvSpPr>
              <a:spLocks noChangeShapeType="1"/>
            </p:cNvSpPr>
            <p:nvPr/>
          </p:nvSpPr>
          <p:spPr bwMode="auto">
            <a:xfrm flipH="1">
              <a:off x="2935" y="2358"/>
              <a:ext cx="16" cy="15"/>
            </a:xfrm>
            <a:prstGeom prst="line">
              <a:avLst/>
            </a:prstGeom>
            <a:noFill/>
            <a:ln w="25400">
              <a:solidFill>
                <a:srgbClr val="D5D5D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32" name="Line 720">
              <a:extLst>
                <a:ext uri="{FF2B5EF4-FFF2-40B4-BE49-F238E27FC236}">
                  <a16:creationId xmlns:a16="http://schemas.microsoft.com/office/drawing/2014/main" id="{D38ED049-CBE9-45B8-B371-0A02131023EE}"/>
                </a:ext>
              </a:extLst>
            </p:cNvPr>
            <p:cNvSpPr>
              <a:spLocks noChangeShapeType="1"/>
            </p:cNvSpPr>
            <p:nvPr/>
          </p:nvSpPr>
          <p:spPr bwMode="auto">
            <a:xfrm flipH="1">
              <a:off x="2935" y="2358"/>
              <a:ext cx="16" cy="15"/>
            </a:xfrm>
            <a:prstGeom prst="line">
              <a:avLst/>
            </a:prstGeom>
            <a:noFill/>
            <a:ln w="25400">
              <a:solidFill>
                <a:srgbClr val="E3E3E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33" name="Line 721">
              <a:extLst>
                <a:ext uri="{FF2B5EF4-FFF2-40B4-BE49-F238E27FC236}">
                  <a16:creationId xmlns:a16="http://schemas.microsoft.com/office/drawing/2014/main" id="{AFE9D23B-E6E5-4603-BB98-BB77BDA8983E}"/>
                </a:ext>
              </a:extLst>
            </p:cNvPr>
            <p:cNvSpPr>
              <a:spLocks noChangeShapeType="1"/>
            </p:cNvSpPr>
            <p:nvPr/>
          </p:nvSpPr>
          <p:spPr bwMode="auto">
            <a:xfrm flipH="1">
              <a:off x="2951" y="2373"/>
              <a:ext cx="1" cy="1"/>
            </a:xfrm>
            <a:prstGeom prst="line">
              <a:avLst/>
            </a:prstGeom>
            <a:noFill/>
            <a:ln w="25400">
              <a:solidFill>
                <a:srgbClr val="F1F1F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34" name="Freeform 722">
              <a:extLst>
                <a:ext uri="{FF2B5EF4-FFF2-40B4-BE49-F238E27FC236}">
                  <a16:creationId xmlns:a16="http://schemas.microsoft.com/office/drawing/2014/main" id="{BD428BF4-A778-4841-B809-77E9DDAAE72C}"/>
                </a:ext>
              </a:extLst>
            </p:cNvPr>
            <p:cNvSpPr>
              <a:spLocks/>
            </p:cNvSpPr>
            <p:nvPr/>
          </p:nvSpPr>
          <p:spPr bwMode="auto">
            <a:xfrm>
              <a:off x="2857" y="2331"/>
              <a:ext cx="94" cy="42"/>
            </a:xfrm>
            <a:custGeom>
              <a:avLst/>
              <a:gdLst>
                <a:gd name="T0" fmla="*/ 70 w 94"/>
                <a:gd name="T1" fmla="*/ 0 h 42"/>
                <a:gd name="T2" fmla="*/ 0 w 94"/>
                <a:gd name="T3" fmla="*/ 21 h 42"/>
                <a:gd name="T4" fmla="*/ 16 w 94"/>
                <a:gd name="T5" fmla="*/ 42 h 42"/>
                <a:gd name="T6" fmla="*/ 94 w 94"/>
                <a:gd name="T7" fmla="*/ 21 h 42"/>
                <a:gd name="T8" fmla="*/ 70 w 94"/>
                <a:gd name="T9" fmla="*/ 0 h 42"/>
              </a:gdLst>
              <a:ahLst/>
              <a:cxnLst>
                <a:cxn ang="0">
                  <a:pos x="T0" y="T1"/>
                </a:cxn>
                <a:cxn ang="0">
                  <a:pos x="T2" y="T3"/>
                </a:cxn>
                <a:cxn ang="0">
                  <a:pos x="T4" y="T5"/>
                </a:cxn>
                <a:cxn ang="0">
                  <a:pos x="T6" y="T7"/>
                </a:cxn>
                <a:cxn ang="0">
                  <a:pos x="T8" y="T9"/>
                </a:cxn>
              </a:cxnLst>
              <a:rect l="0" t="0" r="r" b="b"/>
              <a:pathLst>
                <a:path w="94" h="42">
                  <a:moveTo>
                    <a:pt x="70" y="0"/>
                  </a:moveTo>
                  <a:lnTo>
                    <a:pt x="0" y="21"/>
                  </a:lnTo>
                  <a:lnTo>
                    <a:pt x="16" y="42"/>
                  </a:lnTo>
                  <a:lnTo>
                    <a:pt x="94" y="21"/>
                  </a:lnTo>
                  <a:lnTo>
                    <a:pt x="7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ti-ET"/>
            </a:p>
          </p:txBody>
        </p:sp>
        <p:sp>
          <p:nvSpPr>
            <p:cNvPr id="167635" name="Freeform 723">
              <a:extLst>
                <a:ext uri="{FF2B5EF4-FFF2-40B4-BE49-F238E27FC236}">
                  <a16:creationId xmlns:a16="http://schemas.microsoft.com/office/drawing/2014/main" id="{E09C4F73-00CC-48A6-8EE5-F9101823EB84}"/>
                </a:ext>
              </a:extLst>
            </p:cNvPr>
            <p:cNvSpPr>
              <a:spLocks/>
            </p:cNvSpPr>
            <p:nvPr/>
          </p:nvSpPr>
          <p:spPr bwMode="auto">
            <a:xfrm>
              <a:off x="3138" y="1747"/>
              <a:ext cx="351" cy="436"/>
            </a:xfrm>
            <a:custGeom>
              <a:avLst/>
              <a:gdLst>
                <a:gd name="T0" fmla="*/ 312 w 351"/>
                <a:gd name="T1" fmla="*/ 78 h 436"/>
                <a:gd name="T2" fmla="*/ 351 w 351"/>
                <a:gd name="T3" fmla="*/ 162 h 436"/>
                <a:gd name="T4" fmla="*/ 336 w 351"/>
                <a:gd name="T5" fmla="*/ 261 h 436"/>
                <a:gd name="T6" fmla="*/ 297 w 351"/>
                <a:gd name="T7" fmla="*/ 338 h 436"/>
                <a:gd name="T8" fmla="*/ 226 w 351"/>
                <a:gd name="T9" fmla="*/ 387 h 436"/>
                <a:gd name="T10" fmla="*/ 125 w 351"/>
                <a:gd name="T11" fmla="*/ 422 h 436"/>
                <a:gd name="T12" fmla="*/ 0 w 351"/>
                <a:gd name="T13" fmla="*/ 436 h 436"/>
                <a:gd name="T14" fmla="*/ 141 w 351"/>
                <a:gd name="T15" fmla="*/ 373 h 436"/>
                <a:gd name="T16" fmla="*/ 203 w 351"/>
                <a:gd name="T17" fmla="*/ 331 h 436"/>
                <a:gd name="T18" fmla="*/ 242 w 351"/>
                <a:gd name="T19" fmla="*/ 282 h 436"/>
                <a:gd name="T20" fmla="*/ 265 w 351"/>
                <a:gd name="T21" fmla="*/ 197 h 436"/>
                <a:gd name="T22" fmla="*/ 265 w 351"/>
                <a:gd name="T23" fmla="*/ 106 h 436"/>
                <a:gd name="T24" fmla="*/ 195 w 351"/>
                <a:gd name="T25" fmla="*/ 0 h 436"/>
                <a:gd name="T26" fmla="*/ 312 w 351"/>
                <a:gd name="T27" fmla="*/ 78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1" h="436">
                  <a:moveTo>
                    <a:pt x="312" y="78"/>
                  </a:moveTo>
                  <a:lnTo>
                    <a:pt x="351" y="162"/>
                  </a:lnTo>
                  <a:lnTo>
                    <a:pt x="336" y="261"/>
                  </a:lnTo>
                  <a:lnTo>
                    <a:pt x="297" y="338"/>
                  </a:lnTo>
                  <a:lnTo>
                    <a:pt x="226" y="387"/>
                  </a:lnTo>
                  <a:lnTo>
                    <a:pt x="125" y="422"/>
                  </a:lnTo>
                  <a:lnTo>
                    <a:pt x="0" y="436"/>
                  </a:lnTo>
                  <a:lnTo>
                    <a:pt x="141" y="373"/>
                  </a:lnTo>
                  <a:lnTo>
                    <a:pt x="203" y="331"/>
                  </a:lnTo>
                  <a:lnTo>
                    <a:pt x="242" y="282"/>
                  </a:lnTo>
                  <a:lnTo>
                    <a:pt x="265" y="197"/>
                  </a:lnTo>
                  <a:lnTo>
                    <a:pt x="265" y="106"/>
                  </a:lnTo>
                  <a:lnTo>
                    <a:pt x="195" y="0"/>
                  </a:lnTo>
                  <a:lnTo>
                    <a:pt x="312" y="78"/>
                  </a:lnTo>
                  <a:close/>
                </a:path>
              </a:pathLst>
            </a:custGeom>
            <a:solidFill>
              <a:srgbClr val="FCF305"/>
            </a:solidFill>
            <a:ln w="12700">
              <a:solidFill>
                <a:srgbClr val="FCF305"/>
              </a:solidFill>
              <a:prstDash val="solid"/>
              <a:round/>
              <a:headEnd/>
              <a:tailEnd/>
            </a:ln>
          </p:spPr>
          <p:txBody>
            <a:bodyPr/>
            <a:lstStyle/>
            <a:p>
              <a:endParaRPr lang="ti-ET"/>
            </a:p>
          </p:txBody>
        </p:sp>
        <p:sp>
          <p:nvSpPr>
            <p:cNvPr id="167636" name="Line 724">
              <a:extLst>
                <a:ext uri="{FF2B5EF4-FFF2-40B4-BE49-F238E27FC236}">
                  <a16:creationId xmlns:a16="http://schemas.microsoft.com/office/drawing/2014/main" id="{B43BDE3D-77EE-4686-8711-C4F905B55163}"/>
                </a:ext>
              </a:extLst>
            </p:cNvPr>
            <p:cNvSpPr>
              <a:spLocks noChangeShapeType="1"/>
            </p:cNvSpPr>
            <p:nvPr/>
          </p:nvSpPr>
          <p:spPr bwMode="auto">
            <a:xfrm flipH="1">
              <a:off x="2474" y="1290"/>
              <a:ext cx="1" cy="1"/>
            </a:xfrm>
            <a:prstGeom prst="line">
              <a:avLst/>
            </a:prstGeom>
            <a:noFill/>
            <a:ln w="25400">
              <a:solidFill>
                <a:srgbClr val="15151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37" name="Line 725">
              <a:extLst>
                <a:ext uri="{FF2B5EF4-FFF2-40B4-BE49-F238E27FC236}">
                  <a16:creationId xmlns:a16="http://schemas.microsoft.com/office/drawing/2014/main" id="{A588A606-CC33-48DA-9566-5B1DE76BFF2D}"/>
                </a:ext>
              </a:extLst>
            </p:cNvPr>
            <p:cNvSpPr>
              <a:spLocks noChangeShapeType="1"/>
            </p:cNvSpPr>
            <p:nvPr/>
          </p:nvSpPr>
          <p:spPr bwMode="auto">
            <a:xfrm flipH="1">
              <a:off x="2474" y="1290"/>
              <a:ext cx="17" cy="15"/>
            </a:xfrm>
            <a:prstGeom prst="line">
              <a:avLst/>
            </a:prstGeom>
            <a:noFill/>
            <a:ln w="25400">
              <a:solidFill>
                <a:srgbClr val="1A1A1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38" name="Line 726">
              <a:extLst>
                <a:ext uri="{FF2B5EF4-FFF2-40B4-BE49-F238E27FC236}">
                  <a16:creationId xmlns:a16="http://schemas.microsoft.com/office/drawing/2014/main" id="{A0F3FB99-46B0-4C88-81A2-A702708BB7CC}"/>
                </a:ext>
              </a:extLst>
            </p:cNvPr>
            <p:cNvSpPr>
              <a:spLocks noChangeShapeType="1"/>
            </p:cNvSpPr>
            <p:nvPr/>
          </p:nvSpPr>
          <p:spPr bwMode="auto">
            <a:xfrm flipH="1">
              <a:off x="2474" y="1290"/>
              <a:ext cx="17" cy="15"/>
            </a:xfrm>
            <a:prstGeom prst="line">
              <a:avLst/>
            </a:prstGeom>
            <a:noFill/>
            <a:ln w="25400">
              <a:solidFill>
                <a:srgbClr val="1E1E1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39" name="Line 727">
              <a:extLst>
                <a:ext uri="{FF2B5EF4-FFF2-40B4-BE49-F238E27FC236}">
                  <a16:creationId xmlns:a16="http://schemas.microsoft.com/office/drawing/2014/main" id="{03A2F4B3-319D-4E94-BFB8-C3C94F6C31CE}"/>
                </a:ext>
              </a:extLst>
            </p:cNvPr>
            <p:cNvSpPr>
              <a:spLocks noChangeShapeType="1"/>
            </p:cNvSpPr>
            <p:nvPr/>
          </p:nvSpPr>
          <p:spPr bwMode="auto">
            <a:xfrm flipH="1">
              <a:off x="2474" y="1290"/>
              <a:ext cx="33" cy="29"/>
            </a:xfrm>
            <a:prstGeom prst="line">
              <a:avLst/>
            </a:prstGeom>
            <a:noFill/>
            <a:ln w="25400">
              <a:solidFill>
                <a:srgbClr val="22222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40" name="Line 728">
              <a:extLst>
                <a:ext uri="{FF2B5EF4-FFF2-40B4-BE49-F238E27FC236}">
                  <a16:creationId xmlns:a16="http://schemas.microsoft.com/office/drawing/2014/main" id="{A57FF7E9-80B0-463D-9140-AF1E39A7F5B3}"/>
                </a:ext>
              </a:extLst>
            </p:cNvPr>
            <p:cNvSpPr>
              <a:spLocks noChangeShapeType="1"/>
            </p:cNvSpPr>
            <p:nvPr/>
          </p:nvSpPr>
          <p:spPr bwMode="auto">
            <a:xfrm flipH="1">
              <a:off x="2474" y="1290"/>
              <a:ext cx="47" cy="42"/>
            </a:xfrm>
            <a:prstGeom prst="line">
              <a:avLst/>
            </a:prstGeom>
            <a:noFill/>
            <a:ln w="25400">
              <a:solidFill>
                <a:srgbClr val="27272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41" name="Line 729">
              <a:extLst>
                <a:ext uri="{FF2B5EF4-FFF2-40B4-BE49-F238E27FC236}">
                  <a16:creationId xmlns:a16="http://schemas.microsoft.com/office/drawing/2014/main" id="{736C7322-3754-4327-BF6A-21820575B65F}"/>
                </a:ext>
              </a:extLst>
            </p:cNvPr>
            <p:cNvSpPr>
              <a:spLocks noChangeShapeType="1"/>
            </p:cNvSpPr>
            <p:nvPr/>
          </p:nvSpPr>
          <p:spPr bwMode="auto">
            <a:xfrm flipH="1">
              <a:off x="2474" y="1290"/>
              <a:ext cx="47" cy="42"/>
            </a:xfrm>
            <a:prstGeom prst="line">
              <a:avLst/>
            </a:prstGeom>
            <a:noFill/>
            <a:ln w="25400">
              <a:solidFill>
                <a:srgbClr val="2B2B2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42" name="Line 730">
              <a:extLst>
                <a:ext uri="{FF2B5EF4-FFF2-40B4-BE49-F238E27FC236}">
                  <a16:creationId xmlns:a16="http://schemas.microsoft.com/office/drawing/2014/main" id="{06F62937-437A-415D-86DA-6F73CD15FAC2}"/>
                </a:ext>
              </a:extLst>
            </p:cNvPr>
            <p:cNvSpPr>
              <a:spLocks noChangeShapeType="1"/>
            </p:cNvSpPr>
            <p:nvPr/>
          </p:nvSpPr>
          <p:spPr bwMode="auto">
            <a:xfrm flipH="1">
              <a:off x="2474" y="1290"/>
              <a:ext cx="63" cy="56"/>
            </a:xfrm>
            <a:prstGeom prst="line">
              <a:avLst/>
            </a:prstGeom>
            <a:noFill/>
            <a:ln w="25400">
              <a:solidFill>
                <a:srgbClr val="2F2F2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43" name="Line 731">
              <a:extLst>
                <a:ext uri="{FF2B5EF4-FFF2-40B4-BE49-F238E27FC236}">
                  <a16:creationId xmlns:a16="http://schemas.microsoft.com/office/drawing/2014/main" id="{8B5E47CA-5F06-435F-A740-BDEB42823295}"/>
                </a:ext>
              </a:extLst>
            </p:cNvPr>
            <p:cNvSpPr>
              <a:spLocks noChangeShapeType="1"/>
            </p:cNvSpPr>
            <p:nvPr/>
          </p:nvSpPr>
          <p:spPr bwMode="auto">
            <a:xfrm flipH="1">
              <a:off x="2474" y="1290"/>
              <a:ext cx="79" cy="71"/>
            </a:xfrm>
            <a:prstGeom prst="line">
              <a:avLst/>
            </a:prstGeom>
            <a:noFill/>
            <a:ln w="25400">
              <a:solidFill>
                <a:srgbClr val="34343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44" name="Line 732">
              <a:extLst>
                <a:ext uri="{FF2B5EF4-FFF2-40B4-BE49-F238E27FC236}">
                  <a16:creationId xmlns:a16="http://schemas.microsoft.com/office/drawing/2014/main" id="{5B990505-0FBD-4303-BC33-A070DBC621C5}"/>
                </a:ext>
              </a:extLst>
            </p:cNvPr>
            <p:cNvSpPr>
              <a:spLocks noChangeShapeType="1"/>
            </p:cNvSpPr>
            <p:nvPr/>
          </p:nvSpPr>
          <p:spPr bwMode="auto">
            <a:xfrm flipH="1">
              <a:off x="2474" y="1290"/>
              <a:ext cx="95" cy="85"/>
            </a:xfrm>
            <a:prstGeom prst="line">
              <a:avLst/>
            </a:prstGeom>
            <a:noFill/>
            <a:ln w="25400">
              <a:solidFill>
                <a:srgbClr val="38383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45" name="Line 733">
              <a:extLst>
                <a:ext uri="{FF2B5EF4-FFF2-40B4-BE49-F238E27FC236}">
                  <a16:creationId xmlns:a16="http://schemas.microsoft.com/office/drawing/2014/main" id="{0E78B2C7-699C-402F-87A0-3D7985AE92FA}"/>
                </a:ext>
              </a:extLst>
            </p:cNvPr>
            <p:cNvSpPr>
              <a:spLocks noChangeShapeType="1"/>
            </p:cNvSpPr>
            <p:nvPr/>
          </p:nvSpPr>
          <p:spPr bwMode="auto">
            <a:xfrm flipH="1">
              <a:off x="2474" y="1290"/>
              <a:ext cx="95" cy="85"/>
            </a:xfrm>
            <a:prstGeom prst="line">
              <a:avLst/>
            </a:prstGeom>
            <a:noFill/>
            <a:ln w="25400">
              <a:solidFill>
                <a:srgbClr val="3C3C3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46" name="Line 734">
              <a:extLst>
                <a:ext uri="{FF2B5EF4-FFF2-40B4-BE49-F238E27FC236}">
                  <a16:creationId xmlns:a16="http://schemas.microsoft.com/office/drawing/2014/main" id="{D918B5BE-2B46-441E-85A6-90C4370F36FD}"/>
                </a:ext>
              </a:extLst>
            </p:cNvPr>
            <p:cNvSpPr>
              <a:spLocks noChangeShapeType="1"/>
            </p:cNvSpPr>
            <p:nvPr/>
          </p:nvSpPr>
          <p:spPr bwMode="auto">
            <a:xfrm flipH="1">
              <a:off x="2474" y="1290"/>
              <a:ext cx="110" cy="99"/>
            </a:xfrm>
            <a:prstGeom prst="line">
              <a:avLst/>
            </a:prstGeom>
            <a:noFill/>
            <a:ln w="25400">
              <a:solidFill>
                <a:srgbClr val="41414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47" name="Line 735">
              <a:extLst>
                <a:ext uri="{FF2B5EF4-FFF2-40B4-BE49-F238E27FC236}">
                  <a16:creationId xmlns:a16="http://schemas.microsoft.com/office/drawing/2014/main" id="{1DF7CD3D-F127-4B72-9D4C-F35E200A9574}"/>
                </a:ext>
              </a:extLst>
            </p:cNvPr>
            <p:cNvSpPr>
              <a:spLocks noChangeShapeType="1"/>
            </p:cNvSpPr>
            <p:nvPr/>
          </p:nvSpPr>
          <p:spPr bwMode="auto">
            <a:xfrm flipH="1">
              <a:off x="2474" y="1290"/>
              <a:ext cx="125" cy="112"/>
            </a:xfrm>
            <a:prstGeom prst="line">
              <a:avLst/>
            </a:prstGeom>
            <a:noFill/>
            <a:ln w="25400">
              <a:solidFill>
                <a:srgbClr val="45454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48" name="Line 736">
              <a:extLst>
                <a:ext uri="{FF2B5EF4-FFF2-40B4-BE49-F238E27FC236}">
                  <a16:creationId xmlns:a16="http://schemas.microsoft.com/office/drawing/2014/main" id="{4A143595-367C-4B16-AD9B-1C770D3E05FC}"/>
                </a:ext>
              </a:extLst>
            </p:cNvPr>
            <p:cNvSpPr>
              <a:spLocks noChangeShapeType="1"/>
            </p:cNvSpPr>
            <p:nvPr/>
          </p:nvSpPr>
          <p:spPr bwMode="auto">
            <a:xfrm flipH="1">
              <a:off x="2474" y="1290"/>
              <a:ext cx="125" cy="112"/>
            </a:xfrm>
            <a:prstGeom prst="line">
              <a:avLst/>
            </a:prstGeom>
            <a:noFill/>
            <a:ln w="25400">
              <a:solidFill>
                <a:srgbClr val="49494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49" name="Line 737">
              <a:extLst>
                <a:ext uri="{FF2B5EF4-FFF2-40B4-BE49-F238E27FC236}">
                  <a16:creationId xmlns:a16="http://schemas.microsoft.com/office/drawing/2014/main" id="{CE8CD02E-994D-4C4C-BDAE-73715BCCE155}"/>
                </a:ext>
              </a:extLst>
            </p:cNvPr>
            <p:cNvSpPr>
              <a:spLocks noChangeShapeType="1"/>
            </p:cNvSpPr>
            <p:nvPr/>
          </p:nvSpPr>
          <p:spPr bwMode="auto">
            <a:xfrm flipH="1">
              <a:off x="2474" y="1290"/>
              <a:ext cx="141" cy="126"/>
            </a:xfrm>
            <a:prstGeom prst="line">
              <a:avLst/>
            </a:prstGeom>
            <a:noFill/>
            <a:ln w="25400">
              <a:solidFill>
                <a:srgbClr val="4E4E4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50" name="Line 738">
              <a:extLst>
                <a:ext uri="{FF2B5EF4-FFF2-40B4-BE49-F238E27FC236}">
                  <a16:creationId xmlns:a16="http://schemas.microsoft.com/office/drawing/2014/main" id="{B2763237-7941-49EE-9F51-3CC6B09F93CF}"/>
                </a:ext>
              </a:extLst>
            </p:cNvPr>
            <p:cNvSpPr>
              <a:spLocks noChangeShapeType="1"/>
            </p:cNvSpPr>
            <p:nvPr/>
          </p:nvSpPr>
          <p:spPr bwMode="auto">
            <a:xfrm flipH="1">
              <a:off x="2474" y="1290"/>
              <a:ext cx="157" cy="141"/>
            </a:xfrm>
            <a:prstGeom prst="line">
              <a:avLst/>
            </a:prstGeom>
            <a:noFill/>
            <a:ln w="25400">
              <a:solidFill>
                <a:srgbClr val="52525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51" name="Line 739">
              <a:extLst>
                <a:ext uri="{FF2B5EF4-FFF2-40B4-BE49-F238E27FC236}">
                  <a16:creationId xmlns:a16="http://schemas.microsoft.com/office/drawing/2014/main" id="{241E1D17-B269-48BE-B349-C3651936099D}"/>
                </a:ext>
              </a:extLst>
            </p:cNvPr>
            <p:cNvSpPr>
              <a:spLocks noChangeShapeType="1"/>
            </p:cNvSpPr>
            <p:nvPr/>
          </p:nvSpPr>
          <p:spPr bwMode="auto">
            <a:xfrm flipH="1">
              <a:off x="2474" y="1290"/>
              <a:ext cx="157" cy="141"/>
            </a:xfrm>
            <a:prstGeom prst="line">
              <a:avLst/>
            </a:prstGeom>
            <a:noFill/>
            <a:ln w="25400">
              <a:solidFill>
                <a:srgbClr val="56565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52" name="Line 740">
              <a:extLst>
                <a:ext uri="{FF2B5EF4-FFF2-40B4-BE49-F238E27FC236}">
                  <a16:creationId xmlns:a16="http://schemas.microsoft.com/office/drawing/2014/main" id="{8D9B41B7-7F5D-4F4C-8DFF-6021B712778F}"/>
                </a:ext>
              </a:extLst>
            </p:cNvPr>
            <p:cNvSpPr>
              <a:spLocks noChangeShapeType="1"/>
            </p:cNvSpPr>
            <p:nvPr/>
          </p:nvSpPr>
          <p:spPr bwMode="auto">
            <a:xfrm flipH="1">
              <a:off x="2474" y="1290"/>
              <a:ext cx="172" cy="154"/>
            </a:xfrm>
            <a:prstGeom prst="line">
              <a:avLst/>
            </a:prstGeom>
            <a:noFill/>
            <a:ln w="25400">
              <a:solidFill>
                <a:srgbClr val="5B5B5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53" name="Line 741">
              <a:extLst>
                <a:ext uri="{FF2B5EF4-FFF2-40B4-BE49-F238E27FC236}">
                  <a16:creationId xmlns:a16="http://schemas.microsoft.com/office/drawing/2014/main" id="{07DD54CE-48B4-4AF2-B042-2F1DC02204B1}"/>
                </a:ext>
              </a:extLst>
            </p:cNvPr>
            <p:cNvSpPr>
              <a:spLocks noChangeShapeType="1"/>
            </p:cNvSpPr>
            <p:nvPr/>
          </p:nvSpPr>
          <p:spPr bwMode="auto">
            <a:xfrm flipH="1">
              <a:off x="2483" y="1290"/>
              <a:ext cx="179" cy="162"/>
            </a:xfrm>
            <a:prstGeom prst="line">
              <a:avLst/>
            </a:prstGeom>
            <a:noFill/>
            <a:ln w="25400">
              <a:solidFill>
                <a:srgbClr val="5F5F5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54" name="Line 742">
              <a:extLst>
                <a:ext uri="{FF2B5EF4-FFF2-40B4-BE49-F238E27FC236}">
                  <a16:creationId xmlns:a16="http://schemas.microsoft.com/office/drawing/2014/main" id="{EAFBC419-5942-4C4A-B8BD-1D74FF400E94}"/>
                </a:ext>
              </a:extLst>
            </p:cNvPr>
            <p:cNvSpPr>
              <a:spLocks noChangeShapeType="1"/>
            </p:cNvSpPr>
            <p:nvPr/>
          </p:nvSpPr>
          <p:spPr bwMode="auto">
            <a:xfrm flipH="1">
              <a:off x="2498" y="1290"/>
              <a:ext cx="179" cy="162"/>
            </a:xfrm>
            <a:prstGeom prst="line">
              <a:avLst/>
            </a:prstGeom>
            <a:noFill/>
            <a:ln w="25400">
              <a:solidFill>
                <a:srgbClr val="63636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55" name="Line 743">
              <a:extLst>
                <a:ext uri="{FF2B5EF4-FFF2-40B4-BE49-F238E27FC236}">
                  <a16:creationId xmlns:a16="http://schemas.microsoft.com/office/drawing/2014/main" id="{BA9E5E86-76CF-42DF-B9AE-524851373D1E}"/>
                </a:ext>
              </a:extLst>
            </p:cNvPr>
            <p:cNvSpPr>
              <a:spLocks noChangeShapeType="1"/>
            </p:cNvSpPr>
            <p:nvPr/>
          </p:nvSpPr>
          <p:spPr bwMode="auto">
            <a:xfrm flipH="1">
              <a:off x="2498" y="1290"/>
              <a:ext cx="179" cy="162"/>
            </a:xfrm>
            <a:prstGeom prst="line">
              <a:avLst/>
            </a:prstGeom>
            <a:noFill/>
            <a:ln w="25400">
              <a:solidFill>
                <a:srgbClr val="68686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56" name="Line 744">
              <a:extLst>
                <a:ext uri="{FF2B5EF4-FFF2-40B4-BE49-F238E27FC236}">
                  <a16:creationId xmlns:a16="http://schemas.microsoft.com/office/drawing/2014/main" id="{F6C6F527-1D6C-4E8F-BFA4-827924E9F28D}"/>
                </a:ext>
              </a:extLst>
            </p:cNvPr>
            <p:cNvSpPr>
              <a:spLocks noChangeShapeType="1"/>
            </p:cNvSpPr>
            <p:nvPr/>
          </p:nvSpPr>
          <p:spPr bwMode="auto">
            <a:xfrm flipH="1">
              <a:off x="2514" y="1290"/>
              <a:ext cx="179" cy="162"/>
            </a:xfrm>
            <a:prstGeom prst="line">
              <a:avLst/>
            </a:prstGeom>
            <a:noFill/>
            <a:ln w="25400">
              <a:solidFill>
                <a:srgbClr val="6C6C6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57" name="Line 745">
              <a:extLst>
                <a:ext uri="{FF2B5EF4-FFF2-40B4-BE49-F238E27FC236}">
                  <a16:creationId xmlns:a16="http://schemas.microsoft.com/office/drawing/2014/main" id="{160BE635-916E-4A2C-ADD7-2A570D654823}"/>
                </a:ext>
              </a:extLst>
            </p:cNvPr>
            <p:cNvSpPr>
              <a:spLocks noChangeShapeType="1"/>
            </p:cNvSpPr>
            <p:nvPr/>
          </p:nvSpPr>
          <p:spPr bwMode="auto">
            <a:xfrm flipH="1">
              <a:off x="2530" y="1290"/>
              <a:ext cx="179" cy="162"/>
            </a:xfrm>
            <a:prstGeom prst="line">
              <a:avLst/>
            </a:prstGeom>
            <a:noFill/>
            <a:ln w="25400">
              <a:solidFill>
                <a:srgbClr val="70707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58" name="Line 746">
              <a:extLst>
                <a:ext uri="{FF2B5EF4-FFF2-40B4-BE49-F238E27FC236}">
                  <a16:creationId xmlns:a16="http://schemas.microsoft.com/office/drawing/2014/main" id="{8834CE95-0C09-4778-B609-9AEEF67D30DB}"/>
                </a:ext>
              </a:extLst>
            </p:cNvPr>
            <p:cNvSpPr>
              <a:spLocks noChangeShapeType="1"/>
            </p:cNvSpPr>
            <p:nvPr/>
          </p:nvSpPr>
          <p:spPr bwMode="auto">
            <a:xfrm flipH="1">
              <a:off x="2530" y="1290"/>
              <a:ext cx="179" cy="162"/>
            </a:xfrm>
            <a:prstGeom prst="line">
              <a:avLst/>
            </a:prstGeom>
            <a:noFill/>
            <a:ln w="25400">
              <a:solidFill>
                <a:srgbClr val="75757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59" name="Line 747">
              <a:extLst>
                <a:ext uri="{FF2B5EF4-FFF2-40B4-BE49-F238E27FC236}">
                  <a16:creationId xmlns:a16="http://schemas.microsoft.com/office/drawing/2014/main" id="{A708BC4D-C6F3-4028-9E1B-F4A8943EB51E}"/>
                </a:ext>
              </a:extLst>
            </p:cNvPr>
            <p:cNvSpPr>
              <a:spLocks noChangeShapeType="1"/>
            </p:cNvSpPr>
            <p:nvPr/>
          </p:nvSpPr>
          <p:spPr bwMode="auto">
            <a:xfrm flipH="1">
              <a:off x="2545" y="1290"/>
              <a:ext cx="179" cy="162"/>
            </a:xfrm>
            <a:prstGeom prst="line">
              <a:avLst/>
            </a:prstGeom>
            <a:noFill/>
            <a:ln w="25400">
              <a:solidFill>
                <a:srgbClr val="79797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60" name="Line 748">
              <a:extLst>
                <a:ext uri="{FF2B5EF4-FFF2-40B4-BE49-F238E27FC236}">
                  <a16:creationId xmlns:a16="http://schemas.microsoft.com/office/drawing/2014/main" id="{E4B1B5B3-1290-4B5E-B839-0FBE4974ED75}"/>
                </a:ext>
              </a:extLst>
            </p:cNvPr>
            <p:cNvSpPr>
              <a:spLocks noChangeShapeType="1"/>
            </p:cNvSpPr>
            <p:nvPr/>
          </p:nvSpPr>
          <p:spPr bwMode="auto">
            <a:xfrm flipH="1">
              <a:off x="2561" y="1290"/>
              <a:ext cx="179" cy="162"/>
            </a:xfrm>
            <a:prstGeom prst="line">
              <a:avLst/>
            </a:prstGeom>
            <a:noFill/>
            <a:ln w="25400">
              <a:solidFill>
                <a:srgbClr val="7D7D7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61" name="Line 749">
              <a:extLst>
                <a:ext uri="{FF2B5EF4-FFF2-40B4-BE49-F238E27FC236}">
                  <a16:creationId xmlns:a16="http://schemas.microsoft.com/office/drawing/2014/main" id="{3DB76B79-72CF-42DD-AF07-23813B818983}"/>
                </a:ext>
              </a:extLst>
            </p:cNvPr>
            <p:cNvSpPr>
              <a:spLocks noChangeShapeType="1"/>
            </p:cNvSpPr>
            <p:nvPr/>
          </p:nvSpPr>
          <p:spPr bwMode="auto">
            <a:xfrm flipH="1">
              <a:off x="2561" y="1290"/>
              <a:ext cx="179" cy="162"/>
            </a:xfrm>
            <a:prstGeom prst="line">
              <a:avLst/>
            </a:prstGeom>
            <a:noFill/>
            <a:ln w="25400">
              <a:solidFill>
                <a:srgbClr val="82828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62" name="Line 750">
              <a:extLst>
                <a:ext uri="{FF2B5EF4-FFF2-40B4-BE49-F238E27FC236}">
                  <a16:creationId xmlns:a16="http://schemas.microsoft.com/office/drawing/2014/main" id="{EF3E753D-CA61-4A56-ABAA-6966A1098131}"/>
                </a:ext>
              </a:extLst>
            </p:cNvPr>
            <p:cNvSpPr>
              <a:spLocks noChangeShapeType="1"/>
            </p:cNvSpPr>
            <p:nvPr/>
          </p:nvSpPr>
          <p:spPr bwMode="auto">
            <a:xfrm flipH="1">
              <a:off x="2576" y="1290"/>
              <a:ext cx="179" cy="162"/>
            </a:xfrm>
            <a:prstGeom prst="line">
              <a:avLst/>
            </a:prstGeom>
            <a:noFill/>
            <a:ln w="25400">
              <a:solidFill>
                <a:srgbClr val="86868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63" name="Line 751">
              <a:extLst>
                <a:ext uri="{FF2B5EF4-FFF2-40B4-BE49-F238E27FC236}">
                  <a16:creationId xmlns:a16="http://schemas.microsoft.com/office/drawing/2014/main" id="{FB2BB6EE-B519-4B75-AB4B-F4DDE733EA23}"/>
                </a:ext>
              </a:extLst>
            </p:cNvPr>
            <p:cNvSpPr>
              <a:spLocks noChangeShapeType="1"/>
            </p:cNvSpPr>
            <p:nvPr/>
          </p:nvSpPr>
          <p:spPr bwMode="auto">
            <a:xfrm flipH="1">
              <a:off x="2592" y="1290"/>
              <a:ext cx="179" cy="162"/>
            </a:xfrm>
            <a:prstGeom prst="line">
              <a:avLst/>
            </a:prstGeom>
            <a:noFill/>
            <a:ln w="25400">
              <a:solidFill>
                <a:srgbClr val="8A8A8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64" name="Line 752">
              <a:extLst>
                <a:ext uri="{FF2B5EF4-FFF2-40B4-BE49-F238E27FC236}">
                  <a16:creationId xmlns:a16="http://schemas.microsoft.com/office/drawing/2014/main" id="{C027328D-6485-44E0-9B56-B8453DCBCC0E}"/>
                </a:ext>
              </a:extLst>
            </p:cNvPr>
            <p:cNvSpPr>
              <a:spLocks noChangeShapeType="1"/>
            </p:cNvSpPr>
            <p:nvPr/>
          </p:nvSpPr>
          <p:spPr bwMode="auto">
            <a:xfrm flipH="1">
              <a:off x="2608" y="1290"/>
              <a:ext cx="179" cy="162"/>
            </a:xfrm>
            <a:prstGeom prst="line">
              <a:avLst/>
            </a:prstGeom>
            <a:noFill/>
            <a:ln w="25400">
              <a:solidFill>
                <a:srgbClr val="8F8F8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65" name="Line 753">
              <a:extLst>
                <a:ext uri="{FF2B5EF4-FFF2-40B4-BE49-F238E27FC236}">
                  <a16:creationId xmlns:a16="http://schemas.microsoft.com/office/drawing/2014/main" id="{750913DE-B225-4F7A-B424-835C36D5A443}"/>
                </a:ext>
              </a:extLst>
            </p:cNvPr>
            <p:cNvSpPr>
              <a:spLocks noChangeShapeType="1"/>
            </p:cNvSpPr>
            <p:nvPr/>
          </p:nvSpPr>
          <p:spPr bwMode="auto">
            <a:xfrm flipH="1">
              <a:off x="2608" y="1290"/>
              <a:ext cx="179" cy="162"/>
            </a:xfrm>
            <a:prstGeom prst="line">
              <a:avLst/>
            </a:prstGeom>
            <a:noFill/>
            <a:ln w="25400">
              <a:solidFill>
                <a:srgbClr val="93939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66" name="Line 754">
              <a:extLst>
                <a:ext uri="{FF2B5EF4-FFF2-40B4-BE49-F238E27FC236}">
                  <a16:creationId xmlns:a16="http://schemas.microsoft.com/office/drawing/2014/main" id="{4B31AB7E-41AF-4670-9342-2BCFA7794876}"/>
                </a:ext>
              </a:extLst>
            </p:cNvPr>
            <p:cNvSpPr>
              <a:spLocks noChangeShapeType="1"/>
            </p:cNvSpPr>
            <p:nvPr/>
          </p:nvSpPr>
          <p:spPr bwMode="auto">
            <a:xfrm flipH="1">
              <a:off x="2623" y="1290"/>
              <a:ext cx="179" cy="162"/>
            </a:xfrm>
            <a:prstGeom prst="line">
              <a:avLst/>
            </a:prstGeom>
            <a:noFill/>
            <a:ln w="25400">
              <a:solidFill>
                <a:srgbClr val="97979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67" name="Line 755">
              <a:extLst>
                <a:ext uri="{FF2B5EF4-FFF2-40B4-BE49-F238E27FC236}">
                  <a16:creationId xmlns:a16="http://schemas.microsoft.com/office/drawing/2014/main" id="{5FBBE056-8326-42ED-ADF1-7FFFF7E98C9B}"/>
                </a:ext>
              </a:extLst>
            </p:cNvPr>
            <p:cNvSpPr>
              <a:spLocks noChangeShapeType="1"/>
            </p:cNvSpPr>
            <p:nvPr/>
          </p:nvSpPr>
          <p:spPr bwMode="auto">
            <a:xfrm flipH="1">
              <a:off x="2639" y="1290"/>
              <a:ext cx="179" cy="162"/>
            </a:xfrm>
            <a:prstGeom prst="line">
              <a:avLst/>
            </a:prstGeom>
            <a:noFill/>
            <a:ln w="25400">
              <a:solidFill>
                <a:srgbClr val="9C9C9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68" name="Line 756">
              <a:extLst>
                <a:ext uri="{FF2B5EF4-FFF2-40B4-BE49-F238E27FC236}">
                  <a16:creationId xmlns:a16="http://schemas.microsoft.com/office/drawing/2014/main" id="{25470B20-22BD-45C7-9353-16857A402FBE}"/>
                </a:ext>
              </a:extLst>
            </p:cNvPr>
            <p:cNvSpPr>
              <a:spLocks noChangeShapeType="1"/>
            </p:cNvSpPr>
            <p:nvPr/>
          </p:nvSpPr>
          <p:spPr bwMode="auto">
            <a:xfrm flipH="1">
              <a:off x="2639" y="1290"/>
              <a:ext cx="179" cy="162"/>
            </a:xfrm>
            <a:prstGeom prst="line">
              <a:avLst/>
            </a:prstGeom>
            <a:noFill/>
            <a:ln w="25400">
              <a:solidFill>
                <a:srgbClr val="A0A0A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69" name="Line 757">
              <a:extLst>
                <a:ext uri="{FF2B5EF4-FFF2-40B4-BE49-F238E27FC236}">
                  <a16:creationId xmlns:a16="http://schemas.microsoft.com/office/drawing/2014/main" id="{94D73413-A1B4-4DC1-8856-3E2F06EE6604}"/>
                </a:ext>
              </a:extLst>
            </p:cNvPr>
            <p:cNvSpPr>
              <a:spLocks noChangeShapeType="1"/>
            </p:cNvSpPr>
            <p:nvPr/>
          </p:nvSpPr>
          <p:spPr bwMode="auto">
            <a:xfrm flipH="1">
              <a:off x="2654" y="1290"/>
              <a:ext cx="179" cy="162"/>
            </a:xfrm>
            <a:prstGeom prst="line">
              <a:avLst/>
            </a:prstGeom>
            <a:noFill/>
            <a:ln w="25400">
              <a:solidFill>
                <a:srgbClr val="A4A4A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70" name="Line 758">
              <a:extLst>
                <a:ext uri="{FF2B5EF4-FFF2-40B4-BE49-F238E27FC236}">
                  <a16:creationId xmlns:a16="http://schemas.microsoft.com/office/drawing/2014/main" id="{8254DCC7-8CCD-4B20-8BB1-9AC26519A561}"/>
                </a:ext>
              </a:extLst>
            </p:cNvPr>
            <p:cNvSpPr>
              <a:spLocks noChangeShapeType="1"/>
            </p:cNvSpPr>
            <p:nvPr/>
          </p:nvSpPr>
          <p:spPr bwMode="auto">
            <a:xfrm flipH="1">
              <a:off x="2669" y="1290"/>
              <a:ext cx="179" cy="162"/>
            </a:xfrm>
            <a:prstGeom prst="line">
              <a:avLst/>
            </a:prstGeom>
            <a:noFill/>
            <a:ln w="25400">
              <a:solidFill>
                <a:srgbClr val="A9A9A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71" name="Line 759">
              <a:extLst>
                <a:ext uri="{FF2B5EF4-FFF2-40B4-BE49-F238E27FC236}">
                  <a16:creationId xmlns:a16="http://schemas.microsoft.com/office/drawing/2014/main" id="{B2A1ED58-F4B4-4252-AE63-EE12D4DFDC75}"/>
                </a:ext>
              </a:extLst>
            </p:cNvPr>
            <p:cNvSpPr>
              <a:spLocks noChangeShapeType="1"/>
            </p:cNvSpPr>
            <p:nvPr/>
          </p:nvSpPr>
          <p:spPr bwMode="auto">
            <a:xfrm flipH="1">
              <a:off x="2669" y="1290"/>
              <a:ext cx="179" cy="162"/>
            </a:xfrm>
            <a:prstGeom prst="line">
              <a:avLst/>
            </a:prstGeom>
            <a:noFill/>
            <a:ln w="25400">
              <a:solidFill>
                <a:srgbClr val="ADADA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72" name="Line 760">
              <a:extLst>
                <a:ext uri="{FF2B5EF4-FFF2-40B4-BE49-F238E27FC236}">
                  <a16:creationId xmlns:a16="http://schemas.microsoft.com/office/drawing/2014/main" id="{534C3FE6-72B1-4155-A5A4-6B63C404F2D8}"/>
                </a:ext>
              </a:extLst>
            </p:cNvPr>
            <p:cNvSpPr>
              <a:spLocks noChangeShapeType="1"/>
            </p:cNvSpPr>
            <p:nvPr/>
          </p:nvSpPr>
          <p:spPr bwMode="auto">
            <a:xfrm flipH="1">
              <a:off x="2686" y="1290"/>
              <a:ext cx="179" cy="162"/>
            </a:xfrm>
            <a:prstGeom prst="line">
              <a:avLst/>
            </a:prstGeom>
            <a:noFill/>
            <a:ln w="25400">
              <a:solidFill>
                <a:srgbClr val="B1B1B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73" name="Line 761">
              <a:extLst>
                <a:ext uri="{FF2B5EF4-FFF2-40B4-BE49-F238E27FC236}">
                  <a16:creationId xmlns:a16="http://schemas.microsoft.com/office/drawing/2014/main" id="{20F98E16-F439-4D7A-8A1A-F2AD8A3E1E60}"/>
                </a:ext>
              </a:extLst>
            </p:cNvPr>
            <p:cNvSpPr>
              <a:spLocks noChangeShapeType="1"/>
            </p:cNvSpPr>
            <p:nvPr/>
          </p:nvSpPr>
          <p:spPr bwMode="auto">
            <a:xfrm flipH="1">
              <a:off x="2701" y="1290"/>
              <a:ext cx="179" cy="162"/>
            </a:xfrm>
            <a:prstGeom prst="line">
              <a:avLst/>
            </a:prstGeom>
            <a:noFill/>
            <a:ln w="25400">
              <a:solidFill>
                <a:srgbClr val="B6B6B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74" name="Line 762">
              <a:extLst>
                <a:ext uri="{FF2B5EF4-FFF2-40B4-BE49-F238E27FC236}">
                  <a16:creationId xmlns:a16="http://schemas.microsoft.com/office/drawing/2014/main" id="{A4B556E3-7698-4CF1-941F-A0C0D89BA030}"/>
                </a:ext>
              </a:extLst>
            </p:cNvPr>
            <p:cNvSpPr>
              <a:spLocks noChangeShapeType="1"/>
            </p:cNvSpPr>
            <p:nvPr/>
          </p:nvSpPr>
          <p:spPr bwMode="auto">
            <a:xfrm flipH="1">
              <a:off x="2716" y="1304"/>
              <a:ext cx="164" cy="148"/>
            </a:xfrm>
            <a:prstGeom prst="line">
              <a:avLst/>
            </a:prstGeom>
            <a:noFill/>
            <a:ln w="25400">
              <a:solidFill>
                <a:srgbClr val="BABAB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75" name="Line 763">
              <a:extLst>
                <a:ext uri="{FF2B5EF4-FFF2-40B4-BE49-F238E27FC236}">
                  <a16:creationId xmlns:a16="http://schemas.microsoft.com/office/drawing/2014/main" id="{1ED2B79A-5567-4C05-B2B7-B263BD046B5A}"/>
                </a:ext>
              </a:extLst>
            </p:cNvPr>
            <p:cNvSpPr>
              <a:spLocks noChangeShapeType="1"/>
            </p:cNvSpPr>
            <p:nvPr/>
          </p:nvSpPr>
          <p:spPr bwMode="auto">
            <a:xfrm flipH="1">
              <a:off x="2716" y="1304"/>
              <a:ext cx="164" cy="148"/>
            </a:xfrm>
            <a:prstGeom prst="line">
              <a:avLst/>
            </a:prstGeom>
            <a:noFill/>
            <a:ln w="25400">
              <a:solidFill>
                <a:srgbClr val="BEBEB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76" name="Line 764">
              <a:extLst>
                <a:ext uri="{FF2B5EF4-FFF2-40B4-BE49-F238E27FC236}">
                  <a16:creationId xmlns:a16="http://schemas.microsoft.com/office/drawing/2014/main" id="{1236D03B-589C-41A0-90A6-7F05ABF25594}"/>
                </a:ext>
              </a:extLst>
            </p:cNvPr>
            <p:cNvSpPr>
              <a:spLocks noChangeShapeType="1"/>
            </p:cNvSpPr>
            <p:nvPr/>
          </p:nvSpPr>
          <p:spPr bwMode="auto">
            <a:xfrm flipH="1">
              <a:off x="2733" y="1319"/>
              <a:ext cx="147" cy="133"/>
            </a:xfrm>
            <a:prstGeom prst="line">
              <a:avLst/>
            </a:prstGeom>
            <a:noFill/>
            <a:ln w="25400">
              <a:solidFill>
                <a:srgbClr val="C3C3C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77" name="Line 765">
              <a:extLst>
                <a:ext uri="{FF2B5EF4-FFF2-40B4-BE49-F238E27FC236}">
                  <a16:creationId xmlns:a16="http://schemas.microsoft.com/office/drawing/2014/main" id="{B5E97F01-DCDE-4946-B494-E34FB10AE8DE}"/>
                </a:ext>
              </a:extLst>
            </p:cNvPr>
            <p:cNvSpPr>
              <a:spLocks noChangeShapeType="1"/>
            </p:cNvSpPr>
            <p:nvPr/>
          </p:nvSpPr>
          <p:spPr bwMode="auto">
            <a:xfrm flipH="1">
              <a:off x="2747" y="1332"/>
              <a:ext cx="133" cy="120"/>
            </a:xfrm>
            <a:prstGeom prst="line">
              <a:avLst/>
            </a:prstGeom>
            <a:noFill/>
            <a:ln w="25400">
              <a:solidFill>
                <a:srgbClr val="C7C7C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78" name="Line 766">
              <a:extLst>
                <a:ext uri="{FF2B5EF4-FFF2-40B4-BE49-F238E27FC236}">
                  <a16:creationId xmlns:a16="http://schemas.microsoft.com/office/drawing/2014/main" id="{F03BB7E0-6B20-412A-A9F0-E23CC1D2CBC7}"/>
                </a:ext>
              </a:extLst>
            </p:cNvPr>
            <p:cNvSpPr>
              <a:spLocks noChangeShapeType="1"/>
            </p:cNvSpPr>
            <p:nvPr/>
          </p:nvSpPr>
          <p:spPr bwMode="auto">
            <a:xfrm flipH="1">
              <a:off x="2747" y="1332"/>
              <a:ext cx="133" cy="120"/>
            </a:xfrm>
            <a:prstGeom prst="line">
              <a:avLst/>
            </a:prstGeom>
            <a:noFill/>
            <a:ln w="25400">
              <a:solidFill>
                <a:srgbClr val="CBCBC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79" name="Line 767">
              <a:extLst>
                <a:ext uri="{FF2B5EF4-FFF2-40B4-BE49-F238E27FC236}">
                  <a16:creationId xmlns:a16="http://schemas.microsoft.com/office/drawing/2014/main" id="{5208351A-B6A4-443B-9D4F-3A6765A6B7D3}"/>
                </a:ext>
              </a:extLst>
            </p:cNvPr>
            <p:cNvSpPr>
              <a:spLocks noChangeShapeType="1"/>
            </p:cNvSpPr>
            <p:nvPr/>
          </p:nvSpPr>
          <p:spPr bwMode="auto">
            <a:xfrm flipH="1">
              <a:off x="2763" y="1346"/>
              <a:ext cx="117" cy="106"/>
            </a:xfrm>
            <a:prstGeom prst="line">
              <a:avLst/>
            </a:prstGeom>
            <a:noFill/>
            <a:ln w="25400">
              <a:solidFill>
                <a:srgbClr val="D0D0D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80" name="Line 768">
              <a:extLst>
                <a:ext uri="{FF2B5EF4-FFF2-40B4-BE49-F238E27FC236}">
                  <a16:creationId xmlns:a16="http://schemas.microsoft.com/office/drawing/2014/main" id="{11E10559-075A-479F-99D8-B99E9DDD5E34}"/>
                </a:ext>
              </a:extLst>
            </p:cNvPr>
            <p:cNvSpPr>
              <a:spLocks noChangeShapeType="1"/>
            </p:cNvSpPr>
            <p:nvPr/>
          </p:nvSpPr>
          <p:spPr bwMode="auto">
            <a:xfrm flipH="1">
              <a:off x="2778" y="1360"/>
              <a:ext cx="102" cy="92"/>
            </a:xfrm>
            <a:prstGeom prst="line">
              <a:avLst/>
            </a:prstGeom>
            <a:noFill/>
            <a:ln w="25400">
              <a:solidFill>
                <a:srgbClr val="D4D4D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81" name="Line 769">
              <a:extLst>
                <a:ext uri="{FF2B5EF4-FFF2-40B4-BE49-F238E27FC236}">
                  <a16:creationId xmlns:a16="http://schemas.microsoft.com/office/drawing/2014/main" id="{F69A6642-5BCB-4764-AE75-D7FB935B498E}"/>
                </a:ext>
              </a:extLst>
            </p:cNvPr>
            <p:cNvSpPr>
              <a:spLocks noChangeShapeType="1"/>
            </p:cNvSpPr>
            <p:nvPr/>
          </p:nvSpPr>
          <p:spPr bwMode="auto">
            <a:xfrm flipH="1">
              <a:off x="2778" y="1360"/>
              <a:ext cx="102" cy="92"/>
            </a:xfrm>
            <a:prstGeom prst="line">
              <a:avLst/>
            </a:prstGeom>
            <a:noFill/>
            <a:ln w="25400">
              <a:solidFill>
                <a:srgbClr val="D8D8D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82" name="Line 770">
              <a:extLst>
                <a:ext uri="{FF2B5EF4-FFF2-40B4-BE49-F238E27FC236}">
                  <a16:creationId xmlns:a16="http://schemas.microsoft.com/office/drawing/2014/main" id="{EAC96308-C536-407A-A7EE-97C3B13769D1}"/>
                </a:ext>
              </a:extLst>
            </p:cNvPr>
            <p:cNvSpPr>
              <a:spLocks noChangeShapeType="1"/>
            </p:cNvSpPr>
            <p:nvPr/>
          </p:nvSpPr>
          <p:spPr bwMode="auto">
            <a:xfrm flipH="1">
              <a:off x="2795" y="1375"/>
              <a:ext cx="85" cy="77"/>
            </a:xfrm>
            <a:prstGeom prst="line">
              <a:avLst/>
            </a:prstGeom>
            <a:noFill/>
            <a:ln w="25400">
              <a:solidFill>
                <a:srgbClr val="DDDDD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83" name="Line 771">
              <a:extLst>
                <a:ext uri="{FF2B5EF4-FFF2-40B4-BE49-F238E27FC236}">
                  <a16:creationId xmlns:a16="http://schemas.microsoft.com/office/drawing/2014/main" id="{3794B97E-025F-4164-8E49-3A9AD10C778A}"/>
                </a:ext>
              </a:extLst>
            </p:cNvPr>
            <p:cNvSpPr>
              <a:spLocks noChangeShapeType="1"/>
            </p:cNvSpPr>
            <p:nvPr/>
          </p:nvSpPr>
          <p:spPr bwMode="auto">
            <a:xfrm flipH="1">
              <a:off x="2811" y="1389"/>
              <a:ext cx="69" cy="63"/>
            </a:xfrm>
            <a:prstGeom prst="line">
              <a:avLst/>
            </a:prstGeom>
            <a:noFill/>
            <a:ln w="25400">
              <a:solidFill>
                <a:srgbClr val="E1E1E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84" name="Line 772">
              <a:extLst>
                <a:ext uri="{FF2B5EF4-FFF2-40B4-BE49-F238E27FC236}">
                  <a16:creationId xmlns:a16="http://schemas.microsoft.com/office/drawing/2014/main" id="{FFC7B523-8B05-4121-9D58-BCBC358EE8F0}"/>
                </a:ext>
              </a:extLst>
            </p:cNvPr>
            <p:cNvSpPr>
              <a:spLocks noChangeShapeType="1"/>
            </p:cNvSpPr>
            <p:nvPr/>
          </p:nvSpPr>
          <p:spPr bwMode="auto">
            <a:xfrm flipH="1">
              <a:off x="2825" y="1402"/>
              <a:ext cx="55" cy="50"/>
            </a:xfrm>
            <a:prstGeom prst="line">
              <a:avLst/>
            </a:prstGeom>
            <a:noFill/>
            <a:ln w="25400">
              <a:solidFill>
                <a:srgbClr val="E5E5E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85" name="Line 773">
              <a:extLst>
                <a:ext uri="{FF2B5EF4-FFF2-40B4-BE49-F238E27FC236}">
                  <a16:creationId xmlns:a16="http://schemas.microsoft.com/office/drawing/2014/main" id="{DB9388B7-CE33-43B2-9745-5355B170BAFC}"/>
                </a:ext>
              </a:extLst>
            </p:cNvPr>
            <p:cNvSpPr>
              <a:spLocks noChangeShapeType="1"/>
            </p:cNvSpPr>
            <p:nvPr/>
          </p:nvSpPr>
          <p:spPr bwMode="auto">
            <a:xfrm flipH="1">
              <a:off x="2825" y="1402"/>
              <a:ext cx="55" cy="50"/>
            </a:xfrm>
            <a:prstGeom prst="line">
              <a:avLst/>
            </a:prstGeom>
            <a:noFill/>
            <a:ln w="25400">
              <a:solidFill>
                <a:srgbClr val="EAEAE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86" name="Line 774">
              <a:extLst>
                <a:ext uri="{FF2B5EF4-FFF2-40B4-BE49-F238E27FC236}">
                  <a16:creationId xmlns:a16="http://schemas.microsoft.com/office/drawing/2014/main" id="{3756FA8E-AE9F-4660-96BE-AEF6DE62E2BB}"/>
                </a:ext>
              </a:extLst>
            </p:cNvPr>
            <p:cNvSpPr>
              <a:spLocks noChangeShapeType="1"/>
            </p:cNvSpPr>
            <p:nvPr/>
          </p:nvSpPr>
          <p:spPr bwMode="auto">
            <a:xfrm flipH="1">
              <a:off x="2841" y="1416"/>
              <a:ext cx="39" cy="36"/>
            </a:xfrm>
            <a:prstGeom prst="line">
              <a:avLst/>
            </a:prstGeom>
            <a:noFill/>
            <a:ln w="25400">
              <a:solidFill>
                <a:srgbClr val="EEEEE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87" name="Line 775">
              <a:extLst>
                <a:ext uri="{FF2B5EF4-FFF2-40B4-BE49-F238E27FC236}">
                  <a16:creationId xmlns:a16="http://schemas.microsoft.com/office/drawing/2014/main" id="{3100613A-FFA2-4D2D-88B7-367CA0115827}"/>
                </a:ext>
              </a:extLst>
            </p:cNvPr>
            <p:cNvSpPr>
              <a:spLocks noChangeShapeType="1"/>
            </p:cNvSpPr>
            <p:nvPr/>
          </p:nvSpPr>
          <p:spPr bwMode="auto">
            <a:xfrm flipH="1">
              <a:off x="2856" y="1430"/>
              <a:ext cx="24" cy="22"/>
            </a:xfrm>
            <a:prstGeom prst="line">
              <a:avLst/>
            </a:prstGeom>
            <a:noFill/>
            <a:ln w="25400">
              <a:solidFill>
                <a:srgbClr val="F2F2F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88" name="Line 776">
              <a:extLst>
                <a:ext uri="{FF2B5EF4-FFF2-40B4-BE49-F238E27FC236}">
                  <a16:creationId xmlns:a16="http://schemas.microsoft.com/office/drawing/2014/main" id="{39FA25BC-222B-4CB6-A71E-1EF390032101}"/>
                </a:ext>
              </a:extLst>
            </p:cNvPr>
            <p:cNvSpPr>
              <a:spLocks noChangeShapeType="1"/>
            </p:cNvSpPr>
            <p:nvPr/>
          </p:nvSpPr>
          <p:spPr bwMode="auto">
            <a:xfrm flipH="1">
              <a:off x="2856" y="1430"/>
              <a:ext cx="24" cy="22"/>
            </a:xfrm>
            <a:prstGeom prst="line">
              <a:avLst/>
            </a:prstGeom>
            <a:noFill/>
            <a:ln w="25400">
              <a:solidFill>
                <a:srgbClr val="F7F7F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89" name="Line 777">
              <a:extLst>
                <a:ext uri="{FF2B5EF4-FFF2-40B4-BE49-F238E27FC236}">
                  <a16:creationId xmlns:a16="http://schemas.microsoft.com/office/drawing/2014/main" id="{3F7CDCFF-A4A7-464C-B9A7-B32D898C85DF}"/>
                </a:ext>
              </a:extLst>
            </p:cNvPr>
            <p:cNvSpPr>
              <a:spLocks noChangeShapeType="1"/>
            </p:cNvSpPr>
            <p:nvPr/>
          </p:nvSpPr>
          <p:spPr bwMode="auto">
            <a:xfrm flipH="1">
              <a:off x="2873" y="1445"/>
              <a:ext cx="7" cy="7"/>
            </a:xfrm>
            <a:prstGeom prst="line">
              <a:avLst/>
            </a:prstGeom>
            <a:noFill/>
            <a:ln w="25400">
              <a:solidFill>
                <a:srgbClr val="FBFBF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90" name="Freeform 778">
              <a:extLst>
                <a:ext uri="{FF2B5EF4-FFF2-40B4-BE49-F238E27FC236}">
                  <a16:creationId xmlns:a16="http://schemas.microsoft.com/office/drawing/2014/main" id="{6677952D-8D41-4ADE-92E9-1DDCDEEDE740}"/>
                </a:ext>
              </a:extLst>
            </p:cNvPr>
            <p:cNvSpPr>
              <a:spLocks/>
            </p:cNvSpPr>
            <p:nvPr/>
          </p:nvSpPr>
          <p:spPr bwMode="auto">
            <a:xfrm>
              <a:off x="2467" y="1290"/>
              <a:ext cx="413" cy="162"/>
            </a:xfrm>
            <a:custGeom>
              <a:avLst/>
              <a:gdLst>
                <a:gd name="T0" fmla="*/ 0 w 413"/>
                <a:gd name="T1" fmla="*/ 21 h 162"/>
                <a:gd name="T2" fmla="*/ 15 w 413"/>
                <a:gd name="T3" fmla="*/ 7 h 162"/>
                <a:gd name="T4" fmla="*/ 39 w 413"/>
                <a:gd name="T5" fmla="*/ 0 h 162"/>
                <a:gd name="T6" fmla="*/ 62 w 413"/>
                <a:gd name="T7" fmla="*/ 7 h 162"/>
                <a:gd name="T8" fmla="*/ 78 w 413"/>
                <a:gd name="T9" fmla="*/ 35 h 162"/>
                <a:gd name="T10" fmla="*/ 101 w 413"/>
                <a:gd name="T11" fmla="*/ 63 h 162"/>
                <a:gd name="T12" fmla="*/ 156 w 413"/>
                <a:gd name="T13" fmla="*/ 77 h 162"/>
                <a:gd name="T14" fmla="*/ 226 w 413"/>
                <a:gd name="T15" fmla="*/ 63 h 162"/>
                <a:gd name="T16" fmla="*/ 296 w 413"/>
                <a:gd name="T17" fmla="*/ 49 h 162"/>
                <a:gd name="T18" fmla="*/ 328 w 413"/>
                <a:gd name="T19" fmla="*/ 42 h 162"/>
                <a:gd name="T20" fmla="*/ 359 w 413"/>
                <a:gd name="T21" fmla="*/ 49 h 162"/>
                <a:gd name="T22" fmla="*/ 382 w 413"/>
                <a:gd name="T23" fmla="*/ 56 h 162"/>
                <a:gd name="T24" fmla="*/ 406 w 413"/>
                <a:gd name="T25" fmla="*/ 84 h 162"/>
                <a:gd name="T26" fmla="*/ 406 w 413"/>
                <a:gd name="T27" fmla="*/ 92 h 162"/>
                <a:gd name="T28" fmla="*/ 413 w 413"/>
                <a:gd name="T29" fmla="*/ 106 h 162"/>
                <a:gd name="T30" fmla="*/ 398 w 413"/>
                <a:gd name="T31" fmla="*/ 120 h 162"/>
                <a:gd name="T32" fmla="*/ 367 w 413"/>
                <a:gd name="T33" fmla="*/ 127 h 162"/>
                <a:gd name="T34" fmla="*/ 343 w 413"/>
                <a:gd name="T35" fmla="*/ 134 h 162"/>
                <a:gd name="T36" fmla="*/ 257 w 413"/>
                <a:gd name="T37" fmla="*/ 141 h 162"/>
                <a:gd name="T38" fmla="*/ 156 w 413"/>
                <a:gd name="T39" fmla="*/ 155 h 162"/>
                <a:gd name="T40" fmla="*/ 109 w 413"/>
                <a:gd name="T41" fmla="*/ 162 h 162"/>
                <a:gd name="T42" fmla="*/ 62 w 413"/>
                <a:gd name="T43" fmla="*/ 155 h 162"/>
                <a:gd name="T44" fmla="*/ 54 w 413"/>
                <a:gd name="T45" fmla="*/ 134 h 162"/>
                <a:gd name="T46" fmla="*/ 31 w 413"/>
                <a:gd name="T47" fmla="*/ 92 h 162"/>
                <a:gd name="T48" fmla="*/ 15 w 413"/>
                <a:gd name="T49" fmla="*/ 49 h 162"/>
                <a:gd name="T50" fmla="*/ 7 w 413"/>
                <a:gd name="T51" fmla="*/ 28 h 162"/>
                <a:gd name="T52" fmla="*/ 0 w 413"/>
                <a:gd name="T53" fmla="*/ 2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3" h="162">
                  <a:moveTo>
                    <a:pt x="0" y="21"/>
                  </a:moveTo>
                  <a:lnTo>
                    <a:pt x="15" y="7"/>
                  </a:lnTo>
                  <a:lnTo>
                    <a:pt x="39" y="0"/>
                  </a:lnTo>
                  <a:lnTo>
                    <a:pt x="62" y="7"/>
                  </a:lnTo>
                  <a:lnTo>
                    <a:pt x="78" y="35"/>
                  </a:lnTo>
                  <a:lnTo>
                    <a:pt x="101" y="63"/>
                  </a:lnTo>
                  <a:lnTo>
                    <a:pt x="156" y="77"/>
                  </a:lnTo>
                  <a:lnTo>
                    <a:pt x="226" y="63"/>
                  </a:lnTo>
                  <a:lnTo>
                    <a:pt x="296" y="49"/>
                  </a:lnTo>
                  <a:lnTo>
                    <a:pt x="328" y="42"/>
                  </a:lnTo>
                  <a:lnTo>
                    <a:pt x="359" y="49"/>
                  </a:lnTo>
                  <a:lnTo>
                    <a:pt x="382" y="56"/>
                  </a:lnTo>
                  <a:lnTo>
                    <a:pt x="406" y="84"/>
                  </a:lnTo>
                  <a:lnTo>
                    <a:pt x="406" y="92"/>
                  </a:lnTo>
                  <a:lnTo>
                    <a:pt x="413" y="106"/>
                  </a:lnTo>
                  <a:lnTo>
                    <a:pt x="398" y="120"/>
                  </a:lnTo>
                  <a:lnTo>
                    <a:pt x="367" y="127"/>
                  </a:lnTo>
                  <a:lnTo>
                    <a:pt x="343" y="134"/>
                  </a:lnTo>
                  <a:lnTo>
                    <a:pt x="257" y="141"/>
                  </a:lnTo>
                  <a:lnTo>
                    <a:pt x="156" y="155"/>
                  </a:lnTo>
                  <a:lnTo>
                    <a:pt x="109" y="162"/>
                  </a:lnTo>
                  <a:lnTo>
                    <a:pt x="62" y="155"/>
                  </a:lnTo>
                  <a:lnTo>
                    <a:pt x="54" y="134"/>
                  </a:lnTo>
                  <a:lnTo>
                    <a:pt x="31" y="92"/>
                  </a:lnTo>
                  <a:lnTo>
                    <a:pt x="15" y="49"/>
                  </a:lnTo>
                  <a:lnTo>
                    <a:pt x="7" y="28"/>
                  </a:lnTo>
                  <a:lnTo>
                    <a:pt x="0" y="21"/>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ti-ET"/>
            </a:p>
          </p:txBody>
        </p:sp>
        <p:sp>
          <p:nvSpPr>
            <p:cNvPr id="167691" name="Line 779">
              <a:extLst>
                <a:ext uri="{FF2B5EF4-FFF2-40B4-BE49-F238E27FC236}">
                  <a16:creationId xmlns:a16="http://schemas.microsoft.com/office/drawing/2014/main" id="{AD7360F9-7E35-4875-B2F2-AB264D9C316C}"/>
                </a:ext>
              </a:extLst>
            </p:cNvPr>
            <p:cNvSpPr>
              <a:spLocks noChangeShapeType="1"/>
            </p:cNvSpPr>
            <p:nvPr/>
          </p:nvSpPr>
          <p:spPr bwMode="auto">
            <a:xfrm flipH="1">
              <a:off x="2529" y="1410"/>
              <a:ext cx="5" cy="4"/>
            </a:xfrm>
            <a:prstGeom prst="line">
              <a:avLst/>
            </a:prstGeom>
            <a:noFill/>
            <a:ln w="25400">
              <a:solidFill>
                <a:srgbClr val="181818"/>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92" name="Line 780">
              <a:extLst>
                <a:ext uri="{FF2B5EF4-FFF2-40B4-BE49-F238E27FC236}">
                  <a16:creationId xmlns:a16="http://schemas.microsoft.com/office/drawing/2014/main" id="{37744A13-9100-4139-8948-80900D1D0B97}"/>
                </a:ext>
              </a:extLst>
            </p:cNvPr>
            <p:cNvSpPr>
              <a:spLocks noChangeShapeType="1"/>
            </p:cNvSpPr>
            <p:nvPr/>
          </p:nvSpPr>
          <p:spPr bwMode="auto">
            <a:xfrm flipH="1">
              <a:off x="2529" y="1410"/>
              <a:ext cx="5" cy="4"/>
            </a:xfrm>
            <a:prstGeom prst="line">
              <a:avLst/>
            </a:prstGeom>
            <a:noFill/>
            <a:ln w="25400">
              <a:solidFill>
                <a:srgbClr val="21212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93" name="Line 781">
              <a:extLst>
                <a:ext uri="{FF2B5EF4-FFF2-40B4-BE49-F238E27FC236}">
                  <a16:creationId xmlns:a16="http://schemas.microsoft.com/office/drawing/2014/main" id="{C6B13FB4-0A13-4787-8AAA-366D47733594}"/>
                </a:ext>
              </a:extLst>
            </p:cNvPr>
            <p:cNvSpPr>
              <a:spLocks noChangeShapeType="1"/>
            </p:cNvSpPr>
            <p:nvPr/>
          </p:nvSpPr>
          <p:spPr bwMode="auto">
            <a:xfrm flipH="1">
              <a:off x="2529" y="1410"/>
              <a:ext cx="20" cy="18"/>
            </a:xfrm>
            <a:prstGeom prst="line">
              <a:avLst/>
            </a:prstGeom>
            <a:noFill/>
            <a:ln w="25400">
              <a:solidFill>
                <a:srgbClr val="29292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94" name="Line 782">
              <a:extLst>
                <a:ext uri="{FF2B5EF4-FFF2-40B4-BE49-F238E27FC236}">
                  <a16:creationId xmlns:a16="http://schemas.microsoft.com/office/drawing/2014/main" id="{D4FC3626-C962-44A0-BEDE-73C0AFA4C1E1}"/>
                </a:ext>
              </a:extLst>
            </p:cNvPr>
            <p:cNvSpPr>
              <a:spLocks noChangeShapeType="1"/>
            </p:cNvSpPr>
            <p:nvPr/>
          </p:nvSpPr>
          <p:spPr bwMode="auto">
            <a:xfrm flipH="1">
              <a:off x="2529" y="1410"/>
              <a:ext cx="35" cy="33"/>
            </a:xfrm>
            <a:prstGeom prst="line">
              <a:avLst/>
            </a:prstGeom>
            <a:noFill/>
            <a:ln w="25400">
              <a:solidFill>
                <a:srgbClr val="31313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95" name="Line 783">
              <a:extLst>
                <a:ext uri="{FF2B5EF4-FFF2-40B4-BE49-F238E27FC236}">
                  <a16:creationId xmlns:a16="http://schemas.microsoft.com/office/drawing/2014/main" id="{77B6E437-51DC-4DE3-A126-958A7F455643}"/>
                </a:ext>
              </a:extLst>
            </p:cNvPr>
            <p:cNvSpPr>
              <a:spLocks noChangeShapeType="1"/>
            </p:cNvSpPr>
            <p:nvPr/>
          </p:nvSpPr>
          <p:spPr bwMode="auto">
            <a:xfrm flipH="1">
              <a:off x="2529" y="1410"/>
              <a:ext cx="43" cy="40"/>
            </a:xfrm>
            <a:prstGeom prst="line">
              <a:avLst/>
            </a:prstGeom>
            <a:noFill/>
            <a:ln w="25400">
              <a:solidFill>
                <a:srgbClr val="39393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96" name="Line 784">
              <a:extLst>
                <a:ext uri="{FF2B5EF4-FFF2-40B4-BE49-F238E27FC236}">
                  <a16:creationId xmlns:a16="http://schemas.microsoft.com/office/drawing/2014/main" id="{64CF28AC-2390-4DD6-B29D-9D27B56FCD23}"/>
                </a:ext>
              </a:extLst>
            </p:cNvPr>
            <p:cNvSpPr>
              <a:spLocks noChangeShapeType="1"/>
            </p:cNvSpPr>
            <p:nvPr/>
          </p:nvSpPr>
          <p:spPr bwMode="auto">
            <a:xfrm flipH="1">
              <a:off x="2529" y="1410"/>
              <a:ext cx="51" cy="48"/>
            </a:xfrm>
            <a:prstGeom prst="line">
              <a:avLst/>
            </a:prstGeom>
            <a:noFill/>
            <a:ln w="25400">
              <a:solidFill>
                <a:srgbClr val="42424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97" name="Line 785">
              <a:extLst>
                <a:ext uri="{FF2B5EF4-FFF2-40B4-BE49-F238E27FC236}">
                  <a16:creationId xmlns:a16="http://schemas.microsoft.com/office/drawing/2014/main" id="{955FD167-B95C-4DFF-B833-153C2DD0B392}"/>
                </a:ext>
              </a:extLst>
            </p:cNvPr>
            <p:cNvSpPr>
              <a:spLocks noChangeShapeType="1"/>
            </p:cNvSpPr>
            <p:nvPr/>
          </p:nvSpPr>
          <p:spPr bwMode="auto">
            <a:xfrm flipH="1">
              <a:off x="2529" y="1410"/>
              <a:ext cx="66" cy="62"/>
            </a:xfrm>
            <a:prstGeom prst="line">
              <a:avLst/>
            </a:prstGeom>
            <a:noFill/>
            <a:ln w="25400">
              <a:solidFill>
                <a:srgbClr val="4A4A4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98" name="Line 786">
              <a:extLst>
                <a:ext uri="{FF2B5EF4-FFF2-40B4-BE49-F238E27FC236}">
                  <a16:creationId xmlns:a16="http://schemas.microsoft.com/office/drawing/2014/main" id="{2378B78F-65C6-4A89-8906-C86B2ACAC10C}"/>
                </a:ext>
              </a:extLst>
            </p:cNvPr>
            <p:cNvSpPr>
              <a:spLocks noChangeShapeType="1"/>
            </p:cNvSpPr>
            <p:nvPr/>
          </p:nvSpPr>
          <p:spPr bwMode="auto">
            <a:xfrm flipH="1">
              <a:off x="2537" y="1410"/>
              <a:ext cx="66" cy="63"/>
            </a:xfrm>
            <a:prstGeom prst="line">
              <a:avLst/>
            </a:prstGeom>
            <a:noFill/>
            <a:ln w="25400">
              <a:solidFill>
                <a:srgbClr val="525252"/>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699" name="Line 787">
              <a:extLst>
                <a:ext uri="{FF2B5EF4-FFF2-40B4-BE49-F238E27FC236}">
                  <a16:creationId xmlns:a16="http://schemas.microsoft.com/office/drawing/2014/main" id="{11C5B72B-AFB7-402E-B99F-065F253CDD7E}"/>
                </a:ext>
              </a:extLst>
            </p:cNvPr>
            <p:cNvSpPr>
              <a:spLocks noChangeShapeType="1"/>
            </p:cNvSpPr>
            <p:nvPr/>
          </p:nvSpPr>
          <p:spPr bwMode="auto">
            <a:xfrm flipH="1">
              <a:off x="2544" y="1410"/>
              <a:ext cx="66" cy="63"/>
            </a:xfrm>
            <a:prstGeom prst="line">
              <a:avLst/>
            </a:prstGeom>
            <a:noFill/>
            <a:ln w="25400">
              <a:solidFill>
                <a:srgbClr val="5A5A5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00" name="Line 788">
              <a:extLst>
                <a:ext uri="{FF2B5EF4-FFF2-40B4-BE49-F238E27FC236}">
                  <a16:creationId xmlns:a16="http://schemas.microsoft.com/office/drawing/2014/main" id="{7A3A4177-7AB1-403D-84F8-0D03D9FF2D7E}"/>
                </a:ext>
              </a:extLst>
            </p:cNvPr>
            <p:cNvSpPr>
              <a:spLocks noChangeShapeType="1"/>
            </p:cNvSpPr>
            <p:nvPr/>
          </p:nvSpPr>
          <p:spPr bwMode="auto">
            <a:xfrm flipH="1">
              <a:off x="2560" y="1410"/>
              <a:ext cx="67" cy="63"/>
            </a:xfrm>
            <a:prstGeom prst="line">
              <a:avLst/>
            </a:prstGeom>
            <a:noFill/>
            <a:ln w="25400">
              <a:solidFill>
                <a:srgbClr val="63636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01" name="Line 789">
              <a:extLst>
                <a:ext uri="{FF2B5EF4-FFF2-40B4-BE49-F238E27FC236}">
                  <a16:creationId xmlns:a16="http://schemas.microsoft.com/office/drawing/2014/main" id="{C57CF281-A717-42BE-BD7F-43F4A32BBD97}"/>
                </a:ext>
              </a:extLst>
            </p:cNvPr>
            <p:cNvSpPr>
              <a:spLocks noChangeShapeType="1"/>
            </p:cNvSpPr>
            <p:nvPr/>
          </p:nvSpPr>
          <p:spPr bwMode="auto">
            <a:xfrm flipH="1">
              <a:off x="2568" y="1410"/>
              <a:ext cx="66" cy="63"/>
            </a:xfrm>
            <a:prstGeom prst="line">
              <a:avLst/>
            </a:prstGeom>
            <a:noFill/>
            <a:ln w="25400">
              <a:solidFill>
                <a:srgbClr val="6B6B6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02" name="Line 790">
              <a:extLst>
                <a:ext uri="{FF2B5EF4-FFF2-40B4-BE49-F238E27FC236}">
                  <a16:creationId xmlns:a16="http://schemas.microsoft.com/office/drawing/2014/main" id="{50074839-3BBF-4E0A-BBF4-F6962165B396}"/>
                </a:ext>
              </a:extLst>
            </p:cNvPr>
            <p:cNvSpPr>
              <a:spLocks noChangeShapeType="1"/>
            </p:cNvSpPr>
            <p:nvPr/>
          </p:nvSpPr>
          <p:spPr bwMode="auto">
            <a:xfrm flipH="1">
              <a:off x="2583" y="1410"/>
              <a:ext cx="66" cy="63"/>
            </a:xfrm>
            <a:prstGeom prst="line">
              <a:avLst/>
            </a:prstGeom>
            <a:noFill/>
            <a:ln w="25400">
              <a:solidFill>
                <a:srgbClr val="737373"/>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03" name="Line 791">
              <a:extLst>
                <a:ext uri="{FF2B5EF4-FFF2-40B4-BE49-F238E27FC236}">
                  <a16:creationId xmlns:a16="http://schemas.microsoft.com/office/drawing/2014/main" id="{B66C430B-76AC-424E-83FD-96B0723002D1}"/>
                </a:ext>
              </a:extLst>
            </p:cNvPr>
            <p:cNvSpPr>
              <a:spLocks noChangeShapeType="1"/>
            </p:cNvSpPr>
            <p:nvPr/>
          </p:nvSpPr>
          <p:spPr bwMode="auto">
            <a:xfrm flipH="1">
              <a:off x="2591" y="1410"/>
              <a:ext cx="66" cy="63"/>
            </a:xfrm>
            <a:prstGeom prst="line">
              <a:avLst/>
            </a:prstGeom>
            <a:noFill/>
            <a:ln w="25400">
              <a:solidFill>
                <a:srgbClr val="7B7B7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04" name="Line 792">
              <a:extLst>
                <a:ext uri="{FF2B5EF4-FFF2-40B4-BE49-F238E27FC236}">
                  <a16:creationId xmlns:a16="http://schemas.microsoft.com/office/drawing/2014/main" id="{BF2150DC-22EF-4361-8AA8-972AFB3A9A92}"/>
                </a:ext>
              </a:extLst>
            </p:cNvPr>
            <p:cNvSpPr>
              <a:spLocks noChangeShapeType="1"/>
            </p:cNvSpPr>
            <p:nvPr/>
          </p:nvSpPr>
          <p:spPr bwMode="auto">
            <a:xfrm flipH="1">
              <a:off x="2606" y="1410"/>
              <a:ext cx="66" cy="63"/>
            </a:xfrm>
            <a:prstGeom prst="line">
              <a:avLst/>
            </a:prstGeom>
            <a:noFill/>
            <a:ln w="25400">
              <a:solidFill>
                <a:srgbClr val="84848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05" name="Line 793">
              <a:extLst>
                <a:ext uri="{FF2B5EF4-FFF2-40B4-BE49-F238E27FC236}">
                  <a16:creationId xmlns:a16="http://schemas.microsoft.com/office/drawing/2014/main" id="{752A83F9-EE94-47B3-899D-A6817B0AB8D5}"/>
                </a:ext>
              </a:extLst>
            </p:cNvPr>
            <p:cNvSpPr>
              <a:spLocks noChangeShapeType="1"/>
            </p:cNvSpPr>
            <p:nvPr/>
          </p:nvSpPr>
          <p:spPr bwMode="auto">
            <a:xfrm flipH="1">
              <a:off x="2614" y="1410"/>
              <a:ext cx="66" cy="63"/>
            </a:xfrm>
            <a:prstGeom prst="line">
              <a:avLst/>
            </a:prstGeom>
            <a:noFill/>
            <a:ln w="25400">
              <a:solidFill>
                <a:srgbClr val="8C8C8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06" name="Line 794">
              <a:extLst>
                <a:ext uri="{FF2B5EF4-FFF2-40B4-BE49-F238E27FC236}">
                  <a16:creationId xmlns:a16="http://schemas.microsoft.com/office/drawing/2014/main" id="{077A0742-A69C-4D2E-A7BE-CCB615A6A282}"/>
                </a:ext>
              </a:extLst>
            </p:cNvPr>
            <p:cNvSpPr>
              <a:spLocks noChangeShapeType="1"/>
            </p:cNvSpPr>
            <p:nvPr/>
          </p:nvSpPr>
          <p:spPr bwMode="auto">
            <a:xfrm flipH="1">
              <a:off x="2621" y="1410"/>
              <a:ext cx="66" cy="63"/>
            </a:xfrm>
            <a:prstGeom prst="line">
              <a:avLst/>
            </a:prstGeom>
            <a:noFill/>
            <a:ln w="25400">
              <a:solidFill>
                <a:srgbClr val="94949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07" name="Line 795">
              <a:extLst>
                <a:ext uri="{FF2B5EF4-FFF2-40B4-BE49-F238E27FC236}">
                  <a16:creationId xmlns:a16="http://schemas.microsoft.com/office/drawing/2014/main" id="{AC4E6585-63C6-4771-9E39-D21FBF36BEA2}"/>
                </a:ext>
              </a:extLst>
            </p:cNvPr>
            <p:cNvSpPr>
              <a:spLocks noChangeShapeType="1"/>
            </p:cNvSpPr>
            <p:nvPr/>
          </p:nvSpPr>
          <p:spPr bwMode="auto">
            <a:xfrm flipH="1">
              <a:off x="2636" y="1410"/>
              <a:ext cx="67" cy="63"/>
            </a:xfrm>
            <a:prstGeom prst="line">
              <a:avLst/>
            </a:prstGeom>
            <a:noFill/>
            <a:ln w="25400">
              <a:solidFill>
                <a:srgbClr val="9C9C9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08" name="Line 796">
              <a:extLst>
                <a:ext uri="{FF2B5EF4-FFF2-40B4-BE49-F238E27FC236}">
                  <a16:creationId xmlns:a16="http://schemas.microsoft.com/office/drawing/2014/main" id="{500AD9E6-767A-4FAE-A04B-A06854E43408}"/>
                </a:ext>
              </a:extLst>
            </p:cNvPr>
            <p:cNvSpPr>
              <a:spLocks noChangeShapeType="1"/>
            </p:cNvSpPr>
            <p:nvPr/>
          </p:nvSpPr>
          <p:spPr bwMode="auto">
            <a:xfrm flipH="1">
              <a:off x="2644" y="1410"/>
              <a:ext cx="66" cy="63"/>
            </a:xfrm>
            <a:prstGeom prst="line">
              <a:avLst/>
            </a:prstGeom>
            <a:noFill/>
            <a:ln w="25400">
              <a:solidFill>
                <a:srgbClr val="A5A5A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09" name="Line 797">
              <a:extLst>
                <a:ext uri="{FF2B5EF4-FFF2-40B4-BE49-F238E27FC236}">
                  <a16:creationId xmlns:a16="http://schemas.microsoft.com/office/drawing/2014/main" id="{D1319C4A-6118-4DF0-8C88-9F428105A40D}"/>
                </a:ext>
              </a:extLst>
            </p:cNvPr>
            <p:cNvSpPr>
              <a:spLocks noChangeShapeType="1"/>
            </p:cNvSpPr>
            <p:nvPr/>
          </p:nvSpPr>
          <p:spPr bwMode="auto">
            <a:xfrm flipH="1">
              <a:off x="2659" y="1410"/>
              <a:ext cx="66" cy="63"/>
            </a:xfrm>
            <a:prstGeom prst="line">
              <a:avLst/>
            </a:prstGeom>
            <a:noFill/>
            <a:ln w="25400">
              <a:solidFill>
                <a:srgbClr val="ADADA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10" name="Line 798">
              <a:extLst>
                <a:ext uri="{FF2B5EF4-FFF2-40B4-BE49-F238E27FC236}">
                  <a16:creationId xmlns:a16="http://schemas.microsoft.com/office/drawing/2014/main" id="{CCAEFD4A-28D6-42B2-8F7D-F14E1D39889F}"/>
                </a:ext>
              </a:extLst>
            </p:cNvPr>
            <p:cNvSpPr>
              <a:spLocks noChangeShapeType="1"/>
            </p:cNvSpPr>
            <p:nvPr/>
          </p:nvSpPr>
          <p:spPr bwMode="auto">
            <a:xfrm flipH="1">
              <a:off x="2667" y="1410"/>
              <a:ext cx="66" cy="63"/>
            </a:xfrm>
            <a:prstGeom prst="line">
              <a:avLst/>
            </a:prstGeom>
            <a:noFill/>
            <a:ln w="25400">
              <a:solidFill>
                <a:srgbClr val="B5B5B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11" name="Line 799">
              <a:extLst>
                <a:ext uri="{FF2B5EF4-FFF2-40B4-BE49-F238E27FC236}">
                  <a16:creationId xmlns:a16="http://schemas.microsoft.com/office/drawing/2014/main" id="{3EDC04E3-A670-4183-8ABF-2F51316ABEF9}"/>
                </a:ext>
              </a:extLst>
            </p:cNvPr>
            <p:cNvSpPr>
              <a:spLocks noChangeShapeType="1"/>
            </p:cNvSpPr>
            <p:nvPr/>
          </p:nvSpPr>
          <p:spPr bwMode="auto">
            <a:xfrm flipH="1">
              <a:off x="2675" y="1410"/>
              <a:ext cx="66" cy="63"/>
            </a:xfrm>
            <a:prstGeom prst="line">
              <a:avLst/>
            </a:prstGeom>
            <a:noFill/>
            <a:ln w="25400">
              <a:solidFill>
                <a:srgbClr val="BDBDBD"/>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12" name="Line 800">
              <a:extLst>
                <a:ext uri="{FF2B5EF4-FFF2-40B4-BE49-F238E27FC236}">
                  <a16:creationId xmlns:a16="http://schemas.microsoft.com/office/drawing/2014/main" id="{FF0A0D9B-62D4-43D8-B71A-468FFC9A6791}"/>
                </a:ext>
              </a:extLst>
            </p:cNvPr>
            <p:cNvSpPr>
              <a:spLocks noChangeShapeType="1"/>
            </p:cNvSpPr>
            <p:nvPr/>
          </p:nvSpPr>
          <p:spPr bwMode="auto">
            <a:xfrm flipH="1">
              <a:off x="2689" y="1417"/>
              <a:ext cx="59" cy="56"/>
            </a:xfrm>
            <a:prstGeom prst="line">
              <a:avLst/>
            </a:prstGeom>
            <a:noFill/>
            <a:ln w="25400">
              <a:solidFill>
                <a:srgbClr val="C6C6C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13" name="Line 801">
              <a:extLst>
                <a:ext uri="{FF2B5EF4-FFF2-40B4-BE49-F238E27FC236}">
                  <a16:creationId xmlns:a16="http://schemas.microsoft.com/office/drawing/2014/main" id="{DAF9CAFD-565C-421F-B800-FAE7B1EEEE4E}"/>
                </a:ext>
              </a:extLst>
            </p:cNvPr>
            <p:cNvSpPr>
              <a:spLocks noChangeShapeType="1"/>
            </p:cNvSpPr>
            <p:nvPr/>
          </p:nvSpPr>
          <p:spPr bwMode="auto">
            <a:xfrm flipH="1">
              <a:off x="2696" y="1424"/>
              <a:ext cx="52" cy="49"/>
            </a:xfrm>
            <a:prstGeom prst="line">
              <a:avLst/>
            </a:prstGeom>
            <a:noFill/>
            <a:ln w="25400">
              <a:solidFill>
                <a:srgbClr val="CECEC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14" name="Line 802">
              <a:extLst>
                <a:ext uri="{FF2B5EF4-FFF2-40B4-BE49-F238E27FC236}">
                  <a16:creationId xmlns:a16="http://schemas.microsoft.com/office/drawing/2014/main" id="{7B8FC380-6942-4FEE-BB20-E59DD8C01267}"/>
                </a:ext>
              </a:extLst>
            </p:cNvPr>
            <p:cNvSpPr>
              <a:spLocks noChangeShapeType="1"/>
            </p:cNvSpPr>
            <p:nvPr/>
          </p:nvSpPr>
          <p:spPr bwMode="auto">
            <a:xfrm flipH="1">
              <a:off x="2704" y="1431"/>
              <a:ext cx="44" cy="42"/>
            </a:xfrm>
            <a:prstGeom prst="line">
              <a:avLst/>
            </a:prstGeom>
            <a:noFill/>
            <a:ln w="25400">
              <a:solidFill>
                <a:srgbClr val="D6D6D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15" name="Line 803">
              <a:extLst>
                <a:ext uri="{FF2B5EF4-FFF2-40B4-BE49-F238E27FC236}">
                  <a16:creationId xmlns:a16="http://schemas.microsoft.com/office/drawing/2014/main" id="{CC94650E-3034-458E-9B60-A850322BD9CE}"/>
                </a:ext>
              </a:extLst>
            </p:cNvPr>
            <p:cNvSpPr>
              <a:spLocks noChangeShapeType="1"/>
            </p:cNvSpPr>
            <p:nvPr/>
          </p:nvSpPr>
          <p:spPr bwMode="auto">
            <a:xfrm flipH="1">
              <a:off x="2719" y="1445"/>
              <a:ext cx="29" cy="28"/>
            </a:xfrm>
            <a:prstGeom prst="line">
              <a:avLst/>
            </a:prstGeom>
            <a:noFill/>
            <a:ln w="25400">
              <a:solidFill>
                <a:srgbClr val="DEDED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16" name="Line 804">
              <a:extLst>
                <a:ext uri="{FF2B5EF4-FFF2-40B4-BE49-F238E27FC236}">
                  <a16:creationId xmlns:a16="http://schemas.microsoft.com/office/drawing/2014/main" id="{F8C8A5AD-844D-437D-A058-50A576BD31E1}"/>
                </a:ext>
              </a:extLst>
            </p:cNvPr>
            <p:cNvSpPr>
              <a:spLocks noChangeShapeType="1"/>
            </p:cNvSpPr>
            <p:nvPr/>
          </p:nvSpPr>
          <p:spPr bwMode="auto">
            <a:xfrm flipH="1">
              <a:off x="2735" y="1460"/>
              <a:ext cx="13" cy="13"/>
            </a:xfrm>
            <a:prstGeom prst="line">
              <a:avLst/>
            </a:prstGeom>
            <a:noFill/>
            <a:ln w="25400">
              <a:solidFill>
                <a:srgbClr val="E7E7E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17" name="Line 805">
              <a:extLst>
                <a:ext uri="{FF2B5EF4-FFF2-40B4-BE49-F238E27FC236}">
                  <a16:creationId xmlns:a16="http://schemas.microsoft.com/office/drawing/2014/main" id="{3DF0AC07-21B8-45DB-9E19-24683AEB936A}"/>
                </a:ext>
              </a:extLst>
            </p:cNvPr>
            <p:cNvSpPr>
              <a:spLocks noChangeShapeType="1"/>
            </p:cNvSpPr>
            <p:nvPr/>
          </p:nvSpPr>
          <p:spPr bwMode="auto">
            <a:xfrm flipH="1">
              <a:off x="2735" y="1460"/>
              <a:ext cx="13" cy="13"/>
            </a:xfrm>
            <a:prstGeom prst="line">
              <a:avLst/>
            </a:prstGeom>
            <a:noFill/>
            <a:ln w="25400">
              <a:solidFill>
                <a:srgbClr val="EFEFE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18" name="Freeform 806">
              <a:extLst>
                <a:ext uri="{FF2B5EF4-FFF2-40B4-BE49-F238E27FC236}">
                  <a16:creationId xmlns:a16="http://schemas.microsoft.com/office/drawing/2014/main" id="{8FC788FA-9240-42AC-AFD9-F7C66DECB2EE}"/>
                </a:ext>
              </a:extLst>
            </p:cNvPr>
            <p:cNvSpPr>
              <a:spLocks/>
            </p:cNvSpPr>
            <p:nvPr/>
          </p:nvSpPr>
          <p:spPr bwMode="auto">
            <a:xfrm>
              <a:off x="2529" y="1410"/>
              <a:ext cx="219" cy="63"/>
            </a:xfrm>
            <a:custGeom>
              <a:avLst/>
              <a:gdLst>
                <a:gd name="T0" fmla="*/ 219 w 219"/>
                <a:gd name="T1" fmla="*/ 0 h 63"/>
                <a:gd name="T2" fmla="*/ 203 w 219"/>
                <a:gd name="T3" fmla="*/ 0 h 63"/>
                <a:gd name="T4" fmla="*/ 63 w 219"/>
                <a:gd name="T5" fmla="*/ 14 h 63"/>
                <a:gd name="T6" fmla="*/ 47 w 219"/>
                <a:gd name="T7" fmla="*/ 14 h 63"/>
                <a:gd name="T8" fmla="*/ 31 w 219"/>
                <a:gd name="T9" fmla="*/ 21 h 63"/>
                <a:gd name="T10" fmla="*/ 0 w 219"/>
                <a:gd name="T11" fmla="*/ 49 h 63"/>
                <a:gd name="T12" fmla="*/ 0 w 219"/>
                <a:gd name="T13" fmla="*/ 63 h 63"/>
                <a:gd name="T14" fmla="*/ 16 w 219"/>
                <a:gd name="T15" fmla="*/ 63 h 63"/>
                <a:gd name="T16" fmla="*/ 39 w 219"/>
                <a:gd name="T17" fmla="*/ 63 h 63"/>
                <a:gd name="T18" fmla="*/ 55 w 219"/>
                <a:gd name="T19" fmla="*/ 56 h 63"/>
                <a:gd name="T20" fmla="*/ 219 w 219"/>
                <a:gd name="T2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63">
                  <a:moveTo>
                    <a:pt x="219" y="0"/>
                  </a:moveTo>
                  <a:lnTo>
                    <a:pt x="203" y="0"/>
                  </a:lnTo>
                  <a:lnTo>
                    <a:pt x="63" y="14"/>
                  </a:lnTo>
                  <a:lnTo>
                    <a:pt x="47" y="14"/>
                  </a:lnTo>
                  <a:lnTo>
                    <a:pt x="31" y="21"/>
                  </a:lnTo>
                  <a:lnTo>
                    <a:pt x="0" y="49"/>
                  </a:lnTo>
                  <a:lnTo>
                    <a:pt x="0" y="63"/>
                  </a:lnTo>
                  <a:lnTo>
                    <a:pt x="16" y="63"/>
                  </a:lnTo>
                  <a:lnTo>
                    <a:pt x="39" y="63"/>
                  </a:lnTo>
                  <a:lnTo>
                    <a:pt x="55" y="56"/>
                  </a:lnTo>
                  <a:lnTo>
                    <a:pt x="219"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ti-ET"/>
            </a:p>
          </p:txBody>
        </p:sp>
        <p:sp>
          <p:nvSpPr>
            <p:cNvPr id="167719" name="Line 807">
              <a:extLst>
                <a:ext uri="{FF2B5EF4-FFF2-40B4-BE49-F238E27FC236}">
                  <a16:creationId xmlns:a16="http://schemas.microsoft.com/office/drawing/2014/main" id="{79283095-34F9-4796-8BD9-C5A1873CC2E9}"/>
                </a:ext>
              </a:extLst>
            </p:cNvPr>
            <p:cNvSpPr>
              <a:spLocks noChangeShapeType="1"/>
            </p:cNvSpPr>
            <p:nvPr/>
          </p:nvSpPr>
          <p:spPr bwMode="auto">
            <a:xfrm flipH="1">
              <a:off x="2787" y="1353"/>
              <a:ext cx="12" cy="11"/>
            </a:xfrm>
            <a:prstGeom prst="line">
              <a:avLst/>
            </a:prstGeom>
            <a:noFill/>
            <a:ln w="25400">
              <a:solidFill>
                <a:srgbClr val="505050"/>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20" name="Line 808">
              <a:extLst>
                <a:ext uri="{FF2B5EF4-FFF2-40B4-BE49-F238E27FC236}">
                  <a16:creationId xmlns:a16="http://schemas.microsoft.com/office/drawing/2014/main" id="{E20D3F76-F6C5-4E99-A3BB-678ECFFF0804}"/>
                </a:ext>
              </a:extLst>
            </p:cNvPr>
            <p:cNvSpPr>
              <a:spLocks noChangeShapeType="1"/>
            </p:cNvSpPr>
            <p:nvPr/>
          </p:nvSpPr>
          <p:spPr bwMode="auto">
            <a:xfrm flipH="1">
              <a:off x="2787" y="1353"/>
              <a:ext cx="20" cy="19"/>
            </a:xfrm>
            <a:prstGeom prst="line">
              <a:avLst/>
            </a:prstGeom>
            <a:noFill/>
            <a:ln w="25400">
              <a:solidFill>
                <a:srgbClr val="5E5E5E"/>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21" name="Line 809">
              <a:extLst>
                <a:ext uri="{FF2B5EF4-FFF2-40B4-BE49-F238E27FC236}">
                  <a16:creationId xmlns:a16="http://schemas.microsoft.com/office/drawing/2014/main" id="{27D4025D-054A-410F-BE8F-6F46DD041D32}"/>
                </a:ext>
              </a:extLst>
            </p:cNvPr>
            <p:cNvSpPr>
              <a:spLocks noChangeShapeType="1"/>
            </p:cNvSpPr>
            <p:nvPr/>
          </p:nvSpPr>
          <p:spPr bwMode="auto">
            <a:xfrm flipH="1">
              <a:off x="2787" y="1353"/>
              <a:ext cx="36" cy="34"/>
            </a:xfrm>
            <a:prstGeom prst="line">
              <a:avLst/>
            </a:prstGeom>
            <a:noFill/>
            <a:ln w="25400">
              <a:solidFill>
                <a:srgbClr val="6B6B6B"/>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22" name="Line 810">
              <a:extLst>
                <a:ext uri="{FF2B5EF4-FFF2-40B4-BE49-F238E27FC236}">
                  <a16:creationId xmlns:a16="http://schemas.microsoft.com/office/drawing/2014/main" id="{B3887A3D-809E-43F3-A667-D21F4602FF44}"/>
                </a:ext>
              </a:extLst>
            </p:cNvPr>
            <p:cNvSpPr>
              <a:spLocks noChangeShapeType="1"/>
            </p:cNvSpPr>
            <p:nvPr/>
          </p:nvSpPr>
          <p:spPr bwMode="auto">
            <a:xfrm flipH="1">
              <a:off x="2787" y="1353"/>
              <a:ext cx="43" cy="41"/>
            </a:xfrm>
            <a:prstGeom prst="line">
              <a:avLst/>
            </a:prstGeom>
            <a:noFill/>
            <a:ln w="25400">
              <a:solidFill>
                <a:srgbClr val="797979"/>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23" name="Line 811">
              <a:extLst>
                <a:ext uri="{FF2B5EF4-FFF2-40B4-BE49-F238E27FC236}">
                  <a16:creationId xmlns:a16="http://schemas.microsoft.com/office/drawing/2014/main" id="{65B28B99-EDF7-4016-86DC-ED419E8AF323}"/>
                </a:ext>
              </a:extLst>
            </p:cNvPr>
            <p:cNvSpPr>
              <a:spLocks noChangeShapeType="1"/>
            </p:cNvSpPr>
            <p:nvPr/>
          </p:nvSpPr>
          <p:spPr bwMode="auto">
            <a:xfrm flipH="1">
              <a:off x="2793" y="1353"/>
              <a:ext cx="44" cy="43"/>
            </a:xfrm>
            <a:prstGeom prst="line">
              <a:avLst/>
            </a:prstGeom>
            <a:noFill/>
            <a:ln w="25400">
              <a:solidFill>
                <a:srgbClr val="868686"/>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24" name="Line 812">
              <a:extLst>
                <a:ext uri="{FF2B5EF4-FFF2-40B4-BE49-F238E27FC236}">
                  <a16:creationId xmlns:a16="http://schemas.microsoft.com/office/drawing/2014/main" id="{81A2E3CA-97CE-48DC-A526-7EE1ECD3B427}"/>
                </a:ext>
              </a:extLst>
            </p:cNvPr>
            <p:cNvSpPr>
              <a:spLocks noChangeShapeType="1"/>
            </p:cNvSpPr>
            <p:nvPr/>
          </p:nvSpPr>
          <p:spPr bwMode="auto">
            <a:xfrm flipH="1">
              <a:off x="2808" y="1353"/>
              <a:ext cx="44" cy="43"/>
            </a:xfrm>
            <a:prstGeom prst="line">
              <a:avLst/>
            </a:prstGeom>
            <a:noFill/>
            <a:ln w="25400">
              <a:solidFill>
                <a:srgbClr val="949494"/>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25" name="Line 813">
              <a:extLst>
                <a:ext uri="{FF2B5EF4-FFF2-40B4-BE49-F238E27FC236}">
                  <a16:creationId xmlns:a16="http://schemas.microsoft.com/office/drawing/2014/main" id="{345BFB97-A973-4D99-B2D4-46011892B92E}"/>
                </a:ext>
              </a:extLst>
            </p:cNvPr>
            <p:cNvSpPr>
              <a:spLocks noChangeShapeType="1"/>
            </p:cNvSpPr>
            <p:nvPr/>
          </p:nvSpPr>
          <p:spPr bwMode="auto">
            <a:xfrm flipH="1">
              <a:off x="2823" y="1353"/>
              <a:ext cx="44" cy="43"/>
            </a:xfrm>
            <a:prstGeom prst="line">
              <a:avLst/>
            </a:prstGeom>
            <a:noFill/>
            <a:ln w="25400">
              <a:solidFill>
                <a:srgbClr val="A1A1A1"/>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26" name="Line 814">
              <a:extLst>
                <a:ext uri="{FF2B5EF4-FFF2-40B4-BE49-F238E27FC236}">
                  <a16:creationId xmlns:a16="http://schemas.microsoft.com/office/drawing/2014/main" id="{B229170B-6B76-4152-A7C5-C993DEC0A3BC}"/>
                </a:ext>
              </a:extLst>
            </p:cNvPr>
            <p:cNvSpPr>
              <a:spLocks noChangeShapeType="1"/>
            </p:cNvSpPr>
            <p:nvPr/>
          </p:nvSpPr>
          <p:spPr bwMode="auto">
            <a:xfrm flipH="1">
              <a:off x="2830" y="1354"/>
              <a:ext cx="43" cy="42"/>
            </a:xfrm>
            <a:prstGeom prst="line">
              <a:avLst/>
            </a:prstGeom>
            <a:noFill/>
            <a:ln w="25400">
              <a:solidFill>
                <a:srgbClr val="AFAFAF"/>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27" name="Line 815">
              <a:extLst>
                <a:ext uri="{FF2B5EF4-FFF2-40B4-BE49-F238E27FC236}">
                  <a16:creationId xmlns:a16="http://schemas.microsoft.com/office/drawing/2014/main" id="{31275DEA-DE90-4F58-8BB5-5A5ED7C6F178}"/>
                </a:ext>
              </a:extLst>
            </p:cNvPr>
            <p:cNvSpPr>
              <a:spLocks noChangeShapeType="1"/>
            </p:cNvSpPr>
            <p:nvPr/>
          </p:nvSpPr>
          <p:spPr bwMode="auto">
            <a:xfrm flipH="1">
              <a:off x="2837" y="1361"/>
              <a:ext cx="36" cy="35"/>
            </a:xfrm>
            <a:prstGeom prst="line">
              <a:avLst/>
            </a:prstGeom>
            <a:noFill/>
            <a:ln w="25400">
              <a:solidFill>
                <a:srgbClr val="BCBCBC"/>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28" name="Line 816">
              <a:extLst>
                <a:ext uri="{FF2B5EF4-FFF2-40B4-BE49-F238E27FC236}">
                  <a16:creationId xmlns:a16="http://schemas.microsoft.com/office/drawing/2014/main" id="{0829B3C9-CB62-4834-8C2D-603DEC755026}"/>
                </a:ext>
              </a:extLst>
            </p:cNvPr>
            <p:cNvSpPr>
              <a:spLocks noChangeShapeType="1"/>
            </p:cNvSpPr>
            <p:nvPr/>
          </p:nvSpPr>
          <p:spPr bwMode="auto">
            <a:xfrm flipH="1">
              <a:off x="2853" y="1376"/>
              <a:ext cx="20" cy="20"/>
            </a:xfrm>
            <a:prstGeom prst="line">
              <a:avLst/>
            </a:prstGeom>
            <a:noFill/>
            <a:ln w="25400">
              <a:solidFill>
                <a:srgbClr val="CACACA"/>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29" name="Line 817">
              <a:extLst>
                <a:ext uri="{FF2B5EF4-FFF2-40B4-BE49-F238E27FC236}">
                  <a16:creationId xmlns:a16="http://schemas.microsoft.com/office/drawing/2014/main" id="{55DD7C88-EC87-4ABF-BFD9-D6AC9E232783}"/>
                </a:ext>
              </a:extLst>
            </p:cNvPr>
            <p:cNvSpPr>
              <a:spLocks noChangeShapeType="1"/>
            </p:cNvSpPr>
            <p:nvPr/>
          </p:nvSpPr>
          <p:spPr bwMode="auto">
            <a:xfrm flipH="1">
              <a:off x="2868" y="1391"/>
              <a:ext cx="5" cy="5"/>
            </a:xfrm>
            <a:prstGeom prst="line">
              <a:avLst/>
            </a:prstGeom>
            <a:noFill/>
            <a:ln w="25400">
              <a:solidFill>
                <a:srgbClr val="D7D7D7"/>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30" name="Line 818">
              <a:extLst>
                <a:ext uri="{FF2B5EF4-FFF2-40B4-BE49-F238E27FC236}">
                  <a16:creationId xmlns:a16="http://schemas.microsoft.com/office/drawing/2014/main" id="{F3C49179-AEAD-487A-8DED-E7CAEEBA9DC5}"/>
                </a:ext>
              </a:extLst>
            </p:cNvPr>
            <p:cNvSpPr>
              <a:spLocks noChangeShapeType="1"/>
            </p:cNvSpPr>
            <p:nvPr/>
          </p:nvSpPr>
          <p:spPr bwMode="auto">
            <a:xfrm flipH="1">
              <a:off x="2868" y="1391"/>
              <a:ext cx="5" cy="5"/>
            </a:xfrm>
            <a:prstGeom prst="line">
              <a:avLst/>
            </a:prstGeom>
            <a:noFill/>
            <a:ln w="25400">
              <a:solidFill>
                <a:srgbClr val="E5E5E5"/>
              </a:solidFill>
              <a:round/>
              <a:headEnd/>
              <a:tailEnd/>
            </a:ln>
            <a:extLst>
              <a:ext uri="{909E8E84-426E-40DD-AFC4-6F175D3DCCD1}">
                <a14:hiddenFill xmlns:a14="http://schemas.microsoft.com/office/drawing/2010/main">
                  <a:noFill/>
                </a14:hiddenFill>
              </a:ext>
            </a:extLst>
          </p:spPr>
          <p:txBody>
            <a:bodyPr/>
            <a:lstStyle/>
            <a:p>
              <a:endParaRPr lang="ti-ET"/>
            </a:p>
          </p:txBody>
        </p:sp>
        <p:sp>
          <p:nvSpPr>
            <p:cNvPr id="167731" name="Freeform 819">
              <a:extLst>
                <a:ext uri="{FF2B5EF4-FFF2-40B4-BE49-F238E27FC236}">
                  <a16:creationId xmlns:a16="http://schemas.microsoft.com/office/drawing/2014/main" id="{179541A6-591C-42B5-B37F-CC642B491C43}"/>
                </a:ext>
              </a:extLst>
            </p:cNvPr>
            <p:cNvSpPr>
              <a:spLocks/>
            </p:cNvSpPr>
            <p:nvPr/>
          </p:nvSpPr>
          <p:spPr bwMode="auto">
            <a:xfrm>
              <a:off x="2779" y="1353"/>
              <a:ext cx="101" cy="43"/>
            </a:xfrm>
            <a:custGeom>
              <a:avLst/>
              <a:gdLst>
                <a:gd name="T0" fmla="*/ 70 w 101"/>
                <a:gd name="T1" fmla="*/ 0 h 43"/>
                <a:gd name="T2" fmla="*/ 0 w 101"/>
                <a:gd name="T3" fmla="*/ 29 h 43"/>
                <a:gd name="T4" fmla="*/ 23 w 101"/>
                <a:gd name="T5" fmla="*/ 43 h 43"/>
                <a:gd name="T6" fmla="*/ 101 w 101"/>
                <a:gd name="T7" fmla="*/ 21 h 43"/>
                <a:gd name="T8" fmla="*/ 70 w 101"/>
                <a:gd name="T9" fmla="*/ 0 h 43"/>
              </a:gdLst>
              <a:ahLst/>
              <a:cxnLst>
                <a:cxn ang="0">
                  <a:pos x="T0" y="T1"/>
                </a:cxn>
                <a:cxn ang="0">
                  <a:pos x="T2" y="T3"/>
                </a:cxn>
                <a:cxn ang="0">
                  <a:pos x="T4" y="T5"/>
                </a:cxn>
                <a:cxn ang="0">
                  <a:pos x="T6" y="T7"/>
                </a:cxn>
                <a:cxn ang="0">
                  <a:pos x="T8" y="T9"/>
                </a:cxn>
              </a:cxnLst>
              <a:rect l="0" t="0" r="r" b="b"/>
              <a:pathLst>
                <a:path w="101" h="43">
                  <a:moveTo>
                    <a:pt x="70" y="0"/>
                  </a:moveTo>
                  <a:lnTo>
                    <a:pt x="0" y="29"/>
                  </a:lnTo>
                  <a:lnTo>
                    <a:pt x="23" y="43"/>
                  </a:lnTo>
                  <a:lnTo>
                    <a:pt x="101" y="21"/>
                  </a:lnTo>
                  <a:lnTo>
                    <a:pt x="7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ti-ET"/>
            </a:p>
          </p:txBody>
        </p:sp>
        <p:sp>
          <p:nvSpPr>
            <p:cNvPr id="167732" name="Rectangle 820">
              <a:extLst>
                <a:ext uri="{FF2B5EF4-FFF2-40B4-BE49-F238E27FC236}">
                  <a16:creationId xmlns:a16="http://schemas.microsoft.com/office/drawing/2014/main" id="{9A87DB16-1D56-4DC8-B262-34DE053976F6}"/>
                </a:ext>
              </a:extLst>
            </p:cNvPr>
            <p:cNvSpPr>
              <a:spLocks noChangeArrowheads="1"/>
            </p:cNvSpPr>
            <p:nvPr/>
          </p:nvSpPr>
          <p:spPr bwMode="auto">
            <a:xfrm>
              <a:off x="1545" y="1065"/>
              <a:ext cx="8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ti-ET" sz="2100" dirty="0">
                  <a:solidFill>
                    <a:schemeClr val="tx1"/>
                  </a:solidFill>
                  <a:latin typeface="Arial" panose="020B0604020202020204" pitchFamily="34" charset="0"/>
                </a:rPr>
                <a:t>Andromeda</a:t>
              </a:r>
              <a:endParaRPr lang="en-US" altLang="ti-ET" sz="1800" b="1" dirty="0">
                <a:solidFill>
                  <a:schemeClr val="tx1"/>
                </a:solidFill>
                <a:latin typeface="Century Gothic" panose="020B0502020202020204" pitchFamily="34" charset="0"/>
              </a:endParaRPr>
            </a:p>
          </p:txBody>
        </p:sp>
      </p:grpSp>
      <p:sp>
        <p:nvSpPr>
          <p:cNvPr id="822" name="TextBox 821">
            <a:extLst>
              <a:ext uri="{FF2B5EF4-FFF2-40B4-BE49-F238E27FC236}">
                <a16:creationId xmlns:a16="http://schemas.microsoft.com/office/drawing/2014/main" id="{BCC0BA1E-26D5-413C-932F-6F18B9F72D53}"/>
              </a:ext>
            </a:extLst>
          </p:cNvPr>
          <p:cNvSpPr txBox="1"/>
          <p:nvPr/>
        </p:nvSpPr>
        <p:spPr>
          <a:xfrm>
            <a:off x="5828906" y="6247653"/>
            <a:ext cx="452894" cy="707886"/>
          </a:xfrm>
          <a:prstGeom prst="rect">
            <a:avLst/>
          </a:prstGeom>
          <a:noFill/>
        </p:spPr>
        <p:txBody>
          <a:bodyPr wrap="square">
            <a:spAutoFit/>
          </a:bodyPr>
          <a:lstStyle/>
          <a:p>
            <a:pPr algn="ctr"/>
            <a:r>
              <a:rPr lang="en-US" altLang="ti-ET" sz="4000" dirty="0">
                <a:solidFill>
                  <a:schemeClr val="tx1"/>
                </a:solidFill>
                <a:latin typeface="Arial" panose="020B0604020202020204" pitchFamily="34" charset="0"/>
                <a:sym typeface="Webdings" panose="05030102010509060703" pitchFamily="18" charset="2"/>
              </a:rPr>
              <a:t></a:t>
            </a:r>
            <a:endParaRPr lang="ti-ET" sz="4000" dirty="0"/>
          </a:p>
        </p:txBody>
      </p:sp>
      <p:sp>
        <p:nvSpPr>
          <p:cNvPr id="823" name="TextBox 822">
            <a:extLst>
              <a:ext uri="{FF2B5EF4-FFF2-40B4-BE49-F238E27FC236}">
                <a16:creationId xmlns:a16="http://schemas.microsoft.com/office/drawing/2014/main" id="{E61937F1-22C4-4E67-8C47-3BBC611A8D17}"/>
              </a:ext>
            </a:extLst>
          </p:cNvPr>
          <p:cNvSpPr txBox="1"/>
          <p:nvPr/>
        </p:nvSpPr>
        <p:spPr>
          <a:xfrm>
            <a:off x="5013705" y="5802732"/>
            <a:ext cx="452894" cy="707886"/>
          </a:xfrm>
          <a:prstGeom prst="rect">
            <a:avLst/>
          </a:prstGeom>
          <a:noFill/>
        </p:spPr>
        <p:txBody>
          <a:bodyPr wrap="square">
            <a:spAutoFit/>
          </a:bodyPr>
          <a:lstStyle/>
          <a:p>
            <a:pPr algn="ctr"/>
            <a:r>
              <a:rPr lang="en-US" altLang="ti-ET" sz="4000" dirty="0">
                <a:solidFill>
                  <a:schemeClr val="tx1"/>
                </a:solidFill>
                <a:latin typeface="Arial" panose="020B0604020202020204" pitchFamily="34" charset="0"/>
                <a:sym typeface="Webdings" panose="05030102010509060703" pitchFamily="18" charset="2"/>
              </a:rPr>
              <a:t></a:t>
            </a:r>
            <a:endParaRPr lang="ti-ET" sz="4000" dirty="0"/>
          </a:p>
        </p:txBody>
      </p:sp>
    </p:spTree>
    <p:extLst>
      <p:ext uri="{BB962C8B-B14F-4D97-AF65-F5344CB8AC3E}">
        <p14:creationId xmlns:p14="http://schemas.microsoft.com/office/powerpoint/2010/main" val="1864744466"/>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11081</TotalTime>
  <Words>3120</Words>
  <Application>Microsoft Office PowerPoint</Application>
  <PresentationFormat>Letter Paper (8.5x11 in)</PresentationFormat>
  <Paragraphs>463</Paragraphs>
  <Slides>41</Slides>
  <Notes>20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41</vt:i4>
      </vt:variant>
    </vt:vector>
  </HeadingPairs>
  <TitlesOfParts>
    <vt:vector size="55" baseType="lpstr">
      <vt:lpstr>Arial</vt:lpstr>
      <vt:lpstr>Calibri</vt:lpstr>
      <vt:lpstr>Candara</vt:lpstr>
      <vt:lpstr>Century Gothic</vt:lpstr>
      <vt:lpstr>Consolas</vt:lpstr>
      <vt:lpstr>Helvetica</vt:lpstr>
      <vt:lpstr>Monotype Sorts</vt:lpstr>
      <vt:lpstr>Open Sans</vt:lpstr>
      <vt:lpstr>Palatino Linotype</vt:lpstr>
      <vt:lpstr>Tahoma</vt:lpstr>
      <vt:lpstr>Times New Roman</vt:lpstr>
      <vt:lpstr>Wingdings</vt:lpstr>
      <vt:lpstr>Blends</vt:lpstr>
      <vt:lpstr>1_Office Theme</vt:lpstr>
      <vt:lpstr>PowerPoint Presentation</vt:lpstr>
      <vt:lpstr>8.1. Physical Storage Systems</vt:lpstr>
      <vt:lpstr>Three-Schema(ANSI-SPARC) Architecture</vt:lpstr>
      <vt:lpstr>Classification of Physical Storage Media</vt:lpstr>
      <vt:lpstr>Storage H ierarch y</vt:lpstr>
      <vt:lpstr>Storage H ierarch y</vt:lpstr>
      <vt:lpstr>Storage Hierarchy (Cont.)</vt:lpstr>
      <vt:lpstr>ACCESS  TIM ES</vt:lpstr>
      <vt:lpstr>Jim Gray’s Storage Latency Analogy:   How Far Away is the Data?</vt:lpstr>
      <vt:lpstr>Secondary Storage Devices</vt:lpstr>
      <vt:lpstr>Magnetic Hard Disk Mechanism</vt:lpstr>
      <vt:lpstr>Sectors on a Disk</vt:lpstr>
      <vt:lpstr>Magnetic Disks</vt:lpstr>
      <vt:lpstr>Magnetic Disks</vt:lpstr>
      <vt:lpstr>Magnetic Disks (Cont.)</vt:lpstr>
      <vt:lpstr>Performance Measures of Disks</vt:lpstr>
      <vt:lpstr>Performance Measures (Cont.)</vt:lpstr>
      <vt:lpstr>Performance Measures (Cont.)</vt:lpstr>
      <vt:lpstr>Solid State Device Storage</vt:lpstr>
      <vt:lpstr>Flash Storage</vt:lpstr>
      <vt:lpstr>Flash Storage (Cont.)</vt:lpstr>
      <vt:lpstr>SSD Performance Metrics</vt:lpstr>
      <vt:lpstr>Storage Class Memory</vt:lpstr>
      <vt:lpstr>Magnetic Tapes</vt:lpstr>
      <vt:lpstr>Secondary Storage Devices</vt:lpstr>
      <vt:lpstr>SATA</vt:lpstr>
      <vt:lpstr>PowerPoint Presentation</vt:lpstr>
      <vt:lpstr>SCSI: Small Computer System Interface ( “Scuzzy”) </vt:lpstr>
      <vt:lpstr>SCSI: Small Computer System Interface ( “Scuzzy”) </vt:lpstr>
      <vt:lpstr>SCSI: Small Computer System Interface ( “Scuzzy”) </vt:lpstr>
      <vt:lpstr>NVM Express (NVMe)</vt:lpstr>
      <vt:lpstr>PCI Express link performance</vt:lpstr>
      <vt:lpstr>NVM Express (NVMe)</vt:lpstr>
      <vt:lpstr>NVM Express (NVMe)</vt:lpstr>
      <vt:lpstr>NVM Express (NVMe)</vt:lpstr>
      <vt:lpstr>Storage Interfaces</vt:lpstr>
      <vt:lpstr> </vt:lpstr>
      <vt:lpstr>Techniques for efficient data access</vt:lpstr>
      <vt:lpstr>Techniques for efficient data access</vt:lpstr>
      <vt:lpstr>Techniques for efficient data access</vt:lpstr>
      <vt:lpstr>Techniques for efficient data access</vt:lpstr>
    </vt:vector>
  </TitlesOfParts>
  <Manager/>
  <Company>©2007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Database System Concepts and Architecture</dc:subject>
  <dc:creator>Elmasri/Navathe</dc:creator>
  <cp:keywords/>
  <dc:description/>
  <cp:lastModifiedBy>Tesfamichael Gebrehiwet</cp:lastModifiedBy>
  <cp:revision>597</cp:revision>
  <cp:lastPrinted>2001-11-04T00:51:13Z</cp:lastPrinted>
  <dcterms:created xsi:type="dcterms:W3CDTF">2005-02-25T19:46:41Z</dcterms:created>
  <dcterms:modified xsi:type="dcterms:W3CDTF">2021-05-17T08:39:35Z</dcterms:modified>
  <cp:category/>
</cp:coreProperties>
</file>