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47" r:id="rId2"/>
  </p:sldMasterIdLst>
  <p:notesMasterIdLst>
    <p:notesMasterId r:id="rId93"/>
  </p:notesMasterIdLst>
  <p:handoutMasterIdLst>
    <p:handoutMasterId r:id="rId94"/>
  </p:handoutMasterIdLst>
  <p:sldIdLst>
    <p:sldId id="396" r:id="rId3"/>
    <p:sldId id="397" r:id="rId4"/>
    <p:sldId id="398" r:id="rId5"/>
    <p:sldId id="448" r:id="rId6"/>
    <p:sldId id="407" r:id="rId7"/>
    <p:sldId id="399" r:id="rId8"/>
    <p:sldId id="436" r:id="rId9"/>
    <p:sldId id="400" r:id="rId10"/>
    <p:sldId id="408" r:id="rId11"/>
    <p:sldId id="409" r:id="rId12"/>
    <p:sldId id="438" r:id="rId13"/>
    <p:sldId id="401" r:id="rId14"/>
    <p:sldId id="402" r:id="rId15"/>
    <p:sldId id="403" r:id="rId16"/>
    <p:sldId id="461" r:id="rId17"/>
    <p:sldId id="404" r:id="rId18"/>
    <p:sldId id="439" r:id="rId19"/>
    <p:sldId id="440" r:id="rId20"/>
    <p:sldId id="441" r:id="rId21"/>
    <p:sldId id="442" r:id="rId22"/>
    <p:sldId id="444" r:id="rId23"/>
    <p:sldId id="270" r:id="rId24"/>
    <p:sldId id="406" r:id="rId25"/>
    <p:sldId id="405" r:id="rId26"/>
    <p:sldId id="443" r:id="rId27"/>
    <p:sldId id="411" r:id="rId28"/>
    <p:sldId id="412" r:id="rId29"/>
    <p:sldId id="447" r:id="rId30"/>
    <p:sldId id="410" r:id="rId31"/>
    <p:sldId id="449" r:id="rId32"/>
    <p:sldId id="445" r:id="rId33"/>
    <p:sldId id="446" r:id="rId34"/>
    <p:sldId id="422" r:id="rId35"/>
    <p:sldId id="420" r:id="rId36"/>
    <p:sldId id="421" r:id="rId37"/>
    <p:sldId id="423" r:id="rId38"/>
    <p:sldId id="424" r:id="rId39"/>
    <p:sldId id="462" r:id="rId40"/>
    <p:sldId id="257" r:id="rId41"/>
    <p:sldId id="463" r:id="rId42"/>
    <p:sldId id="464" r:id="rId43"/>
    <p:sldId id="465" r:id="rId44"/>
    <p:sldId id="466" r:id="rId45"/>
    <p:sldId id="467" r:id="rId46"/>
    <p:sldId id="468" r:id="rId47"/>
    <p:sldId id="275" r:id="rId48"/>
    <p:sldId id="276" r:id="rId49"/>
    <p:sldId id="413" r:id="rId50"/>
    <p:sldId id="295" r:id="rId51"/>
    <p:sldId id="418" r:id="rId52"/>
    <p:sldId id="419" r:id="rId53"/>
    <p:sldId id="425" r:id="rId54"/>
    <p:sldId id="426" r:id="rId55"/>
    <p:sldId id="266" r:id="rId56"/>
    <p:sldId id="269" r:id="rId57"/>
    <p:sldId id="259" r:id="rId58"/>
    <p:sldId id="471" r:id="rId59"/>
    <p:sldId id="268" r:id="rId60"/>
    <p:sldId id="470" r:id="rId61"/>
    <p:sldId id="460" r:id="rId62"/>
    <p:sldId id="427" r:id="rId63"/>
    <p:sldId id="428" r:id="rId64"/>
    <p:sldId id="469" r:id="rId65"/>
    <p:sldId id="429" r:id="rId66"/>
    <p:sldId id="430" r:id="rId67"/>
    <p:sldId id="431" r:id="rId68"/>
    <p:sldId id="432" r:id="rId69"/>
    <p:sldId id="433" r:id="rId70"/>
    <p:sldId id="434" r:id="rId71"/>
    <p:sldId id="435" r:id="rId72"/>
    <p:sldId id="452" r:id="rId73"/>
    <p:sldId id="453" r:id="rId74"/>
    <p:sldId id="450" r:id="rId75"/>
    <p:sldId id="451" r:id="rId76"/>
    <p:sldId id="296" r:id="rId77"/>
    <p:sldId id="297" r:id="rId78"/>
    <p:sldId id="298" r:id="rId79"/>
    <p:sldId id="299" r:id="rId80"/>
    <p:sldId id="454" r:id="rId81"/>
    <p:sldId id="300" r:id="rId82"/>
    <p:sldId id="455" r:id="rId83"/>
    <p:sldId id="457" r:id="rId84"/>
    <p:sldId id="458" r:id="rId85"/>
    <p:sldId id="305" r:id="rId86"/>
    <p:sldId id="307" r:id="rId87"/>
    <p:sldId id="308" r:id="rId88"/>
    <p:sldId id="309" r:id="rId89"/>
    <p:sldId id="310" r:id="rId90"/>
    <p:sldId id="311" r:id="rId91"/>
    <p:sldId id="312" r:id="rId92"/>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33"/>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56" autoAdjust="0"/>
    <p:restoredTop sz="89926" autoAdjust="0"/>
  </p:normalViewPr>
  <p:slideViewPr>
    <p:cSldViewPr snapToObjects="1">
      <p:cViewPr varScale="1">
        <p:scale>
          <a:sx n="77" d="100"/>
          <a:sy n="77" d="100"/>
        </p:scale>
        <p:origin x="2064" y="7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notesViewPr>
    <p:cSldViewPr snapToObjects="1">
      <p:cViewPr>
        <p:scale>
          <a:sx n="100" d="100"/>
          <a:sy n="100" d="100"/>
        </p:scale>
        <p:origin x="2400" y="-9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0DC5C7E7-222F-4F29-A1C9-CD02829D5900}" type="slidenum">
              <a:rPr lang="en-CA" altLang="en-US"/>
              <a:pPr>
                <a:defRPr/>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9944ABBB-60C5-4ACE-8C11-8DCD5EA024CE}"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2</a:t>
            </a:fld>
            <a:endParaRPr lang="en-US" altLang="en-US" sz="1300" dirty="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154167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069DE5A9-540A-4836-B1A6-064DE652E547}"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17</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94480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069DE5A9-540A-4836-B1A6-064DE652E547}"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18</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00100" lvl="1" indent="-342900">
              <a:buFont typeface="Wingdings" panose="05000000000000000000" pitchFamily="2" charset="2"/>
              <a:buChar char="§"/>
            </a:pPr>
            <a:r>
              <a:rPr lang="en-CA" dirty="0">
                <a:latin typeface="Candara" panose="020E0502030303020204" pitchFamily="34" charset="0"/>
              </a:rPr>
              <a:t>saves some storage space, at the cost of extra work to extract attributes of the record. </a:t>
            </a:r>
          </a:p>
          <a:p>
            <a:pPr marL="800100" lvl="1" indent="-342900">
              <a:buFont typeface="Wingdings" panose="05000000000000000000" pitchFamily="2" charset="2"/>
              <a:buChar char="§"/>
            </a:pPr>
            <a:r>
              <a:rPr lang="en-CA" dirty="0">
                <a:latin typeface="Candara" panose="020E0502030303020204" pitchFamily="34" charset="0"/>
              </a:rPr>
              <a:t>useful for certain applications where records have a large number of fields, most of which are null.</a:t>
            </a:r>
            <a:endParaRPr lang="ti-ET"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80061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069DE5A9-540A-4836-B1A6-064DE652E547}"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19</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16717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74197C76-8DA6-4441-8418-E1CA93B2A4A8}"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20</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91139" name="Rectangle 2">
            <a:extLst>
              <a:ext uri="{FF2B5EF4-FFF2-40B4-BE49-F238E27FC236}">
                <a16:creationId xmlns:a16="http://schemas.microsoft.com/office/drawing/2014/main"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70275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contiguous allocation, the file blocks are allocated to consecutive disk blocks. This makes reading the whole file very fast using double buffering, but it makes expanding the file difficult. </a:t>
            </a:r>
          </a:p>
          <a:p>
            <a:r>
              <a:rPr lang="en-CA" dirty="0"/>
              <a:t>In linked allocation, each file block contains a pointer to the next file block. This makes it easy to expand the file but makes it slow to read the whole file. </a:t>
            </a:r>
          </a:p>
          <a:p>
            <a:r>
              <a:rPr lang="en-CA" dirty="0"/>
              <a:t>A combination of the two allocates clusters of consecutive disk blocks, and the clusters are linked. Clusters are sometimes called file segments or extents. </a:t>
            </a:r>
          </a:p>
          <a:p>
            <a:r>
              <a:rPr lang="en-CA" dirty="0"/>
              <a:t>Another possibility is to use indexed allocation, where one or more index blocks contain pointers to the actual file blocks. </a:t>
            </a:r>
            <a:endParaRPr lang="ti-ET" dirty="0"/>
          </a:p>
        </p:txBody>
      </p:sp>
      <p:sp>
        <p:nvSpPr>
          <p:cNvPr id="4" name="Slide Number Placeholder 3"/>
          <p:cNvSpPr>
            <a:spLocks noGrp="1"/>
          </p:cNvSpPr>
          <p:nvPr>
            <p:ph type="sldNum" sz="quarter" idx="5"/>
          </p:nvPr>
        </p:nvSpPr>
        <p:spPr/>
        <p:txBody>
          <a:bodyPr/>
          <a:lstStyle/>
          <a:p>
            <a:pPr>
              <a:defRPr/>
            </a:pPr>
            <a:fld id="{9944ABBB-60C5-4ACE-8C11-8DCD5EA024CE}" type="slidenum">
              <a:rPr lang="en-CA" altLang="en-US" smtClean="0"/>
              <a:pPr>
                <a:defRPr/>
              </a:pPr>
              <a:t>21</a:t>
            </a:fld>
            <a:endParaRPr lang="en-CA" altLang="en-US"/>
          </a:p>
        </p:txBody>
      </p:sp>
    </p:spTree>
    <p:extLst>
      <p:ext uri="{BB962C8B-B14F-4D97-AF65-F5344CB8AC3E}">
        <p14:creationId xmlns:p14="http://schemas.microsoft.com/office/powerpoint/2010/main" val="2374031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D977AD7-0A10-41FF-A72B-C0108D7AA662}"/>
              </a:ext>
            </a:extLst>
          </p:cNvPr>
          <p:cNvSpPr>
            <a:spLocks noGrp="1" noChangeArrowheads="1"/>
          </p:cNvSpPr>
          <p:nvPr>
            <p:ph type="sldNum" sz="quarter" idx="5"/>
          </p:nvPr>
        </p:nvSpPr>
        <p:spPr>
          <a:ln/>
        </p:spPr>
        <p:txBody>
          <a:bodyPr/>
          <a:lstStyle/>
          <a:p>
            <a:fld id="{F26AEF05-A3BC-4B9A-8469-FCF09FD8A897}" type="slidenum">
              <a:rPr lang="en-US" altLang="ti-ET"/>
              <a:pPr/>
              <a:t>22</a:t>
            </a:fld>
            <a:endParaRPr lang="en-US" altLang="ti-ET"/>
          </a:p>
        </p:txBody>
      </p:sp>
      <p:sp>
        <p:nvSpPr>
          <p:cNvPr id="78850" name="Rectangle 2">
            <a:extLst>
              <a:ext uri="{FF2B5EF4-FFF2-40B4-BE49-F238E27FC236}">
                <a16:creationId xmlns:a16="http://schemas.microsoft.com/office/drawing/2014/main" id="{833AD215-3450-469D-A0F4-7A34511862E1}"/>
              </a:ext>
            </a:extLst>
          </p:cNvPr>
          <p:cNvSpPr>
            <a:spLocks noGrp="1" noRot="1" noChangeAspect="1" noChangeArrowheads="1" noTextEdit="1"/>
          </p:cNvSpPr>
          <p:nvPr>
            <p:ph type="sldImg"/>
          </p:nvPr>
        </p:nvSpPr>
        <p:spPr>
          <a:xfrm>
            <a:off x="1150938" y="692150"/>
            <a:ext cx="4556125" cy="3416300"/>
          </a:xfrm>
          <a:ln/>
        </p:spPr>
      </p:sp>
      <p:sp>
        <p:nvSpPr>
          <p:cNvPr id="78851" name="Rectangle 3">
            <a:extLst>
              <a:ext uri="{FF2B5EF4-FFF2-40B4-BE49-F238E27FC236}">
                <a16:creationId xmlns:a16="http://schemas.microsoft.com/office/drawing/2014/main" id="{72443629-8FE6-40D0-9838-A5069A66FB42}"/>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23</a:t>
            </a:fld>
            <a:endParaRPr lang="en-CA" altLang="en-US"/>
          </a:p>
        </p:txBody>
      </p:sp>
    </p:spTree>
    <p:extLst>
      <p:ext uri="{BB962C8B-B14F-4D97-AF65-F5344CB8AC3E}">
        <p14:creationId xmlns:p14="http://schemas.microsoft.com/office/powerpoint/2010/main" val="2851801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74197C76-8DA6-4441-8418-E1CA93B2A4A8}"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24</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91139" name="Rectangle 2">
            <a:extLst>
              <a:ext uri="{FF2B5EF4-FFF2-40B4-BE49-F238E27FC236}">
                <a16:creationId xmlns:a16="http://schemas.microsoft.com/office/drawing/2014/main"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94016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74197C76-8DA6-4441-8418-E1CA93B2A4A8}"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25</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91139" name="Rectangle 2">
            <a:extLst>
              <a:ext uri="{FF2B5EF4-FFF2-40B4-BE49-F238E27FC236}">
                <a16:creationId xmlns:a16="http://schemas.microsoft.com/office/drawing/2014/main"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a:t>indirection allows records to be moved to prevent fragmentation of space inside a block, while supporting indirect pointers to the record.</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2806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23C8B530-0DB8-4B80-A8A3-17843A477A25}"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34</a:t>
            </a:fld>
            <a:endParaRPr kumimoji="0" lang="en-US" altLang="en-US" sz="1300" b="0" i="0" u="none" strike="noStrike" kern="120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95235" name="Rectangle 2">
            <a:extLst>
              <a:ext uri="{FF2B5EF4-FFF2-40B4-BE49-F238E27FC236}">
                <a16:creationId xmlns:a16="http://schemas.microsoft.com/office/drawing/2014/main"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4916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BD8D42BA-40E3-4895-A9C8-A200B308F539}"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6</a:t>
            </a:fld>
            <a:endParaRPr kumimoji="0" lang="en-US" altLang="en-US" sz="1300" b="0" i="0" u="none" strike="noStrike" kern="120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78851" name="Rectangle 2">
            <a:extLst>
              <a:ext uri="{FF2B5EF4-FFF2-40B4-BE49-F238E27FC236}">
                <a16:creationId xmlns:a16="http://schemas.microsoft.com/office/drawing/2014/main"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421423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D2E7717C-BB95-4A69-B6C6-F696DFD972A3}"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35</a:t>
            </a:fld>
            <a:endParaRPr kumimoji="0" lang="en-US" altLang="en-US" sz="1300" b="0" i="0" u="none" strike="noStrike" kern="120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97283" name="Rectangle 2">
            <a:extLst>
              <a:ext uri="{FF2B5EF4-FFF2-40B4-BE49-F238E27FC236}">
                <a16:creationId xmlns:a16="http://schemas.microsoft.com/office/drawing/2014/main"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795393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t>Some blocks of an ordered (sequential) file of EMPLOYEE records with Name as the ordering key field</a:t>
            </a:r>
            <a:endParaRPr lang="ti-ET" dirty="0"/>
          </a:p>
        </p:txBody>
      </p:sp>
      <p:sp>
        <p:nvSpPr>
          <p:cNvPr id="4" name="Slide Number Placeholder 3"/>
          <p:cNvSpPr>
            <a:spLocks noGrp="1"/>
          </p:cNvSpPr>
          <p:nvPr>
            <p:ph type="sldNum" sz="quarter" idx="5"/>
          </p:nvPr>
        </p:nvSpPr>
        <p:spPr/>
        <p:txBody>
          <a:bodyPr/>
          <a:lstStyle/>
          <a:p>
            <a:pPr>
              <a:defRPr/>
            </a:pPr>
            <a:fld id="{9944ABBB-60C5-4ACE-8C11-8DCD5EA024CE}" type="slidenum">
              <a:rPr lang="en-CA" altLang="en-US" smtClean="0"/>
              <a:pPr>
                <a:defRPr/>
              </a:pPr>
              <a:t>36</a:t>
            </a:fld>
            <a:endParaRPr lang="en-CA" altLang="en-US"/>
          </a:p>
        </p:txBody>
      </p:sp>
    </p:spTree>
    <p:extLst>
      <p:ext uri="{BB962C8B-B14F-4D97-AF65-F5344CB8AC3E}">
        <p14:creationId xmlns:p14="http://schemas.microsoft.com/office/powerpoint/2010/main" val="338913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Suppose that the file has b blocks numbered 1, 2, …, b; the records are ordered by ascending value of their ordering key field; and we are searching for a record whose ordering key field value is K. Assuming that disk addresses of the file blocks are available in the file header, the binary search can be described by Algorithm 16.1. A binary search usually accesses log2(b) blocks, whether the record is found or not—an improvement over linear searches, where, on the average, (b/2) blocks are accessed when the record is found and b blocks are accessed when the record is not found.</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37</a:t>
            </a:fld>
            <a:endParaRPr lang="en-CA" altLang="en-US"/>
          </a:p>
        </p:txBody>
      </p:sp>
    </p:spTree>
    <p:extLst>
      <p:ext uri="{BB962C8B-B14F-4D97-AF65-F5344CB8AC3E}">
        <p14:creationId xmlns:p14="http://schemas.microsoft.com/office/powerpoint/2010/main" val="2041557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Suppose that the file has b blocks numbered 1, 2, …, b; the records are ordered by ascending value of their ordering key field; and we are searching for a record whose ordering key field value is K. Assuming that disk addresses of the file blocks are available in the file header, the binary search can be described by Algorithm 16.1. A binary search usually accesses log2(b) blocks, whether the record is found or not—an improvement over linear searches, where, on the average, (b/2) blocks are accessed when the record is found and b blocks are accessed when the record is not found.</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38</a:t>
            </a:fld>
            <a:endParaRPr lang="en-CA" altLang="en-US"/>
          </a:p>
        </p:txBody>
      </p:sp>
    </p:spTree>
    <p:extLst>
      <p:ext uri="{BB962C8B-B14F-4D97-AF65-F5344CB8AC3E}">
        <p14:creationId xmlns:p14="http://schemas.microsoft.com/office/powerpoint/2010/main" val="1221502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CA" b="0" i="0" dirty="0">
                <a:solidFill>
                  <a:srgbClr val="333333"/>
                </a:solidFill>
                <a:effectLst/>
                <a:latin typeface="Times New Roman" panose="02020603050405020304" pitchFamily="18" charset="0"/>
              </a:rPr>
              <a:t>first find its block, copy the block into a buffer, delete the record from the buffer, and finally </a:t>
            </a:r>
            <a:r>
              <a:rPr lang="en-CA" b="1" i="0" dirty="0">
                <a:solidFill>
                  <a:srgbClr val="333333"/>
                </a:solidFill>
                <a:effectLst/>
                <a:latin typeface="Times New Roman" panose="02020603050405020304" pitchFamily="18" charset="0"/>
              </a:rPr>
              <a:t>rewrite the block</a:t>
            </a:r>
            <a:r>
              <a:rPr lang="en-CA" b="0" i="0" dirty="0">
                <a:solidFill>
                  <a:srgbClr val="333333"/>
                </a:solidFill>
                <a:effectLst/>
                <a:latin typeface="Times New Roman" panose="02020603050405020304" pitchFamily="18" charset="0"/>
              </a:rPr>
              <a:t> back to the disk. This leaves unused space in the disk block. Deleting a large number of records in this way results in wasted storage space. </a:t>
            </a:r>
          </a:p>
          <a:p>
            <a:pPr marL="285750" indent="-285750">
              <a:buFont typeface="Arial" panose="020B0604020202020204" pitchFamily="34" charset="0"/>
              <a:buChar char="•"/>
            </a:pPr>
            <a:r>
              <a:rPr lang="en-CA" b="0" i="0" dirty="0">
                <a:solidFill>
                  <a:srgbClr val="333333"/>
                </a:solidFill>
                <a:effectLst/>
                <a:latin typeface="Times New Roman" panose="02020603050405020304" pitchFamily="18" charset="0"/>
              </a:rPr>
              <a:t>to have an extra byte or bit, called a </a:t>
            </a:r>
            <a:r>
              <a:rPr lang="en-CA" b="1" i="0" dirty="0">
                <a:solidFill>
                  <a:srgbClr val="333333"/>
                </a:solidFill>
                <a:effectLst/>
                <a:latin typeface="Times New Roman" panose="02020603050405020304" pitchFamily="18" charset="0"/>
              </a:rPr>
              <a:t>deletion marker</a:t>
            </a:r>
            <a:r>
              <a:rPr lang="en-CA" b="0" i="0" dirty="0">
                <a:solidFill>
                  <a:srgbClr val="333333"/>
                </a:solidFill>
                <a:effectLst/>
                <a:latin typeface="Times New Roman" panose="02020603050405020304" pitchFamily="18" charset="0"/>
              </a:rPr>
              <a:t>, stored with each record. A record is deleted by setting the deletion marker to a certain value. </a:t>
            </a:r>
            <a:endParaRPr lang="ti-ET" dirty="0"/>
          </a:p>
        </p:txBody>
      </p:sp>
      <p:sp>
        <p:nvSpPr>
          <p:cNvPr id="4" name="Slide Number Placeholder 3"/>
          <p:cNvSpPr>
            <a:spLocks noGrp="1"/>
          </p:cNvSpPr>
          <p:nvPr>
            <p:ph type="sldNum" sz="quarter" idx="5"/>
          </p:nvPr>
        </p:nvSpPr>
        <p:spPr/>
        <p:txBody>
          <a:bodyPr/>
          <a:lstStyle/>
          <a:p>
            <a:pPr>
              <a:defRPr/>
            </a:pPr>
            <a:fld id="{9944ABBB-60C5-4ACE-8C11-8DCD5EA024CE}" type="slidenum">
              <a:rPr lang="en-CA" altLang="en-US" smtClean="0"/>
              <a:pPr>
                <a:defRPr/>
              </a:pPr>
              <a:t>48</a:t>
            </a:fld>
            <a:endParaRPr lang="en-CA" altLang="en-US"/>
          </a:p>
        </p:txBody>
      </p:sp>
    </p:spTree>
    <p:extLst>
      <p:ext uri="{BB962C8B-B14F-4D97-AF65-F5344CB8AC3E}">
        <p14:creationId xmlns:p14="http://schemas.microsoft.com/office/powerpoint/2010/main" val="3655912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308C2E27-3154-4A9D-A47D-CC2DED9D012D}"/>
              </a:ext>
            </a:extLst>
          </p:cNvPr>
          <p:cNvSpPr>
            <a:spLocks noGrp="1" noChangeArrowheads="1"/>
          </p:cNvSpPr>
          <p:nvPr>
            <p:ph type="sldNum" sz="quarter" idx="5"/>
          </p:nvPr>
        </p:nvSpPr>
        <p:spPr>
          <a:ln/>
        </p:spPr>
        <p:txBody>
          <a:bodyPr/>
          <a:lstStyle/>
          <a:p>
            <a:fld id="{451F950B-EE84-48CE-93D0-32F9B9613C2E}" type="slidenum">
              <a:rPr lang="en-US" altLang="ti-ET"/>
              <a:pPr/>
              <a:t>49</a:t>
            </a:fld>
            <a:endParaRPr lang="en-US" altLang="ti-ET"/>
          </a:p>
        </p:txBody>
      </p:sp>
      <p:sp>
        <p:nvSpPr>
          <p:cNvPr id="110594" name="Rectangle 2">
            <a:extLst>
              <a:ext uri="{FF2B5EF4-FFF2-40B4-BE49-F238E27FC236}">
                <a16:creationId xmlns:a16="http://schemas.microsoft.com/office/drawing/2014/main" id="{85EE386E-9A86-4A2A-979E-F36928E91B2A}"/>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10595" name="Rectangle 3">
            <a:extLst>
              <a:ext uri="{FF2B5EF4-FFF2-40B4-BE49-F238E27FC236}">
                <a16:creationId xmlns:a16="http://schemas.microsoft.com/office/drawing/2014/main" id="{234A39C7-DD44-4556-94B8-51112D9D8074}"/>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ti-ET" altLang="ti-E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i-ET" dirty="0"/>
          </a:p>
        </p:txBody>
      </p:sp>
      <p:sp>
        <p:nvSpPr>
          <p:cNvPr id="4" name="Slide Number Placeholder 3"/>
          <p:cNvSpPr>
            <a:spLocks noGrp="1"/>
          </p:cNvSpPr>
          <p:nvPr>
            <p:ph type="sldNum" sz="quarter" idx="5"/>
          </p:nvPr>
        </p:nvSpPr>
        <p:spPr/>
        <p:txBody>
          <a:bodyPr/>
          <a:lstStyle/>
          <a:p>
            <a:pPr>
              <a:defRPr/>
            </a:pPr>
            <a:fld id="{9944ABBB-60C5-4ACE-8C11-8DCD5EA024CE}" type="slidenum">
              <a:rPr lang="en-CA" altLang="en-US" smtClean="0"/>
              <a:pPr>
                <a:defRPr/>
              </a:pPr>
              <a:t>60</a:t>
            </a:fld>
            <a:endParaRPr lang="en-CA" altLang="en-US"/>
          </a:p>
        </p:txBody>
      </p:sp>
    </p:spTree>
    <p:extLst>
      <p:ext uri="{BB962C8B-B14F-4D97-AF65-F5344CB8AC3E}">
        <p14:creationId xmlns:p14="http://schemas.microsoft.com/office/powerpoint/2010/main" val="2316137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sz="1800" dirty="0"/>
              <a:t>Since the 2010s there has been an explosive growth in Big Data systems that are designed to process queries over data stored in files. Such systems are now a key part of the data warehouse infrastructure.</a:t>
            </a:r>
            <a:endParaRPr lang="en-IN" sz="1800" dirty="0"/>
          </a:p>
          <a:p>
            <a:endParaRPr lang="ti-ET" dirty="0"/>
          </a:p>
        </p:txBody>
      </p:sp>
      <p:sp>
        <p:nvSpPr>
          <p:cNvPr id="4" name="Slide Number Placeholder 3"/>
          <p:cNvSpPr>
            <a:spLocks noGrp="1"/>
          </p:cNvSpPr>
          <p:nvPr>
            <p:ph type="sldNum" sz="quarter" idx="5"/>
          </p:nvPr>
        </p:nvSpPr>
        <p:spPr/>
        <p:txBody>
          <a:bodyPr/>
          <a:lstStyle/>
          <a:p>
            <a:pPr>
              <a:defRPr/>
            </a:pPr>
            <a:fld id="{9944ABBB-60C5-4ACE-8C11-8DCD5EA024CE}" type="slidenum">
              <a:rPr lang="en-CA" altLang="en-US" smtClean="0"/>
              <a:pPr>
                <a:defRPr/>
              </a:pPr>
              <a:t>64</a:t>
            </a:fld>
            <a:endParaRPr lang="en-CA" altLang="en-US"/>
          </a:p>
        </p:txBody>
      </p:sp>
    </p:spTree>
    <p:extLst>
      <p:ext uri="{BB962C8B-B14F-4D97-AF65-F5344CB8AC3E}">
        <p14:creationId xmlns:p14="http://schemas.microsoft.com/office/powerpoint/2010/main" val="204338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66</a:t>
            </a:fld>
            <a:endParaRPr lang="en-US" altLang="en-US" sz="1300"/>
          </a:p>
        </p:txBody>
      </p:sp>
      <p:sp>
        <p:nvSpPr>
          <p:cNvPr id="99331" name="Rectangle 2">
            <a:extLst>
              <a:ext uri="{FF2B5EF4-FFF2-40B4-BE49-F238E27FC236}">
                <a16:creationId xmlns:a16="http://schemas.microsoft.com/office/drawing/2014/main"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5832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69</a:t>
            </a:fld>
            <a:endParaRPr lang="en-US" altLang="en-US" sz="1300"/>
          </a:p>
        </p:txBody>
      </p:sp>
      <p:sp>
        <p:nvSpPr>
          <p:cNvPr id="103427" name="Rectangle 2">
            <a:extLst>
              <a:ext uri="{FF2B5EF4-FFF2-40B4-BE49-F238E27FC236}">
                <a16:creationId xmlns:a16="http://schemas.microsoft.com/office/drawing/2014/main"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6453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BD8D42BA-40E3-4895-A9C8-A200B308F539}"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7</a:t>
            </a:fld>
            <a:endParaRPr kumimoji="0" lang="en-US" altLang="en-US" sz="1300" b="0" i="0" u="none" strike="noStrike" kern="120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78851" name="Rectangle 2">
            <a:extLst>
              <a:ext uri="{FF2B5EF4-FFF2-40B4-BE49-F238E27FC236}">
                <a16:creationId xmlns:a16="http://schemas.microsoft.com/office/drawing/2014/main"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800" dirty="0"/>
              <a:t>Suppose that instead of allocating a variable amount of bytes for the attributes ID, name, and dept name</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85630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solidFill>
                  <a:srgbClr val="585858"/>
                </a:solidFill>
                <a:latin typeface="Palatino Linotype"/>
                <a:cs typeface="Palatino Linotype"/>
              </a:rPr>
              <a:t>This is done for software engineering  reasons.</a:t>
            </a:r>
            <a:endParaRPr lang="en-CA" dirty="0">
              <a:latin typeface="Palatino Linotype"/>
              <a:cs typeface="Palatino Linotype"/>
            </a:endParaRPr>
          </a:p>
          <a:p>
            <a:endParaRPr lang="ti-ET" dirty="0"/>
          </a:p>
        </p:txBody>
      </p:sp>
      <p:sp>
        <p:nvSpPr>
          <p:cNvPr id="4" name="Slide Number Placeholder 3"/>
          <p:cNvSpPr>
            <a:spLocks noGrp="1"/>
          </p:cNvSpPr>
          <p:nvPr>
            <p:ph type="sldNum" sz="quarter" idx="5"/>
          </p:nvPr>
        </p:nvSpPr>
        <p:spPr/>
        <p:txBody>
          <a:bodyPr/>
          <a:lstStyle/>
          <a:p>
            <a:pPr>
              <a:defRPr/>
            </a:pPr>
            <a:fld id="{9944ABBB-60C5-4ACE-8C11-8DCD5EA024CE}" type="slidenum">
              <a:rPr lang="en-CA" altLang="en-US" smtClean="0"/>
              <a:pPr>
                <a:defRPr/>
              </a:pPr>
              <a:t>87</a:t>
            </a:fld>
            <a:endParaRPr lang="en-CA" altLang="en-US"/>
          </a:p>
        </p:txBody>
      </p:sp>
    </p:spTree>
    <p:extLst>
      <p:ext uri="{BB962C8B-B14F-4D97-AF65-F5344CB8AC3E}">
        <p14:creationId xmlns:p14="http://schemas.microsoft.com/office/powerpoint/2010/main" val="69975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FA9637EE-2530-47A3-867C-4DFDF031D601}"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8</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Unless the block size happens to be a multiple of 53 (which is unlikely), some records will cross block boundaries. That is, part of the record will be stored in one block and part in another. It would thus require two block accesses to read or write such a record.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1800" dirty="0">
                <a:latin typeface="Candara" panose="020E0502030303020204" pitchFamily="34" charset="0"/>
                <a:cs typeface="Calibri" panose="020F0502020204030204" pitchFamily="34" charset="0"/>
              </a:rPr>
              <a:t>It is difficult to delete a record from this structure. The space occupied by the record to be deleted must be filled with some other record of the file, or we must have a way of marking deleted records so that they can be ignored.</a:t>
            </a:r>
            <a:endParaRPr lang="ti-ET" sz="1800" dirty="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98312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FA9637EE-2530-47A3-867C-4DFDF031D601}"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11</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Unless the block size happens to be a multiple of 53 (which is unlikely), some records will cross block boundaries. That is, part of the record will be stored in one block and part in another. It would thus require two block accesses to read or write such a record.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12028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FA9637EE-2530-47A3-867C-4DFDF031D601}"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12</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845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FA9637EE-2530-47A3-867C-4DFDF031D601}"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13</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45707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FA9637EE-2530-47A3-867C-4DFDF031D601}"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14</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73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9299" rtl="0" eaLnBrk="1" fontAlgn="base" latinLnBrk="0" hangingPunct="1">
              <a:lnSpc>
                <a:spcPct val="100000"/>
              </a:lnSpc>
              <a:spcBef>
                <a:spcPct val="0"/>
              </a:spcBef>
              <a:spcAft>
                <a:spcPct val="0"/>
              </a:spcAft>
              <a:buClrTx/>
              <a:buSzTx/>
              <a:buFontTx/>
              <a:buNone/>
              <a:tabLst/>
              <a:defRPr/>
            </a:pPr>
            <a:fld id="{069DE5A9-540A-4836-B1A6-064DE652E547}"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9299" rtl="0" eaLnBrk="1" fontAlgn="base" latinLnBrk="0" hangingPunct="1">
                <a:lnSpc>
                  <a:spcPct val="100000"/>
                </a:lnSpc>
                <a:spcBef>
                  <a:spcPct val="0"/>
                </a:spcBef>
                <a:spcAft>
                  <a:spcPct val="0"/>
                </a:spcAft>
                <a:buClrTx/>
                <a:buSzTx/>
                <a:buFontTx/>
                <a:buNone/>
                <a:tabLst/>
                <a:defRPr/>
              </a:pPr>
              <a:t>16</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4881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sp>
        <p:nvSpPr>
          <p:cNvPr id="4126" name="Rectangle 30" descr="Pink tissue paper"/>
          <p:cNvSpPr>
            <a:spLocks noGrp="1" noChangeArrowheads="1"/>
          </p:cNvSpPr>
          <p:nvPr>
            <p:ph type="ctrTitle" sz="quarter"/>
          </p:nvPr>
        </p:nvSpPr>
        <p:spPr>
          <a:xfrm>
            <a:off x="34833" y="457200"/>
            <a:ext cx="9065623" cy="2286000"/>
          </a:xfrm>
        </p:spPr>
        <p:txBody>
          <a:bodyPr wrap="none" anchor="ctr"/>
          <a:lstStyle>
            <a:lvl1pPr>
              <a:defRPr sz="6600">
                <a:solidFill>
                  <a:schemeClr val="bg1"/>
                </a:solidFill>
              </a:defRPr>
            </a:lvl1pPr>
          </a:lstStyle>
          <a:p>
            <a:r>
              <a:rPr lang="en-US" dirty="0"/>
              <a:t>Click to edit Master title style</a:t>
            </a:r>
          </a:p>
        </p:txBody>
      </p:sp>
      <p:sp>
        <p:nvSpPr>
          <p:cNvPr id="4134" name="Rectangle 38" descr="Pink tissue paper"/>
          <p:cNvSpPr>
            <a:spLocks noGrp="1" noChangeArrowheads="1"/>
          </p:cNvSpPr>
          <p:nvPr>
            <p:ph type="subTitle" sz="quarter" idx="1"/>
          </p:nvPr>
        </p:nvSpPr>
        <p:spPr>
          <a:xfrm>
            <a:off x="304800" y="3276600"/>
            <a:ext cx="8382000" cy="1219200"/>
          </a:xfrm>
        </p:spPr>
        <p:txBody>
          <a:bodyPr/>
          <a:lstStyle>
            <a:lvl1pPr marL="0" indent="0" algn="ctr">
              <a:buFont typeface="Wingdings" pitchFamily="2" charset="2"/>
              <a:buNone/>
              <a:defRPr sz="3200"/>
            </a:lvl1pPr>
          </a:lstStyle>
          <a:p>
            <a:r>
              <a:rPr lang="en-US" dirty="0"/>
              <a:t>Click to edit Master subtitle style</a:t>
            </a:r>
          </a:p>
        </p:txBody>
      </p:sp>
    </p:spTree>
    <p:extLst>
      <p:ext uri="{BB962C8B-B14F-4D97-AF65-F5344CB8AC3E}">
        <p14:creationId xmlns:p14="http://schemas.microsoft.com/office/powerpoint/2010/main" val="338920889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A100A47A-09A9-4891-9F43-244615D47038}" type="slidenum">
              <a:rPr lang="en-US" altLang="en-US"/>
              <a:pPr>
                <a:defRPr/>
              </a:pPr>
              <a:t>‹#›</a:t>
            </a:fld>
            <a:endParaRPr lang="en-CA" altLang="en-US" dirty="0"/>
          </a:p>
        </p:txBody>
      </p:sp>
    </p:spTree>
    <p:extLst>
      <p:ext uri="{BB962C8B-B14F-4D97-AF65-F5344CB8AC3E}">
        <p14:creationId xmlns:p14="http://schemas.microsoft.com/office/powerpoint/2010/main" val="16515298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DDD0C428-2C1E-46F5-8FB4-3FE450CE886A}" type="slidenum">
              <a:rPr lang="en-US" altLang="en-US"/>
              <a:pPr>
                <a:defRPr/>
              </a:pPr>
              <a:t>‹#›</a:t>
            </a:fld>
            <a:endParaRPr lang="en-CA" altLang="en-US" dirty="0"/>
          </a:p>
        </p:txBody>
      </p:sp>
    </p:spTree>
    <p:extLst>
      <p:ext uri="{BB962C8B-B14F-4D97-AF65-F5344CB8AC3E}">
        <p14:creationId xmlns:p14="http://schemas.microsoft.com/office/powerpoint/2010/main" val="363856757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0" y="1600200"/>
            <a:ext cx="9144000" cy="3276600"/>
          </a:xfrm>
        </p:spPr>
        <p:txBody>
          <a:bodyPr anchor="ctr"/>
          <a:lstStyle>
            <a:lvl1pPr algn="ctr">
              <a:defRPr sz="4800" b="1">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94828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585858"/>
                </a:solidFill>
                <a:latin typeface="Arial"/>
                <a:cs typeface="Arial"/>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30887"/>
          </a:xfrm>
          <a:prstGeom prst="rect">
            <a:avLst/>
          </a:prstGeom>
        </p:spPr>
        <p:txBody>
          <a:bodyPr wrap="square" lIns="0" tIns="0" rIns="0" bIns="0">
            <a:spAutoFit/>
          </a:bodyPr>
          <a:lstStyle>
            <a:lvl1pPr>
              <a:defRPr/>
            </a:lvl1pPr>
          </a:lstStyle>
          <a:p>
            <a:endParaRPr/>
          </a:p>
        </p:txBody>
      </p:sp>
    </p:spTree>
    <p:extLst>
      <p:ext uri="{BB962C8B-B14F-4D97-AF65-F5344CB8AC3E}">
        <p14:creationId xmlns:p14="http://schemas.microsoft.com/office/powerpoint/2010/main" val="1615265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6386" name="Line 2">
            <a:extLst>
              <a:ext uri="{FF2B5EF4-FFF2-40B4-BE49-F238E27FC236}">
                <a16:creationId xmlns:a16="http://schemas.microsoft.com/office/drawing/2014/main" id="{929EB85C-2B77-4EEE-8E4A-9FA0BAA0F31E}"/>
              </a:ext>
            </a:extLst>
          </p:cNvPr>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ti-ET"/>
          </a:p>
        </p:txBody>
      </p:sp>
      <p:sp>
        <p:nvSpPr>
          <p:cNvPr id="16387" name="Rectangle 3">
            <a:extLst>
              <a:ext uri="{FF2B5EF4-FFF2-40B4-BE49-F238E27FC236}">
                <a16:creationId xmlns:a16="http://schemas.microsoft.com/office/drawing/2014/main" id="{A7FDC498-9C31-4A96-BEBF-FE719F38CFD6}"/>
              </a:ext>
            </a:extLst>
          </p:cNvPr>
          <p:cNvSpPr>
            <a:spLocks noGrp="1" noChangeArrowheads="1"/>
          </p:cNvSpPr>
          <p:nvPr>
            <p:ph type="ctrTitle" sz="quarter"/>
          </p:nvPr>
        </p:nvSpPr>
        <p:spPr>
          <a:xfrm>
            <a:off x="0" y="0"/>
            <a:ext cx="9144000" cy="1524000"/>
          </a:xfrm>
        </p:spPr>
        <p:txBody>
          <a:bodyPr anchor="b"/>
          <a:lstStyle>
            <a:lvl1pPr>
              <a:lnSpc>
                <a:spcPct val="80000"/>
              </a:lnSpc>
              <a:defRPr sz="3200">
                <a:solidFill>
                  <a:schemeClr val="folHlink"/>
                </a:solidFill>
              </a:defRPr>
            </a:lvl1pPr>
          </a:lstStyle>
          <a:p>
            <a:pPr lvl="0"/>
            <a:r>
              <a:rPr lang="en-US" altLang="ti-ET" noProof="0"/>
              <a:t>Click to edit Master title style</a:t>
            </a:r>
          </a:p>
        </p:txBody>
      </p:sp>
      <p:sp>
        <p:nvSpPr>
          <p:cNvPr id="16388" name="Text Box 4">
            <a:extLst>
              <a:ext uri="{FF2B5EF4-FFF2-40B4-BE49-F238E27FC236}">
                <a16:creationId xmlns:a16="http://schemas.microsoft.com/office/drawing/2014/main" id="{6416CBF6-D59E-4A53-863F-04F345E4C143}"/>
              </a:ext>
            </a:extLst>
          </p:cNvPr>
          <p:cNvSpPr txBox="1">
            <a:spLocks noChangeArrowheads="1"/>
          </p:cNvSpPr>
          <p:nvPr/>
        </p:nvSpPr>
        <p:spPr bwMode="auto">
          <a:xfrm>
            <a:off x="0" y="6613525"/>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1" lang="en-US" altLang="ti-ET" sz="1000">
                <a:latin typeface="Comic Sans MS" panose="030F0702030302020204" pitchFamily="66" charset="0"/>
              </a:rPr>
              <a:t>Introduction to Computer Science   •   Robert Sedgewick and Kevin Wayne   •   Copyright © 2006   •   http://www.cs.Princeton.EDU/IntroCS</a:t>
            </a:r>
          </a:p>
        </p:txBody>
      </p:sp>
      <p:sp>
        <p:nvSpPr>
          <p:cNvPr id="16389" name="Rectangle 5">
            <a:extLst>
              <a:ext uri="{FF2B5EF4-FFF2-40B4-BE49-F238E27FC236}">
                <a16:creationId xmlns:a16="http://schemas.microsoft.com/office/drawing/2014/main" id="{A316B75B-EAE9-4594-A7B0-8506D0390596}"/>
              </a:ext>
            </a:extLst>
          </p:cNvPr>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altLang="ti-ET" noProof="0"/>
              <a:t>Click to edit Master subtitle style</a:t>
            </a:r>
          </a:p>
        </p:txBody>
      </p:sp>
    </p:spTree>
    <p:extLst>
      <p:ext uri="{BB962C8B-B14F-4D97-AF65-F5344CB8AC3E}">
        <p14:creationId xmlns:p14="http://schemas.microsoft.com/office/powerpoint/2010/main" val="3581956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5D90-6624-4815-92D7-80BE899A377E}"/>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A6205BD1-9A5B-4399-AF64-A2F6560E98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Slide Number Placeholder 3">
            <a:extLst>
              <a:ext uri="{FF2B5EF4-FFF2-40B4-BE49-F238E27FC236}">
                <a16:creationId xmlns:a16="http://schemas.microsoft.com/office/drawing/2014/main" id="{757DB072-9D91-4D5B-B8AF-D5B2EE43DBE8}"/>
              </a:ext>
            </a:extLst>
          </p:cNvPr>
          <p:cNvSpPr>
            <a:spLocks noGrp="1"/>
          </p:cNvSpPr>
          <p:nvPr>
            <p:ph type="sldNum" sz="quarter" idx="10"/>
          </p:nvPr>
        </p:nvSpPr>
        <p:spPr/>
        <p:txBody>
          <a:bodyPr/>
          <a:lstStyle>
            <a:lvl1pPr>
              <a:defRPr/>
            </a:lvl1pPr>
          </a:lstStyle>
          <a:p>
            <a:fld id="{C5BF8B2E-B3A8-4513-9417-DD69FD6754D5}" type="slidenum">
              <a:rPr lang="en-US" altLang="ti-ET"/>
              <a:pPr/>
              <a:t>‹#›</a:t>
            </a:fld>
            <a:endParaRPr lang="en-US" altLang="ti-ET" sz="1400"/>
          </a:p>
        </p:txBody>
      </p:sp>
    </p:spTree>
    <p:extLst>
      <p:ext uri="{BB962C8B-B14F-4D97-AF65-F5344CB8AC3E}">
        <p14:creationId xmlns:p14="http://schemas.microsoft.com/office/powerpoint/2010/main" val="449655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95D7-4ACA-4DAE-963B-EE7403915D2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ti-ET"/>
          </a:p>
        </p:txBody>
      </p:sp>
      <p:sp>
        <p:nvSpPr>
          <p:cNvPr id="3" name="Text Placeholder 2">
            <a:extLst>
              <a:ext uri="{FF2B5EF4-FFF2-40B4-BE49-F238E27FC236}">
                <a16:creationId xmlns:a16="http://schemas.microsoft.com/office/drawing/2014/main" id="{2427BA91-1157-40B1-942B-92372F8C02B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C4011F91-0879-4034-AC6D-6AD787FD1C4E}"/>
              </a:ext>
            </a:extLst>
          </p:cNvPr>
          <p:cNvSpPr>
            <a:spLocks noGrp="1"/>
          </p:cNvSpPr>
          <p:nvPr>
            <p:ph type="sldNum" sz="quarter" idx="10"/>
          </p:nvPr>
        </p:nvSpPr>
        <p:spPr/>
        <p:txBody>
          <a:bodyPr/>
          <a:lstStyle>
            <a:lvl1pPr>
              <a:defRPr/>
            </a:lvl1pPr>
          </a:lstStyle>
          <a:p>
            <a:fld id="{D89730EF-6B64-4E94-8DE9-C9998660EC94}" type="slidenum">
              <a:rPr lang="en-US" altLang="ti-ET"/>
              <a:pPr/>
              <a:t>‹#›</a:t>
            </a:fld>
            <a:endParaRPr lang="en-US" altLang="ti-ET" sz="1400"/>
          </a:p>
        </p:txBody>
      </p:sp>
    </p:spTree>
    <p:extLst>
      <p:ext uri="{BB962C8B-B14F-4D97-AF65-F5344CB8AC3E}">
        <p14:creationId xmlns:p14="http://schemas.microsoft.com/office/powerpoint/2010/main" val="1482461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EED6-D2DB-4CE8-982B-E11E3D469E91}"/>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6E41BFF2-1BE2-46DE-9758-2273AB552C29}"/>
              </a:ext>
            </a:extLst>
          </p:cNvPr>
          <p:cNvSpPr>
            <a:spLocks noGrp="1"/>
          </p:cNvSpPr>
          <p:nvPr>
            <p:ph sz="half" idx="1"/>
          </p:nvPr>
        </p:nvSpPr>
        <p:spPr>
          <a:xfrm>
            <a:off x="609600" y="914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FB109FD2-738C-4D8C-BB1D-CBB23110D394}"/>
              </a:ext>
            </a:extLst>
          </p:cNvPr>
          <p:cNvSpPr>
            <a:spLocks noGrp="1"/>
          </p:cNvSpPr>
          <p:nvPr>
            <p:ph sz="half" idx="2"/>
          </p:nvPr>
        </p:nvSpPr>
        <p:spPr>
          <a:xfrm>
            <a:off x="4610100" y="914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Slide Number Placeholder 4">
            <a:extLst>
              <a:ext uri="{FF2B5EF4-FFF2-40B4-BE49-F238E27FC236}">
                <a16:creationId xmlns:a16="http://schemas.microsoft.com/office/drawing/2014/main" id="{CE3D9133-8203-42BE-84D2-7656BF48BA9E}"/>
              </a:ext>
            </a:extLst>
          </p:cNvPr>
          <p:cNvSpPr>
            <a:spLocks noGrp="1"/>
          </p:cNvSpPr>
          <p:nvPr>
            <p:ph type="sldNum" sz="quarter" idx="10"/>
          </p:nvPr>
        </p:nvSpPr>
        <p:spPr/>
        <p:txBody>
          <a:bodyPr/>
          <a:lstStyle>
            <a:lvl1pPr>
              <a:defRPr/>
            </a:lvl1pPr>
          </a:lstStyle>
          <a:p>
            <a:fld id="{FED98F78-C36A-486E-A5E4-81FE33086FDD}" type="slidenum">
              <a:rPr lang="en-US" altLang="ti-ET"/>
              <a:pPr/>
              <a:t>‹#›</a:t>
            </a:fld>
            <a:endParaRPr lang="en-US" altLang="ti-ET" sz="1400"/>
          </a:p>
        </p:txBody>
      </p:sp>
    </p:spTree>
    <p:extLst>
      <p:ext uri="{BB962C8B-B14F-4D97-AF65-F5344CB8AC3E}">
        <p14:creationId xmlns:p14="http://schemas.microsoft.com/office/powerpoint/2010/main" val="2194227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5450-4E71-4823-B2C9-BEB31F71E445}"/>
              </a:ext>
            </a:extLst>
          </p:cNvPr>
          <p:cNvSpPr>
            <a:spLocks noGrp="1"/>
          </p:cNvSpPr>
          <p:nvPr>
            <p:ph type="title"/>
          </p:nvPr>
        </p:nvSpPr>
        <p:spPr>
          <a:xfrm>
            <a:off x="630238" y="365125"/>
            <a:ext cx="7886700" cy="1325563"/>
          </a:xfrm>
        </p:spPr>
        <p:txBody>
          <a:bodyPr/>
          <a:lstStyle/>
          <a:p>
            <a:r>
              <a:rPr lang="en-US"/>
              <a:t>Click to edit Master title style</a:t>
            </a:r>
            <a:endParaRPr lang="ti-ET"/>
          </a:p>
        </p:txBody>
      </p:sp>
      <p:sp>
        <p:nvSpPr>
          <p:cNvPr id="3" name="Text Placeholder 2">
            <a:extLst>
              <a:ext uri="{FF2B5EF4-FFF2-40B4-BE49-F238E27FC236}">
                <a16:creationId xmlns:a16="http://schemas.microsoft.com/office/drawing/2014/main" id="{5BEF062E-89F1-4954-A535-22787997BBE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F281F-2408-47BC-A591-5C05F7DD5C1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Text Placeholder 4">
            <a:extLst>
              <a:ext uri="{FF2B5EF4-FFF2-40B4-BE49-F238E27FC236}">
                <a16:creationId xmlns:a16="http://schemas.microsoft.com/office/drawing/2014/main" id="{D7D1CD12-DEAE-4032-B383-162C14327EC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4BEEC1-D282-4900-B35A-778537E9B30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7" name="Slide Number Placeholder 6">
            <a:extLst>
              <a:ext uri="{FF2B5EF4-FFF2-40B4-BE49-F238E27FC236}">
                <a16:creationId xmlns:a16="http://schemas.microsoft.com/office/drawing/2014/main" id="{9DFE723B-8ECD-4E2F-AF93-C9B9F020DAD4}"/>
              </a:ext>
            </a:extLst>
          </p:cNvPr>
          <p:cNvSpPr>
            <a:spLocks noGrp="1"/>
          </p:cNvSpPr>
          <p:nvPr>
            <p:ph type="sldNum" sz="quarter" idx="10"/>
          </p:nvPr>
        </p:nvSpPr>
        <p:spPr/>
        <p:txBody>
          <a:bodyPr/>
          <a:lstStyle>
            <a:lvl1pPr>
              <a:defRPr/>
            </a:lvl1pPr>
          </a:lstStyle>
          <a:p>
            <a:fld id="{E8E119EA-CBED-4358-BC87-AA02AE3231C0}" type="slidenum">
              <a:rPr lang="en-US" altLang="ti-ET"/>
              <a:pPr/>
              <a:t>‹#›</a:t>
            </a:fld>
            <a:endParaRPr lang="en-US" altLang="ti-ET" sz="1400"/>
          </a:p>
        </p:txBody>
      </p:sp>
    </p:spTree>
    <p:extLst>
      <p:ext uri="{BB962C8B-B14F-4D97-AF65-F5344CB8AC3E}">
        <p14:creationId xmlns:p14="http://schemas.microsoft.com/office/powerpoint/2010/main" val="2089432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293F-91A4-4FBE-A03B-99B313C111AD}"/>
              </a:ext>
            </a:extLst>
          </p:cNvPr>
          <p:cNvSpPr>
            <a:spLocks noGrp="1"/>
          </p:cNvSpPr>
          <p:nvPr>
            <p:ph type="title"/>
          </p:nvPr>
        </p:nvSpPr>
        <p:spPr/>
        <p:txBody>
          <a:bodyPr/>
          <a:lstStyle/>
          <a:p>
            <a:r>
              <a:rPr lang="en-US"/>
              <a:t>Click to edit Master title style</a:t>
            </a:r>
            <a:endParaRPr lang="ti-ET"/>
          </a:p>
        </p:txBody>
      </p:sp>
      <p:sp>
        <p:nvSpPr>
          <p:cNvPr id="3" name="Slide Number Placeholder 2">
            <a:extLst>
              <a:ext uri="{FF2B5EF4-FFF2-40B4-BE49-F238E27FC236}">
                <a16:creationId xmlns:a16="http://schemas.microsoft.com/office/drawing/2014/main" id="{4D09321A-3680-48E8-97D2-24410A65BF0C}"/>
              </a:ext>
            </a:extLst>
          </p:cNvPr>
          <p:cNvSpPr>
            <a:spLocks noGrp="1"/>
          </p:cNvSpPr>
          <p:nvPr>
            <p:ph type="sldNum" sz="quarter" idx="10"/>
          </p:nvPr>
        </p:nvSpPr>
        <p:spPr/>
        <p:txBody>
          <a:bodyPr/>
          <a:lstStyle>
            <a:lvl1pPr>
              <a:defRPr/>
            </a:lvl1pPr>
          </a:lstStyle>
          <a:p>
            <a:fld id="{6A201C23-E117-479A-9780-DC23C45A0619}" type="slidenum">
              <a:rPr lang="en-US" altLang="ti-ET"/>
              <a:pPr/>
              <a:t>‹#›</a:t>
            </a:fld>
            <a:endParaRPr lang="en-US" altLang="ti-ET" sz="1400"/>
          </a:p>
        </p:txBody>
      </p:sp>
    </p:spTree>
    <p:extLst>
      <p:ext uri="{BB962C8B-B14F-4D97-AF65-F5344CB8AC3E}">
        <p14:creationId xmlns:p14="http://schemas.microsoft.com/office/powerpoint/2010/main" val="170774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20725"/>
          </a:xfrm>
        </p:spPr>
        <p:txBody>
          <a:bodyPr/>
          <a:lstStyle/>
          <a:p>
            <a:r>
              <a:rPr lang="en-US" dirty="0"/>
              <a:t>Click to edit Master title style</a:t>
            </a:r>
          </a:p>
        </p:txBody>
      </p:sp>
      <p:sp>
        <p:nvSpPr>
          <p:cNvPr id="3" name="Content Placeholder 2"/>
          <p:cNvSpPr>
            <a:spLocks noGrp="1"/>
          </p:cNvSpPr>
          <p:nvPr>
            <p:ph idx="1"/>
          </p:nvPr>
        </p:nvSpPr>
        <p:spPr>
          <a:xfrm>
            <a:off x="0" y="720725"/>
            <a:ext cx="9144000" cy="6137275"/>
          </a:xfrm>
        </p:spPr>
        <p:txBody>
          <a:bodyPr/>
          <a:lstStyle>
            <a:lvl2pPr>
              <a:defRPr>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7577053"/>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88CE38-82BA-4570-8BB1-288C60AF9F93}"/>
              </a:ext>
            </a:extLst>
          </p:cNvPr>
          <p:cNvSpPr>
            <a:spLocks noGrp="1"/>
          </p:cNvSpPr>
          <p:nvPr>
            <p:ph type="sldNum" sz="quarter" idx="10"/>
          </p:nvPr>
        </p:nvSpPr>
        <p:spPr/>
        <p:txBody>
          <a:bodyPr/>
          <a:lstStyle>
            <a:lvl1pPr>
              <a:defRPr/>
            </a:lvl1pPr>
          </a:lstStyle>
          <a:p>
            <a:fld id="{6FD7FEBB-2F7E-4004-B7F6-6402280262A2}" type="slidenum">
              <a:rPr lang="en-US" altLang="ti-ET"/>
              <a:pPr/>
              <a:t>‹#›</a:t>
            </a:fld>
            <a:endParaRPr lang="en-US" altLang="ti-ET" sz="1400"/>
          </a:p>
        </p:txBody>
      </p:sp>
    </p:spTree>
    <p:extLst>
      <p:ext uri="{BB962C8B-B14F-4D97-AF65-F5344CB8AC3E}">
        <p14:creationId xmlns:p14="http://schemas.microsoft.com/office/powerpoint/2010/main" val="2415890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F718-F300-46D9-87FD-8104BCC1B97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i-ET"/>
          </a:p>
        </p:txBody>
      </p:sp>
      <p:sp>
        <p:nvSpPr>
          <p:cNvPr id="3" name="Content Placeholder 2">
            <a:extLst>
              <a:ext uri="{FF2B5EF4-FFF2-40B4-BE49-F238E27FC236}">
                <a16:creationId xmlns:a16="http://schemas.microsoft.com/office/drawing/2014/main" id="{B51A482C-70CC-4D88-B565-8113DE548AD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Text Placeholder 3">
            <a:extLst>
              <a:ext uri="{FF2B5EF4-FFF2-40B4-BE49-F238E27FC236}">
                <a16:creationId xmlns:a16="http://schemas.microsoft.com/office/drawing/2014/main" id="{77D27DFB-72E8-4A19-8206-A46C866F83E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4E31B45-C4F0-4E35-B29E-9FB6ABA4DF3D}"/>
              </a:ext>
            </a:extLst>
          </p:cNvPr>
          <p:cNvSpPr>
            <a:spLocks noGrp="1"/>
          </p:cNvSpPr>
          <p:nvPr>
            <p:ph type="sldNum" sz="quarter" idx="10"/>
          </p:nvPr>
        </p:nvSpPr>
        <p:spPr/>
        <p:txBody>
          <a:bodyPr/>
          <a:lstStyle>
            <a:lvl1pPr>
              <a:defRPr/>
            </a:lvl1pPr>
          </a:lstStyle>
          <a:p>
            <a:fld id="{46A9B91A-1020-4840-B3E5-2FFD01D4CBAF}" type="slidenum">
              <a:rPr lang="en-US" altLang="ti-ET"/>
              <a:pPr/>
              <a:t>‹#›</a:t>
            </a:fld>
            <a:endParaRPr lang="en-US" altLang="ti-ET" sz="1400"/>
          </a:p>
        </p:txBody>
      </p:sp>
    </p:spTree>
    <p:extLst>
      <p:ext uri="{BB962C8B-B14F-4D97-AF65-F5344CB8AC3E}">
        <p14:creationId xmlns:p14="http://schemas.microsoft.com/office/powerpoint/2010/main" val="3771094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4468-EDCC-4372-89BA-32E98E0B8F9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i-ET"/>
          </a:p>
        </p:txBody>
      </p:sp>
      <p:sp>
        <p:nvSpPr>
          <p:cNvPr id="3" name="Picture Placeholder 2">
            <a:extLst>
              <a:ext uri="{FF2B5EF4-FFF2-40B4-BE49-F238E27FC236}">
                <a16:creationId xmlns:a16="http://schemas.microsoft.com/office/drawing/2014/main" id="{0B420951-EC3A-45BE-901F-FBD31154A4F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i-ET"/>
          </a:p>
        </p:txBody>
      </p:sp>
      <p:sp>
        <p:nvSpPr>
          <p:cNvPr id="4" name="Text Placeholder 3">
            <a:extLst>
              <a:ext uri="{FF2B5EF4-FFF2-40B4-BE49-F238E27FC236}">
                <a16:creationId xmlns:a16="http://schemas.microsoft.com/office/drawing/2014/main" id="{0592B52A-E770-491A-B693-57F6DEE2FC1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28C77F8-494E-4203-8C13-4DD7D126FC0B}"/>
              </a:ext>
            </a:extLst>
          </p:cNvPr>
          <p:cNvSpPr>
            <a:spLocks noGrp="1"/>
          </p:cNvSpPr>
          <p:nvPr>
            <p:ph type="sldNum" sz="quarter" idx="10"/>
          </p:nvPr>
        </p:nvSpPr>
        <p:spPr/>
        <p:txBody>
          <a:bodyPr/>
          <a:lstStyle>
            <a:lvl1pPr>
              <a:defRPr/>
            </a:lvl1pPr>
          </a:lstStyle>
          <a:p>
            <a:fld id="{C4446EC7-110A-41D3-827C-E82448CB029F}" type="slidenum">
              <a:rPr lang="en-US" altLang="ti-ET"/>
              <a:pPr/>
              <a:t>‹#›</a:t>
            </a:fld>
            <a:endParaRPr lang="en-US" altLang="ti-ET" sz="1400"/>
          </a:p>
        </p:txBody>
      </p:sp>
    </p:spTree>
    <p:extLst>
      <p:ext uri="{BB962C8B-B14F-4D97-AF65-F5344CB8AC3E}">
        <p14:creationId xmlns:p14="http://schemas.microsoft.com/office/powerpoint/2010/main" val="678625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9910-3464-4C8A-A334-C49ADB7F82E6}"/>
              </a:ext>
            </a:extLst>
          </p:cNvPr>
          <p:cNvSpPr>
            <a:spLocks noGrp="1"/>
          </p:cNvSpPr>
          <p:nvPr>
            <p:ph type="title"/>
          </p:nvPr>
        </p:nvSpPr>
        <p:spPr/>
        <p:txBody>
          <a:bodyPr/>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66C02B1E-81D4-4108-BBFA-B1D95DDBDD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Slide Number Placeholder 3">
            <a:extLst>
              <a:ext uri="{FF2B5EF4-FFF2-40B4-BE49-F238E27FC236}">
                <a16:creationId xmlns:a16="http://schemas.microsoft.com/office/drawing/2014/main" id="{B204D395-FAC6-421B-924C-0C4002359FB8}"/>
              </a:ext>
            </a:extLst>
          </p:cNvPr>
          <p:cNvSpPr>
            <a:spLocks noGrp="1"/>
          </p:cNvSpPr>
          <p:nvPr>
            <p:ph type="sldNum" sz="quarter" idx="10"/>
          </p:nvPr>
        </p:nvSpPr>
        <p:spPr/>
        <p:txBody>
          <a:bodyPr/>
          <a:lstStyle>
            <a:lvl1pPr>
              <a:defRPr/>
            </a:lvl1pPr>
          </a:lstStyle>
          <a:p>
            <a:fld id="{ED3F1874-D1D6-4027-BFB3-83E5666967EE}" type="slidenum">
              <a:rPr lang="en-US" altLang="ti-ET"/>
              <a:pPr/>
              <a:t>‹#›</a:t>
            </a:fld>
            <a:endParaRPr lang="en-US" altLang="ti-ET" sz="1400"/>
          </a:p>
        </p:txBody>
      </p:sp>
    </p:spTree>
    <p:extLst>
      <p:ext uri="{BB962C8B-B14F-4D97-AF65-F5344CB8AC3E}">
        <p14:creationId xmlns:p14="http://schemas.microsoft.com/office/powerpoint/2010/main" val="4011393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950834-4832-409C-A669-C4D7DAB3465F}"/>
              </a:ext>
            </a:extLst>
          </p:cNvPr>
          <p:cNvSpPr>
            <a:spLocks noGrp="1"/>
          </p:cNvSpPr>
          <p:nvPr>
            <p:ph type="title" orient="vert"/>
          </p:nvPr>
        </p:nvSpPr>
        <p:spPr>
          <a:xfrm>
            <a:off x="6858000" y="152400"/>
            <a:ext cx="2286000" cy="6172200"/>
          </a:xfrm>
        </p:spPr>
        <p:txBody>
          <a:bodyPr vert="eaVert"/>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BE496E53-18A8-4767-A8E1-58690B0CD334}"/>
              </a:ext>
            </a:extLst>
          </p:cNvPr>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Slide Number Placeholder 3">
            <a:extLst>
              <a:ext uri="{FF2B5EF4-FFF2-40B4-BE49-F238E27FC236}">
                <a16:creationId xmlns:a16="http://schemas.microsoft.com/office/drawing/2014/main" id="{D9E3FCE3-9E75-49D9-98A1-0807AD40FDA3}"/>
              </a:ext>
            </a:extLst>
          </p:cNvPr>
          <p:cNvSpPr>
            <a:spLocks noGrp="1"/>
          </p:cNvSpPr>
          <p:nvPr>
            <p:ph type="sldNum" sz="quarter" idx="10"/>
          </p:nvPr>
        </p:nvSpPr>
        <p:spPr/>
        <p:txBody>
          <a:bodyPr/>
          <a:lstStyle>
            <a:lvl1pPr>
              <a:defRPr/>
            </a:lvl1pPr>
          </a:lstStyle>
          <a:p>
            <a:fld id="{C46EBD81-F0AA-4CCE-BE82-11CB2E48FDE1}" type="slidenum">
              <a:rPr lang="en-US" altLang="ti-ET"/>
              <a:pPr/>
              <a:t>‹#›</a:t>
            </a:fld>
            <a:endParaRPr lang="en-US" altLang="ti-ET" sz="1400"/>
          </a:p>
        </p:txBody>
      </p:sp>
    </p:spTree>
    <p:extLst>
      <p:ext uri="{BB962C8B-B14F-4D97-AF65-F5344CB8AC3E}">
        <p14:creationId xmlns:p14="http://schemas.microsoft.com/office/powerpoint/2010/main" val="272042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 y="3725862"/>
            <a:ext cx="89916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609600" y="1830049"/>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674419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20725"/>
            <a:ext cx="4548188" cy="613208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720725"/>
            <a:ext cx="4548188" cy="613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939936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28302" y="689837"/>
            <a:ext cx="46198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303" y="1329598"/>
            <a:ext cx="4619898" cy="55284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8201" y="689837"/>
            <a:ext cx="4471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8201" y="1329598"/>
            <a:ext cx="4471987" cy="55284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380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833299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0562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D4E3CACF-0B3E-4809-A9CA-189A401210ED}" type="slidenum">
              <a:rPr lang="en-US" altLang="en-US"/>
              <a:pPr>
                <a:defRPr/>
              </a:pPr>
              <a:t>‹#›</a:t>
            </a:fld>
            <a:endParaRPr lang="en-CA" altLang="en-US" dirty="0"/>
          </a:p>
        </p:txBody>
      </p:sp>
    </p:spTree>
    <p:extLst>
      <p:ext uri="{BB962C8B-B14F-4D97-AF65-F5344CB8AC3E}">
        <p14:creationId xmlns:p14="http://schemas.microsoft.com/office/powerpoint/2010/main" val="4916596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224FD5D3-0888-4167-9E4D-5EFFC360AB95}" type="slidenum">
              <a:rPr lang="en-US" altLang="en-US"/>
              <a:pPr>
                <a:defRPr/>
              </a:pPr>
              <a:t>‹#›</a:t>
            </a:fld>
            <a:endParaRPr lang="en-CA" altLang="en-US" dirty="0"/>
          </a:p>
        </p:txBody>
      </p:sp>
    </p:spTree>
    <p:extLst>
      <p:ext uri="{BB962C8B-B14F-4D97-AF65-F5344CB8AC3E}">
        <p14:creationId xmlns:p14="http://schemas.microsoft.com/office/powerpoint/2010/main" val="73235864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207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21"/>
          <p:cNvSpPr>
            <a:spLocks noGrp="1" noChangeArrowheads="1"/>
          </p:cNvSpPr>
          <p:nvPr>
            <p:ph type="body" idx="1"/>
          </p:nvPr>
        </p:nvSpPr>
        <p:spPr bwMode="auto">
          <a:xfrm>
            <a:off x="0" y="720725"/>
            <a:ext cx="91440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842" r:id="rId1"/>
    <p:sldLayoutId id="2147483834" r:id="rId2"/>
    <p:sldLayoutId id="2147483835" r:id="rId3"/>
    <p:sldLayoutId id="2147483836" r:id="rId4"/>
    <p:sldLayoutId id="2147483837" r:id="rId5"/>
    <p:sldLayoutId id="2147483843" r:id="rId6"/>
    <p:sldLayoutId id="2147483844" r:id="rId7"/>
    <p:sldLayoutId id="2147483838" r:id="rId8"/>
    <p:sldLayoutId id="2147483839" r:id="rId9"/>
    <p:sldLayoutId id="2147483840" r:id="rId10"/>
    <p:sldLayoutId id="2147483841" r:id="rId11"/>
    <p:sldLayoutId id="2147483845" r:id="rId12"/>
    <p:sldLayoutId id="2147483846" r:id="rId13"/>
  </p:sldLayoutIdLst>
  <p:transition spd="med"/>
  <p:hf hdr="0" ftr="0" dt="0"/>
  <p:txStyles>
    <p:title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08B1A36-4C73-453F-A32B-96DC0A3FA3E6}"/>
              </a:ext>
            </a:extLst>
          </p:cNvPr>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ti-ET"/>
              <a:t>Click to edit Master title style</a:t>
            </a:r>
          </a:p>
        </p:txBody>
      </p:sp>
      <p:sp>
        <p:nvSpPr>
          <p:cNvPr id="15363" name="Rectangle 3">
            <a:extLst>
              <a:ext uri="{FF2B5EF4-FFF2-40B4-BE49-F238E27FC236}">
                <a16:creationId xmlns:a16="http://schemas.microsoft.com/office/drawing/2014/main" id="{F3FECA3D-DB7B-437B-A209-8DFDB3D7ABB2}"/>
              </a:ext>
            </a:extLst>
          </p:cNvPr>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ti-ET"/>
              <a:t>Click to edit Master text styles</a:t>
            </a:r>
          </a:p>
          <a:p>
            <a:pPr lvl="1"/>
            <a:r>
              <a:rPr lang="en-US" altLang="ti-ET"/>
              <a:t>Second level</a:t>
            </a:r>
          </a:p>
          <a:p>
            <a:pPr lvl="2"/>
            <a:r>
              <a:rPr lang="en-US" altLang="ti-ET"/>
              <a:t>Third level</a:t>
            </a:r>
          </a:p>
          <a:p>
            <a:pPr lvl="3"/>
            <a:r>
              <a:rPr lang="en-US" altLang="ti-ET"/>
              <a:t>Fourth level</a:t>
            </a:r>
          </a:p>
          <a:p>
            <a:pPr lvl="4"/>
            <a:r>
              <a:rPr lang="en-US" altLang="ti-ET"/>
              <a:t>Fifth level</a:t>
            </a:r>
          </a:p>
        </p:txBody>
      </p:sp>
      <p:sp>
        <p:nvSpPr>
          <p:cNvPr id="15364" name="Rectangle 4">
            <a:extLst>
              <a:ext uri="{FF2B5EF4-FFF2-40B4-BE49-F238E27FC236}">
                <a16:creationId xmlns:a16="http://schemas.microsoft.com/office/drawing/2014/main" id="{7E920ECB-5BA0-49BA-A045-750579E2A2B9}"/>
              </a:ext>
            </a:extLst>
          </p:cNvPr>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kumimoji="1" sz="800">
                <a:latin typeface="+mn-lt"/>
              </a:defRPr>
            </a:lvl1pPr>
          </a:lstStyle>
          <a:p>
            <a:fld id="{821A3264-760F-4568-9A98-6907EF9DF335}" type="slidenum">
              <a:rPr lang="en-US" altLang="ti-ET"/>
              <a:pPr/>
              <a:t>‹#›</a:t>
            </a:fld>
            <a:endParaRPr lang="en-US" altLang="ti-ET" sz="1400"/>
          </a:p>
        </p:txBody>
      </p:sp>
    </p:spTree>
    <p:extLst>
      <p:ext uri="{BB962C8B-B14F-4D97-AF65-F5344CB8AC3E}">
        <p14:creationId xmlns:p14="http://schemas.microsoft.com/office/powerpoint/2010/main" val="3423223848"/>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ctr" rtl="0" eaLnBrk="0" fontAlgn="base" hangingPunct="0">
        <a:lnSpc>
          <a:spcPct val="70000"/>
        </a:lnSpc>
        <a:spcBef>
          <a:spcPct val="0"/>
        </a:spcBef>
        <a:spcAft>
          <a:spcPct val="0"/>
        </a:spcAft>
        <a:defRPr kumimoji="1" sz="2000" kern="12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2pPr>
      <a:lvl3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3pPr>
      <a:lvl4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4pPr>
      <a:lvl5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64"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64"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anose="05000000000000000000"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i-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6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txBox="1">
            <a:spLocks/>
          </p:cNvSpPr>
          <p:nvPr/>
        </p:nvSpPr>
        <p:spPr bwMode="auto">
          <a:xfrm>
            <a:off x="0" y="13854"/>
            <a:ext cx="9144000" cy="364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4500" b="1" dirty="0">
                <a:solidFill>
                  <a:srgbClr val="00B050"/>
                </a:solidFill>
              </a:rPr>
              <a:t>8</a:t>
            </a:r>
          </a:p>
          <a:p>
            <a:pPr algn="ctr" eaLnBrk="1" hangingPunct="1">
              <a:lnSpc>
                <a:spcPct val="90000"/>
              </a:lnSpc>
            </a:pPr>
            <a:endParaRPr lang="en-US" altLang="en-US" sz="900" b="1" dirty="0">
              <a:solidFill>
                <a:srgbClr val="00B050"/>
              </a:solidFill>
            </a:endParaRPr>
          </a:p>
          <a:p>
            <a:pPr algn="ctr" eaLnBrk="1" hangingPunct="1">
              <a:lnSpc>
                <a:spcPct val="90000"/>
              </a:lnSpc>
            </a:pPr>
            <a:endParaRPr lang="en-US" altLang="en-US" sz="4500" b="1" dirty="0">
              <a:solidFill>
                <a:srgbClr val="00B050"/>
              </a:solidFill>
            </a:endParaRPr>
          </a:p>
          <a:p>
            <a:pPr algn="ctr" eaLnBrk="1" hangingPunct="1">
              <a:lnSpc>
                <a:spcPct val="90000"/>
              </a:lnSpc>
            </a:pPr>
            <a:r>
              <a:rPr lang="en-US" sz="2800" b="1" dirty="0"/>
              <a:t>Disk Storage, Basic File Structures, and Hashing</a:t>
            </a:r>
            <a:endParaRPr lang="en-US" altLang="en-US"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0" y="-1"/>
            <a:ext cx="9144000" cy="914401"/>
          </a:xfrm>
        </p:spPr>
        <p:txBody>
          <a:bodyPr/>
          <a:lstStyle/>
          <a:p>
            <a:r>
              <a:rPr lang="en-US" altLang="en-US" sz="2800" b="1" dirty="0"/>
              <a:t>Record Blocking and Spanned Versus Unspanned Records (cont’d.)</a:t>
            </a:r>
          </a:p>
        </p:txBody>
      </p:sp>
      <p:sp>
        <p:nvSpPr>
          <p:cNvPr id="34819" name="Content Placeholder 5"/>
          <p:cNvSpPr>
            <a:spLocks noGrp="1"/>
          </p:cNvSpPr>
          <p:nvPr>
            <p:ph idx="1"/>
          </p:nvPr>
        </p:nvSpPr>
        <p:spPr>
          <a:xfrm>
            <a:off x="52960" y="990600"/>
            <a:ext cx="9042400" cy="5334000"/>
          </a:xfrm>
        </p:spPr>
        <p:txBody>
          <a:bodyPr/>
          <a:lstStyle/>
          <a:p>
            <a:r>
              <a:rPr lang="en-US" altLang="en-US" dirty="0"/>
              <a:t>Blocking factor</a:t>
            </a:r>
          </a:p>
          <a:p>
            <a:pPr lvl="1"/>
            <a:r>
              <a:rPr lang="en-US" altLang="en-US" dirty="0"/>
              <a:t>Average number of records per block for the file</a:t>
            </a:r>
          </a:p>
        </p:txBody>
      </p:sp>
      <p:pic>
        <p:nvPicPr>
          <p:cNvPr id="34821" name="Picture 3"/>
          <p:cNvPicPr>
            <a:picLocks noChangeAspect="1"/>
          </p:cNvPicPr>
          <p:nvPr/>
        </p:nvPicPr>
        <p:blipFill rotWithShape="1">
          <a:blip r:embed="rId2">
            <a:extLst>
              <a:ext uri="{28A0092B-C50C-407E-A947-70E740481C1C}">
                <a14:useLocalDpi xmlns:a14="http://schemas.microsoft.com/office/drawing/2010/main" val="0"/>
              </a:ext>
            </a:extLst>
          </a:blip>
          <a:srcRect r="1755"/>
          <a:stretch/>
        </p:blipFill>
        <p:spPr bwMode="auto">
          <a:xfrm>
            <a:off x="304800" y="2506663"/>
            <a:ext cx="8534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Box 2"/>
          <p:cNvSpPr txBox="1">
            <a:spLocks noChangeArrowheads="1"/>
          </p:cNvSpPr>
          <p:nvPr/>
        </p:nvSpPr>
        <p:spPr bwMode="auto">
          <a:xfrm>
            <a:off x="52960" y="6031468"/>
            <a:ext cx="904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dirty="0">
                <a:solidFill>
                  <a:schemeClr val="tx1"/>
                </a:solidFill>
              </a:rPr>
              <a:t>Types of record organization (a) Unspanned (b) Spanned</a:t>
            </a:r>
          </a:p>
        </p:txBody>
      </p:sp>
    </p:spTree>
    <p:extLst>
      <p:ext uri="{BB962C8B-B14F-4D97-AF65-F5344CB8AC3E}">
        <p14:creationId xmlns:p14="http://schemas.microsoft.com/office/powerpoint/2010/main" val="39331866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a:xfrm>
            <a:off x="0" y="1"/>
            <a:ext cx="9144000" cy="573931"/>
          </a:xfrm>
        </p:spPr>
        <p:txBody>
          <a:bodyPr/>
          <a:lstStyle/>
          <a:p>
            <a:pPr>
              <a:defRPr/>
            </a:pPr>
            <a:r>
              <a:rPr lang="en-US" altLang="en-US" dirty="0">
                <a:effectLst>
                  <a:outerShdw blurRad="38100" dist="38100" dir="2700000" algn="tl">
                    <a:srgbClr val="C0C0C0"/>
                  </a:outerShdw>
                </a:effectLst>
              </a:rPr>
              <a:t>Fixed-Length Records</a:t>
            </a:r>
          </a:p>
        </p:txBody>
      </p:sp>
      <p:sp>
        <p:nvSpPr>
          <p:cNvPr id="6" name="Rectangle 3">
            <a:extLst>
              <a:ext uri="{FF2B5EF4-FFF2-40B4-BE49-F238E27FC236}">
                <a16:creationId xmlns:a16="http://schemas.microsoft.com/office/drawing/2014/main" id="{86247F00-0508-438A-8EE4-EBC8FD8C3712}"/>
              </a:ext>
            </a:extLst>
          </p:cNvPr>
          <p:cNvSpPr txBox="1">
            <a:spLocks noChangeArrowheads="1"/>
          </p:cNvSpPr>
          <p:nvPr/>
        </p:nvSpPr>
        <p:spPr bwMode="auto">
          <a:xfrm>
            <a:off x="0" y="600567"/>
            <a:ext cx="9111574" cy="57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a:lnSpc>
                <a:spcPct val="150000"/>
              </a:lnSpc>
            </a:pPr>
            <a:r>
              <a:rPr lang="en-CA" kern="0" dirty="0"/>
              <a:t>Avoid Spanning of Records </a:t>
            </a:r>
          </a:p>
        </p:txBody>
      </p:sp>
      <p:sp>
        <p:nvSpPr>
          <p:cNvPr id="7" name="TextBox 6">
            <a:extLst>
              <a:ext uri="{FF2B5EF4-FFF2-40B4-BE49-F238E27FC236}">
                <a16:creationId xmlns:a16="http://schemas.microsoft.com/office/drawing/2014/main" id="{DCA6D99D-B8FE-4D39-9FA4-EE6DC698F70D}"/>
              </a:ext>
            </a:extLst>
          </p:cNvPr>
          <p:cNvSpPr txBox="1"/>
          <p:nvPr/>
        </p:nvSpPr>
        <p:spPr>
          <a:xfrm>
            <a:off x="272374" y="1524000"/>
            <a:ext cx="8839200" cy="3903504"/>
          </a:xfrm>
          <a:prstGeom prst="rect">
            <a:avLst/>
          </a:prstGeom>
          <a:noFill/>
        </p:spPr>
        <p:txBody>
          <a:bodyPr wrap="square">
            <a:spAutoFit/>
          </a:bodyPr>
          <a:lstStyle/>
          <a:p>
            <a:pPr marL="457200" indent="-457200">
              <a:lnSpc>
                <a:spcPct val="150000"/>
              </a:lnSpc>
              <a:buFont typeface="Wingdings" panose="05000000000000000000" pitchFamily="2" charset="2"/>
              <a:buChar char="§"/>
            </a:pPr>
            <a:r>
              <a:rPr lang="en-CA" sz="2800" dirty="0">
                <a:latin typeface="Candara" panose="020E0502030303020204" pitchFamily="34" charset="0"/>
              </a:rPr>
              <a:t>To avoid the first problem, we allocate only as many records to a block as would fit entirely in the block </a:t>
            </a:r>
          </a:p>
          <a:p>
            <a:pPr marL="914400" lvl="1" indent="-457200">
              <a:lnSpc>
                <a:spcPct val="150000"/>
              </a:lnSpc>
              <a:buFont typeface="Wingdings" panose="05000000000000000000" pitchFamily="2" charset="2"/>
              <a:buChar char="§"/>
            </a:pPr>
            <a:r>
              <a:rPr lang="en-CA" sz="2800" dirty="0">
                <a:latin typeface="Candara" panose="020E0502030303020204" pitchFamily="34" charset="0"/>
              </a:rPr>
              <a:t>this number can be computed easily by </a:t>
            </a:r>
            <a:r>
              <a:rPr lang="en-CA" sz="2800" b="1" dirty="0">
                <a:latin typeface="Candara" panose="020E0502030303020204" pitchFamily="34" charset="0"/>
              </a:rPr>
              <a:t>dividing the block size by the record size</a:t>
            </a:r>
            <a:r>
              <a:rPr lang="en-CA" sz="2800" dirty="0">
                <a:latin typeface="Candara" panose="020E0502030303020204" pitchFamily="34" charset="0"/>
              </a:rPr>
              <a:t>, and discarding the fractional part. </a:t>
            </a:r>
          </a:p>
          <a:p>
            <a:pPr marL="914400" lvl="1" indent="-457200">
              <a:lnSpc>
                <a:spcPct val="150000"/>
              </a:lnSpc>
              <a:buFont typeface="Wingdings" panose="05000000000000000000" pitchFamily="2" charset="2"/>
              <a:buChar char="§"/>
            </a:pPr>
            <a:r>
              <a:rPr lang="en-CA" sz="2800" dirty="0">
                <a:latin typeface="Candara" panose="020E0502030303020204" pitchFamily="34" charset="0"/>
              </a:rPr>
              <a:t>Any remaining bytes of each block are left unused.</a:t>
            </a:r>
            <a:endParaRPr lang="en-CA" sz="3600" dirty="0">
              <a:latin typeface="Candara" panose="020E050203030302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9F1DD3D-8B61-4CCF-AAB6-31F087ABC42E}"/>
              </a:ext>
            </a:extLst>
          </p:cNvPr>
          <p:cNvSpPr txBox="1"/>
          <p:nvPr/>
        </p:nvSpPr>
        <p:spPr>
          <a:xfrm>
            <a:off x="152400" y="5741044"/>
            <a:ext cx="8763000" cy="954107"/>
          </a:xfrm>
          <a:prstGeom prst="rect">
            <a:avLst/>
          </a:prstGeom>
          <a:noFill/>
        </p:spPr>
        <p:txBody>
          <a:bodyPr wrap="square">
            <a:spAutoFit/>
          </a:bodyPr>
          <a:lstStyle/>
          <a:p>
            <a:pPr lvl="1"/>
            <a:r>
              <a:rPr lang="en-US" altLang="en-US" sz="2800" b="1" dirty="0">
                <a:latin typeface="Times New Roman" panose="02020603050405020304" pitchFamily="18" charset="0"/>
                <a:cs typeface="Times New Roman" panose="02020603050405020304" pitchFamily="18" charset="0"/>
              </a:rPr>
              <a:t>Store record </a:t>
            </a:r>
            <a:r>
              <a:rPr lang="en-US" altLang="en-US" sz="2800" b="1" i="1"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starting from byte </a:t>
            </a:r>
            <a:r>
              <a:rPr lang="en-US" altLang="en-US" sz="2800" b="1" i="1" dirty="0">
                <a:latin typeface="Times New Roman" panose="02020603050405020304" pitchFamily="18" charset="0"/>
                <a:cs typeface="Times New Roman" panose="02020603050405020304" pitchFamily="18" charset="0"/>
                <a:sym typeface="Greek Symbols" pitchFamily="18" charset="2"/>
              </a:rPr>
              <a:t>n </a:t>
            </a:r>
            <a:r>
              <a:rPr lang="en-US" altLang="en-US" sz="28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i="1"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800" b="1" i="1"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1), where </a:t>
            </a:r>
            <a:r>
              <a:rPr lang="en-US" altLang="en-US" sz="2800" b="1" i="1" dirty="0">
                <a:latin typeface="Times New Roman" panose="02020603050405020304" pitchFamily="18" charset="0"/>
                <a:cs typeface="Times New Roman" panose="02020603050405020304" pitchFamily="18" charset="0"/>
                <a:sym typeface="Symbol" panose="05050102010706020507" pitchFamily="18" charset="2"/>
              </a:rPr>
              <a:t>n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is the size of each record.</a:t>
            </a:r>
          </a:p>
        </p:txBody>
      </p:sp>
    </p:spTree>
    <p:extLst>
      <p:ext uri="{BB962C8B-B14F-4D97-AF65-F5344CB8AC3E}">
        <p14:creationId xmlns:p14="http://schemas.microsoft.com/office/powerpoint/2010/main" val="2251608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6485" y="752688"/>
            <a:ext cx="9137515" cy="2142912"/>
          </a:xfrm>
        </p:spPr>
        <p:txBody>
          <a:bodyPr/>
          <a:lstStyle/>
          <a:p>
            <a:r>
              <a:rPr lang="en-US" altLang="en-US" sz="2400" dirty="0"/>
              <a:t>Deletion of record </a:t>
            </a:r>
            <a:r>
              <a:rPr lang="en-US" altLang="en-US" sz="2400" i="1" dirty="0"/>
              <a:t>i:  </a:t>
            </a:r>
            <a:r>
              <a:rPr lang="en-US" altLang="en-US" sz="2400" dirty="0"/>
              <a:t>alternatives</a:t>
            </a:r>
            <a:r>
              <a:rPr lang="en-US" altLang="en-US" sz="2400" i="1" dirty="0"/>
              <a:t>:</a:t>
            </a:r>
          </a:p>
          <a:p>
            <a:pPr lvl="1"/>
            <a:r>
              <a:rPr lang="en-US" altLang="en-US" sz="2400" b="1" dirty="0"/>
              <a:t>move records </a:t>
            </a:r>
            <a:r>
              <a:rPr lang="en-US" altLang="en-US" sz="2400" b="1" i="1" dirty="0" err="1"/>
              <a:t>i</a:t>
            </a:r>
            <a:r>
              <a:rPr lang="en-US" altLang="en-US" sz="2400" b="1" dirty="0"/>
              <a:t> + 1, . . ., </a:t>
            </a:r>
            <a:r>
              <a:rPr lang="en-US" altLang="en-US" sz="2400" b="1" i="1" dirty="0"/>
              <a:t>n</a:t>
            </a:r>
            <a:r>
              <a:rPr lang="en-US" altLang="en-US" sz="2400" b="1" dirty="0"/>
              <a:t>  to </a:t>
            </a:r>
            <a:r>
              <a:rPr lang="en-US" altLang="en-US" sz="2400" b="1" i="1" dirty="0" err="1"/>
              <a:t>i</a:t>
            </a:r>
            <a:r>
              <a:rPr lang="en-US" altLang="en-US" sz="2400" b="1" i="1" dirty="0"/>
              <a:t>, . . . , n </a:t>
            </a:r>
            <a:r>
              <a:rPr lang="en-US" altLang="en-US" sz="2400" b="1" i="1" dirty="0">
                <a:sym typeface="Symbol" panose="05050102010706020507" pitchFamily="18" charset="2"/>
              </a:rPr>
              <a:t>– </a:t>
            </a:r>
            <a:r>
              <a:rPr lang="en-US" altLang="en-US" sz="2400" b="1" dirty="0">
                <a:sym typeface="Symbol" panose="05050102010706020507" pitchFamily="18" charset="2"/>
              </a:rPr>
              <a:t>1</a:t>
            </a:r>
          </a:p>
          <a:p>
            <a:pPr lvl="1"/>
            <a:r>
              <a:rPr lang="en-US" altLang="en-US" sz="2400" dirty="0">
                <a:sym typeface="Symbol" panose="05050102010706020507" pitchFamily="18" charset="2"/>
              </a:rPr>
              <a:t>move record </a:t>
            </a:r>
            <a:r>
              <a:rPr lang="en-US" altLang="en-US" sz="2400" i="1" dirty="0">
                <a:sym typeface="Symbol" panose="05050102010706020507" pitchFamily="18" charset="2"/>
              </a:rPr>
              <a:t>n </a:t>
            </a:r>
            <a:r>
              <a:rPr lang="en-US" altLang="en-US" sz="2400" dirty="0">
                <a:sym typeface="Symbol" panose="05050102010706020507" pitchFamily="18" charset="2"/>
              </a:rPr>
              <a:t> to </a:t>
            </a:r>
            <a:r>
              <a:rPr lang="en-US" altLang="en-US" sz="2400" i="1" dirty="0" err="1">
                <a:sym typeface="Symbol" panose="05050102010706020507" pitchFamily="18" charset="2"/>
              </a:rPr>
              <a:t>i</a:t>
            </a:r>
            <a:endParaRPr lang="en-US" altLang="en-US" sz="2400" dirty="0">
              <a:sym typeface="Symbol" panose="05050102010706020507" pitchFamily="18" charset="2"/>
            </a:endParaRPr>
          </a:p>
          <a:p>
            <a:pPr lvl="1"/>
            <a:r>
              <a:rPr lang="en-US" altLang="en-US" sz="2400" dirty="0">
                <a:sym typeface="Symbol" panose="05050102010706020507" pitchFamily="18" charset="2"/>
              </a:rPr>
              <a:t>do not move records, but link all free records on a </a:t>
            </a:r>
            <a:r>
              <a:rPr lang="en-US" altLang="en-US" sz="2400" i="1" dirty="0">
                <a:sym typeface="Symbol" panose="05050102010706020507" pitchFamily="18" charset="2"/>
              </a:rPr>
              <a:t>free list</a:t>
            </a:r>
          </a:p>
          <a:p>
            <a:pPr marL="457200" lvl="1" indent="0">
              <a:buNone/>
            </a:pPr>
            <a:r>
              <a:rPr lang="en-US" altLang="en-US" sz="2400" b="1" dirty="0">
                <a:sym typeface="Symbol" panose="05050102010706020507" pitchFamily="18" charset="2"/>
              </a:rPr>
              <a:t>Record 3 deleted</a:t>
            </a:r>
          </a:p>
        </p:txBody>
      </p:sp>
      <p:pic>
        <p:nvPicPr>
          <p:cNvPr id="6" name="Graphic 5">
            <a:extLst>
              <a:ext uri="{FF2B5EF4-FFF2-40B4-BE49-F238E27FC236}">
                <a16:creationId xmlns:a16="http://schemas.microsoft.com/office/drawing/2014/main" id="{F5576AFE-02C2-4348-8F1E-7F5213955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71775" y="3174509"/>
            <a:ext cx="6372225" cy="3723306"/>
          </a:xfrm>
          <a:prstGeom prst="rect">
            <a:avLst/>
          </a:prstGeom>
        </p:spPr>
      </p:pic>
    </p:spTree>
    <p:extLst>
      <p:ext uri="{BB962C8B-B14F-4D97-AF65-F5344CB8AC3E}">
        <p14:creationId xmlns:p14="http://schemas.microsoft.com/office/powerpoint/2010/main" val="82440498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a:xfrm>
            <a:off x="0" y="1"/>
            <a:ext cx="9144000" cy="533400"/>
          </a:xfrm>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24319" y="533401"/>
            <a:ext cx="9119681" cy="2209799"/>
          </a:xfrm>
        </p:spPr>
        <p:txBody>
          <a:bodyPr/>
          <a:lstStyle/>
          <a:p>
            <a:r>
              <a:rPr lang="en-US" altLang="en-US" sz="2400" dirty="0"/>
              <a:t>Deletion of record </a:t>
            </a:r>
            <a:r>
              <a:rPr lang="en-US" altLang="en-US" sz="2400" i="1" dirty="0"/>
              <a:t>i:  </a:t>
            </a:r>
            <a:r>
              <a:rPr lang="en-US" altLang="en-US" sz="2400" dirty="0"/>
              <a:t>alternatives</a:t>
            </a:r>
            <a:r>
              <a:rPr lang="en-US" altLang="en-US" sz="2400" i="1" dirty="0"/>
              <a:t>:</a:t>
            </a:r>
          </a:p>
          <a:p>
            <a:pPr lvl="1"/>
            <a:r>
              <a:rPr lang="en-US" altLang="en-US" sz="2400" dirty="0"/>
              <a:t>move records </a:t>
            </a:r>
            <a:r>
              <a:rPr lang="en-US" altLang="en-US" sz="2400" i="1" dirty="0" err="1"/>
              <a:t>i</a:t>
            </a:r>
            <a:r>
              <a:rPr lang="en-US" altLang="en-US" sz="2400" dirty="0"/>
              <a:t> + 1, . . ., </a:t>
            </a:r>
            <a:r>
              <a:rPr lang="en-US" altLang="en-US" sz="2400" i="1" dirty="0"/>
              <a:t>n</a:t>
            </a:r>
            <a:r>
              <a:rPr lang="en-US" altLang="en-US" sz="2400" dirty="0"/>
              <a:t>  to </a:t>
            </a:r>
            <a:r>
              <a:rPr lang="en-US" altLang="en-US" sz="2400" i="1" dirty="0" err="1"/>
              <a:t>i</a:t>
            </a:r>
            <a:r>
              <a:rPr lang="en-US" altLang="en-US" sz="2400" i="1" dirty="0"/>
              <a:t>, . . . , n </a:t>
            </a:r>
            <a:r>
              <a:rPr lang="en-US" altLang="en-US" sz="2400" i="1" dirty="0">
                <a:sym typeface="Symbol" panose="05050102010706020507" pitchFamily="18" charset="2"/>
              </a:rPr>
              <a:t>– </a:t>
            </a:r>
            <a:r>
              <a:rPr lang="en-US" altLang="en-US" sz="2400" dirty="0">
                <a:sym typeface="Symbol" panose="05050102010706020507" pitchFamily="18" charset="2"/>
              </a:rPr>
              <a:t>1</a:t>
            </a:r>
          </a:p>
          <a:p>
            <a:pPr lvl="1"/>
            <a:r>
              <a:rPr lang="en-US" altLang="en-US" sz="2400" b="1" dirty="0">
                <a:sym typeface="Symbol" panose="05050102010706020507" pitchFamily="18" charset="2"/>
              </a:rPr>
              <a:t>move record </a:t>
            </a:r>
            <a:r>
              <a:rPr lang="en-US" altLang="en-US" sz="2400" b="1" i="1" dirty="0">
                <a:sym typeface="Symbol" panose="05050102010706020507" pitchFamily="18" charset="2"/>
              </a:rPr>
              <a:t>n </a:t>
            </a:r>
            <a:r>
              <a:rPr lang="en-US" altLang="en-US" sz="2400" b="1" dirty="0">
                <a:sym typeface="Symbol" panose="05050102010706020507" pitchFamily="18" charset="2"/>
              </a:rPr>
              <a:t> to </a:t>
            </a:r>
            <a:r>
              <a:rPr lang="en-US" altLang="en-US" sz="2400" b="1" i="1" dirty="0" err="1">
                <a:sym typeface="Symbol" panose="05050102010706020507" pitchFamily="18" charset="2"/>
              </a:rPr>
              <a:t>i</a:t>
            </a:r>
            <a:endParaRPr lang="en-US" altLang="en-US" sz="2400" b="1" dirty="0">
              <a:sym typeface="Symbol" panose="05050102010706020507" pitchFamily="18" charset="2"/>
            </a:endParaRPr>
          </a:p>
          <a:p>
            <a:pPr lvl="1"/>
            <a:r>
              <a:rPr lang="en-US" altLang="en-US" sz="2400" dirty="0">
                <a:sym typeface="Symbol" panose="05050102010706020507" pitchFamily="18" charset="2"/>
              </a:rPr>
              <a:t>do not move records, but link all free records on a </a:t>
            </a:r>
            <a:r>
              <a:rPr lang="en-US" altLang="en-US" sz="2400" i="1" dirty="0">
                <a:sym typeface="Symbol" panose="05050102010706020507" pitchFamily="18" charset="2"/>
              </a:rPr>
              <a:t>free list</a:t>
            </a:r>
          </a:p>
          <a:p>
            <a:pPr marL="457200" lvl="1" indent="0">
              <a:buNone/>
            </a:pPr>
            <a:r>
              <a:rPr lang="en-US" altLang="en-US" sz="2400" b="1" dirty="0">
                <a:sym typeface="Symbol" panose="05050102010706020507" pitchFamily="18" charset="2"/>
              </a:rPr>
              <a:t>Record 3 deleted and replaced by record 11</a:t>
            </a:r>
          </a:p>
          <a:p>
            <a:pPr marL="457200" lvl="1" indent="0">
              <a:buNone/>
            </a:pPr>
            <a:endParaRPr lang="en-US" altLang="en-US" sz="2400" b="1" dirty="0">
              <a:sym typeface="Symbol" panose="05050102010706020507" pitchFamily="18" charset="2"/>
            </a:endParaRPr>
          </a:p>
        </p:txBody>
      </p:sp>
      <p:pic>
        <p:nvPicPr>
          <p:cNvPr id="5" name="Graphic 4">
            <a:extLst>
              <a:ext uri="{FF2B5EF4-FFF2-40B4-BE49-F238E27FC236}">
                <a16:creationId xmlns:a16="http://schemas.microsoft.com/office/drawing/2014/main" id="{57778C1E-DCEA-447C-99A5-A41591D38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6742" y="2819400"/>
            <a:ext cx="6818342" cy="3962400"/>
          </a:xfrm>
          <a:prstGeom prst="rect">
            <a:avLst/>
          </a:prstGeom>
        </p:spPr>
      </p:pic>
    </p:spTree>
    <p:extLst>
      <p:ext uri="{BB962C8B-B14F-4D97-AF65-F5344CB8AC3E}">
        <p14:creationId xmlns:p14="http://schemas.microsoft.com/office/powerpoint/2010/main" val="325300853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37289" y="720725"/>
            <a:ext cx="9106711" cy="2174875"/>
          </a:xfrm>
        </p:spPr>
        <p:txBody>
          <a:bodyPr/>
          <a:lstStyle/>
          <a:p>
            <a:r>
              <a:rPr lang="en-US" altLang="en-US" sz="2400" dirty="0"/>
              <a:t>Deletion of record </a:t>
            </a:r>
            <a:r>
              <a:rPr lang="en-US" altLang="en-US" sz="2400" i="1" dirty="0"/>
              <a:t>i:  </a:t>
            </a:r>
            <a:r>
              <a:rPr lang="en-US" altLang="en-US" sz="2400" dirty="0"/>
              <a:t>alternatives</a:t>
            </a:r>
            <a:r>
              <a:rPr lang="en-US" altLang="en-US" sz="2400" i="1" dirty="0"/>
              <a:t>:</a:t>
            </a:r>
          </a:p>
          <a:p>
            <a:pPr lvl="1"/>
            <a:r>
              <a:rPr lang="en-US" altLang="en-US" sz="2400" dirty="0"/>
              <a:t>move records </a:t>
            </a:r>
            <a:r>
              <a:rPr lang="en-US" altLang="en-US" sz="2400" i="1" dirty="0" err="1"/>
              <a:t>i</a:t>
            </a:r>
            <a:r>
              <a:rPr lang="en-US" altLang="en-US" sz="2400" dirty="0"/>
              <a:t> + 1, . . ., </a:t>
            </a:r>
            <a:r>
              <a:rPr lang="en-US" altLang="en-US" sz="2400" i="1" dirty="0"/>
              <a:t>n</a:t>
            </a:r>
            <a:r>
              <a:rPr lang="en-US" altLang="en-US" sz="2400" dirty="0"/>
              <a:t>  to </a:t>
            </a:r>
            <a:r>
              <a:rPr lang="en-US" altLang="en-US" sz="2400" i="1" dirty="0" err="1"/>
              <a:t>i</a:t>
            </a:r>
            <a:r>
              <a:rPr lang="en-US" altLang="en-US" sz="2400" i="1" dirty="0"/>
              <a:t>, . . . , n </a:t>
            </a:r>
            <a:r>
              <a:rPr lang="en-US" altLang="en-US" sz="2400" i="1" dirty="0">
                <a:sym typeface="Symbol" panose="05050102010706020507" pitchFamily="18" charset="2"/>
              </a:rPr>
              <a:t>– </a:t>
            </a:r>
            <a:r>
              <a:rPr lang="en-US" altLang="en-US" sz="2400" dirty="0">
                <a:sym typeface="Symbol" panose="05050102010706020507" pitchFamily="18" charset="2"/>
              </a:rPr>
              <a:t>1</a:t>
            </a:r>
          </a:p>
          <a:p>
            <a:pPr lvl="1"/>
            <a:r>
              <a:rPr lang="en-US" altLang="en-US" sz="2400" dirty="0">
                <a:sym typeface="Symbol" panose="05050102010706020507" pitchFamily="18" charset="2"/>
              </a:rPr>
              <a:t>move record </a:t>
            </a:r>
            <a:r>
              <a:rPr lang="en-US" altLang="en-US" sz="2400" i="1" dirty="0">
                <a:sym typeface="Symbol" panose="05050102010706020507" pitchFamily="18" charset="2"/>
              </a:rPr>
              <a:t>n </a:t>
            </a:r>
            <a:r>
              <a:rPr lang="en-US" altLang="en-US" sz="2400" dirty="0">
                <a:sym typeface="Symbol" panose="05050102010706020507" pitchFamily="18" charset="2"/>
              </a:rPr>
              <a:t> to </a:t>
            </a:r>
            <a:r>
              <a:rPr lang="en-US" altLang="en-US" sz="2400" i="1" dirty="0" err="1">
                <a:sym typeface="Symbol" panose="05050102010706020507" pitchFamily="18" charset="2"/>
              </a:rPr>
              <a:t>i</a:t>
            </a:r>
            <a:endParaRPr lang="en-US" altLang="en-US" sz="2400" dirty="0">
              <a:sym typeface="Symbol" panose="05050102010706020507" pitchFamily="18" charset="2"/>
            </a:endParaRPr>
          </a:p>
          <a:p>
            <a:pPr lvl="1"/>
            <a:r>
              <a:rPr lang="en-US" altLang="en-US" sz="2400" b="1" dirty="0">
                <a:sym typeface="Symbol" panose="05050102010706020507" pitchFamily="18" charset="2"/>
              </a:rPr>
              <a:t>do not move records, but link all free records on a </a:t>
            </a:r>
            <a:r>
              <a:rPr lang="en-US" altLang="en-US" sz="2400" b="1" i="1" dirty="0">
                <a:sym typeface="Symbol" panose="05050102010706020507" pitchFamily="18" charset="2"/>
              </a:rPr>
              <a:t>free list</a:t>
            </a:r>
            <a:endParaRPr lang="en-US" altLang="en-US" sz="2400" b="1" dirty="0">
              <a:sym typeface="Symbol" panose="05050102010706020507" pitchFamily="18" charset="2"/>
            </a:endParaRPr>
          </a:p>
        </p:txBody>
      </p:sp>
      <p:pic>
        <p:nvPicPr>
          <p:cNvPr id="6" name="Graphic 5">
            <a:extLst>
              <a:ext uri="{FF2B5EF4-FFF2-40B4-BE49-F238E27FC236}">
                <a16:creationId xmlns:a16="http://schemas.microsoft.com/office/drawing/2014/main" id="{BD4EC9B3-0153-42F4-B4AB-9D1A903324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28850" y="2717244"/>
            <a:ext cx="6589058" cy="4140755"/>
          </a:xfrm>
          <a:prstGeom prst="rect">
            <a:avLst/>
          </a:prstGeom>
        </p:spPr>
      </p:pic>
    </p:spTree>
    <p:extLst>
      <p:ext uri="{BB962C8B-B14F-4D97-AF65-F5344CB8AC3E}">
        <p14:creationId xmlns:p14="http://schemas.microsoft.com/office/powerpoint/2010/main" val="53172694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7168C-90BC-4079-BD6F-B0A58FCBB077}"/>
              </a:ext>
            </a:extLst>
          </p:cNvPr>
          <p:cNvSpPr>
            <a:spLocks noGrp="1"/>
          </p:cNvSpPr>
          <p:nvPr>
            <p:ph idx="1"/>
          </p:nvPr>
        </p:nvSpPr>
        <p:spPr>
          <a:xfrm>
            <a:off x="0" y="2431865"/>
            <a:ext cx="9144000" cy="1757999"/>
          </a:xfrm>
        </p:spPr>
        <p:txBody>
          <a:bodyPr anchor="ctr"/>
          <a:lstStyle/>
          <a:p>
            <a:pPr marL="0" indent="0" algn="ctr">
              <a:buNone/>
            </a:pPr>
            <a:r>
              <a:rPr lang="en-US" altLang="en-US" sz="6000" b="1" dirty="0">
                <a:effectLst>
                  <a:outerShdw blurRad="38100" dist="38100" dir="2700000" algn="tl">
                    <a:srgbClr val="C0C0C0"/>
                  </a:outerShdw>
                </a:effectLst>
              </a:rPr>
              <a:t>Variable Length Records</a:t>
            </a:r>
            <a:endParaRPr lang="ti-ET" sz="4800" b="1" dirty="0"/>
          </a:p>
        </p:txBody>
      </p:sp>
      <p:sp>
        <p:nvSpPr>
          <p:cNvPr id="4" name="Title 1">
            <a:extLst>
              <a:ext uri="{FF2B5EF4-FFF2-40B4-BE49-F238E27FC236}">
                <a16:creationId xmlns:a16="http://schemas.microsoft.com/office/drawing/2014/main" id="{31BB0F37-DDB1-4745-937F-32EB5E0E0C86}"/>
              </a:ext>
            </a:extLst>
          </p:cNvPr>
          <p:cNvSpPr txBox="1">
            <a:spLocks/>
          </p:cNvSpPr>
          <p:nvPr/>
        </p:nvSpPr>
        <p:spPr bwMode="auto">
          <a:xfrm>
            <a:off x="0" y="2362200"/>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ti-ET" kern="0"/>
          </a:p>
        </p:txBody>
      </p:sp>
      <p:sp>
        <p:nvSpPr>
          <p:cNvPr id="6" name="Title 1">
            <a:extLst>
              <a:ext uri="{FF2B5EF4-FFF2-40B4-BE49-F238E27FC236}">
                <a16:creationId xmlns:a16="http://schemas.microsoft.com/office/drawing/2014/main" id="{1ABB9653-03C6-45D9-A5DF-E8282B443BD1}"/>
              </a:ext>
            </a:extLst>
          </p:cNvPr>
          <p:cNvSpPr txBox="1">
            <a:spLocks/>
          </p:cNvSpPr>
          <p:nvPr/>
        </p:nvSpPr>
        <p:spPr bwMode="auto">
          <a:xfrm>
            <a:off x="0" y="421163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ti-ET" kern="0"/>
          </a:p>
        </p:txBody>
      </p:sp>
    </p:spTree>
    <p:extLst>
      <p:ext uri="{BB962C8B-B14F-4D97-AF65-F5344CB8AC3E}">
        <p14:creationId xmlns:p14="http://schemas.microsoft.com/office/powerpoint/2010/main" val="156232023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id="{7CE9FE88-828A-4BC1-8BE5-E94CA02154D0}"/>
              </a:ext>
            </a:extLst>
          </p:cNvPr>
          <p:cNvSpPr>
            <a:spLocks noGrp="1" noChangeArrowheads="1"/>
          </p:cNvSpPr>
          <p:nvPr>
            <p:ph type="body" idx="1"/>
          </p:nvPr>
        </p:nvSpPr>
        <p:spPr>
          <a:xfrm>
            <a:off x="0" y="720725"/>
            <a:ext cx="9144000" cy="3394075"/>
          </a:xfrm>
        </p:spPr>
        <p:txBody>
          <a:bodyPr/>
          <a:lstStyle/>
          <a:p>
            <a:pPr>
              <a:lnSpc>
                <a:spcPct val="150000"/>
              </a:lnSpc>
            </a:pPr>
            <a:r>
              <a:rPr lang="en-US" altLang="en-US" sz="2300" dirty="0"/>
              <a:t>Variable-length records arise in database systems in several ways:</a:t>
            </a:r>
          </a:p>
          <a:p>
            <a:pPr lvl="1">
              <a:lnSpc>
                <a:spcPct val="150000"/>
              </a:lnSpc>
            </a:pPr>
            <a:r>
              <a:rPr lang="en-US" altLang="en-US" sz="2300" dirty="0"/>
              <a:t>Storage of multiple record types in a file.</a:t>
            </a:r>
          </a:p>
          <a:p>
            <a:pPr lvl="1">
              <a:lnSpc>
                <a:spcPct val="150000"/>
              </a:lnSpc>
            </a:pPr>
            <a:r>
              <a:rPr lang="en-US" altLang="en-US" sz="2300" dirty="0"/>
              <a:t>Record types that allow variable lengths for one or more fields such as strings (</a:t>
            </a:r>
            <a:r>
              <a:rPr lang="en-US" altLang="en-US" sz="2300" b="1" dirty="0"/>
              <a:t>varchar</a:t>
            </a:r>
            <a:r>
              <a:rPr lang="en-US" altLang="en-US" sz="2300" dirty="0"/>
              <a:t>)</a:t>
            </a:r>
          </a:p>
          <a:p>
            <a:pPr lvl="1">
              <a:lnSpc>
                <a:spcPct val="150000"/>
              </a:lnSpc>
            </a:pPr>
            <a:r>
              <a:rPr lang="en-US" altLang="en-US" sz="2300" dirty="0"/>
              <a:t>Record types that allow repeating fields (used in some older data models).</a:t>
            </a:r>
          </a:p>
        </p:txBody>
      </p:sp>
      <p:sp>
        <p:nvSpPr>
          <p:cNvPr id="6" name="TextBox 5">
            <a:extLst>
              <a:ext uri="{FF2B5EF4-FFF2-40B4-BE49-F238E27FC236}">
                <a16:creationId xmlns:a16="http://schemas.microsoft.com/office/drawing/2014/main" id="{46FA5751-7133-4575-B4BD-22DA3C2CCE72}"/>
              </a:ext>
            </a:extLst>
          </p:cNvPr>
          <p:cNvSpPr txBox="1"/>
          <p:nvPr/>
        </p:nvSpPr>
        <p:spPr>
          <a:xfrm>
            <a:off x="152400" y="4267200"/>
            <a:ext cx="8915400" cy="2689711"/>
          </a:xfrm>
          <a:prstGeom prst="rect">
            <a:avLst/>
          </a:prstGeom>
          <a:noFill/>
        </p:spPr>
        <p:txBody>
          <a:bodyPr wrap="square">
            <a:spAutoFit/>
          </a:bodyPr>
          <a:lstStyle/>
          <a:p>
            <a:pPr>
              <a:lnSpc>
                <a:spcPct val="150000"/>
              </a:lnSpc>
            </a:pPr>
            <a:r>
              <a:rPr lang="en-CA" sz="2300" dirty="0">
                <a:latin typeface="Candara" panose="020E0502030303020204" pitchFamily="34" charset="0"/>
              </a:rPr>
              <a:t>Two different problems must be solved by any such technique: </a:t>
            </a:r>
          </a:p>
          <a:p>
            <a:pPr marL="342900" indent="-342900">
              <a:lnSpc>
                <a:spcPct val="150000"/>
              </a:lnSpc>
              <a:buFont typeface="Wingdings" panose="05000000000000000000" pitchFamily="2" charset="2"/>
              <a:buChar char="§"/>
            </a:pPr>
            <a:r>
              <a:rPr lang="en-CA" sz="2300" dirty="0">
                <a:latin typeface="Candara" panose="020E0502030303020204" pitchFamily="34" charset="0"/>
              </a:rPr>
              <a:t>How to represent a single record in such a way that individual </a:t>
            </a:r>
            <a:r>
              <a:rPr lang="en-CA" sz="2300" dirty="0">
                <a:solidFill>
                  <a:srgbClr val="FF0000"/>
                </a:solidFill>
                <a:latin typeface="Candara" panose="020E0502030303020204" pitchFamily="34" charset="0"/>
              </a:rPr>
              <a:t>attributes can be extracted easily</a:t>
            </a:r>
            <a:r>
              <a:rPr lang="en-CA" sz="2300" dirty="0">
                <a:latin typeface="Candara" panose="020E0502030303020204" pitchFamily="34" charset="0"/>
              </a:rPr>
              <a:t>, even if they are of variable length </a:t>
            </a:r>
          </a:p>
          <a:p>
            <a:pPr marL="342900" indent="-342900">
              <a:lnSpc>
                <a:spcPct val="150000"/>
              </a:lnSpc>
              <a:buFont typeface="Wingdings" panose="05000000000000000000" pitchFamily="2" charset="2"/>
              <a:buChar char="§"/>
            </a:pPr>
            <a:r>
              <a:rPr lang="en-CA" sz="2300" dirty="0">
                <a:latin typeface="Candara" panose="020E0502030303020204" pitchFamily="34" charset="0"/>
              </a:rPr>
              <a:t>How to store variable-length records within a block, such that </a:t>
            </a:r>
            <a:r>
              <a:rPr lang="en-CA" sz="2300" dirty="0">
                <a:solidFill>
                  <a:srgbClr val="FF0000"/>
                </a:solidFill>
                <a:latin typeface="Candara" panose="020E0502030303020204" pitchFamily="34" charset="0"/>
              </a:rPr>
              <a:t>records in a block can be extracted easily</a:t>
            </a:r>
            <a:endParaRPr lang="ti-ET" sz="2300" dirty="0">
              <a:solidFill>
                <a:srgbClr val="FF0000"/>
              </a:solidFill>
            </a:endParaRPr>
          </a:p>
        </p:txBody>
      </p:sp>
    </p:spTree>
    <p:extLst>
      <p:ext uri="{BB962C8B-B14F-4D97-AF65-F5344CB8AC3E}">
        <p14:creationId xmlns:p14="http://schemas.microsoft.com/office/powerpoint/2010/main" val="343494984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a:xfrm>
            <a:off x="0" y="1"/>
            <a:ext cx="9144000" cy="609600"/>
          </a:xfrm>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id="{7CE9FE88-828A-4BC1-8BE5-E94CA02154D0}"/>
              </a:ext>
            </a:extLst>
          </p:cNvPr>
          <p:cNvSpPr>
            <a:spLocks noGrp="1" noChangeArrowheads="1"/>
          </p:cNvSpPr>
          <p:nvPr>
            <p:ph type="body" idx="1"/>
          </p:nvPr>
        </p:nvSpPr>
        <p:spPr>
          <a:xfrm>
            <a:off x="0" y="546916"/>
            <a:ext cx="9144000" cy="2555875"/>
          </a:xfrm>
        </p:spPr>
        <p:txBody>
          <a:bodyPr/>
          <a:lstStyle/>
          <a:p>
            <a:pPr>
              <a:lnSpc>
                <a:spcPct val="150000"/>
              </a:lnSpc>
            </a:pPr>
            <a:r>
              <a:rPr lang="en-US" altLang="en-US" sz="2400" dirty="0"/>
              <a:t>Attributes are stored in order</a:t>
            </a:r>
          </a:p>
          <a:p>
            <a:pPr>
              <a:lnSpc>
                <a:spcPct val="150000"/>
              </a:lnSpc>
            </a:pPr>
            <a:r>
              <a:rPr lang="en-US" altLang="en-US" sz="2400" dirty="0"/>
              <a:t>Variable length attributes represented by fixed size (offset, length), with actual data stored after all fixed length attributes</a:t>
            </a:r>
          </a:p>
          <a:p>
            <a:pPr>
              <a:lnSpc>
                <a:spcPct val="150000"/>
              </a:lnSpc>
            </a:pPr>
            <a:r>
              <a:rPr lang="en-US" altLang="en-US" sz="2400" dirty="0"/>
              <a:t>Null values represented by null-value bitmap</a:t>
            </a:r>
          </a:p>
          <a:p>
            <a:pPr>
              <a:lnSpc>
                <a:spcPct val="150000"/>
              </a:lnSpc>
              <a:buFont typeface="Monotype Sorts" pitchFamily="-65" charset="2"/>
              <a:buNone/>
            </a:pPr>
            <a:endParaRPr lang="en-US" altLang="en-US" sz="2400" dirty="0"/>
          </a:p>
        </p:txBody>
      </p:sp>
      <p:pic>
        <p:nvPicPr>
          <p:cNvPr id="3" name="Graphic 2">
            <a:extLst>
              <a:ext uri="{FF2B5EF4-FFF2-40B4-BE49-F238E27FC236}">
                <a16:creationId xmlns:a16="http://schemas.microsoft.com/office/drawing/2014/main" id="{8F1604FC-4EFB-44C1-97BC-1E7707DD7F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032375"/>
            <a:ext cx="9144000" cy="1825625"/>
          </a:xfrm>
          <a:prstGeom prst="rect">
            <a:avLst/>
          </a:prstGeom>
        </p:spPr>
      </p:pic>
      <p:sp>
        <p:nvSpPr>
          <p:cNvPr id="7" name="TextBox 6">
            <a:extLst>
              <a:ext uri="{FF2B5EF4-FFF2-40B4-BE49-F238E27FC236}">
                <a16:creationId xmlns:a16="http://schemas.microsoft.com/office/drawing/2014/main" id="{5A07F25A-813F-465E-B622-537AC9D162FB}"/>
              </a:ext>
            </a:extLst>
          </p:cNvPr>
          <p:cNvSpPr txBox="1"/>
          <p:nvPr/>
        </p:nvSpPr>
        <p:spPr>
          <a:xfrm>
            <a:off x="4962018" y="4257252"/>
            <a:ext cx="4105782" cy="461665"/>
          </a:xfrm>
          <a:prstGeom prst="rect">
            <a:avLst/>
          </a:prstGeom>
          <a:noFill/>
          <a:ln>
            <a:noFill/>
          </a:ln>
        </p:spPr>
        <p:txBody>
          <a:bodyPr wrap="square">
            <a:spAutoFit/>
          </a:bodyPr>
          <a:lstStyle/>
          <a:p>
            <a:r>
              <a:rPr lang="en-US" dirty="0"/>
              <a:t>Fixed-length attribute</a:t>
            </a:r>
            <a:endParaRPr lang="ti-ET" dirty="0"/>
          </a:p>
        </p:txBody>
      </p:sp>
      <p:sp>
        <p:nvSpPr>
          <p:cNvPr id="8" name="TextBox 7">
            <a:extLst>
              <a:ext uri="{FF2B5EF4-FFF2-40B4-BE49-F238E27FC236}">
                <a16:creationId xmlns:a16="http://schemas.microsoft.com/office/drawing/2014/main" id="{A984CE3C-EEC3-4ECD-A42A-5F32485DFFA2}"/>
              </a:ext>
            </a:extLst>
          </p:cNvPr>
          <p:cNvSpPr txBox="1"/>
          <p:nvPr/>
        </p:nvSpPr>
        <p:spPr>
          <a:xfrm>
            <a:off x="4962018" y="3402407"/>
            <a:ext cx="4105782" cy="461665"/>
          </a:xfrm>
          <a:prstGeom prst="rect">
            <a:avLst/>
          </a:prstGeom>
          <a:noFill/>
          <a:ln>
            <a:noFill/>
          </a:ln>
        </p:spPr>
        <p:txBody>
          <a:bodyPr wrap="square">
            <a:spAutoFit/>
          </a:bodyPr>
          <a:lstStyle/>
          <a:p>
            <a:r>
              <a:rPr lang="en-US" dirty="0"/>
              <a:t>Variable-length attributes</a:t>
            </a:r>
            <a:endParaRPr lang="ti-ET" dirty="0"/>
          </a:p>
        </p:txBody>
      </p:sp>
      <p:sp>
        <p:nvSpPr>
          <p:cNvPr id="4" name="Left Brace 3">
            <a:extLst>
              <a:ext uri="{FF2B5EF4-FFF2-40B4-BE49-F238E27FC236}">
                <a16:creationId xmlns:a16="http://schemas.microsoft.com/office/drawing/2014/main" id="{FE5E3661-4253-4BFE-9386-43EB27C3E16B}"/>
              </a:ext>
            </a:extLst>
          </p:cNvPr>
          <p:cNvSpPr/>
          <p:nvPr/>
        </p:nvSpPr>
        <p:spPr bwMode="auto">
          <a:xfrm rot="10800000">
            <a:off x="4562495" y="2983119"/>
            <a:ext cx="399523" cy="1248176"/>
          </a:xfrm>
          <a:prstGeom prst="leftBrace">
            <a:avLst>
              <a:gd name="adj1" fmla="val 36675"/>
              <a:gd name="adj2" fmla="val 49072"/>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11" name="Rectangle 3">
            <a:extLst>
              <a:ext uri="{FF2B5EF4-FFF2-40B4-BE49-F238E27FC236}">
                <a16:creationId xmlns:a16="http://schemas.microsoft.com/office/drawing/2014/main" id="{A4651187-A735-4426-8F8E-9CC779A97ED4}"/>
              </a:ext>
            </a:extLst>
          </p:cNvPr>
          <p:cNvSpPr txBox="1">
            <a:spLocks noChangeArrowheads="1"/>
          </p:cNvSpPr>
          <p:nvPr/>
        </p:nvSpPr>
        <p:spPr bwMode="auto">
          <a:xfrm>
            <a:off x="438677" y="2938791"/>
            <a:ext cx="8476723" cy="1850562"/>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CA" sz="2400" kern="0" dirty="0">
                <a:latin typeface="Consolas" panose="020B0609020204030204" pitchFamily="49" charset="0"/>
              </a:rPr>
              <a:t>ID varchar (5) </a:t>
            </a:r>
          </a:p>
          <a:p>
            <a:pPr marL="0" indent="0">
              <a:buNone/>
            </a:pPr>
            <a:r>
              <a:rPr lang="en-CA" sz="2400" kern="0" dirty="0">
                <a:latin typeface="Consolas" panose="020B0609020204030204" pitchFamily="49" charset="0"/>
              </a:rPr>
              <a:t>name varchar(20) </a:t>
            </a:r>
          </a:p>
          <a:p>
            <a:pPr marL="0" indent="0">
              <a:buNone/>
            </a:pPr>
            <a:r>
              <a:rPr lang="en-CA" sz="2400" kern="0" dirty="0">
                <a:latin typeface="Consolas" panose="020B0609020204030204" pitchFamily="49" charset="0"/>
              </a:rPr>
              <a:t>dept name varchar (20) </a:t>
            </a:r>
          </a:p>
          <a:p>
            <a:pPr marL="0" indent="0">
              <a:buNone/>
            </a:pPr>
            <a:r>
              <a:rPr lang="en-CA" sz="2400" kern="0" dirty="0">
                <a:latin typeface="Consolas" panose="020B0609020204030204" pitchFamily="49" charset="0"/>
              </a:rPr>
              <a:t>salary numeric (8,2) </a:t>
            </a:r>
          </a:p>
        </p:txBody>
      </p:sp>
      <p:sp>
        <p:nvSpPr>
          <p:cNvPr id="12" name="Left Brace 11">
            <a:extLst>
              <a:ext uri="{FF2B5EF4-FFF2-40B4-BE49-F238E27FC236}">
                <a16:creationId xmlns:a16="http://schemas.microsoft.com/office/drawing/2014/main" id="{DFD7BF4A-CB21-4DF8-A367-0D3B4CD92B19}"/>
              </a:ext>
            </a:extLst>
          </p:cNvPr>
          <p:cNvSpPr/>
          <p:nvPr/>
        </p:nvSpPr>
        <p:spPr bwMode="auto">
          <a:xfrm rot="10800000">
            <a:off x="4645191" y="4310665"/>
            <a:ext cx="266702" cy="408251"/>
          </a:xfrm>
          <a:prstGeom prst="leftBrace">
            <a:avLst>
              <a:gd name="adj1" fmla="val 13909"/>
              <a:gd name="adj2" fmla="val 56844"/>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5179757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a:xfrm>
            <a:off x="0" y="5836"/>
            <a:ext cx="9144000" cy="600758"/>
          </a:xfrm>
        </p:spPr>
        <p:txBody>
          <a:bodyPr/>
          <a:lstStyle/>
          <a:p>
            <a:pPr>
              <a:defRPr/>
            </a:pPr>
            <a:r>
              <a:rPr lang="en-US" altLang="en-US" dirty="0">
                <a:effectLst>
                  <a:outerShdw blurRad="38100" dist="38100" dir="2700000" algn="tl">
                    <a:srgbClr val="C0C0C0"/>
                  </a:outerShdw>
                </a:effectLst>
              </a:rPr>
              <a:t>Null bitmap</a:t>
            </a:r>
          </a:p>
        </p:txBody>
      </p:sp>
      <p:sp>
        <p:nvSpPr>
          <p:cNvPr id="12" name="TextBox 11">
            <a:extLst>
              <a:ext uri="{FF2B5EF4-FFF2-40B4-BE49-F238E27FC236}">
                <a16:creationId xmlns:a16="http://schemas.microsoft.com/office/drawing/2014/main" id="{56CE6E22-AF61-4FFA-BF50-29C362D3318E}"/>
              </a:ext>
            </a:extLst>
          </p:cNvPr>
          <p:cNvSpPr txBox="1"/>
          <p:nvPr/>
        </p:nvSpPr>
        <p:spPr>
          <a:xfrm>
            <a:off x="81411" y="3255932"/>
            <a:ext cx="6812832" cy="1697068"/>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CA" dirty="0">
                <a:latin typeface="Candara" panose="020E0502030303020204" pitchFamily="34" charset="0"/>
              </a:rPr>
              <a:t>If the name were null, then Null bitmap 		= </a:t>
            </a:r>
          </a:p>
          <a:p>
            <a:pPr marL="342900" indent="-342900">
              <a:lnSpc>
                <a:spcPct val="150000"/>
              </a:lnSpc>
              <a:buFont typeface="Wingdings" panose="05000000000000000000" pitchFamily="2" charset="2"/>
              <a:buChar char="§"/>
            </a:pPr>
            <a:r>
              <a:rPr lang="en-CA" dirty="0">
                <a:latin typeface="Candara" panose="020E0502030303020204" pitchFamily="34" charset="0"/>
              </a:rPr>
              <a:t>If the </a:t>
            </a:r>
            <a:r>
              <a:rPr lang="en-CA" dirty="0" err="1">
                <a:latin typeface="Candara" panose="020E0502030303020204" pitchFamily="34" charset="0"/>
              </a:rPr>
              <a:t>dept_name</a:t>
            </a:r>
            <a:r>
              <a:rPr lang="en-CA" dirty="0">
                <a:latin typeface="Candara" panose="020E0502030303020204" pitchFamily="34" charset="0"/>
              </a:rPr>
              <a:t> were null, then Null bitmap 	= </a:t>
            </a:r>
          </a:p>
          <a:p>
            <a:pPr marL="342900" indent="-342900">
              <a:lnSpc>
                <a:spcPct val="150000"/>
              </a:lnSpc>
              <a:buFont typeface="Wingdings" panose="05000000000000000000" pitchFamily="2" charset="2"/>
              <a:buChar char="§"/>
            </a:pPr>
            <a:r>
              <a:rPr lang="en-CA" dirty="0">
                <a:latin typeface="Candara" panose="020E0502030303020204" pitchFamily="34" charset="0"/>
              </a:rPr>
              <a:t>If the salary were null, then Null bitmap 		= </a:t>
            </a:r>
          </a:p>
        </p:txBody>
      </p:sp>
      <p:sp>
        <p:nvSpPr>
          <p:cNvPr id="11" name="Freeform: Shape 10">
            <a:extLst>
              <a:ext uri="{FF2B5EF4-FFF2-40B4-BE49-F238E27FC236}">
                <a16:creationId xmlns:a16="http://schemas.microsoft.com/office/drawing/2014/main" id="{3960C18A-4E8B-4028-9A61-C005E2638506}"/>
              </a:ext>
            </a:extLst>
          </p:cNvPr>
          <p:cNvSpPr/>
          <p:nvPr/>
        </p:nvSpPr>
        <p:spPr>
          <a:xfrm>
            <a:off x="738638" y="1581480"/>
            <a:ext cx="8370166" cy="516949"/>
          </a:xfrm>
          <a:custGeom>
            <a:avLst/>
            <a:gdLst>
              <a:gd name="connsiteX0" fmla="*/ 8370166 w 8370166"/>
              <a:gd name="connsiteY0" fmla="*/ 0 h 516949"/>
              <a:gd name="connsiteX1" fmla="*/ 0 w 8370166"/>
              <a:gd name="connsiteY1" fmla="*/ 0 h 516949"/>
              <a:gd name="connsiteX2" fmla="*/ 0 w 8370166"/>
              <a:gd name="connsiteY2" fmla="*/ 516950 h 516949"/>
              <a:gd name="connsiteX3" fmla="*/ 8370166 w 8370166"/>
              <a:gd name="connsiteY3" fmla="*/ 516950 h 516949"/>
              <a:gd name="connsiteX4" fmla="*/ 8370166 w 8370166"/>
              <a:gd name="connsiteY4" fmla="*/ 0 h 516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0166" h="516949">
                <a:moveTo>
                  <a:pt x="8370166" y="0"/>
                </a:moveTo>
                <a:lnTo>
                  <a:pt x="0" y="0"/>
                </a:lnTo>
                <a:lnTo>
                  <a:pt x="0" y="516950"/>
                </a:lnTo>
                <a:lnTo>
                  <a:pt x="8370166" y="516950"/>
                </a:lnTo>
                <a:lnTo>
                  <a:pt x="8370166" y="0"/>
                </a:lnTo>
              </a:path>
            </a:pathLst>
          </a:custGeom>
          <a:solidFill>
            <a:srgbClr val="CCEEFB"/>
          </a:solidFill>
          <a:ln w="34506" cap="flat">
            <a:noFill/>
            <a:prstDash val="solid"/>
            <a:miter/>
          </a:ln>
        </p:spPr>
        <p:txBody>
          <a:bodyPr rtlCol="0" anchor="ctr"/>
          <a:lstStyle/>
          <a:p>
            <a:endParaRPr lang="ti-ET"/>
          </a:p>
        </p:txBody>
      </p:sp>
      <p:sp>
        <p:nvSpPr>
          <p:cNvPr id="13" name="Freeform: Shape 12">
            <a:extLst>
              <a:ext uri="{FF2B5EF4-FFF2-40B4-BE49-F238E27FC236}">
                <a16:creationId xmlns:a16="http://schemas.microsoft.com/office/drawing/2014/main" id="{7F6043B0-02D3-4096-84F1-A37D945DF982}"/>
              </a:ext>
            </a:extLst>
          </p:cNvPr>
          <p:cNvSpPr/>
          <p:nvPr/>
        </p:nvSpPr>
        <p:spPr>
          <a:xfrm flipV="1">
            <a:off x="738638" y="1581480"/>
            <a:ext cx="8370165" cy="516949"/>
          </a:xfrm>
          <a:custGeom>
            <a:avLst/>
            <a:gdLst>
              <a:gd name="connsiteX0" fmla="*/ 8368882 w 8370165"/>
              <a:gd name="connsiteY0" fmla="*/ 516815 h 516949"/>
              <a:gd name="connsiteX1" fmla="*/ -1284 w 8370165"/>
              <a:gd name="connsiteY1" fmla="*/ 516815 h 516949"/>
              <a:gd name="connsiteX2" fmla="*/ -1284 w 8370165"/>
              <a:gd name="connsiteY2" fmla="*/ -135 h 516949"/>
              <a:gd name="connsiteX3" fmla="*/ 8368882 w 8370165"/>
              <a:gd name="connsiteY3" fmla="*/ -135 h 516949"/>
            </a:gdLst>
            <a:ahLst/>
            <a:cxnLst>
              <a:cxn ang="0">
                <a:pos x="connsiteX0" y="connsiteY0"/>
              </a:cxn>
              <a:cxn ang="0">
                <a:pos x="connsiteX1" y="connsiteY1"/>
              </a:cxn>
              <a:cxn ang="0">
                <a:pos x="connsiteX2" y="connsiteY2"/>
              </a:cxn>
              <a:cxn ang="0">
                <a:pos x="connsiteX3" y="connsiteY3"/>
              </a:cxn>
            </a:cxnLst>
            <a:rect l="l" t="t" r="r" b="b"/>
            <a:pathLst>
              <a:path w="8370165" h="516949">
                <a:moveTo>
                  <a:pt x="8368882" y="516815"/>
                </a:moveTo>
                <a:lnTo>
                  <a:pt x="-1284" y="516815"/>
                </a:lnTo>
                <a:lnTo>
                  <a:pt x="-1284" y="-135"/>
                </a:lnTo>
                <a:lnTo>
                  <a:pt x="8368882" y="-135"/>
                </a:lnTo>
                <a:close/>
              </a:path>
            </a:pathLst>
          </a:custGeom>
          <a:noFill/>
          <a:ln w="14665" cap="rnd">
            <a:solidFill>
              <a:srgbClr val="231F20"/>
            </a:solidFill>
            <a:prstDash val="solid"/>
            <a:miter/>
          </a:ln>
        </p:spPr>
        <p:txBody>
          <a:bodyPr rtlCol="0" anchor="ctr"/>
          <a:lstStyle/>
          <a:p>
            <a:endParaRPr lang="ti-ET"/>
          </a:p>
        </p:txBody>
      </p:sp>
      <p:sp>
        <p:nvSpPr>
          <p:cNvPr id="14" name="Freeform: Shape 13">
            <a:extLst>
              <a:ext uri="{FF2B5EF4-FFF2-40B4-BE49-F238E27FC236}">
                <a16:creationId xmlns:a16="http://schemas.microsoft.com/office/drawing/2014/main" id="{84CE777E-6FCC-4573-B874-6D7DBF79751F}"/>
              </a:ext>
            </a:extLst>
          </p:cNvPr>
          <p:cNvSpPr/>
          <p:nvPr/>
        </p:nvSpPr>
        <p:spPr>
          <a:xfrm flipV="1">
            <a:off x="1560166" y="1581480"/>
            <a:ext cx="5824596" cy="512001"/>
          </a:xfrm>
          <a:custGeom>
            <a:avLst/>
            <a:gdLst>
              <a:gd name="connsiteX0" fmla="*/ 3429324 w 5824596"/>
              <a:gd name="connsiteY0" fmla="*/ 511866 h 512001"/>
              <a:gd name="connsiteX1" fmla="*/ 3431602 w 5824596"/>
              <a:gd name="connsiteY1" fmla="*/ -135 h 512001"/>
              <a:gd name="connsiteX2" fmla="*/ -1167 w 5824596"/>
              <a:gd name="connsiteY2" fmla="*/ 511866 h 512001"/>
              <a:gd name="connsiteX3" fmla="*/ 2339 w 5824596"/>
              <a:gd name="connsiteY3" fmla="*/ -135 h 512001"/>
              <a:gd name="connsiteX4" fmla="*/ 908382 w 5824596"/>
              <a:gd name="connsiteY4" fmla="*/ 511866 h 512001"/>
              <a:gd name="connsiteX5" fmla="*/ 911888 w 5824596"/>
              <a:gd name="connsiteY5" fmla="*/ 4957 h 512001"/>
              <a:gd name="connsiteX6" fmla="*/ 4354110 w 5824596"/>
              <a:gd name="connsiteY6" fmla="*/ 511866 h 512001"/>
              <a:gd name="connsiteX7" fmla="*/ 4356388 w 5824596"/>
              <a:gd name="connsiteY7" fmla="*/ -135 h 512001"/>
              <a:gd name="connsiteX8" fmla="*/ 1847181 w 5824596"/>
              <a:gd name="connsiteY8" fmla="*/ 511866 h 512001"/>
              <a:gd name="connsiteX9" fmla="*/ 1850818 w 5824596"/>
              <a:gd name="connsiteY9" fmla="*/ -135 h 512001"/>
              <a:gd name="connsiteX10" fmla="*/ 5823430 w 5824596"/>
              <a:gd name="connsiteY10" fmla="*/ 511866 h 512001"/>
              <a:gd name="connsiteX11" fmla="*/ 5823430 w 5824596"/>
              <a:gd name="connsiteY11" fmla="*/ 4957 h 512001"/>
              <a:gd name="connsiteX12" fmla="*/ 3212180 w 5824596"/>
              <a:gd name="connsiteY12" fmla="*/ 511866 h 512001"/>
              <a:gd name="connsiteX13" fmla="*/ 3214458 w 5824596"/>
              <a:gd name="connsiteY13" fmla="*/ -135 h 51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24596" h="512001">
                <a:moveTo>
                  <a:pt x="3429324" y="511866"/>
                </a:moveTo>
                <a:lnTo>
                  <a:pt x="3431602" y="-135"/>
                </a:lnTo>
                <a:moveTo>
                  <a:pt x="-1167" y="511866"/>
                </a:moveTo>
                <a:lnTo>
                  <a:pt x="2339" y="-135"/>
                </a:lnTo>
                <a:moveTo>
                  <a:pt x="908382" y="511866"/>
                </a:moveTo>
                <a:lnTo>
                  <a:pt x="911888" y="4957"/>
                </a:lnTo>
                <a:moveTo>
                  <a:pt x="4354110" y="511866"/>
                </a:moveTo>
                <a:lnTo>
                  <a:pt x="4356388" y="-135"/>
                </a:lnTo>
                <a:moveTo>
                  <a:pt x="1847181" y="511866"/>
                </a:moveTo>
                <a:lnTo>
                  <a:pt x="1850818" y="-135"/>
                </a:lnTo>
                <a:moveTo>
                  <a:pt x="5823430" y="511866"/>
                </a:moveTo>
                <a:lnTo>
                  <a:pt x="5823430" y="4957"/>
                </a:lnTo>
                <a:moveTo>
                  <a:pt x="3212180" y="511866"/>
                </a:moveTo>
                <a:lnTo>
                  <a:pt x="3214458" y="-135"/>
                </a:lnTo>
              </a:path>
            </a:pathLst>
          </a:custGeom>
          <a:noFill/>
          <a:ln w="14665" cap="rnd">
            <a:solidFill>
              <a:srgbClr val="231F20"/>
            </a:solidFill>
            <a:prstDash val="solid"/>
            <a:round/>
          </a:ln>
        </p:spPr>
        <p:txBody>
          <a:bodyPr rtlCol="0" anchor="ctr"/>
          <a:lstStyle/>
          <a:p>
            <a:endParaRPr lang="ti-ET"/>
          </a:p>
        </p:txBody>
      </p:sp>
      <p:sp>
        <p:nvSpPr>
          <p:cNvPr id="15" name="Freeform: Shape 14">
            <a:extLst>
              <a:ext uri="{FF2B5EF4-FFF2-40B4-BE49-F238E27FC236}">
                <a16:creationId xmlns:a16="http://schemas.microsoft.com/office/drawing/2014/main" id="{1C955C93-D934-48E9-BD5D-D0B282BC9094}"/>
              </a:ext>
            </a:extLst>
          </p:cNvPr>
          <p:cNvSpPr/>
          <p:nvPr/>
        </p:nvSpPr>
        <p:spPr>
          <a:xfrm>
            <a:off x="908820" y="1754455"/>
            <a:ext cx="113221" cy="200842"/>
          </a:xfrm>
          <a:custGeom>
            <a:avLst/>
            <a:gdLst>
              <a:gd name="connsiteX0" fmla="*/ 99769 w 113221"/>
              <a:gd name="connsiteY0" fmla="*/ 200877 h 200842"/>
              <a:gd name="connsiteX1" fmla="*/ 113248 w 113221"/>
              <a:gd name="connsiteY1" fmla="*/ 165948 h 200842"/>
              <a:gd name="connsiteX2" fmla="*/ 108395 w 113221"/>
              <a:gd name="connsiteY2" fmla="*/ 165948 h 200842"/>
              <a:gd name="connsiteX3" fmla="*/ 74968 w 113221"/>
              <a:gd name="connsiteY3" fmla="*/ 179920 h 200842"/>
              <a:gd name="connsiteX4" fmla="*/ 70655 w 113221"/>
              <a:gd name="connsiteY4" fmla="*/ 179920 h 200842"/>
              <a:gd name="connsiteX5" fmla="*/ 26445 w 113221"/>
              <a:gd name="connsiteY5" fmla="*/ 179338 h 200842"/>
              <a:gd name="connsiteX6" fmla="*/ 102465 w 113221"/>
              <a:gd name="connsiteY6" fmla="*/ 53593 h 200842"/>
              <a:gd name="connsiteX7" fmla="*/ 54480 w 113221"/>
              <a:gd name="connsiteY7" fmla="*/ 35 h 200842"/>
              <a:gd name="connsiteX8" fmla="*/ 18896 w 113221"/>
              <a:gd name="connsiteY8" fmla="*/ 18082 h 200842"/>
              <a:gd name="connsiteX9" fmla="*/ 5417 w 113221"/>
              <a:gd name="connsiteY9" fmla="*/ 54175 h 200842"/>
              <a:gd name="connsiteX10" fmla="*/ 10270 w 113221"/>
              <a:gd name="connsiteY10" fmla="*/ 54757 h 200842"/>
              <a:gd name="connsiteX11" fmla="*/ 45854 w 113221"/>
              <a:gd name="connsiteY11" fmla="*/ 22157 h 200842"/>
              <a:gd name="connsiteX12" fmla="*/ 81438 w 113221"/>
              <a:gd name="connsiteY12" fmla="*/ 65236 h 200842"/>
              <a:gd name="connsiteX13" fmla="*/ 26984 w 113221"/>
              <a:gd name="connsiteY13" fmla="*/ 167113 h 200842"/>
              <a:gd name="connsiteX14" fmla="*/ 6496 w 113221"/>
              <a:gd name="connsiteY14" fmla="*/ 189817 h 200842"/>
              <a:gd name="connsiteX15" fmla="*/ 26 w 113221"/>
              <a:gd name="connsiteY15" fmla="*/ 196802 h 200842"/>
              <a:gd name="connsiteX16" fmla="*/ 26 w 113221"/>
              <a:gd name="connsiteY16" fmla="*/ 200877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3221" h="200842">
                <a:moveTo>
                  <a:pt x="99769" y="200877"/>
                </a:moveTo>
                <a:cubicBezTo>
                  <a:pt x="106239" y="185742"/>
                  <a:pt x="107317" y="182831"/>
                  <a:pt x="113248" y="165948"/>
                </a:cubicBezTo>
                <a:lnTo>
                  <a:pt x="108395" y="165948"/>
                </a:lnTo>
                <a:cubicBezTo>
                  <a:pt x="100308" y="177009"/>
                  <a:pt x="94378" y="179920"/>
                  <a:pt x="74968" y="179920"/>
                </a:cubicBezTo>
                <a:lnTo>
                  <a:pt x="70655" y="179920"/>
                </a:lnTo>
                <a:lnTo>
                  <a:pt x="26445" y="179338"/>
                </a:lnTo>
                <a:cubicBezTo>
                  <a:pt x="82516" y="121123"/>
                  <a:pt x="102465" y="87940"/>
                  <a:pt x="102465" y="53593"/>
                </a:cubicBezTo>
                <a:cubicBezTo>
                  <a:pt x="102465" y="22739"/>
                  <a:pt x="81977" y="35"/>
                  <a:pt x="54480" y="35"/>
                </a:cubicBezTo>
                <a:cubicBezTo>
                  <a:pt x="40462" y="35"/>
                  <a:pt x="28601" y="5857"/>
                  <a:pt x="18896" y="18082"/>
                </a:cubicBezTo>
                <a:cubicBezTo>
                  <a:pt x="11887" y="27397"/>
                  <a:pt x="8113" y="36129"/>
                  <a:pt x="5417" y="54175"/>
                </a:cubicBezTo>
                <a:lnTo>
                  <a:pt x="10270" y="54757"/>
                </a:lnTo>
                <a:cubicBezTo>
                  <a:pt x="16740" y="33218"/>
                  <a:pt x="28601" y="22157"/>
                  <a:pt x="45854" y="22157"/>
                </a:cubicBezTo>
                <a:cubicBezTo>
                  <a:pt x="64724" y="22157"/>
                  <a:pt x="81438" y="41950"/>
                  <a:pt x="81438" y="65236"/>
                </a:cubicBezTo>
                <a:cubicBezTo>
                  <a:pt x="81438" y="93179"/>
                  <a:pt x="61489" y="129855"/>
                  <a:pt x="26984" y="167113"/>
                </a:cubicBezTo>
                <a:lnTo>
                  <a:pt x="6496" y="189817"/>
                </a:lnTo>
                <a:cubicBezTo>
                  <a:pt x="4339" y="192145"/>
                  <a:pt x="2183" y="194474"/>
                  <a:pt x="26" y="196802"/>
                </a:cubicBezTo>
                <a:lnTo>
                  <a:pt x="26" y="200877"/>
                </a:lnTo>
                <a:close/>
              </a:path>
            </a:pathLst>
          </a:custGeom>
          <a:solidFill>
            <a:srgbClr val="000000"/>
          </a:solidFill>
          <a:ln w="34506" cap="flat">
            <a:noFill/>
            <a:prstDash val="solid"/>
            <a:miter/>
          </a:ln>
        </p:spPr>
        <p:txBody>
          <a:bodyPr rtlCol="0" anchor="ctr"/>
          <a:lstStyle/>
          <a:p>
            <a:endParaRPr lang="ti-ET"/>
          </a:p>
        </p:txBody>
      </p:sp>
      <p:sp>
        <p:nvSpPr>
          <p:cNvPr id="16" name="Freeform: Shape 15">
            <a:extLst>
              <a:ext uri="{FF2B5EF4-FFF2-40B4-BE49-F238E27FC236}">
                <a16:creationId xmlns:a16="http://schemas.microsoft.com/office/drawing/2014/main" id="{262DD212-0315-4FF2-9952-D46C046DB09B}"/>
              </a:ext>
            </a:extLst>
          </p:cNvPr>
          <p:cNvSpPr/>
          <p:nvPr/>
        </p:nvSpPr>
        <p:spPr>
          <a:xfrm>
            <a:off x="1072738" y="1754455"/>
            <a:ext cx="69550" cy="200842"/>
          </a:xfrm>
          <a:custGeom>
            <a:avLst/>
            <a:gdLst>
              <a:gd name="connsiteX0" fmla="*/ 46936 w 69550"/>
              <a:gd name="connsiteY0" fmla="*/ 35 h 200842"/>
              <a:gd name="connsiteX1" fmla="*/ 42084 w 69550"/>
              <a:gd name="connsiteY1" fmla="*/ 35 h 200842"/>
              <a:gd name="connsiteX2" fmla="*/ 37771 w 69550"/>
              <a:gd name="connsiteY2" fmla="*/ 2364 h 200842"/>
              <a:gd name="connsiteX3" fmla="*/ 28066 w 69550"/>
              <a:gd name="connsiteY3" fmla="*/ 8185 h 200842"/>
              <a:gd name="connsiteX4" fmla="*/ 11352 w 69550"/>
              <a:gd name="connsiteY4" fmla="*/ 17500 h 200842"/>
              <a:gd name="connsiteX5" fmla="*/ 30 w 69550"/>
              <a:gd name="connsiteY5" fmla="*/ 23321 h 200842"/>
              <a:gd name="connsiteX6" fmla="*/ 1647 w 69550"/>
              <a:gd name="connsiteY6" fmla="*/ 28561 h 200842"/>
              <a:gd name="connsiteX7" fmla="*/ 5421 w 69550"/>
              <a:gd name="connsiteY7" fmla="*/ 26232 h 200842"/>
              <a:gd name="connsiteX8" fmla="*/ 15126 w 69550"/>
              <a:gd name="connsiteY8" fmla="*/ 23904 h 200842"/>
              <a:gd name="connsiteX9" fmla="*/ 22135 w 69550"/>
              <a:gd name="connsiteY9" fmla="*/ 27979 h 200842"/>
              <a:gd name="connsiteX10" fmla="*/ 24292 w 69550"/>
              <a:gd name="connsiteY10" fmla="*/ 52429 h 200842"/>
              <a:gd name="connsiteX11" fmla="*/ 24292 w 69550"/>
              <a:gd name="connsiteY11" fmla="*/ 169441 h 200842"/>
              <a:gd name="connsiteX12" fmla="*/ 4882 w 69550"/>
              <a:gd name="connsiteY12" fmla="*/ 195638 h 200842"/>
              <a:gd name="connsiteX13" fmla="*/ 1647 w 69550"/>
              <a:gd name="connsiteY13" fmla="*/ 195638 h 200842"/>
              <a:gd name="connsiteX14" fmla="*/ 1647 w 69550"/>
              <a:gd name="connsiteY14" fmla="*/ 200877 h 200842"/>
              <a:gd name="connsiteX15" fmla="*/ 69580 w 69550"/>
              <a:gd name="connsiteY15" fmla="*/ 200877 h 200842"/>
              <a:gd name="connsiteX16" fmla="*/ 69580 w 69550"/>
              <a:gd name="connsiteY16" fmla="*/ 195638 h 200842"/>
              <a:gd name="connsiteX17" fmla="*/ 66345 w 69550"/>
              <a:gd name="connsiteY17" fmla="*/ 195638 h 200842"/>
              <a:gd name="connsiteX18" fmla="*/ 46936 w 69550"/>
              <a:gd name="connsiteY18" fmla="*/ 169441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50" h="200842">
                <a:moveTo>
                  <a:pt x="46936" y="35"/>
                </a:moveTo>
                <a:lnTo>
                  <a:pt x="42084" y="35"/>
                </a:lnTo>
                <a:cubicBezTo>
                  <a:pt x="39927" y="1200"/>
                  <a:pt x="38310" y="2364"/>
                  <a:pt x="37771" y="2364"/>
                </a:cubicBezTo>
                <a:cubicBezTo>
                  <a:pt x="34536" y="4692"/>
                  <a:pt x="31840" y="6439"/>
                  <a:pt x="28066" y="8185"/>
                </a:cubicBezTo>
                <a:cubicBezTo>
                  <a:pt x="27527" y="8768"/>
                  <a:pt x="21057" y="12261"/>
                  <a:pt x="11352" y="17500"/>
                </a:cubicBezTo>
                <a:cubicBezTo>
                  <a:pt x="9195" y="18664"/>
                  <a:pt x="4882" y="20993"/>
                  <a:pt x="30" y="23321"/>
                </a:cubicBezTo>
                <a:lnTo>
                  <a:pt x="1647" y="28561"/>
                </a:lnTo>
                <a:lnTo>
                  <a:pt x="5421" y="26232"/>
                </a:lnTo>
                <a:cubicBezTo>
                  <a:pt x="9195" y="25068"/>
                  <a:pt x="12430" y="23904"/>
                  <a:pt x="15126" y="23904"/>
                </a:cubicBezTo>
                <a:cubicBezTo>
                  <a:pt x="17822" y="23904"/>
                  <a:pt x="20518" y="25650"/>
                  <a:pt x="22135" y="27979"/>
                </a:cubicBezTo>
                <a:cubicBezTo>
                  <a:pt x="23753" y="30889"/>
                  <a:pt x="23753" y="32636"/>
                  <a:pt x="24292" y="52429"/>
                </a:cubicBezTo>
                <a:lnTo>
                  <a:pt x="24292" y="169441"/>
                </a:lnTo>
                <a:cubicBezTo>
                  <a:pt x="24292" y="188070"/>
                  <a:pt x="18900" y="195638"/>
                  <a:pt x="4882" y="195638"/>
                </a:cubicBezTo>
                <a:lnTo>
                  <a:pt x="1647" y="195638"/>
                </a:lnTo>
                <a:lnTo>
                  <a:pt x="1647" y="200877"/>
                </a:lnTo>
                <a:lnTo>
                  <a:pt x="69580" y="200877"/>
                </a:lnTo>
                <a:lnTo>
                  <a:pt x="69580" y="195638"/>
                </a:lnTo>
                <a:lnTo>
                  <a:pt x="66345" y="195638"/>
                </a:lnTo>
                <a:cubicBezTo>
                  <a:pt x="52327" y="195638"/>
                  <a:pt x="46936" y="188070"/>
                  <a:pt x="46936" y="169441"/>
                </a:cubicBezTo>
                <a:close/>
              </a:path>
            </a:pathLst>
          </a:custGeom>
          <a:solidFill>
            <a:srgbClr val="000000"/>
          </a:solidFill>
          <a:ln w="34506" cap="flat">
            <a:noFill/>
            <a:prstDash val="solid"/>
            <a:miter/>
          </a:ln>
        </p:spPr>
        <p:txBody>
          <a:bodyPr rtlCol="0" anchor="ctr"/>
          <a:lstStyle/>
          <a:p>
            <a:endParaRPr lang="ti-ET"/>
          </a:p>
        </p:txBody>
      </p:sp>
      <p:grpSp>
        <p:nvGrpSpPr>
          <p:cNvPr id="17" name="Graphic 2">
            <a:extLst>
              <a:ext uri="{FF2B5EF4-FFF2-40B4-BE49-F238E27FC236}">
                <a16:creationId xmlns:a16="http://schemas.microsoft.com/office/drawing/2014/main" id="{8F1604FC-4EFB-44C1-97BC-1E7707DD7FF0}"/>
              </a:ext>
            </a:extLst>
          </p:cNvPr>
          <p:cNvGrpSpPr/>
          <p:nvPr/>
        </p:nvGrpSpPr>
        <p:grpSpPr>
          <a:xfrm>
            <a:off x="1186522" y="1756783"/>
            <a:ext cx="237925" cy="233442"/>
            <a:chOff x="1186522" y="1115768"/>
            <a:chExt cx="237925" cy="233442"/>
          </a:xfrm>
        </p:grpSpPr>
        <p:sp>
          <p:nvSpPr>
            <p:cNvPr id="18" name="Freeform: Shape 17">
              <a:extLst>
                <a:ext uri="{FF2B5EF4-FFF2-40B4-BE49-F238E27FC236}">
                  <a16:creationId xmlns:a16="http://schemas.microsoft.com/office/drawing/2014/main" id="{8609AE6A-F198-4EF1-9D90-A3898365C839}"/>
                </a:ext>
              </a:extLst>
            </p:cNvPr>
            <p:cNvSpPr/>
            <p:nvPr/>
          </p:nvSpPr>
          <p:spPr>
            <a:xfrm>
              <a:off x="1186522" y="1283428"/>
              <a:ext cx="35044" cy="65783"/>
            </a:xfrm>
            <a:custGeom>
              <a:avLst/>
              <a:gdLst>
                <a:gd name="connsiteX0" fmla="*/ 34 w 35044"/>
                <a:gd name="connsiteY0" fmla="*/ 65818 h 65783"/>
                <a:gd name="connsiteX1" fmla="*/ 35079 w 35044"/>
                <a:gd name="connsiteY1" fmla="*/ 25650 h 65783"/>
                <a:gd name="connsiteX2" fmla="*/ 15669 w 35044"/>
                <a:gd name="connsiteY2" fmla="*/ 35 h 65783"/>
                <a:gd name="connsiteX3" fmla="*/ 573 w 35044"/>
                <a:gd name="connsiteY3" fmla="*/ 15753 h 65783"/>
                <a:gd name="connsiteX4" fmla="*/ 15130 w 35044"/>
                <a:gd name="connsiteY4" fmla="*/ 32054 h 65783"/>
                <a:gd name="connsiteX5" fmla="*/ 23217 w 35044"/>
                <a:gd name="connsiteY5" fmla="*/ 30307 h 65783"/>
                <a:gd name="connsiteX6" fmla="*/ 34 w 35044"/>
                <a:gd name="connsiteY6" fmla="*/ 60579 h 6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 h="65783">
                  <a:moveTo>
                    <a:pt x="34" y="65818"/>
                  </a:moveTo>
                  <a:cubicBezTo>
                    <a:pt x="21600" y="61743"/>
                    <a:pt x="35079" y="46607"/>
                    <a:pt x="35079" y="25650"/>
                  </a:cubicBezTo>
                  <a:cubicBezTo>
                    <a:pt x="35079" y="11096"/>
                    <a:pt x="26992" y="35"/>
                    <a:pt x="15669" y="35"/>
                  </a:cubicBezTo>
                  <a:cubicBezTo>
                    <a:pt x="7582" y="35"/>
                    <a:pt x="573" y="7021"/>
                    <a:pt x="573" y="15753"/>
                  </a:cubicBezTo>
                  <a:cubicBezTo>
                    <a:pt x="573" y="24486"/>
                    <a:pt x="7582" y="32054"/>
                    <a:pt x="15130" y="32054"/>
                  </a:cubicBezTo>
                  <a:cubicBezTo>
                    <a:pt x="17287" y="32054"/>
                    <a:pt x="18904" y="32054"/>
                    <a:pt x="23217" y="30307"/>
                  </a:cubicBezTo>
                  <a:cubicBezTo>
                    <a:pt x="22679" y="45443"/>
                    <a:pt x="14591" y="55340"/>
                    <a:pt x="34" y="60579"/>
                  </a:cubicBezTo>
                  <a:close/>
                </a:path>
              </a:pathLst>
            </a:custGeom>
            <a:solidFill>
              <a:srgbClr val="000000"/>
            </a:solidFill>
            <a:ln w="34506" cap="flat">
              <a:noFill/>
              <a:prstDash val="solid"/>
              <a:miter/>
            </a:ln>
          </p:spPr>
          <p:txBody>
            <a:bodyPr rtlCol="0" anchor="ctr"/>
            <a:lstStyle/>
            <a:p>
              <a:endParaRPr lang="ti-ET"/>
            </a:p>
          </p:txBody>
        </p:sp>
        <p:sp>
          <p:nvSpPr>
            <p:cNvPr id="19" name="Freeform: Shape 18">
              <a:extLst>
                <a:ext uri="{FF2B5EF4-FFF2-40B4-BE49-F238E27FC236}">
                  <a16:creationId xmlns:a16="http://schemas.microsoft.com/office/drawing/2014/main" id="{DFF1FFF0-DC69-4105-BF2D-BF9FDEE8BEA7}"/>
                </a:ext>
              </a:extLst>
            </p:cNvPr>
            <p:cNvSpPr/>
            <p:nvPr/>
          </p:nvSpPr>
          <p:spPr>
            <a:xfrm>
              <a:off x="1237362" y="1314282"/>
              <a:ext cx="34505" cy="37257"/>
            </a:xfrm>
            <a:custGeom>
              <a:avLst/>
              <a:gdLst/>
              <a:ahLst/>
              <a:cxnLst/>
              <a:rect l="l" t="t" r="r" b="b"/>
              <a:pathLst>
                <a:path w="34505" h="37257"/>
              </a:pathLst>
            </a:custGeom>
            <a:solidFill>
              <a:srgbClr val="000000"/>
            </a:solidFill>
            <a:ln w="34506" cap="flat">
              <a:noFill/>
              <a:prstDash val="solid"/>
              <a:miter/>
            </a:ln>
          </p:spPr>
          <p:txBody>
            <a:bodyPr rtlCol="0" anchor="ctr"/>
            <a:lstStyle/>
            <a:p>
              <a:endParaRPr lang="ti-ET"/>
            </a:p>
          </p:txBody>
        </p:sp>
        <p:sp>
          <p:nvSpPr>
            <p:cNvPr id="20" name="Freeform: Shape 19">
              <a:extLst>
                <a:ext uri="{FF2B5EF4-FFF2-40B4-BE49-F238E27FC236}">
                  <a16:creationId xmlns:a16="http://schemas.microsoft.com/office/drawing/2014/main" id="{EB5FCD37-5F70-47BA-8480-7F49D22D497B}"/>
                </a:ext>
              </a:extLst>
            </p:cNvPr>
            <p:cNvSpPr/>
            <p:nvPr/>
          </p:nvSpPr>
          <p:spPr>
            <a:xfrm>
              <a:off x="1324705" y="1115768"/>
              <a:ext cx="99743" cy="200842"/>
            </a:xfrm>
            <a:custGeom>
              <a:avLst/>
              <a:gdLst>
                <a:gd name="connsiteX0" fmla="*/ 5969 w 99743"/>
                <a:gd name="connsiteY0" fmla="*/ 77462 h 200842"/>
                <a:gd name="connsiteX1" fmla="*/ 45327 w 99743"/>
                <a:gd name="connsiteY1" fmla="*/ 87358 h 200842"/>
                <a:gd name="connsiteX2" fmla="*/ 78754 w 99743"/>
                <a:gd name="connsiteY2" fmla="*/ 140916 h 200842"/>
                <a:gd name="connsiteX3" fmla="*/ 43170 w 99743"/>
                <a:gd name="connsiteY3" fmla="*/ 183995 h 200842"/>
                <a:gd name="connsiteX4" fmla="*/ 24839 w 99743"/>
                <a:gd name="connsiteY4" fmla="*/ 178174 h 200842"/>
                <a:gd name="connsiteX5" fmla="*/ 10282 w 99743"/>
                <a:gd name="connsiteY5" fmla="*/ 170606 h 200842"/>
                <a:gd name="connsiteX6" fmla="*/ 38 w 99743"/>
                <a:gd name="connsiteY6" fmla="*/ 180502 h 200842"/>
                <a:gd name="connsiteX7" fmla="*/ 29691 w 99743"/>
                <a:gd name="connsiteY7" fmla="*/ 200877 h 200842"/>
                <a:gd name="connsiteX8" fmla="*/ 96546 w 99743"/>
                <a:gd name="connsiteY8" fmla="*/ 129273 h 200842"/>
                <a:gd name="connsiteX9" fmla="*/ 28074 w 99743"/>
                <a:gd name="connsiteY9" fmla="*/ 53011 h 200842"/>
                <a:gd name="connsiteX10" fmla="*/ 41013 w 99743"/>
                <a:gd name="connsiteY10" fmla="*/ 21575 h 200842"/>
                <a:gd name="connsiteX11" fmla="*/ 90076 w 99743"/>
                <a:gd name="connsiteY11" fmla="*/ 21575 h 200842"/>
                <a:gd name="connsiteX12" fmla="*/ 99781 w 99743"/>
                <a:gd name="connsiteY12" fmla="*/ 35 h 200842"/>
                <a:gd name="connsiteX13" fmla="*/ 37239 w 99743"/>
                <a:gd name="connsiteY13" fmla="*/ 35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743" h="200842">
                  <a:moveTo>
                    <a:pt x="5969" y="77462"/>
                  </a:moveTo>
                  <a:cubicBezTo>
                    <a:pt x="22682" y="78043"/>
                    <a:pt x="32926" y="80372"/>
                    <a:pt x="45327" y="87358"/>
                  </a:cubicBezTo>
                  <a:cubicBezTo>
                    <a:pt x="66354" y="99583"/>
                    <a:pt x="78754" y="119376"/>
                    <a:pt x="78754" y="140916"/>
                  </a:cubicBezTo>
                  <a:cubicBezTo>
                    <a:pt x="78754" y="164784"/>
                    <a:pt x="62579" y="183995"/>
                    <a:pt x="43170" y="183995"/>
                  </a:cubicBezTo>
                  <a:cubicBezTo>
                    <a:pt x="36700" y="183995"/>
                    <a:pt x="30770" y="182249"/>
                    <a:pt x="24839" y="178174"/>
                  </a:cubicBezTo>
                  <a:cubicBezTo>
                    <a:pt x="14595" y="170606"/>
                    <a:pt x="14056" y="170606"/>
                    <a:pt x="10282" y="170606"/>
                  </a:cubicBezTo>
                  <a:cubicBezTo>
                    <a:pt x="4351" y="170606"/>
                    <a:pt x="38" y="175263"/>
                    <a:pt x="38" y="180502"/>
                  </a:cubicBezTo>
                  <a:cubicBezTo>
                    <a:pt x="38" y="192145"/>
                    <a:pt x="12438" y="200877"/>
                    <a:pt x="29691" y="200877"/>
                  </a:cubicBezTo>
                  <a:cubicBezTo>
                    <a:pt x="65275" y="200877"/>
                    <a:pt x="96546" y="167695"/>
                    <a:pt x="96546" y="129273"/>
                  </a:cubicBezTo>
                  <a:cubicBezTo>
                    <a:pt x="96546" y="91433"/>
                    <a:pt x="69049" y="61161"/>
                    <a:pt x="28074" y="53011"/>
                  </a:cubicBezTo>
                  <a:lnTo>
                    <a:pt x="41013" y="21575"/>
                  </a:lnTo>
                  <a:lnTo>
                    <a:pt x="90076" y="21575"/>
                  </a:lnTo>
                  <a:lnTo>
                    <a:pt x="99781" y="35"/>
                  </a:lnTo>
                  <a:lnTo>
                    <a:pt x="37239" y="35"/>
                  </a:lnTo>
                  <a:close/>
                </a:path>
              </a:pathLst>
            </a:custGeom>
            <a:solidFill>
              <a:srgbClr val="000000"/>
            </a:solidFill>
            <a:ln w="34506" cap="flat">
              <a:noFill/>
              <a:prstDash val="solid"/>
              <a:miter/>
            </a:ln>
          </p:spPr>
          <p:txBody>
            <a:bodyPr rtlCol="0" anchor="ctr"/>
            <a:lstStyle/>
            <a:p>
              <a:endParaRPr lang="ti-ET"/>
            </a:p>
          </p:txBody>
        </p:sp>
      </p:grpSp>
      <p:sp>
        <p:nvSpPr>
          <p:cNvPr id="21" name="Freeform: Shape 20">
            <a:extLst>
              <a:ext uri="{FF2B5EF4-FFF2-40B4-BE49-F238E27FC236}">
                <a16:creationId xmlns:a16="http://schemas.microsoft.com/office/drawing/2014/main" id="{336F8D44-F6FA-4E49-B8D6-FDA200C142E0}"/>
              </a:ext>
            </a:extLst>
          </p:cNvPr>
          <p:cNvSpPr/>
          <p:nvPr/>
        </p:nvSpPr>
        <p:spPr>
          <a:xfrm>
            <a:off x="1729057" y="1754455"/>
            <a:ext cx="113221" cy="200842"/>
          </a:xfrm>
          <a:custGeom>
            <a:avLst/>
            <a:gdLst>
              <a:gd name="connsiteX0" fmla="*/ 99793 w 113221"/>
              <a:gd name="connsiteY0" fmla="*/ 200877 h 200842"/>
              <a:gd name="connsiteX1" fmla="*/ 113271 w 113221"/>
              <a:gd name="connsiteY1" fmla="*/ 165948 h 200842"/>
              <a:gd name="connsiteX2" fmla="*/ 108419 w 113221"/>
              <a:gd name="connsiteY2" fmla="*/ 165948 h 200842"/>
              <a:gd name="connsiteX3" fmla="*/ 74992 w 113221"/>
              <a:gd name="connsiteY3" fmla="*/ 179920 h 200842"/>
              <a:gd name="connsiteX4" fmla="*/ 70679 w 113221"/>
              <a:gd name="connsiteY4" fmla="*/ 179920 h 200842"/>
              <a:gd name="connsiteX5" fmla="*/ 26468 w 113221"/>
              <a:gd name="connsiteY5" fmla="*/ 179338 h 200842"/>
              <a:gd name="connsiteX6" fmla="*/ 102488 w 113221"/>
              <a:gd name="connsiteY6" fmla="*/ 53593 h 200842"/>
              <a:gd name="connsiteX7" fmla="*/ 54504 w 113221"/>
              <a:gd name="connsiteY7" fmla="*/ 35 h 200842"/>
              <a:gd name="connsiteX8" fmla="*/ 18920 w 113221"/>
              <a:gd name="connsiteY8" fmla="*/ 18082 h 200842"/>
              <a:gd name="connsiteX9" fmla="*/ 5441 w 113221"/>
              <a:gd name="connsiteY9" fmla="*/ 54175 h 200842"/>
              <a:gd name="connsiteX10" fmla="*/ 10294 w 113221"/>
              <a:gd name="connsiteY10" fmla="*/ 54757 h 200842"/>
              <a:gd name="connsiteX11" fmla="*/ 45878 w 113221"/>
              <a:gd name="connsiteY11" fmla="*/ 22157 h 200842"/>
              <a:gd name="connsiteX12" fmla="*/ 81462 w 113221"/>
              <a:gd name="connsiteY12" fmla="*/ 65236 h 200842"/>
              <a:gd name="connsiteX13" fmla="*/ 27007 w 113221"/>
              <a:gd name="connsiteY13" fmla="*/ 167113 h 200842"/>
              <a:gd name="connsiteX14" fmla="*/ 6520 w 113221"/>
              <a:gd name="connsiteY14" fmla="*/ 189817 h 200842"/>
              <a:gd name="connsiteX15" fmla="*/ 50 w 113221"/>
              <a:gd name="connsiteY15" fmla="*/ 196802 h 200842"/>
              <a:gd name="connsiteX16" fmla="*/ 50 w 113221"/>
              <a:gd name="connsiteY16" fmla="*/ 200877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3221" h="200842">
                <a:moveTo>
                  <a:pt x="99793" y="200877"/>
                </a:moveTo>
                <a:cubicBezTo>
                  <a:pt x="106263" y="185742"/>
                  <a:pt x="107341" y="182831"/>
                  <a:pt x="113271" y="165948"/>
                </a:cubicBezTo>
                <a:lnTo>
                  <a:pt x="108419" y="165948"/>
                </a:lnTo>
                <a:cubicBezTo>
                  <a:pt x="100332" y="177009"/>
                  <a:pt x="94401" y="179920"/>
                  <a:pt x="74992" y="179920"/>
                </a:cubicBezTo>
                <a:lnTo>
                  <a:pt x="70679" y="179920"/>
                </a:lnTo>
                <a:lnTo>
                  <a:pt x="26468" y="179338"/>
                </a:lnTo>
                <a:cubicBezTo>
                  <a:pt x="82540" y="121123"/>
                  <a:pt x="102488" y="87940"/>
                  <a:pt x="102488" y="53593"/>
                </a:cubicBezTo>
                <a:cubicBezTo>
                  <a:pt x="102488" y="22739"/>
                  <a:pt x="82001" y="35"/>
                  <a:pt x="54504" y="35"/>
                </a:cubicBezTo>
                <a:cubicBezTo>
                  <a:pt x="40486" y="35"/>
                  <a:pt x="28625" y="5857"/>
                  <a:pt x="18920" y="18082"/>
                </a:cubicBezTo>
                <a:cubicBezTo>
                  <a:pt x="11911" y="27397"/>
                  <a:pt x="8137" y="36129"/>
                  <a:pt x="5441" y="54175"/>
                </a:cubicBezTo>
                <a:lnTo>
                  <a:pt x="10294" y="54757"/>
                </a:lnTo>
                <a:cubicBezTo>
                  <a:pt x="16763" y="33218"/>
                  <a:pt x="28625" y="22157"/>
                  <a:pt x="45878" y="22157"/>
                </a:cubicBezTo>
                <a:cubicBezTo>
                  <a:pt x="64748" y="22157"/>
                  <a:pt x="81462" y="41950"/>
                  <a:pt x="81462" y="65236"/>
                </a:cubicBezTo>
                <a:cubicBezTo>
                  <a:pt x="81462" y="93179"/>
                  <a:pt x="61513" y="129855"/>
                  <a:pt x="27007" y="167113"/>
                </a:cubicBezTo>
                <a:lnTo>
                  <a:pt x="6520" y="189817"/>
                </a:lnTo>
                <a:cubicBezTo>
                  <a:pt x="4363" y="192145"/>
                  <a:pt x="2206" y="194474"/>
                  <a:pt x="50" y="196802"/>
                </a:cubicBezTo>
                <a:lnTo>
                  <a:pt x="50" y="200877"/>
                </a:lnTo>
                <a:close/>
              </a:path>
            </a:pathLst>
          </a:custGeom>
          <a:solidFill>
            <a:srgbClr val="000000"/>
          </a:solidFill>
          <a:ln w="34506" cap="flat">
            <a:noFill/>
            <a:prstDash val="solid"/>
            <a:miter/>
          </a:ln>
        </p:spPr>
        <p:txBody>
          <a:bodyPr rtlCol="0" anchor="ctr"/>
          <a:lstStyle/>
          <a:p>
            <a:endParaRPr lang="ti-ET"/>
          </a:p>
        </p:txBody>
      </p:sp>
      <p:sp>
        <p:nvSpPr>
          <p:cNvPr id="22" name="Freeform: Shape 21">
            <a:extLst>
              <a:ext uri="{FF2B5EF4-FFF2-40B4-BE49-F238E27FC236}">
                <a16:creationId xmlns:a16="http://schemas.microsoft.com/office/drawing/2014/main" id="{0125B101-B95E-4BD5-9547-54D725234BBB}"/>
              </a:ext>
            </a:extLst>
          </p:cNvPr>
          <p:cNvSpPr/>
          <p:nvPr/>
        </p:nvSpPr>
        <p:spPr>
          <a:xfrm>
            <a:off x="1870871" y="1754455"/>
            <a:ext cx="105673" cy="203170"/>
          </a:xfrm>
          <a:custGeom>
            <a:avLst/>
            <a:gdLst>
              <a:gd name="connsiteX0" fmla="*/ 102492 w 105673"/>
              <a:gd name="connsiteY0" fmla="*/ 35 h 203170"/>
              <a:gd name="connsiteX1" fmla="*/ 37255 w 105673"/>
              <a:gd name="connsiteY1" fmla="*/ 25650 h 203170"/>
              <a:gd name="connsiteX2" fmla="*/ 54 w 105673"/>
              <a:gd name="connsiteY2" fmla="*/ 122287 h 203170"/>
              <a:gd name="connsiteX3" fmla="*/ 52352 w 105673"/>
              <a:gd name="connsiteY3" fmla="*/ 203206 h 203170"/>
              <a:gd name="connsiteX4" fmla="*/ 105727 w 105673"/>
              <a:gd name="connsiteY4" fmla="*/ 136259 h 203170"/>
              <a:gd name="connsiteX5" fmla="*/ 57743 w 105673"/>
              <a:gd name="connsiteY5" fmla="*/ 77462 h 203170"/>
              <a:gd name="connsiteX6" fmla="*/ 28090 w 105673"/>
              <a:gd name="connsiteY6" fmla="*/ 87358 h 203170"/>
              <a:gd name="connsiteX7" fmla="*/ 102492 w 105673"/>
              <a:gd name="connsiteY7" fmla="*/ 5275 h 203170"/>
              <a:gd name="connsiteX8" fmla="*/ 25394 w 105673"/>
              <a:gd name="connsiteY8" fmla="*/ 101912 h 203170"/>
              <a:gd name="connsiteX9" fmla="*/ 50195 w 105673"/>
              <a:gd name="connsiteY9" fmla="*/ 91433 h 203170"/>
              <a:gd name="connsiteX10" fmla="*/ 74457 w 105673"/>
              <a:gd name="connsiteY10" fmla="*/ 111226 h 203170"/>
              <a:gd name="connsiteX11" fmla="*/ 81466 w 105673"/>
              <a:gd name="connsiteY11" fmla="*/ 150813 h 203170"/>
              <a:gd name="connsiteX12" fmla="*/ 56665 w 105673"/>
              <a:gd name="connsiteY12" fmla="*/ 193310 h 203170"/>
              <a:gd name="connsiteX13" fmla="*/ 23776 w 105673"/>
              <a:gd name="connsiteY13" fmla="*/ 126362 h 203170"/>
              <a:gd name="connsiteX14" fmla="*/ 25394 w 105673"/>
              <a:gd name="connsiteY14" fmla="*/ 103658 h 203170"/>
              <a:gd name="connsiteX15" fmla="*/ 25394 w 105673"/>
              <a:gd name="connsiteY15" fmla="*/ 101912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673" h="203170">
                <a:moveTo>
                  <a:pt x="102492" y="35"/>
                </a:moveTo>
                <a:cubicBezTo>
                  <a:pt x="72300" y="618"/>
                  <a:pt x="56125" y="7021"/>
                  <a:pt x="37255" y="25650"/>
                </a:cubicBezTo>
                <a:cubicBezTo>
                  <a:pt x="14072" y="49518"/>
                  <a:pt x="54" y="86194"/>
                  <a:pt x="54" y="122287"/>
                </a:cubicBezTo>
                <a:cubicBezTo>
                  <a:pt x="54" y="168277"/>
                  <a:pt x="22698" y="203206"/>
                  <a:pt x="52352" y="203206"/>
                </a:cubicBezTo>
                <a:cubicBezTo>
                  <a:pt x="82005" y="203206"/>
                  <a:pt x="105727" y="172934"/>
                  <a:pt x="105727" y="136259"/>
                </a:cubicBezTo>
                <a:cubicBezTo>
                  <a:pt x="105727" y="101912"/>
                  <a:pt x="85779" y="77462"/>
                  <a:pt x="57743" y="77462"/>
                </a:cubicBezTo>
                <a:cubicBezTo>
                  <a:pt x="48038" y="77462"/>
                  <a:pt x="38334" y="80954"/>
                  <a:pt x="28090" y="87358"/>
                </a:cubicBezTo>
                <a:cubicBezTo>
                  <a:pt x="39412" y="40204"/>
                  <a:pt x="67987" y="8185"/>
                  <a:pt x="102492" y="5275"/>
                </a:cubicBezTo>
                <a:close/>
                <a:moveTo>
                  <a:pt x="25394" y="101912"/>
                </a:moveTo>
                <a:cubicBezTo>
                  <a:pt x="36716" y="93762"/>
                  <a:pt x="42108" y="91433"/>
                  <a:pt x="50195" y="91433"/>
                </a:cubicBezTo>
                <a:cubicBezTo>
                  <a:pt x="61517" y="91433"/>
                  <a:pt x="69065" y="97837"/>
                  <a:pt x="74457" y="111226"/>
                </a:cubicBezTo>
                <a:cubicBezTo>
                  <a:pt x="79309" y="123451"/>
                  <a:pt x="81466" y="137423"/>
                  <a:pt x="81466" y="150813"/>
                </a:cubicBezTo>
                <a:cubicBezTo>
                  <a:pt x="81466" y="177009"/>
                  <a:pt x="71761" y="193310"/>
                  <a:pt x="56665" y="193310"/>
                </a:cubicBezTo>
                <a:cubicBezTo>
                  <a:pt x="37255" y="193310"/>
                  <a:pt x="23776" y="165366"/>
                  <a:pt x="23776" y="126362"/>
                </a:cubicBezTo>
                <a:cubicBezTo>
                  <a:pt x="23776" y="118794"/>
                  <a:pt x="24855" y="107733"/>
                  <a:pt x="25394" y="103658"/>
                </a:cubicBezTo>
                <a:cubicBezTo>
                  <a:pt x="25394" y="103076"/>
                  <a:pt x="25394" y="103076"/>
                  <a:pt x="25394" y="101912"/>
                </a:cubicBezTo>
                <a:close/>
              </a:path>
            </a:pathLst>
          </a:custGeom>
          <a:solidFill>
            <a:srgbClr val="000000"/>
          </a:solidFill>
          <a:ln w="34506" cap="flat">
            <a:noFill/>
            <a:prstDash val="solid"/>
            <a:miter/>
          </a:ln>
        </p:spPr>
        <p:txBody>
          <a:bodyPr rtlCol="0" anchor="ctr"/>
          <a:lstStyle/>
          <a:p>
            <a:endParaRPr lang="ti-ET"/>
          </a:p>
        </p:txBody>
      </p:sp>
      <p:grpSp>
        <p:nvGrpSpPr>
          <p:cNvPr id="23" name="Graphic 2">
            <a:extLst>
              <a:ext uri="{FF2B5EF4-FFF2-40B4-BE49-F238E27FC236}">
                <a16:creationId xmlns:a16="http://schemas.microsoft.com/office/drawing/2014/main" id="{8F1604FC-4EFB-44C1-97BC-1E7707DD7FF0}"/>
              </a:ext>
            </a:extLst>
          </p:cNvPr>
          <p:cNvGrpSpPr/>
          <p:nvPr/>
        </p:nvGrpSpPr>
        <p:grpSpPr>
          <a:xfrm>
            <a:off x="2006760" y="1754455"/>
            <a:ext cx="227681" cy="235771"/>
            <a:chOff x="2006760" y="1113440"/>
            <a:chExt cx="227681" cy="235771"/>
          </a:xfrm>
        </p:grpSpPr>
        <p:sp>
          <p:nvSpPr>
            <p:cNvPr id="24" name="Freeform: Shape 23">
              <a:extLst>
                <a:ext uri="{FF2B5EF4-FFF2-40B4-BE49-F238E27FC236}">
                  <a16:creationId xmlns:a16="http://schemas.microsoft.com/office/drawing/2014/main" id="{46EDC43D-7953-436F-8C51-EEEA719F9591}"/>
                </a:ext>
              </a:extLst>
            </p:cNvPr>
            <p:cNvSpPr/>
            <p:nvPr/>
          </p:nvSpPr>
          <p:spPr>
            <a:xfrm>
              <a:off x="2006760" y="1283428"/>
              <a:ext cx="35044" cy="65783"/>
            </a:xfrm>
            <a:custGeom>
              <a:avLst/>
              <a:gdLst>
                <a:gd name="connsiteX0" fmla="*/ 58 w 35044"/>
                <a:gd name="connsiteY0" fmla="*/ 65818 h 65783"/>
                <a:gd name="connsiteX1" fmla="*/ 35103 w 35044"/>
                <a:gd name="connsiteY1" fmla="*/ 25650 h 65783"/>
                <a:gd name="connsiteX2" fmla="*/ 15693 w 35044"/>
                <a:gd name="connsiteY2" fmla="*/ 35 h 65783"/>
                <a:gd name="connsiteX3" fmla="*/ 597 w 35044"/>
                <a:gd name="connsiteY3" fmla="*/ 15753 h 65783"/>
                <a:gd name="connsiteX4" fmla="*/ 15154 w 35044"/>
                <a:gd name="connsiteY4" fmla="*/ 32054 h 65783"/>
                <a:gd name="connsiteX5" fmla="*/ 23241 w 35044"/>
                <a:gd name="connsiteY5" fmla="*/ 30307 h 65783"/>
                <a:gd name="connsiteX6" fmla="*/ 58 w 35044"/>
                <a:gd name="connsiteY6" fmla="*/ 60579 h 6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 h="65783">
                  <a:moveTo>
                    <a:pt x="58" y="65818"/>
                  </a:moveTo>
                  <a:cubicBezTo>
                    <a:pt x="21624" y="61743"/>
                    <a:pt x="35103" y="46607"/>
                    <a:pt x="35103" y="25650"/>
                  </a:cubicBezTo>
                  <a:cubicBezTo>
                    <a:pt x="35103" y="11096"/>
                    <a:pt x="27015" y="35"/>
                    <a:pt x="15693" y="35"/>
                  </a:cubicBezTo>
                  <a:cubicBezTo>
                    <a:pt x="7606" y="35"/>
                    <a:pt x="597" y="7021"/>
                    <a:pt x="597" y="15753"/>
                  </a:cubicBezTo>
                  <a:cubicBezTo>
                    <a:pt x="597" y="24486"/>
                    <a:pt x="7606" y="32054"/>
                    <a:pt x="15154" y="32054"/>
                  </a:cubicBezTo>
                  <a:cubicBezTo>
                    <a:pt x="17311" y="32054"/>
                    <a:pt x="18928" y="32054"/>
                    <a:pt x="23241" y="30307"/>
                  </a:cubicBezTo>
                  <a:cubicBezTo>
                    <a:pt x="22702" y="45443"/>
                    <a:pt x="14615" y="55340"/>
                    <a:pt x="58" y="60579"/>
                  </a:cubicBezTo>
                  <a:close/>
                </a:path>
              </a:pathLst>
            </a:custGeom>
            <a:solidFill>
              <a:srgbClr val="000000"/>
            </a:solidFill>
            <a:ln w="34506" cap="flat">
              <a:noFill/>
              <a:prstDash val="solid"/>
              <a:miter/>
            </a:ln>
          </p:spPr>
          <p:txBody>
            <a:bodyPr rtlCol="0" anchor="ctr"/>
            <a:lstStyle/>
            <a:p>
              <a:endParaRPr lang="ti-ET"/>
            </a:p>
          </p:txBody>
        </p:sp>
        <p:sp>
          <p:nvSpPr>
            <p:cNvPr id="25" name="Freeform: Shape 24">
              <a:extLst>
                <a:ext uri="{FF2B5EF4-FFF2-40B4-BE49-F238E27FC236}">
                  <a16:creationId xmlns:a16="http://schemas.microsoft.com/office/drawing/2014/main" id="{16B54108-A709-450A-87ED-788185245AB2}"/>
                </a:ext>
              </a:extLst>
            </p:cNvPr>
            <p:cNvSpPr/>
            <p:nvPr/>
          </p:nvSpPr>
          <p:spPr>
            <a:xfrm>
              <a:off x="2057600" y="1314282"/>
              <a:ext cx="34505" cy="37257"/>
            </a:xfrm>
            <a:custGeom>
              <a:avLst/>
              <a:gdLst/>
              <a:ahLst/>
              <a:cxnLst/>
              <a:rect l="l" t="t" r="r" b="b"/>
              <a:pathLst>
                <a:path w="34505" h="37257"/>
              </a:pathLst>
            </a:custGeom>
            <a:solidFill>
              <a:srgbClr val="000000"/>
            </a:solidFill>
            <a:ln w="34506" cap="flat">
              <a:noFill/>
              <a:prstDash val="solid"/>
              <a:miter/>
            </a:ln>
          </p:spPr>
          <p:txBody>
            <a:bodyPr rtlCol="0" anchor="ctr"/>
            <a:lstStyle/>
            <a:p>
              <a:endParaRPr lang="ti-ET"/>
            </a:p>
          </p:txBody>
        </p:sp>
        <p:sp>
          <p:nvSpPr>
            <p:cNvPr id="26" name="Freeform: Shape 25">
              <a:extLst>
                <a:ext uri="{FF2B5EF4-FFF2-40B4-BE49-F238E27FC236}">
                  <a16:creationId xmlns:a16="http://schemas.microsoft.com/office/drawing/2014/main" id="{078932CE-E050-44F4-8EA7-F1A18164BBA1}"/>
                </a:ext>
              </a:extLst>
            </p:cNvPr>
            <p:cNvSpPr/>
            <p:nvPr/>
          </p:nvSpPr>
          <p:spPr>
            <a:xfrm>
              <a:off x="2164891" y="1113440"/>
              <a:ext cx="69550" cy="200842"/>
            </a:xfrm>
            <a:custGeom>
              <a:avLst/>
              <a:gdLst>
                <a:gd name="connsiteX0" fmla="*/ 46968 w 69550"/>
                <a:gd name="connsiteY0" fmla="*/ 35 h 200842"/>
                <a:gd name="connsiteX1" fmla="*/ 42115 w 69550"/>
                <a:gd name="connsiteY1" fmla="*/ 35 h 200842"/>
                <a:gd name="connsiteX2" fmla="*/ 37802 w 69550"/>
                <a:gd name="connsiteY2" fmla="*/ 2364 h 200842"/>
                <a:gd name="connsiteX3" fmla="*/ 28097 w 69550"/>
                <a:gd name="connsiteY3" fmla="*/ 8185 h 200842"/>
                <a:gd name="connsiteX4" fmla="*/ 11384 w 69550"/>
                <a:gd name="connsiteY4" fmla="*/ 17500 h 200842"/>
                <a:gd name="connsiteX5" fmla="*/ 62 w 69550"/>
                <a:gd name="connsiteY5" fmla="*/ 23321 h 200842"/>
                <a:gd name="connsiteX6" fmla="*/ 1679 w 69550"/>
                <a:gd name="connsiteY6" fmla="*/ 28561 h 200842"/>
                <a:gd name="connsiteX7" fmla="*/ 5453 w 69550"/>
                <a:gd name="connsiteY7" fmla="*/ 26232 h 200842"/>
                <a:gd name="connsiteX8" fmla="*/ 15158 w 69550"/>
                <a:gd name="connsiteY8" fmla="*/ 23904 h 200842"/>
                <a:gd name="connsiteX9" fmla="*/ 22167 w 69550"/>
                <a:gd name="connsiteY9" fmla="*/ 27979 h 200842"/>
                <a:gd name="connsiteX10" fmla="*/ 24323 w 69550"/>
                <a:gd name="connsiteY10" fmla="*/ 52429 h 200842"/>
                <a:gd name="connsiteX11" fmla="*/ 24323 w 69550"/>
                <a:gd name="connsiteY11" fmla="*/ 169441 h 200842"/>
                <a:gd name="connsiteX12" fmla="*/ 4914 w 69550"/>
                <a:gd name="connsiteY12" fmla="*/ 195638 h 200842"/>
                <a:gd name="connsiteX13" fmla="*/ 1679 w 69550"/>
                <a:gd name="connsiteY13" fmla="*/ 195638 h 200842"/>
                <a:gd name="connsiteX14" fmla="*/ 1679 w 69550"/>
                <a:gd name="connsiteY14" fmla="*/ 200877 h 200842"/>
                <a:gd name="connsiteX15" fmla="*/ 69612 w 69550"/>
                <a:gd name="connsiteY15" fmla="*/ 200877 h 200842"/>
                <a:gd name="connsiteX16" fmla="*/ 69612 w 69550"/>
                <a:gd name="connsiteY16" fmla="*/ 195638 h 200842"/>
                <a:gd name="connsiteX17" fmla="*/ 66377 w 69550"/>
                <a:gd name="connsiteY17" fmla="*/ 195638 h 200842"/>
                <a:gd name="connsiteX18" fmla="*/ 46968 w 69550"/>
                <a:gd name="connsiteY18" fmla="*/ 169441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50" h="200842">
                  <a:moveTo>
                    <a:pt x="46968" y="35"/>
                  </a:moveTo>
                  <a:lnTo>
                    <a:pt x="42115" y="35"/>
                  </a:lnTo>
                  <a:cubicBezTo>
                    <a:pt x="39959" y="1200"/>
                    <a:pt x="38341" y="2364"/>
                    <a:pt x="37802" y="2364"/>
                  </a:cubicBezTo>
                  <a:cubicBezTo>
                    <a:pt x="34567" y="4692"/>
                    <a:pt x="31871" y="6439"/>
                    <a:pt x="28097" y="8185"/>
                  </a:cubicBezTo>
                  <a:cubicBezTo>
                    <a:pt x="27558" y="8768"/>
                    <a:pt x="21088" y="12261"/>
                    <a:pt x="11384" y="17500"/>
                  </a:cubicBezTo>
                  <a:cubicBezTo>
                    <a:pt x="9227" y="18664"/>
                    <a:pt x="4914" y="20993"/>
                    <a:pt x="62" y="23321"/>
                  </a:cubicBezTo>
                  <a:lnTo>
                    <a:pt x="1679" y="28561"/>
                  </a:lnTo>
                  <a:lnTo>
                    <a:pt x="5453" y="26232"/>
                  </a:lnTo>
                  <a:cubicBezTo>
                    <a:pt x="9227" y="25068"/>
                    <a:pt x="12462" y="23904"/>
                    <a:pt x="15158" y="23904"/>
                  </a:cubicBezTo>
                  <a:cubicBezTo>
                    <a:pt x="17853" y="23904"/>
                    <a:pt x="20549" y="25650"/>
                    <a:pt x="22167" y="27979"/>
                  </a:cubicBezTo>
                  <a:cubicBezTo>
                    <a:pt x="23784" y="30889"/>
                    <a:pt x="23784" y="32636"/>
                    <a:pt x="24323" y="52429"/>
                  </a:cubicBezTo>
                  <a:lnTo>
                    <a:pt x="24323" y="169441"/>
                  </a:lnTo>
                  <a:cubicBezTo>
                    <a:pt x="24323" y="188070"/>
                    <a:pt x="18932" y="195638"/>
                    <a:pt x="4914" y="195638"/>
                  </a:cubicBezTo>
                  <a:lnTo>
                    <a:pt x="1679" y="195638"/>
                  </a:lnTo>
                  <a:lnTo>
                    <a:pt x="1679" y="200877"/>
                  </a:lnTo>
                  <a:lnTo>
                    <a:pt x="69612" y="200877"/>
                  </a:lnTo>
                  <a:lnTo>
                    <a:pt x="69612" y="195638"/>
                  </a:lnTo>
                  <a:lnTo>
                    <a:pt x="66377" y="195638"/>
                  </a:lnTo>
                  <a:cubicBezTo>
                    <a:pt x="52359" y="195638"/>
                    <a:pt x="46968" y="188070"/>
                    <a:pt x="46968" y="169441"/>
                  </a:cubicBezTo>
                  <a:close/>
                </a:path>
              </a:pathLst>
            </a:custGeom>
            <a:solidFill>
              <a:srgbClr val="000000"/>
            </a:solidFill>
            <a:ln w="34506" cap="flat">
              <a:noFill/>
              <a:prstDash val="solid"/>
              <a:miter/>
            </a:ln>
          </p:spPr>
          <p:txBody>
            <a:bodyPr rtlCol="0" anchor="ctr"/>
            <a:lstStyle/>
            <a:p>
              <a:endParaRPr lang="ti-ET"/>
            </a:p>
          </p:txBody>
        </p:sp>
      </p:grpSp>
      <p:sp>
        <p:nvSpPr>
          <p:cNvPr id="27" name="Freeform: Shape 26">
            <a:extLst>
              <a:ext uri="{FF2B5EF4-FFF2-40B4-BE49-F238E27FC236}">
                <a16:creationId xmlns:a16="http://schemas.microsoft.com/office/drawing/2014/main" id="{9610FAC9-50A7-4D88-9B30-EC54C3577B6F}"/>
              </a:ext>
            </a:extLst>
          </p:cNvPr>
          <p:cNvSpPr/>
          <p:nvPr/>
        </p:nvSpPr>
        <p:spPr>
          <a:xfrm>
            <a:off x="2274890" y="1754455"/>
            <a:ext cx="118613" cy="203170"/>
          </a:xfrm>
          <a:custGeom>
            <a:avLst/>
            <a:gdLst>
              <a:gd name="connsiteX0" fmla="*/ 59912 w 118613"/>
              <a:gd name="connsiteY0" fmla="*/ 35 h 203170"/>
              <a:gd name="connsiteX1" fmla="*/ 66 w 118613"/>
              <a:gd name="connsiteY1" fmla="*/ 101330 h 203170"/>
              <a:gd name="connsiteX2" fmla="*/ 17318 w 118613"/>
              <a:gd name="connsiteY2" fmla="*/ 175263 h 203170"/>
              <a:gd name="connsiteX3" fmla="*/ 58294 w 118613"/>
              <a:gd name="connsiteY3" fmla="*/ 203206 h 203170"/>
              <a:gd name="connsiteX4" fmla="*/ 118679 w 118613"/>
              <a:gd name="connsiteY4" fmla="*/ 101330 h 203170"/>
              <a:gd name="connsiteX5" fmla="*/ 59912 w 118613"/>
              <a:gd name="connsiteY5" fmla="*/ 35 h 203170"/>
              <a:gd name="connsiteX6" fmla="*/ 58833 w 118613"/>
              <a:gd name="connsiteY6" fmla="*/ 11096 h 203170"/>
              <a:gd name="connsiteX7" fmla="*/ 84173 w 118613"/>
              <a:gd name="connsiteY7" fmla="*/ 32636 h 203170"/>
              <a:gd name="connsiteX8" fmla="*/ 92261 w 118613"/>
              <a:gd name="connsiteY8" fmla="*/ 101912 h 203170"/>
              <a:gd name="connsiteX9" fmla="*/ 58833 w 118613"/>
              <a:gd name="connsiteY9" fmla="*/ 191563 h 203170"/>
              <a:gd name="connsiteX10" fmla="*/ 26484 w 118613"/>
              <a:gd name="connsiteY10" fmla="*/ 101330 h 203170"/>
              <a:gd name="connsiteX11" fmla="*/ 58833 w 118613"/>
              <a:gd name="connsiteY11" fmla="*/ 11096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912" y="35"/>
                </a:moveTo>
                <a:cubicBezTo>
                  <a:pt x="24327" y="35"/>
                  <a:pt x="66" y="41368"/>
                  <a:pt x="66" y="101330"/>
                </a:cubicBezTo>
                <a:cubicBezTo>
                  <a:pt x="66" y="132184"/>
                  <a:pt x="5996" y="157216"/>
                  <a:pt x="17318" y="175263"/>
                </a:cubicBezTo>
                <a:cubicBezTo>
                  <a:pt x="28101" y="193310"/>
                  <a:pt x="42119" y="203206"/>
                  <a:pt x="58294" y="203206"/>
                </a:cubicBezTo>
                <a:cubicBezTo>
                  <a:pt x="94417" y="203206"/>
                  <a:pt x="118679" y="162456"/>
                  <a:pt x="118679" y="101330"/>
                </a:cubicBezTo>
                <a:cubicBezTo>
                  <a:pt x="118679" y="41950"/>
                  <a:pt x="94417" y="35"/>
                  <a:pt x="59912" y="35"/>
                </a:cubicBezTo>
                <a:close/>
                <a:moveTo>
                  <a:pt x="58833" y="11096"/>
                </a:moveTo>
                <a:cubicBezTo>
                  <a:pt x="69616" y="11096"/>
                  <a:pt x="78243" y="19246"/>
                  <a:pt x="84173" y="32636"/>
                </a:cubicBezTo>
                <a:cubicBezTo>
                  <a:pt x="89026" y="46025"/>
                  <a:pt x="92261" y="70476"/>
                  <a:pt x="92261" y="101912"/>
                </a:cubicBezTo>
                <a:cubicBezTo>
                  <a:pt x="92261" y="162456"/>
                  <a:pt x="81478" y="191563"/>
                  <a:pt x="58833" y="191563"/>
                </a:cubicBezTo>
                <a:cubicBezTo>
                  <a:pt x="37267" y="191563"/>
                  <a:pt x="26484" y="161291"/>
                  <a:pt x="26484" y="101330"/>
                </a:cubicBezTo>
                <a:cubicBezTo>
                  <a:pt x="26484" y="40786"/>
                  <a:pt x="37267" y="11096"/>
                  <a:pt x="58833" y="11096"/>
                </a:cubicBezTo>
                <a:close/>
              </a:path>
            </a:pathLst>
          </a:custGeom>
          <a:solidFill>
            <a:srgbClr val="000000"/>
          </a:solidFill>
          <a:ln w="34506" cap="flat">
            <a:noFill/>
            <a:prstDash val="solid"/>
            <a:miter/>
          </a:ln>
        </p:spPr>
        <p:txBody>
          <a:bodyPr rtlCol="0" anchor="ctr"/>
          <a:lstStyle/>
          <a:p>
            <a:endParaRPr lang="ti-ET"/>
          </a:p>
        </p:txBody>
      </p:sp>
      <p:sp>
        <p:nvSpPr>
          <p:cNvPr id="28" name="Freeform: Shape 27">
            <a:extLst>
              <a:ext uri="{FF2B5EF4-FFF2-40B4-BE49-F238E27FC236}">
                <a16:creationId xmlns:a16="http://schemas.microsoft.com/office/drawing/2014/main" id="{41AA8889-EF4B-4B22-B51B-0E0B9683B765}"/>
              </a:ext>
            </a:extLst>
          </p:cNvPr>
          <p:cNvSpPr/>
          <p:nvPr/>
        </p:nvSpPr>
        <p:spPr>
          <a:xfrm>
            <a:off x="2625150" y="1754455"/>
            <a:ext cx="99203" cy="203170"/>
          </a:xfrm>
          <a:custGeom>
            <a:avLst/>
            <a:gdLst>
              <a:gd name="connsiteX0" fmla="*/ 31886 w 99203"/>
              <a:gd name="connsiteY0" fmla="*/ 96672 h 203170"/>
              <a:gd name="connsiteX1" fmla="*/ 31346 w 99203"/>
              <a:gd name="connsiteY1" fmla="*/ 101912 h 203170"/>
              <a:gd name="connsiteX2" fmla="*/ 34042 w 99203"/>
              <a:gd name="connsiteY2" fmla="*/ 101330 h 203170"/>
              <a:gd name="connsiteX3" fmla="*/ 36199 w 99203"/>
              <a:gd name="connsiteY3" fmla="*/ 101330 h 203170"/>
              <a:gd name="connsiteX4" fmla="*/ 78253 w 99203"/>
              <a:gd name="connsiteY4" fmla="*/ 150230 h 203170"/>
              <a:gd name="connsiteX5" fmla="*/ 46443 w 99203"/>
              <a:gd name="connsiteY5" fmla="*/ 189817 h 203170"/>
              <a:gd name="connsiteX6" fmla="*/ 22181 w 99203"/>
              <a:gd name="connsiteY6" fmla="*/ 178756 h 203170"/>
              <a:gd name="connsiteX7" fmla="*/ 9780 w 99203"/>
              <a:gd name="connsiteY7" fmla="*/ 172934 h 203170"/>
              <a:gd name="connsiteX8" fmla="*/ 76 w 99203"/>
              <a:gd name="connsiteY8" fmla="*/ 183995 h 203170"/>
              <a:gd name="connsiteX9" fmla="*/ 31346 w 99203"/>
              <a:gd name="connsiteY9" fmla="*/ 203206 h 203170"/>
              <a:gd name="connsiteX10" fmla="*/ 99279 w 99203"/>
              <a:gd name="connsiteY10" fmla="*/ 135094 h 203170"/>
              <a:gd name="connsiteX11" fmla="*/ 70704 w 99203"/>
              <a:gd name="connsiteY11" fmla="*/ 85612 h 203170"/>
              <a:gd name="connsiteX12" fmla="*/ 95505 w 99203"/>
              <a:gd name="connsiteY12" fmla="*/ 41368 h 203170"/>
              <a:gd name="connsiteX13" fmla="*/ 54530 w 99203"/>
              <a:gd name="connsiteY13" fmla="*/ 35 h 203170"/>
              <a:gd name="connsiteX14" fmla="*/ 10319 w 99203"/>
              <a:gd name="connsiteY14" fmla="*/ 40786 h 203170"/>
              <a:gd name="connsiteX15" fmla="*/ 14093 w 99203"/>
              <a:gd name="connsiteY15" fmla="*/ 43114 h 203170"/>
              <a:gd name="connsiteX16" fmla="*/ 45904 w 99203"/>
              <a:gd name="connsiteY16" fmla="*/ 19246 h 203170"/>
              <a:gd name="connsiteX17" fmla="*/ 73939 w 99203"/>
              <a:gd name="connsiteY17" fmla="*/ 53011 h 203170"/>
              <a:gd name="connsiteX18" fmla="*/ 63156 w 99203"/>
              <a:gd name="connsiteY18" fmla="*/ 81536 h 203170"/>
              <a:gd name="connsiteX19" fmla="*/ 34581 w 99203"/>
              <a:gd name="connsiteY19" fmla="*/ 96090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203" h="203170">
                <a:moveTo>
                  <a:pt x="31886" y="96672"/>
                </a:moveTo>
                <a:lnTo>
                  <a:pt x="31346" y="101912"/>
                </a:lnTo>
                <a:lnTo>
                  <a:pt x="34042" y="101330"/>
                </a:lnTo>
                <a:lnTo>
                  <a:pt x="36199" y="101330"/>
                </a:lnTo>
                <a:cubicBezTo>
                  <a:pt x="60460" y="101330"/>
                  <a:pt x="78253" y="122287"/>
                  <a:pt x="78253" y="150230"/>
                </a:cubicBezTo>
                <a:cubicBezTo>
                  <a:pt x="78253" y="172934"/>
                  <a:pt x="64774" y="189817"/>
                  <a:pt x="46443" y="189817"/>
                </a:cubicBezTo>
                <a:cubicBezTo>
                  <a:pt x="38355" y="189817"/>
                  <a:pt x="36199" y="189234"/>
                  <a:pt x="22181" y="178756"/>
                </a:cubicBezTo>
                <a:cubicBezTo>
                  <a:pt x="17328" y="174681"/>
                  <a:pt x="13015" y="172934"/>
                  <a:pt x="9780" y="172934"/>
                </a:cubicBezTo>
                <a:cubicBezTo>
                  <a:pt x="4389" y="172934"/>
                  <a:pt x="76" y="178174"/>
                  <a:pt x="76" y="183995"/>
                </a:cubicBezTo>
                <a:cubicBezTo>
                  <a:pt x="76" y="194474"/>
                  <a:pt x="13554" y="203206"/>
                  <a:pt x="31346" y="203206"/>
                </a:cubicBezTo>
                <a:cubicBezTo>
                  <a:pt x="68548" y="203206"/>
                  <a:pt x="99279" y="172352"/>
                  <a:pt x="99279" y="135094"/>
                </a:cubicBezTo>
                <a:cubicBezTo>
                  <a:pt x="99279" y="112391"/>
                  <a:pt x="90114" y="97255"/>
                  <a:pt x="70704" y="85612"/>
                </a:cubicBezTo>
                <a:cubicBezTo>
                  <a:pt x="88496" y="70476"/>
                  <a:pt x="95505" y="57668"/>
                  <a:pt x="95505" y="41368"/>
                </a:cubicBezTo>
                <a:cubicBezTo>
                  <a:pt x="95505" y="18664"/>
                  <a:pt x="77174" y="35"/>
                  <a:pt x="54530" y="35"/>
                </a:cubicBezTo>
                <a:cubicBezTo>
                  <a:pt x="33503" y="35"/>
                  <a:pt x="18407" y="13425"/>
                  <a:pt x="10319" y="40786"/>
                </a:cubicBezTo>
                <a:lnTo>
                  <a:pt x="14093" y="43114"/>
                </a:lnTo>
                <a:cubicBezTo>
                  <a:pt x="23798" y="26232"/>
                  <a:pt x="32964" y="19246"/>
                  <a:pt x="45904" y="19246"/>
                </a:cubicBezTo>
                <a:cubicBezTo>
                  <a:pt x="61539" y="19246"/>
                  <a:pt x="73939" y="34382"/>
                  <a:pt x="73939" y="53011"/>
                </a:cubicBezTo>
                <a:cubicBezTo>
                  <a:pt x="73939" y="62326"/>
                  <a:pt x="69626" y="73386"/>
                  <a:pt x="63156" y="81536"/>
                </a:cubicBezTo>
                <a:cubicBezTo>
                  <a:pt x="55608" y="90269"/>
                  <a:pt x="48060" y="93762"/>
                  <a:pt x="34581" y="96090"/>
                </a:cubicBezTo>
                <a:close/>
              </a:path>
            </a:pathLst>
          </a:custGeom>
          <a:solidFill>
            <a:srgbClr val="000000"/>
          </a:solidFill>
          <a:ln w="34506" cap="flat">
            <a:noFill/>
            <a:prstDash val="solid"/>
            <a:miter/>
          </a:ln>
        </p:spPr>
        <p:txBody>
          <a:bodyPr rtlCol="0" anchor="ctr"/>
          <a:lstStyle/>
          <a:p>
            <a:endParaRPr lang="ti-ET"/>
          </a:p>
        </p:txBody>
      </p:sp>
      <p:sp>
        <p:nvSpPr>
          <p:cNvPr id="29" name="Freeform: Shape 28">
            <a:extLst>
              <a:ext uri="{FF2B5EF4-FFF2-40B4-BE49-F238E27FC236}">
                <a16:creationId xmlns:a16="http://schemas.microsoft.com/office/drawing/2014/main" id="{AEF04942-6567-4C4F-895F-4F32CF74EC7D}"/>
              </a:ext>
            </a:extLst>
          </p:cNvPr>
          <p:cNvSpPr/>
          <p:nvPr/>
        </p:nvSpPr>
        <p:spPr>
          <a:xfrm>
            <a:off x="2761572" y="1754455"/>
            <a:ext cx="105673" cy="203170"/>
          </a:xfrm>
          <a:custGeom>
            <a:avLst/>
            <a:gdLst>
              <a:gd name="connsiteX0" fmla="*/ 102518 w 105673"/>
              <a:gd name="connsiteY0" fmla="*/ 35 h 203170"/>
              <a:gd name="connsiteX1" fmla="*/ 37281 w 105673"/>
              <a:gd name="connsiteY1" fmla="*/ 25650 h 203170"/>
              <a:gd name="connsiteX2" fmla="*/ 80 w 105673"/>
              <a:gd name="connsiteY2" fmla="*/ 122287 h 203170"/>
              <a:gd name="connsiteX3" fmla="*/ 52377 w 105673"/>
              <a:gd name="connsiteY3" fmla="*/ 203206 h 203170"/>
              <a:gd name="connsiteX4" fmla="*/ 105753 w 105673"/>
              <a:gd name="connsiteY4" fmla="*/ 136259 h 203170"/>
              <a:gd name="connsiteX5" fmla="*/ 57769 w 105673"/>
              <a:gd name="connsiteY5" fmla="*/ 77462 h 203170"/>
              <a:gd name="connsiteX6" fmla="*/ 28115 w 105673"/>
              <a:gd name="connsiteY6" fmla="*/ 87358 h 203170"/>
              <a:gd name="connsiteX7" fmla="*/ 102518 w 105673"/>
              <a:gd name="connsiteY7" fmla="*/ 5275 h 203170"/>
              <a:gd name="connsiteX8" fmla="*/ 25420 w 105673"/>
              <a:gd name="connsiteY8" fmla="*/ 101912 h 203170"/>
              <a:gd name="connsiteX9" fmla="*/ 50221 w 105673"/>
              <a:gd name="connsiteY9" fmla="*/ 91433 h 203170"/>
              <a:gd name="connsiteX10" fmla="*/ 74482 w 105673"/>
              <a:gd name="connsiteY10" fmla="*/ 111226 h 203170"/>
              <a:gd name="connsiteX11" fmla="*/ 81492 w 105673"/>
              <a:gd name="connsiteY11" fmla="*/ 150813 h 203170"/>
              <a:gd name="connsiteX12" fmla="*/ 56691 w 105673"/>
              <a:gd name="connsiteY12" fmla="*/ 193310 h 203170"/>
              <a:gd name="connsiteX13" fmla="*/ 23802 w 105673"/>
              <a:gd name="connsiteY13" fmla="*/ 126362 h 203170"/>
              <a:gd name="connsiteX14" fmla="*/ 25420 w 105673"/>
              <a:gd name="connsiteY14" fmla="*/ 103658 h 203170"/>
              <a:gd name="connsiteX15" fmla="*/ 25420 w 105673"/>
              <a:gd name="connsiteY15" fmla="*/ 101912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673" h="203170">
                <a:moveTo>
                  <a:pt x="102518" y="35"/>
                </a:moveTo>
                <a:cubicBezTo>
                  <a:pt x="72326" y="618"/>
                  <a:pt x="56151" y="7021"/>
                  <a:pt x="37281" y="25650"/>
                </a:cubicBezTo>
                <a:cubicBezTo>
                  <a:pt x="14097" y="49518"/>
                  <a:pt x="80" y="86194"/>
                  <a:pt x="80" y="122287"/>
                </a:cubicBezTo>
                <a:cubicBezTo>
                  <a:pt x="80" y="168277"/>
                  <a:pt x="22724" y="203206"/>
                  <a:pt x="52377" y="203206"/>
                </a:cubicBezTo>
                <a:cubicBezTo>
                  <a:pt x="82031" y="203206"/>
                  <a:pt x="105753" y="172934"/>
                  <a:pt x="105753" y="136259"/>
                </a:cubicBezTo>
                <a:cubicBezTo>
                  <a:pt x="105753" y="101912"/>
                  <a:pt x="85805" y="77462"/>
                  <a:pt x="57769" y="77462"/>
                </a:cubicBezTo>
                <a:cubicBezTo>
                  <a:pt x="48064" y="77462"/>
                  <a:pt x="38359" y="80954"/>
                  <a:pt x="28115" y="87358"/>
                </a:cubicBezTo>
                <a:cubicBezTo>
                  <a:pt x="39438" y="40204"/>
                  <a:pt x="68013" y="8185"/>
                  <a:pt x="102518" y="5275"/>
                </a:cubicBezTo>
                <a:close/>
                <a:moveTo>
                  <a:pt x="25420" y="101912"/>
                </a:moveTo>
                <a:cubicBezTo>
                  <a:pt x="36742" y="93762"/>
                  <a:pt x="42133" y="91433"/>
                  <a:pt x="50221" y="91433"/>
                </a:cubicBezTo>
                <a:cubicBezTo>
                  <a:pt x="61543" y="91433"/>
                  <a:pt x="69091" y="97837"/>
                  <a:pt x="74482" y="111226"/>
                </a:cubicBezTo>
                <a:cubicBezTo>
                  <a:pt x="79335" y="123451"/>
                  <a:pt x="81492" y="137423"/>
                  <a:pt x="81492" y="150813"/>
                </a:cubicBezTo>
                <a:cubicBezTo>
                  <a:pt x="81492" y="177009"/>
                  <a:pt x="71787" y="193310"/>
                  <a:pt x="56691" y="193310"/>
                </a:cubicBezTo>
                <a:cubicBezTo>
                  <a:pt x="37281" y="193310"/>
                  <a:pt x="23802" y="165366"/>
                  <a:pt x="23802" y="126362"/>
                </a:cubicBezTo>
                <a:cubicBezTo>
                  <a:pt x="23802" y="118794"/>
                  <a:pt x="24881" y="107733"/>
                  <a:pt x="25420" y="103658"/>
                </a:cubicBezTo>
                <a:cubicBezTo>
                  <a:pt x="25420" y="103076"/>
                  <a:pt x="25420" y="103076"/>
                  <a:pt x="25420" y="101912"/>
                </a:cubicBezTo>
                <a:close/>
              </a:path>
            </a:pathLst>
          </a:custGeom>
          <a:solidFill>
            <a:srgbClr val="000000"/>
          </a:solidFill>
          <a:ln w="34506" cap="flat">
            <a:noFill/>
            <a:prstDash val="solid"/>
            <a:miter/>
          </a:ln>
        </p:spPr>
        <p:txBody>
          <a:bodyPr rtlCol="0" anchor="ctr"/>
          <a:lstStyle/>
          <a:p>
            <a:endParaRPr lang="ti-ET"/>
          </a:p>
        </p:txBody>
      </p:sp>
      <p:grpSp>
        <p:nvGrpSpPr>
          <p:cNvPr id="30" name="Graphic 2">
            <a:extLst>
              <a:ext uri="{FF2B5EF4-FFF2-40B4-BE49-F238E27FC236}">
                <a16:creationId xmlns:a16="http://schemas.microsoft.com/office/drawing/2014/main" id="{8F1604FC-4EFB-44C1-97BC-1E7707DD7FF0}"/>
              </a:ext>
            </a:extLst>
          </p:cNvPr>
          <p:cNvGrpSpPr/>
          <p:nvPr/>
        </p:nvGrpSpPr>
        <p:grpSpPr>
          <a:xfrm>
            <a:off x="2897461" y="1754455"/>
            <a:ext cx="227681" cy="235771"/>
            <a:chOff x="2897461" y="1113440"/>
            <a:chExt cx="227681" cy="235771"/>
          </a:xfrm>
        </p:grpSpPr>
        <p:sp>
          <p:nvSpPr>
            <p:cNvPr id="31" name="Freeform: Shape 30">
              <a:extLst>
                <a:ext uri="{FF2B5EF4-FFF2-40B4-BE49-F238E27FC236}">
                  <a16:creationId xmlns:a16="http://schemas.microsoft.com/office/drawing/2014/main" id="{D4BFC316-3B39-4850-9C67-F4011D7D3525}"/>
                </a:ext>
              </a:extLst>
            </p:cNvPr>
            <p:cNvSpPr/>
            <p:nvPr/>
          </p:nvSpPr>
          <p:spPr>
            <a:xfrm>
              <a:off x="2897461" y="1283428"/>
              <a:ext cx="35044" cy="65783"/>
            </a:xfrm>
            <a:custGeom>
              <a:avLst/>
              <a:gdLst>
                <a:gd name="connsiteX0" fmla="*/ 84 w 35044"/>
                <a:gd name="connsiteY0" fmla="*/ 65818 h 65783"/>
                <a:gd name="connsiteX1" fmla="*/ 35128 w 35044"/>
                <a:gd name="connsiteY1" fmla="*/ 25650 h 65783"/>
                <a:gd name="connsiteX2" fmla="*/ 15719 w 35044"/>
                <a:gd name="connsiteY2" fmla="*/ 35 h 65783"/>
                <a:gd name="connsiteX3" fmla="*/ 623 w 35044"/>
                <a:gd name="connsiteY3" fmla="*/ 15753 h 65783"/>
                <a:gd name="connsiteX4" fmla="*/ 15180 w 35044"/>
                <a:gd name="connsiteY4" fmla="*/ 32054 h 65783"/>
                <a:gd name="connsiteX5" fmla="*/ 23267 w 35044"/>
                <a:gd name="connsiteY5" fmla="*/ 30307 h 65783"/>
                <a:gd name="connsiteX6" fmla="*/ 84 w 35044"/>
                <a:gd name="connsiteY6" fmla="*/ 60579 h 6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 h="65783">
                  <a:moveTo>
                    <a:pt x="84" y="65818"/>
                  </a:moveTo>
                  <a:cubicBezTo>
                    <a:pt x="21650" y="61743"/>
                    <a:pt x="35128" y="46607"/>
                    <a:pt x="35128" y="25650"/>
                  </a:cubicBezTo>
                  <a:cubicBezTo>
                    <a:pt x="35128" y="11096"/>
                    <a:pt x="27041" y="35"/>
                    <a:pt x="15719" y="35"/>
                  </a:cubicBezTo>
                  <a:cubicBezTo>
                    <a:pt x="7632" y="35"/>
                    <a:pt x="623" y="7021"/>
                    <a:pt x="623" y="15753"/>
                  </a:cubicBezTo>
                  <a:cubicBezTo>
                    <a:pt x="623" y="24486"/>
                    <a:pt x="7632" y="32054"/>
                    <a:pt x="15180" y="32054"/>
                  </a:cubicBezTo>
                  <a:cubicBezTo>
                    <a:pt x="17336" y="32054"/>
                    <a:pt x="18954" y="32054"/>
                    <a:pt x="23267" y="30307"/>
                  </a:cubicBezTo>
                  <a:cubicBezTo>
                    <a:pt x="22728" y="45443"/>
                    <a:pt x="14641" y="55340"/>
                    <a:pt x="84" y="60579"/>
                  </a:cubicBezTo>
                  <a:close/>
                </a:path>
              </a:pathLst>
            </a:custGeom>
            <a:solidFill>
              <a:srgbClr val="000000"/>
            </a:solidFill>
            <a:ln w="34506" cap="flat">
              <a:noFill/>
              <a:prstDash val="solid"/>
              <a:miter/>
            </a:ln>
          </p:spPr>
          <p:txBody>
            <a:bodyPr rtlCol="0" anchor="ctr"/>
            <a:lstStyle/>
            <a:p>
              <a:endParaRPr lang="ti-ET"/>
            </a:p>
          </p:txBody>
        </p:sp>
        <p:sp>
          <p:nvSpPr>
            <p:cNvPr id="32" name="Freeform: Shape 31">
              <a:extLst>
                <a:ext uri="{FF2B5EF4-FFF2-40B4-BE49-F238E27FC236}">
                  <a16:creationId xmlns:a16="http://schemas.microsoft.com/office/drawing/2014/main" id="{9E203707-9554-4D6E-B408-761924B8B808}"/>
                </a:ext>
              </a:extLst>
            </p:cNvPr>
            <p:cNvSpPr/>
            <p:nvPr/>
          </p:nvSpPr>
          <p:spPr>
            <a:xfrm>
              <a:off x="2948301" y="1314282"/>
              <a:ext cx="34505" cy="37257"/>
            </a:xfrm>
            <a:custGeom>
              <a:avLst/>
              <a:gdLst/>
              <a:ahLst/>
              <a:cxnLst/>
              <a:rect l="l" t="t" r="r" b="b"/>
              <a:pathLst>
                <a:path w="34505" h="37257"/>
              </a:pathLst>
            </a:custGeom>
            <a:solidFill>
              <a:srgbClr val="000000"/>
            </a:solidFill>
            <a:ln w="34506" cap="flat">
              <a:noFill/>
              <a:prstDash val="solid"/>
              <a:miter/>
            </a:ln>
          </p:spPr>
          <p:txBody>
            <a:bodyPr rtlCol="0" anchor="ctr"/>
            <a:lstStyle/>
            <a:p>
              <a:endParaRPr lang="ti-ET"/>
            </a:p>
          </p:txBody>
        </p:sp>
        <p:sp>
          <p:nvSpPr>
            <p:cNvPr id="33" name="Freeform: Shape 32">
              <a:extLst>
                <a:ext uri="{FF2B5EF4-FFF2-40B4-BE49-F238E27FC236}">
                  <a16:creationId xmlns:a16="http://schemas.microsoft.com/office/drawing/2014/main" id="{88D6C286-DFF9-40B6-97C8-B4F18AD8C383}"/>
                </a:ext>
              </a:extLst>
            </p:cNvPr>
            <p:cNvSpPr/>
            <p:nvPr/>
          </p:nvSpPr>
          <p:spPr>
            <a:xfrm>
              <a:off x="3055592" y="1113440"/>
              <a:ext cx="69550" cy="200842"/>
            </a:xfrm>
            <a:custGeom>
              <a:avLst/>
              <a:gdLst>
                <a:gd name="connsiteX0" fmla="*/ 46993 w 69550"/>
                <a:gd name="connsiteY0" fmla="*/ 35 h 200842"/>
                <a:gd name="connsiteX1" fmla="*/ 42141 w 69550"/>
                <a:gd name="connsiteY1" fmla="*/ 35 h 200842"/>
                <a:gd name="connsiteX2" fmla="*/ 37828 w 69550"/>
                <a:gd name="connsiteY2" fmla="*/ 2364 h 200842"/>
                <a:gd name="connsiteX3" fmla="*/ 28123 w 69550"/>
                <a:gd name="connsiteY3" fmla="*/ 8185 h 200842"/>
                <a:gd name="connsiteX4" fmla="*/ 11409 w 69550"/>
                <a:gd name="connsiteY4" fmla="*/ 17500 h 200842"/>
                <a:gd name="connsiteX5" fmla="*/ 87 w 69550"/>
                <a:gd name="connsiteY5" fmla="*/ 23321 h 200842"/>
                <a:gd name="connsiteX6" fmla="*/ 1705 w 69550"/>
                <a:gd name="connsiteY6" fmla="*/ 28561 h 200842"/>
                <a:gd name="connsiteX7" fmla="*/ 5479 w 69550"/>
                <a:gd name="connsiteY7" fmla="*/ 26232 h 200842"/>
                <a:gd name="connsiteX8" fmla="*/ 15184 w 69550"/>
                <a:gd name="connsiteY8" fmla="*/ 23904 h 200842"/>
                <a:gd name="connsiteX9" fmla="*/ 22192 w 69550"/>
                <a:gd name="connsiteY9" fmla="*/ 27979 h 200842"/>
                <a:gd name="connsiteX10" fmla="*/ 24349 w 69550"/>
                <a:gd name="connsiteY10" fmla="*/ 52429 h 200842"/>
                <a:gd name="connsiteX11" fmla="*/ 24349 w 69550"/>
                <a:gd name="connsiteY11" fmla="*/ 169441 h 200842"/>
                <a:gd name="connsiteX12" fmla="*/ 4940 w 69550"/>
                <a:gd name="connsiteY12" fmla="*/ 195638 h 200842"/>
                <a:gd name="connsiteX13" fmla="*/ 1705 w 69550"/>
                <a:gd name="connsiteY13" fmla="*/ 195638 h 200842"/>
                <a:gd name="connsiteX14" fmla="*/ 1705 w 69550"/>
                <a:gd name="connsiteY14" fmla="*/ 200877 h 200842"/>
                <a:gd name="connsiteX15" fmla="*/ 69638 w 69550"/>
                <a:gd name="connsiteY15" fmla="*/ 200877 h 200842"/>
                <a:gd name="connsiteX16" fmla="*/ 69638 w 69550"/>
                <a:gd name="connsiteY16" fmla="*/ 195638 h 200842"/>
                <a:gd name="connsiteX17" fmla="*/ 66403 w 69550"/>
                <a:gd name="connsiteY17" fmla="*/ 195638 h 200842"/>
                <a:gd name="connsiteX18" fmla="*/ 46993 w 69550"/>
                <a:gd name="connsiteY18" fmla="*/ 169441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50" h="200842">
                  <a:moveTo>
                    <a:pt x="46993" y="35"/>
                  </a:moveTo>
                  <a:lnTo>
                    <a:pt x="42141" y="35"/>
                  </a:lnTo>
                  <a:cubicBezTo>
                    <a:pt x="39985" y="1200"/>
                    <a:pt x="38367" y="2364"/>
                    <a:pt x="37828" y="2364"/>
                  </a:cubicBezTo>
                  <a:cubicBezTo>
                    <a:pt x="34593" y="4692"/>
                    <a:pt x="31897" y="6439"/>
                    <a:pt x="28123" y="8185"/>
                  </a:cubicBezTo>
                  <a:cubicBezTo>
                    <a:pt x="27584" y="8768"/>
                    <a:pt x="21114" y="12261"/>
                    <a:pt x="11409" y="17500"/>
                  </a:cubicBezTo>
                  <a:cubicBezTo>
                    <a:pt x="9253" y="18664"/>
                    <a:pt x="4940" y="20993"/>
                    <a:pt x="87" y="23321"/>
                  </a:cubicBezTo>
                  <a:lnTo>
                    <a:pt x="1705" y="28561"/>
                  </a:lnTo>
                  <a:lnTo>
                    <a:pt x="5479" y="26232"/>
                  </a:lnTo>
                  <a:cubicBezTo>
                    <a:pt x="9253" y="25068"/>
                    <a:pt x="12488" y="23904"/>
                    <a:pt x="15184" y="23904"/>
                  </a:cubicBezTo>
                  <a:cubicBezTo>
                    <a:pt x="17879" y="23904"/>
                    <a:pt x="20575" y="25650"/>
                    <a:pt x="22192" y="27979"/>
                  </a:cubicBezTo>
                  <a:cubicBezTo>
                    <a:pt x="23810" y="30889"/>
                    <a:pt x="23810" y="32636"/>
                    <a:pt x="24349" y="52429"/>
                  </a:cubicBezTo>
                  <a:lnTo>
                    <a:pt x="24349" y="169441"/>
                  </a:lnTo>
                  <a:cubicBezTo>
                    <a:pt x="24349" y="188070"/>
                    <a:pt x="18958" y="195638"/>
                    <a:pt x="4940" y="195638"/>
                  </a:cubicBezTo>
                  <a:lnTo>
                    <a:pt x="1705" y="195638"/>
                  </a:lnTo>
                  <a:lnTo>
                    <a:pt x="1705" y="200877"/>
                  </a:lnTo>
                  <a:lnTo>
                    <a:pt x="69638" y="200877"/>
                  </a:lnTo>
                  <a:lnTo>
                    <a:pt x="69638" y="195638"/>
                  </a:lnTo>
                  <a:lnTo>
                    <a:pt x="66403" y="195638"/>
                  </a:lnTo>
                  <a:cubicBezTo>
                    <a:pt x="52385" y="195638"/>
                    <a:pt x="46993" y="188070"/>
                    <a:pt x="46993" y="169441"/>
                  </a:cubicBezTo>
                  <a:close/>
                </a:path>
              </a:pathLst>
            </a:custGeom>
            <a:solidFill>
              <a:srgbClr val="000000"/>
            </a:solidFill>
            <a:ln w="34506" cap="flat">
              <a:noFill/>
              <a:prstDash val="solid"/>
              <a:miter/>
            </a:ln>
          </p:spPr>
          <p:txBody>
            <a:bodyPr rtlCol="0" anchor="ctr"/>
            <a:lstStyle/>
            <a:p>
              <a:endParaRPr lang="ti-ET"/>
            </a:p>
          </p:txBody>
        </p:sp>
      </p:grpSp>
      <p:sp>
        <p:nvSpPr>
          <p:cNvPr id="34" name="Freeform: Shape 33">
            <a:extLst>
              <a:ext uri="{FF2B5EF4-FFF2-40B4-BE49-F238E27FC236}">
                <a16:creationId xmlns:a16="http://schemas.microsoft.com/office/drawing/2014/main" id="{6C5E01F4-B7E5-43CA-B3CD-70FB7C229FE5}"/>
              </a:ext>
            </a:extLst>
          </p:cNvPr>
          <p:cNvSpPr/>
          <p:nvPr/>
        </p:nvSpPr>
        <p:spPr>
          <a:xfrm>
            <a:off x="3165595" y="1754455"/>
            <a:ext cx="118613" cy="203170"/>
          </a:xfrm>
          <a:custGeom>
            <a:avLst/>
            <a:gdLst>
              <a:gd name="connsiteX0" fmla="*/ 59937 w 118613"/>
              <a:gd name="connsiteY0" fmla="*/ 35 h 203170"/>
              <a:gd name="connsiteX1" fmla="*/ 91 w 118613"/>
              <a:gd name="connsiteY1" fmla="*/ 101330 h 203170"/>
              <a:gd name="connsiteX2" fmla="*/ 17344 w 118613"/>
              <a:gd name="connsiteY2" fmla="*/ 175263 h 203170"/>
              <a:gd name="connsiteX3" fmla="*/ 58320 w 118613"/>
              <a:gd name="connsiteY3" fmla="*/ 203206 h 203170"/>
              <a:gd name="connsiteX4" fmla="*/ 118705 w 118613"/>
              <a:gd name="connsiteY4" fmla="*/ 101330 h 203170"/>
              <a:gd name="connsiteX5" fmla="*/ 59937 w 118613"/>
              <a:gd name="connsiteY5" fmla="*/ 35 h 203170"/>
              <a:gd name="connsiteX6" fmla="*/ 58859 w 118613"/>
              <a:gd name="connsiteY6" fmla="*/ 11096 h 203170"/>
              <a:gd name="connsiteX7" fmla="*/ 84199 w 118613"/>
              <a:gd name="connsiteY7" fmla="*/ 32636 h 203170"/>
              <a:gd name="connsiteX8" fmla="*/ 92286 w 118613"/>
              <a:gd name="connsiteY8" fmla="*/ 101912 h 203170"/>
              <a:gd name="connsiteX9" fmla="*/ 58859 w 118613"/>
              <a:gd name="connsiteY9" fmla="*/ 191563 h 203170"/>
              <a:gd name="connsiteX10" fmla="*/ 26510 w 118613"/>
              <a:gd name="connsiteY10" fmla="*/ 101330 h 203170"/>
              <a:gd name="connsiteX11" fmla="*/ 58859 w 118613"/>
              <a:gd name="connsiteY11" fmla="*/ 11096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937" y="35"/>
                </a:moveTo>
                <a:cubicBezTo>
                  <a:pt x="24353" y="35"/>
                  <a:pt x="91" y="41368"/>
                  <a:pt x="91" y="101330"/>
                </a:cubicBezTo>
                <a:cubicBezTo>
                  <a:pt x="91" y="132184"/>
                  <a:pt x="6022" y="157216"/>
                  <a:pt x="17344" y="175263"/>
                </a:cubicBezTo>
                <a:cubicBezTo>
                  <a:pt x="28127" y="193310"/>
                  <a:pt x="42145" y="203206"/>
                  <a:pt x="58320" y="203206"/>
                </a:cubicBezTo>
                <a:cubicBezTo>
                  <a:pt x="94443" y="203206"/>
                  <a:pt x="118705" y="162456"/>
                  <a:pt x="118705" y="101330"/>
                </a:cubicBezTo>
                <a:cubicBezTo>
                  <a:pt x="118705" y="41950"/>
                  <a:pt x="94443" y="35"/>
                  <a:pt x="59937" y="35"/>
                </a:cubicBezTo>
                <a:close/>
                <a:moveTo>
                  <a:pt x="58859" y="11096"/>
                </a:moveTo>
                <a:cubicBezTo>
                  <a:pt x="69642" y="11096"/>
                  <a:pt x="78269" y="19246"/>
                  <a:pt x="84199" y="32636"/>
                </a:cubicBezTo>
                <a:cubicBezTo>
                  <a:pt x="89052" y="46025"/>
                  <a:pt x="92286" y="70476"/>
                  <a:pt x="92286" y="101912"/>
                </a:cubicBezTo>
                <a:cubicBezTo>
                  <a:pt x="92286" y="162456"/>
                  <a:pt x="81503" y="191563"/>
                  <a:pt x="58859" y="191563"/>
                </a:cubicBezTo>
                <a:cubicBezTo>
                  <a:pt x="37293" y="191563"/>
                  <a:pt x="26510" y="161291"/>
                  <a:pt x="26510" y="101330"/>
                </a:cubicBezTo>
                <a:cubicBezTo>
                  <a:pt x="26510" y="40786"/>
                  <a:pt x="37293" y="11096"/>
                  <a:pt x="58859" y="11096"/>
                </a:cubicBezTo>
                <a:close/>
              </a:path>
            </a:pathLst>
          </a:custGeom>
          <a:solidFill>
            <a:srgbClr val="000000"/>
          </a:solidFill>
          <a:ln w="34506" cap="flat">
            <a:noFill/>
            <a:prstDash val="solid"/>
            <a:miter/>
          </a:ln>
        </p:spPr>
        <p:txBody>
          <a:bodyPr rtlCol="0" anchor="ctr"/>
          <a:lstStyle/>
          <a:p>
            <a:endParaRPr lang="ti-ET"/>
          </a:p>
        </p:txBody>
      </p:sp>
      <p:sp>
        <p:nvSpPr>
          <p:cNvPr id="35" name="Freeform: Shape 34">
            <a:extLst>
              <a:ext uri="{FF2B5EF4-FFF2-40B4-BE49-F238E27FC236}">
                <a16:creationId xmlns:a16="http://schemas.microsoft.com/office/drawing/2014/main" id="{5CCF42E5-6FCE-41BA-BF21-5569B45517ED}"/>
              </a:ext>
            </a:extLst>
          </p:cNvPr>
          <p:cNvSpPr/>
          <p:nvPr/>
        </p:nvSpPr>
        <p:spPr>
          <a:xfrm>
            <a:off x="3717941" y="1754455"/>
            <a:ext cx="105673" cy="203170"/>
          </a:xfrm>
          <a:custGeom>
            <a:avLst/>
            <a:gdLst>
              <a:gd name="connsiteX0" fmla="*/ 102546 w 105673"/>
              <a:gd name="connsiteY0" fmla="*/ 35 h 203170"/>
              <a:gd name="connsiteX1" fmla="*/ 37309 w 105673"/>
              <a:gd name="connsiteY1" fmla="*/ 25650 h 203170"/>
              <a:gd name="connsiteX2" fmla="*/ 107 w 105673"/>
              <a:gd name="connsiteY2" fmla="*/ 122287 h 203170"/>
              <a:gd name="connsiteX3" fmla="*/ 52405 w 105673"/>
              <a:gd name="connsiteY3" fmla="*/ 203206 h 203170"/>
              <a:gd name="connsiteX4" fmla="*/ 105781 w 105673"/>
              <a:gd name="connsiteY4" fmla="*/ 136259 h 203170"/>
              <a:gd name="connsiteX5" fmla="*/ 57797 w 105673"/>
              <a:gd name="connsiteY5" fmla="*/ 77462 h 203170"/>
              <a:gd name="connsiteX6" fmla="*/ 28143 w 105673"/>
              <a:gd name="connsiteY6" fmla="*/ 87358 h 203170"/>
              <a:gd name="connsiteX7" fmla="*/ 102546 w 105673"/>
              <a:gd name="connsiteY7" fmla="*/ 5275 h 203170"/>
              <a:gd name="connsiteX8" fmla="*/ 25448 w 105673"/>
              <a:gd name="connsiteY8" fmla="*/ 101912 h 203170"/>
              <a:gd name="connsiteX9" fmla="*/ 50248 w 105673"/>
              <a:gd name="connsiteY9" fmla="*/ 91433 h 203170"/>
              <a:gd name="connsiteX10" fmla="*/ 74510 w 105673"/>
              <a:gd name="connsiteY10" fmla="*/ 111226 h 203170"/>
              <a:gd name="connsiteX11" fmla="*/ 81519 w 105673"/>
              <a:gd name="connsiteY11" fmla="*/ 150813 h 203170"/>
              <a:gd name="connsiteX12" fmla="*/ 56718 w 105673"/>
              <a:gd name="connsiteY12" fmla="*/ 193310 h 203170"/>
              <a:gd name="connsiteX13" fmla="*/ 23830 w 105673"/>
              <a:gd name="connsiteY13" fmla="*/ 126362 h 203170"/>
              <a:gd name="connsiteX14" fmla="*/ 25448 w 105673"/>
              <a:gd name="connsiteY14" fmla="*/ 103658 h 203170"/>
              <a:gd name="connsiteX15" fmla="*/ 25448 w 105673"/>
              <a:gd name="connsiteY15" fmla="*/ 101912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673" h="203170">
                <a:moveTo>
                  <a:pt x="102546" y="35"/>
                </a:moveTo>
                <a:cubicBezTo>
                  <a:pt x="72354" y="618"/>
                  <a:pt x="56179" y="7021"/>
                  <a:pt x="37309" y="25650"/>
                </a:cubicBezTo>
                <a:cubicBezTo>
                  <a:pt x="14125" y="49518"/>
                  <a:pt x="107" y="86194"/>
                  <a:pt x="107" y="122287"/>
                </a:cubicBezTo>
                <a:cubicBezTo>
                  <a:pt x="107" y="168277"/>
                  <a:pt x="22752" y="203206"/>
                  <a:pt x="52405" y="203206"/>
                </a:cubicBezTo>
                <a:cubicBezTo>
                  <a:pt x="82058" y="203206"/>
                  <a:pt x="105781" y="172934"/>
                  <a:pt x="105781" y="136259"/>
                </a:cubicBezTo>
                <a:cubicBezTo>
                  <a:pt x="105781" y="101912"/>
                  <a:pt x="85832" y="77462"/>
                  <a:pt x="57797" y="77462"/>
                </a:cubicBezTo>
                <a:cubicBezTo>
                  <a:pt x="48092" y="77462"/>
                  <a:pt x="38387" y="80954"/>
                  <a:pt x="28143" y="87358"/>
                </a:cubicBezTo>
                <a:cubicBezTo>
                  <a:pt x="39465" y="40204"/>
                  <a:pt x="68040" y="8185"/>
                  <a:pt x="102546" y="5275"/>
                </a:cubicBezTo>
                <a:close/>
                <a:moveTo>
                  <a:pt x="25448" y="101912"/>
                </a:moveTo>
                <a:cubicBezTo>
                  <a:pt x="36770" y="93762"/>
                  <a:pt x="42161" y="91433"/>
                  <a:pt x="50248" y="91433"/>
                </a:cubicBezTo>
                <a:cubicBezTo>
                  <a:pt x="61570" y="91433"/>
                  <a:pt x="69119" y="97837"/>
                  <a:pt x="74510" y="111226"/>
                </a:cubicBezTo>
                <a:cubicBezTo>
                  <a:pt x="79363" y="123451"/>
                  <a:pt x="81519" y="137423"/>
                  <a:pt x="81519" y="150813"/>
                </a:cubicBezTo>
                <a:cubicBezTo>
                  <a:pt x="81519" y="177009"/>
                  <a:pt x="71815" y="193310"/>
                  <a:pt x="56718" y="193310"/>
                </a:cubicBezTo>
                <a:cubicBezTo>
                  <a:pt x="37309" y="193310"/>
                  <a:pt x="23830" y="165366"/>
                  <a:pt x="23830" y="126362"/>
                </a:cubicBezTo>
                <a:cubicBezTo>
                  <a:pt x="23830" y="118794"/>
                  <a:pt x="24908" y="107733"/>
                  <a:pt x="25448" y="103658"/>
                </a:cubicBezTo>
                <a:cubicBezTo>
                  <a:pt x="25448" y="103076"/>
                  <a:pt x="25448" y="103076"/>
                  <a:pt x="25448" y="101912"/>
                </a:cubicBezTo>
                <a:close/>
              </a:path>
            </a:pathLst>
          </a:custGeom>
          <a:solidFill>
            <a:srgbClr val="000000"/>
          </a:solidFill>
          <a:ln w="34506" cap="flat">
            <a:noFill/>
            <a:prstDash val="solid"/>
            <a:miter/>
          </a:ln>
        </p:spPr>
        <p:txBody>
          <a:bodyPr rtlCol="0" anchor="ctr"/>
          <a:lstStyle/>
          <a:p>
            <a:endParaRPr lang="ti-ET"/>
          </a:p>
        </p:txBody>
      </p:sp>
      <p:sp>
        <p:nvSpPr>
          <p:cNvPr id="36" name="Freeform: Shape 35">
            <a:extLst>
              <a:ext uri="{FF2B5EF4-FFF2-40B4-BE49-F238E27FC236}">
                <a16:creationId xmlns:a16="http://schemas.microsoft.com/office/drawing/2014/main" id="{3495620A-C652-4B72-893C-27B9EA1689DC}"/>
              </a:ext>
            </a:extLst>
          </p:cNvPr>
          <p:cNvSpPr/>
          <p:nvPr/>
        </p:nvSpPr>
        <p:spPr>
          <a:xfrm>
            <a:off x="3858362" y="1756783"/>
            <a:ext cx="99743" cy="200842"/>
          </a:xfrm>
          <a:custGeom>
            <a:avLst/>
            <a:gdLst>
              <a:gd name="connsiteX0" fmla="*/ 6042 w 99743"/>
              <a:gd name="connsiteY0" fmla="*/ 77462 h 200842"/>
              <a:gd name="connsiteX1" fmla="*/ 45400 w 99743"/>
              <a:gd name="connsiteY1" fmla="*/ 87358 h 200842"/>
              <a:gd name="connsiteX2" fmla="*/ 78827 w 99743"/>
              <a:gd name="connsiteY2" fmla="*/ 140916 h 200842"/>
              <a:gd name="connsiteX3" fmla="*/ 43243 w 99743"/>
              <a:gd name="connsiteY3" fmla="*/ 183995 h 200842"/>
              <a:gd name="connsiteX4" fmla="*/ 24912 w 99743"/>
              <a:gd name="connsiteY4" fmla="*/ 178174 h 200842"/>
              <a:gd name="connsiteX5" fmla="*/ 10355 w 99743"/>
              <a:gd name="connsiteY5" fmla="*/ 170606 h 200842"/>
              <a:gd name="connsiteX6" fmla="*/ 111 w 99743"/>
              <a:gd name="connsiteY6" fmla="*/ 180502 h 200842"/>
              <a:gd name="connsiteX7" fmla="*/ 29765 w 99743"/>
              <a:gd name="connsiteY7" fmla="*/ 200877 h 200842"/>
              <a:gd name="connsiteX8" fmla="*/ 96619 w 99743"/>
              <a:gd name="connsiteY8" fmla="*/ 129273 h 200842"/>
              <a:gd name="connsiteX9" fmla="*/ 28147 w 99743"/>
              <a:gd name="connsiteY9" fmla="*/ 53011 h 200842"/>
              <a:gd name="connsiteX10" fmla="*/ 41087 w 99743"/>
              <a:gd name="connsiteY10" fmla="*/ 21575 h 200842"/>
              <a:gd name="connsiteX11" fmla="*/ 90150 w 99743"/>
              <a:gd name="connsiteY11" fmla="*/ 21575 h 200842"/>
              <a:gd name="connsiteX12" fmla="*/ 99854 w 99743"/>
              <a:gd name="connsiteY12" fmla="*/ 35 h 200842"/>
              <a:gd name="connsiteX13" fmla="*/ 37313 w 99743"/>
              <a:gd name="connsiteY13" fmla="*/ 35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743" h="200842">
                <a:moveTo>
                  <a:pt x="6042" y="77462"/>
                </a:moveTo>
                <a:cubicBezTo>
                  <a:pt x="22756" y="78043"/>
                  <a:pt x="33000" y="80372"/>
                  <a:pt x="45400" y="87358"/>
                </a:cubicBezTo>
                <a:cubicBezTo>
                  <a:pt x="66427" y="99583"/>
                  <a:pt x="78827" y="119376"/>
                  <a:pt x="78827" y="140916"/>
                </a:cubicBezTo>
                <a:cubicBezTo>
                  <a:pt x="78827" y="164784"/>
                  <a:pt x="62653" y="183995"/>
                  <a:pt x="43243" y="183995"/>
                </a:cubicBezTo>
                <a:cubicBezTo>
                  <a:pt x="36774" y="183995"/>
                  <a:pt x="30843" y="182249"/>
                  <a:pt x="24912" y="178174"/>
                </a:cubicBezTo>
                <a:cubicBezTo>
                  <a:pt x="14668" y="170606"/>
                  <a:pt x="14129" y="170606"/>
                  <a:pt x="10355" y="170606"/>
                </a:cubicBezTo>
                <a:cubicBezTo>
                  <a:pt x="4424" y="170606"/>
                  <a:pt x="111" y="175263"/>
                  <a:pt x="111" y="180502"/>
                </a:cubicBezTo>
                <a:cubicBezTo>
                  <a:pt x="111" y="192145"/>
                  <a:pt x="12512" y="200877"/>
                  <a:pt x="29765" y="200877"/>
                </a:cubicBezTo>
                <a:cubicBezTo>
                  <a:pt x="65349" y="200877"/>
                  <a:pt x="96619" y="167695"/>
                  <a:pt x="96619" y="129273"/>
                </a:cubicBezTo>
                <a:cubicBezTo>
                  <a:pt x="96619" y="91433"/>
                  <a:pt x="69123" y="61161"/>
                  <a:pt x="28147" y="53011"/>
                </a:cubicBezTo>
                <a:lnTo>
                  <a:pt x="41087" y="21575"/>
                </a:lnTo>
                <a:lnTo>
                  <a:pt x="90150" y="21575"/>
                </a:lnTo>
                <a:lnTo>
                  <a:pt x="99854" y="35"/>
                </a:lnTo>
                <a:lnTo>
                  <a:pt x="37313" y="35"/>
                </a:lnTo>
                <a:close/>
              </a:path>
            </a:pathLst>
          </a:custGeom>
          <a:solidFill>
            <a:srgbClr val="000000"/>
          </a:solidFill>
          <a:ln w="34506" cap="flat">
            <a:noFill/>
            <a:prstDash val="solid"/>
            <a:miter/>
          </a:ln>
        </p:spPr>
        <p:txBody>
          <a:bodyPr rtlCol="0" anchor="ctr"/>
          <a:lstStyle/>
          <a:p>
            <a:endParaRPr lang="ti-ET"/>
          </a:p>
        </p:txBody>
      </p:sp>
      <p:sp>
        <p:nvSpPr>
          <p:cNvPr id="37" name="Freeform: Shape 36">
            <a:extLst>
              <a:ext uri="{FF2B5EF4-FFF2-40B4-BE49-F238E27FC236}">
                <a16:creationId xmlns:a16="http://schemas.microsoft.com/office/drawing/2014/main" id="{27BCCE06-4F25-48C8-A381-8A1EB09981EF}"/>
              </a:ext>
            </a:extLst>
          </p:cNvPr>
          <p:cNvSpPr/>
          <p:nvPr/>
        </p:nvSpPr>
        <p:spPr>
          <a:xfrm>
            <a:off x="3988069" y="1754455"/>
            <a:ext cx="118613" cy="203170"/>
          </a:xfrm>
          <a:custGeom>
            <a:avLst/>
            <a:gdLst>
              <a:gd name="connsiteX0" fmla="*/ 59961 w 118613"/>
              <a:gd name="connsiteY0" fmla="*/ 35 h 203170"/>
              <a:gd name="connsiteX1" fmla="*/ 115 w 118613"/>
              <a:gd name="connsiteY1" fmla="*/ 101330 h 203170"/>
              <a:gd name="connsiteX2" fmla="*/ 17368 w 118613"/>
              <a:gd name="connsiteY2" fmla="*/ 175263 h 203170"/>
              <a:gd name="connsiteX3" fmla="*/ 58344 w 118613"/>
              <a:gd name="connsiteY3" fmla="*/ 203206 h 203170"/>
              <a:gd name="connsiteX4" fmla="*/ 118729 w 118613"/>
              <a:gd name="connsiteY4" fmla="*/ 101330 h 203170"/>
              <a:gd name="connsiteX5" fmla="*/ 59961 w 118613"/>
              <a:gd name="connsiteY5" fmla="*/ 35 h 203170"/>
              <a:gd name="connsiteX6" fmla="*/ 58883 w 118613"/>
              <a:gd name="connsiteY6" fmla="*/ 11096 h 203170"/>
              <a:gd name="connsiteX7" fmla="*/ 84223 w 118613"/>
              <a:gd name="connsiteY7" fmla="*/ 32636 h 203170"/>
              <a:gd name="connsiteX8" fmla="*/ 92310 w 118613"/>
              <a:gd name="connsiteY8" fmla="*/ 101912 h 203170"/>
              <a:gd name="connsiteX9" fmla="*/ 58883 w 118613"/>
              <a:gd name="connsiteY9" fmla="*/ 191563 h 203170"/>
              <a:gd name="connsiteX10" fmla="*/ 26534 w 118613"/>
              <a:gd name="connsiteY10" fmla="*/ 101330 h 203170"/>
              <a:gd name="connsiteX11" fmla="*/ 58883 w 118613"/>
              <a:gd name="connsiteY11" fmla="*/ 11096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961" y="35"/>
                </a:moveTo>
                <a:cubicBezTo>
                  <a:pt x="24377" y="35"/>
                  <a:pt x="115" y="41368"/>
                  <a:pt x="115" y="101330"/>
                </a:cubicBezTo>
                <a:cubicBezTo>
                  <a:pt x="115" y="132184"/>
                  <a:pt x="6046" y="157216"/>
                  <a:pt x="17368" y="175263"/>
                </a:cubicBezTo>
                <a:cubicBezTo>
                  <a:pt x="28151" y="193310"/>
                  <a:pt x="42169" y="203206"/>
                  <a:pt x="58344" y="203206"/>
                </a:cubicBezTo>
                <a:cubicBezTo>
                  <a:pt x="94467" y="203206"/>
                  <a:pt x="118729" y="162456"/>
                  <a:pt x="118729" y="101330"/>
                </a:cubicBezTo>
                <a:cubicBezTo>
                  <a:pt x="118729" y="41950"/>
                  <a:pt x="94467" y="35"/>
                  <a:pt x="59961" y="35"/>
                </a:cubicBezTo>
                <a:close/>
                <a:moveTo>
                  <a:pt x="58883" y="11096"/>
                </a:moveTo>
                <a:cubicBezTo>
                  <a:pt x="69666" y="11096"/>
                  <a:pt x="78292" y="19246"/>
                  <a:pt x="84223" y="32636"/>
                </a:cubicBezTo>
                <a:cubicBezTo>
                  <a:pt x="89075" y="46025"/>
                  <a:pt x="92310" y="70476"/>
                  <a:pt x="92310" y="101912"/>
                </a:cubicBezTo>
                <a:cubicBezTo>
                  <a:pt x="92310" y="162456"/>
                  <a:pt x="81527" y="191563"/>
                  <a:pt x="58883" y="191563"/>
                </a:cubicBezTo>
                <a:cubicBezTo>
                  <a:pt x="37317" y="191563"/>
                  <a:pt x="26534" y="161291"/>
                  <a:pt x="26534" y="101330"/>
                </a:cubicBezTo>
                <a:cubicBezTo>
                  <a:pt x="26534" y="40786"/>
                  <a:pt x="37317" y="11096"/>
                  <a:pt x="58883" y="11096"/>
                </a:cubicBezTo>
                <a:close/>
              </a:path>
            </a:pathLst>
          </a:custGeom>
          <a:solidFill>
            <a:srgbClr val="000000"/>
          </a:solidFill>
          <a:ln w="34506" cap="flat">
            <a:noFill/>
            <a:prstDash val="solid"/>
            <a:miter/>
          </a:ln>
        </p:spPr>
        <p:txBody>
          <a:bodyPr rtlCol="0" anchor="ctr"/>
          <a:lstStyle/>
          <a:p>
            <a:endParaRPr lang="ti-ET"/>
          </a:p>
        </p:txBody>
      </p:sp>
      <p:sp>
        <p:nvSpPr>
          <p:cNvPr id="38" name="Freeform: Shape 37">
            <a:extLst>
              <a:ext uri="{FF2B5EF4-FFF2-40B4-BE49-F238E27FC236}">
                <a16:creationId xmlns:a16="http://schemas.microsoft.com/office/drawing/2014/main" id="{7CDA0EFD-D164-4A69-BB15-793BC8CB78DC}"/>
              </a:ext>
            </a:extLst>
          </p:cNvPr>
          <p:cNvSpPr/>
          <p:nvPr/>
        </p:nvSpPr>
        <p:spPr>
          <a:xfrm>
            <a:off x="4126333" y="1754455"/>
            <a:ext cx="118613" cy="203170"/>
          </a:xfrm>
          <a:custGeom>
            <a:avLst/>
            <a:gdLst>
              <a:gd name="connsiteX0" fmla="*/ 59965 w 118613"/>
              <a:gd name="connsiteY0" fmla="*/ 35 h 203170"/>
              <a:gd name="connsiteX1" fmla="*/ 119 w 118613"/>
              <a:gd name="connsiteY1" fmla="*/ 101330 h 203170"/>
              <a:gd name="connsiteX2" fmla="*/ 17372 w 118613"/>
              <a:gd name="connsiteY2" fmla="*/ 175263 h 203170"/>
              <a:gd name="connsiteX3" fmla="*/ 58348 w 118613"/>
              <a:gd name="connsiteY3" fmla="*/ 203206 h 203170"/>
              <a:gd name="connsiteX4" fmla="*/ 118733 w 118613"/>
              <a:gd name="connsiteY4" fmla="*/ 101330 h 203170"/>
              <a:gd name="connsiteX5" fmla="*/ 59965 w 118613"/>
              <a:gd name="connsiteY5" fmla="*/ 35 h 203170"/>
              <a:gd name="connsiteX6" fmla="*/ 58887 w 118613"/>
              <a:gd name="connsiteY6" fmla="*/ 11096 h 203170"/>
              <a:gd name="connsiteX7" fmla="*/ 84227 w 118613"/>
              <a:gd name="connsiteY7" fmla="*/ 32636 h 203170"/>
              <a:gd name="connsiteX8" fmla="*/ 92314 w 118613"/>
              <a:gd name="connsiteY8" fmla="*/ 101912 h 203170"/>
              <a:gd name="connsiteX9" fmla="*/ 58887 w 118613"/>
              <a:gd name="connsiteY9" fmla="*/ 191563 h 203170"/>
              <a:gd name="connsiteX10" fmla="*/ 26538 w 118613"/>
              <a:gd name="connsiteY10" fmla="*/ 101330 h 203170"/>
              <a:gd name="connsiteX11" fmla="*/ 58887 w 118613"/>
              <a:gd name="connsiteY11" fmla="*/ 11096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965" y="35"/>
                </a:moveTo>
                <a:cubicBezTo>
                  <a:pt x="24381" y="35"/>
                  <a:pt x="119" y="41368"/>
                  <a:pt x="119" y="101330"/>
                </a:cubicBezTo>
                <a:cubicBezTo>
                  <a:pt x="119" y="132184"/>
                  <a:pt x="6050" y="157216"/>
                  <a:pt x="17372" y="175263"/>
                </a:cubicBezTo>
                <a:cubicBezTo>
                  <a:pt x="28155" y="193310"/>
                  <a:pt x="42173" y="203206"/>
                  <a:pt x="58348" y="203206"/>
                </a:cubicBezTo>
                <a:cubicBezTo>
                  <a:pt x="94471" y="203206"/>
                  <a:pt x="118733" y="162456"/>
                  <a:pt x="118733" y="101330"/>
                </a:cubicBezTo>
                <a:cubicBezTo>
                  <a:pt x="118733" y="41950"/>
                  <a:pt x="94471" y="35"/>
                  <a:pt x="59965" y="35"/>
                </a:cubicBezTo>
                <a:close/>
                <a:moveTo>
                  <a:pt x="58887" y="11096"/>
                </a:moveTo>
                <a:cubicBezTo>
                  <a:pt x="69670" y="11096"/>
                  <a:pt x="78296" y="19246"/>
                  <a:pt x="84227" y="32636"/>
                </a:cubicBezTo>
                <a:cubicBezTo>
                  <a:pt x="89079" y="46025"/>
                  <a:pt x="92314" y="70476"/>
                  <a:pt x="92314" y="101912"/>
                </a:cubicBezTo>
                <a:cubicBezTo>
                  <a:pt x="92314" y="162456"/>
                  <a:pt x="81531" y="191563"/>
                  <a:pt x="58887" y="191563"/>
                </a:cubicBezTo>
                <a:cubicBezTo>
                  <a:pt x="37321" y="191563"/>
                  <a:pt x="26538" y="161291"/>
                  <a:pt x="26538" y="101330"/>
                </a:cubicBezTo>
                <a:cubicBezTo>
                  <a:pt x="26538" y="40786"/>
                  <a:pt x="37321" y="11096"/>
                  <a:pt x="58887" y="11096"/>
                </a:cubicBezTo>
                <a:close/>
              </a:path>
            </a:pathLst>
          </a:custGeom>
          <a:solidFill>
            <a:srgbClr val="000000"/>
          </a:solidFill>
          <a:ln w="34506" cap="flat">
            <a:noFill/>
            <a:prstDash val="solid"/>
            <a:miter/>
          </a:ln>
        </p:spPr>
        <p:txBody>
          <a:bodyPr rtlCol="0" anchor="ctr"/>
          <a:lstStyle/>
          <a:p>
            <a:endParaRPr lang="ti-ET"/>
          </a:p>
        </p:txBody>
      </p:sp>
      <p:sp>
        <p:nvSpPr>
          <p:cNvPr id="39" name="Freeform: Shape 38">
            <a:extLst>
              <a:ext uri="{FF2B5EF4-FFF2-40B4-BE49-F238E27FC236}">
                <a16:creationId xmlns:a16="http://schemas.microsoft.com/office/drawing/2014/main" id="{98EEA426-C9F7-41D4-897F-FA8DF0BC855F}"/>
              </a:ext>
            </a:extLst>
          </p:cNvPr>
          <p:cNvSpPr/>
          <p:nvPr/>
        </p:nvSpPr>
        <p:spPr>
          <a:xfrm>
            <a:off x="4264666" y="1754455"/>
            <a:ext cx="118613" cy="203170"/>
          </a:xfrm>
          <a:custGeom>
            <a:avLst/>
            <a:gdLst>
              <a:gd name="connsiteX0" fmla="*/ 59969 w 118613"/>
              <a:gd name="connsiteY0" fmla="*/ 35 h 203170"/>
              <a:gd name="connsiteX1" fmla="*/ 123 w 118613"/>
              <a:gd name="connsiteY1" fmla="*/ 101330 h 203170"/>
              <a:gd name="connsiteX2" fmla="*/ 17376 w 118613"/>
              <a:gd name="connsiteY2" fmla="*/ 175263 h 203170"/>
              <a:gd name="connsiteX3" fmla="*/ 58352 w 118613"/>
              <a:gd name="connsiteY3" fmla="*/ 203206 h 203170"/>
              <a:gd name="connsiteX4" fmla="*/ 118737 w 118613"/>
              <a:gd name="connsiteY4" fmla="*/ 101330 h 203170"/>
              <a:gd name="connsiteX5" fmla="*/ 59969 w 118613"/>
              <a:gd name="connsiteY5" fmla="*/ 35 h 203170"/>
              <a:gd name="connsiteX6" fmla="*/ 58891 w 118613"/>
              <a:gd name="connsiteY6" fmla="*/ 11096 h 203170"/>
              <a:gd name="connsiteX7" fmla="*/ 84231 w 118613"/>
              <a:gd name="connsiteY7" fmla="*/ 32636 h 203170"/>
              <a:gd name="connsiteX8" fmla="*/ 92318 w 118613"/>
              <a:gd name="connsiteY8" fmla="*/ 101912 h 203170"/>
              <a:gd name="connsiteX9" fmla="*/ 58891 w 118613"/>
              <a:gd name="connsiteY9" fmla="*/ 191563 h 203170"/>
              <a:gd name="connsiteX10" fmla="*/ 26542 w 118613"/>
              <a:gd name="connsiteY10" fmla="*/ 101330 h 203170"/>
              <a:gd name="connsiteX11" fmla="*/ 58891 w 118613"/>
              <a:gd name="connsiteY11" fmla="*/ 11096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969" y="35"/>
                </a:moveTo>
                <a:cubicBezTo>
                  <a:pt x="24385" y="35"/>
                  <a:pt x="123" y="41368"/>
                  <a:pt x="123" y="101330"/>
                </a:cubicBezTo>
                <a:cubicBezTo>
                  <a:pt x="123" y="132184"/>
                  <a:pt x="6054" y="157216"/>
                  <a:pt x="17376" y="175263"/>
                </a:cubicBezTo>
                <a:cubicBezTo>
                  <a:pt x="28159" y="193310"/>
                  <a:pt x="42177" y="203206"/>
                  <a:pt x="58352" y="203206"/>
                </a:cubicBezTo>
                <a:cubicBezTo>
                  <a:pt x="94475" y="203206"/>
                  <a:pt x="118737" y="162456"/>
                  <a:pt x="118737" y="101330"/>
                </a:cubicBezTo>
                <a:cubicBezTo>
                  <a:pt x="118737" y="41950"/>
                  <a:pt x="94475" y="35"/>
                  <a:pt x="59969" y="35"/>
                </a:cubicBezTo>
                <a:close/>
                <a:moveTo>
                  <a:pt x="58891" y="11096"/>
                </a:moveTo>
                <a:cubicBezTo>
                  <a:pt x="69674" y="11096"/>
                  <a:pt x="78300" y="19246"/>
                  <a:pt x="84231" y="32636"/>
                </a:cubicBezTo>
                <a:cubicBezTo>
                  <a:pt x="89083" y="46025"/>
                  <a:pt x="92318" y="70476"/>
                  <a:pt x="92318" y="101912"/>
                </a:cubicBezTo>
                <a:cubicBezTo>
                  <a:pt x="92318" y="162456"/>
                  <a:pt x="81535" y="191563"/>
                  <a:pt x="58891" y="191563"/>
                </a:cubicBezTo>
                <a:cubicBezTo>
                  <a:pt x="37325" y="191563"/>
                  <a:pt x="26542" y="161291"/>
                  <a:pt x="26542" y="101330"/>
                </a:cubicBezTo>
                <a:cubicBezTo>
                  <a:pt x="26542" y="40786"/>
                  <a:pt x="37325" y="11096"/>
                  <a:pt x="58891" y="11096"/>
                </a:cubicBezTo>
                <a:close/>
              </a:path>
            </a:pathLst>
          </a:custGeom>
          <a:solidFill>
            <a:srgbClr val="000000"/>
          </a:solidFill>
          <a:ln w="34506" cap="flat">
            <a:noFill/>
            <a:prstDash val="solid"/>
            <a:miter/>
          </a:ln>
        </p:spPr>
        <p:txBody>
          <a:bodyPr rtlCol="0" anchor="ctr"/>
          <a:lstStyle/>
          <a:p>
            <a:endParaRPr lang="ti-ET"/>
          </a:p>
        </p:txBody>
      </p:sp>
      <p:sp>
        <p:nvSpPr>
          <p:cNvPr id="40" name="Freeform: Shape 39">
            <a:extLst>
              <a:ext uri="{FF2B5EF4-FFF2-40B4-BE49-F238E27FC236}">
                <a16:creationId xmlns:a16="http://schemas.microsoft.com/office/drawing/2014/main" id="{0FF5EA31-7AAC-4312-9B90-D00BF1C8C353}"/>
              </a:ext>
            </a:extLst>
          </p:cNvPr>
          <p:cNvSpPr/>
          <p:nvPr/>
        </p:nvSpPr>
        <p:spPr>
          <a:xfrm>
            <a:off x="5176414" y="1754455"/>
            <a:ext cx="69550" cy="200842"/>
          </a:xfrm>
          <a:custGeom>
            <a:avLst/>
            <a:gdLst>
              <a:gd name="connsiteX0" fmla="*/ 47055 w 69550"/>
              <a:gd name="connsiteY0" fmla="*/ 35 h 200842"/>
              <a:gd name="connsiteX1" fmla="*/ 42203 w 69550"/>
              <a:gd name="connsiteY1" fmla="*/ 35 h 200842"/>
              <a:gd name="connsiteX2" fmla="*/ 37889 w 69550"/>
              <a:gd name="connsiteY2" fmla="*/ 2364 h 200842"/>
              <a:gd name="connsiteX3" fmla="*/ 28185 w 69550"/>
              <a:gd name="connsiteY3" fmla="*/ 8185 h 200842"/>
              <a:gd name="connsiteX4" fmla="*/ 11471 w 69550"/>
              <a:gd name="connsiteY4" fmla="*/ 17500 h 200842"/>
              <a:gd name="connsiteX5" fmla="*/ 149 w 69550"/>
              <a:gd name="connsiteY5" fmla="*/ 23321 h 200842"/>
              <a:gd name="connsiteX6" fmla="*/ 1766 w 69550"/>
              <a:gd name="connsiteY6" fmla="*/ 28561 h 200842"/>
              <a:gd name="connsiteX7" fmla="*/ 5540 w 69550"/>
              <a:gd name="connsiteY7" fmla="*/ 26232 h 200842"/>
              <a:gd name="connsiteX8" fmla="*/ 15245 w 69550"/>
              <a:gd name="connsiteY8" fmla="*/ 23904 h 200842"/>
              <a:gd name="connsiteX9" fmla="*/ 22254 w 69550"/>
              <a:gd name="connsiteY9" fmla="*/ 27979 h 200842"/>
              <a:gd name="connsiteX10" fmla="*/ 24411 w 69550"/>
              <a:gd name="connsiteY10" fmla="*/ 52429 h 200842"/>
              <a:gd name="connsiteX11" fmla="*/ 24411 w 69550"/>
              <a:gd name="connsiteY11" fmla="*/ 169441 h 200842"/>
              <a:gd name="connsiteX12" fmla="*/ 5001 w 69550"/>
              <a:gd name="connsiteY12" fmla="*/ 195638 h 200842"/>
              <a:gd name="connsiteX13" fmla="*/ 1766 w 69550"/>
              <a:gd name="connsiteY13" fmla="*/ 195638 h 200842"/>
              <a:gd name="connsiteX14" fmla="*/ 1766 w 69550"/>
              <a:gd name="connsiteY14" fmla="*/ 200877 h 200842"/>
              <a:gd name="connsiteX15" fmla="*/ 69699 w 69550"/>
              <a:gd name="connsiteY15" fmla="*/ 200877 h 200842"/>
              <a:gd name="connsiteX16" fmla="*/ 69699 w 69550"/>
              <a:gd name="connsiteY16" fmla="*/ 195638 h 200842"/>
              <a:gd name="connsiteX17" fmla="*/ 66464 w 69550"/>
              <a:gd name="connsiteY17" fmla="*/ 195638 h 200842"/>
              <a:gd name="connsiteX18" fmla="*/ 47055 w 69550"/>
              <a:gd name="connsiteY18" fmla="*/ 169441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50" h="200842">
                <a:moveTo>
                  <a:pt x="47055" y="35"/>
                </a:moveTo>
                <a:lnTo>
                  <a:pt x="42203" y="35"/>
                </a:lnTo>
                <a:cubicBezTo>
                  <a:pt x="40046" y="1200"/>
                  <a:pt x="38428" y="2364"/>
                  <a:pt x="37889" y="2364"/>
                </a:cubicBezTo>
                <a:cubicBezTo>
                  <a:pt x="34655" y="4692"/>
                  <a:pt x="31959" y="6439"/>
                  <a:pt x="28185" y="8185"/>
                </a:cubicBezTo>
                <a:cubicBezTo>
                  <a:pt x="27645" y="8768"/>
                  <a:pt x="21176" y="12261"/>
                  <a:pt x="11471" y="17500"/>
                </a:cubicBezTo>
                <a:cubicBezTo>
                  <a:pt x="9314" y="18664"/>
                  <a:pt x="5001" y="20993"/>
                  <a:pt x="149" y="23321"/>
                </a:cubicBezTo>
                <a:lnTo>
                  <a:pt x="1766" y="28561"/>
                </a:lnTo>
                <a:lnTo>
                  <a:pt x="5540" y="26232"/>
                </a:lnTo>
                <a:cubicBezTo>
                  <a:pt x="9314" y="25068"/>
                  <a:pt x="12549" y="23904"/>
                  <a:pt x="15245" y="23904"/>
                </a:cubicBezTo>
                <a:cubicBezTo>
                  <a:pt x="17941" y="23904"/>
                  <a:pt x="20637" y="25650"/>
                  <a:pt x="22254" y="27979"/>
                </a:cubicBezTo>
                <a:cubicBezTo>
                  <a:pt x="23872" y="30889"/>
                  <a:pt x="23872" y="32636"/>
                  <a:pt x="24411" y="52429"/>
                </a:cubicBezTo>
                <a:lnTo>
                  <a:pt x="24411" y="169441"/>
                </a:lnTo>
                <a:cubicBezTo>
                  <a:pt x="24411" y="188070"/>
                  <a:pt x="19019" y="195638"/>
                  <a:pt x="5001" y="195638"/>
                </a:cubicBezTo>
                <a:lnTo>
                  <a:pt x="1766" y="195638"/>
                </a:lnTo>
                <a:lnTo>
                  <a:pt x="1766" y="200877"/>
                </a:lnTo>
                <a:lnTo>
                  <a:pt x="69699" y="200877"/>
                </a:lnTo>
                <a:lnTo>
                  <a:pt x="69699" y="195638"/>
                </a:lnTo>
                <a:lnTo>
                  <a:pt x="66464" y="195638"/>
                </a:lnTo>
                <a:cubicBezTo>
                  <a:pt x="52446" y="195638"/>
                  <a:pt x="47055" y="188070"/>
                  <a:pt x="47055" y="169441"/>
                </a:cubicBezTo>
                <a:close/>
              </a:path>
            </a:pathLst>
          </a:custGeom>
          <a:solidFill>
            <a:srgbClr val="000000"/>
          </a:solidFill>
          <a:ln w="34506" cap="flat">
            <a:noFill/>
            <a:prstDash val="solid"/>
            <a:miter/>
          </a:ln>
        </p:spPr>
        <p:txBody>
          <a:bodyPr rtlCol="0" anchor="ctr"/>
          <a:lstStyle/>
          <a:p>
            <a:endParaRPr lang="ti-ET"/>
          </a:p>
        </p:txBody>
      </p:sp>
      <p:sp>
        <p:nvSpPr>
          <p:cNvPr id="41" name="Freeform: Shape 40">
            <a:extLst>
              <a:ext uri="{FF2B5EF4-FFF2-40B4-BE49-F238E27FC236}">
                <a16:creationId xmlns:a16="http://schemas.microsoft.com/office/drawing/2014/main" id="{407A3753-3EA8-4395-9FF7-0F0D53CDDB12}"/>
              </a:ext>
            </a:extLst>
          </p:cNvPr>
          <p:cNvSpPr/>
          <p:nvPr/>
        </p:nvSpPr>
        <p:spPr>
          <a:xfrm>
            <a:off x="5286413" y="1754455"/>
            <a:ext cx="118613" cy="203170"/>
          </a:xfrm>
          <a:custGeom>
            <a:avLst/>
            <a:gdLst>
              <a:gd name="connsiteX0" fmla="*/ 59999 w 118613"/>
              <a:gd name="connsiteY0" fmla="*/ 35 h 203170"/>
              <a:gd name="connsiteX1" fmla="*/ 153 w 118613"/>
              <a:gd name="connsiteY1" fmla="*/ 101330 h 203170"/>
              <a:gd name="connsiteX2" fmla="*/ 17406 w 118613"/>
              <a:gd name="connsiteY2" fmla="*/ 175263 h 203170"/>
              <a:gd name="connsiteX3" fmla="*/ 58381 w 118613"/>
              <a:gd name="connsiteY3" fmla="*/ 203206 h 203170"/>
              <a:gd name="connsiteX4" fmla="*/ 118766 w 118613"/>
              <a:gd name="connsiteY4" fmla="*/ 101330 h 203170"/>
              <a:gd name="connsiteX5" fmla="*/ 59999 w 118613"/>
              <a:gd name="connsiteY5" fmla="*/ 35 h 203170"/>
              <a:gd name="connsiteX6" fmla="*/ 58921 w 118613"/>
              <a:gd name="connsiteY6" fmla="*/ 11096 h 203170"/>
              <a:gd name="connsiteX7" fmla="*/ 84260 w 118613"/>
              <a:gd name="connsiteY7" fmla="*/ 32636 h 203170"/>
              <a:gd name="connsiteX8" fmla="*/ 92348 w 118613"/>
              <a:gd name="connsiteY8" fmla="*/ 101912 h 203170"/>
              <a:gd name="connsiteX9" fmla="*/ 58921 w 118613"/>
              <a:gd name="connsiteY9" fmla="*/ 191563 h 203170"/>
              <a:gd name="connsiteX10" fmla="*/ 26571 w 118613"/>
              <a:gd name="connsiteY10" fmla="*/ 101330 h 203170"/>
              <a:gd name="connsiteX11" fmla="*/ 58921 w 118613"/>
              <a:gd name="connsiteY11" fmla="*/ 11096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999" y="35"/>
                </a:moveTo>
                <a:cubicBezTo>
                  <a:pt x="24415" y="35"/>
                  <a:pt x="153" y="41368"/>
                  <a:pt x="153" y="101330"/>
                </a:cubicBezTo>
                <a:cubicBezTo>
                  <a:pt x="153" y="132184"/>
                  <a:pt x="6084" y="157216"/>
                  <a:pt x="17406" y="175263"/>
                </a:cubicBezTo>
                <a:cubicBezTo>
                  <a:pt x="28189" y="193310"/>
                  <a:pt x="42207" y="203206"/>
                  <a:pt x="58381" y="203206"/>
                </a:cubicBezTo>
                <a:cubicBezTo>
                  <a:pt x="94505" y="203206"/>
                  <a:pt x="118766" y="162456"/>
                  <a:pt x="118766" y="101330"/>
                </a:cubicBezTo>
                <a:cubicBezTo>
                  <a:pt x="118766" y="41950"/>
                  <a:pt x="94505" y="35"/>
                  <a:pt x="59999" y="35"/>
                </a:cubicBezTo>
                <a:close/>
                <a:moveTo>
                  <a:pt x="58921" y="11096"/>
                </a:moveTo>
                <a:cubicBezTo>
                  <a:pt x="69704" y="11096"/>
                  <a:pt x="78330" y="19246"/>
                  <a:pt x="84260" y="32636"/>
                </a:cubicBezTo>
                <a:cubicBezTo>
                  <a:pt x="89113" y="46025"/>
                  <a:pt x="92348" y="70476"/>
                  <a:pt x="92348" y="101912"/>
                </a:cubicBezTo>
                <a:cubicBezTo>
                  <a:pt x="92348" y="162456"/>
                  <a:pt x="81565" y="191563"/>
                  <a:pt x="58921" y="191563"/>
                </a:cubicBezTo>
                <a:cubicBezTo>
                  <a:pt x="37355" y="191563"/>
                  <a:pt x="26571" y="161291"/>
                  <a:pt x="26571" y="101330"/>
                </a:cubicBezTo>
                <a:cubicBezTo>
                  <a:pt x="26571" y="40786"/>
                  <a:pt x="37355" y="11096"/>
                  <a:pt x="58921" y="11096"/>
                </a:cubicBezTo>
                <a:close/>
              </a:path>
            </a:pathLst>
          </a:custGeom>
          <a:solidFill>
            <a:srgbClr val="000000"/>
          </a:solidFill>
          <a:ln w="34506" cap="flat">
            <a:noFill/>
            <a:prstDash val="solid"/>
            <a:miter/>
          </a:ln>
        </p:spPr>
        <p:txBody>
          <a:bodyPr rtlCol="0" anchor="ctr"/>
          <a:lstStyle/>
          <a:p>
            <a:endParaRPr lang="ti-ET"/>
          </a:p>
        </p:txBody>
      </p:sp>
      <p:sp>
        <p:nvSpPr>
          <p:cNvPr id="42" name="Freeform: Shape 41">
            <a:extLst>
              <a:ext uri="{FF2B5EF4-FFF2-40B4-BE49-F238E27FC236}">
                <a16:creationId xmlns:a16="http://schemas.microsoft.com/office/drawing/2014/main" id="{8D5697CE-E836-48EC-8E34-397088BACB2C}"/>
              </a:ext>
            </a:extLst>
          </p:cNvPr>
          <p:cNvSpPr/>
          <p:nvPr/>
        </p:nvSpPr>
        <p:spPr>
          <a:xfrm>
            <a:off x="5453563" y="1754455"/>
            <a:ext cx="69550" cy="200842"/>
          </a:xfrm>
          <a:custGeom>
            <a:avLst/>
            <a:gdLst>
              <a:gd name="connsiteX0" fmla="*/ 47063 w 69550"/>
              <a:gd name="connsiteY0" fmla="*/ 35 h 200842"/>
              <a:gd name="connsiteX1" fmla="*/ 42211 w 69550"/>
              <a:gd name="connsiteY1" fmla="*/ 35 h 200842"/>
              <a:gd name="connsiteX2" fmla="*/ 37898 w 69550"/>
              <a:gd name="connsiteY2" fmla="*/ 2364 h 200842"/>
              <a:gd name="connsiteX3" fmla="*/ 28193 w 69550"/>
              <a:gd name="connsiteY3" fmla="*/ 8185 h 200842"/>
              <a:gd name="connsiteX4" fmla="*/ 11479 w 69550"/>
              <a:gd name="connsiteY4" fmla="*/ 17500 h 200842"/>
              <a:gd name="connsiteX5" fmla="*/ 157 w 69550"/>
              <a:gd name="connsiteY5" fmla="*/ 23321 h 200842"/>
              <a:gd name="connsiteX6" fmla="*/ 1774 w 69550"/>
              <a:gd name="connsiteY6" fmla="*/ 28561 h 200842"/>
              <a:gd name="connsiteX7" fmla="*/ 5548 w 69550"/>
              <a:gd name="connsiteY7" fmla="*/ 26232 h 200842"/>
              <a:gd name="connsiteX8" fmla="*/ 15253 w 69550"/>
              <a:gd name="connsiteY8" fmla="*/ 23904 h 200842"/>
              <a:gd name="connsiteX9" fmla="*/ 22262 w 69550"/>
              <a:gd name="connsiteY9" fmla="*/ 27979 h 200842"/>
              <a:gd name="connsiteX10" fmla="*/ 24419 w 69550"/>
              <a:gd name="connsiteY10" fmla="*/ 52429 h 200842"/>
              <a:gd name="connsiteX11" fmla="*/ 24419 w 69550"/>
              <a:gd name="connsiteY11" fmla="*/ 169441 h 200842"/>
              <a:gd name="connsiteX12" fmla="*/ 5009 w 69550"/>
              <a:gd name="connsiteY12" fmla="*/ 195638 h 200842"/>
              <a:gd name="connsiteX13" fmla="*/ 1774 w 69550"/>
              <a:gd name="connsiteY13" fmla="*/ 195638 h 200842"/>
              <a:gd name="connsiteX14" fmla="*/ 1774 w 69550"/>
              <a:gd name="connsiteY14" fmla="*/ 200877 h 200842"/>
              <a:gd name="connsiteX15" fmla="*/ 69707 w 69550"/>
              <a:gd name="connsiteY15" fmla="*/ 200877 h 200842"/>
              <a:gd name="connsiteX16" fmla="*/ 69707 w 69550"/>
              <a:gd name="connsiteY16" fmla="*/ 195638 h 200842"/>
              <a:gd name="connsiteX17" fmla="*/ 66472 w 69550"/>
              <a:gd name="connsiteY17" fmla="*/ 195638 h 200842"/>
              <a:gd name="connsiteX18" fmla="*/ 47063 w 69550"/>
              <a:gd name="connsiteY18" fmla="*/ 169441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50" h="200842">
                <a:moveTo>
                  <a:pt x="47063" y="35"/>
                </a:moveTo>
                <a:lnTo>
                  <a:pt x="42211" y="35"/>
                </a:lnTo>
                <a:cubicBezTo>
                  <a:pt x="40054" y="1200"/>
                  <a:pt x="38436" y="2364"/>
                  <a:pt x="37898" y="2364"/>
                </a:cubicBezTo>
                <a:cubicBezTo>
                  <a:pt x="34663" y="4692"/>
                  <a:pt x="31967" y="6439"/>
                  <a:pt x="28193" y="8185"/>
                </a:cubicBezTo>
                <a:cubicBezTo>
                  <a:pt x="27653" y="8768"/>
                  <a:pt x="21184" y="12261"/>
                  <a:pt x="11479" y="17500"/>
                </a:cubicBezTo>
                <a:cubicBezTo>
                  <a:pt x="9322" y="18664"/>
                  <a:pt x="5009" y="20993"/>
                  <a:pt x="157" y="23321"/>
                </a:cubicBezTo>
                <a:lnTo>
                  <a:pt x="1774" y="28561"/>
                </a:lnTo>
                <a:lnTo>
                  <a:pt x="5548" y="26232"/>
                </a:lnTo>
                <a:cubicBezTo>
                  <a:pt x="9322" y="25068"/>
                  <a:pt x="12557" y="23904"/>
                  <a:pt x="15253" y="23904"/>
                </a:cubicBezTo>
                <a:cubicBezTo>
                  <a:pt x="17949" y="23904"/>
                  <a:pt x="20645" y="25650"/>
                  <a:pt x="22262" y="27979"/>
                </a:cubicBezTo>
                <a:cubicBezTo>
                  <a:pt x="23880" y="30889"/>
                  <a:pt x="23880" y="32636"/>
                  <a:pt x="24419" y="52429"/>
                </a:cubicBezTo>
                <a:lnTo>
                  <a:pt x="24419" y="169441"/>
                </a:lnTo>
                <a:cubicBezTo>
                  <a:pt x="24419" y="188070"/>
                  <a:pt x="19027" y="195638"/>
                  <a:pt x="5009" y="195638"/>
                </a:cubicBezTo>
                <a:lnTo>
                  <a:pt x="1774" y="195638"/>
                </a:lnTo>
                <a:lnTo>
                  <a:pt x="1774" y="200877"/>
                </a:lnTo>
                <a:lnTo>
                  <a:pt x="69707" y="200877"/>
                </a:lnTo>
                <a:lnTo>
                  <a:pt x="69707" y="195638"/>
                </a:lnTo>
                <a:lnTo>
                  <a:pt x="66472" y="195638"/>
                </a:lnTo>
                <a:cubicBezTo>
                  <a:pt x="52454" y="195638"/>
                  <a:pt x="47063" y="188070"/>
                  <a:pt x="47063" y="169441"/>
                </a:cubicBezTo>
                <a:close/>
              </a:path>
            </a:pathLst>
          </a:custGeom>
          <a:solidFill>
            <a:srgbClr val="000000"/>
          </a:solidFill>
          <a:ln w="34506" cap="flat">
            <a:noFill/>
            <a:prstDash val="solid"/>
            <a:miter/>
          </a:ln>
        </p:spPr>
        <p:txBody>
          <a:bodyPr rtlCol="0" anchor="ctr"/>
          <a:lstStyle/>
          <a:p>
            <a:endParaRPr lang="ti-ET"/>
          </a:p>
        </p:txBody>
      </p:sp>
      <p:sp>
        <p:nvSpPr>
          <p:cNvPr id="43" name="Freeform: Shape 42">
            <a:extLst>
              <a:ext uri="{FF2B5EF4-FFF2-40B4-BE49-F238E27FC236}">
                <a16:creationId xmlns:a16="http://schemas.microsoft.com/office/drawing/2014/main" id="{A2449CEF-0833-4519-B601-6D9D0537D116}"/>
              </a:ext>
            </a:extLst>
          </p:cNvPr>
          <p:cNvSpPr/>
          <p:nvPr/>
        </p:nvSpPr>
        <p:spPr>
          <a:xfrm>
            <a:off x="5563528" y="1754455"/>
            <a:ext cx="118613" cy="203170"/>
          </a:xfrm>
          <a:custGeom>
            <a:avLst/>
            <a:gdLst>
              <a:gd name="connsiteX0" fmla="*/ 60007 w 118613"/>
              <a:gd name="connsiteY0" fmla="*/ 35 h 203170"/>
              <a:gd name="connsiteX1" fmla="*/ 161 w 118613"/>
              <a:gd name="connsiteY1" fmla="*/ 101330 h 203170"/>
              <a:gd name="connsiteX2" fmla="*/ 17414 w 118613"/>
              <a:gd name="connsiteY2" fmla="*/ 175263 h 203170"/>
              <a:gd name="connsiteX3" fmla="*/ 58389 w 118613"/>
              <a:gd name="connsiteY3" fmla="*/ 203206 h 203170"/>
              <a:gd name="connsiteX4" fmla="*/ 118774 w 118613"/>
              <a:gd name="connsiteY4" fmla="*/ 101330 h 203170"/>
              <a:gd name="connsiteX5" fmla="*/ 60007 w 118613"/>
              <a:gd name="connsiteY5" fmla="*/ 35 h 203170"/>
              <a:gd name="connsiteX6" fmla="*/ 58929 w 118613"/>
              <a:gd name="connsiteY6" fmla="*/ 11096 h 203170"/>
              <a:gd name="connsiteX7" fmla="*/ 84269 w 118613"/>
              <a:gd name="connsiteY7" fmla="*/ 32636 h 203170"/>
              <a:gd name="connsiteX8" fmla="*/ 92356 w 118613"/>
              <a:gd name="connsiteY8" fmla="*/ 101912 h 203170"/>
              <a:gd name="connsiteX9" fmla="*/ 58929 w 118613"/>
              <a:gd name="connsiteY9" fmla="*/ 191563 h 203170"/>
              <a:gd name="connsiteX10" fmla="*/ 26580 w 118613"/>
              <a:gd name="connsiteY10" fmla="*/ 101330 h 203170"/>
              <a:gd name="connsiteX11" fmla="*/ 58929 w 118613"/>
              <a:gd name="connsiteY11" fmla="*/ 11096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60007" y="35"/>
                </a:moveTo>
                <a:cubicBezTo>
                  <a:pt x="24423" y="35"/>
                  <a:pt x="161" y="41368"/>
                  <a:pt x="161" y="101330"/>
                </a:cubicBezTo>
                <a:cubicBezTo>
                  <a:pt x="161" y="132184"/>
                  <a:pt x="6092" y="157216"/>
                  <a:pt x="17414" y="175263"/>
                </a:cubicBezTo>
                <a:cubicBezTo>
                  <a:pt x="28197" y="193310"/>
                  <a:pt x="42215" y="203206"/>
                  <a:pt x="58389" y="203206"/>
                </a:cubicBezTo>
                <a:cubicBezTo>
                  <a:pt x="94513" y="203206"/>
                  <a:pt x="118774" y="162456"/>
                  <a:pt x="118774" y="101330"/>
                </a:cubicBezTo>
                <a:cubicBezTo>
                  <a:pt x="118774" y="41950"/>
                  <a:pt x="94513" y="35"/>
                  <a:pt x="60007" y="35"/>
                </a:cubicBezTo>
                <a:close/>
                <a:moveTo>
                  <a:pt x="58929" y="11096"/>
                </a:moveTo>
                <a:cubicBezTo>
                  <a:pt x="69712" y="11096"/>
                  <a:pt x="78338" y="19246"/>
                  <a:pt x="84269" y="32636"/>
                </a:cubicBezTo>
                <a:cubicBezTo>
                  <a:pt x="89121" y="46025"/>
                  <a:pt x="92356" y="70476"/>
                  <a:pt x="92356" y="101912"/>
                </a:cubicBezTo>
                <a:cubicBezTo>
                  <a:pt x="92356" y="162456"/>
                  <a:pt x="81573" y="191563"/>
                  <a:pt x="58929" y="191563"/>
                </a:cubicBezTo>
                <a:cubicBezTo>
                  <a:pt x="37363" y="191563"/>
                  <a:pt x="26580" y="161291"/>
                  <a:pt x="26580" y="101330"/>
                </a:cubicBezTo>
                <a:cubicBezTo>
                  <a:pt x="26580" y="40786"/>
                  <a:pt x="37363" y="11096"/>
                  <a:pt x="58929" y="11096"/>
                </a:cubicBezTo>
                <a:close/>
              </a:path>
            </a:pathLst>
          </a:custGeom>
          <a:solidFill>
            <a:srgbClr val="000000"/>
          </a:solidFill>
          <a:ln w="34506" cap="flat">
            <a:noFill/>
            <a:prstDash val="solid"/>
            <a:miter/>
          </a:ln>
        </p:spPr>
        <p:txBody>
          <a:bodyPr rtlCol="0" anchor="ctr"/>
          <a:lstStyle/>
          <a:p>
            <a:endParaRPr lang="ti-ET"/>
          </a:p>
        </p:txBody>
      </p:sp>
      <p:sp>
        <p:nvSpPr>
          <p:cNvPr id="44" name="Freeform: Shape 43">
            <a:extLst>
              <a:ext uri="{FF2B5EF4-FFF2-40B4-BE49-F238E27FC236}">
                <a16:creationId xmlns:a16="http://schemas.microsoft.com/office/drawing/2014/main" id="{8E8BFC93-D21B-4D24-9694-D189A4BF48BC}"/>
              </a:ext>
            </a:extLst>
          </p:cNvPr>
          <p:cNvSpPr/>
          <p:nvPr/>
        </p:nvSpPr>
        <p:spPr>
          <a:xfrm>
            <a:off x="5730713" y="1754455"/>
            <a:ext cx="69550" cy="200842"/>
          </a:xfrm>
          <a:custGeom>
            <a:avLst/>
            <a:gdLst>
              <a:gd name="connsiteX0" fmla="*/ 47071 w 69550"/>
              <a:gd name="connsiteY0" fmla="*/ 35 h 200842"/>
              <a:gd name="connsiteX1" fmla="*/ 42219 w 69550"/>
              <a:gd name="connsiteY1" fmla="*/ 35 h 200842"/>
              <a:gd name="connsiteX2" fmla="*/ 37906 w 69550"/>
              <a:gd name="connsiteY2" fmla="*/ 2364 h 200842"/>
              <a:gd name="connsiteX3" fmla="*/ 28201 w 69550"/>
              <a:gd name="connsiteY3" fmla="*/ 8185 h 200842"/>
              <a:gd name="connsiteX4" fmla="*/ 11487 w 69550"/>
              <a:gd name="connsiteY4" fmla="*/ 17500 h 200842"/>
              <a:gd name="connsiteX5" fmla="*/ 165 w 69550"/>
              <a:gd name="connsiteY5" fmla="*/ 23321 h 200842"/>
              <a:gd name="connsiteX6" fmla="*/ 1782 w 69550"/>
              <a:gd name="connsiteY6" fmla="*/ 28561 h 200842"/>
              <a:gd name="connsiteX7" fmla="*/ 5556 w 69550"/>
              <a:gd name="connsiteY7" fmla="*/ 26232 h 200842"/>
              <a:gd name="connsiteX8" fmla="*/ 15261 w 69550"/>
              <a:gd name="connsiteY8" fmla="*/ 23904 h 200842"/>
              <a:gd name="connsiteX9" fmla="*/ 22270 w 69550"/>
              <a:gd name="connsiteY9" fmla="*/ 27979 h 200842"/>
              <a:gd name="connsiteX10" fmla="*/ 24427 w 69550"/>
              <a:gd name="connsiteY10" fmla="*/ 52429 h 200842"/>
              <a:gd name="connsiteX11" fmla="*/ 24427 w 69550"/>
              <a:gd name="connsiteY11" fmla="*/ 169441 h 200842"/>
              <a:gd name="connsiteX12" fmla="*/ 5017 w 69550"/>
              <a:gd name="connsiteY12" fmla="*/ 195638 h 200842"/>
              <a:gd name="connsiteX13" fmla="*/ 1782 w 69550"/>
              <a:gd name="connsiteY13" fmla="*/ 195638 h 200842"/>
              <a:gd name="connsiteX14" fmla="*/ 1782 w 69550"/>
              <a:gd name="connsiteY14" fmla="*/ 200877 h 200842"/>
              <a:gd name="connsiteX15" fmla="*/ 69715 w 69550"/>
              <a:gd name="connsiteY15" fmla="*/ 200877 h 200842"/>
              <a:gd name="connsiteX16" fmla="*/ 69715 w 69550"/>
              <a:gd name="connsiteY16" fmla="*/ 195638 h 200842"/>
              <a:gd name="connsiteX17" fmla="*/ 66480 w 69550"/>
              <a:gd name="connsiteY17" fmla="*/ 195638 h 200842"/>
              <a:gd name="connsiteX18" fmla="*/ 47071 w 69550"/>
              <a:gd name="connsiteY18" fmla="*/ 169441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50" h="200842">
                <a:moveTo>
                  <a:pt x="47071" y="35"/>
                </a:moveTo>
                <a:lnTo>
                  <a:pt x="42219" y="35"/>
                </a:lnTo>
                <a:cubicBezTo>
                  <a:pt x="40062" y="1200"/>
                  <a:pt x="38445" y="2364"/>
                  <a:pt x="37906" y="2364"/>
                </a:cubicBezTo>
                <a:cubicBezTo>
                  <a:pt x="34671" y="4692"/>
                  <a:pt x="31975" y="6439"/>
                  <a:pt x="28201" y="8185"/>
                </a:cubicBezTo>
                <a:cubicBezTo>
                  <a:pt x="27661" y="8768"/>
                  <a:pt x="21192" y="12261"/>
                  <a:pt x="11487" y="17500"/>
                </a:cubicBezTo>
                <a:cubicBezTo>
                  <a:pt x="9330" y="18664"/>
                  <a:pt x="5017" y="20993"/>
                  <a:pt x="165" y="23321"/>
                </a:cubicBezTo>
                <a:lnTo>
                  <a:pt x="1782" y="28561"/>
                </a:lnTo>
                <a:lnTo>
                  <a:pt x="5556" y="26232"/>
                </a:lnTo>
                <a:cubicBezTo>
                  <a:pt x="9330" y="25068"/>
                  <a:pt x="12565" y="23904"/>
                  <a:pt x="15261" y="23904"/>
                </a:cubicBezTo>
                <a:cubicBezTo>
                  <a:pt x="17957" y="23904"/>
                  <a:pt x="20653" y="25650"/>
                  <a:pt x="22270" y="27979"/>
                </a:cubicBezTo>
                <a:cubicBezTo>
                  <a:pt x="23888" y="30889"/>
                  <a:pt x="23888" y="32636"/>
                  <a:pt x="24427" y="52429"/>
                </a:cubicBezTo>
                <a:lnTo>
                  <a:pt x="24427" y="169441"/>
                </a:lnTo>
                <a:cubicBezTo>
                  <a:pt x="24427" y="188070"/>
                  <a:pt x="19035" y="195638"/>
                  <a:pt x="5017" y="195638"/>
                </a:cubicBezTo>
                <a:lnTo>
                  <a:pt x="1782" y="195638"/>
                </a:lnTo>
                <a:lnTo>
                  <a:pt x="1782" y="200877"/>
                </a:lnTo>
                <a:lnTo>
                  <a:pt x="69715" y="200877"/>
                </a:lnTo>
                <a:lnTo>
                  <a:pt x="69715" y="195638"/>
                </a:lnTo>
                <a:lnTo>
                  <a:pt x="66480" y="195638"/>
                </a:lnTo>
                <a:cubicBezTo>
                  <a:pt x="52462" y="195638"/>
                  <a:pt x="47071" y="188070"/>
                  <a:pt x="47071" y="169441"/>
                </a:cubicBezTo>
                <a:close/>
              </a:path>
            </a:pathLst>
          </a:custGeom>
          <a:solidFill>
            <a:srgbClr val="000000"/>
          </a:solidFill>
          <a:ln w="34506" cap="flat">
            <a:noFill/>
            <a:prstDash val="solid"/>
            <a:miter/>
          </a:ln>
        </p:spPr>
        <p:txBody>
          <a:bodyPr rtlCol="0" anchor="ctr"/>
          <a:lstStyle/>
          <a:p>
            <a:endParaRPr lang="ti-ET"/>
          </a:p>
        </p:txBody>
      </p:sp>
      <p:grpSp>
        <p:nvGrpSpPr>
          <p:cNvPr id="45" name="Graphic 2">
            <a:extLst>
              <a:ext uri="{FF2B5EF4-FFF2-40B4-BE49-F238E27FC236}">
                <a16:creationId xmlns:a16="http://schemas.microsoft.com/office/drawing/2014/main" id="{8F1604FC-4EFB-44C1-97BC-1E7707DD7FF0}"/>
              </a:ext>
            </a:extLst>
          </p:cNvPr>
          <p:cNvGrpSpPr/>
          <p:nvPr/>
        </p:nvGrpSpPr>
        <p:grpSpPr>
          <a:xfrm>
            <a:off x="6048333" y="1754455"/>
            <a:ext cx="431057" cy="203170"/>
            <a:chOff x="6048333" y="1113440"/>
            <a:chExt cx="431057" cy="203170"/>
          </a:xfrm>
        </p:grpSpPr>
        <p:sp>
          <p:nvSpPr>
            <p:cNvPr id="46" name="Freeform: Shape 45">
              <a:extLst>
                <a:ext uri="{FF2B5EF4-FFF2-40B4-BE49-F238E27FC236}">
                  <a16:creationId xmlns:a16="http://schemas.microsoft.com/office/drawing/2014/main" id="{7C16ED02-A83D-49C3-95A2-7DC15A7CBF69}"/>
                </a:ext>
              </a:extLst>
            </p:cNvPr>
            <p:cNvSpPr/>
            <p:nvPr/>
          </p:nvSpPr>
          <p:spPr>
            <a:xfrm>
              <a:off x="6048333" y="1113440"/>
              <a:ext cx="113761" cy="203170"/>
            </a:xfrm>
            <a:custGeom>
              <a:avLst/>
              <a:gdLst>
                <a:gd name="connsiteX0" fmla="*/ 6645 w 113761"/>
                <a:gd name="connsiteY0" fmla="*/ 200877 h 203170"/>
                <a:gd name="connsiteX1" fmla="*/ 14732 w 113761"/>
                <a:gd name="connsiteY1" fmla="*/ 192727 h 203170"/>
                <a:gd name="connsiteX2" fmla="*/ 25515 w 113761"/>
                <a:gd name="connsiteY2" fmla="*/ 195056 h 203170"/>
                <a:gd name="connsiteX3" fmla="*/ 58942 w 113761"/>
                <a:gd name="connsiteY3" fmla="*/ 203206 h 203170"/>
                <a:gd name="connsiteX4" fmla="*/ 113936 w 113761"/>
                <a:gd name="connsiteY4" fmla="*/ 147902 h 203170"/>
                <a:gd name="connsiteX5" fmla="*/ 71882 w 113761"/>
                <a:gd name="connsiteY5" fmla="*/ 88522 h 203170"/>
                <a:gd name="connsiteX6" fmla="*/ 50316 w 113761"/>
                <a:gd name="connsiteY6" fmla="*/ 75133 h 203170"/>
                <a:gd name="connsiteX7" fmla="*/ 23358 w 113761"/>
                <a:gd name="connsiteY7" fmla="*/ 40204 h 203170"/>
                <a:gd name="connsiteX8" fmla="*/ 52473 w 113761"/>
                <a:gd name="connsiteY8" fmla="*/ 12843 h 203170"/>
                <a:gd name="connsiteX9" fmla="*/ 78891 w 113761"/>
                <a:gd name="connsiteY9" fmla="*/ 24486 h 203170"/>
                <a:gd name="connsiteX10" fmla="*/ 97222 w 113761"/>
                <a:gd name="connsiteY10" fmla="*/ 65236 h 203170"/>
                <a:gd name="connsiteX11" fmla="*/ 102074 w 113761"/>
                <a:gd name="connsiteY11" fmla="*/ 65236 h 203170"/>
                <a:gd name="connsiteX12" fmla="*/ 102074 w 113761"/>
                <a:gd name="connsiteY12" fmla="*/ 2364 h 203170"/>
                <a:gd name="connsiteX13" fmla="*/ 96144 w 113761"/>
                <a:gd name="connsiteY13" fmla="*/ 2364 h 203170"/>
                <a:gd name="connsiteX14" fmla="*/ 88596 w 113761"/>
                <a:gd name="connsiteY14" fmla="*/ 9350 h 203170"/>
                <a:gd name="connsiteX15" fmla="*/ 74578 w 113761"/>
                <a:gd name="connsiteY15" fmla="*/ 5275 h 203170"/>
                <a:gd name="connsiteX16" fmla="*/ 48698 w 113761"/>
                <a:gd name="connsiteY16" fmla="*/ 35 h 203170"/>
                <a:gd name="connsiteX17" fmla="*/ 175 w 113761"/>
                <a:gd name="connsiteY17" fmla="*/ 51265 h 203170"/>
                <a:gd name="connsiteX18" fmla="*/ 36298 w 113761"/>
                <a:gd name="connsiteY18" fmla="*/ 104240 h 203170"/>
                <a:gd name="connsiteX19" fmla="*/ 57864 w 113761"/>
                <a:gd name="connsiteY19" fmla="*/ 117630 h 203170"/>
                <a:gd name="connsiteX20" fmla="*/ 75656 w 113761"/>
                <a:gd name="connsiteY20" fmla="*/ 132766 h 203170"/>
                <a:gd name="connsiteX21" fmla="*/ 86978 w 113761"/>
                <a:gd name="connsiteY21" fmla="*/ 157798 h 203170"/>
                <a:gd name="connsiteX22" fmla="*/ 54629 w 113761"/>
                <a:gd name="connsiteY22" fmla="*/ 190399 h 203170"/>
                <a:gd name="connsiteX23" fmla="*/ 16889 w 113761"/>
                <a:gd name="connsiteY23" fmla="*/ 167113 h 203170"/>
                <a:gd name="connsiteX24" fmla="*/ 6645 w 113761"/>
                <a:gd name="connsiteY24" fmla="*/ 133348 h 203170"/>
                <a:gd name="connsiteX25" fmla="*/ 1253 w 113761"/>
                <a:gd name="connsiteY25" fmla="*/ 133348 h 203170"/>
                <a:gd name="connsiteX26" fmla="*/ 1253 w 113761"/>
                <a:gd name="connsiteY26" fmla="*/ 200877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761" h="203170">
                  <a:moveTo>
                    <a:pt x="6645" y="200877"/>
                  </a:moveTo>
                  <a:cubicBezTo>
                    <a:pt x="8262" y="195056"/>
                    <a:pt x="10419" y="192727"/>
                    <a:pt x="14732" y="192727"/>
                  </a:cubicBezTo>
                  <a:cubicBezTo>
                    <a:pt x="17428" y="192727"/>
                    <a:pt x="21741" y="193892"/>
                    <a:pt x="25515" y="195056"/>
                  </a:cubicBezTo>
                  <a:cubicBezTo>
                    <a:pt x="48159" y="203206"/>
                    <a:pt x="48159" y="203206"/>
                    <a:pt x="58942" y="203206"/>
                  </a:cubicBezTo>
                  <a:cubicBezTo>
                    <a:pt x="90752" y="203206"/>
                    <a:pt x="113936" y="179920"/>
                    <a:pt x="113936" y="147902"/>
                  </a:cubicBezTo>
                  <a:cubicBezTo>
                    <a:pt x="113936" y="124616"/>
                    <a:pt x="100996" y="106569"/>
                    <a:pt x="71882" y="88522"/>
                  </a:cubicBezTo>
                  <a:lnTo>
                    <a:pt x="50316" y="75133"/>
                  </a:lnTo>
                  <a:cubicBezTo>
                    <a:pt x="33063" y="64654"/>
                    <a:pt x="23358" y="52429"/>
                    <a:pt x="23358" y="40204"/>
                  </a:cubicBezTo>
                  <a:cubicBezTo>
                    <a:pt x="23358" y="24486"/>
                    <a:pt x="35759" y="12843"/>
                    <a:pt x="52473" y="12843"/>
                  </a:cubicBezTo>
                  <a:cubicBezTo>
                    <a:pt x="63256" y="12843"/>
                    <a:pt x="72421" y="16918"/>
                    <a:pt x="78891" y="24486"/>
                  </a:cubicBezTo>
                  <a:cubicBezTo>
                    <a:pt x="86439" y="32636"/>
                    <a:pt x="90752" y="42532"/>
                    <a:pt x="97222" y="65236"/>
                  </a:cubicBezTo>
                  <a:lnTo>
                    <a:pt x="102074" y="65236"/>
                  </a:lnTo>
                  <a:lnTo>
                    <a:pt x="102074" y="2364"/>
                  </a:lnTo>
                  <a:lnTo>
                    <a:pt x="96144" y="2364"/>
                  </a:lnTo>
                  <a:cubicBezTo>
                    <a:pt x="94526" y="7021"/>
                    <a:pt x="92370" y="9350"/>
                    <a:pt x="88596" y="9350"/>
                  </a:cubicBezTo>
                  <a:cubicBezTo>
                    <a:pt x="86439" y="9350"/>
                    <a:pt x="85900" y="9350"/>
                    <a:pt x="74578" y="5275"/>
                  </a:cubicBezTo>
                  <a:cubicBezTo>
                    <a:pt x="63256" y="1200"/>
                    <a:pt x="57325" y="35"/>
                    <a:pt x="48698" y="35"/>
                  </a:cubicBezTo>
                  <a:cubicBezTo>
                    <a:pt x="20124" y="35"/>
                    <a:pt x="175" y="20993"/>
                    <a:pt x="175" y="51265"/>
                  </a:cubicBezTo>
                  <a:cubicBezTo>
                    <a:pt x="175" y="72804"/>
                    <a:pt x="10419" y="88522"/>
                    <a:pt x="36298" y="104240"/>
                  </a:cubicBezTo>
                  <a:lnTo>
                    <a:pt x="57864" y="117630"/>
                  </a:lnTo>
                  <a:cubicBezTo>
                    <a:pt x="64334" y="121705"/>
                    <a:pt x="70264" y="127526"/>
                    <a:pt x="75656" y="132766"/>
                  </a:cubicBezTo>
                  <a:cubicBezTo>
                    <a:pt x="83743" y="141498"/>
                    <a:pt x="86978" y="148484"/>
                    <a:pt x="86978" y="157798"/>
                  </a:cubicBezTo>
                  <a:cubicBezTo>
                    <a:pt x="86978" y="176427"/>
                    <a:pt x="72421" y="190399"/>
                    <a:pt x="54629" y="190399"/>
                  </a:cubicBezTo>
                  <a:cubicBezTo>
                    <a:pt x="40072" y="190399"/>
                    <a:pt x="25515" y="181084"/>
                    <a:pt x="16889" y="167113"/>
                  </a:cubicBezTo>
                  <a:cubicBezTo>
                    <a:pt x="10958" y="157798"/>
                    <a:pt x="8801" y="149648"/>
                    <a:pt x="6645" y="133348"/>
                  </a:cubicBezTo>
                  <a:lnTo>
                    <a:pt x="1253" y="133348"/>
                  </a:lnTo>
                  <a:lnTo>
                    <a:pt x="1253" y="200877"/>
                  </a:lnTo>
                  <a:close/>
                </a:path>
              </a:pathLst>
            </a:custGeom>
            <a:solidFill>
              <a:srgbClr val="000000"/>
            </a:solidFill>
            <a:ln w="34506" cap="flat">
              <a:noFill/>
              <a:prstDash val="solid"/>
              <a:miter/>
            </a:ln>
          </p:spPr>
          <p:txBody>
            <a:bodyPr rtlCol="0" anchor="ctr"/>
            <a:lstStyle/>
            <a:p>
              <a:endParaRPr lang="ti-ET"/>
            </a:p>
          </p:txBody>
        </p:sp>
        <p:sp>
          <p:nvSpPr>
            <p:cNvPr id="47" name="Freeform: Shape 46">
              <a:extLst>
                <a:ext uri="{FF2B5EF4-FFF2-40B4-BE49-F238E27FC236}">
                  <a16:creationId xmlns:a16="http://schemas.microsoft.com/office/drawing/2014/main" id="{A878BD64-4A72-4E4E-A136-64990D3C9C2C}"/>
                </a:ext>
              </a:extLst>
            </p:cNvPr>
            <p:cNvSpPr/>
            <p:nvPr/>
          </p:nvSpPr>
          <p:spPr>
            <a:xfrm>
              <a:off x="6178436" y="1173401"/>
              <a:ext cx="91116" cy="140880"/>
            </a:xfrm>
            <a:custGeom>
              <a:avLst/>
              <a:gdLst>
                <a:gd name="connsiteX0" fmla="*/ 43850 w 91116"/>
                <a:gd name="connsiteY0" fmla="*/ 40203 h 140880"/>
                <a:gd name="connsiteX1" fmla="*/ 61103 w 91116"/>
                <a:gd name="connsiteY1" fmla="*/ 22157 h 140880"/>
                <a:gd name="connsiteX2" fmla="*/ 65416 w 91116"/>
                <a:gd name="connsiteY2" fmla="*/ 24486 h 140880"/>
                <a:gd name="connsiteX3" fmla="*/ 78356 w 91116"/>
                <a:gd name="connsiteY3" fmla="*/ 32053 h 140880"/>
                <a:gd name="connsiteX4" fmla="*/ 91296 w 91116"/>
                <a:gd name="connsiteY4" fmla="*/ 18082 h 140880"/>
                <a:gd name="connsiteX5" fmla="*/ 74043 w 91116"/>
                <a:gd name="connsiteY5" fmla="*/ 1782 h 140880"/>
                <a:gd name="connsiteX6" fmla="*/ 43850 w 91116"/>
                <a:gd name="connsiteY6" fmla="*/ 25068 h 140880"/>
                <a:gd name="connsiteX7" fmla="*/ 43850 w 91116"/>
                <a:gd name="connsiteY7" fmla="*/ 35 h 140880"/>
                <a:gd name="connsiteX8" fmla="*/ 1796 w 91116"/>
                <a:gd name="connsiteY8" fmla="*/ 20993 h 140880"/>
                <a:gd name="connsiteX9" fmla="*/ 3414 w 91116"/>
                <a:gd name="connsiteY9" fmla="*/ 25068 h 140880"/>
                <a:gd name="connsiteX10" fmla="*/ 6110 w 91116"/>
                <a:gd name="connsiteY10" fmla="*/ 23903 h 140880"/>
                <a:gd name="connsiteX11" fmla="*/ 12040 w 91116"/>
                <a:gd name="connsiteY11" fmla="*/ 22739 h 140880"/>
                <a:gd name="connsiteX12" fmla="*/ 22284 w 91116"/>
                <a:gd name="connsiteY12" fmla="*/ 43696 h 140880"/>
                <a:gd name="connsiteX13" fmla="*/ 22284 w 91116"/>
                <a:gd name="connsiteY13" fmla="*/ 104240 h 140880"/>
                <a:gd name="connsiteX14" fmla="*/ 6110 w 91116"/>
                <a:gd name="connsiteY14" fmla="*/ 135676 h 140880"/>
                <a:gd name="connsiteX15" fmla="*/ 179 w 91116"/>
                <a:gd name="connsiteY15" fmla="*/ 135676 h 140880"/>
                <a:gd name="connsiteX16" fmla="*/ 179 w 91116"/>
                <a:gd name="connsiteY16" fmla="*/ 140916 h 140880"/>
                <a:gd name="connsiteX17" fmla="*/ 68112 w 91116"/>
                <a:gd name="connsiteY17" fmla="*/ 140916 h 140880"/>
                <a:gd name="connsiteX18" fmla="*/ 68112 w 91116"/>
                <a:gd name="connsiteY18" fmla="*/ 135676 h 140880"/>
                <a:gd name="connsiteX19" fmla="*/ 59486 w 91116"/>
                <a:gd name="connsiteY19" fmla="*/ 135676 h 140880"/>
                <a:gd name="connsiteX20" fmla="*/ 43850 w 91116"/>
                <a:gd name="connsiteY20" fmla="*/ 104240 h 14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116" h="140880">
                  <a:moveTo>
                    <a:pt x="43850" y="40203"/>
                  </a:moveTo>
                  <a:cubicBezTo>
                    <a:pt x="50320" y="27979"/>
                    <a:pt x="56251" y="22157"/>
                    <a:pt x="61103" y="22157"/>
                  </a:cubicBezTo>
                  <a:cubicBezTo>
                    <a:pt x="62720" y="22157"/>
                    <a:pt x="64338" y="23321"/>
                    <a:pt x="65416" y="24486"/>
                  </a:cubicBezTo>
                  <a:cubicBezTo>
                    <a:pt x="71347" y="30889"/>
                    <a:pt x="73503" y="32053"/>
                    <a:pt x="78356" y="32053"/>
                  </a:cubicBezTo>
                  <a:cubicBezTo>
                    <a:pt x="85904" y="32053"/>
                    <a:pt x="91296" y="25650"/>
                    <a:pt x="91296" y="18082"/>
                  </a:cubicBezTo>
                  <a:cubicBezTo>
                    <a:pt x="91296" y="8185"/>
                    <a:pt x="84287" y="1782"/>
                    <a:pt x="74043" y="1782"/>
                  </a:cubicBezTo>
                  <a:cubicBezTo>
                    <a:pt x="63799" y="1782"/>
                    <a:pt x="53555" y="9350"/>
                    <a:pt x="43850" y="25068"/>
                  </a:cubicBezTo>
                  <a:lnTo>
                    <a:pt x="43850" y="35"/>
                  </a:lnTo>
                  <a:cubicBezTo>
                    <a:pt x="24980" y="9932"/>
                    <a:pt x="22284" y="11678"/>
                    <a:pt x="1796" y="20993"/>
                  </a:cubicBezTo>
                  <a:lnTo>
                    <a:pt x="3414" y="25068"/>
                  </a:lnTo>
                  <a:lnTo>
                    <a:pt x="6110" y="23903"/>
                  </a:lnTo>
                  <a:cubicBezTo>
                    <a:pt x="8266" y="23321"/>
                    <a:pt x="10423" y="22739"/>
                    <a:pt x="12040" y="22739"/>
                  </a:cubicBezTo>
                  <a:cubicBezTo>
                    <a:pt x="20128" y="22739"/>
                    <a:pt x="22284" y="26814"/>
                    <a:pt x="22284" y="43696"/>
                  </a:cubicBezTo>
                  <a:lnTo>
                    <a:pt x="22284" y="104240"/>
                  </a:lnTo>
                  <a:cubicBezTo>
                    <a:pt x="22284" y="131019"/>
                    <a:pt x="19588" y="135676"/>
                    <a:pt x="6110" y="135676"/>
                  </a:cubicBezTo>
                  <a:lnTo>
                    <a:pt x="179" y="135676"/>
                  </a:lnTo>
                  <a:lnTo>
                    <a:pt x="179" y="140916"/>
                  </a:lnTo>
                  <a:lnTo>
                    <a:pt x="68112" y="140916"/>
                  </a:lnTo>
                  <a:lnTo>
                    <a:pt x="68112" y="135676"/>
                  </a:lnTo>
                  <a:lnTo>
                    <a:pt x="59486" y="135676"/>
                  </a:lnTo>
                  <a:cubicBezTo>
                    <a:pt x="46007" y="135676"/>
                    <a:pt x="43850" y="131019"/>
                    <a:pt x="43850" y="104240"/>
                  </a:cubicBezTo>
                  <a:close/>
                </a:path>
              </a:pathLst>
            </a:custGeom>
            <a:solidFill>
              <a:srgbClr val="000000"/>
            </a:solidFill>
            <a:ln w="34506" cap="flat">
              <a:noFill/>
              <a:prstDash val="solid"/>
              <a:miter/>
            </a:ln>
          </p:spPr>
          <p:txBody>
            <a:bodyPr rtlCol="0" anchor="ctr"/>
            <a:lstStyle/>
            <a:p>
              <a:endParaRPr lang="ti-ET"/>
            </a:p>
          </p:txBody>
        </p:sp>
        <p:sp>
          <p:nvSpPr>
            <p:cNvPr id="48" name="Freeform: Shape 47">
              <a:extLst>
                <a:ext uri="{FF2B5EF4-FFF2-40B4-BE49-F238E27FC236}">
                  <a16:creationId xmlns:a16="http://schemas.microsoft.com/office/drawing/2014/main" id="{0897102A-DDF7-4CB8-8A8C-20EE0938427C}"/>
                </a:ext>
              </a:extLst>
            </p:cNvPr>
            <p:cNvSpPr/>
            <p:nvPr/>
          </p:nvSpPr>
          <p:spPr>
            <a:xfrm>
              <a:off x="6274750" y="1115768"/>
              <a:ext cx="62541" cy="198513"/>
            </a:xfrm>
            <a:custGeom>
              <a:avLst/>
              <a:gdLst>
                <a:gd name="connsiteX0" fmla="*/ 42775 w 62541"/>
                <a:gd name="connsiteY0" fmla="*/ 57668 h 198513"/>
                <a:gd name="connsiteX1" fmla="*/ 721 w 62541"/>
                <a:gd name="connsiteY1" fmla="*/ 78626 h 198513"/>
                <a:gd name="connsiteX2" fmla="*/ 2338 w 62541"/>
                <a:gd name="connsiteY2" fmla="*/ 82701 h 198513"/>
                <a:gd name="connsiteX3" fmla="*/ 5573 w 62541"/>
                <a:gd name="connsiteY3" fmla="*/ 81536 h 198513"/>
                <a:gd name="connsiteX4" fmla="*/ 10965 w 62541"/>
                <a:gd name="connsiteY4" fmla="*/ 80372 h 198513"/>
                <a:gd name="connsiteX5" fmla="*/ 21209 w 62541"/>
                <a:gd name="connsiteY5" fmla="*/ 101330 h 198513"/>
                <a:gd name="connsiteX6" fmla="*/ 21209 w 62541"/>
                <a:gd name="connsiteY6" fmla="*/ 161873 h 198513"/>
                <a:gd name="connsiteX7" fmla="*/ 19591 w 62541"/>
                <a:gd name="connsiteY7" fmla="*/ 183995 h 198513"/>
                <a:gd name="connsiteX8" fmla="*/ 5034 w 62541"/>
                <a:gd name="connsiteY8" fmla="*/ 193310 h 198513"/>
                <a:gd name="connsiteX9" fmla="*/ 182 w 62541"/>
                <a:gd name="connsiteY9" fmla="*/ 193310 h 198513"/>
                <a:gd name="connsiteX10" fmla="*/ 182 w 62541"/>
                <a:gd name="connsiteY10" fmla="*/ 198549 h 198513"/>
                <a:gd name="connsiteX11" fmla="*/ 62723 w 62541"/>
                <a:gd name="connsiteY11" fmla="*/ 198549 h 198513"/>
                <a:gd name="connsiteX12" fmla="*/ 62723 w 62541"/>
                <a:gd name="connsiteY12" fmla="*/ 193310 h 198513"/>
                <a:gd name="connsiteX13" fmla="*/ 58949 w 62541"/>
                <a:gd name="connsiteY13" fmla="*/ 193310 h 198513"/>
                <a:gd name="connsiteX14" fmla="*/ 42775 w 62541"/>
                <a:gd name="connsiteY14" fmla="*/ 161873 h 198513"/>
                <a:gd name="connsiteX15" fmla="*/ 30374 w 62541"/>
                <a:gd name="connsiteY15" fmla="*/ 35 h 198513"/>
                <a:gd name="connsiteX16" fmla="*/ 15817 w 62541"/>
                <a:gd name="connsiteY16" fmla="*/ 15171 h 198513"/>
                <a:gd name="connsiteX17" fmla="*/ 29835 w 62541"/>
                <a:gd name="connsiteY17" fmla="*/ 30889 h 198513"/>
                <a:gd name="connsiteX18" fmla="*/ 44392 w 62541"/>
                <a:gd name="connsiteY18" fmla="*/ 15171 h 198513"/>
                <a:gd name="connsiteX19" fmla="*/ 30374 w 62541"/>
                <a:gd name="connsiteY19" fmla="*/ 35 h 19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541" h="198513">
                  <a:moveTo>
                    <a:pt x="42775" y="57668"/>
                  </a:moveTo>
                  <a:cubicBezTo>
                    <a:pt x="23904" y="67565"/>
                    <a:pt x="21209" y="69311"/>
                    <a:pt x="721" y="78626"/>
                  </a:cubicBezTo>
                  <a:lnTo>
                    <a:pt x="2338" y="82701"/>
                  </a:lnTo>
                  <a:lnTo>
                    <a:pt x="5573" y="81536"/>
                  </a:lnTo>
                  <a:cubicBezTo>
                    <a:pt x="7191" y="80954"/>
                    <a:pt x="9347" y="80372"/>
                    <a:pt x="10965" y="80372"/>
                  </a:cubicBezTo>
                  <a:cubicBezTo>
                    <a:pt x="19052" y="80372"/>
                    <a:pt x="21209" y="84447"/>
                    <a:pt x="21209" y="101330"/>
                  </a:cubicBezTo>
                  <a:lnTo>
                    <a:pt x="21209" y="161873"/>
                  </a:lnTo>
                  <a:cubicBezTo>
                    <a:pt x="20669" y="181084"/>
                    <a:pt x="20669" y="181084"/>
                    <a:pt x="19591" y="183995"/>
                  </a:cubicBezTo>
                  <a:cubicBezTo>
                    <a:pt x="17435" y="190981"/>
                    <a:pt x="13660" y="193310"/>
                    <a:pt x="5034" y="193310"/>
                  </a:cubicBezTo>
                  <a:lnTo>
                    <a:pt x="182" y="193310"/>
                  </a:lnTo>
                  <a:lnTo>
                    <a:pt x="182" y="198549"/>
                  </a:lnTo>
                  <a:lnTo>
                    <a:pt x="62723" y="198549"/>
                  </a:lnTo>
                  <a:lnTo>
                    <a:pt x="62723" y="193310"/>
                  </a:lnTo>
                  <a:lnTo>
                    <a:pt x="58949" y="193310"/>
                  </a:lnTo>
                  <a:cubicBezTo>
                    <a:pt x="45470" y="193310"/>
                    <a:pt x="42775" y="188652"/>
                    <a:pt x="42775" y="161873"/>
                  </a:cubicBezTo>
                  <a:close/>
                  <a:moveTo>
                    <a:pt x="30374" y="35"/>
                  </a:moveTo>
                  <a:cubicBezTo>
                    <a:pt x="22287" y="35"/>
                    <a:pt x="15817" y="6439"/>
                    <a:pt x="15817" y="15171"/>
                  </a:cubicBezTo>
                  <a:cubicBezTo>
                    <a:pt x="15817" y="23904"/>
                    <a:pt x="22287" y="30889"/>
                    <a:pt x="29835" y="30889"/>
                  </a:cubicBezTo>
                  <a:cubicBezTo>
                    <a:pt x="37922" y="30889"/>
                    <a:pt x="44392" y="23321"/>
                    <a:pt x="44392" y="15171"/>
                  </a:cubicBezTo>
                  <a:cubicBezTo>
                    <a:pt x="44392" y="7021"/>
                    <a:pt x="37922" y="35"/>
                    <a:pt x="30374" y="35"/>
                  </a:cubicBezTo>
                  <a:close/>
                </a:path>
              </a:pathLst>
            </a:custGeom>
            <a:solidFill>
              <a:srgbClr val="000000"/>
            </a:solidFill>
            <a:ln w="34506" cap="flat">
              <a:noFill/>
              <a:prstDash val="solid"/>
              <a:miter/>
            </a:ln>
          </p:spPr>
          <p:txBody>
            <a:bodyPr rtlCol="0" anchor="ctr"/>
            <a:lstStyle/>
            <a:p>
              <a:endParaRPr lang="ti-ET"/>
            </a:p>
          </p:txBody>
        </p:sp>
        <p:sp>
          <p:nvSpPr>
            <p:cNvPr id="49" name="Freeform: Shape 48">
              <a:extLst>
                <a:ext uri="{FF2B5EF4-FFF2-40B4-BE49-F238E27FC236}">
                  <a16:creationId xmlns:a16="http://schemas.microsoft.com/office/drawing/2014/main" id="{0D36FC33-6F10-475B-88C5-5D22E220A5F0}"/>
                </a:ext>
              </a:extLst>
            </p:cNvPr>
            <p:cNvSpPr/>
            <p:nvPr/>
          </p:nvSpPr>
          <p:spPr>
            <a:xfrm>
              <a:off x="6345142" y="1173401"/>
              <a:ext cx="134248" cy="140880"/>
            </a:xfrm>
            <a:custGeom>
              <a:avLst/>
              <a:gdLst>
                <a:gd name="connsiteX0" fmla="*/ 42777 w 134248"/>
                <a:gd name="connsiteY0" fmla="*/ 35 h 140880"/>
                <a:gd name="connsiteX1" fmla="*/ 723 w 134248"/>
                <a:gd name="connsiteY1" fmla="*/ 20993 h 140880"/>
                <a:gd name="connsiteX2" fmla="*/ 2340 w 134248"/>
                <a:gd name="connsiteY2" fmla="*/ 25068 h 140880"/>
                <a:gd name="connsiteX3" fmla="*/ 5036 w 134248"/>
                <a:gd name="connsiteY3" fmla="*/ 23903 h 140880"/>
                <a:gd name="connsiteX4" fmla="*/ 10967 w 134248"/>
                <a:gd name="connsiteY4" fmla="*/ 22739 h 140880"/>
                <a:gd name="connsiteX5" fmla="*/ 21211 w 134248"/>
                <a:gd name="connsiteY5" fmla="*/ 43696 h 140880"/>
                <a:gd name="connsiteX6" fmla="*/ 21211 w 134248"/>
                <a:gd name="connsiteY6" fmla="*/ 104240 h 140880"/>
                <a:gd name="connsiteX7" fmla="*/ 5036 w 134248"/>
                <a:gd name="connsiteY7" fmla="*/ 135676 h 140880"/>
                <a:gd name="connsiteX8" fmla="*/ 184 w 134248"/>
                <a:gd name="connsiteY8" fmla="*/ 135676 h 140880"/>
                <a:gd name="connsiteX9" fmla="*/ 184 w 134248"/>
                <a:gd name="connsiteY9" fmla="*/ 140916 h 140880"/>
                <a:gd name="connsiteX10" fmla="*/ 62186 w 134248"/>
                <a:gd name="connsiteY10" fmla="*/ 140916 h 140880"/>
                <a:gd name="connsiteX11" fmla="*/ 62186 w 134248"/>
                <a:gd name="connsiteY11" fmla="*/ 135676 h 140880"/>
                <a:gd name="connsiteX12" fmla="*/ 56795 w 134248"/>
                <a:gd name="connsiteY12" fmla="*/ 135676 h 140880"/>
                <a:gd name="connsiteX13" fmla="*/ 44933 w 134248"/>
                <a:gd name="connsiteY13" fmla="*/ 129855 h 140880"/>
                <a:gd name="connsiteX14" fmla="*/ 42777 w 134248"/>
                <a:gd name="connsiteY14" fmla="*/ 103076 h 140880"/>
                <a:gd name="connsiteX15" fmla="*/ 42777 w 134248"/>
                <a:gd name="connsiteY15" fmla="*/ 37875 h 140880"/>
                <a:gd name="connsiteX16" fmla="*/ 74587 w 134248"/>
                <a:gd name="connsiteY16" fmla="*/ 20410 h 140880"/>
                <a:gd name="connsiteX17" fmla="*/ 93996 w 134248"/>
                <a:gd name="connsiteY17" fmla="*/ 55339 h 140880"/>
                <a:gd name="connsiteX18" fmla="*/ 93996 w 134248"/>
                <a:gd name="connsiteY18" fmla="*/ 103076 h 140880"/>
                <a:gd name="connsiteX19" fmla="*/ 91839 w 134248"/>
                <a:gd name="connsiteY19" fmla="*/ 129855 h 140880"/>
                <a:gd name="connsiteX20" fmla="*/ 80517 w 134248"/>
                <a:gd name="connsiteY20" fmla="*/ 135676 h 140880"/>
                <a:gd name="connsiteX21" fmla="*/ 75126 w 134248"/>
                <a:gd name="connsiteY21" fmla="*/ 135676 h 140880"/>
                <a:gd name="connsiteX22" fmla="*/ 75126 w 134248"/>
                <a:gd name="connsiteY22" fmla="*/ 140916 h 140880"/>
                <a:gd name="connsiteX23" fmla="*/ 134433 w 134248"/>
                <a:gd name="connsiteY23" fmla="*/ 140916 h 140880"/>
                <a:gd name="connsiteX24" fmla="*/ 134433 w 134248"/>
                <a:gd name="connsiteY24" fmla="*/ 135676 h 140880"/>
                <a:gd name="connsiteX25" fmla="*/ 130119 w 134248"/>
                <a:gd name="connsiteY25" fmla="*/ 135676 h 140880"/>
                <a:gd name="connsiteX26" fmla="*/ 118258 w 134248"/>
                <a:gd name="connsiteY26" fmla="*/ 129855 h 140880"/>
                <a:gd name="connsiteX27" fmla="*/ 116101 w 134248"/>
                <a:gd name="connsiteY27" fmla="*/ 103076 h 140880"/>
                <a:gd name="connsiteX28" fmla="*/ 116101 w 134248"/>
                <a:gd name="connsiteY28" fmla="*/ 56504 h 140880"/>
                <a:gd name="connsiteX29" fmla="*/ 111249 w 134248"/>
                <a:gd name="connsiteY29" fmla="*/ 19246 h 140880"/>
                <a:gd name="connsiteX30" fmla="*/ 85370 w 134248"/>
                <a:gd name="connsiteY30" fmla="*/ 1782 h 140880"/>
                <a:gd name="connsiteX31" fmla="*/ 42777 w 134248"/>
                <a:gd name="connsiteY31" fmla="*/ 26814 h 14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4248" h="140880">
                  <a:moveTo>
                    <a:pt x="42777" y="35"/>
                  </a:moveTo>
                  <a:cubicBezTo>
                    <a:pt x="23906" y="9932"/>
                    <a:pt x="21211" y="11678"/>
                    <a:pt x="723" y="20993"/>
                  </a:cubicBezTo>
                  <a:lnTo>
                    <a:pt x="2340" y="25068"/>
                  </a:lnTo>
                  <a:lnTo>
                    <a:pt x="5036" y="23903"/>
                  </a:lnTo>
                  <a:cubicBezTo>
                    <a:pt x="7193" y="23321"/>
                    <a:pt x="8810" y="22739"/>
                    <a:pt x="10967" y="22739"/>
                  </a:cubicBezTo>
                  <a:cubicBezTo>
                    <a:pt x="19054" y="22739"/>
                    <a:pt x="21211" y="26814"/>
                    <a:pt x="21211" y="43696"/>
                  </a:cubicBezTo>
                  <a:lnTo>
                    <a:pt x="21211" y="104240"/>
                  </a:lnTo>
                  <a:cubicBezTo>
                    <a:pt x="21211" y="131019"/>
                    <a:pt x="18515" y="135676"/>
                    <a:pt x="5036" y="135676"/>
                  </a:cubicBezTo>
                  <a:lnTo>
                    <a:pt x="184" y="135676"/>
                  </a:lnTo>
                  <a:lnTo>
                    <a:pt x="184" y="140916"/>
                  </a:lnTo>
                  <a:lnTo>
                    <a:pt x="62186" y="140916"/>
                  </a:lnTo>
                  <a:lnTo>
                    <a:pt x="62186" y="135676"/>
                  </a:lnTo>
                  <a:lnTo>
                    <a:pt x="56795" y="135676"/>
                  </a:lnTo>
                  <a:cubicBezTo>
                    <a:pt x="50864" y="135676"/>
                    <a:pt x="46551" y="133348"/>
                    <a:pt x="44933" y="129855"/>
                  </a:cubicBezTo>
                  <a:cubicBezTo>
                    <a:pt x="43855" y="126362"/>
                    <a:pt x="42777" y="117630"/>
                    <a:pt x="42777" y="103076"/>
                  </a:cubicBezTo>
                  <a:lnTo>
                    <a:pt x="42777" y="37875"/>
                  </a:lnTo>
                  <a:cubicBezTo>
                    <a:pt x="57334" y="23903"/>
                    <a:pt x="64343" y="20410"/>
                    <a:pt x="74587" y="20410"/>
                  </a:cubicBezTo>
                  <a:cubicBezTo>
                    <a:pt x="90222" y="20410"/>
                    <a:pt x="93996" y="27396"/>
                    <a:pt x="93996" y="55339"/>
                  </a:cubicBezTo>
                  <a:lnTo>
                    <a:pt x="93996" y="103076"/>
                  </a:lnTo>
                  <a:cubicBezTo>
                    <a:pt x="93457" y="125780"/>
                    <a:pt x="93457" y="125780"/>
                    <a:pt x="91839" y="129855"/>
                  </a:cubicBezTo>
                  <a:cubicBezTo>
                    <a:pt x="90222" y="133930"/>
                    <a:pt x="86448" y="135676"/>
                    <a:pt x="80517" y="135676"/>
                  </a:cubicBezTo>
                  <a:lnTo>
                    <a:pt x="75126" y="135676"/>
                  </a:lnTo>
                  <a:lnTo>
                    <a:pt x="75126" y="140916"/>
                  </a:lnTo>
                  <a:lnTo>
                    <a:pt x="134433" y="140916"/>
                  </a:lnTo>
                  <a:lnTo>
                    <a:pt x="134433" y="135676"/>
                  </a:lnTo>
                  <a:lnTo>
                    <a:pt x="130119" y="135676"/>
                  </a:lnTo>
                  <a:cubicBezTo>
                    <a:pt x="123650" y="135676"/>
                    <a:pt x="119875" y="133930"/>
                    <a:pt x="118258" y="129855"/>
                  </a:cubicBezTo>
                  <a:cubicBezTo>
                    <a:pt x="116640" y="125780"/>
                    <a:pt x="116640" y="125780"/>
                    <a:pt x="116101" y="103076"/>
                  </a:cubicBezTo>
                  <a:lnTo>
                    <a:pt x="116101" y="56504"/>
                  </a:lnTo>
                  <a:cubicBezTo>
                    <a:pt x="116101" y="36129"/>
                    <a:pt x="115023" y="27979"/>
                    <a:pt x="111249" y="19246"/>
                  </a:cubicBezTo>
                  <a:cubicBezTo>
                    <a:pt x="106936" y="8767"/>
                    <a:pt x="96692" y="1782"/>
                    <a:pt x="85370" y="1782"/>
                  </a:cubicBezTo>
                  <a:cubicBezTo>
                    <a:pt x="71891" y="1782"/>
                    <a:pt x="58951" y="9350"/>
                    <a:pt x="42777" y="26814"/>
                  </a:cubicBezTo>
                  <a:close/>
                </a:path>
              </a:pathLst>
            </a:custGeom>
            <a:solidFill>
              <a:srgbClr val="000000"/>
            </a:solidFill>
            <a:ln w="34506" cap="flat">
              <a:noFill/>
              <a:prstDash val="solid"/>
              <a:miter/>
            </a:ln>
          </p:spPr>
          <p:txBody>
            <a:bodyPr rtlCol="0" anchor="ctr"/>
            <a:lstStyle/>
            <a:p>
              <a:endParaRPr lang="ti-ET"/>
            </a:p>
          </p:txBody>
        </p:sp>
      </p:grpSp>
      <p:sp>
        <p:nvSpPr>
          <p:cNvPr id="50" name="Freeform: Shape 49">
            <a:extLst>
              <a:ext uri="{FF2B5EF4-FFF2-40B4-BE49-F238E27FC236}">
                <a16:creationId xmlns:a16="http://schemas.microsoft.com/office/drawing/2014/main" id="{912CDAC6-62D2-4214-851F-DC6D334EA7A9}"/>
              </a:ext>
            </a:extLst>
          </p:cNvPr>
          <p:cNvSpPr/>
          <p:nvPr/>
        </p:nvSpPr>
        <p:spPr>
          <a:xfrm>
            <a:off x="6490066" y="1756783"/>
            <a:ext cx="62541" cy="198513"/>
          </a:xfrm>
          <a:custGeom>
            <a:avLst/>
            <a:gdLst>
              <a:gd name="connsiteX0" fmla="*/ 42781 w 62541"/>
              <a:gd name="connsiteY0" fmla="*/ 57668 h 198513"/>
              <a:gd name="connsiteX1" fmla="*/ 727 w 62541"/>
              <a:gd name="connsiteY1" fmla="*/ 78626 h 198513"/>
              <a:gd name="connsiteX2" fmla="*/ 2345 w 62541"/>
              <a:gd name="connsiteY2" fmla="*/ 82701 h 198513"/>
              <a:gd name="connsiteX3" fmla="*/ 5579 w 62541"/>
              <a:gd name="connsiteY3" fmla="*/ 81536 h 198513"/>
              <a:gd name="connsiteX4" fmla="*/ 10971 w 62541"/>
              <a:gd name="connsiteY4" fmla="*/ 80372 h 198513"/>
              <a:gd name="connsiteX5" fmla="*/ 21215 w 62541"/>
              <a:gd name="connsiteY5" fmla="*/ 101330 h 198513"/>
              <a:gd name="connsiteX6" fmla="*/ 21215 w 62541"/>
              <a:gd name="connsiteY6" fmla="*/ 161873 h 198513"/>
              <a:gd name="connsiteX7" fmla="*/ 19597 w 62541"/>
              <a:gd name="connsiteY7" fmla="*/ 183995 h 198513"/>
              <a:gd name="connsiteX8" fmla="*/ 5040 w 62541"/>
              <a:gd name="connsiteY8" fmla="*/ 193310 h 198513"/>
              <a:gd name="connsiteX9" fmla="*/ 188 w 62541"/>
              <a:gd name="connsiteY9" fmla="*/ 193310 h 198513"/>
              <a:gd name="connsiteX10" fmla="*/ 188 w 62541"/>
              <a:gd name="connsiteY10" fmla="*/ 198549 h 198513"/>
              <a:gd name="connsiteX11" fmla="*/ 62729 w 62541"/>
              <a:gd name="connsiteY11" fmla="*/ 198549 h 198513"/>
              <a:gd name="connsiteX12" fmla="*/ 62729 w 62541"/>
              <a:gd name="connsiteY12" fmla="*/ 193310 h 198513"/>
              <a:gd name="connsiteX13" fmla="*/ 58956 w 62541"/>
              <a:gd name="connsiteY13" fmla="*/ 193310 h 198513"/>
              <a:gd name="connsiteX14" fmla="*/ 42781 w 62541"/>
              <a:gd name="connsiteY14" fmla="*/ 161873 h 198513"/>
              <a:gd name="connsiteX15" fmla="*/ 30380 w 62541"/>
              <a:gd name="connsiteY15" fmla="*/ 35 h 198513"/>
              <a:gd name="connsiteX16" fmla="*/ 15823 w 62541"/>
              <a:gd name="connsiteY16" fmla="*/ 15171 h 198513"/>
              <a:gd name="connsiteX17" fmla="*/ 29841 w 62541"/>
              <a:gd name="connsiteY17" fmla="*/ 30889 h 198513"/>
              <a:gd name="connsiteX18" fmla="*/ 44398 w 62541"/>
              <a:gd name="connsiteY18" fmla="*/ 15171 h 198513"/>
              <a:gd name="connsiteX19" fmla="*/ 30380 w 62541"/>
              <a:gd name="connsiteY19" fmla="*/ 35 h 19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541" h="198513">
                <a:moveTo>
                  <a:pt x="42781" y="57668"/>
                </a:moveTo>
                <a:cubicBezTo>
                  <a:pt x="23911" y="67565"/>
                  <a:pt x="21215" y="69311"/>
                  <a:pt x="727" y="78626"/>
                </a:cubicBezTo>
                <a:lnTo>
                  <a:pt x="2345" y="82701"/>
                </a:lnTo>
                <a:lnTo>
                  <a:pt x="5579" y="81536"/>
                </a:lnTo>
                <a:cubicBezTo>
                  <a:pt x="7197" y="80954"/>
                  <a:pt x="9354" y="80372"/>
                  <a:pt x="10971" y="80372"/>
                </a:cubicBezTo>
                <a:cubicBezTo>
                  <a:pt x="19058" y="80372"/>
                  <a:pt x="21215" y="84447"/>
                  <a:pt x="21215" y="101330"/>
                </a:cubicBezTo>
                <a:lnTo>
                  <a:pt x="21215" y="161873"/>
                </a:lnTo>
                <a:cubicBezTo>
                  <a:pt x="20676" y="181084"/>
                  <a:pt x="20676" y="181084"/>
                  <a:pt x="19597" y="183995"/>
                </a:cubicBezTo>
                <a:cubicBezTo>
                  <a:pt x="17441" y="190981"/>
                  <a:pt x="13667" y="193310"/>
                  <a:pt x="5040" y="193310"/>
                </a:cubicBezTo>
                <a:lnTo>
                  <a:pt x="188" y="193310"/>
                </a:lnTo>
                <a:lnTo>
                  <a:pt x="188" y="198549"/>
                </a:lnTo>
                <a:lnTo>
                  <a:pt x="62729" y="198549"/>
                </a:lnTo>
                <a:lnTo>
                  <a:pt x="62729" y="193310"/>
                </a:lnTo>
                <a:lnTo>
                  <a:pt x="58956" y="193310"/>
                </a:lnTo>
                <a:cubicBezTo>
                  <a:pt x="45477" y="193310"/>
                  <a:pt x="42781" y="188652"/>
                  <a:pt x="42781" y="161873"/>
                </a:cubicBezTo>
                <a:close/>
                <a:moveTo>
                  <a:pt x="30380" y="35"/>
                </a:moveTo>
                <a:cubicBezTo>
                  <a:pt x="22293" y="35"/>
                  <a:pt x="15823" y="6439"/>
                  <a:pt x="15823" y="15171"/>
                </a:cubicBezTo>
                <a:cubicBezTo>
                  <a:pt x="15823" y="23904"/>
                  <a:pt x="22293" y="30889"/>
                  <a:pt x="29841" y="30889"/>
                </a:cubicBezTo>
                <a:cubicBezTo>
                  <a:pt x="37929" y="30889"/>
                  <a:pt x="44398" y="23321"/>
                  <a:pt x="44398" y="15171"/>
                </a:cubicBezTo>
                <a:cubicBezTo>
                  <a:pt x="44398" y="7021"/>
                  <a:pt x="37929" y="35"/>
                  <a:pt x="30380" y="35"/>
                </a:cubicBezTo>
                <a:close/>
              </a:path>
            </a:pathLst>
          </a:custGeom>
          <a:solidFill>
            <a:srgbClr val="000000"/>
          </a:solidFill>
          <a:ln w="34506" cap="flat">
            <a:noFill/>
            <a:prstDash val="solid"/>
            <a:miter/>
          </a:ln>
        </p:spPr>
        <p:txBody>
          <a:bodyPr rtlCol="0" anchor="ctr"/>
          <a:lstStyle/>
          <a:p>
            <a:endParaRPr lang="ti-ET"/>
          </a:p>
        </p:txBody>
      </p:sp>
      <p:sp>
        <p:nvSpPr>
          <p:cNvPr id="51" name="Freeform: Shape 50">
            <a:extLst>
              <a:ext uri="{FF2B5EF4-FFF2-40B4-BE49-F238E27FC236}">
                <a16:creationId xmlns:a16="http://schemas.microsoft.com/office/drawing/2014/main" id="{1C51EC02-039A-42F8-9866-9DAF3AF844EC}"/>
              </a:ext>
            </a:extLst>
          </p:cNvPr>
          <p:cNvSpPr/>
          <p:nvPr/>
        </p:nvSpPr>
        <p:spPr>
          <a:xfrm>
            <a:off x="6552875" y="1817909"/>
            <a:ext cx="126700" cy="140298"/>
          </a:xfrm>
          <a:custGeom>
            <a:avLst/>
            <a:gdLst>
              <a:gd name="connsiteX0" fmla="*/ 63271 w 126700"/>
              <a:gd name="connsiteY0" fmla="*/ 140334 h 140298"/>
              <a:gd name="connsiteX1" fmla="*/ 68662 w 126700"/>
              <a:gd name="connsiteY1" fmla="*/ 140334 h 140298"/>
              <a:gd name="connsiteX2" fmla="*/ 105864 w 126700"/>
              <a:gd name="connsiteY2" fmla="*/ 30307 h 140298"/>
              <a:gd name="connsiteX3" fmla="*/ 123656 w 126700"/>
              <a:gd name="connsiteY3" fmla="*/ 6439 h 140298"/>
              <a:gd name="connsiteX4" fmla="*/ 126891 w 126700"/>
              <a:gd name="connsiteY4" fmla="*/ 5857 h 140298"/>
              <a:gd name="connsiteX5" fmla="*/ 126891 w 126700"/>
              <a:gd name="connsiteY5" fmla="*/ 35 h 140298"/>
              <a:gd name="connsiteX6" fmla="*/ 86454 w 126700"/>
              <a:gd name="connsiteY6" fmla="*/ 35 h 140298"/>
              <a:gd name="connsiteX7" fmla="*/ 86454 w 126700"/>
              <a:gd name="connsiteY7" fmla="*/ 5274 h 140298"/>
              <a:gd name="connsiteX8" fmla="*/ 89689 w 126700"/>
              <a:gd name="connsiteY8" fmla="*/ 5857 h 140298"/>
              <a:gd name="connsiteX9" fmla="*/ 98855 w 126700"/>
              <a:gd name="connsiteY9" fmla="*/ 12843 h 140298"/>
              <a:gd name="connsiteX10" fmla="*/ 96159 w 126700"/>
              <a:gd name="connsiteY10" fmla="*/ 22739 h 140298"/>
              <a:gd name="connsiteX11" fmla="*/ 71358 w 126700"/>
              <a:gd name="connsiteY11" fmla="*/ 93761 h 140298"/>
              <a:gd name="connsiteX12" fmla="*/ 48175 w 126700"/>
              <a:gd name="connsiteY12" fmla="*/ 29725 h 140298"/>
              <a:gd name="connsiteX13" fmla="*/ 44940 w 126700"/>
              <a:gd name="connsiteY13" fmla="*/ 14589 h 140298"/>
              <a:gd name="connsiteX14" fmla="*/ 55183 w 126700"/>
              <a:gd name="connsiteY14" fmla="*/ 5857 h 140298"/>
              <a:gd name="connsiteX15" fmla="*/ 57340 w 126700"/>
              <a:gd name="connsiteY15" fmla="*/ 5274 h 140298"/>
              <a:gd name="connsiteX16" fmla="*/ 57340 w 126700"/>
              <a:gd name="connsiteY16" fmla="*/ 35 h 140298"/>
              <a:gd name="connsiteX17" fmla="*/ 190 w 126700"/>
              <a:gd name="connsiteY17" fmla="*/ 35 h 140298"/>
              <a:gd name="connsiteX18" fmla="*/ 190 w 126700"/>
              <a:gd name="connsiteY18" fmla="*/ 5274 h 140298"/>
              <a:gd name="connsiteX19" fmla="*/ 2886 w 126700"/>
              <a:gd name="connsiteY19" fmla="*/ 5857 h 140298"/>
              <a:gd name="connsiteX20" fmla="*/ 28226 w 126700"/>
              <a:gd name="connsiteY20" fmla="*/ 40203 h 14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6700" h="140298">
                <a:moveTo>
                  <a:pt x="63271" y="140334"/>
                </a:moveTo>
                <a:lnTo>
                  <a:pt x="68662" y="140334"/>
                </a:lnTo>
                <a:lnTo>
                  <a:pt x="105864" y="30307"/>
                </a:lnTo>
                <a:cubicBezTo>
                  <a:pt x="112333" y="12843"/>
                  <a:pt x="116108" y="7021"/>
                  <a:pt x="123656" y="6439"/>
                </a:cubicBezTo>
                <a:lnTo>
                  <a:pt x="126891" y="5857"/>
                </a:lnTo>
                <a:lnTo>
                  <a:pt x="126891" y="35"/>
                </a:lnTo>
                <a:lnTo>
                  <a:pt x="86454" y="35"/>
                </a:lnTo>
                <a:lnTo>
                  <a:pt x="86454" y="5274"/>
                </a:lnTo>
                <a:lnTo>
                  <a:pt x="89689" y="5857"/>
                </a:lnTo>
                <a:cubicBezTo>
                  <a:pt x="95081" y="5857"/>
                  <a:pt x="98855" y="8767"/>
                  <a:pt x="98855" y="12843"/>
                </a:cubicBezTo>
                <a:cubicBezTo>
                  <a:pt x="98855" y="15171"/>
                  <a:pt x="98315" y="16917"/>
                  <a:pt x="96159" y="22739"/>
                </a:cubicBezTo>
                <a:lnTo>
                  <a:pt x="71358" y="93761"/>
                </a:lnTo>
                <a:lnTo>
                  <a:pt x="48175" y="29725"/>
                </a:lnTo>
                <a:cubicBezTo>
                  <a:pt x="46018" y="22739"/>
                  <a:pt x="44940" y="18082"/>
                  <a:pt x="44940" y="14589"/>
                </a:cubicBezTo>
                <a:cubicBezTo>
                  <a:pt x="44940" y="8185"/>
                  <a:pt x="47635" y="5857"/>
                  <a:pt x="55183" y="5857"/>
                </a:cubicBezTo>
                <a:lnTo>
                  <a:pt x="57340" y="5274"/>
                </a:lnTo>
                <a:lnTo>
                  <a:pt x="57340" y="35"/>
                </a:lnTo>
                <a:lnTo>
                  <a:pt x="190" y="35"/>
                </a:lnTo>
                <a:lnTo>
                  <a:pt x="190" y="5274"/>
                </a:lnTo>
                <a:lnTo>
                  <a:pt x="2886" y="5857"/>
                </a:lnTo>
                <a:cubicBezTo>
                  <a:pt x="14208" y="7021"/>
                  <a:pt x="19060" y="13425"/>
                  <a:pt x="28226" y="40203"/>
                </a:cubicBezTo>
                <a:close/>
              </a:path>
            </a:pathLst>
          </a:custGeom>
          <a:solidFill>
            <a:srgbClr val="000000"/>
          </a:solidFill>
          <a:ln w="34506" cap="flat">
            <a:noFill/>
            <a:prstDash val="solid"/>
            <a:miter/>
          </a:ln>
        </p:spPr>
        <p:txBody>
          <a:bodyPr rtlCol="0" anchor="ctr"/>
          <a:lstStyle/>
          <a:p>
            <a:endParaRPr lang="ti-ET"/>
          </a:p>
        </p:txBody>
      </p:sp>
      <p:grpSp>
        <p:nvGrpSpPr>
          <p:cNvPr id="52" name="Graphic 2">
            <a:extLst>
              <a:ext uri="{FF2B5EF4-FFF2-40B4-BE49-F238E27FC236}">
                <a16:creationId xmlns:a16="http://schemas.microsoft.com/office/drawing/2014/main" id="{8F1604FC-4EFB-44C1-97BC-1E7707DD7FF0}"/>
              </a:ext>
            </a:extLst>
          </p:cNvPr>
          <p:cNvGrpSpPr/>
          <p:nvPr/>
        </p:nvGrpSpPr>
        <p:grpSpPr>
          <a:xfrm>
            <a:off x="6687033" y="1816163"/>
            <a:ext cx="337409" cy="141462"/>
            <a:chOff x="6687033" y="1175148"/>
            <a:chExt cx="337409" cy="141462"/>
          </a:xfrm>
        </p:grpSpPr>
        <p:sp>
          <p:nvSpPr>
            <p:cNvPr id="53" name="Freeform: Shape 52">
              <a:extLst>
                <a:ext uri="{FF2B5EF4-FFF2-40B4-BE49-F238E27FC236}">
                  <a16:creationId xmlns:a16="http://schemas.microsoft.com/office/drawing/2014/main" id="{C56322F0-7387-4AC2-827F-8283C36DFC93}"/>
                </a:ext>
              </a:extLst>
            </p:cNvPr>
            <p:cNvSpPr/>
            <p:nvPr/>
          </p:nvSpPr>
          <p:spPr>
            <a:xfrm>
              <a:off x="6687033" y="1175148"/>
              <a:ext cx="111604" cy="141462"/>
            </a:xfrm>
            <a:custGeom>
              <a:avLst/>
              <a:gdLst>
                <a:gd name="connsiteX0" fmla="*/ 108024 w 111604"/>
                <a:gd name="connsiteY0" fmla="*/ 117048 h 141462"/>
                <a:gd name="connsiteX1" fmla="*/ 95623 w 111604"/>
                <a:gd name="connsiteY1" fmla="*/ 124034 h 141462"/>
                <a:gd name="connsiteX2" fmla="*/ 89693 w 111604"/>
                <a:gd name="connsiteY2" fmla="*/ 108898 h 141462"/>
                <a:gd name="connsiteX3" fmla="*/ 89693 w 111604"/>
                <a:gd name="connsiteY3" fmla="*/ 42532 h 141462"/>
                <a:gd name="connsiteX4" fmla="*/ 82144 w 111604"/>
                <a:gd name="connsiteY4" fmla="*/ 11678 h 141462"/>
                <a:gd name="connsiteX5" fmla="*/ 50874 w 111604"/>
                <a:gd name="connsiteY5" fmla="*/ 35 h 141462"/>
                <a:gd name="connsiteX6" fmla="*/ 3968 w 111604"/>
                <a:gd name="connsiteY6" fmla="*/ 34382 h 141462"/>
                <a:gd name="connsiteX7" fmla="*/ 15829 w 111604"/>
                <a:gd name="connsiteY7" fmla="*/ 48936 h 141462"/>
                <a:gd name="connsiteX8" fmla="*/ 27151 w 111604"/>
                <a:gd name="connsiteY8" fmla="*/ 35547 h 141462"/>
                <a:gd name="connsiteX9" fmla="*/ 27151 w 111604"/>
                <a:gd name="connsiteY9" fmla="*/ 27397 h 141462"/>
                <a:gd name="connsiteX10" fmla="*/ 46560 w 111604"/>
                <a:gd name="connsiteY10" fmla="*/ 8768 h 141462"/>
                <a:gd name="connsiteX11" fmla="*/ 63813 w 111604"/>
                <a:gd name="connsiteY11" fmla="*/ 18664 h 141462"/>
                <a:gd name="connsiteX12" fmla="*/ 67048 w 111604"/>
                <a:gd name="connsiteY12" fmla="*/ 43697 h 141462"/>
                <a:gd name="connsiteX13" fmla="*/ 67048 w 111604"/>
                <a:gd name="connsiteY13" fmla="*/ 50100 h 141462"/>
                <a:gd name="connsiteX14" fmla="*/ 22838 w 111604"/>
                <a:gd name="connsiteY14" fmla="*/ 70476 h 141462"/>
                <a:gd name="connsiteX15" fmla="*/ 194 w 111604"/>
                <a:gd name="connsiteY15" fmla="*/ 107733 h 141462"/>
                <a:gd name="connsiteX16" fmla="*/ 28229 w 111604"/>
                <a:gd name="connsiteY16" fmla="*/ 141498 h 141462"/>
                <a:gd name="connsiteX17" fmla="*/ 67048 w 111604"/>
                <a:gd name="connsiteY17" fmla="*/ 119959 h 141462"/>
                <a:gd name="connsiteX18" fmla="*/ 82684 w 111604"/>
                <a:gd name="connsiteY18" fmla="*/ 141498 h 141462"/>
                <a:gd name="connsiteX19" fmla="*/ 111798 w 111604"/>
                <a:gd name="connsiteY19" fmla="*/ 119959 h 141462"/>
                <a:gd name="connsiteX20" fmla="*/ 67048 w 111604"/>
                <a:gd name="connsiteY20" fmla="*/ 109480 h 141462"/>
                <a:gd name="connsiteX21" fmla="*/ 43326 w 111604"/>
                <a:gd name="connsiteY21" fmla="*/ 122869 h 141462"/>
                <a:gd name="connsiteX22" fmla="*/ 23377 w 111604"/>
                <a:gd name="connsiteY22" fmla="*/ 99583 h 141462"/>
                <a:gd name="connsiteX23" fmla="*/ 67048 w 111604"/>
                <a:gd name="connsiteY23" fmla="*/ 59997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1604" h="141462">
                  <a:moveTo>
                    <a:pt x="108024" y="117048"/>
                  </a:moveTo>
                  <a:cubicBezTo>
                    <a:pt x="103710" y="121705"/>
                    <a:pt x="99397" y="124034"/>
                    <a:pt x="95623" y="124034"/>
                  </a:cubicBezTo>
                  <a:cubicBezTo>
                    <a:pt x="90771" y="124034"/>
                    <a:pt x="89693" y="120541"/>
                    <a:pt x="89693" y="108898"/>
                  </a:cubicBezTo>
                  <a:lnTo>
                    <a:pt x="89693" y="42532"/>
                  </a:lnTo>
                  <a:cubicBezTo>
                    <a:pt x="89693" y="27979"/>
                    <a:pt x="87536" y="18082"/>
                    <a:pt x="82144" y="11678"/>
                  </a:cubicBezTo>
                  <a:cubicBezTo>
                    <a:pt x="76214" y="4692"/>
                    <a:pt x="64892" y="35"/>
                    <a:pt x="50874" y="35"/>
                  </a:cubicBezTo>
                  <a:cubicBezTo>
                    <a:pt x="25534" y="35"/>
                    <a:pt x="3968" y="15754"/>
                    <a:pt x="3968" y="34382"/>
                  </a:cubicBezTo>
                  <a:cubicBezTo>
                    <a:pt x="3968" y="41950"/>
                    <a:pt x="9359" y="48936"/>
                    <a:pt x="15829" y="48936"/>
                  </a:cubicBezTo>
                  <a:cubicBezTo>
                    <a:pt x="22299" y="48936"/>
                    <a:pt x="27151" y="43114"/>
                    <a:pt x="27151" y="35547"/>
                  </a:cubicBezTo>
                  <a:lnTo>
                    <a:pt x="27151" y="27397"/>
                  </a:lnTo>
                  <a:cubicBezTo>
                    <a:pt x="27151" y="16335"/>
                    <a:pt x="35239" y="8768"/>
                    <a:pt x="46560" y="8768"/>
                  </a:cubicBezTo>
                  <a:cubicBezTo>
                    <a:pt x="54648" y="8768"/>
                    <a:pt x="61118" y="12261"/>
                    <a:pt x="63813" y="18664"/>
                  </a:cubicBezTo>
                  <a:cubicBezTo>
                    <a:pt x="66509" y="23904"/>
                    <a:pt x="67048" y="27979"/>
                    <a:pt x="67048" y="43697"/>
                  </a:cubicBezTo>
                  <a:lnTo>
                    <a:pt x="67048" y="50100"/>
                  </a:lnTo>
                  <a:cubicBezTo>
                    <a:pt x="41169" y="60579"/>
                    <a:pt x="33621" y="64072"/>
                    <a:pt x="22838" y="70476"/>
                  </a:cubicBezTo>
                  <a:cubicBezTo>
                    <a:pt x="7742" y="79790"/>
                    <a:pt x="194" y="92015"/>
                    <a:pt x="194" y="107733"/>
                  </a:cubicBezTo>
                  <a:cubicBezTo>
                    <a:pt x="194" y="126362"/>
                    <a:pt x="12055" y="141498"/>
                    <a:pt x="28229" y="141498"/>
                  </a:cubicBezTo>
                  <a:cubicBezTo>
                    <a:pt x="40630" y="141498"/>
                    <a:pt x="51413" y="135094"/>
                    <a:pt x="67048" y="119959"/>
                  </a:cubicBezTo>
                  <a:cubicBezTo>
                    <a:pt x="68666" y="133930"/>
                    <a:pt x="74057" y="141498"/>
                    <a:pt x="82684" y="141498"/>
                  </a:cubicBezTo>
                  <a:cubicBezTo>
                    <a:pt x="93467" y="141498"/>
                    <a:pt x="103172" y="134512"/>
                    <a:pt x="111798" y="119959"/>
                  </a:cubicBezTo>
                  <a:close/>
                  <a:moveTo>
                    <a:pt x="67048" y="109480"/>
                  </a:moveTo>
                  <a:cubicBezTo>
                    <a:pt x="58961" y="118794"/>
                    <a:pt x="51952" y="122869"/>
                    <a:pt x="43326" y="122869"/>
                  </a:cubicBezTo>
                  <a:cubicBezTo>
                    <a:pt x="32004" y="122869"/>
                    <a:pt x="23377" y="112973"/>
                    <a:pt x="23377" y="99583"/>
                  </a:cubicBezTo>
                  <a:cubicBezTo>
                    <a:pt x="23377" y="83283"/>
                    <a:pt x="32004" y="75133"/>
                    <a:pt x="67048" y="59997"/>
                  </a:cubicBezTo>
                  <a:close/>
                </a:path>
              </a:pathLst>
            </a:custGeom>
            <a:solidFill>
              <a:srgbClr val="000000"/>
            </a:solidFill>
            <a:ln w="34506" cap="flat">
              <a:noFill/>
              <a:prstDash val="solid"/>
              <a:miter/>
            </a:ln>
          </p:spPr>
          <p:txBody>
            <a:bodyPr rtlCol="0" anchor="ctr"/>
            <a:lstStyle/>
            <a:p>
              <a:endParaRPr lang="ti-ET"/>
            </a:p>
          </p:txBody>
        </p:sp>
        <p:sp>
          <p:nvSpPr>
            <p:cNvPr id="54" name="Freeform: Shape 53">
              <a:extLst>
                <a:ext uri="{FF2B5EF4-FFF2-40B4-BE49-F238E27FC236}">
                  <a16:creationId xmlns:a16="http://schemas.microsoft.com/office/drawing/2014/main" id="{CBF1E8B1-A8A0-4962-92A5-B438E3BDBA2B}"/>
                </a:ext>
              </a:extLst>
            </p:cNvPr>
            <p:cNvSpPr/>
            <p:nvPr/>
          </p:nvSpPr>
          <p:spPr>
            <a:xfrm>
              <a:off x="6812292" y="1175148"/>
              <a:ext cx="81951" cy="141462"/>
            </a:xfrm>
            <a:custGeom>
              <a:avLst/>
              <a:gdLst>
                <a:gd name="connsiteX0" fmla="*/ 7745 w 81951"/>
                <a:gd name="connsiteY0" fmla="*/ 140334 h 141462"/>
                <a:gd name="connsiteX1" fmla="*/ 12598 w 81951"/>
                <a:gd name="connsiteY1" fmla="*/ 135677 h 141462"/>
                <a:gd name="connsiteX2" fmla="*/ 16911 w 81951"/>
                <a:gd name="connsiteY2" fmla="*/ 136259 h 141462"/>
                <a:gd name="connsiteX3" fmla="*/ 42790 w 81951"/>
                <a:gd name="connsiteY3" fmla="*/ 141498 h 141462"/>
                <a:gd name="connsiteX4" fmla="*/ 82148 w 81951"/>
                <a:gd name="connsiteY4" fmla="*/ 102494 h 141462"/>
                <a:gd name="connsiteX5" fmla="*/ 53034 w 81951"/>
                <a:gd name="connsiteY5" fmla="*/ 60579 h 141462"/>
                <a:gd name="connsiteX6" fmla="*/ 39016 w 81951"/>
                <a:gd name="connsiteY6" fmla="*/ 52429 h 141462"/>
                <a:gd name="connsiteX7" fmla="*/ 18528 w 81951"/>
                <a:gd name="connsiteY7" fmla="*/ 27979 h 141462"/>
                <a:gd name="connsiteX8" fmla="*/ 36860 w 81951"/>
                <a:gd name="connsiteY8" fmla="*/ 9932 h 141462"/>
                <a:gd name="connsiteX9" fmla="*/ 67052 w 81951"/>
                <a:gd name="connsiteY9" fmla="*/ 44279 h 141462"/>
                <a:gd name="connsiteX10" fmla="*/ 71904 w 81951"/>
                <a:gd name="connsiteY10" fmla="*/ 44279 h 141462"/>
                <a:gd name="connsiteX11" fmla="*/ 71904 w 81951"/>
                <a:gd name="connsiteY11" fmla="*/ 1200 h 141462"/>
                <a:gd name="connsiteX12" fmla="*/ 66513 w 81951"/>
                <a:gd name="connsiteY12" fmla="*/ 1200 h 141462"/>
                <a:gd name="connsiteX13" fmla="*/ 62739 w 81951"/>
                <a:gd name="connsiteY13" fmla="*/ 4692 h 141462"/>
                <a:gd name="connsiteX14" fmla="*/ 61121 w 81951"/>
                <a:gd name="connsiteY14" fmla="*/ 4692 h 141462"/>
                <a:gd name="connsiteX15" fmla="*/ 37398 w 81951"/>
                <a:gd name="connsiteY15" fmla="*/ 35 h 141462"/>
                <a:gd name="connsiteX16" fmla="*/ 197 w 81951"/>
                <a:gd name="connsiteY16" fmla="*/ 38457 h 141462"/>
                <a:gd name="connsiteX17" fmla="*/ 12058 w 81951"/>
                <a:gd name="connsiteY17" fmla="*/ 65819 h 141462"/>
                <a:gd name="connsiteX18" fmla="*/ 29850 w 81951"/>
                <a:gd name="connsiteY18" fmla="*/ 78626 h 141462"/>
                <a:gd name="connsiteX19" fmla="*/ 40633 w 81951"/>
                <a:gd name="connsiteY19" fmla="*/ 85029 h 141462"/>
                <a:gd name="connsiteX20" fmla="*/ 61121 w 81951"/>
                <a:gd name="connsiteY20" fmla="*/ 111808 h 141462"/>
                <a:gd name="connsiteX21" fmla="*/ 42251 w 81951"/>
                <a:gd name="connsiteY21" fmla="*/ 130437 h 141462"/>
                <a:gd name="connsiteX22" fmla="*/ 7745 w 81951"/>
                <a:gd name="connsiteY22" fmla="*/ 90851 h 141462"/>
                <a:gd name="connsiteX23" fmla="*/ 3432 w 81951"/>
                <a:gd name="connsiteY23" fmla="*/ 90851 h 141462"/>
                <a:gd name="connsiteX24" fmla="*/ 3432 w 81951"/>
                <a:gd name="connsiteY24" fmla="*/ 140334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951" h="141462">
                  <a:moveTo>
                    <a:pt x="7745" y="140334"/>
                  </a:moveTo>
                  <a:cubicBezTo>
                    <a:pt x="8823" y="136841"/>
                    <a:pt x="9902" y="135677"/>
                    <a:pt x="12598" y="135677"/>
                  </a:cubicBezTo>
                  <a:cubicBezTo>
                    <a:pt x="13676" y="135677"/>
                    <a:pt x="15293" y="135677"/>
                    <a:pt x="16911" y="136259"/>
                  </a:cubicBezTo>
                  <a:cubicBezTo>
                    <a:pt x="30390" y="140334"/>
                    <a:pt x="35242" y="141498"/>
                    <a:pt x="42790" y="141498"/>
                  </a:cubicBezTo>
                  <a:cubicBezTo>
                    <a:pt x="65434" y="141498"/>
                    <a:pt x="82148" y="125198"/>
                    <a:pt x="82148" y="102494"/>
                  </a:cubicBezTo>
                  <a:cubicBezTo>
                    <a:pt x="82148" y="85612"/>
                    <a:pt x="72443" y="72222"/>
                    <a:pt x="53034" y="60579"/>
                  </a:cubicBezTo>
                  <a:lnTo>
                    <a:pt x="39016" y="52429"/>
                  </a:lnTo>
                  <a:cubicBezTo>
                    <a:pt x="24459" y="44279"/>
                    <a:pt x="18528" y="36711"/>
                    <a:pt x="18528" y="27979"/>
                  </a:cubicBezTo>
                  <a:cubicBezTo>
                    <a:pt x="18528" y="17500"/>
                    <a:pt x="26615" y="9932"/>
                    <a:pt x="36860" y="9932"/>
                  </a:cubicBezTo>
                  <a:cubicBezTo>
                    <a:pt x="53034" y="9932"/>
                    <a:pt x="63278" y="21575"/>
                    <a:pt x="67052" y="44279"/>
                  </a:cubicBezTo>
                  <a:lnTo>
                    <a:pt x="71904" y="44279"/>
                  </a:lnTo>
                  <a:lnTo>
                    <a:pt x="71904" y="1200"/>
                  </a:lnTo>
                  <a:lnTo>
                    <a:pt x="66513" y="1200"/>
                  </a:lnTo>
                  <a:cubicBezTo>
                    <a:pt x="65434" y="3528"/>
                    <a:pt x="64356" y="4692"/>
                    <a:pt x="62739" y="4692"/>
                  </a:cubicBezTo>
                  <a:cubicBezTo>
                    <a:pt x="62199" y="4692"/>
                    <a:pt x="61660" y="4692"/>
                    <a:pt x="61121" y="4692"/>
                  </a:cubicBezTo>
                  <a:cubicBezTo>
                    <a:pt x="46025" y="35"/>
                    <a:pt x="43868" y="35"/>
                    <a:pt x="37398" y="35"/>
                  </a:cubicBezTo>
                  <a:cubicBezTo>
                    <a:pt x="15832" y="35"/>
                    <a:pt x="197" y="16335"/>
                    <a:pt x="197" y="38457"/>
                  </a:cubicBezTo>
                  <a:cubicBezTo>
                    <a:pt x="197" y="48936"/>
                    <a:pt x="3971" y="57668"/>
                    <a:pt x="12058" y="65819"/>
                  </a:cubicBezTo>
                  <a:cubicBezTo>
                    <a:pt x="16911" y="70476"/>
                    <a:pt x="17450" y="71058"/>
                    <a:pt x="29850" y="78626"/>
                  </a:cubicBezTo>
                  <a:lnTo>
                    <a:pt x="40633" y="85029"/>
                  </a:lnTo>
                  <a:cubicBezTo>
                    <a:pt x="54651" y="93179"/>
                    <a:pt x="61121" y="101912"/>
                    <a:pt x="61121" y="111808"/>
                  </a:cubicBezTo>
                  <a:cubicBezTo>
                    <a:pt x="61121" y="122287"/>
                    <a:pt x="53034" y="130437"/>
                    <a:pt x="42251" y="130437"/>
                  </a:cubicBezTo>
                  <a:cubicBezTo>
                    <a:pt x="24459" y="130437"/>
                    <a:pt x="12598" y="117048"/>
                    <a:pt x="7745" y="90851"/>
                  </a:cubicBezTo>
                  <a:lnTo>
                    <a:pt x="3432" y="90851"/>
                  </a:lnTo>
                  <a:lnTo>
                    <a:pt x="3432" y="140334"/>
                  </a:lnTo>
                  <a:close/>
                </a:path>
              </a:pathLst>
            </a:custGeom>
            <a:solidFill>
              <a:srgbClr val="000000"/>
            </a:solidFill>
            <a:ln w="34506" cap="flat">
              <a:noFill/>
              <a:prstDash val="solid"/>
              <a:miter/>
            </a:ln>
          </p:spPr>
          <p:txBody>
            <a:bodyPr rtlCol="0" anchor="ctr"/>
            <a:lstStyle/>
            <a:p>
              <a:endParaRPr lang="ti-ET"/>
            </a:p>
          </p:txBody>
        </p:sp>
        <p:sp>
          <p:nvSpPr>
            <p:cNvPr id="55" name="Freeform: Shape 54">
              <a:extLst>
                <a:ext uri="{FF2B5EF4-FFF2-40B4-BE49-F238E27FC236}">
                  <a16:creationId xmlns:a16="http://schemas.microsoft.com/office/drawing/2014/main" id="{3D16903B-7CD5-4802-B7A7-A4A402C2E0BC}"/>
                </a:ext>
              </a:extLst>
            </p:cNvPr>
            <p:cNvSpPr/>
            <p:nvPr/>
          </p:nvSpPr>
          <p:spPr>
            <a:xfrm>
              <a:off x="6912838" y="1175148"/>
              <a:ext cx="111604" cy="141462"/>
            </a:xfrm>
            <a:custGeom>
              <a:avLst/>
              <a:gdLst>
                <a:gd name="connsiteX0" fmla="*/ 108030 w 111604"/>
                <a:gd name="connsiteY0" fmla="*/ 117048 h 141462"/>
                <a:gd name="connsiteX1" fmla="*/ 95630 w 111604"/>
                <a:gd name="connsiteY1" fmla="*/ 124034 h 141462"/>
                <a:gd name="connsiteX2" fmla="*/ 89699 w 111604"/>
                <a:gd name="connsiteY2" fmla="*/ 108898 h 141462"/>
                <a:gd name="connsiteX3" fmla="*/ 89699 w 111604"/>
                <a:gd name="connsiteY3" fmla="*/ 42532 h 141462"/>
                <a:gd name="connsiteX4" fmla="*/ 82151 w 111604"/>
                <a:gd name="connsiteY4" fmla="*/ 11678 h 141462"/>
                <a:gd name="connsiteX5" fmla="*/ 50880 w 111604"/>
                <a:gd name="connsiteY5" fmla="*/ 35 h 141462"/>
                <a:gd name="connsiteX6" fmla="*/ 3974 w 111604"/>
                <a:gd name="connsiteY6" fmla="*/ 34382 h 141462"/>
                <a:gd name="connsiteX7" fmla="*/ 15835 w 111604"/>
                <a:gd name="connsiteY7" fmla="*/ 48936 h 141462"/>
                <a:gd name="connsiteX8" fmla="*/ 27158 w 111604"/>
                <a:gd name="connsiteY8" fmla="*/ 35547 h 141462"/>
                <a:gd name="connsiteX9" fmla="*/ 27158 w 111604"/>
                <a:gd name="connsiteY9" fmla="*/ 27397 h 141462"/>
                <a:gd name="connsiteX10" fmla="*/ 46567 w 111604"/>
                <a:gd name="connsiteY10" fmla="*/ 8768 h 141462"/>
                <a:gd name="connsiteX11" fmla="*/ 63820 w 111604"/>
                <a:gd name="connsiteY11" fmla="*/ 18664 h 141462"/>
                <a:gd name="connsiteX12" fmla="*/ 67055 w 111604"/>
                <a:gd name="connsiteY12" fmla="*/ 43697 h 141462"/>
                <a:gd name="connsiteX13" fmla="*/ 67055 w 111604"/>
                <a:gd name="connsiteY13" fmla="*/ 50100 h 141462"/>
                <a:gd name="connsiteX14" fmla="*/ 22844 w 111604"/>
                <a:gd name="connsiteY14" fmla="*/ 70476 h 141462"/>
                <a:gd name="connsiteX15" fmla="*/ 200 w 111604"/>
                <a:gd name="connsiteY15" fmla="*/ 107733 h 141462"/>
                <a:gd name="connsiteX16" fmla="*/ 28236 w 111604"/>
                <a:gd name="connsiteY16" fmla="*/ 141498 h 141462"/>
                <a:gd name="connsiteX17" fmla="*/ 67055 w 111604"/>
                <a:gd name="connsiteY17" fmla="*/ 119959 h 141462"/>
                <a:gd name="connsiteX18" fmla="*/ 82690 w 111604"/>
                <a:gd name="connsiteY18" fmla="*/ 141498 h 141462"/>
                <a:gd name="connsiteX19" fmla="*/ 111804 w 111604"/>
                <a:gd name="connsiteY19" fmla="*/ 119959 h 141462"/>
                <a:gd name="connsiteX20" fmla="*/ 67055 w 111604"/>
                <a:gd name="connsiteY20" fmla="*/ 109480 h 141462"/>
                <a:gd name="connsiteX21" fmla="*/ 43332 w 111604"/>
                <a:gd name="connsiteY21" fmla="*/ 122869 h 141462"/>
                <a:gd name="connsiteX22" fmla="*/ 23384 w 111604"/>
                <a:gd name="connsiteY22" fmla="*/ 99583 h 141462"/>
                <a:gd name="connsiteX23" fmla="*/ 67055 w 111604"/>
                <a:gd name="connsiteY23" fmla="*/ 59997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1604" h="141462">
                  <a:moveTo>
                    <a:pt x="108030" y="117048"/>
                  </a:moveTo>
                  <a:cubicBezTo>
                    <a:pt x="103717" y="121705"/>
                    <a:pt x="99404" y="124034"/>
                    <a:pt x="95630" y="124034"/>
                  </a:cubicBezTo>
                  <a:cubicBezTo>
                    <a:pt x="90777" y="124034"/>
                    <a:pt x="89699" y="120541"/>
                    <a:pt x="89699" y="108898"/>
                  </a:cubicBezTo>
                  <a:lnTo>
                    <a:pt x="89699" y="42532"/>
                  </a:lnTo>
                  <a:cubicBezTo>
                    <a:pt x="89699" y="27979"/>
                    <a:pt x="87543" y="18082"/>
                    <a:pt x="82151" y="11678"/>
                  </a:cubicBezTo>
                  <a:cubicBezTo>
                    <a:pt x="76221" y="4692"/>
                    <a:pt x="64898" y="35"/>
                    <a:pt x="50880" y="35"/>
                  </a:cubicBezTo>
                  <a:cubicBezTo>
                    <a:pt x="25540" y="35"/>
                    <a:pt x="3974" y="15754"/>
                    <a:pt x="3974" y="34382"/>
                  </a:cubicBezTo>
                  <a:cubicBezTo>
                    <a:pt x="3974" y="41950"/>
                    <a:pt x="9366" y="48936"/>
                    <a:pt x="15835" y="48936"/>
                  </a:cubicBezTo>
                  <a:cubicBezTo>
                    <a:pt x="22305" y="48936"/>
                    <a:pt x="27158" y="43114"/>
                    <a:pt x="27158" y="35547"/>
                  </a:cubicBezTo>
                  <a:lnTo>
                    <a:pt x="27158" y="27397"/>
                  </a:lnTo>
                  <a:cubicBezTo>
                    <a:pt x="27158" y="16335"/>
                    <a:pt x="35245" y="8768"/>
                    <a:pt x="46567" y="8768"/>
                  </a:cubicBezTo>
                  <a:cubicBezTo>
                    <a:pt x="54654" y="8768"/>
                    <a:pt x="61124" y="12261"/>
                    <a:pt x="63820" y="18664"/>
                  </a:cubicBezTo>
                  <a:cubicBezTo>
                    <a:pt x="66516" y="23904"/>
                    <a:pt x="67055" y="27979"/>
                    <a:pt x="67055" y="43697"/>
                  </a:cubicBezTo>
                  <a:lnTo>
                    <a:pt x="67055" y="50100"/>
                  </a:lnTo>
                  <a:cubicBezTo>
                    <a:pt x="41176" y="60579"/>
                    <a:pt x="33627" y="64072"/>
                    <a:pt x="22844" y="70476"/>
                  </a:cubicBezTo>
                  <a:cubicBezTo>
                    <a:pt x="7748" y="79790"/>
                    <a:pt x="200" y="92015"/>
                    <a:pt x="200" y="107733"/>
                  </a:cubicBezTo>
                  <a:cubicBezTo>
                    <a:pt x="200" y="126362"/>
                    <a:pt x="12061" y="141498"/>
                    <a:pt x="28236" y="141498"/>
                  </a:cubicBezTo>
                  <a:cubicBezTo>
                    <a:pt x="40637" y="141498"/>
                    <a:pt x="51420" y="135094"/>
                    <a:pt x="67055" y="119959"/>
                  </a:cubicBezTo>
                  <a:cubicBezTo>
                    <a:pt x="68672" y="133930"/>
                    <a:pt x="74064" y="141498"/>
                    <a:pt x="82690" y="141498"/>
                  </a:cubicBezTo>
                  <a:cubicBezTo>
                    <a:pt x="93473" y="141498"/>
                    <a:pt x="103178" y="134512"/>
                    <a:pt x="111804" y="119959"/>
                  </a:cubicBezTo>
                  <a:close/>
                  <a:moveTo>
                    <a:pt x="67055" y="109480"/>
                  </a:moveTo>
                  <a:cubicBezTo>
                    <a:pt x="58968" y="118794"/>
                    <a:pt x="51959" y="122869"/>
                    <a:pt x="43332" y="122869"/>
                  </a:cubicBezTo>
                  <a:cubicBezTo>
                    <a:pt x="32010" y="122869"/>
                    <a:pt x="23384" y="112973"/>
                    <a:pt x="23384" y="99583"/>
                  </a:cubicBezTo>
                  <a:cubicBezTo>
                    <a:pt x="23384" y="83283"/>
                    <a:pt x="32010" y="75133"/>
                    <a:pt x="67055" y="59997"/>
                  </a:cubicBezTo>
                  <a:close/>
                </a:path>
              </a:pathLst>
            </a:custGeom>
            <a:solidFill>
              <a:srgbClr val="000000"/>
            </a:solidFill>
            <a:ln w="34506" cap="flat">
              <a:noFill/>
              <a:prstDash val="solid"/>
              <a:miter/>
            </a:ln>
          </p:spPr>
          <p:txBody>
            <a:bodyPr rtlCol="0" anchor="ctr"/>
            <a:lstStyle/>
            <a:p>
              <a:endParaRPr lang="ti-ET"/>
            </a:p>
          </p:txBody>
        </p:sp>
      </p:grpSp>
      <p:sp>
        <p:nvSpPr>
          <p:cNvPr id="56" name="Freeform: Shape 55">
            <a:extLst>
              <a:ext uri="{FF2B5EF4-FFF2-40B4-BE49-F238E27FC236}">
                <a16:creationId xmlns:a16="http://schemas.microsoft.com/office/drawing/2014/main" id="{8A8247AA-CF96-49DD-86A5-D4948A10668A}"/>
              </a:ext>
            </a:extLst>
          </p:cNvPr>
          <p:cNvSpPr/>
          <p:nvPr/>
        </p:nvSpPr>
        <p:spPr>
          <a:xfrm>
            <a:off x="7030010" y="1814416"/>
            <a:ext cx="134248" cy="140880"/>
          </a:xfrm>
          <a:custGeom>
            <a:avLst/>
            <a:gdLst>
              <a:gd name="connsiteX0" fmla="*/ 42797 w 134248"/>
              <a:gd name="connsiteY0" fmla="*/ 35 h 140880"/>
              <a:gd name="connsiteX1" fmla="*/ 743 w 134248"/>
              <a:gd name="connsiteY1" fmla="*/ 20993 h 140880"/>
              <a:gd name="connsiteX2" fmla="*/ 2360 w 134248"/>
              <a:gd name="connsiteY2" fmla="*/ 25068 h 140880"/>
              <a:gd name="connsiteX3" fmla="*/ 5056 w 134248"/>
              <a:gd name="connsiteY3" fmla="*/ 23903 h 140880"/>
              <a:gd name="connsiteX4" fmla="*/ 10987 w 134248"/>
              <a:gd name="connsiteY4" fmla="*/ 22739 h 140880"/>
              <a:gd name="connsiteX5" fmla="*/ 21230 w 134248"/>
              <a:gd name="connsiteY5" fmla="*/ 43696 h 140880"/>
              <a:gd name="connsiteX6" fmla="*/ 21230 w 134248"/>
              <a:gd name="connsiteY6" fmla="*/ 104240 h 140880"/>
              <a:gd name="connsiteX7" fmla="*/ 5056 w 134248"/>
              <a:gd name="connsiteY7" fmla="*/ 135676 h 140880"/>
              <a:gd name="connsiteX8" fmla="*/ 204 w 134248"/>
              <a:gd name="connsiteY8" fmla="*/ 135676 h 140880"/>
              <a:gd name="connsiteX9" fmla="*/ 204 w 134248"/>
              <a:gd name="connsiteY9" fmla="*/ 140916 h 140880"/>
              <a:gd name="connsiteX10" fmla="*/ 62206 w 134248"/>
              <a:gd name="connsiteY10" fmla="*/ 140916 h 140880"/>
              <a:gd name="connsiteX11" fmla="*/ 62206 w 134248"/>
              <a:gd name="connsiteY11" fmla="*/ 135676 h 140880"/>
              <a:gd name="connsiteX12" fmla="*/ 56815 w 134248"/>
              <a:gd name="connsiteY12" fmla="*/ 135676 h 140880"/>
              <a:gd name="connsiteX13" fmla="*/ 44953 w 134248"/>
              <a:gd name="connsiteY13" fmla="*/ 129855 h 140880"/>
              <a:gd name="connsiteX14" fmla="*/ 42797 w 134248"/>
              <a:gd name="connsiteY14" fmla="*/ 103076 h 140880"/>
              <a:gd name="connsiteX15" fmla="*/ 42797 w 134248"/>
              <a:gd name="connsiteY15" fmla="*/ 37875 h 140880"/>
              <a:gd name="connsiteX16" fmla="*/ 74606 w 134248"/>
              <a:gd name="connsiteY16" fmla="*/ 20410 h 140880"/>
              <a:gd name="connsiteX17" fmla="*/ 94016 w 134248"/>
              <a:gd name="connsiteY17" fmla="*/ 55339 h 140880"/>
              <a:gd name="connsiteX18" fmla="*/ 94016 w 134248"/>
              <a:gd name="connsiteY18" fmla="*/ 103076 h 140880"/>
              <a:gd name="connsiteX19" fmla="*/ 91859 w 134248"/>
              <a:gd name="connsiteY19" fmla="*/ 129855 h 140880"/>
              <a:gd name="connsiteX20" fmla="*/ 80537 w 134248"/>
              <a:gd name="connsiteY20" fmla="*/ 135676 h 140880"/>
              <a:gd name="connsiteX21" fmla="*/ 75146 w 134248"/>
              <a:gd name="connsiteY21" fmla="*/ 135676 h 140880"/>
              <a:gd name="connsiteX22" fmla="*/ 75146 w 134248"/>
              <a:gd name="connsiteY22" fmla="*/ 140916 h 140880"/>
              <a:gd name="connsiteX23" fmla="*/ 134452 w 134248"/>
              <a:gd name="connsiteY23" fmla="*/ 140916 h 140880"/>
              <a:gd name="connsiteX24" fmla="*/ 134452 w 134248"/>
              <a:gd name="connsiteY24" fmla="*/ 135676 h 140880"/>
              <a:gd name="connsiteX25" fmla="*/ 130139 w 134248"/>
              <a:gd name="connsiteY25" fmla="*/ 135676 h 140880"/>
              <a:gd name="connsiteX26" fmla="*/ 118278 w 134248"/>
              <a:gd name="connsiteY26" fmla="*/ 129855 h 140880"/>
              <a:gd name="connsiteX27" fmla="*/ 116121 w 134248"/>
              <a:gd name="connsiteY27" fmla="*/ 103076 h 140880"/>
              <a:gd name="connsiteX28" fmla="*/ 116121 w 134248"/>
              <a:gd name="connsiteY28" fmla="*/ 56504 h 140880"/>
              <a:gd name="connsiteX29" fmla="*/ 111269 w 134248"/>
              <a:gd name="connsiteY29" fmla="*/ 19246 h 140880"/>
              <a:gd name="connsiteX30" fmla="*/ 85389 w 134248"/>
              <a:gd name="connsiteY30" fmla="*/ 1782 h 140880"/>
              <a:gd name="connsiteX31" fmla="*/ 42797 w 134248"/>
              <a:gd name="connsiteY31" fmla="*/ 26814 h 14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4248" h="140880">
                <a:moveTo>
                  <a:pt x="42797" y="35"/>
                </a:moveTo>
                <a:cubicBezTo>
                  <a:pt x="23926" y="9932"/>
                  <a:pt x="21230" y="11678"/>
                  <a:pt x="743" y="20993"/>
                </a:cubicBezTo>
                <a:lnTo>
                  <a:pt x="2360" y="25068"/>
                </a:lnTo>
                <a:lnTo>
                  <a:pt x="5056" y="23903"/>
                </a:lnTo>
                <a:cubicBezTo>
                  <a:pt x="7213" y="23321"/>
                  <a:pt x="8830" y="22739"/>
                  <a:pt x="10987" y="22739"/>
                </a:cubicBezTo>
                <a:cubicBezTo>
                  <a:pt x="19074" y="22739"/>
                  <a:pt x="21230" y="26814"/>
                  <a:pt x="21230" y="43696"/>
                </a:cubicBezTo>
                <a:lnTo>
                  <a:pt x="21230" y="104240"/>
                </a:lnTo>
                <a:cubicBezTo>
                  <a:pt x="21230" y="131019"/>
                  <a:pt x="18535" y="135676"/>
                  <a:pt x="5056" y="135676"/>
                </a:cubicBezTo>
                <a:lnTo>
                  <a:pt x="204" y="135676"/>
                </a:lnTo>
                <a:lnTo>
                  <a:pt x="204" y="140916"/>
                </a:lnTo>
                <a:lnTo>
                  <a:pt x="62206" y="140916"/>
                </a:lnTo>
                <a:lnTo>
                  <a:pt x="62206" y="135676"/>
                </a:lnTo>
                <a:lnTo>
                  <a:pt x="56815" y="135676"/>
                </a:lnTo>
                <a:cubicBezTo>
                  <a:pt x="50884" y="135676"/>
                  <a:pt x="46571" y="133348"/>
                  <a:pt x="44953" y="129855"/>
                </a:cubicBezTo>
                <a:cubicBezTo>
                  <a:pt x="43875" y="126362"/>
                  <a:pt x="42797" y="117630"/>
                  <a:pt x="42797" y="103076"/>
                </a:cubicBezTo>
                <a:lnTo>
                  <a:pt x="42797" y="37875"/>
                </a:lnTo>
                <a:cubicBezTo>
                  <a:pt x="57354" y="23903"/>
                  <a:pt x="64363" y="20410"/>
                  <a:pt x="74606" y="20410"/>
                </a:cubicBezTo>
                <a:cubicBezTo>
                  <a:pt x="90242" y="20410"/>
                  <a:pt x="94016" y="27396"/>
                  <a:pt x="94016" y="55339"/>
                </a:cubicBezTo>
                <a:lnTo>
                  <a:pt x="94016" y="103076"/>
                </a:lnTo>
                <a:cubicBezTo>
                  <a:pt x="93477" y="125780"/>
                  <a:pt x="93477" y="125780"/>
                  <a:pt x="91859" y="129855"/>
                </a:cubicBezTo>
                <a:cubicBezTo>
                  <a:pt x="90242" y="133930"/>
                  <a:pt x="86468" y="135676"/>
                  <a:pt x="80537" y="135676"/>
                </a:cubicBezTo>
                <a:lnTo>
                  <a:pt x="75146" y="135676"/>
                </a:lnTo>
                <a:lnTo>
                  <a:pt x="75146" y="140916"/>
                </a:lnTo>
                <a:lnTo>
                  <a:pt x="134452" y="140916"/>
                </a:lnTo>
                <a:lnTo>
                  <a:pt x="134452" y="135676"/>
                </a:lnTo>
                <a:lnTo>
                  <a:pt x="130139" y="135676"/>
                </a:lnTo>
                <a:cubicBezTo>
                  <a:pt x="123669" y="135676"/>
                  <a:pt x="119895" y="133930"/>
                  <a:pt x="118278" y="129855"/>
                </a:cubicBezTo>
                <a:cubicBezTo>
                  <a:pt x="116660" y="125780"/>
                  <a:pt x="116660" y="125780"/>
                  <a:pt x="116121" y="103076"/>
                </a:cubicBezTo>
                <a:lnTo>
                  <a:pt x="116121" y="56504"/>
                </a:lnTo>
                <a:cubicBezTo>
                  <a:pt x="116121" y="36129"/>
                  <a:pt x="115043" y="27979"/>
                  <a:pt x="111269" y="19246"/>
                </a:cubicBezTo>
                <a:cubicBezTo>
                  <a:pt x="106956" y="8767"/>
                  <a:pt x="96712" y="1782"/>
                  <a:pt x="85389" y="1782"/>
                </a:cubicBezTo>
                <a:cubicBezTo>
                  <a:pt x="71911" y="1782"/>
                  <a:pt x="58971" y="9350"/>
                  <a:pt x="42797" y="26814"/>
                </a:cubicBezTo>
                <a:close/>
              </a:path>
            </a:pathLst>
          </a:custGeom>
          <a:solidFill>
            <a:srgbClr val="000000"/>
          </a:solidFill>
          <a:ln w="34506" cap="flat">
            <a:noFill/>
            <a:prstDash val="solid"/>
            <a:miter/>
          </a:ln>
        </p:spPr>
        <p:txBody>
          <a:bodyPr rtlCol="0" anchor="ctr"/>
          <a:lstStyle/>
          <a:p>
            <a:endParaRPr lang="ti-ET"/>
          </a:p>
        </p:txBody>
      </p:sp>
      <p:grpSp>
        <p:nvGrpSpPr>
          <p:cNvPr id="57" name="Graphic 2">
            <a:extLst>
              <a:ext uri="{FF2B5EF4-FFF2-40B4-BE49-F238E27FC236}">
                <a16:creationId xmlns:a16="http://schemas.microsoft.com/office/drawing/2014/main" id="{8F1604FC-4EFB-44C1-97BC-1E7707DD7FF0}"/>
              </a:ext>
            </a:extLst>
          </p:cNvPr>
          <p:cNvGrpSpPr/>
          <p:nvPr/>
        </p:nvGrpSpPr>
        <p:grpSpPr>
          <a:xfrm>
            <a:off x="7455780" y="1754455"/>
            <a:ext cx="307980" cy="203170"/>
            <a:chOff x="7455780" y="1113440"/>
            <a:chExt cx="307980" cy="203170"/>
          </a:xfrm>
        </p:grpSpPr>
        <p:sp>
          <p:nvSpPr>
            <p:cNvPr id="58" name="Freeform: Shape 57">
              <a:extLst>
                <a:ext uri="{FF2B5EF4-FFF2-40B4-BE49-F238E27FC236}">
                  <a16:creationId xmlns:a16="http://schemas.microsoft.com/office/drawing/2014/main" id="{AB54F4AD-E61F-4C9D-B9BB-3DDC7D77F8B4}"/>
                </a:ext>
              </a:extLst>
            </p:cNvPr>
            <p:cNvSpPr/>
            <p:nvPr/>
          </p:nvSpPr>
          <p:spPr>
            <a:xfrm>
              <a:off x="7455780" y="1113440"/>
              <a:ext cx="166597" cy="203170"/>
            </a:xfrm>
            <a:custGeom>
              <a:avLst/>
              <a:gdLst>
                <a:gd name="connsiteX0" fmla="*/ 162500 w 166597"/>
                <a:gd name="connsiteY0" fmla="*/ 154305 h 203170"/>
                <a:gd name="connsiteX1" fmla="*/ 99959 w 166597"/>
                <a:gd name="connsiteY1" fmla="*/ 189817 h 203170"/>
                <a:gd name="connsiteX2" fmla="*/ 33643 w 166597"/>
                <a:gd name="connsiteY2" fmla="*/ 102494 h 203170"/>
                <a:gd name="connsiteX3" fmla="*/ 98880 w 166597"/>
                <a:gd name="connsiteY3" fmla="*/ 11096 h 203170"/>
                <a:gd name="connsiteX4" fmla="*/ 143091 w 166597"/>
                <a:gd name="connsiteY4" fmla="*/ 30889 h 203170"/>
                <a:gd name="connsiteX5" fmla="*/ 159805 w 166597"/>
                <a:gd name="connsiteY5" fmla="*/ 69893 h 203170"/>
                <a:gd name="connsiteX6" fmla="*/ 165196 w 166597"/>
                <a:gd name="connsiteY6" fmla="*/ 69311 h 203170"/>
                <a:gd name="connsiteX7" fmla="*/ 163578 w 166597"/>
                <a:gd name="connsiteY7" fmla="*/ 2364 h 203170"/>
                <a:gd name="connsiteX8" fmla="*/ 157648 w 166597"/>
                <a:gd name="connsiteY8" fmla="*/ 2364 h 203170"/>
                <a:gd name="connsiteX9" fmla="*/ 149022 w 166597"/>
                <a:gd name="connsiteY9" fmla="*/ 14007 h 203170"/>
                <a:gd name="connsiteX10" fmla="*/ 135004 w 166597"/>
                <a:gd name="connsiteY10" fmla="*/ 8185 h 203170"/>
                <a:gd name="connsiteX11" fmla="*/ 96185 w 166597"/>
                <a:gd name="connsiteY11" fmla="*/ 35 h 203170"/>
                <a:gd name="connsiteX12" fmla="*/ 216 w 166597"/>
                <a:gd name="connsiteY12" fmla="*/ 101330 h 203170"/>
                <a:gd name="connsiteX13" fmla="*/ 92950 w 166597"/>
                <a:gd name="connsiteY13" fmla="*/ 203206 h 203170"/>
                <a:gd name="connsiteX14" fmla="*/ 166813 w 166597"/>
                <a:gd name="connsiteY14" fmla="*/ 157798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97" h="203170">
                  <a:moveTo>
                    <a:pt x="162500" y="154305"/>
                  </a:moveTo>
                  <a:cubicBezTo>
                    <a:pt x="145247" y="178174"/>
                    <a:pt x="125299" y="189817"/>
                    <a:pt x="99959" y="189817"/>
                  </a:cubicBezTo>
                  <a:cubicBezTo>
                    <a:pt x="59523" y="189817"/>
                    <a:pt x="33643" y="156052"/>
                    <a:pt x="33643" y="102494"/>
                  </a:cubicBezTo>
                  <a:cubicBezTo>
                    <a:pt x="33643" y="47190"/>
                    <a:pt x="59523" y="11096"/>
                    <a:pt x="98880" y="11096"/>
                  </a:cubicBezTo>
                  <a:cubicBezTo>
                    <a:pt x="115594" y="11096"/>
                    <a:pt x="131229" y="18082"/>
                    <a:pt x="143091" y="30889"/>
                  </a:cubicBezTo>
                  <a:cubicBezTo>
                    <a:pt x="153335" y="41368"/>
                    <a:pt x="158187" y="53011"/>
                    <a:pt x="159805" y="69893"/>
                  </a:cubicBezTo>
                  <a:lnTo>
                    <a:pt x="165196" y="69311"/>
                  </a:lnTo>
                  <a:lnTo>
                    <a:pt x="163578" y="2364"/>
                  </a:lnTo>
                  <a:lnTo>
                    <a:pt x="157648" y="2364"/>
                  </a:lnTo>
                  <a:cubicBezTo>
                    <a:pt x="156570" y="10514"/>
                    <a:pt x="153874" y="14007"/>
                    <a:pt x="149022" y="14007"/>
                  </a:cubicBezTo>
                  <a:cubicBezTo>
                    <a:pt x="146326" y="14007"/>
                    <a:pt x="146326" y="14007"/>
                    <a:pt x="135004" y="8185"/>
                  </a:cubicBezTo>
                  <a:cubicBezTo>
                    <a:pt x="123681" y="2946"/>
                    <a:pt x="110203" y="35"/>
                    <a:pt x="96185" y="35"/>
                  </a:cubicBezTo>
                  <a:cubicBezTo>
                    <a:pt x="42809" y="35"/>
                    <a:pt x="216" y="44861"/>
                    <a:pt x="216" y="101330"/>
                  </a:cubicBezTo>
                  <a:cubicBezTo>
                    <a:pt x="216" y="157216"/>
                    <a:pt x="41730" y="203206"/>
                    <a:pt x="92950" y="203206"/>
                  </a:cubicBezTo>
                  <a:cubicBezTo>
                    <a:pt x="122064" y="203206"/>
                    <a:pt x="149561" y="185742"/>
                    <a:pt x="166813" y="157798"/>
                  </a:cubicBezTo>
                  <a:close/>
                </a:path>
              </a:pathLst>
            </a:custGeom>
            <a:solidFill>
              <a:srgbClr val="000000"/>
            </a:solidFill>
            <a:ln w="34506" cap="flat">
              <a:noFill/>
              <a:prstDash val="solid"/>
              <a:miter/>
            </a:ln>
          </p:spPr>
          <p:txBody>
            <a:bodyPr rtlCol="0" anchor="ctr"/>
            <a:lstStyle/>
            <a:p>
              <a:endParaRPr lang="ti-ET"/>
            </a:p>
          </p:txBody>
        </p:sp>
        <p:sp>
          <p:nvSpPr>
            <p:cNvPr id="59" name="Freeform: Shape 58">
              <a:extLst>
                <a:ext uri="{FF2B5EF4-FFF2-40B4-BE49-F238E27FC236}">
                  <a16:creationId xmlns:a16="http://schemas.microsoft.com/office/drawing/2014/main" id="{B9DD8BDC-0D34-4912-B610-5A3EBDBC3DF6}"/>
                </a:ext>
              </a:extLst>
            </p:cNvPr>
            <p:cNvSpPr/>
            <p:nvPr/>
          </p:nvSpPr>
          <p:spPr>
            <a:xfrm>
              <a:off x="7643529" y="1175148"/>
              <a:ext cx="120230" cy="141462"/>
            </a:xfrm>
            <a:custGeom>
              <a:avLst/>
              <a:gdLst>
                <a:gd name="connsiteX0" fmla="*/ 62224 w 120230"/>
                <a:gd name="connsiteY0" fmla="*/ 35 h 141462"/>
                <a:gd name="connsiteX1" fmla="*/ 19631 w 120230"/>
                <a:gd name="connsiteY1" fmla="*/ 19246 h 141462"/>
                <a:gd name="connsiteX2" fmla="*/ 221 w 120230"/>
                <a:gd name="connsiteY2" fmla="*/ 72222 h 141462"/>
                <a:gd name="connsiteX3" fmla="*/ 59528 w 120230"/>
                <a:gd name="connsiteY3" fmla="*/ 141498 h 141462"/>
                <a:gd name="connsiteX4" fmla="*/ 120452 w 120230"/>
                <a:gd name="connsiteY4" fmla="*/ 68729 h 141462"/>
                <a:gd name="connsiteX5" fmla="*/ 62224 w 120230"/>
                <a:gd name="connsiteY5" fmla="*/ 35 h 141462"/>
                <a:gd name="connsiteX6" fmla="*/ 58450 w 120230"/>
                <a:gd name="connsiteY6" fmla="*/ 10514 h 141462"/>
                <a:gd name="connsiteX7" fmla="*/ 95651 w 120230"/>
                <a:gd name="connsiteY7" fmla="*/ 77462 h 141462"/>
                <a:gd name="connsiteX8" fmla="*/ 62763 w 120230"/>
                <a:gd name="connsiteY8" fmla="*/ 131019 h 141462"/>
                <a:gd name="connsiteX9" fmla="*/ 25022 w 120230"/>
                <a:gd name="connsiteY9" fmla="*/ 68729 h 141462"/>
                <a:gd name="connsiteX10" fmla="*/ 58450 w 120230"/>
                <a:gd name="connsiteY10" fmla="*/ 10514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230" h="141462">
                  <a:moveTo>
                    <a:pt x="62224" y="35"/>
                  </a:moveTo>
                  <a:cubicBezTo>
                    <a:pt x="44971" y="35"/>
                    <a:pt x="31492" y="5857"/>
                    <a:pt x="19631" y="19246"/>
                  </a:cubicBezTo>
                  <a:cubicBezTo>
                    <a:pt x="7230" y="32636"/>
                    <a:pt x="221" y="51847"/>
                    <a:pt x="221" y="72222"/>
                  </a:cubicBezTo>
                  <a:cubicBezTo>
                    <a:pt x="221" y="111226"/>
                    <a:pt x="26100" y="141498"/>
                    <a:pt x="59528" y="141498"/>
                  </a:cubicBezTo>
                  <a:cubicBezTo>
                    <a:pt x="93495" y="141498"/>
                    <a:pt x="120452" y="108898"/>
                    <a:pt x="120452" y="68729"/>
                  </a:cubicBezTo>
                  <a:cubicBezTo>
                    <a:pt x="120452" y="29143"/>
                    <a:pt x="95651" y="35"/>
                    <a:pt x="62224" y="35"/>
                  </a:cubicBezTo>
                  <a:close/>
                  <a:moveTo>
                    <a:pt x="58450" y="10514"/>
                  </a:moveTo>
                  <a:cubicBezTo>
                    <a:pt x="80555" y="10514"/>
                    <a:pt x="95651" y="37875"/>
                    <a:pt x="95651" y="77462"/>
                  </a:cubicBezTo>
                  <a:cubicBezTo>
                    <a:pt x="95651" y="109480"/>
                    <a:pt x="82712" y="131019"/>
                    <a:pt x="62763" y="131019"/>
                  </a:cubicBezTo>
                  <a:cubicBezTo>
                    <a:pt x="40658" y="131019"/>
                    <a:pt x="25022" y="105405"/>
                    <a:pt x="25022" y="68729"/>
                  </a:cubicBezTo>
                  <a:cubicBezTo>
                    <a:pt x="25022" y="32054"/>
                    <a:pt x="37423" y="10514"/>
                    <a:pt x="58450" y="10514"/>
                  </a:cubicBezTo>
                  <a:close/>
                </a:path>
              </a:pathLst>
            </a:custGeom>
            <a:solidFill>
              <a:srgbClr val="000000"/>
            </a:solidFill>
            <a:ln w="34506" cap="flat">
              <a:noFill/>
              <a:prstDash val="solid"/>
              <a:miter/>
            </a:ln>
          </p:spPr>
          <p:txBody>
            <a:bodyPr rtlCol="0" anchor="ctr"/>
            <a:lstStyle/>
            <a:p>
              <a:endParaRPr lang="ti-ET"/>
            </a:p>
          </p:txBody>
        </p:sp>
      </p:grpSp>
      <p:grpSp>
        <p:nvGrpSpPr>
          <p:cNvPr id="60" name="Graphic 2">
            <a:extLst>
              <a:ext uri="{FF2B5EF4-FFF2-40B4-BE49-F238E27FC236}">
                <a16:creationId xmlns:a16="http://schemas.microsoft.com/office/drawing/2014/main" id="{8F1604FC-4EFB-44C1-97BC-1E7707DD7FF0}"/>
              </a:ext>
            </a:extLst>
          </p:cNvPr>
          <p:cNvGrpSpPr/>
          <p:nvPr/>
        </p:nvGrpSpPr>
        <p:grpSpPr>
          <a:xfrm>
            <a:off x="7777506" y="1754455"/>
            <a:ext cx="616379" cy="249160"/>
            <a:chOff x="7777506" y="1113440"/>
            <a:chExt cx="616379" cy="249160"/>
          </a:xfrm>
        </p:grpSpPr>
        <p:sp>
          <p:nvSpPr>
            <p:cNvPr id="61" name="Freeform: Shape 60">
              <a:extLst>
                <a:ext uri="{FF2B5EF4-FFF2-40B4-BE49-F238E27FC236}">
                  <a16:creationId xmlns:a16="http://schemas.microsoft.com/office/drawing/2014/main" id="{E1DA66FA-8917-4659-B8A3-E8D03F543D2D}"/>
                </a:ext>
              </a:extLst>
            </p:cNvPr>
            <p:cNvSpPr/>
            <p:nvPr/>
          </p:nvSpPr>
          <p:spPr>
            <a:xfrm>
              <a:off x="7777506" y="1173401"/>
              <a:ext cx="204877" cy="140880"/>
            </a:xfrm>
            <a:custGeom>
              <a:avLst/>
              <a:gdLst>
                <a:gd name="connsiteX0" fmla="*/ 42818 w 204877"/>
                <a:gd name="connsiteY0" fmla="*/ 35 h 140880"/>
                <a:gd name="connsiteX1" fmla="*/ 764 w 204877"/>
                <a:gd name="connsiteY1" fmla="*/ 20993 h 140880"/>
                <a:gd name="connsiteX2" fmla="*/ 2382 w 204877"/>
                <a:gd name="connsiteY2" fmla="*/ 25068 h 140880"/>
                <a:gd name="connsiteX3" fmla="*/ 5078 w 204877"/>
                <a:gd name="connsiteY3" fmla="*/ 23903 h 140880"/>
                <a:gd name="connsiteX4" fmla="*/ 11008 w 204877"/>
                <a:gd name="connsiteY4" fmla="*/ 22739 h 140880"/>
                <a:gd name="connsiteX5" fmla="*/ 18556 w 204877"/>
                <a:gd name="connsiteY5" fmla="*/ 26232 h 140880"/>
                <a:gd name="connsiteX6" fmla="*/ 21252 w 204877"/>
                <a:gd name="connsiteY6" fmla="*/ 43696 h 140880"/>
                <a:gd name="connsiteX7" fmla="*/ 21252 w 204877"/>
                <a:gd name="connsiteY7" fmla="*/ 104240 h 140880"/>
                <a:gd name="connsiteX8" fmla="*/ 5078 w 204877"/>
                <a:gd name="connsiteY8" fmla="*/ 135676 h 140880"/>
                <a:gd name="connsiteX9" fmla="*/ 225 w 204877"/>
                <a:gd name="connsiteY9" fmla="*/ 135676 h 140880"/>
                <a:gd name="connsiteX10" fmla="*/ 225 w 204877"/>
                <a:gd name="connsiteY10" fmla="*/ 140916 h 140880"/>
                <a:gd name="connsiteX11" fmla="*/ 62228 w 204877"/>
                <a:gd name="connsiteY11" fmla="*/ 140916 h 140880"/>
                <a:gd name="connsiteX12" fmla="*/ 62228 w 204877"/>
                <a:gd name="connsiteY12" fmla="*/ 135676 h 140880"/>
                <a:gd name="connsiteX13" fmla="*/ 56836 w 204877"/>
                <a:gd name="connsiteY13" fmla="*/ 135676 h 140880"/>
                <a:gd name="connsiteX14" fmla="*/ 44975 w 204877"/>
                <a:gd name="connsiteY14" fmla="*/ 129855 h 140880"/>
                <a:gd name="connsiteX15" fmla="*/ 42818 w 204877"/>
                <a:gd name="connsiteY15" fmla="*/ 103076 h 140880"/>
                <a:gd name="connsiteX16" fmla="*/ 42818 w 204877"/>
                <a:gd name="connsiteY16" fmla="*/ 38457 h 140880"/>
                <a:gd name="connsiteX17" fmla="*/ 73550 w 204877"/>
                <a:gd name="connsiteY17" fmla="*/ 20410 h 140880"/>
                <a:gd name="connsiteX18" fmla="*/ 88646 w 204877"/>
                <a:gd name="connsiteY18" fmla="*/ 27396 h 140880"/>
                <a:gd name="connsiteX19" fmla="*/ 92959 w 204877"/>
                <a:gd name="connsiteY19" fmla="*/ 55339 h 140880"/>
                <a:gd name="connsiteX20" fmla="*/ 92959 w 204877"/>
                <a:gd name="connsiteY20" fmla="*/ 103076 h 140880"/>
                <a:gd name="connsiteX21" fmla="*/ 90803 w 204877"/>
                <a:gd name="connsiteY21" fmla="*/ 129855 h 140880"/>
                <a:gd name="connsiteX22" fmla="*/ 78941 w 204877"/>
                <a:gd name="connsiteY22" fmla="*/ 135676 h 140880"/>
                <a:gd name="connsiteX23" fmla="*/ 74089 w 204877"/>
                <a:gd name="connsiteY23" fmla="*/ 135676 h 140880"/>
                <a:gd name="connsiteX24" fmla="*/ 74089 w 204877"/>
                <a:gd name="connsiteY24" fmla="*/ 140916 h 140880"/>
                <a:gd name="connsiteX25" fmla="*/ 132856 w 204877"/>
                <a:gd name="connsiteY25" fmla="*/ 140916 h 140880"/>
                <a:gd name="connsiteX26" fmla="*/ 132856 w 204877"/>
                <a:gd name="connsiteY26" fmla="*/ 135676 h 140880"/>
                <a:gd name="connsiteX27" fmla="*/ 128543 w 204877"/>
                <a:gd name="connsiteY27" fmla="*/ 135676 h 140880"/>
                <a:gd name="connsiteX28" fmla="*/ 116682 w 204877"/>
                <a:gd name="connsiteY28" fmla="*/ 129855 h 140880"/>
                <a:gd name="connsiteX29" fmla="*/ 114525 w 204877"/>
                <a:gd name="connsiteY29" fmla="*/ 103076 h 140880"/>
                <a:gd name="connsiteX30" fmla="*/ 114525 w 204877"/>
                <a:gd name="connsiteY30" fmla="*/ 38457 h 140880"/>
                <a:gd name="connsiteX31" fmla="*/ 145257 w 204877"/>
                <a:gd name="connsiteY31" fmla="*/ 20410 h 140880"/>
                <a:gd name="connsiteX32" fmla="*/ 161971 w 204877"/>
                <a:gd name="connsiteY32" fmla="*/ 30307 h 140880"/>
                <a:gd name="connsiteX33" fmla="*/ 164666 w 204877"/>
                <a:gd name="connsiteY33" fmla="*/ 55339 h 140880"/>
                <a:gd name="connsiteX34" fmla="*/ 164666 w 204877"/>
                <a:gd name="connsiteY34" fmla="*/ 103076 h 140880"/>
                <a:gd name="connsiteX35" fmla="*/ 162510 w 204877"/>
                <a:gd name="connsiteY35" fmla="*/ 129855 h 140880"/>
                <a:gd name="connsiteX36" fmla="*/ 150649 w 204877"/>
                <a:gd name="connsiteY36" fmla="*/ 135676 h 140880"/>
                <a:gd name="connsiteX37" fmla="*/ 146874 w 204877"/>
                <a:gd name="connsiteY37" fmla="*/ 135676 h 140880"/>
                <a:gd name="connsiteX38" fmla="*/ 146874 w 204877"/>
                <a:gd name="connsiteY38" fmla="*/ 140916 h 140880"/>
                <a:gd name="connsiteX39" fmla="*/ 205103 w 204877"/>
                <a:gd name="connsiteY39" fmla="*/ 140916 h 140880"/>
                <a:gd name="connsiteX40" fmla="*/ 205103 w 204877"/>
                <a:gd name="connsiteY40" fmla="*/ 135676 h 140880"/>
                <a:gd name="connsiteX41" fmla="*/ 200250 w 204877"/>
                <a:gd name="connsiteY41" fmla="*/ 135676 h 140880"/>
                <a:gd name="connsiteX42" fmla="*/ 188928 w 204877"/>
                <a:gd name="connsiteY42" fmla="*/ 129855 h 140880"/>
                <a:gd name="connsiteX43" fmla="*/ 186772 w 204877"/>
                <a:gd name="connsiteY43" fmla="*/ 103076 h 140880"/>
                <a:gd name="connsiteX44" fmla="*/ 186772 w 204877"/>
                <a:gd name="connsiteY44" fmla="*/ 56504 h 140880"/>
                <a:gd name="connsiteX45" fmla="*/ 180841 w 204877"/>
                <a:gd name="connsiteY45" fmla="*/ 16917 h 140880"/>
                <a:gd name="connsiteX46" fmla="*/ 154962 w 204877"/>
                <a:gd name="connsiteY46" fmla="*/ 1782 h 140880"/>
                <a:gd name="connsiteX47" fmla="*/ 113447 w 204877"/>
                <a:gd name="connsiteY47" fmla="*/ 28560 h 140880"/>
                <a:gd name="connsiteX48" fmla="*/ 83794 w 204877"/>
                <a:gd name="connsiteY48" fmla="*/ 1782 h 140880"/>
                <a:gd name="connsiteX49" fmla="*/ 42818 w 204877"/>
                <a:gd name="connsiteY49" fmla="*/ 27396 h 14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04877" h="140880">
                  <a:moveTo>
                    <a:pt x="42818" y="35"/>
                  </a:moveTo>
                  <a:cubicBezTo>
                    <a:pt x="23948" y="9932"/>
                    <a:pt x="21252" y="11678"/>
                    <a:pt x="764" y="20993"/>
                  </a:cubicBezTo>
                  <a:lnTo>
                    <a:pt x="2382" y="25068"/>
                  </a:lnTo>
                  <a:lnTo>
                    <a:pt x="5078" y="23903"/>
                  </a:lnTo>
                  <a:cubicBezTo>
                    <a:pt x="6695" y="23321"/>
                    <a:pt x="9391" y="22739"/>
                    <a:pt x="11008" y="22739"/>
                  </a:cubicBezTo>
                  <a:cubicBezTo>
                    <a:pt x="14243" y="22739"/>
                    <a:pt x="16939" y="23903"/>
                    <a:pt x="18556" y="26232"/>
                  </a:cubicBezTo>
                  <a:cubicBezTo>
                    <a:pt x="20713" y="29143"/>
                    <a:pt x="21252" y="32053"/>
                    <a:pt x="21252" y="43696"/>
                  </a:cubicBezTo>
                  <a:lnTo>
                    <a:pt x="21252" y="104240"/>
                  </a:lnTo>
                  <a:cubicBezTo>
                    <a:pt x="21252" y="131019"/>
                    <a:pt x="18556" y="135676"/>
                    <a:pt x="5078" y="135676"/>
                  </a:cubicBezTo>
                  <a:lnTo>
                    <a:pt x="225" y="135676"/>
                  </a:lnTo>
                  <a:lnTo>
                    <a:pt x="225" y="140916"/>
                  </a:lnTo>
                  <a:lnTo>
                    <a:pt x="62228" y="140916"/>
                  </a:lnTo>
                  <a:lnTo>
                    <a:pt x="62228" y="135676"/>
                  </a:lnTo>
                  <a:lnTo>
                    <a:pt x="56836" y="135676"/>
                  </a:lnTo>
                  <a:cubicBezTo>
                    <a:pt x="50905" y="135676"/>
                    <a:pt x="46592" y="133348"/>
                    <a:pt x="44975" y="129855"/>
                  </a:cubicBezTo>
                  <a:cubicBezTo>
                    <a:pt x="43897" y="126362"/>
                    <a:pt x="42818" y="117630"/>
                    <a:pt x="42818" y="103076"/>
                  </a:cubicBezTo>
                  <a:lnTo>
                    <a:pt x="42818" y="38457"/>
                  </a:lnTo>
                  <a:cubicBezTo>
                    <a:pt x="53062" y="26814"/>
                    <a:pt x="63845" y="20410"/>
                    <a:pt x="73550" y="20410"/>
                  </a:cubicBezTo>
                  <a:cubicBezTo>
                    <a:pt x="80020" y="20410"/>
                    <a:pt x="85411" y="22739"/>
                    <a:pt x="88646" y="27396"/>
                  </a:cubicBezTo>
                  <a:cubicBezTo>
                    <a:pt x="91881" y="32636"/>
                    <a:pt x="92959" y="39622"/>
                    <a:pt x="92959" y="55339"/>
                  </a:cubicBezTo>
                  <a:lnTo>
                    <a:pt x="92959" y="103076"/>
                  </a:lnTo>
                  <a:cubicBezTo>
                    <a:pt x="92420" y="125780"/>
                    <a:pt x="92420" y="125780"/>
                    <a:pt x="90803" y="129855"/>
                  </a:cubicBezTo>
                  <a:cubicBezTo>
                    <a:pt x="89185" y="133930"/>
                    <a:pt x="85411" y="135676"/>
                    <a:pt x="78941" y="135676"/>
                  </a:cubicBezTo>
                  <a:lnTo>
                    <a:pt x="74089" y="135676"/>
                  </a:lnTo>
                  <a:lnTo>
                    <a:pt x="74089" y="140916"/>
                  </a:lnTo>
                  <a:lnTo>
                    <a:pt x="132856" y="140916"/>
                  </a:lnTo>
                  <a:lnTo>
                    <a:pt x="132856" y="135676"/>
                  </a:lnTo>
                  <a:lnTo>
                    <a:pt x="128543" y="135676"/>
                  </a:lnTo>
                  <a:cubicBezTo>
                    <a:pt x="122073" y="135676"/>
                    <a:pt x="118300" y="133930"/>
                    <a:pt x="116682" y="129855"/>
                  </a:cubicBezTo>
                  <a:cubicBezTo>
                    <a:pt x="115065" y="125780"/>
                    <a:pt x="115065" y="125780"/>
                    <a:pt x="114525" y="103076"/>
                  </a:cubicBezTo>
                  <a:lnTo>
                    <a:pt x="114525" y="38457"/>
                  </a:lnTo>
                  <a:cubicBezTo>
                    <a:pt x="130161" y="23321"/>
                    <a:pt x="135552" y="20410"/>
                    <a:pt x="145257" y="20410"/>
                  </a:cubicBezTo>
                  <a:cubicBezTo>
                    <a:pt x="152805" y="20410"/>
                    <a:pt x="158736" y="23321"/>
                    <a:pt x="161971" y="30307"/>
                  </a:cubicBezTo>
                  <a:cubicBezTo>
                    <a:pt x="164127" y="34964"/>
                    <a:pt x="164666" y="39622"/>
                    <a:pt x="164666" y="55339"/>
                  </a:cubicBezTo>
                  <a:lnTo>
                    <a:pt x="164666" y="103076"/>
                  </a:lnTo>
                  <a:cubicBezTo>
                    <a:pt x="164127" y="125780"/>
                    <a:pt x="164127" y="125780"/>
                    <a:pt x="162510" y="129855"/>
                  </a:cubicBezTo>
                  <a:cubicBezTo>
                    <a:pt x="160892" y="133930"/>
                    <a:pt x="157118" y="135676"/>
                    <a:pt x="150649" y="135676"/>
                  </a:cubicBezTo>
                  <a:lnTo>
                    <a:pt x="146874" y="135676"/>
                  </a:lnTo>
                  <a:lnTo>
                    <a:pt x="146874" y="140916"/>
                  </a:lnTo>
                  <a:lnTo>
                    <a:pt x="205103" y="140916"/>
                  </a:lnTo>
                  <a:lnTo>
                    <a:pt x="205103" y="135676"/>
                  </a:lnTo>
                  <a:lnTo>
                    <a:pt x="200250" y="135676"/>
                  </a:lnTo>
                  <a:cubicBezTo>
                    <a:pt x="194320" y="135676"/>
                    <a:pt x="190546" y="133930"/>
                    <a:pt x="188928" y="129855"/>
                  </a:cubicBezTo>
                  <a:cubicBezTo>
                    <a:pt x="187311" y="125780"/>
                    <a:pt x="187311" y="125780"/>
                    <a:pt x="186772" y="103076"/>
                  </a:cubicBezTo>
                  <a:lnTo>
                    <a:pt x="186772" y="56504"/>
                  </a:lnTo>
                  <a:cubicBezTo>
                    <a:pt x="186772" y="29725"/>
                    <a:pt x="186233" y="25650"/>
                    <a:pt x="180841" y="16917"/>
                  </a:cubicBezTo>
                  <a:cubicBezTo>
                    <a:pt x="175450" y="7603"/>
                    <a:pt x="165745" y="1782"/>
                    <a:pt x="154962" y="1782"/>
                  </a:cubicBezTo>
                  <a:cubicBezTo>
                    <a:pt x="140944" y="1782"/>
                    <a:pt x="131778" y="7603"/>
                    <a:pt x="113447" y="28560"/>
                  </a:cubicBezTo>
                  <a:cubicBezTo>
                    <a:pt x="107516" y="9932"/>
                    <a:pt x="98351" y="1782"/>
                    <a:pt x="83794" y="1782"/>
                  </a:cubicBezTo>
                  <a:cubicBezTo>
                    <a:pt x="70854" y="1782"/>
                    <a:pt x="60610" y="8185"/>
                    <a:pt x="42818" y="27396"/>
                  </a:cubicBezTo>
                  <a:close/>
                </a:path>
              </a:pathLst>
            </a:custGeom>
            <a:solidFill>
              <a:srgbClr val="000000"/>
            </a:solidFill>
            <a:ln w="34506" cap="flat">
              <a:noFill/>
              <a:prstDash val="solid"/>
              <a:miter/>
            </a:ln>
          </p:spPr>
          <p:txBody>
            <a:bodyPr rtlCol="0" anchor="ctr"/>
            <a:lstStyle/>
            <a:p>
              <a:endParaRPr lang="ti-ET"/>
            </a:p>
          </p:txBody>
        </p:sp>
        <p:sp>
          <p:nvSpPr>
            <p:cNvPr id="62" name="Freeform: Shape 61">
              <a:extLst>
                <a:ext uri="{FF2B5EF4-FFF2-40B4-BE49-F238E27FC236}">
                  <a16:creationId xmlns:a16="http://schemas.microsoft.com/office/drawing/2014/main" id="{59F5AD48-5B18-4565-A133-A814CEBE72D4}"/>
                </a:ext>
              </a:extLst>
            </p:cNvPr>
            <p:cNvSpPr/>
            <p:nvPr/>
          </p:nvSpPr>
          <p:spPr>
            <a:xfrm>
              <a:off x="7991178" y="1173401"/>
              <a:ext cx="127239" cy="189199"/>
            </a:xfrm>
            <a:custGeom>
              <a:avLst/>
              <a:gdLst>
                <a:gd name="connsiteX0" fmla="*/ 43364 w 127239"/>
                <a:gd name="connsiteY0" fmla="*/ 133348 h 189199"/>
                <a:gd name="connsiteX1" fmla="*/ 69243 w 127239"/>
                <a:gd name="connsiteY1" fmla="*/ 143244 h 189199"/>
                <a:gd name="connsiteX2" fmla="*/ 127471 w 127239"/>
                <a:gd name="connsiteY2" fmla="*/ 69893 h 189199"/>
                <a:gd name="connsiteX3" fmla="*/ 82183 w 127239"/>
                <a:gd name="connsiteY3" fmla="*/ 1782 h 189199"/>
                <a:gd name="connsiteX4" fmla="*/ 43364 w 127239"/>
                <a:gd name="connsiteY4" fmla="*/ 28560 h 189199"/>
                <a:gd name="connsiteX5" fmla="*/ 43364 w 127239"/>
                <a:gd name="connsiteY5" fmla="*/ 35 h 189199"/>
                <a:gd name="connsiteX6" fmla="*/ 771 w 127239"/>
                <a:gd name="connsiteY6" fmla="*/ 20993 h 189199"/>
                <a:gd name="connsiteX7" fmla="*/ 2388 w 127239"/>
                <a:gd name="connsiteY7" fmla="*/ 25068 h 189199"/>
                <a:gd name="connsiteX8" fmla="*/ 5084 w 127239"/>
                <a:gd name="connsiteY8" fmla="*/ 23903 h 189199"/>
                <a:gd name="connsiteX9" fmla="*/ 11015 w 127239"/>
                <a:gd name="connsiteY9" fmla="*/ 22739 h 189199"/>
                <a:gd name="connsiteX10" fmla="*/ 21258 w 127239"/>
                <a:gd name="connsiteY10" fmla="*/ 43696 h 189199"/>
                <a:gd name="connsiteX11" fmla="*/ 21258 w 127239"/>
                <a:gd name="connsiteY11" fmla="*/ 152559 h 189199"/>
                <a:gd name="connsiteX12" fmla="*/ 19102 w 127239"/>
                <a:gd name="connsiteY12" fmla="*/ 175263 h 189199"/>
                <a:gd name="connsiteX13" fmla="*/ 5084 w 127239"/>
                <a:gd name="connsiteY13" fmla="*/ 184577 h 189199"/>
                <a:gd name="connsiteX14" fmla="*/ 231 w 127239"/>
                <a:gd name="connsiteY14" fmla="*/ 184577 h 189199"/>
                <a:gd name="connsiteX15" fmla="*/ 231 w 127239"/>
                <a:gd name="connsiteY15" fmla="*/ 189234 h 189199"/>
                <a:gd name="connsiteX16" fmla="*/ 62773 w 127239"/>
                <a:gd name="connsiteY16" fmla="*/ 189234 h 189199"/>
                <a:gd name="connsiteX17" fmla="*/ 62773 w 127239"/>
                <a:gd name="connsiteY17" fmla="*/ 184577 h 189199"/>
                <a:gd name="connsiteX18" fmla="*/ 59538 w 127239"/>
                <a:gd name="connsiteY18" fmla="*/ 184577 h 189199"/>
                <a:gd name="connsiteX19" fmla="*/ 43364 w 127239"/>
                <a:gd name="connsiteY19" fmla="*/ 152559 h 189199"/>
                <a:gd name="connsiteX20" fmla="*/ 43364 w 127239"/>
                <a:gd name="connsiteY20" fmla="*/ 43114 h 189199"/>
                <a:gd name="connsiteX21" fmla="*/ 69782 w 127239"/>
                <a:gd name="connsiteY21" fmla="*/ 23321 h 189199"/>
                <a:gd name="connsiteX22" fmla="*/ 102670 w 127239"/>
                <a:gd name="connsiteY22" fmla="*/ 78043 h 189199"/>
                <a:gd name="connsiteX23" fmla="*/ 69243 w 127239"/>
                <a:gd name="connsiteY23" fmla="*/ 132184 h 189199"/>
                <a:gd name="connsiteX24" fmla="*/ 47677 w 127239"/>
                <a:gd name="connsiteY24" fmla="*/ 120541 h 189199"/>
                <a:gd name="connsiteX25" fmla="*/ 43364 w 127239"/>
                <a:gd name="connsiteY25" fmla="*/ 93179 h 18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7239" h="189199">
                  <a:moveTo>
                    <a:pt x="43364" y="133348"/>
                  </a:moveTo>
                  <a:cubicBezTo>
                    <a:pt x="53607" y="140334"/>
                    <a:pt x="60617" y="143244"/>
                    <a:pt x="69243" y="143244"/>
                  </a:cubicBezTo>
                  <a:cubicBezTo>
                    <a:pt x="101053" y="143244"/>
                    <a:pt x="127471" y="109480"/>
                    <a:pt x="127471" y="69893"/>
                  </a:cubicBezTo>
                  <a:cubicBezTo>
                    <a:pt x="127471" y="32636"/>
                    <a:pt x="106984" y="1782"/>
                    <a:pt x="82183" y="1782"/>
                  </a:cubicBezTo>
                  <a:cubicBezTo>
                    <a:pt x="68165" y="1782"/>
                    <a:pt x="58460" y="8185"/>
                    <a:pt x="43364" y="28560"/>
                  </a:cubicBezTo>
                  <a:lnTo>
                    <a:pt x="43364" y="35"/>
                  </a:lnTo>
                  <a:cubicBezTo>
                    <a:pt x="23954" y="9932"/>
                    <a:pt x="21258" y="11678"/>
                    <a:pt x="771" y="20993"/>
                  </a:cubicBezTo>
                  <a:lnTo>
                    <a:pt x="2388" y="25068"/>
                  </a:lnTo>
                  <a:lnTo>
                    <a:pt x="5084" y="23903"/>
                  </a:lnTo>
                  <a:cubicBezTo>
                    <a:pt x="6701" y="23321"/>
                    <a:pt x="9397" y="22739"/>
                    <a:pt x="11015" y="22739"/>
                  </a:cubicBezTo>
                  <a:cubicBezTo>
                    <a:pt x="18563" y="22739"/>
                    <a:pt x="21258" y="27979"/>
                    <a:pt x="21258" y="43696"/>
                  </a:cubicBezTo>
                  <a:lnTo>
                    <a:pt x="21258" y="152559"/>
                  </a:lnTo>
                  <a:cubicBezTo>
                    <a:pt x="20180" y="172934"/>
                    <a:pt x="20180" y="172934"/>
                    <a:pt x="19102" y="175263"/>
                  </a:cubicBezTo>
                  <a:cubicBezTo>
                    <a:pt x="17484" y="181666"/>
                    <a:pt x="13171" y="184577"/>
                    <a:pt x="5084" y="184577"/>
                  </a:cubicBezTo>
                  <a:lnTo>
                    <a:pt x="231" y="184577"/>
                  </a:lnTo>
                  <a:lnTo>
                    <a:pt x="231" y="189234"/>
                  </a:lnTo>
                  <a:lnTo>
                    <a:pt x="62773" y="189234"/>
                  </a:lnTo>
                  <a:lnTo>
                    <a:pt x="62773" y="184577"/>
                  </a:lnTo>
                  <a:lnTo>
                    <a:pt x="59538" y="184577"/>
                  </a:lnTo>
                  <a:cubicBezTo>
                    <a:pt x="46599" y="184577"/>
                    <a:pt x="43364" y="178173"/>
                    <a:pt x="43364" y="152559"/>
                  </a:cubicBezTo>
                  <a:close/>
                  <a:moveTo>
                    <a:pt x="43364" y="43114"/>
                  </a:moveTo>
                  <a:cubicBezTo>
                    <a:pt x="55225" y="26814"/>
                    <a:pt x="59538" y="23321"/>
                    <a:pt x="69782" y="23321"/>
                  </a:cubicBezTo>
                  <a:cubicBezTo>
                    <a:pt x="89731" y="23321"/>
                    <a:pt x="102670" y="45443"/>
                    <a:pt x="102670" y="78043"/>
                  </a:cubicBezTo>
                  <a:cubicBezTo>
                    <a:pt x="102670" y="110062"/>
                    <a:pt x="89191" y="132184"/>
                    <a:pt x="69243" y="132184"/>
                  </a:cubicBezTo>
                  <a:cubicBezTo>
                    <a:pt x="60617" y="132184"/>
                    <a:pt x="52529" y="127526"/>
                    <a:pt x="47677" y="120541"/>
                  </a:cubicBezTo>
                  <a:cubicBezTo>
                    <a:pt x="44442" y="114137"/>
                    <a:pt x="43364" y="108897"/>
                    <a:pt x="43364" y="93179"/>
                  </a:cubicBezTo>
                  <a:close/>
                </a:path>
              </a:pathLst>
            </a:custGeom>
            <a:solidFill>
              <a:srgbClr val="000000"/>
            </a:solidFill>
            <a:ln w="34506" cap="flat">
              <a:noFill/>
              <a:prstDash val="solid"/>
              <a:miter/>
            </a:ln>
          </p:spPr>
          <p:txBody>
            <a:bodyPr rtlCol="0" anchor="ctr"/>
            <a:lstStyle/>
            <a:p>
              <a:endParaRPr lang="ti-ET"/>
            </a:p>
          </p:txBody>
        </p:sp>
        <p:sp>
          <p:nvSpPr>
            <p:cNvPr id="63" name="Freeform: Shape 62">
              <a:extLst>
                <a:ext uri="{FF2B5EF4-FFF2-40B4-BE49-F238E27FC236}">
                  <a16:creationId xmlns:a16="http://schemas.microsoft.com/office/drawing/2014/main" id="{472D376C-5573-4C2C-A342-C2E32D8B24DD}"/>
                </a:ext>
              </a:extLst>
            </p:cNvPr>
            <p:cNvSpPr/>
            <p:nvPr/>
          </p:nvSpPr>
          <p:spPr>
            <a:xfrm>
              <a:off x="8145177" y="1283428"/>
              <a:ext cx="30731" cy="33182"/>
            </a:xfrm>
            <a:custGeom>
              <a:avLst/>
              <a:gdLst>
                <a:gd name="connsiteX0" fmla="*/ 15871 w 30731"/>
                <a:gd name="connsiteY0" fmla="*/ 35 h 33182"/>
                <a:gd name="connsiteX1" fmla="*/ 236 w 30731"/>
                <a:gd name="connsiteY1" fmla="*/ 16335 h 33182"/>
                <a:gd name="connsiteX2" fmla="*/ 15871 w 30731"/>
                <a:gd name="connsiteY2" fmla="*/ 33218 h 33182"/>
                <a:gd name="connsiteX3" fmla="*/ 30967 w 30731"/>
                <a:gd name="connsiteY3" fmla="*/ 16335 h 33182"/>
                <a:gd name="connsiteX4" fmla="*/ 15871 w 30731"/>
                <a:gd name="connsiteY4" fmla="*/ 35 h 33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31" h="33182">
                  <a:moveTo>
                    <a:pt x="15871" y="35"/>
                  </a:moveTo>
                  <a:cubicBezTo>
                    <a:pt x="7245" y="35"/>
                    <a:pt x="236" y="7603"/>
                    <a:pt x="236" y="16335"/>
                  </a:cubicBezTo>
                  <a:cubicBezTo>
                    <a:pt x="236" y="25650"/>
                    <a:pt x="7245" y="33218"/>
                    <a:pt x="15871" y="33218"/>
                  </a:cubicBezTo>
                  <a:cubicBezTo>
                    <a:pt x="23958" y="33218"/>
                    <a:pt x="30967" y="25650"/>
                    <a:pt x="30967" y="16335"/>
                  </a:cubicBezTo>
                  <a:cubicBezTo>
                    <a:pt x="30967" y="7603"/>
                    <a:pt x="23958" y="35"/>
                    <a:pt x="15871" y="35"/>
                  </a:cubicBezTo>
                  <a:close/>
                </a:path>
              </a:pathLst>
            </a:custGeom>
            <a:solidFill>
              <a:srgbClr val="000000"/>
            </a:solidFill>
            <a:ln w="34506" cap="flat">
              <a:noFill/>
              <a:prstDash val="solid"/>
              <a:miter/>
            </a:ln>
          </p:spPr>
          <p:txBody>
            <a:bodyPr rtlCol="0" anchor="ctr"/>
            <a:lstStyle/>
            <a:p>
              <a:endParaRPr lang="ti-ET"/>
            </a:p>
          </p:txBody>
        </p:sp>
        <p:sp>
          <p:nvSpPr>
            <p:cNvPr id="207872" name="Freeform: Shape 207871">
              <a:extLst>
                <a:ext uri="{FF2B5EF4-FFF2-40B4-BE49-F238E27FC236}">
                  <a16:creationId xmlns:a16="http://schemas.microsoft.com/office/drawing/2014/main" id="{577E5E74-1A6D-49E0-8DD5-C9C15B22F85F}"/>
                </a:ext>
              </a:extLst>
            </p:cNvPr>
            <p:cNvSpPr/>
            <p:nvPr/>
          </p:nvSpPr>
          <p:spPr>
            <a:xfrm>
              <a:off x="8192782" y="1314282"/>
              <a:ext cx="34505" cy="37257"/>
            </a:xfrm>
            <a:custGeom>
              <a:avLst/>
              <a:gdLst/>
              <a:ahLst/>
              <a:cxnLst/>
              <a:rect l="l" t="t" r="r" b="b"/>
              <a:pathLst>
                <a:path w="34505" h="37257"/>
              </a:pathLst>
            </a:custGeom>
            <a:solidFill>
              <a:srgbClr val="000000"/>
            </a:solidFill>
            <a:ln w="34506" cap="flat">
              <a:noFill/>
              <a:prstDash val="solid"/>
              <a:miter/>
            </a:ln>
          </p:spPr>
          <p:txBody>
            <a:bodyPr rtlCol="0" anchor="ctr"/>
            <a:lstStyle/>
            <a:p>
              <a:endParaRPr lang="ti-ET"/>
            </a:p>
          </p:txBody>
        </p:sp>
        <p:sp>
          <p:nvSpPr>
            <p:cNvPr id="207873" name="Freeform: Shape 207872">
              <a:extLst>
                <a:ext uri="{FF2B5EF4-FFF2-40B4-BE49-F238E27FC236}">
                  <a16:creationId xmlns:a16="http://schemas.microsoft.com/office/drawing/2014/main" id="{BF4B33EA-BD88-4BAA-B8FE-11E25B4301B3}"/>
                </a:ext>
              </a:extLst>
            </p:cNvPr>
            <p:cNvSpPr/>
            <p:nvPr/>
          </p:nvSpPr>
          <p:spPr>
            <a:xfrm>
              <a:off x="8280124" y="1113440"/>
              <a:ext cx="113761" cy="203170"/>
            </a:xfrm>
            <a:custGeom>
              <a:avLst/>
              <a:gdLst>
                <a:gd name="connsiteX0" fmla="*/ 6709 w 113761"/>
                <a:gd name="connsiteY0" fmla="*/ 200877 h 203170"/>
                <a:gd name="connsiteX1" fmla="*/ 14797 w 113761"/>
                <a:gd name="connsiteY1" fmla="*/ 192727 h 203170"/>
                <a:gd name="connsiteX2" fmla="*/ 25580 w 113761"/>
                <a:gd name="connsiteY2" fmla="*/ 195056 h 203170"/>
                <a:gd name="connsiteX3" fmla="*/ 59007 w 113761"/>
                <a:gd name="connsiteY3" fmla="*/ 203206 h 203170"/>
                <a:gd name="connsiteX4" fmla="*/ 114000 w 113761"/>
                <a:gd name="connsiteY4" fmla="*/ 147902 h 203170"/>
                <a:gd name="connsiteX5" fmla="*/ 71947 w 113761"/>
                <a:gd name="connsiteY5" fmla="*/ 88522 h 203170"/>
                <a:gd name="connsiteX6" fmla="*/ 50381 w 113761"/>
                <a:gd name="connsiteY6" fmla="*/ 75133 h 203170"/>
                <a:gd name="connsiteX7" fmla="*/ 23423 w 113761"/>
                <a:gd name="connsiteY7" fmla="*/ 40204 h 203170"/>
                <a:gd name="connsiteX8" fmla="*/ 52537 w 113761"/>
                <a:gd name="connsiteY8" fmla="*/ 12843 h 203170"/>
                <a:gd name="connsiteX9" fmla="*/ 78955 w 113761"/>
                <a:gd name="connsiteY9" fmla="*/ 24486 h 203170"/>
                <a:gd name="connsiteX10" fmla="*/ 97287 w 113761"/>
                <a:gd name="connsiteY10" fmla="*/ 65236 h 203170"/>
                <a:gd name="connsiteX11" fmla="*/ 102139 w 113761"/>
                <a:gd name="connsiteY11" fmla="*/ 65236 h 203170"/>
                <a:gd name="connsiteX12" fmla="*/ 102139 w 113761"/>
                <a:gd name="connsiteY12" fmla="*/ 2364 h 203170"/>
                <a:gd name="connsiteX13" fmla="*/ 96208 w 113761"/>
                <a:gd name="connsiteY13" fmla="*/ 2364 h 203170"/>
                <a:gd name="connsiteX14" fmla="*/ 88660 w 113761"/>
                <a:gd name="connsiteY14" fmla="*/ 9350 h 203170"/>
                <a:gd name="connsiteX15" fmla="*/ 74642 w 113761"/>
                <a:gd name="connsiteY15" fmla="*/ 5275 h 203170"/>
                <a:gd name="connsiteX16" fmla="*/ 48763 w 113761"/>
                <a:gd name="connsiteY16" fmla="*/ 35 h 203170"/>
                <a:gd name="connsiteX17" fmla="*/ 239 w 113761"/>
                <a:gd name="connsiteY17" fmla="*/ 51265 h 203170"/>
                <a:gd name="connsiteX18" fmla="*/ 36363 w 113761"/>
                <a:gd name="connsiteY18" fmla="*/ 104240 h 203170"/>
                <a:gd name="connsiteX19" fmla="*/ 57929 w 113761"/>
                <a:gd name="connsiteY19" fmla="*/ 117630 h 203170"/>
                <a:gd name="connsiteX20" fmla="*/ 75721 w 113761"/>
                <a:gd name="connsiteY20" fmla="*/ 132766 h 203170"/>
                <a:gd name="connsiteX21" fmla="*/ 87043 w 113761"/>
                <a:gd name="connsiteY21" fmla="*/ 157798 h 203170"/>
                <a:gd name="connsiteX22" fmla="*/ 54694 w 113761"/>
                <a:gd name="connsiteY22" fmla="*/ 190399 h 203170"/>
                <a:gd name="connsiteX23" fmla="*/ 16953 w 113761"/>
                <a:gd name="connsiteY23" fmla="*/ 167113 h 203170"/>
                <a:gd name="connsiteX24" fmla="*/ 6709 w 113761"/>
                <a:gd name="connsiteY24" fmla="*/ 133348 h 203170"/>
                <a:gd name="connsiteX25" fmla="*/ 1318 w 113761"/>
                <a:gd name="connsiteY25" fmla="*/ 133348 h 203170"/>
                <a:gd name="connsiteX26" fmla="*/ 1318 w 113761"/>
                <a:gd name="connsiteY26" fmla="*/ 200877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761" h="203170">
                  <a:moveTo>
                    <a:pt x="6709" y="200877"/>
                  </a:moveTo>
                  <a:cubicBezTo>
                    <a:pt x="8327" y="195056"/>
                    <a:pt x="10483" y="192727"/>
                    <a:pt x="14797" y="192727"/>
                  </a:cubicBezTo>
                  <a:cubicBezTo>
                    <a:pt x="17492" y="192727"/>
                    <a:pt x="21805" y="193892"/>
                    <a:pt x="25580" y="195056"/>
                  </a:cubicBezTo>
                  <a:cubicBezTo>
                    <a:pt x="48224" y="203206"/>
                    <a:pt x="48224" y="203206"/>
                    <a:pt x="59007" y="203206"/>
                  </a:cubicBezTo>
                  <a:cubicBezTo>
                    <a:pt x="90817" y="203206"/>
                    <a:pt x="114000" y="179920"/>
                    <a:pt x="114000" y="147902"/>
                  </a:cubicBezTo>
                  <a:cubicBezTo>
                    <a:pt x="114000" y="124616"/>
                    <a:pt x="101061" y="106569"/>
                    <a:pt x="71947" y="88522"/>
                  </a:cubicBezTo>
                  <a:lnTo>
                    <a:pt x="50381" y="75133"/>
                  </a:lnTo>
                  <a:cubicBezTo>
                    <a:pt x="33128" y="64654"/>
                    <a:pt x="23423" y="52429"/>
                    <a:pt x="23423" y="40204"/>
                  </a:cubicBezTo>
                  <a:cubicBezTo>
                    <a:pt x="23423" y="24486"/>
                    <a:pt x="35823" y="12843"/>
                    <a:pt x="52537" y="12843"/>
                  </a:cubicBezTo>
                  <a:cubicBezTo>
                    <a:pt x="63320" y="12843"/>
                    <a:pt x="72486" y="16918"/>
                    <a:pt x="78955" y="24486"/>
                  </a:cubicBezTo>
                  <a:cubicBezTo>
                    <a:pt x="86504" y="32636"/>
                    <a:pt x="90817" y="42532"/>
                    <a:pt x="97287" y="65236"/>
                  </a:cubicBezTo>
                  <a:lnTo>
                    <a:pt x="102139" y="65236"/>
                  </a:lnTo>
                  <a:lnTo>
                    <a:pt x="102139" y="2364"/>
                  </a:lnTo>
                  <a:lnTo>
                    <a:pt x="96208" y="2364"/>
                  </a:lnTo>
                  <a:cubicBezTo>
                    <a:pt x="94591" y="7021"/>
                    <a:pt x="92434" y="9350"/>
                    <a:pt x="88660" y="9350"/>
                  </a:cubicBezTo>
                  <a:cubicBezTo>
                    <a:pt x="86504" y="9350"/>
                    <a:pt x="85965" y="9350"/>
                    <a:pt x="74642" y="5275"/>
                  </a:cubicBezTo>
                  <a:cubicBezTo>
                    <a:pt x="63320" y="1200"/>
                    <a:pt x="57389" y="35"/>
                    <a:pt x="48763" y="35"/>
                  </a:cubicBezTo>
                  <a:cubicBezTo>
                    <a:pt x="20188" y="35"/>
                    <a:pt x="239" y="20993"/>
                    <a:pt x="239" y="51265"/>
                  </a:cubicBezTo>
                  <a:cubicBezTo>
                    <a:pt x="239" y="72804"/>
                    <a:pt x="10483" y="88522"/>
                    <a:pt x="36363" y="104240"/>
                  </a:cubicBezTo>
                  <a:lnTo>
                    <a:pt x="57929" y="117630"/>
                  </a:lnTo>
                  <a:cubicBezTo>
                    <a:pt x="64399" y="121705"/>
                    <a:pt x="70329" y="127526"/>
                    <a:pt x="75721" y="132766"/>
                  </a:cubicBezTo>
                  <a:cubicBezTo>
                    <a:pt x="83808" y="141498"/>
                    <a:pt x="87043" y="148484"/>
                    <a:pt x="87043" y="157798"/>
                  </a:cubicBezTo>
                  <a:cubicBezTo>
                    <a:pt x="87043" y="176427"/>
                    <a:pt x="72486" y="190399"/>
                    <a:pt x="54694" y="190399"/>
                  </a:cubicBezTo>
                  <a:cubicBezTo>
                    <a:pt x="40137" y="190399"/>
                    <a:pt x="25580" y="181084"/>
                    <a:pt x="16953" y="167113"/>
                  </a:cubicBezTo>
                  <a:cubicBezTo>
                    <a:pt x="11022" y="157798"/>
                    <a:pt x="8866" y="149648"/>
                    <a:pt x="6709" y="133348"/>
                  </a:cubicBezTo>
                  <a:lnTo>
                    <a:pt x="1318" y="133348"/>
                  </a:lnTo>
                  <a:lnTo>
                    <a:pt x="1318" y="200877"/>
                  </a:lnTo>
                  <a:close/>
                </a:path>
              </a:pathLst>
            </a:custGeom>
            <a:solidFill>
              <a:srgbClr val="000000"/>
            </a:solidFill>
            <a:ln w="34506" cap="flat">
              <a:noFill/>
              <a:prstDash val="solid"/>
              <a:miter/>
            </a:ln>
          </p:spPr>
          <p:txBody>
            <a:bodyPr rtlCol="0" anchor="ctr"/>
            <a:lstStyle/>
            <a:p>
              <a:endParaRPr lang="ti-ET"/>
            </a:p>
          </p:txBody>
        </p:sp>
      </p:grpSp>
      <p:sp>
        <p:nvSpPr>
          <p:cNvPr id="207875" name="Freeform: Shape 207874">
            <a:extLst>
              <a:ext uri="{FF2B5EF4-FFF2-40B4-BE49-F238E27FC236}">
                <a16:creationId xmlns:a16="http://schemas.microsoft.com/office/drawing/2014/main" id="{66620DDC-E0DD-4FA3-B5A2-06CFBDBFB797}"/>
              </a:ext>
            </a:extLst>
          </p:cNvPr>
          <p:cNvSpPr/>
          <p:nvPr/>
        </p:nvSpPr>
        <p:spPr>
          <a:xfrm>
            <a:off x="8417491" y="1816163"/>
            <a:ext cx="104056" cy="141462"/>
          </a:xfrm>
          <a:custGeom>
            <a:avLst/>
            <a:gdLst>
              <a:gd name="connsiteX0" fmla="*/ 99987 w 104056"/>
              <a:gd name="connsiteY0" fmla="*/ 83865 h 141462"/>
              <a:gd name="connsiteX1" fmla="*/ 61707 w 104056"/>
              <a:gd name="connsiteY1" fmla="*/ 117048 h 141462"/>
              <a:gd name="connsiteX2" fmla="*/ 23427 w 104056"/>
              <a:gd name="connsiteY2" fmla="*/ 62326 h 141462"/>
              <a:gd name="connsiteX3" fmla="*/ 54698 w 104056"/>
              <a:gd name="connsiteY3" fmla="*/ 11096 h 141462"/>
              <a:gd name="connsiteX4" fmla="*/ 71951 w 104056"/>
              <a:gd name="connsiteY4" fmla="*/ 29143 h 141462"/>
              <a:gd name="connsiteX5" fmla="*/ 86508 w 104056"/>
              <a:gd name="connsiteY5" fmla="*/ 44279 h 141462"/>
              <a:gd name="connsiteX6" fmla="*/ 99987 w 104056"/>
              <a:gd name="connsiteY6" fmla="*/ 31471 h 141462"/>
              <a:gd name="connsiteX7" fmla="*/ 58472 w 104056"/>
              <a:gd name="connsiteY7" fmla="*/ 35 h 141462"/>
              <a:gd name="connsiteX8" fmla="*/ 244 w 104056"/>
              <a:gd name="connsiteY8" fmla="*/ 71640 h 141462"/>
              <a:gd name="connsiteX9" fmla="*/ 13183 w 104056"/>
              <a:gd name="connsiteY9" fmla="*/ 119376 h 141462"/>
              <a:gd name="connsiteX10" fmla="*/ 53080 w 104056"/>
              <a:gd name="connsiteY10" fmla="*/ 141498 h 141462"/>
              <a:gd name="connsiteX11" fmla="*/ 104300 w 104056"/>
              <a:gd name="connsiteY11" fmla="*/ 86194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056" h="141462">
                <a:moveTo>
                  <a:pt x="99987" y="83865"/>
                </a:moveTo>
                <a:cubicBezTo>
                  <a:pt x="92978" y="105405"/>
                  <a:pt x="79499" y="117048"/>
                  <a:pt x="61707" y="117048"/>
                </a:cubicBezTo>
                <a:cubicBezTo>
                  <a:pt x="38524" y="117048"/>
                  <a:pt x="23427" y="95508"/>
                  <a:pt x="23427" y="62326"/>
                </a:cubicBezTo>
                <a:cubicBezTo>
                  <a:pt x="23427" y="31471"/>
                  <a:pt x="35828" y="11096"/>
                  <a:pt x="54698" y="11096"/>
                </a:cubicBezTo>
                <a:cubicBezTo>
                  <a:pt x="65481" y="11096"/>
                  <a:pt x="69794" y="16335"/>
                  <a:pt x="71951" y="29143"/>
                </a:cubicBezTo>
                <a:cubicBezTo>
                  <a:pt x="73029" y="39040"/>
                  <a:pt x="77881" y="44279"/>
                  <a:pt x="86508" y="44279"/>
                </a:cubicBezTo>
                <a:cubicBezTo>
                  <a:pt x="94595" y="44279"/>
                  <a:pt x="99987" y="39040"/>
                  <a:pt x="99987" y="31471"/>
                </a:cubicBezTo>
                <a:cubicBezTo>
                  <a:pt x="99987" y="14007"/>
                  <a:pt x="81116" y="35"/>
                  <a:pt x="58472" y="35"/>
                </a:cubicBezTo>
                <a:cubicBezTo>
                  <a:pt x="24505" y="35"/>
                  <a:pt x="244" y="29725"/>
                  <a:pt x="244" y="71640"/>
                </a:cubicBezTo>
                <a:cubicBezTo>
                  <a:pt x="244" y="90851"/>
                  <a:pt x="5096" y="107151"/>
                  <a:pt x="13183" y="119376"/>
                </a:cubicBezTo>
                <a:cubicBezTo>
                  <a:pt x="23427" y="132766"/>
                  <a:pt x="38524" y="141498"/>
                  <a:pt x="53080" y="141498"/>
                </a:cubicBezTo>
                <a:cubicBezTo>
                  <a:pt x="76803" y="141498"/>
                  <a:pt x="94595" y="122287"/>
                  <a:pt x="104300" y="86194"/>
                </a:cubicBezTo>
                <a:close/>
              </a:path>
            </a:pathLst>
          </a:custGeom>
          <a:solidFill>
            <a:srgbClr val="000000"/>
          </a:solidFill>
          <a:ln w="34506" cap="flat">
            <a:noFill/>
            <a:prstDash val="solid"/>
            <a:miter/>
          </a:ln>
        </p:spPr>
        <p:txBody>
          <a:bodyPr rtlCol="0" anchor="ctr"/>
          <a:lstStyle/>
          <a:p>
            <a:endParaRPr lang="ti-ET"/>
          </a:p>
        </p:txBody>
      </p:sp>
      <p:sp>
        <p:nvSpPr>
          <p:cNvPr id="207876" name="Freeform: Shape 207875">
            <a:extLst>
              <a:ext uri="{FF2B5EF4-FFF2-40B4-BE49-F238E27FC236}">
                <a16:creationId xmlns:a16="http://schemas.microsoft.com/office/drawing/2014/main" id="{01E47117-E9D9-4CBC-881B-290105E04B84}"/>
              </a:ext>
            </a:extLst>
          </p:cNvPr>
          <p:cNvSpPr/>
          <p:nvPr/>
        </p:nvSpPr>
        <p:spPr>
          <a:xfrm>
            <a:off x="8534699" y="1756783"/>
            <a:ext cx="62541" cy="198513"/>
          </a:xfrm>
          <a:custGeom>
            <a:avLst/>
            <a:gdLst>
              <a:gd name="connsiteX0" fmla="*/ 42840 w 62541"/>
              <a:gd name="connsiteY0" fmla="*/ 57668 h 198513"/>
              <a:gd name="connsiteX1" fmla="*/ 786 w 62541"/>
              <a:gd name="connsiteY1" fmla="*/ 78626 h 198513"/>
              <a:gd name="connsiteX2" fmla="*/ 2404 w 62541"/>
              <a:gd name="connsiteY2" fmla="*/ 82701 h 198513"/>
              <a:gd name="connsiteX3" fmla="*/ 5639 w 62541"/>
              <a:gd name="connsiteY3" fmla="*/ 81536 h 198513"/>
              <a:gd name="connsiteX4" fmla="*/ 11030 w 62541"/>
              <a:gd name="connsiteY4" fmla="*/ 80372 h 198513"/>
              <a:gd name="connsiteX5" fmla="*/ 21274 w 62541"/>
              <a:gd name="connsiteY5" fmla="*/ 101330 h 198513"/>
              <a:gd name="connsiteX6" fmla="*/ 21274 w 62541"/>
              <a:gd name="connsiteY6" fmla="*/ 161873 h 198513"/>
              <a:gd name="connsiteX7" fmla="*/ 19657 w 62541"/>
              <a:gd name="connsiteY7" fmla="*/ 183995 h 198513"/>
              <a:gd name="connsiteX8" fmla="*/ 5100 w 62541"/>
              <a:gd name="connsiteY8" fmla="*/ 193310 h 198513"/>
              <a:gd name="connsiteX9" fmla="*/ 247 w 62541"/>
              <a:gd name="connsiteY9" fmla="*/ 193310 h 198513"/>
              <a:gd name="connsiteX10" fmla="*/ 247 w 62541"/>
              <a:gd name="connsiteY10" fmla="*/ 198549 h 198513"/>
              <a:gd name="connsiteX11" fmla="*/ 62789 w 62541"/>
              <a:gd name="connsiteY11" fmla="*/ 198549 h 198513"/>
              <a:gd name="connsiteX12" fmla="*/ 62789 w 62541"/>
              <a:gd name="connsiteY12" fmla="*/ 193310 h 198513"/>
              <a:gd name="connsiteX13" fmla="*/ 59015 w 62541"/>
              <a:gd name="connsiteY13" fmla="*/ 193310 h 198513"/>
              <a:gd name="connsiteX14" fmla="*/ 42840 w 62541"/>
              <a:gd name="connsiteY14" fmla="*/ 161873 h 198513"/>
              <a:gd name="connsiteX15" fmla="*/ 30440 w 62541"/>
              <a:gd name="connsiteY15" fmla="*/ 35 h 198513"/>
              <a:gd name="connsiteX16" fmla="*/ 15883 w 62541"/>
              <a:gd name="connsiteY16" fmla="*/ 15171 h 198513"/>
              <a:gd name="connsiteX17" fmla="*/ 29901 w 62541"/>
              <a:gd name="connsiteY17" fmla="*/ 30889 h 198513"/>
              <a:gd name="connsiteX18" fmla="*/ 44458 w 62541"/>
              <a:gd name="connsiteY18" fmla="*/ 15171 h 198513"/>
              <a:gd name="connsiteX19" fmla="*/ 30440 w 62541"/>
              <a:gd name="connsiteY19" fmla="*/ 35 h 19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541" h="198513">
                <a:moveTo>
                  <a:pt x="42840" y="57668"/>
                </a:moveTo>
                <a:cubicBezTo>
                  <a:pt x="23970" y="67565"/>
                  <a:pt x="21274" y="69311"/>
                  <a:pt x="786" y="78626"/>
                </a:cubicBezTo>
                <a:lnTo>
                  <a:pt x="2404" y="82701"/>
                </a:lnTo>
                <a:lnTo>
                  <a:pt x="5639" y="81536"/>
                </a:lnTo>
                <a:cubicBezTo>
                  <a:pt x="7256" y="80954"/>
                  <a:pt x="9413" y="80372"/>
                  <a:pt x="11030" y="80372"/>
                </a:cubicBezTo>
                <a:cubicBezTo>
                  <a:pt x="19118" y="80372"/>
                  <a:pt x="21274" y="84447"/>
                  <a:pt x="21274" y="101330"/>
                </a:cubicBezTo>
                <a:lnTo>
                  <a:pt x="21274" y="161873"/>
                </a:lnTo>
                <a:cubicBezTo>
                  <a:pt x="20735" y="181084"/>
                  <a:pt x="20735" y="181084"/>
                  <a:pt x="19657" y="183995"/>
                </a:cubicBezTo>
                <a:cubicBezTo>
                  <a:pt x="17500" y="190981"/>
                  <a:pt x="13726" y="193310"/>
                  <a:pt x="5100" y="193310"/>
                </a:cubicBezTo>
                <a:lnTo>
                  <a:pt x="247" y="193310"/>
                </a:lnTo>
                <a:lnTo>
                  <a:pt x="247" y="198549"/>
                </a:lnTo>
                <a:lnTo>
                  <a:pt x="62789" y="198549"/>
                </a:lnTo>
                <a:lnTo>
                  <a:pt x="62789" y="193310"/>
                </a:lnTo>
                <a:lnTo>
                  <a:pt x="59015" y="193310"/>
                </a:lnTo>
                <a:cubicBezTo>
                  <a:pt x="45536" y="193310"/>
                  <a:pt x="42840" y="188652"/>
                  <a:pt x="42840" y="161873"/>
                </a:cubicBezTo>
                <a:close/>
                <a:moveTo>
                  <a:pt x="30440" y="35"/>
                </a:moveTo>
                <a:cubicBezTo>
                  <a:pt x="22352" y="35"/>
                  <a:pt x="15883" y="6439"/>
                  <a:pt x="15883" y="15171"/>
                </a:cubicBezTo>
                <a:cubicBezTo>
                  <a:pt x="15883" y="23904"/>
                  <a:pt x="22352" y="30889"/>
                  <a:pt x="29901" y="30889"/>
                </a:cubicBezTo>
                <a:cubicBezTo>
                  <a:pt x="37988" y="30889"/>
                  <a:pt x="44458" y="23321"/>
                  <a:pt x="44458" y="15171"/>
                </a:cubicBezTo>
                <a:cubicBezTo>
                  <a:pt x="44458" y="7021"/>
                  <a:pt x="37988" y="35"/>
                  <a:pt x="30440" y="35"/>
                </a:cubicBezTo>
                <a:close/>
              </a:path>
            </a:pathLst>
          </a:custGeom>
          <a:solidFill>
            <a:srgbClr val="000000"/>
          </a:solidFill>
          <a:ln w="34506" cap="flat">
            <a:noFill/>
            <a:prstDash val="solid"/>
            <a:miter/>
          </a:ln>
        </p:spPr>
        <p:txBody>
          <a:bodyPr rtlCol="0" anchor="ctr"/>
          <a:lstStyle/>
          <a:p>
            <a:endParaRPr lang="ti-ET"/>
          </a:p>
        </p:txBody>
      </p:sp>
      <p:sp>
        <p:nvSpPr>
          <p:cNvPr id="207877" name="Freeform: Shape 207876">
            <a:extLst>
              <a:ext uri="{FF2B5EF4-FFF2-40B4-BE49-F238E27FC236}">
                <a16:creationId xmlns:a16="http://schemas.microsoft.com/office/drawing/2014/main" id="{422D4E9B-5C34-4A72-861E-5F8CD934FE11}"/>
              </a:ext>
            </a:extLst>
          </p:cNvPr>
          <p:cNvSpPr/>
          <p:nvPr/>
        </p:nvSpPr>
        <p:spPr>
          <a:xfrm>
            <a:off x="8618043" y="1924443"/>
            <a:ext cx="30731" cy="33182"/>
          </a:xfrm>
          <a:custGeom>
            <a:avLst/>
            <a:gdLst>
              <a:gd name="connsiteX0" fmla="*/ 15885 w 30731"/>
              <a:gd name="connsiteY0" fmla="*/ 35 h 33182"/>
              <a:gd name="connsiteX1" fmla="*/ 249 w 30731"/>
              <a:gd name="connsiteY1" fmla="*/ 16335 h 33182"/>
              <a:gd name="connsiteX2" fmla="*/ 15885 w 30731"/>
              <a:gd name="connsiteY2" fmla="*/ 33218 h 33182"/>
              <a:gd name="connsiteX3" fmla="*/ 30981 w 30731"/>
              <a:gd name="connsiteY3" fmla="*/ 16335 h 33182"/>
              <a:gd name="connsiteX4" fmla="*/ 15885 w 30731"/>
              <a:gd name="connsiteY4" fmla="*/ 35 h 33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31" h="33182">
                <a:moveTo>
                  <a:pt x="15885" y="35"/>
                </a:moveTo>
                <a:cubicBezTo>
                  <a:pt x="7258" y="35"/>
                  <a:pt x="249" y="7603"/>
                  <a:pt x="249" y="16335"/>
                </a:cubicBezTo>
                <a:cubicBezTo>
                  <a:pt x="249" y="25650"/>
                  <a:pt x="7258" y="33218"/>
                  <a:pt x="15885" y="33218"/>
                </a:cubicBezTo>
                <a:cubicBezTo>
                  <a:pt x="23972" y="33218"/>
                  <a:pt x="30981" y="25650"/>
                  <a:pt x="30981" y="16335"/>
                </a:cubicBezTo>
                <a:cubicBezTo>
                  <a:pt x="30981" y="7603"/>
                  <a:pt x="23972" y="35"/>
                  <a:pt x="15885" y="35"/>
                </a:cubicBezTo>
                <a:close/>
              </a:path>
            </a:pathLst>
          </a:custGeom>
          <a:solidFill>
            <a:srgbClr val="000000"/>
          </a:solidFill>
          <a:ln w="34506" cap="flat">
            <a:noFill/>
            <a:prstDash val="solid"/>
            <a:miter/>
          </a:ln>
        </p:spPr>
        <p:txBody>
          <a:bodyPr rtlCol="0" anchor="ctr"/>
          <a:lstStyle/>
          <a:p>
            <a:endParaRPr lang="ti-ET"/>
          </a:p>
        </p:txBody>
      </p:sp>
      <p:grpSp>
        <p:nvGrpSpPr>
          <p:cNvPr id="207878" name="Graphic 2">
            <a:extLst>
              <a:ext uri="{FF2B5EF4-FFF2-40B4-BE49-F238E27FC236}">
                <a16:creationId xmlns:a16="http://schemas.microsoft.com/office/drawing/2014/main" id="{8F1604FC-4EFB-44C1-97BC-1E7707DD7FF0}"/>
              </a:ext>
            </a:extLst>
          </p:cNvPr>
          <p:cNvGrpSpPr/>
          <p:nvPr/>
        </p:nvGrpSpPr>
        <p:grpSpPr>
          <a:xfrm>
            <a:off x="7008" y="2182873"/>
            <a:ext cx="784093" cy="247996"/>
            <a:chOff x="7008" y="1541858"/>
            <a:chExt cx="784093" cy="247996"/>
          </a:xfrm>
        </p:grpSpPr>
        <p:sp>
          <p:nvSpPr>
            <p:cNvPr id="207879" name="Freeform: Shape 207878">
              <a:extLst>
                <a:ext uri="{FF2B5EF4-FFF2-40B4-BE49-F238E27FC236}">
                  <a16:creationId xmlns:a16="http://schemas.microsoft.com/office/drawing/2014/main" id="{67F006CC-75B9-4D4E-B57B-190C9AAC32FC}"/>
                </a:ext>
              </a:extLst>
            </p:cNvPr>
            <p:cNvSpPr/>
            <p:nvPr/>
          </p:nvSpPr>
          <p:spPr>
            <a:xfrm>
              <a:off x="7008" y="1544187"/>
              <a:ext cx="148805" cy="198513"/>
            </a:xfrm>
            <a:custGeom>
              <a:avLst/>
              <a:gdLst>
                <a:gd name="connsiteX0" fmla="*/ 0 w 148805"/>
                <a:gd name="connsiteY0" fmla="*/ 47 h 198513"/>
                <a:gd name="connsiteX1" fmla="*/ 0 w 148805"/>
                <a:gd name="connsiteY1" fmla="*/ 5286 h 198513"/>
                <a:gd name="connsiteX2" fmla="*/ 5931 w 148805"/>
                <a:gd name="connsiteY2" fmla="*/ 5286 h 198513"/>
                <a:gd name="connsiteX3" fmla="*/ 24801 w 148805"/>
                <a:gd name="connsiteY3" fmla="*/ 30901 h 198513"/>
                <a:gd name="connsiteX4" fmla="*/ 24801 w 148805"/>
                <a:gd name="connsiteY4" fmla="*/ 167706 h 198513"/>
                <a:gd name="connsiteX5" fmla="*/ 5931 w 148805"/>
                <a:gd name="connsiteY5" fmla="*/ 192739 h 198513"/>
                <a:gd name="connsiteX6" fmla="*/ 0 w 148805"/>
                <a:gd name="connsiteY6" fmla="*/ 193321 h 198513"/>
                <a:gd name="connsiteX7" fmla="*/ 0 w 148805"/>
                <a:gd name="connsiteY7" fmla="*/ 198560 h 198513"/>
                <a:gd name="connsiteX8" fmla="*/ 55533 w 148805"/>
                <a:gd name="connsiteY8" fmla="*/ 198560 h 198513"/>
                <a:gd name="connsiteX9" fmla="*/ 120231 w 148805"/>
                <a:gd name="connsiteY9" fmla="*/ 190992 h 198513"/>
                <a:gd name="connsiteX10" fmla="*/ 148806 w 148805"/>
                <a:gd name="connsiteY10" fmla="*/ 143256 h 198513"/>
                <a:gd name="connsiteX11" fmla="*/ 137483 w 148805"/>
                <a:gd name="connsiteY11" fmla="*/ 111820 h 198513"/>
                <a:gd name="connsiteX12" fmla="*/ 111604 w 148805"/>
                <a:gd name="connsiteY12" fmla="*/ 95520 h 198513"/>
                <a:gd name="connsiteX13" fmla="*/ 129396 w 148805"/>
                <a:gd name="connsiteY13" fmla="*/ 82712 h 198513"/>
                <a:gd name="connsiteX14" fmla="*/ 141258 w 148805"/>
                <a:gd name="connsiteY14" fmla="*/ 50694 h 198513"/>
                <a:gd name="connsiteX15" fmla="*/ 114839 w 148805"/>
                <a:gd name="connsiteY15" fmla="*/ 8197 h 198513"/>
                <a:gd name="connsiteX16" fmla="*/ 66855 w 148805"/>
                <a:gd name="connsiteY16" fmla="*/ 47 h 198513"/>
                <a:gd name="connsiteX17" fmla="*/ 53915 w 148805"/>
                <a:gd name="connsiteY17" fmla="*/ 12272 h 198513"/>
                <a:gd name="connsiteX18" fmla="*/ 66316 w 148805"/>
                <a:gd name="connsiteY18" fmla="*/ 11108 h 198513"/>
                <a:gd name="connsiteX19" fmla="*/ 108909 w 148805"/>
                <a:gd name="connsiteY19" fmla="*/ 50694 h 198513"/>
                <a:gd name="connsiteX20" fmla="*/ 69011 w 148805"/>
                <a:gd name="connsiteY20" fmla="*/ 89698 h 198513"/>
                <a:gd name="connsiteX21" fmla="*/ 53915 w 148805"/>
                <a:gd name="connsiteY21" fmla="*/ 87952 h 198513"/>
                <a:gd name="connsiteX22" fmla="*/ 53915 w 148805"/>
                <a:gd name="connsiteY22" fmla="*/ 103088 h 198513"/>
                <a:gd name="connsiteX23" fmla="*/ 68472 w 148805"/>
                <a:gd name="connsiteY23" fmla="*/ 101341 h 198513"/>
                <a:gd name="connsiteX24" fmla="*/ 114300 w 148805"/>
                <a:gd name="connsiteY24" fmla="*/ 143838 h 198513"/>
                <a:gd name="connsiteX25" fmla="*/ 72246 w 148805"/>
                <a:gd name="connsiteY25" fmla="*/ 186335 h 198513"/>
                <a:gd name="connsiteX26" fmla="*/ 53915 w 148805"/>
                <a:gd name="connsiteY26" fmla="*/ 183424 h 19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8805" h="198513">
                  <a:moveTo>
                    <a:pt x="0" y="47"/>
                  </a:moveTo>
                  <a:lnTo>
                    <a:pt x="0" y="5286"/>
                  </a:lnTo>
                  <a:lnTo>
                    <a:pt x="5931" y="5286"/>
                  </a:lnTo>
                  <a:cubicBezTo>
                    <a:pt x="20488" y="5868"/>
                    <a:pt x="24801" y="11690"/>
                    <a:pt x="24801" y="30901"/>
                  </a:cubicBezTo>
                  <a:lnTo>
                    <a:pt x="24801" y="167706"/>
                  </a:lnTo>
                  <a:cubicBezTo>
                    <a:pt x="24801" y="186917"/>
                    <a:pt x="20488" y="192739"/>
                    <a:pt x="5931" y="192739"/>
                  </a:cubicBezTo>
                  <a:lnTo>
                    <a:pt x="0" y="193321"/>
                  </a:lnTo>
                  <a:lnTo>
                    <a:pt x="0" y="198560"/>
                  </a:lnTo>
                  <a:lnTo>
                    <a:pt x="55533" y="198560"/>
                  </a:lnTo>
                  <a:cubicBezTo>
                    <a:pt x="98665" y="198560"/>
                    <a:pt x="106213" y="197396"/>
                    <a:pt x="120231" y="190992"/>
                  </a:cubicBezTo>
                  <a:cubicBezTo>
                    <a:pt x="137483" y="182260"/>
                    <a:pt x="148806" y="164213"/>
                    <a:pt x="148806" y="143256"/>
                  </a:cubicBezTo>
                  <a:cubicBezTo>
                    <a:pt x="148806" y="131613"/>
                    <a:pt x="145032" y="120552"/>
                    <a:pt x="137483" y="111820"/>
                  </a:cubicBezTo>
                  <a:cubicBezTo>
                    <a:pt x="131553" y="104252"/>
                    <a:pt x="125083" y="100177"/>
                    <a:pt x="111604" y="95520"/>
                  </a:cubicBezTo>
                  <a:cubicBezTo>
                    <a:pt x="121309" y="90862"/>
                    <a:pt x="125083" y="87952"/>
                    <a:pt x="129396" y="82712"/>
                  </a:cubicBezTo>
                  <a:cubicBezTo>
                    <a:pt x="136405" y="74562"/>
                    <a:pt x="141258" y="61755"/>
                    <a:pt x="141258" y="50694"/>
                  </a:cubicBezTo>
                  <a:cubicBezTo>
                    <a:pt x="141258" y="33812"/>
                    <a:pt x="131553" y="18094"/>
                    <a:pt x="114839" y="8197"/>
                  </a:cubicBezTo>
                  <a:cubicBezTo>
                    <a:pt x="102978" y="1793"/>
                    <a:pt x="93273" y="47"/>
                    <a:pt x="66855" y="47"/>
                  </a:cubicBezTo>
                  <a:close/>
                  <a:moveTo>
                    <a:pt x="53915" y="12272"/>
                  </a:moveTo>
                  <a:cubicBezTo>
                    <a:pt x="59846" y="11108"/>
                    <a:pt x="63081" y="11108"/>
                    <a:pt x="66316" y="11108"/>
                  </a:cubicBezTo>
                  <a:cubicBezTo>
                    <a:pt x="92195" y="11108"/>
                    <a:pt x="108909" y="26826"/>
                    <a:pt x="108909" y="50694"/>
                  </a:cubicBezTo>
                  <a:cubicBezTo>
                    <a:pt x="108909" y="75144"/>
                    <a:pt x="93812" y="89698"/>
                    <a:pt x="69011" y="89698"/>
                  </a:cubicBezTo>
                  <a:cubicBezTo>
                    <a:pt x="64159" y="89698"/>
                    <a:pt x="60924" y="89116"/>
                    <a:pt x="53915" y="87952"/>
                  </a:cubicBezTo>
                  <a:close/>
                  <a:moveTo>
                    <a:pt x="53915" y="103088"/>
                  </a:moveTo>
                  <a:cubicBezTo>
                    <a:pt x="60924" y="101341"/>
                    <a:pt x="64159" y="101341"/>
                    <a:pt x="68472" y="101341"/>
                  </a:cubicBezTo>
                  <a:cubicBezTo>
                    <a:pt x="97047" y="101341"/>
                    <a:pt x="114300" y="117641"/>
                    <a:pt x="114300" y="143838"/>
                  </a:cubicBezTo>
                  <a:cubicBezTo>
                    <a:pt x="114300" y="168871"/>
                    <a:pt x="97586" y="186335"/>
                    <a:pt x="72246" y="186335"/>
                  </a:cubicBezTo>
                  <a:cubicBezTo>
                    <a:pt x="65777" y="186335"/>
                    <a:pt x="62002" y="185753"/>
                    <a:pt x="53915" y="183424"/>
                  </a:cubicBezTo>
                  <a:close/>
                </a:path>
              </a:pathLst>
            </a:custGeom>
            <a:solidFill>
              <a:srgbClr val="000000"/>
            </a:solidFill>
            <a:ln w="34506" cap="flat">
              <a:noFill/>
              <a:prstDash val="solid"/>
              <a:miter/>
            </a:ln>
          </p:spPr>
          <p:txBody>
            <a:bodyPr rtlCol="0" anchor="ctr"/>
            <a:lstStyle/>
            <a:p>
              <a:endParaRPr lang="ti-ET"/>
            </a:p>
          </p:txBody>
        </p:sp>
        <p:sp>
          <p:nvSpPr>
            <p:cNvPr id="207880" name="Freeform: Shape 207879">
              <a:extLst>
                <a:ext uri="{FF2B5EF4-FFF2-40B4-BE49-F238E27FC236}">
                  <a16:creationId xmlns:a16="http://schemas.microsoft.com/office/drawing/2014/main" id="{23563D1A-4CD4-48E2-9C59-A201943DF07C}"/>
                </a:ext>
              </a:extLst>
            </p:cNvPr>
            <p:cNvSpPr/>
            <p:nvPr/>
          </p:nvSpPr>
          <p:spPr>
            <a:xfrm>
              <a:off x="166494" y="1605313"/>
              <a:ext cx="125622" cy="184541"/>
            </a:xfrm>
            <a:custGeom>
              <a:avLst/>
              <a:gdLst>
                <a:gd name="connsiteX0" fmla="*/ 58233 w 125622"/>
                <a:gd name="connsiteY0" fmla="*/ 132777 h 184541"/>
                <a:gd name="connsiteX1" fmla="*/ 50146 w 125622"/>
                <a:gd name="connsiteY1" fmla="*/ 151406 h 184541"/>
                <a:gd name="connsiteX2" fmla="*/ 39363 w 125622"/>
                <a:gd name="connsiteY2" fmla="*/ 160138 h 184541"/>
                <a:gd name="connsiteX3" fmla="*/ 35050 w 125622"/>
                <a:gd name="connsiteY3" fmla="*/ 158974 h 184541"/>
                <a:gd name="connsiteX4" fmla="*/ 21571 w 125622"/>
                <a:gd name="connsiteY4" fmla="*/ 154899 h 184541"/>
                <a:gd name="connsiteX5" fmla="*/ 7014 w 125622"/>
                <a:gd name="connsiteY5" fmla="*/ 169453 h 184541"/>
                <a:gd name="connsiteX6" fmla="*/ 25884 w 125622"/>
                <a:gd name="connsiteY6" fmla="*/ 184589 h 184541"/>
                <a:gd name="connsiteX7" fmla="*/ 50685 w 125622"/>
                <a:gd name="connsiteY7" fmla="*/ 172363 h 184541"/>
                <a:gd name="connsiteX8" fmla="*/ 71173 w 125622"/>
                <a:gd name="connsiteY8" fmla="*/ 130449 h 184541"/>
                <a:gd name="connsiteX9" fmla="*/ 105139 w 125622"/>
                <a:gd name="connsiteY9" fmla="*/ 32647 h 184541"/>
                <a:gd name="connsiteX10" fmla="*/ 122931 w 125622"/>
                <a:gd name="connsiteY10" fmla="*/ 5868 h 184541"/>
                <a:gd name="connsiteX11" fmla="*/ 125627 w 125622"/>
                <a:gd name="connsiteY11" fmla="*/ 5286 h 184541"/>
                <a:gd name="connsiteX12" fmla="*/ 125627 w 125622"/>
                <a:gd name="connsiteY12" fmla="*/ 47 h 184541"/>
                <a:gd name="connsiteX13" fmla="*/ 86269 w 125622"/>
                <a:gd name="connsiteY13" fmla="*/ 47 h 184541"/>
                <a:gd name="connsiteX14" fmla="*/ 86269 w 125622"/>
                <a:gd name="connsiteY14" fmla="*/ 5286 h 184541"/>
                <a:gd name="connsiteX15" fmla="*/ 87886 w 125622"/>
                <a:gd name="connsiteY15" fmla="*/ 5286 h 184541"/>
                <a:gd name="connsiteX16" fmla="*/ 98131 w 125622"/>
                <a:gd name="connsiteY16" fmla="*/ 14018 h 184541"/>
                <a:gd name="connsiteX17" fmla="*/ 92739 w 125622"/>
                <a:gd name="connsiteY17" fmla="*/ 34976 h 184541"/>
                <a:gd name="connsiteX18" fmla="*/ 71173 w 125622"/>
                <a:gd name="connsiteY18" fmla="*/ 99012 h 184541"/>
                <a:gd name="connsiteX19" fmla="*/ 46911 w 125622"/>
                <a:gd name="connsiteY19" fmla="*/ 33812 h 184541"/>
                <a:gd name="connsiteX20" fmla="*/ 41519 w 125622"/>
                <a:gd name="connsiteY20" fmla="*/ 15183 h 184541"/>
                <a:gd name="connsiteX21" fmla="*/ 52303 w 125622"/>
                <a:gd name="connsiteY21" fmla="*/ 5286 h 184541"/>
                <a:gd name="connsiteX22" fmla="*/ 54459 w 125622"/>
                <a:gd name="connsiteY22" fmla="*/ 5286 h 184541"/>
                <a:gd name="connsiteX23" fmla="*/ 54459 w 125622"/>
                <a:gd name="connsiteY23" fmla="*/ 47 h 184541"/>
                <a:gd name="connsiteX24" fmla="*/ 5 w 125622"/>
                <a:gd name="connsiteY24" fmla="*/ 47 h 184541"/>
                <a:gd name="connsiteX25" fmla="*/ 5 w 125622"/>
                <a:gd name="connsiteY25" fmla="*/ 5286 h 184541"/>
                <a:gd name="connsiteX26" fmla="*/ 4318 w 125622"/>
                <a:gd name="connsiteY26" fmla="*/ 5868 h 184541"/>
                <a:gd name="connsiteX27" fmla="*/ 29119 w 125622"/>
                <a:gd name="connsiteY27" fmla="*/ 48947 h 1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5622" h="184541">
                  <a:moveTo>
                    <a:pt x="58233" y="132777"/>
                  </a:moveTo>
                  <a:cubicBezTo>
                    <a:pt x="54998" y="142092"/>
                    <a:pt x="52842" y="147331"/>
                    <a:pt x="50146" y="151406"/>
                  </a:cubicBezTo>
                  <a:cubicBezTo>
                    <a:pt x="46372" y="156645"/>
                    <a:pt x="42059" y="160138"/>
                    <a:pt x="39363" y="160138"/>
                  </a:cubicBezTo>
                  <a:cubicBezTo>
                    <a:pt x="38824" y="160138"/>
                    <a:pt x="37206" y="159556"/>
                    <a:pt x="35050" y="158974"/>
                  </a:cubicBezTo>
                  <a:cubicBezTo>
                    <a:pt x="29119" y="156063"/>
                    <a:pt x="25345" y="154899"/>
                    <a:pt x="21571" y="154899"/>
                  </a:cubicBezTo>
                  <a:cubicBezTo>
                    <a:pt x="14562" y="154899"/>
                    <a:pt x="7014" y="161885"/>
                    <a:pt x="7014" y="169453"/>
                  </a:cubicBezTo>
                  <a:cubicBezTo>
                    <a:pt x="7014" y="178185"/>
                    <a:pt x="15640" y="184589"/>
                    <a:pt x="25884" y="184589"/>
                  </a:cubicBezTo>
                  <a:cubicBezTo>
                    <a:pt x="35050" y="184589"/>
                    <a:pt x="43137" y="181096"/>
                    <a:pt x="50685" y="172363"/>
                  </a:cubicBezTo>
                  <a:cubicBezTo>
                    <a:pt x="57155" y="165960"/>
                    <a:pt x="63086" y="154317"/>
                    <a:pt x="71173" y="130449"/>
                  </a:cubicBezTo>
                  <a:lnTo>
                    <a:pt x="105139" y="32647"/>
                  </a:lnTo>
                  <a:cubicBezTo>
                    <a:pt x="112148" y="11107"/>
                    <a:pt x="114305" y="7615"/>
                    <a:pt x="122931" y="5868"/>
                  </a:cubicBezTo>
                  <a:lnTo>
                    <a:pt x="125627" y="5286"/>
                  </a:lnTo>
                  <a:lnTo>
                    <a:pt x="125627" y="47"/>
                  </a:lnTo>
                  <a:lnTo>
                    <a:pt x="86269" y="47"/>
                  </a:lnTo>
                  <a:lnTo>
                    <a:pt x="86269" y="5286"/>
                  </a:lnTo>
                  <a:lnTo>
                    <a:pt x="87886" y="5286"/>
                  </a:lnTo>
                  <a:cubicBezTo>
                    <a:pt x="94356" y="5286"/>
                    <a:pt x="98131" y="8197"/>
                    <a:pt x="98131" y="14018"/>
                  </a:cubicBezTo>
                  <a:cubicBezTo>
                    <a:pt x="98131" y="18093"/>
                    <a:pt x="96513" y="24497"/>
                    <a:pt x="92739" y="34976"/>
                  </a:cubicBezTo>
                  <a:lnTo>
                    <a:pt x="71173" y="99012"/>
                  </a:lnTo>
                  <a:lnTo>
                    <a:pt x="46911" y="33812"/>
                  </a:lnTo>
                  <a:cubicBezTo>
                    <a:pt x="43137" y="23333"/>
                    <a:pt x="41519" y="18093"/>
                    <a:pt x="41519" y="15183"/>
                  </a:cubicBezTo>
                  <a:cubicBezTo>
                    <a:pt x="41519" y="8197"/>
                    <a:pt x="45294" y="5286"/>
                    <a:pt x="52303" y="5286"/>
                  </a:cubicBezTo>
                  <a:lnTo>
                    <a:pt x="54459" y="5286"/>
                  </a:lnTo>
                  <a:lnTo>
                    <a:pt x="54459" y="47"/>
                  </a:lnTo>
                  <a:lnTo>
                    <a:pt x="5" y="47"/>
                  </a:lnTo>
                  <a:lnTo>
                    <a:pt x="5" y="5286"/>
                  </a:lnTo>
                  <a:lnTo>
                    <a:pt x="4318" y="5868"/>
                  </a:lnTo>
                  <a:cubicBezTo>
                    <a:pt x="14023" y="7033"/>
                    <a:pt x="14023" y="7033"/>
                    <a:pt x="29119" y="48947"/>
                  </a:cubicBezTo>
                  <a:close/>
                </a:path>
              </a:pathLst>
            </a:custGeom>
            <a:solidFill>
              <a:srgbClr val="000000"/>
            </a:solidFill>
            <a:ln w="34506" cap="flat">
              <a:noFill/>
              <a:prstDash val="solid"/>
              <a:miter/>
            </a:ln>
          </p:spPr>
          <p:txBody>
            <a:bodyPr rtlCol="0" anchor="ctr"/>
            <a:lstStyle/>
            <a:p>
              <a:endParaRPr lang="ti-ET"/>
            </a:p>
          </p:txBody>
        </p:sp>
        <p:sp>
          <p:nvSpPr>
            <p:cNvPr id="207881" name="Freeform: Shape 207880">
              <a:extLst>
                <a:ext uri="{FF2B5EF4-FFF2-40B4-BE49-F238E27FC236}">
                  <a16:creationId xmlns:a16="http://schemas.microsoft.com/office/drawing/2014/main" id="{753A4C01-9FDA-43CD-8E72-8E87F83CAACA}"/>
                </a:ext>
              </a:extLst>
            </p:cNvPr>
            <p:cNvSpPr/>
            <p:nvPr/>
          </p:nvSpPr>
          <p:spPr>
            <a:xfrm>
              <a:off x="291188" y="1566891"/>
              <a:ext cx="78176" cy="178138"/>
            </a:xfrm>
            <a:custGeom>
              <a:avLst/>
              <a:gdLst>
                <a:gd name="connsiteX0" fmla="*/ 42601 w 78176"/>
                <a:gd name="connsiteY0" fmla="*/ 47 h 178138"/>
                <a:gd name="connsiteX1" fmla="*/ 36671 w 78176"/>
                <a:gd name="connsiteY1" fmla="*/ 47 h 178138"/>
                <a:gd name="connsiteX2" fmla="*/ 8 w 78176"/>
                <a:gd name="connsiteY2" fmla="*/ 44290 h 178138"/>
                <a:gd name="connsiteX3" fmla="*/ 8 w 78176"/>
                <a:gd name="connsiteY3" fmla="*/ 49529 h 178138"/>
                <a:gd name="connsiteX4" fmla="*/ 19418 w 78176"/>
                <a:gd name="connsiteY4" fmla="*/ 49529 h 178138"/>
                <a:gd name="connsiteX5" fmla="*/ 19418 w 78176"/>
                <a:gd name="connsiteY5" fmla="*/ 132777 h 178138"/>
                <a:gd name="connsiteX6" fmla="*/ 23192 w 78176"/>
                <a:gd name="connsiteY6" fmla="*/ 162467 h 178138"/>
                <a:gd name="connsiteX7" fmla="*/ 46376 w 78176"/>
                <a:gd name="connsiteY7" fmla="*/ 178185 h 178138"/>
                <a:gd name="connsiteX8" fmla="*/ 78185 w 78176"/>
                <a:gd name="connsiteY8" fmla="*/ 151406 h 178138"/>
                <a:gd name="connsiteX9" fmla="*/ 74411 w 78176"/>
                <a:gd name="connsiteY9" fmla="*/ 147331 h 178138"/>
                <a:gd name="connsiteX10" fmla="*/ 56080 w 78176"/>
                <a:gd name="connsiteY10" fmla="*/ 160138 h 178138"/>
                <a:gd name="connsiteX11" fmla="*/ 48532 w 78176"/>
                <a:gd name="connsiteY11" fmla="*/ 157228 h 178138"/>
                <a:gd name="connsiteX12" fmla="*/ 42601 w 78176"/>
                <a:gd name="connsiteY12" fmla="*/ 133941 h 178138"/>
                <a:gd name="connsiteX13" fmla="*/ 42601 w 78176"/>
                <a:gd name="connsiteY13" fmla="*/ 49529 h 178138"/>
                <a:gd name="connsiteX14" fmla="*/ 69020 w 78176"/>
                <a:gd name="connsiteY14" fmla="*/ 49529 h 178138"/>
                <a:gd name="connsiteX15" fmla="*/ 69020 w 78176"/>
                <a:gd name="connsiteY15" fmla="*/ 38469 h 178138"/>
                <a:gd name="connsiteX16" fmla="*/ 42601 w 78176"/>
                <a:gd name="connsiteY16" fmla="*/ 38469 h 17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176" h="178138">
                  <a:moveTo>
                    <a:pt x="42601" y="47"/>
                  </a:moveTo>
                  <a:lnTo>
                    <a:pt x="36671" y="47"/>
                  </a:lnTo>
                  <a:cubicBezTo>
                    <a:pt x="29662" y="24497"/>
                    <a:pt x="22114" y="33229"/>
                    <a:pt x="8" y="44290"/>
                  </a:cubicBezTo>
                  <a:lnTo>
                    <a:pt x="8" y="49529"/>
                  </a:lnTo>
                  <a:lnTo>
                    <a:pt x="19418" y="49529"/>
                  </a:lnTo>
                  <a:lnTo>
                    <a:pt x="19418" y="132777"/>
                  </a:lnTo>
                  <a:cubicBezTo>
                    <a:pt x="19418" y="149077"/>
                    <a:pt x="20496" y="155481"/>
                    <a:pt x="23192" y="162467"/>
                  </a:cubicBezTo>
                  <a:cubicBezTo>
                    <a:pt x="26966" y="172363"/>
                    <a:pt x="35593" y="178185"/>
                    <a:pt x="46376" y="178185"/>
                  </a:cubicBezTo>
                  <a:cubicBezTo>
                    <a:pt x="59854" y="178185"/>
                    <a:pt x="70098" y="169453"/>
                    <a:pt x="78185" y="151406"/>
                  </a:cubicBezTo>
                  <a:lnTo>
                    <a:pt x="74411" y="147331"/>
                  </a:lnTo>
                  <a:cubicBezTo>
                    <a:pt x="68481" y="156645"/>
                    <a:pt x="63089" y="160138"/>
                    <a:pt x="56080" y="160138"/>
                  </a:cubicBezTo>
                  <a:cubicBezTo>
                    <a:pt x="53384" y="160138"/>
                    <a:pt x="50689" y="158974"/>
                    <a:pt x="48532" y="157228"/>
                  </a:cubicBezTo>
                  <a:cubicBezTo>
                    <a:pt x="44219" y="153152"/>
                    <a:pt x="42601" y="147331"/>
                    <a:pt x="42601" y="133941"/>
                  </a:cubicBezTo>
                  <a:lnTo>
                    <a:pt x="42601" y="49529"/>
                  </a:lnTo>
                  <a:lnTo>
                    <a:pt x="69020" y="49529"/>
                  </a:lnTo>
                  <a:lnTo>
                    <a:pt x="69020" y="38469"/>
                  </a:lnTo>
                  <a:lnTo>
                    <a:pt x="42601" y="38469"/>
                  </a:lnTo>
                  <a:close/>
                </a:path>
              </a:pathLst>
            </a:custGeom>
            <a:solidFill>
              <a:srgbClr val="000000"/>
            </a:solidFill>
            <a:ln w="34506" cap="flat">
              <a:noFill/>
              <a:prstDash val="solid"/>
              <a:miter/>
            </a:ln>
          </p:spPr>
          <p:txBody>
            <a:bodyPr rtlCol="0" anchor="ctr"/>
            <a:lstStyle/>
            <a:p>
              <a:endParaRPr lang="ti-ET"/>
            </a:p>
          </p:txBody>
        </p:sp>
        <p:sp>
          <p:nvSpPr>
            <p:cNvPr id="207882" name="Freeform: Shape 207881">
              <a:extLst>
                <a:ext uri="{FF2B5EF4-FFF2-40B4-BE49-F238E27FC236}">
                  <a16:creationId xmlns:a16="http://schemas.microsoft.com/office/drawing/2014/main" id="{F492F946-A382-45EC-8AE6-4A5C634EC38D}"/>
                </a:ext>
              </a:extLst>
            </p:cNvPr>
            <p:cNvSpPr/>
            <p:nvPr/>
          </p:nvSpPr>
          <p:spPr>
            <a:xfrm>
              <a:off x="380985" y="1603566"/>
              <a:ext cx="101899" cy="141462"/>
            </a:xfrm>
            <a:custGeom>
              <a:avLst/>
              <a:gdLst>
                <a:gd name="connsiteX0" fmla="*/ 98136 w 101899"/>
                <a:gd name="connsiteY0" fmla="*/ 82712 h 141462"/>
                <a:gd name="connsiteX1" fmla="*/ 59317 w 101899"/>
                <a:gd name="connsiteY1" fmla="*/ 117059 h 141462"/>
                <a:gd name="connsiteX2" fmla="*/ 20498 w 101899"/>
                <a:gd name="connsiteY2" fmla="*/ 56516 h 141462"/>
                <a:gd name="connsiteX3" fmla="*/ 98136 w 101899"/>
                <a:gd name="connsiteY3" fmla="*/ 56516 h 141462"/>
                <a:gd name="connsiteX4" fmla="*/ 52848 w 101899"/>
                <a:gd name="connsiteY4" fmla="*/ 47 h 141462"/>
                <a:gd name="connsiteX5" fmla="*/ 11 w 101899"/>
                <a:gd name="connsiteY5" fmla="*/ 70487 h 141462"/>
                <a:gd name="connsiteX6" fmla="*/ 51230 w 101899"/>
                <a:gd name="connsiteY6" fmla="*/ 141510 h 141462"/>
                <a:gd name="connsiteX7" fmla="*/ 101910 w 101899"/>
                <a:gd name="connsiteY7" fmla="*/ 86205 h 141462"/>
                <a:gd name="connsiteX8" fmla="*/ 21038 w 101899"/>
                <a:gd name="connsiteY8" fmla="*/ 44873 h 141462"/>
                <a:gd name="connsiteX9" fmla="*/ 46378 w 101899"/>
                <a:gd name="connsiteY9" fmla="*/ 12854 h 141462"/>
                <a:gd name="connsiteX10" fmla="*/ 69561 w 101899"/>
                <a:gd name="connsiteY10" fmla="*/ 44873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99" h="141462">
                  <a:moveTo>
                    <a:pt x="98136" y="82712"/>
                  </a:moveTo>
                  <a:cubicBezTo>
                    <a:pt x="88432" y="105416"/>
                    <a:pt x="74953" y="117059"/>
                    <a:pt x="59317" y="117059"/>
                  </a:cubicBezTo>
                  <a:cubicBezTo>
                    <a:pt x="37212" y="117059"/>
                    <a:pt x="21038" y="92609"/>
                    <a:pt x="20498" y="56516"/>
                  </a:cubicBezTo>
                  <a:lnTo>
                    <a:pt x="98136" y="56516"/>
                  </a:lnTo>
                  <a:cubicBezTo>
                    <a:pt x="97597" y="21587"/>
                    <a:pt x="79805" y="47"/>
                    <a:pt x="52848" y="47"/>
                  </a:cubicBezTo>
                  <a:cubicBezTo>
                    <a:pt x="22655" y="47"/>
                    <a:pt x="11" y="30319"/>
                    <a:pt x="11" y="70487"/>
                  </a:cubicBezTo>
                  <a:cubicBezTo>
                    <a:pt x="11" y="110656"/>
                    <a:pt x="21577" y="141510"/>
                    <a:pt x="51230" y="141510"/>
                  </a:cubicBezTo>
                  <a:cubicBezTo>
                    <a:pt x="76031" y="141510"/>
                    <a:pt x="95441" y="120552"/>
                    <a:pt x="101910" y="86205"/>
                  </a:cubicBezTo>
                  <a:close/>
                  <a:moveTo>
                    <a:pt x="21038" y="44873"/>
                  </a:moveTo>
                  <a:cubicBezTo>
                    <a:pt x="23194" y="24497"/>
                    <a:pt x="32360" y="12854"/>
                    <a:pt x="46378" y="12854"/>
                  </a:cubicBezTo>
                  <a:cubicBezTo>
                    <a:pt x="60396" y="12854"/>
                    <a:pt x="69022" y="24497"/>
                    <a:pt x="69561" y="44873"/>
                  </a:cubicBezTo>
                  <a:close/>
                </a:path>
              </a:pathLst>
            </a:custGeom>
            <a:solidFill>
              <a:srgbClr val="000000"/>
            </a:solidFill>
            <a:ln w="34506" cap="flat">
              <a:noFill/>
              <a:prstDash val="solid"/>
              <a:miter/>
            </a:ln>
          </p:spPr>
          <p:txBody>
            <a:bodyPr rtlCol="0" anchor="ctr"/>
            <a:lstStyle/>
            <a:p>
              <a:endParaRPr lang="ti-ET"/>
            </a:p>
          </p:txBody>
        </p:sp>
        <p:sp>
          <p:nvSpPr>
            <p:cNvPr id="207883" name="Freeform: Shape 207882">
              <a:extLst>
                <a:ext uri="{FF2B5EF4-FFF2-40B4-BE49-F238E27FC236}">
                  <a16:creationId xmlns:a16="http://schemas.microsoft.com/office/drawing/2014/main" id="{09E69374-54AC-4064-A088-D6E2C9854355}"/>
                </a:ext>
              </a:extLst>
            </p:cNvPr>
            <p:cNvSpPr/>
            <p:nvPr/>
          </p:nvSpPr>
          <p:spPr>
            <a:xfrm>
              <a:off x="502932" y="1603566"/>
              <a:ext cx="81951" cy="141462"/>
            </a:xfrm>
            <a:custGeom>
              <a:avLst/>
              <a:gdLst>
                <a:gd name="connsiteX0" fmla="*/ 7562 w 81951"/>
                <a:gd name="connsiteY0" fmla="*/ 140345 h 141462"/>
                <a:gd name="connsiteX1" fmla="*/ 12415 w 81951"/>
                <a:gd name="connsiteY1" fmla="*/ 135688 h 141462"/>
                <a:gd name="connsiteX2" fmla="*/ 16728 w 81951"/>
                <a:gd name="connsiteY2" fmla="*/ 136270 h 141462"/>
                <a:gd name="connsiteX3" fmla="*/ 42607 w 81951"/>
                <a:gd name="connsiteY3" fmla="*/ 141510 h 141462"/>
                <a:gd name="connsiteX4" fmla="*/ 81965 w 81951"/>
                <a:gd name="connsiteY4" fmla="*/ 102506 h 141462"/>
                <a:gd name="connsiteX5" fmla="*/ 52851 w 81951"/>
                <a:gd name="connsiteY5" fmla="*/ 60590 h 141462"/>
                <a:gd name="connsiteX6" fmla="*/ 38833 w 81951"/>
                <a:gd name="connsiteY6" fmla="*/ 52440 h 141462"/>
                <a:gd name="connsiteX7" fmla="*/ 18345 w 81951"/>
                <a:gd name="connsiteY7" fmla="*/ 27990 h 141462"/>
                <a:gd name="connsiteX8" fmla="*/ 36677 w 81951"/>
                <a:gd name="connsiteY8" fmla="*/ 9944 h 141462"/>
                <a:gd name="connsiteX9" fmla="*/ 66869 w 81951"/>
                <a:gd name="connsiteY9" fmla="*/ 44290 h 141462"/>
                <a:gd name="connsiteX10" fmla="*/ 71721 w 81951"/>
                <a:gd name="connsiteY10" fmla="*/ 44290 h 141462"/>
                <a:gd name="connsiteX11" fmla="*/ 71721 w 81951"/>
                <a:gd name="connsiteY11" fmla="*/ 1211 h 141462"/>
                <a:gd name="connsiteX12" fmla="*/ 66330 w 81951"/>
                <a:gd name="connsiteY12" fmla="*/ 1211 h 141462"/>
                <a:gd name="connsiteX13" fmla="*/ 62556 w 81951"/>
                <a:gd name="connsiteY13" fmla="*/ 4704 h 141462"/>
                <a:gd name="connsiteX14" fmla="*/ 60938 w 81951"/>
                <a:gd name="connsiteY14" fmla="*/ 4704 h 141462"/>
                <a:gd name="connsiteX15" fmla="*/ 37216 w 81951"/>
                <a:gd name="connsiteY15" fmla="*/ 47 h 141462"/>
                <a:gd name="connsiteX16" fmla="*/ 14 w 81951"/>
                <a:gd name="connsiteY16" fmla="*/ 38469 h 141462"/>
                <a:gd name="connsiteX17" fmla="*/ 11876 w 81951"/>
                <a:gd name="connsiteY17" fmla="*/ 65830 h 141462"/>
                <a:gd name="connsiteX18" fmla="*/ 29668 w 81951"/>
                <a:gd name="connsiteY18" fmla="*/ 78637 h 141462"/>
                <a:gd name="connsiteX19" fmla="*/ 40451 w 81951"/>
                <a:gd name="connsiteY19" fmla="*/ 85041 h 141462"/>
                <a:gd name="connsiteX20" fmla="*/ 60938 w 81951"/>
                <a:gd name="connsiteY20" fmla="*/ 111820 h 141462"/>
                <a:gd name="connsiteX21" fmla="*/ 42068 w 81951"/>
                <a:gd name="connsiteY21" fmla="*/ 130449 h 141462"/>
                <a:gd name="connsiteX22" fmla="*/ 7562 w 81951"/>
                <a:gd name="connsiteY22" fmla="*/ 90862 h 141462"/>
                <a:gd name="connsiteX23" fmla="*/ 3249 w 81951"/>
                <a:gd name="connsiteY23" fmla="*/ 90862 h 141462"/>
                <a:gd name="connsiteX24" fmla="*/ 3249 w 81951"/>
                <a:gd name="connsiteY24" fmla="*/ 140345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951" h="141462">
                  <a:moveTo>
                    <a:pt x="7562" y="140345"/>
                  </a:moveTo>
                  <a:cubicBezTo>
                    <a:pt x="8641" y="136852"/>
                    <a:pt x="9719" y="135688"/>
                    <a:pt x="12415" y="135688"/>
                  </a:cubicBezTo>
                  <a:cubicBezTo>
                    <a:pt x="13493" y="135688"/>
                    <a:pt x="15110" y="135688"/>
                    <a:pt x="16728" y="136270"/>
                  </a:cubicBezTo>
                  <a:cubicBezTo>
                    <a:pt x="30207" y="140345"/>
                    <a:pt x="35059" y="141510"/>
                    <a:pt x="42607" y="141510"/>
                  </a:cubicBezTo>
                  <a:cubicBezTo>
                    <a:pt x="65251" y="141510"/>
                    <a:pt x="81965" y="125209"/>
                    <a:pt x="81965" y="102506"/>
                  </a:cubicBezTo>
                  <a:cubicBezTo>
                    <a:pt x="81965" y="85623"/>
                    <a:pt x="72261" y="72233"/>
                    <a:pt x="52851" y="60590"/>
                  </a:cubicBezTo>
                  <a:lnTo>
                    <a:pt x="38833" y="52440"/>
                  </a:lnTo>
                  <a:cubicBezTo>
                    <a:pt x="24276" y="44290"/>
                    <a:pt x="18345" y="36722"/>
                    <a:pt x="18345" y="27990"/>
                  </a:cubicBezTo>
                  <a:cubicBezTo>
                    <a:pt x="18345" y="17511"/>
                    <a:pt x="26433" y="9944"/>
                    <a:pt x="36677" y="9944"/>
                  </a:cubicBezTo>
                  <a:cubicBezTo>
                    <a:pt x="52851" y="9944"/>
                    <a:pt x="63095" y="21587"/>
                    <a:pt x="66869" y="44290"/>
                  </a:cubicBezTo>
                  <a:lnTo>
                    <a:pt x="71721" y="44290"/>
                  </a:lnTo>
                  <a:lnTo>
                    <a:pt x="71721" y="1211"/>
                  </a:lnTo>
                  <a:lnTo>
                    <a:pt x="66330" y="1211"/>
                  </a:lnTo>
                  <a:cubicBezTo>
                    <a:pt x="65251" y="3540"/>
                    <a:pt x="64173" y="4704"/>
                    <a:pt x="62556" y="4704"/>
                  </a:cubicBezTo>
                  <a:cubicBezTo>
                    <a:pt x="62017" y="4704"/>
                    <a:pt x="61478" y="4704"/>
                    <a:pt x="60938" y="4704"/>
                  </a:cubicBezTo>
                  <a:cubicBezTo>
                    <a:pt x="45842" y="47"/>
                    <a:pt x="43685" y="47"/>
                    <a:pt x="37216" y="47"/>
                  </a:cubicBezTo>
                  <a:cubicBezTo>
                    <a:pt x="15650" y="47"/>
                    <a:pt x="14" y="16347"/>
                    <a:pt x="14" y="38469"/>
                  </a:cubicBezTo>
                  <a:cubicBezTo>
                    <a:pt x="14" y="48947"/>
                    <a:pt x="3788" y="57680"/>
                    <a:pt x="11876" y="65830"/>
                  </a:cubicBezTo>
                  <a:cubicBezTo>
                    <a:pt x="16728" y="70487"/>
                    <a:pt x="17267" y="71069"/>
                    <a:pt x="29668" y="78637"/>
                  </a:cubicBezTo>
                  <a:lnTo>
                    <a:pt x="40451" y="85041"/>
                  </a:lnTo>
                  <a:cubicBezTo>
                    <a:pt x="54468" y="93191"/>
                    <a:pt x="60938" y="101923"/>
                    <a:pt x="60938" y="111820"/>
                  </a:cubicBezTo>
                  <a:cubicBezTo>
                    <a:pt x="60938" y="122299"/>
                    <a:pt x="52851" y="130449"/>
                    <a:pt x="42068" y="130449"/>
                  </a:cubicBezTo>
                  <a:cubicBezTo>
                    <a:pt x="24276" y="130449"/>
                    <a:pt x="12415" y="117059"/>
                    <a:pt x="7562" y="90862"/>
                  </a:cubicBezTo>
                  <a:lnTo>
                    <a:pt x="3249" y="90862"/>
                  </a:lnTo>
                  <a:lnTo>
                    <a:pt x="3249" y="140345"/>
                  </a:lnTo>
                  <a:close/>
                </a:path>
              </a:pathLst>
            </a:custGeom>
            <a:solidFill>
              <a:srgbClr val="000000"/>
            </a:solidFill>
            <a:ln w="34506" cap="flat">
              <a:noFill/>
              <a:prstDash val="solid"/>
              <a:miter/>
            </a:ln>
          </p:spPr>
          <p:txBody>
            <a:bodyPr rtlCol="0" anchor="ctr"/>
            <a:lstStyle/>
            <a:p>
              <a:endParaRPr lang="ti-ET"/>
            </a:p>
          </p:txBody>
        </p:sp>
        <p:sp>
          <p:nvSpPr>
            <p:cNvPr id="207884" name="Freeform: Shape 207883">
              <a:extLst>
                <a:ext uri="{FF2B5EF4-FFF2-40B4-BE49-F238E27FC236}">
                  <a16:creationId xmlns:a16="http://schemas.microsoft.com/office/drawing/2014/main" id="{9A8F7FED-C34E-4E29-9DF0-DB9F65DCD371}"/>
                </a:ext>
              </a:extLst>
            </p:cNvPr>
            <p:cNvSpPr/>
            <p:nvPr/>
          </p:nvSpPr>
          <p:spPr>
            <a:xfrm>
              <a:off x="593773" y="1742700"/>
              <a:ext cx="34505" cy="37257"/>
            </a:xfrm>
            <a:custGeom>
              <a:avLst/>
              <a:gdLst/>
              <a:ahLst/>
              <a:cxnLst/>
              <a:rect l="l" t="t" r="r" b="b"/>
              <a:pathLst>
                <a:path w="34505" h="37257"/>
              </a:pathLst>
            </a:custGeom>
            <a:solidFill>
              <a:srgbClr val="000000"/>
            </a:solidFill>
            <a:ln w="34506" cap="flat">
              <a:noFill/>
              <a:prstDash val="solid"/>
              <a:miter/>
            </a:ln>
          </p:spPr>
          <p:txBody>
            <a:bodyPr rtlCol="0" anchor="ctr"/>
            <a:lstStyle/>
            <a:p>
              <a:endParaRPr lang="ti-ET"/>
            </a:p>
          </p:txBody>
        </p:sp>
        <p:sp>
          <p:nvSpPr>
            <p:cNvPr id="207885" name="Freeform: Shape 207884">
              <a:extLst>
                <a:ext uri="{FF2B5EF4-FFF2-40B4-BE49-F238E27FC236}">
                  <a16:creationId xmlns:a16="http://schemas.microsoft.com/office/drawing/2014/main" id="{CF7822F7-0D3A-499C-9A2E-3C776D072551}"/>
                </a:ext>
              </a:extLst>
            </p:cNvPr>
            <p:cNvSpPr/>
            <p:nvPr/>
          </p:nvSpPr>
          <p:spPr>
            <a:xfrm>
              <a:off x="672489" y="1541858"/>
              <a:ext cx="118613" cy="203170"/>
            </a:xfrm>
            <a:custGeom>
              <a:avLst/>
              <a:gdLst>
                <a:gd name="connsiteX0" fmla="*/ 59865 w 118613"/>
                <a:gd name="connsiteY0" fmla="*/ 47 h 203170"/>
                <a:gd name="connsiteX1" fmla="*/ 19 w 118613"/>
                <a:gd name="connsiteY1" fmla="*/ 101341 h 203170"/>
                <a:gd name="connsiteX2" fmla="*/ 17272 w 118613"/>
                <a:gd name="connsiteY2" fmla="*/ 175274 h 203170"/>
                <a:gd name="connsiteX3" fmla="*/ 58248 w 118613"/>
                <a:gd name="connsiteY3" fmla="*/ 203218 h 203170"/>
                <a:gd name="connsiteX4" fmla="*/ 118632 w 118613"/>
                <a:gd name="connsiteY4" fmla="*/ 101341 h 203170"/>
                <a:gd name="connsiteX5" fmla="*/ 59865 w 118613"/>
                <a:gd name="connsiteY5" fmla="*/ 47 h 203170"/>
                <a:gd name="connsiteX6" fmla="*/ 58787 w 118613"/>
                <a:gd name="connsiteY6" fmla="*/ 11108 h 203170"/>
                <a:gd name="connsiteX7" fmla="*/ 84127 w 118613"/>
                <a:gd name="connsiteY7" fmla="*/ 32647 h 203170"/>
                <a:gd name="connsiteX8" fmla="*/ 92214 w 118613"/>
                <a:gd name="connsiteY8" fmla="*/ 101923 h 203170"/>
                <a:gd name="connsiteX9" fmla="*/ 58787 w 118613"/>
                <a:gd name="connsiteY9" fmla="*/ 191575 h 203170"/>
                <a:gd name="connsiteX10" fmla="*/ 26438 w 118613"/>
                <a:gd name="connsiteY10" fmla="*/ 101341 h 203170"/>
                <a:gd name="connsiteX11" fmla="*/ 58787 w 118613"/>
                <a:gd name="connsiteY11" fmla="*/ 11108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865" y="47"/>
                  </a:moveTo>
                  <a:cubicBezTo>
                    <a:pt x="24281" y="47"/>
                    <a:pt x="19" y="41380"/>
                    <a:pt x="19" y="101341"/>
                  </a:cubicBezTo>
                  <a:cubicBezTo>
                    <a:pt x="19" y="132195"/>
                    <a:pt x="5950" y="157227"/>
                    <a:pt x="17272" y="175274"/>
                  </a:cubicBezTo>
                  <a:cubicBezTo>
                    <a:pt x="28055" y="193321"/>
                    <a:pt x="42073" y="203218"/>
                    <a:pt x="58248" y="203218"/>
                  </a:cubicBezTo>
                  <a:cubicBezTo>
                    <a:pt x="94371" y="203218"/>
                    <a:pt x="118632" y="162467"/>
                    <a:pt x="118632" y="101341"/>
                  </a:cubicBezTo>
                  <a:cubicBezTo>
                    <a:pt x="118632" y="41962"/>
                    <a:pt x="94371" y="47"/>
                    <a:pt x="59865" y="47"/>
                  </a:cubicBezTo>
                  <a:close/>
                  <a:moveTo>
                    <a:pt x="58787" y="11108"/>
                  </a:moveTo>
                  <a:cubicBezTo>
                    <a:pt x="69570" y="11108"/>
                    <a:pt x="78196" y="19258"/>
                    <a:pt x="84127" y="32647"/>
                  </a:cubicBezTo>
                  <a:cubicBezTo>
                    <a:pt x="88979" y="46037"/>
                    <a:pt x="92214" y="70487"/>
                    <a:pt x="92214" y="101923"/>
                  </a:cubicBezTo>
                  <a:cubicBezTo>
                    <a:pt x="92214" y="162467"/>
                    <a:pt x="81431" y="191575"/>
                    <a:pt x="58787" y="191575"/>
                  </a:cubicBezTo>
                  <a:cubicBezTo>
                    <a:pt x="37221" y="191575"/>
                    <a:pt x="26438" y="161303"/>
                    <a:pt x="26438" y="101341"/>
                  </a:cubicBezTo>
                  <a:cubicBezTo>
                    <a:pt x="26438" y="40797"/>
                    <a:pt x="37221" y="11108"/>
                    <a:pt x="58787" y="11108"/>
                  </a:cubicBezTo>
                  <a:close/>
                </a:path>
              </a:pathLst>
            </a:custGeom>
            <a:solidFill>
              <a:srgbClr val="000000"/>
            </a:solidFill>
            <a:ln w="34506" cap="flat">
              <a:noFill/>
              <a:prstDash val="solid"/>
              <a:miter/>
            </a:ln>
          </p:spPr>
          <p:txBody>
            <a:bodyPr rtlCol="0" anchor="ctr"/>
            <a:lstStyle/>
            <a:p>
              <a:endParaRPr lang="ti-ET"/>
            </a:p>
          </p:txBody>
        </p:sp>
      </p:grpSp>
      <p:sp>
        <p:nvSpPr>
          <p:cNvPr id="207886" name="Freeform: Shape 207885">
            <a:extLst>
              <a:ext uri="{FF2B5EF4-FFF2-40B4-BE49-F238E27FC236}">
                <a16:creationId xmlns:a16="http://schemas.microsoft.com/office/drawing/2014/main" id="{69530DB5-B1BA-4E3D-8A18-61A1770ECB6C}"/>
              </a:ext>
            </a:extLst>
          </p:cNvPr>
          <p:cNvSpPr/>
          <p:nvPr/>
        </p:nvSpPr>
        <p:spPr>
          <a:xfrm>
            <a:off x="1625935" y="2182873"/>
            <a:ext cx="114300" cy="200842"/>
          </a:xfrm>
          <a:custGeom>
            <a:avLst/>
            <a:gdLst>
              <a:gd name="connsiteX0" fmla="*/ 69058 w 114300"/>
              <a:gd name="connsiteY0" fmla="*/ 200889 h 200842"/>
              <a:gd name="connsiteX1" fmla="*/ 91163 w 114300"/>
              <a:gd name="connsiteY1" fmla="*/ 200889 h 200842"/>
              <a:gd name="connsiteX2" fmla="*/ 91163 w 114300"/>
              <a:gd name="connsiteY2" fmla="*/ 146749 h 200842"/>
              <a:gd name="connsiteX3" fmla="*/ 114347 w 114300"/>
              <a:gd name="connsiteY3" fmla="*/ 146749 h 200842"/>
              <a:gd name="connsiteX4" fmla="*/ 114347 w 114300"/>
              <a:gd name="connsiteY4" fmla="*/ 125791 h 200842"/>
              <a:gd name="connsiteX5" fmla="*/ 91163 w 114300"/>
              <a:gd name="connsiteY5" fmla="*/ 125791 h 200842"/>
              <a:gd name="connsiteX6" fmla="*/ 91163 w 114300"/>
              <a:gd name="connsiteY6" fmla="*/ 47 h 200842"/>
              <a:gd name="connsiteX7" fmla="*/ 77145 w 114300"/>
              <a:gd name="connsiteY7" fmla="*/ 47 h 200842"/>
              <a:gd name="connsiteX8" fmla="*/ 47 w 114300"/>
              <a:gd name="connsiteY8" fmla="*/ 125791 h 200842"/>
              <a:gd name="connsiteX9" fmla="*/ 47 w 114300"/>
              <a:gd name="connsiteY9" fmla="*/ 146749 h 200842"/>
              <a:gd name="connsiteX10" fmla="*/ 69058 w 114300"/>
              <a:gd name="connsiteY10" fmla="*/ 146749 h 200842"/>
              <a:gd name="connsiteX11" fmla="*/ 12986 w 114300"/>
              <a:gd name="connsiteY11" fmla="*/ 125791 h 200842"/>
              <a:gd name="connsiteX12" fmla="*/ 69058 w 114300"/>
              <a:gd name="connsiteY12" fmla="*/ 36140 h 200842"/>
              <a:gd name="connsiteX13" fmla="*/ 69058 w 114300"/>
              <a:gd name="connsiteY13" fmla="*/ 125791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200842">
                <a:moveTo>
                  <a:pt x="69058" y="200889"/>
                </a:moveTo>
                <a:lnTo>
                  <a:pt x="91163" y="200889"/>
                </a:lnTo>
                <a:lnTo>
                  <a:pt x="91163" y="146749"/>
                </a:lnTo>
                <a:lnTo>
                  <a:pt x="114347" y="146749"/>
                </a:lnTo>
                <a:lnTo>
                  <a:pt x="114347" y="125791"/>
                </a:lnTo>
                <a:lnTo>
                  <a:pt x="91163" y="125791"/>
                </a:lnTo>
                <a:lnTo>
                  <a:pt x="91163" y="47"/>
                </a:lnTo>
                <a:lnTo>
                  <a:pt x="77145" y="47"/>
                </a:lnTo>
                <a:lnTo>
                  <a:pt x="47" y="125791"/>
                </a:lnTo>
                <a:lnTo>
                  <a:pt x="47" y="146749"/>
                </a:lnTo>
                <a:lnTo>
                  <a:pt x="69058" y="146749"/>
                </a:lnTo>
                <a:close/>
                <a:moveTo>
                  <a:pt x="12986" y="125791"/>
                </a:moveTo>
                <a:lnTo>
                  <a:pt x="69058" y="36140"/>
                </a:lnTo>
                <a:lnTo>
                  <a:pt x="69058" y="125791"/>
                </a:lnTo>
                <a:close/>
              </a:path>
            </a:pathLst>
          </a:custGeom>
          <a:solidFill>
            <a:srgbClr val="000000"/>
          </a:solidFill>
          <a:ln w="34506" cap="flat">
            <a:noFill/>
            <a:prstDash val="solid"/>
            <a:miter/>
          </a:ln>
        </p:spPr>
        <p:txBody>
          <a:bodyPr rtlCol="0" anchor="ctr"/>
          <a:lstStyle/>
          <a:p>
            <a:endParaRPr lang="ti-ET"/>
          </a:p>
        </p:txBody>
      </p:sp>
      <p:sp>
        <p:nvSpPr>
          <p:cNvPr id="207887" name="Freeform: Shape 207886">
            <a:extLst>
              <a:ext uri="{FF2B5EF4-FFF2-40B4-BE49-F238E27FC236}">
                <a16:creationId xmlns:a16="http://schemas.microsoft.com/office/drawing/2014/main" id="{7A9DF77B-52D7-4C7C-B21F-830B00CF9759}"/>
              </a:ext>
            </a:extLst>
          </p:cNvPr>
          <p:cNvSpPr/>
          <p:nvPr/>
        </p:nvSpPr>
        <p:spPr>
          <a:xfrm>
            <a:off x="2523244" y="2182873"/>
            <a:ext cx="98125" cy="203170"/>
          </a:xfrm>
          <a:custGeom>
            <a:avLst/>
            <a:gdLst>
              <a:gd name="connsiteX0" fmla="*/ 35117 w 98125"/>
              <a:gd name="connsiteY0" fmla="*/ 102505 h 203170"/>
              <a:gd name="connsiteX1" fmla="*/ 73 w 98125"/>
              <a:gd name="connsiteY1" fmla="*/ 157227 h 203170"/>
              <a:gd name="connsiteX2" fmla="*/ 49675 w 98125"/>
              <a:gd name="connsiteY2" fmla="*/ 203218 h 203170"/>
              <a:gd name="connsiteX3" fmla="*/ 98198 w 98125"/>
              <a:gd name="connsiteY3" fmla="*/ 154317 h 203170"/>
              <a:gd name="connsiteX4" fmla="*/ 61536 w 98125"/>
              <a:gd name="connsiteY4" fmla="*/ 92609 h 203170"/>
              <a:gd name="connsiteX5" fmla="*/ 93885 w 98125"/>
              <a:gd name="connsiteY5" fmla="*/ 44873 h 203170"/>
              <a:gd name="connsiteX6" fmla="*/ 48596 w 98125"/>
              <a:gd name="connsiteY6" fmla="*/ 47 h 203170"/>
              <a:gd name="connsiteX7" fmla="*/ 2229 w 98125"/>
              <a:gd name="connsiteY7" fmla="*/ 46619 h 203170"/>
              <a:gd name="connsiteX8" fmla="*/ 35117 w 98125"/>
              <a:gd name="connsiteY8" fmla="*/ 102505 h 203170"/>
              <a:gd name="connsiteX9" fmla="*/ 42665 w 98125"/>
              <a:gd name="connsiteY9" fmla="*/ 108327 h 203170"/>
              <a:gd name="connsiteX10" fmla="*/ 78789 w 98125"/>
              <a:gd name="connsiteY10" fmla="*/ 163631 h 203170"/>
              <a:gd name="connsiteX11" fmla="*/ 51292 w 98125"/>
              <a:gd name="connsiteY11" fmla="*/ 192157 h 203170"/>
              <a:gd name="connsiteX12" fmla="*/ 21099 w 98125"/>
              <a:gd name="connsiteY12" fmla="*/ 153735 h 203170"/>
              <a:gd name="connsiteX13" fmla="*/ 40509 w 98125"/>
              <a:gd name="connsiteY13" fmla="*/ 110655 h 203170"/>
              <a:gd name="connsiteX14" fmla="*/ 42665 w 98125"/>
              <a:gd name="connsiteY14" fmla="*/ 108327 h 203170"/>
              <a:gd name="connsiteX15" fmla="*/ 54527 w 98125"/>
              <a:gd name="connsiteY15" fmla="*/ 86205 h 203170"/>
              <a:gd name="connsiteX16" fmla="*/ 22178 w 98125"/>
              <a:gd name="connsiteY16" fmla="*/ 38469 h 203170"/>
              <a:gd name="connsiteX17" fmla="*/ 48057 w 98125"/>
              <a:gd name="connsiteY17" fmla="*/ 9944 h 203170"/>
              <a:gd name="connsiteX18" fmla="*/ 75554 w 98125"/>
              <a:gd name="connsiteY18" fmla="*/ 45455 h 203170"/>
              <a:gd name="connsiteX19" fmla="*/ 54527 w 98125"/>
              <a:gd name="connsiteY19" fmla="*/ 86205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125" h="203170">
                <a:moveTo>
                  <a:pt x="35117" y="102505"/>
                </a:moveTo>
                <a:cubicBezTo>
                  <a:pt x="10316" y="121134"/>
                  <a:pt x="73" y="136852"/>
                  <a:pt x="73" y="157227"/>
                </a:cubicBezTo>
                <a:cubicBezTo>
                  <a:pt x="73" y="183424"/>
                  <a:pt x="21099" y="203218"/>
                  <a:pt x="49675" y="203218"/>
                </a:cubicBezTo>
                <a:cubicBezTo>
                  <a:pt x="77710" y="203218"/>
                  <a:pt x="98198" y="182260"/>
                  <a:pt x="98198" y="154317"/>
                </a:cubicBezTo>
                <a:cubicBezTo>
                  <a:pt x="98198" y="133941"/>
                  <a:pt x="89032" y="118224"/>
                  <a:pt x="61536" y="92609"/>
                </a:cubicBezTo>
                <a:cubicBezTo>
                  <a:pt x="83641" y="78055"/>
                  <a:pt x="93885" y="62337"/>
                  <a:pt x="93885" y="44873"/>
                </a:cubicBezTo>
                <a:cubicBezTo>
                  <a:pt x="93885" y="19840"/>
                  <a:pt x="73936" y="47"/>
                  <a:pt x="48596" y="47"/>
                </a:cubicBezTo>
                <a:cubicBezTo>
                  <a:pt x="22178" y="47"/>
                  <a:pt x="2229" y="19840"/>
                  <a:pt x="2229" y="46619"/>
                </a:cubicBezTo>
                <a:cubicBezTo>
                  <a:pt x="2229" y="65248"/>
                  <a:pt x="9777" y="78055"/>
                  <a:pt x="35117" y="102505"/>
                </a:cubicBezTo>
                <a:close/>
                <a:moveTo>
                  <a:pt x="42665" y="108327"/>
                </a:moveTo>
                <a:cubicBezTo>
                  <a:pt x="72858" y="138599"/>
                  <a:pt x="78789" y="147331"/>
                  <a:pt x="78789" y="163631"/>
                </a:cubicBezTo>
                <a:cubicBezTo>
                  <a:pt x="78789" y="179932"/>
                  <a:pt x="66927" y="192157"/>
                  <a:pt x="51292" y="192157"/>
                </a:cubicBezTo>
                <a:cubicBezTo>
                  <a:pt x="32422" y="192157"/>
                  <a:pt x="21099" y="177603"/>
                  <a:pt x="21099" y="153735"/>
                </a:cubicBezTo>
                <a:cubicBezTo>
                  <a:pt x="21099" y="138017"/>
                  <a:pt x="28109" y="122298"/>
                  <a:pt x="40509" y="110655"/>
                </a:cubicBezTo>
                <a:cubicBezTo>
                  <a:pt x="41587" y="109491"/>
                  <a:pt x="41587" y="109491"/>
                  <a:pt x="42665" y="108327"/>
                </a:cubicBezTo>
                <a:close/>
                <a:moveTo>
                  <a:pt x="54527" y="86205"/>
                </a:moveTo>
                <a:cubicBezTo>
                  <a:pt x="30804" y="66412"/>
                  <a:pt x="22178" y="53605"/>
                  <a:pt x="22178" y="38469"/>
                </a:cubicBezTo>
                <a:cubicBezTo>
                  <a:pt x="22178" y="22751"/>
                  <a:pt x="34039" y="9944"/>
                  <a:pt x="48057" y="9944"/>
                </a:cubicBezTo>
                <a:cubicBezTo>
                  <a:pt x="64232" y="9944"/>
                  <a:pt x="75554" y="25079"/>
                  <a:pt x="75554" y="45455"/>
                </a:cubicBezTo>
                <a:cubicBezTo>
                  <a:pt x="75554" y="61755"/>
                  <a:pt x="69623" y="72816"/>
                  <a:pt x="54527" y="86205"/>
                </a:cubicBezTo>
                <a:close/>
              </a:path>
            </a:pathLst>
          </a:custGeom>
          <a:solidFill>
            <a:srgbClr val="000000"/>
          </a:solidFill>
          <a:ln w="34506" cap="flat">
            <a:noFill/>
            <a:prstDash val="solid"/>
            <a:miter/>
          </a:ln>
        </p:spPr>
        <p:txBody>
          <a:bodyPr rtlCol="0" anchor="ctr"/>
          <a:lstStyle/>
          <a:p>
            <a:endParaRPr lang="ti-ET"/>
          </a:p>
        </p:txBody>
      </p:sp>
      <p:sp>
        <p:nvSpPr>
          <p:cNvPr id="207888" name="Freeform: Shape 207887">
            <a:extLst>
              <a:ext uri="{FF2B5EF4-FFF2-40B4-BE49-F238E27FC236}">
                <a16:creationId xmlns:a16="http://schemas.microsoft.com/office/drawing/2014/main" id="{FACB7347-3E79-49A7-A65D-F84B29DE5024}"/>
              </a:ext>
            </a:extLst>
          </p:cNvPr>
          <p:cNvSpPr/>
          <p:nvPr/>
        </p:nvSpPr>
        <p:spPr>
          <a:xfrm>
            <a:off x="3501820" y="2182873"/>
            <a:ext cx="69550" cy="200842"/>
          </a:xfrm>
          <a:custGeom>
            <a:avLst/>
            <a:gdLst>
              <a:gd name="connsiteX0" fmla="*/ 47006 w 69550"/>
              <a:gd name="connsiteY0" fmla="*/ 47 h 200842"/>
              <a:gd name="connsiteX1" fmla="*/ 42154 w 69550"/>
              <a:gd name="connsiteY1" fmla="*/ 47 h 200842"/>
              <a:gd name="connsiteX2" fmla="*/ 37841 w 69550"/>
              <a:gd name="connsiteY2" fmla="*/ 2375 h 200842"/>
              <a:gd name="connsiteX3" fmla="*/ 28136 w 69550"/>
              <a:gd name="connsiteY3" fmla="*/ 8197 h 200842"/>
              <a:gd name="connsiteX4" fmla="*/ 11422 w 69550"/>
              <a:gd name="connsiteY4" fmla="*/ 17511 h 200842"/>
              <a:gd name="connsiteX5" fmla="*/ 100 w 69550"/>
              <a:gd name="connsiteY5" fmla="*/ 23333 h 200842"/>
              <a:gd name="connsiteX6" fmla="*/ 1718 w 69550"/>
              <a:gd name="connsiteY6" fmla="*/ 28572 h 200842"/>
              <a:gd name="connsiteX7" fmla="*/ 5492 w 69550"/>
              <a:gd name="connsiteY7" fmla="*/ 26244 h 200842"/>
              <a:gd name="connsiteX8" fmla="*/ 15197 w 69550"/>
              <a:gd name="connsiteY8" fmla="*/ 23915 h 200842"/>
              <a:gd name="connsiteX9" fmla="*/ 22205 w 69550"/>
              <a:gd name="connsiteY9" fmla="*/ 27990 h 200842"/>
              <a:gd name="connsiteX10" fmla="*/ 24362 w 69550"/>
              <a:gd name="connsiteY10" fmla="*/ 52440 h 200842"/>
              <a:gd name="connsiteX11" fmla="*/ 24362 w 69550"/>
              <a:gd name="connsiteY11" fmla="*/ 169453 h 200842"/>
              <a:gd name="connsiteX12" fmla="*/ 4953 w 69550"/>
              <a:gd name="connsiteY12" fmla="*/ 195650 h 200842"/>
              <a:gd name="connsiteX13" fmla="*/ 1718 w 69550"/>
              <a:gd name="connsiteY13" fmla="*/ 195650 h 200842"/>
              <a:gd name="connsiteX14" fmla="*/ 1718 w 69550"/>
              <a:gd name="connsiteY14" fmla="*/ 200889 h 200842"/>
              <a:gd name="connsiteX15" fmla="*/ 69651 w 69550"/>
              <a:gd name="connsiteY15" fmla="*/ 200889 h 200842"/>
              <a:gd name="connsiteX16" fmla="*/ 69651 w 69550"/>
              <a:gd name="connsiteY16" fmla="*/ 195650 h 200842"/>
              <a:gd name="connsiteX17" fmla="*/ 66416 w 69550"/>
              <a:gd name="connsiteY17" fmla="*/ 195650 h 200842"/>
              <a:gd name="connsiteX18" fmla="*/ 47006 w 69550"/>
              <a:gd name="connsiteY18" fmla="*/ 169453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50" h="200842">
                <a:moveTo>
                  <a:pt x="47006" y="47"/>
                </a:moveTo>
                <a:lnTo>
                  <a:pt x="42154" y="47"/>
                </a:lnTo>
                <a:cubicBezTo>
                  <a:pt x="39998" y="1211"/>
                  <a:pt x="38380" y="2375"/>
                  <a:pt x="37841" y="2375"/>
                </a:cubicBezTo>
                <a:cubicBezTo>
                  <a:pt x="34606" y="4704"/>
                  <a:pt x="31910" y="6451"/>
                  <a:pt x="28136" y="8197"/>
                </a:cubicBezTo>
                <a:cubicBezTo>
                  <a:pt x="27597" y="8779"/>
                  <a:pt x="21127" y="12272"/>
                  <a:pt x="11422" y="17511"/>
                </a:cubicBezTo>
                <a:cubicBezTo>
                  <a:pt x="9266" y="18676"/>
                  <a:pt x="4953" y="21004"/>
                  <a:pt x="100" y="23333"/>
                </a:cubicBezTo>
                <a:lnTo>
                  <a:pt x="1718" y="28572"/>
                </a:lnTo>
                <a:lnTo>
                  <a:pt x="5492" y="26244"/>
                </a:lnTo>
                <a:cubicBezTo>
                  <a:pt x="9266" y="25079"/>
                  <a:pt x="12501" y="23915"/>
                  <a:pt x="15197" y="23915"/>
                </a:cubicBezTo>
                <a:cubicBezTo>
                  <a:pt x="17892" y="23915"/>
                  <a:pt x="20588" y="25661"/>
                  <a:pt x="22205" y="27990"/>
                </a:cubicBezTo>
                <a:cubicBezTo>
                  <a:pt x="23823" y="30901"/>
                  <a:pt x="23823" y="32647"/>
                  <a:pt x="24362" y="52440"/>
                </a:cubicBezTo>
                <a:lnTo>
                  <a:pt x="24362" y="169453"/>
                </a:lnTo>
                <a:cubicBezTo>
                  <a:pt x="24362" y="188082"/>
                  <a:pt x="18970" y="195650"/>
                  <a:pt x="4953" y="195650"/>
                </a:cubicBezTo>
                <a:lnTo>
                  <a:pt x="1718" y="195650"/>
                </a:lnTo>
                <a:lnTo>
                  <a:pt x="1718" y="200889"/>
                </a:lnTo>
                <a:lnTo>
                  <a:pt x="69651" y="200889"/>
                </a:lnTo>
                <a:lnTo>
                  <a:pt x="69651" y="195650"/>
                </a:lnTo>
                <a:lnTo>
                  <a:pt x="66416" y="195650"/>
                </a:lnTo>
                <a:cubicBezTo>
                  <a:pt x="52398" y="195650"/>
                  <a:pt x="47006" y="188082"/>
                  <a:pt x="47006" y="169453"/>
                </a:cubicBezTo>
                <a:close/>
              </a:path>
            </a:pathLst>
          </a:custGeom>
          <a:solidFill>
            <a:srgbClr val="000000"/>
          </a:solidFill>
          <a:ln w="34506" cap="flat">
            <a:noFill/>
            <a:prstDash val="solid"/>
            <a:miter/>
          </a:ln>
        </p:spPr>
        <p:txBody>
          <a:bodyPr rtlCol="0" anchor="ctr"/>
          <a:lstStyle/>
          <a:p>
            <a:endParaRPr lang="ti-ET"/>
          </a:p>
        </p:txBody>
      </p:sp>
      <p:sp>
        <p:nvSpPr>
          <p:cNvPr id="207889" name="Freeform: Shape 207888">
            <a:extLst>
              <a:ext uri="{FF2B5EF4-FFF2-40B4-BE49-F238E27FC236}">
                <a16:creationId xmlns:a16="http://schemas.microsoft.com/office/drawing/2014/main" id="{3CC85896-9199-462B-BC16-B911FD5CB6A0}"/>
              </a:ext>
            </a:extLst>
          </p:cNvPr>
          <p:cNvSpPr/>
          <p:nvPr/>
        </p:nvSpPr>
        <p:spPr>
          <a:xfrm>
            <a:off x="3615054" y="2182873"/>
            <a:ext cx="113221" cy="200842"/>
          </a:xfrm>
          <a:custGeom>
            <a:avLst/>
            <a:gdLst>
              <a:gd name="connsiteX0" fmla="*/ 99847 w 113221"/>
              <a:gd name="connsiteY0" fmla="*/ 200889 h 200842"/>
              <a:gd name="connsiteX1" fmla="*/ 113326 w 113221"/>
              <a:gd name="connsiteY1" fmla="*/ 165960 h 200842"/>
              <a:gd name="connsiteX2" fmla="*/ 108474 w 113221"/>
              <a:gd name="connsiteY2" fmla="*/ 165960 h 200842"/>
              <a:gd name="connsiteX3" fmla="*/ 75047 w 113221"/>
              <a:gd name="connsiteY3" fmla="*/ 179932 h 200842"/>
              <a:gd name="connsiteX4" fmla="*/ 70733 w 113221"/>
              <a:gd name="connsiteY4" fmla="*/ 179932 h 200842"/>
              <a:gd name="connsiteX5" fmla="*/ 26523 w 113221"/>
              <a:gd name="connsiteY5" fmla="*/ 179349 h 200842"/>
              <a:gd name="connsiteX6" fmla="*/ 102543 w 113221"/>
              <a:gd name="connsiteY6" fmla="*/ 53605 h 200842"/>
              <a:gd name="connsiteX7" fmla="*/ 54559 w 113221"/>
              <a:gd name="connsiteY7" fmla="*/ 47 h 200842"/>
              <a:gd name="connsiteX8" fmla="*/ 18975 w 113221"/>
              <a:gd name="connsiteY8" fmla="*/ 18094 h 200842"/>
              <a:gd name="connsiteX9" fmla="*/ 5496 w 113221"/>
              <a:gd name="connsiteY9" fmla="*/ 54187 h 200842"/>
              <a:gd name="connsiteX10" fmla="*/ 10348 w 113221"/>
              <a:gd name="connsiteY10" fmla="*/ 54769 h 200842"/>
              <a:gd name="connsiteX11" fmla="*/ 45932 w 113221"/>
              <a:gd name="connsiteY11" fmla="*/ 22169 h 200842"/>
              <a:gd name="connsiteX12" fmla="*/ 81516 w 113221"/>
              <a:gd name="connsiteY12" fmla="*/ 65248 h 200842"/>
              <a:gd name="connsiteX13" fmla="*/ 27062 w 113221"/>
              <a:gd name="connsiteY13" fmla="*/ 167124 h 200842"/>
              <a:gd name="connsiteX14" fmla="*/ 6574 w 113221"/>
              <a:gd name="connsiteY14" fmla="*/ 189828 h 200842"/>
              <a:gd name="connsiteX15" fmla="*/ 104 w 113221"/>
              <a:gd name="connsiteY15" fmla="*/ 196814 h 200842"/>
              <a:gd name="connsiteX16" fmla="*/ 104 w 113221"/>
              <a:gd name="connsiteY16" fmla="*/ 200889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3221" h="200842">
                <a:moveTo>
                  <a:pt x="99847" y="200889"/>
                </a:moveTo>
                <a:cubicBezTo>
                  <a:pt x="106317" y="185753"/>
                  <a:pt x="107396" y="182842"/>
                  <a:pt x="113326" y="165960"/>
                </a:cubicBezTo>
                <a:lnTo>
                  <a:pt x="108474" y="165960"/>
                </a:lnTo>
                <a:cubicBezTo>
                  <a:pt x="100386" y="177021"/>
                  <a:pt x="94456" y="179932"/>
                  <a:pt x="75047" y="179932"/>
                </a:cubicBezTo>
                <a:lnTo>
                  <a:pt x="70733" y="179932"/>
                </a:lnTo>
                <a:lnTo>
                  <a:pt x="26523" y="179349"/>
                </a:lnTo>
                <a:cubicBezTo>
                  <a:pt x="82595" y="121134"/>
                  <a:pt x="102543" y="87952"/>
                  <a:pt x="102543" y="53605"/>
                </a:cubicBezTo>
                <a:cubicBezTo>
                  <a:pt x="102543" y="22751"/>
                  <a:pt x="82055" y="47"/>
                  <a:pt x="54559" y="47"/>
                </a:cubicBezTo>
                <a:cubicBezTo>
                  <a:pt x="40541" y="47"/>
                  <a:pt x="28680" y="5868"/>
                  <a:pt x="18975" y="18094"/>
                </a:cubicBezTo>
                <a:cubicBezTo>
                  <a:pt x="11966" y="27408"/>
                  <a:pt x="8192" y="36140"/>
                  <a:pt x="5496" y="54187"/>
                </a:cubicBezTo>
                <a:lnTo>
                  <a:pt x="10348" y="54769"/>
                </a:lnTo>
                <a:cubicBezTo>
                  <a:pt x="16818" y="33230"/>
                  <a:pt x="28680" y="22169"/>
                  <a:pt x="45932" y="22169"/>
                </a:cubicBezTo>
                <a:cubicBezTo>
                  <a:pt x="64803" y="22169"/>
                  <a:pt x="81516" y="41962"/>
                  <a:pt x="81516" y="65248"/>
                </a:cubicBezTo>
                <a:cubicBezTo>
                  <a:pt x="81516" y="93191"/>
                  <a:pt x="61568" y="129867"/>
                  <a:pt x="27062" y="167124"/>
                </a:cubicBezTo>
                <a:lnTo>
                  <a:pt x="6574" y="189828"/>
                </a:lnTo>
                <a:cubicBezTo>
                  <a:pt x="4418" y="192157"/>
                  <a:pt x="2261" y="194485"/>
                  <a:pt x="104" y="196814"/>
                </a:cubicBezTo>
                <a:lnTo>
                  <a:pt x="104" y="200889"/>
                </a:lnTo>
                <a:close/>
              </a:path>
            </a:pathLst>
          </a:custGeom>
          <a:solidFill>
            <a:srgbClr val="000000"/>
          </a:solidFill>
          <a:ln w="34506" cap="flat">
            <a:noFill/>
            <a:prstDash val="solid"/>
            <a:miter/>
          </a:ln>
        </p:spPr>
        <p:txBody>
          <a:bodyPr rtlCol="0" anchor="ctr"/>
          <a:lstStyle/>
          <a:p>
            <a:endParaRPr lang="ti-ET"/>
          </a:p>
        </p:txBody>
      </p:sp>
      <p:sp>
        <p:nvSpPr>
          <p:cNvPr id="207890" name="Freeform: Shape 207889">
            <a:extLst>
              <a:ext uri="{FF2B5EF4-FFF2-40B4-BE49-F238E27FC236}">
                <a16:creationId xmlns:a16="http://schemas.microsoft.com/office/drawing/2014/main" id="{94202ED4-ABB8-43A1-9922-EA16CE7E0E3C}"/>
              </a:ext>
            </a:extLst>
          </p:cNvPr>
          <p:cNvSpPr/>
          <p:nvPr/>
        </p:nvSpPr>
        <p:spPr>
          <a:xfrm>
            <a:off x="4776722" y="2182873"/>
            <a:ext cx="113221" cy="200842"/>
          </a:xfrm>
          <a:custGeom>
            <a:avLst/>
            <a:gdLst>
              <a:gd name="connsiteX0" fmla="*/ 99881 w 113221"/>
              <a:gd name="connsiteY0" fmla="*/ 200889 h 200842"/>
              <a:gd name="connsiteX1" fmla="*/ 113360 w 113221"/>
              <a:gd name="connsiteY1" fmla="*/ 165960 h 200842"/>
              <a:gd name="connsiteX2" fmla="*/ 108508 w 113221"/>
              <a:gd name="connsiteY2" fmla="*/ 165960 h 200842"/>
              <a:gd name="connsiteX3" fmla="*/ 75080 w 113221"/>
              <a:gd name="connsiteY3" fmla="*/ 179932 h 200842"/>
              <a:gd name="connsiteX4" fmla="*/ 70767 w 113221"/>
              <a:gd name="connsiteY4" fmla="*/ 179932 h 200842"/>
              <a:gd name="connsiteX5" fmla="*/ 26557 w 113221"/>
              <a:gd name="connsiteY5" fmla="*/ 179349 h 200842"/>
              <a:gd name="connsiteX6" fmla="*/ 102577 w 113221"/>
              <a:gd name="connsiteY6" fmla="*/ 53605 h 200842"/>
              <a:gd name="connsiteX7" fmla="*/ 54592 w 113221"/>
              <a:gd name="connsiteY7" fmla="*/ 47 h 200842"/>
              <a:gd name="connsiteX8" fmla="*/ 19008 w 113221"/>
              <a:gd name="connsiteY8" fmla="*/ 18094 h 200842"/>
              <a:gd name="connsiteX9" fmla="*/ 5530 w 113221"/>
              <a:gd name="connsiteY9" fmla="*/ 54187 h 200842"/>
              <a:gd name="connsiteX10" fmla="*/ 10382 w 113221"/>
              <a:gd name="connsiteY10" fmla="*/ 54769 h 200842"/>
              <a:gd name="connsiteX11" fmla="*/ 45966 w 113221"/>
              <a:gd name="connsiteY11" fmla="*/ 22169 h 200842"/>
              <a:gd name="connsiteX12" fmla="*/ 81550 w 113221"/>
              <a:gd name="connsiteY12" fmla="*/ 65248 h 200842"/>
              <a:gd name="connsiteX13" fmla="*/ 27096 w 113221"/>
              <a:gd name="connsiteY13" fmla="*/ 167124 h 200842"/>
              <a:gd name="connsiteX14" fmla="*/ 6608 w 113221"/>
              <a:gd name="connsiteY14" fmla="*/ 189828 h 200842"/>
              <a:gd name="connsiteX15" fmla="*/ 138 w 113221"/>
              <a:gd name="connsiteY15" fmla="*/ 196814 h 200842"/>
              <a:gd name="connsiteX16" fmla="*/ 138 w 113221"/>
              <a:gd name="connsiteY16" fmla="*/ 200889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3221" h="200842">
                <a:moveTo>
                  <a:pt x="99881" y="200889"/>
                </a:moveTo>
                <a:cubicBezTo>
                  <a:pt x="106351" y="185753"/>
                  <a:pt x="107429" y="182842"/>
                  <a:pt x="113360" y="165960"/>
                </a:cubicBezTo>
                <a:lnTo>
                  <a:pt x="108508" y="165960"/>
                </a:lnTo>
                <a:cubicBezTo>
                  <a:pt x="100420" y="177021"/>
                  <a:pt x="94490" y="179932"/>
                  <a:pt x="75080" y="179932"/>
                </a:cubicBezTo>
                <a:lnTo>
                  <a:pt x="70767" y="179932"/>
                </a:lnTo>
                <a:lnTo>
                  <a:pt x="26557" y="179349"/>
                </a:lnTo>
                <a:cubicBezTo>
                  <a:pt x="82628" y="121134"/>
                  <a:pt x="102577" y="87952"/>
                  <a:pt x="102577" y="53605"/>
                </a:cubicBezTo>
                <a:cubicBezTo>
                  <a:pt x="102577" y="22751"/>
                  <a:pt x="82089" y="47"/>
                  <a:pt x="54592" y="47"/>
                </a:cubicBezTo>
                <a:cubicBezTo>
                  <a:pt x="40575" y="47"/>
                  <a:pt x="28713" y="5868"/>
                  <a:pt x="19008" y="18094"/>
                </a:cubicBezTo>
                <a:cubicBezTo>
                  <a:pt x="11999" y="27408"/>
                  <a:pt x="8225" y="36140"/>
                  <a:pt x="5530" y="54187"/>
                </a:cubicBezTo>
                <a:lnTo>
                  <a:pt x="10382" y="54769"/>
                </a:lnTo>
                <a:cubicBezTo>
                  <a:pt x="16852" y="33230"/>
                  <a:pt x="28713" y="22169"/>
                  <a:pt x="45966" y="22169"/>
                </a:cubicBezTo>
                <a:cubicBezTo>
                  <a:pt x="64836" y="22169"/>
                  <a:pt x="81550" y="41962"/>
                  <a:pt x="81550" y="65248"/>
                </a:cubicBezTo>
                <a:cubicBezTo>
                  <a:pt x="81550" y="93191"/>
                  <a:pt x="61601" y="129867"/>
                  <a:pt x="27096" y="167124"/>
                </a:cubicBezTo>
                <a:lnTo>
                  <a:pt x="6608" y="189828"/>
                </a:lnTo>
                <a:cubicBezTo>
                  <a:pt x="4451" y="192157"/>
                  <a:pt x="2295" y="194485"/>
                  <a:pt x="138" y="196814"/>
                </a:cubicBezTo>
                <a:lnTo>
                  <a:pt x="138" y="200889"/>
                </a:lnTo>
                <a:close/>
              </a:path>
            </a:pathLst>
          </a:custGeom>
          <a:solidFill>
            <a:srgbClr val="000000"/>
          </a:solidFill>
          <a:ln w="34506" cap="flat">
            <a:noFill/>
            <a:prstDash val="solid"/>
            <a:miter/>
          </a:ln>
        </p:spPr>
        <p:txBody>
          <a:bodyPr rtlCol="0" anchor="ctr"/>
          <a:lstStyle/>
          <a:p>
            <a:endParaRPr lang="ti-ET"/>
          </a:p>
        </p:txBody>
      </p:sp>
      <p:sp>
        <p:nvSpPr>
          <p:cNvPr id="207891" name="Freeform: Shape 207890">
            <a:extLst>
              <a:ext uri="{FF2B5EF4-FFF2-40B4-BE49-F238E27FC236}">
                <a16:creationId xmlns:a16="http://schemas.microsoft.com/office/drawing/2014/main" id="{7567D5B4-CC24-4CA9-A286-4710BFF4D245}"/>
              </a:ext>
            </a:extLst>
          </p:cNvPr>
          <p:cNvSpPr/>
          <p:nvPr/>
        </p:nvSpPr>
        <p:spPr>
          <a:xfrm>
            <a:off x="4912061" y="2182873"/>
            <a:ext cx="118613" cy="203170"/>
          </a:xfrm>
          <a:custGeom>
            <a:avLst/>
            <a:gdLst>
              <a:gd name="connsiteX0" fmla="*/ 59988 w 118613"/>
              <a:gd name="connsiteY0" fmla="*/ 47 h 203170"/>
              <a:gd name="connsiteX1" fmla="*/ 142 w 118613"/>
              <a:gd name="connsiteY1" fmla="*/ 101341 h 203170"/>
              <a:gd name="connsiteX2" fmla="*/ 17395 w 118613"/>
              <a:gd name="connsiteY2" fmla="*/ 175274 h 203170"/>
              <a:gd name="connsiteX3" fmla="*/ 58370 w 118613"/>
              <a:gd name="connsiteY3" fmla="*/ 203218 h 203170"/>
              <a:gd name="connsiteX4" fmla="*/ 118755 w 118613"/>
              <a:gd name="connsiteY4" fmla="*/ 101341 h 203170"/>
              <a:gd name="connsiteX5" fmla="*/ 59988 w 118613"/>
              <a:gd name="connsiteY5" fmla="*/ 47 h 203170"/>
              <a:gd name="connsiteX6" fmla="*/ 58910 w 118613"/>
              <a:gd name="connsiteY6" fmla="*/ 11108 h 203170"/>
              <a:gd name="connsiteX7" fmla="*/ 84250 w 118613"/>
              <a:gd name="connsiteY7" fmla="*/ 32647 h 203170"/>
              <a:gd name="connsiteX8" fmla="*/ 92337 w 118613"/>
              <a:gd name="connsiteY8" fmla="*/ 101923 h 203170"/>
              <a:gd name="connsiteX9" fmla="*/ 58910 w 118613"/>
              <a:gd name="connsiteY9" fmla="*/ 191575 h 203170"/>
              <a:gd name="connsiteX10" fmla="*/ 26561 w 118613"/>
              <a:gd name="connsiteY10" fmla="*/ 101341 h 203170"/>
              <a:gd name="connsiteX11" fmla="*/ 58910 w 118613"/>
              <a:gd name="connsiteY11" fmla="*/ 11108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988" y="47"/>
                </a:moveTo>
                <a:cubicBezTo>
                  <a:pt x="24404" y="47"/>
                  <a:pt x="142" y="41380"/>
                  <a:pt x="142" y="101341"/>
                </a:cubicBezTo>
                <a:cubicBezTo>
                  <a:pt x="142" y="132195"/>
                  <a:pt x="6073" y="157227"/>
                  <a:pt x="17395" y="175274"/>
                </a:cubicBezTo>
                <a:cubicBezTo>
                  <a:pt x="28178" y="193321"/>
                  <a:pt x="42196" y="203218"/>
                  <a:pt x="58370" y="203218"/>
                </a:cubicBezTo>
                <a:cubicBezTo>
                  <a:pt x="94494" y="203218"/>
                  <a:pt x="118755" y="162467"/>
                  <a:pt x="118755" y="101341"/>
                </a:cubicBezTo>
                <a:cubicBezTo>
                  <a:pt x="118755" y="41962"/>
                  <a:pt x="94494" y="47"/>
                  <a:pt x="59988" y="47"/>
                </a:cubicBezTo>
                <a:close/>
                <a:moveTo>
                  <a:pt x="58910" y="11108"/>
                </a:moveTo>
                <a:cubicBezTo>
                  <a:pt x="69693" y="11108"/>
                  <a:pt x="78319" y="19258"/>
                  <a:pt x="84250" y="32647"/>
                </a:cubicBezTo>
                <a:cubicBezTo>
                  <a:pt x="89102" y="46037"/>
                  <a:pt x="92337" y="70487"/>
                  <a:pt x="92337" y="101923"/>
                </a:cubicBezTo>
                <a:cubicBezTo>
                  <a:pt x="92337" y="162467"/>
                  <a:pt x="81554" y="191575"/>
                  <a:pt x="58910" y="191575"/>
                </a:cubicBezTo>
                <a:cubicBezTo>
                  <a:pt x="37344" y="191575"/>
                  <a:pt x="26561" y="161303"/>
                  <a:pt x="26561" y="101341"/>
                </a:cubicBezTo>
                <a:cubicBezTo>
                  <a:pt x="26561" y="40797"/>
                  <a:pt x="37344" y="11108"/>
                  <a:pt x="58910" y="11108"/>
                </a:cubicBezTo>
                <a:close/>
              </a:path>
            </a:pathLst>
          </a:custGeom>
          <a:solidFill>
            <a:srgbClr val="000000"/>
          </a:solidFill>
          <a:ln w="34506" cap="flat">
            <a:noFill/>
            <a:prstDash val="solid"/>
            <a:miter/>
          </a:ln>
        </p:spPr>
        <p:txBody>
          <a:bodyPr rtlCol="0" anchor="ctr"/>
          <a:lstStyle/>
          <a:p>
            <a:endParaRPr lang="ti-ET"/>
          </a:p>
        </p:txBody>
      </p:sp>
      <p:sp>
        <p:nvSpPr>
          <p:cNvPr id="207892" name="Freeform: Shape 207891">
            <a:extLst>
              <a:ext uri="{FF2B5EF4-FFF2-40B4-BE49-F238E27FC236}">
                <a16:creationId xmlns:a16="http://schemas.microsoft.com/office/drawing/2014/main" id="{414C0F77-6454-4168-83B9-00D7DDA42F3B}"/>
              </a:ext>
            </a:extLst>
          </p:cNvPr>
          <p:cNvSpPr/>
          <p:nvPr/>
        </p:nvSpPr>
        <p:spPr>
          <a:xfrm>
            <a:off x="5119363" y="2182873"/>
            <a:ext cx="113221" cy="200842"/>
          </a:xfrm>
          <a:custGeom>
            <a:avLst/>
            <a:gdLst>
              <a:gd name="connsiteX0" fmla="*/ 99891 w 113221"/>
              <a:gd name="connsiteY0" fmla="*/ 200889 h 200842"/>
              <a:gd name="connsiteX1" fmla="*/ 113370 w 113221"/>
              <a:gd name="connsiteY1" fmla="*/ 165960 h 200842"/>
              <a:gd name="connsiteX2" fmla="*/ 108518 w 113221"/>
              <a:gd name="connsiteY2" fmla="*/ 165960 h 200842"/>
              <a:gd name="connsiteX3" fmla="*/ 75090 w 113221"/>
              <a:gd name="connsiteY3" fmla="*/ 179932 h 200842"/>
              <a:gd name="connsiteX4" fmla="*/ 70777 w 113221"/>
              <a:gd name="connsiteY4" fmla="*/ 179932 h 200842"/>
              <a:gd name="connsiteX5" fmla="*/ 26567 w 113221"/>
              <a:gd name="connsiteY5" fmla="*/ 179349 h 200842"/>
              <a:gd name="connsiteX6" fmla="*/ 102587 w 113221"/>
              <a:gd name="connsiteY6" fmla="*/ 53605 h 200842"/>
              <a:gd name="connsiteX7" fmla="*/ 54602 w 113221"/>
              <a:gd name="connsiteY7" fmla="*/ 47 h 200842"/>
              <a:gd name="connsiteX8" fmla="*/ 19018 w 113221"/>
              <a:gd name="connsiteY8" fmla="*/ 18094 h 200842"/>
              <a:gd name="connsiteX9" fmla="*/ 5539 w 113221"/>
              <a:gd name="connsiteY9" fmla="*/ 54187 h 200842"/>
              <a:gd name="connsiteX10" fmla="*/ 10392 w 113221"/>
              <a:gd name="connsiteY10" fmla="*/ 54769 h 200842"/>
              <a:gd name="connsiteX11" fmla="*/ 45976 w 113221"/>
              <a:gd name="connsiteY11" fmla="*/ 22169 h 200842"/>
              <a:gd name="connsiteX12" fmla="*/ 81560 w 113221"/>
              <a:gd name="connsiteY12" fmla="*/ 65248 h 200842"/>
              <a:gd name="connsiteX13" fmla="*/ 27106 w 113221"/>
              <a:gd name="connsiteY13" fmla="*/ 167124 h 200842"/>
              <a:gd name="connsiteX14" fmla="*/ 6618 w 113221"/>
              <a:gd name="connsiteY14" fmla="*/ 189828 h 200842"/>
              <a:gd name="connsiteX15" fmla="*/ 148 w 113221"/>
              <a:gd name="connsiteY15" fmla="*/ 196814 h 200842"/>
              <a:gd name="connsiteX16" fmla="*/ 148 w 113221"/>
              <a:gd name="connsiteY16" fmla="*/ 200889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3221" h="200842">
                <a:moveTo>
                  <a:pt x="99891" y="200889"/>
                </a:moveTo>
                <a:cubicBezTo>
                  <a:pt x="106361" y="185753"/>
                  <a:pt x="107439" y="182842"/>
                  <a:pt x="113370" y="165960"/>
                </a:cubicBezTo>
                <a:lnTo>
                  <a:pt x="108518" y="165960"/>
                </a:lnTo>
                <a:cubicBezTo>
                  <a:pt x="100430" y="177021"/>
                  <a:pt x="94500" y="179932"/>
                  <a:pt x="75090" y="179932"/>
                </a:cubicBezTo>
                <a:lnTo>
                  <a:pt x="70777" y="179932"/>
                </a:lnTo>
                <a:lnTo>
                  <a:pt x="26567" y="179349"/>
                </a:lnTo>
                <a:cubicBezTo>
                  <a:pt x="82638" y="121134"/>
                  <a:pt x="102587" y="87952"/>
                  <a:pt x="102587" y="53605"/>
                </a:cubicBezTo>
                <a:cubicBezTo>
                  <a:pt x="102587" y="22751"/>
                  <a:pt x="82099" y="47"/>
                  <a:pt x="54602" y="47"/>
                </a:cubicBezTo>
                <a:cubicBezTo>
                  <a:pt x="40584" y="47"/>
                  <a:pt x="28723" y="5868"/>
                  <a:pt x="19018" y="18094"/>
                </a:cubicBezTo>
                <a:cubicBezTo>
                  <a:pt x="12009" y="27408"/>
                  <a:pt x="8235" y="36140"/>
                  <a:pt x="5539" y="54187"/>
                </a:cubicBezTo>
                <a:lnTo>
                  <a:pt x="10392" y="54769"/>
                </a:lnTo>
                <a:cubicBezTo>
                  <a:pt x="16862" y="33230"/>
                  <a:pt x="28723" y="22169"/>
                  <a:pt x="45976" y="22169"/>
                </a:cubicBezTo>
                <a:cubicBezTo>
                  <a:pt x="64846" y="22169"/>
                  <a:pt x="81560" y="41962"/>
                  <a:pt x="81560" y="65248"/>
                </a:cubicBezTo>
                <a:cubicBezTo>
                  <a:pt x="81560" y="93191"/>
                  <a:pt x="61611" y="129867"/>
                  <a:pt x="27106" y="167124"/>
                </a:cubicBezTo>
                <a:lnTo>
                  <a:pt x="6618" y="189828"/>
                </a:lnTo>
                <a:cubicBezTo>
                  <a:pt x="4461" y="192157"/>
                  <a:pt x="2305" y="194485"/>
                  <a:pt x="148" y="196814"/>
                </a:cubicBezTo>
                <a:lnTo>
                  <a:pt x="148" y="200889"/>
                </a:lnTo>
                <a:close/>
              </a:path>
            </a:pathLst>
          </a:custGeom>
          <a:solidFill>
            <a:srgbClr val="000000"/>
          </a:solidFill>
          <a:ln w="34506" cap="flat">
            <a:noFill/>
            <a:prstDash val="solid"/>
            <a:miter/>
          </a:ln>
        </p:spPr>
        <p:txBody>
          <a:bodyPr rtlCol="0" anchor="ctr"/>
          <a:lstStyle/>
          <a:p>
            <a:endParaRPr lang="ti-ET"/>
          </a:p>
        </p:txBody>
      </p:sp>
      <p:sp>
        <p:nvSpPr>
          <p:cNvPr id="207893" name="Freeform: Shape 207892">
            <a:extLst>
              <a:ext uri="{FF2B5EF4-FFF2-40B4-BE49-F238E27FC236}">
                <a16:creationId xmlns:a16="http://schemas.microsoft.com/office/drawing/2014/main" id="{D6021E72-AFB4-45E6-A98A-3BF8FF557DEA}"/>
              </a:ext>
            </a:extLst>
          </p:cNvPr>
          <p:cNvSpPr/>
          <p:nvPr/>
        </p:nvSpPr>
        <p:spPr>
          <a:xfrm>
            <a:off x="5283278" y="2182873"/>
            <a:ext cx="69550" cy="200842"/>
          </a:xfrm>
          <a:custGeom>
            <a:avLst/>
            <a:gdLst>
              <a:gd name="connsiteX0" fmla="*/ 47058 w 69550"/>
              <a:gd name="connsiteY0" fmla="*/ 47 h 200842"/>
              <a:gd name="connsiteX1" fmla="*/ 42206 w 69550"/>
              <a:gd name="connsiteY1" fmla="*/ 47 h 200842"/>
              <a:gd name="connsiteX2" fmla="*/ 37893 w 69550"/>
              <a:gd name="connsiteY2" fmla="*/ 2375 h 200842"/>
              <a:gd name="connsiteX3" fmla="*/ 28188 w 69550"/>
              <a:gd name="connsiteY3" fmla="*/ 8197 h 200842"/>
              <a:gd name="connsiteX4" fmla="*/ 11474 w 69550"/>
              <a:gd name="connsiteY4" fmla="*/ 17511 h 200842"/>
              <a:gd name="connsiteX5" fmla="*/ 152 w 69550"/>
              <a:gd name="connsiteY5" fmla="*/ 23333 h 200842"/>
              <a:gd name="connsiteX6" fmla="*/ 1769 w 69550"/>
              <a:gd name="connsiteY6" fmla="*/ 28572 h 200842"/>
              <a:gd name="connsiteX7" fmla="*/ 5544 w 69550"/>
              <a:gd name="connsiteY7" fmla="*/ 26244 h 200842"/>
              <a:gd name="connsiteX8" fmla="*/ 15248 w 69550"/>
              <a:gd name="connsiteY8" fmla="*/ 23915 h 200842"/>
              <a:gd name="connsiteX9" fmla="*/ 22257 w 69550"/>
              <a:gd name="connsiteY9" fmla="*/ 27990 h 200842"/>
              <a:gd name="connsiteX10" fmla="*/ 24414 w 69550"/>
              <a:gd name="connsiteY10" fmla="*/ 52440 h 200842"/>
              <a:gd name="connsiteX11" fmla="*/ 24414 w 69550"/>
              <a:gd name="connsiteY11" fmla="*/ 169453 h 200842"/>
              <a:gd name="connsiteX12" fmla="*/ 5004 w 69550"/>
              <a:gd name="connsiteY12" fmla="*/ 195650 h 200842"/>
              <a:gd name="connsiteX13" fmla="*/ 1769 w 69550"/>
              <a:gd name="connsiteY13" fmla="*/ 195650 h 200842"/>
              <a:gd name="connsiteX14" fmla="*/ 1769 w 69550"/>
              <a:gd name="connsiteY14" fmla="*/ 200889 h 200842"/>
              <a:gd name="connsiteX15" fmla="*/ 69702 w 69550"/>
              <a:gd name="connsiteY15" fmla="*/ 200889 h 200842"/>
              <a:gd name="connsiteX16" fmla="*/ 69702 w 69550"/>
              <a:gd name="connsiteY16" fmla="*/ 195650 h 200842"/>
              <a:gd name="connsiteX17" fmla="*/ 66467 w 69550"/>
              <a:gd name="connsiteY17" fmla="*/ 195650 h 200842"/>
              <a:gd name="connsiteX18" fmla="*/ 47058 w 69550"/>
              <a:gd name="connsiteY18" fmla="*/ 169453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50" h="200842">
                <a:moveTo>
                  <a:pt x="47058" y="47"/>
                </a:moveTo>
                <a:lnTo>
                  <a:pt x="42206" y="47"/>
                </a:lnTo>
                <a:cubicBezTo>
                  <a:pt x="40049" y="1211"/>
                  <a:pt x="38432" y="2375"/>
                  <a:pt x="37893" y="2375"/>
                </a:cubicBezTo>
                <a:cubicBezTo>
                  <a:pt x="34658" y="4704"/>
                  <a:pt x="31962" y="6451"/>
                  <a:pt x="28188" y="8197"/>
                </a:cubicBezTo>
                <a:cubicBezTo>
                  <a:pt x="27649" y="8779"/>
                  <a:pt x="21179" y="12272"/>
                  <a:pt x="11474" y="17511"/>
                </a:cubicBezTo>
                <a:cubicBezTo>
                  <a:pt x="9317" y="18676"/>
                  <a:pt x="5004" y="21004"/>
                  <a:pt x="152" y="23333"/>
                </a:cubicBezTo>
                <a:lnTo>
                  <a:pt x="1769" y="28572"/>
                </a:lnTo>
                <a:lnTo>
                  <a:pt x="5544" y="26244"/>
                </a:lnTo>
                <a:cubicBezTo>
                  <a:pt x="9317" y="25079"/>
                  <a:pt x="12552" y="23915"/>
                  <a:pt x="15248" y="23915"/>
                </a:cubicBezTo>
                <a:cubicBezTo>
                  <a:pt x="17944" y="23915"/>
                  <a:pt x="20640" y="25661"/>
                  <a:pt x="22257" y="27990"/>
                </a:cubicBezTo>
                <a:cubicBezTo>
                  <a:pt x="23875" y="30901"/>
                  <a:pt x="23875" y="32647"/>
                  <a:pt x="24414" y="52440"/>
                </a:cubicBezTo>
                <a:lnTo>
                  <a:pt x="24414" y="169453"/>
                </a:lnTo>
                <a:cubicBezTo>
                  <a:pt x="24414" y="188082"/>
                  <a:pt x="19022" y="195650"/>
                  <a:pt x="5004" y="195650"/>
                </a:cubicBezTo>
                <a:lnTo>
                  <a:pt x="1769" y="195650"/>
                </a:lnTo>
                <a:lnTo>
                  <a:pt x="1769" y="200889"/>
                </a:lnTo>
                <a:lnTo>
                  <a:pt x="69702" y="200889"/>
                </a:lnTo>
                <a:lnTo>
                  <a:pt x="69702" y="195650"/>
                </a:lnTo>
                <a:lnTo>
                  <a:pt x="66467" y="195650"/>
                </a:lnTo>
                <a:cubicBezTo>
                  <a:pt x="52449" y="195650"/>
                  <a:pt x="47058" y="188082"/>
                  <a:pt x="47058" y="169453"/>
                </a:cubicBezTo>
                <a:close/>
              </a:path>
            </a:pathLst>
          </a:custGeom>
          <a:solidFill>
            <a:srgbClr val="000000"/>
          </a:solidFill>
          <a:ln w="34506" cap="flat">
            <a:noFill/>
            <a:prstDash val="solid"/>
            <a:miter/>
          </a:ln>
        </p:spPr>
        <p:txBody>
          <a:bodyPr rtlCol="0" anchor="ctr"/>
          <a:lstStyle/>
          <a:p>
            <a:endParaRPr lang="ti-ET"/>
          </a:p>
        </p:txBody>
      </p:sp>
      <p:sp>
        <p:nvSpPr>
          <p:cNvPr id="207894" name="Freeform: Shape 207893">
            <a:extLst>
              <a:ext uri="{FF2B5EF4-FFF2-40B4-BE49-F238E27FC236}">
                <a16:creationId xmlns:a16="http://schemas.microsoft.com/office/drawing/2014/main" id="{888F8A38-819C-4C2E-95FF-8F3D26AEBB49}"/>
              </a:ext>
            </a:extLst>
          </p:cNvPr>
          <p:cNvSpPr/>
          <p:nvPr/>
        </p:nvSpPr>
        <p:spPr>
          <a:xfrm>
            <a:off x="5940770" y="2182873"/>
            <a:ext cx="113221" cy="200842"/>
          </a:xfrm>
          <a:custGeom>
            <a:avLst/>
            <a:gdLst>
              <a:gd name="connsiteX0" fmla="*/ 99915 w 113221"/>
              <a:gd name="connsiteY0" fmla="*/ 200889 h 200842"/>
              <a:gd name="connsiteX1" fmla="*/ 113393 w 113221"/>
              <a:gd name="connsiteY1" fmla="*/ 165960 h 200842"/>
              <a:gd name="connsiteX2" fmla="*/ 108541 w 113221"/>
              <a:gd name="connsiteY2" fmla="*/ 165960 h 200842"/>
              <a:gd name="connsiteX3" fmla="*/ 75114 w 113221"/>
              <a:gd name="connsiteY3" fmla="*/ 179932 h 200842"/>
              <a:gd name="connsiteX4" fmla="*/ 70801 w 113221"/>
              <a:gd name="connsiteY4" fmla="*/ 179932 h 200842"/>
              <a:gd name="connsiteX5" fmla="*/ 26590 w 113221"/>
              <a:gd name="connsiteY5" fmla="*/ 179349 h 200842"/>
              <a:gd name="connsiteX6" fmla="*/ 102610 w 113221"/>
              <a:gd name="connsiteY6" fmla="*/ 53605 h 200842"/>
              <a:gd name="connsiteX7" fmla="*/ 54626 w 113221"/>
              <a:gd name="connsiteY7" fmla="*/ 47 h 200842"/>
              <a:gd name="connsiteX8" fmla="*/ 19042 w 113221"/>
              <a:gd name="connsiteY8" fmla="*/ 18094 h 200842"/>
              <a:gd name="connsiteX9" fmla="*/ 5563 w 113221"/>
              <a:gd name="connsiteY9" fmla="*/ 54187 h 200842"/>
              <a:gd name="connsiteX10" fmla="*/ 10416 w 113221"/>
              <a:gd name="connsiteY10" fmla="*/ 54769 h 200842"/>
              <a:gd name="connsiteX11" fmla="*/ 46000 w 113221"/>
              <a:gd name="connsiteY11" fmla="*/ 22169 h 200842"/>
              <a:gd name="connsiteX12" fmla="*/ 81584 w 113221"/>
              <a:gd name="connsiteY12" fmla="*/ 65248 h 200842"/>
              <a:gd name="connsiteX13" fmla="*/ 27129 w 113221"/>
              <a:gd name="connsiteY13" fmla="*/ 167124 h 200842"/>
              <a:gd name="connsiteX14" fmla="*/ 6642 w 113221"/>
              <a:gd name="connsiteY14" fmla="*/ 189828 h 200842"/>
              <a:gd name="connsiteX15" fmla="*/ 172 w 113221"/>
              <a:gd name="connsiteY15" fmla="*/ 196814 h 200842"/>
              <a:gd name="connsiteX16" fmla="*/ 172 w 113221"/>
              <a:gd name="connsiteY16" fmla="*/ 200889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3221" h="200842">
                <a:moveTo>
                  <a:pt x="99915" y="200889"/>
                </a:moveTo>
                <a:cubicBezTo>
                  <a:pt x="106385" y="185753"/>
                  <a:pt x="107463" y="182842"/>
                  <a:pt x="113393" y="165960"/>
                </a:cubicBezTo>
                <a:lnTo>
                  <a:pt x="108541" y="165960"/>
                </a:lnTo>
                <a:cubicBezTo>
                  <a:pt x="100454" y="177021"/>
                  <a:pt x="94523" y="179932"/>
                  <a:pt x="75114" y="179932"/>
                </a:cubicBezTo>
                <a:lnTo>
                  <a:pt x="70801" y="179932"/>
                </a:lnTo>
                <a:lnTo>
                  <a:pt x="26590" y="179349"/>
                </a:lnTo>
                <a:cubicBezTo>
                  <a:pt x="82662" y="121134"/>
                  <a:pt x="102610" y="87952"/>
                  <a:pt x="102610" y="53605"/>
                </a:cubicBezTo>
                <a:cubicBezTo>
                  <a:pt x="102610" y="22751"/>
                  <a:pt x="82123" y="47"/>
                  <a:pt x="54626" y="47"/>
                </a:cubicBezTo>
                <a:cubicBezTo>
                  <a:pt x="40608" y="47"/>
                  <a:pt x="28747" y="5868"/>
                  <a:pt x="19042" y="18094"/>
                </a:cubicBezTo>
                <a:cubicBezTo>
                  <a:pt x="12033" y="27408"/>
                  <a:pt x="8259" y="36140"/>
                  <a:pt x="5563" y="54187"/>
                </a:cubicBezTo>
                <a:lnTo>
                  <a:pt x="10416" y="54769"/>
                </a:lnTo>
                <a:cubicBezTo>
                  <a:pt x="16885" y="33230"/>
                  <a:pt x="28747" y="22169"/>
                  <a:pt x="46000" y="22169"/>
                </a:cubicBezTo>
                <a:cubicBezTo>
                  <a:pt x="64870" y="22169"/>
                  <a:pt x="81584" y="41962"/>
                  <a:pt x="81584" y="65248"/>
                </a:cubicBezTo>
                <a:cubicBezTo>
                  <a:pt x="81584" y="93191"/>
                  <a:pt x="61635" y="129867"/>
                  <a:pt x="27129" y="167124"/>
                </a:cubicBezTo>
                <a:lnTo>
                  <a:pt x="6642" y="189828"/>
                </a:lnTo>
                <a:cubicBezTo>
                  <a:pt x="4485" y="192157"/>
                  <a:pt x="2328" y="194485"/>
                  <a:pt x="172" y="196814"/>
                </a:cubicBezTo>
                <a:lnTo>
                  <a:pt x="172" y="200889"/>
                </a:lnTo>
                <a:close/>
              </a:path>
            </a:pathLst>
          </a:custGeom>
          <a:solidFill>
            <a:srgbClr val="000000"/>
          </a:solidFill>
          <a:ln w="34506" cap="flat">
            <a:noFill/>
            <a:prstDash val="solid"/>
            <a:miter/>
          </a:ln>
        </p:spPr>
        <p:txBody>
          <a:bodyPr rtlCol="0" anchor="ctr"/>
          <a:lstStyle/>
          <a:p>
            <a:endParaRPr lang="ti-ET"/>
          </a:p>
        </p:txBody>
      </p:sp>
      <p:sp>
        <p:nvSpPr>
          <p:cNvPr id="207895" name="Freeform: Shape 207894">
            <a:extLst>
              <a:ext uri="{FF2B5EF4-FFF2-40B4-BE49-F238E27FC236}">
                <a16:creationId xmlns:a16="http://schemas.microsoft.com/office/drawing/2014/main" id="{CC04EF43-2DEA-4835-AB48-A7BEC356FEAF}"/>
              </a:ext>
            </a:extLst>
          </p:cNvPr>
          <p:cNvSpPr/>
          <p:nvPr/>
        </p:nvSpPr>
        <p:spPr>
          <a:xfrm>
            <a:off x="6082580" y="2182873"/>
            <a:ext cx="105673" cy="203170"/>
          </a:xfrm>
          <a:custGeom>
            <a:avLst/>
            <a:gdLst>
              <a:gd name="connsiteX0" fmla="*/ 102614 w 105673"/>
              <a:gd name="connsiteY0" fmla="*/ 47 h 203170"/>
              <a:gd name="connsiteX1" fmla="*/ 37377 w 105673"/>
              <a:gd name="connsiteY1" fmla="*/ 25661 h 203170"/>
              <a:gd name="connsiteX2" fmla="*/ 176 w 105673"/>
              <a:gd name="connsiteY2" fmla="*/ 122298 h 203170"/>
              <a:gd name="connsiteX3" fmla="*/ 52474 w 105673"/>
              <a:gd name="connsiteY3" fmla="*/ 203218 h 203170"/>
              <a:gd name="connsiteX4" fmla="*/ 105849 w 105673"/>
              <a:gd name="connsiteY4" fmla="*/ 136270 h 203170"/>
              <a:gd name="connsiteX5" fmla="*/ 57865 w 105673"/>
              <a:gd name="connsiteY5" fmla="*/ 77473 h 203170"/>
              <a:gd name="connsiteX6" fmla="*/ 28212 w 105673"/>
              <a:gd name="connsiteY6" fmla="*/ 87369 h 203170"/>
              <a:gd name="connsiteX7" fmla="*/ 102614 w 105673"/>
              <a:gd name="connsiteY7" fmla="*/ 5286 h 203170"/>
              <a:gd name="connsiteX8" fmla="*/ 25516 w 105673"/>
              <a:gd name="connsiteY8" fmla="*/ 101923 h 203170"/>
              <a:gd name="connsiteX9" fmla="*/ 50317 w 105673"/>
              <a:gd name="connsiteY9" fmla="*/ 91445 h 203170"/>
              <a:gd name="connsiteX10" fmla="*/ 74579 w 105673"/>
              <a:gd name="connsiteY10" fmla="*/ 111238 h 203170"/>
              <a:gd name="connsiteX11" fmla="*/ 81588 w 105673"/>
              <a:gd name="connsiteY11" fmla="*/ 150824 h 203170"/>
              <a:gd name="connsiteX12" fmla="*/ 56787 w 105673"/>
              <a:gd name="connsiteY12" fmla="*/ 193321 h 203170"/>
              <a:gd name="connsiteX13" fmla="*/ 23898 w 105673"/>
              <a:gd name="connsiteY13" fmla="*/ 126374 h 203170"/>
              <a:gd name="connsiteX14" fmla="*/ 25516 w 105673"/>
              <a:gd name="connsiteY14" fmla="*/ 103670 h 203170"/>
              <a:gd name="connsiteX15" fmla="*/ 25516 w 105673"/>
              <a:gd name="connsiteY15" fmla="*/ 101923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673" h="203170">
                <a:moveTo>
                  <a:pt x="102614" y="47"/>
                </a:moveTo>
                <a:cubicBezTo>
                  <a:pt x="72422" y="629"/>
                  <a:pt x="56248" y="7033"/>
                  <a:pt x="37377" y="25661"/>
                </a:cubicBezTo>
                <a:cubicBezTo>
                  <a:pt x="14194" y="49530"/>
                  <a:pt x="176" y="86205"/>
                  <a:pt x="176" y="122298"/>
                </a:cubicBezTo>
                <a:cubicBezTo>
                  <a:pt x="176" y="168289"/>
                  <a:pt x="22820" y="203218"/>
                  <a:pt x="52474" y="203218"/>
                </a:cubicBezTo>
                <a:cubicBezTo>
                  <a:pt x="82127" y="203218"/>
                  <a:pt x="105849" y="172946"/>
                  <a:pt x="105849" y="136270"/>
                </a:cubicBezTo>
                <a:cubicBezTo>
                  <a:pt x="105849" y="101923"/>
                  <a:pt x="85901" y="77473"/>
                  <a:pt x="57865" y="77473"/>
                </a:cubicBezTo>
                <a:cubicBezTo>
                  <a:pt x="48160" y="77473"/>
                  <a:pt x="38456" y="80966"/>
                  <a:pt x="28212" y="87369"/>
                </a:cubicBezTo>
                <a:cubicBezTo>
                  <a:pt x="39534" y="40215"/>
                  <a:pt x="68109" y="8197"/>
                  <a:pt x="102614" y="5286"/>
                </a:cubicBezTo>
                <a:close/>
                <a:moveTo>
                  <a:pt x="25516" y="101923"/>
                </a:moveTo>
                <a:cubicBezTo>
                  <a:pt x="36838" y="93773"/>
                  <a:pt x="42230" y="91445"/>
                  <a:pt x="50317" y="91445"/>
                </a:cubicBezTo>
                <a:cubicBezTo>
                  <a:pt x="61639" y="91445"/>
                  <a:pt x="69187" y="97848"/>
                  <a:pt x="74579" y="111238"/>
                </a:cubicBezTo>
                <a:cubicBezTo>
                  <a:pt x="79431" y="123463"/>
                  <a:pt x="81588" y="137434"/>
                  <a:pt x="81588" y="150824"/>
                </a:cubicBezTo>
                <a:cubicBezTo>
                  <a:pt x="81588" y="177021"/>
                  <a:pt x="71883" y="193321"/>
                  <a:pt x="56787" y="193321"/>
                </a:cubicBezTo>
                <a:cubicBezTo>
                  <a:pt x="37377" y="193321"/>
                  <a:pt x="23898" y="165378"/>
                  <a:pt x="23898" y="126374"/>
                </a:cubicBezTo>
                <a:cubicBezTo>
                  <a:pt x="23898" y="118806"/>
                  <a:pt x="24977" y="107745"/>
                  <a:pt x="25516" y="103670"/>
                </a:cubicBezTo>
                <a:cubicBezTo>
                  <a:pt x="25516" y="103088"/>
                  <a:pt x="25516" y="103088"/>
                  <a:pt x="25516" y="101923"/>
                </a:cubicBezTo>
                <a:close/>
              </a:path>
            </a:pathLst>
          </a:custGeom>
          <a:solidFill>
            <a:srgbClr val="000000"/>
          </a:solidFill>
          <a:ln w="34506" cap="flat">
            <a:noFill/>
            <a:prstDash val="solid"/>
            <a:miter/>
          </a:ln>
        </p:spPr>
        <p:txBody>
          <a:bodyPr rtlCol="0" anchor="ctr"/>
          <a:lstStyle/>
          <a:p>
            <a:endParaRPr lang="ti-ET"/>
          </a:p>
        </p:txBody>
      </p:sp>
      <p:sp>
        <p:nvSpPr>
          <p:cNvPr id="207896" name="Freeform: Shape 207895">
            <a:extLst>
              <a:ext uri="{FF2B5EF4-FFF2-40B4-BE49-F238E27FC236}">
                <a16:creationId xmlns:a16="http://schemas.microsoft.com/office/drawing/2014/main" id="{9DCD2670-B975-4EA0-B778-583555DA2D01}"/>
              </a:ext>
            </a:extLst>
          </p:cNvPr>
          <p:cNvSpPr/>
          <p:nvPr/>
        </p:nvSpPr>
        <p:spPr>
          <a:xfrm>
            <a:off x="7451782" y="2182873"/>
            <a:ext cx="99203" cy="203170"/>
          </a:xfrm>
          <a:custGeom>
            <a:avLst/>
            <a:gdLst>
              <a:gd name="connsiteX0" fmla="*/ 32026 w 99203"/>
              <a:gd name="connsiteY0" fmla="*/ 96684 h 203170"/>
              <a:gd name="connsiteX1" fmla="*/ 31486 w 99203"/>
              <a:gd name="connsiteY1" fmla="*/ 101923 h 203170"/>
              <a:gd name="connsiteX2" fmla="*/ 34182 w 99203"/>
              <a:gd name="connsiteY2" fmla="*/ 101341 h 203170"/>
              <a:gd name="connsiteX3" fmla="*/ 36339 w 99203"/>
              <a:gd name="connsiteY3" fmla="*/ 101341 h 203170"/>
              <a:gd name="connsiteX4" fmla="*/ 78392 w 99203"/>
              <a:gd name="connsiteY4" fmla="*/ 150242 h 203170"/>
              <a:gd name="connsiteX5" fmla="*/ 46582 w 99203"/>
              <a:gd name="connsiteY5" fmla="*/ 189828 h 203170"/>
              <a:gd name="connsiteX6" fmla="*/ 22321 w 99203"/>
              <a:gd name="connsiteY6" fmla="*/ 178767 h 203170"/>
              <a:gd name="connsiteX7" fmla="*/ 9920 w 99203"/>
              <a:gd name="connsiteY7" fmla="*/ 172946 h 203170"/>
              <a:gd name="connsiteX8" fmla="*/ 215 w 99203"/>
              <a:gd name="connsiteY8" fmla="*/ 184007 h 203170"/>
              <a:gd name="connsiteX9" fmla="*/ 31486 w 99203"/>
              <a:gd name="connsiteY9" fmla="*/ 203218 h 203170"/>
              <a:gd name="connsiteX10" fmla="*/ 99419 w 99203"/>
              <a:gd name="connsiteY10" fmla="*/ 135106 h 203170"/>
              <a:gd name="connsiteX11" fmla="*/ 70844 w 99203"/>
              <a:gd name="connsiteY11" fmla="*/ 85623 h 203170"/>
              <a:gd name="connsiteX12" fmla="*/ 95645 w 99203"/>
              <a:gd name="connsiteY12" fmla="*/ 41380 h 203170"/>
              <a:gd name="connsiteX13" fmla="*/ 54670 w 99203"/>
              <a:gd name="connsiteY13" fmla="*/ 47 h 203170"/>
              <a:gd name="connsiteX14" fmla="*/ 10459 w 99203"/>
              <a:gd name="connsiteY14" fmla="*/ 40797 h 203170"/>
              <a:gd name="connsiteX15" fmla="*/ 14233 w 99203"/>
              <a:gd name="connsiteY15" fmla="*/ 43126 h 203170"/>
              <a:gd name="connsiteX16" fmla="*/ 46043 w 99203"/>
              <a:gd name="connsiteY16" fmla="*/ 19258 h 203170"/>
              <a:gd name="connsiteX17" fmla="*/ 74079 w 99203"/>
              <a:gd name="connsiteY17" fmla="*/ 53023 h 203170"/>
              <a:gd name="connsiteX18" fmla="*/ 63296 w 99203"/>
              <a:gd name="connsiteY18" fmla="*/ 81548 h 203170"/>
              <a:gd name="connsiteX19" fmla="*/ 34721 w 99203"/>
              <a:gd name="connsiteY19" fmla="*/ 96102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203" h="203170">
                <a:moveTo>
                  <a:pt x="32026" y="96684"/>
                </a:moveTo>
                <a:lnTo>
                  <a:pt x="31486" y="101923"/>
                </a:lnTo>
                <a:lnTo>
                  <a:pt x="34182" y="101341"/>
                </a:lnTo>
                <a:lnTo>
                  <a:pt x="36339" y="101341"/>
                </a:lnTo>
                <a:cubicBezTo>
                  <a:pt x="60600" y="101341"/>
                  <a:pt x="78392" y="122298"/>
                  <a:pt x="78392" y="150242"/>
                </a:cubicBezTo>
                <a:cubicBezTo>
                  <a:pt x="78392" y="172946"/>
                  <a:pt x="64914" y="189828"/>
                  <a:pt x="46582" y="189828"/>
                </a:cubicBezTo>
                <a:cubicBezTo>
                  <a:pt x="38495" y="189828"/>
                  <a:pt x="36339" y="189246"/>
                  <a:pt x="22321" y="178767"/>
                </a:cubicBezTo>
                <a:cubicBezTo>
                  <a:pt x="17468" y="174692"/>
                  <a:pt x="13155" y="172946"/>
                  <a:pt x="9920" y="172946"/>
                </a:cubicBezTo>
                <a:cubicBezTo>
                  <a:pt x="4529" y="172946"/>
                  <a:pt x="215" y="178185"/>
                  <a:pt x="215" y="184007"/>
                </a:cubicBezTo>
                <a:cubicBezTo>
                  <a:pt x="215" y="194485"/>
                  <a:pt x="13694" y="203218"/>
                  <a:pt x="31486" y="203218"/>
                </a:cubicBezTo>
                <a:cubicBezTo>
                  <a:pt x="68688" y="203218"/>
                  <a:pt x="99419" y="172364"/>
                  <a:pt x="99419" y="135106"/>
                </a:cubicBezTo>
                <a:cubicBezTo>
                  <a:pt x="99419" y="112402"/>
                  <a:pt x="90254" y="97266"/>
                  <a:pt x="70844" y="85623"/>
                </a:cubicBezTo>
                <a:cubicBezTo>
                  <a:pt x="88636" y="70487"/>
                  <a:pt x="95645" y="57680"/>
                  <a:pt x="95645" y="41380"/>
                </a:cubicBezTo>
                <a:cubicBezTo>
                  <a:pt x="95645" y="18676"/>
                  <a:pt x="77314" y="47"/>
                  <a:pt x="54670" y="47"/>
                </a:cubicBezTo>
                <a:cubicBezTo>
                  <a:pt x="33643" y="47"/>
                  <a:pt x="18547" y="13436"/>
                  <a:pt x="10459" y="40797"/>
                </a:cubicBezTo>
                <a:lnTo>
                  <a:pt x="14233" y="43126"/>
                </a:lnTo>
                <a:cubicBezTo>
                  <a:pt x="23938" y="26244"/>
                  <a:pt x="33104" y="19258"/>
                  <a:pt x="46043" y="19258"/>
                </a:cubicBezTo>
                <a:cubicBezTo>
                  <a:pt x="61679" y="19258"/>
                  <a:pt x="74079" y="34394"/>
                  <a:pt x="74079" y="53023"/>
                </a:cubicBezTo>
                <a:cubicBezTo>
                  <a:pt x="74079" y="62337"/>
                  <a:pt x="69766" y="73398"/>
                  <a:pt x="63296" y="81548"/>
                </a:cubicBezTo>
                <a:cubicBezTo>
                  <a:pt x="55748" y="90280"/>
                  <a:pt x="48200" y="93773"/>
                  <a:pt x="34721" y="96102"/>
                </a:cubicBezTo>
                <a:close/>
              </a:path>
            </a:pathLst>
          </a:custGeom>
          <a:solidFill>
            <a:srgbClr val="000000"/>
          </a:solidFill>
          <a:ln w="34506" cap="flat">
            <a:noFill/>
            <a:prstDash val="solid"/>
            <a:miter/>
          </a:ln>
        </p:spPr>
        <p:txBody>
          <a:bodyPr rtlCol="0" anchor="ctr"/>
          <a:lstStyle/>
          <a:p>
            <a:endParaRPr lang="ti-ET"/>
          </a:p>
        </p:txBody>
      </p:sp>
      <p:sp>
        <p:nvSpPr>
          <p:cNvPr id="207897" name="Freeform: Shape 207896">
            <a:extLst>
              <a:ext uri="{FF2B5EF4-FFF2-40B4-BE49-F238E27FC236}">
                <a16:creationId xmlns:a16="http://schemas.microsoft.com/office/drawing/2014/main" id="{51640743-62B0-4837-8E78-B89096CD0FE8}"/>
              </a:ext>
            </a:extLst>
          </p:cNvPr>
          <p:cNvSpPr/>
          <p:nvPr/>
        </p:nvSpPr>
        <p:spPr>
          <a:xfrm>
            <a:off x="7588234" y="2182873"/>
            <a:ext cx="105673" cy="203170"/>
          </a:xfrm>
          <a:custGeom>
            <a:avLst/>
            <a:gdLst>
              <a:gd name="connsiteX0" fmla="*/ 102658 w 105673"/>
              <a:gd name="connsiteY0" fmla="*/ 47 h 203170"/>
              <a:gd name="connsiteX1" fmla="*/ 37421 w 105673"/>
              <a:gd name="connsiteY1" fmla="*/ 25661 h 203170"/>
              <a:gd name="connsiteX2" fmla="*/ 219 w 105673"/>
              <a:gd name="connsiteY2" fmla="*/ 122298 h 203170"/>
              <a:gd name="connsiteX3" fmla="*/ 52517 w 105673"/>
              <a:gd name="connsiteY3" fmla="*/ 203218 h 203170"/>
              <a:gd name="connsiteX4" fmla="*/ 105893 w 105673"/>
              <a:gd name="connsiteY4" fmla="*/ 136270 h 203170"/>
              <a:gd name="connsiteX5" fmla="*/ 57909 w 105673"/>
              <a:gd name="connsiteY5" fmla="*/ 77473 h 203170"/>
              <a:gd name="connsiteX6" fmla="*/ 28255 w 105673"/>
              <a:gd name="connsiteY6" fmla="*/ 87369 h 203170"/>
              <a:gd name="connsiteX7" fmla="*/ 102658 w 105673"/>
              <a:gd name="connsiteY7" fmla="*/ 5286 h 203170"/>
              <a:gd name="connsiteX8" fmla="*/ 25560 w 105673"/>
              <a:gd name="connsiteY8" fmla="*/ 101923 h 203170"/>
              <a:gd name="connsiteX9" fmla="*/ 50361 w 105673"/>
              <a:gd name="connsiteY9" fmla="*/ 91445 h 203170"/>
              <a:gd name="connsiteX10" fmla="*/ 74622 w 105673"/>
              <a:gd name="connsiteY10" fmla="*/ 111238 h 203170"/>
              <a:gd name="connsiteX11" fmla="*/ 81631 w 105673"/>
              <a:gd name="connsiteY11" fmla="*/ 150824 h 203170"/>
              <a:gd name="connsiteX12" fmla="*/ 56830 w 105673"/>
              <a:gd name="connsiteY12" fmla="*/ 193321 h 203170"/>
              <a:gd name="connsiteX13" fmla="*/ 23942 w 105673"/>
              <a:gd name="connsiteY13" fmla="*/ 126374 h 203170"/>
              <a:gd name="connsiteX14" fmla="*/ 25560 w 105673"/>
              <a:gd name="connsiteY14" fmla="*/ 103670 h 203170"/>
              <a:gd name="connsiteX15" fmla="*/ 25560 w 105673"/>
              <a:gd name="connsiteY15" fmla="*/ 101923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673" h="203170">
                <a:moveTo>
                  <a:pt x="102658" y="47"/>
                </a:moveTo>
                <a:cubicBezTo>
                  <a:pt x="72466" y="629"/>
                  <a:pt x="56291" y="7033"/>
                  <a:pt x="37421" y="25661"/>
                </a:cubicBezTo>
                <a:cubicBezTo>
                  <a:pt x="14237" y="49530"/>
                  <a:pt x="219" y="86205"/>
                  <a:pt x="219" y="122298"/>
                </a:cubicBezTo>
                <a:cubicBezTo>
                  <a:pt x="219" y="168289"/>
                  <a:pt x="22864" y="203218"/>
                  <a:pt x="52517" y="203218"/>
                </a:cubicBezTo>
                <a:cubicBezTo>
                  <a:pt x="82170" y="203218"/>
                  <a:pt x="105893" y="172946"/>
                  <a:pt x="105893" y="136270"/>
                </a:cubicBezTo>
                <a:cubicBezTo>
                  <a:pt x="105893" y="101923"/>
                  <a:pt x="85945" y="77473"/>
                  <a:pt x="57909" y="77473"/>
                </a:cubicBezTo>
                <a:cubicBezTo>
                  <a:pt x="48204" y="77473"/>
                  <a:pt x="38499" y="80966"/>
                  <a:pt x="28255" y="87369"/>
                </a:cubicBezTo>
                <a:cubicBezTo>
                  <a:pt x="39578" y="40215"/>
                  <a:pt x="68152" y="8197"/>
                  <a:pt x="102658" y="5286"/>
                </a:cubicBezTo>
                <a:close/>
                <a:moveTo>
                  <a:pt x="25560" y="101923"/>
                </a:moveTo>
                <a:cubicBezTo>
                  <a:pt x="36882" y="93773"/>
                  <a:pt x="42273" y="91445"/>
                  <a:pt x="50361" y="91445"/>
                </a:cubicBezTo>
                <a:cubicBezTo>
                  <a:pt x="61683" y="91445"/>
                  <a:pt x="69231" y="97848"/>
                  <a:pt x="74622" y="111238"/>
                </a:cubicBezTo>
                <a:cubicBezTo>
                  <a:pt x="79475" y="123463"/>
                  <a:pt x="81631" y="137434"/>
                  <a:pt x="81631" y="150824"/>
                </a:cubicBezTo>
                <a:cubicBezTo>
                  <a:pt x="81631" y="177021"/>
                  <a:pt x="71927" y="193321"/>
                  <a:pt x="56830" y="193321"/>
                </a:cubicBezTo>
                <a:cubicBezTo>
                  <a:pt x="37421" y="193321"/>
                  <a:pt x="23942" y="165378"/>
                  <a:pt x="23942" y="126374"/>
                </a:cubicBezTo>
                <a:cubicBezTo>
                  <a:pt x="23942" y="118806"/>
                  <a:pt x="25020" y="107745"/>
                  <a:pt x="25560" y="103670"/>
                </a:cubicBezTo>
                <a:cubicBezTo>
                  <a:pt x="25560" y="103088"/>
                  <a:pt x="25560" y="103088"/>
                  <a:pt x="25560" y="101923"/>
                </a:cubicBezTo>
                <a:close/>
              </a:path>
            </a:pathLst>
          </a:custGeom>
          <a:solidFill>
            <a:srgbClr val="000000"/>
          </a:solidFill>
          <a:ln w="34506" cap="flat">
            <a:noFill/>
            <a:prstDash val="solid"/>
            <a:miter/>
          </a:ln>
        </p:spPr>
        <p:txBody>
          <a:bodyPr rtlCol="0" anchor="ctr"/>
          <a:lstStyle/>
          <a:p>
            <a:endParaRPr lang="ti-ET"/>
          </a:p>
        </p:txBody>
      </p:sp>
      <p:sp>
        <p:nvSpPr>
          <p:cNvPr id="207898" name="Freeform: Shape 207897">
            <a:extLst>
              <a:ext uri="{FF2B5EF4-FFF2-40B4-BE49-F238E27FC236}">
                <a16:creationId xmlns:a16="http://schemas.microsoft.com/office/drawing/2014/main" id="{29AC836C-3CE5-408A-927C-0EE7154B68E3}"/>
              </a:ext>
            </a:extLst>
          </p:cNvPr>
          <p:cNvSpPr/>
          <p:nvPr/>
        </p:nvSpPr>
        <p:spPr>
          <a:xfrm>
            <a:off x="8885850" y="2182873"/>
            <a:ext cx="114300" cy="200842"/>
          </a:xfrm>
          <a:custGeom>
            <a:avLst/>
            <a:gdLst>
              <a:gd name="connsiteX0" fmla="*/ 69269 w 114300"/>
              <a:gd name="connsiteY0" fmla="*/ 200889 h 200842"/>
              <a:gd name="connsiteX1" fmla="*/ 91374 w 114300"/>
              <a:gd name="connsiteY1" fmla="*/ 200889 h 200842"/>
              <a:gd name="connsiteX2" fmla="*/ 91374 w 114300"/>
              <a:gd name="connsiteY2" fmla="*/ 146749 h 200842"/>
              <a:gd name="connsiteX3" fmla="*/ 114557 w 114300"/>
              <a:gd name="connsiteY3" fmla="*/ 146749 h 200842"/>
              <a:gd name="connsiteX4" fmla="*/ 114557 w 114300"/>
              <a:gd name="connsiteY4" fmla="*/ 125791 h 200842"/>
              <a:gd name="connsiteX5" fmla="*/ 91374 w 114300"/>
              <a:gd name="connsiteY5" fmla="*/ 125791 h 200842"/>
              <a:gd name="connsiteX6" fmla="*/ 91374 w 114300"/>
              <a:gd name="connsiteY6" fmla="*/ 47 h 200842"/>
              <a:gd name="connsiteX7" fmla="*/ 77356 w 114300"/>
              <a:gd name="connsiteY7" fmla="*/ 47 h 200842"/>
              <a:gd name="connsiteX8" fmla="*/ 257 w 114300"/>
              <a:gd name="connsiteY8" fmla="*/ 125791 h 200842"/>
              <a:gd name="connsiteX9" fmla="*/ 257 w 114300"/>
              <a:gd name="connsiteY9" fmla="*/ 146749 h 200842"/>
              <a:gd name="connsiteX10" fmla="*/ 69269 w 114300"/>
              <a:gd name="connsiteY10" fmla="*/ 146749 h 200842"/>
              <a:gd name="connsiteX11" fmla="*/ 13197 w 114300"/>
              <a:gd name="connsiteY11" fmla="*/ 125791 h 200842"/>
              <a:gd name="connsiteX12" fmla="*/ 69269 w 114300"/>
              <a:gd name="connsiteY12" fmla="*/ 36140 h 200842"/>
              <a:gd name="connsiteX13" fmla="*/ 69269 w 114300"/>
              <a:gd name="connsiteY13" fmla="*/ 125791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200842">
                <a:moveTo>
                  <a:pt x="69269" y="200889"/>
                </a:moveTo>
                <a:lnTo>
                  <a:pt x="91374" y="200889"/>
                </a:lnTo>
                <a:lnTo>
                  <a:pt x="91374" y="146749"/>
                </a:lnTo>
                <a:lnTo>
                  <a:pt x="114557" y="146749"/>
                </a:lnTo>
                <a:lnTo>
                  <a:pt x="114557" y="125791"/>
                </a:lnTo>
                <a:lnTo>
                  <a:pt x="91374" y="125791"/>
                </a:lnTo>
                <a:lnTo>
                  <a:pt x="91374" y="47"/>
                </a:lnTo>
                <a:lnTo>
                  <a:pt x="77356" y="47"/>
                </a:lnTo>
                <a:lnTo>
                  <a:pt x="257" y="125791"/>
                </a:lnTo>
                <a:lnTo>
                  <a:pt x="257" y="146749"/>
                </a:lnTo>
                <a:lnTo>
                  <a:pt x="69269" y="146749"/>
                </a:lnTo>
                <a:close/>
                <a:moveTo>
                  <a:pt x="13197" y="125791"/>
                </a:moveTo>
                <a:lnTo>
                  <a:pt x="69269" y="36140"/>
                </a:lnTo>
                <a:lnTo>
                  <a:pt x="69269" y="125791"/>
                </a:lnTo>
                <a:close/>
              </a:path>
            </a:pathLst>
          </a:custGeom>
          <a:solidFill>
            <a:srgbClr val="000000"/>
          </a:solidFill>
          <a:ln w="34506" cap="flat">
            <a:noFill/>
            <a:prstDash val="solid"/>
            <a:miter/>
          </a:ln>
        </p:spPr>
        <p:txBody>
          <a:bodyPr rtlCol="0" anchor="ctr"/>
          <a:lstStyle/>
          <a:p>
            <a:endParaRPr lang="ti-ET"/>
          </a:p>
        </p:txBody>
      </p:sp>
      <p:sp>
        <p:nvSpPr>
          <p:cNvPr id="207899" name="Freeform: Shape 207898">
            <a:extLst>
              <a:ext uri="{FF2B5EF4-FFF2-40B4-BE49-F238E27FC236}">
                <a16:creationId xmlns:a16="http://schemas.microsoft.com/office/drawing/2014/main" id="{F7D4284C-93F9-43FD-BA19-CB92AB51545D}"/>
              </a:ext>
            </a:extLst>
          </p:cNvPr>
          <p:cNvSpPr/>
          <p:nvPr/>
        </p:nvSpPr>
        <p:spPr>
          <a:xfrm>
            <a:off x="9029277" y="2185202"/>
            <a:ext cx="99743" cy="200842"/>
          </a:xfrm>
          <a:custGeom>
            <a:avLst/>
            <a:gdLst>
              <a:gd name="connsiteX0" fmla="*/ 6192 w 99743"/>
              <a:gd name="connsiteY0" fmla="*/ 77473 h 200842"/>
              <a:gd name="connsiteX1" fmla="*/ 45550 w 99743"/>
              <a:gd name="connsiteY1" fmla="*/ 87369 h 200842"/>
              <a:gd name="connsiteX2" fmla="*/ 78977 w 99743"/>
              <a:gd name="connsiteY2" fmla="*/ 140927 h 200842"/>
              <a:gd name="connsiteX3" fmla="*/ 43393 w 99743"/>
              <a:gd name="connsiteY3" fmla="*/ 184007 h 200842"/>
              <a:gd name="connsiteX4" fmla="*/ 25062 w 99743"/>
              <a:gd name="connsiteY4" fmla="*/ 178185 h 200842"/>
              <a:gd name="connsiteX5" fmla="*/ 10505 w 99743"/>
              <a:gd name="connsiteY5" fmla="*/ 170617 h 200842"/>
              <a:gd name="connsiteX6" fmla="*/ 261 w 99743"/>
              <a:gd name="connsiteY6" fmla="*/ 180514 h 200842"/>
              <a:gd name="connsiteX7" fmla="*/ 29915 w 99743"/>
              <a:gd name="connsiteY7" fmla="*/ 200889 h 200842"/>
              <a:gd name="connsiteX8" fmla="*/ 96769 w 99743"/>
              <a:gd name="connsiteY8" fmla="*/ 129284 h 200842"/>
              <a:gd name="connsiteX9" fmla="*/ 28297 w 99743"/>
              <a:gd name="connsiteY9" fmla="*/ 53023 h 200842"/>
              <a:gd name="connsiteX10" fmla="*/ 41237 w 99743"/>
              <a:gd name="connsiteY10" fmla="*/ 21587 h 200842"/>
              <a:gd name="connsiteX11" fmla="*/ 90300 w 99743"/>
              <a:gd name="connsiteY11" fmla="*/ 21587 h 200842"/>
              <a:gd name="connsiteX12" fmla="*/ 100004 w 99743"/>
              <a:gd name="connsiteY12" fmla="*/ 47 h 200842"/>
              <a:gd name="connsiteX13" fmla="*/ 37463 w 99743"/>
              <a:gd name="connsiteY13" fmla="*/ 47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743" h="200842">
                <a:moveTo>
                  <a:pt x="6192" y="77473"/>
                </a:moveTo>
                <a:cubicBezTo>
                  <a:pt x="22905" y="78055"/>
                  <a:pt x="33150" y="80384"/>
                  <a:pt x="45550" y="87369"/>
                </a:cubicBezTo>
                <a:cubicBezTo>
                  <a:pt x="66577" y="99595"/>
                  <a:pt x="78977" y="119388"/>
                  <a:pt x="78977" y="140927"/>
                </a:cubicBezTo>
                <a:cubicBezTo>
                  <a:pt x="78977" y="164796"/>
                  <a:pt x="62803" y="184007"/>
                  <a:pt x="43393" y="184007"/>
                </a:cubicBezTo>
                <a:cubicBezTo>
                  <a:pt x="36923" y="184007"/>
                  <a:pt x="30993" y="182260"/>
                  <a:pt x="25062" y="178185"/>
                </a:cubicBezTo>
                <a:cubicBezTo>
                  <a:pt x="14818" y="170617"/>
                  <a:pt x="14279" y="170617"/>
                  <a:pt x="10505" y="170617"/>
                </a:cubicBezTo>
                <a:cubicBezTo>
                  <a:pt x="4574" y="170617"/>
                  <a:pt x="261" y="175274"/>
                  <a:pt x="261" y="180514"/>
                </a:cubicBezTo>
                <a:cubicBezTo>
                  <a:pt x="261" y="192157"/>
                  <a:pt x="12662" y="200889"/>
                  <a:pt x="29915" y="200889"/>
                </a:cubicBezTo>
                <a:cubicBezTo>
                  <a:pt x="65499" y="200889"/>
                  <a:pt x="96769" y="167706"/>
                  <a:pt x="96769" y="129284"/>
                </a:cubicBezTo>
                <a:cubicBezTo>
                  <a:pt x="96769" y="91445"/>
                  <a:pt x="69272" y="61173"/>
                  <a:pt x="28297" y="53023"/>
                </a:cubicBezTo>
                <a:lnTo>
                  <a:pt x="41237" y="21587"/>
                </a:lnTo>
                <a:lnTo>
                  <a:pt x="90300" y="21587"/>
                </a:lnTo>
                <a:lnTo>
                  <a:pt x="100004" y="47"/>
                </a:lnTo>
                <a:lnTo>
                  <a:pt x="37463" y="47"/>
                </a:lnTo>
                <a:close/>
              </a:path>
            </a:pathLst>
          </a:custGeom>
          <a:solidFill>
            <a:srgbClr val="000000"/>
          </a:solidFill>
          <a:ln w="34506" cap="flat">
            <a:noFill/>
            <a:prstDash val="solid"/>
            <a:miter/>
          </a:ln>
        </p:spPr>
        <p:txBody>
          <a:bodyPr rtlCol="0" anchor="ctr"/>
          <a:lstStyle/>
          <a:p>
            <a:endParaRPr lang="ti-ET"/>
          </a:p>
        </p:txBody>
      </p:sp>
      <p:sp>
        <p:nvSpPr>
          <p:cNvPr id="207900" name="Freeform: Shape 207899">
            <a:extLst>
              <a:ext uri="{FF2B5EF4-FFF2-40B4-BE49-F238E27FC236}">
                <a16:creationId xmlns:a16="http://schemas.microsoft.com/office/drawing/2014/main" id="{47AB5176-F4CE-4490-AD28-CB28FD4BCE27}"/>
              </a:ext>
            </a:extLst>
          </p:cNvPr>
          <p:cNvSpPr/>
          <p:nvPr/>
        </p:nvSpPr>
        <p:spPr>
          <a:xfrm>
            <a:off x="4628804" y="986772"/>
            <a:ext cx="118613" cy="203170"/>
          </a:xfrm>
          <a:custGeom>
            <a:avLst/>
            <a:gdLst>
              <a:gd name="connsiteX0" fmla="*/ 59980 w 118613"/>
              <a:gd name="connsiteY0" fmla="*/ 15 h 203170"/>
              <a:gd name="connsiteX1" fmla="*/ 134 w 118613"/>
              <a:gd name="connsiteY1" fmla="*/ 101309 h 203170"/>
              <a:gd name="connsiteX2" fmla="*/ 17387 w 118613"/>
              <a:gd name="connsiteY2" fmla="*/ 175242 h 203170"/>
              <a:gd name="connsiteX3" fmla="*/ 58362 w 118613"/>
              <a:gd name="connsiteY3" fmla="*/ 203185 h 203170"/>
              <a:gd name="connsiteX4" fmla="*/ 118747 w 118613"/>
              <a:gd name="connsiteY4" fmla="*/ 101309 h 203170"/>
              <a:gd name="connsiteX5" fmla="*/ 59980 w 118613"/>
              <a:gd name="connsiteY5" fmla="*/ 15 h 203170"/>
              <a:gd name="connsiteX6" fmla="*/ 58901 w 118613"/>
              <a:gd name="connsiteY6" fmla="*/ 11076 h 203170"/>
              <a:gd name="connsiteX7" fmla="*/ 84241 w 118613"/>
              <a:gd name="connsiteY7" fmla="*/ 32615 h 203170"/>
              <a:gd name="connsiteX8" fmla="*/ 92329 w 118613"/>
              <a:gd name="connsiteY8" fmla="*/ 101891 h 203170"/>
              <a:gd name="connsiteX9" fmla="*/ 58901 w 118613"/>
              <a:gd name="connsiteY9" fmla="*/ 191542 h 203170"/>
              <a:gd name="connsiteX10" fmla="*/ 26552 w 118613"/>
              <a:gd name="connsiteY10" fmla="*/ 101309 h 203170"/>
              <a:gd name="connsiteX11" fmla="*/ 58901 w 118613"/>
              <a:gd name="connsiteY11" fmla="*/ 11076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980" y="15"/>
                </a:moveTo>
                <a:cubicBezTo>
                  <a:pt x="24396" y="15"/>
                  <a:pt x="134" y="41348"/>
                  <a:pt x="134" y="101309"/>
                </a:cubicBezTo>
                <a:cubicBezTo>
                  <a:pt x="134" y="132163"/>
                  <a:pt x="6065" y="157195"/>
                  <a:pt x="17387" y="175242"/>
                </a:cubicBezTo>
                <a:cubicBezTo>
                  <a:pt x="28170" y="193289"/>
                  <a:pt x="42188" y="203185"/>
                  <a:pt x="58362" y="203185"/>
                </a:cubicBezTo>
                <a:cubicBezTo>
                  <a:pt x="94485" y="203185"/>
                  <a:pt x="118747" y="162435"/>
                  <a:pt x="118747" y="101309"/>
                </a:cubicBezTo>
                <a:cubicBezTo>
                  <a:pt x="118747" y="41930"/>
                  <a:pt x="94485" y="15"/>
                  <a:pt x="59980" y="15"/>
                </a:cubicBezTo>
                <a:close/>
                <a:moveTo>
                  <a:pt x="58901" y="11076"/>
                </a:moveTo>
                <a:cubicBezTo>
                  <a:pt x="69685" y="11076"/>
                  <a:pt x="78311" y="19226"/>
                  <a:pt x="84241" y="32615"/>
                </a:cubicBezTo>
                <a:cubicBezTo>
                  <a:pt x="89094" y="46005"/>
                  <a:pt x="92329" y="70455"/>
                  <a:pt x="92329" y="101891"/>
                </a:cubicBezTo>
                <a:cubicBezTo>
                  <a:pt x="92329" y="162435"/>
                  <a:pt x="81546" y="191542"/>
                  <a:pt x="58901" y="191542"/>
                </a:cubicBezTo>
                <a:cubicBezTo>
                  <a:pt x="37335" y="191542"/>
                  <a:pt x="26552" y="161271"/>
                  <a:pt x="26552" y="101309"/>
                </a:cubicBezTo>
                <a:cubicBezTo>
                  <a:pt x="26552" y="40765"/>
                  <a:pt x="37335" y="11076"/>
                  <a:pt x="58901" y="11076"/>
                </a:cubicBezTo>
                <a:close/>
              </a:path>
            </a:pathLst>
          </a:custGeom>
          <a:solidFill>
            <a:srgbClr val="000000"/>
          </a:solidFill>
          <a:ln w="34506" cap="flat">
            <a:noFill/>
            <a:prstDash val="solid"/>
            <a:miter/>
          </a:ln>
        </p:spPr>
        <p:txBody>
          <a:bodyPr rtlCol="0" anchor="ctr"/>
          <a:lstStyle/>
          <a:p>
            <a:endParaRPr lang="ti-ET"/>
          </a:p>
        </p:txBody>
      </p:sp>
      <p:sp>
        <p:nvSpPr>
          <p:cNvPr id="207901" name="Freeform: Shape 207900">
            <a:extLst>
              <a:ext uri="{FF2B5EF4-FFF2-40B4-BE49-F238E27FC236}">
                <a16:creationId xmlns:a16="http://schemas.microsoft.com/office/drawing/2014/main" id="{4D38B8B1-0060-4AAA-9575-D5ECDD155A96}"/>
              </a:ext>
            </a:extLst>
          </p:cNvPr>
          <p:cNvSpPr/>
          <p:nvPr/>
        </p:nvSpPr>
        <p:spPr>
          <a:xfrm>
            <a:off x="4767379" y="986772"/>
            <a:ext cx="118613" cy="203170"/>
          </a:xfrm>
          <a:custGeom>
            <a:avLst/>
            <a:gdLst>
              <a:gd name="connsiteX0" fmla="*/ 59984 w 118613"/>
              <a:gd name="connsiteY0" fmla="*/ 15 h 203170"/>
              <a:gd name="connsiteX1" fmla="*/ 138 w 118613"/>
              <a:gd name="connsiteY1" fmla="*/ 101309 h 203170"/>
              <a:gd name="connsiteX2" fmla="*/ 17391 w 118613"/>
              <a:gd name="connsiteY2" fmla="*/ 175242 h 203170"/>
              <a:gd name="connsiteX3" fmla="*/ 58366 w 118613"/>
              <a:gd name="connsiteY3" fmla="*/ 203185 h 203170"/>
              <a:gd name="connsiteX4" fmla="*/ 118751 w 118613"/>
              <a:gd name="connsiteY4" fmla="*/ 101309 h 203170"/>
              <a:gd name="connsiteX5" fmla="*/ 59984 w 118613"/>
              <a:gd name="connsiteY5" fmla="*/ 15 h 203170"/>
              <a:gd name="connsiteX6" fmla="*/ 58906 w 118613"/>
              <a:gd name="connsiteY6" fmla="*/ 11076 h 203170"/>
              <a:gd name="connsiteX7" fmla="*/ 84245 w 118613"/>
              <a:gd name="connsiteY7" fmla="*/ 32615 h 203170"/>
              <a:gd name="connsiteX8" fmla="*/ 92333 w 118613"/>
              <a:gd name="connsiteY8" fmla="*/ 101891 h 203170"/>
              <a:gd name="connsiteX9" fmla="*/ 58906 w 118613"/>
              <a:gd name="connsiteY9" fmla="*/ 191542 h 203170"/>
              <a:gd name="connsiteX10" fmla="*/ 26556 w 118613"/>
              <a:gd name="connsiteY10" fmla="*/ 101309 h 203170"/>
              <a:gd name="connsiteX11" fmla="*/ 58906 w 118613"/>
              <a:gd name="connsiteY11" fmla="*/ 11076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984" y="15"/>
                </a:moveTo>
                <a:cubicBezTo>
                  <a:pt x="24400" y="15"/>
                  <a:pt x="138" y="41348"/>
                  <a:pt x="138" y="101309"/>
                </a:cubicBezTo>
                <a:cubicBezTo>
                  <a:pt x="138" y="132163"/>
                  <a:pt x="6069" y="157195"/>
                  <a:pt x="17391" y="175242"/>
                </a:cubicBezTo>
                <a:cubicBezTo>
                  <a:pt x="28174" y="193289"/>
                  <a:pt x="42192" y="203185"/>
                  <a:pt x="58366" y="203185"/>
                </a:cubicBezTo>
                <a:cubicBezTo>
                  <a:pt x="94489" y="203185"/>
                  <a:pt x="118751" y="162435"/>
                  <a:pt x="118751" y="101309"/>
                </a:cubicBezTo>
                <a:cubicBezTo>
                  <a:pt x="118751" y="41930"/>
                  <a:pt x="94489" y="15"/>
                  <a:pt x="59984" y="15"/>
                </a:cubicBezTo>
                <a:close/>
                <a:moveTo>
                  <a:pt x="58906" y="11076"/>
                </a:moveTo>
                <a:cubicBezTo>
                  <a:pt x="69689" y="11076"/>
                  <a:pt x="78315" y="19226"/>
                  <a:pt x="84245" y="32615"/>
                </a:cubicBezTo>
                <a:cubicBezTo>
                  <a:pt x="89098" y="46005"/>
                  <a:pt x="92333" y="70455"/>
                  <a:pt x="92333" y="101891"/>
                </a:cubicBezTo>
                <a:cubicBezTo>
                  <a:pt x="92333" y="162435"/>
                  <a:pt x="81550" y="191542"/>
                  <a:pt x="58906" y="191542"/>
                </a:cubicBezTo>
                <a:cubicBezTo>
                  <a:pt x="37339" y="191542"/>
                  <a:pt x="26556" y="161271"/>
                  <a:pt x="26556" y="101309"/>
                </a:cubicBezTo>
                <a:cubicBezTo>
                  <a:pt x="26556" y="40765"/>
                  <a:pt x="37339" y="11076"/>
                  <a:pt x="58906" y="11076"/>
                </a:cubicBezTo>
                <a:close/>
              </a:path>
            </a:pathLst>
          </a:custGeom>
          <a:solidFill>
            <a:srgbClr val="000000"/>
          </a:solidFill>
          <a:ln w="34506" cap="flat">
            <a:noFill/>
            <a:prstDash val="solid"/>
            <a:miter/>
          </a:ln>
        </p:spPr>
        <p:txBody>
          <a:bodyPr rtlCol="0" anchor="ctr"/>
          <a:lstStyle/>
          <a:p>
            <a:endParaRPr lang="ti-ET"/>
          </a:p>
        </p:txBody>
      </p:sp>
      <p:sp>
        <p:nvSpPr>
          <p:cNvPr id="207902" name="Freeform: Shape 207901">
            <a:extLst>
              <a:ext uri="{FF2B5EF4-FFF2-40B4-BE49-F238E27FC236}">
                <a16:creationId xmlns:a16="http://schemas.microsoft.com/office/drawing/2014/main" id="{7080F864-C9CE-4EA5-B1BA-9830E3632E3E}"/>
              </a:ext>
            </a:extLst>
          </p:cNvPr>
          <p:cNvSpPr/>
          <p:nvPr/>
        </p:nvSpPr>
        <p:spPr>
          <a:xfrm>
            <a:off x="4905954" y="986772"/>
            <a:ext cx="118613" cy="203170"/>
          </a:xfrm>
          <a:custGeom>
            <a:avLst/>
            <a:gdLst>
              <a:gd name="connsiteX0" fmla="*/ 59988 w 118613"/>
              <a:gd name="connsiteY0" fmla="*/ 15 h 203170"/>
              <a:gd name="connsiteX1" fmla="*/ 142 w 118613"/>
              <a:gd name="connsiteY1" fmla="*/ 101309 h 203170"/>
              <a:gd name="connsiteX2" fmla="*/ 17395 w 118613"/>
              <a:gd name="connsiteY2" fmla="*/ 175242 h 203170"/>
              <a:gd name="connsiteX3" fmla="*/ 58370 w 118613"/>
              <a:gd name="connsiteY3" fmla="*/ 203185 h 203170"/>
              <a:gd name="connsiteX4" fmla="*/ 118755 w 118613"/>
              <a:gd name="connsiteY4" fmla="*/ 101309 h 203170"/>
              <a:gd name="connsiteX5" fmla="*/ 59988 w 118613"/>
              <a:gd name="connsiteY5" fmla="*/ 15 h 203170"/>
              <a:gd name="connsiteX6" fmla="*/ 58910 w 118613"/>
              <a:gd name="connsiteY6" fmla="*/ 11076 h 203170"/>
              <a:gd name="connsiteX7" fmla="*/ 84249 w 118613"/>
              <a:gd name="connsiteY7" fmla="*/ 32615 h 203170"/>
              <a:gd name="connsiteX8" fmla="*/ 92337 w 118613"/>
              <a:gd name="connsiteY8" fmla="*/ 101891 h 203170"/>
              <a:gd name="connsiteX9" fmla="*/ 58910 w 118613"/>
              <a:gd name="connsiteY9" fmla="*/ 191542 h 203170"/>
              <a:gd name="connsiteX10" fmla="*/ 26560 w 118613"/>
              <a:gd name="connsiteY10" fmla="*/ 101309 h 203170"/>
              <a:gd name="connsiteX11" fmla="*/ 58910 w 118613"/>
              <a:gd name="connsiteY11" fmla="*/ 11076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988" y="15"/>
                </a:moveTo>
                <a:cubicBezTo>
                  <a:pt x="24404" y="15"/>
                  <a:pt x="142" y="41348"/>
                  <a:pt x="142" y="101309"/>
                </a:cubicBezTo>
                <a:cubicBezTo>
                  <a:pt x="142" y="132163"/>
                  <a:pt x="6073" y="157195"/>
                  <a:pt x="17395" y="175242"/>
                </a:cubicBezTo>
                <a:cubicBezTo>
                  <a:pt x="28178" y="193289"/>
                  <a:pt x="42196" y="203185"/>
                  <a:pt x="58370" y="203185"/>
                </a:cubicBezTo>
                <a:cubicBezTo>
                  <a:pt x="94493" y="203185"/>
                  <a:pt x="118755" y="162435"/>
                  <a:pt x="118755" y="101309"/>
                </a:cubicBezTo>
                <a:cubicBezTo>
                  <a:pt x="118755" y="41930"/>
                  <a:pt x="94493" y="15"/>
                  <a:pt x="59988" y="15"/>
                </a:cubicBezTo>
                <a:close/>
                <a:moveTo>
                  <a:pt x="58910" y="11076"/>
                </a:moveTo>
                <a:cubicBezTo>
                  <a:pt x="69693" y="11076"/>
                  <a:pt x="78319" y="19226"/>
                  <a:pt x="84249" y="32615"/>
                </a:cubicBezTo>
                <a:cubicBezTo>
                  <a:pt x="89102" y="46005"/>
                  <a:pt x="92337" y="70455"/>
                  <a:pt x="92337" y="101891"/>
                </a:cubicBezTo>
                <a:cubicBezTo>
                  <a:pt x="92337" y="162435"/>
                  <a:pt x="81554" y="191542"/>
                  <a:pt x="58910" y="191542"/>
                </a:cubicBezTo>
                <a:cubicBezTo>
                  <a:pt x="37343" y="191542"/>
                  <a:pt x="26560" y="161271"/>
                  <a:pt x="26560" y="101309"/>
                </a:cubicBezTo>
                <a:cubicBezTo>
                  <a:pt x="26560" y="40765"/>
                  <a:pt x="37343" y="11076"/>
                  <a:pt x="58910" y="11076"/>
                </a:cubicBezTo>
                <a:close/>
              </a:path>
            </a:pathLst>
          </a:custGeom>
          <a:solidFill>
            <a:srgbClr val="000000"/>
          </a:solidFill>
          <a:ln w="34506" cap="flat">
            <a:noFill/>
            <a:prstDash val="solid"/>
            <a:miter/>
          </a:ln>
        </p:spPr>
        <p:txBody>
          <a:bodyPr rtlCol="0" anchor="ctr"/>
          <a:lstStyle/>
          <a:p>
            <a:endParaRPr lang="ti-ET"/>
          </a:p>
        </p:txBody>
      </p:sp>
      <p:sp>
        <p:nvSpPr>
          <p:cNvPr id="207903" name="Freeform: Shape 207902">
            <a:extLst>
              <a:ext uri="{FF2B5EF4-FFF2-40B4-BE49-F238E27FC236}">
                <a16:creationId xmlns:a16="http://schemas.microsoft.com/office/drawing/2014/main" id="{179F6CF2-2767-428F-A357-03CE1D841824}"/>
              </a:ext>
            </a:extLst>
          </p:cNvPr>
          <p:cNvSpPr/>
          <p:nvPr/>
        </p:nvSpPr>
        <p:spPr>
          <a:xfrm>
            <a:off x="5044529" y="986772"/>
            <a:ext cx="118613" cy="203170"/>
          </a:xfrm>
          <a:custGeom>
            <a:avLst/>
            <a:gdLst>
              <a:gd name="connsiteX0" fmla="*/ 59992 w 118613"/>
              <a:gd name="connsiteY0" fmla="*/ 15 h 203170"/>
              <a:gd name="connsiteX1" fmla="*/ 146 w 118613"/>
              <a:gd name="connsiteY1" fmla="*/ 101309 h 203170"/>
              <a:gd name="connsiteX2" fmla="*/ 17399 w 118613"/>
              <a:gd name="connsiteY2" fmla="*/ 175242 h 203170"/>
              <a:gd name="connsiteX3" fmla="*/ 58374 w 118613"/>
              <a:gd name="connsiteY3" fmla="*/ 203185 h 203170"/>
              <a:gd name="connsiteX4" fmla="*/ 118759 w 118613"/>
              <a:gd name="connsiteY4" fmla="*/ 101309 h 203170"/>
              <a:gd name="connsiteX5" fmla="*/ 59992 w 118613"/>
              <a:gd name="connsiteY5" fmla="*/ 15 h 203170"/>
              <a:gd name="connsiteX6" fmla="*/ 58914 w 118613"/>
              <a:gd name="connsiteY6" fmla="*/ 11076 h 203170"/>
              <a:gd name="connsiteX7" fmla="*/ 84253 w 118613"/>
              <a:gd name="connsiteY7" fmla="*/ 32615 h 203170"/>
              <a:gd name="connsiteX8" fmla="*/ 92341 w 118613"/>
              <a:gd name="connsiteY8" fmla="*/ 101891 h 203170"/>
              <a:gd name="connsiteX9" fmla="*/ 58914 w 118613"/>
              <a:gd name="connsiteY9" fmla="*/ 191542 h 203170"/>
              <a:gd name="connsiteX10" fmla="*/ 26564 w 118613"/>
              <a:gd name="connsiteY10" fmla="*/ 101309 h 203170"/>
              <a:gd name="connsiteX11" fmla="*/ 58914 w 118613"/>
              <a:gd name="connsiteY11" fmla="*/ 11076 h 2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613" h="203170">
                <a:moveTo>
                  <a:pt x="59992" y="15"/>
                </a:moveTo>
                <a:cubicBezTo>
                  <a:pt x="24408" y="15"/>
                  <a:pt x="146" y="41348"/>
                  <a:pt x="146" y="101309"/>
                </a:cubicBezTo>
                <a:cubicBezTo>
                  <a:pt x="146" y="132163"/>
                  <a:pt x="6077" y="157195"/>
                  <a:pt x="17399" y="175242"/>
                </a:cubicBezTo>
                <a:cubicBezTo>
                  <a:pt x="28182" y="193289"/>
                  <a:pt x="42200" y="203185"/>
                  <a:pt x="58374" y="203185"/>
                </a:cubicBezTo>
                <a:cubicBezTo>
                  <a:pt x="94498" y="203185"/>
                  <a:pt x="118759" y="162435"/>
                  <a:pt x="118759" y="101309"/>
                </a:cubicBezTo>
                <a:cubicBezTo>
                  <a:pt x="118759" y="41930"/>
                  <a:pt x="94498" y="15"/>
                  <a:pt x="59992" y="15"/>
                </a:cubicBezTo>
                <a:close/>
                <a:moveTo>
                  <a:pt x="58914" y="11076"/>
                </a:moveTo>
                <a:cubicBezTo>
                  <a:pt x="69697" y="11076"/>
                  <a:pt x="78323" y="19226"/>
                  <a:pt x="84253" y="32615"/>
                </a:cubicBezTo>
                <a:cubicBezTo>
                  <a:pt x="89106" y="46005"/>
                  <a:pt x="92341" y="70455"/>
                  <a:pt x="92341" y="101891"/>
                </a:cubicBezTo>
                <a:cubicBezTo>
                  <a:pt x="92341" y="162435"/>
                  <a:pt x="81558" y="191542"/>
                  <a:pt x="58914" y="191542"/>
                </a:cubicBezTo>
                <a:cubicBezTo>
                  <a:pt x="37348" y="191542"/>
                  <a:pt x="26564" y="161271"/>
                  <a:pt x="26564" y="101309"/>
                </a:cubicBezTo>
                <a:cubicBezTo>
                  <a:pt x="26564" y="40765"/>
                  <a:pt x="37348" y="11076"/>
                  <a:pt x="58914" y="11076"/>
                </a:cubicBezTo>
                <a:close/>
              </a:path>
            </a:pathLst>
          </a:custGeom>
          <a:solidFill>
            <a:srgbClr val="000000"/>
          </a:solidFill>
          <a:ln w="34506" cap="flat">
            <a:noFill/>
            <a:prstDash val="solid"/>
            <a:miter/>
          </a:ln>
        </p:spPr>
        <p:txBody>
          <a:bodyPr rtlCol="0" anchor="ctr"/>
          <a:lstStyle/>
          <a:p>
            <a:endParaRPr lang="ti-ET"/>
          </a:p>
        </p:txBody>
      </p:sp>
      <p:sp>
        <p:nvSpPr>
          <p:cNvPr id="207904" name="Freeform: Shape 207903">
            <a:extLst>
              <a:ext uri="{FF2B5EF4-FFF2-40B4-BE49-F238E27FC236}">
                <a16:creationId xmlns:a16="http://schemas.microsoft.com/office/drawing/2014/main" id="{9B60C09F-DE2F-4391-8D30-A8E1EBBCC295}"/>
              </a:ext>
            </a:extLst>
          </p:cNvPr>
          <p:cNvSpPr/>
          <p:nvPr/>
        </p:nvSpPr>
        <p:spPr>
          <a:xfrm>
            <a:off x="4817037" y="691039"/>
            <a:ext cx="202181" cy="198513"/>
          </a:xfrm>
          <a:custGeom>
            <a:avLst/>
            <a:gdLst>
              <a:gd name="connsiteX0" fmla="*/ 172668 w 202181"/>
              <a:gd name="connsiteY0" fmla="*/ 198520 h 198513"/>
              <a:gd name="connsiteX1" fmla="*/ 177520 w 202181"/>
              <a:gd name="connsiteY1" fmla="*/ 198520 h 198513"/>
              <a:gd name="connsiteX2" fmla="*/ 177520 w 202181"/>
              <a:gd name="connsiteY2" fmla="*/ 30861 h 198513"/>
              <a:gd name="connsiteX3" fmla="*/ 196391 w 202181"/>
              <a:gd name="connsiteY3" fmla="*/ 5246 h 198513"/>
              <a:gd name="connsiteX4" fmla="*/ 202321 w 202181"/>
              <a:gd name="connsiteY4" fmla="*/ 5246 h 198513"/>
              <a:gd name="connsiteX5" fmla="*/ 202321 w 202181"/>
              <a:gd name="connsiteY5" fmla="*/ 7 h 198513"/>
              <a:gd name="connsiteX6" fmla="*/ 138701 w 202181"/>
              <a:gd name="connsiteY6" fmla="*/ 7 h 198513"/>
              <a:gd name="connsiteX7" fmla="*/ 138701 w 202181"/>
              <a:gd name="connsiteY7" fmla="*/ 5246 h 198513"/>
              <a:gd name="connsiteX8" fmla="*/ 144632 w 202181"/>
              <a:gd name="connsiteY8" fmla="*/ 5246 h 198513"/>
              <a:gd name="connsiteX9" fmla="*/ 164042 w 202181"/>
              <a:gd name="connsiteY9" fmla="*/ 30861 h 198513"/>
              <a:gd name="connsiteX10" fmla="*/ 164042 w 202181"/>
              <a:gd name="connsiteY10" fmla="*/ 137394 h 198513"/>
              <a:gd name="connsiteX11" fmla="*/ 54594 w 202181"/>
              <a:gd name="connsiteY11" fmla="*/ 7 h 198513"/>
              <a:gd name="connsiteX12" fmla="*/ 140 w 202181"/>
              <a:gd name="connsiteY12" fmla="*/ 7 h 198513"/>
              <a:gd name="connsiteX13" fmla="*/ 140 w 202181"/>
              <a:gd name="connsiteY13" fmla="*/ 5246 h 198513"/>
              <a:gd name="connsiteX14" fmla="*/ 35724 w 202181"/>
              <a:gd name="connsiteY14" fmla="*/ 26204 h 198513"/>
              <a:gd name="connsiteX15" fmla="*/ 35724 w 202181"/>
              <a:gd name="connsiteY15" fmla="*/ 167666 h 198513"/>
              <a:gd name="connsiteX16" fmla="*/ 16853 w 202181"/>
              <a:gd name="connsiteY16" fmla="*/ 192699 h 198513"/>
              <a:gd name="connsiteX17" fmla="*/ 10383 w 202181"/>
              <a:gd name="connsiteY17" fmla="*/ 193281 h 198513"/>
              <a:gd name="connsiteX18" fmla="*/ 10383 w 202181"/>
              <a:gd name="connsiteY18" fmla="*/ 198520 h 198513"/>
              <a:gd name="connsiteX19" fmla="*/ 74543 w 202181"/>
              <a:gd name="connsiteY19" fmla="*/ 198520 h 198513"/>
              <a:gd name="connsiteX20" fmla="*/ 74543 w 202181"/>
              <a:gd name="connsiteY20" fmla="*/ 193281 h 198513"/>
              <a:gd name="connsiteX21" fmla="*/ 68073 w 202181"/>
              <a:gd name="connsiteY21" fmla="*/ 192699 h 198513"/>
              <a:gd name="connsiteX22" fmla="*/ 49202 w 202181"/>
              <a:gd name="connsiteY22" fmla="*/ 167666 h 198513"/>
              <a:gd name="connsiteX23" fmla="*/ 49202 w 202181"/>
              <a:gd name="connsiteY23" fmla="*/ 43668 h 19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2181" h="198513">
                <a:moveTo>
                  <a:pt x="172668" y="198520"/>
                </a:moveTo>
                <a:lnTo>
                  <a:pt x="177520" y="198520"/>
                </a:lnTo>
                <a:lnTo>
                  <a:pt x="177520" y="30861"/>
                </a:lnTo>
                <a:cubicBezTo>
                  <a:pt x="177520" y="11650"/>
                  <a:pt x="181833" y="5828"/>
                  <a:pt x="196391" y="5246"/>
                </a:cubicBezTo>
                <a:lnTo>
                  <a:pt x="202321" y="5246"/>
                </a:lnTo>
                <a:lnTo>
                  <a:pt x="202321" y="7"/>
                </a:lnTo>
                <a:lnTo>
                  <a:pt x="138701" y="7"/>
                </a:lnTo>
                <a:lnTo>
                  <a:pt x="138701" y="5246"/>
                </a:lnTo>
                <a:lnTo>
                  <a:pt x="144632" y="5246"/>
                </a:lnTo>
                <a:cubicBezTo>
                  <a:pt x="159189" y="5828"/>
                  <a:pt x="164042" y="11650"/>
                  <a:pt x="164042" y="30861"/>
                </a:cubicBezTo>
                <a:lnTo>
                  <a:pt x="164042" y="137394"/>
                </a:lnTo>
                <a:lnTo>
                  <a:pt x="54594" y="7"/>
                </a:lnTo>
                <a:lnTo>
                  <a:pt x="140" y="7"/>
                </a:lnTo>
                <a:lnTo>
                  <a:pt x="140" y="5246"/>
                </a:lnTo>
                <a:cubicBezTo>
                  <a:pt x="15775" y="5828"/>
                  <a:pt x="19010" y="7575"/>
                  <a:pt x="35724" y="26204"/>
                </a:cubicBezTo>
                <a:lnTo>
                  <a:pt x="35724" y="167666"/>
                </a:lnTo>
                <a:cubicBezTo>
                  <a:pt x="35724" y="186877"/>
                  <a:pt x="31410" y="192699"/>
                  <a:pt x="16853" y="192699"/>
                </a:cubicBezTo>
                <a:lnTo>
                  <a:pt x="10383" y="193281"/>
                </a:lnTo>
                <a:lnTo>
                  <a:pt x="10383" y="198520"/>
                </a:lnTo>
                <a:lnTo>
                  <a:pt x="74543" y="198520"/>
                </a:lnTo>
                <a:lnTo>
                  <a:pt x="74543" y="193281"/>
                </a:lnTo>
                <a:lnTo>
                  <a:pt x="68073" y="192699"/>
                </a:lnTo>
                <a:cubicBezTo>
                  <a:pt x="53516" y="192699"/>
                  <a:pt x="49202" y="186877"/>
                  <a:pt x="49202" y="167666"/>
                </a:cubicBezTo>
                <a:lnTo>
                  <a:pt x="49202" y="43668"/>
                </a:lnTo>
                <a:close/>
              </a:path>
            </a:pathLst>
          </a:custGeom>
          <a:solidFill>
            <a:srgbClr val="000000"/>
          </a:solidFill>
          <a:ln w="34506" cap="flat">
            <a:noFill/>
            <a:prstDash val="solid"/>
            <a:miter/>
          </a:ln>
        </p:spPr>
        <p:txBody>
          <a:bodyPr rtlCol="0" anchor="ctr"/>
          <a:lstStyle/>
          <a:p>
            <a:endParaRPr lang="ti-ET"/>
          </a:p>
        </p:txBody>
      </p:sp>
      <p:sp>
        <p:nvSpPr>
          <p:cNvPr id="207905" name="Freeform: Shape 207904">
            <a:extLst>
              <a:ext uri="{FF2B5EF4-FFF2-40B4-BE49-F238E27FC236}">
                <a16:creationId xmlns:a16="http://schemas.microsoft.com/office/drawing/2014/main" id="{18F4F8F7-B136-4068-987B-3D90F6948BAA}"/>
              </a:ext>
            </a:extLst>
          </p:cNvPr>
          <p:cNvSpPr/>
          <p:nvPr/>
        </p:nvSpPr>
        <p:spPr>
          <a:xfrm>
            <a:off x="5027082" y="752165"/>
            <a:ext cx="133170" cy="140298"/>
          </a:xfrm>
          <a:custGeom>
            <a:avLst/>
            <a:gdLst>
              <a:gd name="connsiteX0" fmla="*/ 112828 w 133170"/>
              <a:gd name="connsiteY0" fmla="*/ 7 h 140298"/>
              <a:gd name="connsiteX1" fmla="*/ 68618 w 133170"/>
              <a:gd name="connsiteY1" fmla="*/ 7 h 140298"/>
              <a:gd name="connsiteX2" fmla="*/ 68618 w 133170"/>
              <a:gd name="connsiteY2" fmla="*/ 5246 h 140298"/>
              <a:gd name="connsiteX3" fmla="*/ 75088 w 133170"/>
              <a:gd name="connsiteY3" fmla="*/ 5246 h 140298"/>
              <a:gd name="connsiteX4" fmla="*/ 91262 w 133170"/>
              <a:gd name="connsiteY4" fmla="*/ 36682 h 140298"/>
              <a:gd name="connsiteX5" fmla="*/ 91262 w 133170"/>
              <a:gd name="connsiteY5" fmla="*/ 102465 h 140298"/>
              <a:gd name="connsiteX6" fmla="*/ 61070 w 133170"/>
              <a:gd name="connsiteY6" fmla="*/ 119930 h 140298"/>
              <a:gd name="connsiteX7" fmla="*/ 41121 w 133170"/>
              <a:gd name="connsiteY7" fmla="*/ 86747 h 140298"/>
              <a:gd name="connsiteX8" fmla="*/ 41121 w 133170"/>
              <a:gd name="connsiteY8" fmla="*/ 7 h 140298"/>
              <a:gd name="connsiteX9" fmla="*/ 146 w 133170"/>
              <a:gd name="connsiteY9" fmla="*/ 7 h 140298"/>
              <a:gd name="connsiteX10" fmla="*/ 146 w 133170"/>
              <a:gd name="connsiteY10" fmla="*/ 5246 h 140298"/>
              <a:gd name="connsiteX11" fmla="*/ 3920 w 133170"/>
              <a:gd name="connsiteY11" fmla="*/ 5246 h 140298"/>
              <a:gd name="connsiteX12" fmla="*/ 19555 w 133170"/>
              <a:gd name="connsiteY12" fmla="*/ 36682 h 140298"/>
              <a:gd name="connsiteX13" fmla="*/ 19555 w 133170"/>
              <a:gd name="connsiteY13" fmla="*/ 87329 h 140298"/>
              <a:gd name="connsiteX14" fmla="*/ 23868 w 133170"/>
              <a:gd name="connsiteY14" fmla="*/ 121094 h 140298"/>
              <a:gd name="connsiteX15" fmla="*/ 50287 w 133170"/>
              <a:gd name="connsiteY15" fmla="*/ 139723 h 140298"/>
              <a:gd name="connsiteX16" fmla="*/ 77244 w 133170"/>
              <a:gd name="connsiteY16" fmla="*/ 128080 h 140298"/>
              <a:gd name="connsiteX17" fmla="*/ 91262 w 133170"/>
              <a:gd name="connsiteY17" fmla="*/ 112362 h 140298"/>
              <a:gd name="connsiteX18" fmla="*/ 91262 w 133170"/>
              <a:gd name="connsiteY18" fmla="*/ 140305 h 140298"/>
              <a:gd name="connsiteX19" fmla="*/ 133316 w 133170"/>
              <a:gd name="connsiteY19" fmla="*/ 123423 h 140298"/>
              <a:gd name="connsiteX20" fmla="*/ 131699 w 133170"/>
              <a:gd name="connsiteY20" fmla="*/ 118183 h 140298"/>
              <a:gd name="connsiteX21" fmla="*/ 124151 w 133170"/>
              <a:gd name="connsiteY21" fmla="*/ 119930 h 140298"/>
              <a:gd name="connsiteX22" fmla="*/ 112828 w 133170"/>
              <a:gd name="connsiteY22" fmla="*/ 85001 h 14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3170" h="140298">
                <a:moveTo>
                  <a:pt x="112828" y="7"/>
                </a:moveTo>
                <a:lnTo>
                  <a:pt x="68618" y="7"/>
                </a:lnTo>
                <a:lnTo>
                  <a:pt x="68618" y="5246"/>
                </a:lnTo>
                <a:lnTo>
                  <a:pt x="75088" y="5246"/>
                </a:lnTo>
                <a:cubicBezTo>
                  <a:pt x="88567" y="5246"/>
                  <a:pt x="91262" y="9903"/>
                  <a:pt x="91262" y="36682"/>
                </a:cubicBezTo>
                <a:lnTo>
                  <a:pt x="91262" y="102465"/>
                </a:lnTo>
                <a:cubicBezTo>
                  <a:pt x="75088" y="117019"/>
                  <a:pt x="70235" y="119930"/>
                  <a:pt x="61070" y="119930"/>
                </a:cubicBezTo>
                <a:cubicBezTo>
                  <a:pt x="47052" y="119930"/>
                  <a:pt x="41121" y="110615"/>
                  <a:pt x="41121" y="86747"/>
                </a:cubicBezTo>
                <a:lnTo>
                  <a:pt x="41121" y="7"/>
                </a:lnTo>
                <a:lnTo>
                  <a:pt x="146" y="7"/>
                </a:lnTo>
                <a:lnTo>
                  <a:pt x="146" y="5246"/>
                </a:lnTo>
                <a:lnTo>
                  <a:pt x="3920" y="5246"/>
                </a:lnTo>
                <a:cubicBezTo>
                  <a:pt x="16859" y="5246"/>
                  <a:pt x="19555" y="9903"/>
                  <a:pt x="19555" y="36682"/>
                </a:cubicBezTo>
                <a:lnTo>
                  <a:pt x="19555" y="87329"/>
                </a:lnTo>
                <a:cubicBezTo>
                  <a:pt x="19555" y="104212"/>
                  <a:pt x="20633" y="112944"/>
                  <a:pt x="23868" y="121094"/>
                </a:cubicBezTo>
                <a:cubicBezTo>
                  <a:pt x="28721" y="132737"/>
                  <a:pt x="37886" y="139723"/>
                  <a:pt x="50287" y="139723"/>
                </a:cubicBezTo>
                <a:cubicBezTo>
                  <a:pt x="59991" y="139723"/>
                  <a:pt x="69696" y="135066"/>
                  <a:pt x="77244" y="128080"/>
                </a:cubicBezTo>
                <a:cubicBezTo>
                  <a:pt x="81557" y="123423"/>
                  <a:pt x="83714" y="121094"/>
                  <a:pt x="91262" y="112362"/>
                </a:cubicBezTo>
                <a:lnTo>
                  <a:pt x="91262" y="140305"/>
                </a:lnTo>
                <a:cubicBezTo>
                  <a:pt x="110133" y="131573"/>
                  <a:pt x="113368" y="130408"/>
                  <a:pt x="133316" y="123423"/>
                </a:cubicBezTo>
                <a:lnTo>
                  <a:pt x="131699" y="118183"/>
                </a:lnTo>
                <a:cubicBezTo>
                  <a:pt x="128464" y="119348"/>
                  <a:pt x="126307" y="119930"/>
                  <a:pt x="124151" y="119930"/>
                </a:cubicBezTo>
                <a:cubicBezTo>
                  <a:pt x="114985" y="119930"/>
                  <a:pt x="112828" y="114108"/>
                  <a:pt x="112828" y="85001"/>
                </a:cubicBezTo>
                <a:close/>
              </a:path>
            </a:pathLst>
          </a:custGeom>
          <a:solidFill>
            <a:srgbClr val="000000"/>
          </a:solidFill>
          <a:ln w="34506" cap="flat">
            <a:noFill/>
            <a:prstDash val="solid"/>
            <a:miter/>
          </a:ln>
        </p:spPr>
        <p:txBody>
          <a:bodyPr rtlCol="0" anchor="ctr"/>
          <a:lstStyle/>
          <a:p>
            <a:endParaRPr lang="ti-ET"/>
          </a:p>
        </p:txBody>
      </p:sp>
      <p:sp>
        <p:nvSpPr>
          <p:cNvPr id="207906" name="Freeform: Shape 207905">
            <a:extLst>
              <a:ext uri="{FF2B5EF4-FFF2-40B4-BE49-F238E27FC236}">
                <a16:creationId xmlns:a16="http://schemas.microsoft.com/office/drawing/2014/main" id="{434C935E-F0A3-43A5-9D54-8E6E15D582E4}"/>
              </a:ext>
            </a:extLst>
          </p:cNvPr>
          <p:cNvSpPr/>
          <p:nvPr/>
        </p:nvSpPr>
        <p:spPr>
          <a:xfrm>
            <a:off x="5168326" y="685800"/>
            <a:ext cx="62541" cy="203752"/>
          </a:xfrm>
          <a:custGeom>
            <a:avLst/>
            <a:gdLst>
              <a:gd name="connsiteX0" fmla="*/ 42743 w 62541"/>
              <a:gd name="connsiteY0" fmla="*/ 7 h 203752"/>
              <a:gd name="connsiteX1" fmla="*/ 150 w 62541"/>
              <a:gd name="connsiteY1" fmla="*/ 20964 h 203752"/>
              <a:gd name="connsiteX2" fmla="*/ 1767 w 62541"/>
              <a:gd name="connsiteY2" fmla="*/ 25039 h 203752"/>
              <a:gd name="connsiteX3" fmla="*/ 5002 w 62541"/>
              <a:gd name="connsiteY3" fmla="*/ 24457 h 203752"/>
              <a:gd name="connsiteX4" fmla="*/ 10394 w 62541"/>
              <a:gd name="connsiteY4" fmla="*/ 23293 h 203752"/>
              <a:gd name="connsiteX5" fmla="*/ 17942 w 62541"/>
              <a:gd name="connsiteY5" fmla="*/ 26786 h 203752"/>
              <a:gd name="connsiteX6" fmla="*/ 20637 w 62541"/>
              <a:gd name="connsiteY6" fmla="*/ 44250 h 203752"/>
              <a:gd name="connsiteX7" fmla="*/ 20637 w 62541"/>
              <a:gd name="connsiteY7" fmla="*/ 167084 h 203752"/>
              <a:gd name="connsiteX8" fmla="*/ 4463 w 62541"/>
              <a:gd name="connsiteY8" fmla="*/ 198520 h 203752"/>
              <a:gd name="connsiteX9" fmla="*/ 150 w 62541"/>
              <a:gd name="connsiteY9" fmla="*/ 198520 h 203752"/>
              <a:gd name="connsiteX10" fmla="*/ 150 w 62541"/>
              <a:gd name="connsiteY10" fmla="*/ 203759 h 203752"/>
              <a:gd name="connsiteX11" fmla="*/ 62691 w 62541"/>
              <a:gd name="connsiteY11" fmla="*/ 203759 h 203752"/>
              <a:gd name="connsiteX12" fmla="*/ 62691 w 62541"/>
              <a:gd name="connsiteY12" fmla="*/ 198520 h 203752"/>
              <a:gd name="connsiteX13" fmla="*/ 58378 w 62541"/>
              <a:gd name="connsiteY13" fmla="*/ 198520 h 203752"/>
              <a:gd name="connsiteX14" fmla="*/ 42743 w 62541"/>
              <a:gd name="connsiteY14" fmla="*/ 167084 h 203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541" h="203752">
                <a:moveTo>
                  <a:pt x="42743" y="7"/>
                </a:moveTo>
                <a:cubicBezTo>
                  <a:pt x="23872" y="10485"/>
                  <a:pt x="20637" y="11650"/>
                  <a:pt x="150" y="20964"/>
                </a:cubicBezTo>
                <a:lnTo>
                  <a:pt x="1767" y="25039"/>
                </a:lnTo>
                <a:lnTo>
                  <a:pt x="5002" y="24457"/>
                </a:lnTo>
                <a:cubicBezTo>
                  <a:pt x="6080" y="23875"/>
                  <a:pt x="8776" y="23293"/>
                  <a:pt x="10394" y="23293"/>
                </a:cubicBezTo>
                <a:cubicBezTo>
                  <a:pt x="13628" y="23293"/>
                  <a:pt x="16324" y="24457"/>
                  <a:pt x="17942" y="26786"/>
                </a:cubicBezTo>
                <a:cubicBezTo>
                  <a:pt x="20637" y="29114"/>
                  <a:pt x="20637" y="32025"/>
                  <a:pt x="20637" y="44250"/>
                </a:cubicBezTo>
                <a:lnTo>
                  <a:pt x="20637" y="167084"/>
                </a:lnTo>
                <a:cubicBezTo>
                  <a:pt x="20637" y="193863"/>
                  <a:pt x="17942" y="198520"/>
                  <a:pt x="4463" y="198520"/>
                </a:cubicBezTo>
                <a:lnTo>
                  <a:pt x="150" y="198520"/>
                </a:lnTo>
                <a:lnTo>
                  <a:pt x="150" y="203759"/>
                </a:lnTo>
                <a:lnTo>
                  <a:pt x="62691" y="203759"/>
                </a:lnTo>
                <a:lnTo>
                  <a:pt x="62691" y="198520"/>
                </a:lnTo>
                <a:lnTo>
                  <a:pt x="58378" y="198520"/>
                </a:lnTo>
                <a:cubicBezTo>
                  <a:pt x="44899" y="198520"/>
                  <a:pt x="42743" y="193863"/>
                  <a:pt x="42743" y="167084"/>
                </a:cubicBezTo>
                <a:close/>
              </a:path>
            </a:pathLst>
          </a:custGeom>
          <a:solidFill>
            <a:srgbClr val="000000"/>
          </a:solidFill>
          <a:ln w="34506" cap="flat">
            <a:noFill/>
            <a:prstDash val="solid"/>
            <a:miter/>
          </a:ln>
        </p:spPr>
        <p:txBody>
          <a:bodyPr rtlCol="0" anchor="ctr"/>
          <a:lstStyle/>
          <a:p>
            <a:endParaRPr lang="ti-ET"/>
          </a:p>
        </p:txBody>
      </p:sp>
      <p:grpSp>
        <p:nvGrpSpPr>
          <p:cNvPr id="207907" name="Graphic 2">
            <a:extLst>
              <a:ext uri="{FF2B5EF4-FFF2-40B4-BE49-F238E27FC236}">
                <a16:creationId xmlns:a16="http://schemas.microsoft.com/office/drawing/2014/main" id="{8F1604FC-4EFB-44C1-97BC-1E7707DD7FF0}"/>
              </a:ext>
            </a:extLst>
          </p:cNvPr>
          <p:cNvGrpSpPr/>
          <p:nvPr/>
        </p:nvGrpSpPr>
        <p:grpSpPr>
          <a:xfrm>
            <a:off x="5239512" y="685800"/>
            <a:ext cx="262329" cy="206081"/>
            <a:chOff x="5239512" y="44785"/>
            <a:chExt cx="262329" cy="206081"/>
          </a:xfrm>
        </p:grpSpPr>
        <p:sp>
          <p:nvSpPr>
            <p:cNvPr id="207908" name="Freeform: Shape 207907">
              <a:extLst>
                <a:ext uri="{FF2B5EF4-FFF2-40B4-BE49-F238E27FC236}">
                  <a16:creationId xmlns:a16="http://schemas.microsoft.com/office/drawing/2014/main" id="{20D0AFD7-C790-4DAD-B9F9-E120DE0A87FE}"/>
                </a:ext>
              </a:extLst>
            </p:cNvPr>
            <p:cNvSpPr/>
            <p:nvPr/>
          </p:nvSpPr>
          <p:spPr>
            <a:xfrm>
              <a:off x="5239512" y="44785"/>
              <a:ext cx="62541" cy="203752"/>
            </a:xfrm>
            <a:custGeom>
              <a:avLst/>
              <a:gdLst>
                <a:gd name="connsiteX0" fmla="*/ 42745 w 62541"/>
                <a:gd name="connsiteY0" fmla="*/ 7 h 203752"/>
                <a:gd name="connsiteX1" fmla="*/ 152 w 62541"/>
                <a:gd name="connsiteY1" fmla="*/ 20964 h 203752"/>
                <a:gd name="connsiteX2" fmla="*/ 1769 w 62541"/>
                <a:gd name="connsiteY2" fmla="*/ 25039 h 203752"/>
                <a:gd name="connsiteX3" fmla="*/ 5004 w 62541"/>
                <a:gd name="connsiteY3" fmla="*/ 24457 h 203752"/>
                <a:gd name="connsiteX4" fmla="*/ 10396 w 62541"/>
                <a:gd name="connsiteY4" fmla="*/ 23293 h 203752"/>
                <a:gd name="connsiteX5" fmla="*/ 17944 w 62541"/>
                <a:gd name="connsiteY5" fmla="*/ 26786 h 203752"/>
                <a:gd name="connsiteX6" fmla="*/ 20639 w 62541"/>
                <a:gd name="connsiteY6" fmla="*/ 44250 h 203752"/>
                <a:gd name="connsiteX7" fmla="*/ 20639 w 62541"/>
                <a:gd name="connsiteY7" fmla="*/ 167084 h 203752"/>
                <a:gd name="connsiteX8" fmla="*/ 4465 w 62541"/>
                <a:gd name="connsiteY8" fmla="*/ 198520 h 203752"/>
                <a:gd name="connsiteX9" fmla="*/ 152 w 62541"/>
                <a:gd name="connsiteY9" fmla="*/ 198520 h 203752"/>
                <a:gd name="connsiteX10" fmla="*/ 152 w 62541"/>
                <a:gd name="connsiteY10" fmla="*/ 203759 h 203752"/>
                <a:gd name="connsiteX11" fmla="*/ 62693 w 62541"/>
                <a:gd name="connsiteY11" fmla="*/ 203759 h 203752"/>
                <a:gd name="connsiteX12" fmla="*/ 62693 w 62541"/>
                <a:gd name="connsiteY12" fmla="*/ 198520 h 203752"/>
                <a:gd name="connsiteX13" fmla="*/ 58380 w 62541"/>
                <a:gd name="connsiteY13" fmla="*/ 198520 h 203752"/>
                <a:gd name="connsiteX14" fmla="*/ 42745 w 62541"/>
                <a:gd name="connsiteY14" fmla="*/ 167084 h 203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541" h="203752">
                  <a:moveTo>
                    <a:pt x="42745" y="7"/>
                  </a:moveTo>
                  <a:cubicBezTo>
                    <a:pt x="23874" y="10485"/>
                    <a:pt x="20639" y="11650"/>
                    <a:pt x="152" y="20964"/>
                  </a:cubicBezTo>
                  <a:lnTo>
                    <a:pt x="1769" y="25039"/>
                  </a:lnTo>
                  <a:lnTo>
                    <a:pt x="5004" y="24457"/>
                  </a:lnTo>
                  <a:cubicBezTo>
                    <a:pt x="6082" y="23875"/>
                    <a:pt x="8778" y="23293"/>
                    <a:pt x="10396" y="23293"/>
                  </a:cubicBezTo>
                  <a:cubicBezTo>
                    <a:pt x="13630" y="23293"/>
                    <a:pt x="16326" y="24457"/>
                    <a:pt x="17944" y="26786"/>
                  </a:cubicBezTo>
                  <a:cubicBezTo>
                    <a:pt x="20639" y="29114"/>
                    <a:pt x="20639" y="32025"/>
                    <a:pt x="20639" y="44250"/>
                  </a:cubicBezTo>
                  <a:lnTo>
                    <a:pt x="20639" y="167084"/>
                  </a:lnTo>
                  <a:cubicBezTo>
                    <a:pt x="20639" y="193863"/>
                    <a:pt x="17944" y="198520"/>
                    <a:pt x="4465" y="198520"/>
                  </a:cubicBezTo>
                  <a:lnTo>
                    <a:pt x="152" y="198520"/>
                  </a:lnTo>
                  <a:lnTo>
                    <a:pt x="152" y="203759"/>
                  </a:lnTo>
                  <a:lnTo>
                    <a:pt x="62693" y="203759"/>
                  </a:lnTo>
                  <a:lnTo>
                    <a:pt x="62693" y="198520"/>
                  </a:lnTo>
                  <a:lnTo>
                    <a:pt x="58380" y="198520"/>
                  </a:lnTo>
                  <a:cubicBezTo>
                    <a:pt x="44901" y="198520"/>
                    <a:pt x="42745" y="193863"/>
                    <a:pt x="42745" y="167084"/>
                  </a:cubicBezTo>
                  <a:close/>
                </a:path>
              </a:pathLst>
            </a:custGeom>
            <a:solidFill>
              <a:srgbClr val="000000"/>
            </a:solidFill>
            <a:ln w="34506" cap="flat">
              <a:noFill/>
              <a:prstDash val="solid"/>
              <a:miter/>
            </a:ln>
          </p:spPr>
          <p:txBody>
            <a:bodyPr rtlCol="0" anchor="ctr"/>
            <a:lstStyle/>
            <a:p>
              <a:endParaRPr lang="ti-ET"/>
            </a:p>
          </p:txBody>
        </p:sp>
        <p:sp>
          <p:nvSpPr>
            <p:cNvPr id="207909" name="Freeform: Shape 207908">
              <a:extLst>
                <a:ext uri="{FF2B5EF4-FFF2-40B4-BE49-F238E27FC236}">
                  <a16:creationId xmlns:a16="http://schemas.microsoft.com/office/drawing/2014/main" id="{4DF6E98C-885F-47B0-B93E-046D8CAC0FFC}"/>
                </a:ext>
              </a:extLst>
            </p:cNvPr>
            <p:cNvSpPr/>
            <p:nvPr/>
          </p:nvSpPr>
          <p:spPr>
            <a:xfrm>
              <a:off x="5305590" y="248538"/>
              <a:ext cx="34505" cy="37257"/>
            </a:xfrm>
            <a:custGeom>
              <a:avLst/>
              <a:gdLst/>
              <a:ahLst/>
              <a:cxnLst/>
              <a:rect l="l" t="t" r="r" b="b"/>
              <a:pathLst>
                <a:path w="34505" h="37257"/>
              </a:pathLst>
            </a:custGeom>
            <a:solidFill>
              <a:srgbClr val="000000"/>
            </a:solidFill>
            <a:ln w="34506" cap="flat">
              <a:noFill/>
              <a:prstDash val="solid"/>
              <a:miter/>
            </a:ln>
          </p:spPr>
          <p:txBody>
            <a:bodyPr rtlCol="0" anchor="ctr"/>
            <a:lstStyle/>
            <a:p>
              <a:endParaRPr lang="ti-ET"/>
            </a:p>
          </p:txBody>
        </p:sp>
        <p:sp>
          <p:nvSpPr>
            <p:cNvPr id="207910" name="Freeform: Shape 207909">
              <a:extLst>
                <a:ext uri="{FF2B5EF4-FFF2-40B4-BE49-F238E27FC236}">
                  <a16:creationId xmlns:a16="http://schemas.microsoft.com/office/drawing/2014/main" id="{2ECEB5D5-C634-4B7F-BCCB-A47A135932B0}"/>
                </a:ext>
              </a:extLst>
            </p:cNvPr>
            <p:cNvSpPr/>
            <p:nvPr/>
          </p:nvSpPr>
          <p:spPr>
            <a:xfrm>
              <a:off x="5374601" y="44785"/>
              <a:ext cx="127239" cy="206081"/>
            </a:xfrm>
            <a:custGeom>
              <a:avLst/>
              <a:gdLst>
                <a:gd name="connsiteX0" fmla="*/ 20643 w 127239"/>
                <a:gd name="connsiteY0" fmla="*/ 188041 h 206081"/>
                <a:gd name="connsiteX1" fmla="*/ 64315 w 127239"/>
                <a:gd name="connsiteY1" fmla="*/ 206088 h 206081"/>
                <a:gd name="connsiteX2" fmla="*/ 127395 w 127239"/>
                <a:gd name="connsiteY2" fmla="*/ 129826 h 206081"/>
                <a:gd name="connsiteX3" fmla="*/ 81568 w 127239"/>
                <a:gd name="connsiteY3" fmla="*/ 64625 h 206081"/>
                <a:gd name="connsiteX4" fmla="*/ 42210 w 127239"/>
                <a:gd name="connsiteY4" fmla="*/ 89076 h 206081"/>
                <a:gd name="connsiteX5" fmla="*/ 42210 w 127239"/>
                <a:gd name="connsiteY5" fmla="*/ 7 h 206081"/>
                <a:gd name="connsiteX6" fmla="*/ 156 w 127239"/>
                <a:gd name="connsiteY6" fmla="*/ 20964 h 206081"/>
                <a:gd name="connsiteX7" fmla="*/ 1773 w 127239"/>
                <a:gd name="connsiteY7" fmla="*/ 25039 h 206081"/>
                <a:gd name="connsiteX8" fmla="*/ 5008 w 127239"/>
                <a:gd name="connsiteY8" fmla="*/ 24457 h 206081"/>
                <a:gd name="connsiteX9" fmla="*/ 10400 w 127239"/>
                <a:gd name="connsiteY9" fmla="*/ 23293 h 206081"/>
                <a:gd name="connsiteX10" fmla="*/ 20643 w 127239"/>
                <a:gd name="connsiteY10" fmla="*/ 44250 h 206081"/>
                <a:gd name="connsiteX11" fmla="*/ 42210 w 127239"/>
                <a:gd name="connsiteY11" fmla="*/ 102465 h 206081"/>
                <a:gd name="connsiteX12" fmla="*/ 67550 w 127239"/>
                <a:gd name="connsiteY12" fmla="*/ 85583 h 206081"/>
                <a:gd name="connsiteX13" fmla="*/ 103134 w 127239"/>
                <a:gd name="connsiteY13" fmla="*/ 138559 h 206081"/>
                <a:gd name="connsiteX14" fmla="*/ 96125 w 127239"/>
                <a:gd name="connsiteY14" fmla="*/ 172323 h 206081"/>
                <a:gd name="connsiteX15" fmla="*/ 68628 w 127239"/>
                <a:gd name="connsiteY15" fmla="*/ 193863 h 206081"/>
                <a:gd name="connsiteX16" fmla="*/ 42210 w 127239"/>
                <a:gd name="connsiteY16" fmla="*/ 179891 h 20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239" h="206081">
                  <a:moveTo>
                    <a:pt x="20643" y="188041"/>
                  </a:moveTo>
                  <a:cubicBezTo>
                    <a:pt x="36818" y="200267"/>
                    <a:pt x="50297" y="206088"/>
                    <a:pt x="64315" y="206088"/>
                  </a:cubicBezTo>
                  <a:cubicBezTo>
                    <a:pt x="98821" y="206088"/>
                    <a:pt x="127395" y="171741"/>
                    <a:pt x="127395" y="129826"/>
                  </a:cubicBezTo>
                  <a:cubicBezTo>
                    <a:pt x="127395" y="94315"/>
                    <a:pt x="106369" y="64625"/>
                    <a:pt x="81568" y="64625"/>
                  </a:cubicBezTo>
                  <a:cubicBezTo>
                    <a:pt x="66472" y="64625"/>
                    <a:pt x="54610" y="72193"/>
                    <a:pt x="42210" y="89076"/>
                  </a:cubicBezTo>
                  <a:lnTo>
                    <a:pt x="42210" y="7"/>
                  </a:lnTo>
                  <a:cubicBezTo>
                    <a:pt x="23339" y="10485"/>
                    <a:pt x="20643" y="11650"/>
                    <a:pt x="156" y="20964"/>
                  </a:cubicBezTo>
                  <a:lnTo>
                    <a:pt x="1773" y="25039"/>
                  </a:lnTo>
                  <a:lnTo>
                    <a:pt x="5008" y="24457"/>
                  </a:lnTo>
                  <a:cubicBezTo>
                    <a:pt x="6626" y="23293"/>
                    <a:pt x="8782" y="23293"/>
                    <a:pt x="10400" y="23293"/>
                  </a:cubicBezTo>
                  <a:cubicBezTo>
                    <a:pt x="18487" y="23293"/>
                    <a:pt x="20643" y="26786"/>
                    <a:pt x="20643" y="44250"/>
                  </a:cubicBezTo>
                  <a:close/>
                  <a:moveTo>
                    <a:pt x="42210" y="102465"/>
                  </a:moveTo>
                  <a:cubicBezTo>
                    <a:pt x="54610" y="87911"/>
                    <a:pt x="57845" y="85583"/>
                    <a:pt x="67550" y="85583"/>
                  </a:cubicBezTo>
                  <a:cubicBezTo>
                    <a:pt x="87498" y="85583"/>
                    <a:pt x="103134" y="108869"/>
                    <a:pt x="103134" y="138559"/>
                  </a:cubicBezTo>
                  <a:cubicBezTo>
                    <a:pt x="103134" y="150202"/>
                    <a:pt x="100977" y="161845"/>
                    <a:pt x="96125" y="172323"/>
                  </a:cubicBezTo>
                  <a:cubicBezTo>
                    <a:pt x="89655" y="186877"/>
                    <a:pt x="81028" y="193863"/>
                    <a:pt x="68628" y="193863"/>
                  </a:cubicBezTo>
                  <a:cubicBezTo>
                    <a:pt x="59462" y="193863"/>
                    <a:pt x="52993" y="190370"/>
                    <a:pt x="42210" y="179891"/>
                  </a:cubicBezTo>
                  <a:close/>
                </a:path>
              </a:pathLst>
            </a:custGeom>
            <a:solidFill>
              <a:srgbClr val="000000"/>
            </a:solidFill>
            <a:ln w="34506" cap="flat">
              <a:noFill/>
              <a:prstDash val="solid"/>
              <a:miter/>
            </a:ln>
          </p:spPr>
          <p:txBody>
            <a:bodyPr rtlCol="0" anchor="ctr"/>
            <a:lstStyle/>
            <a:p>
              <a:endParaRPr lang="ti-ET"/>
            </a:p>
          </p:txBody>
        </p:sp>
      </p:grpSp>
      <p:sp>
        <p:nvSpPr>
          <p:cNvPr id="207911" name="Freeform: Shape 207910">
            <a:extLst>
              <a:ext uri="{FF2B5EF4-FFF2-40B4-BE49-F238E27FC236}">
                <a16:creationId xmlns:a16="http://schemas.microsoft.com/office/drawing/2014/main" id="{48BD3B35-B95F-489F-B2BA-38DA04D84A3D}"/>
              </a:ext>
            </a:extLst>
          </p:cNvPr>
          <p:cNvSpPr/>
          <p:nvPr/>
        </p:nvSpPr>
        <p:spPr>
          <a:xfrm>
            <a:off x="5516143" y="691039"/>
            <a:ext cx="62541" cy="198513"/>
          </a:xfrm>
          <a:custGeom>
            <a:avLst/>
            <a:gdLst>
              <a:gd name="connsiteX0" fmla="*/ 42753 w 62541"/>
              <a:gd name="connsiteY0" fmla="*/ 57640 h 198513"/>
              <a:gd name="connsiteX1" fmla="*/ 699 w 62541"/>
              <a:gd name="connsiteY1" fmla="*/ 78597 h 198513"/>
              <a:gd name="connsiteX2" fmla="*/ 2316 w 62541"/>
              <a:gd name="connsiteY2" fmla="*/ 82672 h 198513"/>
              <a:gd name="connsiteX3" fmla="*/ 5551 w 62541"/>
              <a:gd name="connsiteY3" fmla="*/ 81508 h 198513"/>
              <a:gd name="connsiteX4" fmla="*/ 10943 w 62541"/>
              <a:gd name="connsiteY4" fmla="*/ 80343 h 198513"/>
              <a:gd name="connsiteX5" fmla="*/ 21187 w 62541"/>
              <a:gd name="connsiteY5" fmla="*/ 101301 h 198513"/>
              <a:gd name="connsiteX6" fmla="*/ 21187 w 62541"/>
              <a:gd name="connsiteY6" fmla="*/ 161845 h 198513"/>
              <a:gd name="connsiteX7" fmla="*/ 19569 w 62541"/>
              <a:gd name="connsiteY7" fmla="*/ 183967 h 198513"/>
              <a:gd name="connsiteX8" fmla="*/ 5012 w 62541"/>
              <a:gd name="connsiteY8" fmla="*/ 193281 h 198513"/>
              <a:gd name="connsiteX9" fmla="*/ 160 w 62541"/>
              <a:gd name="connsiteY9" fmla="*/ 193281 h 198513"/>
              <a:gd name="connsiteX10" fmla="*/ 160 w 62541"/>
              <a:gd name="connsiteY10" fmla="*/ 198520 h 198513"/>
              <a:gd name="connsiteX11" fmla="*/ 62701 w 62541"/>
              <a:gd name="connsiteY11" fmla="*/ 198520 h 198513"/>
              <a:gd name="connsiteX12" fmla="*/ 62701 w 62541"/>
              <a:gd name="connsiteY12" fmla="*/ 193281 h 198513"/>
              <a:gd name="connsiteX13" fmla="*/ 58927 w 62541"/>
              <a:gd name="connsiteY13" fmla="*/ 193281 h 198513"/>
              <a:gd name="connsiteX14" fmla="*/ 42753 w 62541"/>
              <a:gd name="connsiteY14" fmla="*/ 161845 h 198513"/>
              <a:gd name="connsiteX15" fmla="*/ 30352 w 62541"/>
              <a:gd name="connsiteY15" fmla="*/ 7 h 198513"/>
              <a:gd name="connsiteX16" fmla="*/ 15795 w 62541"/>
              <a:gd name="connsiteY16" fmla="*/ 15143 h 198513"/>
              <a:gd name="connsiteX17" fmla="*/ 29813 w 62541"/>
              <a:gd name="connsiteY17" fmla="*/ 30861 h 198513"/>
              <a:gd name="connsiteX18" fmla="*/ 44370 w 62541"/>
              <a:gd name="connsiteY18" fmla="*/ 15143 h 198513"/>
              <a:gd name="connsiteX19" fmla="*/ 30352 w 62541"/>
              <a:gd name="connsiteY19" fmla="*/ 7 h 19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541" h="198513">
                <a:moveTo>
                  <a:pt x="42753" y="57640"/>
                </a:moveTo>
                <a:cubicBezTo>
                  <a:pt x="23882" y="67536"/>
                  <a:pt x="21187" y="69283"/>
                  <a:pt x="699" y="78597"/>
                </a:cubicBezTo>
                <a:lnTo>
                  <a:pt x="2316" y="82672"/>
                </a:lnTo>
                <a:lnTo>
                  <a:pt x="5551" y="81508"/>
                </a:lnTo>
                <a:cubicBezTo>
                  <a:pt x="7169" y="80926"/>
                  <a:pt x="9325" y="80343"/>
                  <a:pt x="10943" y="80343"/>
                </a:cubicBezTo>
                <a:cubicBezTo>
                  <a:pt x="19030" y="80343"/>
                  <a:pt x="21187" y="84419"/>
                  <a:pt x="21187" y="101301"/>
                </a:cubicBezTo>
                <a:lnTo>
                  <a:pt x="21187" y="161845"/>
                </a:lnTo>
                <a:cubicBezTo>
                  <a:pt x="20647" y="181056"/>
                  <a:pt x="20647" y="181056"/>
                  <a:pt x="19569" y="183967"/>
                </a:cubicBezTo>
                <a:cubicBezTo>
                  <a:pt x="17413" y="190952"/>
                  <a:pt x="13639" y="193281"/>
                  <a:pt x="5012" y="193281"/>
                </a:cubicBezTo>
                <a:lnTo>
                  <a:pt x="160" y="193281"/>
                </a:lnTo>
                <a:lnTo>
                  <a:pt x="160" y="198520"/>
                </a:lnTo>
                <a:lnTo>
                  <a:pt x="62701" y="198520"/>
                </a:lnTo>
                <a:lnTo>
                  <a:pt x="62701" y="193281"/>
                </a:lnTo>
                <a:lnTo>
                  <a:pt x="58927" y="193281"/>
                </a:lnTo>
                <a:cubicBezTo>
                  <a:pt x="45448" y="193281"/>
                  <a:pt x="42753" y="188624"/>
                  <a:pt x="42753" y="161845"/>
                </a:cubicBezTo>
                <a:close/>
                <a:moveTo>
                  <a:pt x="30352" y="7"/>
                </a:moveTo>
                <a:cubicBezTo>
                  <a:pt x="22265" y="7"/>
                  <a:pt x="15795" y="6411"/>
                  <a:pt x="15795" y="15143"/>
                </a:cubicBezTo>
                <a:cubicBezTo>
                  <a:pt x="15795" y="23875"/>
                  <a:pt x="22265" y="30861"/>
                  <a:pt x="29813" y="30861"/>
                </a:cubicBezTo>
                <a:cubicBezTo>
                  <a:pt x="37900" y="30861"/>
                  <a:pt x="44370" y="23293"/>
                  <a:pt x="44370" y="15143"/>
                </a:cubicBezTo>
                <a:cubicBezTo>
                  <a:pt x="44370" y="6992"/>
                  <a:pt x="37900" y="7"/>
                  <a:pt x="30352" y="7"/>
                </a:cubicBezTo>
                <a:close/>
              </a:path>
            </a:pathLst>
          </a:custGeom>
          <a:solidFill>
            <a:srgbClr val="000000"/>
          </a:solidFill>
          <a:ln w="34506" cap="flat">
            <a:noFill/>
            <a:prstDash val="solid"/>
            <a:miter/>
          </a:ln>
        </p:spPr>
        <p:txBody>
          <a:bodyPr rtlCol="0" anchor="ctr"/>
          <a:lstStyle/>
          <a:p>
            <a:endParaRPr lang="ti-ET"/>
          </a:p>
        </p:txBody>
      </p:sp>
      <p:sp>
        <p:nvSpPr>
          <p:cNvPr id="207912" name="Freeform: Shape 207911">
            <a:extLst>
              <a:ext uri="{FF2B5EF4-FFF2-40B4-BE49-F238E27FC236}">
                <a16:creationId xmlns:a16="http://schemas.microsoft.com/office/drawing/2014/main" id="{54A2835F-1BE3-4127-AD14-1C84C1D47014}"/>
              </a:ext>
            </a:extLst>
          </p:cNvPr>
          <p:cNvSpPr/>
          <p:nvPr/>
        </p:nvSpPr>
        <p:spPr>
          <a:xfrm>
            <a:off x="5584357" y="713743"/>
            <a:ext cx="78176" cy="178138"/>
          </a:xfrm>
          <a:custGeom>
            <a:avLst/>
            <a:gdLst>
              <a:gd name="connsiteX0" fmla="*/ 42755 w 78176"/>
              <a:gd name="connsiteY0" fmla="*/ 7 h 178138"/>
              <a:gd name="connsiteX1" fmla="*/ 36824 w 78176"/>
              <a:gd name="connsiteY1" fmla="*/ 7 h 178138"/>
              <a:gd name="connsiteX2" fmla="*/ 162 w 78176"/>
              <a:gd name="connsiteY2" fmla="*/ 44250 h 178138"/>
              <a:gd name="connsiteX3" fmla="*/ 162 w 78176"/>
              <a:gd name="connsiteY3" fmla="*/ 49489 h 178138"/>
              <a:gd name="connsiteX4" fmla="*/ 19571 w 78176"/>
              <a:gd name="connsiteY4" fmla="*/ 49489 h 178138"/>
              <a:gd name="connsiteX5" fmla="*/ 19571 w 78176"/>
              <a:gd name="connsiteY5" fmla="*/ 132737 h 178138"/>
              <a:gd name="connsiteX6" fmla="*/ 23345 w 78176"/>
              <a:gd name="connsiteY6" fmla="*/ 162427 h 178138"/>
              <a:gd name="connsiteX7" fmla="*/ 46529 w 78176"/>
              <a:gd name="connsiteY7" fmla="*/ 178145 h 178138"/>
              <a:gd name="connsiteX8" fmla="*/ 78339 w 78176"/>
              <a:gd name="connsiteY8" fmla="*/ 151366 h 178138"/>
              <a:gd name="connsiteX9" fmla="*/ 74565 w 78176"/>
              <a:gd name="connsiteY9" fmla="*/ 147291 h 178138"/>
              <a:gd name="connsiteX10" fmla="*/ 56234 w 78176"/>
              <a:gd name="connsiteY10" fmla="*/ 160098 h 178138"/>
              <a:gd name="connsiteX11" fmla="*/ 48686 w 78176"/>
              <a:gd name="connsiteY11" fmla="*/ 157187 h 178138"/>
              <a:gd name="connsiteX12" fmla="*/ 42755 w 78176"/>
              <a:gd name="connsiteY12" fmla="*/ 133901 h 178138"/>
              <a:gd name="connsiteX13" fmla="*/ 42755 w 78176"/>
              <a:gd name="connsiteY13" fmla="*/ 49489 h 178138"/>
              <a:gd name="connsiteX14" fmla="*/ 69173 w 78176"/>
              <a:gd name="connsiteY14" fmla="*/ 49489 h 178138"/>
              <a:gd name="connsiteX15" fmla="*/ 69173 w 78176"/>
              <a:gd name="connsiteY15" fmla="*/ 38429 h 178138"/>
              <a:gd name="connsiteX16" fmla="*/ 42755 w 78176"/>
              <a:gd name="connsiteY16" fmla="*/ 38429 h 17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176" h="178138">
                <a:moveTo>
                  <a:pt x="42755" y="7"/>
                </a:moveTo>
                <a:lnTo>
                  <a:pt x="36824" y="7"/>
                </a:lnTo>
                <a:cubicBezTo>
                  <a:pt x="29815" y="24457"/>
                  <a:pt x="22267" y="33189"/>
                  <a:pt x="162" y="44250"/>
                </a:cubicBezTo>
                <a:lnTo>
                  <a:pt x="162" y="49489"/>
                </a:lnTo>
                <a:lnTo>
                  <a:pt x="19571" y="49489"/>
                </a:lnTo>
                <a:lnTo>
                  <a:pt x="19571" y="132737"/>
                </a:lnTo>
                <a:cubicBezTo>
                  <a:pt x="19571" y="149037"/>
                  <a:pt x="20650" y="155441"/>
                  <a:pt x="23345" y="162427"/>
                </a:cubicBezTo>
                <a:cubicBezTo>
                  <a:pt x="27119" y="172323"/>
                  <a:pt x="35746" y="178145"/>
                  <a:pt x="46529" y="178145"/>
                </a:cubicBezTo>
                <a:cubicBezTo>
                  <a:pt x="60008" y="178145"/>
                  <a:pt x="70252" y="169413"/>
                  <a:pt x="78339" y="151366"/>
                </a:cubicBezTo>
                <a:lnTo>
                  <a:pt x="74565" y="147291"/>
                </a:lnTo>
                <a:cubicBezTo>
                  <a:pt x="68634" y="156605"/>
                  <a:pt x="63242" y="160098"/>
                  <a:pt x="56234" y="160098"/>
                </a:cubicBezTo>
                <a:cubicBezTo>
                  <a:pt x="53538" y="160098"/>
                  <a:pt x="50842" y="158934"/>
                  <a:pt x="48686" y="157187"/>
                </a:cubicBezTo>
                <a:cubicBezTo>
                  <a:pt x="44372" y="153112"/>
                  <a:pt x="42755" y="147291"/>
                  <a:pt x="42755" y="133901"/>
                </a:cubicBezTo>
                <a:lnTo>
                  <a:pt x="42755" y="49489"/>
                </a:lnTo>
                <a:lnTo>
                  <a:pt x="69173" y="49489"/>
                </a:lnTo>
                <a:lnTo>
                  <a:pt x="69173" y="38429"/>
                </a:lnTo>
                <a:lnTo>
                  <a:pt x="42755" y="38429"/>
                </a:lnTo>
                <a:close/>
              </a:path>
            </a:pathLst>
          </a:custGeom>
          <a:solidFill>
            <a:srgbClr val="000000"/>
          </a:solidFill>
          <a:ln w="34506" cap="flat">
            <a:noFill/>
            <a:prstDash val="solid"/>
            <a:miter/>
          </a:ln>
        </p:spPr>
        <p:txBody>
          <a:bodyPr rtlCol="0" anchor="ctr"/>
          <a:lstStyle/>
          <a:p>
            <a:endParaRPr lang="ti-ET"/>
          </a:p>
        </p:txBody>
      </p:sp>
      <p:sp>
        <p:nvSpPr>
          <p:cNvPr id="207913" name="Freeform: Shape 207912">
            <a:extLst>
              <a:ext uri="{FF2B5EF4-FFF2-40B4-BE49-F238E27FC236}">
                <a16:creationId xmlns:a16="http://schemas.microsoft.com/office/drawing/2014/main" id="{154A7418-681A-4544-B44E-57369E42BA84}"/>
              </a:ext>
            </a:extLst>
          </p:cNvPr>
          <p:cNvSpPr/>
          <p:nvPr/>
        </p:nvSpPr>
        <p:spPr>
          <a:xfrm>
            <a:off x="5669314" y="748672"/>
            <a:ext cx="204877" cy="140880"/>
          </a:xfrm>
          <a:custGeom>
            <a:avLst/>
            <a:gdLst>
              <a:gd name="connsiteX0" fmla="*/ 42757 w 204877"/>
              <a:gd name="connsiteY0" fmla="*/ 7 h 140880"/>
              <a:gd name="connsiteX1" fmla="*/ 703 w 204877"/>
              <a:gd name="connsiteY1" fmla="*/ 20964 h 140880"/>
              <a:gd name="connsiteX2" fmla="*/ 2321 w 204877"/>
              <a:gd name="connsiteY2" fmla="*/ 25039 h 140880"/>
              <a:gd name="connsiteX3" fmla="*/ 5017 w 204877"/>
              <a:gd name="connsiteY3" fmla="*/ 23875 h 140880"/>
              <a:gd name="connsiteX4" fmla="*/ 10947 w 204877"/>
              <a:gd name="connsiteY4" fmla="*/ 22710 h 140880"/>
              <a:gd name="connsiteX5" fmla="*/ 18495 w 204877"/>
              <a:gd name="connsiteY5" fmla="*/ 26203 h 140880"/>
              <a:gd name="connsiteX6" fmla="*/ 21191 w 204877"/>
              <a:gd name="connsiteY6" fmla="*/ 43668 h 140880"/>
              <a:gd name="connsiteX7" fmla="*/ 21191 w 204877"/>
              <a:gd name="connsiteY7" fmla="*/ 104212 h 140880"/>
              <a:gd name="connsiteX8" fmla="*/ 5017 w 204877"/>
              <a:gd name="connsiteY8" fmla="*/ 135648 h 140880"/>
              <a:gd name="connsiteX9" fmla="*/ 164 w 204877"/>
              <a:gd name="connsiteY9" fmla="*/ 135648 h 140880"/>
              <a:gd name="connsiteX10" fmla="*/ 164 w 204877"/>
              <a:gd name="connsiteY10" fmla="*/ 140887 h 140880"/>
              <a:gd name="connsiteX11" fmla="*/ 62167 w 204877"/>
              <a:gd name="connsiteY11" fmla="*/ 140887 h 140880"/>
              <a:gd name="connsiteX12" fmla="*/ 62167 w 204877"/>
              <a:gd name="connsiteY12" fmla="*/ 135648 h 140880"/>
              <a:gd name="connsiteX13" fmla="*/ 56775 w 204877"/>
              <a:gd name="connsiteY13" fmla="*/ 135648 h 140880"/>
              <a:gd name="connsiteX14" fmla="*/ 44914 w 204877"/>
              <a:gd name="connsiteY14" fmla="*/ 129826 h 140880"/>
              <a:gd name="connsiteX15" fmla="*/ 42757 w 204877"/>
              <a:gd name="connsiteY15" fmla="*/ 103047 h 140880"/>
              <a:gd name="connsiteX16" fmla="*/ 42757 w 204877"/>
              <a:gd name="connsiteY16" fmla="*/ 38429 h 140880"/>
              <a:gd name="connsiteX17" fmla="*/ 73489 w 204877"/>
              <a:gd name="connsiteY17" fmla="*/ 20382 h 140880"/>
              <a:gd name="connsiteX18" fmla="*/ 88585 w 204877"/>
              <a:gd name="connsiteY18" fmla="*/ 27368 h 140880"/>
              <a:gd name="connsiteX19" fmla="*/ 92898 w 204877"/>
              <a:gd name="connsiteY19" fmla="*/ 55311 h 140880"/>
              <a:gd name="connsiteX20" fmla="*/ 92898 w 204877"/>
              <a:gd name="connsiteY20" fmla="*/ 103047 h 140880"/>
              <a:gd name="connsiteX21" fmla="*/ 90742 w 204877"/>
              <a:gd name="connsiteY21" fmla="*/ 129826 h 140880"/>
              <a:gd name="connsiteX22" fmla="*/ 78880 w 204877"/>
              <a:gd name="connsiteY22" fmla="*/ 135648 h 140880"/>
              <a:gd name="connsiteX23" fmla="*/ 74028 w 204877"/>
              <a:gd name="connsiteY23" fmla="*/ 135648 h 140880"/>
              <a:gd name="connsiteX24" fmla="*/ 74028 w 204877"/>
              <a:gd name="connsiteY24" fmla="*/ 140887 h 140880"/>
              <a:gd name="connsiteX25" fmla="*/ 132795 w 204877"/>
              <a:gd name="connsiteY25" fmla="*/ 140887 h 140880"/>
              <a:gd name="connsiteX26" fmla="*/ 132795 w 204877"/>
              <a:gd name="connsiteY26" fmla="*/ 135648 h 140880"/>
              <a:gd name="connsiteX27" fmla="*/ 128482 w 204877"/>
              <a:gd name="connsiteY27" fmla="*/ 135648 h 140880"/>
              <a:gd name="connsiteX28" fmla="*/ 116621 w 204877"/>
              <a:gd name="connsiteY28" fmla="*/ 129826 h 140880"/>
              <a:gd name="connsiteX29" fmla="*/ 114464 w 204877"/>
              <a:gd name="connsiteY29" fmla="*/ 103047 h 140880"/>
              <a:gd name="connsiteX30" fmla="*/ 114464 w 204877"/>
              <a:gd name="connsiteY30" fmla="*/ 38429 h 140880"/>
              <a:gd name="connsiteX31" fmla="*/ 145196 w 204877"/>
              <a:gd name="connsiteY31" fmla="*/ 20382 h 140880"/>
              <a:gd name="connsiteX32" fmla="*/ 161909 w 204877"/>
              <a:gd name="connsiteY32" fmla="*/ 30279 h 140880"/>
              <a:gd name="connsiteX33" fmla="*/ 164605 w 204877"/>
              <a:gd name="connsiteY33" fmla="*/ 55311 h 140880"/>
              <a:gd name="connsiteX34" fmla="*/ 164605 w 204877"/>
              <a:gd name="connsiteY34" fmla="*/ 103047 h 140880"/>
              <a:gd name="connsiteX35" fmla="*/ 162449 w 204877"/>
              <a:gd name="connsiteY35" fmla="*/ 129826 h 140880"/>
              <a:gd name="connsiteX36" fmla="*/ 150587 w 204877"/>
              <a:gd name="connsiteY36" fmla="*/ 135648 h 140880"/>
              <a:gd name="connsiteX37" fmla="*/ 146813 w 204877"/>
              <a:gd name="connsiteY37" fmla="*/ 135648 h 140880"/>
              <a:gd name="connsiteX38" fmla="*/ 146813 w 204877"/>
              <a:gd name="connsiteY38" fmla="*/ 140887 h 140880"/>
              <a:gd name="connsiteX39" fmla="*/ 205042 w 204877"/>
              <a:gd name="connsiteY39" fmla="*/ 140887 h 140880"/>
              <a:gd name="connsiteX40" fmla="*/ 205042 w 204877"/>
              <a:gd name="connsiteY40" fmla="*/ 135648 h 140880"/>
              <a:gd name="connsiteX41" fmla="*/ 200189 w 204877"/>
              <a:gd name="connsiteY41" fmla="*/ 135648 h 140880"/>
              <a:gd name="connsiteX42" fmla="*/ 188867 w 204877"/>
              <a:gd name="connsiteY42" fmla="*/ 129826 h 140880"/>
              <a:gd name="connsiteX43" fmla="*/ 186710 w 204877"/>
              <a:gd name="connsiteY43" fmla="*/ 103047 h 140880"/>
              <a:gd name="connsiteX44" fmla="*/ 186710 w 204877"/>
              <a:gd name="connsiteY44" fmla="*/ 56475 h 140880"/>
              <a:gd name="connsiteX45" fmla="*/ 180780 w 204877"/>
              <a:gd name="connsiteY45" fmla="*/ 16889 h 140880"/>
              <a:gd name="connsiteX46" fmla="*/ 154901 w 204877"/>
              <a:gd name="connsiteY46" fmla="*/ 1753 h 140880"/>
              <a:gd name="connsiteX47" fmla="*/ 113386 w 204877"/>
              <a:gd name="connsiteY47" fmla="*/ 28532 h 140880"/>
              <a:gd name="connsiteX48" fmla="*/ 83733 w 204877"/>
              <a:gd name="connsiteY48" fmla="*/ 1753 h 140880"/>
              <a:gd name="connsiteX49" fmla="*/ 42757 w 204877"/>
              <a:gd name="connsiteY49" fmla="*/ 27368 h 14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04877" h="140880">
                <a:moveTo>
                  <a:pt x="42757" y="7"/>
                </a:moveTo>
                <a:cubicBezTo>
                  <a:pt x="23887" y="9903"/>
                  <a:pt x="21191" y="11650"/>
                  <a:pt x="703" y="20964"/>
                </a:cubicBezTo>
                <a:lnTo>
                  <a:pt x="2321" y="25039"/>
                </a:lnTo>
                <a:lnTo>
                  <a:pt x="5017" y="23875"/>
                </a:lnTo>
                <a:cubicBezTo>
                  <a:pt x="6634" y="23293"/>
                  <a:pt x="9330" y="22710"/>
                  <a:pt x="10947" y="22710"/>
                </a:cubicBezTo>
                <a:cubicBezTo>
                  <a:pt x="14182" y="22710"/>
                  <a:pt x="16878" y="23875"/>
                  <a:pt x="18495" y="26203"/>
                </a:cubicBezTo>
                <a:cubicBezTo>
                  <a:pt x="20652" y="29114"/>
                  <a:pt x="21191" y="32025"/>
                  <a:pt x="21191" y="43668"/>
                </a:cubicBezTo>
                <a:lnTo>
                  <a:pt x="21191" y="104212"/>
                </a:lnTo>
                <a:cubicBezTo>
                  <a:pt x="21191" y="130991"/>
                  <a:pt x="18495" y="135648"/>
                  <a:pt x="5017" y="135648"/>
                </a:cubicBezTo>
                <a:lnTo>
                  <a:pt x="164" y="135648"/>
                </a:lnTo>
                <a:lnTo>
                  <a:pt x="164" y="140887"/>
                </a:lnTo>
                <a:lnTo>
                  <a:pt x="62167" y="140887"/>
                </a:lnTo>
                <a:lnTo>
                  <a:pt x="62167" y="135648"/>
                </a:lnTo>
                <a:lnTo>
                  <a:pt x="56775" y="135648"/>
                </a:lnTo>
                <a:cubicBezTo>
                  <a:pt x="50844" y="135648"/>
                  <a:pt x="46531" y="133319"/>
                  <a:pt x="44914" y="129826"/>
                </a:cubicBezTo>
                <a:cubicBezTo>
                  <a:pt x="43836" y="126333"/>
                  <a:pt x="42757" y="117601"/>
                  <a:pt x="42757" y="103047"/>
                </a:cubicBezTo>
                <a:lnTo>
                  <a:pt x="42757" y="38429"/>
                </a:lnTo>
                <a:cubicBezTo>
                  <a:pt x="53001" y="26786"/>
                  <a:pt x="63784" y="20382"/>
                  <a:pt x="73489" y="20382"/>
                </a:cubicBezTo>
                <a:cubicBezTo>
                  <a:pt x="79959" y="20382"/>
                  <a:pt x="85350" y="22710"/>
                  <a:pt x="88585" y="27368"/>
                </a:cubicBezTo>
                <a:cubicBezTo>
                  <a:pt x="91820" y="32607"/>
                  <a:pt x="92898" y="39593"/>
                  <a:pt x="92898" y="55311"/>
                </a:cubicBezTo>
                <a:lnTo>
                  <a:pt x="92898" y="103047"/>
                </a:lnTo>
                <a:cubicBezTo>
                  <a:pt x="92359" y="125751"/>
                  <a:pt x="92359" y="125751"/>
                  <a:pt x="90742" y="129826"/>
                </a:cubicBezTo>
                <a:cubicBezTo>
                  <a:pt x="89124" y="133901"/>
                  <a:pt x="85350" y="135648"/>
                  <a:pt x="78880" y="135648"/>
                </a:cubicBezTo>
                <a:lnTo>
                  <a:pt x="74028" y="135648"/>
                </a:lnTo>
                <a:lnTo>
                  <a:pt x="74028" y="140887"/>
                </a:lnTo>
                <a:lnTo>
                  <a:pt x="132795" y="140887"/>
                </a:lnTo>
                <a:lnTo>
                  <a:pt x="132795" y="135648"/>
                </a:lnTo>
                <a:lnTo>
                  <a:pt x="128482" y="135648"/>
                </a:lnTo>
                <a:cubicBezTo>
                  <a:pt x="122012" y="135648"/>
                  <a:pt x="118238" y="133901"/>
                  <a:pt x="116621" y="129826"/>
                </a:cubicBezTo>
                <a:cubicBezTo>
                  <a:pt x="115004" y="125751"/>
                  <a:pt x="115004" y="125751"/>
                  <a:pt x="114464" y="103047"/>
                </a:cubicBezTo>
                <a:lnTo>
                  <a:pt x="114464" y="38429"/>
                </a:lnTo>
                <a:cubicBezTo>
                  <a:pt x="130100" y="23293"/>
                  <a:pt x="135491" y="20382"/>
                  <a:pt x="145196" y="20382"/>
                </a:cubicBezTo>
                <a:cubicBezTo>
                  <a:pt x="152744" y="20382"/>
                  <a:pt x="158675" y="23293"/>
                  <a:pt x="161909" y="30279"/>
                </a:cubicBezTo>
                <a:cubicBezTo>
                  <a:pt x="164066" y="34936"/>
                  <a:pt x="164605" y="39593"/>
                  <a:pt x="164605" y="55311"/>
                </a:cubicBezTo>
                <a:lnTo>
                  <a:pt x="164605" y="103047"/>
                </a:lnTo>
                <a:cubicBezTo>
                  <a:pt x="164066" y="125751"/>
                  <a:pt x="164066" y="125751"/>
                  <a:pt x="162449" y="129826"/>
                </a:cubicBezTo>
                <a:cubicBezTo>
                  <a:pt x="160831" y="133901"/>
                  <a:pt x="157057" y="135648"/>
                  <a:pt x="150587" y="135648"/>
                </a:cubicBezTo>
                <a:lnTo>
                  <a:pt x="146813" y="135648"/>
                </a:lnTo>
                <a:lnTo>
                  <a:pt x="146813" y="140887"/>
                </a:lnTo>
                <a:lnTo>
                  <a:pt x="205042" y="140887"/>
                </a:lnTo>
                <a:lnTo>
                  <a:pt x="205042" y="135648"/>
                </a:lnTo>
                <a:lnTo>
                  <a:pt x="200189" y="135648"/>
                </a:lnTo>
                <a:cubicBezTo>
                  <a:pt x="194259" y="135648"/>
                  <a:pt x="190485" y="133901"/>
                  <a:pt x="188867" y="129826"/>
                </a:cubicBezTo>
                <a:cubicBezTo>
                  <a:pt x="187250" y="125751"/>
                  <a:pt x="187250" y="125751"/>
                  <a:pt x="186710" y="103047"/>
                </a:cubicBezTo>
                <a:lnTo>
                  <a:pt x="186710" y="56475"/>
                </a:lnTo>
                <a:cubicBezTo>
                  <a:pt x="186710" y="29696"/>
                  <a:pt x="186171" y="25621"/>
                  <a:pt x="180780" y="16889"/>
                </a:cubicBezTo>
                <a:cubicBezTo>
                  <a:pt x="175388" y="7574"/>
                  <a:pt x="165684" y="1753"/>
                  <a:pt x="154901" y="1753"/>
                </a:cubicBezTo>
                <a:cubicBezTo>
                  <a:pt x="140883" y="1753"/>
                  <a:pt x="131717" y="7574"/>
                  <a:pt x="113386" y="28532"/>
                </a:cubicBezTo>
                <a:cubicBezTo>
                  <a:pt x="107455" y="9903"/>
                  <a:pt x="98290" y="1753"/>
                  <a:pt x="83733" y="1753"/>
                </a:cubicBezTo>
                <a:cubicBezTo>
                  <a:pt x="70793" y="1753"/>
                  <a:pt x="60549" y="8157"/>
                  <a:pt x="42757" y="27368"/>
                </a:cubicBezTo>
                <a:close/>
              </a:path>
            </a:pathLst>
          </a:custGeom>
          <a:solidFill>
            <a:srgbClr val="000000"/>
          </a:solidFill>
          <a:ln w="34506" cap="flat">
            <a:noFill/>
            <a:prstDash val="solid"/>
            <a:miter/>
          </a:ln>
        </p:spPr>
        <p:txBody>
          <a:bodyPr rtlCol="0" anchor="ctr"/>
          <a:lstStyle/>
          <a:p>
            <a:endParaRPr lang="ti-ET"/>
          </a:p>
        </p:txBody>
      </p:sp>
      <p:sp>
        <p:nvSpPr>
          <p:cNvPr id="207914" name="Freeform: Shape 207913">
            <a:extLst>
              <a:ext uri="{FF2B5EF4-FFF2-40B4-BE49-F238E27FC236}">
                <a16:creationId xmlns:a16="http://schemas.microsoft.com/office/drawing/2014/main" id="{90C27A99-FDE4-4F47-A66A-E5AC15627278}"/>
              </a:ext>
            </a:extLst>
          </p:cNvPr>
          <p:cNvSpPr/>
          <p:nvPr/>
        </p:nvSpPr>
        <p:spPr>
          <a:xfrm>
            <a:off x="5889469" y="750419"/>
            <a:ext cx="111604" cy="141462"/>
          </a:xfrm>
          <a:custGeom>
            <a:avLst/>
            <a:gdLst>
              <a:gd name="connsiteX0" fmla="*/ 108001 w 111604"/>
              <a:gd name="connsiteY0" fmla="*/ 117019 h 141462"/>
              <a:gd name="connsiteX1" fmla="*/ 95600 w 111604"/>
              <a:gd name="connsiteY1" fmla="*/ 124005 h 141462"/>
              <a:gd name="connsiteX2" fmla="*/ 89669 w 111604"/>
              <a:gd name="connsiteY2" fmla="*/ 108869 h 141462"/>
              <a:gd name="connsiteX3" fmla="*/ 89669 w 111604"/>
              <a:gd name="connsiteY3" fmla="*/ 42504 h 141462"/>
              <a:gd name="connsiteX4" fmla="*/ 82121 w 111604"/>
              <a:gd name="connsiteY4" fmla="*/ 11650 h 141462"/>
              <a:gd name="connsiteX5" fmla="*/ 50851 w 111604"/>
              <a:gd name="connsiteY5" fmla="*/ 7 h 141462"/>
              <a:gd name="connsiteX6" fmla="*/ 3944 w 111604"/>
              <a:gd name="connsiteY6" fmla="*/ 34354 h 141462"/>
              <a:gd name="connsiteX7" fmla="*/ 15806 w 111604"/>
              <a:gd name="connsiteY7" fmla="*/ 48907 h 141462"/>
              <a:gd name="connsiteX8" fmla="*/ 27128 w 111604"/>
              <a:gd name="connsiteY8" fmla="*/ 35518 h 141462"/>
              <a:gd name="connsiteX9" fmla="*/ 27128 w 111604"/>
              <a:gd name="connsiteY9" fmla="*/ 27368 h 141462"/>
              <a:gd name="connsiteX10" fmla="*/ 46537 w 111604"/>
              <a:gd name="connsiteY10" fmla="*/ 8739 h 141462"/>
              <a:gd name="connsiteX11" fmla="*/ 63790 w 111604"/>
              <a:gd name="connsiteY11" fmla="*/ 18635 h 141462"/>
              <a:gd name="connsiteX12" fmla="*/ 67025 w 111604"/>
              <a:gd name="connsiteY12" fmla="*/ 43668 h 141462"/>
              <a:gd name="connsiteX13" fmla="*/ 67025 w 111604"/>
              <a:gd name="connsiteY13" fmla="*/ 50072 h 141462"/>
              <a:gd name="connsiteX14" fmla="*/ 22815 w 111604"/>
              <a:gd name="connsiteY14" fmla="*/ 70447 h 141462"/>
              <a:gd name="connsiteX15" fmla="*/ 170 w 111604"/>
              <a:gd name="connsiteY15" fmla="*/ 107705 h 141462"/>
              <a:gd name="connsiteX16" fmla="*/ 28206 w 111604"/>
              <a:gd name="connsiteY16" fmla="*/ 141470 h 141462"/>
              <a:gd name="connsiteX17" fmla="*/ 67025 w 111604"/>
              <a:gd name="connsiteY17" fmla="*/ 119930 h 141462"/>
              <a:gd name="connsiteX18" fmla="*/ 82661 w 111604"/>
              <a:gd name="connsiteY18" fmla="*/ 141470 h 141462"/>
              <a:gd name="connsiteX19" fmla="*/ 111775 w 111604"/>
              <a:gd name="connsiteY19" fmla="*/ 119930 h 141462"/>
              <a:gd name="connsiteX20" fmla="*/ 67025 w 111604"/>
              <a:gd name="connsiteY20" fmla="*/ 109451 h 141462"/>
              <a:gd name="connsiteX21" fmla="*/ 43302 w 111604"/>
              <a:gd name="connsiteY21" fmla="*/ 122841 h 141462"/>
              <a:gd name="connsiteX22" fmla="*/ 23354 w 111604"/>
              <a:gd name="connsiteY22" fmla="*/ 99555 h 141462"/>
              <a:gd name="connsiteX23" fmla="*/ 67025 w 111604"/>
              <a:gd name="connsiteY23" fmla="*/ 59968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1604" h="141462">
                <a:moveTo>
                  <a:pt x="108001" y="117019"/>
                </a:moveTo>
                <a:cubicBezTo>
                  <a:pt x="103687" y="121676"/>
                  <a:pt x="99374" y="124005"/>
                  <a:pt x="95600" y="124005"/>
                </a:cubicBezTo>
                <a:cubicBezTo>
                  <a:pt x="90748" y="124005"/>
                  <a:pt x="89669" y="120512"/>
                  <a:pt x="89669" y="108869"/>
                </a:cubicBezTo>
                <a:lnTo>
                  <a:pt x="89669" y="42504"/>
                </a:lnTo>
                <a:cubicBezTo>
                  <a:pt x="89669" y="27950"/>
                  <a:pt x="87513" y="18054"/>
                  <a:pt x="82121" y="11650"/>
                </a:cubicBezTo>
                <a:cubicBezTo>
                  <a:pt x="76191" y="4664"/>
                  <a:pt x="64869" y="7"/>
                  <a:pt x="50851" y="7"/>
                </a:cubicBezTo>
                <a:cubicBezTo>
                  <a:pt x="25511" y="7"/>
                  <a:pt x="3944" y="15725"/>
                  <a:pt x="3944" y="34354"/>
                </a:cubicBezTo>
                <a:cubicBezTo>
                  <a:pt x="3944" y="41922"/>
                  <a:pt x="9336" y="48907"/>
                  <a:pt x="15806" y="48907"/>
                </a:cubicBezTo>
                <a:cubicBezTo>
                  <a:pt x="22276" y="48907"/>
                  <a:pt x="27128" y="43086"/>
                  <a:pt x="27128" y="35518"/>
                </a:cubicBezTo>
                <a:lnTo>
                  <a:pt x="27128" y="27368"/>
                </a:lnTo>
                <a:cubicBezTo>
                  <a:pt x="27128" y="16307"/>
                  <a:pt x="35215" y="8739"/>
                  <a:pt x="46537" y="8739"/>
                </a:cubicBezTo>
                <a:cubicBezTo>
                  <a:pt x="54625" y="8739"/>
                  <a:pt x="61095" y="12232"/>
                  <a:pt x="63790" y="18635"/>
                </a:cubicBezTo>
                <a:cubicBezTo>
                  <a:pt x="66486" y="23875"/>
                  <a:pt x="67025" y="27950"/>
                  <a:pt x="67025" y="43668"/>
                </a:cubicBezTo>
                <a:lnTo>
                  <a:pt x="67025" y="50072"/>
                </a:lnTo>
                <a:cubicBezTo>
                  <a:pt x="41146" y="60550"/>
                  <a:pt x="33598" y="64043"/>
                  <a:pt x="22815" y="70447"/>
                </a:cubicBezTo>
                <a:cubicBezTo>
                  <a:pt x="7719" y="79762"/>
                  <a:pt x="170" y="91987"/>
                  <a:pt x="170" y="107705"/>
                </a:cubicBezTo>
                <a:cubicBezTo>
                  <a:pt x="170" y="126334"/>
                  <a:pt x="12032" y="141470"/>
                  <a:pt x="28206" y="141470"/>
                </a:cubicBezTo>
                <a:cubicBezTo>
                  <a:pt x="40607" y="141470"/>
                  <a:pt x="51390" y="135066"/>
                  <a:pt x="67025" y="119930"/>
                </a:cubicBezTo>
                <a:cubicBezTo>
                  <a:pt x="68643" y="133902"/>
                  <a:pt x="74034" y="141470"/>
                  <a:pt x="82661" y="141470"/>
                </a:cubicBezTo>
                <a:cubicBezTo>
                  <a:pt x="93444" y="141470"/>
                  <a:pt x="103148" y="134484"/>
                  <a:pt x="111775" y="119930"/>
                </a:cubicBezTo>
                <a:close/>
                <a:moveTo>
                  <a:pt x="67025" y="109451"/>
                </a:moveTo>
                <a:cubicBezTo>
                  <a:pt x="58938" y="118766"/>
                  <a:pt x="51929" y="122841"/>
                  <a:pt x="43302" y="122841"/>
                </a:cubicBezTo>
                <a:cubicBezTo>
                  <a:pt x="31980" y="122841"/>
                  <a:pt x="23354" y="112944"/>
                  <a:pt x="23354" y="99555"/>
                </a:cubicBezTo>
                <a:cubicBezTo>
                  <a:pt x="23354" y="83254"/>
                  <a:pt x="31980" y="75104"/>
                  <a:pt x="67025" y="59968"/>
                </a:cubicBezTo>
                <a:close/>
              </a:path>
            </a:pathLst>
          </a:custGeom>
          <a:solidFill>
            <a:srgbClr val="000000"/>
          </a:solidFill>
          <a:ln w="34506" cap="flat">
            <a:noFill/>
            <a:prstDash val="solid"/>
            <a:miter/>
          </a:ln>
        </p:spPr>
        <p:txBody>
          <a:bodyPr rtlCol="0" anchor="ctr"/>
          <a:lstStyle/>
          <a:p>
            <a:endParaRPr lang="ti-ET"/>
          </a:p>
        </p:txBody>
      </p:sp>
      <p:grpSp>
        <p:nvGrpSpPr>
          <p:cNvPr id="207915" name="Graphic 2">
            <a:extLst>
              <a:ext uri="{FF2B5EF4-FFF2-40B4-BE49-F238E27FC236}">
                <a16:creationId xmlns:a16="http://schemas.microsoft.com/office/drawing/2014/main" id="{8F1604FC-4EFB-44C1-97BC-1E7707DD7FF0}"/>
              </a:ext>
            </a:extLst>
          </p:cNvPr>
          <p:cNvGrpSpPr/>
          <p:nvPr/>
        </p:nvGrpSpPr>
        <p:grpSpPr>
          <a:xfrm>
            <a:off x="6006654" y="688711"/>
            <a:ext cx="492848" cy="251489"/>
            <a:chOff x="6006654" y="47696"/>
            <a:chExt cx="492848" cy="251489"/>
          </a:xfrm>
        </p:grpSpPr>
        <p:sp>
          <p:nvSpPr>
            <p:cNvPr id="207916" name="Freeform: Shape 207915">
              <a:extLst>
                <a:ext uri="{FF2B5EF4-FFF2-40B4-BE49-F238E27FC236}">
                  <a16:creationId xmlns:a16="http://schemas.microsoft.com/office/drawing/2014/main" id="{B0029C24-38CB-4105-9E1B-280C3188A677}"/>
                </a:ext>
              </a:extLst>
            </p:cNvPr>
            <p:cNvSpPr/>
            <p:nvPr/>
          </p:nvSpPr>
          <p:spPr>
            <a:xfrm>
              <a:off x="6006654" y="107657"/>
              <a:ext cx="127239" cy="189199"/>
            </a:xfrm>
            <a:custGeom>
              <a:avLst/>
              <a:gdLst>
                <a:gd name="connsiteX0" fmla="*/ 43306 w 127239"/>
                <a:gd name="connsiteY0" fmla="*/ 133319 h 189199"/>
                <a:gd name="connsiteX1" fmla="*/ 69185 w 127239"/>
                <a:gd name="connsiteY1" fmla="*/ 143216 h 189199"/>
                <a:gd name="connsiteX2" fmla="*/ 127414 w 127239"/>
                <a:gd name="connsiteY2" fmla="*/ 69865 h 189199"/>
                <a:gd name="connsiteX3" fmla="*/ 82125 w 127239"/>
                <a:gd name="connsiteY3" fmla="*/ 1753 h 189199"/>
                <a:gd name="connsiteX4" fmla="*/ 43306 w 127239"/>
                <a:gd name="connsiteY4" fmla="*/ 28532 h 189199"/>
                <a:gd name="connsiteX5" fmla="*/ 43306 w 127239"/>
                <a:gd name="connsiteY5" fmla="*/ 7 h 189199"/>
                <a:gd name="connsiteX6" fmla="*/ 713 w 127239"/>
                <a:gd name="connsiteY6" fmla="*/ 20964 h 189199"/>
                <a:gd name="connsiteX7" fmla="*/ 2331 w 127239"/>
                <a:gd name="connsiteY7" fmla="*/ 25039 h 189199"/>
                <a:gd name="connsiteX8" fmla="*/ 5026 w 127239"/>
                <a:gd name="connsiteY8" fmla="*/ 23875 h 189199"/>
                <a:gd name="connsiteX9" fmla="*/ 10957 w 127239"/>
                <a:gd name="connsiteY9" fmla="*/ 22710 h 189199"/>
                <a:gd name="connsiteX10" fmla="*/ 21201 w 127239"/>
                <a:gd name="connsiteY10" fmla="*/ 43668 h 189199"/>
                <a:gd name="connsiteX11" fmla="*/ 21201 w 127239"/>
                <a:gd name="connsiteY11" fmla="*/ 152530 h 189199"/>
                <a:gd name="connsiteX12" fmla="*/ 19044 w 127239"/>
                <a:gd name="connsiteY12" fmla="*/ 175234 h 189199"/>
                <a:gd name="connsiteX13" fmla="*/ 5026 w 127239"/>
                <a:gd name="connsiteY13" fmla="*/ 184549 h 189199"/>
                <a:gd name="connsiteX14" fmla="*/ 174 w 127239"/>
                <a:gd name="connsiteY14" fmla="*/ 184549 h 189199"/>
                <a:gd name="connsiteX15" fmla="*/ 174 w 127239"/>
                <a:gd name="connsiteY15" fmla="*/ 189206 h 189199"/>
                <a:gd name="connsiteX16" fmla="*/ 62716 w 127239"/>
                <a:gd name="connsiteY16" fmla="*/ 189206 h 189199"/>
                <a:gd name="connsiteX17" fmla="*/ 62716 w 127239"/>
                <a:gd name="connsiteY17" fmla="*/ 184549 h 189199"/>
                <a:gd name="connsiteX18" fmla="*/ 59481 w 127239"/>
                <a:gd name="connsiteY18" fmla="*/ 184549 h 189199"/>
                <a:gd name="connsiteX19" fmla="*/ 43306 w 127239"/>
                <a:gd name="connsiteY19" fmla="*/ 152530 h 189199"/>
                <a:gd name="connsiteX20" fmla="*/ 43306 w 127239"/>
                <a:gd name="connsiteY20" fmla="*/ 43086 h 189199"/>
                <a:gd name="connsiteX21" fmla="*/ 69724 w 127239"/>
                <a:gd name="connsiteY21" fmla="*/ 23293 h 189199"/>
                <a:gd name="connsiteX22" fmla="*/ 102613 w 127239"/>
                <a:gd name="connsiteY22" fmla="*/ 78015 h 189199"/>
                <a:gd name="connsiteX23" fmla="*/ 69185 w 127239"/>
                <a:gd name="connsiteY23" fmla="*/ 132155 h 189199"/>
                <a:gd name="connsiteX24" fmla="*/ 47619 w 127239"/>
                <a:gd name="connsiteY24" fmla="*/ 120512 h 189199"/>
                <a:gd name="connsiteX25" fmla="*/ 43306 w 127239"/>
                <a:gd name="connsiteY25" fmla="*/ 93151 h 18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7239" h="189199">
                  <a:moveTo>
                    <a:pt x="43306" y="133319"/>
                  </a:moveTo>
                  <a:cubicBezTo>
                    <a:pt x="53550" y="140305"/>
                    <a:pt x="60559" y="143216"/>
                    <a:pt x="69185" y="143216"/>
                  </a:cubicBezTo>
                  <a:cubicBezTo>
                    <a:pt x="100995" y="143216"/>
                    <a:pt x="127414" y="109451"/>
                    <a:pt x="127414" y="69865"/>
                  </a:cubicBezTo>
                  <a:cubicBezTo>
                    <a:pt x="127414" y="32607"/>
                    <a:pt x="106926" y="1753"/>
                    <a:pt x="82125" y="1753"/>
                  </a:cubicBezTo>
                  <a:cubicBezTo>
                    <a:pt x="68107" y="1753"/>
                    <a:pt x="58402" y="8157"/>
                    <a:pt x="43306" y="28532"/>
                  </a:cubicBezTo>
                  <a:lnTo>
                    <a:pt x="43306" y="7"/>
                  </a:lnTo>
                  <a:cubicBezTo>
                    <a:pt x="23897" y="9903"/>
                    <a:pt x="21201" y="11650"/>
                    <a:pt x="713" y="20964"/>
                  </a:cubicBezTo>
                  <a:lnTo>
                    <a:pt x="2331" y="25039"/>
                  </a:lnTo>
                  <a:lnTo>
                    <a:pt x="5026" y="23875"/>
                  </a:lnTo>
                  <a:cubicBezTo>
                    <a:pt x="6644" y="23293"/>
                    <a:pt x="9340" y="22710"/>
                    <a:pt x="10957" y="22710"/>
                  </a:cubicBezTo>
                  <a:cubicBezTo>
                    <a:pt x="18505" y="22710"/>
                    <a:pt x="21201" y="27950"/>
                    <a:pt x="21201" y="43668"/>
                  </a:cubicBezTo>
                  <a:lnTo>
                    <a:pt x="21201" y="152530"/>
                  </a:lnTo>
                  <a:cubicBezTo>
                    <a:pt x="20123" y="172905"/>
                    <a:pt x="20123" y="172905"/>
                    <a:pt x="19044" y="175234"/>
                  </a:cubicBezTo>
                  <a:cubicBezTo>
                    <a:pt x="17427" y="181638"/>
                    <a:pt x="13114" y="184549"/>
                    <a:pt x="5026" y="184549"/>
                  </a:cubicBezTo>
                  <a:lnTo>
                    <a:pt x="174" y="184549"/>
                  </a:lnTo>
                  <a:lnTo>
                    <a:pt x="174" y="189206"/>
                  </a:lnTo>
                  <a:lnTo>
                    <a:pt x="62716" y="189206"/>
                  </a:lnTo>
                  <a:lnTo>
                    <a:pt x="62716" y="184549"/>
                  </a:lnTo>
                  <a:lnTo>
                    <a:pt x="59481" y="184549"/>
                  </a:lnTo>
                  <a:cubicBezTo>
                    <a:pt x="46541" y="184549"/>
                    <a:pt x="43306" y="178145"/>
                    <a:pt x="43306" y="152530"/>
                  </a:cubicBezTo>
                  <a:close/>
                  <a:moveTo>
                    <a:pt x="43306" y="43086"/>
                  </a:moveTo>
                  <a:cubicBezTo>
                    <a:pt x="55168" y="26786"/>
                    <a:pt x="59481" y="23293"/>
                    <a:pt x="69724" y="23293"/>
                  </a:cubicBezTo>
                  <a:cubicBezTo>
                    <a:pt x="89673" y="23293"/>
                    <a:pt x="102613" y="45414"/>
                    <a:pt x="102613" y="78015"/>
                  </a:cubicBezTo>
                  <a:cubicBezTo>
                    <a:pt x="102613" y="110033"/>
                    <a:pt x="89134" y="132155"/>
                    <a:pt x="69185" y="132155"/>
                  </a:cubicBezTo>
                  <a:cubicBezTo>
                    <a:pt x="60559" y="132155"/>
                    <a:pt x="52472" y="127498"/>
                    <a:pt x="47619" y="120512"/>
                  </a:cubicBezTo>
                  <a:cubicBezTo>
                    <a:pt x="44385" y="114108"/>
                    <a:pt x="43306" y="108869"/>
                    <a:pt x="43306" y="93151"/>
                  </a:cubicBezTo>
                  <a:close/>
                </a:path>
              </a:pathLst>
            </a:custGeom>
            <a:solidFill>
              <a:srgbClr val="000000"/>
            </a:solidFill>
            <a:ln w="34506" cap="flat">
              <a:noFill/>
              <a:prstDash val="solid"/>
              <a:miter/>
            </a:ln>
          </p:spPr>
          <p:txBody>
            <a:bodyPr rtlCol="0" anchor="ctr"/>
            <a:lstStyle/>
            <a:p>
              <a:endParaRPr lang="ti-ET"/>
            </a:p>
          </p:txBody>
        </p:sp>
        <p:sp>
          <p:nvSpPr>
            <p:cNvPr id="207917" name="Freeform: Shape 207916">
              <a:extLst>
                <a:ext uri="{FF2B5EF4-FFF2-40B4-BE49-F238E27FC236}">
                  <a16:creationId xmlns:a16="http://schemas.microsoft.com/office/drawing/2014/main" id="{A8FA1F7A-6B48-4133-801B-41DC618AD6EF}"/>
                </a:ext>
              </a:extLst>
            </p:cNvPr>
            <p:cNvSpPr/>
            <p:nvPr/>
          </p:nvSpPr>
          <p:spPr>
            <a:xfrm>
              <a:off x="6143939" y="248538"/>
              <a:ext cx="34505" cy="37257"/>
            </a:xfrm>
            <a:custGeom>
              <a:avLst/>
              <a:gdLst/>
              <a:ahLst/>
              <a:cxnLst/>
              <a:rect l="l" t="t" r="r" b="b"/>
              <a:pathLst>
                <a:path w="34505" h="37257"/>
              </a:pathLst>
            </a:custGeom>
            <a:solidFill>
              <a:srgbClr val="000000"/>
            </a:solidFill>
            <a:ln w="34506" cap="flat">
              <a:noFill/>
              <a:prstDash val="solid"/>
              <a:miter/>
            </a:ln>
          </p:spPr>
          <p:txBody>
            <a:bodyPr rtlCol="0" anchor="ctr"/>
            <a:lstStyle/>
            <a:p>
              <a:endParaRPr lang="ti-ET"/>
            </a:p>
          </p:txBody>
        </p:sp>
        <p:sp>
          <p:nvSpPr>
            <p:cNvPr id="207918" name="Freeform: Shape 207917">
              <a:extLst>
                <a:ext uri="{FF2B5EF4-FFF2-40B4-BE49-F238E27FC236}">
                  <a16:creationId xmlns:a16="http://schemas.microsoft.com/office/drawing/2014/main" id="{CED2D927-BCCC-40A7-8A14-EF19909CADCC}"/>
                </a:ext>
              </a:extLst>
            </p:cNvPr>
            <p:cNvSpPr/>
            <p:nvPr/>
          </p:nvSpPr>
          <p:spPr>
            <a:xfrm>
              <a:off x="6226969" y="47696"/>
              <a:ext cx="72246" cy="251489"/>
            </a:xfrm>
            <a:custGeom>
              <a:avLst/>
              <a:gdLst>
                <a:gd name="connsiteX0" fmla="*/ 72426 w 72246"/>
                <a:gd name="connsiteY0" fmla="*/ 246839 h 251489"/>
                <a:gd name="connsiteX1" fmla="*/ 51400 w 72246"/>
                <a:gd name="connsiteY1" fmla="*/ 227628 h 251489"/>
                <a:gd name="connsiteX2" fmla="*/ 24981 w 72246"/>
                <a:gd name="connsiteY2" fmla="*/ 125751 h 251489"/>
                <a:gd name="connsiteX3" fmla="*/ 47625 w 72246"/>
                <a:gd name="connsiteY3" fmla="*/ 29114 h 251489"/>
                <a:gd name="connsiteX4" fmla="*/ 72426 w 72246"/>
                <a:gd name="connsiteY4" fmla="*/ 4664 h 251489"/>
                <a:gd name="connsiteX5" fmla="*/ 69191 w 72246"/>
                <a:gd name="connsiteY5" fmla="*/ 7 h 251489"/>
                <a:gd name="connsiteX6" fmla="*/ 42234 w 72246"/>
                <a:gd name="connsiteY6" fmla="*/ 18054 h 251489"/>
                <a:gd name="connsiteX7" fmla="*/ 180 w 72246"/>
                <a:gd name="connsiteY7" fmla="*/ 125751 h 251489"/>
                <a:gd name="connsiteX8" fmla="*/ 37382 w 72246"/>
                <a:gd name="connsiteY8" fmla="*/ 228210 h 251489"/>
                <a:gd name="connsiteX9" fmla="*/ 69191 w 72246"/>
                <a:gd name="connsiteY9" fmla="*/ 251496 h 25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246" h="251489">
                  <a:moveTo>
                    <a:pt x="72426" y="246839"/>
                  </a:moveTo>
                  <a:cubicBezTo>
                    <a:pt x="62183" y="239271"/>
                    <a:pt x="57330" y="235196"/>
                    <a:pt x="51400" y="227628"/>
                  </a:cubicBezTo>
                  <a:cubicBezTo>
                    <a:pt x="34686" y="206670"/>
                    <a:pt x="24981" y="169413"/>
                    <a:pt x="24981" y="125751"/>
                  </a:cubicBezTo>
                  <a:cubicBezTo>
                    <a:pt x="24981" y="85583"/>
                    <a:pt x="33607" y="50072"/>
                    <a:pt x="47625" y="29114"/>
                  </a:cubicBezTo>
                  <a:cubicBezTo>
                    <a:pt x="54095" y="19218"/>
                    <a:pt x="59487" y="13396"/>
                    <a:pt x="72426" y="4664"/>
                  </a:cubicBezTo>
                  <a:lnTo>
                    <a:pt x="69191" y="7"/>
                  </a:lnTo>
                  <a:cubicBezTo>
                    <a:pt x="55713" y="6992"/>
                    <a:pt x="49782" y="11068"/>
                    <a:pt x="42234" y="18054"/>
                  </a:cubicBezTo>
                  <a:cubicBezTo>
                    <a:pt x="15276" y="43086"/>
                    <a:pt x="180" y="82672"/>
                    <a:pt x="180" y="125751"/>
                  </a:cubicBezTo>
                  <a:cubicBezTo>
                    <a:pt x="180" y="166502"/>
                    <a:pt x="13659" y="203177"/>
                    <a:pt x="37382" y="228210"/>
                  </a:cubicBezTo>
                  <a:cubicBezTo>
                    <a:pt x="46547" y="238107"/>
                    <a:pt x="53017" y="242764"/>
                    <a:pt x="69191" y="251496"/>
                  </a:cubicBezTo>
                  <a:close/>
                </a:path>
              </a:pathLst>
            </a:custGeom>
            <a:solidFill>
              <a:srgbClr val="000000"/>
            </a:solidFill>
            <a:ln w="34506" cap="flat">
              <a:noFill/>
              <a:prstDash val="solid"/>
              <a:miter/>
            </a:ln>
          </p:spPr>
          <p:txBody>
            <a:bodyPr rtlCol="0" anchor="ctr"/>
            <a:lstStyle/>
            <a:p>
              <a:endParaRPr lang="ti-ET"/>
            </a:p>
          </p:txBody>
        </p:sp>
        <p:sp>
          <p:nvSpPr>
            <p:cNvPr id="207919" name="Freeform: Shape 207918">
              <a:extLst>
                <a:ext uri="{FF2B5EF4-FFF2-40B4-BE49-F238E27FC236}">
                  <a16:creationId xmlns:a16="http://schemas.microsoft.com/office/drawing/2014/main" id="{025B83FD-85D4-451D-9FE8-52B394CF9BC7}"/>
                </a:ext>
              </a:extLst>
            </p:cNvPr>
            <p:cNvSpPr/>
            <p:nvPr/>
          </p:nvSpPr>
          <p:spPr>
            <a:xfrm>
              <a:off x="6328868" y="109404"/>
              <a:ext cx="81951" cy="141462"/>
            </a:xfrm>
            <a:custGeom>
              <a:avLst/>
              <a:gdLst>
                <a:gd name="connsiteX0" fmla="*/ 7731 w 81951"/>
                <a:gd name="connsiteY0" fmla="*/ 140305 h 141462"/>
                <a:gd name="connsiteX1" fmla="*/ 12584 w 81951"/>
                <a:gd name="connsiteY1" fmla="*/ 135648 h 141462"/>
                <a:gd name="connsiteX2" fmla="*/ 16897 w 81951"/>
                <a:gd name="connsiteY2" fmla="*/ 136230 h 141462"/>
                <a:gd name="connsiteX3" fmla="*/ 42776 w 81951"/>
                <a:gd name="connsiteY3" fmla="*/ 141470 h 141462"/>
                <a:gd name="connsiteX4" fmla="*/ 82134 w 81951"/>
                <a:gd name="connsiteY4" fmla="*/ 102465 h 141462"/>
                <a:gd name="connsiteX5" fmla="*/ 53020 w 81951"/>
                <a:gd name="connsiteY5" fmla="*/ 60550 h 141462"/>
                <a:gd name="connsiteX6" fmla="*/ 39002 w 81951"/>
                <a:gd name="connsiteY6" fmla="*/ 52400 h 141462"/>
                <a:gd name="connsiteX7" fmla="*/ 18514 w 81951"/>
                <a:gd name="connsiteY7" fmla="*/ 27950 h 141462"/>
                <a:gd name="connsiteX8" fmla="*/ 36845 w 81951"/>
                <a:gd name="connsiteY8" fmla="*/ 9903 h 141462"/>
                <a:gd name="connsiteX9" fmla="*/ 67038 w 81951"/>
                <a:gd name="connsiteY9" fmla="*/ 44250 h 141462"/>
                <a:gd name="connsiteX10" fmla="*/ 71890 w 81951"/>
                <a:gd name="connsiteY10" fmla="*/ 44250 h 141462"/>
                <a:gd name="connsiteX11" fmla="*/ 71890 w 81951"/>
                <a:gd name="connsiteY11" fmla="*/ 1171 h 141462"/>
                <a:gd name="connsiteX12" fmla="*/ 66499 w 81951"/>
                <a:gd name="connsiteY12" fmla="*/ 1171 h 141462"/>
                <a:gd name="connsiteX13" fmla="*/ 62725 w 81951"/>
                <a:gd name="connsiteY13" fmla="*/ 4664 h 141462"/>
                <a:gd name="connsiteX14" fmla="*/ 61107 w 81951"/>
                <a:gd name="connsiteY14" fmla="*/ 4664 h 141462"/>
                <a:gd name="connsiteX15" fmla="*/ 37384 w 81951"/>
                <a:gd name="connsiteY15" fmla="*/ 7 h 141462"/>
                <a:gd name="connsiteX16" fmla="*/ 183 w 81951"/>
                <a:gd name="connsiteY16" fmla="*/ 38429 h 141462"/>
                <a:gd name="connsiteX17" fmla="*/ 12044 w 81951"/>
                <a:gd name="connsiteY17" fmla="*/ 65790 h 141462"/>
                <a:gd name="connsiteX18" fmla="*/ 29836 w 81951"/>
                <a:gd name="connsiteY18" fmla="*/ 78597 h 141462"/>
                <a:gd name="connsiteX19" fmla="*/ 40619 w 81951"/>
                <a:gd name="connsiteY19" fmla="*/ 85001 h 141462"/>
                <a:gd name="connsiteX20" fmla="*/ 61107 w 81951"/>
                <a:gd name="connsiteY20" fmla="*/ 111780 h 141462"/>
                <a:gd name="connsiteX21" fmla="*/ 42237 w 81951"/>
                <a:gd name="connsiteY21" fmla="*/ 130409 h 141462"/>
                <a:gd name="connsiteX22" fmla="*/ 7731 w 81951"/>
                <a:gd name="connsiteY22" fmla="*/ 90822 h 141462"/>
                <a:gd name="connsiteX23" fmla="*/ 3418 w 81951"/>
                <a:gd name="connsiteY23" fmla="*/ 90822 h 141462"/>
                <a:gd name="connsiteX24" fmla="*/ 3418 w 81951"/>
                <a:gd name="connsiteY24" fmla="*/ 140305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951" h="141462">
                  <a:moveTo>
                    <a:pt x="7731" y="140305"/>
                  </a:moveTo>
                  <a:cubicBezTo>
                    <a:pt x="8809" y="136812"/>
                    <a:pt x="9888" y="135648"/>
                    <a:pt x="12584" y="135648"/>
                  </a:cubicBezTo>
                  <a:cubicBezTo>
                    <a:pt x="13662" y="135648"/>
                    <a:pt x="15279" y="135648"/>
                    <a:pt x="16897" y="136230"/>
                  </a:cubicBezTo>
                  <a:cubicBezTo>
                    <a:pt x="30376" y="140305"/>
                    <a:pt x="35228" y="141470"/>
                    <a:pt x="42776" y="141470"/>
                  </a:cubicBezTo>
                  <a:cubicBezTo>
                    <a:pt x="65420" y="141470"/>
                    <a:pt x="82134" y="125169"/>
                    <a:pt x="82134" y="102465"/>
                  </a:cubicBezTo>
                  <a:cubicBezTo>
                    <a:pt x="82134" y="85583"/>
                    <a:pt x="72429" y="72193"/>
                    <a:pt x="53020" y="60550"/>
                  </a:cubicBezTo>
                  <a:lnTo>
                    <a:pt x="39002" y="52400"/>
                  </a:lnTo>
                  <a:cubicBezTo>
                    <a:pt x="24445" y="44250"/>
                    <a:pt x="18514" y="36682"/>
                    <a:pt x="18514" y="27950"/>
                  </a:cubicBezTo>
                  <a:cubicBezTo>
                    <a:pt x="18514" y="17471"/>
                    <a:pt x="26601" y="9903"/>
                    <a:pt x="36845" y="9903"/>
                  </a:cubicBezTo>
                  <a:cubicBezTo>
                    <a:pt x="53020" y="9903"/>
                    <a:pt x="63264" y="21546"/>
                    <a:pt x="67038" y="44250"/>
                  </a:cubicBezTo>
                  <a:lnTo>
                    <a:pt x="71890" y="44250"/>
                  </a:lnTo>
                  <a:lnTo>
                    <a:pt x="71890" y="1171"/>
                  </a:lnTo>
                  <a:lnTo>
                    <a:pt x="66499" y="1171"/>
                  </a:lnTo>
                  <a:cubicBezTo>
                    <a:pt x="65420" y="3500"/>
                    <a:pt x="64342" y="4664"/>
                    <a:pt x="62725" y="4664"/>
                  </a:cubicBezTo>
                  <a:cubicBezTo>
                    <a:pt x="62185" y="4664"/>
                    <a:pt x="61646" y="4664"/>
                    <a:pt x="61107" y="4664"/>
                  </a:cubicBezTo>
                  <a:cubicBezTo>
                    <a:pt x="46011" y="7"/>
                    <a:pt x="43854" y="7"/>
                    <a:pt x="37384" y="7"/>
                  </a:cubicBezTo>
                  <a:cubicBezTo>
                    <a:pt x="15818" y="7"/>
                    <a:pt x="183" y="16307"/>
                    <a:pt x="183" y="38429"/>
                  </a:cubicBezTo>
                  <a:cubicBezTo>
                    <a:pt x="183" y="48907"/>
                    <a:pt x="3957" y="57640"/>
                    <a:pt x="12044" y="65790"/>
                  </a:cubicBezTo>
                  <a:cubicBezTo>
                    <a:pt x="16897" y="70447"/>
                    <a:pt x="17436" y="71029"/>
                    <a:pt x="29836" y="78597"/>
                  </a:cubicBezTo>
                  <a:lnTo>
                    <a:pt x="40619" y="85001"/>
                  </a:lnTo>
                  <a:cubicBezTo>
                    <a:pt x="54637" y="93151"/>
                    <a:pt x="61107" y="101883"/>
                    <a:pt x="61107" y="111780"/>
                  </a:cubicBezTo>
                  <a:cubicBezTo>
                    <a:pt x="61107" y="122259"/>
                    <a:pt x="53020" y="130409"/>
                    <a:pt x="42237" y="130409"/>
                  </a:cubicBezTo>
                  <a:cubicBezTo>
                    <a:pt x="24445" y="130409"/>
                    <a:pt x="12584" y="117019"/>
                    <a:pt x="7731" y="90822"/>
                  </a:cubicBezTo>
                  <a:lnTo>
                    <a:pt x="3418" y="90822"/>
                  </a:lnTo>
                  <a:lnTo>
                    <a:pt x="3418" y="140305"/>
                  </a:lnTo>
                  <a:close/>
                </a:path>
              </a:pathLst>
            </a:custGeom>
            <a:solidFill>
              <a:srgbClr val="000000"/>
            </a:solidFill>
            <a:ln w="34506" cap="flat">
              <a:noFill/>
              <a:prstDash val="solid"/>
              <a:miter/>
            </a:ln>
          </p:spPr>
          <p:txBody>
            <a:bodyPr rtlCol="0" anchor="ctr"/>
            <a:lstStyle/>
            <a:p>
              <a:endParaRPr lang="ti-ET"/>
            </a:p>
          </p:txBody>
        </p:sp>
        <p:sp>
          <p:nvSpPr>
            <p:cNvPr id="207920" name="Freeform: Shape 207919">
              <a:extLst>
                <a:ext uri="{FF2B5EF4-FFF2-40B4-BE49-F238E27FC236}">
                  <a16:creationId xmlns:a16="http://schemas.microsoft.com/office/drawing/2014/main" id="{38ABFBCB-9CAE-438F-A4AA-5181202C78D7}"/>
                </a:ext>
              </a:extLst>
            </p:cNvPr>
            <p:cNvSpPr/>
            <p:nvPr/>
          </p:nvSpPr>
          <p:spPr>
            <a:xfrm>
              <a:off x="6421326" y="72728"/>
              <a:ext cx="78176" cy="178138"/>
            </a:xfrm>
            <a:custGeom>
              <a:avLst/>
              <a:gdLst>
                <a:gd name="connsiteX0" fmla="*/ 42779 w 78176"/>
                <a:gd name="connsiteY0" fmla="*/ 7 h 178138"/>
                <a:gd name="connsiteX1" fmla="*/ 36848 w 78176"/>
                <a:gd name="connsiteY1" fmla="*/ 7 h 178138"/>
                <a:gd name="connsiteX2" fmla="*/ 186 w 78176"/>
                <a:gd name="connsiteY2" fmla="*/ 44250 h 178138"/>
                <a:gd name="connsiteX3" fmla="*/ 186 w 78176"/>
                <a:gd name="connsiteY3" fmla="*/ 49489 h 178138"/>
                <a:gd name="connsiteX4" fmla="*/ 19595 w 78176"/>
                <a:gd name="connsiteY4" fmla="*/ 49489 h 178138"/>
                <a:gd name="connsiteX5" fmla="*/ 19595 w 78176"/>
                <a:gd name="connsiteY5" fmla="*/ 132737 h 178138"/>
                <a:gd name="connsiteX6" fmla="*/ 23370 w 78176"/>
                <a:gd name="connsiteY6" fmla="*/ 162427 h 178138"/>
                <a:gd name="connsiteX7" fmla="*/ 46553 w 78176"/>
                <a:gd name="connsiteY7" fmla="*/ 178145 h 178138"/>
                <a:gd name="connsiteX8" fmla="*/ 78363 w 78176"/>
                <a:gd name="connsiteY8" fmla="*/ 151366 h 178138"/>
                <a:gd name="connsiteX9" fmla="*/ 74589 w 78176"/>
                <a:gd name="connsiteY9" fmla="*/ 147291 h 178138"/>
                <a:gd name="connsiteX10" fmla="*/ 56258 w 78176"/>
                <a:gd name="connsiteY10" fmla="*/ 160098 h 178138"/>
                <a:gd name="connsiteX11" fmla="*/ 48710 w 78176"/>
                <a:gd name="connsiteY11" fmla="*/ 157187 h 178138"/>
                <a:gd name="connsiteX12" fmla="*/ 42779 w 78176"/>
                <a:gd name="connsiteY12" fmla="*/ 133901 h 178138"/>
                <a:gd name="connsiteX13" fmla="*/ 42779 w 78176"/>
                <a:gd name="connsiteY13" fmla="*/ 49489 h 178138"/>
                <a:gd name="connsiteX14" fmla="*/ 69198 w 78176"/>
                <a:gd name="connsiteY14" fmla="*/ 49489 h 178138"/>
                <a:gd name="connsiteX15" fmla="*/ 69198 w 78176"/>
                <a:gd name="connsiteY15" fmla="*/ 38429 h 178138"/>
                <a:gd name="connsiteX16" fmla="*/ 42779 w 78176"/>
                <a:gd name="connsiteY16" fmla="*/ 38429 h 17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176" h="178138">
                  <a:moveTo>
                    <a:pt x="42779" y="7"/>
                  </a:moveTo>
                  <a:lnTo>
                    <a:pt x="36848" y="7"/>
                  </a:lnTo>
                  <a:cubicBezTo>
                    <a:pt x="29839" y="24457"/>
                    <a:pt x="22291" y="33189"/>
                    <a:pt x="186" y="44250"/>
                  </a:cubicBezTo>
                  <a:lnTo>
                    <a:pt x="186" y="49489"/>
                  </a:lnTo>
                  <a:lnTo>
                    <a:pt x="19595" y="49489"/>
                  </a:lnTo>
                  <a:lnTo>
                    <a:pt x="19595" y="132737"/>
                  </a:lnTo>
                  <a:cubicBezTo>
                    <a:pt x="19595" y="149037"/>
                    <a:pt x="20674" y="155441"/>
                    <a:pt x="23370" y="162427"/>
                  </a:cubicBezTo>
                  <a:cubicBezTo>
                    <a:pt x="27144" y="172323"/>
                    <a:pt x="35770" y="178145"/>
                    <a:pt x="46553" y="178145"/>
                  </a:cubicBezTo>
                  <a:cubicBezTo>
                    <a:pt x="60032" y="178145"/>
                    <a:pt x="70276" y="169413"/>
                    <a:pt x="78363" y="151366"/>
                  </a:cubicBezTo>
                  <a:lnTo>
                    <a:pt x="74589" y="147291"/>
                  </a:lnTo>
                  <a:cubicBezTo>
                    <a:pt x="68658" y="156605"/>
                    <a:pt x="63267" y="160098"/>
                    <a:pt x="56258" y="160098"/>
                  </a:cubicBezTo>
                  <a:cubicBezTo>
                    <a:pt x="53562" y="160098"/>
                    <a:pt x="50866" y="158934"/>
                    <a:pt x="48710" y="157187"/>
                  </a:cubicBezTo>
                  <a:cubicBezTo>
                    <a:pt x="44397" y="153112"/>
                    <a:pt x="42779" y="147291"/>
                    <a:pt x="42779" y="133901"/>
                  </a:cubicBezTo>
                  <a:lnTo>
                    <a:pt x="42779" y="49489"/>
                  </a:lnTo>
                  <a:lnTo>
                    <a:pt x="69198" y="49489"/>
                  </a:lnTo>
                  <a:lnTo>
                    <a:pt x="69198" y="38429"/>
                  </a:lnTo>
                  <a:lnTo>
                    <a:pt x="42779" y="38429"/>
                  </a:lnTo>
                  <a:close/>
                </a:path>
              </a:pathLst>
            </a:custGeom>
            <a:solidFill>
              <a:srgbClr val="000000"/>
            </a:solidFill>
            <a:ln w="34506" cap="flat">
              <a:noFill/>
              <a:prstDash val="solid"/>
              <a:miter/>
            </a:ln>
          </p:spPr>
          <p:txBody>
            <a:bodyPr rtlCol="0" anchor="ctr"/>
            <a:lstStyle/>
            <a:p>
              <a:endParaRPr lang="ti-ET"/>
            </a:p>
          </p:txBody>
        </p:sp>
      </p:grpSp>
      <p:grpSp>
        <p:nvGrpSpPr>
          <p:cNvPr id="207921" name="Graphic 2">
            <a:extLst>
              <a:ext uri="{FF2B5EF4-FFF2-40B4-BE49-F238E27FC236}">
                <a16:creationId xmlns:a16="http://schemas.microsoft.com/office/drawing/2014/main" id="{8F1604FC-4EFB-44C1-97BC-1E7707DD7FF0}"/>
              </a:ext>
            </a:extLst>
          </p:cNvPr>
          <p:cNvGrpSpPr/>
          <p:nvPr/>
        </p:nvGrpSpPr>
        <p:grpSpPr>
          <a:xfrm>
            <a:off x="6511088" y="685800"/>
            <a:ext cx="762381" cy="206663"/>
            <a:chOff x="6511088" y="44785"/>
            <a:chExt cx="762381" cy="206663"/>
          </a:xfrm>
        </p:grpSpPr>
        <p:sp>
          <p:nvSpPr>
            <p:cNvPr id="207922" name="Freeform: Shape 207921">
              <a:extLst>
                <a:ext uri="{FF2B5EF4-FFF2-40B4-BE49-F238E27FC236}">
                  <a16:creationId xmlns:a16="http://schemas.microsoft.com/office/drawing/2014/main" id="{5B6FFBB2-B0D9-4287-BA24-6F04DA57B0CD}"/>
                </a:ext>
              </a:extLst>
            </p:cNvPr>
            <p:cNvSpPr/>
            <p:nvPr/>
          </p:nvSpPr>
          <p:spPr>
            <a:xfrm>
              <a:off x="6511088" y="109404"/>
              <a:ext cx="120230" cy="141462"/>
            </a:xfrm>
            <a:custGeom>
              <a:avLst/>
              <a:gdLst>
                <a:gd name="connsiteX0" fmla="*/ 62191 w 120230"/>
                <a:gd name="connsiteY0" fmla="*/ 7 h 141462"/>
                <a:gd name="connsiteX1" fmla="*/ 19598 w 120230"/>
                <a:gd name="connsiteY1" fmla="*/ 19218 h 141462"/>
                <a:gd name="connsiteX2" fmla="*/ 188 w 120230"/>
                <a:gd name="connsiteY2" fmla="*/ 72193 h 141462"/>
                <a:gd name="connsiteX3" fmla="*/ 59495 w 120230"/>
                <a:gd name="connsiteY3" fmla="*/ 141470 h 141462"/>
                <a:gd name="connsiteX4" fmla="*/ 120419 w 120230"/>
                <a:gd name="connsiteY4" fmla="*/ 68700 h 141462"/>
                <a:gd name="connsiteX5" fmla="*/ 62191 w 120230"/>
                <a:gd name="connsiteY5" fmla="*/ 7 h 141462"/>
                <a:gd name="connsiteX6" fmla="*/ 58417 w 120230"/>
                <a:gd name="connsiteY6" fmla="*/ 10485 h 141462"/>
                <a:gd name="connsiteX7" fmla="*/ 95618 w 120230"/>
                <a:gd name="connsiteY7" fmla="*/ 77433 h 141462"/>
                <a:gd name="connsiteX8" fmla="*/ 62730 w 120230"/>
                <a:gd name="connsiteY8" fmla="*/ 130991 h 141462"/>
                <a:gd name="connsiteX9" fmla="*/ 24989 w 120230"/>
                <a:gd name="connsiteY9" fmla="*/ 68700 h 141462"/>
                <a:gd name="connsiteX10" fmla="*/ 58417 w 120230"/>
                <a:gd name="connsiteY10" fmla="*/ 10485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230" h="141462">
                  <a:moveTo>
                    <a:pt x="62191" y="7"/>
                  </a:moveTo>
                  <a:cubicBezTo>
                    <a:pt x="44938" y="7"/>
                    <a:pt x="31459" y="5828"/>
                    <a:pt x="19598" y="19218"/>
                  </a:cubicBezTo>
                  <a:cubicBezTo>
                    <a:pt x="7197" y="32607"/>
                    <a:pt x="188" y="51818"/>
                    <a:pt x="188" y="72193"/>
                  </a:cubicBezTo>
                  <a:cubicBezTo>
                    <a:pt x="188" y="111198"/>
                    <a:pt x="26068" y="141470"/>
                    <a:pt x="59495" y="141470"/>
                  </a:cubicBezTo>
                  <a:cubicBezTo>
                    <a:pt x="93462" y="141470"/>
                    <a:pt x="120419" y="108869"/>
                    <a:pt x="120419" y="68700"/>
                  </a:cubicBezTo>
                  <a:cubicBezTo>
                    <a:pt x="120419" y="29114"/>
                    <a:pt x="95618" y="7"/>
                    <a:pt x="62191" y="7"/>
                  </a:cubicBezTo>
                  <a:close/>
                  <a:moveTo>
                    <a:pt x="58417" y="10485"/>
                  </a:moveTo>
                  <a:cubicBezTo>
                    <a:pt x="80522" y="10485"/>
                    <a:pt x="95618" y="37847"/>
                    <a:pt x="95618" y="77433"/>
                  </a:cubicBezTo>
                  <a:cubicBezTo>
                    <a:pt x="95618" y="109451"/>
                    <a:pt x="82679" y="130991"/>
                    <a:pt x="62730" y="130991"/>
                  </a:cubicBezTo>
                  <a:cubicBezTo>
                    <a:pt x="40625" y="130991"/>
                    <a:pt x="24989" y="105376"/>
                    <a:pt x="24989" y="68700"/>
                  </a:cubicBezTo>
                  <a:cubicBezTo>
                    <a:pt x="24989" y="32025"/>
                    <a:pt x="37390" y="10485"/>
                    <a:pt x="58417" y="10485"/>
                  </a:cubicBezTo>
                  <a:close/>
                </a:path>
              </a:pathLst>
            </a:custGeom>
            <a:solidFill>
              <a:srgbClr val="000000"/>
            </a:solidFill>
            <a:ln w="34506" cap="flat">
              <a:noFill/>
              <a:prstDash val="solid"/>
              <a:miter/>
            </a:ln>
          </p:spPr>
          <p:txBody>
            <a:bodyPr rtlCol="0" anchor="ctr"/>
            <a:lstStyle/>
            <a:p>
              <a:endParaRPr lang="ti-ET"/>
            </a:p>
          </p:txBody>
        </p:sp>
        <p:sp>
          <p:nvSpPr>
            <p:cNvPr id="207923" name="Freeform: Shape 207922">
              <a:extLst>
                <a:ext uri="{FF2B5EF4-FFF2-40B4-BE49-F238E27FC236}">
                  <a16:creationId xmlns:a16="http://schemas.microsoft.com/office/drawing/2014/main" id="{7D405E05-37DF-40E6-A540-7108CD08C3A9}"/>
                </a:ext>
              </a:extLst>
            </p:cNvPr>
            <p:cNvSpPr/>
            <p:nvPr/>
          </p:nvSpPr>
          <p:spPr>
            <a:xfrm>
              <a:off x="6644021" y="107657"/>
              <a:ext cx="91116" cy="140880"/>
            </a:xfrm>
            <a:custGeom>
              <a:avLst/>
              <a:gdLst>
                <a:gd name="connsiteX0" fmla="*/ 43864 w 91116"/>
                <a:gd name="connsiteY0" fmla="*/ 40175 h 140880"/>
                <a:gd name="connsiteX1" fmla="*/ 61117 w 91116"/>
                <a:gd name="connsiteY1" fmla="*/ 22128 h 140880"/>
                <a:gd name="connsiteX2" fmla="*/ 65430 w 91116"/>
                <a:gd name="connsiteY2" fmla="*/ 24457 h 140880"/>
                <a:gd name="connsiteX3" fmla="*/ 78370 w 91116"/>
                <a:gd name="connsiteY3" fmla="*/ 32025 h 140880"/>
                <a:gd name="connsiteX4" fmla="*/ 91309 w 91116"/>
                <a:gd name="connsiteY4" fmla="*/ 18053 h 140880"/>
                <a:gd name="connsiteX5" fmla="*/ 74056 w 91116"/>
                <a:gd name="connsiteY5" fmla="*/ 1753 h 140880"/>
                <a:gd name="connsiteX6" fmla="*/ 43864 w 91116"/>
                <a:gd name="connsiteY6" fmla="*/ 25039 h 140880"/>
                <a:gd name="connsiteX7" fmla="*/ 43864 w 91116"/>
                <a:gd name="connsiteY7" fmla="*/ 7 h 140880"/>
                <a:gd name="connsiteX8" fmla="*/ 1810 w 91116"/>
                <a:gd name="connsiteY8" fmla="*/ 20964 h 140880"/>
                <a:gd name="connsiteX9" fmla="*/ 3427 w 91116"/>
                <a:gd name="connsiteY9" fmla="*/ 25039 h 140880"/>
                <a:gd name="connsiteX10" fmla="*/ 6123 w 91116"/>
                <a:gd name="connsiteY10" fmla="*/ 23875 h 140880"/>
                <a:gd name="connsiteX11" fmla="*/ 12054 w 91116"/>
                <a:gd name="connsiteY11" fmla="*/ 22710 h 140880"/>
                <a:gd name="connsiteX12" fmla="*/ 22298 w 91116"/>
                <a:gd name="connsiteY12" fmla="*/ 43668 h 140880"/>
                <a:gd name="connsiteX13" fmla="*/ 22298 w 91116"/>
                <a:gd name="connsiteY13" fmla="*/ 104212 h 140880"/>
                <a:gd name="connsiteX14" fmla="*/ 6123 w 91116"/>
                <a:gd name="connsiteY14" fmla="*/ 135648 h 140880"/>
                <a:gd name="connsiteX15" fmla="*/ 192 w 91116"/>
                <a:gd name="connsiteY15" fmla="*/ 135648 h 140880"/>
                <a:gd name="connsiteX16" fmla="*/ 192 w 91116"/>
                <a:gd name="connsiteY16" fmla="*/ 140887 h 140880"/>
                <a:gd name="connsiteX17" fmla="*/ 68125 w 91116"/>
                <a:gd name="connsiteY17" fmla="*/ 140887 h 140880"/>
                <a:gd name="connsiteX18" fmla="*/ 68125 w 91116"/>
                <a:gd name="connsiteY18" fmla="*/ 135648 h 140880"/>
                <a:gd name="connsiteX19" fmla="*/ 59499 w 91116"/>
                <a:gd name="connsiteY19" fmla="*/ 135648 h 140880"/>
                <a:gd name="connsiteX20" fmla="*/ 43864 w 91116"/>
                <a:gd name="connsiteY20" fmla="*/ 104212 h 14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116" h="140880">
                  <a:moveTo>
                    <a:pt x="43864" y="40175"/>
                  </a:moveTo>
                  <a:cubicBezTo>
                    <a:pt x="50334" y="27950"/>
                    <a:pt x="56264" y="22128"/>
                    <a:pt x="61117" y="22128"/>
                  </a:cubicBezTo>
                  <a:cubicBezTo>
                    <a:pt x="62734" y="22128"/>
                    <a:pt x="64352" y="23293"/>
                    <a:pt x="65430" y="24457"/>
                  </a:cubicBezTo>
                  <a:cubicBezTo>
                    <a:pt x="71360" y="30860"/>
                    <a:pt x="73517" y="32025"/>
                    <a:pt x="78370" y="32025"/>
                  </a:cubicBezTo>
                  <a:cubicBezTo>
                    <a:pt x="85918" y="32025"/>
                    <a:pt x="91309" y="25621"/>
                    <a:pt x="91309" y="18053"/>
                  </a:cubicBezTo>
                  <a:cubicBezTo>
                    <a:pt x="91309" y="8157"/>
                    <a:pt x="84300" y="1753"/>
                    <a:pt x="74056" y="1753"/>
                  </a:cubicBezTo>
                  <a:cubicBezTo>
                    <a:pt x="63812" y="1753"/>
                    <a:pt x="53569" y="9321"/>
                    <a:pt x="43864" y="25039"/>
                  </a:cubicBezTo>
                  <a:lnTo>
                    <a:pt x="43864" y="7"/>
                  </a:lnTo>
                  <a:cubicBezTo>
                    <a:pt x="24993" y="9903"/>
                    <a:pt x="22298" y="11650"/>
                    <a:pt x="1810" y="20964"/>
                  </a:cubicBezTo>
                  <a:lnTo>
                    <a:pt x="3427" y="25039"/>
                  </a:lnTo>
                  <a:lnTo>
                    <a:pt x="6123" y="23875"/>
                  </a:lnTo>
                  <a:cubicBezTo>
                    <a:pt x="8280" y="23293"/>
                    <a:pt x="10436" y="22710"/>
                    <a:pt x="12054" y="22710"/>
                  </a:cubicBezTo>
                  <a:cubicBezTo>
                    <a:pt x="20141" y="22710"/>
                    <a:pt x="22298" y="26786"/>
                    <a:pt x="22298" y="43668"/>
                  </a:cubicBezTo>
                  <a:lnTo>
                    <a:pt x="22298" y="104212"/>
                  </a:lnTo>
                  <a:cubicBezTo>
                    <a:pt x="22298" y="130991"/>
                    <a:pt x="19602" y="135648"/>
                    <a:pt x="6123" y="135648"/>
                  </a:cubicBezTo>
                  <a:lnTo>
                    <a:pt x="192" y="135648"/>
                  </a:lnTo>
                  <a:lnTo>
                    <a:pt x="192" y="140887"/>
                  </a:lnTo>
                  <a:lnTo>
                    <a:pt x="68125" y="140887"/>
                  </a:lnTo>
                  <a:lnTo>
                    <a:pt x="68125" y="135648"/>
                  </a:lnTo>
                  <a:lnTo>
                    <a:pt x="59499" y="135648"/>
                  </a:lnTo>
                  <a:cubicBezTo>
                    <a:pt x="46020" y="135648"/>
                    <a:pt x="43864" y="130991"/>
                    <a:pt x="43864" y="104212"/>
                  </a:cubicBezTo>
                  <a:close/>
                </a:path>
              </a:pathLst>
            </a:custGeom>
            <a:solidFill>
              <a:srgbClr val="000000"/>
            </a:solidFill>
            <a:ln w="34506" cap="flat">
              <a:noFill/>
              <a:prstDash val="solid"/>
              <a:miter/>
            </a:ln>
          </p:spPr>
          <p:txBody>
            <a:bodyPr rtlCol="0" anchor="ctr"/>
            <a:lstStyle/>
            <a:p>
              <a:endParaRPr lang="ti-ET"/>
            </a:p>
          </p:txBody>
        </p:sp>
        <p:sp>
          <p:nvSpPr>
            <p:cNvPr id="207924" name="Freeform: Shape 207923">
              <a:extLst>
                <a:ext uri="{FF2B5EF4-FFF2-40B4-BE49-F238E27FC236}">
                  <a16:creationId xmlns:a16="http://schemas.microsoft.com/office/drawing/2014/main" id="{6BF51F85-2955-4527-860B-CAF623B97244}"/>
                </a:ext>
              </a:extLst>
            </p:cNvPr>
            <p:cNvSpPr/>
            <p:nvPr/>
          </p:nvSpPr>
          <p:spPr>
            <a:xfrm>
              <a:off x="6745727" y="109404"/>
              <a:ext cx="101899" cy="141462"/>
            </a:xfrm>
            <a:custGeom>
              <a:avLst/>
              <a:gdLst>
                <a:gd name="connsiteX0" fmla="*/ 98321 w 101899"/>
                <a:gd name="connsiteY0" fmla="*/ 82672 h 141462"/>
                <a:gd name="connsiteX1" fmla="*/ 59502 w 101899"/>
                <a:gd name="connsiteY1" fmla="*/ 117019 h 141462"/>
                <a:gd name="connsiteX2" fmla="*/ 20683 w 101899"/>
                <a:gd name="connsiteY2" fmla="*/ 56475 h 141462"/>
                <a:gd name="connsiteX3" fmla="*/ 98321 w 101899"/>
                <a:gd name="connsiteY3" fmla="*/ 56475 h 141462"/>
                <a:gd name="connsiteX4" fmla="*/ 53032 w 101899"/>
                <a:gd name="connsiteY4" fmla="*/ 7 h 141462"/>
                <a:gd name="connsiteX5" fmla="*/ 195 w 101899"/>
                <a:gd name="connsiteY5" fmla="*/ 70447 h 141462"/>
                <a:gd name="connsiteX6" fmla="*/ 51415 w 101899"/>
                <a:gd name="connsiteY6" fmla="*/ 141470 h 141462"/>
                <a:gd name="connsiteX7" fmla="*/ 102095 w 101899"/>
                <a:gd name="connsiteY7" fmla="*/ 86165 h 141462"/>
                <a:gd name="connsiteX8" fmla="*/ 21222 w 101899"/>
                <a:gd name="connsiteY8" fmla="*/ 44832 h 141462"/>
                <a:gd name="connsiteX9" fmla="*/ 46562 w 101899"/>
                <a:gd name="connsiteY9" fmla="*/ 12814 h 141462"/>
                <a:gd name="connsiteX10" fmla="*/ 69746 w 101899"/>
                <a:gd name="connsiteY10" fmla="*/ 44832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99" h="141462">
                  <a:moveTo>
                    <a:pt x="98321" y="82672"/>
                  </a:moveTo>
                  <a:cubicBezTo>
                    <a:pt x="88616" y="105376"/>
                    <a:pt x="75137" y="117019"/>
                    <a:pt x="59502" y="117019"/>
                  </a:cubicBezTo>
                  <a:cubicBezTo>
                    <a:pt x="37397" y="117019"/>
                    <a:pt x="21222" y="92569"/>
                    <a:pt x="20683" y="56475"/>
                  </a:cubicBezTo>
                  <a:lnTo>
                    <a:pt x="98321" y="56475"/>
                  </a:lnTo>
                  <a:cubicBezTo>
                    <a:pt x="97782" y="21546"/>
                    <a:pt x="79990" y="7"/>
                    <a:pt x="53032" y="7"/>
                  </a:cubicBezTo>
                  <a:cubicBezTo>
                    <a:pt x="22840" y="7"/>
                    <a:pt x="195" y="30279"/>
                    <a:pt x="195" y="70447"/>
                  </a:cubicBezTo>
                  <a:cubicBezTo>
                    <a:pt x="195" y="110616"/>
                    <a:pt x="21761" y="141470"/>
                    <a:pt x="51415" y="141470"/>
                  </a:cubicBezTo>
                  <a:cubicBezTo>
                    <a:pt x="76216" y="141470"/>
                    <a:pt x="95625" y="120512"/>
                    <a:pt x="102095" y="86165"/>
                  </a:cubicBezTo>
                  <a:close/>
                  <a:moveTo>
                    <a:pt x="21222" y="44832"/>
                  </a:moveTo>
                  <a:cubicBezTo>
                    <a:pt x="23379" y="24457"/>
                    <a:pt x="32544" y="12814"/>
                    <a:pt x="46562" y="12814"/>
                  </a:cubicBezTo>
                  <a:cubicBezTo>
                    <a:pt x="60580" y="12814"/>
                    <a:pt x="69207" y="24457"/>
                    <a:pt x="69746" y="44832"/>
                  </a:cubicBezTo>
                  <a:close/>
                </a:path>
              </a:pathLst>
            </a:custGeom>
            <a:solidFill>
              <a:srgbClr val="000000"/>
            </a:solidFill>
            <a:ln w="34506" cap="flat">
              <a:noFill/>
              <a:prstDash val="solid"/>
              <a:miter/>
            </a:ln>
          </p:spPr>
          <p:txBody>
            <a:bodyPr rtlCol="0" anchor="ctr"/>
            <a:lstStyle/>
            <a:p>
              <a:endParaRPr lang="ti-ET"/>
            </a:p>
          </p:txBody>
        </p:sp>
        <p:sp>
          <p:nvSpPr>
            <p:cNvPr id="207925" name="Freeform: Shape 207924">
              <a:extLst>
                <a:ext uri="{FF2B5EF4-FFF2-40B4-BE49-F238E27FC236}">
                  <a16:creationId xmlns:a16="http://schemas.microsoft.com/office/drawing/2014/main" id="{C622AD86-B3B8-415C-A523-1938D18D8AE1}"/>
                </a:ext>
              </a:extLst>
            </p:cNvPr>
            <p:cNvSpPr/>
            <p:nvPr/>
          </p:nvSpPr>
          <p:spPr>
            <a:xfrm>
              <a:off x="6864978" y="44785"/>
              <a:ext cx="126700" cy="206663"/>
            </a:xfrm>
            <a:custGeom>
              <a:avLst/>
              <a:gdLst>
                <a:gd name="connsiteX0" fmla="*/ 85385 w 126700"/>
                <a:gd name="connsiteY0" fmla="*/ 206670 h 206663"/>
                <a:gd name="connsiteX1" fmla="*/ 126899 w 126700"/>
                <a:gd name="connsiteY1" fmla="*/ 189206 h 206663"/>
                <a:gd name="connsiteX2" fmla="*/ 125282 w 126700"/>
                <a:gd name="connsiteY2" fmla="*/ 183966 h 206663"/>
                <a:gd name="connsiteX3" fmla="*/ 118273 w 126700"/>
                <a:gd name="connsiteY3" fmla="*/ 185713 h 206663"/>
                <a:gd name="connsiteX4" fmla="*/ 109646 w 126700"/>
                <a:gd name="connsiteY4" fmla="*/ 179891 h 206663"/>
                <a:gd name="connsiteX5" fmla="*/ 107490 w 126700"/>
                <a:gd name="connsiteY5" fmla="*/ 149619 h 206663"/>
                <a:gd name="connsiteX6" fmla="*/ 107490 w 126700"/>
                <a:gd name="connsiteY6" fmla="*/ 7 h 206663"/>
                <a:gd name="connsiteX7" fmla="*/ 64897 w 126700"/>
                <a:gd name="connsiteY7" fmla="*/ 20964 h 206663"/>
                <a:gd name="connsiteX8" fmla="*/ 66514 w 126700"/>
                <a:gd name="connsiteY8" fmla="*/ 25039 h 206663"/>
                <a:gd name="connsiteX9" fmla="*/ 69749 w 126700"/>
                <a:gd name="connsiteY9" fmla="*/ 24457 h 206663"/>
                <a:gd name="connsiteX10" fmla="*/ 75680 w 126700"/>
                <a:gd name="connsiteY10" fmla="*/ 23293 h 206663"/>
                <a:gd name="connsiteX11" fmla="*/ 83228 w 126700"/>
                <a:gd name="connsiteY11" fmla="*/ 26786 h 206663"/>
                <a:gd name="connsiteX12" fmla="*/ 85385 w 126700"/>
                <a:gd name="connsiteY12" fmla="*/ 44250 h 206663"/>
                <a:gd name="connsiteX13" fmla="*/ 85385 w 126700"/>
                <a:gd name="connsiteY13" fmla="*/ 75104 h 206663"/>
                <a:gd name="connsiteX14" fmla="*/ 56810 w 126700"/>
                <a:gd name="connsiteY14" fmla="*/ 64625 h 206663"/>
                <a:gd name="connsiteX15" fmla="*/ 199 w 126700"/>
                <a:gd name="connsiteY15" fmla="*/ 139723 h 206663"/>
                <a:gd name="connsiteX16" fmla="*/ 47644 w 126700"/>
                <a:gd name="connsiteY16" fmla="*/ 206088 h 206663"/>
                <a:gd name="connsiteX17" fmla="*/ 85385 w 126700"/>
                <a:gd name="connsiteY17" fmla="*/ 186295 h 206663"/>
                <a:gd name="connsiteX18" fmla="*/ 85385 w 126700"/>
                <a:gd name="connsiteY18" fmla="*/ 174652 h 206663"/>
                <a:gd name="connsiteX19" fmla="*/ 60584 w 126700"/>
                <a:gd name="connsiteY19" fmla="*/ 186295 h 206663"/>
                <a:gd name="connsiteX20" fmla="*/ 24460 w 126700"/>
                <a:gd name="connsiteY20" fmla="*/ 128662 h 206663"/>
                <a:gd name="connsiteX21" fmla="*/ 58427 w 126700"/>
                <a:gd name="connsiteY21" fmla="*/ 74522 h 206663"/>
                <a:gd name="connsiteX22" fmla="*/ 79993 w 126700"/>
                <a:gd name="connsiteY22" fmla="*/ 86165 h 206663"/>
                <a:gd name="connsiteX23" fmla="*/ 85385 w 126700"/>
                <a:gd name="connsiteY23" fmla="*/ 115273 h 20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6700" h="206663">
                  <a:moveTo>
                    <a:pt x="85385" y="206670"/>
                  </a:moveTo>
                  <a:cubicBezTo>
                    <a:pt x="103177" y="197938"/>
                    <a:pt x="106412" y="196192"/>
                    <a:pt x="126899" y="189206"/>
                  </a:cubicBezTo>
                  <a:lnTo>
                    <a:pt x="125282" y="183966"/>
                  </a:lnTo>
                  <a:cubicBezTo>
                    <a:pt x="122586" y="185131"/>
                    <a:pt x="119890" y="185713"/>
                    <a:pt x="118273" y="185713"/>
                  </a:cubicBezTo>
                  <a:cubicBezTo>
                    <a:pt x="114499" y="185713"/>
                    <a:pt x="111264" y="183384"/>
                    <a:pt x="109646" y="179891"/>
                  </a:cubicBezTo>
                  <a:cubicBezTo>
                    <a:pt x="107490" y="175816"/>
                    <a:pt x="107490" y="175234"/>
                    <a:pt x="107490" y="149619"/>
                  </a:cubicBezTo>
                  <a:lnTo>
                    <a:pt x="107490" y="7"/>
                  </a:lnTo>
                  <a:cubicBezTo>
                    <a:pt x="88080" y="10485"/>
                    <a:pt x="85385" y="11650"/>
                    <a:pt x="64897" y="20964"/>
                  </a:cubicBezTo>
                  <a:lnTo>
                    <a:pt x="66514" y="25039"/>
                  </a:lnTo>
                  <a:lnTo>
                    <a:pt x="69749" y="24457"/>
                  </a:lnTo>
                  <a:cubicBezTo>
                    <a:pt x="71906" y="23293"/>
                    <a:pt x="74063" y="23293"/>
                    <a:pt x="75680" y="23293"/>
                  </a:cubicBezTo>
                  <a:cubicBezTo>
                    <a:pt x="78376" y="23293"/>
                    <a:pt x="81611" y="24457"/>
                    <a:pt x="83228" y="26786"/>
                  </a:cubicBezTo>
                  <a:cubicBezTo>
                    <a:pt x="85385" y="29696"/>
                    <a:pt x="85385" y="32025"/>
                    <a:pt x="85385" y="44250"/>
                  </a:cubicBezTo>
                  <a:lnTo>
                    <a:pt x="85385" y="75104"/>
                  </a:lnTo>
                  <a:cubicBezTo>
                    <a:pt x="73523" y="66954"/>
                    <a:pt x="67053" y="64625"/>
                    <a:pt x="56810" y="64625"/>
                  </a:cubicBezTo>
                  <a:cubicBezTo>
                    <a:pt x="26617" y="64625"/>
                    <a:pt x="199" y="98972"/>
                    <a:pt x="199" y="139723"/>
                  </a:cubicBezTo>
                  <a:cubicBezTo>
                    <a:pt x="199" y="176398"/>
                    <a:pt x="21226" y="206088"/>
                    <a:pt x="47644" y="206088"/>
                  </a:cubicBezTo>
                  <a:cubicBezTo>
                    <a:pt x="60584" y="206088"/>
                    <a:pt x="71906" y="199684"/>
                    <a:pt x="85385" y="186295"/>
                  </a:cubicBezTo>
                  <a:close/>
                  <a:moveTo>
                    <a:pt x="85385" y="174652"/>
                  </a:moveTo>
                  <a:cubicBezTo>
                    <a:pt x="78376" y="182802"/>
                    <a:pt x="70288" y="186295"/>
                    <a:pt x="60584" y="186295"/>
                  </a:cubicBezTo>
                  <a:cubicBezTo>
                    <a:pt x="39018" y="186295"/>
                    <a:pt x="24460" y="163591"/>
                    <a:pt x="24460" y="128662"/>
                  </a:cubicBezTo>
                  <a:cubicBezTo>
                    <a:pt x="24460" y="97226"/>
                    <a:pt x="38479" y="74522"/>
                    <a:pt x="58427" y="74522"/>
                  </a:cubicBezTo>
                  <a:cubicBezTo>
                    <a:pt x="67053" y="74522"/>
                    <a:pt x="75141" y="79179"/>
                    <a:pt x="79993" y="86165"/>
                  </a:cubicBezTo>
                  <a:cubicBezTo>
                    <a:pt x="84306" y="92568"/>
                    <a:pt x="85385" y="99554"/>
                    <a:pt x="85385" y="115273"/>
                  </a:cubicBezTo>
                  <a:close/>
                </a:path>
              </a:pathLst>
            </a:custGeom>
            <a:solidFill>
              <a:srgbClr val="000000"/>
            </a:solidFill>
            <a:ln w="34506" cap="flat">
              <a:noFill/>
              <a:prstDash val="solid"/>
              <a:miter/>
            </a:ln>
          </p:spPr>
          <p:txBody>
            <a:bodyPr rtlCol="0" anchor="ctr"/>
            <a:lstStyle/>
            <a:p>
              <a:endParaRPr lang="ti-ET"/>
            </a:p>
          </p:txBody>
        </p:sp>
        <p:sp>
          <p:nvSpPr>
            <p:cNvPr id="207926" name="Freeform: Shape 207925">
              <a:extLst>
                <a:ext uri="{FF2B5EF4-FFF2-40B4-BE49-F238E27FC236}">
                  <a16:creationId xmlns:a16="http://schemas.microsoft.com/office/drawing/2014/main" id="{799ECBD9-F369-4EBA-9C1C-EBE2FD028728}"/>
                </a:ext>
              </a:extLst>
            </p:cNvPr>
            <p:cNvSpPr/>
            <p:nvPr/>
          </p:nvSpPr>
          <p:spPr>
            <a:xfrm>
              <a:off x="6995505" y="248538"/>
              <a:ext cx="34505" cy="37257"/>
            </a:xfrm>
            <a:custGeom>
              <a:avLst/>
              <a:gdLst/>
              <a:ahLst/>
              <a:cxnLst/>
              <a:rect l="l" t="t" r="r" b="b"/>
              <a:pathLst>
                <a:path w="34505" h="37257"/>
              </a:pathLst>
            </a:custGeom>
            <a:solidFill>
              <a:srgbClr val="000000"/>
            </a:solidFill>
            <a:ln w="34506" cap="flat">
              <a:noFill/>
              <a:prstDash val="solid"/>
              <a:miter/>
            </a:ln>
          </p:spPr>
          <p:txBody>
            <a:bodyPr rtlCol="0" anchor="ctr"/>
            <a:lstStyle/>
            <a:p>
              <a:endParaRPr lang="ti-ET"/>
            </a:p>
          </p:txBody>
        </p:sp>
        <p:sp>
          <p:nvSpPr>
            <p:cNvPr id="207927" name="Freeform: Shape 207926">
              <a:extLst>
                <a:ext uri="{FF2B5EF4-FFF2-40B4-BE49-F238E27FC236}">
                  <a16:creationId xmlns:a16="http://schemas.microsoft.com/office/drawing/2014/main" id="{AD787732-D0A6-4778-AF59-DE81C28DFB4B}"/>
                </a:ext>
              </a:extLst>
            </p:cNvPr>
            <p:cNvSpPr/>
            <p:nvPr/>
          </p:nvSpPr>
          <p:spPr>
            <a:xfrm>
              <a:off x="7068829" y="50024"/>
              <a:ext cx="62541" cy="198513"/>
            </a:xfrm>
            <a:custGeom>
              <a:avLst/>
              <a:gdLst>
                <a:gd name="connsiteX0" fmla="*/ 42798 w 62541"/>
                <a:gd name="connsiteY0" fmla="*/ 57640 h 198513"/>
                <a:gd name="connsiteX1" fmla="*/ 744 w 62541"/>
                <a:gd name="connsiteY1" fmla="*/ 78597 h 198513"/>
                <a:gd name="connsiteX2" fmla="*/ 2361 w 62541"/>
                <a:gd name="connsiteY2" fmla="*/ 82672 h 198513"/>
                <a:gd name="connsiteX3" fmla="*/ 5596 w 62541"/>
                <a:gd name="connsiteY3" fmla="*/ 81508 h 198513"/>
                <a:gd name="connsiteX4" fmla="*/ 10988 w 62541"/>
                <a:gd name="connsiteY4" fmla="*/ 80343 h 198513"/>
                <a:gd name="connsiteX5" fmla="*/ 21232 w 62541"/>
                <a:gd name="connsiteY5" fmla="*/ 101301 h 198513"/>
                <a:gd name="connsiteX6" fmla="*/ 21232 w 62541"/>
                <a:gd name="connsiteY6" fmla="*/ 161845 h 198513"/>
                <a:gd name="connsiteX7" fmla="*/ 19614 w 62541"/>
                <a:gd name="connsiteY7" fmla="*/ 183967 h 198513"/>
                <a:gd name="connsiteX8" fmla="*/ 5057 w 62541"/>
                <a:gd name="connsiteY8" fmla="*/ 193281 h 198513"/>
                <a:gd name="connsiteX9" fmla="*/ 205 w 62541"/>
                <a:gd name="connsiteY9" fmla="*/ 193281 h 198513"/>
                <a:gd name="connsiteX10" fmla="*/ 205 w 62541"/>
                <a:gd name="connsiteY10" fmla="*/ 198520 h 198513"/>
                <a:gd name="connsiteX11" fmla="*/ 62746 w 62541"/>
                <a:gd name="connsiteY11" fmla="*/ 198520 h 198513"/>
                <a:gd name="connsiteX12" fmla="*/ 62746 w 62541"/>
                <a:gd name="connsiteY12" fmla="*/ 193281 h 198513"/>
                <a:gd name="connsiteX13" fmla="*/ 58972 w 62541"/>
                <a:gd name="connsiteY13" fmla="*/ 193281 h 198513"/>
                <a:gd name="connsiteX14" fmla="*/ 42798 w 62541"/>
                <a:gd name="connsiteY14" fmla="*/ 161845 h 198513"/>
                <a:gd name="connsiteX15" fmla="*/ 30397 w 62541"/>
                <a:gd name="connsiteY15" fmla="*/ 7 h 198513"/>
                <a:gd name="connsiteX16" fmla="*/ 15840 w 62541"/>
                <a:gd name="connsiteY16" fmla="*/ 15143 h 198513"/>
                <a:gd name="connsiteX17" fmla="*/ 29858 w 62541"/>
                <a:gd name="connsiteY17" fmla="*/ 30861 h 198513"/>
                <a:gd name="connsiteX18" fmla="*/ 44415 w 62541"/>
                <a:gd name="connsiteY18" fmla="*/ 15143 h 198513"/>
                <a:gd name="connsiteX19" fmla="*/ 30397 w 62541"/>
                <a:gd name="connsiteY19" fmla="*/ 7 h 19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541" h="198513">
                  <a:moveTo>
                    <a:pt x="42798" y="57640"/>
                  </a:moveTo>
                  <a:cubicBezTo>
                    <a:pt x="23927" y="67536"/>
                    <a:pt x="21232" y="69283"/>
                    <a:pt x="744" y="78597"/>
                  </a:cubicBezTo>
                  <a:lnTo>
                    <a:pt x="2361" y="82672"/>
                  </a:lnTo>
                  <a:lnTo>
                    <a:pt x="5596" y="81508"/>
                  </a:lnTo>
                  <a:cubicBezTo>
                    <a:pt x="7214" y="80926"/>
                    <a:pt x="9370" y="80343"/>
                    <a:pt x="10988" y="80343"/>
                  </a:cubicBezTo>
                  <a:cubicBezTo>
                    <a:pt x="19075" y="80343"/>
                    <a:pt x="21232" y="84419"/>
                    <a:pt x="21232" y="101301"/>
                  </a:cubicBezTo>
                  <a:lnTo>
                    <a:pt x="21232" y="161845"/>
                  </a:lnTo>
                  <a:cubicBezTo>
                    <a:pt x="20692" y="181056"/>
                    <a:pt x="20692" y="181056"/>
                    <a:pt x="19614" y="183967"/>
                  </a:cubicBezTo>
                  <a:cubicBezTo>
                    <a:pt x="17458" y="190952"/>
                    <a:pt x="13684" y="193281"/>
                    <a:pt x="5057" y="193281"/>
                  </a:cubicBezTo>
                  <a:lnTo>
                    <a:pt x="205" y="193281"/>
                  </a:lnTo>
                  <a:lnTo>
                    <a:pt x="205" y="198520"/>
                  </a:lnTo>
                  <a:lnTo>
                    <a:pt x="62746" y="198520"/>
                  </a:lnTo>
                  <a:lnTo>
                    <a:pt x="62746" y="193281"/>
                  </a:lnTo>
                  <a:lnTo>
                    <a:pt x="58972" y="193281"/>
                  </a:lnTo>
                  <a:cubicBezTo>
                    <a:pt x="45493" y="193281"/>
                    <a:pt x="42798" y="188624"/>
                    <a:pt x="42798" y="161845"/>
                  </a:cubicBezTo>
                  <a:close/>
                  <a:moveTo>
                    <a:pt x="30397" y="7"/>
                  </a:moveTo>
                  <a:cubicBezTo>
                    <a:pt x="22310" y="7"/>
                    <a:pt x="15840" y="6411"/>
                    <a:pt x="15840" y="15143"/>
                  </a:cubicBezTo>
                  <a:cubicBezTo>
                    <a:pt x="15840" y="23875"/>
                    <a:pt x="22310" y="30861"/>
                    <a:pt x="29858" y="30861"/>
                  </a:cubicBezTo>
                  <a:cubicBezTo>
                    <a:pt x="37945" y="30861"/>
                    <a:pt x="44415" y="23293"/>
                    <a:pt x="44415" y="15143"/>
                  </a:cubicBezTo>
                  <a:cubicBezTo>
                    <a:pt x="44415" y="6992"/>
                    <a:pt x="37945" y="7"/>
                    <a:pt x="30397" y="7"/>
                  </a:cubicBezTo>
                  <a:close/>
                </a:path>
              </a:pathLst>
            </a:custGeom>
            <a:solidFill>
              <a:srgbClr val="000000"/>
            </a:solidFill>
            <a:ln w="34506" cap="flat">
              <a:noFill/>
              <a:prstDash val="solid"/>
              <a:miter/>
            </a:ln>
          </p:spPr>
          <p:txBody>
            <a:bodyPr rtlCol="0" anchor="ctr"/>
            <a:lstStyle/>
            <a:p>
              <a:endParaRPr lang="ti-ET"/>
            </a:p>
          </p:txBody>
        </p:sp>
        <p:sp>
          <p:nvSpPr>
            <p:cNvPr id="207928" name="Freeform: Shape 207927">
              <a:extLst>
                <a:ext uri="{FF2B5EF4-FFF2-40B4-BE49-F238E27FC236}">
                  <a16:creationId xmlns:a16="http://schemas.microsoft.com/office/drawing/2014/main" id="{739E91DF-FFB4-40DF-8FEF-0AC319CEB617}"/>
                </a:ext>
              </a:extLst>
            </p:cNvPr>
            <p:cNvSpPr/>
            <p:nvPr/>
          </p:nvSpPr>
          <p:spPr>
            <a:xfrm>
              <a:off x="7139221" y="107657"/>
              <a:ext cx="134248" cy="140880"/>
            </a:xfrm>
            <a:custGeom>
              <a:avLst/>
              <a:gdLst>
                <a:gd name="connsiteX0" fmla="*/ 42800 w 134248"/>
                <a:gd name="connsiteY0" fmla="*/ 7 h 140880"/>
                <a:gd name="connsiteX1" fmla="*/ 746 w 134248"/>
                <a:gd name="connsiteY1" fmla="*/ 20964 h 140880"/>
                <a:gd name="connsiteX2" fmla="*/ 2363 w 134248"/>
                <a:gd name="connsiteY2" fmla="*/ 25039 h 140880"/>
                <a:gd name="connsiteX3" fmla="*/ 5059 w 134248"/>
                <a:gd name="connsiteY3" fmla="*/ 23875 h 140880"/>
                <a:gd name="connsiteX4" fmla="*/ 10990 w 134248"/>
                <a:gd name="connsiteY4" fmla="*/ 22710 h 140880"/>
                <a:gd name="connsiteX5" fmla="*/ 21234 w 134248"/>
                <a:gd name="connsiteY5" fmla="*/ 43668 h 140880"/>
                <a:gd name="connsiteX6" fmla="*/ 21234 w 134248"/>
                <a:gd name="connsiteY6" fmla="*/ 104212 h 140880"/>
                <a:gd name="connsiteX7" fmla="*/ 5059 w 134248"/>
                <a:gd name="connsiteY7" fmla="*/ 135648 h 140880"/>
                <a:gd name="connsiteX8" fmla="*/ 207 w 134248"/>
                <a:gd name="connsiteY8" fmla="*/ 135648 h 140880"/>
                <a:gd name="connsiteX9" fmla="*/ 207 w 134248"/>
                <a:gd name="connsiteY9" fmla="*/ 140887 h 140880"/>
                <a:gd name="connsiteX10" fmla="*/ 62209 w 134248"/>
                <a:gd name="connsiteY10" fmla="*/ 140887 h 140880"/>
                <a:gd name="connsiteX11" fmla="*/ 62209 w 134248"/>
                <a:gd name="connsiteY11" fmla="*/ 135648 h 140880"/>
                <a:gd name="connsiteX12" fmla="*/ 56818 w 134248"/>
                <a:gd name="connsiteY12" fmla="*/ 135648 h 140880"/>
                <a:gd name="connsiteX13" fmla="*/ 44956 w 134248"/>
                <a:gd name="connsiteY13" fmla="*/ 129826 h 140880"/>
                <a:gd name="connsiteX14" fmla="*/ 42800 w 134248"/>
                <a:gd name="connsiteY14" fmla="*/ 103047 h 140880"/>
                <a:gd name="connsiteX15" fmla="*/ 42800 w 134248"/>
                <a:gd name="connsiteY15" fmla="*/ 37846 h 140880"/>
                <a:gd name="connsiteX16" fmla="*/ 74610 w 134248"/>
                <a:gd name="connsiteY16" fmla="*/ 20382 h 140880"/>
                <a:gd name="connsiteX17" fmla="*/ 94019 w 134248"/>
                <a:gd name="connsiteY17" fmla="*/ 55311 h 140880"/>
                <a:gd name="connsiteX18" fmla="*/ 94019 w 134248"/>
                <a:gd name="connsiteY18" fmla="*/ 103047 h 140880"/>
                <a:gd name="connsiteX19" fmla="*/ 91862 w 134248"/>
                <a:gd name="connsiteY19" fmla="*/ 129826 h 140880"/>
                <a:gd name="connsiteX20" fmla="*/ 80540 w 134248"/>
                <a:gd name="connsiteY20" fmla="*/ 135648 h 140880"/>
                <a:gd name="connsiteX21" fmla="*/ 75149 w 134248"/>
                <a:gd name="connsiteY21" fmla="*/ 135648 h 140880"/>
                <a:gd name="connsiteX22" fmla="*/ 75149 w 134248"/>
                <a:gd name="connsiteY22" fmla="*/ 140887 h 140880"/>
                <a:gd name="connsiteX23" fmla="*/ 134456 w 134248"/>
                <a:gd name="connsiteY23" fmla="*/ 140887 h 140880"/>
                <a:gd name="connsiteX24" fmla="*/ 134456 w 134248"/>
                <a:gd name="connsiteY24" fmla="*/ 135648 h 140880"/>
                <a:gd name="connsiteX25" fmla="*/ 130142 w 134248"/>
                <a:gd name="connsiteY25" fmla="*/ 135648 h 140880"/>
                <a:gd name="connsiteX26" fmla="*/ 118281 w 134248"/>
                <a:gd name="connsiteY26" fmla="*/ 129826 h 140880"/>
                <a:gd name="connsiteX27" fmla="*/ 116124 w 134248"/>
                <a:gd name="connsiteY27" fmla="*/ 103047 h 140880"/>
                <a:gd name="connsiteX28" fmla="*/ 116124 w 134248"/>
                <a:gd name="connsiteY28" fmla="*/ 56475 h 140880"/>
                <a:gd name="connsiteX29" fmla="*/ 111272 w 134248"/>
                <a:gd name="connsiteY29" fmla="*/ 19217 h 140880"/>
                <a:gd name="connsiteX30" fmla="*/ 85393 w 134248"/>
                <a:gd name="connsiteY30" fmla="*/ 1753 h 140880"/>
                <a:gd name="connsiteX31" fmla="*/ 42800 w 134248"/>
                <a:gd name="connsiteY31" fmla="*/ 26786 h 14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4248" h="140880">
                  <a:moveTo>
                    <a:pt x="42800" y="7"/>
                  </a:moveTo>
                  <a:cubicBezTo>
                    <a:pt x="23929" y="9903"/>
                    <a:pt x="21234" y="11650"/>
                    <a:pt x="746" y="20964"/>
                  </a:cubicBezTo>
                  <a:lnTo>
                    <a:pt x="2363" y="25039"/>
                  </a:lnTo>
                  <a:lnTo>
                    <a:pt x="5059" y="23875"/>
                  </a:lnTo>
                  <a:cubicBezTo>
                    <a:pt x="7216" y="23293"/>
                    <a:pt x="8833" y="22710"/>
                    <a:pt x="10990" y="22710"/>
                  </a:cubicBezTo>
                  <a:cubicBezTo>
                    <a:pt x="19077" y="22710"/>
                    <a:pt x="21234" y="26786"/>
                    <a:pt x="21234" y="43668"/>
                  </a:cubicBezTo>
                  <a:lnTo>
                    <a:pt x="21234" y="104212"/>
                  </a:lnTo>
                  <a:cubicBezTo>
                    <a:pt x="21234" y="130991"/>
                    <a:pt x="18538" y="135648"/>
                    <a:pt x="5059" y="135648"/>
                  </a:cubicBezTo>
                  <a:lnTo>
                    <a:pt x="207" y="135648"/>
                  </a:lnTo>
                  <a:lnTo>
                    <a:pt x="207" y="140887"/>
                  </a:lnTo>
                  <a:lnTo>
                    <a:pt x="62209" y="140887"/>
                  </a:lnTo>
                  <a:lnTo>
                    <a:pt x="62209" y="135648"/>
                  </a:lnTo>
                  <a:lnTo>
                    <a:pt x="56818" y="135648"/>
                  </a:lnTo>
                  <a:cubicBezTo>
                    <a:pt x="50887" y="135648"/>
                    <a:pt x="46574" y="133319"/>
                    <a:pt x="44956" y="129826"/>
                  </a:cubicBezTo>
                  <a:cubicBezTo>
                    <a:pt x="43878" y="126333"/>
                    <a:pt x="42800" y="117601"/>
                    <a:pt x="42800" y="103047"/>
                  </a:cubicBezTo>
                  <a:lnTo>
                    <a:pt x="42800" y="37846"/>
                  </a:lnTo>
                  <a:cubicBezTo>
                    <a:pt x="57357" y="23875"/>
                    <a:pt x="64366" y="20382"/>
                    <a:pt x="74610" y="20382"/>
                  </a:cubicBezTo>
                  <a:cubicBezTo>
                    <a:pt x="90245" y="20382"/>
                    <a:pt x="94019" y="27368"/>
                    <a:pt x="94019" y="55311"/>
                  </a:cubicBezTo>
                  <a:lnTo>
                    <a:pt x="94019" y="103047"/>
                  </a:lnTo>
                  <a:cubicBezTo>
                    <a:pt x="93480" y="125751"/>
                    <a:pt x="93480" y="125751"/>
                    <a:pt x="91862" y="129826"/>
                  </a:cubicBezTo>
                  <a:cubicBezTo>
                    <a:pt x="90245" y="133901"/>
                    <a:pt x="86471" y="135648"/>
                    <a:pt x="80540" y="135648"/>
                  </a:cubicBezTo>
                  <a:lnTo>
                    <a:pt x="75149" y="135648"/>
                  </a:lnTo>
                  <a:lnTo>
                    <a:pt x="75149" y="140887"/>
                  </a:lnTo>
                  <a:lnTo>
                    <a:pt x="134456" y="140887"/>
                  </a:lnTo>
                  <a:lnTo>
                    <a:pt x="134456" y="135648"/>
                  </a:lnTo>
                  <a:lnTo>
                    <a:pt x="130142" y="135648"/>
                  </a:lnTo>
                  <a:cubicBezTo>
                    <a:pt x="123673" y="135648"/>
                    <a:pt x="119898" y="133901"/>
                    <a:pt x="118281" y="129826"/>
                  </a:cubicBezTo>
                  <a:cubicBezTo>
                    <a:pt x="116663" y="125751"/>
                    <a:pt x="116663" y="125751"/>
                    <a:pt x="116124" y="103047"/>
                  </a:cubicBezTo>
                  <a:lnTo>
                    <a:pt x="116124" y="56475"/>
                  </a:lnTo>
                  <a:cubicBezTo>
                    <a:pt x="116124" y="36100"/>
                    <a:pt x="115046" y="27950"/>
                    <a:pt x="111272" y="19217"/>
                  </a:cubicBezTo>
                  <a:cubicBezTo>
                    <a:pt x="106959" y="8739"/>
                    <a:pt x="96715" y="1753"/>
                    <a:pt x="85393" y="1753"/>
                  </a:cubicBezTo>
                  <a:cubicBezTo>
                    <a:pt x="71914" y="1753"/>
                    <a:pt x="58974" y="9321"/>
                    <a:pt x="42800" y="26786"/>
                  </a:cubicBezTo>
                  <a:close/>
                </a:path>
              </a:pathLst>
            </a:custGeom>
            <a:solidFill>
              <a:srgbClr val="000000"/>
            </a:solidFill>
            <a:ln w="34506" cap="flat">
              <a:noFill/>
              <a:prstDash val="solid"/>
              <a:miter/>
            </a:ln>
          </p:spPr>
          <p:txBody>
            <a:bodyPr rtlCol="0" anchor="ctr"/>
            <a:lstStyle/>
            <a:p>
              <a:endParaRPr lang="ti-ET"/>
            </a:p>
          </p:txBody>
        </p:sp>
      </p:grpSp>
      <p:grpSp>
        <p:nvGrpSpPr>
          <p:cNvPr id="207929" name="Graphic 2">
            <a:extLst>
              <a:ext uri="{FF2B5EF4-FFF2-40B4-BE49-F238E27FC236}">
                <a16:creationId xmlns:a16="http://schemas.microsoft.com/office/drawing/2014/main" id="{8F1604FC-4EFB-44C1-97BC-1E7707DD7FF0}"/>
              </a:ext>
            </a:extLst>
          </p:cNvPr>
          <p:cNvGrpSpPr/>
          <p:nvPr/>
        </p:nvGrpSpPr>
        <p:grpSpPr>
          <a:xfrm>
            <a:off x="7278416" y="685800"/>
            <a:ext cx="536692" cy="250907"/>
            <a:chOff x="7278416" y="44785"/>
            <a:chExt cx="536692" cy="250907"/>
          </a:xfrm>
        </p:grpSpPr>
        <p:sp>
          <p:nvSpPr>
            <p:cNvPr id="207930" name="Freeform: Shape 207929">
              <a:extLst>
                <a:ext uri="{FF2B5EF4-FFF2-40B4-BE49-F238E27FC236}">
                  <a16:creationId xmlns:a16="http://schemas.microsoft.com/office/drawing/2014/main" id="{37BF0247-DEAE-4ABA-A789-4883B97A563E}"/>
                </a:ext>
              </a:extLst>
            </p:cNvPr>
            <p:cNvSpPr/>
            <p:nvPr/>
          </p:nvSpPr>
          <p:spPr>
            <a:xfrm>
              <a:off x="7278416" y="248538"/>
              <a:ext cx="34505" cy="37257"/>
            </a:xfrm>
            <a:custGeom>
              <a:avLst/>
              <a:gdLst/>
              <a:ahLst/>
              <a:cxnLst/>
              <a:rect l="l" t="t" r="r" b="b"/>
              <a:pathLst>
                <a:path w="34505" h="37257"/>
              </a:pathLst>
            </a:custGeom>
            <a:solidFill>
              <a:srgbClr val="000000"/>
            </a:solidFill>
            <a:ln w="34506" cap="flat">
              <a:noFill/>
              <a:prstDash val="solid"/>
              <a:miter/>
            </a:ln>
          </p:spPr>
          <p:txBody>
            <a:bodyPr rtlCol="0" anchor="ctr"/>
            <a:lstStyle/>
            <a:p>
              <a:endParaRPr lang="ti-ET"/>
            </a:p>
          </p:txBody>
        </p:sp>
        <p:sp>
          <p:nvSpPr>
            <p:cNvPr id="207931" name="Freeform: Shape 207930">
              <a:extLst>
                <a:ext uri="{FF2B5EF4-FFF2-40B4-BE49-F238E27FC236}">
                  <a16:creationId xmlns:a16="http://schemas.microsoft.com/office/drawing/2014/main" id="{F6171E03-0284-46D4-ACD8-C8D9F210F395}"/>
                </a:ext>
              </a:extLst>
            </p:cNvPr>
            <p:cNvSpPr/>
            <p:nvPr/>
          </p:nvSpPr>
          <p:spPr>
            <a:xfrm>
              <a:off x="7385708" y="47696"/>
              <a:ext cx="69550" cy="200842"/>
            </a:xfrm>
            <a:custGeom>
              <a:avLst/>
              <a:gdLst>
                <a:gd name="connsiteX0" fmla="*/ 47119 w 69550"/>
                <a:gd name="connsiteY0" fmla="*/ 7 h 200842"/>
                <a:gd name="connsiteX1" fmla="*/ 42267 w 69550"/>
                <a:gd name="connsiteY1" fmla="*/ 7 h 200842"/>
                <a:gd name="connsiteX2" fmla="*/ 37954 w 69550"/>
                <a:gd name="connsiteY2" fmla="*/ 2335 h 200842"/>
                <a:gd name="connsiteX3" fmla="*/ 28249 w 69550"/>
                <a:gd name="connsiteY3" fmla="*/ 8157 h 200842"/>
                <a:gd name="connsiteX4" fmla="*/ 11535 w 69550"/>
                <a:gd name="connsiteY4" fmla="*/ 17471 h 200842"/>
                <a:gd name="connsiteX5" fmla="*/ 213 w 69550"/>
                <a:gd name="connsiteY5" fmla="*/ 23293 h 200842"/>
                <a:gd name="connsiteX6" fmla="*/ 1830 w 69550"/>
                <a:gd name="connsiteY6" fmla="*/ 28532 h 200842"/>
                <a:gd name="connsiteX7" fmla="*/ 5604 w 69550"/>
                <a:gd name="connsiteY7" fmla="*/ 26204 h 200842"/>
                <a:gd name="connsiteX8" fmla="*/ 15309 w 69550"/>
                <a:gd name="connsiteY8" fmla="*/ 23875 h 200842"/>
                <a:gd name="connsiteX9" fmla="*/ 22318 w 69550"/>
                <a:gd name="connsiteY9" fmla="*/ 27950 h 200842"/>
                <a:gd name="connsiteX10" fmla="*/ 24475 w 69550"/>
                <a:gd name="connsiteY10" fmla="*/ 52400 h 200842"/>
                <a:gd name="connsiteX11" fmla="*/ 24475 w 69550"/>
                <a:gd name="connsiteY11" fmla="*/ 169413 h 200842"/>
                <a:gd name="connsiteX12" fmla="*/ 5065 w 69550"/>
                <a:gd name="connsiteY12" fmla="*/ 195610 h 200842"/>
                <a:gd name="connsiteX13" fmla="*/ 1830 w 69550"/>
                <a:gd name="connsiteY13" fmla="*/ 195610 h 200842"/>
                <a:gd name="connsiteX14" fmla="*/ 1830 w 69550"/>
                <a:gd name="connsiteY14" fmla="*/ 200849 h 200842"/>
                <a:gd name="connsiteX15" fmla="*/ 69763 w 69550"/>
                <a:gd name="connsiteY15" fmla="*/ 200849 h 200842"/>
                <a:gd name="connsiteX16" fmla="*/ 69763 w 69550"/>
                <a:gd name="connsiteY16" fmla="*/ 195610 h 200842"/>
                <a:gd name="connsiteX17" fmla="*/ 66528 w 69550"/>
                <a:gd name="connsiteY17" fmla="*/ 195610 h 200842"/>
                <a:gd name="connsiteX18" fmla="*/ 47119 w 69550"/>
                <a:gd name="connsiteY18" fmla="*/ 169413 h 2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50" h="200842">
                  <a:moveTo>
                    <a:pt x="47119" y="7"/>
                  </a:moveTo>
                  <a:lnTo>
                    <a:pt x="42267" y="7"/>
                  </a:lnTo>
                  <a:cubicBezTo>
                    <a:pt x="40110" y="1171"/>
                    <a:pt x="38492" y="2335"/>
                    <a:pt x="37954" y="2335"/>
                  </a:cubicBezTo>
                  <a:cubicBezTo>
                    <a:pt x="34719" y="4664"/>
                    <a:pt x="32023" y="6411"/>
                    <a:pt x="28249" y="8157"/>
                  </a:cubicBezTo>
                  <a:cubicBezTo>
                    <a:pt x="27709" y="8739"/>
                    <a:pt x="21240" y="12232"/>
                    <a:pt x="11535" y="17471"/>
                  </a:cubicBezTo>
                  <a:cubicBezTo>
                    <a:pt x="9378" y="18635"/>
                    <a:pt x="5065" y="20964"/>
                    <a:pt x="213" y="23293"/>
                  </a:cubicBezTo>
                  <a:lnTo>
                    <a:pt x="1830" y="28532"/>
                  </a:lnTo>
                  <a:lnTo>
                    <a:pt x="5604" y="26204"/>
                  </a:lnTo>
                  <a:cubicBezTo>
                    <a:pt x="9378" y="25039"/>
                    <a:pt x="12613" y="23875"/>
                    <a:pt x="15309" y="23875"/>
                  </a:cubicBezTo>
                  <a:cubicBezTo>
                    <a:pt x="18005" y="23875"/>
                    <a:pt x="20701" y="25621"/>
                    <a:pt x="22318" y="27950"/>
                  </a:cubicBezTo>
                  <a:cubicBezTo>
                    <a:pt x="23936" y="30861"/>
                    <a:pt x="23936" y="32607"/>
                    <a:pt x="24475" y="52400"/>
                  </a:cubicBezTo>
                  <a:lnTo>
                    <a:pt x="24475" y="169413"/>
                  </a:lnTo>
                  <a:cubicBezTo>
                    <a:pt x="24475" y="188042"/>
                    <a:pt x="19083" y="195610"/>
                    <a:pt x="5065" y="195610"/>
                  </a:cubicBezTo>
                  <a:lnTo>
                    <a:pt x="1830" y="195610"/>
                  </a:lnTo>
                  <a:lnTo>
                    <a:pt x="1830" y="200849"/>
                  </a:lnTo>
                  <a:lnTo>
                    <a:pt x="69763" y="200849"/>
                  </a:lnTo>
                  <a:lnTo>
                    <a:pt x="69763" y="195610"/>
                  </a:lnTo>
                  <a:lnTo>
                    <a:pt x="66528" y="195610"/>
                  </a:lnTo>
                  <a:cubicBezTo>
                    <a:pt x="52510" y="195610"/>
                    <a:pt x="47119" y="188042"/>
                    <a:pt x="47119" y="169413"/>
                  </a:cubicBezTo>
                  <a:close/>
                </a:path>
              </a:pathLst>
            </a:custGeom>
            <a:solidFill>
              <a:srgbClr val="000000"/>
            </a:solidFill>
            <a:ln w="34506" cap="flat">
              <a:noFill/>
              <a:prstDash val="solid"/>
              <a:miter/>
            </a:ln>
          </p:spPr>
          <p:txBody>
            <a:bodyPr rtlCol="0" anchor="ctr"/>
            <a:lstStyle/>
            <a:p>
              <a:endParaRPr lang="ti-ET"/>
            </a:p>
          </p:txBody>
        </p:sp>
        <p:sp>
          <p:nvSpPr>
            <p:cNvPr id="207932" name="Freeform: Shape 207931">
              <a:extLst>
                <a:ext uri="{FF2B5EF4-FFF2-40B4-BE49-F238E27FC236}">
                  <a16:creationId xmlns:a16="http://schemas.microsoft.com/office/drawing/2014/main" id="{C41F7088-2678-4829-89A5-D2C6B35DD939}"/>
                </a:ext>
              </a:extLst>
            </p:cNvPr>
            <p:cNvSpPr/>
            <p:nvPr/>
          </p:nvSpPr>
          <p:spPr>
            <a:xfrm>
              <a:off x="7485450" y="248538"/>
              <a:ext cx="34505" cy="37257"/>
            </a:xfrm>
            <a:custGeom>
              <a:avLst/>
              <a:gdLst/>
              <a:ahLst/>
              <a:cxnLst/>
              <a:rect l="l" t="t" r="r" b="b"/>
              <a:pathLst>
                <a:path w="34505" h="37257"/>
              </a:pathLst>
            </a:custGeom>
            <a:solidFill>
              <a:srgbClr val="000000"/>
            </a:solidFill>
            <a:ln w="34506" cap="flat">
              <a:noFill/>
              <a:prstDash val="solid"/>
              <a:miter/>
            </a:ln>
          </p:spPr>
          <p:txBody>
            <a:bodyPr rtlCol="0" anchor="ctr"/>
            <a:lstStyle/>
            <a:p>
              <a:endParaRPr lang="ti-ET"/>
            </a:p>
          </p:txBody>
        </p:sp>
        <p:sp>
          <p:nvSpPr>
            <p:cNvPr id="207933" name="Freeform: Shape 207932">
              <a:extLst>
                <a:ext uri="{FF2B5EF4-FFF2-40B4-BE49-F238E27FC236}">
                  <a16:creationId xmlns:a16="http://schemas.microsoft.com/office/drawing/2014/main" id="{AAD0B191-0FA5-4693-9B05-2E7BB2C7B0A4}"/>
                </a:ext>
              </a:extLst>
            </p:cNvPr>
            <p:cNvSpPr/>
            <p:nvPr/>
          </p:nvSpPr>
          <p:spPr>
            <a:xfrm>
              <a:off x="7554462" y="44785"/>
              <a:ext cx="127239" cy="206081"/>
            </a:xfrm>
            <a:custGeom>
              <a:avLst/>
              <a:gdLst>
                <a:gd name="connsiteX0" fmla="*/ 20707 w 127239"/>
                <a:gd name="connsiteY0" fmla="*/ 188041 h 206081"/>
                <a:gd name="connsiteX1" fmla="*/ 64378 w 127239"/>
                <a:gd name="connsiteY1" fmla="*/ 206088 h 206081"/>
                <a:gd name="connsiteX2" fmla="*/ 127459 w 127239"/>
                <a:gd name="connsiteY2" fmla="*/ 129826 h 206081"/>
                <a:gd name="connsiteX3" fmla="*/ 81631 w 127239"/>
                <a:gd name="connsiteY3" fmla="*/ 64625 h 206081"/>
                <a:gd name="connsiteX4" fmla="*/ 42273 w 127239"/>
                <a:gd name="connsiteY4" fmla="*/ 89076 h 206081"/>
                <a:gd name="connsiteX5" fmla="*/ 42273 w 127239"/>
                <a:gd name="connsiteY5" fmla="*/ 7 h 206081"/>
                <a:gd name="connsiteX6" fmla="*/ 219 w 127239"/>
                <a:gd name="connsiteY6" fmla="*/ 20964 h 206081"/>
                <a:gd name="connsiteX7" fmla="*/ 1836 w 127239"/>
                <a:gd name="connsiteY7" fmla="*/ 25039 h 206081"/>
                <a:gd name="connsiteX8" fmla="*/ 5071 w 127239"/>
                <a:gd name="connsiteY8" fmla="*/ 24457 h 206081"/>
                <a:gd name="connsiteX9" fmla="*/ 10463 w 127239"/>
                <a:gd name="connsiteY9" fmla="*/ 23293 h 206081"/>
                <a:gd name="connsiteX10" fmla="*/ 20707 w 127239"/>
                <a:gd name="connsiteY10" fmla="*/ 44250 h 206081"/>
                <a:gd name="connsiteX11" fmla="*/ 42273 w 127239"/>
                <a:gd name="connsiteY11" fmla="*/ 102465 h 206081"/>
                <a:gd name="connsiteX12" fmla="*/ 67613 w 127239"/>
                <a:gd name="connsiteY12" fmla="*/ 85583 h 206081"/>
                <a:gd name="connsiteX13" fmla="*/ 103197 w 127239"/>
                <a:gd name="connsiteY13" fmla="*/ 138559 h 206081"/>
                <a:gd name="connsiteX14" fmla="*/ 96188 w 127239"/>
                <a:gd name="connsiteY14" fmla="*/ 172323 h 206081"/>
                <a:gd name="connsiteX15" fmla="*/ 68691 w 127239"/>
                <a:gd name="connsiteY15" fmla="*/ 193863 h 206081"/>
                <a:gd name="connsiteX16" fmla="*/ 42273 w 127239"/>
                <a:gd name="connsiteY16" fmla="*/ 179891 h 20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239" h="206081">
                  <a:moveTo>
                    <a:pt x="20707" y="188041"/>
                  </a:moveTo>
                  <a:cubicBezTo>
                    <a:pt x="36881" y="200267"/>
                    <a:pt x="50360" y="206088"/>
                    <a:pt x="64378" y="206088"/>
                  </a:cubicBezTo>
                  <a:cubicBezTo>
                    <a:pt x="98884" y="206088"/>
                    <a:pt x="127459" y="171741"/>
                    <a:pt x="127459" y="129826"/>
                  </a:cubicBezTo>
                  <a:cubicBezTo>
                    <a:pt x="127459" y="94315"/>
                    <a:pt x="106432" y="64625"/>
                    <a:pt x="81631" y="64625"/>
                  </a:cubicBezTo>
                  <a:cubicBezTo>
                    <a:pt x="66535" y="64625"/>
                    <a:pt x="54673" y="72193"/>
                    <a:pt x="42273" y="89076"/>
                  </a:cubicBezTo>
                  <a:lnTo>
                    <a:pt x="42273" y="7"/>
                  </a:lnTo>
                  <a:cubicBezTo>
                    <a:pt x="23402" y="10485"/>
                    <a:pt x="20707" y="11650"/>
                    <a:pt x="219" y="20964"/>
                  </a:cubicBezTo>
                  <a:lnTo>
                    <a:pt x="1836" y="25039"/>
                  </a:lnTo>
                  <a:lnTo>
                    <a:pt x="5071" y="24457"/>
                  </a:lnTo>
                  <a:cubicBezTo>
                    <a:pt x="6689" y="23293"/>
                    <a:pt x="8845" y="23293"/>
                    <a:pt x="10463" y="23293"/>
                  </a:cubicBezTo>
                  <a:cubicBezTo>
                    <a:pt x="18550" y="23293"/>
                    <a:pt x="20707" y="26786"/>
                    <a:pt x="20707" y="44250"/>
                  </a:cubicBezTo>
                  <a:close/>
                  <a:moveTo>
                    <a:pt x="42273" y="102465"/>
                  </a:moveTo>
                  <a:cubicBezTo>
                    <a:pt x="54673" y="87911"/>
                    <a:pt x="57908" y="85583"/>
                    <a:pt x="67613" y="85583"/>
                  </a:cubicBezTo>
                  <a:cubicBezTo>
                    <a:pt x="87561" y="85583"/>
                    <a:pt x="103197" y="108869"/>
                    <a:pt x="103197" y="138559"/>
                  </a:cubicBezTo>
                  <a:cubicBezTo>
                    <a:pt x="103197" y="150202"/>
                    <a:pt x="101040" y="161845"/>
                    <a:pt x="96188" y="172323"/>
                  </a:cubicBezTo>
                  <a:cubicBezTo>
                    <a:pt x="89718" y="186877"/>
                    <a:pt x="81092" y="193863"/>
                    <a:pt x="68691" y="193863"/>
                  </a:cubicBezTo>
                  <a:cubicBezTo>
                    <a:pt x="59526" y="193863"/>
                    <a:pt x="53056" y="190370"/>
                    <a:pt x="42273" y="179891"/>
                  </a:cubicBezTo>
                  <a:close/>
                </a:path>
              </a:pathLst>
            </a:custGeom>
            <a:solidFill>
              <a:srgbClr val="000000"/>
            </a:solidFill>
            <a:ln w="34506" cap="flat">
              <a:noFill/>
              <a:prstDash val="solid"/>
              <a:miter/>
            </a:ln>
          </p:spPr>
          <p:txBody>
            <a:bodyPr rtlCol="0" anchor="ctr"/>
            <a:lstStyle/>
            <a:p>
              <a:endParaRPr lang="ti-ET"/>
            </a:p>
          </p:txBody>
        </p:sp>
        <p:sp>
          <p:nvSpPr>
            <p:cNvPr id="207934" name="Freeform: Shape 207933">
              <a:extLst>
                <a:ext uri="{FF2B5EF4-FFF2-40B4-BE49-F238E27FC236}">
                  <a16:creationId xmlns:a16="http://schemas.microsoft.com/office/drawing/2014/main" id="{DDF017D8-7DBA-4D8A-911C-BFC7F5D89170}"/>
                </a:ext>
              </a:extLst>
            </p:cNvPr>
            <p:cNvSpPr/>
            <p:nvPr/>
          </p:nvSpPr>
          <p:spPr>
            <a:xfrm>
              <a:off x="7689487" y="111150"/>
              <a:ext cx="125622" cy="184541"/>
            </a:xfrm>
            <a:custGeom>
              <a:avLst/>
              <a:gdLst>
                <a:gd name="connsiteX0" fmla="*/ 58451 w 125622"/>
                <a:gd name="connsiteY0" fmla="*/ 132737 h 184541"/>
                <a:gd name="connsiteX1" fmla="*/ 50364 w 125622"/>
                <a:gd name="connsiteY1" fmla="*/ 151366 h 184541"/>
                <a:gd name="connsiteX2" fmla="*/ 39581 w 125622"/>
                <a:gd name="connsiteY2" fmla="*/ 160098 h 184541"/>
                <a:gd name="connsiteX3" fmla="*/ 35268 w 125622"/>
                <a:gd name="connsiteY3" fmla="*/ 158934 h 184541"/>
                <a:gd name="connsiteX4" fmla="*/ 21789 w 125622"/>
                <a:gd name="connsiteY4" fmla="*/ 154859 h 184541"/>
                <a:gd name="connsiteX5" fmla="*/ 7232 w 125622"/>
                <a:gd name="connsiteY5" fmla="*/ 169413 h 184541"/>
                <a:gd name="connsiteX6" fmla="*/ 26102 w 125622"/>
                <a:gd name="connsiteY6" fmla="*/ 184549 h 184541"/>
                <a:gd name="connsiteX7" fmla="*/ 50903 w 125622"/>
                <a:gd name="connsiteY7" fmla="*/ 172323 h 184541"/>
                <a:gd name="connsiteX8" fmla="*/ 71391 w 125622"/>
                <a:gd name="connsiteY8" fmla="*/ 130408 h 184541"/>
                <a:gd name="connsiteX9" fmla="*/ 105357 w 125622"/>
                <a:gd name="connsiteY9" fmla="*/ 32607 h 184541"/>
                <a:gd name="connsiteX10" fmla="*/ 123149 w 125622"/>
                <a:gd name="connsiteY10" fmla="*/ 5828 h 184541"/>
                <a:gd name="connsiteX11" fmla="*/ 125845 w 125622"/>
                <a:gd name="connsiteY11" fmla="*/ 5246 h 184541"/>
                <a:gd name="connsiteX12" fmla="*/ 125845 w 125622"/>
                <a:gd name="connsiteY12" fmla="*/ 7 h 184541"/>
                <a:gd name="connsiteX13" fmla="*/ 86487 w 125622"/>
                <a:gd name="connsiteY13" fmla="*/ 7 h 184541"/>
                <a:gd name="connsiteX14" fmla="*/ 86487 w 125622"/>
                <a:gd name="connsiteY14" fmla="*/ 5246 h 184541"/>
                <a:gd name="connsiteX15" fmla="*/ 88105 w 125622"/>
                <a:gd name="connsiteY15" fmla="*/ 5246 h 184541"/>
                <a:gd name="connsiteX16" fmla="*/ 98349 w 125622"/>
                <a:gd name="connsiteY16" fmla="*/ 13978 h 184541"/>
                <a:gd name="connsiteX17" fmla="*/ 92957 w 125622"/>
                <a:gd name="connsiteY17" fmla="*/ 34936 h 184541"/>
                <a:gd name="connsiteX18" fmla="*/ 71391 w 125622"/>
                <a:gd name="connsiteY18" fmla="*/ 98972 h 184541"/>
                <a:gd name="connsiteX19" fmla="*/ 47129 w 125622"/>
                <a:gd name="connsiteY19" fmla="*/ 33771 h 184541"/>
                <a:gd name="connsiteX20" fmla="*/ 41738 w 125622"/>
                <a:gd name="connsiteY20" fmla="*/ 15143 h 184541"/>
                <a:gd name="connsiteX21" fmla="*/ 52521 w 125622"/>
                <a:gd name="connsiteY21" fmla="*/ 5246 h 184541"/>
                <a:gd name="connsiteX22" fmla="*/ 54677 w 125622"/>
                <a:gd name="connsiteY22" fmla="*/ 5246 h 184541"/>
                <a:gd name="connsiteX23" fmla="*/ 54677 w 125622"/>
                <a:gd name="connsiteY23" fmla="*/ 7 h 184541"/>
                <a:gd name="connsiteX24" fmla="*/ 223 w 125622"/>
                <a:gd name="connsiteY24" fmla="*/ 7 h 184541"/>
                <a:gd name="connsiteX25" fmla="*/ 223 w 125622"/>
                <a:gd name="connsiteY25" fmla="*/ 5246 h 184541"/>
                <a:gd name="connsiteX26" fmla="*/ 4536 w 125622"/>
                <a:gd name="connsiteY26" fmla="*/ 5828 h 184541"/>
                <a:gd name="connsiteX27" fmla="*/ 29337 w 125622"/>
                <a:gd name="connsiteY27" fmla="*/ 48907 h 1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5622" h="184541">
                  <a:moveTo>
                    <a:pt x="58451" y="132737"/>
                  </a:moveTo>
                  <a:cubicBezTo>
                    <a:pt x="55216" y="142051"/>
                    <a:pt x="53060" y="147291"/>
                    <a:pt x="50364" y="151366"/>
                  </a:cubicBezTo>
                  <a:cubicBezTo>
                    <a:pt x="46590" y="156605"/>
                    <a:pt x="42277" y="160098"/>
                    <a:pt x="39581" y="160098"/>
                  </a:cubicBezTo>
                  <a:cubicBezTo>
                    <a:pt x="39042" y="160098"/>
                    <a:pt x="37424" y="159516"/>
                    <a:pt x="35268" y="158934"/>
                  </a:cubicBezTo>
                  <a:cubicBezTo>
                    <a:pt x="29337" y="156023"/>
                    <a:pt x="25563" y="154859"/>
                    <a:pt x="21789" y="154859"/>
                  </a:cubicBezTo>
                  <a:cubicBezTo>
                    <a:pt x="14780" y="154859"/>
                    <a:pt x="7232" y="161845"/>
                    <a:pt x="7232" y="169413"/>
                  </a:cubicBezTo>
                  <a:cubicBezTo>
                    <a:pt x="7232" y="178145"/>
                    <a:pt x="15858" y="184549"/>
                    <a:pt x="26102" y="184549"/>
                  </a:cubicBezTo>
                  <a:cubicBezTo>
                    <a:pt x="35268" y="184549"/>
                    <a:pt x="43355" y="181056"/>
                    <a:pt x="50903" y="172323"/>
                  </a:cubicBezTo>
                  <a:cubicBezTo>
                    <a:pt x="57373" y="165920"/>
                    <a:pt x="63304" y="154277"/>
                    <a:pt x="71391" y="130408"/>
                  </a:cubicBezTo>
                  <a:lnTo>
                    <a:pt x="105357" y="32607"/>
                  </a:lnTo>
                  <a:cubicBezTo>
                    <a:pt x="112366" y="11067"/>
                    <a:pt x="114523" y="7574"/>
                    <a:pt x="123149" y="5828"/>
                  </a:cubicBezTo>
                  <a:lnTo>
                    <a:pt x="125845" y="5246"/>
                  </a:lnTo>
                  <a:lnTo>
                    <a:pt x="125845" y="7"/>
                  </a:lnTo>
                  <a:lnTo>
                    <a:pt x="86487" y="7"/>
                  </a:lnTo>
                  <a:lnTo>
                    <a:pt x="86487" y="5246"/>
                  </a:lnTo>
                  <a:lnTo>
                    <a:pt x="88105" y="5246"/>
                  </a:lnTo>
                  <a:cubicBezTo>
                    <a:pt x="94574" y="5246"/>
                    <a:pt x="98349" y="8157"/>
                    <a:pt x="98349" y="13978"/>
                  </a:cubicBezTo>
                  <a:cubicBezTo>
                    <a:pt x="98349" y="18053"/>
                    <a:pt x="96731" y="24457"/>
                    <a:pt x="92957" y="34936"/>
                  </a:cubicBezTo>
                  <a:lnTo>
                    <a:pt x="71391" y="98972"/>
                  </a:lnTo>
                  <a:lnTo>
                    <a:pt x="47129" y="33771"/>
                  </a:lnTo>
                  <a:cubicBezTo>
                    <a:pt x="43355" y="23293"/>
                    <a:pt x="41738" y="18053"/>
                    <a:pt x="41738" y="15143"/>
                  </a:cubicBezTo>
                  <a:cubicBezTo>
                    <a:pt x="41738" y="8157"/>
                    <a:pt x="45512" y="5246"/>
                    <a:pt x="52521" y="5246"/>
                  </a:cubicBezTo>
                  <a:lnTo>
                    <a:pt x="54677" y="5246"/>
                  </a:lnTo>
                  <a:lnTo>
                    <a:pt x="54677" y="7"/>
                  </a:lnTo>
                  <a:lnTo>
                    <a:pt x="223" y="7"/>
                  </a:lnTo>
                  <a:lnTo>
                    <a:pt x="223" y="5246"/>
                  </a:lnTo>
                  <a:lnTo>
                    <a:pt x="4536" y="5828"/>
                  </a:lnTo>
                  <a:cubicBezTo>
                    <a:pt x="14241" y="6992"/>
                    <a:pt x="14241" y="6992"/>
                    <a:pt x="29337" y="48907"/>
                  </a:cubicBezTo>
                  <a:close/>
                </a:path>
              </a:pathLst>
            </a:custGeom>
            <a:solidFill>
              <a:srgbClr val="000000"/>
            </a:solidFill>
            <a:ln w="34506" cap="flat">
              <a:noFill/>
              <a:prstDash val="solid"/>
              <a:miter/>
            </a:ln>
          </p:spPr>
          <p:txBody>
            <a:bodyPr rtlCol="0" anchor="ctr"/>
            <a:lstStyle/>
            <a:p>
              <a:endParaRPr lang="ti-ET"/>
            </a:p>
          </p:txBody>
        </p:sp>
      </p:grpSp>
      <p:sp>
        <p:nvSpPr>
          <p:cNvPr id="207935" name="Freeform: Shape 207934">
            <a:extLst>
              <a:ext uri="{FF2B5EF4-FFF2-40B4-BE49-F238E27FC236}">
                <a16:creationId xmlns:a16="http://schemas.microsoft.com/office/drawing/2014/main" id="{A4B0850B-42E9-4BB8-9F94-D90E60876934}"/>
              </a:ext>
            </a:extLst>
          </p:cNvPr>
          <p:cNvSpPr/>
          <p:nvPr/>
        </p:nvSpPr>
        <p:spPr>
          <a:xfrm>
            <a:off x="7814216" y="713743"/>
            <a:ext cx="78176" cy="178138"/>
          </a:xfrm>
          <a:custGeom>
            <a:avLst/>
            <a:gdLst>
              <a:gd name="connsiteX0" fmla="*/ 42819 w 78176"/>
              <a:gd name="connsiteY0" fmla="*/ 7 h 178138"/>
              <a:gd name="connsiteX1" fmla="*/ 36889 w 78176"/>
              <a:gd name="connsiteY1" fmla="*/ 7 h 178138"/>
              <a:gd name="connsiteX2" fmla="*/ 226 w 78176"/>
              <a:gd name="connsiteY2" fmla="*/ 44250 h 178138"/>
              <a:gd name="connsiteX3" fmla="*/ 226 w 78176"/>
              <a:gd name="connsiteY3" fmla="*/ 49489 h 178138"/>
              <a:gd name="connsiteX4" fmla="*/ 19636 w 78176"/>
              <a:gd name="connsiteY4" fmla="*/ 49489 h 178138"/>
              <a:gd name="connsiteX5" fmla="*/ 19636 w 78176"/>
              <a:gd name="connsiteY5" fmla="*/ 132737 h 178138"/>
              <a:gd name="connsiteX6" fmla="*/ 23410 w 78176"/>
              <a:gd name="connsiteY6" fmla="*/ 162427 h 178138"/>
              <a:gd name="connsiteX7" fmla="*/ 46594 w 78176"/>
              <a:gd name="connsiteY7" fmla="*/ 178145 h 178138"/>
              <a:gd name="connsiteX8" fmla="*/ 78403 w 78176"/>
              <a:gd name="connsiteY8" fmla="*/ 151366 h 178138"/>
              <a:gd name="connsiteX9" fmla="*/ 74629 w 78176"/>
              <a:gd name="connsiteY9" fmla="*/ 147291 h 178138"/>
              <a:gd name="connsiteX10" fmla="*/ 56298 w 78176"/>
              <a:gd name="connsiteY10" fmla="*/ 160098 h 178138"/>
              <a:gd name="connsiteX11" fmla="*/ 48750 w 78176"/>
              <a:gd name="connsiteY11" fmla="*/ 157187 h 178138"/>
              <a:gd name="connsiteX12" fmla="*/ 42819 w 78176"/>
              <a:gd name="connsiteY12" fmla="*/ 133901 h 178138"/>
              <a:gd name="connsiteX13" fmla="*/ 42819 w 78176"/>
              <a:gd name="connsiteY13" fmla="*/ 49489 h 178138"/>
              <a:gd name="connsiteX14" fmla="*/ 69238 w 78176"/>
              <a:gd name="connsiteY14" fmla="*/ 49489 h 178138"/>
              <a:gd name="connsiteX15" fmla="*/ 69238 w 78176"/>
              <a:gd name="connsiteY15" fmla="*/ 38429 h 178138"/>
              <a:gd name="connsiteX16" fmla="*/ 42819 w 78176"/>
              <a:gd name="connsiteY16" fmla="*/ 38429 h 17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176" h="178138">
                <a:moveTo>
                  <a:pt x="42819" y="7"/>
                </a:moveTo>
                <a:lnTo>
                  <a:pt x="36889" y="7"/>
                </a:lnTo>
                <a:cubicBezTo>
                  <a:pt x="29880" y="24457"/>
                  <a:pt x="22332" y="33189"/>
                  <a:pt x="226" y="44250"/>
                </a:cubicBezTo>
                <a:lnTo>
                  <a:pt x="226" y="49489"/>
                </a:lnTo>
                <a:lnTo>
                  <a:pt x="19636" y="49489"/>
                </a:lnTo>
                <a:lnTo>
                  <a:pt x="19636" y="132737"/>
                </a:lnTo>
                <a:cubicBezTo>
                  <a:pt x="19636" y="149037"/>
                  <a:pt x="20714" y="155441"/>
                  <a:pt x="23410" y="162427"/>
                </a:cubicBezTo>
                <a:cubicBezTo>
                  <a:pt x="27184" y="172323"/>
                  <a:pt x="35811" y="178145"/>
                  <a:pt x="46594" y="178145"/>
                </a:cubicBezTo>
                <a:cubicBezTo>
                  <a:pt x="60072" y="178145"/>
                  <a:pt x="70316" y="169413"/>
                  <a:pt x="78403" y="151366"/>
                </a:cubicBezTo>
                <a:lnTo>
                  <a:pt x="74629" y="147291"/>
                </a:lnTo>
                <a:cubicBezTo>
                  <a:pt x="68699" y="156605"/>
                  <a:pt x="63307" y="160098"/>
                  <a:pt x="56298" y="160098"/>
                </a:cubicBezTo>
                <a:cubicBezTo>
                  <a:pt x="53602" y="160098"/>
                  <a:pt x="50907" y="158934"/>
                  <a:pt x="48750" y="157187"/>
                </a:cubicBezTo>
                <a:cubicBezTo>
                  <a:pt x="44437" y="153112"/>
                  <a:pt x="42819" y="147291"/>
                  <a:pt x="42819" y="133901"/>
                </a:cubicBezTo>
                <a:lnTo>
                  <a:pt x="42819" y="49489"/>
                </a:lnTo>
                <a:lnTo>
                  <a:pt x="69238" y="49489"/>
                </a:lnTo>
                <a:lnTo>
                  <a:pt x="69238" y="38429"/>
                </a:lnTo>
                <a:lnTo>
                  <a:pt x="42819" y="38429"/>
                </a:lnTo>
                <a:close/>
              </a:path>
            </a:pathLst>
          </a:custGeom>
          <a:solidFill>
            <a:srgbClr val="000000"/>
          </a:solidFill>
          <a:ln w="34506" cap="flat">
            <a:noFill/>
            <a:prstDash val="solid"/>
            <a:miter/>
          </a:ln>
        </p:spPr>
        <p:txBody>
          <a:bodyPr rtlCol="0" anchor="ctr"/>
          <a:lstStyle/>
          <a:p>
            <a:endParaRPr lang="ti-ET"/>
          </a:p>
        </p:txBody>
      </p:sp>
      <p:grpSp>
        <p:nvGrpSpPr>
          <p:cNvPr id="88064" name="Graphic 2">
            <a:extLst>
              <a:ext uri="{FF2B5EF4-FFF2-40B4-BE49-F238E27FC236}">
                <a16:creationId xmlns:a16="http://schemas.microsoft.com/office/drawing/2014/main" id="{8F1604FC-4EFB-44C1-97BC-1E7707DD7FF0}"/>
              </a:ext>
            </a:extLst>
          </p:cNvPr>
          <p:cNvGrpSpPr/>
          <p:nvPr/>
        </p:nvGrpSpPr>
        <p:grpSpPr>
          <a:xfrm>
            <a:off x="7903978" y="688711"/>
            <a:ext cx="198506" cy="251489"/>
            <a:chOff x="7903978" y="47696"/>
            <a:chExt cx="198506" cy="251489"/>
          </a:xfrm>
        </p:grpSpPr>
        <p:sp>
          <p:nvSpPr>
            <p:cNvPr id="88065" name="Freeform: Shape 88064">
              <a:extLst>
                <a:ext uri="{FF2B5EF4-FFF2-40B4-BE49-F238E27FC236}">
                  <a16:creationId xmlns:a16="http://schemas.microsoft.com/office/drawing/2014/main" id="{8B144269-68D5-4E49-B185-F7915DFFA92E}"/>
                </a:ext>
              </a:extLst>
            </p:cNvPr>
            <p:cNvSpPr/>
            <p:nvPr/>
          </p:nvSpPr>
          <p:spPr>
            <a:xfrm>
              <a:off x="7903978" y="109404"/>
              <a:ext cx="101899" cy="141462"/>
            </a:xfrm>
            <a:custGeom>
              <a:avLst/>
              <a:gdLst>
                <a:gd name="connsiteX0" fmla="*/ 98354 w 101899"/>
                <a:gd name="connsiteY0" fmla="*/ 82672 h 141462"/>
                <a:gd name="connsiteX1" fmla="*/ 59535 w 101899"/>
                <a:gd name="connsiteY1" fmla="*/ 117019 h 141462"/>
                <a:gd name="connsiteX2" fmla="*/ 20717 w 101899"/>
                <a:gd name="connsiteY2" fmla="*/ 56475 h 141462"/>
                <a:gd name="connsiteX3" fmla="*/ 98354 w 101899"/>
                <a:gd name="connsiteY3" fmla="*/ 56475 h 141462"/>
                <a:gd name="connsiteX4" fmla="*/ 53066 w 101899"/>
                <a:gd name="connsiteY4" fmla="*/ 7 h 141462"/>
                <a:gd name="connsiteX5" fmla="*/ 229 w 101899"/>
                <a:gd name="connsiteY5" fmla="*/ 70447 h 141462"/>
                <a:gd name="connsiteX6" fmla="*/ 51448 w 101899"/>
                <a:gd name="connsiteY6" fmla="*/ 141470 h 141462"/>
                <a:gd name="connsiteX7" fmla="*/ 102128 w 101899"/>
                <a:gd name="connsiteY7" fmla="*/ 86165 h 141462"/>
                <a:gd name="connsiteX8" fmla="*/ 21256 w 101899"/>
                <a:gd name="connsiteY8" fmla="*/ 44832 h 141462"/>
                <a:gd name="connsiteX9" fmla="*/ 46596 w 101899"/>
                <a:gd name="connsiteY9" fmla="*/ 12814 h 141462"/>
                <a:gd name="connsiteX10" fmla="*/ 69779 w 101899"/>
                <a:gd name="connsiteY10" fmla="*/ 44832 h 14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899" h="141462">
                  <a:moveTo>
                    <a:pt x="98354" y="82672"/>
                  </a:moveTo>
                  <a:cubicBezTo>
                    <a:pt x="88650" y="105376"/>
                    <a:pt x="75171" y="117019"/>
                    <a:pt x="59535" y="117019"/>
                  </a:cubicBezTo>
                  <a:cubicBezTo>
                    <a:pt x="37430" y="117019"/>
                    <a:pt x="21256" y="92569"/>
                    <a:pt x="20717" y="56475"/>
                  </a:cubicBezTo>
                  <a:lnTo>
                    <a:pt x="98354" y="56475"/>
                  </a:lnTo>
                  <a:cubicBezTo>
                    <a:pt x="97815" y="21546"/>
                    <a:pt x="80023" y="7"/>
                    <a:pt x="53066" y="7"/>
                  </a:cubicBezTo>
                  <a:cubicBezTo>
                    <a:pt x="22873" y="7"/>
                    <a:pt x="229" y="30279"/>
                    <a:pt x="229" y="70447"/>
                  </a:cubicBezTo>
                  <a:cubicBezTo>
                    <a:pt x="229" y="110616"/>
                    <a:pt x="21795" y="141470"/>
                    <a:pt x="51448" y="141470"/>
                  </a:cubicBezTo>
                  <a:cubicBezTo>
                    <a:pt x="76249" y="141470"/>
                    <a:pt x="95659" y="120512"/>
                    <a:pt x="102128" y="86165"/>
                  </a:cubicBezTo>
                  <a:close/>
                  <a:moveTo>
                    <a:pt x="21256" y="44832"/>
                  </a:moveTo>
                  <a:cubicBezTo>
                    <a:pt x="23412" y="24457"/>
                    <a:pt x="32578" y="12814"/>
                    <a:pt x="46596" y="12814"/>
                  </a:cubicBezTo>
                  <a:cubicBezTo>
                    <a:pt x="60614" y="12814"/>
                    <a:pt x="69240" y="24457"/>
                    <a:pt x="69779" y="44832"/>
                  </a:cubicBezTo>
                  <a:close/>
                </a:path>
              </a:pathLst>
            </a:custGeom>
            <a:solidFill>
              <a:srgbClr val="000000"/>
            </a:solidFill>
            <a:ln w="34506" cap="flat">
              <a:noFill/>
              <a:prstDash val="solid"/>
              <a:miter/>
            </a:ln>
          </p:spPr>
          <p:txBody>
            <a:bodyPr rtlCol="0" anchor="ctr"/>
            <a:lstStyle/>
            <a:p>
              <a:endParaRPr lang="ti-ET"/>
            </a:p>
          </p:txBody>
        </p:sp>
        <p:sp>
          <p:nvSpPr>
            <p:cNvPr id="88066" name="Freeform: Shape 88065">
              <a:extLst>
                <a:ext uri="{FF2B5EF4-FFF2-40B4-BE49-F238E27FC236}">
                  <a16:creationId xmlns:a16="http://schemas.microsoft.com/office/drawing/2014/main" id="{9AA96511-65EB-4DF6-9788-FB221DCE92B7}"/>
                </a:ext>
              </a:extLst>
            </p:cNvPr>
            <p:cNvSpPr/>
            <p:nvPr/>
          </p:nvSpPr>
          <p:spPr>
            <a:xfrm>
              <a:off x="8030239" y="47696"/>
              <a:ext cx="72246" cy="251489"/>
            </a:xfrm>
            <a:custGeom>
              <a:avLst/>
              <a:gdLst>
                <a:gd name="connsiteX0" fmla="*/ 232 w 72246"/>
                <a:gd name="connsiteY0" fmla="*/ 4664 h 251489"/>
                <a:gd name="connsiteX1" fmla="*/ 21798 w 72246"/>
                <a:gd name="connsiteY1" fmla="*/ 23875 h 251489"/>
                <a:gd name="connsiteX2" fmla="*/ 47678 w 72246"/>
                <a:gd name="connsiteY2" fmla="*/ 125751 h 251489"/>
                <a:gd name="connsiteX3" fmla="*/ 25572 w 72246"/>
                <a:gd name="connsiteY3" fmla="*/ 222388 h 251489"/>
                <a:gd name="connsiteX4" fmla="*/ 232 w 72246"/>
                <a:gd name="connsiteY4" fmla="*/ 246839 h 251489"/>
                <a:gd name="connsiteX5" fmla="*/ 4006 w 72246"/>
                <a:gd name="connsiteY5" fmla="*/ 251496 h 251489"/>
                <a:gd name="connsiteX6" fmla="*/ 30964 w 72246"/>
                <a:gd name="connsiteY6" fmla="*/ 233449 h 251489"/>
                <a:gd name="connsiteX7" fmla="*/ 72479 w 72246"/>
                <a:gd name="connsiteY7" fmla="*/ 125751 h 251489"/>
                <a:gd name="connsiteX8" fmla="*/ 35816 w 72246"/>
                <a:gd name="connsiteY8" fmla="*/ 23293 h 251489"/>
                <a:gd name="connsiteX9" fmla="*/ 4006 w 72246"/>
                <a:gd name="connsiteY9" fmla="*/ 7 h 25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246" h="251489">
                  <a:moveTo>
                    <a:pt x="232" y="4664"/>
                  </a:moveTo>
                  <a:cubicBezTo>
                    <a:pt x="11015" y="11650"/>
                    <a:pt x="15328" y="16307"/>
                    <a:pt x="21798" y="23875"/>
                  </a:cubicBezTo>
                  <a:cubicBezTo>
                    <a:pt x="37973" y="44832"/>
                    <a:pt x="47678" y="82090"/>
                    <a:pt x="47678" y="125751"/>
                  </a:cubicBezTo>
                  <a:cubicBezTo>
                    <a:pt x="47678" y="165920"/>
                    <a:pt x="39590" y="201431"/>
                    <a:pt x="25572" y="222388"/>
                  </a:cubicBezTo>
                  <a:cubicBezTo>
                    <a:pt x="19103" y="232285"/>
                    <a:pt x="13172" y="237524"/>
                    <a:pt x="232" y="246839"/>
                  </a:cubicBezTo>
                  <a:lnTo>
                    <a:pt x="4006" y="251496"/>
                  </a:lnTo>
                  <a:cubicBezTo>
                    <a:pt x="17485" y="243928"/>
                    <a:pt x="23416" y="240435"/>
                    <a:pt x="30964" y="233449"/>
                  </a:cubicBezTo>
                  <a:cubicBezTo>
                    <a:pt x="57382" y="208417"/>
                    <a:pt x="72479" y="168831"/>
                    <a:pt x="72479" y="125751"/>
                  </a:cubicBezTo>
                  <a:cubicBezTo>
                    <a:pt x="72479" y="85001"/>
                    <a:pt x="59539" y="48325"/>
                    <a:pt x="35816" y="23293"/>
                  </a:cubicBezTo>
                  <a:cubicBezTo>
                    <a:pt x="26651" y="13396"/>
                    <a:pt x="20181" y="8739"/>
                    <a:pt x="4006" y="7"/>
                  </a:cubicBezTo>
                  <a:close/>
                </a:path>
              </a:pathLst>
            </a:custGeom>
            <a:solidFill>
              <a:srgbClr val="000000"/>
            </a:solidFill>
            <a:ln w="34506" cap="flat">
              <a:noFill/>
              <a:prstDash val="solid"/>
              <a:miter/>
            </a:ln>
          </p:spPr>
          <p:txBody>
            <a:bodyPr rtlCol="0" anchor="ctr"/>
            <a:lstStyle/>
            <a:p>
              <a:endParaRPr lang="ti-ET"/>
            </a:p>
          </p:txBody>
        </p:sp>
      </p:grpSp>
      <p:sp>
        <p:nvSpPr>
          <p:cNvPr id="88068" name="Freeform: Shape 88067">
            <a:extLst>
              <a:ext uri="{FF2B5EF4-FFF2-40B4-BE49-F238E27FC236}">
                <a16:creationId xmlns:a16="http://schemas.microsoft.com/office/drawing/2014/main" id="{622413BD-3A03-483F-83C4-191B991C7B3C}"/>
              </a:ext>
            </a:extLst>
          </p:cNvPr>
          <p:cNvSpPr/>
          <p:nvPr/>
        </p:nvSpPr>
        <p:spPr>
          <a:xfrm flipV="1">
            <a:off x="4610128" y="1162040"/>
            <a:ext cx="578935" cy="421913"/>
          </a:xfrm>
          <a:custGeom>
            <a:avLst/>
            <a:gdLst>
              <a:gd name="connsiteX0" fmla="*/ 376939 w 578935"/>
              <a:gd name="connsiteY0" fmla="*/ -273 h 421913"/>
              <a:gd name="connsiteX1" fmla="*/ 577658 w 578935"/>
              <a:gd name="connsiteY1" fmla="*/ 421641 h 421913"/>
              <a:gd name="connsiteX2" fmla="*/ 160622 w 578935"/>
              <a:gd name="connsiteY2" fmla="*/ 12388 h 421913"/>
              <a:gd name="connsiteX3" fmla="*/ -1278 w 578935"/>
              <a:gd name="connsiteY3" fmla="*/ 406507 h 421913"/>
            </a:gdLst>
            <a:ahLst/>
            <a:cxnLst>
              <a:cxn ang="0">
                <a:pos x="connsiteX0" y="connsiteY0"/>
              </a:cxn>
              <a:cxn ang="0">
                <a:pos x="connsiteX1" y="connsiteY1"/>
              </a:cxn>
              <a:cxn ang="0">
                <a:pos x="connsiteX2" y="connsiteY2"/>
              </a:cxn>
              <a:cxn ang="0">
                <a:pos x="connsiteX3" y="connsiteY3"/>
              </a:cxn>
            </a:cxnLst>
            <a:rect l="l" t="t" r="r" b="b"/>
            <a:pathLst>
              <a:path w="578935" h="421913">
                <a:moveTo>
                  <a:pt x="376939" y="-273"/>
                </a:moveTo>
                <a:lnTo>
                  <a:pt x="577658" y="421641"/>
                </a:lnTo>
                <a:moveTo>
                  <a:pt x="160622" y="12388"/>
                </a:moveTo>
                <a:lnTo>
                  <a:pt x="-1278" y="406507"/>
                </a:lnTo>
              </a:path>
            </a:pathLst>
          </a:custGeom>
          <a:noFill/>
          <a:ln w="14665" cap="rnd">
            <a:solidFill>
              <a:srgbClr val="231F20"/>
            </a:solidFill>
            <a:prstDash val="solid"/>
            <a:round/>
          </a:ln>
        </p:spPr>
        <p:txBody>
          <a:bodyPr rtlCol="0" anchor="ctr"/>
          <a:lstStyle/>
          <a:p>
            <a:endParaRPr lang="ti-ET"/>
          </a:p>
        </p:txBody>
      </p:sp>
      <p:sp>
        <p:nvSpPr>
          <p:cNvPr id="133" name="TextBox 132">
            <a:extLst>
              <a:ext uri="{FF2B5EF4-FFF2-40B4-BE49-F238E27FC236}">
                <a16:creationId xmlns:a16="http://schemas.microsoft.com/office/drawing/2014/main" id="{30EAE4A4-C322-4DC4-8C0C-44C90634A816}"/>
              </a:ext>
            </a:extLst>
          </p:cNvPr>
          <p:cNvSpPr txBox="1"/>
          <p:nvPr/>
        </p:nvSpPr>
        <p:spPr>
          <a:xfrm>
            <a:off x="-16289" y="2827929"/>
            <a:ext cx="8977506" cy="461665"/>
          </a:xfrm>
          <a:prstGeom prst="rect">
            <a:avLst/>
          </a:prstGeom>
          <a:noFill/>
        </p:spPr>
        <p:txBody>
          <a:bodyPr wrap="square">
            <a:spAutoFit/>
          </a:bodyPr>
          <a:lstStyle/>
          <a:p>
            <a:r>
              <a:rPr lang="en-CA" b="1" dirty="0">
                <a:effectLst>
                  <a:outerShdw blurRad="38100" dist="38100" dir="2700000" algn="tl">
                    <a:srgbClr val="000000">
                      <a:alpha val="43137"/>
                    </a:srgbClr>
                  </a:outerShdw>
                </a:effectLst>
                <a:latin typeface="+mj-lt"/>
              </a:rPr>
              <a:t>Instructor(ID, name, </a:t>
            </a:r>
            <a:r>
              <a:rPr lang="en-CA" b="1" dirty="0" err="1">
                <a:effectLst>
                  <a:outerShdw blurRad="38100" dist="38100" dir="2700000" algn="tl">
                    <a:srgbClr val="000000">
                      <a:alpha val="43137"/>
                    </a:srgbClr>
                  </a:outerShdw>
                </a:effectLst>
                <a:latin typeface="+mj-lt"/>
              </a:rPr>
              <a:t>dept_name</a:t>
            </a:r>
            <a:r>
              <a:rPr lang="en-CA" b="1" dirty="0">
                <a:effectLst>
                  <a:outerShdw blurRad="38100" dist="38100" dir="2700000" algn="tl">
                    <a:srgbClr val="000000">
                      <a:alpha val="43137"/>
                    </a:srgbClr>
                  </a:outerShdw>
                </a:effectLst>
                <a:latin typeface="+mj-lt"/>
              </a:rPr>
              <a:t>, salary) </a:t>
            </a:r>
            <a:endParaRPr lang="ti-ET" b="1" dirty="0">
              <a:effectLst>
                <a:outerShdw blurRad="38100" dist="38100" dir="2700000" algn="tl">
                  <a:srgbClr val="000000">
                    <a:alpha val="43137"/>
                  </a:srgbClr>
                </a:outerShdw>
              </a:effectLst>
              <a:latin typeface="+mj-lt"/>
            </a:endParaRPr>
          </a:p>
        </p:txBody>
      </p:sp>
      <p:sp>
        <p:nvSpPr>
          <p:cNvPr id="134" name="TextBox 133">
            <a:extLst>
              <a:ext uri="{FF2B5EF4-FFF2-40B4-BE49-F238E27FC236}">
                <a16:creationId xmlns:a16="http://schemas.microsoft.com/office/drawing/2014/main" id="{747D6357-9FAE-4CB1-9EEA-0CE1F79EAB19}"/>
              </a:ext>
            </a:extLst>
          </p:cNvPr>
          <p:cNvSpPr txBox="1"/>
          <p:nvPr/>
        </p:nvSpPr>
        <p:spPr>
          <a:xfrm>
            <a:off x="34313" y="5058729"/>
            <a:ext cx="8965837" cy="1697068"/>
          </a:xfrm>
          <a:prstGeom prst="rect">
            <a:avLst/>
          </a:prstGeom>
          <a:noFill/>
        </p:spPr>
        <p:txBody>
          <a:bodyPr wrap="square">
            <a:spAutoFit/>
          </a:bodyPr>
          <a:lstStyle/>
          <a:p>
            <a:pPr>
              <a:lnSpc>
                <a:spcPct val="150000"/>
              </a:lnSpc>
            </a:pPr>
            <a:r>
              <a:rPr lang="en-CA" dirty="0">
                <a:latin typeface="Candara" panose="020E0502030303020204" pitchFamily="34" charset="0"/>
              </a:rPr>
              <a:t>In some representations, the null bitmap is stored at the beginning of the record, and for attributes that are null, no data (value, or offset/length) are stored at all. </a:t>
            </a:r>
          </a:p>
        </p:txBody>
      </p:sp>
      <p:sp>
        <p:nvSpPr>
          <p:cNvPr id="135" name="TextBox 134">
            <a:extLst>
              <a:ext uri="{FF2B5EF4-FFF2-40B4-BE49-F238E27FC236}">
                <a16:creationId xmlns:a16="http://schemas.microsoft.com/office/drawing/2014/main" id="{D9863D21-B6FB-4444-8A1C-9FE8BE69105C}"/>
              </a:ext>
            </a:extLst>
          </p:cNvPr>
          <p:cNvSpPr txBox="1"/>
          <p:nvPr/>
        </p:nvSpPr>
        <p:spPr>
          <a:xfrm>
            <a:off x="6998953" y="3370768"/>
            <a:ext cx="1006924" cy="461665"/>
          </a:xfrm>
          <a:prstGeom prst="rect">
            <a:avLst/>
          </a:prstGeom>
          <a:noFill/>
        </p:spPr>
        <p:txBody>
          <a:bodyPr wrap="square">
            <a:spAutoFit/>
          </a:bodyPr>
          <a:lstStyle/>
          <a:p>
            <a:r>
              <a:rPr lang="en-CA" b="1" dirty="0">
                <a:effectLst>
                  <a:outerShdw blurRad="38100" dist="38100" dir="2700000" algn="tl">
                    <a:srgbClr val="000000">
                      <a:alpha val="43137"/>
                    </a:srgbClr>
                  </a:outerShdw>
                </a:effectLst>
                <a:latin typeface="+mj-lt"/>
              </a:rPr>
              <a:t>0100</a:t>
            </a:r>
            <a:endParaRPr lang="ti-ET" b="1" dirty="0">
              <a:effectLst>
                <a:outerShdw blurRad="38100" dist="38100" dir="2700000" algn="tl">
                  <a:srgbClr val="000000">
                    <a:alpha val="43137"/>
                  </a:srgbClr>
                </a:outerShdw>
              </a:effectLst>
              <a:latin typeface="+mj-lt"/>
            </a:endParaRPr>
          </a:p>
        </p:txBody>
      </p:sp>
      <p:sp>
        <p:nvSpPr>
          <p:cNvPr id="136" name="TextBox 135">
            <a:extLst>
              <a:ext uri="{FF2B5EF4-FFF2-40B4-BE49-F238E27FC236}">
                <a16:creationId xmlns:a16="http://schemas.microsoft.com/office/drawing/2014/main" id="{F87CFFC1-37E4-4431-AB24-89ECF275B180}"/>
              </a:ext>
            </a:extLst>
          </p:cNvPr>
          <p:cNvSpPr txBox="1"/>
          <p:nvPr/>
        </p:nvSpPr>
        <p:spPr>
          <a:xfrm>
            <a:off x="6998953" y="3938162"/>
            <a:ext cx="1006924" cy="461665"/>
          </a:xfrm>
          <a:prstGeom prst="rect">
            <a:avLst/>
          </a:prstGeom>
          <a:noFill/>
        </p:spPr>
        <p:txBody>
          <a:bodyPr wrap="square">
            <a:spAutoFit/>
          </a:bodyPr>
          <a:lstStyle/>
          <a:p>
            <a:r>
              <a:rPr lang="en-CA" b="1" dirty="0">
                <a:effectLst>
                  <a:outerShdw blurRad="38100" dist="38100" dir="2700000" algn="tl">
                    <a:srgbClr val="000000">
                      <a:alpha val="43137"/>
                    </a:srgbClr>
                  </a:outerShdw>
                </a:effectLst>
                <a:latin typeface="+mj-lt"/>
              </a:rPr>
              <a:t>0010</a:t>
            </a:r>
            <a:endParaRPr lang="ti-ET" b="1" dirty="0">
              <a:effectLst>
                <a:outerShdw blurRad="38100" dist="38100" dir="2700000" algn="tl">
                  <a:srgbClr val="000000">
                    <a:alpha val="43137"/>
                  </a:srgbClr>
                </a:outerShdw>
              </a:effectLst>
              <a:latin typeface="+mj-lt"/>
            </a:endParaRPr>
          </a:p>
        </p:txBody>
      </p:sp>
      <p:sp>
        <p:nvSpPr>
          <p:cNvPr id="137" name="TextBox 136">
            <a:extLst>
              <a:ext uri="{FF2B5EF4-FFF2-40B4-BE49-F238E27FC236}">
                <a16:creationId xmlns:a16="http://schemas.microsoft.com/office/drawing/2014/main" id="{51B7F6C9-AC90-4EC6-AA8B-1A01D983E12A}"/>
              </a:ext>
            </a:extLst>
          </p:cNvPr>
          <p:cNvSpPr txBox="1"/>
          <p:nvPr/>
        </p:nvSpPr>
        <p:spPr>
          <a:xfrm>
            <a:off x="6974919" y="4491335"/>
            <a:ext cx="1006924" cy="461665"/>
          </a:xfrm>
          <a:prstGeom prst="rect">
            <a:avLst/>
          </a:prstGeom>
          <a:noFill/>
        </p:spPr>
        <p:txBody>
          <a:bodyPr wrap="square">
            <a:spAutoFit/>
          </a:bodyPr>
          <a:lstStyle/>
          <a:p>
            <a:r>
              <a:rPr lang="en-CA" b="1" dirty="0">
                <a:effectLst>
                  <a:outerShdw blurRad="38100" dist="38100" dir="2700000" algn="tl">
                    <a:srgbClr val="000000">
                      <a:alpha val="43137"/>
                    </a:srgbClr>
                  </a:outerShdw>
                </a:effectLst>
                <a:latin typeface="+mj-lt"/>
              </a:rPr>
              <a:t>0001</a:t>
            </a:r>
            <a:endParaRPr lang="ti-ET"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42590807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P spid="136" grpId="0"/>
      <p:bldP spid="1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a:xfrm>
            <a:off x="0" y="-21771"/>
            <a:ext cx="9144000" cy="720725"/>
          </a:xfrm>
        </p:spPr>
        <p:txBody>
          <a:bodyPr/>
          <a:lstStyle/>
          <a:p>
            <a:pPr>
              <a:defRPr/>
            </a:pPr>
            <a:r>
              <a:rPr lang="en-US" altLang="en-US" dirty="0">
                <a:effectLst>
                  <a:outerShdw blurRad="38100" dist="38100" dir="2700000" algn="tl">
                    <a:srgbClr val="C0C0C0"/>
                  </a:outerShdw>
                </a:effectLst>
              </a:rPr>
              <a:t>Null bitmap</a:t>
            </a:r>
          </a:p>
        </p:txBody>
      </p:sp>
      <p:sp>
        <p:nvSpPr>
          <p:cNvPr id="12" name="TextBox 11">
            <a:extLst>
              <a:ext uri="{FF2B5EF4-FFF2-40B4-BE49-F238E27FC236}">
                <a16:creationId xmlns:a16="http://schemas.microsoft.com/office/drawing/2014/main" id="{56CE6E22-AF61-4FFA-BF50-29C362D3318E}"/>
              </a:ext>
            </a:extLst>
          </p:cNvPr>
          <p:cNvSpPr txBox="1"/>
          <p:nvPr/>
        </p:nvSpPr>
        <p:spPr>
          <a:xfrm>
            <a:off x="0" y="838200"/>
            <a:ext cx="9144000" cy="5623847"/>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CA" sz="2200" dirty="0">
                <a:latin typeface="Candara" panose="020E0502030303020204" pitchFamily="34" charset="0"/>
              </a:rPr>
              <a:t>If the salary were null, the fourth bit of the bitmap would be set to 1, and bytes 12 through 19 would be ignored. </a:t>
            </a:r>
          </a:p>
          <a:p>
            <a:pPr marL="342900" indent="-342900">
              <a:lnSpc>
                <a:spcPct val="150000"/>
              </a:lnSpc>
              <a:buFont typeface="Wingdings" panose="05000000000000000000" pitchFamily="2" charset="2"/>
              <a:buChar char="§"/>
            </a:pPr>
            <a:r>
              <a:rPr lang="en-CA" sz="2200" dirty="0">
                <a:latin typeface="Candara" panose="020E0502030303020204" pitchFamily="34" charset="0"/>
              </a:rPr>
              <a:t>Since the record has four attributes, the null bitmap for this record fits in 1 byte, although more bytes may be required with more attributes. </a:t>
            </a:r>
          </a:p>
          <a:p>
            <a:pPr marL="342900" indent="-342900">
              <a:lnSpc>
                <a:spcPct val="150000"/>
              </a:lnSpc>
              <a:buFont typeface="Wingdings" panose="05000000000000000000" pitchFamily="2" charset="2"/>
              <a:buChar char="§"/>
            </a:pPr>
            <a:r>
              <a:rPr lang="en-CA" sz="2200" b="1" dirty="0">
                <a:solidFill>
                  <a:srgbClr val="FF0000"/>
                </a:solidFill>
                <a:effectLst>
                  <a:outerShdw blurRad="38100" dist="38100" dir="2700000" algn="tl">
                    <a:srgbClr val="000000">
                      <a:alpha val="43137"/>
                    </a:srgbClr>
                  </a:outerShdw>
                </a:effectLst>
                <a:latin typeface="Candara" panose="020E0502030303020204" pitchFamily="34" charset="0"/>
              </a:rPr>
              <a:t>In some representations, the null bitmap is stored at the beginning of the record, and for attributes that are null, no data (value, or offset/length) are stored at all. </a:t>
            </a:r>
          </a:p>
          <a:p>
            <a:pPr marL="800100" lvl="1" indent="-342900">
              <a:lnSpc>
                <a:spcPct val="150000"/>
              </a:lnSpc>
              <a:buFont typeface="Wingdings" panose="05000000000000000000" pitchFamily="2" charset="2"/>
              <a:buChar char="§"/>
            </a:pPr>
            <a:r>
              <a:rPr lang="en-CA" sz="2200" b="1" dirty="0">
                <a:solidFill>
                  <a:srgbClr val="FF0000"/>
                </a:solidFill>
                <a:effectLst>
                  <a:outerShdw blurRad="38100" dist="38100" dir="2700000" algn="tl">
                    <a:srgbClr val="000000">
                      <a:alpha val="43137"/>
                    </a:srgbClr>
                  </a:outerShdw>
                </a:effectLst>
                <a:latin typeface="Candara" panose="020E0502030303020204" pitchFamily="34" charset="0"/>
              </a:rPr>
              <a:t>Such a representation would save some storage space, at the cost of extra work to extract attributes of the record. </a:t>
            </a:r>
          </a:p>
          <a:p>
            <a:pPr marL="800100" lvl="1" indent="-342900">
              <a:lnSpc>
                <a:spcPct val="150000"/>
              </a:lnSpc>
              <a:buFont typeface="Wingdings" panose="05000000000000000000" pitchFamily="2" charset="2"/>
              <a:buChar char="§"/>
            </a:pPr>
            <a:r>
              <a:rPr lang="en-CA" sz="2200" b="1" dirty="0">
                <a:solidFill>
                  <a:srgbClr val="FF0000"/>
                </a:solidFill>
                <a:effectLst>
                  <a:outerShdw blurRad="38100" dist="38100" dir="2700000" algn="tl">
                    <a:srgbClr val="000000">
                      <a:alpha val="43137"/>
                    </a:srgbClr>
                  </a:outerShdw>
                </a:effectLst>
                <a:latin typeface="Candara" panose="020E0502030303020204" pitchFamily="34" charset="0"/>
              </a:rPr>
              <a:t>This representation is particularly useful for certain applications where records have a large number of fields, most of which are null.</a:t>
            </a:r>
            <a:endParaRPr lang="ti-ET" sz="2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415270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sz="5400" dirty="0"/>
              <a:t>8.3 </a:t>
            </a:r>
            <a:br>
              <a:rPr lang="en-US" altLang="en-US" sz="5400" dirty="0"/>
            </a:br>
            <a:r>
              <a:rPr lang="en-US" sz="5400" b="1" dirty="0"/>
              <a:t>Basic File Structures</a:t>
            </a:r>
            <a:endParaRPr lang="en-US" altLang="en-US" sz="5400" dirty="0"/>
          </a:p>
        </p:txBody>
      </p:sp>
    </p:spTree>
    <p:extLst>
      <p:ext uri="{BB962C8B-B14F-4D97-AF65-F5344CB8AC3E}">
        <p14:creationId xmlns:p14="http://schemas.microsoft.com/office/powerpoint/2010/main" val="718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76C3333-53AE-4B99-A283-DF0FABC6116F}"/>
              </a:ext>
            </a:extLst>
          </p:cNvPr>
          <p:cNvSpPr>
            <a:spLocks noGrp="1" noChangeArrowheads="1"/>
          </p:cNvSpPr>
          <p:nvPr>
            <p:ph type="title"/>
          </p:nvPr>
        </p:nvSpPr>
        <p:spPr>
          <a:xfrm>
            <a:off x="0" y="0"/>
            <a:ext cx="9143999" cy="631371"/>
          </a:xfrm>
        </p:spPr>
        <p:txBody>
          <a:bodyPr anchor="ctr"/>
          <a:lstStyle/>
          <a:p>
            <a:pPr>
              <a:defRPr/>
            </a:pPr>
            <a:r>
              <a:rPr lang="en-IN" sz="3200" b="1" dirty="0">
                <a:effectLst>
                  <a:outerShdw blurRad="38100" dist="38100" dir="2700000" algn="tl">
                    <a:srgbClr val="000000">
                      <a:alpha val="43137"/>
                    </a:srgbClr>
                  </a:outerShdw>
                </a:effectLst>
              </a:rPr>
              <a:t>Storing Large Objects</a:t>
            </a:r>
            <a:endParaRPr lang="en-US" altLang="en-US" b="1" dirty="0">
              <a:effectLst>
                <a:outerShdw blurRad="38100" dist="38100" dir="2700000" algn="tl">
                  <a:srgbClr val="000000">
                    <a:alpha val="43137"/>
                  </a:srgbClr>
                </a:outerShdw>
              </a:effectLst>
            </a:endParaRPr>
          </a:p>
        </p:txBody>
      </p:sp>
      <p:sp>
        <p:nvSpPr>
          <p:cNvPr id="90115" name="Rectangle 3">
            <a:extLst>
              <a:ext uri="{FF2B5EF4-FFF2-40B4-BE49-F238E27FC236}">
                <a16:creationId xmlns:a16="http://schemas.microsoft.com/office/drawing/2014/main" id="{89C70259-E6A3-4EBA-80A2-237FC0E12C2E}"/>
              </a:ext>
            </a:extLst>
          </p:cNvPr>
          <p:cNvSpPr>
            <a:spLocks noGrp="1" noChangeArrowheads="1"/>
          </p:cNvSpPr>
          <p:nvPr>
            <p:ph type="body" idx="1"/>
          </p:nvPr>
        </p:nvSpPr>
        <p:spPr>
          <a:xfrm>
            <a:off x="1" y="631370"/>
            <a:ext cx="9143999" cy="6074229"/>
          </a:xfrm>
        </p:spPr>
        <p:txBody>
          <a:bodyPr/>
          <a:lstStyle/>
          <a:p>
            <a:pPr>
              <a:lnSpc>
                <a:spcPct val="150000"/>
              </a:lnSpc>
            </a:pPr>
            <a:r>
              <a:rPr lang="en-IN" dirty="0"/>
              <a:t>E.g., blob type</a:t>
            </a:r>
          </a:p>
          <a:p>
            <a:pPr>
              <a:lnSpc>
                <a:spcPct val="150000"/>
              </a:lnSpc>
            </a:pPr>
            <a:r>
              <a:rPr lang="en-IN" dirty="0"/>
              <a:t>Records must be smaller than pages</a:t>
            </a:r>
          </a:p>
          <a:p>
            <a:pPr>
              <a:lnSpc>
                <a:spcPct val="150000"/>
              </a:lnSpc>
            </a:pPr>
            <a:r>
              <a:rPr lang="en-IN" dirty="0"/>
              <a:t>Alternatives:</a:t>
            </a:r>
          </a:p>
          <a:p>
            <a:pPr lvl="1">
              <a:lnSpc>
                <a:spcPct val="150000"/>
              </a:lnSpc>
            </a:pPr>
            <a:r>
              <a:rPr lang="en-IN" dirty="0"/>
              <a:t>Store as files in file systems</a:t>
            </a:r>
          </a:p>
          <a:p>
            <a:pPr lvl="1">
              <a:lnSpc>
                <a:spcPct val="150000"/>
              </a:lnSpc>
            </a:pPr>
            <a:r>
              <a:rPr lang="en-IN" dirty="0"/>
              <a:t>Store as files managed by database</a:t>
            </a:r>
          </a:p>
          <a:p>
            <a:pPr lvl="1">
              <a:lnSpc>
                <a:spcPct val="150000"/>
              </a:lnSpc>
            </a:pPr>
            <a:r>
              <a:rPr lang="en-IN" dirty="0"/>
              <a:t>Break into pieces and store in multiple tuples in separate relation</a:t>
            </a:r>
          </a:p>
          <a:p>
            <a:pPr marL="457200" lvl="1" indent="0">
              <a:lnSpc>
                <a:spcPct val="150000"/>
              </a:lnSpc>
              <a:buNone/>
            </a:pPr>
            <a:endParaRPr lang="en-US" altLang="en-US" sz="2200" dirty="0">
              <a:latin typeface="Candara" panose="020E0502030303020204" pitchFamily="34" charset="0"/>
            </a:endParaRPr>
          </a:p>
        </p:txBody>
      </p:sp>
    </p:spTree>
    <p:extLst>
      <p:ext uri="{BB962C8B-B14F-4D97-AF65-F5344CB8AC3E}">
        <p14:creationId xmlns:p14="http://schemas.microsoft.com/office/powerpoint/2010/main" val="296689884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1"/>
            <a:ext cx="9144000" cy="685800"/>
          </a:xfrm>
        </p:spPr>
        <p:txBody>
          <a:bodyPr anchor="ctr"/>
          <a:lstStyle/>
          <a:p>
            <a:r>
              <a:rPr lang="en-US" altLang="en-US" sz="3200" b="1" dirty="0">
                <a:effectLst>
                  <a:outerShdw blurRad="38100" dist="38100" dir="2700000" algn="tl">
                    <a:srgbClr val="000000">
                      <a:alpha val="43137"/>
                    </a:srgbClr>
                  </a:outerShdw>
                </a:effectLst>
              </a:rPr>
              <a:t>Allocating file blocks on disk</a:t>
            </a:r>
            <a:endParaRPr lang="en-US" altLang="en-US" sz="4000" b="1" dirty="0">
              <a:effectLst>
                <a:outerShdw blurRad="38100" dist="38100" dir="2700000" algn="tl">
                  <a:srgbClr val="000000">
                    <a:alpha val="43137"/>
                  </a:srgbClr>
                </a:outerShdw>
              </a:effectLst>
            </a:endParaRPr>
          </a:p>
        </p:txBody>
      </p:sp>
      <p:sp>
        <p:nvSpPr>
          <p:cNvPr id="35843" name="Content Placeholder 2"/>
          <p:cNvSpPr>
            <a:spLocks noGrp="1"/>
          </p:cNvSpPr>
          <p:nvPr>
            <p:ph idx="1"/>
          </p:nvPr>
        </p:nvSpPr>
        <p:spPr>
          <a:xfrm>
            <a:off x="52960" y="707569"/>
            <a:ext cx="9042400" cy="6106887"/>
          </a:xfrm>
        </p:spPr>
        <p:txBody>
          <a:bodyPr/>
          <a:lstStyle/>
          <a:p>
            <a:pPr>
              <a:lnSpc>
                <a:spcPct val="150000"/>
              </a:lnSpc>
            </a:pPr>
            <a:r>
              <a:rPr lang="en-US" altLang="en-US" dirty="0"/>
              <a:t>Allocating file blocks on disk</a:t>
            </a:r>
          </a:p>
          <a:p>
            <a:pPr lvl="1">
              <a:lnSpc>
                <a:spcPct val="150000"/>
              </a:lnSpc>
            </a:pPr>
            <a:r>
              <a:rPr lang="en-US" altLang="en-US" dirty="0"/>
              <a:t>Contiguous allocation</a:t>
            </a:r>
          </a:p>
          <a:p>
            <a:pPr lvl="1">
              <a:lnSpc>
                <a:spcPct val="150000"/>
              </a:lnSpc>
            </a:pPr>
            <a:r>
              <a:rPr lang="en-US" altLang="en-US" dirty="0"/>
              <a:t>Linked allocation</a:t>
            </a:r>
          </a:p>
          <a:p>
            <a:pPr lvl="1">
              <a:lnSpc>
                <a:spcPct val="150000"/>
              </a:lnSpc>
            </a:pPr>
            <a:r>
              <a:rPr lang="en-US" altLang="en-US" dirty="0"/>
              <a:t>Indexed allocation</a:t>
            </a:r>
          </a:p>
          <a:p>
            <a:pPr>
              <a:lnSpc>
                <a:spcPct val="150000"/>
              </a:lnSpc>
            </a:pPr>
            <a:r>
              <a:rPr lang="en-US" altLang="en-US" dirty="0"/>
              <a:t>File header (file descriptor)</a:t>
            </a:r>
          </a:p>
          <a:p>
            <a:pPr lvl="1">
              <a:lnSpc>
                <a:spcPct val="150000"/>
              </a:lnSpc>
            </a:pPr>
            <a:r>
              <a:rPr lang="en-US" altLang="en-US" dirty="0"/>
              <a:t>Contains file information needed by system programs</a:t>
            </a:r>
          </a:p>
          <a:p>
            <a:pPr lvl="2">
              <a:lnSpc>
                <a:spcPct val="150000"/>
              </a:lnSpc>
            </a:pPr>
            <a:r>
              <a:rPr lang="en-US" altLang="en-US" dirty="0"/>
              <a:t>Disk addresses</a:t>
            </a:r>
          </a:p>
          <a:p>
            <a:pPr lvl="2">
              <a:lnSpc>
                <a:spcPct val="150000"/>
              </a:lnSpc>
            </a:pPr>
            <a:r>
              <a:rPr lang="en-US" altLang="en-US" dirty="0"/>
              <a:t>Format descriptions</a:t>
            </a:r>
          </a:p>
        </p:txBody>
      </p:sp>
    </p:spTree>
    <p:extLst>
      <p:ext uri="{BB962C8B-B14F-4D97-AF65-F5344CB8AC3E}">
        <p14:creationId xmlns:p14="http://schemas.microsoft.com/office/powerpoint/2010/main" val="38339286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A7F671E-D711-41BF-961C-08FCFA976CFF}"/>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771" name="Rectangle 3">
            <a:extLst>
              <a:ext uri="{FF2B5EF4-FFF2-40B4-BE49-F238E27FC236}">
                <a16:creationId xmlns:a16="http://schemas.microsoft.com/office/drawing/2014/main" id="{8A4E41BE-C6FE-4657-9F74-0E5936FEA6F1}"/>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772" name="Rectangle 4">
            <a:extLst>
              <a:ext uri="{FF2B5EF4-FFF2-40B4-BE49-F238E27FC236}">
                <a16:creationId xmlns:a16="http://schemas.microsoft.com/office/drawing/2014/main" id="{1176F4B1-34B9-4E3B-ACB9-DF36E70D2312}"/>
              </a:ext>
            </a:extLst>
          </p:cNvPr>
          <p:cNvSpPr>
            <a:spLocks noGrp="1" noChangeArrowheads="1"/>
          </p:cNvSpPr>
          <p:nvPr>
            <p:ph type="title"/>
          </p:nvPr>
        </p:nvSpPr>
        <p:spPr>
          <a:solidFill>
            <a:srgbClr val="0070C0"/>
          </a:solidFill>
          <a:ln/>
        </p:spPr>
        <p:txBody>
          <a:bodyPr lIns="92075" tIns="46038" rIns="92075" bIns="46038"/>
          <a:lstStyle/>
          <a:p>
            <a:r>
              <a:rPr lang="en-US" altLang="ti-ET" dirty="0"/>
              <a:t>Record Formats: Variable Length</a:t>
            </a:r>
          </a:p>
        </p:txBody>
      </p:sp>
      <p:sp>
        <p:nvSpPr>
          <p:cNvPr id="32773" name="Rectangle 5">
            <a:extLst>
              <a:ext uri="{FF2B5EF4-FFF2-40B4-BE49-F238E27FC236}">
                <a16:creationId xmlns:a16="http://schemas.microsoft.com/office/drawing/2014/main" id="{18E7D121-D8A5-46C4-82DE-09289E738814}"/>
              </a:ext>
            </a:extLst>
          </p:cNvPr>
          <p:cNvSpPr>
            <a:spLocks noGrp="1" noChangeArrowheads="1"/>
          </p:cNvSpPr>
          <p:nvPr>
            <p:ph type="body" idx="1"/>
          </p:nvPr>
        </p:nvSpPr>
        <p:spPr>
          <a:xfrm>
            <a:off x="184150" y="925286"/>
            <a:ext cx="7543800" cy="685800"/>
          </a:xfrm>
          <a:noFill/>
          <a:ln/>
        </p:spPr>
        <p:txBody>
          <a:bodyPr lIns="92075" tIns="46038" rIns="92075" bIns="46038"/>
          <a:lstStyle/>
          <a:p>
            <a:r>
              <a:rPr lang="en-US" altLang="ti-ET" sz="2800" dirty="0"/>
              <a:t>Two alternative formats (# fields is fixed):</a:t>
            </a:r>
          </a:p>
        </p:txBody>
      </p:sp>
      <p:sp>
        <p:nvSpPr>
          <p:cNvPr id="32774" name="Rectangle 6">
            <a:extLst>
              <a:ext uri="{FF2B5EF4-FFF2-40B4-BE49-F238E27FC236}">
                <a16:creationId xmlns:a16="http://schemas.microsoft.com/office/drawing/2014/main" id="{A32A37A0-5D77-4354-B6FE-2EE3DC19D96E}"/>
              </a:ext>
            </a:extLst>
          </p:cNvPr>
          <p:cNvSpPr>
            <a:spLocks noChangeArrowheads="1"/>
          </p:cNvSpPr>
          <p:nvPr/>
        </p:nvSpPr>
        <p:spPr bwMode="auto">
          <a:xfrm>
            <a:off x="517525" y="5622925"/>
            <a:ext cx="8489504"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 typeface="Monotype Sorts" pitchFamily="112" charset="2"/>
              <a:buChar char="*"/>
            </a:pPr>
            <a:r>
              <a:rPr lang="en-US" altLang="ti-ET" sz="2400" dirty="0">
                <a:solidFill>
                  <a:schemeClr val="tx1"/>
                </a:solidFill>
              </a:rPr>
              <a:t> Second offers direct access to </a:t>
            </a:r>
            <a:r>
              <a:rPr lang="en-US" altLang="ti-ET" sz="2400" dirty="0" err="1">
                <a:solidFill>
                  <a:schemeClr val="tx1"/>
                </a:solidFill>
              </a:rPr>
              <a:t>i’th</a:t>
            </a:r>
            <a:r>
              <a:rPr lang="en-US" altLang="ti-ET" sz="2400" dirty="0">
                <a:solidFill>
                  <a:schemeClr val="tx1"/>
                </a:solidFill>
              </a:rPr>
              <a:t> field, efficient storage </a:t>
            </a:r>
          </a:p>
          <a:p>
            <a:r>
              <a:rPr lang="en-US" altLang="ti-ET" sz="2400" dirty="0">
                <a:solidFill>
                  <a:schemeClr val="tx1"/>
                </a:solidFill>
              </a:rPr>
              <a:t>of </a:t>
            </a:r>
            <a:r>
              <a:rPr lang="en-US" altLang="ti-ET" sz="2400" i="1" u="sng" dirty="0">
                <a:solidFill>
                  <a:srgbClr val="FF0000"/>
                </a:solidFill>
              </a:rPr>
              <a:t>nulls</a:t>
            </a:r>
            <a:r>
              <a:rPr lang="en-US" altLang="ti-ET" sz="2400" dirty="0">
                <a:solidFill>
                  <a:schemeClr val="accent2"/>
                </a:solidFill>
              </a:rPr>
              <a:t> </a:t>
            </a:r>
            <a:r>
              <a:rPr lang="en-US" altLang="ti-ET" sz="2400" dirty="0">
                <a:solidFill>
                  <a:schemeClr val="tx1"/>
                </a:solidFill>
              </a:rPr>
              <a:t>(special </a:t>
            </a:r>
            <a:r>
              <a:rPr lang="en-US" altLang="ti-ET" sz="2400" i="1" dirty="0">
                <a:solidFill>
                  <a:schemeClr val="tx1"/>
                </a:solidFill>
              </a:rPr>
              <a:t>don’t know </a:t>
            </a:r>
            <a:r>
              <a:rPr lang="en-US" altLang="ti-ET" sz="2400" dirty="0">
                <a:solidFill>
                  <a:schemeClr val="tx1"/>
                </a:solidFill>
              </a:rPr>
              <a:t>value); small directory overhead. </a:t>
            </a:r>
          </a:p>
        </p:txBody>
      </p:sp>
      <p:sp>
        <p:nvSpPr>
          <p:cNvPr id="32775" name="Rectangle 7">
            <a:extLst>
              <a:ext uri="{FF2B5EF4-FFF2-40B4-BE49-F238E27FC236}">
                <a16:creationId xmlns:a16="http://schemas.microsoft.com/office/drawing/2014/main" id="{42C29868-6974-44AE-86A6-9F09E5B069B6}"/>
              </a:ext>
            </a:extLst>
          </p:cNvPr>
          <p:cNvSpPr>
            <a:spLocks noChangeArrowheads="1"/>
          </p:cNvSpPr>
          <p:nvPr/>
        </p:nvSpPr>
        <p:spPr bwMode="auto">
          <a:xfrm>
            <a:off x="1049337" y="2079625"/>
            <a:ext cx="9906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778" name="Rectangle 10">
            <a:extLst>
              <a:ext uri="{FF2B5EF4-FFF2-40B4-BE49-F238E27FC236}">
                <a16:creationId xmlns:a16="http://schemas.microsoft.com/office/drawing/2014/main" id="{50D19A85-020A-4645-B7CF-FE839B9091DF}"/>
              </a:ext>
            </a:extLst>
          </p:cNvPr>
          <p:cNvSpPr>
            <a:spLocks noChangeArrowheads="1"/>
          </p:cNvSpPr>
          <p:nvPr/>
        </p:nvSpPr>
        <p:spPr bwMode="auto">
          <a:xfrm>
            <a:off x="2046287" y="2073275"/>
            <a:ext cx="3683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779" name="Rectangle 11">
            <a:extLst>
              <a:ext uri="{FF2B5EF4-FFF2-40B4-BE49-F238E27FC236}">
                <a16:creationId xmlns:a16="http://schemas.microsoft.com/office/drawing/2014/main" id="{954D34CB-D03D-4EF0-A8C9-752178BCFE5E}"/>
              </a:ext>
            </a:extLst>
          </p:cNvPr>
          <p:cNvSpPr>
            <a:spLocks noChangeArrowheads="1"/>
          </p:cNvSpPr>
          <p:nvPr/>
        </p:nvSpPr>
        <p:spPr bwMode="auto">
          <a:xfrm>
            <a:off x="2427287" y="2073275"/>
            <a:ext cx="9779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grpSp>
        <p:nvGrpSpPr>
          <p:cNvPr id="32782" name="Group 14">
            <a:extLst>
              <a:ext uri="{FF2B5EF4-FFF2-40B4-BE49-F238E27FC236}">
                <a16:creationId xmlns:a16="http://schemas.microsoft.com/office/drawing/2014/main" id="{63857D32-3F90-4D4F-9B48-619C8E5ADFBA}"/>
              </a:ext>
            </a:extLst>
          </p:cNvPr>
          <p:cNvGrpSpPr>
            <a:grpSpLocks/>
          </p:cNvGrpSpPr>
          <p:nvPr/>
        </p:nvGrpSpPr>
        <p:grpSpPr bwMode="auto">
          <a:xfrm>
            <a:off x="3417887" y="2073275"/>
            <a:ext cx="1358900" cy="596900"/>
            <a:chOff x="2500" y="1492"/>
            <a:chExt cx="856" cy="376"/>
          </a:xfrm>
        </p:grpSpPr>
        <p:sp>
          <p:nvSpPr>
            <p:cNvPr id="32780" name="Rectangle 12">
              <a:extLst>
                <a:ext uri="{FF2B5EF4-FFF2-40B4-BE49-F238E27FC236}">
                  <a16:creationId xmlns:a16="http://schemas.microsoft.com/office/drawing/2014/main" id="{89765FAE-CE06-48E0-A697-2B633CAFA9D4}"/>
                </a:ext>
              </a:extLst>
            </p:cNvPr>
            <p:cNvSpPr>
              <a:spLocks noChangeArrowheads="1"/>
            </p:cNvSpPr>
            <p:nvPr/>
          </p:nvSpPr>
          <p:spPr bwMode="auto">
            <a:xfrm>
              <a:off x="2500" y="1492"/>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781" name="Rectangle 13">
              <a:extLst>
                <a:ext uri="{FF2B5EF4-FFF2-40B4-BE49-F238E27FC236}">
                  <a16:creationId xmlns:a16="http://schemas.microsoft.com/office/drawing/2014/main" id="{6416470F-0034-4298-8752-284D8C68F57F}"/>
                </a:ext>
              </a:extLst>
            </p:cNvPr>
            <p:cNvSpPr>
              <a:spLocks noChangeArrowheads="1"/>
            </p:cNvSpPr>
            <p:nvPr/>
          </p:nvSpPr>
          <p:spPr bwMode="auto">
            <a:xfrm>
              <a:off x="2740" y="1492"/>
              <a:ext cx="616"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grpSp>
      <p:grpSp>
        <p:nvGrpSpPr>
          <p:cNvPr id="32785" name="Group 17">
            <a:extLst>
              <a:ext uri="{FF2B5EF4-FFF2-40B4-BE49-F238E27FC236}">
                <a16:creationId xmlns:a16="http://schemas.microsoft.com/office/drawing/2014/main" id="{D1396E94-D96E-4089-980F-5EE4B2D4B640}"/>
              </a:ext>
            </a:extLst>
          </p:cNvPr>
          <p:cNvGrpSpPr>
            <a:grpSpLocks/>
          </p:cNvGrpSpPr>
          <p:nvPr/>
        </p:nvGrpSpPr>
        <p:grpSpPr bwMode="auto">
          <a:xfrm>
            <a:off x="4789487" y="2073275"/>
            <a:ext cx="1358900" cy="596900"/>
            <a:chOff x="3364" y="1492"/>
            <a:chExt cx="856" cy="376"/>
          </a:xfrm>
        </p:grpSpPr>
        <p:sp>
          <p:nvSpPr>
            <p:cNvPr id="32783" name="Rectangle 15">
              <a:extLst>
                <a:ext uri="{FF2B5EF4-FFF2-40B4-BE49-F238E27FC236}">
                  <a16:creationId xmlns:a16="http://schemas.microsoft.com/office/drawing/2014/main" id="{58263684-3946-4DF3-AF17-613DF3A211ED}"/>
                </a:ext>
              </a:extLst>
            </p:cNvPr>
            <p:cNvSpPr>
              <a:spLocks noChangeArrowheads="1"/>
            </p:cNvSpPr>
            <p:nvPr/>
          </p:nvSpPr>
          <p:spPr bwMode="auto">
            <a:xfrm>
              <a:off x="3364" y="1492"/>
              <a:ext cx="232"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784" name="Rectangle 16">
              <a:extLst>
                <a:ext uri="{FF2B5EF4-FFF2-40B4-BE49-F238E27FC236}">
                  <a16:creationId xmlns:a16="http://schemas.microsoft.com/office/drawing/2014/main" id="{38E75110-5046-405E-A421-EFF52F8ED033}"/>
                </a:ext>
              </a:extLst>
            </p:cNvPr>
            <p:cNvSpPr>
              <a:spLocks noChangeArrowheads="1"/>
            </p:cNvSpPr>
            <p:nvPr/>
          </p:nvSpPr>
          <p:spPr bwMode="auto">
            <a:xfrm>
              <a:off x="3604" y="1492"/>
              <a:ext cx="616" cy="3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grpSp>
      <p:sp>
        <p:nvSpPr>
          <p:cNvPr id="32787" name="Rectangle 19">
            <a:extLst>
              <a:ext uri="{FF2B5EF4-FFF2-40B4-BE49-F238E27FC236}">
                <a16:creationId xmlns:a16="http://schemas.microsoft.com/office/drawing/2014/main" id="{7C111D62-6E21-4311-8084-911F202112E9}"/>
              </a:ext>
            </a:extLst>
          </p:cNvPr>
          <p:cNvSpPr>
            <a:spLocks noChangeArrowheads="1"/>
          </p:cNvSpPr>
          <p:nvPr/>
        </p:nvSpPr>
        <p:spPr bwMode="auto">
          <a:xfrm>
            <a:off x="2097087" y="21764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ti-ET" sz="2400">
                <a:solidFill>
                  <a:schemeClr val="tx2"/>
                </a:solidFill>
              </a:rPr>
              <a:t>$</a:t>
            </a:r>
          </a:p>
        </p:txBody>
      </p:sp>
      <p:sp>
        <p:nvSpPr>
          <p:cNvPr id="32788" name="Rectangle 20">
            <a:extLst>
              <a:ext uri="{FF2B5EF4-FFF2-40B4-BE49-F238E27FC236}">
                <a16:creationId xmlns:a16="http://schemas.microsoft.com/office/drawing/2014/main" id="{6F55F28B-97D0-4938-85BD-CE02703E89D7}"/>
              </a:ext>
            </a:extLst>
          </p:cNvPr>
          <p:cNvSpPr>
            <a:spLocks noChangeArrowheads="1"/>
          </p:cNvSpPr>
          <p:nvPr/>
        </p:nvSpPr>
        <p:spPr bwMode="auto">
          <a:xfrm>
            <a:off x="3468687" y="21764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ti-ET" sz="2400">
                <a:solidFill>
                  <a:schemeClr val="tx2"/>
                </a:solidFill>
              </a:rPr>
              <a:t>$</a:t>
            </a:r>
          </a:p>
        </p:txBody>
      </p:sp>
      <p:sp>
        <p:nvSpPr>
          <p:cNvPr id="32789" name="Rectangle 21">
            <a:extLst>
              <a:ext uri="{FF2B5EF4-FFF2-40B4-BE49-F238E27FC236}">
                <a16:creationId xmlns:a16="http://schemas.microsoft.com/office/drawing/2014/main" id="{C02B66D0-8D1B-40BD-9A83-AFD42144AD6E}"/>
              </a:ext>
            </a:extLst>
          </p:cNvPr>
          <p:cNvSpPr>
            <a:spLocks noChangeArrowheads="1"/>
          </p:cNvSpPr>
          <p:nvPr/>
        </p:nvSpPr>
        <p:spPr bwMode="auto">
          <a:xfrm>
            <a:off x="4840287" y="2174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ti-ET" sz="2400">
                <a:solidFill>
                  <a:schemeClr val="tx2"/>
                </a:solidFill>
              </a:rPr>
              <a:t>$</a:t>
            </a:r>
          </a:p>
        </p:txBody>
      </p:sp>
      <p:sp>
        <p:nvSpPr>
          <p:cNvPr id="32790" name="Rectangle 22">
            <a:extLst>
              <a:ext uri="{FF2B5EF4-FFF2-40B4-BE49-F238E27FC236}">
                <a16:creationId xmlns:a16="http://schemas.microsoft.com/office/drawing/2014/main" id="{3DE59563-21C4-4F8C-8B8D-B97A414FCBDB}"/>
              </a:ext>
            </a:extLst>
          </p:cNvPr>
          <p:cNvSpPr>
            <a:spLocks noChangeArrowheads="1"/>
          </p:cNvSpPr>
          <p:nvPr/>
        </p:nvSpPr>
        <p:spPr bwMode="auto">
          <a:xfrm>
            <a:off x="6161087" y="2073275"/>
            <a:ext cx="3683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791" name="Rectangle 23">
            <a:extLst>
              <a:ext uri="{FF2B5EF4-FFF2-40B4-BE49-F238E27FC236}">
                <a16:creationId xmlns:a16="http://schemas.microsoft.com/office/drawing/2014/main" id="{460B6579-6208-43B0-AE5E-F36EA9B11374}"/>
              </a:ext>
            </a:extLst>
          </p:cNvPr>
          <p:cNvSpPr>
            <a:spLocks noChangeArrowheads="1"/>
          </p:cNvSpPr>
          <p:nvPr/>
        </p:nvSpPr>
        <p:spPr bwMode="auto">
          <a:xfrm>
            <a:off x="6211887" y="2174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ti-ET" sz="2400">
                <a:solidFill>
                  <a:schemeClr val="tx2"/>
                </a:solidFill>
              </a:rPr>
              <a:t>$</a:t>
            </a:r>
          </a:p>
        </p:txBody>
      </p:sp>
      <p:sp>
        <p:nvSpPr>
          <p:cNvPr id="32795" name="Rectangle 27">
            <a:extLst>
              <a:ext uri="{FF2B5EF4-FFF2-40B4-BE49-F238E27FC236}">
                <a16:creationId xmlns:a16="http://schemas.microsoft.com/office/drawing/2014/main" id="{3E4770E2-0197-4470-B003-AFC4DE660CD6}"/>
              </a:ext>
            </a:extLst>
          </p:cNvPr>
          <p:cNvSpPr>
            <a:spLocks noChangeArrowheads="1"/>
          </p:cNvSpPr>
          <p:nvPr/>
        </p:nvSpPr>
        <p:spPr bwMode="auto">
          <a:xfrm>
            <a:off x="1563687" y="2660650"/>
            <a:ext cx="508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ti-ET" sz="2400" dirty="0">
                <a:solidFill>
                  <a:schemeClr val="tx2"/>
                </a:solidFill>
              </a:rPr>
              <a:t>Fields Delimited by Special Symbols</a:t>
            </a:r>
          </a:p>
        </p:txBody>
      </p:sp>
      <p:sp>
        <p:nvSpPr>
          <p:cNvPr id="32796" name="Rectangle 28">
            <a:extLst>
              <a:ext uri="{FF2B5EF4-FFF2-40B4-BE49-F238E27FC236}">
                <a16:creationId xmlns:a16="http://schemas.microsoft.com/office/drawing/2014/main" id="{85764DC5-292B-4F88-9803-06AA5AE61180}"/>
              </a:ext>
            </a:extLst>
          </p:cNvPr>
          <p:cNvSpPr>
            <a:spLocks noChangeArrowheads="1"/>
          </p:cNvSpPr>
          <p:nvPr/>
        </p:nvSpPr>
        <p:spPr bwMode="auto">
          <a:xfrm>
            <a:off x="1277937" y="1762125"/>
            <a:ext cx="452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ti-ET" sz="1800">
                <a:solidFill>
                  <a:schemeClr val="tx2"/>
                </a:solidFill>
              </a:rPr>
              <a:t>F1                    F2                   F3                    F4</a:t>
            </a:r>
          </a:p>
        </p:txBody>
      </p:sp>
      <p:sp>
        <p:nvSpPr>
          <p:cNvPr id="32797" name="Rectangle 29">
            <a:extLst>
              <a:ext uri="{FF2B5EF4-FFF2-40B4-BE49-F238E27FC236}">
                <a16:creationId xmlns:a16="http://schemas.microsoft.com/office/drawing/2014/main" id="{ABB8859C-CB85-4E66-875D-4D14106E5797}"/>
              </a:ext>
            </a:extLst>
          </p:cNvPr>
          <p:cNvSpPr>
            <a:spLocks noChangeArrowheads="1"/>
          </p:cNvSpPr>
          <p:nvPr/>
        </p:nvSpPr>
        <p:spPr bwMode="auto">
          <a:xfrm>
            <a:off x="2860675" y="3599089"/>
            <a:ext cx="337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ti-ET" sz="1800">
                <a:solidFill>
                  <a:schemeClr val="tx2"/>
                </a:solidFill>
              </a:rPr>
              <a:t>F1             F2             F3             F4</a:t>
            </a:r>
          </a:p>
        </p:txBody>
      </p:sp>
      <p:sp>
        <p:nvSpPr>
          <p:cNvPr id="32799" name="Rectangle 31">
            <a:extLst>
              <a:ext uri="{FF2B5EF4-FFF2-40B4-BE49-F238E27FC236}">
                <a16:creationId xmlns:a16="http://schemas.microsoft.com/office/drawing/2014/main" id="{1DD3D128-E81C-4D7A-A12C-973D74BB0144}"/>
              </a:ext>
            </a:extLst>
          </p:cNvPr>
          <p:cNvSpPr>
            <a:spLocks noChangeArrowheads="1"/>
          </p:cNvSpPr>
          <p:nvPr/>
        </p:nvSpPr>
        <p:spPr bwMode="auto">
          <a:xfrm>
            <a:off x="1055687" y="3932464"/>
            <a:ext cx="3683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800" name="Rectangle 32">
            <a:extLst>
              <a:ext uri="{FF2B5EF4-FFF2-40B4-BE49-F238E27FC236}">
                <a16:creationId xmlns:a16="http://schemas.microsoft.com/office/drawing/2014/main" id="{465786C1-FB69-4D4A-9420-EA61FDB0277D}"/>
              </a:ext>
            </a:extLst>
          </p:cNvPr>
          <p:cNvSpPr>
            <a:spLocks noChangeArrowheads="1"/>
          </p:cNvSpPr>
          <p:nvPr/>
        </p:nvSpPr>
        <p:spPr bwMode="auto">
          <a:xfrm>
            <a:off x="1436687" y="3932464"/>
            <a:ext cx="3683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801" name="Rectangle 33">
            <a:extLst>
              <a:ext uri="{FF2B5EF4-FFF2-40B4-BE49-F238E27FC236}">
                <a16:creationId xmlns:a16="http://schemas.microsoft.com/office/drawing/2014/main" id="{74DD1F52-DC19-4944-B1AF-E1373B500960}"/>
              </a:ext>
            </a:extLst>
          </p:cNvPr>
          <p:cNvSpPr>
            <a:spLocks noChangeArrowheads="1"/>
          </p:cNvSpPr>
          <p:nvPr/>
        </p:nvSpPr>
        <p:spPr bwMode="auto">
          <a:xfrm>
            <a:off x="1817687" y="3932464"/>
            <a:ext cx="3683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802" name="Rectangle 34">
            <a:extLst>
              <a:ext uri="{FF2B5EF4-FFF2-40B4-BE49-F238E27FC236}">
                <a16:creationId xmlns:a16="http://schemas.microsoft.com/office/drawing/2014/main" id="{A0B459F3-4E78-49A3-BA85-4CA1AD35DDB1}"/>
              </a:ext>
            </a:extLst>
          </p:cNvPr>
          <p:cNvSpPr>
            <a:spLocks noChangeArrowheads="1"/>
          </p:cNvSpPr>
          <p:nvPr/>
        </p:nvSpPr>
        <p:spPr bwMode="auto">
          <a:xfrm>
            <a:off x="2198687" y="3932464"/>
            <a:ext cx="3683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803" name="Rectangle 35">
            <a:extLst>
              <a:ext uri="{FF2B5EF4-FFF2-40B4-BE49-F238E27FC236}">
                <a16:creationId xmlns:a16="http://schemas.microsoft.com/office/drawing/2014/main" id="{CA07A5D7-BBE9-4DFC-9402-3E32C19DA2A7}"/>
              </a:ext>
            </a:extLst>
          </p:cNvPr>
          <p:cNvSpPr>
            <a:spLocks noChangeArrowheads="1"/>
          </p:cNvSpPr>
          <p:nvPr/>
        </p:nvSpPr>
        <p:spPr bwMode="auto">
          <a:xfrm>
            <a:off x="2579687" y="3932464"/>
            <a:ext cx="9779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804" name="Rectangle 36">
            <a:extLst>
              <a:ext uri="{FF2B5EF4-FFF2-40B4-BE49-F238E27FC236}">
                <a16:creationId xmlns:a16="http://schemas.microsoft.com/office/drawing/2014/main" id="{41639CCA-D7C6-4A78-B3C6-2D6E6351B788}"/>
              </a:ext>
            </a:extLst>
          </p:cNvPr>
          <p:cNvSpPr>
            <a:spLocks noChangeArrowheads="1"/>
          </p:cNvSpPr>
          <p:nvPr/>
        </p:nvSpPr>
        <p:spPr bwMode="auto">
          <a:xfrm>
            <a:off x="3570287" y="3932464"/>
            <a:ext cx="9779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805" name="Rectangle 37">
            <a:extLst>
              <a:ext uri="{FF2B5EF4-FFF2-40B4-BE49-F238E27FC236}">
                <a16:creationId xmlns:a16="http://schemas.microsoft.com/office/drawing/2014/main" id="{24A6FC8B-99D6-4870-B1FB-8C39F0EE88C4}"/>
              </a:ext>
            </a:extLst>
          </p:cNvPr>
          <p:cNvSpPr>
            <a:spLocks noChangeArrowheads="1"/>
          </p:cNvSpPr>
          <p:nvPr/>
        </p:nvSpPr>
        <p:spPr bwMode="auto">
          <a:xfrm>
            <a:off x="4560887" y="3932464"/>
            <a:ext cx="9779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806" name="Rectangle 38">
            <a:extLst>
              <a:ext uri="{FF2B5EF4-FFF2-40B4-BE49-F238E27FC236}">
                <a16:creationId xmlns:a16="http://schemas.microsoft.com/office/drawing/2014/main" id="{78039FE9-29D7-4DE4-BE6E-520D75A23039}"/>
              </a:ext>
            </a:extLst>
          </p:cNvPr>
          <p:cNvSpPr>
            <a:spLocks noChangeArrowheads="1"/>
          </p:cNvSpPr>
          <p:nvPr/>
        </p:nvSpPr>
        <p:spPr bwMode="auto">
          <a:xfrm>
            <a:off x="5551487" y="3932464"/>
            <a:ext cx="977900" cy="596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814" name="Rectangle 46">
            <a:extLst>
              <a:ext uri="{FF2B5EF4-FFF2-40B4-BE49-F238E27FC236}">
                <a16:creationId xmlns:a16="http://schemas.microsoft.com/office/drawing/2014/main" id="{1BD4957F-1EDE-46BF-88B0-11ADB29D33A4}"/>
              </a:ext>
            </a:extLst>
          </p:cNvPr>
          <p:cNvSpPr>
            <a:spLocks noChangeArrowheads="1"/>
          </p:cNvSpPr>
          <p:nvPr/>
        </p:nvSpPr>
        <p:spPr bwMode="auto">
          <a:xfrm>
            <a:off x="1616529" y="4846638"/>
            <a:ext cx="3106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ti-ET" sz="2400" dirty="0">
                <a:solidFill>
                  <a:schemeClr val="tx2"/>
                </a:solidFill>
              </a:rPr>
              <a:t>Array of Field Offsets</a:t>
            </a:r>
          </a:p>
        </p:txBody>
      </p:sp>
      <p:cxnSp>
        <p:nvCxnSpPr>
          <p:cNvPr id="32817" name="AutoShape 49">
            <a:extLst>
              <a:ext uri="{FF2B5EF4-FFF2-40B4-BE49-F238E27FC236}">
                <a16:creationId xmlns:a16="http://schemas.microsoft.com/office/drawing/2014/main" id="{E9FA1205-724D-41B3-90F1-3832FAD458BD}"/>
              </a:ext>
            </a:extLst>
          </p:cNvPr>
          <p:cNvCxnSpPr>
            <a:cxnSpLocks noChangeShapeType="1"/>
          </p:cNvCxnSpPr>
          <p:nvPr/>
        </p:nvCxnSpPr>
        <p:spPr bwMode="auto">
          <a:xfrm rot="5400000" flipH="1" flipV="1">
            <a:off x="1871662" y="3599089"/>
            <a:ext cx="76200" cy="1339850"/>
          </a:xfrm>
          <a:prstGeom prst="curvedConnector4">
            <a:avLst>
              <a:gd name="adj1" fmla="val 699995"/>
              <a:gd name="adj2" fmla="val 5142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19" name="AutoShape 51">
            <a:extLst>
              <a:ext uri="{FF2B5EF4-FFF2-40B4-BE49-F238E27FC236}">
                <a16:creationId xmlns:a16="http://schemas.microsoft.com/office/drawing/2014/main" id="{5C796500-C9B3-4156-A7D1-892EF22F6AB3}"/>
              </a:ext>
            </a:extLst>
          </p:cNvPr>
          <p:cNvCxnSpPr>
            <a:cxnSpLocks noChangeShapeType="1"/>
          </p:cNvCxnSpPr>
          <p:nvPr/>
        </p:nvCxnSpPr>
        <p:spPr bwMode="auto">
          <a:xfrm rot="5400000" flipH="1" flipV="1">
            <a:off x="2519362" y="3256189"/>
            <a:ext cx="76200" cy="2025650"/>
          </a:xfrm>
          <a:prstGeom prst="curvedConnector4">
            <a:avLst>
              <a:gd name="adj1" fmla="val -300000"/>
              <a:gd name="adj2" fmla="val 50940"/>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1" name="AutoShape 53">
            <a:extLst>
              <a:ext uri="{FF2B5EF4-FFF2-40B4-BE49-F238E27FC236}">
                <a16:creationId xmlns:a16="http://schemas.microsoft.com/office/drawing/2014/main" id="{149B08CF-7A24-4FA2-BBC8-11266D7BB587}"/>
              </a:ext>
            </a:extLst>
          </p:cNvPr>
          <p:cNvCxnSpPr>
            <a:cxnSpLocks noChangeShapeType="1"/>
          </p:cNvCxnSpPr>
          <p:nvPr/>
        </p:nvCxnSpPr>
        <p:spPr bwMode="auto">
          <a:xfrm rot="5400000" flipH="1" flipV="1">
            <a:off x="3235325" y="2970439"/>
            <a:ext cx="65088" cy="2586037"/>
          </a:xfrm>
          <a:prstGeom prst="curvedConnector4">
            <a:avLst>
              <a:gd name="adj1" fmla="val -368292"/>
              <a:gd name="adj2" fmla="val 51259"/>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3" name="AutoShape 55">
            <a:extLst>
              <a:ext uri="{FF2B5EF4-FFF2-40B4-BE49-F238E27FC236}">
                <a16:creationId xmlns:a16="http://schemas.microsoft.com/office/drawing/2014/main" id="{0EEA5D3E-55B5-49AD-A7E7-0046A0B332BB}"/>
              </a:ext>
            </a:extLst>
          </p:cNvPr>
          <p:cNvCxnSpPr>
            <a:cxnSpLocks noChangeShapeType="1"/>
          </p:cNvCxnSpPr>
          <p:nvPr/>
        </p:nvCxnSpPr>
        <p:spPr bwMode="auto">
          <a:xfrm rot="5400000" flipH="1" flipV="1">
            <a:off x="3922712" y="2691039"/>
            <a:ext cx="76200" cy="3155950"/>
          </a:xfrm>
          <a:prstGeom prst="curvedConnector4">
            <a:avLst>
              <a:gd name="adj1" fmla="val -591667"/>
              <a:gd name="adj2" fmla="val 77060"/>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24" name="Oval 56">
            <a:extLst>
              <a:ext uri="{FF2B5EF4-FFF2-40B4-BE49-F238E27FC236}">
                <a16:creationId xmlns:a16="http://schemas.microsoft.com/office/drawing/2014/main" id="{CD75D8BC-3BEF-4642-BC19-C4A0354B26E1}"/>
              </a:ext>
            </a:extLst>
          </p:cNvPr>
          <p:cNvSpPr>
            <a:spLocks noChangeArrowheads="1"/>
          </p:cNvSpPr>
          <p:nvPr/>
        </p:nvSpPr>
        <p:spPr bwMode="auto">
          <a:xfrm>
            <a:off x="1201737" y="4230914"/>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825" name="Oval 57">
            <a:extLst>
              <a:ext uri="{FF2B5EF4-FFF2-40B4-BE49-F238E27FC236}">
                <a16:creationId xmlns:a16="http://schemas.microsoft.com/office/drawing/2014/main" id="{56D21938-834D-40D8-98A5-FEB7AFE425E9}"/>
              </a:ext>
            </a:extLst>
          </p:cNvPr>
          <p:cNvSpPr>
            <a:spLocks noChangeArrowheads="1"/>
          </p:cNvSpPr>
          <p:nvPr/>
        </p:nvSpPr>
        <p:spPr bwMode="auto">
          <a:xfrm>
            <a:off x="1506537" y="4230914"/>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826" name="Oval 58">
            <a:extLst>
              <a:ext uri="{FF2B5EF4-FFF2-40B4-BE49-F238E27FC236}">
                <a16:creationId xmlns:a16="http://schemas.microsoft.com/office/drawing/2014/main" id="{8FF746E7-FAB7-425D-9090-CE48A2F084D6}"/>
              </a:ext>
            </a:extLst>
          </p:cNvPr>
          <p:cNvSpPr>
            <a:spLocks noChangeArrowheads="1"/>
          </p:cNvSpPr>
          <p:nvPr/>
        </p:nvSpPr>
        <p:spPr bwMode="auto">
          <a:xfrm>
            <a:off x="1963737" y="4230914"/>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32827" name="Oval 59">
            <a:extLst>
              <a:ext uri="{FF2B5EF4-FFF2-40B4-BE49-F238E27FC236}">
                <a16:creationId xmlns:a16="http://schemas.microsoft.com/office/drawing/2014/main" id="{D551FBF6-877A-4961-94E8-F84BA503CE4D}"/>
              </a:ext>
            </a:extLst>
          </p:cNvPr>
          <p:cNvSpPr>
            <a:spLocks noChangeArrowheads="1"/>
          </p:cNvSpPr>
          <p:nvPr/>
        </p:nvSpPr>
        <p:spPr bwMode="auto">
          <a:xfrm>
            <a:off x="2344737" y="4230914"/>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chor="ctr"/>
          <a:lstStyle/>
          <a:p>
            <a:r>
              <a:rPr lang="en-CA" sz="2800" b="1" dirty="0">
                <a:effectLst>
                  <a:outerShdw blurRad="38100" dist="38100" dir="2700000" algn="tl">
                    <a:srgbClr val="000000">
                      <a:alpha val="43137"/>
                    </a:srgbClr>
                  </a:outerShdw>
                </a:effectLst>
              </a:rPr>
              <a:t>Fixed-Length Records and Variable-Length Records</a:t>
            </a:r>
            <a:endParaRPr lang="en-US" sz="2800" b="1" dirty="0">
              <a:effectLst>
                <a:outerShdw blurRad="38100" dist="38100" dir="2700000" algn="tl">
                  <a:srgbClr val="000000">
                    <a:alpha val="43137"/>
                  </a:srgbClr>
                </a:outerShdw>
              </a:effectLst>
            </a:endParaRPr>
          </a:p>
        </p:txBody>
      </p:sp>
      <p:pic>
        <p:nvPicPr>
          <p:cNvPr id="4" name="Picture 3"/>
          <p:cNvPicPr>
            <a:picLocks noChangeAspect="1"/>
          </p:cNvPicPr>
          <p:nvPr/>
        </p:nvPicPr>
        <p:blipFill rotWithShape="1">
          <a:blip r:embed="rId3"/>
          <a:srcRect l="16933" t="22397" r="25363" b="63264"/>
          <a:stretch/>
        </p:blipFill>
        <p:spPr>
          <a:xfrm>
            <a:off x="-1" y="600390"/>
            <a:ext cx="9144000" cy="1119551"/>
          </a:xfrm>
          <a:prstGeom prst="rect">
            <a:avLst/>
          </a:prstGeom>
        </p:spPr>
      </p:pic>
      <p:pic>
        <p:nvPicPr>
          <p:cNvPr id="6" name="Picture 5">
            <a:extLst>
              <a:ext uri="{FF2B5EF4-FFF2-40B4-BE49-F238E27FC236}">
                <a16:creationId xmlns:a16="http://schemas.microsoft.com/office/drawing/2014/main" id="{B3D472B0-B540-4B00-B731-1A1C87226172}"/>
              </a:ext>
            </a:extLst>
          </p:cNvPr>
          <p:cNvPicPr>
            <a:picLocks noChangeAspect="1"/>
          </p:cNvPicPr>
          <p:nvPr/>
        </p:nvPicPr>
        <p:blipFill rotWithShape="1">
          <a:blip r:embed="rId3"/>
          <a:srcRect l="16861" t="46788" r="25070" b="41175"/>
          <a:stretch/>
        </p:blipFill>
        <p:spPr>
          <a:xfrm>
            <a:off x="0" y="2740009"/>
            <a:ext cx="9144000" cy="931616"/>
          </a:xfrm>
          <a:prstGeom prst="rect">
            <a:avLst/>
          </a:prstGeom>
        </p:spPr>
      </p:pic>
      <p:sp>
        <p:nvSpPr>
          <p:cNvPr id="8" name="TextBox 7">
            <a:extLst>
              <a:ext uri="{FF2B5EF4-FFF2-40B4-BE49-F238E27FC236}">
                <a16:creationId xmlns:a16="http://schemas.microsoft.com/office/drawing/2014/main" id="{7851316A-7BEE-42B4-B5B5-5E2FC2C12027}"/>
              </a:ext>
            </a:extLst>
          </p:cNvPr>
          <p:cNvSpPr txBox="1"/>
          <p:nvPr/>
        </p:nvSpPr>
        <p:spPr>
          <a:xfrm>
            <a:off x="-10886" y="1785259"/>
            <a:ext cx="7941128" cy="461665"/>
          </a:xfrm>
          <a:prstGeom prst="rect">
            <a:avLst/>
          </a:prstGeom>
          <a:noFill/>
        </p:spPr>
        <p:txBody>
          <a:bodyPr wrap="square">
            <a:spAutoFit/>
          </a:bodyPr>
          <a:lstStyle/>
          <a:p>
            <a:r>
              <a:rPr lang="en-CA" sz="2400" dirty="0">
                <a:latin typeface="Candara" panose="020E0502030303020204" pitchFamily="34" charset="0"/>
              </a:rPr>
              <a:t>(a) A fixed-length record with six fields and size of 71 bytes. </a:t>
            </a:r>
            <a:endParaRPr lang="ti-ET" dirty="0"/>
          </a:p>
        </p:txBody>
      </p:sp>
      <p:pic>
        <p:nvPicPr>
          <p:cNvPr id="9" name="Picture 8">
            <a:extLst>
              <a:ext uri="{FF2B5EF4-FFF2-40B4-BE49-F238E27FC236}">
                <a16:creationId xmlns:a16="http://schemas.microsoft.com/office/drawing/2014/main" id="{9E0D596A-A6F2-4887-B8A4-02B00E13290A}"/>
              </a:ext>
            </a:extLst>
          </p:cNvPr>
          <p:cNvPicPr>
            <a:picLocks noChangeAspect="1"/>
          </p:cNvPicPr>
          <p:nvPr/>
        </p:nvPicPr>
        <p:blipFill rotWithShape="1">
          <a:blip r:embed="rId3"/>
          <a:srcRect l="16934" t="72199" r="22500" b="2622"/>
          <a:stretch/>
        </p:blipFill>
        <p:spPr>
          <a:xfrm>
            <a:off x="141514" y="5022921"/>
            <a:ext cx="8980714" cy="1835079"/>
          </a:xfrm>
          <a:prstGeom prst="rect">
            <a:avLst/>
          </a:prstGeom>
        </p:spPr>
      </p:pic>
      <p:sp>
        <p:nvSpPr>
          <p:cNvPr id="11" name="TextBox 10">
            <a:extLst>
              <a:ext uri="{FF2B5EF4-FFF2-40B4-BE49-F238E27FC236}">
                <a16:creationId xmlns:a16="http://schemas.microsoft.com/office/drawing/2014/main" id="{D7C2C12B-04C4-4B24-96E4-719489A25DDF}"/>
              </a:ext>
            </a:extLst>
          </p:cNvPr>
          <p:cNvSpPr txBox="1"/>
          <p:nvPr/>
        </p:nvSpPr>
        <p:spPr>
          <a:xfrm>
            <a:off x="21771" y="3671625"/>
            <a:ext cx="9122228" cy="830997"/>
          </a:xfrm>
          <a:prstGeom prst="rect">
            <a:avLst/>
          </a:prstGeom>
          <a:noFill/>
        </p:spPr>
        <p:txBody>
          <a:bodyPr wrap="square">
            <a:spAutoFit/>
          </a:bodyPr>
          <a:lstStyle/>
          <a:p>
            <a:r>
              <a:rPr lang="en-CA" sz="2400" dirty="0">
                <a:latin typeface="Candara" panose="020E0502030303020204" pitchFamily="34" charset="0"/>
              </a:rPr>
              <a:t>(b) A record with two variable-length fields and three fixed-length fields. </a:t>
            </a:r>
            <a:endParaRPr lang="ti-ET" dirty="0"/>
          </a:p>
        </p:txBody>
      </p:sp>
      <p:sp>
        <p:nvSpPr>
          <p:cNvPr id="5" name="Rectangle 4"/>
          <p:cNvSpPr/>
          <p:nvPr/>
        </p:nvSpPr>
        <p:spPr>
          <a:xfrm>
            <a:off x="119742" y="6063518"/>
            <a:ext cx="6335486" cy="769441"/>
          </a:xfrm>
          <a:prstGeom prst="rect">
            <a:avLst/>
          </a:prstGeom>
        </p:spPr>
        <p:txBody>
          <a:bodyPr wrap="square">
            <a:spAutoFit/>
          </a:bodyPr>
          <a:lstStyle/>
          <a:p>
            <a:r>
              <a:rPr lang="en-CA" sz="2200" dirty="0">
                <a:latin typeface="Candara" panose="020E0502030303020204" pitchFamily="34" charset="0"/>
              </a:rPr>
              <a:t>(c) A variable-field record with three types of separator characters.</a:t>
            </a:r>
            <a:endParaRPr lang="en-US" sz="2200" dirty="0">
              <a:latin typeface="Candara" panose="020E0502030303020204" pitchFamily="34" charset="0"/>
            </a:endParaRPr>
          </a:p>
        </p:txBody>
      </p:sp>
    </p:spTree>
    <p:extLst>
      <p:ext uri="{BB962C8B-B14F-4D97-AF65-F5344CB8AC3E}">
        <p14:creationId xmlns:p14="http://schemas.microsoft.com/office/powerpoint/2010/main" val="172150578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76C3333-53AE-4B99-A283-DF0FABC6116F}"/>
              </a:ext>
            </a:extLst>
          </p:cNvPr>
          <p:cNvSpPr>
            <a:spLocks noGrp="1" noChangeArrowheads="1"/>
          </p:cNvSpPr>
          <p:nvPr>
            <p:ph type="title"/>
          </p:nvPr>
        </p:nvSpPr>
        <p:spPr>
          <a:xfrm>
            <a:off x="0" y="0"/>
            <a:ext cx="9143999" cy="609600"/>
          </a:xfrm>
        </p:spPr>
        <p:txBody>
          <a:bodyPr anchor="ctr"/>
          <a:lstStyle/>
          <a:p>
            <a:pPr>
              <a:defRPr/>
            </a:pPr>
            <a:r>
              <a:rPr lang="en-US" altLang="ti-ET" sz="3200" dirty="0"/>
              <a:t>Record Formats: Variable Length</a:t>
            </a:r>
            <a:endParaRPr lang="en-US" altLang="en-US" sz="3000" b="1"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id="{58A8A506-5E27-4D72-B2F6-D295085D94E0}"/>
              </a:ext>
            </a:extLst>
          </p:cNvPr>
          <p:cNvSpPr>
            <a:spLocks noGrp="1"/>
          </p:cNvSpPr>
          <p:nvPr>
            <p:ph idx="1"/>
          </p:nvPr>
        </p:nvSpPr>
        <p:spPr>
          <a:xfrm>
            <a:off x="0" y="642258"/>
            <a:ext cx="9144000" cy="6137275"/>
          </a:xfrm>
        </p:spPr>
        <p:txBody>
          <a:bodyPr/>
          <a:lstStyle/>
          <a:p>
            <a:pPr>
              <a:lnSpc>
                <a:spcPct val="150000"/>
              </a:lnSpc>
            </a:pPr>
            <a:r>
              <a:rPr lang="en-CA" dirty="0"/>
              <a:t>The slotted-page structure is commonly used for organizing records within a block.</a:t>
            </a:r>
          </a:p>
          <a:p>
            <a:pPr>
              <a:lnSpc>
                <a:spcPct val="150000"/>
              </a:lnSpc>
            </a:pPr>
            <a:r>
              <a:rPr lang="en-CA" dirty="0"/>
              <a:t>There is a header at the beginning of each block, containing the following information: </a:t>
            </a:r>
          </a:p>
          <a:p>
            <a:pPr lvl="1">
              <a:lnSpc>
                <a:spcPct val="150000"/>
              </a:lnSpc>
            </a:pPr>
            <a:r>
              <a:rPr lang="en-CA" dirty="0"/>
              <a:t>The number of record entries</a:t>
            </a:r>
          </a:p>
          <a:p>
            <a:pPr lvl="1">
              <a:lnSpc>
                <a:spcPct val="150000"/>
              </a:lnSpc>
            </a:pPr>
            <a:r>
              <a:rPr lang="en-CA" dirty="0"/>
              <a:t>The end of free space in the block </a:t>
            </a:r>
          </a:p>
          <a:p>
            <a:pPr lvl="1">
              <a:lnSpc>
                <a:spcPct val="150000"/>
              </a:lnSpc>
            </a:pPr>
            <a:r>
              <a:rPr lang="en-CA" dirty="0"/>
              <a:t>An array whose entries contain the location and size of each record</a:t>
            </a:r>
            <a:endParaRPr lang="ti-ET" dirty="0"/>
          </a:p>
        </p:txBody>
      </p:sp>
    </p:spTree>
    <p:extLst>
      <p:ext uri="{BB962C8B-B14F-4D97-AF65-F5344CB8AC3E}">
        <p14:creationId xmlns:p14="http://schemas.microsoft.com/office/powerpoint/2010/main" val="376759384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76C3333-53AE-4B99-A283-DF0FABC6116F}"/>
              </a:ext>
            </a:extLst>
          </p:cNvPr>
          <p:cNvSpPr>
            <a:spLocks noGrp="1" noChangeArrowheads="1"/>
          </p:cNvSpPr>
          <p:nvPr>
            <p:ph type="title"/>
          </p:nvPr>
        </p:nvSpPr>
        <p:spPr>
          <a:xfrm>
            <a:off x="0" y="0"/>
            <a:ext cx="9143999" cy="631371"/>
          </a:xfrm>
        </p:spPr>
        <p:txBody>
          <a:bodyPr anchor="ctr"/>
          <a:lstStyle/>
          <a:p>
            <a:pPr>
              <a:defRPr/>
            </a:pPr>
            <a:r>
              <a:rPr lang="en-US" altLang="en-US" sz="30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id="{89C70259-E6A3-4EBA-80A2-237FC0E12C2E}"/>
              </a:ext>
            </a:extLst>
          </p:cNvPr>
          <p:cNvSpPr>
            <a:spLocks noGrp="1" noChangeArrowheads="1"/>
          </p:cNvSpPr>
          <p:nvPr>
            <p:ph type="body" idx="1"/>
          </p:nvPr>
        </p:nvSpPr>
        <p:spPr>
          <a:xfrm>
            <a:off x="1" y="3962400"/>
            <a:ext cx="9143999" cy="2895599"/>
          </a:xfrm>
        </p:spPr>
        <p:txBody>
          <a:bodyPr/>
          <a:lstStyle/>
          <a:p>
            <a:pPr>
              <a:lnSpc>
                <a:spcPct val="150000"/>
              </a:lnSpc>
            </a:pPr>
            <a:r>
              <a:rPr lang="en-US" altLang="en-US" sz="2400" dirty="0">
                <a:latin typeface="Candara" panose="020E0502030303020204" pitchFamily="34" charset="0"/>
              </a:rPr>
              <a:t>Records can be moved around within a page to keep them contiguous with no empty space between them</a:t>
            </a:r>
          </a:p>
          <a:p>
            <a:pPr lvl="1">
              <a:lnSpc>
                <a:spcPct val="150000"/>
              </a:lnSpc>
            </a:pPr>
            <a:r>
              <a:rPr lang="en-US" altLang="en-US" sz="2200" dirty="0">
                <a:latin typeface="Candara" panose="020E0502030303020204" pitchFamily="34" charset="0"/>
              </a:rPr>
              <a:t>entry in the header must be updated.</a:t>
            </a:r>
          </a:p>
          <a:p>
            <a:pPr>
              <a:lnSpc>
                <a:spcPct val="150000"/>
              </a:lnSpc>
            </a:pPr>
            <a:r>
              <a:rPr lang="en-US" altLang="en-US" sz="2400" dirty="0">
                <a:latin typeface="Candara" panose="020E0502030303020204" pitchFamily="34" charset="0"/>
              </a:rPr>
              <a:t>Pointers should not point directly to record </a:t>
            </a:r>
          </a:p>
          <a:p>
            <a:pPr lvl="1">
              <a:lnSpc>
                <a:spcPct val="150000"/>
              </a:lnSpc>
            </a:pPr>
            <a:r>
              <a:rPr lang="en-US" altLang="en-US" sz="2200" dirty="0">
                <a:latin typeface="Candara" panose="020E0502030303020204" pitchFamily="34" charset="0"/>
              </a:rPr>
              <a:t>they should point to the entry for the record in header.</a:t>
            </a:r>
          </a:p>
        </p:txBody>
      </p:sp>
      <p:pic>
        <p:nvPicPr>
          <p:cNvPr id="90116" name="Picture 10">
            <a:extLst>
              <a:ext uri="{FF2B5EF4-FFF2-40B4-BE49-F238E27FC236}">
                <a16:creationId xmlns:a16="http://schemas.microsoft.com/office/drawing/2014/main"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6" y="730127"/>
            <a:ext cx="9067800" cy="3079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35095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0"/>
            <a:ext cx="9144000" cy="720725"/>
          </a:xfrm>
        </p:spPr>
        <p:txBody>
          <a:bodyPr/>
          <a:lstStyle/>
          <a:p>
            <a:r>
              <a:rPr lang="en-US" altLang="en-US" dirty="0"/>
              <a:t>Operations on Files</a:t>
            </a:r>
          </a:p>
        </p:txBody>
      </p:sp>
      <p:sp>
        <p:nvSpPr>
          <p:cNvPr id="36867" name="Content Placeholder 2"/>
          <p:cNvSpPr>
            <a:spLocks noGrp="1"/>
          </p:cNvSpPr>
          <p:nvPr>
            <p:ph idx="1"/>
          </p:nvPr>
        </p:nvSpPr>
        <p:spPr>
          <a:xfrm>
            <a:off x="52960" y="904672"/>
            <a:ext cx="9042400" cy="5410200"/>
          </a:xfrm>
        </p:spPr>
        <p:txBody>
          <a:bodyPr/>
          <a:lstStyle/>
          <a:p>
            <a:pPr>
              <a:lnSpc>
                <a:spcPct val="150000"/>
              </a:lnSpc>
            </a:pPr>
            <a:r>
              <a:rPr lang="en-US" altLang="en-US" dirty="0"/>
              <a:t>Retrieval operations</a:t>
            </a:r>
          </a:p>
          <a:p>
            <a:pPr lvl="1">
              <a:lnSpc>
                <a:spcPct val="150000"/>
              </a:lnSpc>
            </a:pPr>
            <a:r>
              <a:rPr lang="en-US" altLang="en-US" dirty="0"/>
              <a:t>No change to file data</a:t>
            </a:r>
          </a:p>
          <a:p>
            <a:pPr>
              <a:lnSpc>
                <a:spcPct val="150000"/>
              </a:lnSpc>
            </a:pPr>
            <a:r>
              <a:rPr lang="en-US" altLang="en-US" dirty="0"/>
              <a:t>Update operations</a:t>
            </a:r>
          </a:p>
          <a:p>
            <a:pPr lvl="1">
              <a:lnSpc>
                <a:spcPct val="150000"/>
              </a:lnSpc>
            </a:pPr>
            <a:r>
              <a:rPr lang="en-US" altLang="en-US" dirty="0"/>
              <a:t>File change by insertion, deletion, or modification</a:t>
            </a:r>
          </a:p>
          <a:p>
            <a:pPr>
              <a:lnSpc>
                <a:spcPct val="150000"/>
              </a:lnSpc>
            </a:pPr>
            <a:r>
              <a:rPr lang="en-US" altLang="en-US" dirty="0"/>
              <a:t>Records selected based on selection condition</a:t>
            </a:r>
          </a:p>
        </p:txBody>
      </p:sp>
    </p:spTree>
    <p:extLst>
      <p:ext uri="{BB962C8B-B14F-4D97-AF65-F5344CB8AC3E}">
        <p14:creationId xmlns:p14="http://schemas.microsoft.com/office/powerpoint/2010/main" val="256263865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0"/>
            <a:ext cx="9144000" cy="576943"/>
          </a:xfrm>
        </p:spPr>
        <p:txBody>
          <a:bodyPr/>
          <a:lstStyle/>
          <a:p>
            <a:r>
              <a:rPr lang="en-US" altLang="en-US" sz="3200" b="1" dirty="0">
                <a:effectLst>
                  <a:outerShdw blurRad="38100" dist="38100" dir="2700000" algn="tl">
                    <a:srgbClr val="000000">
                      <a:alpha val="43137"/>
                    </a:srgbClr>
                  </a:outerShdw>
                </a:effectLst>
              </a:rPr>
              <a:t>Example of Operations on Files</a:t>
            </a:r>
          </a:p>
        </p:txBody>
      </p:sp>
      <p:sp>
        <p:nvSpPr>
          <p:cNvPr id="37891" name="Content Placeholder 2"/>
          <p:cNvSpPr>
            <a:spLocks noGrp="1"/>
          </p:cNvSpPr>
          <p:nvPr>
            <p:ph idx="1"/>
          </p:nvPr>
        </p:nvSpPr>
        <p:spPr>
          <a:xfrm>
            <a:off x="50799" y="576943"/>
            <a:ext cx="9071429" cy="6128657"/>
          </a:xfrm>
        </p:spPr>
        <p:txBody>
          <a:bodyPr/>
          <a:lstStyle/>
          <a:p>
            <a:pPr marL="0" indent="0">
              <a:lnSpc>
                <a:spcPct val="150000"/>
              </a:lnSpc>
              <a:buNone/>
            </a:pPr>
            <a:r>
              <a:rPr lang="en-CA" sz="2400" dirty="0">
                <a:latin typeface="Candara" panose="020E0502030303020204" pitchFamily="34" charset="0"/>
              </a:rPr>
              <a:t>Search operations on files are generally based on simple selection conditions. </a:t>
            </a:r>
          </a:p>
          <a:p>
            <a:pPr>
              <a:lnSpc>
                <a:spcPct val="150000"/>
              </a:lnSpc>
              <a:buFont typeface="Wingdings" panose="05000000000000000000" pitchFamily="2" charset="2"/>
              <a:buChar char="§"/>
            </a:pPr>
            <a:r>
              <a:rPr lang="en-CA" sz="2400" dirty="0">
                <a:latin typeface="Candara" panose="020E0502030303020204" pitchFamily="34" charset="0"/>
              </a:rPr>
              <a:t>A complex condition must be decomposed by the DBMS to extract a simple condition that can be used to locate the records on disk. </a:t>
            </a:r>
          </a:p>
          <a:p>
            <a:pPr>
              <a:lnSpc>
                <a:spcPct val="150000"/>
              </a:lnSpc>
              <a:buFont typeface="Wingdings" panose="05000000000000000000" pitchFamily="2" charset="2"/>
              <a:buChar char="§"/>
            </a:pPr>
            <a:r>
              <a:rPr lang="en-CA" sz="2400" dirty="0">
                <a:latin typeface="Candara" panose="020E0502030303020204" pitchFamily="34" charset="0"/>
              </a:rPr>
              <a:t>Each located record is then checked to determine whether it satisfies the full selection condition. </a:t>
            </a:r>
          </a:p>
          <a:p>
            <a:pPr marL="0" indent="0">
              <a:lnSpc>
                <a:spcPct val="150000"/>
              </a:lnSpc>
              <a:buNone/>
            </a:pPr>
            <a:r>
              <a:rPr lang="en-CA" b="1" dirty="0">
                <a:solidFill>
                  <a:schemeClr val="tx1"/>
                </a:solidFill>
                <a:latin typeface="Arial Narrow" panose="020B0606020202030204" pitchFamily="34" charset="0"/>
              </a:rPr>
              <a:t>Example: ((Salary ≥ 30000) AND (Department = ‘Research’));</a:t>
            </a:r>
          </a:p>
          <a:p>
            <a:pPr>
              <a:lnSpc>
                <a:spcPct val="150000"/>
              </a:lnSpc>
            </a:pPr>
            <a:r>
              <a:rPr lang="en-CA" sz="2400" b="1" dirty="0">
                <a:solidFill>
                  <a:schemeClr val="tx1"/>
                </a:solidFill>
                <a:latin typeface="Candara" panose="020E0502030303020204" pitchFamily="34" charset="0"/>
              </a:rPr>
              <a:t>Extract (Department = ‘Research’) </a:t>
            </a:r>
            <a:r>
              <a:rPr lang="en-CA" sz="2400" dirty="0">
                <a:solidFill>
                  <a:schemeClr val="tx1"/>
                </a:solidFill>
                <a:latin typeface="Candara" panose="020E0502030303020204" pitchFamily="34" charset="0"/>
              </a:rPr>
              <a:t>from the complex condition</a:t>
            </a:r>
          </a:p>
          <a:p>
            <a:pPr>
              <a:lnSpc>
                <a:spcPct val="150000"/>
              </a:lnSpc>
            </a:pPr>
            <a:r>
              <a:rPr lang="en-CA" sz="2400" dirty="0">
                <a:solidFill>
                  <a:schemeClr val="tx1"/>
                </a:solidFill>
                <a:latin typeface="Candara" panose="020E0502030303020204" pitchFamily="34" charset="0"/>
              </a:rPr>
              <a:t>each record satisfying (Department = ‘Research’) is located and then tested to </a:t>
            </a:r>
            <a:r>
              <a:rPr lang="en-CA" sz="2400" b="1" dirty="0">
                <a:solidFill>
                  <a:schemeClr val="tx1"/>
                </a:solidFill>
                <a:latin typeface="Candara" panose="020E0502030303020204" pitchFamily="34" charset="0"/>
              </a:rPr>
              <a:t>see if it also satisfies (Salary ≥ 30000)</a:t>
            </a:r>
            <a:endParaRPr lang="en-US" altLang="en-US" sz="2400" b="1" dirty="0">
              <a:solidFill>
                <a:schemeClr val="tx1"/>
              </a:solidFill>
              <a:latin typeface="Candara" panose="020E0502030303020204" pitchFamily="34" charset="0"/>
            </a:endParaRPr>
          </a:p>
        </p:txBody>
      </p:sp>
    </p:spTree>
    <p:extLst>
      <p:ext uri="{BB962C8B-B14F-4D97-AF65-F5344CB8AC3E}">
        <p14:creationId xmlns:p14="http://schemas.microsoft.com/office/powerpoint/2010/main" val="45441427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0"/>
            <a:ext cx="9144000" cy="626649"/>
          </a:xfrm>
        </p:spPr>
        <p:txBody>
          <a:bodyPr anchor="ctr"/>
          <a:lstStyle/>
          <a:p>
            <a:r>
              <a:rPr lang="en-US" altLang="en-US" b="1" dirty="0">
                <a:effectLst>
                  <a:outerShdw blurRad="38100" dist="38100" dir="2700000" algn="tl">
                    <a:srgbClr val="000000">
                      <a:alpha val="43137"/>
                    </a:srgbClr>
                  </a:outerShdw>
                </a:effectLst>
              </a:rPr>
              <a:t>Operations on Files (cont’d.)</a:t>
            </a:r>
          </a:p>
        </p:txBody>
      </p:sp>
      <p:sp>
        <p:nvSpPr>
          <p:cNvPr id="37891" name="Content Placeholder 2"/>
          <p:cNvSpPr>
            <a:spLocks noGrp="1"/>
          </p:cNvSpPr>
          <p:nvPr>
            <p:ph idx="1"/>
          </p:nvPr>
        </p:nvSpPr>
        <p:spPr>
          <a:xfrm>
            <a:off x="10886" y="638399"/>
            <a:ext cx="9144000" cy="720725"/>
          </a:xfrm>
        </p:spPr>
        <p:txBody>
          <a:bodyPr/>
          <a:lstStyle/>
          <a:p>
            <a:pPr>
              <a:lnSpc>
                <a:spcPct val="150000"/>
              </a:lnSpc>
            </a:pPr>
            <a:r>
              <a:rPr lang="en-US" altLang="en-US" dirty="0"/>
              <a:t>Examples of operations for accessing file records</a:t>
            </a:r>
          </a:p>
        </p:txBody>
      </p:sp>
      <p:sp>
        <p:nvSpPr>
          <p:cNvPr id="5" name="TextBox 4">
            <a:extLst>
              <a:ext uri="{FF2B5EF4-FFF2-40B4-BE49-F238E27FC236}">
                <a16:creationId xmlns:a16="http://schemas.microsoft.com/office/drawing/2014/main" id="{6B4F5F59-F064-4A45-9ED8-6070B822D9D0}"/>
              </a:ext>
            </a:extLst>
          </p:cNvPr>
          <p:cNvSpPr txBox="1"/>
          <p:nvPr/>
        </p:nvSpPr>
        <p:spPr>
          <a:xfrm>
            <a:off x="411481" y="1294169"/>
            <a:ext cx="2362200" cy="5563831"/>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altLang="en-US" dirty="0"/>
              <a:t>Open</a:t>
            </a:r>
          </a:p>
          <a:p>
            <a:pPr marL="342900" indent="-342900">
              <a:lnSpc>
                <a:spcPct val="150000"/>
              </a:lnSpc>
              <a:buFont typeface="Wingdings" panose="05000000000000000000" pitchFamily="2" charset="2"/>
              <a:buChar char="§"/>
            </a:pPr>
            <a:r>
              <a:rPr lang="en-US" altLang="en-US" dirty="0"/>
              <a:t>Find</a:t>
            </a:r>
          </a:p>
          <a:p>
            <a:pPr marL="342900" indent="-342900">
              <a:lnSpc>
                <a:spcPct val="150000"/>
              </a:lnSpc>
              <a:buFont typeface="Wingdings" panose="05000000000000000000" pitchFamily="2" charset="2"/>
              <a:buChar char="§"/>
            </a:pPr>
            <a:r>
              <a:rPr lang="en-US" altLang="en-US" dirty="0" err="1"/>
              <a:t>FindAll</a:t>
            </a:r>
            <a:endParaRPr lang="en-US" altLang="en-US" dirty="0"/>
          </a:p>
          <a:p>
            <a:pPr marL="342900" indent="-342900">
              <a:lnSpc>
                <a:spcPct val="150000"/>
              </a:lnSpc>
              <a:buFont typeface="Wingdings" panose="05000000000000000000" pitchFamily="2" charset="2"/>
              <a:buChar char="§"/>
            </a:pPr>
            <a:r>
              <a:rPr lang="en-US" altLang="en-US" dirty="0" err="1"/>
              <a:t>FindOrdered</a:t>
            </a:r>
            <a:endParaRPr lang="en-US" altLang="en-US" dirty="0"/>
          </a:p>
          <a:p>
            <a:pPr marL="342900" indent="-342900">
              <a:lnSpc>
                <a:spcPct val="150000"/>
              </a:lnSpc>
              <a:buFont typeface="Wingdings" panose="05000000000000000000" pitchFamily="2" charset="2"/>
              <a:buChar char="§"/>
            </a:pPr>
            <a:r>
              <a:rPr lang="en-US" altLang="en-US" dirty="0"/>
              <a:t>Read</a:t>
            </a:r>
          </a:p>
          <a:p>
            <a:pPr marL="342900" indent="-342900">
              <a:lnSpc>
                <a:spcPct val="150000"/>
              </a:lnSpc>
              <a:buFont typeface="Wingdings" panose="05000000000000000000" pitchFamily="2" charset="2"/>
              <a:buChar char="§"/>
            </a:pPr>
            <a:r>
              <a:rPr lang="en-US" altLang="en-US" dirty="0" err="1"/>
              <a:t>FindNext</a:t>
            </a:r>
            <a:endParaRPr lang="en-US" altLang="en-US" dirty="0"/>
          </a:p>
          <a:p>
            <a:pPr marL="342900" indent="-342900">
              <a:lnSpc>
                <a:spcPct val="150000"/>
              </a:lnSpc>
              <a:buFont typeface="Wingdings" panose="05000000000000000000" pitchFamily="2" charset="2"/>
              <a:buChar char="§"/>
            </a:pPr>
            <a:r>
              <a:rPr lang="en-US" altLang="en-US" dirty="0"/>
              <a:t>Delete</a:t>
            </a:r>
          </a:p>
          <a:p>
            <a:pPr marL="342900" indent="-342900">
              <a:lnSpc>
                <a:spcPct val="150000"/>
              </a:lnSpc>
              <a:buFont typeface="Wingdings" panose="05000000000000000000" pitchFamily="2" charset="2"/>
              <a:buChar char="§"/>
            </a:pPr>
            <a:r>
              <a:rPr lang="en-US" altLang="en-US" dirty="0"/>
              <a:t>Insert</a:t>
            </a:r>
          </a:p>
          <a:p>
            <a:pPr marL="342900" indent="-342900">
              <a:lnSpc>
                <a:spcPct val="150000"/>
              </a:lnSpc>
              <a:buFont typeface="Wingdings" panose="05000000000000000000" pitchFamily="2" charset="2"/>
              <a:buChar char="§"/>
            </a:pPr>
            <a:r>
              <a:rPr lang="en-US" altLang="en-US" dirty="0"/>
              <a:t>Close</a:t>
            </a:r>
          </a:p>
          <a:p>
            <a:pPr marL="342900" indent="-342900">
              <a:lnSpc>
                <a:spcPct val="150000"/>
              </a:lnSpc>
              <a:buFont typeface="Wingdings" panose="05000000000000000000" pitchFamily="2" charset="2"/>
              <a:buChar char="§"/>
            </a:pPr>
            <a:r>
              <a:rPr lang="en-US" altLang="en-US" dirty="0"/>
              <a:t>Scan</a:t>
            </a:r>
          </a:p>
        </p:txBody>
      </p:sp>
      <p:sp>
        <p:nvSpPr>
          <p:cNvPr id="6" name="TextBox 5">
            <a:extLst>
              <a:ext uri="{FF2B5EF4-FFF2-40B4-BE49-F238E27FC236}">
                <a16:creationId xmlns:a16="http://schemas.microsoft.com/office/drawing/2014/main" id="{E1F67000-037C-47EF-9708-2B39BF0A4B98}"/>
              </a:ext>
            </a:extLst>
          </p:cNvPr>
          <p:cNvSpPr txBox="1"/>
          <p:nvPr/>
        </p:nvSpPr>
        <p:spPr>
          <a:xfrm>
            <a:off x="4752340" y="1370010"/>
            <a:ext cx="2362200" cy="1131848"/>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altLang="en-US" dirty="0"/>
              <a:t>Reset</a:t>
            </a:r>
          </a:p>
          <a:p>
            <a:pPr marL="342900" indent="-342900">
              <a:lnSpc>
                <a:spcPct val="150000"/>
              </a:lnSpc>
              <a:buFont typeface="Wingdings" panose="05000000000000000000" pitchFamily="2" charset="2"/>
              <a:buChar char="§"/>
            </a:pPr>
            <a:r>
              <a:rPr lang="en-US" altLang="en-US" dirty="0"/>
              <a:t>Reorganize</a:t>
            </a:r>
          </a:p>
        </p:txBody>
      </p:sp>
      <p:sp>
        <p:nvSpPr>
          <p:cNvPr id="8" name="Title 1">
            <a:extLst>
              <a:ext uri="{FF2B5EF4-FFF2-40B4-BE49-F238E27FC236}">
                <a16:creationId xmlns:a16="http://schemas.microsoft.com/office/drawing/2014/main" id="{99A04386-F151-4C80-A9B7-A1ABE6A9223A}"/>
              </a:ext>
            </a:extLst>
          </p:cNvPr>
          <p:cNvSpPr txBox="1">
            <a:spLocks/>
          </p:cNvSpPr>
          <p:nvPr/>
        </p:nvSpPr>
        <p:spPr bwMode="auto">
          <a:xfrm>
            <a:off x="4114800" y="1370010"/>
            <a:ext cx="45719" cy="54339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kern="0" dirty="0"/>
          </a:p>
        </p:txBody>
      </p:sp>
    </p:spTree>
    <p:extLst>
      <p:ext uri="{BB962C8B-B14F-4D97-AF65-F5344CB8AC3E}">
        <p14:creationId xmlns:p14="http://schemas.microsoft.com/office/powerpoint/2010/main" val="172660781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1"/>
            <a:ext cx="9144000" cy="609600"/>
          </a:xfrm>
        </p:spPr>
        <p:txBody>
          <a:bodyPr anchor="ctr"/>
          <a:lstStyle/>
          <a:p>
            <a:r>
              <a:rPr lang="en-CA" sz="3200" b="1" dirty="0">
                <a:effectLst>
                  <a:outerShdw blurRad="38100" dist="38100" dir="2700000" algn="tl">
                    <a:srgbClr val="000000">
                      <a:alpha val="43137"/>
                    </a:srgbClr>
                  </a:outerShdw>
                </a:effectLst>
              </a:rPr>
              <a:t>Organization of Records in Files</a:t>
            </a:r>
            <a:endParaRPr lang="en-US" altLang="en-US" sz="3200" b="1" dirty="0">
              <a:effectLst>
                <a:outerShdw blurRad="38100" dist="38100" dir="2700000" algn="tl">
                  <a:srgbClr val="000000">
                    <a:alpha val="43137"/>
                  </a:srgbClr>
                </a:outerShdw>
              </a:effectLst>
            </a:endParaRPr>
          </a:p>
        </p:txBody>
      </p:sp>
      <p:sp>
        <p:nvSpPr>
          <p:cNvPr id="35843" name="Content Placeholder 2"/>
          <p:cNvSpPr>
            <a:spLocks noGrp="1"/>
          </p:cNvSpPr>
          <p:nvPr>
            <p:ph idx="1"/>
          </p:nvPr>
        </p:nvSpPr>
        <p:spPr>
          <a:xfrm>
            <a:off x="52960" y="969520"/>
            <a:ext cx="9042400" cy="5812280"/>
          </a:xfrm>
        </p:spPr>
        <p:txBody>
          <a:bodyPr/>
          <a:lstStyle/>
          <a:p>
            <a:pPr>
              <a:lnSpc>
                <a:spcPct val="150000"/>
              </a:lnSpc>
            </a:pPr>
            <a:r>
              <a:rPr lang="en-CA" dirty="0"/>
              <a:t>So far, we have studied how records are represented in a file structure. </a:t>
            </a:r>
          </a:p>
          <a:p>
            <a:pPr>
              <a:lnSpc>
                <a:spcPct val="150000"/>
              </a:lnSpc>
            </a:pPr>
            <a:r>
              <a:rPr lang="en-CA" dirty="0"/>
              <a:t>A relation is a set of records. </a:t>
            </a:r>
          </a:p>
          <a:p>
            <a:pPr lvl="1">
              <a:lnSpc>
                <a:spcPct val="150000"/>
              </a:lnSpc>
            </a:pPr>
            <a:r>
              <a:rPr lang="en-CA" dirty="0"/>
              <a:t>Given a set of records, the next question is how to organize them in a file. </a:t>
            </a:r>
          </a:p>
          <a:p>
            <a:pPr lvl="1">
              <a:lnSpc>
                <a:spcPct val="150000"/>
              </a:lnSpc>
            </a:pPr>
            <a:r>
              <a:rPr lang="en-CA" dirty="0"/>
              <a:t>Several possible ways to organize records in files</a:t>
            </a:r>
            <a:endParaRPr lang="en-US" altLang="en-US" dirty="0"/>
          </a:p>
        </p:txBody>
      </p:sp>
    </p:spTree>
    <p:extLst>
      <p:ext uri="{BB962C8B-B14F-4D97-AF65-F5344CB8AC3E}">
        <p14:creationId xmlns:p14="http://schemas.microsoft.com/office/powerpoint/2010/main" val="230690772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1"/>
            <a:ext cx="9144000" cy="609600"/>
          </a:xfrm>
        </p:spPr>
        <p:txBody>
          <a:bodyPr/>
          <a:lstStyle/>
          <a:p>
            <a:r>
              <a:rPr lang="en-US" altLang="en-US" sz="3200" b="1" dirty="0">
                <a:effectLst>
                  <a:outerShdw blurRad="38100" dist="38100" dir="2700000" algn="tl">
                    <a:srgbClr val="000000">
                      <a:alpha val="43137"/>
                    </a:srgbClr>
                  </a:outerShdw>
                </a:effectLst>
              </a:rPr>
              <a:t>Placing File Records on Disk</a:t>
            </a:r>
          </a:p>
        </p:txBody>
      </p:sp>
      <p:sp>
        <p:nvSpPr>
          <p:cNvPr id="31747" name="Content Placeholder 2"/>
          <p:cNvSpPr>
            <a:spLocks noGrp="1"/>
          </p:cNvSpPr>
          <p:nvPr>
            <p:ph idx="1"/>
          </p:nvPr>
        </p:nvSpPr>
        <p:spPr>
          <a:xfrm>
            <a:off x="52960" y="639662"/>
            <a:ext cx="9042400" cy="6161593"/>
          </a:xfrm>
        </p:spPr>
        <p:txBody>
          <a:bodyPr/>
          <a:lstStyle/>
          <a:p>
            <a:pPr>
              <a:lnSpc>
                <a:spcPct val="150000"/>
              </a:lnSpc>
            </a:pPr>
            <a:r>
              <a:rPr lang="en-US" altLang="en-US" dirty="0"/>
              <a:t>Record: collection of related data values or items</a:t>
            </a:r>
          </a:p>
          <a:p>
            <a:pPr lvl="1">
              <a:lnSpc>
                <a:spcPct val="150000"/>
              </a:lnSpc>
            </a:pPr>
            <a:r>
              <a:rPr lang="en-US" altLang="en-US" dirty="0"/>
              <a:t>Values correspond to record field</a:t>
            </a:r>
          </a:p>
          <a:p>
            <a:pPr>
              <a:lnSpc>
                <a:spcPct val="150000"/>
              </a:lnSpc>
            </a:pPr>
            <a:r>
              <a:rPr lang="en-US" altLang="en-US" dirty="0"/>
              <a:t>Data types</a:t>
            </a:r>
          </a:p>
          <a:p>
            <a:pPr lvl="1">
              <a:lnSpc>
                <a:spcPct val="150000"/>
              </a:lnSpc>
            </a:pPr>
            <a:r>
              <a:rPr lang="en-US" altLang="en-US" dirty="0"/>
              <a:t>Numeric</a:t>
            </a:r>
          </a:p>
          <a:p>
            <a:pPr lvl="1">
              <a:lnSpc>
                <a:spcPct val="150000"/>
              </a:lnSpc>
            </a:pPr>
            <a:r>
              <a:rPr lang="en-US" altLang="en-US" dirty="0"/>
              <a:t>String</a:t>
            </a:r>
          </a:p>
          <a:p>
            <a:pPr lvl="1">
              <a:lnSpc>
                <a:spcPct val="150000"/>
              </a:lnSpc>
            </a:pPr>
            <a:r>
              <a:rPr lang="en-US" altLang="en-US" dirty="0"/>
              <a:t>Boolean</a:t>
            </a:r>
          </a:p>
          <a:p>
            <a:pPr lvl="1">
              <a:lnSpc>
                <a:spcPct val="150000"/>
              </a:lnSpc>
            </a:pPr>
            <a:r>
              <a:rPr lang="en-US" altLang="en-US" dirty="0"/>
              <a:t>Date/time</a:t>
            </a:r>
          </a:p>
          <a:p>
            <a:pPr>
              <a:lnSpc>
                <a:spcPct val="150000"/>
              </a:lnSpc>
            </a:pPr>
            <a:r>
              <a:rPr lang="en-US" altLang="en-US" dirty="0"/>
              <a:t>Binary large objects (BLOBs)</a:t>
            </a:r>
          </a:p>
          <a:p>
            <a:pPr lvl="1">
              <a:lnSpc>
                <a:spcPct val="150000"/>
              </a:lnSpc>
            </a:pPr>
            <a:r>
              <a:rPr lang="en-US" altLang="en-US" dirty="0"/>
              <a:t>Unstructured objects</a:t>
            </a:r>
          </a:p>
        </p:txBody>
      </p:sp>
    </p:spTree>
    <p:extLst>
      <p:ext uri="{BB962C8B-B14F-4D97-AF65-F5344CB8AC3E}">
        <p14:creationId xmlns:p14="http://schemas.microsoft.com/office/powerpoint/2010/main" val="264428617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7168C-90BC-4079-BD6F-B0A58FCBB077}"/>
              </a:ext>
            </a:extLst>
          </p:cNvPr>
          <p:cNvSpPr>
            <a:spLocks noGrp="1"/>
          </p:cNvSpPr>
          <p:nvPr>
            <p:ph idx="1"/>
          </p:nvPr>
        </p:nvSpPr>
        <p:spPr>
          <a:xfrm>
            <a:off x="0" y="2819400"/>
            <a:ext cx="9144000" cy="803275"/>
          </a:xfrm>
        </p:spPr>
        <p:txBody>
          <a:bodyPr anchor="ctr"/>
          <a:lstStyle/>
          <a:p>
            <a:pPr marL="0" indent="0" algn="ctr">
              <a:buNone/>
            </a:pPr>
            <a:r>
              <a:rPr lang="en-CA" sz="4400" b="1" dirty="0">
                <a:effectLst>
                  <a:outerShdw blurRad="38100" dist="38100" dir="2700000" algn="tl">
                    <a:srgbClr val="000000">
                      <a:alpha val="43137"/>
                    </a:srgbClr>
                  </a:outerShdw>
                </a:effectLst>
              </a:rPr>
              <a:t>Organization of Records in Files</a:t>
            </a:r>
            <a:endParaRPr lang="ti-ET" sz="4400" dirty="0"/>
          </a:p>
        </p:txBody>
      </p:sp>
      <p:sp>
        <p:nvSpPr>
          <p:cNvPr id="4" name="Title 1">
            <a:extLst>
              <a:ext uri="{FF2B5EF4-FFF2-40B4-BE49-F238E27FC236}">
                <a16:creationId xmlns:a16="http://schemas.microsoft.com/office/drawing/2014/main" id="{31BB0F37-DDB1-4745-937F-32EB5E0E0C86}"/>
              </a:ext>
            </a:extLst>
          </p:cNvPr>
          <p:cNvSpPr txBox="1">
            <a:spLocks/>
          </p:cNvSpPr>
          <p:nvPr/>
        </p:nvSpPr>
        <p:spPr bwMode="auto">
          <a:xfrm>
            <a:off x="0" y="2362200"/>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ti-ET" kern="0"/>
          </a:p>
        </p:txBody>
      </p:sp>
      <p:sp>
        <p:nvSpPr>
          <p:cNvPr id="6" name="Title 1">
            <a:extLst>
              <a:ext uri="{FF2B5EF4-FFF2-40B4-BE49-F238E27FC236}">
                <a16:creationId xmlns:a16="http://schemas.microsoft.com/office/drawing/2014/main" id="{1ABB9653-03C6-45D9-A5DF-E8282B443BD1}"/>
              </a:ext>
            </a:extLst>
          </p:cNvPr>
          <p:cNvSpPr txBox="1">
            <a:spLocks/>
          </p:cNvSpPr>
          <p:nvPr/>
        </p:nvSpPr>
        <p:spPr bwMode="auto">
          <a:xfrm>
            <a:off x="0" y="421163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ti-ET" kern="0"/>
          </a:p>
        </p:txBody>
      </p:sp>
    </p:spTree>
    <p:extLst>
      <p:ext uri="{BB962C8B-B14F-4D97-AF65-F5344CB8AC3E}">
        <p14:creationId xmlns:p14="http://schemas.microsoft.com/office/powerpoint/2010/main" val="338823688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1"/>
            <a:ext cx="9144000" cy="609600"/>
          </a:xfrm>
        </p:spPr>
        <p:txBody>
          <a:bodyPr anchor="ctr"/>
          <a:lstStyle/>
          <a:p>
            <a:r>
              <a:rPr lang="en-CA" sz="3200" b="1" dirty="0">
                <a:effectLst>
                  <a:outerShdw blurRad="38100" dist="38100" dir="2700000" algn="tl">
                    <a:srgbClr val="000000">
                      <a:alpha val="43137"/>
                    </a:srgbClr>
                  </a:outerShdw>
                </a:effectLst>
              </a:rPr>
              <a:t>Organization of Records in Files</a:t>
            </a:r>
            <a:endParaRPr lang="en-US" altLang="en-US" sz="3200" b="1" dirty="0">
              <a:effectLst>
                <a:outerShdw blurRad="38100" dist="38100" dir="2700000" algn="tl">
                  <a:srgbClr val="000000">
                    <a:alpha val="43137"/>
                  </a:srgbClr>
                </a:outerShdw>
              </a:effectLst>
            </a:endParaRPr>
          </a:p>
        </p:txBody>
      </p:sp>
      <p:sp>
        <p:nvSpPr>
          <p:cNvPr id="35843" name="Content Placeholder 2"/>
          <p:cNvSpPr>
            <a:spLocks noGrp="1"/>
          </p:cNvSpPr>
          <p:nvPr>
            <p:ph idx="1"/>
          </p:nvPr>
        </p:nvSpPr>
        <p:spPr>
          <a:xfrm>
            <a:off x="31187" y="609601"/>
            <a:ext cx="9069269" cy="6182395"/>
          </a:xfrm>
        </p:spPr>
        <p:txBody>
          <a:bodyPr/>
          <a:lstStyle/>
          <a:p>
            <a:pPr>
              <a:lnSpc>
                <a:spcPct val="150000"/>
              </a:lnSpc>
            </a:pPr>
            <a:r>
              <a:rPr lang="en-CA" sz="2400" dirty="0"/>
              <a:t>Sequential file organization. </a:t>
            </a:r>
          </a:p>
          <a:p>
            <a:pPr lvl="1"/>
            <a:r>
              <a:rPr lang="en-CA" sz="2000" dirty="0"/>
              <a:t>Records are stored in sequential order, according to the value of a “search key” of each record</a:t>
            </a:r>
          </a:p>
          <a:p>
            <a:r>
              <a:rPr lang="en-CA" sz="2400" dirty="0"/>
              <a:t>Heap file organization. </a:t>
            </a:r>
          </a:p>
          <a:p>
            <a:pPr lvl="1"/>
            <a:r>
              <a:rPr lang="en-CA" sz="2000" dirty="0"/>
              <a:t>Any record can be placed anywhere in the file where there is space for the record</a:t>
            </a:r>
            <a:r>
              <a:rPr lang="en-CA" sz="1800" dirty="0"/>
              <a:t>. </a:t>
            </a:r>
          </a:p>
          <a:p>
            <a:pPr>
              <a:lnSpc>
                <a:spcPct val="150000"/>
              </a:lnSpc>
            </a:pPr>
            <a:r>
              <a:rPr lang="en-CA" sz="2400" dirty="0"/>
              <a:t>Multi-Table clustering file organization: </a:t>
            </a:r>
          </a:p>
          <a:p>
            <a:pPr lvl="1"/>
            <a:r>
              <a:rPr lang="en-CA" sz="1800" dirty="0"/>
              <a:t>records of several different relations are stored in the same file, and in fact in the same block within a file, to reduce the cost of certain join operations.</a:t>
            </a:r>
          </a:p>
          <a:p>
            <a:pPr>
              <a:lnSpc>
                <a:spcPct val="150000"/>
              </a:lnSpc>
            </a:pPr>
            <a:r>
              <a:rPr lang="en-CA" sz="2400" dirty="0"/>
              <a:t>B+ Tree file organization. </a:t>
            </a:r>
          </a:p>
          <a:p>
            <a:pPr lvl="1"/>
            <a:r>
              <a:rPr lang="en-CA" sz="2000" dirty="0"/>
              <a:t>can provide efficient ordered access to records even if there are a large number of insert, delete, or update operations.</a:t>
            </a:r>
          </a:p>
          <a:p>
            <a:pPr>
              <a:lnSpc>
                <a:spcPct val="150000"/>
              </a:lnSpc>
            </a:pPr>
            <a:r>
              <a:rPr lang="en-CA" sz="2400" dirty="0"/>
              <a:t>Hashing file organization. </a:t>
            </a:r>
          </a:p>
          <a:p>
            <a:pPr lvl="1"/>
            <a:r>
              <a:rPr lang="en-CA" sz="2000" dirty="0"/>
              <a:t>The result of the hash function specifies in which block of the file the record should be placed.</a:t>
            </a:r>
            <a:endParaRPr lang="en-US" altLang="en-US" sz="2000" dirty="0"/>
          </a:p>
        </p:txBody>
      </p:sp>
    </p:spTree>
    <p:extLst>
      <p:ext uri="{BB962C8B-B14F-4D97-AF65-F5344CB8AC3E}">
        <p14:creationId xmlns:p14="http://schemas.microsoft.com/office/powerpoint/2010/main" val="413016923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1"/>
            <a:ext cx="9144000" cy="609600"/>
          </a:xfrm>
        </p:spPr>
        <p:txBody>
          <a:bodyPr anchor="ctr"/>
          <a:lstStyle/>
          <a:p>
            <a:r>
              <a:rPr lang="en-CA" sz="3200" b="1" dirty="0">
                <a:effectLst>
                  <a:outerShdw blurRad="38100" dist="38100" dir="2700000" algn="tl">
                    <a:srgbClr val="000000">
                      <a:alpha val="43137"/>
                    </a:srgbClr>
                  </a:outerShdw>
                </a:effectLst>
              </a:rPr>
              <a:t>Organization of Records in Files</a:t>
            </a:r>
            <a:endParaRPr lang="en-US" altLang="en-US" sz="3200" b="1" dirty="0">
              <a:effectLst>
                <a:outerShdw blurRad="38100" dist="38100" dir="2700000" algn="tl">
                  <a:srgbClr val="000000">
                    <a:alpha val="43137"/>
                  </a:srgbClr>
                </a:outerShdw>
              </a:effectLst>
            </a:endParaRPr>
          </a:p>
        </p:txBody>
      </p:sp>
      <p:sp>
        <p:nvSpPr>
          <p:cNvPr id="35843" name="Content Placeholder 2"/>
          <p:cNvSpPr>
            <a:spLocks noGrp="1"/>
          </p:cNvSpPr>
          <p:nvPr>
            <p:ph idx="1"/>
          </p:nvPr>
        </p:nvSpPr>
        <p:spPr>
          <a:xfrm>
            <a:off x="50800" y="664720"/>
            <a:ext cx="9042400" cy="6040880"/>
          </a:xfrm>
        </p:spPr>
        <p:txBody>
          <a:bodyPr/>
          <a:lstStyle/>
          <a:p>
            <a:pPr>
              <a:lnSpc>
                <a:spcPct val="150000"/>
              </a:lnSpc>
            </a:pPr>
            <a:r>
              <a:rPr lang="en-CA" sz="1500" dirty="0"/>
              <a:t>Heap file organization. Any record can be placed anywhere in the file where there is space for the record. There is no ordering of records. Typically, there is either a single file or a set of files for each relation. </a:t>
            </a:r>
          </a:p>
          <a:p>
            <a:pPr>
              <a:lnSpc>
                <a:spcPct val="150000"/>
              </a:lnSpc>
            </a:pPr>
            <a:r>
              <a:rPr lang="en-CA" sz="1500" dirty="0"/>
              <a:t>Sequential file organization. Records are stored in sequential order, according to the value of a “search key” of each record. </a:t>
            </a:r>
          </a:p>
          <a:p>
            <a:pPr>
              <a:lnSpc>
                <a:spcPct val="150000"/>
              </a:lnSpc>
            </a:pPr>
            <a:r>
              <a:rPr lang="en-CA" sz="1500" dirty="0" err="1"/>
              <a:t>Multitable</a:t>
            </a:r>
            <a:r>
              <a:rPr lang="en-CA" sz="1500" dirty="0"/>
              <a:t> clustering file organization: Generally, a separate file or set of files is used to store the records of each relation. However, in a </a:t>
            </a:r>
            <a:r>
              <a:rPr lang="en-CA" sz="1500" dirty="0" err="1"/>
              <a:t>multitable</a:t>
            </a:r>
            <a:r>
              <a:rPr lang="en-CA" sz="1500" dirty="0"/>
              <a:t> clustering file organization, records of several different relations are stored in the same file, and in fact in the same block within a file, to reduce the cost of certain join operations. </a:t>
            </a:r>
          </a:p>
          <a:p>
            <a:pPr>
              <a:lnSpc>
                <a:spcPct val="150000"/>
              </a:lnSpc>
            </a:pPr>
            <a:r>
              <a:rPr lang="en-CA" sz="1500" dirty="0"/>
              <a:t>B+-tree file organization. The traditional sequential file organization does support ordered access even if there are insert, delete, and update operations, which may change the ordering of records. However, in the face of a large number of such operations, efficiency of ordered access suffers. The B+-tree file organization is related to the B+-tree index structure and can provide efficient ordered access to records even if there are a large number of insert, delete, or update operations. Further, it supports very efficient access to specific records, based on the search key.</a:t>
            </a:r>
          </a:p>
          <a:p>
            <a:pPr>
              <a:lnSpc>
                <a:spcPct val="150000"/>
              </a:lnSpc>
            </a:pPr>
            <a:r>
              <a:rPr lang="en-CA" sz="1500" dirty="0"/>
              <a:t>Hashing file organization. A hash function is computed on some attribute of each record. The result of the hash function specifies in which block of the file the record should be placed. </a:t>
            </a:r>
            <a:endParaRPr lang="en-US" altLang="en-US" sz="1500" dirty="0"/>
          </a:p>
        </p:txBody>
      </p:sp>
    </p:spTree>
    <p:extLst>
      <p:ext uri="{BB962C8B-B14F-4D97-AF65-F5344CB8AC3E}">
        <p14:creationId xmlns:p14="http://schemas.microsoft.com/office/powerpoint/2010/main" val="194828237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0" y="12091"/>
            <a:ext cx="9144000" cy="597509"/>
          </a:xfrm>
        </p:spPr>
        <p:txBody>
          <a:bodyPr/>
          <a:lstStyle/>
          <a:p>
            <a:r>
              <a:rPr lang="en-US" altLang="en-US" sz="2800" b="1" dirty="0"/>
              <a:t>Files of Ordered Records (Sorted Files)</a:t>
            </a:r>
          </a:p>
        </p:txBody>
      </p:sp>
      <p:sp>
        <p:nvSpPr>
          <p:cNvPr id="39939" name="Content Placeholder 2"/>
          <p:cNvSpPr>
            <a:spLocks noGrp="1"/>
          </p:cNvSpPr>
          <p:nvPr>
            <p:ph idx="1"/>
          </p:nvPr>
        </p:nvSpPr>
        <p:spPr>
          <a:xfrm>
            <a:off x="52960" y="914400"/>
            <a:ext cx="9042400" cy="5410200"/>
          </a:xfrm>
        </p:spPr>
        <p:txBody>
          <a:bodyPr/>
          <a:lstStyle/>
          <a:p>
            <a:pPr>
              <a:lnSpc>
                <a:spcPct val="150000"/>
              </a:lnSpc>
            </a:pPr>
            <a:r>
              <a:rPr lang="en-US" altLang="en-US" dirty="0"/>
              <a:t>Ordered (sequential) file</a:t>
            </a:r>
          </a:p>
          <a:p>
            <a:pPr lvl="1">
              <a:lnSpc>
                <a:spcPct val="150000"/>
              </a:lnSpc>
            </a:pPr>
            <a:r>
              <a:rPr lang="en-US" altLang="en-US" dirty="0"/>
              <a:t>Records sorted by ordering field</a:t>
            </a:r>
          </a:p>
          <a:p>
            <a:pPr lvl="2">
              <a:lnSpc>
                <a:spcPct val="150000"/>
              </a:lnSpc>
            </a:pPr>
            <a:r>
              <a:rPr lang="en-US" altLang="en-US" dirty="0"/>
              <a:t>Called ordering key if ordering field is a key field</a:t>
            </a:r>
          </a:p>
          <a:p>
            <a:pPr>
              <a:lnSpc>
                <a:spcPct val="150000"/>
              </a:lnSpc>
            </a:pPr>
            <a:r>
              <a:rPr lang="en-US" altLang="en-US" dirty="0"/>
              <a:t>Advantages</a:t>
            </a:r>
          </a:p>
          <a:p>
            <a:pPr lvl="1">
              <a:lnSpc>
                <a:spcPct val="150000"/>
              </a:lnSpc>
            </a:pPr>
            <a:r>
              <a:rPr lang="en-US" altLang="en-US" dirty="0"/>
              <a:t>Reading records in order of ordering key value is extremely efficient</a:t>
            </a:r>
          </a:p>
          <a:p>
            <a:pPr lvl="1">
              <a:lnSpc>
                <a:spcPct val="150000"/>
              </a:lnSpc>
            </a:pPr>
            <a:r>
              <a:rPr lang="en-US" altLang="en-US" dirty="0"/>
              <a:t>Finding next record</a:t>
            </a:r>
          </a:p>
          <a:p>
            <a:pPr lvl="1">
              <a:lnSpc>
                <a:spcPct val="150000"/>
              </a:lnSpc>
            </a:pPr>
            <a:r>
              <a:rPr lang="en-US" altLang="en-US" dirty="0"/>
              <a:t>Binary search technique</a:t>
            </a:r>
          </a:p>
        </p:txBody>
      </p:sp>
    </p:spTree>
    <p:extLst>
      <p:ext uri="{BB962C8B-B14F-4D97-AF65-F5344CB8AC3E}">
        <p14:creationId xmlns:p14="http://schemas.microsoft.com/office/powerpoint/2010/main" val="307670891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8961343C-9DCE-41B6-83FD-AF636EC64C8F}"/>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id="{5D31A57C-3D93-4733-8DEA-422D3C6A5A99}"/>
              </a:ext>
            </a:extLst>
          </p:cNvPr>
          <p:cNvSpPr>
            <a:spLocks noGrp="1" noChangeArrowheads="1"/>
          </p:cNvSpPr>
          <p:nvPr>
            <p:ph type="body" idx="1"/>
          </p:nvPr>
        </p:nvSpPr>
        <p:spPr>
          <a:xfrm>
            <a:off x="30804" y="762000"/>
            <a:ext cx="9113196" cy="1676400"/>
          </a:xfrm>
        </p:spPr>
        <p:txBody>
          <a:bodyPr/>
          <a:lstStyle/>
          <a:p>
            <a:r>
              <a:rPr lang="en-US" altLang="en-US" sz="2400" dirty="0"/>
              <a:t>Suitable for applications that require sequential processing of the entire file </a:t>
            </a:r>
          </a:p>
          <a:p>
            <a:r>
              <a:rPr lang="en-US" altLang="en-US" sz="2400" dirty="0"/>
              <a:t>The records in the file are ordered by a </a:t>
            </a:r>
            <a:r>
              <a:rPr lang="en-US" altLang="en-US" sz="2400" dirty="0">
                <a:solidFill>
                  <a:srgbClr val="002060"/>
                </a:solidFill>
              </a:rPr>
              <a:t>search-key</a:t>
            </a:r>
          </a:p>
        </p:txBody>
      </p:sp>
      <p:pic>
        <p:nvPicPr>
          <p:cNvPr id="94212" name="Picture 11">
            <a:extLst>
              <a:ext uri="{FF2B5EF4-FFF2-40B4-BE49-F238E27FC236}">
                <a16:creationId xmlns:a16="http://schemas.microsoft.com/office/drawing/2014/main"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7239000" cy="48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36193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3C53EFA-B3D6-4C50-B2C6-C8B05B887C3D}"/>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id="{93F2AC50-E56B-4614-A322-7C69BACB2739}"/>
              </a:ext>
            </a:extLst>
          </p:cNvPr>
          <p:cNvSpPr>
            <a:spLocks noGrp="1" noChangeArrowheads="1"/>
          </p:cNvSpPr>
          <p:nvPr>
            <p:ph type="body" idx="1"/>
          </p:nvPr>
        </p:nvSpPr>
        <p:spPr>
          <a:xfrm>
            <a:off x="0" y="720725"/>
            <a:ext cx="9270460" cy="879475"/>
          </a:xfrm>
        </p:spPr>
        <p:txBody>
          <a:bodyPr/>
          <a:lstStyle/>
          <a:p>
            <a:r>
              <a:rPr lang="en-US" altLang="en-US" sz="2400" dirty="0"/>
              <a:t>Deletion – use pointer chains</a:t>
            </a:r>
          </a:p>
          <a:p>
            <a:r>
              <a:rPr lang="en-US" altLang="en-US" sz="2400" dirty="0"/>
              <a:t>Insertion –locate the position where the record is to be inserted</a:t>
            </a:r>
          </a:p>
        </p:txBody>
      </p:sp>
      <p:pic>
        <p:nvPicPr>
          <p:cNvPr id="96260" name="Picture 11">
            <a:extLst>
              <a:ext uri="{FF2B5EF4-FFF2-40B4-BE49-F238E27FC236}">
                <a16:creationId xmlns:a16="http://schemas.microsoft.com/office/drawing/2014/main"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676400"/>
            <a:ext cx="567269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93F2AC50-E56B-4614-A322-7C69BACB2739}"/>
              </a:ext>
            </a:extLst>
          </p:cNvPr>
          <p:cNvSpPr txBox="1">
            <a:spLocks noChangeArrowheads="1"/>
          </p:cNvSpPr>
          <p:nvPr/>
        </p:nvSpPr>
        <p:spPr bwMode="auto">
          <a:xfrm>
            <a:off x="0" y="1600200"/>
            <a:ext cx="3429000" cy="493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742950" marR="0" lvl="1" indent="-285750" algn="l" defTabSz="914400" rtl="0" eaLnBrk="0" fontAlgn="base" latinLnBrk="0" hangingPunct="0">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000000"/>
                </a:solidFill>
                <a:effectLst/>
                <a:uLnTx/>
                <a:uFillTx/>
                <a:latin typeface="Arial"/>
                <a:ea typeface="MS PGothic" panose="020B0600070205080204" pitchFamily="34" charset="-128"/>
                <a:cs typeface="+mn-cs"/>
              </a:rPr>
              <a:t>if there is free space insert there </a:t>
            </a:r>
          </a:p>
          <a:p>
            <a:pPr marL="742950" marR="0" lvl="1" indent="-285750" algn="l" defTabSz="914400" rtl="0" eaLnBrk="0" fontAlgn="base" latinLnBrk="0" hangingPunct="0">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000000"/>
                </a:solidFill>
                <a:effectLst/>
                <a:uLnTx/>
                <a:uFillTx/>
                <a:latin typeface="Arial"/>
                <a:ea typeface="MS PGothic" panose="020B0600070205080204" pitchFamily="34" charset="-128"/>
                <a:cs typeface="+mn-cs"/>
              </a:rPr>
              <a:t>if no free space, insert the record in an </a:t>
            </a:r>
            <a:r>
              <a:rPr kumimoji="0" lang="en-US" altLang="en-US" sz="2400" b="0" i="0" u="none" strike="noStrike" kern="1200" cap="none" spc="0" normalizeH="0" baseline="0" noProof="0" dirty="0">
                <a:ln>
                  <a:noFill/>
                </a:ln>
                <a:solidFill>
                  <a:srgbClr val="002060"/>
                </a:solidFill>
                <a:effectLst/>
                <a:uLnTx/>
                <a:uFillTx/>
                <a:latin typeface="Arial"/>
                <a:ea typeface="MS PGothic" panose="020B0600070205080204" pitchFamily="34" charset="-128"/>
                <a:cs typeface="+mn-cs"/>
              </a:rPr>
              <a:t>overflow block</a:t>
            </a:r>
          </a:p>
          <a:p>
            <a:pPr marL="742950" marR="0" lvl="1" indent="-285750" algn="l" defTabSz="914400" rtl="0" eaLnBrk="0" fontAlgn="base" latinLnBrk="0" hangingPunct="0">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000000"/>
                </a:solidFill>
                <a:effectLst/>
                <a:uLnTx/>
                <a:uFillTx/>
                <a:latin typeface="Arial"/>
                <a:ea typeface="MS PGothic" panose="020B0600070205080204" pitchFamily="34" charset="-128"/>
                <a:cs typeface="+mn-cs"/>
              </a:rPr>
              <a:t>In either case, pointer chain must be updated</a:t>
            </a:r>
          </a:p>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333399"/>
                </a:solidFill>
                <a:effectLst/>
                <a:uLnTx/>
                <a:uFillTx/>
                <a:latin typeface="Arial"/>
                <a:ea typeface="MS PGothic" panose="020B0600070205080204" pitchFamily="34" charset="-128"/>
              </a:rPr>
              <a:t>Need to reorganize the file from time to time to restore sequential order</a:t>
            </a:r>
          </a:p>
        </p:txBody>
      </p:sp>
    </p:spTree>
    <p:extLst>
      <p:ext uri="{BB962C8B-B14F-4D97-AF65-F5344CB8AC3E}">
        <p14:creationId xmlns:p14="http://schemas.microsoft.com/office/powerpoint/2010/main" val="370030099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43000" cy="6858000"/>
          </a:xfrm>
        </p:spPr>
        <p:txBody>
          <a:bodyPr vert="vert270" anchor="ctr"/>
          <a:lstStyle/>
          <a:p>
            <a:r>
              <a:rPr lang="en-CA" sz="2400" dirty="0"/>
              <a:t>Some blocks of an ordered (sequential) file of EMPLOYEE records with Name as the ordering key field</a:t>
            </a:r>
            <a:endParaRPr lang="en-US" sz="2400" dirty="0"/>
          </a:p>
        </p:txBody>
      </p:sp>
      <p:pic>
        <p:nvPicPr>
          <p:cNvPr id="4" name="Picture 3"/>
          <p:cNvPicPr>
            <a:picLocks noChangeAspect="1"/>
          </p:cNvPicPr>
          <p:nvPr/>
        </p:nvPicPr>
        <p:blipFill rotWithShape="1">
          <a:blip r:embed="rId3"/>
          <a:srcRect l="34583" t="11392" r="40000" b="69581"/>
          <a:stretch/>
        </p:blipFill>
        <p:spPr>
          <a:xfrm>
            <a:off x="1694820" y="8681"/>
            <a:ext cx="7419580" cy="3124200"/>
          </a:xfrm>
          <a:prstGeom prst="rect">
            <a:avLst/>
          </a:prstGeom>
        </p:spPr>
      </p:pic>
      <p:pic>
        <p:nvPicPr>
          <p:cNvPr id="5" name="Picture 4">
            <a:extLst>
              <a:ext uri="{FF2B5EF4-FFF2-40B4-BE49-F238E27FC236}">
                <a16:creationId xmlns:a16="http://schemas.microsoft.com/office/drawing/2014/main" id="{4F7F1ECC-B180-48B0-84E4-AF4476FBAB1F}"/>
              </a:ext>
            </a:extLst>
          </p:cNvPr>
          <p:cNvPicPr>
            <a:picLocks noChangeAspect="1"/>
          </p:cNvPicPr>
          <p:nvPr/>
        </p:nvPicPr>
        <p:blipFill rotWithShape="1">
          <a:blip r:embed="rId3"/>
          <a:srcRect l="34583" t="67581" r="40000" b="11481"/>
          <a:stretch/>
        </p:blipFill>
        <p:spPr>
          <a:xfrm>
            <a:off x="1665221" y="3392424"/>
            <a:ext cx="7478778" cy="3465576"/>
          </a:xfrm>
          <a:prstGeom prst="rect">
            <a:avLst/>
          </a:prstGeom>
        </p:spPr>
      </p:pic>
    </p:spTree>
    <p:extLst>
      <p:ext uri="{BB962C8B-B14F-4D97-AF65-F5344CB8AC3E}">
        <p14:creationId xmlns:p14="http://schemas.microsoft.com/office/powerpoint/2010/main" val="95789502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81330"/>
          </a:xfrm>
        </p:spPr>
        <p:txBody>
          <a:bodyPr/>
          <a:lstStyle/>
          <a:p>
            <a:r>
              <a:rPr lang="en-US" sz="3200" b="1" dirty="0">
                <a:effectLst>
                  <a:outerShdw blurRad="38100" dist="38100" dir="2700000" algn="tl">
                    <a:srgbClr val="000000">
                      <a:alpha val="43137"/>
                    </a:srgbClr>
                  </a:outerShdw>
                </a:effectLst>
              </a:rPr>
              <a:t>Binary Search</a:t>
            </a:r>
          </a:p>
        </p:txBody>
      </p:sp>
      <p:sp>
        <p:nvSpPr>
          <p:cNvPr id="3" name="Content Placeholder 2"/>
          <p:cNvSpPr>
            <a:spLocks noGrp="1"/>
          </p:cNvSpPr>
          <p:nvPr>
            <p:ph idx="1"/>
          </p:nvPr>
        </p:nvSpPr>
        <p:spPr>
          <a:xfrm>
            <a:off x="0" y="428037"/>
            <a:ext cx="9144000" cy="955675"/>
          </a:xfrm>
        </p:spPr>
        <p:txBody>
          <a:bodyPr/>
          <a:lstStyle/>
          <a:p>
            <a:r>
              <a:rPr lang="en-CA" sz="2000" dirty="0"/>
              <a:t>A binary search for disk files can be done on the blocks rather than on the records. </a:t>
            </a:r>
            <a:endParaRPr lang="en-US" sz="2000" dirty="0"/>
          </a:p>
        </p:txBody>
      </p:sp>
      <p:sp>
        <p:nvSpPr>
          <p:cNvPr id="4" name="Content Placeholder 2"/>
          <p:cNvSpPr txBox="1">
            <a:spLocks/>
          </p:cNvSpPr>
          <p:nvPr/>
        </p:nvSpPr>
        <p:spPr bwMode="auto">
          <a:xfrm>
            <a:off x="76200" y="12192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None/>
            </a:pPr>
            <a:r>
              <a:rPr lang="en-CA" sz="1700" b="1" dirty="0">
                <a:solidFill>
                  <a:srgbClr val="FF0000"/>
                </a:solidFill>
                <a:latin typeface="Consolas" panose="020B0609020204030204" pitchFamily="49" charset="0"/>
              </a:rPr>
              <a:t>Algorithm 16.1. Binary Search on an Ordering Key of a Disk File </a:t>
            </a:r>
          </a:p>
          <a:p>
            <a:pPr marL="0" indent="0">
              <a:buNone/>
            </a:pPr>
            <a:r>
              <a:rPr lang="en-CA" sz="2000" b="1" dirty="0">
                <a:solidFill>
                  <a:srgbClr val="FF0000"/>
                </a:solidFill>
                <a:latin typeface="Bahnschrift Light" panose="020B0502040204020203" pitchFamily="34" charset="0"/>
              </a:rPr>
              <a:t>l ← 1; u ← b; (*b is the number of file blocks*) </a:t>
            </a:r>
          </a:p>
          <a:p>
            <a:pPr marL="0" indent="0">
              <a:buNone/>
            </a:pPr>
            <a:r>
              <a:rPr lang="en-CA" sz="2000" b="1" dirty="0">
                <a:solidFill>
                  <a:srgbClr val="FF0000"/>
                </a:solidFill>
                <a:latin typeface="Bahnschrift Light" panose="020B0502040204020203" pitchFamily="34" charset="0"/>
              </a:rPr>
              <a:t>while (u ≥ l ) do </a:t>
            </a:r>
          </a:p>
          <a:p>
            <a:pPr marL="0" indent="0">
              <a:buNone/>
            </a:pPr>
            <a:r>
              <a:rPr lang="en-CA" sz="2000" b="1" dirty="0">
                <a:solidFill>
                  <a:srgbClr val="FF0000"/>
                </a:solidFill>
                <a:latin typeface="Bahnschrift Light" panose="020B0502040204020203" pitchFamily="34" charset="0"/>
              </a:rPr>
              <a:t> begin </a:t>
            </a:r>
            <a:r>
              <a:rPr lang="en-CA" sz="2000" b="1" dirty="0" err="1">
                <a:solidFill>
                  <a:srgbClr val="FF0000"/>
                </a:solidFill>
                <a:latin typeface="Bahnschrift Light" panose="020B0502040204020203" pitchFamily="34" charset="0"/>
              </a:rPr>
              <a:t>i</a:t>
            </a:r>
            <a:r>
              <a:rPr lang="en-CA" sz="2000" b="1" dirty="0">
                <a:solidFill>
                  <a:srgbClr val="FF0000"/>
                </a:solidFill>
                <a:latin typeface="Bahnschrift Light" panose="020B0502040204020203" pitchFamily="34" charset="0"/>
              </a:rPr>
              <a:t> ← (l + u) div 2; </a:t>
            </a:r>
          </a:p>
          <a:p>
            <a:pPr marL="0" indent="0">
              <a:buNone/>
            </a:pPr>
            <a:r>
              <a:rPr lang="en-CA" sz="2000" b="1" dirty="0">
                <a:solidFill>
                  <a:srgbClr val="FF0000"/>
                </a:solidFill>
                <a:latin typeface="Bahnschrift Light" panose="020B0502040204020203" pitchFamily="34" charset="0"/>
              </a:rPr>
              <a:t>    read block </a:t>
            </a:r>
            <a:r>
              <a:rPr lang="en-CA" sz="2000" b="1" dirty="0" err="1">
                <a:solidFill>
                  <a:srgbClr val="FF0000"/>
                </a:solidFill>
                <a:latin typeface="Bahnschrift Light" panose="020B0502040204020203" pitchFamily="34" charset="0"/>
              </a:rPr>
              <a:t>i</a:t>
            </a:r>
            <a:r>
              <a:rPr lang="en-CA" sz="2000" b="1" dirty="0">
                <a:solidFill>
                  <a:srgbClr val="FF0000"/>
                </a:solidFill>
                <a:latin typeface="Bahnschrift Light" panose="020B0502040204020203" pitchFamily="34" charset="0"/>
              </a:rPr>
              <a:t> of the file into the buffer; </a:t>
            </a:r>
          </a:p>
          <a:p>
            <a:pPr marL="0" indent="0">
              <a:buNone/>
            </a:pPr>
            <a:r>
              <a:rPr lang="en-CA" sz="2000" b="1" dirty="0">
                <a:solidFill>
                  <a:srgbClr val="FF0000"/>
                </a:solidFill>
                <a:latin typeface="Bahnschrift Light" panose="020B0502040204020203" pitchFamily="34" charset="0"/>
              </a:rPr>
              <a:t>    if K &lt; (ordering key field value of the first record in block </a:t>
            </a:r>
            <a:r>
              <a:rPr lang="en-CA" sz="2000" b="1" dirty="0" err="1">
                <a:solidFill>
                  <a:srgbClr val="FF0000"/>
                </a:solidFill>
                <a:latin typeface="Bahnschrift Light" panose="020B0502040204020203" pitchFamily="34" charset="0"/>
              </a:rPr>
              <a:t>i</a:t>
            </a:r>
            <a:r>
              <a:rPr lang="en-CA" sz="2000" b="1" dirty="0">
                <a:solidFill>
                  <a:srgbClr val="FF0000"/>
                </a:solidFill>
                <a:latin typeface="Bahnschrift Light" panose="020B0502040204020203" pitchFamily="34" charset="0"/>
              </a:rPr>
              <a:t> ) then </a:t>
            </a:r>
          </a:p>
          <a:p>
            <a:pPr marL="0" indent="0">
              <a:buNone/>
            </a:pPr>
            <a:r>
              <a:rPr lang="en-CA" sz="2000" b="1" dirty="0">
                <a:solidFill>
                  <a:srgbClr val="FF0000"/>
                </a:solidFill>
                <a:latin typeface="Bahnschrift Light" panose="020B0502040204020203" pitchFamily="34" charset="0"/>
              </a:rPr>
              <a:t>      u ← </a:t>
            </a:r>
            <a:r>
              <a:rPr lang="en-CA" sz="2000" b="1" dirty="0" err="1">
                <a:solidFill>
                  <a:srgbClr val="FF0000"/>
                </a:solidFill>
                <a:latin typeface="Bahnschrift Light" panose="020B0502040204020203" pitchFamily="34" charset="0"/>
              </a:rPr>
              <a:t>i</a:t>
            </a:r>
            <a:r>
              <a:rPr lang="en-CA" sz="2000" b="1" dirty="0">
                <a:solidFill>
                  <a:srgbClr val="FF0000"/>
                </a:solidFill>
                <a:latin typeface="Bahnschrift Light" panose="020B0502040204020203" pitchFamily="34" charset="0"/>
              </a:rPr>
              <a:t> − 1</a:t>
            </a:r>
          </a:p>
          <a:p>
            <a:pPr marL="0" indent="0">
              <a:buNone/>
            </a:pPr>
            <a:r>
              <a:rPr lang="en-CA" sz="2000" b="1" dirty="0">
                <a:solidFill>
                  <a:srgbClr val="FF0000"/>
                </a:solidFill>
                <a:latin typeface="Bahnschrift Light" panose="020B0502040204020203" pitchFamily="34" charset="0"/>
              </a:rPr>
              <a:t>    else if K &gt; (ordering key field value of the last record in block </a:t>
            </a:r>
            <a:r>
              <a:rPr lang="en-CA" sz="2000" b="1" dirty="0" err="1">
                <a:solidFill>
                  <a:srgbClr val="FF0000"/>
                </a:solidFill>
                <a:latin typeface="Bahnschrift Light" panose="020B0502040204020203" pitchFamily="34" charset="0"/>
              </a:rPr>
              <a:t>i</a:t>
            </a:r>
            <a:r>
              <a:rPr lang="en-CA" sz="2000" b="1" dirty="0">
                <a:solidFill>
                  <a:srgbClr val="FF0000"/>
                </a:solidFill>
                <a:latin typeface="Bahnschrift Light" panose="020B0502040204020203" pitchFamily="34" charset="0"/>
              </a:rPr>
              <a:t> ) then </a:t>
            </a:r>
          </a:p>
          <a:p>
            <a:pPr marL="0" indent="0">
              <a:buNone/>
            </a:pPr>
            <a:r>
              <a:rPr lang="en-CA" sz="2000" b="1" dirty="0">
                <a:solidFill>
                  <a:srgbClr val="FF0000"/>
                </a:solidFill>
                <a:latin typeface="Bahnschrift Light" panose="020B0502040204020203" pitchFamily="34" charset="0"/>
              </a:rPr>
              <a:t>      l← </a:t>
            </a:r>
            <a:r>
              <a:rPr lang="en-CA" sz="2000" b="1" dirty="0" err="1">
                <a:solidFill>
                  <a:srgbClr val="FF0000"/>
                </a:solidFill>
                <a:latin typeface="Bahnschrift Light" panose="020B0502040204020203" pitchFamily="34" charset="0"/>
              </a:rPr>
              <a:t>i</a:t>
            </a:r>
            <a:r>
              <a:rPr lang="en-CA" sz="2000" b="1" dirty="0">
                <a:solidFill>
                  <a:srgbClr val="FF0000"/>
                </a:solidFill>
                <a:latin typeface="Bahnschrift Light" panose="020B0502040204020203" pitchFamily="34" charset="0"/>
              </a:rPr>
              <a:t> + 1 </a:t>
            </a:r>
          </a:p>
          <a:p>
            <a:pPr marL="0" indent="0">
              <a:buNone/>
            </a:pPr>
            <a:r>
              <a:rPr lang="en-CA" sz="2000" b="1" dirty="0">
                <a:solidFill>
                  <a:srgbClr val="FF0000"/>
                </a:solidFill>
                <a:latin typeface="Bahnschrift Light" panose="020B0502040204020203" pitchFamily="34" charset="0"/>
              </a:rPr>
              <a:t>    else if the record with ordering key field value = K is in the buffer then</a:t>
            </a:r>
          </a:p>
          <a:p>
            <a:pPr marL="0" indent="0">
              <a:buNone/>
            </a:pPr>
            <a:r>
              <a:rPr lang="en-CA" sz="2000" b="1" dirty="0">
                <a:solidFill>
                  <a:srgbClr val="FF0000"/>
                </a:solidFill>
                <a:latin typeface="Bahnschrift Light" panose="020B0502040204020203" pitchFamily="34" charset="0"/>
              </a:rPr>
              <a:t>      </a:t>
            </a:r>
            <a:r>
              <a:rPr lang="en-CA" sz="2000" b="1" dirty="0" err="1">
                <a:solidFill>
                  <a:srgbClr val="FF0000"/>
                </a:solidFill>
                <a:latin typeface="Bahnschrift Light" panose="020B0502040204020203" pitchFamily="34" charset="0"/>
              </a:rPr>
              <a:t>goto</a:t>
            </a:r>
            <a:r>
              <a:rPr lang="en-CA" sz="2000" b="1" dirty="0">
                <a:solidFill>
                  <a:srgbClr val="FF0000"/>
                </a:solidFill>
                <a:latin typeface="Bahnschrift Light" panose="020B0502040204020203" pitchFamily="34" charset="0"/>
              </a:rPr>
              <a:t> found </a:t>
            </a:r>
          </a:p>
          <a:p>
            <a:pPr marL="0" indent="0">
              <a:buNone/>
            </a:pPr>
            <a:r>
              <a:rPr lang="en-CA" sz="2000" b="1" dirty="0">
                <a:solidFill>
                  <a:srgbClr val="FF0000"/>
                </a:solidFill>
                <a:latin typeface="Bahnschrift Light" panose="020B0502040204020203" pitchFamily="34" charset="0"/>
              </a:rPr>
              <a:t>    else </a:t>
            </a:r>
          </a:p>
          <a:p>
            <a:pPr marL="0" indent="0">
              <a:buNone/>
            </a:pPr>
            <a:r>
              <a:rPr lang="en-CA" sz="2000" b="1" dirty="0">
                <a:solidFill>
                  <a:srgbClr val="FF0000"/>
                </a:solidFill>
                <a:latin typeface="Bahnschrift Light" panose="020B0502040204020203" pitchFamily="34" charset="0"/>
              </a:rPr>
              <a:t>      </a:t>
            </a:r>
            <a:r>
              <a:rPr lang="en-CA" sz="2000" b="1" dirty="0" err="1">
                <a:solidFill>
                  <a:srgbClr val="FF0000"/>
                </a:solidFill>
                <a:latin typeface="Bahnschrift Light" panose="020B0502040204020203" pitchFamily="34" charset="0"/>
              </a:rPr>
              <a:t>goto</a:t>
            </a:r>
            <a:r>
              <a:rPr lang="en-CA" sz="2000" b="1" dirty="0">
                <a:solidFill>
                  <a:srgbClr val="FF0000"/>
                </a:solidFill>
                <a:latin typeface="Bahnschrift Light" panose="020B0502040204020203" pitchFamily="34" charset="0"/>
              </a:rPr>
              <a:t> </a:t>
            </a:r>
            <a:r>
              <a:rPr lang="en-CA" sz="2000" b="1" dirty="0" err="1">
                <a:solidFill>
                  <a:srgbClr val="FF0000"/>
                </a:solidFill>
                <a:latin typeface="Bahnschrift Light" panose="020B0502040204020203" pitchFamily="34" charset="0"/>
              </a:rPr>
              <a:t>notfound</a:t>
            </a:r>
            <a:r>
              <a:rPr lang="en-CA" sz="2000" b="1" dirty="0">
                <a:solidFill>
                  <a:srgbClr val="FF0000"/>
                </a:solidFill>
                <a:latin typeface="Bahnschrift Light" panose="020B0502040204020203" pitchFamily="34" charset="0"/>
              </a:rPr>
              <a:t>; </a:t>
            </a:r>
          </a:p>
          <a:p>
            <a:pPr marL="0" indent="0">
              <a:buNone/>
            </a:pPr>
            <a:r>
              <a:rPr lang="en-CA" sz="2000" b="1" dirty="0">
                <a:solidFill>
                  <a:srgbClr val="FF0000"/>
                </a:solidFill>
                <a:latin typeface="Bahnschrift Light" panose="020B0502040204020203" pitchFamily="34" charset="0"/>
              </a:rPr>
              <a:t>    end; </a:t>
            </a:r>
          </a:p>
          <a:p>
            <a:pPr marL="0" indent="0">
              <a:buNone/>
            </a:pPr>
            <a:r>
              <a:rPr lang="en-CA" sz="2000" b="1" dirty="0" err="1">
                <a:solidFill>
                  <a:srgbClr val="FF0000"/>
                </a:solidFill>
                <a:latin typeface="Bahnschrift Light" panose="020B0502040204020203" pitchFamily="34" charset="0"/>
              </a:rPr>
              <a:t>goto</a:t>
            </a:r>
            <a:r>
              <a:rPr lang="en-CA" sz="2000" b="1" dirty="0">
                <a:solidFill>
                  <a:srgbClr val="FF0000"/>
                </a:solidFill>
                <a:latin typeface="Bahnschrift Light" panose="020B0502040204020203" pitchFamily="34" charset="0"/>
              </a:rPr>
              <a:t> </a:t>
            </a:r>
            <a:r>
              <a:rPr lang="en-CA" sz="2000" b="1" dirty="0" err="1">
                <a:solidFill>
                  <a:srgbClr val="FF0000"/>
                </a:solidFill>
                <a:latin typeface="Bahnschrift Light" panose="020B0502040204020203" pitchFamily="34" charset="0"/>
              </a:rPr>
              <a:t>notfound</a:t>
            </a:r>
            <a:r>
              <a:rPr lang="en-CA" sz="2000" b="1" dirty="0">
                <a:solidFill>
                  <a:srgbClr val="FF0000"/>
                </a:solidFill>
                <a:latin typeface="Bahnschrift Light" panose="020B0502040204020203" pitchFamily="34" charset="0"/>
              </a:rPr>
              <a:t>;</a:t>
            </a:r>
            <a:endParaRPr lang="en-US" sz="1700" b="1" kern="0" dirty="0">
              <a:solidFill>
                <a:srgbClr val="FF0000"/>
              </a:solidFill>
              <a:latin typeface="Bahnschrift Light" panose="020B0502040204020203" pitchFamily="34" charset="0"/>
            </a:endParaRPr>
          </a:p>
        </p:txBody>
      </p:sp>
    </p:spTree>
    <p:extLst>
      <p:ext uri="{BB962C8B-B14F-4D97-AF65-F5344CB8AC3E}">
        <p14:creationId xmlns:p14="http://schemas.microsoft.com/office/powerpoint/2010/main" val="263933410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4689"/>
          </a:xfrm>
        </p:spPr>
        <p:txBody>
          <a:bodyPr/>
          <a:lstStyle/>
          <a:p>
            <a:r>
              <a:rPr lang="en-US" sz="3200" b="1" dirty="0">
                <a:effectLst>
                  <a:outerShdw blurRad="38100" dist="38100" dir="2700000" algn="tl">
                    <a:srgbClr val="000000">
                      <a:alpha val="43137"/>
                    </a:srgbClr>
                  </a:outerShdw>
                </a:effectLst>
              </a:rPr>
              <a:t>Example: Binary Search | Search for 83</a:t>
            </a:r>
          </a:p>
        </p:txBody>
      </p:sp>
      <p:graphicFrame>
        <p:nvGraphicFramePr>
          <p:cNvPr id="7" name="Table 6">
            <a:extLst>
              <a:ext uri="{FF2B5EF4-FFF2-40B4-BE49-F238E27FC236}">
                <a16:creationId xmlns:a16="http://schemas.microsoft.com/office/drawing/2014/main" id="{7827E40E-568C-4F5A-8B7E-30D44729B414}"/>
              </a:ext>
            </a:extLst>
          </p:cNvPr>
          <p:cNvGraphicFramePr>
            <a:graphicFrameLocks noGrp="1"/>
          </p:cNvGraphicFramePr>
          <p:nvPr>
            <p:extLst>
              <p:ext uri="{D42A27DB-BD31-4B8C-83A1-F6EECF244321}">
                <p14:modId xmlns:p14="http://schemas.microsoft.com/office/powerpoint/2010/main" val="2201608192"/>
              </p:ext>
            </p:extLst>
          </p:nvPr>
        </p:nvGraphicFramePr>
        <p:xfrm>
          <a:off x="79514" y="649356"/>
          <a:ext cx="8991600" cy="791519"/>
        </p:xfrm>
        <a:graphic>
          <a:graphicData uri="http://schemas.openxmlformats.org/drawingml/2006/table">
            <a:tbl>
              <a:tblPr firstRow="1" firstCol="1" bandRow="1">
                <a:tableStyleId>{5C22544A-7EE6-4342-B048-85BDC9FD1C3A}</a:tableStyleId>
              </a:tblPr>
              <a:tblGrid>
                <a:gridCol w="561975">
                  <a:extLst>
                    <a:ext uri="{9D8B030D-6E8A-4147-A177-3AD203B41FA5}">
                      <a16:colId xmlns:a16="http://schemas.microsoft.com/office/drawing/2014/main" val="1870981789"/>
                    </a:ext>
                  </a:extLst>
                </a:gridCol>
                <a:gridCol w="561975">
                  <a:extLst>
                    <a:ext uri="{9D8B030D-6E8A-4147-A177-3AD203B41FA5}">
                      <a16:colId xmlns:a16="http://schemas.microsoft.com/office/drawing/2014/main" val="2961495282"/>
                    </a:ext>
                  </a:extLst>
                </a:gridCol>
                <a:gridCol w="561975">
                  <a:extLst>
                    <a:ext uri="{9D8B030D-6E8A-4147-A177-3AD203B41FA5}">
                      <a16:colId xmlns:a16="http://schemas.microsoft.com/office/drawing/2014/main" val="3334274608"/>
                    </a:ext>
                  </a:extLst>
                </a:gridCol>
                <a:gridCol w="561975">
                  <a:extLst>
                    <a:ext uri="{9D8B030D-6E8A-4147-A177-3AD203B41FA5}">
                      <a16:colId xmlns:a16="http://schemas.microsoft.com/office/drawing/2014/main" val="2700832170"/>
                    </a:ext>
                  </a:extLst>
                </a:gridCol>
                <a:gridCol w="561975">
                  <a:extLst>
                    <a:ext uri="{9D8B030D-6E8A-4147-A177-3AD203B41FA5}">
                      <a16:colId xmlns:a16="http://schemas.microsoft.com/office/drawing/2014/main" val="1882044109"/>
                    </a:ext>
                  </a:extLst>
                </a:gridCol>
                <a:gridCol w="561975">
                  <a:extLst>
                    <a:ext uri="{9D8B030D-6E8A-4147-A177-3AD203B41FA5}">
                      <a16:colId xmlns:a16="http://schemas.microsoft.com/office/drawing/2014/main" val="3898202505"/>
                    </a:ext>
                  </a:extLst>
                </a:gridCol>
                <a:gridCol w="561975">
                  <a:extLst>
                    <a:ext uri="{9D8B030D-6E8A-4147-A177-3AD203B41FA5}">
                      <a16:colId xmlns:a16="http://schemas.microsoft.com/office/drawing/2014/main" val="4156229219"/>
                    </a:ext>
                  </a:extLst>
                </a:gridCol>
                <a:gridCol w="561975">
                  <a:extLst>
                    <a:ext uri="{9D8B030D-6E8A-4147-A177-3AD203B41FA5}">
                      <a16:colId xmlns:a16="http://schemas.microsoft.com/office/drawing/2014/main" val="1439491897"/>
                    </a:ext>
                  </a:extLst>
                </a:gridCol>
                <a:gridCol w="561975">
                  <a:extLst>
                    <a:ext uri="{9D8B030D-6E8A-4147-A177-3AD203B41FA5}">
                      <a16:colId xmlns:a16="http://schemas.microsoft.com/office/drawing/2014/main" val="3692154406"/>
                    </a:ext>
                  </a:extLst>
                </a:gridCol>
                <a:gridCol w="561975">
                  <a:extLst>
                    <a:ext uri="{9D8B030D-6E8A-4147-A177-3AD203B41FA5}">
                      <a16:colId xmlns:a16="http://schemas.microsoft.com/office/drawing/2014/main" val="3393726114"/>
                    </a:ext>
                  </a:extLst>
                </a:gridCol>
                <a:gridCol w="561975">
                  <a:extLst>
                    <a:ext uri="{9D8B030D-6E8A-4147-A177-3AD203B41FA5}">
                      <a16:colId xmlns:a16="http://schemas.microsoft.com/office/drawing/2014/main" val="3621710757"/>
                    </a:ext>
                  </a:extLst>
                </a:gridCol>
                <a:gridCol w="561975">
                  <a:extLst>
                    <a:ext uri="{9D8B030D-6E8A-4147-A177-3AD203B41FA5}">
                      <a16:colId xmlns:a16="http://schemas.microsoft.com/office/drawing/2014/main" val="1868354133"/>
                    </a:ext>
                  </a:extLst>
                </a:gridCol>
                <a:gridCol w="561975">
                  <a:extLst>
                    <a:ext uri="{9D8B030D-6E8A-4147-A177-3AD203B41FA5}">
                      <a16:colId xmlns:a16="http://schemas.microsoft.com/office/drawing/2014/main" val="1502295176"/>
                    </a:ext>
                  </a:extLst>
                </a:gridCol>
                <a:gridCol w="561975">
                  <a:extLst>
                    <a:ext uri="{9D8B030D-6E8A-4147-A177-3AD203B41FA5}">
                      <a16:colId xmlns:a16="http://schemas.microsoft.com/office/drawing/2014/main" val="514014954"/>
                    </a:ext>
                  </a:extLst>
                </a:gridCol>
                <a:gridCol w="561975">
                  <a:extLst>
                    <a:ext uri="{9D8B030D-6E8A-4147-A177-3AD203B41FA5}">
                      <a16:colId xmlns:a16="http://schemas.microsoft.com/office/drawing/2014/main" val="1330657393"/>
                    </a:ext>
                  </a:extLst>
                </a:gridCol>
                <a:gridCol w="561975">
                  <a:extLst>
                    <a:ext uri="{9D8B030D-6E8A-4147-A177-3AD203B41FA5}">
                      <a16:colId xmlns:a16="http://schemas.microsoft.com/office/drawing/2014/main" val="2309013879"/>
                    </a:ext>
                  </a:extLst>
                </a:gridCol>
              </a:tblGrid>
              <a:tr h="261702">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13</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729879237"/>
                  </a:ext>
                </a:extLst>
              </a:tr>
              <a:tr h="479861">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1</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15</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19</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20</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21</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22</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22</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25</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26</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26</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33</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54</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76</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83</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88</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98</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extLst>
                  <a:ext uri="{0D108BD9-81ED-4DB2-BD59-A6C34878D82A}">
                    <a16:rowId xmlns:a16="http://schemas.microsoft.com/office/drawing/2014/main" val="1889757300"/>
                  </a:ext>
                </a:extLst>
              </a:tr>
            </a:tbl>
          </a:graphicData>
        </a:graphic>
      </p:graphicFrame>
      <p:sp>
        <p:nvSpPr>
          <p:cNvPr id="8" name="TextBox 7">
            <a:extLst>
              <a:ext uri="{FF2B5EF4-FFF2-40B4-BE49-F238E27FC236}">
                <a16:creationId xmlns:a16="http://schemas.microsoft.com/office/drawing/2014/main" id="{CC09085F-CBF9-481E-ACF4-B6C3173445DE}"/>
              </a:ext>
            </a:extLst>
          </p:cNvPr>
          <p:cNvSpPr txBox="1"/>
          <p:nvPr/>
        </p:nvSpPr>
        <p:spPr>
          <a:xfrm>
            <a:off x="198969" y="1708759"/>
            <a:ext cx="356188" cy="461665"/>
          </a:xfrm>
          <a:prstGeom prst="rect">
            <a:avLst/>
          </a:prstGeom>
          <a:noFill/>
        </p:spPr>
        <p:txBody>
          <a:bodyPr wrap="none" rtlCol="0">
            <a:spAutoFit/>
          </a:bodyPr>
          <a:lstStyle/>
          <a:p>
            <a:r>
              <a:rPr lang="en-US" dirty="0"/>
              <a:t>L</a:t>
            </a:r>
            <a:endParaRPr lang="ti-ET" dirty="0"/>
          </a:p>
        </p:txBody>
      </p:sp>
      <p:sp>
        <p:nvSpPr>
          <p:cNvPr id="9" name="TextBox 8">
            <a:extLst>
              <a:ext uri="{FF2B5EF4-FFF2-40B4-BE49-F238E27FC236}">
                <a16:creationId xmlns:a16="http://schemas.microsoft.com/office/drawing/2014/main" id="{9DA0E78C-79CC-464B-8E2A-A2ABC3ABFCA3}"/>
              </a:ext>
            </a:extLst>
          </p:cNvPr>
          <p:cNvSpPr txBox="1"/>
          <p:nvPr/>
        </p:nvSpPr>
        <p:spPr>
          <a:xfrm>
            <a:off x="8617061" y="1708759"/>
            <a:ext cx="407484" cy="461665"/>
          </a:xfrm>
          <a:prstGeom prst="rect">
            <a:avLst/>
          </a:prstGeom>
          <a:noFill/>
        </p:spPr>
        <p:txBody>
          <a:bodyPr wrap="none" rtlCol="0">
            <a:spAutoFit/>
          </a:bodyPr>
          <a:lstStyle/>
          <a:p>
            <a:r>
              <a:rPr lang="en-US" dirty="0"/>
              <a:t>U</a:t>
            </a:r>
            <a:endParaRPr lang="ti-ET" dirty="0"/>
          </a:p>
        </p:txBody>
      </p:sp>
      <p:cxnSp>
        <p:nvCxnSpPr>
          <p:cNvPr id="11" name="Straight Arrow Connector 10">
            <a:extLst>
              <a:ext uri="{FF2B5EF4-FFF2-40B4-BE49-F238E27FC236}">
                <a16:creationId xmlns:a16="http://schemas.microsoft.com/office/drawing/2014/main" id="{DCD03CF4-FF0E-49BC-924D-8E6E64914C58}"/>
              </a:ext>
            </a:extLst>
          </p:cNvPr>
          <p:cNvCxnSpPr>
            <a:stCxn id="8" idx="0"/>
          </p:cNvCxnSpPr>
          <p:nvPr/>
        </p:nvCxnSpPr>
        <p:spPr bwMode="auto">
          <a:xfrm flipV="1">
            <a:off x="377063" y="1418305"/>
            <a:ext cx="0" cy="29045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45C5FFE4-A0E8-481B-82DA-7911C6C9248A}"/>
              </a:ext>
            </a:extLst>
          </p:cNvPr>
          <p:cNvCxnSpPr>
            <a:stCxn id="9" idx="0"/>
          </p:cNvCxnSpPr>
          <p:nvPr/>
        </p:nvCxnSpPr>
        <p:spPr bwMode="auto">
          <a:xfrm flipV="1">
            <a:off x="8820803" y="1418305"/>
            <a:ext cx="0" cy="29045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743AE6C5-39CC-43FE-AD21-601459E2E3E1}"/>
              </a:ext>
            </a:extLst>
          </p:cNvPr>
          <p:cNvSpPr txBox="1"/>
          <p:nvPr/>
        </p:nvSpPr>
        <p:spPr>
          <a:xfrm>
            <a:off x="1263295" y="1638959"/>
            <a:ext cx="3352800" cy="461665"/>
          </a:xfrm>
          <a:prstGeom prst="rect">
            <a:avLst/>
          </a:prstGeom>
          <a:noFill/>
        </p:spPr>
        <p:txBody>
          <a:bodyPr wrap="square" rtlCol="0">
            <a:spAutoFit/>
          </a:bodyPr>
          <a:lstStyle/>
          <a:p>
            <a:r>
              <a:rPr lang="en-US" dirty="0">
                <a:latin typeface="Comic Sans MS" panose="030F0702030302020204" pitchFamily="66" charset="0"/>
              </a:rPr>
              <a:t>mid = ceiling((l + u)/2)</a:t>
            </a:r>
            <a:endParaRPr lang="ti-ET" dirty="0"/>
          </a:p>
        </p:txBody>
      </p:sp>
      <p:sp>
        <p:nvSpPr>
          <p:cNvPr id="22" name="TextBox 21">
            <a:extLst>
              <a:ext uri="{FF2B5EF4-FFF2-40B4-BE49-F238E27FC236}">
                <a16:creationId xmlns:a16="http://schemas.microsoft.com/office/drawing/2014/main" id="{0B9F842F-E9FB-42A5-8D2E-9BA22D721A20}"/>
              </a:ext>
            </a:extLst>
          </p:cNvPr>
          <p:cNvSpPr txBox="1"/>
          <p:nvPr/>
        </p:nvSpPr>
        <p:spPr>
          <a:xfrm>
            <a:off x="4531625" y="1638959"/>
            <a:ext cx="1634928" cy="461665"/>
          </a:xfrm>
          <a:prstGeom prst="rect">
            <a:avLst/>
          </a:prstGeom>
          <a:noFill/>
        </p:spPr>
        <p:txBody>
          <a:bodyPr wrap="square" rtlCol="0">
            <a:spAutoFit/>
          </a:bodyPr>
          <a:lstStyle/>
          <a:p>
            <a:r>
              <a:rPr lang="en-US" dirty="0"/>
              <a:t>= (0+15)/2</a:t>
            </a:r>
            <a:endParaRPr lang="ti-ET" dirty="0"/>
          </a:p>
        </p:txBody>
      </p:sp>
      <p:sp>
        <p:nvSpPr>
          <p:cNvPr id="23" name="TextBox 22">
            <a:extLst>
              <a:ext uri="{FF2B5EF4-FFF2-40B4-BE49-F238E27FC236}">
                <a16:creationId xmlns:a16="http://schemas.microsoft.com/office/drawing/2014/main" id="{EA683A79-8D39-4BE0-BF58-8B3391555851}"/>
              </a:ext>
            </a:extLst>
          </p:cNvPr>
          <p:cNvSpPr txBox="1"/>
          <p:nvPr/>
        </p:nvSpPr>
        <p:spPr>
          <a:xfrm>
            <a:off x="6255148" y="1638959"/>
            <a:ext cx="980661" cy="461665"/>
          </a:xfrm>
          <a:prstGeom prst="rect">
            <a:avLst/>
          </a:prstGeom>
          <a:noFill/>
        </p:spPr>
        <p:txBody>
          <a:bodyPr wrap="square" rtlCol="0">
            <a:spAutoFit/>
          </a:bodyPr>
          <a:lstStyle/>
          <a:p>
            <a:r>
              <a:rPr lang="en-US" dirty="0"/>
              <a:t>=  7.5 </a:t>
            </a:r>
            <a:endParaRPr lang="ti-ET" dirty="0"/>
          </a:p>
        </p:txBody>
      </p:sp>
      <p:sp>
        <p:nvSpPr>
          <p:cNvPr id="24" name="TextBox 23">
            <a:extLst>
              <a:ext uri="{FF2B5EF4-FFF2-40B4-BE49-F238E27FC236}">
                <a16:creationId xmlns:a16="http://schemas.microsoft.com/office/drawing/2014/main" id="{96FDE10B-12A0-44B1-BDC9-AB62C3A4B294}"/>
              </a:ext>
            </a:extLst>
          </p:cNvPr>
          <p:cNvSpPr txBox="1"/>
          <p:nvPr/>
        </p:nvSpPr>
        <p:spPr>
          <a:xfrm>
            <a:off x="1263295" y="2075715"/>
            <a:ext cx="1752600" cy="461665"/>
          </a:xfrm>
          <a:prstGeom prst="rect">
            <a:avLst/>
          </a:prstGeom>
          <a:noFill/>
        </p:spPr>
        <p:txBody>
          <a:bodyPr wrap="square" rtlCol="0">
            <a:spAutoFit/>
          </a:bodyPr>
          <a:lstStyle/>
          <a:p>
            <a:r>
              <a:rPr lang="en-US" dirty="0">
                <a:latin typeface="Comic Sans MS" panose="030F0702030302020204" pitchFamily="66" charset="0"/>
              </a:rPr>
              <a:t>83 &gt; 25</a:t>
            </a:r>
            <a:endParaRPr lang="ti-ET" dirty="0"/>
          </a:p>
        </p:txBody>
      </p:sp>
      <p:sp>
        <p:nvSpPr>
          <p:cNvPr id="25" name="TextBox 24">
            <a:extLst>
              <a:ext uri="{FF2B5EF4-FFF2-40B4-BE49-F238E27FC236}">
                <a16:creationId xmlns:a16="http://schemas.microsoft.com/office/drawing/2014/main" id="{5AFAF3DC-FB49-462C-B195-8033C496318C}"/>
              </a:ext>
            </a:extLst>
          </p:cNvPr>
          <p:cNvSpPr txBox="1"/>
          <p:nvPr/>
        </p:nvSpPr>
        <p:spPr>
          <a:xfrm>
            <a:off x="2972084" y="2072278"/>
            <a:ext cx="1752600" cy="461665"/>
          </a:xfrm>
          <a:prstGeom prst="rect">
            <a:avLst/>
          </a:prstGeom>
          <a:noFill/>
        </p:spPr>
        <p:txBody>
          <a:bodyPr wrap="square" rtlCol="0">
            <a:spAutoFit/>
          </a:bodyPr>
          <a:lstStyle/>
          <a:p>
            <a:r>
              <a:rPr lang="en-US" dirty="0">
                <a:latin typeface="Comic Sans MS" panose="030F0702030302020204" pitchFamily="66" charset="0"/>
              </a:rPr>
              <a:t>l = mid +1</a:t>
            </a:r>
            <a:endParaRPr lang="ti-ET" dirty="0"/>
          </a:p>
        </p:txBody>
      </p:sp>
      <p:sp>
        <p:nvSpPr>
          <p:cNvPr id="26" name="TextBox 25">
            <a:extLst>
              <a:ext uri="{FF2B5EF4-FFF2-40B4-BE49-F238E27FC236}">
                <a16:creationId xmlns:a16="http://schemas.microsoft.com/office/drawing/2014/main" id="{129C5623-CA2E-4742-80C5-A28459CB6C00}"/>
              </a:ext>
            </a:extLst>
          </p:cNvPr>
          <p:cNvSpPr txBox="1"/>
          <p:nvPr/>
        </p:nvSpPr>
        <p:spPr>
          <a:xfrm>
            <a:off x="5047326" y="2065530"/>
            <a:ext cx="1752600" cy="461665"/>
          </a:xfrm>
          <a:prstGeom prst="rect">
            <a:avLst/>
          </a:prstGeom>
          <a:noFill/>
        </p:spPr>
        <p:txBody>
          <a:bodyPr wrap="square" rtlCol="0">
            <a:spAutoFit/>
          </a:bodyPr>
          <a:lstStyle/>
          <a:p>
            <a:r>
              <a:rPr lang="en-US" dirty="0">
                <a:latin typeface="Comic Sans MS" panose="030F0702030302020204" pitchFamily="66" charset="0"/>
              </a:rPr>
              <a:t>l = 7 +1</a:t>
            </a:r>
            <a:endParaRPr lang="ti-ET" dirty="0"/>
          </a:p>
        </p:txBody>
      </p:sp>
      <p:sp>
        <p:nvSpPr>
          <p:cNvPr id="27" name="TextBox 26">
            <a:extLst>
              <a:ext uri="{FF2B5EF4-FFF2-40B4-BE49-F238E27FC236}">
                <a16:creationId xmlns:a16="http://schemas.microsoft.com/office/drawing/2014/main" id="{7981C4FB-8E06-413C-A12C-81D7AFA61EEA}"/>
              </a:ext>
            </a:extLst>
          </p:cNvPr>
          <p:cNvSpPr txBox="1"/>
          <p:nvPr/>
        </p:nvSpPr>
        <p:spPr>
          <a:xfrm>
            <a:off x="7324404" y="1638959"/>
            <a:ext cx="762000" cy="461665"/>
          </a:xfrm>
          <a:prstGeom prst="rect">
            <a:avLst/>
          </a:prstGeom>
          <a:noFill/>
        </p:spPr>
        <p:txBody>
          <a:bodyPr wrap="square" rtlCol="0">
            <a:spAutoFit/>
          </a:bodyPr>
          <a:lstStyle/>
          <a:p>
            <a:r>
              <a:rPr lang="en-US" dirty="0"/>
              <a:t>=  7 </a:t>
            </a:r>
            <a:endParaRPr lang="ti-ET" dirty="0"/>
          </a:p>
        </p:txBody>
      </p:sp>
      <p:sp>
        <p:nvSpPr>
          <p:cNvPr id="28" name="Isosceles Triangle 27">
            <a:extLst>
              <a:ext uri="{FF2B5EF4-FFF2-40B4-BE49-F238E27FC236}">
                <a16:creationId xmlns:a16="http://schemas.microsoft.com/office/drawing/2014/main" id="{56AD0CF0-8E77-49E8-B2EE-19D00F013D2E}"/>
              </a:ext>
            </a:extLst>
          </p:cNvPr>
          <p:cNvSpPr/>
          <p:nvPr/>
        </p:nvSpPr>
        <p:spPr bwMode="auto">
          <a:xfrm>
            <a:off x="4182822" y="1326598"/>
            <a:ext cx="238538" cy="240329"/>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graphicFrame>
        <p:nvGraphicFramePr>
          <p:cNvPr id="29" name="Table 28">
            <a:extLst>
              <a:ext uri="{FF2B5EF4-FFF2-40B4-BE49-F238E27FC236}">
                <a16:creationId xmlns:a16="http://schemas.microsoft.com/office/drawing/2014/main" id="{3A134FD4-693F-4BBB-BC2D-F804A6004E20}"/>
              </a:ext>
            </a:extLst>
          </p:cNvPr>
          <p:cNvGraphicFramePr>
            <a:graphicFrameLocks noGrp="1"/>
          </p:cNvGraphicFramePr>
          <p:nvPr>
            <p:extLst>
              <p:ext uri="{D42A27DB-BD31-4B8C-83A1-F6EECF244321}">
                <p14:modId xmlns:p14="http://schemas.microsoft.com/office/powerpoint/2010/main" val="1528940917"/>
              </p:ext>
            </p:extLst>
          </p:nvPr>
        </p:nvGraphicFramePr>
        <p:xfrm>
          <a:off x="99391" y="2569087"/>
          <a:ext cx="8991600" cy="767383"/>
        </p:xfrm>
        <a:graphic>
          <a:graphicData uri="http://schemas.openxmlformats.org/drawingml/2006/table">
            <a:tbl>
              <a:tblPr firstRow="1" firstCol="1" bandRow="1">
                <a:tableStyleId>{5C22544A-7EE6-4342-B048-85BDC9FD1C3A}</a:tableStyleId>
              </a:tblPr>
              <a:tblGrid>
                <a:gridCol w="561975">
                  <a:extLst>
                    <a:ext uri="{9D8B030D-6E8A-4147-A177-3AD203B41FA5}">
                      <a16:colId xmlns:a16="http://schemas.microsoft.com/office/drawing/2014/main" val="1870981789"/>
                    </a:ext>
                  </a:extLst>
                </a:gridCol>
                <a:gridCol w="561975">
                  <a:extLst>
                    <a:ext uri="{9D8B030D-6E8A-4147-A177-3AD203B41FA5}">
                      <a16:colId xmlns:a16="http://schemas.microsoft.com/office/drawing/2014/main" val="2961495282"/>
                    </a:ext>
                  </a:extLst>
                </a:gridCol>
                <a:gridCol w="561975">
                  <a:extLst>
                    <a:ext uri="{9D8B030D-6E8A-4147-A177-3AD203B41FA5}">
                      <a16:colId xmlns:a16="http://schemas.microsoft.com/office/drawing/2014/main" val="3334274608"/>
                    </a:ext>
                  </a:extLst>
                </a:gridCol>
                <a:gridCol w="561975">
                  <a:extLst>
                    <a:ext uri="{9D8B030D-6E8A-4147-A177-3AD203B41FA5}">
                      <a16:colId xmlns:a16="http://schemas.microsoft.com/office/drawing/2014/main" val="2700832170"/>
                    </a:ext>
                  </a:extLst>
                </a:gridCol>
                <a:gridCol w="561975">
                  <a:extLst>
                    <a:ext uri="{9D8B030D-6E8A-4147-A177-3AD203B41FA5}">
                      <a16:colId xmlns:a16="http://schemas.microsoft.com/office/drawing/2014/main" val="1882044109"/>
                    </a:ext>
                  </a:extLst>
                </a:gridCol>
                <a:gridCol w="561975">
                  <a:extLst>
                    <a:ext uri="{9D8B030D-6E8A-4147-A177-3AD203B41FA5}">
                      <a16:colId xmlns:a16="http://schemas.microsoft.com/office/drawing/2014/main" val="3898202505"/>
                    </a:ext>
                  </a:extLst>
                </a:gridCol>
                <a:gridCol w="561975">
                  <a:extLst>
                    <a:ext uri="{9D8B030D-6E8A-4147-A177-3AD203B41FA5}">
                      <a16:colId xmlns:a16="http://schemas.microsoft.com/office/drawing/2014/main" val="4156229219"/>
                    </a:ext>
                  </a:extLst>
                </a:gridCol>
                <a:gridCol w="561975">
                  <a:extLst>
                    <a:ext uri="{9D8B030D-6E8A-4147-A177-3AD203B41FA5}">
                      <a16:colId xmlns:a16="http://schemas.microsoft.com/office/drawing/2014/main" val="1439491897"/>
                    </a:ext>
                  </a:extLst>
                </a:gridCol>
                <a:gridCol w="561975">
                  <a:extLst>
                    <a:ext uri="{9D8B030D-6E8A-4147-A177-3AD203B41FA5}">
                      <a16:colId xmlns:a16="http://schemas.microsoft.com/office/drawing/2014/main" val="3692154406"/>
                    </a:ext>
                  </a:extLst>
                </a:gridCol>
                <a:gridCol w="561975">
                  <a:extLst>
                    <a:ext uri="{9D8B030D-6E8A-4147-A177-3AD203B41FA5}">
                      <a16:colId xmlns:a16="http://schemas.microsoft.com/office/drawing/2014/main" val="3393726114"/>
                    </a:ext>
                  </a:extLst>
                </a:gridCol>
                <a:gridCol w="561975">
                  <a:extLst>
                    <a:ext uri="{9D8B030D-6E8A-4147-A177-3AD203B41FA5}">
                      <a16:colId xmlns:a16="http://schemas.microsoft.com/office/drawing/2014/main" val="3621710757"/>
                    </a:ext>
                  </a:extLst>
                </a:gridCol>
                <a:gridCol w="561975">
                  <a:extLst>
                    <a:ext uri="{9D8B030D-6E8A-4147-A177-3AD203B41FA5}">
                      <a16:colId xmlns:a16="http://schemas.microsoft.com/office/drawing/2014/main" val="1868354133"/>
                    </a:ext>
                  </a:extLst>
                </a:gridCol>
                <a:gridCol w="561975">
                  <a:extLst>
                    <a:ext uri="{9D8B030D-6E8A-4147-A177-3AD203B41FA5}">
                      <a16:colId xmlns:a16="http://schemas.microsoft.com/office/drawing/2014/main" val="1502295176"/>
                    </a:ext>
                  </a:extLst>
                </a:gridCol>
                <a:gridCol w="561975">
                  <a:extLst>
                    <a:ext uri="{9D8B030D-6E8A-4147-A177-3AD203B41FA5}">
                      <a16:colId xmlns:a16="http://schemas.microsoft.com/office/drawing/2014/main" val="514014954"/>
                    </a:ext>
                  </a:extLst>
                </a:gridCol>
                <a:gridCol w="561975">
                  <a:extLst>
                    <a:ext uri="{9D8B030D-6E8A-4147-A177-3AD203B41FA5}">
                      <a16:colId xmlns:a16="http://schemas.microsoft.com/office/drawing/2014/main" val="1330657393"/>
                    </a:ext>
                  </a:extLst>
                </a:gridCol>
                <a:gridCol w="561975">
                  <a:extLst>
                    <a:ext uri="{9D8B030D-6E8A-4147-A177-3AD203B41FA5}">
                      <a16:colId xmlns:a16="http://schemas.microsoft.com/office/drawing/2014/main" val="2309013879"/>
                    </a:ext>
                  </a:extLst>
                </a:gridCol>
              </a:tblGrid>
              <a:tr h="259853">
                <a:tc>
                  <a:txBody>
                    <a:bodyPr/>
                    <a:lstStyle/>
                    <a:p>
                      <a:pPr algn="ctr">
                        <a:lnSpc>
                          <a:spcPct val="107000"/>
                        </a:lnSpc>
                        <a:spcAft>
                          <a:spcPts val="800"/>
                        </a:spcAft>
                      </a:pPr>
                      <a:r>
                        <a:rPr lang="en-US"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0</a:t>
                      </a:r>
                      <a:endParaRPr lang="ti-ET"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1</a:t>
                      </a:r>
                      <a:endParaRPr lang="ti-ET"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2</a:t>
                      </a:r>
                      <a:endParaRPr lang="ti-ET"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3</a:t>
                      </a:r>
                      <a:endParaRPr lang="ti-ET"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4</a:t>
                      </a:r>
                      <a:endParaRPr lang="ti-ET"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5</a:t>
                      </a:r>
                      <a:endParaRPr lang="ti-ET"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6</a:t>
                      </a:r>
                      <a:endParaRPr lang="ti-ET" sz="20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13</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ti-ET"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729879237"/>
                  </a:ext>
                </a:extLst>
              </a:tr>
              <a:tr h="455725">
                <a:tc>
                  <a:txBody>
                    <a:bodyPr/>
                    <a:lstStyle/>
                    <a:p>
                      <a:pPr algn="ctr">
                        <a:lnSpc>
                          <a:spcPct val="107000"/>
                        </a:lnSpc>
                        <a:spcAft>
                          <a:spcPts val="800"/>
                        </a:spcAft>
                      </a:pPr>
                      <a:r>
                        <a:rPr lang="ti-ET" sz="2000" b="1" dirty="0">
                          <a:solidFill>
                            <a:schemeClr val="bg2">
                              <a:lumMod val="50000"/>
                              <a:lumOff val="50000"/>
                            </a:schemeClr>
                          </a:solidFill>
                          <a:effectLst/>
                        </a:rPr>
                        <a:t>1</a:t>
                      </a:r>
                      <a:endParaRPr lang="ti-ET" sz="20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bg2">
                              <a:lumMod val="50000"/>
                              <a:lumOff val="50000"/>
                            </a:schemeClr>
                          </a:solidFill>
                          <a:effectLst/>
                        </a:rPr>
                        <a:t>15</a:t>
                      </a:r>
                      <a:endParaRPr lang="ti-ET" sz="20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bg2">
                              <a:lumMod val="50000"/>
                              <a:lumOff val="50000"/>
                            </a:schemeClr>
                          </a:solidFill>
                          <a:effectLst/>
                        </a:rPr>
                        <a:t>19</a:t>
                      </a:r>
                      <a:endParaRPr lang="ti-ET" sz="20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bg2">
                              <a:lumMod val="50000"/>
                              <a:lumOff val="50000"/>
                            </a:schemeClr>
                          </a:solidFill>
                          <a:effectLst/>
                        </a:rPr>
                        <a:t>20</a:t>
                      </a:r>
                      <a:endParaRPr lang="ti-ET" sz="20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bg2">
                              <a:lumMod val="50000"/>
                              <a:lumOff val="50000"/>
                            </a:schemeClr>
                          </a:solidFill>
                          <a:effectLst/>
                        </a:rPr>
                        <a:t>21</a:t>
                      </a:r>
                      <a:endParaRPr lang="ti-ET" sz="20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bg2">
                              <a:lumMod val="50000"/>
                              <a:lumOff val="50000"/>
                            </a:schemeClr>
                          </a:solidFill>
                          <a:effectLst/>
                        </a:rPr>
                        <a:t>22</a:t>
                      </a:r>
                      <a:endParaRPr lang="ti-ET" sz="20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bg2">
                              <a:lumMod val="50000"/>
                              <a:lumOff val="50000"/>
                            </a:schemeClr>
                          </a:solidFill>
                          <a:effectLst/>
                        </a:rPr>
                        <a:t>22</a:t>
                      </a:r>
                      <a:endParaRPr lang="ti-ET" sz="20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25</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26</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26</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33</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54</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76</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83</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88</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000" b="1" dirty="0">
                          <a:solidFill>
                            <a:schemeClr val="tx1"/>
                          </a:solidFill>
                          <a:effectLst>
                            <a:outerShdw blurRad="38100" dist="38100" dir="2700000" algn="tl">
                              <a:srgbClr val="000000">
                                <a:alpha val="43137"/>
                              </a:srgbClr>
                            </a:outerShdw>
                          </a:effectLst>
                        </a:rPr>
                        <a:t>98</a:t>
                      </a:r>
                      <a:endParaRPr lang="ti-ET"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extLst>
                  <a:ext uri="{0D108BD9-81ED-4DB2-BD59-A6C34878D82A}">
                    <a16:rowId xmlns:a16="http://schemas.microsoft.com/office/drawing/2014/main" val="1889757300"/>
                  </a:ext>
                </a:extLst>
              </a:tr>
            </a:tbl>
          </a:graphicData>
        </a:graphic>
      </p:graphicFrame>
      <p:cxnSp>
        <p:nvCxnSpPr>
          <p:cNvPr id="30" name="Straight Arrow Connector 29">
            <a:extLst>
              <a:ext uri="{FF2B5EF4-FFF2-40B4-BE49-F238E27FC236}">
                <a16:creationId xmlns:a16="http://schemas.microsoft.com/office/drawing/2014/main" id="{1DBD2D0C-1CFF-473C-B073-7628B88A3130}"/>
              </a:ext>
            </a:extLst>
          </p:cNvPr>
          <p:cNvCxnSpPr/>
          <p:nvPr/>
        </p:nvCxnSpPr>
        <p:spPr bwMode="auto">
          <a:xfrm flipV="1">
            <a:off x="4355147" y="3302966"/>
            <a:ext cx="0" cy="29045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31" name="Straight Arrow Connector 30">
            <a:extLst>
              <a:ext uri="{FF2B5EF4-FFF2-40B4-BE49-F238E27FC236}">
                <a16:creationId xmlns:a16="http://schemas.microsoft.com/office/drawing/2014/main" id="{1CA1ACB6-D3DE-486E-AB3E-3DE1FFCCA8FB}"/>
              </a:ext>
            </a:extLst>
          </p:cNvPr>
          <p:cNvCxnSpPr/>
          <p:nvPr/>
        </p:nvCxnSpPr>
        <p:spPr bwMode="auto">
          <a:xfrm flipV="1">
            <a:off x="8850807" y="3321692"/>
            <a:ext cx="0" cy="29045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32" name="Isosceles Triangle 31">
            <a:extLst>
              <a:ext uri="{FF2B5EF4-FFF2-40B4-BE49-F238E27FC236}">
                <a16:creationId xmlns:a16="http://schemas.microsoft.com/office/drawing/2014/main" id="{A46729E8-BF04-43F6-A80D-7A4F5CB990B0}"/>
              </a:ext>
            </a:extLst>
          </p:cNvPr>
          <p:cNvSpPr/>
          <p:nvPr/>
        </p:nvSpPr>
        <p:spPr bwMode="auto">
          <a:xfrm>
            <a:off x="6453148" y="3256787"/>
            <a:ext cx="238538" cy="240329"/>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33" name="TextBox 32">
            <a:extLst>
              <a:ext uri="{FF2B5EF4-FFF2-40B4-BE49-F238E27FC236}">
                <a16:creationId xmlns:a16="http://schemas.microsoft.com/office/drawing/2014/main" id="{45F6AE1A-6E87-472D-B206-FD0F49728FAC}"/>
              </a:ext>
            </a:extLst>
          </p:cNvPr>
          <p:cNvSpPr txBox="1"/>
          <p:nvPr/>
        </p:nvSpPr>
        <p:spPr>
          <a:xfrm>
            <a:off x="6173301" y="2042615"/>
            <a:ext cx="1752600" cy="461665"/>
          </a:xfrm>
          <a:prstGeom prst="rect">
            <a:avLst/>
          </a:prstGeom>
          <a:noFill/>
        </p:spPr>
        <p:txBody>
          <a:bodyPr wrap="square" rtlCol="0">
            <a:spAutoFit/>
          </a:bodyPr>
          <a:lstStyle/>
          <a:p>
            <a:r>
              <a:rPr lang="en-US" dirty="0">
                <a:latin typeface="Comic Sans MS" panose="030F0702030302020204" pitchFamily="66" charset="0"/>
              </a:rPr>
              <a:t> = 8</a:t>
            </a:r>
            <a:endParaRPr lang="ti-ET" dirty="0"/>
          </a:p>
        </p:txBody>
      </p:sp>
      <p:sp>
        <p:nvSpPr>
          <p:cNvPr id="34" name="TextBox 33">
            <a:extLst>
              <a:ext uri="{FF2B5EF4-FFF2-40B4-BE49-F238E27FC236}">
                <a16:creationId xmlns:a16="http://schemas.microsoft.com/office/drawing/2014/main" id="{0618EBA7-9EE1-4CEC-81CF-08A9276312CE}"/>
              </a:ext>
            </a:extLst>
          </p:cNvPr>
          <p:cNvSpPr txBox="1"/>
          <p:nvPr/>
        </p:nvSpPr>
        <p:spPr>
          <a:xfrm>
            <a:off x="4232586" y="3574100"/>
            <a:ext cx="356188" cy="461665"/>
          </a:xfrm>
          <a:prstGeom prst="rect">
            <a:avLst/>
          </a:prstGeom>
          <a:noFill/>
        </p:spPr>
        <p:txBody>
          <a:bodyPr wrap="none" rtlCol="0">
            <a:spAutoFit/>
          </a:bodyPr>
          <a:lstStyle/>
          <a:p>
            <a:r>
              <a:rPr lang="en-US" dirty="0"/>
              <a:t>L</a:t>
            </a:r>
            <a:endParaRPr lang="ti-ET" dirty="0"/>
          </a:p>
        </p:txBody>
      </p:sp>
      <p:sp>
        <p:nvSpPr>
          <p:cNvPr id="35" name="TextBox 34">
            <a:extLst>
              <a:ext uri="{FF2B5EF4-FFF2-40B4-BE49-F238E27FC236}">
                <a16:creationId xmlns:a16="http://schemas.microsoft.com/office/drawing/2014/main" id="{88D69C19-16FA-4840-9839-732D78CACB05}"/>
              </a:ext>
            </a:extLst>
          </p:cNvPr>
          <p:cNvSpPr txBox="1"/>
          <p:nvPr/>
        </p:nvSpPr>
        <p:spPr>
          <a:xfrm>
            <a:off x="8670277" y="3533845"/>
            <a:ext cx="407484" cy="461665"/>
          </a:xfrm>
          <a:prstGeom prst="rect">
            <a:avLst/>
          </a:prstGeom>
          <a:noFill/>
        </p:spPr>
        <p:txBody>
          <a:bodyPr wrap="none" rtlCol="0">
            <a:spAutoFit/>
          </a:bodyPr>
          <a:lstStyle/>
          <a:p>
            <a:r>
              <a:rPr lang="en-US" dirty="0"/>
              <a:t>U</a:t>
            </a:r>
            <a:endParaRPr lang="ti-ET"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301354D-8733-47C8-B03E-827C7E2C5A5E}"/>
                  </a:ext>
                </a:extLst>
              </p:cNvPr>
              <p:cNvSpPr txBox="1"/>
              <p:nvPr/>
            </p:nvSpPr>
            <p:spPr>
              <a:xfrm>
                <a:off x="6196303" y="3521531"/>
                <a:ext cx="990765" cy="7913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US" b="0" i="1" smtClean="0">
                              <a:latin typeface="Cambria Math" panose="02040503050406030204" pitchFamily="18" charset="0"/>
                            </a:rPr>
                            <m:t>7+15</m:t>
                          </m:r>
                        </m:num>
                        <m:den>
                          <m:r>
                            <a:rPr lang="en-CA" i="1" smtClean="0">
                              <a:latin typeface="Cambria Math" panose="02040503050406030204" pitchFamily="18" charset="0"/>
                            </a:rPr>
                            <m:t>2</m:t>
                          </m:r>
                        </m:den>
                      </m:f>
                    </m:oMath>
                  </m:oMathPara>
                </a14:m>
                <a:endParaRPr lang="ti-ET" dirty="0"/>
              </a:p>
            </p:txBody>
          </p:sp>
        </mc:Choice>
        <mc:Fallback xmlns="">
          <p:sp>
            <p:nvSpPr>
              <p:cNvPr id="36" name="TextBox 35">
                <a:extLst>
                  <a:ext uri="{FF2B5EF4-FFF2-40B4-BE49-F238E27FC236}">
                    <a16:creationId xmlns:a16="http://schemas.microsoft.com/office/drawing/2014/main" id="{F301354D-8733-47C8-B03E-827C7E2C5A5E}"/>
                  </a:ext>
                </a:extLst>
              </p:cNvPr>
              <p:cNvSpPr txBox="1">
                <a:spLocks noRot="1" noChangeAspect="1" noMove="1" noResize="1" noEditPoints="1" noAdjustHandles="1" noChangeArrowheads="1" noChangeShapeType="1" noTextEdit="1"/>
              </p:cNvSpPr>
              <p:nvPr/>
            </p:nvSpPr>
            <p:spPr>
              <a:xfrm>
                <a:off x="6196303" y="3521531"/>
                <a:ext cx="990765" cy="791307"/>
              </a:xfrm>
              <a:prstGeom prst="rect">
                <a:avLst/>
              </a:prstGeom>
              <a:blipFill>
                <a:blip r:embed="rId4"/>
                <a:stretch>
                  <a:fillRect/>
                </a:stretch>
              </a:blipFill>
            </p:spPr>
            <p:txBody>
              <a:bodyPr/>
              <a:lstStyle/>
              <a:p>
                <a:r>
                  <a:rPr lang="ti-ET">
                    <a:noFill/>
                  </a:rPr>
                  <a:t> </a:t>
                </a:r>
              </a:p>
            </p:txBody>
          </p:sp>
        </mc:Fallback>
      </mc:AlternateContent>
      <p:graphicFrame>
        <p:nvGraphicFramePr>
          <p:cNvPr id="37" name="Table 36">
            <a:extLst>
              <a:ext uri="{FF2B5EF4-FFF2-40B4-BE49-F238E27FC236}">
                <a16:creationId xmlns:a16="http://schemas.microsoft.com/office/drawing/2014/main" id="{D7DF36B1-22FE-4ABD-AB99-6F772313B5AA}"/>
              </a:ext>
            </a:extLst>
          </p:cNvPr>
          <p:cNvGraphicFramePr>
            <a:graphicFrameLocks noGrp="1"/>
          </p:cNvGraphicFramePr>
          <p:nvPr>
            <p:extLst>
              <p:ext uri="{D42A27DB-BD31-4B8C-83A1-F6EECF244321}">
                <p14:modId xmlns:p14="http://schemas.microsoft.com/office/powerpoint/2010/main" val="2734422781"/>
              </p:ext>
            </p:extLst>
          </p:nvPr>
        </p:nvGraphicFramePr>
        <p:xfrm>
          <a:off x="198969" y="4391740"/>
          <a:ext cx="8991600" cy="859935"/>
        </p:xfrm>
        <a:graphic>
          <a:graphicData uri="http://schemas.openxmlformats.org/drawingml/2006/table">
            <a:tbl>
              <a:tblPr firstRow="1" firstCol="1" bandRow="1">
                <a:tableStyleId>{5C22544A-7EE6-4342-B048-85BDC9FD1C3A}</a:tableStyleId>
              </a:tblPr>
              <a:tblGrid>
                <a:gridCol w="561975">
                  <a:extLst>
                    <a:ext uri="{9D8B030D-6E8A-4147-A177-3AD203B41FA5}">
                      <a16:colId xmlns:a16="http://schemas.microsoft.com/office/drawing/2014/main" val="1870981789"/>
                    </a:ext>
                  </a:extLst>
                </a:gridCol>
                <a:gridCol w="561975">
                  <a:extLst>
                    <a:ext uri="{9D8B030D-6E8A-4147-A177-3AD203B41FA5}">
                      <a16:colId xmlns:a16="http://schemas.microsoft.com/office/drawing/2014/main" val="2961495282"/>
                    </a:ext>
                  </a:extLst>
                </a:gridCol>
                <a:gridCol w="561975">
                  <a:extLst>
                    <a:ext uri="{9D8B030D-6E8A-4147-A177-3AD203B41FA5}">
                      <a16:colId xmlns:a16="http://schemas.microsoft.com/office/drawing/2014/main" val="3334274608"/>
                    </a:ext>
                  </a:extLst>
                </a:gridCol>
                <a:gridCol w="561975">
                  <a:extLst>
                    <a:ext uri="{9D8B030D-6E8A-4147-A177-3AD203B41FA5}">
                      <a16:colId xmlns:a16="http://schemas.microsoft.com/office/drawing/2014/main" val="2700832170"/>
                    </a:ext>
                  </a:extLst>
                </a:gridCol>
                <a:gridCol w="561975">
                  <a:extLst>
                    <a:ext uri="{9D8B030D-6E8A-4147-A177-3AD203B41FA5}">
                      <a16:colId xmlns:a16="http://schemas.microsoft.com/office/drawing/2014/main" val="1882044109"/>
                    </a:ext>
                  </a:extLst>
                </a:gridCol>
                <a:gridCol w="561975">
                  <a:extLst>
                    <a:ext uri="{9D8B030D-6E8A-4147-A177-3AD203B41FA5}">
                      <a16:colId xmlns:a16="http://schemas.microsoft.com/office/drawing/2014/main" val="3898202505"/>
                    </a:ext>
                  </a:extLst>
                </a:gridCol>
                <a:gridCol w="561975">
                  <a:extLst>
                    <a:ext uri="{9D8B030D-6E8A-4147-A177-3AD203B41FA5}">
                      <a16:colId xmlns:a16="http://schemas.microsoft.com/office/drawing/2014/main" val="4156229219"/>
                    </a:ext>
                  </a:extLst>
                </a:gridCol>
                <a:gridCol w="561975">
                  <a:extLst>
                    <a:ext uri="{9D8B030D-6E8A-4147-A177-3AD203B41FA5}">
                      <a16:colId xmlns:a16="http://schemas.microsoft.com/office/drawing/2014/main" val="1439491897"/>
                    </a:ext>
                  </a:extLst>
                </a:gridCol>
                <a:gridCol w="561975">
                  <a:extLst>
                    <a:ext uri="{9D8B030D-6E8A-4147-A177-3AD203B41FA5}">
                      <a16:colId xmlns:a16="http://schemas.microsoft.com/office/drawing/2014/main" val="3692154406"/>
                    </a:ext>
                  </a:extLst>
                </a:gridCol>
                <a:gridCol w="561975">
                  <a:extLst>
                    <a:ext uri="{9D8B030D-6E8A-4147-A177-3AD203B41FA5}">
                      <a16:colId xmlns:a16="http://schemas.microsoft.com/office/drawing/2014/main" val="3393726114"/>
                    </a:ext>
                  </a:extLst>
                </a:gridCol>
                <a:gridCol w="561975">
                  <a:extLst>
                    <a:ext uri="{9D8B030D-6E8A-4147-A177-3AD203B41FA5}">
                      <a16:colId xmlns:a16="http://schemas.microsoft.com/office/drawing/2014/main" val="3621710757"/>
                    </a:ext>
                  </a:extLst>
                </a:gridCol>
                <a:gridCol w="561975">
                  <a:extLst>
                    <a:ext uri="{9D8B030D-6E8A-4147-A177-3AD203B41FA5}">
                      <a16:colId xmlns:a16="http://schemas.microsoft.com/office/drawing/2014/main" val="1868354133"/>
                    </a:ext>
                  </a:extLst>
                </a:gridCol>
                <a:gridCol w="561975">
                  <a:extLst>
                    <a:ext uri="{9D8B030D-6E8A-4147-A177-3AD203B41FA5}">
                      <a16:colId xmlns:a16="http://schemas.microsoft.com/office/drawing/2014/main" val="1502295176"/>
                    </a:ext>
                  </a:extLst>
                </a:gridCol>
                <a:gridCol w="561975">
                  <a:extLst>
                    <a:ext uri="{9D8B030D-6E8A-4147-A177-3AD203B41FA5}">
                      <a16:colId xmlns:a16="http://schemas.microsoft.com/office/drawing/2014/main" val="514014954"/>
                    </a:ext>
                  </a:extLst>
                </a:gridCol>
                <a:gridCol w="561975">
                  <a:extLst>
                    <a:ext uri="{9D8B030D-6E8A-4147-A177-3AD203B41FA5}">
                      <a16:colId xmlns:a16="http://schemas.microsoft.com/office/drawing/2014/main" val="1330657393"/>
                    </a:ext>
                  </a:extLst>
                </a:gridCol>
                <a:gridCol w="561975">
                  <a:extLst>
                    <a:ext uri="{9D8B030D-6E8A-4147-A177-3AD203B41FA5}">
                      <a16:colId xmlns:a16="http://schemas.microsoft.com/office/drawing/2014/main" val="2309013879"/>
                    </a:ext>
                  </a:extLst>
                </a:gridCol>
              </a:tblGrid>
              <a:tr h="332508">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0</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1</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2</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3</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4</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5</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6</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7</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8</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9</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10</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11</a:t>
                      </a:r>
                      <a:endParaRPr lang="ti-ET" sz="2400" b="0"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a:t>
                      </a:r>
                      <a:endParaRPr lang="ti-ET"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13</a:t>
                      </a:r>
                      <a:endParaRPr lang="ti-ET"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a:t>
                      </a:r>
                      <a:endParaRPr lang="ti-ET"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ti-ET"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729879237"/>
                  </a:ext>
                </a:extLst>
              </a:tr>
              <a:tr h="485920">
                <a:tc>
                  <a:txBody>
                    <a:bodyPr/>
                    <a:lstStyle/>
                    <a:p>
                      <a:pPr algn="ctr">
                        <a:lnSpc>
                          <a:spcPct val="107000"/>
                        </a:lnSpc>
                        <a:spcAft>
                          <a:spcPts val="800"/>
                        </a:spcAft>
                      </a:pPr>
                      <a:r>
                        <a:rPr lang="ti-ET" sz="2400" b="1" dirty="0">
                          <a:solidFill>
                            <a:schemeClr val="bg2">
                              <a:lumMod val="50000"/>
                              <a:lumOff val="50000"/>
                            </a:schemeClr>
                          </a:solidFill>
                          <a:effectLst/>
                        </a:rPr>
                        <a:t>1</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bg2">
                              <a:lumMod val="50000"/>
                              <a:lumOff val="50000"/>
                            </a:schemeClr>
                          </a:solidFill>
                          <a:effectLst/>
                        </a:rPr>
                        <a:t>15</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bg2">
                              <a:lumMod val="50000"/>
                              <a:lumOff val="50000"/>
                            </a:schemeClr>
                          </a:solidFill>
                          <a:effectLst/>
                        </a:rPr>
                        <a:t>19</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bg2">
                              <a:lumMod val="50000"/>
                              <a:lumOff val="50000"/>
                            </a:schemeClr>
                          </a:solidFill>
                          <a:effectLst/>
                        </a:rPr>
                        <a:t>20</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bg2">
                              <a:lumMod val="50000"/>
                              <a:lumOff val="50000"/>
                            </a:schemeClr>
                          </a:solidFill>
                          <a:effectLst/>
                        </a:rPr>
                        <a:t>21</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bg2">
                              <a:lumMod val="50000"/>
                              <a:lumOff val="50000"/>
                            </a:schemeClr>
                          </a:solidFill>
                          <a:effectLst/>
                        </a:rPr>
                        <a:t>22</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bg2">
                              <a:lumMod val="50000"/>
                              <a:lumOff val="50000"/>
                            </a:schemeClr>
                          </a:solidFill>
                          <a:effectLst/>
                        </a:rPr>
                        <a:t>22</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bg2">
                              <a:lumMod val="50000"/>
                              <a:lumOff val="50000"/>
                            </a:schemeClr>
                          </a:solidFill>
                          <a:effectLst/>
                        </a:rPr>
                        <a:t>25</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bg2">
                              <a:lumMod val="50000"/>
                              <a:lumOff val="50000"/>
                            </a:schemeClr>
                          </a:solidFill>
                          <a:effectLst/>
                        </a:rPr>
                        <a:t>26</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bg2">
                              <a:lumMod val="50000"/>
                              <a:lumOff val="50000"/>
                            </a:schemeClr>
                          </a:solidFill>
                          <a:effectLst/>
                        </a:rPr>
                        <a:t>26</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bg2">
                              <a:lumMod val="50000"/>
                              <a:lumOff val="50000"/>
                            </a:schemeClr>
                          </a:solidFill>
                          <a:effectLst/>
                        </a:rPr>
                        <a:t>33</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bg2">
                              <a:lumMod val="50000"/>
                              <a:lumOff val="50000"/>
                            </a:schemeClr>
                          </a:solidFill>
                          <a:effectLst/>
                        </a:rPr>
                        <a:t>54</a:t>
                      </a:r>
                      <a:endParaRPr lang="ti-ET" sz="2400" b="1"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tx1"/>
                          </a:solidFill>
                          <a:effectLst>
                            <a:outerShdw blurRad="38100" dist="38100" dir="2700000" algn="tl">
                              <a:srgbClr val="000000">
                                <a:alpha val="43137"/>
                              </a:srgbClr>
                            </a:outerShdw>
                          </a:effectLst>
                        </a:rPr>
                        <a:t>76</a:t>
                      </a:r>
                      <a:endParaRPr lang="ti-ET" sz="24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tx1"/>
                          </a:solidFill>
                          <a:effectLst>
                            <a:outerShdw blurRad="38100" dist="38100" dir="2700000" algn="tl">
                              <a:srgbClr val="000000">
                                <a:alpha val="43137"/>
                              </a:srgbClr>
                            </a:outerShdw>
                          </a:effectLst>
                        </a:rPr>
                        <a:t>83</a:t>
                      </a:r>
                      <a:endParaRPr lang="ti-ET" sz="24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tx1"/>
                          </a:solidFill>
                          <a:effectLst>
                            <a:outerShdw blurRad="38100" dist="38100" dir="2700000" algn="tl">
                              <a:srgbClr val="000000">
                                <a:alpha val="43137"/>
                              </a:srgbClr>
                            </a:outerShdw>
                          </a:effectLst>
                        </a:rPr>
                        <a:t>88</a:t>
                      </a:r>
                      <a:endParaRPr lang="ti-ET" sz="24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tc>
                  <a:txBody>
                    <a:bodyPr/>
                    <a:lstStyle/>
                    <a:p>
                      <a:pPr algn="ctr">
                        <a:lnSpc>
                          <a:spcPct val="107000"/>
                        </a:lnSpc>
                        <a:spcAft>
                          <a:spcPts val="800"/>
                        </a:spcAft>
                      </a:pPr>
                      <a:r>
                        <a:rPr lang="ti-ET" sz="2400" b="1" dirty="0">
                          <a:solidFill>
                            <a:schemeClr val="tx1"/>
                          </a:solidFill>
                          <a:effectLst>
                            <a:outerShdw blurRad="38100" dist="38100" dir="2700000" algn="tl">
                              <a:srgbClr val="000000">
                                <a:alpha val="43137"/>
                              </a:srgbClr>
                            </a:outerShdw>
                          </a:effectLst>
                        </a:rPr>
                        <a:t>98</a:t>
                      </a:r>
                      <a:endParaRPr lang="ti-ET" sz="24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75000"/>
                      </a:schemeClr>
                    </a:solidFill>
                  </a:tcPr>
                </a:tc>
                <a:extLst>
                  <a:ext uri="{0D108BD9-81ED-4DB2-BD59-A6C34878D82A}">
                    <a16:rowId xmlns:a16="http://schemas.microsoft.com/office/drawing/2014/main" val="1889757300"/>
                  </a:ext>
                </a:extLst>
              </a:tr>
            </a:tbl>
          </a:graphicData>
        </a:graphic>
      </p:graphicFrame>
      <p:cxnSp>
        <p:nvCxnSpPr>
          <p:cNvPr id="38" name="Straight Arrow Connector 37">
            <a:extLst>
              <a:ext uri="{FF2B5EF4-FFF2-40B4-BE49-F238E27FC236}">
                <a16:creationId xmlns:a16="http://schemas.microsoft.com/office/drawing/2014/main" id="{2B4DCFA8-695A-4E6A-9DF4-B211EE611331}"/>
              </a:ext>
            </a:extLst>
          </p:cNvPr>
          <p:cNvCxnSpPr/>
          <p:nvPr/>
        </p:nvCxnSpPr>
        <p:spPr bwMode="auto">
          <a:xfrm flipV="1">
            <a:off x="7193807" y="5418107"/>
            <a:ext cx="0" cy="29045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6BDC9DC3-97ED-4EA0-A062-1AFCD855AABC}"/>
              </a:ext>
            </a:extLst>
          </p:cNvPr>
          <p:cNvCxnSpPr/>
          <p:nvPr/>
        </p:nvCxnSpPr>
        <p:spPr bwMode="auto">
          <a:xfrm flipV="1">
            <a:off x="8950385" y="5418107"/>
            <a:ext cx="0" cy="29045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0" name="Isosceles Triangle 39">
            <a:extLst>
              <a:ext uri="{FF2B5EF4-FFF2-40B4-BE49-F238E27FC236}">
                <a16:creationId xmlns:a16="http://schemas.microsoft.com/office/drawing/2014/main" id="{60FBAC32-C68F-4ED6-A55B-4E5939247BE6}"/>
              </a:ext>
            </a:extLst>
          </p:cNvPr>
          <p:cNvSpPr/>
          <p:nvPr/>
        </p:nvSpPr>
        <p:spPr bwMode="auto">
          <a:xfrm>
            <a:off x="7676509" y="5379082"/>
            <a:ext cx="238538" cy="240329"/>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41" name="TextBox 40">
            <a:extLst>
              <a:ext uri="{FF2B5EF4-FFF2-40B4-BE49-F238E27FC236}">
                <a16:creationId xmlns:a16="http://schemas.microsoft.com/office/drawing/2014/main" id="{CC0EE03C-4EDB-4967-A08B-5F68C8EF93ED}"/>
              </a:ext>
            </a:extLst>
          </p:cNvPr>
          <p:cNvSpPr txBox="1"/>
          <p:nvPr/>
        </p:nvSpPr>
        <p:spPr>
          <a:xfrm>
            <a:off x="7049601" y="5648580"/>
            <a:ext cx="356188" cy="461665"/>
          </a:xfrm>
          <a:prstGeom prst="rect">
            <a:avLst/>
          </a:prstGeom>
          <a:noFill/>
        </p:spPr>
        <p:txBody>
          <a:bodyPr wrap="none" rtlCol="0">
            <a:spAutoFit/>
          </a:bodyPr>
          <a:lstStyle/>
          <a:p>
            <a:r>
              <a:rPr lang="en-US" dirty="0"/>
              <a:t>L</a:t>
            </a:r>
            <a:endParaRPr lang="ti-ET" dirty="0"/>
          </a:p>
        </p:txBody>
      </p:sp>
      <p:sp>
        <p:nvSpPr>
          <p:cNvPr id="42" name="TextBox 41">
            <a:extLst>
              <a:ext uri="{FF2B5EF4-FFF2-40B4-BE49-F238E27FC236}">
                <a16:creationId xmlns:a16="http://schemas.microsoft.com/office/drawing/2014/main" id="{3C198158-F5CC-40D2-AECB-8AEE6E927F04}"/>
              </a:ext>
            </a:extLst>
          </p:cNvPr>
          <p:cNvSpPr txBox="1"/>
          <p:nvPr/>
        </p:nvSpPr>
        <p:spPr>
          <a:xfrm>
            <a:off x="8783085" y="5708561"/>
            <a:ext cx="407484" cy="461665"/>
          </a:xfrm>
          <a:prstGeom prst="rect">
            <a:avLst/>
          </a:prstGeom>
          <a:noFill/>
        </p:spPr>
        <p:txBody>
          <a:bodyPr wrap="none" rtlCol="0">
            <a:spAutoFit/>
          </a:bodyPr>
          <a:lstStyle/>
          <a:p>
            <a:r>
              <a:rPr lang="en-US" dirty="0"/>
              <a:t>U</a:t>
            </a:r>
            <a:endParaRPr lang="ti-ET"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7C8CCBF-1096-4F78-B929-8E71FAECBFA0}"/>
                  </a:ext>
                </a:extLst>
              </p:cNvPr>
              <p:cNvSpPr txBox="1"/>
              <p:nvPr/>
            </p:nvSpPr>
            <p:spPr>
              <a:xfrm>
                <a:off x="7543800" y="5879412"/>
                <a:ext cx="990765" cy="7913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US" b="0" i="1" smtClean="0">
                              <a:latin typeface="Cambria Math" panose="02040503050406030204" pitchFamily="18" charset="0"/>
                            </a:rPr>
                            <m:t>17+15</m:t>
                          </m:r>
                        </m:num>
                        <m:den>
                          <m:r>
                            <a:rPr lang="en-CA" i="1" smtClean="0">
                              <a:latin typeface="Cambria Math" panose="02040503050406030204" pitchFamily="18" charset="0"/>
                            </a:rPr>
                            <m:t>2</m:t>
                          </m:r>
                        </m:den>
                      </m:f>
                    </m:oMath>
                  </m:oMathPara>
                </a14:m>
                <a:endParaRPr lang="ti-ET" dirty="0"/>
              </a:p>
            </p:txBody>
          </p:sp>
        </mc:Choice>
        <mc:Fallback xmlns="">
          <p:sp>
            <p:nvSpPr>
              <p:cNvPr id="44" name="TextBox 43">
                <a:extLst>
                  <a:ext uri="{FF2B5EF4-FFF2-40B4-BE49-F238E27FC236}">
                    <a16:creationId xmlns:a16="http://schemas.microsoft.com/office/drawing/2014/main" id="{B7C8CCBF-1096-4F78-B929-8E71FAECBFA0}"/>
                  </a:ext>
                </a:extLst>
              </p:cNvPr>
              <p:cNvSpPr txBox="1">
                <a:spLocks noRot="1" noChangeAspect="1" noMove="1" noResize="1" noEditPoints="1" noAdjustHandles="1" noChangeArrowheads="1" noChangeShapeType="1" noTextEdit="1"/>
              </p:cNvSpPr>
              <p:nvPr/>
            </p:nvSpPr>
            <p:spPr>
              <a:xfrm>
                <a:off x="7543800" y="5879412"/>
                <a:ext cx="990765" cy="791307"/>
              </a:xfrm>
              <a:prstGeom prst="rect">
                <a:avLst/>
              </a:prstGeom>
              <a:blipFill>
                <a:blip r:embed="rId5"/>
                <a:stretch>
                  <a:fillRect l="-7407"/>
                </a:stretch>
              </a:blipFill>
            </p:spPr>
            <p:txBody>
              <a:bodyPr/>
              <a:lstStyle/>
              <a:p>
                <a:r>
                  <a:rPr lang="ti-ET">
                    <a:noFill/>
                  </a:rPr>
                  <a:t> </a:t>
                </a:r>
              </a:p>
            </p:txBody>
          </p:sp>
        </mc:Fallback>
      </mc:AlternateContent>
      <p:sp>
        <p:nvSpPr>
          <p:cNvPr id="45" name="Rectangle: Rounded Corners 44">
            <a:extLst>
              <a:ext uri="{FF2B5EF4-FFF2-40B4-BE49-F238E27FC236}">
                <a16:creationId xmlns:a16="http://schemas.microsoft.com/office/drawing/2014/main" id="{047CC5D4-5315-40DE-AC9F-B266F75FD611}"/>
              </a:ext>
            </a:extLst>
          </p:cNvPr>
          <p:cNvSpPr/>
          <p:nvPr/>
        </p:nvSpPr>
        <p:spPr bwMode="auto">
          <a:xfrm>
            <a:off x="7494104" y="4780722"/>
            <a:ext cx="592300" cy="596348"/>
          </a:xfrm>
          <a:prstGeom prst="roundRect">
            <a:avLst/>
          </a:prstGeom>
          <a:noFill/>
          <a:ln w="9525" cap="flat" cmpd="sng" algn="ctr">
            <a:solidFill>
              <a:schemeClr val="accent1"/>
            </a:solidFill>
            <a:prstDash val="solid"/>
            <a:round/>
            <a:headEnd type="none" w="med" len="med"/>
            <a:tailEnd type="none" w="med" len="med"/>
          </a:ln>
          <a:effectLst>
            <a:glow rad="228600">
              <a:schemeClr val="accent1">
                <a:satMod val="175000"/>
                <a:alpha val="40000"/>
              </a:schemeClr>
            </a:glow>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91923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1" grpId="0"/>
      <p:bldP spid="22" grpId="0"/>
      <p:bldP spid="23" grpId="0"/>
      <p:bldP spid="24" grpId="0"/>
      <p:bldP spid="25" grpId="0"/>
      <p:bldP spid="26" grpId="0"/>
      <p:bldP spid="27" grpId="0"/>
      <p:bldP spid="28" grpId="0" animBg="1"/>
      <p:bldP spid="32" grpId="0" animBg="1"/>
      <p:bldP spid="33" grpId="0"/>
      <p:bldP spid="34" grpId="0"/>
      <p:bldP spid="35" grpId="0"/>
      <p:bldP spid="36" grpId="0"/>
      <p:bldP spid="40" grpId="0" animBg="1"/>
      <p:bldP spid="41" grpId="0"/>
      <p:bldP spid="42" grpId="0"/>
      <p:bldP spid="44" grpId="0"/>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4C367B7-3467-4FE3-B99E-24990CF4338A}"/>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a:t>
            </a:r>
          </a:p>
        </p:txBody>
      </p:sp>
      <p:sp>
        <p:nvSpPr>
          <p:cNvPr id="4099" name="Rectangle 3">
            <a:extLst>
              <a:ext uri="{FF2B5EF4-FFF2-40B4-BE49-F238E27FC236}">
                <a16:creationId xmlns:a16="http://schemas.microsoft.com/office/drawing/2014/main" id="{1D8715F7-A378-48E0-9806-9BC68A822B8E}"/>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a:t>
            </a:r>
          </a:p>
        </p:txBody>
      </p:sp>
      <p:sp>
        <p:nvSpPr>
          <p:cNvPr id="4100" name="Rectangle 4">
            <a:extLst>
              <a:ext uri="{FF2B5EF4-FFF2-40B4-BE49-F238E27FC236}">
                <a16:creationId xmlns:a16="http://schemas.microsoft.com/office/drawing/2014/main" id="{729DA409-D998-4AE0-88B0-D3AA81561128}"/>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a:t>
            </a:r>
          </a:p>
        </p:txBody>
      </p:sp>
      <p:sp>
        <p:nvSpPr>
          <p:cNvPr id="4101" name="Rectangle 5">
            <a:extLst>
              <a:ext uri="{FF2B5EF4-FFF2-40B4-BE49-F238E27FC236}">
                <a16:creationId xmlns:a16="http://schemas.microsoft.com/office/drawing/2014/main" id="{DF6F26A2-F1CE-4A39-A8FD-ECB4B9CDBD52}"/>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3</a:t>
            </a:r>
          </a:p>
        </p:txBody>
      </p:sp>
      <p:sp>
        <p:nvSpPr>
          <p:cNvPr id="4102" name="Rectangle 6">
            <a:extLst>
              <a:ext uri="{FF2B5EF4-FFF2-40B4-BE49-F238E27FC236}">
                <a16:creationId xmlns:a16="http://schemas.microsoft.com/office/drawing/2014/main" id="{7F30DF1B-286A-4394-932F-A6B3FE06F178}"/>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a:t>
            </a:r>
          </a:p>
        </p:txBody>
      </p:sp>
      <p:sp>
        <p:nvSpPr>
          <p:cNvPr id="4103" name="Rectangle 7">
            <a:extLst>
              <a:ext uri="{FF2B5EF4-FFF2-40B4-BE49-F238E27FC236}">
                <a16:creationId xmlns:a16="http://schemas.microsoft.com/office/drawing/2014/main" id="{24A5D775-D499-48A8-9160-44B7A37AA672}"/>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4104" name="Rectangle 8">
            <a:extLst>
              <a:ext uri="{FF2B5EF4-FFF2-40B4-BE49-F238E27FC236}">
                <a16:creationId xmlns:a16="http://schemas.microsoft.com/office/drawing/2014/main" id="{C515517E-B143-465F-86A8-0AF2D5F828CB}"/>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a:t>
            </a:r>
          </a:p>
        </p:txBody>
      </p:sp>
      <p:sp>
        <p:nvSpPr>
          <p:cNvPr id="4105" name="Rectangle 9">
            <a:extLst>
              <a:ext uri="{FF2B5EF4-FFF2-40B4-BE49-F238E27FC236}">
                <a16:creationId xmlns:a16="http://schemas.microsoft.com/office/drawing/2014/main" id="{0C693BCB-1E73-4F07-AC5D-BCBE05822291}"/>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a:t>
            </a:r>
          </a:p>
        </p:txBody>
      </p:sp>
      <p:sp>
        <p:nvSpPr>
          <p:cNvPr id="4107" name="Rectangle 11">
            <a:extLst>
              <a:ext uri="{FF2B5EF4-FFF2-40B4-BE49-F238E27FC236}">
                <a16:creationId xmlns:a16="http://schemas.microsoft.com/office/drawing/2014/main" id="{337EBC24-0848-4DB6-B588-834773E1655F}"/>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10</a:t>
            </a:r>
          </a:p>
        </p:txBody>
      </p:sp>
      <p:sp>
        <p:nvSpPr>
          <p:cNvPr id="4108" name="Rectangle 12">
            <a:extLst>
              <a:ext uri="{FF2B5EF4-FFF2-40B4-BE49-F238E27FC236}">
                <a16:creationId xmlns:a16="http://schemas.microsoft.com/office/drawing/2014/main" id="{C9BADD45-CE65-4E12-BEE2-051618200A69}"/>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a:t>
            </a:r>
          </a:p>
        </p:txBody>
      </p:sp>
      <p:sp>
        <p:nvSpPr>
          <p:cNvPr id="4109" name="Rectangle 13">
            <a:extLst>
              <a:ext uri="{FF2B5EF4-FFF2-40B4-BE49-F238E27FC236}">
                <a16:creationId xmlns:a16="http://schemas.microsoft.com/office/drawing/2014/main" id="{A71D76A5-7EB1-4E56-B3A8-9A6801F16C40}"/>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11</a:t>
            </a:r>
          </a:p>
        </p:txBody>
      </p:sp>
      <p:sp>
        <p:nvSpPr>
          <p:cNvPr id="4110" name="Rectangle 14">
            <a:extLst>
              <a:ext uri="{FF2B5EF4-FFF2-40B4-BE49-F238E27FC236}">
                <a16:creationId xmlns:a16="http://schemas.microsoft.com/office/drawing/2014/main" id="{91C28C96-56BC-48B8-ADF6-59E1A965510D}"/>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12</a:t>
            </a:r>
          </a:p>
        </p:txBody>
      </p:sp>
      <p:sp>
        <p:nvSpPr>
          <p:cNvPr id="4111" name="Rectangle 15">
            <a:extLst>
              <a:ext uri="{FF2B5EF4-FFF2-40B4-BE49-F238E27FC236}">
                <a16:creationId xmlns:a16="http://schemas.microsoft.com/office/drawing/2014/main" id="{66CE86DC-105E-4ED7-A7C4-B8F8BF1D3F15}"/>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4112" name="Rectangle 16">
            <a:extLst>
              <a:ext uri="{FF2B5EF4-FFF2-40B4-BE49-F238E27FC236}">
                <a16:creationId xmlns:a16="http://schemas.microsoft.com/office/drawing/2014/main" id="{7F21E888-F073-4710-A207-E430342A6059}"/>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4113" name="Rectangle 17">
            <a:extLst>
              <a:ext uri="{FF2B5EF4-FFF2-40B4-BE49-F238E27FC236}">
                <a16:creationId xmlns:a16="http://schemas.microsoft.com/office/drawing/2014/main" id="{0E7BFB47-B192-4F1E-BFAA-7D238FDAFD16}"/>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0</a:t>
            </a:r>
          </a:p>
        </p:txBody>
      </p:sp>
      <p:sp>
        <p:nvSpPr>
          <p:cNvPr id="4114" name="Rectangle 18">
            <a:extLst>
              <a:ext uri="{FF2B5EF4-FFF2-40B4-BE49-F238E27FC236}">
                <a16:creationId xmlns:a16="http://schemas.microsoft.com/office/drawing/2014/main" id="{77DCB13B-3768-4D6A-A330-C46FCF116FC0}"/>
              </a:ext>
            </a:extLst>
          </p:cNvPr>
          <p:cNvSpPr>
            <a:spLocks noChangeArrowheads="1"/>
          </p:cNvSpPr>
          <p:nvPr/>
        </p:nvSpPr>
        <p:spPr bwMode="auto">
          <a:xfrm>
            <a:off x="4800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64</a:t>
            </a:r>
          </a:p>
        </p:txBody>
      </p:sp>
      <p:sp>
        <p:nvSpPr>
          <p:cNvPr id="4115" name="Rectangle 19">
            <a:extLst>
              <a:ext uri="{FF2B5EF4-FFF2-40B4-BE49-F238E27FC236}">
                <a16:creationId xmlns:a16="http://schemas.microsoft.com/office/drawing/2014/main" id="{D68775AB-E9A3-4CA7-A8D0-1A86BD347C80}"/>
              </a:ext>
            </a:extLst>
          </p:cNvPr>
          <p:cNvSpPr>
            <a:spLocks noChangeArrowheads="1"/>
          </p:cNvSpPr>
          <p:nvPr/>
        </p:nvSpPr>
        <p:spPr bwMode="auto">
          <a:xfrm>
            <a:off x="2057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14</a:t>
            </a:r>
          </a:p>
        </p:txBody>
      </p:sp>
      <p:sp>
        <p:nvSpPr>
          <p:cNvPr id="4116" name="Rectangle 20">
            <a:extLst>
              <a:ext uri="{FF2B5EF4-FFF2-40B4-BE49-F238E27FC236}">
                <a16:creationId xmlns:a16="http://schemas.microsoft.com/office/drawing/2014/main" id="{92C4F489-7807-41CE-A1EB-6BED854C6735}"/>
              </a:ext>
            </a:extLst>
          </p:cNvPr>
          <p:cNvSpPr>
            <a:spLocks noChangeArrowheads="1"/>
          </p:cNvSpPr>
          <p:nvPr/>
        </p:nvSpPr>
        <p:spPr bwMode="auto">
          <a:xfrm>
            <a:off x="1600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13</a:t>
            </a:r>
          </a:p>
        </p:txBody>
      </p:sp>
      <p:sp>
        <p:nvSpPr>
          <p:cNvPr id="4117" name="Rectangle 21">
            <a:extLst>
              <a:ext uri="{FF2B5EF4-FFF2-40B4-BE49-F238E27FC236}">
                <a16:creationId xmlns:a16="http://schemas.microsoft.com/office/drawing/2014/main" id="{28323FF2-1ACE-4F20-BE7B-46910BD62A64}"/>
              </a:ext>
            </a:extLst>
          </p:cNvPr>
          <p:cNvSpPr>
            <a:spLocks noChangeArrowheads="1"/>
          </p:cNvSpPr>
          <p:nvPr/>
        </p:nvSpPr>
        <p:spPr bwMode="auto">
          <a:xfrm>
            <a:off x="2514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25</a:t>
            </a:r>
          </a:p>
        </p:txBody>
      </p:sp>
      <p:sp>
        <p:nvSpPr>
          <p:cNvPr id="4118" name="Rectangle 22">
            <a:extLst>
              <a:ext uri="{FF2B5EF4-FFF2-40B4-BE49-F238E27FC236}">
                <a16:creationId xmlns:a16="http://schemas.microsoft.com/office/drawing/2014/main" id="{59A94305-3FE5-4A61-B363-D165BF62B42E}"/>
              </a:ext>
            </a:extLst>
          </p:cNvPr>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33</a:t>
            </a:r>
          </a:p>
        </p:txBody>
      </p:sp>
      <p:sp>
        <p:nvSpPr>
          <p:cNvPr id="4119" name="Rectangle 23">
            <a:extLst>
              <a:ext uri="{FF2B5EF4-FFF2-40B4-BE49-F238E27FC236}">
                <a16:creationId xmlns:a16="http://schemas.microsoft.com/office/drawing/2014/main" id="{70452BBA-5EC5-4C12-BD21-F247C0BCE512}"/>
              </a:ext>
            </a:extLst>
          </p:cNvPr>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51</a:t>
            </a:r>
          </a:p>
        </p:txBody>
      </p:sp>
      <p:sp>
        <p:nvSpPr>
          <p:cNvPr id="4120" name="Rectangle 24">
            <a:extLst>
              <a:ext uri="{FF2B5EF4-FFF2-40B4-BE49-F238E27FC236}">
                <a16:creationId xmlns:a16="http://schemas.microsoft.com/office/drawing/2014/main" id="{EE9B2908-45FB-4D0E-9A13-39FBE9BBCDEE}"/>
              </a:ext>
            </a:extLst>
          </p:cNvPr>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43</a:t>
            </a:r>
          </a:p>
        </p:txBody>
      </p:sp>
      <p:sp>
        <p:nvSpPr>
          <p:cNvPr id="4121" name="Rectangle 25">
            <a:extLst>
              <a:ext uri="{FF2B5EF4-FFF2-40B4-BE49-F238E27FC236}">
                <a16:creationId xmlns:a16="http://schemas.microsoft.com/office/drawing/2014/main" id="{225944F2-62BF-4F9D-8E6B-02A8D7674143}"/>
              </a:ext>
            </a:extLst>
          </p:cNvPr>
          <p:cNvSpPr>
            <a:spLocks noChangeArrowheads="1"/>
          </p:cNvSpPr>
          <p:nvPr/>
        </p:nvSpPr>
        <p:spPr bwMode="auto">
          <a:xfrm>
            <a:off x="4343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53</a:t>
            </a:r>
          </a:p>
        </p:txBody>
      </p:sp>
      <p:sp>
        <p:nvSpPr>
          <p:cNvPr id="4123" name="Rectangle 27">
            <a:extLst>
              <a:ext uri="{FF2B5EF4-FFF2-40B4-BE49-F238E27FC236}">
                <a16:creationId xmlns:a16="http://schemas.microsoft.com/office/drawing/2014/main" id="{EA01F36E-0245-422B-9855-3C53ACC39A3F}"/>
              </a:ext>
            </a:extLst>
          </p:cNvPr>
          <p:cNvSpPr>
            <a:spLocks noChangeArrowheads="1"/>
          </p:cNvSpPr>
          <p:nvPr/>
        </p:nvSpPr>
        <p:spPr bwMode="auto">
          <a:xfrm>
            <a:off x="5715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84</a:t>
            </a:r>
          </a:p>
        </p:txBody>
      </p:sp>
      <p:sp>
        <p:nvSpPr>
          <p:cNvPr id="4124" name="Rectangle 28">
            <a:extLst>
              <a:ext uri="{FF2B5EF4-FFF2-40B4-BE49-F238E27FC236}">
                <a16:creationId xmlns:a16="http://schemas.microsoft.com/office/drawing/2014/main" id="{C3B739A1-3231-4644-9FA2-2D00BDA499CC}"/>
              </a:ext>
            </a:extLst>
          </p:cNvPr>
          <p:cNvSpPr>
            <a:spLocks noChangeArrowheads="1"/>
          </p:cNvSpPr>
          <p:nvPr/>
        </p:nvSpPr>
        <p:spPr bwMode="auto">
          <a:xfrm>
            <a:off x="5257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72</a:t>
            </a:r>
          </a:p>
        </p:txBody>
      </p:sp>
      <p:sp>
        <p:nvSpPr>
          <p:cNvPr id="4125" name="Rectangle 29">
            <a:extLst>
              <a:ext uri="{FF2B5EF4-FFF2-40B4-BE49-F238E27FC236}">
                <a16:creationId xmlns:a16="http://schemas.microsoft.com/office/drawing/2014/main" id="{ECD30A93-C993-42E6-AA0C-37968125B3C4}"/>
              </a:ext>
            </a:extLst>
          </p:cNvPr>
          <p:cNvSpPr>
            <a:spLocks noChangeArrowheads="1"/>
          </p:cNvSpPr>
          <p:nvPr/>
        </p:nvSpPr>
        <p:spPr bwMode="auto">
          <a:xfrm>
            <a:off x="6172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93</a:t>
            </a:r>
          </a:p>
        </p:txBody>
      </p:sp>
      <p:sp>
        <p:nvSpPr>
          <p:cNvPr id="4126" name="Rectangle 30">
            <a:extLst>
              <a:ext uri="{FF2B5EF4-FFF2-40B4-BE49-F238E27FC236}">
                <a16:creationId xmlns:a16="http://schemas.microsoft.com/office/drawing/2014/main" id="{53AA8837-8C87-4971-B969-F9C704D596D3}"/>
              </a:ext>
            </a:extLst>
          </p:cNvPr>
          <p:cNvSpPr>
            <a:spLocks noChangeArrowheads="1"/>
          </p:cNvSpPr>
          <p:nvPr/>
        </p:nvSpPr>
        <p:spPr bwMode="auto">
          <a:xfrm>
            <a:off x="6629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95</a:t>
            </a:r>
          </a:p>
        </p:txBody>
      </p:sp>
      <p:sp>
        <p:nvSpPr>
          <p:cNvPr id="4127" name="Rectangle 31">
            <a:extLst>
              <a:ext uri="{FF2B5EF4-FFF2-40B4-BE49-F238E27FC236}">
                <a16:creationId xmlns:a16="http://schemas.microsoft.com/office/drawing/2014/main" id="{DDBF6F90-9C82-441C-A7D6-26C973FE4D40}"/>
              </a:ext>
            </a:extLst>
          </p:cNvPr>
          <p:cNvSpPr>
            <a:spLocks noChangeArrowheads="1"/>
          </p:cNvSpPr>
          <p:nvPr/>
        </p:nvSpPr>
        <p:spPr bwMode="auto">
          <a:xfrm>
            <a:off x="7543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97</a:t>
            </a:r>
          </a:p>
        </p:txBody>
      </p:sp>
      <p:sp>
        <p:nvSpPr>
          <p:cNvPr id="4128" name="Rectangle 32">
            <a:extLst>
              <a:ext uri="{FF2B5EF4-FFF2-40B4-BE49-F238E27FC236}">
                <a16:creationId xmlns:a16="http://schemas.microsoft.com/office/drawing/2014/main" id="{6103CFB8-EDFC-4A41-B9E1-C2C81D38734C}"/>
              </a:ext>
            </a:extLst>
          </p:cNvPr>
          <p:cNvSpPr>
            <a:spLocks noChangeArrowheads="1"/>
          </p:cNvSpPr>
          <p:nvPr/>
        </p:nvSpPr>
        <p:spPr bwMode="auto">
          <a:xfrm>
            <a:off x="7086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96</a:t>
            </a:r>
          </a:p>
        </p:txBody>
      </p:sp>
      <p:sp>
        <p:nvSpPr>
          <p:cNvPr id="4129" name="Rectangle 33">
            <a:extLst>
              <a:ext uri="{FF2B5EF4-FFF2-40B4-BE49-F238E27FC236}">
                <a16:creationId xmlns:a16="http://schemas.microsoft.com/office/drawing/2014/main" id="{12463C48-D382-4AF8-BCD9-E3A4ED5986DB}"/>
              </a:ext>
            </a:extLst>
          </p:cNvPr>
          <p:cNvSpPr>
            <a:spLocks noChangeArrowheads="1"/>
          </p:cNvSpPr>
          <p:nvPr/>
        </p:nvSpPr>
        <p:spPr bwMode="auto">
          <a:xfrm>
            <a:off x="1143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6</a:t>
            </a:r>
          </a:p>
        </p:txBody>
      </p:sp>
      <p:sp>
        <p:nvSpPr>
          <p:cNvPr id="4130" name="Rectangle 34">
            <a:extLst>
              <a:ext uri="{FF2B5EF4-FFF2-40B4-BE49-F238E27FC236}">
                <a16:creationId xmlns:a16="http://schemas.microsoft.com/office/drawing/2014/main" id="{D35D4E5B-8A30-418A-8B0D-B13AD865FFE5}"/>
              </a:ext>
            </a:extLst>
          </p:cNvPr>
          <p:cNvSpPr>
            <a:spLocks noGrp="1" noChangeArrowheads="1"/>
          </p:cNvSpPr>
          <p:nvPr>
            <p:ph type="title"/>
          </p:nvPr>
        </p:nvSpPr>
        <p:spPr/>
        <p:txBody>
          <a:bodyPr/>
          <a:lstStyle/>
          <a:p>
            <a:r>
              <a:rPr kumimoji="0" lang="en-US" altLang="ti-ET"/>
              <a:t>Binary Search</a:t>
            </a:r>
          </a:p>
        </p:txBody>
      </p:sp>
      <p:sp>
        <p:nvSpPr>
          <p:cNvPr id="4131" name="Rectangle 35">
            <a:extLst>
              <a:ext uri="{FF2B5EF4-FFF2-40B4-BE49-F238E27FC236}">
                <a16:creationId xmlns:a16="http://schemas.microsoft.com/office/drawing/2014/main" id="{0F1FF372-85F9-4F13-89A7-ACCB0154D233}"/>
              </a:ext>
            </a:extLst>
          </p:cNvPr>
          <p:cNvSpPr>
            <a:spLocks noChangeArrowheads="1"/>
          </p:cNvSpPr>
          <p:nvPr/>
        </p:nvSpPr>
        <p:spPr bwMode="auto">
          <a:xfrm>
            <a:off x="1171575" y="5102225"/>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lo</a:t>
            </a:r>
          </a:p>
        </p:txBody>
      </p:sp>
      <p:sp>
        <p:nvSpPr>
          <p:cNvPr id="4132" name="Line 36">
            <a:extLst>
              <a:ext uri="{FF2B5EF4-FFF2-40B4-BE49-F238E27FC236}">
                <a16:creationId xmlns:a16="http://schemas.microsoft.com/office/drawing/2014/main" id="{3773DDF3-9EC4-4CDB-ACE6-B54409531E07}"/>
              </a:ext>
            </a:extLst>
          </p:cNvPr>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4135" name="Rectangle 39">
            <a:extLst>
              <a:ext uri="{FF2B5EF4-FFF2-40B4-BE49-F238E27FC236}">
                <a16:creationId xmlns:a16="http://schemas.microsoft.com/office/drawing/2014/main" id="{F014B7C7-DFDC-462B-9AB6-BCB613671917}"/>
              </a:ext>
            </a:extLst>
          </p:cNvPr>
          <p:cNvSpPr>
            <a:spLocks noGrp="1" noChangeArrowheads="1"/>
          </p:cNvSpPr>
          <p:nvPr>
            <p:ph type="body" idx="1"/>
          </p:nvPr>
        </p:nvSpPr>
        <p:spPr/>
        <p:txBody>
          <a:bodyPr/>
          <a:lstStyle/>
          <a:p>
            <a:r>
              <a:rPr kumimoji="0" lang="en-US" altLang="ti-ET"/>
              <a:t>Binary search.   </a:t>
            </a:r>
            <a:r>
              <a:rPr kumimoji="0" lang="en-US" altLang="ti-ET">
                <a:solidFill>
                  <a:schemeClr val="tx1"/>
                </a:solidFill>
              </a:rPr>
              <a:t>Given </a:t>
            </a:r>
            <a:r>
              <a:rPr kumimoji="0" lang="en-US" altLang="ti-ET" sz="1600">
                <a:solidFill>
                  <a:schemeClr val="tx1"/>
                </a:solidFill>
                <a:latin typeface="Courier New" panose="02070309020205020404" pitchFamily="49" charset="0"/>
              </a:rPr>
              <a:t>value</a:t>
            </a:r>
            <a:r>
              <a:rPr kumimoji="0" lang="en-US" altLang="ti-ET">
                <a:solidFill>
                  <a:schemeClr val="tx1"/>
                </a:solidFill>
              </a:rPr>
              <a:t> and sorted array </a:t>
            </a:r>
            <a:r>
              <a:rPr kumimoji="0" lang="en-US" altLang="ti-ET" sz="1600">
                <a:solidFill>
                  <a:schemeClr val="tx1"/>
                </a:solidFill>
                <a:latin typeface="Courier New" panose="02070309020205020404" pitchFamily="49" charset="0"/>
              </a:rPr>
              <a:t>a[]</a:t>
            </a:r>
            <a:r>
              <a:rPr kumimoji="0" lang="en-US" altLang="ti-ET">
                <a:solidFill>
                  <a:schemeClr val="tx1"/>
                </a:solidFill>
              </a:rPr>
              <a:t>, find index </a:t>
            </a:r>
            <a:r>
              <a:rPr kumimoji="0" lang="en-US" altLang="ti-ET" sz="1600">
                <a:solidFill>
                  <a:schemeClr val="tx1"/>
                </a:solidFill>
                <a:latin typeface="Courier New" panose="02070309020205020404" pitchFamily="49" charset="0"/>
              </a:rPr>
              <a:t>i</a:t>
            </a:r>
            <a:br>
              <a:rPr kumimoji="0" lang="en-US" altLang="ti-ET" sz="1600">
                <a:solidFill>
                  <a:schemeClr val="tx1"/>
                </a:solidFill>
                <a:latin typeface="Courier New" panose="02070309020205020404" pitchFamily="49" charset="0"/>
              </a:rPr>
            </a:br>
            <a:r>
              <a:rPr kumimoji="0" lang="en-US" altLang="ti-ET">
                <a:solidFill>
                  <a:schemeClr val="tx1"/>
                </a:solidFill>
              </a:rPr>
              <a:t>such that </a:t>
            </a:r>
            <a:r>
              <a:rPr kumimoji="0" lang="en-US" altLang="ti-ET" sz="1600">
                <a:solidFill>
                  <a:schemeClr val="tx1"/>
                </a:solidFill>
                <a:latin typeface="Courier New" panose="02070309020205020404" pitchFamily="49" charset="0"/>
              </a:rPr>
              <a:t>a[i]</a:t>
            </a:r>
            <a:r>
              <a:rPr kumimoji="0" lang="en-US" altLang="ti-ET">
                <a:solidFill>
                  <a:schemeClr val="tx1"/>
                </a:solidFill>
              </a:rPr>
              <a:t> = </a:t>
            </a:r>
            <a:r>
              <a:rPr kumimoji="0" lang="en-US" altLang="ti-ET" sz="1600">
                <a:solidFill>
                  <a:schemeClr val="tx1"/>
                </a:solidFill>
                <a:latin typeface="Courier New" panose="02070309020205020404" pitchFamily="49" charset="0"/>
              </a:rPr>
              <a:t>value</a:t>
            </a:r>
            <a:r>
              <a:rPr kumimoji="0" lang="en-US" altLang="ti-ET">
                <a:solidFill>
                  <a:schemeClr val="tx1"/>
                </a:solidFill>
              </a:rPr>
              <a:t>, or report that no such index exists.</a:t>
            </a:r>
          </a:p>
          <a:p>
            <a:endParaRPr kumimoji="0" lang="en-US" altLang="ti-ET"/>
          </a:p>
          <a:p>
            <a:r>
              <a:rPr kumimoji="0" lang="en-US" altLang="ti-ET"/>
              <a:t>Invariant.  </a:t>
            </a:r>
            <a:r>
              <a:rPr kumimoji="0" lang="en-US" altLang="ti-ET">
                <a:solidFill>
                  <a:schemeClr val="tx1"/>
                </a:solidFill>
              </a:rPr>
              <a:t>Algorithm maintains </a:t>
            </a:r>
            <a:r>
              <a:rPr kumimoji="0" lang="en-US" altLang="ti-ET" sz="1600">
                <a:solidFill>
                  <a:schemeClr val="tx1"/>
                </a:solidFill>
                <a:latin typeface="Courier New" panose="02070309020205020404" pitchFamily="49" charset="0"/>
              </a:rPr>
              <a:t>a[lo]</a:t>
            </a:r>
            <a:r>
              <a:rPr kumimoji="0" lang="en-US" altLang="ti-ET">
                <a:solidFill>
                  <a:schemeClr val="tx1"/>
                </a:solidFill>
              </a:rPr>
              <a:t> </a:t>
            </a:r>
            <a:r>
              <a:rPr kumimoji="0" lang="en-US" altLang="ti-ET">
                <a:solidFill>
                  <a:schemeClr val="tx1"/>
                </a:solidFill>
                <a:sym typeface="Symbol" panose="05050102010706020507" pitchFamily="18" charset="2"/>
              </a:rPr>
              <a:t></a:t>
            </a:r>
            <a:r>
              <a:rPr kumimoji="0" lang="en-US" altLang="ti-ET">
                <a:solidFill>
                  <a:schemeClr val="tx1"/>
                </a:solidFill>
              </a:rPr>
              <a:t> </a:t>
            </a:r>
            <a:r>
              <a:rPr kumimoji="0" lang="en-US" altLang="ti-ET" sz="1600">
                <a:solidFill>
                  <a:schemeClr val="tx1"/>
                </a:solidFill>
                <a:latin typeface="Courier New" panose="02070309020205020404" pitchFamily="49" charset="0"/>
              </a:rPr>
              <a:t>value </a:t>
            </a:r>
            <a:r>
              <a:rPr kumimoji="0" lang="en-US" altLang="ti-ET">
                <a:solidFill>
                  <a:schemeClr val="tx1"/>
                </a:solidFill>
                <a:sym typeface="Symbol" panose="05050102010706020507" pitchFamily="18" charset="2"/>
              </a:rPr>
              <a:t> </a:t>
            </a:r>
            <a:r>
              <a:rPr kumimoji="0" lang="en-US" altLang="ti-ET">
                <a:solidFill>
                  <a:schemeClr val="tx1"/>
                </a:solidFill>
              </a:rPr>
              <a:t> </a:t>
            </a:r>
            <a:r>
              <a:rPr kumimoji="0" lang="en-US" altLang="ti-ET" sz="1600">
                <a:solidFill>
                  <a:schemeClr val="tx1"/>
                </a:solidFill>
                <a:latin typeface="Courier New" panose="02070309020205020404" pitchFamily="49" charset="0"/>
              </a:rPr>
              <a:t>a[hi].</a:t>
            </a:r>
          </a:p>
          <a:p>
            <a:endParaRPr kumimoji="0" lang="en-US" altLang="ti-ET" sz="1600">
              <a:solidFill>
                <a:schemeClr val="tx1"/>
              </a:solidFill>
              <a:latin typeface="Courier New" panose="02070309020205020404" pitchFamily="49" charset="0"/>
            </a:endParaRPr>
          </a:p>
          <a:p>
            <a:endParaRPr kumimoji="0" lang="en-US" altLang="ti-ET" sz="1600">
              <a:solidFill>
                <a:schemeClr val="tx1"/>
              </a:solidFill>
              <a:latin typeface="Courier New" panose="02070309020205020404" pitchFamily="49" charset="0"/>
            </a:endParaRPr>
          </a:p>
          <a:p>
            <a:r>
              <a:rPr kumimoji="0" lang="en-US" altLang="ti-ET"/>
              <a:t>Ex.  </a:t>
            </a:r>
            <a:r>
              <a:rPr kumimoji="0" lang="en-US" altLang="ti-ET">
                <a:solidFill>
                  <a:schemeClr val="tx1"/>
                </a:solidFill>
              </a:rPr>
              <a:t>Binary search for 33.</a:t>
            </a:r>
          </a:p>
          <a:p>
            <a:endParaRPr kumimoji="0" lang="en-US" altLang="ti-ET" sz="1600">
              <a:solidFill>
                <a:schemeClr val="tx1"/>
              </a:solidFill>
              <a:latin typeface="Courier New" panose="02070309020205020404" pitchFamily="49" charset="0"/>
            </a:endParaRPr>
          </a:p>
        </p:txBody>
      </p:sp>
      <p:sp>
        <p:nvSpPr>
          <p:cNvPr id="4140" name="Rectangle 44">
            <a:extLst>
              <a:ext uri="{FF2B5EF4-FFF2-40B4-BE49-F238E27FC236}">
                <a16:creationId xmlns:a16="http://schemas.microsoft.com/office/drawing/2014/main" id="{097A5473-0B7C-4C11-B932-82C388A8199A}"/>
              </a:ext>
            </a:extLst>
          </p:cNvPr>
          <p:cNvSpPr>
            <a:spLocks noChangeArrowheads="1"/>
          </p:cNvSpPr>
          <p:nvPr/>
        </p:nvSpPr>
        <p:spPr bwMode="auto">
          <a:xfrm>
            <a:off x="7591425" y="5105400"/>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hi</a:t>
            </a:r>
          </a:p>
        </p:txBody>
      </p:sp>
      <p:sp>
        <p:nvSpPr>
          <p:cNvPr id="4141" name="Line 45">
            <a:extLst>
              <a:ext uri="{FF2B5EF4-FFF2-40B4-BE49-F238E27FC236}">
                <a16:creationId xmlns:a16="http://schemas.microsoft.com/office/drawing/2014/main" id="{BAC9AC07-1E93-4573-9BCA-6D6E47C8D30D}"/>
              </a:ext>
            </a:extLst>
          </p:cNvPr>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7168C-90BC-4079-BD6F-B0A58FCBB077}"/>
              </a:ext>
            </a:extLst>
          </p:cNvPr>
          <p:cNvSpPr>
            <a:spLocks noGrp="1"/>
          </p:cNvSpPr>
          <p:nvPr>
            <p:ph idx="1"/>
          </p:nvPr>
        </p:nvSpPr>
        <p:spPr>
          <a:xfrm>
            <a:off x="0" y="2431865"/>
            <a:ext cx="9144000" cy="1757999"/>
          </a:xfrm>
        </p:spPr>
        <p:txBody>
          <a:bodyPr anchor="ctr"/>
          <a:lstStyle/>
          <a:p>
            <a:pPr marL="0" indent="0" algn="ctr">
              <a:buNone/>
            </a:pPr>
            <a:r>
              <a:rPr lang="en-US" altLang="en-US" sz="6000" b="1" dirty="0">
                <a:effectLst>
                  <a:outerShdw blurRad="38100" dist="38100" dir="2700000" algn="tl">
                    <a:srgbClr val="C0C0C0"/>
                  </a:outerShdw>
                </a:effectLst>
              </a:rPr>
              <a:t>Fixed vs Variable Length Records</a:t>
            </a:r>
            <a:endParaRPr lang="ti-ET" sz="4800" b="1" dirty="0"/>
          </a:p>
        </p:txBody>
      </p:sp>
      <p:sp>
        <p:nvSpPr>
          <p:cNvPr id="4" name="Title 1">
            <a:extLst>
              <a:ext uri="{FF2B5EF4-FFF2-40B4-BE49-F238E27FC236}">
                <a16:creationId xmlns:a16="http://schemas.microsoft.com/office/drawing/2014/main" id="{31BB0F37-DDB1-4745-937F-32EB5E0E0C86}"/>
              </a:ext>
            </a:extLst>
          </p:cNvPr>
          <p:cNvSpPr txBox="1">
            <a:spLocks/>
          </p:cNvSpPr>
          <p:nvPr/>
        </p:nvSpPr>
        <p:spPr bwMode="auto">
          <a:xfrm>
            <a:off x="0" y="2362200"/>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ti-ET" kern="0"/>
          </a:p>
        </p:txBody>
      </p:sp>
      <p:sp>
        <p:nvSpPr>
          <p:cNvPr id="6" name="Title 1">
            <a:extLst>
              <a:ext uri="{FF2B5EF4-FFF2-40B4-BE49-F238E27FC236}">
                <a16:creationId xmlns:a16="http://schemas.microsoft.com/office/drawing/2014/main" id="{1ABB9653-03C6-45D9-A5DF-E8282B443BD1}"/>
              </a:ext>
            </a:extLst>
          </p:cNvPr>
          <p:cNvSpPr txBox="1">
            <a:spLocks/>
          </p:cNvSpPr>
          <p:nvPr/>
        </p:nvSpPr>
        <p:spPr bwMode="auto">
          <a:xfrm>
            <a:off x="0" y="421163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ti-ET" kern="0"/>
          </a:p>
        </p:txBody>
      </p:sp>
    </p:spTree>
    <p:extLst>
      <p:ext uri="{BB962C8B-B14F-4D97-AF65-F5344CB8AC3E}">
        <p14:creationId xmlns:p14="http://schemas.microsoft.com/office/powerpoint/2010/main" val="23258980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Rectangle 34">
            <a:extLst>
              <a:ext uri="{FF2B5EF4-FFF2-40B4-BE49-F238E27FC236}">
                <a16:creationId xmlns:a16="http://schemas.microsoft.com/office/drawing/2014/main" id="{9C4135FE-86BA-42DD-8BAB-9E11B9CEB0DE}"/>
              </a:ext>
            </a:extLst>
          </p:cNvPr>
          <p:cNvSpPr>
            <a:spLocks noGrp="1" noChangeArrowheads="1"/>
          </p:cNvSpPr>
          <p:nvPr>
            <p:ph type="title"/>
          </p:nvPr>
        </p:nvSpPr>
        <p:spPr/>
        <p:txBody>
          <a:bodyPr/>
          <a:lstStyle/>
          <a:p>
            <a:r>
              <a:rPr kumimoji="0" lang="en-US" altLang="ti-ET"/>
              <a:t>Binary Search</a:t>
            </a:r>
          </a:p>
        </p:txBody>
      </p:sp>
      <p:sp>
        <p:nvSpPr>
          <p:cNvPr id="1063" name="Rectangle 39">
            <a:extLst>
              <a:ext uri="{FF2B5EF4-FFF2-40B4-BE49-F238E27FC236}">
                <a16:creationId xmlns:a16="http://schemas.microsoft.com/office/drawing/2014/main" id="{77EB8749-29A4-4F69-AEE1-C988AE2A977F}"/>
              </a:ext>
            </a:extLst>
          </p:cNvPr>
          <p:cNvSpPr>
            <a:spLocks noGrp="1" noChangeArrowheads="1"/>
          </p:cNvSpPr>
          <p:nvPr>
            <p:ph type="body" idx="1"/>
          </p:nvPr>
        </p:nvSpPr>
        <p:spPr/>
        <p:txBody>
          <a:bodyPr/>
          <a:lstStyle/>
          <a:p>
            <a:r>
              <a:rPr kumimoji="0" lang="en-US" altLang="ti-ET"/>
              <a:t>Binary search.   </a:t>
            </a:r>
            <a:r>
              <a:rPr kumimoji="0" lang="en-US" altLang="ti-ET">
                <a:solidFill>
                  <a:schemeClr val="tx1"/>
                </a:solidFill>
              </a:rPr>
              <a:t>Given </a:t>
            </a:r>
            <a:r>
              <a:rPr kumimoji="0" lang="en-US" altLang="ti-ET" sz="1600">
                <a:solidFill>
                  <a:schemeClr val="tx1"/>
                </a:solidFill>
                <a:latin typeface="Courier New" panose="02070309020205020404" pitchFamily="49" charset="0"/>
              </a:rPr>
              <a:t>value</a:t>
            </a:r>
            <a:r>
              <a:rPr kumimoji="0" lang="en-US" altLang="ti-ET">
                <a:solidFill>
                  <a:schemeClr val="tx1"/>
                </a:solidFill>
              </a:rPr>
              <a:t> and sorted array </a:t>
            </a:r>
            <a:r>
              <a:rPr kumimoji="0" lang="en-US" altLang="ti-ET" sz="1600">
                <a:solidFill>
                  <a:schemeClr val="tx1"/>
                </a:solidFill>
                <a:latin typeface="Courier New" panose="02070309020205020404" pitchFamily="49" charset="0"/>
              </a:rPr>
              <a:t>a[]</a:t>
            </a:r>
            <a:r>
              <a:rPr kumimoji="0" lang="en-US" altLang="ti-ET">
                <a:solidFill>
                  <a:schemeClr val="tx1"/>
                </a:solidFill>
              </a:rPr>
              <a:t>, find index </a:t>
            </a:r>
            <a:r>
              <a:rPr kumimoji="0" lang="en-US" altLang="ti-ET" sz="1600">
                <a:solidFill>
                  <a:schemeClr val="tx1"/>
                </a:solidFill>
                <a:latin typeface="Courier New" panose="02070309020205020404" pitchFamily="49" charset="0"/>
              </a:rPr>
              <a:t>i</a:t>
            </a:r>
            <a:br>
              <a:rPr kumimoji="0" lang="en-US" altLang="ti-ET" sz="1600">
                <a:solidFill>
                  <a:schemeClr val="tx1"/>
                </a:solidFill>
                <a:latin typeface="Courier New" panose="02070309020205020404" pitchFamily="49" charset="0"/>
              </a:rPr>
            </a:br>
            <a:r>
              <a:rPr kumimoji="0" lang="en-US" altLang="ti-ET">
                <a:solidFill>
                  <a:schemeClr val="tx1"/>
                </a:solidFill>
              </a:rPr>
              <a:t>such that </a:t>
            </a:r>
            <a:r>
              <a:rPr kumimoji="0" lang="en-US" altLang="ti-ET" sz="1600">
                <a:solidFill>
                  <a:schemeClr val="tx1"/>
                </a:solidFill>
                <a:latin typeface="Courier New" panose="02070309020205020404" pitchFamily="49" charset="0"/>
              </a:rPr>
              <a:t>a[i]</a:t>
            </a:r>
            <a:r>
              <a:rPr kumimoji="0" lang="en-US" altLang="ti-ET">
                <a:solidFill>
                  <a:schemeClr val="tx1"/>
                </a:solidFill>
              </a:rPr>
              <a:t> = </a:t>
            </a:r>
            <a:r>
              <a:rPr kumimoji="0" lang="en-US" altLang="ti-ET" sz="1600">
                <a:solidFill>
                  <a:schemeClr val="tx1"/>
                </a:solidFill>
                <a:latin typeface="Courier New" panose="02070309020205020404" pitchFamily="49" charset="0"/>
              </a:rPr>
              <a:t>value</a:t>
            </a:r>
            <a:r>
              <a:rPr kumimoji="0" lang="en-US" altLang="ti-ET">
                <a:solidFill>
                  <a:schemeClr val="tx1"/>
                </a:solidFill>
              </a:rPr>
              <a:t>, or report that no such index exists.</a:t>
            </a:r>
          </a:p>
          <a:p>
            <a:endParaRPr kumimoji="0" lang="en-US" altLang="ti-ET"/>
          </a:p>
          <a:p>
            <a:r>
              <a:rPr kumimoji="0" lang="en-US" altLang="ti-ET"/>
              <a:t>Invariant.  </a:t>
            </a:r>
            <a:r>
              <a:rPr kumimoji="0" lang="en-US" altLang="ti-ET">
                <a:solidFill>
                  <a:schemeClr val="tx1"/>
                </a:solidFill>
              </a:rPr>
              <a:t>Algorithm maintains </a:t>
            </a:r>
            <a:r>
              <a:rPr kumimoji="0" lang="en-US" altLang="ti-ET" sz="1600">
                <a:solidFill>
                  <a:schemeClr val="tx1"/>
                </a:solidFill>
                <a:latin typeface="Courier New" panose="02070309020205020404" pitchFamily="49" charset="0"/>
              </a:rPr>
              <a:t>a[lo]</a:t>
            </a:r>
            <a:r>
              <a:rPr kumimoji="0" lang="en-US" altLang="ti-ET">
                <a:solidFill>
                  <a:schemeClr val="tx1"/>
                </a:solidFill>
              </a:rPr>
              <a:t> </a:t>
            </a:r>
            <a:r>
              <a:rPr kumimoji="0" lang="en-US" altLang="ti-ET">
                <a:solidFill>
                  <a:schemeClr val="tx1"/>
                </a:solidFill>
                <a:sym typeface="Symbol" panose="05050102010706020507" pitchFamily="18" charset="2"/>
              </a:rPr>
              <a:t></a:t>
            </a:r>
            <a:r>
              <a:rPr kumimoji="0" lang="en-US" altLang="ti-ET">
                <a:solidFill>
                  <a:schemeClr val="tx1"/>
                </a:solidFill>
              </a:rPr>
              <a:t> </a:t>
            </a:r>
            <a:r>
              <a:rPr kumimoji="0" lang="en-US" altLang="ti-ET" sz="1600">
                <a:solidFill>
                  <a:schemeClr val="tx1"/>
                </a:solidFill>
                <a:latin typeface="Courier New" panose="02070309020205020404" pitchFamily="49" charset="0"/>
              </a:rPr>
              <a:t>value </a:t>
            </a:r>
            <a:r>
              <a:rPr kumimoji="0" lang="en-US" altLang="ti-ET">
                <a:solidFill>
                  <a:schemeClr val="tx1"/>
                </a:solidFill>
                <a:sym typeface="Symbol" panose="05050102010706020507" pitchFamily="18" charset="2"/>
              </a:rPr>
              <a:t> </a:t>
            </a:r>
            <a:r>
              <a:rPr kumimoji="0" lang="en-US" altLang="ti-ET">
                <a:solidFill>
                  <a:schemeClr val="tx1"/>
                </a:solidFill>
              </a:rPr>
              <a:t> </a:t>
            </a:r>
            <a:r>
              <a:rPr kumimoji="0" lang="en-US" altLang="ti-ET" sz="1600">
                <a:solidFill>
                  <a:schemeClr val="tx1"/>
                </a:solidFill>
                <a:latin typeface="Courier New" panose="02070309020205020404" pitchFamily="49" charset="0"/>
              </a:rPr>
              <a:t>a[hi].</a:t>
            </a:r>
          </a:p>
          <a:p>
            <a:endParaRPr kumimoji="0" lang="en-US" altLang="ti-ET" sz="1600">
              <a:solidFill>
                <a:schemeClr val="tx1"/>
              </a:solidFill>
              <a:latin typeface="Courier New" panose="02070309020205020404" pitchFamily="49" charset="0"/>
            </a:endParaRPr>
          </a:p>
          <a:p>
            <a:endParaRPr kumimoji="0" lang="en-US" altLang="ti-ET" sz="1600">
              <a:solidFill>
                <a:schemeClr val="tx1"/>
              </a:solidFill>
              <a:latin typeface="Courier New" panose="02070309020205020404" pitchFamily="49" charset="0"/>
            </a:endParaRPr>
          </a:p>
          <a:p>
            <a:r>
              <a:rPr kumimoji="0" lang="en-US" altLang="ti-ET"/>
              <a:t>Ex.  </a:t>
            </a:r>
            <a:r>
              <a:rPr kumimoji="0" lang="en-US" altLang="ti-ET">
                <a:solidFill>
                  <a:schemeClr val="tx1"/>
                </a:solidFill>
              </a:rPr>
              <a:t>Binary search for 33.</a:t>
            </a:r>
            <a:endParaRPr kumimoji="0" lang="en-US" altLang="ti-ET" sz="1600">
              <a:solidFill>
                <a:schemeClr val="tx1"/>
              </a:solidFill>
              <a:latin typeface="Courier New" panose="02070309020205020404" pitchFamily="49" charset="0"/>
            </a:endParaRPr>
          </a:p>
        </p:txBody>
      </p:sp>
      <p:sp>
        <p:nvSpPr>
          <p:cNvPr id="1068" name="Rectangle 44">
            <a:extLst>
              <a:ext uri="{FF2B5EF4-FFF2-40B4-BE49-F238E27FC236}">
                <a16:creationId xmlns:a16="http://schemas.microsoft.com/office/drawing/2014/main" id="{DAF5022E-08DB-4657-8918-06EC8BC9B2EA}"/>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a:t>
            </a:r>
          </a:p>
        </p:txBody>
      </p:sp>
      <p:sp>
        <p:nvSpPr>
          <p:cNvPr id="1069" name="Rectangle 45">
            <a:extLst>
              <a:ext uri="{FF2B5EF4-FFF2-40B4-BE49-F238E27FC236}">
                <a16:creationId xmlns:a16="http://schemas.microsoft.com/office/drawing/2014/main" id="{F5733E95-4875-4B67-8E49-787132AB17CF}"/>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a:t>
            </a:r>
          </a:p>
        </p:txBody>
      </p:sp>
      <p:sp>
        <p:nvSpPr>
          <p:cNvPr id="1070" name="Rectangle 46">
            <a:extLst>
              <a:ext uri="{FF2B5EF4-FFF2-40B4-BE49-F238E27FC236}">
                <a16:creationId xmlns:a16="http://schemas.microsoft.com/office/drawing/2014/main" id="{C5657A27-F98A-44D0-84E1-D9A71AE3DEFE}"/>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a:t>
            </a:r>
          </a:p>
        </p:txBody>
      </p:sp>
      <p:sp>
        <p:nvSpPr>
          <p:cNvPr id="1071" name="Rectangle 47">
            <a:extLst>
              <a:ext uri="{FF2B5EF4-FFF2-40B4-BE49-F238E27FC236}">
                <a16:creationId xmlns:a16="http://schemas.microsoft.com/office/drawing/2014/main" id="{D52B272F-15D7-4377-83D7-7AB11971798F}"/>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3</a:t>
            </a:r>
          </a:p>
        </p:txBody>
      </p:sp>
      <p:sp>
        <p:nvSpPr>
          <p:cNvPr id="1072" name="Rectangle 48">
            <a:extLst>
              <a:ext uri="{FF2B5EF4-FFF2-40B4-BE49-F238E27FC236}">
                <a16:creationId xmlns:a16="http://schemas.microsoft.com/office/drawing/2014/main" id="{B707D5D9-AB3C-453D-B9DB-4D4F24EF26F4}"/>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a:t>
            </a:r>
          </a:p>
        </p:txBody>
      </p:sp>
      <p:sp>
        <p:nvSpPr>
          <p:cNvPr id="1073" name="Rectangle 49">
            <a:extLst>
              <a:ext uri="{FF2B5EF4-FFF2-40B4-BE49-F238E27FC236}">
                <a16:creationId xmlns:a16="http://schemas.microsoft.com/office/drawing/2014/main" id="{A3541A22-0E52-48AB-8C1D-42EAD195A547}"/>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1074" name="Rectangle 50">
            <a:extLst>
              <a:ext uri="{FF2B5EF4-FFF2-40B4-BE49-F238E27FC236}">
                <a16:creationId xmlns:a16="http://schemas.microsoft.com/office/drawing/2014/main" id="{261EFE56-5E12-49F2-9D19-D2BB15DD227E}"/>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a:t>
            </a:r>
          </a:p>
        </p:txBody>
      </p:sp>
      <p:sp>
        <p:nvSpPr>
          <p:cNvPr id="1075" name="Rectangle 51">
            <a:extLst>
              <a:ext uri="{FF2B5EF4-FFF2-40B4-BE49-F238E27FC236}">
                <a16:creationId xmlns:a16="http://schemas.microsoft.com/office/drawing/2014/main" id="{86379F54-53DF-45A8-8888-C08EAA1F424B}"/>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a:t>
            </a:r>
          </a:p>
        </p:txBody>
      </p:sp>
      <p:sp>
        <p:nvSpPr>
          <p:cNvPr id="1076" name="Rectangle 52">
            <a:extLst>
              <a:ext uri="{FF2B5EF4-FFF2-40B4-BE49-F238E27FC236}">
                <a16:creationId xmlns:a16="http://schemas.microsoft.com/office/drawing/2014/main" id="{F451926C-F150-4F64-8255-4D5234127C8E}"/>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10</a:t>
            </a:r>
          </a:p>
        </p:txBody>
      </p:sp>
      <p:sp>
        <p:nvSpPr>
          <p:cNvPr id="1077" name="Rectangle 53">
            <a:extLst>
              <a:ext uri="{FF2B5EF4-FFF2-40B4-BE49-F238E27FC236}">
                <a16:creationId xmlns:a16="http://schemas.microsoft.com/office/drawing/2014/main" id="{6E9BE4C2-1923-49C7-9334-FAC2B9B05001}"/>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a:t>
            </a:r>
          </a:p>
        </p:txBody>
      </p:sp>
      <p:sp>
        <p:nvSpPr>
          <p:cNvPr id="1078" name="Rectangle 54">
            <a:extLst>
              <a:ext uri="{FF2B5EF4-FFF2-40B4-BE49-F238E27FC236}">
                <a16:creationId xmlns:a16="http://schemas.microsoft.com/office/drawing/2014/main" id="{7F7B1565-D34D-4EB8-BFDB-BC246E013570}"/>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11</a:t>
            </a:r>
          </a:p>
        </p:txBody>
      </p:sp>
      <p:sp>
        <p:nvSpPr>
          <p:cNvPr id="1079" name="Rectangle 55">
            <a:extLst>
              <a:ext uri="{FF2B5EF4-FFF2-40B4-BE49-F238E27FC236}">
                <a16:creationId xmlns:a16="http://schemas.microsoft.com/office/drawing/2014/main" id="{16F19274-7FC3-4E88-B2C0-3628C0012A11}"/>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12</a:t>
            </a:r>
          </a:p>
        </p:txBody>
      </p:sp>
      <p:sp>
        <p:nvSpPr>
          <p:cNvPr id="1080" name="Rectangle 56">
            <a:extLst>
              <a:ext uri="{FF2B5EF4-FFF2-40B4-BE49-F238E27FC236}">
                <a16:creationId xmlns:a16="http://schemas.microsoft.com/office/drawing/2014/main" id="{2457A22A-E717-4269-A778-44983FEBE195}"/>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1081" name="Rectangle 57">
            <a:extLst>
              <a:ext uri="{FF2B5EF4-FFF2-40B4-BE49-F238E27FC236}">
                <a16:creationId xmlns:a16="http://schemas.microsoft.com/office/drawing/2014/main" id="{C5F40AD8-DA81-403B-BD63-9166A62CABE6}"/>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1082" name="Rectangle 58">
            <a:extLst>
              <a:ext uri="{FF2B5EF4-FFF2-40B4-BE49-F238E27FC236}">
                <a16:creationId xmlns:a16="http://schemas.microsoft.com/office/drawing/2014/main" id="{6B28D757-1DCC-419F-BA73-2BB67C939E21}"/>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0</a:t>
            </a:r>
          </a:p>
        </p:txBody>
      </p:sp>
      <p:sp>
        <p:nvSpPr>
          <p:cNvPr id="1083" name="Rectangle 59">
            <a:extLst>
              <a:ext uri="{FF2B5EF4-FFF2-40B4-BE49-F238E27FC236}">
                <a16:creationId xmlns:a16="http://schemas.microsoft.com/office/drawing/2014/main" id="{29790881-4C97-4257-8C17-2D8A2819B076}"/>
              </a:ext>
            </a:extLst>
          </p:cNvPr>
          <p:cNvSpPr>
            <a:spLocks noChangeArrowheads="1"/>
          </p:cNvSpPr>
          <p:nvPr/>
        </p:nvSpPr>
        <p:spPr bwMode="auto">
          <a:xfrm>
            <a:off x="4800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64</a:t>
            </a:r>
          </a:p>
        </p:txBody>
      </p:sp>
      <p:sp>
        <p:nvSpPr>
          <p:cNvPr id="1084" name="Rectangle 60">
            <a:extLst>
              <a:ext uri="{FF2B5EF4-FFF2-40B4-BE49-F238E27FC236}">
                <a16:creationId xmlns:a16="http://schemas.microsoft.com/office/drawing/2014/main" id="{A940C38A-0450-4D7E-9CC5-BCF323B219CD}"/>
              </a:ext>
            </a:extLst>
          </p:cNvPr>
          <p:cNvSpPr>
            <a:spLocks noChangeArrowheads="1"/>
          </p:cNvSpPr>
          <p:nvPr/>
        </p:nvSpPr>
        <p:spPr bwMode="auto">
          <a:xfrm>
            <a:off x="2057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14</a:t>
            </a:r>
          </a:p>
        </p:txBody>
      </p:sp>
      <p:sp>
        <p:nvSpPr>
          <p:cNvPr id="1085" name="Rectangle 61">
            <a:extLst>
              <a:ext uri="{FF2B5EF4-FFF2-40B4-BE49-F238E27FC236}">
                <a16:creationId xmlns:a16="http://schemas.microsoft.com/office/drawing/2014/main" id="{490D655A-88F3-45F2-A3C0-082870991B8D}"/>
              </a:ext>
            </a:extLst>
          </p:cNvPr>
          <p:cNvSpPr>
            <a:spLocks noChangeArrowheads="1"/>
          </p:cNvSpPr>
          <p:nvPr/>
        </p:nvSpPr>
        <p:spPr bwMode="auto">
          <a:xfrm>
            <a:off x="1600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13</a:t>
            </a:r>
          </a:p>
        </p:txBody>
      </p:sp>
      <p:sp>
        <p:nvSpPr>
          <p:cNvPr id="1086" name="Rectangle 62">
            <a:extLst>
              <a:ext uri="{FF2B5EF4-FFF2-40B4-BE49-F238E27FC236}">
                <a16:creationId xmlns:a16="http://schemas.microsoft.com/office/drawing/2014/main" id="{6A500374-E1A1-490F-8736-02538454FF9B}"/>
              </a:ext>
            </a:extLst>
          </p:cNvPr>
          <p:cNvSpPr>
            <a:spLocks noChangeArrowheads="1"/>
          </p:cNvSpPr>
          <p:nvPr/>
        </p:nvSpPr>
        <p:spPr bwMode="auto">
          <a:xfrm>
            <a:off x="2514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25</a:t>
            </a:r>
          </a:p>
        </p:txBody>
      </p:sp>
      <p:sp>
        <p:nvSpPr>
          <p:cNvPr id="1087" name="Rectangle 63">
            <a:extLst>
              <a:ext uri="{FF2B5EF4-FFF2-40B4-BE49-F238E27FC236}">
                <a16:creationId xmlns:a16="http://schemas.microsoft.com/office/drawing/2014/main" id="{83FA53CF-D8D6-4416-8993-97C9A8AD7431}"/>
              </a:ext>
            </a:extLst>
          </p:cNvPr>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33</a:t>
            </a:r>
          </a:p>
        </p:txBody>
      </p:sp>
      <p:sp>
        <p:nvSpPr>
          <p:cNvPr id="1088" name="Rectangle 64">
            <a:extLst>
              <a:ext uri="{FF2B5EF4-FFF2-40B4-BE49-F238E27FC236}">
                <a16:creationId xmlns:a16="http://schemas.microsoft.com/office/drawing/2014/main" id="{5A8510DD-7340-4389-B6CC-35944FFFBED6}"/>
              </a:ext>
            </a:extLst>
          </p:cNvPr>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51</a:t>
            </a:r>
          </a:p>
        </p:txBody>
      </p:sp>
      <p:sp>
        <p:nvSpPr>
          <p:cNvPr id="1089" name="Rectangle 65">
            <a:extLst>
              <a:ext uri="{FF2B5EF4-FFF2-40B4-BE49-F238E27FC236}">
                <a16:creationId xmlns:a16="http://schemas.microsoft.com/office/drawing/2014/main" id="{391A290D-963F-4581-A98B-532B3165B9F7}"/>
              </a:ext>
            </a:extLst>
          </p:cNvPr>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43</a:t>
            </a:r>
          </a:p>
        </p:txBody>
      </p:sp>
      <p:sp>
        <p:nvSpPr>
          <p:cNvPr id="1090" name="Rectangle 66">
            <a:extLst>
              <a:ext uri="{FF2B5EF4-FFF2-40B4-BE49-F238E27FC236}">
                <a16:creationId xmlns:a16="http://schemas.microsoft.com/office/drawing/2014/main" id="{4EE576CF-837F-42A6-8463-1AC1AC6248F0}"/>
              </a:ext>
            </a:extLst>
          </p:cNvPr>
          <p:cNvSpPr>
            <a:spLocks noChangeArrowheads="1"/>
          </p:cNvSpPr>
          <p:nvPr/>
        </p:nvSpPr>
        <p:spPr bwMode="auto">
          <a:xfrm>
            <a:off x="4343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53</a:t>
            </a:r>
          </a:p>
        </p:txBody>
      </p:sp>
      <p:sp>
        <p:nvSpPr>
          <p:cNvPr id="1091" name="Rectangle 67">
            <a:extLst>
              <a:ext uri="{FF2B5EF4-FFF2-40B4-BE49-F238E27FC236}">
                <a16:creationId xmlns:a16="http://schemas.microsoft.com/office/drawing/2014/main" id="{734FB09A-EA98-41C5-9433-EC82E77D36A4}"/>
              </a:ext>
            </a:extLst>
          </p:cNvPr>
          <p:cNvSpPr>
            <a:spLocks noChangeArrowheads="1"/>
          </p:cNvSpPr>
          <p:nvPr/>
        </p:nvSpPr>
        <p:spPr bwMode="auto">
          <a:xfrm>
            <a:off x="5715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84</a:t>
            </a:r>
          </a:p>
        </p:txBody>
      </p:sp>
      <p:sp>
        <p:nvSpPr>
          <p:cNvPr id="1092" name="Rectangle 68">
            <a:extLst>
              <a:ext uri="{FF2B5EF4-FFF2-40B4-BE49-F238E27FC236}">
                <a16:creationId xmlns:a16="http://schemas.microsoft.com/office/drawing/2014/main" id="{1C526BB8-0ACB-4C36-9924-B82940B2BD46}"/>
              </a:ext>
            </a:extLst>
          </p:cNvPr>
          <p:cNvSpPr>
            <a:spLocks noChangeArrowheads="1"/>
          </p:cNvSpPr>
          <p:nvPr/>
        </p:nvSpPr>
        <p:spPr bwMode="auto">
          <a:xfrm>
            <a:off x="5257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72</a:t>
            </a:r>
          </a:p>
        </p:txBody>
      </p:sp>
      <p:sp>
        <p:nvSpPr>
          <p:cNvPr id="1093" name="Rectangle 69">
            <a:extLst>
              <a:ext uri="{FF2B5EF4-FFF2-40B4-BE49-F238E27FC236}">
                <a16:creationId xmlns:a16="http://schemas.microsoft.com/office/drawing/2014/main" id="{D17D7F84-A909-4859-B316-498CB0550223}"/>
              </a:ext>
            </a:extLst>
          </p:cNvPr>
          <p:cNvSpPr>
            <a:spLocks noChangeArrowheads="1"/>
          </p:cNvSpPr>
          <p:nvPr/>
        </p:nvSpPr>
        <p:spPr bwMode="auto">
          <a:xfrm>
            <a:off x="6172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93</a:t>
            </a:r>
          </a:p>
        </p:txBody>
      </p:sp>
      <p:sp>
        <p:nvSpPr>
          <p:cNvPr id="1094" name="Rectangle 70">
            <a:extLst>
              <a:ext uri="{FF2B5EF4-FFF2-40B4-BE49-F238E27FC236}">
                <a16:creationId xmlns:a16="http://schemas.microsoft.com/office/drawing/2014/main" id="{09766E65-E37D-4281-8154-6DA99E5B8F49}"/>
              </a:ext>
            </a:extLst>
          </p:cNvPr>
          <p:cNvSpPr>
            <a:spLocks noChangeArrowheads="1"/>
          </p:cNvSpPr>
          <p:nvPr/>
        </p:nvSpPr>
        <p:spPr bwMode="auto">
          <a:xfrm>
            <a:off x="6629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95</a:t>
            </a:r>
          </a:p>
        </p:txBody>
      </p:sp>
      <p:sp>
        <p:nvSpPr>
          <p:cNvPr id="1095" name="Rectangle 71">
            <a:extLst>
              <a:ext uri="{FF2B5EF4-FFF2-40B4-BE49-F238E27FC236}">
                <a16:creationId xmlns:a16="http://schemas.microsoft.com/office/drawing/2014/main" id="{CB83E5BF-4908-4F1E-81EF-B636E9DAB311}"/>
              </a:ext>
            </a:extLst>
          </p:cNvPr>
          <p:cNvSpPr>
            <a:spLocks noChangeArrowheads="1"/>
          </p:cNvSpPr>
          <p:nvPr/>
        </p:nvSpPr>
        <p:spPr bwMode="auto">
          <a:xfrm>
            <a:off x="7543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97</a:t>
            </a:r>
          </a:p>
        </p:txBody>
      </p:sp>
      <p:sp>
        <p:nvSpPr>
          <p:cNvPr id="1096" name="Rectangle 72">
            <a:extLst>
              <a:ext uri="{FF2B5EF4-FFF2-40B4-BE49-F238E27FC236}">
                <a16:creationId xmlns:a16="http://schemas.microsoft.com/office/drawing/2014/main" id="{EFCAFF35-0273-4EB3-9FEC-1D3AC5BB5093}"/>
              </a:ext>
            </a:extLst>
          </p:cNvPr>
          <p:cNvSpPr>
            <a:spLocks noChangeArrowheads="1"/>
          </p:cNvSpPr>
          <p:nvPr/>
        </p:nvSpPr>
        <p:spPr bwMode="auto">
          <a:xfrm>
            <a:off x="7086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96</a:t>
            </a:r>
          </a:p>
        </p:txBody>
      </p:sp>
      <p:sp>
        <p:nvSpPr>
          <p:cNvPr id="1097" name="Rectangle 73">
            <a:extLst>
              <a:ext uri="{FF2B5EF4-FFF2-40B4-BE49-F238E27FC236}">
                <a16:creationId xmlns:a16="http://schemas.microsoft.com/office/drawing/2014/main" id="{173B1EF6-EB8E-428A-9636-6A968E3CCC52}"/>
              </a:ext>
            </a:extLst>
          </p:cNvPr>
          <p:cNvSpPr>
            <a:spLocks noChangeArrowheads="1"/>
          </p:cNvSpPr>
          <p:nvPr/>
        </p:nvSpPr>
        <p:spPr bwMode="auto">
          <a:xfrm>
            <a:off x="1143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6</a:t>
            </a:r>
          </a:p>
        </p:txBody>
      </p:sp>
      <p:sp>
        <p:nvSpPr>
          <p:cNvPr id="1098" name="Rectangle 74">
            <a:extLst>
              <a:ext uri="{FF2B5EF4-FFF2-40B4-BE49-F238E27FC236}">
                <a16:creationId xmlns:a16="http://schemas.microsoft.com/office/drawing/2014/main" id="{80E51378-E7A6-4A6A-A910-74D9B75D028E}"/>
              </a:ext>
            </a:extLst>
          </p:cNvPr>
          <p:cNvSpPr>
            <a:spLocks noChangeArrowheads="1"/>
          </p:cNvSpPr>
          <p:nvPr/>
        </p:nvSpPr>
        <p:spPr bwMode="auto">
          <a:xfrm>
            <a:off x="1171575" y="5102225"/>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lo</a:t>
            </a:r>
          </a:p>
        </p:txBody>
      </p:sp>
      <p:sp>
        <p:nvSpPr>
          <p:cNvPr id="1099" name="Line 75">
            <a:extLst>
              <a:ext uri="{FF2B5EF4-FFF2-40B4-BE49-F238E27FC236}">
                <a16:creationId xmlns:a16="http://schemas.microsoft.com/office/drawing/2014/main" id="{6005E02D-6E8A-4E5D-B694-8DC016B01859}"/>
              </a:ext>
            </a:extLst>
          </p:cNvPr>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1101" name="Rectangle 77">
            <a:extLst>
              <a:ext uri="{FF2B5EF4-FFF2-40B4-BE49-F238E27FC236}">
                <a16:creationId xmlns:a16="http://schemas.microsoft.com/office/drawing/2014/main" id="{42D8B5D5-B085-4360-943E-8DFF5FF4A48A}"/>
              </a:ext>
            </a:extLst>
          </p:cNvPr>
          <p:cNvSpPr>
            <a:spLocks noChangeArrowheads="1"/>
          </p:cNvSpPr>
          <p:nvPr/>
        </p:nvSpPr>
        <p:spPr bwMode="auto">
          <a:xfrm>
            <a:off x="7591425" y="5105400"/>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hi</a:t>
            </a:r>
          </a:p>
        </p:txBody>
      </p:sp>
      <p:sp>
        <p:nvSpPr>
          <p:cNvPr id="1102" name="Line 78">
            <a:extLst>
              <a:ext uri="{FF2B5EF4-FFF2-40B4-BE49-F238E27FC236}">
                <a16:creationId xmlns:a16="http://schemas.microsoft.com/office/drawing/2014/main" id="{7E0B54F5-8CBB-4158-9962-6EFD5276DD9D}"/>
              </a:ext>
            </a:extLst>
          </p:cNvPr>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1103" name="Rectangle 79">
            <a:extLst>
              <a:ext uri="{FF2B5EF4-FFF2-40B4-BE49-F238E27FC236}">
                <a16:creationId xmlns:a16="http://schemas.microsoft.com/office/drawing/2014/main" id="{67AA65B1-D827-4C83-AF1E-6B5F5830A582}"/>
              </a:ext>
            </a:extLst>
          </p:cNvPr>
          <p:cNvSpPr>
            <a:spLocks noChangeArrowheads="1"/>
          </p:cNvSpPr>
          <p:nvPr/>
        </p:nvSpPr>
        <p:spPr bwMode="auto">
          <a:xfrm>
            <a:off x="4319588" y="5103813"/>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mid</a:t>
            </a:r>
          </a:p>
        </p:txBody>
      </p:sp>
      <p:sp>
        <p:nvSpPr>
          <p:cNvPr id="1104" name="Line 80">
            <a:extLst>
              <a:ext uri="{FF2B5EF4-FFF2-40B4-BE49-F238E27FC236}">
                <a16:creationId xmlns:a16="http://schemas.microsoft.com/office/drawing/2014/main" id="{BAED10F5-E18B-4F47-81D9-BEDEF5C2D6A7}"/>
              </a:ext>
            </a:extLst>
          </p:cNvPr>
          <p:cNvSpPr>
            <a:spLocks noChangeShapeType="1"/>
          </p:cNvSpPr>
          <p:nvPr/>
        </p:nvSpPr>
        <p:spPr bwMode="auto">
          <a:xfrm flipV="1">
            <a:off x="455612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1105" name="Oval 81">
            <a:extLst>
              <a:ext uri="{FF2B5EF4-FFF2-40B4-BE49-F238E27FC236}">
                <a16:creationId xmlns:a16="http://schemas.microsoft.com/office/drawing/2014/main" id="{899F0AEA-268A-4E7E-A056-1217776125F2}"/>
              </a:ext>
            </a:extLst>
          </p:cNvPr>
          <p:cNvSpPr>
            <a:spLocks noChangeArrowheads="1"/>
          </p:cNvSpPr>
          <p:nvPr/>
        </p:nvSpPr>
        <p:spPr bwMode="auto">
          <a:xfrm>
            <a:off x="4398963" y="4138613"/>
            <a:ext cx="357187" cy="357187"/>
          </a:xfrm>
          <a:prstGeom prst="ellipse">
            <a:avLst/>
          </a:prstGeom>
          <a:solidFill>
            <a:schemeClr val="folHlink">
              <a:alpha val="25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8DB403E-8DDF-4E62-AA63-F3D138682375}"/>
              </a:ext>
            </a:extLst>
          </p:cNvPr>
          <p:cNvSpPr>
            <a:spLocks noGrp="1" noChangeArrowheads="1"/>
          </p:cNvSpPr>
          <p:nvPr>
            <p:ph type="title"/>
          </p:nvPr>
        </p:nvSpPr>
        <p:spPr/>
        <p:txBody>
          <a:bodyPr/>
          <a:lstStyle/>
          <a:p>
            <a:r>
              <a:rPr kumimoji="0" lang="en-US" altLang="ti-ET"/>
              <a:t>Binary Search</a:t>
            </a:r>
          </a:p>
        </p:txBody>
      </p:sp>
      <p:sp>
        <p:nvSpPr>
          <p:cNvPr id="18435" name="Rectangle 3">
            <a:extLst>
              <a:ext uri="{FF2B5EF4-FFF2-40B4-BE49-F238E27FC236}">
                <a16:creationId xmlns:a16="http://schemas.microsoft.com/office/drawing/2014/main" id="{4B0F7581-ACB0-4559-AC30-65238A53E4F5}"/>
              </a:ext>
            </a:extLst>
          </p:cNvPr>
          <p:cNvSpPr>
            <a:spLocks noGrp="1" noChangeArrowheads="1"/>
          </p:cNvSpPr>
          <p:nvPr>
            <p:ph type="body" idx="1"/>
          </p:nvPr>
        </p:nvSpPr>
        <p:spPr/>
        <p:txBody>
          <a:bodyPr/>
          <a:lstStyle/>
          <a:p>
            <a:r>
              <a:rPr kumimoji="0" lang="en-US" altLang="ti-ET"/>
              <a:t>Binary search.   </a:t>
            </a:r>
            <a:r>
              <a:rPr kumimoji="0" lang="en-US" altLang="ti-ET">
                <a:solidFill>
                  <a:schemeClr val="tx1"/>
                </a:solidFill>
              </a:rPr>
              <a:t>Given </a:t>
            </a:r>
            <a:r>
              <a:rPr kumimoji="0" lang="en-US" altLang="ti-ET" sz="1600">
                <a:solidFill>
                  <a:schemeClr val="tx1"/>
                </a:solidFill>
                <a:latin typeface="Courier New" panose="02070309020205020404" pitchFamily="49" charset="0"/>
              </a:rPr>
              <a:t>value</a:t>
            </a:r>
            <a:r>
              <a:rPr kumimoji="0" lang="en-US" altLang="ti-ET">
                <a:solidFill>
                  <a:schemeClr val="tx1"/>
                </a:solidFill>
              </a:rPr>
              <a:t> and sorted array </a:t>
            </a:r>
            <a:r>
              <a:rPr kumimoji="0" lang="en-US" altLang="ti-ET" sz="1600">
                <a:solidFill>
                  <a:schemeClr val="tx1"/>
                </a:solidFill>
                <a:latin typeface="Courier New" panose="02070309020205020404" pitchFamily="49" charset="0"/>
              </a:rPr>
              <a:t>a[]</a:t>
            </a:r>
            <a:r>
              <a:rPr kumimoji="0" lang="en-US" altLang="ti-ET">
                <a:solidFill>
                  <a:schemeClr val="tx1"/>
                </a:solidFill>
              </a:rPr>
              <a:t>, find index </a:t>
            </a:r>
            <a:r>
              <a:rPr kumimoji="0" lang="en-US" altLang="ti-ET" sz="1600">
                <a:solidFill>
                  <a:schemeClr val="tx1"/>
                </a:solidFill>
                <a:latin typeface="Courier New" panose="02070309020205020404" pitchFamily="49" charset="0"/>
              </a:rPr>
              <a:t>i</a:t>
            </a:r>
            <a:br>
              <a:rPr kumimoji="0" lang="en-US" altLang="ti-ET" sz="1600">
                <a:solidFill>
                  <a:schemeClr val="tx1"/>
                </a:solidFill>
                <a:latin typeface="Courier New" panose="02070309020205020404" pitchFamily="49" charset="0"/>
              </a:rPr>
            </a:br>
            <a:r>
              <a:rPr kumimoji="0" lang="en-US" altLang="ti-ET">
                <a:solidFill>
                  <a:schemeClr val="tx1"/>
                </a:solidFill>
              </a:rPr>
              <a:t>such that </a:t>
            </a:r>
            <a:r>
              <a:rPr kumimoji="0" lang="en-US" altLang="ti-ET" sz="1600">
                <a:solidFill>
                  <a:schemeClr val="tx1"/>
                </a:solidFill>
                <a:latin typeface="Courier New" panose="02070309020205020404" pitchFamily="49" charset="0"/>
              </a:rPr>
              <a:t>a[i]</a:t>
            </a:r>
            <a:r>
              <a:rPr kumimoji="0" lang="en-US" altLang="ti-ET">
                <a:solidFill>
                  <a:schemeClr val="tx1"/>
                </a:solidFill>
              </a:rPr>
              <a:t> = </a:t>
            </a:r>
            <a:r>
              <a:rPr kumimoji="0" lang="en-US" altLang="ti-ET" sz="1600">
                <a:solidFill>
                  <a:schemeClr val="tx1"/>
                </a:solidFill>
                <a:latin typeface="Courier New" panose="02070309020205020404" pitchFamily="49" charset="0"/>
              </a:rPr>
              <a:t>value</a:t>
            </a:r>
            <a:r>
              <a:rPr kumimoji="0" lang="en-US" altLang="ti-ET">
                <a:solidFill>
                  <a:schemeClr val="tx1"/>
                </a:solidFill>
              </a:rPr>
              <a:t>, or report that no such index exists.</a:t>
            </a:r>
          </a:p>
          <a:p>
            <a:endParaRPr kumimoji="0" lang="en-US" altLang="ti-ET"/>
          </a:p>
          <a:p>
            <a:r>
              <a:rPr kumimoji="0" lang="en-US" altLang="ti-ET"/>
              <a:t>Invariant.  </a:t>
            </a:r>
            <a:r>
              <a:rPr kumimoji="0" lang="en-US" altLang="ti-ET">
                <a:solidFill>
                  <a:schemeClr val="tx1"/>
                </a:solidFill>
              </a:rPr>
              <a:t>Algorithm maintains </a:t>
            </a:r>
            <a:r>
              <a:rPr kumimoji="0" lang="en-US" altLang="ti-ET" sz="1600">
                <a:solidFill>
                  <a:schemeClr val="tx1"/>
                </a:solidFill>
                <a:latin typeface="Courier New" panose="02070309020205020404" pitchFamily="49" charset="0"/>
              </a:rPr>
              <a:t>a[lo]</a:t>
            </a:r>
            <a:r>
              <a:rPr kumimoji="0" lang="en-US" altLang="ti-ET">
                <a:solidFill>
                  <a:schemeClr val="tx1"/>
                </a:solidFill>
              </a:rPr>
              <a:t> </a:t>
            </a:r>
            <a:r>
              <a:rPr kumimoji="0" lang="en-US" altLang="ti-ET">
                <a:solidFill>
                  <a:schemeClr val="tx1"/>
                </a:solidFill>
                <a:sym typeface="Symbol" panose="05050102010706020507" pitchFamily="18" charset="2"/>
              </a:rPr>
              <a:t></a:t>
            </a:r>
            <a:r>
              <a:rPr kumimoji="0" lang="en-US" altLang="ti-ET">
                <a:solidFill>
                  <a:schemeClr val="tx1"/>
                </a:solidFill>
              </a:rPr>
              <a:t> </a:t>
            </a:r>
            <a:r>
              <a:rPr kumimoji="0" lang="en-US" altLang="ti-ET" sz="1600">
                <a:solidFill>
                  <a:schemeClr val="tx1"/>
                </a:solidFill>
                <a:latin typeface="Courier New" panose="02070309020205020404" pitchFamily="49" charset="0"/>
              </a:rPr>
              <a:t>value </a:t>
            </a:r>
            <a:r>
              <a:rPr kumimoji="0" lang="en-US" altLang="ti-ET">
                <a:solidFill>
                  <a:schemeClr val="tx1"/>
                </a:solidFill>
                <a:sym typeface="Symbol" panose="05050102010706020507" pitchFamily="18" charset="2"/>
              </a:rPr>
              <a:t> </a:t>
            </a:r>
            <a:r>
              <a:rPr kumimoji="0" lang="en-US" altLang="ti-ET">
                <a:solidFill>
                  <a:schemeClr val="tx1"/>
                </a:solidFill>
              </a:rPr>
              <a:t> </a:t>
            </a:r>
            <a:r>
              <a:rPr kumimoji="0" lang="en-US" altLang="ti-ET" sz="1600">
                <a:solidFill>
                  <a:schemeClr val="tx1"/>
                </a:solidFill>
                <a:latin typeface="Courier New" panose="02070309020205020404" pitchFamily="49" charset="0"/>
              </a:rPr>
              <a:t>a[hi].</a:t>
            </a:r>
          </a:p>
          <a:p>
            <a:endParaRPr kumimoji="0" lang="en-US" altLang="ti-ET" sz="1600">
              <a:solidFill>
                <a:schemeClr val="tx1"/>
              </a:solidFill>
              <a:latin typeface="Courier New" panose="02070309020205020404" pitchFamily="49" charset="0"/>
            </a:endParaRPr>
          </a:p>
          <a:p>
            <a:endParaRPr kumimoji="0" lang="en-US" altLang="ti-ET" sz="1600">
              <a:solidFill>
                <a:schemeClr val="tx1"/>
              </a:solidFill>
              <a:latin typeface="Courier New" panose="02070309020205020404" pitchFamily="49" charset="0"/>
            </a:endParaRPr>
          </a:p>
          <a:p>
            <a:r>
              <a:rPr kumimoji="0" lang="en-US" altLang="ti-ET"/>
              <a:t>Ex.  </a:t>
            </a:r>
            <a:r>
              <a:rPr kumimoji="0" lang="en-US" altLang="ti-ET">
                <a:solidFill>
                  <a:schemeClr val="tx1"/>
                </a:solidFill>
              </a:rPr>
              <a:t>Binary search for 33.</a:t>
            </a:r>
            <a:endParaRPr kumimoji="0" lang="en-US" altLang="ti-ET" sz="1600">
              <a:solidFill>
                <a:schemeClr val="tx1"/>
              </a:solidFill>
              <a:latin typeface="Courier New" panose="02070309020205020404" pitchFamily="49" charset="0"/>
            </a:endParaRPr>
          </a:p>
        </p:txBody>
      </p:sp>
      <p:sp>
        <p:nvSpPr>
          <p:cNvPr id="18436" name="Rectangle 4">
            <a:extLst>
              <a:ext uri="{FF2B5EF4-FFF2-40B4-BE49-F238E27FC236}">
                <a16:creationId xmlns:a16="http://schemas.microsoft.com/office/drawing/2014/main" id="{B7154244-980D-4DBB-BAB3-15979F3BEA41}"/>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a:t>
            </a:r>
          </a:p>
        </p:txBody>
      </p:sp>
      <p:sp>
        <p:nvSpPr>
          <p:cNvPr id="18437" name="Rectangle 5">
            <a:extLst>
              <a:ext uri="{FF2B5EF4-FFF2-40B4-BE49-F238E27FC236}">
                <a16:creationId xmlns:a16="http://schemas.microsoft.com/office/drawing/2014/main" id="{B1CABD6F-8F96-4AA5-BF84-ED49BA2B35C0}"/>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a:t>
            </a:r>
          </a:p>
        </p:txBody>
      </p:sp>
      <p:sp>
        <p:nvSpPr>
          <p:cNvPr id="18438" name="Rectangle 6">
            <a:extLst>
              <a:ext uri="{FF2B5EF4-FFF2-40B4-BE49-F238E27FC236}">
                <a16:creationId xmlns:a16="http://schemas.microsoft.com/office/drawing/2014/main" id="{6FCF72D4-465F-4493-900D-9588F52E19EB}"/>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a:t>
            </a:r>
          </a:p>
        </p:txBody>
      </p:sp>
      <p:sp>
        <p:nvSpPr>
          <p:cNvPr id="18439" name="Rectangle 7">
            <a:extLst>
              <a:ext uri="{FF2B5EF4-FFF2-40B4-BE49-F238E27FC236}">
                <a16:creationId xmlns:a16="http://schemas.microsoft.com/office/drawing/2014/main" id="{DD1D1C87-3610-4AC4-B552-F262ECA00CC4}"/>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3</a:t>
            </a:r>
          </a:p>
        </p:txBody>
      </p:sp>
      <p:sp>
        <p:nvSpPr>
          <p:cNvPr id="18440" name="Rectangle 8">
            <a:extLst>
              <a:ext uri="{FF2B5EF4-FFF2-40B4-BE49-F238E27FC236}">
                <a16:creationId xmlns:a16="http://schemas.microsoft.com/office/drawing/2014/main" id="{1E40F555-0E2A-4F43-BB13-402FF790FA5B}"/>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a:t>
            </a:r>
          </a:p>
        </p:txBody>
      </p:sp>
      <p:sp>
        <p:nvSpPr>
          <p:cNvPr id="18441" name="Rectangle 9">
            <a:extLst>
              <a:ext uri="{FF2B5EF4-FFF2-40B4-BE49-F238E27FC236}">
                <a16:creationId xmlns:a16="http://schemas.microsoft.com/office/drawing/2014/main" id="{CFED93FF-22CF-4448-B9CD-96B9DDEE040E}"/>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18442" name="Rectangle 10">
            <a:extLst>
              <a:ext uri="{FF2B5EF4-FFF2-40B4-BE49-F238E27FC236}">
                <a16:creationId xmlns:a16="http://schemas.microsoft.com/office/drawing/2014/main" id="{2B42EAB0-373E-4FE7-875E-31455663C21F}"/>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a:t>
            </a:r>
          </a:p>
        </p:txBody>
      </p:sp>
      <p:sp>
        <p:nvSpPr>
          <p:cNvPr id="18443" name="Rectangle 11">
            <a:extLst>
              <a:ext uri="{FF2B5EF4-FFF2-40B4-BE49-F238E27FC236}">
                <a16:creationId xmlns:a16="http://schemas.microsoft.com/office/drawing/2014/main" id="{5CCB85A5-E90C-4D29-8BEA-B87E7562AB3B}"/>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a:t>
            </a:r>
          </a:p>
        </p:txBody>
      </p:sp>
      <p:sp>
        <p:nvSpPr>
          <p:cNvPr id="18444" name="Rectangle 12">
            <a:extLst>
              <a:ext uri="{FF2B5EF4-FFF2-40B4-BE49-F238E27FC236}">
                <a16:creationId xmlns:a16="http://schemas.microsoft.com/office/drawing/2014/main" id="{53870461-CF83-4D04-BA70-9C4274F19929}"/>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10</a:t>
            </a:r>
          </a:p>
        </p:txBody>
      </p:sp>
      <p:sp>
        <p:nvSpPr>
          <p:cNvPr id="18445" name="Rectangle 13">
            <a:extLst>
              <a:ext uri="{FF2B5EF4-FFF2-40B4-BE49-F238E27FC236}">
                <a16:creationId xmlns:a16="http://schemas.microsoft.com/office/drawing/2014/main" id="{A40D5B10-DD06-4C83-B698-F4D69C9C9560}"/>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a:t>
            </a:r>
          </a:p>
        </p:txBody>
      </p:sp>
      <p:sp>
        <p:nvSpPr>
          <p:cNvPr id="18446" name="Rectangle 14">
            <a:extLst>
              <a:ext uri="{FF2B5EF4-FFF2-40B4-BE49-F238E27FC236}">
                <a16:creationId xmlns:a16="http://schemas.microsoft.com/office/drawing/2014/main" id="{40FBEA9E-C046-4C65-B223-EC31F1BEFA46}"/>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11</a:t>
            </a:r>
          </a:p>
        </p:txBody>
      </p:sp>
      <p:sp>
        <p:nvSpPr>
          <p:cNvPr id="18447" name="Rectangle 15">
            <a:extLst>
              <a:ext uri="{FF2B5EF4-FFF2-40B4-BE49-F238E27FC236}">
                <a16:creationId xmlns:a16="http://schemas.microsoft.com/office/drawing/2014/main" id="{9E1D0900-1FD6-4D91-9209-FE3E98F98C13}"/>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12</a:t>
            </a:r>
          </a:p>
        </p:txBody>
      </p:sp>
      <p:sp>
        <p:nvSpPr>
          <p:cNvPr id="18448" name="Rectangle 16">
            <a:extLst>
              <a:ext uri="{FF2B5EF4-FFF2-40B4-BE49-F238E27FC236}">
                <a16:creationId xmlns:a16="http://schemas.microsoft.com/office/drawing/2014/main" id="{03BA672B-EC1C-44B0-A5BB-9CA637AF1124}"/>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18449" name="Rectangle 17">
            <a:extLst>
              <a:ext uri="{FF2B5EF4-FFF2-40B4-BE49-F238E27FC236}">
                <a16:creationId xmlns:a16="http://schemas.microsoft.com/office/drawing/2014/main" id="{52B27025-4C7B-43DB-9F09-D979B1CD61CD}"/>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18450" name="Rectangle 18">
            <a:extLst>
              <a:ext uri="{FF2B5EF4-FFF2-40B4-BE49-F238E27FC236}">
                <a16:creationId xmlns:a16="http://schemas.microsoft.com/office/drawing/2014/main" id="{58B69226-C883-46D5-BFB4-839492C8CA60}"/>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0</a:t>
            </a:r>
          </a:p>
        </p:txBody>
      </p:sp>
      <p:sp>
        <p:nvSpPr>
          <p:cNvPr id="18451" name="Rectangle 19">
            <a:extLst>
              <a:ext uri="{FF2B5EF4-FFF2-40B4-BE49-F238E27FC236}">
                <a16:creationId xmlns:a16="http://schemas.microsoft.com/office/drawing/2014/main" id="{4E97B960-67F4-4F09-879C-BF484E8CD287}"/>
              </a:ext>
            </a:extLst>
          </p:cNvPr>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64</a:t>
            </a:r>
          </a:p>
        </p:txBody>
      </p:sp>
      <p:sp>
        <p:nvSpPr>
          <p:cNvPr id="18452" name="Rectangle 20">
            <a:extLst>
              <a:ext uri="{FF2B5EF4-FFF2-40B4-BE49-F238E27FC236}">
                <a16:creationId xmlns:a16="http://schemas.microsoft.com/office/drawing/2014/main" id="{441D7666-4415-4EDD-B4F5-4A7519096ABB}"/>
              </a:ext>
            </a:extLst>
          </p:cNvPr>
          <p:cNvSpPr>
            <a:spLocks noChangeArrowheads="1"/>
          </p:cNvSpPr>
          <p:nvPr/>
        </p:nvSpPr>
        <p:spPr bwMode="auto">
          <a:xfrm>
            <a:off x="2057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14</a:t>
            </a:r>
          </a:p>
        </p:txBody>
      </p:sp>
      <p:sp>
        <p:nvSpPr>
          <p:cNvPr id="18453" name="Rectangle 21">
            <a:extLst>
              <a:ext uri="{FF2B5EF4-FFF2-40B4-BE49-F238E27FC236}">
                <a16:creationId xmlns:a16="http://schemas.microsoft.com/office/drawing/2014/main" id="{8DF159DB-E122-4C31-ABB4-AB4D051F0BAD}"/>
              </a:ext>
            </a:extLst>
          </p:cNvPr>
          <p:cNvSpPr>
            <a:spLocks noChangeArrowheads="1"/>
          </p:cNvSpPr>
          <p:nvPr/>
        </p:nvSpPr>
        <p:spPr bwMode="auto">
          <a:xfrm>
            <a:off x="1600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13</a:t>
            </a:r>
          </a:p>
        </p:txBody>
      </p:sp>
      <p:sp>
        <p:nvSpPr>
          <p:cNvPr id="18454" name="Rectangle 22">
            <a:extLst>
              <a:ext uri="{FF2B5EF4-FFF2-40B4-BE49-F238E27FC236}">
                <a16:creationId xmlns:a16="http://schemas.microsoft.com/office/drawing/2014/main" id="{47F75BAD-14A7-486D-BFC5-C2AA189C7A17}"/>
              </a:ext>
            </a:extLst>
          </p:cNvPr>
          <p:cNvSpPr>
            <a:spLocks noChangeArrowheads="1"/>
          </p:cNvSpPr>
          <p:nvPr/>
        </p:nvSpPr>
        <p:spPr bwMode="auto">
          <a:xfrm>
            <a:off x="2514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25</a:t>
            </a:r>
          </a:p>
        </p:txBody>
      </p:sp>
      <p:sp>
        <p:nvSpPr>
          <p:cNvPr id="18455" name="Rectangle 23">
            <a:extLst>
              <a:ext uri="{FF2B5EF4-FFF2-40B4-BE49-F238E27FC236}">
                <a16:creationId xmlns:a16="http://schemas.microsoft.com/office/drawing/2014/main" id="{5C1405FC-D0FA-465D-94BC-45CF1BF55F1A}"/>
              </a:ext>
            </a:extLst>
          </p:cNvPr>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33</a:t>
            </a:r>
          </a:p>
        </p:txBody>
      </p:sp>
      <p:sp>
        <p:nvSpPr>
          <p:cNvPr id="18456" name="Rectangle 24">
            <a:extLst>
              <a:ext uri="{FF2B5EF4-FFF2-40B4-BE49-F238E27FC236}">
                <a16:creationId xmlns:a16="http://schemas.microsoft.com/office/drawing/2014/main" id="{62EB97D6-C76B-436B-861E-1F13D924CFBF}"/>
              </a:ext>
            </a:extLst>
          </p:cNvPr>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51</a:t>
            </a:r>
          </a:p>
        </p:txBody>
      </p:sp>
      <p:sp>
        <p:nvSpPr>
          <p:cNvPr id="18457" name="Rectangle 25">
            <a:extLst>
              <a:ext uri="{FF2B5EF4-FFF2-40B4-BE49-F238E27FC236}">
                <a16:creationId xmlns:a16="http://schemas.microsoft.com/office/drawing/2014/main" id="{F058C1CE-6A7E-4384-BB6C-EFFAD3D982F2}"/>
              </a:ext>
            </a:extLst>
          </p:cNvPr>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43</a:t>
            </a:r>
          </a:p>
        </p:txBody>
      </p:sp>
      <p:sp>
        <p:nvSpPr>
          <p:cNvPr id="18458" name="Rectangle 26">
            <a:extLst>
              <a:ext uri="{FF2B5EF4-FFF2-40B4-BE49-F238E27FC236}">
                <a16:creationId xmlns:a16="http://schemas.microsoft.com/office/drawing/2014/main" id="{C016748B-50F3-4C25-A293-2DA737D126AC}"/>
              </a:ext>
            </a:extLst>
          </p:cNvPr>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53</a:t>
            </a:r>
          </a:p>
        </p:txBody>
      </p:sp>
      <p:sp>
        <p:nvSpPr>
          <p:cNvPr id="18459" name="Rectangle 27">
            <a:extLst>
              <a:ext uri="{FF2B5EF4-FFF2-40B4-BE49-F238E27FC236}">
                <a16:creationId xmlns:a16="http://schemas.microsoft.com/office/drawing/2014/main" id="{81DABE16-4342-403F-AA8D-9723253480C8}"/>
              </a:ext>
            </a:extLst>
          </p:cNvPr>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84</a:t>
            </a:r>
          </a:p>
        </p:txBody>
      </p:sp>
      <p:sp>
        <p:nvSpPr>
          <p:cNvPr id="18460" name="Rectangle 28">
            <a:extLst>
              <a:ext uri="{FF2B5EF4-FFF2-40B4-BE49-F238E27FC236}">
                <a16:creationId xmlns:a16="http://schemas.microsoft.com/office/drawing/2014/main" id="{A35041C5-92BE-44D0-B0B0-0FB9E1968326}"/>
              </a:ext>
            </a:extLst>
          </p:cNvPr>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72</a:t>
            </a:r>
          </a:p>
        </p:txBody>
      </p:sp>
      <p:sp>
        <p:nvSpPr>
          <p:cNvPr id="18461" name="Rectangle 29">
            <a:extLst>
              <a:ext uri="{FF2B5EF4-FFF2-40B4-BE49-F238E27FC236}">
                <a16:creationId xmlns:a16="http://schemas.microsoft.com/office/drawing/2014/main" id="{F7C7EF47-5E68-4456-9D0A-46395D16C283}"/>
              </a:ext>
            </a:extLst>
          </p:cNvPr>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93</a:t>
            </a:r>
          </a:p>
        </p:txBody>
      </p:sp>
      <p:sp>
        <p:nvSpPr>
          <p:cNvPr id="18462" name="Rectangle 30">
            <a:extLst>
              <a:ext uri="{FF2B5EF4-FFF2-40B4-BE49-F238E27FC236}">
                <a16:creationId xmlns:a16="http://schemas.microsoft.com/office/drawing/2014/main" id="{C4AF65BA-7E7A-4270-B25A-9A0BE9AC7487}"/>
              </a:ext>
            </a:extLst>
          </p:cNvPr>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95</a:t>
            </a:r>
          </a:p>
        </p:txBody>
      </p:sp>
      <p:sp>
        <p:nvSpPr>
          <p:cNvPr id="18463" name="Rectangle 31">
            <a:extLst>
              <a:ext uri="{FF2B5EF4-FFF2-40B4-BE49-F238E27FC236}">
                <a16:creationId xmlns:a16="http://schemas.microsoft.com/office/drawing/2014/main" id="{DF76C9B2-CE19-49A3-A697-89A8A9774B39}"/>
              </a:ext>
            </a:extLst>
          </p:cNvPr>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97</a:t>
            </a:r>
          </a:p>
        </p:txBody>
      </p:sp>
      <p:sp>
        <p:nvSpPr>
          <p:cNvPr id="18464" name="Rectangle 32">
            <a:extLst>
              <a:ext uri="{FF2B5EF4-FFF2-40B4-BE49-F238E27FC236}">
                <a16:creationId xmlns:a16="http://schemas.microsoft.com/office/drawing/2014/main" id="{34B96883-8350-4DB6-A59B-1D8648F34BF7}"/>
              </a:ext>
            </a:extLst>
          </p:cNvPr>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96</a:t>
            </a:r>
          </a:p>
        </p:txBody>
      </p:sp>
      <p:sp>
        <p:nvSpPr>
          <p:cNvPr id="18465" name="Rectangle 33">
            <a:extLst>
              <a:ext uri="{FF2B5EF4-FFF2-40B4-BE49-F238E27FC236}">
                <a16:creationId xmlns:a16="http://schemas.microsoft.com/office/drawing/2014/main" id="{9B677D8F-7A09-4485-BC30-F9FC6AAF20BE}"/>
              </a:ext>
            </a:extLst>
          </p:cNvPr>
          <p:cNvSpPr>
            <a:spLocks noChangeArrowheads="1"/>
          </p:cNvSpPr>
          <p:nvPr/>
        </p:nvSpPr>
        <p:spPr bwMode="auto">
          <a:xfrm>
            <a:off x="1143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6</a:t>
            </a:r>
          </a:p>
        </p:txBody>
      </p:sp>
      <p:sp>
        <p:nvSpPr>
          <p:cNvPr id="18466" name="Rectangle 34">
            <a:extLst>
              <a:ext uri="{FF2B5EF4-FFF2-40B4-BE49-F238E27FC236}">
                <a16:creationId xmlns:a16="http://schemas.microsoft.com/office/drawing/2014/main" id="{78D90DFB-22DE-4BBC-88FF-EFA398A45BB5}"/>
              </a:ext>
            </a:extLst>
          </p:cNvPr>
          <p:cNvSpPr>
            <a:spLocks noChangeArrowheads="1"/>
          </p:cNvSpPr>
          <p:nvPr/>
        </p:nvSpPr>
        <p:spPr bwMode="auto">
          <a:xfrm>
            <a:off x="1171575" y="5102225"/>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lo</a:t>
            </a:r>
          </a:p>
        </p:txBody>
      </p:sp>
      <p:sp>
        <p:nvSpPr>
          <p:cNvPr id="18467" name="Line 35">
            <a:extLst>
              <a:ext uri="{FF2B5EF4-FFF2-40B4-BE49-F238E27FC236}">
                <a16:creationId xmlns:a16="http://schemas.microsoft.com/office/drawing/2014/main" id="{A141CCFC-55F3-4147-9CE8-E5609C8B614B}"/>
              </a:ext>
            </a:extLst>
          </p:cNvPr>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18471" name="Rectangle 39">
            <a:extLst>
              <a:ext uri="{FF2B5EF4-FFF2-40B4-BE49-F238E27FC236}">
                <a16:creationId xmlns:a16="http://schemas.microsoft.com/office/drawing/2014/main" id="{B1C52565-EACB-4D81-91A4-6114509B8F02}"/>
              </a:ext>
            </a:extLst>
          </p:cNvPr>
          <p:cNvSpPr>
            <a:spLocks noChangeArrowheads="1"/>
          </p:cNvSpPr>
          <p:nvPr/>
        </p:nvSpPr>
        <p:spPr bwMode="auto">
          <a:xfrm>
            <a:off x="3914775"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hi</a:t>
            </a:r>
          </a:p>
        </p:txBody>
      </p:sp>
      <p:sp>
        <p:nvSpPr>
          <p:cNvPr id="18472" name="Line 40">
            <a:extLst>
              <a:ext uri="{FF2B5EF4-FFF2-40B4-BE49-F238E27FC236}">
                <a16:creationId xmlns:a16="http://schemas.microsoft.com/office/drawing/2014/main" id="{0144E64F-7F0E-4B5B-82B3-FE3971A133D2}"/>
              </a:ext>
            </a:extLst>
          </p:cNvPr>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E590C9A-6EE6-4E9A-A54A-B25224140853}"/>
              </a:ext>
            </a:extLst>
          </p:cNvPr>
          <p:cNvSpPr>
            <a:spLocks noGrp="1" noChangeArrowheads="1"/>
          </p:cNvSpPr>
          <p:nvPr>
            <p:ph type="title"/>
          </p:nvPr>
        </p:nvSpPr>
        <p:spPr/>
        <p:txBody>
          <a:bodyPr/>
          <a:lstStyle/>
          <a:p>
            <a:r>
              <a:rPr kumimoji="0" lang="en-US" altLang="ti-ET"/>
              <a:t>Binary Search</a:t>
            </a:r>
          </a:p>
        </p:txBody>
      </p:sp>
      <p:sp>
        <p:nvSpPr>
          <p:cNvPr id="19459" name="Rectangle 3">
            <a:extLst>
              <a:ext uri="{FF2B5EF4-FFF2-40B4-BE49-F238E27FC236}">
                <a16:creationId xmlns:a16="http://schemas.microsoft.com/office/drawing/2014/main" id="{2FA63B90-D429-4900-B35B-646489092D6D}"/>
              </a:ext>
            </a:extLst>
          </p:cNvPr>
          <p:cNvSpPr>
            <a:spLocks noGrp="1" noChangeArrowheads="1"/>
          </p:cNvSpPr>
          <p:nvPr>
            <p:ph type="body" idx="1"/>
          </p:nvPr>
        </p:nvSpPr>
        <p:spPr/>
        <p:txBody>
          <a:bodyPr/>
          <a:lstStyle/>
          <a:p>
            <a:r>
              <a:rPr kumimoji="0" lang="en-US" altLang="ti-ET"/>
              <a:t>Binary search.   </a:t>
            </a:r>
            <a:r>
              <a:rPr kumimoji="0" lang="en-US" altLang="ti-ET">
                <a:solidFill>
                  <a:schemeClr val="tx1"/>
                </a:solidFill>
              </a:rPr>
              <a:t>Given </a:t>
            </a:r>
            <a:r>
              <a:rPr kumimoji="0" lang="en-US" altLang="ti-ET" sz="1600">
                <a:solidFill>
                  <a:schemeClr val="tx1"/>
                </a:solidFill>
                <a:latin typeface="Courier New" panose="02070309020205020404" pitchFamily="49" charset="0"/>
              </a:rPr>
              <a:t>value</a:t>
            </a:r>
            <a:r>
              <a:rPr kumimoji="0" lang="en-US" altLang="ti-ET">
                <a:solidFill>
                  <a:schemeClr val="tx1"/>
                </a:solidFill>
              </a:rPr>
              <a:t> and sorted array </a:t>
            </a:r>
            <a:r>
              <a:rPr kumimoji="0" lang="en-US" altLang="ti-ET" sz="1600">
                <a:solidFill>
                  <a:schemeClr val="tx1"/>
                </a:solidFill>
                <a:latin typeface="Courier New" panose="02070309020205020404" pitchFamily="49" charset="0"/>
              </a:rPr>
              <a:t>a[]</a:t>
            </a:r>
            <a:r>
              <a:rPr kumimoji="0" lang="en-US" altLang="ti-ET">
                <a:solidFill>
                  <a:schemeClr val="tx1"/>
                </a:solidFill>
              </a:rPr>
              <a:t>, find index </a:t>
            </a:r>
            <a:r>
              <a:rPr kumimoji="0" lang="en-US" altLang="ti-ET" sz="1600">
                <a:solidFill>
                  <a:schemeClr val="tx1"/>
                </a:solidFill>
                <a:latin typeface="Courier New" panose="02070309020205020404" pitchFamily="49" charset="0"/>
              </a:rPr>
              <a:t>i</a:t>
            </a:r>
            <a:br>
              <a:rPr kumimoji="0" lang="en-US" altLang="ti-ET" sz="1600">
                <a:solidFill>
                  <a:schemeClr val="tx1"/>
                </a:solidFill>
                <a:latin typeface="Courier New" panose="02070309020205020404" pitchFamily="49" charset="0"/>
              </a:rPr>
            </a:br>
            <a:r>
              <a:rPr kumimoji="0" lang="en-US" altLang="ti-ET">
                <a:solidFill>
                  <a:schemeClr val="tx1"/>
                </a:solidFill>
              </a:rPr>
              <a:t>such that </a:t>
            </a:r>
            <a:r>
              <a:rPr kumimoji="0" lang="en-US" altLang="ti-ET" sz="1600">
                <a:solidFill>
                  <a:schemeClr val="tx1"/>
                </a:solidFill>
                <a:latin typeface="Courier New" panose="02070309020205020404" pitchFamily="49" charset="0"/>
              </a:rPr>
              <a:t>a[i]</a:t>
            </a:r>
            <a:r>
              <a:rPr kumimoji="0" lang="en-US" altLang="ti-ET">
                <a:solidFill>
                  <a:schemeClr val="tx1"/>
                </a:solidFill>
              </a:rPr>
              <a:t> = </a:t>
            </a:r>
            <a:r>
              <a:rPr kumimoji="0" lang="en-US" altLang="ti-ET" sz="1600">
                <a:solidFill>
                  <a:schemeClr val="tx1"/>
                </a:solidFill>
                <a:latin typeface="Courier New" panose="02070309020205020404" pitchFamily="49" charset="0"/>
              </a:rPr>
              <a:t>value</a:t>
            </a:r>
            <a:r>
              <a:rPr kumimoji="0" lang="en-US" altLang="ti-ET">
                <a:solidFill>
                  <a:schemeClr val="tx1"/>
                </a:solidFill>
              </a:rPr>
              <a:t>, or report that no such index exists.</a:t>
            </a:r>
          </a:p>
          <a:p>
            <a:endParaRPr kumimoji="0" lang="en-US" altLang="ti-ET"/>
          </a:p>
          <a:p>
            <a:r>
              <a:rPr kumimoji="0" lang="en-US" altLang="ti-ET"/>
              <a:t>Invariant.  </a:t>
            </a:r>
            <a:r>
              <a:rPr kumimoji="0" lang="en-US" altLang="ti-ET">
                <a:solidFill>
                  <a:schemeClr val="tx1"/>
                </a:solidFill>
              </a:rPr>
              <a:t>Algorithm maintains </a:t>
            </a:r>
            <a:r>
              <a:rPr kumimoji="0" lang="en-US" altLang="ti-ET" sz="1600">
                <a:solidFill>
                  <a:schemeClr val="tx1"/>
                </a:solidFill>
                <a:latin typeface="Courier New" panose="02070309020205020404" pitchFamily="49" charset="0"/>
              </a:rPr>
              <a:t>a[lo]</a:t>
            </a:r>
            <a:r>
              <a:rPr kumimoji="0" lang="en-US" altLang="ti-ET">
                <a:solidFill>
                  <a:schemeClr val="tx1"/>
                </a:solidFill>
              </a:rPr>
              <a:t> </a:t>
            </a:r>
            <a:r>
              <a:rPr kumimoji="0" lang="en-US" altLang="ti-ET">
                <a:solidFill>
                  <a:schemeClr val="tx1"/>
                </a:solidFill>
                <a:sym typeface="Symbol" panose="05050102010706020507" pitchFamily="18" charset="2"/>
              </a:rPr>
              <a:t></a:t>
            </a:r>
            <a:r>
              <a:rPr kumimoji="0" lang="en-US" altLang="ti-ET">
                <a:solidFill>
                  <a:schemeClr val="tx1"/>
                </a:solidFill>
              </a:rPr>
              <a:t> </a:t>
            </a:r>
            <a:r>
              <a:rPr kumimoji="0" lang="en-US" altLang="ti-ET" sz="1600">
                <a:solidFill>
                  <a:schemeClr val="tx1"/>
                </a:solidFill>
                <a:latin typeface="Courier New" panose="02070309020205020404" pitchFamily="49" charset="0"/>
              </a:rPr>
              <a:t>value </a:t>
            </a:r>
            <a:r>
              <a:rPr kumimoji="0" lang="en-US" altLang="ti-ET">
                <a:solidFill>
                  <a:schemeClr val="tx1"/>
                </a:solidFill>
                <a:sym typeface="Symbol" panose="05050102010706020507" pitchFamily="18" charset="2"/>
              </a:rPr>
              <a:t> </a:t>
            </a:r>
            <a:r>
              <a:rPr kumimoji="0" lang="en-US" altLang="ti-ET">
                <a:solidFill>
                  <a:schemeClr val="tx1"/>
                </a:solidFill>
              </a:rPr>
              <a:t> </a:t>
            </a:r>
            <a:r>
              <a:rPr kumimoji="0" lang="en-US" altLang="ti-ET" sz="1600">
                <a:solidFill>
                  <a:schemeClr val="tx1"/>
                </a:solidFill>
                <a:latin typeface="Courier New" panose="02070309020205020404" pitchFamily="49" charset="0"/>
              </a:rPr>
              <a:t>a[hi].</a:t>
            </a:r>
          </a:p>
          <a:p>
            <a:endParaRPr kumimoji="0" lang="en-US" altLang="ti-ET" sz="1600">
              <a:solidFill>
                <a:schemeClr val="tx1"/>
              </a:solidFill>
              <a:latin typeface="Courier New" panose="02070309020205020404" pitchFamily="49" charset="0"/>
            </a:endParaRPr>
          </a:p>
          <a:p>
            <a:endParaRPr kumimoji="0" lang="en-US" altLang="ti-ET" sz="1600">
              <a:solidFill>
                <a:schemeClr val="tx1"/>
              </a:solidFill>
              <a:latin typeface="Courier New" panose="02070309020205020404" pitchFamily="49" charset="0"/>
            </a:endParaRPr>
          </a:p>
          <a:p>
            <a:r>
              <a:rPr kumimoji="0" lang="en-US" altLang="ti-ET"/>
              <a:t>Ex.  </a:t>
            </a:r>
            <a:r>
              <a:rPr kumimoji="0" lang="en-US" altLang="ti-ET">
                <a:solidFill>
                  <a:schemeClr val="tx1"/>
                </a:solidFill>
              </a:rPr>
              <a:t>Binary search for 33.</a:t>
            </a:r>
            <a:endParaRPr kumimoji="0" lang="en-US" altLang="ti-ET" sz="1600">
              <a:solidFill>
                <a:schemeClr val="tx1"/>
              </a:solidFill>
              <a:latin typeface="Courier New" panose="02070309020205020404" pitchFamily="49" charset="0"/>
            </a:endParaRPr>
          </a:p>
        </p:txBody>
      </p:sp>
      <p:sp>
        <p:nvSpPr>
          <p:cNvPr id="19460" name="Rectangle 4">
            <a:extLst>
              <a:ext uri="{FF2B5EF4-FFF2-40B4-BE49-F238E27FC236}">
                <a16:creationId xmlns:a16="http://schemas.microsoft.com/office/drawing/2014/main" id="{34C204FC-AEE5-4D29-8B39-FFCB60899866}"/>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a:t>
            </a:r>
          </a:p>
        </p:txBody>
      </p:sp>
      <p:sp>
        <p:nvSpPr>
          <p:cNvPr id="19461" name="Rectangle 5">
            <a:extLst>
              <a:ext uri="{FF2B5EF4-FFF2-40B4-BE49-F238E27FC236}">
                <a16:creationId xmlns:a16="http://schemas.microsoft.com/office/drawing/2014/main" id="{980729ED-EF9D-4DA5-8267-FD5C49B50907}"/>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a:t>
            </a:r>
          </a:p>
        </p:txBody>
      </p:sp>
      <p:sp>
        <p:nvSpPr>
          <p:cNvPr id="19462" name="Rectangle 6">
            <a:extLst>
              <a:ext uri="{FF2B5EF4-FFF2-40B4-BE49-F238E27FC236}">
                <a16:creationId xmlns:a16="http://schemas.microsoft.com/office/drawing/2014/main" id="{7E8F07C4-4052-4446-8393-0833187B9E3D}"/>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a:t>
            </a:r>
          </a:p>
        </p:txBody>
      </p:sp>
      <p:sp>
        <p:nvSpPr>
          <p:cNvPr id="19463" name="Rectangle 7">
            <a:extLst>
              <a:ext uri="{FF2B5EF4-FFF2-40B4-BE49-F238E27FC236}">
                <a16:creationId xmlns:a16="http://schemas.microsoft.com/office/drawing/2014/main" id="{AB85F4CA-DA0E-4094-8FE0-81A8455BE60B}"/>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3</a:t>
            </a:r>
          </a:p>
        </p:txBody>
      </p:sp>
      <p:sp>
        <p:nvSpPr>
          <p:cNvPr id="19464" name="Rectangle 8">
            <a:extLst>
              <a:ext uri="{FF2B5EF4-FFF2-40B4-BE49-F238E27FC236}">
                <a16:creationId xmlns:a16="http://schemas.microsoft.com/office/drawing/2014/main" id="{034FDF44-2C28-41D2-AF7A-0338147373E0}"/>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a:t>
            </a:r>
          </a:p>
        </p:txBody>
      </p:sp>
      <p:sp>
        <p:nvSpPr>
          <p:cNvPr id="19465" name="Rectangle 9">
            <a:extLst>
              <a:ext uri="{FF2B5EF4-FFF2-40B4-BE49-F238E27FC236}">
                <a16:creationId xmlns:a16="http://schemas.microsoft.com/office/drawing/2014/main" id="{009032A2-9418-40A5-9331-51CA71A59A6F}"/>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19466" name="Rectangle 10">
            <a:extLst>
              <a:ext uri="{FF2B5EF4-FFF2-40B4-BE49-F238E27FC236}">
                <a16:creationId xmlns:a16="http://schemas.microsoft.com/office/drawing/2014/main" id="{FFDD2B4A-7FA9-4650-8C01-BCE565850D15}"/>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a:t>
            </a:r>
          </a:p>
        </p:txBody>
      </p:sp>
      <p:sp>
        <p:nvSpPr>
          <p:cNvPr id="19467" name="Rectangle 11">
            <a:extLst>
              <a:ext uri="{FF2B5EF4-FFF2-40B4-BE49-F238E27FC236}">
                <a16:creationId xmlns:a16="http://schemas.microsoft.com/office/drawing/2014/main" id="{ED1E779C-6420-46C2-B39A-B8B02393A420}"/>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a:t>
            </a:r>
          </a:p>
        </p:txBody>
      </p:sp>
      <p:sp>
        <p:nvSpPr>
          <p:cNvPr id="19468" name="Rectangle 12">
            <a:extLst>
              <a:ext uri="{FF2B5EF4-FFF2-40B4-BE49-F238E27FC236}">
                <a16:creationId xmlns:a16="http://schemas.microsoft.com/office/drawing/2014/main" id="{666E588C-7CEB-483C-89D4-72A94A19AF0B}"/>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10</a:t>
            </a:r>
          </a:p>
        </p:txBody>
      </p:sp>
      <p:sp>
        <p:nvSpPr>
          <p:cNvPr id="19469" name="Rectangle 13">
            <a:extLst>
              <a:ext uri="{FF2B5EF4-FFF2-40B4-BE49-F238E27FC236}">
                <a16:creationId xmlns:a16="http://schemas.microsoft.com/office/drawing/2014/main" id="{375EC769-584A-4CD9-95BE-491B1A4C3815}"/>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a:t>
            </a:r>
          </a:p>
        </p:txBody>
      </p:sp>
      <p:sp>
        <p:nvSpPr>
          <p:cNvPr id="19470" name="Rectangle 14">
            <a:extLst>
              <a:ext uri="{FF2B5EF4-FFF2-40B4-BE49-F238E27FC236}">
                <a16:creationId xmlns:a16="http://schemas.microsoft.com/office/drawing/2014/main" id="{1D2B00BC-9859-42CF-BFC2-024CD242492B}"/>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11</a:t>
            </a:r>
          </a:p>
        </p:txBody>
      </p:sp>
      <p:sp>
        <p:nvSpPr>
          <p:cNvPr id="19471" name="Rectangle 15">
            <a:extLst>
              <a:ext uri="{FF2B5EF4-FFF2-40B4-BE49-F238E27FC236}">
                <a16:creationId xmlns:a16="http://schemas.microsoft.com/office/drawing/2014/main" id="{FBB98D5B-A162-4332-98E3-93654E05D739}"/>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12</a:t>
            </a:r>
          </a:p>
        </p:txBody>
      </p:sp>
      <p:sp>
        <p:nvSpPr>
          <p:cNvPr id="19472" name="Rectangle 16">
            <a:extLst>
              <a:ext uri="{FF2B5EF4-FFF2-40B4-BE49-F238E27FC236}">
                <a16:creationId xmlns:a16="http://schemas.microsoft.com/office/drawing/2014/main" id="{E0E1E58C-9B07-40B1-A29F-7AF0C97819EF}"/>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19473" name="Rectangle 17">
            <a:extLst>
              <a:ext uri="{FF2B5EF4-FFF2-40B4-BE49-F238E27FC236}">
                <a16:creationId xmlns:a16="http://schemas.microsoft.com/office/drawing/2014/main" id="{7842F1CE-00DF-4D30-B1D2-9EC5A0F627EB}"/>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19474" name="Rectangle 18">
            <a:extLst>
              <a:ext uri="{FF2B5EF4-FFF2-40B4-BE49-F238E27FC236}">
                <a16:creationId xmlns:a16="http://schemas.microsoft.com/office/drawing/2014/main" id="{8A52D228-3965-4726-BC20-D0C65958D5AD}"/>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0</a:t>
            </a:r>
          </a:p>
        </p:txBody>
      </p:sp>
      <p:sp>
        <p:nvSpPr>
          <p:cNvPr id="19475" name="Rectangle 19">
            <a:extLst>
              <a:ext uri="{FF2B5EF4-FFF2-40B4-BE49-F238E27FC236}">
                <a16:creationId xmlns:a16="http://schemas.microsoft.com/office/drawing/2014/main" id="{205D1BF7-1E8F-450F-93D4-EE9D32DB6366}"/>
              </a:ext>
            </a:extLst>
          </p:cNvPr>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64</a:t>
            </a:r>
          </a:p>
        </p:txBody>
      </p:sp>
      <p:sp>
        <p:nvSpPr>
          <p:cNvPr id="19476" name="Rectangle 20">
            <a:extLst>
              <a:ext uri="{FF2B5EF4-FFF2-40B4-BE49-F238E27FC236}">
                <a16:creationId xmlns:a16="http://schemas.microsoft.com/office/drawing/2014/main" id="{99613C63-2598-43A9-94E3-A2BBDCE317AD}"/>
              </a:ext>
            </a:extLst>
          </p:cNvPr>
          <p:cNvSpPr>
            <a:spLocks noChangeArrowheads="1"/>
          </p:cNvSpPr>
          <p:nvPr/>
        </p:nvSpPr>
        <p:spPr bwMode="auto">
          <a:xfrm>
            <a:off x="2057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14</a:t>
            </a:r>
          </a:p>
        </p:txBody>
      </p:sp>
      <p:sp>
        <p:nvSpPr>
          <p:cNvPr id="19477" name="Rectangle 21">
            <a:extLst>
              <a:ext uri="{FF2B5EF4-FFF2-40B4-BE49-F238E27FC236}">
                <a16:creationId xmlns:a16="http://schemas.microsoft.com/office/drawing/2014/main" id="{33D97821-98EF-44FF-A2CB-E34974DAFAB0}"/>
              </a:ext>
            </a:extLst>
          </p:cNvPr>
          <p:cNvSpPr>
            <a:spLocks noChangeArrowheads="1"/>
          </p:cNvSpPr>
          <p:nvPr/>
        </p:nvSpPr>
        <p:spPr bwMode="auto">
          <a:xfrm>
            <a:off x="1600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13</a:t>
            </a:r>
          </a:p>
        </p:txBody>
      </p:sp>
      <p:sp>
        <p:nvSpPr>
          <p:cNvPr id="19478" name="Rectangle 22">
            <a:extLst>
              <a:ext uri="{FF2B5EF4-FFF2-40B4-BE49-F238E27FC236}">
                <a16:creationId xmlns:a16="http://schemas.microsoft.com/office/drawing/2014/main" id="{A74D97FE-5AA6-447D-AD2A-56133E118742}"/>
              </a:ext>
            </a:extLst>
          </p:cNvPr>
          <p:cNvSpPr>
            <a:spLocks noChangeArrowheads="1"/>
          </p:cNvSpPr>
          <p:nvPr/>
        </p:nvSpPr>
        <p:spPr bwMode="auto">
          <a:xfrm>
            <a:off x="2514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25</a:t>
            </a:r>
          </a:p>
        </p:txBody>
      </p:sp>
      <p:sp>
        <p:nvSpPr>
          <p:cNvPr id="19479" name="Rectangle 23">
            <a:extLst>
              <a:ext uri="{FF2B5EF4-FFF2-40B4-BE49-F238E27FC236}">
                <a16:creationId xmlns:a16="http://schemas.microsoft.com/office/drawing/2014/main" id="{569F1493-2E89-4589-B43B-94F671AC52E5}"/>
              </a:ext>
            </a:extLst>
          </p:cNvPr>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33</a:t>
            </a:r>
          </a:p>
        </p:txBody>
      </p:sp>
      <p:sp>
        <p:nvSpPr>
          <p:cNvPr id="19480" name="Rectangle 24">
            <a:extLst>
              <a:ext uri="{FF2B5EF4-FFF2-40B4-BE49-F238E27FC236}">
                <a16:creationId xmlns:a16="http://schemas.microsoft.com/office/drawing/2014/main" id="{929F0701-9E93-4740-82B5-623F0DECEC03}"/>
              </a:ext>
            </a:extLst>
          </p:cNvPr>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51</a:t>
            </a:r>
          </a:p>
        </p:txBody>
      </p:sp>
      <p:sp>
        <p:nvSpPr>
          <p:cNvPr id="19481" name="Rectangle 25">
            <a:extLst>
              <a:ext uri="{FF2B5EF4-FFF2-40B4-BE49-F238E27FC236}">
                <a16:creationId xmlns:a16="http://schemas.microsoft.com/office/drawing/2014/main" id="{3493DFD6-DF6A-4692-88AF-378856FB1557}"/>
              </a:ext>
            </a:extLst>
          </p:cNvPr>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43</a:t>
            </a:r>
          </a:p>
        </p:txBody>
      </p:sp>
      <p:sp>
        <p:nvSpPr>
          <p:cNvPr id="19482" name="Rectangle 26">
            <a:extLst>
              <a:ext uri="{FF2B5EF4-FFF2-40B4-BE49-F238E27FC236}">
                <a16:creationId xmlns:a16="http://schemas.microsoft.com/office/drawing/2014/main" id="{D5521067-C00E-4CA2-BFAB-5A5D60B5E208}"/>
              </a:ext>
            </a:extLst>
          </p:cNvPr>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53</a:t>
            </a:r>
          </a:p>
        </p:txBody>
      </p:sp>
      <p:sp>
        <p:nvSpPr>
          <p:cNvPr id="19483" name="Rectangle 27">
            <a:extLst>
              <a:ext uri="{FF2B5EF4-FFF2-40B4-BE49-F238E27FC236}">
                <a16:creationId xmlns:a16="http://schemas.microsoft.com/office/drawing/2014/main" id="{0F4BB78C-A7AD-40B5-B4BF-6B439980AB8C}"/>
              </a:ext>
            </a:extLst>
          </p:cNvPr>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84</a:t>
            </a:r>
          </a:p>
        </p:txBody>
      </p:sp>
      <p:sp>
        <p:nvSpPr>
          <p:cNvPr id="19484" name="Rectangle 28">
            <a:extLst>
              <a:ext uri="{FF2B5EF4-FFF2-40B4-BE49-F238E27FC236}">
                <a16:creationId xmlns:a16="http://schemas.microsoft.com/office/drawing/2014/main" id="{778BBCE9-99D4-42B9-B070-EE9B0F881CCE}"/>
              </a:ext>
            </a:extLst>
          </p:cNvPr>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72</a:t>
            </a:r>
          </a:p>
        </p:txBody>
      </p:sp>
      <p:sp>
        <p:nvSpPr>
          <p:cNvPr id="19485" name="Rectangle 29">
            <a:extLst>
              <a:ext uri="{FF2B5EF4-FFF2-40B4-BE49-F238E27FC236}">
                <a16:creationId xmlns:a16="http://schemas.microsoft.com/office/drawing/2014/main" id="{02F4824F-CA0E-4E36-8E03-1A23C3091C8A}"/>
              </a:ext>
            </a:extLst>
          </p:cNvPr>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93</a:t>
            </a:r>
          </a:p>
        </p:txBody>
      </p:sp>
      <p:sp>
        <p:nvSpPr>
          <p:cNvPr id="19486" name="Rectangle 30">
            <a:extLst>
              <a:ext uri="{FF2B5EF4-FFF2-40B4-BE49-F238E27FC236}">
                <a16:creationId xmlns:a16="http://schemas.microsoft.com/office/drawing/2014/main" id="{F6D4AD7C-7389-4D3B-898A-D9E6E39A58F8}"/>
              </a:ext>
            </a:extLst>
          </p:cNvPr>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95</a:t>
            </a:r>
          </a:p>
        </p:txBody>
      </p:sp>
      <p:sp>
        <p:nvSpPr>
          <p:cNvPr id="19487" name="Rectangle 31">
            <a:extLst>
              <a:ext uri="{FF2B5EF4-FFF2-40B4-BE49-F238E27FC236}">
                <a16:creationId xmlns:a16="http://schemas.microsoft.com/office/drawing/2014/main" id="{23B2669C-FF3F-46AE-BE05-0CE19D4AB130}"/>
              </a:ext>
            </a:extLst>
          </p:cNvPr>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97</a:t>
            </a:r>
          </a:p>
        </p:txBody>
      </p:sp>
      <p:sp>
        <p:nvSpPr>
          <p:cNvPr id="19488" name="Rectangle 32">
            <a:extLst>
              <a:ext uri="{FF2B5EF4-FFF2-40B4-BE49-F238E27FC236}">
                <a16:creationId xmlns:a16="http://schemas.microsoft.com/office/drawing/2014/main" id="{FC452F3B-A206-4D5E-A47C-C960CD8B31DE}"/>
              </a:ext>
            </a:extLst>
          </p:cNvPr>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96</a:t>
            </a:r>
          </a:p>
        </p:txBody>
      </p:sp>
      <p:sp>
        <p:nvSpPr>
          <p:cNvPr id="19489" name="Rectangle 33">
            <a:extLst>
              <a:ext uri="{FF2B5EF4-FFF2-40B4-BE49-F238E27FC236}">
                <a16:creationId xmlns:a16="http://schemas.microsoft.com/office/drawing/2014/main" id="{2911742C-CDDA-4782-9449-AB3909B4E7B4}"/>
              </a:ext>
            </a:extLst>
          </p:cNvPr>
          <p:cNvSpPr>
            <a:spLocks noChangeArrowheads="1"/>
          </p:cNvSpPr>
          <p:nvPr/>
        </p:nvSpPr>
        <p:spPr bwMode="auto">
          <a:xfrm>
            <a:off x="1143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6</a:t>
            </a:r>
          </a:p>
        </p:txBody>
      </p:sp>
      <p:sp>
        <p:nvSpPr>
          <p:cNvPr id="19490" name="Rectangle 34">
            <a:extLst>
              <a:ext uri="{FF2B5EF4-FFF2-40B4-BE49-F238E27FC236}">
                <a16:creationId xmlns:a16="http://schemas.microsoft.com/office/drawing/2014/main" id="{06586C19-D0ED-4A4C-B97D-522542DE050A}"/>
              </a:ext>
            </a:extLst>
          </p:cNvPr>
          <p:cNvSpPr>
            <a:spLocks noChangeArrowheads="1"/>
          </p:cNvSpPr>
          <p:nvPr/>
        </p:nvSpPr>
        <p:spPr bwMode="auto">
          <a:xfrm>
            <a:off x="1171575" y="5102225"/>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lo</a:t>
            </a:r>
          </a:p>
        </p:txBody>
      </p:sp>
      <p:sp>
        <p:nvSpPr>
          <p:cNvPr id="19491" name="Line 35">
            <a:extLst>
              <a:ext uri="{FF2B5EF4-FFF2-40B4-BE49-F238E27FC236}">
                <a16:creationId xmlns:a16="http://schemas.microsoft.com/office/drawing/2014/main" id="{F5BB7E2D-6F18-4D0F-8D53-42414711C76E}"/>
              </a:ext>
            </a:extLst>
          </p:cNvPr>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19495" name="Rectangle 39">
            <a:extLst>
              <a:ext uri="{FF2B5EF4-FFF2-40B4-BE49-F238E27FC236}">
                <a16:creationId xmlns:a16="http://schemas.microsoft.com/office/drawing/2014/main" id="{6415597A-F101-44B5-808B-7560D8AF12FF}"/>
              </a:ext>
            </a:extLst>
          </p:cNvPr>
          <p:cNvSpPr>
            <a:spLocks noChangeArrowheads="1"/>
          </p:cNvSpPr>
          <p:nvPr/>
        </p:nvSpPr>
        <p:spPr bwMode="auto">
          <a:xfrm>
            <a:off x="2486025" y="5103813"/>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mid</a:t>
            </a:r>
          </a:p>
        </p:txBody>
      </p:sp>
      <p:sp>
        <p:nvSpPr>
          <p:cNvPr id="19496" name="Line 40">
            <a:extLst>
              <a:ext uri="{FF2B5EF4-FFF2-40B4-BE49-F238E27FC236}">
                <a16:creationId xmlns:a16="http://schemas.microsoft.com/office/drawing/2014/main" id="{A35E5FC2-6CC4-40EF-8926-F876F6B1D619}"/>
              </a:ext>
            </a:extLst>
          </p:cNvPr>
          <p:cNvSpPr>
            <a:spLocks noChangeShapeType="1"/>
          </p:cNvSpPr>
          <p:nvPr/>
        </p:nvSpPr>
        <p:spPr bwMode="auto">
          <a:xfrm flipV="1">
            <a:off x="2722563"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19497" name="Oval 41">
            <a:extLst>
              <a:ext uri="{FF2B5EF4-FFF2-40B4-BE49-F238E27FC236}">
                <a16:creationId xmlns:a16="http://schemas.microsoft.com/office/drawing/2014/main" id="{257B4555-DD08-473E-B33F-4F1946FF7987}"/>
              </a:ext>
            </a:extLst>
          </p:cNvPr>
          <p:cNvSpPr>
            <a:spLocks noChangeArrowheads="1"/>
          </p:cNvSpPr>
          <p:nvPr/>
        </p:nvSpPr>
        <p:spPr bwMode="auto">
          <a:xfrm>
            <a:off x="2562225" y="4137025"/>
            <a:ext cx="357188" cy="357188"/>
          </a:xfrm>
          <a:prstGeom prst="ellipse">
            <a:avLst/>
          </a:prstGeom>
          <a:solidFill>
            <a:schemeClr val="folHlink">
              <a:alpha val="25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19498" name="Rectangle 42">
            <a:extLst>
              <a:ext uri="{FF2B5EF4-FFF2-40B4-BE49-F238E27FC236}">
                <a16:creationId xmlns:a16="http://schemas.microsoft.com/office/drawing/2014/main" id="{8F127462-057E-447E-8736-927D67C1139B}"/>
              </a:ext>
            </a:extLst>
          </p:cNvPr>
          <p:cNvSpPr>
            <a:spLocks noChangeArrowheads="1"/>
          </p:cNvSpPr>
          <p:nvPr/>
        </p:nvSpPr>
        <p:spPr bwMode="auto">
          <a:xfrm>
            <a:off x="3914775"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hi</a:t>
            </a:r>
          </a:p>
        </p:txBody>
      </p:sp>
      <p:sp>
        <p:nvSpPr>
          <p:cNvPr id="19499" name="Line 43">
            <a:extLst>
              <a:ext uri="{FF2B5EF4-FFF2-40B4-BE49-F238E27FC236}">
                <a16:creationId xmlns:a16="http://schemas.microsoft.com/office/drawing/2014/main" id="{FA9181AD-801B-478D-B969-F8141C7BBDE2}"/>
              </a:ext>
            </a:extLst>
          </p:cNvPr>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1E4A166-4C93-4756-87ED-721F0174C1D0}"/>
              </a:ext>
            </a:extLst>
          </p:cNvPr>
          <p:cNvSpPr>
            <a:spLocks noGrp="1" noChangeArrowheads="1"/>
          </p:cNvSpPr>
          <p:nvPr>
            <p:ph type="title"/>
          </p:nvPr>
        </p:nvSpPr>
        <p:spPr/>
        <p:txBody>
          <a:bodyPr/>
          <a:lstStyle/>
          <a:p>
            <a:r>
              <a:rPr kumimoji="0" lang="en-US" altLang="ti-ET"/>
              <a:t>Binary Search</a:t>
            </a:r>
          </a:p>
        </p:txBody>
      </p:sp>
      <p:sp>
        <p:nvSpPr>
          <p:cNvPr id="20483" name="Rectangle 3">
            <a:extLst>
              <a:ext uri="{FF2B5EF4-FFF2-40B4-BE49-F238E27FC236}">
                <a16:creationId xmlns:a16="http://schemas.microsoft.com/office/drawing/2014/main" id="{EA745C10-86BF-4501-91A8-A9A52B263416}"/>
              </a:ext>
            </a:extLst>
          </p:cNvPr>
          <p:cNvSpPr>
            <a:spLocks noGrp="1" noChangeArrowheads="1"/>
          </p:cNvSpPr>
          <p:nvPr>
            <p:ph type="body" idx="1"/>
          </p:nvPr>
        </p:nvSpPr>
        <p:spPr/>
        <p:txBody>
          <a:bodyPr/>
          <a:lstStyle/>
          <a:p>
            <a:r>
              <a:rPr kumimoji="0" lang="en-US" altLang="ti-ET"/>
              <a:t>Binary search.   </a:t>
            </a:r>
            <a:r>
              <a:rPr kumimoji="0" lang="en-US" altLang="ti-ET">
                <a:solidFill>
                  <a:schemeClr val="tx1"/>
                </a:solidFill>
              </a:rPr>
              <a:t>Given </a:t>
            </a:r>
            <a:r>
              <a:rPr kumimoji="0" lang="en-US" altLang="ti-ET" sz="1600">
                <a:solidFill>
                  <a:schemeClr val="tx1"/>
                </a:solidFill>
                <a:latin typeface="Courier New" panose="02070309020205020404" pitchFamily="49" charset="0"/>
              </a:rPr>
              <a:t>value</a:t>
            </a:r>
            <a:r>
              <a:rPr kumimoji="0" lang="en-US" altLang="ti-ET">
                <a:solidFill>
                  <a:schemeClr val="tx1"/>
                </a:solidFill>
              </a:rPr>
              <a:t> and sorted array </a:t>
            </a:r>
            <a:r>
              <a:rPr kumimoji="0" lang="en-US" altLang="ti-ET" sz="1600">
                <a:solidFill>
                  <a:schemeClr val="tx1"/>
                </a:solidFill>
                <a:latin typeface="Courier New" panose="02070309020205020404" pitchFamily="49" charset="0"/>
              </a:rPr>
              <a:t>a[]</a:t>
            </a:r>
            <a:r>
              <a:rPr kumimoji="0" lang="en-US" altLang="ti-ET">
                <a:solidFill>
                  <a:schemeClr val="tx1"/>
                </a:solidFill>
              </a:rPr>
              <a:t>, find index </a:t>
            </a:r>
            <a:r>
              <a:rPr kumimoji="0" lang="en-US" altLang="ti-ET" sz="1600">
                <a:solidFill>
                  <a:schemeClr val="tx1"/>
                </a:solidFill>
                <a:latin typeface="Courier New" panose="02070309020205020404" pitchFamily="49" charset="0"/>
              </a:rPr>
              <a:t>i</a:t>
            </a:r>
            <a:br>
              <a:rPr kumimoji="0" lang="en-US" altLang="ti-ET" sz="1600">
                <a:solidFill>
                  <a:schemeClr val="tx1"/>
                </a:solidFill>
                <a:latin typeface="Courier New" panose="02070309020205020404" pitchFamily="49" charset="0"/>
              </a:rPr>
            </a:br>
            <a:r>
              <a:rPr kumimoji="0" lang="en-US" altLang="ti-ET">
                <a:solidFill>
                  <a:schemeClr val="tx1"/>
                </a:solidFill>
              </a:rPr>
              <a:t>such that </a:t>
            </a:r>
            <a:r>
              <a:rPr kumimoji="0" lang="en-US" altLang="ti-ET" sz="1600">
                <a:solidFill>
                  <a:schemeClr val="tx1"/>
                </a:solidFill>
                <a:latin typeface="Courier New" panose="02070309020205020404" pitchFamily="49" charset="0"/>
              </a:rPr>
              <a:t>a[i]</a:t>
            </a:r>
            <a:r>
              <a:rPr kumimoji="0" lang="en-US" altLang="ti-ET">
                <a:solidFill>
                  <a:schemeClr val="tx1"/>
                </a:solidFill>
              </a:rPr>
              <a:t> = </a:t>
            </a:r>
            <a:r>
              <a:rPr kumimoji="0" lang="en-US" altLang="ti-ET" sz="1600">
                <a:solidFill>
                  <a:schemeClr val="tx1"/>
                </a:solidFill>
                <a:latin typeface="Courier New" panose="02070309020205020404" pitchFamily="49" charset="0"/>
              </a:rPr>
              <a:t>value</a:t>
            </a:r>
            <a:r>
              <a:rPr kumimoji="0" lang="en-US" altLang="ti-ET">
                <a:solidFill>
                  <a:schemeClr val="tx1"/>
                </a:solidFill>
              </a:rPr>
              <a:t>, or report that no such index exists.</a:t>
            </a:r>
          </a:p>
          <a:p>
            <a:endParaRPr kumimoji="0" lang="en-US" altLang="ti-ET"/>
          </a:p>
          <a:p>
            <a:r>
              <a:rPr kumimoji="0" lang="en-US" altLang="ti-ET"/>
              <a:t>Invariant.  </a:t>
            </a:r>
            <a:r>
              <a:rPr kumimoji="0" lang="en-US" altLang="ti-ET">
                <a:solidFill>
                  <a:schemeClr val="tx1"/>
                </a:solidFill>
              </a:rPr>
              <a:t>Algorithm maintains </a:t>
            </a:r>
            <a:r>
              <a:rPr kumimoji="0" lang="en-US" altLang="ti-ET" sz="1600">
                <a:solidFill>
                  <a:schemeClr val="tx1"/>
                </a:solidFill>
                <a:latin typeface="Courier New" panose="02070309020205020404" pitchFamily="49" charset="0"/>
              </a:rPr>
              <a:t>a[lo]</a:t>
            </a:r>
            <a:r>
              <a:rPr kumimoji="0" lang="en-US" altLang="ti-ET">
                <a:solidFill>
                  <a:schemeClr val="tx1"/>
                </a:solidFill>
              </a:rPr>
              <a:t> </a:t>
            </a:r>
            <a:r>
              <a:rPr kumimoji="0" lang="en-US" altLang="ti-ET">
                <a:solidFill>
                  <a:schemeClr val="tx1"/>
                </a:solidFill>
                <a:sym typeface="Symbol" panose="05050102010706020507" pitchFamily="18" charset="2"/>
              </a:rPr>
              <a:t></a:t>
            </a:r>
            <a:r>
              <a:rPr kumimoji="0" lang="en-US" altLang="ti-ET">
                <a:solidFill>
                  <a:schemeClr val="tx1"/>
                </a:solidFill>
              </a:rPr>
              <a:t> </a:t>
            </a:r>
            <a:r>
              <a:rPr kumimoji="0" lang="en-US" altLang="ti-ET" sz="1600">
                <a:solidFill>
                  <a:schemeClr val="tx1"/>
                </a:solidFill>
                <a:latin typeface="Courier New" panose="02070309020205020404" pitchFamily="49" charset="0"/>
              </a:rPr>
              <a:t>value </a:t>
            </a:r>
            <a:r>
              <a:rPr kumimoji="0" lang="en-US" altLang="ti-ET">
                <a:solidFill>
                  <a:schemeClr val="tx1"/>
                </a:solidFill>
                <a:sym typeface="Symbol" panose="05050102010706020507" pitchFamily="18" charset="2"/>
              </a:rPr>
              <a:t> </a:t>
            </a:r>
            <a:r>
              <a:rPr kumimoji="0" lang="en-US" altLang="ti-ET">
                <a:solidFill>
                  <a:schemeClr val="tx1"/>
                </a:solidFill>
              </a:rPr>
              <a:t> </a:t>
            </a:r>
            <a:r>
              <a:rPr kumimoji="0" lang="en-US" altLang="ti-ET" sz="1600">
                <a:solidFill>
                  <a:schemeClr val="tx1"/>
                </a:solidFill>
                <a:latin typeface="Courier New" panose="02070309020205020404" pitchFamily="49" charset="0"/>
              </a:rPr>
              <a:t>a[hi].</a:t>
            </a:r>
          </a:p>
          <a:p>
            <a:endParaRPr kumimoji="0" lang="en-US" altLang="ti-ET" sz="1600">
              <a:solidFill>
                <a:schemeClr val="tx1"/>
              </a:solidFill>
              <a:latin typeface="Courier New" panose="02070309020205020404" pitchFamily="49" charset="0"/>
            </a:endParaRPr>
          </a:p>
          <a:p>
            <a:endParaRPr kumimoji="0" lang="en-US" altLang="ti-ET" sz="1600">
              <a:solidFill>
                <a:schemeClr val="tx1"/>
              </a:solidFill>
              <a:latin typeface="Courier New" panose="02070309020205020404" pitchFamily="49" charset="0"/>
            </a:endParaRPr>
          </a:p>
          <a:p>
            <a:r>
              <a:rPr kumimoji="0" lang="en-US" altLang="ti-ET"/>
              <a:t>Ex.  </a:t>
            </a:r>
            <a:r>
              <a:rPr kumimoji="0" lang="en-US" altLang="ti-ET">
                <a:solidFill>
                  <a:schemeClr val="tx1"/>
                </a:solidFill>
              </a:rPr>
              <a:t>Binary search for 33.</a:t>
            </a:r>
            <a:endParaRPr kumimoji="0" lang="en-US" altLang="ti-ET" sz="1600">
              <a:solidFill>
                <a:schemeClr val="tx1"/>
              </a:solidFill>
              <a:latin typeface="Courier New" panose="02070309020205020404" pitchFamily="49" charset="0"/>
            </a:endParaRPr>
          </a:p>
        </p:txBody>
      </p:sp>
      <p:sp>
        <p:nvSpPr>
          <p:cNvPr id="20484" name="Rectangle 4">
            <a:extLst>
              <a:ext uri="{FF2B5EF4-FFF2-40B4-BE49-F238E27FC236}">
                <a16:creationId xmlns:a16="http://schemas.microsoft.com/office/drawing/2014/main" id="{5534B4D6-9722-4CBC-9718-7E64424A8B28}"/>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a:t>
            </a:r>
          </a:p>
        </p:txBody>
      </p:sp>
      <p:sp>
        <p:nvSpPr>
          <p:cNvPr id="20485" name="Rectangle 5">
            <a:extLst>
              <a:ext uri="{FF2B5EF4-FFF2-40B4-BE49-F238E27FC236}">
                <a16:creationId xmlns:a16="http://schemas.microsoft.com/office/drawing/2014/main" id="{D17762E8-CB18-4337-A038-620E04AC3DDE}"/>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a:t>
            </a:r>
          </a:p>
        </p:txBody>
      </p:sp>
      <p:sp>
        <p:nvSpPr>
          <p:cNvPr id="20486" name="Rectangle 6">
            <a:extLst>
              <a:ext uri="{FF2B5EF4-FFF2-40B4-BE49-F238E27FC236}">
                <a16:creationId xmlns:a16="http://schemas.microsoft.com/office/drawing/2014/main" id="{FBDFE1AE-80F8-446B-8464-C4C976006991}"/>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a:t>
            </a:r>
          </a:p>
        </p:txBody>
      </p:sp>
      <p:sp>
        <p:nvSpPr>
          <p:cNvPr id="20487" name="Rectangle 7">
            <a:extLst>
              <a:ext uri="{FF2B5EF4-FFF2-40B4-BE49-F238E27FC236}">
                <a16:creationId xmlns:a16="http://schemas.microsoft.com/office/drawing/2014/main" id="{59AF5956-DCC9-44A9-8585-0BD1D03A7D26}"/>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3</a:t>
            </a:r>
          </a:p>
        </p:txBody>
      </p:sp>
      <p:sp>
        <p:nvSpPr>
          <p:cNvPr id="20488" name="Rectangle 8">
            <a:extLst>
              <a:ext uri="{FF2B5EF4-FFF2-40B4-BE49-F238E27FC236}">
                <a16:creationId xmlns:a16="http://schemas.microsoft.com/office/drawing/2014/main" id="{E2B667BD-7DF3-43EF-812B-5816DDF3C5E5}"/>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a:t>
            </a:r>
          </a:p>
        </p:txBody>
      </p:sp>
      <p:sp>
        <p:nvSpPr>
          <p:cNvPr id="20489" name="Rectangle 9">
            <a:extLst>
              <a:ext uri="{FF2B5EF4-FFF2-40B4-BE49-F238E27FC236}">
                <a16:creationId xmlns:a16="http://schemas.microsoft.com/office/drawing/2014/main" id="{BC454F68-84A5-416A-89F6-4D88968988D8}"/>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20490" name="Rectangle 10">
            <a:extLst>
              <a:ext uri="{FF2B5EF4-FFF2-40B4-BE49-F238E27FC236}">
                <a16:creationId xmlns:a16="http://schemas.microsoft.com/office/drawing/2014/main" id="{DDD534C6-7EFE-4B44-B6F9-F9DD34219C33}"/>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a:t>
            </a:r>
          </a:p>
        </p:txBody>
      </p:sp>
      <p:sp>
        <p:nvSpPr>
          <p:cNvPr id="20491" name="Rectangle 11">
            <a:extLst>
              <a:ext uri="{FF2B5EF4-FFF2-40B4-BE49-F238E27FC236}">
                <a16:creationId xmlns:a16="http://schemas.microsoft.com/office/drawing/2014/main" id="{DA9FF1D8-4594-4CD5-8FA5-20EA74925E09}"/>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a:t>
            </a:r>
          </a:p>
        </p:txBody>
      </p:sp>
      <p:sp>
        <p:nvSpPr>
          <p:cNvPr id="20492" name="Rectangle 12">
            <a:extLst>
              <a:ext uri="{FF2B5EF4-FFF2-40B4-BE49-F238E27FC236}">
                <a16:creationId xmlns:a16="http://schemas.microsoft.com/office/drawing/2014/main" id="{2C3B0671-F5D5-41F3-8C2C-19B0B16D34BF}"/>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10</a:t>
            </a:r>
          </a:p>
        </p:txBody>
      </p:sp>
      <p:sp>
        <p:nvSpPr>
          <p:cNvPr id="20493" name="Rectangle 13">
            <a:extLst>
              <a:ext uri="{FF2B5EF4-FFF2-40B4-BE49-F238E27FC236}">
                <a16:creationId xmlns:a16="http://schemas.microsoft.com/office/drawing/2014/main" id="{04FEDE68-8C9C-4C71-98A4-AD9EB4C37A59}"/>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a:t>
            </a:r>
          </a:p>
        </p:txBody>
      </p:sp>
      <p:sp>
        <p:nvSpPr>
          <p:cNvPr id="20494" name="Rectangle 14">
            <a:extLst>
              <a:ext uri="{FF2B5EF4-FFF2-40B4-BE49-F238E27FC236}">
                <a16:creationId xmlns:a16="http://schemas.microsoft.com/office/drawing/2014/main" id="{F14609DB-FBDB-4660-A5FE-E71322A8D2E1}"/>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11</a:t>
            </a:r>
          </a:p>
        </p:txBody>
      </p:sp>
      <p:sp>
        <p:nvSpPr>
          <p:cNvPr id="20495" name="Rectangle 15">
            <a:extLst>
              <a:ext uri="{FF2B5EF4-FFF2-40B4-BE49-F238E27FC236}">
                <a16:creationId xmlns:a16="http://schemas.microsoft.com/office/drawing/2014/main" id="{A0B18A7A-F349-4323-BAA4-99B5EC4E6E3C}"/>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12</a:t>
            </a:r>
          </a:p>
        </p:txBody>
      </p:sp>
      <p:sp>
        <p:nvSpPr>
          <p:cNvPr id="20496" name="Rectangle 16">
            <a:extLst>
              <a:ext uri="{FF2B5EF4-FFF2-40B4-BE49-F238E27FC236}">
                <a16:creationId xmlns:a16="http://schemas.microsoft.com/office/drawing/2014/main" id="{5C781DCD-BE29-4377-8A46-84E510BA1BA3}"/>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20497" name="Rectangle 17">
            <a:extLst>
              <a:ext uri="{FF2B5EF4-FFF2-40B4-BE49-F238E27FC236}">
                <a16:creationId xmlns:a16="http://schemas.microsoft.com/office/drawing/2014/main" id="{EC3BC48D-3296-435F-9208-64C40BD6FEE6}"/>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20498" name="Rectangle 18">
            <a:extLst>
              <a:ext uri="{FF2B5EF4-FFF2-40B4-BE49-F238E27FC236}">
                <a16:creationId xmlns:a16="http://schemas.microsoft.com/office/drawing/2014/main" id="{415ADF18-F409-49F7-9B96-85C2556986F7}"/>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0</a:t>
            </a:r>
          </a:p>
        </p:txBody>
      </p:sp>
      <p:sp>
        <p:nvSpPr>
          <p:cNvPr id="20499" name="Rectangle 19">
            <a:extLst>
              <a:ext uri="{FF2B5EF4-FFF2-40B4-BE49-F238E27FC236}">
                <a16:creationId xmlns:a16="http://schemas.microsoft.com/office/drawing/2014/main" id="{DA6C39FA-7FCA-4BD4-BA54-E5DD43872C2E}"/>
              </a:ext>
            </a:extLst>
          </p:cNvPr>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64</a:t>
            </a:r>
          </a:p>
        </p:txBody>
      </p:sp>
      <p:sp>
        <p:nvSpPr>
          <p:cNvPr id="20500" name="Rectangle 20">
            <a:extLst>
              <a:ext uri="{FF2B5EF4-FFF2-40B4-BE49-F238E27FC236}">
                <a16:creationId xmlns:a16="http://schemas.microsoft.com/office/drawing/2014/main" id="{5574F10C-2B1C-43AA-B0BE-8DFB07FA543A}"/>
              </a:ext>
            </a:extLst>
          </p:cNvPr>
          <p:cNvSpPr>
            <a:spLocks noChangeArrowheads="1"/>
          </p:cNvSpPr>
          <p:nvPr/>
        </p:nvSpPr>
        <p:spPr bwMode="auto">
          <a:xfrm>
            <a:off x="205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20501" name="Rectangle 21">
            <a:extLst>
              <a:ext uri="{FF2B5EF4-FFF2-40B4-BE49-F238E27FC236}">
                <a16:creationId xmlns:a16="http://schemas.microsoft.com/office/drawing/2014/main" id="{D15AEB88-FDF6-4548-AFFF-A021DEFD38DE}"/>
              </a:ext>
            </a:extLst>
          </p:cNvPr>
          <p:cNvSpPr>
            <a:spLocks noChangeArrowheads="1"/>
          </p:cNvSpPr>
          <p:nvPr/>
        </p:nvSpPr>
        <p:spPr bwMode="auto">
          <a:xfrm>
            <a:off x="1600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20502" name="Rectangle 22">
            <a:extLst>
              <a:ext uri="{FF2B5EF4-FFF2-40B4-BE49-F238E27FC236}">
                <a16:creationId xmlns:a16="http://schemas.microsoft.com/office/drawing/2014/main" id="{17EB7780-0766-499E-B101-B7C7B411D4D6}"/>
              </a:ext>
            </a:extLst>
          </p:cNvPr>
          <p:cNvSpPr>
            <a:spLocks noChangeArrowheads="1"/>
          </p:cNvSpPr>
          <p:nvPr/>
        </p:nvSpPr>
        <p:spPr bwMode="auto">
          <a:xfrm>
            <a:off x="251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25</a:t>
            </a:r>
          </a:p>
        </p:txBody>
      </p:sp>
      <p:sp>
        <p:nvSpPr>
          <p:cNvPr id="20503" name="Rectangle 23">
            <a:extLst>
              <a:ext uri="{FF2B5EF4-FFF2-40B4-BE49-F238E27FC236}">
                <a16:creationId xmlns:a16="http://schemas.microsoft.com/office/drawing/2014/main" id="{1BBC1FA4-9BCB-4D76-8365-164ED77E6045}"/>
              </a:ext>
            </a:extLst>
          </p:cNvPr>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33</a:t>
            </a:r>
          </a:p>
        </p:txBody>
      </p:sp>
      <p:sp>
        <p:nvSpPr>
          <p:cNvPr id="20504" name="Rectangle 24">
            <a:extLst>
              <a:ext uri="{FF2B5EF4-FFF2-40B4-BE49-F238E27FC236}">
                <a16:creationId xmlns:a16="http://schemas.microsoft.com/office/drawing/2014/main" id="{ADDE2F33-C940-4ACC-8656-8796B29DE9AF}"/>
              </a:ext>
            </a:extLst>
          </p:cNvPr>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51</a:t>
            </a:r>
          </a:p>
        </p:txBody>
      </p:sp>
      <p:sp>
        <p:nvSpPr>
          <p:cNvPr id="20505" name="Rectangle 25">
            <a:extLst>
              <a:ext uri="{FF2B5EF4-FFF2-40B4-BE49-F238E27FC236}">
                <a16:creationId xmlns:a16="http://schemas.microsoft.com/office/drawing/2014/main" id="{062EB1BE-8CE5-4054-89DC-36034D53674F}"/>
              </a:ext>
            </a:extLst>
          </p:cNvPr>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43</a:t>
            </a:r>
          </a:p>
        </p:txBody>
      </p:sp>
      <p:sp>
        <p:nvSpPr>
          <p:cNvPr id="20506" name="Rectangle 26">
            <a:extLst>
              <a:ext uri="{FF2B5EF4-FFF2-40B4-BE49-F238E27FC236}">
                <a16:creationId xmlns:a16="http://schemas.microsoft.com/office/drawing/2014/main" id="{A0B8E9F2-B354-4AA6-94EA-9441C8C21FE4}"/>
              </a:ext>
            </a:extLst>
          </p:cNvPr>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53</a:t>
            </a:r>
          </a:p>
        </p:txBody>
      </p:sp>
      <p:sp>
        <p:nvSpPr>
          <p:cNvPr id="20507" name="Rectangle 27">
            <a:extLst>
              <a:ext uri="{FF2B5EF4-FFF2-40B4-BE49-F238E27FC236}">
                <a16:creationId xmlns:a16="http://schemas.microsoft.com/office/drawing/2014/main" id="{0C2DB23B-EDC9-4F2E-A097-140ECDEC1001}"/>
              </a:ext>
            </a:extLst>
          </p:cNvPr>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84</a:t>
            </a:r>
          </a:p>
        </p:txBody>
      </p:sp>
      <p:sp>
        <p:nvSpPr>
          <p:cNvPr id="20508" name="Rectangle 28">
            <a:extLst>
              <a:ext uri="{FF2B5EF4-FFF2-40B4-BE49-F238E27FC236}">
                <a16:creationId xmlns:a16="http://schemas.microsoft.com/office/drawing/2014/main" id="{C3BD68CE-D7D8-4F0F-A535-0DB6E062D384}"/>
              </a:ext>
            </a:extLst>
          </p:cNvPr>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72</a:t>
            </a:r>
          </a:p>
        </p:txBody>
      </p:sp>
      <p:sp>
        <p:nvSpPr>
          <p:cNvPr id="20509" name="Rectangle 29">
            <a:extLst>
              <a:ext uri="{FF2B5EF4-FFF2-40B4-BE49-F238E27FC236}">
                <a16:creationId xmlns:a16="http://schemas.microsoft.com/office/drawing/2014/main" id="{0A55AAE1-237B-4362-A249-10660F0C647B}"/>
              </a:ext>
            </a:extLst>
          </p:cNvPr>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93</a:t>
            </a:r>
          </a:p>
        </p:txBody>
      </p:sp>
      <p:sp>
        <p:nvSpPr>
          <p:cNvPr id="20510" name="Rectangle 30">
            <a:extLst>
              <a:ext uri="{FF2B5EF4-FFF2-40B4-BE49-F238E27FC236}">
                <a16:creationId xmlns:a16="http://schemas.microsoft.com/office/drawing/2014/main" id="{B5E59B2F-9326-47DF-B430-899C441193DC}"/>
              </a:ext>
            </a:extLst>
          </p:cNvPr>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95</a:t>
            </a:r>
          </a:p>
        </p:txBody>
      </p:sp>
      <p:sp>
        <p:nvSpPr>
          <p:cNvPr id="20511" name="Rectangle 31">
            <a:extLst>
              <a:ext uri="{FF2B5EF4-FFF2-40B4-BE49-F238E27FC236}">
                <a16:creationId xmlns:a16="http://schemas.microsoft.com/office/drawing/2014/main" id="{A4176E88-9732-4CEC-A8AC-8B4EB761441E}"/>
              </a:ext>
            </a:extLst>
          </p:cNvPr>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97</a:t>
            </a:r>
          </a:p>
        </p:txBody>
      </p:sp>
      <p:sp>
        <p:nvSpPr>
          <p:cNvPr id="20512" name="Rectangle 32">
            <a:extLst>
              <a:ext uri="{FF2B5EF4-FFF2-40B4-BE49-F238E27FC236}">
                <a16:creationId xmlns:a16="http://schemas.microsoft.com/office/drawing/2014/main" id="{EEAECD82-0C88-482C-8CE5-0C9B56C41F38}"/>
              </a:ext>
            </a:extLst>
          </p:cNvPr>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96</a:t>
            </a:r>
          </a:p>
        </p:txBody>
      </p:sp>
      <p:sp>
        <p:nvSpPr>
          <p:cNvPr id="20513" name="Rectangle 33">
            <a:extLst>
              <a:ext uri="{FF2B5EF4-FFF2-40B4-BE49-F238E27FC236}">
                <a16:creationId xmlns:a16="http://schemas.microsoft.com/office/drawing/2014/main" id="{32DC1107-8290-4167-9F9C-7DDA68FF2948}"/>
              </a:ext>
            </a:extLst>
          </p:cNvPr>
          <p:cNvSpPr>
            <a:spLocks noChangeArrowheads="1"/>
          </p:cNvSpPr>
          <p:nvPr/>
        </p:nvSpPr>
        <p:spPr bwMode="auto">
          <a:xfrm>
            <a:off x="1143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20519" name="Rectangle 39">
            <a:extLst>
              <a:ext uri="{FF2B5EF4-FFF2-40B4-BE49-F238E27FC236}">
                <a16:creationId xmlns:a16="http://schemas.microsoft.com/office/drawing/2014/main" id="{27DA5FD1-F4B0-4870-A219-49E01EFF533E}"/>
              </a:ext>
            </a:extLst>
          </p:cNvPr>
          <p:cNvSpPr>
            <a:spLocks noChangeArrowheads="1"/>
          </p:cNvSpPr>
          <p:nvPr/>
        </p:nvSpPr>
        <p:spPr bwMode="auto">
          <a:xfrm>
            <a:off x="3009900"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lo</a:t>
            </a:r>
          </a:p>
        </p:txBody>
      </p:sp>
      <p:sp>
        <p:nvSpPr>
          <p:cNvPr id="20520" name="Line 40">
            <a:extLst>
              <a:ext uri="{FF2B5EF4-FFF2-40B4-BE49-F238E27FC236}">
                <a16:creationId xmlns:a16="http://schemas.microsoft.com/office/drawing/2014/main" id="{0FD33075-07B8-4D9F-8582-B7450847CA5A}"/>
              </a:ext>
            </a:extLst>
          </p:cNvPr>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20522" name="Rectangle 42">
            <a:extLst>
              <a:ext uri="{FF2B5EF4-FFF2-40B4-BE49-F238E27FC236}">
                <a16:creationId xmlns:a16="http://schemas.microsoft.com/office/drawing/2014/main" id="{40D9D862-4D1F-48B9-AC42-9FFFBD8281C5}"/>
              </a:ext>
            </a:extLst>
          </p:cNvPr>
          <p:cNvSpPr>
            <a:spLocks noChangeArrowheads="1"/>
          </p:cNvSpPr>
          <p:nvPr/>
        </p:nvSpPr>
        <p:spPr bwMode="auto">
          <a:xfrm>
            <a:off x="3914775"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hi</a:t>
            </a:r>
          </a:p>
        </p:txBody>
      </p:sp>
      <p:sp>
        <p:nvSpPr>
          <p:cNvPr id="20523" name="Line 43">
            <a:extLst>
              <a:ext uri="{FF2B5EF4-FFF2-40B4-BE49-F238E27FC236}">
                <a16:creationId xmlns:a16="http://schemas.microsoft.com/office/drawing/2014/main" id="{90BA380D-8148-4A28-9556-BFE9A6DBD8A4}"/>
              </a:ext>
            </a:extLst>
          </p:cNvPr>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1B9C311-EDC9-4F28-8C3B-1E2CAC2A4400}"/>
              </a:ext>
            </a:extLst>
          </p:cNvPr>
          <p:cNvSpPr>
            <a:spLocks noGrp="1" noChangeArrowheads="1"/>
          </p:cNvSpPr>
          <p:nvPr>
            <p:ph type="title"/>
          </p:nvPr>
        </p:nvSpPr>
        <p:spPr/>
        <p:txBody>
          <a:bodyPr/>
          <a:lstStyle/>
          <a:p>
            <a:r>
              <a:rPr kumimoji="0" lang="en-US" altLang="ti-ET"/>
              <a:t>Binary Search</a:t>
            </a:r>
          </a:p>
        </p:txBody>
      </p:sp>
      <p:sp>
        <p:nvSpPr>
          <p:cNvPr id="21507" name="Rectangle 3">
            <a:extLst>
              <a:ext uri="{FF2B5EF4-FFF2-40B4-BE49-F238E27FC236}">
                <a16:creationId xmlns:a16="http://schemas.microsoft.com/office/drawing/2014/main" id="{DA02C47F-372C-425D-A015-A69ED3BC51E4}"/>
              </a:ext>
            </a:extLst>
          </p:cNvPr>
          <p:cNvSpPr>
            <a:spLocks noGrp="1" noChangeArrowheads="1"/>
          </p:cNvSpPr>
          <p:nvPr>
            <p:ph type="body" idx="1"/>
          </p:nvPr>
        </p:nvSpPr>
        <p:spPr/>
        <p:txBody>
          <a:bodyPr/>
          <a:lstStyle/>
          <a:p>
            <a:r>
              <a:rPr kumimoji="0" lang="en-US" altLang="ti-ET"/>
              <a:t>Binary search.   </a:t>
            </a:r>
            <a:r>
              <a:rPr kumimoji="0" lang="en-US" altLang="ti-ET">
                <a:solidFill>
                  <a:schemeClr val="tx1"/>
                </a:solidFill>
              </a:rPr>
              <a:t>Given </a:t>
            </a:r>
            <a:r>
              <a:rPr kumimoji="0" lang="en-US" altLang="ti-ET" sz="1600">
                <a:solidFill>
                  <a:schemeClr val="tx1"/>
                </a:solidFill>
                <a:latin typeface="Courier New" panose="02070309020205020404" pitchFamily="49" charset="0"/>
              </a:rPr>
              <a:t>value</a:t>
            </a:r>
            <a:r>
              <a:rPr kumimoji="0" lang="en-US" altLang="ti-ET">
                <a:solidFill>
                  <a:schemeClr val="tx1"/>
                </a:solidFill>
              </a:rPr>
              <a:t> and sorted array </a:t>
            </a:r>
            <a:r>
              <a:rPr kumimoji="0" lang="en-US" altLang="ti-ET" sz="1600">
                <a:solidFill>
                  <a:schemeClr val="tx1"/>
                </a:solidFill>
                <a:latin typeface="Courier New" panose="02070309020205020404" pitchFamily="49" charset="0"/>
              </a:rPr>
              <a:t>a[]</a:t>
            </a:r>
            <a:r>
              <a:rPr kumimoji="0" lang="en-US" altLang="ti-ET">
                <a:solidFill>
                  <a:schemeClr val="tx1"/>
                </a:solidFill>
              </a:rPr>
              <a:t>, find index </a:t>
            </a:r>
            <a:r>
              <a:rPr kumimoji="0" lang="en-US" altLang="ti-ET" sz="1600">
                <a:solidFill>
                  <a:schemeClr val="tx1"/>
                </a:solidFill>
                <a:latin typeface="Courier New" panose="02070309020205020404" pitchFamily="49" charset="0"/>
              </a:rPr>
              <a:t>i</a:t>
            </a:r>
            <a:br>
              <a:rPr kumimoji="0" lang="en-US" altLang="ti-ET" sz="1600">
                <a:solidFill>
                  <a:schemeClr val="tx1"/>
                </a:solidFill>
                <a:latin typeface="Courier New" panose="02070309020205020404" pitchFamily="49" charset="0"/>
              </a:rPr>
            </a:br>
            <a:r>
              <a:rPr kumimoji="0" lang="en-US" altLang="ti-ET">
                <a:solidFill>
                  <a:schemeClr val="tx1"/>
                </a:solidFill>
              </a:rPr>
              <a:t>such that </a:t>
            </a:r>
            <a:r>
              <a:rPr kumimoji="0" lang="en-US" altLang="ti-ET" sz="1600">
                <a:solidFill>
                  <a:schemeClr val="tx1"/>
                </a:solidFill>
                <a:latin typeface="Courier New" panose="02070309020205020404" pitchFamily="49" charset="0"/>
              </a:rPr>
              <a:t>a[i]</a:t>
            </a:r>
            <a:r>
              <a:rPr kumimoji="0" lang="en-US" altLang="ti-ET">
                <a:solidFill>
                  <a:schemeClr val="tx1"/>
                </a:solidFill>
              </a:rPr>
              <a:t> = </a:t>
            </a:r>
            <a:r>
              <a:rPr kumimoji="0" lang="en-US" altLang="ti-ET" sz="1600">
                <a:solidFill>
                  <a:schemeClr val="tx1"/>
                </a:solidFill>
                <a:latin typeface="Courier New" panose="02070309020205020404" pitchFamily="49" charset="0"/>
              </a:rPr>
              <a:t>value</a:t>
            </a:r>
            <a:r>
              <a:rPr kumimoji="0" lang="en-US" altLang="ti-ET">
                <a:solidFill>
                  <a:schemeClr val="tx1"/>
                </a:solidFill>
              </a:rPr>
              <a:t>, or report that no such index exists.</a:t>
            </a:r>
          </a:p>
          <a:p>
            <a:endParaRPr kumimoji="0" lang="en-US" altLang="ti-ET"/>
          </a:p>
          <a:p>
            <a:r>
              <a:rPr kumimoji="0" lang="en-US" altLang="ti-ET"/>
              <a:t>Invariant.  </a:t>
            </a:r>
            <a:r>
              <a:rPr kumimoji="0" lang="en-US" altLang="ti-ET">
                <a:solidFill>
                  <a:schemeClr val="tx1"/>
                </a:solidFill>
              </a:rPr>
              <a:t>Algorithm maintains </a:t>
            </a:r>
            <a:r>
              <a:rPr kumimoji="0" lang="en-US" altLang="ti-ET" sz="1600">
                <a:solidFill>
                  <a:schemeClr val="tx1"/>
                </a:solidFill>
                <a:latin typeface="Courier New" panose="02070309020205020404" pitchFamily="49" charset="0"/>
              </a:rPr>
              <a:t>a[lo]</a:t>
            </a:r>
            <a:r>
              <a:rPr kumimoji="0" lang="en-US" altLang="ti-ET">
                <a:solidFill>
                  <a:schemeClr val="tx1"/>
                </a:solidFill>
              </a:rPr>
              <a:t> </a:t>
            </a:r>
            <a:r>
              <a:rPr kumimoji="0" lang="en-US" altLang="ti-ET">
                <a:solidFill>
                  <a:schemeClr val="tx1"/>
                </a:solidFill>
                <a:sym typeface="Symbol" panose="05050102010706020507" pitchFamily="18" charset="2"/>
              </a:rPr>
              <a:t></a:t>
            </a:r>
            <a:r>
              <a:rPr kumimoji="0" lang="en-US" altLang="ti-ET">
                <a:solidFill>
                  <a:schemeClr val="tx1"/>
                </a:solidFill>
              </a:rPr>
              <a:t> </a:t>
            </a:r>
            <a:r>
              <a:rPr kumimoji="0" lang="en-US" altLang="ti-ET" sz="1600">
                <a:solidFill>
                  <a:schemeClr val="tx1"/>
                </a:solidFill>
                <a:latin typeface="Courier New" panose="02070309020205020404" pitchFamily="49" charset="0"/>
              </a:rPr>
              <a:t>value </a:t>
            </a:r>
            <a:r>
              <a:rPr kumimoji="0" lang="en-US" altLang="ti-ET">
                <a:solidFill>
                  <a:schemeClr val="tx1"/>
                </a:solidFill>
                <a:sym typeface="Symbol" panose="05050102010706020507" pitchFamily="18" charset="2"/>
              </a:rPr>
              <a:t> </a:t>
            </a:r>
            <a:r>
              <a:rPr kumimoji="0" lang="en-US" altLang="ti-ET">
                <a:solidFill>
                  <a:schemeClr val="tx1"/>
                </a:solidFill>
              </a:rPr>
              <a:t> </a:t>
            </a:r>
            <a:r>
              <a:rPr kumimoji="0" lang="en-US" altLang="ti-ET" sz="1600">
                <a:solidFill>
                  <a:schemeClr val="tx1"/>
                </a:solidFill>
                <a:latin typeface="Courier New" panose="02070309020205020404" pitchFamily="49" charset="0"/>
              </a:rPr>
              <a:t>a[hi].</a:t>
            </a:r>
          </a:p>
          <a:p>
            <a:endParaRPr kumimoji="0" lang="en-US" altLang="ti-ET" sz="1600">
              <a:solidFill>
                <a:schemeClr val="tx1"/>
              </a:solidFill>
              <a:latin typeface="Courier New" panose="02070309020205020404" pitchFamily="49" charset="0"/>
            </a:endParaRPr>
          </a:p>
          <a:p>
            <a:endParaRPr kumimoji="0" lang="en-US" altLang="ti-ET" sz="1600">
              <a:solidFill>
                <a:schemeClr val="tx1"/>
              </a:solidFill>
              <a:latin typeface="Courier New" panose="02070309020205020404" pitchFamily="49" charset="0"/>
            </a:endParaRPr>
          </a:p>
          <a:p>
            <a:r>
              <a:rPr kumimoji="0" lang="en-US" altLang="ti-ET"/>
              <a:t>Ex.  </a:t>
            </a:r>
            <a:r>
              <a:rPr kumimoji="0" lang="en-US" altLang="ti-ET">
                <a:solidFill>
                  <a:schemeClr val="tx1"/>
                </a:solidFill>
              </a:rPr>
              <a:t>Binary search for 33.</a:t>
            </a:r>
            <a:endParaRPr kumimoji="0" lang="en-US" altLang="ti-ET" sz="1600">
              <a:solidFill>
                <a:schemeClr val="tx1"/>
              </a:solidFill>
              <a:latin typeface="Courier New" panose="02070309020205020404" pitchFamily="49" charset="0"/>
            </a:endParaRPr>
          </a:p>
        </p:txBody>
      </p:sp>
      <p:sp>
        <p:nvSpPr>
          <p:cNvPr id="21508" name="Rectangle 4">
            <a:extLst>
              <a:ext uri="{FF2B5EF4-FFF2-40B4-BE49-F238E27FC236}">
                <a16:creationId xmlns:a16="http://schemas.microsoft.com/office/drawing/2014/main" id="{E160D497-A79C-45D1-B74C-23CC535240C2}"/>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a:t>
            </a:r>
          </a:p>
        </p:txBody>
      </p:sp>
      <p:sp>
        <p:nvSpPr>
          <p:cNvPr id="21509" name="Rectangle 5">
            <a:extLst>
              <a:ext uri="{FF2B5EF4-FFF2-40B4-BE49-F238E27FC236}">
                <a16:creationId xmlns:a16="http://schemas.microsoft.com/office/drawing/2014/main" id="{0AFE036E-D66F-4DA6-9454-0AD15691BEC8}"/>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a:t>
            </a:r>
          </a:p>
        </p:txBody>
      </p:sp>
      <p:sp>
        <p:nvSpPr>
          <p:cNvPr id="21510" name="Rectangle 6">
            <a:extLst>
              <a:ext uri="{FF2B5EF4-FFF2-40B4-BE49-F238E27FC236}">
                <a16:creationId xmlns:a16="http://schemas.microsoft.com/office/drawing/2014/main" id="{B0F747CF-ABF1-4BB2-B24E-FDFB0F8889A1}"/>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a:t>
            </a:r>
          </a:p>
        </p:txBody>
      </p:sp>
      <p:sp>
        <p:nvSpPr>
          <p:cNvPr id="21511" name="Rectangle 7">
            <a:extLst>
              <a:ext uri="{FF2B5EF4-FFF2-40B4-BE49-F238E27FC236}">
                <a16:creationId xmlns:a16="http://schemas.microsoft.com/office/drawing/2014/main" id="{F6C1EF53-257F-42DA-B00C-F1D80D855E6C}"/>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3</a:t>
            </a:r>
          </a:p>
        </p:txBody>
      </p:sp>
      <p:sp>
        <p:nvSpPr>
          <p:cNvPr id="21512" name="Rectangle 8">
            <a:extLst>
              <a:ext uri="{FF2B5EF4-FFF2-40B4-BE49-F238E27FC236}">
                <a16:creationId xmlns:a16="http://schemas.microsoft.com/office/drawing/2014/main" id="{349377D9-C00B-4D86-95F1-4C520E1122D2}"/>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a:t>
            </a:r>
          </a:p>
        </p:txBody>
      </p:sp>
      <p:sp>
        <p:nvSpPr>
          <p:cNvPr id="21513" name="Rectangle 9">
            <a:extLst>
              <a:ext uri="{FF2B5EF4-FFF2-40B4-BE49-F238E27FC236}">
                <a16:creationId xmlns:a16="http://schemas.microsoft.com/office/drawing/2014/main" id="{EF8D3429-90AE-48CD-8E2A-F220E22B7090}"/>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21514" name="Rectangle 10">
            <a:extLst>
              <a:ext uri="{FF2B5EF4-FFF2-40B4-BE49-F238E27FC236}">
                <a16:creationId xmlns:a16="http://schemas.microsoft.com/office/drawing/2014/main" id="{D14DF2B7-2D67-4419-B7E6-B5D88DB27303}"/>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a:t>
            </a:r>
          </a:p>
        </p:txBody>
      </p:sp>
      <p:sp>
        <p:nvSpPr>
          <p:cNvPr id="21515" name="Rectangle 11">
            <a:extLst>
              <a:ext uri="{FF2B5EF4-FFF2-40B4-BE49-F238E27FC236}">
                <a16:creationId xmlns:a16="http://schemas.microsoft.com/office/drawing/2014/main" id="{60319499-6E9F-4740-8318-613955F7CC54}"/>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a:t>
            </a:r>
          </a:p>
        </p:txBody>
      </p:sp>
      <p:sp>
        <p:nvSpPr>
          <p:cNvPr id="21516" name="Rectangle 12">
            <a:extLst>
              <a:ext uri="{FF2B5EF4-FFF2-40B4-BE49-F238E27FC236}">
                <a16:creationId xmlns:a16="http://schemas.microsoft.com/office/drawing/2014/main" id="{3C826DD8-B4E2-4AFE-AE7A-F4AD6414BAED}"/>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10</a:t>
            </a:r>
          </a:p>
        </p:txBody>
      </p:sp>
      <p:sp>
        <p:nvSpPr>
          <p:cNvPr id="21517" name="Rectangle 13">
            <a:extLst>
              <a:ext uri="{FF2B5EF4-FFF2-40B4-BE49-F238E27FC236}">
                <a16:creationId xmlns:a16="http://schemas.microsoft.com/office/drawing/2014/main" id="{C3FE7DC4-56CF-477D-8D44-6CCC83B928C4}"/>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a:t>
            </a:r>
          </a:p>
        </p:txBody>
      </p:sp>
      <p:sp>
        <p:nvSpPr>
          <p:cNvPr id="21518" name="Rectangle 14">
            <a:extLst>
              <a:ext uri="{FF2B5EF4-FFF2-40B4-BE49-F238E27FC236}">
                <a16:creationId xmlns:a16="http://schemas.microsoft.com/office/drawing/2014/main" id="{7F162541-9688-4234-8D75-44B68E78E763}"/>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11</a:t>
            </a:r>
          </a:p>
        </p:txBody>
      </p:sp>
      <p:sp>
        <p:nvSpPr>
          <p:cNvPr id="21519" name="Rectangle 15">
            <a:extLst>
              <a:ext uri="{FF2B5EF4-FFF2-40B4-BE49-F238E27FC236}">
                <a16:creationId xmlns:a16="http://schemas.microsoft.com/office/drawing/2014/main" id="{E946B299-9958-4753-AB55-2D7FBEEEA490}"/>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12</a:t>
            </a:r>
          </a:p>
        </p:txBody>
      </p:sp>
      <p:sp>
        <p:nvSpPr>
          <p:cNvPr id="21520" name="Rectangle 16">
            <a:extLst>
              <a:ext uri="{FF2B5EF4-FFF2-40B4-BE49-F238E27FC236}">
                <a16:creationId xmlns:a16="http://schemas.microsoft.com/office/drawing/2014/main" id="{441D9A68-0567-494E-A3EB-185EE4A8E83F}"/>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21521" name="Rectangle 17">
            <a:extLst>
              <a:ext uri="{FF2B5EF4-FFF2-40B4-BE49-F238E27FC236}">
                <a16:creationId xmlns:a16="http://schemas.microsoft.com/office/drawing/2014/main" id="{DE771F3A-0EB8-4A3E-92FE-0AC09DD20A68}"/>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21522" name="Rectangle 18">
            <a:extLst>
              <a:ext uri="{FF2B5EF4-FFF2-40B4-BE49-F238E27FC236}">
                <a16:creationId xmlns:a16="http://schemas.microsoft.com/office/drawing/2014/main" id="{B8C82EA5-7A5A-4580-9253-B7E4DBF256E8}"/>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0</a:t>
            </a:r>
          </a:p>
        </p:txBody>
      </p:sp>
      <p:sp>
        <p:nvSpPr>
          <p:cNvPr id="21523" name="Rectangle 19">
            <a:extLst>
              <a:ext uri="{FF2B5EF4-FFF2-40B4-BE49-F238E27FC236}">
                <a16:creationId xmlns:a16="http://schemas.microsoft.com/office/drawing/2014/main" id="{A14B6E29-DAF3-49FF-9233-30C058A990F1}"/>
              </a:ext>
            </a:extLst>
          </p:cNvPr>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64</a:t>
            </a:r>
          </a:p>
        </p:txBody>
      </p:sp>
      <p:sp>
        <p:nvSpPr>
          <p:cNvPr id="21524" name="Rectangle 20">
            <a:extLst>
              <a:ext uri="{FF2B5EF4-FFF2-40B4-BE49-F238E27FC236}">
                <a16:creationId xmlns:a16="http://schemas.microsoft.com/office/drawing/2014/main" id="{2FAD8D56-6E43-4675-801C-4B00CC5B8B0C}"/>
              </a:ext>
            </a:extLst>
          </p:cNvPr>
          <p:cNvSpPr>
            <a:spLocks noChangeArrowheads="1"/>
          </p:cNvSpPr>
          <p:nvPr/>
        </p:nvSpPr>
        <p:spPr bwMode="auto">
          <a:xfrm>
            <a:off x="205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21525" name="Rectangle 21">
            <a:extLst>
              <a:ext uri="{FF2B5EF4-FFF2-40B4-BE49-F238E27FC236}">
                <a16:creationId xmlns:a16="http://schemas.microsoft.com/office/drawing/2014/main" id="{8EA4779D-FDD1-4987-9BC8-ED4FBBEE8FF9}"/>
              </a:ext>
            </a:extLst>
          </p:cNvPr>
          <p:cNvSpPr>
            <a:spLocks noChangeArrowheads="1"/>
          </p:cNvSpPr>
          <p:nvPr/>
        </p:nvSpPr>
        <p:spPr bwMode="auto">
          <a:xfrm>
            <a:off x="1600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21526" name="Rectangle 22">
            <a:extLst>
              <a:ext uri="{FF2B5EF4-FFF2-40B4-BE49-F238E27FC236}">
                <a16:creationId xmlns:a16="http://schemas.microsoft.com/office/drawing/2014/main" id="{C74C1CFF-E0B2-48FA-AA37-9EC8EDE63311}"/>
              </a:ext>
            </a:extLst>
          </p:cNvPr>
          <p:cNvSpPr>
            <a:spLocks noChangeArrowheads="1"/>
          </p:cNvSpPr>
          <p:nvPr/>
        </p:nvSpPr>
        <p:spPr bwMode="auto">
          <a:xfrm>
            <a:off x="251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25</a:t>
            </a:r>
          </a:p>
        </p:txBody>
      </p:sp>
      <p:sp>
        <p:nvSpPr>
          <p:cNvPr id="21527" name="Rectangle 23">
            <a:extLst>
              <a:ext uri="{FF2B5EF4-FFF2-40B4-BE49-F238E27FC236}">
                <a16:creationId xmlns:a16="http://schemas.microsoft.com/office/drawing/2014/main" id="{02BB1C13-58E5-4998-B7D8-588A76D2C442}"/>
              </a:ext>
            </a:extLst>
          </p:cNvPr>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33</a:t>
            </a:r>
          </a:p>
        </p:txBody>
      </p:sp>
      <p:sp>
        <p:nvSpPr>
          <p:cNvPr id="21528" name="Rectangle 24">
            <a:extLst>
              <a:ext uri="{FF2B5EF4-FFF2-40B4-BE49-F238E27FC236}">
                <a16:creationId xmlns:a16="http://schemas.microsoft.com/office/drawing/2014/main" id="{89606569-D5CF-4507-899A-A07FA1B85F86}"/>
              </a:ext>
            </a:extLst>
          </p:cNvPr>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51</a:t>
            </a:r>
          </a:p>
        </p:txBody>
      </p:sp>
      <p:sp>
        <p:nvSpPr>
          <p:cNvPr id="21529" name="Rectangle 25">
            <a:extLst>
              <a:ext uri="{FF2B5EF4-FFF2-40B4-BE49-F238E27FC236}">
                <a16:creationId xmlns:a16="http://schemas.microsoft.com/office/drawing/2014/main" id="{87FB7262-5DE3-4CE6-A8DB-A4A1AD18D4D1}"/>
              </a:ext>
            </a:extLst>
          </p:cNvPr>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43</a:t>
            </a:r>
          </a:p>
        </p:txBody>
      </p:sp>
      <p:sp>
        <p:nvSpPr>
          <p:cNvPr id="21530" name="Rectangle 26">
            <a:extLst>
              <a:ext uri="{FF2B5EF4-FFF2-40B4-BE49-F238E27FC236}">
                <a16:creationId xmlns:a16="http://schemas.microsoft.com/office/drawing/2014/main" id="{EF3A2F7D-9CF3-4F8C-97DB-792ED9D9C7E9}"/>
              </a:ext>
            </a:extLst>
          </p:cNvPr>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53</a:t>
            </a:r>
          </a:p>
        </p:txBody>
      </p:sp>
      <p:sp>
        <p:nvSpPr>
          <p:cNvPr id="21531" name="Rectangle 27">
            <a:extLst>
              <a:ext uri="{FF2B5EF4-FFF2-40B4-BE49-F238E27FC236}">
                <a16:creationId xmlns:a16="http://schemas.microsoft.com/office/drawing/2014/main" id="{BC426D83-8E0E-4244-A9C9-52E8EA613D5C}"/>
              </a:ext>
            </a:extLst>
          </p:cNvPr>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84</a:t>
            </a:r>
          </a:p>
        </p:txBody>
      </p:sp>
      <p:sp>
        <p:nvSpPr>
          <p:cNvPr id="21532" name="Rectangle 28">
            <a:extLst>
              <a:ext uri="{FF2B5EF4-FFF2-40B4-BE49-F238E27FC236}">
                <a16:creationId xmlns:a16="http://schemas.microsoft.com/office/drawing/2014/main" id="{FC395C79-5CBB-4407-9CEA-FB84ACB5A24D}"/>
              </a:ext>
            </a:extLst>
          </p:cNvPr>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72</a:t>
            </a:r>
          </a:p>
        </p:txBody>
      </p:sp>
      <p:sp>
        <p:nvSpPr>
          <p:cNvPr id="21533" name="Rectangle 29">
            <a:extLst>
              <a:ext uri="{FF2B5EF4-FFF2-40B4-BE49-F238E27FC236}">
                <a16:creationId xmlns:a16="http://schemas.microsoft.com/office/drawing/2014/main" id="{15543FB6-5A31-457A-8989-B9DEB5B83BCD}"/>
              </a:ext>
            </a:extLst>
          </p:cNvPr>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93</a:t>
            </a:r>
          </a:p>
        </p:txBody>
      </p:sp>
      <p:sp>
        <p:nvSpPr>
          <p:cNvPr id="21534" name="Rectangle 30">
            <a:extLst>
              <a:ext uri="{FF2B5EF4-FFF2-40B4-BE49-F238E27FC236}">
                <a16:creationId xmlns:a16="http://schemas.microsoft.com/office/drawing/2014/main" id="{3A698249-6ED9-4892-9D95-3D6D9FC84D4E}"/>
              </a:ext>
            </a:extLst>
          </p:cNvPr>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95</a:t>
            </a:r>
          </a:p>
        </p:txBody>
      </p:sp>
      <p:sp>
        <p:nvSpPr>
          <p:cNvPr id="21535" name="Rectangle 31">
            <a:extLst>
              <a:ext uri="{FF2B5EF4-FFF2-40B4-BE49-F238E27FC236}">
                <a16:creationId xmlns:a16="http://schemas.microsoft.com/office/drawing/2014/main" id="{C974D773-9AC4-4819-AF68-8A2E9D056DAC}"/>
              </a:ext>
            </a:extLst>
          </p:cNvPr>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97</a:t>
            </a:r>
          </a:p>
        </p:txBody>
      </p:sp>
      <p:sp>
        <p:nvSpPr>
          <p:cNvPr id="21536" name="Rectangle 32">
            <a:extLst>
              <a:ext uri="{FF2B5EF4-FFF2-40B4-BE49-F238E27FC236}">
                <a16:creationId xmlns:a16="http://schemas.microsoft.com/office/drawing/2014/main" id="{C1586183-7301-4D6E-AB9B-4CEAF378F7DD}"/>
              </a:ext>
            </a:extLst>
          </p:cNvPr>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96</a:t>
            </a:r>
          </a:p>
        </p:txBody>
      </p:sp>
      <p:sp>
        <p:nvSpPr>
          <p:cNvPr id="21537" name="Rectangle 33">
            <a:extLst>
              <a:ext uri="{FF2B5EF4-FFF2-40B4-BE49-F238E27FC236}">
                <a16:creationId xmlns:a16="http://schemas.microsoft.com/office/drawing/2014/main" id="{234AD4BC-CC56-408B-83F8-8B811908AE90}"/>
              </a:ext>
            </a:extLst>
          </p:cNvPr>
          <p:cNvSpPr>
            <a:spLocks noChangeArrowheads="1"/>
          </p:cNvSpPr>
          <p:nvPr/>
        </p:nvSpPr>
        <p:spPr bwMode="auto">
          <a:xfrm>
            <a:off x="1143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21538" name="Rectangle 34">
            <a:extLst>
              <a:ext uri="{FF2B5EF4-FFF2-40B4-BE49-F238E27FC236}">
                <a16:creationId xmlns:a16="http://schemas.microsoft.com/office/drawing/2014/main" id="{6929BE2A-9D07-4D65-B660-8911448BF8EC}"/>
              </a:ext>
            </a:extLst>
          </p:cNvPr>
          <p:cNvSpPr>
            <a:spLocks noChangeArrowheads="1"/>
          </p:cNvSpPr>
          <p:nvPr/>
        </p:nvSpPr>
        <p:spPr bwMode="auto">
          <a:xfrm>
            <a:off x="3009900"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lo</a:t>
            </a:r>
          </a:p>
        </p:txBody>
      </p:sp>
      <p:sp>
        <p:nvSpPr>
          <p:cNvPr id="21539" name="Line 35">
            <a:extLst>
              <a:ext uri="{FF2B5EF4-FFF2-40B4-BE49-F238E27FC236}">
                <a16:creationId xmlns:a16="http://schemas.microsoft.com/office/drawing/2014/main" id="{C9BC10D5-FB3F-4D24-99D5-599F469BCA09}"/>
              </a:ext>
            </a:extLst>
          </p:cNvPr>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21540" name="Rectangle 36">
            <a:extLst>
              <a:ext uri="{FF2B5EF4-FFF2-40B4-BE49-F238E27FC236}">
                <a16:creationId xmlns:a16="http://schemas.microsoft.com/office/drawing/2014/main" id="{974B1A20-9C65-43D6-9EB7-5FE28CBE6528}"/>
              </a:ext>
            </a:extLst>
          </p:cNvPr>
          <p:cNvSpPr>
            <a:spLocks noChangeArrowheads="1"/>
          </p:cNvSpPr>
          <p:nvPr/>
        </p:nvSpPr>
        <p:spPr bwMode="auto">
          <a:xfrm>
            <a:off x="3914775"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hi</a:t>
            </a:r>
          </a:p>
        </p:txBody>
      </p:sp>
      <p:sp>
        <p:nvSpPr>
          <p:cNvPr id="21541" name="Line 37">
            <a:extLst>
              <a:ext uri="{FF2B5EF4-FFF2-40B4-BE49-F238E27FC236}">
                <a16:creationId xmlns:a16="http://schemas.microsoft.com/office/drawing/2014/main" id="{F0E48127-17D4-4080-A5A2-5ED6F6BB8391}"/>
              </a:ext>
            </a:extLst>
          </p:cNvPr>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21542" name="Rectangle 38">
            <a:extLst>
              <a:ext uri="{FF2B5EF4-FFF2-40B4-BE49-F238E27FC236}">
                <a16:creationId xmlns:a16="http://schemas.microsoft.com/office/drawing/2014/main" id="{0E678113-098C-4AE9-B5F8-BC209BA02DF6}"/>
              </a:ext>
            </a:extLst>
          </p:cNvPr>
          <p:cNvSpPr>
            <a:spLocks noChangeArrowheads="1"/>
          </p:cNvSpPr>
          <p:nvPr/>
        </p:nvSpPr>
        <p:spPr bwMode="auto">
          <a:xfrm>
            <a:off x="3406775" y="5103813"/>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mid</a:t>
            </a:r>
          </a:p>
        </p:txBody>
      </p:sp>
      <p:sp>
        <p:nvSpPr>
          <p:cNvPr id="21543" name="Line 39">
            <a:extLst>
              <a:ext uri="{FF2B5EF4-FFF2-40B4-BE49-F238E27FC236}">
                <a16:creationId xmlns:a16="http://schemas.microsoft.com/office/drawing/2014/main" id="{9D159079-E2C7-4387-84D1-6A9B1CA290DA}"/>
              </a:ext>
            </a:extLst>
          </p:cNvPr>
          <p:cNvSpPr>
            <a:spLocks noChangeShapeType="1"/>
          </p:cNvSpPr>
          <p:nvPr/>
        </p:nvSpPr>
        <p:spPr bwMode="auto">
          <a:xfrm flipV="1">
            <a:off x="3643313"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21544" name="Oval 40">
            <a:extLst>
              <a:ext uri="{FF2B5EF4-FFF2-40B4-BE49-F238E27FC236}">
                <a16:creationId xmlns:a16="http://schemas.microsoft.com/office/drawing/2014/main" id="{E267E0E9-8830-4665-B471-6E0192DD164E}"/>
              </a:ext>
            </a:extLst>
          </p:cNvPr>
          <p:cNvSpPr>
            <a:spLocks noChangeArrowheads="1"/>
          </p:cNvSpPr>
          <p:nvPr/>
        </p:nvSpPr>
        <p:spPr bwMode="auto">
          <a:xfrm>
            <a:off x="3482975" y="4137025"/>
            <a:ext cx="357188" cy="357188"/>
          </a:xfrm>
          <a:prstGeom prst="ellipse">
            <a:avLst/>
          </a:prstGeom>
          <a:solidFill>
            <a:schemeClr val="folHlink">
              <a:alpha val="25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64CC141-9A71-4FBD-B54E-549A14546275}"/>
              </a:ext>
            </a:extLst>
          </p:cNvPr>
          <p:cNvSpPr>
            <a:spLocks noGrp="1" noChangeArrowheads="1"/>
          </p:cNvSpPr>
          <p:nvPr>
            <p:ph type="title"/>
          </p:nvPr>
        </p:nvSpPr>
        <p:spPr/>
        <p:txBody>
          <a:bodyPr/>
          <a:lstStyle/>
          <a:p>
            <a:r>
              <a:rPr kumimoji="0" lang="en-US" altLang="ti-ET"/>
              <a:t>Binary Search</a:t>
            </a:r>
          </a:p>
        </p:txBody>
      </p:sp>
      <p:sp>
        <p:nvSpPr>
          <p:cNvPr id="23555" name="Rectangle 3">
            <a:extLst>
              <a:ext uri="{FF2B5EF4-FFF2-40B4-BE49-F238E27FC236}">
                <a16:creationId xmlns:a16="http://schemas.microsoft.com/office/drawing/2014/main" id="{AC825908-1EE9-409A-B67E-D7E2D07B83F2}"/>
              </a:ext>
            </a:extLst>
          </p:cNvPr>
          <p:cNvSpPr>
            <a:spLocks noGrp="1" noChangeArrowheads="1"/>
          </p:cNvSpPr>
          <p:nvPr>
            <p:ph type="body" idx="1"/>
          </p:nvPr>
        </p:nvSpPr>
        <p:spPr/>
        <p:txBody>
          <a:bodyPr/>
          <a:lstStyle/>
          <a:p>
            <a:r>
              <a:rPr kumimoji="0" lang="en-US" altLang="ti-ET"/>
              <a:t>Binary search.   </a:t>
            </a:r>
            <a:r>
              <a:rPr kumimoji="0" lang="en-US" altLang="ti-ET">
                <a:solidFill>
                  <a:schemeClr val="tx1"/>
                </a:solidFill>
              </a:rPr>
              <a:t>Given </a:t>
            </a:r>
            <a:r>
              <a:rPr kumimoji="0" lang="en-US" altLang="ti-ET" sz="1600">
                <a:solidFill>
                  <a:schemeClr val="tx1"/>
                </a:solidFill>
                <a:latin typeface="Courier New" panose="02070309020205020404" pitchFamily="49" charset="0"/>
              </a:rPr>
              <a:t>value</a:t>
            </a:r>
            <a:r>
              <a:rPr kumimoji="0" lang="en-US" altLang="ti-ET">
                <a:solidFill>
                  <a:schemeClr val="tx1"/>
                </a:solidFill>
              </a:rPr>
              <a:t> and sorted array </a:t>
            </a:r>
            <a:r>
              <a:rPr kumimoji="0" lang="en-US" altLang="ti-ET" sz="1600">
                <a:solidFill>
                  <a:schemeClr val="tx1"/>
                </a:solidFill>
                <a:latin typeface="Courier New" panose="02070309020205020404" pitchFamily="49" charset="0"/>
              </a:rPr>
              <a:t>a[]</a:t>
            </a:r>
            <a:r>
              <a:rPr kumimoji="0" lang="en-US" altLang="ti-ET">
                <a:solidFill>
                  <a:schemeClr val="tx1"/>
                </a:solidFill>
              </a:rPr>
              <a:t>, find index </a:t>
            </a:r>
            <a:r>
              <a:rPr kumimoji="0" lang="en-US" altLang="ti-ET" sz="1600">
                <a:solidFill>
                  <a:schemeClr val="tx1"/>
                </a:solidFill>
                <a:latin typeface="Courier New" panose="02070309020205020404" pitchFamily="49" charset="0"/>
              </a:rPr>
              <a:t>i</a:t>
            </a:r>
            <a:br>
              <a:rPr kumimoji="0" lang="en-US" altLang="ti-ET" sz="1600">
                <a:solidFill>
                  <a:schemeClr val="tx1"/>
                </a:solidFill>
                <a:latin typeface="Courier New" panose="02070309020205020404" pitchFamily="49" charset="0"/>
              </a:rPr>
            </a:br>
            <a:r>
              <a:rPr kumimoji="0" lang="en-US" altLang="ti-ET">
                <a:solidFill>
                  <a:schemeClr val="tx1"/>
                </a:solidFill>
              </a:rPr>
              <a:t>such that </a:t>
            </a:r>
            <a:r>
              <a:rPr kumimoji="0" lang="en-US" altLang="ti-ET" sz="1600">
                <a:solidFill>
                  <a:schemeClr val="tx1"/>
                </a:solidFill>
                <a:latin typeface="Courier New" panose="02070309020205020404" pitchFamily="49" charset="0"/>
              </a:rPr>
              <a:t>a[i]</a:t>
            </a:r>
            <a:r>
              <a:rPr kumimoji="0" lang="en-US" altLang="ti-ET">
                <a:solidFill>
                  <a:schemeClr val="tx1"/>
                </a:solidFill>
              </a:rPr>
              <a:t> = </a:t>
            </a:r>
            <a:r>
              <a:rPr kumimoji="0" lang="en-US" altLang="ti-ET" sz="1600">
                <a:solidFill>
                  <a:schemeClr val="tx1"/>
                </a:solidFill>
                <a:latin typeface="Courier New" panose="02070309020205020404" pitchFamily="49" charset="0"/>
              </a:rPr>
              <a:t>value</a:t>
            </a:r>
            <a:r>
              <a:rPr kumimoji="0" lang="en-US" altLang="ti-ET">
                <a:solidFill>
                  <a:schemeClr val="tx1"/>
                </a:solidFill>
              </a:rPr>
              <a:t>, or report that no such index exists.</a:t>
            </a:r>
          </a:p>
          <a:p>
            <a:endParaRPr kumimoji="0" lang="en-US" altLang="ti-ET"/>
          </a:p>
          <a:p>
            <a:r>
              <a:rPr kumimoji="0" lang="en-US" altLang="ti-ET"/>
              <a:t>Invariant.  </a:t>
            </a:r>
            <a:r>
              <a:rPr kumimoji="0" lang="en-US" altLang="ti-ET">
                <a:solidFill>
                  <a:schemeClr val="tx1"/>
                </a:solidFill>
              </a:rPr>
              <a:t>Algorithm maintains </a:t>
            </a:r>
            <a:r>
              <a:rPr kumimoji="0" lang="en-US" altLang="ti-ET" sz="1600">
                <a:solidFill>
                  <a:schemeClr val="tx1"/>
                </a:solidFill>
                <a:latin typeface="Courier New" panose="02070309020205020404" pitchFamily="49" charset="0"/>
              </a:rPr>
              <a:t>a[lo]</a:t>
            </a:r>
            <a:r>
              <a:rPr kumimoji="0" lang="en-US" altLang="ti-ET">
                <a:solidFill>
                  <a:schemeClr val="tx1"/>
                </a:solidFill>
              </a:rPr>
              <a:t> </a:t>
            </a:r>
            <a:r>
              <a:rPr kumimoji="0" lang="en-US" altLang="ti-ET">
                <a:solidFill>
                  <a:schemeClr val="tx1"/>
                </a:solidFill>
                <a:sym typeface="Symbol" panose="05050102010706020507" pitchFamily="18" charset="2"/>
              </a:rPr>
              <a:t></a:t>
            </a:r>
            <a:r>
              <a:rPr kumimoji="0" lang="en-US" altLang="ti-ET">
                <a:solidFill>
                  <a:schemeClr val="tx1"/>
                </a:solidFill>
              </a:rPr>
              <a:t> </a:t>
            </a:r>
            <a:r>
              <a:rPr kumimoji="0" lang="en-US" altLang="ti-ET" sz="1600">
                <a:solidFill>
                  <a:schemeClr val="tx1"/>
                </a:solidFill>
                <a:latin typeface="Courier New" panose="02070309020205020404" pitchFamily="49" charset="0"/>
              </a:rPr>
              <a:t>value </a:t>
            </a:r>
            <a:r>
              <a:rPr kumimoji="0" lang="en-US" altLang="ti-ET">
                <a:solidFill>
                  <a:schemeClr val="tx1"/>
                </a:solidFill>
                <a:sym typeface="Symbol" panose="05050102010706020507" pitchFamily="18" charset="2"/>
              </a:rPr>
              <a:t> </a:t>
            </a:r>
            <a:r>
              <a:rPr kumimoji="0" lang="en-US" altLang="ti-ET">
                <a:solidFill>
                  <a:schemeClr val="tx1"/>
                </a:solidFill>
              </a:rPr>
              <a:t> </a:t>
            </a:r>
            <a:r>
              <a:rPr kumimoji="0" lang="en-US" altLang="ti-ET" sz="1600">
                <a:solidFill>
                  <a:schemeClr val="tx1"/>
                </a:solidFill>
                <a:latin typeface="Courier New" panose="02070309020205020404" pitchFamily="49" charset="0"/>
              </a:rPr>
              <a:t>a[hi].</a:t>
            </a:r>
          </a:p>
          <a:p>
            <a:endParaRPr kumimoji="0" lang="en-US" altLang="ti-ET" sz="1600">
              <a:solidFill>
                <a:schemeClr val="tx1"/>
              </a:solidFill>
              <a:latin typeface="Courier New" panose="02070309020205020404" pitchFamily="49" charset="0"/>
            </a:endParaRPr>
          </a:p>
          <a:p>
            <a:endParaRPr kumimoji="0" lang="en-US" altLang="ti-ET" sz="1600">
              <a:solidFill>
                <a:schemeClr val="tx1"/>
              </a:solidFill>
              <a:latin typeface="Courier New" panose="02070309020205020404" pitchFamily="49" charset="0"/>
            </a:endParaRPr>
          </a:p>
          <a:p>
            <a:r>
              <a:rPr kumimoji="0" lang="en-US" altLang="ti-ET"/>
              <a:t>Ex.  </a:t>
            </a:r>
            <a:r>
              <a:rPr kumimoji="0" lang="en-US" altLang="ti-ET">
                <a:solidFill>
                  <a:schemeClr val="tx1"/>
                </a:solidFill>
              </a:rPr>
              <a:t>Binary search for 33.</a:t>
            </a:r>
            <a:endParaRPr kumimoji="0" lang="en-US" altLang="ti-ET" sz="1600">
              <a:solidFill>
                <a:schemeClr val="tx1"/>
              </a:solidFill>
              <a:latin typeface="Courier New" panose="02070309020205020404" pitchFamily="49" charset="0"/>
            </a:endParaRPr>
          </a:p>
        </p:txBody>
      </p:sp>
      <p:sp>
        <p:nvSpPr>
          <p:cNvPr id="23556" name="Rectangle 4">
            <a:extLst>
              <a:ext uri="{FF2B5EF4-FFF2-40B4-BE49-F238E27FC236}">
                <a16:creationId xmlns:a16="http://schemas.microsoft.com/office/drawing/2014/main" id="{48F89051-07ED-4E67-B915-F0186F74F73D}"/>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a:t>
            </a:r>
          </a:p>
        </p:txBody>
      </p:sp>
      <p:sp>
        <p:nvSpPr>
          <p:cNvPr id="23557" name="Rectangle 5">
            <a:extLst>
              <a:ext uri="{FF2B5EF4-FFF2-40B4-BE49-F238E27FC236}">
                <a16:creationId xmlns:a16="http://schemas.microsoft.com/office/drawing/2014/main" id="{DB489E31-8F8E-45B7-810C-F0AC44D0CAC3}"/>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a:t>
            </a:r>
          </a:p>
        </p:txBody>
      </p:sp>
      <p:sp>
        <p:nvSpPr>
          <p:cNvPr id="23558" name="Rectangle 6">
            <a:extLst>
              <a:ext uri="{FF2B5EF4-FFF2-40B4-BE49-F238E27FC236}">
                <a16:creationId xmlns:a16="http://schemas.microsoft.com/office/drawing/2014/main" id="{5C04FF3C-E6FC-4B2C-8F15-F28563FB177D}"/>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a:t>
            </a:r>
          </a:p>
        </p:txBody>
      </p:sp>
      <p:sp>
        <p:nvSpPr>
          <p:cNvPr id="23559" name="Rectangle 7">
            <a:extLst>
              <a:ext uri="{FF2B5EF4-FFF2-40B4-BE49-F238E27FC236}">
                <a16:creationId xmlns:a16="http://schemas.microsoft.com/office/drawing/2014/main" id="{6BF6503C-C195-4EC7-BD45-8CD8E9AC7152}"/>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3</a:t>
            </a:r>
          </a:p>
        </p:txBody>
      </p:sp>
      <p:sp>
        <p:nvSpPr>
          <p:cNvPr id="23560" name="Rectangle 8">
            <a:extLst>
              <a:ext uri="{FF2B5EF4-FFF2-40B4-BE49-F238E27FC236}">
                <a16:creationId xmlns:a16="http://schemas.microsoft.com/office/drawing/2014/main" id="{EA5D06F0-65BC-47B3-A583-4C7407C331FE}"/>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a:t>
            </a:r>
          </a:p>
        </p:txBody>
      </p:sp>
      <p:sp>
        <p:nvSpPr>
          <p:cNvPr id="23561" name="Rectangle 9">
            <a:extLst>
              <a:ext uri="{FF2B5EF4-FFF2-40B4-BE49-F238E27FC236}">
                <a16:creationId xmlns:a16="http://schemas.microsoft.com/office/drawing/2014/main" id="{541CBA39-4CDF-4B84-B9A0-FC8BAA8AAE20}"/>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23562" name="Rectangle 10">
            <a:extLst>
              <a:ext uri="{FF2B5EF4-FFF2-40B4-BE49-F238E27FC236}">
                <a16:creationId xmlns:a16="http://schemas.microsoft.com/office/drawing/2014/main" id="{8CE4E032-901B-44C1-B1F1-C005138AA097}"/>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a:t>
            </a:r>
          </a:p>
        </p:txBody>
      </p:sp>
      <p:sp>
        <p:nvSpPr>
          <p:cNvPr id="23563" name="Rectangle 11">
            <a:extLst>
              <a:ext uri="{FF2B5EF4-FFF2-40B4-BE49-F238E27FC236}">
                <a16:creationId xmlns:a16="http://schemas.microsoft.com/office/drawing/2014/main" id="{C62AE6BE-6578-489A-A999-93798CE18826}"/>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a:t>
            </a:r>
          </a:p>
        </p:txBody>
      </p:sp>
      <p:sp>
        <p:nvSpPr>
          <p:cNvPr id="23564" name="Rectangle 12">
            <a:extLst>
              <a:ext uri="{FF2B5EF4-FFF2-40B4-BE49-F238E27FC236}">
                <a16:creationId xmlns:a16="http://schemas.microsoft.com/office/drawing/2014/main" id="{4C50C84D-7A9C-4142-A1D7-B5D551DB314D}"/>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10</a:t>
            </a:r>
          </a:p>
        </p:txBody>
      </p:sp>
      <p:sp>
        <p:nvSpPr>
          <p:cNvPr id="23565" name="Rectangle 13">
            <a:extLst>
              <a:ext uri="{FF2B5EF4-FFF2-40B4-BE49-F238E27FC236}">
                <a16:creationId xmlns:a16="http://schemas.microsoft.com/office/drawing/2014/main" id="{A57A3240-3FA7-4A53-8376-968C7DC547D7}"/>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a:t>
            </a:r>
          </a:p>
        </p:txBody>
      </p:sp>
      <p:sp>
        <p:nvSpPr>
          <p:cNvPr id="23566" name="Rectangle 14">
            <a:extLst>
              <a:ext uri="{FF2B5EF4-FFF2-40B4-BE49-F238E27FC236}">
                <a16:creationId xmlns:a16="http://schemas.microsoft.com/office/drawing/2014/main" id="{1C99417F-6C44-4D85-9E41-0D94D44591C4}"/>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11</a:t>
            </a:r>
          </a:p>
        </p:txBody>
      </p:sp>
      <p:sp>
        <p:nvSpPr>
          <p:cNvPr id="23567" name="Rectangle 15">
            <a:extLst>
              <a:ext uri="{FF2B5EF4-FFF2-40B4-BE49-F238E27FC236}">
                <a16:creationId xmlns:a16="http://schemas.microsoft.com/office/drawing/2014/main" id="{AB07B52E-D18E-490B-BA89-A3CF6FBC6DBF}"/>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12</a:t>
            </a:r>
          </a:p>
        </p:txBody>
      </p:sp>
      <p:sp>
        <p:nvSpPr>
          <p:cNvPr id="23568" name="Rectangle 16">
            <a:extLst>
              <a:ext uri="{FF2B5EF4-FFF2-40B4-BE49-F238E27FC236}">
                <a16:creationId xmlns:a16="http://schemas.microsoft.com/office/drawing/2014/main" id="{DF0468B2-67CE-4ED1-A5FD-8FB4F9009A5F}"/>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23569" name="Rectangle 17">
            <a:extLst>
              <a:ext uri="{FF2B5EF4-FFF2-40B4-BE49-F238E27FC236}">
                <a16:creationId xmlns:a16="http://schemas.microsoft.com/office/drawing/2014/main" id="{9673F18E-5547-4659-9509-2C6BAEC5933B}"/>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23570" name="Rectangle 18">
            <a:extLst>
              <a:ext uri="{FF2B5EF4-FFF2-40B4-BE49-F238E27FC236}">
                <a16:creationId xmlns:a16="http://schemas.microsoft.com/office/drawing/2014/main" id="{C9C6E571-CD53-4B99-B0DB-4506C7A01316}"/>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0</a:t>
            </a:r>
          </a:p>
        </p:txBody>
      </p:sp>
      <p:sp>
        <p:nvSpPr>
          <p:cNvPr id="23571" name="Rectangle 19">
            <a:extLst>
              <a:ext uri="{FF2B5EF4-FFF2-40B4-BE49-F238E27FC236}">
                <a16:creationId xmlns:a16="http://schemas.microsoft.com/office/drawing/2014/main" id="{6476EB31-C778-4539-BF0C-1AA824B2797D}"/>
              </a:ext>
            </a:extLst>
          </p:cNvPr>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64</a:t>
            </a:r>
          </a:p>
        </p:txBody>
      </p:sp>
      <p:sp>
        <p:nvSpPr>
          <p:cNvPr id="23572" name="Rectangle 20">
            <a:extLst>
              <a:ext uri="{FF2B5EF4-FFF2-40B4-BE49-F238E27FC236}">
                <a16:creationId xmlns:a16="http://schemas.microsoft.com/office/drawing/2014/main" id="{964FD51A-AFEA-4856-8CD8-77376FF02E04}"/>
              </a:ext>
            </a:extLst>
          </p:cNvPr>
          <p:cNvSpPr>
            <a:spLocks noChangeArrowheads="1"/>
          </p:cNvSpPr>
          <p:nvPr/>
        </p:nvSpPr>
        <p:spPr bwMode="auto">
          <a:xfrm>
            <a:off x="205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23573" name="Rectangle 21">
            <a:extLst>
              <a:ext uri="{FF2B5EF4-FFF2-40B4-BE49-F238E27FC236}">
                <a16:creationId xmlns:a16="http://schemas.microsoft.com/office/drawing/2014/main" id="{74BF0B37-D0E9-417E-85D6-B3619B5E5315}"/>
              </a:ext>
            </a:extLst>
          </p:cNvPr>
          <p:cNvSpPr>
            <a:spLocks noChangeArrowheads="1"/>
          </p:cNvSpPr>
          <p:nvPr/>
        </p:nvSpPr>
        <p:spPr bwMode="auto">
          <a:xfrm>
            <a:off x="1600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23574" name="Rectangle 22">
            <a:extLst>
              <a:ext uri="{FF2B5EF4-FFF2-40B4-BE49-F238E27FC236}">
                <a16:creationId xmlns:a16="http://schemas.microsoft.com/office/drawing/2014/main" id="{8D4662A3-08F5-4174-97CC-8EA5C0EA2903}"/>
              </a:ext>
            </a:extLst>
          </p:cNvPr>
          <p:cNvSpPr>
            <a:spLocks noChangeArrowheads="1"/>
          </p:cNvSpPr>
          <p:nvPr/>
        </p:nvSpPr>
        <p:spPr bwMode="auto">
          <a:xfrm>
            <a:off x="251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25</a:t>
            </a:r>
          </a:p>
        </p:txBody>
      </p:sp>
      <p:sp>
        <p:nvSpPr>
          <p:cNvPr id="23575" name="Rectangle 23">
            <a:extLst>
              <a:ext uri="{FF2B5EF4-FFF2-40B4-BE49-F238E27FC236}">
                <a16:creationId xmlns:a16="http://schemas.microsoft.com/office/drawing/2014/main" id="{59EAD139-8ECC-46CD-A944-896F6067F9BB}"/>
              </a:ext>
            </a:extLst>
          </p:cNvPr>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33</a:t>
            </a:r>
          </a:p>
        </p:txBody>
      </p:sp>
      <p:sp>
        <p:nvSpPr>
          <p:cNvPr id="23576" name="Rectangle 24">
            <a:extLst>
              <a:ext uri="{FF2B5EF4-FFF2-40B4-BE49-F238E27FC236}">
                <a16:creationId xmlns:a16="http://schemas.microsoft.com/office/drawing/2014/main" id="{2669CD85-FDD1-4AD5-AC29-38814C945659}"/>
              </a:ext>
            </a:extLst>
          </p:cNvPr>
          <p:cNvSpPr>
            <a:spLocks noChangeArrowheads="1"/>
          </p:cNvSpPr>
          <p:nvPr/>
        </p:nvSpPr>
        <p:spPr bwMode="auto">
          <a:xfrm>
            <a:off x="3886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51</a:t>
            </a:r>
          </a:p>
        </p:txBody>
      </p:sp>
      <p:sp>
        <p:nvSpPr>
          <p:cNvPr id="23577" name="Rectangle 25">
            <a:extLst>
              <a:ext uri="{FF2B5EF4-FFF2-40B4-BE49-F238E27FC236}">
                <a16:creationId xmlns:a16="http://schemas.microsoft.com/office/drawing/2014/main" id="{1462DB1D-04ED-44F8-8ED7-D82B047705C3}"/>
              </a:ext>
            </a:extLst>
          </p:cNvPr>
          <p:cNvSpPr>
            <a:spLocks noChangeArrowheads="1"/>
          </p:cNvSpPr>
          <p:nvPr/>
        </p:nvSpPr>
        <p:spPr bwMode="auto">
          <a:xfrm>
            <a:off x="3429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43</a:t>
            </a:r>
          </a:p>
        </p:txBody>
      </p:sp>
      <p:sp>
        <p:nvSpPr>
          <p:cNvPr id="23578" name="Rectangle 26">
            <a:extLst>
              <a:ext uri="{FF2B5EF4-FFF2-40B4-BE49-F238E27FC236}">
                <a16:creationId xmlns:a16="http://schemas.microsoft.com/office/drawing/2014/main" id="{840DBFB5-243F-402A-96D8-4A42D1E4E137}"/>
              </a:ext>
            </a:extLst>
          </p:cNvPr>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53</a:t>
            </a:r>
          </a:p>
        </p:txBody>
      </p:sp>
      <p:sp>
        <p:nvSpPr>
          <p:cNvPr id="23579" name="Rectangle 27">
            <a:extLst>
              <a:ext uri="{FF2B5EF4-FFF2-40B4-BE49-F238E27FC236}">
                <a16:creationId xmlns:a16="http://schemas.microsoft.com/office/drawing/2014/main" id="{017B7BF3-3FBD-41CC-9F2F-3A45018F31A5}"/>
              </a:ext>
            </a:extLst>
          </p:cNvPr>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84</a:t>
            </a:r>
          </a:p>
        </p:txBody>
      </p:sp>
      <p:sp>
        <p:nvSpPr>
          <p:cNvPr id="23580" name="Rectangle 28">
            <a:extLst>
              <a:ext uri="{FF2B5EF4-FFF2-40B4-BE49-F238E27FC236}">
                <a16:creationId xmlns:a16="http://schemas.microsoft.com/office/drawing/2014/main" id="{CD16D4E9-80B9-40A2-999D-2E98C19655A7}"/>
              </a:ext>
            </a:extLst>
          </p:cNvPr>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72</a:t>
            </a:r>
          </a:p>
        </p:txBody>
      </p:sp>
      <p:sp>
        <p:nvSpPr>
          <p:cNvPr id="23581" name="Rectangle 29">
            <a:extLst>
              <a:ext uri="{FF2B5EF4-FFF2-40B4-BE49-F238E27FC236}">
                <a16:creationId xmlns:a16="http://schemas.microsoft.com/office/drawing/2014/main" id="{9103A284-E43E-4C9C-937F-18B89EA85175}"/>
              </a:ext>
            </a:extLst>
          </p:cNvPr>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93</a:t>
            </a:r>
          </a:p>
        </p:txBody>
      </p:sp>
      <p:sp>
        <p:nvSpPr>
          <p:cNvPr id="23582" name="Rectangle 30">
            <a:extLst>
              <a:ext uri="{FF2B5EF4-FFF2-40B4-BE49-F238E27FC236}">
                <a16:creationId xmlns:a16="http://schemas.microsoft.com/office/drawing/2014/main" id="{D5D87717-9CDA-41E6-9CB6-0F2BB66BCE11}"/>
              </a:ext>
            </a:extLst>
          </p:cNvPr>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95</a:t>
            </a:r>
          </a:p>
        </p:txBody>
      </p:sp>
      <p:sp>
        <p:nvSpPr>
          <p:cNvPr id="23583" name="Rectangle 31">
            <a:extLst>
              <a:ext uri="{FF2B5EF4-FFF2-40B4-BE49-F238E27FC236}">
                <a16:creationId xmlns:a16="http://schemas.microsoft.com/office/drawing/2014/main" id="{779CAA29-0247-4629-93D9-69FD18B1FC59}"/>
              </a:ext>
            </a:extLst>
          </p:cNvPr>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97</a:t>
            </a:r>
          </a:p>
        </p:txBody>
      </p:sp>
      <p:sp>
        <p:nvSpPr>
          <p:cNvPr id="23584" name="Rectangle 32">
            <a:extLst>
              <a:ext uri="{FF2B5EF4-FFF2-40B4-BE49-F238E27FC236}">
                <a16:creationId xmlns:a16="http://schemas.microsoft.com/office/drawing/2014/main" id="{ABAD78BD-A7C1-44F8-9069-D9619C0A4C21}"/>
              </a:ext>
            </a:extLst>
          </p:cNvPr>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96</a:t>
            </a:r>
          </a:p>
        </p:txBody>
      </p:sp>
      <p:sp>
        <p:nvSpPr>
          <p:cNvPr id="23585" name="Rectangle 33">
            <a:extLst>
              <a:ext uri="{FF2B5EF4-FFF2-40B4-BE49-F238E27FC236}">
                <a16:creationId xmlns:a16="http://schemas.microsoft.com/office/drawing/2014/main" id="{D97BF939-66E7-4203-BE32-695B592DBF69}"/>
              </a:ext>
            </a:extLst>
          </p:cNvPr>
          <p:cNvSpPr>
            <a:spLocks noChangeArrowheads="1"/>
          </p:cNvSpPr>
          <p:nvPr/>
        </p:nvSpPr>
        <p:spPr bwMode="auto">
          <a:xfrm>
            <a:off x="1143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23586" name="Rectangle 34">
            <a:extLst>
              <a:ext uri="{FF2B5EF4-FFF2-40B4-BE49-F238E27FC236}">
                <a16:creationId xmlns:a16="http://schemas.microsoft.com/office/drawing/2014/main" id="{D20979D6-78DD-4E80-A83F-42F96C23B0F4}"/>
              </a:ext>
            </a:extLst>
          </p:cNvPr>
          <p:cNvSpPr>
            <a:spLocks noChangeArrowheads="1"/>
          </p:cNvSpPr>
          <p:nvPr/>
        </p:nvSpPr>
        <p:spPr bwMode="auto">
          <a:xfrm>
            <a:off x="3009900" y="5103813"/>
            <a:ext cx="3968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lo</a:t>
            </a:r>
            <a:b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b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hi</a:t>
            </a:r>
          </a:p>
        </p:txBody>
      </p:sp>
      <p:sp>
        <p:nvSpPr>
          <p:cNvPr id="23587" name="Line 35">
            <a:extLst>
              <a:ext uri="{FF2B5EF4-FFF2-40B4-BE49-F238E27FC236}">
                <a16:creationId xmlns:a16="http://schemas.microsoft.com/office/drawing/2014/main" id="{6A952CCE-74AF-44DA-A73F-EF079204D678}"/>
              </a:ext>
            </a:extLst>
          </p:cNvPr>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78FA5DD-0C7B-4E0D-9363-BEEFE3D9048A}"/>
              </a:ext>
            </a:extLst>
          </p:cNvPr>
          <p:cNvSpPr>
            <a:spLocks noGrp="1" noChangeArrowheads="1"/>
          </p:cNvSpPr>
          <p:nvPr>
            <p:ph type="title"/>
          </p:nvPr>
        </p:nvSpPr>
        <p:spPr/>
        <p:txBody>
          <a:bodyPr/>
          <a:lstStyle/>
          <a:p>
            <a:r>
              <a:rPr kumimoji="0" lang="en-US" altLang="ti-ET"/>
              <a:t>Binary Search</a:t>
            </a:r>
          </a:p>
        </p:txBody>
      </p:sp>
      <p:sp>
        <p:nvSpPr>
          <p:cNvPr id="24579" name="Rectangle 3">
            <a:extLst>
              <a:ext uri="{FF2B5EF4-FFF2-40B4-BE49-F238E27FC236}">
                <a16:creationId xmlns:a16="http://schemas.microsoft.com/office/drawing/2014/main" id="{3A2B5BD9-471B-447F-B0C3-1FE89CFD6560}"/>
              </a:ext>
            </a:extLst>
          </p:cNvPr>
          <p:cNvSpPr>
            <a:spLocks noGrp="1" noChangeArrowheads="1"/>
          </p:cNvSpPr>
          <p:nvPr>
            <p:ph type="body" idx="1"/>
          </p:nvPr>
        </p:nvSpPr>
        <p:spPr/>
        <p:txBody>
          <a:bodyPr/>
          <a:lstStyle/>
          <a:p>
            <a:r>
              <a:rPr kumimoji="0" lang="en-US" altLang="ti-ET"/>
              <a:t>Binary search.   </a:t>
            </a:r>
            <a:r>
              <a:rPr kumimoji="0" lang="en-US" altLang="ti-ET">
                <a:solidFill>
                  <a:schemeClr val="tx1"/>
                </a:solidFill>
              </a:rPr>
              <a:t>Given </a:t>
            </a:r>
            <a:r>
              <a:rPr kumimoji="0" lang="en-US" altLang="ti-ET" sz="1600">
                <a:solidFill>
                  <a:schemeClr val="tx1"/>
                </a:solidFill>
                <a:latin typeface="Courier New" panose="02070309020205020404" pitchFamily="49" charset="0"/>
              </a:rPr>
              <a:t>value</a:t>
            </a:r>
            <a:r>
              <a:rPr kumimoji="0" lang="en-US" altLang="ti-ET">
                <a:solidFill>
                  <a:schemeClr val="tx1"/>
                </a:solidFill>
              </a:rPr>
              <a:t> and sorted array </a:t>
            </a:r>
            <a:r>
              <a:rPr kumimoji="0" lang="en-US" altLang="ti-ET" sz="1600">
                <a:solidFill>
                  <a:schemeClr val="tx1"/>
                </a:solidFill>
                <a:latin typeface="Courier New" panose="02070309020205020404" pitchFamily="49" charset="0"/>
              </a:rPr>
              <a:t>a[]</a:t>
            </a:r>
            <a:r>
              <a:rPr kumimoji="0" lang="en-US" altLang="ti-ET">
                <a:solidFill>
                  <a:schemeClr val="tx1"/>
                </a:solidFill>
              </a:rPr>
              <a:t>, find index </a:t>
            </a:r>
            <a:r>
              <a:rPr kumimoji="0" lang="en-US" altLang="ti-ET" sz="1600">
                <a:solidFill>
                  <a:schemeClr val="tx1"/>
                </a:solidFill>
                <a:latin typeface="Courier New" panose="02070309020205020404" pitchFamily="49" charset="0"/>
              </a:rPr>
              <a:t>i</a:t>
            </a:r>
            <a:br>
              <a:rPr kumimoji="0" lang="en-US" altLang="ti-ET" sz="1600">
                <a:solidFill>
                  <a:schemeClr val="tx1"/>
                </a:solidFill>
                <a:latin typeface="Courier New" panose="02070309020205020404" pitchFamily="49" charset="0"/>
              </a:rPr>
            </a:br>
            <a:r>
              <a:rPr kumimoji="0" lang="en-US" altLang="ti-ET">
                <a:solidFill>
                  <a:schemeClr val="tx1"/>
                </a:solidFill>
              </a:rPr>
              <a:t>such that </a:t>
            </a:r>
            <a:r>
              <a:rPr kumimoji="0" lang="en-US" altLang="ti-ET" sz="1600">
                <a:solidFill>
                  <a:schemeClr val="tx1"/>
                </a:solidFill>
                <a:latin typeface="Courier New" panose="02070309020205020404" pitchFamily="49" charset="0"/>
              </a:rPr>
              <a:t>a[i]</a:t>
            </a:r>
            <a:r>
              <a:rPr kumimoji="0" lang="en-US" altLang="ti-ET">
                <a:solidFill>
                  <a:schemeClr val="tx1"/>
                </a:solidFill>
              </a:rPr>
              <a:t> = </a:t>
            </a:r>
            <a:r>
              <a:rPr kumimoji="0" lang="en-US" altLang="ti-ET" sz="1600">
                <a:solidFill>
                  <a:schemeClr val="tx1"/>
                </a:solidFill>
                <a:latin typeface="Courier New" panose="02070309020205020404" pitchFamily="49" charset="0"/>
              </a:rPr>
              <a:t>value</a:t>
            </a:r>
            <a:r>
              <a:rPr kumimoji="0" lang="en-US" altLang="ti-ET">
                <a:solidFill>
                  <a:schemeClr val="tx1"/>
                </a:solidFill>
              </a:rPr>
              <a:t>, or report that no such index exists.</a:t>
            </a:r>
          </a:p>
          <a:p>
            <a:endParaRPr kumimoji="0" lang="en-US" altLang="ti-ET"/>
          </a:p>
          <a:p>
            <a:r>
              <a:rPr kumimoji="0" lang="en-US" altLang="ti-ET"/>
              <a:t>Invariant.  </a:t>
            </a:r>
            <a:r>
              <a:rPr kumimoji="0" lang="en-US" altLang="ti-ET">
                <a:solidFill>
                  <a:schemeClr val="tx1"/>
                </a:solidFill>
              </a:rPr>
              <a:t>Algorithm maintains </a:t>
            </a:r>
            <a:r>
              <a:rPr kumimoji="0" lang="en-US" altLang="ti-ET" sz="1600">
                <a:solidFill>
                  <a:schemeClr val="tx1"/>
                </a:solidFill>
                <a:latin typeface="Courier New" panose="02070309020205020404" pitchFamily="49" charset="0"/>
              </a:rPr>
              <a:t>a[lo]</a:t>
            </a:r>
            <a:r>
              <a:rPr kumimoji="0" lang="en-US" altLang="ti-ET">
                <a:solidFill>
                  <a:schemeClr val="tx1"/>
                </a:solidFill>
              </a:rPr>
              <a:t> </a:t>
            </a:r>
            <a:r>
              <a:rPr kumimoji="0" lang="en-US" altLang="ti-ET">
                <a:solidFill>
                  <a:schemeClr val="tx1"/>
                </a:solidFill>
                <a:sym typeface="Symbol" panose="05050102010706020507" pitchFamily="18" charset="2"/>
              </a:rPr>
              <a:t></a:t>
            </a:r>
            <a:r>
              <a:rPr kumimoji="0" lang="en-US" altLang="ti-ET">
                <a:solidFill>
                  <a:schemeClr val="tx1"/>
                </a:solidFill>
              </a:rPr>
              <a:t> </a:t>
            </a:r>
            <a:r>
              <a:rPr kumimoji="0" lang="en-US" altLang="ti-ET" sz="1600">
                <a:solidFill>
                  <a:schemeClr val="tx1"/>
                </a:solidFill>
                <a:latin typeface="Courier New" panose="02070309020205020404" pitchFamily="49" charset="0"/>
              </a:rPr>
              <a:t>value </a:t>
            </a:r>
            <a:r>
              <a:rPr kumimoji="0" lang="en-US" altLang="ti-ET">
                <a:solidFill>
                  <a:schemeClr val="tx1"/>
                </a:solidFill>
                <a:sym typeface="Symbol" panose="05050102010706020507" pitchFamily="18" charset="2"/>
              </a:rPr>
              <a:t> </a:t>
            </a:r>
            <a:r>
              <a:rPr kumimoji="0" lang="en-US" altLang="ti-ET">
                <a:solidFill>
                  <a:schemeClr val="tx1"/>
                </a:solidFill>
              </a:rPr>
              <a:t> </a:t>
            </a:r>
            <a:r>
              <a:rPr kumimoji="0" lang="en-US" altLang="ti-ET" sz="1600">
                <a:solidFill>
                  <a:schemeClr val="tx1"/>
                </a:solidFill>
                <a:latin typeface="Courier New" panose="02070309020205020404" pitchFamily="49" charset="0"/>
              </a:rPr>
              <a:t>a[hi].</a:t>
            </a:r>
          </a:p>
          <a:p>
            <a:endParaRPr kumimoji="0" lang="en-US" altLang="ti-ET" sz="1600">
              <a:solidFill>
                <a:schemeClr val="tx1"/>
              </a:solidFill>
              <a:latin typeface="Courier New" panose="02070309020205020404" pitchFamily="49" charset="0"/>
            </a:endParaRPr>
          </a:p>
          <a:p>
            <a:endParaRPr kumimoji="0" lang="en-US" altLang="ti-ET" sz="1600">
              <a:solidFill>
                <a:schemeClr val="tx1"/>
              </a:solidFill>
              <a:latin typeface="Courier New" panose="02070309020205020404" pitchFamily="49" charset="0"/>
            </a:endParaRPr>
          </a:p>
          <a:p>
            <a:r>
              <a:rPr kumimoji="0" lang="en-US" altLang="ti-ET"/>
              <a:t>Ex.  </a:t>
            </a:r>
            <a:r>
              <a:rPr kumimoji="0" lang="en-US" altLang="ti-ET">
                <a:solidFill>
                  <a:schemeClr val="tx1"/>
                </a:solidFill>
              </a:rPr>
              <a:t>Binary search for 33.</a:t>
            </a:r>
            <a:endParaRPr kumimoji="0" lang="en-US" altLang="ti-ET" sz="1600">
              <a:solidFill>
                <a:schemeClr val="tx1"/>
              </a:solidFill>
              <a:latin typeface="Courier New" panose="02070309020205020404" pitchFamily="49" charset="0"/>
            </a:endParaRPr>
          </a:p>
        </p:txBody>
      </p:sp>
      <p:sp>
        <p:nvSpPr>
          <p:cNvPr id="24580" name="Rectangle 4">
            <a:extLst>
              <a:ext uri="{FF2B5EF4-FFF2-40B4-BE49-F238E27FC236}">
                <a16:creationId xmlns:a16="http://schemas.microsoft.com/office/drawing/2014/main" id="{72B05576-CA5B-436D-8C37-6279C52B6DE1}"/>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a:t>
            </a:r>
          </a:p>
        </p:txBody>
      </p:sp>
      <p:sp>
        <p:nvSpPr>
          <p:cNvPr id="24581" name="Rectangle 5">
            <a:extLst>
              <a:ext uri="{FF2B5EF4-FFF2-40B4-BE49-F238E27FC236}">
                <a16:creationId xmlns:a16="http://schemas.microsoft.com/office/drawing/2014/main" id="{64569A6B-30E8-49B4-AC27-D42122BEA141}"/>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a:t>
            </a:r>
          </a:p>
        </p:txBody>
      </p:sp>
      <p:sp>
        <p:nvSpPr>
          <p:cNvPr id="24582" name="Rectangle 6">
            <a:extLst>
              <a:ext uri="{FF2B5EF4-FFF2-40B4-BE49-F238E27FC236}">
                <a16:creationId xmlns:a16="http://schemas.microsoft.com/office/drawing/2014/main" id="{55F83599-D5D6-454C-ADB7-697DA5D4F23B}"/>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a:t>
            </a:r>
          </a:p>
        </p:txBody>
      </p:sp>
      <p:sp>
        <p:nvSpPr>
          <p:cNvPr id="24583" name="Rectangle 7">
            <a:extLst>
              <a:ext uri="{FF2B5EF4-FFF2-40B4-BE49-F238E27FC236}">
                <a16:creationId xmlns:a16="http://schemas.microsoft.com/office/drawing/2014/main" id="{7DCFEE8B-5CAF-4F88-B418-805FA8EE1BB7}"/>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3</a:t>
            </a:r>
          </a:p>
        </p:txBody>
      </p:sp>
      <p:sp>
        <p:nvSpPr>
          <p:cNvPr id="24584" name="Rectangle 8">
            <a:extLst>
              <a:ext uri="{FF2B5EF4-FFF2-40B4-BE49-F238E27FC236}">
                <a16:creationId xmlns:a16="http://schemas.microsoft.com/office/drawing/2014/main" id="{CB691057-4B28-4728-8CC0-4B327CAB7C93}"/>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a:t>
            </a:r>
          </a:p>
        </p:txBody>
      </p:sp>
      <p:sp>
        <p:nvSpPr>
          <p:cNvPr id="24585" name="Rectangle 9">
            <a:extLst>
              <a:ext uri="{FF2B5EF4-FFF2-40B4-BE49-F238E27FC236}">
                <a16:creationId xmlns:a16="http://schemas.microsoft.com/office/drawing/2014/main" id="{3B435C8F-DB8C-4D40-B50E-4EB5DF84A972}"/>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24586" name="Rectangle 10">
            <a:extLst>
              <a:ext uri="{FF2B5EF4-FFF2-40B4-BE49-F238E27FC236}">
                <a16:creationId xmlns:a16="http://schemas.microsoft.com/office/drawing/2014/main" id="{6E2D0820-548F-4192-9858-E35CB164F839}"/>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a:t>
            </a:r>
          </a:p>
        </p:txBody>
      </p:sp>
      <p:sp>
        <p:nvSpPr>
          <p:cNvPr id="24587" name="Rectangle 11">
            <a:extLst>
              <a:ext uri="{FF2B5EF4-FFF2-40B4-BE49-F238E27FC236}">
                <a16:creationId xmlns:a16="http://schemas.microsoft.com/office/drawing/2014/main" id="{C9586937-D58A-4709-8C16-7DA72B9FCAEA}"/>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a:t>
            </a:r>
          </a:p>
        </p:txBody>
      </p:sp>
      <p:sp>
        <p:nvSpPr>
          <p:cNvPr id="24588" name="Rectangle 12">
            <a:extLst>
              <a:ext uri="{FF2B5EF4-FFF2-40B4-BE49-F238E27FC236}">
                <a16:creationId xmlns:a16="http://schemas.microsoft.com/office/drawing/2014/main" id="{C13242DB-3D32-416D-908F-F37921EC888C}"/>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10</a:t>
            </a:r>
          </a:p>
        </p:txBody>
      </p:sp>
      <p:sp>
        <p:nvSpPr>
          <p:cNvPr id="24589" name="Rectangle 13">
            <a:extLst>
              <a:ext uri="{FF2B5EF4-FFF2-40B4-BE49-F238E27FC236}">
                <a16:creationId xmlns:a16="http://schemas.microsoft.com/office/drawing/2014/main" id="{9ED7036D-EE29-4E3F-A926-655E4457B63E}"/>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a:t>
            </a:r>
          </a:p>
        </p:txBody>
      </p:sp>
      <p:sp>
        <p:nvSpPr>
          <p:cNvPr id="24590" name="Rectangle 14">
            <a:extLst>
              <a:ext uri="{FF2B5EF4-FFF2-40B4-BE49-F238E27FC236}">
                <a16:creationId xmlns:a16="http://schemas.microsoft.com/office/drawing/2014/main" id="{E54EAB93-2A63-4753-857A-13A111D1EF5B}"/>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11</a:t>
            </a:r>
          </a:p>
        </p:txBody>
      </p:sp>
      <p:sp>
        <p:nvSpPr>
          <p:cNvPr id="24591" name="Rectangle 15">
            <a:extLst>
              <a:ext uri="{FF2B5EF4-FFF2-40B4-BE49-F238E27FC236}">
                <a16:creationId xmlns:a16="http://schemas.microsoft.com/office/drawing/2014/main" id="{D5DFB201-E34C-43C8-BCD6-905FCB356F0C}"/>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12</a:t>
            </a:r>
          </a:p>
        </p:txBody>
      </p:sp>
      <p:sp>
        <p:nvSpPr>
          <p:cNvPr id="24592" name="Rectangle 16">
            <a:extLst>
              <a:ext uri="{FF2B5EF4-FFF2-40B4-BE49-F238E27FC236}">
                <a16:creationId xmlns:a16="http://schemas.microsoft.com/office/drawing/2014/main" id="{5F9F06D0-1C9F-4228-94F1-90EF3D6D2FA2}"/>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24593" name="Rectangle 17">
            <a:extLst>
              <a:ext uri="{FF2B5EF4-FFF2-40B4-BE49-F238E27FC236}">
                <a16:creationId xmlns:a16="http://schemas.microsoft.com/office/drawing/2014/main" id="{6930889A-C8E3-44AB-A411-81E794C708D9}"/>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24594" name="Rectangle 18">
            <a:extLst>
              <a:ext uri="{FF2B5EF4-FFF2-40B4-BE49-F238E27FC236}">
                <a16:creationId xmlns:a16="http://schemas.microsoft.com/office/drawing/2014/main" id="{5EFA8620-BF8E-4587-84F3-1CC618E65BD2}"/>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0</a:t>
            </a:r>
          </a:p>
        </p:txBody>
      </p:sp>
      <p:sp>
        <p:nvSpPr>
          <p:cNvPr id="24595" name="Rectangle 19">
            <a:extLst>
              <a:ext uri="{FF2B5EF4-FFF2-40B4-BE49-F238E27FC236}">
                <a16:creationId xmlns:a16="http://schemas.microsoft.com/office/drawing/2014/main" id="{5082DE09-6AF9-41D1-8300-35C215B8267E}"/>
              </a:ext>
            </a:extLst>
          </p:cNvPr>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64</a:t>
            </a:r>
          </a:p>
        </p:txBody>
      </p:sp>
      <p:sp>
        <p:nvSpPr>
          <p:cNvPr id="24596" name="Rectangle 20">
            <a:extLst>
              <a:ext uri="{FF2B5EF4-FFF2-40B4-BE49-F238E27FC236}">
                <a16:creationId xmlns:a16="http://schemas.microsoft.com/office/drawing/2014/main" id="{C79A48F6-8095-4AF9-A618-480E158A30F4}"/>
              </a:ext>
            </a:extLst>
          </p:cNvPr>
          <p:cNvSpPr>
            <a:spLocks noChangeArrowheads="1"/>
          </p:cNvSpPr>
          <p:nvPr/>
        </p:nvSpPr>
        <p:spPr bwMode="auto">
          <a:xfrm>
            <a:off x="205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24597" name="Rectangle 21">
            <a:extLst>
              <a:ext uri="{FF2B5EF4-FFF2-40B4-BE49-F238E27FC236}">
                <a16:creationId xmlns:a16="http://schemas.microsoft.com/office/drawing/2014/main" id="{A7A1245D-7079-4250-B83F-157816357D3E}"/>
              </a:ext>
            </a:extLst>
          </p:cNvPr>
          <p:cNvSpPr>
            <a:spLocks noChangeArrowheads="1"/>
          </p:cNvSpPr>
          <p:nvPr/>
        </p:nvSpPr>
        <p:spPr bwMode="auto">
          <a:xfrm>
            <a:off x="1600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24598" name="Rectangle 22">
            <a:extLst>
              <a:ext uri="{FF2B5EF4-FFF2-40B4-BE49-F238E27FC236}">
                <a16:creationId xmlns:a16="http://schemas.microsoft.com/office/drawing/2014/main" id="{060EFDE8-4EE2-4CAA-B68D-FAB0ACFF76F7}"/>
              </a:ext>
            </a:extLst>
          </p:cNvPr>
          <p:cNvSpPr>
            <a:spLocks noChangeArrowheads="1"/>
          </p:cNvSpPr>
          <p:nvPr/>
        </p:nvSpPr>
        <p:spPr bwMode="auto">
          <a:xfrm>
            <a:off x="251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25</a:t>
            </a:r>
          </a:p>
        </p:txBody>
      </p:sp>
      <p:sp>
        <p:nvSpPr>
          <p:cNvPr id="24599" name="Rectangle 23">
            <a:extLst>
              <a:ext uri="{FF2B5EF4-FFF2-40B4-BE49-F238E27FC236}">
                <a16:creationId xmlns:a16="http://schemas.microsoft.com/office/drawing/2014/main" id="{3834770D-D032-4F3C-862F-DD84617FF907}"/>
              </a:ext>
            </a:extLst>
          </p:cNvPr>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33</a:t>
            </a:r>
          </a:p>
        </p:txBody>
      </p:sp>
      <p:sp>
        <p:nvSpPr>
          <p:cNvPr id="24600" name="Rectangle 24">
            <a:extLst>
              <a:ext uri="{FF2B5EF4-FFF2-40B4-BE49-F238E27FC236}">
                <a16:creationId xmlns:a16="http://schemas.microsoft.com/office/drawing/2014/main" id="{93659C62-2FF4-417C-9419-FFA24458855C}"/>
              </a:ext>
            </a:extLst>
          </p:cNvPr>
          <p:cNvSpPr>
            <a:spLocks noChangeArrowheads="1"/>
          </p:cNvSpPr>
          <p:nvPr/>
        </p:nvSpPr>
        <p:spPr bwMode="auto">
          <a:xfrm>
            <a:off x="3886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51</a:t>
            </a:r>
          </a:p>
        </p:txBody>
      </p:sp>
      <p:sp>
        <p:nvSpPr>
          <p:cNvPr id="24601" name="Rectangle 25">
            <a:extLst>
              <a:ext uri="{FF2B5EF4-FFF2-40B4-BE49-F238E27FC236}">
                <a16:creationId xmlns:a16="http://schemas.microsoft.com/office/drawing/2014/main" id="{2617C55C-3C66-417B-BC84-0A383BD066D4}"/>
              </a:ext>
            </a:extLst>
          </p:cNvPr>
          <p:cNvSpPr>
            <a:spLocks noChangeArrowheads="1"/>
          </p:cNvSpPr>
          <p:nvPr/>
        </p:nvSpPr>
        <p:spPr bwMode="auto">
          <a:xfrm>
            <a:off x="3429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43</a:t>
            </a:r>
          </a:p>
        </p:txBody>
      </p:sp>
      <p:sp>
        <p:nvSpPr>
          <p:cNvPr id="24602" name="Rectangle 26">
            <a:extLst>
              <a:ext uri="{FF2B5EF4-FFF2-40B4-BE49-F238E27FC236}">
                <a16:creationId xmlns:a16="http://schemas.microsoft.com/office/drawing/2014/main" id="{79B6B23A-F96F-4BAD-97DC-11CD98CDD9D9}"/>
              </a:ext>
            </a:extLst>
          </p:cNvPr>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53</a:t>
            </a:r>
          </a:p>
        </p:txBody>
      </p:sp>
      <p:sp>
        <p:nvSpPr>
          <p:cNvPr id="24603" name="Rectangle 27">
            <a:extLst>
              <a:ext uri="{FF2B5EF4-FFF2-40B4-BE49-F238E27FC236}">
                <a16:creationId xmlns:a16="http://schemas.microsoft.com/office/drawing/2014/main" id="{5E78090C-5F0A-4772-BEB8-7DDC1416C7D4}"/>
              </a:ext>
            </a:extLst>
          </p:cNvPr>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84</a:t>
            </a:r>
          </a:p>
        </p:txBody>
      </p:sp>
      <p:sp>
        <p:nvSpPr>
          <p:cNvPr id="24604" name="Rectangle 28">
            <a:extLst>
              <a:ext uri="{FF2B5EF4-FFF2-40B4-BE49-F238E27FC236}">
                <a16:creationId xmlns:a16="http://schemas.microsoft.com/office/drawing/2014/main" id="{F3B576B1-243E-4F4F-B291-943A79001CDD}"/>
              </a:ext>
            </a:extLst>
          </p:cNvPr>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72</a:t>
            </a:r>
          </a:p>
        </p:txBody>
      </p:sp>
      <p:sp>
        <p:nvSpPr>
          <p:cNvPr id="24605" name="Rectangle 29">
            <a:extLst>
              <a:ext uri="{FF2B5EF4-FFF2-40B4-BE49-F238E27FC236}">
                <a16:creationId xmlns:a16="http://schemas.microsoft.com/office/drawing/2014/main" id="{5C51DE88-DF86-4621-BBCD-DF124BC3EAC7}"/>
              </a:ext>
            </a:extLst>
          </p:cNvPr>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93</a:t>
            </a:r>
          </a:p>
        </p:txBody>
      </p:sp>
      <p:sp>
        <p:nvSpPr>
          <p:cNvPr id="24606" name="Rectangle 30">
            <a:extLst>
              <a:ext uri="{FF2B5EF4-FFF2-40B4-BE49-F238E27FC236}">
                <a16:creationId xmlns:a16="http://schemas.microsoft.com/office/drawing/2014/main" id="{73F1DD58-5D3C-4777-A0EF-1AF7C7A8C9C9}"/>
              </a:ext>
            </a:extLst>
          </p:cNvPr>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95</a:t>
            </a:r>
          </a:p>
        </p:txBody>
      </p:sp>
      <p:sp>
        <p:nvSpPr>
          <p:cNvPr id="24607" name="Rectangle 31">
            <a:extLst>
              <a:ext uri="{FF2B5EF4-FFF2-40B4-BE49-F238E27FC236}">
                <a16:creationId xmlns:a16="http://schemas.microsoft.com/office/drawing/2014/main" id="{0DFB553C-E2E9-4D96-B20F-EBE32B01EC0A}"/>
              </a:ext>
            </a:extLst>
          </p:cNvPr>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97</a:t>
            </a:r>
          </a:p>
        </p:txBody>
      </p:sp>
      <p:sp>
        <p:nvSpPr>
          <p:cNvPr id="24608" name="Rectangle 32">
            <a:extLst>
              <a:ext uri="{FF2B5EF4-FFF2-40B4-BE49-F238E27FC236}">
                <a16:creationId xmlns:a16="http://schemas.microsoft.com/office/drawing/2014/main" id="{6E04C139-C2D4-4F92-A746-7873347D44BA}"/>
              </a:ext>
            </a:extLst>
          </p:cNvPr>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96</a:t>
            </a:r>
          </a:p>
        </p:txBody>
      </p:sp>
      <p:sp>
        <p:nvSpPr>
          <p:cNvPr id="24609" name="Rectangle 33">
            <a:extLst>
              <a:ext uri="{FF2B5EF4-FFF2-40B4-BE49-F238E27FC236}">
                <a16:creationId xmlns:a16="http://schemas.microsoft.com/office/drawing/2014/main" id="{090236BE-83E0-4C9E-B891-04FCB99741D6}"/>
              </a:ext>
            </a:extLst>
          </p:cNvPr>
          <p:cNvSpPr>
            <a:spLocks noChangeArrowheads="1"/>
          </p:cNvSpPr>
          <p:nvPr/>
        </p:nvSpPr>
        <p:spPr bwMode="auto">
          <a:xfrm>
            <a:off x="1143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24610" name="Rectangle 34">
            <a:extLst>
              <a:ext uri="{FF2B5EF4-FFF2-40B4-BE49-F238E27FC236}">
                <a16:creationId xmlns:a16="http://schemas.microsoft.com/office/drawing/2014/main" id="{559B4D38-FDD1-4D31-A241-9ABCAF51F82F}"/>
              </a:ext>
            </a:extLst>
          </p:cNvPr>
          <p:cNvSpPr>
            <a:spLocks noChangeArrowheads="1"/>
          </p:cNvSpPr>
          <p:nvPr/>
        </p:nvSpPr>
        <p:spPr bwMode="auto">
          <a:xfrm>
            <a:off x="2955925" y="5103813"/>
            <a:ext cx="5048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lo</a:t>
            </a:r>
            <a:b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b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hi</a:t>
            </a:r>
            <a:b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b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mid</a:t>
            </a:r>
          </a:p>
        </p:txBody>
      </p:sp>
      <p:sp>
        <p:nvSpPr>
          <p:cNvPr id="24611" name="Line 35">
            <a:extLst>
              <a:ext uri="{FF2B5EF4-FFF2-40B4-BE49-F238E27FC236}">
                <a16:creationId xmlns:a16="http://schemas.microsoft.com/office/drawing/2014/main" id="{1E92FD2F-A974-4870-A7F6-184F93ADF798}"/>
              </a:ext>
            </a:extLst>
          </p:cNvPr>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
        <p:nvSpPr>
          <p:cNvPr id="24612" name="Oval 36">
            <a:extLst>
              <a:ext uri="{FF2B5EF4-FFF2-40B4-BE49-F238E27FC236}">
                <a16:creationId xmlns:a16="http://schemas.microsoft.com/office/drawing/2014/main" id="{FA749EAB-0033-4941-AD77-ABF63FE729A9}"/>
              </a:ext>
            </a:extLst>
          </p:cNvPr>
          <p:cNvSpPr>
            <a:spLocks noChangeArrowheads="1"/>
          </p:cNvSpPr>
          <p:nvPr/>
        </p:nvSpPr>
        <p:spPr bwMode="auto">
          <a:xfrm>
            <a:off x="3022600" y="4137025"/>
            <a:ext cx="357188" cy="357188"/>
          </a:xfrm>
          <a:prstGeom prst="ellipse">
            <a:avLst/>
          </a:prstGeom>
          <a:solidFill>
            <a:schemeClr val="folHlink">
              <a:alpha val="25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C95F29E-DF80-4F4D-914B-2BEEDC965755}"/>
              </a:ext>
            </a:extLst>
          </p:cNvPr>
          <p:cNvSpPr>
            <a:spLocks noGrp="1" noChangeArrowheads="1"/>
          </p:cNvSpPr>
          <p:nvPr>
            <p:ph type="title"/>
          </p:nvPr>
        </p:nvSpPr>
        <p:spPr/>
        <p:txBody>
          <a:bodyPr/>
          <a:lstStyle/>
          <a:p>
            <a:r>
              <a:rPr kumimoji="0" lang="en-US" altLang="ti-ET"/>
              <a:t>Binary Search</a:t>
            </a:r>
          </a:p>
        </p:txBody>
      </p:sp>
      <p:sp>
        <p:nvSpPr>
          <p:cNvPr id="25603" name="Rectangle 3">
            <a:extLst>
              <a:ext uri="{FF2B5EF4-FFF2-40B4-BE49-F238E27FC236}">
                <a16:creationId xmlns:a16="http://schemas.microsoft.com/office/drawing/2014/main" id="{926846FC-CA22-4F64-86F5-441A5950437F}"/>
              </a:ext>
            </a:extLst>
          </p:cNvPr>
          <p:cNvSpPr>
            <a:spLocks noGrp="1" noChangeArrowheads="1"/>
          </p:cNvSpPr>
          <p:nvPr>
            <p:ph type="body" idx="1"/>
          </p:nvPr>
        </p:nvSpPr>
        <p:spPr/>
        <p:txBody>
          <a:bodyPr/>
          <a:lstStyle/>
          <a:p>
            <a:r>
              <a:rPr kumimoji="0" lang="en-US" altLang="ti-ET"/>
              <a:t>Binary search.   </a:t>
            </a:r>
            <a:r>
              <a:rPr kumimoji="0" lang="en-US" altLang="ti-ET">
                <a:solidFill>
                  <a:schemeClr val="tx1"/>
                </a:solidFill>
              </a:rPr>
              <a:t>Given </a:t>
            </a:r>
            <a:r>
              <a:rPr kumimoji="0" lang="en-US" altLang="ti-ET" sz="1600">
                <a:solidFill>
                  <a:schemeClr val="tx1"/>
                </a:solidFill>
                <a:latin typeface="Courier New" panose="02070309020205020404" pitchFamily="49" charset="0"/>
              </a:rPr>
              <a:t>value</a:t>
            </a:r>
            <a:r>
              <a:rPr kumimoji="0" lang="en-US" altLang="ti-ET">
                <a:solidFill>
                  <a:schemeClr val="tx1"/>
                </a:solidFill>
              </a:rPr>
              <a:t> and sorted array </a:t>
            </a:r>
            <a:r>
              <a:rPr kumimoji="0" lang="en-US" altLang="ti-ET" sz="1600">
                <a:solidFill>
                  <a:schemeClr val="tx1"/>
                </a:solidFill>
                <a:latin typeface="Courier New" panose="02070309020205020404" pitchFamily="49" charset="0"/>
              </a:rPr>
              <a:t>a[]</a:t>
            </a:r>
            <a:r>
              <a:rPr kumimoji="0" lang="en-US" altLang="ti-ET">
                <a:solidFill>
                  <a:schemeClr val="tx1"/>
                </a:solidFill>
              </a:rPr>
              <a:t>, find index </a:t>
            </a:r>
            <a:r>
              <a:rPr kumimoji="0" lang="en-US" altLang="ti-ET" sz="1600">
                <a:solidFill>
                  <a:schemeClr val="tx1"/>
                </a:solidFill>
                <a:latin typeface="Courier New" panose="02070309020205020404" pitchFamily="49" charset="0"/>
              </a:rPr>
              <a:t>i</a:t>
            </a:r>
            <a:br>
              <a:rPr kumimoji="0" lang="en-US" altLang="ti-ET" sz="1600">
                <a:solidFill>
                  <a:schemeClr val="tx1"/>
                </a:solidFill>
                <a:latin typeface="Courier New" panose="02070309020205020404" pitchFamily="49" charset="0"/>
              </a:rPr>
            </a:br>
            <a:r>
              <a:rPr kumimoji="0" lang="en-US" altLang="ti-ET">
                <a:solidFill>
                  <a:schemeClr val="tx1"/>
                </a:solidFill>
              </a:rPr>
              <a:t>such that </a:t>
            </a:r>
            <a:r>
              <a:rPr kumimoji="0" lang="en-US" altLang="ti-ET" sz="1600">
                <a:solidFill>
                  <a:schemeClr val="tx1"/>
                </a:solidFill>
                <a:latin typeface="Courier New" panose="02070309020205020404" pitchFamily="49" charset="0"/>
              </a:rPr>
              <a:t>a[i]</a:t>
            </a:r>
            <a:r>
              <a:rPr kumimoji="0" lang="en-US" altLang="ti-ET">
                <a:solidFill>
                  <a:schemeClr val="tx1"/>
                </a:solidFill>
              </a:rPr>
              <a:t> = </a:t>
            </a:r>
            <a:r>
              <a:rPr kumimoji="0" lang="en-US" altLang="ti-ET" sz="1600">
                <a:solidFill>
                  <a:schemeClr val="tx1"/>
                </a:solidFill>
                <a:latin typeface="Courier New" panose="02070309020205020404" pitchFamily="49" charset="0"/>
              </a:rPr>
              <a:t>value</a:t>
            </a:r>
            <a:r>
              <a:rPr kumimoji="0" lang="en-US" altLang="ti-ET">
                <a:solidFill>
                  <a:schemeClr val="tx1"/>
                </a:solidFill>
              </a:rPr>
              <a:t>, or report that no such index exists.</a:t>
            </a:r>
          </a:p>
          <a:p>
            <a:endParaRPr kumimoji="0" lang="en-US" altLang="ti-ET"/>
          </a:p>
          <a:p>
            <a:r>
              <a:rPr kumimoji="0" lang="en-US" altLang="ti-ET"/>
              <a:t>Invariant.  </a:t>
            </a:r>
            <a:r>
              <a:rPr kumimoji="0" lang="en-US" altLang="ti-ET">
                <a:solidFill>
                  <a:schemeClr val="tx1"/>
                </a:solidFill>
              </a:rPr>
              <a:t>Algorithm maintains </a:t>
            </a:r>
            <a:r>
              <a:rPr kumimoji="0" lang="en-US" altLang="ti-ET" sz="1600">
                <a:solidFill>
                  <a:schemeClr val="tx1"/>
                </a:solidFill>
                <a:latin typeface="Courier New" panose="02070309020205020404" pitchFamily="49" charset="0"/>
              </a:rPr>
              <a:t>a[lo]</a:t>
            </a:r>
            <a:r>
              <a:rPr kumimoji="0" lang="en-US" altLang="ti-ET">
                <a:solidFill>
                  <a:schemeClr val="tx1"/>
                </a:solidFill>
              </a:rPr>
              <a:t> </a:t>
            </a:r>
            <a:r>
              <a:rPr kumimoji="0" lang="en-US" altLang="ti-ET">
                <a:solidFill>
                  <a:schemeClr val="tx1"/>
                </a:solidFill>
                <a:sym typeface="Symbol" panose="05050102010706020507" pitchFamily="18" charset="2"/>
              </a:rPr>
              <a:t></a:t>
            </a:r>
            <a:r>
              <a:rPr kumimoji="0" lang="en-US" altLang="ti-ET">
                <a:solidFill>
                  <a:schemeClr val="tx1"/>
                </a:solidFill>
              </a:rPr>
              <a:t> </a:t>
            </a:r>
            <a:r>
              <a:rPr kumimoji="0" lang="en-US" altLang="ti-ET" sz="1600">
                <a:solidFill>
                  <a:schemeClr val="tx1"/>
                </a:solidFill>
                <a:latin typeface="Courier New" panose="02070309020205020404" pitchFamily="49" charset="0"/>
              </a:rPr>
              <a:t>value </a:t>
            </a:r>
            <a:r>
              <a:rPr kumimoji="0" lang="en-US" altLang="ti-ET">
                <a:solidFill>
                  <a:schemeClr val="tx1"/>
                </a:solidFill>
                <a:sym typeface="Symbol" panose="05050102010706020507" pitchFamily="18" charset="2"/>
              </a:rPr>
              <a:t> </a:t>
            </a:r>
            <a:r>
              <a:rPr kumimoji="0" lang="en-US" altLang="ti-ET">
                <a:solidFill>
                  <a:schemeClr val="tx1"/>
                </a:solidFill>
              </a:rPr>
              <a:t> </a:t>
            </a:r>
            <a:r>
              <a:rPr kumimoji="0" lang="en-US" altLang="ti-ET" sz="1600">
                <a:solidFill>
                  <a:schemeClr val="tx1"/>
                </a:solidFill>
                <a:latin typeface="Courier New" panose="02070309020205020404" pitchFamily="49" charset="0"/>
              </a:rPr>
              <a:t>a[hi].</a:t>
            </a:r>
          </a:p>
          <a:p>
            <a:endParaRPr kumimoji="0" lang="en-US" altLang="ti-ET" sz="1600">
              <a:solidFill>
                <a:schemeClr val="tx1"/>
              </a:solidFill>
              <a:latin typeface="Courier New" panose="02070309020205020404" pitchFamily="49" charset="0"/>
            </a:endParaRPr>
          </a:p>
          <a:p>
            <a:endParaRPr kumimoji="0" lang="en-US" altLang="ti-ET" sz="1600">
              <a:solidFill>
                <a:schemeClr val="tx1"/>
              </a:solidFill>
              <a:latin typeface="Courier New" panose="02070309020205020404" pitchFamily="49" charset="0"/>
            </a:endParaRPr>
          </a:p>
          <a:p>
            <a:r>
              <a:rPr kumimoji="0" lang="en-US" altLang="ti-ET"/>
              <a:t>Ex.  </a:t>
            </a:r>
            <a:r>
              <a:rPr kumimoji="0" lang="en-US" altLang="ti-ET">
                <a:solidFill>
                  <a:schemeClr val="tx1"/>
                </a:solidFill>
              </a:rPr>
              <a:t>Binary search for 33.</a:t>
            </a:r>
            <a:endParaRPr kumimoji="0" lang="en-US" altLang="ti-ET" sz="1600">
              <a:solidFill>
                <a:schemeClr val="tx1"/>
              </a:solidFill>
              <a:latin typeface="Courier New" panose="02070309020205020404" pitchFamily="49" charset="0"/>
            </a:endParaRPr>
          </a:p>
        </p:txBody>
      </p:sp>
      <p:sp>
        <p:nvSpPr>
          <p:cNvPr id="25604" name="Rectangle 4">
            <a:extLst>
              <a:ext uri="{FF2B5EF4-FFF2-40B4-BE49-F238E27FC236}">
                <a16:creationId xmlns:a16="http://schemas.microsoft.com/office/drawing/2014/main" id="{0271F194-35D6-455A-B47C-E063E19A3AC5}"/>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a:t>
            </a:r>
          </a:p>
        </p:txBody>
      </p:sp>
      <p:sp>
        <p:nvSpPr>
          <p:cNvPr id="25605" name="Rectangle 5">
            <a:extLst>
              <a:ext uri="{FF2B5EF4-FFF2-40B4-BE49-F238E27FC236}">
                <a16:creationId xmlns:a16="http://schemas.microsoft.com/office/drawing/2014/main" id="{9CE7A1C1-DAEA-47B4-92E7-D708022607E8}"/>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a:t>
            </a:r>
          </a:p>
        </p:txBody>
      </p:sp>
      <p:sp>
        <p:nvSpPr>
          <p:cNvPr id="25606" name="Rectangle 6">
            <a:extLst>
              <a:ext uri="{FF2B5EF4-FFF2-40B4-BE49-F238E27FC236}">
                <a16:creationId xmlns:a16="http://schemas.microsoft.com/office/drawing/2014/main" id="{2BE5617C-B1A9-49DB-BB02-926F89328DFC}"/>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a:t>
            </a:r>
          </a:p>
        </p:txBody>
      </p:sp>
      <p:sp>
        <p:nvSpPr>
          <p:cNvPr id="25607" name="Rectangle 7">
            <a:extLst>
              <a:ext uri="{FF2B5EF4-FFF2-40B4-BE49-F238E27FC236}">
                <a16:creationId xmlns:a16="http://schemas.microsoft.com/office/drawing/2014/main" id="{E3F6D688-845D-418F-A3A8-15A63C9DDF53}"/>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3</a:t>
            </a:r>
          </a:p>
        </p:txBody>
      </p:sp>
      <p:sp>
        <p:nvSpPr>
          <p:cNvPr id="25608" name="Rectangle 8">
            <a:extLst>
              <a:ext uri="{FF2B5EF4-FFF2-40B4-BE49-F238E27FC236}">
                <a16:creationId xmlns:a16="http://schemas.microsoft.com/office/drawing/2014/main" id="{38FD756C-93B7-49BA-93C0-7FED58D93D50}"/>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a:t>
            </a:r>
          </a:p>
        </p:txBody>
      </p:sp>
      <p:sp>
        <p:nvSpPr>
          <p:cNvPr id="25609" name="Rectangle 9">
            <a:extLst>
              <a:ext uri="{FF2B5EF4-FFF2-40B4-BE49-F238E27FC236}">
                <a16:creationId xmlns:a16="http://schemas.microsoft.com/office/drawing/2014/main" id="{27DC3689-CF48-4FFD-84F8-2FF539804C0A}"/>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25610" name="Rectangle 10">
            <a:extLst>
              <a:ext uri="{FF2B5EF4-FFF2-40B4-BE49-F238E27FC236}">
                <a16:creationId xmlns:a16="http://schemas.microsoft.com/office/drawing/2014/main" id="{91D1EEC2-4BDD-454D-BBAA-E299C0636AF7}"/>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a:t>
            </a:r>
          </a:p>
        </p:txBody>
      </p:sp>
      <p:sp>
        <p:nvSpPr>
          <p:cNvPr id="25611" name="Rectangle 11">
            <a:extLst>
              <a:ext uri="{FF2B5EF4-FFF2-40B4-BE49-F238E27FC236}">
                <a16:creationId xmlns:a16="http://schemas.microsoft.com/office/drawing/2014/main" id="{6553DC85-4C19-46F3-A6B5-038CF7CD35A0}"/>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a:t>
            </a:r>
          </a:p>
        </p:txBody>
      </p:sp>
      <p:sp>
        <p:nvSpPr>
          <p:cNvPr id="25612" name="Rectangle 12">
            <a:extLst>
              <a:ext uri="{FF2B5EF4-FFF2-40B4-BE49-F238E27FC236}">
                <a16:creationId xmlns:a16="http://schemas.microsoft.com/office/drawing/2014/main" id="{0C8D551B-7921-4EB8-A06B-5447B9BD0B08}"/>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10</a:t>
            </a:r>
          </a:p>
        </p:txBody>
      </p:sp>
      <p:sp>
        <p:nvSpPr>
          <p:cNvPr id="25613" name="Rectangle 13">
            <a:extLst>
              <a:ext uri="{FF2B5EF4-FFF2-40B4-BE49-F238E27FC236}">
                <a16:creationId xmlns:a16="http://schemas.microsoft.com/office/drawing/2014/main" id="{E4B1E745-B6DD-4DCD-AE4B-BC9C78FEBE9B}"/>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a:t>
            </a:r>
          </a:p>
        </p:txBody>
      </p:sp>
      <p:sp>
        <p:nvSpPr>
          <p:cNvPr id="25614" name="Rectangle 14">
            <a:extLst>
              <a:ext uri="{FF2B5EF4-FFF2-40B4-BE49-F238E27FC236}">
                <a16:creationId xmlns:a16="http://schemas.microsoft.com/office/drawing/2014/main" id="{9967B208-358D-406D-9FFE-4C29EE0632F2}"/>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11</a:t>
            </a:r>
          </a:p>
        </p:txBody>
      </p:sp>
      <p:sp>
        <p:nvSpPr>
          <p:cNvPr id="25615" name="Rectangle 15">
            <a:extLst>
              <a:ext uri="{FF2B5EF4-FFF2-40B4-BE49-F238E27FC236}">
                <a16:creationId xmlns:a16="http://schemas.microsoft.com/office/drawing/2014/main" id="{9007EB93-138F-4CEC-8B28-964E1A4F200E}"/>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12</a:t>
            </a:r>
          </a:p>
        </p:txBody>
      </p:sp>
      <p:sp>
        <p:nvSpPr>
          <p:cNvPr id="25616" name="Rectangle 16">
            <a:extLst>
              <a:ext uri="{FF2B5EF4-FFF2-40B4-BE49-F238E27FC236}">
                <a16:creationId xmlns:a16="http://schemas.microsoft.com/office/drawing/2014/main" id="{73DE4599-A2D9-4EAE-BF90-245E3CA1D65D}"/>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25617" name="Rectangle 17">
            <a:extLst>
              <a:ext uri="{FF2B5EF4-FFF2-40B4-BE49-F238E27FC236}">
                <a16:creationId xmlns:a16="http://schemas.microsoft.com/office/drawing/2014/main" id="{19AA57E0-E793-4B2F-8555-F8EB56DA626F}"/>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25618" name="Rectangle 18">
            <a:extLst>
              <a:ext uri="{FF2B5EF4-FFF2-40B4-BE49-F238E27FC236}">
                <a16:creationId xmlns:a16="http://schemas.microsoft.com/office/drawing/2014/main" id="{E14E5B82-4120-4793-AA49-22211F9B2CC6}"/>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9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0</a:t>
            </a:r>
          </a:p>
        </p:txBody>
      </p:sp>
      <p:sp>
        <p:nvSpPr>
          <p:cNvPr id="25619" name="Rectangle 19">
            <a:extLst>
              <a:ext uri="{FF2B5EF4-FFF2-40B4-BE49-F238E27FC236}">
                <a16:creationId xmlns:a16="http://schemas.microsoft.com/office/drawing/2014/main" id="{E5081332-992C-4939-9079-A0753C22502F}"/>
              </a:ext>
            </a:extLst>
          </p:cNvPr>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64</a:t>
            </a:r>
          </a:p>
        </p:txBody>
      </p:sp>
      <p:sp>
        <p:nvSpPr>
          <p:cNvPr id="25620" name="Rectangle 20">
            <a:extLst>
              <a:ext uri="{FF2B5EF4-FFF2-40B4-BE49-F238E27FC236}">
                <a16:creationId xmlns:a16="http://schemas.microsoft.com/office/drawing/2014/main" id="{6D0A31FA-B552-4002-B5E8-5A397CD7503F}"/>
              </a:ext>
            </a:extLst>
          </p:cNvPr>
          <p:cNvSpPr>
            <a:spLocks noChangeArrowheads="1"/>
          </p:cNvSpPr>
          <p:nvPr/>
        </p:nvSpPr>
        <p:spPr bwMode="auto">
          <a:xfrm>
            <a:off x="205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14</a:t>
            </a:r>
          </a:p>
        </p:txBody>
      </p:sp>
      <p:sp>
        <p:nvSpPr>
          <p:cNvPr id="25621" name="Rectangle 21">
            <a:extLst>
              <a:ext uri="{FF2B5EF4-FFF2-40B4-BE49-F238E27FC236}">
                <a16:creationId xmlns:a16="http://schemas.microsoft.com/office/drawing/2014/main" id="{06874CDF-987E-4D4B-B561-0FB72CF0670B}"/>
              </a:ext>
            </a:extLst>
          </p:cNvPr>
          <p:cNvSpPr>
            <a:spLocks noChangeArrowheads="1"/>
          </p:cNvSpPr>
          <p:nvPr/>
        </p:nvSpPr>
        <p:spPr bwMode="auto">
          <a:xfrm>
            <a:off x="1600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13</a:t>
            </a:r>
          </a:p>
        </p:txBody>
      </p:sp>
      <p:sp>
        <p:nvSpPr>
          <p:cNvPr id="25622" name="Rectangle 22">
            <a:extLst>
              <a:ext uri="{FF2B5EF4-FFF2-40B4-BE49-F238E27FC236}">
                <a16:creationId xmlns:a16="http://schemas.microsoft.com/office/drawing/2014/main" id="{72B38180-041D-4B7C-A489-BEBF84B0D061}"/>
              </a:ext>
            </a:extLst>
          </p:cNvPr>
          <p:cNvSpPr>
            <a:spLocks noChangeArrowheads="1"/>
          </p:cNvSpPr>
          <p:nvPr/>
        </p:nvSpPr>
        <p:spPr bwMode="auto">
          <a:xfrm>
            <a:off x="251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25</a:t>
            </a:r>
          </a:p>
        </p:txBody>
      </p:sp>
      <p:sp>
        <p:nvSpPr>
          <p:cNvPr id="25623" name="Rectangle 23">
            <a:extLst>
              <a:ext uri="{FF2B5EF4-FFF2-40B4-BE49-F238E27FC236}">
                <a16:creationId xmlns:a16="http://schemas.microsoft.com/office/drawing/2014/main" id="{ACF25062-8AC2-4034-A279-139F26146565}"/>
              </a:ext>
            </a:extLst>
          </p:cNvPr>
          <p:cNvSpPr>
            <a:spLocks noChangeArrowheads="1"/>
          </p:cNvSpPr>
          <p:nvPr/>
        </p:nvSpPr>
        <p:spPr bwMode="auto">
          <a:xfrm>
            <a:off x="2971800" y="4108450"/>
            <a:ext cx="457200" cy="420688"/>
          </a:xfrm>
          <a:prstGeom prst="rect">
            <a:avLst/>
          </a:prstGeom>
          <a:solidFill>
            <a:srgbClr val="008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FFFFFF"/>
                </a:solidFill>
                <a:effectLst/>
                <a:uLnTx/>
                <a:uFillTx/>
                <a:latin typeface="Courier New" panose="02070309020205020404" pitchFamily="49" charset="0"/>
                <a:ea typeface="MS PGothic" panose="020B0600070205080204" pitchFamily="34" charset="-128"/>
                <a:cs typeface="+mn-cs"/>
              </a:rPr>
              <a:t>33</a:t>
            </a:r>
          </a:p>
        </p:txBody>
      </p:sp>
      <p:sp>
        <p:nvSpPr>
          <p:cNvPr id="25624" name="Rectangle 24">
            <a:extLst>
              <a:ext uri="{FF2B5EF4-FFF2-40B4-BE49-F238E27FC236}">
                <a16:creationId xmlns:a16="http://schemas.microsoft.com/office/drawing/2014/main" id="{8157FC7E-2AEC-4B8F-8D42-1E0DDAE476AD}"/>
              </a:ext>
            </a:extLst>
          </p:cNvPr>
          <p:cNvSpPr>
            <a:spLocks noChangeArrowheads="1"/>
          </p:cNvSpPr>
          <p:nvPr/>
        </p:nvSpPr>
        <p:spPr bwMode="auto">
          <a:xfrm>
            <a:off x="3886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51</a:t>
            </a:r>
          </a:p>
        </p:txBody>
      </p:sp>
      <p:sp>
        <p:nvSpPr>
          <p:cNvPr id="25625" name="Rectangle 25">
            <a:extLst>
              <a:ext uri="{FF2B5EF4-FFF2-40B4-BE49-F238E27FC236}">
                <a16:creationId xmlns:a16="http://schemas.microsoft.com/office/drawing/2014/main" id="{156F9C4B-5C27-42A0-AAC4-49E7BD7BF9F9}"/>
              </a:ext>
            </a:extLst>
          </p:cNvPr>
          <p:cNvSpPr>
            <a:spLocks noChangeArrowheads="1"/>
          </p:cNvSpPr>
          <p:nvPr/>
        </p:nvSpPr>
        <p:spPr bwMode="auto">
          <a:xfrm>
            <a:off x="3429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43</a:t>
            </a:r>
          </a:p>
        </p:txBody>
      </p:sp>
      <p:sp>
        <p:nvSpPr>
          <p:cNvPr id="25626" name="Rectangle 26">
            <a:extLst>
              <a:ext uri="{FF2B5EF4-FFF2-40B4-BE49-F238E27FC236}">
                <a16:creationId xmlns:a16="http://schemas.microsoft.com/office/drawing/2014/main" id="{913378DA-A628-4DB1-A09B-1EDA18C4F4E1}"/>
              </a:ext>
            </a:extLst>
          </p:cNvPr>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53</a:t>
            </a:r>
          </a:p>
        </p:txBody>
      </p:sp>
      <p:sp>
        <p:nvSpPr>
          <p:cNvPr id="25627" name="Rectangle 27">
            <a:extLst>
              <a:ext uri="{FF2B5EF4-FFF2-40B4-BE49-F238E27FC236}">
                <a16:creationId xmlns:a16="http://schemas.microsoft.com/office/drawing/2014/main" id="{B4D0E054-2F6A-4494-B80C-F38A5A69EF4C}"/>
              </a:ext>
            </a:extLst>
          </p:cNvPr>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84</a:t>
            </a:r>
          </a:p>
        </p:txBody>
      </p:sp>
      <p:sp>
        <p:nvSpPr>
          <p:cNvPr id="25628" name="Rectangle 28">
            <a:extLst>
              <a:ext uri="{FF2B5EF4-FFF2-40B4-BE49-F238E27FC236}">
                <a16:creationId xmlns:a16="http://schemas.microsoft.com/office/drawing/2014/main" id="{8DF48117-3C32-439E-ABB6-999DB053211F}"/>
              </a:ext>
            </a:extLst>
          </p:cNvPr>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72</a:t>
            </a:r>
          </a:p>
        </p:txBody>
      </p:sp>
      <p:sp>
        <p:nvSpPr>
          <p:cNvPr id="25629" name="Rectangle 29">
            <a:extLst>
              <a:ext uri="{FF2B5EF4-FFF2-40B4-BE49-F238E27FC236}">
                <a16:creationId xmlns:a16="http://schemas.microsoft.com/office/drawing/2014/main" id="{BF1E5A08-BEAA-4843-9450-5AF33E68D715}"/>
              </a:ext>
            </a:extLst>
          </p:cNvPr>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93</a:t>
            </a:r>
          </a:p>
        </p:txBody>
      </p:sp>
      <p:sp>
        <p:nvSpPr>
          <p:cNvPr id="25630" name="Rectangle 30">
            <a:extLst>
              <a:ext uri="{FF2B5EF4-FFF2-40B4-BE49-F238E27FC236}">
                <a16:creationId xmlns:a16="http://schemas.microsoft.com/office/drawing/2014/main" id="{971FA7AA-AAD9-4B2A-833D-52030C11E4BC}"/>
              </a:ext>
            </a:extLst>
          </p:cNvPr>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95</a:t>
            </a:r>
          </a:p>
        </p:txBody>
      </p:sp>
      <p:sp>
        <p:nvSpPr>
          <p:cNvPr id="25631" name="Rectangle 31">
            <a:extLst>
              <a:ext uri="{FF2B5EF4-FFF2-40B4-BE49-F238E27FC236}">
                <a16:creationId xmlns:a16="http://schemas.microsoft.com/office/drawing/2014/main" id="{170AB361-AE9B-43A0-9EE1-FDF6BD102037}"/>
              </a:ext>
            </a:extLst>
          </p:cNvPr>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97</a:t>
            </a:r>
          </a:p>
        </p:txBody>
      </p:sp>
      <p:sp>
        <p:nvSpPr>
          <p:cNvPr id="25632" name="Rectangle 32">
            <a:extLst>
              <a:ext uri="{FF2B5EF4-FFF2-40B4-BE49-F238E27FC236}">
                <a16:creationId xmlns:a16="http://schemas.microsoft.com/office/drawing/2014/main" id="{C88F313A-3CCF-41A8-A16A-315F035E3267}"/>
              </a:ext>
            </a:extLst>
          </p:cNvPr>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96</a:t>
            </a:r>
          </a:p>
        </p:txBody>
      </p:sp>
      <p:sp>
        <p:nvSpPr>
          <p:cNvPr id="25633" name="Rectangle 33">
            <a:extLst>
              <a:ext uri="{FF2B5EF4-FFF2-40B4-BE49-F238E27FC236}">
                <a16:creationId xmlns:a16="http://schemas.microsoft.com/office/drawing/2014/main" id="{8C589763-00B4-4C35-AB3B-A926D6B22CA8}"/>
              </a:ext>
            </a:extLst>
          </p:cNvPr>
          <p:cNvSpPr>
            <a:spLocks noChangeArrowheads="1"/>
          </p:cNvSpPr>
          <p:nvPr/>
        </p:nvSpPr>
        <p:spPr bwMode="auto">
          <a:xfrm>
            <a:off x="1143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1400" b="1" i="0" u="none" strike="noStrike" kern="1200" cap="none" spc="0" normalizeH="0" baseline="0" noProof="0">
                <a:ln>
                  <a:noFill/>
                </a:ln>
                <a:solidFill>
                  <a:srgbClr val="4D4D4D"/>
                </a:solidFill>
                <a:effectLst/>
                <a:uLnTx/>
                <a:uFillTx/>
                <a:latin typeface="Courier New" panose="02070309020205020404" pitchFamily="49" charset="0"/>
                <a:ea typeface="MS PGothic" panose="020B0600070205080204" pitchFamily="34" charset="-128"/>
                <a:cs typeface="+mn-cs"/>
              </a:rPr>
              <a:t>6</a:t>
            </a:r>
          </a:p>
        </p:txBody>
      </p:sp>
      <p:sp>
        <p:nvSpPr>
          <p:cNvPr id="25634" name="Rectangle 34">
            <a:extLst>
              <a:ext uri="{FF2B5EF4-FFF2-40B4-BE49-F238E27FC236}">
                <a16:creationId xmlns:a16="http://schemas.microsoft.com/office/drawing/2014/main" id="{F4DB70ED-8A22-4AFC-94E8-54B45B3601F4}"/>
              </a:ext>
            </a:extLst>
          </p:cNvPr>
          <p:cNvSpPr>
            <a:spLocks noChangeArrowheads="1"/>
          </p:cNvSpPr>
          <p:nvPr/>
        </p:nvSpPr>
        <p:spPr bwMode="auto">
          <a:xfrm>
            <a:off x="2955925" y="5103813"/>
            <a:ext cx="5048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lo</a:t>
            </a:r>
            <a:b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b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hi</a:t>
            </a:r>
            <a:b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br>
            <a:r>
              <a:rPr kumimoji="1" lang="en-US" altLang="ti-ET" sz="1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mid</a:t>
            </a:r>
          </a:p>
        </p:txBody>
      </p:sp>
      <p:sp>
        <p:nvSpPr>
          <p:cNvPr id="25635" name="Line 35">
            <a:extLst>
              <a:ext uri="{FF2B5EF4-FFF2-40B4-BE49-F238E27FC236}">
                <a16:creationId xmlns:a16="http://schemas.microsoft.com/office/drawing/2014/main" id="{B1643FF6-242C-4AF8-BB8B-C1789215D454}"/>
              </a:ext>
            </a:extLst>
          </p:cNvPr>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1400" b="0" i="0" u="none" strike="noStrike" kern="1200" cap="none" spc="0" normalizeH="0" baseline="0" noProof="0">
              <a:ln>
                <a:noFill/>
              </a:ln>
              <a:solidFill>
                <a:srgbClr val="000000"/>
              </a:solidFill>
              <a:effectLst/>
              <a:uLnTx/>
              <a:uFillTx/>
              <a:ea typeface="MS PGothic" panose="020B0600070205080204" pitchFamily="34" charset="-128"/>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1"/>
            <a:ext cx="9144000" cy="685799"/>
          </a:xfrm>
        </p:spPr>
        <p:txBody>
          <a:bodyPr/>
          <a:lstStyle/>
          <a:p>
            <a:r>
              <a:rPr lang="en-US" altLang="en-US" sz="2800" b="1" dirty="0"/>
              <a:t>Files of Unordered Records (Heap Files)</a:t>
            </a:r>
          </a:p>
        </p:txBody>
      </p:sp>
      <p:sp>
        <p:nvSpPr>
          <p:cNvPr id="38915" name="Content Placeholder 2"/>
          <p:cNvSpPr>
            <a:spLocks noGrp="1"/>
          </p:cNvSpPr>
          <p:nvPr>
            <p:ph idx="1"/>
          </p:nvPr>
        </p:nvSpPr>
        <p:spPr>
          <a:xfrm>
            <a:off x="52960" y="685799"/>
            <a:ext cx="9042400" cy="6172199"/>
          </a:xfrm>
        </p:spPr>
        <p:txBody>
          <a:bodyPr/>
          <a:lstStyle/>
          <a:p>
            <a:pPr>
              <a:lnSpc>
                <a:spcPct val="150000"/>
              </a:lnSpc>
            </a:pPr>
            <a:r>
              <a:rPr lang="en-US" altLang="en-US" dirty="0"/>
              <a:t>Heap (or pile) file</a:t>
            </a:r>
          </a:p>
          <a:p>
            <a:pPr lvl="1">
              <a:lnSpc>
                <a:spcPct val="150000"/>
              </a:lnSpc>
            </a:pPr>
            <a:r>
              <a:rPr lang="en-US" altLang="ti-ET" sz="2800" dirty="0"/>
              <a:t>Simplest file structure contains records in no particular order.</a:t>
            </a:r>
            <a:endParaRPr lang="en-US" altLang="en-US" dirty="0"/>
          </a:p>
          <a:p>
            <a:pPr lvl="2">
              <a:lnSpc>
                <a:spcPct val="150000"/>
              </a:lnSpc>
            </a:pPr>
            <a:r>
              <a:rPr lang="en-US" altLang="en-US" dirty="0"/>
              <a:t>Records placed in file in order of insertion</a:t>
            </a:r>
          </a:p>
          <a:p>
            <a:pPr>
              <a:lnSpc>
                <a:spcPct val="150000"/>
              </a:lnSpc>
            </a:pPr>
            <a:r>
              <a:rPr lang="en-US" altLang="en-US" dirty="0"/>
              <a:t>Inserting a new record is very efficient</a:t>
            </a:r>
          </a:p>
          <a:p>
            <a:pPr>
              <a:lnSpc>
                <a:spcPct val="150000"/>
              </a:lnSpc>
            </a:pPr>
            <a:r>
              <a:rPr lang="en-US" altLang="en-US" dirty="0"/>
              <a:t>Searching for a record requires linear search</a:t>
            </a:r>
          </a:p>
          <a:p>
            <a:pPr>
              <a:lnSpc>
                <a:spcPct val="150000"/>
              </a:lnSpc>
            </a:pPr>
            <a:r>
              <a:rPr lang="en-US" altLang="en-US" dirty="0"/>
              <a:t>Deletion techniques</a:t>
            </a:r>
          </a:p>
          <a:p>
            <a:pPr lvl="1">
              <a:lnSpc>
                <a:spcPct val="150000"/>
              </a:lnSpc>
            </a:pPr>
            <a:r>
              <a:rPr lang="en-US" altLang="en-US" dirty="0"/>
              <a:t>Rewrite the block</a:t>
            </a:r>
          </a:p>
          <a:p>
            <a:pPr lvl="1">
              <a:lnSpc>
                <a:spcPct val="150000"/>
              </a:lnSpc>
            </a:pPr>
            <a:r>
              <a:rPr lang="en-US" altLang="en-US" dirty="0"/>
              <a:t>Use deletion marker</a:t>
            </a:r>
          </a:p>
        </p:txBody>
      </p:sp>
      <p:sp>
        <p:nvSpPr>
          <p:cNvPr id="5" name="TextBox 4">
            <a:extLst>
              <a:ext uri="{FF2B5EF4-FFF2-40B4-BE49-F238E27FC236}">
                <a16:creationId xmlns:a16="http://schemas.microsoft.com/office/drawing/2014/main" id="{DCDF342C-37DA-4C6C-B018-923BAB71A241}"/>
              </a:ext>
            </a:extLst>
          </p:cNvPr>
          <p:cNvSpPr txBox="1"/>
          <p:nvPr/>
        </p:nvSpPr>
        <p:spPr>
          <a:xfrm>
            <a:off x="5275218" y="5745969"/>
            <a:ext cx="2251164" cy="1200329"/>
          </a:xfrm>
          <a:prstGeom prst="rect">
            <a:avLst/>
          </a:prstGeom>
          <a:noFill/>
        </p:spPr>
        <p:txBody>
          <a:bodyPr wrap="square">
            <a:spAutoFit/>
          </a:bodyPr>
          <a:lstStyle/>
          <a:p>
            <a:pPr algn="ctr"/>
            <a:r>
              <a:rPr lang="en-CA" b="0" i="0" dirty="0">
                <a:solidFill>
                  <a:srgbClr val="333333"/>
                </a:solidFill>
                <a:effectLst/>
                <a:latin typeface="Times New Roman" panose="02020603050405020304" pitchFamily="18" charset="0"/>
              </a:rPr>
              <a:t>Require periodic </a:t>
            </a:r>
            <a:r>
              <a:rPr lang="en-CA" b="1" i="0" dirty="0">
                <a:solidFill>
                  <a:srgbClr val="333333"/>
                </a:solidFill>
                <a:effectLst/>
                <a:latin typeface="Times New Roman" panose="02020603050405020304" pitchFamily="18" charset="0"/>
              </a:rPr>
              <a:t>reorganization</a:t>
            </a:r>
            <a:r>
              <a:rPr lang="en-CA" b="0" i="0" dirty="0">
                <a:solidFill>
                  <a:srgbClr val="333333"/>
                </a:solidFill>
                <a:effectLst/>
                <a:latin typeface="Times New Roman" panose="02020603050405020304" pitchFamily="18" charset="0"/>
              </a:rPr>
              <a:t> of the file</a:t>
            </a:r>
            <a:endParaRPr lang="ti-ET" dirty="0"/>
          </a:p>
        </p:txBody>
      </p:sp>
      <p:sp>
        <p:nvSpPr>
          <p:cNvPr id="3" name="Arrow: Chevron 2">
            <a:extLst>
              <a:ext uri="{FF2B5EF4-FFF2-40B4-BE49-F238E27FC236}">
                <a16:creationId xmlns:a16="http://schemas.microsoft.com/office/drawing/2014/main" id="{2ABBF6B4-01DD-499F-9140-7B5D7708BD5D}"/>
              </a:ext>
            </a:extLst>
          </p:cNvPr>
          <p:cNvSpPr/>
          <p:nvPr/>
        </p:nvSpPr>
        <p:spPr bwMode="auto">
          <a:xfrm>
            <a:off x="4008783" y="5867400"/>
            <a:ext cx="563217" cy="957468"/>
          </a:xfrm>
          <a:prstGeom prst="chevron">
            <a:avLst>
              <a:gd name="adj" fmla="val 80000"/>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4286313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D4065F7-4622-48D9-A524-0C17BE2E4AD8}"/>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109571" name="Rectangle 3">
            <a:extLst>
              <a:ext uri="{FF2B5EF4-FFF2-40B4-BE49-F238E27FC236}">
                <a16:creationId xmlns:a16="http://schemas.microsoft.com/office/drawing/2014/main" id="{46E789CD-0C1C-4C66-A464-07BFB8E4603E}"/>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109572" name="Rectangle 4">
            <a:extLst>
              <a:ext uri="{FF2B5EF4-FFF2-40B4-BE49-F238E27FC236}">
                <a16:creationId xmlns:a16="http://schemas.microsoft.com/office/drawing/2014/main" id="{9450682D-FCDF-46C8-861E-C83FB2A664DE}"/>
              </a:ext>
            </a:extLst>
          </p:cNvPr>
          <p:cNvSpPr>
            <a:spLocks noGrp="1" noChangeArrowheads="1"/>
          </p:cNvSpPr>
          <p:nvPr>
            <p:ph type="title"/>
          </p:nvPr>
        </p:nvSpPr>
        <p:spPr>
          <a:xfrm>
            <a:off x="0" y="0"/>
            <a:ext cx="9144000" cy="631371"/>
          </a:xfrm>
          <a:solidFill>
            <a:srgbClr val="0070C0"/>
          </a:solidFill>
          <a:ln/>
        </p:spPr>
        <p:txBody>
          <a:bodyPr lIns="92075" tIns="46038" rIns="92075" bIns="46038" anchor="ctr"/>
          <a:lstStyle/>
          <a:p>
            <a:r>
              <a:rPr lang="en-US" altLang="ti-ET" b="1" dirty="0">
                <a:effectLst>
                  <a:outerShdw blurRad="38100" dist="38100" dir="2700000" algn="tl">
                    <a:srgbClr val="000000">
                      <a:alpha val="43137"/>
                    </a:srgbClr>
                  </a:outerShdw>
                </a:effectLst>
              </a:rPr>
              <a:t>Unordered (Heap) Files</a:t>
            </a:r>
          </a:p>
        </p:txBody>
      </p:sp>
      <p:sp>
        <p:nvSpPr>
          <p:cNvPr id="109573" name="Rectangle 5">
            <a:extLst>
              <a:ext uri="{FF2B5EF4-FFF2-40B4-BE49-F238E27FC236}">
                <a16:creationId xmlns:a16="http://schemas.microsoft.com/office/drawing/2014/main" id="{2D7856E1-38AE-4900-A7D6-BAD78FE8921F}"/>
              </a:ext>
            </a:extLst>
          </p:cNvPr>
          <p:cNvSpPr>
            <a:spLocks noGrp="1" noChangeArrowheads="1"/>
          </p:cNvSpPr>
          <p:nvPr>
            <p:ph type="body" idx="1"/>
          </p:nvPr>
        </p:nvSpPr>
        <p:spPr>
          <a:xfrm>
            <a:off x="43542" y="677180"/>
            <a:ext cx="9067800" cy="6137275"/>
          </a:xfrm>
          <a:noFill/>
          <a:ln/>
        </p:spPr>
        <p:txBody>
          <a:bodyPr lIns="92075" tIns="46038" rIns="92075" bIns="46038"/>
          <a:lstStyle/>
          <a:p>
            <a:pPr>
              <a:lnSpc>
                <a:spcPct val="150000"/>
              </a:lnSpc>
            </a:pPr>
            <a:r>
              <a:rPr lang="en-US" altLang="ti-ET" dirty="0"/>
              <a:t>As file grows and shrinks, disk pages are allocated and de-allocated.</a:t>
            </a:r>
          </a:p>
          <a:p>
            <a:pPr>
              <a:lnSpc>
                <a:spcPct val="150000"/>
              </a:lnSpc>
            </a:pPr>
            <a:r>
              <a:rPr lang="en-US" altLang="ti-ET" dirty="0"/>
              <a:t>To support record level operations, we must:</a:t>
            </a:r>
          </a:p>
          <a:p>
            <a:pPr lvl="1">
              <a:lnSpc>
                <a:spcPct val="150000"/>
              </a:lnSpc>
            </a:pPr>
            <a:r>
              <a:rPr lang="en-US" altLang="ti-ET" sz="2800" dirty="0"/>
              <a:t>keep track of the </a:t>
            </a:r>
            <a:r>
              <a:rPr lang="en-US" altLang="ti-ET" sz="2800" i="1" dirty="0">
                <a:solidFill>
                  <a:srgbClr val="FF0000"/>
                </a:solidFill>
              </a:rPr>
              <a:t>pages</a:t>
            </a:r>
            <a:r>
              <a:rPr lang="en-US" altLang="ti-ET" sz="2800" dirty="0"/>
              <a:t> in a file</a:t>
            </a:r>
          </a:p>
          <a:p>
            <a:pPr lvl="1">
              <a:lnSpc>
                <a:spcPct val="150000"/>
              </a:lnSpc>
            </a:pPr>
            <a:r>
              <a:rPr lang="en-US" altLang="ti-ET" sz="2800" dirty="0"/>
              <a:t>keep track of </a:t>
            </a:r>
            <a:r>
              <a:rPr lang="en-US" altLang="ti-ET" sz="2800" i="1" dirty="0">
                <a:solidFill>
                  <a:srgbClr val="FF0000"/>
                </a:solidFill>
              </a:rPr>
              <a:t>free space </a:t>
            </a:r>
            <a:r>
              <a:rPr lang="en-US" altLang="ti-ET" sz="2800" dirty="0"/>
              <a:t>on pages</a:t>
            </a:r>
          </a:p>
          <a:p>
            <a:pPr lvl="1">
              <a:lnSpc>
                <a:spcPct val="150000"/>
              </a:lnSpc>
            </a:pPr>
            <a:r>
              <a:rPr lang="en-US" altLang="ti-ET" sz="2800" dirty="0"/>
              <a:t>keep track of the </a:t>
            </a:r>
            <a:r>
              <a:rPr lang="en-US" altLang="ti-ET" sz="2800" i="1" dirty="0">
                <a:solidFill>
                  <a:srgbClr val="FF0000"/>
                </a:solidFill>
              </a:rPr>
              <a:t>records</a:t>
            </a:r>
            <a:r>
              <a:rPr lang="en-US" altLang="ti-ET" sz="2800" dirty="0"/>
              <a:t> on a page</a:t>
            </a:r>
          </a:p>
          <a:p>
            <a:pPr>
              <a:lnSpc>
                <a:spcPct val="150000"/>
              </a:lnSpc>
            </a:pPr>
            <a:r>
              <a:rPr lang="en-US" altLang="ti-ET" dirty="0"/>
              <a:t>There are many alternatives for keeping track of this.</a:t>
            </a:r>
          </a:p>
          <a:p>
            <a:pPr marL="812800" lvl="2" eaLnBrk="1" fontAlgn="auto" hangingPunct="1">
              <a:lnSpc>
                <a:spcPct val="150000"/>
              </a:lnSpc>
              <a:spcBef>
                <a:spcPts val="0"/>
              </a:spcBef>
              <a:spcAft>
                <a:spcPts val="0"/>
              </a:spcAft>
            </a:pPr>
            <a:r>
              <a:rPr lang="en-US" dirty="0">
                <a:solidFill>
                  <a:srgbClr val="585858"/>
                </a:solidFill>
                <a:latin typeface="Palatino Linotype"/>
                <a:ea typeface="+mn-ea"/>
                <a:cs typeface="Palatino Linotype"/>
              </a:rPr>
              <a:t>Linked List</a:t>
            </a:r>
            <a:endParaRPr lang="en-US" dirty="0">
              <a:solidFill>
                <a:prstClr val="black"/>
              </a:solidFill>
              <a:latin typeface="Palatino Linotype"/>
              <a:ea typeface="+mn-ea"/>
              <a:cs typeface="Palatino Linotype"/>
            </a:endParaRPr>
          </a:p>
          <a:p>
            <a:pPr marL="812800" lvl="2" eaLnBrk="1" fontAlgn="auto" hangingPunct="1">
              <a:lnSpc>
                <a:spcPct val="150000"/>
              </a:lnSpc>
              <a:spcBef>
                <a:spcPts val="0"/>
              </a:spcBef>
              <a:spcAft>
                <a:spcPts val="0"/>
              </a:spcAft>
            </a:pPr>
            <a:r>
              <a:rPr lang="en-US" dirty="0">
                <a:solidFill>
                  <a:srgbClr val="585858"/>
                </a:solidFill>
                <a:latin typeface="Palatino Linotype"/>
                <a:ea typeface="+mn-ea"/>
                <a:cs typeface="Palatino Linotype"/>
              </a:rPr>
              <a:t>Page Directory</a:t>
            </a:r>
            <a:endParaRPr lang="en-US" dirty="0">
              <a:solidFill>
                <a:prstClr val="black"/>
              </a:solidFill>
              <a:latin typeface="Palatino Linotype"/>
              <a:ea typeface="+mn-ea"/>
              <a:cs typeface="Palatino Linotype"/>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1"/>
            <a:ext cx="9120188" cy="609600"/>
          </a:xfrm>
        </p:spPr>
        <p:txBody>
          <a:bodyPr/>
          <a:lstStyle/>
          <a:p>
            <a:r>
              <a:rPr lang="en-US" altLang="en-US" sz="2800" b="1" dirty="0"/>
              <a:t>Placing File Records on Disk (cont’d.)</a:t>
            </a:r>
          </a:p>
        </p:txBody>
      </p:sp>
      <p:sp>
        <p:nvSpPr>
          <p:cNvPr id="32771" name="Content Placeholder 2"/>
          <p:cNvSpPr>
            <a:spLocks noGrp="1"/>
          </p:cNvSpPr>
          <p:nvPr>
            <p:ph idx="1"/>
          </p:nvPr>
        </p:nvSpPr>
        <p:spPr>
          <a:xfrm>
            <a:off x="38912" y="914400"/>
            <a:ext cx="9042400" cy="5410200"/>
          </a:xfrm>
        </p:spPr>
        <p:txBody>
          <a:bodyPr/>
          <a:lstStyle/>
          <a:p>
            <a:pPr>
              <a:lnSpc>
                <a:spcPct val="150000"/>
              </a:lnSpc>
            </a:pPr>
            <a:r>
              <a:rPr lang="en-US" altLang="en-US" dirty="0"/>
              <a:t>Reasons for variable-length records</a:t>
            </a:r>
          </a:p>
          <a:p>
            <a:pPr lvl="1">
              <a:lnSpc>
                <a:spcPct val="150000"/>
              </a:lnSpc>
            </a:pPr>
            <a:r>
              <a:rPr lang="en-US" altLang="en-US" dirty="0"/>
              <a:t>One or more fields have variable length</a:t>
            </a:r>
          </a:p>
          <a:p>
            <a:pPr lvl="1">
              <a:lnSpc>
                <a:spcPct val="150000"/>
              </a:lnSpc>
            </a:pPr>
            <a:r>
              <a:rPr lang="en-US" altLang="en-US" dirty="0"/>
              <a:t>One or more fields are repeating</a:t>
            </a:r>
          </a:p>
          <a:p>
            <a:pPr lvl="1">
              <a:lnSpc>
                <a:spcPct val="150000"/>
              </a:lnSpc>
            </a:pPr>
            <a:r>
              <a:rPr lang="en-US" altLang="en-US" dirty="0"/>
              <a:t>One or more fields are optional</a:t>
            </a:r>
          </a:p>
          <a:p>
            <a:pPr lvl="1">
              <a:lnSpc>
                <a:spcPct val="150000"/>
              </a:lnSpc>
            </a:pPr>
            <a:r>
              <a:rPr lang="en-US" altLang="en-US" dirty="0"/>
              <a:t>File contains records of different types</a:t>
            </a:r>
          </a:p>
        </p:txBody>
      </p:sp>
    </p:spTree>
    <p:extLst>
      <p:ext uri="{BB962C8B-B14F-4D97-AF65-F5344CB8AC3E}">
        <p14:creationId xmlns:p14="http://schemas.microsoft.com/office/powerpoint/2010/main" val="105804629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491"/>
            <a:ext cx="9144000" cy="566181"/>
          </a:xfrm>
          <a:prstGeom prst="rect">
            <a:avLst/>
          </a:prstGeom>
        </p:spPr>
        <p:txBody>
          <a:bodyPr vert="horz" wrap="square" lIns="0" tIns="12065" rIns="0" bIns="0" rtlCol="0">
            <a:spAutoFit/>
          </a:bodyPr>
          <a:lstStyle/>
          <a:p>
            <a:pPr marL="12700">
              <a:spcBef>
                <a:spcPts val="95"/>
              </a:spcBef>
              <a:tabLst>
                <a:tab pos="1169035" algn="l"/>
                <a:tab pos="2258695" algn="l"/>
                <a:tab pos="3808729" algn="l"/>
              </a:tabLst>
            </a:pPr>
            <a:r>
              <a:rPr lang="en-US" b="1" dirty="0">
                <a:effectLst>
                  <a:outerShdw blurRad="38100" dist="38100" dir="2700000" algn="tl">
                    <a:srgbClr val="000000">
                      <a:alpha val="43137"/>
                    </a:srgbClr>
                  </a:outerShdw>
                </a:effectLst>
              </a:rPr>
              <a:t>Heap File: Linked List</a:t>
            </a:r>
          </a:p>
        </p:txBody>
      </p:sp>
      <p:sp>
        <p:nvSpPr>
          <p:cNvPr id="3" name="object 3"/>
          <p:cNvSpPr txBox="1"/>
          <p:nvPr/>
        </p:nvSpPr>
        <p:spPr>
          <a:xfrm>
            <a:off x="23064" y="2316228"/>
            <a:ext cx="3299611" cy="2762808"/>
          </a:xfrm>
          <a:prstGeom prst="rect">
            <a:avLst/>
          </a:prstGeom>
        </p:spPr>
        <p:txBody>
          <a:bodyPr vert="horz" wrap="square" lIns="0" tIns="48895" rIns="0" bIns="0" rtlCol="0">
            <a:spAutoFit/>
          </a:bodyPr>
          <a:lstStyle/>
          <a:p>
            <a:pPr marL="355600" indent="-342900" eaLnBrk="1" fontAlgn="auto" hangingPunct="1">
              <a:lnSpc>
                <a:spcPct val="150000"/>
              </a:lnSpc>
              <a:spcBef>
                <a:spcPts val="0"/>
              </a:spcBef>
              <a:spcAft>
                <a:spcPts val="0"/>
              </a:spcAft>
              <a:buFont typeface="Wingdings" panose="05000000000000000000" pitchFamily="2" charset="2"/>
              <a:buChar char="§"/>
            </a:pPr>
            <a:r>
              <a:rPr dirty="0">
                <a:solidFill>
                  <a:srgbClr val="585858"/>
                </a:solidFill>
                <a:latin typeface="Palatino Linotype"/>
                <a:ea typeface="+mn-ea"/>
                <a:cs typeface="Palatino Linotype"/>
              </a:rPr>
              <a:t>HEAD of the </a:t>
            </a:r>
            <a:r>
              <a:rPr u="sng" dirty="0">
                <a:solidFill>
                  <a:srgbClr val="585858"/>
                </a:solidFill>
                <a:uFill>
                  <a:solidFill>
                    <a:srgbClr val="585858"/>
                  </a:solidFill>
                </a:uFill>
                <a:latin typeface="Palatino Linotype"/>
                <a:ea typeface="+mn-ea"/>
                <a:cs typeface="Palatino Linotype"/>
              </a:rPr>
              <a:t>free page list</a:t>
            </a:r>
            <a:r>
              <a:rPr dirty="0">
                <a:solidFill>
                  <a:srgbClr val="585858"/>
                </a:solidFill>
                <a:latin typeface="Palatino Linotype"/>
                <a:ea typeface="+mn-ea"/>
                <a:cs typeface="Palatino Linotype"/>
              </a:rPr>
              <a:t>.</a:t>
            </a:r>
            <a:endParaRPr lang="en-US" dirty="0">
              <a:solidFill>
                <a:srgbClr val="585858"/>
              </a:solidFill>
              <a:latin typeface="Palatino Linotype"/>
              <a:ea typeface="+mn-ea"/>
              <a:cs typeface="Palatino Linotype"/>
            </a:endParaRPr>
          </a:p>
          <a:p>
            <a:pPr marL="355600" indent="-342900" eaLnBrk="1" fontAlgn="auto" hangingPunct="1">
              <a:lnSpc>
                <a:spcPct val="150000"/>
              </a:lnSpc>
              <a:spcBef>
                <a:spcPts val="0"/>
              </a:spcBef>
              <a:spcAft>
                <a:spcPts val="0"/>
              </a:spcAft>
              <a:buFont typeface="Wingdings" panose="05000000000000000000" pitchFamily="2" charset="2"/>
              <a:buChar char="§"/>
            </a:pPr>
            <a:endParaRPr lang="en-US" dirty="0">
              <a:solidFill>
                <a:srgbClr val="585858"/>
              </a:solidFill>
              <a:latin typeface="Palatino Linotype"/>
              <a:ea typeface="+mn-ea"/>
              <a:cs typeface="Palatino Linotype"/>
            </a:endParaRPr>
          </a:p>
          <a:p>
            <a:pPr marL="355600" indent="-342900" eaLnBrk="1" fontAlgn="auto" hangingPunct="1">
              <a:lnSpc>
                <a:spcPct val="150000"/>
              </a:lnSpc>
              <a:spcBef>
                <a:spcPts val="0"/>
              </a:spcBef>
              <a:spcAft>
                <a:spcPts val="0"/>
              </a:spcAft>
              <a:buFont typeface="Wingdings" panose="05000000000000000000" pitchFamily="2" charset="2"/>
              <a:buChar char="§"/>
            </a:pPr>
            <a:r>
              <a:rPr lang="en-CA" dirty="0">
                <a:solidFill>
                  <a:srgbClr val="585858"/>
                </a:solidFill>
                <a:latin typeface="Palatino Linotype"/>
                <a:ea typeface="+mn-ea"/>
                <a:cs typeface="Palatino Linotype"/>
              </a:rPr>
              <a:t>HEAD of the </a:t>
            </a:r>
            <a:r>
              <a:rPr lang="en-CA" u="sng" dirty="0">
                <a:solidFill>
                  <a:srgbClr val="585858"/>
                </a:solidFill>
                <a:uFill>
                  <a:solidFill>
                    <a:srgbClr val="585858"/>
                  </a:solidFill>
                </a:uFill>
                <a:latin typeface="Palatino Linotype"/>
                <a:ea typeface="+mn-ea"/>
                <a:cs typeface="Palatino Linotype"/>
              </a:rPr>
              <a:t>data page list</a:t>
            </a:r>
            <a:r>
              <a:rPr lang="ti-ET" dirty="0">
                <a:solidFill>
                  <a:srgbClr val="585858"/>
                </a:solidFill>
                <a:latin typeface="Palatino Linotype"/>
                <a:ea typeface="+mn-ea"/>
                <a:cs typeface="Palatino Linotype"/>
              </a:rPr>
              <a:t>.</a:t>
            </a:r>
            <a:endParaRPr lang="ti-ET" dirty="0">
              <a:solidFill>
                <a:prstClr val="black"/>
              </a:solidFill>
              <a:latin typeface="Palatino Linotype"/>
              <a:ea typeface="+mn-ea"/>
              <a:cs typeface="Palatino Linotype"/>
            </a:endParaRPr>
          </a:p>
        </p:txBody>
      </p:sp>
      <p:sp>
        <p:nvSpPr>
          <p:cNvPr id="10" name="object 10"/>
          <p:cNvSpPr/>
          <p:nvPr/>
        </p:nvSpPr>
        <p:spPr>
          <a:xfrm>
            <a:off x="8142898" y="2850837"/>
            <a:ext cx="274320" cy="274320"/>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12" name="object 12"/>
          <p:cNvSpPr/>
          <p:nvPr/>
        </p:nvSpPr>
        <p:spPr>
          <a:xfrm>
            <a:off x="8142898" y="3353758"/>
            <a:ext cx="274320" cy="274320"/>
          </a:xfrm>
          <a:custGeom>
            <a:avLst/>
            <a:gdLst/>
            <a:ahLst/>
            <a:cxnLst/>
            <a:rect l="l" t="t" r="r" b="b"/>
            <a:pathLst>
              <a:path w="274320" h="274320">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58" name="object 58"/>
          <p:cNvSpPr txBox="1"/>
          <p:nvPr/>
        </p:nvSpPr>
        <p:spPr>
          <a:xfrm>
            <a:off x="8280058" y="1725159"/>
            <a:ext cx="455555" cy="574675"/>
          </a:xfrm>
          <a:prstGeom prst="rect">
            <a:avLst/>
          </a:prstGeom>
        </p:spPr>
        <p:txBody>
          <a:bodyPr vert="horz" wrap="square" lIns="0" tIns="12700" rIns="0" bIns="0" rtlCol="0">
            <a:spAutoFit/>
          </a:bodyPr>
          <a:lstStyle/>
          <a:p>
            <a:pPr marL="12700" eaLnBrk="1" fontAlgn="auto" hangingPunct="1">
              <a:spcBef>
                <a:spcPts val="100"/>
              </a:spcBef>
              <a:spcAft>
                <a:spcPts val="0"/>
              </a:spcAft>
            </a:pPr>
            <a:r>
              <a:rPr sz="3600" spc="-1800" dirty="0">
                <a:solidFill>
                  <a:srgbClr val="636363"/>
                </a:solidFill>
                <a:latin typeface="SimSun"/>
                <a:ea typeface="+mn-ea"/>
                <a:cs typeface="SimSun"/>
              </a:rPr>
              <a:t>…</a:t>
            </a:r>
            <a:endParaRPr sz="3600" dirty="0">
              <a:solidFill>
                <a:prstClr val="black"/>
              </a:solidFill>
              <a:latin typeface="SimSun"/>
              <a:ea typeface="+mn-ea"/>
              <a:cs typeface="SimSun"/>
            </a:endParaRPr>
          </a:p>
        </p:txBody>
      </p:sp>
      <p:sp>
        <p:nvSpPr>
          <p:cNvPr id="59" name="object 59"/>
          <p:cNvSpPr txBox="1"/>
          <p:nvPr/>
        </p:nvSpPr>
        <p:spPr>
          <a:xfrm>
            <a:off x="8280058" y="5036162"/>
            <a:ext cx="455555" cy="574675"/>
          </a:xfrm>
          <a:prstGeom prst="rect">
            <a:avLst/>
          </a:prstGeom>
        </p:spPr>
        <p:txBody>
          <a:bodyPr vert="horz" wrap="square" lIns="0" tIns="12700" rIns="0" bIns="0" rtlCol="0">
            <a:spAutoFit/>
          </a:bodyPr>
          <a:lstStyle/>
          <a:p>
            <a:pPr marL="12700" eaLnBrk="1" fontAlgn="auto" hangingPunct="1">
              <a:spcBef>
                <a:spcPts val="100"/>
              </a:spcBef>
              <a:spcAft>
                <a:spcPts val="0"/>
              </a:spcAft>
            </a:pPr>
            <a:r>
              <a:rPr sz="3600" spc="-1800" dirty="0">
                <a:solidFill>
                  <a:srgbClr val="636363"/>
                </a:solidFill>
                <a:latin typeface="SimSun"/>
                <a:ea typeface="+mn-ea"/>
                <a:cs typeface="SimSun"/>
              </a:rPr>
              <a:t>…</a:t>
            </a:r>
            <a:endParaRPr sz="3600" dirty="0">
              <a:solidFill>
                <a:prstClr val="black"/>
              </a:solidFill>
              <a:latin typeface="SimSun"/>
              <a:ea typeface="+mn-ea"/>
              <a:cs typeface="SimSun"/>
            </a:endParaRPr>
          </a:p>
        </p:txBody>
      </p:sp>
      <p:sp>
        <p:nvSpPr>
          <p:cNvPr id="60" name="object 60"/>
          <p:cNvSpPr txBox="1"/>
          <p:nvPr/>
        </p:nvSpPr>
        <p:spPr>
          <a:xfrm>
            <a:off x="3608904" y="1437193"/>
            <a:ext cx="1358730" cy="500137"/>
          </a:xfrm>
          <a:prstGeom prst="rect">
            <a:avLst/>
          </a:prstGeom>
        </p:spPr>
        <p:txBody>
          <a:bodyPr vert="horz" wrap="square" lIns="0" tIns="12700" rIns="0" bIns="0" rtlCol="0">
            <a:spAutoFit/>
          </a:bodyPr>
          <a:lstStyle/>
          <a:p>
            <a:pPr marR="5080" algn="r" eaLnBrk="1" fontAlgn="auto" hangingPunct="1">
              <a:lnSpc>
                <a:spcPts val="1945"/>
              </a:lnSpc>
              <a:spcBef>
                <a:spcPts val="100"/>
              </a:spcBef>
              <a:spcAft>
                <a:spcPts val="0"/>
              </a:spcAft>
            </a:pPr>
            <a:r>
              <a:rPr sz="2000" b="1" spc="-90" dirty="0">
                <a:solidFill>
                  <a:srgbClr val="EE3D42"/>
                </a:solidFill>
                <a:latin typeface="Arial"/>
                <a:ea typeface="+mn-ea"/>
                <a:cs typeface="Arial"/>
              </a:rPr>
              <a:t>F</a:t>
            </a:r>
            <a:r>
              <a:rPr sz="2000" b="1" spc="-10" dirty="0">
                <a:solidFill>
                  <a:srgbClr val="EE3D42"/>
                </a:solidFill>
                <a:latin typeface="Arial"/>
                <a:ea typeface="+mn-ea"/>
                <a:cs typeface="Arial"/>
              </a:rPr>
              <a:t>r</a:t>
            </a:r>
            <a:r>
              <a:rPr sz="2000" b="1" spc="5" dirty="0">
                <a:solidFill>
                  <a:srgbClr val="EE3D42"/>
                </a:solidFill>
                <a:latin typeface="Arial"/>
                <a:ea typeface="+mn-ea"/>
                <a:cs typeface="Arial"/>
              </a:rPr>
              <a:t>e</a:t>
            </a:r>
            <a:r>
              <a:rPr sz="2000" b="1" dirty="0">
                <a:solidFill>
                  <a:srgbClr val="EE3D42"/>
                </a:solidFill>
                <a:latin typeface="Arial"/>
                <a:ea typeface="+mn-ea"/>
                <a:cs typeface="Arial"/>
              </a:rPr>
              <a:t>e</a:t>
            </a:r>
            <a:r>
              <a:rPr sz="2000" b="1" spc="-70" dirty="0">
                <a:solidFill>
                  <a:srgbClr val="EE3D42"/>
                </a:solidFill>
                <a:latin typeface="Arial"/>
                <a:ea typeface="+mn-ea"/>
                <a:cs typeface="Arial"/>
              </a:rPr>
              <a:t> </a:t>
            </a:r>
            <a:r>
              <a:rPr sz="2000" b="1" spc="-50" dirty="0">
                <a:solidFill>
                  <a:srgbClr val="EE3D42"/>
                </a:solidFill>
                <a:latin typeface="Arial"/>
                <a:ea typeface="+mn-ea"/>
                <a:cs typeface="Arial"/>
              </a:rPr>
              <a:t>P</a:t>
            </a:r>
            <a:r>
              <a:rPr sz="2000" b="1" spc="-20" dirty="0">
                <a:solidFill>
                  <a:srgbClr val="EE3D42"/>
                </a:solidFill>
                <a:latin typeface="Arial"/>
                <a:ea typeface="+mn-ea"/>
                <a:cs typeface="Arial"/>
              </a:rPr>
              <a:t>a</a:t>
            </a:r>
            <a:r>
              <a:rPr sz="2000" b="1" spc="-35" dirty="0">
                <a:solidFill>
                  <a:srgbClr val="EE3D42"/>
                </a:solidFill>
                <a:latin typeface="Arial"/>
                <a:ea typeface="+mn-ea"/>
                <a:cs typeface="Arial"/>
              </a:rPr>
              <a:t>g</a:t>
            </a:r>
            <a:r>
              <a:rPr sz="2000" b="1" dirty="0">
                <a:solidFill>
                  <a:srgbClr val="EE3D42"/>
                </a:solidFill>
                <a:latin typeface="Arial"/>
                <a:ea typeface="+mn-ea"/>
                <a:cs typeface="Arial"/>
              </a:rPr>
              <a:t>e</a:t>
            </a:r>
            <a:endParaRPr sz="2000" dirty="0">
              <a:solidFill>
                <a:prstClr val="black"/>
              </a:solidFill>
              <a:latin typeface="Arial"/>
              <a:ea typeface="+mn-ea"/>
              <a:cs typeface="Arial"/>
            </a:endParaRPr>
          </a:p>
          <a:p>
            <a:pPr marR="8255" algn="r" eaLnBrk="1" fontAlgn="auto" hangingPunct="1">
              <a:lnSpc>
                <a:spcPts val="1945"/>
              </a:lnSpc>
              <a:spcBef>
                <a:spcPts val="0"/>
              </a:spcBef>
              <a:spcAft>
                <a:spcPts val="0"/>
              </a:spcAft>
            </a:pPr>
            <a:r>
              <a:rPr sz="2000" b="1" spc="-50" dirty="0">
                <a:solidFill>
                  <a:srgbClr val="EE3D42"/>
                </a:solidFill>
                <a:latin typeface="Arial"/>
                <a:ea typeface="+mn-ea"/>
                <a:cs typeface="Arial"/>
              </a:rPr>
              <a:t>List</a:t>
            </a:r>
            <a:endParaRPr sz="2000" dirty="0">
              <a:solidFill>
                <a:prstClr val="black"/>
              </a:solidFill>
              <a:latin typeface="Arial"/>
              <a:ea typeface="+mn-ea"/>
              <a:cs typeface="Arial"/>
            </a:endParaRPr>
          </a:p>
        </p:txBody>
      </p:sp>
      <p:sp>
        <p:nvSpPr>
          <p:cNvPr id="62" name="TextBox 61">
            <a:extLst>
              <a:ext uri="{FF2B5EF4-FFF2-40B4-BE49-F238E27FC236}">
                <a16:creationId xmlns:a16="http://schemas.microsoft.com/office/drawing/2014/main" id="{91CCEE4D-2757-4AD4-BDC4-292A55162B99}"/>
              </a:ext>
            </a:extLst>
          </p:cNvPr>
          <p:cNvSpPr txBox="1"/>
          <p:nvPr/>
        </p:nvSpPr>
        <p:spPr>
          <a:xfrm>
            <a:off x="-35180" y="478022"/>
            <a:ext cx="9058516" cy="1143775"/>
          </a:xfrm>
          <a:prstGeom prst="rect">
            <a:avLst/>
          </a:prstGeom>
          <a:noFill/>
        </p:spPr>
        <p:txBody>
          <a:bodyPr wrap="square">
            <a:spAutoFit/>
          </a:bodyPr>
          <a:lstStyle/>
          <a:p>
            <a:pPr marL="12700" marR="5080" eaLnBrk="1" fontAlgn="auto" hangingPunct="1">
              <a:lnSpc>
                <a:spcPct val="150000"/>
              </a:lnSpc>
              <a:spcBef>
                <a:spcPts val="385"/>
              </a:spcBef>
              <a:spcAft>
                <a:spcPts val="0"/>
              </a:spcAft>
            </a:pPr>
            <a:r>
              <a:rPr lang="en-CA" sz="2400" dirty="0">
                <a:solidFill>
                  <a:srgbClr val="585858"/>
                </a:solidFill>
                <a:latin typeface="Palatino Linotype"/>
                <a:ea typeface="+mn-ea"/>
                <a:cs typeface="Palatino Linotype"/>
              </a:rPr>
              <a:t>Maintain a </a:t>
            </a:r>
            <a:r>
              <a:rPr lang="en-CA" sz="2400" u="sng" dirty="0">
                <a:solidFill>
                  <a:srgbClr val="585858"/>
                </a:solidFill>
                <a:uFill>
                  <a:solidFill>
                    <a:srgbClr val="585858"/>
                  </a:solidFill>
                </a:uFill>
                <a:latin typeface="Palatino Linotype"/>
                <a:ea typeface="+mn-ea"/>
                <a:cs typeface="Palatino Linotype"/>
              </a:rPr>
              <a:t>header page</a:t>
            </a:r>
            <a:r>
              <a:rPr lang="en-CA" sz="2400" dirty="0">
                <a:solidFill>
                  <a:srgbClr val="585858"/>
                </a:solidFill>
                <a:latin typeface="Palatino Linotype"/>
                <a:ea typeface="+mn-ea"/>
                <a:cs typeface="Palatino Linotype"/>
              </a:rPr>
              <a:t> at the  beginning of the file that stores two  pointers:</a:t>
            </a:r>
            <a:endParaRPr lang="en-CA" sz="2400" dirty="0">
              <a:solidFill>
                <a:prstClr val="black"/>
              </a:solidFill>
              <a:latin typeface="Palatino Linotype"/>
              <a:ea typeface="+mn-ea"/>
              <a:cs typeface="Palatino Linotype"/>
            </a:endParaRPr>
          </a:p>
        </p:txBody>
      </p:sp>
      <p:grpSp>
        <p:nvGrpSpPr>
          <p:cNvPr id="63" name="Group 62">
            <a:extLst>
              <a:ext uri="{FF2B5EF4-FFF2-40B4-BE49-F238E27FC236}">
                <a16:creationId xmlns:a16="http://schemas.microsoft.com/office/drawing/2014/main" id="{714A255F-306F-4E5C-B3D6-8B40EDA38722}"/>
              </a:ext>
            </a:extLst>
          </p:cNvPr>
          <p:cNvGrpSpPr/>
          <p:nvPr/>
        </p:nvGrpSpPr>
        <p:grpSpPr>
          <a:xfrm>
            <a:off x="3962400" y="2964422"/>
            <a:ext cx="833899" cy="1313510"/>
            <a:chOff x="1600200" y="5072560"/>
            <a:chExt cx="833899" cy="1313510"/>
          </a:xfrm>
        </p:grpSpPr>
        <p:sp>
          <p:nvSpPr>
            <p:cNvPr id="5" name="object 5"/>
            <p:cNvSpPr/>
            <p:nvPr/>
          </p:nvSpPr>
          <p:spPr>
            <a:xfrm>
              <a:off x="1611139" y="5090494"/>
              <a:ext cx="822960" cy="1280160"/>
            </a:xfrm>
            <a:custGeom>
              <a:avLst/>
              <a:gdLst/>
              <a:ahLst/>
              <a:cxnLst/>
              <a:rect l="l" t="t" r="r" b="b"/>
              <a:pathLst>
                <a:path w="822960" h="1280160">
                  <a:moveTo>
                    <a:pt x="822960" y="0"/>
                  </a:moveTo>
                  <a:lnTo>
                    <a:pt x="0" y="0"/>
                  </a:lnTo>
                  <a:lnTo>
                    <a:pt x="0" y="1280160"/>
                  </a:lnTo>
                  <a:lnTo>
                    <a:pt x="822960" y="1280160"/>
                  </a:lnTo>
                  <a:lnTo>
                    <a:pt x="822960"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6" name="object 6"/>
            <p:cNvSpPr/>
            <p:nvPr/>
          </p:nvSpPr>
          <p:spPr>
            <a:xfrm>
              <a:off x="1600200" y="5105910"/>
              <a:ext cx="822960" cy="1280160"/>
            </a:xfrm>
            <a:custGeom>
              <a:avLst/>
              <a:gdLst/>
              <a:ahLst/>
              <a:cxnLst/>
              <a:rect l="l" t="t" r="r" b="b"/>
              <a:pathLst>
                <a:path w="822960" h="1280160">
                  <a:moveTo>
                    <a:pt x="0" y="1280160"/>
                  </a:moveTo>
                  <a:lnTo>
                    <a:pt x="822960" y="1280160"/>
                  </a:lnTo>
                  <a:lnTo>
                    <a:pt x="822960" y="0"/>
                  </a:lnTo>
                  <a:lnTo>
                    <a:pt x="0" y="0"/>
                  </a:lnTo>
                  <a:lnTo>
                    <a:pt x="0" y="1280160"/>
                  </a:lnTo>
                  <a:close/>
                </a:path>
              </a:pathLst>
            </a:custGeom>
            <a:ln w="25400">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8" name="object 8"/>
            <p:cNvSpPr txBox="1"/>
            <p:nvPr/>
          </p:nvSpPr>
          <p:spPr>
            <a:xfrm>
              <a:off x="1611139" y="5072560"/>
              <a:ext cx="790175" cy="321883"/>
            </a:xfrm>
            <a:prstGeom prst="rect">
              <a:avLst/>
            </a:prstGeom>
          </p:spPr>
          <p:txBody>
            <a:bodyPr vert="horz" wrap="square" lIns="0" tIns="13970" rIns="0" bIns="0" rtlCol="0">
              <a:spAutoFit/>
            </a:bodyPr>
            <a:lstStyle/>
            <a:p>
              <a:pPr marL="12700" algn="ctr" eaLnBrk="1" fontAlgn="auto" hangingPunct="1">
                <a:spcBef>
                  <a:spcPts val="110"/>
                </a:spcBef>
                <a:spcAft>
                  <a:spcPts val="0"/>
                </a:spcAft>
              </a:pPr>
              <a:r>
                <a:rPr sz="2000" b="1" cap="small" spc="-5" dirty="0">
                  <a:solidFill>
                    <a:srgbClr val="FFFFFF"/>
                  </a:solidFill>
                  <a:latin typeface="BIZ UDGothic"/>
                  <a:ea typeface="+mn-ea"/>
                  <a:cs typeface="BIZ UDGothic"/>
                </a:rPr>
                <a:t>Header</a:t>
              </a:r>
              <a:endParaRPr sz="2000" b="1" cap="small" dirty="0">
                <a:solidFill>
                  <a:prstClr val="black"/>
                </a:solidFill>
                <a:latin typeface="BIZ UDGothic"/>
                <a:ea typeface="+mn-ea"/>
                <a:cs typeface="BIZ UDGothic"/>
              </a:endParaRPr>
            </a:p>
          </p:txBody>
        </p:sp>
        <p:sp>
          <p:nvSpPr>
            <p:cNvPr id="11" name="object 11"/>
            <p:cNvSpPr/>
            <p:nvPr/>
          </p:nvSpPr>
          <p:spPr>
            <a:xfrm>
              <a:off x="1846645" y="5528771"/>
              <a:ext cx="274320" cy="274320"/>
            </a:xfrm>
            <a:custGeom>
              <a:avLst/>
              <a:gdLst/>
              <a:ahLst/>
              <a:cxnLst/>
              <a:rect l="l" t="t" r="r" b="b"/>
              <a:pathLst>
                <a:path w="274320" h="274319">
                  <a:moveTo>
                    <a:pt x="0" y="274319"/>
                  </a:moveTo>
                  <a:lnTo>
                    <a:pt x="274320" y="274319"/>
                  </a:lnTo>
                  <a:lnTo>
                    <a:pt x="274320" y="0"/>
                  </a:lnTo>
                  <a:lnTo>
                    <a:pt x="0" y="0"/>
                  </a:lnTo>
                  <a:lnTo>
                    <a:pt x="0" y="274319"/>
                  </a:lnTo>
                  <a:close/>
                </a:path>
              </a:pathLst>
            </a:custGeom>
            <a:solidFill>
              <a:schemeClr val="bg1"/>
            </a:solidFill>
            <a:ln w="25399">
              <a:solidFill>
                <a:srgbClr val="0070C0"/>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3" name="object 13"/>
            <p:cNvSpPr/>
            <p:nvPr/>
          </p:nvSpPr>
          <p:spPr>
            <a:xfrm>
              <a:off x="1840984" y="5949229"/>
              <a:ext cx="274320" cy="274320"/>
            </a:xfrm>
            <a:custGeom>
              <a:avLst/>
              <a:gdLst/>
              <a:ahLst/>
              <a:cxnLst/>
              <a:rect l="l" t="t" r="r" b="b"/>
              <a:pathLst>
                <a:path w="274320" h="274320">
                  <a:moveTo>
                    <a:pt x="0" y="274319"/>
                  </a:moveTo>
                  <a:lnTo>
                    <a:pt x="274320" y="274319"/>
                  </a:lnTo>
                  <a:lnTo>
                    <a:pt x="274320" y="0"/>
                  </a:lnTo>
                  <a:lnTo>
                    <a:pt x="0" y="0"/>
                  </a:lnTo>
                  <a:lnTo>
                    <a:pt x="0" y="274319"/>
                  </a:lnTo>
                  <a:close/>
                </a:path>
              </a:pathLst>
            </a:custGeom>
            <a:solidFill>
              <a:schemeClr val="bg1"/>
            </a:solidFill>
            <a:ln w="25399">
              <a:solidFill>
                <a:srgbClr val="0070C0"/>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grpSp>
      <p:grpSp>
        <p:nvGrpSpPr>
          <p:cNvPr id="7" name="Group 6">
            <a:extLst>
              <a:ext uri="{FF2B5EF4-FFF2-40B4-BE49-F238E27FC236}">
                <a16:creationId xmlns:a16="http://schemas.microsoft.com/office/drawing/2014/main" id="{740EEDA5-3719-4CD7-85EB-CE3D9B749320}"/>
              </a:ext>
            </a:extLst>
          </p:cNvPr>
          <p:cNvGrpSpPr/>
          <p:nvPr/>
        </p:nvGrpSpPr>
        <p:grpSpPr>
          <a:xfrm>
            <a:off x="4504356" y="1488248"/>
            <a:ext cx="1600271" cy="2073077"/>
            <a:chOff x="8907258" y="1697937"/>
            <a:chExt cx="1600271" cy="2073077"/>
          </a:xfrm>
        </p:grpSpPr>
        <p:cxnSp>
          <p:nvCxnSpPr>
            <p:cNvPr id="96" name="Straight Connector 95">
              <a:extLst>
                <a:ext uri="{FF2B5EF4-FFF2-40B4-BE49-F238E27FC236}">
                  <a16:creationId xmlns:a16="http://schemas.microsoft.com/office/drawing/2014/main" id="{DD22BBC9-F6C6-4A49-8A12-6A4E0A3E140A}"/>
                </a:ext>
              </a:extLst>
            </p:cNvPr>
            <p:cNvCxnSpPr>
              <a:cxnSpLocks/>
            </p:cNvCxnSpPr>
            <p:nvPr/>
          </p:nvCxnSpPr>
          <p:spPr bwMode="auto">
            <a:xfrm>
              <a:off x="8907258" y="3763173"/>
              <a:ext cx="559962" cy="0"/>
            </a:xfrm>
            <a:prstGeom prst="line">
              <a:avLst/>
            </a:prstGeom>
            <a:blipFill dpi="0" rotWithShape="0">
              <a:blip r:embed="rId2"/>
              <a:srcRect/>
              <a:tile tx="0" ty="0" sx="100000" sy="100000" flip="none" algn="tl"/>
            </a:blipFill>
            <a:ln w="28575" cap="flat" cmpd="sng" algn="ctr">
              <a:solidFill>
                <a:srgbClr val="FF0000"/>
              </a:solidFill>
              <a:prstDash val="solid"/>
              <a:round/>
              <a:headEnd type="none" w="med" len="med"/>
              <a:tailEnd type="none" w="med" len="med"/>
            </a:ln>
            <a:effectLst/>
          </p:spPr>
        </p:cxnSp>
        <p:cxnSp>
          <p:nvCxnSpPr>
            <p:cNvPr id="101" name="Connector: Elbow 100">
              <a:extLst>
                <a:ext uri="{FF2B5EF4-FFF2-40B4-BE49-F238E27FC236}">
                  <a16:creationId xmlns:a16="http://schemas.microsoft.com/office/drawing/2014/main" id="{CDFE2F2C-8699-4A1F-AD5B-D32C6B5B0622}"/>
                </a:ext>
              </a:extLst>
            </p:cNvPr>
            <p:cNvCxnSpPr>
              <a:cxnSpLocks/>
              <a:endCxn id="67" idx="0"/>
            </p:cNvCxnSpPr>
            <p:nvPr/>
          </p:nvCxnSpPr>
          <p:spPr bwMode="auto">
            <a:xfrm rot="5400000" flipH="1" flipV="1">
              <a:off x="8950836" y="2214321"/>
              <a:ext cx="2073077" cy="1040309"/>
            </a:xfrm>
            <a:prstGeom prst="bentConnector3">
              <a:avLst>
                <a:gd name="adj1" fmla="val 111027"/>
              </a:avLst>
            </a:prstGeom>
            <a:blipFill dpi="0" rotWithShape="0">
              <a:blip r:embed="rId2"/>
              <a:srcRect/>
              <a:tile tx="0" ty="0" sx="100000" sy="100000" flip="none" algn="tl"/>
            </a:blipFill>
            <a:ln w="28575" cap="flat" cmpd="sng" algn="ctr">
              <a:solidFill>
                <a:srgbClr val="FF0000"/>
              </a:solidFill>
              <a:prstDash val="solid"/>
              <a:round/>
              <a:headEnd type="none" w="med" len="med"/>
              <a:tailEnd type="triangle"/>
            </a:ln>
            <a:effectLst/>
          </p:spPr>
        </p:cxnSp>
      </p:grpSp>
      <p:grpSp>
        <p:nvGrpSpPr>
          <p:cNvPr id="104" name="Group 103">
            <a:extLst>
              <a:ext uri="{FF2B5EF4-FFF2-40B4-BE49-F238E27FC236}">
                <a16:creationId xmlns:a16="http://schemas.microsoft.com/office/drawing/2014/main" id="{84555647-ECF3-4FEB-AC5E-96F34195943E}"/>
              </a:ext>
            </a:extLst>
          </p:cNvPr>
          <p:cNvGrpSpPr/>
          <p:nvPr/>
        </p:nvGrpSpPr>
        <p:grpSpPr>
          <a:xfrm>
            <a:off x="5671750" y="1461321"/>
            <a:ext cx="833899" cy="1322461"/>
            <a:chOff x="6349284" y="1623842"/>
            <a:chExt cx="833899" cy="1322461"/>
          </a:xfrm>
        </p:grpSpPr>
        <p:grpSp>
          <p:nvGrpSpPr>
            <p:cNvPr id="64" name="Group 63">
              <a:extLst>
                <a:ext uri="{FF2B5EF4-FFF2-40B4-BE49-F238E27FC236}">
                  <a16:creationId xmlns:a16="http://schemas.microsoft.com/office/drawing/2014/main" id="{348739EF-FD02-453F-BDB2-A3542627C085}"/>
                </a:ext>
              </a:extLst>
            </p:cNvPr>
            <p:cNvGrpSpPr/>
            <p:nvPr/>
          </p:nvGrpSpPr>
          <p:grpSpPr>
            <a:xfrm>
              <a:off x="6349284" y="1623842"/>
              <a:ext cx="833899" cy="1322461"/>
              <a:chOff x="1600200" y="5063609"/>
              <a:chExt cx="833899" cy="1322461"/>
            </a:xfrm>
          </p:grpSpPr>
          <p:sp>
            <p:nvSpPr>
              <p:cNvPr id="65" name="object 5">
                <a:extLst>
                  <a:ext uri="{FF2B5EF4-FFF2-40B4-BE49-F238E27FC236}">
                    <a16:creationId xmlns:a16="http://schemas.microsoft.com/office/drawing/2014/main" id="{2D760AED-C092-4928-BA6D-AFF4A7690B7E}"/>
                  </a:ext>
                </a:extLst>
              </p:cNvPr>
              <p:cNvSpPr/>
              <p:nvPr/>
            </p:nvSpPr>
            <p:spPr>
              <a:xfrm>
                <a:off x="1611139" y="5090494"/>
                <a:ext cx="822960" cy="1280160"/>
              </a:xfrm>
              <a:custGeom>
                <a:avLst/>
                <a:gdLst/>
                <a:ahLst/>
                <a:cxnLst/>
                <a:rect l="l" t="t" r="r" b="b"/>
                <a:pathLst>
                  <a:path w="822960" h="1280160">
                    <a:moveTo>
                      <a:pt x="822960" y="0"/>
                    </a:moveTo>
                    <a:lnTo>
                      <a:pt x="0" y="0"/>
                    </a:lnTo>
                    <a:lnTo>
                      <a:pt x="0" y="1280160"/>
                    </a:lnTo>
                    <a:lnTo>
                      <a:pt x="822960" y="1280160"/>
                    </a:lnTo>
                    <a:lnTo>
                      <a:pt x="822960"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66" name="object 6">
                <a:extLst>
                  <a:ext uri="{FF2B5EF4-FFF2-40B4-BE49-F238E27FC236}">
                    <a16:creationId xmlns:a16="http://schemas.microsoft.com/office/drawing/2014/main" id="{4FD87A99-2C72-487A-995E-A3E749198B19}"/>
                  </a:ext>
                </a:extLst>
              </p:cNvPr>
              <p:cNvSpPr/>
              <p:nvPr/>
            </p:nvSpPr>
            <p:spPr>
              <a:xfrm>
                <a:off x="1600200" y="5105910"/>
                <a:ext cx="822960" cy="1280160"/>
              </a:xfrm>
              <a:custGeom>
                <a:avLst/>
                <a:gdLst/>
                <a:ahLst/>
                <a:cxnLst/>
                <a:rect l="l" t="t" r="r" b="b"/>
                <a:pathLst>
                  <a:path w="822960" h="1280160">
                    <a:moveTo>
                      <a:pt x="0" y="1280160"/>
                    </a:moveTo>
                    <a:lnTo>
                      <a:pt x="822960" y="1280160"/>
                    </a:lnTo>
                    <a:lnTo>
                      <a:pt x="822960" y="0"/>
                    </a:lnTo>
                    <a:lnTo>
                      <a:pt x="0" y="0"/>
                    </a:lnTo>
                    <a:lnTo>
                      <a:pt x="0" y="1280160"/>
                    </a:lnTo>
                    <a:close/>
                  </a:path>
                </a:pathLst>
              </a:custGeom>
              <a:ln w="25400">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67" name="object 8">
                <a:extLst>
                  <a:ext uri="{FF2B5EF4-FFF2-40B4-BE49-F238E27FC236}">
                    <a16:creationId xmlns:a16="http://schemas.microsoft.com/office/drawing/2014/main" id="{A23A981C-DD9B-420A-86F3-3DCA4E9BCA58}"/>
                  </a:ext>
                </a:extLst>
              </p:cNvPr>
              <p:cNvSpPr txBox="1"/>
              <p:nvPr/>
            </p:nvSpPr>
            <p:spPr>
              <a:xfrm>
                <a:off x="1611139" y="5063609"/>
                <a:ext cx="790175" cy="321883"/>
              </a:xfrm>
              <a:prstGeom prst="rect">
                <a:avLst/>
              </a:prstGeom>
            </p:spPr>
            <p:txBody>
              <a:bodyPr vert="horz" wrap="square" lIns="0" tIns="13970" rIns="0" bIns="0" rtlCol="0">
                <a:spAutoFit/>
              </a:bodyPr>
              <a:lstStyle/>
              <a:p>
                <a:pPr marL="12700" algn="ctr" eaLnBrk="1" fontAlgn="auto" hangingPunct="1">
                  <a:spcBef>
                    <a:spcPts val="110"/>
                  </a:spcBef>
                  <a:spcAft>
                    <a:spcPts val="0"/>
                  </a:spcAft>
                </a:pPr>
                <a:r>
                  <a:rPr lang="en-US" sz="2000" b="1" cap="small" spc="-5" dirty="0">
                    <a:solidFill>
                      <a:srgbClr val="FFFFFF"/>
                    </a:solidFill>
                    <a:latin typeface="BIZ UDGothic"/>
                    <a:ea typeface="+mn-ea"/>
                    <a:cs typeface="BIZ UDGothic"/>
                  </a:rPr>
                  <a:t>Page 1</a:t>
                </a:r>
                <a:endParaRPr sz="2000" b="1" cap="small" dirty="0">
                  <a:solidFill>
                    <a:prstClr val="black"/>
                  </a:solidFill>
                  <a:latin typeface="BIZ UDGothic"/>
                  <a:ea typeface="+mn-ea"/>
                  <a:cs typeface="BIZ UDGothic"/>
                </a:endParaRPr>
              </a:p>
            </p:txBody>
          </p:sp>
          <p:sp>
            <p:nvSpPr>
              <p:cNvPr id="68" name="object 11">
                <a:extLst>
                  <a:ext uri="{FF2B5EF4-FFF2-40B4-BE49-F238E27FC236}">
                    <a16:creationId xmlns:a16="http://schemas.microsoft.com/office/drawing/2014/main" id="{51793195-9688-4872-A876-36091448C211}"/>
                  </a:ext>
                </a:extLst>
              </p:cNvPr>
              <p:cNvSpPr/>
              <p:nvPr/>
            </p:nvSpPr>
            <p:spPr>
              <a:xfrm>
                <a:off x="1665149" y="5441518"/>
                <a:ext cx="274320" cy="274320"/>
              </a:xfrm>
              <a:custGeom>
                <a:avLst/>
                <a:gdLst/>
                <a:ahLst/>
                <a:cxnLst/>
                <a:rect l="l" t="t" r="r" b="b"/>
                <a:pathLst>
                  <a:path w="274320" h="274319">
                    <a:moveTo>
                      <a:pt x="0" y="274319"/>
                    </a:moveTo>
                    <a:lnTo>
                      <a:pt x="274320" y="274319"/>
                    </a:lnTo>
                    <a:lnTo>
                      <a:pt x="274320" y="0"/>
                    </a:lnTo>
                    <a:lnTo>
                      <a:pt x="0" y="0"/>
                    </a:lnTo>
                    <a:lnTo>
                      <a:pt x="0" y="274319"/>
                    </a:lnTo>
                    <a:close/>
                  </a:path>
                </a:pathLst>
              </a:custGeom>
              <a:solidFill>
                <a:schemeClr val="bg1"/>
              </a:solidFill>
              <a:ln w="25399">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69" name="object 13">
                <a:extLst>
                  <a:ext uri="{FF2B5EF4-FFF2-40B4-BE49-F238E27FC236}">
                    <a16:creationId xmlns:a16="http://schemas.microsoft.com/office/drawing/2014/main" id="{32ECACC4-B6EF-425E-9EAF-5199EB4DC9F8}"/>
                  </a:ext>
                </a:extLst>
              </p:cNvPr>
              <p:cNvSpPr/>
              <p:nvPr/>
            </p:nvSpPr>
            <p:spPr>
              <a:xfrm>
                <a:off x="2083213" y="5441518"/>
                <a:ext cx="274320" cy="274320"/>
              </a:xfrm>
              <a:custGeom>
                <a:avLst/>
                <a:gdLst/>
                <a:ahLst/>
                <a:cxnLst/>
                <a:rect l="l" t="t" r="r" b="b"/>
                <a:pathLst>
                  <a:path w="274320" h="274320">
                    <a:moveTo>
                      <a:pt x="0" y="274319"/>
                    </a:moveTo>
                    <a:lnTo>
                      <a:pt x="274320" y="274319"/>
                    </a:lnTo>
                    <a:lnTo>
                      <a:pt x="274320" y="0"/>
                    </a:lnTo>
                    <a:lnTo>
                      <a:pt x="0" y="0"/>
                    </a:lnTo>
                    <a:lnTo>
                      <a:pt x="0" y="274319"/>
                    </a:lnTo>
                    <a:close/>
                  </a:path>
                </a:pathLst>
              </a:custGeom>
              <a:solidFill>
                <a:schemeClr val="bg1"/>
              </a:solidFill>
              <a:ln w="25399">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grpSp>
        <p:sp>
          <p:nvSpPr>
            <p:cNvPr id="103" name="Rectangle 102">
              <a:extLst>
                <a:ext uri="{FF2B5EF4-FFF2-40B4-BE49-F238E27FC236}">
                  <a16:creationId xmlns:a16="http://schemas.microsoft.com/office/drawing/2014/main" id="{27C23BB7-C561-4F37-A77C-2EBC808D9CEA}"/>
                </a:ext>
              </a:extLst>
            </p:cNvPr>
            <p:cNvSpPr/>
            <p:nvPr/>
          </p:nvSpPr>
          <p:spPr bwMode="auto">
            <a:xfrm>
              <a:off x="6402599" y="2362201"/>
              <a:ext cx="703507" cy="49567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anose="020B0606020202030204" pitchFamily="34" charset="0"/>
                </a:rPr>
                <a:t>Data</a:t>
              </a:r>
              <a:endParaRPr kumimoji="0" lang="ti-ET" sz="2400" b="1" i="0" u="none" strike="noStrike" cap="none" normalizeH="0" baseline="0" dirty="0">
                <a:ln>
                  <a:noFill/>
                </a:ln>
                <a:solidFill>
                  <a:schemeClr val="tx1"/>
                </a:solidFill>
                <a:effectLst/>
                <a:latin typeface="Arial" charset="0"/>
              </a:endParaRPr>
            </a:p>
          </p:txBody>
        </p:sp>
      </p:grpSp>
      <p:grpSp>
        <p:nvGrpSpPr>
          <p:cNvPr id="105" name="Group 104">
            <a:extLst>
              <a:ext uri="{FF2B5EF4-FFF2-40B4-BE49-F238E27FC236}">
                <a16:creationId xmlns:a16="http://schemas.microsoft.com/office/drawing/2014/main" id="{DE6F4A0C-BC13-4E48-9F3E-629CEA3FBEB2}"/>
              </a:ext>
            </a:extLst>
          </p:cNvPr>
          <p:cNvGrpSpPr/>
          <p:nvPr/>
        </p:nvGrpSpPr>
        <p:grpSpPr>
          <a:xfrm>
            <a:off x="7246981" y="1470996"/>
            <a:ext cx="833899" cy="1322461"/>
            <a:chOff x="6349284" y="1623842"/>
            <a:chExt cx="833899" cy="1322461"/>
          </a:xfrm>
        </p:grpSpPr>
        <p:grpSp>
          <p:nvGrpSpPr>
            <p:cNvPr id="106" name="Group 105">
              <a:extLst>
                <a:ext uri="{FF2B5EF4-FFF2-40B4-BE49-F238E27FC236}">
                  <a16:creationId xmlns:a16="http://schemas.microsoft.com/office/drawing/2014/main" id="{908DE302-1D34-459C-8402-BABEF62E7F53}"/>
                </a:ext>
              </a:extLst>
            </p:cNvPr>
            <p:cNvGrpSpPr/>
            <p:nvPr/>
          </p:nvGrpSpPr>
          <p:grpSpPr>
            <a:xfrm>
              <a:off x="6349284" y="1623842"/>
              <a:ext cx="833899" cy="1322461"/>
              <a:chOff x="1600200" y="5063609"/>
              <a:chExt cx="833899" cy="1322461"/>
            </a:xfrm>
          </p:grpSpPr>
          <p:sp>
            <p:nvSpPr>
              <p:cNvPr id="108" name="object 5">
                <a:extLst>
                  <a:ext uri="{FF2B5EF4-FFF2-40B4-BE49-F238E27FC236}">
                    <a16:creationId xmlns:a16="http://schemas.microsoft.com/office/drawing/2014/main" id="{0B887333-1E6A-462E-B12D-B90424BE7F0F}"/>
                  </a:ext>
                </a:extLst>
              </p:cNvPr>
              <p:cNvSpPr/>
              <p:nvPr/>
            </p:nvSpPr>
            <p:spPr>
              <a:xfrm>
                <a:off x="1611139" y="5090494"/>
                <a:ext cx="822960" cy="1280160"/>
              </a:xfrm>
              <a:custGeom>
                <a:avLst/>
                <a:gdLst/>
                <a:ahLst/>
                <a:cxnLst/>
                <a:rect l="l" t="t" r="r" b="b"/>
                <a:pathLst>
                  <a:path w="822960" h="1280160">
                    <a:moveTo>
                      <a:pt x="822960" y="0"/>
                    </a:moveTo>
                    <a:lnTo>
                      <a:pt x="0" y="0"/>
                    </a:lnTo>
                    <a:lnTo>
                      <a:pt x="0" y="1280160"/>
                    </a:lnTo>
                    <a:lnTo>
                      <a:pt x="822960" y="1280160"/>
                    </a:lnTo>
                    <a:lnTo>
                      <a:pt x="822960"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109" name="object 6">
                <a:extLst>
                  <a:ext uri="{FF2B5EF4-FFF2-40B4-BE49-F238E27FC236}">
                    <a16:creationId xmlns:a16="http://schemas.microsoft.com/office/drawing/2014/main" id="{FFEDBFEF-E8B0-4887-AF12-588DC9F99C76}"/>
                  </a:ext>
                </a:extLst>
              </p:cNvPr>
              <p:cNvSpPr/>
              <p:nvPr/>
            </p:nvSpPr>
            <p:spPr>
              <a:xfrm>
                <a:off x="1600200" y="5105910"/>
                <a:ext cx="822960" cy="1280160"/>
              </a:xfrm>
              <a:custGeom>
                <a:avLst/>
                <a:gdLst/>
                <a:ahLst/>
                <a:cxnLst/>
                <a:rect l="l" t="t" r="r" b="b"/>
                <a:pathLst>
                  <a:path w="822960" h="1280160">
                    <a:moveTo>
                      <a:pt x="0" y="1280160"/>
                    </a:moveTo>
                    <a:lnTo>
                      <a:pt x="822960" y="1280160"/>
                    </a:lnTo>
                    <a:lnTo>
                      <a:pt x="822960" y="0"/>
                    </a:lnTo>
                    <a:lnTo>
                      <a:pt x="0" y="0"/>
                    </a:lnTo>
                    <a:lnTo>
                      <a:pt x="0" y="1280160"/>
                    </a:lnTo>
                    <a:close/>
                  </a:path>
                </a:pathLst>
              </a:custGeom>
              <a:ln w="25400">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110" name="object 8">
                <a:extLst>
                  <a:ext uri="{FF2B5EF4-FFF2-40B4-BE49-F238E27FC236}">
                    <a16:creationId xmlns:a16="http://schemas.microsoft.com/office/drawing/2014/main" id="{9BA65718-617E-4321-927C-7238FF747A8F}"/>
                  </a:ext>
                </a:extLst>
              </p:cNvPr>
              <p:cNvSpPr txBox="1"/>
              <p:nvPr/>
            </p:nvSpPr>
            <p:spPr>
              <a:xfrm>
                <a:off x="1611139" y="5063609"/>
                <a:ext cx="790175" cy="321883"/>
              </a:xfrm>
              <a:prstGeom prst="rect">
                <a:avLst/>
              </a:prstGeom>
            </p:spPr>
            <p:txBody>
              <a:bodyPr vert="horz" wrap="square" lIns="0" tIns="13970" rIns="0" bIns="0" rtlCol="0">
                <a:spAutoFit/>
              </a:bodyPr>
              <a:lstStyle/>
              <a:p>
                <a:pPr marL="12700" algn="ctr" eaLnBrk="1" fontAlgn="auto" hangingPunct="1">
                  <a:spcBef>
                    <a:spcPts val="110"/>
                  </a:spcBef>
                  <a:spcAft>
                    <a:spcPts val="0"/>
                  </a:spcAft>
                </a:pPr>
                <a:r>
                  <a:rPr lang="en-US" sz="2000" b="1" cap="small" spc="-5" dirty="0">
                    <a:solidFill>
                      <a:srgbClr val="FFFFFF"/>
                    </a:solidFill>
                    <a:latin typeface="BIZ UDGothic"/>
                    <a:ea typeface="+mn-ea"/>
                    <a:cs typeface="BIZ UDGothic"/>
                  </a:rPr>
                  <a:t>Page 4</a:t>
                </a:r>
                <a:endParaRPr sz="2000" b="1" cap="small" dirty="0">
                  <a:solidFill>
                    <a:prstClr val="black"/>
                  </a:solidFill>
                  <a:latin typeface="BIZ UDGothic"/>
                  <a:ea typeface="+mn-ea"/>
                  <a:cs typeface="BIZ UDGothic"/>
                </a:endParaRPr>
              </a:p>
            </p:txBody>
          </p:sp>
          <p:sp>
            <p:nvSpPr>
              <p:cNvPr id="111" name="object 11">
                <a:extLst>
                  <a:ext uri="{FF2B5EF4-FFF2-40B4-BE49-F238E27FC236}">
                    <a16:creationId xmlns:a16="http://schemas.microsoft.com/office/drawing/2014/main" id="{BD3CA6D3-55FC-4A36-AF8C-17463B7C3D16}"/>
                  </a:ext>
                </a:extLst>
              </p:cNvPr>
              <p:cNvSpPr/>
              <p:nvPr/>
            </p:nvSpPr>
            <p:spPr>
              <a:xfrm>
                <a:off x="1665149" y="5441518"/>
                <a:ext cx="274320" cy="274320"/>
              </a:xfrm>
              <a:custGeom>
                <a:avLst/>
                <a:gdLst/>
                <a:ahLst/>
                <a:cxnLst/>
                <a:rect l="l" t="t" r="r" b="b"/>
                <a:pathLst>
                  <a:path w="274320" h="274319">
                    <a:moveTo>
                      <a:pt x="0" y="274319"/>
                    </a:moveTo>
                    <a:lnTo>
                      <a:pt x="274320" y="274319"/>
                    </a:lnTo>
                    <a:lnTo>
                      <a:pt x="274320" y="0"/>
                    </a:lnTo>
                    <a:lnTo>
                      <a:pt x="0" y="0"/>
                    </a:lnTo>
                    <a:lnTo>
                      <a:pt x="0" y="274319"/>
                    </a:lnTo>
                    <a:close/>
                  </a:path>
                </a:pathLst>
              </a:custGeom>
              <a:solidFill>
                <a:schemeClr val="bg1"/>
              </a:solidFill>
              <a:ln w="25399">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112" name="object 13">
                <a:extLst>
                  <a:ext uri="{FF2B5EF4-FFF2-40B4-BE49-F238E27FC236}">
                    <a16:creationId xmlns:a16="http://schemas.microsoft.com/office/drawing/2014/main" id="{02B81692-C21A-4C68-AF30-5485A0114040}"/>
                  </a:ext>
                </a:extLst>
              </p:cNvPr>
              <p:cNvSpPr/>
              <p:nvPr/>
            </p:nvSpPr>
            <p:spPr>
              <a:xfrm>
                <a:off x="2083213" y="5441518"/>
                <a:ext cx="274320" cy="274320"/>
              </a:xfrm>
              <a:custGeom>
                <a:avLst/>
                <a:gdLst/>
                <a:ahLst/>
                <a:cxnLst/>
                <a:rect l="l" t="t" r="r" b="b"/>
                <a:pathLst>
                  <a:path w="274320" h="274320">
                    <a:moveTo>
                      <a:pt x="0" y="274319"/>
                    </a:moveTo>
                    <a:lnTo>
                      <a:pt x="274320" y="274319"/>
                    </a:lnTo>
                    <a:lnTo>
                      <a:pt x="274320" y="0"/>
                    </a:lnTo>
                    <a:lnTo>
                      <a:pt x="0" y="0"/>
                    </a:lnTo>
                    <a:lnTo>
                      <a:pt x="0" y="274319"/>
                    </a:lnTo>
                    <a:close/>
                  </a:path>
                </a:pathLst>
              </a:custGeom>
              <a:solidFill>
                <a:schemeClr val="bg1"/>
              </a:solidFill>
              <a:ln w="25399">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grpSp>
        <p:sp>
          <p:nvSpPr>
            <p:cNvPr id="107" name="Rectangle 106">
              <a:extLst>
                <a:ext uri="{FF2B5EF4-FFF2-40B4-BE49-F238E27FC236}">
                  <a16:creationId xmlns:a16="http://schemas.microsoft.com/office/drawing/2014/main" id="{D0A3575C-FC35-439D-B3F1-B1DC97C98FE2}"/>
                </a:ext>
              </a:extLst>
            </p:cNvPr>
            <p:cNvSpPr/>
            <p:nvPr/>
          </p:nvSpPr>
          <p:spPr bwMode="auto">
            <a:xfrm>
              <a:off x="6402599" y="2362201"/>
              <a:ext cx="703507" cy="49567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anose="020B0606020202030204" pitchFamily="34" charset="0"/>
                </a:rPr>
                <a:t>Data</a:t>
              </a:r>
              <a:endParaRPr kumimoji="0" lang="ti-ET" sz="2400" b="1" i="0" u="none" strike="noStrike" cap="none" normalizeH="0" baseline="0" dirty="0">
                <a:ln>
                  <a:noFill/>
                </a:ln>
                <a:solidFill>
                  <a:schemeClr val="tx1"/>
                </a:solidFill>
                <a:effectLst/>
                <a:latin typeface="Arial" charset="0"/>
              </a:endParaRPr>
            </a:p>
          </p:txBody>
        </p:sp>
      </p:grpSp>
      <p:grpSp>
        <p:nvGrpSpPr>
          <p:cNvPr id="113" name="Group 112">
            <a:extLst>
              <a:ext uri="{FF2B5EF4-FFF2-40B4-BE49-F238E27FC236}">
                <a16:creationId xmlns:a16="http://schemas.microsoft.com/office/drawing/2014/main" id="{5A1C8B62-9294-479A-A4E0-1F1D50937CC5}"/>
              </a:ext>
            </a:extLst>
          </p:cNvPr>
          <p:cNvGrpSpPr/>
          <p:nvPr/>
        </p:nvGrpSpPr>
        <p:grpSpPr>
          <a:xfrm>
            <a:off x="5673145" y="4714279"/>
            <a:ext cx="833899" cy="1322461"/>
            <a:chOff x="6349284" y="1623842"/>
            <a:chExt cx="833899" cy="1322461"/>
          </a:xfrm>
        </p:grpSpPr>
        <p:grpSp>
          <p:nvGrpSpPr>
            <p:cNvPr id="114" name="Group 113">
              <a:extLst>
                <a:ext uri="{FF2B5EF4-FFF2-40B4-BE49-F238E27FC236}">
                  <a16:creationId xmlns:a16="http://schemas.microsoft.com/office/drawing/2014/main" id="{49C687AE-D69C-4FE7-80F6-6720275AFFEC}"/>
                </a:ext>
              </a:extLst>
            </p:cNvPr>
            <p:cNvGrpSpPr/>
            <p:nvPr/>
          </p:nvGrpSpPr>
          <p:grpSpPr>
            <a:xfrm>
              <a:off x="6349284" y="1623842"/>
              <a:ext cx="833899" cy="1322461"/>
              <a:chOff x="1600200" y="5063609"/>
              <a:chExt cx="833899" cy="1322461"/>
            </a:xfrm>
          </p:grpSpPr>
          <p:sp>
            <p:nvSpPr>
              <p:cNvPr id="116" name="object 5">
                <a:extLst>
                  <a:ext uri="{FF2B5EF4-FFF2-40B4-BE49-F238E27FC236}">
                    <a16:creationId xmlns:a16="http://schemas.microsoft.com/office/drawing/2014/main" id="{34805FF2-BAF5-4075-B4CC-CA29007EE85E}"/>
                  </a:ext>
                </a:extLst>
              </p:cNvPr>
              <p:cNvSpPr/>
              <p:nvPr/>
            </p:nvSpPr>
            <p:spPr>
              <a:xfrm>
                <a:off x="1611139" y="5090494"/>
                <a:ext cx="822960" cy="1280160"/>
              </a:xfrm>
              <a:custGeom>
                <a:avLst/>
                <a:gdLst/>
                <a:ahLst/>
                <a:cxnLst/>
                <a:rect l="l" t="t" r="r" b="b"/>
                <a:pathLst>
                  <a:path w="822960" h="1280160">
                    <a:moveTo>
                      <a:pt x="822960" y="0"/>
                    </a:moveTo>
                    <a:lnTo>
                      <a:pt x="0" y="0"/>
                    </a:lnTo>
                    <a:lnTo>
                      <a:pt x="0" y="1280160"/>
                    </a:lnTo>
                    <a:lnTo>
                      <a:pt x="822960" y="1280160"/>
                    </a:lnTo>
                    <a:lnTo>
                      <a:pt x="822960"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117" name="object 6">
                <a:extLst>
                  <a:ext uri="{FF2B5EF4-FFF2-40B4-BE49-F238E27FC236}">
                    <a16:creationId xmlns:a16="http://schemas.microsoft.com/office/drawing/2014/main" id="{71AD7B46-35AD-4B5D-84E0-07AAD90782BC}"/>
                  </a:ext>
                </a:extLst>
              </p:cNvPr>
              <p:cNvSpPr/>
              <p:nvPr/>
            </p:nvSpPr>
            <p:spPr>
              <a:xfrm>
                <a:off x="1600200" y="5105910"/>
                <a:ext cx="822960" cy="1280160"/>
              </a:xfrm>
              <a:custGeom>
                <a:avLst/>
                <a:gdLst/>
                <a:ahLst/>
                <a:cxnLst/>
                <a:rect l="l" t="t" r="r" b="b"/>
                <a:pathLst>
                  <a:path w="822960" h="1280160">
                    <a:moveTo>
                      <a:pt x="0" y="1280160"/>
                    </a:moveTo>
                    <a:lnTo>
                      <a:pt x="822960" y="1280160"/>
                    </a:lnTo>
                    <a:lnTo>
                      <a:pt x="822960" y="0"/>
                    </a:lnTo>
                    <a:lnTo>
                      <a:pt x="0" y="0"/>
                    </a:lnTo>
                    <a:lnTo>
                      <a:pt x="0" y="1280160"/>
                    </a:lnTo>
                    <a:close/>
                  </a:path>
                </a:pathLst>
              </a:custGeom>
              <a:ln w="25400">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118" name="object 8">
                <a:extLst>
                  <a:ext uri="{FF2B5EF4-FFF2-40B4-BE49-F238E27FC236}">
                    <a16:creationId xmlns:a16="http://schemas.microsoft.com/office/drawing/2014/main" id="{B4BDC899-16B5-4393-89E4-D2B211297B4D}"/>
                  </a:ext>
                </a:extLst>
              </p:cNvPr>
              <p:cNvSpPr txBox="1"/>
              <p:nvPr/>
            </p:nvSpPr>
            <p:spPr>
              <a:xfrm>
                <a:off x="1611139" y="5063609"/>
                <a:ext cx="790175" cy="321883"/>
              </a:xfrm>
              <a:prstGeom prst="rect">
                <a:avLst/>
              </a:prstGeom>
            </p:spPr>
            <p:txBody>
              <a:bodyPr vert="horz" wrap="square" lIns="0" tIns="13970" rIns="0" bIns="0" rtlCol="0">
                <a:spAutoFit/>
              </a:bodyPr>
              <a:lstStyle/>
              <a:p>
                <a:pPr marL="12700" algn="ctr" eaLnBrk="1" fontAlgn="auto" hangingPunct="1">
                  <a:spcBef>
                    <a:spcPts val="110"/>
                  </a:spcBef>
                  <a:spcAft>
                    <a:spcPts val="0"/>
                  </a:spcAft>
                </a:pPr>
                <a:r>
                  <a:rPr lang="en-US" sz="2000" b="1" cap="small" spc="-5" dirty="0">
                    <a:solidFill>
                      <a:srgbClr val="FFFFFF"/>
                    </a:solidFill>
                    <a:latin typeface="BIZ UDGothic"/>
                    <a:ea typeface="+mn-ea"/>
                    <a:cs typeface="BIZ UDGothic"/>
                  </a:rPr>
                  <a:t>Page 0</a:t>
                </a:r>
                <a:endParaRPr sz="2000" b="1" cap="small" dirty="0">
                  <a:solidFill>
                    <a:prstClr val="black"/>
                  </a:solidFill>
                  <a:latin typeface="BIZ UDGothic"/>
                  <a:ea typeface="+mn-ea"/>
                  <a:cs typeface="BIZ UDGothic"/>
                </a:endParaRPr>
              </a:p>
            </p:txBody>
          </p:sp>
          <p:sp>
            <p:nvSpPr>
              <p:cNvPr id="119" name="object 11">
                <a:extLst>
                  <a:ext uri="{FF2B5EF4-FFF2-40B4-BE49-F238E27FC236}">
                    <a16:creationId xmlns:a16="http://schemas.microsoft.com/office/drawing/2014/main" id="{5D33D92F-555D-49FE-8A36-D4B7B52B5AFF}"/>
                  </a:ext>
                </a:extLst>
              </p:cNvPr>
              <p:cNvSpPr/>
              <p:nvPr/>
            </p:nvSpPr>
            <p:spPr>
              <a:xfrm>
                <a:off x="1665149" y="5441518"/>
                <a:ext cx="274320" cy="274320"/>
              </a:xfrm>
              <a:custGeom>
                <a:avLst/>
                <a:gdLst/>
                <a:ahLst/>
                <a:cxnLst/>
                <a:rect l="l" t="t" r="r" b="b"/>
                <a:pathLst>
                  <a:path w="274320" h="274319">
                    <a:moveTo>
                      <a:pt x="0" y="274319"/>
                    </a:moveTo>
                    <a:lnTo>
                      <a:pt x="274320" y="274319"/>
                    </a:lnTo>
                    <a:lnTo>
                      <a:pt x="274320" y="0"/>
                    </a:lnTo>
                    <a:lnTo>
                      <a:pt x="0" y="0"/>
                    </a:lnTo>
                    <a:lnTo>
                      <a:pt x="0" y="274319"/>
                    </a:lnTo>
                    <a:close/>
                  </a:path>
                </a:pathLst>
              </a:custGeom>
              <a:solidFill>
                <a:schemeClr val="bg1"/>
              </a:solidFill>
              <a:ln w="25399">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120" name="object 13">
                <a:extLst>
                  <a:ext uri="{FF2B5EF4-FFF2-40B4-BE49-F238E27FC236}">
                    <a16:creationId xmlns:a16="http://schemas.microsoft.com/office/drawing/2014/main" id="{8CFC02A2-7EB3-4E90-B956-624CDF51354E}"/>
                  </a:ext>
                </a:extLst>
              </p:cNvPr>
              <p:cNvSpPr/>
              <p:nvPr/>
            </p:nvSpPr>
            <p:spPr>
              <a:xfrm>
                <a:off x="2083213" y="5441518"/>
                <a:ext cx="274320" cy="274320"/>
              </a:xfrm>
              <a:custGeom>
                <a:avLst/>
                <a:gdLst/>
                <a:ahLst/>
                <a:cxnLst/>
                <a:rect l="l" t="t" r="r" b="b"/>
                <a:pathLst>
                  <a:path w="274320" h="274320">
                    <a:moveTo>
                      <a:pt x="0" y="274319"/>
                    </a:moveTo>
                    <a:lnTo>
                      <a:pt x="274320" y="274319"/>
                    </a:lnTo>
                    <a:lnTo>
                      <a:pt x="274320" y="0"/>
                    </a:lnTo>
                    <a:lnTo>
                      <a:pt x="0" y="0"/>
                    </a:lnTo>
                    <a:lnTo>
                      <a:pt x="0" y="274319"/>
                    </a:lnTo>
                    <a:close/>
                  </a:path>
                </a:pathLst>
              </a:custGeom>
              <a:solidFill>
                <a:schemeClr val="bg1"/>
              </a:solidFill>
              <a:ln w="25399">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grpSp>
        <p:sp>
          <p:nvSpPr>
            <p:cNvPr id="115" name="Rectangle 114">
              <a:extLst>
                <a:ext uri="{FF2B5EF4-FFF2-40B4-BE49-F238E27FC236}">
                  <a16:creationId xmlns:a16="http://schemas.microsoft.com/office/drawing/2014/main" id="{93002659-5AF4-481D-AA86-4999F2462409}"/>
                </a:ext>
              </a:extLst>
            </p:cNvPr>
            <p:cNvSpPr/>
            <p:nvPr/>
          </p:nvSpPr>
          <p:spPr bwMode="auto">
            <a:xfrm>
              <a:off x="6402599" y="2362201"/>
              <a:ext cx="703507" cy="49567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anose="020B0606020202030204" pitchFamily="34" charset="0"/>
                </a:rPr>
                <a:t>Data</a:t>
              </a:r>
              <a:endParaRPr kumimoji="0" lang="ti-ET" sz="2400" b="1" i="0" u="none" strike="noStrike" cap="none" normalizeH="0" baseline="0" dirty="0">
                <a:ln>
                  <a:noFill/>
                </a:ln>
                <a:solidFill>
                  <a:schemeClr val="tx1"/>
                </a:solidFill>
                <a:effectLst/>
                <a:latin typeface="Arial" charset="0"/>
              </a:endParaRPr>
            </a:p>
          </p:txBody>
        </p:sp>
      </p:grpSp>
      <p:grpSp>
        <p:nvGrpSpPr>
          <p:cNvPr id="121" name="Group 120">
            <a:extLst>
              <a:ext uri="{FF2B5EF4-FFF2-40B4-BE49-F238E27FC236}">
                <a16:creationId xmlns:a16="http://schemas.microsoft.com/office/drawing/2014/main" id="{EB1F7961-00A6-4AA2-9DB4-93DC1AAADFB0}"/>
              </a:ext>
            </a:extLst>
          </p:cNvPr>
          <p:cNvGrpSpPr/>
          <p:nvPr/>
        </p:nvGrpSpPr>
        <p:grpSpPr>
          <a:xfrm>
            <a:off x="7284293" y="4741164"/>
            <a:ext cx="833899" cy="1322461"/>
            <a:chOff x="6349284" y="1623842"/>
            <a:chExt cx="833899" cy="1322461"/>
          </a:xfrm>
        </p:grpSpPr>
        <p:grpSp>
          <p:nvGrpSpPr>
            <p:cNvPr id="122" name="Group 121">
              <a:extLst>
                <a:ext uri="{FF2B5EF4-FFF2-40B4-BE49-F238E27FC236}">
                  <a16:creationId xmlns:a16="http://schemas.microsoft.com/office/drawing/2014/main" id="{4A6EC2AC-A5D7-433F-A1E1-BEABEFF159F8}"/>
                </a:ext>
              </a:extLst>
            </p:cNvPr>
            <p:cNvGrpSpPr/>
            <p:nvPr/>
          </p:nvGrpSpPr>
          <p:grpSpPr>
            <a:xfrm>
              <a:off x="6349284" y="1623842"/>
              <a:ext cx="833899" cy="1322461"/>
              <a:chOff x="1600200" y="5063609"/>
              <a:chExt cx="833899" cy="1322461"/>
            </a:xfrm>
          </p:grpSpPr>
          <p:sp>
            <p:nvSpPr>
              <p:cNvPr id="124" name="object 5">
                <a:extLst>
                  <a:ext uri="{FF2B5EF4-FFF2-40B4-BE49-F238E27FC236}">
                    <a16:creationId xmlns:a16="http://schemas.microsoft.com/office/drawing/2014/main" id="{4EE8CBD3-5B7D-40AD-A314-9DAC160E375F}"/>
                  </a:ext>
                </a:extLst>
              </p:cNvPr>
              <p:cNvSpPr/>
              <p:nvPr/>
            </p:nvSpPr>
            <p:spPr>
              <a:xfrm>
                <a:off x="1611139" y="5090494"/>
                <a:ext cx="822960" cy="1280160"/>
              </a:xfrm>
              <a:custGeom>
                <a:avLst/>
                <a:gdLst/>
                <a:ahLst/>
                <a:cxnLst/>
                <a:rect l="l" t="t" r="r" b="b"/>
                <a:pathLst>
                  <a:path w="822960" h="1280160">
                    <a:moveTo>
                      <a:pt x="822960" y="0"/>
                    </a:moveTo>
                    <a:lnTo>
                      <a:pt x="0" y="0"/>
                    </a:lnTo>
                    <a:lnTo>
                      <a:pt x="0" y="1280160"/>
                    </a:lnTo>
                    <a:lnTo>
                      <a:pt x="822960" y="1280160"/>
                    </a:lnTo>
                    <a:lnTo>
                      <a:pt x="822960"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125" name="object 6">
                <a:extLst>
                  <a:ext uri="{FF2B5EF4-FFF2-40B4-BE49-F238E27FC236}">
                    <a16:creationId xmlns:a16="http://schemas.microsoft.com/office/drawing/2014/main" id="{808F0A35-D2CA-4AAE-B15C-4BDBE3DB1810}"/>
                  </a:ext>
                </a:extLst>
              </p:cNvPr>
              <p:cNvSpPr/>
              <p:nvPr/>
            </p:nvSpPr>
            <p:spPr>
              <a:xfrm>
                <a:off x="1600200" y="5105910"/>
                <a:ext cx="822960" cy="1280160"/>
              </a:xfrm>
              <a:custGeom>
                <a:avLst/>
                <a:gdLst/>
                <a:ahLst/>
                <a:cxnLst/>
                <a:rect l="l" t="t" r="r" b="b"/>
                <a:pathLst>
                  <a:path w="822960" h="1280160">
                    <a:moveTo>
                      <a:pt x="0" y="1280160"/>
                    </a:moveTo>
                    <a:lnTo>
                      <a:pt x="822960" y="1280160"/>
                    </a:lnTo>
                    <a:lnTo>
                      <a:pt x="822960" y="0"/>
                    </a:lnTo>
                    <a:lnTo>
                      <a:pt x="0" y="0"/>
                    </a:lnTo>
                    <a:lnTo>
                      <a:pt x="0" y="1280160"/>
                    </a:lnTo>
                    <a:close/>
                  </a:path>
                </a:pathLst>
              </a:custGeom>
              <a:ln w="25400">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126" name="object 8">
                <a:extLst>
                  <a:ext uri="{FF2B5EF4-FFF2-40B4-BE49-F238E27FC236}">
                    <a16:creationId xmlns:a16="http://schemas.microsoft.com/office/drawing/2014/main" id="{B835734E-258A-463B-B7CB-3FA5E0C3C44C}"/>
                  </a:ext>
                </a:extLst>
              </p:cNvPr>
              <p:cNvSpPr txBox="1"/>
              <p:nvPr/>
            </p:nvSpPr>
            <p:spPr>
              <a:xfrm>
                <a:off x="1611139" y="5063609"/>
                <a:ext cx="790175" cy="321883"/>
              </a:xfrm>
              <a:prstGeom prst="rect">
                <a:avLst/>
              </a:prstGeom>
            </p:spPr>
            <p:txBody>
              <a:bodyPr vert="horz" wrap="square" lIns="0" tIns="13970" rIns="0" bIns="0" rtlCol="0">
                <a:spAutoFit/>
              </a:bodyPr>
              <a:lstStyle/>
              <a:p>
                <a:pPr marL="12700" algn="ctr" eaLnBrk="1" fontAlgn="auto" hangingPunct="1">
                  <a:spcBef>
                    <a:spcPts val="110"/>
                  </a:spcBef>
                  <a:spcAft>
                    <a:spcPts val="0"/>
                  </a:spcAft>
                </a:pPr>
                <a:r>
                  <a:rPr lang="en-US" sz="2000" b="1" cap="small" spc="-5" dirty="0">
                    <a:solidFill>
                      <a:srgbClr val="FFFFFF"/>
                    </a:solidFill>
                    <a:latin typeface="BIZ UDGothic"/>
                    <a:ea typeface="+mn-ea"/>
                    <a:cs typeface="BIZ UDGothic"/>
                  </a:rPr>
                  <a:t>Page 2</a:t>
                </a:r>
                <a:endParaRPr sz="2000" b="1" cap="small" dirty="0">
                  <a:solidFill>
                    <a:prstClr val="black"/>
                  </a:solidFill>
                  <a:latin typeface="BIZ UDGothic"/>
                  <a:ea typeface="+mn-ea"/>
                  <a:cs typeface="BIZ UDGothic"/>
                </a:endParaRPr>
              </a:p>
            </p:txBody>
          </p:sp>
          <p:sp>
            <p:nvSpPr>
              <p:cNvPr id="127" name="object 11">
                <a:extLst>
                  <a:ext uri="{FF2B5EF4-FFF2-40B4-BE49-F238E27FC236}">
                    <a16:creationId xmlns:a16="http://schemas.microsoft.com/office/drawing/2014/main" id="{F468A25C-DA4C-4FAD-BFB2-FAA959B78657}"/>
                  </a:ext>
                </a:extLst>
              </p:cNvPr>
              <p:cNvSpPr/>
              <p:nvPr/>
            </p:nvSpPr>
            <p:spPr>
              <a:xfrm>
                <a:off x="1665149" y="5441518"/>
                <a:ext cx="274320" cy="274320"/>
              </a:xfrm>
              <a:custGeom>
                <a:avLst/>
                <a:gdLst/>
                <a:ahLst/>
                <a:cxnLst/>
                <a:rect l="l" t="t" r="r" b="b"/>
                <a:pathLst>
                  <a:path w="274320" h="274319">
                    <a:moveTo>
                      <a:pt x="0" y="274319"/>
                    </a:moveTo>
                    <a:lnTo>
                      <a:pt x="274320" y="274319"/>
                    </a:lnTo>
                    <a:lnTo>
                      <a:pt x="274320" y="0"/>
                    </a:lnTo>
                    <a:lnTo>
                      <a:pt x="0" y="0"/>
                    </a:lnTo>
                    <a:lnTo>
                      <a:pt x="0" y="274319"/>
                    </a:lnTo>
                    <a:close/>
                  </a:path>
                </a:pathLst>
              </a:custGeom>
              <a:solidFill>
                <a:schemeClr val="bg1"/>
              </a:solidFill>
              <a:ln w="25399">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sp>
            <p:nvSpPr>
              <p:cNvPr id="128" name="object 13">
                <a:extLst>
                  <a:ext uri="{FF2B5EF4-FFF2-40B4-BE49-F238E27FC236}">
                    <a16:creationId xmlns:a16="http://schemas.microsoft.com/office/drawing/2014/main" id="{C5778E43-4474-4A05-AC27-7A66601349F9}"/>
                  </a:ext>
                </a:extLst>
              </p:cNvPr>
              <p:cNvSpPr/>
              <p:nvPr/>
            </p:nvSpPr>
            <p:spPr>
              <a:xfrm>
                <a:off x="2083213" y="5441518"/>
                <a:ext cx="274320" cy="274320"/>
              </a:xfrm>
              <a:custGeom>
                <a:avLst/>
                <a:gdLst/>
                <a:ahLst/>
                <a:cxnLst/>
                <a:rect l="l" t="t" r="r" b="b"/>
                <a:pathLst>
                  <a:path w="274320" h="274320">
                    <a:moveTo>
                      <a:pt x="0" y="274319"/>
                    </a:moveTo>
                    <a:lnTo>
                      <a:pt x="274320" y="274319"/>
                    </a:lnTo>
                    <a:lnTo>
                      <a:pt x="274320" y="0"/>
                    </a:lnTo>
                    <a:lnTo>
                      <a:pt x="0" y="0"/>
                    </a:lnTo>
                    <a:lnTo>
                      <a:pt x="0" y="274319"/>
                    </a:lnTo>
                    <a:close/>
                  </a:path>
                </a:pathLst>
              </a:custGeom>
              <a:solidFill>
                <a:schemeClr val="bg1"/>
              </a:solidFill>
              <a:ln w="25399">
                <a:solidFill>
                  <a:srgbClr val="636363"/>
                </a:solidFill>
              </a:ln>
            </p:spPr>
            <p:txBody>
              <a:bodyPr wrap="square" lIns="0" tIns="0" rIns="0" bIns="0" rtlCol="0"/>
              <a:lstStyle/>
              <a:p>
                <a:pPr eaLnBrk="1" fontAlgn="auto" hangingPunct="1">
                  <a:spcBef>
                    <a:spcPts val="0"/>
                  </a:spcBef>
                  <a:spcAft>
                    <a:spcPts val="0"/>
                  </a:spcAft>
                </a:pPr>
                <a:endParaRPr sz="1800" cap="small" dirty="0">
                  <a:solidFill>
                    <a:prstClr val="black"/>
                  </a:solidFill>
                  <a:latin typeface="Calibri"/>
                  <a:ea typeface="+mn-ea"/>
                </a:endParaRPr>
              </a:p>
            </p:txBody>
          </p:sp>
        </p:grpSp>
        <p:sp>
          <p:nvSpPr>
            <p:cNvPr id="123" name="Rectangle 122">
              <a:extLst>
                <a:ext uri="{FF2B5EF4-FFF2-40B4-BE49-F238E27FC236}">
                  <a16:creationId xmlns:a16="http://schemas.microsoft.com/office/drawing/2014/main" id="{B31B9F76-2F83-4DA0-BA1D-379E751F6590}"/>
                </a:ext>
              </a:extLst>
            </p:cNvPr>
            <p:cNvSpPr/>
            <p:nvPr/>
          </p:nvSpPr>
          <p:spPr bwMode="auto">
            <a:xfrm>
              <a:off x="6402599" y="2362201"/>
              <a:ext cx="703507" cy="49567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anose="020B0606020202030204" pitchFamily="34" charset="0"/>
                </a:rPr>
                <a:t>Data</a:t>
              </a:r>
              <a:endParaRPr kumimoji="0" lang="ti-ET" sz="2400" b="1" i="0" u="none" strike="noStrike" cap="none" normalizeH="0" baseline="0" dirty="0">
                <a:ln>
                  <a:noFill/>
                </a:ln>
                <a:solidFill>
                  <a:schemeClr val="tx1"/>
                </a:solidFill>
                <a:effectLst/>
                <a:latin typeface="Arial" charset="0"/>
              </a:endParaRPr>
            </a:p>
          </p:txBody>
        </p:sp>
      </p:grpSp>
      <p:cxnSp>
        <p:nvCxnSpPr>
          <p:cNvPr id="132" name="Connector: Elbow 131">
            <a:extLst>
              <a:ext uri="{FF2B5EF4-FFF2-40B4-BE49-F238E27FC236}">
                <a16:creationId xmlns:a16="http://schemas.microsoft.com/office/drawing/2014/main" id="{5565066D-4E78-4669-87AC-FA51622D3ADD}"/>
              </a:ext>
            </a:extLst>
          </p:cNvPr>
          <p:cNvCxnSpPr>
            <a:cxnSpLocks/>
            <a:endCxn id="110" idx="0"/>
          </p:cNvCxnSpPr>
          <p:nvPr/>
        </p:nvCxnSpPr>
        <p:spPr bwMode="auto">
          <a:xfrm flipV="1">
            <a:off x="6445106" y="1470996"/>
            <a:ext cx="1207902" cy="521489"/>
          </a:xfrm>
          <a:prstGeom prst="bentConnector4">
            <a:avLst>
              <a:gd name="adj1" fmla="val 33646"/>
              <a:gd name="adj2" fmla="val 143836"/>
            </a:avLst>
          </a:prstGeom>
          <a:blipFill dpi="0" rotWithShape="0">
            <a:blip r:embed="rId2"/>
            <a:srcRect/>
            <a:tile tx="0" ty="0" sx="100000" sy="100000" flip="none" algn="tl"/>
          </a:blipFill>
          <a:ln w="28575" cap="flat" cmpd="sng" algn="ctr">
            <a:solidFill>
              <a:srgbClr val="FF0000"/>
            </a:solidFill>
            <a:prstDash val="solid"/>
            <a:round/>
            <a:headEnd type="none" w="med" len="med"/>
            <a:tailEnd type="triangle"/>
          </a:ln>
          <a:effectLst/>
        </p:spPr>
      </p:cxnSp>
      <p:cxnSp>
        <p:nvCxnSpPr>
          <p:cNvPr id="148" name="Connector: Elbow 147">
            <a:extLst>
              <a:ext uri="{FF2B5EF4-FFF2-40B4-BE49-F238E27FC236}">
                <a16:creationId xmlns:a16="http://schemas.microsoft.com/office/drawing/2014/main" id="{85EE65DD-52E4-4BD1-BA09-0AA964CB09C8}"/>
              </a:ext>
            </a:extLst>
          </p:cNvPr>
          <p:cNvCxnSpPr>
            <a:cxnSpLocks/>
            <a:endCxn id="126" idx="0"/>
          </p:cNvCxnSpPr>
          <p:nvPr/>
        </p:nvCxnSpPr>
        <p:spPr bwMode="auto">
          <a:xfrm flipV="1">
            <a:off x="6425883" y="4741164"/>
            <a:ext cx="1264437" cy="582591"/>
          </a:xfrm>
          <a:prstGeom prst="bentConnector4">
            <a:avLst>
              <a:gd name="adj1" fmla="val 34377"/>
              <a:gd name="adj2" fmla="val 139239"/>
            </a:avLst>
          </a:prstGeom>
          <a:blipFill dpi="0" rotWithShape="0">
            <a:blip r:embed="rId2"/>
            <a:srcRect/>
            <a:tile tx="0" ty="0" sx="100000" sy="100000" flip="none" algn="tl"/>
          </a:blipFill>
          <a:ln w="28575" cap="flat" cmpd="sng" algn="ctr">
            <a:solidFill>
              <a:srgbClr val="FF0000"/>
            </a:solidFill>
            <a:prstDash val="solid"/>
            <a:round/>
            <a:headEnd type="none" w="med" len="med"/>
            <a:tailEnd type="triangle"/>
          </a:ln>
          <a:effectLst/>
        </p:spPr>
      </p:cxnSp>
      <p:cxnSp>
        <p:nvCxnSpPr>
          <p:cNvPr id="152" name="Connector: Elbow 151">
            <a:extLst>
              <a:ext uri="{FF2B5EF4-FFF2-40B4-BE49-F238E27FC236}">
                <a16:creationId xmlns:a16="http://schemas.microsoft.com/office/drawing/2014/main" id="{93DA9897-4AA1-42DE-887D-3F650986F7E0}"/>
              </a:ext>
            </a:extLst>
          </p:cNvPr>
          <p:cNvCxnSpPr>
            <a:cxnSpLocks/>
          </p:cNvCxnSpPr>
          <p:nvPr/>
        </p:nvCxnSpPr>
        <p:spPr bwMode="auto">
          <a:xfrm rot="10800000" flipV="1">
            <a:off x="6078214" y="5143855"/>
            <a:ext cx="1271028" cy="869854"/>
          </a:xfrm>
          <a:prstGeom prst="bentConnector4">
            <a:avLst>
              <a:gd name="adj1" fmla="val 26742"/>
              <a:gd name="adj2" fmla="val 126280"/>
            </a:avLst>
          </a:prstGeom>
          <a:blipFill dpi="0" rotWithShape="0">
            <a:blip r:embed="rId2"/>
            <a:srcRect/>
            <a:tile tx="0" ty="0" sx="100000" sy="100000" flip="none" algn="tl"/>
          </a:blipFill>
          <a:ln w="28575" cap="flat" cmpd="sng" algn="ctr">
            <a:solidFill>
              <a:srgbClr val="FF0000"/>
            </a:solidFill>
            <a:prstDash val="solid"/>
            <a:round/>
            <a:headEnd type="none" w="med" len="med"/>
            <a:tailEnd type="triangle"/>
          </a:ln>
          <a:effectLst/>
        </p:spPr>
      </p:cxnSp>
      <p:sp>
        <p:nvSpPr>
          <p:cNvPr id="168" name="Arrow: Bent-Up 167">
            <a:extLst>
              <a:ext uri="{FF2B5EF4-FFF2-40B4-BE49-F238E27FC236}">
                <a16:creationId xmlns:a16="http://schemas.microsoft.com/office/drawing/2014/main" id="{A99B8C88-4797-4387-AB8B-CBF97BD22F5B}"/>
              </a:ext>
            </a:extLst>
          </p:cNvPr>
          <p:cNvSpPr/>
          <p:nvPr/>
        </p:nvSpPr>
        <p:spPr bwMode="auto">
          <a:xfrm flipH="1">
            <a:off x="4277130" y="4262516"/>
            <a:ext cx="1459568" cy="964956"/>
          </a:xfrm>
          <a:prstGeom prst="bentUpArrow">
            <a:avLst>
              <a:gd name="adj1" fmla="val 1642"/>
              <a:gd name="adj2" fmla="val 6314"/>
              <a:gd name="adj3" fmla="val 25000"/>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169" name="Arrow: Bent-Up 168">
            <a:extLst>
              <a:ext uri="{FF2B5EF4-FFF2-40B4-BE49-F238E27FC236}">
                <a16:creationId xmlns:a16="http://schemas.microsoft.com/office/drawing/2014/main" id="{11AE0141-0311-477B-AF24-E0B385E8354F}"/>
              </a:ext>
            </a:extLst>
          </p:cNvPr>
          <p:cNvSpPr/>
          <p:nvPr/>
        </p:nvSpPr>
        <p:spPr bwMode="auto">
          <a:xfrm flipH="1" flipV="1">
            <a:off x="4265131" y="1958681"/>
            <a:ext cx="1485271" cy="1044989"/>
          </a:xfrm>
          <a:prstGeom prst="bentUpArrow">
            <a:avLst>
              <a:gd name="adj1" fmla="val 1642"/>
              <a:gd name="adj2" fmla="val 6314"/>
              <a:gd name="adj3" fmla="val 25000"/>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170" name="Arrow: Bent-Up 169">
            <a:extLst>
              <a:ext uri="{FF2B5EF4-FFF2-40B4-BE49-F238E27FC236}">
                <a16:creationId xmlns:a16="http://schemas.microsoft.com/office/drawing/2014/main" id="{0FE9208A-C5EB-4E25-AD65-D044C99B79BD}"/>
              </a:ext>
            </a:extLst>
          </p:cNvPr>
          <p:cNvSpPr/>
          <p:nvPr/>
        </p:nvSpPr>
        <p:spPr bwMode="auto">
          <a:xfrm flipV="1">
            <a:off x="4484366" y="3945643"/>
            <a:ext cx="1632924" cy="868417"/>
          </a:xfrm>
          <a:prstGeom prst="bentUpArrow">
            <a:avLst>
              <a:gd name="adj1" fmla="val 1642"/>
              <a:gd name="adj2" fmla="val 6314"/>
              <a:gd name="adj3" fmla="val 25000"/>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cxnSp>
        <p:nvCxnSpPr>
          <p:cNvPr id="189" name="Connector: Elbow 188">
            <a:extLst>
              <a:ext uri="{FF2B5EF4-FFF2-40B4-BE49-F238E27FC236}">
                <a16:creationId xmlns:a16="http://schemas.microsoft.com/office/drawing/2014/main" id="{3BF16512-5950-4BFF-83B0-3664843E699D}"/>
              </a:ext>
            </a:extLst>
          </p:cNvPr>
          <p:cNvCxnSpPr>
            <a:cxnSpLocks/>
          </p:cNvCxnSpPr>
          <p:nvPr/>
        </p:nvCxnSpPr>
        <p:spPr bwMode="auto">
          <a:xfrm rot="10800000" flipV="1">
            <a:off x="6056443" y="1932865"/>
            <a:ext cx="1271028" cy="869854"/>
          </a:xfrm>
          <a:prstGeom prst="bentConnector4">
            <a:avLst>
              <a:gd name="adj1" fmla="val 26742"/>
              <a:gd name="adj2" fmla="val 126280"/>
            </a:avLst>
          </a:prstGeom>
          <a:blipFill dpi="0" rotWithShape="0">
            <a:blip r:embed="rId2"/>
            <a:srcRect/>
            <a:tile tx="0" ty="0" sx="100000" sy="100000" flip="none" algn="tl"/>
          </a:blipFill>
          <a:ln w="28575" cap="flat" cmpd="sng" algn="ctr">
            <a:solidFill>
              <a:srgbClr val="FF0000"/>
            </a:solidFill>
            <a:prstDash val="solid"/>
            <a:round/>
            <a:headEnd type="none" w="med" len="med"/>
            <a:tailEnd type="triangle"/>
          </a:ln>
          <a:effectLst/>
        </p:spPr>
      </p:cxnSp>
      <p:sp>
        <p:nvSpPr>
          <p:cNvPr id="99" name="TextBox 98">
            <a:extLst>
              <a:ext uri="{FF2B5EF4-FFF2-40B4-BE49-F238E27FC236}">
                <a16:creationId xmlns:a16="http://schemas.microsoft.com/office/drawing/2014/main" id="{825F5119-100D-4A8B-93CA-2CB51B568298}"/>
              </a:ext>
            </a:extLst>
          </p:cNvPr>
          <p:cNvSpPr txBox="1"/>
          <p:nvPr/>
        </p:nvSpPr>
        <p:spPr>
          <a:xfrm>
            <a:off x="-35180" y="6254802"/>
            <a:ext cx="9225479" cy="589777"/>
          </a:xfrm>
          <a:prstGeom prst="rect">
            <a:avLst/>
          </a:prstGeom>
          <a:noFill/>
        </p:spPr>
        <p:txBody>
          <a:bodyPr wrap="square">
            <a:spAutoFit/>
          </a:bodyPr>
          <a:lstStyle/>
          <a:p>
            <a:pPr marL="12700" marR="24765" eaLnBrk="1" fontAlgn="auto" hangingPunct="1">
              <a:lnSpc>
                <a:spcPct val="150000"/>
              </a:lnSpc>
              <a:spcBef>
                <a:spcPts val="0"/>
              </a:spcBef>
              <a:spcAft>
                <a:spcPts val="0"/>
              </a:spcAft>
            </a:pPr>
            <a:r>
              <a:rPr lang="en-CA" dirty="0">
                <a:solidFill>
                  <a:srgbClr val="585858"/>
                </a:solidFill>
                <a:latin typeface="Palatino Linotype"/>
                <a:ea typeface="+mn-ea"/>
                <a:cs typeface="Palatino Linotype"/>
              </a:rPr>
              <a:t>Each page keeps track of how many  free slots they currently have.</a:t>
            </a:r>
            <a:endParaRPr lang="en-CA" dirty="0">
              <a:solidFill>
                <a:prstClr val="black"/>
              </a:solidFill>
              <a:latin typeface="Palatino Linotype"/>
              <a:ea typeface="+mn-ea"/>
              <a:cs typeface="Palatino Linotype"/>
            </a:endParaRPr>
          </a:p>
        </p:txBody>
      </p:sp>
      <p:sp>
        <p:nvSpPr>
          <p:cNvPr id="102" name="object 60">
            <a:extLst>
              <a:ext uri="{FF2B5EF4-FFF2-40B4-BE49-F238E27FC236}">
                <a16:creationId xmlns:a16="http://schemas.microsoft.com/office/drawing/2014/main" id="{58D9A7A2-8404-496E-8200-7631B0E3F53B}"/>
              </a:ext>
            </a:extLst>
          </p:cNvPr>
          <p:cNvSpPr txBox="1"/>
          <p:nvPr/>
        </p:nvSpPr>
        <p:spPr>
          <a:xfrm>
            <a:off x="3606236" y="5491326"/>
            <a:ext cx="1358730" cy="500137"/>
          </a:xfrm>
          <a:prstGeom prst="rect">
            <a:avLst/>
          </a:prstGeom>
        </p:spPr>
        <p:txBody>
          <a:bodyPr vert="horz" wrap="square" lIns="0" tIns="12700" rIns="0" bIns="0" rtlCol="0">
            <a:spAutoFit/>
          </a:bodyPr>
          <a:lstStyle/>
          <a:p>
            <a:pPr marR="5080" algn="r" eaLnBrk="1" fontAlgn="auto" hangingPunct="1">
              <a:lnSpc>
                <a:spcPts val="1945"/>
              </a:lnSpc>
              <a:spcBef>
                <a:spcPts val="100"/>
              </a:spcBef>
              <a:spcAft>
                <a:spcPts val="0"/>
              </a:spcAft>
            </a:pPr>
            <a:r>
              <a:rPr lang="en-US" sz="2000" b="1" spc="-90" dirty="0">
                <a:solidFill>
                  <a:srgbClr val="EE3D42"/>
                </a:solidFill>
                <a:latin typeface="Arial"/>
                <a:ea typeface="+mn-ea"/>
                <a:cs typeface="Arial"/>
              </a:rPr>
              <a:t>Data</a:t>
            </a:r>
            <a:r>
              <a:rPr sz="2000" b="1" spc="-70" dirty="0">
                <a:solidFill>
                  <a:srgbClr val="EE3D42"/>
                </a:solidFill>
                <a:latin typeface="Arial"/>
                <a:ea typeface="+mn-ea"/>
                <a:cs typeface="Arial"/>
              </a:rPr>
              <a:t> </a:t>
            </a:r>
            <a:r>
              <a:rPr sz="2000" b="1" spc="-50" dirty="0">
                <a:solidFill>
                  <a:srgbClr val="EE3D42"/>
                </a:solidFill>
                <a:latin typeface="Arial"/>
                <a:ea typeface="+mn-ea"/>
                <a:cs typeface="Arial"/>
              </a:rPr>
              <a:t>P</a:t>
            </a:r>
            <a:r>
              <a:rPr sz="2000" b="1" spc="-20" dirty="0">
                <a:solidFill>
                  <a:srgbClr val="EE3D42"/>
                </a:solidFill>
                <a:latin typeface="Arial"/>
                <a:ea typeface="+mn-ea"/>
                <a:cs typeface="Arial"/>
              </a:rPr>
              <a:t>a</a:t>
            </a:r>
            <a:r>
              <a:rPr sz="2000" b="1" spc="-35" dirty="0">
                <a:solidFill>
                  <a:srgbClr val="EE3D42"/>
                </a:solidFill>
                <a:latin typeface="Arial"/>
                <a:ea typeface="+mn-ea"/>
                <a:cs typeface="Arial"/>
              </a:rPr>
              <a:t>g</a:t>
            </a:r>
            <a:r>
              <a:rPr sz="2000" b="1" dirty="0">
                <a:solidFill>
                  <a:srgbClr val="EE3D42"/>
                </a:solidFill>
                <a:latin typeface="Arial"/>
                <a:ea typeface="+mn-ea"/>
                <a:cs typeface="Arial"/>
              </a:rPr>
              <a:t>e</a:t>
            </a:r>
            <a:endParaRPr sz="2000" dirty="0">
              <a:solidFill>
                <a:prstClr val="black"/>
              </a:solidFill>
              <a:latin typeface="Arial"/>
              <a:ea typeface="+mn-ea"/>
              <a:cs typeface="Arial"/>
            </a:endParaRPr>
          </a:p>
          <a:p>
            <a:pPr marR="8255" algn="r" eaLnBrk="1" fontAlgn="auto" hangingPunct="1">
              <a:lnSpc>
                <a:spcPts val="1945"/>
              </a:lnSpc>
              <a:spcBef>
                <a:spcPts val="0"/>
              </a:spcBef>
              <a:spcAft>
                <a:spcPts val="0"/>
              </a:spcAft>
            </a:pPr>
            <a:r>
              <a:rPr sz="2000" b="1" spc="-50" dirty="0">
                <a:solidFill>
                  <a:srgbClr val="EE3D42"/>
                </a:solidFill>
                <a:latin typeface="Arial"/>
                <a:ea typeface="+mn-ea"/>
                <a:cs typeface="Arial"/>
              </a:rPr>
              <a:t>List</a:t>
            </a:r>
            <a:endParaRPr sz="2000" dirty="0">
              <a:solidFill>
                <a:prstClr val="black"/>
              </a:solidFill>
              <a:latin typeface="Arial"/>
              <a:ea typeface="+mn-ea"/>
              <a:cs typeface="Arial"/>
            </a:endParaRPr>
          </a:p>
        </p:txBody>
      </p:sp>
    </p:spTree>
    <p:extLst>
      <p:ext uri="{BB962C8B-B14F-4D97-AF65-F5344CB8AC3E}">
        <p14:creationId xmlns:p14="http://schemas.microsoft.com/office/powerpoint/2010/main" val="8836698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10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105"/>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113"/>
                                        </p:tgtEl>
                                        <p:attrNameLst>
                                          <p:attrName>style.visibility</p:attrName>
                                        </p:attrNameLst>
                                      </p:cBhvr>
                                      <p:to>
                                        <p:strVal val="visible"/>
                                      </p:to>
                                    </p:set>
                                  </p:childTnLst>
                                </p:cTn>
                              </p:par>
                              <p:par>
                                <p:cTn id="20" presetID="1" presetClass="entr" presetSubtype="0" fill="hold" nodeType="withEffect">
                                  <p:stCondLst>
                                    <p:cond delay="500"/>
                                  </p:stCondLst>
                                  <p:childTnLst>
                                    <p:set>
                                      <p:cBhvr>
                                        <p:cTn id="21" dur="1" fill="hold">
                                          <p:stCondLst>
                                            <p:cond delay="0"/>
                                          </p:stCondLst>
                                        </p:cTn>
                                        <p:tgtEl>
                                          <p:spTgt spid="1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3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4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8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5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6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8" grpId="0"/>
      <p:bldP spid="59" grpId="0"/>
      <p:bldP spid="60" grpId="0"/>
      <p:bldP spid="168" grpId="0" animBg="1"/>
      <p:bldP spid="169" grpId="0" animBg="1"/>
      <p:bldP spid="170" grpId="0" animBg="1"/>
      <p:bldP spid="99" grpId="0"/>
      <p:bldP spid="10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488"/>
            <a:ext cx="9144000" cy="566181"/>
          </a:xfrm>
          <a:prstGeom prst="rect">
            <a:avLst/>
          </a:prstGeom>
        </p:spPr>
        <p:txBody>
          <a:bodyPr vert="horz" wrap="square" lIns="0" tIns="12065" rIns="0" bIns="0" rtlCol="0">
            <a:spAutoFit/>
          </a:bodyPr>
          <a:lstStyle/>
          <a:p>
            <a:pPr marL="12700">
              <a:spcBef>
                <a:spcPts val="95"/>
              </a:spcBef>
              <a:tabLst>
                <a:tab pos="1169035" algn="l"/>
                <a:tab pos="2258695" algn="l"/>
                <a:tab pos="3416935" algn="l"/>
              </a:tabLst>
            </a:pPr>
            <a:r>
              <a:rPr lang="en-US" b="1" dirty="0">
                <a:effectLst>
                  <a:outerShdw blurRad="38100" dist="38100" dir="2700000" algn="tl">
                    <a:srgbClr val="000000">
                      <a:alpha val="43137"/>
                    </a:srgbClr>
                  </a:outerShdw>
                </a:effectLst>
              </a:rPr>
              <a:t>Heap File: Page Directory</a:t>
            </a:r>
          </a:p>
        </p:txBody>
      </p:sp>
      <p:sp>
        <p:nvSpPr>
          <p:cNvPr id="3" name="object 3"/>
          <p:cNvSpPr txBox="1"/>
          <p:nvPr/>
        </p:nvSpPr>
        <p:spPr>
          <a:xfrm>
            <a:off x="31435" y="1770741"/>
            <a:ext cx="3805174" cy="4191404"/>
          </a:xfrm>
          <a:prstGeom prst="rect">
            <a:avLst/>
          </a:prstGeom>
        </p:spPr>
        <p:txBody>
          <a:bodyPr vert="horz" wrap="square" lIns="0" tIns="48895" rIns="0" bIns="0" rtlCol="0">
            <a:spAutoFit/>
          </a:bodyPr>
          <a:lstStyle/>
          <a:p>
            <a:pPr marL="355600" marR="5080" indent="-342900" eaLnBrk="1" fontAlgn="auto" hangingPunct="1">
              <a:lnSpc>
                <a:spcPct val="150000"/>
              </a:lnSpc>
              <a:spcBef>
                <a:spcPts val="2535"/>
              </a:spcBef>
              <a:spcAft>
                <a:spcPts val="0"/>
              </a:spcAft>
              <a:buFont typeface="Wingdings" panose="05000000000000000000" pitchFamily="2" charset="2"/>
              <a:buChar char="§"/>
            </a:pPr>
            <a:r>
              <a:rPr dirty="0">
                <a:solidFill>
                  <a:srgbClr val="585858"/>
                </a:solidFill>
                <a:latin typeface="Palatino Linotype"/>
                <a:ea typeface="+mn-ea"/>
                <a:cs typeface="Palatino Linotype"/>
              </a:rPr>
              <a:t>The directory also records the number  of free slots per page.</a:t>
            </a:r>
            <a:endParaRPr lang="en-US" dirty="0">
              <a:solidFill>
                <a:prstClr val="black"/>
              </a:solidFill>
              <a:latin typeface="Palatino Linotype"/>
              <a:ea typeface="+mn-ea"/>
              <a:cs typeface="Palatino Linotype"/>
            </a:endParaRPr>
          </a:p>
          <a:p>
            <a:pPr marL="355600" marR="5080" indent="-342900" eaLnBrk="1" fontAlgn="auto" hangingPunct="1">
              <a:lnSpc>
                <a:spcPct val="150000"/>
              </a:lnSpc>
              <a:spcBef>
                <a:spcPts val="2535"/>
              </a:spcBef>
              <a:spcAft>
                <a:spcPts val="0"/>
              </a:spcAft>
              <a:buFont typeface="Wingdings" panose="05000000000000000000" pitchFamily="2" charset="2"/>
              <a:buChar char="§"/>
            </a:pPr>
            <a:r>
              <a:rPr dirty="0">
                <a:solidFill>
                  <a:srgbClr val="585858"/>
                </a:solidFill>
                <a:latin typeface="Palatino Linotype"/>
                <a:ea typeface="+mn-ea"/>
                <a:cs typeface="Palatino Linotype"/>
              </a:rPr>
              <a:t>The DBMS must make sure that the  directory pages are in sync with the  data pages.</a:t>
            </a:r>
            <a:endParaRPr dirty="0">
              <a:solidFill>
                <a:prstClr val="black"/>
              </a:solidFill>
              <a:latin typeface="Palatino Linotype"/>
              <a:ea typeface="+mn-ea"/>
              <a:cs typeface="Palatino Linotype"/>
            </a:endParaRPr>
          </a:p>
        </p:txBody>
      </p:sp>
      <p:sp>
        <p:nvSpPr>
          <p:cNvPr id="4" name="object 4"/>
          <p:cNvSpPr/>
          <p:nvPr/>
        </p:nvSpPr>
        <p:spPr>
          <a:xfrm>
            <a:off x="4114800" y="2648259"/>
            <a:ext cx="1355776" cy="1828589"/>
          </a:xfrm>
          <a:custGeom>
            <a:avLst/>
            <a:gdLst/>
            <a:ahLst/>
            <a:cxnLst/>
            <a:rect l="l" t="t" r="r" b="b"/>
            <a:pathLst>
              <a:path w="914400" h="1280160">
                <a:moveTo>
                  <a:pt x="914399" y="0"/>
                </a:moveTo>
                <a:lnTo>
                  <a:pt x="0" y="0"/>
                </a:lnTo>
                <a:lnTo>
                  <a:pt x="0" y="1280160"/>
                </a:lnTo>
                <a:lnTo>
                  <a:pt x="914399" y="1280160"/>
                </a:lnTo>
                <a:lnTo>
                  <a:pt x="914399"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6" name="object 6"/>
          <p:cNvSpPr txBox="1"/>
          <p:nvPr/>
        </p:nvSpPr>
        <p:spPr>
          <a:xfrm>
            <a:off x="4095900" y="2772425"/>
            <a:ext cx="1374675" cy="244747"/>
          </a:xfrm>
          <a:prstGeom prst="rect">
            <a:avLst/>
          </a:prstGeom>
          <a:ln w="25400">
            <a:noFill/>
          </a:ln>
        </p:spPr>
        <p:txBody>
          <a:bodyPr vert="horz" wrap="square" lIns="0" tIns="0" rIns="0" bIns="0" rtlCol="0">
            <a:spAutoFit/>
          </a:bodyPr>
          <a:lstStyle/>
          <a:p>
            <a:pPr marL="57785" algn="ctr" eaLnBrk="1" fontAlgn="auto" hangingPunct="1">
              <a:lnSpc>
                <a:spcPts val="1650"/>
              </a:lnSpc>
              <a:spcBef>
                <a:spcPts val="0"/>
              </a:spcBef>
              <a:spcAft>
                <a:spcPts val="0"/>
              </a:spcAft>
            </a:pPr>
            <a:r>
              <a:rPr b="1" spc="-5" dirty="0">
                <a:solidFill>
                  <a:srgbClr val="FFFFFF"/>
                </a:solidFill>
                <a:effectLst>
                  <a:outerShdw blurRad="38100" dist="38100" dir="2700000" algn="tl">
                    <a:srgbClr val="000000">
                      <a:alpha val="43137"/>
                    </a:srgbClr>
                  </a:outerShdw>
                </a:effectLst>
                <a:latin typeface="Candara" panose="020E0502030303020204" pitchFamily="34" charset="0"/>
                <a:ea typeface="+mn-ea"/>
                <a:cs typeface="BIZ UDGothic"/>
              </a:rPr>
              <a:t>Directory</a:t>
            </a:r>
            <a:endParaRPr b="1" dirty="0">
              <a:solidFill>
                <a:prstClr val="black"/>
              </a:solidFill>
              <a:effectLst>
                <a:outerShdw blurRad="38100" dist="38100" dir="2700000" algn="tl">
                  <a:srgbClr val="000000">
                    <a:alpha val="43137"/>
                  </a:srgbClr>
                </a:outerShdw>
              </a:effectLst>
              <a:latin typeface="Candara" panose="020E0502030303020204" pitchFamily="34" charset="0"/>
              <a:ea typeface="+mn-ea"/>
              <a:cs typeface="BIZ UDGothic"/>
            </a:endParaRPr>
          </a:p>
        </p:txBody>
      </p:sp>
      <p:sp>
        <p:nvSpPr>
          <p:cNvPr id="8" name="object 8"/>
          <p:cNvSpPr/>
          <p:nvPr/>
        </p:nvSpPr>
        <p:spPr>
          <a:xfrm>
            <a:off x="4195594" y="3024208"/>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9" name="object 9"/>
          <p:cNvSpPr/>
          <p:nvPr/>
        </p:nvSpPr>
        <p:spPr>
          <a:xfrm>
            <a:off x="4195594" y="3024208"/>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0" name="object 10"/>
          <p:cNvSpPr/>
          <p:nvPr/>
        </p:nvSpPr>
        <p:spPr>
          <a:xfrm>
            <a:off x="4591217" y="3024208"/>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1" name="object 11"/>
          <p:cNvSpPr/>
          <p:nvPr/>
        </p:nvSpPr>
        <p:spPr>
          <a:xfrm>
            <a:off x="4591217" y="3024208"/>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2" name="object 12"/>
          <p:cNvSpPr/>
          <p:nvPr/>
        </p:nvSpPr>
        <p:spPr>
          <a:xfrm>
            <a:off x="4986839" y="3024208"/>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3" name="object 13"/>
          <p:cNvSpPr/>
          <p:nvPr/>
        </p:nvSpPr>
        <p:spPr>
          <a:xfrm>
            <a:off x="4986839" y="3024208"/>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4" name="object 14"/>
          <p:cNvSpPr/>
          <p:nvPr/>
        </p:nvSpPr>
        <p:spPr>
          <a:xfrm>
            <a:off x="4195594" y="3513959"/>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5" name="object 15"/>
          <p:cNvSpPr/>
          <p:nvPr/>
        </p:nvSpPr>
        <p:spPr>
          <a:xfrm>
            <a:off x="4195594" y="3513959"/>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6" name="object 16"/>
          <p:cNvSpPr/>
          <p:nvPr/>
        </p:nvSpPr>
        <p:spPr>
          <a:xfrm>
            <a:off x="4591217" y="3513959"/>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7" name="object 17"/>
          <p:cNvSpPr/>
          <p:nvPr/>
        </p:nvSpPr>
        <p:spPr>
          <a:xfrm>
            <a:off x="4591217" y="3513959"/>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8" name="object 18"/>
          <p:cNvSpPr/>
          <p:nvPr/>
        </p:nvSpPr>
        <p:spPr>
          <a:xfrm>
            <a:off x="4986839" y="3513959"/>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9" name="object 19"/>
          <p:cNvSpPr/>
          <p:nvPr/>
        </p:nvSpPr>
        <p:spPr>
          <a:xfrm>
            <a:off x="4986839" y="3513959"/>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0" name="object 20"/>
          <p:cNvSpPr/>
          <p:nvPr/>
        </p:nvSpPr>
        <p:spPr>
          <a:xfrm>
            <a:off x="4195594" y="3999257"/>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1" name="object 21"/>
          <p:cNvSpPr/>
          <p:nvPr/>
        </p:nvSpPr>
        <p:spPr>
          <a:xfrm>
            <a:off x="4195594" y="3999257"/>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2" name="object 22"/>
          <p:cNvSpPr/>
          <p:nvPr/>
        </p:nvSpPr>
        <p:spPr>
          <a:xfrm>
            <a:off x="4591217" y="3999257"/>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3" name="object 23"/>
          <p:cNvSpPr/>
          <p:nvPr/>
        </p:nvSpPr>
        <p:spPr>
          <a:xfrm>
            <a:off x="4591217" y="3999257"/>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4" name="object 24"/>
          <p:cNvSpPr/>
          <p:nvPr/>
        </p:nvSpPr>
        <p:spPr>
          <a:xfrm>
            <a:off x="4986839" y="3999257"/>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5" name="object 25"/>
          <p:cNvSpPr/>
          <p:nvPr/>
        </p:nvSpPr>
        <p:spPr>
          <a:xfrm>
            <a:off x="4986839" y="3999257"/>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6" name="object 26"/>
          <p:cNvSpPr txBox="1"/>
          <p:nvPr/>
        </p:nvSpPr>
        <p:spPr>
          <a:xfrm flipH="1">
            <a:off x="8110463" y="4682047"/>
            <a:ext cx="500137" cy="276767"/>
          </a:xfrm>
          <a:prstGeom prst="rect">
            <a:avLst/>
          </a:prstGeom>
        </p:spPr>
        <p:txBody>
          <a:bodyPr vert="vert" wrap="square" lIns="0" tIns="0" rIns="0" bIns="0" rtlCol="0">
            <a:spAutoFit/>
          </a:bodyPr>
          <a:lstStyle/>
          <a:p>
            <a:pPr marL="12700" eaLnBrk="1" fontAlgn="auto" hangingPunct="1">
              <a:lnSpc>
                <a:spcPts val="3915"/>
              </a:lnSpc>
              <a:spcBef>
                <a:spcPts val="0"/>
              </a:spcBef>
              <a:spcAft>
                <a:spcPts val="0"/>
              </a:spcAft>
            </a:pPr>
            <a:r>
              <a:rPr sz="3600" dirty="0">
                <a:solidFill>
                  <a:srgbClr val="636363"/>
                </a:solidFill>
                <a:latin typeface="SimSun"/>
                <a:ea typeface="+mn-ea"/>
                <a:cs typeface="SimSun"/>
              </a:rPr>
              <a:t>…</a:t>
            </a:r>
            <a:endParaRPr sz="3600" dirty="0">
              <a:solidFill>
                <a:prstClr val="black"/>
              </a:solidFill>
              <a:latin typeface="SimSun"/>
              <a:ea typeface="+mn-ea"/>
              <a:cs typeface="SimSun"/>
            </a:endParaRPr>
          </a:p>
        </p:txBody>
      </p:sp>
      <p:sp>
        <p:nvSpPr>
          <p:cNvPr id="35" name="TextBox 34">
            <a:extLst>
              <a:ext uri="{FF2B5EF4-FFF2-40B4-BE49-F238E27FC236}">
                <a16:creationId xmlns:a16="http://schemas.microsoft.com/office/drawing/2014/main" id="{07A48C4E-57AC-454A-8760-CFA5C269C72A}"/>
              </a:ext>
            </a:extLst>
          </p:cNvPr>
          <p:cNvSpPr txBox="1"/>
          <p:nvPr/>
        </p:nvSpPr>
        <p:spPr>
          <a:xfrm>
            <a:off x="-8681" y="552827"/>
            <a:ext cx="9119469" cy="1143775"/>
          </a:xfrm>
          <a:prstGeom prst="rect">
            <a:avLst/>
          </a:prstGeom>
          <a:noFill/>
        </p:spPr>
        <p:txBody>
          <a:bodyPr wrap="square">
            <a:spAutoFit/>
          </a:bodyPr>
          <a:lstStyle/>
          <a:p>
            <a:pPr marL="355600" marR="259079" indent="-342900" eaLnBrk="1" fontAlgn="auto" hangingPunct="1">
              <a:lnSpc>
                <a:spcPct val="150000"/>
              </a:lnSpc>
              <a:spcBef>
                <a:spcPts val="385"/>
              </a:spcBef>
              <a:spcAft>
                <a:spcPts val="0"/>
              </a:spcAft>
              <a:buFont typeface="Wingdings" panose="05000000000000000000" pitchFamily="2" charset="2"/>
              <a:buChar char="§"/>
            </a:pPr>
            <a:r>
              <a:rPr lang="en-CA" dirty="0">
                <a:solidFill>
                  <a:srgbClr val="585858"/>
                </a:solidFill>
                <a:latin typeface="Palatino Linotype"/>
                <a:ea typeface="+mn-ea"/>
                <a:cs typeface="Palatino Linotype"/>
              </a:rPr>
              <a:t>The DBMS maintains special pages  that tracks the location of data pages  in the database files.</a:t>
            </a:r>
            <a:endParaRPr lang="en-CA" dirty="0">
              <a:solidFill>
                <a:prstClr val="black"/>
              </a:solidFill>
              <a:latin typeface="Palatino Linotype"/>
              <a:ea typeface="+mn-ea"/>
              <a:cs typeface="Palatino Linotype"/>
            </a:endParaRPr>
          </a:p>
        </p:txBody>
      </p:sp>
      <p:sp>
        <p:nvSpPr>
          <p:cNvPr id="37" name="object 4">
            <a:extLst>
              <a:ext uri="{FF2B5EF4-FFF2-40B4-BE49-F238E27FC236}">
                <a16:creationId xmlns:a16="http://schemas.microsoft.com/office/drawing/2014/main" id="{1A5CBFCD-7E62-4562-A130-93CD2DB748AB}"/>
              </a:ext>
            </a:extLst>
          </p:cNvPr>
          <p:cNvSpPr/>
          <p:nvPr/>
        </p:nvSpPr>
        <p:spPr>
          <a:xfrm>
            <a:off x="7787907" y="5317988"/>
            <a:ext cx="1104511" cy="1399592"/>
          </a:xfrm>
          <a:custGeom>
            <a:avLst/>
            <a:gdLst/>
            <a:ahLst/>
            <a:cxnLst/>
            <a:rect l="l" t="t" r="r" b="b"/>
            <a:pathLst>
              <a:path w="914400" h="1280160">
                <a:moveTo>
                  <a:pt x="914399" y="0"/>
                </a:moveTo>
                <a:lnTo>
                  <a:pt x="0" y="0"/>
                </a:lnTo>
                <a:lnTo>
                  <a:pt x="0" y="1280160"/>
                </a:lnTo>
                <a:lnTo>
                  <a:pt x="914399" y="1280160"/>
                </a:lnTo>
                <a:lnTo>
                  <a:pt x="914399"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38" name="object 6">
            <a:extLst>
              <a:ext uri="{FF2B5EF4-FFF2-40B4-BE49-F238E27FC236}">
                <a16:creationId xmlns:a16="http://schemas.microsoft.com/office/drawing/2014/main" id="{047A7CCD-85E3-4F48-87C5-FC0ECB3C7084}"/>
              </a:ext>
            </a:extLst>
          </p:cNvPr>
          <p:cNvSpPr txBox="1"/>
          <p:nvPr/>
        </p:nvSpPr>
        <p:spPr>
          <a:xfrm>
            <a:off x="7824269" y="5393092"/>
            <a:ext cx="1019328" cy="244747"/>
          </a:xfrm>
          <a:prstGeom prst="rect">
            <a:avLst/>
          </a:prstGeom>
          <a:ln w="25400">
            <a:noFill/>
          </a:ln>
        </p:spPr>
        <p:txBody>
          <a:bodyPr vert="horz" wrap="square" lIns="0" tIns="0" rIns="0" bIns="0" rtlCol="0">
            <a:spAutoFit/>
          </a:bodyPr>
          <a:lstStyle/>
          <a:p>
            <a:pPr marL="57785" algn="ctr" eaLnBrk="1" fontAlgn="auto" hangingPunct="1">
              <a:lnSpc>
                <a:spcPts val="1650"/>
              </a:lnSpc>
              <a:spcBef>
                <a:spcPts val="0"/>
              </a:spcBef>
              <a:spcAft>
                <a:spcPts val="0"/>
              </a:spcAft>
            </a:pPr>
            <a:r>
              <a:rPr lang="en-US" b="1" spc="-5" dirty="0">
                <a:solidFill>
                  <a:srgbClr val="FFFFFF"/>
                </a:solidFill>
                <a:effectLst>
                  <a:outerShdw blurRad="38100" dist="38100" dir="2700000" algn="tl">
                    <a:srgbClr val="000000">
                      <a:alpha val="43137"/>
                    </a:srgbClr>
                  </a:outerShdw>
                </a:effectLst>
                <a:latin typeface="Candara" panose="020E0502030303020204" pitchFamily="34" charset="0"/>
                <a:ea typeface="+mn-ea"/>
                <a:cs typeface="BIZ UDGothic"/>
              </a:rPr>
              <a:t>Page N</a:t>
            </a:r>
            <a:endParaRPr b="1" dirty="0">
              <a:solidFill>
                <a:prstClr val="black"/>
              </a:solidFill>
              <a:effectLst>
                <a:outerShdw blurRad="38100" dist="38100" dir="2700000" algn="tl">
                  <a:srgbClr val="000000">
                    <a:alpha val="43137"/>
                  </a:srgbClr>
                </a:outerShdw>
              </a:effectLst>
              <a:latin typeface="Candara" panose="020E0502030303020204" pitchFamily="34" charset="0"/>
              <a:ea typeface="+mn-ea"/>
              <a:cs typeface="BIZ UDGothic"/>
            </a:endParaRPr>
          </a:p>
        </p:txBody>
      </p:sp>
      <p:sp>
        <p:nvSpPr>
          <p:cNvPr id="53" name="object 22">
            <a:extLst>
              <a:ext uri="{FF2B5EF4-FFF2-40B4-BE49-F238E27FC236}">
                <a16:creationId xmlns:a16="http://schemas.microsoft.com/office/drawing/2014/main" id="{16B85738-6C55-432C-B96A-431149A27BCF}"/>
              </a:ext>
            </a:extLst>
          </p:cNvPr>
          <p:cNvSpPr/>
          <p:nvPr/>
        </p:nvSpPr>
        <p:spPr>
          <a:xfrm>
            <a:off x="7824861" y="5659034"/>
            <a:ext cx="1019329" cy="1003121"/>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nchor="ctr"/>
          <a:lstStyle/>
          <a:p>
            <a:pPr algn="ctr" eaLnBrk="1" fontAlgn="auto" hangingPunct="1">
              <a:spcBef>
                <a:spcPts val="0"/>
              </a:spcBef>
              <a:spcAft>
                <a:spcPts val="0"/>
              </a:spcAft>
            </a:pPr>
            <a:r>
              <a:rPr lang="en-US" sz="2000" b="1" dirty="0">
                <a:solidFill>
                  <a:prstClr val="black"/>
                </a:solidFill>
                <a:latin typeface="Candara" panose="020E0502030303020204" pitchFamily="34" charset="0"/>
                <a:ea typeface="+mn-ea"/>
              </a:rPr>
              <a:t>Data</a:t>
            </a:r>
            <a:endParaRPr sz="1800" b="1" dirty="0">
              <a:solidFill>
                <a:prstClr val="black"/>
              </a:solidFill>
              <a:latin typeface="Candara" panose="020E0502030303020204" pitchFamily="34" charset="0"/>
              <a:ea typeface="+mn-ea"/>
            </a:endParaRPr>
          </a:p>
        </p:txBody>
      </p:sp>
      <p:sp>
        <p:nvSpPr>
          <p:cNvPr id="57" name="object 4">
            <a:extLst>
              <a:ext uri="{FF2B5EF4-FFF2-40B4-BE49-F238E27FC236}">
                <a16:creationId xmlns:a16="http://schemas.microsoft.com/office/drawing/2014/main" id="{CCE3162D-C423-4E12-913F-9DEAF7D47872}"/>
              </a:ext>
            </a:extLst>
          </p:cNvPr>
          <p:cNvSpPr/>
          <p:nvPr/>
        </p:nvSpPr>
        <p:spPr>
          <a:xfrm>
            <a:off x="7787907" y="1450890"/>
            <a:ext cx="1104511" cy="1399592"/>
          </a:xfrm>
          <a:custGeom>
            <a:avLst/>
            <a:gdLst/>
            <a:ahLst/>
            <a:cxnLst/>
            <a:rect l="l" t="t" r="r" b="b"/>
            <a:pathLst>
              <a:path w="914400" h="1280160">
                <a:moveTo>
                  <a:pt x="914399" y="0"/>
                </a:moveTo>
                <a:lnTo>
                  <a:pt x="0" y="0"/>
                </a:lnTo>
                <a:lnTo>
                  <a:pt x="0" y="1280160"/>
                </a:lnTo>
                <a:lnTo>
                  <a:pt x="914399" y="1280160"/>
                </a:lnTo>
                <a:lnTo>
                  <a:pt x="914399"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58" name="object 6">
            <a:extLst>
              <a:ext uri="{FF2B5EF4-FFF2-40B4-BE49-F238E27FC236}">
                <a16:creationId xmlns:a16="http://schemas.microsoft.com/office/drawing/2014/main" id="{08952736-F022-4F0F-BBAA-EE86186CBEB1}"/>
              </a:ext>
            </a:extLst>
          </p:cNvPr>
          <p:cNvSpPr txBox="1"/>
          <p:nvPr/>
        </p:nvSpPr>
        <p:spPr>
          <a:xfrm>
            <a:off x="7845781" y="1525994"/>
            <a:ext cx="928961" cy="244747"/>
          </a:xfrm>
          <a:prstGeom prst="rect">
            <a:avLst/>
          </a:prstGeom>
          <a:ln w="25400">
            <a:noFill/>
          </a:ln>
        </p:spPr>
        <p:txBody>
          <a:bodyPr vert="horz" wrap="square" lIns="0" tIns="0" rIns="0" bIns="0" rtlCol="0">
            <a:spAutoFit/>
          </a:bodyPr>
          <a:lstStyle/>
          <a:p>
            <a:pPr marL="57785" algn="ctr" eaLnBrk="1" fontAlgn="auto" hangingPunct="1">
              <a:lnSpc>
                <a:spcPts val="1650"/>
              </a:lnSpc>
              <a:spcBef>
                <a:spcPts val="0"/>
              </a:spcBef>
              <a:spcAft>
                <a:spcPts val="0"/>
              </a:spcAft>
            </a:pPr>
            <a:r>
              <a:rPr lang="en-US" b="1" spc="-5" dirty="0">
                <a:solidFill>
                  <a:srgbClr val="FFFFFF"/>
                </a:solidFill>
                <a:effectLst>
                  <a:outerShdw blurRad="38100" dist="38100" dir="2700000" algn="tl">
                    <a:srgbClr val="000000">
                      <a:alpha val="43137"/>
                    </a:srgbClr>
                  </a:outerShdw>
                </a:effectLst>
                <a:latin typeface="Candara" panose="020E0502030303020204" pitchFamily="34" charset="0"/>
                <a:ea typeface="+mn-ea"/>
                <a:cs typeface="BIZ UDGothic"/>
              </a:rPr>
              <a:t>Page 0</a:t>
            </a:r>
            <a:endParaRPr b="1" dirty="0">
              <a:solidFill>
                <a:prstClr val="black"/>
              </a:solidFill>
              <a:effectLst>
                <a:outerShdw blurRad="38100" dist="38100" dir="2700000" algn="tl">
                  <a:srgbClr val="000000">
                    <a:alpha val="43137"/>
                  </a:srgbClr>
                </a:outerShdw>
              </a:effectLst>
              <a:latin typeface="Candara" panose="020E0502030303020204" pitchFamily="34" charset="0"/>
              <a:ea typeface="+mn-ea"/>
              <a:cs typeface="BIZ UDGothic"/>
            </a:endParaRPr>
          </a:p>
        </p:txBody>
      </p:sp>
      <p:sp>
        <p:nvSpPr>
          <p:cNvPr id="59" name="object 22">
            <a:extLst>
              <a:ext uri="{FF2B5EF4-FFF2-40B4-BE49-F238E27FC236}">
                <a16:creationId xmlns:a16="http://schemas.microsoft.com/office/drawing/2014/main" id="{86F5E21C-DBC6-47C3-9146-B32305E75A78}"/>
              </a:ext>
            </a:extLst>
          </p:cNvPr>
          <p:cNvSpPr/>
          <p:nvPr/>
        </p:nvSpPr>
        <p:spPr>
          <a:xfrm>
            <a:off x="7824861" y="1791936"/>
            <a:ext cx="1019329" cy="1003121"/>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nchor="ctr"/>
          <a:lstStyle/>
          <a:p>
            <a:pPr algn="ctr" eaLnBrk="1" fontAlgn="auto" hangingPunct="1">
              <a:spcBef>
                <a:spcPts val="0"/>
              </a:spcBef>
              <a:spcAft>
                <a:spcPts val="0"/>
              </a:spcAft>
            </a:pPr>
            <a:r>
              <a:rPr lang="en-US" sz="2000" b="1" dirty="0">
                <a:solidFill>
                  <a:prstClr val="black"/>
                </a:solidFill>
                <a:latin typeface="Candara" panose="020E0502030303020204" pitchFamily="34" charset="0"/>
                <a:ea typeface="+mn-ea"/>
              </a:rPr>
              <a:t>Data</a:t>
            </a:r>
            <a:endParaRPr sz="1800" b="1" dirty="0">
              <a:solidFill>
                <a:prstClr val="black"/>
              </a:solidFill>
              <a:latin typeface="Candara" panose="020E0502030303020204" pitchFamily="34" charset="0"/>
              <a:ea typeface="+mn-ea"/>
            </a:endParaRPr>
          </a:p>
        </p:txBody>
      </p:sp>
      <p:sp>
        <p:nvSpPr>
          <p:cNvPr id="60" name="object 4">
            <a:extLst>
              <a:ext uri="{FF2B5EF4-FFF2-40B4-BE49-F238E27FC236}">
                <a16:creationId xmlns:a16="http://schemas.microsoft.com/office/drawing/2014/main" id="{249C586E-E0DD-47A9-B407-5069B9D2EC89}"/>
              </a:ext>
            </a:extLst>
          </p:cNvPr>
          <p:cNvSpPr/>
          <p:nvPr/>
        </p:nvSpPr>
        <p:spPr>
          <a:xfrm>
            <a:off x="7787907" y="3000061"/>
            <a:ext cx="1104511" cy="1399592"/>
          </a:xfrm>
          <a:custGeom>
            <a:avLst/>
            <a:gdLst/>
            <a:ahLst/>
            <a:cxnLst/>
            <a:rect l="l" t="t" r="r" b="b"/>
            <a:pathLst>
              <a:path w="914400" h="1280160">
                <a:moveTo>
                  <a:pt x="914399" y="0"/>
                </a:moveTo>
                <a:lnTo>
                  <a:pt x="0" y="0"/>
                </a:lnTo>
                <a:lnTo>
                  <a:pt x="0" y="1280160"/>
                </a:lnTo>
                <a:lnTo>
                  <a:pt x="914399" y="1280160"/>
                </a:lnTo>
                <a:lnTo>
                  <a:pt x="914399"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61" name="object 6">
            <a:extLst>
              <a:ext uri="{FF2B5EF4-FFF2-40B4-BE49-F238E27FC236}">
                <a16:creationId xmlns:a16="http://schemas.microsoft.com/office/drawing/2014/main" id="{F88006A4-F5F1-4AA0-8AD4-BD81EA4890EF}"/>
              </a:ext>
            </a:extLst>
          </p:cNvPr>
          <p:cNvSpPr txBox="1"/>
          <p:nvPr/>
        </p:nvSpPr>
        <p:spPr>
          <a:xfrm>
            <a:off x="7845781" y="3075165"/>
            <a:ext cx="928961" cy="244747"/>
          </a:xfrm>
          <a:prstGeom prst="rect">
            <a:avLst/>
          </a:prstGeom>
          <a:ln w="25400">
            <a:noFill/>
          </a:ln>
        </p:spPr>
        <p:txBody>
          <a:bodyPr vert="horz" wrap="square" lIns="0" tIns="0" rIns="0" bIns="0" rtlCol="0">
            <a:spAutoFit/>
          </a:bodyPr>
          <a:lstStyle/>
          <a:p>
            <a:pPr marL="57785" algn="ctr" eaLnBrk="1" fontAlgn="auto" hangingPunct="1">
              <a:lnSpc>
                <a:spcPts val="1650"/>
              </a:lnSpc>
              <a:spcBef>
                <a:spcPts val="0"/>
              </a:spcBef>
              <a:spcAft>
                <a:spcPts val="0"/>
              </a:spcAft>
            </a:pPr>
            <a:r>
              <a:rPr lang="en-US" b="1" spc="-5" dirty="0">
                <a:solidFill>
                  <a:srgbClr val="FFFFFF"/>
                </a:solidFill>
                <a:effectLst>
                  <a:outerShdw blurRad="38100" dist="38100" dir="2700000" algn="tl">
                    <a:srgbClr val="000000">
                      <a:alpha val="43137"/>
                    </a:srgbClr>
                  </a:outerShdw>
                </a:effectLst>
                <a:latin typeface="Candara" panose="020E0502030303020204" pitchFamily="34" charset="0"/>
                <a:ea typeface="+mn-ea"/>
                <a:cs typeface="BIZ UDGothic"/>
              </a:rPr>
              <a:t>Page 1</a:t>
            </a:r>
            <a:endParaRPr b="1" dirty="0">
              <a:solidFill>
                <a:prstClr val="black"/>
              </a:solidFill>
              <a:effectLst>
                <a:outerShdw blurRad="38100" dist="38100" dir="2700000" algn="tl">
                  <a:srgbClr val="000000">
                    <a:alpha val="43137"/>
                  </a:srgbClr>
                </a:outerShdw>
              </a:effectLst>
              <a:latin typeface="Candara" panose="020E0502030303020204" pitchFamily="34" charset="0"/>
              <a:ea typeface="+mn-ea"/>
              <a:cs typeface="BIZ UDGothic"/>
            </a:endParaRPr>
          </a:p>
        </p:txBody>
      </p:sp>
      <p:sp>
        <p:nvSpPr>
          <p:cNvPr id="62" name="object 22">
            <a:extLst>
              <a:ext uri="{FF2B5EF4-FFF2-40B4-BE49-F238E27FC236}">
                <a16:creationId xmlns:a16="http://schemas.microsoft.com/office/drawing/2014/main" id="{7F003537-BED0-4CBC-BF42-4BBB2A8045D3}"/>
              </a:ext>
            </a:extLst>
          </p:cNvPr>
          <p:cNvSpPr/>
          <p:nvPr/>
        </p:nvSpPr>
        <p:spPr>
          <a:xfrm>
            <a:off x="7824861" y="3341107"/>
            <a:ext cx="1019329" cy="1003121"/>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nchor="ctr"/>
          <a:lstStyle/>
          <a:p>
            <a:pPr algn="ctr" eaLnBrk="1" fontAlgn="auto" hangingPunct="1">
              <a:spcBef>
                <a:spcPts val="0"/>
              </a:spcBef>
              <a:spcAft>
                <a:spcPts val="0"/>
              </a:spcAft>
            </a:pPr>
            <a:r>
              <a:rPr lang="en-US" sz="2000" b="1" dirty="0">
                <a:solidFill>
                  <a:prstClr val="black"/>
                </a:solidFill>
                <a:latin typeface="Candara" panose="020E0502030303020204" pitchFamily="34" charset="0"/>
                <a:ea typeface="+mn-ea"/>
              </a:rPr>
              <a:t>Data</a:t>
            </a:r>
            <a:endParaRPr sz="1800" b="1" dirty="0">
              <a:solidFill>
                <a:prstClr val="black"/>
              </a:solidFill>
              <a:latin typeface="Candara" panose="020E0502030303020204" pitchFamily="34" charset="0"/>
              <a:ea typeface="+mn-ea"/>
            </a:endParaRPr>
          </a:p>
        </p:txBody>
      </p:sp>
      <p:sp>
        <p:nvSpPr>
          <p:cNvPr id="69" name="Arrow: Bent-Up 68">
            <a:extLst>
              <a:ext uri="{FF2B5EF4-FFF2-40B4-BE49-F238E27FC236}">
                <a16:creationId xmlns:a16="http://schemas.microsoft.com/office/drawing/2014/main" id="{240CACBC-499F-48AD-AD2A-EC17928EAB06}"/>
              </a:ext>
            </a:extLst>
          </p:cNvPr>
          <p:cNvSpPr/>
          <p:nvPr/>
        </p:nvSpPr>
        <p:spPr bwMode="auto">
          <a:xfrm rot="5400000">
            <a:off x="5278082" y="3695589"/>
            <a:ext cx="3003110" cy="2016539"/>
          </a:xfrm>
          <a:prstGeom prst="bentUpArrow">
            <a:avLst>
              <a:gd name="adj1" fmla="val 2429"/>
              <a:gd name="adj2" fmla="val 4018"/>
              <a:gd name="adj3" fmla="val 9487"/>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71" name="Arrow: Bent-Up 70">
            <a:extLst>
              <a:ext uri="{FF2B5EF4-FFF2-40B4-BE49-F238E27FC236}">
                <a16:creationId xmlns:a16="http://schemas.microsoft.com/office/drawing/2014/main" id="{47A15D16-602E-476B-968B-146526D7307C}"/>
              </a:ext>
            </a:extLst>
          </p:cNvPr>
          <p:cNvSpPr/>
          <p:nvPr/>
        </p:nvSpPr>
        <p:spPr bwMode="auto">
          <a:xfrm rot="5400000">
            <a:off x="6097986" y="2140233"/>
            <a:ext cx="400705" cy="2979136"/>
          </a:xfrm>
          <a:prstGeom prst="bentUpArrow">
            <a:avLst>
              <a:gd name="adj1" fmla="val 10484"/>
              <a:gd name="adj2" fmla="val 16674"/>
              <a:gd name="adj3" fmla="val 38891"/>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EA95F39D-2919-4AD4-825D-1EA784F76846}"/>
              </a:ext>
            </a:extLst>
          </p:cNvPr>
          <p:cNvSpPr/>
          <p:nvPr/>
        </p:nvSpPr>
        <p:spPr bwMode="auto">
          <a:xfrm>
            <a:off x="7059107" y="4476848"/>
            <a:ext cx="36000" cy="36000"/>
          </a:xfrm>
          <a:prstGeom prst="ellipse">
            <a:avLst/>
          </a:prstGeom>
          <a:blipFill dpi="0" rotWithShape="0">
            <a:blip r:embed="rId2"/>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cxnSp>
        <p:nvCxnSpPr>
          <p:cNvPr id="75" name="Connector: Elbow 74">
            <a:extLst>
              <a:ext uri="{FF2B5EF4-FFF2-40B4-BE49-F238E27FC236}">
                <a16:creationId xmlns:a16="http://schemas.microsoft.com/office/drawing/2014/main" id="{28C2113E-1AFC-424F-BB96-D4DA79FFCABA}"/>
              </a:ext>
            </a:extLst>
          </p:cNvPr>
          <p:cNvCxnSpPr>
            <a:cxnSpLocks/>
          </p:cNvCxnSpPr>
          <p:nvPr/>
        </p:nvCxnSpPr>
        <p:spPr bwMode="auto">
          <a:xfrm rot="5400000" flipH="1" flipV="1">
            <a:off x="5508108" y="1572646"/>
            <a:ext cx="1604639" cy="3027681"/>
          </a:xfrm>
          <a:prstGeom prst="bentConnector4">
            <a:avLst>
              <a:gd name="adj1" fmla="val -14246"/>
              <a:gd name="adj2" fmla="val 50507"/>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87" name="Straight Connector 86">
            <a:extLst>
              <a:ext uri="{FF2B5EF4-FFF2-40B4-BE49-F238E27FC236}">
                <a16:creationId xmlns:a16="http://schemas.microsoft.com/office/drawing/2014/main" id="{5ADBEF60-55CF-4F2C-A5D0-35D86C9AB586}"/>
              </a:ext>
            </a:extLst>
          </p:cNvPr>
          <p:cNvCxnSpPr>
            <a:cxnSpLocks/>
            <a:stCxn id="69" idx="2"/>
          </p:cNvCxnSpPr>
          <p:nvPr/>
        </p:nvCxnSpPr>
        <p:spPr bwMode="auto">
          <a:xfrm flipH="1">
            <a:off x="5333334" y="3202304"/>
            <a:ext cx="462525" cy="0"/>
          </a:xfrm>
          <a:prstGeom prst="line">
            <a:avLst/>
          </a:prstGeom>
          <a:blipFill dpi="0" rotWithShape="0">
            <a:blip r:embed="rId2"/>
            <a:srcRect/>
            <a:tile tx="0" ty="0" sx="100000" sy="100000" flip="none" algn="tl"/>
          </a:blip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4167210234"/>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2"/>
            <a:ext cx="9144000" cy="893390"/>
          </a:xfrm>
        </p:spPr>
        <p:txBody>
          <a:bodyPr/>
          <a:lstStyle/>
          <a:p>
            <a:r>
              <a:rPr lang="en-US" altLang="en-US" sz="2800" b="1" dirty="0"/>
              <a:t>Access Times for Various File Organizations</a:t>
            </a:r>
          </a:p>
        </p:txBody>
      </p:sp>
      <p:pic>
        <p:nvPicPr>
          <p:cNvPr id="40964" name="Picture 3"/>
          <p:cNvPicPr>
            <a:picLocks noChangeAspect="1"/>
          </p:cNvPicPr>
          <p:nvPr/>
        </p:nvPicPr>
        <p:blipFill rotWithShape="1">
          <a:blip r:embed="rId2">
            <a:extLst>
              <a:ext uri="{28A0092B-C50C-407E-A947-70E740481C1C}">
                <a14:useLocalDpi xmlns:a14="http://schemas.microsoft.com/office/drawing/2010/main" val="0"/>
              </a:ext>
            </a:extLst>
          </a:blip>
          <a:srcRect l="1307" r="2505"/>
          <a:stretch/>
        </p:blipFill>
        <p:spPr bwMode="auto">
          <a:xfrm>
            <a:off x="43774" y="1752600"/>
            <a:ext cx="9142379" cy="2401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2"/>
          <p:cNvSpPr txBox="1">
            <a:spLocks noChangeArrowheads="1"/>
          </p:cNvSpPr>
          <p:nvPr/>
        </p:nvSpPr>
        <p:spPr bwMode="auto">
          <a:xfrm>
            <a:off x="76200" y="5013325"/>
            <a:ext cx="891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000" dirty="0">
                <a:solidFill>
                  <a:schemeClr val="tx1"/>
                </a:solidFill>
              </a:rPr>
              <a:t>Average access times for a file of </a:t>
            </a:r>
            <a:r>
              <a:rPr lang="en-US" altLang="en-US" sz="2000" i="1" dirty="0">
                <a:solidFill>
                  <a:schemeClr val="tx1"/>
                </a:solidFill>
              </a:rPr>
              <a:t>b </a:t>
            </a:r>
            <a:r>
              <a:rPr lang="en-US" altLang="en-US" sz="2000" dirty="0">
                <a:solidFill>
                  <a:schemeClr val="tx1"/>
                </a:solidFill>
              </a:rPr>
              <a:t>blocks under basic file organizations</a:t>
            </a:r>
          </a:p>
        </p:txBody>
      </p:sp>
    </p:spTree>
    <p:extLst>
      <p:ext uri="{BB962C8B-B14F-4D97-AF65-F5344CB8AC3E}">
        <p14:creationId xmlns:p14="http://schemas.microsoft.com/office/powerpoint/2010/main" val="322485276"/>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0" y="1"/>
            <a:ext cx="9144000" cy="685799"/>
          </a:xfrm>
        </p:spPr>
        <p:txBody>
          <a:bodyPr/>
          <a:lstStyle/>
          <a:p>
            <a:r>
              <a:rPr lang="en-US" altLang="en-US" sz="3200" b="1" dirty="0"/>
              <a:t>Other Primary File Organizations</a:t>
            </a:r>
          </a:p>
        </p:txBody>
      </p:sp>
      <p:sp>
        <p:nvSpPr>
          <p:cNvPr id="46083" name="Content Placeholder 2"/>
          <p:cNvSpPr>
            <a:spLocks noGrp="1"/>
          </p:cNvSpPr>
          <p:nvPr>
            <p:ph idx="1"/>
          </p:nvPr>
        </p:nvSpPr>
        <p:spPr>
          <a:xfrm>
            <a:off x="52960" y="838200"/>
            <a:ext cx="9042400" cy="5410200"/>
          </a:xfrm>
        </p:spPr>
        <p:txBody>
          <a:bodyPr/>
          <a:lstStyle/>
          <a:p>
            <a:pPr>
              <a:lnSpc>
                <a:spcPct val="150000"/>
              </a:lnSpc>
            </a:pPr>
            <a:r>
              <a:rPr lang="en-US" altLang="en-US" dirty="0"/>
              <a:t>B-tree data structure</a:t>
            </a:r>
          </a:p>
          <a:p>
            <a:pPr>
              <a:lnSpc>
                <a:spcPct val="150000"/>
              </a:lnSpc>
            </a:pPr>
            <a:r>
              <a:rPr lang="en-US" altLang="en-US" dirty="0"/>
              <a:t>Column-based data storage</a:t>
            </a:r>
          </a:p>
          <a:p>
            <a:pPr>
              <a:lnSpc>
                <a:spcPct val="150000"/>
              </a:lnSpc>
            </a:pPr>
            <a:r>
              <a:rPr lang="en-US" altLang="en-US" dirty="0"/>
              <a:t>Files of mixed records</a:t>
            </a:r>
          </a:p>
          <a:p>
            <a:pPr lvl="1">
              <a:lnSpc>
                <a:spcPct val="150000"/>
              </a:lnSpc>
            </a:pPr>
            <a:r>
              <a:rPr lang="en-US" altLang="en-US" dirty="0"/>
              <a:t>Relationships implemented by logical field references</a:t>
            </a:r>
          </a:p>
          <a:p>
            <a:pPr lvl="1">
              <a:lnSpc>
                <a:spcPct val="150000"/>
              </a:lnSpc>
            </a:pPr>
            <a:r>
              <a:rPr lang="en-US" altLang="en-US" dirty="0"/>
              <a:t>Physical clustering</a:t>
            </a:r>
          </a:p>
        </p:txBody>
      </p:sp>
    </p:spTree>
    <p:extLst>
      <p:ext uri="{BB962C8B-B14F-4D97-AF65-F5344CB8AC3E}">
        <p14:creationId xmlns:p14="http://schemas.microsoft.com/office/powerpoint/2010/main" val="3417894681"/>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67463"/>
          </a:xfrm>
          <a:prstGeom prst="rect">
            <a:avLst/>
          </a:prstGeom>
        </p:spPr>
        <p:txBody>
          <a:bodyPr vert="horz" wrap="square" lIns="0" tIns="13335" rIns="0" bIns="0" numCol="1" rtlCol="0" anchor="b" anchorCtr="0" compatLnSpc="1">
            <a:prstTxWarp prst="textNoShape">
              <a:avLst/>
            </a:prstTxWarp>
            <a:spAutoFit/>
          </a:bodyPr>
          <a:lstStyle/>
          <a:p>
            <a:pPr marL="12700">
              <a:spcBef>
                <a:spcPts val="105"/>
              </a:spcBef>
            </a:pPr>
            <a:r>
              <a:rPr b="1" spc="95" dirty="0">
                <a:effectLst>
                  <a:outerShdw blurRad="38100" dist="38100" dir="2700000" algn="tl">
                    <a:srgbClr val="000000">
                      <a:alpha val="43137"/>
                    </a:srgbClr>
                  </a:outerShdw>
                </a:effectLst>
              </a:rPr>
              <a:t>B+</a:t>
            </a:r>
            <a:r>
              <a:rPr b="1" spc="-440" dirty="0">
                <a:effectLst>
                  <a:outerShdw blurRad="38100" dist="38100" dir="2700000" algn="tl">
                    <a:srgbClr val="000000">
                      <a:alpha val="43137"/>
                    </a:srgbClr>
                  </a:outerShdw>
                </a:effectLst>
              </a:rPr>
              <a:t> </a:t>
            </a:r>
            <a:r>
              <a:rPr b="1" spc="170" dirty="0">
                <a:effectLst>
                  <a:outerShdw blurRad="38100" dist="38100" dir="2700000" algn="tl">
                    <a:srgbClr val="000000">
                      <a:alpha val="43137"/>
                    </a:srgbClr>
                  </a:outerShdw>
                </a:effectLst>
              </a:rPr>
              <a:t>TREE</a:t>
            </a:r>
          </a:p>
        </p:txBody>
      </p:sp>
      <p:sp>
        <p:nvSpPr>
          <p:cNvPr id="3" name="object 3"/>
          <p:cNvSpPr txBox="1"/>
          <p:nvPr/>
        </p:nvSpPr>
        <p:spPr>
          <a:xfrm>
            <a:off x="228600" y="1752600"/>
            <a:ext cx="8839200" cy="3053528"/>
          </a:xfrm>
          <a:prstGeom prst="rect">
            <a:avLst/>
          </a:prstGeom>
        </p:spPr>
        <p:txBody>
          <a:bodyPr vert="horz" wrap="square" lIns="0" tIns="48895" rIns="0" bIns="0" rtlCol="0">
            <a:spAutoFit/>
          </a:bodyPr>
          <a:lstStyle/>
          <a:p>
            <a:pPr marL="12700" marR="31749">
              <a:lnSpc>
                <a:spcPct val="150000"/>
              </a:lnSpc>
              <a:spcBef>
                <a:spcPts val="385"/>
              </a:spcBef>
            </a:pPr>
            <a:r>
              <a:rPr dirty="0">
                <a:solidFill>
                  <a:srgbClr val="585858"/>
                </a:solidFill>
                <a:latin typeface="Cambria"/>
                <a:cs typeface="Cambria"/>
              </a:rPr>
              <a:t>A </a:t>
            </a:r>
            <a:r>
              <a:rPr b="1" dirty="0">
                <a:solidFill>
                  <a:srgbClr val="585858"/>
                </a:solidFill>
                <a:latin typeface="Times New Roman"/>
                <a:cs typeface="Times New Roman"/>
              </a:rPr>
              <a:t>B+Tree </a:t>
            </a:r>
            <a:r>
              <a:rPr dirty="0">
                <a:solidFill>
                  <a:srgbClr val="585858"/>
                </a:solidFill>
                <a:latin typeface="Cambria"/>
                <a:cs typeface="Cambria"/>
              </a:rPr>
              <a:t>is a self-balancing tree data  structure that keeps data sorted and  allows searches, sequential access,  insertions, and deletions in </a:t>
            </a:r>
            <a:r>
              <a:rPr b="1" dirty="0">
                <a:solidFill>
                  <a:srgbClr val="EE3D42"/>
                </a:solidFill>
                <a:latin typeface="Times New Roman"/>
                <a:cs typeface="Times New Roman"/>
              </a:rPr>
              <a:t>O(log n)</a:t>
            </a:r>
            <a:r>
              <a:rPr dirty="0">
                <a:solidFill>
                  <a:srgbClr val="585858"/>
                </a:solidFill>
                <a:latin typeface="Cambria"/>
                <a:cs typeface="Cambria"/>
              </a:rPr>
              <a:t>.</a:t>
            </a:r>
            <a:endParaRPr dirty="0">
              <a:latin typeface="Cambria"/>
              <a:cs typeface="Cambria"/>
            </a:endParaRPr>
          </a:p>
          <a:p>
            <a:pPr marL="355591" marR="202560" indent="-343526">
              <a:lnSpc>
                <a:spcPct val="150000"/>
              </a:lnSpc>
              <a:spcBef>
                <a:spcPts val="95"/>
              </a:spcBef>
            </a:pPr>
            <a:r>
              <a:rPr sz="2000" dirty="0">
                <a:solidFill>
                  <a:srgbClr val="585858"/>
                </a:solidFill>
                <a:latin typeface="Times New Roman"/>
                <a:cs typeface="Times New Roman"/>
              </a:rPr>
              <a:t>→ </a:t>
            </a:r>
            <a:r>
              <a:rPr sz="2000" dirty="0">
                <a:solidFill>
                  <a:srgbClr val="585858"/>
                </a:solidFill>
                <a:latin typeface="Cambria"/>
                <a:cs typeface="Cambria"/>
              </a:rPr>
              <a:t>Generalization of a binary search tree in  that a node can have more than two  children.</a:t>
            </a:r>
            <a:endParaRPr sz="2000" dirty="0">
              <a:latin typeface="Cambria"/>
              <a:cs typeface="Cambria"/>
            </a:endParaRPr>
          </a:p>
          <a:p>
            <a:pPr marL="355591" marR="5080" indent="-343526">
              <a:lnSpc>
                <a:spcPct val="150000"/>
              </a:lnSpc>
              <a:spcBef>
                <a:spcPts val="5"/>
              </a:spcBef>
            </a:pPr>
            <a:r>
              <a:rPr sz="2000" dirty="0">
                <a:solidFill>
                  <a:srgbClr val="585858"/>
                </a:solidFill>
                <a:latin typeface="Times New Roman"/>
                <a:cs typeface="Times New Roman"/>
              </a:rPr>
              <a:t>→ </a:t>
            </a:r>
            <a:r>
              <a:rPr sz="2000" dirty="0">
                <a:solidFill>
                  <a:srgbClr val="585858"/>
                </a:solidFill>
                <a:latin typeface="Cambria"/>
                <a:cs typeface="Cambria"/>
              </a:rPr>
              <a:t>Optimized for systems that read and write  large blocks of data.</a:t>
            </a:r>
            <a:endParaRPr sz="2000" dirty="0">
              <a:latin typeface="Cambria"/>
              <a:cs typeface="Cambria"/>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67463"/>
          </a:xfrm>
          <a:prstGeom prst="rect">
            <a:avLst/>
          </a:prstGeom>
        </p:spPr>
        <p:txBody>
          <a:bodyPr vert="horz" wrap="square" lIns="0" tIns="13335" rIns="0" bIns="0" numCol="1" rtlCol="0" anchor="b" anchorCtr="0" compatLnSpc="1">
            <a:prstTxWarp prst="textNoShape">
              <a:avLst/>
            </a:prstTxWarp>
            <a:spAutoFit/>
          </a:bodyPr>
          <a:lstStyle/>
          <a:p>
            <a:pPr marL="12700" algn="ctr">
              <a:spcBef>
                <a:spcPts val="105"/>
              </a:spcBef>
            </a:pPr>
            <a:r>
              <a:rPr dirty="0"/>
              <a:t>NODES</a:t>
            </a:r>
          </a:p>
        </p:txBody>
      </p:sp>
      <p:sp>
        <p:nvSpPr>
          <p:cNvPr id="3" name="object 3"/>
          <p:cNvSpPr txBox="1"/>
          <p:nvPr/>
        </p:nvSpPr>
        <p:spPr>
          <a:xfrm>
            <a:off x="342900" y="1676400"/>
            <a:ext cx="8458200" cy="3802388"/>
          </a:xfrm>
          <a:prstGeom prst="rect">
            <a:avLst/>
          </a:prstGeom>
        </p:spPr>
        <p:txBody>
          <a:bodyPr vert="horz" wrap="square" lIns="0" tIns="53975" rIns="0" bIns="0" rtlCol="0">
            <a:spAutoFit/>
          </a:bodyPr>
          <a:lstStyle/>
          <a:p>
            <a:pPr marL="12700" marR="451473">
              <a:lnSpc>
                <a:spcPct val="150000"/>
              </a:lnSpc>
              <a:spcBef>
                <a:spcPts val="425"/>
              </a:spcBef>
            </a:pPr>
            <a:r>
              <a:rPr dirty="0">
                <a:solidFill>
                  <a:srgbClr val="585858"/>
                </a:solidFill>
                <a:latin typeface="Cambria"/>
                <a:cs typeface="Cambria"/>
              </a:rPr>
              <a:t>Every B+Tree node is comprised of an array of  key/value pairs.</a:t>
            </a:r>
            <a:endParaRPr dirty="0">
              <a:latin typeface="Cambria"/>
              <a:cs typeface="Cambria"/>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Cambria"/>
                <a:cs typeface="Cambria"/>
              </a:rPr>
              <a:t>The keys are derived from the attributes(s) that the index</a:t>
            </a:r>
            <a:endParaRPr sz="2000" dirty="0">
              <a:latin typeface="Cambria"/>
              <a:cs typeface="Cambria"/>
            </a:endParaRPr>
          </a:p>
          <a:p>
            <a:pPr marL="355591">
              <a:lnSpc>
                <a:spcPct val="150000"/>
              </a:lnSpc>
            </a:pPr>
            <a:r>
              <a:rPr sz="2000" dirty="0">
                <a:solidFill>
                  <a:srgbClr val="585858"/>
                </a:solidFill>
                <a:latin typeface="Cambria"/>
                <a:cs typeface="Cambria"/>
              </a:rPr>
              <a:t>is based on.</a:t>
            </a:r>
            <a:endParaRPr sz="2000" dirty="0">
              <a:latin typeface="Cambria"/>
              <a:cs typeface="Cambria"/>
            </a:endParaRPr>
          </a:p>
          <a:p>
            <a:pPr marL="355591" marR="615935" indent="-342892">
              <a:lnSpc>
                <a:spcPct val="150000"/>
              </a:lnSpc>
              <a:spcBef>
                <a:spcPts val="170"/>
              </a:spcBef>
            </a:pPr>
            <a:r>
              <a:rPr sz="2000" dirty="0">
                <a:solidFill>
                  <a:srgbClr val="585858"/>
                </a:solidFill>
                <a:latin typeface="Times New Roman"/>
                <a:cs typeface="Times New Roman"/>
              </a:rPr>
              <a:t>→ </a:t>
            </a:r>
            <a:r>
              <a:rPr sz="2000" dirty="0">
                <a:solidFill>
                  <a:srgbClr val="585858"/>
                </a:solidFill>
                <a:latin typeface="Cambria"/>
                <a:cs typeface="Cambria"/>
              </a:rPr>
              <a:t>The values will differ based on whether the node is  classified as </a:t>
            </a:r>
            <a:r>
              <a:rPr sz="2000" b="1" u="sng" dirty="0">
                <a:solidFill>
                  <a:srgbClr val="585858"/>
                </a:solidFill>
                <a:uFill>
                  <a:solidFill>
                    <a:srgbClr val="585858"/>
                  </a:solidFill>
                </a:uFill>
                <a:latin typeface="Times New Roman"/>
                <a:cs typeface="Times New Roman"/>
              </a:rPr>
              <a:t>inner nodes</a:t>
            </a:r>
            <a:r>
              <a:rPr sz="2000" b="1" dirty="0">
                <a:solidFill>
                  <a:srgbClr val="585858"/>
                </a:solidFill>
                <a:latin typeface="Times New Roman"/>
                <a:cs typeface="Times New Roman"/>
              </a:rPr>
              <a:t> </a:t>
            </a:r>
            <a:r>
              <a:rPr sz="2000" dirty="0">
                <a:solidFill>
                  <a:srgbClr val="585858"/>
                </a:solidFill>
                <a:latin typeface="Cambria"/>
                <a:cs typeface="Cambria"/>
              </a:rPr>
              <a:t>or </a:t>
            </a:r>
            <a:r>
              <a:rPr sz="2000" b="1" u="sng" dirty="0">
                <a:solidFill>
                  <a:srgbClr val="585858"/>
                </a:solidFill>
                <a:uFill>
                  <a:solidFill>
                    <a:srgbClr val="585858"/>
                  </a:solidFill>
                </a:uFill>
                <a:latin typeface="Times New Roman"/>
                <a:cs typeface="Times New Roman"/>
              </a:rPr>
              <a:t>leaf nodes.</a:t>
            </a:r>
            <a:endParaRPr sz="2000" dirty="0">
              <a:latin typeface="Times New Roman"/>
              <a:cs typeface="Times New Roman"/>
            </a:endParaRPr>
          </a:p>
          <a:p>
            <a:pPr marL="12700">
              <a:lnSpc>
                <a:spcPct val="150000"/>
              </a:lnSpc>
              <a:spcBef>
                <a:spcPts val="2175"/>
              </a:spcBef>
            </a:pPr>
            <a:r>
              <a:rPr dirty="0">
                <a:solidFill>
                  <a:srgbClr val="585858"/>
                </a:solidFill>
                <a:latin typeface="Cambria"/>
                <a:cs typeface="Cambria"/>
              </a:rPr>
              <a:t>The arrays are (usually) kept in sorted key order.</a:t>
            </a:r>
            <a:endParaRPr dirty="0">
              <a:latin typeface="Cambria"/>
              <a:cs typeface="Cambria"/>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4802" y="1707532"/>
            <a:ext cx="6386138" cy="565256"/>
          </a:xfrm>
          <a:custGeom>
            <a:avLst/>
            <a:gdLst/>
            <a:ahLst/>
            <a:cxnLst/>
            <a:rect l="l" t="t" r="r" b="b"/>
            <a:pathLst>
              <a:path w="7468234" h="661035">
                <a:moveTo>
                  <a:pt x="0" y="0"/>
                </a:moveTo>
                <a:lnTo>
                  <a:pt x="7467717" y="0"/>
                </a:lnTo>
                <a:lnTo>
                  <a:pt x="7467717" y="660607"/>
                </a:lnTo>
                <a:lnTo>
                  <a:pt x="0" y="660607"/>
                </a:lnTo>
                <a:lnTo>
                  <a:pt x="0" y="0"/>
                </a:lnTo>
                <a:close/>
              </a:path>
            </a:pathLst>
          </a:custGeom>
          <a:ln w="28575">
            <a:solidFill>
              <a:srgbClr val="000000"/>
            </a:solidFill>
          </a:ln>
        </p:spPr>
        <p:txBody>
          <a:bodyPr wrap="square" lIns="0" tIns="0" rIns="0" bIns="0" rtlCol="0"/>
          <a:lstStyle/>
          <a:p>
            <a:endParaRPr sz="2052" b="1">
              <a:effectLst>
                <a:outerShdw blurRad="38100" dist="38100" dir="2700000" algn="tl">
                  <a:srgbClr val="000000">
                    <a:alpha val="43137"/>
                  </a:srgbClr>
                </a:outerShdw>
              </a:effectLst>
            </a:endParaRPr>
          </a:p>
        </p:txBody>
      </p:sp>
      <p:sp>
        <p:nvSpPr>
          <p:cNvPr id="12" name="object 12"/>
          <p:cNvSpPr/>
          <p:nvPr/>
        </p:nvSpPr>
        <p:spPr>
          <a:xfrm>
            <a:off x="955544" y="2154384"/>
            <a:ext cx="1003992" cy="1776027"/>
          </a:xfrm>
          <a:custGeom>
            <a:avLst/>
            <a:gdLst/>
            <a:ahLst/>
            <a:cxnLst/>
            <a:rect l="l" t="t" r="r" b="b"/>
            <a:pathLst>
              <a:path w="353060" h="1607820">
                <a:moveTo>
                  <a:pt x="352555" y="0"/>
                </a:moveTo>
                <a:lnTo>
                  <a:pt x="0" y="1607759"/>
                </a:lnTo>
              </a:path>
            </a:pathLst>
          </a:custGeom>
          <a:ln w="28575">
            <a:solidFill>
              <a:srgbClr val="000000"/>
            </a:solidFill>
          </a:ln>
        </p:spPr>
        <p:txBody>
          <a:bodyPr wrap="square" lIns="0" tIns="0" rIns="0" bIns="0" rtlCol="0"/>
          <a:lstStyle/>
          <a:p>
            <a:endParaRPr sz="2052"/>
          </a:p>
        </p:txBody>
      </p:sp>
      <p:sp>
        <p:nvSpPr>
          <p:cNvPr id="14" name="object 14"/>
          <p:cNvSpPr/>
          <p:nvPr/>
        </p:nvSpPr>
        <p:spPr>
          <a:xfrm>
            <a:off x="2717802" y="1703316"/>
            <a:ext cx="7059" cy="579373"/>
          </a:xfrm>
          <a:custGeom>
            <a:avLst/>
            <a:gdLst/>
            <a:ahLst/>
            <a:cxnLst/>
            <a:rect l="l" t="t" r="r" b="b"/>
            <a:pathLst>
              <a:path w="8255" h="677544">
                <a:moveTo>
                  <a:pt x="0" y="0"/>
                </a:moveTo>
                <a:lnTo>
                  <a:pt x="8215" y="677040"/>
                </a:lnTo>
              </a:path>
            </a:pathLst>
          </a:custGeom>
          <a:ln w="13144">
            <a:solidFill>
              <a:srgbClr val="000000"/>
            </a:solidFill>
          </a:ln>
        </p:spPr>
        <p:txBody>
          <a:bodyPr wrap="square" lIns="0" tIns="0" rIns="0" bIns="0" rtlCol="0"/>
          <a:lstStyle/>
          <a:p>
            <a:endParaRPr sz="2052" b="1">
              <a:effectLst>
                <a:outerShdw blurRad="38100" dist="38100" dir="2700000" algn="tl">
                  <a:srgbClr val="000000">
                    <a:alpha val="43137"/>
                  </a:srgbClr>
                </a:outerShdw>
              </a:effectLst>
            </a:endParaRPr>
          </a:p>
        </p:txBody>
      </p:sp>
      <p:sp>
        <p:nvSpPr>
          <p:cNvPr id="15" name="object 15"/>
          <p:cNvSpPr/>
          <p:nvPr/>
        </p:nvSpPr>
        <p:spPr>
          <a:xfrm>
            <a:off x="2214814" y="1707533"/>
            <a:ext cx="0" cy="575029"/>
          </a:xfrm>
          <a:custGeom>
            <a:avLst/>
            <a:gdLst/>
            <a:ahLst/>
            <a:cxnLst/>
            <a:rect l="l" t="t" r="r" b="b"/>
            <a:pathLst>
              <a:path h="672464">
                <a:moveTo>
                  <a:pt x="0" y="0"/>
                </a:moveTo>
                <a:lnTo>
                  <a:pt x="0" y="672110"/>
                </a:lnTo>
              </a:path>
            </a:pathLst>
          </a:custGeom>
          <a:ln w="13144">
            <a:solidFill>
              <a:srgbClr val="000000"/>
            </a:solidFill>
          </a:ln>
        </p:spPr>
        <p:txBody>
          <a:bodyPr wrap="square" lIns="0" tIns="0" rIns="0" bIns="0" rtlCol="0"/>
          <a:lstStyle/>
          <a:p>
            <a:endParaRPr sz="2052" b="1">
              <a:effectLst>
                <a:outerShdw blurRad="38100" dist="38100" dir="2700000" algn="tl">
                  <a:srgbClr val="000000">
                    <a:alpha val="43137"/>
                  </a:srgbClr>
                </a:outerShdw>
              </a:effectLst>
            </a:endParaRPr>
          </a:p>
        </p:txBody>
      </p:sp>
      <p:sp>
        <p:nvSpPr>
          <p:cNvPr id="16" name="object 16"/>
          <p:cNvSpPr/>
          <p:nvPr/>
        </p:nvSpPr>
        <p:spPr>
          <a:xfrm>
            <a:off x="3552369" y="1707533"/>
            <a:ext cx="0" cy="575029"/>
          </a:xfrm>
          <a:custGeom>
            <a:avLst/>
            <a:gdLst/>
            <a:ahLst/>
            <a:cxnLst/>
            <a:rect l="l" t="t" r="r" b="b"/>
            <a:pathLst>
              <a:path h="672464">
                <a:moveTo>
                  <a:pt x="0" y="0"/>
                </a:moveTo>
                <a:lnTo>
                  <a:pt x="1" y="672110"/>
                </a:lnTo>
              </a:path>
            </a:pathLst>
          </a:custGeom>
          <a:ln w="13144">
            <a:solidFill>
              <a:srgbClr val="000000"/>
            </a:solidFill>
          </a:ln>
        </p:spPr>
        <p:txBody>
          <a:bodyPr wrap="square" lIns="0" tIns="0" rIns="0" bIns="0" rtlCol="0"/>
          <a:lstStyle/>
          <a:p>
            <a:endParaRPr sz="2052" b="1">
              <a:effectLst>
                <a:outerShdw blurRad="38100" dist="38100" dir="2700000" algn="tl">
                  <a:srgbClr val="000000">
                    <a:alpha val="43137"/>
                  </a:srgbClr>
                </a:outerShdw>
              </a:effectLst>
            </a:endParaRPr>
          </a:p>
        </p:txBody>
      </p:sp>
      <p:sp>
        <p:nvSpPr>
          <p:cNvPr id="17" name="object 17"/>
          <p:cNvSpPr/>
          <p:nvPr/>
        </p:nvSpPr>
        <p:spPr>
          <a:xfrm>
            <a:off x="4111556" y="1731421"/>
            <a:ext cx="14118" cy="551138"/>
          </a:xfrm>
          <a:custGeom>
            <a:avLst/>
            <a:gdLst/>
            <a:ahLst/>
            <a:cxnLst/>
            <a:rect l="l" t="t" r="r" b="b"/>
            <a:pathLst>
              <a:path w="16510" h="644525">
                <a:moveTo>
                  <a:pt x="0" y="0"/>
                </a:moveTo>
                <a:lnTo>
                  <a:pt x="16430" y="644174"/>
                </a:lnTo>
              </a:path>
            </a:pathLst>
          </a:custGeom>
          <a:ln w="13144">
            <a:solidFill>
              <a:srgbClr val="000000"/>
            </a:solidFill>
          </a:ln>
        </p:spPr>
        <p:txBody>
          <a:bodyPr wrap="square" lIns="0" tIns="0" rIns="0" bIns="0" rtlCol="0"/>
          <a:lstStyle/>
          <a:p>
            <a:endParaRPr sz="2052" b="1">
              <a:effectLst>
                <a:outerShdw blurRad="38100" dist="38100" dir="2700000" algn="tl">
                  <a:srgbClr val="000000">
                    <a:alpha val="43137"/>
                  </a:srgbClr>
                </a:outerShdw>
              </a:effectLst>
            </a:endParaRPr>
          </a:p>
        </p:txBody>
      </p:sp>
      <p:sp>
        <p:nvSpPr>
          <p:cNvPr id="18" name="object 18"/>
          <p:cNvSpPr/>
          <p:nvPr/>
        </p:nvSpPr>
        <p:spPr>
          <a:xfrm>
            <a:off x="4700248" y="1707533"/>
            <a:ext cx="0" cy="575029"/>
          </a:xfrm>
          <a:custGeom>
            <a:avLst/>
            <a:gdLst/>
            <a:ahLst/>
            <a:cxnLst/>
            <a:rect l="l" t="t" r="r" b="b"/>
            <a:pathLst>
              <a:path h="672464">
                <a:moveTo>
                  <a:pt x="0" y="0"/>
                </a:moveTo>
                <a:lnTo>
                  <a:pt x="1" y="672110"/>
                </a:lnTo>
              </a:path>
            </a:pathLst>
          </a:custGeom>
          <a:ln w="13144">
            <a:solidFill>
              <a:srgbClr val="000000"/>
            </a:solidFill>
          </a:ln>
        </p:spPr>
        <p:txBody>
          <a:bodyPr wrap="square" lIns="0" tIns="0" rIns="0" bIns="0" rtlCol="0"/>
          <a:lstStyle/>
          <a:p>
            <a:endParaRPr sz="2052" b="1">
              <a:effectLst>
                <a:outerShdw blurRad="38100" dist="38100" dir="2700000" algn="tl">
                  <a:srgbClr val="000000">
                    <a:alpha val="43137"/>
                  </a:srgbClr>
                </a:outerShdw>
              </a:effectLst>
            </a:endParaRPr>
          </a:p>
        </p:txBody>
      </p:sp>
      <p:sp>
        <p:nvSpPr>
          <p:cNvPr id="19" name="object 19"/>
          <p:cNvSpPr/>
          <p:nvPr/>
        </p:nvSpPr>
        <p:spPr>
          <a:xfrm>
            <a:off x="5273486" y="1718773"/>
            <a:ext cx="10317" cy="563627"/>
          </a:xfrm>
          <a:custGeom>
            <a:avLst/>
            <a:gdLst/>
            <a:ahLst/>
            <a:cxnLst/>
            <a:rect l="l" t="t" r="r" b="b"/>
            <a:pathLst>
              <a:path w="12064" h="659130">
                <a:moveTo>
                  <a:pt x="11500" y="0"/>
                </a:moveTo>
                <a:lnTo>
                  <a:pt x="0" y="658964"/>
                </a:lnTo>
              </a:path>
            </a:pathLst>
          </a:custGeom>
          <a:ln w="13144">
            <a:solidFill>
              <a:srgbClr val="000000"/>
            </a:solidFill>
          </a:ln>
        </p:spPr>
        <p:txBody>
          <a:bodyPr wrap="square" lIns="0" tIns="0" rIns="0" bIns="0" rtlCol="0"/>
          <a:lstStyle/>
          <a:p>
            <a:endParaRPr sz="2052" b="1">
              <a:effectLst>
                <a:outerShdw blurRad="38100" dist="38100" dir="2700000" algn="tl">
                  <a:srgbClr val="000000">
                    <a:alpha val="43137"/>
                  </a:srgbClr>
                </a:outerShdw>
              </a:effectLst>
            </a:endParaRPr>
          </a:p>
        </p:txBody>
      </p:sp>
      <p:sp>
        <p:nvSpPr>
          <p:cNvPr id="20" name="object 20"/>
          <p:cNvSpPr/>
          <p:nvPr/>
        </p:nvSpPr>
        <p:spPr>
          <a:xfrm>
            <a:off x="7312132" y="1707533"/>
            <a:ext cx="0" cy="575029"/>
          </a:xfrm>
          <a:custGeom>
            <a:avLst/>
            <a:gdLst/>
            <a:ahLst/>
            <a:cxnLst/>
            <a:rect l="l" t="t" r="r" b="b"/>
            <a:pathLst>
              <a:path h="672464">
                <a:moveTo>
                  <a:pt x="0" y="0"/>
                </a:moveTo>
                <a:lnTo>
                  <a:pt x="0" y="672110"/>
                </a:lnTo>
              </a:path>
            </a:pathLst>
          </a:custGeom>
          <a:ln w="13144">
            <a:solidFill>
              <a:srgbClr val="000000"/>
            </a:solidFill>
          </a:ln>
        </p:spPr>
        <p:txBody>
          <a:bodyPr wrap="square" lIns="0" tIns="0" rIns="0" bIns="0" rtlCol="0"/>
          <a:lstStyle/>
          <a:p>
            <a:endParaRPr sz="2052" b="1">
              <a:effectLst>
                <a:outerShdw blurRad="38100" dist="38100" dir="2700000" algn="tl">
                  <a:srgbClr val="000000">
                    <a:alpha val="43137"/>
                  </a:srgbClr>
                </a:outerShdw>
              </a:effectLst>
            </a:endParaRPr>
          </a:p>
        </p:txBody>
      </p:sp>
      <p:sp>
        <p:nvSpPr>
          <p:cNvPr id="21" name="object 21"/>
          <p:cNvSpPr/>
          <p:nvPr/>
        </p:nvSpPr>
        <p:spPr>
          <a:xfrm>
            <a:off x="6803524" y="1707533"/>
            <a:ext cx="0" cy="575029"/>
          </a:xfrm>
          <a:custGeom>
            <a:avLst/>
            <a:gdLst/>
            <a:ahLst/>
            <a:cxnLst/>
            <a:rect l="l" t="t" r="r" b="b"/>
            <a:pathLst>
              <a:path h="672464">
                <a:moveTo>
                  <a:pt x="0" y="0"/>
                </a:moveTo>
                <a:lnTo>
                  <a:pt x="0" y="672110"/>
                </a:lnTo>
              </a:path>
            </a:pathLst>
          </a:custGeom>
          <a:ln w="13144">
            <a:solidFill>
              <a:srgbClr val="000000"/>
            </a:solidFill>
          </a:ln>
        </p:spPr>
        <p:txBody>
          <a:bodyPr wrap="square" lIns="0" tIns="0" rIns="0" bIns="0" rtlCol="0"/>
          <a:lstStyle/>
          <a:p>
            <a:endParaRPr sz="2052" b="1">
              <a:effectLst>
                <a:outerShdw blurRad="38100" dist="38100" dir="2700000" algn="tl">
                  <a:srgbClr val="000000">
                    <a:alpha val="43137"/>
                  </a:srgbClr>
                </a:outerShdw>
              </a:effectLst>
            </a:endParaRPr>
          </a:p>
        </p:txBody>
      </p:sp>
      <p:sp>
        <p:nvSpPr>
          <p:cNvPr id="22" name="object 22"/>
          <p:cNvSpPr txBox="1"/>
          <p:nvPr/>
        </p:nvSpPr>
        <p:spPr>
          <a:xfrm>
            <a:off x="3536270" y="1931340"/>
            <a:ext cx="591862" cy="337137"/>
          </a:xfrm>
          <a:prstGeom prst="rect">
            <a:avLst/>
          </a:prstGeom>
        </p:spPr>
        <p:txBody>
          <a:bodyPr vert="horz" wrap="square" lIns="0" tIns="14661" rIns="0" bIns="0" rtlCol="0">
            <a:spAutoFit/>
          </a:bodyPr>
          <a:lstStyle/>
          <a:p>
            <a:pPr marL="160725">
              <a:spcBef>
                <a:spcPts val="115"/>
              </a:spcBef>
            </a:pPr>
            <a:r>
              <a:rPr sz="3142" b="1" spc="6" baseline="13605" dirty="0">
                <a:effectLst>
                  <a:outerShdw blurRad="38100" dist="38100" dir="2700000" algn="tl">
                    <a:srgbClr val="000000">
                      <a:alpha val="43137"/>
                    </a:srgbClr>
                  </a:outerShdw>
                </a:effectLst>
                <a:latin typeface="Times New Roman"/>
                <a:cs typeface="Times New Roman"/>
              </a:rPr>
              <a:t>K</a:t>
            </a:r>
            <a:r>
              <a:rPr sz="1411" b="1" spc="4" dirty="0">
                <a:effectLst>
                  <a:outerShdw blurRad="38100" dist="38100" dir="2700000" algn="tl">
                    <a:srgbClr val="000000">
                      <a:alpha val="43137"/>
                    </a:srgbClr>
                  </a:outerShdw>
                </a:effectLst>
                <a:latin typeface="Times New Roman"/>
                <a:cs typeface="Times New Roman"/>
              </a:rPr>
              <a:t>i-1</a:t>
            </a:r>
            <a:endParaRPr sz="1411" b="1">
              <a:effectLst>
                <a:outerShdw blurRad="38100" dist="38100" dir="2700000" algn="tl">
                  <a:srgbClr val="000000">
                    <a:alpha val="43137"/>
                  </a:srgbClr>
                </a:outerShdw>
              </a:effectLst>
              <a:latin typeface="Times New Roman"/>
              <a:cs typeface="Times New Roman"/>
            </a:endParaRPr>
          </a:p>
        </p:txBody>
      </p:sp>
      <p:sp>
        <p:nvSpPr>
          <p:cNvPr id="23" name="object 23"/>
          <p:cNvSpPr txBox="1"/>
          <p:nvPr/>
        </p:nvSpPr>
        <p:spPr>
          <a:xfrm>
            <a:off x="4098646" y="1863891"/>
            <a:ext cx="1202186" cy="337200"/>
          </a:xfrm>
          <a:prstGeom prst="rect">
            <a:avLst/>
          </a:prstGeom>
        </p:spPr>
        <p:txBody>
          <a:bodyPr vert="horz" wrap="square" lIns="0" tIns="14661" rIns="0" bIns="0" rtlCol="0">
            <a:spAutoFit/>
          </a:bodyPr>
          <a:lstStyle/>
          <a:p>
            <a:pPr marL="171584">
              <a:spcBef>
                <a:spcPts val="115"/>
              </a:spcBef>
              <a:tabLst>
                <a:tab pos="744437" algn="l"/>
              </a:tabLst>
            </a:pPr>
            <a:r>
              <a:rPr sz="2095" b="1" spc="9" dirty="0">
                <a:effectLst>
                  <a:outerShdw blurRad="38100" dist="38100" dir="2700000" algn="tl">
                    <a:srgbClr val="000000">
                      <a:alpha val="43137"/>
                    </a:srgbClr>
                  </a:outerShdw>
                </a:effectLst>
                <a:latin typeface="Times New Roman"/>
                <a:cs typeface="Times New Roman"/>
              </a:rPr>
              <a:t>A</a:t>
            </a:r>
            <a:r>
              <a:rPr sz="2116" b="1" spc="13" baseline="-20202" dirty="0">
                <a:effectLst>
                  <a:outerShdw blurRad="38100" dist="38100" dir="2700000" algn="tl">
                    <a:srgbClr val="000000">
                      <a:alpha val="43137"/>
                    </a:srgbClr>
                  </a:outerShdw>
                </a:effectLst>
                <a:latin typeface="Times New Roman"/>
                <a:cs typeface="Times New Roman"/>
              </a:rPr>
              <a:t>i	</a:t>
            </a:r>
            <a:r>
              <a:rPr sz="2095" b="1" spc="9" dirty="0">
                <a:effectLst>
                  <a:outerShdw blurRad="38100" dist="38100" dir="2700000" algn="tl">
                    <a:srgbClr val="000000">
                      <a:alpha val="43137"/>
                    </a:srgbClr>
                  </a:outerShdw>
                </a:effectLst>
                <a:latin typeface="Times New Roman"/>
                <a:cs typeface="Times New Roman"/>
              </a:rPr>
              <a:t>K</a:t>
            </a:r>
            <a:r>
              <a:rPr sz="2116" b="1" spc="13" baseline="-20202" dirty="0">
                <a:effectLst>
                  <a:outerShdw blurRad="38100" dist="38100" dir="2700000" algn="tl">
                    <a:srgbClr val="000000">
                      <a:alpha val="43137"/>
                    </a:srgbClr>
                  </a:outerShdw>
                </a:effectLst>
                <a:latin typeface="Times New Roman"/>
                <a:cs typeface="Times New Roman"/>
              </a:rPr>
              <a:t>i</a:t>
            </a:r>
            <a:endParaRPr sz="2116" b="1" baseline="-20202">
              <a:effectLst>
                <a:outerShdw blurRad="38100" dist="38100" dir="2700000" algn="tl">
                  <a:srgbClr val="000000">
                    <a:alpha val="43137"/>
                  </a:srgbClr>
                </a:outerShdw>
              </a:effectLst>
              <a:latin typeface="Times New Roman"/>
              <a:cs typeface="Times New Roman"/>
            </a:endParaRPr>
          </a:p>
        </p:txBody>
      </p:sp>
      <p:sp>
        <p:nvSpPr>
          <p:cNvPr id="24" name="object 24"/>
          <p:cNvSpPr/>
          <p:nvPr/>
        </p:nvSpPr>
        <p:spPr>
          <a:xfrm>
            <a:off x="4410820" y="2203567"/>
            <a:ext cx="250153" cy="1746536"/>
          </a:xfrm>
          <a:custGeom>
            <a:avLst/>
            <a:gdLst/>
            <a:ahLst/>
            <a:cxnLst/>
            <a:rect l="l" t="t" r="r" b="b"/>
            <a:pathLst>
              <a:path w="186054" h="1556385">
                <a:moveTo>
                  <a:pt x="0" y="0"/>
                </a:moveTo>
                <a:lnTo>
                  <a:pt x="185795" y="1556067"/>
                </a:lnTo>
              </a:path>
            </a:pathLst>
          </a:custGeom>
          <a:ln w="28575">
            <a:solidFill>
              <a:srgbClr val="000000"/>
            </a:solidFill>
          </a:ln>
        </p:spPr>
        <p:txBody>
          <a:bodyPr wrap="square" lIns="0" tIns="0" rIns="0" bIns="0" rtlCol="0"/>
          <a:lstStyle/>
          <a:p>
            <a:endParaRPr sz="2052"/>
          </a:p>
        </p:txBody>
      </p:sp>
      <p:sp>
        <p:nvSpPr>
          <p:cNvPr id="26" name="object 26"/>
          <p:cNvSpPr txBox="1"/>
          <p:nvPr/>
        </p:nvSpPr>
        <p:spPr>
          <a:xfrm>
            <a:off x="6803525" y="1707532"/>
            <a:ext cx="508784" cy="495109"/>
          </a:xfrm>
          <a:prstGeom prst="rect">
            <a:avLst/>
          </a:prstGeom>
          <a:ln w="13145">
            <a:solidFill>
              <a:srgbClr val="000000"/>
            </a:solidFill>
          </a:ln>
        </p:spPr>
        <p:txBody>
          <a:bodyPr vert="horz" wrap="square" lIns="0" tIns="171043" rIns="0" bIns="0" rtlCol="0">
            <a:spAutoFit/>
          </a:bodyPr>
          <a:lstStyle/>
          <a:p>
            <a:pPr marL="142806">
              <a:spcBef>
                <a:spcPts val="1347"/>
              </a:spcBef>
            </a:pPr>
            <a:r>
              <a:rPr sz="2095" b="1" spc="9" dirty="0">
                <a:effectLst>
                  <a:outerShdw blurRad="38100" dist="38100" dir="2700000" algn="tl">
                    <a:srgbClr val="000000">
                      <a:alpha val="43137"/>
                    </a:srgbClr>
                  </a:outerShdw>
                </a:effectLst>
                <a:latin typeface="Times New Roman"/>
                <a:cs typeface="Times New Roman"/>
              </a:rPr>
              <a:t>A</a:t>
            </a:r>
            <a:r>
              <a:rPr sz="2116" b="1" spc="13" baseline="-20202" dirty="0">
                <a:effectLst>
                  <a:outerShdw blurRad="38100" dist="38100" dir="2700000" algn="tl">
                    <a:srgbClr val="000000">
                      <a:alpha val="43137"/>
                    </a:srgbClr>
                  </a:outerShdw>
                </a:effectLst>
                <a:latin typeface="Times New Roman"/>
                <a:cs typeface="Times New Roman"/>
              </a:rPr>
              <a:t>k</a:t>
            </a:r>
            <a:endParaRPr sz="2116" b="1" baseline="-20202">
              <a:effectLst>
                <a:outerShdw blurRad="38100" dist="38100" dir="2700000" algn="tl">
                  <a:srgbClr val="000000">
                    <a:alpha val="43137"/>
                  </a:srgbClr>
                </a:outerShdw>
              </a:effectLst>
              <a:latin typeface="Times New Roman"/>
              <a:cs typeface="Times New Roman"/>
            </a:endParaRPr>
          </a:p>
        </p:txBody>
      </p:sp>
      <p:grpSp>
        <p:nvGrpSpPr>
          <p:cNvPr id="50" name="Group 49">
            <a:extLst>
              <a:ext uri="{FF2B5EF4-FFF2-40B4-BE49-F238E27FC236}">
                <a16:creationId xmlns:a16="http://schemas.microsoft.com/office/drawing/2014/main" id="{324CE2CA-0511-49C3-ACEE-9B18518BBB78}"/>
              </a:ext>
            </a:extLst>
          </p:cNvPr>
          <p:cNvGrpSpPr/>
          <p:nvPr/>
        </p:nvGrpSpPr>
        <p:grpSpPr>
          <a:xfrm>
            <a:off x="1821959" y="2749167"/>
            <a:ext cx="785710" cy="652964"/>
            <a:chOff x="1821959" y="2749167"/>
            <a:chExt cx="785710" cy="652964"/>
          </a:xfrm>
        </p:grpSpPr>
        <p:sp>
          <p:nvSpPr>
            <p:cNvPr id="27" name="object 27"/>
            <p:cNvSpPr txBox="1"/>
            <p:nvPr/>
          </p:nvSpPr>
          <p:spPr>
            <a:xfrm>
              <a:off x="2028331" y="2749167"/>
              <a:ext cx="426249" cy="337200"/>
            </a:xfrm>
            <a:prstGeom prst="rect">
              <a:avLst/>
            </a:prstGeom>
          </p:spPr>
          <p:txBody>
            <a:bodyPr vert="horz" wrap="square" lIns="0" tIns="14661" rIns="0" bIns="0" rtlCol="0">
              <a:spAutoFit/>
            </a:bodyPr>
            <a:lstStyle/>
            <a:p>
              <a:pPr marL="10860">
                <a:spcBef>
                  <a:spcPts val="115"/>
                </a:spcBef>
              </a:pPr>
              <a:r>
                <a:rPr sz="2095" dirty="0">
                  <a:latin typeface="Times New Roman"/>
                  <a:cs typeface="Times New Roman"/>
                </a:rPr>
                <a:t>t</a:t>
              </a:r>
              <a:r>
                <a:rPr sz="2095" spc="9" dirty="0">
                  <a:latin typeface="Times New Roman"/>
                  <a:cs typeface="Times New Roman"/>
                </a:rPr>
                <a:t>re</a:t>
              </a:r>
              <a:r>
                <a:rPr sz="2095" spc="13" dirty="0">
                  <a:latin typeface="Times New Roman"/>
                  <a:cs typeface="Times New Roman"/>
                </a:rPr>
                <a:t>e</a:t>
              </a:r>
              <a:endParaRPr sz="2095">
                <a:latin typeface="Times New Roman"/>
                <a:cs typeface="Times New Roman"/>
              </a:endParaRPr>
            </a:p>
          </p:txBody>
        </p:sp>
        <p:sp>
          <p:nvSpPr>
            <p:cNvPr id="28" name="object 28"/>
            <p:cNvSpPr txBox="1"/>
            <p:nvPr/>
          </p:nvSpPr>
          <p:spPr>
            <a:xfrm>
              <a:off x="1821959" y="3064931"/>
              <a:ext cx="785710" cy="337200"/>
            </a:xfrm>
            <a:prstGeom prst="rect">
              <a:avLst/>
            </a:prstGeom>
          </p:spPr>
          <p:txBody>
            <a:bodyPr vert="horz" wrap="square" lIns="0" tIns="14661" rIns="0" bIns="0" rtlCol="0">
              <a:spAutoFit/>
            </a:bodyPr>
            <a:lstStyle/>
            <a:p>
              <a:pPr marL="10860">
                <a:spcBef>
                  <a:spcPts val="115"/>
                </a:spcBef>
              </a:pPr>
              <a:r>
                <a:rPr sz="2095" spc="13" dirty="0">
                  <a:latin typeface="Times New Roman"/>
                  <a:cs typeface="Times New Roman"/>
                </a:rPr>
                <a:t>po</a:t>
              </a:r>
              <a:r>
                <a:rPr sz="2095" dirty="0">
                  <a:latin typeface="Times New Roman"/>
                  <a:cs typeface="Times New Roman"/>
                </a:rPr>
                <a:t>i</a:t>
              </a:r>
              <a:r>
                <a:rPr sz="2095" spc="13" dirty="0">
                  <a:latin typeface="Times New Roman"/>
                  <a:cs typeface="Times New Roman"/>
                </a:rPr>
                <a:t>n</a:t>
              </a:r>
              <a:r>
                <a:rPr sz="2095" spc="4" dirty="0">
                  <a:latin typeface="Times New Roman"/>
                  <a:cs typeface="Times New Roman"/>
                </a:rPr>
                <a:t>te</a:t>
              </a:r>
              <a:r>
                <a:rPr sz="2095" spc="9" dirty="0">
                  <a:latin typeface="Times New Roman"/>
                  <a:cs typeface="Times New Roman"/>
                </a:rPr>
                <a:t>r</a:t>
              </a:r>
              <a:endParaRPr sz="2095" dirty="0">
                <a:latin typeface="Times New Roman"/>
                <a:cs typeface="Times New Roman"/>
              </a:endParaRPr>
            </a:p>
          </p:txBody>
        </p:sp>
      </p:grpSp>
      <p:grpSp>
        <p:nvGrpSpPr>
          <p:cNvPr id="51" name="Group 50">
            <a:extLst>
              <a:ext uri="{FF2B5EF4-FFF2-40B4-BE49-F238E27FC236}">
                <a16:creationId xmlns:a16="http://schemas.microsoft.com/office/drawing/2014/main" id="{BAE00C6B-F321-421C-A776-A0B6F825C849}"/>
              </a:ext>
            </a:extLst>
          </p:cNvPr>
          <p:cNvGrpSpPr/>
          <p:nvPr/>
        </p:nvGrpSpPr>
        <p:grpSpPr>
          <a:xfrm>
            <a:off x="4575585" y="2611771"/>
            <a:ext cx="785710" cy="621760"/>
            <a:chOff x="4575585" y="2611771"/>
            <a:chExt cx="785710" cy="621760"/>
          </a:xfrm>
        </p:grpSpPr>
        <p:sp>
          <p:nvSpPr>
            <p:cNvPr id="29" name="object 29"/>
            <p:cNvSpPr txBox="1"/>
            <p:nvPr/>
          </p:nvSpPr>
          <p:spPr>
            <a:xfrm>
              <a:off x="4721922" y="2611771"/>
              <a:ext cx="426249" cy="337200"/>
            </a:xfrm>
            <a:prstGeom prst="rect">
              <a:avLst/>
            </a:prstGeom>
          </p:spPr>
          <p:txBody>
            <a:bodyPr vert="horz" wrap="square" lIns="0" tIns="14661" rIns="0" bIns="0" rtlCol="0">
              <a:spAutoFit/>
            </a:bodyPr>
            <a:lstStyle/>
            <a:p>
              <a:pPr marL="10860">
                <a:spcBef>
                  <a:spcPts val="115"/>
                </a:spcBef>
              </a:pPr>
              <a:r>
                <a:rPr sz="2095" dirty="0">
                  <a:latin typeface="Times New Roman"/>
                  <a:cs typeface="Times New Roman"/>
                </a:rPr>
                <a:t>t</a:t>
              </a:r>
              <a:r>
                <a:rPr sz="2095" spc="9" dirty="0">
                  <a:latin typeface="Times New Roman"/>
                  <a:cs typeface="Times New Roman"/>
                </a:rPr>
                <a:t>re</a:t>
              </a:r>
              <a:r>
                <a:rPr sz="2095" spc="13" dirty="0">
                  <a:latin typeface="Times New Roman"/>
                  <a:cs typeface="Times New Roman"/>
                </a:rPr>
                <a:t>e</a:t>
              </a:r>
              <a:endParaRPr sz="2095" dirty="0">
                <a:latin typeface="Times New Roman"/>
                <a:cs typeface="Times New Roman"/>
              </a:endParaRPr>
            </a:p>
          </p:txBody>
        </p:sp>
        <p:sp>
          <p:nvSpPr>
            <p:cNvPr id="30" name="object 30"/>
            <p:cNvSpPr txBox="1"/>
            <p:nvPr/>
          </p:nvSpPr>
          <p:spPr>
            <a:xfrm>
              <a:off x="4575585" y="2896331"/>
              <a:ext cx="785710" cy="337200"/>
            </a:xfrm>
            <a:prstGeom prst="rect">
              <a:avLst/>
            </a:prstGeom>
          </p:spPr>
          <p:txBody>
            <a:bodyPr vert="horz" wrap="square" lIns="0" tIns="14661" rIns="0" bIns="0" rtlCol="0">
              <a:spAutoFit/>
            </a:bodyPr>
            <a:lstStyle/>
            <a:p>
              <a:pPr marL="10860">
                <a:spcBef>
                  <a:spcPts val="115"/>
                </a:spcBef>
              </a:pPr>
              <a:r>
                <a:rPr sz="2095" spc="13" dirty="0">
                  <a:latin typeface="Times New Roman"/>
                  <a:cs typeface="Times New Roman"/>
                </a:rPr>
                <a:t>po</a:t>
              </a:r>
              <a:r>
                <a:rPr sz="2095" dirty="0">
                  <a:latin typeface="Times New Roman"/>
                  <a:cs typeface="Times New Roman"/>
                </a:rPr>
                <a:t>i</a:t>
              </a:r>
              <a:r>
                <a:rPr sz="2095" spc="13" dirty="0">
                  <a:latin typeface="Times New Roman"/>
                  <a:cs typeface="Times New Roman"/>
                </a:rPr>
                <a:t>n</a:t>
              </a:r>
              <a:r>
                <a:rPr sz="2095" spc="4" dirty="0">
                  <a:latin typeface="Times New Roman"/>
                  <a:cs typeface="Times New Roman"/>
                </a:rPr>
                <a:t>te</a:t>
              </a:r>
              <a:r>
                <a:rPr sz="2095" spc="9" dirty="0">
                  <a:latin typeface="Times New Roman"/>
                  <a:cs typeface="Times New Roman"/>
                </a:rPr>
                <a:t>r</a:t>
              </a:r>
              <a:endParaRPr sz="2095" dirty="0">
                <a:latin typeface="Times New Roman"/>
                <a:cs typeface="Times New Roman"/>
              </a:endParaRPr>
            </a:p>
          </p:txBody>
        </p:sp>
      </p:grpSp>
      <p:sp>
        <p:nvSpPr>
          <p:cNvPr id="31" name="object 31"/>
          <p:cNvSpPr/>
          <p:nvPr/>
        </p:nvSpPr>
        <p:spPr>
          <a:xfrm>
            <a:off x="6979149" y="2204972"/>
            <a:ext cx="1180586" cy="1725439"/>
          </a:xfrm>
          <a:custGeom>
            <a:avLst/>
            <a:gdLst/>
            <a:ahLst/>
            <a:cxnLst/>
            <a:rect l="l" t="t" r="r" b="b"/>
            <a:pathLst>
              <a:path w="678179" h="1557020">
                <a:moveTo>
                  <a:pt x="0" y="0"/>
                </a:moveTo>
                <a:lnTo>
                  <a:pt x="677685" y="1556481"/>
                </a:lnTo>
              </a:path>
            </a:pathLst>
          </a:custGeom>
          <a:ln w="28575">
            <a:solidFill>
              <a:srgbClr val="000000"/>
            </a:solidFill>
          </a:ln>
        </p:spPr>
        <p:txBody>
          <a:bodyPr wrap="square" lIns="0" tIns="0" rIns="0" bIns="0" rtlCol="0"/>
          <a:lstStyle/>
          <a:p>
            <a:endParaRPr sz="2052"/>
          </a:p>
        </p:txBody>
      </p:sp>
      <p:grpSp>
        <p:nvGrpSpPr>
          <p:cNvPr id="52" name="Group 51">
            <a:extLst>
              <a:ext uri="{FF2B5EF4-FFF2-40B4-BE49-F238E27FC236}">
                <a16:creationId xmlns:a16="http://schemas.microsoft.com/office/drawing/2014/main" id="{F8909BB2-2D82-4642-AF05-EC2EED85A807}"/>
              </a:ext>
            </a:extLst>
          </p:cNvPr>
          <p:cNvGrpSpPr/>
          <p:nvPr/>
        </p:nvGrpSpPr>
        <p:grpSpPr>
          <a:xfrm>
            <a:off x="7685475" y="2458318"/>
            <a:ext cx="785710" cy="606613"/>
            <a:chOff x="7685475" y="2458318"/>
            <a:chExt cx="785710" cy="606613"/>
          </a:xfrm>
        </p:grpSpPr>
        <p:sp>
          <p:nvSpPr>
            <p:cNvPr id="33" name="object 33"/>
            <p:cNvSpPr txBox="1"/>
            <p:nvPr/>
          </p:nvSpPr>
          <p:spPr>
            <a:xfrm>
              <a:off x="7808930" y="2458318"/>
              <a:ext cx="426249" cy="337200"/>
            </a:xfrm>
            <a:prstGeom prst="rect">
              <a:avLst/>
            </a:prstGeom>
          </p:spPr>
          <p:txBody>
            <a:bodyPr vert="horz" wrap="square" lIns="0" tIns="14661" rIns="0" bIns="0" rtlCol="0">
              <a:spAutoFit/>
            </a:bodyPr>
            <a:lstStyle/>
            <a:p>
              <a:pPr marL="10860">
                <a:spcBef>
                  <a:spcPts val="115"/>
                </a:spcBef>
              </a:pPr>
              <a:r>
                <a:rPr sz="2095" dirty="0">
                  <a:latin typeface="Times New Roman"/>
                  <a:cs typeface="Times New Roman"/>
                </a:rPr>
                <a:t>t</a:t>
              </a:r>
              <a:r>
                <a:rPr sz="2095" spc="9" dirty="0">
                  <a:latin typeface="Times New Roman"/>
                  <a:cs typeface="Times New Roman"/>
                </a:rPr>
                <a:t>re</a:t>
              </a:r>
              <a:r>
                <a:rPr sz="2095" spc="13" dirty="0">
                  <a:latin typeface="Times New Roman"/>
                  <a:cs typeface="Times New Roman"/>
                </a:rPr>
                <a:t>e</a:t>
              </a:r>
              <a:endParaRPr sz="2095" dirty="0">
                <a:latin typeface="Times New Roman"/>
                <a:cs typeface="Times New Roman"/>
              </a:endParaRPr>
            </a:p>
          </p:txBody>
        </p:sp>
        <p:sp>
          <p:nvSpPr>
            <p:cNvPr id="34" name="object 34"/>
            <p:cNvSpPr txBox="1"/>
            <p:nvPr/>
          </p:nvSpPr>
          <p:spPr>
            <a:xfrm>
              <a:off x="7685475" y="2727731"/>
              <a:ext cx="785710" cy="337200"/>
            </a:xfrm>
            <a:prstGeom prst="rect">
              <a:avLst/>
            </a:prstGeom>
          </p:spPr>
          <p:txBody>
            <a:bodyPr vert="horz" wrap="square" lIns="0" tIns="14661" rIns="0" bIns="0" rtlCol="0">
              <a:spAutoFit/>
            </a:bodyPr>
            <a:lstStyle/>
            <a:p>
              <a:pPr marL="10860">
                <a:spcBef>
                  <a:spcPts val="115"/>
                </a:spcBef>
              </a:pPr>
              <a:r>
                <a:rPr sz="2095" spc="13" dirty="0">
                  <a:latin typeface="Times New Roman"/>
                  <a:cs typeface="Times New Roman"/>
                </a:rPr>
                <a:t>po</a:t>
              </a:r>
              <a:r>
                <a:rPr sz="2095" dirty="0">
                  <a:latin typeface="Times New Roman"/>
                  <a:cs typeface="Times New Roman"/>
                </a:rPr>
                <a:t>i</a:t>
              </a:r>
              <a:r>
                <a:rPr sz="2095" spc="13" dirty="0">
                  <a:latin typeface="Times New Roman"/>
                  <a:cs typeface="Times New Roman"/>
                </a:rPr>
                <a:t>n</a:t>
              </a:r>
              <a:r>
                <a:rPr sz="2095" spc="4" dirty="0">
                  <a:latin typeface="Times New Roman"/>
                  <a:cs typeface="Times New Roman"/>
                </a:rPr>
                <a:t>te</a:t>
              </a:r>
              <a:r>
                <a:rPr sz="2095" spc="9" dirty="0">
                  <a:latin typeface="Times New Roman"/>
                  <a:cs typeface="Times New Roman"/>
                </a:rPr>
                <a:t>r</a:t>
              </a:r>
              <a:endParaRPr sz="2095">
                <a:latin typeface="Times New Roman"/>
                <a:cs typeface="Times New Roman"/>
              </a:endParaRPr>
            </a:p>
          </p:txBody>
        </p:sp>
      </p:grpSp>
      <p:sp>
        <p:nvSpPr>
          <p:cNvPr id="35" name="object 35"/>
          <p:cNvSpPr txBox="1"/>
          <p:nvPr/>
        </p:nvSpPr>
        <p:spPr>
          <a:xfrm>
            <a:off x="5267221" y="1931340"/>
            <a:ext cx="1562733" cy="337200"/>
          </a:xfrm>
          <a:prstGeom prst="rect">
            <a:avLst/>
          </a:prstGeom>
        </p:spPr>
        <p:txBody>
          <a:bodyPr vert="horz" wrap="square" lIns="0" tIns="14661" rIns="0" bIns="0" rtlCol="0">
            <a:spAutoFit/>
          </a:bodyPr>
          <a:lstStyle/>
          <a:p>
            <a:pPr marL="146607">
              <a:spcBef>
                <a:spcPts val="115"/>
              </a:spcBef>
              <a:tabLst>
                <a:tab pos="1106068" algn="l"/>
              </a:tabLst>
            </a:pPr>
            <a:r>
              <a:rPr sz="2095" b="1" spc="4" dirty="0">
                <a:effectLst>
                  <a:outerShdw blurRad="38100" dist="38100" dir="2700000" algn="tl">
                    <a:srgbClr val="000000">
                      <a:alpha val="43137"/>
                    </a:srgbClr>
                  </a:outerShdw>
                </a:effectLst>
                <a:latin typeface="Times New Roman"/>
                <a:cs typeface="Times New Roman"/>
              </a:rPr>
              <a:t>..........</a:t>
            </a:r>
            <a:r>
              <a:rPr sz="3142" b="1" spc="6" baseline="13605" dirty="0">
                <a:effectLst>
                  <a:outerShdw blurRad="38100" dist="38100" dir="2700000" algn="tl">
                    <a:srgbClr val="000000">
                      <a:alpha val="43137"/>
                    </a:srgbClr>
                  </a:outerShdw>
                </a:effectLst>
                <a:latin typeface="Times New Roman"/>
                <a:cs typeface="Times New Roman"/>
              </a:rPr>
              <a:t>K</a:t>
            </a:r>
            <a:r>
              <a:rPr sz="1411" b="1" spc="4" dirty="0">
                <a:effectLst>
                  <a:outerShdw blurRad="38100" dist="38100" dir="2700000" algn="tl">
                    <a:srgbClr val="000000">
                      <a:alpha val="43137"/>
                    </a:srgbClr>
                  </a:outerShdw>
                </a:effectLst>
                <a:latin typeface="Times New Roman"/>
                <a:cs typeface="Times New Roman"/>
              </a:rPr>
              <a:t>k-1</a:t>
            </a:r>
            <a:endParaRPr sz="1411" b="1" dirty="0">
              <a:effectLst>
                <a:outerShdw blurRad="38100" dist="38100" dir="2700000" algn="tl">
                  <a:srgbClr val="000000">
                    <a:alpha val="43137"/>
                  </a:srgbClr>
                </a:outerShdw>
              </a:effectLst>
              <a:latin typeface="Times New Roman"/>
              <a:cs typeface="Times New Roman"/>
            </a:endParaRPr>
          </a:p>
        </p:txBody>
      </p:sp>
      <p:sp>
        <p:nvSpPr>
          <p:cNvPr id="36" name="object 36"/>
          <p:cNvSpPr txBox="1"/>
          <p:nvPr/>
        </p:nvSpPr>
        <p:spPr>
          <a:xfrm>
            <a:off x="1704802" y="1707532"/>
            <a:ext cx="1842375" cy="430959"/>
          </a:xfrm>
          <a:prstGeom prst="rect">
            <a:avLst/>
          </a:prstGeom>
          <a:ln w="13145">
            <a:solidFill>
              <a:srgbClr val="000000"/>
            </a:solidFill>
          </a:ln>
        </p:spPr>
        <p:txBody>
          <a:bodyPr vert="horz" wrap="square" lIns="0" tIns="107513" rIns="0" bIns="0" rtlCol="0">
            <a:spAutoFit/>
          </a:bodyPr>
          <a:lstStyle/>
          <a:p>
            <a:pPr marL="142806">
              <a:spcBef>
                <a:spcPts val="847"/>
              </a:spcBef>
              <a:tabLst>
                <a:tab pos="653215" algn="l"/>
                <a:tab pos="1099552" algn="l"/>
              </a:tabLst>
            </a:pPr>
            <a:r>
              <a:rPr sz="2095" b="1" spc="9" dirty="0">
                <a:effectLst>
                  <a:outerShdw blurRad="38100" dist="38100" dir="2700000" algn="tl">
                    <a:srgbClr val="000000">
                      <a:alpha val="43137"/>
                    </a:srgbClr>
                  </a:outerShdw>
                </a:effectLst>
                <a:latin typeface="Times New Roman"/>
                <a:cs typeface="Times New Roman"/>
              </a:rPr>
              <a:t>A</a:t>
            </a:r>
            <a:r>
              <a:rPr sz="2116" b="1" spc="13" baseline="-20202" dirty="0">
                <a:effectLst>
                  <a:outerShdw blurRad="38100" dist="38100" dir="2700000" algn="tl">
                    <a:srgbClr val="000000">
                      <a:alpha val="43137"/>
                    </a:srgbClr>
                  </a:outerShdw>
                </a:effectLst>
                <a:latin typeface="Times New Roman"/>
                <a:cs typeface="Times New Roman"/>
              </a:rPr>
              <a:t>1	</a:t>
            </a:r>
            <a:r>
              <a:rPr sz="2095" b="1" spc="9" dirty="0">
                <a:effectLst>
                  <a:outerShdw blurRad="38100" dist="38100" dir="2700000" algn="tl">
                    <a:srgbClr val="000000">
                      <a:alpha val="43137"/>
                    </a:srgbClr>
                  </a:outerShdw>
                </a:effectLst>
                <a:latin typeface="Times New Roman"/>
                <a:cs typeface="Times New Roman"/>
              </a:rPr>
              <a:t>K</a:t>
            </a:r>
            <a:r>
              <a:rPr sz="2116" b="1" spc="13" baseline="-20202" dirty="0">
                <a:effectLst>
                  <a:outerShdw blurRad="38100" dist="38100" dir="2700000" algn="tl">
                    <a:srgbClr val="000000">
                      <a:alpha val="43137"/>
                    </a:srgbClr>
                  </a:outerShdw>
                </a:effectLst>
                <a:latin typeface="Times New Roman"/>
                <a:cs typeface="Times New Roman"/>
              </a:rPr>
              <a:t>1	</a:t>
            </a:r>
            <a:r>
              <a:rPr sz="2095" b="1" spc="4" dirty="0">
                <a:effectLst>
                  <a:outerShdw blurRad="38100" dist="38100" dir="2700000" algn="tl">
                    <a:srgbClr val="000000">
                      <a:alpha val="43137"/>
                    </a:srgbClr>
                  </a:outerShdw>
                </a:effectLst>
                <a:latin typeface="Times New Roman"/>
                <a:cs typeface="Times New Roman"/>
              </a:rPr>
              <a:t>..........</a:t>
            </a:r>
            <a:endParaRPr sz="2095" b="1">
              <a:effectLst>
                <a:outerShdw blurRad="38100" dist="38100" dir="2700000" algn="tl">
                  <a:srgbClr val="000000">
                    <a:alpha val="43137"/>
                  </a:srgbClr>
                </a:outerShdw>
              </a:effectLst>
              <a:latin typeface="Times New Roman"/>
              <a:cs typeface="Times New Roman"/>
            </a:endParaRPr>
          </a:p>
        </p:txBody>
      </p:sp>
      <p:grpSp>
        <p:nvGrpSpPr>
          <p:cNvPr id="54" name="Group 53">
            <a:extLst>
              <a:ext uri="{FF2B5EF4-FFF2-40B4-BE49-F238E27FC236}">
                <a16:creationId xmlns:a16="http://schemas.microsoft.com/office/drawing/2014/main" id="{5E66E2EE-3BAA-4828-8BB9-D213EB9D5DB2}"/>
              </a:ext>
            </a:extLst>
          </p:cNvPr>
          <p:cNvGrpSpPr/>
          <p:nvPr/>
        </p:nvGrpSpPr>
        <p:grpSpPr>
          <a:xfrm>
            <a:off x="7428133" y="3867486"/>
            <a:ext cx="1507452" cy="859350"/>
            <a:chOff x="7428133" y="3867486"/>
            <a:chExt cx="1507452" cy="859350"/>
          </a:xfrm>
        </p:grpSpPr>
        <p:grpSp>
          <p:nvGrpSpPr>
            <p:cNvPr id="53" name="Group 52">
              <a:extLst>
                <a:ext uri="{FF2B5EF4-FFF2-40B4-BE49-F238E27FC236}">
                  <a16:creationId xmlns:a16="http://schemas.microsoft.com/office/drawing/2014/main" id="{B8556FE3-06B6-456E-B4E1-853E8DDA518E}"/>
                </a:ext>
              </a:extLst>
            </p:cNvPr>
            <p:cNvGrpSpPr/>
            <p:nvPr/>
          </p:nvGrpSpPr>
          <p:grpSpPr>
            <a:xfrm>
              <a:off x="7428133" y="3976438"/>
              <a:ext cx="1507452" cy="750398"/>
              <a:chOff x="7428133" y="3976438"/>
              <a:chExt cx="1507452" cy="750398"/>
            </a:xfrm>
          </p:grpSpPr>
          <p:sp>
            <p:nvSpPr>
              <p:cNvPr id="9" name="object 9"/>
              <p:cNvSpPr/>
              <p:nvPr/>
            </p:nvSpPr>
            <p:spPr>
              <a:xfrm>
                <a:off x="8204717" y="3995968"/>
                <a:ext cx="730868" cy="730868"/>
              </a:xfrm>
              <a:custGeom>
                <a:avLst/>
                <a:gdLst/>
                <a:ahLst/>
                <a:cxnLst/>
                <a:rect l="l" t="t" r="r" b="b"/>
                <a:pathLst>
                  <a:path w="854709" h="854710">
                    <a:moveTo>
                      <a:pt x="0" y="0"/>
                    </a:moveTo>
                    <a:lnTo>
                      <a:pt x="854392" y="854517"/>
                    </a:lnTo>
                  </a:path>
                </a:pathLst>
              </a:custGeom>
              <a:ln w="28575">
                <a:solidFill>
                  <a:srgbClr val="000000"/>
                </a:solidFill>
              </a:ln>
            </p:spPr>
            <p:txBody>
              <a:bodyPr wrap="square" lIns="0" tIns="0" rIns="0" bIns="0" rtlCol="0"/>
              <a:lstStyle/>
              <a:p>
                <a:endParaRPr b="1">
                  <a:effectLst>
                    <a:outerShdw blurRad="38100" dist="38100" dir="2700000" algn="tl">
                      <a:srgbClr val="000000">
                        <a:alpha val="43137"/>
                      </a:srgbClr>
                    </a:outerShdw>
                  </a:effectLst>
                </a:endParaRPr>
              </a:p>
            </p:txBody>
          </p:sp>
          <p:sp>
            <p:nvSpPr>
              <p:cNvPr id="10" name="object 10"/>
              <p:cNvSpPr/>
              <p:nvPr/>
            </p:nvSpPr>
            <p:spPr>
              <a:xfrm>
                <a:off x="7428133" y="3976438"/>
                <a:ext cx="753130" cy="730868"/>
              </a:xfrm>
              <a:custGeom>
                <a:avLst/>
                <a:gdLst/>
                <a:ahLst/>
                <a:cxnLst/>
                <a:rect l="l" t="t" r="r" b="b"/>
                <a:pathLst>
                  <a:path w="880745" h="854710">
                    <a:moveTo>
                      <a:pt x="880681" y="0"/>
                    </a:moveTo>
                    <a:lnTo>
                      <a:pt x="0" y="854517"/>
                    </a:lnTo>
                  </a:path>
                </a:pathLst>
              </a:custGeom>
              <a:ln w="28575">
                <a:solidFill>
                  <a:srgbClr val="000000"/>
                </a:solidFill>
              </a:ln>
            </p:spPr>
            <p:txBody>
              <a:bodyPr wrap="square" lIns="0" tIns="0" rIns="0" bIns="0" rtlCol="0"/>
              <a:lstStyle/>
              <a:p>
                <a:endParaRPr b="1">
                  <a:effectLst>
                    <a:outerShdw blurRad="38100" dist="38100" dir="2700000" algn="tl">
                      <a:srgbClr val="000000">
                        <a:alpha val="43137"/>
                      </a:srgbClr>
                    </a:outerShdw>
                  </a:effectLst>
                </a:endParaRPr>
              </a:p>
            </p:txBody>
          </p:sp>
          <p:sp>
            <p:nvSpPr>
              <p:cNvPr id="11" name="object 11"/>
              <p:cNvSpPr/>
              <p:nvPr/>
            </p:nvSpPr>
            <p:spPr>
              <a:xfrm>
                <a:off x="7439374" y="4712762"/>
                <a:ext cx="1472597" cy="0"/>
              </a:xfrm>
              <a:custGeom>
                <a:avLst/>
                <a:gdLst/>
                <a:ahLst/>
                <a:cxnLst/>
                <a:rect l="l" t="t" r="r" b="b"/>
                <a:pathLst>
                  <a:path w="1722120">
                    <a:moveTo>
                      <a:pt x="0" y="0"/>
                    </a:moveTo>
                    <a:lnTo>
                      <a:pt x="1721929" y="0"/>
                    </a:lnTo>
                  </a:path>
                </a:pathLst>
              </a:custGeom>
              <a:ln w="28575">
                <a:solidFill>
                  <a:srgbClr val="000000"/>
                </a:solidFill>
              </a:ln>
            </p:spPr>
            <p:txBody>
              <a:bodyPr wrap="square" lIns="0" tIns="0" rIns="0" bIns="0" rtlCol="0"/>
              <a:lstStyle/>
              <a:p>
                <a:endParaRPr b="1">
                  <a:effectLst>
                    <a:outerShdw blurRad="38100" dist="38100" dir="2700000" algn="tl">
                      <a:srgbClr val="000000">
                        <a:alpha val="43137"/>
                      </a:srgbClr>
                    </a:outerShdw>
                  </a:effectLst>
                </a:endParaRPr>
              </a:p>
            </p:txBody>
          </p:sp>
        </p:grpSp>
        <p:sp>
          <p:nvSpPr>
            <p:cNvPr id="32" name="object 32"/>
            <p:cNvSpPr/>
            <p:nvPr/>
          </p:nvSpPr>
          <p:spPr>
            <a:xfrm>
              <a:off x="8086752" y="3867486"/>
              <a:ext cx="101343" cy="142822"/>
            </a:xfrm>
            <a:custGeom>
              <a:avLst/>
              <a:gdLst/>
              <a:ahLst/>
              <a:cxnLst/>
              <a:rect l="l" t="t" r="r" b="b"/>
              <a:pathLst>
                <a:path w="72390" h="88264">
                  <a:moveTo>
                    <a:pt x="72308" y="0"/>
                  </a:moveTo>
                  <a:lnTo>
                    <a:pt x="0" y="31492"/>
                  </a:lnTo>
                  <a:lnTo>
                    <a:pt x="67641" y="88065"/>
                  </a:lnTo>
                  <a:lnTo>
                    <a:pt x="72308" y="0"/>
                  </a:lnTo>
                  <a:close/>
                </a:path>
              </a:pathLst>
            </a:custGeom>
            <a:solidFill>
              <a:srgbClr val="000000"/>
            </a:solidFill>
          </p:spPr>
          <p:txBody>
            <a:bodyPr wrap="square" lIns="0" tIns="0" rIns="0" bIns="0" rtlCol="0"/>
            <a:lstStyle/>
            <a:p>
              <a:endParaRPr b="1">
                <a:effectLst>
                  <a:outerShdw blurRad="38100" dist="38100" dir="2700000" algn="tl">
                    <a:srgbClr val="000000">
                      <a:alpha val="43137"/>
                    </a:srgbClr>
                  </a:outerShdw>
                </a:effectLst>
              </a:endParaRPr>
            </a:p>
          </p:txBody>
        </p:sp>
        <p:sp>
          <p:nvSpPr>
            <p:cNvPr id="39" name="object 39"/>
            <p:cNvSpPr txBox="1"/>
            <p:nvPr/>
          </p:nvSpPr>
          <p:spPr>
            <a:xfrm>
              <a:off x="8100102" y="4264886"/>
              <a:ext cx="216654" cy="384136"/>
            </a:xfrm>
            <a:prstGeom prst="rect">
              <a:avLst/>
            </a:prstGeom>
          </p:spPr>
          <p:txBody>
            <a:bodyPr vert="horz" wrap="square" lIns="0" tIns="14661" rIns="0" bIns="0" rtlCol="0">
              <a:spAutoFit/>
            </a:bodyPr>
            <a:lstStyle/>
            <a:p>
              <a:pPr marL="10860">
                <a:spcBef>
                  <a:spcPts val="115"/>
                </a:spcBef>
              </a:pPr>
              <a:r>
                <a:rPr b="1" spc="17" dirty="0">
                  <a:effectLst>
                    <a:outerShdw blurRad="38100" dist="38100" dir="2700000" algn="tl">
                      <a:srgbClr val="000000">
                        <a:alpha val="43137"/>
                      </a:srgbClr>
                    </a:outerShdw>
                  </a:effectLst>
                  <a:latin typeface="Times New Roman"/>
                  <a:cs typeface="Times New Roman"/>
                </a:rPr>
                <a:t>X</a:t>
              </a:r>
              <a:endParaRPr b="1" dirty="0">
                <a:effectLst>
                  <a:outerShdw blurRad="38100" dist="38100" dir="2700000" algn="tl">
                    <a:srgbClr val="000000">
                      <a:alpha val="43137"/>
                    </a:srgbClr>
                  </a:outerShdw>
                </a:effectLst>
                <a:latin typeface="Times New Roman"/>
                <a:cs typeface="Times New Roman"/>
              </a:endParaRPr>
            </a:p>
          </p:txBody>
        </p:sp>
      </p:grpSp>
      <p:sp>
        <p:nvSpPr>
          <p:cNvPr id="40" name="object 40"/>
          <p:cNvSpPr txBox="1"/>
          <p:nvPr/>
        </p:nvSpPr>
        <p:spPr>
          <a:xfrm>
            <a:off x="432014" y="4943642"/>
            <a:ext cx="955124" cy="392061"/>
          </a:xfrm>
          <a:prstGeom prst="rect">
            <a:avLst/>
          </a:prstGeom>
        </p:spPr>
        <p:txBody>
          <a:bodyPr vert="horz" wrap="square" lIns="0" tIns="10317" rIns="0" bIns="0" rtlCol="0">
            <a:spAutoFit/>
          </a:bodyPr>
          <a:lstStyle/>
          <a:p>
            <a:pPr marL="32579">
              <a:spcBef>
                <a:spcPts val="81"/>
              </a:spcBef>
            </a:pPr>
            <a:r>
              <a:rPr sz="2480" b="1" spc="-4" dirty="0">
                <a:effectLst>
                  <a:outerShdw blurRad="38100" dist="38100" dir="2700000" algn="tl">
                    <a:srgbClr val="000000">
                      <a:alpha val="43137"/>
                    </a:srgbClr>
                  </a:outerShdw>
                </a:effectLst>
                <a:latin typeface="Times New Roman"/>
                <a:cs typeface="Times New Roman"/>
              </a:rPr>
              <a:t>X </a:t>
            </a:r>
            <a:r>
              <a:rPr sz="2480" b="1" spc="-4" dirty="0">
                <a:effectLst>
                  <a:outerShdw blurRad="38100" dist="38100" dir="2700000" algn="tl">
                    <a:srgbClr val="000000">
                      <a:alpha val="43137"/>
                    </a:srgbClr>
                  </a:outerShdw>
                </a:effectLst>
                <a:latin typeface="Symbol"/>
                <a:cs typeface="Symbol"/>
              </a:rPr>
              <a:t></a:t>
            </a:r>
            <a:r>
              <a:rPr sz="2480" b="1" spc="-68" dirty="0">
                <a:effectLst>
                  <a:outerShdw blurRad="38100" dist="38100" dir="2700000" algn="tl">
                    <a:srgbClr val="000000">
                      <a:alpha val="43137"/>
                    </a:srgbClr>
                  </a:outerShdw>
                </a:effectLst>
                <a:latin typeface="Times New Roman"/>
                <a:cs typeface="Times New Roman"/>
              </a:rPr>
              <a:t> </a:t>
            </a:r>
            <a:r>
              <a:rPr sz="2480" b="1" spc="4" dirty="0">
                <a:effectLst>
                  <a:outerShdw blurRad="38100" dist="38100" dir="2700000" algn="tl">
                    <a:srgbClr val="000000">
                      <a:alpha val="43137"/>
                    </a:srgbClr>
                  </a:outerShdw>
                </a:effectLst>
                <a:latin typeface="Times New Roman"/>
                <a:cs typeface="Times New Roman"/>
              </a:rPr>
              <a:t>K</a:t>
            </a:r>
            <a:r>
              <a:rPr sz="2437" b="1" spc="6" baseline="-20467" dirty="0">
                <a:effectLst>
                  <a:outerShdw blurRad="38100" dist="38100" dir="2700000" algn="tl">
                    <a:srgbClr val="000000">
                      <a:alpha val="43137"/>
                    </a:srgbClr>
                  </a:outerShdw>
                </a:effectLst>
                <a:latin typeface="Times New Roman"/>
                <a:cs typeface="Times New Roman"/>
              </a:rPr>
              <a:t>1</a:t>
            </a:r>
            <a:endParaRPr sz="2437" b="1" baseline="-20467" dirty="0">
              <a:effectLst>
                <a:outerShdw blurRad="38100" dist="38100" dir="2700000" algn="tl">
                  <a:srgbClr val="000000">
                    <a:alpha val="43137"/>
                  </a:srgbClr>
                </a:outerShdw>
              </a:effectLst>
              <a:latin typeface="Times New Roman"/>
              <a:cs typeface="Times New Roman"/>
            </a:endParaRPr>
          </a:p>
        </p:txBody>
      </p:sp>
      <p:sp>
        <p:nvSpPr>
          <p:cNvPr id="41" name="object 41"/>
          <p:cNvSpPr txBox="1"/>
          <p:nvPr/>
        </p:nvSpPr>
        <p:spPr>
          <a:xfrm>
            <a:off x="3536270" y="4931972"/>
            <a:ext cx="2254929" cy="392061"/>
          </a:xfrm>
          <a:prstGeom prst="rect">
            <a:avLst/>
          </a:prstGeom>
        </p:spPr>
        <p:txBody>
          <a:bodyPr vert="horz" wrap="square" lIns="0" tIns="10317" rIns="0" bIns="0" rtlCol="0">
            <a:spAutoFit/>
          </a:bodyPr>
          <a:lstStyle/>
          <a:p>
            <a:pPr marL="32579" algn="ctr">
              <a:spcBef>
                <a:spcPts val="81"/>
              </a:spcBef>
              <a:tabLst>
                <a:tab pos="1185887" algn="l"/>
              </a:tabLst>
            </a:pPr>
            <a:r>
              <a:rPr sz="2480" b="1" spc="4" dirty="0">
                <a:effectLst>
                  <a:outerShdw blurRad="38100" dist="38100" dir="2700000" algn="tl">
                    <a:srgbClr val="000000">
                      <a:alpha val="43137"/>
                    </a:srgbClr>
                  </a:outerShdw>
                </a:effectLst>
                <a:latin typeface="Times New Roman"/>
                <a:cs typeface="Times New Roman"/>
              </a:rPr>
              <a:t>K</a:t>
            </a:r>
            <a:r>
              <a:rPr sz="2437" b="1" spc="6" baseline="-20467" dirty="0">
                <a:effectLst>
                  <a:outerShdw blurRad="38100" dist="38100" dir="2700000" algn="tl">
                    <a:srgbClr val="000000">
                      <a:alpha val="43137"/>
                    </a:srgbClr>
                  </a:outerShdw>
                </a:effectLst>
                <a:latin typeface="Times New Roman"/>
                <a:cs typeface="Times New Roman"/>
              </a:rPr>
              <a:t>i-1 </a:t>
            </a:r>
            <a:r>
              <a:rPr sz="2480" b="1" spc="-4" dirty="0">
                <a:effectLst>
                  <a:outerShdw blurRad="38100" dist="38100" dir="2700000" algn="tl">
                    <a:srgbClr val="000000">
                      <a:alpha val="43137"/>
                    </a:srgbClr>
                  </a:outerShdw>
                </a:effectLst>
                <a:latin typeface="Times New Roman"/>
                <a:cs typeface="Times New Roman"/>
              </a:rPr>
              <a:t>&lt;</a:t>
            </a:r>
            <a:r>
              <a:rPr sz="2480" b="1" dirty="0">
                <a:effectLst>
                  <a:outerShdw blurRad="38100" dist="38100" dir="2700000" algn="tl">
                    <a:srgbClr val="000000">
                      <a:alpha val="43137"/>
                    </a:srgbClr>
                  </a:outerShdw>
                </a:effectLst>
                <a:latin typeface="Times New Roman"/>
                <a:cs typeface="Times New Roman"/>
              </a:rPr>
              <a:t> </a:t>
            </a:r>
            <a:r>
              <a:rPr sz="2480" b="1" spc="-4" dirty="0">
                <a:effectLst>
                  <a:outerShdw blurRad="38100" dist="38100" dir="2700000" algn="tl">
                    <a:srgbClr val="000000">
                      <a:alpha val="43137"/>
                    </a:srgbClr>
                  </a:outerShdw>
                </a:effectLst>
                <a:latin typeface="Times New Roman"/>
                <a:cs typeface="Times New Roman"/>
              </a:rPr>
              <a:t>X	</a:t>
            </a:r>
            <a:r>
              <a:rPr sz="2480" b="1" spc="-4" dirty="0">
                <a:effectLst>
                  <a:outerShdw blurRad="38100" dist="38100" dir="2700000" algn="tl">
                    <a:srgbClr val="000000">
                      <a:alpha val="43137"/>
                    </a:srgbClr>
                  </a:outerShdw>
                </a:effectLst>
                <a:latin typeface="Symbol"/>
                <a:cs typeface="Symbol"/>
              </a:rPr>
              <a:t></a:t>
            </a:r>
            <a:r>
              <a:rPr sz="2480" b="1" spc="-56" dirty="0">
                <a:effectLst>
                  <a:outerShdw blurRad="38100" dist="38100" dir="2700000" algn="tl">
                    <a:srgbClr val="000000">
                      <a:alpha val="43137"/>
                    </a:srgbClr>
                  </a:outerShdw>
                </a:effectLst>
                <a:latin typeface="Times New Roman"/>
                <a:cs typeface="Times New Roman"/>
              </a:rPr>
              <a:t> </a:t>
            </a:r>
            <a:r>
              <a:rPr sz="2480" b="1" dirty="0">
                <a:effectLst>
                  <a:outerShdw blurRad="38100" dist="38100" dir="2700000" algn="tl">
                    <a:srgbClr val="000000">
                      <a:alpha val="43137"/>
                    </a:srgbClr>
                  </a:outerShdw>
                </a:effectLst>
                <a:latin typeface="Times New Roman"/>
                <a:cs typeface="Times New Roman"/>
              </a:rPr>
              <a:t>K</a:t>
            </a:r>
            <a:r>
              <a:rPr sz="2437" b="1" baseline="-20467" dirty="0">
                <a:effectLst>
                  <a:outerShdw blurRad="38100" dist="38100" dir="2700000" algn="tl">
                    <a:srgbClr val="000000">
                      <a:alpha val="43137"/>
                    </a:srgbClr>
                  </a:outerShdw>
                </a:effectLst>
                <a:latin typeface="Times New Roman"/>
                <a:cs typeface="Times New Roman"/>
              </a:rPr>
              <a:t>i</a:t>
            </a:r>
          </a:p>
        </p:txBody>
      </p:sp>
      <p:sp>
        <p:nvSpPr>
          <p:cNvPr id="42" name="object 42"/>
          <p:cNvSpPr txBox="1"/>
          <p:nvPr/>
        </p:nvSpPr>
        <p:spPr>
          <a:xfrm>
            <a:off x="7428133" y="4933231"/>
            <a:ext cx="1507452" cy="392061"/>
          </a:xfrm>
          <a:prstGeom prst="rect">
            <a:avLst/>
          </a:prstGeom>
        </p:spPr>
        <p:txBody>
          <a:bodyPr vert="horz" wrap="square" lIns="0" tIns="10317" rIns="0" bIns="0" rtlCol="0">
            <a:spAutoFit/>
          </a:bodyPr>
          <a:lstStyle/>
          <a:p>
            <a:pPr marL="32579" algn="ctr">
              <a:spcBef>
                <a:spcPts val="81"/>
              </a:spcBef>
            </a:pPr>
            <a:r>
              <a:rPr sz="2480" b="1" spc="9" dirty="0">
                <a:effectLst>
                  <a:outerShdw blurRad="38100" dist="38100" dir="2700000" algn="tl">
                    <a:srgbClr val="000000">
                      <a:alpha val="43137"/>
                    </a:srgbClr>
                  </a:outerShdw>
                </a:effectLst>
                <a:latin typeface="Times New Roman"/>
                <a:cs typeface="Times New Roman"/>
              </a:rPr>
              <a:t>K</a:t>
            </a:r>
            <a:r>
              <a:rPr sz="2437" b="1" spc="13" baseline="-20467" dirty="0">
                <a:effectLst>
                  <a:outerShdw blurRad="38100" dist="38100" dir="2700000" algn="tl">
                    <a:srgbClr val="000000">
                      <a:alpha val="43137"/>
                    </a:srgbClr>
                  </a:outerShdw>
                </a:effectLst>
                <a:latin typeface="Times New Roman"/>
                <a:cs typeface="Times New Roman"/>
              </a:rPr>
              <a:t>k-1 </a:t>
            </a:r>
            <a:r>
              <a:rPr sz="2480" b="1" spc="-4" dirty="0">
                <a:effectLst>
                  <a:outerShdw blurRad="38100" dist="38100" dir="2700000" algn="tl">
                    <a:srgbClr val="000000">
                      <a:alpha val="43137"/>
                    </a:srgbClr>
                  </a:outerShdw>
                </a:effectLst>
                <a:latin typeface="Times New Roman"/>
                <a:cs typeface="Times New Roman"/>
              </a:rPr>
              <a:t>&lt;</a:t>
            </a:r>
            <a:r>
              <a:rPr sz="2480" b="1" spc="-73" dirty="0">
                <a:effectLst>
                  <a:outerShdw blurRad="38100" dist="38100" dir="2700000" algn="tl">
                    <a:srgbClr val="000000">
                      <a:alpha val="43137"/>
                    </a:srgbClr>
                  </a:outerShdw>
                </a:effectLst>
                <a:latin typeface="Times New Roman"/>
                <a:cs typeface="Times New Roman"/>
              </a:rPr>
              <a:t> </a:t>
            </a:r>
            <a:r>
              <a:rPr sz="2480" b="1" spc="-4" dirty="0">
                <a:effectLst>
                  <a:outerShdw blurRad="38100" dist="38100" dir="2700000" algn="tl">
                    <a:srgbClr val="000000">
                      <a:alpha val="43137"/>
                    </a:srgbClr>
                  </a:outerShdw>
                </a:effectLst>
                <a:latin typeface="Times New Roman"/>
                <a:cs typeface="Times New Roman"/>
              </a:rPr>
              <a:t>X</a:t>
            </a:r>
            <a:endParaRPr sz="2480" b="1" dirty="0">
              <a:effectLst>
                <a:outerShdw blurRad="38100" dist="38100" dir="2700000" algn="tl">
                  <a:srgbClr val="000000">
                    <a:alpha val="43137"/>
                  </a:srgbClr>
                </a:outerShdw>
              </a:effectLst>
              <a:latin typeface="Times New Roman"/>
              <a:cs typeface="Times New Roman"/>
            </a:endParaRPr>
          </a:p>
        </p:txBody>
      </p:sp>
      <p:sp>
        <p:nvSpPr>
          <p:cNvPr id="43" name="object 43"/>
          <p:cNvSpPr txBox="1"/>
          <p:nvPr/>
        </p:nvSpPr>
        <p:spPr>
          <a:xfrm>
            <a:off x="2872279" y="6100766"/>
            <a:ext cx="3632079" cy="392061"/>
          </a:xfrm>
          <a:prstGeom prst="rect">
            <a:avLst/>
          </a:prstGeom>
        </p:spPr>
        <p:txBody>
          <a:bodyPr vert="horz" wrap="square" lIns="0" tIns="10317" rIns="0" bIns="0" rtlCol="0">
            <a:spAutoFit/>
          </a:bodyPr>
          <a:lstStyle/>
          <a:p>
            <a:pPr marL="32579">
              <a:spcBef>
                <a:spcPts val="81"/>
              </a:spcBef>
            </a:pPr>
            <a:r>
              <a:rPr sz="2480" b="1" spc="-4" dirty="0">
                <a:latin typeface="Times New Roman"/>
                <a:cs typeface="Times New Roman"/>
              </a:rPr>
              <a:t>Internal node of a </a:t>
            </a:r>
            <a:r>
              <a:rPr sz="2480" b="1" spc="4" dirty="0">
                <a:latin typeface="Times New Roman"/>
                <a:cs typeface="Times New Roman"/>
              </a:rPr>
              <a:t>B</a:t>
            </a:r>
            <a:r>
              <a:rPr sz="2437" b="1" spc="6" baseline="24853" dirty="0">
                <a:latin typeface="Times New Roman"/>
                <a:cs typeface="Times New Roman"/>
              </a:rPr>
              <a:t>+ </a:t>
            </a:r>
            <a:r>
              <a:rPr sz="2480" b="1" spc="-4" dirty="0">
                <a:latin typeface="Times New Roman"/>
                <a:cs typeface="Times New Roman"/>
              </a:rPr>
              <a:t>-</a:t>
            </a:r>
            <a:r>
              <a:rPr sz="2480" b="1" spc="-21" dirty="0">
                <a:latin typeface="Times New Roman"/>
                <a:cs typeface="Times New Roman"/>
              </a:rPr>
              <a:t> </a:t>
            </a:r>
            <a:r>
              <a:rPr sz="2480" b="1" spc="-17" dirty="0">
                <a:latin typeface="Times New Roman"/>
                <a:cs typeface="Times New Roman"/>
              </a:rPr>
              <a:t>tree</a:t>
            </a:r>
            <a:endParaRPr sz="2480" dirty="0">
              <a:latin typeface="Times New Roman"/>
              <a:cs typeface="Times New Roman"/>
            </a:endParaRPr>
          </a:p>
        </p:txBody>
      </p:sp>
      <p:sp>
        <p:nvSpPr>
          <p:cNvPr id="44" name="object 44"/>
          <p:cNvSpPr txBox="1">
            <a:spLocks noGrp="1"/>
          </p:cNvSpPr>
          <p:nvPr>
            <p:ph type="title"/>
          </p:nvPr>
        </p:nvSpPr>
        <p:spPr>
          <a:xfrm>
            <a:off x="253" y="49259"/>
            <a:ext cx="9150664" cy="504505"/>
          </a:xfrm>
          <a:prstGeom prst="rect">
            <a:avLst/>
          </a:prstGeom>
        </p:spPr>
        <p:txBody>
          <a:bodyPr vert="horz" wrap="square" lIns="0" tIns="11946" rIns="0" bIns="0" numCol="1" rtlCol="0" anchor="b" anchorCtr="0" compatLnSpc="1">
            <a:prstTxWarp prst="textNoShape">
              <a:avLst/>
            </a:prstTxWarp>
            <a:spAutoFit/>
          </a:bodyPr>
          <a:lstStyle/>
          <a:p>
            <a:pPr marL="615206">
              <a:spcBef>
                <a:spcPts val="94"/>
              </a:spcBef>
            </a:pPr>
            <a:r>
              <a:rPr sz="3200" b="1" dirty="0"/>
              <a:t>Structure </a:t>
            </a:r>
            <a:r>
              <a:rPr sz="3200" b="1" spc="4" dirty="0"/>
              <a:t>of </a:t>
            </a:r>
            <a:r>
              <a:rPr sz="3200" b="1" dirty="0"/>
              <a:t>Internal </a:t>
            </a:r>
            <a:r>
              <a:rPr lang="en-US" sz="3200" b="1" spc="4" dirty="0"/>
              <a:t>N</a:t>
            </a:r>
            <a:r>
              <a:rPr sz="3200" b="1" spc="4" dirty="0"/>
              <a:t>odes of</a:t>
            </a:r>
            <a:r>
              <a:rPr sz="3200" b="1" dirty="0"/>
              <a:t> </a:t>
            </a:r>
            <a:r>
              <a:rPr sz="3200" b="1" spc="-13" dirty="0"/>
              <a:t>B</a:t>
            </a:r>
            <a:r>
              <a:rPr sz="3200" b="1" spc="-19" baseline="25252" dirty="0"/>
              <a:t>+</a:t>
            </a:r>
            <a:r>
              <a:rPr sz="3200" b="1" spc="-13" dirty="0"/>
              <a:t>-Trees</a:t>
            </a:r>
            <a:endParaRPr sz="3200" b="1" dirty="0"/>
          </a:p>
        </p:txBody>
      </p:sp>
      <p:grpSp>
        <p:nvGrpSpPr>
          <p:cNvPr id="55" name="Group 54">
            <a:extLst>
              <a:ext uri="{FF2B5EF4-FFF2-40B4-BE49-F238E27FC236}">
                <a16:creationId xmlns:a16="http://schemas.microsoft.com/office/drawing/2014/main" id="{022634EC-E3B0-4095-812C-3F3A709A99E1}"/>
              </a:ext>
            </a:extLst>
          </p:cNvPr>
          <p:cNvGrpSpPr/>
          <p:nvPr/>
        </p:nvGrpSpPr>
        <p:grpSpPr>
          <a:xfrm>
            <a:off x="3941342" y="3908795"/>
            <a:ext cx="1507452" cy="859350"/>
            <a:chOff x="7428133" y="3867486"/>
            <a:chExt cx="1507452" cy="859350"/>
          </a:xfrm>
        </p:grpSpPr>
        <p:grpSp>
          <p:nvGrpSpPr>
            <p:cNvPr id="56" name="Group 55">
              <a:extLst>
                <a:ext uri="{FF2B5EF4-FFF2-40B4-BE49-F238E27FC236}">
                  <a16:creationId xmlns:a16="http://schemas.microsoft.com/office/drawing/2014/main" id="{966B3A57-98D4-4FE4-96AB-0E4B8237C591}"/>
                </a:ext>
              </a:extLst>
            </p:cNvPr>
            <p:cNvGrpSpPr/>
            <p:nvPr/>
          </p:nvGrpSpPr>
          <p:grpSpPr>
            <a:xfrm>
              <a:off x="7428133" y="3976438"/>
              <a:ext cx="1507452" cy="750398"/>
              <a:chOff x="7428133" y="3976438"/>
              <a:chExt cx="1507452" cy="750398"/>
            </a:xfrm>
          </p:grpSpPr>
          <p:sp>
            <p:nvSpPr>
              <p:cNvPr id="59" name="object 9">
                <a:extLst>
                  <a:ext uri="{FF2B5EF4-FFF2-40B4-BE49-F238E27FC236}">
                    <a16:creationId xmlns:a16="http://schemas.microsoft.com/office/drawing/2014/main" id="{FA73F96D-9B7A-4F80-B8DF-FB9D06E4CB7E}"/>
                  </a:ext>
                </a:extLst>
              </p:cNvPr>
              <p:cNvSpPr/>
              <p:nvPr/>
            </p:nvSpPr>
            <p:spPr>
              <a:xfrm>
                <a:off x="8204717" y="3995968"/>
                <a:ext cx="730868" cy="730868"/>
              </a:xfrm>
              <a:custGeom>
                <a:avLst/>
                <a:gdLst/>
                <a:ahLst/>
                <a:cxnLst/>
                <a:rect l="l" t="t" r="r" b="b"/>
                <a:pathLst>
                  <a:path w="854709" h="854710">
                    <a:moveTo>
                      <a:pt x="0" y="0"/>
                    </a:moveTo>
                    <a:lnTo>
                      <a:pt x="854392" y="854517"/>
                    </a:lnTo>
                  </a:path>
                </a:pathLst>
              </a:custGeom>
              <a:ln w="28575">
                <a:solidFill>
                  <a:srgbClr val="000000"/>
                </a:solidFill>
              </a:ln>
            </p:spPr>
            <p:txBody>
              <a:bodyPr wrap="square" lIns="0" tIns="0" rIns="0" bIns="0" rtlCol="0"/>
              <a:lstStyle/>
              <a:p>
                <a:endParaRPr b="1">
                  <a:effectLst>
                    <a:outerShdw blurRad="38100" dist="38100" dir="2700000" algn="tl">
                      <a:srgbClr val="000000">
                        <a:alpha val="43137"/>
                      </a:srgbClr>
                    </a:outerShdw>
                  </a:effectLst>
                </a:endParaRPr>
              </a:p>
            </p:txBody>
          </p:sp>
          <p:sp>
            <p:nvSpPr>
              <p:cNvPr id="60" name="object 10">
                <a:extLst>
                  <a:ext uri="{FF2B5EF4-FFF2-40B4-BE49-F238E27FC236}">
                    <a16:creationId xmlns:a16="http://schemas.microsoft.com/office/drawing/2014/main" id="{3F76D6DB-A5FD-4E68-851F-BB51BA0DF204}"/>
                  </a:ext>
                </a:extLst>
              </p:cNvPr>
              <p:cNvSpPr/>
              <p:nvPr/>
            </p:nvSpPr>
            <p:spPr>
              <a:xfrm>
                <a:off x="7428133" y="3976438"/>
                <a:ext cx="753130" cy="730868"/>
              </a:xfrm>
              <a:custGeom>
                <a:avLst/>
                <a:gdLst/>
                <a:ahLst/>
                <a:cxnLst/>
                <a:rect l="l" t="t" r="r" b="b"/>
                <a:pathLst>
                  <a:path w="880745" h="854710">
                    <a:moveTo>
                      <a:pt x="880681" y="0"/>
                    </a:moveTo>
                    <a:lnTo>
                      <a:pt x="0" y="854517"/>
                    </a:lnTo>
                  </a:path>
                </a:pathLst>
              </a:custGeom>
              <a:ln w="28575">
                <a:solidFill>
                  <a:srgbClr val="000000"/>
                </a:solidFill>
              </a:ln>
            </p:spPr>
            <p:txBody>
              <a:bodyPr wrap="square" lIns="0" tIns="0" rIns="0" bIns="0" rtlCol="0"/>
              <a:lstStyle/>
              <a:p>
                <a:endParaRPr b="1">
                  <a:effectLst>
                    <a:outerShdw blurRad="38100" dist="38100" dir="2700000" algn="tl">
                      <a:srgbClr val="000000">
                        <a:alpha val="43137"/>
                      </a:srgbClr>
                    </a:outerShdw>
                  </a:effectLst>
                </a:endParaRPr>
              </a:p>
            </p:txBody>
          </p:sp>
          <p:sp>
            <p:nvSpPr>
              <p:cNvPr id="61" name="object 11">
                <a:extLst>
                  <a:ext uri="{FF2B5EF4-FFF2-40B4-BE49-F238E27FC236}">
                    <a16:creationId xmlns:a16="http://schemas.microsoft.com/office/drawing/2014/main" id="{D32CD3C4-6ED4-45EE-810A-763925A8EBC1}"/>
                  </a:ext>
                </a:extLst>
              </p:cNvPr>
              <p:cNvSpPr/>
              <p:nvPr/>
            </p:nvSpPr>
            <p:spPr>
              <a:xfrm>
                <a:off x="7439374" y="4712762"/>
                <a:ext cx="1472597" cy="0"/>
              </a:xfrm>
              <a:custGeom>
                <a:avLst/>
                <a:gdLst/>
                <a:ahLst/>
                <a:cxnLst/>
                <a:rect l="l" t="t" r="r" b="b"/>
                <a:pathLst>
                  <a:path w="1722120">
                    <a:moveTo>
                      <a:pt x="0" y="0"/>
                    </a:moveTo>
                    <a:lnTo>
                      <a:pt x="1721929" y="0"/>
                    </a:lnTo>
                  </a:path>
                </a:pathLst>
              </a:custGeom>
              <a:ln w="28575">
                <a:solidFill>
                  <a:srgbClr val="000000"/>
                </a:solidFill>
              </a:ln>
            </p:spPr>
            <p:txBody>
              <a:bodyPr wrap="square" lIns="0" tIns="0" rIns="0" bIns="0" rtlCol="0"/>
              <a:lstStyle/>
              <a:p>
                <a:endParaRPr b="1">
                  <a:effectLst>
                    <a:outerShdw blurRad="38100" dist="38100" dir="2700000" algn="tl">
                      <a:srgbClr val="000000">
                        <a:alpha val="43137"/>
                      </a:srgbClr>
                    </a:outerShdw>
                  </a:effectLst>
                </a:endParaRPr>
              </a:p>
            </p:txBody>
          </p:sp>
        </p:grpSp>
        <p:sp>
          <p:nvSpPr>
            <p:cNvPr id="57" name="object 32">
              <a:extLst>
                <a:ext uri="{FF2B5EF4-FFF2-40B4-BE49-F238E27FC236}">
                  <a16:creationId xmlns:a16="http://schemas.microsoft.com/office/drawing/2014/main" id="{8BB82D66-3152-44D2-986E-2D8A96C865BB}"/>
                </a:ext>
              </a:extLst>
            </p:cNvPr>
            <p:cNvSpPr/>
            <p:nvPr/>
          </p:nvSpPr>
          <p:spPr>
            <a:xfrm>
              <a:off x="8086752" y="3867486"/>
              <a:ext cx="101343" cy="142822"/>
            </a:xfrm>
            <a:custGeom>
              <a:avLst/>
              <a:gdLst/>
              <a:ahLst/>
              <a:cxnLst/>
              <a:rect l="l" t="t" r="r" b="b"/>
              <a:pathLst>
                <a:path w="72390" h="88264">
                  <a:moveTo>
                    <a:pt x="72308" y="0"/>
                  </a:moveTo>
                  <a:lnTo>
                    <a:pt x="0" y="31492"/>
                  </a:lnTo>
                  <a:lnTo>
                    <a:pt x="67641" y="88065"/>
                  </a:lnTo>
                  <a:lnTo>
                    <a:pt x="72308" y="0"/>
                  </a:lnTo>
                  <a:close/>
                </a:path>
              </a:pathLst>
            </a:custGeom>
            <a:solidFill>
              <a:srgbClr val="000000"/>
            </a:solidFill>
          </p:spPr>
          <p:txBody>
            <a:bodyPr wrap="square" lIns="0" tIns="0" rIns="0" bIns="0" rtlCol="0"/>
            <a:lstStyle/>
            <a:p>
              <a:endParaRPr b="1">
                <a:effectLst>
                  <a:outerShdw blurRad="38100" dist="38100" dir="2700000" algn="tl">
                    <a:srgbClr val="000000">
                      <a:alpha val="43137"/>
                    </a:srgbClr>
                  </a:outerShdw>
                </a:effectLst>
              </a:endParaRPr>
            </a:p>
          </p:txBody>
        </p:sp>
        <p:sp>
          <p:nvSpPr>
            <p:cNvPr id="58" name="object 39">
              <a:extLst>
                <a:ext uri="{FF2B5EF4-FFF2-40B4-BE49-F238E27FC236}">
                  <a16:creationId xmlns:a16="http://schemas.microsoft.com/office/drawing/2014/main" id="{F005B415-8830-4965-9BBC-881C12F62821}"/>
                </a:ext>
              </a:extLst>
            </p:cNvPr>
            <p:cNvSpPr txBox="1"/>
            <p:nvPr/>
          </p:nvSpPr>
          <p:spPr>
            <a:xfrm>
              <a:off x="8100102" y="4264886"/>
              <a:ext cx="216654" cy="384136"/>
            </a:xfrm>
            <a:prstGeom prst="rect">
              <a:avLst/>
            </a:prstGeom>
          </p:spPr>
          <p:txBody>
            <a:bodyPr vert="horz" wrap="square" lIns="0" tIns="14661" rIns="0" bIns="0" rtlCol="0">
              <a:spAutoFit/>
            </a:bodyPr>
            <a:lstStyle/>
            <a:p>
              <a:pPr marL="10860">
                <a:spcBef>
                  <a:spcPts val="115"/>
                </a:spcBef>
              </a:pPr>
              <a:r>
                <a:rPr b="1" spc="17" dirty="0">
                  <a:effectLst>
                    <a:outerShdw blurRad="38100" dist="38100" dir="2700000" algn="tl">
                      <a:srgbClr val="000000">
                        <a:alpha val="43137"/>
                      </a:srgbClr>
                    </a:outerShdw>
                  </a:effectLst>
                  <a:latin typeface="Times New Roman"/>
                  <a:cs typeface="Times New Roman"/>
                </a:rPr>
                <a:t>X</a:t>
              </a:r>
              <a:endParaRPr b="1" dirty="0">
                <a:effectLst>
                  <a:outerShdw blurRad="38100" dist="38100" dir="2700000" algn="tl">
                    <a:srgbClr val="000000">
                      <a:alpha val="43137"/>
                    </a:srgbClr>
                  </a:outerShdw>
                </a:effectLst>
                <a:latin typeface="Times New Roman"/>
                <a:cs typeface="Times New Roman"/>
              </a:endParaRPr>
            </a:p>
          </p:txBody>
        </p:sp>
      </p:grpSp>
      <p:grpSp>
        <p:nvGrpSpPr>
          <p:cNvPr id="62" name="Group 61">
            <a:extLst>
              <a:ext uri="{FF2B5EF4-FFF2-40B4-BE49-F238E27FC236}">
                <a16:creationId xmlns:a16="http://schemas.microsoft.com/office/drawing/2014/main" id="{6F65ECEB-D9A3-4F45-B3A2-C15428A13430}"/>
              </a:ext>
            </a:extLst>
          </p:cNvPr>
          <p:cNvGrpSpPr/>
          <p:nvPr/>
        </p:nvGrpSpPr>
        <p:grpSpPr>
          <a:xfrm>
            <a:off x="249169" y="3908795"/>
            <a:ext cx="1507452" cy="859350"/>
            <a:chOff x="7428133" y="3867486"/>
            <a:chExt cx="1507452" cy="859350"/>
          </a:xfrm>
        </p:grpSpPr>
        <p:grpSp>
          <p:nvGrpSpPr>
            <p:cNvPr id="63" name="Group 62">
              <a:extLst>
                <a:ext uri="{FF2B5EF4-FFF2-40B4-BE49-F238E27FC236}">
                  <a16:creationId xmlns:a16="http://schemas.microsoft.com/office/drawing/2014/main" id="{14B160E1-3141-46BF-8675-B0184802ACB3}"/>
                </a:ext>
              </a:extLst>
            </p:cNvPr>
            <p:cNvGrpSpPr/>
            <p:nvPr/>
          </p:nvGrpSpPr>
          <p:grpSpPr>
            <a:xfrm>
              <a:off x="7428133" y="3976438"/>
              <a:ext cx="1507452" cy="750398"/>
              <a:chOff x="7428133" y="3976438"/>
              <a:chExt cx="1507452" cy="750398"/>
            </a:xfrm>
          </p:grpSpPr>
          <p:sp>
            <p:nvSpPr>
              <p:cNvPr id="66" name="object 9">
                <a:extLst>
                  <a:ext uri="{FF2B5EF4-FFF2-40B4-BE49-F238E27FC236}">
                    <a16:creationId xmlns:a16="http://schemas.microsoft.com/office/drawing/2014/main" id="{B19ECE52-991A-4A83-BF19-63331C9B4A32}"/>
                  </a:ext>
                </a:extLst>
              </p:cNvPr>
              <p:cNvSpPr/>
              <p:nvPr/>
            </p:nvSpPr>
            <p:spPr>
              <a:xfrm>
                <a:off x="8204717" y="3995968"/>
                <a:ext cx="730868" cy="730868"/>
              </a:xfrm>
              <a:custGeom>
                <a:avLst/>
                <a:gdLst/>
                <a:ahLst/>
                <a:cxnLst/>
                <a:rect l="l" t="t" r="r" b="b"/>
                <a:pathLst>
                  <a:path w="854709" h="854710">
                    <a:moveTo>
                      <a:pt x="0" y="0"/>
                    </a:moveTo>
                    <a:lnTo>
                      <a:pt x="854392" y="854517"/>
                    </a:lnTo>
                  </a:path>
                </a:pathLst>
              </a:custGeom>
              <a:ln w="28575">
                <a:solidFill>
                  <a:srgbClr val="000000"/>
                </a:solidFill>
              </a:ln>
            </p:spPr>
            <p:txBody>
              <a:bodyPr wrap="square" lIns="0" tIns="0" rIns="0" bIns="0" rtlCol="0"/>
              <a:lstStyle/>
              <a:p>
                <a:endParaRPr b="1">
                  <a:effectLst>
                    <a:outerShdw blurRad="38100" dist="38100" dir="2700000" algn="tl">
                      <a:srgbClr val="000000">
                        <a:alpha val="43137"/>
                      </a:srgbClr>
                    </a:outerShdw>
                  </a:effectLst>
                </a:endParaRPr>
              </a:p>
            </p:txBody>
          </p:sp>
          <p:sp>
            <p:nvSpPr>
              <p:cNvPr id="67" name="object 10">
                <a:extLst>
                  <a:ext uri="{FF2B5EF4-FFF2-40B4-BE49-F238E27FC236}">
                    <a16:creationId xmlns:a16="http://schemas.microsoft.com/office/drawing/2014/main" id="{CCA9F65B-F628-4407-A491-F97ED4CC0CD8}"/>
                  </a:ext>
                </a:extLst>
              </p:cNvPr>
              <p:cNvSpPr/>
              <p:nvPr/>
            </p:nvSpPr>
            <p:spPr>
              <a:xfrm>
                <a:off x="7428133" y="3976438"/>
                <a:ext cx="753130" cy="730868"/>
              </a:xfrm>
              <a:custGeom>
                <a:avLst/>
                <a:gdLst/>
                <a:ahLst/>
                <a:cxnLst/>
                <a:rect l="l" t="t" r="r" b="b"/>
                <a:pathLst>
                  <a:path w="880745" h="854710">
                    <a:moveTo>
                      <a:pt x="880681" y="0"/>
                    </a:moveTo>
                    <a:lnTo>
                      <a:pt x="0" y="854517"/>
                    </a:lnTo>
                  </a:path>
                </a:pathLst>
              </a:custGeom>
              <a:ln w="28575">
                <a:solidFill>
                  <a:srgbClr val="000000"/>
                </a:solidFill>
              </a:ln>
            </p:spPr>
            <p:txBody>
              <a:bodyPr wrap="square" lIns="0" tIns="0" rIns="0" bIns="0" rtlCol="0"/>
              <a:lstStyle/>
              <a:p>
                <a:endParaRPr b="1">
                  <a:effectLst>
                    <a:outerShdw blurRad="38100" dist="38100" dir="2700000" algn="tl">
                      <a:srgbClr val="000000">
                        <a:alpha val="43137"/>
                      </a:srgbClr>
                    </a:outerShdw>
                  </a:effectLst>
                </a:endParaRPr>
              </a:p>
            </p:txBody>
          </p:sp>
          <p:sp>
            <p:nvSpPr>
              <p:cNvPr id="68" name="object 11">
                <a:extLst>
                  <a:ext uri="{FF2B5EF4-FFF2-40B4-BE49-F238E27FC236}">
                    <a16:creationId xmlns:a16="http://schemas.microsoft.com/office/drawing/2014/main" id="{6D85981B-A319-49F9-B01C-E8B8B8537C94}"/>
                  </a:ext>
                </a:extLst>
              </p:cNvPr>
              <p:cNvSpPr/>
              <p:nvPr/>
            </p:nvSpPr>
            <p:spPr>
              <a:xfrm>
                <a:off x="7439374" y="4712762"/>
                <a:ext cx="1472597" cy="0"/>
              </a:xfrm>
              <a:custGeom>
                <a:avLst/>
                <a:gdLst/>
                <a:ahLst/>
                <a:cxnLst/>
                <a:rect l="l" t="t" r="r" b="b"/>
                <a:pathLst>
                  <a:path w="1722120">
                    <a:moveTo>
                      <a:pt x="0" y="0"/>
                    </a:moveTo>
                    <a:lnTo>
                      <a:pt x="1721929" y="0"/>
                    </a:lnTo>
                  </a:path>
                </a:pathLst>
              </a:custGeom>
              <a:ln w="28575">
                <a:solidFill>
                  <a:srgbClr val="000000"/>
                </a:solidFill>
              </a:ln>
            </p:spPr>
            <p:txBody>
              <a:bodyPr wrap="square" lIns="0" tIns="0" rIns="0" bIns="0" rtlCol="0"/>
              <a:lstStyle/>
              <a:p>
                <a:endParaRPr b="1">
                  <a:effectLst>
                    <a:outerShdw blurRad="38100" dist="38100" dir="2700000" algn="tl">
                      <a:srgbClr val="000000">
                        <a:alpha val="43137"/>
                      </a:srgbClr>
                    </a:outerShdw>
                  </a:effectLst>
                </a:endParaRPr>
              </a:p>
            </p:txBody>
          </p:sp>
        </p:grpSp>
        <p:sp>
          <p:nvSpPr>
            <p:cNvPr id="64" name="object 32">
              <a:extLst>
                <a:ext uri="{FF2B5EF4-FFF2-40B4-BE49-F238E27FC236}">
                  <a16:creationId xmlns:a16="http://schemas.microsoft.com/office/drawing/2014/main" id="{C5294363-4844-49F7-AF30-F9465BA6AA8A}"/>
                </a:ext>
              </a:extLst>
            </p:cNvPr>
            <p:cNvSpPr/>
            <p:nvPr/>
          </p:nvSpPr>
          <p:spPr>
            <a:xfrm>
              <a:off x="8086752" y="3867486"/>
              <a:ext cx="101343" cy="142822"/>
            </a:xfrm>
            <a:custGeom>
              <a:avLst/>
              <a:gdLst/>
              <a:ahLst/>
              <a:cxnLst/>
              <a:rect l="l" t="t" r="r" b="b"/>
              <a:pathLst>
                <a:path w="72390" h="88264">
                  <a:moveTo>
                    <a:pt x="72308" y="0"/>
                  </a:moveTo>
                  <a:lnTo>
                    <a:pt x="0" y="31492"/>
                  </a:lnTo>
                  <a:lnTo>
                    <a:pt x="67641" y="88065"/>
                  </a:lnTo>
                  <a:lnTo>
                    <a:pt x="72308" y="0"/>
                  </a:lnTo>
                  <a:close/>
                </a:path>
              </a:pathLst>
            </a:custGeom>
            <a:solidFill>
              <a:srgbClr val="000000"/>
            </a:solidFill>
          </p:spPr>
          <p:txBody>
            <a:bodyPr wrap="square" lIns="0" tIns="0" rIns="0" bIns="0" rtlCol="0"/>
            <a:lstStyle/>
            <a:p>
              <a:endParaRPr b="1">
                <a:effectLst>
                  <a:outerShdw blurRad="38100" dist="38100" dir="2700000" algn="tl">
                    <a:srgbClr val="000000">
                      <a:alpha val="43137"/>
                    </a:srgbClr>
                  </a:outerShdw>
                </a:effectLst>
              </a:endParaRPr>
            </a:p>
          </p:txBody>
        </p:sp>
        <p:sp>
          <p:nvSpPr>
            <p:cNvPr id="65" name="object 39">
              <a:extLst>
                <a:ext uri="{FF2B5EF4-FFF2-40B4-BE49-F238E27FC236}">
                  <a16:creationId xmlns:a16="http://schemas.microsoft.com/office/drawing/2014/main" id="{75981BE3-981D-4B99-8A26-3016DF0F4458}"/>
                </a:ext>
              </a:extLst>
            </p:cNvPr>
            <p:cNvSpPr txBox="1"/>
            <p:nvPr/>
          </p:nvSpPr>
          <p:spPr>
            <a:xfrm>
              <a:off x="8100102" y="4264886"/>
              <a:ext cx="216654" cy="384136"/>
            </a:xfrm>
            <a:prstGeom prst="rect">
              <a:avLst/>
            </a:prstGeom>
          </p:spPr>
          <p:txBody>
            <a:bodyPr vert="horz" wrap="square" lIns="0" tIns="14661" rIns="0" bIns="0" rtlCol="0">
              <a:spAutoFit/>
            </a:bodyPr>
            <a:lstStyle/>
            <a:p>
              <a:pPr marL="10860">
                <a:spcBef>
                  <a:spcPts val="115"/>
                </a:spcBef>
              </a:pPr>
              <a:r>
                <a:rPr b="1" spc="17" dirty="0">
                  <a:effectLst>
                    <a:outerShdw blurRad="38100" dist="38100" dir="2700000" algn="tl">
                      <a:srgbClr val="000000">
                        <a:alpha val="43137"/>
                      </a:srgbClr>
                    </a:outerShdw>
                  </a:effectLst>
                  <a:latin typeface="Times New Roman"/>
                  <a:cs typeface="Times New Roman"/>
                </a:rPr>
                <a:t>X</a:t>
              </a:r>
              <a:endParaRPr b="1" dirty="0">
                <a:effectLst>
                  <a:outerShdw blurRad="38100" dist="38100" dir="2700000" algn="tl">
                    <a:srgbClr val="000000">
                      <a:alpha val="43137"/>
                    </a:srgbClr>
                  </a:outerShdw>
                </a:effectLst>
                <a:latin typeface="Times New Roman"/>
                <a:cs typeface="Times New Roman"/>
              </a:endParaRPr>
            </a:p>
          </p:txBody>
        </p:sp>
      </p:gr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6597" y="2366952"/>
            <a:ext cx="696116" cy="337200"/>
          </a:xfrm>
          <a:prstGeom prst="rect">
            <a:avLst/>
          </a:prstGeom>
        </p:spPr>
        <p:txBody>
          <a:bodyPr vert="horz" wrap="square" lIns="0" tIns="14661" rIns="0" bIns="0" rtlCol="0">
            <a:spAutoFit/>
          </a:bodyPr>
          <a:lstStyle/>
          <a:p>
            <a:pPr marL="10860">
              <a:spcBef>
                <a:spcPts val="115"/>
              </a:spcBef>
            </a:pPr>
            <a:r>
              <a:rPr sz="2095" spc="4" dirty="0">
                <a:latin typeface="Times New Roman"/>
                <a:cs typeface="Times New Roman"/>
              </a:rPr>
              <a:t>..........</a:t>
            </a:r>
            <a:endParaRPr sz="2095">
              <a:latin typeface="Times New Roman"/>
              <a:cs typeface="Times New Roman"/>
            </a:endParaRPr>
          </a:p>
        </p:txBody>
      </p:sp>
      <p:sp>
        <p:nvSpPr>
          <p:cNvPr id="3" name="object 3"/>
          <p:cNvSpPr txBox="1"/>
          <p:nvPr/>
        </p:nvSpPr>
        <p:spPr>
          <a:xfrm>
            <a:off x="3554155" y="2402082"/>
            <a:ext cx="696116" cy="337200"/>
          </a:xfrm>
          <a:prstGeom prst="rect">
            <a:avLst/>
          </a:prstGeom>
        </p:spPr>
        <p:txBody>
          <a:bodyPr vert="horz" wrap="square" lIns="0" tIns="14661" rIns="0" bIns="0" rtlCol="0">
            <a:spAutoFit/>
          </a:bodyPr>
          <a:lstStyle/>
          <a:p>
            <a:pPr marL="10860">
              <a:spcBef>
                <a:spcPts val="115"/>
              </a:spcBef>
            </a:pPr>
            <a:r>
              <a:rPr sz="2095" spc="4" dirty="0">
                <a:latin typeface="Times New Roman"/>
                <a:cs typeface="Times New Roman"/>
              </a:rPr>
              <a:t>..........</a:t>
            </a:r>
            <a:endParaRPr sz="2095">
              <a:latin typeface="Times New Roman"/>
              <a:cs typeface="Times New Roman"/>
            </a:endParaRPr>
          </a:p>
        </p:txBody>
      </p:sp>
      <p:sp>
        <p:nvSpPr>
          <p:cNvPr id="4" name="object 4"/>
          <p:cNvSpPr/>
          <p:nvPr/>
        </p:nvSpPr>
        <p:spPr>
          <a:xfrm>
            <a:off x="1194789" y="2089747"/>
            <a:ext cx="7033930" cy="951324"/>
          </a:xfrm>
          <a:custGeom>
            <a:avLst/>
            <a:gdLst/>
            <a:ahLst/>
            <a:cxnLst/>
            <a:rect l="l" t="t" r="r" b="b"/>
            <a:pathLst>
              <a:path w="8225790" h="1112520">
                <a:moveTo>
                  <a:pt x="0" y="0"/>
                </a:moveTo>
                <a:lnTo>
                  <a:pt x="8225168" y="0"/>
                </a:lnTo>
                <a:lnTo>
                  <a:pt x="8225168" y="1112515"/>
                </a:lnTo>
                <a:lnTo>
                  <a:pt x="0" y="1112515"/>
                </a:lnTo>
                <a:lnTo>
                  <a:pt x="0" y="0"/>
                </a:lnTo>
                <a:close/>
              </a:path>
            </a:pathLst>
          </a:custGeom>
          <a:ln w="13146">
            <a:solidFill>
              <a:srgbClr val="000000"/>
            </a:solidFill>
          </a:ln>
        </p:spPr>
        <p:txBody>
          <a:bodyPr wrap="square" lIns="0" tIns="0" rIns="0" bIns="0" rtlCol="0"/>
          <a:lstStyle/>
          <a:p>
            <a:endParaRPr sz="2052"/>
          </a:p>
        </p:txBody>
      </p:sp>
      <p:sp>
        <p:nvSpPr>
          <p:cNvPr id="5" name="object 5"/>
          <p:cNvSpPr txBox="1"/>
          <p:nvPr/>
        </p:nvSpPr>
        <p:spPr>
          <a:xfrm>
            <a:off x="1385869" y="2282258"/>
            <a:ext cx="455571" cy="392578"/>
          </a:xfrm>
          <a:prstGeom prst="rect">
            <a:avLst/>
          </a:prstGeom>
          <a:ln w="13145">
            <a:solidFill>
              <a:srgbClr val="000000"/>
            </a:solidFill>
          </a:ln>
        </p:spPr>
        <p:txBody>
          <a:bodyPr vert="horz" wrap="square" lIns="0" tIns="69503" rIns="0" bIns="0" rtlCol="0">
            <a:spAutoFit/>
          </a:bodyPr>
          <a:lstStyle/>
          <a:p>
            <a:pPr marL="127602">
              <a:spcBef>
                <a:spcPts val="547"/>
              </a:spcBef>
            </a:pPr>
            <a:r>
              <a:rPr sz="2095" spc="9" dirty="0">
                <a:latin typeface="Times New Roman"/>
                <a:cs typeface="Times New Roman"/>
              </a:rPr>
              <a:t>K</a:t>
            </a:r>
            <a:r>
              <a:rPr sz="2116" spc="13" baseline="-20202" dirty="0">
                <a:latin typeface="Times New Roman"/>
                <a:cs typeface="Times New Roman"/>
              </a:rPr>
              <a:t>1</a:t>
            </a:r>
            <a:endParaRPr sz="2116" baseline="-20202">
              <a:latin typeface="Times New Roman"/>
              <a:cs typeface="Times New Roman"/>
            </a:endParaRPr>
          </a:p>
        </p:txBody>
      </p:sp>
      <p:sp>
        <p:nvSpPr>
          <p:cNvPr id="6" name="object 6"/>
          <p:cNvSpPr txBox="1"/>
          <p:nvPr/>
        </p:nvSpPr>
        <p:spPr>
          <a:xfrm>
            <a:off x="1841087" y="2282258"/>
            <a:ext cx="476748" cy="428217"/>
          </a:xfrm>
          <a:prstGeom prst="rect">
            <a:avLst/>
          </a:prstGeom>
          <a:ln w="13146">
            <a:solidFill>
              <a:srgbClr val="000000"/>
            </a:solidFill>
          </a:ln>
        </p:spPr>
        <p:txBody>
          <a:bodyPr vert="horz" wrap="square" lIns="0" tIns="104798" rIns="0" bIns="0" rtlCol="0">
            <a:spAutoFit/>
          </a:bodyPr>
          <a:lstStyle/>
          <a:p>
            <a:pPr marL="110769">
              <a:spcBef>
                <a:spcPts val="825"/>
              </a:spcBef>
            </a:pPr>
            <a:r>
              <a:rPr sz="2095" spc="9" dirty="0">
                <a:latin typeface="Times New Roman"/>
                <a:cs typeface="Times New Roman"/>
              </a:rPr>
              <a:t>R</a:t>
            </a:r>
            <a:r>
              <a:rPr sz="2116" spc="13" baseline="-20202" dirty="0">
                <a:latin typeface="Times New Roman"/>
                <a:cs typeface="Times New Roman"/>
              </a:rPr>
              <a:t>1</a:t>
            </a:r>
            <a:endParaRPr sz="2116" baseline="-20202">
              <a:latin typeface="Times New Roman"/>
              <a:cs typeface="Times New Roman"/>
            </a:endParaRPr>
          </a:p>
        </p:txBody>
      </p:sp>
      <p:sp>
        <p:nvSpPr>
          <p:cNvPr id="7" name="object 7"/>
          <p:cNvSpPr/>
          <p:nvPr/>
        </p:nvSpPr>
        <p:spPr>
          <a:xfrm>
            <a:off x="1385868" y="2282258"/>
            <a:ext cx="931776" cy="490866"/>
          </a:xfrm>
          <a:custGeom>
            <a:avLst/>
            <a:gdLst/>
            <a:ahLst/>
            <a:cxnLst/>
            <a:rect l="l" t="t" r="r" b="b"/>
            <a:pathLst>
              <a:path w="1089660" h="574039">
                <a:moveTo>
                  <a:pt x="0" y="0"/>
                </a:moveTo>
                <a:lnTo>
                  <a:pt x="1089350" y="0"/>
                </a:lnTo>
                <a:lnTo>
                  <a:pt x="1089350" y="573513"/>
                </a:lnTo>
                <a:lnTo>
                  <a:pt x="0" y="573513"/>
                </a:lnTo>
                <a:lnTo>
                  <a:pt x="0" y="0"/>
                </a:lnTo>
                <a:close/>
              </a:path>
            </a:pathLst>
          </a:custGeom>
          <a:ln w="13146">
            <a:solidFill>
              <a:srgbClr val="000000"/>
            </a:solidFill>
          </a:ln>
        </p:spPr>
        <p:txBody>
          <a:bodyPr wrap="square" lIns="0" tIns="0" rIns="0" bIns="0" rtlCol="0"/>
          <a:lstStyle/>
          <a:p>
            <a:endParaRPr sz="2052"/>
          </a:p>
        </p:txBody>
      </p:sp>
      <p:sp>
        <p:nvSpPr>
          <p:cNvPr id="8" name="object 8"/>
          <p:cNvSpPr/>
          <p:nvPr/>
        </p:nvSpPr>
        <p:spPr>
          <a:xfrm>
            <a:off x="1841086" y="2282258"/>
            <a:ext cx="0" cy="490866"/>
          </a:xfrm>
          <a:custGeom>
            <a:avLst/>
            <a:gdLst/>
            <a:ahLst/>
            <a:cxnLst/>
            <a:rect l="l" t="t" r="r" b="b"/>
            <a:pathLst>
              <a:path h="574039">
                <a:moveTo>
                  <a:pt x="0" y="0"/>
                </a:moveTo>
                <a:lnTo>
                  <a:pt x="0" y="573513"/>
                </a:lnTo>
              </a:path>
            </a:pathLst>
          </a:custGeom>
          <a:ln w="13144">
            <a:solidFill>
              <a:srgbClr val="000000"/>
            </a:solidFill>
          </a:ln>
        </p:spPr>
        <p:txBody>
          <a:bodyPr wrap="square" lIns="0" tIns="0" rIns="0" bIns="0" rtlCol="0"/>
          <a:lstStyle/>
          <a:p>
            <a:endParaRPr sz="2052"/>
          </a:p>
        </p:txBody>
      </p:sp>
      <p:sp>
        <p:nvSpPr>
          <p:cNvPr id="9" name="object 9"/>
          <p:cNvSpPr txBox="1"/>
          <p:nvPr/>
        </p:nvSpPr>
        <p:spPr>
          <a:xfrm>
            <a:off x="2533748" y="2282258"/>
            <a:ext cx="455571" cy="392578"/>
          </a:xfrm>
          <a:prstGeom prst="rect">
            <a:avLst/>
          </a:prstGeom>
          <a:ln w="13145">
            <a:solidFill>
              <a:srgbClr val="000000"/>
            </a:solidFill>
          </a:ln>
        </p:spPr>
        <p:txBody>
          <a:bodyPr vert="horz" wrap="square" lIns="0" tIns="69503" rIns="0" bIns="0" rtlCol="0">
            <a:spAutoFit/>
          </a:bodyPr>
          <a:lstStyle/>
          <a:p>
            <a:pPr marL="127602">
              <a:spcBef>
                <a:spcPts val="547"/>
              </a:spcBef>
            </a:pPr>
            <a:r>
              <a:rPr sz="2095" spc="9" dirty="0">
                <a:latin typeface="Times New Roman"/>
                <a:cs typeface="Times New Roman"/>
              </a:rPr>
              <a:t>K</a:t>
            </a:r>
            <a:r>
              <a:rPr sz="2116" spc="13" baseline="-20202" dirty="0">
                <a:latin typeface="Times New Roman"/>
                <a:cs typeface="Times New Roman"/>
              </a:rPr>
              <a:t>2</a:t>
            </a:r>
            <a:endParaRPr sz="2116" baseline="-20202">
              <a:latin typeface="Times New Roman"/>
              <a:cs typeface="Times New Roman"/>
            </a:endParaRPr>
          </a:p>
        </p:txBody>
      </p:sp>
      <p:sp>
        <p:nvSpPr>
          <p:cNvPr id="10" name="object 10"/>
          <p:cNvSpPr txBox="1"/>
          <p:nvPr/>
        </p:nvSpPr>
        <p:spPr>
          <a:xfrm>
            <a:off x="2988966" y="2282258"/>
            <a:ext cx="476748" cy="428217"/>
          </a:xfrm>
          <a:prstGeom prst="rect">
            <a:avLst/>
          </a:prstGeom>
          <a:ln w="13146">
            <a:solidFill>
              <a:srgbClr val="000000"/>
            </a:solidFill>
          </a:ln>
        </p:spPr>
        <p:txBody>
          <a:bodyPr vert="horz" wrap="square" lIns="0" tIns="104798" rIns="0" bIns="0" rtlCol="0">
            <a:spAutoFit/>
          </a:bodyPr>
          <a:lstStyle/>
          <a:p>
            <a:pPr marL="110769">
              <a:spcBef>
                <a:spcPts val="825"/>
              </a:spcBef>
            </a:pPr>
            <a:r>
              <a:rPr sz="2095" spc="9" dirty="0">
                <a:latin typeface="Times New Roman"/>
                <a:cs typeface="Times New Roman"/>
              </a:rPr>
              <a:t>R</a:t>
            </a:r>
            <a:r>
              <a:rPr sz="2116" spc="13" baseline="-20202" dirty="0">
                <a:latin typeface="Times New Roman"/>
                <a:cs typeface="Times New Roman"/>
              </a:rPr>
              <a:t>2</a:t>
            </a:r>
            <a:endParaRPr sz="2116" baseline="-20202">
              <a:latin typeface="Times New Roman"/>
              <a:cs typeface="Times New Roman"/>
            </a:endParaRPr>
          </a:p>
        </p:txBody>
      </p:sp>
      <p:sp>
        <p:nvSpPr>
          <p:cNvPr id="11" name="object 11"/>
          <p:cNvSpPr/>
          <p:nvPr/>
        </p:nvSpPr>
        <p:spPr>
          <a:xfrm>
            <a:off x="2533747" y="2282258"/>
            <a:ext cx="931776" cy="490866"/>
          </a:xfrm>
          <a:custGeom>
            <a:avLst/>
            <a:gdLst/>
            <a:ahLst/>
            <a:cxnLst/>
            <a:rect l="l" t="t" r="r" b="b"/>
            <a:pathLst>
              <a:path w="1089660" h="574039">
                <a:moveTo>
                  <a:pt x="0" y="0"/>
                </a:moveTo>
                <a:lnTo>
                  <a:pt x="1089349" y="0"/>
                </a:lnTo>
                <a:lnTo>
                  <a:pt x="1089349" y="573513"/>
                </a:lnTo>
                <a:lnTo>
                  <a:pt x="0" y="573513"/>
                </a:lnTo>
                <a:lnTo>
                  <a:pt x="0" y="0"/>
                </a:lnTo>
                <a:close/>
              </a:path>
            </a:pathLst>
          </a:custGeom>
          <a:ln w="13146">
            <a:solidFill>
              <a:srgbClr val="000000"/>
            </a:solidFill>
          </a:ln>
        </p:spPr>
        <p:txBody>
          <a:bodyPr wrap="square" lIns="0" tIns="0" rIns="0" bIns="0" rtlCol="0"/>
          <a:lstStyle/>
          <a:p>
            <a:endParaRPr sz="2052"/>
          </a:p>
        </p:txBody>
      </p:sp>
      <p:sp>
        <p:nvSpPr>
          <p:cNvPr id="12" name="object 12"/>
          <p:cNvSpPr/>
          <p:nvPr/>
        </p:nvSpPr>
        <p:spPr>
          <a:xfrm>
            <a:off x="2988966" y="2282258"/>
            <a:ext cx="0" cy="490866"/>
          </a:xfrm>
          <a:custGeom>
            <a:avLst/>
            <a:gdLst/>
            <a:ahLst/>
            <a:cxnLst/>
            <a:rect l="l" t="t" r="r" b="b"/>
            <a:pathLst>
              <a:path h="574039">
                <a:moveTo>
                  <a:pt x="0" y="0"/>
                </a:moveTo>
                <a:lnTo>
                  <a:pt x="1" y="573513"/>
                </a:lnTo>
              </a:path>
            </a:pathLst>
          </a:custGeom>
          <a:ln w="13144">
            <a:solidFill>
              <a:srgbClr val="000000"/>
            </a:solidFill>
          </a:ln>
        </p:spPr>
        <p:txBody>
          <a:bodyPr wrap="square" lIns="0" tIns="0" rIns="0" bIns="0" rtlCol="0"/>
          <a:lstStyle/>
          <a:p>
            <a:endParaRPr sz="2052"/>
          </a:p>
        </p:txBody>
      </p:sp>
      <p:sp>
        <p:nvSpPr>
          <p:cNvPr id="13" name="object 13"/>
          <p:cNvSpPr/>
          <p:nvPr/>
        </p:nvSpPr>
        <p:spPr>
          <a:xfrm>
            <a:off x="2112250" y="2712250"/>
            <a:ext cx="0" cy="748787"/>
          </a:xfrm>
          <a:custGeom>
            <a:avLst/>
            <a:gdLst/>
            <a:ahLst/>
            <a:cxnLst/>
            <a:rect l="l" t="t" r="r" b="b"/>
            <a:pathLst>
              <a:path h="875664">
                <a:moveTo>
                  <a:pt x="0" y="0"/>
                </a:moveTo>
                <a:lnTo>
                  <a:pt x="0" y="875539"/>
                </a:lnTo>
              </a:path>
            </a:pathLst>
          </a:custGeom>
          <a:ln w="13144">
            <a:solidFill>
              <a:srgbClr val="000000"/>
            </a:solidFill>
          </a:ln>
        </p:spPr>
        <p:txBody>
          <a:bodyPr wrap="square" lIns="0" tIns="0" rIns="0" bIns="0" rtlCol="0"/>
          <a:lstStyle/>
          <a:p>
            <a:endParaRPr sz="2052"/>
          </a:p>
        </p:txBody>
      </p:sp>
      <p:sp>
        <p:nvSpPr>
          <p:cNvPr id="14" name="object 14"/>
          <p:cNvSpPr/>
          <p:nvPr/>
        </p:nvSpPr>
        <p:spPr>
          <a:xfrm>
            <a:off x="2078531" y="3415963"/>
            <a:ext cx="67874" cy="67874"/>
          </a:xfrm>
          <a:custGeom>
            <a:avLst/>
            <a:gdLst/>
            <a:ahLst/>
            <a:cxnLst/>
            <a:rect l="l" t="t" r="r" b="b"/>
            <a:pathLst>
              <a:path w="79375" h="79375">
                <a:moveTo>
                  <a:pt x="78865" y="0"/>
                </a:moveTo>
                <a:lnTo>
                  <a:pt x="0" y="0"/>
                </a:lnTo>
                <a:lnTo>
                  <a:pt x="39432" y="78878"/>
                </a:lnTo>
                <a:lnTo>
                  <a:pt x="78865" y="0"/>
                </a:lnTo>
                <a:close/>
              </a:path>
            </a:pathLst>
          </a:custGeom>
          <a:solidFill>
            <a:srgbClr val="000000"/>
          </a:solidFill>
        </p:spPr>
        <p:txBody>
          <a:bodyPr wrap="square" lIns="0" tIns="0" rIns="0" bIns="0" rtlCol="0"/>
          <a:lstStyle/>
          <a:p>
            <a:endParaRPr sz="2052"/>
          </a:p>
        </p:txBody>
      </p:sp>
      <p:sp>
        <p:nvSpPr>
          <p:cNvPr id="15" name="object 15"/>
          <p:cNvSpPr txBox="1"/>
          <p:nvPr/>
        </p:nvSpPr>
        <p:spPr>
          <a:xfrm>
            <a:off x="1713612" y="3550131"/>
            <a:ext cx="785710" cy="670261"/>
          </a:xfrm>
          <a:prstGeom prst="rect">
            <a:avLst/>
          </a:prstGeom>
        </p:spPr>
        <p:txBody>
          <a:bodyPr vert="horz" wrap="square" lIns="0" tIns="28779" rIns="0" bIns="0" rtlCol="0">
            <a:spAutoFit/>
          </a:bodyPr>
          <a:lstStyle/>
          <a:p>
            <a:pPr marL="10860" marR="4344">
              <a:lnSpc>
                <a:spcPts val="2480"/>
              </a:lnSpc>
              <a:spcBef>
                <a:spcPts val="227"/>
              </a:spcBef>
            </a:pPr>
            <a:r>
              <a:rPr sz="2095" spc="9" dirty="0">
                <a:latin typeface="Times New Roman"/>
                <a:cs typeface="Times New Roman"/>
              </a:rPr>
              <a:t>data  </a:t>
            </a:r>
            <a:r>
              <a:rPr sz="2095" spc="13" dirty="0">
                <a:latin typeface="Times New Roman"/>
                <a:cs typeface="Times New Roman"/>
              </a:rPr>
              <a:t>po</a:t>
            </a:r>
            <a:r>
              <a:rPr sz="2095" dirty="0">
                <a:latin typeface="Times New Roman"/>
                <a:cs typeface="Times New Roman"/>
              </a:rPr>
              <a:t>i</a:t>
            </a:r>
            <a:r>
              <a:rPr sz="2095" spc="13" dirty="0">
                <a:latin typeface="Times New Roman"/>
                <a:cs typeface="Times New Roman"/>
              </a:rPr>
              <a:t>n</a:t>
            </a:r>
            <a:r>
              <a:rPr sz="2095" spc="4" dirty="0">
                <a:latin typeface="Times New Roman"/>
                <a:cs typeface="Times New Roman"/>
              </a:rPr>
              <a:t>te</a:t>
            </a:r>
            <a:r>
              <a:rPr sz="2095" spc="9" dirty="0">
                <a:latin typeface="Times New Roman"/>
                <a:cs typeface="Times New Roman"/>
              </a:rPr>
              <a:t>r</a:t>
            </a:r>
            <a:endParaRPr sz="2095">
              <a:latin typeface="Times New Roman"/>
              <a:cs typeface="Times New Roman"/>
            </a:endParaRPr>
          </a:p>
        </p:txBody>
      </p:sp>
      <p:sp>
        <p:nvSpPr>
          <p:cNvPr id="16" name="object 16"/>
          <p:cNvSpPr/>
          <p:nvPr/>
        </p:nvSpPr>
        <p:spPr>
          <a:xfrm>
            <a:off x="3209550" y="2705224"/>
            <a:ext cx="0" cy="748787"/>
          </a:xfrm>
          <a:custGeom>
            <a:avLst/>
            <a:gdLst/>
            <a:ahLst/>
            <a:cxnLst/>
            <a:rect l="l" t="t" r="r" b="b"/>
            <a:pathLst>
              <a:path h="875664">
                <a:moveTo>
                  <a:pt x="0" y="0"/>
                </a:moveTo>
                <a:lnTo>
                  <a:pt x="0" y="875539"/>
                </a:lnTo>
              </a:path>
            </a:pathLst>
          </a:custGeom>
          <a:ln w="13144">
            <a:solidFill>
              <a:srgbClr val="000000"/>
            </a:solidFill>
          </a:ln>
        </p:spPr>
        <p:txBody>
          <a:bodyPr wrap="square" lIns="0" tIns="0" rIns="0" bIns="0" rtlCol="0"/>
          <a:lstStyle/>
          <a:p>
            <a:endParaRPr sz="2052"/>
          </a:p>
        </p:txBody>
      </p:sp>
      <p:sp>
        <p:nvSpPr>
          <p:cNvPr id="17" name="object 17"/>
          <p:cNvSpPr/>
          <p:nvPr/>
        </p:nvSpPr>
        <p:spPr>
          <a:xfrm>
            <a:off x="3175831" y="3408937"/>
            <a:ext cx="67874" cy="67874"/>
          </a:xfrm>
          <a:custGeom>
            <a:avLst/>
            <a:gdLst/>
            <a:ahLst/>
            <a:cxnLst/>
            <a:rect l="l" t="t" r="r" b="b"/>
            <a:pathLst>
              <a:path w="79375" h="79375">
                <a:moveTo>
                  <a:pt x="78867" y="0"/>
                </a:moveTo>
                <a:lnTo>
                  <a:pt x="0" y="0"/>
                </a:lnTo>
                <a:lnTo>
                  <a:pt x="39433" y="78878"/>
                </a:lnTo>
                <a:lnTo>
                  <a:pt x="78867" y="0"/>
                </a:lnTo>
                <a:close/>
              </a:path>
            </a:pathLst>
          </a:custGeom>
          <a:solidFill>
            <a:srgbClr val="000000"/>
          </a:solidFill>
        </p:spPr>
        <p:txBody>
          <a:bodyPr wrap="square" lIns="0" tIns="0" rIns="0" bIns="0" rtlCol="0"/>
          <a:lstStyle/>
          <a:p>
            <a:endParaRPr sz="2052"/>
          </a:p>
        </p:txBody>
      </p:sp>
      <p:sp>
        <p:nvSpPr>
          <p:cNvPr id="18" name="object 18"/>
          <p:cNvSpPr txBox="1"/>
          <p:nvPr/>
        </p:nvSpPr>
        <p:spPr>
          <a:xfrm>
            <a:off x="2810913" y="3543104"/>
            <a:ext cx="785710" cy="670261"/>
          </a:xfrm>
          <a:prstGeom prst="rect">
            <a:avLst/>
          </a:prstGeom>
        </p:spPr>
        <p:txBody>
          <a:bodyPr vert="horz" wrap="square" lIns="0" tIns="28779" rIns="0" bIns="0" rtlCol="0">
            <a:spAutoFit/>
          </a:bodyPr>
          <a:lstStyle/>
          <a:p>
            <a:pPr marL="10860" marR="4344">
              <a:lnSpc>
                <a:spcPts val="2480"/>
              </a:lnSpc>
              <a:spcBef>
                <a:spcPts val="227"/>
              </a:spcBef>
            </a:pPr>
            <a:r>
              <a:rPr sz="2095" spc="9" dirty="0">
                <a:latin typeface="Times New Roman"/>
                <a:cs typeface="Times New Roman"/>
              </a:rPr>
              <a:t>data  </a:t>
            </a:r>
            <a:r>
              <a:rPr sz="2095" spc="13" dirty="0">
                <a:latin typeface="Times New Roman"/>
                <a:cs typeface="Times New Roman"/>
              </a:rPr>
              <a:t>po</a:t>
            </a:r>
            <a:r>
              <a:rPr sz="2095" dirty="0">
                <a:latin typeface="Times New Roman"/>
                <a:cs typeface="Times New Roman"/>
              </a:rPr>
              <a:t>i</a:t>
            </a:r>
            <a:r>
              <a:rPr sz="2095" spc="13" dirty="0">
                <a:latin typeface="Times New Roman"/>
                <a:cs typeface="Times New Roman"/>
              </a:rPr>
              <a:t>n</a:t>
            </a:r>
            <a:r>
              <a:rPr sz="2095" spc="4" dirty="0">
                <a:latin typeface="Times New Roman"/>
                <a:cs typeface="Times New Roman"/>
              </a:rPr>
              <a:t>te</a:t>
            </a:r>
            <a:r>
              <a:rPr sz="2095" spc="9" dirty="0">
                <a:latin typeface="Times New Roman"/>
                <a:cs typeface="Times New Roman"/>
              </a:rPr>
              <a:t>r</a:t>
            </a:r>
            <a:endParaRPr sz="2095">
              <a:latin typeface="Times New Roman"/>
              <a:cs typeface="Times New Roman"/>
            </a:endParaRPr>
          </a:p>
        </p:txBody>
      </p:sp>
      <p:sp>
        <p:nvSpPr>
          <p:cNvPr id="19" name="object 19"/>
          <p:cNvSpPr txBox="1"/>
          <p:nvPr/>
        </p:nvSpPr>
        <p:spPr>
          <a:xfrm>
            <a:off x="4318091" y="2282258"/>
            <a:ext cx="455571" cy="392578"/>
          </a:xfrm>
          <a:prstGeom prst="rect">
            <a:avLst/>
          </a:prstGeom>
          <a:ln w="13145">
            <a:solidFill>
              <a:srgbClr val="000000"/>
            </a:solidFill>
          </a:ln>
        </p:spPr>
        <p:txBody>
          <a:bodyPr vert="horz" wrap="square" lIns="0" tIns="69503" rIns="0" bIns="0" rtlCol="0">
            <a:spAutoFit/>
          </a:bodyPr>
          <a:lstStyle/>
          <a:p>
            <a:pPr marL="127602">
              <a:spcBef>
                <a:spcPts val="547"/>
              </a:spcBef>
            </a:pPr>
            <a:r>
              <a:rPr sz="2095" spc="9" dirty="0">
                <a:latin typeface="Times New Roman"/>
                <a:cs typeface="Times New Roman"/>
              </a:rPr>
              <a:t>K</a:t>
            </a:r>
            <a:r>
              <a:rPr sz="2116" spc="13" baseline="-20202" dirty="0">
                <a:latin typeface="Times New Roman"/>
                <a:cs typeface="Times New Roman"/>
              </a:rPr>
              <a:t>i</a:t>
            </a:r>
            <a:endParaRPr sz="2116" baseline="-20202">
              <a:latin typeface="Times New Roman"/>
              <a:cs typeface="Times New Roman"/>
            </a:endParaRPr>
          </a:p>
        </p:txBody>
      </p:sp>
      <p:sp>
        <p:nvSpPr>
          <p:cNvPr id="20" name="object 20"/>
          <p:cNvSpPr txBox="1"/>
          <p:nvPr/>
        </p:nvSpPr>
        <p:spPr>
          <a:xfrm>
            <a:off x="4773309" y="2282258"/>
            <a:ext cx="476748" cy="428217"/>
          </a:xfrm>
          <a:prstGeom prst="rect">
            <a:avLst/>
          </a:prstGeom>
          <a:ln w="13146">
            <a:solidFill>
              <a:srgbClr val="000000"/>
            </a:solidFill>
          </a:ln>
        </p:spPr>
        <p:txBody>
          <a:bodyPr vert="horz" wrap="square" lIns="0" tIns="104798" rIns="0" bIns="0" rtlCol="0">
            <a:spAutoFit/>
          </a:bodyPr>
          <a:lstStyle/>
          <a:p>
            <a:pPr marL="110769">
              <a:spcBef>
                <a:spcPts val="825"/>
              </a:spcBef>
            </a:pPr>
            <a:r>
              <a:rPr sz="2095" spc="9" dirty="0">
                <a:latin typeface="Times New Roman"/>
                <a:cs typeface="Times New Roman"/>
              </a:rPr>
              <a:t>R</a:t>
            </a:r>
            <a:r>
              <a:rPr sz="2116" spc="13" baseline="-20202" dirty="0">
                <a:latin typeface="Times New Roman"/>
                <a:cs typeface="Times New Roman"/>
              </a:rPr>
              <a:t>i</a:t>
            </a:r>
            <a:endParaRPr sz="2116" baseline="-20202">
              <a:latin typeface="Times New Roman"/>
              <a:cs typeface="Times New Roman"/>
            </a:endParaRPr>
          </a:p>
        </p:txBody>
      </p:sp>
      <p:sp>
        <p:nvSpPr>
          <p:cNvPr id="21" name="object 21"/>
          <p:cNvSpPr/>
          <p:nvPr/>
        </p:nvSpPr>
        <p:spPr>
          <a:xfrm>
            <a:off x="4318090" y="2282258"/>
            <a:ext cx="931776" cy="490866"/>
          </a:xfrm>
          <a:custGeom>
            <a:avLst/>
            <a:gdLst/>
            <a:ahLst/>
            <a:cxnLst/>
            <a:rect l="l" t="t" r="r" b="b"/>
            <a:pathLst>
              <a:path w="1089660" h="574039">
                <a:moveTo>
                  <a:pt x="0" y="0"/>
                </a:moveTo>
                <a:lnTo>
                  <a:pt x="1089349" y="0"/>
                </a:lnTo>
                <a:lnTo>
                  <a:pt x="1089349" y="573513"/>
                </a:lnTo>
                <a:lnTo>
                  <a:pt x="0" y="573513"/>
                </a:lnTo>
                <a:lnTo>
                  <a:pt x="0" y="0"/>
                </a:lnTo>
                <a:close/>
              </a:path>
            </a:pathLst>
          </a:custGeom>
          <a:ln w="13146">
            <a:solidFill>
              <a:srgbClr val="000000"/>
            </a:solidFill>
          </a:ln>
        </p:spPr>
        <p:txBody>
          <a:bodyPr wrap="square" lIns="0" tIns="0" rIns="0" bIns="0" rtlCol="0"/>
          <a:lstStyle/>
          <a:p>
            <a:endParaRPr sz="2052"/>
          </a:p>
        </p:txBody>
      </p:sp>
      <p:sp>
        <p:nvSpPr>
          <p:cNvPr id="22" name="object 22"/>
          <p:cNvSpPr/>
          <p:nvPr/>
        </p:nvSpPr>
        <p:spPr>
          <a:xfrm>
            <a:off x="4773308" y="2282258"/>
            <a:ext cx="0" cy="490866"/>
          </a:xfrm>
          <a:custGeom>
            <a:avLst/>
            <a:gdLst/>
            <a:ahLst/>
            <a:cxnLst/>
            <a:rect l="l" t="t" r="r" b="b"/>
            <a:pathLst>
              <a:path h="574039">
                <a:moveTo>
                  <a:pt x="0" y="0"/>
                </a:moveTo>
                <a:lnTo>
                  <a:pt x="1" y="573513"/>
                </a:lnTo>
              </a:path>
            </a:pathLst>
          </a:custGeom>
          <a:ln w="13144">
            <a:solidFill>
              <a:srgbClr val="000000"/>
            </a:solidFill>
          </a:ln>
        </p:spPr>
        <p:txBody>
          <a:bodyPr wrap="square" lIns="0" tIns="0" rIns="0" bIns="0" rtlCol="0"/>
          <a:lstStyle/>
          <a:p>
            <a:endParaRPr sz="2052"/>
          </a:p>
        </p:txBody>
      </p:sp>
      <p:sp>
        <p:nvSpPr>
          <p:cNvPr id="23" name="object 23"/>
          <p:cNvSpPr/>
          <p:nvPr/>
        </p:nvSpPr>
        <p:spPr>
          <a:xfrm>
            <a:off x="4989677" y="2719275"/>
            <a:ext cx="0" cy="748787"/>
          </a:xfrm>
          <a:custGeom>
            <a:avLst/>
            <a:gdLst/>
            <a:ahLst/>
            <a:cxnLst/>
            <a:rect l="l" t="t" r="r" b="b"/>
            <a:pathLst>
              <a:path h="875664">
                <a:moveTo>
                  <a:pt x="0" y="0"/>
                </a:moveTo>
                <a:lnTo>
                  <a:pt x="0" y="875539"/>
                </a:lnTo>
              </a:path>
            </a:pathLst>
          </a:custGeom>
          <a:ln w="13144">
            <a:solidFill>
              <a:srgbClr val="000000"/>
            </a:solidFill>
          </a:ln>
        </p:spPr>
        <p:txBody>
          <a:bodyPr wrap="square" lIns="0" tIns="0" rIns="0" bIns="0" rtlCol="0"/>
          <a:lstStyle/>
          <a:p>
            <a:endParaRPr sz="2052"/>
          </a:p>
        </p:txBody>
      </p:sp>
      <p:sp>
        <p:nvSpPr>
          <p:cNvPr id="24" name="object 24"/>
          <p:cNvSpPr/>
          <p:nvPr/>
        </p:nvSpPr>
        <p:spPr>
          <a:xfrm>
            <a:off x="4955958" y="3422989"/>
            <a:ext cx="67874" cy="67874"/>
          </a:xfrm>
          <a:custGeom>
            <a:avLst/>
            <a:gdLst/>
            <a:ahLst/>
            <a:cxnLst/>
            <a:rect l="l" t="t" r="r" b="b"/>
            <a:pathLst>
              <a:path w="79375" h="79375">
                <a:moveTo>
                  <a:pt x="78866" y="0"/>
                </a:moveTo>
                <a:lnTo>
                  <a:pt x="0" y="0"/>
                </a:lnTo>
                <a:lnTo>
                  <a:pt x="39433" y="78878"/>
                </a:lnTo>
                <a:lnTo>
                  <a:pt x="78866" y="0"/>
                </a:lnTo>
                <a:close/>
              </a:path>
            </a:pathLst>
          </a:custGeom>
          <a:solidFill>
            <a:srgbClr val="000000"/>
          </a:solidFill>
        </p:spPr>
        <p:txBody>
          <a:bodyPr wrap="square" lIns="0" tIns="0" rIns="0" bIns="0" rtlCol="0"/>
          <a:lstStyle/>
          <a:p>
            <a:endParaRPr sz="2052"/>
          </a:p>
        </p:txBody>
      </p:sp>
      <p:sp>
        <p:nvSpPr>
          <p:cNvPr id="25" name="object 25"/>
          <p:cNvSpPr txBox="1"/>
          <p:nvPr/>
        </p:nvSpPr>
        <p:spPr>
          <a:xfrm>
            <a:off x="4591039" y="3557157"/>
            <a:ext cx="785710" cy="670261"/>
          </a:xfrm>
          <a:prstGeom prst="rect">
            <a:avLst/>
          </a:prstGeom>
        </p:spPr>
        <p:txBody>
          <a:bodyPr vert="horz" wrap="square" lIns="0" tIns="28779" rIns="0" bIns="0" rtlCol="0">
            <a:spAutoFit/>
          </a:bodyPr>
          <a:lstStyle/>
          <a:p>
            <a:pPr marL="10860" marR="4344">
              <a:lnSpc>
                <a:spcPts val="2480"/>
              </a:lnSpc>
              <a:spcBef>
                <a:spcPts val="227"/>
              </a:spcBef>
            </a:pPr>
            <a:r>
              <a:rPr sz="2095" spc="9" dirty="0">
                <a:latin typeface="Times New Roman"/>
                <a:cs typeface="Times New Roman"/>
              </a:rPr>
              <a:t>data  </a:t>
            </a:r>
            <a:r>
              <a:rPr sz="2095" spc="13" dirty="0">
                <a:latin typeface="Times New Roman"/>
                <a:cs typeface="Times New Roman"/>
              </a:rPr>
              <a:t>po</a:t>
            </a:r>
            <a:r>
              <a:rPr sz="2095" dirty="0">
                <a:latin typeface="Times New Roman"/>
                <a:cs typeface="Times New Roman"/>
              </a:rPr>
              <a:t>i</a:t>
            </a:r>
            <a:r>
              <a:rPr sz="2095" spc="13" dirty="0">
                <a:latin typeface="Times New Roman"/>
                <a:cs typeface="Times New Roman"/>
              </a:rPr>
              <a:t>n</a:t>
            </a:r>
            <a:r>
              <a:rPr sz="2095" spc="4" dirty="0">
                <a:latin typeface="Times New Roman"/>
                <a:cs typeface="Times New Roman"/>
              </a:rPr>
              <a:t>te</a:t>
            </a:r>
            <a:r>
              <a:rPr sz="2095" spc="9" dirty="0">
                <a:latin typeface="Times New Roman"/>
                <a:cs typeface="Times New Roman"/>
              </a:rPr>
              <a:t>r</a:t>
            </a:r>
            <a:endParaRPr sz="2095">
              <a:latin typeface="Times New Roman"/>
              <a:cs typeface="Times New Roman"/>
            </a:endParaRPr>
          </a:p>
        </p:txBody>
      </p:sp>
      <p:sp>
        <p:nvSpPr>
          <p:cNvPr id="26" name="object 26"/>
          <p:cNvSpPr txBox="1"/>
          <p:nvPr/>
        </p:nvSpPr>
        <p:spPr>
          <a:xfrm>
            <a:off x="6102433" y="2282258"/>
            <a:ext cx="464802" cy="490145"/>
          </a:xfrm>
          <a:prstGeom prst="rect">
            <a:avLst/>
          </a:prstGeom>
          <a:ln w="13145">
            <a:solidFill>
              <a:srgbClr val="000000"/>
            </a:solidFill>
          </a:ln>
        </p:spPr>
        <p:txBody>
          <a:bodyPr vert="horz" wrap="square" lIns="0" tIns="193305" rIns="0" bIns="0" rtlCol="0">
            <a:spAutoFit/>
          </a:bodyPr>
          <a:lstStyle/>
          <a:p>
            <a:pPr marL="24977">
              <a:lnSpc>
                <a:spcPts val="2339"/>
              </a:lnSpc>
              <a:spcBef>
                <a:spcPts val="1522"/>
              </a:spcBef>
            </a:pPr>
            <a:r>
              <a:rPr sz="3142" spc="26" baseline="13605" dirty="0">
                <a:latin typeface="Times New Roman"/>
                <a:cs typeface="Times New Roman"/>
              </a:rPr>
              <a:t>K</a:t>
            </a:r>
            <a:r>
              <a:rPr sz="1411" dirty="0">
                <a:latin typeface="Times New Roman"/>
                <a:cs typeface="Times New Roman"/>
              </a:rPr>
              <a:t>k-1</a:t>
            </a:r>
            <a:endParaRPr sz="1411">
              <a:latin typeface="Times New Roman"/>
              <a:cs typeface="Times New Roman"/>
            </a:endParaRPr>
          </a:p>
        </p:txBody>
      </p:sp>
      <p:sp>
        <p:nvSpPr>
          <p:cNvPr id="27" name="object 27"/>
          <p:cNvSpPr txBox="1"/>
          <p:nvPr/>
        </p:nvSpPr>
        <p:spPr>
          <a:xfrm>
            <a:off x="6556246" y="2282258"/>
            <a:ext cx="499553" cy="500137"/>
          </a:xfrm>
          <a:prstGeom prst="rect">
            <a:avLst/>
          </a:prstGeom>
          <a:ln w="13146">
            <a:solidFill>
              <a:srgbClr val="000000"/>
            </a:solidFill>
          </a:ln>
        </p:spPr>
        <p:txBody>
          <a:bodyPr vert="horz" wrap="square" lIns="0" tIns="228600" rIns="0" bIns="0" rtlCol="0">
            <a:spAutoFit/>
          </a:bodyPr>
          <a:lstStyle/>
          <a:p>
            <a:pPr marL="70046">
              <a:lnSpc>
                <a:spcPts val="2061"/>
              </a:lnSpc>
              <a:spcBef>
                <a:spcPts val="1800"/>
              </a:spcBef>
            </a:pPr>
            <a:r>
              <a:rPr sz="3142" spc="26" baseline="13605" dirty="0">
                <a:latin typeface="Times New Roman"/>
                <a:cs typeface="Times New Roman"/>
              </a:rPr>
              <a:t>R</a:t>
            </a:r>
            <a:r>
              <a:rPr sz="1411" dirty="0">
                <a:latin typeface="Times New Roman"/>
                <a:cs typeface="Times New Roman"/>
              </a:rPr>
              <a:t>k-1</a:t>
            </a:r>
            <a:endParaRPr sz="1411">
              <a:latin typeface="Times New Roman"/>
              <a:cs typeface="Times New Roman"/>
            </a:endParaRPr>
          </a:p>
        </p:txBody>
      </p:sp>
      <p:sp>
        <p:nvSpPr>
          <p:cNvPr id="28" name="object 28"/>
          <p:cNvSpPr/>
          <p:nvPr/>
        </p:nvSpPr>
        <p:spPr>
          <a:xfrm>
            <a:off x="6102433" y="2282258"/>
            <a:ext cx="931776" cy="490866"/>
          </a:xfrm>
          <a:custGeom>
            <a:avLst/>
            <a:gdLst/>
            <a:ahLst/>
            <a:cxnLst/>
            <a:rect l="l" t="t" r="r" b="b"/>
            <a:pathLst>
              <a:path w="1089659" h="574039">
                <a:moveTo>
                  <a:pt x="0" y="0"/>
                </a:moveTo>
                <a:lnTo>
                  <a:pt x="1089349" y="0"/>
                </a:lnTo>
                <a:lnTo>
                  <a:pt x="1089349" y="573513"/>
                </a:lnTo>
                <a:lnTo>
                  <a:pt x="0" y="573513"/>
                </a:lnTo>
                <a:lnTo>
                  <a:pt x="0" y="0"/>
                </a:lnTo>
                <a:close/>
              </a:path>
            </a:pathLst>
          </a:custGeom>
          <a:ln w="13146">
            <a:solidFill>
              <a:srgbClr val="000000"/>
            </a:solidFill>
          </a:ln>
        </p:spPr>
        <p:txBody>
          <a:bodyPr wrap="square" lIns="0" tIns="0" rIns="0" bIns="0" rtlCol="0"/>
          <a:lstStyle/>
          <a:p>
            <a:endParaRPr sz="2052"/>
          </a:p>
        </p:txBody>
      </p:sp>
      <p:sp>
        <p:nvSpPr>
          <p:cNvPr id="29" name="object 29"/>
          <p:cNvSpPr/>
          <p:nvPr/>
        </p:nvSpPr>
        <p:spPr>
          <a:xfrm>
            <a:off x="6556246" y="2318792"/>
            <a:ext cx="0" cy="490866"/>
          </a:xfrm>
          <a:custGeom>
            <a:avLst/>
            <a:gdLst/>
            <a:ahLst/>
            <a:cxnLst/>
            <a:rect l="l" t="t" r="r" b="b"/>
            <a:pathLst>
              <a:path h="574039">
                <a:moveTo>
                  <a:pt x="0" y="0"/>
                </a:moveTo>
                <a:lnTo>
                  <a:pt x="0" y="573513"/>
                </a:lnTo>
              </a:path>
            </a:pathLst>
          </a:custGeom>
          <a:ln w="13144">
            <a:solidFill>
              <a:srgbClr val="000000"/>
            </a:solidFill>
          </a:ln>
        </p:spPr>
        <p:txBody>
          <a:bodyPr wrap="square" lIns="0" tIns="0" rIns="0" bIns="0" rtlCol="0"/>
          <a:lstStyle/>
          <a:p>
            <a:endParaRPr sz="2052"/>
          </a:p>
        </p:txBody>
      </p:sp>
      <p:sp>
        <p:nvSpPr>
          <p:cNvPr id="30" name="object 30"/>
          <p:cNvSpPr txBox="1"/>
          <p:nvPr/>
        </p:nvSpPr>
        <p:spPr>
          <a:xfrm>
            <a:off x="7556336" y="2424566"/>
            <a:ext cx="636388" cy="392061"/>
          </a:xfrm>
          <a:prstGeom prst="rect">
            <a:avLst/>
          </a:prstGeom>
        </p:spPr>
        <p:txBody>
          <a:bodyPr vert="horz" wrap="square" lIns="0" tIns="10317" rIns="0" bIns="0" rtlCol="0">
            <a:spAutoFit/>
          </a:bodyPr>
          <a:lstStyle/>
          <a:p>
            <a:pPr marL="32579">
              <a:spcBef>
                <a:spcPts val="81"/>
              </a:spcBef>
            </a:pPr>
            <a:r>
              <a:rPr sz="3720" spc="6" baseline="13409" dirty="0">
                <a:latin typeface="Times New Roman"/>
                <a:cs typeface="Times New Roman"/>
              </a:rPr>
              <a:t>R</a:t>
            </a:r>
            <a:r>
              <a:rPr sz="1625" spc="4" dirty="0">
                <a:latin typeface="Times New Roman"/>
                <a:cs typeface="Times New Roman"/>
              </a:rPr>
              <a:t>next</a:t>
            </a:r>
            <a:endParaRPr sz="1625">
              <a:latin typeface="Times New Roman"/>
              <a:cs typeface="Times New Roman"/>
            </a:endParaRPr>
          </a:p>
        </p:txBody>
      </p:sp>
      <p:sp>
        <p:nvSpPr>
          <p:cNvPr id="31" name="object 31"/>
          <p:cNvSpPr/>
          <p:nvPr/>
        </p:nvSpPr>
        <p:spPr>
          <a:xfrm>
            <a:off x="6769804" y="2733328"/>
            <a:ext cx="0" cy="748787"/>
          </a:xfrm>
          <a:custGeom>
            <a:avLst/>
            <a:gdLst/>
            <a:ahLst/>
            <a:cxnLst/>
            <a:rect l="l" t="t" r="r" b="b"/>
            <a:pathLst>
              <a:path h="875664">
                <a:moveTo>
                  <a:pt x="0" y="0"/>
                </a:moveTo>
                <a:lnTo>
                  <a:pt x="0" y="875539"/>
                </a:lnTo>
              </a:path>
            </a:pathLst>
          </a:custGeom>
          <a:ln w="13144">
            <a:solidFill>
              <a:srgbClr val="000000"/>
            </a:solidFill>
          </a:ln>
        </p:spPr>
        <p:txBody>
          <a:bodyPr wrap="square" lIns="0" tIns="0" rIns="0" bIns="0" rtlCol="0"/>
          <a:lstStyle/>
          <a:p>
            <a:endParaRPr sz="2052"/>
          </a:p>
        </p:txBody>
      </p:sp>
      <p:sp>
        <p:nvSpPr>
          <p:cNvPr id="32" name="object 32"/>
          <p:cNvSpPr/>
          <p:nvPr/>
        </p:nvSpPr>
        <p:spPr>
          <a:xfrm>
            <a:off x="6736085" y="3437042"/>
            <a:ext cx="67874" cy="67874"/>
          </a:xfrm>
          <a:custGeom>
            <a:avLst/>
            <a:gdLst/>
            <a:ahLst/>
            <a:cxnLst/>
            <a:rect l="l" t="t" r="r" b="b"/>
            <a:pathLst>
              <a:path w="79375" h="79375">
                <a:moveTo>
                  <a:pt x="78866" y="0"/>
                </a:moveTo>
                <a:lnTo>
                  <a:pt x="0" y="0"/>
                </a:lnTo>
                <a:lnTo>
                  <a:pt x="39433" y="78878"/>
                </a:lnTo>
                <a:lnTo>
                  <a:pt x="78866" y="0"/>
                </a:lnTo>
                <a:close/>
              </a:path>
            </a:pathLst>
          </a:custGeom>
          <a:solidFill>
            <a:srgbClr val="000000"/>
          </a:solidFill>
        </p:spPr>
        <p:txBody>
          <a:bodyPr wrap="square" lIns="0" tIns="0" rIns="0" bIns="0" rtlCol="0"/>
          <a:lstStyle/>
          <a:p>
            <a:endParaRPr sz="2052"/>
          </a:p>
        </p:txBody>
      </p:sp>
      <p:sp>
        <p:nvSpPr>
          <p:cNvPr id="33" name="object 33"/>
          <p:cNvSpPr txBox="1"/>
          <p:nvPr/>
        </p:nvSpPr>
        <p:spPr>
          <a:xfrm>
            <a:off x="6371167" y="3571209"/>
            <a:ext cx="785710" cy="670261"/>
          </a:xfrm>
          <a:prstGeom prst="rect">
            <a:avLst/>
          </a:prstGeom>
        </p:spPr>
        <p:txBody>
          <a:bodyPr vert="horz" wrap="square" lIns="0" tIns="28779" rIns="0" bIns="0" rtlCol="0">
            <a:spAutoFit/>
          </a:bodyPr>
          <a:lstStyle/>
          <a:p>
            <a:pPr marL="10860" marR="4344">
              <a:lnSpc>
                <a:spcPts val="2480"/>
              </a:lnSpc>
              <a:spcBef>
                <a:spcPts val="227"/>
              </a:spcBef>
            </a:pPr>
            <a:r>
              <a:rPr sz="2095" spc="9" dirty="0">
                <a:latin typeface="Times New Roman"/>
                <a:cs typeface="Times New Roman"/>
              </a:rPr>
              <a:t>data  </a:t>
            </a:r>
            <a:r>
              <a:rPr sz="2095" spc="13" dirty="0">
                <a:latin typeface="Times New Roman"/>
                <a:cs typeface="Times New Roman"/>
              </a:rPr>
              <a:t>po</a:t>
            </a:r>
            <a:r>
              <a:rPr sz="2095" dirty="0">
                <a:latin typeface="Times New Roman"/>
                <a:cs typeface="Times New Roman"/>
              </a:rPr>
              <a:t>i</a:t>
            </a:r>
            <a:r>
              <a:rPr sz="2095" spc="13" dirty="0">
                <a:latin typeface="Times New Roman"/>
                <a:cs typeface="Times New Roman"/>
              </a:rPr>
              <a:t>n</a:t>
            </a:r>
            <a:r>
              <a:rPr sz="2095" spc="4" dirty="0">
                <a:latin typeface="Times New Roman"/>
                <a:cs typeface="Times New Roman"/>
              </a:rPr>
              <a:t>te</a:t>
            </a:r>
            <a:r>
              <a:rPr sz="2095" spc="9" dirty="0">
                <a:latin typeface="Times New Roman"/>
                <a:cs typeface="Times New Roman"/>
              </a:rPr>
              <a:t>r</a:t>
            </a:r>
            <a:endParaRPr sz="2095">
              <a:latin typeface="Times New Roman"/>
              <a:cs typeface="Times New Roman"/>
            </a:endParaRPr>
          </a:p>
        </p:txBody>
      </p:sp>
      <p:sp>
        <p:nvSpPr>
          <p:cNvPr id="34" name="object 34"/>
          <p:cNvSpPr txBox="1"/>
          <p:nvPr/>
        </p:nvSpPr>
        <p:spPr>
          <a:xfrm>
            <a:off x="2963413" y="5178758"/>
            <a:ext cx="3142300" cy="392061"/>
          </a:xfrm>
          <a:prstGeom prst="rect">
            <a:avLst/>
          </a:prstGeom>
        </p:spPr>
        <p:txBody>
          <a:bodyPr vert="horz" wrap="square" lIns="0" tIns="10317" rIns="0" bIns="0" rtlCol="0">
            <a:spAutoFit/>
          </a:bodyPr>
          <a:lstStyle/>
          <a:p>
            <a:pPr marL="32579">
              <a:spcBef>
                <a:spcPts val="81"/>
              </a:spcBef>
            </a:pPr>
            <a:r>
              <a:rPr sz="2480" b="1" spc="-4" dirty="0">
                <a:latin typeface="Times New Roman"/>
                <a:cs typeface="Times New Roman"/>
              </a:rPr>
              <a:t>Leaf node of a </a:t>
            </a:r>
            <a:r>
              <a:rPr sz="2480" b="1" spc="4" dirty="0">
                <a:latin typeface="Times New Roman"/>
                <a:cs typeface="Times New Roman"/>
              </a:rPr>
              <a:t>B</a:t>
            </a:r>
            <a:r>
              <a:rPr sz="2437" b="1" spc="6" baseline="24853" dirty="0">
                <a:latin typeface="Times New Roman"/>
                <a:cs typeface="Times New Roman"/>
              </a:rPr>
              <a:t>+ </a:t>
            </a:r>
            <a:r>
              <a:rPr sz="2480" b="1" spc="-4" dirty="0">
                <a:latin typeface="Times New Roman"/>
                <a:cs typeface="Times New Roman"/>
              </a:rPr>
              <a:t>-</a:t>
            </a:r>
            <a:r>
              <a:rPr sz="2480" b="1" spc="-34" dirty="0">
                <a:latin typeface="Times New Roman"/>
                <a:cs typeface="Times New Roman"/>
              </a:rPr>
              <a:t> </a:t>
            </a:r>
            <a:r>
              <a:rPr sz="2480" b="1" spc="-17" dirty="0">
                <a:latin typeface="Times New Roman"/>
                <a:cs typeface="Times New Roman"/>
              </a:rPr>
              <a:t>tree</a:t>
            </a:r>
            <a:endParaRPr sz="2480">
              <a:latin typeface="Times New Roman"/>
              <a:cs typeface="Times New Roman"/>
            </a:endParaRPr>
          </a:p>
        </p:txBody>
      </p:sp>
      <p:sp>
        <p:nvSpPr>
          <p:cNvPr id="35" name="object 35"/>
          <p:cNvSpPr txBox="1">
            <a:spLocks noGrp="1"/>
          </p:cNvSpPr>
          <p:nvPr>
            <p:ph type="title"/>
          </p:nvPr>
        </p:nvSpPr>
        <p:spPr>
          <a:xfrm>
            <a:off x="0" y="26954"/>
            <a:ext cx="9144000" cy="504505"/>
          </a:xfrm>
          <a:prstGeom prst="rect">
            <a:avLst/>
          </a:prstGeom>
        </p:spPr>
        <p:txBody>
          <a:bodyPr vert="horz" wrap="square" lIns="0" tIns="11946" rIns="0" bIns="0" numCol="1" rtlCol="0" anchor="b" anchorCtr="0" compatLnSpc="1">
            <a:prstTxWarp prst="textNoShape">
              <a:avLst/>
            </a:prstTxWarp>
            <a:spAutoFit/>
          </a:bodyPr>
          <a:lstStyle/>
          <a:p>
            <a:pPr marL="1114755">
              <a:spcBef>
                <a:spcPts val="94"/>
              </a:spcBef>
            </a:pPr>
            <a:r>
              <a:rPr sz="3200" b="1" dirty="0">
                <a:effectLst>
                  <a:outerShdw blurRad="38100" dist="38100" dir="2700000" algn="tl">
                    <a:srgbClr val="000000">
                      <a:alpha val="43137"/>
                    </a:srgbClr>
                  </a:outerShdw>
                </a:effectLst>
              </a:rPr>
              <a:t>Structure </a:t>
            </a:r>
            <a:r>
              <a:rPr sz="3200" b="1" spc="4" dirty="0">
                <a:effectLst>
                  <a:outerShdw blurRad="38100" dist="38100" dir="2700000" algn="tl">
                    <a:srgbClr val="000000">
                      <a:alpha val="43137"/>
                    </a:srgbClr>
                  </a:outerShdw>
                </a:effectLst>
              </a:rPr>
              <a:t>of Leaf nodes of</a:t>
            </a:r>
            <a:r>
              <a:rPr sz="3200" b="1" spc="-26" dirty="0">
                <a:effectLst>
                  <a:outerShdw blurRad="38100" dist="38100" dir="2700000" algn="tl">
                    <a:srgbClr val="000000">
                      <a:alpha val="43137"/>
                    </a:srgbClr>
                  </a:outerShdw>
                </a:effectLst>
              </a:rPr>
              <a:t> </a:t>
            </a:r>
            <a:r>
              <a:rPr sz="3200" b="1" spc="-13" dirty="0">
                <a:effectLst>
                  <a:outerShdw blurRad="38100" dist="38100" dir="2700000" algn="tl">
                    <a:srgbClr val="000000">
                      <a:alpha val="43137"/>
                    </a:srgbClr>
                  </a:outerShdw>
                </a:effectLst>
              </a:rPr>
              <a:t>B</a:t>
            </a:r>
            <a:r>
              <a:rPr sz="3200" b="1" spc="-19" baseline="25252" dirty="0">
                <a:effectLst>
                  <a:outerShdw blurRad="38100" dist="38100" dir="2700000" algn="tl">
                    <a:srgbClr val="000000">
                      <a:alpha val="43137"/>
                    </a:srgbClr>
                  </a:outerShdw>
                </a:effectLst>
              </a:rPr>
              <a:t>+</a:t>
            </a:r>
            <a:r>
              <a:rPr sz="3200" b="1" spc="-13" dirty="0">
                <a:effectLst>
                  <a:outerShdw blurRad="38100" dist="38100" dir="2700000" algn="tl">
                    <a:srgbClr val="000000">
                      <a:alpha val="43137"/>
                    </a:srgbClr>
                  </a:outerShdw>
                </a:effectLst>
              </a:rPr>
              <a:t>-Trees</a:t>
            </a:r>
            <a:endParaRPr sz="3200" b="1" dirty="0">
              <a:effectLst>
                <a:outerShdw blurRad="38100" dist="38100" dir="2700000" algn="tl">
                  <a:srgbClr val="000000">
                    <a:alpha val="43137"/>
                  </a:srgbClr>
                </a:outerShdw>
              </a:effectLst>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2240" y="960939"/>
            <a:ext cx="3414395" cy="413575"/>
          </a:xfrm>
          <a:prstGeom prst="rect">
            <a:avLst/>
          </a:prstGeom>
        </p:spPr>
        <p:txBody>
          <a:bodyPr vert="horz" wrap="square" lIns="0" tIns="13335" rIns="0" bIns="0" rtlCol="0">
            <a:spAutoFit/>
          </a:bodyPr>
          <a:lstStyle/>
          <a:p>
            <a:pPr marL="12700">
              <a:spcBef>
                <a:spcPts val="105"/>
              </a:spcBef>
              <a:tabLst>
                <a:tab pos="1623655" algn="l"/>
              </a:tabLst>
            </a:pPr>
            <a:r>
              <a:rPr sz="2600" b="1" spc="95" dirty="0">
                <a:solidFill>
                  <a:srgbClr val="585858"/>
                </a:solidFill>
                <a:latin typeface="Arial"/>
                <a:cs typeface="Arial"/>
              </a:rPr>
              <a:t>B+</a:t>
            </a:r>
            <a:r>
              <a:rPr sz="2600" b="1" spc="-370" dirty="0">
                <a:solidFill>
                  <a:srgbClr val="585858"/>
                </a:solidFill>
                <a:latin typeface="Arial"/>
                <a:cs typeface="Arial"/>
              </a:rPr>
              <a:t> </a:t>
            </a:r>
            <a:r>
              <a:rPr sz="2600" b="1" spc="170" dirty="0">
                <a:solidFill>
                  <a:srgbClr val="585858"/>
                </a:solidFill>
                <a:latin typeface="Arial"/>
                <a:cs typeface="Arial"/>
              </a:rPr>
              <a:t>TREE	</a:t>
            </a:r>
            <a:r>
              <a:rPr sz="2600" b="1" spc="155" dirty="0">
                <a:solidFill>
                  <a:srgbClr val="585858"/>
                </a:solidFill>
                <a:latin typeface="Arial"/>
                <a:cs typeface="Arial"/>
              </a:rPr>
              <a:t>EXAM</a:t>
            </a:r>
            <a:r>
              <a:rPr sz="2600" b="1" spc="-430" dirty="0">
                <a:solidFill>
                  <a:srgbClr val="585858"/>
                </a:solidFill>
                <a:latin typeface="Arial"/>
                <a:cs typeface="Arial"/>
              </a:rPr>
              <a:t> </a:t>
            </a:r>
            <a:r>
              <a:rPr sz="2600" b="1" spc="140" dirty="0">
                <a:solidFill>
                  <a:srgbClr val="585858"/>
                </a:solidFill>
                <a:latin typeface="Arial"/>
                <a:cs typeface="Arial"/>
              </a:rPr>
              <a:t>PLE</a:t>
            </a:r>
            <a:endParaRPr sz="2600" dirty="0">
              <a:latin typeface="Arial"/>
              <a:cs typeface="Arial"/>
            </a:endParaRPr>
          </a:p>
        </p:txBody>
      </p:sp>
      <p:sp>
        <p:nvSpPr>
          <p:cNvPr id="4" name="object 4"/>
          <p:cNvSpPr txBox="1"/>
          <p:nvPr/>
        </p:nvSpPr>
        <p:spPr>
          <a:xfrm>
            <a:off x="6934965" y="3925443"/>
            <a:ext cx="1501775" cy="443070"/>
          </a:xfrm>
          <a:prstGeom prst="rect">
            <a:avLst/>
          </a:prstGeom>
        </p:spPr>
        <p:txBody>
          <a:bodyPr vert="horz" wrap="square" lIns="0" tIns="12065" rIns="0" bIns="0" rtlCol="0">
            <a:spAutoFit/>
          </a:bodyPr>
          <a:lstStyle/>
          <a:p>
            <a:pPr marL="12700">
              <a:spcBef>
                <a:spcPts val="95"/>
              </a:spcBef>
            </a:pPr>
            <a:r>
              <a:rPr sz="2800" b="1" i="1" spc="-140" dirty="0">
                <a:solidFill>
                  <a:srgbClr val="EE3D42"/>
                </a:solidFill>
                <a:latin typeface="Book Antiqua"/>
                <a:cs typeface="Book Antiqua"/>
              </a:rPr>
              <a:t>Leaf</a:t>
            </a:r>
            <a:r>
              <a:rPr sz="2800" b="1" i="1" spc="-245" dirty="0">
                <a:solidFill>
                  <a:srgbClr val="EE3D42"/>
                </a:solidFill>
                <a:latin typeface="Book Antiqua"/>
                <a:cs typeface="Book Antiqua"/>
              </a:rPr>
              <a:t> </a:t>
            </a:r>
            <a:r>
              <a:rPr sz="2800" b="1" i="1" spc="-320" dirty="0">
                <a:solidFill>
                  <a:srgbClr val="EE3D42"/>
                </a:solidFill>
                <a:latin typeface="Book Antiqua"/>
                <a:cs typeface="Book Antiqua"/>
              </a:rPr>
              <a:t>Nodes</a:t>
            </a:r>
            <a:endParaRPr sz="2800" dirty="0">
              <a:latin typeface="Book Antiqua"/>
              <a:cs typeface="Book Antiqua"/>
            </a:endParaRPr>
          </a:p>
        </p:txBody>
      </p:sp>
      <p:sp>
        <p:nvSpPr>
          <p:cNvPr id="5" name="object 5"/>
          <p:cNvSpPr/>
          <p:nvPr/>
        </p:nvSpPr>
        <p:spPr>
          <a:xfrm>
            <a:off x="2598802" y="2786760"/>
            <a:ext cx="1713230" cy="762000"/>
          </a:xfrm>
          <a:custGeom>
            <a:avLst/>
            <a:gdLst/>
            <a:ahLst/>
            <a:cxnLst/>
            <a:rect l="l" t="t" r="r" b="b"/>
            <a:pathLst>
              <a:path w="1713229" h="762000">
                <a:moveTo>
                  <a:pt x="0" y="634238"/>
                </a:moveTo>
                <a:lnTo>
                  <a:pt x="11049" y="761619"/>
                </a:lnTo>
                <a:lnTo>
                  <a:pt x="98917" y="683006"/>
                </a:lnTo>
                <a:lnTo>
                  <a:pt x="62356" y="683006"/>
                </a:lnTo>
                <a:lnTo>
                  <a:pt x="29844" y="663066"/>
                </a:lnTo>
                <a:lnTo>
                  <a:pt x="38202" y="649391"/>
                </a:lnTo>
                <a:lnTo>
                  <a:pt x="0" y="634238"/>
                </a:lnTo>
                <a:close/>
              </a:path>
              <a:path w="1713229" h="762000">
                <a:moveTo>
                  <a:pt x="38202" y="649391"/>
                </a:moveTo>
                <a:lnTo>
                  <a:pt x="29844" y="663066"/>
                </a:lnTo>
                <a:lnTo>
                  <a:pt x="62356" y="683006"/>
                </a:lnTo>
                <a:lnTo>
                  <a:pt x="74143" y="663647"/>
                </a:lnTo>
                <a:lnTo>
                  <a:pt x="38202" y="649391"/>
                </a:lnTo>
                <a:close/>
              </a:path>
              <a:path w="1713229" h="762000">
                <a:moveTo>
                  <a:pt x="74143" y="663647"/>
                </a:moveTo>
                <a:lnTo>
                  <a:pt x="62356" y="683006"/>
                </a:lnTo>
                <a:lnTo>
                  <a:pt x="98917" y="683006"/>
                </a:lnTo>
                <a:lnTo>
                  <a:pt x="106299" y="676401"/>
                </a:lnTo>
                <a:lnTo>
                  <a:pt x="74143" y="663647"/>
                </a:lnTo>
                <a:close/>
              </a:path>
              <a:path w="1713229" h="762000">
                <a:moveTo>
                  <a:pt x="1675129" y="0"/>
                </a:moveTo>
                <a:lnTo>
                  <a:pt x="1668399" y="39624"/>
                </a:lnTo>
                <a:lnTo>
                  <a:pt x="1648587" y="79375"/>
                </a:lnTo>
                <a:lnTo>
                  <a:pt x="1623568" y="111251"/>
                </a:lnTo>
                <a:lnTo>
                  <a:pt x="1590928" y="142875"/>
                </a:lnTo>
                <a:lnTo>
                  <a:pt x="1550797" y="173862"/>
                </a:lnTo>
                <a:lnTo>
                  <a:pt x="1504188" y="203453"/>
                </a:lnTo>
                <a:lnTo>
                  <a:pt x="1451483" y="231647"/>
                </a:lnTo>
                <a:lnTo>
                  <a:pt x="1393316" y="257809"/>
                </a:lnTo>
                <a:lnTo>
                  <a:pt x="1330578" y="281813"/>
                </a:lnTo>
                <a:lnTo>
                  <a:pt x="1263777" y="303275"/>
                </a:lnTo>
                <a:lnTo>
                  <a:pt x="1193546" y="321690"/>
                </a:lnTo>
                <a:lnTo>
                  <a:pt x="1120521" y="337184"/>
                </a:lnTo>
                <a:lnTo>
                  <a:pt x="1045337" y="349122"/>
                </a:lnTo>
                <a:lnTo>
                  <a:pt x="1007237" y="353694"/>
                </a:lnTo>
                <a:lnTo>
                  <a:pt x="968628" y="357250"/>
                </a:lnTo>
                <a:lnTo>
                  <a:pt x="930021" y="359918"/>
                </a:lnTo>
                <a:lnTo>
                  <a:pt x="891032" y="361441"/>
                </a:lnTo>
                <a:lnTo>
                  <a:pt x="812926" y="362712"/>
                </a:lnTo>
                <a:lnTo>
                  <a:pt x="773176" y="364363"/>
                </a:lnTo>
                <a:lnTo>
                  <a:pt x="733425" y="367030"/>
                </a:lnTo>
                <a:lnTo>
                  <a:pt x="693927" y="370713"/>
                </a:lnTo>
                <a:lnTo>
                  <a:pt x="654812" y="375538"/>
                </a:lnTo>
                <a:lnTo>
                  <a:pt x="616076" y="381126"/>
                </a:lnTo>
                <a:lnTo>
                  <a:pt x="577723" y="387731"/>
                </a:lnTo>
                <a:lnTo>
                  <a:pt x="540004" y="395096"/>
                </a:lnTo>
                <a:lnTo>
                  <a:pt x="466344" y="412622"/>
                </a:lnTo>
                <a:lnTo>
                  <a:pt x="395859" y="433196"/>
                </a:lnTo>
                <a:lnTo>
                  <a:pt x="329056" y="456564"/>
                </a:lnTo>
                <a:lnTo>
                  <a:pt x="266446" y="482600"/>
                </a:lnTo>
                <a:lnTo>
                  <a:pt x="208787" y="510920"/>
                </a:lnTo>
                <a:lnTo>
                  <a:pt x="156463" y="541401"/>
                </a:lnTo>
                <a:lnTo>
                  <a:pt x="110236" y="573786"/>
                </a:lnTo>
                <a:lnTo>
                  <a:pt x="70485" y="607821"/>
                </a:lnTo>
                <a:lnTo>
                  <a:pt x="53340" y="625475"/>
                </a:lnTo>
                <a:lnTo>
                  <a:pt x="52324" y="626490"/>
                </a:lnTo>
                <a:lnTo>
                  <a:pt x="50800" y="628776"/>
                </a:lnTo>
                <a:lnTo>
                  <a:pt x="38202" y="649391"/>
                </a:lnTo>
                <a:lnTo>
                  <a:pt x="74143" y="663647"/>
                </a:lnTo>
                <a:lnTo>
                  <a:pt x="81301" y="651890"/>
                </a:lnTo>
                <a:lnTo>
                  <a:pt x="80772" y="651890"/>
                </a:lnTo>
                <a:lnTo>
                  <a:pt x="83312" y="648588"/>
                </a:lnTo>
                <a:lnTo>
                  <a:pt x="83942" y="648588"/>
                </a:lnTo>
                <a:lnTo>
                  <a:pt x="96138" y="635888"/>
                </a:lnTo>
                <a:lnTo>
                  <a:pt x="113537" y="620140"/>
                </a:lnTo>
                <a:lnTo>
                  <a:pt x="153797" y="589026"/>
                </a:lnTo>
                <a:lnTo>
                  <a:pt x="200406" y="559181"/>
                </a:lnTo>
                <a:lnTo>
                  <a:pt x="253237" y="530859"/>
                </a:lnTo>
                <a:lnTo>
                  <a:pt x="311276" y="504697"/>
                </a:lnTo>
                <a:lnTo>
                  <a:pt x="374142" y="480694"/>
                </a:lnTo>
                <a:lnTo>
                  <a:pt x="440817" y="459231"/>
                </a:lnTo>
                <a:lnTo>
                  <a:pt x="511175" y="440563"/>
                </a:lnTo>
                <a:lnTo>
                  <a:pt x="584200" y="425322"/>
                </a:lnTo>
                <a:lnTo>
                  <a:pt x="659257" y="413257"/>
                </a:lnTo>
                <a:lnTo>
                  <a:pt x="697484" y="408686"/>
                </a:lnTo>
                <a:lnTo>
                  <a:pt x="735964" y="405002"/>
                </a:lnTo>
                <a:lnTo>
                  <a:pt x="774700" y="402336"/>
                </a:lnTo>
                <a:lnTo>
                  <a:pt x="813562" y="400812"/>
                </a:lnTo>
                <a:lnTo>
                  <a:pt x="892556" y="399541"/>
                </a:lnTo>
                <a:lnTo>
                  <a:pt x="932561" y="397890"/>
                </a:lnTo>
                <a:lnTo>
                  <a:pt x="972185" y="395224"/>
                </a:lnTo>
                <a:lnTo>
                  <a:pt x="1011682" y="391540"/>
                </a:lnTo>
                <a:lnTo>
                  <a:pt x="1050925" y="386714"/>
                </a:lnTo>
                <a:lnTo>
                  <a:pt x="1089660" y="381126"/>
                </a:lnTo>
                <a:lnTo>
                  <a:pt x="1128014" y="374522"/>
                </a:lnTo>
                <a:lnTo>
                  <a:pt x="1165733" y="367030"/>
                </a:lnTo>
                <a:lnTo>
                  <a:pt x="1202944" y="358647"/>
                </a:lnTo>
                <a:lnTo>
                  <a:pt x="1274952" y="339597"/>
                </a:lnTo>
                <a:lnTo>
                  <a:pt x="1343787" y="317626"/>
                </a:lnTo>
                <a:lnTo>
                  <a:pt x="1408557" y="292862"/>
                </a:lnTo>
                <a:lnTo>
                  <a:pt x="1468882" y="265556"/>
                </a:lnTo>
                <a:lnTo>
                  <a:pt x="1524000" y="235965"/>
                </a:lnTo>
                <a:lnTo>
                  <a:pt x="1573402" y="204469"/>
                </a:lnTo>
                <a:lnTo>
                  <a:pt x="1616583" y="171069"/>
                </a:lnTo>
                <a:lnTo>
                  <a:pt x="1652777" y="135762"/>
                </a:lnTo>
                <a:lnTo>
                  <a:pt x="1681352" y="98806"/>
                </a:lnTo>
                <a:lnTo>
                  <a:pt x="1701291" y="60578"/>
                </a:lnTo>
                <a:lnTo>
                  <a:pt x="1711960" y="20446"/>
                </a:lnTo>
                <a:lnTo>
                  <a:pt x="1713229" y="1269"/>
                </a:lnTo>
                <a:lnTo>
                  <a:pt x="1675129" y="0"/>
                </a:lnTo>
                <a:close/>
              </a:path>
              <a:path w="1713229" h="762000">
                <a:moveTo>
                  <a:pt x="83312" y="648588"/>
                </a:moveTo>
                <a:lnTo>
                  <a:pt x="80772" y="651890"/>
                </a:lnTo>
                <a:lnTo>
                  <a:pt x="82218" y="650384"/>
                </a:lnTo>
                <a:lnTo>
                  <a:pt x="83312" y="648588"/>
                </a:lnTo>
                <a:close/>
              </a:path>
              <a:path w="1713229" h="762000">
                <a:moveTo>
                  <a:pt x="82218" y="650384"/>
                </a:moveTo>
                <a:lnTo>
                  <a:pt x="80772" y="651890"/>
                </a:lnTo>
                <a:lnTo>
                  <a:pt x="81301" y="651890"/>
                </a:lnTo>
                <a:lnTo>
                  <a:pt x="82218" y="650384"/>
                </a:lnTo>
                <a:close/>
              </a:path>
              <a:path w="1713229" h="762000">
                <a:moveTo>
                  <a:pt x="83942" y="648588"/>
                </a:moveTo>
                <a:lnTo>
                  <a:pt x="83312" y="648588"/>
                </a:lnTo>
                <a:lnTo>
                  <a:pt x="82218" y="650384"/>
                </a:lnTo>
                <a:lnTo>
                  <a:pt x="83942" y="648588"/>
                </a:lnTo>
                <a:close/>
              </a:path>
            </a:pathLst>
          </a:custGeom>
          <a:solidFill>
            <a:srgbClr val="636363"/>
          </a:solidFill>
        </p:spPr>
        <p:txBody>
          <a:bodyPr wrap="square" lIns="0" tIns="0" rIns="0" bIns="0" rtlCol="0"/>
          <a:lstStyle/>
          <a:p>
            <a:endParaRPr/>
          </a:p>
        </p:txBody>
      </p:sp>
      <p:sp>
        <p:nvSpPr>
          <p:cNvPr id="6" name="object 6"/>
          <p:cNvSpPr/>
          <p:nvPr/>
        </p:nvSpPr>
        <p:spPr>
          <a:xfrm>
            <a:off x="4470531" y="2787018"/>
            <a:ext cx="297815" cy="761365"/>
          </a:xfrm>
          <a:custGeom>
            <a:avLst/>
            <a:gdLst/>
            <a:ahLst/>
            <a:cxnLst/>
            <a:rect l="l" t="t" r="r" b="b"/>
            <a:pathLst>
              <a:path w="297814" h="761364">
                <a:moveTo>
                  <a:pt x="0" y="643890"/>
                </a:moveTo>
                <a:lnTo>
                  <a:pt x="50419" y="761365"/>
                </a:lnTo>
                <a:lnTo>
                  <a:pt x="104095" y="668020"/>
                </a:lnTo>
                <a:lnTo>
                  <a:pt x="74930" y="668020"/>
                </a:lnTo>
                <a:lnTo>
                  <a:pt x="36957" y="664464"/>
                </a:lnTo>
                <a:lnTo>
                  <a:pt x="38734" y="646130"/>
                </a:lnTo>
                <a:lnTo>
                  <a:pt x="0" y="643890"/>
                </a:lnTo>
                <a:close/>
              </a:path>
              <a:path w="297814" h="761364">
                <a:moveTo>
                  <a:pt x="38734" y="646130"/>
                </a:moveTo>
                <a:lnTo>
                  <a:pt x="36957" y="664464"/>
                </a:lnTo>
                <a:lnTo>
                  <a:pt x="74930" y="668020"/>
                </a:lnTo>
                <a:lnTo>
                  <a:pt x="76772" y="648330"/>
                </a:lnTo>
                <a:lnTo>
                  <a:pt x="38734" y="646130"/>
                </a:lnTo>
                <a:close/>
              </a:path>
              <a:path w="297814" h="761364">
                <a:moveTo>
                  <a:pt x="76772" y="648330"/>
                </a:moveTo>
                <a:lnTo>
                  <a:pt x="74930" y="668020"/>
                </a:lnTo>
                <a:lnTo>
                  <a:pt x="104095" y="668020"/>
                </a:lnTo>
                <a:lnTo>
                  <a:pt x="114173" y="650494"/>
                </a:lnTo>
                <a:lnTo>
                  <a:pt x="76772" y="648330"/>
                </a:lnTo>
                <a:close/>
              </a:path>
              <a:path w="297814" h="761364">
                <a:moveTo>
                  <a:pt x="166084" y="361487"/>
                </a:moveTo>
                <a:lnTo>
                  <a:pt x="140081" y="368681"/>
                </a:lnTo>
                <a:lnTo>
                  <a:pt x="139192" y="369062"/>
                </a:lnTo>
                <a:lnTo>
                  <a:pt x="138430" y="369570"/>
                </a:lnTo>
                <a:lnTo>
                  <a:pt x="137540" y="370078"/>
                </a:lnTo>
                <a:lnTo>
                  <a:pt x="132334" y="373888"/>
                </a:lnTo>
                <a:lnTo>
                  <a:pt x="107061" y="402717"/>
                </a:lnTo>
                <a:lnTo>
                  <a:pt x="85978" y="443230"/>
                </a:lnTo>
                <a:lnTo>
                  <a:pt x="72183" y="480695"/>
                </a:lnTo>
                <a:lnTo>
                  <a:pt x="60071" y="522478"/>
                </a:lnTo>
                <a:lnTo>
                  <a:pt x="46736" y="585089"/>
                </a:lnTo>
                <a:lnTo>
                  <a:pt x="38734" y="646130"/>
                </a:lnTo>
                <a:lnTo>
                  <a:pt x="76772" y="648330"/>
                </a:lnTo>
                <a:lnTo>
                  <a:pt x="78994" y="624586"/>
                </a:lnTo>
                <a:lnTo>
                  <a:pt x="84074" y="592328"/>
                </a:lnTo>
                <a:lnTo>
                  <a:pt x="96774" y="532638"/>
                </a:lnTo>
                <a:lnTo>
                  <a:pt x="108203" y="492760"/>
                </a:lnTo>
                <a:lnTo>
                  <a:pt x="125222" y="448818"/>
                </a:lnTo>
                <a:lnTo>
                  <a:pt x="146938" y="412496"/>
                </a:lnTo>
                <a:lnTo>
                  <a:pt x="157484" y="402717"/>
                </a:lnTo>
                <a:lnTo>
                  <a:pt x="157099" y="402717"/>
                </a:lnTo>
                <a:lnTo>
                  <a:pt x="159638" y="401193"/>
                </a:lnTo>
                <a:lnTo>
                  <a:pt x="161783" y="400304"/>
                </a:lnTo>
                <a:lnTo>
                  <a:pt x="161289" y="400304"/>
                </a:lnTo>
                <a:lnTo>
                  <a:pt x="162198" y="400141"/>
                </a:lnTo>
                <a:lnTo>
                  <a:pt x="162433" y="400050"/>
                </a:lnTo>
                <a:lnTo>
                  <a:pt x="162712" y="400050"/>
                </a:lnTo>
                <a:lnTo>
                  <a:pt x="164846" y="399669"/>
                </a:lnTo>
                <a:lnTo>
                  <a:pt x="167690" y="399669"/>
                </a:lnTo>
                <a:lnTo>
                  <a:pt x="171958" y="399161"/>
                </a:lnTo>
                <a:lnTo>
                  <a:pt x="173227" y="399034"/>
                </a:lnTo>
                <a:lnTo>
                  <a:pt x="175513" y="398526"/>
                </a:lnTo>
                <a:lnTo>
                  <a:pt x="180848" y="396875"/>
                </a:lnTo>
                <a:lnTo>
                  <a:pt x="182880" y="396113"/>
                </a:lnTo>
                <a:lnTo>
                  <a:pt x="183769" y="395605"/>
                </a:lnTo>
                <a:lnTo>
                  <a:pt x="189102" y="392938"/>
                </a:lnTo>
                <a:lnTo>
                  <a:pt x="217170" y="366268"/>
                </a:lnTo>
                <a:lnTo>
                  <a:pt x="220138" y="361950"/>
                </a:lnTo>
                <a:lnTo>
                  <a:pt x="164464" y="361950"/>
                </a:lnTo>
                <a:lnTo>
                  <a:pt x="166084" y="361487"/>
                </a:lnTo>
                <a:close/>
              </a:path>
              <a:path w="297814" h="761364">
                <a:moveTo>
                  <a:pt x="159638" y="401193"/>
                </a:moveTo>
                <a:lnTo>
                  <a:pt x="157099" y="402717"/>
                </a:lnTo>
                <a:lnTo>
                  <a:pt x="158413" y="402059"/>
                </a:lnTo>
                <a:lnTo>
                  <a:pt x="159638" y="401193"/>
                </a:lnTo>
                <a:close/>
              </a:path>
              <a:path w="297814" h="761364">
                <a:moveTo>
                  <a:pt x="158413" y="402059"/>
                </a:moveTo>
                <a:lnTo>
                  <a:pt x="157099" y="402717"/>
                </a:lnTo>
                <a:lnTo>
                  <a:pt x="157484" y="402717"/>
                </a:lnTo>
                <a:lnTo>
                  <a:pt x="158413" y="402059"/>
                </a:lnTo>
                <a:close/>
              </a:path>
              <a:path w="297814" h="761364">
                <a:moveTo>
                  <a:pt x="160993" y="400769"/>
                </a:moveTo>
                <a:lnTo>
                  <a:pt x="159512" y="401193"/>
                </a:lnTo>
                <a:lnTo>
                  <a:pt x="158413" y="402059"/>
                </a:lnTo>
                <a:lnTo>
                  <a:pt x="160993" y="400769"/>
                </a:lnTo>
                <a:close/>
              </a:path>
              <a:path w="297814" h="761364">
                <a:moveTo>
                  <a:pt x="162074" y="400229"/>
                </a:moveTo>
                <a:lnTo>
                  <a:pt x="161942" y="400241"/>
                </a:lnTo>
                <a:lnTo>
                  <a:pt x="159512" y="401193"/>
                </a:lnTo>
                <a:lnTo>
                  <a:pt x="160993" y="400769"/>
                </a:lnTo>
                <a:lnTo>
                  <a:pt x="162074" y="400229"/>
                </a:lnTo>
                <a:close/>
              </a:path>
              <a:path w="297814" h="761364">
                <a:moveTo>
                  <a:pt x="163290" y="400113"/>
                </a:moveTo>
                <a:lnTo>
                  <a:pt x="162049" y="400241"/>
                </a:lnTo>
                <a:lnTo>
                  <a:pt x="160993" y="400769"/>
                </a:lnTo>
                <a:lnTo>
                  <a:pt x="163290" y="400113"/>
                </a:lnTo>
                <a:close/>
              </a:path>
              <a:path w="297814" h="761364">
                <a:moveTo>
                  <a:pt x="162198" y="400141"/>
                </a:moveTo>
                <a:lnTo>
                  <a:pt x="161289" y="400304"/>
                </a:lnTo>
                <a:lnTo>
                  <a:pt x="161974" y="400229"/>
                </a:lnTo>
                <a:lnTo>
                  <a:pt x="162198" y="400141"/>
                </a:lnTo>
                <a:close/>
              </a:path>
              <a:path w="297814" h="761364">
                <a:moveTo>
                  <a:pt x="161942" y="400241"/>
                </a:moveTo>
                <a:lnTo>
                  <a:pt x="161289" y="400304"/>
                </a:lnTo>
                <a:lnTo>
                  <a:pt x="161783" y="400304"/>
                </a:lnTo>
                <a:lnTo>
                  <a:pt x="161942" y="400241"/>
                </a:lnTo>
                <a:close/>
              </a:path>
              <a:path w="297814" h="761364">
                <a:moveTo>
                  <a:pt x="162277" y="400127"/>
                </a:moveTo>
                <a:lnTo>
                  <a:pt x="161942" y="400241"/>
                </a:lnTo>
                <a:lnTo>
                  <a:pt x="162074" y="400229"/>
                </a:lnTo>
                <a:lnTo>
                  <a:pt x="162277" y="400127"/>
                </a:lnTo>
                <a:close/>
              </a:path>
              <a:path w="297814" h="761364">
                <a:moveTo>
                  <a:pt x="164846" y="399669"/>
                </a:moveTo>
                <a:lnTo>
                  <a:pt x="162249" y="400141"/>
                </a:lnTo>
                <a:lnTo>
                  <a:pt x="162074" y="400229"/>
                </a:lnTo>
                <a:lnTo>
                  <a:pt x="163290" y="400113"/>
                </a:lnTo>
                <a:lnTo>
                  <a:pt x="164846" y="399669"/>
                </a:lnTo>
                <a:close/>
              </a:path>
              <a:path w="297814" h="761364">
                <a:moveTo>
                  <a:pt x="162433" y="400050"/>
                </a:moveTo>
                <a:lnTo>
                  <a:pt x="162198" y="400141"/>
                </a:lnTo>
                <a:lnTo>
                  <a:pt x="162433" y="400050"/>
                </a:lnTo>
                <a:close/>
              </a:path>
              <a:path w="297814" h="761364">
                <a:moveTo>
                  <a:pt x="162712" y="400050"/>
                </a:moveTo>
                <a:lnTo>
                  <a:pt x="162433" y="400050"/>
                </a:lnTo>
                <a:lnTo>
                  <a:pt x="162277" y="400127"/>
                </a:lnTo>
                <a:lnTo>
                  <a:pt x="162712" y="400050"/>
                </a:lnTo>
                <a:close/>
              </a:path>
              <a:path w="297814" h="761364">
                <a:moveTo>
                  <a:pt x="167690" y="399669"/>
                </a:moveTo>
                <a:lnTo>
                  <a:pt x="164846" y="399669"/>
                </a:lnTo>
                <a:lnTo>
                  <a:pt x="163290" y="400113"/>
                </a:lnTo>
                <a:lnTo>
                  <a:pt x="166624" y="399796"/>
                </a:lnTo>
                <a:lnTo>
                  <a:pt x="167690" y="399669"/>
                </a:lnTo>
                <a:close/>
              </a:path>
              <a:path w="297814" h="761364">
                <a:moveTo>
                  <a:pt x="167109" y="361389"/>
                </a:moveTo>
                <a:lnTo>
                  <a:pt x="166033" y="361501"/>
                </a:lnTo>
                <a:lnTo>
                  <a:pt x="164464" y="361950"/>
                </a:lnTo>
                <a:lnTo>
                  <a:pt x="166918" y="361485"/>
                </a:lnTo>
                <a:lnTo>
                  <a:pt x="167109" y="361389"/>
                </a:lnTo>
                <a:close/>
              </a:path>
              <a:path w="297814" h="761364">
                <a:moveTo>
                  <a:pt x="166885" y="361501"/>
                </a:moveTo>
                <a:lnTo>
                  <a:pt x="164464" y="361950"/>
                </a:lnTo>
                <a:lnTo>
                  <a:pt x="220138" y="361950"/>
                </a:lnTo>
                <a:lnTo>
                  <a:pt x="220400" y="361569"/>
                </a:lnTo>
                <a:lnTo>
                  <a:pt x="166750" y="361569"/>
                </a:lnTo>
                <a:lnTo>
                  <a:pt x="166885" y="361501"/>
                </a:lnTo>
                <a:close/>
              </a:path>
              <a:path w="297814" h="761364">
                <a:moveTo>
                  <a:pt x="166974" y="361485"/>
                </a:moveTo>
                <a:lnTo>
                  <a:pt x="166750" y="361569"/>
                </a:lnTo>
                <a:lnTo>
                  <a:pt x="166974" y="361485"/>
                </a:lnTo>
                <a:close/>
              </a:path>
              <a:path w="297814" h="761364">
                <a:moveTo>
                  <a:pt x="220575" y="361315"/>
                </a:moveTo>
                <a:lnTo>
                  <a:pt x="167894" y="361315"/>
                </a:lnTo>
                <a:lnTo>
                  <a:pt x="166930" y="361501"/>
                </a:lnTo>
                <a:lnTo>
                  <a:pt x="166750" y="361569"/>
                </a:lnTo>
                <a:lnTo>
                  <a:pt x="220400" y="361569"/>
                </a:lnTo>
                <a:lnTo>
                  <a:pt x="220575" y="361315"/>
                </a:lnTo>
                <a:close/>
              </a:path>
              <a:path w="297814" h="761364">
                <a:moveTo>
                  <a:pt x="167269" y="361374"/>
                </a:moveTo>
                <a:lnTo>
                  <a:pt x="167109" y="361389"/>
                </a:lnTo>
                <a:lnTo>
                  <a:pt x="166885" y="361501"/>
                </a:lnTo>
                <a:lnTo>
                  <a:pt x="167269" y="361374"/>
                </a:lnTo>
                <a:close/>
              </a:path>
              <a:path w="297814" h="761364">
                <a:moveTo>
                  <a:pt x="168020" y="360934"/>
                </a:moveTo>
                <a:lnTo>
                  <a:pt x="166084" y="361487"/>
                </a:lnTo>
                <a:lnTo>
                  <a:pt x="167140" y="361374"/>
                </a:lnTo>
                <a:lnTo>
                  <a:pt x="168020" y="360934"/>
                </a:lnTo>
                <a:close/>
              </a:path>
              <a:path w="297814" h="761364">
                <a:moveTo>
                  <a:pt x="167894" y="361315"/>
                </a:moveTo>
                <a:lnTo>
                  <a:pt x="167229" y="361389"/>
                </a:lnTo>
                <a:lnTo>
                  <a:pt x="166974" y="361485"/>
                </a:lnTo>
                <a:lnTo>
                  <a:pt x="167894" y="361315"/>
                </a:lnTo>
                <a:close/>
              </a:path>
              <a:path w="297814" h="761364">
                <a:moveTo>
                  <a:pt x="169799" y="360426"/>
                </a:moveTo>
                <a:lnTo>
                  <a:pt x="168020" y="360934"/>
                </a:lnTo>
                <a:lnTo>
                  <a:pt x="167109" y="361389"/>
                </a:lnTo>
                <a:lnTo>
                  <a:pt x="167269" y="361374"/>
                </a:lnTo>
                <a:lnTo>
                  <a:pt x="169799" y="360426"/>
                </a:lnTo>
                <a:close/>
              </a:path>
              <a:path w="297814" h="761364">
                <a:moveTo>
                  <a:pt x="221186" y="360426"/>
                </a:moveTo>
                <a:lnTo>
                  <a:pt x="169799" y="360426"/>
                </a:lnTo>
                <a:lnTo>
                  <a:pt x="167269" y="361374"/>
                </a:lnTo>
                <a:lnTo>
                  <a:pt x="167894" y="361315"/>
                </a:lnTo>
                <a:lnTo>
                  <a:pt x="220575" y="361315"/>
                </a:lnTo>
                <a:lnTo>
                  <a:pt x="221186" y="360426"/>
                </a:lnTo>
                <a:close/>
              </a:path>
              <a:path w="297814" h="761364">
                <a:moveTo>
                  <a:pt x="171322" y="359283"/>
                </a:moveTo>
                <a:lnTo>
                  <a:pt x="168020" y="360934"/>
                </a:lnTo>
                <a:lnTo>
                  <a:pt x="169799" y="360426"/>
                </a:lnTo>
                <a:lnTo>
                  <a:pt x="221186" y="360426"/>
                </a:lnTo>
                <a:lnTo>
                  <a:pt x="221273" y="360299"/>
                </a:lnTo>
                <a:lnTo>
                  <a:pt x="169799" y="360299"/>
                </a:lnTo>
                <a:lnTo>
                  <a:pt x="171322" y="359283"/>
                </a:lnTo>
                <a:close/>
              </a:path>
              <a:path w="297814" h="761364">
                <a:moveTo>
                  <a:pt x="172085" y="358902"/>
                </a:moveTo>
                <a:lnTo>
                  <a:pt x="171322" y="359283"/>
                </a:lnTo>
                <a:lnTo>
                  <a:pt x="169799" y="360299"/>
                </a:lnTo>
                <a:lnTo>
                  <a:pt x="172085" y="358902"/>
                </a:lnTo>
                <a:close/>
              </a:path>
              <a:path w="297814" h="761364">
                <a:moveTo>
                  <a:pt x="222234" y="358902"/>
                </a:moveTo>
                <a:lnTo>
                  <a:pt x="172085" y="358902"/>
                </a:lnTo>
                <a:lnTo>
                  <a:pt x="169799" y="360299"/>
                </a:lnTo>
                <a:lnTo>
                  <a:pt x="221273" y="360299"/>
                </a:lnTo>
                <a:lnTo>
                  <a:pt x="222234" y="358902"/>
                </a:lnTo>
                <a:close/>
              </a:path>
              <a:path w="297814" h="761364">
                <a:moveTo>
                  <a:pt x="259842" y="0"/>
                </a:moveTo>
                <a:lnTo>
                  <a:pt x="257175" y="70358"/>
                </a:lnTo>
                <a:lnTo>
                  <a:pt x="250062" y="137795"/>
                </a:lnTo>
                <a:lnTo>
                  <a:pt x="239013" y="200660"/>
                </a:lnTo>
                <a:lnTo>
                  <a:pt x="224789" y="256794"/>
                </a:lnTo>
                <a:lnTo>
                  <a:pt x="208280" y="303403"/>
                </a:lnTo>
                <a:lnTo>
                  <a:pt x="190373" y="338201"/>
                </a:lnTo>
                <a:lnTo>
                  <a:pt x="171322" y="359283"/>
                </a:lnTo>
                <a:lnTo>
                  <a:pt x="172085" y="358902"/>
                </a:lnTo>
                <a:lnTo>
                  <a:pt x="222234" y="358902"/>
                </a:lnTo>
                <a:lnTo>
                  <a:pt x="222835" y="358013"/>
                </a:lnTo>
                <a:lnTo>
                  <a:pt x="243459" y="317754"/>
                </a:lnTo>
                <a:lnTo>
                  <a:pt x="257175" y="280670"/>
                </a:lnTo>
                <a:lnTo>
                  <a:pt x="269367" y="238506"/>
                </a:lnTo>
                <a:lnTo>
                  <a:pt x="282701" y="175895"/>
                </a:lnTo>
                <a:lnTo>
                  <a:pt x="292226" y="107823"/>
                </a:lnTo>
                <a:lnTo>
                  <a:pt x="297180" y="36322"/>
                </a:lnTo>
                <a:lnTo>
                  <a:pt x="297814" y="762"/>
                </a:lnTo>
                <a:lnTo>
                  <a:pt x="259842" y="0"/>
                </a:lnTo>
                <a:close/>
              </a:path>
            </a:pathLst>
          </a:custGeom>
          <a:solidFill>
            <a:srgbClr val="636363"/>
          </a:solidFill>
        </p:spPr>
        <p:txBody>
          <a:bodyPr wrap="square" lIns="0" tIns="0" rIns="0" bIns="0" rtlCol="0"/>
          <a:lstStyle/>
          <a:p>
            <a:endParaRPr/>
          </a:p>
        </p:txBody>
      </p:sp>
      <p:sp>
        <p:nvSpPr>
          <p:cNvPr id="7" name="object 7"/>
          <p:cNvSpPr/>
          <p:nvPr/>
        </p:nvSpPr>
        <p:spPr>
          <a:xfrm>
            <a:off x="5187700" y="2786507"/>
            <a:ext cx="1268095" cy="762000"/>
          </a:xfrm>
          <a:custGeom>
            <a:avLst/>
            <a:gdLst/>
            <a:ahLst/>
            <a:cxnLst/>
            <a:rect l="l" t="t" r="r" b="b"/>
            <a:pathLst>
              <a:path w="1268095" h="762000">
                <a:moveTo>
                  <a:pt x="1192206" y="658464"/>
                </a:moveTo>
                <a:lnTo>
                  <a:pt x="1157986" y="668655"/>
                </a:lnTo>
                <a:lnTo>
                  <a:pt x="1245362" y="761873"/>
                </a:lnTo>
                <a:lnTo>
                  <a:pt x="1260163" y="678053"/>
                </a:lnTo>
                <a:lnTo>
                  <a:pt x="1200657" y="678053"/>
                </a:lnTo>
                <a:lnTo>
                  <a:pt x="1192206" y="658464"/>
                </a:lnTo>
                <a:close/>
              </a:path>
              <a:path w="1268095" h="762000">
                <a:moveTo>
                  <a:pt x="1229020" y="647500"/>
                </a:moveTo>
                <a:lnTo>
                  <a:pt x="1192206" y="658464"/>
                </a:lnTo>
                <a:lnTo>
                  <a:pt x="1200657" y="678053"/>
                </a:lnTo>
                <a:lnTo>
                  <a:pt x="1235709" y="663067"/>
                </a:lnTo>
                <a:lnTo>
                  <a:pt x="1229020" y="647500"/>
                </a:lnTo>
                <a:close/>
              </a:path>
              <a:path w="1268095" h="762000">
                <a:moveTo>
                  <a:pt x="1267587" y="636016"/>
                </a:moveTo>
                <a:lnTo>
                  <a:pt x="1229020" y="647500"/>
                </a:lnTo>
                <a:lnTo>
                  <a:pt x="1235709" y="663067"/>
                </a:lnTo>
                <a:lnTo>
                  <a:pt x="1200657" y="678053"/>
                </a:lnTo>
                <a:lnTo>
                  <a:pt x="1260163" y="678053"/>
                </a:lnTo>
                <a:lnTo>
                  <a:pt x="1267587" y="636016"/>
                </a:lnTo>
                <a:close/>
              </a:path>
              <a:path w="1268095" h="762000">
                <a:moveTo>
                  <a:pt x="1187681" y="647975"/>
                </a:moveTo>
                <a:lnTo>
                  <a:pt x="1192206" y="658464"/>
                </a:lnTo>
                <a:lnTo>
                  <a:pt x="1220676" y="649986"/>
                </a:lnTo>
                <a:lnTo>
                  <a:pt x="1189101" y="649986"/>
                </a:lnTo>
                <a:lnTo>
                  <a:pt x="1187681" y="647975"/>
                </a:lnTo>
                <a:close/>
              </a:path>
              <a:path w="1268095" h="762000">
                <a:moveTo>
                  <a:pt x="1187068" y="646557"/>
                </a:moveTo>
                <a:lnTo>
                  <a:pt x="1187681" y="647975"/>
                </a:lnTo>
                <a:lnTo>
                  <a:pt x="1189101" y="649986"/>
                </a:lnTo>
                <a:lnTo>
                  <a:pt x="1187068" y="646557"/>
                </a:lnTo>
                <a:close/>
              </a:path>
              <a:path w="1268095" h="762000">
                <a:moveTo>
                  <a:pt x="1228615" y="646557"/>
                </a:moveTo>
                <a:lnTo>
                  <a:pt x="1187068" y="646557"/>
                </a:lnTo>
                <a:lnTo>
                  <a:pt x="1189101" y="649986"/>
                </a:lnTo>
                <a:lnTo>
                  <a:pt x="1220676" y="649986"/>
                </a:lnTo>
                <a:lnTo>
                  <a:pt x="1229020" y="647500"/>
                </a:lnTo>
                <a:lnTo>
                  <a:pt x="1228615" y="646557"/>
                </a:lnTo>
                <a:close/>
              </a:path>
              <a:path w="1268095" h="762000">
                <a:moveTo>
                  <a:pt x="38100" y="0"/>
                </a:moveTo>
                <a:lnTo>
                  <a:pt x="0" y="1778"/>
                </a:lnTo>
                <a:lnTo>
                  <a:pt x="888" y="19557"/>
                </a:lnTo>
                <a:lnTo>
                  <a:pt x="3682" y="39369"/>
                </a:lnTo>
                <a:lnTo>
                  <a:pt x="14858" y="77978"/>
                </a:lnTo>
                <a:lnTo>
                  <a:pt x="32512" y="115443"/>
                </a:lnTo>
                <a:lnTo>
                  <a:pt x="56133" y="151637"/>
                </a:lnTo>
                <a:lnTo>
                  <a:pt x="85343" y="186181"/>
                </a:lnTo>
                <a:lnTo>
                  <a:pt x="119379" y="218820"/>
                </a:lnTo>
                <a:lnTo>
                  <a:pt x="157861" y="249809"/>
                </a:lnTo>
                <a:lnTo>
                  <a:pt x="200405" y="278511"/>
                </a:lnTo>
                <a:lnTo>
                  <a:pt x="246379" y="304673"/>
                </a:lnTo>
                <a:lnTo>
                  <a:pt x="295528" y="328422"/>
                </a:lnTo>
                <a:lnTo>
                  <a:pt x="347344" y="349250"/>
                </a:lnTo>
                <a:lnTo>
                  <a:pt x="401446" y="366903"/>
                </a:lnTo>
                <a:lnTo>
                  <a:pt x="457453" y="381000"/>
                </a:lnTo>
                <a:lnTo>
                  <a:pt x="514730" y="391541"/>
                </a:lnTo>
                <a:lnTo>
                  <a:pt x="573024" y="398144"/>
                </a:lnTo>
                <a:lnTo>
                  <a:pt x="660653" y="400938"/>
                </a:lnTo>
                <a:lnTo>
                  <a:pt x="688593" y="402590"/>
                </a:lnTo>
                <a:lnTo>
                  <a:pt x="744219" y="408813"/>
                </a:lnTo>
                <a:lnTo>
                  <a:pt x="798956" y="418845"/>
                </a:lnTo>
                <a:lnTo>
                  <a:pt x="852424" y="432435"/>
                </a:lnTo>
                <a:lnTo>
                  <a:pt x="904113" y="449199"/>
                </a:lnTo>
                <a:lnTo>
                  <a:pt x="953642" y="469138"/>
                </a:lnTo>
                <a:lnTo>
                  <a:pt x="1000378" y="491617"/>
                </a:lnTo>
                <a:lnTo>
                  <a:pt x="1043939" y="516636"/>
                </a:lnTo>
                <a:lnTo>
                  <a:pt x="1083944" y="543687"/>
                </a:lnTo>
                <a:lnTo>
                  <a:pt x="1120013" y="572516"/>
                </a:lnTo>
                <a:lnTo>
                  <a:pt x="1151381" y="602615"/>
                </a:lnTo>
                <a:lnTo>
                  <a:pt x="1177798" y="633984"/>
                </a:lnTo>
                <a:lnTo>
                  <a:pt x="1187681" y="647975"/>
                </a:lnTo>
                <a:lnTo>
                  <a:pt x="1187068" y="646557"/>
                </a:lnTo>
                <a:lnTo>
                  <a:pt x="1228615" y="646557"/>
                </a:lnTo>
                <a:lnTo>
                  <a:pt x="1222120" y="631444"/>
                </a:lnTo>
                <a:lnTo>
                  <a:pt x="1221613" y="630174"/>
                </a:lnTo>
                <a:lnTo>
                  <a:pt x="1220977" y="629031"/>
                </a:lnTo>
                <a:lnTo>
                  <a:pt x="1220215" y="628015"/>
                </a:lnTo>
                <a:lnTo>
                  <a:pt x="1207642" y="610235"/>
                </a:lnTo>
                <a:lnTo>
                  <a:pt x="1178432" y="575818"/>
                </a:lnTo>
                <a:lnTo>
                  <a:pt x="1144396" y="543179"/>
                </a:lnTo>
                <a:lnTo>
                  <a:pt x="1106042" y="512572"/>
                </a:lnTo>
                <a:lnTo>
                  <a:pt x="1063498" y="483869"/>
                </a:lnTo>
                <a:lnTo>
                  <a:pt x="1017524" y="457707"/>
                </a:lnTo>
                <a:lnTo>
                  <a:pt x="968375" y="433959"/>
                </a:lnTo>
                <a:lnTo>
                  <a:pt x="916431" y="413257"/>
                </a:lnTo>
                <a:lnTo>
                  <a:pt x="862329" y="395605"/>
                </a:lnTo>
                <a:lnTo>
                  <a:pt x="806450" y="381507"/>
                </a:lnTo>
                <a:lnTo>
                  <a:pt x="749173" y="370967"/>
                </a:lnTo>
                <a:lnTo>
                  <a:pt x="690752" y="364490"/>
                </a:lnTo>
                <a:lnTo>
                  <a:pt x="604519" y="361695"/>
                </a:lnTo>
                <a:lnTo>
                  <a:pt x="576579" y="360172"/>
                </a:lnTo>
                <a:lnTo>
                  <a:pt x="520953" y="353949"/>
                </a:lnTo>
                <a:lnTo>
                  <a:pt x="466089" y="343916"/>
                </a:lnTo>
                <a:lnTo>
                  <a:pt x="412750" y="330454"/>
                </a:lnTo>
                <a:lnTo>
                  <a:pt x="360933" y="313563"/>
                </a:lnTo>
                <a:lnTo>
                  <a:pt x="311403" y="293878"/>
                </a:lnTo>
                <a:lnTo>
                  <a:pt x="264667" y="271272"/>
                </a:lnTo>
                <a:lnTo>
                  <a:pt x="220979" y="246380"/>
                </a:lnTo>
                <a:lnTo>
                  <a:pt x="180975" y="219456"/>
                </a:lnTo>
                <a:lnTo>
                  <a:pt x="145033" y="190754"/>
                </a:lnTo>
                <a:lnTo>
                  <a:pt x="113664" y="160655"/>
                </a:lnTo>
                <a:lnTo>
                  <a:pt x="87249" y="129667"/>
                </a:lnTo>
                <a:lnTo>
                  <a:pt x="66166" y="97790"/>
                </a:lnTo>
                <a:lnTo>
                  <a:pt x="45338" y="49784"/>
                </a:lnTo>
                <a:lnTo>
                  <a:pt x="38988" y="17780"/>
                </a:lnTo>
                <a:lnTo>
                  <a:pt x="38100" y="0"/>
                </a:lnTo>
                <a:close/>
              </a:path>
            </a:pathLst>
          </a:custGeom>
          <a:solidFill>
            <a:srgbClr val="636363"/>
          </a:solidFill>
        </p:spPr>
        <p:txBody>
          <a:bodyPr wrap="square" lIns="0" tIns="0" rIns="0" bIns="0" rtlCol="0"/>
          <a:lstStyle/>
          <a:p>
            <a:endParaRPr/>
          </a:p>
        </p:txBody>
      </p:sp>
      <p:sp>
        <p:nvSpPr>
          <p:cNvPr id="8" name="object 8"/>
          <p:cNvSpPr txBox="1"/>
          <p:nvPr/>
        </p:nvSpPr>
        <p:spPr>
          <a:xfrm>
            <a:off x="3024885" y="2737612"/>
            <a:ext cx="382270" cy="443070"/>
          </a:xfrm>
          <a:prstGeom prst="rect">
            <a:avLst/>
          </a:prstGeom>
        </p:spPr>
        <p:txBody>
          <a:bodyPr vert="horz" wrap="square" lIns="0" tIns="12065" rIns="0" bIns="0" rtlCol="0">
            <a:spAutoFit/>
          </a:bodyPr>
          <a:lstStyle/>
          <a:p>
            <a:pPr marL="12700">
              <a:spcBef>
                <a:spcPts val="95"/>
              </a:spcBef>
            </a:pPr>
            <a:r>
              <a:rPr sz="2800" b="1" spc="-195" dirty="0">
                <a:solidFill>
                  <a:srgbClr val="EE3D42"/>
                </a:solidFill>
                <a:latin typeface="Arial"/>
                <a:cs typeface="Arial"/>
              </a:rPr>
              <a:t>&lt;5</a:t>
            </a:r>
            <a:endParaRPr sz="2800" dirty="0">
              <a:latin typeface="Arial"/>
              <a:cs typeface="Arial"/>
            </a:endParaRPr>
          </a:p>
        </p:txBody>
      </p:sp>
      <p:sp>
        <p:nvSpPr>
          <p:cNvPr id="9" name="object 9"/>
          <p:cNvSpPr txBox="1"/>
          <p:nvPr/>
        </p:nvSpPr>
        <p:spPr>
          <a:xfrm>
            <a:off x="4250817" y="2737612"/>
            <a:ext cx="382270" cy="443070"/>
          </a:xfrm>
          <a:prstGeom prst="rect">
            <a:avLst/>
          </a:prstGeom>
        </p:spPr>
        <p:txBody>
          <a:bodyPr vert="horz" wrap="square" lIns="0" tIns="12065" rIns="0" bIns="0" rtlCol="0">
            <a:spAutoFit/>
          </a:bodyPr>
          <a:lstStyle/>
          <a:p>
            <a:pPr marL="12700">
              <a:spcBef>
                <a:spcPts val="95"/>
              </a:spcBef>
            </a:pPr>
            <a:r>
              <a:rPr sz="2800" b="1" spc="-195" dirty="0">
                <a:solidFill>
                  <a:srgbClr val="EE3D42"/>
                </a:solidFill>
                <a:latin typeface="Arial"/>
                <a:cs typeface="Arial"/>
              </a:rPr>
              <a:t>&lt;9</a:t>
            </a:r>
            <a:endParaRPr sz="2800" dirty="0">
              <a:latin typeface="Arial"/>
              <a:cs typeface="Arial"/>
            </a:endParaRPr>
          </a:p>
        </p:txBody>
      </p:sp>
      <p:sp>
        <p:nvSpPr>
          <p:cNvPr id="10" name="object 10"/>
          <p:cNvSpPr txBox="1"/>
          <p:nvPr/>
        </p:nvSpPr>
        <p:spPr>
          <a:xfrm>
            <a:off x="5703189" y="2737612"/>
            <a:ext cx="382270" cy="443070"/>
          </a:xfrm>
          <a:prstGeom prst="rect">
            <a:avLst/>
          </a:prstGeom>
        </p:spPr>
        <p:txBody>
          <a:bodyPr vert="horz" wrap="square" lIns="0" tIns="12065" rIns="0" bIns="0" rtlCol="0">
            <a:spAutoFit/>
          </a:bodyPr>
          <a:lstStyle/>
          <a:p>
            <a:pPr marL="12700">
              <a:spcBef>
                <a:spcPts val="95"/>
              </a:spcBef>
            </a:pPr>
            <a:r>
              <a:rPr sz="2800" b="1" spc="-145" dirty="0">
                <a:solidFill>
                  <a:srgbClr val="EE3D42"/>
                </a:solidFill>
                <a:latin typeface="Arial"/>
                <a:cs typeface="Arial"/>
              </a:rPr>
              <a:t>≥9</a:t>
            </a:r>
            <a:endParaRPr sz="2800" dirty="0">
              <a:latin typeface="Arial"/>
              <a:cs typeface="Arial"/>
            </a:endParaRPr>
          </a:p>
        </p:txBody>
      </p:sp>
      <p:sp>
        <p:nvSpPr>
          <p:cNvPr id="11" name="object 11"/>
          <p:cNvSpPr txBox="1"/>
          <p:nvPr/>
        </p:nvSpPr>
        <p:spPr>
          <a:xfrm>
            <a:off x="5152139" y="1928064"/>
            <a:ext cx="1536065" cy="443070"/>
          </a:xfrm>
          <a:prstGeom prst="rect">
            <a:avLst/>
          </a:prstGeom>
        </p:spPr>
        <p:txBody>
          <a:bodyPr vert="horz" wrap="square" lIns="0" tIns="12065" rIns="0" bIns="0" rtlCol="0">
            <a:spAutoFit/>
          </a:bodyPr>
          <a:lstStyle/>
          <a:p>
            <a:pPr marL="12700">
              <a:spcBef>
                <a:spcPts val="95"/>
              </a:spcBef>
            </a:pPr>
            <a:r>
              <a:rPr sz="2800" b="1" i="1" spc="-100" dirty="0">
                <a:solidFill>
                  <a:srgbClr val="EE3D42"/>
                </a:solidFill>
                <a:latin typeface="Book Antiqua"/>
                <a:cs typeface="Book Antiqua"/>
              </a:rPr>
              <a:t>Inner</a:t>
            </a:r>
            <a:r>
              <a:rPr sz="2800" b="1" i="1" spc="-229" dirty="0">
                <a:solidFill>
                  <a:srgbClr val="EE3D42"/>
                </a:solidFill>
                <a:latin typeface="Book Antiqua"/>
                <a:cs typeface="Book Antiqua"/>
              </a:rPr>
              <a:t> </a:t>
            </a:r>
            <a:r>
              <a:rPr sz="2800" b="1" i="1" spc="-315" dirty="0">
                <a:solidFill>
                  <a:srgbClr val="EE3D42"/>
                </a:solidFill>
                <a:latin typeface="Book Antiqua"/>
                <a:cs typeface="Book Antiqua"/>
              </a:rPr>
              <a:t>Node</a:t>
            </a:r>
            <a:endParaRPr sz="2800" dirty="0">
              <a:latin typeface="Book Antiqua"/>
              <a:cs typeface="Book Antiqua"/>
            </a:endParaRPr>
          </a:p>
        </p:txBody>
      </p:sp>
      <p:sp>
        <p:nvSpPr>
          <p:cNvPr id="15" name="object 15"/>
          <p:cNvSpPr txBox="1"/>
          <p:nvPr/>
        </p:nvSpPr>
        <p:spPr>
          <a:xfrm>
            <a:off x="441961" y="4814105"/>
            <a:ext cx="2965195" cy="505459"/>
          </a:xfrm>
          <a:prstGeom prst="rect">
            <a:avLst/>
          </a:prstGeom>
          <a:solidFill>
            <a:srgbClr val="FFFFFF"/>
          </a:solidFill>
        </p:spPr>
        <p:txBody>
          <a:bodyPr vert="horz" wrap="square" lIns="0" tIns="1270" rIns="0" bIns="0" rtlCol="0">
            <a:spAutoFit/>
          </a:bodyPr>
          <a:lstStyle/>
          <a:p>
            <a:pPr marL="149856">
              <a:spcBef>
                <a:spcPts val="10"/>
              </a:spcBef>
            </a:pPr>
            <a:r>
              <a:rPr sz="3200" b="1" spc="-85" dirty="0">
                <a:solidFill>
                  <a:srgbClr val="EE3D42"/>
                </a:solidFill>
                <a:latin typeface="Arial"/>
                <a:cs typeface="Arial"/>
              </a:rPr>
              <a:t>&lt;value&gt;</a:t>
            </a:r>
            <a:r>
              <a:rPr sz="3200" b="1" spc="-85" dirty="0">
                <a:solidFill>
                  <a:srgbClr val="636363"/>
                </a:solidFill>
                <a:latin typeface="Arial"/>
                <a:cs typeface="Arial"/>
              </a:rPr>
              <a:t>|</a:t>
            </a:r>
            <a:r>
              <a:rPr sz="3200" b="1" spc="-85" dirty="0">
                <a:solidFill>
                  <a:srgbClr val="EE3D42"/>
                </a:solidFill>
                <a:latin typeface="Arial"/>
                <a:cs typeface="Arial"/>
              </a:rPr>
              <a:t>&lt;key&gt;</a:t>
            </a:r>
            <a:endParaRPr sz="3200" dirty="0">
              <a:latin typeface="Arial"/>
              <a:cs typeface="Arial"/>
            </a:endParaRPr>
          </a:p>
        </p:txBody>
      </p:sp>
      <p:grpSp>
        <p:nvGrpSpPr>
          <p:cNvPr id="85" name="Group 84">
            <a:extLst>
              <a:ext uri="{FF2B5EF4-FFF2-40B4-BE49-F238E27FC236}">
                <a16:creationId xmlns:a16="http://schemas.microsoft.com/office/drawing/2014/main" id="{8524E41F-DD35-4C06-B313-867EC984B577}"/>
              </a:ext>
            </a:extLst>
          </p:cNvPr>
          <p:cNvGrpSpPr/>
          <p:nvPr/>
        </p:nvGrpSpPr>
        <p:grpSpPr>
          <a:xfrm>
            <a:off x="3739897" y="3306955"/>
            <a:ext cx="579755" cy="848234"/>
            <a:chOff x="3739896" y="2449705"/>
            <a:chExt cx="579755" cy="848234"/>
          </a:xfrm>
        </p:grpSpPr>
        <p:sp>
          <p:nvSpPr>
            <p:cNvPr id="16" name="object 16"/>
            <p:cNvSpPr/>
            <p:nvPr/>
          </p:nvSpPr>
          <p:spPr>
            <a:xfrm>
              <a:off x="3748151" y="3049654"/>
              <a:ext cx="571500" cy="248285"/>
            </a:xfrm>
            <a:custGeom>
              <a:avLst/>
              <a:gdLst/>
              <a:ahLst/>
              <a:cxnLst/>
              <a:rect l="l" t="t" r="r" b="b"/>
              <a:pathLst>
                <a:path w="571500" h="248285">
                  <a:moveTo>
                    <a:pt x="72902" y="111676"/>
                  </a:moveTo>
                  <a:lnTo>
                    <a:pt x="37271" y="125869"/>
                  </a:lnTo>
                  <a:lnTo>
                    <a:pt x="43941" y="138175"/>
                  </a:lnTo>
                  <a:lnTo>
                    <a:pt x="44831" y="139700"/>
                  </a:lnTo>
                  <a:lnTo>
                    <a:pt x="45847" y="141224"/>
                  </a:lnTo>
                  <a:lnTo>
                    <a:pt x="47116" y="142494"/>
                  </a:lnTo>
                  <a:lnTo>
                    <a:pt x="64643" y="160400"/>
                  </a:lnTo>
                  <a:lnTo>
                    <a:pt x="105156" y="192405"/>
                  </a:lnTo>
                  <a:lnTo>
                    <a:pt x="151384" y="218567"/>
                  </a:lnTo>
                  <a:lnTo>
                    <a:pt x="201929" y="237109"/>
                  </a:lnTo>
                  <a:lnTo>
                    <a:pt x="241173" y="245363"/>
                  </a:lnTo>
                  <a:lnTo>
                    <a:pt x="281813" y="248285"/>
                  </a:lnTo>
                  <a:lnTo>
                    <a:pt x="295656" y="247904"/>
                  </a:lnTo>
                  <a:lnTo>
                    <a:pt x="336041" y="242697"/>
                  </a:lnTo>
                  <a:lnTo>
                    <a:pt x="388493" y="227075"/>
                  </a:lnTo>
                  <a:lnTo>
                    <a:pt x="423679" y="210185"/>
                  </a:lnTo>
                  <a:lnTo>
                    <a:pt x="280924" y="210185"/>
                  </a:lnTo>
                  <a:lnTo>
                    <a:pt x="269113" y="209931"/>
                  </a:lnTo>
                  <a:lnTo>
                    <a:pt x="210565" y="200025"/>
                  </a:lnTo>
                  <a:lnTo>
                    <a:pt x="165988" y="183387"/>
                  </a:lnTo>
                  <a:lnTo>
                    <a:pt x="125222" y="160147"/>
                  </a:lnTo>
                  <a:lnTo>
                    <a:pt x="89662" y="131572"/>
                  </a:lnTo>
                  <a:lnTo>
                    <a:pt x="78508" y="120142"/>
                  </a:lnTo>
                  <a:lnTo>
                    <a:pt x="77470" y="120142"/>
                  </a:lnTo>
                  <a:lnTo>
                    <a:pt x="74295" y="115824"/>
                  </a:lnTo>
                  <a:lnTo>
                    <a:pt x="75140" y="115824"/>
                  </a:lnTo>
                  <a:lnTo>
                    <a:pt x="72902" y="111676"/>
                  </a:lnTo>
                  <a:close/>
                </a:path>
                <a:path w="571500" h="248285">
                  <a:moveTo>
                    <a:pt x="532891" y="0"/>
                  </a:moveTo>
                  <a:lnTo>
                    <a:pt x="527303" y="38607"/>
                  </a:lnTo>
                  <a:lnTo>
                    <a:pt x="511810" y="75818"/>
                  </a:lnTo>
                  <a:lnTo>
                    <a:pt x="486790" y="111760"/>
                  </a:lnTo>
                  <a:lnTo>
                    <a:pt x="454533" y="143763"/>
                  </a:lnTo>
                  <a:lnTo>
                    <a:pt x="416051" y="171069"/>
                  </a:lnTo>
                  <a:lnTo>
                    <a:pt x="372999" y="192150"/>
                  </a:lnTo>
                  <a:lnTo>
                    <a:pt x="327787" y="205486"/>
                  </a:lnTo>
                  <a:lnTo>
                    <a:pt x="280924" y="210185"/>
                  </a:lnTo>
                  <a:lnTo>
                    <a:pt x="423679" y="210185"/>
                  </a:lnTo>
                  <a:lnTo>
                    <a:pt x="459359" y="188213"/>
                  </a:lnTo>
                  <a:lnTo>
                    <a:pt x="499618" y="153924"/>
                  </a:lnTo>
                  <a:lnTo>
                    <a:pt x="532257" y="114807"/>
                  </a:lnTo>
                  <a:lnTo>
                    <a:pt x="556387" y="70866"/>
                  </a:lnTo>
                  <a:lnTo>
                    <a:pt x="569340" y="24130"/>
                  </a:lnTo>
                  <a:lnTo>
                    <a:pt x="570991" y="1269"/>
                  </a:lnTo>
                  <a:lnTo>
                    <a:pt x="532891" y="0"/>
                  </a:lnTo>
                  <a:close/>
                </a:path>
                <a:path w="571500" h="248285">
                  <a:moveTo>
                    <a:pt x="10795" y="13335"/>
                  </a:moveTo>
                  <a:lnTo>
                    <a:pt x="0" y="140716"/>
                  </a:lnTo>
                  <a:lnTo>
                    <a:pt x="37271" y="125869"/>
                  </a:lnTo>
                  <a:lnTo>
                    <a:pt x="29210" y="110998"/>
                  </a:lnTo>
                  <a:lnTo>
                    <a:pt x="62737" y="92837"/>
                  </a:lnTo>
                  <a:lnTo>
                    <a:pt x="99908" y="92837"/>
                  </a:lnTo>
                  <a:lnTo>
                    <a:pt x="10795" y="13335"/>
                  </a:lnTo>
                  <a:close/>
                </a:path>
                <a:path w="571500" h="248285">
                  <a:moveTo>
                    <a:pt x="62737" y="92837"/>
                  </a:moveTo>
                  <a:lnTo>
                    <a:pt x="29210" y="110998"/>
                  </a:lnTo>
                  <a:lnTo>
                    <a:pt x="37271" y="125869"/>
                  </a:lnTo>
                  <a:lnTo>
                    <a:pt x="72902" y="111676"/>
                  </a:lnTo>
                  <a:lnTo>
                    <a:pt x="62737" y="92837"/>
                  </a:lnTo>
                  <a:close/>
                </a:path>
                <a:path w="571500" h="248285">
                  <a:moveTo>
                    <a:pt x="74295" y="115824"/>
                  </a:moveTo>
                  <a:lnTo>
                    <a:pt x="77470" y="120142"/>
                  </a:lnTo>
                  <a:lnTo>
                    <a:pt x="76185" y="117761"/>
                  </a:lnTo>
                  <a:lnTo>
                    <a:pt x="74295" y="115824"/>
                  </a:lnTo>
                  <a:close/>
                </a:path>
                <a:path w="571500" h="248285">
                  <a:moveTo>
                    <a:pt x="76185" y="117761"/>
                  </a:moveTo>
                  <a:lnTo>
                    <a:pt x="77470" y="120142"/>
                  </a:lnTo>
                  <a:lnTo>
                    <a:pt x="78508" y="120142"/>
                  </a:lnTo>
                  <a:lnTo>
                    <a:pt x="76185" y="117761"/>
                  </a:lnTo>
                  <a:close/>
                </a:path>
                <a:path w="571500" h="248285">
                  <a:moveTo>
                    <a:pt x="75140" y="115824"/>
                  </a:moveTo>
                  <a:lnTo>
                    <a:pt x="74295" y="115824"/>
                  </a:lnTo>
                  <a:lnTo>
                    <a:pt x="76185" y="117761"/>
                  </a:lnTo>
                  <a:lnTo>
                    <a:pt x="75140" y="115824"/>
                  </a:lnTo>
                  <a:close/>
                </a:path>
                <a:path w="571500" h="248285">
                  <a:moveTo>
                    <a:pt x="99908" y="92837"/>
                  </a:moveTo>
                  <a:lnTo>
                    <a:pt x="62737" y="92837"/>
                  </a:lnTo>
                  <a:lnTo>
                    <a:pt x="72902" y="111676"/>
                  </a:lnTo>
                  <a:lnTo>
                    <a:pt x="106172" y="98425"/>
                  </a:lnTo>
                  <a:lnTo>
                    <a:pt x="99908" y="92837"/>
                  </a:lnTo>
                  <a:close/>
                </a:path>
              </a:pathLst>
            </a:custGeom>
            <a:solidFill>
              <a:srgbClr val="636363"/>
            </a:solidFill>
          </p:spPr>
          <p:txBody>
            <a:bodyPr wrap="square" lIns="0" tIns="0" rIns="0" bIns="0" rtlCol="0"/>
            <a:lstStyle/>
            <a:p>
              <a:endParaRPr/>
            </a:p>
          </p:txBody>
        </p:sp>
        <p:sp>
          <p:nvSpPr>
            <p:cNvPr id="18" name="object 18"/>
            <p:cNvSpPr/>
            <p:nvPr/>
          </p:nvSpPr>
          <p:spPr>
            <a:xfrm>
              <a:off x="3739896" y="2449705"/>
              <a:ext cx="571500" cy="248285"/>
            </a:xfrm>
            <a:custGeom>
              <a:avLst/>
              <a:gdLst/>
              <a:ahLst/>
              <a:cxnLst/>
              <a:rect l="l" t="t" r="r" b="b"/>
              <a:pathLst>
                <a:path w="571500" h="248285">
                  <a:moveTo>
                    <a:pt x="289178" y="0"/>
                  </a:moveTo>
                  <a:lnTo>
                    <a:pt x="248412" y="3175"/>
                  </a:lnTo>
                  <a:lnTo>
                    <a:pt x="208279" y="12319"/>
                  </a:lnTo>
                  <a:lnTo>
                    <a:pt x="157861" y="32258"/>
                  </a:lnTo>
                  <a:lnTo>
                    <a:pt x="111759" y="60071"/>
                  </a:lnTo>
                  <a:lnTo>
                    <a:pt x="71374" y="94234"/>
                  </a:lnTo>
                  <a:lnTo>
                    <a:pt x="38607" y="133477"/>
                  </a:lnTo>
                  <a:lnTo>
                    <a:pt x="14604" y="177292"/>
                  </a:lnTo>
                  <a:lnTo>
                    <a:pt x="1650" y="224155"/>
                  </a:lnTo>
                  <a:lnTo>
                    <a:pt x="0" y="246888"/>
                  </a:lnTo>
                  <a:lnTo>
                    <a:pt x="38100" y="248285"/>
                  </a:lnTo>
                  <a:lnTo>
                    <a:pt x="38480" y="237617"/>
                  </a:lnTo>
                  <a:lnTo>
                    <a:pt x="39496" y="228219"/>
                  </a:lnTo>
                  <a:lnTo>
                    <a:pt x="50164" y="190754"/>
                  </a:lnTo>
                  <a:lnTo>
                    <a:pt x="70484" y="154432"/>
                  </a:lnTo>
                  <a:lnTo>
                    <a:pt x="99440" y="120015"/>
                  </a:lnTo>
                  <a:lnTo>
                    <a:pt x="135127" y="90170"/>
                  </a:lnTo>
                  <a:lnTo>
                    <a:pt x="176021" y="65659"/>
                  </a:lnTo>
                  <a:lnTo>
                    <a:pt x="220725" y="48387"/>
                  </a:lnTo>
                  <a:lnTo>
                    <a:pt x="266700" y="39243"/>
                  </a:lnTo>
                  <a:lnTo>
                    <a:pt x="290067" y="37973"/>
                  </a:lnTo>
                  <a:lnTo>
                    <a:pt x="435774" y="37973"/>
                  </a:lnTo>
                  <a:lnTo>
                    <a:pt x="419607" y="29718"/>
                  </a:lnTo>
                  <a:lnTo>
                    <a:pt x="369188" y="11049"/>
                  </a:lnTo>
                  <a:lnTo>
                    <a:pt x="329818" y="2794"/>
                  </a:lnTo>
                  <a:lnTo>
                    <a:pt x="302767" y="254"/>
                  </a:lnTo>
                  <a:lnTo>
                    <a:pt x="289178" y="0"/>
                  </a:lnTo>
                  <a:close/>
                </a:path>
                <a:path w="571500" h="248285">
                  <a:moveTo>
                    <a:pt x="498050" y="136496"/>
                  </a:moveTo>
                  <a:lnTo>
                    <a:pt x="464819" y="149733"/>
                  </a:lnTo>
                  <a:lnTo>
                    <a:pt x="560196" y="234823"/>
                  </a:lnTo>
                  <a:lnTo>
                    <a:pt x="566934" y="155321"/>
                  </a:lnTo>
                  <a:lnTo>
                    <a:pt x="508253" y="155321"/>
                  </a:lnTo>
                  <a:lnTo>
                    <a:pt x="498050" y="136496"/>
                  </a:lnTo>
                  <a:close/>
                </a:path>
                <a:path w="571500" h="248285">
                  <a:moveTo>
                    <a:pt x="533695" y="122298"/>
                  </a:moveTo>
                  <a:lnTo>
                    <a:pt x="498050" y="136496"/>
                  </a:lnTo>
                  <a:lnTo>
                    <a:pt x="508253" y="155321"/>
                  </a:lnTo>
                  <a:lnTo>
                    <a:pt x="541781" y="137287"/>
                  </a:lnTo>
                  <a:lnTo>
                    <a:pt x="533695" y="122298"/>
                  </a:lnTo>
                  <a:close/>
                </a:path>
                <a:path w="571500" h="248285">
                  <a:moveTo>
                    <a:pt x="570991" y="107442"/>
                  </a:moveTo>
                  <a:lnTo>
                    <a:pt x="533695" y="122298"/>
                  </a:lnTo>
                  <a:lnTo>
                    <a:pt x="541781" y="137287"/>
                  </a:lnTo>
                  <a:lnTo>
                    <a:pt x="508253" y="155321"/>
                  </a:lnTo>
                  <a:lnTo>
                    <a:pt x="566934" y="155321"/>
                  </a:lnTo>
                  <a:lnTo>
                    <a:pt x="570991" y="107442"/>
                  </a:lnTo>
                  <a:close/>
                </a:path>
                <a:path w="571500" h="248285">
                  <a:moveTo>
                    <a:pt x="494805" y="130510"/>
                  </a:moveTo>
                  <a:lnTo>
                    <a:pt x="498050" y="136496"/>
                  </a:lnTo>
                  <a:lnTo>
                    <a:pt x="508500" y="132334"/>
                  </a:lnTo>
                  <a:lnTo>
                    <a:pt x="496569" y="132334"/>
                  </a:lnTo>
                  <a:lnTo>
                    <a:pt x="494805" y="130510"/>
                  </a:lnTo>
                  <a:close/>
                </a:path>
                <a:path w="571500" h="248285">
                  <a:moveTo>
                    <a:pt x="493521" y="128143"/>
                  </a:moveTo>
                  <a:lnTo>
                    <a:pt x="494805" y="130510"/>
                  </a:lnTo>
                  <a:lnTo>
                    <a:pt x="496569" y="132334"/>
                  </a:lnTo>
                  <a:lnTo>
                    <a:pt x="493521" y="128143"/>
                  </a:lnTo>
                  <a:close/>
                </a:path>
                <a:path w="571500" h="248285">
                  <a:moveTo>
                    <a:pt x="519021" y="128143"/>
                  </a:moveTo>
                  <a:lnTo>
                    <a:pt x="493521" y="128143"/>
                  </a:lnTo>
                  <a:lnTo>
                    <a:pt x="496569" y="132334"/>
                  </a:lnTo>
                  <a:lnTo>
                    <a:pt x="508500" y="132334"/>
                  </a:lnTo>
                  <a:lnTo>
                    <a:pt x="519021" y="128143"/>
                  </a:lnTo>
                  <a:close/>
                </a:path>
                <a:path w="571500" h="248285">
                  <a:moveTo>
                    <a:pt x="435774" y="37973"/>
                  </a:moveTo>
                  <a:lnTo>
                    <a:pt x="290067" y="37973"/>
                  </a:lnTo>
                  <a:lnTo>
                    <a:pt x="301878" y="38354"/>
                  </a:lnTo>
                  <a:lnTo>
                    <a:pt x="313563" y="39243"/>
                  </a:lnTo>
                  <a:lnTo>
                    <a:pt x="360425" y="48260"/>
                  </a:lnTo>
                  <a:lnTo>
                    <a:pt x="405002" y="64897"/>
                  </a:lnTo>
                  <a:lnTo>
                    <a:pt x="445769" y="88138"/>
                  </a:lnTo>
                  <a:lnTo>
                    <a:pt x="481329" y="116586"/>
                  </a:lnTo>
                  <a:lnTo>
                    <a:pt x="494805" y="130510"/>
                  </a:lnTo>
                  <a:lnTo>
                    <a:pt x="493521" y="128143"/>
                  </a:lnTo>
                  <a:lnTo>
                    <a:pt x="519021" y="128143"/>
                  </a:lnTo>
                  <a:lnTo>
                    <a:pt x="533695" y="122298"/>
                  </a:lnTo>
                  <a:lnTo>
                    <a:pt x="527050" y="109982"/>
                  </a:lnTo>
                  <a:lnTo>
                    <a:pt x="526161" y="108458"/>
                  </a:lnTo>
                  <a:lnTo>
                    <a:pt x="525144" y="107061"/>
                  </a:lnTo>
                  <a:lnTo>
                    <a:pt x="523875" y="105791"/>
                  </a:lnTo>
                  <a:lnTo>
                    <a:pt x="506349" y="87884"/>
                  </a:lnTo>
                  <a:lnTo>
                    <a:pt x="486917" y="70993"/>
                  </a:lnTo>
                  <a:lnTo>
                    <a:pt x="465963" y="55753"/>
                  </a:lnTo>
                  <a:lnTo>
                    <a:pt x="443483" y="41910"/>
                  </a:lnTo>
                  <a:lnTo>
                    <a:pt x="435774" y="37973"/>
                  </a:lnTo>
                  <a:close/>
                </a:path>
              </a:pathLst>
            </a:custGeom>
            <a:solidFill>
              <a:srgbClr val="636363"/>
            </a:solidFill>
          </p:spPr>
          <p:txBody>
            <a:bodyPr wrap="square" lIns="0" tIns="0" rIns="0" bIns="0" rtlCol="0"/>
            <a:lstStyle/>
            <a:p>
              <a:endParaRPr/>
            </a:p>
          </p:txBody>
        </p:sp>
      </p:grpSp>
      <p:grpSp>
        <p:nvGrpSpPr>
          <p:cNvPr id="86" name="Group 85">
            <a:extLst>
              <a:ext uri="{FF2B5EF4-FFF2-40B4-BE49-F238E27FC236}">
                <a16:creationId xmlns:a16="http://schemas.microsoft.com/office/drawing/2014/main" id="{EB326038-AC6D-40F4-BB8C-19AF960B97FA}"/>
              </a:ext>
            </a:extLst>
          </p:cNvPr>
          <p:cNvGrpSpPr/>
          <p:nvPr/>
        </p:nvGrpSpPr>
        <p:grpSpPr>
          <a:xfrm>
            <a:off x="5650992" y="3306956"/>
            <a:ext cx="579629" cy="848867"/>
            <a:chOff x="5650991" y="2449705"/>
            <a:chExt cx="579629" cy="848867"/>
          </a:xfrm>
        </p:grpSpPr>
        <p:sp>
          <p:nvSpPr>
            <p:cNvPr id="17" name="object 17"/>
            <p:cNvSpPr/>
            <p:nvPr/>
          </p:nvSpPr>
          <p:spPr>
            <a:xfrm>
              <a:off x="5659120" y="3049652"/>
              <a:ext cx="571500" cy="248920"/>
            </a:xfrm>
            <a:custGeom>
              <a:avLst/>
              <a:gdLst/>
              <a:ahLst/>
              <a:cxnLst/>
              <a:rect l="l" t="t" r="r" b="b"/>
              <a:pathLst>
                <a:path w="571500" h="248920">
                  <a:moveTo>
                    <a:pt x="73100" y="111720"/>
                  </a:moveTo>
                  <a:lnTo>
                    <a:pt x="37403" y="125879"/>
                  </a:lnTo>
                  <a:lnTo>
                    <a:pt x="44068" y="138175"/>
                  </a:lnTo>
                  <a:lnTo>
                    <a:pt x="44957" y="139700"/>
                  </a:lnTo>
                  <a:lnTo>
                    <a:pt x="84200" y="177165"/>
                  </a:lnTo>
                  <a:lnTo>
                    <a:pt x="127762" y="206375"/>
                  </a:lnTo>
                  <a:lnTo>
                    <a:pt x="176275" y="228854"/>
                  </a:lnTo>
                  <a:lnTo>
                    <a:pt x="227964" y="243205"/>
                  </a:lnTo>
                  <a:lnTo>
                    <a:pt x="268477" y="248031"/>
                  </a:lnTo>
                  <a:lnTo>
                    <a:pt x="282066" y="248412"/>
                  </a:lnTo>
                  <a:lnTo>
                    <a:pt x="295655" y="247904"/>
                  </a:lnTo>
                  <a:lnTo>
                    <a:pt x="336295" y="242697"/>
                  </a:lnTo>
                  <a:lnTo>
                    <a:pt x="388619" y="227075"/>
                  </a:lnTo>
                  <a:lnTo>
                    <a:pt x="423806" y="210312"/>
                  </a:lnTo>
                  <a:lnTo>
                    <a:pt x="280924" y="210312"/>
                  </a:lnTo>
                  <a:lnTo>
                    <a:pt x="269239" y="210057"/>
                  </a:lnTo>
                  <a:lnTo>
                    <a:pt x="210692" y="200151"/>
                  </a:lnTo>
                  <a:lnTo>
                    <a:pt x="166242" y="183387"/>
                  </a:lnTo>
                  <a:lnTo>
                    <a:pt x="125349" y="160147"/>
                  </a:lnTo>
                  <a:lnTo>
                    <a:pt x="89788" y="131699"/>
                  </a:lnTo>
                  <a:lnTo>
                    <a:pt x="78572" y="120015"/>
                  </a:lnTo>
                  <a:lnTo>
                    <a:pt x="77596" y="120015"/>
                  </a:lnTo>
                  <a:lnTo>
                    <a:pt x="74549" y="115824"/>
                  </a:lnTo>
                  <a:lnTo>
                    <a:pt x="75325" y="115824"/>
                  </a:lnTo>
                  <a:lnTo>
                    <a:pt x="73100" y="111720"/>
                  </a:lnTo>
                  <a:close/>
                </a:path>
                <a:path w="571500" h="248920">
                  <a:moveTo>
                    <a:pt x="533018" y="0"/>
                  </a:moveTo>
                  <a:lnTo>
                    <a:pt x="527430" y="38607"/>
                  </a:lnTo>
                  <a:lnTo>
                    <a:pt x="511809" y="75946"/>
                  </a:lnTo>
                  <a:lnTo>
                    <a:pt x="486838" y="111720"/>
                  </a:lnTo>
                  <a:lnTo>
                    <a:pt x="454532" y="143891"/>
                  </a:lnTo>
                  <a:lnTo>
                    <a:pt x="416178" y="171196"/>
                  </a:lnTo>
                  <a:lnTo>
                    <a:pt x="373125" y="192278"/>
                  </a:lnTo>
                  <a:lnTo>
                    <a:pt x="327787" y="205612"/>
                  </a:lnTo>
                  <a:lnTo>
                    <a:pt x="280924" y="210312"/>
                  </a:lnTo>
                  <a:lnTo>
                    <a:pt x="423806" y="210312"/>
                  </a:lnTo>
                  <a:lnTo>
                    <a:pt x="459485" y="188213"/>
                  </a:lnTo>
                  <a:lnTo>
                    <a:pt x="499744" y="153924"/>
                  </a:lnTo>
                  <a:lnTo>
                    <a:pt x="532383" y="114807"/>
                  </a:lnTo>
                  <a:lnTo>
                    <a:pt x="556513" y="70866"/>
                  </a:lnTo>
                  <a:lnTo>
                    <a:pt x="569467" y="24130"/>
                  </a:lnTo>
                  <a:lnTo>
                    <a:pt x="571118" y="1269"/>
                  </a:lnTo>
                  <a:lnTo>
                    <a:pt x="533018" y="0"/>
                  </a:lnTo>
                  <a:close/>
                </a:path>
                <a:path w="571500" h="248920">
                  <a:moveTo>
                    <a:pt x="10921" y="13335"/>
                  </a:moveTo>
                  <a:lnTo>
                    <a:pt x="0" y="140716"/>
                  </a:lnTo>
                  <a:lnTo>
                    <a:pt x="37403" y="125879"/>
                  </a:lnTo>
                  <a:lnTo>
                    <a:pt x="29337" y="110998"/>
                  </a:lnTo>
                  <a:lnTo>
                    <a:pt x="62864" y="92837"/>
                  </a:lnTo>
                  <a:lnTo>
                    <a:pt x="99902" y="92837"/>
                  </a:lnTo>
                  <a:lnTo>
                    <a:pt x="10921" y="13335"/>
                  </a:lnTo>
                  <a:close/>
                </a:path>
                <a:path w="571500" h="248920">
                  <a:moveTo>
                    <a:pt x="62864" y="92837"/>
                  </a:moveTo>
                  <a:lnTo>
                    <a:pt x="29337" y="110998"/>
                  </a:lnTo>
                  <a:lnTo>
                    <a:pt x="37403" y="125879"/>
                  </a:lnTo>
                  <a:lnTo>
                    <a:pt x="73100" y="111720"/>
                  </a:lnTo>
                  <a:lnTo>
                    <a:pt x="62864" y="92837"/>
                  </a:lnTo>
                  <a:close/>
                </a:path>
                <a:path w="571500" h="248920">
                  <a:moveTo>
                    <a:pt x="74549" y="115824"/>
                  </a:moveTo>
                  <a:lnTo>
                    <a:pt x="77596" y="120015"/>
                  </a:lnTo>
                  <a:lnTo>
                    <a:pt x="76331" y="117681"/>
                  </a:lnTo>
                  <a:lnTo>
                    <a:pt x="74549" y="115824"/>
                  </a:lnTo>
                  <a:close/>
                </a:path>
                <a:path w="571500" h="248920">
                  <a:moveTo>
                    <a:pt x="76331" y="117681"/>
                  </a:moveTo>
                  <a:lnTo>
                    <a:pt x="77596" y="120015"/>
                  </a:lnTo>
                  <a:lnTo>
                    <a:pt x="78572" y="120015"/>
                  </a:lnTo>
                  <a:lnTo>
                    <a:pt x="76331" y="117681"/>
                  </a:lnTo>
                  <a:close/>
                </a:path>
                <a:path w="571500" h="248920">
                  <a:moveTo>
                    <a:pt x="75325" y="115824"/>
                  </a:moveTo>
                  <a:lnTo>
                    <a:pt x="74549" y="115824"/>
                  </a:lnTo>
                  <a:lnTo>
                    <a:pt x="76331" y="117681"/>
                  </a:lnTo>
                  <a:lnTo>
                    <a:pt x="75325" y="115824"/>
                  </a:lnTo>
                  <a:close/>
                </a:path>
                <a:path w="571500" h="248920">
                  <a:moveTo>
                    <a:pt x="99902" y="92837"/>
                  </a:moveTo>
                  <a:lnTo>
                    <a:pt x="62864" y="92837"/>
                  </a:lnTo>
                  <a:lnTo>
                    <a:pt x="73100" y="111720"/>
                  </a:lnTo>
                  <a:lnTo>
                    <a:pt x="106299" y="98551"/>
                  </a:lnTo>
                  <a:lnTo>
                    <a:pt x="99902" y="92837"/>
                  </a:lnTo>
                  <a:close/>
                </a:path>
              </a:pathLst>
            </a:custGeom>
            <a:solidFill>
              <a:srgbClr val="636363"/>
            </a:solidFill>
          </p:spPr>
          <p:txBody>
            <a:bodyPr wrap="square" lIns="0" tIns="0" rIns="0" bIns="0" rtlCol="0"/>
            <a:lstStyle/>
            <a:p>
              <a:endParaRPr/>
            </a:p>
          </p:txBody>
        </p:sp>
        <p:sp>
          <p:nvSpPr>
            <p:cNvPr id="19" name="object 19"/>
            <p:cNvSpPr/>
            <p:nvPr/>
          </p:nvSpPr>
          <p:spPr>
            <a:xfrm>
              <a:off x="5650991" y="2449705"/>
              <a:ext cx="571500" cy="248285"/>
            </a:xfrm>
            <a:custGeom>
              <a:avLst/>
              <a:gdLst/>
              <a:ahLst/>
              <a:cxnLst/>
              <a:rect l="l" t="t" r="r" b="b"/>
              <a:pathLst>
                <a:path w="571500" h="248285">
                  <a:moveTo>
                    <a:pt x="289179" y="0"/>
                  </a:moveTo>
                  <a:lnTo>
                    <a:pt x="248412" y="3175"/>
                  </a:lnTo>
                  <a:lnTo>
                    <a:pt x="208280" y="12319"/>
                  </a:lnTo>
                  <a:lnTo>
                    <a:pt x="157861" y="32258"/>
                  </a:lnTo>
                  <a:lnTo>
                    <a:pt x="111760" y="60071"/>
                  </a:lnTo>
                  <a:lnTo>
                    <a:pt x="71374" y="94234"/>
                  </a:lnTo>
                  <a:lnTo>
                    <a:pt x="38608" y="133477"/>
                  </a:lnTo>
                  <a:lnTo>
                    <a:pt x="14605" y="177292"/>
                  </a:lnTo>
                  <a:lnTo>
                    <a:pt x="1650" y="224155"/>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5" y="48387"/>
                  </a:lnTo>
                  <a:lnTo>
                    <a:pt x="266700" y="39243"/>
                  </a:lnTo>
                  <a:lnTo>
                    <a:pt x="290068" y="37973"/>
                  </a:lnTo>
                  <a:lnTo>
                    <a:pt x="435774" y="37973"/>
                  </a:lnTo>
                  <a:lnTo>
                    <a:pt x="419608" y="29718"/>
                  </a:lnTo>
                  <a:lnTo>
                    <a:pt x="369188" y="11049"/>
                  </a:lnTo>
                  <a:lnTo>
                    <a:pt x="329819" y="2794"/>
                  </a:lnTo>
                  <a:lnTo>
                    <a:pt x="302768" y="254"/>
                  </a:lnTo>
                  <a:lnTo>
                    <a:pt x="289179" y="0"/>
                  </a:lnTo>
                  <a:close/>
                </a:path>
                <a:path w="571500" h="248285">
                  <a:moveTo>
                    <a:pt x="498050" y="136496"/>
                  </a:moveTo>
                  <a:lnTo>
                    <a:pt x="464820" y="149733"/>
                  </a:lnTo>
                  <a:lnTo>
                    <a:pt x="560197" y="234823"/>
                  </a:lnTo>
                  <a:lnTo>
                    <a:pt x="566934" y="155321"/>
                  </a:lnTo>
                  <a:lnTo>
                    <a:pt x="508254" y="155321"/>
                  </a:lnTo>
                  <a:lnTo>
                    <a:pt x="498050" y="136496"/>
                  </a:lnTo>
                  <a:close/>
                </a:path>
                <a:path w="571500" h="248285">
                  <a:moveTo>
                    <a:pt x="533695" y="122298"/>
                  </a:moveTo>
                  <a:lnTo>
                    <a:pt x="498050" y="136496"/>
                  </a:lnTo>
                  <a:lnTo>
                    <a:pt x="508254" y="155321"/>
                  </a:lnTo>
                  <a:lnTo>
                    <a:pt x="541782" y="137287"/>
                  </a:lnTo>
                  <a:lnTo>
                    <a:pt x="533695" y="122298"/>
                  </a:lnTo>
                  <a:close/>
                </a:path>
                <a:path w="571500" h="248285">
                  <a:moveTo>
                    <a:pt x="570992" y="107442"/>
                  </a:moveTo>
                  <a:lnTo>
                    <a:pt x="533695" y="122298"/>
                  </a:lnTo>
                  <a:lnTo>
                    <a:pt x="541782" y="137287"/>
                  </a:lnTo>
                  <a:lnTo>
                    <a:pt x="508254" y="155321"/>
                  </a:lnTo>
                  <a:lnTo>
                    <a:pt x="566934" y="155321"/>
                  </a:lnTo>
                  <a:lnTo>
                    <a:pt x="570992" y="107442"/>
                  </a:lnTo>
                  <a:close/>
                </a:path>
                <a:path w="571500" h="248285">
                  <a:moveTo>
                    <a:pt x="494805" y="130510"/>
                  </a:moveTo>
                  <a:lnTo>
                    <a:pt x="498050" y="136496"/>
                  </a:lnTo>
                  <a:lnTo>
                    <a:pt x="508500" y="132334"/>
                  </a:lnTo>
                  <a:lnTo>
                    <a:pt x="496570" y="132334"/>
                  </a:lnTo>
                  <a:lnTo>
                    <a:pt x="494805" y="130510"/>
                  </a:lnTo>
                  <a:close/>
                </a:path>
                <a:path w="571500" h="248285">
                  <a:moveTo>
                    <a:pt x="493522" y="128143"/>
                  </a:moveTo>
                  <a:lnTo>
                    <a:pt x="494805" y="130510"/>
                  </a:lnTo>
                  <a:lnTo>
                    <a:pt x="496570" y="132334"/>
                  </a:lnTo>
                  <a:lnTo>
                    <a:pt x="493522" y="128143"/>
                  </a:lnTo>
                  <a:close/>
                </a:path>
                <a:path w="571500" h="248285">
                  <a:moveTo>
                    <a:pt x="519021" y="128143"/>
                  </a:moveTo>
                  <a:lnTo>
                    <a:pt x="493522" y="128143"/>
                  </a:lnTo>
                  <a:lnTo>
                    <a:pt x="496570" y="132334"/>
                  </a:lnTo>
                  <a:lnTo>
                    <a:pt x="508500" y="132334"/>
                  </a:lnTo>
                  <a:lnTo>
                    <a:pt x="519021" y="128143"/>
                  </a:lnTo>
                  <a:close/>
                </a:path>
                <a:path w="571500" h="248285">
                  <a:moveTo>
                    <a:pt x="435774" y="37973"/>
                  </a:moveTo>
                  <a:lnTo>
                    <a:pt x="290068" y="37973"/>
                  </a:lnTo>
                  <a:lnTo>
                    <a:pt x="301879" y="38354"/>
                  </a:lnTo>
                  <a:lnTo>
                    <a:pt x="313563" y="39243"/>
                  </a:lnTo>
                  <a:lnTo>
                    <a:pt x="360425" y="48260"/>
                  </a:lnTo>
                  <a:lnTo>
                    <a:pt x="405003" y="64897"/>
                  </a:lnTo>
                  <a:lnTo>
                    <a:pt x="445770" y="88138"/>
                  </a:lnTo>
                  <a:lnTo>
                    <a:pt x="481330" y="116586"/>
                  </a:lnTo>
                  <a:lnTo>
                    <a:pt x="494805" y="130510"/>
                  </a:lnTo>
                  <a:lnTo>
                    <a:pt x="493522" y="128143"/>
                  </a:lnTo>
                  <a:lnTo>
                    <a:pt x="519021" y="128143"/>
                  </a:lnTo>
                  <a:lnTo>
                    <a:pt x="533695" y="122298"/>
                  </a:lnTo>
                  <a:lnTo>
                    <a:pt x="527050" y="109982"/>
                  </a:lnTo>
                  <a:lnTo>
                    <a:pt x="526161" y="108458"/>
                  </a:lnTo>
                  <a:lnTo>
                    <a:pt x="525145" y="107061"/>
                  </a:lnTo>
                  <a:lnTo>
                    <a:pt x="523875" y="105791"/>
                  </a:lnTo>
                  <a:lnTo>
                    <a:pt x="506349" y="87884"/>
                  </a:lnTo>
                  <a:lnTo>
                    <a:pt x="486918" y="70993"/>
                  </a:lnTo>
                  <a:lnTo>
                    <a:pt x="465963" y="55753"/>
                  </a:lnTo>
                  <a:lnTo>
                    <a:pt x="443484" y="41910"/>
                  </a:lnTo>
                  <a:lnTo>
                    <a:pt x="435774" y="37973"/>
                  </a:lnTo>
                  <a:close/>
                </a:path>
              </a:pathLst>
            </a:custGeom>
            <a:solidFill>
              <a:srgbClr val="636363"/>
            </a:solidFill>
          </p:spPr>
          <p:txBody>
            <a:bodyPr wrap="square" lIns="0" tIns="0" rIns="0" bIns="0" rtlCol="0"/>
            <a:lstStyle/>
            <a:p>
              <a:endParaRPr/>
            </a:p>
          </p:txBody>
        </p:sp>
      </p:grpSp>
      <p:sp>
        <p:nvSpPr>
          <p:cNvPr id="20" name="object 20"/>
          <p:cNvSpPr txBox="1"/>
          <p:nvPr/>
        </p:nvSpPr>
        <p:spPr>
          <a:xfrm>
            <a:off x="3776599" y="4101339"/>
            <a:ext cx="2124710" cy="443070"/>
          </a:xfrm>
          <a:prstGeom prst="rect">
            <a:avLst/>
          </a:prstGeom>
        </p:spPr>
        <p:txBody>
          <a:bodyPr vert="horz" wrap="square" lIns="0" tIns="12065" rIns="0" bIns="0" rtlCol="0">
            <a:spAutoFit/>
          </a:bodyPr>
          <a:lstStyle/>
          <a:p>
            <a:pPr marL="12700">
              <a:spcBef>
                <a:spcPts val="95"/>
              </a:spcBef>
            </a:pPr>
            <a:r>
              <a:rPr sz="2800" b="1" i="1" spc="-229" dirty="0">
                <a:solidFill>
                  <a:srgbClr val="EE3D42"/>
                </a:solidFill>
                <a:latin typeface="Book Antiqua"/>
                <a:cs typeface="Book Antiqua"/>
              </a:rPr>
              <a:t>Sibling</a:t>
            </a:r>
            <a:r>
              <a:rPr sz="2800" b="1" i="1" spc="-210" dirty="0">
                <a:solidFill>
                  <a:srgbClr val="EE3D42"/>
                </a:solidFill>
                <a:latin typeface="Book Antiqua"/>
                <a:cs typeface="Book Antiqua"/>
              </a:rPr>
              <a:t> </a:t>
            </a:r>
            <a:r>
              <a:rPr sz="2800" b="1" i="1" spc="-235" dirty="0">
                <a:solidFill>
                  <a:srgbClr val="EE3D42"/>
                </a:solidFill>
                <a:latin typeface="Book Antiqua"/>
                <a:cs typeface="Book Antiqua"/>
              </a:rPr>
              <a:t>Pointers</a:t>
            </a:r>
            <a:endParaRPr sz="2800" dirty="0">
              <a:latin typeface="Book Antiqua"/>
              <a:cs typeface="Book Antiqua"/>
            </a:endParaRPr>
          </a:p>
        </p:txBody>
      </p:sp>
      <p:sp>
        <p:nvSpPr>
          <p:cNvPr id="21" name="object 21"/>
          <p:cNvSpPr txBox="1"/>
          <p:nvPr/>
        </p:nvSpPr>
        <p:spPr>
          <a:xfrm>
            <a:off x="4338832" y="3547874"/>
            <a:ext cx="365125" cy="376385"/>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2200" b="1" spc="-105" dirty="0">
                <a:solidFill>
                  <a:srgbClr val="636363"/>
                </a:solidFill>
                <a:latin typeface="Arial"/>
                <a:cs typeface="Arial"/>
              </a:rPr>
              <a:t>6</a:t>
            </a:r>
            <a:endParaRPr sz="2200">
              <a:latin typeface="Arial"/>
              <a:cs typeface="Arial"/>
            </a:endParaRPr>
          </a:p>
        </p:txBody>
      </p:sp>
      <p:sp>
        <p:nvSpPr>
          <p:cNvPr id="22" name="object 22"/>
          <p:cNvSpPr/>
          <p:nvPr/>
        </p:nvSpPr>
        <p:spPr>
          <a:xfrm>
            <a:off x="4248150"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23" name="object 23"/>
          <p:cNvSpPr/>
          <p:nvPr/>
        </p:nvSpPr>
        <p:spPr>
          <a:xfrm>
            <a:off x="4248150"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24" name="object 24"/>
          <p:cNvSpPr/>
          <p:nvPr/>
        </p:nvSpPr>
        <p:spPr>
          <a:xfrm>
            <a:off x="47038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25" name="object 25"/>
          <p:cNvSpPr/>
          <p:nvPr/>
        </p:nvSpPr>
        <p:spPr>
          <a:xfrm>
            <a:off x="47038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26" name="object 26"/>
          <p:cNvSpPr txBox="1"/>
          <p:nvPr/>
        </p:nvSpPr>
        <p:spPr>
          <a:xfrm>
            <a:off x="4795265" y="3547874"/>
            <a:ext cx="365760" cy="376385"/>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2200" b="1" spc="-105" dirty="0">
                <a:solidFill>
                  <a:srgbClr val="636363"/>
                </a:solidFill>
                <a:latin typeface="Arial"/>
                <a:cs typeface="Arial"/>
              </a:rPr>
              <a:t>7</a:t>
            </a:r>
            <a:endParaRPr sz="2200" dirty="0">
              <a:latin typeface="Arial"/>
              <a:cs typeface="Arial"/>
            </a:endParaRPr>
          </a:p>
        </p:txBody>
      </p:sp>
      <p:sp>
        <p:nvSpPr>
          <p:cNvPr id="27" name="object 27"/>
          <p:cNvSpPr/>
          <p:nvPr/>
        </p:nvSpPr>
        <p:spPr>
          <a:xfrm>
            <a:off x="51610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28" name="object 28"/>
          <p:cNvSpPr/>
          <p:nvPr/>
        </p:nvSpPr>
        <p:spPr>
          <a:xfrm>
            <a:off x="51610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29" name="object 29"/>
          <p:cNvSpPr/>
          <p:nvPr/>
        </p:nvSpPr>
        <p:spPr>
          <a:xfrm>
            <a:off x="5252465"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solidFill>
            <a:srgbClr val="D9D9D9"/>
          </a:solidFill>
        </p:spPr>
        <p:txBody>
          <a:bodyPr wrap="square" lIns="0" tIns="0" rIns="0" bIns="0" rtlCol="0"/>
          <a:lstStyle/>
          <a:p>
            <a:endParaRPr/>
          </a:p>
        </p:txBody>
      </p:sp>
      <p:sp>
        <p:nvSpPr>
          <p:cNvPr id="30" name="object 30"/>
          <p:cNvSpPr/>
          <p:nvPr/>
        </p:nvSpPr>
        <p:spPr>
          <a:xfrm>
            <a:off x="5252465"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p>
        </p:txBody>
      </p:sp>
      <p:sp>
        <p:nvSpPr>
          <p:cNvPr id="31" name="object 31"/>
          <p:cNvSpPr/>
          <p:nvPr/>
        </p:nvSpPr>
        <p:spPr>
          <a:xfrm>
            <a:off x="56182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32" name="object 32"/>
          <p:cNvSpPr/>
          <p:nvPr/>
        </p:nvSpPr>
        <p:spPr>
          <a:xfrm>
            <a:off x="56182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33" name="object 33"/>
          <p:cNvSpPr/>
          <p:nvPr/>
        </p:nvSpPr>
        <p:spPr>
          <a:xfrm>
            <a:off x="6250685" y="3547872"/>
            <a:ext cx="365760" cy="365760"/>
          </a:xfrm>
          <a:custGeom>
            <a:avLst/>
            <a:gdLst/>
            <a:ahLst/>
            <a:cxnLst/>
            <a:rect l="l" t="t" r="r" b="b"/>
            <a:pathLst>
              <a:path w="365759" h="365760">
                <a:moveTo>
                  <a:pt x="0" y="365760"/>
                </a:moveTo>
                <a:lnTo>
                  <a:pt x="365760" y="365760"/>
                </a:lnTo>
                <a:lnTo>
                  <a:pt x="365760" y="0"/>
                </a:lnTo>
                <a:lnTo>
                  <a:pt x="0" y="0"/>
                </a:lnTo>
                <a:lnTo>
                  <a:pt x="0" y="365760"/>
                </a:lnTo>
                <a:close/>
              </a:path>
            </a:pathLst>
          </a:custGeom>
          <a:solidFill>
            <a:srgbClr val="D9D9D9"/>
          </a:solidFill>
        </p:spPr>
        <p:txBody>
          <a:bodyPr wrap="square" lIns="0" tIns="0" rIns="0" bIns="0" rtlCol="0"/>
          <a:lstStyle/>
          <a:p>
            <a:endParaRPr/>
          </a:p>
        </p:txBody>
      </p:sp>
      <p:sp>
        <p:nvSpPr>
          <p:cNvPr id="34" name="object 34"/>
          <p:cNvSpPr txBox="1"/>
          <p:nvPr/>
        </p:nvSpPr>
        <p:spPr>
          <a:xfrm>
            <a:off x="6250685" y="3547874"/>
            <a:ext cx="365760" cy="376385"/>
          </a:xfrm>
          <a:prstGeom prst="rect">
            <a:avLst/>
          </a:prstGeom>
          <a:ln w="19050">
            <a:solidFill>
              <a:srgbClr val="636363"/>
            </a:solidFill>
          </a:ln>
        </p:spPr>
        <p:txBody>
          <a:bodyPr vert="horz" wrap="square" lIns="0" tIns="37465" rIns="0" bIns="0" rtlCol="0">
            <a:spAutoFit/>
          </a:bodyPr>
          <a:lstStyle/>
          <a:p>
            <a:pPr algn="ctr">
              <a:spcBef>
                <a:spcPts val="295"/>
              </a:spcBef>
            </a:pPr>
            <a:r>
              <a:rPr sz="2200" b="1" spc="-105" dirty="0">
                <a:solidFill>
                  <a:srgbClr val="636363"/>
                </a:solidFill>
                <a:latin typeface="Arial"/>
                <a:cs typeface="Arial"/>
              </a:rPr>
              <a:t>9</a:t>
            </a:r>
            <a:endParaRPr sz="2200" dirty="0">
              <a:latin typeface="Arial"/>
              <a:cs typeface="Arial"/>
            </a:endParaRPr>
          </a:p>
        </p:txBody>
      </p:sp>
      <p:sp>
        <p:nvSpPr>
          <p:cNvPr id="35" name="object 35"/>
          <p:cNvSpPr/>
          <p:nvPr/>
        </p:nvSpPr>
        <p:spPr>
          <a:xfrm>
            <a:off x="615924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36" name="object 36"/>
          <p:cNvSpPr/>
          <p:nvPr/>
        </p:nvSpPr>
        <p:spPr>
          <a:xfrm>
            <a:off x="615924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37" name="object 37"/>
          <p:cNvSpPr/>
          <p:nvPr/>
        </p:nvSpPr>
        <p:spPr>
          <a:xfrm>
            <a:off x="6616446" y="3547872"/>
            <a:ext cx="90170" cy="365760"/>
          </a:xfrm>
          <a:custGeom>
            <a:avLst/>
            <a:gdLst/>
            <a:ahLst/>
            <a:cxnLst/>
            <a:rect l="l" t="t" r="r" b="b"/>
            <a:pathLst>
              <a:path w="90170" h="365760">
                <a:moveTo>
                  <a:pt x="0" y="365760"/>
                </a:moveTo>
                <a:lnTo>
                  <a:pt x="89915" y="365760"/>
                </a:lnTo>
                <a:lnTo>
                  <a:pt x="89915" y="0"/>
                </a:lnTo>
                <a:lnTo>
                  <a:pt x="0" y="0"/>
                </a:lnTo>
                <a:lnTo>
                  <a:pt x="0" y="365760"/>
                </a:lnTo>
                <a:close/>
              </a:path>
            </a:pathLst>
          </a:custGeom>
          <a:solidFill>
            <a:srgbClr val="D9D9D9"/>
          </a:solidFill>
        </p:spPr>
        <p:txBody>
          <a:bodyPr wrap="square" lIns="0" tIns="0" rIns="0" bIns="0" rtlCol="0"/>
          <a:lstStyle/>
          <a:p>
            <a:endParaRPr/>
          </a:p>
        </p:txBody>
      </p:sp>
      <p:sp>
        <p:nvSpPr>
          <p:cNvPr id="38" name="object 38"/>
          <p:cNvSpPr/>
          <p:nvPr/>
        </p:nvSpPr>
        <p:spPr>
          <a:xfrm>
            <a:off x="6616445" y="354787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p>
        </p:txBody>
      </p:sp>
      <p:sp>
        <p:nvSpPr>
          <p:cNvPr id="39" name="object 39"/>
          <p:cNvSpPr txBox="1"/>
          <p:nvPr/>
        </p:nvSpPr>
        <p:spPr>
          <a:xfrm>
            <a:off x="6707127" y="3557818"/>
            <a:ext cx="427861" cy="376385"/>
          </a:xfrm>
          <a:prstGeom prst="rect">
            <a:avLst/>
          </a:prstGeom>
          <a:solidFill>
            <a:srgbClr val="D9D9D9"/>
          </a:solidFill>
          <a:ln w="19050">
            <a:solidFill>
              <a:srgbClr val="636363"/>
            </a:solidFill>
          </a:ln>
        </p:spPr>
        <p:txBody>
          <a:bodyPr vert="horz" wrap="square" lIns="0" tIns="37465" rIns="0" bIns="0" rtlCol="0">
            <a:spAutoFit/>
          </a:bodyPr>
          <a:lstStyle/>
          <a:p>
            <a:pPr marL="69213">
              <a:spcBef>
                <a:spcPts val="295"/>
              </a:spcBef>
            </a:pPr>
            <a:r>
              <a:rPr sz="2200" b="1" spc="-105" dirty="0">
                <a:solidFill>
                  <a:srgbClr val="636363"/>
                </a:solidFill>
                <a:latin typeface="Arial"/>
                <a:cs typeface="Arial"/>
              </a:rPr>
              <a:t>13</a:t>
            </a:r>
            <a:endParaRPr sz="2200" dirty="0">
              <a:latin typeface="Arial"/>
              <a:cs typeface="Arial"/>
            </a:endParaRPr>
          </a:p>
        </p:txBody>
      </p:sp>
      <p:sp>
        <p:nvSpPr>
          <p:cNvPr id="40" name="object 40"/>
          <p:cNvSpPr/>
          <p:nvPr/>
        </p:nvSpPr>
        <p:spPr>
          <a:xfrm>
            <a:off x="7072121" y="354787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solidFill>
            <a:srgbClr val="D9D9D9"/>
          </a:solidFill>
        </p:spPr>
        <p:txBody>
          <a:bodyPr wrap="square" lIns="0" tIns="0" rIns="0" bIns="0" rtlCol="0"/>
          <a:lstStyle/>
          <a:p>
            <a:endParaRPr/>
          </a:p>
        </p:txBody>
      </p:sp>
      <p:sp>
        <p:nvSpPr>
          <p:cNvPr id="41" name="object 41"/>
          <p:cNvSpPr/>
          <p:nvPr/>
        </p:nvSpPr>
        <p:spPr>
          <a:xfrm>
            <a:off x="7072121" y="354787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p>
        </p:txBody>
      </p:sp>
      <p:sp>
        <p:nvSpPr>
          <p:cNvPr id="42" name="object 42"/>
          <p:cNvSpPr/>
          <p:nvPr/>
        </p:nvSpPr>
        <p:spPr>
          <a:xfrm>
            <a:off x="7163561" y="354787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solidFill>
            <a:srgbClr val="D9D9D9"/>
          </a:solidFill>
        </p:spPr>
        <p:txBody>
          <a:bodyPr wrap="square" lIns="0" tIns="0" rIns="0" bIns="0" rtlCol="0"/>
          <a:lstStyle/>
          <a:p>
            <a:endParaRPr/>
          </a:p>
        </p:txBody>
      </p:sp>
      <p:sp>
        <p:nvSpPr>
          <p:cNvPr id="43" name="object 43"/>
          <p:cNvSpPr/>
          <p:nvPr/>
        </p:nvSpPr>
        <p:spPr>
          <a:xfrm>
            <a:off x="7163561" y="354787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p>
        </p:txBody>
      </p:sp>
      <p:sp>
        <p:nvSpPr>
          <p:cNvPr id="44" name="object 44"/>
          <p:cNvSpPr/>
          <p:nvPr/>
        </p:nvSpPr>
        <p:spPr>
          <a:xfrm>
            <a:off x="7529321" y="354787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solidFill>
            <a:srgbClr val="D9D9D9"/>
          </a:solidFill>
        </p:spPr>
        <p:txBody>
          <a:bodyPr wrap="square" lIns="0" tIns="0" rIns="0" bIns="0" rtlCol="0"/>
          <a:lstStyle/>
          <a:p>
            <a:endParaRPr/>
          </a:p>
        </p:txBody>
      </p:sp>
      <p:sp>
        <p:nvSpPr>
          <p:cNvPr id="45" name="object 45"/>
          <p:cNvSpPr/>
          <p:nvPr/>
        </p:nvSpPr>
        <p:spPr>
          <a:xfrm>
            <a:off x="7529321" y="354787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p>
        </p:txBody>
      </p:sp>
      <p:sp>
        <p:nvSpPr>
          <p:cNvPr id="46" name="object 46"/>
          <p:cNvSpPr/>
          <p:nvPr/>
        </p:nvSpPr>
        <p:spPr>
          <a:xfrm>
            <a:off x="2426970"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p>
        </p:txBody>
      </p:sp>
      <p:sp>
        <p:nvSpPr>
          <p:cNvPr id="47" name="object 47"/>
          <p:cNvSpPr txBox="1"/>
          <p:nvPr/>
        </p:nvSpPr>
        <p:spPr>
          <a:xfrm>
            <a:off x="2436496" y="3562828"/>
            <a:ext cx="341630" cy="360996"/>
          </a:xfrm>
          <a:prstGeom prst="rect">
            <a:avLst/>
          </a:prstGeom>
          <a:solidFill>
            <a:srgbClr val="D9D9D9"/>
          </a:solidFill>
        </p:spPr>
        <p:txBody>
          <a:bodyPr vert="horz" wrap="square" lIns="0" tIns="22225" rIns="0" bIns="0" rtlCol="0">
            <a:spAutoFit/>
          </a:bodyPr>
          <a:lstStyle/>
          <a:p>
            <a:pPr marL="114932">
              <a:spcBef>
                <a:spcPts val="175"/>
              </a:spcBef>
            </a:pPr>
            <a:r>
              <a:rPr sz="2200" b="1" spc="-105" dirty="0">
                <a:solidFill>
                  <a:srgbClr val="636363"/>
                </a:solidFill>
                <a:latin typeface="Arial"/>
                <a:cs typeface="Arial"/>
              </a:rPr>
              <a:t>1</a:t>
            </a:r>
            <a:endParaRPr sz="2200">
              <a:latin typeface="Arial"/>
              <a:cs typeface="Arial"/>
            </a:endParaRPr>
          </a:p>
        </p:txBody>
      </p:sp>
      <p:sp>
        <p:nvSpPr>
          <p:cNvPr id="48" name="object 48"/>
          <p:cNvSpPr/>
          <p:nvPr/>
        </p:nvSpPr>
        <p:spPr>
          <a:xfrm>
            <a:off x="2335529"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49" name="object 49"/>
          <p:cNvSpPr/>
          <p:nvPr/>
        </p:nvSpPr>
        <p:spPr>
          <a:xfrm>
            <a:off x="2335529"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50" name="object 50"/>
          <p:cNvSpPr/>
          <p:nvPr/>
        </p:nvSpPr>
        <p:spPr>
          <a:xfrm>
            <a:off x="2792729"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51" name="object 51"/>
          <p:cNvSpPr/>
          <p:nvPr/>
        </p:nvSpPr>
        <p:spPr>
          <a:xfrm>
            <a:off x="2792729"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52" name="object 52"/>
          <p:cNvSpPr/>
          <p:nvPr/>
        </p:nvSpPr>
        <p:spPr>
          <a:xfrm>
            <a:off x="2884170"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solidFill>
            <a:srgbClr val="D9D9D9"/>
          </a:solidFill>
        </p:spPr>
        <p:txBody>
          <a:bodyPr wrap="square" lIns="0" tIns="0" rIns="0" bIns="0" rtlCol="0"/>
          <a:lstStyle/>
          <a:p>
            <a:endParaRPr/>
          </a:p>
        </p:txBody>
      </p:sp>
      <p:sp>
        <p:nvSpPr>
          <p:cNvPr id="53" name="object 53"/>
          <p:cNvSpPr txBox="1"/>
          <p:nvPr/>
        </p:nvSpPr>
        <p:spPr>
          <a:xfrm>
            <a:off x="2884170" y="3547874"/>
            <a:ext cx="365760" cy="376385"/>
          </a:xfrm>
          <a:prstGeom prst="rect">
            <a:avLst/>
          </a:prstGeom>
          <a:ln w="19049">
            <a:solidFill>
              <a:srgbClr val="636363"/>
            </a:solidFill>
          </a:ln>
        </p:spPr>
        <p:txBody>
          <a:bodyPr vert="horz" wrap="square" lIns="0" tIns="37465" rIns="0" bIns="0" rtlCol="0">
            <a:spAutoFit/>
          </a:bodyPr>
          <a:lstStyle/>
          <a:p>
            <a:pPr algn="ctr">
              <a:spcBef>
                <a:spcPts val="295"/>
              </a:spcBef>
            </a:pPr>
            <a:r>
              <a:rPr sz="2200" b="1" spc="-105" dirty="0">
                <a:solidFill>
                  <a:srgbClr val="636363"/>
                </a:solidFill>
                <a:latin typeface="Arial"/>
                <a:cs typeface="Arial"/>
              </a:rPr>
              <a:t>3</a:t>
            </a:r>
            <a:endParaRPr sz="2200">
              <a:latin typeface="Arial"/>
              <a:cs typeface="Arial"/>
            </a:endParaRPr>
          </a:p>
        </p:txBody>
      </p:sp>
      <p:sp>
        <p:nvSpPr>
          <p:cNvPr id="54" name="object 54"/>
          <p:cNvSpPr/>
          <p:nvPr/>
        </p:nvSpPr>
        <p:spPr>
          <a:xfrm>
            <a:off x="3249929" y="354787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solidFill>
            <a:srgbClr val="D9D9D9"/>
          </a:solidFill>
        </p:spPr>
        <p:txBody>
          <a:bodyPr wrap="square" lIns="0" tIns="0" rIns="0" bIns="0" rtlCol="0"/>
          <a:lstStyle/>
          <a:p>
            <a:endParaRPr/>
          </a:p>
        </p:txBody>
      </p:sp>
      <p:sp>
        <p:nvSpPr>
          <p:cNvPr id="55" name="object 55"/>
          <p:cNvSpPr/>
          <p:nvPr/>
        </p:nvSpPr>
        <p:spPr>
          <a:xfrm>
            <a:off x="3249929" y="354787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p>
        </p:txBody>
      </p:sp>
      <p:sp>
        <p:nvSpPr>
          <p:cNvPr id="56" name="object 56"/>
          <p:cNvSpPr/>
          <p:nvPr/>
        </p:nvSpPr>
        <p:spPr>
          <a:xfrm>
            <a:off x="3341370"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solidFill>
            <a:srgbClr val="D9D9D9"/>
          </a:solidFill>
        </p:spPr>
        <p:txBody>
          <a:bodyPr wrap="square" lIns="0" tIns="0" rIns="0" bIns="0" rtlCol="0"/>
          <a:lstStyle/>
          <a:p>
            <a:endParaRPr/>
          </a:p>
        </p:txBody>
      </p:sp>
      <p:sp>
        <p:nvSpPr>
          <p:cNvPr id="57" name="object 57"/>
          <p:cNvSpPr/>
          <p:nvPr/>
        </p:nvSpPr>
        <p:spPr>
          <a:xfrm>
            <a:off x="3341370"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p>
        </p:txBody>
      </p:sp>
      <p:sp>
        <p:nvSpPr>
          <p:cNvPr id="58" name="object 58"/>
          <p:cNvSpPr/>
          <p:nvPr/>
        </p:nvSpPr>
        <p:spPr>
          <a:xfrm>
            <a:off x="3705605"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59" name="object 59"/>
          <p:cNvSpPr/>
          <p:nvPr/>
        </p:nvSpPr>
        <p:spPr>
          <a:xfrm>
            <a:off x="3705605"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60" name="object 60"/>
          <p:cNvSpPr/>
          <p:nvPr/>
        </p:nvSpPr>
        <p:spPr>
          <a:xfrm>
            <a:off x="2334009" y="3541776"/>
            <a:ext cx="459105" cy="370840"/>
          </a:xfrm>
          <a:custGeom>
            <a:avLst/>
            <a:gdLst/>
            <a:ahLst/>
            <a:cxnLst/>
            <a:rect l="l" t="t" r="r" b="b"/>
            <a:pathLst>
              <a:path w="459105" h="370839">
                <a:moveTo>
                  <a:pt x="0" y="4063"/>
                </a:moveTo>
                <a:lnTo>
                  <a:pt x="0" y="1778"/>
                </a:lnTo>
                <a:lnTo>
                  <a:pt x="1777" y="0"/>
                </a:lnTo>
                <a:lnTo>
                  <a:pt x="4063" y="0"/>
                </a:lnTo>
                <a:lnTo>
                  <a:pt x="454660" y="0"/>
                </a:lnTo>
                <a:lnTo>
                  <a:pt x="456945" y="0"/>
                </a:lnTo>
                <a:lnTo>
                  <a:pt x="458724" y="1778"/>
                </a:lnTo>
                <a:lnTo>
                  <a:pt x="458724" y="4063"/>
                </a:lnTo>
                <a:lnTo>
                  <a:pt x="458724" y="366268"/>
                </a:lnTo>
                <a:lnTo>
                  <a:pt x="458724" y="368554"/>
                </a:lnTo>
                <a:lnTo>
                  <a:pt x="456945" y="370331"/>
                </a:lnTo>
                <a:lnTo>
                  <a:pt x="454660" y="370331"/>
                </a:lnTo>
                <a:lnTo>
                  <a:pt x="4063" y="370331"/>
                </a:lnTo>
                <a:lnTo>
                  <a:pt x="1777" y="370331"/>
                </a:lnTo>
                <a:lnTo>
                  <a:pt x="0" y="368554"/>
                </a:lnTo>
                <a:lnTo>
                  <a:pt x="0" y="366268"/>
                </a:lnTo>
                <a:lnTo>
                  <a:pt x="0" y="4063"/>
                </a:lnTo>
                <a:close/>
              </a:path>
            </a:pathLst>
          </a:custGeom>
          <a:ln w="28575">
            <a:solidFill>
              <a:srgbClr val="EE3D42"/>
            </a:solidFill>
          </a:ln>
        </p:spPr>
        <p:txBody>
          <a:bodyPr wrap="square" lIns="0" tIns="0" rIns="0" bIns="0" rtlCol="0"/>
          <a:lstStyle/>
          <a:p>
            <a:endParaRPr/>
          </a:p>
        </p:txBody>
      </p:sp>
      <p:grpSp>
        <p:nvGrpSpPr>
          <p:cNvPr id="84" name="Group 83">
            <a:extLst>
              <a:ext uri="{FF2B5EF4-FFF2-40B4-BE49-F238E27FC236}">
                <a16:creationId xmlns:a16="http://schemas.microsoft.com/office/drawing/2014/main" id="{B810BEBD-686F-43E8-A40E-5D0F1B9538F8}"/>
              </a:ext>
            </a:extLst>
          </p:cNvPr>
          <p:cNvGrpSpPr/>
          <p:nvPr/>
        </p:nvGrpSpPr>
        <p:grpSpPr>
          <a:xfrm>
            <a:off x="399442" y="3876338"/>
            <a:ext cx="2987040" cy="1455927"/>
            <a:chOff x="305561" y="2870454"/>
            <a:chExt cx="2987040" cy="1455927"/>
          </a:xfrm>
        </p:grpSpPr>
        <p:sp>
          <p:nvSpPr>
            <p:cNvPr id="14" name="object 14"/>
            <p:cNvSpPr/>
            <p:nvPr/>
          </p:nvSpPr>
          <p:spPr>
            <a:xfrm>
              <a:off x="305561" y="3795521"/>
              <a:ext cx="2987040" cy="530860"/>
            </a:xfrm>
            <a:custGeom>
              <a:avLst/>
              <a:gdLst/>
              <a:ahLst/>
              <a:cxnLst/>
              <a:rect l="l" t="t" r="r" b="b"/>
              <a:pathLst>
                <a:path w="2987040" h="530860">
                  <a:moveTo>
                    <a:pt x="0" y="530351"/>
                  </a:moveTo>
                  <a:lnTo>
                    <a:pt x="2987040" y="530351"/>
                  </a:lnTo>
                  <a:lnTo>
                    <a:pt x="2987040" y="0"/>
                  </a:lnTo>
                  <a:lnTo>
                    <a:pt x="0" y="0"/>
                  </a:lnTo>
                  <a:lnTo>
                    <a:pt x="0" y="530351"/>
                  </a:lnTo>
                  <a:close/>
                </a:path>
              </a:pathLst>
            </a:custGeom>
            <a:ln w="25400">
              <a:solidFill>
                <a:srgbClr val="636363"/>
              </a:solidFill>
            </a:ln>
          </p:spPr>
          <p:txBody>
            <a:bodyPr wrap="square" lIns="0" tIns="0" rIns="0" bIns="0" rtlCol="0"/>
            <a:lstStyle/>
            <a:p>
              <a:endParaRPr/>
            </a:p>
          </p:txBody>
        </p:sp>
        <p:sp>
          <p:nvSpPr>
            <p:cNvPr id="61" name="object 61"/>
            <p:cNvSpPr/>
            <p:nvPr/>
          </p:nvSpPr>
          <p:spPr>
            <a:xfrm>
              <a:off x="314706" y="2870454"/>
              <a:ext cx="2019935" cy="926465"/>
            </a:xfrm>
            <a:custGeom>
              <a:avLst/>
              <a:gdLst/>
              <a:ahLst/>
              <a:cxnLst/>
              <a:rect l="l" t="t" r="r" b="b"/>
              <a:pathLst>
                <a:path w="2019935" h="926464">
                  <a:moveTo>
                    <a:pt x="0" y="925957"/>
                  </a:moveTo>
                  <a:lnTo>
                    <a:pt x="2019681" y="0"/>
                  </a:lnTo>
                </a:path>
              </a:pathLst>
            </a:custGeom>
            <a:ln w="28575">
              <a:solidFill>
                <a:srgbClr val="7E7E7E"/>
              </a:solidFill>
              <a:prstDash val="dash"/>
            </a:ln>
          </p:spPr>
          <p:txBody>
            <a:bodyPr wrap="square" lIns="0" tIns="0" rIns="0" bIns="0" rtlCol="0"/>
            <a:lstStyle/>
            <a:p>
              <a:endParaRPr/>
            </a:p>
          </p:txBody>
        </p:sp>
        <p:sp>
          <p:nvSpPr>
            <p:cNvPr id="62" name="object 62"/>
            <p:cNvSpPr/>
            <p:nvPr/>
          </p:nvSpPr>
          <p:spPr>
            <a:xfrm>
              <a:off x="2792732" y="2870457"/>
              <a:ext cx="490855" cy="926465"/>
            </a:xfrm>
            <a:custGeom>
              <a:avLst/>
              <a:gdLst/>
              <a:ahLst/>
              <a:cxnLst/>
              <a:rect l="l" t="t" r="r" b="b"/>
              <a:pathLst>
                <a:path w="490854" h="926464">
                  <a:moveTo>
                    <a:pt x="490728" y="925957"/>
                  </a:moveTo>
                  <a:lnTo>
                    <a:pt x="0" y="0"/>
                  </a:lnTo>
                </a:path>
              </a:pathLst>
            </a:custGeom>
            <a:ln w="28575">
              <a:solidFill>
                <a:srgbClr val="7E7E7E"/>
              </a:solidFill>
              <a:prstDash val="dash"/>
            </a:ln>
          </p:spPr>
          <p:txBody>
            <a:bodyPr wrap="square" lIns="0" tIns="0" rIns="0" bIns="0" rtlCol="0"/>
            <a:lstStyle/>
            <a:p>
              <a:endParaRPr/>
            </a:p>
          </p:txBody>
        </p:sp>
      </p:grpSp>
      <p:sp>
        <p:nvSpPr>
          <p:cNvPr id="65" name="object 65"/>
          <p:cNvSpPr/>
          <p:nvPr/>
        </p:nvSpPr>
        <p:spPr>
          <a:xfrm>
            <a:off x="4338065" y="242163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p>
        </p:txBody>
      </p:sp>
      <p:sp>
        <p:nvSpPr>
          <p:cNvPr id="66" name="object 66"/>
          <p:cNvSpPr txBox="1"/>
          <p:nvPr/>
        </p:nvSpPr>
        <p:spPr>
          <a:xfrm>
            <a:off x="4349115" y="2435926"/>
            <a:ext cx="344170" cy="360996"/>
          </a:xfrm>
          <a:prstGeom prst="rect">
            <a:avLst/>
          </a:prstGeom>
          <a:solidFill>
            <a:srgbClr val="D9D9D9"/>
          </a:solidFill>
        </p:spPr>
        <p:txBody>
          <a:bodyPr vert="horz" wrap="square" lIns="0" tIns="22225" rIns="0" bIns="0" rtlCol="0">
            <a:spAutoFit/>
          </a:bodyPr>
          <a:lstStyle/>
          <a:p>
            <a:pPr marL="114297">
              <a:spcBef>
                <a:spcPts val="175"/>
              </a:spcBef>
            </a:pPr>
            <a:r>
              <a:rPr sz="2200" b="1" spc="-105" dirty="0">
                <a:solidFill>
                  <a:srgbClr val="636363"/>
                </a:solidFill>
                <a:latin typeface="Arial"/>
                <a:cs typeface="Arial"/>
              </a:rPr>
              <a:t>5</a:t>
            </a:r>
            <a:endParaRPr sz="2200">
              <a:latin typeface="Arial"/>
              <a:cs typeface="Arial"/>
            </a:endParaRPr>
          </a:p>
        </p:txBody>
      </p:sp>
      <p:sp>
        <p:nvSpPr>
          <p:cNvPr id="67" name="object 67"/>
          <p:cNvSpPr/>
          <p:nvPr/>
        </p:nvSpPr>
        <p:spPr>
          <a:xfrm>
            <a:off x="4248150"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solidFill>
            <a:srgbClr val="D9D9D9"/>
          </a:solidFill>
        </p:spPr>
        <p:txBody>
          <a:bodyPr wrap="square" lIns="0" tIns="0" rIns="0" bIns="0" rtlCol="0"/>
          <a:lstStyle/>
          <a:p>
            <a:endParaRPr/>
          </a:p>
        </p:txBody>
      </p:sp>
      <p:sp>
        <p:nvSpPr>
          <p:cNvPr id="68" name="object 68"/>
          <p:cNvSpPr/>
          <p:nvPr/>
        </p:nvSpPr>
        <p:spPr>
          <a:xfrm>
            <a:off x="4248150"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p>
        </p:txBody>
      </p:sp>
      <p:sp>
        <p:nvSpPr>
          <p:cNvPr id="69" name="object 69"/>
          <p:cNvSpPr/>
          <p:nvPr/>
        </p:nvSpPr>
        <p:spPr>
          <a:xfrm>
            <a:off x="47038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solidFill>
            <a:srgbClr val="D9D9D9"/>
          </a:solidFill>
        </p:spPr>
        <p:txBody>
          <a:bodyPr wrap="square" lIns="0" tIns="0" rIns="0" bIns="0" rtlCol="0"/>
          <a:lstStyle/>
          <a:p>
            <a:endParaRPr/>
          </a:p>
        </p:txBody>
      </p:sp>
      <p:sp>
        <p:nvSpPr>
          <p:cNvPr id="70" name="object 70"/>
          <p:cNvSpPr/>
          <p:nvPr/>
        </p:nvSpPr>
        <p:spPr>
          <a:xfrm>
            <a:off x="47038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p>
        </p:txBody>
      </p:sp>
      <p:sp>
        <p:nvSpPr>
          <p:cNvPr id="71" name="object 71"/>
          <p:cNvSpPr txBox="1"/>
          <p:nvPr/>
        </p:nvSpPr>
        <p:spPr>
          <a:xfrm>
            <a:off x="4795265" y="2421638"/>
            <a:ext cx="365760" cy="375103"/>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2200" b="1" spc="-105" dirty="0">
                <a:solidFill>
                  <a:srgbClr val="636363"/>
                </a:solidFill>
                <a:latin typeface="Arial"/>
                <a:cs typeface="Arial"/>
              </a:rPr>
              <a:t>9</a:t>
            </a:r>
            <a:endParaRPr sz="2200">
              <a:latin typeface="Arial"/>
              <a:cs typeface="Arial"/>
            </a:endParaRPr>
          </a:p>
        </p:txBody>
      </p:sp>
      <p:sp>
        <p:nvSpPr>
          <p:cNvPr id="72" name="object 72"/>
          <p:cNvSpPr/>
          <p:nvPr/>
        </p:nvSpPr>
        <p:spPr>
          <a:xfrm>
            <a:off x="51610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solidFill>
            <a:srgbClr val="D9D9D9"/>
          </a:solidFill>
        </p:spPr>
        <p:txBody>
          <a:bodyPr wrap="square" lIns="0" tIns="0" rIns="0" bIns="0" rtlCol="0"/>
          <a:lstStyle/>
          <a:p>
            <a:endParaRPr/>
          </a:p>
        </p:txBody>
      </p:sp>
      <p:sp>
        <p:nvSpPr>
          <p:cNvPr id="73" name="object 73"/>
          <p:cNvSpPr/>
          <p:nvPr/>
        </p:nvSpPr>
        <p:spPr>
          <a:xfrm>
            <a:off x="51610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p>
        </p:txBody>
      </p:sp>
      <p:sp>
        <p:nvSpPr>
          <p:cNvPr id="74" name="object 74"/>
          <p:cNvSpPr/>
          <p:nvPr/>
        </p:nvSpPr>
        <p:spPr>
          <a:xfrm>
            <a:off x="5252465" y="242163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solidFill>
            <a:srgbClr val="D9D9D9"/>
          </a:solidFill>
        </p:spPr>
        <p:txBody>
          <a:bodyPr wrap="square" lIns="0" tIns="0" rIns="0" bIns="0" rtlCol="0"/>
          <a:lstStyle/>
          <a:p>
            <a:endParaRPr/>
          </a:p>
        </p:txBody>
      </p:sp>
      <p:sp>
        <p:nvSpPr>
          <p:cNvPr id="75" name="object 75"/>
          <p:cNvSpPr/>
          <p:nvPr/>
        </p:nvSpPr>
        <p:spPr>
          <a:xfrm>
            <a:off x="5252465" y="242163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p>
        </p:txBody>
      </p:sp>
      <p:sp>
        <p:nvSpPr>
          <p:cNvPr id="76" name="object 76"/>
          <p:cNvSpPr/>
          <p:nvPr/>
        </p:nvSpPr>
        <p:spPr>
          <a:xfrm>
            <a:off x="56182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solidFill>
            <a:srgbClr val="D9D9D9"/>
          </a:solidFill>
        </p:spPr>
        <p:txBody>
          <a:bodyPr wrap="square" lIns="0" tIns="0" rIns="0" bIns="0" rtlCol="0"/>
          <a:lstStyle/>
          <a:p>
            <a:endParaRPr/>
          </a:p>
        </p:txBody>
      </p:sp>
      <p:sp>
        <p:nvSpPr>
          <p:cNvPr id="77" name="object 77"/>
          <p:cNvSpPr/>
          <p:nvPr/>
        </p:nvSpPr>
        <p:spPr>
          <a:xfrm>
            <a:off x="56182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p>
        </p:txBody>
      </p:sp>
      <p:grpSp>
        <p:nvGrpSpPr>
          <p:cNvPr id="87" name="Group 86">
            <a:extLst>
              <a:ext uri="{FF2B5EF4-FFF2-40B4-BE49-F238E27FC236}">
                <a16:creationId xmlns:a16="http://schemas.microsoft.com/office/drawing/2014/main" id="{FF25431F-AEA7-4901-BDD0-86D0848F3234}"/>
              </a:ext>
            </a:extLst>
          </p:cNvPr>
          <p:cNvGrpSpPr/>
          <p:nvPr/>
        </p:nvGrpSpPr>
        <p:grpSpPr>
          <a:xfrm>
            <a:off x="287588" y="2187632"/>
            <a:ext cx="3988693" cy="605414"/>
            <a:chOff x="305561" y="1325116"/>
            <a:chExt cx="3988693" cy="605414"/>
          </a:xfrm>
        </p:grpSpPr>
        <p:sp>
          <p:nvSpPr>
            <p:cNvPr id="63" name="object 63"/>
            <p:cNvSpPr/>
            <p:nvPr/>
          </p:nvSpPr>
          <p:spPr>
            <a:xfrm>
              <a:off x="3256029" y="1837185"/>
              <a:ext cx="1038225" cy="93345"/>
            </a:xfrm>
            <a:custGeom>
              <a:avLst/>
              <a:gdLst/>
              <a:ahLst/>
              <a:cxnLst/>
              <a:rect l="l" t="t" r="r" b="b"/>
              <a:pathLst>
                <a:path w="1038225" h="93344">
                  <a:moveTo>
                    <a:pt x="0" y="0"/>
                  </a:moveTo>
                  <a:lnTo>
                    <a:pt x="1037716" y="93090"/>
                  </a:lnTo>
                </a:path>
              </a:pathLst>
            </a:custGeom>
            <a:ln w="28574">
              <a:solidFill>
                <a:srgbClr val="7E7E7E"/>
              </a:solidFill>
              <a:prstDash val="dash"/>
            </a:ln>
          </p:spPr>
          <p:txBody>
            <a:bodyPr wrap="square" lIns="0" tIns="0" rIns="0" bIns="0" rtlCol="0"/>
            <a:lstStyle/>
            <a:p>
              <a:endParaRPr/>
            </a:p>
          </p:txBody>
        </p:sp>
        <p:sp>
          <p:nvSpPr>
            <p:cNvPr id="64" name="object 64"/>
            <p:cNvSpPr/>
            <p:nvPr/>
          </p:nvSpPr>
          <p:spPr>
            <a:xfrm>
              <a:off x="3268218" y="1355600"/>
              <a:ext cx="981710" cy="215265"/>
            </a:xfrm>
            <a:custGeom>
              <a:avLst/>
              <a:gdLst/>
              <a:ahLst/>
              <a:cxnLst/>
              <a:rect l="l" t="t" r="r" b="b"/>
              <a:pathLst>
                <a:path w="981710" h="215265">
                  <a:moveTo>
                    <a:pt x="981329" y="214884"/>
                  </a:moveTo>
                  <a:lnTo>
                    <a:pt x="0" y="0"/>
                  </a:lnTo>
                </a:path>
              </a:pathLst>
            </a:custGeom>
            <a:ln w="28575">
              <a:solidFill>
                <a:srgbClr val="7E7E7E"/>
              </a:solidFill>
              <a:prstDash val="dash"/>
            </a:ln>
          </p:spPr>
          <p:txBody>
            <a:bodyPr wrap="square" lIns="0" tIns="0" rIns="0" bIns="0" rtlCol="0"/>
            <a:lstStyle/>
            <a:p>
              <a:endParaRPr/>
            </a:p>
          </p:txBody>
        </p:sp>
        <p:sp>
          <p:nvSpPr>
            <p:cNvPr id="80" name="object 80"/>
            <p:cNvSpPr/>
            <p:nvPr/>
          </p:nvSpPr>
          <p:spPr>
            <a:xfrm>
              <a:off x="305561" y="1325116"/>
              <a:ext cx="2987040" cy="528955"/>
            </a:xfrm>
            <a:custGeom>
              <a:avLst/>
              <a:gdLst/>
              <a:ahLst/>
              <a:cxnLst/>
              <a:rect l="l" t="t" r="r" b="b"/>
              <a:pathLst>
                <a:path w="2987040" h="528955">
                  <a:moveTo>
                    <a:pt x="0" y="528827"/>
                  </a:moveTo>
                  <a:lnTo>
                    <a:pt x="2987040" y="528827"/>
                  </a:lnTo>
                  <a:lnTo>
                    <a:pt x="2987040" y="0"/>
                  </a:lnTo>
                  <a:lnTo>
                    <a:pt x="0" y="0"/>
                  </a:lnTo>
                  <a:lnTo>
                    <a:pt x="0" y="528827"/>
                  </a:lnTo>
                  <a:close/>
                </a:path>
              </a:pathLst>
            </a:custGeom>
            <a:ln w="25399">
              <a:solidFill>
                <a:srgbClr val="636363"/>
              </a:solidFill>
            </a:ln>
          </p:spPr>
          <p:txBody>
            <a:bodyPr wrap="square" lIns="0" tIns="0" rIns="0" bIns="0" rtlCol="0"/>
            <a:lstStyle/>
            <a:p>
              <a:endParaRPr/>
            </a:p>
          </p:txBody>
        </p:sp>
      </p:grpSp>
      <p:sp>
        <p:nvSpPr>
          <p:cNvPr id="81" name="object 81"/>
          <p:cNvSpPr txBox="1"/>
          <p:nvPr/>
        </p:nvSpPr>
        <p:spPr>
          <a:xfrm>
            <a:off x="349833" y="2187632"/>
            <a:ext cx="2900096" cy="503555"/>
          </a:xfrm>
          <a:prstGeom prst="rect">
            <a:avLst/>
          </a:prstGeom>
          <a:solidFill>
            <a:srgbClr val="FFFFFF"/>
          </a:solidFill>
        </p:spPr>
        <p:txBody>
          <a:bodyPr vert="horz" wrap="square" lIns="0" tIns="0" rIns="0" bIns="0" rtlCol="0">
            <a:spAutoFit/>
          </a:bodyPr>
          <a:lstStyle/>
          <a:p>
            <a:pPr marL="149856"/>
            <a:r>
              <a:rPr sz="3200" b="1" spc="-140" dirty="0">
                <a:solidFill>
                  <a:srgbClr val="EE3D42"/>
                </a:solidFill>
                <a:latin typeface="Arial"/>
                <a:cs typeface="Arial"/>
              </a:rPr>
              <a:t>&lt;node*&gt;</a:t>
            </a:r>
            <a:r>
              <a:rPr sz="3200" b="1" spc="-140" dirty="0">
                <a:solidFill>
                  <a:srgbClr val="636363"/>
                </a:solidFill>
                <a:latin typeface="Arial"/>
                <a:cs typeface="Arial"/>
              </a:rPr>
              <a:t>|</a:t>
            </a:r>
            <a:r>
              <a:rPr sz="3200" b="1" spc="-140" dirty="0">
                <a:solidFill>
                  <a:srgbClr val="EE3D42"/>
                </a:solidFill>
                <a:latin typeface="Arial"/>
                <a:cs typeface="Arial"/>
              </a:rPr>
              <a:t>&lt;key&gt;</a:t>
            </a:r>
            <a:endParaRPr sz="3200" dirty="0">
              <a:latin typeface="Arial"/>
              <a:cs typeface="Arial"/>
            </a:endParaRPr>
          </a:p>
        </p:txBody>
      </p:sp>
      <p:sp>
        <p:nvSpPr>
          <p:cNvPr id="82" name="object 82"/>
          <p:cNvSpPr/>
          <p:nvPr/>
        </p:nvSpPr>
        <p:spPr>
          <a:xfrm>
            <a:off x="4221325" y="2417064"/>
            <a:ext cx="459105" cy="370840"/>
          </a:xfrm>
          <a:custGeom>
            <a:avLst/>
            <a:gdLst/>
            <a:ahLst/>
            <a:cxnLst/>
            <a:rect l="l" t="t" r="r" b="b"/>
            <a:pathLst>
              <a:path w="459104" h="370839">
                <a:moveTo>
                  <a:pt x="0" y="4063"/>
                </a:moveTo>
                <a:lnTo>
                  <a:pt x="0" y="1777"/>
                </a:lnTo>
                <a:lnTo>
                  <a:pt x="1777" y="0"/>
                </a:lnTo>
                <a:lnTo>
                  <a:pt x="4063" y="0"/>
                </a:lnTo>
                <a:lnTo>
                  <a:pt x="454660" y="0"/>
                </a:lnTo>
                <a:lnTo>
                  <a:pt x="456946" y="0"/>
                </a:lnTo>
                <a:lnTo>
                  <a:pt x="458724" y="1777"/>
                </a:lnTo>
                <a:lnTo>
                  <a:pt x="458724" y="4063"/>
                </a:lnTo>
                <a:lnTo>
                  <a:pt x="458724" y="366268"/>
                </a:lnTo>
                <a:lnTo>
                  <a:pt x="458724" y="368554"/>
                </a:lnTo>
                <a:lnTo>
                  <a:pt x="456946" y="370331"/>
                </a:lnTo>
                <a:lnTo>
                  <a:pt x="454660" y="370331"/>
                </a:lnTo>
                <a:lnTo>
                  <a:pt x="4063" y="370331"/>
                </a:lnTo>
                <a:lnTo>
                  <a:pt x="1777" y="370331"/>
                </a:lnTo>
                <a:lnTo>
                  <a:pt x="0" y="368554"/>
                </a:lnTo>
                <a:lnTo>
                  <a:pt x="0" y="366268"/>
                </a:lnTo>
                <a:lnTo>
                  <a:pt x="0" y="4063"/>
                </a:lnTo>
                <a:close/>
              </a:path>
            </a:pathLst>
          </a:custGeom>
          <a:ln w="28575">
            <a:solidFill>
              <a:srgbClr val="EE3D42"/>
            </a:solidFill>
          </a:ln>
        </p:spPr>
        <p:txBody>
          <a:bodyPr wrap="square" lIns="0" tIns="0" rIns="0" bIns="0" rtlCol="0"/>
          <a:lstStyle/>
          <a:p>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1" grpId="0"/>
      <p:bldP spid="15" grpId="0" animBg="1"/>
      <p:bldP spid="20" grpId="0"/>
      <p:bldP spid="60" grpId="0" animBg="1"/>
      <p:bldP spid="81" grpId="0" animBg="1"/>
      <p:bldP spid="8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2240" y="960939"/>
            <a:ext cx="3414395" cy="413575"/>
          </a:xfrm>
          <a:prstGeom prst="rect">
            <a:avLst/>
          </a:prstGeom>
        </p:spPr>
        <p:txBody>
          <a:bodyPr vert="horz" wrap="square" lIns="0" tIns="13335" rIns="0" bIns="0" rtlCol="0">
            <a:spAutoFit/>
          </a:bodyPr>
          <a:lstStyle/>
          <a:p>
            <a:pPr marL="12700">
              <a:spcBef>
                <a:spcPts val="105"/>
              </a:spcBef>
              <a:tabLst>
                <a:tab pos="1623655" algn="l"/>
              </a:tabLst>
            </a:pPr>
            <a:r>
              <a:rPr sz="2600" b="1" spc="95" dirty="0">
                <a:solidFill>
                  <a:srgbClr val="585858"/>
                </a:solidFill>
                <a:latin typeface="Arial"/>
                <a:cs typeface="Arial"/>
              </a:rPr>
              <a:t>B+</a:t>
            </a:r>
            <a:r>
              <a:rPr sz="2600" b="1" spc="-370" dirty="0">
                <a:solidFill>
                  <a:srgbClr val="585858"/>
                </a:solidFill>
                <a:latin typeface="Arial"/>
                <a:cs typeface="Arial"/>
              </a:rPr>
              <a:t> </a:t>
            </a:r>
            <a:r>
              <a:rPr sz="2600" b="1" spc="170" dirty="0">
                <a:solidFill>
                  <a:srgbClr val="585858"/>
                </a:solidFill>
                <a:latin typeface="Arial"/>
                <a:cs typeface="Arial"/>
              </a:rPr>
              <a:t>TREE	</a:t>
            </a:r>
            <a:r>
              <a:rPr sz="2600" b="1" spc="155" dirty="0">
                <a:solidFill>
                  <a:srgbClr val="585858"/>
                </a:solidFill>
                <a:latin typeface="Arial"/>
                <a:cs typeface="Arial"/>
              </a:rPr>
              <a:t>EXAM</a:t>
            </a:r>
            <a:r>
              <a:rPr sz="2600" b="1" spc="-430" dirty="0">
                <a:solidFill>
                  <a:srgbClr val="585858"/>
                </a:solidFill>
                <a:latin typeface="Arial"/>
                <a:cs typeface="Arial"/>
              </a:rPr>
              <a:t> </a:t>
            </a:r>
            <a:r>
              <a:rPr sz="2600" b="1" spc="140" dirty="0">
                <a:solidFill>
                  <a:srgbClr val="585858"/>
                </a:solidFill>
                <a:latin typeface="Arial"/>
                <a:cs typeface="Arial"/>
              </a:rPr>
              <a:t>PLE</a:t>
            </a:r>
            <a:endParaRPr sz="2600" dirty="0">
              <a:latin typeface="Arial"/>
              <a:cs typeface="Arial"/>
            </a:endParaRPr>
          </a:p>
        </p:txBody>
      </p:sp>
      <p:sp>
        <p:nvSpPr>
          <p:cNvPr id="4" name="object 4"/>
          <p:cNvSpPr txBox="1"/>
          <p:nvPr/>
        </p:nvSpPr>
        <p:spPr>
          <a:xfrm>
            <a:off x="6934965" y="3925443"/>
            <a:ext cx="1501775" cy="443070"/>
          </a:xfrm>
          <a:prstGeom prst="rect">
            <a:avLst/>
          </a:prstGeom>
        </p:spPr>
        <p:txBody>
          <a:bodyPr vert="horz" wrap="square" lIns="0" tIns="12065" rIns="0" bIns="0" rtlCol="0">
            <a:spAutoFit/>
          </a:bodyPr>
          <a:lstStyle/>
          <a:p>
            <a:pPr marL="12700">
              <a:spcBef>
                <a:spcPts val="95"/>
              </a:spcBef>
            </a:pPr>
            <a:r>
              <a:rPr sz="2800" b="1" i="1" spc="-140" dirty="0">
                <a:solidFill>
                  <a:srgbClr val="EE3D42"/>
                </a:solidFill>
                <a:latin typeface="Book Antiqua"/>
                <a:cs typeface="Book Antiqua"/>
              </a:rPr>
              <a:t>Leaf</a:t>
            </a:r>
            <a:r>
              <a:rPr sz="2800" b="1" i="1" spc="-245" dirty="0">
                <a:solidFill>
                  <a:srgbClr val="EE3D42"/>
                </a:solidFill>
                <a:latin typeface="Book Antiqua"/>
                <a:cs typeface="Book Antiqua"/>
              </a:rPr>
              <a:t> </a:t>
            </a:r>
            <a:r>
              <a:rPr sz="2800" b="1" i="1" spc="-320" dirty="0">
                <a:solidFill>
                  <a:srgbClr val="EE3D42"/>
                </a:solidFill>
                <a:latin typeface="Book Antiqua"/>
                <a:cs typeface="Book Antiqua"/>
              </a:rPr>
              <a:t>Nodes</a:t>
            </a:r>
            <a:endParaRPr sz="2800" dirty="0">
              <a:latin typeface="Book Antiqua"/>
              <a:cs typeface="Book Antiqua"/>
            </a:endParaRPr>
          </a:p>
        </p:txBody>
      </p:sp>
      <p:sp>
        <p:nvSpPr>
          <p:cNvPr id="5" name="object 5"/>
          <p:cNvSpPr/>
          <p:nvPr/>
        </p:nvSpPr>
        <p:spPr>
          <a:xfrm>
            <a:off x="2598802" y="2786760"/>
            <a:ext cx="1713230" cy="762000"/>
          </a:xfrm>
          <a:custGeom>
            <a:avLst/>
            <a:gdLst/>
            <a:ahLst/>
            <a:cxnLst/>
            <a:rect l="l" t="t" r="r" b="b"/>
            <a:pathLst>
              <a:path w="1713229" h="762000">
                <a:moveTo>
                  <a:pt x="0" y="634238"/>
                </a:moveTo>
                <a:lnTo>
                  <a:pt x="11049" y="761619"/>
                </a:lnTo>
                <a:lnTo>
                  <a:pt x="98917" y="683006"/>
                </a:lnTo>
                <a:lnTo>
                  <a:pt x="62356" y="683006"/>
                </a:lnTo>
                <a:lnTo>
                  <a:pt x="29844" y="663066"/>
                </a:lnTo>
                <a:lnTo>
                  <a:pt x="38202" y="649391"/>
                </a:lnTo>
                <a:lnTo>
                  <a:pt x="0" y="634238"/>
                </a:lnTo>
                <a:close/>
              </a:path>
              <a:path w="1713229" h="762000">
                <a:moveTo>
                  <a:pt x="38202" y="649391"/>
                </a:moveTo>
                <a:lnTo>
                  <a:pt x="29844" y="663066"/>
                </a:lnTo>
                <a:lnTo>
                  <a:pt x="62356" y="683006"/>
                </a:lnTo>
                <a:lnTo>
                  <a:pt x="74143" y="663647"/>
                </a:lnTo>
                <a:lnTo>
                  <a:pt x="38202" y="649391"/>
                </a:lnTo>
                <a:close/>
              </a:path>
              <a:path w="1713229" h="762000">
                <a:moveTo>
                  <a:pt x="74143" y="663647"/>
                </a:moveTo>
                <a:lnTo>
                  <a:pt x="62356" y="683006"/>
                </a:lnTo>
                <a:lnTo>
                  <a:pt x="98917" y="683006"/>
                </a:lnTo>
                <a:lnTo>
                  <a:pt x="106299" y="676401"/>
                </a:lnTo>
                <a:lnTo>
                  <a:pt x="74143" y="663647"/>
                </a:lnTo>
                <a:close/>
              </a:path>
              <a:path w="1713229" h="762000">
                <a:moveTo>
                  <a:pt x="1675129" y="0"/>
                </a:moveTo>
                <a:lnTo>
                  <a:pt x="1668399" y="39624"/>
                </a:lnTo>
                <a:lnTo>
                  <a:pt x="1648587" y="79375"/>
                </a:lnTo>
                <a:lnTo>
                  <a:pt x="1623568" y="111251"/>
                </a:lnTo>
                <a:lnTo>
                  <a:pt x="1590928" y="142875"/>
                </a:lnTo>
                <a:lnTo>
                  <a:pt x="1550797" y="173862"/>
                </a:lnTo>
                <a:lnTo>
                  <a:pt x="1504188" y="203453"/>
                </a:lnTo>
                <a:lnTo>
                  <a:pt x="1451483" y="231647"/>
                </a:lnTo>
                <a:lnTo>
                  <a:pt x="1393316" y="257809"/>
                </a:lnTo>
                <a:lnTo>
                  <a:pt x="1330578" y="281813"/>
                </a:lnTo>
                <a:lnTo>
                  <a:pt x="1263777" y="303275"/>
                </a:lnTo>
                <a:lnTo>
                  <a:pt x="1193546" y="321690"/>
                </a:lnTo>
                <a:lnTo>
                  <a:pt x="1120521" y="337184"/>
                </a:lnTo>
                <a:lnTo>
                  <a:pt x="1045337" y="349122"/>
                </a:lnTo>
                <a:lnTo>
                  <a:pt x="1007237" y="353694"/>
                </a:lnTo>
                <a:lnTo>
                  <a:pt x="968628" y="357250"/>
                </a:lnTo>
                <a:lnTo>
                  <a:pt x="930021" y="359918"/>
                </a:lnTo>
                <a:lnTo>
                  <a:pt x="891032" y="361441"/>
                </a:lnTo>
                <a:lnTo>
                  <a:pt x="812926" y="362712"/>
                </a:lnTo>
                <a:lnTo>
                  <a:pt x="773176" y="364363"/>
                </a:lnTo>
                <a:lnTo>
                  <a:pt x="733425" y="367030"/>
                </a:lnTo>
                <a:lnTo>
                  <a:pt x="693927" y="370713"/>
                </a:lnTo>
                <a:lnTo>
                  <a:pt x="654812" y="375538"/>
                </a:lnTo>
                <a:lnTo>
                  <a:pt x="616076" y="381126"/>
                </a:lnTo>
                <a:lnTo>
                  <a:pt x="577723" y="387731"/>
                </a:lnTo>
                <a:lnTo>
                  <a:pt x="540004" y="395096"/>
                </a:lnTo>
                <a:lnTo>
                  <a:pt x="466344" y="412622"/>
                </a:lnTo>
                <a:lnTo>
                  <a:pt x="395859" y="433196"/>
                </a:lnTo>
                <a:lnTo>
                  <a:pt x="329056" y="456564"/>
                </a:lnTo>
                <a:lnTo>
                  <a:pt x="266446" y="482600"/>
                </a:lnTo>
                <a:lnTo>
                  <a:pt x="208787" y="510920"/>
                </a:lnTo>
                <a:lnTo>
                  <a:pt x="156463" y="541401"/>
                </a:lnTo>
                <a:lnTo>
                  <a:pt x="110236" y="573786"/>
                </a:lnTo>
                <a:lnTo>
                  <a:pt x="70485" y="607821"/>
                </a:lnTo>
                <a:lnTo>
                  <a:pt x="53340" y="625475"/>
                </a:lnTo>
                <a:lnTo>
                  <a:pt x="52324" y="626490"/>
                </a:lnTo>
                <a:lnTo>
                  <a:pt x="50800" y="628776"/>
                </a:lnTo>
                <a:lnTo>
                  <a:pt x="38202" y="649391"/>
                </a:lnTo>
                <a:lnTo>
                  <a:pt x="74143" y="663647"/>
                </a:lnTo>
                <a:lnTo>
                  <a:pt x="81301" y="651890"/>
                </a:lnTo>
                <a:lnTo>
                  <a:pt x="80772" y="651890"/>
                </a:lnTo>
                <a:lnTo>
                  <a:pt x="83312" y="648588"/>
                </a:lnTo>
                <a:lnTo>
                  <a:pt x="83942" y="648588"/>
                </a:lnTo>
                <a:lnTo>
                  <a:pt x="96138" y="635888"/>
                </a:lnTo>
                <a:lnTo>
                  <a:pt x="113537" y="620140"/>
                </a:lnTo>
                <a:lnTo>
                  <a:pt x="153797" y="589026"/>
                </a:lnTo>
                <a:lnTo>
                  <a:pt x="200406" y="559181"/>
                </a:lnTo>
                <a:lnTo>
                  <a:pt x="253237" y="530859"/>
                </a:lnTo>
                <a:lnTo>
                  <a:pt x="311276" y="504697"/>
                </a:lnTo>
                <a:lnTo>
                  <a:pt x="374142" y="480694"/>
                </a:lnTo>
                <a:lnTo>
                  <a:pt x="440817" y="459231"/>
                </a:lnTo>
                <a:lnTo>
                  <a:pt x="511175" y="440563"/>
                </a:lnTo>
                <a:lnTo>
                  <a:pt x="584200" y="425322"/>
                </a:lnTo>
                <a:lnTo>
                  <a:pt x="659257" y="413257"/>
                </a:lnTo>
                <a:lnTo>
                  <a:pt x="697484" y="408686"/>
                </a:lnTo>
                <a:lnTo>
                  <a:pt x="735964" y="405002"/>
                </a:lnTo>
                <a:lnTo>
                  <a:pt x="774700" y="402336"/>
                </a:lnTo>
                <a:lnTo>
                  <a:pt x="813562" y="400812"/>
                </a:lnTo>
                <a:lnTo>
                  <a:pt x="892556" y="399541"/>
                </a:lnTo>
                <a:lnTo>
                  <a:pt x="932561" y="397890"/>
                </a:lnTo>
                <a:lnTo>
                  <a:pt x="972185" y="395224"/>
                </a:lnTo>
                <a:lnTo>
                  <a:pt x="1011682" y="391540"/>
                </a:lnTo>
                <a:lnTo>
                  <a:pt x="1050925" y="386714"/>
                </a:lnTo>
                <a:lnTo>
                  <a:pt x="1089660" y="381126"/>
                </a:lnTo>
                <a:lnTo>
                  <a:pt x="1128014" y="374522"/>
                </a:lnTo>
                <a:lnTo>
                  <a:pt x="1165733" y="367030"/>
                </a:lnTo>
                <a:lnTo>
                  <a:pt x="1202944" y="358647"/>
                </a:lnTo>
                <a:lnTo>
                  <a:pt x="1274952" y="339597"/>
                </a:lnTo>
                <a:lnTo>
                  <a:pt x="1343787" y="317626"/>
                </a:lnTo>
                <a:lnTo>
                  <a:pt x="1408557" y="292862"/>
                </a:lnTo>
                <a:lnTo>
                  <a:pt x="1468882" y="265556"/>
                </a:lnTo>
                <a:lnTo>
                  <a:pt x="1524000" y="235965"/>
                </a:lnTo>
                <a:lnTo>
                  <a:pt x="1573402" y="204469"/>
                </a:lnTo>
                <a:lnTo>
                  <a:pt x="1616583" y="171069"/>
                </a:lnTo>
                <a:lnTo>
                  <a:pt x="1652777" y="135762"/>
                </a:lnTo>
                <a:lnTo>
                  <a:pt x="1681352" y="98806"/>
                </a:lnTo>
                <a:lnTo>
                  <a:pt x="1701291" y="60578"/>
                </a:lnTo>
                <a:lnTo>
                  <a:pt x="1711960" y="20446"/>
                </a:lnTo>
                <a:lnTo>
                  <a:pt x="1713229" y="1269"/>
                </a:lnTo>
                <a:lnTo>
                  <a:pt x="1675129" y="0"/>
                </a:lnTo>
                <a:close/>
              </a:path>
              <a:path w="1713229" h="762000">
                <a:moveTo>
                  <a:pt x="83312" y="648588"/>
                </a:moveTo>
                <a:lnTo>
                  <a:pt x="80772" y="651890"/>
                </a:lnTo>
                <a:lnTo>
                  <a:pt x="82218" y="650384"/>
                </a:lnTo>
                <a:lnTo>
                  <a:pt x="83312" y="648588"/>
                </a:lnTo>
                <a:close/>
              </a:path>
              <a:path w="1713229" h="762000">
                <a:moveTo>
                  <a:pt x="82218" y="650384"/>
                </a:moveTo>
                <a:lnTo>
                  <a:pt x="80772" y="651890"/>
                </a:lnTo>
                <a:lnTo>
                  <a:pt x="81301" y="651890"/>
                </a:lnTo>
                <a:lnTo>
                  <a:pt x="82218" y="650384"/>
                </a:lnTo>
                <a:close/>
              </a:path>
              <a:path w="1713229" h="762000">
                <a:moveTo>
                  <a:pt x="83942" y="648588"/>
                </a:moveTo>
                <a:lnTo>
                  <a:pt x="83312" y="648588"/>
                </a:lnTo>
                <a:lnTo>
                  <a:pt x="82218" y="650384"/>
                </a:lnTo>
                <a:lnTo>
                  <a:pt x="83942" y="648588"/>
                </a:lnTo>
                <a:close/>
              </a:path>
            </a:pathLst>
          </a:custGeom>
          <a:solidFill>
            <a:srgbClr val="636363"/>
          </a:solidFill>
        </p:spPr>
        <p:txBody>
          <a:bodyPr wrap="square" lIns="0" tIns="0" rIns="0" bIns="0" rtlCol="0"/>
          <a:lstStyle/>
          <a:p>
            <a:endParaRPr/>
          </a:p>
        </p:txBody>
      </p:sp>
      <p:sp>
        <p:nvSpPr>
          <p:cNvPr id="6" name="object 6"/>
          <p:cNvSpPr/>
          <p:nvPr/>
        </p:nvSpPr>
        <p:spPr>
          <a:xfrm>
            <a:off x="4470531" y="2787018"/>
            <a:ext cx="297815" cy="761365"/>
          </a:xfrm>
          <a:custGeom>
            <a:avLst/>
            <a:gdLst/>
            <a:ahLst/>
            <a:cxnLst/>
            <a:rect l="l" t="t" r="r" b="b"/>
            <a:pathLst>
              <a:path w="297814" h="761364">
                <a:moveTo>
                  <a:pt x="0" y="643890"/>
                </a:moveTo>
                <a:lnTo>
                  <a:pt x="50419" y="761365"/>
                </a:lnTo>
                <a:lnTo>
                  <a:pt x="104095" y="668020"/>
                </a:lnTo>
                <a:lnTo>
                  <a:pt x="74930" y="668020"/>
                </a:lnTo>
                <a:lnTo>
                  <a:pt x="36957" y="664464"/>
                </a:lnTo>
                <a:lnTo>
                  <a:pt x="38734" y="646130"/>
                </a:lnTo>
                <a:lnTo>
                  <a:pt x="0" y="643890"/>
                </a:lnTo>
                <a:close/>
              </a:path>
              <a:path w="297814" h="761364">
                <a:moveTo>
                  <a:pt x="38734" y="646130"/>
                </a:moveTo>
                <a:lnTo>
                  <a:pt x="36957" y="664464"/>
                </a:lnTo>
                <a:lnTo>
                  <a:pt x="74930" y="668020"/>
                </a:lnTo>
                <a:lnTo>
                  <a:pt x="76772" y="648330"/>
                </a:lnTo>
                <a:lnTo>
                  <a:pt x="38734" y="646130"/>
                </a:lnTo>
                <a:close/>
              </a:path>
              <a:path w="297814" h="761364">
                <a:moveTo>
                  <a:pt x="76772" y="648330"/>
                </a:moveTo>
                <a:lnTo>
                  <a:pt x="74930" y="668020"/>
                </a:lnTo>
                <a:lnTo>
                  <a:pt x="104095" y="668020"/>
                </a:lnTo>
                <a:lnTo>
                  <a:pt x="114173" y="650494"/>
                </a:lnTo>
                <a:lnTo>
                  <a:pt x="76772" y="648330"/>
                </a:lnTo>
                <a:close/>
              </a:path>
              <a:path w="297814" h="761364">
                <a:moveTo>
                  <a:pt x="166084" y="361487"/>
                </a:moveTo>
                <a:lnTo>
                  <a:pt x="140081" y="368681"/>
                </a:lnTo>
                <a:lnTo>
                  <a:pt x="139192" y="369062"/>
                </a:lnTo>
                <a:lnTo>
                  <a:pt x="138430" y="369570"/>
                </a:lnTo>
                <a:lnTo>
                  <a:pt x="137540" y="370078"/>
                </a:lnTo>
                <a:lnTo>
                  <a:pt x="132334" y="373888"/>
                </a:lnTo>
                <a:lnTo>
                  <a:pt x="107061" y="402717"/>
                </a:lnTo>
                <a:lnTo>
                  <a:pt x="85978" y="443230"/>
                </a:lnTo>
                <a:lnTo>
                  <a:pt x="72183" y="480695"/>
                </a:lnTo>
                <a:lnTo>
                  <a:pt x="60071" y="522478"/>
                </a:lnTo>
                <a:lnTo>
                  <a:pt x="46736" y="585089"/>
                </a:lnTo>
                <a:lnTo>
                  <a:pt x="38734" y="646130"/>
                </a:lnTo>
                <a:lnTo>
                  <a:pt x="76772" y="648330"/>
                </a:lnTo>
                <a:lnTo>
                  <a:pt x="78994" y="624586"/>
                </a:lnTo>
                <a:lnTo>
                  <a:pt x="84074" y="592328"/>
                </a:lnTo>
                <a:lnTo>
                  <a:pt x="96774" y="532638"/>
                </a:lnTo>
                <a:lnTo>
                  <a:pt x="108203" y="492760"/>
                </a:lnTo>
                <a:lnTo>
                  <a:pt x="125222" y="448818"/>
                </a:lnTo>
                <a:lnTo>
                  <a:pt x="146938" y="412496"/>
                </a:lnTo>
                <a:lnTo>
                  <a:pt x="157484" y="402717"/>
                </a:lnTo>
                <a:lnTo>
                  <a:pt x="157099" y="402717"/>
                </a:lnTo>
                <a:lnTo>
                  <a:pt x="159638" y="401193"/>
                </a:lnTo>
                <a:lnTo>
                  <a:pt x="161783" y="400304"/>
                </a:lnTo>
                <a:lnTo>
                  <a:pt x="161289" y="400304"/>
                </a:lnTo>
                <a:lnTo>
                  <a:pt x="162198" y="400141"/>
                </a:lnTo>
                <a:lnTo>
                  <a:pt x="162433" y="400050"/>
                </a:lnTo>
                <a:lnTo>
                  <a:pt x="162712" y="400050"/>
                </a:lnTo>
                <a:lnTo>
                  <a:pt x="164846" y="399669"/>
                </a:lnTo>
                <a:lnTo>
                  <a:pt x="167690" y="399669"/>
                </a:lnTo>
                <a:lnTo>
                  <a:pt x="171958" y="399161"/>
                </a:lnTo>
                <a:lnTo>
                  <a:pt x="173227" y="399034"/>
                </a:lnTo>
                <a:lnTo>
                  <a:pt x="175513" y="398526"/>
                </a:lnTo>
                <a:lnTo>
                  <a:pt x="180848" y="396875"/>
                </a:lnTo>
                <a:lnTo>
                  <a:pt x="182880" y="396113"/>
                </a:lnTo>
                <a:lnTo>
                  <a:pt x="183769" y="395605"/>
                </a:lnTo>
                <a:lnTo>
                  <a:pt x="189102" y="392938"/>
                </a:lnTo>
                <a:lnTo>
                  <a:pt x="217170" y="366268"/>
                </a:lnTo>
                <a:lnTo>
                  <a:pt x="220138" y="361950"/>
                </a:lnTo>
                <a:lnTo>
                  <a:pt x="164464" y="361950"/>
                </a:lnTo>
                <a:lnTo>
                  <a:pt x="166084" y="361487"/>
                </a:lnTo>
                <a:close/>
              </a:path>
              <a:path w="297814" h="761364">
                <a:moveTo>
                  <a:pt x="159638" y="401193"/>
                </a:moveTo>
                <a:lnTo>
                  <a:pt x="157099" y="402717"/>
                </a:lnTo>
                <a:lnTo>
                  <a:pt x="158413" y="402059"/>
                </a:lnTo>
                <a:lnTo>
                  <a:pt x="159638" y="401193"/>
                </a:lnTo>
                <a:close/>
              </a:path>
              <a:path w="297814" h="761364">
                <a:moveTo>
                  <a:pt x="158413" y="402059"/>
                </a:moveTo>
                <a:lnTo>
                  <a:pt x="157099" y="402717"/>
                </a:lnTo>
                <a:lnTo>
                  <a:pt x="157484" y="402717"/>
                </a:lnTo>
                <a:lnTo>
                  <a:pt x="158413" y="402059"/>
                </a:lnTo>
                <a:close/>
              </a:path>
              <a:path w="297814" h="761364">
                <a:moveTo>
                  <a:pt x="160993" y="400769"/>
                </a:moveTo>
                <a:lnTo>
                  <a:pt x="159512" y="401193"/>
                </a:lnTo>
                <a:lnTo>
                  <a:pt x="158413" y="402059"/>
                </a:lnTo>
                <a:lnTo>
                  <a:pt x="160993" y="400769"/>
                </a:lnTo>
                <a:close/>
              </a:path>
              <a:path w="297814" h="761364">
                <a:moveTo>
                  <a:pt x="162074" y="400229"/>
                </a:moveTo>
                <a:lnTo>
                  <a:pt x="161942" y="400241"/>
                </a:lnTo>
                <a:lnTo>
                  <a:pt x="159512" y="401193"/>
                </a:lnTo>
                <a:lnTo>
                  <a:pt x="160993" y="400769"/>
                </a:lnTo>
                <a:lnTo>
                  <a:pt x="162074" y="400229"/>
                </a:lnTo>
                <a:close/>
              </a:path>
              <a:path w="297814" h="761364">
                <a:moveTo>
                  <a:pt x="163290" y="400113"/>
                </a:moveTo>
                <a:lnTo>
                  <a:pt x="162049" y="400241"/>
                </a:lnTo>
                <a:lnTo>
                  <a:pt x="160993" y="400769"/>
                </a:lnTo>
                <a:lnTo>
                  <a:pt x="163290" y="400113"/>
                </a:lnTo>
                <a:close/>
              </a:path>
              <a:path w="297814" h="761364">
                <a:moveTo>
                  <a:pt x="162198" y="400141"/>
                </a:moveTo>
                <a:lnTo>
                  <a:pt x="161289" y="400304"/>
                </a:lnTo>
                <a:lnTo>
                  <a:pt x="161974" y="400229"/>
                </a:lnTo>
                <a:lnTo>
                  <a:pt x="162198" y="400141"/>
                </a:lnTo>
                <a:close/>
              </a:path>
              <a:path w="297814" h="761364">
                <a:moveTo>
                  <a:pt x="161942" y="400241"/>
                </a:moveTo>
                <a:lnTo>
                  <a:pt x="161289" y="400304"/>
                </a:lnTo>
                <a:lnTo>
                  <a:pt x="161783" y="400304"/>
                </a:lnTo>
                <a:lnTo>
                  <a:pt x="161942" y="400241"/>
                </a:lnTo>
                <a:close/>
              </a:path>
              <a:path w="297814" h="761364">
                <a:moveTo>
                  <a:pt x="162277" y="400127"/>
                </a:moveTo>
                <a:lnTo>
                  <a:pt x="161942" y="400241"/>
                </a:lnTo>
                <a:lnTo>
                  <a:pt x="162074" y="400229"/>
                </a:lnTo>
                <a:lnTo>
                  <a:pt x="162277" y="400127"/>
                </a:lnTo>
                <a:close/>
              </a:path>
              <a:path w="297814" h="761364">
                <a:moveTo>
                  <a:pt x="164846" y="399669"/>
                </a:moveTo>
                <a:lnTo>
                  <a:pt x="162249" y="400141"/>
                </a:lnTo>
                <a:lnTo>
                  <a:pt x="162074" y="400229"/>
                </a:lnTo>
                <a:lnTo>
                  <a:pt x="163290" y="400113"/>
                </a:lnTo>
                <a:lnTo>
                  <a:pt x="164846" y="399669"/>
                </a:lnTo>
                <a:close/>
              </a:path>
              <a:path w="297814" h="761364">
                <a:moveTo>
                  <a:pt x="162433" y="400050"/>
                </a:moveTo>
                <a:lnTo>
                  <a:pt x="162198" y="400141"/>
                </a:lnTo>
                <a:lnTo>
                  <a:pt x="162433" y="400050"/>
                </a:lnTo>
                <a:close/>
              </a:path>
              <a:path w="297814" h="761364">
                <a:moveTo>
                  <a:pt x="162712" y="400050"/>
                </a:moveTo>
                <a:lnTo>
                  <a:pt x="162433" y="400050"/>
                </a:lnTo>
                <a:lnTo>
                  <a:pt x="162277" y="400127"/>
                </a:lnTo>
                <a:lnTo>
                  <a:pt x="162712" y="400050"/>
                </a:lnTo>
                <a:close/>
              </a:path>
              <a:path w="297814" h="761364">
                <a:moveTo>
                  <a:pt x="167690" y="399669"/>
                </a:moveTo>
                <a:lnTo>
                  <a:pt x="164846" y="399669"/>
                </a:lnTo>
                <a:lnTo>
                  <a:pt x="163290" y="400113"/>
                </a:lnTo>
                <a:lnTo>
                  <a:pt x="166624" y="399796"/>
                </a:lnTo>
                <a:lnTo>
                  <a:pt x="167690" y="399669"/>
                </a:lnTo>
                <a:close/>
              </a:path>
              <a:path w="297814" h="761364">
                <a:moveTo>
                  <a:pt x="167109" y="361389"/>
                </a:moveTo>
                <a:lnTo>
                  <a:pt x="166033" y="361501"/>
                </a:lnTo>
                <a:lnTo>
                  <a:pt x="164464" y="361950"/>
                </a:lnTo>
                <a:lnTo>
                  <a:pt x="166918" y="361485"/>
                </a:lnTo>
                <a:lnTo>
                  <a:pt x="167109" y="361389"/>
                </a:lnTo>
                <a:close/>
              </a:path>
              <a:path w="297814" h="761364">
                <a:moveTo>
                  <a:pt x="166885" y="361501"/>
                </a:moveTo>
                <a:lnTo>
                  <a:pt x="164464" y="361950"/>
                </a:lnTo>
                <a:lnTo>
                  <a:pt x="220138" y="361950"/>
                </a:lnTo>
                <a:lnTo>
                  <a:pt x="220400" y="361569"/>
                </a:lnTo>
                <a:lnTo>
                  <a:pt x="166750" y="361569"/>
                </a:lnTo>
                <a:lnTo>
                  <a:pt x="166885" y="361501"/>
                </a:lnTo>
                <a:close/>
              </a:path>
              <a:path w="297814" h="761364">
                <a:moveTo>
                  <a:pt x="166974" y="361485"/>
                </a:moveTo>
                <a:lnTo>
                  <a:pt x="166750" y="361569"/>
                </a:lnTo>
                <a:lnTo>
                  <a:pt x="166974" y="361485"/>
                </a:lnTo>
                <a:close/>
              </a:path>
              <a:path w="297814" h="761364">
                <a:moveTo>
                  <a:pt x="220575" y="361315"/>
                </a:moveTo>
                <a:lnTo>
                  <a:pt x="167894" y="361315"/>
                </a:lnTo>
                <a:lnTo>
                  <a:pt x="166930" y="361501"/>
                </a:lnTo>
                <a:lnTo>
                  <a:pt x="166750" y="361569"/>
                </a:lnTo>
                <a:lnTo>
                  <a:pt x="220400" y="361569"/>
                </a:lnTo>
                <a:lnTo>
                  <a:pt x="220575" y="361315"/>
                </a:lnTo>
                <a:close/>
              </a:path>
              <a:path w="297814" h="761364">
                <a:moveTo>
                  <a:pt x="167269" y="361374"/>
                </a:moveTo>
                <a:lnTo>
                  <a:pt x="167109" y="361389"/>
                </a:lnTo>
                <a:lnTo>
                  <a:pt x="166885" y="361501"/>
                </a:lnTo>
                <a:lnTo>
                  <a:pt x="167269" y="361374"/>
                </a:lnTo>
                <a:close/>
              </a:path>
              <a:path w="297814" h="761364">
                <a:moveTo>
                  <a:pt x="168020" y="360934"/>
                </a:moveTo>
                <a:lnTo>
                  <a:pt x="166084" y="361487"/>
                </a:lnTo>
                <a:lnTo>
                  <a:pt x="167140" y="361374"/>
                </a:lnTo>
                <a:lnTo>
                  <a:pt x="168020" y="360934"/>
                </a:lnTo>
                <a:close/>
              </a:path>
              <a:path w="297814" h="761364">
                <a:moveTo>
                  <a:pt x="167894" y="361315"/>
                </a:moveTo>
                <a:lnTo>
                  <a:pt x="167229" y="361389"/>
                </a:lnTo>
                <a:lnTo>
                  <a:pt x="166974" y="361485"/>
                </a:lnTo>
                <a:lnTo>
                  <a:pt x="167894" y="361315"/>
                </a:lnTo>
                <a:close/>
              </a:path>
              <a:path w="297814" h="761364">
                <a:moveTo>
                  <a:pt x="169799" y="360426"/>
                </a:moveTo>
                <a:lnTo>
                  <a:pt x="168020" y="360934"/>
                </a:lnTo>
                <a:lnTo>
                  <a:pt x="167109" y="361389"/>
                </a:lnTo>
                <a:lnTo>
                  <a:pt x="167269" y="361374"/>
                </a:lnTo>
                <a:lnTo>
                  <a:pt x="169799" y="360426"/>
                </a:lnTo>
                <a:close/>
              </a:path>
              <a:path w="297814" h="761364">
                <a:moveTo>
                  <a:pt x="221186" y="360426"/>
                </a:moveTo>
                <a:lnTo>
                  <a:pt x="169799" y="360426"/>
                </a:lnTo>
                <a:lnTo>
                  <a:pt x="167269" y="361374"/>
                </a:lnTo>
                <a:lnTo>
                  <a:pt x="167894" y="361315"/>
                </a:lnTo>
                <a:lnTo>
                  <a:pt x="220575" y="361315"/>
                </a:lnTo>
                <a:lnTo>
                  <a:pt x="221186" y="360426"/>
                </a:lnTo>
                <a:close/>
              </a:path>
              <a:path w="297814" h="761364">
                <a:moveTo>
                  <a:pt x="171322" y="359283"/>
                </a:moveTo>
                <a:lnTo>
                  <a:pt x="168020" y="360934"/>
                </a:lnTo>
                <a:lnTo>
                  <a:pt x="169799" y="360426"/>
                </a:lnTo>
                <a:lnTo>
                  <a:pt x="221186" y="360426"/>
                </a:lnTo>
                <a:lnTo>
                  <a:pt x="221273" y="360299"/>
                </a:lnTo>
                <a:lnTo>
                  <a:pt x="169799" y="360299"/>
                </a:lnTo>
                <a:lnTo>
                  <a:pt x="171322" y="359283"/>
                </a:lnTo>
                <a:close/>
              </a:path>
              <a:path w="297814" h="761364">
                <a:moveTo>
                  <a:pt x="172085" y="358902"/>
                </a:moveTo>
                <a:lnTo>
                  <a:pt x="171322" y="359283"/>
                </a:lnTo>
                <a:lnTo>
                  <a:pt x="169799" y="360299"/>
                </a:lnTo>
                <a:lnTo>
                  <a:pt x="172085" y="358902"/>
                </a:lnTo>
                <a:close/>
              </a:path>
              <a:path w="297814" h="761364">
                <a:moveTo>
                  <a:pt x="222234" y="358902"/>
                </a:moveTo>
                <a:lnTo>
                  <a:pt x="172085" y="358902"/>
                </a:lnTo>
                <a:lnTo>
                  <a:pt x="169799" y="360299"/>
                </a:lnTo>
                <a:lnTo>
                  <a:pt x="221273" y="360299"/>
                </a:lnTo>
                <a:lnTo>
                  <a:pt x="222234" y="358902"/>
                </a:lnTo>
                <a:close/>
              </a:path>
              <a:path w="297814" h="761364">
                <a:moveTo>
                  <a:pt x="259842" y="0"/>
                </a:moveTo>
                <a:lnTo>
                  <a:pt x="257175" y="70358"/>
                </a:lnTo>
                <a:lnTo>
                  <a:pt x="250062" y="137795"/>
                </a:lnTo>
                <a:lnTo>
                  <a:pt x="239013" y="200660"/>
                </a:lnTo>
                <a:lnTo>
                  <a:pt x="224789" y="256794"/>
                </a:lnTo>
                <a:lnTo>
                  <a:pt x="208280" y="303403"/>
                </a:lnTo>
                <a:lnTo>
                  <a:pt x="190373" y="338201"/>
                </a:lnTo>
                <a:lnTo>
                  <a:pt x="171322" y="359283"/>
                </a:lnTo>
                <a:lnTo>
                  <a:pt x="172085" y="358902"/>
                </a:lnTo>
                <a:lnTo>
                  <a:pt x="222234" y="358902"/>
                </a:lnTo>
                <a:lnTo>
                  <a:pt x="222835" y="358013"/>
                </a:lnTo>
                <a:lnTo>
                  <a:pt x="243459" y="317754"/>
                </a:lnTo>
                <a:lnTo>
                  <a:pt x="257175" y="280670"/>
                </a:lnTo>
                <a:lnTo>
                  <a:pt x="269367" y="238506"/>
                </a:lnTo>
                <a:lnTo>
                  <a:pt x="282701" y="175895"/>
                </a:lnTo>
                <a:lnTo>
                  <a:pt x="292226" y="107823"/>
                </a:lnTo>
                <a:lnTo>
                  <a:pt x="297180" y="36322"/>
                </a:lnTo>
                <a:lnTo>
                  <a:pt x="297814" y="762"/>
                </a:lnTo>
                <a:lnTo>
                  <a:pt x="259842" y="0"/>
                </a:lnTo>
                <a:close/>
              </a:path>
            </a:pathLst>
          </a:custGeom>
          <a:solidFill>
            <a:srgbClr val="636363"/>
          </a:solidFill>
        </p:spPr>
        <p:txBody>
          <a:bodyPr wrap="square" lIns="0" tIns="0" rIns="0" bIns="0" rtlCol="0"/>
          <a:lstStyle/>
          <a:p>
            <a:endParaRPr/>
          </a:p>
        </p:txBody>
      </p:sp>
      <p:sp>
        <p:nvSpPr>
          <p:cNvPr id="7" name="object 7"/>
          <p:cNvSpPr/>
          <p:nvPr/>
        </p:nvSpPr>
        <p:spPr>
          <a:xfrm>
            <a:off x="5187700" y="2786507"/>
            <a:ext cx="1268095" cy="762000"/>
          </a:xfrm>
          <a:custGeom>
            <a:avLst/>
            <a:gdLst/>
            <a:ahLst/>
            <a:cxnLst/>
            <a:rect l="l" t="t" r="r" b="b"/>
            <a:pathLst>
              <a:path w="1268095" h="762000">
                <a:moveTo>
                  <a:pt x="1192206" y="658464"/>
                </a:moveTo>
                <a:lnTo>
                  <a:pt x="1157986" y="668655"/>
                </a:lnTo>
                <a:lnTo>
                  <a:pt x="1245362" y="761873"/>
                </a:lnTo>
                <a:lnTo>
                  <a:pt x="1260163" y="678053"/>
                </a:lnTo>
                <a:lnTo>
                  <a:pt x="1200657" y="678053"/>
                </a:lnTo>
                <a:lnTo>
                  <a:pt x="1192206" y="658464"/>
                </a:lnTo>
                <a:close/>
              </a:path>
              <a:path w="1268095" h="762000">
                <a:moveTo>
                  <a:pt x="1229020" y="647500"/>
                </a:moveTo>
                <a:lnTo>
                  <a:pt x="1192206" y="658464"/>
                </a:lnTo>
                <a:lnTo>
                  <a:pt x="1200657" y="678053"/>
                </a:lnTo>
                <a:lnTo>
                  <a:pt x="1235709" y="663067"/>
                </a:lnTo>
                <a:lnTo>
                  <a:pt x="1229020" y="647500"/>
                </a:lnTo>
                <a:close/>
              </a:path>
              <a:path w="1268095" h="762000">
                <a:moveTo>
                  <a:pt x="1267587" y="636016"/>
                </a:moveTo>
                <a:lnTo>
                  <a:pt x="1229020" y="647500"/>
                </a:lnTo>
                <a:lnTo>
                  <a:pt x="1235709" y="663067"/>
                </a:lnTo>
                <a:lnTo>
                  <a:pt x="1200657" y="678053"/>
                </a:lnTo>
                <a:lnTo>
                  <a:pt x="1260163" y="678053"/>
                </a:lnTo>
                <a:lnTo>
                  <a:pt x="1267587" y="636016"/>
                </a:lnTo>
                <a:close/>
              </a:path>
              <a:path w="1268095" h="762000">
                <a:moveTo>
                  <a:pt x="1187681" y="647975"/>
                </a:moveTo>
                <a:lnTo>
                  <a:pt x="1192206" y="658464"/>
                </a:lnTo>
                <a:lnTo>
                  <a:pt x="1220676" y="649986"/>
                </a:lnTo>
                <a:lnTo>
                  <a:pt x="1189101" y="649986"/>
                </a:lnTo>
                <a:lnTo>
                  <a:pt x="1187681" y="647975"/>
                </a:lnTo>
                <a:close/>
              </a:path>
              <a:path w="1268095" h="762000">
                <a:moveTo>
                  <a:pt x="1187068" y="646557"/>
                </a:moveTo>
                <a:lnTo>
                  <a:pt x="1187681" y="647975"/>
                </a:lnTo>
                <a:lnTo>
                  <a:pt x="1189101" y="649986"/>
                </a:lnTo>
                <a:lnTo>
                  <a:pt x="1187068" y="646557"/>
                </a:lnTo>
                <a:close/>
              </a:path>
              <a:path w="1268095" h="762000">
                <a:moveTo>
                  <a:pt x="1228615" y="646557"/>
                </a:moveTo>
                <a:lnTo>
                  <a:pt x="1187068" y="646557"/>
                </a:lnTo>
                <a:lnTo>
                  <a:pt x="1189101" y="649986"/>
                </a:lnTo>
                <a:lnTo>
                  <a:pt x="1220676" y="649986"/>
                </a:lnTo>
                <a:lnTo>
                  <a:pt x="1229020" y="647500"/>
                </a:lnTo>
                <a:lnTo>
                  <a:pt x="1228615" y="646557"/>
                </a:lnTo>
                <a:close/>
              </a:path>
              <a:path w="1268095" h="762000">
                <a:moveTo>
                  <a:pt x="38100" y="0"/>
                </a:moveTo>
                <a:lnTo>
                  <a:pt x="0" y="1778"/>
                </a:lnTo>
                <a:lnTo>
                  <a:pt x="888" y="19557"/>
                </a:lnTo>
                <a:lnTo>
                  <a:pt x="3682" y="39369"/>
                </a:lnTo>
                <a:lnTo>
                  <a:pt x="14858" y="77978"/>
                </a:lnTo>
                <a:lnTo>
                  <a:pt x="32512" y="115443"/>
                </a:lnTo>
                <a:lnTo>
                  <a:pt x="56133" y="151637"/>
                </a:lnTo>
                <a:lnTo>
                  <a:pt x="85343" y="186181"/>
                </a:lnTo>
                <a:lnTo>
                  <a:pt x="119379" y="218820"/>
                </a:lnTo>
                <a:lnTo>
                  <a:pt x="157861" y="249809"/>
                </a:lnTo>
                <a:lnTo>
                  <a:pt x="200405" y="278511"/>
                </a:lnTo>
                <a:lnTo>
                  <a:pt x="246379" y="304673"/>
                </a:lnTo>
                <a:lnTo>
                  <a:pt x="295528" y="328422"/>
                </a:lnTo>
                <a:lnTo>
                  <a:pt x="347344" y="349250"/>
                </a:lnTo>
                <a:lnTo>
                  <a:pt x="401446" y="366903"/>
                </a:lnTo>
                <a:lnTo>
                  <a:pt x="457453" y="381000"/>
                </a:lnTo>
                <a:lnTo>
                  <a:pt x="514730" y="391541"/>
                </a:lnTo>
                <a:lnTo>
                  <a:pt x="573024" y="398144"/>
                </a:lnTo>
                <a:lnTo>
                  <a:pt x="660653" y="400938"/>
                </a:lnTo>
                <a:lnTo>
                  <a:pt x="688593" y="402590"/>
                </a:lnTo>
                <a:lnTo>
                  <a:pt x="744219" y="408813"/>
                </a:lnTo>
                <a:lnTo>
                  <a:pt x="798956" y="418845"/>
                </a:lnTo>
                <a:lnTo>
                  <a:pt x="852424" y="432435"/>
                </a:lnTo>
                <a:lnTo>
                  <a:pt x="904113" y="449199"/>
                </a:lnTo>
                <a:lnTo>
                  <a:pt x="953642" y="469138"/>
                </a:lnTo>
                <a:lnTo>
                  <a:pt x="1000378" y="491617"/>
                </a:lnTo>
                <a:lnTo>
                  <a:pt x="1043939" y="516636"/>
                </a:lnTo>
                <a:lnTo>
                  <a:pt x="1083944" y="543687"/>
                </a:lnTo>
                <a:lnTo>
                  <a:pt x="1120013" y="572516"/>
                </a:lnTo>
                <a:lnTo>
                  <a:pt x="1151381" y="602615"/>
                </a:lnTo>
                <a:lnTo>
                  <a:pt x="1177798" y="633984"/>
                </a:lnTo>
                <a:lnTo>
                  <a:pt x="1187681" y="647975"/>
                </a:lnTo>
                <a:lnTo>
                  <a:pt x="1187068" y="646557"/>
                </a:lnTo>
                <a:lnTo>
                  <a:pt x="1228615" y="646557"/>
                </a:lnTo>
                <a:lnTo>
                  <a:pt x="1222120" y="631444"/>
                </a:lnTo>
                <a:lnTo>
                  <a:pt x="1221613" y="630174"/>
                </a:lnTo>
                <a:lnTo>
                  <a:pt x="1220977" y="629031"/>
                </a:lnTo>
                <a:lnTo>
                  <a:pt x="1220215" y="628015"/>
                </a:lnTo>
                <a:lnTo>
                  <a:pt x="1207642" y="610235"/>
                </a:lnTo>
                <a:lnTo>
                  <a:pt x="1178432" y="575818"/>
                </a:lnTo>
                <a:lnTo>
                  <a:pt x="1144396" y="543179"/>
                </a:lnTo>
                <a:lnTo>
                  <a:pt x="1106042" y="512572"/>
                </a:lnTo>
                <a:lnTo>
                  <a:pt x="1063498" y="483869"/>
                </a:lnTo>
                <a:lnTo>
                  <a:pt x="1017524" y="457707"/>
                </a:lnTo>
                <a:lnTo>
                  <a:pt x="968375" y="433959"/>
                </a:lnTo>
                <a:lnTo>
                  <a:pt x="916431" y="413257"/>
                </a:lnTo>
                <a:lnTo>
                  <a:pt x="862329" y="395605"/>
                </a:lnTo>
                <a:lnTo>
                  <a:pt x="806450" y="381507"/>
                </a:lnTo>
                <a:lnTo>
                  <a:pt x="749173" y="370967"/>
                </a:lnTo>
                <a:lnTo>
                  <a:pt x="690752" y="364490"/>
                </a:lnTo>
                <a:lnTo>
                  <a:pt x="604519" y="361695"/>
                </a:lnTo>
                <a:lnTo>
                  <a:pt x="576579" y="360172"/>
                </a:lnTo>
                <a:lnTo>
                  <a:pt x="520953" y="353949"/>
                </a:lnTo>
                <a:lnTo>
                  <a:pt x="466089" y="343916"/>
                </a:lnTo>
                <a:lnTo>
                  <a:pt x="412750" y="330454"/>
                </a:lnTo>
                <a:lnTo>
                  <a:pt x="360933" y="313563"/>
                </a:lnTo>
                <a:lnTo>
                  <a:pt x="311403" y="293878"/>
                </a:lnTo>
                <a:lnTo>
                  <a:pt x="264667" y="271272"/>
                </a:lnTo>
                <a:lnTo>
                  <a:pt x="220979" y="246380"/>
                </a:lnTo>
                <a:lnTo>
                  <a:pt x="180975" y="219456"/>
                </a:lnTo>
                <a:lnTo>
                  <a:pt x="145033" y="190754"/>
                </a:lnTo>
                <a:lnTo>
                  <a:pt x="113664" y="160655"/>
                </a:lnTo>
                <a:lnTo>
                  <a:pt x="87249" y="129667"/>
                </a:lnTo>
                <a:lnTo>
                  <a:pt x="66166" y="97790"/>
                </a:lnTo>
                <a:lnTo>
                  <a:pt x="45338" y="49784"/>
                </a:lnTo>
                <a:lnTo>
                  <a:pt x="38988" y="17780"/>
                </a:lnTo>
                <a:lnTo>
                  <a:pt x="38100" y="0"/>
                </a:lnTo>
                <a:close/>
              </a:path>
            </a:pathLst>
          </a:custGeom>
          <a:solidFill>
            <a:srgbClr val="636363"/>
          </a:solidFill>
        </p:spPr>
        <p:txBody>
          <a:bodyPr wrap="square" lIns="0" tIns="0" rIns="0" bIns="0" rtlCol="0"/>
          <a:lstStyle/>
          <a:p>
            <a:endParaRPr/>
          </a:p>
        </p:txBody>
      </p:sp>
      <p:sp>
        <p:nvSpPr>
          <p:cNvPr id="8" name="object 8"/>
          <p:cNvSpPr txBox="1"/>
          <p:nvPr/>
        </p:nvSpPr>
        <p:spPr>
          <a:xfrm>
            <a:off x="3024885" y="2737612"/>
            <a:ext cx="382270" cy="443070"/>
          </a:xfrm>
          <a:prstGeom prst="rect">
            <a:avLst/>
          </a:prstGeom>
        </p:spPr>
        <p:txBody>
          <a:bodyPr vert="horz" wrap="square" lIns="0" tIns="12065" rIns="0" bIns="0" rtlCol="0">
            <a:spAutoFit/>
          </a:bodyPr>
          <a:lstStyle/>
          <a:p>
            <a:pPr marL="12700">
              <a:spcBef>
                <a:spcPts val="95"/>
              </a:spcBef>
            </a:pPr>
            <a:r>
              <a:rPr sz="2800" b="1" spc="-195" dirty="0">
                <a:solidFill>
                  <a:srgbClr val="EE3D42"/>
                </a:solidFill>
                <a:latin typeface="Arial"/>
                <a:cs typeface="Arial"/>
              </a:rPr>
              <a:t>&lt;5</a:t>
            </a:r>
            <a:endParaRPr sz="2800" dirty="0">
              <a:latin typeface="Arial"/>
              <a:cs typeface="Arial"/>
            </a:endParaRPr>
          </a:p>
        </p:txBody>
      </p:sp>
      <p:sp>
        <p:nvSpPr>
          <p:cNvPr id="9" name="object 9"/>
          <p:cNvSpPr txBox="1"/>
          <p:nvPr/>
        </p:nvSpPr>
        <p:spPr>
          <a:xfrm>
            <a:off x="4250817" y="2737612"/>
            <a:ext cx="382270" cy="443070"/>
          </a:xfrm>
          <a:prstGeom prst="rect">
            <a:avLst/>
          </a:prstGeom>
        </p:spPr>
        <p:txBody>
          <a:bodyPr vert="horz" wrap="square" lIns="0" tIns="12065" rIns="0" bIns="0" rtlCol="0">
            <a:spAutoFit/>
          </a:bodyPr>
          <a:lstStyle/>
          <a:p>
            <a:pPr marL="12700">
              <a:spcBef>
                <a:spcPts val="95"/>
              </a:spcBef>
            </a:pPr>
            <a:r>
              <a:rPr sz="2800" b="1" spc="-195" dirty="0">
                <a:solidFill>
                  <a:srgbClr val="EE3D42"/>
                </a:solidFill>
                <a:latin typeface="Arial"/>
                <a:cs typeface="Arial"/>
              </a:rPr>
              <a:t>&lt;9</a:t>
            </a:r>
            <a:endParaRPr sz="2800" dirty="0">
              <a:latin typeface="Arial"/>
              <a:cs typeface="Arial"/>
            </a:endParaRPr>
          </a:p>
        </p:txBody>
      </p:sp>
      <p:sp>
        <p:nvSpPr>
          <p:cNvPr id="10" name="object 10"/>
          <p:cNvSpPr txBox="1"/>
          <p:nvPr/>
        </p:nvSpPr>
        <p:spPr>
          <a:xfrm>
            <a:off x="5703189" y="2737612"/>
            <a:ext cx="382270" cy="443070"/>
          </a:xfrm>
          <a:prstGeom prst="rect">
            <a:avLst/>
          </a:prstGeom>
        </p:spPr>
        <p:txBody>
          <a:bodyPr vert="horz" wrap="square" lIns="0" tIns="12065" rIns="0" bIns="0" rtlCol="0">
            <a:spAutoFit/>
          </a:bodyPr>
          <a:lstStyle/>
          <a:p>
            <a:pPr marL="12700">
              <a:spcBef>
                <a:spcPts val="95"/>
              </a:spcBef>
            </a:pPr>
            <a:r>
              <a:rPr sz="2800" b="1" spc="-145" dirty="0">
                <a:solidFill>
                  <a:srgbClr val="EE3D42"/>
                </a:solidFill>
                <a:latin typeface="Arial"/>
                <a:cs typeface="Arial"/>
              </a:rPr>
              <a:t>≥9</a:t>
            </a:r>
            <a:endParaRPr sz="2800" dirty="0">
              <a:latin typeface="Arial"/>
              <a:cs typeface="Arial"/>
            </a:endParaRPr>
          </a:p>
        </p:txBody>
      </p:sp>
      <p:sp>
        <p:nvSpPr>
          <p:cNvPr id="11" name="object 11"/>
          <p:cNvSpPr txBox="1"/>
          <p:nvPr/>
        </p:nvSpPr>
        <p:spPr>
          <a:xfrm>
            <a:off x="5152139" y="1928064"/>
            <a:ext cx="1536065" cy="443070"/>
          </a:xfrm>
          <a:prstGeom prst="rect">
            <a:avLst/>
          </a:prstGeom>
        </p:spPr>
        <p:txBody>
          <a:bodyPr vert="horz" wrap="square" lIns="0" tIns="12065" rIns="0" bIns="0" rtlCol="0">
            <a:spAutoFit/>
          </a:bodyPr>
          <a:lstStyle/>
          <a:p>
            <a:pPr marL="12700">
              <a:spcBef>
                <a:spcPts val="95"/>
              </a:spcBef>
            </a:pPr>
            <a:r>
              <a:rPr sz="2800" b="1" i="1" spc="-100" dirty="0">
                <a:solidFill>
                  <a:srgbClr val="EE3D42"/>
                </a:solidFill>
                <a:latin typeface="Book Antiqua"/>
                <a:cs typeface="Book Antiqua"/>
              </a:rPr>
              <a:t>Inner</a:t>
            </a:r>
            <a:r>
              <a:rPr sz="2800" b="1" i="1" spc="-229" dirty="0">
                <a:solidFill>
                  <a:srgbClr val="EE3D42"/>
                </a:solidFill>
                <a:latin typeface="Book Antiqua"/>
                <a:cs typeface="Book Antiqua"/>
              </a:rPr>
              <a:t> </a:t>
            </a:r>
            <a:r>
              <a:rPr sz="2800" b="1" i="1" spc="-315" dirty="0">
                <a:solidFill>
                  <a:srgbClr val="EE3D42"/>
                </a:solidFill>
                <a:latin typeface="Book Antiqua"/>
                <a:cs typeface="Book Antiqua"/>
              </a:rPr>
              <a:t>Node</a:t>
            </a:r>
            <a:endParaRPr sz="2800" dirty="0">
              <a:latin typeface="Book Antiqua"/>
              <a:cs typeface="Book Antiqua"/>
            </a:endParaRPr>
          </a:p>
        </p:txBody>
      </p:sp>
      <p:sp>
        <p:nvSpPr>
          <p:cNvPr id="15" name="object 15"/>
          <p:cNvSpPr txBox="1"/>
          <p:nvPr/>
        </p:nvSpPr>
        <p:spPr>
          <a:xfrm>
            <a:off x="441961" y="4814105"/>
            <a:ext cx="2965195" cy="505459"/>
          </a:xfrm>
          <a:prstGeom prst="rect">
            <a:avLst/>
          </a:prstGeom>
          <a:solidFill>
            <a:srgbClr val="FFFFFF"/>
          </a:solidFill>
        </p:spPr>
        <p:txBody>
          <a:bodyPr vert="horz" wrap="square" lIns="0" tIns="1270" rIns="0" bIns="0" rtlCol="0">
            <a:spAutoFit/>
          </a:bodyPr>
          <a:lstStyle/>
          <a:p>
            <a:pPr marL="149856">
              <a:spcBef>
                <a:spcPts val="10"/>
              </a:spcBef>
            </a:pPr>
            <a:r>
              <a:rPr sz="3200" b="1" spc="-85" dirty="0">
                <a:solidFill>
                  <a:srgbClr val="EE3D42"/>
                </a:solidFill>
                <a:latin typeface="Arial"/>
                <a:cs typeface="Arial"/>
              </a:rPr>
              <a:t>&lt;value&gt;</a:t>
            </a:r>
            <a:r>
              <a:rPr sz="3200" b="1" spc="-85" dirty="0">
                <a:solidFill>
                  <a:srgbClr val="636363"/>
                </a:solidFill>
                <a:latin typeface="Arial"/>
                <a:cs typeface="Arial"/>
              </a:rPr>
              <a:t>|</a:t>
            </a:r>
            <a:r>
              <a:rPr sz="3200" b="1" spc="-85" dirty="0">
                <a:solidFill>
                  <a:srgbClr val="EE3D42"/>
                </a:solidFill>
                <a:latin typeface="Arial"/>
                <a:cs typeface="Arial"/>
              </a:rPr>
              <a:t>&lt;key&gt;</a:t>
            </a:r>
            <a:endParaRPr sz="3200" dirty="0">
              <a:latin typeface="Arial"/>
              <a:cs typeface="Arial"/>
            </a:endParaRPr>
          </a:p>
        </p:txBody>
      </p:sp>
      <p:grpSp>
        <p:nvGrpSpPr>
          <p:cNvPr id="85" name="Group 84">
            <a:extLst>
              <a:ext uri="{FF2B5EF4-FFF2-40B4-BE49-F238E27FC236}">
                <a16:creationId xmlns:a16="http://schemas.microsoft.com/office/drawing/2014/main" id="{8524E41F-DD35-4C06-B313-867EC984B577}"/>
              </a:ext>
            </a:extLst>
          </p:cNvPr>
          <p:cNvGrpSpPr/>
          <p:nvPr/>
        </p:nvGrpSpPr>
        <p:grpSpPr>
          <a:xfrm>
            <a:off x="3739897" y="3306955"/>
            <a:ext cx="579755" cy="848234"/>
            <a:chOff x="3739896" y="2449705"/>
            <a:chExt cx="579755" cy="848234"/>
          </a:xfrm>
        </p:grpSpPr>
        <p:sp>
          <p:nvSpPr>
            <p:cNvPr id="16" name="object 16"/>
            <p:cNvSpPr/>
            <p:nvPr/>
          </p:nvSpPr>
          <p:spPr>
            <a:xfrm>
              <a:off x="3748151" y="3049654"/>
              <a:ext cx="571500" cy="248285"/>
            </a:xfrm>
            <a:custGeom>
              <a:avLst/>
              <a:gdLst/>
              <a:ahLst/>
              <a:cxnLst/>
              <a:rect l="l" t="t" r="r" b="b"/>
              <a:pathLst>
                <a:path w="571500" h="248285">
                  <a:moveTo>
                    <a:pt x="72902" y="111676"/>
                  </a:moveTo>
                  <a:lnTo>
                    <a:pt x="37271" y="125869"/>
                  </a:lnTo>
                  <a:lnTo>
                    <a:pt x="43941" y="138175"/>
                  </a:lnTo>
                  <a:lnTo>
                    <a:pt x="44831" y="139700"/>
                  </a:lnTo>
                  <a:lnTo>
                    <a:pt x="45847" y="141224"/>
                  </a:lnTo>
                  <a:lnTo>
                    <a:pt x="47116" y="142494"/>
                  </a:lnTo>
                  <a:lnTo>
                    <a:pt x="64643" y="160400"/>
                  </a:lnTo>
                  <a:lnTo>
                    <a:pt x="105156" y="192405"/>
                  </a:lnTo>
                  <a:lnTo>
                    <a:pt x="151384" y="218567"/>
                  </a:lnTo>
                  <a:lnTo>
                    <a:pt x="201929" y="237109"/>
                  </a:lnTo>
                  <a:lnTo>
                    <a:pt x="241173" y="245363"/>
                  </a:lnTo>
                  <a:lnTo>
                    <a:pt x="281813" y="248285"/>
                  </a:lnTo>
                  <a:lnTo>
                    <a:pt x="295656" y="247904"/>
                  </a:lnTo>
                  <a:lnTo>
                    <a:pt x="336041" y="242697"/>
                  </a:lnTo>
                  <a:lnTo>
                    <a:pt x="388493" y="227075"/>
                  </a:lnTo>
                  <a:lnTo>
                    <a:pt x="423679" y="210185"/>
                  </a:lnTo>
                  <a:lnTo>
                    <a:pt x="280924" y="210185"/>
                  </a:lnTo>
                  <a:lnTo>
                    <a:pt x="269113" y="209931"/>
                  </a:lnTo>
                  <a:lnTo>
                    <a:pt x="210565" y="200025"/>
                  </a:lnTo>
                  <a:lnTo>
                    <a:pt x="165988" y="183387"/>
                  </a:lnTo>
                  <a:lnTo>
                    <a:pt x="125222" y="160147"/>
                  </a:lnTo>
                  <a:lnTo>
                    <a:pt x="89662" y="131572"/>
                  </a:lnTo>
                  <a:lnTo>
                    <a:pt x="78508" y="120142"/>
                  </a:lnTo>
                  <a:lnTo>
                    <a:pt x="77470" y="120142"/>
                  </a:lnTo>
                  <a:lnTo>
                    <a:pt x="74295" y="115824"/>
                  </a:lnTo>
                  <a:lnTo>
                    <a:pt x="75140" y="115824"/>
                  </a:lnTo>
                  <a:lnTo>
                    <a:pt x="72902" y="111676"/>
                  </a:lnTo>
                  <a:close/>
                </a:path>
                <a:path w="571500" h="248285">
                  <a:moveTo>
                    <a:pt x="532891" y="0"/>
                  </a:moveTo>
                  <a:lnTo>
                    <a:pt x="527303" y="38607"/>
                  </a:lnTo>
                  <a:lnTo>
                    <a:pt x="511810" y="75818"/>
                  </a:lnTo>
                  <a:lnTo>
                    <a:pt x="486790" y="111760"/>
                  </a:lnTo>
                  <a:lnTo>
                    <a:pt x="454533" y="143763"/>
                  </a:lnTo>
                  <a:lnTo>
                    <a:pt x="416051" y="171069"/>
                  </a:lnTo>
                  <a:lnTo>
                    <a:pt x="372999" y="192150"/>
                  </a:lnTo>
                  <a:lnTo>
                    <a:pt x="327787" y="205486"/>
                  </a:lnTo>
                  <a:lnTo>
                    <a:pt x="280924" y="210185"/>
                  </a:lnTo>
                  <a:lnTo>
                    <a:pt x="423679" y="210185"/>
                  </a:lnTo>
                  <a:lnTo>
                    <a:pt x="459359" y="188213"/>
                  </a:lnTo>
                  <a:lnTo>
                    <a:pt x="499618" y="153924"/>
                  </a:lnTo>
                  <a:lnTo>
                    <a:pt x="532257" y="114807"/>
                  </a:lnTo>
                  <a:lnTo>
                    <a:pt x="556387" y="70866"/>
                  </a:lnTo>
                  <a:lnTo>
                    <a:pt x="569340" y="24130"/>
                  </a:lnTo>
                  <a:lnTo>
                    <a:pt x="570991" y="1269"/>
                  </a:lnTo>
                  <a:lnTo>
                    <a:pt x="532891" y="0"/>
                  </a:lnTo>
                  <a:close/>
                </a:path>
                <a:path w="571500" h="248285">
                  <a:moveTo>
                    <a:pt x="10795" y="13335"/>
                  </a:moveTo>
                  <a:lnTo>
                    <a:pt x="0" y="140716"/>
                  </a:lnTo>
                  <a:lnTo>
                    <a:pt x="37271" y="125869"/>
                  </a:lnTo>
                  <a:lnTo>
                    <a:pt x="29210" y="110998"/>
                  </a:lnTo>
                  <a:lnTo>
                    <a:pt x="62737" y="92837"/>
                  </a:lnTo>
                  <a:lnTo>
                    <a:pt x="99908" y="92837"/>
                  </a:lnTo>
                  <a:lnTo>
                    <a:pt x="10795" y="13335"/>
                  </a:lnTo>
                  <a:close/>
                </a:path>
                <a:path w="571500" h="248285">
                  <a:moveTo>
                    <a:pt x="62737" y="92837"/>
                  </a:moveTo>
                  <a:lnTo>
                    <a:pt x="29210" y="110998"/>
                  </a:lnTo>
                  <a:lnTo>
                    <a:pt x="37271" y="125869"/>
                  </a:lnTo>
                  <a:lnTo>
                    <a:pt x="72902" y="111676"/>
                  </a:lnTo>
                  <a:lnTo>
                    <a:pt x="62737" y="92837"/>
                  </a:lnTo>
                  <a:close/>
                </a:path>
                <a:path w="571500" h="248285">
                  <a:moveTo>
                    <a:pt x="74295" y="115824"/>
                  </a:moveTo>
                  <a:lnTo>
                    <a:pt x="77470" y="120142"/>
                  </a:lnTo>
                  <a:lnTo>
                    <a:pt x="76185" y="117761"/>
                  </a:lnTo>
                  <a:lnTo>
                    <a:pt x="74295" y="115824"/>
                  </a:lnTo>
                  <a:close/>
                </a:path>
                <a:path w="571500" h="248285">
                  <a:moveTo>
                    <a:pt x="76185" y="117761"/>
                  </a:moveTo>
                  <a:lnTo>
                    <a:pt x="77470" y="120142"/>
                  </a:lnTo>
                  <a:lnTo>
                    <a:pt x="78508" y="120142"/>
                  </a:lnTo>
                  <a:lnTo>
                    <a:pt x="76185" y="117761"/>
                  </a:lnTo>
                  <a:close/>
                </a:path>
                <a:path w="571500" h="248285">
                  <a:moveTo>
                    <a:pt x="75140" y="115824"/>
                  </a:moveTo>
                  <a:lnTo>
                    <a:pt x="74295" y="115824"/>
                  </a:lnTo>
                  <a:lnTo>
                    <a:pt x="76185" y="117761"/>
                  </a:lnTo>
                  <a:lnTo>
                    <a:pt x="75140" y="115824"/>
                  </a:lnTo>
                  <a:close/>
                </a:path>
                <a:path w="571500" h="248285">
                  <a:moveTo>
                    <a:pt x="99908" y="92837"/>
                  </a:moveTo>
                  <a:lnTo>
                    <a:pt x="62737" y="92837"/>
                  </a:lnTo>
                  <a:lnTo>
                    <a:pt x="72902" y="111676"/>
                  </a:lnTo>
                  <a:lnTo>
                    <a:pt x="106172" y="98425"/>
                  </a:lnTo>
                  <a:lnTo>
                    <a:pt x="99908" y="92837"/>
                  </a:lnTo>
                  <a:close/>
                </a:path>
              </a:pathLst>
            </a:custGeom>
            <a:solidFill>
              <a:srgbClr val="636363"/>
            </a:solidFill>
          </p:spPr>
          <p:txBody>
            <a:bodyPr wrap="square" lIns="0" tIns="0" rIns="0" bIns="0" rtlCol="0"/>
            <a:lstStyle/>
            <a:p>
              <a:endParaRPr/>
            </a:p>
          </p:txBody>
        </p:sp>
        <p:sp>
          <p:nvSpPr>
            <p:cNvPr id="18" name="object 18"/>
            <p:cNvSpPr/>
            <p:nvPr/>
          </p:nvSpPr>
          <p:spPr>
            <a:xfrm>
              <a:off x="3739896" y="2449705"/>
              <a:ext cx="571500" cy="248285"/>
            </a:xfrm>
            <a:custGeom>
              <a:avLst/>
              <a:gdLst/>
              <a:ahLst/>
              <a:cxnLst/>
              <a:rect l="l" t="t" r="r" b="b"/>
              <a:pathLst>
                <a:path w="571500" h="248285">
                  <a:moveTo>
                    <a:pt x="289178" y="0"/>
                  </a:moveTo>
                  <a:lnTo>
                    <a:pt x="248412" y="3175"/>
                  </a:lnTo>
                  <a:lnTo>
                    <a:pt x="208279" y="12319"/>
                  </a:lnTo>
                  <a:lnTo>
                    <a:pt x="157861" y="32258"/>
                  </a:lnTo>
                  <a:lnTo>
                    <a:pt x="111759" y="60071"/>
                  </a:lnTo>
                  <a:lnTo>
                    <a:pt x="71374" y="94234"/>
                  </a:lnTo>
                  <a:lnTo>
                    <a:pt x="38607" y="133477"/>
                  </a:lnTo>
                  <a:lnTo>
                    <a:pt x="14604" y="177292"/>
                  </a:lnTo>
                  <a:lnTo>
                    <a:pt x="1650" y="224155"/>
                  </a:lnTo>
                  <a:lnTo>
                    <a:pt x="0" y="246888"/>
                  </a:lnTo>
                  <a:lnTo>
                    <a:pt x="38100" y="248285"/>
                  </a:lnTo>
                  <a:lnTo>
                    <a:pt x="38480" y="237617"/>
                  </a:lnTo>
                  <a:lnTo>
                    <a:pt x="39496" y="228219"/>
                  </a:lnTo>
                  <a:lnTo>
                    <a:pt x="50164" y="190754"/>
                  </a:lnTo>
                  <a:lnTo>
                    <a:pt x="70484" y="154432"/>
                  </a:lnTo>
                  <a:lnTo>
                    <a:pt x="99440" y="120015"/>
                  </a:lnTo>
                  <a:lnTo>
                    <a:pt x="135127" y="90170"/>
                  </a:lnTo>
                  <a:lnTo>
                    <a:pt x="176021" y="65659"/>
                  </a:lnTo>
                  <a:lnTo>
                    <a:pt x="220725" y="48387"/>
                  </a:lnTo>
                  <a:lnTo>
                    <a:pt x="266700" y="39243"/>
                  </a:lnTo>
                  <a:lnTo>
                    <a:pt x="290067" y="37973"/>
                  </a:lnTo>
                  <a:lnTo>
                    <a:pt x="435774" y="37973"/>
                  </a:lnTo>
                  <a:lnTo>
                    <a:pt x="419607" y="29718"/>
                  </a:lnTo>
                  <a:lnTo>
                    <a:pt x="369188" y="11049"/>
                  </a:lnTo>
                  <a:lnTo>
                    <a:pt x="329818" y="2794"/>
                  </a:lnTo>
                  <a:lnTo>
                    <a:pt x="302767" y="254"/>
                  </a:lnTo>
                  <a:lnTo>
                    <a:pt x="289178" y="0"/>
                  </a:lnTo>
                  <a:close/>
                </a:path>
                <a:path w="571500" h="248285">
                  <a:moveTo>
                    <a:pt x="498050" y="136496"/>
                  </a:moveTo>
                  <a:lnTo>
                    <a:pt x="464819" y="149733"/>
                  </a:lnTo>
                  <a:lnTo>
                    <a:pt x="560196" y="234823"/>
                  </a:lnTo>
                  <a:lnTo>
                    <a:pt x="566934" y="155321"/>
                  </a:lnTo>
                  <a:lnTo>
                    <a:pt x="508253" y="155321"/>
                  </a:lnTo>
                  <a:lnTo>
                    <a:pt x="498050" y="136496"/>
                  </a:lnTo>
                  <a:close/>
                </a:path>
                <a:path w="571500" h="248285">
                  <a:moveTo>
                    <a:pt x="533695" y="122298"/>
                  </a:moveTo>
                  <a:lnTo>
                    <a:pt x="498050" y="136496"/>
                  </a:lnTo>
                  <a:lnTo>
                    <a:pt x="508253" y="155321"/>
                  </a:lnTo>
                  <a:lnTo>
                    <a:pt x="541781" y="137287"/>
                  </a:lnTo>
                  <a:lnTo>
                    <a:pt x="533695" y="122298"/>
                  </a:lnTo>
                  <a:close/>
                </a:path>
                <a:path w="571500" h="248285">
                  <a:moveTo>
                    <a:pt x="570991" y="107442"/>
                  </a:moveTo>
                  <a:lnTo>
                    <a:pt x="533695" y="122298"/>
                  </a:lnTo>
                  <a:lnTo>
                    <a:pt x="541781" y="137287"/>
                  </a:lnTo>
                  <a:lnTo>
                    <a:pt x="508253" y="155321"/>
                  </a:lnTo>
                  <a:lnTo>
                    <a:pt x="566934" y="155321"/>
                  </a:lnTo>
                  <a:lnTo>
                    <a:pt x="570991" y="107442"/>
                  </a:lnTo>
                  <a:close/>
                </a:path>
                <a:path w="571500" h="248285">
                  <a:moveTo>
                    <a:pt x="494805" y="130510"/>
                  </a:moveTo>
                  <a:lnTo>
                    <a:pt x="498050" y="136496"/>
                  </a:lnTo>
                  <a:lnTo>
                    <a:pt x="508500" y="132334"/>
                  </a:lnTo>
                  <a:lnTo>
                    <a:pt x="496569" y="132334"/>
                  </a:lnTo>
                  <a:lnTo>
                    <a:pt x="494805" y="130510"/>
                  </a:lnTo>
                  <a:close/>
                </a:path>
                <a:path w="571500" h="248285">
                  <a:moveTo>
                    <a:pt x="493521" y="128143"/>
                  </a:moveTo>
                  <a:lnTo>
                    <a:pt x="494805" y="130510"/>
                  </a:lnTo>
                  <a:lnTo>
                    <a:pt x="496569" y="132334"/>
                  </a:lnTo>
                  <a:lnTo>
                    <a:pt x="493521" y="128143"/>
                  </a:lnTo>
                  <a:close/>
                </a:path>
                <a:path w="571500" h="248285">
                  <a:moveTo>
                    <a:pt x="519021" y="128143"/>
                  </a:moveTo>
                  <a:lnTo>
                    <a:pt x="493521" y="128143"/>
                  </a:lnTo>
                  <a:lnTo>
                    <a:pt x="496569" y="132334"/>
                  </a:lnTo>
                  <a:lnTo>
                    <a:pt x="508500" y="132334"/>
                  </a:lnTo>
                  <a:lnTo>
                    <a:pt x="519021" y="128143"/>
                  </a:lnTo>
                  <a:close/>
                </a:path>
                <a:path w="571500" h="248285">
                  <a:moveTo>
                    <a:pt x="435774" y="37973"/>
                  </a:moveTo>
                  <a:lnTo>
                    <a:pt x="290067" y="37973"/>
                  </a:lnTo>
                  <a:lnTo>
                    <a:pt x="301878" y="38354"/>
                  </a:lnTo>
                  <a:lnTo>
                    <a:pt x="313563" y="39243"/>
                  </a:lnTo>
                  <a:lnTo>
                    <a:pt x="360425" y="48260"/>
                  </a:lnTo>
                  <a:lnTo>
                    <a:pt x="405002" y="64897"/>
                  </a:lnTo>
                  <a:lnTo>
                    <a:pt x="445769" y="88138"/>
                  </a:lnTo>
                  <a:lnTo>
                    <a:pt x="481329" y="116586"/>
                  </a:lnTo>
                  <a:lnTo>
                    <a:pt x="494805" y="130510"/>
                  </a:lnTo>
                  <a:lnTo>
                    <a:pt x="493521" y="128143"/>
                  </a:lnTo>
                  <a:lnTo>
                    <a:pt x="519021" y="128143"/>
                  </a:lnTo>
                  <a:lnTo>
                    <a:pt x="533695" y="122298"/>
                  </a:lnTo>
                  <a:lnTo>
                    <a:pt x="527050" y="109982"/>
                  </a:lnTo>
                  <a:lnTo>
                    <a:pt x="526161" y="108458"/>
                  </a:lnTo>
                  <a:lnTo>
                    <a:pt x="525144" y="107061"/>
                  </a:lnTo>
                  <a:lnTo>
                    <a:pt x="523875" y="105791"/>
                  </a:lnTo>
                  <a:lnTo>
                    <a:pt x="506349" y="87884"/>
                  </a:lnTo>
                  <a:lnTo>
                    <a:pt x="486917" y="70993"/>
                  </a:lnTo>
                  <a:lnTo>
                    <a:pt x="465963" y="55753"/>
                  </a:lnTo>
                  <a:lnTo>
                    <a:pt x="443483" y="41910"/>
                  </a:lnTo>
                  <a:lnTo>
                    <a:pt x="435774" y="37973"/>
                  </a:lnTo>
                  <a:close/>
                </a:path>
              </a:pathLst>
            </a:custGeom>
            <a:solidFill>
              <a:srgbClr val="636363"/>
            </a:solidFill>
          </p:spPr>
          <p:txBody>
            <a:bodyPr wrap="square" lIns="0" tIns="0" rIns="0" bIns="0" rtlCol="0"/>
            <a:lstStyle/>
            <a:p>
              <a:endParaRPr/>
            </a:p>
          </p:txBody>
        </p:sp>
      </p:grpSp>
      <p:grpSp>
        <p:nvGrpSpPr>
          <p:cNvPr id="86" name="Group 85">
            <a:extLst>
              <a:ext uri="{FF2B5EF4-FFF2-40B4-BE49-F238E27FC236}">
                <a16:creationId xmlns:a16="http://schemas.microsoft.com/office/drawing/2014/main" id="{EB326038-AC6D-40F4-BB8C-19AF960B97FA}"/>
              </a:ext>
            </a:extLst>
          </p:cNvPr>
          <p:cNvGrpSpPr/>
          <p:nvPr/>
        </p:nvGrpSpPr>
        <p:grpSpPr>
          <a:xfrm>
            <a:off x="5650992" y="3306956"/>
            <a:ext cx="579629" cy="848867"/>
            <a:chOff x="5650991" y="2449705"/>
            <a:chExt cx="579629" cy="848867"/>
          </a:xfrm>
        </p:grpSpPr>
        <p:sp>
          <p:nvSpPr>
            <p:cNvPr id="17" name="object 17"/>
            <p:cNvSpPr/>
            <p:nvPr/>
          </p:nvSpPr>
          <p:spPr>
            <a:xfrm>
              <a:off x="5659120" y="3049652"/>
              <a:ext cx="571500" cy="248920"/>
            </a:xfrm>
            <a:custGeom>
              <a:avLst/>
              <a:gdLst/>
              <a:ahLst/>
              <a:cxnLst/>
              <a:rect l="l" t="t" r="r" b="b"/>
              <a:pathLst>
                <a:path w="571500" h="248920">
                  <a:moveTo>
                    <a:pt x="73100" y="111720"/>
                  </a:moveTo>
                  <a:lnTo>
                    <a:pt x="37403" y="125879"/>
                  </a:lnTo>
                  <a:lnTo>
                    <a:pt x="44068" y="138175"/>
                  </a:lnTo>
                  <a:lnTo>
                    <a:pt x="44957" y="139700"/>
                  </a:lnTo>
                  <a:lnTo>
                    <a:pt x="84200" y="177165"/>
                  </a:lnTo>
                  <a:lnTo>
                    <a:pt x="127762" y="206375"/>
                  </a:lnTo>
                  <a:lnTo>
                    <a:pt x="176275" y="228854"/>
                  </a:lnTo>
                  <a:lnTo>
                    <a:pt x="227964" y="243205"/>
                  </a:lnTo>
                  <a:lnTo>
                    <a:pt x="268477" y="248031"/>
                  </a:lnTo>
                  <a:lnTo>
                    <a:pt x="282066" y="248412"/>
                  </a:lnTo>
                  <a:lnTo>
                    <a:pt x="295655" y="247904"/>
                  </a:lnTo>
                  <a:lnTo>
                    <a:pt x="336295" y="242697"/>
                  </a:lnTo>
                  <a:lnTo>
                    <a:pt x="388619" y="227075"/>
                  </a:lnTo>
                  <a:lnTo>
                    <a:pt x="423806" y="210312"/>
                  </a:lnTo>
                  <a:lnTo>
                    <a:pt x="280924" y="210312"/>
                  </a:lnTo>
                  <a:lnTo>
                    <a:pt x="269239" y="210057"/>
                  </a:lnTo>
                  <a:lnTo>
                    <a:pt x="210692" y="200151"/>
                  </a:lnTo>
                  <a:lnTo>
                    <a:pt x="166242" y="183387"/>
                  </a:lnTo>
                  <a:lnTo>
                    <a:pt x="125349" y="160147"/>
                  </a:lnTo>
                  <a:lnTo>
                    <a:pt x="89788" y="131699"/>
                  </a:lnTo>
                  <a:lnTo>
                    <a:pt x="78572" y="120015"/>
                  </a:lnTo>
                  <a:lnTo>
                    <a:pt x="77596" y="120015"/>
                  </a:lnTo>
                  <a:lnTo>
                    <a:pt x="74549" y="115824"/>
                  </a:lnTo>
                  <a:lnTo>
                    <a:pt x="75325" y="115824"/>
                  </a:lnTo>
                  <a:lnTo>
                    <a:pt x="73100" y="111720"/>
                  </a:lnTo>
                  <a:close/>
                </a:path>
                <a:path w="571500" h="248920">
                  <a:moveTo>
                    <a:pt x="533018" y="0"/>
                  </a:moveTo>
                  <a:lnTo>
                    <a:pt x="527430" y="38607"/>
                  </a:lnTo>
                  <a:lnTo>
                    <a:pt x="511809" y="75946"/>
                  </a:lnTo>
                  <a:lnTo>
                    <a:pt x="486838" y="111720"/>
                  </a:lnTo>
                  <a:lnTo>
                    <a:pt x="454532" y="143891"/>
                  </a:lnTo>
                  <a:lnTo>
                    <a:pt x="416178" y="171196"/>
                  </a:lnTo>
                  <a:lnTo>
                    <a:pt x="373125" y="192278"/>
                  </a:lnTo>
                  <a:lnTo>
                    <a:pt x="327787" y="205612"/>
                  </a:lnTo>
                  <a:lnTo>
                    <a:pt x="280924" y="210312"/>
                  </a:lnTo>
                  <a:lnTo>
                    <a:pt x="423806" y="210312"/>
                  </a:lnTo>
                  <a:lnTo>
                    <a:pt x="459485" y="188213"/>
                  </a:lnTo>
                  <a:lnTo>
                    <a:pt x="499744" y="153924"/>
                  </a:lnTo>
                  <a:lnTo>
                    <a:pt x="532383" y="114807"/>
                  </a:lnTo>
                  <a:lnTo>
                    <a:pt x="556513" y="70866"/>
                  </a:lnTo>
                  <a:lnTo>
                    <a:pt x="569467" y="24130"/>
                  </a:lnTo>
                  <a:lnTo>
                    <a:pt x="571118" y="1269"/>
                  </a:lnTo>
                  <a:lnTo>
                    <a:pt x="533018" y="0"/>
                  </a:lnTo>
                  <a:close/>
                </a:path>
                <a:path w="571500" h="248920">
                  <a:moveTo>
                    <a:pt x="10921" y="13335"/>
                  </a:moveTo>
                  <a:lnTo>
                    <a:pt x="0" y="140716"/>
                  </a:lnTo>
                  <a:lnTo>
                    <a:pt x="37403" y="125879"/>
                  </a:lnTo>
                  <a:lnTo>
                    <a:pt x="29337" y="110998"/>
                  </a:lnTo>
                  <a:lnTo>
                    <a:pt x="62864" y="92837"/>
                  </a:lnTo>
                  <a:lnTo>
                    <a:pt x="99902" y="92837"/>
                  </a:lnTo>
                  <a:lnTo>
                    <a:pt x="10921" y="13335"/>
                  </a:lnTo>
                  <a:close/>
                </a:path>
                <a:path w="571500" h="248920">
                  <a:moveTo>
                    <a:pt x="62864" y="92837"/>
                  </a:moveTo>
                  <a:lnTo>
                    <a:pt x="29337" y="110998"/>
                  </a:lnTo>
                  <a:lnTo>
                    <a:pt x="37403" y="125879"/>
                  </a:lnTo>
                  <a:lnTo>
                    <a:pt x="73100" y="111720"/>
                  </a:lnTo>
                  <a:lnTo>
                    <a:pt x="62864" y="92837"/>
                  </a:lnTo>
                  <a:close/>
                </a:path>
                <a:path w="571500" h="248920">
                  <a:moveTo>
                    <a:pt x="74549" y="115824"/>
                  </a:moveTo>
                  <a:lnTo>
                    <a:pt x="77596" y="120015"/>
                  </a:lnTo>
                  <a:lnTo>
                    <a:pt x="76331" y="117681"/>
                  </a:lnTo>
                  <a:lnTo>
                    <a:pt x="74549" y="115824"/>
                  </a:lnTo>
                  <a:close/>
                </a:path>
                <a:path w="571500" h="248920">
                  <a:moveTo>
                    <a:pt x="76331" y="117681"/>
                  </a:moveTo>
                  <a:lnTo>
                    <a:pt x="77596" y="120015"/>
                  </a:lnTo>
                  <a:lnTo>
                    <a:pt x="78572" y="120015"/>
                  </a:lnTo>
                  <a:lnTo>
                    <a:pt x="76331" y="117681"/>
                  </a:lnTo>
                  <a:close/>
                </a:path>
                <a:path w="571500" h="248920">
                  <a:moveTo>
                    <a:pt x="75325" y="115824"/>
                  </a:moveTo>
                  <a:lnTo>
                    <a:pt x="74549" y="115824"/>
                  </a:lnTo>
                  <a:lnTo>
                    <a:pt x="76331" y="117681"/>
                  </a:lnTo>
                  <a:lnTo>
                    <a:pt x="75325" y="115824"/>
                  </a:lnTo>
                  <a:close/>
                </a:path>
                <a:path w="571500" h="248920">
                  <a:moveTo>
                    <a:pt x="99902" y="92837"/>
                  </a:moveTo>
                  <a:lnTo>
                    <a:pt x="62864" y="92837"/>
                  </a:lnTo>
                  <a:lnTo>
                    <a:pt x="73100" y="111720"/>
                  </a:lnTo>
                  <a:lnTo>
                    <a:pt x="106299" y="98551"/>
                  </a:lnTo>
                  <a:lnTo>
                    <a:pt x="99902" y="92837"/>
                  </a:lnTo>
                  <a:close/>
                </a:path>
              </a:pathLst>
            </a:custGeom>
            <a:solidFill>
              <a:srgbClr val="636363"/>
            </a:solidFill>
          </p:spPr>
          <p:txBody>
            <a:bodyPr wrap="square" lIns="0" tIns="0" rIns="0" bIns="0" rtlCol="0"/>
            <a:lstStyle/>
            <a:p>
              <a:endParaRPr/>
            </a:p>
          </p:txBody>
        </p:sp>
        <p:sp>
          <p:nvSpPr>
            <p:cNvPr id="19" name="object 19"/>
            <p:cNvSpPr/>
            <p:nvPr/>
          </p:nvSpPr>
          <p:spPr>
            <a:xfrm>
              <a:off x="5650991" y="2449705"/>
              <a:ext cx="571500" cy="248285"/>
            </a:xfrm>
            <a:custGeom>
              <a:avLst/>
              <a:gdLst/>
              <a:ahLst/>
              <a:cxnLst/>
              <a:rect l="l" t="t" r="r" b="b"/>
              <a:pathLst>
                <a:path w="571500" h="248285">
                  <a:moveTo>
                    <a:pt x="289179" y="0"/>
                  </a:moveTo>
                  <a:lnTo>
                    <a:pt x="248412" y="3175"/>
                  </a:lnTo>
                  <a:lnTo>
                    <a:pt x="208280" y="12319"/>
                  </a:lnTo>
                  <a:lnTo>
                    <a:pt x="157861" y="32258"/>
                  </a:lnTo>
                  <a:lnTo>
                    <a:pt x="111760" y="60071"/>
                  </a:lnTo>
                  <a:lnTo>
                    <a:pt x="71374" y="94234"/>
                  </a:lnTo>
                  <a:lnTo>
                    <a:pt x="38608" y="133477"/>
                  </a:lnTo>
                  <a:lnTo>
                    <a:pt x="14605" y="177292"/>
                  </a:lnTo>
                  <a:lnTo>
                    <a:pt x="1650" y="224155"/>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5" y="48387"/>
                  </a:lnTo>
                  <a:lnTo>
                    <a:pt x="266700" y="39243"/>
                  </a:lnTo>
                  <a:lnTo>
                    <a:pt x="290068" y="37973"/>
                  </a:lnTo>
                  <a:lnTo>
                    <a:pt x="435774" y="37973"/>
                  </a:lnTo>
                  <a:lnTo>
                    <a:pt x="419608" y="29718"/>
                  </a:lnTo>
                  <a:lnTo>
                    <a:pt x="369188" y="11049"/>
                  </a:lnTo>
                  <a:lnTo>
                    <a:pt x="329819" y="2794"/>
                  </a:lnTo>
                  <a:lnTo>
                    <a:pt x="302768" y="254"/>
                  </a:lnTo>
                  <a:lnTo>
                    <a:pt x="289179" y="0"/>
                  </a:lnTo>
                  <a:close/>
                </a:path>
                <a:path w="571500" h="248285">
                  <a:moveTo>
                    <a:pt x="498050" y="136496"/>
                  </a:moveTo>
                  <a:lnTo>
                    <a:pt x="464820" y="149733"/>
                  </a:lnTo>
                  <a:lnTo>
                    <a:pt x="560197" y="234823"/>
                  </a:lnTo>
                  <a:lnTo>
                    <a:pt x="566934" y="155321"/>
                  </a:lnTo>
                  <a:lnTo>
                    <a:pt x="508254" y="155321"/>
                  </a:lnTo>
                  <a:lnTo>
                    <a:pt x="498050" y="136496"/>
                  </a:lnTo>
                  <a:close/>
                </a:path>
                <a:path w="571500" h="248285">
                  <a:moveTo>
                    <a:pt x="533695" y="122298"/>
                  </a:moveTo>
                  <a:lnTo>
                    <a:pt x="498050" y="136496"/>
                  </a:lnTo>
                  <a:lnTo>
                    <a:pt x="508254" y="155321"/>
                  </a:lnTo>
                  <a:lnTo>
                    <a:pt x="541782" y="137287"/>
                  </a:lnTo>
                  <a:lnTo>
                    <a:pt x="533695" y="122298"/>
                  </a:lnTo>
                  <a:close/>
                </a:path>
                <a:path w="571500" h="248285">
                  <a:moveTo>
                    <a:pt x="570992" y="107442"/>
                  </a:moveTo>
                  <a:lnTo>
                    <a:pt x="533695" y="122298"/>
                  </a:lnTo>
                  <a:lnTo>
                    <a:pt x="541782" y="137287"/>
                  </a:lnTo>
                  <a:lnTo>
                    <a:pt x="508254" y="155321"/>
                  </a:lnTo>
                  <a:lnTo>
                    <a:pt x="566934" y="155321"/>
                  </a:lnTo>
                  <a:lnTo>
                    <a:pt x="570992" y="107442"/>
                  </a:lnTo>
                  <a:close/>
                </a:path>
                <a:path w="571500" h="248285">
                  <a:moveTo>
                    <a:pt x="494805" y="130510"/>
                  </a:moveTo>
                  <a:lnTo>
                    <a:pt x="498050" y="136496"/>
                  </a:lnTo>
                  <a:lnTo>
                    <a:pt x="508500" y="132334"/>
                  </a:lnTo>
                  <a:lnTo>
                    <a:pt x="496570" y="132334"/>
                  </a:lnTo>
                  <a:lnTo>
                    <a:pt x="494805" y="130510"/>
                  </a:lnTo>
                  <a:close/>
                </a:path>
                <a:path w="571500" h="248285">
                  <a:moveTo>
                    <a:pt x="493522" y="128143"/>
                  </a:moveTo>
                  <a:lnTo>
                    <a:pt x="494805" y="130510"/>
                  </a:lnTo>
                  <a:lnTo>
                    <a:pt x="496570" y="132334"/>
                  </a:lnTo>
                  <a:lnTo>
                    <a:pt x="493522" y="128143"/>
                  </a:lnTo>
                  <a:close/>
                </a:path>
                <a:path w="571500" h="248285">
                  <a:moveTo>
                    <a:pt x="519021" y="128143"/>
                  </a:moveTo>
                  <a:lnTo>
                    <a:pt x="493522" y="128143"/>
                  </a:lnTo>
                  <a:lnTo>
                    <a:pt x="496570" y="132334"/>
                  </a:lnTo>
                  <a:lnTo>
                    <a:pt x="508500" y="132334"/>
                  </a:lnTo>
                  <a:lnTo>
                    <a:pt x="519021" y="128143"/>
                  </a:lnTo>
                  <a:close/>
                </a:path>
                <a:path w="571500" h="248285">
                  <a:moveTo>
                    <a:pt x="435774" y="37973"/>
                  </a:moveTo>
                  <a:lnTo>
                    <a:pt x="290068" y="37973"/>
                  </a:lnTo>
                  <a:lnTo>
                    <a:pt x="301879" y="38354"/>
                  </a:lnTo>
                  <a:lnTo>
                    <a:pt x="313563" y="39243"/>
                  </a:lnTo>
                  <a:lnTo>
                    <a:pt x="360425" y="48260"/>
                  </a:lnTo>
                  <a:lnTo>
                    <a:pt x="405003" y="64897"/>
                  </a:lnTo>
                  <a:lnTo>
                    <a:pt x="445770" y="88138"/>
                  </a:lnTo>
                  <a:lnTo>
                    <a:pt x="481330" y="116586"/>
                  </a:lnTo>
                  <a:lnTo>
                    <a:pt x="494805" y="130510"/>
                  </a:lnTo>
                  <a:lnTo>
                    <a:pt x="493522" y="128143"/>
                  </a:lnTo>
                  <a:lnTo>
                    <a:pt x="519021" y="128143"/>
                  </a:lnTo>
                  <a:lnTo>
                    <a:pt x="533695" y="122298"/>
                  </a:lnTo>
                  <a:lnTo>
                    <a:pt x="527050" y="109982"/>
                  </a:lnTo>
                  <a:lnTo>
                    <a:pt x="526161" y="108458"/>
                  </a:lnTo>
                  <a:lnTo>
                    <a:pt x="525145" y="107061"/>
                  </a:lnTo>
                  <a:lnTo>
                    <a:pt x="523875" y="105791"/>
                  </a:lnTo>
                  <a:lnTo>
                    <a:pt x="506349" y="87884"/>
                  </a:lnTo>
                  <a:lnTo>
                    <a:pt x="486918" y="70993"/>
                  </a:lnTo>
                  <a:lnTo>
                    <a:pt x="465963" y="55753"/>
                  </a:lnTo>
                  <a:lnTo>
                    <a:pt x="443484" y="41910"/>
                  </a:lnTo>
                  <a:lnTo>
                    <a:pt x="435774" y="37973"/>
                  </a:lnTo>
                  <a:close/>
                </a:path>
              </a:pathLst>
            </a:custGeom>
            <a:solidFill>
              <a:srgbClr val="636363"/>
            </a:solidFill>
          </p:spPr>
          <p:txBody>
            <a:bodyPr wrap="square" lIns="0" tIns="0" rIns="0" bIns="0" rtlCol="0"/>
            <a:lstStyle/>
            <a:p>
              <a:endParaRPr/>
            </a:p>
          </p:txBody>
        </p:sp>
      </p:grpSp>
      <p:sp>
        <p:nvSpPr>
          <p:cNvPr id="20" name="object 20"/>
          <p:cNvSpPr txBox="1"/>
          <p:nvPr/>
        </p:nvSpPr>
        <p:spPr>
          <a:xfrm>
            <a:off x="3776599" y="4101339"/>
            <a:ext cx="2124710" cy="443070"/>
          </a:xfrm>
          <a:prstGeom prst="rect">
            <a:avLst/>
          </a:prstGeom>
        </p:spPr>
        <p:txBody>
          <a:bodyPr vert="horz" wrap="square" lIns="0" tIns="12065" rIns="0" bIns="0" rtlCol="0">
            <a:spAutoFit/>
          </a:bodyPr>
          <a:lstStyle/>
          <a:p>
            <a:pPr marL="12700">
              <a:spcBef>
                <a:spcPts val="95"/>
              </a:spcBef>
            </a:pPr>
            <a:r>
              <a:rPr sz="2800" b="1" i="1" spc="-229" dirty="0">
                <a:solidFill>
                  <a:srgbClr val="EE3D42"/>
                </a:solidFill>
                <a:latin typeface="Book Antiqua"/>
                <a:cs typeface="Book Antiqua"/>
              </a:rPr>
              <a:t>Sibling</a:t>
            </a:r>
            <a:r>
              <a:rPr sz="2800" b="1" i="1" spc="-210" dirty="0">
                <a:solidFill>
                  <a:srgbClr val="EE3D42"/>
                </a:solidFill>
                <a:latin typeface="Book Antiqua"/>
                <a:cs typeface="Book Antiqua"/>
              </a:rPr>
              <a:t> </a:t>
            </a:r>
            <a:r>
              <a:rPr sz="2800" b="1" i="1" spc="-235" dirty="0">
                <a:solidFill>
                  <a:srgbClr val="EE3D42"/>
                </a:solidFill>
                <a:latin typeface="Book Antiqua"/>
                <a:cs typeface="Book Antiqua"/>
              </a:rPr>
              <a:t>Pointers</a:t>
            </a:r>
            <a:endParaRPr sz="2800" dirty="0">
              <a:latin typeface="Book Antiqua"/>
              <a:cs typeface="Book Antiqua"/>
            </a:endParaRPr>
          </a:p>
        </p:txBody>
      </p:sp>
      <p:sp>
        <p:nvSpPr>
          <p:cNvPr id="21" name="object 21"/>
          <p:cNvSpPr txBox="1"/>
          <p:nvPr/>
        </p:nvSpPr>
        <p:spPr>
          <a:xfrm>
            <a:off x="4338832" y="3547874"/>
            <a:ext cx="365125" cy="376385"/>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2200" b="1" spc="-105" dirty="0">
                <a:solidFill>
                  <a:srgbClr val="636363"/>
                </a:solidFill>
                <a:latin typeface="Arial"/>
                <a:cs typeface="Arial"/>
              </a:rPr>
              <a:t>6</a:t>
            </a:r>
            <a:endParaRPr sz="2200">
              <a:latin typeface="Arial"/>
              <a:cs typeface="Arial"/>
            </a:endParaRPr>
          </a:p>
        </p:txBody>
      </p:sp>
      <p:sp>
        <p:nvSpPr>
          <p:cNvPr id="22" name="object 22"/>
          <p:cNvSpPr/>
          <p:nvPr/>
        </p:nvSpPr>
        <p:spPr>
          <a:xfrm>
            <a:off x="4248150"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23" name="object 23"/>
          <p:cNvSpPr/>
          <p:nvPr/>
        </p:nvSpPr>
        <p:spPr>
          <a:xfrm>
            <a:off x="4248150"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24" name="object 24"/>
          <p:cNvSpPr/>
          <p:nvPr/>
        </p:nvSpPr>
        <p:spPr>
          <a:xfrm>
            <a:off x="47038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25" name="object 25"/>
          <p:cNvSpPr/>
          <p:nvPr/>
        </p:nvSpPr>
        <p:spPr>
          <a:xfrm>
            <a:off x="47038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26" name="object 26"/>
          <p:cNvSpPr txBox="1"/>
          <p:nvPr/>
        </p:nvSpPr>
        <p:spPr>
          <a:xfrm>
            <a:off x="4795265" y="3547874"/>
            <a:ext cx="365760" cy="376385"/>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2200" b="1" spc="-105" dirty="0">
                <a:solidFill>
                  <a:srgbClr val="636363"/>
                </a:solidFill>
                <a:latin typeface="Arial"/>
                <a:cs typeface="Arial"/>
              </a:rPr>
              <a:t>7</a:t>
            </a:r>
            <a:endParaRPr sz="2200" dirty="0">
              <a:latin typeface="Arial"/>
              <a:cs typeface="Arial"/>
            </a:endParaRPr>
          </a:p>
        </p:txBody>
      </p:sp>
      <p:sp>
        <p:nvSpPr>
          <p:cNvPr id="27" name="object 27"/>
          <p:cNvSpPr/>
          <p:nvPr/>
        </p:nvSpPr>
        <p:spPr>
          <a:xfrm>
            <a:off x="51610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28" name="object 28"/>
          <p:cNvSpPr/>
          <p:nvPr/>
        </p:nvSpPr>
        <p:spPr>
          <a:xfrm>
            <a:off x="51610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29" name="object 29"/>
          <p:cNvSpPr/>
          <p:nvPr/>
        </p:nvSpPr>
        <p:spPr>
          <a:xfrm>
            <a:off x="5252465"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solidFill>
            <a:srgbClr val="D9D9D9"/>
          </a:solidFill>
        </p:spPr>
        <p:txBody>
          <a:bodyPr wrap="square" lIns="0" tIns="0" rIns="0" bIns="0" rtlCol="0"/>
          <a:lstStyle/>
          <a:p>
            <a:endParaRPr/>
          </a:p>
        </p:txBody>
      </p:sp>
      <p:sp>
        <p:nvSpPr>
          <p:cNvPr id="30" name="object 30"/>
          <p:cNvSpPr/>
          <p:nvPr/>
        </p:nvSpPr>
        <p:spPr>
          <a:xfrm>
            <a:off x="5252465"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p>
        </p:txBody>
      </p:sp>
      <p:sp>
        <p:nvSpPr>
          <p:cNvPr id="31" name="object 31"/>
          <p:cNvSpPr/>
          <p:nvPr/>
        </p:nvSpPr>
        <p:spPr>
          <a:xfrm>
            <a:off x="56182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32" name="object 32"/>
          <p:cNvSpPr/>
          <p:nvPr/>
        </p:nvSpPr>
        <p:spPr>
          <a:xfrm>
            <a:off x="561822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33" name="object 33"/>
          <p:cNvSpPr/>
          <p:nvPr/>
        </p:nvSpPr>
        <p:spPr>
          <a:xfrm>
            <a:off x="6250685" y="3547872"/>
            <a:ext cx="365760" cy="365760"/>
          </a:xfrm>
          <a:custGeom>
            <a:avLst/>
            <a:gdLst/>
            <a:ahLst/>
            <a:cxnLst/>
            <a:rect l="l" t="t" r="r" b="b"/>
            <a:pathLst>
              <a:path w="365759" h="365760">
                <a:moveTo>
                  <a:pt x="0" y="365760"/>
                </a:moveTo>
                <a:lnTo>
                  <a:pt x="365760" y="365760"/>
                </a:lnTo>
                <a:lnTo>
                  <a:pt x="365760" y="0"/>
                </a:lnTo>
                <a:lnTo>
                  <a:pt x="0" y="0"/>
                </a:lnTo>
                <a:lnTo>
                  <a:pt x="0" y="365760"/>
                </a:lnTo>
                <a:close/>
              </a:path>
            </a:pathLst>
          </a:custGeom>
          <a:solidFill>
            <a:srgbClr val="D9D9D9"/>
          </a:solidFill>
        </p:spPr>
        <p:txBody>
          <a:bodyPr wrap="square" lIns="0" tIns="0" rIns="0" bIns="0" rtlCol="0"/>
          <a:lstStyle/>
          <a:p>
            <a:endParaRPr/>
          </a:p>
        </p:txBody>
      </p:sp>
      <p:sp>
        <p:nvSpPr>
          <p:cNvPr id="34" name="object 34"/>
          <p:cNvSpPr txBox="1"/>
          <p:nvPr/>
        </p:nvSpPr>
        <p:spPr>
          <a:xfrm>
            <a:off x="6250685" y="3547874"/>
            <a:ext cx="365760" cy="376385"/>
          </a:xfrm>
          <a:prstGeom prst="rect">
            <a:avLst/>
          </a:prstGeom>
          <a:ln w="19050">
            <a:solidFill>
              <a:srgbClr val="636363"/>
            </a:solidFill>
          </a:ln>
        </p:spPr>
        <p:txBody>
          <a:bodyPr vert="horz" wrap="square" lIns="0" tIns="37465" rIns="0" bIns="0" rtlCol="0">
            <a:spAutoFit/>
          </a:bodyPr>
          <a:lstStyle/>
          <a:p>
            <a:pPr algn="ctr">
              <a:spcBef>
                <a:spcPts val="295"/>
              </a:spcBef>
            </a:pPr>
            <a:r>
              <a:rPr sz="2200" b="1" spc="-105" dirty="0">
                <a:solidFill>
                  <a:srgbClr val="636363"/>
                </a:solidFill>
                <a:latin typeface="Arial"/>
                <a:cs typeface="Arial"/>
              </a:rPr>
              <a:t>9</a:t>
            </a:r>
            <a:endParaRPr sz="2200" dirty="0">
              <a:latin typeface="Arial"/>
              <a:cs typeface="Arial"/>
            </a:endParaRPr>
          </a:p>
        </p:txBody>
      </p:sp>
      <p:sp>
        <p:nvSpPr>
          <p:cNvPr id="35" name="object 35"/>
          <p:cNvSpPr/>
          <p:nvPr/>
        </p:nvSpPr>
        <p:spPr>
          <a:xfrm>
            <a:off x="615924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36" name="object 36"/>
          <p:cNvSpPr/>
          <p:nvPr/>
        </p:nvSpPr>
        <p:spPr>
          <a:xfrm>
            <a:off x="6159246"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37" name="object 37"/>
          <p:cNvSpPr/>
          <p:nvPr/>
        </p:nvSpPr>
        <p:spPr>
          <a:xfrm>
            <a:off x="6616446" y="3547872"/>
            <a:ext cx="90170" cy="365760"/>
          </a:xfrm>
          <a:custGeom>
            <a:avLst/>
            <a:gdLst/>
            <a:ahLst/>
            <a:cxnLst/>
            <a:rect l="l" t="t" r="r" b="b"/>
            <a:pathLst>
              <a:path w="90170" h="365760">
                <a:moveTo>
                  <a:pt x="0" y="365760"/>
                </a:moveTo>
                <a:lnTo>
                  <a:pt x="89915" y="365760"/>
                </a:lnTo>
                <a:lnTo>
                  <a:pt x="89915" y="0"/>
                </a:lnTo>
                <a:lnTo>
                  <a:pt x="0" y="0"/>
                </a:lnTo>
                <a:lnTo>
                  <a:pt x="0" y="365760"/>
                </a:lnTo>
                <a:close/>
              </a:path>
            </a:pathLst>
          </a:custGeom>
          <a:solidFill>
            <a:srgbClr val="D9D9D9"/>
          </a:solidFill>
        </p:spPr>
        <p:txBody>
          <a:bodyPr wrap="square" lIns="0" tIns="0" rIns="0" bIns="0" rtlCol="0"/>
          <a:lstStyle/>
          <a:p>
            <a:endParaRPr/>
          </a:p>
        </p:txBody>
      </p:sp>
      <p:sp>
        <p:nvSpPr>
          <p:cNvPr id="38" name="object 38"/>
          <p:cNvSpPr/>
          <p:nvPr/>
        </p:nvSpPr>
        <p:spPr>
          <a:xfrm>
            <a:off x="6616445" y="354787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p>
        </p:txBody>
      </p:sp>
      <p:sp>
        <p:nvSpPr>
          <p:cNvPr id="39" name="object 39"/>
          <p:cNvSpPr txBox="1"/>
          <p:nvPr/>
        </p:nvSpPr>
        <p:spPr>
          <a:xfrm>
            <a:off x="6707127" y="3557818"/>
            <a:ext cx="427861" cy="376385"/>
          </a:xfrm>
          <a:prstGeom prst="rect">
            <a:avLst/>
          </a:prstGeom>
          <a:solidFill>
            <a:srgbClr val="D9D9D9"/>
          </a:solidFill>
          <a:ln w="19050">
            <a:solidFill>
              <a:srgbClr val="636363"/>
            </a:solidFill>
          </a:ln>
        </p:spPr>
        <p:txBody>
          <a:bodyPr vert="horz" wrap="square" lIns="0" tIns="37465" rIns="0" bIns="0" rtlCol="0">
            <a:spAutoFit/>
          </a:bodyPr>
          <a:lstStyle/>
          <a:p>
            <a:pPr marL="69213">
              <a:spcBef>
                <a:spcPts val="295"/>
              </a:spcBef>
            </a:pPr>
            <a:r>
              <a:rPr sz="2200" b="1" spc="-105" dirty="0">
                <a:solidFill>
                  <a:srgbClr val="636363"/>
                </a:solidFill>
                <a:latin typeface="Arial"/>
                <a:cs typeface="Arial"/>
              </a:rPr>
              <a:t>13</a:t>
            </a:r>
            <a:endParaRPr sz="2200" dirty="0">
              <a:latin typeface="Arial"/>
              <a:cs typeface="Arial"/>
            </a:endParaRPr>
          </a:p>
        </p:txBody>
      </p:sp>
      <p:sp>
        <p:nvSpPr>
          <p:cNvPr id="40" name="object 40"/>
          <p:cNvSpPr/>
          <p:nvPr/>
        </p:nvSpPr>
        <p:spPr>
          <a:xfrm>
            <a:off x="7072121" y="354787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solidFill>
            <a:srgbClr val="D9D9D9"/>
          </a:solidFill>
        </p:spPr>
        <p:txBody>
          <a:bodyPr wrap="square" lIns="0" tIns="0" rIns="0" bIns="0" rtlCol="0"/>
          <a:lstStyle/>
          <a:p>
            <a:endParaRPr/>
          </a:p>
        </p:txBody>
      </p:sp>
      <p:sp>
        <p:nvSpPr>
          <p:cNvPr id="41" name="object 41"/>
          <p:cNvSpPr/>
          <p:nvPr/>
        </p:nvSpPr>
        <p:spPr>
          <a:xfrm>
            <a:off x="7072121" y="354787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p>
        </p:txBody>
      </p:sp>
      <p:sp>
        <p:nvSpPr>
          <p:cNvPr id="42" name="object 42"/>
          <p:cNvSpPr/>
          <p:nvPr/>
        </p:nvSpPr>
        <p:spPr>
          <a:xfrm>
            <a:off x="7163561" y="354787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solidFill>
            <a:srgbClr val="D9D9D9"/>
          </a:solidFill>
        </p:spPr>
        <p:txBody>
          <a:bodyPr wrap="square" lIns="0" tIns="0" rIns="0" bIns="0" rtlCol="0"/>
          <a:lstStyle/>
          <a:p>
            <a:endParaRPr/>
          </a:p>
        </p:txBody>
      </p:sp>
      <p:sp>
        <p:nvSpPr>
          <p:cNvPr id="43" name="object 43"/>
          <p:cNvSpPr/>
          <p:nvPr/>
        </p:nvSpPr>
        <p:spPr>
          <a:xfrm>
            <a:off x="7163561" y="354787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p>
        </p:txBody>
      </p:sp>
      <p:sp>
        <p:nvSpPr>
          <p:cNvPr id="44" name="object 44"/>
          <p:cNvSpPr/>
          <p:nvPr/>
        </p:nvSpPr>
        <p:spPr>
          <a:xfrm>
            <a:off x="7529321" y="354787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solidFill>
            <a:srgbClr val="D9D9D9"/>
          </a:solidFill>
        </p:spPr>
        <p:txBody>
          <a:bodyPr wrap="square" lIns="0" tIns="0" rIns="0" bIns="0" rtlCol="0"/>
          <a:lstStyle/>
          <a:p>
            <a:endParaRPr/>
          </a:p>
        </p:txBody>
      </p:sp>
      <p:sp>
        <p:nvSpPr>
          <p:cNvPr id="45" name="object 45"/>
          <p:cNvSpPr/>
          <p:nvPr/>
        </p:nvSpPr>
        <p:spPr>
          <a:xfrm>
            <a:off x="7529321" y="354787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p>
        </p:txBody>
      </p:sp>
      <p:sp>
        <p:nvSpPr>
          <p:cNvPr id="46" name="object 46"/>
          <p:cNvSpPr/>
          <p:nvPr/>
        </p:nvSpPr>
        <p:spPr>
          <a:xfrm>
            <a:off x="2426970"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p>
        </p:txBody>
      </p:sp>
      <p:sp>
        <p:nvSpPr>
          <p:cNvPr id="47" name="object 47"/>
          <p:cNvSpPr txBox="1"/>
          <p:nvPr/>
        </p:nvSpPr>
        <p:spPr>
          <a:xfrm>
            <a:off x="2436496" y="3562828"/>
            <a:ext cx="341630" cy="360996"/>
          </a:xfrm>
          <a:prstGeom prst="rect">
            <a:avLst/>
          </a:prstGeom>
          <a:solidFill>
            <a:srgbClr val="D9D9D9"/>
          </a:solidFill>
        </p:spPr>
        <p:txBody>
          <a:bodyPr vert="horz" wrap="square" lIns="0" tIns="22225" rIns="0" bIns="0" rtlCol="0">
            <a:spAutoFit/>
          </a:bodyPr>
          <a:lstStyle/>
          <a:p>
            <a:pPr marL="114932">
              <a:spcBef>
                <a:spcPts val="175"/>
              </a:spcBef>
            </a:pPr>
            <a:r>
              <a:rPr sz="2200" b="1" spc="-105" dirty="0">
                <a:solidFill>
                  <a:srgbClr val="636363"/>
                </a:solidFill>
                <a:latin typeface="Arial"/>
                <a:cs typeface="Arial"/>
              </a:rPr>
              <a:t>1</a:t>
            </a:r>
            <a:endParaRPr sz="2200">
              <a:latin typeface="Arial"/>
              <a:cs typeface="Arial"/>
            </a:endParaRPr>
          </a:p>
        </p:txBody>
      </p:sp>
      <p:sp>
        <p:nvSpPr>
          <p:cNvPr id="48" name="object 48"/>
          <p:cNvSpPr/>
          <p:nvPr/>
        </p:nvSpPr>
        <p:spPr>
          <a:xfrm>
            <a:off x="2335529"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49" name="object 49"/>
          <p:cNvSpPr/>
          <p:nvPr/>
        </p:nvSpPr>
        <p:spPr>
          <a:xfrm>
            <a:off x="2335529"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50" name="object 50"/>
          <p:cNvSpPr/>
          <p:nvPr/>
        </p:nvSpPr>
        <p:spPr>
          <a:xfrm>
            <a:off x="2792729"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51" name="object 51"/>
          <p:cNvSpPr/>
          <p:nvPr/>
        </p:nvSpPr>
        <p:spPr>
          <a:xfrm>
            <a:off x="2792729"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52" name="object 52"/>
          <p:cNvSpPr/>
          <p:nvPr/>
        </p:nvSpPr>
        <p:spPr>
          <a:xfrm>
            <a:off x="2884170"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solidFill>
            <a:srgbClr val="D9D9D9"/>
          </a:solidFill>
        </p:spPr>
        <p:txBody>
          <a:bodyPr wrap="square" lIns="0" tIns="0" rIns="0" bIns="0" rtlCol="0"/>
          <a:lstStyle/>
          <a:p>
            <a:endParaRPr/>
          </a:p>
        </p:txBody>
      </p:sp>
      <p:sp>
        <p:nvSpPr>
          <p:cNvPr id="53" name="object 53"/>
          <p:cNvSpPr txBox="1"/>
          <p:nvPr/>
        </p:nvSpPr>
        <p:spPr>
          <a:xfrm>
            <a:off x="2884170" y="3547874"/>
            <a:ext cx="365760" cy="376385"/>
          </a:xfrm>
          <a:prstGeom prst="rect">
            <a:avLst/>
          </a:prstGeom>
          <a:ln w="19049">
            <a:solidFill>
              <a:srgbClr val="636363"/>
            </a:solidFill>
          </a:ln>
        </p:spPr>
        <p:txBody>
          <a:bodyPr vert="horz" wrap="square" lIns="0" tIns="37465" rIns="0" bIns="0" rtlCol="0">
            <a:spAutoFit/>
          </a:bodyPr>
          <a:lstStyle/>
          <a:p>
            <a:pPr algn="ctr">
              <a:spcBef>
                <a:spcPts val="295"/>
              </a:spcBef>
            </a:pPr>
            <a:r>
              <a:rPr sz="2200" b="1" spc="-105" dirty="0">
                <a:solidFill>
                  <a:srgbClr val="636363"/>
                </a:solidFill>
                <a:latin typeface="Arial"/>
                <a:cs typeface="Arial"/>
              </a:rPr>
              <a:t>3</a:t>
            </a:r>
            <a:endParaRPr sz="2200">
              <a:latin typeface="Arial"/>
              <a:cs typeface="Arial"/>
            </a:endParaRPr>
          </a:p>
        </p:txBody>
      </p:sp>
      <p:sp>
        <p:nvSpPr>
          <p:cNvPr id="54" name="object 54"/>
          <p:cNvSpPr/>
          <p:nvPr/>
        </p:nvSpPr>
        <p:spPr>
          <a:xfrm>
            <a:off x="3249929" y="354787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solidFill>
            <a:srgbClr val="D9D9D9"/>
          </a:solidFill>
        </p:spPr>
        <p:txBody>
          <a:bodyPr wrap="square" lIns="0" tIns="0" rIns="0" bIns="0" rtlCol="0"/>
          <a:lstStyle/>
          <a:p>
            <a:endParaRPr/>
          </a:p>
        </p:txBody>
      </p:sp>
      <p:sp>
        <p:nvSpPr>
          <p:cNvPr id="55" name="object 55"/>
          <p:cNvSpPr/>
          <p:nvPr/>
        </p:nvSpPr>
        <p:spPr>
          <a:xfrm>
            <a:off x="3249929" y="354787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p>
        </p:txBody>
      </p:sp>
      <p:sp>
        <p:nvSpPr>
          <p:cNvPr id="56" name="object 56"/>
          <p:cNvSpPr/>
          <p:nvPr/>
        </p:nvSpPr>
        <p:spPr>
          <a:xfrm>
            <a:off x="3341370"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solidFill>
            <a:srgbClr val="D9D9D9"/>
          </a:solidFill>
        </p:spPr>
        <p:txBody>
          <a:bodyPr wrap="square" lIns="0" tIns="0" rIns="0" bIns="0" rtlCol="0"/>
          <a:lstStyle/>
          <a:p>
            <a:endParaRPr/>
          </a:p>
        </p:txBody>
      </p:sp>
      <p:sp>
        <p:nvSpPr>
          <p:cNvPr id="57" name="object 57"/>
          <p:cNvSpPr/>
          <p:nvPr/>
        </p:nvSpPr>
        <p:spPr>
          <a:xfrm>
            <a:off x="3341370"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p>
        </p:txBody>
      </p:sp>
      <p:sp>
        <p:nvSpPr>
          <p:cNvPr id="58" name="object 58"/>
          <p:cNvSpPr/>
          <p:nvPr/>
        </p:nvSpPr>
        <p:spPr>
          <a:xfrm>
            <a:off x="3705605"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solidFill>
            <a:srgbClr val="D9D9D9"/>
          </a:solidFill>
        </p:spPr>
        <p:txBody>
          <a:bodyPr wrap="square" lIns="0" tIns="0" rIns="0" bIns="0" rtlCol="0"/>
          <a:lstStyle/>
          <a:p>
            <a:endParaRPr/>
          </a:p>
        </p:txBody>
      </p:sp>
      <p:sp>
        <p:nvSpPr>
          <p:cNvPr id="59" name="object 59"/>
          <p:cNvSpPr/>
          <p:nvPr/>
        </p:nvSpPr>
        <p:spPr>
          <a:xfrm>
            <a:off x="3705605" y="354787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p>
        </p:txBody>
      </p:sp>
      <p:sp>
        <p:nvSpPr>
          <p:cNvPr id="60" name="object 60"/>
          <p:cNvSpPr/>
          <p:nvPr/>
        </p:nvSpPr>
        <p:spPr>
          <a:xfrm>
            <a:off x="2334009" y="3541776"/>
            <a:ext cx="459105" cy="370840"/>
          </a:xfrm>
          <a:custGeom>
            <a:avLst/>
            <a:gdLst/>
            <a:ahLst/>
            <a:cxnLst/>
            <a:rect l="l" t="t" r="r" b="b"/>
            <a:pathLst>
              <a:path w="459105" h="370839">
                <a:moveTo>
                  <a:pt x="0" y="4063"/>
                </a:moveTo>
                <a:lnTo>
                  <a:pt x="0" y="1778"/>
                </a:lnTo>
                <a:lnTo>
                  <a:pt x="1777" y="0"/>
                </a:lnTo>
                <a:lnTo>
                  <a:pt x="4063" y="0"/>
                </a:lnTo>
                <a:lnTo>
                  <a:pt x="454660" y="0"/>
                </a:lnTo>
                <a:lnTo>
                  <a:pt x="456945" y="0"/>
                </a:lnTo>
                <a:lnTo>
                  <a:pt x="458724" y="1778"/>
                </a:lnTo>
                <a:lnTo>
                  <a:pt x="458724" y="4063"/>
                </a:lnTo>
                <a:lnTo>
                  <a:pt x="458724" y="366268"/>
                </a:lnTo>
                <a:lnTo>
                  <a:pt x="458724" y="368554"/>
                </a:lnTo>
                <a:lnTo>
                  <a:pt x="456945" y="370331"/>
                </a:lnTo>
                <a:lnTo>
                  <a:pt x="454660" y="370331"/>
                </a:lnTo>
                <a:lnTo>
                  <a:pt x="4063" y="370331"/>
                </a:lnTo>
                <a:lnTo>
                  <a:pt x="1777" y="370331"/>
                </a:lnTo>
                <a:lnTo>
                  <a:pt x="0" y="368554"/>
                </a:lnTo>
                <a:lnTo>
                  <a:pt x="0" y="366268"/>
                </a:lnTo>
                <a:lnTo>
                  <a:pt x="0" y="4063"/>
                </a:lnTo>
                <a:close/>
              </a:path>
            </a:pathLst>
          </a:custGeom>
          <a:ln w="28575">
            <a:solidFill>
              <a:srgbClr val="EE3D42"/>
            </a:solidFill>
          </a:ln>
        </p:spPr>
        <p:txBody>
          <a:bodyPr wrap="square" lIns="0" tIns="0" rIns="0" bIns="0" rtlCol="0"/>
          <a:lstStyle/>
          <a:p>
            <a:endParaRPr/>
          </a:p>
        </p:txBody>
      </p:sp>
      <p:grpSp>
        <p:nvGrpSpPr>
          <p:cNvPr id="84" name="Group 83">
            <a:extLst>
              <a:ext uri="{FF2B5EF4-FFF2-40B4-BE49-F238E27FC236}">
                <a16:creationId xmlns:a16="http://schemas.microsoft.com/office/drawing/2014/main" id="{B810BEBD-686F-43E8-A40E-5D0F1B9538F8}"/>
              </a:ext>
            </a:extLst>
          </p:cNvPr>
          <p:cNvGrpSpPr/>
          <p:nvPr/>
        </p:nvGrpSpPr>
        <p:grpSpPr>
          <a:xfrm>
            <a:off x="399442" y="3876338"/>
            <a:ext cx="2987040" cy="1455927"/>
            <a:chOff x="305561" y="2870454"/>
            <a:chExt cx="2987040" cy="1455927"/>
          </a:xfrm>
        </p:grpSpPr>
        <p:sp>
          <p:nvSpPr>
            <p:cNvPr id="14" name="object 14"/>
            <p:cNvSpPr/>
            <p:nvPr/>
          </p:nvSpPr>
          <p:spPr>
            <a:xfrm>
              <a:off x="305561" y="3795521"/>
              <a:ext cx="2987040" cy="530860"/>
            </a:xfrm>
            <a:custGeom>
              <a:avLst/>
              <a:gdLst/>
              <a:ahLst/>
              <a:cxnLst/>
              <a:rect l="l" t="t" r="r" b="b"/>
              <a:pathLst>
                <a:path w="2987040" h="530860">
                  <a:moveTo>
                    <a:pt x="0" y="530351"/>
                  </a:moveTo>
                  <a:lnTo>
                    <a:pt x="2987040" y="530351"/>
                  </a:lnTo>
                  <a:lnTo>
                    <a:pt x="2987040" y="0"/>
                  </a:lnTo>
                  <a:lnTo>
                    <a:pt x="0" y="0"/>
                  </a:lnTo>
                  <a:lnTo>
                    <a:pt x="0" y="530351"/>
                  </a:lnTo>
                  <a:close/>
                </a:path>
              </a:pathLst>
            </a:custGeom>
            <a:ln w="25400">
              <a:solidFill>
                <a:srgbClr val="636363"/>
              </a:solidFill>
            </a:ln>
          </p:spPr>
          <p:txBody>
            <a:bodyPr wrap="square" lIns="0" tIns="0" rIns="0" bIns="0" rtlCol="0"/>
            <a:lstStyle/>
            <a:p>
              <a:endParaRPr/>
            </a:p>
          </p:txBody>
        </p:sp>
        <p:sp>
          <p:nvSpPr>
            <p:cNvPr id="61" name="object 61"/>
            <p:cNvSpPr/>
            <p:nvPr/>
          </p:nvSpPr>
          <p:spPr>
            <a:xfrm>
              <a:off x="314706" y="2870454"/>
              <a:ext cx="2019935" cy="926465"/>
            </a:xfrm>
            <a:custGeom>
              <a:avLst/>
              <a:gdLst/>
              <a:ahLst/>
              <a:cxnLst/>
              <a:rect l="l" t="t" r="r" b="b"/>
              <a:pathLst>
                <a:path w="2019935" h="926464">
                  <a:moveTo>
                    <a:pt x="0" y="925957"/>
                  </a:moveTo>
                  <a:lnTo>
                    <a:pt x="2019681" y="0"/>
                  </a:lnTo>
                </a:path>
              </a:pathLst>
            </a:custGeom>
            <a:ln w="28575">
              <a:solidFill>
                <a:srgbClr val="7E7E7E"/>
              </a:solidFill>
              <a:prstDash val="dash"/>
            </a:ln>
          </p:spPr>
          <p:txBody>
            <a:bodyPr wrap="square" lIns="0" tIns="0" rIns="0" bIns="0" rtlCol="0"/>
            <a:lstStyle/>
            <a:p>
              <a:endParaRPr/>
            </a:p>
          </p:txBody>
        </p:sp>
        <p:sp>
          <p:nvSpPr>
            <p:cNvPr id="62" name="object 62"/>
            <p:cNvSpPr/>
            <p:nvPr/>
          </p:nvSpPr>
          <p:spPr>
            <a:xfrm>
              <a:off x="2792732" y="2870457"/>
              <a:ext cx="490855" cy="926465"/>
            </a:xfrm>
            <a:custGeom>
              <a:avLst/>
              <a:gdLst/>
              <a:ahLst/>
              <a:cxnLst/>
              <a:rect l="l" t="t" r="r" b="b"/>
              <a:pathLst>
                <a:path w="490854" h="926464">
                  <a:moveTo>
                    <a:pt x="490728" y="925957"/>
                  </a:moveTo>
                  <a:lnTo>
                    <a:pt x="0" y="0"/>
                  </a:lnTo>
                </a:path>
              </a:pathLst>
            </a:custGeom>
            <a:ln w="28575">
              <a:solidFill>
                <a:srgbClr val="7E7E7E"/>
              </a:solidFill>
              <a:prstDash val="dash"/>
            </a:ln>
          </p:spPr>
          <p:txBody>
            <a:bodyPr wrap="square" lIns="0" tIns="0" rIns="0" bIns="0" rtlCol="0"/>
            <a:lstStyle/>
            <a:p>
              <a:endParaRPr/>
            </a:p>
          </p:txBody>
        </p:sp>
      </p:grpSp>
      <p:sp>
        <p:nvSpPr>
          <p:cNvPr id="65" name="object 65"/>
          <p:cNvSpPr/>
          <p:nvPr/>
        </p:nvSpPr>
        <p:spPr>
          <a:xfrm>
            <a:off x="4338065" y="242163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p>
        </p:txBody>
      </p:sp>
      <p:sp>
        <p:nvSpPr>
          <p:cNvPr id="66" name="object 66"/>
          <p:cNvSpPr txBox="1"/>
          <p:nvPr/>
        </p:nvSpPr>
        <p:spPr>
          <a:xfrm>
            <a:off x="4349115" y="2435926"/>
            <a:ext cx="344170" cy="360996"/>
          </a:xfrm>
          <a:prstGeom prst="rect">
            <a:avLst/>
          </a:prstGeom>
          <a:solidFill>
            <a:srgbClr val="D9D9D9"/>
          </a:solidFill>
        </p:spPr>
        <p:txBody>
          <a:bodyPr vert="horz" wrap="square" lIns="0" tIns="22225" rIns="0" bIns="0" rtlCol="0">
            <a:spAutoFit/>
          </a:bodyPr>
          <a:lstStyle/>
          <a:p>
            <a:pPr marL="114297">
              <a:spcBef>
                <a:spcPts val="175"/>
              </a:spcBef>
            </a:pPr>
            <a:r>
              <a:rPr sz="2200" b="1" spc="-105" dirty="0">
                <a:solidFill>
                  <a:srgbClr val="636363"/>
                </a:solidFill>
                <a:latin typeface="Arial"/>
                <a:cs typeface="Arial"/>
              </a:rPr>
              <a:t>5</a:t>
            </a:r>
            <a:endParaRPr sz="2200">
              <a:latin typeface="Arial"/>
              <a:cs typeface="Arial"/>
            </a:endParaRPr>
          </a:p>
        </p:txBody>
      </p:sp>
      <p:sp>
        <p:nvSpPr>
          <p:cNvPr id="67" name="object 67"/>
          <p:cNvSpPr/>
          <p:nvPr/>
        </p:nvSpPr>
        <p:spPr>
          <a:xfrm>
            <a:off x="4248150"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solidFill>
            <a:srgbClr val="D9D9D9"/>
          </a:solidFill>
        </p:spPr>
        <p:txBody>
          <a:bodyPr wrap="square" lIns="0" tIns="0" rIns="0" bIns="0" rtlCol="0"/>
          <a:lstStyle/>
          <a:p>
            <a:endParaRPr/>
          </a:p>
        </p:txBody>
      </p:sp>
      <p:sp>
        <p:nvSpPr>
          <p:cNvPr id="68" name="object 68"/>
          <p:cNvSpPr/>
          <p:nvPr/>
        </p:nvSpPr>
        <p:spPr>
          <a:xfrm>
            <a:off x="4248150"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p>
        </p:txBody>
      </p:sp>
      <p:sp>
        <p:nvSpPr>
          <p:cNvPr id="69" name="object 69"/>
          <p:cNvSpPr/>
          <p:nvPr/>
        </p:nvSpPr>
        <p:spPr>
          <a:xfrm>
            <a:off x="47038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solidFill>
            <a:srgbClr val="D9D9D9"/>
          </a:solidFill>
        </p:spPr>
        <p:txBody>
          <a:bodyPr wrap="square" lIns="0" tIns="0" rIns="0" bIns="0" rtlCol="0"/>
          <a:lstStyle/>
          <a:p>
            <a:endParaRPr/>
          </a:p>
        </p:txBody>
      </p:sp>
      <p:sp>
        <p:nvSpPr>
          <p:cNvPr id="70" name="object 70"/>
          <p:cNvSpPr/>
          <p:nvPr/>
        </p:nvSpPr>
        <p:spPr>
          <a:xfrm>
            <a:off x="47038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p>
        </p:txBody>
      </p:sp>
      <p:sp>
        <p:nvSpPr>
          <p:cNvPr id="71" name="object 71"/>
          <p:cNvSpPr txBox="1"/>
          <p:nvPr/>
        </p:nvSpPr>
        <p:spPr>
          <a:xfrm>
            <a:off x="4795265" y="2421638"/>
            <a:ext cx="365760" cy="375103"/>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2200" b="1" spc="-105" dirty="0">
                <a:solidFill>
                  <a:srgbClr val="636363"/>
                </a:solidFill>
                <a:latin typeface="Arial"/>
                <a:cs typeface="Arial"/>
              </a:rPr>
              <a:t>9</a:t>
            </a:r>
            <a:endParaRPr sz="2200">
              <a:latin typeface="Arial"/>
              <a:cs typeface="Arial"/>
            </a:endParaRPr>
          </a:p>
        </p:txBody>
      </p:sp>
      <p:sp>
        <p:nvSpPr>
          <p:cNvPr id="72" name="object 72"/>
          <p:cNvSpPr/>
          <p:nvPr/>
        </p:nvSpPr>
        <p:spPr>
          <a:xfrm>
            <a:off x="51610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solidFill>
            <a:srgbClr val="D9D9D9"/>
          </a:solidFill>
        </p:spPr>
        <p:txBody>
          <a:bodyPr wrap="square" lIns="0" tIns="0" rIns="0" bIns="0" rtlCol="0"/>
          <a:lstStyle/>
          <a:p>
            <a:endParaRPr/>
          </a:p>
        </p:txBody>
      </p:sp>
      <p:sp>
        <p:nvSpPr>
          <p:cNvPr id="73" name="object 73"/>
          <p:cNvSpPr/>
          <p:nvPr/>
        </p:nvSpPr>
        <p:spPr>
          <a:xfrm>
            <a:off x="51610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p>
        </p:txBody>
      </p:sp>
      <p:sp>
        <p:nvSpPr>
          <p:cNvPr id="74" name="object 74"/>
          <p:cNvSpPr/>
          <p:nvPr/>
        </p:nvSpPr>
        <p:spPr>
          <a:xfrm>
            <a:off x="5252465" y="242163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solidFill>
            <a:srgbClr val="D9D9D9"/>
          </a:solidFill>
        </p:spPr>
        <p:txBody>
          <a:bodyPr wrap="square" lIns="0" tIns="0" rIns="0" bIns="0" rtlCol="0"/>
          <a:lstStyle/>
          <a:p>
            <a:endParaRPr/>
          </a:p>
        </p:txBody>
      </p:sp>
      <p:sp>
        <p:nvSpPr>
          <p:cNvPr id="75" name="object 75"/>
          <p:cNvSpPr/>
          <p:nvPr/>
        </p:nvSpPr>
        <p:spPr>
          <a:xfrm>
            <a:off x="5252465" y="242163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p>
        </p:txBody>
      </p:sp>
      <p:sp>
        <p:nvSpPr>
          <p:cNvPr id="76" name="object 76"/>
          <p:cNvSpPr/>
          <p:nvPr/>
        </p:nvSpPr>
        <p:spPr>
          <a:xfrm>
            <a:off x="56182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solidFill>
            <a:srgbClr val="D9D9D9"/>
          </a:solidFill>
        </p:spPr>
        <p:txBody>
          <a:bodyPr wrap="square" lIns="0" tIns="0" rIns="0" bIns="0" rtlCol="0"/>
          <a:lstStyle/>
          <a:p>
            <a:endParaRPr/>
          </a:p>
        </p:txBody>
      </p:sp>
      <p:sp>
        <p:nvSpPr>
          <p:cNvPr id="77" name="object 77"/>
          <p:cNvSpPr/>
          <p:nvPr/>
        </p:nvSpPr>
        <p:spPr>
          <a:xfrm>
            <a:off x="5618226" y="242163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p>
        </p:txBody>
      </p:sp>
      <p:grpSp>
        <p:nvGrpSpPr>
          <p:cNvPr id="87" name="Group 86">
            <a:extLst>
              <a:ext uri="{FF2B5EF4-FFF2-40B4-BE49-F238E27FC236}">
                <a16:creationId xmlns:a16="http://schemas.microsoft.com/office/drawing/2014/main" id="{FF25431F-AEA7-4901-BDD0-86D0848F3234}"/>
              </a:ext>
            </a:extLst>
          </p:cNvPr>
          <p:cNvGrpSpPr/>
          <p:nvPr/>
        </p:nvGrpSpPr>
        <p:grpSpPr>
          <a:xfrm>
            <a:off x="287588" y="2187632"/>
            <a:ext cx="3988693" cy="605414"/>
            <a:chOff x="305561" y="1325116"/>
            <a:chExt cx="3988693" cy="605414"/>
          </a:xfrm>
        </p:grpSpPr>
        <p:sp>
          <p:nvSpPr>
            <p:cNvPr id="63" name="object 63"/>
            <p:cNvSpPr/>
            <p:nvPr/>
          </p:nvSpPr>
          <p:spPr>
            <a:xfrm>
              <a:off x="3256029" y="1837185"/>
              <a:ext cx="1038225" cy="93345"/>
            </a:xfrm>
            <a:custGeom>
              <a:avLst/>
              <a:gdLst/>
              <a:ahLst/>
              <a:cxnLst/>
              <a:rect l="l" t="t" r="r" b="b"/>
              <a:pathLst>
                <a:path w="1038225" h="93344">
                  <a:moveTo>
                    <a:pt x="0" y="0"/>
                  </a:moveTo>
                  <a:lnTo>
                    <a:pt x="1037716" y="93090"/>
                  </a:lnTo>
                </a:path>
              </a:pathLst>
            </a:custGeom>
            <a:ln w="28574">
              <a:solidFill>
                <a:srgbClr val="7E7E7E"/>
              </a:solidFill>
              <a:prstDash val="dash"/>
            </a:ln>
          </p:spPr>
          <p:txBody>
            <a:bodyPr wrap="square" lIns="0" tIns="0" rIns="0" bIns="0" rtlCol="0"/>
            <a:lstStyle/>
            <a:p>
              <a:endParaRPr/>
            </a:p>
          </p:txBody>
        </p:sp>
        <p:sp>
          <p:nvSpPr>
            <p:cNvPr id="64" name="object 64"/>
            <p:cNvSpPr/>
            <p:nvPr/>
          </p:nvSpPr>
          <p:spPr>
            <a:xfrm>
              <a:off x="3268218" y="1355600"/>
              <a:ext cx="981710" cy="215265"/>
            </a:xfrm>
            <a:custGeom>
              <a:avLst/>
              <a:gdLst/>
              <a:ahLst/>
              <a:cxnLst/>
              <a:rect l="l" t="t" r="r" b="b"/>
              <a:pathLst>
                <a:path w="981710" h="215265">
                  <a:moveTo>
                    <a:pt x="981329" y="214884"/>
                  </a:moveTo>
                  <a:lnTo>
                    <a:pt x="0" y="0"/>
                  </a:lnTo>
                </a:path>
              </a:pathLst>
            </a:custGeom>
            <a:ln w="28575">
              <a:solidFill>
                <a:srgbClr val="7E7E7E"/>
              </a:solidFill>
              <a:prstDash val="dash"/>
            </a:ln>
          </p:spPr>
          <p:txBody>
            <a:bodyPr wrap="square" lIns="0" tIns="0" rIns="0" bIns="0" rtlCol="0"/>
            <a:lstStyle/>
            <a:p>
              <a:endParaRPr/>
            </a:p>
          </p:txBody>
        </p:sp>
        <p:sp>
          <p:nvSpPr>
            <p:cNvPr id="80" name="object 80"/>
            <p:cNvSpPr/>
            <p:nvPr/>
          </p:nvSpPr>
          <p:spPr>
            <a:xfrm>
              <a:off x="305561" y="1325116"/>
              <a:ext cx="2987040" cy="528955"/>
            </a:xfrm>
            <a:custGeom>
              <a:avLst/>
              <a:gdLst/>
              <a:ahLst/>
              <a:cxnLst/>
              <a:rect l="l" t="t" r="r" b="b"/>
              <a:pathLst>
                <a:path w="2987040" h="528955">
                  <a:moveTo>
                    <a:pt x="0" y="528827"/>
                  </a:moveTo>
                  <a:lnTo>
                    <a:pt x="2987040" y="528827"/>
                  </a:lnTo>
                  <a:lnTo>
                    <a:pt x="2987040" y="0"/>
                  </a:lnTo>
                  <a:lnTo>
                    <a:pt x="0" y="0"/>
                  </a:lnTo>
                  <a:lnTo>
                    <a:pt x="0" y="528827"/>
                  </a:lnTo>
                  <a:close/>
                </a:path>
              </a:pathLst>
            </a:custGeom>
            <a:ln w="25399">
              <a:solidFill>
                <a:srgbClr val="636363"/>
              </a:solidFill>
            </a:ln>
          </p:spPr>
          <p:txBody>
            <a:bodyPr wrap="square" lIns="0" tIns="0" rIns="0" bIns="0" rtlCol="0"/>
            <a:lstStyle/>
            <a:p>
              <a:endParaRPr/>
            </a:p>
          </p:txBody>
        </p:sp>
      </p:grpSp>
      <p:sp>
        <p:nvSpPr>
          <p:cNvPr id="81" name="object 81"/>
          <p:cNvSpPr txBox="1"/>
          <p:nvPr/>
        </p:nvSpPr>
        <p:spPr>
          <a:xfrm>
            <a:off x="349833" y="2187632"/>
            <a:ext cx="2900096" cy="503555"/>
          </a:xfrm>
          <a:prstGeom prst="rect">
            <a:avLst/>
          </a:prstGeom>
          <a:solidFill>
            <a:srgbClr val="FFFFFF"/>
          </a:solidFill>
        </p:spPr>
        <p:txBody>
          <a:bodyPr vert="horz" wrap="square" lIns="0" tIns="0" rIns="0" bIns="0" rtlCol="0">
            <a:spAutoFit/>
          </a:bodyPr>
          <a:lstStyle/>
          <a:p>
            <a:pPr marL="149856"/>
            <a:r>
              <a:rPr sz="3200" b="1" spc="-140" dirty="0">
                <a:solidFill>
                  <a:srgbClr val="EE3D42"/>
                </a:solidFill>
                <a:latin typeface="Arial"/>
                <a:cs typeface="Arial"/>
              </a:rPr>
              <a:t>&lt;node*&gt;</a:t>
            </a:r>
            <a:r>
              <a:rPr sz="3200" b="1" spc="-140" dirty="0">
                <a:solidFill>
                  <a:srgbClr val="636363"/>
                </a:solidFill>
                <a:latin typeface="Arial"/>
                <a:cs typeface="Arial"/>
              </a:rPr>
              <a:t>|</a:t>
            </a:r>
            <a:r>
              <a:rPr sz="3200" b="1" spc="-140" dirty="0">
                <a:solidFill>
                  <a:srgbClr val="EE3D42"/>
                </a:solidFill>
                <a:latin typeface="Arial"/>
                <a:cs typeface="Arial"/>
              </a:rPr>
              <a:t>&lt;key&gt;</a:t>
            </a:r>
            <a:endParaRPr sz="3200" dirty="0">
              <a:latin typeface="Arial"/>
              <a:cs typeface="Arial"/>
            </a:endParaRPr>
          </a:p>
        </p:txBody>
      </p:sp>
      <p:sp>
        <p:nvSpPr>
          <p:cNvPr id="82" name="object 82"/>
          <p:cNvSpPr/>
          <p:nvPr/>
        </p:nvSpPr>
        <p:spPr>
          <a:xfrm>
            <a:off x="4221325" y="2417064"/>
            <a:ext cx="459105" cy="370840"/>
          </a:xfrm>
          <a:custGeom>
            <a:avLst/>
            <a:gdLst/>
            <a:ahLst/>
            <a:cxnLst/>
            <a:rect l="l" t="t" r="r" b="b"/>
            <a:pathLst>
              <a:path w="459104" h="370839">
                <a:moveTo>
                  <a:pt x="0" y="4063"/>
                </a:moveTo>
                <a:lnTo>
                  <a:pt x="0" y="1777"/>
                </a:lnTo>
                <a:lnTo>
                  <a:pt x="1777" y="0"/>
                </a:lnTo>
                <a:lnTo>
                  <a:pt x="4063" y="0"/>
                </a:lnTo>
                <a:lnTo>
                  <a:pt x="454660" y="0"/>
                </a:lnTo>
                <a:lnTo>
                  <a:pt x="456946" y="0"/>
                </a:lnTo>
                <a:lnTo>
                  <a:pt x="458724" y="1777"/>
                </a:lnTo>
                <a:lnTo>
                  <a:pt x="458724" y="4063"/>
                </a:lnTo>
                <a:lnTo>
                  <a:pt x="458724" y="366268"/>
                </a:lnTo>
                <a:lnTo>
                  <a:pt x="458724" y="368554"/>
                </a:lnTo>
                <a:lnTo>
                  <a:pt x="456946" y="370331"/>
                </a:lnTo>
                <a:lnTo>
                  <a:pt x="454660" y="370331"/>
                </a:lnTo>
                <a:lnTo>
                  <a:pt x="4063" y="370331"/>
                </a:lnTo>
                <a:lnTo>
                  <a:pt x="1777" y="370331"/>
                </a:lnTo>
                <a:lnTo>
                  <a:pt x="0" y="368554"/>
                </a:lnTo>
                <a:lnTo>
                  <a:pt x="0" y="366268"/>
                </a:lnTo>
                <a:lnTo>
                  <a:pt x="0" y="4063"/>
                </a:lnTo>
                <a:close/>
              </a:path>
            </a:pathLst>
          </a:custGeom>
          <a:ln w="28575">
            <a:solidFill>
              <a:srgbClr val="EE3D42"/>
            </a:solidFill>
          </a:ln>
        </p:spPr>
        <p:txBody>
          <a:bodyPr wrap="square" lIns="0" tIns="0" rIns="0" bIns="0" rtlCol="0"/>
          <a:lstStyle/>
          <a:p>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1" grpId="0"/>
      <p:bldP spid="15" grpId="0" animBg="1"/>
      <p:bldP spid="20" grpId="0"/>
      <p:bldP spid="60" grpId="0" animBg="1"/>
      <p:bldP spid="81" grpId="0" animBg="1"/>
      <p:bldP spid="8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40D8FBD-C4B3-47AD-8320-48C6E70CFBAB}"/>
              </a:ext>
            </a:extLst>
          </p:cNvPr>
          <p:cNvSpPr>
            <a:spLocks noGrp="1" noChangeArrowheads="1"/>
          </p:cNvSpPr>
          <p:nvPr>
            <p:ph type="title"/>
          </p:nvPr>
        </p:nvSpPr>
        <p:spPr/>
        <p:txBody>
          <a:bodyPr anchor="ctr"/>
          <a:lstStyle/>
          <a:p>
            <a:pPr>
              <a:defRPr/>
            </a:pPr>
            <a:r>
              <a:rPr lang="en-US" altLang="en-US" dirty="0">
                <a:effectLst>
                  <a:outerShdw blurRad="38100" dist="38100" dir="2700000" algn="tl">
                    <a:srgbClr val="C0C0C0"/>
                  </a:outerShdw>
                </a:effectLst>
              </a:rPr>
              <a:t>File Organization</a:t>
            </a:r>
          </a:p>
        </p:txBody>
      </p:sp>
      <p:sp>
        <p:nvSpPr>
          <p:cNvPr id="77827" name="Rectangle 3">
            <a:extLst>
              <a:ext uri="{FF2B5EF4-FFF2-40B4-BE49-F238E27FC236}">
                <a16:creationId xmlns:a16="http://schemas.microsoft.com/office/drawing/2014/main" id="{B3A0C481-BBD2-48D5-9CB8-C59C3FA7C9A9}"/>
              </a:ext>
            </a:extLst>
          </p:cNvPr>
          <p:cNvSpPr>
            <a:spLocks noGrp="1" noChangeArrowheads="1"/>
          </p:cNvSpPr>
          <p:nvPr>
            <p:ph idx="1"/>
          </p:nvPr>
        </p:nvSpPr>
        <p:spPr>
          <a:xfrm>
            <a:off x="0" y="720726"/>
            <a:ext cx="9144000" cy="6137274"/>
          </a:xfrm>
        </p:spPr>
        <p:txBody>
          <a:bodyPr/>
          <a:lstStyle/>
          <a:p>
            <a:pPr>
              <a:lnSpc>
                <a:spcPct val="150000"/>
              </a:lnSpc>
            </a:pPr>
            <a:r>
              <a:rPr lang="en-US" altLang="en-US" sz="2400" dirty="0"/>
              <a:t>The database is stored as a collection of </a:t>
            </a:r>
            <a:r>
              <a:rPr lang="en-US" altLang="en-US" sz="2400" i="1" dirty="0"/>
              <a:t>files</a:t>
            </a:r>
            <a:r>
              <a:rPr lang="en-US" altLang="en-US" sz="2400" dirty="0"/>
              <a:t>.  Each file is a sequence of </a:t>
            </a:r>
            <a:r>
              <a:rPr lang="en-US" altLang="en-US" sz="2400" i="1" dirty="0"/>
              <a:t>records.  </a:t>
            </a:r>
            <a:r>
              <a:rPr lang="en-US" altLang="en-US" sz="2400" dirty="0"/>
              <a:t>A record is a sequence of fields.</a:t>
            </a:r>
          </a:p>
          <a:p>
            <a:pPr>
              <a:lnSpc>
                <a:spcPct val="150000"/>
              </a:lnSpc>
            </a:pPr>
            <a:r>
              <a:rPr lang="en-US" altLang="en-US" sz="2400" dirty="0"/>
              <a:t>One approach</a:t>
            </a:r>
          </a:p>
          <a:p>
            <a:pPr lvl="1">
              <a:lnSpc>
                <a:spcPct val="150000"/>
              </a:lnSpc>
            </a:pPr>
            <a:r>
              <a:rPr lang="en-US" altLang="en-US" sz="2400" dirty="0"/>
              <a:t>Assume record size is fixed</a:t>
            </a:r>
          </a:p>
          <a:p>
            <a:pPr lvl="1">
              <a:lnSpc>
                <a:spcPct val="150000"/>
              </a:lnSpc>
            </a:pPr>
            <a:r>
              <a:rPr lang="en-US" altLang="en-US" sz="2400" dirty="0"/>
              <a:t>Each file has records of one particular type only</a:t>
            </a:r>
          </a:p>
          <a:p>
            <a:pPr lvl="1">
              <a:lnSpc>
                <a:spcPct val="150000"/>
              </a:lnSpc>
            </a:pPr>
            <a:r>
              <a:rPr lang="en-US" altLang="en-US" sz="2400" dirty="0"/>
              <a:t>Different files are used for different relations</a:t>
            </a:r>
          </a:p>
          <a:p>
            <a:pPr marL="457200" lvl="1" indent="0">
              <a:lnSpc>
                <a:spcPct val="150000"/>
              </a:lnSpc>
              <a:buNone/>
            </a:pPr>
            <a:r>
              <a:rPr lang="en-US" altLang="en-US" sz="2400" dirty="0"/>
              <a:t>This case is easiest to implement; will consider variable length records later</a:t>
            </a:r>
          </a:p>
          <a:p>
            <a:pPr marL="7938" indent="-7938">
              <a:lnSpc>
                <a:spcPct val="150000"/>
              </a:lnSpc>
            </a:pPr>
            <a:r>
              <a:rPr lang="en-US" altLang="en-US" sz="2400" dirty="0"/>
              <a:t> We assume that records are smaller than a disk block</a:t>
            </a:r>
          </a:p>
        </p:txBody>
      </p:sp>
    </p:spTree>
    <p:extLst>
      <p:ext uri="{BB962C8B-B14F-4D97-AF65-F5344CB8AC3E}">
        <p14:creationId xmlns:p14="http://schemas.microsoft.com/office/powerpoint/2010/main" val="2700835739"/>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B1793555-F9BC-4C5D-8676-A71411FA47BD}"/>
              </a:ext>
            </a:extLst>
          </p:cNvPr>
          <p:cNvSpPr>
            <a:spLocks noGrp="1" noChangeArrowheads="1"/>
          </p:cNvSpPr>
          <p:nvPr>
            <p:ph type="title"/>
          </p:nvPr>
        </p:nvSpPr>
        <p:spPr>
          <a:xfrm>
            <a:off x="304800" y="-15047"/>
            <a:ext cx="854075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b="1">
                <a:solidFill>
                  <a:schemeClr val="tx1"/>
                </a:solidFill>
                <a:effectLst>
                  <a:outerShdw blurRad="38100" dist="38100" dir="2700000" algn="tl">
                    <a:srgbClr val="000000">
                      <a:alpha val="43137"/>
                    </a:srgbClr>
                  </a:outerShdw>
                </a:effectLst>
              </a:rPr>
              <a:t>Example of B</a:t>
            </a:r>
            <a:r>
              <a:rPr lang="en-US" altLang="en-US" b="1" baseline="30000">
                <a:solidFill>
                  <a:schemeClr val="tx1"/>
                </a:solidFill>
                <a:effectLst>
                  <a:outerShdw blurRad="38100" dist="38100" dir="2700000" algn="tl">
                    <a:srgbClr val="000000">
                      <a:alpha val="43137"/>
                    </a:srgbClr>
                  </a:outerShdw>
                </a:effectLst>
              </a:rPr>
              <a:t>+</a:t>
            </a:r>
            <a:r>
              <a:rPr lang="en-US" altLang="en-US" b="1">
                <a:solidFill>
                  <a:schemeClr val="tx1"/>
                </a:solidFill>
                <a:effectLst>
                  <a:outerShdw blurRad="38100" dist="38100" dir="2700000" algn="tl">
                    <a:srgbClr val="000000">
                      <a:alpha val="43137"/>
                    </a:srgbClr>
                  </a:outerShdw>
                </a:effectLst>
              </a:rPr>
              <a:t>-Tree</a:t>
            </a:r>
          </a:p>
        </p:txBody>
      </p:sp>
      <p:grpSp>
        <p:nvGrpSpPr>
          <p:cNvPr id="34" name="Group 33">
            <a:extLst>
              <a:ext uri="{FF2B5EF4-FFF2-40B4-BE49-F238E27FC236}">
                <a16:creationId xmlns:a16="http://schemas.microsoft.com/office/drawing/2014/main" id="{3B9FE60D-3139-4777-BA76-C0896880B347}"/>
              </a:ext>
            </a:extLst>
          </p:cNvPr>
          <p:cNvGrpSpPr/>
          <p:nvPr/>
        </p:nvGrpSpPr>
        <p:grpSpPr>
          <a:xfrm>
            <a:off x="141288" y="1676400"/>
            <a:ext cx="8891587" cy="5030787"/>
            <a:chOff x="141288" y="1176338"/>
            <a:chExt cx="8891587" cy="5030787"/>
          </a:xfrm>
        </p:grpSpPr>
        <p:cxnSp>
          <p:nvCxnSpPr>
            <p:cNvPr id="28" name="Straight Connector 2">
              <a:extLst>
                <a:ext uri="{FF2B5EF4-FFF2-40B4-BE49-F238E27FC236}">
                  <a16:creationId xmlns:a16="http://schemas.microsoft.com/office/drawing/2014/main" id="{2FD36D1F-DD65-43E9-9204-DE1FF7E2F446}"/>
                </a:ext>
              </a:extLst>
            </p:cNvPr>
            <p:cNvCxnSpPr>
              <a:cxnSpLocks noChangeShapeType="1"/>
            </p:cNvCxnSpPr>
            <p:nvPr/>
          </p:nvCxnSpPr>
          <p:spPr bwMode="auto">
            <a:xfrm flipH="1">
              <a:off x="1266825" y="5692775"/>
              <a:ext cx="4683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Straight Connector 4">
              <a:extLst>
                <a:ext uri="{FF2B5EF4-FFF2-40B4-BE49-F238E27FC236}">
                  <a16:creationId xmlns:a16="http://schemas.microsoft.com/office/drawing/2014/main" id="{28A936DE-6CC3-459B-8D56-327E080FC47D}"/>
                </a:ext>
              </a:extLst>
            </p:cNvPr>
            <p:cNvCxnSpPr>
              <a:cxnSpLocks noChangeShapeType="1"/>
            </p:cNvCxnSpPr>
            <p:nvPr/>
          </p:nvCxnSpPr>
          <p:spPr bwMode="auto">
            <a:xfrm flipH="1">
              <a:off x="1270000" y="2995613"/>
              <a:ext cx="19050" cy="2686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30" name="Group 11">
              <a:extLst>
                <a:ext uri="{FF2B5EF4-FFF2-40B4-BE49-F238E27FC236}">
                  <a16:creationId xmlns:a16="http://schemas.microsoft.com/office/drawing/2014/main" id="{3832D9A6-1577-42A8-B97D-9DE0D69A3BA0}"/>
                </a:ext>
              </a:extLst>
            </p:cNvPr>
            <p:cNvGrpSpPr>
              <a:grpSpLocks/>
            </p:cNvGrpSpPr>
            <p:nvPr/>
          </p:nvGrpSpPr>
          <p:grpSpPr bwMode="auto">
            <a:xfrm>
              <a:off x="141288" y="1176338"/>
              <a:ext cx="8891587" cy="5030787"/>
              <a:chOff x="141288" y="1176338"/>
              <a:chExt cx="8891587" cy="5030787"/>
            </a:xfrm>
          </p:grpSpPr>
          <p:pic>
            <p:nvPicPr>
              <p:cNvPr id="31" name="Picture 5">
                <a:extLst>
                  <a:ext uri="{FF2B5EF4-FFF2-40B4-BE49-F238E27FC236}">
                    <a16:creationId xmlns:a16="http://schemas.microsoft.com/office/drawing/2014/main" id="{383710DA-E4D1-45D0-B98A-D5184DB86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8" y="1176338"/>
                <a:ext cx="8891587"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10">
                <a:extLst>
                  <a:ext uri="{FF2B5EF4-FFF2-40B4-BE49-F238E27FC236}">
                    <a16:creationId xmlns:a16="http://schemas.microsoft.com/office/drawing/2014/main" id="{7CD45E21-47C2-4D3A-8B22-D791FB4AD81D}"/>
                  </a:ext>
                </a:extLst>
              </p:cNvPr>
              <p:cNvSpPr>
                <a:spLocks noChangeArrowheads="1"/>
              </p:cNvSpPr>
              <p:nvPr/>
            </p:nvSpPr>
            <p:spPr bwMode="auto">
              <a:xfrm>
                <a:off x="1684609" y="3051960"/>
                <a:ext cx="64794" cy="2241992"/>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endParaRPr>
              </a:p>
            </p:txBody>
          </p:sp>
          <p:sp>
            <p:nvSpPr>
              <p:cNvPr id="33" name="Rectangle 13">
                <a:extLst>
                  <a:ext uri="{FF2B5EF4-FFF2-40B4-BE49-F238E27FC236}">
                    <a16:creationId xmlns:a16="http://schemas.microsoft.com/office/drawing/2014/main" id="{1963C765-F249-489E-AE2D-15D43C8EB519}"/>
                  </a:ext>
                </a:extLst>
              </p:cNvPr>
              <p:cNvSpPr>
                <a:spLocks noChangeArrowheads="1"/>
              </p:cNvSpPr>
              <p:nvPr/>
            </p:nvSpPr>
            <p:spPr bwMode="auto">
              <a:xfrm>
                <a:off x="1658717" y="5315675"/>
                <a:ext cx="100548" cy="36882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endParaRPr>
              </a:p>
            </p:txBody>
          </p:sp>
        </p:grpSp>
      </p:grpSp>
    </p:spTree>
    <p:extLst>
      <p:ext uri="{BB962C8B-B14F-4D97-AF65-F5344CB8AC3E}">
        <p14:creationId xmlns:p14="http://schemas.microsoft.com/office/powerpoint/2010/main" val="1802993034"/>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id="{01A81589-CC18-45D0-B88D-818E683EF480}"/>
              </a:ext>
            </a:extLst>
          </p:cNvPr>
          <p:cNvSpPr>
            <a:spLocks noGrp="1"/>
          </p:cNvSpPr>
          <p:nvPr>
            <p:ph idx="1"/>
          </p:nvPr>
        </p:nvSpPr>
        <p:spPr>
          <a:xfrm>
            <a:off x="0" y="720725"/>
            <a:ext cx="9144000" cy="1489075"/>
          </a:xfrm>
        </p:spPr>
        <p:txBody>
          <a:bodyPr/>
          <a:lstStyle/>
          <a:p>
            <a:r>
              <a:rPr lang="en-IN" sz="2400" dirty="0"/>
              <a:t>Also known as </a:t>
            </a:r>
            <a:r>
              <a:rPr lang="en-IN" sz="2400" b="1" dirty="0">
                <a:solidFill>
                  <a:srgbClr val="002060"/>
                </a:solidFill>
              </a:rPr>
              <a:t>columnar</a:t>
            </a:r>
            <a:r>
              <a:rPr lang="en-IN" sz="2400" b="1" dirty="0"/>
              <a:t> </a:t>
            </a:r>
            <a:r>
              <a:rPr lang="en-IN" sz="2400" b="1" dirty="0">
                <a:solidFill>
                  <a:srgbClr val="002060"/>
                </a:solidFill>
              </a:rPr>
              <a:t>representation</a:t>
            </a:r>
          </a:p>
          <a:p>
            <a:r>
              <a:rPr lang="en-IN" sz="2400" dirty="0"/>
              <a:t>Store each attribute of a relation separately</a:t>
            </a:r>
          </a:p>
          <a:p>
            <a:r>
              <a:rPr lang="en-IN" sz="2400" dirty="0"/>
              <a:t>Example</a:t>
            </a:r>
          </a:p>
        </p:txBody>
      </p:sp>
      <p:pic>
        <p:nvPicPr>
          <p:cNvPr id="3" name="Picture 2"/>
          <p:cNvPicPr>
            <a:picLocks noChangeAspect="1"/>
          </p:cNvPicPr>
          <p:nvPr/>
        </p:nvPicPr>
        <p:blipFill>
          <a:blip r:embed="rId2"/>
          <a:stretch>
            <a:fillRect/>
          </a:stretch>
        </p:blipFill>
        <p:spPr>
          <a:xfrm>
            <a:off x="175266" y="2209800"/>
            <a:ext cx="8575691" cy="4495800"/>
          </a:xfrm>
          <a:prstGeom prst="rect">
            <a:avLst/>
          </a:prstGeom>
        </p:spPr>
      </p:pic>
    </p:spTree>
    <p:extLst>
      <p:ext uri="{BB962C8B-B14F-4D97-AF65-F5344CB8AC3E}">
        <p14:creationId xmlns:p14="http://schemas.microsoft.com/office/powerpoint/2010/main" val="2861102630"/>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id="{1D9BB982-1780-40AF-99CB-C24C58FDC91C}"/>
              </a:ext>
            </a:extLst>
          </p:cNvPr>
          <p:cNvSpPr>
            <a:spLocks noGrp="1"/>
          </p:cNvSpPr>
          <p:nvPr>
            <p:ph idx="1"/>
          </p:nvPr>
        </p:nvSpPr>
        <p:spPr>
          <a:xfrm>
            <a:off x="0" y="720725"/>
            <a:ext cx="9144000" cy="6137275"/>
          </a:xfrm>
        </p:spPr>
        <p:txBody>
          <a:bodyPr/>
          <a:lstStyle/>
          <a:p>
            <a:r>
              <a:rPr lang="en-IN" sz="2200" dirty="0"/>
              <a:t>Benefits:</a:t>
            </a:r>
          </a:p>
          <a:p>
            <a:pPr lvl="1"/>
            <a:r>
              <a:rPr lang="en-IN" sz="2200" dirty="0"/>
              <a:t>Reduced IO if only some attributes are accessed</a:t>
            </a:r>
          </a:p>
          <a:p>
            <a:pPr lvl="1"/>
            <a:r>
              <a:rPr lang="en-IN" sz="2200" dirty="0"/>
              <a:t>Improved CPU cache performance </a:t>
            </a:r>
          </a:p>
          <a:p>
            <a:pPr lvl="1"/>
            <a:r>
              <a:rPr lang="en-IN" sz="2200" dirty="0"/>
              <a:t>Improved compression</a:t>
            </a:r>
          </a:p>
          <a:p>
            <a:pPr lvl="1"/>
            <a:r>
              <a:rPr lang="en-IN" sz="2200" b="1" dirty="0">
                <a:solidFill>
                  <a:srgbClr val="002060"/>
                </a:solidFill>
              </a:rPr>
              <a:t>Vector processing </a:t>
            </a:r>
            <a:r>
              <a:rPr lang="en-IN" sz="2200" dirty="0"/>
              <a:t>on modern CPU architectures</a:t>
            </a:r>
          </a:p>
          <a:p>
            <a:r>
              <a:rPr lang="en-IN" sz="2200" dirty="0"/>
              <a:t>Drawbacks</a:t>
            </a:r>
          </a:p>
          <a:p>
            <a:pPr lvl="1"/>
            <a:r>
              <a:rPr lang="en-IN" sz="2200" dirty="0"/>
              <a:t>Cost of tuple reconstruction from columnar representation</a:t>
            </a:r>
          </a:p>
          <a:p>
            <a:pPr lvl="1"/>
            <a:r>
              <a:rPr lang="en-IN" sz="2200" dirty="0"/>
              <a:t>Cost of tuple deletion and update</a:t>
            </a:r>
          </a:p>
          <a:p>
            <a:pPr lvl="1"/>
            <a:r>
              <a:rPr lang="en-IN" sz="2200" dirty="0"/>
              <a:t>Cost of decompression</a:t>
            </a:r>
          </a:p>
          <a:p>
            <a:r>
              <a:rPr lang="en-IN" sz="2200" dirty="0"/>
              <a:t>Columnar representation found to be more efficient for decision support than row-oriented representation</a:t>
            </a:r>
          </a:p>
          <a:p>
            <a:r>
              <a:rPr lang="en-IN" sz="2200" dirty="0"/>
              <a:t>Traditional row-oriented representation preferable for transaction processing</a:t>
            </a:r>
          </a:p>
          <a:p>
            <a:r>
              <a:rPr lang="en-IN" sz="2200" dirty="0"/>
              <a:t>Some databases support both representations</a:t>
            </a:r>
          </a:p>
          <a:p>
            <a:pPr lvl="1"/>
            <a:r>
              <a:rPr lang="en-IN" sz="2200" dirty="0"/>
              <a:t>Called </a:t>
            </a:r>
            <a:r>
              <a:rPr lang="en-IN" sz="2200" b="1" dirty="0">
                <a:solidFill>
                  <a:srgbClr val="002060"/>
                </a:solidFill>
              </a:rPr>
              <a:t>hybrid row/column stores</a:t>
            </a:r>
          </a:p>
        </p:txBody>
      </p:sp>
    </p:spTree>
    <p:extLst>
      <p:ext uri="{BB962C8B-B14F-4D97-AF65-F5344CB8AC3E}">
        <p14:creationId xmlns:p14="http://schemas.microsoft.com/office/powerpoint/2010/main" val="4076740959"/>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ADB3-35F6-4B68-B765-D70C1EF9A135}"/>
              </a:ext>
            </a:extLst>
          </p:cNvPr>
          <p:cNvSpPr>
            <a:spLocks noGrp="1"/>
          </p:cNvSpPr>
          <p:nvPr>
            <p:ph type="title"/>
          </p:nvPr>
        </p:nvSpPr>
        <p:spPr>
          <a:xfrm>
            <a:off x="0" y="1"/>
            <a:ext cx="9144000" cy="609600"/>
          </a:xfrm>
        </p:spPr>
        <p:txBody>
          <a:bodyPr/>
          <a:lstStyle/>
          <a:p>
            <a:r>
              <a:rPr lang="en-IN" dirty="0"/>
              <a:t>Columnar Representation</a:t>
            </a:r>
          </a:p>
        </p:txBody>
      </p:sp>
      <p:sp>
        <p:nvSpPr>
          <p:cNvPr id="3" name="Content Placeholder 2">
            <a:extLst>
              <a:ext uri="{FF2B5EF4-FFF2-40B4-BE49-F238E27FC236}">
                <a16:creationId xmlns:a16="http://schemas.microsoft.com/office/drawing/2014/main" id="{1D9BB982-1780-40AF-99CB-C24C58FDC91C}"/>
              </a:ext>
            </a:extLst>
          </p:cNvPr>
          <p:cNvSpPr>
            <a:spLocks noGrp="1"/>
          </p:cNvSpPr>
          <p:nvPr>
            <p:ph idx="1"/>
          </p:nvPr>
        </p:nvSpPr>
        <p:spPr>
          <a:xfrm>
            <a:off x="0" y="624648"/>
            <a:ext cx="9144000" cy="6233352"/>
          </a:xfrm>
        </p:spPr>
        <p:txBody>
          <a:bodyPr/>
          <a:lstStyle/>
          <a:p>
            <a:pPr>
              <a:lnSpc>
                <a:spcPct val="150000"/>
              </a:lnSpc>
            </a:pPr>
            <a:r>
              <a:rPr lang="en-US" sz="2100" dirty="0"/>
              <a:t>Database implementations that are designed purely for data warehouse applications include </a:t>
            </a:r>
          </a:p>
          <a:p>
            <a:pPr lvl="1">
              <a:lnSpc>
                <a:spcPct val="150000"/>
              </a:lnSpc>
            </a:pPr>
            <a:r>
              <a:rPr lang="en-US" sz="2100" dirty="0"/>
              <a:t>Teradata, </a:t>
            </a:r>
          </a:p>
          <a:p>
            <a:pPr lvl="1">
              <a:lnSpc>
                <a:spcPct val="150000"/>
              </a:lnSpc>
            </a:pPr>
            <a:r>
              <a:rPr lang="en-US" sz="2100" dirty="0"/>
              <a:t>Sybase IQ, and </a:t>
            </a:r>
          </a:p>
          <a:p>
            <a:pPr lvl="1">
              <a:lnSpc>
                <a:spcPct val="150000"/>
              </a:lnSpc>
            </a:pPr>
            <a:r>
              <a:rPr lang="en-US" sz="2100" dirty="0"/>
              <a:t>Amazon Redshift. </a:t>
            </a:r>
          </a:p>
          <a:p>
            <a:pPr>
              <a:lnSpc>
                <a:spcPct val="150000"/>
              </a:lnSpc>
            </a:pPr>
            <a:r>
              <a:rPr lang="en-US" sz="2100" dirty="0"/>
              <a:t>Many traditional databases support efficient execution of data warehousing applications by adding features such as columnar storage; these include </a:t>
            </a:r>
          </a:p>
          <a:p>
            <a:pPr lvl="1">
              <a:lnSpc>
                <a:spcPct val="150000"/>
              </a:lnSpc>
            </a:pPr>
            <a:r>
              <a:rPr lang="en-US" sz="2100" dirty="0"/>
              <a:t>Oracle, </a:t>
            </a:r>
          </a:p>
          <a:p>
            <a:pPr lvl="1">
              <a:lnSpc>
                <a:spcPct val="150000"/>
              </a:lnSpc>
            </a:pPr>
            <a:r>
              <a:rPr lang="en-US" sz="2100" dirty="0"/>
              <a:t>SAP HANA, </a:t>
            </a:r>
          </a:p>
          <a:p>
            <a:pPr lvl="1">
              <a:lnSpc>
                <a:spcPct val="150000"/>
              </a:lnSpc>
            </a:pPr>
            <a:r>
              <a:rPr lang="en-US" sz="2100" dirty="0"/>
              <a:t>Microsoft SQL Server, and </a:t>
            </a:r>
          </a:p>
          <a:p>
            <a:pPr lvl="1">
              <a:lnSpc>
                <a:spcPct val="150000"/>
              </a:lnSpc>
            </a:pPr>
            <a:r>
              <a:rPr lang="en-US" sz="2100" dirty="0"/>
              <a:t>IBM DB2.</a:t>
            </a:r>
            <a:endParaRPr lang="en-IN" sz="2100" b="1" dirty="0">
              <a:solidFill>
                <a:srgbClr val="002060"/>
              </a:solidFill>
            </a:endParaRPr>
          </a:p>
        </p:txBody>
      </p:sp>
    </p:spTree>
    <p:extLst>
      <p:ext uri="{BB962C8B-B14F-4D97-AF65-F5344CB8AC3E}">
        <p14:creationId xmlns:p14="http://schemas.microsoft.com/office/powerpoint/2010/main" val="4154741447"/>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60B0322-7A57-4754-9928-37753E4313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99803" y="0"/>
            <a:ext cx="4534469" cy="6858000"/>
          </a:xfrm>
          <a:prstGeom prst="rect">
            <a:avLst/>
          </a:prstGeom>
        </p:spPr>
      </p:pic>
      <p:sp>
        <p:nvSpPr>
          <p:cNvPr id="4" name="Title 3">
            <a:extLst>
              <a:ext uri="{FF2B5EF4-FFF2-40B4-BE49-F238E27FC236}">
                <a16:creationId xmlns:a16="http://schemas.microsoft.com/office/drawing/2014/main" id="{3FDD51DF-BD16-4414-AF17-B95B25D95674}"/>
              </a:ext>
            </a:extLst>
          </p:cNvPr>
          <p:cNvSpPr>
            <a:spLocks noGrp="1"/>
          </p:cNvSpPr>
          <p:nvPr>
            <p:ph type="title"/>
          </p:nvPr>
        </p:nvSpPr>
        <p:spPr>
          <a:xfrm>
            <a:off x="0" y="1"/>
            <a:ext cx="4419600" cy="609600"/>
          </a:xfrm>
        </p:spPr>
        <p:txBody>
          <a:bodyPr anchor="ctr"/>
          <a:lstStyle/>
          <a:p>
            <a:r>
              <a:rPr lang="en-IN" sz="2500" dirty="0"/>
              <a:t>Columnar File Representation</a:t>
            </a:r>
          </a:p>
        </p:txBody>
      </p:sp>
      <p:sp>
        <p:nvSpPr>
          <p:cNvPr id="5" name="Content Placeholder 4">
            <a:extLst>
              <a:ext uri="{FF2B5EF4-FFF2-40B4-BE49-F238E27FC236}">
                <a16:creationId xmlns:a16="http://schemas.microsoft.com/office/drawing/2014/main" id="{70947E03-AE49-4DD7-B9F1-237C959C7158}"/>
              </a:ext>
            </a:extLst>
          </p:cNvPr>
          <p:cNvSpPr>
            <a:spLocks noGrp="1"/>
          </p:cNvSpPr>
          <p:nvPr>
            <p:ph idx="1"/>
          </p:nvPr>
        </p:nvSpPr>
        <p:spPr>
          <a:xfrm>
            <a:off x="9728" y="609601"/>
            <a:ext cx="4409872" cy="6248398"/>
          </a:xfrm>
        </p:spPr>
        <p:txBody>
          <a:bodyPr/>
          <a:lstStyle/>
          <a:p>
            <a:pPr>
              <a:lnSpc>
                <a:spcPct val="150000"/>
              </a:lnSpc>
            </a:pPr>
            <a:r>
              <a:rPr lang="en-CA" sz="2150" dirty="0">
                <a:latin typeface="Candara" panose="020E0502030303020204" pitchFamily="34" charset="0"/>
              </a:rPr>
              <a:t>Compressed file structures containing records with columns, such as Orc and Parquet, are increasingly used to store such log records, simplifying integration with SQL.</a:t>
            </a:r>
            <a:endParaRPr lang="en-IN" sz="2150" dirty="0">
              <a:latin typeface="Candara" panose="020E0502030303020204" pitchFamily="34" charset="0"/>
            </a:endParaRPr>
          </a:p>
          <a:p>
            <a:pPr algn="just">
              <a:lnSpc>
                <a:spcPct val="150000"/>
              </a:lnSpc>
            </a:pPr>
            <a:r>
              <a:rPr lang="en-IN" sz="2150" dirty="0">
                <a:latin typeface="Candara" panose="020E0502030303020204" pitchFamily="34" charset="0"/>
              </a:rPr>
              <a:t>ORC and Parquet: </a:t>
            </a:r>
          </a:p>
          <a:p>
            <a:pPr lvl="1">
              <a:lnSpc>
                <a:spcPct val="150000"/>
              </a:lnSpc>
            </a:pPr>
            <a:r>
              <a:rPr lang="en-IN" sz="2150" dirty="0">
                <a:latin typeface="Candara" panose="020E0502030303020204" pitchFamily="34" charset="0"/>
              </a:rPr>
              <a:t>file formats with columnar storage inside file</a:t>
            </a:r>
          </a:p>
          <a:p>
            <a:pPr>
              <a:lnSpc>
                <a:spcPct val="150000"/>
              </a:lnSpc>
            </a:pPr>
            <a:r>
              <a:rPr lang="en-IN" sz="2150" dirty="0">
                <a:latin typeface="Candara" panose="020E0502030303020204" pitchFamily="34" charset="0"/>
              </a:rPr>
              <a:t>Very popular for big-data applications</a:t>
            </a:r>
          </a:p>
          <a:p>
            <a:pPr>
              <a:lnSpc>
                <a:spcPct val="150000"/>
              </a:lnSpc>
            </a:pPr>
            <a:r>
              <a:rPr lang="en-IN" sz="2150" dirty="0">
                <a:latin typeface="Candara" panose="020E0502030303020204" pitchFamily="34" charset="0"/>
              </a:rPr>
              <a:t>ORC file format shown on right:</a:t>
            </a:r>
          </a:p>
        </p:txBody>
      </p:sp>
    </p:spTree>
    <p:extLst>
      <p:ext uri="{BB962C8B-B14F-4D97-AF65-F5344CB8AC3E}">
        <p14:creationId xmlns:p14="http://schemas.microsoft.com/office/powerpoint/2010/main" val="2529961163"/>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EA2-3C95-4A58-AB93-7E3B52553A44}"/>
              </a:ext>
            </a:extLst>
          </p:cNvPr>
          <p:cNvSpPr>
            <a:spLocks noGrp="1"/>
          </p:cNvSpPr>
          <p:nvPr>
            <p:ph type="title"/>
          </p:nvPr>
        </p:nvSpPr>
        <p:spPr>
          <a:xfrm>
            <a:off x="0" y="0"/>
            <a:ext cx="9144000" cy="710119"/>
          </a:xfrm>
        </p:spPr>
        <p:txBody>
          <a:bodyPr anchor="ctr"/>
          <a:lstStyle/>
          <a:p>
            <a:r>
              <a:rPr lang="en-IN" sz="2800" b="1" dirty="0"/>
              <a:t>Storage Organization in Main-Memory Databases</a:t>
            </a:r>
            <a:endParaRPr lang="en-IN" b="1" dirty="0"/>
          </a:p>
        </p:txBody>
      </p:sp>
      <p:sp>
        <p:nvSpPr>
          <p:cNvPr id="3" name="Content Placeholder 2">
            <a:extLst>
              <a:ext uri="{FF2B5EF4-FFF2-40B4-BE49-F238E27FC236}">
                <a16:creationId xmlns:a16="http://schemas.microsoft.com/office/drawing/2014/main" id="{0816F9F0-775D-4579-A597-103CBDD9A71F}"/>
              </a:ext>
            </a:extLst>
          </p:cNvPr>
          <p:cNvSpPr>
            <a:spLocks noGrp="1"/>
          </p:cNvSpPr>
          <p:nvPr>
            <p:ph idx="1"/>
          </p:nvPr>
        </p:nvSpPr>
        <p:spPr>
          <a:xfrm>
            <a:off x="0" y="838200"/>
            <a:ext cx="4495799" cy="6019799"/>
          </a:xfrm>
        </p:spPr>
        <p:txBody>
          <a:bodyPr/>
          <a:lstStyle/>
          <a:p>
            <a:pPr>
              <a:lnSpc>
                <a:spcPct val="150000"/>
              </a:lnSpc>
            </a:pPr>
            <a:r>
              <a:rPr lang="en-IN" dirty="0"/>
              <a:t>Can store records directly in memory without a buffer manager</a:t>
            </a:r>
          </a:p>
          <a:p>
            <a:pPr>
              <a:lnSpc>
                <a:spcPct val="150000"/>
              </a:lnSpc>
            </a:pPr>
            <a:r>
              <a:rPr lang="en-IN" dirty="0"/>
              <a:t>Column-oriented storage can be used in-memory for decision support applications</a:t>
            </a:r>
          </a:p>
          <a:p>
            <a:pPr lvl="1">
              <a:lnSpc>
                <a:spcPct val="150000"/>
              </a:lnSpc>
            </a:pPr>
            <a:r>
              <a:rPr lang="en-IN" dirty="0"/>
              <a:t>Compression reduces memory requirement</a:t>
            </a:r>
          </a:p>
        </p:txBody>
      </p:sp>
      <p:pic>
        <p:nvPicPr>
          <p:cNvPr id="4" name="Graphic 3">
            <a:extLst>
              <a:ext uri="{FF2B5EF4-FFF2-40B4-BE49-F238E27FC236}">
                <a16:creationId xmlns:a16="http://schemas.microsoft.com/office/drawing/2014/main" id="{E8CA4233-73BE-4551-8FC7-EAE70BAF2B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48200" y="774450"/>
            <a:ext cx="3706484" cy="6045521"/>
          </a:xfrm>
          <a:prstGeom prst="rect">
            <a:avLst/>
          </a:prstGeom>
        </p:spPr>
      </p:pic>
    </p:spTree>
    <p:extLst>
      <p:ext uri="{BB962C8B-B14F-4D97-AF65-F5344CB8AC3E}">
        <p14:creationId xmlns:p14="http://schemas.microsoft.com/office/powerpoint/2010/main" val="1166482402"/>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id="{C767BF78-D2D9-436C-985A-ECF7147D743E}"/>
              </a:ext>
            </a:extLst>
          </p:cNvPr>
          <p:cNvSpPr>
            <a:spLocks noChangeArrowheads="1"/>
          </p:cNvSpPr>
          <p:nvPr/>
        </p:nvSpPr>
        <p:spPr bwMode="auto">
          <a:xfrm>
            <a:off x="0" y="762000"/>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Store several relations in one file using a </a:t>
            </a:r>
            <a:r>
              <a:rPr lang="en-US" altLang="en-US" b="1" dirty="0" err="1">
                <a:solidFill>
                  <a:srgbClr val="002060"/>
                </a:solidFill>
              </a:rPr>
              <a:t>multitable</a:t>
            </a:r>
            <a:r>
              <a:rPr lang="en-US" altLang="en-US" b="1" dirty="0">
                <a:solidFill>
                  <a:srgbClr val="002060"/>
                </a:solidFill>
              </a:rPr>
              <a:t> clustering </a:t>
            </a:r>
            <a:r>
              <a:rPr lang="en-US" altLang="en-US" dirty="0"/>
              <a:t>file organization</a:t>
            </a:r>
          </a:p>
        </p:txBody>
      </p:sp>
      <p:sp>
        <p:nvSpPr>
          <p:cNvPr id="98311" name="Text Box 7">
            <a:extLst>
              <a:ext uri="{FF2B5EF4-FFF2-40B4-BE49-F238E27FC236}">
                <a16:creationId xmlns:a16="http://schemas.microsoft.com/office/drawing/2014/main" id="{A8C408CC-5E78-4F76-950F-93004534DCC4}"/>
              </a:ext>
            </a:extLst>
          </p:cNvPr>
          <p:cNvSpPr txBox="1">
            <a:spLocks noChangeArrowheads="1"/>
          </p:cNvSpPr>
          <p:nvPr/>
        </p:nvSpPr>
        <p:spPr bwMode="auto">
          <a:xfrm>
            <a:off x="153346" y="1760844"/>
            <a:ext cx="17427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dirty="0"/>
              <a:t>department</a:t>
            </a:r>
          </a:p>
        </p:txBody>
      </p:sp>
      <p:sp>
        <p:nvSpPr>
          <p:cNvPr id="98312" name="Text Box 8">
            <a:extLst>
              <a:ext uri="{FF2B5EF4-FFF2-40B4-BE49-F238E27FC236}">
                <a16:creationId xmlns:a16="http://schemas.microsoft.com/office/drawing/2014/main" id="{997D0B1D-B44C-4ECF-9498-1849597FB48A}"/>
              </a:ext>
            </a:extLst>
          </p:cNvPr>
          <p:cNvSpPr txBox="1">
            <a:spLocks noChangeArrowheads="1"/>
          </p:cNvSpPr>
          <p:nvPr/>
        </p:nvSpPr>
        <p:spPr bwMode="auto">
          <a:xfrm>
            <a:off x="153346" y="3336384"/>
            <a:ext cx="145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dirty="0"/>
              <a:t>instructor</a:t>
            </a:r>
          </a:p>
        </p:txBody>
      </p:sp>
      <p:sp>
        <p:nvSpPr>
          <p:cNvPr id="98313" name="Text Box 9">
            <a:extLst>
              <a:ext uri="{FF2B5EF4-FFF2-40B4-BE49-F238E27FC236}">
                <a16:creationId xmlns:a16="http://schemas.microsoft.com/office/drawing/2014/main" id="{406E2E2B-92DC-4A3F-9645-D094BDCFAE67}"/>
              </a:ext>
            </a:extLst>
          </p:cNvPr>
          <p:cNvSpPr txBox="1">
            <a:spLocks noChangeArrowheads="1"/>
          </p:cNvSpPr>
          <p:nvPr/>
        </p:nvSpPr>
        <p:spPr bwMode="auto">
          <a:xfrm>
            <a:off x="153346" y="4778916"/>
            <a:ext cx="274225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err="1"/>
              <a:t>multitable</a:t>
            </a:r>
            <a:r>
              <a:rPr kumimoji="0" lang="en-US" altLang="en-US" dirty="0"/>
              <a:t> clustering</a:t>
            </a:r>
          </a:p>
          <a:p>
            <a:pPr>
              <a:spcBef>
                <a:spcPct val="0"/>
              </a:spcBef>
              <a:buClrTx/>
              <a:buSzTx/>
              <a:buFontTx/>
              <a:buNone/>
            </a:pPr>
            <a:r>
              <a:rPr kumimoji="0" lang="en-US" altLang="en-US" dirty="0"/>
              <a:t>of</a:t>
            </a:r>
            <a:r>
              <a:rPr kumimoji="0" lang="en-US" altLang="en-US" i="1" dirty="0"/>
              <a:t> department </a:t>
            </a:r>
            <a:r>
              <a:rPr kumimoji="0" lang="en-US" altLang="en-US" dirty="0"/>
              <a:t>and</a:t>
            </a:r>
            <a:r>
              <a:rPr kumimoji="0" lang="en-US" altLang="en-US" i="1" dirty="0"/>
              <a:t> </a:t>
            </a:r>
          </a:p>
          <a:p>
            <a:pPr>
              <a:spcBef>
                <a:spcPct val="0"/>
              </a:spcBef>
              <a:buClrTx/>
              <a:buSzTx/>
              <a:buFontTx/>
              <a:buNone/>
            </a:pPr>
            <a:r>
              <a:rPr kumimoji="0" lang="en-US" altLang="en-US" i="1" dirty="0"/>
              <a:t>instructor</a:t>
            </a:r>
          </a:p>
        </p:txBody>
      </p:sp>
      <p:pic>
        <p:nvPicPr>
          <p:cNvPr id="10" name="Graphic 9">
            <a:extLst>
              <a:ext uri="{FF2B5EF4-FFF2-40B4-BE49-F238E27FC236}">
                <a16:creationId xmlns:a16="http://schemas.microsoft.com/office/drawing/2014/main" id="{3FFF8798-6E6B-47E8-8BB9-C2576E506B6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007" t="8715" r="4316" b="38999"/>
          <a:stretch/>
        </p:blipFill>
        <p:spPr>
          <a:xfrm>
            <a:off x="3047999" y="1425004"/>
            <a:ext cx="4572001" cy="1371600"/>
          </a:xfrm>
          <a:prstGeom prst="rect">
            <a:avLst/>
          </a:prstGeom>
        </p:spPr>
      </p:pic>
      <p:pic>
        <p:nvPicPr>
          <p:cNvPr id="11" name="Graphic 10">
            <a:extLst>
              <a:ext uri="{FF2B5EF4-FFF2-40B4-BE49-F238E27FC236}">
                <a16:creationId xmlns:a16="http://schemas.microsoft.com/office/drawing/2014/main" id="{50C245B3-E503-4226-969D-8E82216262E9}"/>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885" t="5128" r="2560" b="5943"/>
          <a:stretch/>
        </p:blipFill>
        <p:spPr>
          <a:xfrm>
            <a:off x="3047999" y="2842506"/>
            <a:ext cx="4740613" cy="1760680"/>
          </a:xfrm>
          <a:prstGeom prst="rect">
            <a:avLst/>
          </a:prstGeom>
        </p:spPr>
      </p:pic>
      <p:pic>
        <p:nvPicPr>
          <p:cNvPr id="12" name="Graphic 11">
            <a:extLst>
              <a:ext uri="{FF2B5EF4-FFF2-40B4-BE49-F238E27FC236}">
                <a16:creationId xmlns:a16="http://schemas.microsoft.com/office/drawing/2014/main" id="{6804855E-3CEB-48E5-B9FA-BCC8F0829A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59931" y="4503880"/>
            <a:ext cx="6209333" cy="2506520"/>
          </a:xfrm>
          <a:prstGeom prst="rect">
            <a:avLst/>
          </a:prstGeom>
        </p:spPr>
      </p:pic>
    </p:spTree>
    <p:extLst>
      <p:ext uri="{BB962C8B-B14F-4D97-AF65-F5344CB8AC3E}">
        <p14:creationId xmlns:p14="http://schemas.microsoft.com/office/powerpoint/2010/main" val="100099501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761E86C-52C6-4666-890C-618804EBC77A}"/>
              </a:ext>
            </a:extLst>
          </p:cNvPr>
          <p:cNvSpPr>
            <a:spLocks noGrp="1" noChangeArrowheads="1"/>
          </p:cNvSpPr>
          <p:nvPr>
            <p:ph type="title"/>
          </p:nvPr>
        </p:nvSpPr>
        <p:spPr>
          <a:xfrm>
            <a:off x="0" y="0"/>
            <a:ext cx="9144000" cy="727075"/>
          </a:xfrm>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id="{5DE76852-4504-41F8-A327-27C6F05B7238}"/>
              </a:ext>
            </a:extLst>
          </p:cNvPr>
          <p:cNvSpPr>
            <a:spLocks noGrp="1" noChangeArrowheads="1"/>
          </p:cNvSpPr>
          <p:nvPr>
            <p:ph type="body" idx="1"/>
          </p:nvPr>
        </p:nvSpPr>
        <p:spPr>
          <a:xfrm>
            <a:off x="0" y="727075"/>
            <a:ext cx="9144000" cy="6130925"/>
          </a:xfrm>
        </p:spPr>
        <p:txBody>
          <a:bodyPr/>
          <a:lstStyle/>
          <a:p>
            <a:pPr>
              <a:lnSpc>
                <a:spcPct val="150000"/>
              </a:lnSpc>
            </a:pPr>
            <a:r>
              <a:rPr lang="en-US" altLang="en-US" dirty="0"/>
              <a:t>good for queries involving </a:t>
            </a:r>
            <a:r>
              <a:rPr lang="en-US" altLang="en-US" i="1" dirty="0"/>
              <a:t>department </a:t>
            </a:r>
            <a:r>
              <a:rPr lang="en-US" altLang="en-US" dirty="0"/>
              <a:t> </a:t>
            </a:r>
            <a:r>
              <a:rPr lang="en-IN" dirty="0"/>
              <a:t>⨝</a:t>
            </a:r>
            <a:r>
              <a:rPr lang="en-US" altLang="en-US" dirty="0"/>
              <a:t> </a:t>
            </a:r>
            <a:r>
              <a:rPr lang="en-US" altLang="en-US" i="1" dirty="0"/>
              <a:t>instructor</a:t>
            </a:r>
            <a:r>
              <a:rPr lang="en-US" altLang="en-US" dirty="0"/>
              <a:t>, and for queries involving one single department and its instructors</a:t>
            </a:r>
          </a:p>
          <a:p>
            <a:pPr>
              <a:lnSpc>
                <a:spcPct val="150000"/>
              </a:lnSpc>
            </a:pPr>
            <a:r>
              <a:rPr lang="en-US" altLang="en-US" dirty="0"/>
              <a:t>bad for queries involving only </a:t>
            </a:r>
            <a:r>
              <a:rPr lang="en-US" altLang="en-US" i="1" dirty="0"/>
              <a:t>department</a:t>
            </a:r>
          </a:p>
          <a:p>
            <a:pPr>
              <a:lnSpc>
                <a:spcPct val="150000"/>
              </a:lnSpc>
            </a:pPr>
            <a:r>
              <a:rPr lang="en-US" altLang="en-US" dirty="0"/>
              <a:t>results in variable size records</a:t>
            </a:r>
          </a:p>
          <a:p>
            <a:pPr>
              <a:lnSpc>
                <a:spcPct val="150000"/>
              </a:lnSpc>
            </a:pPr>
            <a:r>
              <a:rPr lang="en-US" altLang="en-US" dirty="0"/>
              <a:t>Can add pointer chains to link records of a particular relation</a:t>
            </a:r>
          </a:p>
        </p:txBody>
      </p:sp>
    </p:spTree>
    <p:extLst>
      <p:ext uri="{BB962C8B-B14F-4D97-AF65-F5344CB8AC3E}">
        <p14:creationId xmlns:p14="http://schemas.microsoft.com/office/powerpoint/2010/main" val="876311317"/>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id="{629B0A5E-214E-480B-959C-AEE1B25115DA}"/>
              </a:ext>
            </a:extLst>
          </p:cNvPr>
          <p:cNvSpPr>
            <a:spLocks noGrp="1"/>
          </p:cNvSpPr>
          <p:nvPr>
            <p:ph idx="1"/>
          </p:nvPr>
        </p:nvSpPr>
        <p:spPr>
          <a:xfrm>
            <a:off x="0" y="720726"/>
            <a:ext cx="9144000" cy="6137274"/>
          </a:xfrm>
        </p:spPr>
        <p:txBody>
          <a:bodyPr/>
          <a:lstStyle/>
          <a:p>
            <a:r>
              <a:rPr lang="en-IN" sz="2400" b="1" dirty="0">
                <a:solidFill>
                  <a:srgbClr val="002060"/>
                </a:solidFill>
              </a:rPr>
              <a:t>Table partitioning</a:t>
            </a:r>
            <a:r>
              <a:rPr lang="en-IN" sz="2400" dirty="0"/>
              <a:t>: Records in a relation can be partitioned into smaller relations that are stored separately</a:t>
            </a:r>
          </a:p>
          <a:p>
            <a:r>
              <a:rPr lang="en-IN" sz="2400" dirty="0"/>
              <a:t>E.g., </a:t>
            </a:r>
            <a:r>
              <a:rPr lang="en-IN" sz="2400" i="1" dirty="0"/>
              <a:t>transaction </a:t>
            </a:r>
            <a:r>
              <a:rPr lang="en-IN" sz="2400" dirty="0"/>
              <a:t>relation may be partitioned into </a:t>
            </a:r>
            <a:br>
              <a:rPr lang="en-IN" sz="2400" dirty="0"/>
            </a:br>
            <a:r>
              <a:rPr lang="en-IN" sz="2400" dirty="0"/>
              <a:t>  </a:t>
            </a:r>
            <a:r>
              <a:rPr lang="en-IN" sz="2400" i="1" dirty="0"/>
              <a:t>transaction_2018, transaction_2019, etc.</a:t>
            </a:r>
          </a:p>
          <a:p>
            <a:r>
              <a:rPr lang="en-IN" sz="2400" dirty="0"/>
              <a:t>Queries written on </a:t>
            </a:r>
            <a:r>
              <a:rPr lang="en-IN" sz="2400" i="1" dirty="0"/>
              <a:t>transaction</a:t>
            </a:r>
            <a:r>
              <a:rPr lang="en-IN" sz="2400" dirty="0"/>
              <a:t> must access records in all partitions</a:t>
            </a:r>
          </a:p>
          <a:p>
            <a:pPr lvl="1"/>
            <a:r>
              <a:rPr lang="en-IN" sz="2400" dirty="0"/>
              <a:t>Unless query has a selection such as </a:t>
            </a:r>
            <a:r>
              <a:rPr lang="en-IN" sz="2400" i="1" dirty="0"/>
              <a:t>year=</a:t>
            </a:r>
            <a:r>
              <a:rPr lang="en-IN" sz="2400" dirty="0"/>
              <a:t>2019, in which case only one partition in needed</a:t>
            </a:r>
          </a:p>
          <a:p>
            <a:r>
              <a:rPr lang="en-IN" sz="2400" dirty="0"/>
              <a:t>Partitioning </a:t>
            </a:r>
          </a:p>
          <a:p>
            <a:pPr lvl="1"/>
            <a:r>
              <a:rPr lang="en-IN" sz="2400" dirty="0"/>
              <a:t>Reduces costs of some operations such as free space management</a:t>
            </a:r>
          </a:p>
          <a:p>
            <a:pPr lvl="1"/>
            <a:r>
              <a:rPr lang="en-IN" sz="2400" dirty="0"/>
              <a:t>Allows different partitions to be stored on different storage devices </a:t>
            </a:r>
          </a:p>
          <a:p>
            <a:pPr lvl="2"/>
            <a:r>
              <a:rPr lang="en-IN" dirty="0"/>
              <a:t>E.g., </a:t>
            </a:r>
            <a:r>
              <a:rPr lang="en-IN" i="1" dirty="0"/>
              <a:t>transaction </a:t>
            </a:r>
            <a:r>
              <a:rPr lang="en-IN" dirty="0"/>
              <a:t>partition for current year on SSD, for older years on magnetic disk</a:t>
            </a:r>
          </a:p>
        </p:txBody>
      </p:sp>
    </p:spTree>
    <p:extLst>
      <p:ext uri="{BB962C8B-B14F-4D97-AF65-F5344CB8AC3E}">
        <p14:creationId xmlns:p14="http://schemas.microsoft.com/office/powerpoint/2010/main" val="21876644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id="{5F8AF8E1-0BFE-4988-B8AF-22B99F21E0C1}"/>
              </a:ext>
            </a:extLst>
          </p:cNvPr>
          <p:cNvSpPr>
            <a:spLocks noGrp="1" noChangeArrowheads="1"/>
          </p:cNvSpPr>
          <p:nvPr>
            <p:ph type="body" idx="1"/>
          </p:nvPr>
        </p:nvSpPr>
        <p:spPr>
          <a:xfrm>
            <a:off x="0" y="1676400"/>
            <a:ext cx="9144000" cy="5334000"/>
          </a:xfrm>
        </p:spPr>
        <p:txBody>
          <a:bodyPr/>
          <a:lstStyle/>
          <a:p>
            <a:pPr>
              <a:lnSpc>
                <a:spcPct val="90000"/>
              </a:lnSpc>
            </a:pPr>
            <a:r>
              <a:rPr lang="en-US" altLang="en-US" sz="2400" dirty="0"/>
              <a:t>Information about relations</a:t>
            </a:r>
          </a:p>
          <a:p>
            <a:pPr lvl="1">
              <a:lnSpc>
                <a:spcPct val="90000"/>
              </a:lnSpc>
            </a:pPr>
            <a:r>
              <a:rPr lang="en-US" altLang="en-US" sz="2400" dirty="0"/>
              <a:t>names of relations</a:t>
            </a:r>
          </a:p>
          <a:p>
            <a:pPr lvl="1">
              <a:lnSpc>
                <a:spcPct val="90000"/>
              </a:lnSpc>
            </a:pPr>
            <a:r>
              <a:rPr lang="en-US" altLang="en-US" sz="2400" dirty="0"/>
              <a:t>names, types and lengths of attributes of each relation</a:t>
            </a:r>
          </a:p>
          <a:p>
            <a:pPr lvl="1">
              <a:lnSpc>
                <a:spcPct val="90000"/>
              </a:lnSpc>
            </a:pPr>
            <a:r>
              <a:rPr lang="en-US" altLang="en-US" sz="2400" dirty="0"/>
              <a:t>names and definitions of views</a:t>
            </a:r>
          </a:p>
          <a:p>
            <a:pPr lvl="1">
              <a:lnSpc>
                <a:spcPct val="90000"/>
              </a:lnSpc>
            </a:pPr>
            <a:r>
              <a:rPr lang="en-US" altLang="en-US" sz="2400" dirty="0"/>
              <a:t>integrity constraints</a:t>
            </a:r>
          </a:p>
          <a:p>
            <a:pPr>
              <a:lnSpc>
                <a:spcPct val="90000"/>
              </a:lnSpc>
            </a:pPr>
            <a:r>
              <a:rPr lang="en-US" altLang="en-US" sz="2400" dirty="0"/>
              <a:t>User and accounting information, including passwords</a:t>
            </a:r>
          </a:p>
          <a:p>
            <a:pPr>
              <a:lnSpc>
                <a:spcPct val="90000"/>
              </a:lnSpc>
            </a:pPr>
            <a:r>
              <a:rPr lang="en-US" altLang="en-US" sz="2400" dirty="0"/>
              <a:t>Statistical and descriptive data</a:t>
            </a:r>
          </a:p>
          <a:p>
            <a:pPr lvl="1">
              <a:lnSpc>
                <a:spcPct val="90000"/>
              </a:lnSpc>
            </a:pPr>
            <a:r>
              <a:rPr lang="en-US" altLang="en-US" sz="2400" dirty="0"/>
              <a:t>number of tuples in each relation</a:t>
            </a:r>
          </a:p>
          <a:p>
            <a:pPr>
              <a:lnSpc>
                <a:spcPct val="90000"/>
              </a:lnSpc>
            </a:pPr>
            <a:r>
              <a:rPr lang="en-US" altLang="en-US" sz="2400" dirty="0"/>
              <a:t>Physical file organization information</a:t>
            </a:r>
          </a:p>
          <a:p>
            <a:pPr lvl="1">
              <a:lnSpc>
                <a:spcPct val="90000"/>
              </a:lnSpc>
            </a:pPr>
            <a:r>
              <a:rPr lang="en-US" altLang="en-US" sz="2400" dirty="0"/>
              <a:t>How relation is stored (sequential/hash/…)</a:t>
            </a:r>
          </a:p>
          <a:p>
            <a:pPr lvl="1">
              <a:lnSpc>
                <a:spcPct val="90000"/>
              </a:lnSpc>
            </a:pPr>
            <a:r>
              <a:rPr lang="en-US" altLang="en-US" sz="2400" dirty="0"/>
              <a:t>Physical location of relation </a:t>
            </a:r>
          </a:p>
        </p:txBody>
      </p:sp>
      <p:sp>
        <p:nvSpPr>
          <p:cNvPr id="102404" name="Text Box 6">
            <a:extLst>
              <a:ext uri="{FF2B5EF4-FFF2-40B4-BE49-F238E27FC236}">
                <a16:creationId xmlns:a16="http://schemas.microsoft.com/office/drawing/2014/main" id="{38943F03-FAEF-41D0-8332-F8979FE58597}"/>
              </a:ext>
            </a:extLst>
          </p:cNvPr>
          <p:cNvSpPr txBox="1">
            <a:spLocks noChangeArrowheads="1"/>
          </p:cNvSpPr>
          <p:nvPr/>
        </p:nvSpPr>
        <p:spPr bwMode="auto">
          <a:xfrm>
            <a:off x="0" y="738261"/>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The</a:t>
            </a:r>
            <a:r>
              <a:rPr kumimoji="0" lang="en-US" altLang="en-US" dirty="0">
                <a:solidFill>
                  <a:srgbClr val="000099"/>
                </a:solidFill>
              </a:rPr>
              <a:t> </a:t>
            </a:r>
            <a:r>
              <a:rPr kumimoji="0" lang="en-US" altLang="en-US" b="1" dirty="0">
                <a:solidFill>
                  <a:srgbClr val="002060"/>
                </a:solidFill>
              </a:rPr>
              <a:t>Data dictionary</a:t>
            </a:r>
            <a:r>
              <a:rPr kumimoji="0" lang="en-US" altLang="en-US" dirty="0">
                <a:solidFill>
                  <a:srgbClr val="002060"/>
                </a:solidFill>
              </a:rPr>
              <a:t> </a:t>
            </a:r>
            <a:r>
              <a:rPr kumimoji="0" lang="en-US" altLang="en-US" dirty="0"/>
              <a:t>(also called </a:t>
            </a:r>
            <a:r>
              <a:rPr kumimoji="0" lang="en-US" altLang="en-US" b="1" dirty="0">
                <a:solidFill>
                  <a:srgbClr val="002060"/>
                </a:solidFill>
              </a:rPr>
              <a:t>system catalog</a:t>
            </a:r>
            <a:r>
              <a:rPr kumimoji="0" lang="en-US" altLang="en-US" dirty="0"/>
              <a:t>) stores </a:t>
            </a:r>
            <a:r>
              <a:rPr kumimoji="0" lang="en-US" altLang="en-US" b="1" dirty="0">
                <a:solidFill>
                  <a:srgbClr val="002060"/>
                </a:solidFill>
              </a:rPr>
              <a:t>metadata</a:t>
            </a:r>
            <a:r>
              <a:rPr kumimoji="0" lang="en-US" altLang="en-US" dirty="0"/>
              <a:t>; that is, data about data, such as</a:t>
            </a:r>
          </a:p>
        </p:txBody>
      </p:sp>
    </p:spTree>
    <p:extLst>
      <p:ext uri="{BB962C8B-B14F-4D97-AF65-F5344CB8AC3E}">
        <p14:creationId xmlns:p14="http://schemas.microsoft.com/office/powerpoint/2010/main" val="2167136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40D8FBD-C4B3-47AD-8320-48C6E70CFBAB}"/>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Fixed-Length Records</a:t>
            </a:r>
          </a:p>
        </p:txBody>
      </p:sp>
      <p:sp>
        <p:nvSpPr>
          <p:cNvPr id="77827" name="Rectangle 3">
            <a:extLst>
              <a:ext uri="{FF2B5EF4-FFF2-40B4-BE49-F238E27FC236}">
                <a16:creationId xmlns:a16="http://schemas.microsoft.com/office/drawing/2014/main" id="{B3A0C481-BBD2-48D5-9CB8-C59C3FA7C9A9}"/>
              </a:ext>
            </a:extLst>
          </p:cNvPr>
          <p:cNvSpPr>
            <a:spLocks noGrp="1" noChangeArrowheads="1"/>
          </p:cNvSpPr>
          <p:nvPr>
            <p:ph idx="1"/>
          </p:nvPr>
        </p:nvSpPr>
        <p:spPr>
          <a:xfrm>
            <a:off x="2093016" y="774492"/>
            <a:ext cx="4957967" cy="2971800"/>
          </a:xfrm>
          <a:ln w="28575">
            <a:solidFill>
              <a:schemeClr val="accent1"/>
            </a:solidFill>
          </a:ln>
        </p:spPr>
        <p:txBody>
          <a:bodyPr anchor="ctr"/>
          <a:lstStyle/>
          <a:p>
            <a:pPr marL="400050" lvl="1" indent="0">
              <a:buNone/>
            </a:pPr>
            <a:r>
              <a:rPr lang="en-CA" sz="2400" dirty="0">
                <a:latin typeface="Consolas" panose="020B0609020204030204" pitchFamily="49" charset="0"/>
              </a:rPr>
              <a:t>type instructor = record </a:t>
            </a:r>
          </a:p>
          <a:p>
            <a:pPr marL="400050" lvl="1" indent="0">
              <a:buNone/>
            </a:pPr>
            <a:r>
              <a:rPr lang="en-CA" sz="2400" dirty="0">
                <a:latin typeface="Consolas" panose="020B0609020204030204" pitchFamily="49" charset="0"/>
              </a:rPr>
              <a:t>  ID varchar (5); </a:t>
            </a:r>
          </a:p>
          <a:p>
            <a:pPr marL="400050" lvl="1" indent="0">
              <a:buNone/>
            </a:pPr>
            <a:r>
              <a:rPr lang="en-CA" sz="2400" dirty="0">
                <a:latin typeface="Consolas" panose="020B0609020204030204" pitchFamily="49" charset="0"/>
              </a:rPr>
              <a:t>  name varchar(20); </a:t>
            </a:r>
          </a:p>
          <a:p>
            <a:pPr marL="400050" lvl="1" indent="0">
              <a:buNone/>
            </a:pPr>
            <a:r>
              <a:rPr lang="en-CA" sz="2400" dirty="0">
                <a:latin typeface="Consolas" panose="020B0609020204030204" pitchFamily="49" charset="0"/>
              </a:rPr>
              <a:t>  dept name varchar (20); </a:t>
            </a:r>
          </a:p>
          <a:p>
            <a:pPr marL="400050" lvl="1" indent="0">
              <a:buNone/>
            </a:pPr>
            <a:r>
              <a:rPr lang="en-CA" sz="2400" dirty="0">
                <a:latin typeface="Consolas" panose="020B0609020204030204" pitchFamily="49" charset="0"/>
              </a:rPr>
              <a:t>  salary numeric (8,2); </a:t>
            </a:r>
          </a:p>
          <a:p>
            <a:pPr marL="400050" lvl="1" indent="0">
              <a:buNone/>
            </a:pPr>
            <a:r>
              <a:rPr lang="en-CA" sz="2400" dirty="0">
                <a:latin typeface="Consolas" panose="020B0609020204030204" pitchFamily="49" charset="0"/>
              </a:rPr>
              <a:t>End</a:t>
            </a:r>
          </a:p>
        </p:txBody>
      </p:sp>
      <p:sp>
        <p:nvSpPr>
          <p:cNvPr id="5" name="TextBox 4">
            <a:extLst>
              <a:ext uri="{FF2B5EF4-FFF2-40B4-BE49-F238E27FC236}">
                <a16:creationId xmlns:a16="http://schemas.microsoft.com/office/drawing/2014/main" id="{900AEAFE-58D9-449A-81AF-920CFD14631C}"/>
              </a:ext>
            </a:extLst>
          </p:cNvPr>
          <p:cNvSpPr txBox="1"/>
          <p:nvPr/>
        </p:nvSpPr>
        <p:spPr>
          <a:xfrm>
            <a:off x="76203" y="5526453"/>
            <a:ext cx="9144000" cy="1139094"/>
          </a:xfrm>
          <a:prstGeom prst="rect">
            <a:avLst/>
          </a:prstGeom>
          <a:noFill/>
        </p:spPr>
        <p:txBody>
          <a:bodyPr wrap="square">
            <a:spAutoFit/>
          </a:bodyPr>
          <a:lstStyle/>
          <a:p>
            <a:pPr marL="0" indent="0">
              <a:lnSpc>
                <a:spcPct val="150000"/>
              </a:lnSpc>
              <a:buNone/>
            </a:pPr>
            <a:r>
              <a:rPr lang="en-CA" dirty="0"/>
              <a:t>If</a:t>
            </a:r>
            <a:r>
              <a:rPr lang="en-CA" sz="2400" dirty="0"/>
              <a:t> we allocate the maximum number of bytes that each attribute can hold, then, the instructor record is 53 bytes long.</a:t>
            </a:r>
            <a:endParaRPr lang="en-US" altLang="en-US" sz="3600" dirty="0">
              <a:latin typeface="Consolas" panose="020B0609020204030204" pitchFamily="49" charset="0"/>
            </a:endParaRPr>
          </a:p>
        </p:txBody>
      </p:sp>
      <p:sp>
        <p:nvSpPr>
          <p:cNvPr id="7" name="TextBox 6">
            <a:extLst>
              <a:ext uri="{FF2B5EF4-FFF2-40B4-BE49-F238E27FC236}">
                <a16:creationId xmlns:a16="http://schemas.microsoft.com/office/drawing/2014/main" id="{89FE897E-A6A6-41BB-A185-FDDFCE8CD2C1}"/>
              </a:ext>
            </a:extLst>
          </p:cNvPr>
          <p:cNvSpPr txBox="1"/>
          <p:nvPr/>
        </p:nvSpPr>
        <p:spPr>
          <a:xfrm>
            <a:off x="152400" y="3903062"/>
            <a:ext cx="8905458" cy="1608902"/>
          </a:xfrm>
          <a:prstGeom prst="rect">
            <a:avLst/>
          </a:prstGeom>
          <a:noFill/>
        </p:spPr>
        <p:txBody>
          <a:bodyPr wrap="square">
            <a:spAutoFit/>
          </a:bodyPr>
          <a:lstStyle/>
          <a:p>
            <a:r>
              <a:rPr lang="en-CA" dirty="0"/>
              <a:t>Assume:</a:t>
            </a:r>
          </a:p>
          <a:p>
            <a:endParaRPr lang="en-CA" sz="700" dirty="0"/>
          </a:p>
          <a:p>
            <a:pPr marL="342900" indent="-342900">
              <a:lnSpc>
                <a:spcPct val="150000"/>
              </a:lnSpc>
              <a:buFont typeface="Wingdings" panose="05000000000000000000" pitchFamily="2" charset="2"/>
              <a:buChar char="§"/>
            </a:pPr>
            <a:r>
              <a:rPr lang="en-CA" dirty="0"/>
              <a:t>Each character occupies 1 byte</a:t>
            </a:r>
          </a:p>
          <a:p>
            <a:pPr marL="342900" indent="-342900">
              <a:lnSpc>
                <a:spcPct val="150000"/>
              </a:lnSpc>
              <a:buFont typeface="Wingdings" panose="05000000000000000000" pitchFamily="2" charset="2"/>
              <a:buChar char="§"/>
            </a:pPr>
            <a:r>
              <a:rPr lang="en-CA" dirty="0"/>
              <a:t>Numeric (8,2) occupies 8 bytes. </a:t>
            </a:r>
            <a:endParaRPr lang="ti-ET" dirty="0"/>
          </a:p>
        </p:txBody>
      </p:sp>
    </p:spTree>
    <p:extLst>
      <p:ext uri="{BB962C8B-B14F-4D97-AF65-F5344CB8AC3E}">
        <p14:creationId xmlns:p14="http://schemas.microsoft.com/office/powerpoint/2010/main" val="4098988583"/>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E94F84B-01EE-4596-897A-63559CB1C446}"/>
              </a:ext>
            </a:extLst>
          </p:cNvPr>
          <p:cNvSpPr>
            <a:spLocks noGrp="1" noChangeArrowheads="1"/>
          </p:cNvSpPr>
          <p:nvPr>
            <p:ph type="title"/>
          </p:nvPr>
        </p:nvSpPr>
        <p:spPr>
          <a:xfrm>
            <a:off x="0" y="0"/>
            <a:ext cx="9144000" cy="609600"/>
          </a:xfrm>
          <a:solidFill>
            <a:srgbClr val="0070C0"/>
          </a:solidFill>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id="{31E46661-04BA-487C-A994-B5995C026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560" y="990600"/>
            <a:ext cx="617324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id="{3D2E2374-DDB3-4BA5-963B-D3E90138181B}"/>
              </a:ext>
            </a:extLst>
          </p:cNvPr>
          <p:cNvSpPr>
            <a:spLocks noGrp="1" noChangeArrowheads="1"/>
          </p:cNvSpPr>
          <p:nvPr>
            <p:ph type="body" idx="1"/>
          </p:nvPr>
        </p:nvSpPr>
        <p:spPr>
          <a:xfrm>
            <a:off x="3242" y="609600"/>
            <a:ext cx="2910761" cy="6248400"/>
          </a:xfrm>
          <a:noFill/>
        </p:spPr>
        <p:txBody>
          <a:bodyPr/>
          <a:lstStyle/>
          <a:p>
            <a:pPr>
              <a:lnSpc>
                <a:spcPct val="150000"/>
              </a:lnSpc>
            </a:pPr>
            <a:r>
              <a:rPr lang="en-US" altLang="en-US" sz="2400" dirty="0"/>
              <a:t>Relational representation on disk</a:t>
            </a:r>
          </a:p>
          <a:p>
            <a:pPr>
              <a:lnSpc>
                <a:spcPct val="150000"/>
              </a:lnSpc>
            </a:pPr>
            <a:r>
              <a:rPr lang="en-US" altLang="en-US" sz="2400" dirty="0"/>
              <a:t>Specialized data structures designed for efficient access, in memory</a:t>
            </a:r>
          </a:p>
        </p:txBody>
      </p:sp>
    </p:spTree>
    <p:extLst>
      <p:ext uri="{BB962C8B-B14F-4D97-AF65-F5344CB8AC3E}">
        <p14:creationId xmlns:p14="http://schemas.microsoft.com/office/powerpoint/2010/main" val="3891051461"/>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F0F3-4EBC-44B8-BEE8-0D39008F8099}"/>
              </a:ext>
            </a:extLst>
          </p:cNvPr>
          <p:cNvSpPr>
            <a:spLocks noGrp="1"/>
          </p:cNvSpPr>
          <p:nvPr>
            <p:ph type="title"/>
          </p:nvPr>
        </p:nvSpPr>
        <p:spPr>
          <a:xfrm>
            <a:off x="0" y="1219200"/>
            <a:ext cx="9144000" cy="45719"/>
          </a:xfrm>
        </p:spPr>
        <p:txBody>
          <a:bodyPr/>
          <a:lstStyle/>
          <a:p>
            <a:endParaRPr lang="ti-ET" dirty="0"/>
          </a:p>
        </p:txBody>
      </p:sp>
      <p:sp>
        <p:nvSpPr>
          <p:cNvPr id="3" name="Content Placeholder 2">
            <a:extLst>
              <a:ext uri="{FF2B5EF4-FFF2-40B4-BE49-F238E27FC236}">
                <a16:creationId xmlns:a16="http://schemas.microsoft.com/office/drawing/2014/main" id="{3DF0C565-FFEE-4A38-9ECA-3E049CA160E3}"/>
              </a:ext>
            </a:extLst>
          </p:cNvPr>
          <p:cNvSpPr>
            <a:spLocks noGrp="1"/>
          </p:cNvSpPr>
          <p:nvPr>
            <p:ph idx="1"/>
          </p:nvPr>
        </p:nvSpPr>
        <p:spPr>
          <a:xfrm>
            <a:off x="-16565" y="1792357"/>
            <a:ext cx="9144000" cy="1140768"/>
          </a:xfrm>
        </p:spPr>
        <p:txBody>
          <a:bodyPr anchor="ctr"/>
          <a:lstStyle/>
          <a:p>
            <a:pPr marL="0" indent="0" algn="ctr">
              <a:buNone/>
            </a:pPr>
            <a:r>
              <a:rPr lang="en-US" sz="7200" b="1" dirty="0">
                <a:effectLst>
                  <a:outerShdw blurRad="38100" dist="38100" dir="2700000" algn="tl">
                    <a:srgbClr val="000000">
                      <a:alpha val="43137"/>
                    </a:srgbClr>
                  </a:outerShdw>
                </a:effectLst>
              </a:rPr>
              <a:t>Review </a:t>
            </a:r>
            <a:endParaRPr lang="ti-ET" sz="7200" b="1" dirty="0">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03780064-34F9-4F9C-B17F-5558B7133C37}"/>
              </a:ext>
            </a:extLst>
          </p:cNvPr>
          <p:cNvSpPr txBox="1">
            <a:spLocks/>
          </p:cNvSpPr>
          <p:nvPr/>
        </p:nvSpPr>
        <p:spPr bwMode="auto">
          <a:xfrm>
            <a:off x="0" y="5105400"/>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ti-ET" kern="0" dirty="0"/>
          </a:p>
        </p:txBody>
      </p:sp>
      <p:sp>
        <p:nvSpPr>
          <p:cNvPr id="6" name="TextBox 5">
            <a:extLst>
              <a:ext uri="{FF2B5EF4-FFF2-40B4-BE49-F238E27FC236}">
                <a16:creationId xmlns:a16="http://schemas.microsoft.com/office/drawing/2014/main" id="{49428945-5BC7-4B0F-99DD-4C66D045356D}"/>
              </a:ext>
            </a:extLst>
          </p:cNvPr>
          <p:cNvSpPr txBox="1"/>
          <p:nvPr/>
        </p:nvSpPr>
        <p:spPr>
          <a:xfrm>
            <a:off x="9939" y="3198168"/>
            <a:ext cx="9110870" cy="1015663"/>
          </a:xfrm>
          <a:prstGeom prst="rect">
            <a:avLst/>
          </a:prstGeom>
          <a:noFill/>
        </p:spPr>
        <p:txBody>
          <a:bodyPr wrap="square">
            <a:spAutoFit/>
          </a:bodyPr>
          <a:lstStyle/>
          <a:p>
            <a:pPr algn="ctr"/>
            <a:r>
              <a:rPr lang="en-US" sz="6000" b="1" dirty="0">
                <a:effectLst>
                  <a:outerShdw blurRad="38100" dist="38100" dir="2700000" algn="tl">
                    <a:srgbClr val="000000">
                      <a:alpha val="43137"/>
                    </a:srgbClr>
                  </a:outerShdw>
                </a:effectLst>
              </a:rPr>
              <a:t>Disk Storage Structures </a:t>
            </a:r>
            <a:endParaRPr lang="ti-ET" sz="6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09434120"/>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488"/>
            <a:ext cx="9144000" cy="566181"/>
          </a:xfrm>
          <a:prstGeom prst="rect">
            <a:avLst/>
          </a:prstGeom>
        </p:spPr>
        <p:txBody>
          <a:bodyPr vert="horz" wrap="square" lIns="0" tIns="12065" rIns="0" bIns="0" rtlCol="0">
            <a:spAutoFit/>
          </a:bodyPr>
          <a:lstStyle/>
          <a:p>
            <a:pPr marL="12700">
              <a:spcBef>
                <a:spcPts val="95"/>
              </a:spcBef>
              <a:tabLst>
                <a:tab pos="1169035" algn="l"/>
                <a:tab pos="2258695" algn="l"/>
                <a:tab pos="3416935" algn="l"/>
              </a:tabLst>
            </a:pPr>
            <a:r>
              <a:rPr lang="en-US" b="1" dirty="0">
                <a:effectLst>
                  <a:outerShdw blurRad="38100" dist="38100" dir="2700000" algn="tl">
                    <a:srgbClr val="000000">
                      <a:alpha val="43137"/>
                    </a:srgbClr>
                  </a:outerShdw>
                </a:effectLst>
              </a:rPr>
              <a:t>Heap File: Page Directory</a:t>
            </a:r>
          </a:p>
        </p:txBody>
      </p:sp>
      <p:sp>
        <p:nvSpPr>
          <p:cNvPr id="4" name="object 4"/>
          <p:cNvSpPr/>
          <p:nvPr/>
        </p:nvSpPr>
        <p:spPr>
          <a:xfrm>
            <a:off x="1315979" y="2265947"/>
            <a:ext cx="1355776" cy="1828589"/>
          </a:xfrm>
          <a:custGeom>
            <a:avLst/>
            <a:gdLst/>
            <a:ahLst/>
            <a:cxnLst/>
            <a:rect l="l" t="t" r="r" b="b"/>
            <a:pathLst>
              <a:path w="914400" h="1280160">
                <a:moveTo>
                  <a:pt x="914399" y="0"/>
                </a:moveTo>
                <a:lnTo>
                  <a:pt x="0" y="0"/>
                </a:lnTo>
                <a:lnTo>
                  <a:pt x="0" y="1280160"/>
                </a:lnTo>
                <a:lnTo>
                  <a:pt x="914399" y="1280160"/>
                </a:lnTo>
                <a:lnTo>
                  <a:pt x="914399"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6" name="object 6"/>
          <p:cNvSpPr txBox="1"/>
          <p:nvPr/>
        </p:nvSpPr>
        <p:spPr>
          <a:xfrm>
            <a:off x="1297079" y="2390113"/>
            <a:ext cx="1374675" cy="244747"/>
          </a:xfrm>
          <a:prstGeom prst="rect">
            <a:avLst/>
          </a:prstGeom>
          <a:ln w="25400">
            <a:noFill/>
          </a:ln>
        </p:spPr>
        <p:txBody>
          <a:bodyPr vert="horz" wrap="square" lIns="0" tIns="0" rIns="0" bIns="0" rtlCol="0">
            <a:spAutoFit/>
          </a:bodyPr>
          <a:lstStyle/>
          <a:p>
            <a:pPr marL="57785" algn="ctr" eaLnBrk="1" fontAlgn="auto" hangingPunct="1">
              <a:lnSpc>
                <a:spcPts val="1650"/>
              </a:lnSpc>
              <a:spcBef>
                <a:spcPts val="0"/>
              </a:spcBef>
              <a:spcAft>
                <a:spcPts val="0"/>
              </a:spcAft>
            </a:pPr>
            <a:r>
              <a:rPr b="1" spc="-5" dirty="0">
                <a:solidFill>
                  <a:srgbClr val="FFFFFF"/>
                </a:solidFill>
                <a:effectLst>
                  <a:outerShdw blurRad="38100" dist="38100" dir="2700000" algn="tl">
                    <a:srgbClr val="000000">
                      <a:alpha val="43137"/>
                    </a:srgbClr>
                  </a:outerShdw>
                </a:effectLst>
                <a:latin typeface="Candara" panose="020E0502030303020204" pitchFamily="34" charset="0"/>
                <a:ea typeface="+mn-ea"/>
                <a:cs typeface="BIZ UDGothic"/>
              </a:rPr>
              <a:t>Directory</a:t>
            </a:r>
            <a:endParaRPr b="1" dirty="0">
              <a:solidFill>
                <a:prstClr val="black"/>
              </a:solidFill>
              <a:effectLst>
                <a:outerShdw blurRad="38100" dist="38100" dir="2700000" algn="tl">
                  <a:srgbClr val="000000">
                    <a:alpha val="43137"/>
                  </a:srgbClr>
                </a:outerShdw>
              </a:effectLst>
              <a:latin typeface="Candara" panose="020E0502030303020204" pitchFamily="34" charset="0"/>
              <a:ea typeface="+mn-ea"/>
              <a:cs typeface="BIZ UDGothic"/>
            </a:endParaRPr>
          </a:p>
        </p:txBody>
      </p:sp>
      <p:sp>
        <p:nvSpPr>
          <p:cNvPr id="8" name="object 8"/>
          <p:cNvSpPr/>
          <p:nvPr/>
        </p:nvSpPr>
        <p:spPr>
          <a:xfrm>
            <a:off x="1396773" y="2641896"/>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9" name="object 9"/>
          <p:cNvSpPr/>
          <p:nvPr/>
        </p:nvSpPr>
        <p:spPr>
          <a:xfrm>
            <a:off x="1396773" y="2641896"/>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0" name="object 10"/>
          <p:cNvSpPr/>
          <p:nvPr/>
        </p:nvSpPr>
        <p:spPr>
          <a:xfrm>
            <a:off x="1792396" y="2641896"/>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1" name="object 11"/>
          <p:cNvSpPr/>
          <p:nvPr/>
        </p:nvSpPr>
        <p:spPr>
          <a:xfrm>
            <a:off x="1792396" y="2641896"/>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2" name="object 12"/>
          <p:cNvSpPr/>
          <p:nvPr/>
        </p:nvSpPr>
        <p:spPr>
          <a:xfrm>
            <a:off x="2188018" y="2641896"/>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3" name="object 13"/>
          <p:cNvSpPr/>
          <p:nvPr/>
        </p:nvSpPr>
        <p:spPr>
          <a:xfrm>
            <a:off x="2188018" y="2641896"/>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4" name="object 14"/>
          <p:cNvSpPr/>
          <p:nvPr/>
        </p:nvSpPr>
        <p:spPr>
          <a:xfrm>
            <a:off x="1396773" y="3131647"/>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5" name="object 15"/>
          <p:cNvSpPr/>
          <p:nvPr/>
        </p:nvSpPr>
        <p:spPr>
          <a:xfrm>
            <a:off x="1396773" y="3131647"/>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6" name="object 16"/>
          <p:cNvSpPr/>
          <p:nvPr/>
        </p:nvSpPr>
        <p:spPr>
          <a:xfrm>
            <a:off x="1792396" y="3131647"/>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7" name="object 17"/>
          <p:cNvSpPr/>
          <p:nvPr/>
        </p:nvSpPr>
        <p:spPr>
          <a:xfrm>
            <a:off x="1792396" y="3131647"/>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8" name="object 18"/>
          <p:cNvSpPr/>
          <p:nvPr/>
        </p:nvSpPr>
        <p:spPr>
          <a:xfrm>
            <a:off x="2188018" y="3131647"/>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19" name="object 19"/>
          <p:cNvSpPr/>
          <p:nvPr/>
        </p:nvSpPr>
        <p:spPr>
          <a:xfrm>
            <a:off x="2188018" y="3131647"/>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0" name="object 20"/>
          <p:cNvSpPr/>
          <p:nvPr/>
        </p:nvSpPr>
        <p:spPr>
          <a:xfrm>
            <a:off x="1396773" y="3616945"/>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1" name="object 21"/>
          <p:cNvSpPr/>
          <p:nvPr/>
        </p:nvSpPr>
        <p:spPr>
          <a:xfrm>
            <a:off x="1396773" y="3616945"/>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2" name="object 22"/>
          <p:cNvSpPr/>
          <p:nvPr/>
        </p:nvSpPr>
        <p:spPr>
          <a:xfrm>
            <a:off x="1792396" y="3616945"/>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3" name="object 23"/>
          <p:cNvSpPr/>
          <p:nvPr/>
        </p:nvSpPr>
        <p:spPr>
          <a:xfrm>
            <a:off x="1792396" y="3616945"/>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4" name="object 24"/>
          <p:cNvSpPr/>
          <p:nvPr/>
        </p:nvSpPr>
        <p:spPr>
          <a:xfrm>
            <a:off x="2188018" y="3616945"/>
            <a:ext cx="395623" cy="400705"/>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5" name="object 25"/>
          <p:cNvSpPr/>
          <p:nvPr/>
        </p:nvSpPr>
        <p:spPr>
          <a:xfrm>
            <a:off x="2188018" y="3616945"/>
            <a:ext cx="395623" cy="400705"/>
          </a:xfrm>
          <a:custGeom>
            <a:avLst/>
            <a:gdLst/>
            <a:ahLst/>
            <a:cxnLst/>
            <a:rect l="l" t="t" r="r" b="b"/>
            <a:pathLst>
              <a:path w="274320" h="274319">
                <a:moveTo>
                  <a:pt x="0" y="274319"/>
                </a:moveTo>
                <a:lnTo>
                  <a:pt x="274320" y="274319"/>
                </a:lnTo>
                <a:lnTo>
                  <a:pt x="274320" y="0"/>
                </a:lnTo>
                <a:lnTo>
                  <a:pt x="0" y="0"/>
                </a:lnTo>
                <a:lnTo>
                  <a:pt x="0" y="274319"/>
                </a:lnTo>
                <a:close/>
              </a:path>
            </a:pathLst>
          </a:custGeom>
          <a:ln w="25399">
            <a:solidFill>
              <a:srgbClr val="636363"/>
            </a:solidFill>
          </a:ln>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26" name="object 26"/>
          <p:cNvSpPr txBox="1"/>
          <p:nvPr/>
        </p:nvSpPr>
        <p:spPr>
          <a:xfrm flipH="1">
            <a:off x="5311642" y="4299735"/>
            <a:ext cx="500137" cy="276767"/>
          </a:xfrm>
          <a:prstGeom prst="rect">
            <a:avLst/>
          </a:prstGeom>
        </p:spPr>
        <p:txBody>
          <a:bodyPr vert="vert" wrap="square" lIns="0" tIns="0" rIns="0" bIns="0" rtlCol="0">
            <a:spAutoFit/>
          </a:bodyPr>
          <a:lstStyle/>
          <a:p>
            <a:pPr marL="12700" eaLnBrk="1" fontAlgn="auto" hangingPunct="1">
              <a:lnSpc>
                <a:spcPts val="3915"/>
              </a:lnSpc>
              <a:spcBef>
                <a:spcPts val="0"/>
              </a:spcBef>
              <a:spcAft>
                <a:spcPts val="0"/>
              </a:spcAft>
            </a:pPr>
            <a:r>
              <a:rPr sz="3600" dirty="0">
                <a:solidFill>
                  <a:srgbClr val="636363"/>
                </a:solidFill>
                <a:latin typeface="SimSun"/>
                <a:ea typeface="+mn-ea"/>
                <a:cs typeface="SimSun"/>
              </a:rPr>
              <a:t>…</a:t>
            </a:r>
            <a:endParaRPr sz="3600" dirty="0">
              <a:solidFill>
                <a:prstClr val="black"/>
              </a:solidFill>
              <a:latin typeface="SimSun"/>
              <a:ea typeface="+mn-ea"/>
              <a:cs typeface="SimSun"/>
            </a:endParaRPr>
          </a:p>
        </p:txBody>
      </p:sp>
      <p:sp>
        <p:nvSpPr>
          <p:cNvPr id="37" name="object 4">
            <a:extLst>
              <a:ext uri="{FF2B5EF4-FFF2-40B4-BE49-F238E27FC236}">
                <a16:creationId xmlns:a16="http://schemas.microsoft.com/office/drawing/2014/main" id="{1A5CBFCD-7E62-4562-A130-93CD2DB748AB}"/>
              </a:ext>
            </a:extLst>
          </p:cNvPr>
          <p:cNvSpPr/>
          <p:nvPr/>
        </p:nvSpPr>
        <p:spPr>
          <a:xfrm>
            <a:off x="4989086" y="4935676"/>
            <a:ext cx="1104511" cy="1399592"/>
          </a:xfrm>
          <a:custGeom>
            <a:avLst/>
            <a:gdLst/>
            <a:ahLst/>
            <a:cxnLst/>
            <a:rect l="l" t="t" r="r" b="b"/>
            <a:pathLst>
              <a:path w="914400" h="1280160">
                <a:moveTo>
                  <a:pt x="914399" y="0"/>
                </a:moveTo>
                <a:lnTo>
                  <a:pt x="0" y="0"/>
                </a:lnTo>
                <a:lnTo>
                  <a:pt x="0" y="1280160"/>
                </a:lnTo>
                <a:lnTo>
                  <a:pt x="914399" y="1280160"/>
                </a:lnTo>
                <a:lnTo>
                  <a:pt x="914399"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38" name="object 6">
            <a:extLst>
              <a:ext uri="{FF2B5EF4-FFF2-40B4-BE49-F238E27FC236}">
                <a16:creationId xmlns:a16="http://schemas.microsoft.com/office/drawing/2014/main" id="{047A7CCD-85E3-4F48-87C5-FC0ECB3C7084}"/>
              </a:ext>
            </a:extLst>
          </p:cNvPr>
          <p:cNvSpPr txBox="1"/>
          <p:nvPr/>
        </p:nvSpPr>
        <p:spPr>
          <a:xfrm>
            <a:off x="5046960" y="5010780"/>
            <a:ext cx="998409" cy="244747"/>
          </a:xfrm>
          <a:prstGeom prst="rect">
            <a:avLst/>
          </a:prstGeom>
          <a:ln w="25400">
            <a:noFill/>
          </a:ln>
        </p:spPr>
        <p:txBody>
          <a:bodyPr vert="horz" wrap="square" lIns="0" tIns="0" rIns="0" bIns="0" rtlCol="0">
            <a:spAutoFit/>
          </a:bodyPr>
          <a:lstStyle/>
          <a:p>
            <a:pPr marL="57785" algn="ctr" eaLnBrk="1" fontAlgn="auto" hangingPunct="1">
              <a:lnSpc>
                <a:spcPts val="1650"/>
              </a:lnSpc>
              <a:spcBef>
                <a:spcPts val="0"/>
              </a:spcBef>
              <a:spcAft>
                <a:spcPts val="0"/>
              </a:spcAft>
            </a:pPr>
            <a:r>
              <a:rPr lang="en-US" b="1" spc="-5" dirty="0">
                <a:solidFill>
                  <a:srgbClr val="FFFFFF"/>
                </a:solidFill>
                <a:effectLst>
                  <a:outerShdw blurRad="38100" dist="38100" dir="2700000" algn="tl">
                    <a:srgbClr val="000000">
                      <a:alpha val="43137"/>
                    </a:srgbClr>
                  </a:outerShdw>
                </a:effectLst>
                <a:latin typeface="Candara" panose="020E0502030303020204" pitchFamily="34" charset="0"/>
                <a:ea typeface="+mn-ea"/>
                <a:cs typeface="BIZ UDGothic"/>
              </a:rPr>
              <a:t>Page N</a:t>
            </a:r>
            <a:endParaRPr b="1" dirty="0">
              <a:solidFill>
                <a:prstClr val="black"/>
              </a:solidFill>
              <a:effectLst>
                <a:outerShdw blurRad="38100" dist="38100" dir="2700000" algn="tl">
                  <a:srgbClr val="000000">
                    <a:alpha val="43137"/>
                  </a:srgbClr>
                </a:outerShdw>
              </a:effectLst>
              <a:latin typeface="Candara" panose="020E0502030303020204" pitchFamily="34" charset="0"/>
              <a:ea typeface="+mn-ea"/>
              <a:cs typeface="BIZ UDGothic"/>
            </a:endParaRPr>
          </a:p>
        </p:txBody>
      </p:sp>
      <p:sp>
        <p:nvSpPr>
          <p:cNvPr id="53" name="object 22">
            <a:extLst>
              <a:ext uri="{FF2B5EF4-FFF2-40B4-BE49-F238E27FC236}">
                <a16:creationId xmlns:a16="http://schemas.microsoft.com/office/drawing/2014/main" id="{16B85738-6C55-432C-B96A-431149A27BCF}"/>
              </a:ext>
            </a:extLst>
          </p:cNvPr>
          <p:cNvSpPr/>
          <p:nvPr/>
        </p:nvSpPr>
        <p:spPr>
          <a:xfrm>
            <a:off x="5026040" y="5276722"/>
            <a:ext cx="1019329" cy="1003121"/>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nchor="ctr"/>
          <a:lstStyle/>
          <a:p>
            <a:pPr algn="ctr" eaLnBrk="1" fontAlgn="auto" hangingPunct="1">
              <a:spcBef>
                <a:spcPts val="0"/>
              </a:spcBef>
              <a:spcAft>
                <a:spcPts val="0"/>
              </a:spcAft>
            </a:pPr>
            <a:r>
              <a:rPr lang="en-US" sz="2000" b="1" dirty="0">
                <a:solidFill>
                  <a:prstClr val="black"/>
                </a:solidFill>
                <a:latin typeface="Candara" panose="020E0502030303020204" pitchFamily="34" charset="0"/>
                <a:ea typeface="+mn-ea"/>
              </a:rPr>
              <a:t>Data</a:t>
            </a:r>
            <a:endParaRPr sz="1800" b="1" dirty="0">
              <a:solidFill>
                <a:prstClr val="black"/>
              </a:solidFill>
              <a:latin typeface="Candara" panose="020E0502030303020204" pitchFamily="34" charset="0"/>
              <a:ea typeface="+mn-ea"/>
            </a:endParaRPr>
          </a:p>
        </p:txBody>
      </p:sp>
      <p:sp>
        <p:nvSpPr>
          <p:cNvPr id="57" name="object 4">
            <a:extLst>
              <a:ext uri="{FF2B5EF4-FFF2-40B4-BE49-F238E27FC236}">
                <a16:creationId xmlns:a16="http://schemas.microsoft.com/office/drawing/2014/main" id="{CCE3162D-C423-4E12-913F-9DEAF7D47872}"/>
              </a:ext>
            </a:extLst>
          </p:cNvPr>
          <p:cNvSpPr/>
          <p:nvPr/>
        </p:nvSpPr>
        <p:spPr>
          <a:xfrm>
            <a:off x="4989086" y="1068578"/>
            <a:ext cx="1104511" cy="1399592"/>
          </a:xfrm>
          <a:custGeom>
            <a:avLst/>
            <a:gdLst/>
            <a:ahLst/>
            <a:cxnLst/>
            <a:rect l="l" t="t" r="r" b="b"/>
            <a:pathLst>
              <a:path w="914400" h="1280160">
                <a:moveTo>
                  <a:pt x="914399" y="0"/>
                </a:moveTo>
                <a:lnTo>
                  <a:pt x="0" y="0"/>
                </a:lnTo>
                <a:lnTo>
                  <a:pt x="0" y="1280160"/>
                </a:lnTo>
                <a:lnTo>
                  <a:pt x="914399" y="1280160"/>
                </a:lnTo>
                <a:lnTo>
                  <a:pt x="914399"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58" name="object 6">
            <a:extLst>
              <a:ext uri="{FF2B5EF4-FFF2-40B4-BE49-F238E27FC236}">
                <a16:creationId xmlns:a16="http://schemas.microsoft.com/office/drawing/2014/main" id="{08952736-F022-4F0F-BBAA-EE86186CBEB1}"/>
              </a:ext>
            </a:extLst>
          </p:cNvPr>
          <p:cNvSpPr txBox="1"/>
          <p:nvPr/>
        </p:nvSpPr>
        <p:spPr>
          <a:xfrm>
            <a:off x="5046960" y="1143682"/>
            <a:ext cx="928961" cy="244747"/>
          </a:xfrm>
          <a:prstGeom prst="rect">
            <a:avLst/>
          </a:prstGeom>
          <a:ln w="25400">
            <a:noFill/>
          </a:ln>
        </p:spPr>
        <p:txBody>
          <a:bodyPr vert="horz" wrap="square" lIns="0" tIns="0" rIns="0" bIns="0" rtlCol="0">
            <a:spAutoFit/>
          </a:bodyPr>
          <a:lstStyle/>
          <a:p>
            <a:pPr marL="57785" algn="ctr" eaLnBrk="1" fontAlgn="auto" hangingPunct="1">
              <a:lnSpc>
                <a:spcPts val="1650"/>
              </a:lnSpc>
              <a:spcBef>
                <a:spcPts val="0"/>
              </a:spcBef>
              <a:spcAft>
                <a:spcPts val="0"/>
              </a:spcAft>
            </a:pPr>
            <a:r>
              <a:rPr lang="en-US" b="1" spc="-5" dirty="0">
                <a:solidFill>
                  <a:srgbClr val="FFFFFF"/>
                </a:solidFill>
                <a:effectLst>
                  <a:outerShdw blurRad="38100" dist="38100" dir="2700000" algn="tl">
                    <a:srgbClr val="000000">
                      <a:alpha val="43137"/>
                    </a:srgbClr>
                  </a:outerShdw>
                </a:effectLst>
                <a:latin typeface="Candara" panose="020E0502030303020204" pitchFamily="34" charset="0"/>
                <a:ea typeface="+mn-ea"/>
                <a:cs typeface="BIZ UDGothic"/>
              </a:rPr>
              <a:t>Page 0</a:t>
            </a:r>
            <a:endParaRPr b="1" dirty="0">
              <a:solidFill>
                <a:prstClr val="black"/>
              </a:solidFill>
              <a:effectLst>
                <a:outerShdw blurRad="38100" dist="38100" dir="2700000" algn="tl">
                  <a:srgbClr val="000000">
                    <a:alpha val="43137"/>
                  </a:srgbClr>
                </a:outerShdw>
              </a:effectLst>
              <a:latin typeface="Candara" panose="020E0502030303020204" pitchFamily="34" charset="0"/>
              <a:ea typeface="+mn-ea"/>
              <a:cs typeface="BIZ UDGothic"/>
            </a:endParaRPr>
          </a:p>
        </p:txBody>
      </p:sp>
      <p:sp>
        <p:nvSpPr>
          <p:cNvPr id="59" name="object 22">
            <a:extLst>
              <a:ext uri="{FF2B5EF4-FFF2-40B4-BE49-F238E27FC236}">
                <a16:creationId xmlns:a16="http://schemas.microsoft.com/office/drawing/2014/main" id="{86F5E21C-DBC6-47C3-9146-B32305E75A78}"/>
              </a:ext>
            </a:extLst>
          </p:cNvPr>
          <p:cNvSpPr/>
          <p:nvPr/>
        </p:nvSpPr>
        <p:spPr>
          <a:xfrm>
            <a:off x="5026040" y="1409624"/>
            <a:ext cx="1019329" cy="1003121"/>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nchor="ctr"/>
          <a:lstStyle/>
          <a:p>
            <a:pPr algn="ctr" eaLnBrk="1" fontAlgn="auto" hangingPunct="1">
              <a:spcBef>
                <a:spcPts val="0"/>
              </a:spcBef>
              <a:spcAft>
                <a:spcPts val="0"/>
              </a:spcAft>
            </a:pPr>
            <a:r>
              <a:rPr lang="en-US" sz="2000" b="1" dirty="0">
                <a:solidFill>
                  <a:prstClr val="black"/>
                </a:solidFill>
                <a:latin typeface="Candara" panose="020E0502030303020204" pitchFamily="34" charset="0"/>
                <a:ea typeface="+mn-ea"/>
              </a:rPr>
              <a:t>Data</a:t>
            </a:r>
            <a:endParaRPr sz="1800" b="1" dirty="0">
              <a:solidFill>
                <a:prstClr val="black"/>
              </a:solidFill>
              <a:latin typeface="Candara" panose="020E0502030303020204" pitchFamily="34" charset="0"/>
              <a:ea typeface="+mn-ea"/>
            </a:endParaRPr>
          </a:p>
        </p:txBody>
      </p:sp>
      <p:sp>
        <p:nvSpPr>
          <p:cNvPr id="60" name="object 4">
            <a:extLst>
              <a:ext uri="{FF2B5EF4-FFF2-40B4-BE49-F238E27FC236}">
                <a16:creationId xmlns:a16="http://schemas.microsoft.com/office/drawing/2014/main" id="{249C586E-E0DD-47A9-B407-5069B9D2EC89}"/>
              </a:ext>
            </a:extLst>
          </p:cNvPr>
          <p:cNvSpPr/>
          <p:nvPr/>
        </p:nvSpPr>
        <p:spPr>
          <a:xfrm>
            <a:off x="4989086" y="2617749"/>
            <a:ext cx="1104511" cy="1399592"/>
          </a:xfrm>
          <a:custGeom>
            <a:avLst/>
            <a:gdLst/>
            <a:ahLst/>
            <a:cxnLst/>
            <a:rect l="l" t="t" r="r" b="b"/>
            <a:pathLst>
              <a:path w="914400" h="1280160">
                <a:moveTo>
                  <a:pt x="914399" y="0"/>
                </a:moveTo>
                <a:lnTo>
                  <a:pt x="0" y="0"/>
                </a:lnTo>
                <a:lnTo>
                  <a:pt x="0" y="1280160"/>
                </a:lnTo>
                <a:lnTo>
                  <a:pt x="914399" y="1280160"/>
                </a:lnTo>
                <a:lnTo>
                  <a:pt x="914399"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61" name="object 6">
            <a:extLst>
              <a:ext uri="{FF2B5EF4-FFF2-40B4-BE49-F238E27FC236}">
                <a16:creationId xmlns:a16="http://schemas.microsoft.com/office/drawing/2014/main" id="{F88006A4-F5F1-4AA0-8AD4-BD81EA4890EF}"/>
              </a:ext>
            </a:extLst>
          </p:cNvPr>
          <p:cNvSpPr txBox="1"/>
          <p:nvPr/>
        </p:nvSpPr>
        <p:spPr>
          <a:xfrm>
            <a:off x="5046960" y="2692853"/>
            <a:ext cx="928961" cy="244747"/>
          </a:xfrm>
          <a:prstGeom prst="rect">
            <a:avLst/>
          </a:prstGeom>
          <a:ln w="25400">
            <a:noFill/>
          </a:ln>
        </p:spPr>
        <p:txBody>
          <a:bodyPr vert="horz" wrap="square" lIns="0" tIns="0" rIns="0" bIns="0" rtlCol="0">
            <a:spAutoFit/>
          </a:bodyPr>
          <a:lstStyle/>
          <a:p>
            <a:pPr marL="57785" algn="ctr" eaLnBrk="1" fontAlgn="auto" hangingPunct="1">
              <a:lnSpc>
                <a:spcPts val="1650"/>
              </a:lnSpc>
              <a:spcBef>
                <a:spcPts val="0"/>
              </a:spcBef>
              <a:spcAft>
                <a:spcPts val="0"/>
              </a:spcAft>
            </a:pPr>
            <a:r>
              <a:rPr lang="en-US" b="1" spc="-5" dirty="0">
                <a:solidFill>
                  <a:srgbClr val="FFFFFF"/>
                </a:solidFill>
                <a:effectLst>
                  <a:outerShdw blurRad="38100" dist="38100" dir="2700000" algn="tl">
                    <a:srgbClr val="000000">
                      <a:alpha val="43137"/>
                    </a:srgbClr>
                  </a:outerShdw>
                </a:effectLst>
                <a:latin typeface="Candara" panose="020E0502030303020204" pitchFamily="34" charset="0"/>
                <a:ea typeface="+mn-ea"/>
                <a:cs typeface="BIZ UDGothic"/>
              </a:rPr>
              <a:t>Page 1</a:t>
            </a:r>
            <a:endParaRPr b="1" dirty="0">
              <a:solidFill>
                <a:prstClr val="black"/>
              </a:solidFill>
              <a:effectLst>
                <a:outerShdw blurRad="38100" dist="38100" dir="2700000" algn="tl">
                  <a:srgbClr val="000000">
                    <a:alpha val="43137"/>
                  </a:srgbClr>
                </a:outerShdw>
              </a:effectLst>
              <a:latin typeface="Candara" panose="020E0502030303020204" pitchFamily="34" charset="0"/>
              <a:ea typeface="+mn-ea"/>
              <a:cs typeface="BIZ UDGothic"/>
            </a:endParaRPr>
          </a:p>
        </p:txBody>
      </p:sp>
      <p:sp>
        <p:nvSpPr>
          <p:cNvPr id="62" name="object 22">
            <a:extLst>
              <a:ext uri="{FF2B5EF4-FFF2-40B4-BE49-F238E27FC236}">
                <a16:creationId xmlns:a16="http://schemas.microsoft.com/office/drawing/2014/main" id="{7F003537-BED0-4CBC-BF42-4BBB2A8045D3}"/>
              </a:ext>
            </a:extLst>
          </p:cNvPr>
          <p:cNvSpPr/>
          <p:nvPr/>
        </p:nvSpPr>
        <p:spPr>
          <a:xfrm>
            <a:off x="5026040" y="2958795"/>
            <a:ext cx="1019329" cy="1003121"/>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nchor="ctr"/>
          <a:lstStyle/>
          <a:p>
            <a:pPr algn="ctr" eaLnBrk="1" fontAlgn="auto" hangingPunct="1">
              <a:spcBef>
                <a:spcPts val="0"/>
              </a:spcBef>
              <a:spcAft>
                <a:spcPts val="0"/>
              </a:spcAft>
            </a:pPr>
            <a:r>
              <a:rPr lang="en-US" sz="2000" b="1" dirty="0">
                <a:solidFill>
                  <a:prstClr val="black"/>
                </a:solidFill>
                <a:latin typeface="Candara" panose="020E0502030303020204" pitchFamily="34" charset="0"/>
                <a:ea typeface="+mn-ea"/>
              </a:rPr>
              <a:t>Data</a:t>
            </a:r>
            <a:endParaRPr sz="1800" b="1" dirty="0">
              <a:solidFill>
                <a:prstClr val="black"/>
              </a:solidFill>
              <a:latin typeface="Candara" panose="020E0502030303020204" pitchFamily="34" charset="0"/>
              <a:ea typeface="+mn-ea"/>
            </a:endParaRPr>
          </a:p>
        </p:txBody>
      </p:sp>
      <p:sp>
        <p:nvSpPr>
          <p:cNvPr id="69" name="Arrow: Bent-Up 68">
            <a:extLst>
              <a:ext uri="{FF2B5EF4-FFF2-40B4-BE49-F238E27FC236}">
                <a16:creationId xmlns:a16="http://schemas.microsoft.com/office/drawing/2014/main" id="{240CACBC-499F-48AD-AD2A-EC17928EAB06}"/>
              </a:ext>
            </a:extLst>
          </p:cNvPr>
          <p:cNvSpPr/>
          <p:nvPr/>
        </p:nvSpPr>
        <p:spPr bwMode="auto">
          <a:xfrm rot="5400000">
            <a:off x="2479261" y="3313277"/>
            <a:ext cx="3003110" cy="2016539"/>
          </a:xfrm>
          <a:prstGeom prst="bentUpArrow">
            <a:avLst>
              <a:gd name="adj1" fmla="val 2429"/>
              <a:gd name="adj2" fmla="val 4018"/>
              <a:gd name="adj3" fmla="val 9487"/>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71" name="Arrow: Bent-Up 70">
            <a:extLst>
              <a:ext uri="{FF2B5EF4-FFF2-40B4-BE49-F238E27FC236}">
                <a16:creationId xmlns:a16="http://schemas.microsoft.com/office/drawing/2014/main" id="{47A15D16-602E-476B-968B-146526D7307C}"/>
              </a:ext>
            </a:extLst>
          </p:cNvPr>
          <p:cNvSpPr/>
          <p:nvPr/>
        </p:nvSpPr>
        <p:spPr bwMode="auto">
          <a:xfrm rot="5400000">
            <a:off x="3299165" y="1757921"/>
            <a:ext cx="400705" cy="2979136"/>
          </a:xfrm>
          <a:prstGeom prst="bentUpArrow">
            <a:avLst>
              <a:gd name="adj1" fmla="val 10484"/>
              <a:gd name="adj2" fmla="val 16674"/>
              <a:gd name="adj3" fmla="val 38891"/>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EA95F39D-2919-4AD4-825D-1EA784F76846}"/>
              </a:ext>
            </a:extLst>
          </p:cNvPr>
          <p:cNvSpPr/>
          <p:nvPr/>
        </p:nvSpPr>
        <p:spPr bwMode="auto">
          <a:xfrm>
            <a:off x="4260286" y="4094536"/>
            <a:ext cx="36000" cy="36000"/>
          </a:xfrm>
          <a:prstGeom prst="ellipse">
            <a:avLst/>
          </a:prstGeom>
          <a:blipFill dpi="0" rotWithShape="0">
            <a:blip r:embed="rId2"/>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cxnSp>
        <p:nvCxnSpPr>
          <p:cNvPr id="75" name="Connector: Elbow 74">
            <a:extLst>
              <a:ext uri="{FF2B5EF4-FFF2-40B4-BE49-F238E27FC236}">
                <a16:creationId xmlns:a16="http://schemas.microsoft.com/office/drawing/2014/main" id="{28C2113E-1AFC-424F-BB96-D4DA79FFCABA}"/>
              </a:ext>
            </a:extLst>
          </p:cNvPr>
          <p:cNvCxnSpPr>
            <a:cxnSpLocks/>
          </p:cNvCxnSpPr>
          <p:nvPr/>
        </p:nvCxnSpPr>
        <p:spPr bwMode="auto">
          <a:xfrm rot="5400000" flipH="1" flipV="1">
            <a:off x="2709287" y="1190334"/>
            <a:ext cx="1604639" cy="3027681"/>
          </a:xfrm>
          <a:prstGeom prst="bentConnector4">
            <a:avLst>
              <a:gd name="adj1" fmla="val -14246"/>
              <a:gd name="adj2" fmla="val 50507"/>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87" name="Straight Connector 86">
            <a:extLst>
              <a:ext uri="{FF2B5EF4-FFF2-40B4-BE49-F238E27FC236}">
                <a16:creationId xmlns:a16="http://schemas.microsoft.com/office/drawing/2014/main" id="{5ADBEF60-55CF-4F2C-A5D0-35D86C9AB586}"/>
              </a:ext>
            </a:extLst>
          </p:cNvPr>
          <p:cNvCxnSpPr>
            <a:cxnSpLocks/>
            <a:stCxn id="69" idx="2"/>
          </p:cNvCxnSpPr>
          <p:nvPr/>
        </p:nvCxnSpPr>
        <p:spPr bwMode="auto">
          <a:xfrm flipH="1">
            <a:off x="2534513" y="2819992"/>
            <a:ext cx="462525" cy="0"/>
          </a:xfrm>
          <a:prstGeom prst="line">
            <a:avLst/>
          </a:prstGeom>
          <a:blipFill dpi="0" rotWithShape="0">
            <a:blip r:embed="rId2"/>
            <a:srcRect/>
            <a:tile tx="0" ty="0" sx="100000" sy="100000" flip="none" algn="tl"/>
          </a:blipFill>
          <a:ln w="57150" cap="flat" cmpd="sng" algn="ctr">
            <a:solidFill>
              <a:srgbClr val="FF0000"/>
            </a:solidFill>
            <a:prstDash val="solid"/>
            <a:round/>
            <a:headEnd type="none" w="med" len="med"/>
            <a:tailEnd type="none" w="med" len="med"/>
          </a:ln>
          <a:effectLst/>
        </p:spPr>
      </p:cxnSp>
      <p:sp>
        <p:nvSpPr>
          <p:cNvPr id="5" name="Oval 4">
            <a:extLst>
              <a:ext uri="{FF2B5EF4-FFF2-40B4-BE49-F238E27FC236}">
                <a16:creationId xmlns:a16="http://schemas.microsoft.com/office/drawing/2014/main" id="{EF6AED7A-1C89-4CAC-90AB-A468A370728C}"/>
              </a:ext>
            </a:extLst>
          </p:cNvPr>
          <p:cNvSpPr/>
          <p:nvPr/>
        </p:nvSpPr>
        <p:spPr bwMode="auto">
          <a:xfrm>
            <a:off x="4222565" y="2487849"/>
            <a:ext cx="2673914" cy="1683561"/>
          </a:xfrm>
          <a:prstGeom prst="ellipse">
            <a:avLst/>
          </a:prstGeom>
          <a:noFill/>
          <a:ln>
            <a:headEnd type="none" w="med" len="med"/>
            <a:tailEnd type="none" w="med" len="med"/>
          </a:ln>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384261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488"/>
            <a:ext cx="9144000" cy="566181"/>
          </a:xfrm>
          <a:prstGeom prst="rect">
            <a:avLst/>
          </a:prstGeom>
        </p:spPr>
        <p:txBody>
          <a:bodyPr vert="horz" wrap="square" lIns="0" tIns="12065" rIns="0" bIns="0" rtlCol="0">
            <a:spAutoFit/>
          </a:bodyPr>
          <a:lstStyle/>
          <a:p>
            <a:pPr marL="12700">
              <a:spcBef>
                <a:spcPts val="95"/>
              </a:spcBef>
              <a:tabLst>
                <a:tab pos="1169035" algn="l"/>
                <a:tab pos="2258695" algn="l"/>
                <a:tab pos="3416935" algn="l"/>
              </a:tabLst>
            </a:pPr>
            <a:r>
              <a:rPr lang="en-US" b="1" dirty="0">
                <a:effectLst>
                  <a:outerShdw blurRad="38100" dist="38100" dir="2700000" algn="tl">
                    <a:srgbClr val="000000">
                      <a:alpha val="43137"/>
                    </a:srgbClr>
                  </a:outerShdw>
                </a:effectLst>
              </a:rPr>
              <a:t>Page Header</a:t>
            </a:r>
          </a:p>
        </p:txBody>
      </p:sp>
      <p:sp>
        <p:nvSpPr>
          <p:cNvPr id="3" name="object 3"/>
          <p:cNvSpPr txBox="1"/>
          <p:nvPr/>
        </p:nvSpPr>
        <p:spPr>
          <a:xfrm>
            <a:off x="27972" y="685800"/>
            <a:ext cx="6282824" cy="5471241"/>
          </a:xfrm>
          <a:prstGeom prst="rect">
            <a:avLst/>
          </a:prstGeom>
        </p:spPr>
        <p:txBody>
          <a:bodyPr vert="horz" wrap="square" lIns="0" tIns="48895" rIns="0" bIns="0" rtlCol="0">
            <a:spAutoFit/>
          </a:bodyPr>
          <a:lstStyle/>
          <a:p>
            <a:pPr marL="355600" marR="5080" indent="-342900" eaLnBrk="1" fontAlgn="auto" hangingPunct="1">
              <a:lnSpc>
                <a:spcPct val="150000"/>
              </a:lnSpc>
              <a:spcBef>
                <a:spcPts val="2535"/>
              </a:spcBef>
              <a:spcAft>
                <a:spcPts val="0"/>
              </a:spcAft>
              <a:buFont typeface="Wingdings" panose="05000000000000000000" pitchFamily="2" charset="2"/>
              <a:buChar char="§"/>
            </a:pPr>
            <a:r>
              <a:rPr lang="en-US" dirty="0"/>
              <a:t>Every page contains a header of metadata about the page's contents. </a:t>
            </a:r>
          </a:p>
          <a:p>
            <a:pPr marL="469900" marR="5080" lvl="1" eaLnBrk="1" fontAlgn="auto" hangingPunct="1">
              <a:lnSpc>
                <a:spcPct val="150000"/>
              </a:lnSpc>
              <a:spcBef>
                <a:spcPts val="2535"/>
              </a:spcBef>
              <a:spcAft>
                <a:spcPts val="0"/>
              </a:spcAft>
            </a:pPr>
            <a:r>
              <a:rPr lang="en-US" dirty="0"/>
              <a:t>→ Page Size </a:t>
            </a:r>
          </a:p>
          <a:p>
            <a:pPr marL="469900" marR="5080" lvl="1" eaLnBrk="1" fontAlgn="auto" hangingPunct="1">
              <a:lnSpc>
                <a:spcPct val="150000"/>
              </a:lnSpc>
              <a:spcBef>
                <a:spcPts val="2535"/>
              </a:spcBef>
              <a:spcAft>
                <a:spcPts val="0"/>
              </a:spcAft>
            </a:pPr>
            <a:r>
              <a:rPr lang="en-US" dirty="0"/>
              <a:t>→ Checksum </a:t>
            </a:r>
          </a:p>
          <a:p>
            <a:pPr marL="469900" marR="5080" lvl="1" eaLnBrk="1" fontAlgn="auto" hangingPunct="1">
              <a:lnSpc>
                <a:spcPct val="150000"/>
              </a:lnSpc>
              <a:spcBef>
                <a:spcPts val="2535"/>
              </a:spcBef>
              <a:spcAft>
                <a:spcPts val="0"/>
              </a:spcAft>
            </a:pPr>
            <a:r>
              <a:rPr lang="en-US" dirty="0"/>
              <a:t>→ DBMS Version </a:t>
            </a:r>
          </a:p>
          <a:p>
            <a:pPr marL="469900" marR="5080" lvl="1" eaLnBrk="1" fontAlgn="auto" hangingPunct="1">
              <a:lnSpc>
                <a:spcPct val="150000"/>
              </a:lnSpc>
              <a:spcBef>
                <a:spcPts val="2535"/>
              </a:spcBef>
              <a:spcAft>
                <a:spcPts val="0"/>
              </a:spcAft>
            </a:pPr>
            <a:r>
              <a:rPr lang="en-US" dirty="0"/>
              <a:t>→ Transaction Visibility </a:t>
            </a:r>
          </a:p>
          <a:p>
            <a:pPr marL="469900" marR="5080" lvl="1" eaLnBrk="1" fontAlgn="auto" hangingPunct="1">
              <a:lnSpc>
                <a:spcPct val="150000"/>
              </a:lnSpc>
              <a:spcBef>
                <a:spcPts val="2535"/>
              </a:spcBef>
              <a:spcAft>
                <a:spcPts val="0"/>
              </a:spcAft>
            </a:pPr>
            <a:r>
              <a:rPr lang="en-US" dirty="0"/>
              <a:t>→ Compression Information</a:t>
            </a:r>
            <a:endParaRPr dirty="0">
              <a:solidFill>
                <a:prstClr val="black"/>
              </a:solidFill>
              <a:latin typeface="Palatino Linotype"/>
              <a:ea typeface="+mn-ea"/>
              <a:cs typeface="Palatino Linotype"/>
            </a:endParaRPr>
          </a:p>
        </p:txBody>
      </p:sp>
      <p:grpSp>
        <p:nvGrpSpPr>
          <p:cNvPr id="5" name="Group 4">
            <a:extLst>
              <a:ext uri="{FF2B5EF4-FFF2-40B4-BE49-F238E27FC236}">
                <a16:creationId xmlns:a16="http://schemas.microsoft.com/office/drawing/2014/main" id="{22E452F8-79BE-4337-AD11-87203DB1EFA9}"/>
              </a:ext>
            </a:extLst>
          </p:cNvPr>
          <p:cNvGrpSpPr/>
          <p:nvPr/>
        </p:nvGrpSpPr>
        <p:grpSpPr>
          <a:xfrm>
            <a:off x="6571227" y="1644971"/>
            <a:ext cx="2475354" cy="3770052"/>
            <a:chOff x="6571227" y="1644971"/>
            <a:chExt cx="2475354" cy="3770052"/>
          </a:xfrm>
        </p:grpSpPr>
        <p:sp>
          <p:nvSpPr>
            <p:cNvPr id="57" name="object 4">
              <a:extLst>
                <a:ext uri="{FF2B5EF4-FFF2-40B4-BE49-F238E27FC236}">
                  <a16:creationId xmlns:a16="http://schemas.microsoft.com/office/drawing/2014/main" id="{CCE3162D-C423-4E12-913F-9DEAF7D47872}"/>
                </a:ext>
              </a:extLst>
            </p:cNvPr>
            <p:cNvSpPr/>
            <p:nvPr/>
          </p:nvSpPr>
          <p:spPr>
            <a:xfrm>
              <a:off x="6571227" y="2214623"/>
              <a:ext cx="2475354" cy="3200400"/>
            </a:xfrm>
            <a:custGeom>
              <a:avLst/>
              <a:gdLst/>
              <a:ahLst/>
              <a:cxnLst/>
              <a:rect l="l" t="t" r="r" b="b"/>
              <a:pathLst>
                <a:path w="914400" h="1280160">
                  <a:moveTo>
                    <a:pt x="914399" y="0"/>
                  </a:moveTo>
                  <a:lnTo>
                    <a:pt x="0" y="0"/>
                  </a:lnTo>
                  <a:lnTo>
                    <a:pt x="0" y="1280160"/>
                  </a:lnTo>
                  <a:lnTo>
                    <a:pt x="914399" y="1280160"/>
                  </a:lnTo>
                  <a:lnTo>
                    <a:pt x="914399" y="0"/>
                  </a:lnTo>
                  <a:close/>
                </a:path>
              </a:pathLst>
            </a:custGeom>
            <a:solidFill>
              <a:srgbClr val="2C6BD7"/>
            </a:solidFill>
          </p:spPr>
          <p:txBody>
            <a:bodyPr wrap="square" lIns="0" tIns="0" rIns="0" bIns="0" rtlCol="0"/>
            <a:lstStyle/>
            <a:p>
              <a:pPr eaLnBrk="1" fontAlgn="auto" hangingPunct="1">
                <a:spcBef>
                  <a:spcPts val="0"/>
                </a:spcBef>
                <a:spcAft>
                  <a:spcPts val="0"/>
                </a:spcAft>
              </a:pPr>
              <a:endParaRPr sz="1800" dirty="0">
                <a:solidFill>
                  <a:prstClr val="black"/>
                </a:solidFill>
                <a:latin typeface="Calibri"/>
                <a:ea typeface="+mn-ea"/>
              </a:endParaRPr>
            </a:p>
          </p:txBody>
        </p:sp>
        <p:sp>
          <p:nvSpPr>
            <p:cNvPr id="58" name="object 6">
              <a:extLst>
                <a:ext uri="{FF2B5EF4-FFF2-40B4-BE49-F238E27FC236}">
                  <a16:creationId xmlns:a16="http://schemas.microsoft.com/office/drawing/2014/main" id="{08952736-F022-4F0F-BBAA-EE86186CBEB1}"/>
                </a:ext>
              </a:extLst>
            </p:cNvPr>
            <p:cNvSpPr txBox="1"/>
            <p:nvPr/>
          </p:nvSpPr>
          <p:spPr>
            <a:xfrm>
              <a:off x="6999641" y="2250148"/>
              <a:ext cx="1579280" cy="504000"/>
            </a:xfrm>
            <a:prstGeom prst="rect">
              <a:avLst/>
            </a:prstGeom>
            <a:ln w="25400">
              <a:noFill/>
            </a:ln>
          </p:spPr>
          <p:txBody>
            <a:bodyPr vert="horz" wrap="square" lIns="0" tIns="0" rIns="0" bIns="0" rtlCol="0" anchor="ctr">
              <a:spAutoFit/>
            </a:bodyPr>
            <a:lstStyle/>
            <a:p>
              <a:pPr marL="57785" algn="ctr" eaLnBrk="1" fontAlgn="auto" hangingPunct="1">
                <a:spcBef>
                  <a:spcPts val="0"/>
                </a:spcBef>
                <a:spcAft>
                  <a:spcPts val="0"/>
                </a:spcAft>
              </a:pPr>
              <a:r>
                <a:rPr lang="en-US" sz="3200" b="1" dirty="0">
                  <a:solidFill>
                    <a:schemeClr val="bg1"/>
                  </a:solidFill>
                  <a:effectLst>
                    <a:outerShdw blurRad="38100" dist="38100" dir="2700000" algn="tl">
                      <a:srgbClr val="000000">
                        <a:alpha val="43137"/>
                      </a:srgbClr>
                    </a:outerShdw>
                  </a:effectLst>
                  <a:latin typeface="Candara" panose="020E0502030303020204" pitchFamily="34" charset="0"/>
                  <a:ea typeface="+mn-ea"/>
                  <a:cs typeface="BIZ UDGothic"/>
                </a:rPr>
                <a:t>Header</a:t>
              </a:r>
              <a:endParaRPr sz="3200" b="1" dirty="0">
                <a:solidFill>
                  <a:schemeClr val="bg1"/>
                </a:solidFill>
                <a:effectLst>
                  <a:outerShdw blurRad="38100" dist="38100" dir="2700000" algn="tl">
                    <a:srgbClr val="000000">
                      <a:alpha val="43137"/>
                    </a:srgbClr>
                  </a:outerShdw>
                </a:effectLst>
                <a:latin typeface="Candara" panose="020E0502030303020204" pitchFamily="34" charset="0"/>
                <a:ea typeface="+mn-ea"/>
                <a:cs typeface="BIZ UDGothic"/>
              </a:endParaRPr>
            </a:p>
          </p:txBody>
        </p:sp>
        <p:sp>
          <p:nvSpPr>
            <p:cNvPr id="59" name="object 22">
              <a:extLst>
                <a:ext uri="{FF2B5EF4-FFF2-40B4-BE49-F238E27FC236}">
                  <a16:creationId xmlns:a16="http://schemas.microsoft.com/office/drawing/2014/main" id="{86F5E21C-DBC6-47C3-9146-B32305E75A78}"/>
                </a:ext>
              </a:extLst>
            </p:cNvPr>
            <p:cNvSpPr/>
            <p:nvPr/>
          </p:nvSpPr>
          <p:spPr>
            <a:xfrm>
              <a:off x="6631331" y="2813388"/>
              <a:ext cx="2362200" cy="2545690"/>
            </a:xfrm>
            <a:custGeom>
              <a:avLst/>
              <a:gdLst/>
              <a:ahLst/>
              <a:cxnLst/>
              <a:rect l="l" t="t" r="r" b="b"/>
              <a:pathLst>
                <a:path w="274320" h="274319">
                  <a:moveTo>
                    <a:pt x="274320" y="0"/>
                  </a:moveTo>
                  <a:lnTo>
                    <a:pt x="0" y="0"/>
                  </a:lnTo>
                  <a:lnTo>
                    <a:pt x="0" y="274319"/>
                  </a:lnTo>
                  <a:lnTo>
                    <a:pt x="274320" y="274319"/>
                  </a:lnTo>
                  <a:lnTo>
                    <a:pt x="274320" y="0"/>
                  </a:lnTo>
                  <a:close/>
                </a:path>
              </a:pathLst>
            </a:custGeom>
            <a:solidFill>
              <a:srgbClr val="FFFFFF"/>
            </a:solidFill>
          </p:spPr>
          <p:txBody>
            <a:bodyPr wrap="square" lIns="0" tIns="0" rIns="0" bIns="0" rtlCol="0" anchor="ctr"/>
            <a:lstStyle/>
            <a:p>
              <a:pPr algn="ctr" eaLnBrk="1" fontAlgn="auto" hangingPunct="1">
                <a:spcBef>
                  <a:spcPts val="0"/>
                </a:spcBef>
                <a:spcAft>
                  <a:spcPts val="0"/>
                </a:spcAft>
              </a:pPr>
              <a:r>
                <a:rPr lang="en-US" sz="3200" b="1" dirty="0">
                  <a:solidFill>
                    <a:prstClr val="black"/>
                  </a:solidFill>
                  <a:latin typeface="Candara" panose="020E0502030303020204" pitchFamily="34" charset="0"/>
                  <a:ea typeface="+mn-ea"/>
                </a:rPr>
                <a:t>Data</a:t>
              </a:r>
              <a:endParaRPr sz="2800" b="1" dirty="0">
                <a:solidFill>
                  <a:prstClr val="black"/>
                </a:solidFill>
                <a:latin typeface="Candara" panose="020E0502030303020204" pitchFamily="34" charset="0"/>
                <a:ea typeface="+mn-ea"/>
              </a:endParaRPr>
            </a:p>
          </p:txBody>
        </p:sp>
        <p:sp>
          <p:nvSpPr>
            <p:cNvPr id="40" name="object 2">
              <a:extLst>
                <a:ext uri="{FF2B5EF4-FFF2-40B4-BE49-F238E27FC236}">
                  <a16:creationId xmlns:a16="http://schemas.microsoft.com/office/drawing/2014/main" id="{0A385A14-0354-4F85-B6ED-BD7ABBE68F14}"/>
                </a:ext>
              </a:extLst>
            </p:cNvPr>
            <p:cNvSpPr txBox="1">
              <a:spLocks/>
            </p:cNvSpPr>
            <p:nvPr/>
          </p:nvSpPr>
          <p:spPr bwMode="auto">
            <a:xfrm>
              <a:off x="6999641" y="1644971"/>
              <a:ext cx="1460903" cy="504625"/>
            </a:xfrm>
            <a:prstGeom prst="rect">
              <a:avLst/>
            </a:prstGeom>
            <a:noFill/>
            <a:ln>
              <a:noFill/>
            </a:ln>
          </p:spPr>
          <p:txBody>
            <a:bodyPr vert="horz" wrap="square" lIns="0" tIns="12065" rIns="0" bIns="0" numCol="1" rtlCol="0" anchor="b" anchorCtr="0" compatLnSpc="1">
              <a:prstTxWarp prst="textNoShape">
                <a:avLst/>
              </a:prstTxWarp>
              <a:spAutoFit/>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pPr marL="12700" algn="ctr">
                <a:spcBef>
                  <a:spcPts val="95"/>
                </a:spcBef>
                <a:tabLst>
                  <a:tab pos="1169035" algn="l"/>
                  <a:tab pos="2258695" algn="l"/>
                  <a:tab pos="3416935" algn="l"/>
                </a:tabLst>
              </a:pPr>
              <a:r>
                <a:rPr lang="en-US" sz="3200" b="1" kern="0" dirty="0">
                  <a:solidFill>
                    <a:schemeClr val="tx1"/>
                  </a:solidFill>
                  <a:effectLst>
                    <a:outerShdw blurRad="38100" dist="38100" dir="2700000" algn="tl">
                      <a:srgbClr val="000000">
                        <a:alpha val="43137"/>
                      </a:srgbClr>
                    </a:outerShdw>
                  </a:effectLst>
                </a:rPr>
                <a:t>Page</a:t>
              </a:r>
            </a:p>
          </p:txBody>
        </p:sp>
      </p:grpSp>
    </p:spTree>
    <p:extLst>
      <p:ext uri="{BB962C8B-B14F-4D97-AF65-F5344CB8AC3E}">
        <p14:creationId xmlns:p14="http://schemas.microsoft.com/office/powerpoint/2010/main" val="1662664666"/>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57" y="-61555"/>
            <a:ext cx="9119886" cy="627736"/>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364615" algn="l"/>
              </a:tabLst>
            </a:pPr>
            <a:r>
              <a:rPr lang="en-US" sz="4000" b="1" dirty="0">
                <a:effectLst>
                  <a:outerShdw blurRad="38100" dist="38100" dir="2700000" algn="tl">
                    <a:srgbClr val="000000">
                      <a:alpha val="43137"/>
                    </a:srgbClr>
                  </a:outerShdw>
                </a:effectLst>
              </a:rPr>
              <a:t>Tuple Storage</a:t>
            </a:r>
          </a:p>
        </p:txBody>
      </p:sp>
      <p:sp>
        <p:nvSpPr>
          <p:cNvPr id="3" name="object 3"/>
          <p:cNvSpPr txBox="1"/>
          <p:nvPr/>
        </p:nvSpPr>
        <p:spPr>
          <a:xfrm>
            <a:off x="152400" y="1315839"/>
            <a:ext cx="5029200" cy="443711"/>
          </a:xfrm>
          <a:prstGeom prst="rect">
            <a:avLst/>
          </a:prstGeom>
        </p:spPr>
        <p:txBody>
          <a:bodyPr vert="horz" wrap="square" lIns="0" tIns="12700" rIns="0" bIns="0" rtlCol="0">
            <a:spAutoFit/>
          </a:bodyPr>
          <a:lstStyle/>
          <a:p>
            <a:pPr marL="12700">
              <a:spcBef>
                <a:spcPts val="100"/>
              </a:spcBef>
            </a:pPr>
            <a:r>
              <a:rPr sz="2800" dirty="0">
                <a:solidFill>
                  <a:srgbClr val="585858"/>
                </a:solidFill>
                <a:latin typeface="Palatino Linotype"/>
                <a:cs typeface="Palatino Linotype"/>
              </a:rPr>
              <a:t>How to store tuples in a page?</a:t>
            </a:r>
            <a:endParaRPr sz="2800" dirty="0">
              <a:latin typeface="Palatino Linotype"/>
              <a:cs typeface="Palatino Linotype"/>
            </a:endParaRPr>
          </a:p>
        </p:txBody>
      </p:sp>
      <p:sp>
        <p:nvSpPr>
          <p:cNvPr id="4" name="object 4"/>
          <p:cNvSpPr txBox="1"/>
          <p:nvPr/>
        </p:nvSpPr>
        <p:spPr>
          <a:xfrm>
            <a:off x="152400" y="2361518"/>
            <a:ext cx="5410200" cy="2364493"/>
          </a:xfrm>
          <a:prstGeom prst="rect">
            <a:avLst/>
          </a:prstGeom>
        </p:spPr>
        <p:txBody>
          <a:bodyPr vert="horz" wrap="square" lIns="0" tIns="47625" rIns="0" bIns="0" rtlCol="0">
            <a:spAutoFit/>
          </a:bodyPr>
          <a:lstStyle/>
          <a:p>
            <a:pPr marL="12700" marR="5080" algn="just">
              <a:lnSpc>
                <a:spcPct val="90500"/>
              </a:lnSpc>
              <a:spcBef>
                <a:spcPts val="375"/>
              </a:spcBef>
            </a:pPr>
            <a:r>
              <a:rPr sz="2800" b="1" dirty="0">
                <a:latin typeface="Times New Roman"/>
                <a:cs typeface="Times New Roman"/>
              </a:rPr>
              <a:t>Strawman Idea: </a:t>
            </a:r>
            <a:endParaRPr lang="en-US" sz="2800" b="1" dirty="0">
              <a:latin typeface="Times New Roman"/>
              <a:cs typeface="Times New Roman"/>
            </a:endParaRPr>
          </a:p>
          <a:p>
            <a:pPr marL="12700" marR="5080" algn="just">
              <a:lnSpc>
                <a:spcPct val="150000"/>
              </a:lnSpc>
              <a:spcBef>
                <a:spcPts val="375"/>
              </a:spcBef>
            </a:pPr>
            <a:r>
              <a:rPr sz="2800" dirty="0">
                <a:latin typeface="Palatino Linotype"/>
                <a:cs typeface="Palatino Linotype"/>
              </a:rPr>
              <a:t>Keep track of the  number of tuples in a page and then  just append a new tuple to the end.</a:t>
            </a:r>
          </a:p>
        </p:txBody>
      </p:sp>
      <p:sp>
        <p:nvSpPr>
          <p:cNvPr id="5" name="object 5"/>
          <p:cNvSpPr/>
          <p:nvPr/>
        </p:nvSpPr>
        <p:spPr>
          <a:xfrm>
            <a:off x="5867400" y="2826925"/>
            <a:ext cx="2743200" cy="1828800"/>
          </a:xfrm>
          <a:custGeom>
            <a:avLst/>
            <a:gdLst/>
            <a:ahLst/>
            <a:cxnLst/>
            <a:rect l="l" t="t" r="r" b="b"/>
            <a:pathLst>
              <a:path w="2743200" h="1828800">
                <a:moveTo>
                  <a:pt x="0" y="1828800"/>
                </a:moveTo>
                <a:lnTo>
                  <a:pt x="2743200" y="1828800"/>
                </a:lnTo>
                <a:lnTo>
                  <a:pt x="2743200" y="0"/>
                </a:lnTo>
                <a:lnTo>
                  <a:pt x="0" y="0"/>
                </a:lnTo>
                <a:lnTo>
                  <a:pt x="0" y="1828800"/>
                </a:lnTo>
                <a:close/>
              </a:path>
            </a:pathLst>
          </a:custGeom>
          <a:solidFill>
            <a:srgbClr val="2C6BD7"/>
          </a:solidFill>
        </p:spPr>
        <p:txBody>
          <a:bodyPr wrap="square" lIns="0" tIns="0" rIns="0" bIns="0" rtlCol="0"/>
          <a:lstStyle/>
          <a:p>
            <a:endParaRPr/>
          </a:p>
        </p:txBody>
      </p:sp>
      <p:sp>
        <p:nvSpPr>
          <p:cNvPr id="7" name="object 7"/>
          <p:cNvSpPr/>
          <p:nvPr/>
        </p:nvSpPr>
        <p:spPr>
          <a:xfrm>
            <a:off x="5867400" y="2359786"/>
            <a:ext cx="2743200" cy="2286000"/>
          </a:xfrm>
          <a:custGeom>
            <a:avLst/>
            <a:gdLst/>
            <a:ahLst/>
            <a:cxnLst/>
            <a:rect l="l" t="t" r="r" b="b"/>
            <a:pathLst>
              <a:path w="2743200" h="2286000">
                <a:moveTo>
                  <a:pt x="0" y="2286000"/>
                </a:moveTo>
                <a:lnTo>
                  <a:pt x="2743200" y="2286000"/>
                </a:lnTo>
                <a:lnTo>
                  <a:pt x="2743200" y="0"/>
                </a:lnTo>
                <a:lnTo>
                  <a:pt x="0" y="0"/>
                </a:lnTo>
                <a:lnTo>
                  <a:pt x="0" y="2286000"/>
                </a:lnTo>
                <a:close/>
              </a:path>
            </a:pathLst>
          </a:custGeom>
          <a:ln w="25400">
            <a:solidFill>
              <a:srgbClr val="636363"/>
            </a:solidFill>
          </a:ln>
        </p:spPr>
        <p:txBody>
          <a:bodyPr wrap="square" lIns="0" tIns="0" rIns="0" bIns="0" rtlCol="0"/>
          <a:lstStyle/>
          <a:p>
            <a:endParaRPr/>
          </a:p>
        </p:txBody>
      </p:sp>
      <p:sp>
        <p:nvSpPr>
          <p:cNvPr id="8" name="object 8"/>
          <p:cNvSpPr txBox="1"/>
          <p:nvPr/>
        </p:nvSpPr>
        <p:spPr>
          <a:xfrm>
            <a:off x="6879762" y="1925270"/>
            <a:ext cx="968838" cy="382156"/>
          </a:xfrm>
          <a:prstGeom prst="rect">
            <a:avLst/>
          </a:prstGeom>
        </p:spPr>
        <p:txBody>
          <a:bodyPr vert="horz" wrap="square" lIns="0" tIns="12700" rIns="0" bIns="0" rtlCol="0">
            <a:spAutoFit/>
          </a:bodyPr>
          <a:lstStyle/>
          <a:p>
            <a:pPr marL="12700">
              <a:spcBef>
                <a:spcPts val="100"/>
              </a:spcBef>
            </a:pPr>
            <a:r>
              <a:rPr b="1" dirty="0">
                <a:solidFill>
                  <a:srgbClr val="EE3D42"/>
                </a:solidFill>
                <a:latin typeface="Arial"/>
                <a:cs typeface="Arial"/>
              </a:rPr>
              <a:t>Page</a:t>
            </a:r>
            <a:endParaRPr dirty="0">
              <a:latin typeface="Arial"/>
              <a:cs typeface="Arial"/>
            </a:endParaRPr>
          </a:p>
        </p:txBody>
      </p:sp>
      <p:sp>
        <p:nvSpPr>
          <p:cNvPr id="9" name="object 9"/>
          <p:cNvSpPr/>
          <p:nvPr/>
        </p:nvSpPr>
        <p:spPr>
          <a:xfrm>
            <a:off x="5867400" y="2359786"/>
            <a:ext cx="2743200" cy="457200"/>
          </a:xfrm>
          <a:custGeom>
            <a:avLst/>
            <a:gdLst/>
            <a:ahLst/>
            <a:cxnLst/>
            <a:rect l="l" t="t" r="r" b="b"/>
            <a:pathLst>
              <a:path w="2743200" h="457200">
                <a:moveTo>
                  <a:pt x="0" y="457200"/>
                </a:moveTo>
                <a:lnTo>
                  <a:pt x="2743200" y="457200"/>
                </a:lnTo>
                <a:lnTo>
                  <a:pt x="2743200" y="0"/>
                </a:lnTo>
                <a:lnTo>
                  <a:pt x="0" y="0"/>
                </a:lnTo>
                <a:lnTo>
                  <a:pt x="0" y="457200"/>
                </a:lnTo>
                <a:close/>
              </a:path>
            </a:pathLst>
          </a:custGeom>
          <a:solidFill>
            <a:srgbClr val="FFFFFF"/>
          </a:solidFill>
        </p:spPr>
        <p:txBody>
          <a:bodyPr wrap="square" lIns="0" tIns="0" rIns="0" bIns="0" rtlCol="0"/>
          <a:lstStyle/>
          <a:p>
            <a:endParaRPr/>
          </a:p>
        </p:txBody>
      </p:sp>
      <p:sp>
        <p:nvSpPr>
          <p:cNvPr id="10" name="object 10"/>
          <p:cNvSpPr/>
          <p:nvPr/>
        </p:nvSpPr>
        <p:spPr>
          <a:xfrm>
            <a:off x="5867400" y="2359786"/>
            <a:ext cx="2743200" cy="457200"/>
          </a:xfrm>
          <a:custGeom>
            <a:avLst/>
            <a:gdLst/>
            <a:ahLst/>
            <a:cxnLst/>
            <a:rect l="l" t="t" r="r" b="b"/>
            <a:pathLst>
              <a:path w="2743200" h="457200">
                <a:moveTo>
                  <a:pt x="0" y="457200"/>
                </a:moveTo>
                <a:lnTo>
                  <a:pt x="2743200" y="457200"/>
                </a:lnTo>
                <a:lnTo>
                  <a:pt x="2743200" y="0"/>
                </a:lnTo>
                <a:lnTo>
                  <a:pt x="0" y="0"/>
                </a:lnTo>
                <a:lnTo>
                  <a:pt x="0" y="457200"/>
                </a:lnTo>
                <a:close/>
              </a:path>
            </a:pathLst>
          </a:custGeom>
          <a:ln w="25400">
            <a:solidFill>
              <a:srgbClr val="636363"/>
            </a:solidFill>
          </a:ln>
        </p:spPr>
        <p:txBody>
          <a:bodyPr wrap="square" lIns="0" tIns="0" rIns="0" bIns="0" rtlCol="0"/>
          <a:lstStyle/>
          <a:p>
            <a:endParaRPr/>
          </a:p>
        </p:txBody>
      </p:sp>
      <p:sp>
        <p:nvSpPr>
          <p:cNvPr id="11" name="object 11"/>
          <p:cNvSpPr txBox="1"/>
          <p:nvPr/>
        </p:nvSpPr>
        <p:spPr>
          <a:xfrm>
            <a:off x="5867400" y="2359787"/>
            <a:ext cx="2743200" cy="368691"/>
          </a:xfrm>
          <a:prstGeom prst="rect">
            <a:avLst/>
          </a:prstGeom>
          <a:solidFill>
            <a:srgbClr val="FFFFFF"/>
          </a:solidFill>
          <a:ln w="25400">
            <a:solidFill>
              <a:srgbClr val="636363"/>
            </a:solidFill>
          </a:ln>
        </p:spPr>
        <p:txBody>
          <a:bodyPr vert="horz" wrap="square" lIns="0" tIns="75565" rIns="0" bIns="0" rtlCol="0">
            <a:spAutoFit/>
          </a:bodyPr>
          <a:lstStyle/>
          <a:p>
            <a:pPr marL="572135">
              <a:spcBef>
                <a:spcPts val="595"/>
              </a:spcBef>
            </a:pPr>
            <a:r>
              <a:rPr sz="1900" b="1" i="1" dirty="0">
                <a:solidFill>
                  <a:srgbClr val="EE3D42"/>
                </a:solidFill>
                <a:latin typeface="Arial"/>
                <a:cs typeface="Arial"/>
              </a:rPr>
              <a:t>Num Tuples = 0</a:t>
            </a:r>
            <a:endParaRPr sz="1900" dirty="0">
              <a:latin typeface="Arial"/>
              <a:cs typeface="Arial"/>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439790" y="2469797"/>
            <a:ext cx="1600835" cy="256480"/>
          </a:xfrm>
          <a:prstGeom prst="rect">
            <a:avLst/>
          </a:prstGeom>
        </p:spPr>
        <p:txBody>
          <a:bodyPr vert="horz" wrap="square" lIns="0" tIns="0" rIns="0" bIns="0" rtlCol="0">
            <a:spAutoFit/>
          </a:bodyPr>
          <a:lstStyle/>
          <a:p>
            <a:pPr>
              <a:lnSpc>
                <a:spcPts val="1995"/>
              </a:lnSpc>
            </a:pPr>
            <a:r>
              <a:rPr sz="1900" b="1" i="1" spc="-505" dirty="0">
                <a:solidFill>
                  <a:srgbClr val="EE3D42"/>
                </a:solidFill>
                <a:latin typeface="Arial"/>
                <a:cs typeface="Arial"/>
              </a:rPr>
              <a:t>Num </a:t>
            </a:r>
            <a:r>
              <a:rPr sz="1900" b="1" i="1" spc="-130" dirty="0">
                <a:solidFill>
                  <a:srgbClr val="EE3D42"/>
                </a:solidFill>
                <a:latin typeface="Arial"/>
                <a:cs typeface="Arial"/>
              </a:rPr>
              <a:t>Tuples </a:t>
            </a:r>
            <a:r>
              <a:rPr sz="1900" b="1" i="1" spc="-210" dirty="0">
                <a:solidFill>
                  <a:srgbClr val="EE3D42"/>
                </a:solidFill>
                <a:latin typeface="Arial"/>
                <a:cs typeface="Arial"/>
              </a:rPr>
              <a:t>=</a:t>
            </a:r>
            <a:r>
              <a:rPr sz="1900" b="1" i="1" spc="95" dirty="0">
                <a:solidFill>
                  <a:srgbClr val="EE3D42"/>
                </a:solidFill>
                <a:latin typeface="Arial"/>
                <a:cs typeface="Arial"/>
              </a:rPr>
              <a:t> </a:t>
            </a:r>
            <a:r>
              <a:rPr sz="1900" b="1" i="1" spc="-160" dirty="0">
                <a:solidFill>
                  <a:srgbClr val="EE3D42"/>
                </a:solidFill>
                <a:latin typeface="Arial"/>
                <a:cs typeface="Arial"/>
              </a:rPr>
              <a:t>0</a:t>
            </a:r>
            <a:endParaRPr sz="1900">
              <a:latin typeface="Arial"/>
              <a:cs typeface="Arial"/>
            </a:endParaRPr>
          </a:p>
        </p:txBody>
      </p:sp>
      <p:graphicFrame>
        <p:nvGraphicFramePr>
          <p:cNvPr id="5" name="object 5"/>
          <p:cNvGraphicFramePr>
            <a:graphicFrameLocks noGrp="1"/>
          </p:cNvGraphicFramePr>
          <p:nvPr/>
        </p:nvGraphicFramePr>
        <p:xfrm>
          <a:off x="5854700" y="2347087"/>
          <a:ext cx="2743200" cy="2285997"/>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tblGrid>
              <a:tr h="455675">
                <a:tc>
                  <a:txBody>
                    <a:bodyPr/>
                    <a:lstStyle/>
                    <a:p>
                      <a:pPr marL="1905" algn="ctr">
                        <a:lnSpc>
                          <a:spcPct val="100000"/>
                        </a:lnSpc>
                        <a:spcBef>
                          <a:spcPts val="595"/>
                        </a:spcBef>
                      </a:pPr>
                      <a:r>
                        <a:rPr sz="1900" b="1" i="1" spc="-505" dirty="0">
                          <a:solidFill>
                            <a:srgbClr val="EE3D42"/>
                          </a:solidFill>
                          <a:latin typeface="Arial"/>
                          <a:cs typeface="Arial"/>
                        </a:rPr>
                        <a:t>Num </a:t>
                      </a:r>
                      <a:r>
                        <a:rPr sz="1900" b="1" i="1" spc="-130" dirty="0">
                          <a:solidFill>
                            <a:srgbClr val="EE3D42"/>
                          </a:solidFill>
                          <a:latin typeface="Arial"/>
                          <a:cs typeface="Arial"/>
                        </a:rPr>
                        <a:t>Tuples </a:t>
                      </a:r>
                      <a:r>
                        <a:rPr sz="1900" b="1" i="1" spc="-210" dirty="0">
                          <a:solidFill>
                            <a:srgbClr val="EE3D42"/>
                          </a:solidFill>
                          <a:latin typeface="Arial"/>
                          <a:cs typeface="Arial"/>
                        </a:rPr>
                        <a:t>=</a:t>
                      </a:r>
                      <a:r>
                        <a:rPr sz="1900" b="1" i="1" spc="-190" dirty="0">
                          <a:solidFill>
                            <a:srgbClr val="EE3D42"/>
                          </a:solidFill>
                          <a:latin typeface="Arial"/>
                          <a:cs typeface="Arial"/>
                        </a:rPr>
                        <a:t> </a:t>
                      </a:r>
                      <a:r>
                        <a:rPr sz="1900" b="1" i="1" spc="-160" dirty="0">
                          <a:solidFill>
                            <a:srgbClr val="EE3D42"/>
                          </a:solidFill>
                          <a:latin typeface="Arial"/>
                          <a:cs typeface="Arial"/>
                        </a:rPr>
                        <a:t>3</a:t>
                      </a:r>
                      <a:endParaRPr sz="1900">
                        <a:latin typeface="Arial"/>
                        <a:cs typeface="Arial"/>
                      </a:endParaRPr>
                    </a:p>
                  </a:txBody>
                  <a:tcPr marL="0" marR="0" marT="755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0"/>
                  </a:ext>
                </a:extLst>
              </a:tr>
              <a:tr h="452627">
                <a:tc>
                  <a:txBody>
                    <a:bodyPr/>
                    <a:lstStyle/>
                    <a:p>
                      <a:pPr marL="3175" algn="ctr">
                        <a:lnSpc>
                          <a:spcPct val="100000"/>
                        </a:lnSpc>
                        <a:spcBef>
                          <a:spcPts val="685"/>
                        </a:spcBef>
                      </a:pPr>
                      <a:r>
                        <a:rPr sz="1800" spc="-5" dirty="0">
                          <a:solidFill>
                            <a:srgbClr val="636363"/>
                          </a:solidFill>
                          <a:latin typeface="SimSun"/>
                          <a:cs typeface="SimSun"/>
                        </a:rPr>
                        <a:t>Tuple</a:t>
                      </a:r>
                      <a:r>
                        <a:rPr sz="1800" spc="-15" dirty="0">
                          <a:solidFill>
                            <a:srgbClr val="636363"/>
                          </a:solidFill>
                          <a:latin typeface="SimSun"/>
                          <a:cs typeface="SimSun"/>
                        </a:rPr>
                        <a:t> </a:t>
                      </a:r>
                      <a:r>
                        <a:rPr sz="1800" spc="-10" dirty="0">
                          <a:solidFill>
                            <a:srgbClr val="636363"/>
                          </a:solidFill>
                          <a:latin typeface="SimSun"/>
                          <a:cs typeface="SimSun"/>
                        </a:rPr>
                        <a:t>#1</a:t>
                      </a:r>
                      <a:endParaRPr sz="1800" dirty="0">
                        <a:latin typeface="SimSun"/>
                        <a:cs typeface="SimSun"/>
                      </a:endParaRPr>
                    </a:p>
                  </a:txBody>
                  <a:tcPr marL="0" marR="0" marT="86995" marB="0">
                    <a:lnL w="28575">
                      <a:solidFill>
                        <a:srgbClr val="636363"/>
                      </a:solidFill>
                      <a:prstDash val="solid"/>
                    </a:lnL>
                    <a:lnR w="28575">
                      <a:solidFill>
                        <a:srgbClr val="636363"/>
                      </a:solidFill>
                      <a:prstDash val="solid"/>
                    </a:lnR>
                    <a:lnT w="28575">
                      <a:solidFill>
                        <a:srgbClr val="636363"/>
                      </a:solidFill>
                      <a:prstDash val="solid"/>
                    </a:lnT>
                    <a:lnB w="38100">
                      <a:solidFill>
                        <a:srgbClr val="636363"/>
                      </a:solidFill>
                      <a:prstDash val="solid"/>
                    </a:lnB>
                    <a:solidFill>
                      <a:srgbClr val="FFFFFF"/>
                    </a:solidFill>
                  </a:tcPr>
                </a:tc>
                <a:extLst>
                  <a:ext uri="{0D108BD9-81ED-4DB2-BD59-A6C34878D82A}">
                    <a16:rowId xmlns:a16="http://schemas.microsoft.com/office/drawing/2014/main" val="10001"/>
                  </a:ext>
                </a:extLst>
              </a:tr>
              <a:tr h="452628">
                <a:tc>
                  <a:txBody>
                    <a:bodyPr/>
                    <a:lstStyle/>
                    <a:p>
                      <a:pPr marL="3810" algn="ctr">
                        <a:lnSpc>
                          <a:spcPct val="100000"/>
                        </a:lnSpc>
                        <a:spcBef>
                          <a:spcPts val="690"/>
                        </a:spcBef>
                      </a:pPr>
                      <a:r>
                        <a:rPr sz="1800" spc="-5" dirty="0">
                          <a:solidFill>
                            <a:srgbClr val="636363"/>
                          </a:solidFill>
                          <a:latin typeface="SimSun"/>
                          <a:cs typeface="SimSun"/>
                        </a:rPr>
                        <a:t>Tuple</a:t>
                      </a:r>
                      <a:r>
                        <a:rPr sz="1800" spc="-15" dirty="0">
                          <a:solidFill>
                            <a:srgbClr val="636363"/>
                          </a:solidFill>
                          <a:latin typeface="SimSun"/>
                          <a:cs typeface="SimSun"/>
                        </a:rPr>
                        <a:t> </a:t>
                      </a:r>
                      <a:r>
                        <a:rPr sz="1800" spc="-10" dirty="0">
                          <a:solidFill>
                            <a:srgbClr val="636363"/>
                          </a:solidFill>
                          <a:latin typeface="SimSun"/>
                          <a:cs typeface="SimSun"/>
                        </a:rPr>
                        <a:t>#2</a:t>
                      </a:r>
                      <a:endParaRPr sz="1800">
                        <a:latin typeface="SimSun"/>
                        <a:cs typeface="SimSun"/>
                      </a:endParaRPr>
                    </a:p>
                  </a:txBody>
                  <a:tcPr marL="0" marR="0" marT="87630" marB="0">
                    <a:lnL w="28575">
                      <a:solidFill>
                        <a:srgbClr val="636363"/>
                      </a:solidFill>
                      <a:prstDash val="solid"/>
                    </a:lnL>
                    <a:lnR w="28575">
                      <a:solidFill>
                        <a:srgbClr val="636363"/>
                      </a:solidFill>
                      <a:prstDash val="solid"/>
                    </a:lnR>
                    <a:lnT w="38100">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2"/>
                  </a:ext>
                </a:extLst>
              </a:tr>
              <a:tr h="455675">
                <a:tc>
                  <a:txBody>
                    <a:bodyPr/>
                    <a:lstStyle/>
                    <a:p>
                      <a:pPr marL="3175" algn="ctr">
                        <a:lnSpc>
                          <a:spcPct val="100000"/>
                        </a:lnSpc>
                        <a:spcBef>
                          <a:spcPts val="700"/>
                        </a:spcBef>
                      </a:pPr>
                      <a:r>
                        <a:rPr sz="1800" spc="-5" dirty="0">
                          <a:solidFill>
                            <a:srgbClr val="636363"/>
                          </a:solidFill>
                          <a:latin typeface="SimSun"/>
                          <a:cs typeface="SimSun"/>
                        </a:rPr>
                        <a:t>Tuple</a:t>
                      </a:r>
                      <a:r>
                        <a:rPr sz="1800" spc="-15" dirty="0">
                          <a:solidFill>
                            <a:srgbClr val="636363"/>
                          </a:solidFill>
                          <a:latin typeface="SimSun"/>
                          <a:cs typeface="SimSun"/>
                        </a:rPr>
                        <a:t> </a:t>
                      </a:r>
                      <a:r>
                        <a:rPr sz="1800" spc="-10" dirty="0">
                          <a:solidFill>
                            <a:srgbClr val="636363"/>
                          </a:solidFill>
                          <a:latin typeface="SimSun"/>
                          <a:cs typeface="SimSun"/>
                        </a:rPr>
                        <a:t>#3</a:t>
                      </a:r>
                      <a:endParaRPr sz="1800" dirty="0">
                        <a:latin typeface="SimSun"/>
                        <a:cs typeface="SimSun"/>
                      </a:endParaRPr>
                    </a:p>
                  </a:txBody>
                  <a:tcPr marL="0" marR="0" marT="8890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3"/>
                  </a:ext>
                </a:extLst>
              </a:tr>
              <a:tr h="469392">
                <a:tc>
                  <a:txBody>
                    <a:bodyPr/>
                    <a:lstStyle/>
                    <a:p>
                      <a:pPr>
                        <a:lnSpc>
                          <a:spcPct val="100000"/>
                        </a:lnSpc>
                      </a:pPr>
                      <a:endParaRPr sz="2100" dirty="0">
                        <a:latin typeface="Times New Roman"/>
                        <a:cs typeface="Times New Roman"/>
                      </a:endParaRPr>
                    </a:p>
                  </a:txBody>
                  <a:tcPr marL="0" marR="0" marT="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2C6BD7"/>
                    </a:solidFill>
                  </a:tcPr>
                </a:tc>
                <a:extLst>
                  <a:ext uri="{0D108BD9-81ED-4DB2-BD59-A6C34878D82A}">
                    <a16:rowId xmlns:a16="http://schemas.microsoft.com/office/drawing/2014/main" val="10004"/>
                  </a:ext>
                </a:extLst>
              </a:tr>
            </a:tbl>
          </a:graphicData>
        </a:graphic>
      </p:graphicFrame>
      <p:sp>
        <p:nvSpPr>
          <p:cNvPr id="7" name="object 7"/>
          <p:cNvSpPr txBox="1"/>
          <p:nvPr/>
        </p:nvSpPr>
        <p:spPr>
          <a:xfrm>
            <a:off x="6879762" y="1925270"/>
            <a:ext cx="968838" cy="391795"/>
          </a:xfrm>
          <a:prstGeom prst="rect">
            <a:avLst/>
          </a:prstGeom>
        </p:spPr>
        <p:txBody>
          <a:bodyPr vert="horz" wrap="square" lIns="0" tIns="12700" rIns="0" bIns="0" rtlCol="0">
            <a:spAutoFit/>
          </a:bodyPr>
          <a:lstStyle/>
          <a:p>
            <a:pPr marL="12700">
              <a:spcBef>
                <a:spcPts val="100"/>
              </a:spcBef>
            </a:pPr>
            <a:r>
              <a:rPr b="1" spc="-80" dirty="0">
                <a:solidFill>
                  <a:srgbClr val="EE3D42"/>
                </a:solidFill>
                <a:latin typeface="Arial"/>
                <a:cs typeface="Arial"/>
              </a:rPr>
              <a:t>P</a:t>
            </a:r>
            <a:r>
              <a:rPr b="1" spc="-40" dirty="0">
                <a:solidFill>
                  <a:srgbClr val="EE3D42"/>
                </a:solidFill>
                <a:latin typeface="Arial"/>
                <a:cs typeface="Arial"/>
              </a:rPr>
              <a:t>ag</a:t>
            </a:r>
            <a:r>
              <a:rPr b="1" dirty="0">
                <a:solidFill>
                  <a:srgbClr val="EE3D42"/>
                </a:solidFill>
                <a:latin typeface="Arial"/>
                <a:cs typeface="Arial"/>
              </a:rPr>
              <a:t>e</a:t>
            </a:r>
            <a:endParaRPr dirty="0">
              <a:latin typeface="Arial"/>
              <a:cs typeface="Arial"/>
            </a:endParaRPr>
          </a:p>
        </p:txBody>
      </p:sp>
      <p:sp>
        <p:nvSpPr>
          <p:cNvPr id="10" name="object 2">
            <a:extLst>
              <a:ext uri="{FF2B5EF4-FFF2-40B4-BE49-F238E27FC236}">
                <a16:creationId xmlns:a16="http://schemas.microsoft.com/office/drawing/2014/main" id="{33B01092-FF89-474C-82F6-5F491D332123}"/>
              </a:ext>
            </a:extLst>
          </p:cNvPr>
          <p:cNvSpPr txBox="1">
            <a:spLocks noGrp="1"/>
          </p:cNvSpPr>
          <p:nvPr>
            <p:ph type="title"/>
          </p:nvPr>
        </p:nvSpPr>
        <p:spPr>
          <a:xfrm>
            <a:off x="12057" y="-61555"/>
            <a:ext cx="9119886" cy="627736"/>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364615" algn="l"/>
              </a:tabLst>
            </a:pPr>
            <a:r>
              <a:rPr lang="en-US" sz="4000" b="1" dirty="0">
                <a:effectLst>
                  <a:outerShdw blurRad="38100" dist="38100" dir="2700000" algn="tl">
                    <a:srgbClr val="000000">
                      <a:alpha val="43137"/>
                    </a:srgbClr>
                  </a:outerShdw>
                </a:effectLst>
              </a:rPr>
              <a:t>Tuple Storage</a:t>
            </a:r>
          </a:p>
        </p:txBody>
      </p:sp>
      <p:sp>
        <p:nvSpPr>
          <p:cNvPr id="11" name="object 3">
            <a:extLst>
              <a:ext uri="{FF2B5EF4-FFF2-40B4-BE49-F238E27FC236}">
                <a16:creationId xmlns:a16="http://schemas.microsoft.com/office/drawing/2014/main" id="{BF910BED-2DFA-48A3-8BB5-5D7948CB8FD1}"/>
              </a:ext>
            </a:extLst>
          </p:cNvPr>
          <p:cNvSpPr txBox="1"/>
          <p:nvPr/>
        </p:nvSpPr>
        <p:spPr>
          <a:xfrm>
            <a:off x="152400" y="1315839"/>
            <a:ext cx="5029200" cy="443711"/>
          </a:xfrm>
          <a:prstGeom prst="rect">
            <a:avLst/>
          </a:prstGeom>
        </p:spPr>
        <p:txBody>
          <a:bodyPr vert="horz" wrap="square" lIns="0" tIns="12700" rIns="0" bIns="0" rtlCol="0">
            <a:spAutoFit/>
          </a:bodyPr>
          <a:lstStyle/>
          <a:p>
            <a:pPr marL="12700">
              <a:spcBef>
                <a:spcPts val="100"/>
              </a:spcBef>
            </a:pPr>
            <a:r>
              <a:rPr sz="2800" dirty="0">
                <a:solidFill>
                  <a:srgbClr val="585858"/>
                </a:solidFill>
                <a:latin typeface="Palatino Linotype"/>
                <a:cs typeface="Palatino Linotype"/>
              </a:rPr>
              <a:t>How to store tuples in a page?</a:t>
            </a:r>
            <a:endParaRPr sz="2800" dirty="0">
              <a:latin typeface="Palatino Linotype"/>
              <a:cs typeface="Palatino Linotype"/>
            </a:endParaRPr>
          </a:p>
        </p:txBody>
      </p:sp>
      <p:sp>
        <p:nvSpPr>
          <p:cNvPr id="12" name="object 4">
            <a:extLst>
              <a:ext uri="{FF2B5EF4-FFF2-40B4-BE49-F238E27FC236}">
                <a16:creationId xmlns:a16="http://schemas.microsoft.com/office/drawing/2014/main" id="{2AE8BA10-B99D-41E3-8719-120152296F5C}"/>
              </a:ext>
            </a:extLst>
          </p:cNvPr>
          <p:cNvSpPr txBox="1"/>
          <p:nvPr/>
        </p:nvSpPr>
        <p:spPr>
          <a:xfrm>
            <a:off x="152400" y="2361518"/>
            <a:ext cx="5410200" cy="2364493"/>
          </a:xfrm>
          <a:prstGeom prst="rect">
            <a:avLst/>
          </a:prstGeom>
        </p:spPr>
        <p:txBody>
          <a:bodyPr vert="horz" wrap="square" lIns="0" tIns="47625" rIns="0" bIns="0" rtlCol="0">
            <a:spAutoFit/>
          </a:bodyPr>
          <a:lstStyle/>
          <a:p>
            <a:pPr marL="12700" marR="5080" algn="just">
              <a:lnSpc>
                <a:spcPct val="90500"/>
              </a:lnSpc>
              <a:spcBef>
                <a:spcPts val="375"/>
              </a:spcBef>
            </a:pPr>
            <a:r>
              <a:rPr sz="2800" b="1" dirty="0">
                <a:latin typeface="Times New Roman"/>
                <a:cs typeface="Times New Roman"/>
              </a:rPr>
              <a:t>Strawman Idea: </a:t>
            </a:r>
            <a:endParaRPr lang="en-US" sz="2800" b="1" dirty="0">
              <a:latin typeface="Times New Roman"/>
              <a:cs typeface="Times New Roman"/>
            </a:endParaRPr>
          </a:p>
          <a:p>
            <a:pPr marL="12700" marR="5080" algn="just">
              <a:lnSpc>
                <a:spcPct val="150000"/>
              </a:lnSpc>
              <a:spcBef>
                <a:spcPts val="375"/>
              </a:spcBef>
            </a:pPr>
            <a:r>
              <a:rPr sz="2800" dirty="0">
                <a:latin typeface="Palatino Linotype"/>
                <a:cs typeface="Palatino Linotype"/>
              </a:rPr>
              <a:t>Keep track of the  number of tuples in a page and then  just append a new tuple to the end.</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439790" y="2469797"/>
            <a:ext cx="1600835" cy="256480"/>
          </a:xfrm>
          <a:prstGeom prst="rect">
            <a:avLst/>
          </a:prstGeom>
        </p:spPr>
        <p:txBody>
          <a:bodyPr vert="horz" wrap="square" lIns="0" tIns="0" rIns="0" bIns="0" rtlCol="0">
            <a:spAutoFit/>
          </a:bodyPr>
          <a:lstStyle/>
          <a:p>
            <a:pPr>
              <a:lnSpc>
                <a:spcPts val="1995"/>
              </a:lnSpc>
            </a:pPr>
            <a:r>
              <a:rPr sz="1900" b="1" i="1" spc="-505" dirty="0">
                <a:solidFill>
                  <a:srgbClr val="EE3D42"/>
                </a:solidFill>
                <a:latin typeface="Arial"/>
                <a:cs typeface="Arial"/>
              </a:rPr>
              <a:t>Num </a:t>
            </a:r>
            <a:r>
              <a:rPr sz="1900" b="1" i="1" spc="-130" dirty="0">
                <a:solidFill>
                  <a:srgbClr val="EE3D42"/>
                </a:solidFill>
                <a:latin typeface="Arial"/>
                <a:cs typeface="Arial"/>
              </a:rPr>
              <a:t>Tuples </a:t>
            </a:r>
            <a:r>
              <a:rPr sz="1900" b="1" i="1" spc="-210" dirty="0">
                <a:solidFill>
                  <a:srgbClr val="EE3D42"/>
                </a:solidFill>
                <a:latin typeface="Arial"/>
                <a:cs typeface="Arial"/>
              </a:rPr>
              <a:t>=</a:t>
            </a:r>
            <a:r>
              <a:rPr sz="1900" b="1" i="1" spc="95" dirty="0">
                <a:solidFill>
                  <a:srgbClr val="EE3D42"/>
                </a:solidFill>
                <a:latin typeface="Arial"/>
                <a:cs typeface="Arial"/>
              </a:rPr>
              <a:t> </a:t>
            </a:r>
            <a:r>
              <a:rPr sz="1900" b="1" i="1" spc="-160" dirty="0">
                <a:solidFill>
                  <a:srgbClr val="EE3D42"/>
                </a:solidFill>
                <a:latin typeface="Arial"/>
                <a:cs typeface="Arial"/>
              </a:rPr>
              <a:t>0</a:t>
            </a:r>
            <a:endParaRPr sz="1900">
              <a:latin typeface="Arial"/>
              <a:cs typeface="Arial"/>
            </a:endParaRPr>
          </a:p>
        </p:txBody>
      </p:sp>
      <p:sp>
        <p:nvSpPr>
          <p:cNvPr id="5" name="object 5"/>
          <p:cNvSpPr txBox="1"/>
          <p:nvPr/>
        </p:nvSpPr>
        <p:spPr>
          <a:xfrm>
            <a:off x="6439790" y="2469797"/>
            <a:ext cx="1600835" cy="256480"/>
          </a:xfrm>
          <a:prstGeom prst="rect">
            <a:avLst/>
          </a:prstGeom>
        </p:spPr>
        <p:txBody>
          <a:bodyPr vert="horz" wrap="square" lIns="0" tIns="0" rIns="0" bIns="0" rtlCol="0">
            <a:spAutoFit/>
          </a:bodyPr>
          <a:lstStyle/>
          <a:p>
            <a:pPr>
              <a:lnSpc>
                <a:spcPts val="1995"/>
              </a:lnSpc>
            </a:pPr>
            <a:r>
              <a:rPr sz="1900" b="1" i="1" spc="-505" dirty="0">
                <a:solidFill>
                  <a:srgbClr val="EE3D42"/>
                </a:solidFill>
                <a:latin typeface="Arial"/>
                <a:cs typeface="Arial"/>
              </a:rPr>
              <a:t>Num </a:t>
            </a:r>
            <a:r>
              <a:rPr sz="1900" b="1" i="1" spc="-130" dirty="0">
                <a:solidFill>
                  <a:srgbClr val="EE3D42"/>
                </a:solidFill>
                <a:latin typeface="Arial"/>
                <a:cs typeface="Arial"/>
              </a:rPr>
              <a:t>Tuples </a:t>
            </a:r>
            <a:r>
              <a:rPr sz="1900" b="1" i="1" spc="-210" dirty="0">
                <a:solidFill>
                  <a:srgbClr val="EE3D42"/>
                </a:solidFill>
                <a:latin typeface="Arial"/>
                <a:cs typeface="Arial"/>
              </a:rPr>
              <a:t>=</a:t>
            </a:r>
            <a:r>
              <a:rPr sz="1900" b="1" i="1" spc="95" dirty="0">
                <a:solidFill>
                  <a:srgbClr val="EE3D42"/>
                </a:solidFill>
                <a:latin typeface="Arial"/>
                <a:cs typeface="Arial"/>
              </a:rPr>
              <a:t> </a:t>
            </a:r>
            <a:r>
              <a:rPr sz="1900" b="1" i="1" spc="-160" dirty="0">
                <a:solidFill>
                  <a:srgbClr val="EE3D42"/>
                </a:solidFill>
                <a:latin typeface="Arial"/>
                <a:cs typeface="Arial"/>
              </a:rPr>
              <a:t>3</a:t>
            </a:r>
            <a:endParaRPr sz="1900">
              <a:latin typeface="Arial"/>
              <a:cs typeface="Arial"/>
            </a:endParaRPr>
          </a:p>
        </p:txBody>
      </p:sp>
      <p:graphicFrame>
        <p:nvGraphicFramePr>
          <p:cNvPr id="6" name="object 6"/>
          <p:cNvGraphicFramePr>
            <a:graphicFrameLocks noGrp="1"/>
          </p:cNvGraphicFramePr>
          <p:nvPr/>
        </p:nvGraphicFramePr>
        <p:xfrm>
          <a:off x="5854700" y="2347086"/>
          <a:ext cx="2743200" cy="2285998"/>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tblGrid>
              <a:tr h="455675">
                <a:tc>
                  <a:txBody>
                    <a:bodyPr/>
                    <a:lstStyle/>
                    <a:p>
                      <a:pPr marL="1905" algn="ctr">
                        <a:lnSpc>
                          <a:spcPct val="100000"/>
                        </a:lnSpc>
                        <a:spcBef>
                          <a:spcPts val="595"/>
                        </a:spcBef>
                      </a:pPr>
                      <a:r>
                        <a:rPr sz="1900" b="1" i="1" spc="-505" dirty="0">
                          <a:solidFill>
                            <a:srgbClr val="EE3D42"/>
                          </a:solidFill>
                          <a:latin typeface="Arial"/>
                          <a:cs typeface="Arial"/>
                        </a:rPr>
                        <a:t>Num </a:t>
                      </a:r>
                      <a:r>
                        <a:rPr sz="1900" b="1" i="1" spc="-130" dirty="0">
                          <a:solidFill>
                            <a:srgbClr val="EE3D42"/>
                          </a:solidFill>
                          <a:latin typeface="Arial"/>
                          <a:cs typeface="Arial"/>
                        </a:rPr>
                        <a:t>Tuples </a:t>
                      </a:r>
                      <a:r>
                        <a:rPr sz="1900" b="1" i="1" spc="-210" dirty="0">
                          <a:solidFill>
                            <a:srgbClr val="EE3D42"/>
                          </a:solidFill>
                          <a:latin typeface="Arial"/>
                          <a:cs typeface="Arial"/>
                        </a:rPr>
                        <a:t>=</a:t>
                      </a:r>
                      <a:r>
                        <a:rPr sz="1900" b="1" i="1" spc="-190" dirty="0">
                          <a:solidFill>
                            <a:srgbClr val="EE3D42"/>
                          </a:solidFill>
                          <a:latin typeface="Arial"/>
                          <a:cs typeface="Arial"/>
                        </a:rPr>
                        <a:t> </a:t>
                      </a:r>
                      <a:r>
                        <a:rPr sz="1900" b="1" i="1" spc="-160" dirty="0">
                          <a:solidFill>
                            <a:srgbClr val="EE3D42"/>
                          </a:solidFill>
                          <a:latin typeface="Arial"/>
                          <a:cs typeface="Arial"/>
                        </a:rPr>
                        <a:t>2</a:t>
                      </a:r>
                      <a:endParaRPr sz="1900">
                        <a:latin typeface="Arial"/>
                        <a:cs typeface="Arial"/>
                      </a:endParaRPr>
                    </a:p>
                  </a:txBody>
                  <a:tcPr marL="0" marR="0" marT="755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0"/>
                  </a:ext>
                </a:extLst>
              </a:tr>
              <a:tr h="455675">
                <a:tc>
                  <a:txBody>
                    <a:bodyPr/>
                    <a:lstStyle/>
                    <a:p>
                      <a:pPr marL="3175" algn="ctr">
                        <a:lnSpc>
                          <a:spcPct val="100000"/>
                        </a:lnSpc>
                        <a:spcBef>
                          <a:spcPts val="685"/>
                        </a:spcBef>
                      </a:pPr>
                      <a:r>
                        <a:rPr sz="1800" spc="-5" dirty="0">
                          <a:solidFill>
                            <a:srgbClr val="636363"/>
                          </a:solidFill>
                          <a:latin typeface="SimSun"/>
                          <a:cs typeface="SimSun"/>
                        </a:rPr>
                        <a:t>Tuple</a:t>
                      </a:r>
                      <a:r>
                        <a:rPr sz="1800" spc="-15" dirty="0">
                          <a:solidFill>
                            <a:srgbClr val="636363"/>
                          </a:solidFill>
                          <a:latin typeface="SimSun"/>
                          <a:cs typeface="SimSun"/>
                        </a:rPr>
                        <a:t> </a:t>
                      </a:r>
                      <a:r>
                        <a:rPr sz="1800" spc="-10" dirty="0">
                          <a:solidFill>
                            <a:srgbClr val="636363"/>
                          </a:solidFill>
                          <a:latin typeface="SimSun"/>
                          <a:cs typeface="SimSun"/>
                        </a:rPr>
                        <a:t>#1</a:t>
                      </a:r>
                      <a:endParaRPr sz="1800">
                        <a:latin typeface="SimSun"/>
                        <a:cs typeface="SimSun"/>
                      </a:endParaRPr>
                    </a:p>
                  </a:txBody>
                  <a:tcPr marL="0" marR="0" marT="8699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1"/>
                  </a:ext>
                </a:extLst>
              </a:tr>
              <a:tr h="448056">
                <a:tc>
                  <a:txBody>
                    <a:bodyPr/>
                    <a:lstStyle/>
                    <a:p>
                      <a:pPr>
                        <a:lnSpc>
                          <a:spcPct val="100000"/>
                        </a:lnSpc>
                      </a:pPr>
                      <a:endParaRPr sz="2000" dirty="0">
                        <a:latin typeface="Times New Roman"/>
                        <a:cs typeface="Times New Roman"/>
                      </a:endParaRPr>
                    </a:p>
                  </a:txBody>
                  <a:tcPr marL="0" marR="0" marT="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2C6BD7"/>
                    </a:solidFill>
                  </a:tcPr>
                </a:tc>
                <a:extLst>
                  <a:ext uri="{0D108BD9-81ED-4DB2-BD59-A6C34878D82A}">
                    <a16:rowId xmlns:a16="http://schemas.microsoft.com/office/drawing/2014/main" val="10002"/>
                  </a:ext>
                </a:extLst>
              </a:tr>
              <a:tr h="457200">
                <a:tc>
                  <a:txBody>
                    <a:bodyPr/>
                    <a:lstStyle/>
                    <a:p>
                      <a:pPr marL="3175" algn="ctr">
                        <a:lnSpc>
                          <a:spcPct val="100000"/>
                        </a:lnSpc>
                        <a:spcBef>
                          <a:spcPts val="710"/>
                        </a:spcBef>
                      </a:pPr>
                      <a:r>
                        <a:rPr sz="1800" spc="-5" dirty="0">
                          <a:solidFill>
                            <a:srgbClr val="636363"/>
                          </a:solidFill>
                          <a:latin typeface="SimSun"/>
                          <a:cs typeface="SimSun"/>
                        </a:rPr>
                        <a:t>Tuple</a:t>
                      </a:r>
                      <a:r>
                        <a:rPr sz="1800" spc="-15" dirty="0">
                          <a:solidFill>
                            <a:srgbClr val="636363"/>
                          </a:solidFill>
                          <a:latin typeface="SimSun"/>
                          <a:cs typeface="SimSun"/>
                        </a:rPr>
                        <a:t> </a:t>
                      </a:r>
                      <a:r>
                        <a:rPr sz="1800" spc="-10" dirty="0">
                          <a:solidFill>
                            <a:srgbClr val="636363"/>
                          </a:solidFill>
                          <a:latin typeface="SimSun"/>
                          <a:cs typeface="SimSun"/>
                        </a:rPr>
                        <a:t>#3</a:t>
                      </a:r>
                      <a:endParaRPr sz="1800">
                        <a:latin typeface="SimSun"/>
                        <a:cs typeface="SimSun"/>
                      </a:endParaRPr>
                    </a:p>
                  </a:txBody>
                  <a:tcPr marL="0" marR="0" marT="9017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3"/>
                  </a:ext>
                </a:extLst>
              </a:tr>
              <a:tr h="469392">
                <a:tc>
                  <a:txBody>
                    <a:bodyPr/>
                    <a:lstStyle/>
                    <a:p>
                      <a:pPr>
                        <a:lnSpc>
                          <a:spcPct val="100000"/>
                        </a:lnSpc>
                      </a:pPr>
                      <a:endParaRPr sz="2000" dirty="0">
                        <a:latin typeface="Times New Roman"/>
                        <a:cs typeface="Times New Roman"/>
                      </a:endParaRPr>
                    </a:p>
                  </a:txBody>
                  <a:tcPr marL="0" marR="0" marT="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2C6BD7"/>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6879762" y="1925270"/>
            <a:ext cx="735965" cy="391795"/>
          </a:xfrm>
          <a:prstGeom prst="rect">
            <a:avLst/>
          </a:prstGeom>
        </p:spPr>
        <p:txBody>
          <a:bodyPr vert="horz" wrap="square" lIns="0" tIns="12700" rIns="0" bIns="0" rtlCol="0">
            <a:spAutoFit/>
          </a:bodyPr>
          <a:lstStyle/>
          <a:p>
            <a:pPr marL="12700">
              <a:spcBef>
                <a:spcPts val="100"/>
              </a:spcBef>
            </a:pPr>
            <a:r>
              <a:rPr b="1" spc="-80" dirty="0">
                <a:solidFill>
                  <a:srgbClr val="EE3D42"/>
                </a:solidFill>
                <a:latin typeface="Arial"/>
                <a:cs typeface="Arial"/>
              </a:rPr>
              <a:t>P</a:t>
            </a:r>
            <a:r>
              <a:rPr b="1" spc="-40" dirty="0">
                <a:solidFill>
                  <a:srgbClr val="EE3D42"/>
                </a:solidFill>
                <a:latin typeface="Arial"/>
                <a:cs typeface="Arial"/>
              </a:rPr>
              <a:t>ag</a:t>
            </a:r>
            <a:r>
              <a:rPr b="1" dirty="0">
                <a:solidFill>
                  <a:srgbClr val="EE3D42"/>
                </a:solidFill>
                <a:latin typeface="Arial"/>
                <a:cs typeface="Arial"/>
              </a:rPr>
              <a:t>e</a:t>
            </a:r>
            <a:endParaRPr>
              <a:latin typeface="Arial"/>
              <a:cs typeface="Arial"/>
            </a:endParaRPr>
          </a:p>
        </p:txBody>
      </p:sp>
      <p:sp>
        <p:nvSpPr>
          <p:cNvPr id="11" name="object 2">
            <a:extLst>
              <a:ext uri="{FF2B5EF4-FFF2-40B4-BE49-F238E27FC236}">
                <a16:creationId xmlns:a16="http://schemas.microsoft.com/office/drawing/2014/main" id="{EDBB58C2-705B-4077-82A6-5BCB3A1839C2}"/>
              </a:ext>
            </a:extLst>
          </p:cNvPr>
          <p:cNvSpPr txBox="1">
            <a:spLocks noGrp="1"/>
          </p:cNvSpPr>
          <p:nvPr>
            <p:ph type="title"/>
          </p:nvPr>
        </p:nvSpPr>
        <p:spPr>
          <a:xfrm>
            <a:off x="12057" y="-61555"/>
            <a:ext cx="9119886" cy="627736"/>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364615" algn="l"/>
              </a:tabLst>
            </a:pPr>
            <a:r>
              <a:rPr lang="en-US" sz="4000" b="1" dirty="0">
                <a:effectLst>
                  <a:outerShdw blurRad="38100" dist="38100" dir="2700000" algn="tl">
                    <a:srgbClr val="000000">
                      <a:alpha val="43137"/>
                    </a:srgbClr>
                  </a:outerShdw>
                </a:effectLst>
              </a:rPr>
              <a:t>Tuple Storage</a:t>
            </a:r>
          </a:p>
        </p:txBody>
      </p:sp>
      <p:sp>
        <p:nvSpPr>
          <p:cNvPr id="12" name="object 3">
            <a:extLst>
              <a:ext uri="{FF2B5EF4-FFF2-40B4-BE49-F238E27FC236}">
                <a16:creationId xmlns:a16="http://schemas.microsoft.com/office/drawing/2014/main" id="{CF6D3BC1-7693-4847-96BA-D55B35B25EE9}"/>
              </a:ext>
            </a:extLst>
          </p:cNvPr>
          <p:cNvSpPr txBox="1"/>
          <p:nvPr/>
        </p:nvSpPr>
        <p:spPr>
          <a:xfrm>
            <a:off x="152400" y="1315839"/>
            <a:ext cx="5029200" cy="443711"/>
          </a:xfrm>
          <a:prstGeom prst="rect">
            <a:avLst/>
          </a:prstGeom>
        </p:spPr>
        <p:txBody>
          <a:bodyPr vert="horz" wrap="square" lIns="0" tIns="12700" rIns="0" bIns="0" rtlCol="0">
            <a:spAutoFit/>
          </a:bodyPr>
          <a:lstStyle/>
          <a:p>
            <a:pPr marL="12700">
              <a:spcBef>
                <a:spcPts val="100"/>
              </a:spcBef>
            </a:pPr>
            <a:r>
              <a:rPr sz="2800" dirty="0">
                <a:solidFill>
                  <a:srgbClr val="585858"/>
                </a:solidFill>
                <a:latin typeface="Palatino Linotype"/>
                <a:cs typeface="Palatino Linotype"/>
              </a:rPr>
              <a:t>How to store tuples in a page?</a:t>
            </a:r>
            <a:endParaRPr sz="2800" dirty="0">
              <a:latin typeface="Palatino Linotype"/>
              <a:cs typeface="Palatino Linotype"/>
            </a:endParaRPr>
          </a:p>
        </p:txBody>
      </p:sp>
      <p:sp>
        <p:nvSpPr>
          <p:cNvPr id="13" name="object 4">
            <a:extLst>
              <a:ext uri="{FF2B5EF4-FFF2-40B4-BE49-F238E27FC236}">
                <a16:creationId xmlns:a16="http://schemas.microsoft.com/office/drawing/2014/main" id="{D2433986-F9FE-4690-8936-F72D1E82B3F5}"/>
              </a:ext>
            </a:extLst>
          </p:cNvPr>
          <p:cNvSpPr txBox="1"/>
          <p:nvPr/>
        </p:nvSpPr>
        <p:spPr>
          <a:xfrm>
            <a:off x="152400" y="2361518"/>
            <a:ext cx="5410200" cy="2894190"/>
          </a:xfrm>
          <a:prstGeom prst="rect">
            <a:avLst/>
          </a:prstGeom>
        </p:spPr>
        <p:txBody>
          <a:bodyPr vert="horz" wrap="square" lIns="0" tIns="47625" rIns="0" bIns="0" rtlCol="0">
            <a:spAutoFit/>
          </a:bodyPr>
          <a:lstStyle/>
          <a:p>
            <a:pPr marL="12700" marR="5080" algn="just">
              <a:lnSpc>
                <a:spcPct val="90500"/>
              </a:lnSpc>
              <a:spcBef>
                <a:spcPts val="375"/>
              </a:spcBef>
            </a:pPr>
            <a:r>
              <a:rPr sz="2800" b="1" dirty="0">
                <a:latin typeface="Times New Roman"/>
                <a:cs typeface="Times New Roman"/>
              </a:rPr>
              <a:t>Strawman Idea: </a:t>
            </a:r>
            <a:endParaRPr lang="en-US" sz="2800" b="1" dirty="0">
              <a:latin typeface="Times New Roman"/>
              <a:cs typeface="Times New Roman"/>
            </a:endParaRPr>
          </a:p>
          <a:p>
            <a:pPr marL="12700" marR="5080" algn="just">
              <a:lnSpc>
                <a:spcPct val="150000"/>
              </a:lnSpc>
              <a:spcBef>
                <a:spcPts val="375"/>
              </a:spcBef>
            </a:pPr>
            <a:r>
              <a:rPr sz="2800" dirty="0">
                <a:latin typeface="Palatino Linotype"/>
                <a:cs typeface="Palatino Linotype"/>
              </a:rPr>
              <a:t>Keep track of the  number of tuples in a page and then  just append a new tuple to the end.</a:t>
            </a:r>
            <a:endParaRPr lang="en-US" sz="2800" dirty="0">
              <a:latin typeface="Palatino Linotype"/>
              <a:cs typeface="Palatino Linotype"/>
            </a:endParaRPr>
          </a:p>
          <a:p>
            <a:pPr marL="12700" marR="5080" algn="just">
              <a:lnSpc>
                <a:spcPct val="150000"/>
              </a:lnSpc>
              <a:spcBef>
                <a:spcPts val="375"/>
              </a:spcBef>
            </a:pPr>
            <a:r>
              <a:rPr lang="en-CA" sz="2000" dirty="0"/>
              <a:t>→ What happens if we delete a tuple?</a:t>
            </a:r>
            <a:endParaRPr sz="2800" dirty="0">
              <a:latin typeface="Palatino Linotype"/>
              <a:cs typeface="Palatino Linotype"/>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439790" y="2469797"/>
            <a:ext cx="1600835" cy="256480"/>
          </a:xfrm>
          <a:prstGeom prst="rect">
            <a:avLst/>
          </a:prstGeom>
        </p:spPr>
        <p:txBody>
          <a:bodyPr vert="horz" wrap="square" lIns="0" tIns="0" rIns="0" bIns="0" rtlCol="0">
            <a:spAutoFit/>
          </a:bodyPr>
          <a:lstStyle/>
          <a:p>
            <a:pPr>
              <a:lnSpc>
                <a:spcPts val="1995"/>
              </a:lnSpc>
            </a:pPr>
            <a:r>
              <a:rPr sz="1900" b="1" i="1" spc="-505" dirty="0">
                <a:solidFill>
                  <a:srgbClr val="EE3D42"/>
                </a:solidFill>
                <a:latin typeface="Arial"/>
                <a:cs typeface="Arial"/>
              </a:rPr>
              <a:t>Num </a:t>
            </a:r>
            <a:r>
              <a:rPr sz="1900" b="1" i="1" spc="-130" dirty="0">
                <a:solidFill>
                  <a:srgbClr val="EE3D42"/>
                </a:solidFill>
                <a:latin typeface="Arial"/>
                <a:cs typeface="Arial"/>
              </a:rPr>
              <a:t>Tuples </a:t>
            </a:r>
            <a:r>
              <a:rPr sz="1900" b="1" i="1" spc="-210" dirty="0">
                <a:solidFill>
                  <a:srgbClr val="EE3D42"/>
                </a:solidFill>
                <a:latin typeface="Arial"/>
                <a:cs typeface="Arial"/>
              </a:rPr>
              <a:t>=</a:t>
            </a:r>
            <a:r>
              <a:rPr sz="1900" b="1" i="1" spc="95" dirty="0">
                <a:solidFill>
                  <a:srgbClr val="EE3D42"/>
                </a:solidFill>
                <a:latin typeface="Arial"/>
                <a:cs typeface="Arial"/>
              </a:rPr>
              <a:t> </a:t>
            </a:r>
            <a:r>
              <a:rPr sz="1900" b="1" i="1" spc="-160" dirty="0">
                <a:solidFill>
                  <a:srgbClr val="EE3D42"/>
                </a:solidFill>
                <a:latin typeface="Arial"/>
                <a:cs typeface="Arial"/>
              </a:rPr>
              <a:t>0</a:t>
            </a:r>
            <a:endParaRPr sz="1900">
              <a:latin typeface="Arial"/>
              <a:cs typeface="Arial"/>
            </a:endParaRPr>
          </a:p>
        </p:txBody>
      </p:sp>
      <p:graphicFrame>
        <p:nvGraphicFramePr>
          <p:cNvPr id="5" name="object 5"/>
          <p:cNvGraphicFramePr>
            <a:graphicFrameLocks noGrp="1"/>
          </p:cNvGraphicFramePr>
          <p:nvPr/>
        </p:nvGraphicFramePr>
        <p:xfrm>
          <a:off x="5854700" y="2347087"/>
          <a:ext cx="2743200" cy="2285997"/>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tblGrid>
              <a:tr h="455675">
                <a:tc>
                  <a:txBody>
                    <a:bodyPr/>
                    <a:lstStyle/>
                    <a:p>
                      <a:pPr marL="1905" algn="ctr">
                        <a:lnSpc>
                          <a:spcPct val="100000"/>
                        </a:lnSpc>
                        <a:spcBef>
                          <a:spcPts val="595"/>
                        </a:spcBef>
                      </a:pPr>
                      <a:r>
                        <a:rPr sz="1900" b="1" i="1" spc="-505" dirty="0">
                          <a:solidFill>
                            <a:srgbClr val="EE3D42"/>
                          </a:solidFill>
                          <a:latin typeface="Arial"/>
                          <a:cs typeface="Arial"/>
                        </a:rPr>
                        <a:t>Num </a:t>
                      </a:r>
                      <a:r>
                        <a:rPr sz="1900" b="1" i="1" spc="-130" dirty="0">
                          <a:solidFill>
                            <a:srgbClr val="EE3D42"/>
                          </a:solidFill>
                          <a:latin typeface="Arial"/>
                          <a:cs typeface="Arial"/>
                        </a:rPr>
                        <a:t>Tuples </a:t>
                      </a:r>
                      <a:r>
                        <a:rPr sz="1900" b="1" i="1" spc="-210" dirty="0">
                          <a:solidFill>
                            <a:srgbClr val="EE3D42"/>
                          </a:solidFill>
                          <a:latin typeface="Arial"/>
                          <a:cs typeface="Arial"/>
                        </a:rPr>
                        <a:t>=</a:t>
                      </a:r>
                      <a:r>
                        <a:rPr sz="1900" b="1" i="1" spc="-190" dirty="0">
                          <a:solidFill>
                            <a:srgbClr val="EE3D42"/>
                          </a:solidFill>
                          <a:latin typeface="Arial"/>
                          <a:cs typeface="Arial"/>
                        </a:rPr>
                        <a:t> </a:t>
                      </a:r>
                      <a:r>
                        <a:rPr sz="1900" b="1" i="1" spc="-160" dirty="0">
                          <a:solidFill>
                            <a:srgbClr val="EE3D42"/>
                          </a:solidFill>
                          <a:latin typeface="Arial"/>
                          <a:cs typeface="Arial"/>
                        </a:rPr>
                        <a:t>3</a:t>
                      </a:r>
                      <a:endParaRPr sz="1900">
                        <a:latin typeface="Arial"/>
                        <a:cs typeface="Arial"/>
                      </a:endParaRPr>
                    </a:p>
                  </a:txBody>
                  <a:tcPr marL="0" marR="0" marT="755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0"/>
                  </a:ext>
                </a:extLst>
              </a:tr>
              <a:tr h="452627">
                <a:tc>
                  <a:txBody>
                    <a:bodyPr/>
                    <a:lstStyle/>
                    <a:p>
                      <a:pPr marL="3175" algn="ctr">
                        <a:lnSpc>
                          <a:spcPct val="100000"/>
                        </a:lnSpc>
                        <a:spcBef>
                          <a:spcPts val="685"/>
                        </a:spcBef>
                      </a:pPr>
                      <a:r>
                        <a:rPr sz="1800" spc="-5" dirty="0">
                          <a:solidFill>
                            <a:srgbClr val="636363"/>
                          </a:solidFill>
                          <a:latin typeface="SimSun"/>
                          <a:cs typeface="SimSun"/>
                        </a:rPr>
                        <a:t>Tuple</a:t>
                      </a:r>
                      <a:r>
                        <a:rPr sz="1800" spc="-15" dirty="0">
                          <a:solidFill>
                            <a:srgbClr val="636363"/>
                          </a:solidFill>
                          <a:latin typeface="SimSun"/>
                          <a:cs typeface="SimSun"/>
                        </a:rPr>
                        <a:t> </a:t>
                      </a:r>
                      <a:r>
                        <a:rPr sz="1800" spc="-10" dirty="0">
                          <a:solidFill>
                            <a:srgbClr val="636363"/>
                          </a:solidFill>
                          <a:latin typeface="SimSun"/>
                          <a:cs typeface="SimSun"/>
                        </a:rPr>
                        <a:t>#1</a:t>
                      </a:r>
                      <a:endParaRPr sz="1800">
                        <a:latin typeface="SimSun"/>
                        <a:cs typeface="SimSun"/>
                      </a:endParaRPr>
                    </a:p>
                  </a:txBody>
                  <a:tcPr marL="0" marR="0" marT="86995" marB="0">
                    <a:lnL w="28575">
                      <a:solidFill>
                        <a:srgbClr val="636363"/>
                      </a:solidFill>
                      <a:prstDash val="solid"/>
                    </a:lnL>
                    <a:lnR w="28575">
                      <a:solidFill>
                        <a:srgbClr val="636363"/>
                      </a:solidFill>
                      <a:prstDash val="solid"/>
                    </a:lnR>
                    <a:lnT w="28575">
                      <a:solidFill>
                        <a:srgbClr val="636363"/>
                      </a:solidFill>
                      <a:prstDash val="solid"/>
                    </a:lnT>
                    <a:lnB w="38100">
                      <a:solidFill>
                        <a:srgbClr val="636363"/>
                      </a:solidFill>
                      <a:prstDash val="solid"/>
                    </a:lnB>
                    <a:solidFill>
                      <a:srgbClr val="FFFFFF"/>
                    </a:solidFill>
                  </a:tcPr>
                </a:tc>
                <a:extLst>
                  <a:ext uri="{0D108BD9-81ED-4DB2-BD59-A6C34878D82A}">
                    <a16:rowId xmlns:a16="http://schemas.microsoft.com/office/drawing/2014/main" val="10001"/>
                  </a:ext>
                </a:extLst>
              </a:tr>
              <a:tr h="452628">
                <a:tc>
                  <a:txBody>
                    <a:bodyPr/>
                    <a:lstStyle/>
                    <a:p>
                      <a:pPr marL="3810" algn="ctr">
                        <a:lnSpc>
                          <a:spcPct val="100000"/>
                        </a:lnSpc>
                        <a:spcBef>
                          <a:spcPts val="690"/>
                        </a:spcBef>
                      </a:pPr>
                      <a:r>
                        <a:rPr sz="1800" spc="-5" dirty="0">
                          <a:solidFill>
                            <a:srgbClr val="636363"/>
                          </a:solidFill>
                          <a:latin typeface="SimSun"/>
                          <a:cs typeface="SimSun"/>
                        </a:rPr>
                        <a:t>Tuple</a:t>
                      </a:r>
                      <a:r>
                        <a:rPr sz="1800" spc="-15" dirty="0">
                          <a:solidFill>
                            <a:srgbClr val="636363"/>
                          </a:solidFill>
                          <a:latin typeface="SimSun"/>
                          <a:cs typeface="SimSun"/>
                        </a:rPr>
                        <a:t> </a:t>
                      </a:r>
                      <a:r>
                        <a:rPr sz="1800" spc="-10" dirty="0">
                          <a:solidFill>
                            <a:srgbClr val="636363"/>
                          </a:solidFill>
                          <a:latin typeface="SimSun"/>
                          <a:cs typeface="SimSun"/>
                        </a:rPr>
                        <a:t>#4</a:t>
                      </a:r>
                      <a:endParaRPr sz="1800">
                        <a:latin typeface="SimSun"/>
                        <a:cs typeface="SimSun"/>
                      </a:endParaRPr>
                    </a:p>
                  </a:txBody>
                  <a:tcPr marL="0" marR="0" marT="87630" marB="0">
                    <a:lnL w="28575">
                      <a:solidFill>
                        <a:srgbClr val="636363"/>
                      </a:solidFill>
                      <a:prstDash val="solid"/>
                    </a:lnL>
                    <a:lnR w="28575">
                      <a:solidFill>
                        <a:srgbClr val="636363"/>
                      </a:solidFill>
                      <a:prstDash val="solid"/>
                    </a:lnR>
                    <a:lnT w="38100">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2"/>
                  </a:ext>
                </a:extLst>
              </a:tr>
              <a:tr h="455675">
                <a:tc>
                  <a:txBody>
                    <a:bodyPr/>
                    <a:lstStyle/>
                    <a:p>
                      <a:pPr marL="3175" algn="ctr">
                        <a:lnSpc>
                          <a:spcPct val="100000"/>
                        </a:lnSpc>
                        <a:spcBef>
                          <a:spcPts val="700"/>
                        </a:spcBef>
                      </a:pPr>
                      <a:r>
                        <a:rPr sz="1800" spc="-5" dirty="0">
                          <a:solidFill>
                            <a:srgbClr val="636363"/>
                          </a:solidFill>
                          <a:latin typeface="SimSun"/>
                          <a:cs typeface="SimSun"/>
                        </a:rPr>
                        <a:t>Tuple</a:t>
                      </a:r>
                      <a:r>
                        <a:rPr sz="1800" spc="-15" dirty="0">
                          <a:solidFill>
                            <a:srgbClr val="636363"/>
                          </a:solidFill>
                          <a:latin typeface="SimSun"/>
                          <a:cs typeface="SimSun"/>
                        </a:rPr>
                        <a:t> </a:t>
                      </a:r>
                      <a:r>
                        <a:rPr sz="1800" spc="-10" dirty="0">
                          <a:solidFill>
                            <a:srgbClr val="636363"/>
                          </a:solidFill>
                          <a:latin typeface="SimSun"/>
                          <a:cs typeface="SimSun"/>
                        </a:rPr>
                        <a:t>#3</a:t>
                      </a:r>
                      <a:endParaRPr sz="1800">
                        <a:latin typeface="SimSun"/>
                        <a:cs typeface="SimSun"/>
                      </a:endParaRPr>
                    </a:p>
                  </a:txBody>
                  <a:tcPr marL="0" marR="0" marT="8890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3"/>
                  </a:ext>
                </a:extLst>
              </a:tr>
              <a:tr h="469392">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2C6BD7"/>
                    </a:solidFill>
                  </a:tcPr>
                </a:tc>
                <a:extLst>
                  <a:ext uri="{0D108BD9-81ED-4DB2-BD59-A6C34878D82A}">
                    <a16:rowId xmlns:a16="http://schemas.microsoft.com/office/drawing/2014/main" val="10004"/>
                  </a:ext>
                </a:extLst>
              </a:tr>
            </a:tbl>
          </a:graphicData>
        </a:graphic>
      </p:graphicFrame>
      <p:sp>
        <p:nvSpPr>
          <p:cNvPr id="7" name="object 7"/>
          <p:cNvSpPr txBox="1"/>
          <p:nvPr/>
        </p:nvSpPr>
        <p:spPr>
          <a:xfrm>
            <a:off x="6879762" y="1925270"/>
            <a:ext cx="735965" cy="391795"/>
          </a:xfrm>
          <a:prstGeom prst="rect">
            <a:avLst/>
          </a:prstGeom>
        </p:spPr>
        <p:txBody>
          <a:bodyPr vert="horz" wrap="square" lIns="0" tIns="12700" rIns="0" bIns="0" rtlCol="0">
            <a:spAutoFit/>
          </a:bodyPr>
          <a:lstStyle/>
          <a:p>
            <a:pPr marL="12700">
              <a:spcBef>
                <a:spcPts val="100"/>
              </a:spcBef>
            </a:pPr>
            <a:r>
              <a:rPr b="1" spc="-80" dirty="0">
                <a:solidFill>
                  <a:srgbClr val="EE3D42"/>
                </a:solidFill>
                <a:latin typeface="Arial"/>
                <a:cs typeface="Arial"/>
              </a:rPr>
              <a:t>P</a:t>
            </a:r>
            <a:r>
              <a:rPr b="1" spc="-40" dirty="0">
                <a:solidFill>
                  <a:srgbClr val="EE3D42"/>
                </a:solidFill>
                <a:latin typeface="Arial"/>
                <a:cs typeface="Arial"/>
              </a:rPr>
              <a:t>ag</a:t>
            </a:r>
            <a:r>
              <a:rPr b="1" dirty="0">
                <a:solidFill>
                  <a:srgbClr val="EE3D42"/>
                </a:solidFill>
                <a:latin typeface="Arial"/>
                <a:cs typeface="Arial"/>
              </a:rPr>
              <a:t>e</a:t>
            </a:r>
            <a:endParaRPr>
              <a:latin typeface="Arial"/>
              <a:cs typeface="Arial"/>
            </a:endParaRPr>
          </a:p>
        </p:txBody>
      </p:sp>
      <p:sp>
        <p:nvSpPr>
          <p:cNvPr id="10" name="object 2">
            <a:extLst>
              <a:ext uri="{FF2B5EF4-FFF2-40B4-BE49-F238E27FC236}">
                <a16:creationId xmlns:a16="http://schemas.microsoft.com/office/drawing/2014/main" id="{01A4FEA0-61B6-4043-B7DC-7AB6669E2081}"/>
              </a:ext>
            </a:extLst>
          </p:cNvPr>
          <p:cNvSpPr txBox="1">
            <a:spLocks noGrp="1"/>
          </p:cNvSpPr>
          <p:nvPr>
            <p:ph type="title"/>
          </p:nvPr>
        </p:nvSpPr>
        <p:spPr>
          <a:xfrm>
            <a:off x="12057" y="-61555"/>
            <a:ext cx="9119886" cy="627736"/>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364615" algn="l"/>
              </a:tabLst>
            </a:pPr>
            <a:r>
              <a:rPr lang="en-US" sz="4000" b="1" dirty="0">
                <a:effectLst>
                  <a:outerShdw blurRad="38100" dist="38100" dir="2700000" algn="tl">
                    <a:srgbClr val="000000">
                      <a:alpha val="43137"/>
                    </a:srgbClr>
                  </a:outerShdw>
                </a:effectLst>
              </a:rPr>
              <a:t>Tuple Storage</a:t>
            </a:r>
          </a:p>
        </p:txBody>
      </p:sp>
      <p:sp>
        <p:nvSpPr>
          <p:cNvPr id="11" name="object 3">
            <a:extLst>
              <a:ext uri="{FF2B5EF4-FFF2-40B4-BE49-F238E27FC236}">
                <a16:creationId xmlns:a16="http://schemas.microsoft.com/office/drawing/2014/main" id="{2A173B8D-15DC-4AA1-A5C1-8560368D081A}"/>
              </a:ext>
            </a:extLst>
          </p:cNvPr>
          <p:cNvSpPr txBox="1"/>
          <p:nvPr/>
        </p:nvSpPr>
        <p:spPr>
          <a:xfrm>
            <a:off x="152400" y="1315839"/>
            <a:ext cx="5029200" cy="443711"/>
          </a:xfrm>
          <a:prstGeom prst="rect">
            <a:avLst/>
          </a:prstGeom>
        </p:spPr>
        <p:txBody>
          <a:bodyPr vert="horz" wrap="square" lIns="0" tIns="12700" rIns="0" bIns="0" rtlCol="0">
            <a:spAutoFit/>
          </a:bodyPr>
          <a:lstStyle/>
          <a:p>
            <a:pPr marL="12700">
              <a:spcBef>
                <a:spcPts val="100"/>
              </a:spcBef>
            </a:pPr>
            <a:r>
              <a:rPr sz="2800" dirty="0">
                <a:solidFill>
                  <a:srgbClr val="585858"/>
                </a:solidFill>
                <a:latin typeface="Palatino Linotype"/>
                <a:cs typeface="Palatino Linotype"/>
              </a:rPr>
              <a:t>How to store tuples in a page?</a:t>
            </a:r>
            <a:endParaRPr sz="2800" dirty="0">
              <a:latin typeface="Palatino Linotype"/>
              <a:cs typeface="Palatino Linotype"/>
            </a:endParaRPr>
          </a:p>
        </p:txBody>
      </p:sp>
      <p:sp>
        <p:nvSpPr>
          <p:cNvPr id="12" name="object 4">
            <a:extLst>
              <a:ext uri="{FF2B5EF4-FFF2-40B4-BE49-F238E27FC236}">
                <a16:creationId xmlns:a16="http://schemas.microsoft.com/office/drawing/2014/main" id="{5838AF0C-30C3-45E1-9133-8CA87728A3C3}"/>
              </a:ext>
            </a:extLst>
          </p:cNvPr>
          <p:cNvSpPr txBox="1"/>
          <p:nvPr/>
        </p:nvSpPr>
        <p:spPr>
          <a:xfrm>
            <a:off x="152400" y="2361518"/>
            <a:ext cx="5410200" cy="2886431"/>
          </a:xfrm>
          <a:prstGeom prst="rect">
            <a:avLst/>
          </a:prstGeom>
        </p:spPr>
        <p:txBody>
          <a:bodyPr vert="horz" wrap="square" lIns="0" tIns="47625" rIns="0" bIns="0" rtlCol="0">
            <a:spAutoFit/>
          </a:bodyPr>
          <a:lstStyle/>
          <a:p>
            <a:pPr marL="12700" marR="5080" algn="just">
              <a:lnSpc>
                <a:spcPct val="90500"/>
              </a:lnSpc>
              <a:spcBef>
                <a:spcPts val="375"/>
              </a:spcBef>
            </a:pPr>
            <a:r>
              <a:rPr sz="2800" b="1" dirty="0">
                <a:latin typeface="Times New Roman"/>
                <a:cs typeface="Times New Roman"/>
              </a:rPr>
              <a:t>Strawman Idea: </a:t>
            </a:r>
            <a:endParaRPr lang="en-US" sz="2800" b="1" dirty="0">
              <a:latin typeface="Times New Roman"/>
              <a:cs typeface="Times New Roman"/>
            </a:endParaRPr>
          </a:p>
          <a:p>
            <a:pPr marL="12700" marR="5080" algn="just">
              <a:lnSpc>
                <a:spcPct val="150000"/>
              </a:lnSpc>
              <a:spcBef>
                <a:spcPts val="375"/>
              </a:spcBef>
            </a:pPr>
            <a:r>
              <a:rPr sz="2800" dirty="0">
                <a:latin typeface="Palatino Linotype"/>
                <a:cs typeface="Palatino Linotype"/>
              </a:rPr>
              <a:t>Keep track of the  number of tuples in a page and then  just append a new tuple to the end.</a:t>
            </a:r>
            <a:endParaRPr lang="en-US" sz="2800" dirty="0">
              <a:latin typeface="Palatino Linotype"/>
              <a:cs typeface="Palatino Linotype"/>
            </a:endParaRPr>
          </a:p>
          <a:p>
            <a:pPr marL="12700" marR="5080" algn="just">
              <a:lnSpc>
                <a:spcPct val="150000"/>
              </a:lnSpc>
              <a:spcBef>
                <a:spcPts val="375"/>
              </a:spcBef>
            </a:pPr>
            <a:r>
              <a:rPr lang="en-CA" sz="2000" dirty="0"/>
              <a:t>→ What happens if we delete a tuple?</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439790" y="2469797"/>
            <a:ext cx="1600835" cy="256480"/>
          </a:xfrm>
          <a:prstGeom prst="rect">
            <a:avLst/>
          </a:prstGeom>
        </p:spPr>
        <p:txBody>
          <a:bodyPr vert="horz" wrap="square" lIns="0" tIns="0" rIns="0" bIns="0" rtlCol="0">
            <a:spAutoFit/>
          </a:bodyPr>
          <a:lstStyle/>
          <a:p>
            <a:pPr>
              <a:lnSpc>
                <a:spcPts val="1995"/>
              </a:lnSpc>
            </a:pPr>
            <a:r>
              <a:rPr sz="1900" b="1" i="1" spc="-505" dirty="0">
                <a:solidFill>
                  <a:srgbClr val="EE3D42"/>
                </a:solidFill>
                <a:latin typeface="Arial"/>
                <a:cs typeface="Arial"/>
              </a:rPr>
              <a:t>Num </a:t>
            </a:r>
            <a:r>
              <a:rPr sz="1900" b="1" i="1" spc="-130" dirty="0">
                <a:solidFill>
                  <a:srgbClr val="EE3D42"/>
                </a:solidFill>
                <a:latin typeface="Arial"/>
                <a:cs typeface="Arial"/>
              </a:rPr>
              <a:t>Tuples </a:t>
            </a:r>
            <a:r>
              <a:rPr sz="1900" b="1" i="1" spc="-210" dirty="0">
                <a:solidFill>
                  <a:srgbClr val="EE3D42"/>
                </a:solidFill>
                <a:latin typeface="Arial"/>
                <a:cs typeface="Arial"/>
              </a:rPr>
              <a:t>=</a:t>
            </a:r>
            <a:r>
              <a:rPr sz="1900" b="1" i="1" spc="95" dirty="0">
                <a:solidFill>
                  <a:srgbClr val="EE3D42"/>
                </a:solidFill>
                <a:latin typeface="Arial"/>
                <a:cs typeface="Arial"/>
              </a:rPr>
              <a:t> </a:t>
            </a:r>
            <a:r>
              <a:rPr sz="1900" b="1" i="1" spc="-160" dirty="0">
                <a:solidFill>
                  <a:srgbClr val="EE3D42"/>
                </a:solidFill>
                <a:latin typeface="Arial"/>
                <a:cs typeface="Arial"/>
              </a:rPr>
              <a:t>0</a:t>
            </a:r>
            <a:endParaRPr sz="1900">
              <a:latin typeface="Arial"/>
              <a:cs typeface="Arial"/>
            </a:endParaRPr>
          </a:p>
        </p:txBody>
      </p:sp>
      <p:graphicFrame>
        <p:nvGraphicFramePr>
          <p:cNvPr id="5" name="object 5"/>
          <p:cNvGraphicFramePr>
            <a:graphicFrameLocks noGrp="1"/>
          </p:cNvGraphicFramePr>
          <p:nvPr/>
        </p:nvGraphicFramePr>
        <p:xfrm>
          <a:off x="5854700" y="2347087"/>
          <a:ext cx="2743200" cy="2285997"/>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tblGrid>
              <a:tr h="455675">
                <a:tc>
                  <a:txBody>
                    <a:bodyPr/>
                    <a:lstStyle/>
                    <a:p>
                      <a:pPr marL="1905" algn="ctr">
                        <a:lnSpc>
                          <a:spcPct val="100000"/>
                        </a:lnSpc>
                        <a:spcBef>
                          <a:spcPts val="595"/>
                        </a:spcBef>
                      </a:pPr>
                      <a:r>
                        <a:rPr sz="1900" b="1" i="1" spc="-505" dirty="0">
                          <a:solidFill>
                            <a:srgbClr val="EE3D42"/>
                          </a:solidFill>
                          <a:latin typeface="Arial"/>
                          <a:cs typeface="Arial"/>
                        </a:rPr>
                        <a:t>Num </a:t>
                      </a:r>
                      <a:r>
                        <a:rPr sz="1900" b="1" i="1" spc="-130" dirty="0">
                          <a:solidFill>
                            <a:srgbClr val="EE3D42"/>
                          </a:solidFill>
                          <a:latin typeface="Arial"/>
                          <a:cs typeface="Arial"/>
                        </a:rPr>
                        <a:t>Tuples </a:t>
                      </a:r>
                      <a:r>
                        <a:rPr sz="1900" b="1" i="1" spc="-210" dirty="0">
                          <a:solidFill>
                            <a:srgbClr val="EE3D42"/>
                          </a:solidFill>
                          <a:latin typeface="Arial"/>
                          <a:cs typeface="Arial"/>
                        </a:rPr>
                        <a:t>=</a:t>
                      </a:r>
                      <a:r>
                        <a:rPr sz="1900" b="1" i="1" spc="-190" dirty="0">
                          <a:solidFill>
                            <a:srgbClr val="EE3D42"/>
                          </a:solidFill>
                          <a:latin typeface="Arial"/>
                          <a:cs typeface="Arial"/>
                        </a:rPr>
                        <a:t> </a:t>
                      </a:r>
                      <a:r>
                        <a:rPr sz="1900" b="1" i="1" spc="-160" dirty="0">
                          <a:solidFill>
                            <a:srgbClr val="EE3D42"/>
                          </a:solidFill>
                          <a:latin typeface="Arial"/>
                          <a:cs typeface="Arial"/>
                        </a:rPr>
                        <a:t>3</a:t>
                      </a:r>
                      <a:endParaRPr sz="1900">
                        <a:latin typeface="Arial"/>
                        <a:cs typeface="Arial"/>
                      </a:endParaRPr>
                    </a:p>
                  </a:txBody>
                  <a:tcPr marL="0" marR="0" marT="755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0"/>
                  </a:ext>
                </a:extLst>
              </a:tr>
              <a:tr h="452627">
                <a:tc>
                  <a:txBody>
                    <a:bodyPr/>
                    <a:lstStyle/>
                    <a:p>
                      <a:pPr marL="3175" algn="ctr">
                        <a:lnSpc>
                          <a:spcPct val="100000"/>
                        </a:lnSpc>
                        <a:spcBef>
                          <a:spcPts val="685"/>
                        </a:spcBef>
                      </a:pPr>
                      <a:r>
                        <a:rPr sz="1800" spc="-5" dirty="0">
                          <a:solidFill>
                            <a:srgbClr val="636363"/>
                          </a:solidFill>
                          <a:latin typeface="SimSun"/>
                          <a:cs typeface="SimSun"/>
                        </a:rPr>
                        <a:t>Tuple</a:t>
                      </a:r>
                      <a:r>
                        <a:rPr sz="1800" spc="-15" dirty="0">
                          <a:solidFill>
                            <a:srgbClr val="636363"/>
                          </a:solidFill>
                          <a:latin typeface="SimSun"/>
                          <a:cs typeface="SimSun"/>
                        </a:rPr>
                        <a:t> </a:t>
                      </a:r>
                      <a:r>
                        <a:rPr sz="1800" spc="-10" dirty="0">
                          <a:solidFill>
                            <a:srgbClr val="636363"/>
                          </a:solidFill>
                          <a:latin typeface="SimSun"/>
                          <a:cs typeface="SimSun"/>
                        </a:rPr>
                        <a:t>#1</a:t>
                      </a:r>
                      <a:endParaRPr sz="1800">
                        <a:latin typeface="SimSun"/>
                        <a:cs typeface="SimSun"/>
                      </a:endParaRPr>
                    </a:p>
                  </a:txBody>
                  <a:tcPr marL="0" marR="0" marT="86995" marB="0">
                    <a:lnL w="28575">
                      <a:solidFill>
                        <a:srgbClr val="636363"/>
                      </a:solidFill>
                      <a:prstDash val="solid"/>
                    </a:lnL>
                    <a:lnR w="28575">
                      <a:solidFill>
                        <a:srgbClr val="636363"/>
                      </a:solidFill>
                      <a:prstDash val="solid"/>
                    </a:lnR>
                    <a:lnT w="28575">
                      <a:solidFill>
                        <a:srgbClr val="636363"/>
                      </a:solidFill>
                      <a:prstDash val="solid"/>
                    </a:lnT>
                    <a:lnB w="38100">
                      <a:solidFill>
                        <a:srgbClr val="636363"/>
                      </a:solidFill>
                      <a:prstDash val="solid"/>
                    </a:lnB>
                    <a:solidFill>
                      <a:srgbClr val="FFFFFF"/>
                    </a:solidFill>
                  </a:tcPr>
                </a:tc>
                <a:extLst>
                  <a:ext uri="{0D108BD9-81ED-4DB2-BD59-A6C34878D82A}">
                    <a16:rowId xmlns:a16="http://schemas.microsoft.com/office/drawing/2014/main" val="10001"/>
                  </a:ext>
                </a:extLst>
              </a:tr>
              <a:tr h="452628">
                <a:tc>
                  <a:txBody>
                    <a:bodyPr/>
                    <a:lstStyle/>
                    <a:p>
                      <a:pPr marL="3810" algn="ctr">
                        <a:lnSpc>
                          <a:spcPct val="100000"/>
                        </a:lnSpc>
                        <a:spcBef>
                          <a:spcPts val="690"/>
                        </a:spcBef>
                      </a:pPr>
                      <a:r>
                        <a:rPr sz="1800" spc="-5" dirty="0">
                          <a:solidFill>
                            <a:srgbClr val="636363"/>
                          </a:solidFill>
                          <a:latin typeface="SimSun"/>
                          <a:cs typeface="SimSun"/>
                        </a:rPr>
                        <a:t>Tuple</a:t>
                      </a:r>
                      <a:r>
                        <a:rPr sz="1800" spc="-15" dirty="0">
                          <a:solidFill>
                            <a:srgbClr val="636363"/>
                          </a:solidFill>
                          <a:latin typeface="SimSun"/>
                          <a:cs typeface="SimSun"/>
                        </a:rPr>
                        <a:t> </a:t>
                      </a:r>
                      <a:r>
                        <a:rPr sz="1800" spc="-10" dirty="0">
                          <a:solidFill>
                            <a:srgbClr val="636363"/>
                          </a:solidFill>
                          <a:latin typeface="SimSun"/>
                          <a:cs typeface="SimSun"/>
                        </a:rPr>
                        <a:t>#4</a:t>
                      </a:r>
                      <a:endParaRPr sz="1800">
                        <a:latin typeface="SimSun"/>
                        <a:cs typeface="SimSun"/>
                      </a:endParaRPr>
                    </a:p>
                  </a:txBody>
                  <a:tcPr marL="0" marR="0" marT="87630" marB="0">
                    <a:lnL w="28575">
                      <a:solidFill>
                        <a:srgbClr val="636363"/>
                      </a:solidFill>
                      <a:prstDash val="solid"/>
                    </a:lnL>
                    <a:lnR w="28575">
                      <a:solidFill>
                        <a:srgbClr val="636363"/>
                      </a:solidFill>
                      <a:prstDash val="solid"/>
                    </a:lnR>
                    <a:lnT w="38100">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2"/>
                  </a:ext>
                </a:extLst>
              </a:tr>
              <a:tr h="455675">
                <a:tc>
                  <a:txBody>
                    <a:bodyPr/>
                    <a:lstStyle/>
                    <a:p>
                      <a:pPr marL="3175" algn="ctr">
                        <a:lnSpc>
                          <a:spcPct val="100000"/>
                        </a:lnSpc>
                        <a:spcBef>
                          <a:spcPts val="700"/>
                        </a:spcBef>
                      </a:pPr>
                      <a:r>
                        <a:rPr sz="1800" spc="-5" dirty="0">
                          <a:solidFill>
                            <a:srgbClr val="636363"/>
                          </a:solidFill>
                          <a:latin typeface="SimSun"/>
                          <a:cs typeface="SimSun"/>
                        </a:rPr>
                        <a:t>Tuple</a:t>
                      </a:r>
                      <a:r>
                        <a:rPr sz="1800" spc="-15" dirty="0">
                          <a:solidFill>
                            <a:srgbClr val="636363"/>
                          </a:solidFill>
                          <a:latin typeface="SimSun"/>
                          <a:cs typeface="SimSun"/>
                        </a:rPr>
                        <a:t> </a:t>
                      </a:r>
                      <a:r>
                        <a:rPr sz="1800" spc="-10" dirty="0">
                          <a:solidFill>
                            <a:srgbClr val="636363"/>
                          </a:solidFill>
                          <a:latin typeface="SimSun"/>
                          <a:cs typeface="SimSun"/>
                        </a:rPr>
                        <a:t>#3</a:t>
                      </a:r>
                      <a:endParaRPr sz="1800">
                        <a:latin typeface="SimSun"/>
                        <a:cs typeface="SimSun"/>
                      </a:endParaRPr>
                    </a:p>
                  </a:txBody>
                  <a:tcPr marL="0" marR="0" marT="8890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3"/>
                  </a:ext>
                </a:extLst>
              </a:tr>
              <a:tr h="469392">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2C6BD7"/>
                    </a:solidFill>
                  </a:tcPr>
                </a:tc>
                <a:extLst>
                  <a:ext uri="{0D108BD9-81ED-4DB2-BD59-A6C34878D82A}">
                    <a16:rowId xmlns:a16="http://schemas.microsoft.com/office/drawing/2014/main" val="10004"/>
                  </a:ext>
                </a:extLst>
              </a:tr>
            </a:tbl>
          </a:graphicData>
        </a:graphic>
      </p:graphicFrame>
      <p:sp>
        <p:nvSpPr>
          <p:cNvPr id="7" name="object 7"/>
          <p:cNvSpPr txBox="1"/>
          <p:nvPr/>
        </p:nvSpPr>
        <p:spPr>
          <a:xfrm>
            <a:off x="6879762" y="1925270"/>
            <a:ext cx="735965" cy="391795"/>
          </a:xfrm>
          <a:prstGeom prst="rect">
            <a:avLst/>
          </a:prstGeom>
        </p:spPr>
        <p:txBody>
          <a:bodyPr vert="horz" wrap="square" lIns="0" tIns="12700" rIns="0" bIns="0" rtlCol="0">
            <a:spAutoFit/>
          </a:bodyPr>
          <a:lstStyle/>
          <a:p>
            <a:pPr marL="12700">
              <a:spcBef>
                <a:spcPts val="100"/>
              </a:spcBef>
            </a:pPr>
            <a:r>
              <a:rPr b="1" spc="-80" dirty="0">
                <a:solidFill>
                  <a:srgbClr val="EE3D42"/>
                </a:solidFill>
                <a:latin typeface="Arial"/>
                <a:cs typeface="Arial"/>
              </a:rPr>
              <a:t>P</a:t>
            </a:r>
            <a:r>
              <a:rPr b="1" spc="-40" dirty="0">
                <a:solidFill>
                  <a:srgbClr val="EE3D42"/>
                </a:solidFill>
                <a:latin typeface="Arial"/>
                <a:cs typeface="Arial"/>
              </a:rPr>
              <a:t>ag</a:t>
            </a:r>
            <a:r>
              <a:rPr b="1" dirty="0">
                <a:solidFill>
                  <a:srgbClr val="EE3D42"/>
                </a:solidFill>
                <a:latin typeface="Arial"/>
                <a:cs typeface="Arial"/>
              </a:rPr>
              <a:t>e</a:t>
            </a:r>
            <a:endParaRPr>
              <a:latin typeface="Arial"/>
              <a:cs typeface="Arial"/>
            </a:endParaRPr>
          </a:p>
        </p:txBody>
      </p:sp>
      <p:sp>
        <p:nvSpPr>
          <p:cNvPr id="10" name="object 2">
            <a:extLst>
              <a:ext uri="{FF2B5EF4-FFF2-40B4-BE49-F238E27FC236}">
                <a16:creationId xmlns:a16="http://schemas.microsoft.com/office/drawing/2014/main" id="{F91AA2CE-945B-4FFE-B7CA-E7C2A5E9257B}"/>
              </a:ext>
            </a:extLst>
          </p:cNvPr>
          <p:cNvSpPr txBox="1">
            <a:spLocks noGrp="1"/>
          </p:cNvSpPr>
          <p:nvPr>
            <p:ph type="title"/>
          </p:nvPr>
        </p:nvSpPr>
        <p:spPr>
          <a:xfrm>
            <a:off x="12057" y="-61555"/>
            <a:ext cx="9119886" cy="627736"/>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364615" algn="l"/>
              </a:tabLst>
            </a:pPr>
            <a:r>
              <a:rPr lang="en-US" sz="4000" b="1" dirty="0">
                <a:effectLst>
                  <a:outerShdw blurRad="38100" dist="38100" dir="2700000" algn="tl">
                    <a:srgbClr val="000000">
                      <a:alpha val="43137"/>
                    </a:srgbClr>
                  </a:outerShdw>
                </a:effectLst>
              </a:rPr>
              <a:t>Tuple Storage</a:t>
            </a:r>
          </a:p>
        </p:txBody>
      </p:sp>
      <p:sp>
        <p:nvSpPr>
          <p:cNvPr id="11" name="object 3">
            <a:extLst>
              <a:ext uri="{FF2B5EF4-FFF2-40B4-BE49-F238E27FC236}">
                <a16:creationId xmlns:a16="http://schemas.microsoft.com/office/drawing/2014/main" id="{E1FD514B-959E-45CD-9D3C-7D19C3ADEF58}"/>
              </a:ext>
            </a:extLst>
          </p:cNvPr>
          <p:cNvSpPr txBox="1"/>
          <p:nvPr/>
        </p:nvSpPr>
        <p:spPr>
          <a:xfrm>
            <a:off x="152400" y="1315839"/>
            <a:ext cx="5029200" cy="443711"/>
          </a:xfrm>
          <a:prstGeom prst="rect">
            <a:avLst/>
          </a:prstGeom>
        </p:spPr>
        <p:txBody>
          <a:bodyPr vert="horz" wrap="square" lIns="0" tIns="12700" rIns="0" bIns="0" rtlCol="0">
            <a:spAutoFit/>
          </a:bodyPr>
          <a:lstStyle/>
          <a:p>
            <a:pPr marL="12700">
              <a:spcBef>
                <a:spcPts val="100"/>
              </a:spcBef>
            </a:pPr>
            <a:r>
              <a:rPr sz="2800" dirty="0">
                <a:solidFill>
                  <a:srgbClr val="585858"/>
                </a:solidFill>
                <a:latin typeface="Palatino Linotype"/>
                <a:cs typeface="Palatino Linotype"/>
              </a:rPr>
              <a:t>How to store tuples in a page?</a:t>
            </a:r>
            <a:endParaRPr sz="2800" dirty="0">
              <a:latin typeface="Palatino Linotype"/>
              <a:cs typeface="Palatino Linotype"/>
            </a:endParaRPr>
          </a:p>
        </p:txBody>
      </p:sp>
      <p:sp>
        <p:nvSpPr>
          <p:cNvPr id="12" name="object 4">
            <a:extLst>
              <a:ext uri="{FF2B5EF4-FFF2-40B4-BE49-F238E27FC236}">
                <a16:creationId xmlns:a16="http://schemas.microsoft.com/office/drawing/2014/main" id="{48198E34-3D50-4EBA-8EAD-09FDC7597E06}"/>
              </a:ext>
            </a:extLst>
          </p:cNvPr>
          <p:cNvSpPr txBox="1"/>
          <p:nvPr/>
        </p:nvSpPr>
        <p:spPr>
          <a:xfrm>
            <a:off x="152400" y="2361518"/>
            <a:ext cx="5410200" cy="2364493"/>
          </a:xfrm>
          <a:prstGeom prst="rect">
            <a:avLst/>
          </a:prstGeom>
        </p:spPr>
        <p:txBody>
          <a:bodyPr vert="horz" wrap="square" lIns="0" tIns="47625" rIns="0" bIns="0" rtlCol="0">
            <a:spAutoFit/>
          </a:bodyPr>
          <a:lstStyle/>
          <a:p>
            <a:pPr marL="12700" marR="5080" algn="just">
              <a:lnSpc>
                <a:spcPct val="90500"/>
              </a:lnSpc>
              <a:spcBef>
                <a:spcPts val="375"/>
              </a:spcBef>
            </a:pPr>
            <a:r>
              <a:rPr sz="2800" b="1" dirty="0">
                <a:latin typeface="Times New Roman"/>
                <a:cs typeface="Times New Roman"/>
              </a:rPr>
              <a:t>Strawman Idea: </a:t>
            </a:r>
            <a:endParaRPr lang="en-US" sz="2800" b="1" dirty="0">
              <a:latin typeface="Times New Roman"/>
              <a:cs typeface="Times New Roman"/>
            </a:endParaRPr>
          </a:p>
          <a:p>
            <a:pPr marL="12700" marR="5080" algn="just">
              <a:lnSpc>
                <a:spcPct val="150000"/>
              </a:lnSpc>
              <a:spcBef>
                <a:spcPts val="375"/>
              </a:spcBef>
            </a:pPr>
            <a:r>
              <a:rPr sz="2800" dirty="0">
                <a:latin typeface="Palatino Linotype"/>
                <a:cs typeface="Palatino Linotype"/>
              </a:rPr>
              <a:t>Keep track of the  number of tuples in a page and then  just append a new tuple to the end.</a:t>
            </a:r>
            <a:endParaRPr lang="ti-ET" sz="2800" dirty="0">
              <a:latin typeface="Palatino Linotype"/>
              <a:cs typeface="Palatino Linotype"/>
            </a:endParaRPr>
          </a:p>
        </p:txBody>
      </p:sp>
      <p:sp>
        <p:nvSpPr>
          <p:cNvPr id="14" name="TextBox 13">
            <a:extLst>
              <a:ext uri="{FF2B5EF4-FFF2-40B4-BE49-F238E27FC236}">
                <a16:creationId xmlns:a16="http://schemas.microsoft.com/office/drawing/2014/main" id="{E96CC946-CED7-4509-A47F-900C22DC3D55}"/>
              </a:ext>
            </a:extLst>
          </p:cNvPr>
          <p:cNvSpPr txBox="1"/>
          <p:nvPr/>
        </p:nvSpPr>
        <p:spPr>
          <a:xfrm>
            <a:off x="148126" y="5015744"/>
            <a:ext cx="8449773" cy="1192506"/>
          </a:xfrm>
          <a:prstGeom prst="rect">
            <a:avLst/>
          </a:prstGeom>
          <a:noFill/>
        </p:spPr>
        <p:txBody>
          <a:bodyPr wrap="square">
            <a:spAutoFit/>
          </a:bodyPr>
          <a:lstStyle/>
          <a:p>
            <a:pPr marL="12700" marR="5080" algn="just">
              <a:lnSpc>
                <a:spcPct val="150000"/>
              </a:lnSpc>
              <a:spcBef>
                <a:spcPts val="375"/>
              </a:spcBef>
            </a:pPr>
            <a:r>
              <a:rPr lang="en-CA" sz="2400" dirty="0"/>
              <a:t>→ What happens if we delete a tuple?</a:t>
            </a:r>
          </a:p>
          <a:p>
            <a:pPr marL="12700" marR="5080" algn="just">
              <a:lnSpc>
                <a:spcPct val="150000"/>
              </a:lnSpc>
              <a:spcBef>
                <a:spcPts val="375"/>
              </a:spcBef>
            </a:pPr>
            <a:r>
              <a:rPr lang="en-CA" sz="2400" dirty="0"/>
              <a:t>→ What happens if we have a variable length attribute? </a:t>
            </a:r>
            <a:endParaRPr lang="en-CA" sz="3200" dirty="0">
              <a:latin typeface="Palatino Linotype"/>
              <a:cs typeface="Palatino Linotype"/>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43C7E1AD-0D85-4ED8-84DF-C6F9D877C352}"/>
              </a:ext>
            </a:extLst>
          </p:cNvPr>
          <p:cNvSpPr/>
          <p:nvPr/>
        </p:nvSpPr>
        <p:spPr bwMode="auto">
          <a:xfrm>
            <a:off x="4731026" y="2028751"/>
            <a:ext cx="4336774" cy="3761459"/>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2" name="object 2"/>
          <p:cNvSpPr txBox="1">
            <a:spLocks noGrp="1"/>
          </p:cNvSpPr>
          <p:nvPr>
            <p:ph type="title"/>
          </p:nvPr>
        </p:nvSpPr>
        <p:spPr>
          <a:xfrm>
            <a:off x="0" y="10122"/>
            <a:ext cx="9144000"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899285" algn="l"/>
              </a:tabLst>
            </a:pPr>
            <a:r>
              <a:rPr lang="en-US" b="1" dirty="0">
                <a:effectLst>
                  <a:outerShdw blurRad="38100" dist="38100" dir="2700000" algn="tl">
                    <a:srgbClr val="000000">
                      <a:alpha val="43137"/>
                    </a:srgbClr>
                  </a:outerShdw>
                </a:effectLst>
              </a:rPr>
              <a:t>Slotted Pages</a:t>
            </a:r>
          </a:p>
        </p:txBody>
      </p:sp>
      <p:sp>
        <p:nvSpPr>
          <p:cNvPr id="3" name="object 3"/>
          <p:cNvSpPr txBox="1"/>
          <p:nvPr/>
        </p:nvSpPr>
        <p:spPr>
          <a:xfrm>
            <a:off x="43508" y="699975"/>
            <a:ext cx="8742683" cy="387927"/>
          </a:xfrm>
          <a:prstGeom prst="rect">
            <a:avLst/>
          </a:prstGeom>
        </p:spPr>
        <p:txBody>
          <a:bodyPr vert="horz" wrap="square" lIns="0" tIns="53975" rIns="0" bIns="0" rtlCol="0">
            <a:spAutoFit/>
          </a:bodyPr>
          <a:lstStyle/>
          <a:p>
            <a:pPr marL="355600" marR="20955" indent="-342900">
              <a:lnSpc>
                <a:spcPts val="2590"/>
              </a:lnSpc>
              <a:spcBef>
                <a:spcPts val="425"/>
              </a:spcBef>
              <a:buFont typeface="Wingdings" panose="05000000000000000000" pitchFamily="2" charset="2"/>
              <a:buChar char="§"/>
            </a:pPr>
            <a:r>
              <a:rPr dirty="0">
                <a:solidFill>
                  <a:srgbClr val="585858"/>
                </a:solidFill>
                <a:latin typeface="Palatino Linotype"/>
                <a:cs typeface="Palatino Linotype"/>
              </a:rPr>
              <a:t>The most common layout scheme is  called </a:t>
            </a:r>
            <a:r>
              <a:rPr u="heavy" dirty="0">
                <a:solidFill>
                  <a:srgbClr val="585858"/>
                </a:solidFill>
                <a:uFill>
                  <a:solidFill>
                    <a:srgbClr val="585858"/>
                  </a:solidFill>
                </a:uFill>
                <a:latin typeface="Palatino Linotype"/>
                <a:cs typeface="Palatino Linotype"/>
              </a:rPr>
              <a:t>slotted pages</a:t>
            </a:r>
            <a:r>
              <a:rPr dirty="0">
                <a:solidFill>
                  <a:srgbClr val="585858"/>
                </a:solidFill>
                <a:latin typeface="Palatino Linotype"/>
                <a:cs typeface="Palatino Linotype"/>
              </a:rPr>
              <a:t>.</a:t>
            </a:r>
            <a:endParaRPr dirty="0">
              <a:latin typeface="Palatino Linotype"/>
              <a:cs typeface="Palatino Linotype"/>
            </a:endParaRPr>
          </a:p>
        </p:txBody>
      </p:sp>
      <p:sp>
        <p:nvSpPr>
          <p:cNvPr id="47" name="object 47"/>
          <p:cNvSpPr/>
          <p:nvPr/>
        </p:nvSpPr>
        <p:spPr>
          <a:xfrm>
            <a:off x="4731026" y="5875535"/>
            <a:ext cx="4336773" cy="199625"/>
          </a:xfrm>
          <a:custGeom>
            <a:avLst/>
            <a:gdLst/>
            <a:ahLst/>
            <a:cxnLst/>
            <a:rect l="l" t="t" r="r" b="b"/>
            <a:pathLst>
              <a:path w="2743200" h="213360">
                <a:moveTo>
                  <a:pt x="0" y="0"/>
                </a:moveTo>
                <a:lnTo>
                  <a:pt x="1402" y="41523"/>
                </a:lnTo>
                <a:lnTo>
                  <a:pt x="5222" y="75433"/>
                </a:lnTo>
                <a:lnTo>
                  <a:pt x="10876" y="98296"/>
                </a:lnTo>
                <a:lnTo>
                  <a:pt x="17780" y="106680"/>
                </a:lnTo>
                <a:lnTo>
                  <a:pt x="1353820" y="106680"/>
                </a:lnTo>
                <a:lnTo>
                  <a:pt x="1360723" y="115063"/>
                </a:lnTo>
                <a:lnTo>
                  <a:pt x="1366377" y="137926"/>
                </a:lnTo>
                <a:lnTo>
                  <a:pt x="1370197" y="171836"/>
                </a:lnTo>
                <a:lnTo>
                  <a:pt x="1371600" y="213360"/>
                </a:lnTo>
                <a:lnTo>
                  <a:pt x="1373002" y="171836"/>
                </a:lnTo>
                <a:lnTo>
                  <a:pt x="1376822" y="137926"/>
                </a:lnTo>
                <a:lnTo>
                  <a:pt x="1382476" y="115063"/>
                </a:lnTo>
                <a:lnTo>
                  <a:pt x="1389379" y="106680"/>
                </a:lnTo>
                <a:lnTo>
                  <a:pt x="2725420" y="106680"/>
                </a:lnTo>
                <a:lnTo>
                  <a:pt x="2732323" y="98296"/>
                </a:lnTo>
                <a:lnTo>
                  <a:pt x="2737977" y="75433"/>
                </a:lnTo>
                <a:lnTo>
                  <a:pt x="2741797" y="41523"/>
                </a:lnTo>
                <a:lnTo>
                  <a:pt x="2743200" y="0"/>
                </a:lnTo>
              </a:path>
            </a:pathLst>
          </a:custGeom>
          <a:ln w="28575">
            <a:solidFill>
              <a:srgbClr val="EE3D42"/>
            </a:solidFill>
          </a:ln>
        </p:spPr>
        <p:txBody>
          <a:bodyPr wrap="square" lIns="0" tIns="0" rIns="0" bIns="0" rtlCol="0"/>
          <a:lstStyle/>
          <a:p>
            <a:endParaRPr/>
          </a:p>
        </p:txBody>
      </p:sp>
      <p:sp>
        <p:nvSpPr>
          <p:cNvPr id="48" name="object 48"/>
          <p:cNvSpPr txBox="1"/>
          <p:nvPr/>
        </p:nvSpPr>
        <p:spPr>
          <a:xfrm>
            <a:off x="4731026" y="6041841"/>
            <a:ext cx="4336774" cy="575799"/>
          </a:xfrm>
          <a:prstGeom prst="rect">
            <a:avLst/>
          </a:prstGeom>
        </p:spPr>
        <p:txBody>
          <a:bodyPr vert="horz" wrap="square" lIns="0" tIns="11430" rIns="0" bIns="0" rtlCol="0">
            <a:spAutoFit/>
          </a:bodyPr>
          <a:lstStyle/>
          <a:p>
            <a:pPr algn="ctr">
              <a:lnSpc>
                <a:spcPts val="2160"/>
              </a:lnSpc>
              <a:spcBef>
                <a:spcPts val="90"/>
              </a:spcBef>
            </a:pPr>
            <a:r>
              <a:rPr b="1" dirty="0">
                <a:solidFill>
                  <a:srgbClr val="EE3D42"/>
                </a:solidFill>
                <a:latin typeface="Arial"/>
                <a:cs typeface="Arial"/>
              </a:rPr>
              <a:t>Fixed and </a:t>
            </a:r>
            <a:r>
              <a:rPr lang="en-US" b="1" dirty="0">
                <a:solidFill>
                  <a:srgbClr val="EE3D42"/>
                </a:solidFill>
                <a:latin typeface="Arial"/>
                <a:cs typeface="Arial"/>
              </a:rPr>
              <a:t>v</a:t>
            </a:r>
            <a:r>
              <a:rPr b="1" dirty="0">
                <a:solidFill>
                  <a:srgbClr val="EE3D42"/>
                </a:solidFill>
                <a:latin typeface="Arial"/>
                <a:cs typeface="Arial"/>
              </a:rPr>
              <a:t>ar</a:t>
            </a:r>
            <a:r>
              <a:rPr lang="en-US" b="1" dirty="0">
                <a:solidFill>
                  <a:srgbClr val="EE3D42"/>
                </a:solidFill>
                <a:latin typeface="Arial"/>
                <a:cs typeface="Arial"/>
              </a:rPr>
              <a:t>iable </a:t>
            </a:r>
            <a:r>
              <a:rPr b="1" dirty="0">
                <a:solidFill>
                  <a:srgbClr val="EE3D42"/>
                </a:solidFill>
                <a:latin typeface="Arial"/>
                <a:cs typeface="Arial"/>
              </a:rPr>
              <a:t>length</a:t>
            </a:r>
            <a:r>
              <a:rPr lang="en-US" b="1" dirty="0">
                <a:solidFill>
                  <a:srgbClr val="EE3D42"/>
                </a:solidFill>
                <a:latin typeface="Arial"/>
                <a:cs typeface="Arial"/>
              </a:rPr>
              <a:t> </a:t>
            </a:r>
            <a:br>
              <a:rPr lang="en-US" b="1" dirty="0">
                <a:solidFill>
                  <a:srgbClr val="EE3D42"/>
                </a:solidFill>
                <a:latin typeface="Arial"/>
                <a:cs typeface="Arial"/>
              </a:rPr>
            </a:br>
            <a:r>
              <a:rPr b="1" dirty="0">
                <a:solidFill>
                  <a:srgbClr val="EE3D42"/>
                </a:solidFill>
                <a:latin typeface="Arial"/>
                <a:cs typeface="Arial"/>
              </a:rPr>
              <a:t>Tuple Data</a:t>
            </a:r>
            <a:endParaRPr dirty="0">
              <a:latin typeface="Arial"/>
              <a:cs typeface="Arial"/>
            </a:endParaRPr>
          </a:p>
        </p:txBody>
      </p:sp>
      <p:sp>
        <p:nvSpPr>
          <p:cNvPr id="49" name="object 49"/>
          <p:cNvSpPr/>
          <p:nvPr/>
        </p:nvSpPr>
        <p:spPr>
          <a:xfrm>
            <a:off x="6262842" y="1708710"/>
            <a:ext cx="2741887" cy="234715"/>
          </a:xfrm>
          <a:custGeom>
            <a:avLst/>
            <a:gdLst/>
            <a:ahLst/>
            <a:cxnLst/>
            <a:rect l="l" t="t" r="r" b="b"/>
            <a:pathLst>
              <a:path w="1591309" h="213359">
                <a:moveTo>
                  <a:pt x="1591055" y="213360"/>
                </a:moveTo>
                <a:lnTo>
                  <a:pt x="1589653" y="171830"/>
                </a:lnTo>
                <a:lnTo>
                  <a:pt x="1585833" y="137921"/>
                </a:lnTo>
                <a:lnTo>
                  <a:pt x="1580179" y="115061"/>
                </a:lnTo>
                <a:lnTo>
                  <a:pt x="1573276" y="106679"/>
                </a:lnTo>
                <a:lnTo>
                  <a:pt x="813307" y="106679"/>
                </a:lnTo>
                <a:lnTo>
                  <a:pt x="806404" y="98297"/>
                </a:lnTo>
                <a:lnTo>
                  <a:pt x="800750" y="75437"/>
                </a:lnTo>
                <a:lnTo>
                  <a:pt x="796930" y="41528"/>
                </a:lnTo>
                <a:lnTo>
                  <a:pt x="795527" y="0"/>
                </a:lnTo>
                <a:lnTo>
                  <a:pt x="794125" y="41528"/>
                </a:lnTo>
                <a:lnTo>
                  <a:pt x="790305" y="75437"/>
                </a:lnTo>
                <a:lnTo>
                  <a:pt x="784651" y="98298"/>
                </a:lnTo>
                <a:lnTo>
                  <a:pt x="777748" y="106679"/>
                </a:lnTo>
                <a:lnTo>
                  <a:pt x="17779" y="106679"/>
                </a:lnTo>
                <a:lnTo>
                  <a:pt x="10876" y="115062"/>
                </a:lnTo>
                <a:lnTo>
                  <a:pt x="5222" y="137922"/>
                </a:lnTo>
                <a:lnTo>
                  <a:pt x="1402" y="171831"/>
                </a:lnTo>
                <a:lnTo>
                  <a:pt x="0" y="213360"/>
                </a:lnTo>
              </a:path>
            </a:pathLst>
          </a:custGeom>
          <a:ln w="28575">
            <a:solidFill>
              <a:srgbClr val="EE3D42"/>
            </a:solidFill>
          </a:ln>
        </p:spPr>
        <p:txBody>
          <a:bodyPr wrap="square" lIns="0" tIns="0" rIns="0" bIns="0" rtlCol="0"/>
          <a:lstStyle/>
          <a:p>
            <a:endParaRPr sz="2800"/>
          </a:p>
        </p:txBody>
      </p:sp>
      <p:sp>
        <p:nvSpPr>
          <p:cNvPr id="50" name="object 50"/>
          <p:cNvSpPr txBox="1"/>
          <p:nvPr/>
        </p:nvSpPr>
        <p:spPr>
          <a:xfrm>
            <a:off x="6995521" y="1295400"/>
            <a:ext cx="1586185" cy="380873"/>
          </a:xfrm>
          <a:prstGeom prst="rect">
            <a:avLst/>
          </a:prstGeom>
        </p:spPr>
        <p:txBody>
          <a:bodyPr vert="horz" wrap="square" lIns="0" tIns="11430" rIns="0" bIns="0" rtlCol="0">
            <a:spAutoFit/>
          </a:bodyPr>
          <a:lstStyle/>
          <a:p>
            <a:pPr marL="12700">
              <a:spcBef>
                <a:spcPts val="90"/>
              </a:spcBef>
            </a:pPr>
            <a:r>
              <a:rPr b="1" dirty="0">
                <a:solidFill>
                  <a:srgbClr val="EE3D42"/>
                </a:solidFill>
                <a:latin typeface="Arial"/>
                <a:cs typeface="Arial"/>
              </a:rPr>
              <a:t>Slot Array</a:t>
            </a:r>
            <a:endParaRPr dirty="0">
              <a:latin typeface="Arial"/>
              <a:cs typeface="Arial"/>
            </a:endParaRPr>
          </a:p>
        </p:txBody>
      </p:sp>
      <p:sp>
        <p:nvSpPr>
          <p:cNvPr id="52" name="object 3">
            <a:extLst>
              <a:ext uri="{FF2B5EF4-FFF2-40B4-BE49-F238E27FC236}">
                <a16:creationId xmlns:a16="http://schemas.microsoft.com/office/drawing/2014/main" id="{0EA3C878-CD65-4CC9-A2EA-5470B6DFBC0D}"/>
              </a:ext>
            </a:extLst>
          </p:cNvPr>
          <p:cNvSpPr txBox="1"/>
          <p:nvPr/>
        </p:nvSpPr>
        <p:spPr>
          <a:xfrm>
            <a:off x="94760" y="3563860"/>
            <a:ext cx="4261778" cy="1854034"/>
          </a:xfrm>
          <a:prstGeom prst="rect">
            <a:avLst/>
          </a:prstGeom>
        </p:spPr>
        <p:txBody>
          <a:bodyPr vert="horz" wrap="square" lIns="0" tIns="53975" rIns="0" bIns="0" rtlCol="0">
            <a:spAutoFit/>
          </a:bodyPr>
          <a:lstStyle/>
          <a:p>
            <a:pPr marL="12700">
              <a:lnSpc>
                <a:spcPct val="150000"/>
              </a:lnSpc>
              <a:spcBef>
                <a:spcPts val="2180"/>
              </a:spcBef>
            </a:pPr>
            <a:r>
              <a:rPr sz="2000" dirty="0">
                <a:solidFill>
                  <a:srgbClr val="585858"/>
                </a:solidFill>
                <a:latin typeface="Palatino Linotype"/>
                <a:cs typeface="Palatino Linotype"/>
              </a:rPr>
              <a:t>The header keeps track of:</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The # of used slots</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The offset of the starting location of the</a:t>
            </a:r>
            <a:r>
              <a:rPr lang="en-US" sz="2000" dirty="0">
                <a:solidFill>
                  <a:srgbClr val="585858"/>
                </a:solidFill>
                <a:latin typeface="Palatino Linotype"/>
                <a:cs typeface="Palatino Linotype"/>
              </a:rPr>
              <a:t> </a:t>
            </a:r>
            <a:r>
              <a:rPr sz="2000" dirty="0">
                <a:solidFill>
                  <a:srgbClr val="585858"/>
                </a:solidFill>
                <a:latin typeface="Palatino Linotype"/>
                <a:cs typeface="Palatino Linotype"/>
              </a:rPr>
              <a:t>last slot used.</a:t>
            </a:r>
            <a:endParaRPr sz="2000" dirty="0">
              <a:latin typeface="Palatino Linotype"/>
              <a:cs typeface="Palatino Linotype"/>
            </a:endParaRPr>
          </a:p>
        </p:txBody>
      </p:sp>
      <p:sp>
        <p:nvSpPr>
          <p:cNvPr id="53" name="Rectangle 52">
            <a:extLst>
              <a:ext uri="{FF2B5EF4-FFF2-40B4-BE49-F238E27FC236}">
                <a16:creationId xmlns:a16="http://schemas.microsoft.com/office/drawing/2014/main" id="{1A6579A7-FDFE-4DDA-9FFB-BF176C875D80}"/>
              </a:ext>
            </a:extLst>
          </p:cNvPr>
          <p:cNvSpPr/>
          <p:nvPr/>
        </p:nvSpPr>
        <p:spPr bwMode="auto">
          <a:xfrm>
            <a:off x="4763741" y="5330537"/>
            <a:ext cx="1728546"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#2</a:t>
            </a:r>
            <a:endParaRPr kumimoji="0" lang="ti-ET" sz="2400" b="0" i="0" u="none" strike="noStrike" cap="none" normalizeH="0" baseline="0" dirty="0">
              <a:ln>
                <a:noFill/>
              </a:ln>
              <a:solidFill>
                <a:schemeClr val="tx1">
                  <a:lumMod val="65000"/>
                  <a:lumOff val="35000"/>
                </a:schemeClr>
              </a:solidFill>
              <a:effectLst/>
              <a:latin typeface="Arial" charset="0"/>
            </a:endParaRPr>
          </a:p>
        </p:txBody>
      </p:sp>
      <p:graphicFrame>
        <p:nvGraphicFramePr>
          <p:cNvPr id="54" name="Table 54">
            <a:extLst>
              <a:ext uri="{FF2B5EF4-FFF2-40B4-BE49-F238E27FC236}">
                <a16:creationId xmlns:a16="http://schemas.microsoft.com/office/drawing/2014/main" id="{66AEB3A5-2FB4-4510-9195-CCD5E65938CA}"/>
              </a:ext>
            </a:extLst>
          </p:cNvPr>
          <p:cNvGraphicFramePr>
            <a:graphicFrameLocks noGrp="1"/>
          </p:cNvGraphicFramePr>
          <p:nvPr/>
        </p:nvGraphicFramePr>
        <p:xfrm>
          <a:off x="4763740" y="2520847"/>
          <a:ext cx="954771" cy="370840"/>
        </p:xfrm>
        <a:graphic>
          <a:graphicData uri="http://schemas.openxmlformats.org/drawingml/2006/table">
            <a:tbl>
              <a:tblPr firstRow="1" bandRow="1">
                <a:tableStyleId>{5C22544A-7EE6-4342-B048-85BDC9FD1C3A}</a:tableStyleId>
              </a:tblPr>
              <a:tblGrid>
                <a:gridCol w="318257">
                  <a:extLst>
                    <a:ext uri="{9D8B030D-6E8A-4147-A177-3AD203B41FA5}">
                      <a16:colId xmlns:a16="http://schemas.microsoft.com/office/drawing/2014/main" val="3857473398"/>
                    </a:ext>
                  </a:extLst>
                </a:gridCol>
                <a:gridCol w="318257">
                  <a:extLst>
                    <a:ext uri="{9D8B030D-6E8A-4147-A177-3AD203B41FA5}">
                      <a16:colId xmlns:a16="http://schemas.microsoft.com/office/drawing/2014/main" val="2316128797"/>
                    </a:ext>
                  </a:extLst>
                </a:gridCol>
                <a:gridCol w="318257">
                  <a:extLst>
                    <a:ext uri="{9D8B030D-6E8A-4147-A177-3AD203B41FA5}">
                      <a16:colId xmlns:a16="http://schemas.microsoft.com/office/drawing/2014/main" val="973234491"/>
                    </a:ext>
                  </a:extLst>
                </a:gridCol>
              </a:tblGrid>
              <a:tr h="370840">
                <a:tc>
                  <a:txBody>
                    <a:bodyPr/>
                    <a:lstStyle/>
                    <a:p>
                      <a:endParaRPr lang="ti-ET"/>
                    </a:p>
                  </a:txBody>
                  <a:tcP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extLst>
                  <a:ext uri="{0D108BD9-81ED-4DB2-BD59-A6C34878D82A}">
                    <a16:rowId xmlns:a16="http://schemas.microsoft.com/office/drawing/2014/main" val="1859098062"/>
                  </a:ext>
                </a:extLst>
              </a:tr>
            </a:tbl>
          </a:graphicData>
        </a:graphic>
      </p:graphicFrame>
      <p:graphicFrame>
        <p:nvGraphicFramePr>
          <p:cNvPr id="55" name="Table 54">
            <a:extLst>
              <a:ext uri="{FF2B5EF4-FFF2-40B4-BE49-F238E27FC236}">
                <a16:creationId xmlns:a16="http://schemas.microsoft.com/office/drawing/2014/main" id="{9142AA61-2419-4B8C-88DA-FBEAB8DFCB7B}"/>
              </a:ext>
            </a:extLst>
          </p:cNvPr>
          <p:cNvGraphicFramePr>
            <a:graphicFrameLocks noGrp="1"/>
          </p:cNvGraphicFramePr>
          <p:nvPr/>
        </p:nvGraphicFramePr>
        <p:xfrm>
          <a:off x="6180979" y="2069357"/>
          <a:ext cx="2863630" cy="461664"/>
        </p:xfrm>
        <a:graphic>
          <a:graphicData uri="http://schemas.openxmlformats.org/drawingml/2006/table">
            <a:tbl>
              <a:tblPr firstRow="1" bandRow="1">
                <a:tableStyleId>{5C22544A-7EE6-4342-B048-85BDC9FD1C3A}</a:tableStyleId>
              </a:tblPr>
              <a:tblGrid>
                <a:gridCol w="286363">
                  <a:extLst>
                    <a:ext uri="{9D8B030D-6E8A-4147-A177-3AD203B41FA5}">
                      <a16:colId xmlns:a16="http://schemas.microsoft.com/office/drawing/2014/main" val="3857473398"/>
                    </a:ext>
                  </a:extLst>
                </a:gridCol>
                <a:gridCol w="286363">
                  <a:extLst>
                    <a:ext uri="{9D8B030D-6E8A-4147-A177-3AD203B41FA5}">
                      <a16:colId xmlns:a16="http://schemas.microsoft.com/office/drawing/2014/main" val="2316128797"/>
                    </a:ext>
                  </a:extLst>
                </a:gridCol>
                <a:gridCol w="286363">
                  <a:extLst>
                    <a:ext uri="{9D8B030D-6E8A-4147-A177-3AD203B41FA5}">
                      <a16:colId xmlns:a16="http://schemas.microsoft.com/office/drawing/2014/main" val="973234491"/>
                    </a:ext>
                  </a:extLst>
                </a:gridCol>
                <a:gridCol w="286363">
                  <a:extLst>
                    <a:ext uri="{9D8B030D-6E8A-4147-A177-3AD203B41FA5}">
                      <a16:colId xmlns:a16="http://schemas.microsoft.com/office/drawing/2014/main" val="2735561101"/>
                    </a:ext>
                  </a:extLst>
                </a:gridCol>
                <a:gridCol w="286363">
                  <a:extLst>
                    <a:ext uri="{9D8B030D-6E8A-4147-A177-3AD203B41FA5}">
                      <a16:colId xmlns:a16="http://schemas.microsoft.com/office/drawing/2014/main" val="1359738576"/>
                    </a:ext>
                  </a:extLst>
                </a:gridCol>
                <a:gridCol w="286363">
                  <a:extLst>
                    <a:ext uri="{9D8B030D-6E8A-4147-A177-3AD203B41FA5}">
                      <a16:colId xmlns:a16="http://schemas.microsoft.com/office/drawing/2014/main" val="1693531071"/>
                    </a:ext>
                  </a:extLst>
                </a:gridCol>
                <a:gridCol w="286363">
                  <a:extLst>
                    <a:ext uri="{9D8B030D-6E8A-4147-A177-3AD203B41FA5}">
                      <a16:colId xmlns:a16="http://schemas.microsoft.com/office/drawing/2014/main" val="2621852318"/>
                    </a:ext>
                  </a:extLst>
                </a:gridCol>
                <a:gridCol w="286363">
                  <a:extLst>
                    <a:ext uri="{9D8B030D-6E8A-4147-A177-3AD203B41FA5}">
                      <a16:colId xmlns:a16="http://schemas.microsoft.com/office/drawing/2014/main" val="2820261228"/>
                    </a:ext>
                  </a:extLst>
                </a:gridCol>
                <a:gridCol w="286363">
                  <a:extLst>
                    <a:ext uri="{9D8B030D-6E8A-4147-A177-3AD203B41FA5}">
                      <a16:colId xmlns:a16="http://schemas.microsoft.com/office/drawing/2014/main" val="2992248295"/>
                    </a:ext>
                  </a:extLst>
                </a:gridCol>
                <a:gridCol w="286363">
                  <a:extLst>
                    <a:ext uri="{9D8B030D-6E8A-4147-A177-3AD203B41FA5}">
                      <a16:colId xmlns:a16="http://schemas.microsoft.com/office/drawing/2014/main" val="3211178562"/>
                    </a:ext>
                  </a:extLst>
                </a:gridCol>
              </a:tblGrid>
              <a:tr h="461664">
                <a:tc>
                  <a:txBody>
                    <a:bodyPr/>
                    <a:lstStyle/>
                    <a:p>
                      <a:endParaRPr lang="ti-ET"/>
                    </a:p>
                  </a:txBody>
                  <a:tcP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extLst>
                  <a:ext uri="{0D108BD9-81ED-4DB2-BD59-A6C34878D82A}">
                    <a16:rowId xmlns:a16="http://schemas.microsoft.com/office/drawing/2014/main" val="1859098062"/>
                  </a:ext>
                </a:extLst>
              </a:tr>
            </a:tbl>
          </a:graphicData>
        </a:graphic>
      </p:graphicFrame>
      <p:sp>
        <p:nvSpPr>
          <p:cNvPr id="56" name="Oval 55">
            <a:extLst>
              <a:ext uri="{FF2B5EF4-FFF2-40B4-BE49-F238E27FC236}">
                <a16:creationId xmlns:a16="http://schemas.microsoft.com/office/drawing/2014/main" id="{E1BA6AB0-38E4-41B2-BD46-3054673D19DA}"/>
              </a:ext>
            </a:extLst>
          </p:cNvPr>
          <p:cNvSpPr/>
          <p:nvPr/>
        </p:nvSpPr>
        <p:spPr bwMode="auto">
          <a:xfrm>
            <a:off x="6242652"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7" name="Oval 56">
            <a:extLst>
              <a:ext uri="{FF2B5EF4-FFF2-40B4-BE49-F238E27FC236}">
                <a16:creationId xmlns:a16="http://schemas.microsoft.com/office/drawing/2014/main" id="{6B3C0CCB-2F13-4FCC-967D-BBF3F53B44A5}"/>
              </a:ext>
            </a:extLst>
          </p:cNvPr>
          <p:cNvSpPr/>
          <p:nvPr/>
        </p:nvSpPr>
        <p:spPr bwMode="auto">
          <a:xfrm>
            <a:off x="6526166"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8" name="Oval 57">
            <a:extLst>
              <a:ext uri="{FF2B5EF4-FFF2-40B4-BE49-F238E27FC236}">
                <a16:creationId xmlns:a16="http://schemas.microsoft.com/office/drawing/2014/main" id="{F86C5B91-7D59-49AA-9B95-83ED5D8D3B1E}"/>
              </a:ext>
            </a:extLst>
          </p:cNvPr>
          <p:cNvSpPr/>
          <p:nvPr/>
        </p:nvSpPr>
        <p:spPr bwMode="auto">
          <a:xfrm>
            <a:off x="6804322"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9" name="Oval 58">
            <a:extLst>
              <a:ext uri="{FF2B5EF4-FFF2-40B4-BE49-F238E27FC236}">
                <a16:creationId xmlns:a16="http://schemas.microsoft.com/office/drawing/2014/main" id="{7567173F-AA2A-40A2-9E56-4FE5728AEBD2}"/>
              </a:ext>
            </a:extLst>
          </p:cNvPr>
          <p:cNvSpPr/>
          <p:nvPr/>
        </p:nvSpPr>
        <p:spPr bwMode="auto">
          <a:xfrm>
            <a:off x="7125787"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64" name="TextBox 63">
            <a:extLst>
              <a:ext uri="{FF2B5EF4-FFF2-40B4-BE49-F238E27FC236}">
                <a16:creationId xmlns:a16="http://schemas.microsoft.com/office/drawing/2014/main" id="{819E6AE1-9D18-496C-8F9C-E5B6B003C71C}"/>
              </a:ext>
            </a:extLst>
          </p:cNvPr>
          <p:cNvSpPr txBox="1"/>
          <p:nvPr/>
        </p:nvSpPr>
        <p:spPr>
          <a:xfrm>
            <a:off x="4763740" y="2059182"/>
            <a:ext cx="1417239" cy="461665"/>
          </a:xfrm>
          <a:prstGeom prst="rect">
            <a:avLst/>
          </a:prstGeom>
          <a:solidFill>
            <a:schemeClr val="bg1"/>
          </a:solidFill>
          <a:ln>
            <a:solidFill>
              <a:srgbClr val="002060"/>
            </a:solidFill>
          </a:ln>
        </p:spPr>
        <p:txBody>
          <a:bodyPr wrap="square" rtlCol="0">
            <a:spAutoFit/>
          </a:bodyPr>
          <a:lstStyle/>
          <a:p>
            <a:pPr algn="ctr"/>
            <a:r>
              <a:rPr lang="en-US" b="1" dirty="0">
                <a:solidFill>
                  <a:srgbClr val="FF0000"/>
                </a:solidFill>
                <a:effectLst>
                  <a:outerShdw blurRad="38100" dist="38100" dir="2700000" algn="tl">
                    <a:srgbClr val="000000">
                      <a:alpha val="43137"/>
                    </a:srgbClr>
                  </a:outerShdw>
                </a:effectLst>
              </a:rPr>
              <a:t>Header</a:t>
            </a:r>
            <a:endParaRPr lang="ti-ET" b="1" dirty="0">
              <a:solidFill>
                <a:srgbClr val="FF0000"/>
              </a:solidFill>
              <a:effectLst>
                <a:outerShdw blurRad="38100" dist="38100" dir="2700000" algn="tl">
                  <a:srgbClr val="000000">
                    <a:alpha val="43137"/>
                  </a:srgbClr>
                </a:outerShdw>
              </a:effectLst>
            </a:endParaRPr>
          </a:p>
        </p:txBody>
      </p:sp>
      <p:sp>
        <p:nvSpPr>
          <p:cNvPr id="65" name="Rectangle 64">
            <a:extLst>
              <a:ext uri="{FF2B5EF4-FFF2-40B4-BE49-F238E27FC236}">
                <a16:creationId xmlns:a16="http://schemas.microsoft.com/office/drawing/2014/main" id="{7B615AC2-0FA4-4667-9FBC-11E15AD85052}"/>
              </a:ext>
            </a:extLst>
          </p:cNvPr>
          <p:cNvSpPr/>
          <p:nvPr/>
        </p:nvSpPr>
        <p:spPr bwMode="auto">
          <a:xfrm>
            <a:off x="6492288" y="5330538"/>
            <a:ext cx="2532406"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#1</a:t>
            </a:r>
            <a:endParaRPr kumimoji="0" lang="ti-ET" sz="2400" b="0" i="0" u="none" strike="noStrike" cap="none" normalizeH="0" baseline="0" dirty="0">
              <a:ln>
                <a:noFill/>
              </a:ln>
              <a:solidFill>
                <a:schemeClr val="tx1">
                  <a:lumMod val="65000"/>
                  <a:lumOff val="35000"/>
                </a:schemeClr>
              </a:solidFill>
              <a:effectLst/>
              <a:latin typeface="Arial" charset="0"/>
            </a:endParaRPr>
          </a:p>
        </p:txBody>
      </p:sp>
      <p:sp>
        <p:nvSpPr>
          <p:cNvPr id="66" name="Rectangle 65">
            <a:extLst>
              <a:ext uri="{FF2B5EF4-FFF2-40B4-BE49-F238E27FC236}">
                <a16:creationId xmlns:a16="http://schemas.microsoft.com/office/drawing/2014/main" id="{4EC9E144-5035-46A6-986B-5099D2B1458A}"/>
              </a:ext>
            </a:extLst>
          </p:cNvPr>
          <p:cNvSpPr/>
          <p:nvPr/>
        </p:nvSpPr>
        <p:spPr bwMode="auto">
          <a:xfrm>
            <a:off x="7125787" y="4889279"/>
            <a:ext cx="1901331"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#3</a:t>
            </a:r>
            <a:endParaRPr kumimoji="0" lang="ti-ET" sz="2400" b="0" i="0" u="none" strike="noStrike" cap="none" normalizeH="0" baseline="0" dirty="0">
              <a:ln>
                <a:noFill/>
              </a:ln>
              <a:solidFill>
                <a:schemeClr val="tx1">
                  <a:lumMod val="65000"/>
                  <a:lumOff val="35000"/>
                </a:schemeClr>
              </a:solidFill>
              <a:effectLst/>
              <a:latin typeface="Arial" charset="0"/>
            </a:endParaRPr>
          </a:p>
        </p:txBody>
      </p:sp>
      <p:sp>
        <p:nvSpPr>
          <p:cNvPr id="67" name="Rectangle 66">
            <a:extLst>
              <a:ext uri="{FF2B5EF4-FFF2-40B4-BE49-F238E27FC236}">
                <a16:creationId xmlns:a16="http://schemas.microsoft.com/office/drawing/2014/main" id="{3F393795-7207-48BE-A854-79DCB1806BD3}"/>
              </a:ext>
            </a:extLst>
          </p:cNvPr>
          <p:cNvSpPr/>
          <p:nvPr/>
        </p:nvSpPr>
        <p:spPr bwMode="auto">
          <a:xfrm>
            <a:off x="5718512" y="4889278"/>
            <a:ext cx="1407275"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#4</a:t>
            </a:r>
            <a:endParaRPr kumimoji="0" lang="ti-ET" sz="2400" b="0" i="0" u="none" strike="noStrike" cap="none" normalizeH="0" baseline="0" dirty="0">
              <a:ln>
                <a:noFill/>
              </a:ln>
              <a:solidFill>
                <a:schemeClr val="tx1">
                  <a:lumMod val="65000"/>
                  <a:lumOff val="35000"/>
                </a:schemeClr>
              </a:solidFill>
              <a:effectLst/>
              <a:latin typeface="Arial" charset="0"/>
            </a:endParaRPr>
          </a:p>
        </p:txBody>
      </p:sp>
      <p:cxnSp>
        <p:nvCxnSpPr>
          <p:cNvPr id="70" name="Connector: Elbow 69">
            <a:extLst>
              <a:ext uri="{FF2B5EF4-FFF2-40B4-BE49-F238E27FC236}">
                <a16:creationId xmlns:a16="http://schemas.microsoft.com/office/drawing/2014/main" id="{AB66E63C-EFB4-4A73-89A2-00A5214B8F15}"/>
              </a:ext>
            </a:extLst>
          </p:cNvPr>
          <p:cNvCxnSpPr/>
          <p:nvPr/>
        </p:nvCxnSpPr>
        <p:spPr bwMode="auto">
          <a:xfrm rot="16200000" flipH="1">
            <a:off x="4945550" y="3739983"/>
            <a:ext cx="2936474" cy="224757"/>
          </a:xfrm>
          <a:prstGeom prst="bentConnector3">
            <a:avLst>
              <a:gd name="adj1" fmla="val 60493"/>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72" name="Connector: Elbow 71">
            <a:extLst>
              <a:ext uri="{FF2B5EF4-FFF2-40B4-BE49-F238E27FC236}">
                <a16:creationId xmlns:a16="http://schemas.microsoft.com/office/drawing/2014/main" id="{18BEBCA5-4BAF-45C8-B4E4-B895ABBBBFF5}"/>
              </a:ext>
            </a:extLst>
          </p:cNvPr>
          <p:cNvCxnSpPr>
            <a:cxnSpLocks/>
            <a:stCxn id="57" idx="4"/>
          </p:cNvCxnSpPr>
          <p:nvPr/>
        </p:nvCxnSpPr>
        <p:spPr bwMode="auto">
          <a:xfrm rot="5400000">
            <a:off x="4234862" y="2946885"/>
            <a:ext cx="2926535" cy="1801014"/>
          </a:xfrm>
          <a:prstGeom prst="bentConnector3">
            <a:avLst>
              <a:gd name="adj1" fmla="val 29962"/>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77" name="Connector: Elbow 76">
            <a:extLst>
              <a:ext uri="{FF2B5EF4-FFF2-40B4-BE49-F238E27FC236}">
                <a16:creationId xmlns:a16="http://schemas.microsoft.com/office/drawing/2014/main" id="{638A6F07-2FA0-4E0F-97BC-27FD94630CB7}"/>
              </a:ext>
            </a:extLst>
          </p:cNvPr>
          <p:cNvCxnSpPr>
            <a:cxnSpLocks/>
            <a:stCxn id="58" idx="4"/>
          </p:cNvCxnSpPr>
          <p:nvPr/>
        </p:nvCxnSpPr>
        <p:spPr bwMode="auto">
          <a:xfrm rot="16200000" flipH="1">
            <a:off x="5756521" y="3504396"/>
            <a:ext cx="2505154" cy="264612"/>
          </a:xfrm>
          <a:prstGeom prst="bentConnector3">
            <a:avLst>
              <a:gd name="adj1" fmla="val 78566"/>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83" name="Connector: Elbow 82">
            <a:extLst>
              <a:ext uri="{FF2B5EF4-FFF2-40B4-BE49-F238E27FC236}">
                <a16:creationId xmlns:a16="http://schemas.microsoft.com/office/drawing/2014/main" id="{9B3E9370-7A88-4F52-B5B9-CB77224F30E3}"/>
              </a:ext>
            </a:extLst>
          </p:cNvPr>
          <p:cNvCxnSpPr>
            <a:cxnSpLocks/>
            <a:stCxn id="59" idx="4"/>
          </p:cNvCxnSpPr>
          <p:nvPr/>
        </p:nvCxnSpPr>
        <p:spPr bwMode="auto">
          <a:xfrm rot="5400000">
            <a:off x="5205809" y="2896831"/>
            <a:ext cx="2505155" cy="1479743"/>
          </a:xfrm>
          <a:prstGeom prst="bentConnector3">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sp>
        <p:nvSpPr>
          <p:cNvPr id="85" name="object 3">
            <a:extLst>
              <a:ext uri="{FF2B5EF4-FFF2-40B4-BE49-F238E27FC236}">
                <a16:creationId xmlns:a16="http://schemas.microsoft.com/office/drawing/2014/main" id="{6AFB1BB3-7A10-4277-829D-9679F6F01029}"/>
              </a:ext>
            </a:extLst>
          </p:cNvPr>
          <p:cNvSpPr txBox="1"/>
          <p:nvPr/>
        </p:nvSpPr>
        <p:spPr>
          <a:xfrm>
            <a:off x="43508" y="1503525"/>
            <a:ext cx="4188407" cy="1659942"/>
          </a:xfrm>
          <a:prstGeom prst="rect">
            <a:avLst/>
          </a:prstGeom>
        </p:spPr>
        <p:txBody>
          <a:bodyPr vert="horz" wrap="square" lIns="0" tIns="53975" rIns="0" bIns="0" rtlCol="0">
            <a:spAutoFit/>
          </a:bodyPr>
          <a:lstStyle/>
          <a:p>
            <a:pPr marL="355600" marR="381000" indent="-342900">
              <a:lnSpc>
                <a:spcPct val="150000"/>
              </a:lnSpc>
              <a:spcBef>
                <a:spcPts val="2505"/>
              </a:spcBef>
              <a:buFont typeface="Wingdings" panose="05000000000000000000" pitchFamily="2" charset="2"/>
              <a:buChar char="§"/>
            </a:pPr>
            <a:r>
              <a:rPr dirty="0">
                <a:solidFill>
                  <a:srgbClr val="585858"/>
                </a:solidFill>
                <a:latin typeface="Palatino Linotype"/>
                <a:cs typeface="Palatino Linotype"/>
              </a:rPr>
              <a:t>The slot array maps "slots" to the  tuples' starting position offsets.</a:t>
            </a:r>
            <a:endParaRPr dirty="0">
              <a:latin typeface="Palatino Linotype"/>
              <a:cs typeface="Palatino Linotype"/>
            </a:endParaRPr>
          </a:p>
        </p:txBody>
      </p:sp>
    </p:spTree>
    <p:extLst>
      <p:ext uri="{BB962C8B-B14F-4D97-AF65-F5344CB8AC3E}">
        <p14:creationId xmlns:p14="http://schemas.microsoft.com/office/powerpoint/2010/main" val="38860079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500"/>
                                  </p:stCondLst>
                                  <p:childTnLst>
                                    <p:set>
                                      <p:cBhvr>
                                        <p:cTn id="29" dur="1" fill="hold">
                                          <p:stCondLst>
                                            <p:cond delay="0"/>
                                          </p:stCondLst>
                                        </p:cTn>
                                        <p:tgtEl>
                                          <p:spTgt spid="83"/>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500"/>
                                  </p:stCondLst>
                                  <p:childTnLst>
                                    <p:set>
                                      <p:cBhvr>
                                        <p:cTn id="32" dur="1" fill="hold">
                                          <p:stCondLst>
                                            <p:cond delay="0"/>
                                          </p:stCondLst>
                                        </p:cTn>
                                        <p:tgtEl>
                                          <p:spTgt spid="72"/>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49" grpId="0" animBg="1"/>
      <p:bldP spid="50" grpId="0"/>
      <p:bldP spid="56" grpId="0" animBg="1"/>
      <p:bldP spid="57" grpId="0" animBg="1"/>
      <p:bldP spid="58" grpId="0" animBg="1"/>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a:xfrm>
            <a:off x="0" y="1"/>
            <a:ext cx="9144000" cy="573931"/>
          </a:xfrm>
        </p:spPr>
        <p:txBody>
          <a:bodyPr/>
          <a:lstStyle/>
          <a:p>
            <a:pPr>
              <a:defRPr/>
            </a:pPr>
            <a:r>
              <a:rPr lang="en-US" altLang="en-US" dirty="0">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32426" y="573933"/>
            <a:ext cx="9111574" cy="950067"/>
          </a:xfrm>
        </p:spPr>
        <p:txBody>
          <a:bodyPr/>
          <a:lstStyle/>
          <a:p>
            <a:pPr>
              <a:lnSpc>
                <a:spcPct val="150000"/>
              </a:lnSpc>
            </a:pPr>
            <a:r>
              <a:rPr lang="en-CA" sz="2400" dirty="0"/>
              <a:t>A simple approach is to use the first 53 bytes for the first record, the next 53 bytes for the second record, and so on </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66231"/>
          <a:stretch/>
        </p:blipFill>
        <p:spPr bwMode="auto">
          <a:xfrm>
            <a:off x="838200" y="1786824"/>
            <a:ext cx="8103938" cy="175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86247F00-0508-438A-8EE4-EBC8FD8C3712}"/>
              </a:ext>
            </a:extLst>
          </p:cNvPr>
          <p:cNvSpPr txBox="1">
            <a:spLocks noChangeArrowheads="1"/>
          </p:cNvSpPr>
          <p:nvPr/>
        </p:nvSpPr>
        <p:spPr bwMode="auto">
          <a:xfrm>
            <a:off x="32657" y="3581400"/>
            <a:ext cx="9111574" cy="35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r>
              <a:rPr lang="en-CA" sz="2400" kern="0" dirty="0"/>
              <a:t>Drawback</a:t>
            </a:r>
          </a:p>
        </p:txBody>
      </p:sp>
      <p:sp>
        <p:nvSpPr>
          <p:cNvPr id="7" name="TextBox 6">
            <a:extLst>
              <a:ext uri="{FF2B5EF4-FFF2-40B4-BE49-F238E27FC236}">
                <a16:creationId xmlns:a16="http://schemas.microsoft.com/office/drawing/2014/main" id="{DCA6D99D-B8FE-4D39-9FA4-EE6DC698F70D}"/>
              </a:ext>
            </a:extLst>
          </p:cNvPr>
          <p:cNvSpPr txBox="1"/>
          <p:nvPr/>
        </p:nvSpPr>
        <p:spPr>
          <a:xfrm>
            <a:off x="305031" y="4053513"/>
            <a:ext cx="8839200" cy="2800767"/>
          </a:xfrm>
          <a:prstGeom prst="rect">
            <a:avLst/>
          </a:prstGeom>
          <a:noFill/>
        </p:spPr>
        <p:txBody>
          <a:bodyPr wrap="square">
            <a:spAutoFit/>
          </a:bodyPr>
          <a:lstStyle/>
          <a:p>
            <a:pPr marL="457200" indent="-457200">
              <a:buAutoNum type="arabicPeriod"/>
            </a:pPr>
            <a:r>
              <a:rPr lang="en-CA" sz="2200" dirty="0">
                <a:latin typeface="Candara" panose="020E0502030303020204" pitchFamily="34" charset="0"/>
                <a:cs typeface="Calibri" panose="020F0502020204030204" pitchFamily="34" charset="0"/>
              </a:rPr>
              <a:t>Unless the block size happens to be a multiple of 53, some records will cross block boundaries. </a:t>
            </a:r>
          </a:p>
          <a:p>
            <a:pPr marL="914400" lvl="1" indent="-457200">
              <a:buFont typeface="Arial" panose="020B0604020202020204" pitchFamily="34" charset="0"/>
              <a:buChar char="•"/>
            </a:pPr>
            <a:r>
              <a:rPr lang="en-CA" sz="2200" dirty="0">
                <a:latin typeface="Candara" panose="020E0502030303020204" pitchFamily="34" charset="0"/>
                <a:cs typeface="Calibri" panose="020F0502020204030204" pitchFamily="34" charset="0"/>
              </a:rPr>
              <a:t>It would thus require two block accesses to read or write such a record. </a:t>
            </a:r>
          </a:p>
          <a:p>
            <a:pPr marL="457200" indent="-457200">
              <a:buAutoNum type="arabicPeriod"/>
            </a:pPr>
            <a:r>
              <a:rPr lang="en-CA" sz="2200" dirty="0">
                <a:latin typeface="Candara" panose="020E0502030303020204" pitchFamily="34" charset="0"/>
                <a:cs typeface="Calibri" panose="020F0502020204030204" pitchFamily="34" charset="0"/>
              </a:rPr>
              <a:t>It is difficult to delete a record from this structure. </a:t>
            </a:r>
          </a:p>
          <a:p>
            <a:pPr marL="914400" lvl="1" indent="-457200">
              <a:buFont typeface="Arial" panose="020B0604020202020204" pitchFamily="34" charset="0"/>
              <a:buChar char="•"/>
            </a:pPr>
            <a:r>
              <a:rPr lang="en-CA" sz="2200" dirty="0">
                <a:latin typeface="Candara" panose="020E0502030303020204" pitchFamily="34" charset="0"/>
                <a:cs typeface="Calibri" panose="020F0502020204030204" pitchFamily="34" charset="0"/>
              </a:rPr>
              <a:t>The space occupied by the record to be deleted must be filled with some other record of the file, or we must have a way of marking deleted records so that they can be ignored.</a:t>
            </a:r>
            <a:endParaRPr lang="ti-ET" sz="2200" dirty="0">
              <a:cs typeface="Calibri" panose="020F0502020204030204" pitchFamily="34" charset="0"/>
            </a:endParaRPr>
          </a:p>
        </p:txBody>
      </p:sp>
    </p:spTree>
    <p:extLst>
      <p:ext uri="{BB962C8B-B14F-4D97-AF65-F5344CB8AC3E}">
        <p14:creationId xmlns:p14="http://schemas.microsoft.com/office/powerpoint/2010/main" val="832771460"/>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43C7E1AD-0D85-4ED8-84DF-C6F9D877C352}"/>
              </a:ext>
            </a:extLst>
          </p:cNvPr>
          <p:cNvSpPr/>
          <p:nvPr/>
        </p:nvSpPr>
        <p:spPr bwMode="auto">
          <a:xfrm>
            <a:off x="4731026" y="2028751"/>
            <a:ext cx="4336774" cy="3761459"/>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2" name="object 2"/>
          <p:cNvSpPr txBox="1">
            <a:spLocks noGrp="1"/>
          </p:cNvSpPr>
          <p:nvPr>
            <p:ph type="title"/>
          </p:nvPr>
        </p:nvSpPr>
        <p:spPr>
          <a:xfrm>
            <a:off x="0" y="10122"/>
            <a:ext cx="9144000"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899285" algn="l"/>
              </a:tabLst>
            </a:pPr>
            <a:r>
              <a:rPr lang="en-US" b="1" dirty="0">
                <a:effectLst>
                  <a:outerShdw blurRad="38100" dist="38100" dir="2700000" algn="tl">
                    <a:srgbClr val="000000">
                      <a:alpha val="43137"/>
                    </a:srgbClr>
                  </a:outerShdw>
                </a:effectLst>
              </a:rPr>
              <a:t>Slotted Pages</a:t>
            </a:r>
          </a:p>
        </p:txBody>
      </p:sp>
      <p:sp>
        <p:nvSpPr>
          <p:cNvPr id="3" name="object 3"/>
          <p:cNvSpPr txBox="1"/>
          <p:nvPr/>
        </p:nvSpPr>
        <p:spPr>
          <a:xfrm>
            <a:off x="43508" y="699975"/>
            <a:ext cx="8742683" cy="387927"/>
          </a:xfrm>
          <a:prstGeom prst="rect">
            <a:avLst/>
          </a:prstGeom>
        </p:spPr>
        <p:txBody>
          <a:bodyPr vert="horz" wrap="square" lIns="0" tIns="53975" rIns="0" bIns="0" rtlCol="0">
            <a:spAutoFit/>
          </a:bodyPr>
          <a:lstStyle/>
          <a:p>
            <a:pPr marL="355600" marR="20955" indent="-342900">
              <a:lnSpc>
                <a:spcPts val="2590"/>
              </a:lnSpc>
              <a:spcBef>
                <a:spcPts val="425"/>
              </a:spcBef>
              <a:buFont typeface="Wingdings" panose="05000000000000000000" pitchFamily="2" charset="2"/>
              <a:buChar char="§"/>
            </a:pPr>
            <a:r>
              <a:rPr dirty="0">
                <a:solidFill>
                  <a:srgbClr val="585858"/>
                </a:solidFill>
                <a:latin typeface="Palatino Linotype"/>
                <a:cs typeface="Palatino Linotype"/>
              </a:rPr>
              <a:t>The most common layout scheme is  called </a:t>
            </a:r>
            <a:r>
              <a:rPr u="heavy" dirty="0">
                <a:solidFill>
                  <a:srgbClr val="585858"/>
                </a:solidFill>
                <a:uFill>
                  <a:solidFill>
                    <a:srgbClr val="585858"/>
                  </a:solidFill>
                </a:uFill>
                <a:latin typeface="Palatino Linotype"/>
                <a:cs typeface="Palatino Linotype"/>
              </a:rPr>
              <a:t>slotted pages</a:t>
            </a:r>
            <a:r>
              <a:rPr dirty="0">
                <a:solidFill>
                  <a:srgbClr val="585858"/>
                </a:solidFill>
                <a:latin typeface="Palatino Linotype"/>
                <a:cs typeface="Palatino Linotype"/>
              </a:rPr>
              <a:t>.</a:t>
            </a:r>
            <a:endParaRPr dirty="0">
              <a:latin typeface="Palatino Linotype"/>
              <a:cs typeface="Palatino Linotype"/>
            </a:endParaRPr>
          </a:p>
        </p:txBody>
      </p:sp>
      <p:sp>
        <p:nvSpPr>
          <p:cNvPr id="52" name="object 3">
            <a:extLst>
              <a:ext uri="{FF2B5EF4-FFF2-40B4-BE49-F238E27FC236}">
                <a16:creationId xmlns:a16="http://schemas.microsoft.com/office/drawing/2014/main" id="{0EA3C878-CD65-4CC9-A2EA-5470B6DFBC0D}"/>
              </a:ext>
            </a:extLst>
          </p:cNvPr>
          <p:cNvSpPr txBox="1"/>
          <p:nvPr/>
        </p:nvSpPr>
        <p:spPr>
          <a:xfrm>
            <a:off x="94760" y="3563860"/>
            <a:ext cx="4261778" cy="1854034"/>
          </a:xfrm>
          <a:prstGeom prst="rect">
            <a:avLst/>
          </a:prstGeom>
        </p:spPr>
        <p:txBody>
          <a:bodyPr vert="horz" wrap="square" lIns="0" tIns="53975" rIns="0" bIns="0" rtlCol="0">
            <a:spAutoFit/>
          </a:bodyPr>
          <a:lstStyle/>
          <a:p>
            <a:pPr marL="12700">
              <a:lnSpc>
                <a:spcPct val="150000"/>
              </a:lnSpc>
              <a:spcBef>
                <a:spcPts val="2180"/>
              </a:spcBef>
            </a:pPr>
            <a:r>
              <a:rPr sz="2000" dirty="0">
                <a:solidFill>
                  <a:srgbClr val="585858"/>
                </a:solidFill>
                <a:latin typeface="Palatino Linotype"/>
                <a:cs typeface="Palatino Linotype"/>
              </a:rPr>
              <a:t>The header keeps track of:</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The # of used slots</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The offset of the starting location of the</a:t>
            </a:r>
            <a:r>
              <a:rPr lang="en-US" sz="2000" dirty="0">
                <a:solidFill>
                  <a:srgbClr val="585858"/>
                </a:solidFill>
                <a:latin typeface="Palatino Linotype"/>
                <a:cs typeface="Palatino Linotype"/>
              </a:rPr>
              <a:t> </a:t>
            </a:r>
            <a:r>
              <a:rPr sz="2000" dirty="0">
                <a:solidFill>
                  <a:srgbClr val="585858"/>
                </a:solidFill>
                <a:latin typeface="Palatino Linotype"/>
                <a:cs typeface="Palatino Linotype"/>
              </a:rPr>
              <a:t>last slot used.</a:t>
            </a:r>
            <a:endParaRPr sz="2000" dirty="0">
              <a:latin typeface="Palatino Linotype"/>
              <a:cs typeface="Palatino Linotype"/>
            </a:endParaRPr>
          </a:p>
        </p:txBody>
      </p:sp>
      <p:sp>
        <p:nvSpPr>
          <p:cNvPr id="53" name="Rectangle 52">
            <a:extLst>
              <a:ext uri="{FF2B5EF4-FFF2-40B4-BE49-F238E27FC236}">
                <a16:creationId xmlns:a16="http://schemas.microsoft.com/office/drawing/2014/main" id="{1A6579A7-FDFE-4DDA-9FFB-BF176C875D80}"/>
              </a:ext>
            </a:extLst>
          </p:cNvPr>
          <p:cNvSpPr/>
          <p:nvPr/>
        </p:nvSpPr>
        <p:spPr bwMode="auto">
          <a:xfrm>
            <a:off x="4763741" y="5336743"/>
            <a:ext cx="1728546" cy="415176"/>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#2</a:t>
            </a:r>
            <a:endParaRPr kumimoji="0" lang="ti-ET" sz="2400" b="0" i="0" u="none" strike="noStrike" cap="none" normalizeH="0" baseline="0" dirty="0">
              <a:ln>
                <a:noFill/>
              </a:ln>
              <a:solidFill>
                <a:schemeClr val="tx1">
                  <a:lumMod val="65000"/>
                  <a:lumOff val="35000"/>
                </a:schemeClr>
              </a:solidFill>
              <a:effectLst/>
              <a:latin typeface="Arial" charset="0"/>
            </a:endParaRPr>
          </a:p>
        </p:txBody>
      </p:sp>
      <p:graphicFrame>
        <p:nvGraphicFramePr>
          <p:cNvPr id="54" name="Table 54">
            <a:extLst>
              <a:ext uri="{FF2B5EF4-FFF2-40B4-BE49-F238E27FC236}">
                <a16:creationId xmlns:a16="http://schemas.microsoft.com/office/drawing/2014/main" id="{66AEB3A5-2FB4-4510-9195-CCD5E65938CA}"/>
              </a:ext>
            </a:extLst>
          </p:cNvPr>
          <p:cNvGraphicFramePr>
            <a:graphicFrameLocks noGrp="1"/>
          </p:cNvGraphicFramePr>
          <p:nvPr>
            <p:extLst>
              <p:ext uri="{D42A27DB-BD31-4B8C-83A1-F6EECF244321}">
                <p14:modId xmlns:p14="http://schemas.microsoft.com/office/powerpoint/2010/main" val="780381115"/>
              </p:ext>
            </p:extLst>
          </p:nvPr>
        </p:nvGraphicFramePr>
        <p:xfrm>
          <a:off x="4763740" y="2520847"/>
          <a:ext cx="954771" cy="370840"/>
        </p:xfrm>
        <a:graphic>
          <a:graphicData uri="http://schemas.openxmlformats.org/drawingml/2006/table">
            <a:tbl>
              <a:tblPr firstRow="1" bandRow="1">
                <a:tableStyleId>{5C22544A-7EE6-4342-B048-85BDC9FD1C3A}</a:tableStyleId>
              </a:tblPr>
              <a:tblGrid>
                <a:gridCol w="318257">
                  <a:extLst>
                    <a:ext uri="{9D8B030D-6E8A-4147-A177-3AD203B41FA5}">
                      <a16:colId xmlns:a16="http://schemas.microsoft.com/office/drawing/2014/main" val="3857473398"/>
                    </a:ext>
                  </a:extLst>
                </a:gridCol>
                <a:gridCol w="318257">
                  <a:extLst>
                    <a:ext uri="{9D8B030D-6E8A-4147-A177-3AD203B41FA5}">
                      <a16:colId xmlns:a16="http://schemas.microsoft.com/office/drawing/2014/main" val="2316128797"/>
                    </a:ext>
                  </a:extLst>
                </a:gridCol>
                <a:gridCol w="318257">
                  <a:extLst>
                    <a:ext uri="{9D8B030D-6E8A-4147-A177-3AD203B41FA5}">
                      <a16:colId xmlns:a16="http://schemas.microsoft.com/office/drawing/2014/main" val="973234491"/>
                    </a:ext>
                  </a:extLst>
                </a:gridCol>
              </a:tblGrid>
              <a:tr h="370840">
                <a:tc>
                  <a:txBody>
                    <a:bodyPr/>
                    <a:lstStyle/>
                    <a:p>
                      <a:endParaRPr lang="ti-ET"/>
                    </a:p>
                  </a:txBody>
                  <a:tcP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extLst>
                  <a:ext uri="{0D108BD9-81ED-4DB2-BD59-A6C34878D82A}">
                    <a16:rowId xmlns:a16="http://schemas.microsoft.com/office/drawing/2014/main" val="1859098062"/>
                  </a:ext>
                </a:extLst>
              </a:tr>
            </a:tbl>
          </a:graphicData>
        </a:graphic>
      </p:graphicFrame>
      <p:graphicFrame>
        <p:nvGraphicFramePr>
          <p:cNvPr id="55" name="Table 54">
            <a:extLst>
              <a:ext uri="{FF2B5EF4-FFF2-40B4-BE49-F238E27FC236}">
                <a16:creationId xmlns:a16="http://schemas.microsoft.com/office/drawing/2014/main" id="{9142AA61-2419-4B8C-88DA-FBEAB8DFCB7B}"/>
              </a:ext>
            </a:extLst>
          </p:cNvPr>
          <p:cNvGraphicFramePr>
            <a:graphicFrameLocks noGrp="1"/>
          </p:cNvGraphicFramePr>
          <p:nvPr>
            <p:extLst>
              <p:ext uri="{D42A27DB-BD31-4B8C-83A1-F6EECF244321}">
                <p14:modId xmlns:p14="http://schemas.microsoft.com/office/powerpoint/2010/main" val="1358857855"/>
              </p:ext>
            </p:extLst>
          </p:nvPr>
        </p:nvGraphicFramePr>
        <p:xfrm>
          <a:off x="6180979" y="2069357"/>
          <a:ext cx="2863630" cy="461664"/>
        </p:xfrm>
        <a:graphic>
          <a:graphicData uri="http://schemas.openxmlformats.org/drawingml/2006/table">
            <a:tbl>
              <a:tblPr firstRow="1" bandRow="1">
                <a:tableStyleId>{5C22544A-7EE6-4342-B048-85BDC9FD1C3A}</a:tableStyleId>
              </a:tblPr>
              <a:tblGrid>
                <a:gridCol w="286363">
                  <a:extLst>
                    <a:ext uri="{9D8B030D-6E8A-4147-A177-3AD203B41FA5}">
                      <a16:colId xmlns:a16="http://schemas.microsoft.com/office/drawing/2014/main" val="3857473398"/>
                    </a:ext>
                  </a:extLst>
                </a:gridCol>
                <a:gridCol w="286363">
                  <a:extLst>
                    <a:ext uri="{9D8B030D-6E8A-4147-A177-3AD203B41FA5}">
                      <a16:colId xmlns:a16="http://schemas.microsoft.com/office/drawing/2014/main" val="2316128797"/>
                    </a:ext>
                  </a:extLst>
                </a:gridCol>
                <a:gridCol w="286363">
                  <a:extLst>
                    <a:ext uri="{9D8B030D-6E8A-4147-A177-3AD203B41FA5}">
                      <a16:colId xmlns:a16="http://schemas.microsoft.com/office/drawing/2014/main" val="973234491"/>
                    </a:ext>
                  </a:extLst>
                </a:gridCol>
                <a:gridCol w="286363">
                  <a:extLst>
                    <a:ext uri="{9D8B030D-6E8A-4147-A177-3AD203B41FA5}">
                      <a16:colId xmlns:a16="http://schemas.microsoft.com/office/drawing/2014/main" val="2735561101"/>
                    </a:ext>
                  </a:extLst>
                </a:gridCol>
                <a:gridCol w="286363">
                  <a:extLst>
                    <a:ext uri="{9D8B030D-6E8A-4147-A177-3AD203B41FA5}">
                      <a16:colId xmlns:a16="http://schemas.microsoft.com/office/drawing/2014/main" val="1359738576"/>
                    </a:ext>
                  </a:extLst>
                </a:gridCol>
                <a:gridCol w="286363">
                  <a:extLst>
                    <a:ext uri="{9D8B030D-6E8A-4147-A177-3AD203B41FA5}">
                      <a16:colId xmlns:a16="http://schemas.microsoft.com/office/drawing/2014/main" val="1693531071"/>
                    </a:ext>
                  </a:extLst>
                </a:gridCol>
                <a:gridCol w="286363">
                  <a:extLst>
                    <a:ext uri="{9D8B030D-6E8A-4147-A177-3AD203B41FA5}">
                      <a16:colId xmlns:a16="http://schemas.microsoft.com/office/drawing/2014/main" val="2621852318"/>
                    </a:ext>
                  </a:extLst>
                </a:gridCol>
                <a:gridCol w="286363">
                  <a:extLst>
                    <a:ext uri="{9D8B030D-6E8A-4147-A177-3AD203B41FA5}">
                      <a16:colId xmlns:a16="http://schemas.microsoft.com/office/drawing/2014/main" val="2820261228"/>
                    </a:ext>
                  </a:extLst>
                </a:gridCol>
                <a:gridCol w="286363">
                  <a:extLst>
                    <a:ext uri="{9D8B030D-6E8A-4147-A177-3AD203B41FA5}">
                      <a16:colId xmlns:a16="http://schemas.microsoft.com/office/drawing/2014/main" val="2992248295"/>
                    </a:ext>
                  </a:extLst>
                </a:gridCol>
                <a:gridCol w="286363">
                  <a:extLst>
                    <a:ext uri="{9D8B030D-6E8A-4147-A177-3AD203B41FA5}">
                      <a16:colId xmlns:a16="http://schemas.microsoft.com/office/drawing/2014/main" val="3211178562"/>
                    </a:ext>
                  </a:extLst>
                </a:gridCol>
              </a:tblGrid>
              <a:tr h="461664">
                <a:tc>
                  <a:txBody>
                    <a:bodyPr/>
                    <a:lstStyle/>
                    <a:p>
                      <a:endParaRPr lang="ti-ET"/>
                    </a:p>
                  </a:txBody>
                  <a:tcP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extLst>
                  <a:ext uri="{0D108BD9-81ED-4DB2-BD59-A6C34878D82A}">
                    <a16:rowId xmlns:a16="http://schemas.microsoft.com/office/drawing/2014/main" val="1859098062"/>
                  </a:ext>
                </a:extLst>
              </a:tr>
            </a:tbl>
          </a:graphicData>
        </a:graphic>
      </p:graphicFrame>
      <p:sp>
        <p:nvSpPr>
          <p:cNvPr id="64" name="TextBox 63">
            <a:extLst>
              <a:ext uri="{FF2B5EF4-FFF2-40B4-BE49-F238E27FC236}">
                <a16:creationId xmlns:a16="http://schemas.microsoft.com/office/drawing/2014/main" id="{819E6AE1-9D18-496C-8F9C-E5B6B003C71C}"/>
              </a:ext>
            </a:extLst>
          </p:cNvPr>
          <p:cNvSpPr txBox="1"/>
          <p:nvPr/>
        </p:nvSpPr>
        <p:spPr>
          <a:xfrm>
            <a:off x="4763740" y="2059182"/>
            <a:ext cx="1417239" cy="461665"/>
          </a:xfrm>
          <a:prstGeom prst="rect">
            <a:avLst/>
          </a:prstGeom>
          <a:solidFill>
            <a:schemeClr val="bg1"/>
          </a:solidFill>
          <a:ln>
            <a:solidFill>
              <a:srgbClr val="002060"/>
            </a:solidFill>
          </a:ln>
        </p:spPr>
        <p:txBody>
          <a:bodyPr wrap="square" rtlCol="0">
            <a:spAutoFit/>
          </a:bodyPr>
          <a:lstStyle/>
          <a:p>
            <a:pPr algn="ctr"/>
            <a:r>
              <a:rPr lang="en-US" b="1" dirty="0">
                <a:solidFill>
                  <a:srgbClr val="FF0000"/>
                </a:solidFill>
                <a:effectLst>
                  <a:outerShdw blurRad="38100" dist="38100" dir="2700000" algn="tl">
                    <a:srgbClr val="000000">
                      <a:alpha val="43137"/>
                    </a:srgbClr>
                  </a:outerShdw>
                </a:effectLst>
              </a:rPr>
              <a:t>Header</a:t>
            </a:r>
            <a:endParaRPr lang="ti-ET" b="1" dirty="0">
              <a:solidFill>
                <a:srgbClr val="FF0000"/>
              </a:solidFill>
              <a:effectLst>
                <a:outerShdw blurRad="38100" dist="38100" dir="2700000" algn="tl">
                  <a:srgbClr val="000000">
                    <a:alpha val="43137"/>
                  </a:srgbClr>
                </a:outerShdw>
              </a:effectLst>
            </a:endParaRPr>
          </a:p>
        </p:txBody>
      </p:sp>
      <p:sp>
        <p:nvSpPr>
          <p:cNvPr id="65" name="Rectangle 64">
            <a:extLst>
              <a:ext uri="{FF2B5EF4-FFF2-40B4-BE49-F238E27FC236}">
                <a16:creationId xmlns:a16="http://schemas.microsoft.com/office/drawing/2014/main" id="{7B615AC2-0FA4-4667-9FBC-11E15AD85052}"/>
              </a:ext>
            </a:extLst>
          </p:cNvPr>
          <p:cNvSpPr/>
          <p:nvPr/>
        </p:nvSpPr>
        <p:spPr bwMode="auto">
          <a:xfrm>
            <a:off x="6492288" y="5336743"/>
            <a:ext cx="2532406"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#1</a:t>
            </a:r>
            <a:endParaRPr kumimoji="0" lang="ti-ET" sz="2400" b="0" i="0" u="none" strike="noStrike" cap="none" normalizeH="0" baseline="0" dirty="0">
              <a:ln>
                <a:noFill/>
              </a:ln>
              <a:solidFill>
                <a:schemeClr val="tx1">
                  <a:lumMod val="65000"/>
                  <a:lumOff val="35000"/>
                </a:schemeClr>
              </a:solidFill>
              <a:effectLst/>
              <a:latin typeface="Arial" charset="0"/>
            </a:endParaRPr>
          </a:p>
        </p:txBody>
      </p:sp>
      <p:sp>
        <p:nvSpPr>
          <p:cNvPr id="66" name="Rectangle 65">
            <a:extLst>
              <a:ext uri="{FF2B5EF4-FFF2-40B4-BE49-F238E27FC236}">
                <a16:creationId xmlns:a16="http://schemas.microsoft.com/office/drawing/2014/main" id="{4EC9E144-5035-46A6-986B-5099D2B1458A}"/>
              </a:ext>
            </a:extLst>
          </p:cNvPr>
          <p:cNvSpPr/>
          <p:nvPr/>
        </p:nvSpPr>
        <p:spPr bwMode="auto">
          <a:xfrm>
            <a:off x="7125787" y="4889279"/>
            <a:ext cx="1901331"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#3</a:t>
            </a:r>
            <a:endParaRPr kumimoji="0" lang="ti-ET" sz="2400" b="0" i="0" u="none" strike="noStrike" cap="none" normalizeH="0" baseline="0" dirty="0">
              <a:ln>
                <a:noFill/>
              </a:ln>
              <a:solidFill>
                <a:schemeClr val="tx1">
                  <a:lumMod val="65000"/>
                  <a:lumOff val="35000"/>
                </a:schemeClr>
              </a:solidFill>
              <a:effectLst/>
              <a:latin typeface="Arial" charset="0"/>
            </a:endParaRPr>
          </a:p>
        </p:txBody>
      </p:sp>
      <p:sp>
        <p:nvSpPr>
          <p:cNvPr id="67" name="Rectangle 66">
            <a:extLst>
              <a:ext uri="{FF2B5EF4-FFF2-40B4-BE49-F238E27FC236}">
                <a16:creationId xmlns:a16="http://schemas.microsoft.com/office/drawing/2014/main" id="{3F393795-7207-48BE-A854-79DCB1806BD3}"/>
              </a:ext>
            </a:extLst>
          </p:cNvPr>
          <p:cNvSpPr/>
          <p:nvPr/>
        </p:nvSpPr>
        <p:spPr bwMode="auto">
          <a:xfrm>
            <a:off x="5718512" y="4889278"/>
            <a:ext cx="1407275"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#4</a:t>
            </a:r>
            <a:endParaRPr kumimoji="0" lang="ti-ET" sz="2400" b="0" i="0" u="none" strike="noStrike" cap="none" normalizeH="0" baseline="0" dirty="0">
              <a:ln>
                <a:noFill/>
              </a:ln>
              <a:solidFill>
                <a:schemeClr val="tx1">
                  <a:lumMod val="65000"/>
                  <a:lumOff val="35000"/>
                </a:schemeClr>
              </a:solidFill>
              <a:effectLst/>
              <a:latin typeface="Arial" charset="0"/>
            </a:endParaRPr>
          </a:p>
        </p:txBody>
      </p:sp>
      <p:sp>
        <p:nvSpPr>
          <p:cNvPr id="85" name="object 3">
            <a:extLst>
              <a:ext uri="{FF2B5EF4-FFF2-40B4-BE49-F238E27FC236}">
                <a16:creationId xmlns:a16="http://schemas.microsoft.com/office/drawing/2014/main" id="{6AFB1BB3-7A10-4277-829D-9679F6F01029}"/>
              </a:ext>
            </a:extLst>
          </p:cNvPr>
          <p:cNvSpPr txBox="1"/>
          <p:nvPr/>
        </p:nvSpPr>
        <p:spPr>
          <a:xfrm>
            <a:off x="43508" y="1503525"/>
            <a:ext cx="4188407" cy="1659942"/>
          </a:xfrm>
          <a:prstGeom prst="rect">
            <a:avLst/>
          </a:prstGeom>
        </p:spPr>
        <p:txBody>
          <a:bodyPr vert="horz" wrap="square" lIns="0" tIns="53975" rIns="0" bIns="0" rtlCol="0">
            <a:spAutoFit/>
          </a:bodyPr>
          <a:lstStyle/>
          <a:p>
            <a:pPr marL="355600" marR="381000" indent="-342900">
              <a:lnSpc>
                <a:spcPct val="150000"/>
              </a:lnSpc>
              <a:spcBef>
                <a:spcPts val="2505"/>
              </a:spcBef>
              <a:buFont typeface="Wingdings" panose="05000000000000000000" pitchFamily="2" charset="2"/>
              <a:buChar char="§"/>
            </a:pPr>
            <a:r>
              <a:rPr dirty="0">
                <a:solidFill>
                  <a:srgbClr val="585858"/>
                </a:solidFill>
                <a:latin typeface="Palatino Linotype"/>
                <a:cs typeface="Palatino Linotype"/>
              </a:rPr>
              <a:t>The slot array maps "slots" to the  tuples' starting position offsets.</a:t>
            </a:r>
            <a:endParaRPr dirty="0">
              <a:latin typeface="Palatino Linotype"/>
              <a:cs typeface="Palatino Linotype"/>
            </a:endParaRPr>
          </a:p>
        </p:txBody>
      </p:sp>
      <p:sp>
        <p:nvSpPr>
          <p:cNvPr id="86" name="Arrow: Right 85">
            <a:extLst>
              <a:ext uri="{FF2B5EF4-FFF2-40B4-BE49-F238E27FC236}">
                <a16:creationId xmlns:a16="http://schemas.microsoft.com/office/drawing/2014/main" id="{6AE23CBE-75A7-49B1-B735-DAA3C8A6EB37}"/>
              </a:ext>
            </a:extLst>
          </p:cNvPr>
          <p:cNvSpPr/>
          <p:nvPr/>
        </p:nvSpPr>
        <p:spPr bwMode="auto">
          <a:xfrm>
            <a:off x="5792835" y="2510908"/>
            <a:ext cx="376523" cy="461665"/>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87" name="Arrow: Right 86">
            <a:extLst>
              <a:ext uri="{FF2B5EF4-FFF2-40B4-BE49-F238E27FC236}">
                <a16:creationId xmlns:a16="http://schemas.microsoft.com/office/drawing/2014/main" id="{D2F17268-3A45-4B30-AD3A-7AFFDB77CD25}"/>
              </a:ext>
            </a:extLst>
          </p:cNvPr>
          <p:cNvSpPr/>
          <p:nvPr/>
        </p:nvSpPr>
        <p:spPr bwMode="auto">
          <a:xfrm flipH="1">
            <a:off x="5105399" y="4853964"/>
            <a:ext cx="493309" cy="461665"/>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500"/>
                                  </p:stCondLst>
                                  <p:childTnLst>
                                    <p:set>
                                      <p:cBhvr>
                                        <p:cTn id="9"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43C7E1AD-0D85-4ED8-84DF-C6F9D877C352}"/>
              </a:ext>
            </a:extLst>
          </p:cNvPr>
          <p:cNvSpPr/>
          <p:nvPr/>
        </p:nvSpPr>
        <p:spPr bwMode="auto">
          <a:xfrm>
            <a:off x="4731026" y="2028751"/>
            <a:ext cx="4336774" cy="3761459"/>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2" name="object 2"/>
          <p:cNvSpPr txBox="1">
            <a:spLocks noGrp="1"/>
          </p:cNvSpPr>
          <p:nvPr>
            <p:ph type="title"/>
          </p:nvPr>
        </p:nvSpPr>
        <p:spPr>
          <a:xfrm>
            <a:off x="0" y="10122"/>
            <a:ext cx="9144000"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899285" algn="l"/>
              </a:tabLst>
            </a:pPr>
            <a:r>
              <a:rPr lang="en-US" b="1" dirty="0">
                <a:effectLst>
                  <a:outerShdw blurRad="38100" dist="38100" dir="2700000" algn="tl">
                    <a:srgbClr val="000000">
                      <a:alpha val="43137"/>
                    </a:srgbClr>
                  </a:outerShdw>
                </a:effectLst>
              </a:rPr>
              <a:t>Slotted Pages</a:t>
            </a:r>
          </a:p>
        </p:txBody>
      </p:sp>
      <p:sp>
        <p:nvSpPr>
          <p:cNvPr id="3" name="object 3"/>
          <p:cNvSpPr txBox="1"/>
          <p:nvPr/>
        </p:nvSpPr>
        <p:spPr>
          <a:xfrm>
            <a:off x="43508" y="699975"/>
            <a:ext cx="8742683" cy="387927"/>
          </a:xfrm>
          <a:prstGeom prst="rect">
            <a:avLst/>
          </a:prstGeom>
        </p:spPr>
        <p:txBody>
          <a:bodyPr vert="horz" wrap="square" lIns="0" tIns="53975" rIns="0" bIns="0" rtlCol="0">
            <a:spAutoFit/>
          </a:bodyPr>
          <a:lstStyle/>
          <a:p>
            <a:pPr marL="355600" marR="20955" indent="-342900">
              <a:lnSpc>
                <a:spcPts val="2590"/>
              </a:lnSpc>
              <a:spcBef>
                <a:spcPts val="425"/>
              </a:spcBef>
              <a:buFont typeface="Wingdings" panose="05000000000000000000" pitchFamily="2" charset="2"/>
              <a:buChar char="§"/>
            </a:pPr>
            <a:r>
              <a:rPr dirty="0">
                <a:solidFill>
                  <a:srgbClr val="585858"/>
                </a:solidFill>
                <a:latin typeface="Palatino Linotype"/>
                <a:cs typeface="Palatino Linotype"/>
              </a:rPr>
              <a:t>The most common layout scheme is  called </a:t>
            </a:r>
            <a:r>
              <a:rPr u="heavy" dirty="0">
                <a:solidFill>
                  <a:srgbClr val="585858"/>
                </a:solidFill>
                <a:uFill>
                  <a:solidFill>
                    <a:srgbClr val="585858"/>
                  </a:solidFill>
                </a:uFill>
                <a:latin typeface="Palatino Linotype"/>
                <a:cs typeface="Palatino Linotype"/>
              </a:rPr>
              <a:t>slotted pages</a:t>
            </a:r>
            <a:r>
              <a:rPr dirty="0">
                <a:solidFill>
                  <a:srgbClr val="585858"/>
                </a:solidFill>
                <a:latin typeface="Palatino Linotype"/>
                <a:cs typeface="Palatino Linotype"/>
              </a:rPr>
              <a:t>.</a:t>
            </a:r>
            <a:endParaRPr dirty="0">
              <a:latin typeface="Palatino Linotype"/>
              <a:cs typeface="Palatino Linotype"/>
            </a:endParaRPr>
          </a:p>
        </p:txBody>
      </p:sp>
      <p:sp>
        <p:nvSpPr>
          <p:cNvPr id="47" name="object 47"/>
          <p:cNvSpPr/>
          <p:nvPr/>
        </p:nvSpPr>
        <p:spPr>
          <a:xfrm>
            <a:off x="4731026" y="5875535"/>
            <a:ext cx="4336773" cy="199625"/>
          </a:xfrm>
          <a:custGeom>
            <a:avLst/>
            <a:gdLst/>
            <a:ahLst/>
            <a:cxnLst/>
            <a:rect l="l" t="t" r="r" b="b"/>
            <a:pathLst>
              <a:path w="2743200" h="213360">
                <a:moveTo>
                  <a:pt x="0" y="0"/>
                </a:moveTo>
                <a:lnTo>
                  <a:pt x="1402" y="41523"/>
                </a:lnTo>
                <a:lnTo>
                  <a:pt x="5222" y="75433"/>
                </a:lnTo>
                <a:lnTo>
                  <a:pt x="10876" y="98296"/>
                </a:lnTo>
                <a:lnTo>
                  <a:pt x="17780" y="106680"/>
                </a:lnTo>
                <a:lnTo>
                  <a:pt x="1353820" y="106680"/>
                </a:lnTo>
                <a:lnTo>
                  <a:pt x="1360723" y="115063"/>
                </a:lnTo>
                <a:lnTo>
                  <a:pt x="1366377" y="137926"/>
                </a:lnTo>
                <a:lnTo>
                  <a:pt x="1370197" y="171836"/>
                </a:lnTo>
                <a:lnTo>
                  <a:pt x="1371600" y="213360"/>
                </a:lnTo>
                <a:lnTo>
                  <a:pt x="1373002" y="171836"/>
                </a:lnTo>
                <a:lnTo>
                  <a:pt x="1376822" y="137926"/>
                </a:lnTo>
                <a:lnTo>
                  <a:pt x="1382476" y="115063"/>
                </a:lnTo>
                <a:lnTo>
                  <a:pt x="1389379" y="106680"/>
                </a:lnTo>
                <a:lnTo>
                  <a:pt x="2725420" y="106680"/>
                </a:lnTo>
                <a:lnTo>
                  <a:pt x="2732323" y="98296"/>
                </a:lnTo>
                <a:lnTo>
                  <a:pt x="2737977" y="75433"/>
                </a:lnTo>
                <a:lnTo>
                  <a:pt x="2741797" y="41523"/>
                </a:lnTo>
                <a:lnTo>
                  <a:pt x="2743200" y="0"/>
                </a:lnTo>
              </a:path>
            </a:pathLst>
          </a:custGeom>
          <a:ln w="28575">
            <a:solidFill>
              <a:srgbClr val="EE3D42"/>
            </a:solidFill>
          </a:ln>
        </p:spPr>
        <p:txBody>
          <a:bodyPr wrap="square" lIns="0" tIns="0" rIns="0" bIns="0" rtlCol="0"/>
          <a:lstStyle/>
          <a:p>
            <a:endParaRPr/>
          </a:p>
        </p:txBody>
      </p:sp>
      <p:sp>
        <p:nvSpPr>
          <p:cNvPr id="48" name="object 48"/>
          <p:cNvSpPr txBox="1"/>
          <p:nvPr/>
        </p:nvSpPr>
        <p:spPr>
          <a:xfrm>
            <a:off x="4731026" y="6041841"/>
            <a:ext cx="4336774" cy="296510"/>
          </a:xfrm>
          <a:prstGeom prst="rect">
            <a:avLst/>
          </a:prstGeom>
        </p:spPr>
        <p:txBody>
          <a:bodyPr vert="horz" wrap="square" lIns="0" tIns="11430" rIns="0" bIns="0" rtlCol="0">
            <a:spAutoFit/>
          </a:bodyPr>
          <a:lstStyle/>
          <a:p>
            <a:pPr algn="ctr">
              <a:lnSpc>
                <a:spcPts val="2160"/>
              </a:lnSpc>
              <a:spcBef>
                <a:spcPts val="90"/>
              </a:spcBef>
            </a:pPr>
            <a:r>
              <a:rPr sz="2000" b="1" dirty="0">
                <a:solidFill>
                  <a:srgbClr val="EE3D42"/>
                </a:solidFill>
                <a:latin typeface="Arial"/>
                <a:cs typeface="Arial"/>
              </a:rPr>
              <a:t>Fixed- and Var- length</a:t>
            </a:r>
            <a:r>
              <a:rPr lang="en-US" sz="2000" b="1" dirty="0">
                <a:solidFill>
                  <a:srgbClr val="EE3D42"/>
                </a:solidFill>
                <a:latin typeface="Arial"/>
                <a:cs typeface="Arial"/>
              </a:rPr>
              <a:t> </a:t>
            </a:r>
            <a:r>
              <a:rPr sz="2000" b="1" dirty="0">
                <a:solidFill>
                  <a:srgbClr val="EE3D42"/>
                </a:solidFill>
                <a:latin typeface="Arial"/>
                <a:cs typeface="Arial"/>
              </a:rPr>
              <a:t>Tuple Data</a:t>
            </a:r>
            <a:endParaRPr sz="2000" dirty="0">
              <a:latin typeface="Arial"/>
              <a:cs typeface="Arial"/>
            </a:endParaRPr>
          </a:p>
        </p:txBody>
      </p:sp>
      <p:sp>
        <p:nvSpPr>
          <p:cNvPr id="49" name="object 49"/>
          <p:cNvSpPr/>
          <p:nvPr/>
        </p:nvSpPr>
        <p:spPr>
          <a:xfrm>
            <a:off x="6262842" y="1708710"/>
            <a:ext cx="2741887" cy="234715"/>
          </a:xfrm>
          <a:custGeom>
            <a:avLst/>
            <a:gdLst/>
            <a:ahLst/>
            <a:cxnLst/>
            <a:rect l="l" t="t" r="r" b="b"/>
            <a:pathLst>
              <a:path w="1591309" h="213359">
                <a:moveTo>
                  <a:pt x="1591055" y="213360"/>
                </a:moveTo>
                <a:lnTo>
                  <a:pt x="1589653" y="171830"/>
                </a:lnTo>
                <a:lnTo>
                  <a:pt x="1585833" y="137921"/>
                </a:lnTo>
                <a:lnTo>
                  <a:pt x="1580179" y="115061"/>
                </a:lnTo>
                <a:lnTo>
                  <a:pt x="1573276" y="106679"/>
                </a:lnTo>
                <a:lnTo>
                  <a:pt x="813307" y="106679"/>
                </a:lnTo>
                <a:lnTo>
                  <a:pt x="806404" y="98297"/>
                </a:lnTo>
                <a:lnTo>
                  <a:pt x="800750" y="75437"/>
                </a:lnTo>
                <a:lnTo>
                  <a:pt x="796930" y="41528"/>
                </a:lnTo>
                <a:lnTo>
                  <a:pt x="795527" y="0"/>
                </a:lnTo>
                <a:lnTo>
                  <a:pt x="794125" y="41528"/>
                </a:lnTo>
                <a:lnTo>
                  <a:pt x="790305" y="75437"/>
                </a:lnTo>
                <a:lnTo>
                  <a:pt x="784651" y="98298"/>
                </a:lnTo>
                <a:lnTo>
                  <a:pt x="777748" y="106679"/>
                </a:lnTo>
                <a:lnTo>
                  <a:pt x="17779" y="106679"/>
                </a:lnTo>
                <a:lnTo>
                  <a:pt x="10876" y="115062"/>
                </a:lnTo>
                <a:lnTo>
                  <a:pt x="5222" y="137922"/>
                </a:lnTo>
                <a:lnTo>
                  <a:pt x="1402" y="171831"/>
                </a:lnTo>
                <a:lnTo>
                  <a:pt x="0" y="213360"/>
                </a:lnTo>
              </a:path>
            </a:pathLst>
          </a:custGeom>
          <a:ln w="28575">
            <a:solidFill>
              <a:srgbClr val="EE3D42"/>
            </a:solidFill>
          </a:ln>
        </p:spPr>
        <p:txBody>
          <a:bodyPr wrap="square" lIns="0" tIns="0" rIns="0" bIns="0" rtlCol="0"/>
          <a:lstStyle/>
          <a:p>
            <a:endParaRPr/>
          </a:p>
        </p:txBody>
      </p:sp>
      <p:sp>
        <p:nvSpPr>
          <p:cNvPr id="50" name="object 50"/>
          <p:cNvSpPr txBox="1"/>
          <p:nvPr/>
        </p:nvSpPr>
        <p:spPr>
          <a:xfrm>
            <a:off x="6995521" y="1295400"/>
            <a:ext cx="1586185" cy="319318"/>
          </a:xfrm>
          <a:prstGeom prst="rect">
            <a:avLst/>
          </a:prstGeom>
        </p:spPr>
        <p:txBody>
          <a:bodyPr vert="horz" wrap="square" lIns="0" tIns="11430" rIns="0" bIns="0" rtlCol="0">
            <a:spAutoFit/>
          </a:bodyPr>
          <a:lstStyle/>
          <a:p>
            <a:pPr marL="12700">
              <a:spcBef>
                <a:spcPts val="90"/>
              </a:spcBef>
            </a:pPr>
            <a:r>
              <a:rPr sz="2000" b="1" dirty="0">
                <a:solidFill>
                  <a:srgbClr val="EE3D42"/>
                </a:solidFill>
                <a:latin typeface="Arial"/>
                <a:cs typeface="Arial"/>
              </a:rPr>
              <a:t>Slot Array</a:t>
            </a:r>
            <a:endParaRPr sz="2000" dirty="0">
              <a:latin typeface="Arial"/>
              <a:cs typeface="Arial"/>
            </a:endParaRPr>
          </a:p>
        </p:txBody>
      </p:sp>
      <p:sp>
        <p:nvSpPr>
          <p:cNvPr id="52" name="object 3">
            <a:extLst>
              <a:ext uri="{FF2B5EF4-FFF2-40B4-BE49-F238E27FC236}">
                <a16:creationId xmlns:a16="http://schemas.microsoft.com/office/drawing/2014/main" id="{0EA3C878-CD65-4CC9-A2EA-5470B6DFBC0D}"/>
              </a:ext>
            </a:extLst>
          </p:cNvPr>
          <p:cNvSpPr txBox="1"/>
          <p:nvPr/>
        </p:nvSpPr>
        <p:spPr>
          <a:xfrm>
            <a:off x="94760" y="3563860"/>
            <a:ext cx="4261778" cy="1854034"/>
          </a:xfrm>
          <a:prstGeom prst="rect">
            <a:avLst/>
          </a:prstGeom>
        </p:spPr>
        <p:txBody>
          <a:bodyPr vert="horz" wrap="square" lIns="0" tIns="53975" rIns="0" bIns="0" rtlCol="0">
            <a:spAutoFit/>
          </a:bodyPr>
          <a:lstStyle/>
          <a:p>
            <a:pPr marL="12700">
              <a:lnSpc>
                <a:spcPct val="150000"/>
              </a:lnSpc>
              <a:spcBef>
                <a:spcPts val="2180"/>
              </a:spcBef>
            </a:pPr>
            <a:r>
              <a:rPr sz="2000" dirty="0">
                <a:solidFill>
                  <a:srgbClr val="585858"/>
                </a:solidFill>
                <a:latin typeface="Palatino Linotype"/>
                <a:cs typeface="Palatino Linotype"/>
              </a:rPr>
              <a:t>The header keeps track of:</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The # of used slots</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The offset of the starting location of the</a:t>
            </a:r>
            <a:r>
              <a:rPr lang="en-US" sz="2000" dirty="0">
                <a:solidFill>
                  <a:srgbClr val="585858"/>
                </a:solidFill>
                <a:latin typeface="Palatino Linotype"/>
                <a:cs typeface="Palatino Linotype"/>
              </a:rPr>
              <a:t> </a:t>
            </a:r>
            <a:r>
              <a:rPr sz="2000" dirty="0">
                <a:solidFill>
                  <a:srgbClr val="585858"/>
                </a:solidFill>
                <a:latin typeface="Palatino Linotype"/>
                <a:cs typeface="Palatino Linotype"/>
              </a:rPr>
              <a:t>last slot used.</a:t>
            </a:r>
            <a:endParaRPr sz="2000" dirty="0">
              <a:latin typeface="Palatino Linotype"/>
              <a:cs typeface="Palatino Linotype"/>
            </a:endParaRPr>
          </a:p>
        </p:txBody>
      </p:sp>
      <p:sp>
        <p:nvSpPr>
          <p:cNvPr id="53" name="Rectangle 52">
            <a:extLst>
              <a:ext uri="{FF2B5EF4-FFF2-40B4-BE49-F238E27FC236}">
                <a16:creationId xmlns:a16="http://schemas.microsoft.com/office/drawing/2014/main" id="{1A6579A7-FDFE-4DDA-9FFB-BF176C875D80}"/>
              </a:ext>
            </a:extLst>
          </p:cNvPr>
          <p:cNvSpPr/>
          <p:nvPr/>
        </p:nvSpPr>
        <p:spPr bwMode="auto">
          <a:xfrm>
            <a:off x="4763741" y="5341006"/>
            <a:ext cx="1728546" cy="400974"/>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#2</a:t>
            </a:r>
            <a:endParaRPr kumimoji="0" lang="ti-ET" sz="2400" b="0" i="0" u="none" strike="noStrike" cap="none" normalizeH="0" baseline="0" dirty="0">
              <a:ln>
                <a:noFill/>
              </a:ln>
              <a:solidFill>
                <a:schemeClr val="tx1">
                  <a:lumMod val="65000"/>
                  <a:lumOff val="35000"/>
                </a:schemeClr>
              </a:solidFill>
              <a:effectLst/>
              <a:latin typeface="Arial" charset="0"/>
            </a:endParaRPr>
          </a:p>
        </p:txBody>
      </p:sp>
      <p:graphicFrame>
        <p:nvGraphicFramePr>
          <p:cNvPr id="54" name="Table 54">
            <a:extLst>
              <a:ext uri="{FF2B5EF4-FFF2-40B4-BE49-F238E27FC236}">
                <a16:creationId xmlns:a16="http://schemas.microsoft.com/office/drawing/2014/main" id="{66AEB3A5-2FB4-4510-9195-CCD5E65938CA}"/>
              </a:ext>
            </a:extLst>
          </p:cNvPr>
          <p:cNvGraphicFramePr>
            <a:graphicFrameLocks noGrp="1"/>
          </p:cNvGraphicFramePr>
          <p:nvPr/>
        </p:nvGraphicFramePr>
        <p:xfrm>
          <a:off x="4763740" y="2520847"/>
          <a:ext cx="954771" cy="370840"/>
        </p:xfrm>
        <a:graphic>
          <a:graphicData uri="http://schemas.openxmlformats.org/drawingml/2006/table">
            <a:tbl>
              <a:tblPr firstRow="1" bandRow="1">
                <a:tableStyleId>{5C22544A-7EE6-4342-B048-85BDC9FD1C3A}</a:tableStyleId>
              </a:tblPr>
              <a:tblGrid>
                <a:gridCol w="318257">
                  <a:extLst>
                    <a:ext uri="{9D8B030D-6E8A-4147-A177-3AD203B41FA5}">
                      <a16:colId xmlns:a16="http://schemas.microsoft.com/office/drawing/2014/main" val="3857473398"/>
                    </a:ext>
                  </a:extLst>
                </a:gridCol>
                <a:gridCol w="318257">
                  <a:extLst>
                    <a:ext uri="{9D8B030D-6E8A-4147-A177-3AD203B41FA5}">
                      <a16:colId xmlns:a16="http://schemas.microsoft.com/office/drawing/2014/main" val="2316128797"/>
                    </a:ext>
                  </a:extLst>
                </a:gridCol>
                <a:gridCol w="318257">
                  <a:extLst>
                    <a:ext uri="{9D8B030D-6E8A-4147-A177-3AD203B41FA5}">
                      <a16:colId xmlns:a16="http://schemas.microsoft.com/office/drawing/2014/main" val="973234491"/>
                    </a:ext>
                  </a:extLst>
                </a:gridCol>
              </a:tblGrid>
              <a:tr h="370840">
                <a:tc>
                  <a:txBody>
                    <a:bodyPr/>
                    <a:lstStyle/>
                    <a:p>
                      <a:endParaRPr lang="ti-ET"/>
                    </a:p>
                  </a:txBody>
                  <a:tcP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extLst>
                  <a:ext uri="{0D108BD9-81ED-4DB2-BD59-A6C34878D82A}">
                    <a16:rowId xmlns:a16="http://schemas.microsoft.com/office/drawing/2014/main" val="1859098062"/>
                  </a:ext>
                </a:extLst>
              </a:tr>
            </a:tbl>
          </a:graphicData>
        </a:graphic>
      </p:graphicFrame>
      <p:graphicFrame>
        <p:nvGraphicFramePr>
          <p:cNvPr id="55" name="Table 54">
            <a:extLst>
              <a:ext uri="{FF2B5EF4-FFF2-40B4-BE49-F238E27FC236}">
                <a16:creationId xmlns:a16="http://schemas.microsoft.com/office/drawing/2014/main" id="{9142AA61-2419-4B8C-88DA-FBEAB8DFCB7B}"/>
              </a:ext>
            </a:extLst>
          </p:cNvPr>
          <p:cNvGraphicFramePr>
            <a:graphicFrameLocks noGrp="1"/>
          </p:cNvGraphicFramePr>
          <p:nvPr/>
        </p:nvGraphicFramePr>
        <p:xfrm>
          <a:off x="6180979" y="2069357"/>
          <a:ext cx="2863630" cy="461664"/>
        </p:xfrm>
        <a:graphic>
          <a:graphicData uri="http://schemas.openxmlformats.org/drawingml/2006/table">
            <a:tbl>
              <a:tblPr firstRow="1" bandRow="1">
                <a:tableStyleId>{5C22544A-7EE6-4342-B048-85BDC9FD1C3A}</a:tableStyleId>
              </a:tblPr>
              <a:tblGrid>
                <a:gridCol w="286363">
                  <a:extLst>
                    <a:ext uri="{9D8B030D-6E8A-4147-A177-3AD203B41FA5}">
                      <a16:colId xmlns:a16="http://schemas.microsoft.com/office/drawing/2014/main" val="3857473398"/>
                    </a:ext>
                  </a:extLst>
                </a:gridCol>
                <a:gridCol w="286363">
                  <a:extLst>
                    <a:ext uri="{9D8B030D-6E8A-4147-A177-3AD203B41FA5}">
                      <a16:colId xmlns:a16="http://schemas.microsoft.com/office/drawing/2014/main" val="2316128797"/>
                    </a:ext>
                  </a:extLst>
                </a:gridCol>
                <a:gridCol w="286363">
                  <a:extLst>
                    <a:ext uri="{9D8B030D-6E8A-4147-A177-3AD203B41FA5}">
                      <a16:colId xmlns:a16="http://schemas.microsoft.com/office/drawing/2014/main" val="973234491"/>
                    </a:ext>
                  </a:extLst>
                </a:gridCol>
                <a:gridCol w="286363">
                  <a:extLst>
                    <a:ext uri="{9D8B030D-6E8A-4147-A177-3AD203B41FA5}">
                      <a16:colId xmlns:a16="http://schemas.microsoft.com/office/drawing/2014/main" val="2735561101"/>
                    </a:ext>
                  </a:extLst>
                </a:gridCol>
                <a:gridCol w="286363">
                  <a:extLst>
                    <a:ext uri="{9D8B030D-6E8A-4147-A177-3AD203B41FA5}">
                      <a16:colId xmlns:a16="http://schemas.microsoft.com/office/drawing/2014/main" val="1359738576"/>
                    </a:ext>
                  </a:extLst>
                </a:gridCol>
                <a:gridCol w="286363">
                  <a:extLst>
                    <a:ext uri="{9D8B030D-6E8A-4147-A177-3AD203B41FA5}">
                      <a16:colId xmlns:a16="http://schemas.microsoft.com/office/drawing/2014/main" val="1693531071"/>
                    </a:ext>
                  </a:extLst>
                </a:gridCol>
                <a:gridCol w="286363">
                  <a:extLst>
                    <a:ext uri="{9D8B030D-6E8A-4147-A177-3AD203B41FA5}">
                      <a16:colId xmlns:a16="http://schemas.microsoft.com/office/drawing/2014/main" val="2621852318"/>
                    </a:ext>
                  </a:extLst>
                </a:gridCol>
                <a:gridCol w="286363">
                  <a:extLst>
                    <a:ext uri="{9D8B030D-6E8A-4147-A177-3AD203B41FA5}">
                      <a16:colId xmlns:a16="http://schemas.microsoft.com/office/drawing/2014/main" val="2820261228"/>
                    </a:ext>
                  </a:extLst>
                </a:gridCol>
                <a:gridCol w="286363">
                  <a:extLst>
                    <a:ext uri="{9D8B030D-6E8A-4147-A177-3AD203B41FA5}">
                      <a16:colId xmlns:a16="http://schemas.microsoft.com/office/drawing/2014/main" val="2992248295"/>
                    </a:ext>
                  </a:extLst>
                </a:gridCol>
                <a:gridCol w="286363">
                  <a:extLst>
                    <a:ext uri="{9D8B030D-6E8A-4147-A177-3AD203B41FA5}">
                      <a16:colId xmlns:a16="http://schemas.microsoft.com/office/drawing/2014/main" val="3211178562"/>
                    </a:ext>
                  </a:extLst>
                </a:gridCol>
              </a:tblGrid>
              <a:tr h="461664">
                <a:tc>
                  <a:txBody>
                    <a:bodyPr/>
                    <a:lstStyle/>
                    <a:p>
                      <a:endParaRPr lang="ti-ET"/>
                    </a:p>
                  </a:txBody>
                  <a:tcP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extLst>
                  <a:ext uri="{0D108BD9-81ED-4DB2-BD59-A6C34878D82A}">
                    <a16:rowId xmlns:a16="http://schemas.microsoft.com/office/drawing/2014/main" val="1859098062"/>
                  </a:ext>
                </a:extLst>
              </a:tr>
            </a:tbl>
          </a:graphicData>
        </a:graphic>
      </p:graphicFrame>
      <p:sp>
        <p:nvSpPr>
          <p:cNvPr id="56" name="Oval 55">
            <a:extLst>
              <a:ext uri="{FF2B5EF4-FFF2-40B4-BE49-F238E27FC236}">
                <a16:creationId xmlns:a16="http://schemas.microsoft.com/office/drawing/2014/main" id="{E1BA6AB0-38E4-41B2-BD46-3054673D19DA}"/>
              </a:ext>
            </a:extLst>
          </p:cNvPr>
          <p:cNvSpPr/>
          <p:nvPr/>
        </p:nvSpPr>
        <p:spPr bwMode="auto">
          <a:xfrm>
            <a:off x="6242652"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7" name="Oval 56">
            <a:extLst>
              <a:ext uri="{FF2B5EF4-FFF2-40B4-BE49-F238E27FC236}">
                <a16:creationId xmlns:a16="http://schemas.microsoft.com/office/drawing/2014/main" id="{6B3C0CCB-2F13-4FCC-967D-BBF3F53B44A5}"/>
              </a:ext>
            </a:extLst>
          </p:cNvPr>
          <p:cNvSpPr/>
          <p:nvPr/>
        </p:nvSpPr>
        <p:spPr bwMode="auto">
          <a:xfrm>
            <a:off x="6526166"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8" name="Oval 57">
            <a:extLst>
              <a:ext uri="{FF2B5EF4-FFF2-40B4-BE49-F238E27FC236}">
                <a16:creationId xmlns:a16="http://schemas.microsoft.com/office/drawing/2014/main" id="{F86C5B91-7D59-49AA-9B95-83ED5D8D3B1E}"/>
              </a:ext>
            </a:extLst>
          </p:cNvPr>
          <p:cNvSpPr/>
          <p:nvPr/>
        </p:nvSpPr>
        <p:spPr bwMode="auto">
          <a:xfrm>
            <a:off x="6804322"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9" name="Oval 58">
            <a:extLst>
              <a:ext uri="{FF2B5EF4-FFF2-40B4-BE49-F238E27FC236}">
                <a16:creationId xmlns:a16="http://schemas.microsoft.com/office/drawing/2014/main" id="{7567173F-AA2A-40A2-9E56-4FE5728AEBD2}"/>
              </a:ext>
            </a:extLst>
          </p:cNvPr>
          <p:cNvSpPr/>
          <p:nvPr/>
        </p:nvSpPr>
        <p:spPr bwMode="auto">
          <a:xfrm>
            <a:off x="7125787"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64" name="TextBox 63">
            <a:extLst>
              <a:ext uri="{FF2B5EF4-FFF2-40B4-BE49-F238E27FC236}">
                <a16:creationId xmlns:a16="http://schemas.microsoft.com/office/drawing/2014/main" id="{819E6AE1-9D18-496C-8F9C-E5B6B003C71C}"/>
              </a:ext>
            </a:extLst>
          </p:cNvPr>
          <p:cNvSpPr txBox="1"/>
          <p:nvPr/>
        </p:nvSpPr>
        <p:spPr>
          <a:xfrm>
            <a:off x="4763740" y="2059182"/>
            <a:ext cx="1417239" cy="461665"/>
          </a:xfrm>
          <a:prstGeom prst="rect">
            <a:avLst/>
          </a:prstGeom>
          <a:solidFill>
            <a:schemeClr val="bg1"/>
          </a:solidFill>
          <a:ln>
            <a:solidFill>
              <a:srgbClr val="002060"/>
            </a:solidFill>
          </a:ln>
        </p:spPr>
        <p:txBody>
          <a:bodyPr wrap="square" rtlCol="0">
            <a:spAutoFit/>
          </a:bodyPr>
          <a:lstStyle/>
          <a:p>
            <a:pPr algn="ctr"/>
            <a:r>
              <a:rPr lang="en-US" b="1" dirty="0">
                <a:solidFill>
                  <a:srgbClr val="FF0000"/>
                </a:solidFill>
                <a:effectLst>
                  <a:outerShdw blurRad="38100" dist="38100" dir="2700000" algn="tl">
                    <a:srgbClr val="000000">
                      <a:alpha val="43137"/>
                    </a:srgbClr>
                  </a:outerShdw>
                </a:effectLst>
              </a:rPr>
              <a:t>Header</a:t>
            </a:r>
            <a:endParaRPr lang="ti-ET" b="1" dirty="0">
              <a:solidFill>
                <a:srgbClr val="FF0000"/>
              </a:solidFill>
              <a:effectLst>
                <a:outerShdw blurRad="38100" dist="38100" dir="2700000" algn="tl">
                  <a:srgbClr val="000000">
                    <a:alpha val="43137"/>
                  </a:srgbClr>
                </a:outerShdw>
              </a:effectLst>
            </a:endParaRPr>
          </a:p>
        </p:txBody>
      </p:sp>
      <p:sp>
        <p:nvSpPr>
          <p:cNvPr id="65" name="Rectangle 64">
            <a:extLst>
              <a:ext uri="{FF2B5EF4-FFF2-40B4-BE49-F238E27FC236}">
                <a16:creationId xmlns:a16="http://schemas.microsoft.com/office/drawing/2014/main" id="{7B615AC2-0FA4-4667-9FBC-11E15AD85052}"/>
              </a:ext>
            </a:extLst>
          </p:cNvPr>
          <p:cNvSpPr/>
          <p:nvPr/>
        </p:nvSpPr>
        <p:spPr bwMode="auto">
          <a:xfrm>
            <a:off x="6492288" y="5326804"/>
            <a:ext cx="2532406"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#1</a:t>
            </a:r>
            <a:endParaRPr kumimoji="0" lang="ti-ET" sz="2400" b="0" i="0" u="none" strike="noStrike" cap="none" normalizeH="0" baseline="0" dirty="0">
              <a:ln>
                <a:noFill/>
              </a:ln>
              <a:solidFill>
                <a:schemeClr val="tx1">
                  <a:lumMod val="65000"/>
                  <a:lumOff val="35000"/>
                </a:schemeClr>
              </a:solidFill>
              <a:effectLst/>
              <a:latin typeface="Arial" charset="0"/>
            </a:endParaRPr>
          </a:p>
        </p:txBody>
      </p:sp>
      <p:sp>
        <p:nvSpPr>
          <p:cNvPr id="66" name="Rectangle 65">
            <a:extLst>
              <a:ext uri="{FF2B5EF4-FFF2-40B4-BE49-F238E27FC236}">
                <a16:creationId xmlns:a16="http://schemas.microsoft.com/office/drawing/2014/main" id="{4EC9E144-5035-46A6-986B-5099D2B1458A}"/>
              </a:ext>
            </a:extLst>
          </p:cNvPr>
          <p:cNvSpPr/>
          <p:nvPr/>
        </p:nvSpPr>
        <p:spPr bwMode="auto">
          <a:xfrm>
            <a:off x="7125787" y="4889279"/>
            <a:ext cx="1901331"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#3</a:t>
            </a:r>
            <a:endParaRPr kumimoji="0" lang="ti-ET" sz="2400" b="0" i="0" u="none" strike="noStrike" cap="none" normalizeH="0" baseline="0" dirty="0">
              <a:ln>
                <a:noFill/>
              </a:ln>
              <a:solidFill>
                <a:schemeClr val="tx1">
                  <a:lumMod val="65000"/>
                  <a:lumOff val="35000"/>
                </a:schemeClr>
              </a:solidFill>
              <a:effectLst/>
              <a:latin typeface="Arial" charset="0"/>
            </a:endParaRPr>
          </a:p>
        </p:txBody>
      </p:sp>
      <p:sp>
        <p:nvSpPr>
          <p:cNvPr id="67" name="Rectangle 66">
            <a:extLst>
              <a:ext uri="{FF2B5EF4-FFF2-40B4-BE49-F238E27FC236}">
                <a16:creationId xmlns:a16="http://schemas.microsoft.com/office/drawing/2014/main" id="{3F393795-7207-48BE-A854-79DCB1806BD3}"/>
              </a:ext>
            </a:extLst>
          </p:cNvPr>
          <p:cNvSpPr/>
          <p:nvPr/>
        </p:nvSpPr>
        <p:spPr bwMode="auto">
          <a:xfrm>
            <a:off x="5718512" y="4889278"/>
            <a:ext cx="1407275"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#4</a:t>
            </a:r>
            <a:endParaRPr kumimoji="0" lang="ti-ET" sz="2400" b="0" i="0" u="none" strike="noStrike" cap="none" normalizeH="0" baseline="0" dirty="0">
              <a:ln>
                <a:noFill/>
              </a:ln>
              <a:solidFill>
                <a:schemeClr val="tx1">
                  <a:lumMod val="65000"/>
                  <a:lumOff val="35000"/>
                </a:schemeClr>
              </a:solidFill>
              <a:effectLst/>
              <a:latin typeface="Arial" charset="0"/>
            </a:endParaRPr>
          </a:p>
        </p:txBody>
      </p:sp>
      <p:cxnSp>
        <p:nvCxnSpPr>
          <p:cNvPr id="70" name="Connector: Elbow 69">
            <a:extLst>
              <a:ext uri="{FF2B5EF4-FFF2-40B4-BE49-F238E27FC236}">
                <a16:creationId xmlns:a16="http://schemas.microsoft.com/office/drawing/2014/main" id="{AB66E63C-EFB4-4A73-89A2-00A5214B8F15}"/>
              </a:ext>
            </a:extLst>
          </p:cNvPr>
          <p:cNvCxnSpPr/>
          <p:nvPr/>
        </p:nvCxnSpPr>
        <p:spPr bwMode="auto">
          <a:xfrm rot="16200000" flipH="1">
            <a:off x="4945550" y="3739983"/>
            <a:ext cx="2936474" cy="224757"/>
          </a:xfrm>
          <a:prstGeom prst="bentConnector3">
            <a:avLst>
              <a:gd name="adj1" fmla="val 44246"/>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72" name="Connector: Elbow 71">
            <a:extLst>
              <a:ext uri="{FF2B5EF4-FFF2-40B4-BE49-F238E27FC236}">
                <a16:creationId xmlns:a16="http://schemas.microsoft.com/office/drawing/2014/main" id="{18BEBCA5-4BAF-45C8-B4E4-B895ABBBBFF5}"/>
              </a:ext>
            </a:extLst>
          </p:cNvPr>
          <p:cNvCxnSpPr>
            <a:cxnSpLocks/>
            <a:stCxn id="57" idx="4"/>
          </p:cNvCxnSpPr>
          <p:nvPr/>
        </p:nvCxnSpPr>
        <p:spPr bwMode="auto">
          <a:xfrm rot="5400000">
            <a:off x="4234862" y="2946885"/>
            <a:ext cx="2926535" cy="1801014"/>
          </a:xfrm>
          <a:prstGeom prst="bentConnector3">
            <a:avLst>
              <a:gd name="adj1" fmla="val 29962"/>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77" name="Connector: Elbow 76">
            <a:extLst>
              <a:ext uri="{FF2B5EF4-FFF2-40B4-BE49-F238E27FC236}">
                <a16:creationId xmlns:a16="http://schemas.microsoft.com/office/drawing/2014/main" id="{638A6F07-2FA0-4E0F-97BC-27FD94630CB7}"/>
              </a:ext>
            </a:extLst>
          </p:cNvPr>
          <p:cNvCxnSpPr>
            <a:cxnSpLocks/>
            <a:stCxn id="58" idx="4"/>
          </p:cNvCxnSpPr>
          <p:nvPr/>
        </p:nvCxnSpPr>
        <p:spPr bwMode="auto">
          <a:xfrm rot="16200000" flipH="1">
            <a:off x="5756521" y="3504396"/>
            <a:ext cx="2505154" cy="264612"/>
          </a:xfrm>
          <a:prstGeom prst="bentConnector3">
            <a:avLst>
              <a:gd name="adj1" fmla="val 78566"/>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83" name="Connector: Elbow 82">
            <a:extLst>
              <a:ext uri="{FF2B5EF4-FFF2-40B4-BE49-F238E27FC236}">
                <a16:creationId xmlns:a16="http://schemas.microsoft.com/office/drawing/2014/main" id="{9B3E9370-7A88-4F52-B5B9-CB77224F30E3}"/>
              </a:ext>
            </a:extLst>
          </p:cNvPr>
          <p:cNvCxnSpPr>
            <a:cxnSpLocks/>
            <a:stCxn id="59" idx="4"/>
          </p:cNvCxnSpPr>
          <p:nvPr/>
        </p:nvCxnSpPr>
        <p:spPr bwMode="auto">
          <a:xfrm rot="5400000">
            <a:off x="5205809" y="2896831"/>
            <a:ext cx="2505155" cy="1479743"/>
          </a:xfrm>
          <a:prstGeom prst="bentConnector3">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sp>
        <p:nvSpPr>
          <p:cNvPr id="85" name="object 3">
            <a:extLst>
              <a:ext uri="{FF2B5EF4-FFF2-40B4-BE49-F238E27FC236}">
                <a16:creationId xmlns:a16="http://schemas.microsoft.com/office/drawing/2014/main" id="{6AFB1BB3-7A10-4277-829D-9679F6F01029}"/>
              </a:ext>
            </a:extLst>
          </p:cNvPr>
          <p:cNvSpPr txBox="1"/>
          <p:nvPr/>
        </p:nvSpPr>
        <p:spPr>
          <a:xfrm>
            <a:off x="43508" y="1503525"/>
            <a:ext cx="4188407" cy="1659942"/>
          </a:xfrm>
          <a:prstGeom prst="rect">
            <a:avLst/>
          </a:prstGeom>
        </p:spPr>
        <p:txBody>
          <a:bodyPr vert="horz" wrap="square" lIns="0" tIns="53975" rIns="0" bIns="0" rtlCol="0">
            <a:spAutoFit/>
          </a:bodyPr>
          <a:lstStyle/>
          <a:p>
            <a:pPr marL="355600" marR="381000" indent="-342900">
              <a:lnSpc>
                <a:spcPct val="150000"/>
              </a:lnSpc>
              <a:spcBef>
                <a:spcPts val="2505"/>
              </a:spcBef>
              <a:buFont typeface="Wingdings" panose="05000000000000000000" pitchFamily="2" charset="2"/>
              <a:buChar char="§"/>
            </a:pPr>
            <a:r>
              <a:rPr dirty="0">
                <a:solidFill>
                  <a:srgbClr val="585858"/>
                </a:solidFill>
                <a:latin typeface="Palatino Linotype"/>
                <a:cs typeface="Palatino Linotype"/>
              </a:rPr>
              <a:t>The slot array maps "slots" to the  tuples' starting position offsets.</a:t>
            </a:r>
            <a:endParaRPr dirty="0">
              <a:latin typeface="Palatino Linotype"/>
              <a:cs typeface="Palatino Linotype"/>
            </a:endParaRPr>
          </a:p>
        </p:txBody>
      </p:sp>
      <p:sp>
        <p:nvSpPr>
          <p:cNvPr id="4" name="Multiplication Sign 3">
            <a:extLst>
              <a:ext uri="{FF2B5EF4-FFF2-40B4-BE49-F238E27FC236}">
                <a16:creationId xmlns:a16="http://schemas.microsoft.com/office/drawing/2014/main" id="{179EC87D-DBBE-405B-ACA8-209473BF6496}"/>
              </a:ext>
            </a:extLst>
          </p:cNvPr>
          <p:cNvSpPr/>
          <p:nvPr/>
        </p:nvSpPr>
        <p:spPr bwMode="auto">
          <a:xfrm>
            <a:off x="7374782" y="4675303"/>
            <a:ext cx="838200" cy="828700"/>
          </a:xfrm>
          <a:prstGeom prst="mathMultiply">
            <a:avLst>
              <a:gd name="adj1" fmla="val 9619"/>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789944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43C7E1AD-0D85-4ED8-84DF-C6F9D877C352}"/>
              </a:ext>
            </a:extLst>
          </p:cNvPr>
          <p:cNvSpPr/>
          <p:nvPr/>
        </p:nvSpPr>
        <p:spPr bwMode="auto">
          <a:xfrm>
            <a:off x="4731026" y="2028751"/>
            <a:ext cx="4336774" cy="3761459"/>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2" name="object 2"/>
          <p:cNvSpPr txBox="1">
            <a:spLocks noGrp="1"/>
          </p:cNvSpPr>
          <p:nvPr>
            <p:ph type="title"/>
          </p:nvPr>
        </p:nvSpPr>
        <p:spPr>
          <a:xfrm>
            <a:off x="0" y="10122"/>
            <a:ext cx="9144000"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899285" algn="l"/>
              </a:tabLst>
            </a:pPr>
            <a:r>
              <a:rPr lang="en-US" b="1" dirty="0">
                <a:effectLst>
                  <a:outerShdw blurRad="38100" dist="38100" dir="2700000" algn="tl">
                    <a:srgbClr val="000000">
                      <a:alpha val="43137"/>
                    </a:srgbClr>
                  </a:outerShdw>
                </a:effectLst>
              </a:rPr>
              <a:t>Slotted Pages</a:t>
            </a:r>
          </a:p>
        </p:txBody>
      </p:sp>
      <p:sp>
        <p:nvSpPr>
          <p:cNvPr id="3" name="object 3"/>
          <p:cNvSpPr txBox="1"/>
          <p:nvPr/>
        </p:nvSpPr>
        <p:spPr>
          <a:xfrm>
            <a:off x="43508" y="699975"/>
            <a:ext cx="8742683" cy="387927"/>
          </a:xfrm>
          <a:prstGeom prst="rect">
            <a:avLst/>
          </a:prstGeom>
        </p:spPr>
        <p:txBody>
          <a:bodyPr vert="horz" wrap="square" lIns="0" tIns="53975" rIns="0" bIns="0" rtlCol="0">
            <a:spAutoFit/>
          </a:bodyPr>
          <a:lstStyle/>
          <a:p>
            <a:pPr marL="355600" marR="20955" indent="-342900">
              <a:lnSpc>
                <a:spcPts val="2590"/>
              </a:lnSpc>
              <a:spcBef>
                <a:spcPts val="425"/>
              </a:spcBef>
              <a:buFont typeface="Wingdings" panose="05000000000000000000" pitchFamily="2" charset="2"/>
              <a:buChar char="§"/>
            </a:pPr>
            <a:r>
              <a:rPr dirty="0">
                <a:solidFill>
                  <a:srgbClr val="585858"/>
                </a:solidFill>
                <a:latin typeface="Palatino Linotype"/>
                <a:cs typeface="Palatino Linotype"/>
              </a:rPr>
              <a:t>The most common layout scheme is  called </a:t>
            </a:r>
            <a:r>
              <a:rPr u="heavy" dirty="0">
                <a:solidFill>
                  <a:srgbClr val="585858"/>
                </a:solidFill>
                <a:uFill>
                  <a:solidFill>
                    <a:srgbClr val="585858"/>
                  </a:solidFill>
                </a:uFill>
                <a:latin typeface="Palatino Linotype"/>
                <a:cs typeface="Palatino Linotype"/>
              </a:rPr>
              <a:t>slotted pages</a:t>
            </a:r>
            <a:r>
              <a:rPr dirty="0">
                <a:solidFill>
                  <a:srgbClr val="585858"/>
                </a:solidFill>
                <a:latin typeface="Palatino Linotype"/>
                <a:cs typeface="Palatino Linotype"/>
              </a:rPr>
              <a:t>.</a:t>
            </a:r>
            <a:endParaRPr dirty="0">
              <a:latin typeface="Palatino Linotype"/>
              <a:cs typeface="Palatino Linotype"/>
            </a:endParaRPr>
          </a:p>
        </p:txBody>
      </p:sp>
      <p:sp>
        <p:nvSpPr>
          <p:cNvPr id="47" name="object 47"/>
          <p:cNvSpPr/>
          <p:nvPr/>
        </p:nvSpPr>
        <p:spPr>
          <a:xfrm>
            <a:off x="4731026" y="5875535"/>
            <a:ext cx="4336773" cy="199625"/>
          </a:xfrm>
          <a:custGeom>
            <a:avLst/>
            <a:gdLst/>
            <a:ahLst/>
            <a:cxnLst/>
            <a:rect l="l" t="t" r="r" b="b"/>
            <a:pathLst>
              <a:path w="2743200" h="213360">
                <a:moveTo>
                  <a:pt x="0" y="0"/>
                </a:moveTo>
                <a:lnTo>
                  <a:pt x="1402" y="41523"/>
                </a:lnTo>
                <a:lnTo>
                  <a:pt x="5222" y="75433"/>
                </a:lnTo>
                <a:lnTo>
                  <a:pt x="10876" y="98296"/>
                </a:lnTo>
                <a:lnTo>
                  <a:pt x="17780" y="106680"/>
                </a:lnTo>
                <a:lnTo>
                  <a:pt x="1353820" y="106680"/>
                </a:lnTo>
                <a:lnTo>
                  <a:pt x="1360723" y="115063"/>
                </a:lnTo>
                <a:lnTo>
                  <a:pt x="1366377" y="137926"/>
                </a:lnTo>
                <a:lnTo>
                  <a:pt x="1370197" y="171836"/>
                </a:lnTo>
                <a:lnTo>
                  <a:pt x="1371600" y="213360"/>
                </a:lnTo>
                <a:lnTo>
                  <a:pt x="1373002" y="171836"/>
                </a:lnTo>
                <a:lnTo>
                  <a:pt x="1376822" y="137926"/>
                </a:lnTo>
                <a:lnTo>
                  <a:pt x="1382476" y="115063"/>
                </a:lnTo>
                <a:lnTo>
                  <a:pt x="1389379" y="106680"/>
                </a:lnTo>
                <a:lnTo>
                  <a:pt x="2725420" y="106680"/>
                </a:lnTo>
                <a:lnTo>
                  <a:pt x="2732323" y="98296"/>
                </a:lnTo>
                <a:lnTo>
                  <a:pt x="2737977" y="75433"/>
                </a:lnTo>
                <a:lnTo>
                  <a:pt x="2741797" y="41523"/>
                </a:lnTo>
                <a:lnTo>
                  <a:pt x="2743200" y="0"/>
                </a:lnTo>
              </a:path>
            </a:pathLst>
          </a:custGeom>
          <a:ln w="28575">
            <a:solidFill>
              <a:srgbClr val="EE3D42"/>
            </a:solidFill>
          </a:ln>
        </p:spPr>
        <p:txBody>
          <a:bodyPr wrap="square" lIns="0" tIns="0" rIns="0" bIns="0" rtlCol="0"/>
          <a:lstStyle/>
          <a:p>
            <a:endParaRPr/>
          </a:p>
        </p:txBody>
      </p:sp>
      <p:sp>
        <p:nvSpPr>
          <p:cNvPr id="48" name="object 48"/>
          <p:cNvSpPr txBox="1"/>
          <p:nvPr/>
        </p:nvSpPr>
        <p:spPr>
          <a:xfrm>
            <a:off x="4731026" y="6041841"/>
            <a:ext cx="4336774" cy="296510"/>
          </a:xfrm>
          <a:prstGeom prst="rect">
            <a:avLst/>
          </a:prstGeom>
        </p:spPr>
        <p:txBody>
          <a:bodyPr vert="horz" wrap="square" lIns="0" tIns="11430" rIns="0" bIns="0" rtlCol="0">
            <a:spAutoFit/>
          </a:bodyPr>
          <a:lstStyle/>
          <a:p>
            <a:pPr algn="ctr">
              <a:lnSpc>
                <a:spcPts val="2160"/>
              </a:lnSpc>
              <a:spcBef>
                <a:spcPts val="90"/>
              </a:spcBef>
            </a:pPr>
            <a:r>
              <a:rPr sz="2000" b="1" dirty="0">
                <a:solidFill>
                  <a:srgbClr val="EE3D42"/>
                </a:solidFill>
                <a:latin typeface="Arial"/>
                <a:cs typeface="Arial"/>
              </a:rPr>
              <a:t>Fixed- and Var- length</a:t>
            </a:r>
            <a:r>
              <a:rPr lang="en-US" sz="2000" b="1" dirty="0">
                <a:solidFill>
                  <a:srgbClr val="EE3D42"/>
                </a:solidFill>
                <a:latin typeface="Arial"/>
                <a:cs typeface="Arial"/>
              </a:rPr>
              <a:t> </a:t>
            </a:r>
            <a:r>
              <a:rPr sz="2000" b="1" dirty="0">
                <a:solidFill>
                  <a:srgbClr val="EE3D42"/>
                </a:solidFill>
                <a:latin typeface="Arial"/>
                <a:cs typeface="Arial"/>
              </a:rPr>
              <a:t>Tuple Data</a:t>
            </a:r>
            <a:endParaRPr sz="2000" dirty="0">
              <a:latin typeface="Arial"/>
              <a:cs typeface="Arial"/>
            </a:endParaRPr>
          </a:p>
        </p:txBody>
      </p:sp>
      <p:sp>
        <p:nvSpPr>
          <p:cNvPr id="49" name="object 49"/>
          <p:cNvSpPr/>
          <p:nvPr/>
        </p:nvSpPr>
        <p:spPr>
          <a:xfrm>
            <a:off x="6262842" y="1708710"/>
            <a:ext cx="2741887" cy="234715"/>
          </a:xfrm>
          <a:custGeom>
            <a:avLst/>
            <a:gdLst/>
            <a:ahLst/>
            <a:cxnLst/>
            <a:rect l="l" t="t" r="r" b="b"/>
            <a:pathLst>
              <a:path w="1591309" h="213359">
                <a:moveTo>
                  <a:pt x="1591055" y="213360"/>
                </a:moveTo>
                <a:lnTo>
                  <a:pt x="1589653" y="171830"/>
                </a:lnTo>
                <a:lnTo>
                  <a:pt x="1585833" y="137921"/>
                </a:lnTo>
                <a:lnTo>
                  <a:pt x="1580179" y="115061"/>
                </a:lnTo>
                <a:lnTo>
                  <a:pt x="1573276" y="106679"/>
                </a:lnTo>
                <a:lnTo>
                  <a:pt x="813307" y="106679"/>
                </a:lnTo>
                <a:lnTo>
                  <a:pt x="806404" y="98297"/>
                </a:lnTo>
                <a:lnTo>
                  <a:pt x="800750" y="75437"/>
                </a:lnTo>
                <a:lnTo>
                  <a:pt x="796930" y="41528"/>
                </a:lnTo>
                <a:lnTo>
                  <a:pt x="795527" y="0"/>
                </a:lnTo>
                <a:lnTo>
                  <a:pt x="794125" y="41528"/>
                </a:lnTo>
                <a:lnTo>
                  <a:pt x="790305" y="75437"/>
                </a:lnTo>
                <a:lnTo>
                  <a:pt x="784651" y="98298"/>
                </a:lnTo>
                <a:lnTo>
                  <a:pt x="777748" y="106679"/>
                </a:lnTo>
                <a:lnTo>
                  <a:pt x="17779" y="106679"/>
                </a:lnTo>
                <a:lnTo>
                  <a:pt x="10876" y="115062"/>
                </a:lnTo>
                <a:lnTo>
                  <a:pt x="5222" y="137922"/>
                </a:lnTo>
                <a:lnTo>
                  <a:pt x="1402" y="171831"/>
                </a:lnTo>
                <a:lnTo>
                  <a:pt x="0" y="213360"/>
                </a:lnTo>
              </a:path>
            </a:pathLst>
          </a:custGeom>
          <a:ln w="28575">
            <a:solidFill>
              <a:srgbClr val="EE3D42"/>
            </a:solidFill>
          </a:ln>
        </p:spPr>
        <p:txBody>
          <a:bodyPr wrap="square" lIns="0" tIns="0" rIns="0" bIns="0" rtlCol="0"/>
          <a:lstStyle/>
          <a:p>
            <a:endParaRPr/>
          </a:p>
        </p:txBody>
      </p:sp>
      <p:sp>
        <p:nvSpPr>
          <p:cNvPr id="50" name="object 50"/>
          <p:cNvSpPr txBox="1"/>
          <p:nvPr/>
        </p:nvSpPr>
        <p:spPr>
          <a:xfrm>
            <a:off x="6995521" y="1295400"/>
            <a:ext cx="1586185" cy="319318"/>
          </a:xfrm>
          <a:prstGeom prst="rect">
            <a:avLst/>
          </a:prstGeom>
        </p:spPr>
        <p:txBody>
          <a:bodyPr vert="horz" wrap="square" lIns="0" tIns="11430" rIns="0" bIns="0" rtlCol="0">
            <a:spAutoFit/>
          </a:bodyPr>
          <a:lstStyle/>
          <a:p>
            <a:pPr marL="12700">
              <a:spcBef>
                <a:spcPts val="90"/>
              </a:spcBef>
            </a:pPr>
            <a:r>
              <a:rPr sz="2000" b="1" dirty="0">
                <a:solidFill>
                  <a:srgbClr val="EE3D42"/>
                </a:solidFill>
                <a:latin typeface="Arial"/>
                <a:cs typeface="Arial"/>
              </a:rPr>
              <a:t>Slot Array</a:t>
            </a:r>
            <a:endParaRPr sz="2000" dirty="0">
              <a:latin typeface="Arial"/>
              <a:cs typeface="Arial"/>
            </a:endParaRPr>
          </a:p>
        </p:txBody>
      </p:sp>
      <p:sp>
        <p:nvSpPr>
          <p:cNvPr id="52" name="object 3">
            <a:extLst>
              <a:ext uri="{FF2B5EF4-FFF2-40B4-BE49-F238E27FC236}">
                <a16:creationId xmlns:a16="http://schemas.microsoft.com/office/drawing/2014/main" id="{0EA3C878-CD65-4CC9-A2EA-5470B6DFBC0D}"/>
              </a:ext>
            </a:extLst>
          </p:cNvPr>
          <p:cNvSpPr txBox="1"/>
          <p:nvPr/>
        </p:nvSpPr>
        <p:spPr>
          <a:xfrm>
            <a:off x="94760" y="3563860"/>
            <a:ext cx="4261778" cy="1854034"/>
          </a:xfrm>
          <a:prstGeom prst="rect">
            <a:avLst/>
          </a:prstGeom>
        </p:spPr>
        <p:txBody>
          <a:bodyPr vert="horz" wrap="square" lIns="0" tIns="53975" rIns="0" bIns="0" rtlCol="0">
            <a:spAutoFit/>
          </a:bodyPr>
          <a:lstStyle/>
          <a:p>
            <a:pPr marL="12700">
              <a:lnSpc>
                <a:spcPct val="150000"/>
              </a:lnSpc>
              <a:spcBef>
                <a:spcPts val="2180"/>
              </a:spcBef>
            </a:pPr>
            <a:r>
              <a:rPr sz="2000" dirty="0">
                <a:solidFill>
                  <a:srgbClr val="585858"/>
                </a:solidFill>
                <a:latin typeface="Palatino Linotype"/>
                <a:cs typeface="Palatino Linotype"/>
              </a:rPr>
              <a:t>The header keeps track of:</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The # of used slots</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The offset of the starting location of the</a:t>
            </a:r>
            <a:r>
              <a:rPr lang="en-US" sz="2000" dirty="0">
                <a:solidFill>
                  <a:srgbClr val="585858"/>
                </a:solidFill>
                <a:latin typeface="Palatino Linotype"/>
                <a:cs typeface="Palatino Linotype"/>
              </a:rPr>
              <a:t> </a:t>
            </a:r>
            <a:r>
              <a:rPr sz="2000" dirty="0">
                <a:solidFill>
                  <a:srgbClr val="585858"/>
                </a:solidFill>
                <a:latin typeface="Palatino Linotype"/>
                <a:cs typeface="Palatino Linotype"/>
              </a:rPr>
              <a:t>last slot used.</a:t>
            </a:r>
            <a:endParaRPr sz="2000" dirty="0">
              <a:latin typeface="Palatino Linotype"/>
              <a:cs typeface="Palatino Linotype"/>
            </a:endParaRPr>
          </a:p>
        </p:txBody>
      </p:sp>
      <p:sp>
        <p:nvSpPr>
          <p:cNvPr id="53" name="Rectangle 52">
            <a:extLst>
              <a:ext uri="{FF2B5EF4-FFF2-40B4-BE49-F238E27FC236}">
                <a16:creationId xmlns:a16="http://schemas.microsoft.com/office/drawing/2014/main" id="{1A6579A7-FDFE-4DDA-9FFB-BF176C875D80}"/>
              </a:ext>
            </a:extLst>
          </p:cNvPr>
          <p:cNvSpPr/>
          <p:nvPr/>
        </p:nvSpPr>
        <p:spPr bwMode="auto">
          <a:xfrm>
            <a:off x="4763741" y="5341006"/>
            <a:ext cx="1728546" cy="400974"/>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#2</a:t>
            </a:r>
            <a:endParaRPr kumimoji="0" lang="ti-ET" sz="2400" b="0" i="0" u="none" strike="noStrike" cap="none" normalizeH="0" baseline="0" dirty="0">
              <a:ln>
                <a:noFill/>
              </a:ln>
              <a:solidFill>
                <a:schemeClr val="tx1">
                  <a:lumMod val="65000"/>
                  <a:lumOff val="35000"/>
                </a:schemeClr>
              </a:solidFill>
              <a:effectLst/>
              <a:latin typeface="Arial" charset="0"/>
            </a:endParaRPr>
          </a:p>
        </p:txBody>
      </p:sp>
      <p:graphicFrame>
        <p:nvGraphicFramePr>
          <p:cNvPr id="54" name="Table 54">
            <a:extLst>
              <a:ext uri="{FF2B5EF4-FFF2-40B4-BE49-F238E27FC236}">
                <a16:creationId xmlns:a16="http://schemas.microsoft.com/office/drawing/2014/main" id="{66AEB3A5-2FB4-4510-9195-CCD5E65938CA}"/>
              </a:ext>
            </a:extLst>
          </p:cNvPr>
          <p:cNvGraphicFramePr>
            <a:graphicFrameLocks noGrp="1"/>
          </p:cNvGraphicFramePr>
          <p:nvPr/>
        </p:nvGraphicFramePr>
        <p:xfrm>
          <a:off x="4763740" y="2520847"/>
          <a:ext cx="954771" cy="370840"/>
        </p:xfrm>
        <a:graphic>
          <a:graphicData uri="http://schemas.openxmlformats.org/drawingml/2006/table">
            <a:tbl>
              <a:tblPr firstRow="1" bandRow="1">
                <a:tableStyleId>{5C22544A-7EE6-4342-B048-85BDC9FD1C3A}</a:tableStyleId>
              </a:tblPr>
              <a:tblGrid>
                <a:gridCol w="318257">
                  <a:extLst>
                    <a:ext uri="{9D8B030D-6E8A-4147-A177-3AD203B41FA5}">
                      <a16:colId xmlns:a16="http://schemas.microsoft.com/office/drawing/2014/main" val="3857473398"/>
                    </a:ext>
                  </a:extLst>
                </a:gridCol>
                <a:gridCol w="318257">
                  <a:extLst>
                    <a:ext uri="{9D8B030D-6E8A-4147-A177-3AD203B41FA5}">
                      <a16:colId xmlns:a16="http://schemas.microsoft.com/office/drawing/2014/main" val="2316128797"/>
                    </a:ext>
                  </a:extLst>
                </a:gridCol>
                <a:gridCol w="318257">
                  <a:extLst>
                    <a:ext uri="{9D8B030D-6E8A-4147-A177-3AD203B41FA5}">
                      <a16:colId xmlns:a16="http://schemas.microsoft.com/office/drawing/2014/main" val="973234491"/>
                    </a:ext>
                  </a:extLst>
                </a:gridCol>
              </a:tblGrid>
              <a:tr h="370840">
                <a:tc>
                  <a:txBody>
                    <a:bodyPr/>
                    <a:lstStyle/>
                    <a:p>
                      <a:endParaRPr lang="ti-ET"/>
                    </a:p>
                  </a:txBody>
                  <a:tcP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extLst>
                  <a:ext uri="{0D108BD9-81ED-4DB2-BD59-A6C34878D82A}">
                    <a16:rowId xmlns:a16="http://schemas.microsoft.com/office/drawing/2014/main" val="1859098062"/>
                  </a:ext>
                </a:extLst>
              </a:tr>
            </a:tbl>
          </a:graphicData>
        </a:graphic>
      </p:graphicFrame>
      <p:graphicFrame>
        <p:nvGraphicFramePr>
          <p:cNvPr id="55" name="Table 54">
            <a:extLst>
              <a:ext uri="{FF2B5EF4-FFF2-40B4-BE49-F238E27FC236}">
                <a16:creationId xmlns:a16="http://schemas.microsoft.com/office/drawing/2014/main" id="{9142AA61-2419-4B8C-88DA-FBEAB8DFCB7B}"/>
              </a:ext>
            </a:extLst>
          </p:cNvPr>
          <p:cNvGraphicFramePr>
            <a:graphicFrameLocks noGrp="1"/>
          </p:cNvGraphicFramePr>
          <p:nvPr/>
        </p:nvGraphicFramePr>
        <p:xfrm>
          <a:off x="6180979" y="2069357"/>
          <a:ext cx="2863630" cy="461664"/>
        </p:xfrm>
        <a:graphic>
          <a:graphicData uri="http://schemas.openxmlformats.org/drawingml/2006/table">
            <a:tbl>
              <a:tblPr firstRow="1" bandRow="1">
                <a:tableStyleId>{5C22544A-7EE6-4342-B048-85BDC9FD1C3A}</a:tableStyleId>
              </a:tblPr>
              <a:tblGrid>
                <a:gridCol w="286363">
                  <a:extLst>
                    <a:ext uri="{9D8B030D-6E8A-4147-A177-3AD203B41FA5}">
                      <a16:colId xmlns:a16="http://schemas.microsoft.com/office/drawing/2014/main" val="3857473398"/>
                    </a:ext>
                  </a:extLst>
                </a:gridCol>
                <a:gridCol w="286363">
                  <a:extLst>
                    <a:ext uri="{9D8B030D-6E8A-4147-A177-3AD203B41FA5}">
                      <a16:colId xmlns:a16="http://schemas.microsoft.com/office/drawing/2014/main" val="2316128797"/>
                    </a:ext>
                  </a:extLst>
                </a:gridCol>
                <a:gridCol w="286363">
                  <a:extLst>
                    <a:ext uri="{9D8B030D-6E8A-4147-A177-3AD203B41FA5}">
                      <a16:colId xmlns:a16="http://schemas.microsoft.com/office/drawing/2014/main" val="973234491"/>
                    </a:ext>
                  </a:extLst>
                </a:gridCol>
                <a:gridCol w="286363">
                  <a:extLst>
                    <a:ext uri="{9D8B030D-6E8A-4147-A177-3AD203B41FA5}">
                      <a16:colId xmlns:a16="http://schemas.microsoft.com/office/drawing/2014/main" val="2735561101"/>
                    </a:ext>
                  </a:extLst>
                </a:gridCol>
                <a:gridCol w="286363">
                  <a:extLst>
                    <a:ext uri="{9D8B030D-6E8A-4147-A177-3AD203B41FA5}">
                      <a16:colId xmlns:a16="http://schemas.microsoft.com/office/drawing/2014/main" val="1359738576"/>
                    </a:ext>
                  </a:extLst>
                </a:gridCol>
                <a:gridCol w="286363">
                  <a:extLst>
                    <a:ext uri="{9D8B030D-6E8A-4147-A177-3AD203B41FA5}">
                      <a16:colId xmlns:a16="http://schemas.microsoft.com/office/drawing/2014/main" val="1693531071"/>
                    </a:ext>
                  </a:extLst>
                </a:gridCol>
                <a:gridCol w="286363">
                  <a:extLst>
                    <a:ext uri="{9D8B030D-6E8A-4147-A177-3AD203B41FA5}">
                      <a16:colId xmlns:a16="http://schemas.microsoft.com/office/drawing/2014/main" val="2621852318"/>
                    </a:ext>
                  </a:extLst>
                </a:gridCol>
                <a:gridCol w="286363">
                  <a:extLst>
                    <a:ext uri="{9D8B030D-6E8A-4147-A177-3AD203B41FA5}">
                      <a16:colId xmlns:a16="http://schemas.microsoft.com/office/drawing/2014/main" val="2820261228"/>
                    </a:ext>
                  </a:extLst>
                </a:gridCol>
                <a:gridCol w="286363">
                  <a:extLst>
                    <a:ext uri="{9D8B030D-6E8A-4147-A177-3AD203B41FA5}">
                      <a16:colId xmlns:a16="http://schemas.microsoft.com/office/drawing/2014/main" val="2992248295"/>
                    </a:ext>
                  </a:extLst>
                </a:gridCol>
                <a:gridCol w="286363">
                  <a:extLst>
                    <a:ext uri="{9D8B030D-6E8A-4147-A177-3AD203B41FA5}">
                      <a16:colId xmlns:a16="http://schemas.microsoft.com/office/drawing/2014/main" val="3211178562"/>
                    </a:ext>
                  </a:extLst>
                </a:gridCol>
              </a:tblGrid>
              <a:tr h="461664">
                <a:tc>
                  <a:txBody>
                    <a:bodyPr/>
                    <a:lstStyle/>
                    <a:p>
                      <a:endParaRPr lang="ti-ET"/>
                    </a:p>
                  </a:txBody>
                  <a:tcP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extLst>
                  <a:ext uri="{0D108BD9-81ED-4DB2-BD59-A6C34878D82A}">
                    <a16:rowId xmlns:a16="http://schemas.microsoft.com/office/drawing/2014/main" val="1859098062"/>
                  </a:ext>
                </a:extLst>
              </a:tr>
            </a:tbl>
          </a:graphicData>
        </a:graphic>
      </p:graphicFrame>
      <p:sp>
        <p:nvSpPr>
          <p:cNvPr id="56" name="Oval 55">
            <a:extLst>
              <a:ext uri="{FF2B5EF4-FFF2-40B4-BE49-F238E27FC236}">
                <a16:creationId xmlns:a16="http://schemas.microsoft.com/office/drawing/2014/main" id="{E1BA6AB0-38E4-41B2-BD46-3054673D19DA}"/>
              </a:ext>
            </a:extLst>
          </p:cNvPr>
          <p:cNvSpPr/>
          <p:nvPr/>
        </p:nvSpPr>
        <p:spPr bwMode="auto">
          <a:xfrm>
            <a:off x="6242652"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7" name="Oval 56">
            <a:extLst>
              <a:ext uri="{FF2B5EF4-FFF2-40B4-BE49-F238E27FC236}">
                <a16:creationId xmlns:a16="http://schemas.microsoft.com/office/drawing/2014/main" id="{6B3C0CCB-2F13-4FCC-967D-BBF3F53B44A5}"/>
              </a:ext>
            </a:extLst>
          </p:cNvPr>
          <p:cNvSpPr/>
          <p:nvPr/>
        </p:nvSpPr>
        <p:spPr bwMode="auto">
          <a:xfrm>
            <a:off x="6526166"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9" name="Oval 58">
            <a:extLst>
              <a:ext uri="{FF2B5EF4-FFF2-40B4-BE49-F238E27FC236}">
                <a16:creationId xmlns:a16="http://schemas.microsoft.com/office/drawing/2014/main" id="{7567173F-AA2A-40A2-9E56-4FE5728AEBD2}"/>
              </a:ext>
            </a:extLst>
          </p:cNvPr>
          <p:cNvSpPr/>
          <p:nvPr/>
        </p:nvSpPr>
        <p:spPr bwMode="auto">
          <a:xfrm>
            <a:off x="7125787"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64" name="TextBox 63">
            <a:extLst>
              <a:ext uri="{FF2B5EF4-FFF2-40B4-BE49-F238E27FC236}">
                <a16:creationId xmlns:a16="http://schemas.microsoft.com/office/drawing/2014/main" id="{819E6AE1-9D18-496C-8F9C-E5B6B003C71C}"/>
              </a:ext>
            </a:extLst>
          </p:cNvPr>
          <p:cNvSpPr txBox="1"/>
          <p:nvPr/>
        </p:nvSpPr>
        <p:spPr>
          <a:xfrm>
            <a:off x="4763740" y="2059182"/>
            <a:ext cx="1417239" cy="461665"/>
          </a:xfrm>
          <a:prstGeom prst="rect">
            <a:avLst/>
          </a:prstGeom>
          <a:solidFill>
            <a:schemeClr val="bg1"/>
          </a:solidFill>
          <a:ln>
            <a:solidFill>
              <a:srgbClr val="002060"/>
            </a:solidFill>
          </a:ln>
        </p:spPr>
        <p:txBody>
          <a:bodyPr wrap="square" rtlCol="0">
            <a:spAutoFit/>
          </a:bodyPr>
          <a:lstStyle/>
          <a:p>
            <a:pPr algn="ctr"/>
            <a:r>
              <a:rPr lang="en-US" b="1" dirty="0">
                <a:solidFill>
                  <a:srgbClr val="FF0000"/>
                </a:solidFill>
                <a:effectLst>
                  <a:outerShdw blurRad="38100" dist="38100" dir="2700000" algn="tl">
                    <a:srgbClr val="000000">
                      <a:alpha val="43137"/>
                    </a:srgbClr>
                  </a:outerShdw>
                </a:effectLst>
              </a:rPr>
              <a:t>Header</a:t>
            </a:r>
            <a:endParaRPr lang="ti-ET" b="1" dirty="0">
              <a:solidFill>
                <a:srgbClr val="FF0000"/>
              </a:solidFill>
              <a:effectLst>
                <a:outerShdw blurRad="38100" dist="38100" dir="2700000" algn="tl">
                  <a:srgbClr val="000000">
                    <a:alpha val="43137"/>
                  </a:srgbClr>
                </a:outerShdw>
              </a:effectLst>
            </a:endParaRPr>
          </a:p>
        </p:txBody>
      </p:sp>
      <p:sp>
        <p:nvSpPr>
          <p:cNvPr id="65" name="Rectangle 64">
            <a:extLst>
              <a:ext uri="{FF2B5EF4-FFF2-40B4-BE49-F238E27FC236}">
                <a16:creationId xmlns:a16="http://schemas.microsoft.com/office/drawing/2014/main" id="{7B615AC2-0FA4-4667-9FBC-11E15AD85052}"/>
              </a:ext>
            </a:extLst>
          </p:cNvPr>
          <p:cNvSpPr/>
          <p:nvPr/>
        </p:nvSpPr>
        <p:spPr bwMode="auto">
          <a:xfrm>
            <a:off x="6492288" y="5326804"/>
            <a:ext cx="2532406"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#1</a:t>
            </a:r>
            <a:endParaRPr kumimoji="0" lang="ti-ET" sz="2400" b="0" i="0" u="none" strike="noStrike" cap="none" normalizeH="0" baseline="0" dirty="0">
              <a:ln>
                <a:noFill/>
              </a:ln>
              <a:solidFill>
                <a:schemeClr val="tx1">
                  <a:lumMod val="65000"/>
                  <a:lumOff val="35000"/>
                </a:schemeClr>
              </a:solidFill>
              <a:effectLst/>
              <a:latin typeface="Arial" charset="0"/>
            </a:endParaRPr>
          </a:p>
        </p:txBody>
      </p:sp>
      <p:sp>
        <p:nvSpPr>
          <p:cNvPr id="67" name="Rectangle 66">
            <a:extLst>
              <a:ext uri="{FF2B5EF4-FFF2-40B4-BE49-F238E27FC236}">
                <a16:creationId xmlns:a16="http://schemas.microsoft.com/office/drawing/2014/main" id="{3F393795-7207-48BE-A854-79DCB1806BD3}"/>
              </a:ext>
            </a:extLst>
          </p:cNvPr>
          <p:cNvSpPr/>
          <p:nvPr/>
        </p:nvSpPr>
        <p:spPr bwMode="auto">
          <a:xfrm>
            <a:off x="5718512" y="4889278"/>
            <a:ext cx="1407275"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#4</a:t>
            </a:r>
            <a:endParaRPr kumimoji="0" lang="ti-ET" sz="2400" b="0" i="0" u="none" strike="noStrike" cap="none" normalizeH="0" baseline="0" dirty="0">
              <a:ln>
                <a:noFill/>
              </a:ln>
              <a:solidFill>
                <a:schemeClr val="tx1">
                  <a:lumMod val="65000"/>
                  <a:lumOff val="35000"/>
                </a:schemeClr>
              </a:solidFill>
              <a:effectLst/>
              <a:latin typeface="Arial" charset="0"/>
            </a:endParaRPr>
          </a:p>
        </p:txBody>
      </p:sp>
      <p:cxnSp>
        <p:nvCxnSpPr>
          <p:cNvPr id="70" name="Connector: Elbow 69">
            <a:extLst>
              <a:ext uri="{FF2B5EF4-FFF2-40B4-BE49-F238E27FC236}">
                <a16:creationId xmlns:a16="http://schemas.microsoft.com/office/drawing/2014/main" id="{AB66E63C-EFB4-4A73-89A2-00A5214B8F15}"/>
              </a:ext>
            </a:extLst>
          </p:cNvPr>
          <p:cNvCxnSpPr/>
          <p:nvPr/>
        </p:nvCxnSpPr>
        <p:spPr bwMode="auto">
          <a:xfrm rot="16200000" flipH="1">
            <a:off x="4945550" y="3739983"/>
            <a:ext cx="2936474" cy="224757"/>
          </a:xfrm>
          <a:prstGeom prst="bentConnector3">
            <a:avLst>
              <a:gd name="adj1" fmla="val 44246"/>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72" name="Connector: Elbow 71">
            <a:extLst>
              <a:ext uri="{FF2B5EF4-FFF2-40B4-BE49-F238E27FC236}">
                <a16:creationId xmlns:a16="http://schemas.microsoft.com/office/drawing/2014/main" id="{18BEBCA5-4BAF-45C8-B4E4-B895ABBBBFF5}"/>
              </a:ext>
            </a:extLst>
          </p:cNvPr>
          <p:cNvCxnSpPr>
            <a:cxnSpLocks/>
            <a:stCxn id="57" idx="4"/>
          </p:cNvCxnSpPr>
          <p:nvPr/>
        </p:nvCxnSpPr>
        <p:spPr bwMode="auto">
          <a:xfrm rot="5400000">
            <a:off x="4234862" y="2946885"/>
            <a:ext cx="2926535" cy="1801014"/>
          </a:xfrm>
          <a:prstGeom prst="bentConnector3">
            <a:avLst>
              <a:gd name="adj1" fmla="val 29962"/>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83" name="Connector: Elbow 82">
            <a:extLst>
              <a:ext uri="{FF2B5EF4-FFF2-40B4-BE49-F238E27FC236}">
                <a16:creationId xmlns:a16="http://schemas.microsoft.com/office/drawing/2014/main" id="{9B3E9370-7A88-4F52-B5B9-CB77224F30E3}"/>
              </a:ext>
            </a:extLst>
          </p:cNvPr>
          <p:cNvCxnSpPr>
            <a:cxnSpLocks/>
            <a:stCxn id="59" idx="4"/>
          </p:cNvCxnSpPr>
          <p:nvPr/>
        </p:nvCxnSpPr>
        <p:spPr bwMode="auto">
          <a:xfrm rot="5400000">
            <a:off x="5205809" y="2896831"/>
            <a:ext cx="2505155" cy="1479743"/>
          </a:xfrm>
          <a:prstGeom prst="bentConnector3">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sp>
        <p:nvSpPr>
          <p:cNvPr id="85" name="object 3">
            <a:extLst>
              <a:ext uri="{FF2B5EF4-FFF2-40B4-BE49-F238E27FC236}">
                <a16:creationId xmlns:a16="http://schemas.microsoft.com/office/drawing/2014/main" id="{6AFB1BB3-7A10-4277-829D-9679F6F01029}"/>
              </a:ext>
            </a:extLst>
          </p:cNvPr>
          <p:cNvSpPr txBox="1"/>
          <p:nvPr/>
        </p:nvSpPr>
        <p:spPr>
          <a:xfrm>
            <a:off x="43508" y="1503525"/>
            <a:ext cx="4188407" cy="1659942"/>
          </a:xfrm>
          <a:prstGeom prst="rect">
            <a:avLst/>
          </a:prstGeom>
        </p:spPr>
        <p:txBody>
          <a:bodyPr vert="horz" wrap="square" lIns="0" tIns="53975" rIns="0" bIns="0" rtlCol="0">
            <a:spAutoFit/>
          </a:bodyPr>
          <a:lstStyle/>
          <a:p>
            <a:pPr marL="355600" marR="381000" indent="-342900">
              <a:lnSpc>
                <a:spcPct val="150000"/>
              </a:lnSpc>
              <a:spcBef>
                <a:spcPts val="2505"/>
              </a:spcBef>
              <a:buFont typeface="Wingdings" panose="05000000000000000000" pitchFamily="2" charset="2"/>
              <a:buChar char="§"/>
            </a:pPr>
            <a:r>
              <a:rPr dirty="0">
                <a:solidFill>
                  <a:srgbClr val="585858"/>
                </a:solidFill>
                <a:latin typeface="Palatino Linotype"/>
                <a:cs typeface="Palatino Linotype"/>
              </a:rPr>
              <a:t>The slot array maps "slots" to the  tuples' starting position offsets.</a:t>
            </a:r>
            <a:endParaRPr dirty="0">
              <a:latin typeface="Palatino Linotype"/>
              <a:cs typeface="Palatino Linotype"/>
            </a:endParaRPr>
          </a:p>
        </p:txBody>
      </p:sp>
    </p:spTree>
    <p:extLst>
      <p:ext uri="{BB962C8B-B14F-4D97-AF65-F5344CB8AC3E}">
        <p14:creationId xmlns:p14="http://schemas.microsoft.com/office/powerpoint/2010/main" val="1350288322"/>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43C7E1AD-0D85-4ED8-84DF-C6F9D877C352}"/>
              </a:ext>
            </a:extLst>
          </p:cNvPr>
          <p:cNvSpPr/>
          <p:nvPr/>
        </p:nvSpPr>
        <p:spPr bwMode="auto">
          <a:xfrm>
            <a:off x="4731026" y="2028751"/>
            <a:ext cx="4336774" cy="3761459"/>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2" name="object 2"/>
          <p:cNvSpPr txBox="1">
            <a:spLocks noGrp="1"/>
          </p:cNvSpPr>
          <p:nvPr>
            <p:ph type="title"/>
          </p:nvPr>
        </p:nvSpPr>
        <p:spPr>
          <a:xfrm>
            <a:off x="0" y="10122"/>
            <a:ext cx="9144000"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899285" algn="l"/>
              </a:tabLst>
            </a:pPr>
            <a:r>
              <a:rPr lang="en-US" b="1" dirty="0">
                <a:effectLst>
                  <a:outerShdw blurRad="38100" dist="38100" dir="2700000" algn="tl">
                    <a:srgbClr val="000000">
                      <a:alpha val="43137"/>
                    </a:srgbClr>
                  </a:outerShdw>
                </a:effectLst>
              </a:rPr>
              <a:t>Slotted Pages</a:t>
            </a:r>
          </a:p>
        </p:txBody>
      </p:sp>
      <p:sp>
        <p:nvSpPr>
          <p:cNvPr id="3" name="object 3"/>
          <p:cNvSpPr txBox="1"/>
          <p:nvPr/>
        </p:nvSpPr>
        <p:spPr>
          <a:xfrm>
            <a:off x="43508" y="699975"/>
            <a:ext cx="8742683" cy="387927"/>
          </a:xfrm>
          <a:prstGeom prst="rect">
            <a:avLst/>
          </a:prstGeom>
        </p:spPr>
        <p:txBody>
          <a:bodyPr vert="horz" wrap="square" lIns="0" tIns="53975" rIns="0" bIns="0" rtlCol="0">
            <a:spAutoFit/>
          </a:bodyPr>
          <a:lstStyle/>
          <a:p>
            <a:pPr marL="355600" marR="20955" indent="-342900">
              <a:lnSpc>
                <a:spcPts val="2590"/>
              </a:lnSpc>
              <a:spcBef>
                <a:spcPts val="425"/>
              </a:spcBef>
              <a:buFont typeface="Wingdings" panose="05000000000000000000" pitchFamily="2" charset="2"/>
              <a:buChar char="§"/>
            </a:pPr>
            <a:r>
              <a:rPr dirty="0">
                <a:solidFill>
                  <a:srgbClr val="585858"/>
                </a:solidFill>
                <a:latin typeface="Palatino Linotype"/>
                <a:cs typeface="Palatino Linotype"/>
              </a:rPr>
              <a:t>The most common layout scheme is  called </a:t>
            </a:r>
            <a:r>
              <a:rPr u="heavy" dirty="0">
                <a:solidFill>
                  <a:srgbClr val="585858"/>
                </a:solidFill>
                <a:uFill>
                  <a:solidFill>
                    <a:srgbClr val="585858"/>
                  </a:solidFill>
                </a:uFill>
                <a:latin typeface="Palatino Linotype"/>
                <a:cs typeface="Palatino Linotype"/>
              </a:rPr>
              <a:t>slotted pages</a:t>
            </a:r>
            <a:r>
              <a:rPr dirty="0">
                <a:solidFill>
                  <a:srgbClr val="585858"/>
                </a:solidFill>
                <a:latin typeface="Palatino Linotype"/>
                <a:cs typeface="Palatino Linotype"/>
              </a:rPr>
              <a:t>.</a:t>
            </a:r>
            <a:endParaRPr dirty="0">
              <a:latin typeface="Palatino Linotype"/>
              <a:cs typeface="Palatino Linotype"/>
            </a:endParaRPr>
          </a:p>
        </p:txBody>
      </p:sp>
      <p:sp>
        <p:nvSpPr>
          <p:cNvPr id="47" name="object 47"/>
          <p:cNvSpPr/>
          <p:nvPr/>
        </p:nvSpPr>
        <p:spPr>
          <a:xfrm>
            <a:off x="4731026" y="5875535"/>
            <a:ext cx="4336773" cy="199625"/>
          </a:xfrm>
          <a:custGeom>
            <a:avLst/>
            <a:gdLst/>
            <a:ahLst/>
            <a:cxnLst/>
            <a:rect l="l" t="t" r="r" b="b"/>
            <a:pathLst>
              <a:path w="2743200" h="213360">
                <a:moveTo>
                  <a:pt x="0" y="0"/>
                </a:moveTo>
                <a:lnTo>
                  <a:pt x="1402" y="41523"/>
                </a:lnTo>
                <a:lnTo>
                  <a:pt x="5222" y="75433"/>
                </a:lnTo>
                <a:lnTo>
                  <a:pt x="10876" y="98296"/>
                </a:lnTo>
                <a:lnTo>
                  <a:pt x="17780" y="106680"/>
                </a:lnTo>
                <a:lnTo>
                  <a:pt x="1353820" y="106680"/>
                </a:lnTo>
                <a:lnTo>
                  <a:pt x="1360723" y="115063"/>
                </a:lnTo>
                <a:lnTo>
                  <a:pt x="1366377" y="137926"/>
                </a:lnTo>
                <a:lnTo>
                  <a:pt x="1370197" y="171836"/>
                </a:lnTo>
                <a:lnTo>
                  <a:pt x="1371600" y="213360"/>
                </a:lnTo>
                <a:lnTo>
                  <a:pt x="1373002" y="171836"/>
                </a:lnTo>
                <a:lnTo>
                  <a:pt x="1376822" y="137926"/>
                </a:lnTo>
                <a:lnTo>
                  <a:pt x="1382476" y="115063"/>
                </a:lnTo>
                <a:lnTo>
                  <a:pt x="1389379" y="106680"/>
                </a:lnTo>
                <a:lnTo>
                  <a:pt x="2725420" y="106680"/>
                </a:lnTo>
                <a:lnTo>
                  <a:pt x="2732323" y="98296"/>
                </a:lnTo>
                <a:lnTo>
                  <a:pt x="2737977" y="75433"/>
                </a:lnTo>
                <a:lnTo>
                  <a:pt x="2741797" y="41523"/>
                </a:lnTo>
                <a:lnTo>
                  <a:pt x="2743200" y="0"/>
                </a:lnTo>
              </a:path>
            </a:pathLst>
          </a:custGeom>
          <a:ln w="28575">
            <a:solidFill>
              <a:srgbClr val="EE3D42"/>
            </a:solidFill>
          </a:ln>
        </p:spPr>
        <p:txBody>
          <a:bodyPr wrap="square" lIns="0" tIns="0" rIns="0" bIns="0" rtlCol="0"/>
          <a:lstStyle/>
          <a:p>
            <a:endParaRPr/>
          </a:p>
        </p:txBody>
      </p:sp>
      <p:sp>
        <p:nvSpPr>
          <p:cNvPr id="48" name="object 48"/>
          <p:cNvSpPr txBox="1"/>
          <p:nvPr/>
        </p:nvSpPr>
        <p:spPr>
          <a:xfrm>
            <a:off x="4731026" y="6041841"/>
            <a:ext cx="4336774" cy="296510"/>
          </a:xfrm>
          <a:prstGeom prst="rect">
            <a:avLst/>
          </a:prstGeom>
        </p:spPr>
        <p:txBody>
          <a:bodyPr vert="horz" wrap="square" lIns="0" tIns="11430" rIns="0" bIns="0" rtlCol="0">
            <a:spAutoFit/>
          </a:bodyPr>
          <a:lstStyle/>
          <a:p>
            <a:pPr algn="ctr">
              <a:lnSpc>
                <a:spcPts val="2160"/>
              </a:lnSpc>
              <a:spcBef>
                <a:spcPts val="90"/>
              </a:spcBef>
            </a:pPr>
            <a:r>
              <a:rPr sz="2000" b="1" dirty="0">
                <a:solidFill>
                  <a:srgbClr val="EE3D42"/>
                </a:solidFill>
                <a:latin typeface="Arial"/>
                <a:cs typeface="Arial"/>
              </a:rPr>
              <a:t>Fixed- and Var- length</a:t>
            </a:r>
            <a:r>
              <a:rPr lang="en-US" sz="2000" b="1" dirty="0">
                <a:solidFill>
                  <a:srgbClr val="EE3D42"/>
                </a:solidFill>
                <a:latin typeface="Arial"/>
                <a:cs typeface="Arial"/>
              </a:rPr>
              <a:t> </a:t>
            </a:r>
            <a:r>
              <a:rPr sz="2000" b="1" dirty="0">
                <a:solidFill>
                  <a:srgbClr val="EE3D42"/>
                </a:solidFill>
                <a:latin typeface="Arial"/>
                <a:cs typeface="Arial"/>
              </a:rPr>
              <a:t>Tuple Data</a:t>
            </a:r>
            <a:endParaRPr sz="2000" dirty="0">
              <a:latin typeface="Arial"/>
              <a:cs typeface="Arial"/>
            </a:endParaRPr>
          </a:p>
        </p:txBody>
      </p:sp>
      <p:sp>
        <p:nvSpPr>
          <p:cNvPr id="49" name="object 49"/>
          <p:cNvSpPr/>
          <p:nvPr/>
        </p:nvSpPr>
        <p:spPr>
          <a:xfrm>
            <a:off x="6262842" y="1708710"/>
            <a:ext cx="2741887" cy="234715"/>
          </a:xfrm>
          <a:custGeom>
            <a:avLst/>
            <a:gdLst/>
            <a:ahLst/>
            <a:cxnLst/>
            <a:rect l="l" t="t" r="r" b="b"/>
            <a:pathLst>
              <a:path w="1591309" h="213359">
                <a:moveTo>
                  <a:pt x="1591055" y="213360"/>
                </a:moveTo>
                <a:lnTo>
                  <a:pt x="1589653" y="171830"/>
                </a:lnTo>
                <a:lnTo>
                  <a:pt x="1585833" y="137921"/>
                </a:lnTo>
                <a:lnTo>
                  <a:pt x="1580179" y="115061"/>
                </a:lnTo>
                <a:lnTo>
                  <a:pt x="1573276" y="106679"/>
                </a:lnTo>
                <a:lnTo>
                  <a:pt x="813307" y="106679"/>
                </a:lnTo>
                <a:lnTo>
                  <a:pt x="806404" y="98297"/>
                </a:lnTo>
                <a:lnTo>
                  <a:pt x="800750" y="75437"/>
                </a:lnTo>
                <a:lnTo>
                  <a:pt x="796930" y="41528"/>
                </a:lnTo>
                <a:lnTo>
                  <a:pt x="795527" y="0"/>
                </a:lnTo>
                <a:lnTo>
                  <a:pt x="794125" y="41528"/>
                </a:lnTo>
                <a:lnTo>
                  <a:pt x="790305" y="75437"/>
                </a:lnTo>
                <a:lnTo>
                  <a:pt x="784651" y="98298"/>
                </a:lnTo>
                <a:lnTo>
                  <a:pt x="777748" y="106679"/>
                </a:lnTo>
                <a:lnTo>
                  <a:pt x="17779" y="106679"/>
                </a:lnTo>
                <a:lnTo>
                  <a:pt x="10876" y="115062"/>
                </a:lnTo>
                <a:lnTo>
                  <a:pt x="5222" y="137922"/>
                </a:lnTo>
                <a:lnTo>
                  <a:pt x="1402" y="171831"/>
                </a:lnTo>
                <a:lnTo>
                  <a:pt x="0" y="213360"/>
                </a:lnTo>
              </a:path>
            </a:pathLst>
          </a:custGeom>
          <a:ln w="28575">
            <a:solidFill>
              <a:srgbClr val="EE3D42"/>
            </a:solidFill>
          </a:ln>
        </p:spPr>
        <p:txBody>
          <a:bodyPr wrap="square" lIns="0" tIns="0" rIns="0" bIns="0" rtlCol="0"/>
          <a:lstStyle/>
          <a:p>
            <a:endParaRPr/>
          </a:p>
        </p:txBody>
      </p:sp>
      <p:sp>
        <p:nvSpPr>
          <p:cNvPr id="50" name="object 50"/>
          <p:cNvSpPr txBox="1"/>
          <p:nvPr/>
        </p:nvSpPr>
        <p:spPr>
          <a:xfrm>
            <a:off x="6995521" y="1295400"/>
            <a:ext cx="1586185" cy="319318"/>
          </a:xfrm>
          <a:prstGeom prst="rect">
            <a:avLst/>
          </a:prstGeom>
        </p:spPr>
        <p:txBody>
          <a:bodyPr vert="horz" wrap="square" lIns="0" tIns="11430" rIns="0" bIns="0" rtlCol="0">
            <a:spAutoFit/>
          </a:bodyPr>
          <a:lstStyle/>
          <a:p>
            <a:pPr marL="12700">
              <a:spcBef>
                <a:spcPts val="90"/>
              </a:spcBef>
            </a:pPr>
            <a:r>
              <a:rPr sz="2000" b="1" dirty="0">
                <a:solidFill>
                  <a:srgbClr val="EE3D42"/>
                </a:solidFill>
                <a:latin typeface="Arial"/>
                <a:cs typeface="Arial"/>
              </a:rPr>
              <a:t>Slot Array</a:t>
            </a:r>
            <a:endParaRPr sz="2000" dirty="0">
              <a:latin typeface="Arial"/>
              <a:cs typeface="Arial"/>
            </a:endParaRPr>
          </a:p>
        </p:txBody>
      </p:sp>
      <p:sp>
        <p:nvSpPr>
          <p:cNvPr id="52" name="object 3">
            <a:extLst>
              <a:ext uri="{FF2B5EF4-FFF2-40B4-BE49-F238E27FC236}">
                <a16:creationId xmlns:a16="http://schemas.microsoft.com/office/drawing/2014/main" id="{0EA3C878-CD65-4CC9-A2EA-5470B6DFBC0D}"/>
              </a:ext>
            </a:extLst>
          </p:cNvPr>
          <p:cNvSpPr txBox="1"/>
          <p:nvPr/>
        </p:nvSpPr>
        <p:spPr>
          <a:xfrm>
            <a:off x="94760" y="3563860"/>
            <a:ext cx="4261778" cy="1854034"/>
          </a:xfrm>
          <a:prstGeom prst="rect">
            <a:avLst/>
          </a:prstGeom>
        </p:spPr>
        <p:txBody>
          <a:bodyPr vert="horz" wrap="square" lIns="0" tIns="53975" rIns="0" bIns="0" rtlCol="0">
            <a:spAutoFit/>
          </a:bodyPr>
          <a:lstStyle/>
          <a:p>
            <a:pPr marL="12700">
              <a:lnSpc>
                <a:spcPct val="150000"/>
              </a:lnSpc>
              <a:spcBef>
                <a:spcPts val="2180"/>
              </a:spcBef>
            </a:pPr>
            <a:r>
              <a:rPr sz="2000" dirty="0">
                <a:solidFill>
                  <a:srgbClr val="585858"/>
                </a:solidFill>
                <a:latin typeface="Palatino Linotype"/>
                <a:cs typeface="Palatino Linotype"/>
              </a:rPr>
              <a:t>The header keeps track of:</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The # of used slots</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The offset of the starting location of the</a:t>
            </a:r>
            <a:r>
              <a:rPr lang="en-US" sz="2000" dirty="0">
                <a:solidFill>
                  <a:srgbClr val="585858"/>
                </a:solidFill>
                <a:latin typeface="Palatino Linotype"/>
                <a:cs typeface="Palatino Linotype"/>
              </a:rPr>
              <a:t> </a:t>
            </a:r>
            <a:r>
              <a:rPr sz="2000" dirty="0">
                <a:solidFill>
                  <a:srgbClr val="585858"/>
                </a:solidFill>
                <a:latin typeface="Palatino Linotype"/>
                <a:cs typeface="Palatino Linotype"/>
              </a:rPr>
              <a:t>last slot used.</a:t>
            </a:r>
            <a:endParaRPr sz="2000" dirty="0">
              <a:latin typeface="Palatino Linotype"/>
              <a:cs typeface="Palatino Linotype"/>
            </a:endParaRPr>
          </a:p>
        </p:txBody>
      </p:sp>
      <p:sp>
        <p:nvSpPr>
          <p:cNvPr id="53" name="Rectangle 52">
            <a:extLst>
              <a:ext uri="{FF2B5EF4-FFF2-40B4-BE49-F238E27FC236}">
                <a16:creationId xmlns:a16="http://schemas.microsoft.com/office/drawing/2014/main" id="{1A6579A7-FDFE-4DDA-9FFB-BF176C875D80}"/>
              </a:ext>
            </a:extLst>
          </p:cNvPr>
          <p:cNvSpPr/>
          <p:nvPr/>
        </p:nvSpPr>
        <p:spPr bwMode="auto">
          <a:xfrm>
            <a:off x="4763741" y="5341006"/>
            <a:ext cx="1728546" cy="400974"/>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#2</a:t>
            </a:r>
            <a:endParaRPr kumimoji="0" lang="ti-ET" sz="2400" b="0" i="0" u="none" strike="noStrike" cap="none" normalizeH="0" baseline="0" dirty="0">
              <a:ln>
                <a:noFill/>
              </a:ln>
              <a:solidFill>
                <a:schemeClr val="tx1">
                  <a:lumMod val="65000"/>
                  <a:lumOff val="35000"/>
                </a:schemeClr>
              </a:solidFill>
              <a:effectLst/>
              <a:latin typeface="Arial" charset="0"/>
            </a:endParaRPr>
          </a:p>
        </p:txBody>
      </p:sp>
      <p:graphicFrame>
        <p:nvGraphicFramePr>
          <p:cNvPr id="54" name="Table 54">
            <a:extLst>
              <a:ext uri="{FF2B5EF4-FFF2-40B4-BE49-F238E27FC236}">
                <a16:creationId xmlns:a16="http://schemas.microsoft.com/office/drawing/2014/main" id="{66AEB3A5-2FB4-4510-9195-CCD5E65938CA}"/>
              </a:ext>
            </a:extLst>
          </p:cNvPr>
          <p:cNvGraphicFramePr>
            <a:graphicFrameLocks noGrp="1"/>
          </p:cNvGraphicFramePr>
          <p:nvPr/>
        </p:nvGraphicFramePr>
        <p:xfrm>
          <a:off x="4763740" y="2520847"/>
          <a:ext cx="954771" cy="370840"/>
        </p:xfrm>
        <a:graphic>
          <a:graphicData uri="http://schemas.openxmlformats.org/drawingml/2006/table">
            <a:tbl>
              <a:tblPr firstRow="1" bandRow="1">
                <a:tableStyleId>{5C22544A-7EE6-4342-B048-85BDC9FD1C3A}</a:tableStyleId>
              </a:tblPr>
              <a:tblGrid>
                <a:gridCol w="318257">
                  <a:extLst>
                    <a:ext uri="{9D8B030D-6E8A-4147-A177-3AD203B41FA5}">
                      <a16:colId xmlns:a16="http://schemas.microsoft.com/office/drawing/2014/main" val="3857473398"/>
                    </a:ext>
                  </a:extLst>
                </a:gridCol>
                <a:gridCol w="318257">
                  <a:extLst>
                    <a:ext uri="{9D8B030D-6E8A-4147-A177-3AD203B41FA5}">
                      <a16:colId xmlns:a16="http://schemas.microsoft.com/office/drawing/2014/main" val="2316128797"/>
                    </a:ext>
                  </a:extLst>
                </a:gridCol>
                <a:gridCol w="318257">
                  <a:extLst>
                    <a:ext uri="{9D8B030D-6E8A-4147-A177-3AD203B41FA5}">
                      <a16:colId xmlns:a16="http://schemas.microsoft.com/office/drawing/2014/main" val="973234491"/>
                    </a:ext>
                  </a:extLst>
                </a:gridCol>
              </a:tblGrid>
              <a:tr h="370840">
                <a:tc>
                  <a:txBody>
                    <a:bodyPr/>
                    <a:lstStyle/>
                    <a:p>
                      <a:endParaRPr lang="ti-ET"/>
                    </a:p>
                  </a:txBody>
                  <a:tcP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extLst>
                  <a:ext uri="{0D108BD9-81ED-4DB2-BD59-A6C34878D82A}">
                    <a16:rowId xmlns:a16="http://schemas.microsoft.com/office/drawing/2014/main" val="1859098062"/>
                  </a:ext>
                </a:extLst>
              </a:tr>
            </a:tbl>
          </a:graphicData>
        </a:graphic>
      </p:graphicFrame>
      <p:graphicFrame>
        <p:nvGraphicFramePr>
          <p:cNvPr id="55" name="Table 54">
            <a:extLst>
              <a:ext uri="{FF2B5EF4-FFF2-40B4-BE49-F238E27FC236}">
                <a16:creationId xmlns:a16="http://schemas.microsoft.com/office/drawing/2014/main" id="{9142AA61-2419-4B8C-88DA-FBEAB8DFCB7B}"/>
              </a:ext>
            </a:extLst>
          </p:cNvPr>
          <p:cNvGraphicFramePr>
            <a:graphicFrameLocks noGrp="1"/>
          </p:cNvGraphicFramePr>
          <p:nvPr/>
        </p:nvGraphicFramePr>
        <p:xfrm>
          <a:off x="6180979" y="2069357"/>
          <a:ext cx="2863630" cy="461664"/>
        </p:xfrm>
        <a:graphic>
          <a:graphicData uri="http://schemas.openxmlformats.org/drawingml/2006/table">
            <a:tbl>
              <a:tblPr firstRow="1" bandRow="1">
                <a:tableStyleId>{5C22544A-7EE6-4342-B048-85BDC9FD1C3A}</a:tableStyleId>
              </a:tblPr>
              <a:tblGrid>
                <a:gridCol w="286363">
                  <a:extLst>
                    <a:ext uri="{9D8B030D-6E8A-4147-A177-3AD203B41FA5}">
                      <a16:colId xmlns:a16="http://schemas.microsoft.com/office/drawing/2014/main" val="3857473398"/>
                    </a:ext>
                  </a:extLst>
                </a:gridCol>
                <a:gridCol w="286363">
                  <a:extLst>
                    <a:ext uri="{9D8B030D-6E8A-4147-A177-3AD203B41FA5}">
                      <a16:colId xmlns:a16="http://schemas.microsoft.com/office/drawing/2014/main" val="2316128797"/>
                    </a:ext>
                  </a:extLst>
                </a:gridCol>
                <a:gridCol w="286363">
                  <a:extLst>
                    <a:ext uri="{9D8B030D-6E8A-4147-A177-3AD203B41FA5}">
                      <a16:colId xmlns:a16="http://schemas.microsoft.com/office/drawing/2014/main" val="973234491"/>
                    </a:ext>
                  </a:extLst>
                </a:gridCol>
                <a:gridCol w="286363">
                  <a:extLst>
                    <a:ext uri="{9D8B030D-6E8A-4147-A177-3AD203B41FA5}">
                      <a16:colId xmlns:a16="http://schemas.microsoft.com/office/drawing/2014/main" val="2735561101"/>
                    </a:ext>
                  </a:extLst>
                </a:gridCol>
                <a:gridCol w="286363">
                  <a:extLst>
                    <a:ext uri="{9D8B030D-6E8A-4147-A177-3AD203B41FA5}">
                      <a16:colId xmlns:a16="http://schemas.microsoft.com/office/drawing/2014/main" val="1359738576"/>
                    </a:ext>
                  </a:extLst>
                </a:gridCol>
                <a:gridCol w="286363">
                  <a:extLst>
                    <a:ext uri="{9D8B030D-6E8A-4147-A177-3AD203B41FA5}">
                      <a16:colId xmlns:a16="http://schemas.microsoft.com/office/drawing/2014/main" val="1693531071"/>
                    </a:ext>
                  </a:extLst>
                </a:gridCol>
                <a:gridCol w="286363">
                  <a:extLst>
                    <a:ext uri="{9D8B030D-6E8A-4147-A177-3AD203B41FA5}">
                      <a16:colId xmlns:a16="http://schemas.microsoft.com/office/drawing/2014/main" val="2621852318"/>
                    </a:ext>
                  </a:extLst>
                </a:gridCol>
                <a:gridCol w="286363">
                  <a:extLst>
                    <a:ext uri="{9D8B030D-6E8A-4147-A177-3AD203B41FA5}">
                      <a16:colId xmlns:a16="http://schemas.microsoft.com/office/drawing/2014/main" val="2820261228"/>
                    </a:ext>
                  </a:extLst>
                </a:gridCol>
                <a:gridCol w="286363">
                  <a:extLst>
                    <a:ext uri="{9D8B030D-6E8A-4147-A177-3AD203B41FA5}">
                      <a16:colId xmlns:a16="http://schemas.microsoft.com/office/drawing/2014/main" val="2992248295"/>
                    </a:ext>
                  </a:extLst>
                </a:gridCol>
                <a:gridCol w="286363">
                  <a:extLst>
                    <a:ext uri="{9D8B030D-6E8A-4147-A177-3AD203B41FA5}">
                      <a16:colId xmlns:a16="http://schemas.microsoft.com/office/drawing/2014/main" val="3211178562"/>
                    </a:ext>
                  </a:extLst>
                </a:gridCol>
              </a:tblGrid>
              <a:tr h="461664">
                <a:tc>
                  <a:txBody>
                    <a:bodyPr/>
                    <a:lstStyle/>
                    <a:p>
                      <a:endParaRPr lang="ti-ET"/>
                    </a:p>
                  </a:txBody>
                  <a:tcP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tc>
                  <a:txBody>
                    <a:bodyPr/>
                    <a:lstStyle/>
                    <a:p>
                      <a:endParaRPr lang="ti-ET" dirty="0"/>
                    </a:p>
                  </a:txBody>
                  <a:tcP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lumMod val="25000"/>
                        <a:lumOff val="75000"/>
                      </a:schemeClr>
                    </a:solidFill>
                  </a:tcPr>
                </a:tc>
                <a:extLst>
                  <a:ext uri="{0D108BD9-81ED-4DB2-BD59-A6C34878D82A}">
                    <a16:rowId xmlns:a16="http://schemas.microsoft.com/office/drawing/2014/main" val="1859098062"/>
                  </a:ext>
                </a:extLst>
              </a:tr>
            </a:tbl>
          </a:graphicData>
        </a:graphic>
      </p:graphicFrame>
      <p:sp>
        <p:nvSpPr>
          <p:cNvPr id="56" name="Oval 55">
            <a:extLst>
              <a:ext uri="{FF2B5EF4-FFF2-40B4-BE49-F238E27FC236}">
                <a16:creationId xmlns:a16="http://schemas.microsoft.com/office/drawing/2014/main" id="{E1BA6AB0-38E4-41B2-BD46-3054673D19DA}"/>
              </a:ext>
            </a:extLst>
          </p:cNvPr>
          <p:cNvSpPr/>
          <p:nvPr/>
        </p:nvSpPr>
        <p:spPr bwMode="auto">
          <a:xfrm>
            <a:off x="6242652"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7" name="Oval 56">
            <a:extLst>
              <a:ext uri="{FF2B5EF4-FFF2-40B4-BE49-F238E27FC236}">
                <a16:creationId xmlns:a16="http://schemas.microsoft.com/office/drawing/2014/main" id="{6B3C0CCB-2F13-4FCC-967D-BBF3F53B44A5}"/>
              </a:ext>
            </a:extLst>
          </p:cNvPr>
          <p:cNvSpPr/>
          <p:nvPr/>
        </p:nvSpPr>
        <p:spPr bwMode="auto">
          <a:xfrm>
            <a:off x="6526166"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9" name="Oval 58">
            <a:extLst>
              <a:ext uri="{FF2B5EF4-FFF2-40B4-BE49-F238E27FC236}">
                <a16:creationId xmlns:a16="http://schemas.microsoft.com/office/drawing/2014/main" id="{7567173F-AA2A-40A2-9E56-4FE5728AEBD2}"/>
              </a:ext>
            </a:extLst>
          </p:cNvPr>
          <p:cNvSpPr/>
          <p:nvPr/>
        </p:nvSpPr>
        <p:spPr bwMode="auto">
          <a:xfrm>
            <a:off x="7125787" y="2235662"/>
            <a:ext cx="144939" cy="148463"/>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64" name="TextBox 63">
            <a:extLst>
              <a:ext uri="{FF2B5EF4-FFF2-40B4-BE49-F238E27FC236}">
                <a16:creationId xmlns:a16="http://schemas.microsoft.com/office/drawing/2014/main" id="{819E6AE1-9D18-496C-8F9C-E5B6B003C71C}"/>
              </a:ext>
            </a:extLst>
          </p:cNvPr>
          <p:cNvSpPr txBox="1"/>
          <p:nvPr/>
        </p:nvSpPr>
        <p:spPr>
          <a:xfrm>
            <a:off x="4763740" y="2059182"/>
            <a:ext cx="1417239" cy="461665"/>
          </a:xfrm>
          <a:prstGeom prst="rect">
            <a:avLst/>
          </a:prstGeom>
          <a:solidFill>
            <a:schemeClr val="bg1"/>
          </a:solidFill>
          <a:ln>
            <a:solidFill>
              <a:srgbClr val="002060"/>
            </a:solidFill>
          </a:ln>
        </p:spPr>
        <p:txBody>
          <a:bodyPr wrap="square" rtlCol="0">
            <a:spAutoFit/>
          </a:bodyPr>
          <a:lstStyle/>
          <a:p>
            <a:pPr algn="ctr"/>
            <a:r>
              <a:rPr lang="en-US" b="1" dirty="0">
                <a:solidFill>
                  <a:srgbClr val="FF0000"/>
                </a:solidFill>
                <a:effectLst>
                  <a:outerShdw blurRad="38100" dist="38100" dir="2700000" algn="tl">
                    <a:srgbClr val="000000">
                      <a:alpha val="43137"/>
                    </a:srgbClr>
                  </a:outerShdw>
                </a:effectLst>
              </a:rPr>
              <a:t>Header</a:t>
            </a:r>
            <a:endParaRPr lang="ti-ET" b="1" dirty="0">
              <a:solidFill>
                <a:srgbClr val="FF0000"/>
              </a:solidFill>
              <a:effectLst>
                <a:outerShdw blurRad="38100" dist="38100" dir="2700000" algn="tl">
                  <a:srgbClr val="000000">
                    <a:alpha val="43137"/>
                  </a:srgbClr>
                </a:outerShdw>
              </a:effectLst>
            </a:endParaRPr>
          </a:p>
        </p:txBody>
      </p:sp>
      <p:sp>
        <p:nvSpPr>
          <p:cNvPr id="65" name="Rectangle 64">
            <a:extLst>
              <a:ext uri="{FF2B5EF4-FFF2-40B4-BE49-F238E27FC236}">
                <a16:creationId xmlns:a16="http://schemas.microsoft.com/office/drawing/2014/main" id="{7B615AC2-0FA4-4667-9FBC-11E15AD85052}"/>
              </a:ext>
            </a:extLst>
          </p:cNvPr>
          <p:cNvSpPr/>
          <p:nvPr/>
        </p:nvSpPr>
        <p:spPr bwMode="auto">
          <a:xfrm>
            <a:off x="6492288" y="5326804"/>
            <a:ext cx="2532406"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#1</a:t>
            </a:r>
            <a:endParaRPr kumimoji="0" lang="ti-ET" sz="2400" b="0" i="0" u="none" strike="noStrike" cap="none" normalizeH="0" baseline="0" dirty="0">
              <a:ln>
                <a:noFill/>
              </a:ln>
              <a:solidFill>
                <a:schemeClr val="tx1">
                  <a:lumMod val="65000"/>
                  <a:lumOff val="35000"/>
                </a:schemeClr>
              </a:solidFill>
              <a:effectLst/>
              <a:latin typeface="Arial" charset="0"/>
            </a:endParaRPr>
          </a:p>
        </p:txBody>
      </p:sp>
      <p:sp>
        <p:nvSpPr>
          <p:cNvPr id="67" name="Rectangle 66">
            <a:extLst>
              <a:ext uri="{FF2B5EF4-FFF2-40B4-BE49-F238E27FC236}">
                <a16:creationId xmlns:a16="http://schemas.microsoft.com/office/drawing/2014/main" id="{3F393795-7207-48BE-A854-79DCB1806BD3}"/>
              </a:ext>
            </a:extLst>
          </p:cNvPr>
          <p:cNvSpPr/>
          <p:nvPr/>
        </p:nvSpPr>
        <p:spPr bwMode="auto">
          <a:xfrm>
            <a:off x="7572746" y="4889278"/>
            <a:ext cx="1451948" cy="421381"/>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Bahnschrift SemiLight SemiConde" panose="020B0502040204020203" pitchFamily="34" charset="0"/>
              </a:rPr>
              <a:t>Tuple  #4</a:t>
            </a:r>
            <a:endParaRPr kumimoji="0" lang="ti-ET" sz="2400" b="0" i="0" u="none" strike="noStrike" cap="none" normalizeH="0" baseline="0" dirty="0">
              <a:ln>
                <a:noFill/>
              </a:ln>
              <a:solidFill>
                <a:schemeClr val="tx1">
                  <a:lumMod val="65000"/>
                  <a:lumOff val="35000"/>
                </a:schemeClr>
              </a:solidFill>
              <a:effectLst/>
              <a:latin typeface="Arial" charset="0"/>
            </a:endParaRPr>
          </a:p>
        </p:txBody>
      </p:sp>
      <p:cxnSp>
        <p:nvCxnSpPr>
          <p:cNvPr id="70" name="Connector: Elbow 69">
            <a:extLst>
              <a:ext uri="{FF2B5EF4-FFF2-40B4-BE49-F238E27FC236}">
                <a16:creationId xmlns:a16="http://schemas.microsoft.com/office/drawing/2014/main" id="{AB66E63C-EFB4-4A73-89A2-00A5214B8F15}"/>
              </a:ext>
            </a:extLst>
          </p:cNvPr>
          <p:cNvCxnSpPr/>
          <p:nvPr/>
        </p:nvCxnSpPr>
        <p:spPr bwMode="auto">
          <a:xfrm rot="16200000" flipH="1">
            <a:off x="4945550" y="3739983"/>
            <a:ext cx="2936474" cy="224757"/>
          </a:xfrm>
          <a:prstGeom prst="bentConnector3">
            <a:avLst>
              <a:gd name="adj1" fmla="val 44246"/>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72" name="Connector: Elbow 71">
            <a:extLst>
              <a:ext uri="{FF2B5EF4-FFF2-40B4-BE49-F238E27FC236}">
                <a16:creationId xmlns:a16="http://schemas.microsoft.com/office/drawing/2014/main" id="{18BEBCA5-4BAF-45C8-B4E4-B895ABBBBFF5}"/>
              </a:ext>
            </a:extLst>
          </p:cNvPr>
          <p:cNvCxnSpPr>
            <a:cxnSpLocks/>
            <a:stCxn id="57" idx="4"/>
          </p:cNvCxnSpPr>
          <p:nvPr/>
        </p:nvCxnSpPr>
        <p:spPr bwMode="auto">
          <a:xfrm rot="5400000">
            <a:off x="4234862" y="2946885"/>
            <a:ext cx="2926535" cy="1801014"/>
          </a:xfrm>
          <a:prstGeom prst="bentConnector3">
            <a:avLst>
              <a:gd name="adj1" fmla="val 29962"/>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cxnSp>
        <p:nvCxnSpPr>
          <p:cNvPr id="83" name="Connector: Elbow 82">
            <a:extLst>
              <a:ext uri="{FF2B5EF4-FFF2-40B4-BE49-F238E27FC236}">
                <a16:creationId xmlns:a16="http://schemas.microsoft.com/office/drawing/2014/main" id="{9B3E9370-7A88-4F52-B5B9-CB77224F30E3}"/>
              </a:ext>
            </a:extLst>
          </p:cNvPr>
          <p:cNvCxnSpPr>
            <a:cxnSpLocks/>
            <a:stCxn id="59" idx="4"/>
          </p:cNvCxnSpPr>
          <p:nvPr/>
        </p:nvCxnSpPr>
        <p:spPr bwMode="auto">
          <a:xfrm rot="16200000" flipH="1">
            <a:off x="6145661" y="3436720"/>
            <a:ext cx="2505153" cy="399961"/>
          </a:xfrm>
          <a:prstGeom prst="bentConnector3">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a:ln>
          <a:effectLst/>
        </p:spPr>
      </p:cxnSp>
      <p:sp>
        <p:nvSpPr>
          <p:cNvPr id="85" name="object 3">
            <a:extLst>
              <a:ext uri="{FF2B5EF4-FFF2-40B4-BE49-F238E27FC236}">
                <a16:creationId xmlns:a16="http://schemas.microsoft.com/office/drawing/2014/main" id="{6AFB1BB3-7A10-4277-829D-9679F6F01029}"/>
              </a:ext>
            </a:extLst>
          </p:cNvPr>
          <p:cNvSpPr txBox="1"/>
          <p:nvPr/>
        </p:nvSpPr>
        <p:spPr>
          <a:xfrm>
            <a:off x="43508" y="1503525"/>
            <a:ext cx="4188407" cy="1659942"/>
          </a:xfrm>
          <a:prstGeom prst="rect">
            <a:avLst/>
          </a:prstGeom>
        </p:spPr>
        <p:txBody>
          <a:bodyPr vert="horz" wrap="square" lIns="0" tIns="53975" rIns="0" bIns="0" rtlCol="0">
            <a:spAutoFit/>
          </a:bodyPr>
          <a:lstStyle/>
          <a:p>
            <a:pPr marL="355600" marR="381000" indent="-342900">
              <a:lnSpc>
                <a:spcPct val="150000"/>
              </a:lnSpc>
              <a:spcBef>
                <a:spcPts val="2505"/>
              </a:spcBef>
              <a:buFont typeface="Wingdings" panose="05000000000000000000" pitchFamily="2" charset="2"/>
              <a:buChar char="§"/>
            </a:pPr>
            <a:r>
              <a:rPr dirty="0">
                <a:solidFill>
                  <a:srgbClr val="585858"/>
                </a:solidFill>
                <a:latin typeface="Palatino Linotype"/>
                <a:cs typeface="Palatino Linotype"/>
              </a:rPr>
              <a:t>The slot array maps "slots" to the  tuples' starting position offsets.</a:t>
            </a:r>
            <a:endParaRPr dirty="0">
              <a:latin typeface="Palatino Linotype"/>
              <a:cs typeface="Palatino Linotype"/>
            </a:endParaRPr>
          </a:p>
        </p:txBody>
      </p:sp>
    </p:spTree>
    <p:extLst>
      <p:ext uri="{BB962C8B-B14F-4D97-AF65-F5344CB8AC3E}">
        <p14:creationId xmlns:p14="http://schemas.microsoft.com/office/powerpoint/2010/main" val="3014675336"/>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9773"/>
            <a:ext cx="9144000" cy="421005"/>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760855" algn="l"/>
              </a:tabLst>
            </a:pPr>
            <a:r>
              <a:rPr spc="190" dirty="0">
                <a:solidFill>
                  <a:schemeClr val="bg1"/>
                </a:solidFill>
              </a:rPr>
              <a:t>R</a:t>
            </a:r>
            <a:r>
              <a:rPr spc="160" dirty="0">
                <a:solidFill>
                  <a:schemeClr val="bg1"/>
                </a:solidFill>
              </a:rPr>
              <a:t>E</a:t>
            </a:r>
            <a:r>
              <a:rPr spc="260" dirty="0">
                <a:solidFill>
                  <a:schemeClr val="bg1"/>
                </a:solidFill>
              </a:rPr>
              <a:t>C</a:t>
            </a:r>
            <a:r>
              <a:rPr spc="-5" dirty="0">
                <a:solidFill>
                  <a:schemeClr val="bg1"/>
                </a:solidFill>
              </a:rPr>
              <a:t>O</a:t>
            </a:r>
            <a:r>
              <a:rPr spc="-400" dirty="0">
                <a:solidFill>
                  <a:schemeClr val="bg1"/>
                </a:solidFill>
              </a:rPr>
              <a:t> </a:t>
            </a:r>
            <a:r>
              <a:rPr spc="195" dirty="0">
                <a:solidFill>
                  <a:schemeClr val="bg1"/>
                </a:solidFill>
              </a:rPr>
              <a:t>R</a:t>
            </a:r>
            <a:r>
              <a:rPr spc="-5" dirty="0">
                <a:solidFill>
                  <a:schemeClr val="bg1"/>
                </a:solidFill>
              </a:rPr>
              <a:t>D</a:t>
            </a:r>
            <a:r>
              <a:rPr dirty="0">
                <a:solidFill>
                  <a:schemeClr val="bg1"/>
                </a:solidFill>
              </a:rPr>
              <a:t>	</a:t>
            </a:r>
            <a:r>
              <a:rPr spc="305" dirty="0">
                <a:solidFill>
                  <a:schemeClr val="bg1"/>
                </a:solidFill>
              </a:rPr>
              <a:t>I</a:t>
            </a:r>
            <a:r>
              <a:rPr spc="295" dirty="0">
                <a:solidFill>
                  <a:schemeClr val="bg1"/>
                </a:solidFill>
              </a:rPr>
              <a:t>D</a:t>
            </a:r>
            <a:r>
              <a:rPr spc="-5" dirty="0">
                <a:solidFill>
                  <a:schemeClr val="bg1"/>
                </a:solidFill>
              </a:rPr>
              <a:t>S</a:t>
            </a:r>
          </a:p>
        </p:txBody>
      </p:sp>
      <p:sp>
        <p:nvSpPr>
          <p:cNvPr id="3" name="object 3"/>
          <p:cNvSpPr txBox="1"/>
          <p:nvPr/>
        </p:nvSpPr>
        <p:spPr>
          <a:xfrm>
            <a:off x="154983" y="1066800"/>
            <a:ext cx="6119580" cy="5073697"/>
          </a:xfrm>
          <a:prstGeom prst="rect">
            <a:avLst/>
          </a:prstGeom>
        </p:spPr>
        <p:txBody>
          <a:bodyPr vert="horz" wrap="square" lIns="0" tIns="53975" rIns="0" bIns="0" rtlCol="0">
            <a:spAutoFit/>
          </a:bodyPr>
          <a:lstStyle/>
          <a:p>
            <a:pPr marL="12700" marR="48260">
              <a:lnSpc>
                <a:spcPct val="150000"/>
              </a:lnSpc>
              <a:spcBef>
                <a:spcPts val="425"/>
              </a:spcBef>
            </a:pPr>
            <a:r>
              <a:rPr dirty="0">
                <a:solidFill>
                  <a:srgbClr val="585858"/>
                </a:solidFill>
                <a:latin typeface="Palatino Linotype"/>
                <a:cs typeface="Palatino Linotype"/>
              </a:rPr>
              <a:t>The DBMS needs a way to keep track  of individual tuples.</a:t>
            </a:r>
            <a:endParaRPr dirty="0">
              <a:latin typeface="Palatino Linotype"/>
              <a:cs typeface="Palatino Linotype"/>
            </a:endParaRPr>
          </a:p>
          <a:p>
            <a:pPr marL="12700" marR="5080">
              <a:lnSpc>
                <a:spcPct val="150000"/>
              </a:lnSpc>
              <a:spcBef>
                <a:spcPts val="610"/>
              </a:spcBef>
            </a:pPr>
            <a:r>
              <a:rPr dirty="0">
                <a:solidFill>
                  <a:srgbClr val="585858"/>
                </a:solidFill>
                <a:latin typeface="Palatino Linotype"/>
                <a:cs typeface="Palatino Linotype"/>
              </a:rPr>
              <a:t>Each tuple is assigned a unique </a:t>
            </a:r>
            <a:r>
              <a:rPr u="heavy" dirty="0">
                <a:solidFill>
                  <a:srgbClr val="585858"/>
                </a:solidFill>
                <a:uFill>
                  <a:solidFill>
                    <a:srgbClr val="585858"/>
                  </a:solidFill>
                </a:uFill>
                <a:latin typeface="Palatino Linotype"/>
                <a:cs typeface="Palatino Linotype"/>
              </a:rPr>
              <a:t>record </a:t>
            </a:r>
            <a:r>
              <a:rPr dirty="0">
                <a:solidFill>
                  <a:srgbClr val="585858"/>
                </a:solidFill>
                <a:latin typeface="Palatino Linotype"/>
                <a:cs typeface="Palatino Linotype"/>
              </a:rPr>
              <a:t> </a:t>
            </a:r>
            <a:r>
              <a:rPr u="heavy" dirty="0">
                <a:solidFill>
                  <a:srgbClr val="585858"/>
                </a:solidFill>
                <a:uFill>
                  <a:solidFill>
                    <a:srgbClr val="585858"/>
                  </a:solidFill>
                </a:uFill>
                <a:latin typeface="Palatino Linotype"/>
                <a:cs typeface="Palatino Linotype"/>
              </a:rPr>
              <a:t>identifier</a:t>
            </a:r>
            <a:r>
              <a:rPr dirty="0">
                <a:solidFill>
                  <a:srgbClr val="585858"/>
                </a:solidFill>
                <a:latin typeface="Palatino Linotype"/>
                <a:cs typeface="Palatino Linotype"/>
              </a:rPr>
              <a:t>.</a:t>
            </a:r>
            <a:endParaRPr dirty="0">
              <a:latin typeface="Palatino Linotype"/>
              <a:cs typeface="Palatino Linotype"/>
            </a:endParaRPr>
          </a:p>
          <a:p>
            <a:pPr marL="12700">
              <a:lnSpc>
                <a:spcPct val="150000"/>
              </a:lnSpc>
            </a:pPr>
            <a:r>
              <a:rPr dirty="0">
                <a:solidFill>
                  <a:srgbClr val="585858"/>
                </a:solidFill>
                <a:latin typeface="Times New Roman"/>
                <a:cs typeface="Times New Roman"/>
              </a:rPr>
              <a:t>→ </a:t>
            </a:r>
            <a:r>
              <a:rPr dirty="0">
                <a:solidFill>
                  <a:srgbClr val="585858"/>
                </a:solidFill>
                <a:latin typeface="Palatino Linotype"/>
                <a:cs typeface="Palatino Linotype"/>
              </a:rPr>
              <a:t>Most common: </a:t>
            </a:r>
            <a:r>
              <a:rPr b="1" dirty="0">
                <a:solidFill>
                  <a:srgbClr val="EE3D42"/>
                </a:solidFill>
                <a:latin typeface="Arial"/>
                <a:cs typeface="Arial"/>
              </a:rPr>
              <a:t>page_id </a:t>
            </a:r>
            <a:r>
              <a:rPr dirty="0">
                <a:solidFill>
                  <a:srgbClr val="585858"/>
                </a:solidFill>
                <a:latin typeface="Palatino Linotype"/>
                <a:cs typeface="Palatino Linotype"/>
              </a:rPr>
              <a:t>+ </a:t>
            </a:r>
            <a:r>
              <a:rPr b="1" dirty="0">
                <a:solidFill>
                  <a:srgbClr val="EE3D42"/>
                </a:solidFill>
                <a:latin typeface="Arial"/>
                <a:cs typeface="Arial"/>
              </a:rPr>
              <a:t>offset/slot</a:t>
            </a:r>
            <a:endParaRPr dirty="0">
              <a:latin typeface="Arial"/>
              <a:cs typeface="Arial"/>
            </a:endParaRPr>
          </a:p>
          <a:p>
            <a:pPr marL="12700">
              <a:lnSpc>
                <a:spcPct val="150000"/>
              </a:lnSpc>
            </a:pPr>
            <a:r>
              <a:rPr dirty="0">
                <a:solidFill>
                  <a:srgbClr val="585858"/>
                </a:solidFill>
                <a:latin typeface="Times New Roman"/>
                <a:cs typeface="Times New Roman"/>
              </a:rPr>
              <a:t>→ </a:t>
            </a:r>
            <a:r>
              <a:rPr dirty="0">
                <a:solidFill>
                  <a:srgbClr val="585858"/>
                </a:solidFill>
                <a:latin typeface="Palatino Linotype"/>
                <a:cs typeface="Palatino Linotype"/>
              </a:rPr>
              <a:t>Can also contain file location info.</a:t>
            </a:r>
            <a:endParaRPr dirty="0">
              <a:latin typeface="Palatino Linotype"/>
              <a:cs typeface="Palatino Linotype"/>
            </a:endParaRPr>
          </a:p>
          <a:p>
            <a:pPr>
              <a:lnSpc>
                <a:spcPct val="150000"/>
              </a:lnSpc>
              <a:spcBef>
                <a:spcPts val="60"/>
              </a:spcBef>
            </a:pPr>
            <a:endParaRPr dirty="0">
              <a:latin typeface="Palatino Linotype"/>
              <a:cs typeface="Palatino Linotype"/>
            </a:endParaRPr>
          </a:p>
          <a:p>
            <a:pPr marL="12700" marR="278130">
              <a:lnSpc>
                <a:spcPct val="150000"/>
              </a:lnSpc>
            </a:pPr>
            <a:r>
              <a:rPr dirty="0">
                <a:solidFill>
                  <a:srgbClr val="585858"/>
                </a:solidFill>
                <a:latin typeface="Palatino Linotype"/>
                <a:cs typeface="Palatino Linotype"/>
              </a:rPr>
              <a:t>An application </a:t>
            </a:r>
            <a:r>
              <a:rPr u="heavy" dirty="0">
                <a:solidFill>
                  <a:srgbClr val="585858"/>
                </a:solidFill>
                <a:uFill>
                  <a:solidFill>
                    <a:srgbClr val="585858"/>
                  </a:solidFill>
                </a:uFill>
                <a:latin typeface="Palatino Linotype"/>
                <a:cs typeface="Palatino Linotype"/>
              </a:rPr>
              <a:t>cannot</a:t>
            </a:r>
            <a:r>
              <a:rPr dirty="0">
                <a:solidFill>
                  <a:srgbClr val="585858"/>
                </a:solidFill>
                <a:latin typeface="Palatino Linotype"/>
                <a:cs typeface="Palatino Linotype"/>
              </a:rPr>
              <a:t> rely on these  ids to mean anything.</a:t>
            </a:r>
            <a:endParaRPr dirty="0">
              <a:latin typeface="Palatino Linotype"/>
              <a:cs typeface="Palatino Linotype"/>
            </a:endParaRPr>
          </a:p>
        </p:txBody>
      </p:sp>
      <p:grpSp>
        <p:nvGrpSpPr>
          <p:cNvPr id="24" name="Group 23">
            <a:extLst>
              <a:ext uri="{FF2B5EF4-FFF2-40B4-BE49-F238E27FC236}">
                <a16:creationId xmlns:a16="http://schemas.microsoft.com/office/drawing/2014/main" id="{EA8F9F20-589F-400B-BD62-2A40F10F09F9}"/>
              </a:ext>
            </a:extLst>
          </p:cNvPr>
          <p:cNvGrpSpPr/>
          <p:nvPr/>
        </p:nvGrpSpPr>
        <p:grpSpPr>
          <a:xfrm>
            <a:off x="7065142" y="882943"/>
            <a:ext cx="2078857" cy="421004"/>
            <a:chOff x="7065143" y="1057539"/>
            <a:chExt cx="1626662" cy="246407"/>
          </a:xfrm>
        </p:grpSpPr>
        <p:sp>
          <p:nvSpPr>
            <p:cNvPr id="5" name="object 5"/>
            <p:cNvSpPr/>
            <p:nvPr/>
          </p:nvSpPr>
          <p:spPr>
            <a:xfrm>
              <a:off x="8526705" y="1243945"/>
              <a:ext cx="165100" cy="0"/>
            </a:xfrm>
            <a:custGeom>
              <a:avLst/>
              <a:gdLst/>
              <a:ahLst/>
              <a:cxnLst/>
              <a:rect l="l" t="t" r="r" b="b"/>
              <a:pathLst>
                <a:path w="165100">
                  <a:moveTo>
                    <a:pt x="0" y="0"/>
                  </a:moveTo>
                  <a:lnTo>
                    <a:pt x="164856" y="0"/>
                  </a:lnTo>
                </a:path>
              </a:pathLst>
            </a:custGeom>
            <a:ln w="15173">
              <a:solidFill>
                <a:srgbClr val="316690"/>
              </a:solidFill>
            </a:ln>
          </p:spPr>
          <p:txBody>
            <a:bodyPr wrap="square" lIns="0" tIns="0" rIns="0" bIns="0" rtlCol="0"/>
            <a:lstStyle/>
            <a:p>
              <a:endParaRPr/>
            </a:p>
          </p:txBody>
        </p:sp>
        <p:sp>
          <p:nvSpPr>
            <p:cNvPr id="6" name="object 6"/>
            <p:cNvSpPr/>
            <p:nvPr/>
          </p:nvSpPr>
          <p:spPr>
            <a:xfrm>
              <a:off x="8526705" y="1235726"/>
              <a:ext cx="147320" cy="0"/>
            </a:xfrm>
            <a:custGeom>
              <a:avLst/>
              <a:gdLst/>
              <a:ahLst/>
              <a:cxnLst/>
              <a:rect l="l" t="t" r="r" b="b"/>
              <a:pathLst>
                <a:path w="147320">
                  <a:moveTo>
                    <a:pt x="0" y="0"/>
                  </a:moveTo>
                  <a:lnTo>
                    <a:pt x="146934" y="0"/>
                  </a:lnTo>
                </a:path>
              </a:pathLst>
            </a:custGeom>
            <a:ln w="3175">
              <a:solidFill>
                <a:srgbClr val="316690"/>
              </a:solidFill>
            </a:ln>
          </p:spPr>
          <p:txBody>
            <a:bodyPr wrap="square" lIns="0" tIns="0" rIns="0" bIns="0" rtlCol="0"/>
            <a:lstStyle/>
            <a:p>
              <a:endParaRPr/>
            </a:p>
          </p:txBody>
        </p:sp>
        <p:sp>
          <p:nvSpPr>
            <p:cNvPr id="7" name="object 7"/>
            <p:cNvSpPr/>
            <p:nvPr/>
          </p:nvSpPr>
          <p:spPr>
            <a:xfrm>
              <a:off x="8538097" y="1061864"/>
              <a:ext cx="0" cy="173355"/>
            </a:xfrm>
            <a:custGeom>
              <a:avLst/>
              <a:gdLst/>
              <a:ahLst/>
              <a:cxnLst/>
              <a:rect l="l" t="t" r="r" b="b"/>
              <a:pathLst>
                <a:path h="173355">
                  <a:moveTo>
                    <a:pt x="0" y="0"/>
                  </a:moveTo>
                  <a:lnTo>
                    <a:pt x="0" y="173230"/>
                  </a:lnTo>
                </a:path>
              </a:pathLst>
            </a:custGeom>
            <a:ln w="22784">
              <a:solidFill>
                <a:srgbClr val="316690"/>
              </a:solidFill>
            </a:ln>
          </p:spPr>
          <p:txBody>
            <a:bodyPr wrap="square" lIns="0" tIns="0" rIns="0" bIns="0" rtlCol="0"/>
            <a:lstStyle/>
            <a:p>
              <a:endParaRPr/>
            </a:p>
          </p:txBody>
        </p:sp>
        <p:sp>
          <p:nvSpPr>
            <p:cNvPr id="8" name="object 8"/>
            <p:cNvSpPr/>
            <p:nvPr/>
          </p:nvSpPr>
          <p:spPr>
            <a:xfrm>
              <a:off x="8585010" y="1235543"/>
              <a:ext cx="80010" cy="635"/>
            </a:xfrm>
            <a:custGeom>
              <a:avLst/>
              <a:gdLst/>
              <a:ahLst/>
              <a:cxnLst/>
              <a:rect l="l" t="t" r="r" b="b"/>
              <a:pathLst>
                <a:path w="80009" h="634">
                  <a:moveTo>
                    <a:pt x="71071" y="0"/>
                  </a:moveTo>
                  <a:lnTo>
                    <a:pt x="0" y="90"/>
                  </a:lnTo>
                  <a:lnTo>
                    <a:pt x="79739" y="90"/>
                  </a:lnTo>
                  <a:lnTo>
                    <a:pt x="71071" y="0"/>
                  </a:lnTo>
                  <a:close/>
                </a:path>
              </a:pathLst>
            </a:custGeom>
            <a:solidFill>
              <a:srgbClr val="316690"/>
            </a:solidFill>
          </p:spPr>
          <p:txBody>
            <a:bodyPr wrap="square" lIns="0" tIns="0" rIns="0" bIns="0" rtlCol="0"/>
            <a:lstStyle/>
            <a:p>
              <a:endParaRPr/>
            </a:p>
          </p:txBody>
        </p:sp>
        <p:sp>
          <p:nvSpPr>
            <p:cNvPr id="9" name="object 9"/>
            <p:cNvSpPr/>
            <p:nvPr/>
          </p:nvSpPr>
          <p:spPr>
            <a:xfrm>
              <a:off x="7065143" y="1057539"/>
              <a:ext cx="1445830" cy="246407"/>
            </a:xfrm>
            <a:prstGeom prst="rect">
              <a:avLst/>
            </a:prstGeom>
            <a:blipFill>
              <a:blip r:embed="rId2" cstate="print"/>
              <a:stretch>
                <a:fillRect/>
              </a:stretch>
            </a:blipFill>
          </p:spPr>
          <p:txBody>
            <a:bodyPr wrap="square" lIns="0" tIns="0" rIns="0" bIns="0" rtlCol="0"/>
            <a:lstStyle/>
            <a:p>
              <a:endParaRPr/>
            </a:p>
          </p:txBody>
        </p:sp>
      </p:grpSp>
      <p:sp>
        <p:nvSpPr>
          <p:cNvPr id="10" name="object 10"/>
          <p:cNvSpPr/>
          <p:nvPr/>
        </p:nvSpPr>
        <p:spPr>
          <a:xfrm>
            <a:off x="6421318" y="838200"/>
            <a:ext cx="587218" cy="509388"/>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6733398" y="1379266"/>
            <a:ext cx="2255619" cy="382156"/>
          </a:xfrm>
          <a:prstGeom prst="rect">
            <a:avLst/>
          </a:prstGeom>
        </p:spPr>
        <p:txBody>
          <a:bodyPr vert="horz" wrap="square" lIns="0" tIns="12700" rIns="0" bIns="0" rtlCol="0">
            <a:spAutoFit/>
          </a:bodyPr>
          <a:lstStyle/>
          <a:p>
            <a:pPr marL="12700">
              <a:spcBef>
                <a:spcPts val="100"/>
              </a:spcBef>
            </a:pPr>
            <a:r>
              <a:rPr dirty="0">
                <a:solidFill>
                  <a:srgbClr val="636363"/>
                </a:solidFill>
                <a:latin typeface="Arial"/>
                <a:cs typeface="Arial"/>
              </a:rPr>
              <a:t>CTID (6- bytes)</a:t>
            </a:r>
            <a:endParaRPr dirty="0">
              <a:latin typeface="Arial"/>
              <a:cs typeface="Arial"/>
            </a:endParaRPr>
          </a:p>
        </p:txBody>
      </p:sp>
      <p:sp>
        <p:nvSpPr>
          <p:cNvPr id="12" name="object 12"/>
          <p:cNvSpPr/>
          <p:nvPr/>
        </p:nvSpPr>
        <p:spPr>
          <a:xfrm>
            <a:off x="8288613" y="4885351"/>
            <a:ext cx="218541" cy="24496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7617475" y="4885569"/>
            <a:ext cx="346710" cy="245110"/>
          </a:xfrm>
          <a:custGeom>
            <a:avLst/>
            <a:gdLst/>
            <a:ahLst/>
            <a:cxnLst/>
            <a:rect l="l" t="t" r="r" b="b"/>
            <a:pathLst>
              <a:path w="346709" h="245110">
                <a:moveTo>
                  <a:pt x="173083" y="0"/>
                </a:moveTo>
                <a:lnTo>
                  <a:pt x="160389" y="3022"/>
                </a:lnTo>
                <a:lnTo>
                  <a:pt x="150258" y="11898"/>
                </a:lnTo>
                <a:lnTo>
                  <a:pt x="0" y="244743"/>
                </a:lnTo>
                <a:lnTo>
                  <a:pt x="49670" y="244743"/>
                </a:lnTo>
                <a:lnTo>
                  <a:pt x="95025" y="174403"/>
                </a:lnTo>
                <a:lnTo>
                  <a:pt x="191870" y="174403"/>
                </a:lnTo>
                <a:lnTo>
                  <a:pt x="217329" y="134385"/>
                </a:lnTo>
                <a:lnTo>
                  <a:pt x="120485" y="134385"/>
                </a:lnTo>
                <a:lnTo>
                  <a:pt x="173257" y="53737"/>
                </a:lnTo>
                <a:lnTo>
                  <a:pt x="222518" y="53737"/>
                </a:lnTo>
                <a:lnTo>
                  <a:pt x="194972" y="11292"/>
                </a:lnTo>
                <a:lnTo>
                  <a:pt x="185544" y="2775"/>
                </a:lnTo>
                <a:lnTo>
                  <a:pt x="173083" y="0"/>
                </a:lnTo>
                <a:close/>
              </a:path>
              <a:path w="346709" h="245110">
                <a:moveTo>
                  <a:pt x="222518" y="53737"/>
                </a:moveTo>
                <a:lnTo>
                  <a:pt x="173257" y="53737"/>
                </a:lnTo>
                <a:lnTo>
                  <a:pt x="296809" y="244743"/>
                </a:lnTo>
                <a:lnTo>
                  <a:pt x="346479" y="244743"/>
                </a:lnTo>
                <a:lnTo>
                  <a:pt x="222518" y="53737"/>
                </a:lnTo>
                <a:close/>
              </a:path>
            </a:pathLst>
          </a:custGeom>
          <a:solidFill>
            <a:srgbClr val="EE2D24"/>
          </a:solidFill>
        </p:spPr>
        <p:txBody>
          <a:bodyPr wrap="square" lIns="0" tIns="0" rIns="0" bIns="0" rtlCol="0"/>
          <a:lstStyle/>
          <a:p>
            <a:endParaRPr/>
          </a:p>
        </p:txBody>
      </p:sp>
      <p:sp>
        <p:nvSpPr>
          <p:cNvPr id="14" name="object 14"/>
          <p:cNvSpPr/>
          <p:nvPr/>
        </p:nvSpPr>
        <p:spPr>
          <a:xfrm>
            <a:off x="7942919" y="4885308"/>
            <a:ext cx="314325" cy="245110"/>
          </a:xfrm>
          <a:custGeom>
            <a:avLst/>
            <a:gdLst/>
            <a:ahLst/>
            <a:cxnLst/>
            <a:rect l="l" t="t" r="r" b="b"/>
            <a:pathLst>
              <a:path w="314325" h="245110">
                <a:moveTo>
                  <a:pt x="313746" y="0"/>
                </a:moveTo>
                <a:lnTo>
                  <a:pt x="114779" y="104"/>
                </a:lnTo>
                <a:lnTo>
                  <a:pt x="67647" y="9725"/>
                </a:lnTo>
                <a:lnTo>
                  <a:pt x="31436" y="35961"/>
                </a:lnTo>
                <a:lnTo>
                  <a:pt x="8201" y="74872"/>
                </a:lnTo>
                <a:lnTo>
                  <a:pt x="0" y="122518"/>
                </a:lnTo>
                <a:lnTo>
                  <a:pt x="8201" y="170165"/>
                </a:lnTo>
                <a:lnTo>
                  <a:pt x="31436" y="209075"/>
                </a:lnTo>
                <a:lnTo>
                  <a:pt x="67647" y="235310"/>
                </a:lnTo>
                <a:lnTo>
                  <a:pt x="114779" y="244930"/>
                </a:lnTo>
                <a:lnTo>
                  <a:pt x="283081" y="244739"/>
                </a:lnTo>
                <a:lnTo>
                  <a:pt x="309431" y="205056"/>
                </a:lnTo>
                <a:lnTo>
                  <a:pt x="116027" y="205056"/>
                </a:lnTo>
                <a:lnTo>
                  <a:pt x="84781" y="198570"/>
                </a:lnTo>
                <a:lnTo>
                  <a:pt x="61548" y="180880"/>
                </a:lnTo>
                <a:lnTo>
                  <a:pt x="47066" y="154644"/>
                </a:lnTo>
                <a:lnTo>
                  <a:pt x="42075" y="122518"/>
                </a:lnTo>
                <a:lnTo>
                  <a:pt x="47066" y="90394"/>
                </a:lnTo>
                <a:lnTo>
                  <a:pt x="61548" y="64161"/>
                </a:lnTo>
                <a:lnTo>
                  <a:pt x="84781" y="46475"/>
                </a:lnTo>
                <a:lnTo>
                  <a:pt x="116027" y="39989"/>
                </a:lnTo>
                <a:lnTo>
                  <a:pt x="288322" y="39989"/>
                </a:lnTo>
                <a:lnTo>
                  <a:pt x="313746" y="0"/>
                </a:lnTo>
                <a:close/>
              </a:path>
            </a:pathLst>
          </a:custGeom>
          <a:solidFill>
            <a:srgbClr val="EE2D24"/>
          </a:solidFill>
        </p:spPr>
        <p:txBody>
          <a:bodyPr wrap="square" lIns="0" tIns="0" rIns="0" bIns="0" rtlCol="0"/>
          <a:lstStyle/>
          <a:p>
            <a:endParaRPr/>
          </a:p>
        </p:txBody>
      </p:sp>
      <p:sp>
        <p:nvSpPr>
          <p:cNvPr id="15" name="object 15"/>
          <p:cNvSpPr/>
          <p:nvPr/>
        </p:nvSpPr>
        <p:spPr>
          <a:xfrm>
            <a:off x="6887304" y="4885412"/>
            <a:ext cx="407670" cy="245110"/>
          </a:xfrm>
          <a:custGeom>
            <a:avLst/>
            <a:gdLst/>
            <a:ahLst/>
            <a:cxnLst/>
            <a:rect l="l" t="t" r="r" b="b"/>
            <a:pathLst>
              <a:path w="407670" h="245110">
                <a:moveTo>
                  <a:pt x="292364" y="0"/>
                </a:moveTo>
                <a:lnTo>
                  <a:pt x="114788" y="0"/>
                </a:lnTo>
                <a:lnTo>
                  <a:pt x="67648" y="9620"/>
                </a:lnTo>
                <a:lnTo>
                  <a:pt x="31435" y="35857"/>
                </a:lnTo>
                <a:lnTo>
                  <a:pt x="8201" y="74769"/>
                </a:lnTo>
                <a:lnTo>
                  <a:pt x="0" y="122417"/>
                </a:lnTo>
                <a:lnTo>
                  <a:pt x="8201" y="170062"/>
                </a:lnTo>
                <a:lnTo>
                  <a:pt x="31435" y="208971"/>
                </a:lnTo>
                <a:lnTo>
                  <a:pt x="67648" y="235206"/>
                </a:lnTo>
                <a:lnTo>
                  <a:pt x="114788" y="244826"/>
                </a:lnTo>
                <a:lnTo>
                  <a:pt x="292364" y="244826"/>
                </a:lnTo>
                <a:lnTo>
                  <a:pt x="339502" y="235206"/>
                </a:lnTo>
                <a:lnTo>
                  <a:pt x="375717" y="208971"/>
                </a:lnTo>
                <a:lnTo>
                  <a:pt x="378117" y="204952"/>
                </a:lnTo>
                <a:lnTo>
                  <a:pt x="114788" y="204952"/>
                </a:lnTo>
                <a:lnTo>
                  <a:pt x="83539" y="198466"/>
                </a:lnTo>
                <a:lnTo>
                  <a:pt x="60304" y="180778"/>
                </a:lnTo>
                <a:lnTo>
                  <a:pt x="45820" y="154543"/>
                </a:lnTo>
                <a:lnTo>
                  <a:pt x="40828" y="122417"/>
                </a:lnTo>
                <a:lnTo>
                  <a:pt x="45820" y="90291"/>
                </a:lnTo>
                <a:lnTo>
                  <a:pt x="60304" y="64057"/>
                </a:lnTo>
                <a:lnTo>
                  <a:pt x="83539" y="46370"/>
                </a:lnTo>
                <a:lnTo>
                  <a:pt x="114788" y="39885"/>
                </a:lnTo>
                <a:lnTo>
                  <a:pt x="378122" y="39885"/>
                </a:lnTo>
                <a:lnTo>
                  <a:pt x="375717" y="35857"/>
                </a:lnTo>
                <a:lnTo>
                  <a:pt x="339502" y="9620"/>
                </a:lnTo>
                <a:lnTo>
                  <a:pt x="292364" y="0"/>
                </a:lnTo>
                <a:close/>
              </a:path>
              <a:path w="407670" h="245110">
                <a:moveTo>
                  <a:pt x="378122" y="39885"/>
                </a:moveTo>
                <a:lnTo>
                  <a:pt x="292364" y="39885"/>
                </a:lnTo>
                <a:lnTo>
                  <a:pt x="323611" y="46370"/>
                </a:lnTo>
                <a:lnTo>
                  <a:pt x="346848" y="64057"/>
                </a:lnTo>
                <a:lnTo>
                  <a:pt x="361334" y="90291"/>
                </a:lnTo>
                <a:lnTo>
                  <a:pt x="366327" y="122417"/>
                </a:lnTo>
                <a:lnTo>
                  <a:pt x="361334" y="154543"/>
                </a:lnTo>
                <a:lnTo>
                  <a:pt x="346848" y="180778"/>
                </a:lnTo>
                <a:lnTo>
                  <a:pt x="323611" y="198466"/>
                </a:lnTo>
                <a:lnTo>
                  <a:pt x="292364" y="204952"/>
                </a:lnTo>
                <a:lnTo>
                  <a:pt x="378117" y="204952"/>
                </a:lnTo>
                <a:lnTo>
                  <a:pt x="398952" y="170062"/>
                </a:lnTo>
                <a:lnTo>
                  <a:pt x="407154" y="122417"/>
                </a:lnTo>
                <a:lnTo>
                  <a:pt x="398952" y="74769"/>
                </a:lnTo>
                <a:lnTo>
                  <a:pt x="378122" y="39885"/>
                </a:lnTo>
                <a:close/>
              </a:path>
            </a:pathLst>
          </a:custGeom>
          <a:solidFill>
            <a:srgbClr val="EE2D24"/>
          </a:solidFill>
        </p:spPr>
        <p:txBody>
          <a:bodyPr wrap="square" lIns="0" tIns="0" rIns="0" bIns="0" rtlCol="0"/>
          <a:lstStyle/>
          <a:p>
            <a:endParaRPr/>
          </a:p>
        </p:txBody>
      </p:sp>
      <p:sp>
        <p:nvSpPr>
          <p:cNvPr id="16" name="object 16"/>
          <p:cNvSpPr/>
          <p:nvPr/>
        </p:nvSpPr>
        <p:spPr>
          <a:xfrm>
            <a:off x="8508261" y="4885308"/>
            <a:ext cx="314325" cy="245110"/>
          </a:xfrm>
          <a:custGeom>
            <a:avLst/>
            <a:gdLst/>
            <a:ahLst/>
            <a:cxnLst/>
            <a:rect l="l" t="t" r="r" b="b"/>
            <a:pathLst>
              <a:path w="314325" h="245110">
                <a:moveTo>
                  <a:pt x="313781" y="0"/>
                </a:moveTo>
                <a:lnTo>
                  <a:pt x="114815" y="104"/>
                </a:lnTo>
                <a:lnTo>
                  <a:pt x="67662" y="9725"/>
                </a:lnTo>
                <a:lnTo>
                  <a:pt x="31440" y="35961"/>
                </a:lnTo>
                <a:lnTo>
                  <a:pt x="8202" y="74872"/>
                </a:lnTo>
                <a:lnTo>
                  <a:pt x="0" y="122518"/>
                </a:lnTo>
                <a:lnTo>
                  <a:pt x="8202" y="170165"/>
                </a:lnTo>
                <a:lnTo>
                  <a:pt x="31440" y="209075"/>
                </a:lnTo>
                <a:lnTo>
                  <a:pt x="67662" y="235310"/>
                </a:lnTo>
                <a:lnTo>
                  <a:pt x="114815" y="244930"/>
                </a:lnTo>
                <a:lnTo>
                  <a:pt x="283116" y="244739"/>
                </a:lnTo>
                <a:lnTo>
                  <a:pt x="309467" y="205056"/>
                </a:lnTo>
                <a:lnTo>
                  <a:pt x="116027" y="205056"/>
                </a:lnTo>
                <a:lnTo>
                  <a:pt x="88914" y="200287"/>
                </a:lnTo>
                <a:lnTo>
                  <a:pt x="67596" y="187076"/>
                </a:lnTo>
                <a:lnTo>
                  <a:pt x="52497" y="167071"/>
                </a:lnTo>
                <a:lnTo>
                  <a:pt x="44036" y="141920"/>
                </a:lnTo>
                <a:lnTo>
                  <a:pt x="261009" y="141920"/>
                </a:lnTo>
                <a:lnTo>
                  <a:pt x="287110" y="101906"/>
                </a:lnTo>
                <a:lnTo>
                  <a:pt x="44036" y="101906"/>
                </a:lnTo>
                <a:lnTo>
                  <a:pt x="52757" y="77269"/>
                </a:lnTo>
                <a:lnTo>
                  <a:pt x="67971" y="57648"/>
                </a:lnTo>
                <a:lnTo>
                  <a:pt x="89215" y="44676"/>
                </a:lnTo>
                <a:lnTo>
                  <a:pt x="116027" y="39989"/>
                </a:lnTo>
                <a:lnTo>
                  <a:pt x="288358" y="39989"/>
                </a:lnTo>
                <a:lnTo>
                  <a:pt x="313781" y="0"/>
                </a:lnTo>
                <a:close/>
              </a:path>
            </a:pathLst>
          </a:custGeom>
          <a:solidFill>
            <a:srgbClr val="EE2D24"/>
          </a:solidFill>
        </p:spPr>
        <p:txBody>
          <a:bodyPr wrap="square" lIns="0" tIns="0" rIns="0" bIns="0" rtlCol="0"/>
          <a:lstStyle/>
          <a:p>
            <a:endParaRPr/>
          </a:p>
        </p:txBody>
      </p:sp>
      <p:sp>
        <p:nvSpPr>
          <p:cNvPr id="17" name="object 17"/>
          <p:cNvSpPr/>
          <p:nvPr/>
        </p:nvSpPr>
        <p:spPr>
          <a:xfrm>
            <a:off x="7319063" y="4885350"/>
            <a:ext cx="285115" cy="245110"/>
          </a:xfrm>
          <a:custGeom>
            <a:avLst/>
            <a:gdLst/>
            <a:ahLst/>
            <a:cxnLst/>
            <a:rect l="l" t="t" r="r" b="b"/>
            <a:pathLst>
              <a:path w="285115" h="245110">
                <a:moveTo>
                  <a:pt x="0" y="0"/>
                </a:moveTo>
                <a:lnTo>
                  <a:pt x="0" y="244963"/>
                </a:lnTo>
                <a:lnTo>
                  <a:pt x="45926" y="244963"/>
                </a:lnTo>
                <a:lnTo>
                  <a:pt x="45926" y="39958"/>
                </a:lnTo>
                <a:lnTo>
                  <a:pt x="274371" y="39958"/>
                </a:lnTo>
                <a:lnTo>
                  <a:pt x="261539" y="21367"/>
                </a:lnTo>
                <a:lnTo>
                  <a:pt x="237886" y="5793"/>
                </a:lnTo>
                <a:lnTo>
                  <a:pt x="208914" y="83"/>
                </a:lnTo>
                <a:lnTo>
                  <a:pt x="0" y="0"/>
                </a:lnTo>
                <a:close/>
              </a:path>
              <a:path w="285115" h="245110">
                <a:moveTo>
                  <a:pt x="274371" y="39958"/>
                </a:moveTo>
                <a:lnTo>
                  <a:pt x="208914" y="39958"/>
                </a:lnTo>
                <a:lnTo>
                  <a:pt x="221985" y="42536"/>
                </a:lnTo>
                <a:lnTo>
                  <a:pt x="232662" y="49566"/>
                </a:lnTo>
                <a:lnTo>
                  <a:pt x="239862" y="59993"/>
                </a:lnTo>
                <a:lnTo>
                  <a:pt x="242503" y="72760"/>
                </a:lnTo>
                <a:lnTo>
                  <a:pt x="239862" y="85525"/>
                </a:lnTo>
                <a:lnTo>
                  <a:pt x="232662" y="95950"/>
                </a:lnTo>
                <a:lnTo>
                  <a:pt x="221985" y="102978"/>
                </a:lnTo>
                <a:lnTo>
                  <a:pt x="208914" y="105556"/>
                </a:lnTo>
                <a:lnTo>
                  <a:pt x="78231" y="105556"/>
                </a:lnTo>
                <a:lnTo>
                  <a:pt x="225673" y="244685"/>
                </a:lnTo>
                <a:lnTo>
                  <a:pt x="284970" y="244685"/>
                </a:lnTo>
                <a:lnTo>
                  <a:pt x="179426" y="145518"/>
                </a:lnTo>
                <a:lnTo>
                  <a:pt x="208914" y="145431"/>
                </a:lnTo>
                <a:lnTo>
                  <a:pt x="237886" y="139719"/>
                </a:lnTo>
                <a:lnTo>
                  <a:pt x="261539" y="124145"/>
                </a:lnTo>
                <a:lnTo>
                  <a:pt x="277484" y="101046"/>
                </a:lnTo>
                <a:lnTo>
                  <a:pt x="283330" y="72760"/>
                </a:lnTo>
                <a:lnTo>
                  <a:pt x="277484" y="44468"/>
                </a:lnTo>
                <a:lnTo>
                  <a:pt x="274371" y="39958"/>
                </a:lnTo>
                <a:close/>
              </a:path>
            </a:pathLst>
          </a:custGeom>
          <a:solidFill>
            <a:srgbClr val="EE2D24"/>
          </a:solidFill>
        </p:spPr>
        <p:txBody>
          <a:bodyPr wrap="square" lIns="0" tIns="0" rIns="0" bIns="0" rtlCol="0"/>
          <a:lstStyle/>
          <a:p>
            <a:endParaRPr/>
          </a:p>
        </p:txBody>
      </p:sp>
      <p:sp>
        <p:nvSpPr>
          <p:cNvPr id="18" name="object 18"/>
          <p:cNvSpPr/>
          <p:nvPr/>
        </p:nvSpPr>
        <p:spPr>
          <a:xfrm>
            <a:off x="8843222" y="4882373"/>
            <a:ext cx="45720" cy="43815"/>
          </a:xfrm>
          <a:custGeom>
            <a:avLst/>
            <a:gdLst/>
            <a:ahLst/>
            <a:cxnLst/>
            <a:rect l="l" t="t" r="r" b="b"/>
            <a:pathLst>
              <a:path w="45720" h="43814">
                <a:moveTo>
                  <a:pt x="22749" y="0"/>
                </a:moveTo>
                <a:lnTo>
                  <a:pt x="13989" y="1640"/>
                </a:lnTo>
                <a:lnTo>
                  <a:pt x="6748" y="6192"/>
                </a:lnTo>
                <a:lnTo>
                  <a:pt x="1819" y="13098"/>
                </a:lnTo>
                <a:lnTo>
                  <a:pt x="0" y="21802"/>
                </a:lnTo>
                <a:lnTo>
                  <a:pt x="1819" y="30568"/>
                </a:lnTo>
                <a:lnTo>
                  <a:pt x="6748" y="37508"/>
                </a:lnTo>
                <a:lnTo>
                  <a:pt x="13989" y="42075"/>
                </a:lnTo>
                <a:lnTo>
                  <a:pt x="22749" y="43719"/>
                </a:lnTo>
                <a:lnTo>
                  <a:pt x="31426" y="42075"/>
                </a:lnTo>
                <a:lnTo>
                  <a:pt x="34582" y="40073"/>
                </a:lnTo>
                <a:lnTo>
                  <a:pt x="22749" y="40073"/>
                </a:lnTo>
                <a:lnTo>
                  <a:pt x="15579" y="38697"/>
                </a:lnTo>
                <a:lnTo>
                  <a:pt x="9783" y="34882"/>
                </a:lnTo>
                <a:lnTo>
                  <a:pt x="5906" y="29095"/>
                </a:lnTo>
                <a:lnTo>
                  <a:pt x="4492" y="21802"/>
                </a:lnTo>
                <a:lnTo>
                  <a:pt x="5906" y="14597"/>
                </a:lnTo>
                <a:lnTo>
                  <a:pt x="9783" y="8841"/>
                </a:lnTo>
                <a:lnTo>
                  <a:pt x="15579" y="5026"/>
                </a:lnTo>
                <a:lnTo>
                  <a:pt x="22749" y="3645"/>
                </a:lnTo>
                <a:lnTo>
                  <a:pt x="34597" y="3645"/>
                </a:lnTo>
                <a:lnTo>
                  <a:pt x="31426" y="1640"/>
                </a:lnTo>
                <a:lnTo>
                  <a:pt x="22749" y="0"/>
                </a:lnTo>
                <a:close/>
              </a:path>
              <a:path w="45720" h="43814">
                <a:moveTo>
                  <a:pt x="34597" y="3645"/>
                </a:moveTo>
                <a:lnTo>
                  <a:pt x="22749" y="3645"/>
                </a:lnTo>
                <a:lnTo>
                  <a:pt x="29851" y="5026"/>
                </a:lnTo>
                <a:lnTo>
                  <a:pt x="35603" y="8841"/>
                </a:lnTo>
                <a:lnTo>
                  <a:pt x="39456" y="14597"/>
                </a:lnTo>
                <a:lnTo>
                  <a:pt x="40862" y="21802"/>
                </a:lnTo>
                <a:lnTo>
                  <a:pt x="39456" y="29095"/>
                </a:lnTo>
                <a:lnTo>
                  <a:pt x="35603" y="34882"/>
                </a:lnTo>
                <a:lnTo>
                  <a:pt x="29851" y="38697"/>
                </a:lnTo>
                <a:lnTo>
                  <a:pt x="22749" y="40073"/>
                </a:lnTo>
                <a:lnTo>
                  <a:pt x="34582" y="40073"/>
                </a:lnTo>
                <a:lnTo>
                  <a:pt x="38625" y="37508"/>
                </a:lnTo>
                <a:lnTo>
                  <a:pt x="43538" y="30568"/>
                </a:lnTo>
                <a:lnTo>
                  <a:pt x="45355" y="21802"/>
                </a:lnTo>
                <a:lnTo>
                  <a:pt x="43538" y="13098"/>
                </a:lnTo>
                <a:lnTo>
                  <a:pt x="38625" y="6192"/>
                </a:lnTo>
                <a:lnTo>
                  <a:pt x="34597" y="3645"/>
                </a:lnTo>
                <a:close/>
              </a:path>
            </a:pathLst>
          </a:custGeom>
          <a:solidFill>
            <a:srgbClr val="EE2D24"/>
          </a:solidFill>
        </p:spPr>
        <p:txBody>
          <a:bodyPr wrap="square" lIns="0" tIns="0" rIns="0" bIns="0" rtlCol="0"/>
          <a:lstStyle/>
          <a:p>
            <a:endParaRPr/>
          </a:p>
        </p:txBody>
      </p:sp>
      <p:sp>
        <p:nvSpPr>
          <p:cNvPr id="19" name="object 19"/>
          <p:cNvSpPr/>
          <p:nvPr/>
        </p:nvSpPr>
        <p:spPr>
          <a:xfrm>
            <a:off x="8857343" y="4891618"/>
            <a:ext cx="19685" cy="25400"/>
          </a:xfrm>
          <a:custGeom>
            <a:avLst/>
            <a:gdLst/>
            <a:ahLst/>
            <a:cxnLst/>
            <a:rect l="l" t="t" r="r" b="b"/>
            <a:pathLst>
              <a:path w="19684" h="25400">
                <a:moveTo>
                  <a:pt x="15903" y="0"/>
                </a:moveTo>
                <a:lnTo>
                  <a:pt x="0" y="0"/>
                </a:lnTo>
                <a:lnTo>
                  <a:pt x="0" y="25218"/>
                </a:lnTo>
                <a:lnTo>
                  <a:pt x="3886" y="25218"/>
                </a:lnTo>
                <a:lnTo>
                  <a:pt x="3886" y="14290"/>
                </a:lnTo>
                <a:lnTo>
                  <a:pt x="12347" y="14290"/>
                </a:lnTo>
                <a:lnTo>
                  <a:pt x="12230" y="14113"/>
                </a:lnTo>
                <a:lnTo>
                  <a:pt x="16045" y="13653"/>
                </a:lnTo>
                <a:lnTo>
                  <a:pt x="18933" y="11689"/>
                </a:lnTo>
                <a:lnTo>
                  <a:pt x="18933" y="11052"/>
                </a:lnTo>
                <a:lnTo>
                  <a:pt x="3886" y="11052"/>
                </a:lnTo>
                <a:lnTo>
                  <a:pt x="3886" y="3238"/>
                </a:lnTo>
                <a:lnTo>
                  <a:pt x="18933" y="3238"/>
                </a:lnTo>
                <a:lnTo>
                  <a:pt x="18933" y="2204"/>
                </a:lnTo>
                <a:lnTo>
                  <a:pt x="15903" y="0"/>
                </a:lnTo>
                <a:close/>
              </a:path>
              <a:path w="19684" h="25400">
                <a:moveTo>
                  <a:pt x="12347" y="14290"/>
                </a:moveTo>
                <a:lnTo>
                  <a:pt x="8379" y="14290"/>
                </a:lnTo>
                <a:lnTo>
                  <a:pt x="15189" y="25218"/>
                </a:lnTo>
                <a:lnTo>
                  <a:pt x="19575" y="25218"/>
                </a:lnTo>
                <a:lnTo>
                  <a:pt x="12347" y="14290"/>
                </a:lnTo>
                <a:close/>
              </a:path>
              <a:path w="19684" h="25400">
                <a:moveTo>
                  <a:pt x="18933" y="3238"/>
                </a:moveTo>
                <a:lnTo>
                  <a:pt x="11945" y="3238"/>
                </a:lnTo>
                <a:lnTo>
                  <a:pt x="14833" y="3823"/>
                </a:lnTo>
                <a:lnTo>
                  <a:pt x="14833" y="10812"/>
                </a:lnTo>
                <a:lnTo>
                  <a:pt x="11909" y="11052"/>
                </a:lnTo>
                <a:lnTo>
                  <a:pt x="18933" y="11052"/>
                </a:lnTo>
                <a:lnTo>
                  <a:pt x="18933" y="3238"/>
                </a:lnTo>
                <a:close/>
              </a:path>
            </a:pathLst>
          </a:custGeom>
          <a:solidFill>
            <a:srgbClr val="EE2D24"/>
          </a:solidFill>
        </p:spPr>
        <p:txBody>
          <a:bodyPr wrap="square" lIns="0" tIns="0" rIns="0" bIns="0" rtlCol="0"/>
          <a:lstStyle/>
          <a:p>
            <a:endParaRPr/>
          </a:p>
        </p:txBody>
      </p:sp>
      <p:sp>
        <p:nvSpPr>
          <p:cNvPr id="20" name="object 20"/>
          <p:cNvSpPr txBox="1"/>
          <p:nvPr/>
        </p:nvSpPr>
        <p:spPr>
          <a:xfrm>
            <a:off x="6470500" y="5388566"/>
            <a:ext cx="2650776" cy="382156"/>
          </a:xfrm>
          <a:prstGeom prst="rect">
            <a:avLst/>
          </a:prstGeom>
        </p:spPr>
        <p:txBody>
          <a:bodyPr vert="horz" wrap="square" lIns="0" tIns="12700" rIns="0" bIns="0" rtlCol="0">
            <a:spAutoFit/>
          </a:bodyPr>
          <a:lstStyle/>
          <a:p>
            <a:pPr marL="12700"/>
            <a:r>
              <a:rPr dirty="0">
                <a:solidFill>
                  <a:srgbClr val="636363"/>
                </a:solidFill>
                <a:latin typeface="Arial"/>
                <a:cs typeface="Arial"/>
              </a:rPr>
              <a:t>ROWID (10- bytes)</a:t>
            </a:r>
            <a:endParaRPr dirty="0">
              <a:latin typeface="Arial"/>
              <a:cs typeface="Arial"/>
            </a:endParaRPr>
          </a:p>
        </p:txBody>
      </p:sp>
      <p:sp>
        <p:nvSpPr>
          <p:cNvPr id="21" name="object 21"/>
          <p:cNvSpPr/>
          <p:nvPr/>
        </p:nvSpPr>
        <p:spPr>
          <a:xfrm>
            <a:off x="6686490" y="2646230"/>
            <a:ext cx="1645920" cy="731519"/>
          </a:xfrm>
          <a:prstGeom prst="rect">
            <a:avLst/>
          </a:prstGeom>
          <a:blipFill>
            <a:blip r:embed="rId5" cstate="print"/>
            <a:stretch>
              <a:fillRect/>
            </a:stretch>
          </a:blipFill>
        </p:spPr>
        <p:txBody>
          <a:bodyPr wrap="square" lIns="0" tIns="0" rIns="0" bIns="0" rtlCol="0"/>
          <a:lstStyle/>
          <a:p>
            <a:endParaRPr/>
          </a:p>
        </p:txBody>
      </p:sp>
      <p:sp>
        <p:nvSpPr>
          <p:cNvPr id="25" name="object 20">
            <a:extLst>
              <a:ext uri="{FF2B5EF4-FFF2-40B4-BE49-F238E27FC236}">
                <a16:creationId xmlns:a16="http://schemas.microsoft.com/office/drawing/2014/main" id="{76E950A1-22B7-4ED6-84DB-4CFB901CD905}"/>
              </a:ext>
            </a:extLst>
          </p:cNvPr>
          <p:cNvSpPr txBox="1"/>
          <p:nvPr/>
        </p:nvSpPr>
        <p:spPr>
          <a:xfrm>
            <a:off x="6421318" y="3549483"/>
            <a:ext cx="2875534" cy="382156"/>
          </a:xfrm>
          <a:prstGeom prst="rect">
            <a:avLst/>
          </a:prstGeom>
        </p:spPr>
        <p:txBody>
          <a:bodyPr vert="horz" wrap="square" lIns="0" tIns="12700" rIns="0" bIns="0" rtlCol="0">
            <a:spAutoFit/>
          </a:bodyPr>
          <a:lstStyle/>
          <a:p>
            <a:pPr marL="102235">
              <a:spcBef>
                <a:spcPts val="100"/>
              </a:spcBef>
            </a:pPr>
            <a:r>
              <a:rPr lang="en-US" dirty="0">
                <a:solidFill>
                  <a:srgbClr val="636363"/>
                </a:solidFill>
                <a:latin typeface="Arial"/>
                <a:cs typeface="Arial"/>
              </a:rPr>
              <a:t>ROWID (8- bytes)</a:t>
            </a:r>
            <a:endParaRPr lang="en-US" dirty="0">
              <a:latin typeface="Arial"/>
              <a:cs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0" y="182"/>
            <a:ext cx="9153939"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365250" algn="l"/>
              </a:tabLst>
            </a:pPr>
            <a:r>
              <a:rPr lang="en-US" b="1" dirty="0">
                <a:effectLst>
                  <a:outerShdw blurRad="38100" dist="38100" dir="2700000" algn="tl">
                    <a:srgbClr val="000000">
                      <a:alpha val="43137"/>
                    </a:srgbClr>
                  </a:outerShdw>
                </a:effectLst>
              </a:rPr>
              <a:t>Tuple	Layout</a:t>
            </a:r>
          </a:p>
        </p:txBody>
      </p:sp>
      <p:sp>
        <p:nvSpPr>
          <p:cNvPr id="3" name="object 3"/>
          <p:cNvSpPr txBox="1"/>
          <p:nvPr/>
        </p:nvSpPr>
        <p:spPr>
          <a:xfrm>
            <a:off x="376029" y="1661945"/>
            <a:ext cx="8382000" cy="2703112"/>
          </a:xfrm>
          <a:prstGeom prst="rect">
            <a:avLst/>
          </a:prstGeom>
        </p:spPr>
        <p:txBody>
          <a:bodyPr vert="horz" wrap="square" lIns="0" tIns="12700" rIns="0" bIns="0" rtlCol="0">
            <a:spAutoFit/>
          </a:bodyPr>
          <a:lstStyle/>
          <a:p>
            <a:pPr marL="12700">
              <a:lnSpc>
                <a:spcPct val="150000"/>
              </a:lnSpc>
              <a:spcBef>
                <a:spcPts val="100"/>
              </a:spcBef>
            </a:pPr>
            <a:r>
              <a:rPr sz="3600" dirty="0">
                <a:solidFill>
                  <a:srgbClr val="585858"/>
                </a:solidFill>
                <a:latin typeface="Palatino Linotype"/>
                <a:cs typeface="Palatino Linotype"/>
              </a:rPr>
              <a:t>A tuple is essentially a sequence of bytes.</a:t>
            </a:r>
            <a:endParaRPr sz="3600" dirty="0">
              <a:latin typeface="Palatino Linotype"/>
              <a:cs typeface="Palatino Linotype"/>
            </a:endParaRPr>
          </a:p>
          <a:p>
            <a:pPr marL="12700">
              <a:lnSpc>
                <a:spcPct val="150000"/>
              </a:lnSpc>
              <a:spcBef>
                <a:spcPts val="2210"/>
              </a:spcBef>
            </a:pPr>
            <a:r>
              <a:rPr sz="3600" dirty="0">
                <a:solidFill>
                  <a:srgbClr val="585858"/>
                </a:solidFill>
                <a:latin typeface="Palatino Linotype"/>
                <a:cs typeface="Palatino Linotype"/>
              </a:rPr>
              <a:t>It's the job of the DBMS to interpret those bytes</a:t>
            </a:r>
            <a:r>
              <a:rPr lang="en-US" sz="3600" dirty="0">
                <a:solidFill>
                  <a:srgbClr val="585858"/>
                </a:solidFill>
                <a:latin typeface="Palatino Linotype"/>
                <a:cs typeface="Palatino Linotype"/>
              </a:rPr>
              <a:t> </a:t>
            </a:r>
            <a:r>
              <a:rPr sz="3600" dirty="0">
                <a:solidFill>
                  <a:srgbClr val="585858"/>
                </a:solidFill>
                <a:latin typeface="Palatino Linotype"/>
                <a:cs typeface="Palatino Linotype"/>
              </a:rPr>
              <a:t>into attribute types and values.</a:t>
            </a:r>
            <a:endParaRPr sz="3600" dirty="0">
              <a:latin typeface="Palatino Linotype"/>
              <a:cs typeface="Palatino Linotype"/>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57600" y="999634"/>
            <a:ext cx="2362200" cy="391795"/>
          </a:xfrm>
          <a:prstGeom prst="rect">
            <a:avLst/>
          </a:prstGeom>
        </p:spPr>
        <p:txBody>
          <a:bodyPr vert="horz" wrap="square" lIns="0" tIns="12700" rIns="0" bIns="0" rtlCol="0">
            <a:spAutoFit/>
          </a:bodyPr>
          <a:lstStyle/>
          <a:p>
            <a:pPr marL="12700" algn="ctr">
              <a:spcBef>
                <a:spcPts val="100"/>
              </a:spcBef>
            </a:pPr>
            <a:r>
              <a:rPr b="1" dirty="0">
                <a:solidFill>
                  <a:srgbClr val="EE3D42"/>
                </a:solidFill>
                <a:latin typeface="Arial"/>
                <a:cs typeface="Arial"/>
              </a:rPr>
              <a:t>Tuple</a:t>
            </a:r>
            <a:endParaRPr dirty="0">
              <a:latin typeface="Arial"/>
              <a:cs typeface="Arial"/>
            </a:endParaRPr>
          </a:p>
        </p:txBody>
      </p:sp>
      <p:sp>
        <p:nvSpPr>
          <p:cNvPr id="3" name="object 3"/>
          <p:cNvSpPr txBox="1">
            <a:spLocks noGrp="1"/>
          </p:cNvSpPr>
          <p:nvPr>
            <p:ph type="title"/>
          </p:nvPr>
        </p:nvSpPr>
        <p:spPr>
          <a:xfrm>
            <a:off x="0" y="0"/>
            <a:ext cx="9144000"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365885" algn="l"/>
              </a:tabLst>
            </a:pPr>
            <a:r>
              <a:rPr lang="en-US" b="1" dirty="0">
                <a:effectLst>
                  <a:outerShdw blurRad="38100" dist="38100" dir="2700000" algn="tl">
                    <a:srgbClr val="000000">
                      <a:alpha val="43137"/>
                    </a:srgbClr>
                  </a:outerShdw>
                </a:effectLst>
              </a:rPr>
              <a:t>Tuple	Header</a:t>
            </a:r>
          </a:p>
        </p:txBody>
      </p:sp>
      <p:sp>
        <p:nvSpPr>
          <p:cNvPr id="4" name="object 4"/>
          <p:cNvSpPr txBox="1"/>
          <p:nvPr/>
        </p:nvSpPr>
        <p:spPr>
          <a:xfrm>
            <a:off x="457200" y="2971800"/>
            <a:ext cx="8229600" cy="2998770"/>
          </a:xfrm>
          <a:prstGeom prst="rect">
            <a:avLst/>
          </a:prstGeom>
        </p:spPr>
        <p:txBody>
          <a:bodyPr vert="horz" wrap="square" lIns="0" tIns="53975" rIns="0" bIns="0" rtlCol="0">
            <a:spAutoFit/>
          </a:bodyPr>
          <a:lstStyle/>
          <a:p>
            <a:pPr marL="12700" marR="5080">
              <a:lnSpc>
                <a:spcPct val="150000"/>
              </a:lnSpc>
              <a:spcBef>
                <a:spcPts val="425"/>
              </a:spcBef>
            </a:pPr>
            <a:r>
              <a:rPr dirty="0">
                <a:solidFill>
                  <a:srgbClr val="585858"/>
                </a:solidFill>
                <a:latin typeface="Palatino Linotype"/>
                <a:cs typeface="Palatino Linotype"/>
              </a:rPr>
              <a:t>Each tuple is prefixed with a </a:t>
            </a:r>
            <a:r>
              <a:rPr u="heavy" dirty="0">
                <a:solidFill>
                  <a:srgbClr val="585858"/>
                </a:solidFill>
                <a:uFill>
                  <a:solidFill>
                    <a:srgbClr val="585858"/>
                  </a:solidFill>
                </a:uFill>
                <a:latin typeface="Palatino Linotype"/>
                <a:cs typeface="Palatino Linotype"/>
              </a:rPr>
              <a:t>header </a:t>
            </a:r>
            <a:r>
              <a:rPr dirty="0">
                <a:solidFill>
                  <a:srgbClr val="585858"/>
                </a:solidFill>
                <a:latin typeface="Palatino Linotype"/>
                <a:cs typeface="Palatino Linotype"/>
              </a:rPr>
              <a:t> that contains meta-data about it.</a:t>
            </a:r>
            <a:endParaRPr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Visibility info (concurrency control)</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Bit Map for </a:t>
            </a:r>
            <a:r>
              <a:rPr sz="2000" b="1" dirty="0">
                <a:solidFill>
                  <a:srgbClr val="EE3D42"/>
                </a:solidFill>
                <a:latin typeface="Arial"/>
                <a:cs typeface="Arial"/>
              </a:rPr>
              <a:t>NULL </a:t>
            </a:r>
            <a:r>
              <a:rPr sz="2000" dirty="0">
                <a:solidFill>
                  <a:srgbClr val="585858"/>
                </a:solidFill>
                <a:latin typeface="Palatino Linotype"/>
                <a:cs typeface="Palatino Linotype"/>
              </a:rPr>
              <a:t>values.</a:t>
            </a:r>
            <a:endParaRPr sz="2000" dirty="0">
              <a:latin typeface="Palatino Linotype"/>
              <a:cs typeface="Palatino Linotype"/>
            </a:endParaRPr>
          </a:p>
          <a:p>
            <a:pPr>
              <a:lnSpc>
                <a:spcPct val="150000"/>
              </a:lnSpc>
              <a:spcBef>
                <a:spcPts val="45"/>
              </a:spcBef>
            </a:pPr>
            <a:endParaRPr sz="1800" dirty="0">
              <a:latin typeface="Palatino Linotype"/>
              <a:cs typeface="Palatino Linotype"/>
            </a:endParaRPr>
          </a:p>
          <a:p>
            <a:pPr marL="12700" marR="62865">
              <a:lnSpc>
                <a:spcPct val="150000"/>
              </a:lnSpc>
              <a:spcBef>
                <a:spcPts val="5"/>
              </a:spcBef>
            </a:pPr>
            <a:r>
              <a:rPr dirty="0">
                <a:solidFill>
                  <a:srgbClr val="585858"/>
                </a:solidFill>
                <a:latin typeface="Palatino Linotype"/>
                <a:cs typeface="Palatino Linotype"/>
              </a:rPr>
              <a:t>We do </a:t>
            </a:r>
            <a:r>
              <a:rPr u="heavy" dirty="0">
                <a:solidFill>
                  <a:srgbClr val="585858"/>
                </a:solidFill>
                <a:uFill>
                  <a:solidFill>
                    <a:srgbClr val="585858"/>
                  </a:solidFill>
                </a:uFill>
                <a:latin typeface="Palatino Linotype"/>
                <a:cs typeface="Palatino Linotype"/>
              </a:rPr>
              <a:t>not</a:t>
            </a:r>
            <a:r>
              <a:rPr dirty="0">
                <a:solidFill>
                  <a:srgbClr val="585858"/>
                </a:solidFill>
                <a:latin typeface="Palatino Linotype"/>
                <a:cs typeface="Palatino Linotype"/>
              </a:rPr>
              <a:t> need to store meta-data  about the schema.</a:t>
            </a:r>
            <a:endParaRPr dirty="0">
              <a:latin typeface="Palatino Linotype"/>
              <a:cs typeface="Palatino Linotype"/>
            </a:endParaRPr>
          </a:p>
        </p:txBody>
      </p:sp>
      <p:sp>
        <p:nvSpPr>
          <p:cNvPr id="6" name="object 6"/>
          <p:cNvSpPr txBox="1"/>
          <p:nvPr/>
        </p:nvSpPr>
        <p:spPr>
          <a:xfrm>
            <a:off x="2057400" y="1664724"/>
            <a:ext cx="1219200" cy="368691"/>
          </a:xfrm>
          <a:prstGeom prst="rect">
            <a:avLst/>
          </a:prstGeom>
          <a:solidFill>
            <a:srgbClr val="FFFFFF"/>
          </a:solidFill>
          <a:ln w="25400">
            <a:solidFill>
              <a:srgbClr val="636363"/>
            </a:solidFill>
          </a:ln>
        </p:spPr>
        <p:txBody>
          <a:bodyPr vert="horz" wrap="square" lIns="0" tIns="75565" rIns="0" bIns="0" rtlCol="0">
            <a:spAutoFit/>
          </a:bodyPr>
          <a:lstStyle/>
          <a:p>
            <a:pPr marL="114300">
              <a:spcBef>
                <a:spcPts val="595"/>
              </a:spcBef>
            </a:pPr>
            <a:r>
              <a:rPr sz="1900" b="1" i="1" dirty="0">
                <a:solidFill>
                  <a:srgbClr val="EE3D42"/>
                </a:solidFill>
                <a:latin typeface="Arial"/>
                <a:cs typeface="Arial"/>
              </a:rPr>
              <a:t>Header</a:t>
            </a:r>
            <a:endParaRPr sz="1900" dirty="0">
              <a:latin typeface="Arial"/>
              <a:cs typeface="Arial"/>
            </a:endParaRPr>
          </a:p>
        </p:txBody>
      </p:sp>
      <p:sp>
        <p:nvSpPr>
          <p:cNvPr id="7" name="object 7"/>
          <p:cNvSpPr txBox="1"/>
          <p:nvPr/>
        </p:nvSpPr>
        <p:spPr>
          <a:xfrm>
            <a:off x="3276600" y="1664724"/>
            <a:ext cx="5181600" cy="368691"/>
          </a:xfrm>
          <a:prstGeom prst="rect">
            <a:avLst/>
          </a:prstGeom>
          <a:solidFill>
            <a:srgbClr val="2C6BD7"/>
          </a:solidFill>
          <a:ln w="25400">
            <a:solidFill>
              <a:srgbClr val="636363"/>
            </a:solidFill>
          </a:ln>
        </p:spPr>
        <p:txBody>
          <a:bodyPr vert="horz" wrap="square" lIns="0" tIns="75565" rIns="0" bIns="0" rtlCol="0">
            <a:spAutoFit/>
          </a:bodyPr>
          <a:lstStyle/>
          <a:p>
            <a:pPr marL="572135">
              <a:spcBef>
                <a:spcPts val="595"/>
              </a:spcBef>
            </a:pPr>
            <a:r>
              <a:rPr sz="1900" b="1" i="1" dirty="0">
                <a:solidFill>
                  <a:srgbClr val="FFFFFF"/>
                </a:solidFill>
                <a:latin typeface="Arial"/>
                <a:cs typeface="Arial"/>
              </a:rPr>
              <a:t>Attribute Data</a:t>
            </a:r>
            <a:endParaRPr sz="1900">
              <a:latin typeface="Arial"/>
              <a:cs typeface="Arial"/>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273" y="2294381"/>
            <a:ext cx="4535170" cy="1654812"/>
          </a:xfrm>
          <a:prstGeom prst="rect">
            <a:avLst/>
          </a:prstGeom>
        </p:spPr>
        <p:txBody>
          <a:bodyPr vert="horz" wrap="square" lIns="0" tIns="48895" rIns="0" bIns="0" rtlCol="0">
            <a:spAutoFit/>
          </a:bodyPr>
          <a:lstStyle/>
          <a:p>
            <a:pPr marL="12700" marR="5080">
              <a:lnSpc>
                <a:spcPct val="150000"/>
              </a:lnSpc>
              <a:spcBef>
                <a:spcPts val="385"/>
              </a:spcBef>
            </a:pPr>
            <a:r>
              <a:rPr dirty="0">
                <a:solidFill>
                  <a:srgbClr val="585858"/>
                </a:solidFill>
                <a:latin typeface="Palatino Linotype"/>
                <a:cs typeface="Palatino Linotype"/>
              </a:rPr>
              <a:t>Attributes are typically stored in the  order that you specify them when you  create the table.</a:t>
            </a:r>
            <a:endParaRPr dirty="0">
              <a:latin typeface="Palatino Linotype"/>
              <a:cs typeface="Palatino Linotype"/>
            </a:endParaRPr>
          </a:p>
        </p:txBody>
      </p:sp>
      <p:sp>
        <p:nvSpPr>
          <p:cNvPr id="5" name="object 5"/>
          <p:cNvSpPr txBox="1"/>
          <p:nvPr/>
        </p:nvSpPr>
        <p:spPr>
          <a:xfrm>
            <a:off x="6757797" y="1849070"/>
            <a:ext cx="813435" cy="391795"/>
          </a:xfrm>
          <a:prstGeom prst="rect">
            <a:avLst/>
          </a:prstGeom>
        </p:spPr>
        <p:txBody>
          <a:bodyPr vert="horz" wrap="square" lIns="0" tIns="12700" rIns="0" bIns="0" rtlCol="0">
            <a:spAutoFit/>
          </a:bodyPr>
          <a:lstStyle/>
          <a:p>
            <a:pPr marL="12700">
              <a:spcBef>
                <a:spcPts val="100"/>
              </a:spcBef>
            </a:pPr>
            <a:r>
              <a:rPr b="1" dirty="0">
                <a:solidFill>
                  <a:srgbClr val="EE3D42"/>
                </a:solidFill>
                <a:latin typeface="Arial"/>
                <a:cs typeface="Arial"/>
              </a:rPr>
              <a:t>Tuple</a:t>
            </a:r>
            <a:endParaRPr>
              <a:latin typeface="Arial"/>
              <a:cs typeface="Arial"/>
            </a:endParaRPr>
          </a:p>
        </p:txBody>
      </p:sp>
      <p:graphicFrame>
        <p:nvGraphicFramePr>
          <p:cNvPr id="6" name="object 6"/>
          <p:cNvGraphicFramePr>
            <a:graphicFrameLocks noGrp="1"/>
          </p:cNvGraphicFramePr>
          <p:nvPr/>
        </p:nvGraphicFramePr>
        <p:xfrm>
          <a:off x="5321300" y="2270886"/>
          <a:ext cx="3657600" cy="457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457200">
                <a:tc>
                  <a:txBody>
                    <a:bodyPr/>
                    <a:lstStyle/>
                    <a:p>
                      <a:pPr marL="114300">
                        <a:lnSpc>
                          <a:spcPct val="100000"/>
                        </a:lnSpc>
                        <a:spcBef>
                          <a:spcPts val="595"/>
                        </a:spcBef>
                      </a:pPr>
                      <a:r>
                        <a:rPr sz="1900" b="1" i="1" spc="-175" dirty="0">
                          <a:solidFill>
                            <a:srgbClr val="EE3D42"/>
                          </a:solidFill>
                          <a:latin typeface="Arial"/>
                          <a:cs typeface="Arial"/>
                        </a:rPr>
                        <a:t>Header</a:t>
                      </a:r>
                      <a:endParaRPr sz="1900">
                        <a:latin typeface="Arial"/>
                        <a:cs typeface="Arial"/>
                      </a:endParaRPr>
                    </a:p>
                  </a:txBody>
                  <a:tcPr marL="0" marR="0" marT="755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3175" algn="ctr">
                        <a:lnSpc>
                          <a:spcPct val="100000"/>
                        </a:lnSpc>
                        <a:spcBef>
                          <a:spcPts val="695"/>
                        </a:spcBef>
                      </a:pPr>
                      <a:r>
                        <a:rPr sz="1800" dirty="0">
                          <a:solidFill>
                            <a:srgbClr val="636363"/>
                          </a:solidFill>
                          <a:latin typeface="SimSun"/>
                          <a:cs typeface="SimSun"/>
                        </a:rPr>
                        <a:t>a</a:t>
                      </a:r>
                      <a:endParaRPr sz="1800">
                        <a:latin typeface="SimSun"/>
                        <a:cs typeface="SimSun"/>
                      </a:endParaRPr>
                    </a:p>
                  </a:txBody>
                  <a:tcPr marL="0" marR="0" marT="882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3810" algn="ctr">
                        <a:lnSpc>
                          <a:spcPct val="100000"/>
                        </a:lnSpc>
                        <a:spcBef>
                          <a:spcPts val="695"/>
                        </a:spcBef>
                      </a:pPr>
                      <a:r>
                        <a:rPr sz="1800" dirty="0">
                          <a:solidFill>
                            <a:srgbClr val="636363"/>
                          </a:solidFill>
                          <a:latin typeface="SimSun"/>
                          <a:cs typeface="SimSun"/>
                        </a:rPr>
                        <a:t>b</a:t>
                      </a:r>
                      <a:endParaRPr sz="1800">
                        <a:latin typeface="SimSun"/>
                        <a:cs typeface="SimSun"/>
                      </a:endParaRPr>
                    </a:p>
                  </a:txBody>
                  <a:tcPr marL="0" marR="0" marT="882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3810" algn="ctr">
                        <a:lnSpc>
                          <a:spcPct val="100000"/>
                        </a:lnSpc>
                        <a:spcBef>
                          <a:spcPts val="695"/>
                        </a:spcBef>
                      </a:pPr>
                      <a:r>
                        <a:rPr sz="1800" dirty="0">
                          <a:solidFill>
                            <a:srgbClr val="636363"/>
                          </a:solidFill>
                          <a:latin typeface="SimSun"/>
                          <a:cs typeface="SimSun"/>
                        </a:rPr>
                        <a:t>c</a:t>
                      </a:r>
                      <a:endParaRPr sz="1800">
                        <a:latin typeface="SimSun"/>
                        <a:cs typeface="SimSun"/>
                      </a:endParaRPr>
                    </a:p>
                  </a:txBody>
                  <a:tcPr marL="0" marR="0" marT="882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4445" algn="ctr">
                        <a:lnSpc>
                          <a:spcPct val="100000"/>
                        </a:lnSpc>
                        <a:spcBef>
                          <a:spcPts val="695"/>
                        </a:spcBef>
                      </a:pPr>
                      <a:r>
                        <a:rPr sz="1800" dirty="0">
                          <a:solidFill>
                            <a:srgbClr val="636363"/>
                          </a:solidFill>
                          <a:latin typeface="SimSun"/>
                          <a:cs typeface="SimSun"/>
                        </a:rPr>
                        <a:t>d</a:t>
                      </a:r>
                      <a:endParaRPr sz="1800">
                        <a:latin typeface="SimSun"/>
                        <a:cs typeface="SimSun"/>
                      </a:endParaRPr>
                    </a:p>
                  </a:txBody>
                  <a:tcPr marL="0" marR="0" marT="882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5080" algn="ctr">
                        <a:lnSpc>
                          <a:spcPct val="100000"/>
                        </a:lnSpc>
                        <a:spcBef>
                          <a:spcPts val="695"/>
                        </a:spcBef>
                      </a:pPr>
                      <a:r>
                        <a:rPr sz="1800" dirty="0">
                          <a:solidFill>
                            <a:srgbClr val="636363"/>
                          </a:solidFill>
                          <a:latin typeface="SimSun"/>
                          <a:cs typeface="SimSun"/>
                        </a:rPr>
                        <a:t>e</a:t>
                      </a:r>
                      <a:endParaRPr sz="1800">
                        <a:latin typeface="SimSun"/>
                        <a:cs typeface="SimSun"/>
                      </a:endParaRPr>
                    </a:p>
                  </a:txBody>
                  <a:tcPr marL="0" marR="0" marT="882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5321300" y="3121787"/>
            <a:ext cx="3657600" cy="2320507"/>
          </a:xfrm>
          <a:prstGeom prst="rect">
            <a:avLst/>
          </a:prstGeom>
          <a:solidFill>
            <a:srgbClr val="F1F1F1"/>
          </a:solidFill>
          <a:ln w="25400">
            <a:solidFill>
              <a:srgbClr val="636363"/>
            </a:solidFill>
          </a:ln>
        </p:spPr>
        <p:txBody>
          <a:bodyPr vert="horz" wrap="square" lIns="0" tIns="12065" rIns="0" bIns="0" rtlCol="0">
            <a:spAutoFit/>
          </a:bodyPr>
          <a:lstStyle/>
          <a:p>
            <a:pPr marL="48895">
              <a:lnSpc>
                <a:spcPts val="2280"/>
              </a:lnSpc>
              <a:spcBef>
                <a:spcPts val="95"/>
              </a:spcBef>
              <a:tabLst>
                <a:tab pos="1704339" algn="l"/>
              </a:tabLst>
            </a:pPr>
            <a:r>
              <a:rPr sz="2000" b="1" dirty="0">
                <a:solidFill>
                  <a:srgbClr val="181818"/>
                </a:solidFill>
                <a:latin typeface="Consolas" panose="020B0609020204030204" pitchFamily="49" charset="0"/>
                <a:cs typeface="Arial"/>
              </a:rPr>
              <a:t>CREATE TABLE</a:t>
            </a:r>
            <a:r>
              <a:rPr lang="en-US" sz="2000" b="1" dirty="0">
                <a:solidFill>
                  <a:srgbClr val="181818"/>
                </a:solidFill>
                <a:latin typeface="Consolas" panose="020B0609020204030204" pitchFamily="49" charset="0"/>
                <a:cs typeface="Arial"/>
              </a:rPr>
              <a:t> </a:t>
            </a:r>
            <a:r>
              <a:rPr sz="2000" dirty="0">
                <a:solidFill>
                  <a:srgbClr val="181818"/>
                </a:solidFill>
                <a:latin typeface="Consolas" panose="020B0609020204030204" pitchFamily="49" charset="0"/>
                <a:cs typeface="SimSun"/>
              </a:rPr>
              <a:t>foo </a:t>
            </a:r>
            <a:endParaRPr lang="en-US" sz="2000" dirty="0">
              <a:solidFill>
                <a:srgbClr val="181818"/>
              </a:solidFill>
              <a:latin typeface="Consolas" panose="020B0609020204030204" pitchFamily="49" charset="0"/>
              <a:cs typeface="SimSun"/>
            </a:endParaRPr>
          </a:p>
          <a:p>
            <a:pPr marL="48895">
              <a:lnSpc>
                <a:spcPts val="2280"/>
              </a:lnSpc>
              <a:spcBef>
                <a:spcPts val="95"/>
              </a:spcBef>
              <a:tabLst>
                <a:tab pos="1704339" algn="l"/>
              </a:tabLst>
            </a:pPr>
            <a:r>
              <a:rPr sz="2000" dirty="0">
                <a:solidFill>
                  <a:srgbClr val="181818"/>
                </a:solidFill>
                <a:latin typeface="Consolas" panose="020B0609020204030204" pitchFamily="49" charset="0"/>
                <a:cs typeface="SimSun"/>
              </a:rPr>
              <a:t>(</a:t>
            </a:r>
            <a:endParaRPr sz="2000" dirty="0">
              <a:latin typeface="Consolas" panose="020B0609020204030204" pitchFamily="49" charset="0"/>
              <a:cs typeface="SimSun"/>
            </a:endParaRPr>
          </a:p>
          <a:p>
            <a:pPr marL="302260">
              <a:lnSpc>
                <a:spcPts val="2160"/>
              </a:lnSpc>
              <a:tabLst>
                <a:tab pos="2082800" algn="l"/>
              </a:tabLst>
            </a:pPr>
            <a:r>
              <a:rPr sz="2000" dirty="0">
                <a:solidFill>
                  <a:srgbClr val="181818"/>
                </a:solidFill>
                <a:latin typeface="Consolas" panose="020B0609020204030204" pitchFamily="49" charset="0"/>
                <a:cs typeface="SimSun"/>
              </a:rPr>
              <a:t>a </a:t>
            </a:r>
            <a:r>
              <a:rPr sz="2000" b="1" dirty="0">
                <a:solidFill>
                  <a:srgbClr val="181818"/>
                </a:solidFill>
                <a:latin typeface="Consolas" panose="020B0609020204030204" pitchFamily="49" charset="0"/>
                <a:cs typeface="Arial"/>
              </a:rPr>
              <a:t>INT  PRIMARY</a:t>
            </a:r>
            <a:r>
              <a:rPr lang="en-US" sz="2000" b="1" dirty="0">
                <a:solidFill>
                  <a:srgbClr val="181818"/>
                </a:solidFill>
                <a:latin typeface="Consolas" panose="020B0609020204030204" pitchFamily="49" charset="0"/>
                <a:cs typeface="Arial"/>
              </a:rPr>
              <a:t> </a:t>
            </a:r>
            <a:r>
              <a:rPr sz="2000" b="1" dirty="0">
                <a:solidFill>
                  <a:srgbClr val="181818"/>
                </a:solidFill>
                <a:latin typeface="Consolas" panose="020B0609020204030204" pitchFamily="49" charset="0"/>
                <a:cs typeface="Arial"/>
              </a:rPr>
              <a:t>KEY</a:t>
            </a:r>
            <a:r>
              <a:rPr sz="2000" dirty="0">
                <a:solidFill>
                  <a:srgbClr val="181818"/>
                </a:solidFill>
                <a:latin typeface="Consolas" panose="020B0609020204030204" pitchFamily="49" charset="0"/>
                <a:cs typeface="SimSun"/>
              </a:rPr>
              <a:t>,</a:t>
            </a:r>
            <a:endParaRPr sz="2000" dirty="0">
              <a:latin typeface="Consolas" panose="020B0609020204030204" pitchFamily="49" charset="0"/>
              <a:cs typeface="SimSun"/>
            </a:endParaRPr>
          </a:p>
          <a:p>
            <a:pPr marL="302260">
              <a:lnSpc>
                <a:spcPts val="2160"/>
              </a:lnSpc>
            </a:pPr>
            <a:r>
              <a:rPr sz="2000" dirty="0">
                <a:solidFill>
                  <a:srgbClr val="181818"/>
                </a:solidFill>
                <a:latin typeface="Consolas" panose="020B0609020204030204" pitchFamily="49" charset="0"/>
                <a:cs typeface="SimSun"/>
              </a:rPr>
              <a:t>b </a:t>
            </a:r>
            <a:r>
              <a:rPr sz="2000" b="1" dirty="0">
                <a:solidFill>
                  <a:srgbClr val="181818"/>
                </a:solidFill>
                <a:latin typeface="Consolas" panose="020B0609020204030204" pitchFamily="49" charset="0"/>
                <a:cs typeface="Arial"/>
              </a:rPr>
              <a:t>INT NOT NULL</a:t>
            </a:r>
            <a:r>
              <a:rPr sz="2000" dirty="0">
                <a:solidFill>
                  <a:srgbClr val="181818"/>
                </a:solidFill>
                <a:latin typeface="Consolas" panose="020B0609020204030204" pitchFamily="49" charset="0"/>
                <a:cs typeface="SimSun"/>
              </a:rPr>
              <a:t>,</a:t>
            </a:r>
            <a:endParaRPr sz="2000" dirty="0">
              <a:latin typeface="Consolas" panose="020B0609020204030204" pitchFamily="49" charset="0"/>
              <a:cs typeface="SimSun"/>
            </a:endParaRPr>
          </a:p>
          <a:p>
            <a:pPr marL="302260">
              <a:lnSpc>
                <a:spcPts val="2160"/>
              </a:lnSpc>
            </a:pPr>
            <a:r>
              <a:rPr sz="2000" dirty="0">
                <a:solidFill>
                  <a:srgbClr val="181818"/>
                </a:solidFill>
                <a:latin typeface="Consolas" panose="020B0609020204030204" pitchFamily="49" charset="0"/>
                <a:cs typeface="SimSun"/>
              </a:rPr>
              <a:t>c </a:t>
            </a:r>
            <a:r>
              <a:rPr sz="2000" b="1" dirty="0">
                <a:solidFill>
                  <a:srgbClr val="181818"/>
                </a:solidFill>
                <a:latin typeface="Consolas" panose="020B0609020204030204" pitchFamily="49" charset="0"/>
                <a:cs typeface="Arial"/>
              </a:rPr>
              <a:t>INT</a:t>
            </a:r>
            <a:r>
              <a:rPr sz="2000" dirty="0">
                <a:solidFill>
                  <a:srgbClr val="181818"/>
                </a:solidFill>
                <a:latin typeface="Consolas" panose="020B0609020204030204" pitchFamily="49" charset="0"/>
                <a:cs typeface="SimSun"/>
              </a:rPr>
              <a:t>,</a:t>
            </a:r>
            <a:endParaRPr sz="2000" dirty="0">
              <a:latin typeface="Consolas" panose="020B0609020204030204" pitchFamily="49" charset="0"/>
              <a:cs typeface="SimSun"/>
            </a:endParaRPr>
          </a:p>
          <a:p>
            <a:pPr marL="302260">
              <a:lnSpc>
                <a:spcPts val="2160"/>
              </a:lnSpc>
            </a:pPr>
            <a:r>
              <a:rPr sz="2000" dirty="0">
                <a:solidFill>
                  <a:srgbClr val="181818"/>
                </a:solidFill>
                <a:latin typeface="Consolas" panose="020B0609020204030204" pitchFamily="49" charset="0"/>
                <a:cs typeface="SimSun"/>
              </a:rPr>
              <a:t>d </a:t>
            </a:r>
            <a:r>
              <a:rPr sz="2000" b="1" dirty="0">
                <a:solidFill>
                  <a:srgbClr val="181818"/>
                </a:solidFill>
                <a:latin typeface="Consolas" panose="020B0609020204030204" pitchFamily="49" charset="0"/>
                <a:cs typeface="Arial"/>
              </a:rPr>
              <a:t>DOUBLE</a:t>
            </a:r>
            <a:r>
              <a:rPr sz="2000" dirty="0">
                <a:solidFill>
                  <a:srgbClr val="181818"/>
                </a:solidFill>
                <a:latin typeface="Consolas" panose="020B0609020204030204" pitchFamily="49" charset="0"/>
                <a:cs typeface="SimSun"/>
              </a:rPr>
              <a:t>,</a:t>
            </a:r>
            <a:endParaRPr sz="2000" dirty="0">
              <a:latin typeface="Consolas" panose="020B0609020204030204" pitchFamily="49" charset="0"/>
              <a:cs typeface="SimSun"/>
            </a:endParaRPr>
          </a:p>
          <a:p>
            <a:pPr marL="302260">
              <a:lnSpc>
                <a:spcPts val="2160"/>
              </a:lnSpc>
            </a:pPr>
            <a:r>
              <a:rPr sz="2000" dirty="0">
                <a:solidFill>
                  <a:srgbClr val="181818"/>
                </a:solidFill>
                <a:latin typeface="Consolas" panose="020B0609020204030204" pitchFamily="49" charset="0"/>
                <a:cs typeface="SimSun"/>
              </a:rPr>
              <a:t>e </a:t>
            </a:r>
            <a:r>
              <a:rPr sz="2000" b="1" dirty="0">
                <a:solidFill>
                  <a:srgbClr val="181818"/>
                </a:solidFill>
                <a:latin typeface="Consolas" panose="020B0609020204030204" pitchFamily="49" charset="0"/>
                <a:cs typeface="Arial"/>
              </a:rPr>
              <a:t>FLOAT</a:t>
            </a:r>
            <a:endParaRPr sz="2000" dirty="0">
              <a:latin typeface="Consolas" panose="020B0609020204030204" pitchFamily="49" charset="0"/>
              <a:cs typeface="Arial"/>
            </a:endParaRPr>
          </a:p>
          <a:p>
            <a:pPr marL="48895">
              <a:lnSpc>
                <a:spcPts val="2280"/>
              </a:lnSpc>
            </a:pPr>
            <a:r>
              <a:rPr sz="2000" dirty="0">
                <a:solidFill>
                  <a:srgbClr val="181818"/>
                </a:solidFill>
                <a:latin typeface="Consolas" panose="020B0609020204030204" pitchFamily="49" charset="0"/>
                <a:cs typeface="SimSun"/>
              </a:rPr>
              <a:t>);</a:t>
            </a:r>
            <a:endParaRPr sz="2000" dirty="0">
              <a:latin typeface="Consolas" panose="020B0609020204030204" pitchFamily="49" charset="0"/>
              <a:cs typeface="SimSun"/>
            </a:endParaRPr>
          </a:p>
        </p:txBody>
      </p:sp>
      <p:sp>
        <p:nvSpPr>
          <p:cNvPr id="10" name="object 3">
            <a:extLst>
              <a:ext uri="{FF2B5EF4-FFF2-40B4-BE49-F238E27FC236}">
                <a16:creationId xmlns:a16="http://schemas.microsoft.com/office/drawing/2014/main" id="{6CC25516-30E0-4B50-8656-CF98063C89A3}"/>
              </a:ext>
            </a:extLst>
          </p:cNvPr>
          <p:cNvSpPr txBox="1">
            <a:spLocks noGrp="1"/>
          </p:cNvSpPr>
          <p:nvPr>
            <p:ph type="title"/>
          </p:nvPr>
        </p:nvSpPr>
        <p:spPr>
          <a:xfrm>
            <a:off x="0" y="0"/>
            <a:ext cx="9144000"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365885" algn="l"/>
              </a:tabLst>
            </a:pPr>
            <a:r>
              <a:rPr lang="en-US" b="1" dirty="0">
                <a:effectLst>
                  <a:outerShdw blurRad="38100" dist="38100" dir="2700000" algn="tl">
                    <a:srgbClr val="000000">
                      <a:alpha val="43137"/>
                    </a:srgbClr>
                  </a:outerShdw>
                </a:effectLst>
              </a:rPr>
              <a:t>Tuple	Data</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 y="182"/>
            <a:ext cx="9121902"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3213735" algn="l"/>
                <a:tab pos="4567555" algn="l"/>
              </a:tabLst>
            </a:pPr>
            <a:r>
              <a:rPr lang="pt-BR" b="1" dirty="0">
                <a:effectLst>
                  <a:outerShdw blurRad="38100" dist="38100" dir="2700000" algn="tl">
                    <a:srgbClr val="000000">
                      <a:alpha val="43137"/>
                    </a:srgbClr>
                  </a:outerShdw>
                </a:effectLst>
              </a:rPr>
              <a:t>Denormalized Tuple Data</a:t>
            </a:r>
          </a:p>
        </p:txBody>
      </p:sp>
      <p:sp>
        <p:nvSpPr>
          <p:cNvPr id="3" name="object 3"/>
          <p:cNvSpPr txBox="1"/>
          <p:nvPr/>
        </p:nvSpPr>
        <p:spPr>
          <a:xfrm>
            <a:off x="69707" y="4675614"/>
            <a:ext cx="8709857" cy="2029851"/>
          </a:xfrm>
          <a:prstGeom prst="rect">
            <a:avLst/>
          </a:prstGeom>
        </p:spPr>
        <p:txBody>
          <a:bodyPr vert="horz" wrap="square" lIns="0" tIns="46990" rIns="0" bIns="0" rtlCol="0">
            <a:spAutoFit/>
          </a:bodyPr>
          <a:lstStyle/>
          <a:p>
            <a:pPr marL="12700" marR="38735">
              <a:lnSpc>
                <a:spcPct val="150000"/>
              </a:lnSpc>
              <a:spcBef>
                <a:spcPts val="370"/>
              </a:spcBef>
            </a:pPr>
            <a:r>
              <a:rPr dirty="0">
                <a:solidFill>
                  <a:srgbClr val="585858"/>
                </a:solidFill>
                <a:latin typeface="Palatino Linotype"/>
                <a:cs typeface="Palatino Linotype"/>
              </a:rPr>
              <a:t>Can physically </a:t>
            </a:r>
            <a:r>
              <a:rPr b="1" i="1" dirty="0">
                <a:solidFill>
                  <a:srgbClr val="585858"/>
                </a:solidFill>
                <a:latin typeface="Times New Roman"/>
                <a:cs typeface="Times New Roman"/>
              </a:rPr>
              <a:t>denormalize </a:t>
            </a:r>
            <a:r>
              <a:rPr dirty="0">
                <a:solidFill>
                  <a:srgbClr val="585858"/>
                </a:solidFill>
                <a:latin typeface="Palatino Linotype"/>
                <a:cs typeface="Palatino Linotype"/>
              </a:rPr>
              <a:t>(e.g., "pre  join") related tuples and store them  together in the same page.</a:t>
            </a:r>
            <a:endParaRPr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Potentially reduces the amount of I/O for</a:t>
            </a:r>
            <a:r>
              <a:rPr lang="en-US" sz="2000" dirty="0">
                <a:solidFill>
                  <a:srgbClr val="585858"/>
                </a:solidFill>
                <a:latin typeface="Palatino Linotype"/>
                <a:cs typeface="Palatino Linotype"/>
              </a:rPr>
              <a:t> </a:t>
            </a:r>
            <a:r>
              <a:rPr sz="2000" dirty="0">
                <a:solidFill>
                  <a:srgbClr val="585858"/>
                </a:solidFill>
                <a:latin typeface="Palatino Linotype"/>
                <a:cs typeface="Palatino Linotype"/>
              </a:rPr>
              <a:t>common workload patterns.</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Can make updates more expensive.</a:t>
            </a:r>
            <a:endParaRPr sz="2000" dirty="0">
              <a:latin typeface="Palatino Linotype"/>
              <a:cs typeface="Palatino Linotype"/>
            </a:endParaRPr>
          </a:p>
        </p:txBody>
      </p:sp>
      <p:sp>
        <p:nvSpPr>
          <p:cNvPr id="7" name="object 7"/>
          <p:cNvSpPr txBox="1"/>
          <p:nvPr/>
        </p:nvSpPr>
        <p:spPr>
          <a:xfrm>
            <a:off x="2538244" y="894532"/>
            <a:ext cx="3429000" cy="1781898"/>
          </a:xfrm>
          <a:prstGeom prst="rect">
            <a:avLst/>
          </a:prstGeom>
          <a:gradFill flip="none" rotWithShape="1">
            <a:gsLst>
              <a:gs pos="0">
                <a:schemeClr val="accent4">
                  <a:lumMod val="0"/>
                  <a:lumOff val="100000"/>
                </a:schemeClr>
              </a:gs>
              <a:gs pos="35000">
                <a:schemeClr val="accent4">
                  <a:lumMod val="0"/>
                  <a:lumOff val="100000"/>
                </a:schemeClr>
              </a:gs>
              <a:gs pos="100000">
                <a:schemeClr val="tx2">
                  <a:lumMod val="20000"/>
                  <a:lumOff val="80000"/>
                </a:schemeClr>
              </a:gs>
            </a:gsLst>
            <a:path path="circle">
              <a:fillToRect l="50000" t="-80000" r="50000" b="180000"/>
            </a:path>
            <a:tileRect/>
          </a:gradFill>
          <a:ln w="25400">
            <a:solidFill>
              <a:srgbClr val="636363"/>
            </a:solidFill>
          </a:ln>
        </p:spPr>
        <p:txBody>
          <a:bodyPr vert="horz" wrap="square" lIns="0" tIns="12065" rIns="0" bIns="0" rtlCol="0">
            <a:spAutoFit/>
          </a:bodyPr>
          <a:lstStyle/>
          <a:p>
            <a:pPr marL="502920" lvl="1">
              <a:lnSpc>
                <a:spcPts val="2280"/>
              </a:lnSpc>
              <a:spcBef>
                <a:spcPts val="95"/>
              </a:spcBef>
              <a:tabLst>
                <a:tab pos="1701164" algn="l"/>
              </a:tabLst>
            </a:pPr>
            <a:endParaRPr lang="en-US" sz="2000" b="1" dirty="0">
              <a:solidFill>
                <a:srgbClr val="181818"/>
              </a:solidFill>
              <a:latin typeface="Consolas" panose="020B0609020204030204" pitchFamily="49" charset="0"/>
              <a:cs typeface="Arial"/>
            </a:endParaRPr>
          </a:p>
          <a:p>
            <a:pPr marL="502920" lvl="1">
              <a:lnSpc>
                <a:spcPts val="2280"/>
              </a:lnSpc>
              <a:spcBef>
                <a:spcPts val="95"/>
              </a:spcBef>
              <a:tabLst>
                <a:tab pos="1701164" algn="l"/>
              </a:tabLst>
            </a:pPr>
            <a:r>
              <a:rPr sz="2000" b="1" dirty="0">
                <a:solidFill>
                  <a:srgbClr val="181818"/>
                </a:solidFill>
                <a:latin typeface="Consolas" panose="020B0609020204030204" pitchFamily="49" charset="0"/>
                <a:cs typeface="Arial"/>
              </a:rPr>
              <a:t>CREATE TABLE</a:t>
            </a:r>
            <a:r>
              <a:rPr lang="en-US" sz="2000" b="1" dirty="0">
                <a:solidFill>
                  <a:srgbClr val="181818"/>
                </a:solidFill>
                <a:latin typeface="Consolas" panose="020B0609020204030204" pitchFamily="49" charset="0"/>
                <a:cs typeface="Arial"/>
              </a:rPr>
              <a:t> </a:t>
            </a:r>
            <a:r>
              <a:rPr sz="2000" dirty="0">
                <a:solidFill>
                  <a:srgbClr val="181818"/>
                </a:solidFill>
                <a:latin typeface="Consolas" panose="020B0609020204030204" pitchFamily="49" charset="0"/>
                <a:cs typeface="SimSun"/>
              </a:rPr>
              <a:t>foo (</a:t>
            </a:r>
            <a:endParaRPr sz="2000" dirty="0">
              <a:latin typeface="Consolas" panose="020B0609020204030204" pitchFamily="49" charset="0"/>
              <a:cs typeface="SimSun"/>
            </a:endParaRPr>
          </a:p>
          <a:p>
            <a:pPr marL="756285" lvl="1">
              <a:lnSpc>
                <a:spcPts val="2160"/>
              </a:lnSpc>
            </a:pPr>
            <a:r>
              <a:rPr sz="2000" dirty="0">
                <a:solidFill>
                  <a:srgbClr val="181818"/>
                </a:solidFill>
                <a:latin typeface="Consolas" panose="020B0609020204030204" pitchFamily="49" charset="0"/>
                <a:cs typeface="SimSun"/>
              </a:rPr>
              <a:t>a </a:t>
            </a:r>
            <a:r>
              <a:rPr sz="2000" b="1" dirty="0">
                <a:solidFill>
                  <a:srgbClr val="181818"/>
                </a:solidFill>
                <a:latin typeface="Consolas" panose="020B0609020204030204" pitchFamily="49" charset="0"/>
                <a:cs typeface="Arial"/>
              </a:rPr>
              <a:t>INT PRIMARY KEY</a:t>
            </a:r>
            <a:r>
              <a:rPr sz="2000" dirty="0">
                <a:solidFill>
                  <a:srgbClr val="181818"/>
                </a:solidFill>
                <a:latin typeface="Consolas" panose="020B0609020204030204" pitchFamily="49" charset="0"/>
                <a:cs typeface="SimSun"/>
              </a:rPr>
              <a:t>,</a:t>
            </a:r>
            <a:endParaRPr sz="2000" dirty="0">
              <a:latin typeface="Consolas" panose="020B0609020204030204" pitchFamily="49" charset="0"/>
              <a:cs typeface="SimSun"/>
            </a:endParaRPr>
          </a:p>
          <a:p>
            <a:pPr marL="756285" lvl="1">
              <a:lnSpc>
                <a:spcPts val="2280"/>
              </a:lnSpc>
            </a:pPr>
            <a:r>
              <a:rPr sz="2000" dirty="0">
                <a:solidFill>
                  <a:srgbClr val="181818"/>
                </a:solidFill>
                <a:latin typeface="Consolas" panose="020B0609020204030204" pitchFamily="49" charset="0"/>
                <a:cs typeface="SimSun"/>
              </a:rPr>
              <a:t>b </a:t>
            </a:r>
            <a:r>
              <a:rPr sz="2000" b="1" dirty="0">
                <a:solidFill>
                  <a:srgbClr val="181818"/>
                </a:solidFill>
                <a:latin typeface="Consolas" panose="020B0609020204030204" pitchFamily="49" charset="0"/>
                <a:cs typeface="Arial"/>
              </a:rPr>
              <a:t>INT NOT NULL</a:t>
            </a:r>
            <a:endParaRPr lang="en-US" sz="2000" b="1" dirty="0">
              <a:solidFill>
                <a:srgbClr val="181818"/>
              </a:solidFill>
              <a:latin typeface="Consolas" panose="020B0609020204030204" pitchFamily="49" charset="0"/>
              <a:cs typeface="Arial"/>
            </a:endParaRPr>
          </a:p>
          <a:p>
            <a:pPr marL="756285" lvl="1">
              <a:lnSpc>
                <a:spcPts val="2280"/>
              </a:lnSpc>
            </a:pPr>
            <a:r>
              <a:rPr lang="en-US" sz="2000" b="1" dirty="0">
                <a:solidFill>
                  <a:srgbClr val="181818"/>
                </a:solidFill>
                <a:latin typeface="Consolas" panose="020B0609020204030204" pitchFamily="49" charset="0"/>
                <a:cs typeface="Arial"/>
              </a:rPr>
              <a:t>);</a:t>
            </a:r>
          </a:p>
          <a:p>
            <a:pPr marL="756285" lvl="1">
              <a:lnSpc>
                <a:spcPts val="2280"/>
              </a:lnSpc>
            </a:pPr>
            <a:endParaRPr sz="2000" dirty="0">
              <a:latin typeface="Consolas" panose="020B0609020204030204" pitchFamily="49" charset="0"/>
              <a:cs typeface="SimSun"/>
            </a:endParaRPr>
          </a:p>
        </p:txBody>
      </p:sp>
      <p:sp>
        <p:nvSpPr>
          <p:cNvPr id="12" name="object 12"/>
          <p:cNvSpPr txBox="1"/>
          <p:nvPr/>
        </p:nvSpPr>
        <p:spPr>
          <a:xfrm>
            <a:off x="2894438" y="2242806"/>
            <a:ext cx="3675646" cy="2089675"/>
          </a:xfrm>
          <a:prstGeom prst="rect">
            <a:avLst/>
          </a:prstGeom>
          <a:gradFill>
            <a:gsLst>
              <a:gs pos="0">
                <a:schemeClr val="accent4">
                  <a:lumMod val="0"/>
                  <a:lumOff val="100000"/>
                </a:schemeClr>
              </a:gs>
              <a:gs pos="35000">
                <a:schemeClr val="accent4">
                  <a:lumMod val="0"/>
                  <a:lumOff val="100000"/>
                </a:schemeClr>
              </a:gs>
              <a:gs pos="100000">
                <a:schemeClr val="tx2">
                  <a:lumMod val="20000"/>
                  <a:lumOff val="80000"/>
                </a:schemeClr>
              </a:gs>
            </a:gsLst>
            <a:path path="circle">
              <a:fillToRect l="50000" t="-80000" r="50000" b="180000"/>
            </a:path>
          </a:gradFill>
          <a:ln w="28575">
            <a:solidFill>
              <a:schemeClr val="tx1"/>
            </a:solidFill>
          </a:ln>
        </p:spPr>
        <p:txBody>
          <a:bodyPr vert="horz" wrap="square" lIns="0" tIns="12065" rIns="0" bIns="0" rtlCol="0">
            <a:spAutoFit/>
          </a:bodyPr>
          <a:lstStyle/>
          <a:p>
            <a:pPr lvl="1">
              <a:lnSpc>
                <a:spcPts val="2280"/>
              </a:lnSpc>
              <a:spcBef>
                <a:spcPts val="95"/>
              </a:spcBef>
              <a:tabLst>
                <a:tab pos="1780539" algn="l"/>
              </a:tabLst>
            </a:pPr>
            <a:endParaRPr lang="en-US" sz="2000" b="1" dirty="0">
              <a:solidFill>
                <a:srgbClr val="181818"/>
              </a:solidFill>
              <a:latin typeface="Consolas" panose="020B0609020204030204" pitchFamily="49" charset="0"/>
              <a:cs typeface="Arial"/>
            </a:endParaRPr>
          </a:p>
          <a:p>
            <a:pPr lvl="1">
              <a:lnSpc>
                <a:spcPts val="2280"/>
              </a:lnSpc>
              <a:spcBef>
                <a:spcPts val="95"/>
              </a:spcBef>
              <a:tabLst>
                <a:tab pos="1780539" algn="l"/>
              </a:tabLst>
            </a:pPr>
            <a:r>
              <a:rPr lang="en-US" sz="2000" b="1" dirty="0">
                <a:solidFill>
                  <a:srgbClr val="181818"/>
                </a:solidFill>
                <a:latin typeface="Consolas" panose="020B0609020204030204" pitchFamily="49" charset="0"/>
                <a:cs typeface="Arial"/>
              </a:rPr>
              <a:t>CREATE TABLE	</a:t>
            </a:r>
            <a:r>
              <a:rPr lang="en-US" sz="2000" dirty="0">
                <a:solidFill>
                  <a:srgbClr val="181818"/>
                </a:solidFill>
                <a:latin typeface="Consolas" panose="020B0609020204030204" pitchFamily="49" charset="0"/>
                <a:cs typeface="SimSun"/>
              </a:rPr>
              <a:t>bar (</a:t>
            </a:r>
          </a:p>
          <a:p>
            <a:pPr lvl="1">
              <a:lnSpc>
                <a:spcPts val="2280"/>
              </a:lnSpc>
              <a:spcBef>
                <a:spcPts val="95"/>
              </a:spcBef>
              <a:tabLst>
                <a:tab pos="1780539" algn="l"/>
              </a:tabLst>
            </a:pPr>
            <a:r>
              <a:rPr sz="2000" dirty="0">
                <a:solidFill>
                  <a:srgbClr val="181818"/>
                </a:solidFill>
                <a:latin typeface="Consolas" panose="020B0609020204030204" pitchFamily="49" charset="0"/>
                <a:cs typeface="SimSun"/>
              </a:rPr>
              <a:t>c </a:t>
            </a:r>
            <a:r>
              <a:rPr sz="2000" b="1" dirty="0">
                <a:solidFill>
                  <a:srgbClr val="181818"/>
                </a:solidFill>
                <a:latin typeface="Consolas" panose="020B0609020204030204" pitchFamily="49" charset="0"/>
                <a:cs typeface="Arial"/>
              </a:rPr>
              <a:t>INT  PRIMARY</a:t>
            </a:r>
            <a:r>
              <a:rPr lang="en-US" sz="2000" b="1" dirty="0">
                <a:solidFill>
                  <a:srgbClr val="181818"/>
                </a:solidFill>
                <a:latin typeface="Consolas" panose="020B0609020204030204" pitchFamily="49" charset="0"/>
                <a:cs typeface="Arial"/>
              </a:rPr>
              <a:t> </a:t>
            </a:r>
            <a:r>
              <a:rPr sz="2000" b="1" dirty="0">
                <a:solidFill>
                  <a:srgbClr val="181818"/>
                </a:solidFill>
                <a:latin typeface="Consolas" panose="020B0609020204030204" pitchFamily="49" charset="0"/>
                <a:cs typeface="Arial"/>
              </a:rPr>
              <a:t>KEY</a:t>
            </a:r>
            <a:r>
              <a:rPr sz="2000" dirty="0">
                <a:solidFill>
                  <a:srgbClr val="181818"/>
                </a:solidFill>
                <a:latin typeface="Consolas" panose="020B0609020204030204" pitchFamily="49" charset="0"/>
                <a:cs typeface="SimSun"/>
              </a:rPr>
              <a:t>,</a:t>
            </a:r>
            <a:endParaRPr sz="2000" dirty="0">
              <a:latin typeface="Consolas" panose="020B0609020204030204" pitchFamily="49" charset="0"/>
              <a:cs typeface="SimSun"/>
            </a:endParaRPr>
          </a:p>
          <a:p>
            <a:pPr lvl="1">
              <a:lnSpc>
                <a:spcPts val="2150"/>
              </a:lnSpc>
            </a:pPr>
            <a:r>
              <a:rPr sz="2000" dirty="0">
                <a:solidFill>
                  <a:srgbClr val="181818"/>
                </a:solidFill>
                <a:latin typeface="Consolas" panose="020B0609020204030204" pitchFamily="49" charset="0"/>
                <a:cs typeface="SimSun"/>
              </a:rPr>
              <a:t>a </a:t>
            </a:r>
            <a:r>
              <a:rPr sz="2000" b="1" dirty="0">
                <a:solidFill>
                  <a:srgbClr val="181818"/>
                </a:solidFill>
                <a:latin typeface="Consolas" panose="020B0609020204030204" pitchFamily="49" charset="0"/>
                <a:cs typeface="Arial"/>
              </a:rPr>
              <a:t>INT</a:t>
            </a:r>
            <a:endParaRPr sz="2000" dirty="0">
              <a:latin typeface="Consolas" panose="020B0609020204030204" pitchFamily="49" charset="0"/>
              <a:cs typeface="Arial"/>
            </a:endParaRPr>
          </a:p>
          <a:p>
            <a:pPr lvl="1">
              <a:lnSpc>
                <a:spcPts val="2270"/>
              </a:lnSpc>
            </a:pPr>
            <a:r>
              <a:rPr sz="2000" b="1" dirty="0">
                <a:solidFill>
                  <a:srgbClr val="181818"/>
                </a:solidFill>
                <a:latin typeface="Consolas" panose="020B0609020204030204" pitchFamily="49" charset="0"/>
                <a:cs typeface="Segoe UI Symbol"/>
              </a:rPr>
              <a:t>⮱</a:t>
            </a:r>
            <a:r>
              <a:rPr sz="2000" b="1" dirty="0">
                <a:solidFill>
                  <a:srgbClr val="181818"/>
                </a:solidFill>
                <a:latin typeface="Consolas" panose="020B0609020204030204" pitchFamily="49" charset="0"/>
                <a:cs typeface="Arial"/>
              </a:rPr>
              <a:t>REFERENCES </a:t>
            </a:r>
            <a:r>
              <a:rPr sz="2000" dirty="0">
                <a:solidFill>
                  <a:srgbClr val="181818"/>
                </a:solidFill>
                <a:latin typeface="Consolas" panose="020B0609020204030204" pitchFamily="49" charset="0"/>
                <a:cs typeface="SimSun"/>
              </a:rPr>
              <a:t>foo (a)</a:t>
            </a:r>
            <a:endParaRPr lang="en-US" sz="2000" dirty="0">
              <a:solidFill>
                <a:srgbClr val="181818"/>
              </a:solidFill>
              <a:latin typeface="Consolas" panose="020B0609020204030204" pitchFamily="49" charset="0"/>
              <a:cs typeface="SimSun"/>
            </a:endParaRPr>
          </a:p>
          <a:p>
            <a:pPr lvl="1">
              <a:lnSpc>
                <a:spcPts val="2270"/>
              </a:lnSpc>
            </a:pPr>
            <a:r>
              <a:rPr lang="en-US" sz="2000" dirty="0">
                <a:solidFill>
                  <a:srgbClr val="181818"/>
                </a:solidFill>
                <a:latin typeface="Consolas" panose="020B0609020204030204" pitchFamily="49" charset="0"/>
                <a:cs typeface="SimSun"/>
              </a:rPr>
              <a:t>);</a:t>
            </a:r>
          </a:p>
          <a:p>
            <a:pPr lvl="1">
              <a:lnSpc>
                <a:spcPts val="2270"/>
              </a:lnSpc>
            </a:pPr>
            <a:endParaRPr sz="2000" dirty="0">
              <a:latin typeface="Consolas" panose="020B0609020204030204" pitchFamily="49" charset="0"/>
              <a:cs typeface="SimSun"/>
            </a:endParaRPr>
          </a:p>
        </p:txBody>
      </p:sp>
      <p:sp>
        <p:nvSpPr>
          <p:cNvPr id="14" name="object 14"/>
          <p:cNvSpPr/>
          <p:nvPr/>
        </p:nvSpPr>
        <p:spPr>
          <a:xfrm>
            <a:off x="2217979" y="1580030"/>
            <a:ext cx="1158465" cy="1789953"/>
          </a:xfrm>
          <a:custGeom>
            <a:avLst/>
            <a:gdLst/>
            <a:ahLst/>
            <a:cxnLst/>
            <a:rect l="l" t="t" r="r" b="b"/>
            <a:pathLst>
              <a:path w="887729" h="1570989">
                <a:moveTo>
                  <a:pt x="830326" y="1456543"/>
                </a:moveTo>
                <a:lnTo>
                  <a:pt x="808108" y="1461025"/>
                </a:lnTo>
                <a:lnTo>
                  <a:pt x="789939" y="1473259"/>
                </a:lnTo>
                <a:lnTo>
                  <a:pt x="777676" y="1491422"/>
                </a:lnTo>
                <a:lnTo>
                  <a:pt x="773176" y="1513693"/>
                </a:lnTo>
                <a:lnTo>
                  <a:pt x="777676" y="1535910"/>
                </a:lnTo>
                <a:lnTo>
                  <a:pt x="789939" y="1554079"/>
                </a:lnTo>
                <a:lnTo>
                  <a:pt x="808108" y="1566342"/>
                </a:lnTo>
                <a:lnTo>
                  <a:pt x="830326" y="1570843"/>
                </a:lnTo>
                <a:lnTo>
                  <a:pt x="852596" y="1566342"/>
                </a:lnTo>
                <a:lnTo>
                  <a:pt x="870759" y="1554079"/>
                </a:lnTo>
                <a:lnTo>
                  <a:pt x="882993" y="1535910"/>
                </a:lnTo>
                <a:lnTo>
                  <a:pt x="883632" y="1532743"/>
                </a:lnTo>
                <a:lnTo>
                  <a:pt x="830326" y="1532743"/>
                </a:lnTo>
                <a:lnTo>
                  <a:pt x="830326" y="1494643"/>
                </a:lnTo>
                <a:lnTo>
                  <a:pt x="883641" y="1494643"/>
                </a:lnTo>
                <a:lnTo>
                  <a:pt x="882993" y="1491422"/>
                </a:lnTo>
                <a:lnTo>
                  <a:pt x="870759" y="1473259"/>
                </a:lnTo>
                <a:lnTo>
                  <a:pt x="852596" y="1461025"/>
                </a:lnTo>
                <a:lnTo>
                  <a:pt x="830326" y="1456543"/>
                </a:lnTo>
                <a:close/>
              </a:path>
              <a:path w="887729" h="1570989">
                <a:moveTo>
                  <a:pt x="359028" y="66528"/>
                </a:moveTo>
                <a:lnTo>
                  <a:pt x="19050" y="66528"/>
                </a:lnTo>
                <a:lnTo>
                  <a:pt x="11626" y="68022"/>
                </a:lnTo>
                <a:lnTo>
                  <a:pt x="5572" y="72100"/>
                </a:lnTo>
                <a:lnTo>
                  <a:pt x="1494" y="78154"/>
                </a:lnTo>
                <a:lnTo>
                  <a:pt x="0" y="85578"/>
                </a:lnTo>
                <a:lnTo>
                  <a:pt x="0" y="1513693"/>
                </a:lnTo>
                <a:lnTo>
                  <a:pt x="1494" y="1521116"/>
                </a:lnTo>
                <a:lnTo>
                  <a:pt x="5572" y="1527171"/>
                </a:lnTo>
                <a:lnTo>
                  <a:pt x="11626" y="1531248"/>
                </a:lnTo>
                <a:lnTo>
                  <a:pt x="19050" y="1532743"/>
                </a:lnTo>
                <a:lnTo>
                  <a:pt x="777035" y="1532743"/>
                </a:lnTo>
                <a:lnTo>
                  <a:pt x="773176" y="1513693"/>
                </a:lnTo>
                <a:lnTo>
                  <a:pt x="38100" y="1513693"/>
                </a:lnTo>
                <a:lnTo>
                  <a:pt x="19050" y="1494643"/>
                </a:lnTo>
                <a:lnTo>
                  <a:pt x="38100" y="1494643"/>
                </a:lnTo>
                <a:lnTo>
                  <a:pt x="38100" y="104628"/>
                </a:lnTo>
                <a:lnTo>
                  <a:pt x="19050" y="104628"/>
                </a:lnTo>
                <a:lnTo>
                  <a:pt x="38100" y="85578"/>
                </a:lnTo>
                <a:lnTo>
                  <a:pt x="391686" y="85578"/>
                </a:lnTo>
                <a:lnTo>
                  <a:pt x="359028" y="66528"/>
                </a:lnTo>
                <a:close/>
              </a:path>
              <a:path w="887729" h="1570989">
                <a:moveTo>
                  <a:pt x="883641" y="1494643"/>
                </a:moveTo>
                <a:lnTo>
                  <a:pt x="830326" y="1494643"/>
                </a:lnTo>
                <a:lnTo>
                  <a:pt x="830326" y="1532743"/>
                </a:lnTo>
                <a:lnTo>
                  <a:pt x="883632" y="1532743"/>
                </a:lnTo>
                <a:lnTo>
                  <a:pt x="887476" y="1513693"/>
                </a:lnTo>
                <a:lnTo>
                  <a:pt x="883641" y="1494643"/>
                </a:lnTo>
                <a:close/>
              </a:path>
              <a:path w="887729" h="1570989">
                <a:moveTo>
                  <a:pt x="38100" y="1494643"/>
                </a:moveTo>
                <a:lnTo>
                  <a:pt x="19050" y="1494643"/>
                </a:lnTo>
                <a:lnTo>
                  <a:pt x="38100" y="1513693"/>
                </a:lnTo>
                <a:lnTo>
                  <a:pt x="38100" y="1494643"/>
                </a:lnTo>
                <a:close/>
              </a:path>
              <a:path w="887729" h="1570989">
                <a:moveTo>
                  <a:pt x="777025" y="1494643"/>
                </a:moveTo>
                <a:lnTo>
                  <a:pt x="38100" y="1494643"/>
                </a:lnTo>
                <a:lnTo>
                  <a:pt x="38100" y="1513693"/>
                </a:lnTo>
                <a:lnTo>
                  <a:pt x="773176" y="1513693"/>
                </a:lnTo>
                <a:lnTo>
                  <a:pt x="777025" y="1494643"/>
                </a:lnTo>
                <a:close/>
              </a:path>
              <a:path w="887729" h="1570989">
                <a:moveTo>
                  <a:pt x="391686" y="85578"/>
                </a:moveTo>
                <a:lnTo>
                  <a:pt x="305688" y="135743"/>
                </a:lnTo>
                <a:lnTo>
                  <a:pt x="300081" y="140795"/>
                </a:lnTo>
                <a:lnTo>
                  <a:pt x="296925" y="147395"/>
                </a:lnTo>
                <a:lnTo>
                  <a:pt x="296437" y="154709"/>
                </a:lnTo>
                <a:lnTo>
                  <a:pt x="298831" y="161905"/>
                </a:lnTo>
                <a:lnTo>
                  <a:pt x="303883" y="167512"/>
                </a:lnTo>
                <a:lnTo>
                  <a:pt x="310483" y="170668"/>
                </a:lnTo>
                <a:lnTo>
                  <a:pt x="317797" y="171156"/>
                </a:lnTo>
                <a:lnTo>
                  <a:pt x="324992" y="168763"/>
                </a:lnTo>
                <a:lnTo>
                  <a:pt x="434854" y="104628"/>
                </a:lnTo>
                <a:lnTo>
                  <a:pt x="429640" y="104628"/>
                </a:lnTo>
                <a:lnTo>
                  <a:pt x="429640" y="102088"/>
                </a:lnTo>
                <a:lnTo>
                  <a:pt x="419988" y="102088"/>
                </a:lnTo>
                <a:lnTo>
                  <a:pt x="391686" y="85578"/>
                </a:lnTo>
                <a:close/>
              </a:path>
              <a:path w="887729" h="1570989">
                <a:moveTo>
                  <a:pt x="38100" y="85578"/>
                </a:moveTo>
                <a:lnTo>
                  <a:pt x="19050" y="104628"/>
                </a:lnTo>
                <a:lnTo>
                  <a:pt x="38100" y="104628"/>
                </a:lnTo>
                <a:lnTo>
                  <a:pt x="38100" y="85578"/>
                </a:lnTo>
                <a:close/>
              </a:path>
              <a:path w="887729" h="1570989">
                <a:moveTo>
                  <a:pt x="391686" y="85578"/>
                </a:moveTo>
                <a:lnTo>
                  <a:pt x="38100" y="85578"/>
                </a:lnTo>
                <a:lnTo>
                  <a:pt x="38100" y="104628"/>
                </a:lnTo>
                <a:lnTo>
                  <a:pt x="359028" y="104628"/>
                </a:lnTo>
                <a:lnTo>
                  <a:pt x="391686" y="85578"/>
                </a:lnTo>
                <a:close/>
              </a:path>
              <a:path w="887729" h="1570989">
                <a:moveTo>
                  <a:pt x="434854" y="66528"/>
                </a:moveTo>
                <a:lnTo>
                  <a:pt x="429640" y="66528"/>
                </a:lnTo>
                <a:lnTo>
                  <a:pt x="429640" y="104628"/>
                </a:lnTo>
                <a:lnTo>
                  <a:pt x="434854" y="104628"/>
                </a:lnTo>
                <a:lnTo>
                  <a:pt x="467487" y="85578"/>
                </a:lnTo>
                <a:lnTo>
                  <a:pt x="434854" y="66528"/>
                </a:lnTo>
                <a:close/>
              </a:path>
              <a:path w="887729" h="1570989">
                <a:moveTo>
                  <a:pt x="419988" y="69068"/>
                </a:moveTo>
                <a:lnTo>
                  <a:pt x="391686" y="85578"/>
                </a:lnTo>
                <a:lnTo>
                  <a:pt x="419988" y="102088"/>
                </a:lnTo>
                <a:lnTo>
                  <a:pt x="419988" y="69068"/>
                </a:lnTo>
                <a:close/>
              </a:path>
              <a:path w="887729" h="1570989">
                <a:moveTo>
                  <a:pt x="429640" y="69068"/>
                </a:moveTo>
                <a:lnTo>
                  <a:pt x="419988" y="69068"/>
                </a:lnTo>
                <a:lnTo>
                  <a:pt x="419988" y="102088"/>
                </a:lnTo>
                <a:lnTo>
                  <a:pt x="429640" y="102088"/>
                </a:lnTo>
                <a:lnTo>
                  <a:pt x="429640" y="69068"/>
                </a:lnTo>
                <a:close/>
              </a:path>
              <a:path w="887729" h="1570989">
                <a:moveTo>
                  <a:pt x="317797" y="0"/>
                </a:moveTo>
                <a:lnTo>
                  <a:pt x="310483" y="488"/>
                </a:lnTo>
                <a:lnTo>
                  <a:pt x="303883" y="3643"/>
                </a:lnTo>
                <a:lnTo>
                  <a:pt x="298831" y="9251"/>
                </a:lnTo>
                <a:lnTo>
                  <a:pt x="296437" y="16446"/>
                </a:lnTo>
                <a:lnTo>
                  <a:pt x="296926" y="23760"/>
                </a:lnTo>
                <a:lnTo>
                  <a:pt x="300081" y="30360"/>
                </a:lnTo>
                <a:lnTo>
                  <a:pt x="305688" y="35413"/>
                </a:lnTo>
                <a:lnTo>
                  <a:pt x="391686" y="85578"/>
                </a:lnTo>
                <a:lnTo>
                  <a:pt x="419988" y="69068"/>
                </a:lnTo>
                <a:lnTo>
                  <a:pt x="429640" y="69068"/>
                </a:lnTo>
                <a:lnTo>
                  <a:pt x="429640" y="66528"/>
                </a:lnTo>
                <a:lnTo>
                  <a:pt x="434854" y="66528"/>
                </a:lnTo>
                <a:lnTo>
                  <a:pt x="324992" y="2393"/>
                </a:lnTo>
                <a:lnTo>
                  <a:pt x="317797" y="0"/>
                </a:lnTo>
                <a:close/>
              </a:path>
            </a:pathLst>
          </a:custGeom>
          <a:solidFill>
            <a:srgbClr val="EE3D42"/>
          </a:solidFill>
        </p:spPr>
        <p:txBody>
          <a:bodyPr wrap="square" lIns="0" tIns="0" rIns="0" bIns="0" rtlCol="0"/>
          <a:lstStyle/>
          <a:p>
            <a:endParaRP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522" y="2832090"/>
            <a:ext cx="5244548" cy="1383520"/>
          </a:xfrm>
          <a:prstGeom prst="rect">
            <a:avLst/>
          </a:prstGeom>
        </p:spPr>
        <p:txBody>
          <a:bodyPr vert="horz" wrap="square" lIns="0" tIns="46990" rIns="0" bIns="0" rtlCol="0">
            <a:spAutoFit/>
          </a:bodyPr>
          <a:lstStyle/>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Potentially reduces the amount of I/O for</a:t>
            </a:r>
            <a:endParaRPr sz="2000" dirty="0">
              <a:latin typeface="Palatino Linotype"/>
              <a:cs typeface="Palatino Linotype"/>
            </a:endParaRPr>
          </a:p>
          <a:p>
            <a:pPr marL="356870">
              <a:lnSpc>
                <a:spcPct val="150000"/>
              </a:lnSpc>
            </a:pPr>
            <a:r>
              <a:rPr sz="2000" dirty="0">
                <a:solidFill>
                  <a:srgbClr val="585858"/>
                </a:solidFill>
                <a:latin typeface="Palatino Linotype"/>
                <a:cs typeface="Palatino Linotype"/>
              </a:rPr>
              <a:t>common workload patterns.</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Can make updates more expensive.</a:t>
            </a:r>
            <a:endParaRPr sz="2000" dirty="0">
              <a:latin typeface="Palatino Linotype"/>
              <a:cs typeface="Palatino Linotype"/>
            </a:endParaRPr>
          </a:p>
        </p:txBody>
      </p:sp>
      <p:sp>
        <p:nvSpPr>
          <p:cNvPr id="5" name="object 5"/>
          <p:cNvSpPr txBox="1"/>
          <p:nvPr/>
        </p:nvSpPr>
        <p:spPr>
          <a:xfrm>
            <a:off x="6931279" y="1733036"/>
            <a:ext cx="506730" cy="391795"/>
          </a:xfrm>
          <a:prstGeom prst="rect">
            <a:avLst/>
          </a:prstGeom>
        </p:spPr>
        <p:txBody>
          <a:bodyPr vert="horz" wrap="square" lIns="0" tIns="12700" rIns="0" bIns="0" rtlCol="0">
            <a:spAutoFit/>
          </a:bodyPr>
          <a:lstStyle/>
          <a:p>
            <a:pPr marL="12700">
              <a:spcBef>
                <a:spcPts val="100"/>
              </a:spcBef>
            </a:pPr>
            <a:r>
              <a:rPr b="1" dirty="0">
                <a:solidFill>
                  <a:srgbClr val="EE3D42"/>
                </a:solidFill>
                <a:latin typeface="Arial"/>
                <a:cs typeface="Arial"/>
              </a:rPr>
              <a:t>foo</a:t>
            </a:r>
            <a:endParaRPr>
              <a:latin typeface="Arial"/>
              <a:cs typeface="Arial"/>
            </a:endParaRPr>
          </a:p>
        </p:txBody>
      </p:sp>
      <p:graphicFrame>
        <p:nvGraphicFramePr>
          <p:cNvPr id="6" name="object 6"/>
          <p:cNvGraphicFramePr>
            <a:graphicFrameLocks noGrp="1"/>
          </p:cNvGraphicFramePr>
          <p:nvPr>
            <p:extLst>
              <p:ext uri="{D42A27DB-BD31-4B8C-83A1-F6EECF244321}">
                <p14:modId xmlns:p14="http://schemas.microsoft.com/office/powerpoint/2010/main" val="862483536"/>
              </p:ext>
            </p:extLst>
          </p:nvPr>
        </p:nvGraphicFramePr>
        <p:xfrm>
          <a:off x="6258940" y="3608748"/>
          <a:ext cx="1828800" cy="1365502"/>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455676">
                <a:tc>
                  <a:txBody>
                    <a:bodyPr/>
                    <a:lstStyle/>
                    <a:p>
                      <a:pPr marL="5080" algn="ctr">
                        <a:lnSpc>
                          <a:spcPct val="100000"/>
                        </a:lnSpc>
                        <a:spcBef>
                          <a:spcPts val="600"/>
                        </a:spcBef>
                      </a:pPr>
                      <a:r>
                        <a:rPr sz="1900" b="1" i="1" spc="-175" dirty="0">
                          <a:solidFill>
                            <a:srgbClr val="EE3D42"/>
                          </a:solidFill>
                          <a:latin typeface="Arial"/>
                          <a:cs typeface="Arial"/>
                        </a:rPr>
                        <a:t>Header</a:t>
                      </a:r>
                      <a:endParaRPr sz="1900">
                        <a:latin typeface="Arial"/>
                        <a:cs typeface="Arial"/>
                      </a:endParaRPr>
                    </a:p>
                  </a:txBody>
                  <a:tcPr marL="0" marR="0" marT="7620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6350" algn="ctr">
                        <a:lnSpc>
                          <a:spcPct val="100000"/>
                        </a:lnSpc>
                        <a:spcBef>
                          <a:spcPts val="700"/>
                        </a:spcBef>
                      </a:pPr>
                      <a:r>
                        <a:rPr sz="1800" dirty="0">
                          <a:solidFill>
                            <a:srgbClr val="636363"/>
                          </a:solidFill>
                          <a:latin typeface="SimSun"/>
                          <a:cs typeface="SimSun"/>
                        </a:rPr>
                        <a:t>c</a:t>
                      </a:r>
                      <a:endParaRPr sz="1800">
                        <a:latin typeface="SimSun"/>
                        <a:cs typeface="SimSun"/>
                      </a:endParaRPr>
                    </a:p>
                  </a:txBody>
                  <a:tcPr marL="0" marR="0" marT="8890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6350" algn="ctr">
                        <a:lnSpc>
                          <a:spcPct val="100000"/>
                        </a:lnSpc>
                        <a:spcBef>
                          <a:spcPts val="700"/>
                        </a:spcBef>
                      </a:pPr>
                      <a:r>
                        <a:rPr sz="1800" dirty="0">
                          <a:solidFill>
                            <a:srgbClr val="636363"/>
                          </a:solidFill>
                          <a:latin typeface="SimSun"/>
                          <a:cs typeface="SimSun"/>
                        </a:rPr>
                        <a:t>a</a:t>
                      </a:r>
                      <a:endParaRPr sz="1800">
                        <a:latin typeface="SimSun"/>
                        <a:cs typeface="SimSun"/>
                      </a:endParaRPr>
                    </a:p>
                  </a:txBody>
                  <a:tcPr marL="0" marR="0" marT="8890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0"/>
                  </a:ext>
                </a:extLst>
              </a:tr>
              <a:tr h="454151">
                <a:tc>
                  <a:txBody>
                    <a:bodyPr/>
                    <a:lstStyle/>
                    <a:p>
                      <a:pPr marL="5080" algn="ctr">
                        <a:lnSpc>
                          <a:spcPct val="100000"/>
                        </a:lnSpc>
                        <a:spcBef>
                          <a:spcPts val="590"/>
                        </a:spcBef>
                      </a:pPr>
                      <a:r>
                        <a:rPr sz="1900" b="1" i="1" spc="-175" dirty="0">
                          <a:solidFill>
                            <a:srgbClr val="EE3D42"/>
                          </a:solidFill>
                          <a:latin typeface="Arial"/>
                          <a:cs typeface="Arial"/>
                        </a:rPr>
                        <a:t>Header</a:t>
                      </a:r>
                      <a:endParaRPr sz="1900">
                        <a:latin typeface="Arial"/>
                        <a:cs typeface="Arial"/>
                      </a:endParaRPr>
                    </a:p>
                  </a:txBody>
                  <a:tcPr marL="0" marR="0" marT="7493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6350" algn="ctr">
                        <a:lnSpc>
                          <a:spcPct val="100000"/>
                        </a:lnSpc>
                        <a:spcBef>
                          <a:spcPts val="690"/>
                        </a:spcBef>
                      </a:pPr>
                      <a:r>
                        <a:rPr sz="1800" dirty="0">
                          <a:solidFill>
                            <a:srgbClr val="636363"/>
                          </a:solidFill>
                          <a:latin typeface="SimSun"/>
                          <a:cs typeface="SimSun"/>
                        </a:rPr>
                        <a:t>c</a:t>
                      </a:r>
                      <a:endParaRPr sz="1800">
                        <a:latin typeface="SimSun"/>
                        <a:cs typeface="SimSun"/>
                      </a:endParaRPr>
                    </a:p>
                  </a:txBody>
                  <a:tcPr marL="0" marR="0" marT="8763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6350" algn="ctr">
                        <a:lnSpc>
                          <a:spcPct val="100000"/>
                        </a:lnSpc>
                        <a:spcBef>
                          <a:spcPts val="690"/>
                        </a:spcBef>
                      </a:pPr>
                      <a:r>
                        <a:rPr sz="1800" dirty="0">
                          <a:solidFill>
                            <a:srgbClr val="636363"/>
                          </a:solidFill>
                          <a:latin typeface="SimSun"/>
                          <a:cs typeface="SimSun"/>
                        </a:rPr>
                        <a:t>a</a:t>
                      </a:r>
                      <a:endParaRPr sz="1800">
                        <a:latin typeface="SimSun"/>
                        <a:cs typeface="SimSun"/>
                      </a:endParaRPr>
                    </a:p>
                  </a:txBody>
                  <a:tcPr marL="0" marR="0" marT="87630"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1"/>
                  </a:ext>
                </a:extLst>
              </a:tr>
              <a:tr h="455675">
                <a:tc>
                  <a:txBody>
                    <a:bodyPr/>
                    <a:lstStyle/>
                    <a:p>
                      <a:pPr marL="5080" algn="ctr">
                        <a:lnSpc>
                          <a:spcPct val="100000"/>
                        </a:lnSpc>
                        <a:spcBef>
                          <a:spcPts val="595"/>
                        </a:spcBef>
                      </a:pPr>
                      <a:r>
                        <a:rPr sz="1900" b="1" i="1" spc="-175" dirty="0">
                          <a:solidFill>
                            <a:srgbClr val="EE3D42"/>
                          </a:solidFill>
                          <a:latin typeface="Arial"/>
                          <a:cs typeface="Arial"/>
                        </a:rPr>
                        <a:t>Header</a:t>
                      </a:r>
                      <a:endParaRPr sz="1900">
                        <a:latin typeface="Arial"/>
                        <a:cs typeface="Arial"/>
                      </a:endParaRPr>
                    </a:p>
                  </a:txBody>
                  <a:tcPr marL="0" marR="0" marT="755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6350" algn="ctr">
                        <a:lnSpc>
                          <a:spcPct val="100000"/>
                        </a:lnSpc>
                        <a:spcBef>
                          <a:spcPts val="695"/>
                        </a:spcBef>
                      </a:pPr>
                      <a:r>
                        <a:rPr sz="1800" dirty="0">
                          <a:solidFill>
                            <a:srgbClr val="636363"/>
                          </a:solidFill>
                          <a:latin typeface="SimSun"/>
                          <a:cs typeface="SimSun"/>
                        </a:rPr>
                        <a:t>c</a:t>
                      </a:r>
                      <a:endParaRPr sz="1800">
                        <a:latin typeface="SimSun"/>
                        <a:cs typeface="SimSun"/>
                      </a:endParaRPr>
                    </a:p>
                  </a:txBody>
                  <a:tcPr marL="0" marR="0" marT="882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6350" algn="ctr">
                        <a:lnSpc>
                          <a:spcPct val="100000"/>
                        </a:lnSpc>
                        <a:spcBef>
                          <a:spcPts val="695"/>
                        </a:spcBef>
                      </a:pPr>
                      <a:r>
                        <a:rPr sz="1800" dirty="0">
                          <a:solidFill>
                            <a:srgbClr val="636363"/>
                          </a:solidFill>
                          <a:latin typeface="SimSun"/>
                          <a:cs typeface="SimSun"/>
                        </a:rPr>
                        <a:t>a</a:t>
                      </a:r>
                      <a:endParaRPr sz="1800">
                        <a:latin typeface="SimSun"/>
                        <a:cs typeface="SimSun"/>
                      </a:endParaRPr>
                    </a:p>
                  </a:txBody>
                  <a:tcPr marL="0" marR="0" marT="882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2"/>
                  </a:ext>
                </a:extLst>
              </a:tr>
            </a:tbl>
          </a:graphicData>
        </a:graphic>
      </p:graphicFrame>
      <p:sp>
        <p:nvSpPr>
          <p:cNvPr id="7" name="object 7"/>
          <p:cNvSpPr txBox="1"/>
          <p:nvPr/>
        </p:nvSpPr>
        <p:spPr>
          <a:xfrm>
            <a:off x="6944105" y="3179869"/>
            <a:ext cx="495300" cy="391160"/>
          </a:xfrm>
          <a:prstGeom prst="rect">
            <a:avLst/>
          </a:prstGeom>
        </p:spPr>
        <p:txBody>
          <a:bodyPr vert="horz" wrap="square" lIns="0" tIns="12700" rIns="0" bIns="0" rtlCol="0">
            <a:spAutoFit/>
          </a:bodyPr>
          <a:lstStyle/>
          <a:p>
            <a:pPr marL="12700">
              <a:spcBef>
                <a:spcPts val="100"/>
              </a:spcBef>
            </a:pPr>
            <a:r>
              <a:rPr b="1" dirty="0">
                <a:solidFill>
                  <a:srgbClr val="EE3D42"/>
                </a:solidFill>
                <a:latin typeface="Arial"/>
                <a:cs typeface="Arial"/>
              </a:rPr>
              <a:t>bar</a:t>
            </a:r>
            <a:endParaRPr>
              <a:latin typeface="Arial"/>
              <a:cs typeface="Arial"/>
            </a:endParaRPr>
          </a:p>
        </p:txBody>
      </p:sp>
      <p:graphicFrame>
        <p:nvGraphicFramePr>
          <p:cNvPr id="8" name="object 8"/>
          <p:cNvGraphicFramePr>
            <a:graphicFrameLocks noGrp="1"/>
          </p:cNvGraphicFramePr>
          <p:nvPr>
            <p:extLst>
              <p:ext uri="{D42A27DB-BD31-4B8C-83A1-F6EECF244321}">
                <p14:modId xmlns:p14="http://schemas.microsoft.com/office/powerpoint/2010/main" val="2626726461"/>
              </p:ext>
            </p:extLst>
          </p:nvPr>
        </p:nvGraphicFramePr>
        <p:xfrm>
          <a:off x="6265037" y="2154852"/>
          <a:ext cx="1828800" cy="457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457200">
                <a:tc>
                  <a:txBody>
                    <a:bodyPr/>
                    <a:lstStyle/>
                    <a:p>
                      <a:pPr marL="114935">
                        <a:lnSpc>
                          <a:spcPct val="100000"/>
                        </a:lnSpc>
                        <a:spcBef>
                          <a:spcPts val="595"/>
                        </a:spcBef>
                      </a:pPr>
                      <a:r>
                        <a:rPr sz="1900" b="1" i="1" spc="-175" dirty="0">
                          <a:solidFill>
                            <a:srgbClr val="EE3D42"/>
                          </a:solidFill>
                          <a:latin typeface="Arial"/>
                          <a:cs typeface="Arial"/>
                        </a:rPr>
                        <a:t>Header</a:t>
                      </a:r>
                      <a:endParaRPr sz="1900">
                        <a:latin typeface="Arial"/>
                        <a:cs typeface="Arial"/>
                      </a:endParaRPr>
                    </a:p>
                  </a:txBody>
                  <a:tcPr marL="0" marR="0" marT="755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3810" algn="ctr">
                        <a:lnSpc>
                          <a:spcPct val="100000"/>
                        </a:lnSpc>
                        <a:spcBef>
                          <a:spcPts val="695"/>
                        </a:spcBef>
                      </a:pPr>
                      <a:r>
                        <a:rPr sz="1800" dirty="0">
                          <a:solidFill>
                            <a:srgbClr val="636363"/>
                          </a:solidFill>
                          <a:latin typeface="SimSun"/>
                          <a:cs typeface="SimSun"/>
                        </a:rPr>
                        <a:t>a</a:t>
                      </a:r>
                      <a:endParaRPr sz="1800">
                        <a:latin typeface="SimSun"/>
                        <a:cs typeface="SimSun"/>
                      </a:endParaRPr>
                    </a:p>
                  </a:txBody>
                  <a:tcPr marL="0" marR="0" marT="882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tc>
                  <a:txBody>
                    <a:bodyPr/>
                    <a:lstStyle/>
                    <a:p>
                      <a:pPr marL="4445" algn="ctr">
                        <a:lnSpc>
                          <a:spcPct val="100000"/>
                        </a:lnSpc>
                        <a:spcBef>
                          <a:spcPts val="695"/>
                        </a:spcBef>
                      </a:pPr>
                      <a:r>
                        <a:rPr sz="1800" dirty="0">
                          <a:solidFill>
                            <a:srgbClr val="636363"/>
                          </a:solidFill>
                          <a:latin typeface="SimSun"/>
                          <a:cs typeface="SimSun"/>
                        </a:rPr>
                        <a:t>b</a:t>
                      </a:r>
                      <a:endParaRPr sz="1800">
                        <a:latin typeface="SimSun"/>
                        <a:cs typeface="SimSun"/>
                      </a:endParaRPr>
                    </a:p>
                  </a:txBody>
                  <a:tcPr marL="0" marR="0" marT="88265" marB="0">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solidFill>
                      <a:srgbClr val="FFFFFF"/>
                    </a:solidFill>
                  </a:tcPr>
                </a:tc>
                <a:extLst>
                  <a:ext uri="{0D108BD9-81ED-4DB2-BD59-A6C34878D82A}">
                    <a16:rowId xmlns:a16="http://schemas.microsoft.com/office/drawing/2014/main" val="10000"/>
                  </a:ext>
                </a:extLst>
              </a:tr>
            </a:tbl>
          </a:graphicData>
        </a:graphic>
      </p:graphicFrame>
      <p:sp>
        <p:nvSpPr>
          <p:cNvPr id="10" name="object 2">
            <a:extLst>
              <a:ext uri="{FF2B5EF4-FFF2-40B4-BE49-F238E27FC236}">
                <a16:creationId xmlns:a16="http://schemas.microsoft.com/office/drawing/2014/main" id="{B384C6E6-1792-473D-8B86-7BAFC2EC5313}"/>
              </a:ext>
            </a:extLst>
          </p:cNvPr>
          <p:cNvSpPr txBox="1">
            <a:spLocks noGrp="1"/>
          </p:cNvSpPr>
          <p:nvPr>
            <p:ph type="title"/>
          </p:nvPr>
        </p:nvSpPr>
        <p:spPr>
          <a:xfrm>
            <a:off x="22098" y="182"/>
            <a:ext cx="9121902"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3213735" algn="l"/>
                <a:tab pos="4567555" algn="l"/>
              </a:tabLst>
            </a:pPr>
            <a:r>
              <a:rPr lang="pt-BR" b="1" dirty="0">
                <a:effectLst>
                  <a:outerShdw blurRad="38100" dist="38100" dir="2700000" algn="tl">
                    <a:srgbClr val="000000">
                      <a:alpha val="43137"/>
                    </a:srgbClr>
                  </a:outerShdw>
                </a:effectLst>
              </a:rPr>
              <a:t>Denormalized Tuple Data</a:t>
            </a:r>
          </a:p>
        </p:txBody>
      </p:sp>
      <p:sp>
        <p:nvSpPr>
          <p:cNvPr id="11" name="object 3">
            <a:extLst>
              <a:ext uri="{FF2B5EF4-FFF2-40B4-BE49-F238E27FC236}">
                <a16:creationId xmlns:a16="http://schemas.microsoft.com/office/drawing/2014/main" id="{5A91372A-9415-47F0-BEAD-D3F366C65EC6}"/>
              </a:ext>
            </a:extLst>
          </p:cNvPr>
          <p:cNvSpPr txBox="1"/>
          <p:nvPr/>
        </p:nvSpPr>
        <p:spPr>
          <a:xfrm>
            <a:off x="80292" y="1131725"/>
            <a:ext cx="8987508" cy="1098891"/>
          </a:xfrm>
          <a:prstGeom prst="rect">
            <a:avLst/>
          </a:prstGeom>
        </p:spPr>
        <p:txBody>
          <a:bodyPr vert="horz" wrap="square" lIns="0" tIns="46990" rIns="0" bIns="0" rtlCol="0">
            <a:spAutoFit/>
          </a:bodyPr>
          <a:lstStyle/>
          <a:p>
            <a:pPr marL="12700" marR="38735">
              <a:lnSpc>
                <a:spcPct val="150000"/>
              </a:lnSpc>
              <a:spcBef>
                <a:spcPts val="370"/>
              </a:spcBef>
            </a:pPr>
            <a:r>
              <a:rPr dirty="0">
                <a:solidFill>
                  <a:srgbClr val="585858"/>
                </a:solidFill>
                <a:latin typeface="Palatino Linotype"/>
                <a:cs typeface="Palatino Linotype"/>
              </a:rPr>
              <a:t>Can physically </a:t>
            </a:r>
            <a:r>
              <a:rPr b="1" i="1" dirty="0">
                <a:solidFill>
                  <a:srgbClr val="585858"/>
                </a:solidFill>
                <a:latin typeface="Times New Roman"/>
                <a:cs typeface="Times New Roman"/>
              </a:rPr>
              <a:t>denormalize </a:t>
            </a:r>
            <a:r>
              <a:rPr dirty="0">
                <a:solidFill>
                  <a:srgbClr val="585858"/>
                </a:solidFill>
                <a:latin typeface="Palatino Linotype"/>
                <a:cs typeface="Palatino Linotype"/>
              </a:rPr>
              <a:t>(e.g., "pre  join") related tuples and store them  together in the same page.</a:t>
            </a:r>
            <a:endParaRPr dirty="0">
              <a:latin typeface="Palatino Linotype"/>
              <a:cs typeface="Palatino Linotype"/>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0"/>
            <a:ext cx="9120188" cy="838200"/>
          </a:xfrm>
        </p:spPr>
        <p:txBody>
          <a:bodyPr anchor="ctr"/>
          <a:lstStyle/>
          <a:p>
            <a:pPr algn="ctr"/>
            <a:r>
              <a:rPr lang="en-US" altLang="en-US" sz="2500" b="1" dirty="0"/>
              <a:t>Record Blocking and Spanned Versus Unspanned Records</a:t>
            </a:r>
          </a:p>
        </p:txBody>
      </p:sp>
      <p:sp>
        <p:nvSpPr>
          <p:cNvPr id="33795" name="Content Placeholder 2"/>
          <p:cNvSpPr>
            <a:spLocks noGrp="1"/>
          </p:cNvSpPr>
          <p:nvPr>
            <p:ph idx="1"/>
          </p:nvPr>
        </p:nvSpPr>
        <p:spPr>
          <a:xfrm>
            <a:off x="62688" y="914400"/>
            <a:ext cx="9042400" cy="5867400"/>
          </a:xfrm>
        </p:spPr>
        <p:txBody>
          <a:bodyPr/>
          <a:lstStyle/>
          <a:p>
            <a:pPr>
              <a:lnSpc>
                <a:spcPct val="150000"/>
              </a:lnSpc>
            </a:pPr>
            <a:r>
              <a:rPr lang="en-US" altLang="en-US" dirty="0"/>
              <a:t>File records allocated to disk blocks</a:t>
            </a:r>
          </a:p>
          <a:p>
            <a:pPr lvl="1">
              <a:lnSpc>
                <a:spcPct val="150000"/>
              </a:lnSpc>
            </a:pPr>
            <a:r>
              <a:rPr lang="en-US" altLang="en-US" sz="2800" dirty="0"/>
              <a:t>Spanned records</a:t>
            </a:r>
          </a:p>
          <a:p>
            <a:pPr lvl="2">
              <a:lnSpc>
                <a:spcPct val="150000"/>
              </a:lnSpc>
            </a:pPr>
            <a:r>
              <a:rPr lang="en-US" altLang="en-US" sz="2800" dirty="0"/>
              <a:t>Larger than a single block</a:t>
            </a:r>
          </a:p>
          <a:p>
            <a:pPr lvl="2">
              <a:lnSpc>
                <a:spcPct val="150000"/>
              </a:lnSpc>
            </a:pPr>
            <a:r>
              <a:rPr lang="en-US" altLang="en-US" sz="2800" dirty="0"/>
              <a:t>Pointer at end of first block points to block containing remainder of record</a:t>
            </a:r>
          </a:p>
          <a:p>
            <a:pPr lvl="1">
              <a:lnSpc>
                <a:spcPct val="150000"/>
              </a:lnSpc>
            </a:pPr>
            <a:r>
              <a:rPr lang="en-US" altLang="en-US" sz="2800" dirty="0"/>
              <a:t>Unspanned</a:t>
            </a:r>
          </a:p>
          <a:p>
            <a:pPr lvl="2">
              <a:lnSpc>
                <a:spcPct val="150000"/>
              </a:lnSpc>
            </a:pPr>
            <a:r>
              <a:rPr lang="en-US" altLang="en-US" sz="2800" dirty="0"/>
              <a:t>Records not allowed to cross block boundaries</a:t>
            </a:r>
          </a:p>
        </p:txBody>
      </p:sp>
    </p:spTree>
    <p:extLst>
      <p:ext uri="{BB962C8B-B14F-4D97-AF65-F5344CB8AC3E}">
        <p14:creationId xmlns:p14="http://schemas.microsoft.com/office/powerpoint/2010/main" val="1159264168"/>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204676" y="2244627"/>
            <a:ext cx="1828800" cy="468000"/>
          </a:xfrm>
          <a:prstGeom prst="rect">
            <a:avLst/>
          </a:prstGeom>
          <a:solidFill>
            <a:srgbClr val="FFFFFF"/>
          </a:solidFill>
          <a:ln w="25400">
            <a:solidFill>
              <a:srgbClr val="636363"/>
            </a:solidFill>
          </a:ln>
        </p:spPr>
        <p:txBody>
          <a:bodyPr vert="horz" wrap="square" lIns="0" tIns="0" rIns="0" bIns="0" rtlCol="0" anchor="ctr">
            <a:spAutoFit/>
          </a:bodyPr>
          <a:lstStyle/>
          <a:p>
            <a:pPr marR="151130" algn="r">
              <a:lnSpc>
                <a:spcPts val="2925"/>
              </a:lnSpc>
            </a:pPr>
            <a:endParaRPr sz="3600" dirty="0">
              <a:latin typeface="SimSun"/>
              <a:cs typeface="SimSun"/>
            </a:endParaRPr>
          </a:p>
        </p:txBody>
      </p:sp>
      <p:sp>
        <p:nvSpPr>
          <p:cNvPr id="3" name="object 3"/>
          <p:cNvSpPr txBox="1"/>
          <p:nvPr/>
        </p:nvSpPr>
        <p:spPr>
          <a:xfrm>
            <a:off x="46789" y="834291"/>
            <a:ext cx="4966423" cy="5268430"/>
          </a:xfrm>
          <a:prstGeom prst="rect">
            <a:avLst/>
          </a:prstGeom>
        </p:spPr>
        <p:txBody>
          <a:bodyPr vert="horz" wrap="square" lIns="0" tIns="46990" rIns="0" bIns="0" rtlCol="0">
            <a:spAutoFit/>
          </a:bodyPr>
          <a:lstStyle/>
          <a:p>
            <a:pPr marL="12700" marR="38735">
              <a:lnSpc>
                <a:spcPct val="150000"/>
              </a:lnSpc>
              <a:spcBef>
                <a:spcPts val="370"/>
              </a:spcBef>
            </a:pPr>
            <a:r>
              <a:rPr dirty="0">
                <a:solidFill>
                  <a:srgbClr val="585858"/>
                </a:solidFill>
                <a:latin typeface="Palatino Linotype"/>
                <a:cs typeface="Palatino Linotype"/>
              </a:rPr>
              <a:t>Can physically </a:t>
            </a:r>
            <a:r>
              <a:rPr b="1" i="1" dirty="0">
                <a:solidFill>
                  <a:srgbClr val="585858"/>
                </a:solidFill>
                <a:latin typeface="Times New Roman"/>
                <a:cs typeface="Times New Roman"/>
              </a:rPr>
              <a:t>denormalize </a:t>
            </a:r>
            <a:r>
              <a:rPr dirty="0">
                <a:solidFill>
                  <a:srgbClr val="585858"/>
                </a:solidFill>
                <a:latin typeface="Palatino Linotype"/>
                <a:cs typeface="Palatino Linotype"/>
              </a:rPr>
              <a:t>(e.g., "pre  join") related tuples and store them  together in the same page.</a:t>
            </a:r>
            <a:endParaRPr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Potentially reduces the amount of I/O for</a:t>
            </a:r>
            <a:endParaRPr sz="2000" dirty="0">
              <a:latin typeface="Palatino Linotype"/>
              <a:cs typeface="Palatino Linotype"/>
            </a:endParaRPr>
          </a:p>
          <a:p>
            <a:pPr marL="356870">
              <a:lnSpc>
                <a:spcPct val="150000"/>
              </a:lnSpc>
            </a:pPr>
            <a:r>
              <a:rPr sz="2000" dirty="0">
                <a:solidFill>
                  <a:srgbClr val="585858"/>
                </a:solidFill>
                <a:latin typeface="Palatino Linotype"/>
                <a:cs typeface="Palatino Linotype"/>
              </a:rPr>
              <a:t>common workload patterns.</a:t>
            </a:r>
            <a:endParaRPr sz="2000" dirty="0">
              <a:latin typeface="Palatino Linotype"/>
              <a:cs typeface="Palatino Linotype"/>
            </a:endParaRPr>
          </a:p>
          <a:p>
            <a:pPr marL="12700">
              <a:lnSpc>
                <a:spcPct val="150000"/>
              </a:lnSpc>
            </a:pPr>
            <a:r>
              <a:rPr sz="2000" dirty="0">
                <a:solidFill>
                  <a:srgbClr val="585858"/>
                </a:solidFill>
                <a:latin typeface="Times New Roman"/>
                <a:cs typeface="Times New Roman"/>
              </a:rPr>
              <a:t>→ </a:t>
            </a:r>
            <a:r>
              <a:rPr sz="2000" dirty="0">
                <a:solidFill>
                  <a:srgbClr val="585858"/>
                </a:solidFill>
                <a:latin typeface="Palatino Linotype"/>
                <a:cs typeface="Palatino Linotype"/>
              </a:rPr>
              <a:t>Can make updates more expensive.</a:t>
            </a:r>
            <a:endParaRPr sz="2000" dirty="0">
              <a:latin typeface="Palatino Linotype"/>
              <a:cs typeface="Palatino Linotype"/>
            </a:endParaRPr>
          </a:p>
          <a:p>
            <a:pPr marL="12700">
              <a:lnSpc>
                <a:spcPct val="150000"/>
              </a:lnSpc>
              <a:spcBef>
                <a:spcPts val="2170"/>
              </a:spcBef>
            </a:pPr>
            <a:r>
              <a:rPr dirty="0">
                <a:latin typeface="Palatino Linotype"/>
                <a:cs typeface="Palatino Linotype"/>
              </a:rPr>
              <a:t>Not a new idea.</a:t>
            </a:r>
          </a:p>
          <a:p>
            <a:pPr marL="12700">
              <a:lnSpc>
                <a:spcPct val="150000"/>
              </a:lnSpc>
            </a:pPr>
            <a:r>
              <a:rPr sz="2000" dirty="0">
                <a:latin typeface="Times New Roman"/>
                <a:cs typeface="Times New Roman"/>
              </a:rPr>
              <a:t>→ </a:t>
            </a:r>
            <a:r>
              <a:rPr sz="2000" dirty="0">
                <a:latin typeface="Palatino Linotype"/>
                <a:cs typeface="Palatino Linotype"/>
              </a:rPr>
              <a:t>IBM System R did this in the 1970s.</a:t>
            </a:r>
          </a:p>
          <a:p>
            <a:pPr marL="12700">
              <a:lnSpc>
                <a:spcPct val="150000"/>
              </a:lnSpc>
            </a:pPr>
            <a:r>
              <a:rPr sz="2000" dirty="0">
                <a:latin typeface="Times New Roman"/>
                <a:cs typeface="Times New Roman"/>
              </a:rPr>
              <a:t>→ </a:t>
            </a:r>
            <a:r>
              <a:rPr sz="2000" dirty="0">
                <a:latin typeface="Palatino Linotype"/>
                <a:cs typeface="Palatino Linotype"/>
              </a:rPr>
              <a:t>Several NoSQL DBMSs do this without</a:t>
            </a:r>
          </a:p>
          <a:p>
            <a:pPr marL="356870">
              <a:lnSpc>
                <a:spcPct val="150000"/>
              </a:lnSpc>
            </a:pPr>
            <a:r>
              <a:rPr sz="2000" dirty="0">
                <a:latin typeface="Palatino Linotype"/>
                <a:cs typeface="Palatino Linotype"/>
              </a:rPr>
              <a:t>calling it physical denormalization.</a:t>
            </a:r>
          </a:p>
        </p:txBody>
      </p:sp>
      <p:sp>
        <p:nvSpPr>
          <p:cNvPr id="5" name="object 5"/>
          <p:cNvSpPr txBox="1"/>
          <p:nvPr/>
        </p:nvSpPr>
        <p:spPr>
          <a:xfrm>
            <a:off x="6901942" y="1849070"/>
            <a:ext cx="506730" cy="391795"/>
          </a:xfrm>
          <a:prstGeom prst="rect">
            <a:avLst/>
          </a:prstGeom>
        </p:spPr>
        <p:txBody>
          <a:bodyPr vert="horz" wrap="square" lIns="0" tIns="12700" rIns="0" bIns="0" rtlCol="0">
            <a:spAutoFit/>
          </a:bodyPr>
          <a:lstStyle/>
          <a:p>
            <a:pPr marL="12700">
              <a:spcBef>
                <a:spcPts val="100"/>
              </a:spcBef>
            </a:pPr>
            <a:r>
              <a:rPr b="1" dirty="0">
                <a:solidFill>
                  <a:srgbClr val="EE3D42"/>
                </a:solidFill>
                <a:latin typeface="Arial"/>
                <a:cs typeface="Arial"/>
              </a:rPr>
              <a:t>foo</a:t>
            </a:r>
            <a:endParaRPr>
              <a:latin typeface="Arial"/>
              <a:cs typeface="Arial"/>
            </a:endParaRPr>
          </a:p>
        </p:txBody>
      </p:sp>
      <p:graphicFrame>
        <p:nvGraphicFramePr>
          <p:cNvPr id="6" name="object 6"/>
          <p:cNvGraphicFramePr>
            <a:graphicFrameLocks noGrp="1"/>
          </p:cNvGraphicFramePr>
          <p:nvPr>
            <p:extLst>
              <p:ext uri="{D42A27DB-BD31-4B8C-83A1-F6EECF244321}">
                <p14:modId xmlns:p14="http://schemas.microsoft.com/office/powerpoint/2010/main" val="3711624736"/>
              </p:ext>
            </p:extLst>
          </p:nvPr>
        </p:nvGraphicFramePr>
        <p:xfrm>
          <a:off x="7261480" y="2289111"/>
          <a:ext cx="1501519" cy="365760"/>
        </p:xfrm>
        <a:graphic>
          <a:graphicData uri="http://schemas.openxmlformats.org/drawingml/2006/table">
            <a:tbl>
              <a:tblPr firstRow="1" bandRow="1">
                <a:tableStyleId>{2D5ABB26-0587-4C30-8999-92F81FD0307C}</a:tableStyleId>
              </a:tblPr>
              <a:tblGrid>
                <a:gridCol w="369940">
                  <a:extLst>
                    <a:ext uri="{9D8B030D-6E8A-4147-A177-3AD203B41FA5}">
                      <a16:colId xmlns:a16="http://schemas.microsoft.com/office/drawing/2014/main" val="20000"/>
                    </a:ext>
                  </a:extLst>
                </a:gridCol>
                <a:gridCol w="391701">
                  <a:extLst>
                    <a:ext uri="{9D8B030D-6E8A-4147-A177-3AD203B41FA5}">
                      <a16:colId xmlns:a16="http://schemas.microsoft.com/office/drawing/2014/main" val="20001"/>
                    </a:ext>
                  </a:extLst>
                </a:gridCol>
                <a:gridCol w="369939">
                  <a:extLst>
                    <a:ext uri="{9D8B030D-6E8A-4147-A177-3AD203B41FA5}">
                      <a16:colId xmlns:a16="http://schemas.microsoft.com/office/drawing/2014/main" val="20002"/>
                    </a:ext>
                  </a:extLst>
                </a:gridCol>
                <a:gridCol w="369939">
                  <a:extLst>
                    <a:ext uri="{9D8B030D-6E8A-4147-A177-3AD203B41FA5}">
                      <a16:colId xmlns:a16="http://schemas.microsoft.com/office/drawing/2014/main" val="4251379287"/>
                    </a:ext>
                  </a:extLst>
                </a:gridCol>
              </a:tblGrid>
              <a:tr h="365760">
                <a:tc>
                  <a:txBody>
                    <a:bodyPr/>
                    <a:lstStyle/>
                    <a:p>
                      <a:pPr marL="127635">
                        <a:lnSpc>
                          <a:spcPct val="100000"/>
                        </a:lnSpc>
                        <a:spcBef>
                          <a:spcPts val="340"/>
                        </a:spcBef>
                      </a:pPr>
                      <a:r>
                        <a:rPr sz="1800" b="1" dirty="0">
                          <a:solidFill>
                            <a:srgbClr val="636363"/>
                          </a:solidFill>
                          <a:latin typeface="Arial"/>
                          <a:cs typeface="Arial"/>
                        </a:rPr>
                        <a:t>c</a:t>
                      </a:r>
                      <a:endParaRPr sz="1800">
                        <a:latin typeface="Arial"/>
                        <a:cs typeface="Arial"/>
                      </a:endParaRPr>
                    </a:p>
                  </a:txBody>
                  <a:tcPr marL="0" marR="0" marT="43180" marB="0">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2"/>
                      </a:solidFill>
                      <a:prstDash val="sysDot"/>
                      <a:round/>
                      <a:headEnd type="none" w="med" len="med"/>
                      <a:tailEnd type="none" w="med" len="med"/>
                    </a:lnT>
                    <a:lnB w="12700" cap="flat" cmpd="sng" algn="ctr">
                      <a:solidFill>
                        <a:schemeClr val="tx2"/>
                      </a:solidFill>
                      <a:prstDash val="sysDot"/>
                      <a:round/>
                      <a:headEnd type="none" w="med" len="med"/>
                      <a:tailEnd type="none" w="med" len="med"/>
                    </a:lnB>
                    <a:solidFill>
                      <a:srgbClr val="FFFFFF"/>
                    </a:solidFill>
                  </a:tcPr>
                </a:tc>
                <a:tc>
                  <a:txBody>
                    <a:bodyPr/>
                    <a:lstStyle/>
                    <a:p>
                      <a:pPr marL="5080" algn="ctr">
                        <a:lnSpc>
                          <a:spcPct val="100000"/>
                        </a:lnSpc>
                        <a:spcBef>
                          <a:spcPts val="359"/>
                        </a:spcBef>
                      </a:pPr>
                      <a:r>
                        <a:rPr sz="1800" b="1" dirty="0">
                          <a:solidFill>
                            <a:srgbClr val="636363"/>
                          </a:solidFill>
                          <a:latin typeface="Arial"/>
                          <a:cs typeface="Arial"/>
                        </a:rPr>
                        <a:t>c</a:t>
                      </a:r>
                      <a:endParaRPr sz="1800">
                        <a:latin typeface="Arial"/>
                        <a:cs typeface="Arial"/>
                      </a:endParaRPr>
                    </a:p>
                  </a:txBody>
                  <a:tcPr marL="0" marR="0" marT="45719" marB="0">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2"/>
                      </a:solidFill>
                      <a:prstDash val="sysDot"/>
                      <a:round/>
                      <a:headEnd type="none" w="med" len="med"/>
                      <a:tailEnd type="none" w="med" len="med"/>
                    </a:lnT>
                    <a:lnB w="12700" cap="flat" cmpd="sng" algn="ctr">
                      <a:solidFill>
                        <a:schemeClr val="tx2"/>
                      </a:solidFill>
                      <a:prstDash val="sysDot"/>
                      <a:round/>
                      <a:headEnd type="none" w="med" len="med"/>
                      <a:tailEnd type="none" w="med" len="med"/>
                    </a:lnB>
                    <a:solidFill>
                      <a:srgbClr val="FFFFFF"/>
                    </a:solidFill>
                  </a:tcPr>
                </a:tc>
                <a:tc>
                  <a:txBody>
                    <a:bodyPr/>
                    <a:lstStyle/>
                    <a:p>
                      <a:pPr marL="150495">
                        <a:lnSpc>
                          <a:spcPct val="100000"/>
                        </a:lnSpc>
                        <a:spcBef>
                          <a:spcPts val="340"/>
                        </a:spcBef>
                      </a:pPr>
                      <a:r>
                        <a:rPr sz="1800" b="1" dirty="0">
                          <a:solidFill>
                            <a:srgbClr val="636363"/>
                          </a:solidFill>
                          <a:latin typeface="Arial"/>
                          <a:cs typeface="Arial"/>
                        </a:rPr>
                        <a:t>c</a:t>
                      </a:r>
                      <a:endParaRPr sz="1800" dirty="0">
                        <a:latin typeface="Arial"/>
                        <a:cs typeface="Arial"/>
                      </a:endParaRPr>
                    </a:p>
                  </a:txBody>
                  <a:tcPr marL="0" marR="0" marT="43180" marB="0">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2"/>
                      </a:solidFill>
                      <a:prstDash val="sysDot"/>
                      <a:round/>
                      <a:headEnd type="none" w="med" len="med"/>
                      <a:tailEnd type="none" w="med" len="med"/>
                    </a:lnT>
                    <a:lnB w="12700" cap="flat" cmpd="sng" algn="ctr">
                      <a:solidFill>
                        <a:schemeClr val="tx2"/>
                      </a:solidFill>
                      <a:prstDash val="sysDot"/>
                      <a:round/>
                      <a:headEnd type="none" w="med" len="med"/>
                      <a:tailEnd type="none" w="med" len="med"/>
                    </a:lnB>
                    <a:solidFill>
                      <a:srgbClr val="FFFFFF"/>
                    </a:solidFill>
                  </a:tcPr>
                </a:tc>
                <a:tc>
                  <a:txBody>
                    <a:bodyPr/>
                    <a:lstStyle/>
                    <a:p>
                      <a:pPr marL="150495">
                        <a:lnSpc>
                          <a:spcPct val="100000"/>
                        </a:lnSpc>
                        <a:spcBef>
                          <a:spcPts val="340"/>
                        </a:spcBef>
                      </a:pPr>
                      <a:r>
                        <a:rPr lang="en-US" sz="2000" b="1" dirty="0">
                          <a:latin typeface="Arial"/>
                          <a:cs typeface="Arial"/>
                        </a:rPr>
                        <a:t>…</a:t>
                      </a:r>
                      <a:endParaRPr sz="1800" b="1" dirty="0">
                        <a:latin typeface="Arial"/>
                        <a:cs typeface="Arial"/>
                      </a:endParaRPr>
                    </a:p>
                  </a:txBody>
                  <a:tcPr marL="0" marR="0" marT="43180" marB="0">
                    <a:lnL w="12700" cap="flat" cmpd="sng" algn="ctr">
                      <a:solidFill>
                        <a:schemeClr val="tx2"/>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
        <p:nvSpPr>
          <p:cNvPr id="8" name="object 8"/>
          <p:cNvSpPr/>
          <p:nvPr/>
        </p:nvSpPr>
        <p:spPr>
          <a:xfrm>
            <a:off x="6265164" y="2757550"/>
            <a:ext cx="822960" cy="213360"/>
          </a:xfrm>
          <a:custGeom>
            <a:avLst/>
            <a:gdLst/>
            <a:ahLst/>
            <a:cxnLst/>
            <a:rect l="l" t="t" r="r" b="b"/>
            <a:pathLst>
              <a:path w="822959" h="213360">
                <a:moveTo>
                  <a:pt x="0" y="0"/>
                </a:moveTo>
                <a:lnTo>
                  <a:pt x="1402" y="41529"/>
                </a:lnTo>
                <a:lnTo>
                  <a:pt x="5222" y="75437"/>
                </a:lnTo>
                <a:lnTo>
                  <a:pt x="10876" y="98298"/>
                </a:lnTo>
                <a:lnTo>
                  <a:pt x="17780" y="106680"/>
                </a:lnTo>
                <a:lnTo>
                  <a:pt x="393700" y="106680"/>
                </a:lnTo>
                <a:lnTo>
                  <a:pt x="400603" y="115062"/>
                </a:lnTo>
                <a:lnTo>
                  <a:pt x="406257" y="137922"/>
                </a:lnTo>
                <a:lnTo>
                  <a:pt x="410077" y="171831"/>
                </a:lnTo>
                <a:lnTo>
                  <a:pt x="411480" y="213360"/>
                </a:lnTo>
                <a:lnTo>
                  <a:pt x="412882" y="171831"/>
                </a:lnTo>
                <a:lnTo>
                  <a:pt x="416702" y="137922"/>
                </a:lnTo>
                <a:lnTo>
                  <a:pt x="422356" y="115062"/>
                </a:lnTo>
                <a:lnTo>
                  <a:pt x="429260" y="106680"/>
                </a:lnTo>
                <a:lnTo>
                  <a:pt x="805180" y="106680"/>
                </a:lnTo>
                <a:lnTo>
                  <a:pt x="812083" y="98298"/>
                </a:lnTo>
                <a:lnTo>
                  <a:pt x="817737" y="75438"/>
                </a:lnTo>
                <a:lnTo>
                  <a:pt x="821557" y="41529"/>
                </a:lnTo>
                <a:lnTo>
                  <a:pt x="822960" y="0"/>
                </a:lnTo>
              </a:path>
            </a:pathLst>
          </a:custGeom>
          <a:ln w="28574">
            <a:solidFill>
              <a:srgbClr val="EE3D42"/>
            </a:solidFill>
          </a:ln>
        </p:spPr>
        <p:txBody>
          <a:bodyPr wrap="square" lIns="0" tIns="0" rIns="0" bIns="0" rtlCol="0"/>
          <a:lstStyle/>
          <a:p>
            <a:endParaRPr/>
          </a:p>
        </p:txBody>
      </p:sp>
      <p:sp>
        <p:nvSpPr>
          <p:cNvPr id="9" name="object 9"/>
          <p:cNvSpPr txBox="1"/>
          <p:nvPr/>
        </p:nvSpPr>
        <p:spPr>
          <a:xfrm>
            <a:off x="6483859" y="2952446"/>
            <a:ext cx="380365" cy="329565"/>
          </a:xfrm>
          <a:prstGeom prst="rect">
            <a:avLst/>
          </a:prstGeom>
        </p:spPr>
        <p:txBody>
          <a:bodyPr vert="horz" wrap="square" lIns="0" tIns="12065" rIns="0" bIns="0" rtlCol="0">
            <a:spAutoFit/>
          </a:bodyPr>
          <a:lstStyle/>
          <a:p>
            <a:pPr marL="12700">
              <a:spcBef>
                <a:spcPts val="95"/>
              </a:spcBef>
            </a:pPr>
            <a:r>
              <a:rPr sz="2000" dirty="0">
                <a:solidFill>
                  <a:srgbClr val="EE3D42"/>
                </a:solidFill>
                <a:latin typeface="Arial"/>
                <a:cs typeface="Arial"/>
              </a:rPr>
              <a:t>foo</a:t>
            </a:r>
            <a:endParaRPr sz="2000">
              <a:latin typeface="Arial"/>
              <a:cs typeface="Arial"/>
            </a:endParaRPr>
          </a:p>
        </p:txBody>
      </p:sp>
      <p:sp>
        <p:nvSpPr>
          <p:cNvPr id="10" name="object 10"/>
          <p:cNvSpPr txBox="1"/>
          <p:nvPr/>
        </p:nvSpPr>
        <p:spPr>
          <a:xfrm>
            <a:off x="7883779" y="2952446"/>
            <a:ext cx="391160" cy="329565"/>
          </a:xfrm>
          <a:prstGeom prst="rect">
            <a:avLst/>
          </a:prstGeom>
        </p:spPr>
        <p:txBody>
          <a:bodyPr vert="horz" wrap="square" lIns="0" tIns="12065" rIns="0" bIns="0" rtlCol="0">
            <a:spAutoFit/>
          </a:bodyPr>
          <a:lstStyle/>
          <a:p>
            <a:pPr marL="12700">
              <a:spcBef>
                <a:spcPts val="95"/>
              </a:spcBef>
            </a:pPr>
            <a:r>
              <a:rPr sz="2000" dirty="0">
                <a:solidFill>
                  <a:srgbClr val="EE3D42"/>
                </a:solidFill>
                <a:latin typeface="Arial"/>
                <a:cs typeface="Arial"/>
              </a:rPr>
              <a:t>bar</a:t>
            </a:r>
            <a:endParaRPr sz="2000">
              <a:latin typeface="Arial"/>
              <a:cs typeface="Arial"/>
            </a:endParaRPr>
          </a:p>
        </p:txBody>
      </p:sp>
      <p:sp>
        <p:nvSpPr>
          <p:cNvPr id="11" name="object 11"/>
          <p:cNvSpPr/>
          <p:nvPr/>
        </p:nvSpPr>
        <p:spPr>
          <a:xfrm>
            <a:off x="7255764" y="2757550"/>
            <a:ext cx="1645920" cy="213360"/>
          </a:xfrm>
          <a:custGeom>
            <a:avLst/>
            <a:gdLst/>
            <a:ahLst/>
            <a:cxnLst/>
            <a:rect l="l" t="t" r="r" b="b"/>
            <a:pathLst>
              <a:path w="1645920" h="213360">
                <a:moveTo>
                  <a:pt x="0" y="0"/>
                </a:moveTo>
                <a:lnTo>
                  <a:pt x="1402" y="41529"/>
                </a:lnTo>
                <a:lnTo>
                  <a:pt x="5222" y="75437"/>
                </a:lnTo>
                <a:lnTo>
                  <a:pt x="10876" y="98298"/>
                </a:lnTo>
                <a:lnTo>
                  <a:pt x="17779" y="106680"/>
                </a:lnTo>
                <a:lnTo>
                  <a:pt x="805179" y="106680"/>
                </a:lnTo>
                <a:lnTo>
                  <a:pt x="812083" y="115062"/>
                </a:lnTo>
                <a:lnTo>
                  <a:pt x="817737" y="137922"/>
                </a:lnTo>
                <a:lnTo>
                  <a:pt x="821557" y="171831"/>
                </a:lnTo>
                <a:lnTo>
                  <a:pt x="822959" y="213360"/>
                </a:lnTo>
                <a:lnTo>
                  <a:pt x="824362" y="171831"/>
                </a:lnTo>
                <a:lnTo>
                  <a:pt x="828182" y="137922"/>
                </a:lnTo>
                <a:lnTo>
                  <a:pt x="833836" y="115062"/>
                </a:lnTo>
                <a:lnTo>
                  <a:pt x="840739" y="106680"/>
                </a:lnTo>
                <a:lnTo>
                  <a:pt x="1628139" y="106680"/>
                </a:lnTo>
                <a:lnTo>
                  <a:pt x="1635043" y="98298"/>
                </a:lnTo>
                <a:lnTo>
                  <a:pt x="1640697" y="75438"/>
                </a:lnTo>
                <a:lnTo>
                  <a:pt x="1644517" y="41529"/>
                </a:lnTo>
                <a:lnTo>
                  <a:pt x="1645919" y="0"/>
                </a:lnTo>
              </a:path>
            </a:pathLst>
          </a:custGeom>
          <a:ln w="28574">
            <a:solidFill>
              <a:srgbClr val="EE3D42"/>
            </a:solidFill>
          </a:ln>
        </p:spPr>
        <p:txBody>
          <a:bodyPr wrap="square" lIns="0" tIns="0" rIns="0" bIns="0" rtlCol="0"/>
          <a:lstStyle/>
          <a:p>
            <a:endParaRPr/>
          </a:p>
        </p:txBody>
      </p:sp>
      <p:sp>
        <p:nvSpPr>
          <p:cNvPr id="12" name="object 12"/>
          <p:cNvSpPr txBox="1"/>
          <p:nvPr/>
        </p:nvSpPr>
        <p:spPr>
          <a:xfrm>
            <a:off x="5215441" y="2243831"/>
            <a:ext cx="1032959" cy="468000"/>
          </a:xfrm>
          <a:prstGeom prst="rect">
            <a:avLst/>
          </a:prstGeom>
          <a:solidFill>
            <a:srgbClr val="FFFFFF"/>
          </a:solidFill>
          <a:ln w="25400">
            <a:solidFill>
              <a:srgbClr val="636363"/>
            </a:solidFill>
          </a:ln>
        </p:spPr>
        <p:txBody>
          <a:bodyPr vert="horz" wrap="square" lIns="0" tIns="75565" rIns="0" bIns="0" rtlCol="0">
            <a:spAutoFit/>
          </a:bodyPr>
          <a:lstStyle/>
          <a:p>
            <a:pPr marL="114300">
              <a:spcBef>
                <a:spcPts val="595"/>
              </a:spcBef>
            </a:pPr>
            <a:r>
              <a:rPr sz="1900" b="1" i="1" dirty="0">
                <a:solidFill>
                  <a:srgbClr val="EE3D42"/>
                </a:solidFill>
                <a:latin typeface="Arial"/>
                <a:cs typeface="Arial"/>
              </a:rPr>
              <a:t>Header</a:t>
            </a:r>
            <a:endParaRPr sz="1900" dirty="0">
              <a:latin typeface="Arial"/>
              <a:cs typeface="Arial"/>
            </a:endParaRPr>
          </a:p>
        </p:txBody>
      </p:sp>
      <p:sp>
        <p:nvSpPr>
          <p:cNvPr id="13" name="object 13"/>
          <p:cNvSpPr txBox="1"/>
          <p:nvPr/>
        </p:nvSpPr>
        <p:spPr>
          <a:xfrm>
            <a:off x="6248400" y="2243830"/>
            <a:ext cx="457200" cy="468000"/>
          </a:xfrm>
          <a:prstGeom prst="rect">
            <a:avLst/>
          </a:prstGeom>
          <a:solidFill>
            <a:srgbClr val="FFFFFF"/>
          </a:solidFill>
          <a:ln w="25400">
            <a:solidFill>
              <a:srgbClr val="636363"/>
            </a:solidFill>
          </a:ln>
        </p:spPr>
        <p:txBody>
          <a:bodyPr vert="horz" wrap="square" lIns="0" tIns="88265" rIns="0" bIns="0" rtlCol="0">
            <a:spAutoFit/>
          </a:bodyPr>
          <a:lstStyle/>
          <a:p>
            <a:pPr marL="3175" algn="ctr">
              <a:spcBef>
                <a:spcPts val="695"/>
              </a:spcBef>
            </a:pPr>
            <a:r>
              <a:rPr sz="1800" dirty="0">
                <a:solidFill>
                  <a:srgbClr val="636363"/>
                </a:solidFill>
                <a:latin typeface="SimSun"/>
                <a:cs typeface="SimSun"/>
              </a:rPr>
              <a:t>a</a:t>
            </a:r>
            <a:endParaRPr sz="1800">
              <a:latin typeface="SimSun"/>
              <a:cs typeface="SimSun"/>
            </a:endParaRPr>
          </a:p>
        </p:txBody>
      </p:sp>
      <p:sp>
        <p:nvSpPr>
          <p:cNvPr id="14" name="object 14"/>
          <p:cNvSpPr txBox="1"/>
          <p:nvPr/>
        </p:nvSpPr>
        <p:spPr>
          <a:xfrm>
            <a:off x="6705600" y="2243830"/>
            <a:ext cx="457200" cy="468000"/>
          </a:xfrm>
          <a:prstGeom prst="rect">
            <a:avLst/>
          </a:prstGeom>
          <a:solidFill>
            <a:srgbClr val="FFFFFF"/>
          </a:solidFill>
          <a:ln w="25400">
            <a:solidFill>
              <a:srgbClr val="636363"/>
            </a:solidFill>
          </a:ln>
        </p:spPr>
        <p:txBody>
          <a:bodyPr vert="horz" wrap="square" lIns="0" tIns="88265" rIns="0" bIns="0" rtlCol="0">
            <a:spAutoFit/>
          </a:bodyPr>
          <a:lstStyle/>
          <a:p>
            <a:pPr marL="3810" algn="ctr">
              <a:spcBef>
                <a:spcPts val="695"/>
              </a:spcBef>
            </a:pPr>
            <a:r>
              <a:rPr sz="1800" dirty="0">
                <a:solidFill>
                  <a:srgbClr val="636363"/>
                </a:solidFill>
                <a:latin typeface="SimSun"/>
                <a:cs typeface="SimSun"/>
              </a:rPr>
              <a:t>b</a:t>
            </a:r>
            <a:endParaRPr sz="1800">
              <a:latin typeface="SimSun"/>
              <a:cs typeface="SimSun"/>
            </a:endParaRPr>
          </a:p>
        </p:txBody>
      </p:sp>
      <p:sp>
        <p:nvSpPr>
          <p:cNvPr id="15" name="object 15"/>
          <p:cNvSpPr/>
          <p:nvPr/>
        </p:nvSpPr>
        <p:spPr>
          <a:xfrm>
            <a:off x="6449879" y="3390586"/>
            <a:ext cx="725805" cy="652145"/>
          </a:xfrm>
          <a:custGeom>
            <a:avLst/>
            <a:gdLst/>
            <a:ahLst/>
            <a:cxnLst/>
            <a:rect l="l" t="t" r="r" b="b"/>
            <a:pathLst>
              <a:path w="725804" h="652144">
                <a:moveTo>
                  <a:pt x="511912" y="0"/>
                </a:moveTo>
                <a:lnTo>
                  <a:pt x="213685" y="0"/>
                </a:lnTo>
                <a:lnTo>
                  <a:pt x="196757" y="2543"/>
                </a:lnTo>
                <a:lnTo>
                  <a:pt x="157793" y="33330"/>
                </a:lnTo>
                <a:lnTo>
                  <a:pt x="8653" y="291967"/>
                </a:lnTo>
                <a:lnTo>
                  <a:pt x="0" y="324400"/>
                </a:lnTo>
                <a:lnTo>
                  <a:pt x="2163" y="341051"/>
                </a:lnTo>
                <a:lnTo>
                  <a:pt x="157736" y="617616"/>
                </a:lnTo>
                <a:lnTo>
                  <a:pt x="196610" y="649252"/>
                </a:lnTo>
                <a:lnTo>
                  <a:pt x="213628" y="652142"/>
                </a:lnTo>
                <a:lnTo>
                  <a:pt x="511841" y="652142"/>
                </a:lnTo>
                <a:lnTo>
                  <a:pt x="557580" y="631692"/>
                </a:lnTo>
                <a:lnTo>
                  <a:pt x="716877" y="358463"/>
                </a:lnTo>
                <a:lnTo>
                  <a:pt x="725593" y="325567"/>
                </a:lnTo>
                <a:lnTo>
                  <a:pt x="723414" y="308679"/>
                </a:lnTo>
                <a:lnTo>
                  <a:pt x="567794" y="33330"/>
                </a:lnTo>
                <a:lnTo>
                  <a:pt x="528834" y="2543"/>
                </a:lnTo>
                <a:lnTo>
                  <a:pt x="511912" y="0"/>
                </a:lnTo>
                <a:close/>
              </a:path>
            </a:pathLst>
          </a:custGeom>
          <a:solidFill>
            <a:srgbClr val="4285F4"/>
          </a:solidFill>
        </p:spPr>
        <p:txBody>
          <a:bodyPr wrap="square" lIns="0" tIns="0" rIns="0" bIns="0" rtlCol="0"/>
          <a:lstStyle/>
          <a:p>
            <a:endParaRPr/>
          </a:p>
        </p:txBody>
      </p:sp>
      <p:sp>
        <p:nvSpPr>
          <p:cNvPr id="16" name="object 16"/>
          <p:cNvSpPr/>
          <p:nvPr/>
        </p:nvSpPr>
        <p:spPr>
          <a:xfrm>
            <a:off x="6660105" y="3554876"/>
            <a:ext cx="462280" cy="487680"/>
          </a:xfrm>
          <a:custGeom>
            <a:avLst/>
            <a:gdLst/>
            <a:ahLst/>
            <a:cxnLst/>
            <a:rect l="l" t="t" r="r" b="b"/>
            <a:pathLst>
              <a:path w="462279" h="487680">
                <a:moveTo>
                  <a:pt x="50497" y="187369"/>
                </a:moveTo>
                <a:lnTo>
                  <a:pt x="0" y="234094"/>
                </a:lnTo>
                <a:lnTo>
                  <a:pt x="27492" y="261590"/>
                </a:lnTo>
                <a:lnTo>
                  <a:pt x="17005" y="263739"/>
                </a:lnTo>
                <a:lnTo>
                  <a:pt x="241078" y="487680"/>
                </a:lnTo>
                <a:lnTo>
                  <a:pt x="301614" y="487680"/>
                </a:lnTo>
                <a:lnTo>
                  <a:pt x="347353" y="467231"/>
                </a:lnTo>
                <a:lnTo>
                  <a:pt x="461939" y="271912"/>
                </a:lnTo>
                <a:lnTo>
                  <a:pt x="387154" y="197125"/>
                </a:lnTo>
                <a:lnTo>
                  <a:pt x="103616" y="197125"/>
                </a:lnTo>
                <a:lnTo>
                  <a:pt x="50497" y="187369"/>
                </a:lnTo>
                <a:close/>
              </a:path>
              <a:path w="462279" h="487680">
                <a:moveTo>
                  <a:pt x="135525" y="0"/>
                </a:moveTo>
                <a:lnTo>
                  <a:pt x="123054" y="50574"/>
                </a:lnTo>
                <a:lnTo>
                  <a:pt x="95845" y="76653"/>
                </a:lnTo>
                <a:lnTo>
                  <a:pt x="151397" y="132212"/>
                </a:lnTo>
                <a:lnTo>
                  <a:pt x="152200" y="183968"/>
                </a:lnTo>
                <a:lnTo>
                  <a:pt x="103616" y="197125"/>
                </a:lnTo>
                <a:lnTo>
                  <a:pt x="387154" y="197125"/>
                </a:lnTo>
                <a:lnTo>
                  <a:pt x="242262" y="52228"/>
                </a:lnTo>
                <a:lnTo>
                  <a:pt x="187747" y="52228"/>
                </a:lnTo>
                <a:lnTo>
                  <a:pt x="135525" y="0"/>
                </a:lnTo>
                <a:close/>
              </a:path>
              <a:path w="462279" h="487680">
                <a:moveTo>
                  <a:pt x="209216" y="19181"/>
                </a:moveTo>
                <a:lnTo>
                  <a:pt x="187747" y="52228"/>
                </a:lnTo>
                <a:lnTo>
                  <a:pt x="242262" y="52228"/>
                </a:lnTo>
                <a:lnTo>
                  <a:pt x="209216" y="19181"/>
                </a:lnTo>
                <a:close/>
              </a:path>
            </a:pathLst>
          </a:custGeom>
          <a:solidFill>
            <a:srgbClr val="000000">
              <a:alpha val="6666"/>
            </a:srgbClr>
          </a:solidFill>
        </p:spPr>
        <p:txBody>
          <a:bodyPr wrap="square" lIns="0" tIns="0" rIns="0" bIns="0" rtlCol="0"/>
          <a:lstStyle/>
          <a:p>
            <a:endParaRPr/>
          </a:p>
        </p:txBody>
      </p:sp>
      <p:sp>
        <p:nvSpPr>
          <p:cNvPr id="17" name="object 17"/>
          <p:cNvSpPr/>
          <p:nvPr/>
        </p:nvSpPr>
        <p:spPr>
          <a:xfrm>
            <a:off x="6656818" y="3554877"/>
            <a:ext cx="311150" cy="288925"/>
          </a:xfrm>
          <a:custGeom>
            <a:avLst/>
            <a:gdLst/>
            <a:ahLst/>
            <a:cxnLst/>
            <a:rect l="l" t="t" r="r" b="b"/>
            <a:pathLst>
              <a:path w="311150" h="288925">
                <a:moveTo>
                  <a:pt x="310960" y="191574"/>
                </a:moveTo>
                <a:lnTo>
                  <a:pt x="155606" y="191574"/>
                </a:lnTo>
                <a:lnTo>
                  <a:pt x="206623" y="221007"/>
                </a:lnTo>
                <a:lnTo>
                  <a:pt x="204568" y="259936"/>
                </a:lnTo>
                <a:lnTo>
                  <a:pt x="254357" y="288684"/>
                </a:lnTo>
                <a:lnTo>
                  <a:pt x="290730" y="263904"/>
                </a:lnTo>
                <a:lnTo>
                  <a:pt x="249302" y="239999"/>
                </a:lnTo>
                <a:lnTo>
                  <a:pt x="249538" y="220440"/>
                </a:lnTo>
                <a:lnTo>
                  <a:pt x="266308" y="210519"/>
                </a:lnTo>
                <a:lnTo>
                  <a:pt x="309535" y="210519"/>
                </a:lnTo>
                <a:lnTo>
                  <a:pt x="310960" y="191574"/>
                </a:lnTo>
                <a:close/>
              </a:path>
              <a:path w="311150" h="288925">
                <a:moveTo>
                  <a:pt x="123411" y="210164"/>
                </a:moveTo>
                <a:lnTo>
                  <a:pt x="44715" y="210164"/>
                </a:lnTo>
                <a:lnTo>
                  <a:pt x="61508" y="220086"/>
                </a:lnTo>
                <a:lnTo>
                  <a:pt x="61721" y="239597"/>
                </a:lnTo>
                <a:lnTo>
                  <a:pt x="20293" y="263574"/>
                </a:lnTo>
                <a:lnTo>
                  <a:pt x="56690" y="288353"/>
                </a:lnTo>
                <a:lnTo>
                  <a:pt x="106455" y="259605"/>
                </a:lnTo>
                <a:lnTo>
                  <a:pt x="104471" y="221101"/>
                </a:lnTo>
                <a:lnTo>
                  <a:pt x="123411" y="210164"/>
                </a:lnTo>
                <a:close/>
              </a:path>
              <a:path w="311150" h="288925">
                <a:moveTo>
                  <a:pt x="309535" y="210519"/>
                </a:moveTo>
                <a:lnTo>
                  <a:pt x="266308" y="210519"/>
                </a:lnTo>
                <a:lnTo>
                  <a:pt x="307736" y="234424"/>
                </a:lnTo>
                <a:lnTo>
                  <a:pt x="309535" y="210519"/>
                </a:lnTo>
                <a:close/>
              </a:path>
              <a:path w="311150" h="288925">
                <a:moveTo>
                  <a:pt x="49769" y="161409"/>
                </a:moveTo>
                <a:lnTo>
                  <a:pt x="0" y="190157"/>
                </a:lnTo>
                <a:lnTo>
                  <a:pt x="3287" y="234094"/>
                </a:lnTo>
                <a:lnTo>
                  <a:pt x="44715" y="210164"/>
                </a:lnTo>
                <a:lnTo>
                  <a:pt x="123411" y="210164"/>
                </a:lnTo>
                <a:lnTo>
                  <a:pt x="155606" y="191574"/>
                </a:lnTo>
                <a:lnTo>
                  <a:pt x="310960" y="191574"/>
                </a:lnTo>
                <a:lnTo>
                  <a:pt x="311042" y="190487"/>
                </a:lnTo>
                <a:lnTo>
                  <a:pt x="297612" y="182739"/>
                </a:lnTo>
                <a:lnTo>
                  <a:pt x="228943" y="182739"/>
                </a:lnTo>
                <a:lnTo>
                  <a:pt x="228738" y="182621"/>
                </a:lnTo>
                <a:lnTo>
                  <a:pt x="82482" y="182621"/>
                </a:lnTo>
                <a:lnTo>
                  <a:pt x="49769" y="161409"/>
                </a:lnTo>
                <a:close/>
              </a:path>
              <a:path w="311150" h="288925">
                <a:moveTo>
                  <a:pt x="261253" y="161763"/>
                </a:moveTo>
                <a:lnTo>
                  <a:pt x="228943" y="182739"/>
                </a:lnTo>
                <a:lnTo>
                  <a:pt x="297612" y="182739"/>
                </a:lnTo>
                <a:lnTo>
                  <a:pt x="261253" y="161763"/>
                </a:lnTo>
                <a:close/>
              </a:path>
              <a:path w="311150" h="288925">
                <a:moveTo>
                  <a:pt x="138813" y="0"/>
                </a:moveTo>
                <a:lnTo>
                  <a:pt x="99133" y="19110"/>
                </a:lnTo>
                <a:lnTo>
                  <a:pt x="99133" y="76606"/>
                </a:lnTo>
                <a:lnTo>
                  <a:pt x="133499" y="94110"/>
                </a:lnTo>
                <a:lnTo>
                  <a:pt x="133499" y="153188"/>
                </a:lnTo>
                <a:lnTo>
                  <a:pt x="82482" y="182621"/>
                </a:lnTo>
                <a:lnTo>
                  <a:pt x="228738" y="182621"/>
                </a:lnTo>
                <a:lnTo>
                  <a:pt x="177760" y="153188"/>
                </a:lnTo>
                <a:lnTo>
                  <a:pt x="177760" y="94346"/>
                </a:lnTo>
                <a:lnTo>
                  <a:pt x="212504" y="76606"/>
                </a:lnTo>
                <a:lnTo>
                  <a:pt x="212504" y="57448"/>
                </a:lnTo>
                <a:lnTo>
                  <a:pt x="155818" y="57448"/>
                </a:lnTo>
                <a:lnTo>
                  <a:pt x="138813" y="47858"/>
                </a:lnTo>
                <a:lnTo>
                  <a:pt x="138813" y="0"/>
                </a:lnTo>
                <a:close/>
              </a:path>
              <a:path w="311150" h="288925">
                <a:moveTo>
                  <a:pt x="172824" y="0"/>
                </a:moveTo>
                <a:lnTo>
                  <a:pt x="172824" y="47858"/>
                </a:lnTo>
                <a:lnTo>
                  <a:pt x="155818" y="57448"/>
                </a:lnTo>
                <a:lnTo>
                  <a:pt x="212504" y="57448"/>
                </a:lnTo>
                <a:lnTo>
                  <a:pt x="212504" y="19110"/>
                </a:lnTo>
                <a:lnTo>
                  <a:pt x="172824" y="0"/>
                </a:lnTo>
                <a:close/>
              </a:path>
            </a:pathLst>
          </a:custGeom>
          <a:solidFill>
            <a:srgbClr val="FFFFFF"/>
          </a:solidFill>
        </p:spPr>
        <p:txBody>
          <a:bodyPr wrap="square" lIns="0" tIns="0" rIns="0" bIns="0" rtlCol="0"/>
          <a:lstStyle/>
          <a:p>
            <a:endParaRPr/>
          </a:p>
        </p:txBody>
      </p:sp>
      <p:sp>
        <p:nvSpPr>
          <p:cNvPr id="18" name="object 18"/>
          <p:cNvSpPr/>
          <p:nvPr/>
        </p:nvSpPr>
        <p:spPr>
          <a:xfrm>
            <a:off x="7424928" y="3350387"/>
            <a:ext cx="731520" cy="73151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890721" y="5062695"/>
            <a:ext cx="1533726" cy="435017"/>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5215441" y="4915340"/>
            <a:ext cx="699942" cy="113010"/>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5419466" y="4405297"/>
            <a:ext cx="292735" cy="458470"/>
          </a:xfrm>
          <a:custGeom>
            <a:avLst/>
            <a:gdLst/>
            <a:ahLst/>
            <a:cxnLst/>
            <a:rect l="l" t="t" r="r" b="b"/>
            <a:pathLst>
              <a:path w="292735" h="458470">
                <a:moveTo>
                  <a:pt x="135940" y="0"/>
                </a:moveTo>
                <a:lnTo>
                  <a:pt x="106102" y="13028"/>
                </a:lnTo>
                <a:lnTo>
                  <a:pt x="83961" y="38397"/>
                </a:lnTo>
                <a:lnTo>
                  <a:pt x="71553" y="74803"/>
                </a:lnTo>
                <a:lnTo>
                  <a:pt x="69985" y="83719"/>
                </a:lnTo>
                <a:lnTo>
                  <a:pt x="66329" y="88969"/>
                </a:lnTo>
                <a:lnTo>
                  <a:pt x="25932" y="127605"/>
                </a:lnTo>
                <a:lnTo>
                  <a:pt x="10377" y="171815"/>
                </a:lnTo>
                <a:lnTo>
                  <a:pt x="9434" y="178371"/>
                </a:lnTo>
                <a:lnTo>
                  <a:pt x="8123" y="184731"/>
                </a:lnTo>
                <a:lnTo>
                  <a:pt x="6369" y="190993"/>
                </a:lnTo>
                <a:lnTo>
                  <a:pt x="4097" y="197255"/>
                </a:lnTo>
                <a:lnTo>
                  <a:pt x="0" y="212220"/>
                </a:lnTo>
                <a:lnTo>
                  <a:pt x="732" y="225536"/>
                </a:lnTo>
                <a:lnTo>
                  <a:pt x="6415" y="237623"/>
                </a:lnTo>
                <a:lnTo>
                  <a:pt x="17168" y="248899"/>
                </a:lnTo>
                <a:lnTo>
                  <a:pt x="23784" y="253929"/>
                </a:lnTo>
                <a:lnTo>
                  <a:pt x="29688" y="259229"/>
                </a:lnTo>
                <a:lnTo>
                  <a:pt x="32799" y="266051"/>
                </a:lnTo>
                <a:lnTo>
                  <a:pt x="31034" y="275648"/>
                </a:lnTo>
                <a:lnTo>
                  <a:pt x="29989" y="278006"/>
                </a:lnTo>
                <a:lnTo>
                  <a:pt x="31817" y="284041"/>
                </a:lnTo>
                <a:lnTo>
                  <a:pt x="34168" y="285612"/>
                </a:lnTo>
                <a:lnTo>
                  <a:pt x="41247" y="292770"/>
                </a:lnTo>
                <a:lnTo>
                  <a:pt x="43548" y="300984"/>
                </a:lnTo>
                <a:lnTo>
                  <a:pt x="43252" y="309837"/>
                </a:lnTo>
                <a:lnTo>
                  <a:pt x="42538" y="318910"/>
                </a:lnTo>
                <a:lnTo>
                  <a:pt x="42266" y="330512"/>
                </a:lnTo>
                <a:lnTo>
                  <a:pt x="46633" y="387006"/>
                </a:lnTo>
                <a:lnTo>
                  <a:pt x="64277" y="437166"/>
                </a:lnTo>
                <a:lnTo>
                  <a:pt x="83590" y="457875"/>
                </a:lnTo>
                <a:lnTo>
                  <a:pt x="87769" y="457875"/>
                </a:lnTo>
                <a:lnTo>
                  <a:pt x="90120" y="458399"/>
                </a:lnTo>
                <a:lnTo>
                  <a:pt x="106310" y="451826"/>
                </a:lnTo>
                <a:lnTo>
                  <a:pt x="121790" y="443976"/>
                </a:lnTo>
                <a:lnTo>
                  <a:pt x="152090" y="427196"/>
                </a:lnTo>
                <a:lnTo>
                  <a:pt x="169418" y="418741"/>
                </a:lnTo>
                <a:lnTo>
                  <a:pt x="180886" y="416604"/>
                </a:lnTo>
                <a:lnTo>
                  <a:pt x="259481" y="416604"/>
                </a:lnTo>
                <a:lnTo>
                  <a:pt x="269597" y="395830"/>
                </a:lnTo>
                <a:lnTo>
                  <a:pt x="280401" y="363809"/>
                </a:lnTo>
                <a:lnTo>
                  <a:pt x="286203" y="330512"/>
                </a:lnTo>
                <a:lnTo>
                  <a:pt x="286217" y="295839"/>
                </a:lnTo>
                <a:lnTo>
                  <a:pt x="284872" y="278006"/>
                </a:lnTo>
                <a:lnTo>
                  <a:pt x="284772" y="275648"/>
                </a:lnTo>
                <a:lnTo>
                  <a:pt x="284455" y="258275"/>
                </a:lnTo>
                <a:lnTo>
                  <a:pt x="285781" y="239644"/>
                </a:lnTo>
                <a:lnTo>
                  <a:pt x="289362" y="221112"/>
                </a:lnTo>
                <a:lnTo>
                  <a:pt x="292353" y="202027"/>
                </a:lnTo>
                <a:lnTo>
                  <a:pt x="290763" y="184045"/>
                </a:lnTo>
                <a:lnTo>
                  <a:pt x="284027" y="167686"/>
                </a:lnTo>
                <a:lnTo>
                  <a:pt x="271579" y="153469"/>
                </a:lnTo>
                <a:lnTo>
                  <a:pt x="254659" y="135108"/>
                </a:lnTo>
                <a:lnTo>
                  <a:pt x="243110" y="114336"/>
                </a:lnTo>
                <a:lnTo>
                  <a:pt x="235141" y="91894"/>
                </a:lnTo>
                <a:lnTo>
                  <a:pt x="228959" y="68517"/>
                </a:lnTo>
                <a:lnTo>
                  <a:pt x="226872" y="60511"/>
                </a:lnTo>
                <a:lnTo>
                  <a:pt x="224415" y="52653"/>
                </a:lnTo>
                <a:lnTo>
                  <a:pt x="198892" y="13781"/>
                </a:lnTo>
                <a:lnTo>
                  <a:pt x="171440" y="611"/>
                </a:lnTo>
                <a:lnTo>
                  <a:pt x="135940" y="0"/>
                </a:lnTo>
                <a:close/>
              </a:path>
              <a:path w="292735" h="458470">
                <a:moveTo>
                  <a:pt x="259481" y="416604"/>
                </a:moveTo>
                <a:lnTo>
                  <a:pt x="180886" y="416604"/>
                </a:lnTo>
                <a:lnTo>
                  <a:pt x="191617" y="421401"/>
                </a:lnTo>
                <a:lnTo>
                  <a:pt x="206735" y="433744"/>
                </a:lnTo>
                <a:lnTo>
                  <a:pt x="220500" y="442486"/>
                </a:lnTo>
                <a:lnTo>
                  <a:pt x="233306" y="444271"/>
                </a:lnTo>
                <a:lnTo>
                  <a:pt x="244788" y="439024"/>
                </a:lnTo>
                <a:lnTo>
                  <a:pt x="254579" y="426672"/>
                </a:lnTo>
                <a:lnTo>
                  <a:pt x="259481" y="416604"/>
                </a:lnTo>
                <a:close/>
              </a:path>
            </a:pathLst>
          </a:custGeom>
          <a:solidFill>
            <a:srgbClr val="05252C"/>
          </a:solidFill>
        </p:spPr>
        <p:txBody>
          <a:bodyPr wrap="square" lIns="0" tIns="0" rIns="0" bIns="0" rtlCol="0"/>
          <a:lstStyle/>
          <a:p>
            <a:endParaRPr/>
          </a:p>
        </p:txBody>
      </p:sp>
      <p:sp>
        <p:nvSpPr>
          <p:cNvPr id="22" name="object 22"/>
          <p:cNvSpPr/>
          <p:nvPr/>
        </p:nvSpPr>
        <p:spPr>
          <a:xfrm>
            <a:off x="5470412" y="4411147"/>
            <a:ext cx="226695" cy="439420"/>
          </a:xfrm>
          <a:custGeom>
            <a:avLst/>
            <a:gdLst/>
            <a:ahLst/>
            <a:cxnLst/>
            <a:rect l="l" t="t" r="r" b="b"/>
            <a:pathLst>
              <a:path w="226695" h="439420">
                <a:moveTo>
                  <a:pt x="101927" y="0"/>
                </a:moveTo>
                <a:lnTo>
                  <a:pt x="62216" y="11211"/>
                </a:lnTo>
                <a:lnTo>
                  <a:pt x="36823" y="43262"/>
                </a:lnTo>
                <a:lnTo>
                  <a:pt x="27078" y="87843"/>
                </a:lnTo>
                <a:lnTo>
                  <a:pt x="27147" y="103309"/>
                </a:lnTo>
                <a:lnTo>
                  <a:pt x="27408" y="107762"/>
                </a:lnTo>
                <a:lnTo>
                  <a:pt x="28192" y="111691"/>
                </a:lnTo>
                <a:lnTo>
                  <a:pt x="32643" y="115369"/>
                </a:lnTo>
                <a:lnTo>
                  <a:pt x="51301" y="136928"/>
                </a:lnTo>
                <a:lnTo>
                  <a:pt x="61333" y="161415"/>
                </a:lnTo>
                <a:lnTo>
                  <a:pt x="62642" y="188114"/>
                </a:lnTo>
                <a:lnTo>
                  <a:pt x="55128" y="216310"/>
                </a:lnTo>
                <a:lnTo>
                  <a:pt x="53822" y="219453"/>
                </a:lnTo>
                <a:lnTo>
                  <a:pt x="52506" y="222345"/>
                </a:lnTo>
                <a:lnTo>
                  <a:pt x="53289" y="226536"/>
                </a:lnTo>
                <a:lnTo>
                  <a:pt x="47541" y="269762"/>
                </a:lnTo>
                <a:lnTo>
                  <a:pt x="9625" y="290774"/>
                </a:lnTo>
                <a:lnTo>
                  <a:pt x="5446" y="291560"/>
                </a:lnTo>
                <a:lnTo>
                  <a:pt x="2027" y="291560"/>
                </a:lnTo>
                <a:lnTo>
                  <a:pt x="1528" y="297322"/>
                </a:lnTo>
                <a:lnTo>
                  <a:pt x="0" y="328070"/>
                </a:lnTo>
                <a:lnTo>
                  <a:pt x="1097" y="358450"/>
                </a:lnTo>
                <a:lnTo>
                  <a:pt x="6265" y="388289"/>
                </a:lnTo>
                <a:lnTo>
                  <a:pt x="16950" y="417417"/>
                </a:lnTo>
                <a:lnTo>
                  <a:pt x="25578" y="432159"/>
                </a:lnTo>
                <a:lnTo>
                  <a:pt x="34598" y="439011"/>
                </a:lnTo>
                <a:lnTo>
                  <a:pt x="45776" y="438540"/>
                </a:lnTo>
                <a:lnTo>
                  <a:pt x="60875" y="431310"/>
                </a:lnTo>
                <a:lnTo>
                  <a:pt x="86340" y="417376"/>
                </a:lnTo>
                <a:lnTo>
                  <a:pt x="112419" y="404795"/>
                </a:lnTo>
                <a:lnTo>
                  <a:pt x="138938" y="393147"/>
                </a:lnTo>
                <a:lnTo>
                  <a:pt x="165726" y="382013"/>
                </a:lnTo>
                <a:lnTo>
                  <a:pt x="170166" y="380441"/>
                </a:lnTo>
                <a:lnTo>
                  <a:pt x="174095" y="377036"/>
                </a:lnTo>
                <a:lnTo>
                  <a:pt x="212990" y="377036"/>
                </a:lnTo>
                <a:lnTo>
                  <a:pt x="216450" y="368974"/>
                </a:lnTo>
                <a:lnTo>
                  <a:pt x="224752" y="328792"/>
                </a:lnTo>
                <a:lnTo>
                  <a:pt x="226317" y="291560"/>
                </a:lnTo>
                <a:lnTo>
                  <a:pt x="5446" y="291560"/>
                </a:lnTo>
                <a:lnTo>
                  <a:pt x="2050" y="291298"/>
                </a:lnTo>
                <a:lnTo>
                  <a:pt x="226328" y="291298"/>
                </a:lnTo>
                <a:lnTo>
                  <a:pt x="226482" y="287628"/>
                </a:lnTo>
                <a:lnTo>
                  <a:pt x="223505" y="245678"/>
                </a:lnTo>
                <a:lnTo>
                  <a:pt x="213189" y="193933"/>
                </a:lnTo>
                <a:lnTo>
                  <a:pt x="196868" y="144008"/>
                </a:lnTo>
                <a:lnTo>
                  <a:pt x="178834" y="94575"/>
                </a:lnTo>
                <a:lnTo>
                  <a:pt x="163375" y="44309"/>
                </a:lnTo>
                <a:lnTo>
                  <a:pt x="155096" y="25221"/>
                </a:lnTo>
                <a:lnTo>
                  <a:pt x="141670" y="11342"/>
                </a:lnTo>
                <a:lnTo>
                  <a:pt x="123735" y="2868"/>
                </a:lnTo>
                <a:lnTo>
                  <a:pt x="101927" y="0"/>
                </a:lnTo>
                <a:close/>
              </a:path>
              <a:path w="226695" h="439420">
                <a:moveTo>
                  <a:pt x="212990" y="377036"/>
                </a:moveTo>
                <a:lnTo>
                  <a:pt x="174095" y="377036"/>
                </a:lnTo>
                <a:lnTo>
                  <a:pt x="179580" y="380965"/>
                </a:lnTo>
                <a:lnTo>
                  <a:pt x="173369" y="386673"/>
                </a:lnTo>
                <a:lnTo>
                  <a:pt x="166179" y="390438"/>
                </a:lnTo>
                <a:lnTo>
                  <a:pt x="158697" y="393467"/>
                </a:lnTo>
                <a:lnTo>
                  <a:pt x="151610" y="396965"/>
                </a:lnTo>
                <a:lnTo>
                  <a:pt x="148987" y="398536"/>
                </a:lnTo>
                <a:lnTo>
                  <a:pt x="142196" y="399322"/>
                </a:lnTo>
                <a:lnTo>
                  <a:pt x="146375" y="403775"/>
                </a:lnTo>
                <a:lnTo>
                  <a:pt x="152650" y="411117"/>
                </a:lnTo>
                <a:lnTo>
                  <a:pt x="159121" y="418458"/>
                </a:lnTo>
                <a:lnTo>
                  <a:pt x="166670" y="424422"/>
                </a:lnTo>
                <a:lnTo>
                  <a:pt x="176184" y="427632"/>
                </a:lnTo>
                <a:lnTo>
                  <a:pt x="184970" y="426556"/>
                </a:lnTo>
                <a:lnTo>
                  <a:pt x="191182" y="421938"/>
                </a:lnTo>
                <a:lnTo>
                  <a:pt x="195778" y="415253"/>
                </a:lnTo>
                <a:lnTo>
                  <a:pt x="199714" y="407976"/>
                </a:lnTo>
                <a:lnTo>
                  <a:pt x="212990" y="377036"/>
                </a:lnTo>
                <a:close/>
              </a:path>
            </a:pathLst>
          </a:custGeom>
          <a:solidFill>
            <a:srgbClr val="FDFDFD"/>
          </a:solidFill>
        </p:spPr>
        <p:txBody>
          <a:bodyPr wrap="square" lIns="0" tIns="0" rIns="0" bIns="0" rtlCol="0"/>
          <a:lstStyle/>
          <a:p>
            <a:endParaRPr/>
          </a:p>
        </p:txBody>
      </p:sp>
      <p:sp>
        <p:nvSpPr>
          <p:cNvPr id="23" name="object 23"/>
          <p:cNvSpPr/>
          <p:nvPr/>
        </p:nvSpPr>
        <p:spPr>
          <a:xfrm>
            <a:off x="5427161" y="4506851"/>
            <a:ext cx="97755" cy="186417"/>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5680064" y="4561648"/>
            <a:ext cx="23495" cy="66040"/>
          </a:xfrm>
          <a:custGeom>
            <a:avLst/>
            <a:gdLst/>
            <a:ahLst/>
            <a:cxnLst/>
            <a:rect l="l" t="t" r="r" b="b"/>
            <a:pathLst>
              <a:path w="23495" h="66039">
                <a:moveTo>
                  <a:pt x="0" y="0"/>
                </a:moveTo>
                <a:lnTo>
                  <a:pt x="9083" y="32511"/>
                </a:lnTo>
                <a:lnTo>
                  <a:pt x="13751" y="49038"/>
                </a:lnTo>
                <a:lnTo>
                  <a:pt x="18567" y="65809"/>
                </a:lnTo>
                <a:lnTo>
                  <a:pt x="23203" y="46496"/>
                </a:lnTo>
                <a:lnTo>
                  <a:pt x="21343" y="29270"/>
                </a:lnTo>
                <a:lnTo>
                  <a:pt x="13453" y="13861"/>
                </a:lnTo>
                <a:lnTo>
                  <a:pt x="0" y="0"/>
                </a:lnTo>
                <a:close/>
              </a:path>
            </a:pathLst>
          </a:custGeom>
          <a:solidFill>
            <a:srgbClr val="EFF1F1"/>
          </a:solidFill>
        </p:spPr>
        <p:txBody>
          <a:bodyPr wrap="square" lIns="0" tIns="0" rIns="0" bIns="0" rtlCol="0"/>
          <a:lstStyle/>
          <a:p>
            <a:endParaRPr/>
          </a:p>
        </p:txBody>
      </p:sp>
      <p:sp>
        <p:nvSpPr>
          <p:cNvPr id="25" name="object 25"/>
          <p:cNvSpPr/>
          <p:nvPr/>
        </p:nvSpPr>
        <p:spPr>
          <a:xfrm>
            <a:off x="5609462" y="4449623"/>
            <a:ext cx="20320" cy="9525"/>
          </a:xfrm>
          <a:custGeom>
            <a:avLst/>
            <a:gdLst/>
            <a:ahLst/>
            <a:cxnLst/>
            <a:rect l="l" t="t" r="r" b="b"/>
            <a:pathLst>
              <a:path w="20320" h="9525">
                <a:moveTo>
                  <a:pt x="8369" y="0"/>
                </a:moveTo>
                <a:lnTo>
                  <a:pt x="4504" y="2518"/>
                </a:lnTo>
                <a:lnTo>
                  <a:pt x="0" y="9512"/>
                </a:lnTo>
                <a:lnTo>
                  <a:pt x="6018" y="9250"/>
                </a:lnTo>
                <a:lnTo>
                  <a:pt x="12026" y="8715"/>
                </a:lnTo>
                <a:lnTo>
                  <a:pt x="19873" y="8192"/>
                </a:lnTo>
                <a:lnTo>
                  <a:pt x="13018" y="1908"/>
                </a:lnTo>
                <a:lnTo>
                  <a:pt x="8369" y="0"/>
                </a:lnTo>
                <a:close/>
              </a:path>
            </a:pathLst>
          </a:custGeom>
          <a:solidFill>
            <a:srgbClr val="3E575D"/>
          </a:solidFill>
        </p:spPr>
        <p:txBody>
          <a:bodyPr wrap="square" lIns="0" tIns="0" rIns="0" bIns="0" rtlCol="0"/>
          <a:lstStyle/>
          <a:p>
            <a:endParaRPr/>
          </a:p>
        </p:txBody>
      </p:sp>
      <p:sp>
        <p:nvSpPr>
          <p:cNvPr id="26" name="object 26"/>
          <p:cNvSpPr/>
          <p:nvPr/>
        </p:nvSpPr>
        <p:spPr>
          <a:xfrm>
            <a:off x="5551945" y="4460937"/>
            <a:ext cx="22225" cy="8890"/>
          </a:xfrm>
          <a:custGeom>
            <a:avLst/>
            <a:gdLst/>
            <a:ahLst/>
            <a:cxnLst/>
            <a:rect l="l" t="t" r="r" b="b"/>
            <a:pathLst>
              <a:path w="22225" h="8889">
                <a:moveTo>
                  <a:pt x="10034" y="0"/>
                </a:moveTo>
                <a:lnTo>
                  <a:pt x="4908" y="2462"/>
                </a:lnTo>
                <a:lnTo>
                  <a:pt x="0" y="8685"/>
                </a:lnTo>
                <a:lnTo>
                  <a:pt x="22223" y="4484"/>
                </a:lnTo>
                <a:lnTo>
                  <a:pt x="15699" y="829"/>
                </a:lnTo>
                <a:lnTo>
                  <a:pt x="10034" y="0"/>
                </a:lnTo>
                <a:close/>
              </a:path>
            </a:pathLst>
          </a:custGeom>
          <a:solidFill>
            <a:srgbClr val="09282D"/>
          </a:solidFill>
        </p:spPr>
        <p:txBody>
          <a:bodyPr wrap="square" lIns="0" tIns="0" rIns="0" bIns="0" rtlCol="0"/>
          <a:lstStyle/>
          <a:p>
            <a:endParaRPr/>
          </a:p>
        </p:txBody>
      </p:sp>
      <p:sp>
        <p:nvSpPr>
          <p:cNvPr id="27" name="object 27"/>
          <p:cNvSpPr/>
          <p:nvPr/>
        </p:nvSpPr>
        <p:spPr>
          <a:xfrm>
            <a:off x="7040066" y="4434082"/>
            <a:ext cx="726348" cy="578631"/>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6080760" y="4380611"/>
            <a:ext cx="731519" cy="554735"/>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7946136" y="4587875"/>
            <a:ext cx="1097279" cy="219456"/>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5242560" y="5121275"/>
            <a:ext cx="1371599" cy="298704"/>
          </a:xfrm>
          <a:prstGeom prst="rect">
            <a:avLst/>
          </a:prstGeom>
          <a:blipFill>
            <a:blip r:embed="rId9" cstate="print"/>
            <a:stretch>
              <a:fillRect/>
            </a:stretch>
          </a:blipFill>
        </p:spPr>
        <p:txBody>
          <a:bodyPr wrap="square" lIns="0" tIns="0" rIns="0" bIns="0" rtlCol="0"/>
          <a:lstStyle/>
          <a:p>
            <a:endParaRPr/>
          </a:p>
        </p:txBody>
      </p:sp>
      <p:sp>
        <p:nvSpPr>
          <p:cNvPr id="32" name="object 2">
            <a:extLst>
              <a:ext uri="{FF2B5EF4-FFF2-40B4-BE49-F238E27FC236}">
                <a16:creationId xmlns:a16="http://schemas.microsoft.com/office/drawing/2014/main" id="{6F33CA8F-D288-434F-8928-1908801075A4}"/>
              </a:ext>
            </a:extLst>
          </p:cNvPr>
          <p:cNvSpPr txBox="1">
            <a:spLocks noGrp="1"/>
          </p:cNvSpPr>
          <p:nvPr>
            <p:ph type="title"/>
          </p:nvPr>
        </p:nvSpPr>
        <p:spPr>
          <a:xfrm>
            <a:off x="22098" y="182"/>
            <a:ext cx="9121902"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3213735" algn="l"/>
                <a:tab pos="4567555" algn="l"/>
              </a:tabLst>
            </a:pPr>
            <a:r>
              <a:rPr lang="pt-BR" b="1" dirty="0">
                <a:effectLst>
                  <a:outerShdw blurRad="38100" dist="38100" dir="2700000" algn="tl">
                    <a:srgbClr val="000000">
                      <a:alpha val="43137"/>
                    </a:srgbClr>
                  </a:outerShdw>
                </a:effectLst>
              </a:rPr>
              <a:t>Denormalized Tuple Data</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rocs">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introc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ti-ET" sz="1400" b="0"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ti-ET" sz="1400" b="0" i="0" u="none" strike="noStrike" cap="none" normalizeH="0" baseline="0" smtClean="0">
            <a:ln>
              <a:noFill/>
            </a:ln>
            <a:solidFill>
              <a:schemeClr val="tx1"/>
            </a:solidFill>
            <a:effectLst/>
            <a:latin typeface="Courier New" panose="02070309020205020404" pitchFamily="49" charset="0"/>
            <a:ea typeface="MS PGothic" panose="020B0600070205080204" pitchFamily="34" charset="-128"/>
          </a:defRPr>
        </a:defPPr>
      </a:lstStyle>
    </a:lnDef>
  </a:objectDefaults>
  <a:extraClrSchemeLst>
    <a:extraClrScheme>
      <a:clrScheme name="introc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introcs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introcs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cs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introcs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introcs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introcs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10806</TotalTime>
  <Words>6231</Words>
  <Application>Microsoft Office PowerPoint</Application>
  <PresentationFormat>Letter Paper (8.5x11 in)</PresentationFormat>
  <Paragraphs>1198</Paragraphs>
  <Slides>90</Slides>
  <Notes>30</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90</vt:i4>
      </vt:variant>
    </vt:vector>
  </HeadingPairs>
  <TitlesOfParts>
    <vt:vector size="113" baseType="lpstr">
      <vt:lpstr>SimSun</vt:lpstr>
      <vt:lpstr>Arial</vt:lpstr>
      <vt:lpstr>Arial Narrow</vt:lpstr>
      <vt:lpstr>Bahnschrift Light</vt:lpstr>
      <vt:lpstr>Bahnschrift SemiLight SemiConde</vt:lpstr>
      <vt:lpstr>BIZ UDGothic</vt:lpstr>
      <vt:lpstr>Book Antiqua</vt:lpstr>
      <vt:lpstr>Calibri</vt:lpstr>
      <vt:lpstr>Cambria</vt:lpstr>
      <vt:lpstr>Cambria Math</vt:lpstr>
      <vt:lpstr>Candara</vt:lpstr>
      <vt:lpstr>Comic Sans MS</vt:lpstr>
      <vt:lpstr>Consolas</vt:lpstr>
      <vt:lpstr>Courier New</vt:lpstr>
      <vt:lpstr>Helvetica</vt:lpstr>
      <vt:lpstr>Monotype Sorts</vt:lpstr>
      <vt:lpstr>Palatino Linotype</vt:lpstr>
      <vt:lpstr>Symbol</vt:lpstr>
      <vt:lpstr>Tahoma</vt:lpstr>
      <vt:lpstr>Times New Roman</vt:lpstr>
      <vt:lpstr>Wingdings</vt:lpstr>
      <vt:lpstr>Blends</vt:lpstr>
      <vt:lpstr>introcs</vt:lpstr>
      <vt:lpstr>PowerPoint Presentation</vt:lpstr>
      <vt:lpstr>8.3  Basic File Structures</vt:lpstr>
      <vt:lpstr>Placing File Records on Disk</vt:lpstr>
      <vt:lpstr>PowerPoint Presentation</vt:lpstr>
      <vt:lpstr>Placing File Records on Disk (cont’d.)</vt:lpstr>
      <vt:lpstr>File Organization</vt:lpstr>
      <vt:lpstr>Fixed-Length Records</vt:lpstr>
      <vt:lpstr>Fixed-Length Records</vt:lpstr>
      <vt:lpstr>Record Blocking and Spanned Versus Unspanned Records</vt:lpstr>
      <vt:lpstr>Record Blocking and Spanned Versus Unspanned Records (cont’d.)</vt:lpstr>
      <vt:lpstr>Fixed-Length Records</vt:lpstr>
      <vt:lpstr>Fixed-Length Records</vt:lpstr>
      <vt:lpstr>Fixed-Length Records</vt:lpstr>
      <vt:lpstr>Fixed-Length Records</vt:lpstr>
      <vt:lpstr>PowerPoint Presentation</vt:lpstr>
      <vt:lpstr>Variable-Length Records</vt:lpstr>
      <vt:lpstr>Variable-Length Records</vt:lpstr>
      <vt:lpstr>Null bitmap</vt:lpstr>
      <vt:lpstr>Null bitmap</vt:lpstr>
      <vt:lpstr>Storing Large Objects</vt:lpstr>
      <vt:lpstr>Allocating file blocks on disk</vt:lpstr>
      <vt:lpstr>Record Formats: Variable Length</vt:lpstr>
      <vt:lpstr>Fixed-Length Records and Variable-Length Records</vt:lpstr>
      <vt:lpstr>Record Formats: Variable Length</vt:lpstr>
      <vt:lpstr>Variable-Length Records: Slotted Page Structure</vt:lpstr>
      <vt:lpstr>Operations on Files</vt:lpstr>
      <vt:lpstr>Example of Operations on Files</vt:lpstr>
      <vt:lpstr>Operations on Files (cont’d.)</vt:lpstr>
      <vt:lpstr>Organization of Records in Files</vt:lpstr>
      <vt:lpstr>PowerPoint Presentation</vt:lpstr>
      <vt:lpstr>Organization of Records in Files</vt:lpstr>
      <vt:lpstr>Organization of Records in Files</vt:lpstr>
      <vt:lpstr>Files of Ordered Records (Sorted Files)</vt:lpstr>
      <vt:lpstr>Sequential File Organization</vt:lpstr>
      <vt:lpstr>Sequential File Organization (Cont.)</vt:lpstr>
      <vt:lpstr>Some blocks of an ordered (sequential) file of EMPLOYEE records with Name as the ordering key field</vt:lpstr>
      <vt:lpstr>Binary Search</vt:lpstr>
      <vt:lpstr>Example: Binary Search | Search for 83</vt:lpstr>
      <vt:lpstr>Binary Search</vt:lpstr>
      <vt:lpstr>Binary Search</vt:lpstr>
      <vt:lpstr>Binary Search</vt:lpstr>
      <vt:lpstr>Binary Search</vt:lpstr>
      <vt:lpstr>Binary Search</vt:lpstr>
      <vt:lpstr>Binary Search</vt:lpstr>
      <vt:lpstr>Binary Search</vt:lpstr>
      <vt:lpstr>Binary Search</vt:lpstr>
      <vt:lpstr>Binary Search</vt:lpstr>
      <vt:lpstr>Files of Unordered Records (Heap Files)</vt:lpstr>
      <vt:lpstr>Unordered (Heap) Files</vt:lpstr>
      <vt:lpstr>Heap File: Linked List</vt:lpstr>
      <vt:lpstr>Heap File: Page Directory</vt:lpstr>
      <vt:lpstr>Access Times for Various File Organizations</vt:lpstr>
      <vt:lpstr>Other Primary File Organizations</vt:lpstr>
      <vt:lpstr>B+ TREE</vt:lpstr>
      <vt:lpstr>NODES</vt:lpstr>
      <vt:lpstr>Structure of Internal Nodes of B+-Trees</vt:lpstr>
      <vt:lpstr>Structure of Leaf nodes of B+-Trees</vt:lpstr>
      <vt:lpstr>PowerPoint Presentation</vt:lpstr>
      <vt:lpstr>PowerPoint Presentation</vt:lpstr>
      <vt:lpstr>Example of B+-Tree</vt:lpstr>
      <vt:lpstr>Column-Oriented Storage</vt:lpstr>
      <vt:lpstr>Columnar Representation</vt:lpstr>
      <vt:lpstr>Columnar Representation</vt:lpstr>
      <vt:lpstr>Columnar File Representation</vt:lpstr>
      <vt:lpstr>Storage Organization in Main-Memory Databases</vt:lpstr>
      <vt:lpstr>Multitable Clustering File Organization</vt:lpstr>
      <vt:lpstr>Multitable Clustering File Organization (cont.)</vt:lpstr>
      <vt:lpstr>Partitioning</vt:lpstr>
      <vt:lpstr>Data Dictionary Storage</vt:lpstr>
      <vt:lpstr>Relational Representation of System Metadata</vt:lpstr>
      <vt:lpstr>PowerPoint Presentation</vt:lpstr>
      <vt:lpstr>Heap File: Page Directory</vt:lpstr>
      <vt:lpstr>Page Header</vt:lpstr>
      <vt:lpstr>Tuple Storage</vt:lpstr>
      <vt:lpstr>Tuple Storage</vt:lpstr>
      <vt:lpstr>Tuple Storage</vt:lpstr>
      <vt:lpstr>Tuple Storage</vt:lpstr>
      <vt:lpstr>Tuple Storage</vt:lpstr>
      <vt:lpstr>Slotted Pages</vt:lpstr>
      <vt:lpstr>Slotted Pages</vt:lpstr>
      <vt:lpstr>Slotted Pages</vt:lpstr>
      <vt:lpstr>Slotted Pages</vt:lpstr>
      <vt:lpstr>Slotted Pages</vt:lpstr>
      <vt:lpstr>RECO RD IDS</vt:lpstr>
      <vt:lpstr>Tuple Layout</vt:lpstr>
      <vt:lpstr>Tuple Header</vt:lpstr>
      <vt:lpstr>Tuple Data</vt:lpstr>
      <vt:lpstr>Denormalized Tuple Data</vt:lpstr>
      <vt:lpstr>Denormalized Tuple Data</vt:lpstr>
      <vt:lpstr>Denormalized Tuple Data</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Database System Concepts and Architecture</dc:subject>
  <dc:creator>Elmasri/Navathe</dc:creator>
  <cp:keywords/>
  <dc:description/>
  <cp:lastModifiedBy>Tesfamichael Gebrehiwet</cp:lastModifiedBy>
  <cp:revision>620</cp:revision>
  <cp:lastPrinted>2001-11-04T00:51:13Z</cp:lastPrinted>
  <dcterms:created xsi:type="dcterms:W3CDTF">2005-02-25T19:46:41Z</dcterms:created>
  <dcterms:modified xsi:type="dcterms:W3CDTF">2021-05-19T17:57:49Z</dcterms:modified>
  <cp:category/>
</cp:coreProperties>
</file>