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handoutMasterIdLst>
    <p:handoutMasterId r:id="rId54"/>
  </p:handoutMasterIdLst>
  <p:sldIdLst>
    <p:sldId id="396" r:id="rId2"/>
    <p:sldId id="397" r:id="rId3"/>
    <p:sldId id="439" r:id="rId4"/>
    <p:sldId id="514" r:id="rId5"/>
    <p:sldId id="440" r:id="rId6"/>
    <p:sldId id="257" r:id="rId7"/>
    <p:sldId id="279" r:id="rId8"/>
    <p:sldId id="278" r:id="rId9"/>
    <p:sldId id="280" r:id="rId10"/>
    <p:sldId id="282" r:id="rId11"/>
    <p:sldId id="284" r:id="rId12"/>
    <p:sldId id="515" r:id="rId13"/>
    <p:sldId id="554" r:id="rId14"/>
    <p:sldId id="516" r:id="rId15"/>
    <p:sldId id="517" r:id="rId16"/>
    <p:sldId id="519" r:id="rId17"/>
    <p:sldId id="521" r:id="rId18"/>
    <p:sldId id="520" r:id="rId19"/>
    <p:sldId id="518" r:id="rId20"/>
    <p:sldId id="522" r:id="rId21"/>
    <p:sldId id="523" r:id="rId22"/>
    <p:sldId id="441" r:id="rId23"/>
    <p:sldId id="524" r:id="rId24"/>
    <p:sldId id="525" r:id="rId25"/>
    <p:sldId id="529" r:id="rId26"/>
    <p:sldId id="555" r:id="rId27"/>
    <p:sldId id="526" r:id="rId28"/>
    <p:sldId id="527" r:id="rId29"/>
    <p:sldId id="442" r:id="rId30"/>
    <p:sldId id="528" r:id="rId31"/>
    <p:sldId id="530" r:id="rId32"/>
    <p:sldId id="531" r:id="rId33"/>
    <p:sldId id="532" r:id="rId34"/>
    <p:sldId id="545" r:id="rId35"/>
    <p:sldId id="546" r:id="rId36"/>
    <p:sldId id="547" r:id="rId37"/>
    <p:sldId id="548" r:id="rId38"/>
    <p:sldId id="533" r:id="rId39"/>
    <p:sldId id="535" r:id="rId40"/>
    <p:sldId id="549" r:id="rId41"/>
    <p:sldId id="550" r:id="rId42"/>
    <p:sldId id="551" r:id="rId43"/>
    <p:sldId id="552" r:id="rId44"/>
    <p:sldId id="534" r:id="rId45"/>
    <p:sldId id="537" r:id="rId46"/>
    <p:sldId id="538" r:id="rId47"/>
    <p:sldId id="540" r:id="rId48"/>
    <p:sldId id="541" r:id="rId49"/>
    <p:sldId id="542" r:id="rId50"/>
    <p:sldId id="543" r:id="rId51"/>
    <p:sldId id="544" r:id="rId52"/>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6" autoAdjust="0"/>
    <p:restoredTop sz="89312" autoAdjust="0"/>
  </p:normalViewPr>
  <p:slideViewPr>
    <p:cSldViewPr snapToObjects="1">
      <p:cViewPr varScale="1">
        <p:scale>
          <a:sx n="77" d="100"/>
          <a:sy n="77" d="100"/>
        </p:scale>
        <p:origin x="2064" y="6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snapToObjects="1">
      <p:cViewPr>
        <p:scale>
          <a:sx n="100" d="100"/>
          <a:sy n="100" d="100"/>
        </p:scale>
        <p:origin x="2400" y="-9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0DC5C7E7-222F-4F29-A1C9-CD02829D5900}" type="slidenum">
              <a:rPr lang="en-CA" altLang="en-US"/>
              <a:pPr>
                <a:defRPr/>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9944ABBB-60C5-4ACE-8C11-8DCD5EA024CE}"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4167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20</a:t>
            </a:fld>
            <a:endParaRPr lang="en-CA" altLang="en-US"/>
          </a:p>
        </p:txBody>
      </p:sp>
    </p:spTree>
    <p:extLst>
      <p:ext uri="{BB962C8B-B14F-4D97-AF65-F5344CB8AC3E}">
        <p14:creationId xmlns:p14="http://schemas.microsoft.com/office/powerpoint/2010/main" val="992348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21</a:t>
            </a:fld>
            <a:endParaRPr lang="en-CA" altLang="en-US"/>
          </a:p>
        </p:txBody>
      </p:sp>
    </p:spTree>
    <p:extLst>
      <p:ext uri="{BB962C8B-B14F-4D97-AF65-F5344CB8AC3E}">
        <p14:creationId xmlns:p14="http://schemas.microsoft.com/office/powerpoint/2010/main" val="154085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Hashing for disk files is called external hashing. To suit the characteristics of disk storage, the target address space is made of buckets, each of which holds multiple records. A bucket is either one disk block or a cluster of contiguous disk blocks. The hashing function maps a key into a relative bucket number rather than assigning an absolute block address to the bucket.</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23</a:t>
            </a:fld>
            <a:endParaRPr lang="en-CA" altLang="en-US"/>
          </a:p>
        </p:txBody>
      </p:sp>
    </p:spTree>
    <p:extLst>
      <p:ext uri="{BB962C8B-B14F-4D97-AF65-F5344CB8AC3E}">
        <p14:creationId xmlns:p14="http://schemas.microsoft.com/office/powerpoint/2010/main" val="1955226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800" dirty="0">
                <a:latin typeface="Candara" panose="020E0502030303020204" pitchFamily="34" charset="0"/>
              </a:rPr>
              <a:t>The collision problem is less severe with buckets, because as many records as will fit in a bucket can hash to the same bucket without causing problems. </a:t>
            </a:r>
            <a:endParaRPr lang="en-US" sz="1800" dirty="0">
              <a:latin typeface="Candara" panose="020E0502030303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24</a:t>
            </a:fld>
            <a:endParaRPr lang="en-CA" altLang="en-US"/>
          </a:p>
        </p:txBody>
      </p:sp>
    </p:spTree>
    <p:extLst>
      <p:ext uri="{BB962C8B-B14F-4D97-AF65-F5344CB8AC3E}">
        <p14:creationId xmlns:p14="http://schemas.microsoft.com/office/powerpoint/2010/main" val="3033568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Notice that removing an overflow record implies that we should keep track of empty positions in overflow. This is done easily by maintaining a linked list of unused overflow locations. </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25</a:t>
            </a:fld>
            <a:endParaRPr lang="en-CA" altLang="en-US"/>
          </a:p>
        </p:txBody>
      </p:sp>
    </p:spTree>
    <p:extLst>
      <p:ext uri="{BB962C8B-B14F-4D97-AF65-F5344CB8AC3E}">
        <p14:creationId xmlns:p14="http://schemas.microsoft.com/office/powerpoint/2010/main" val="1988891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nSpc>
                <a:spcPct val="150000"/>
              </a:lnSpc>
              <a:buFont typeface="Wingdings" panose="05000000000000000000" pitchFamily="2" charset="2"/>
              <a:buChar char="§"/>
            </a:pPr>
            <a:r>
              <a:rPr lang="en-CA" dirty="0"/>
              <a:t>If the search condition is an equality comparison on the hash field, we can locate the record efficiently by using the hashing function; otherwise, we must do a linear search. A non-hash field can be modified by changing the record and rewriting it in the same bucket. </a:t>
            </a:r>
          </a:p>
          <a:p>
            <a:pPr marL="800100" lvl="1" indent="-342900">
              <a:lnSpc>
                <a:spcPct val="150000"/>
              </a:lnSpc>
              <a:buFont typeface="Wingdings" panose="05000000000000000000" pitchFamily="2" charset="2"/>
              <a:buChar char="§"/>
            </a:pPr>
            <a:r>
              <a:rPr lang="en-CA" dirty="0"/>
              <a:t>Modifying the hash field means that the record can move to another bucket, which requires deletion of the old record followed by insertion of the modified record.</a:t>
            </a:r>
            <a:endParaRPr lang="en-CA" sz="2000" baseline="30000" dirty="0">
              <a:solidFill>
                <a:srgbClr val="0645AD"/>
              </a:solidFill>
              <a:latin typeface="Candara" panose="020E0502030303020204" pitchFamily="34" charset="0"/>
            </a:endParaRP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26</a:t>
            </a:fld>
            <a:endParaRPr lang="en-CA" altLang="en-US"/>
          </a:p>
        </p:txBody>
      </p:sp>
    </p:spTree>
    <p:extLst>
      <p:ext uri="{BB962C8B-B14F-4D97-AF65-F5344CB8AC3E}">
        <p14:creationId xmlns:p14="http://schemas.microsoft.com/office/powerpoint/2010/main" val="162371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27</a:t>
            </a:fld>
            <a:endParaRPr lang="en-CA" altLang="en-US"/>
          </a:p>
        </p:txBody>
      </p:sp>
    </p:spTree>
    <p:extLst>
      <p:ext uri="{BB962C8B-B14F-4D97-AF65-F5344CB8AC3E}">
        <p14:creationId xmlns:p14="http://schemas.microsoft.com/office/powerpoint/2010/main" val="45581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The hashing scheme described so far is called static hashing because a fixed number of buckets M is allocated. </a:t>
            </a:r>
            <a:r>
              <a:rPr lang="en-CA" sz="1800" baseline="0" dirty="0"/>
              <a:t> </a:t>
            </a:r>
            <a:r>
              <a:rPr lang="en-CA" sz="1800" dirty="0"/>
              <a:t>we may have to change the number of blocks M allocated and then use a new hashing function (based on the new value of M) to redistribute the records. These reorganizations can be quite time-consuming for large files. </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28</a:t>
            </a:fld>
            <a:endParaRPr lang="en-CA" altLang="en-US"/>
          </a:p>
        </p:txBody>
      </p:sp>
    </p:spTree>
    <p:extLst>
      <p:ext uri="{BB962C8B-B14F-4D97-AF65-F5344CB8AC3E}">
        <p14:creationId xmlns:p14="http://schemas.microsoft.com/office/powerpoint/2010/main" val="3170394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space overhead for the directory table is negligible. The maximum directory size is 2k , where k is the number of bits in the hash value. Another advantage is that splitting causes minor reorganization in most cases, since only the records in one bucket are redistributed to the two new buckets. The only time reorganization is more expensive is when the directory has to be doubled (or halved). A disadvantage is that the directory must be searched before accessing the buckets themselves, resulting in two block accesses instead of one in static hashing. This performance penalty is considered minor and thus the scheme is considered quite desirable for dynamic files.</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30</a:t>
            </a:fld>
            <a:endParaRPr lang="en-CA" altLang="en-US"/>
          </a:p>
        </p:txBody>
      </p:sp>
    </p:spTree>
    <p:extLst>
      <p:ext uri="{BB962C8B-B14F-4D97-AF65-F5344CB8AC3E}">
        <p14:creationId xmlns:p14="http://schemas.microsoft.com/office/powerpoint/2010/main" val="1943335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800" dirty="0"/>
              <a:t>There does not have to be a distinct bucket for each of the 2</a:t>
            </a:r>
            <a:r>
              <a:rPr lang="en-CA" sz="1800" baseline="30000" dirty="0"/>
              <a:t>d</a:t>
            </a:r>
            <a:r>
              <a:rPr lang="en-CA" sz="1800" dirty="0"/>
              <a:t> directory locations. Several directory locations with the same first d′ bits for their hash values may contain the same bucket address if all the records that hash to these locations fit in a single bucket. A local depth d′—stored with each bucket—specifies the number of bits on which the bucket contents are based. Figure 16.11 shows a directory with global depth d = 3.</a:t>
            </a:r>
            <a:endParaRPr lang="en-US" sz="1800" dirty="0"/>
          </a:p>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31</a:t>
            </a:fld>
            <a:endParaRPr lang="en-CA" altLang="en-US"/>
          </a:p>
        </p:txBody>
      </p:sp>
    </p:spTree>
    <p:extLst>
      <p:ext uri="{BB962C8B-B14F-4D97-AF65-F5344CB8AC3E}">
        <p14:creationId xmlns:p14="http://schemas.microsoft.com/office/powerpoint/2010/main" val="369401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Non-integer hash field values can be transformed into integers before the mod function is applied. For character strings, the numeric (ASCII) codes associated with characters can be used in the transformation</a:t>
            </a: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12</a:t>
            </a:fld>
            <a:endParaRPr lang="en-CA" altLang="en-US"/>
          </a:p>
        </p:txBody>
      </p:sp>
    </p:spTree>
    <p:extLst>
      <p:ext uri="{BB962C8B-B14F-4D97-AF65-F5344CB8AC3E}">
        <p14:creationId xmlns:p14="http://schemas.microsoft.com/office/powerpoint/2010/main" val="19499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that a new inserted record causes overflow in the bucket whose hash values start with 01—the third bucket in Figure 16.11. The records will be distributed between two buckets: the first contains all records whose hash values start with 010, and the second all those whose hash values start with 011. Now the two directory locations for 010 and 011 point to the two new distinct buckets. Before the split, they pointed to the same bucket. The local depth d′ of the two new buckets is 3, which is one more than the local depth of the old bucket.</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32</a:t>
            </a:fld>
            <a:endParaRPr lang="en-CA" altLang="en-US"/>
          </a:p>
        </p:txBody>
      </p:sp>
    </p:spTree>
    <p:extLst>
      <p:ext uri="{BB962C8B-B14F-4D97-AF65-F5344CB8AC3E}">
        <p14:creationId xmlns:p14="http://schemas.microsoft.com/office/powerpoint/2010/main" val="2039788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a bucket that overflows and is split used to have a local depth d′ equal to the global depth d of the directory, then the size of the directory must now be doubled so that we can use an extra bit to distinguish the two new buckets.</a:t>
            </a:r>
          </a:p>
          <a:p>
            <a:r>
              <a:rPr lang="en-CA" dirty="0"/>
              <a:t> For example, if the bucket for records whose hash values start with 111 in Figure 16.11 overflows, the two new buckets need a directory with global depth d = 4, because the two buckets are now labeled 1110 and 1111, and hence their local depths are both 4. The directory size is hence doubled, and each of the other original locations in the</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33</a:t>
            </a:fld>
            <a:endParaRPr lang="en-CA" altLang="en-US"/>
          </a:p>
        </p:txBody>
      </p:sp>
    </p:spTree>
    <p:extLst>
      <p:ext uri="{BB962C8B-B14F-4D97-AF65-F5344CB8AC3E}">
        <p14:creationId xmlns:p14="http://schemas.microsoft.com/office/powerpoint/2010/main" val="365183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34</a:t>
            </a:fld>
            <a:endParaRPr lang="en-CA" altLang="en-US"/>
          </a:p>
        </p:txBody>
      </p:sp>
    </p:spTree>
    <p:extLst>
      <p:ext uri="{BB962C8B-B14F-4D97-AF65-F5344CB8AC3E}">
        <p14:creationId xmlns:p14="http://schemas.microsoft.com/office/powerpoint/2010/main" val="123041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35</a:t>
            </a:fld>
            <a:endParaRPr lang="en-CA" altLang="en-US"/>
          </a:p>
        </p:txBody>
      </p:sp>
    </p:spTree>
    <p:extLst>
      <p:ext uri="{BB962C8B-B14F-4D97-AF65-F5344CB8AC3E}">
        <p14:creationId xmlns:p14="http://schemas.microsoft.com/office/powerpoint/2010/main" val="2432163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36</a:t>
            </a:fld>
            <a:endParaRPr lang="en-CA" altLang="en-US"/>
          </a:p>
        </p:txBody>
      </p:sp>
    </p:spTree>
    <p:extLst>
      <p:ext uri="{BB962C8B-B14F-4D97-AF65-F5344CB8AC3E}">
        <p14:creationId xmlns:p14="http://schemas.microsoft.com/office/powerpoint/2010/main" val="1401177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37</a:t>
            </a:fld>
            <a:endParaRPr lang="en-CA" altLang="en-US"/>
          </a:p>
        </p:txBody>
      </p:sp>
    </p:spTree>
    <p:extLst>
      <p:ext uri="{BB962C8B-B14F-4D97-AF65-F5344CB8AC3E}">
        <p14:creationId xmlns:p14="http://schemas.microsoft.com/office/powerpoint/2010/main" val="1585892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38</a:t>
            </a:fld>
            <a:endParaRPr lang="en-CA" altLang="en-US"/>
          </a:p>
        </p:txBody>
      </p:sp>
    </p:spTree>
    <p:extLst>
      <p:ext uri="{BB962C8B-B14F-4D97-AF65-F5344CB8AC3E}">
        <p14:creationId xmlns:p14="http://schemas.microsoft.com/office/powerpoint/2010/main" val="4116983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result of collapsing the “010” and “011” into “01” and collapsing “100” and “101” into “10”. Note that the directory nodes are used implicitly to determine the “global” and “local” depths of buckets in dynamic hashing. The search for a record given the hashed address involves traversing the directory tree, which leads to the bucket holding that record. It is left to the reader to develop algorithms for insertion, deletion, and searching of records for the dynamic hashing scheme.</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39</a:t>
            </a:fld>
            <a:endParaRPr lang="en-CA" altLang="en-US"/>
          </a:p>
        </p:txBody>
      </p:sp>
    </p:spTree>
    <p:extLst>
      <p:ext uri="{BB962C8B-B14F-4D97-AF65-F5344CB8AC3E}">
        <p14:creationId xmlns:p14="http://schemas.microsoft.com/office/powerpoint/2010/main" val="3927125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40</a:t>
            </a:fld>
            <a:endParaRPr lang="en-CA" altLang="en-US"/>
          </a:p>
        </p:txBody>
      </p:sp>
    </p:spTree>
    <p:extLst>
      <p:ext uri="{BB962C8B-B14F-4D97-AF65-F5344CB8AC3E}">
        <p14:creationId xmlns:p14="http://schemas.microsoft.com/office/powerpoint/2010/main" val="4274970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41</a:t>
            </a:fld>
            <a:endParaRPr lang="en-CA" altLang="en-US"/>
          </a:p>
        </p:txBody>
      </p:sp>
    </p:spTree>
    <p:extLst>
      <p:ext uri="{BB962C8B-B14F-4D97-AF65-F5344CB8AC3E}">
        <p14:creationId xmlns:p14="http://schemas.microsoft.com/office/powerpoint/2010/main" val="149712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Non-integer hash field values can be transformed into integers before the mod function is applied. For character strings, the numeric (ASCII) codes associated with characters can be used in the transformation</a:t>
            </a: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13</a:t>
            </a:fld>
            <a:endParaRPr lang="en-CA" altLang="en-US"/>
          </a:p>
        </p:txBody>
      </p:sp>
    </p:spTree>
    <p:extLst>
      <p:ext uri="{BB962C8B-B14F-4D97-AF65-F5344CB8AC3E}">
        <p14:creationId xmlns:p14="http://schemas.microsoft.com/office/powerpoint/2010/main" val="82770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42</a:t>
            </a:fld>
            <a:endParaRPr lang="en-CA" altLang="en-US"/>
          </a:p>
        </p:txBody>
      </p:sp>
    </p:spTree>
    <p:extLst>
      <p:ext uri="{BB962C8B-B14F-4D97-AF65-F5344CB8AC3E}">
        <p14:creationId xmlns:p14="http://schemas.microsoft.com/office/powerpoint/2010/main" val="1982968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43</a:t>
            </a:fld>
            <a:endParaRPr lang="en-CA" altLang="en-US"/>
          </a:p>
        </p:txBody>
      </p:sp>
    </p:spTree>
    <p:extLst>
      <p:ext uri="{BB962C8B-B14F-4D97-AF65-F5344CB8AC3E}">
        <p14:creationId xmlns:p14="http://schemas.microsoft.com/office/powerpoint/2010/main" val="4006594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latin typeface="Candara" panose="020E0502030303020204" pitchFamily="34" charset="0"/>
              </a:rPr>
              <a:t>load factor (number of records over the number of buckets)</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44</a:t>
            </a:fld>
            <a:endParaRPr lang="en-CA" altLang="en-US"/>
          </a:p>
        </p:txBody>
      </p:sp>
    </p:spTree>
    <p:extLst>
      <p:ext uri="{BB962C8B-B14F-4D97-AF65-F5344CB8AC3E}">
        <p14:creationId xmlns:p14="http://schemas.microsoft.com/office/powerpoint/2010/main" val="2693832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latin typeface="Candara" panose="020E0502030303020204" pitchFamily="34" charset="0"/>
              </a:rPr>
              <a:t>load factor (number of records over the number of buckets)</a:t>
            </a:r>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45</a:t>
            </a:fld>
            <a:endParaRPr lang="en-CA" altLang="en-US"/>
          </a:p>
        </p:txBody>
      </p:sp>
    </p:spTree>
    <p:extLst>
      <p:ext uri="{BB962C8B-B14F-4D97-AF65-F5344CB8AC3E}">
        <p14:creationId xmlns:p14="http://schemas.microsoft.com/office/powerpoint/2010/main" val="493715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46</a:t>
            </a:fld>
            <a:endParaRPr lang="en-CA" altLang="en-US"/>
          </a:p>
        </p:txBody>
      </p:sp>
    </p:spTree>
    <p:extLst>
      <p:ext uri="{BB962C8B-B14F-4D97-AF65-F5344CB8AC3E}">
        <p14:creationId xmlns:p14="http://schemas.microsoft.com/office/powerpoint/2010/main" val="3425419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47</a:t>
            </a:fld>
            <a:endParaRPr lang="en-CA" altLang="en-US"/>
          </a:p>
        </p:txBody>
      </p:sp>
    </p:spTree>
    <p:extLst>
      <p:ext uri="{BB962C8B-B14F-4D97-AF65-F5344CB8AC3E}">
        <p14:creationId xmlns:p14="http://schemas.microsoft.com/office/powerpoint/2010/main" val="1805875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48</a:t>
            </a:fld>
            <a:endParaRPr lang="en-CA" altLang="en-US"/>
          </a:p>
        </p:txBody>
      </p:sp>
    </p:spTree>
    <p:extLst>
      <p:ext uri="{BB962C8B-B14F-4D97-AF65-F5344CB8AC3E}">
        <p14:creationId xmlns:p14="http://schemas.microsoft.com/office/powerpoint/2010/main" val="3516874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49</a:t>
            </a:fld>
            <a:endParaRPr lang="en-CA" altLang="en-US"/>
          </a:p>
        </p:txBody>
      </p:sp>
    </p:spTree>
    <p:extLst>
      <p:ext uri="{BB962C8B-B14F-4D97-AF65-F5344CB8AC3E}">
        <p14:creationId xmlns:p14="http://schemas.microsoft.com/office/powerpoint/2010/main" val="3715109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50</a:t>
            </a:fld>
            <a:endParaRPr lang="en-CA" altLang="en-US"/>
          </a:p>
        </p:txBody>
      </p:sp>
    </p:spTree>
    <p:extLst>
      <p:ext uri="{BB962C8B-B14F-4D97-AF65-F5344CB8AC3E}">
        <p14:creationId xmlns:p14="http://schemas.microsoft.com/office/powerpoint/2010/main" val="899170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51</a:t>
            </a:fld>
            <a:endParaRPr lang="en-CA" altLang="en-US"/>
          </a:p>
        </p:txBody>
      </p:sp>
    </p:spTree>
    <p:extLst>
      <p:ext uri="{BB962C8B-B14F-4D97-AF65-F5344CB8AC3E}">
        <p14:creationId xmlns:p14="http://schemas.microsoft.com/office/powerpoint/2010/main" val="306026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14</a:t>
            </a:fld>
            <a:endParaRPr lang="en-CA" altLang="en-US"/>
          </a:p>
        </p:txBody>
      </p:sp>
    </p:spTree>
    <p:extLst>
      <p:ext uri="{BB962C8B-B14F-4D97-AF65-F5344CB8AC3E}">
        <p14:creationId xmlns:p14="http://schemas.microsoft.com/office/powerpoint/2010/main" val="327021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15</a:t>
            </a:fld>
            <a:endParaRPr lang="en-CA" altLang="en-US"/>
          </a:p>
        </p:txBody>
      </p:sp>
    </p:spTree>
    <p:extLst>
      <p:ext uri="{BB962C8B-B14F-4D97-AF65-F5344CB8AC3E}">
        <p14:creationId xmlns:p14="http://schemas.microsoft.com/office/powerpoint/2010/main" val="156140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CA" sz="2000" dirty="0"/>
              <a:t>Various overflow locations are kept, usually by extending the array with a number of overflow positions. Additionally, a pointer field is added to each record location. A linked list of overflow records for each hash address is thus maintained</a:t>
            </a:r>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16</a:t>
            </a:fld>
            <a:endParaRPr lang="en-CA" altLang="en-US"/>
          </a:p>
        </p:txBody>
      </p:sp>
    </p:spTree>
    <p:extLst>
      <p:ext uri="{BB962C8B-B14F-4D97-AF65-F5344CB8AC3E}">
        <p14:creationId xmlns:p14="http://schemas.microsoft.com/office/powerpoint/2010/main" val="412015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17</a:t>
            </a:fld>
            <a:endParaRPr lang="en-CA" altLang="en-US"/>
          </a:p>
        </p:txBody>
      </p:sp>
    </p:spTree>
    <p:extLst>
      <p:ext uri="{BB962C8B-B14F-4D97-AF65-F5344CB8AC3E}">
        <p14:creationId xmlns:p14="http://schemas.microsoft.com/office/powerpoint/2010/main" val="1252733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18</a:t>
            </a:fld>
            <a:endParaRPr lang="en-CA" altLang="en-US"/>
          </a:p>
        </p:txBody>
      </p:sp>
    </p:spTree>
    <p:extLst>
      <p:ext uri="{BB962C8B-B14F-4D97-AF65-F5344CB8AC3E}">
        <p14:creationId xmlns:p14="http://schemas.microsoft.com/office/powerpoint/2010/main" val="50109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CA" sz="2400" dirty="0"/>
              <a:t>Collision resolution:</a:t>
            </a:r>
            <a:r>
              <a:rPr lang="en-CA" sz="2400" baseline="0" dirty="0"/>
              <a:t> </a:t>
            </a:r>
            <a:r>
              <a:rPr lang="en-CA" sz="2400" dirty="0"/>
              <a:t>The process of finding another position</a:t>
            </a:r>
          </a:p>
          <a:p>
            <a:endParaRPr lang="en-CA" dirty="0"/>
          </a:p>
        </p:txBody>
      </p:sp>
      <p:sp>
        <p:nvSpPr>
          <p:cNvPr id="4" name="Slide Number Placeholder 3"/>
          <p:cNvSpPr>
            <a:spLocks noGrp="1"/>
          </p:cNvSpPr>
          <p:nvPr>
            <p:ph type="sldNum" sz="quarter" idx="10"/>
          </p:nvPr>
        </p:nvSpPr>
        <p:spPr/>
        <p:txBody>
          <a:bodyPr/>
          <a:lstStyle/>
          <a:p>
            <a:pPr>
              <a:defRPr/>
            </a:pPr>
            <a:fld id="{9944ABBB-60C5-4ACE-8C11-8DCD5EA024CE}" type="slidenum">
              <a:rPr lang="en-CA" altLang="en-US" smtClean="0"/>
              <a:pPr>
                <a:defRPr/>
              </a:pPr>
              <a:t>19</a:t>
            </a:fld>
            <a:endParaRPr lang="en-CA" altLang="en-US"/>
          </a:p>
        </p:txBody>
      </p:sp>
    </p:spTree>
    <p:extLst>
      <p:ext uri="{BB962C8B-B14F-4D97-AF65-F5344CB8AC3E}">
        <p14:creationId xmlns:p14="http://schemas.microsoft.com/office/powerpoint/2010/main" val="320874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126" name="Rectangle 30" descr="Pink tissue paper"/>
          <p:cNvSpPr>
            <a:spLocks noGrp="1" noChangeArrowheads="1"/>
          </p:cNvSpPr>
          <p:nvPr>
            <p:ph type="ctrTitle" sz="quarter"/>
          </p:nvPr>
        </p:nvSpPr>
        <p:spPr>
          <a:xfrm>
            <a:off x="34833" y="457200"/>
            <a:ext cx="9065623" cy="2286000"/>
          </a:xfrm>
        </p:spPr>
        <p:txBody>
          <a:bodyPr wrap="none" anchor="ctr"/>
          <a:lstStyle>
            <a:lvl1pPr>
              <a:defRPr sz="6600">
                <a:solidFill>
                  <a:schemeClr val="bg1"/>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3276600"/>
            <a:ext cx="8382000" cy="1219200"/>
          </a:xfrm>
        </p:spPr>
        <p:txBody>
          <a:bodyPr/>
          <a:lstStyle>
            <a:lvl1pPr marL="0" indent="0" algn="ctr">
              <a:buFont typeface="Wingdings" pitchFamily="2" charset="2"/>
              <a:buNone/>
              <a:defRPr sz="3200"/>
            </a:lvl1pPr>
          </a:lstStyle>
          <a:p>
            <a:r>
              <a:rPr lang="en-US" dirty="0"/>
              <a:t>Click to edit Master subtitle style</a:t>
            </a:r>
          </a:p>
        </p:txBody>
      </p:sp>
    </p:spTree>
    <p:extLst>
      <p:ext uri="{BB962C8B-B14F-4D97-AF65-F5344CB8AC3E}">
        <p14:creationId xmlns:p14="http://schemas.microsoft.com/office/powerpoint/2010/main" val="338920889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A100A47A-09A9-4891-9F43-244615D47038}" type="slidenum">
              <a:rPr lang="en-US" altLang="en-US"/>
              <a:pPr>
                <a:defRPr/>
              </a:pPr>
              <a:t>‹#›</a:t>
            </a:fld>
            <a:endParaRPr lang="en-CA" altLang="en-US" dirty="0"/>
          </a:p>
        </p:txBody>
      </p:sp>
    </p:spTree>
    <p:extLst>
      <p:ext uri="{BB962C8B-B14F-4D97-AF65-F5344CB8AC3E}">
        <p14:creationId xmlns:p14="http://schemas.microsoft.com/office/powerpoint/2010/main" val="1651529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DD0C428-2C1E-46F5-8FB4-3FE450CE886A}" type="slidenum">
              <a:rPr lang="en-US" altLang="en-US"/>
              <a:pPr>
                <a:defRPr/>
              </a:pPr>
              <a:t>‹#›</a:t>
            </a:fld>
            <a:endParaRPr lang="en-CA" altLang="en-US" dirty="0"/>
          </a:p>
        </p:txBody>
      </p:sp>
    </p:spTree>
    <p:extLst>
      <p:ext uri="{BB962C8B-B14F-4D97-AF65-F5344CB8AC3E}">
        <p14:creationId xmlns:p14="http://schemas.microsoft.com/office/powerpoint/2010/main" val="363856757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0" y="1600200"/>
            <a:ext cx="9144000" cy="3276600"/>
          </a:xfrm>
        </p:spPr>
        <p:txBody>
          <a:bodyPr anchor="ctr"/>
          <a:lstStyle>
            <a:lvl1pPr algn="ctr">
              <a:defRPr sz="4800"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94828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20725"/>
          </a:xfrm>
        </p:spPr>
        <p:txBody>
          <a:bodyPr/>
          <a:lstStyle/>
          <a:p>
            <a:r>
              <a:rPr lang="en-US" dirty="0"/>
              <a:t>Click to edit Master title style</a:t>
            </a:r>
          </a:p>
        </p:txBody>
      </p:sp>
      <p:sp>
        <p:nvSpPr>
          <p:cNvPr id="3" name="Content Placeholder 2"/>
          <p:cNvSpPr>
            <a:spLocks noGrp="1"/>
          </p:cNvSpPr>
          <p:nvPr>
            <p:ph idx="1"/>
          </p:nvPr>
        </p:nvSpPr>
        <p:spPr>
          <a:xfrm>
            <a:off x="0" y="720725"/>
            <a:ext cx="9144000" cy="6137275"/>
          </a:xfrm>
        </p:spPr>
        <p:txBody>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75770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 y="3725862"/>
            <a:ext cx="89916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609600" y="1830049"/>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67441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20725"/>
            <a:ext cx="4548188" cy="61320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720725"/>
            <a:ext cx="4548188" cy="613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3993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28302" y="689837"/>
            <a:ext cx="46198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303" y="1329598"/>
            <a:ext cx="4619898"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8201" y="689837"/>
            <a:ext cx="4471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1" y="1329598"/>
            <a:ext cx="4471987" cy="55284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380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833299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0562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D4E3CACF-0B3E-4809-A9CA-189A401210ED}" type="slidenum">
              <a:rPr lang="en-US" altLang="en-US"/>
              <a:pPr>
                <a:defRPr/>
              </a:pPr>
              <a:t>‹#›</a:t>
            </a:fld>
            <a:endParaRPr lang="en-CA" altLang="en-US" dirty="0"/>
          </a:p>
        </p:txBody>
      </p:sp>
    </p:spTree>
    <p:extLst>
      <p:ext uri="{BB962C8B-B14F-4D97-AF65-F5344CB8AC3E}">
        <p14:creationId xmlns:p14="http://schemas.microsoft.com/office/powerpoint/2010/main" val="49165965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xfrm>
            <a:off x="7215188" y="6400800"/>
            <a:ext cx="1905000" cy="457200"/>
          </a:xfrm>
          <a:prstGeom prst="rect">
            <a:avLst/>
          </a:prstGeom>
          <a:ln/>
        </p:spPr>
        <p:txBody>
          <a:bodyPr/>
          <a:lstStyle>
            <a:lvl1pPr>
              <a:defRPr/>
            </a:lvl1pPr>
          </a:lstStyle>
          <a:p>
            <a:pPr>
              <a:defRPr/>
            </a:pPr>
            <a:fld id="{224FD5D3-0888-4167-9E4D-5EFFC360AB95}" type="slidenum">
              <a:rPr lang="en-US" altLang="en-US"/>
              <a:pPr>
                <a:defRPr/>
              </a:pPr>
              <a:t>‹#›</a:t>
            </a:fld>
            <a:endParaRPr lang="en-CA" altLang="en-US" dirty="0"/>
          </a:p>
        </p:txBody>
      </p:sp>
    </p:spTree>
    <p:extLst>
      <p:ext uri="{BB962C8B-B14F-4D97-AF65-F5344CB8AC3E}">
        <p14:creationId xmlns:p14="http://schemas.microsoft.com/office/powerpoint/2010/main" val="73235864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2072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1"/>
          <p:cNvSpPr>
            <a:spLocks noGrp="1" noChangeArrowheads="1"/>
          </p:cNvSpPr>
          <p:nvPr>
            <p:ph type="body" idx="1"/>
          </p:nvPr>
        </p:nvSpPr>
        <p:spPr bwMode="auto">
          <a:xfrm>
            <a:off x="0" y="720725"/>
            <a:ext cx="91440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842" r:id="rId1"/>
    <p:sldLayoutId id="2147483834" r:id="rId2"/>
    <p:sldLayoutId id="2147483835" r:id="rId3"/>
    <p:sldLayoutId id="2147483836" r:id="rId4"/>
    <p:sldLayoutId id="2147483837" r:id="rId5"/>
    <p:sldLayoutId id="2147483843" r:id="rId6"/>
    <p:sldLayoutId id="2147483844" r:id="rId7"/>
    <p:sldLayoutId id="2147483838" r:id="rId8"/>
    <p:sldLayoutId id="2147483839" r:id="rId9"/>
    <p:sldLayoutId id="2147483840" r:id="rId10"/>
    <p:sldLayoutId id="2147483841" r:id="rId11"/>
    <p:sldLayoutId id="2147483845" r:id="rId12"/>
  </p:sldLayoutIdLst>
  <p:transition spd="med"/>
  <p:hf hdr="0" ftr="0" dt="0"/>
  <p:txStyles>
    <p:title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txBox="1">
            <a:spLocks/>
          </p:cNvSpPr>
          <p:nvPr/>
        </p:nvSpPr>
        <p:spPr bwMode="auto">
          <a:xfrm>
            <a:off x="0" y="13854"/>
            <a:ext cx="9144000" cy="364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4500" b="1" dirty="0">
                <a:solidFill>
                  <a:srgbClr val="00B050"/>
                </a:solidFill>
              </a:rPr>
              <a:t>8</a:t>
            </a:r>
          </a:p>
          <a:p>
            <a:pPr algn="ctr" eaLnBrk="1" hangingPunct="1">
              <a:lnSpc>
                <a:spcPct val="90000"/>
              </a:lnSpc>
            </a:pPr>
            <a:endParaRPr lang="en-US" altLang="en-US" sz="900" b="1" dirty="0">
              <a:solidFill>
                <a:srgbClr val="00B050"/>
              </a:solidFill>
            </a:endParaRPr>
          </a:p>
          <a:p>
            <a:pPr algn="ctr" eaLnBrk="1" hangingPunct="1">
              <a:lnSpc>
                <a:spcPct val="90000"/>
              </a:lnSpc>
            </a:pPr>
            <a:endParaRPr lang="en-US" altLang="en-US" sz="4500" b="1" dirty="0">
              <a:solidFill>
                <a:srgbClr val="00B050"/>
              </a:solidFill>
            </a:endParaRPr>
          </a:p>
          <a:p>
            <a:pPr algn="ctr" eaLnBrk="1" hangingPunct="1">
              <a:lnSpc>
                <a:spcPct val="90000"/>
              </a:lnSpc>
            </a:pPr>
            <a:r>
              <a:rPr lang="en-US" sz="2800" b="1" dirty="0"/>
              <a:t>Disk Storage, Basic File Structures, and Hashing</a:t>
            </a:r>
            <a:endParaRPr lang="en-US" alt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id="{2E0C0BC7-EFD5-4E5E-826C-C03F98280589}"/>
              </a:ext>
            </a:extLst>
          </p:cNvPr>
          <p:cNvSpPr txBox="1"/>
          <p:nvPr/>
        </p:nvSpPr>
        <p:spPr>
          <a:xfrm>
            <a:off x="230227" y="1275172"/>
            <a:ext cx="2562098" cy="553998"/>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latin typeface="Candara" panose="020E0502030303020204" pitchFamily="34" charset="0"/>
              </a:rPr>
              <a:t>Find Rae</a:t>
            </a:r>
            <a:endParaRPr lang="ti-ET" sz="3000" b="1" dirty="0">
              <a:effectLst>
                <a:outerShdw blurRad="38100" dist="38100" dir="2700000" algn="tl">
                  <a:srgbClr val="000000">
                    <a:alpha val="43137"/>
                  </a:srgbClr>
                </a:outerShdw>
              </a:effectLst>
            </a:endParaRPr>
          </a:p>
        </p:txBody>
      </p:sp>
      <p:graphicFrame>
        <p:nvGraphicFramePr>
          <p:cNvPr id="2" name="Table 2">
            <a:extLst>
              <a:ext uri="{FF2B5EF4-FFF2-40B4-BE49-F238E27FC236}">
                <a16:creationId xmlns:a16="http://schemas.microsoft.com/office/drawing/2014/main" id="{6C0D7F1E-D3D9-4148-A7BF-A19AE553DB39}"/>
              </a:ext>
            </a:extLst>
          </p:cNvPr>
          <p:cNvGraphicFramePr>
            <a:graphicFrameLocks noGrp="1"/>
          </p:cNvGraphicFramePr>
          <p:nvPr/>
        </p:nvGraphicFramePr>
        <p:xfrm>
          <a:off x="65337" y="4814342"/>
          <a:ext cx="8953054" cy="1173857"/>
        </p:xfrm>
        <a:graphic>
          <a:graphicData uri="http://schemas.openxmlformats.org/drawingml/2006/table">
            <a:tbl>
              <a:tblPr firstRow="1" bandRow="1">
                <a:tableStyleId>{5C22544A-7EE6-4342-B048-85BDC9FD1C3A}</a:tableStyleId>
              </a:tblPr>
              <a:tblGrid>
                <a:gridCol w="813914">
                  <a:extLst>
                    <a:ext uri="{9D8B030D-6E8A-4147-A177-3AD203B41FA5}">
                      <a16:colId xmlns:a16="http://schemas.microsoft.com/office/drawing/2014/main" val="2011595753"/>
                    </a:ext>
                  </a:extLst>
                </a:gridCol>
                <a:gridCol w="813914">
                  <a:extLst>
                    <a:ext uri="{9D8B030D-6E8A-4147-A177-3AD203B41FA5}">
                      <a16:colId xmlns:a16="http://schemas.microsoft.com/office/drawing/2014/main" val="3283128836"/>
                    </a:ext>
                  </a:extLst>
                </a:gridCol>
                <a:gridCol w="813914">
                  <a:extLst>
                    <a:ext uri="{9D8B030D-6E8A-4147-A177-3AD203B41FA5}">
                      <a16:colId xmlns:a16="http://schemas.microsoft.com/office/drawing/2014/main" val="2258586344"/>
                    </a:ext>
                  </a:extLst>
                </a:gridCol>
                <a:gridCol w="813914">
                  <a:extLst>
                    <a:ext uri="{9D8B030D-6E8A-4147-A177-3AD203B41FA5}">
                      <a16:colId xmlns:a16="http://schemas.microsoft.com/office/drawing/2014/main" val="1611810238"/>
                    </a:ext>
                  </a:extLst>
                </a:gridCol>
                <a:gridCol w="813914">
                  <a:extLst>
                    <a:ext uri="{9D8B030D-6E8A-4147-A177-3AD203B41FA5}">
                      <a16:colId xmlns:a16="http://schemas.microsoft.com/office/drawing/2014/main" val="2935246019"/>
                    </a:ext>
                  </a:extLst>
                </a:gridCol>
                <a:gridCol w="813914">
                  <a:extLst>
                    <a:ext uri="{9D8B030D-6E8A-4147-A177-3AD203B41FA5}">
                      <a16:colId xmlns:a16="http://schemas.microsoft.com/office/drawing/2014/main" val="503074905"/>
                    </a:ext>
                  </a:extLst>
                </a:gridCol>
                <a:gridCol w="813914">
                  <a:extLst>
                    <a:ext uri="{9D8B030D-6E8A-4147-A177-3AD203B41FA5}">
                      <a16:colId xmlns:a16="http://schemas.microsoft.com/office/drawing/2014/main" val="659884853"/>
                    </a:ext>
                  </a:extLst>
                </a:gridCol>
                <a:gridCol w="813914">
                  <a:extLst>
                    <a:ext uri="{9D8B030D-6E8A-4147-A177-3AD203B41FA5}">
                      <a16:colId xmlns:a16="http://schemas.microsoft.com/office/drawing/2014/main" val="3527307334"/>
                    </a:ext>
                  </a:extLst>
                </a:gridCol>
                <a:gridCol w="813914">
                  <a:extLst>
                    <a:ext uri="{9D8B030D-6E8A-4147-A177-3AD203B41FA5}">
                      <a16:colId xmlns:a16="http://schemas.microsoft.com/office/drawing/2014/main" val="687859308"/>
                    </a:ext>
                  </a:extLst>
                </a:gridCol>
                <a:gridCol w="813914">
                  <a:extLst>
                    <a:ext uri="{9D8B030D-6E8A-4147-A177-3AD203B41FA5}">
                      <a16:colId xmlns:a16="http://schemas.microsoft.com/office/drawing/2014/main" val="391709308"/>
                    </a:ext>
                  </a:extLst>
                </a:gridCol>
                <a:gridCol w="813914">
                  <a:extLst>
                    <a:ext uri="{9D8B030D-6E8A-4147-A177-3AD203B41FA5}">
                      <a16:colId xmlns:a16="http://schemas.microsoft.com/office/drawing/2014/main" val="2332360890"/>
                    </a:ext>
                  </a:extLst>
                </a:gridCol>
              </a:tblGrid>
              <a:tr h="785237">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4007604282"/>
                  </a:ext>
                </a:extLst>
              </a:tr>
              <a:tr h="388620">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585784800"/>
                  </a:ext>
                </a:extLst>
              </a:tr>
            </a:tbl>
          </a:graphicData>
        </a:graphic>
      </p:graphicFrame>
      <p:sp>
        <p:nvSpPr>
          <p:cNvPr id="7" name="Rectangle 6">
            <a:extLst>
              <a:ext uri="{FF2B5EF4-FFF2-40B4-BE49-F238E27FC236}">
                <a16:creationId xmlns:a16="http://schemas.microsoft.com/office/drawing/2014/main" id="{045AEC64-CF2E-4C63-A7C2-8DFFE652E6FA}"/>
              </a:ext>
            </a:extLst>
          </p:cNvPr>
          <p:cNvSpPr/>
          <p:nvPr/>
        </p:nvSpPr>
        <p:spPr>
          <a:xfrm>
            <a:off x="4996132"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Sue</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17816" y="4863575"/>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3364280" y="485691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6621117"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732749" y="487416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Len</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8253969"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Tod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101218" y="4859204"/>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808624"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2552143" y="4851821"/>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Moe</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7423788" y="4851821"/>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4183995" y="485691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sp>
        <p:nvSpPr>
          <p:cNvPr id="162" name="Isosceles Triangle 161">
            <a:extLst>
              <a:ext uri="{FF2B5EF4-FFF2-40B4-BE49-F238E27FC236}">
                <a16:creationId xmlns:a16="http://schemas.microsoft.com/office/drawing/2014/main" id="{11E6A4D1-14C1-4002-978C-EA881D02A485}"/>
              </a:ext>
            </a:extLst>
          </p:cNvPr>
          <p:cNvSpPr/>
          <p:nvPr/>
        </p:nvSpPr>
        <p:spPr>
          <a:xfrm flipV="1">
            <a:off x="4352037"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3" name="Isosceles Triangle 162">
            <a:extLst>
              <a:ext uri="{FF2B5EF4-FFF2-40B4-BE49-F238E27FC236}">
                <a16:creationId xmlns:a16="http://schemas.microsoft.com/office/drawing/2014/main" id="{C518B6C8-DB32-4AAB-B2D3-16AF8C20D7BD}"/>
              </a:ext>
            </a:extLst>
          </p:cNvPr>
          <p:cNvSpPr/>
          <p:nvPr/>
        </p:nvSpPr>
        <p:spPr>
          <a:xfrm flipV="1">
            <a:off x="5214175"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4" name="Isosceles Triangle 163">
            <a:extLst>
              <a:ext uri="{FF2B5EF4-FFF2-40B4-BE49-F238E27FC236}">
                <a16:creationId xmlns:a16="http://schemas.microsoft.com/office/drawing/2014/main" id="{CD38F84F-14F5-4A28-8633-9D91A15F6F24}"/>
              </a:ext>
            </a:extLst>
          </p:cNvPr>
          <p:cNvSpPr/>
          <p:nvPr/>
        </p:nvSpPr>
        <p:spPr>
          <a:xfrm flipV="1">
            <a:off x="5960094"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6" name="Rectangle 155">
            <a:extLst>
              <a:ext uri="{FF2B5EF4-FFF2-40B4-BE49-F238E27FC236}">
                <a16:creationId xmlns:a16="http://schemas.microsoft.com/office/drawing/2014/main" id="{30B16446-EA96-480B-AD2C-B7DDBFD9567B}"/>
              </a:ext>
            </a:extLst>
          </p:cNvPr>
          <p:cNvSpPr/>
          <p:nvPr/>
        </p:nvSpPr>
        <p:spPr>
          <a:xfrm>
            <a:off x="6628985" y="4838834"/>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65" name="Isosceles Triangle 164">
            <a:extLst>
              <a:ext uri="{FF2B5EF4-FFF2-40B4-BE49-F238E27FC236}">
                <a16:creationId xmlns:a16="http://schemas.microsoft.com/office/drawing/2014/main" id="{06D4767B-6449-43D3-87F2-345831EAA23C}"/>
              </a:ext>
            </a:extLst>
          </p:cNvPr>
          <p:cNvSpPr/>
          <p:nvPr/>
        </p:nvSpPr>
        <p:spPr>
          <a:xfrm flipV="1">
            <a:off x="6767560"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8" name="TextBox 167">
            <a:extLst>
              <a:ext uri="{FF2B5EF4-FFF2-40B4-BE49-F238E27FC236}">
                <a16:creationId xmlns:a16="http://schemas.microsoft.com/office/drawing/2014/main" id="{C3CB38CE-AC44-4FE2-BF97-906F8CBCECE9}"/>
              </a:ext>
            </a:extLst>
          </p:cNvPr>
          <p:cNvSpPr txBox="1"/>
          <p:nvPr/>
        </p:nvSpPr>
        <p:spPr>
          <a:xfrm>
            <a:off x="191331" y="2367172"/>
            <a:ext cx="5528849" cy="415498"/>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SUM(ASCII Codes) Mod Size</a:t>
            </a:r>
            <a:endParaRPr lang="ti-ET" sz="2100" b="1" dirty="0">
              <a:effectLst>
                <a:outerShdw blurRad="38100" dist="38100" dir="2700000" algn="tl">
                  <a:srgbClr val="000000">
                    <a:alpha val="43137"/>
                  </a:srgbClr>
                </a:outerShdw>
              </a:effectLst>
              <a:cs typeface="Courier New" panose="02070309020205020404" pitchFamily="49" charset="0"/>
            </a:endParaRPr>
          </a:p>
        </p:txBody>
      </p:sp>
      <p:sp>
        <p:nvSpPr>
          <p:cNvPr id="170" name="TextBox 169">
            <a:extLst>
              <a:ext uri="{FF2B5EF4-FFF2-40B4-BE49-F238E27FC236}">
                <a16:creationId xmlns:a16="http://schemas.microsoft.com/office/drawing/2014/main" id="{C3FEFA90-3A5D-405A-9C86-BEEC7B9E5D67}"/>
              </a:ext>
            </a:extLst>
          </p:cNvPr>
          <p:cNvSpPr txBox="1"/>
          <p:nvPr/>
        </p:nvSpPr>
        <p:spPr>
          <a:xfrm>
            <a:off x="191331" y="2901972"/>
            <a:ext cx="5528849" cy="415498"/>
          </a:xfrm>
          <a:prstGeom prst="rect">
            <a:avLst/>
          </a:prstGeom>
          <a:noFill/>
        </p:spPr>
        <p:txBody>
          <a:bodyPr wrap="square" rtlCol="0">
            <a:spAutoFit/>
          </a:bodyPr>
          <a:lstStyle/>
          <a:p>
            <a:r>
              <a:rPr lang="en-US" sz="21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SUM = 82 + 97 + 101 = 280</a:t>
            </a:r>
            <a:endParaRPr lang="ti-ET" sz="210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71" name="TextBox 170">
            <a:extLst>
              <a:ext uri="{FF2B5EF4-FFF2-40B4-BE49-F238E27FC236}">
                <a16:creationId xmlns:a16="http://schemas.microsoft.com/office/drawing/2014/main" id="{1575A361-60AD-46F0-8110-F476B138DAF3}"/>
              </a:ext>
            </a:extLst>
          </p:cNvPr>
          <p:cNvSpPr txBox="1"/>
          <p:nvPr/>
        </p:nvSpPr>
        <p:spPr>
          <a:xfrm>
            <a:off x="191330" y="3429000"/>
            <a:ext cx="5528849" cy="415498"/>
          </a:xfrm>
          <a:prstGeom prst="rect">
            <a:avLst/>
          </a:prstGeom>
          <a:noFill/>
        </p:spPr>
        <p:txBody>
          <a:bodyPr wrap="square" rtlCol="0">
            <a:spAutoFit/>
          </a:bodyPr>
          <a:lstStyle/>
          <a:p>
            <a:r>
              <a:rPr lang="en-US" sz="21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280 Mod 11 = 5</a:t>
            </a:r>
            <a:endParaRPr lang="ti-ET" sz="210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3" name="Rectangle 2">
            <a:extLst>
              <a:ext uri="{FF2B5EF4-FFF2-40B4-BE49-F238E27FC236}">
                <a16:creationId xmlns:a16="http://schemas.microsoft.com/office/drawing/2014/main" id="{B930D85F-F927-49BD-A6FB-227442969C99}"/>
              </a:ext>
            </a:extLst>
          </p:cNvPr>
          <p:cNvSpPr/>
          <p:nvPr/>
        </p:nvSpPr>
        <p:spPr>
          <a:xfrm>
            <a:off x="5639706" y="1042018"/>
            <a:ext cx="34289" cy="32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grpSp>
        <p:nvGrpSpPr>
          <p:cNvPr id="13" name="Group 12">
            <a:extLst>
              <a:ext uri="{FF2B5EF4-FFF2-40B4-BE49-F238E27FC236}">
                <a16:creationId xmlns:a16="http://schemas.microsoft.com/office/drawing/2014/main" id="{8E3348DE-1549-4841-8DD3-E8EF29E7DB6F}"/>
              </a:ext>
            </a:extLst>
          </p:cNvPr>
          <p:cNvGrpSpPr/>
          <p:nvPr/>
        </p:nvGrpSpPr>
        <p:grpSpPr>
          <a:xfrm>
            <a:off x="5720179" y="1618089"/>
            <a:ext cx="3509869" cy="698897"/>
            <a:chOff x="7626906" y="1014452"/>
            <a:chExt cx="4679825" cy="931862"/>
          </a:xfrm>
        </p:grpSpPr>
        <p:sp>
          <p:nvSpPr>
            <p:cNvPr id="4" name="TextBox 3">
              <a:extLst>
                <a:ext uri="{FF2B5EF4-FFF2-40B4-BE49-F238E27FC236}">
                  <a16:creationId xmlns:a16="http://schemas.microsoft.com/office/drawing/2014/main" id="{F4DD6165-63CF-4FB0-B765-2A0B97B3B61E}"/>
                </a:ext>
              </a:extLst>
            </p:cNvPr>
            <p:cNvSpPr txBox="1"/>
            <p:nvPr/>
          </p:nvSpPr>
          <p:spPr>
            <a:xfrm>
              <a:off x="7626906" y="1305646"/>
              <a:ext cx="1792302" cy="461665"/>
            </a:xfrm>
            <a:prstGeom prst="rect">
              <a:avLst/>
            </a:prstGeom>
            <a:noFill/>
          </p:spPr>
          <p:txBody>
            <a:bodyPr wrap="square" rtlCol="0">
              <a:spAutoFit/>
            </a:bodyPr>
            <a:lstStyle/>
            <a:p>
              <a:r>
                <a:rPr lang="en-US" sz="1650" b="1" dirty="0">
                  <a:effectLst>
                    <a:outerShdw blurRad="38100" dist="38100" dir="2700000" algn="tl">
                      <a:srgbClr val="000000">
                        <a:alpha val="43137"/>
                      </a:srgbClr>
                    </a:outerShdw>
                  </a:effectLst>
                  <a:latin typeface="Arial Narrow" panose="020B0606020202030204" pitchFamily="34" charset="0"/>
                </a:rPr>
                <a:t>Load Factor =</a:t>
              </a:r>
              <a:endParaRPr lang="ti-ET" sz="1650"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0C99AFF3-AD16-4900-B1D1-DEABA73939F9}"/>
                </a:ext>
              </a:extLst>
            </p:cNvPr>
            <p:cNvSpPr txBox="1"/>
            <p:nvPr/>
          </p:nvSpPr>
          <p:spPr>
            <a:xfrm>
              <a:off x="9898384" y="1484649"/>
              <a:ext cx="1806648" cy="461665"/>
            </a:xfrm>
            <a:prstGeom prst="rect">
              <a:avLst/>
            </a:prstGeom>
            <a:noFill/>
          </p:spPr>
          <p:txBody>
            <a:bodyPr wrap="none" rtlCol="0">
              <a:spAutoFit/>
            </a:bodyPr>
            <a:lstStyle/>
            <a:p>
              <a:r>
                <a:rPr lang="en-US" sz="1650" b="1" dirty="0">
                  <a:effectLst>
                    <a:outerShdw blurRad="38100" dist="38100" dir="2700000" algn="tl">
                      <a:srgbClr val="000000">
                        <a:alpha val="43137"/>
                      </a:srgbClr>
                    </a:outerShdw>
                  </a:effectLst>
                  <a:latin typeface="Arial Narrow" panose="020B0606020202030204" pitchFamily="34" charset="0"/>
                </a:rPr>
                <a:t>Total Capacity</a:t>
              </a:r>
              <a:endParaRPr lang="ti-ET" sz="1650" b="1" dirty="0">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865065CC-7D6B-479C-BEF9-B32A23386D1A}"/>
                </a:ext>
              </a:extLst>
            </p:cNvPr>
            <p:cNvSpPr txBox="1"/>
            <p:nvPr/>
          </p:nvSpPr>
          <p:spPr>
            <a:xfrm>
              <a:off x="9367294" y="1014452"/>
              <a:ext cx="2939437" cy="461665"/>
            </a:xfrm>
            <a:prstGeom prst="rect">
              <a:avLst/>
            </a:prstGeom>
            <a:noFill/>
          </p:spPr>
          <p:txBody>
            <a:bodyPr wrap="none" rtlCol="0">
              <a:spAutoFit/>
            </a:bodyPr>
            <a:lstStyle/>
            <a:p>
              <a:r>
                <a:rPr lang="en-US" sz="1650" b="1" dirty="0">
                  <a:effectLst>
                    <a:outerShdw blurRad="38100" dist="38100" dir="2700000" algn="tl">
                      <a:srgbClr val="000000">
                        <a:alpha val="43137"/>
                      </a:srgbClr>
                    </a:outerShdw>
                  </a:effectLst>
                  <a:latin typeface="Arial Narrow" panose="020B0606020202030204" pitchFamily="34" charset="0"/>
                </a:rPr>
                <a:t>Total N</a:t>
              </a:r>
              <a:r>
                <a:rPr lang="en-US" sz="1650" b="1" u="sng" baseline="30000" dirty="0">
                  <a:effectLst>
                    <a:outerShdw blurRad="38100" dist="38100" dir="2700000" algn="tl">
                      <a:srgbClr val="000000">
                        <a:alpha val="43137"/>
                      </a:srgbClr>
                    </a:outerShdw>
                  </a:effectLst>
                  <a:latin typeface="Arial Narrow" panose="020B0606020202030204" pitchFamily="34" charset="0"/>
                </a:rPr>
                <a:t>o</a:t>
              </a:r>
              <a:r>
                <a:rPr lang="en-US" sz="1650" b="1" dirty="0">
                  <a:effectLst>
                    <a:outerShdw blurRad="38100" dist="38100" dir="2700000" algn="tl">
                      <a:srgbClr val="000000">
                        <a:alpha val="43137"/>
                      </a:srgbClr>
                    </a:outerShdw>
                  </a:effectLst>
                  <a:latin typeface="Arial Narrow" panose="020B0606020202030204" pitchFamily="34" charset="0"/>
                </a:rPr>
                <a:t> of Items Loaded</a:t>
              </a:r>
              <a:endParaRPr lang="ti-ET" sz="1650" b="1" dirty="0">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6B9845CD-B86E-4C26-93F6-8D5170CC0F4B}"/>
                </a:ext>
              </a:extLst>
            </p:cNvPr>
            <p:cNvCxnSpPr>
              <a:cxnSpLocks/>
            </p:cNvCxnSpPr>
            <p:nvPr/>
          </p:nvCxnSpPr>
          <p:spPr>
            <a:xfrm flipV="1">
              <a:off x="9419208" y="1482140"/>
              <a:ext cx="2772792" cy="38486"/>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20523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6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6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64"/>
                                        </p:tgtEl>
                                        <p:attrNameLst>
                                          <p:attrName>style.visibility</p:attrName>
                                        </p:attrNameLst>
                                      </p:cBhvr>
                                      <p:to>
                                        <p:strVal val="hidden"/>
                                      </p:to>
                                    </p:set>
                                  </p:childTnLst>
                                </p:cTn>
                              </p:par>
                            </p:childTnLst>
                          </p:cTn>
                        </p:par>
                        <p:par>
                          <p:cTn id="41" fill="hold">
                            <p:stCondLst>
                              <p:cond delay="0"/>
                            </p:stCondLst>
                            <p:childTnLst>
                              <p:par>
                                <p:cTn id="42" presetID="10" presetClass="emph" presetSubtype="0" fill="hold" grpId="0" nodeType="afterEffect">
                                  <p:stCondLst>
                                    <p:cond delay="0"/>
                                  </p:stCondLst>
                                  <p:childTnLst>
                                    <p:anim calcmode="discrete" valueType="str">
                                      <p:cBhvr override="childStyle">
                                        <p:cTn id="43" dur="2000" fill="hold"/>
                                        <p:tgtEl>
                                          <p:spTgt spid="15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4" presetID="1" presetClass="exit" presetSubtype="0" fill="hold" grpId="1" nodeType="withEffect">
                                  <p:stCondLst>
                                    <p:cond delay="0"/>
                                  </p:stCondLst>
                                  <p:childTnLst>
                                    <p:set>
                                      <p:cBhvr>
                                        <p:cTn id="45" dur="1" fill="hold">
                                          <p:stCondLst>
                                            <p:cond delay="0"/>
                                          </p:stCondLst>
                                        </p:cTn>
                                        <p:tgtEl>
                                          <p:spTgt spid="16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1" nodeType="clickEffect">
                                  <p:stCondLst>
                                    <p:cond delay="0"/>
                                  </p:stCondLst>
                                  <p:childTnLst>
                                    <p:animMotion origin="layout" path="M 0.01927 -0.03171 L 0.01927 -0.03171 C 0.02097 -0.05092 0.02162 -0.05787 0.02279 -0.07777 C 0.02318 -0.08426 0.02331 -0.09051 0.0237 -0.09699 C 0.02487 -0.11365 0.025 -0.11481 0.02644 -0.12708 C 0.02852 -0.17847 0.02578 -0.12592 0.02904 -0.16365 C 0.03138 -0.18935 0.028 -0.1699 0.03269 -0.19213 C 0.03295 -0.19953 0.03308 -0.20694 0.0336 -0.21435 C 0.03386 -0.21967 0.03477 -0.22662 0.03529 -0.23194 C 0.03763 -0.25416 0.0349 -0.22963 0.03711 -0.2493 C 0.03776 -0.2618 0.03802 -0.27037 0.03894 -0.28263 C 0.03946 -0.29004 0.04011 -0.29745 0.04076 -0.30486 C 0.04037 -0.33125 0.04076 -0.37106 0.03894 -0.40162 C 0.03868 -0.40486 0.03828 -0.4081 0.03802 -0.41111 C 0.03763 -0.41643 0.03763 -0.42176 0.03711 -0.42708 C 0.03698 -0.4287 0.03646 -0.43032 0.0362 -0.43194 C 0.03594 -0.43402 0.03555 -0.43611 0.03529 -0.43819 C 0.0319 -0.4662 0.03646 -0.43217 0.0336 -0.45092 C 0.03047 -0.4706 0.03295 -0.4574 0.03086 -0.46828 C 0.0306 -0.47152 0.03047 -0.47476 0.02995 -0.47777 C 0.02774 -0.49282 0.02865 -0.47916 0.02735 -0.49213 C 0.02644 -0.50092 0.02618 -0.51064 0.02461 -0.51921 C 0.02331 -0.52592 0.0237 -0.52222 0.0237 -0.53032 L 0.0237 -0.53032 C 0.02136 -0.53564 0.01901 -0.54097 0.01654 -0.54606 C 0.01602 -0.54722 0.01537 -0.54814 0.01485 -0.5493 C 0.0142 -0.55069 0.01368 -0.55254 0.01302 -0.55416 C 0.01107 -0.55787 0.00886 -0.56157 0.00677 -0.56527 C 0.0056 -0.56736 0.00456 -0.56967 0.00326 -0.57152 C 0.00196 -0.57314 0.00065 -0.57453 -0.00039 -0.57638 C -0.00143 -0.57824 -0.00208 -0.58055 -0.00299 -0.58263 C -0.00416 -0.58495 -0.00547 -0.5868 -0.00664 -0.58888 C -0.00755 -0.59097 -0.00833 -0.59328 -0.00924 -0.59537 C -0.01093 -0.59861 -0.01471 -0.60486 -0.01471 -0.60486 C -0.01614 -0.61296 -0.01445 -0.60717 -0.01823 -0.61273 C -0.01953 -0.61481 -0.02057 -0.61713 -0.02174 -0.61921 C -0.02239 -0.62013 -0.02291 -0.62152 -0.02356 -0.62222 C -0.0319 -0.63217 -0.02174 -0.61967 -0.02799 -0.6287 C -0.0289 -0.62986 -0.02994 -0.63055 -0.03073 -0.63194 C -0.03711 -0.64166 -0.03268 -0.63819 -0.03789 -0.64143 C -0.03932 -0.6493 -0.03763 -0.64351 -0.0414 -0.6493 C -0.04687 -0.65763 -0.04284 -0.65439 -0.04765 -0.65717 C -0.05117 -0.66342 -0.04752 -0.65787 -0.05221 -0.66203 C -0.05312 -0.66296 -0.05403 -0.66388 -0.05481 -0.66527 C -0.05547 -0.6662 -0.05586 -0.66759 -0.05664 -0.66828 C -0.05833 -0.6699 -0.06198 -0.67152 -0.06198 -0.67152 L -0.0638 -0.67638 L -0.0638 -0.67638 C -0.06614 -0.67847 -0.06849 -0.68078 -0.07096 -0.68263 C -0.07252 -0.68402 -0.07565 -0.68518 -0.07721 -0.68588 C -0.07838 -0.6868 -0.07955 -0.68796 -0.08073 -0.68888 C -0.08216 -0.69004 -0.08554 -0.69166 -0.08698 -0.69213 C -0.0888 -0.69282 -0.09062 -0.69305 -0.09231 -0.69375 C -0.09349 -0.69421 -0.09466 -0.6949 -0.09596 -0.69537 C -0.10898 -0.69953 -0.12356 -0.69791 -0.13606 -0.69861 C -0.14088 -0.69907 -0.14557 -0.7 -0.15039 -0.7 L -0.24674 -0.69861 L -0.24674 -0.69861 L -0.31198 -0.70162 C -0.31705 -0.70208 -0.32213 -0.70231 -0.32721 -0.70324 C -0.33528 -0.70486 -0.34323 -0.7074 -0.3513 -0.70972 C -0.37825 -0.72338 -0.3677 -0.72013 -0.38255 -0.72384 C -0.38424 -0.725 -0.38606 -0.72615 -0.38789 -0.72708 C -0.38997 -0.72824 -0.39205 -0.72916 -0.39414 -0.73032 C -0.39648 -0.73171 -0.39882 -0.73356 -0.4013 -0.73495 C -0.4039 -0.7368 -0.40664 -0.73796 -0.40924 -0.73981 C -0.4108 -0.74074 -0.41224 -0.74213 -0.4138 -0.74305 C -0.41523 -0.74375 -0.41679 -0.74398 -0.41823 -0.74444 C -0.42395 -0.74398 -0.42916 -0.74537 -0.43424 -0.74143 C -0.43554 -0.74051 -0.43672 -0.73935 -0.43789 -0.73819 C -0.44257 -0.72963 -0.43567 -0.74143 -0.44323 -0.73194 C -0.44427 -0.73055 -0.44479 -0.72824 -0.44596 -0.72708 C -0.44752 -0.72546 -0.44974 -0.72569 -0.4513 -0.72384 C -0.45221 -0.72291 -0.45312 -0.72199 -0.4539 -0.72083 C -0.45455 -0.7199 -0.45494 -0.71805 -0.45573 -0.71759 C -0.45716 -0.71643 -0.45872 -0.71666 -0.46015 -0.71597 C -0.46106 -0.71551 -0.46198 -0.71481 -0.46289 -0.71435 C -0.46458 -0.71365 -0.4664 -0.71342 -0.46823 -0.71273 C -0.46966 -0.71226 -0.47122 -0.7118 -0.47265 -0.71111 C -0.47356 -0.71088 -0.47448 -0.70995 -0.47539 -0.70972 C -0.48203 -0.70717 -0.49049 -0.70717 -0.49674 -0.70648 C -0.49765 -0.70601 -0.49869 -0.70578 -0.49948 -0.70486 C -0.50013 -0.70416 -0.50052 -0.70231 -0.5013 -0.70162 C -0.5052 -0.69814 -0.50534 -0.69861 -0.50833 -0.69861 L -0.50833 -0.69861 " pathEditMode="relative" ptsTypes="AAAAAAAAAAAAAAAAAAAAAAAAAAAAAAAAAAAAAAAAAAAAAAAAAAAAAAAAAAAAAAAAAAAAAAAAAAAAAAAAAAAAA">
                                      <p:cBhvr>
                                        <p:cTn id="49" dur="2000" fill="hold"/>
                                        <p:tgtEl>
                                          <p:spTgt spid="156"/>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62" grpId="0" animBg="1"/>
      <p:bldP spid="162" grpId="1" animBg="1"/>
      <p:bldP spid="163" grpId="0" animBg="1"/>
      <p:bldP spid="163" grpId="1" animBg="1"/>
      <p:bldP spid="164" grpId="0" animBg="1"/>
      <p:bldP spid="164" grpId="1" animBg="1"/>
      <p:bldP spid="156" grpId="0" animBg="1"/>
      <p:bldP spid="156" grpId="1" animBg="1"/>
      <p:bldP spid="165" grpId="0" animBg="1"/>
      <p:bldP spid="165" grpId="1" animBg="1"/>
      <p:bldP spid="168" grpId="0"/>
      <p:bldP spid="170" grpId="0"/>
      <p:bldP spid="1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9B8CB6AF-BA6C-42A0-BD02-18002A02F07B}"/>
              </a:ext>
            </a:extLst>
          </p:cNvPr>
          <p:cNvSpPr txBox="1"/>
          <p:nvPr/>
        </p:nvSpPr>
        <p:spPr>
          <a:xfrm>
            <a:off x="3924301" y="869802"/>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Mia</a:t>
            </a:r>
            <a:endParaRPr lang="ti-ET" sz="1500" b="1" dirty="0">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80537652-04E7-4A3A-97EE-A865DAD57E50}"/>
              </a:ext>
            </a:extLst>
          </p:cNvPr>
          <p:cNvSpPr txBox="1"/>
          <p:nvPr/>
        </p:nvSpPr>
        <p:spPr>
          <a:xfrm>
            <a:off x="3924301" y="121605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Tim</a:t>
            </a:r>
            <a:endParaRPr lang="ti-ET" sz="1500"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A950179A-5AE8-4A18-B7CF-648528BD4739}"/>
              </a:ext>
            </a:extLst>
          </p:cNvPr>
          <p:cNvSpPr txBox="1"/>
          <p:nvPr/>
        </p:nvSpPr>
        <p:spPr>
          <a:xfrm>
            <a:off x="3924301" y="157168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Bea</a:t>
            </a:r>
            <a:endParaRPr lang="ti-ET" sz="1500" b="1" dirty="0">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9FD22604-43DC-4694-B1B4-FE386CEB3644}"/>
              </a:ext>
            </a:extLst>
          </p:cNvPr>
          <p:cNvSpPr txBox="1"/>
          <p:nvPr/>
        </p:nvSpPr>
        <p:spPr>
          <a:xfrm>
            <a:off x="3924301" y="1923788"/>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Zoe</a:t>
            </a:r>
            <a:endParaRPr lang="ti-ET" sz="1500" b="1" dirty="0">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F4FB59FA-CA1A-487B-BCC9-D5BAB3D1FEB2}"/>
              </a:ext>
            </a:extLst>
          </p:cNvPr>
          <p:cNvSpPr txBox="1"/>
          <p:nvPr/>
        </p:nvSpPr>
        <p:spPr>
          <a:xfrm>
            <a:off x="3924301" y="227760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Sue</a:t>
            </a:r>
            <a:endParaRPr lang="ti-ET" sz="1500" b="1" dirty="0">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43853DCD-B7D2-4F48-9035-4C1DA37AF0EE}"/>
              </a:ext>
            </a:extLst>
          </p:cNvPr>
          <p:cNvSpPr txBox="1"/>
          <p:nvPr/>
        </p:nvSpPr>
        <p:spPr>
          <a:xfrm>
            <a:off x="3924301" y="263323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Len</a:t>
            </a:r>
            <a:endParaRPr lang="ti-ET" sz="1500" b="1" dirty="0">
              <a:effectLst>
                <a:outerShdw blurRad="38100" dist="38100" dir="2700000" algn="tl">
                  <a:srgbClr val="000000">
                    <a:alpha val="43137"/>
                  </a:srgbClr>
                </a:outerShdw>
              </a:effectLst>
            </a:endParaRPr>
          </a:p>
        </p:txBody>
      </p:sp>
      <p:sp>
        <p:nvSpPr>
          <p:cNvPr id="29" name="TextBox 28">
            <a:extLst>
              <a:ext uri="{FF2B5EF4-FFF2-40B4-BE49-F238E27FC236}">
                <a16:creationId xmlns:a16="http://schemas.microsoft.com/office/drawing/2014/main" id="{EB7B574F-D248-4BDF-B2A7-4B10115A63D3}"/>
              </a:ext>
            </a:extLst>
          </p:cNvPr>
          <p:cNvSpPr txBox="1"/>
          <p:nvPr/>
        </p:nvSpPr>
        <p:spPr>
          <a:xfrm>
            <a:off x="3924301" y="2997015"/>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Moe</a:t>
            </a:r>
            <a:endParaRPr lang="ti-ET" sz="1500" b="1" dirty="0">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4241D251-CB67-413A-9F4D-C12969DE93B0}"/>
              </a:ext>
            </a:extLst>
          </p:cNvPr>
          <p:cNvSpPr txBox="1"/>
          <p:nvPr/>
        </p:nvSpPr>
        <p:spPr>
          <a:xfrm>
            <a:off x="3929494" y="3690189"/>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Rae</a:t>
            </a:r>
            <a:endParaRPr lang="ti-ET" sz="1500" b="1" dirty="0">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3292D721-2A68-47C7-8534-E3B19DE8E9CB}"/>
              </a:ext>
            </a:extLst>
          </p:cNvPr>
          <p:cNvSpPr txBox="1"/>
          <p:nvPr/>
        </p:nvSpPr>
        <p:spPr>
          <a:xfrm>
            <a:off x="3924301" y="3343947"/>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Lou</a:t>
            </a:r>
            <a:endParaRPr lang="ti-ET" sz="1500" b="1" dirty="0">
              <a:effectLst>
                <a:outerShdw blurRad="38100" dist="38100" dir="2700000" algn="tl">
                  <a:srgbClr val="000000">
                    <a:alpha val="43137"/>
                  </a:srgbClr>
                </a:outerShdw>
              </a:effectLst>
            </a:endParaRPr>
          </a:p>
        </p:txBody>
      </p:sp>
      <p:sp>
        <p:nvSpPr>
          <p:cNvPr id="32" name="TextBox 31">
            <a:extLst>
              <a:ext uri="{FF2B5EF4-FFF2-40B4-BE49-F238E27FC236}">
                <a16:creationId xmlns:a16="http://schemas.microsoft.com/office/drawing/2014/main" id="{965338D9-8EE7-417A-83F9-488327977047}"/>
              </a:ext>
            </a:extLst>
          </p:cNvPr>
          <p:cNvSpPr txBox="1"/>
          <p:nvPr/>
        </p:nvSpPr>
        <p:spPr>
          <a:xfrm>
            <a:off x="3924301" y="4036431"/>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Max</a:t>
            </a:r>
            <a:endParaRPr lang="ti-ET" sz="1500" b="1" dirty="0">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1EB47A4D-264A-49B9-A73B-4FF035506816}"/>
              </a:ext>
            </a:extLst>
          </p:cNvPr>
          <p:cNvSpPr txBox="1"/>
          <p:nvPr/>
        </p:nvSpPr>
        <p:spPr>
          <a:xfrm>
            <a:off x="3924301" y="4391096"/>
            <a:ext cx="616106"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Tod</a:t>
            </a:r>
            <a:endParaRPr lang="ti-ET" sz="1500" b="1" dirty="0">
              <a:effectLst>
                <a:outerShdw blurRad="38100" dist="38100" dir="2700000" algn="tl">
                  <a:srgbClr val="000000">
                    <a:alpha val="43137"/>
                  </a:srgbClr>
                </a:outerShdw>
              </a:effectLst>
            </a:endParaRPr>
          </a:p>
        </p:txBody>
      </p:sp>
      <p:sp>
        <p:nvSpPr>
          <p:cNvPr id="67" name="TextBox 66">
            <a:extLst>
              <a:ext uri="{FF2B5EF4-FFF2-40B4-BE49-F238E27FC236}">
                <a16:creationId xmlns:a16="http://schemas.microsoft.com/office/drawing/2014/main" id="{66518AA4-9425-41F7-BC04-6E8016A58DA9}"/>
              </a:ext>
            </a:extLst>
          </p:cNvPr>
          <p:cNvSpPr txBox="1"/>
          <p:nvPr/>
        </p:nvSpPr>
        <p:spPr>
          <a:xfrm>
            <a:off x="4640437" y="869802"/>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68" name="TextBox 67">
            <a:extLst>
              <a:ext uri="{FF2B5EF4-FFF2-40B4-BE49-F238E27FC236}">
                <a16:creationId xmlns:a16="http://schemas.microsoft.com/office/drawing/2014/main" id="{EA1C0807-9B67-49C7-B273-A015C7080CE3}"/>
              </a:ext>
            </a:extLst>
          </p:cNvPr>
          <p:cNvSpPr txBox="1"/>
          <p:nvPr/>
        </p:nvSpPr>
        <p:spPr>
          <a:xfrm>
            <a:off x="4640437" y="121605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69" name="TextBox 68">
            <a:extLst>
              <a:ext uri="{FF2B5EF4-FFF2-40B4-BE49-F238E27FC236}">
                <a16:creationId xmlns:a16="http://schemas.microsoft.com/office/drawing/2014/main" id="{13A50E8A-E1FE-4D04-9979-EFFD07B9A972}"/>
              </a:ext>
            </a:extLst>
          </p:cNvPr>
          <p:cNvSpPr txBox="1"/>
          <p:nvPr/>
        </p:nvSpPr>
        <p:spPr>
          <a:xfrm>
            <a:off x="4640437" y="157168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B</a:t>
            </a:r>
            <a:endParaRPr lang="ti-ET" sz="1500" b="1" dirty="0">
              <a:effectLst>
                <a:outerShdw blurRad="38100" dist="38100" dir="2700000" algn="tl">
                  <a:srgbClr val="000000">
                    <a:alpha val="43137"/>
                  </a:srgbClr>
                </a:outerShdw>
              </a:effectLst>
            </a:endParaRPr>
          </a:p>
        </p:txBody>
      </p:sp>
      <p:sp>
        <p:nvSpPr>
          <p:cNvPr id="70" name="TextBox 69">
            <a:extLst>
              <a:ext uri="{FF2B5EF4-FFF2-40B4-BE49-F238E27FC236}">
                <a16:creationId xmlns:a16="http://schemas.microsoft.com/office/drawing/2014/main" id="{F933B613-0BF9-458C-A291-85FF1200B2FD}"/>
              </a:ext>
            </a:extLst>
          </p:cNvPr>
          <p:cNvSpPr txBox="1"/>
          <p:nvPr/>
        </p:nvSpPr>
        <p:spPr>
          <a:xfrm>
            <a:off x="4640437" y="1923788"/>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Z</a:t>
            </a:r>
            <a:endParaRPr lang="ti-ET" sz="1500" b="1" dirty="0">
              <a:effectLst>
                <a:outerShdw blurRad="38100" dist="38100" dir="2700000" algn="tl">
                  <a:srgbClr val="000000">
                    <a:alpha val="43137"/>
                  </a:srgbClr>
                </a:outerShdw>
              </a:effectLst>
            </a:endParaRPr>
          </a:p>
        </p:txBody>
      </p:sp>
      <p:sp>
        <p:nvSpPr>
          <p:cNvPr id="71" name="TextBox 70">
            <a:extLst>
              <a:ext uri="{FF2B5EF4-FFF2-40B4-BE49-F238E27FC236}">
                <a16:creationId xmlns:a16="http://schemas.microsoft.com/office/drawing/2014/main" id="{8110325A-60F8-4A70-BE64-B76FF9B028E9}"/>
              </a:ext>
            </a:extLst>
          </p:cNvPr>
          <p:cNvSpPr txBox="1"/>
          <p:nvPr/>
        </p:nvSpPr>
        <p:spPr>
          <a:xfrm>
            <a:off x="4640437" y="227760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S</a:t>
            </a:r>
            <a:endParaRPr lang="ti-ET" sz="1500" b="1" dirty="0">
              <a:effectLst>
                <a:outerShdw blurRad="38100" dist="38100" dir="2700000" algn="tl">
                  <a:srgbClr val="000000">
                    <a:alpha val="43137"/>
                  </a:srgbClr>
                </a:outerShdw>
              </a:effectLst>
            </a:endParaRPr>
          </a:p>
        </p:txBody>
      </p:sp>
      <p:sp>
        <p:nvSpPr>
          <p:cNvPr id="72" name="TextBox 71">
            <a:extLst>
              <a:ext uri="{FF2B5EF4-FFF2-40B4-BE49-F238E27FC236}">
                <a16:creationId xmlns:a16="http://schemas.microsoft.com/office/drawing/2014/main" id="{AFA4EE56-75DE-44E1-85AB-5E9AD615C999}"/>
              </a:ext>
            </a:extLst>
          </p:cNvPr>
          <p:cNvSpPr txBox="1"/>
          <p:nvPr/>
        </p:nvSpPr>
        <p:spPr>
          <a:xfrm>
            <a:off x="4640437" y="263323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3" name="TextBox 72">
            <a:extLst>
              <a:ext uri="{FF2B5EF4-FFF2-40B4-BE49-F238E27FC236}">
                <a16:creationId xmlns:a16="http://schemas.microsoft.com/office/drawing/2014/main" id="{1D2A9B7A-E8DA-435B-946A-D3317BD43133}"/>
              </a:ext>
            </a:extLst>
          </p:cNvPr>
          <p:cNvSpPr txBox="1"/>
          <p:nvPr/>
        </p:nvSpPr>
        <p:spPr>
          <a:xfrm>
            <a:off x="4640437" y="2997015"/>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4" name="TextBox 73">
            <a:extLst>
              <a:ext uri="{FF2B5EF4-FFF2-40B4-BE49-F238E27FC236}">
                <a16:creationId xmlns:a16="http://schemas.microsoft.com/office/drawing/2014/main" id="{DF3E026F-4F24-43FF-92FC-ABB8940E59FA}"/>
              </a:ext>
            </a:extLst>
          </p:cNvPr>
          <p:cNvSpPr txBox="1"/>
          <p:nvPr/>
        </p:nvSpPr>
        <p:spPr>
          <a:xfrm>
            <a:off x="4645631" y="3690189"/>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R</a:t>
            </a:r>
            <a:endParaRPr lang="ti-ET" sz="1500" b="1" dirty="0">
              <a:effectLst>
                <a:outerShdw blurRad="38100" dist="38100" dir="2700000" algn="tl">
                  <a:srgbClr val="000000">
                    <a:alpha val="43137"/>
                  </a:srgbClr>
                </a:outerShdw>
              </a:effectLst>
            </a:endParaRPr>
          </a:p>
        </p:txBody>
      </p:sp>
      <p:sp>
        <p:nvSpPr>
          <p:cNvPr id="75" name="TextBox 74">
            <a:extLst>
              <a:ext uri="{FF2B5EF4-FFF2-40B4-BE49-F238E27FC236}">
                <a16:creationId xmlns:a16="http://schemas.microsoft.com/office/drawing/2014/main" id="{D38531AC-405B-4527-AFF3-FAFC93995FEB}"/>
              </a:ext>
            </a:extLst>
          </p:cNvPr>
          <p:cNvSpPr txBox="1"/>
          <p:nvPr/>
        </p:nvSpPr>
        <p:spPr>
          <a:xfrm>
            <a:off x="4640437" y="3343947"/>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6" name="TextBox 75">
            <a:extLst>
              <a:ext uri="{FF2B5EF4-FFF2-40B4-BE49-F238E27FC236}">
                <a16:creationId xmlns:a16="http://schemas.microsoft.com/office/drawing/2014/main" id="{83940F56-452F-43DB-AC76-C0082270D56A}"/>
              </a:ext>
            </a:extLst>
          </p:cNvPr>
          <p:cNvSpPr txBox="1"/>
          <p:nvPr/>
        </p:nvSpPr>
        <p:spPr>
          <a:xfrm>
            <a:off x="4640437" y="4036431"/>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7" name="TextBox 76">
            <a:extLst>
              <a:ext uri="{FF2B5EF4-FFF2-40B4-BE49-F238E27FC236}">
                <a16:creationId xmlns:a16="http://schemas.microsoft.com/office/drawing/2014/main" id="{4A5829CD-29E7-4E0A-AE12-C6CF27C21716}"/>
              </a:ext>
            </a:extLst>
          </p:cNvPr>
          <p:cNvSpPr txBox="1"/>
          <p:nvPr/>
        </p:nvSpPr>
        <p:spPr>
          <a:xfrm>
            <a:off x="4640436" y="4391096"/>
            <a:ext cx="38939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78" name="TextBox 77">
            <a:extLst>
              <a:ext uri="{FF2B5EF4-FFF2-40B4-BE49-F238E27FC236}">
                <a16:creationId xmlns:a16="http://schemas.microsoft.com/office/drawing/2014/main" id="{4B769691-F13E-4570-B152-C4CEF3CDBAFD}"/>
              </a:ext>
            </a:extLst>
          </p:cNvPr>
          <p:cNvSpPr txBox="1"/>
          <p:nvPr/>
        </p:nvSpPr>
        <p:spPr>
          <a:xfrm>
            <a:off x="5735254" y="869802"/>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79" name="TextBox 78">
            <a:extLst>
              <a:ext uri="{FF2B5EF4-FFF2-40B4-BE49-F238E27FC236}">
                <a16:creationId xmlns:a16="http://schemas.microsoft.com/office/drawing/2014/main" id="{8A3F6A07-0733-4B83-9412-0E2662DFCCFF}"/>
              </a:ext>
            </a:extLst>
          </p:cNvPr>
          <p:cNvSpPr txBox="1"/>
          <p:nvPr/>
        </p:nvSpPr>
        <p:spPr>
          <a:xfrm>
            <a:off x="5735254" y="1216050"/>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80" name="TextBox 79">
            <a:extLst>
              <a:ext uri="{FF2B5EF4-FFF2-40B4-BE49-F238E27FC236}">
                <a16:creationId xmlns:a16="http://schemas.microsoft.com/office/drawing/2014/main" id="{DD48CFED-8946-46B1-AD8A-837742AF8F85}"/>
              </a:ext>
            </a:extLst>
          </p:cNvPr>
          <p:cNvSpPr txBox="1"/>
          <p:nvPr/>
        </p:nvSpPr>
        <p:spPr>
          <a:xfrm>
            <a:off x="5735254" y="157168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1" name="TextBox 80">
            <a:extLst>
              <a:ext uri="{FF2B5EF4-FFF2-40B4-BE49-F238E27FC236}">
                <a16:creationId xmlns:a16="http://schemas.microsoft.com/office/drawing/2014/main" id="{1558C3A5-0BC1-486A-9B5C-D6381F137616}"/>
              </a:ext>
            </a:extLst>
          </p:cNvPr>
          <p:cNvSpPr txBox="1"/>
          <p:nvPr/>
        </p:nvSpPr>
        <p:spPr>
          <a:xfrm>
            <a:off x="5735254" y="1923788"/>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6D5BFDAF-3A84-4354-8AA3-715DEC22F182}"/>
              </a:ext>
            </a:extLst>
          </p:cNvPr>
          <p:cNvSpPr txBox="1"/>
          <p:nvPr/>
        </p:nvSpPr>
        <p:spPr>
          <a:xfrm>
            <a:off x="5735254" y="227760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83" name="TextBox 82">
            <a:extLst>
              <a:ext uri="{FF2B5EF4-FFF2-40B4-BE49-F238E27FC236}">
                <a16:creationId xmlns:a16="http://schemas.microsoft.com/office/drawing/2014/main" id="{66C30E95-AF54-4E76-8580-1C85D0658CF6}"/>
              </a:ext>
            </a:extLst>
          </p:cNvPr>
          <p:cNvSpPr txBox="1"/>
          <p:nvPr/>
        </p:nvSpPr>
        <p:spPr>
          <a:xfrm>
            <a:off x="5735254" y="263323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4" name="TextBox 83">
            <a:extLst>
              <a:ext uri="{FF2B5EF4-FFF2-40B4-BE49-F238E27FC236}">
                <a16:creationId xmlns:a16="http://schemas.microsoft.com/office/drawing/2014/main" id="{32ECC238-3035-499A-BA18-F3EB4E0B810C}"/>
              </a:ext>
            </a:extLst>
          </p:cNvPr>
          <p:cNvSpPr txBox="1"/>
          <p:nvPr/>
        </p:nvSpPr>
        <p:spPr>
          <a:xfrm>
            <a:off x="5735254" y="299701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5" name="TextBox 84">
            <a:extLst>
              <a:ext uri="{FF2B5EF4-FFF2-40B4-BE49-F238E27FC236}">
                <a16:creationId xmlns:a16="http://schemas.microsoft.com/office/drawing/2014/main" id="{B52208E4-316E-4887-8E9A-B22488D31804}"/>
              </a:ext>
            </a:extLst>
          </p:cNvPr>
          <p:cNvSpPr txBox="1"/>
          <p:nvPr/>
        </p:nvSpPr>
        <p:spPr>
          <a:xfrm>
            <a:off x="5740448" y="3690189"/>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6" name="TextBox 85">
            <a:extLst>
              <a:ext uri="{FF2B5EF4-FFF2-40B4-BE49-F238E27FC236}">
                <a16:creationId xmlns:a16="http://schemas.microsoft.com/office/drawing/2014/main" id="{E121280F-2842-4281-9713-C30B3B7C38AC}"/>
              </a:ext>
            </a:extLst>
          </p:cNvPr>
          <p:cNvSpPr txBox="1"/>
          <p:nvPr/>
        </p:nvSpPr>
        <p:spPr>
          <a:xfrm>
            <a:off x="5735254" y="3343947"/>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7" name="TextBox 86">
            <a:extLst>
              <a:ext uri="{FF2B5EF4-FFF2-40B4-BE49-F238E27FC236}">
                <a16:creationId xmlns:a16="http://schemas.microsoft.com/office/drawing/2014/main" id="{6A0105C7-FEDA-47EE-A162-C7D36F0F1EEB}"/>
              </a:ext>
            </a:extLst>
          </p:cNvPr>
          <p:cNvSpPr txBox="1"/>
          <p:nvPr/>
        </p:nvSpPr>
        <p:spPr>
          <a:xfrm>
            <a:off x="5735254" y="4036431"/>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8" name="TextBox 87">
            <a:extLst>
              <a:ext uri="{FF2B5EF4-FFF2-40B4-BE49-F238E27FC236}">
                <a16:creationId xmlns:a16="http://schemas.microsoft.com/office/drawing/2014/main" id="{9326110C-04D6-46E3-B350-05FCC9EAE8CC}"/>
              </a:ext>
            </a:extLst>
          </p:cNvPr>
          <p:cNvSpPr txBox="1"/>
          <p:nvPr/>
        </p:nvSpPr>
        <p:spPr>
          <a:xfrm>
            <a:off x="5735253" y="4391096"/>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9" name="TextBox 88">
            <a:extLst>
              <a:ext uri="{FF2B5EF4-FFF2-40B4-BE49-F238E27FC236}">
                <a16:creationId xmlns:a16="http://schemas.microsoft.com/office/drawing/2014/main" id="{3A4C75B2-84A8-4C9B-BBDC-9F5E1A26F915}"/>
              </a:ext>
            </a:extLst>
          </p:cNvPr>
          <p:cNvSpPr txBox="1"/>
          <p:nvPr/>
        </p:nvSpPr>
        <p:spPr>
          <a:xfrm>
            <a:off x="6831254" y="869802"/>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0" name="TextBox 89">
            <a:extLst>
              <a:ext uri="{FF2B5EF4-FFF2-40B4-BE49-F238E27FC236}">
                <a16:creationId xmlns:a16="http://schemas.microsoft.com/office/drawing/2014/main" id="{10B377A2-7AA4-49FF-B103-84634DB4B75B}"/>
              </a:ext>
            </a:extLst>
          </p:cNvPr>
          <p:cNvSpPr txBox="1"/>
          <p:nvPr/>
        </p:nvSpPr>
        <p:spPr>
          <a:xfrm>
            <a:off x="6831254" y="121605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91" name="TextBox 90">
            <a:extLst>
              <a:ext uri="{FF2B5EF4-FFF2-40B4-BE49-F238E27FC236}">
                <a16:creationId xmlns:a16="http://schemas.microsoft.com/office/drawing/2014/main" id="{F4D6061A-030E-4767-8878-43A2C5478C83}"/>
              </a:ext>
            </a:extLst>
          </p:cNvPr>
          <p:cNvSpPr txBox="1"/>
          <p:nvPr/>
        </p:nvSpPr>
        <p:spPr>
          <a:xfrm>
            <a:off x="6831254" y="157168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81E55511-27F8-4AC5-880A-940A0E1B12D3}"/>
              </a:ext>
            </a:extLst>
          </p:cNvPr>
          <p:cNvSpPr txBox="1"/>
          <p:nvPr/>
        </p:nvSpPr>
        <p:spPr>
          <a:xfrm>
            <a:off x="6831254" y="1923788"/>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0732D7F6-3E85-432B-975E-F80FE5F4ED63}"/>
              </a:ext>
            </a:extLst>
          </p:cNvPr>
          <p:cNvSpPr txBox="1"/>
          <p:nvPr/>
        </p:nvSpPr>
        <p:spPr>
          <a:xfrm>
            <a:off x="6831254" y="227760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4" name="TextBox 93">
            <a:extLst>
              <a:ext uri="{FF2B5EF4-FFF2-40B4-BE49-F238E27FC236}">
                <a16:creationId xmlns:a16="http://schemas.microsoft.com/office/drawing/2014/main" id="{D633118C-A96E-4AD5-AFB2-0B47C4247429}"/>
              </a:ext>
            </a:extLst>
          </p:cNvPr>
          <p:cNvSpPr txBox="1"/>
          <p:nvPr/>
        </p:nvSpPr>
        <p:spPr>
          <a:xfrm>
            <a:off x="6831254" y="263323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5" name="TextBox 94">
            <a:extLst>
              <a:ext uri="{FF2B5EF4-FFF2-40B4-BE49-F238E27FC236}">
                <a16:creationId xmlns:a16="http://schemas.microsoft.com/office/drawing/2014/main" id="{2E002384-F82F-419D-8C11-32C291276E7F}"/>
              </a:ext>
            </a:extLst>
          </p:cNvPr>
          <p:cNvSpPr txBox="1"/>
          <p:nvPr/>
        </p:nvSpPr>
        <p:spPr>
          <a:xfrm>
            <a:off x="6831254" y="299701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6" name="TextBox 95">
            <a:extLst>
              <a:ext uri="{FF2B5EF4-FFF2-40B4-BE49-F238E27FC236}">
                <a16:creationId xmlns:a16="http://schemas.microsoft.com/office/drawing/2014/main" id="{1422BAC0-B75F-4A62-BD53-2D0F74F233CF}"/>
              </a:ext>
            </a:extLst>
          </p:cNvPr>
          <p:cNvSpPr txBox="1"/>
          <p:nvPr/>
        </p:nvSpPr>
        <p:spPr>
          <a:xfrm>
            <a:off x="6836448" y="3690189"/>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7" name="TextBox 96">
            <a:extLst>
              <a:ext uri="{FF2B5EF4-FFF2-40B4-BE49-F238E27FC236}">
                <a16:creationId xmlns:a16="http://schemas.microsoft.com/office/drawing/2014/main" id="{4AA86417-FF3B-40E3-9A3F-1C1C0A30F5DE}"/>
              </a:ext>
            </a:extLst>
          </p:cNvPr>
          <p:cNvSpPr txBox="1"/>
          <p:nvPr/>
        </p:nvSpPr>
        <p:spPr>
          <a:xfrm>
            <a:off x="6831253" y="3343947"/>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98" name="TextBox 97">
            <a:extLst>
              <a:ext uri="{FF2B5EF4-FFF2-40B4-BE49-F238E27FC236}">
                <a16:creationId xmlns:a16="http://schemas.microsoft.com/office/drawing/2014/main" id="{BFBA0C7A-CBC1-49B0-8FD7-89571BFD806F}"/>
              </a:ext>
            </a:extLst>
          </p:cNvPr>
          <p:cNvSpPr txBox="1"/>
          <p:nvPr/>
        </p:nvSpPr>
        <p:spPr>
          <a:xfrm>
            <a:off x="6831253" y="4036431"/>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x</a:t>
            </a:r>
            <a:endParaRPr lang="ti-ET" sz="1500" b="1" dirty="0">
              <a:effectLst>
                <a:outerShdw blurRad="38100" dist="38100" dir="2700000" algn="tl">
                  <a:srgbClr val="000000">
                    <a:alpha val="43137"/>
                  </a:srgbClr>
                </a:outerShdw>
              </a:effectLst>
            </a:endParaRPr>
          </a:p>
        </p:txBody>
      </p:sp>
      <p:sp>
        <p:nvSpPr>
          <p:cNvPr id="99" name="TextBox 98">
            <a:extLst>
              <a:ext uri="{FF2B5EF4-FFF2-40B4-BE49-F238E27FC236}">
                <a16:creationId xmlns:a16="http://schemas.microsoft.com/office/drawing/2014/main" id="{61675BF0-2B9A-4E55-9572-CB100A833FA9}"/>
              </a:ext>
            </a:extLst>
          </p:cNvPr>
          <p:cNvSpPr txBox="1"/>
          <p:nvPr/>
        </p:nvSpPr>
        <p:spPr>
          <a:xfrm>
            <a:off x="6831253" y="4391096"/>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d</a:t>
            </a:r>
            <a:endParaRPr lang="ti-ET" sz="1500" b="1" dirty="0">
              <a:effectLst>
                <a:outerShdw blurRad="38100" dist="38100" dir="2700000" algn="tl">
                  <a:srgbClr val="000000">
                    <a:alpha val="43137"/>
                  </a:srgbClr>
                </a:outerShdw>
              </a:effectLst>
            </a:endParaRPr>
          </a:p>
        </p:txBody>
      </p:sp>
      <p:sp>
        <p:nvSpPr>
          <p:cNvPr id="100" name="TextBox 99">
            <a:extLst>
              <a:ext uri="{FF2B5EF4-FFF2-40B4-BE49-F238E27FC236}">
                <a16:creationId xmlns:a16="http://schemas.microsoft.com/office/drawing/2014/main" id="{AFF664F2-3D1E-469A-B040-CDED5FD1D5A6}"/>
              </a:ext>
            </a:extLst>
          </p:cNvPr>
          <p:cNvSpPr txBox="1"/>
          <p:nvPr/>
        </p:nvSpPr>
        <p:spPr>
          <a:xfrm>
            <a:off x="7264605" y="869802"/>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1" name="TextBox 100">
            <a:extLst>
              <a:ext uri="{FF2B5EF4-FFF2-40B4-BE49-F238E27FC236}">
                <a16:creationId xmlns:a16="http://schemas.microsoft.com/office/drawing/2014/main" id="{952CF59D-D79E-4500-9669-A835D1717430}"/>
              </a:ext>
            </a:extLst>
          </p:cNvPr>
          <p:cNvSpPr txBox="1"/>
          <p:nvPr/>
        </p:nvSpPr>
        <p:spPr>
          <a:xfrm>
            <a:off x="7264605" y="121605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109</a:t>
            </a:r>
            <a:endParaRPr lang="ti-ET" sz="1500" b="1" dirty="0">
              <a:effectLst>
                <a:outerShdw blurRad="38100" dist="38100" dir="2700000" algn="tl">
                  <a:srgbClr val="000000">
                    <a:alpha val="43137"/>
                  </a:srgbClr>
                </a:outerShdw>
              </a:effectLst>
            </a:endParaRPr>
          </a:p>
        </p:txBody>
      </p:sp>
      <p:sp>
        <p:nvSpPr>
          <p:cNvPr id="102" name="TextBox 101">
            <a:extLst>
              <a:ext uri="{FF2B5EF4-FFF2-40B4-BE49-F238E27FC236}">
                <a16:creationId xmlns:a16="http://schemas.microsoft.com/office/drawing/2014/main" id="{90E2F673-5ADF-4D88-B28D-028B9FFA0E4B}"/>
              </a:ext>
            </a:extLst>
          </p:cNvPr>
          <p:cNvSpPr txBox="1"/>
          <p:nvPr/>
        </p:nvSpPr>
        <p:spPr>
          <a:xfrm>
            <a:off x="7264605" y="157168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3" name="TextBox 102">
            <a:extLst>
              <a:ext uri="{FF2B5EF4-FFF2-40B4-BE49-F238E27FC236}">
                <a16:creationId xmlns:a16="http://schemas.microsoft.com/office/drawing/2014/main" id="{B7DFFCD9-4353-44E8-9AA0-11C5F22BF3A4}"/>
              </a:ext>
            </a:extLst>
          </p:cNvPr>
          <p:cNvSpPr txBox="1"/>
          <p:nvPr/>
        </p:nvSpPr>
        <p:spPr>
          <a:xfrm>
            <a:off x="7264605" y="192378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4" name="TextBox 103">
            <a:extLst>
              <a:ext uri="{FF2B5EF4-FFF2-40B4-BE49-F238E27FC236}">
                <a16:creationId xmlns:a16="http://schemas.microsoft.com/office/drawing/2014/main" id="{A09FA2C4-8799-4032-905D-C5B418BED6F7}"/>
              </a:ext>
            </a:extLst>
          </p:cNvPr>
          <p:cNvSpPr txBox="1"/>
          <p:nvPr/>
        </p:nvSpPr>
        <p:spPr>
          <a:xfrm>
            <a:off x="7264605" y="227760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5" name="TextBox 104">
            <a:extLst>
              <a:ext uri="{FF2B5EF4-FFF2-40B4-BE49-F238E27FC236}">
                <a16:creationId xmlns:a16="http://schemas.microsoft.com/office/drawing/2014/main" id="{79CD6452-B012-4CEB-A6E6-3DB701F98C11}"/>
              </a:ext>
            </a:extLst>
          </p:cNvPr>
          <p:cNvSpPr txBox="1"/>
          <p:nvPr/>
        </p:nvSpPr>
        <p:spPr>
          <a:xfrm>
            <a:off x="7264605" y="263323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110</a:t>
            </a:r>
            <a:endParaRPr lang="ti-ET" sz="1500" b="1" dirty="0">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37C95C24-B40D-4DDF-B1B3-3C73D11D0C25}"/>
              </a:ext>
            </a:extLst>
          </p:cNvPr>
          <p:cNvSpPr txBox="1"/>
          <p:nvPr/>
        </p:nvSpPr>
        <p:spPr>
          <a:xfrm>
            <a:off x="7264605" y="299701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7" name="TextBox 106">
            <a:extLst>
              <a:ext uri="{FF2B5EF4-FFF2-40B4-BE49-F238E27FC236}">
                <a16:creationId xmlns:a16="http://schemas.microsoft.com/office/drawing/2014/main" id="{5116AE24-D6B6-4725-9CCB-CDA84DE202C1}"/>
              </a:ext>
            </a:extLst>
          </p:cNvPr>
          <p:cNvSpPr txBox="1"/>
          <p:nvPr/>
        </p:nvSpPr>
        <p:spPr>
          <a:xfrm>
            <a:off x="7269799" y="3690189"/>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8" name="TextBox 107">
            <a:extLst>
              <a:ext uri="{FF2B5EF4-FFF2-40B4-BE49-F238E27FC236}">
                <a16:creationId xmlns:a16="http://schemas.microsoft.com/office/drawing/2014/main" id="{DBFE2BA9-4187-4842-A403-92546752CA7E}"/>
              </a:ext>
            </a:extLst>
          </p:cNvPr>
          <p:cNvSpPr txBox="1"/>
          <p:nvPr/>
        </p:nvSpPr>
        <p:spPr>
          <a:xfrm>
            <a:off x="7264605" y="3343947"/>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09" name="TextBox 108">
            <a:extLst>
              <a:ext uri="{FF2B5EF4-FFF2-40B4-BE49-F238E27FC236}">
                <a16:creationId xmlns:a16="http://schemas.microsoft.com/office/drawing/2014/main" id="{718D7442-74D4-484A-9A97-933E98FFBF1D}"/>
              </a:ext>
            </a:extLst>
          </p:cNvPr>
          <p:cNvSpPr txBox="1"/>
          <p:nvPr/>
        </p:nvSpPr>
        <p:spPr>
          <a:xfrm>
            <a:off x="7264605" y="4036431"/>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120</a:t>
            </a:r>
            <a:endParaRPr lang="ti-ET" sz="1500" b="1" dirty="0">
              <a:effectLst>
                <a:outerShdw blurRad="38100" dist="38100" dir="2700000" algn="tl">
                  <a:srgbClr val="000000">
                    <a:alpha val="43137"/>
                  </a:srgbClr>
                </a:outerShdw>
              </a:effectLst>
            </a:endParaRPr>
          </a:p>
        </p:txBody>
      </p:sp>
      <p:sp>
        <p:nvSpPr>
          <p:cNvPr id="110" name="TextBox 109">
            <a:extLst>
              <a:ext uri="{FF2B5EF4-FFF2-40B4-BE49-F238E27FC236}">
                <a16:creationId xmlns:a16="http://schemas.microsoft.com/office/drawing/2014/main" id="{15D33B6C-779C-4352-BF98-13C3788DA1A1}"/>
              </a:ext>
            </a:extLst>
          </p:cNvPr>
          <p:cNvSpPr txBox="1"/>
          <p:nvPr/>
        </p:nvSpPr>
        <p:spPr>
          <a:xfrm>
            <a:off x="7264605" y="4391096"/>
            <a:ext cx="616106" cy="323165"/>
          </a:xfrm>
          <a:prstGeom prst="rect">
            <a:avLst/>
          </a:prstGeom>
          <a:solidFill>
            <a:schemeClr val="accent2"/>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100</a:t>
            </a:r>
            <a:endParaRPr lang="ti-ET" sz="1500" b="1" dirty="0">
              <a:effectLst>
                <a:outerShdw blurRad="38100" dist="38100" dir="2700000" algn="tl">
                  <a:srgbClr val="000000">
                    <a:alpha val="43137"/>
                  </a:srgbClr>
                </a:outerShdw>
              </a:effectLst>
            </a:endParaRPr>
          </a:p>
        </p:txBody>
      </p:sp>
      <p:sp>
        <p:nvSpPr>
          <p:cNvPr id="111" name="TextBox 110">
            <a:extLst>
              <a:ext uri="{FF2B5EF4-FFF2-40B4-BE49-F238E27FC236}">
                <a16:creationId xmlns:a16="http://schemas.microsoft.com/office/drawing/2014/main" id="{55A629F3-1B13-422A-A99A-3F391EBFDECD}"/>
              </a:ext>
            </a:extLst>
          </p:cNvPr>
          <p:cNvSpPr txBox="1"/>
          <p:nvPr/>
        </p:nvSpPr>
        <p:spPr>
          <a:xfrm>
            <a:off x="5069724" y="869802"/>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2" name="TextBox 111">
            <a:extLst>
              <a:ext uri="{FF2B5EF4-FFF2-40B4-BE49-F238E27FC236}">
                <a16:creationId xmlns:a16="http://schemas.microsoft.com/office/drawing/2014/main" id="{7A354201-1A7B-410E-9A7A-A73C9580A8FE}"/>
              </a:ext>
            </a:extLst>
          </p:cNvPr>
          <p:cNvSpPr txBox="1"/>
          <p:nvPr/>
        </p:nvSpPr>
        <p:spPr>
          <a:xfrm>
            <a:off x="5069724" y="121605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13" name="TextBox 112">
            <a:extLst>
              <a:ext uri="{FF2B5EF4-FFF2-40B4-BE49-F238E27FC236}">
                <a16:creationId xmlns:a16="http://schemas.microsoft.com/office/drawing/2014/main" id="{2F8CA700-45B7-4137-A76D-F848EFB44E3C}"/>
              </a:ext>
            </a:extLst>
          </p:cNvPr>
          <p:cNvSpPr txBox="1"/>
          <p:nvPr/>
        </p:nvSpPr>
        <p:spPr>
          <a:xfrm>
            <a:off x="5069724" y="157168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66</a:t>
            </a:r>
            <a:endParaRPr lang="ti-ET" sz="1500" b="1" dirty="0">
              <a:effectLst>
                <a:outerShdw blurRad="38100" dist="38100" dir="2700000" algn="tl">
                  <a:srgbClr val="000000">
                    <a:alpha val="43137"/>
                  </a:srgbClr>
                </a:outerShdw>
              </a:effectLst>
            </a:endParaRPr>
          </a:p>
        </p:txBody>
      </p:sp>
      <p:sp>
        <p:nvSpPr>
          <p:cNvPr id="114" name="TextBox 113">
            <a:extLst>
              <a:ext uri="{FF2B5EF4-FFF2-40B4-BE49-F238E27FC236}">
                <a16:creationId xmlns:a16="http://schemas.microsoft.com/office/drawing/2014/main" id="{C43FC128-BBA8-44FB-8403-53FDF50053A8}"/>
              </a:ext>
            </a:extLst>
          </p:cNvPr>
          <p:cNvSpPr txBox="1"/>
          <p:nvPr/>
        </p:nvSpPr>
        <p:spPr>
          <a:xfrm>
            <a:off x="5069724" y="192378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90</a:t>
            </a:r>
            <a:endParaRPr lang="ti-ET" sz="1500" b="1" dirty="0">
              <a:effectLst>
                <a:outerShdw blurRad="38100" dist="38100" dir="2700000" algn="tl">
                  <a:srgbClr val="000000">
                    <a:alpha val="43137"/>
                  </a:srgbClr>
                </a:outerShdw>
              </a:effectLst>
            </a:endParaRPr>
          </a:p>
        </p:txBody>
      </p:sp>
      <p:sp>
        <p:nvSpPr>
          <p:cNvPr id="115" name="TextBox 114">
            <a:extLst>
              <a:ext uri="{FF2B5EF4-FFF2-40B4-BE49-F238E27FC236}">
                <a16:creationId xmlns:a16="http://schemas.microsoft.com/office/drawing/2014/main" id="{0570C9B7-CF30-46A9-BC86-BCE4CE41DC61}"/>
              </a:ext>
            </a:extLst>
          </p:cNvPr>
          <p:cNvSpPr txBox="1"/>
          <p:nvPr/>
        </p:nvSpPr>
        <p:spPr>
          <a:xfrm>
            <a:off x="5069724" y="227760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83</a:t>
            </a:r>
            <a:endParaRPr lang="ti-ET" sz="1500" b="1" dirty="0">
              <a:effectLst>
                <a:outerShdw blurRad="38100" dist="38100" dir="2700000" algn="tl">
                  <a:srgbClr val="000000">
                    <a:alpha val="43137"/>
                  </a:srgbClr>
                </a:outerShdw>
              </a:effectLst>
            </a:endParaRPr>
          </a:p>
        </p:txBody>
      </p:sp>
      <p:sp>
        <p:nvSpPr>
          <p:cNvPr id="116" name="TextBox 115">
            <a:extLst>
              <a:ext uri="{FF2B5EF4-FFF2-40B4-BE49-F238E27FC236}">
                <a16:creationId xmlns:a16="http://schemas.microsoft.com/office/drawing/2014/main" id="{C36BB602-6F8E-493F-883A-F1E312C7F4AA}"/>
              </a:ext>
            </a:extLst>
          </p:cNvPr>
          <p:cNvSpPr txBox="1"/>
          <p:nvPr/>
        </p:nvSpPr>
        <p:spPr>
          <a:xfrm>
            <a:off x="5069724" y="263323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17" name="TextBox 116">
            <a:extLst>
              <a:ext uri="{FF2B5EF4-FFF2-40B4-BE49-F238E27FC236}">
                <a16:creationId xmlns:a16="http://schemas.microsoft.com/office/drawing/2014/main" id="{2D9CAD63-FE40-4177-9F96-D5874906711F}"/>
              </a:ext>
            </a:extLst>
          </p:cNvPr>
          <p:cNvSpPr txBox="1"/>
          <p:nvPr/>
        </p:nvSpPr>
        <p:spPr>
          <a:xfrm>
            <a:off x="5069724" y="299701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8" name="TextBox 117">
            <a:extLst>
              <a:ext uri="{FF2B5EF4-FFF2-40B4-BE49-F238E27FC236}">
                <a16:creationId xmlns:a16="http://schemas.microsoft.com/office/drawing/2014/main" id="{B9E98845-067E-47CD-9749-2438DD49ABCD}"/>
              </a:ext>
            </a:extLst>
          </p:cNvPr>
          <p:cNvSpPr txBox="1"/>
          <p:nvPr/>
        </p:nvSpPr>
        <p:spPr>
          <a:xfrm>
            <a:off x="5074918" y="3690189"/>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82</a:t>
            </a:r>
            <a:endParaRPr lang="ti-ET" sz="1500" b="1" dirty="0">
              <a:effectLst>
                <a:outerShdw blurRad="38100" dist="38100" dir="2700000" algn="tl">
                  <a:srgbClr val="000000">
                    <a:alpha val="43137"/>
                  </a:srgbClr>
                </a:outerShdw>
              </a:effectLst>
            </a:endParaRPr>
          </a:p>
        </p:txBody>
      </p:sp>
      <p:sp>
        <p:nvSpPr>
          <p:cNvPr id="119" name="TextBox 118">
            <a:extLst>
              <a:ext uri="{FF2B5EF4-FFF2-40B4-BE49-F238E27FC236}">
                <a16:creationId xmlns:a16="http://schemas.microsoft.com/office/drawing/2014/main" id="{E0E012F7-C75C-4CB4-95B4-02C9062CB99C}"/>
              </a:ext>
            </a:extLst>
          </p:cNvPr>
          <p:cNvSpPr txBox="1"/>
          <p:nvPr/>
        </p:nvSpPr>
        <p:spPr>
          <a:xfrm>
            <a:off x="5069724" y="3343947"/>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20" name="TextBox 119">
            <a:extLst>
              <a:ext uri="{FF2B5EF4-FFF2-40B4-BE49-F238E27FC236}">
                <a16:creationId xmlns:a16="http://schemas.microsoft.com/office/drawing/2014/main" id="{AA8D0808-37D2-430B-BA9C-9A32A9C17A4F}"/>
              </a:ext>
            </a:extLst>
          </p:cNvPr>
          <p:cNvSpPr txBox="1"/>
          <p:nvPr/>
        </p:nvSpPr>
        <p:spPr>
          <a:xfrm>
            <a:off x="5069724" y="4036431"/>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21" name="TextBox 120">
            <a:extLst>
              <a:ext uri="{FF2B5EF4-FFF2-40B4-BE49-F238E27FC236}">
                <a16:creationId xmlns:a16="http://schemas.microsoft.com/office/drawing/2014/main" id="{5B78F426-F58B-461D-B26B-15C12FC25830}"/>
              </a:ext>
            </a:extLst>
          </p:cNvPr>
          <p:cNvSpPr txBox="1"/>
          <p:nvPr/>
        </p:nvSpPr>
        <p:spPr>
          <a:xfrm>
            <a:off x="5069724" y="4391096"/>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22" name="TextBox 121">
            <a:extLst>
              <a:ext uri="{FF2B5EF4-FFF2-40B4-BE49-F238E27FC236}">
                <a16:creationId xmlns:a16="http://schemas.microsoft.com/office/drawing/2014/main" id="{FB498BBA-E267-43F9-B565-E3B4C68312E9}"/>
              </a:ext>
            </a:extLst>
          </p:cNvPr>
          <p:cNvSpPr txBox="1"/>
          <p:nvPr/>
        </p:nvSpPr>
        <p:spPr>
          <a:xfrm>
            <a:off x="6159226" y="869802"/>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3" name="TextBox 122">
            <a:extLst>
              <a:ext uri="{FF2B5EF4-FFF2-40B4-BE49-F238E27FC236}">
                <a16:creationId xmlns:a16="http://schemas.microsoft.com/office/drawing/2014/main" id="{ED896084-D615-4982-B14E-83AC16D8F03A}"/>
              </a:ext>
            </a:extLst>
          </p:cNvPr>
          <p:cNvSpPr txBox="1"/>
          <p:nvPr/>
        </p:nvSpPr>
        <p:spPr>
          <a:xfrm>
            <a:off x="6159226" y="121605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4" name="TextBox 123">
            <a:extLst>
              <a:ext uri="{FF2B5EF4-FFF2-40B4-BE49-F238E27FC236}">
                <a16:creationId xmlns:a16="http://schemas.microsoft.com/office/drawing/2014/main" id="{E6D47423-E555-4B90-8299-C3A54F355820}"/>
              </a:ext>
            </a:extLst>
          </p:cNvPr>
          <p:cNvSpPr txBox="1"/>
          <p:nvPr/>
        </p:nvSpPr>
        <p:spPr>
          <a:xfrm>
            <a:off x="6159226" y="157168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5" name="TextBox 124">
            <a:extLst>
              <a:ext uri="{FF2B5EF4-FFF2-40B4-BE49-F238E27FC236}">
                <a16:creationId xmlns:a16="http://schemas.microsoft.com/office/drawing/2014/main" id="{9B5541A4-600C-4821-8F25-03D7FD9C3FBD}"/>
              </a:ext>
            </a:extLst>
          </p:cNvPr>
          <p:cNvSpPr txBox="1"/>
          <p:nvPr/>
        </p:nvSpPr>
        <p:spPr>
          <a:xfrm>
            <a:off x="6159226" y="192378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6" name="TextBox 125">
            <a:extLst>
              <a:ext uri="{FF2B5EF4-FFF2-40B4-BE49-F238E27FC236}">
                <a16:creationId xmlns:a16="http://schemas.microsoft.com/office/drawing/2014/main" id="{92BCB295-E033-42E8-9E4A-F8C970991479}"/>
              </a:ext>
            </a:extLst>
          </p:cNvPr>
          <p:cNvSpPr txBox="1"/>
          <p:nvPr/>
        </p:nvSpPr>
        <p:spPr>
          <a:xfrm>
            <a:off x="6159226" y="227760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27" name="TextBox 126">
            <a:extLst>
              <a:ext uri="{FF2B5EF4-FFF2-40B4-BE49-F238E27FC236}">
                <a16:creationId xmlns:a16="http://schemas.microsoft.com/office/drawing/2014/main" id="{07C8C672-B163-44D2-8C1F-ABB1E3BCB20B}"/>
              </a:ext>
            </a:extLst>
          </p:cNvPr>
          <p:cNvSpPr txBox="1"/>
          <p:nvPr/>
        </p:nvSpPr>
        <p:spPr>
          <a:xfrm>
            <a:off x="6159226" y="263323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8" name="TextBox 127">
            <a:extLst>
              <a:ext uri="{FF2B5EF4-FFF2-40B4-BE49-F238E27FC236}">
                <a16:creationId xmlns:a16="http://schemas.microsoft.com/office/drawing/2014/main" id="{7FB0909D-9C50-4013-A06F-7A9D751ECD6D}"/>
              </a:ext>
            </a:extLst>
          </p:cNvPr>
          <p:cNvSpPr txBox="1"/>
          <p:nvPr/>
        </p:nvSpPr>
        <p:spPr>
          <a:xfrm>
            <a:off x="6159226" y="299701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831FBD97-6C0B-4FAC-98FF-7437FD08E0A2}"/>
              </a:ext>
            </a:extLst>
          </p:cNvPr>
          <p:cNvSpPr txBox="1"/>
          <p:nvPr/>
        </p:nvSpPr>
        <p:spPr>
          <a:xfrm>
            <a:off x="6164419" y="3690189"/>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0" name="TextBox 129">
            <a:extLst>
              <a:ext uri="{FF2B5EF4-FFF2-40B4-BE49-F238E27FC236}">
                <a16:creationId xmlns:a16="http://schemas.microsoft.com/office/drawing/2014/main" id="{3FB6D911-334F-4862-B205-08C606D8E888}"/>
              </a:ext>
            </a:extLst>
          </p:cNvPr>
          <p:cNvSpPr txBox="1"/>
          <p:nvPr/>
        </p:nvSpPr>
        <p:spPr>
          <a:xfrm>
            <a:off x="6159226" y="3343947"/>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1" name="TextBox 130">
            <a:extLst>
              <a:ext uri="{FF2B5EF4-FFF2-40B4-BE49-F238E27FC236}">
                <a16:creationId xmlns:a16="http://schemas.microsoft.com/office/drawing/2014/main" id="{B2B049EB-EB17-40C8-80EB-E20EBC9D4BD8}"/>
              </a:ext>
            </a:extLst>
          </p:cNvPr>
          <p:cNvSpPr txBox="1"/>
          <p:nvPr/>
        </p:nvSpPr>
        <p:spPr>
          <a:xfrm>
            <a:off x="6159226" y="4036431"/>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2" name="TextBox 131">
            <a:extLst>
              <a:ext uri="{FF2B5EF4-FFF2-40B4-BE49-F238E27FC236}">
                <a16:creationId xmlns:a16="http://schemas.microsoft.com/office/drawing/2014/main" id="{3D862B47-6EC8-4971-8BF0-94D157B244E9}"/>
              </a:ext>
            </a:extLst>
          </p:cNvPr>
          <p:cNvSpPr txBox="1"/>
          <p:nvPr/>
        </p:nvSpPr>
        <p:spPr>
          <a:xfrm>
            <a:off x="6159226" y="4391096"/>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3" name="TextBox 132">
            <a:extLst>
              <a:ext uri="{FF2B5EF4-FFF2-40B4-BE49-F238E27FC236}">
                <a16:creationId xmlns:a16="http://schemas.microsoft.com/office/drawing/2014/main" id="{1BBE7770-D0D7-4BA8-A6C2-3DA7020BFF6A}"/>
              </a:ext>
            </a:extLst>
          </p:cNvPr>
          <p:cNvSpPr txBox="1"/>
          <p:nvPr/>
        </p:nvSpPr>
        <p:spPr>
          <a:xfrm>
            <a:off x="8682479" y="869802"/>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4" name="TextBox 133">
            <a:extLst>
              <a:ext uri="{FF2B5EF4-FFF2-40B4-BE49-F238E27FC236}">
                <a16:creationId xmlns:a16="http://schemas.microsoft.com/office/drawing/2014/main" id="{BBD39049-18D9-48E8-966D-E6A69997F257}"/>
              </a:ext>
            </a:extLst>
          </p:cNvPr>
          <p:cNvSpPr txBox="1"/>
          <p:nvPr/>
        </p:nvSpPr>
        <p:spPr>
          <a:xfrm>
            <a:off x="8682479" y="1216050"/>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5" name="TextBox 134">
            <a:extLst>
              <a:ext uri="{FF2B5EF4-FFF2-40B4-BE49-F238E27FC236}">
                <a16:creationId xmlns:a16="http://schemas.microsoft.com/office/drawing/2014/main" id="{F8AF87B3-8F7A-4897-8F43-22C3F6618E12}"/>
              </a:ext>
            </a:extLst>
          </p:cNvPr>
          <p:cNvSpPr txBox="1"/>
          <p:nvPr/>
        </p:nvSpPr>
        <p:spPr>
          <a:xfrm>
            <a:off x="8682479" y="1571680"/>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0</a:t>
            </a:r>
            <a:endParaRPr lang="ti-ET" sz="1500" b="1" dirty="0">
              <a:effectLst>
                <a:outerShdw blurRad="38100" dist="38100" dir="2700000" algn="tl">
                  <a:srgbClr val="000000">
                    <a:alpha val="43137"/>
                  </a:srgbClr>
                </a:outerShdw>
              </a:effectLst>
            </a:endParaRPr>
          </a:p>
        </p:txBody>
      </p:sp>
      <p:sp>
        <p:nvSpPr>
          <p:cNvPr id="136" name="TextBox 135">
            <a:extLst>
              <a:ext uri="{FF2B5EF4-FFF2-40B4-BE49-F238E27FC236}">
                <a16:creationId xmlns:a16="http://schemas.microsoft.com/office/drawing/2014/main" id="{28A529DA-51AC-4372-AD71-48C01DAC64E9}"/>
              </a:ext>
            </a:extLst>
          </p:cNvPr>
          <p:cNvSpPr txBox="1"/>
          <p:nvPr/>
        </p:nvSpPr>
        <p:spPr>
          <a:xfrm>
            <a:off x="8682479" y="1923788"/>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37" name="TextBox 136">
            <a:extLst>
              <a:ext uri="{FF2B5EF4-FFF2-40B4-BE49-F238E27FC236}">
                <a16:creationId xmlns:a16="http://schemas.microsoft.com/office/drawing/2014/main" id="{78163CBA-4AC7-4B98-9617-D010CE49BF0B}"/>
              </a:ext>
            </a:extLst>
          </p:cNvPr>
          <p:cNvSpPr txBox="1"/>
          <p:nvPr/>
        </p:nvSpPr>
        <p:spPr>
          <a:xfrm>
            <a:off x="8682479" y="2277606"/>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8" name="TextBox 137">
            <a:extLst>
              <a:ext uri="{FF2B5EF4-FFF2-40B4-BE49-F238E27FC236}">
                <a16:creationId xmlns:a16="http://schemas.microsoft.com/office/drawing/2014/main" id="{13E9CA9C-82C7-4EC7-BF17-3504E439C356}"/>
              </a:ext>
            </a:extLst>
          </p:cNvPr>
          <p:cNvSpPr txBox="1"/>
          <p:nvPr/>
        </p:nvSpPr>
        <p:spPr>
          <a:xfrm>
            <a:off x="8682479" y="2633236"/>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9" name="TextBox 138">
            <a:extLst>
              <a:ext uri="{FF2B5EF4-FFF2-40B4-BE49-F238E27FC236}">
                <a16:creationId xmlns:a16="http://schemas.microsoft.com/office/drawing/2014/main" id="{EB80E6A0-7CD2-4503-AE60-C77F93BC1310}"/>
              </a:ext>
            </a:extLst>
          </p:cNvPr>
          <p:cNvSpPr txBox="1"/>
          <p:nvPr/>
        </p:nvSpPr>
        <p:spPr>
          <a:xfrm>
            <a:off x="8682479" y="2997015"/>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3</a:t>
            </a:r>
            <a:endParaRPr lang="ti-ET" sz="1500" b="1" dirty="0">
              <a:effectLst>
                <a:outerShdw blurRad="38100" dist="38100" dir="2700000" algn="tl">
                  <a:srgbClr val="000000">
                    <a:alpha val="43137"/>
                  </a:srgbClr>
                </a:outerShdw>
              </a:effectLst>
            </a:endParaRPr>
          </a:p>
        </p:txBody>
      </p:sp>
      <p:sp>
        <p:nvSpPr>
          <p:cNvPr id="140" name="TextBox 139">
            <a:extLst>
              <a:ext uri="{FF2B5EF4-FFF2-40B4-BE49-F238E27FC236}">
                <a16:creationId xmlns:a16="http://schemas.microsoft.com/office/drawing/2014/main" id="{E528B90B-CBFF-4368-8930-15AFFA1B2764}"/>
              </a:ext>
            </a:extLst>
          </p:cNvPr>
          <p:cNvSpPr txBox="1"/>
          <p:nvPr/>
        </p:nvSpPr>
        <p:spPr>
          <a:xfrm>
            <a:off x="8687673" y="3690189"/>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41" name="TextBox 140">
            <a:extLst>
              <a:ext uri="{FF2B5EF4-FFF2-40B4-BE49-F238E27FC236}">
                <a16:creationId xmlns:a16="http://schemas.microsoft.com/office/drawing/2014/main" id="{BFBDA972-5E82-49F6-A322-F5B7684DC85D}"/>
              </a:ext>
            </a:extLst>
          </p:cNvPr>
          <p:cNvSpPr txBox="1"/>
          <p:nvPr/>
        </p:nvSpPr>
        <p:spPr>
          <a:xfrm>
            <a:off x="8682479" y="3343947"/>
            <a:ext cx="42181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a:t>
            </a:r>
            <a:endParaRPr lang="ti-ET" sz="1500" b="1" dirty="0">
              <a:effectLst>
                <a:outerShdw blurRad="38100" dist="38100" dir="2700000" algn="tl">
                  <a:srgbClr val="000000">
                    <a:alpha val="43137"/>
                  </a:srgbClr>
                </a:outerShdw>
              </a:effectLst>
            </a:endParaRPr>
          </a:p>
        </p:txBody>
      </p:sp>
      <p:sp>
        <p:nvSpPr>
          <p:cNvPr id="142" name="TextBox 141">
            <a:extLst>
              <a:ext uri="{FF2B5EF4-FFF2-40B4-BE49-F238E27FC236}">
                <a16:creationId xmlns:a16="http://schemas.microsoft.com/office/drawing/2014/main" id="{A9F3E7B0-A7F7-4471-A1A6-EFF927AB2049}"/>
              </a:ext>
            </a:extLst>
          </p:cNvPr>
          <p:cNvSpPr txBox="1"/>
          <p:nvPr/>
        </p:nvSpPr>
        <p:spPr>
          <a:xfrm>
            <a:off x="8682479" y="4036431"/>
            <a:ext cx="42181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a:t>
            </a:r>
            <a:endParaRPr lang="ti-ET" sz="1500" b="1" dirty="0">
              <a:effectLst>
                <a:outerShdw blurRad="38100" dist="38100" dir="2700000" algn="tl">
                  <a:srgbClr val="000000">
                    <a:alpha val="43137"/>
                  </a:srgbClr>
                </a:outerShdw>
              </a:effectLst>
            </a:endParaRPr>
          </a:p>
        </p:txBody>
      </p:sp>
      <p:sp>
        <p:nvSpPr>
          <p:cNvPr id="143" name="TextBox 142">
            <a:extLst>
              <a:ext uri="{FF2B5EF4-FFF2-40B4-BE49-F238E27FC236}">
                <a16:creationId xmlns:a16="http://schemas.microsoft.com/office/drawing/2014/main" id="{F5DFC06A-8ECD-4C73-9B65-0A848852D86E}"/>
              </a:ext>
            </a:extLst>
          </p:cNvPr>
          <p:cNvSpPr txBox="1"/>
          <p:nvPr/>
        </p:nvSpPr>
        <p:spPr>
          <a:xfrm>
            <a:off x="8682479" y="4391096"/>
            <a:ext cx="42706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a:t>
            </a:r>
            <a:endParaRPr lang="ti-ET" sz="1500" b="1" dirty="0">
              <a:effectLst>
                <a:outerShdw blurRad="38100" dist="38100" dir="2700000" algn="tl">
                  <a:srgbClr val="000000">
                    <a:alpha val="43137"/>
                  </a:srgbClr>
                </a:outerShdw>
              </a:effectLst>
            </a:endParaRPr>
          </a:p>
        </p:txBody>
      </p:sp>
      <p:sp>
        <p:nvSpPr>
          <p:cNvPr id="144" name="TextBox 143">
            <a:extLst>
              <a:ext uri="{FF2B5EF4-FFF2-40B4-BE49-F238E27FC236}">
                <a16:creationId xmlns:a16="http://schemas.microsoft.com/office/drawing/2014/main" id="{5B6293F1-DA96-4A8D-8ED5-70EEB372271B}"/>
              </a:ext>
            </a:extLst>
          </p:cNvPr>
          <p:cNvSpPr txBox="1"/>
          <p:nvPr/>
        </p:nvSpPr>
        <p:spPr>
          <a:xfrm>
            <a:off x="7935898" y="869802"/>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279</a:t>
            </a:r>
            <a:endParaRPr lang="ti-ET" sz="1500" b="1" dirty="0">
              <a:solidFill>
                <a:schemeClr val="bg1"/>
              </a:solidFill>
              <a:effectLst>
                <a:outerShdw blurRad="38100" dist="38100" dir="2700000" algn="tl">
                  <a:srgbClr val="000000">
                    <a:alpha val="43137"/>
                  </a:srgbClr>
                </a:outerShdw>
              </a:effectLst>
            </a:endParaRPr>
          </a:p>
        </p:txBody>
      </p:sp>
      <p:sp>
        <p:nvSpPr>
          <p:cNvPr id="145" name="TextBox 144">
            <a:extLst>
              <a:ext uri="{FF2B5EF4-FFF2-40B4-BE49-F238E27FC236}">
                <a16:creationId xmlns:a16="http://schemas.microsoft.com/office/drawing/2014/main" id="{17E0651D-31CF-4BD3-9D2B-E8F5A4648B50}"/>
              </a:ext>
            </a:extLst>
          </p:cNvPr>
          <p:cNvSpPr txBox="1"/>
          <p:nvPr/>
        </p:nvSpPr>
        <p:spPr>
          <a:xfrm>
            <a:off x="7935898" y="121605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298</a:t>
            </a:r>
            <a:endParaRPr lang="ti-ET" sz="1500" b="1" dirty="0">
              <a:solidFill>
                <a:schemeClr val="bg1"/>
              </a:solidFill>
              <a:effectLst>
                <a:outerShdw blurRad="38100" dist="38100" dir="2700000" algn="tl">
                  <a:srgbClr val="000000">
                    <a:alpha val="43137"/>
                  </a:srgbClr>
                </a:outerShdw>
              </a:effectLst>
            </a:endParaRPr>
          </a:p>
        </p:txBody>
      </p:sp>
      <p:sp>
        <p:nvSpPr>
          <p:cNvPr id="146" name="TextBox 145">
            <a:extLst>
              <a:ext uri="{FF2B5EF4-FFF2-40B4-BE49-F238E27FC236}">
                <a16:creationId xmlns:a16="http://schemas.microsoft.com/office/drawing/2014/main" id="{3001D480-CBCA-41A3-9499-66C189297C15}"/>
              </a:ext>
            </a:extLst>
          </p:cNvPr>
          <p:cNvSpPr txBox="1"/>
          <p:nvPr/>
        </p:nvSpPr>
        <p:spPr>
          <a:xfrm>
            <a:off x="7935898" y="157168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264</a:t>
            </a:r>
            <a:endParaRPr lang="ti-ET" sz="1500" b="1" dirty="0">
              <a:solidFill>
                <a:schemeClr val="bg1"/>
              </a:solidFill>
              <a:effectLst>
                <a:outerShdw blurRad="38100" dist="38100" dir="2700000" algn="tl">
                  <a:srgbClr val="000000">
                    <a:alpha val="43137"/>
                  </a:srgbClr>
                </a:outerShdw>
              </a:effectLst>
            </a:endParaRPr>
          </a:p>
        </p:txBody>
      </p:sp>
      <p:sp>
        <p:nvSpPr>
          <p:cNvPr id="147" name="TextBox 146">
            <a:extLst>
              <a:ext uri="{FF2B5EF4-FFF2-40B4-BE49-F238E27FC236}">
                <a16:creationId xmlns:a16="http://schemas.microsoft.com/office/drawing/2014/main" id="{AAE75809-9547-4624-94A8-9BF16D68EBDC}"/>
              </a:ext>
            </a:extLst>
          </p:cNvPr>
          <p:cNvSpPr txBox="1"/>
          <p:nvPr/>
        </p:nvSpPr>
        <p:spPr>
          <a:xfrm>
            <a:off x="7935898" y="1923788"/>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302</a:t>
            </a:r>
            <a:endParaRPr lang="ti-ET" sz="1500" b="1" dirty="0">
              <a:solidFill>
                <a:schemeClr val="bg1"/>
              </a:solidFill>
              <a:effectLst>
                <a:outerShdw blurRad="38100" dist="38100" dir="2700000" algn="tl">
                  <a:srgbClr val="000000">
                    <a:alpha val="43137"/>
                  </a:srgbClr>
                </a:outerShdw>
              </a:effectLst>
            </a:endParaRPr>
          </a:p>
        </p:txBody>
      </p:sp>
      <p:sp>
        <p:nvSpPr>
          <p:cNvPr id="148" name="TextBox 147">
            <a:extLst>
              <a:ext uri="{FF2B5EF4-FFF2-40B4-BE49-F238E27FC236}">
                <a16:creationId xmlns:a16="http://schemas.microsoft.com/office/drawing/2014/main" id="{F69E2405-8D91-4675-B067-7A85E78A12CC}"/>
              </a:ext>
            </a:extLst>
          </p:cNvPr>
          <p:cNvSpPr txBox="1"/>
          <p:nvPr/>
        </p:nvSpPr>
        <p:spPr>
          <a:xfrm>
            <a:off x="7935898" y="227760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301</a:t>
            </a:r>
            <a:endParaRPr lang="ti-ET" sz="1500" b="1" dirty="0">
              <a:solidFill>
                <a:schemeClr val="bg1"/>
              </a:solidFill>
              <a:effectLst>
                <a:outerShdw blurRad="38100" dist="38100" dir="2700000" algn="tl">
                  <a:srgbClr val="000000">
                    <a:alpha val="43137"/>
                  </a:srgbClr>
                </a:outerShdw>
              </a:effectLst>
            </a:endParaRPr>
          </a:p>
        </p:txBody>
      </p:sp>
      <p:sp>
        <p:nvSpPr>
          <p:cNvPr id="149" name="TextBox 148">
            <a:extLst>
              <a:ext uri="{FF2B5EF4-FFF2-40B4-BE49-F238E27FC236}">
                <a16:creationId xmlns:a16="http://schemas.microsoft.com/office/drawing/2014/main" id="{B4DEA35C-DEA8-440F-9017-8700A377D289}"/>
              </a:ext>
            </a:extLst>
          </p:cNvPr>
          <p:cNvSpPr txBox="1"/>
          <p:nvPr/>
        </p:nvSpPr>
        <p:spPr>
          <a:xfrm>
            <a:off x="7935898" y="263323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287</a:t>
            </a:r>
            <a:endParaRPr lang="ti-ET" sz="1500" b="1" dirty="0">
              <a:solidFill>
                <a:schemeClr val="bg1"/>
              </a:solidFill>
              <a:effectLst>
                <a:outerShdw blurRad="38100" dist="38100" dir="2700000" algn="tl">
                  <a:srgbClr val="000000">
                    <a:alpha val="43137"/>
                  </a:srgbClr>
                </a:outerShdw>
              </a:effectLst>
            </a:endParaRPr>
          </a:p>
        </p:txBody>
      </p:sp>
      <p:sp>
        <p:nvSpPr>
          <p:cNvPr id="150" name="TextBox 149">
            <a:extLst>
              <a:ext uri="{FF2B5EF4-FFF2-40B4-BE49-F238E27FC236}">
                <a16:creationId xmlns:a16="http://schemas.microsoft.com/office/drawing/2014/main" id="{347688C6-C5CF-432D-9E7C-3D0736ACD3BD}"/>
              </a:ext>
            </a:extLst>
          </p:cNvPr>
          <p:cNvSpPr txBox="1"/>
          <p:nvPr/>
        </p:nvSpPr>
        <p:spPr>
          <a:xfrm>
            <a:off x="7935898" y="2997015"/>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289</a:t>
            </a:r>
            <a:endParaRPr lang="ti-ET" sz="1500" b="1" dirty="0">
              <a:solidFill>
                <a:schemeClr val="bg1"/>
              </a:solidFill>
              <a:effectLst>
                <a:outerShdw blurRad="38100" dist="38100" dir="2700000" algn="tl">
                  <a:srgbClr val="000000">
                    <a:alpha val="43137"/>
                  </a:srgbClr>
                </a:outerShdw>
              </a:effectLst>
            </a:endParaRPr>
          </a:p>
        </p:txBody>
      </p:sp>
      <p:sp>
        <p:nvSpPr>
          <p:cNvPr id="151" name="TextBox 150">
            <a:extLst>
              <a:ext uri="{FF2B5EF4-FFF2-40B4-BE49-F238E27FC236}">
                <a16:creationId xmlns:a16="http://schemas.microsoft.com/office/drawing/2014/main" id="{1F2E9EB5-8336-40B9-8BC7-CE004CB36669}"/>
              </a:ext>
            </a:extLst>
          </p:cNvPr>
          <p:cNvSpPr txBox="1"/>
          <p:nvPr/>
        </p:nvSpPr>
        <p:spPr>
          <a:xfrm>
            <a:off x="7941091" y="3690189"/>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280</a:t>
            </a:r>
            <a:endParaRPr lang="ti-ET" sz="1500" b="1" dirty="0">
              <a:solidFill>
                <a:schemeClr val="bg1"/>
              </a:solidFill>
              <a:effectLst>
                <a:outerShdw blurRad="38100" dist="38100" dir="2700000" algn="tl">
                  <a:srgbClr val="000000">
                    <a:alpha val="43137"/>
                  </a:srgbClr>
                </a:outerShdw>
              </a:effectLst>
            </a:endParaRPr>
          </a:p>
        </p:txBody>
      </p:sp>
      <p:sp>
        <p:nvSpPr>
          <p:cNvPr id="152" name="TextBox 151">
            <a:extLst>
              <a:ext uri="{FF2B5EF4-FFF2-40B4-BE49-F238E27FC236}">
                <a16:creationId xmlns:a16="http://schemas.microsoft.com/office/drawing/2014/main" id="{9755EA6D-FA8C-427E-8154-CB1FD258AF79}"/>
              </a:ext>
            </a:extLst>
          </p:cNvPr>
          <p:cNvSpPr txBox="1"/>
          <p:nvPr/>
        </p:nvSpPr>
        <p:spPr>
          <a:xfrm>
            <a:off x="7935898" y="3343947"/>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304</a:t>
            </a:r>
            <a:endParaRPr lang="ti-ET" sz="1500" b="1" dirty="0">
              <a:solidFill>
                <a:schemeClr val="bg1"/>
              </a:solidFill>
              <a:effectLst>
                <a:outerShdw blurRad="38100" dist="38100" dir="2700000" algn="tl">
                  <a:srgbClr val="000000">
                    <a:alpha val="43137"/>
                  </a:srgbClr>
                </a:outerShdw>
              </a:effectLst>
            </a:endParaRPr>
          </a:p>
        </p:txBody>
      </p:sp>
      <p:sp>
        <p:nvSpPr>
          <p:cNvPr id="153" name="TextBox 152">
            <a:extLst>
              <a:ext uri="{FF2B5EF4-FFF2-40B4-BE49-F238E27FC236}">
                <a16:creationId xmlns:a16="http://schemas.microsoft.com/office/drawing/2014/main" id="{8D475C4A-C246-4653-ABDB-6064884A942E}"/>
              </a:ext>
            </a:extLst>
          </p:cNvPr>
          <p:cNvSpPr txBox="1"/>
          <p:nvPr/>
        </p:nvSpPr>
        <p:spPr>
          <a:xfrm>
            <a:off x="7935898" y="4036431"/>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294</a:t>
            </a:r>
            <a:endParaRPr lang="ti-ET" sz="1500" b="1" dirty="0">
              <a:solidFill>
                <a:schemeClr val="bg1"/>
              </a:solidFill>
              <a:effectLst>
                <a:outerShdw blurRad="38100" dist="38100" dir="2700000" algn="tl">
                  <a:srgbClr val="000000">
                    <a:alpha val="43137"/>
                  </a:srgbClr>
                </a:outerShdw>
              </a:effectLst>
            </a:endParaRPr>
          </a:p>
        </p:txBody>
      </p:sp>
      <p:sp>
        <p:nvSpPr>
          <p:cNvPr id="154" name="TextBox 153">
            <a:extLst>
              <a:ext uri="{FF2B5EF4-FFF2-40B4-BE49-F238E27FC236}">
                <a16:creationId xmlns:a16="http://schemas.microsoft.com/office/drawing/2014/main" id="{12481C15-E032-488A-A0B4-223D9146B4B8}"/>
              </a:ext>
            </a:extLst>
          </p:cNvPr>
          <p:cNvSpPr txBox="1"/>
          <p:nvPr/>
        </p:nvSpPr>
        <p:spPr>
          <a:xfrm>
            <a:off x="7935898" y="4391096"/>
            <a:ext cx="616106" cy="323165"/>
          </a:xfrm>
          <a:prstGeom prst="rect">
            <a:avLst/>
          </a:prstGeom>
          <a:solidFill>
            <a:schemeClr val="accent2">
              <a:lumMod val="50000"/>
            </a:schemeClr>
          </a:solidFill>
        </p:spPr>
        <p:txBody>
          <a:bodyPr wrap="square" rtlCol="0">
            <a:spAutoFit/>
          </a:bodyPr>
          <a:lstStyle/>
          <a:p>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295</a:t>
            </a:r>
            <a:endParaRPr lang="ti-ET" sz="1500" b="1" dirty="0">
              <a:solidFill>
                <a:schemeClr val="bg1"/>
              </a:solidFill>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045AEC64-CF2E-4C63-A7C2-8DFFE652E6FA}"/>
              </a:ext>
            </a:extLst>
          </p:cNvPr>
          <p:cNvSpPr/>
          <p:nvPr/>
        </p:nvSpPr>
        <p:spPr>
          <a:xfrm>
            <a:off x="1989877" y="2829141"/>
            <a:ext cx="753323"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Sue</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1004948" y="1497154"/>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1004948" y="2842080"/>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1989877" y="3314836"/>
            <a:ext cx="753323"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989877" y="1497154"/>
            <a:ext cx="753323"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Len</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1004948" y="5136274"/>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Tod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1004948" y="942525"/>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1004948" y="4225461"/>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1004948" y="2332284"/>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Moe</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1004948" y="4702012"/>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1004948" y="3331098"/>
            <a:ext cx="671452"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graphicFrame>
        <p:nvGraphicFramePr>
          <p:cNvPr id="155" name="Table 2">
            <a:extLst>
              <a:ext uri="{FF2B5EF4-FFF2-40B4-BE49-F238E27FC236}">
                <a16:creationId xmlns:a16="http://schemas.microsoft.com/office/drawing/2014/main" id="{8EAB8BD1-6D1B-4248-AA9C-E2BDEEFD5FF0}"/>
              </a:ext>
            </a:extLst>
          </p:cNvPr>
          <p:cNvGraphicFramePr>
            <a:graphicFrameLocks noGrp="1"/>
          </p:cNvGraphicFramePr>
          <p:nvPr/>
        </p:nvGraphicFramePr>
        <p:xfrm>
          <a:off x="46926" y="886732"/>
          <a:ext cx="804833" cy="5114021"/>
        </p:xfrm>
        <a:graphic>
          <a:graphicData uri="http://schemas.openxmlformats.org/drawingml/2006/table">
            <a:tbl>
              <a:tblPr firstRow="1" bandRow="1">
                <a:tableStyleId>{5C22544A-7EE6-4342-B048-85BDC9FD1C3A}</a:tableStyleId>
              </a:tblPr>
              <a:tblGrid>
                <a:gridCol w="467573">
                  <a:extLst>
                    <a:ext uri="{9D8B030D-6E8A-4147-A177-3AD203B41FA5}">
                      <a16:colId xmlns:a16="http://schemas.microsoft.com/office/drawing/2014/main" val="2011595753"/>
                    </a:ext>
                  </a:extLst>
                </a:gridCol>
                <a:gridCol w="337260">
                  <a:extLst>
                    <a:ext uri="{9D8B030D-6E8A-4147-A177-3AD203B41FA5}">
                      <a16:colId xmlns:a16="http://schemas.microsoft.com/office/drawing/2014/main" val="3283128836"/>
                    </a:ext>
                  </a:extLst>
                </a:gridCol>
              </a:tblGrid>
              <a:tr h="464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kern="1200" dirty="0">
                          <a:solidFill>
                            <a:schemeClr val="bg2">
                              <a:lumMod val="50000"/>
                            </a:schemeClr>
                          </a:solidFill>
                          <a:effectLst>
                            <a:outerShdw blurRad="38100" dist="38100" dir="2700000" algn="tl">
                              <a:srgbClr val="000000">
                                <a:alpha val="43137"/>
                              </a:srgbClr>
                            </a:outerShdw>
                          </a:effectLst>
                          <a:latin typeface="+mn-lt"/>
                          <a:ea typeface="+mn-ea"/>
                          <a:cs typeface="+mn-cs"/>
                        </a:rPr>
                        <a:t>0</a:t>
                      </a:r>
                      <a:endParaRPr lang="ti-ET" sz="2100" b="1" kern="1200" dirty="0">
                        <a:solidFill>
                          <a:schemeClr val="bg2">
                            <a:lumMod val="50000"/>
                          </a:schemeClr>
                        </a:solidFill>
                        <a:effectLst>
                          <a:outerShdw blurRad="38100" dist="38100" dir="2700000" algn="tl">
                            <a:srgbClr val="000000">
                              <a:alpha val="43137"/>
                            </a:srgbClr>
                          </a:outerShdw>
                        </a:effectLst>
                        <a:latin typeface="+mn-lt"/>
                        <a:ea typeface="+mn-ea"/>
                        <a:cs typeface="+mn-cs"/>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7604282"/>
                  </a:ext>
                </a:extLst>
              </a:tr>
              <a:tr h="464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5784800"/>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8327194"/>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0014982"/>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1371466"/>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421191"/>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4476829"/>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5500494"/>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67338"/>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7012839"/>
                  </a:ext>
                </a:extLst>
              </a:tr>
              <a:tr h="464911">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4327597"/>
                  </a:ext>
                </a:extLst>
              </a:tr>
            </a:tbl>
          </a:graphicData>
        </a:graphic>
      </p:graphicFrame>
      <p:sp>
        <p:nvSpPr>
          <p:cNvPr id="4" name="Arrow: Right 3">
            <a:extLst>
              <a:ext uri="{FF2B5EF4-FFF2-40B4-BE49-F238E27FC236}">
                <a16:creationId xmlns:a16="http://schemas.microsoft.com/office/drawing/2014/main" id="{3145C0F8-12C6-4468-8516-631F554BB66C}"/>
              </a:ext>
            </a:extLst>
          </p:cNvPr>
          <p:cNvSpPr/>
          <p:nvPr/>
        </p:nvSpPr>
        <p:spPr>
          <a:xfrm>
            <a:off x="663709" y="1071780"/>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6" name="Arrow: Right 155">
            <a:extLst>
              <a:ext uri="{FF2B5EF4-FFF2-40B4-BE49-F238E27FC236}">
                <a16:creationId xmlns:a16="http://schemas.microsoft.com/office/drawing/2014/main" id="{B0FE0656-214F-4C3F-A79D-C5F39DD91408}"/>
              </a:ext>
            </a:extLst>
          </p:cNvPr>
          <p:cNvSpPr/>
          <p:nvPr/>
        </p:nvSpPr>
        <p:spPr>
          <a:xfrm>
            <a:off x="663709" y="1571680"/>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7" name="Arrow: Right 156">
            <a:extLst>
              <a:ext uri="{FF2B5EF4-FFF2-40B4-BE49-F238E27FC236}">
                <a16:creationId xmlns:a16="http://schemas.microsoft.com/office/drawing/2014/main" id="{D84214F6-1AF0-45D6-9016-4E1BE6624454}"/>
              </a:ext>
            </a:extLst>
          </p:cNvPr>
          <p:cNvSpPr/>
          <p:nvPr/>
        </p:nvSpPr>
        <p:spPr>
          <a:xfrm>
            <a:off x="663709" y="2444401"/>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6" name="Arrow: Right 165">
            <a:extLst>
              <a:ext uri="{FF2B5EF4-FFF2-40B4-BE49-F238E27FC236}">
                <a16:creationId xmlns:a16="http://schemas.microsoft.com/office/drawing/2014/main" id="{6C831604-DC6A-466B-9414-3C2092A44692}"/>
              </a:ext>
            </a:extLst>
          </p:cNvPr>
          <p:cNvSpPr/>
          <p:nvPr/>
        </p:nvSpPr>
        <p:spPr>
          <a:xfrm>
            <a:off x="663709" y="2898032"/>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8" name="Arrow: Right 167">
            <a:extLst>
              <a:ext uri="{FF2B5EF4-FFF2-40B4-BE49-F238E27FC236}">
                <a16:creationId xmlns:a16="http://schemas.microsoft.com/office/drawing/2014/main" id="{CC8B645D-1F6C-4314-8D70-B27D1B438742}"/>
              </a:ext>
            </a:extLst>
          </p:cNvPr>
          <p:cNvSpPr/>
          <p:nvPr/>
        </p:nvSpPr>
        <p:spPr>
          <a:xfrm>
            <a:off x="663709" y="3383728"/>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0" name="Arrow: Right 169">
            <a:extLst>
              <a:ext uri="{FF2B5EF4-FFF2-40B4-BE49-F238E27FC236}">
                <a16:creationId xmlns:a16="http://schemas.microsoft.com/office/drawing/2014/main" id="{9AC1E963-3778-48DD-80AD-569DF55F9BC4}"/>
              </a:ext>
            </a:extLst>
          </p:cNvPr>
          <p:cNvSpPr/>
          <p:nvPr/>
        </p:nvSpPr>
        <p:spPr>
          <a:xfrm>
            <a:off x="663709" y="4292992"/>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1" name="Arrow: Right 170">
            <a:extLst>
              <a:ext uri="{FF2B5EF4-FFF2-40B4-BE49-F238E27FC236}">
                <a16:creationId xmlns:a16="http://schemas.microsoft.com/office/drawing/2014/main" id="{0F252F2F-5A83-44E2-AB31-72D377AD7FD9}"/>
              </a:ext>
            </a:extLst>
          </p:cNvPr>
          <p:cNvSpPr/>
          <p:nvPr/>
        </p:nvSpPr>
        <p:spPr>
          <a:xfrm>
            <a:off x="663709" y="4746622"/>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2" name="Arrow: Right 171">
            <a:extLst>
              <a:ext uri="{FF2B5EF4-FFF2-40B4-BE49-F238E27FC236}">
                <a16:creationId xmlns:a16="http://schemas.microsoft.com/office/drawing/2014/main" id="{A3B64FF3-4DBF-4123-ACF9-D6C6B0BD7F23}"/>
              </a:ext>
            </a:extLst>
          </p:cNvPr>
          <p:cNvSpPr/>
          <p:nvPr/>
        </p:nvSpPr>
        <p:spPr>
          <a:xfrm>
            <a:off x="663709" y="5173410"/>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3" name="Arrow: Right 172">
            <a:extLst>
              <a:ext uri="{FF2B5EF4-FFF2-40B4-BE49-F238E27FC236}">
                <a16:creationId xmlns:a16="http://schemas.microsoft.com/office/drawing/2014/main" id="{E41A2FA1-8A47-48AF-A53A-0FE475E1AC56}"/>
              </a:ext>
            </a:extLst>
          </p:cNvPr>
          <p:cNvSpPr/>
          <p:nvPr/>
        </p:nvSpPr>
        <p:spPr>
          <a:xfrm>
            <a:off x="1600467" y="1566046"/>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4" name="Arrow: Right 173">
            <a:extLst>
              <a:ext uri="{FF2B5EF4-FFF2-40B4-BE49-F238E27FC236}">
                <a16:creationId xmlns:a16="http://schemas.microsoft.com/office/drawing/2014/main" id="{DDFDC117-D8E5-4EC8-A911-38EEC43D1B21}"/>
              </a:ext>
            </a:extLst>
          </p:cNvPr>
          <p:cNvSpPr/>
          <p:nvPr/>
        </p:nvSpPr>
        <p:spPr>
          <a:xfrm>
            <a:off x="1600467" y="2898032"/>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5" name="Arrow: Right 174">
            <a:extLst>
              <a:ext uri="{FF2B5EF4-FFF2-40B4-BE49-F238E27FC236}">
                <a16:creationId xmlns:a16="http://schemas.microsoft.com/office/drawing/2014/main" id="{47B0F0FC-7154-4460-8C05-9FA8BAED106D}"/>
              </a:ext>
            </a:extLst>
          </p:cNvPr>
          <p:cNvSpPr/>
          <p:nvPr/>
        </p:nvSpPr>
        <p:spPr>
          <a:xfrm>
            <a:off x="1600467" y="3395884"/>
            <a:ext cx="288668" cy="196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76" name="TextBox 175">
            <a:extLst>
              <a:ext uri="{FF2B5EF4-FFF2-40B4-BE49-F238E27FC236}">
                <a16:creationId xmlns:a16="http://schemas.microsoft.com/office/drawing/2014/main" id="{FF98B0CA-E3F7-40D3-B0F5-068D16DBFFD9}"/>
              </a:ext>
            </a:extLst>
          </p:cNvPr>
          <p:cNvSpPr txBox="1"/>
          <p:nvPr/>
        </p:nvSpPr>
        <p:spPr>
          <a:xfrm>
            <a:off x="2644140" y="5349396"/>
            <a:ext cx="1140720" cy="392415"/>
          </a:xfrm>
          <a:prstGeom prst="rect">
            <a:avLst/>
          </a:prstGeom>
          <a:noFill/>
        </p:spPr>
        <p:txBody>
          <a:bodyPr wrap="square" rtlCol="0">
            <a:spAutoFit/>
          </a:bodyPr>
          <a:lstStyle/>
          <a:p>
            <a:r>
              <a:rPr lang="en-US" sz="1950" b="1" dirty="0">
                <a:effectLst>
                  <a:outerShdw blurRad="38100" dist="38100" dir="2700000" algn="tl">
                    <a:srgbClr val="000000">
                      <a:alpha val="43137"/>
                    </a:srgbClr>
                  </a:outerShdw>
                </a:effectLst>
                <a:latin typeface="Candara" panose="020E0502030303020204" pitchFamily="34" charset="0"/>
              </a:rPr>
              <a:t>Find Rae</a:t>
            </a:r>
            <a:endParaRPr lang="ti-ET" sz="1950" b="1" dirty="0">
              <a:effectLst>
                <a:outerShdw blurRad="38100" dist="38100" dir="2700000" algn="tl">
                  <a:srgbClr val="000000">
                    <a:alpha val="43137"/>
                  </a:srgbClr>
                </a:outerShdw>
              </a:effectLst>
            </a:endParaRPr>
          </a:p>
        </p:txBody>
      </p:sp>
      <p:sp>
        <p:nvSpPr>
          <p:cNvPr id="177" name="TextBox 176">
            <a:extLst>
              <a:ext uri="{FF2B5EF4-FFF2-40B4-BE49-F238E27FC236}">
                <a16:creationId xmlns:a16="http://schemas.microsoft.com/office/drawing/2014/main" id="{2CD2BCF7-8BDA-442B-86CA-601396048801}"/>
              </a:ext>
            </a:extLst>
          </p:cNvPr>
          <p:cNvSpPr txBox="1"/>
          <p:nvPr/>
        </p:nvSpPr>
        <p:spPr>
          <a:xfrm>
            <a:off x="3789254" y="4842955"/>
            <a:ext cx="5307821" cy="392415"/>
          </a:xfrm>
          <a:prstGeom prst="rect">
            <a:avLst/>
          </a:prstGeom>
          <a:noFill/>
        </p:spPr>
        <p:txBody>
          <a:bodyPr wrap="square" rtlCol="0">
            <a:spAutoFit/>
          </a:bodyPr>
          <a:lstStyle/>
          <a:p>
            <a:r>
              <a:rPr lang="en-US" sz="195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SUM(ASCII Codes) Mod Size</a:t>
            </a:r>
            <a:endParaRPr lang="ti-ET" sz="1950" b="1" dirty="0">
              <a:effectLst>
                <a:outerShdw blurRad="38100" dist="38100" dir="2700000" algn="tl">
                  <a:srgbClr val="000000">
                    <a:alpha val="43137"/>
                  </a:srgbClr>
                </a:outerShdw>
              </a:effectLst>
              <a:cs typeface="Courier New" panose="02070309020205020404" pitchFamily="49" charset="0"/>
            </a:endParaRPr>
          </a:p>
        </p:txBody>
      </p:sp>
      <p:sp>
        <p:nvSpPr>
          <p:cNvPr id="178" name="TextBox 177">
            <a:extLst>
              <a:ext uri="{FF2B5EF4-FFF2-40B4-BE49-F238E27FC236}">
                <a16:creationId xmlns:a16="http://schemas.microsoft.com/office/drawing/2014/main" id="{DA335C65-5828-45EA-8F36-A7A1777D82D4}"/>
              </a:ext>
            </a:extLst>
          </p:cNvPr>
          <p:cNvSpPr txBox="1"/>
          <p:nvPr/>
        </p:nvSpPr>
        <p:spPr>
          <a:xfrm>
            <a:off x="5025495" y="5210512"/>
            <a:ext cx="4084054" cy="392415"/>
          </a:xfrm>
          <a:prstGeom prst="rect">
            <a:avLst/>
          </a:prstGeom>
          <a:noFill/>
        </p:spPr>
        <p:txBody>
          <a:bodyPr wrap="square" rtlCol="0">
            <a:spAutoFit/>
          </a:bodyPr>
          <a:lstStyle/>
          <a:p>
            <a:r>
              <a:rPr lang="en-US" sz="195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SUM = 82 + 97 + 101 = 280</a:t>
            </a:r>
            <a:endParaRPr lang="ti-ET" sz="195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79" name="TextBox 178">
            <a:extLst>
              <a:ext uri="{FF2B5EF4-FFF2-40B4-BE49-F238E27FC236}">
                <a16:creationId xmlns:a16="http://schemas.microsoft.com/office/drawing/2014/main" id="{7E290CC2-E170-4CB4-A844-7F1CDCDBE535}"/>
              </a:ext>
            </a:extLst>
          </p:cNvPr>
          <p:cNvSpPr txBox="1"/>
          <p:nvPr/>
        </p:nvSpPr>
        <p:spPr>
          <a:xfrm>
            <a:off x="5025494" y="5599956"/>
            <a:ext cx="4084054" cy="392415"/>
          </a:xfrm>
          <a:prstGeom prst="rect">
            <a:avLst/>
          </a:prstGeom>
          <a:noFill/>
        </p:spPr>
        <p:txBody>
          <a:bodyPr wrap="square" rtlCol="0">
            <a:spAutoFit/>
          </a:bodyPr>
          <a:lstStyle/>
          <a:p>
            <a:r>
              <a:rPr lang="en-US" sz="195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280 Mod 11 = 5</a:t>
            </a:r>
            <a:endParaRPr lang="ti-ET" sz="195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80" name="Rectangle 179">
            <a:extLst>
              <a:ext uri="{FF2B5EF4-FFF2-40B4-BE49-F238E27FC236}">
                <a16:creationId xmlns:a16="http://schemas.microsoft.com/office/drawing/2014/main" id="{7BDEB9C8-C1B2-4100-8147-8AE12F13F1B8}"/>
              </a:ext>
            </a:extLst>
          </p:cNvPr>
          <p:cNvSpPr/>
          <p:nvPr/>
        </p:nvSpPr>
        <p:spPr>
          <a:xfrm>
            <a:off x="1989877" y="3314836"/>
            <a:ext cx="753323" cy="333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58" name="TextBox 157">
            <a:extLst>
              <a:ext uri="{FF2B5EF4-FFF2-40B4-BE49-F238E27FC236}">
                <a16:creationId xmlns:a16="http://schemas.microsoft.com/office/drawing/2014/main" id="{63A8CB9C-C7B5-4F64-9CB0-20137083DAA7}"/>
              </a:ext>
            </a:extLst>
          </p:cNvPr>
          <p:cNvSpPr txBox="1"/>
          <p:nvPr/>
        </p:nvSpPr>
        <p:spPr>
          <a:xfrm>
            <a:off x="117757" y="27498"/>
            <a:ext cx="4572000" cy="523220"/>
          </a:xfrm>
          <a:prstGeom prst="rect">
            <a:avLst/>
          </a:prstGeom>
          <a:noFill/>
        </p:spPr>
        <p:txBody>
          <a:bodyPr wrap="square">
            <a:spAutoFit/>
          </a:bodyPr>
          <a:lstStyle/>
          <a:p>
            <a:r>
              <a:rPr lang="en-US" altLang="en-US" sz="2800" b="1" dirty="0">
                <a:effectLst>
                  <a:outerShdw blurRad="38100" dist="38100" dir="2700000" algn="tl">
                    <a:srgbClr val="000000">
                      <a:alpha val="43137"/>
                    </a:srgbClr>
                  </a:outerShdw>
                </a:effectLst>
              </a:rPr>
              <a:t>Chaining</a:t>
            </a:r>
            <a:endParaRPr lang="ti-ET"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41165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2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3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4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7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4"/>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9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6"/>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39"/>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5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1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5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5"/>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8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08"/>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1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3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4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52"/>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70"/>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30"/>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74"/>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0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1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9"/>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40"/>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51"/>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7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32"/>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76"/>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8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98"/>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09"/>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2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42"/>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53"/>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19"/>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71"/>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3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77"/>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88"/>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9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10"/>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21"/>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32"/>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43"/>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54"/>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1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72"/>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76"/>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77"/>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78"/>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179"/>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mph" presetSubtype="2" fill="hold" nodeType="clickEffect">
                                  <p:stCondLst>
                                    <p:cond delay="0"/>
                                  </p:stCondLst>
                                  <p:childTnLst>
                                    <p:animClr clrSpc="rgb" dir="cw">
                                      <p:cBhvr>
                                        <p:cTn id="308" dur="2000" fill="hold"/>
                                        <p:tgtEl>
                                          <p:spTgt spid="168"/>
                                        </p:tgtEl>
                                        <p:attrNameLst>
                                          <p:attrName>fillcolor</p:attrName>
                                        </p:attrNameLst>
                                      </p:cBhvr>
                                      <p:to>
                                        <a:schemeClr val="accent2"/>
                                      </p:to>
                                    </p:animClr>
                                    <p:set>
                                      <p:cBhvr>
                                        <p:cTn id="309" dur="2000" fill="hold"/>
                                        <p:tgtEl>
                                          <p:spTgt spid="168"/>
                                        </p:tgtEl>
                                        <p:attrNameLst>
                                          <p:attrName>fill.type</p:attrName>
                                        </p:attrNameLst>
                                      </p:cBhvr>
                                      <p:to>
                                        <p:strVal val="solid"/>
                                      </p:to>
                                    </p:set>
                                    <p:set>
                                      <p:cBhvr>
                                        <p:cTn id="310" dur="2000" fill="hold"/>
                                        <p:tgtEl>
                                          <p:spTgt spid="168"/>
                                        </p:tgtEl>
                                        <p:attrNameLst>
                                          <p:attrName>fill.on</p:attrName>
                                        </p:attrNameLst>
                                      </p:cBhvr>
                                      <p:to>
                                        <p:strVal val="true"/>
                                      </p:to>
                                    </p:set>
                                  </p:childTnLst>
                                </p:cTn>
                              </p:par>
                            </p:childTnLst>
                          </p:cTn>
                        </p:par>
                      </p:childTnLst>
                    </p:cTn>
                  </p:par>
                  <p:par>
                    <p:cTn id="311" fill="hold">
                      <p:stCondLst>
                        <p:cond delay="indefinite"/>
                      </p:stCondLst>
                      <p:childTnLst>
                        <p:par>
                          <p:cTn id="312" fill="hold">
                            <p:stCondLst>
                              <p:cond delay="0"/>
                            </p:stCondLst>
                            <p:childTnLst>
                              <p:par>
                                <p:cTn id="313" presetID="1" presetClass="emph" presetSubtype="2" fill="hold" nodeType="clickEffect">
                                  <p:stCondLst>
                                    <p:cond delay="0"/>
                                  </p:stCondLst>
                                  <p:childTnLst>
                                    <p:animClr clrSpc="rgb" dir="cw">
                                      <p:cBhvr>
                                        <p:cTn id="314" dur="2000" fill="hold"/>
                                        <p:tgtEl>
                                          <p:spTgt spid="20"/>
                                        </p:tgtEl>
                                        <p:attrNameLst>
                                          <p:attrName>fillcolor</p:attrName>
                                        </p:attrNameLst>
                                      </p:cBhvr>
                                      <p:to>
                                        <a:schemeClr val="accent2"/>
                                      </p:to>
                                    </p:animClr>
                                    <p:set>
                                      <p:cBhvr>
                                        <p:cTn id="315" dur="2000" fill="hold"/>
                                        <p:tgtEl>
                                          <p:spTgt spid="20"/>
                                        </p:tgtEl>
                                        <p:attrNameLst>
                                          <p:attrName>fill.type</p:attrName>
                                        </p:attrNameLst>
                                      </p:cBhvr>
                                      <p:to>
                                        <p:strVal val="solid"/>
                                      </p:to>
                                    </p:set>
                                    <p:set>
                                      <p:cBhvr>
                                        <p:cTn id="316" dur="2000" fill="hold"/>
                                        <p:tgtEl>
                                          <p:spTgt spid="20"/>
                                        </p:tgtEl>
                                        <p:attrNameLst>
                                          <p:attrName>fill.on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2" fill="hold" nodeType="clickEffect">
                                  <p:stCondLst>
                                    <p:cond delay="0"/>
                                  </p:stCondLst>
                                  <p:childTnLst>
                                    <p:animClr clrSpc="rgb" dir="cw">
                                      <p:cBhvr>
                                        <p:cTn id="320" dur="2000" fill="hold"/>
                                        <p:tgtEl>
                                          <p:spTgt spid="175"/>
                                        </p:tgtEl>
                                        <p:attrNameLst>
                                          <p:attrName>fillcolor</p:attrName>
                                        </p:attrNameLst>
                                      </p:cBhvr>
                                      <p:to>
                                        <a:schemeClr val="accent2"/>
                                      </p:to>
                                    </p:animClr>
                                    <p:set>
                                      <p:cBhvr>
                                        <p:cTn id="321" dur="2000" fill="hold"/>
                                        <p:tgtEl>
                                          <p:spTgt spid="175"/>
                                        </p:tgtEl>
                                        <p:attrNameLst>
                                          <p:attrName>fill.type</p:attrName>
                                        </p:attrNameLst>
                                      </p:cBhvr>
                                      <p:to>
                                        <p:strVal val="solid"/>
                                      </p:to>
                                    </p:set>
                                    <p:set>
                                      <p:cBhvr>
                                        <p:cTn id="322" dur="2000" fill="hold"/>
                                        <p:tgtEl>
                                          <p:spTgt spid="175"/>
                                        </p:tgtEl>
                                        <p:attrNameLst>
                                          <p:attrName>fill.on</p:attrName>
                                        </p:attrNameLst>
                                      </p:cBhvr>
                                      <p:to>
                                        <p:strVal val="true"/>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2" fill="hold" nodeType="clickEffect">
                                  <p:stCondLst>
                                    <p:cond delay="0"/>
                                  </p:stCondLst>
                                  <p:childTnLst>
                                    <p:animClr clrSpc="rgb" dir="cw">
                                      <p:cBhvr>
                                        <p:cTn id="326" dur="2000" fill="hold"/>
                                        <p:tgtEl>
                                          <p:spTgt spid="10"/>
                                        </p:tgtEl>
                                        <p:attrNameLst>
                                          <p:attrName>fillcolor</p:attrName>
                                        </p:attrNameLst>
                                      </p:cBhvr>
                                      <p:to>
                                        <a:schemeClr val="accent2"/>
                                      </p:to>
                                    </p:animClr>
                                    <p:set>
                                      <p:cBhvr>
                                        <p:cTn id="327" dur="2000" fill="hold"/>
                                        <p:tgtEl>
                                          <p:spTgt spid="10"/>
                                        </p:tgtEl>
                                        <p:attrNameLst>
                                          <p:attrName>fill.type</p:attrName>
                                        </p:attrNameLst>
                                      </p:cBhvr>
                                      <p:to>
                                        <p:strVal val="solid"/>
                                      </p:to>
                                    </p:set>
                                    <p:set>
                                      <p:cBhvr>
                                        <p:cTn id="328" dur="2000" fill="hold"/>
                                        <p:tgtEl>
                                          <p:spTgt spid="10"/>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ntr" presetSubtype="0" fill="hold" grpId="0" nodeType="clickEffect">
                                  <p:stCondLst>
                                    <p:cond delay="0"/>
                                  </p:stCondLst>
                                  <p:childTnLst>
                                    <p:set>
                                      <p:cBhvr>
                                        <p:cTn id="332" dur="1" fill="hold">
                                          <p:stCondLst>
                                            <p:cond delay="0"/>
                                          </p:stCondLst>
                                        </p:cTn>
                                        <p:tgtEl>
                                          <p:spTgt spid="180"/>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0" presetClass="path" presetSubtype="0" accel="50000" decel="50000" fill="hold" grpId="1" nodeType="clickEffect">
                                  <p:stCondLst>
                                    <p:cond delay="0"/>
                                  </p:stCondLst>
                                  <p:childTnLst>
                                    <p:animMotion origin="layout" path="M 0 4.81481E-6 L 0 4.81481E-6 C 0.05195 0.04259 -0.01654 -0.01459 0.02591 0.02337 C 0.0293 0.02662 0.03385 0.02893 0.03685 0.03194 C 0.04023 0.03518 0.04232 0.03865 0.0457 0.04189 C 0.05951 0.05462 0.05573 0.04629 0.06771 0.06157 C 0.07344 0.06875 0.07656 0.07685 0.08307 0.08402 C 0.08581 0.0875 0.08919 0.09027 0.09193 0.09375 C 0.09375 0.09652 0.09466 0.09953 0.09609 0.10231 C 0.09818 0.10555 0.1013 0.10856 0.10339 0.11226 C 0.10638 0.11759 0.10911 0.12337 0.11185 0.1287 C 0.1125 0.13032 0.11328 0.13194 0.11432 0.13333 L 0.11849 0.13888 C 0.12279 0.15509 0.11875 0.14027 0.12279 0.15277 C 0.12487 0.15879 0.12552 0.16226 0.12734 0.16828 C 0.12604 0.18564 0.12487 0.203 0.12279 0.22037 C 0.12253 0.22384 0.12214 0.22685 0.12083 0.23009 C 0.11224 0.25162 0.11641 0.23402 0.10547 0.25532 C 0.10339 0.25949 0.10299 0.26388 0.10091 0.26805 C 0.09818 0.27361 0.09466 0.27916 0.09193 0.28495 C 0.08854 0.29143 0.08646 0.29814 0.08307 0.30462 C 0.07799 0.31412 0.06797 0.32615 0.06328 0.33703 C 0.06198 0.34004 0.0599 0.34976 0.05872 0.35231 C 0.0599 0.3662 0.0599 0.38032 0.0612 0.39444 C 0.0612 0.39652 0.06198 0.39837 0.06328 0.4 C 0.06563 0.40324 0.07044 0.40532 0.07214 0.40856 C 0.07383 0.41203 0.07461 0.41435 0.07865 0.41712 C 0.08073 0.41805 0.08307 0.41875 0.08516 0.42013 C 0.09714 0.41921 0.10911 0.41944 0.12083 0.41828 C 0.14414 0.41643 0.12487 0.41597 0.14271 0.4125 C 0.14753 0.41203 0.15299 0.4118 0.15807 0.41134 L 0.18451 0.40555 C 0.18659 0.40509 0.18893 0.40509 0.19102 0.40439 C 0.19831 0.40138 0.19479 0.40162 0.20039 0.40162 L 0.20039 0.40185 " pathEditMode="relative" rAng="0" ptsTypes="AAAAAAAAAAAAAAAAAAAAAAAAAAAAAAAAAAA">
                                      <p:cBhvr>
                                        <p:cTn id="336" dur="2000" fill="hold"/>
                                        <p:tgtEl>
                                          <p:spTgt spid="180"/>
                                        </p:tgtEl>
                                        <p:attrNameLst>
                                          <p:attrName>ppt_x</p:attrName>
                                          <p:attrName>ppt_y</p:attrName>
                                        </p:attrNameLst>
                                      </p:cBhvr>
                                      <p:rCtr x="10013" y="20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7" grpId="0" animBg="1"/>
      <p:bldP spid="8" grpId="0" animBg="1"/>
      <p:bldP spid="9" grpId="0" animBg="1"/>
      <p:bldP spid="10" grpId="0" animBg="1"/>
      <p:bldP spid="11" grpId="0" animBg="1"/>
      <p:bldP spid="14" grpId="0" animBg="1"/>
      <p:bldP spid="15" grpId="0" animBg="1"/>
      <p:bldP spid="16" grpId="0" animBg="1"/>
      <p:bldP spid="17" grpId="0" animBg="1"/>
      <p:bldP spid="19" grpId="0" animBg="1"/>
      <p:bldP spid="20" grpId="0" animBg="1"/>
      <p:bldP spid="4" grpId="0" animBg="1"/>
      <p:bldP spid="156" grpId="0" animBg="1"/>
      <p:bldP spid="157" grpId="0" animBg="1"/>
      <p:bldP spid="166" grpId="0" animBg="1"/>
      <p:bldP spid="168" grpId="0" animBg="1"/>
      <p:bldP spid="170" grpId="0" animBg="1"/>
      <p:bldP spid="171" grpId="0" animBg="1"/>
      <p:bldP spid="172" grpId="0" animBg="1"/>
      <p:bldP spid="173" grpId="0" animBg="1"/>
      <p:bldP spid="174" grpId="0" animBg="1"/>
      <p:bldP spid="175" grpId="0" animBg="1"/>
      <p:bldP spid="176" grpId="0"/>
      <p:bldP spid="177" grpId="0"/>
      <p:bldP spid="178" grpId="0"/>
      <p:bldP spid="179" grpId="0"/>
      <p:bldP spid="180" grpId="0" animBg="1"/>
      <p:bldP spid="18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r>
              <a:rPr lang="en-US" altLang="en-US" sz="4400" b="1" dirty="0"/>
              <a:t>Objective of a Hash Function</a:t>
            </a:r>
          </a:p>
        </p:txBody>
      </p:sp>
      <p:sp>
        <p:nvSpPr>
          <p:cNvPr id="4" name="Rectangle 3"/>
          <p:cNvSpPr/>
          <p:nvPr/>
        </p:nvSpPr>
        <p:spPr>
          <a:xfrm>
            <a:off x="60036" y="1295400"/>
            <a:ext cx="9023927" cy="4613571"/>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4000" dirty="0">
                <a:latin typeface="Candara" panose="020E0502030303020204" pitchFamily="34" charset="0"/>
              </a:rPr>
              <a:t>Minimum Collision</a:t>
            </a:r>
          </a:p>
          <a:p>
            <a:pPr marL="342900" indent="-342900">
              <a:lnSpc>
                <a:spcPct val="150000"/>
              </a:lnSpc>
              <a:buFont typeface="Wingdings" panose="05000000000000000000" pitchFamily="2" charset="2"/>
              <a:buChar char="§"/>
            </a:pPr>
            <a:r>
              <a:rPr lang="en-CA" sz="4000" dirty="0">
                <a:latin typeface="Candara" panose="020E0502030303020204" pitchFamily="34" charset="0"/>
              </a:rPr>
              <a:t>Uniform Distribution of Hash values</a:t>
            </a:r>
          </a:p>
          <a:p>
            <a:pPr marL="342900" indent="-342900">
              <a:lnSpc>
                <a:spcPct val="150000"/>
              </a:lnSpc>
              <a:buFont typeface="Wingdings" panose="05000000000000000000" pitchFamily="2" charset="2"/>
              <a:buChar char="§"/>
            </a:pPr>
            <a:r>
              <a:rPr lang="en-CA" sz="4000" dirty="0">
                <a:latin typeface="Candara" panose="020E0502030303020204" pitchFamily="34" charset="0"/>
              </a:rPr>
              <a:t>Easy to compute</a:t>
            </a:r>
          </a:p>
          <a:p>
            <a:pPr marL="342900" indent="-342900">
              <a:lnSpc>
                <a:spcPct val="150000"/>
              </a:lnSpc>
              <a:buFont typeface="Wingdings" panose="05000000000000000000" pitchFamily="2" charset="2"/>
              <a:buChar char="§"/>
            </a:pPr>
            <a:r>
              <a:rPr lang="en-CA" sz="4000" dirty="0">
                <a:latin typeface="Candara" panose="020E0502030303020204" pitchFamily="34" charset="0"/>
              </a:rPr>
              <a:t>Resolve any Collisions</a:t>
            </a:r>
          </a:p>
          <a:p>
            <a:pPr marL="342900" indent="-342900">
              <a:lnSpc>
                <a:spcPct val="150000"/>
              </a:lnSpc>
              <a:buFont typeface="Wingdings" panose="05000000000000000000" pitchFamily="2" charset="2"/>
              <a:buChar char="§"/>
            </a:pPr>
            <a:endParaRPr lang="en-US" sz="4000" dirty="0">
              <a:latin typeface="Candara" panose="020E0502030303020204" pitchFamily="34" charset="0"/>
            </a:endParaRPr>
          </a:p>
        </p:txBody>
      </p:sp>
    </p:spTree>
    <p:extLst>
      <p:ext uri="{BB962C8B-B14F-4D97-AF65-F5344CB8AC3E}">
        <p14:creationId xmlns:p14="http://schemas.microsoft.com/office/powerpoint/2010/main" val="8893061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r>
              <a:rPr lang="en-US" altLang="en-US" dirty="0"/>
              <a:t>Hashing Techniques (cont’d.)</a:t>
            </a:r>
          </a:p>
        </p:txBody>
      </p:sp>
      <p:sp>
        <p:nvSpPr>
          <p:cNvPr id="43011" name="Content Placeholder 2"/>
          <p:cNvSpPr>
            <a:spLocks noGrp="1"/>
          </p:cNvSpPr>
          <p:nvPr>
            <p:ph idx="1"/>
          </p:nvPr>
        </p:nvSpPr>
        <p:spPr>
          <a:xfrm>
            <a:off x="43232" y="779832"/>
            <a:ext cx="3928188" cy="3639768"/>
          </a:xfrm>
        </p:spPr>
        <p:txBody>
          <a:bodyPr/>
          <a:lstStyle/>
          <a:p>
            <a:pPr>
              <a:lnSpc>
                <a:spcPct val="150000"/>
              </a:lnSpc>
            </a:pPr>
            <a:r>
              <a:rPr lang="en-US" altLang="en-US" dirty="0"/>
              <a:t>Internal hashing</a:t>
            </a:r>
          </a:p>
          <a:p>
            <a:pPr lvl="1">
              <a:lnSpc>
                <a:spcPct val="150000"/>
              </a:lnSpc>
            </a:pPr>
            <a:r>
              <a:rPr lang="en-US" altLang="en-US" dirty="0"/>
              <a:t>Hash table</a:t>
            </a:r>
          </a:p>
          <a:p>
            <a:pPr lvl="2">
              <a:lnSpc>
                <a:spcPct val="150000"/>
              </a:lnSpc>
            </a:pPr>
            <a:r>
              <a:rPr lang="en-CA" sz="2000" dirty="0">
                <a:latin typeface="Candara" panose="020E0502030303020204" pitchFamily="34" charset="0"/>
              </a:rPr>
              <a:t>We choose a hash function that transforms the hash field value into an integer between 0 and M − 1. </a:t>
            </a:r>
          </a:p>
          <a:p>
            <a:pPr lvl="1">
              <a:lnSpc>
                <a:spcPct val="150000"/>
              </a:lnSpc>
            </a:pPr>
            <a:endParaRPr lang="en-US" altLang="en-US" dirty="0"/>
          </a:p>
        </p:txBody>
      </p:sp>
      <p:sp>
        <p:nvSpPr>
          <p:cNvPr id="4" name="Rectangle 3"/>
          <p:cNvSpPr/>
          <p:nvPr/>
        </p:nvSpPr>
        <p:spPr>
          <a:xfrm>
            <a:off x="0" y="5014081"/>
            <a:ext cx="9023927" cy="1697068"/>
          </a:xfrm>
          <a:prstGeom prst="rect">
            <a:avLst/>
          </a:prstGeom>
        </p:spPr>
        <p:txBody>
          <a:bodyPr wrap="square">
            <a:spAutoFit/>
          </a:bodyPr>
          <a:lstStyle/>
          <a:p>
            <a:pPr marL="342900" indent="-342900">
              <a:lnSpc>
                <a:spcPct val="150000"/>
              </a:lnSpc>
              <a:buFont typeface="Wingdings" panose="05000000000000000000" pitchFamily="2" charset="2"/>
              <a:buChar char="§"/>
            </a:pPr>
            <a:r>
              <a:rPr lang="en-CA" dirty="0">
                <a:latin typeface="Candara" panose="020E0502030303020204" pitchFamily="34" charset="0"/>
              </a:rPr>
              <a:t>One common hash function is the h(K) = K mod M function, which returns the remainder of an integer hash field value K after division by M; this value is then used for the record address.</a:t>
            </a:r>
            <a:endParaRPr lang="en-US" dirty="0">
              <a:latin typeface="Candara" panose="020E0502030303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420" y="594481"/>
            <a:ext cx="5238750" cy="3825119"/>
          </a:xfrm>
          <a:prstGeom prst="rect">
            <a:avLst/>
          </a:prstGeom>
        </p:spPr>
      </p:pic>
    </p:spTree>
    <p:extLst>
      <p:ext uri="{BB962C8B-B14F-4D97-AF65-F5344CB8AC3E}">
        <p14:creationId xmlns:p14="http://schemas.microsoft.com/office/powerpoint/2010/main" val="16218185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r>
              <a:rPr lang="en-CA" sz="3000" b="1" dirty="0">
                <a:effectLst>
                  <a:outerShdw blurRad="38100" dist="38100" dir="2700000" algn="tl">
                    <a:srgbClr val="000000">
                      <a:alpha val="43137"/>
                    </a:srgbClr>
                  </a:outerShdw>
                </a:effectLst>
              </a:rPr>
              <a:t>Algorithm 16.2. Two simple hashing algorithms</a:t>
            </a:r>
            <a:endParaRPr lang="en-US" altLang="en-US" sz="30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0" y="720725"/>
            <a:ext cx="9100768" cy="1277568"/>
          </a:xfrm>
        </p:spPr>
        <p:txBody>
          <a:bodyPr/>
          <a:lstStyle/>
          <a:p>
            <a:pPr marL="0" indent="0">
              <a:lnSpc>
                <a:spcPct val="150000"/>
              </a:lnSpc>
              <a:buNone/>
            </a:pPr>
            <a:r>
              <a:rPr lang="en-CA" sz="2400" dirty="0">
                <a:latin typeface="+mj-lt"/>
              </a:rPr>
              <a:t>(a) Applying the mod hash function to a character string K. </a:t>
            </a:r>
          </a:p>
          <a:p>
            <a:pPr marL="0" indent="0">
              <a:lnSpc>
                <a:spcPct val="150000"/>
              </a:lnSpc>
              <a:buNone/>
            </a:pPr>
            <a:r>
              <a:rPr lang="en-CA" sz="2400" dirty="0">
                <a:latin typeface="+mj-lt"/>
              </a:rPr>
              <a:t>(b) Collision resolution by open addressing. </a:t>
            </a:r>
          </a:p>
        </p:txBody>
      </p:sp>
      <p:sp>
        <p:nvSpPr>
          <p:cNvPr id="3" name="Rectangle 2"/>
          <p:cNvSpPr/>
          <p:nvPr/>
        </p:nvSpPr>
        <p:spPr>
          <a:xfrm>
            <a:off x="23090" y="2023071"/>
            <a:ext cx="9120910" cy="4869795"/>
          </a:xfrm>
          <a:prstGeom prst="rect">
            <a:avLst/>
          </a:prstGeom>
        </p:spPr>
        <p:txBody>
          <a:bodyPr wrap="square">
            <a:spAutoFit/>
          </a:bodyPr>
          <a:lstStyle/>
          <a:p>
            <a:pPr marL="0" indent="0">
              <a:lnSpc>
                <a:spcPct val="150000"/>
              </a:lnSpc>
              <a:buNone/>
            </a:pPr>
            <a:r>
              <a:rPr lang="en-CA" sz="1900" dirty="0">
                <a:latin typeface="Consolas" panose="020B0609020204030204" pitchFamily="49" charset="0"/>
              </a:rPr>
              <a:t>(a) temp ← 1; </a:t>
            </a:r>
          </a:p>
          <a:p>
            <a:pPr marL="0" indent="0">
              <a:lnSpc>
                <a:spcPct val="150000"/>
              </a:lnSpc>
              <a:buNone/>
            </a:pPr>
            <a:r>
              <a:rPr lang="en-CA" sz="1900" dirty="0">
                <a:latin typeface="Consolas" panose="020B0609020204030204" pitchFamily="49" charset="0"/>
              </a:rPr>
              <a:t>    for </a:t>
            </a:r>
            <a:r>
              <a:rPr lang="en-CA" sz="1900" dirty="0" err="1">
                <a:latin typeface="Consolas" panose="020B0609020204030204" pitchFamily="49" charset="0"/>
              </a:rPr>
              <a:t>i</a:t>
            </a:r>
            <a:r>
              <a:rPr lang="en-CA" sz="1900" dirty="0">
                <a:latin typeface="Consolas" panose="020B0609020204030204" pitchFamily="49" charset="0"/>
              </a:rPr>
              <a:t> ← 1 to 20 do temp ← temp * code(K[</a:t>
            </a:r>
            <a:r>
              <a:rPr lang="en-CA" sz="1900" dirty="0" err="1">
                <a:latin typeface="Consolas" panose="020B0609020204030204" pitchFamily="49" charset="0"/>
              </a:rPr>
              <a:t>i</a:t>
            </a:r>
            <a:r>
              <a:rPr lang="en-CA" sz="1900" dirty="0">
                <a:latin typeface="Consolas" panose="020B0609020204030204" pitchFamily="49" charset="0"/>
              </a:rPr>
              <a:t>] ) mod M ; </a:t>
            </a:r>
          </a:p>
          <a:p>
            <a:pPr marL="0" indent="0">
              <a:lnSpc>
                <a:spcPct val="150000"/>
              </a:lnSpc>
              <a:buNone/>
            </a:pPr>
            <a:r>
              <a:rPr lang="en-CA" sz="1900" dirty="0">
                <a:latin typeface="Consolas" panose="020B0609020204030204" pitchFamily="49" charset="0"/>
              </a:rPr>
              <a:t>    </a:t>
            </a:r>
            <a:r>
              <a:rPr lang="en-CA" sz="1900" dirty="0" err="1">
                <a:latin typeface="Consolas" panose="020B0609020204030204" pitchFamily="49" charset="0"/>
              </a:rPr>
              <a:t>hash_address</a:t>
            </a:r>
            <a:r>
              <a:rPr lang="en-CA" sz="1900" dirty="0">
                <a:latin typeface="Consolas" panose="020B0609020204030204" pitchFamily="49" charset="0"/>
              </a:rPr>
              <a:t> ← temp mod M; </a:t>
            </a:r>
          </a:p>
          <a:p>
            <a:pPr marL="0" indent="0">
              <a:lnSpc>
                <a:spcPct val="150000"/>
              </a:lnSpc>
              <a:buNone/>
            </a:pPr>
            <a:endParaRPr lang="en-CA" sz="1900" dirty="0">
              <a:latin typeface="Consolas" panose="020B0609020204030204" pitchFamily="49" charset="0"/>
            </a:endParaRPr>
          </a:p>
          <a:p>
            <a:pPr marL="0" indent="0">
              <a:lnSpc>
                <a:spcPct val="150000"/>
              </a:lnSpc>
              <a:buNone/>
            </a:pPr>
            <a:r>
              <a:rPr lang="en-CA" sz="1900" dirty="0">
                <a:latin typeface="Consolas" panose="020B0609020204030204" pitchFamily="49" charset="0"/>
              </a:rPr>
              <a:t>(b) </a:t>
            </a:r>
            <a:r>
              <a:rPr lang="en-CA" sz="1900" dirty="0" err="1">
                <a:latin typeface="Consolas" panose="020B0609020204030204" pitchFamily="49" charset="0"/>
              </a:rPr>
              <a:t>i</a:t>
            </a:r>
            <a:r>
              <a:rPr lang="en-CA" sz="1900" dirty="0">
                <a:latin typeface="Consolas" panose="020B0609020204030204" pitchFamily="49" charset="0"/>
              </a:rPr>
              <a:t> ← </a:t>
            </a:r>
            <a:r>
              <a:rPr lang="en-CA" sz="1900" dirty="0" err="1">
                <a:latin typeface="Consolas" panose="020B0609020204030204" pitchFamily="49" charset="0"/>
              </a:rPr>
              <a:t>hash_address</a:t>
            </a:r>
            <a:r>
              <a:rPr lang="en-CA" sz="1900" dirty="0">
                <a:latin typeface="Consolas" panose="020B0609020204030204" pitchFamily="49" charset="0"/>
              </a:rPr>
              <a:t>(K); </a:t>
            </a:r>
          </a:p>
          <a:p>
            <a:pPr marL="0" indent="0">
              <a:lnSpc>
                <a:spcPct val="150000"/>
              </a:lnSpc>
              <a:buNone/>
            </a:pPr>
            <a:r>
              <a:rPr lang="en-CA" sz="1900" dirty="0">
                <a:latin typeface="Consolas" panose="020B0609020204030204" pitchFamily="49" charset="0"/>
              </a:rPr>
              <a:t>    a ← </a:t>
            </a:r>
            <a:r>
              <a:rPr lang="en-CA" sz="1900" dirty="0" err="1">
                <a:latin typeface="Consolas" panose="020B0609020204030204" pitchFamily="49" charset="0"/>
              </a:rPr>
              <a:t>i</a:t>
            </a:r>
            <a:r>
              <a:rPr lang="en-CA" sz="1900" dirty="0">
                <a:latin typeface="Consolas" panose="020B0609020204030204" pitchFamily="49" charset="0"/>
              </a:rPr>
              <a:t>; </a:t>
            </a:r>
          </a:p>
          <a:p>
            <a:pPr marL="0" indent="0">
              <a:lnSpc>
                <a:spcPct val="150000"/>
              </a:lnSpc>
              <a:buNone/>
            </a:pPr>
            <a:r>
              <a:rPr lang="en-CA" sz="1900" dirty="0">
                <a:latin typeface="Consolas" panose="020B0609020204030204" pitchFamily="49" charset="0"/>
              </a:rPr>
              <a:t>    if location </a:t>
            </a:r>
            <a:r>
              <a:rPr lang="en-CA" sz="1900" dirty="0" err="1">
                <a:latin typeface="Consolas" panose="020B0609020204030204" pitchFamily="49" charset="0"/>
              </a:rPr>
              <a:t>i</a:t>
            </a:r>
            <a:r>
              <a:rPr lang="en-CA" sz="1900" dirty="0">
                <a:latin typeface="Consolas" panose="020B0609020204030204" pitchFamily="49" charset="0"/>
              </a:rPr>
              <a:t> is occupied then </a:t>
            </a:r>
          </a:p>
          <a:p>
            <a:pPr marL="0" indent="0">
              <a:lnSpc>
                <a:spcPct val="150000"/>
              </a:lnSpc>
              <a:buNone/>
            </a:pPr>
            <a:r>
              <a:rPr lang="en-CA" sz="1900" dirty="0">
                <a:latin typeface="Consolas" panose="020B0609020204030204" pitchFamily="49" charset="0"/>
              </a:rPr>
              <a:t>    </a:t>
            </a:r>
            <a:r>
              <a:rPr lang="en-CA" sz="1900" b="1" dirty="0">
                <a:latin typeface="Consolas" panose="020B0609020204030204" pitchFamily="49" charset="0"/>
              </a:rPr>
              <a:t>begin</a:t>
            </a:r>
            <a:r>
              <a:rPr lang="en-CA" sz="1900" dirty="0">
                <a:latin typeface="Consolas" panose="020B0609020204030204" pitchFamily="49" charset="0"/>
              </a:rPr>
              <a:t> </a:t>
            </a:r>
            <a:r>
              <a:rPr lang="en-CA" sz="1900" dirty="0" err="1">
                <a:latin typeface="Consolas" panose="020B0609020204030204" pitchFamily="49" charset="0"/>
              </a:rPr>
              <a:t>i</a:t>
            </a:r>
            <a:r>
              <a:rPr lang="en-CA" sz="1900" dirty="0">
                <a:latin typeface="Consolas" panose="020B0609020204030204" pitchFamily="49" charset="0"/>
              </a:rPr>
              <a:t> ← (</a:t>
            </a:r>
            <a:r>
              <a:rPr lang="en-CA" sz="1900" dirty="0" err="1">
                <a:latin typeface="Consolas" panose="020B0609020204030204" pitchFamily="49" charset="0"/>
              </a:rPr>
              <a:t>i</a:t>
            </a:r>
            <a:r>
              <a:rPr lang="en-CA" sz="1900" dirty="0">
                <a:latin typeface="Consolas" panose="020B0609020204030204" pitchFamily="49" charset="0"/>
              </a:rPr>
              <a:t> + 1) mod M; </a:t>
            </a:r>
          </a:p>
          <a:p>
            <a:pPr marL="0" indent="0">
              <a:lnSpc>
                <a:spcPct val="150000"/>
              </a:lnSpc>
              <a:buNone/>
            </a:pPr>
            <a:r>
              <a:rPr lang="en-CA" sz="1900" dirty="0">
                <a:latin typeface="Consolas" panose="020B0609020204030204" pitchFamily="49" charset="0"/>
              </a:rPr>
              <a:t>    while (</a:t>
            </a:r>
            <a:r>
              <a:rPr lang="en-CA" sz="1900" dirty="0" err="1">
                <a:latin typeface="Consolas" panose="020B0609020204030204" pitchFamily="49" charset="0"/>
              </a:rPr>
              <a:t>i≠a</a:t>
            </a:r>
            <a:r>
              <a:rPr lang="en-CA" sz="1900" dirty="0">
                <a:latin typeface="Consolas" panose="020B0609020204030204" pitchFamily="49" charset="0"/>
              </a:rPr>
              <a:t>) and location </a:t>
            </a:r>
            <a:r>
              <a:rPr lang="en-CA" sz="1900" dirty="0" err="1">
                <a:latin typeface="Consolas" panose="020B0609020204030204" pitchFamily="49" charset="0"/>
              </a:rPr>
              <a:t>i</a:t>
            </a:r>
            <a:r>
              <a:rPr lang="en-CA" sz="1900" dirty="0">
                <a:latin typeface="Consolas" panose="020B0609020204030204" pitchFamily="49" charset="0"/>
              </a:rPr>
              <a:t> is occupied do </a:t>
            </a:r>
            <a:r>
              <a:rPr lang="en-CA" sz="1900" dirty="0" err="1">
                <a:latin typeface="Consolas" panose="020B0609020204030204" pitchFamily="49" charset="0"/>
              </a:rPr>
              <a:t>i</a:t>
            </a:r>
            <a:r>
              <a:rPr lang="en-CA" sz="1900" dirty="0">
                <a:latin typeface="Consolas" panose="020B0609020204030204" pitchFamily="49" charset="0"/>
              </a:rPr>
              <a:t> ← (i+1) mod M; </a:t>
            </a:r>
          </a:p>
          <a:p>
            <a:pPr marL="0" indent="0">
              <a:lnSpc>
                <a:spcPct val="150000"/>
              </a:lnSpc>
              <a:buNone/>
            </a:pPr>
            <a:r>
              <a:rPr lang="en-CA" sz="1900" dirty="0">
                <a:latin typeface="Consolas" panose="020B0609020204030204" pitchFamily="49" charset="0"/>
              </a:rPr>
              <a:t>    if (</a:t>
            </a:r>
            <a:r>
              <a:rPr lang="en-CA" sz="1900" dirty="0" err="1">
                <a:latin typeface="Consolas" panose="020B0609020204030204" pitchFamily="49" charset="0"/>
              </a:rPr>
              <a:t>i</a:t>
            </a:r>
            <a:r>
              <a:rPr lang="en-CA" sz="1900" dirty="0">
                <a:latin typeface="Consolas" panose="020B0609020204030204" pitchFamily="49" charset="0"/>
              </a:rPr>
              <a:t>=a) then all positions are full else </a:t>
            </a:r>
            <a:r>
              <a:rPr lang="en-CA" sz="1900" dirty="0" err="1">
                <a:latin typeface="Consolas" panose="020B0609020204030204" pitchFamily="49" charset="0"/>
              </a:rPr>
              <a:t>new_hash_address</a:t>
            </a:r>
            <a:r>
              <a:rPr lang="en-CA" sz="1900" dirty="0">
                <a:latin typeface="Consolas" panose="020B0609020204030204" pitchFamily="49" charset="0"/>
              </a:rPr>
              <a:t> ←</a:t>
            </a:r>
            <a:r>
              <a:rPr lang="en-CA" sz="1900" dirty="0" err="1">
                <a:latin typeface="Consolas" panose="020B0609020204030204" pitchFamily="49" charset="0"/>
              </a:rPr>
              <a:t>i</a:t>
            </a:r>
            <a:r>
              <a:rPr lang="en-CA" sz="1900" dirty="0">
                <a:latin typeface="Consolas" panose="020B0609020204030204" pitchFamily="49" charset="0"/>
              </a:rPr>
              <a:t>;     </a:t>
            </a:r>
          </a:p>
          <a:p>
            <a:pPr marL="0" indent="0">
              <a:lnSpc>
                <a:spcPct val="150000"/>
              </a:lnSpc>
              <a:buNone/>
            </a:pPr>
            <a:r>
              <a:rPr lang="en-CA" sz="1900" dirty="0">
                <a:latin typeface="Consolas" panose="020B0609020204030204" pitchFamily="49" charset="0"/>
              </a:rPr>
              <a:t>    </a:t>
            </a:r>
            <a:r>
              <a:rPr lang="en-CA" sz="1900" b="1" dirty="0">
                <a:latin typeface="Consolas" panose="020B0609020204030204" pitchFamily="49" charset="0"/>
              </a:rPr>
              <a:t>end</a:t>
            </a:r>
            <a:endParaRPr lang="en-US" altLang="en-US" sz="1900" b="1" dirty="0">
              <a:latin typeface="Consolas" panose="020B0609020204030204" pitchFamily="49" charset="0"/>
            </a:endParaRPr>
          </a:p>
        </p:txBody>
      </p:sp>
    </p:spTree>
    <p:extLst>
      <p:ext uri="{BB962C8B-B14F-4D97-AF65-F5344CB8AC3E}">
        <p14:creationId xmlns:p14="http://schemas.microsoft.com/office/powerpoint/2010/main" val="34208838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
            <a:ext cx="9144000" cy="609600"/>
          </a:xfrm>
        </p:spPr>
        <p:txBody>
          <a:bodyPr anchor="ctr"/>
          <a:lstStyle/>
          <a:p>
            <a:pPr>
              <a:lnSpc>
                <a:spcPct val="150000"/>
              </a:lnSpc>
            </a:pPr>
            <a:r>
              <a:rPr lang="en-US" altLang="en-US" b="1" dirty="0">
                <a:effectLst>
                  <a:outerShdw blurRad="38100" dist="38100" dir="2700000" algn="tl">
                    <a:srgbClr val="000000">
                      <a:alpha val="43137"/>
                    </a:srgbClr>
                  </a:outerShdw>
                </a:effectLst>
              </a:rPr>
              <a:t>Hash </a:t>
            </a:r>
            <a:r>
              <a:rPr lang="en-CA" b="1" dirty="0">
                <a:effectLst>
                  <a:outerShdw blurRad="38100" dist="38100" dir="2700000" algn="tl">
                    <a:srgbClr val="000000">
                      <a:alpha val="43137"/>
                    </a:srgbClr>
                  </a:outerShdw>
                </a:effectLst>
              </a:rPr>
              <a:t>Collision and Collision Resolution</a:t>
            </a:r>
          </a:p>
        </p:txBody>
      </p:sp>
      <p:sp>
        <p:nvSpPr>
          <p:cNvPr id="43011" name="Content Placeholder 2"/>
          <p:cNvSpPr>
            <a:spLocks noGrp="1"/>
          </p:cNvSpPr>
          <p:nvPr>
            <p:ph idx="1"/>
          </p:nvPr>
        </p:nvSpPr>
        <p:spPr>
          <a:xfrm>
            <a:off x="43231" y="624322"/>
            <a:ext cx="9100769" cy="6233677"/>
          </a:xfrm>
        </p:spPr>
        <p:txBody>
          <a:bodyPr/>
          <a:lstStyle/>
          <a:p>
            <a:pPr>
              <a:lnSpc>
                <a:spcPct val="150000"/>
              </a:lnSpc>
            </a:pPr>
            <a:r>
              <a:rPr lang="en-US" altLang="en-US" sz="2300" dirty="0"/>
              <a:t>Collision</a:t>
            </a:r>
          </a:p>
          <a:p>
            <a:pPr lvl="1">
              <a:lnSpc>
                <a:spcPct val="150000"/>
              </a:lnSpc>
            </a:pPr>
            <a:r>
              <a:rPr lang="en-CA" sz="2300" dirty="0"/>
              <a:t>A collision occurs when the hash field value of a record that is being inserted hashes to an address that already contains a different record. </a:t>
            </a:r>
          </a:p>
          <a:p>
            <a:pPr>
              <a:lnSpc>
                <a:spcPct val="150000"/>
              </a:lnSpc>
            </a:pPr>
            <a:r>
              <a:rPr lang="en-CA" sz="2300" dirty="0"/>
              <a:t>Collision resolution</a:t>
            </a:r>
          </a:p>
          <a:p>
            <a:pPr lvl="1">
              <a:lnSpc>
                <a:spcPct val="150000"/>
              </a:lnSpc>
            </a:pPr>
            <a:r>
              <a:rPr lang="en-CA" sz="2300" dirty="0"/>
              <a:t>The process of finding another position</a:t>
            </a:r>
          </a:p>
          <a:p>
            <a:pPr lvl="2">
              <a:lnSpc>
                <a:spcPct val="150000"/>
              </a:lnSpc>
            </a:pPr>
            <a:r>
              <a:rPr lang="en-CA" sz="2300" dirty="0"/>
              <a:t>Open addressing. </a:t>
            </a:r>
          </a:p>
          <a:p>
            <a:pPr lvl="3">
              <a:lnSpc>
                <a:spcPct val="150000"/>
              </a:lnSpc>
            </a:pPr>
            <a:r>
              <a:rPr lang="en-CA" sz="2300" dirty="0"/>
              <a:t>checks the subsequent positions in order until an unused (empty) position is found</a:t>
            </a:r>
          </a:p>
          <a:p>
            <a:pPr lvl="2">
              <a:lnSpc>
                <a:spcPct val="150000"/>
              </a:lnSpc>
            </a:pPr>
            <a:r>
              <a:rPr lang="en-CA" sz="2300" dirty="0"/>
              <a:t>Chaining. </a:t>
            </a:r>
          </a:p>
          <a:p>
            <a:pPr lvl="2">
              <a:lnSpc>
                <a:spcPct val="150000"/>
              </a:lnSpc>
            </a:pPr>
            <a:r>
              <a:rPr lang="en-US" sz="2300" dirty="0"/>
              <a:t>Multiple hashing.</a:t>
            </a:r>
            <a:endParaRPr lang="en-US" altLang="en-US" sz="2300" dirty="0"/>
          </a:p>
        </p:txBody>
      </p:sp>
    </p:spTree>
    <p:extLst>
      <p:ext uri="{BB962C8B-B14F-4D97-AF65-F5344CB8AC3E}">
        <p14:creationId xmlns:p14="http://schemas.microsoft.com/office/powerpoint/2010/main" val="21681998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
            <a:ext cx="9144000" cy="596602"/>
          </a:xfrm>
        </p:spPr>
        <p:txBody>
          <a:bodyPr anchor="ctr"/>
          <a:lstStyle/>
          <a:p>
            <a:pPr>
              <a:lnSpc>
                <a:spcPct val="150000"/>
              </a:lnSpc>
            </a:pPr>
            <a:r>
              <a:rPr lang="en-US" altLang="en-US" sz="3200" b="1" dirty="0">
                <a:effectLst>
                  <a:outerShdw blurRad="38100" dist="38100" dir="2700000" algn="tl">
                    <a:srgbClr val="000000">
                      <a:alpha val="43137"/>
                    </a:srgbClr>
                  </a:outerShdw>
                </a:effectLst>
              </a:rPr>
              <a:t>Hash </a:t>
            </a:r>
            <a:r>
              <a:rPr lang="en-CA" sz="3200" b="1" dirty="0">
                <a:effectLst>
                  <a:outerShdw blurRad="38100" dist="38100" dir="2700000" algn="tl">
                    <a:srgbClr val="000000">
                      <a:alpha val="43137"/>
                    </a:srgbClr>
                  </a:outerShdw>
                </a:effectLst>
              </a:rPr>
              <a:t>Collision Resolution: </a:t>
            </a:r>
            <a:r>
              <a:rPr lang="en-US" sz="3200" b="1" dirty="0">
                <a:effectLst>
                  <a:outerShdw blurRad="38100" dist="38100" dir="2700000" algn="tl">
                    <a:srgbClr val="000000">
                      <a:alpha val="43137"/>
                    </a:srgbClr>
                  </a:outerShdw>
                </a:effectLst>
              </a:rPr>
              <a:t>Separate chaining</a:t>
            </a:r>
            <a:endParaRPr lang="en-CA" sz="32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34523" y="611555"/>
            <a:ext cx="9109477" cy="1445845"/>
          </a:xfrm>
        </p:spPr>
        <p:txBody>
          <a:bodyPr/>
          <a:lstStyle/>
          <a:p>
            <a:pPr>
              <a:lnSpc>
                <a:spcPct val="150000"/>
              </a:lnSpc>
            </a:pPr>
            <a:r>
              <a:rPr lang="en-CA" sz="2000" dirty="0"/>
              <a:t>A collision is resolved by placing the new record in an unused overflow location and setting the pointer of the occupied hash address location to the address of that overflow location. </a:t>
            </a:r>
          </a:p>
        </p:txBody>
      </p:sp>
      <p:pic>
        <p:nvPicPr>
          <p:cNvPr id="39" name="Picture 38"/>
          <p:cNvPicPr>
            <a:picLocks noChangeAspect="1"/>
          </p:cNvPicPr>
          <p:nvPr/>
        </p:nvPicPr>
        <p:blipFill rotWithShape="1">
          <a:blip r:embed="rId3"/>
          <a:srcRect l="27918" t="26699" r="28539" b="19628"/>
          <a:stretch/>
        </p:blipFill>
        <p:spPr>
          <a:xfrm>
            <a:off x="-7776" y="1967204"/>
            <a:ext cx="7403413" cy="4895461"/>
          </a:xfrm>
          <a:prstGeom prst="rect">
            <a:avLst/>
          </a:prstGeom>
        </p:spPr>
      </p:pic>
      <p:sp>
        <p:nvSpPr>
          <p:cNvPr id="40" name="Rectangle 39"/>
          <p:cNvSpPr/>
          <p:nvPr/>
        </p:nvSpPr>
        <p:spPr>
          <a:xfrm>
            <a:off x="6750056" y="1752905"/>
            <a:ext cx="2133600" cy="369332"/>
          </a:xfrm>
          <a:prstGeom prst="rect">
            <a:avLst/>
          </a:prstGeom>
          <a:ln>
            <a:solidFill>
              <a:schemeClr val="accent1">
                <a:lumMod val="75000"/>
              </a:schemeClr>
            </a:solidFill>
          </a:ln>
        </p:spPr>
        <p:txBody>
          <a:bodyPr wrap="square">
            <a:spAutoFit/>
          </a:bodyPr>
          <a:lstStyle/>
          <a:p>
            <a:r>
              <a:rPr lang="en-CA" sz="1800" dirty="0"/>
              <a:t>NULL Pointer = –1 </a:t>
            </a:r>
          </a:p>
        </p:txBody>
      </p:sp>
      <p:sp>
        <p:nvSpPr>
          <p:cNvPr id="43" name="Rectangle 42"/>
          <p:cNvSpPr/>
          <p:nvPr/>
        </p:nvSpPr>
        <p:spPr>
          <a:xfrm>
            <a:off x="7159690" y="2565737"/>
            <a:ext cx="1908110" cy="1015663"/>
          </a:xfrm>
          <a:prstGeom prst="rect">
            <a:avLst/>
          </a:prstGeom>
          <a:ln>
            <a:solidFill>
              <a:schemeClr val="accent1">
                <a:lumMod val="75000"/>
              </a:schemeClr>
            </a:solidFill>
          </a:ln>
        </p:spPr>
        <p:txBody>
          <a:bodyPr wrap="square">
            <a:spAutoFit/>
          </a:bodyPr>
          <a:lstStyle/>
          <a:p>
            <a:r>
              <a:rPr lang="en-CA" sz="2000" dirty="0"/>
              <a:t>position of next record in linked list</a:t>
            </a:r>
            <a:endParaRPr lang="en-US" sz="2000" dirty="0"/>
          </a:p>
        </p:txBody>
      </p:sp>
      <p:cxnSp>
        <p:nvCxnSpPr>
          <p:cNvPr id="42" name="Straight Arrow Connector 41"/>
          <p:cNvCxnSpPr/>
          <p:nvPr/>
        </p:nvCxnSpPr>
        <p:spPr bwMode="auto">
          <a:xfrm flipV="1">
            <a:off x="5943600" y="1998632"/>
            <a:ext cx="609600" cy="567105"/>
          </a:xfrm>
          <a:prstGeom prst="straightConnector1">
            <a:avLst/>
          </a:prstGeom>
          <a:blipFill dpi="0" rotWithShape="0">
            <a:blip r:embed="rId4"/>
            <a:srcRect/>
            <a:tile tx="0" ty="0" sx="100000" sy="100000" flip="none" algn="tl"/>
          </a:blipFill>
          <a:ln w="28575" cap="flat" cmpd="sng" algn="ctr">
            <a:solidFill>
              <a:schemeClr val="tx1"/>
            </a:solidFill>
            <a:prstDash val="solid"/>
            <a:round/>
            <a:headEnd type="none" w="med" len="med"/>
            <a:tailEnd type="triangle"/>
          </a:ln>
          <a:effectLst/>
        </p:spPr>
      </p:cxnSp>
      <p:cxnSp>
        <p:nvCxnSpPr>
          <p:cNvPr id="45" name="Straight Arrow Connector 44"/>
          <p:cNvCxnSpPr/>
          <p:nvPr/>
        </p:nvCxnSpPr>
        <p:spPr bwMode="auto">
          <a:xfrm flipV="1">
            <a:off x="5867400" y="3073568"/>
            <a:ext cx="1219200" cy="527838"/>
          </a:xfrm>
          <a:prstGeom prst="straightConnector1">
            <a:avLst/>
          </a:prstGeom>
          <a:ln w="28575">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8070929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
            <a:ext cx="9144000" cy="596602"/>
          </a:xfrm>
        </p:spPr>
        <p:txBody>
          <a:bodyPr anchor="ctr"/>
          <a:lstStyle/>
          <a:p>
            <a:pPr>
              <a:lnSpc>
                <a:spcPct val="150000"/>
              </a:lnSpc>
            </a:pPr>
            <a:r>
              <a:rPr lang="en-US" sz="3200" b="1" dirty="0">
                <a:effectLst>
                  <a:outerShdw blurRad="38100" dist="38100" dir="2700000" algn="tl">
                    <a:srgbClr val="000000">
                      <a:alpha val="43137"/>
                    </a:srgbClr>
                  </a:outerShdw>
                </a:effectLst>
              </a:rPr>
              <a:t>Example: Separate chaining</a:t>
            </a:r>
            <a:endParaRPr lang="en-CA" sz="32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34523" y="611555"/>
            <a:ext cx="9109477" cy="1988967"/>
          </a:xfrm>
        </p:spPr>
        <p:txBody>
          <a:bodyPr/>
          <a:lstStyle/>
          <a:p>
            <a:pPr marL="0" indent="0">
              <a:lnSpc>
                <a:spcPct val="150000"/>
              </a:lnSpc>
              <a:buNone/>
            </a:pPr>
            <a:r>
              <a:rPr lang="en-CA" sz="2400" b="1" dirty="0">
                <a:effectLst>
                  <a:outerShdw blurRad="38100" dist="38100" dir="2700000" algn="tl">
                    <a:srgbClr val="000000">
                      <a:alpha val="43137"/>
                    </a:srgbClr>
                  </a:outerShdw>
                </a:effectLst>
              </a:rPr>
              <a:t>Example</a:t>
            </a:r>
            <a:r>
              <a:rPr lang="en-CA" sz="2400" dirty="0"/>
              <a:t>:  </a:t>
            </a:r>
          </a:p>
          <a:p>
            <a:pPr>
              <a:lnSpc>
                <a:spcPct val="150000"/>
              </a:lnSpc>
            </a:pPr>
            <a:r>
              <a:rPr lang="en-CA" sz="2400" b="1" dirty="0">
                <a:solidFill>
                  <a:schemeClr val="tx1"/>
                </a:solidFill>
              </a:rPr>
              <a:t>Let hash function h = “key mod 7” and  </a:t>
            </a:r>
            <a:br>
              <a:rPr lang="en-CA" sz="2400" b="1" dirty="0">
                <a:solidFill>
                  <a:schemeClr val="tx1"/>
                </a:solidFill>
              </a:rPr>
            </a:br>
            <a:r>
              <a:rPr lang="en-CA" sz="2400" b="1" dirty="0">
                <a:solidFill>
                  <a:schemeClr val="tx1"/>
                </a:solidFill>
              </a:rPr>
              <a:t>keys { 50, 700, 76, 85, 92, 73, 101}</a:t>
            </a:r>
          </a:p>
        </p:txBody>
      </p:sp>
      <p:graphicFrame>
        <p:nvGraphicFramePr>
          <p:cNvPr id="4" name="Table 3"/>
          <p:cNvGraphicFramePr>
            <a:graphicFrameLocks noGrp="1"/>
          </p:cNvGraphicFramePr>
          <p:nvPr>
            <p:extLst>
              <p:ext uri="{D42A27DB-BD31-4B8C-83A1-F6EECF244321}">
                <p14:modId xmlns:p14="http://schemas.microsoft.com/office/powerpoint/2010/main" val="793977492"/>
              </p:ext>
            </p:extLst>
          </p:nvPr>
        </p:nvGraphicFramePr>
        <p:xfrm>
          <a:off x="5628538" y="2926624"/>
          <a:ext cx="1447800" cy="36576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783043016"/>
                    </a:ext>
                  </a:extLst>
                </a:gridCol>
                <a:gridCol w="914400">
                  <a:extLst>
                    <a:ext uri="{9D8B030D-6E8A-4147-A177-3AD203B41FA5}">
                      <a16:colId xmlns:a16="http://schemas.microsoft.com/office/drawing/2014/main" val="4143116367"/>
                    </a:ext>
                  </a:extLst>
                </a:gridCol>
              </a:tblGrid>
              <a:tr h="457200">
                <a:tc>
                  <a:txBody>
                    <a:bodyPr/>
                    <a:lstStyle/>
                    <a:p>
                      <a:pPr algn="ctr"/>
                      <a:r>
                        <a:rPr lang="en-US" b="1" dirty="0">
                          <a:solidFill>
                            <a:sysClr val="windowText" lastClr="000000"/>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918920"/>
                  </a:ext>
                </a:extLst>
              </a:tr>
              <a:tr h="457200">
                <a:tc>
                  <a:txBody>
                    <a:bodyPr/>
                    <a:lstStyle/>
                    <a:p>
                      <a:pPr algn="ctr"/>
                      <a:r>
                        <a:rPr lang="en-US" b="1" dirty="0">
                          <a:solidFill>
                            <a:sysClr val="windowText" lastClr="000000"/>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5117259"/>
                  </a:ext>
                </a:extLst>
              </a:tr>
              <a:tr h="457200">
                <a:tc>
                  <a:txBody>
                    <a:bodyPr/>
                    <a:lstStyle/>
                    <a:p>
                      <a:pPr algn="ctr"/>
                      <a:r>
                        <a:rPr lang="en-US" b="1" dirty="0">
                          <a:solidFill>
                            <a:sysClr val="windowText" lastClr="000000"/>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683715"/>
                  </a:ext>
                </a:extLst>
              </a:tr>
              <a:tr h="457200">
                <a:tc>
                  <a:txBody>
                    <a:bodyPr/>
                    <a:lstStyle/>
                    <a:p>
                      <a:pPr algn="ctr"/>
                      <a:r>
                        <a:rPr lang="en-US" b="1" dirty="0">
                          <a:solidFill>
                            <a:sysClr val="windowText" lastClr="000000"/>
                          </a:solidFill>
                        </a:rPr>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577621"/>
                  </a:ext>
                </a:extLst>
              </a:tr>
              <a:tr h="457200">
                <a:tc>
                  <a:txBody>
                    <a:bodyPr/>
                    <a:lstStyle/>
                    <a:p>
                      <a:pPr algn="ctr"/>
                      <a:r>
                        <a:rPr lang="en-US" b="1" dirty="0">
                          <a:solidFill>
                            <a:sysClr val="windowText" lastClr="000000"/>
                          </a:solidFill>
                        </a:rPr>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35110"/>
                  </a:ext>
                </a:extLst>
              </a:tr>
              <a:tr h="457200">
                <a:tc>
                  <a:txBody>
                    <a:bodyPr/>
                    <a:lstStyle/>
                    <a:p>
                      <a:pPr algn="ctr"/>
                      <a:r>
                        <a:rPr lang="en-US" b="1" dirty="0">
                          <a:solidFill>
                            <a:sysClr val="windowText" lastClr="000000"/>
                          </a:solidFill>
                        </a:rPr>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6906567"/>
                  </a:ext>
                </a:extLst>
              </a:tr>
              <a:tr h="457200">
                <a:tc>
                  <a:txBody>
                    <a:bodyPr/>
                    <a:lstStyle/>
                    <a:p>
                      <a:pPr algn="ctr"/>
                      <a:r>
                        <a:rPr lang="en-US" b="1" dirty="0">
                          <a:solidFill>
                            <a:sysClr val="windowText" lastClr="000000"/>
                          </a:solidFill>
                        </a:rPr>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6209714"/>
                  </a:ext>
                </a:extLst>
              </a:tr>
              <a:tr h="457200">
                <a:tc>
                  <a:txBody>
                    <a:bodyPr/>
                    <a:lstStyle/>
                    <a:p>
                      <a:pPr algn="ctr"/>
                      <a:r>
                        <a:rPr lang="en-US" b="1" dirty="0">
                          <a:solidFill>
                            <a:sysClr val="windowText" lastClr="000000"/>
                          </a:solidFill>
                        </a:rPr>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2097060"/>
                  </a:ext>
                </a:extLst>
              </a:tr>
            </a:tbl>
          </a:graphicData>
        </a:graphic>
      </p:graphicFrame>
      <p:sp>
        <p:nvSpPr>
          <p:cNvPr id="7" name="Content Placeholder 2"/>
          <p:cNvSpPr txBox="1">
            <a:spLocks/>
          </p:cNvSpPr>
          <p:nvPr/>
        </p:nvSpPr>
        <p:spPr bwMode="auto">
          <a:xfrm>
            <a:off x="437915" y="2743200"/>
            <a:ext cx="4114800" cy="4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50:   h = 50%7    = 1</a:t>
            </a:r>
          </a:p>
        </p:txBody>
      </p:sp>
      <p:sp>
        <p:nvSpPr>
          <p:cNvPr id="5" name="Rounded Rectangle 4"/>
          <p:cNvSpPr/>
          <p:nvPr/>
        </p:nvSpPr>
        <p:spPr bwMode="auto">
          <a:xfrm>
            <a:off x="6294900" y="3383824"/>
            <a:ext cx="781438" cy="429355"/>
          </a:xfrm>
          <a:prstGeom prst="roundRect">
            <a:avLst>
              <a:gd name="adj" fmla="val 23167"/>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50</a:t>
            </a:r>
          </a:p>
        </p:txBody>
      </p:sp>
      <p:sp>
        <p:nvSpPr>
          <p:cNvPr id="9" name="Content Placeholder 2"/>
          <p:cNvSpPr txBox="1">
            <a:spLocks/>
          </p:cNvSpPr>
          <p:nvPr/>
        </p:nvSpPr>
        <p:spPr bwMode="auto">
          <a:xfrm>
            <a:off x="452223" y="3312085"/>
            <a:ext cx="4114800" cy="55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700: h = 700%7  = 0</a:t>
            </a:r>
          </a:p>
        </p:txBody>
      </p:sp>
      <p:sp>
        <p:nvSpPr>
          <p:cNvPr id="10" name="Rounded Rectangle 9"/>
          <p:cNvSpPr/>
          <p:nvPr/>
        </p:nvSpPr>
        <p:spPr bwMode="auto">
          <a:xfrm>
            <a:off x="6208981" y="3016746"/>
            <a:ext cx="781438" cy="276955"/>
          </a:xfrm>
          <a:prstGeom prst="roundRect">
            <a:avLst>
              <a:gd name="adj" fmla="val 23167"/>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700</a:t>
            </a:r>
          </a:p>
        </p:txBody>
      </p:sp>
      <p:sp>
        <p:nvSpPr>
          <p:cNvPr id="11" name="Content Placeholder 2"/>
          <p:cNvSpPr txBox="1">
            <a:spLocks/>
          </p:cNvSpPr>
          <p:nvPr/>
        </p:nvSpPr>
        <p:spPr bwMode="auto">
          <a:xfrm>
            <a:off x="437915" y="3868522"/>
            <a:ext cx="4114800" cy="45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76:   h = 76%7    = 6</a:t>
            </a:r>
          </a:p>
        </p:txBody>
      </p:sp>
      <p:sp>
        <p:nvSpPr>
          <p:cNvPr id="12" name="Rounded Rectangle 11"/>
          <p:cNvSpPr/>
          <p:nvPr/>
        </p:nvSpPr>
        <p:spPr bwMode="auto">
          <a:xfrm>
            <a:off x="6215201" y="6203224"/>
            <a:ext cx="781438" cy="276955"/>
          </a:xfrm>
          <a:prstGeom prst="roundRect">
            <a:avLst>
              <a:gd name="adj" fmla="val 23167"/>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76</a:t>
            </a:r>
          </a:p>
        </p:txBody>
      </p:sp>
      <p:sp>
        <p:nvSpPr>
          <p:cNvPr id="13" name="Content Placeholder 2"/>
          <p:cNvSpPr txBox="1">
            <a:spLocks/>
          </p:cNvSpPr>
          <p:nvPr/>
        </p:nvSpPr>
        <p:spPr bwMode="auto">
          <a:xfrm>
            <a:off x="452223" y="4420969"/>
            <a:ext cx="4114800" cy="4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85:   h = 85%7    = 1</a:t>
            </a:r>
          </a:p>
        </p:txBody>
      </p:sp>
      <p:sp>
        <p:nvSpPr>
          <p:cNvPr id="14" name="Rounded Rectangle 13"/>
          <p:cNvSpPr/>
          <p:nvPr/>
        </p:nvSpPr>
        <p:spPr bwMode="auto">
          <a:xfrm>
            <a:off x="7447076" y="3386281"/>
            <a:ext cx="619862" cy="429355"/>
          </a:xfrm>
          <a:prstGeom prst="roundRect">
            <a:avLst>
              <a:gd name="adj" fmla="val 7955"/>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85</a:t>
            </a:r>
          </a:p>
        </p:txBody>
      </p:sp>
      <p:cxnSp>
        <p:nvCxnSpPr>
          <p:cNvPr id="8" name="Straight Arrow Connector 7"/>
          <p:cNvCxnSpPr>
            <a:stCxn id="5" idx="3"/>
            <a:endCxn id="14" idx="1"/>
          </p:cNvCxnSpPr>
          <p:nvPr/>
        </p:nvCxnSpPr>
        <p:spPr bwMode="auto">
          <a:xfrm>
            <a:off x="7076338" y="3598502"/>
            <a:ext cx="370738" cy="24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3" name="Content Placeholder 2"/>
          <p:cNvSpPr txBox="1">
            <a:spLocks/>
          </p:cNvSpPr>
          <p:nvPr/>
        </p:nvSpPr>
        <p:spPr bwMode="auto">
          <a:xfrm>
            <a:off x="447246" y="4970498"/>
            <a:ext cx="4114800" cy="45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92:   h = 92%7    = 1</a:t>
            </a:r>
          </a:p>
        </p:txBody>
      </p:sp>
      <p:sp>
        <p:nvSpPr>
          <p:cNvPr id="25" name="Rounded Rectangle 24"/>
          <p:cNvSpPr/>
          <p:nvPr/>
        </p:nvSpPr>
        <p:spPr bwMode="auto">
          <a:xfrm>
            <a:off x="8371738" y="3388128"/>
            <a:ext cx="619862" cy="429355"/>
          </a:xfrm>
          <a:prstGeom prst="roundRect">
            <a:avLst>
              <a:gd name="adj" fmla="val 7955"/>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92</a:t>
            </a:r>
          </a:p>
        </p:txBody>
      </p:sp>
      <p:cxnSp>
        <p:nvCxnSpPr>
          <p:cNvPr id="26" name="Straight Arrow Connector 25"/>
          <p:cNvCxnSpPr>
            <a:stCxn id="14" idx="3"/>
            <a:endCxn id="25" idx="1"/>
          </p:cNvCxnSpPr>
          <p:nvPr/>
        </p:nvCxnSpPr>
        <p:spPr bwMode="auto">
          <a:xfrm>
            <a:off x="8066938" y="3600959"/>
            <a:ext cx="304800" cy="184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9" name="Content Placeholder 2"/>
          <p:cNvSpPr txBox="1">
            <a:spLocks/>
          </p:cNvSpPr>
          <p:nvPr/>
        </p:nvSpPr>
        <p:spPr bwMode="auto">
          <a:xfrm>
            <a:off x="452223" y="5558620"/>
            <a:ext cx="4114800" cy="48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73:   h = 73%7    = 3</a:t>
            </a:r>
          </a:p>
        </p:txBody>
      </p:sp>
      <p:sp>
        <p:nvSpPr>
          <p:cNvPr id="30" name="Content Placeholder 2"/>
          <p:cNvSpPr txBox="1">
            <a:spLocks/>
          </p:cNvSpPr>
          <p:nvPr/>
        </p:nvSpPr>
        <p:spPr bwMode="auto">
          <a:xfrm>
            <a:off x="457200" y="6085220"/>
            <a:ext cx="4114800" cy="49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0" indent="0">
              <a:buFont typeface="Wingdings" panose="05000000000000000000" pitchFamily="2" charset="2"/>
              <a:buNone/>
            </a:pPr>
            <a:r>
              <a:rPr lang="en-CA" kern="0" dirty="0">
                <a:latin typeface="Times New Roman" panose="02020603050405020304" pitchFamily="18" charset="0"/>
                <a:cs typeface="Times New Roman" panose="02020603050405020304" pitchFamily="18" charset="0"/>
              </a:rPr>
              <a:t>Insert 101: h = 101%7  = 3</a:t>
            </a:r>
          </a:p>
        </p:txBody>
      </p:sp>
      <p:sp>
        <p:nvSpPr>
          <p:cNvPr id="32" name="Rounded Rectangle 31"/>
          <p:cNvSpPr/>
          <p:nvPr/>
        </p:nvSpPr>
        <p:spPr bwMode="auto">
          <a:xfrm>
            <a:off x="6245526" y="4319107"/>
            <a:ext cx="781438" cy="429355"/>
          </a:xfrm>
          <a:prstGeom prst="roundRect">
            <a:avLst>
              <a:gd name="adj" fmla="val 23167"/>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73</a:t>
            </a:r>
          </a:p>
        </p:txBody>
      </p:sp>
      <p:sp>
        <p:nvSpPr>
          <p:cNvPr id="34" name="Rounded Rectangle 33"/>
          <p:cNvSpPr/>
          <p:nvPr/>
        </p:nvSpPr>
        <p:spPr bwMode="auto">
          <a:xfrm>
            <a:off x="7476623" y="4319107"/>
            <a:ext cx="619862" cy="429355"/>
          </a:xfrm>
          <a:prstGeom prst="roundRect">
            <a:avLst>
              <a:gd name="adj" fmla="val 7955"/>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101</a:t>
            </a:r>
          </a:p>
        </p:txBody>
      </p:sp>
      <p:cxnSp>
        <p:nvCxnSpPr>
          <p:cNvPr id="35" name="Straight Arrow Connector 34"/>
          <p:cNvCxnSpPr>
            <a:endCxn id="34" idx="1"/>
          </p:cNvCxnSpPr>
          <p:nvPr/>
        </p:nvCxnSpPr>
        <p:spPr bwMode="auto">
          <a:xfrm>
            <a:off x="7076338" y="4531937"/>
            <a:ext cx="400285" cy="184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780433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9" grpId="0"/>
      <p:bldP spid="10" grpId="0" animBg="1"/>
      <p:bldP spid="11" grpId="0"/>
      <p:bldP spid="12" grpId="0" animBg="1"/>
      <p:bldP spid="13" grpId="0"/>
      <p:bldP spid="14" grpId="0" animBg="1"/>
      <p:bldP spid="23" grpId="0"/>
      <p:bldP spid="25" grpId="0" animBg="1"/>
      <p:bldP spid="29" grpId="0"/>
      <p:bldP spid="30" grpId="0"/>
      <p:bldP spid="32" grpId="0"/>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pPr>
              <a:lnSpc>
                <a:spcPct val="150000"/>
              </a:lnSpc>
            </a:pPr>
            <a:r>
              <a:rPr lang="en-US" altLang="en-US" sz="3200" b="1" dirty="0">
                <a:effectLst>
                  <a:outerShdw blurRad="38100" dist="38100" dir="2700000" algn="tl">
                    <a:srgbClr val="000000">
                      <a:alpha val="43137"/>
                    </a:srgbClr>
                  </a:outerShdw>
                </a:effectLst>
              </a:rPr>
              <a:t>Hash </a:t>
            </a:r>
            <a:r>
              <a:rPr lang="en-CA" sz="3200" b="1" dirty="0">
                <a:effectLst>
                  <a:outerShdw blurRad="38100" dist="38100" dir="2700000" algn="tl">
                    <a:srgbClr val="000000">
                      <a:alpha val="43137"/>
                    </a:srgbClr>
                  </a:outerShdw>
                </a:effectLst>
              </a:rPr>
              <a:t>Collision Resolution: </a:t>
            </a:r>
            <a:r>
              <a:rPr lang="en-US" sz="3200" b="1" dirty="0">
                <a:effectLst>
                  <a:outerShdw blurRad="38100" dist="38100" dir="2700000" algn="tl">
                    <a:srgbClr val="000000">
                      <a:alpha val="43137"/>
                    </a:srgbClr>
                  </a:outerShdw>
                </a:effectLst>
              </a:rPr>
              <a:t>Separate chaining</a:t>
            </a:r>
            <a:endParaRPr lang="en-CA" sz="32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43231" y="779832"/>
            <a:ext cx="8980695" cy="1201368"/>
          </a:xfrm>
        </p:spPr>
        <p:txBody>
          <a:bodyPr/>
          <a:lstStyle/>
          <a:p>
            <a:pPr>
              <a:lnSpc>
                <a:spcPct val="150000"/>
              </a:lnSpc>
            </a:pPr>
            <a:r>
              <a:rPr lang="en-CA" sz="2400" dirty="0"/>
              <a:t>Each bucket is independent, and has some sort of  list of entries with the same index.</a:t>
            </a:r>
            <a:endParaRPr lang="en-CA"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8033969" cy="5534512"/>
          </a:xfrm>
          <a:prstGeom prst="rect">
            <a:avLst/>
          </a:prstGeom>
        </p:spPr>
      </p:pic>
    </p:spTree>
    <p:extLst>
      <p:ext uri="{BB962C8B-B14F-4D97-AF65-F5344CB8AC3E}">
        <p14:creationId xmlns:p14="http://schemas.microsoft.com/office/powerpoint/2010/main" val="22718934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pPr>
              <a:lnSpc>
                <a:spcPct val="150000"/>
              </a:lnSpc>
            </a:pPr>
            <a:r>
              <a:rPr lang="en-US" altLang="en-US" sz="3200" b="1" dirty="0">
                <a:effectLst>
                  <a:outerShdw blurRad="38100" dist="38100" dir="2700000" algn="tl">
                    <a:srgbClr val="000000">
                      <a:alpha val="43137"/>
                    </a:srgbClr>
                  </a:outerShdw>
                </a:effectLst>
              </a:rPr>
              <a:t>Hash </a:t>
            </a:r>
            <a:r>
              <a:rPr lang="en-CA" sz="3200" b="1" dirty="0">
                <a:effectLst>
                  <a:outerShdw blurRad="38100" dist="38100" dir="2700000" algn="tl">
                    <a:srgbClr val="000000">
                      <a:alpha val="43137"/>
                    </a:srgbClr>
                  </a:outerShdw>
                </a:effectLst>
              </a:rPr>
              <a:t>Collision Resolution:</a:t>
            </a:r>
            <a:r>
              <a:rPr lang="en-US" sz="3200" b="1" dirty="0">
                <a:effectLst>
                  <a:outerShdw blurRad="38100" dist="38100" dir="2700000" algn="tl">
                    <a:srgbClr val="000000">
                      <a:alpha val="43137"/>
                    </a:srgbClr>
                  </a:outerShdw>
                </a:effectLst>
              </a:rPr>
              <a:t> Multiple Hashing</a:t>
            </a:r>
            <a:endParaRPr lang="en-CA" sz="3200" b="1" dirty="0">
              <a:effectLst>
                <a:outerShdw blurRad="38100" dist="38100" dir="2700000" algn="tl">
                  <a:srgbClr val="000000">
                    <a:alpha val="43137"/>
                  </a:srgbClr>
                </a:outerShdw>
              </a:effectLst>
            </a:endParaRPr>
          </a:p>
        </p:txBody>
      </p:sp>
      <p:sp>
        <p:nvSpPr>
          <p:cNvPr id="43011" name="Content Placeholder 2"/>
          <p:cNvSpPr>
            <a:spLocks noGrp="1"/>
          </p:cNvSpPr>
          <p:nvPr>
            <p:ph idx="1"/>
          </p:nvPr>
        </p:nvSpPr>
        <p:spPr>
          <a:xfrm>
            <a:off x="43231" y="779832"/>
            <a:ext cx="9100769" cy="2698381"/>
          </a:xfrm>
        </p:spPr>
        <p:txBody>
          <a:bodyPr/>
          <a:lstStyle/>
          <a:p>
            <a:pPr>
              <a:lnSpc>
                <a:spcPct val="150000"/>
              </a:lnSpc>
            </a:pPr>
            <a:r>
              <a:rPr lang="en-CA" sz="2400" dirty="0"/>
              <a:t>Applies a second hash function if the first results in a collision. </a:t>
            </a:r>
          </a:p>
          <a:p>
            <a:pPr lvl="1">
              <a:lnSpc>
                <a:spcPct val="150000"/>
              </a:lnSpc>
            </a:pPr>
            <a:r>
              <a:rPr lang="en-CA" sz="2200" dirty="0"/>
              <a:t>If another collision results, the program uses open addressing or applies a third hash function and then uses open addressing if necessary. </a:t>
            </a:r>
          </a:p>
          <a:p>
            <a:pPr lvl="1">
              <a:lnSpc>
                <a:spcPct val="150000"/>
              </a:lnSpc>
            </a:pPr>
            <a:r>
              <a:rPr lang="en-CA" sz="2200" dirty="0"/>
              <a:t>Note that the series of hash functions are used in the same order for retrieval.</a:t>
            </a:r>
            <a:endParaRPr lang="en-US" altLang="en-US" sz="2000" dirty="0"/>
          </a:p>
        </p:txBody>
      </p:sp>
      <p:sp>
        <p:nvSpPr>
          <p:cNvPr id="10" name="AutoShape 8" descr="h(h(h(h(x))))"/>
          <p:cNvSpPr>
            <a:spLocks noChangeAspect="1" noChangeArrowheads="1"/>
          </p:cNvSpPr>
          <p:nvPr/>
        </p:nvSpPr>
        <p:spPr bwMode="auto">
          <a:xfrm>
            <a:off x="3492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h^{4}(x)"/>
          <p:cNvSpPr>
            <a:spLocks noChangeAspect="1" noChangeArrowheads="1"/>
          </p:cNvSpPr>
          <p:nvPr/>
        </p:nvSpPr>
        <p:spPr bwMode="auto">
          <a:xfrm>
            <a:off x="27114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339725" y="4572000"/>
            <a:ext cx="8813274" cy="1200329"/>
          </a:xfrm>
          <a:prstGeom prst="rect">
            <a:avLst/>
          </a:prstGeom>
        </p:spPr>
        <p:txBody>
          <a:bodyPr wrap="square">
            <a:spAutoFit/>
          </a:bodyPr>
          <a:lstStyle/>
          <a:p>
            <a:r>
              <a:rPr lang="en-US" dirty="0">
                <a:effectLst>
                  <a:outerShdw blurRad="38100" dist="38100" dir="2700000" algn="tl">
                    <a:srgbClr val="000000">
                      <a:alpha val="43137"/>
                    </a:srgbClr>
                  </a:outerShdw>
                </a:effectLst>
                <a:latin typeface="Candara" panose="020E0502030303020204" pitchFamily="34" charset="0"/>
              </a:rPr>
              <a:t>For example,</a:t>
            </a:r>
          </a:p>
          <a:p>
            <a:endParaRPr lang="en-US" dirty="0">
              <a:effectLst>
                <a:outerShdw blurRad="38100" dist="38100" dir="2700000" algn="tl">
                  <a:srgbClr val="000000">
                    <a:alpha val="43137"/>
                  </a:srgbClr>
                </a:outerShdw>
              </a:effectLst>
              <a:latin typeface="Candara" panose="020E0502030303020204" pitchFamily="34" charset="0"/>
            </a:endParaRPr>
          </a:p>
          <a:p>
            <a:r>
              <a:rPr lang="en-US" dirty="0">
                <a:effectLst>
                  <a:outerShdw blurRad="38100" dist="38100" dir="2700000" algn="tl">
                    <a:srgbClr val="000000">
                      <a:alpha val="43137"/>
                    </a:srgbClr>
                  </a:outerShdw>
                </a:effectLst>
                <a:latin typeface="Candara" panose="020E0502030303020204" pitchFamily="34" charset="0"/>
              </a:rPr>
              <a:t>h(h(h(h(x)))) is often denoted h</a:t>
            </a:r>
            <a:r>
              <a:rPr lang="en-US" baseline="30000" dirty="0">
                <a:effectLst>
                  <a:outerShdw blurRad="38100" dist="38100" dir="2700000" algn="tl">
                    <a:srgbClr val="000000">
                      <a:alpha val="43137"/>
                    </a:srgbClr>
                  </a:outerShdw>
                </a:effectLst>
                <a:latin typeface="Candara" panose="020E0502030303020204" pitchFamily="34" charset="0"/>
              </a:rPr>
              <a:t>4</a:t>
            </a:r>
            <a:r>
              <a:rPr lang="en-US" dirty="0">
                <a:effectLst>
                  <a:outerShdw blurRad="38100" dist="38100" dir="2700000" algn="tl">
                    <a:srgbClr val="000000">
                      <a:alpha val="43137"/>
                    </a:srgbClr>
                  </a:outerShdw>
                </a:effectLst>
                <a:latin typeface="Candara" panose="020E0502030303020204" pitchFamily="34" charset="0"/>
              </a:rPr>
              <a:t>(x)</a:t>
            </a:r>
          </a:p>
        </p:txBody>
      </p:sp>
    </p:spTree>
    <p:extLst>
      <p:ext uri="{BB962C8B-B14F-4D97-AF65-F5344CB8AC3E}">
        <p14:creationId xmlns:p14="http://schemas.microsoft.com/office/powerpoint/2010/main" val="24809295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sz="5800" dirty="0"/>
              <a:t>8.4</a:t>
            </a:r>
            <a:br>
              <a:rPr lang="en-US" altLang="en-US" sz="5800" dirty="0"/>
            </a:br>
            <a:r>
              <a:rPr lang="en-US" sz="5800" dirty="0"/>
              <a:t>Hashing Techniques</a:t>
            </a:r>
            <a:endParaRPr lang="en-US" altLang="en-US" sz="5800" dirty="0"/>
          </a:p>
        </p:txBody>
      </p:sp>
    </p:spTree>
    <p:extLst>
      <p:ext uri="{BB962C8B-B14F-4D97-AF65-F5344CB8AC3E}">
        <p14:creationId xmlns:p14="http://schemas.microsoft.com/office/powerpoint/2010/main" val="718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pPr>
              <a:lnSpc>
                <a:spcPct val="150000"/>
              </a:lnSpc>
            </a:pPr>
            <a:r>
              <a:rPr lang="en-US" altLang="en-US" sz="3200" b="1" dirty="0">
                <a:effectLst>
                  <a:outerShdw blurRad="38100" dist="38100" dir="2700000" algn="tl">
                    <a:srgbClr val="000000">
                      <a:alpha val="43137"/>
                    </a:srgbClr>
                  </a:outerShdw>
                </a:effectLst>
              </a:rPr>
              <a:t>Hash </a:t>
            </a:r>
            <a:r>
              <a:rPr lang="en-CA" sz="3200" b="1" dirty="0">
                <a:effectLst>
                  <a:outerShdw blurRad="38100" dist="38100" dir="2700000" algn="tl">
                    <a:srgbClr val="000000">
                      <a:alpha val="43137"/>
                    </a:srgbClr>
                  </a:outerShdw>
                </a:effectLst>
              </a:rPr>
              <a:t>Collision Resolution</a:t>
            </a:r>
          </a:p>
        </p:txBody>
      </p:sp>
      <p:sp>
        <p:nvSpPr>
          <p:cNvPr id="10" name="AutoShape 8" descr="h(h(h(h(x))))"/>
          <p:cNvSpPr>
            <a:spLocks noChangeAspect="1" noChangeArrowheads="1"/>
          </p:cNvSpPr>
          <p:nvPr/>
        </p:nvSpPr>
        <p:spPr bwMode="auto">
          <a:xfrm>
            <a:off x="3492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h^{4}(x)"/>
          <p:cNvSpPr>
            <a:spLocks noChangeAspect="1" noChangeArrowheads="1"/>
          </p:cNvSpPr>
          <p:nvPr/>
        </p:nvSpPr>
        <p:spPr bwMode="auto">
          <a:xfrm>
            <a:off x="27114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0" y="779657"/>
            <a:ext cx="9144000" cy="5637121"/>
          </a:xfrm>
          <a:prstGeom prst="rect">
            <a:avLst/>
          </a:prstGeom>
        </p:spPr>
        <p:txBody>
          <a:bodyPr wrap="square">
            <a:spAutoFit/>
          </a:bodyPr>
          <a:lstStyle/>
          <a:p>
            <a:pPr marL="457200" indent="-457200">
              <a:lnSpc>
                <a:spcPct val="150000"/>
              </a:lnSpc>
              <a:buFont typeface="Wingdings" panose="05000000000000000000" pitchFamily="2" charset="2"/>
              <a:buChar char="§"/>
            </a:pPr>
            <a:r>
              <a:rPr lang="en-CA" sz="2700" dirty="0">
                <a:latin typeface="Candara" panose="020E0502030303020204" pitchFamily="34" charset="0"/>
              </a:rPr>
              <a:t>Each collision resolution method requires its own algorithms for insertion, retrieval, and deletion of records. </a:t>
            </a:r>
          </a:p>
          <a:p>
            <a:pPr marL="457200" indent="-457200">
              <a:lnSpc>
                <a:spcPct val="150000"/>
              </a:lnSpc>
              <a:buFont typeface="Wingdings" panose="05000000000000000000" pitchFamily="2" charset="2"/>
              <a:buChar char="§"/>
            </a:pPr>
            <a:r>
              <a:rPr lang="en-CA" sz="2700" dirty="0">
                <a:latin typeface="Candara" panose="020E0502030303020204" pitchFamily="34" charset="0"/>
              </a:rPr>
              <a:t>The algorithms for chaining are the simplest. </a:t>
            </a:r>
          </a:p>
          <a:p>
            <a:pPr marL="457200" indent="-457200">
              <a:lnSpc>
                <a:spcPct val="150000"/>
              </a:lnSpc>
              <a:buFont typeface="Wingdings" panose="05000000000000000000" pitchFamily="2" charset="2"/>
              <a:buChar char="§"/>
            </a:pPr>
            <a:r>
              <a:rPr lang="en-CA" sz="2700" dirty="0">
                <a:latin typeface="Candara" panose="020E0502030303020204" pitchFamily="34" charset="0"/>
              </a:rPr>
              <a:t>Deletion algorithms for open addressing are rather tricky. </a:t>
            </a:r>
          </a:p>
          <a:p>
            <a:pPr lvl="1" indent="-457200">
              <a:lnSpc>
                <a:spcPct val="150000"/>
              </a:lnSpc>
              <a:buFont typeface="Wingdings" panose="05000000000000000000" pitchFamily="2" charset="2"/>
              <a:buChar char="§"/>
            </a:pPr>
            <a:r>
              <a:rPr lang="en-CA" sz="2700" dirty="0">
                <a:latin typeface="Candara" panose="020E0502030303020204" pitchFamily="34" charset="0"/>
              </a:rPr>
              <a:t>It may also be useful to choose a prime number for M, as it distributes the hash addresses better over the address space when the mod hashing function is used modulo a prime number. </a:t>
            </a:r>
          </a:p>
          <a:p>
            <a:pPr lvl="1" indent="-457200">
              <a:lnSpc>
                <a:spcPct val="150000"/>
              </a:lnSpc>
              <a:buFont typeface="Wingdings" panose="05000000000000000000" pitchFamily="2" charset="2"/>
              <a:buChar char="§"/>
            </a:pPr>
            <a:r>
              <a:rPr lang="en-CA" sz="2700" dirty="0">
                <a:latin typeface="Candara" panose="020E0502030303020204" pitchFamily="34" charset="0"/>
              </a:rPr>
              <a:t>Other hash functions may require M to be a power of 2.</a:t>
            </a:r>
            <a:endParaRPr lang="en-US" sz="2700" dirty="0">
              <a:effectLst>
                <a:outerShdw blurRad="38100" dist="38100" dir="2700000" algn="tl">
                  <a:srgbClr val="000000">
                    <a:alpha val="43137"/>
                  </a:srgbClr>
                </a:outerShdw>
              </a:effectLst>
              <a:latin typeface="Candara" panose="020E0502030303020204" pitchFamily="34" charset="0"/>
            </a:endParaRPr>
          </a:p>
        </p:txBody>
      </p:sp>
    </p:spTree>
    <p:extLst>
      <p:ext uri="{BB962C8B-B14F-4D97-AF65-F5344CB8AC3E}">
        <p14:creationId xmlns:p14="http://schemas.microsoft.com/office/powerpoint/2010/main" val="33712737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9144000" cy="720725"/>
          </a:xfrm>
        </p:spPr>
        <p:txBody>
          <a:bodyPr/>
          <a:lstStyle/>
          <a:p>
            <a:pPr>
              <a:lnSpc>
                <a:spcPct val="150000"/>
              </a:lnSpc>
            </a:pPr>
            <a:r>
              <a:rPr lang="en-CA" b="1" dirty="0">
                <a:effectLst>
                  <a:outerShdw blurRad="38100" dist="38100" dir="2700000" algn="tl">
                    <a:srgbClr val="000000">
                      <a:alpha val="43137"/>
                    </a:srgbClr>
                  </a:outerShdw>
                </a:effectLst>
              </a:rPr>
              <a:t>Goal of A Good Hashing Function</a:t>
            </a:r>
          </a:p>
        </p:txBody>
      </p:sp>
      <p:sp>
        <p:nvSpPr>
          <p:cNvPr id="10" name="AutoShape 8" descr="h(h(h(h(x))))"/>
          <p:cNvSpPr>
            <a:spLocks noChangeAspect="1" noChangeArrowheads="1"/>
          </p:cNvSpPr>
          <p:nvPr/>
        </p:nvSpPr>
        <p:spPr bwMode="auto">
          <a:xfrm>
            <a:off x="3492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descr="h^{4}(x)"/>
          <p:cNvSpPr>
            <a:spLocks noChangeAspect="1" noChangeArrowheads="1"/>
          </p:cNvSpPr>
          <p:nvPr/>
        </p:nvSpPr>
        <p:spPr bwMode="auto">
          <a:xfrm>
            <a:off x="27114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0" y="779657"/>
            <a:ext cx="9144000" cy="6186309"/>
          </a:xfrm>
          <a:prstGeom prst="rect">
            <a:avLst/>
          </a:prstGeom>
        </p:spPr>
        <p:txBody>
          <a:bodyPr wrap="square">
            <a:spAutoFit/>
          </a:bodyPr>
          <a:lstStyle/>
          <a:p>
            <a:pPr marL="457200" indent="-457200">
              <a:lnSpc>
                <a:spcPct val="150000"/>
              </a:lnSpc>
              <a:buFont typeface="+mj-lt"/>
              <a:buAutoNum type="arabicPeriod"/>
            </a:pPr>
            <a:r>
              <a:rPr lang="en-CA" dirty="0"/>
              <a:t>To distribute the records uniformly over the address space so as to minimize collisions, thus making it possible to locate a record with a given key in a single access. </a:t>
            </a:r>
          </a:p>
          <a:p>
            <a:pPr marL="457200" indent="-457200">
              <a:lnSpc>
                <a:spcPct val="150000"/>
              </a:lnSpc>
              <a:buFont typeface="+mj-lt"/>
              <a:buAutoNum type="arabicPeriod"/>
            </a:pPr>
            <a:r>
              <a:rPr lang="en-CA" dirty="0"/>
              <a:t>To occupy the buckets fully, thus not leaving many unused locations.</a:t>
            </a:r>
          </a:p>
          <a:p>
            <a:pPr marL="914400" lvl="1" indent="-457200">
              <a:lnSpc>
                <a:spcPct val="150000"/>
              </a:lnSpc>
              <a:buFont typeface="Wingdings" panose="05000000000000000000" pitchFamily="2" charset="2"/>
              <a:buChar char="§"/>
            </a:pPr>
            <a:r>
              <a:rPr lang="en-CA" dirty="0"/>
              <a:t>Simulation and analysis studies have shown that it is usually best to keep a hash file between 70 and 90% full so that the number of collisions remains low and we do not waste too much space. </a:t>
            </a:r>
          </a:p>
          <a:p>
            <a:pPr marL="914400" lvl="1" indent="-457200">
              <a:lnSpc>
                <a:spcPct val="150000"/>
              </a:lnSpc>
              <a:buFont typeface="Wingdings" panose="05000000000000000000" pitchFamily="2" charset="2"/>
              <a:buChar char="§"/>
            </a:pPr>
            <a:r>
              <a:rPr lang="en-CA" dirty="0"/>
              <a:t>Hence, for r records and M locations (r/M) should be between 0.7 and 0.9. </a:t>
            </a:r>
          </a:p>
        </p:txBody>
      </p:sp>
    </p:spTree>
    <p:extLst>
      <p:ext uri="{BB962C8B-B14F-4D97-AF65-F5344CB8AC3E}">
        <p14:creationId xmlns:p14="http://schemas.microsoft.com/office/powerpoint/2010/main" val="490245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600"/>
          </a:xfrm>
        </p:spPr>
        <p:txBody>
          <a:bodyPr/>
          <a:lstStyle/>
          <a:p>
            <a:r>
              <a:rPr lang="en-US" altLang="en-US" dirty="0"/>
              <a:t>External hashing for disk files</a:t>
            </a:r>
          </a:p>
        </p:txBody>
      </p:sp>
      <p:sp>
        <p:nvSpPr>
          <p:cNvPr id="44035" name="Content Placeholder 2"/>
          <p:cNvSpPr>
            <a:spLocks noGrp="1"/>
          </p:cNvSpPr>
          <p:nvPr>
            <p:ph idx="1"/>
          </p:nvPr>
        </p:nvSpPr>
        <p:spPr>
          <a:xfrm>
            <a:off x="43232" y="690658"/>
            <a:ext cx="9042400" cy="6089517"/>
          </a:xfrm>
        </p:spPr>
        <p:txBody>
          <a:bodyPr/>
          <a:lstStyle/>
          <a:p>
            <a:pPr>
              <a:lnSpc>
                <a:spcPct val="150000"/>
              </a:lnSpc>
            </a:pPr>
            <a:r>
              <a:rPr lang="en-US" altLang="en-US" dirty="0"/>
              <a:t>External hashing for disk files</a:t>
            </a:r>
          </a:p>
          <a:p>
            <a:pPr lvl="1">
              <a:lnSpc>
                <a:spcPct val="150000"/>
              </a:lnSpc>
            </a:pPr>
            <a:r>
              <a:rPr lang="en-US" altLang="en-US" dirty="0"/>
              <a:t>Target address space made of buckets</a:t>
            </a:r>
          </a:p>
          <a:p>
            <a:pPr lvl="1">
              <a:lnSpc>
                <a:spcPct val="150000"/>
              </a:lnSpc>
            </a:pPr>
            <a:r>
              <a:rPr lang="en-US" altLang="en-US" dirty="0"/>
              <a:t>Bucket: one disk block or contiguous blocks</a:t>
            </a:r>
          </a:p>
          <a:p>
            <a:pPr>
              <a:lnSpc>
                <a:spcPct val="150000"/>
              </a:lnSpc>
            </a:pPr>
            <a:r>
              <a:rPr lang="en-US" altLang="en-US" dirty="0"/>
              <a:t>Hashing function maps a key into relative bucket</a:t>
            </a:r>
          </a:p>
          <a:p>
            <a:pPr lvl="1">
              <a:lnSpc>
                <a:spcPct val="150000"/>
              </a:lnSpc>
            </a:pPr>
            <a:r>
              <a:rPr lang="en-US" altLang="en-US" dirty="0"/>
              <a:t>Table in file header converts bucket number to disk block address</a:t>
            </a:r>
          </a:p>
          <a:p>
            <a:pPr>
              <a:lnSpc>
                <a:spcPct val="150000"/>
              </a:lnSpc>
            </a:pPr>
            <a:r>
              <a:rPr lang="en-US" altLang="en-US" dirty="0"/>
              <a:t>Collision problem less severe with buckets</a:t>
            </a:r>
          </a:p>
          <a:p>
            <a:pPr>
              <a:lnSpc>
                <a:spcPct val="150000"/>
              </a:lnSpc>
            </a:pPr>
            <a:r>
              <a:rPr lang="en-US" altLang="en-US" dirty="0"/>
              <a:t>Static hashing</a:t>
            </a:r>
          </a:p>
          <a:p>
            <a:pPr lvl="1">
              <a:lnSpc>
                <a:spcPct val="150000"/>
              </a:lnSpc>
            </a:pPr>
            <a:r>
              <a:rPr lang="en-US" altLang="en-US" dirty="0"/>
              <a:t>Fixed number of buckets allocated</a:t>
            </a:r>
          </a:p>
        </p:txBody>
      </p:sp>
    </p:spTree>
    <p:extLst>
      <p:ext uri="{BB962C8B-B14F-4D97-AF65-F5344CB8AC3E}">
        <p14:creationId xmlns:p14="http://schemas.microsoft.com/office/powerpoint/2010/main" val="272846502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600"/>
          </a:xfrm>
        </p:spPr>
        <p:txBody>
          <a:bodyPr/>
          <a:lstStyle/>
          <a:p>
            <a:r>
              <a:rPr lang="en-US" altLang="en-US" dirty="0"/>
              <a:t>External hashing for disk files</a:t>
            </a:r>
          </a:p>
        </p:txBody>
      </p:sp>
      <p:sp>
        <p:nvSpPr>
          <p:cNvPr id="44035" name="Content Placeholder 2"/>
          <p:cNvSpPr>
            <a:spLocks noGrp="1"/>
          </p:cNvSpPr>
          <p:nvPr>
            <p:ph idx="1"/>
          </p:nvPr>
        </p:nvSpPr>
        <p:spPr>
          <a:xfrm>
            <a:off x="29235" y="685800"/>
            <a:ext cx="9114763" cy="1295400"/>
          </a:xfrm>
        </p:spPr>
        <p:txBody>
          <a:bodyPr/>
          <a:lstStyle/>
          <a:p>
            <a:r>
              <a:rPr lang="en-US" altLang="en-US" sz="2400" dirty="0"/>
              <a:t>External hashing for disk files</a:t>
            </a:r>
          </a:p>
          <a:p>
            <a:pPr lvl="1"/>
            <a:r>
              <a:rPr lang="en-US" altLang="en-US" sz="2400" dirty="0"/>
              <a:t>Target address space made of buckets</a:t>
            </a:r>
          </a:p>
          <a:p>
            <a:pPr lvl="1"/>
            <a:r>
              <a:rPr lang="en-US" altLang="en-US" sz="2400" dirty="0"/>
              <a:t>Bucket: one disk block or contiguous blocks</a:t>
            </a:r>
          </a:p>
        </p:txBody>
      </p:sp>
      <p:grpSp>
        <p:nvGrpSpPr>
          <p:cNvPr id="4" name="Group 3"/>
          <p:cNvGrpSpPr/>
          <p:nvPr/>
        </p:nvGrpSpPr>
        <p:grpSpPr>
          <a:xfrm>
            <a:off x="130629" y="2036898"/>
            <a:ext cx="9013369" cy="4572000"/>
            <a:chOff x="130629" y="2133600"/>
            <a:chExt cx="9013369" cy="4572000"/>
          </a:xfrm>
        </p:grpSpPr>
        <p:pic>
          <p:nvPicPr>
            <p:cNvPr id="2" name="Picture 1"/>
            <p:cNvPicPr>
              <a:picLocks noChangeAspect="1"/>
            </p:cNvPicPr>
            <p:nvPr/>
          </p:nvPicPr>
          <p:blipFill rotWithShape="1">
            <a:blip r:embed="rId3"/>
            <a:srcRect l="25417" t="12719" r="17084" b="32912"/>
            <a:stretch/>
          </p:blipFill>
          <p:spPr>
            <a:xfrm>
              <a:off x="130629" y="2133600"/>
              <a:ext cx="9013369" cy="4572000"/>
            </a:xfrm>
            <a:prstGeom prst="rect">
              <a:avLst/>
            </a:prstGeom>
          </p:spPr>
        </p:pic>
        <p:sp>
          <p:nvSpPr>
            <p:cNvPr id="3" name="Rectangle 2"/>
            <p:cNvSpPr/>
            <p:nvPr/>
          </p:nvSpPr>
          <p:spPr bwMode="auto">
            <a:xfrm>
              <a:off x="130629" y="6096000"/>
              <a:ext cx="1012371" cy="4572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5" name="Rectangle 4"/>
          <p:cNvSpPr/>
          <p:nvPr/>
        </p:nvSpPr>
        <p:spPr>
          <a:xfrm>
            <a:off x="82419" y="6010594"/>
            <a:ext cx="3439887" cy="707886"/>
          </a:xfrm>
          <a:prstGeom prst="rect">
            <a:avLst/>
          </a:prstGeom>
        </p:spPr>
        <p:txBody>
          <a:bodyPr wrap="square">
            <a:spAutoFit/>
          </a:bodyPr>
          <a:lstStyle/>
          <a:p>
            <a:r>
              <a:rPr lang="en-CA" sz="2000" dirty="0">
                <a:effectLst>
                  <a:outerShdw blurRad="38100" dist="38100" dir="2700000" algn="tl">
                    <a:srgbClr val="000000">
                      <a:alpha val="43137"/>
                    </a:srgbClr>
                  </a:outerShdw>
                </a:effectLst>
                <a:latin typeface="Candara" panose="020E0502030303020204" pitchFamily="34" charset="0"/>
              </a:rPr>
              <a:t>Matching bucket numbers to disk block addresses</a:t>
            </a:r>
            <a:endParaRPr lang="en-US" sz="2000" dirty="0">
              <a:effectLst>
                <a:outerShdw blurRad="38100" dist="38100" dir="2700000" algn="tl">
                  <a:srgbClr val="000000">
                    <a:alpha val="43137"/>
                  </a:srgbClr>
                </a:outerShdw>
              </a:effectLst>
              <a:latin typeface="Candara" panose="020E0502030303020204" pitchFamily="34" charset="0"/>
            </a:endParaRPr>
          </a:p>
        </p:txBody>
      </p:sp>
    </p:spTree>
    <p:extLst>
      <p:ext uri="{BB962C8B-B14F-4D97-AF65-F5344CB8AC3E}">
        <p14:creationId xmlns:p14="http://schemas.microsoft.com/office/powerpoint/2010/main" val="360795953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457199"/>
          </a:xfrm>
        </p:spPr>
        <p:txBody>
          <a:bodyPr/>
          <a:lstStyle/>
          <a:p>
            <a:r>
              <a:rPr lang="en-US" altLang="en-US" sz="2400" dirty="0"/>
              <a:t>External hashing for disk files</a:t>
            </a:r>
          </a:p>
        </p:txBody>
      </p:sp>
      <p:pic>
        <p:nvPicPr>
          <p:cNvPr id="6" name="Picture 5"/>
          <p:cNvPicPr>
            <a:picLocks noChangeAspect="1"/>
          </p:cNvPicPr>
          <p:nvPr/>
        </p:nvPicPr>
        <p:blipFill>
          <a:blip r:embed="rId3"/>
          <a:stretch>
            <a:fillRect/>
          </a:stretch>
        </p:blipFill>
        <p:spPr>
          <a:xfrm>
            <a:off x="19050" y="495300"/>
            <a:ext cx="7467600" cy="6296212"/>
          </a:xfrm>
          <a:prstGeom prst="rect">
            <a:avLst/>
          </a:prstGeom>
        </p:spPr>
      </p:pic>
      <p:sp>
        <p:nvSpPr>
          <p:cNvPr id="7" name="Rectangle 6"/>
          <p:cNvSpPr/>
          <p:nvPr/>
        </p:nvSpPr>
        <p:spPr>
          <a:xfrm>
            <a:off x="3505200" y="475774"/>
            <a:ext cx="5638800" cy="400110"/>
          </a:xfrm>
          <a:prstGeom prst="rect">
            <a:avLst/>
          </a:prstGeom>
        </p:spPr>
        <p:txBody>
          <a:bodyPr wrap="square">
            <a:spAutoFit/>
          </a:bodyPr>
          <a:lstStyle/>
          <a:p>
            <a:r>
              <a:rPr lang="en-CA" sz="2000" dirty="0">
                <a:latin typeface="Candara" panose="020E0502030303020204" pitchFamily="34" charset="0"/>
              </a:rPr>
              <a:t>The collision problem is less severe with buckets. </a:t>
            </a:r>
            <a:endParaRPr lang="en-US" sz="2000" dirty="0">
              <a:latin typeface="Candara" panose="020E0502030303020204" pitchFamily="34" charset="0"/>
            </a:endParaRPr>
          </a:p>
        </p:txBody>
      </p:sp>
    </p:spTree>
    <p:extLst>
      <p:ext uri="{BB962C8B-B14F-4D97-AF65-F5344CB8AC3E}">
        <p14:creationId xmlns:p14="http://schemas.microsoft.com/office/powerpoint/2010/main" val="202780572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1" y="838200"/>
            <a:ext cx="9144000" cy="5335884"/>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300" dirty="0"/>
              <a:t>Searching</a:t>
            </a:r>
          </a:p>
          <a:p>
            <a:pPr marL="800100" lvl="1" indent="-342900">
              <a:lnSpc>
                <a:spcPct val="150000"/>
              </a:lnSpc>
              <a:buFont typeface="Wingdings" panose="05000000000000000000" pitchFamily="2" charset="2"/>
              <a:buChar char="§"/>
            </a:pPr>
            <a:r>
              <a:rPr lang="en-CA" sz="2300" dirty="0"/>
              <a:t>Searching for a record given a value of some field other than the hash field is as expensive as in the case of an unordered file. </a:t>
            </a:r>
          </a:p>
          <a:p>
            <a:pPr marL="342900" indent="-342900">
              <a:lnSpc>
                <a:spcPct val="150000"/>
              </a:lnSpc>
              <a:buFont typeface="Wingdings" panose="05000000000000000000" pitchFamily="2" charset="2"/>
              <a:buChar char="§"/>
            </a:pPr>
            <a:r>
              <a:rPr lang="en-CA" sz="2300" dirty="0"/>
              <a:t>Record deletion can be implemented by removing the record from its bucket. </a:t>
            </a:r>
          </a:p>
          <a:p>
            <a:pPr marL="800100" lvl="1" indent="-342900">
              <a:lnSpc>
                <a:spcPct val="150000"/>
              </a:lnSpc>
              <a:buFont typeface="Wingdings" panose="05000000000000000000" pitchFamily="2" charset="2"/>
              <a:buChar char="§"/>
            </a:pPr>
            <a:r>
              <a:rPr lang="en-CA" sz="2300" dirty="0"/>
              <a:t>If the bucket has an overflow chain, we can move one of the overflow records into the bucket to replace the deleted record. </a:t>
            </a:r>
          </a:p>
          <a:p>
            <a:pPr marL="800100" lvl="1" indent="-342900">
              <a:lnSpc>
                <a:spcPct val="150000"/>
              </a:lnSpc>
              <a:buFont typeface="Wingdings" panose="05000000000000000000" pitchFamily="2" charset="2"/>
              <a:buChar char="§"/>
            </a:pPr>
            <a:r>
              <a:rPr lang="en-CA" sz="2300" dirty="0"/>
              <a:t>If the record to be deleted is already in overflow, we simply remove it from the linked list. </a:t>
            </a:r>
          </a:p>
        </p:txBody>
      </p:sp>
    </p:spTree>
    <p:extLst>
      <p:ext uri="{BB962C8B-B14F-4D97-AF65-F5344CB8AC3E}">
        <p14:creationId xmlns:p14="http://schemas.microsoft.com/office/powerpoint/2010/main" val="12490573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CA" sz="3200" b="1" dirty="0">
                <a:effectLst>
                  <a:outerShdw blurRad="38100" dist="38100" dir="2700000" algn="tl">
                    <a:srgbClr val="000000">
                      <a:alpha val="43137"/>
                    </a:srgbClr>
                  </a:outerShdw>
                </a:effectLst>
              </a:rPr>
              <a:t>When using external hashing</a:t>
            </a:r>
            <a:endParaRPr lang="en-US" altLang="en-US" sz="3200" b="1" dirty="0">
              <a:effectLst>
                <a:outerShdw blurRad="38100" dist="38100" dir="2700000" algn="tl">
                  <a:srgbClr val="000000">
                    <a:alpha val="43137"/>
                  </a:srgbClr>
                </a:outerShdw>
              </a:effectLst>
            </a:endParaRPr>
          </a:p>
        </p:txBody>
      </p:sp>
      <p:sp>
        <p:nvSpPr>
          <p:cNvPr id="2" name="Rectangle 1"/>
          <p:cNvSpPr/>
          <p:nvPr/>
        </p:nvSpPr>
        <p:spPr>
          <a:xfrm>
            <a:off x="-1" y="609600"/>
            <a:ext cx="9144000" cy="6408421"/>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300" dirty="0">
                <a:latin typeface="Candara" panose="020E0502030303020204" pitchFamily="34" charset="0"/>
              </a:rPr>
              <a:t>Modifying a specific record’s field value depends on two factors: the search condition to locate that specific record and the field to be modified. </a:t>
            </a:r>
          </a:p>
          <a:p>
            <a:pPr marL="800100" lvl="1" indent="-342900">
              <a:lnSpc>
                <a:spcPct val="150000"/>
              </a:lnSpc>
              <a:buFont typeface="Wingdings" panose="05000000000000000000" pitchFamily="2" charset="2"/>
              <a:buChar char="§"/>
            </a:pPr>
            <a:r>
              <a:rPr lang="en-CA" sz="2300" dirty="0">
                <a:latin typeface="Candara" panose="020E0502030303020204" pitchFamily="34" charset="0"/>
              </a:rPr>
              <a:t>If the search condition is an equality comparison on the hash field, we can locate the record efficiently by using the hashing function; </a:t>
            </a:r>
          </a:p>
          <a:p>
            <a:pPr marL="800100" lvl="1" indent="-342900">
              <a:lnSpc>
                <a:spcPct val="150000"/>
              </a:lnSpc>
              <a:buFont typeface="Wingdings" panose="05000000000000000000" pitchFamily="2" charset="2"/>
              <a:buChar char="§"/>
            </a:pPr>
            <a:r>
              <a:rPr lang="en-CA" sz="2300" dirty="0">
                <a:latin typeface="Candara" panose="020E0502030303020204" pitchFamily="34" charset="0"/>
              </a:rPr>
              <a:t>otherwise, we must do a linear search. A non-hash field can be modified by changing the record and rewriting it in the same bucket. </a:t>
            </a:r>
          </a:p>
          <a:p>
            <a:pPr marL="800100" lvl="1" indent="-342900">
              <a:lnSpc>
                <a:spcPct val="150000"/>
              </a:lnSpc>
              <a:buFont typeface="Wingdings" panose="05000000000000000000" pitchFamily="2" charset="2"/>
              <a:buChar char="§"/>
            </a:pPr>
            <a:r>
              <a:rPr lang="en-CA" sz="2300" dirty="0">
                <a:latin typeface="Candara" panose="020E0502030303020204" pitchFamily="34" charset="0"/>
              </a:rPr>
              <a:t>Modifying the hash field means that the record can move to another bucket, </a:t>
            </a:r>
          </a:p>
          <a:p>
            <a:pPr marL="1257300" lvl="2" indent="-342900">
              <a:lnSpc>
                <a:spcPct val="150000"/>
              </a:lnSpc>
              <a:buFont typeface="Wingdings" panose="05000000000000000000" pitchFamily="2" charset="2"/>
              <a:buChar char="§"/>
            </a:pPr>
            <a:r>
              <a:rPr lang="en-CA" sz="2300" dirty="0">
                <a:latin typeface="Candara" panose="020E0502030303020204" pitchFamily="34" charset="0"/>
              </a:rPr>
              <a:t>which requires deletion of the old record followed by insertion of the modified record.</a:t>
            </a:r>
            <a:endParaRPr lang="en-CA" sz="2300" baseline="30000" dirty="0">
              <a:solidFill>
                <a:srgbClr val="0645AD"/>
              </a:solidFill>
              <a:latin typeface="Candara" panose="020E0502030303020204" pitchFamily="34" charset="0"/>
            </a:endParaRPr>
          </a:p>
        </p:txBody>
      </p:sp>
    </p:spTree>
    <p:extLst>
      <p:ext uri="{BB962C8B-B14F-4D97-AF65-F5344CB8AC3E}">
        <p14:creationId xmlns:p14="http://schemas.microsoft.com/office/powerpoint/2010/main" val="120963393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457199"/>
          </a:xfrm>
        </p:spPr>
        <p:txBody>
          <a:bodyPr/>
          <a:lstStyle/>
          <a:p>
            <a:r>
              <a:rPr lang="en-US" altLang="en-US" sz="2400" dirty="0"/>
              <a:t>Hashing - </a:t>
            </a:r>
            <a:r>
              <a:rPr lang="en-US" sz="2400" dirty="0"/>
              <a:t>Order Preserving</a:t>
            </a:r>
            <a:endParaRPr lang="en-US" altLang="en-US" sz="2400" dirty="0"/>
          </a:p>
        </p:txBody>
      </p:sp>
      <p:sp>
        <p:nvSpPr>
          <p:cNvPr id="2" name="Rectangle 1"/>
          <p:cNvSpPr/>
          <p:nvPr/>
        </p:nvSpPr>
        <p:spPr>
          <a:xfrm>
            <a:off x="9524" y="437322"/>
            <a:ext cx="9144000" cy="1563377"/>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200" dirty="0">
                <a:solidFill>
                  <a:srgbClr val="202122"/>
                </a:solidFill>
                <a:latin typeface="Candara" panose="020E0502030303020204" pitchFamily="34" charset="0"/>
              </a:rPr>
              <a:t>A hash function </a:t>
            </a:r>
            <a:r>
              <a:rPr lang="en-CA" sz="2200" i="1" dirty="0">
                <a:solidFill>
                  <a:srgbClr val="202122"/>
                </a:solidFill>
                <a:latin typeface="Candara" panose="020E0502030303020204" pitchFamily="34" charset="0"/>
              </a:rPr>
              <a:t>F</a:t>
            </a:r>
            <a:r>
              <a:rPr lang="en-CA" sz="2200" dirty="0">
                <a:solidFill>
                  <a:srgbClr val="202122"/>
                </a:solidFill>
                <a:latin typeface="Candara" panose="020E0502030303020204" pitchFamily="34" charset="0"/>
              </a:rPr>
              <a:t> is </a:t>
            </a:r>
            <a:r>
              <a:rPr lang="en-CA" sz="2200" i="1" dirty="0">
                <a:solidFill>
                  <a:srgbClr val="202122"/>
                </a:solidFill>
                <a:latin typeface="Candara" panose="020E0502030303020204" pitchFamily="34" charset="0"/>
              </a:rPr>
              <a:t>order preserving</a:t>
            </a:r>
            <a:r>
              <a:rPr lang="en-CA" sz="2200" dirty="0">
                <a:solidFill>
                  <a:srgbClr val="202122"/>
                </a:solidFill>
                <a:latin typeface="Candara" panose="020E0502030303020204" pitchFamily="34" charset="0"/>
              </a:rPr>
              <a:t> if </a:t>
            </a:r>
            <a:br>
              <a:rPr lang="en-CA" sz="2200" dirty="0">
                <a:solidFill>
                  <a:srgbClr val="202122"/>
                </a:solidFill>
                <a:latin typeface="Candara" panose="020E0502030303020204" pitchFamily="34" charset="0"/>
              </a:rPr>
            </a:br>
            <a:r>
              <a:rPr lang="en-CA" sz="2200" dirty="0">
                <a:solidFill>
                  <a:srgbClr val="202122"/>
                </a:solidFill>
                <a:latin typeface="Candara" panose="020E0502030303020204" pitchFamily="34" charset="0"/>
              </a:rPr>
              <a:t>keys are given in some order  </a:t>
            </a:r>
            <a:r>
              <a:rPr lang="en-CA" sz="2200" i="1" dirty="0">
                <a:solidFill>
                  <a:srgbClr val="202122"/>
                </a:solidFill>
                <a:latin typeface="Candara" panose="020E0502030303020204" pitchFamily="34" charset="0"/>
              </a:rPr>
              <a:t>a</a:t>
            </a:r>
            <a:r>
              <a:rPr lang="en-CA" sz="2200" baseline="-25000" dirty="0">
                <a:solidFill>
                  <a:srgbClr val="202122"/>
                </a:solidFill>
                <a:latin typeface="Candara" panose="020E0502030303020204" pitchFamily="34" charset="0"/>
              </a:rPr>
              <a:t>1</a:t>
            </a:r>
            <a:r>
              <a:rPr lang="en-CA" sz="2200" dirty="0">
                <a:solidFill>
                  <a:srgbClr val="202122"/>
                </a:solidFill>
                <a:latin typeface="Candara" panose="020E0502030303020204" pitchFamily="34" charset="0"/>
              </a:rPr>
              <a:t>, </a:t>
            </a:r>
            <a:r>
              <a:rPr lang="en-CA" sz="2200" i="1" dirty="0">
                <a:solidFill>
                  <a:srgbClr val="202122"/>
                </a:solidFill>
                <a:latin typeface="Candara" panose="020E0502030303020204" pitchFamily="34" charset="0"/>
              </a:rPr>
              <a:t>a</a:t>
            </a:r>
            <a:r>
              <a:rPr lang="en-CA" sz="2200" baseline="-25000" dirty="0">
                <a:solidFill>
                  <a:srgbClr val="202122"/>
                </a:solidFill>
                <a:latin typeface="Candara" panose="020E0502030303020204" pitchFamily="34" charset="0"/>
              </a:rPr>
              <a:t>2</a:t>
            </a:r>
            <a:r>
              <a:rPr lang="en-CA" sz="2200" dirty="0">
                <a:solidFill>
                  <a:srgbClr val="202122"/>
                </a:solidFill>
                <a:latin typeface="Candara" panose="020E0502030303020204" pitchFamily="34" charset="0"/>
              </a:rPr>
              <a:t>, ..., </a:t>
            </a:r>
            <a:r>
              <a:rPr lang="en-CA" sz="2200" i="1" dirty="0">
                <a:solidFill>
                  <a:srgbClr val="202122"/>
                </a:solidFill>
                <a:latin typeface="Candara" panose="020E0502030303020204" pitchFamily="34" charset="0"/>
              </a:rPr>
              <a:t>a</a:t>
            </a:r>
            <a:r>
              <a:rPr lang="en-CA" sz="2200" i="1" baseline="-25000" dirty="0">
                <a:solidFill>
                  <a:srgbClr val="202122"/>
                </a:solidFill>
                <a:latin typeface="Candara" panose="020E0502030303020204" pitchFamily="34" charset="0"/>
              </a:rPr>
              <a:t>n</a:t>
            </a:r>
            <a:r>
              <a:rPr lang="en-CA" sz="2200" dirty="0">
                <a:solidFill>
                  <a:srgbClr val="202122"/>
                </a:solidFill>
                <a:latin typeface="Candara" panose="020E0502030303020204" pitchFamily="34" charset="0"/>
              </a:rPr>
              <a:t> and for any keys </a:t>
            </a:r>
            <a:r>
              <a:rPr lang="en-CA" sz="2200" i="1" dirty="0" err="1">
                <a:solidFill>
                  <a:srgbClr val="202122"/>
                </a:solidFill>
                <a:latin typeface="Candara" panose="020E0502030303020204" pitchFamily="34" charset="0"/>
              </a:rPr>
              <a:t>a</a:t>
            </a:r>
            <a:r>
              <a:rPr lang="en-CA" sz="2200" i="1" baseline="-25000" dirty="0" err="1">
                <a:solidFill>
                  <a:srgbClr val="202122"/>
                </a:solidFill>
                <a:latin typeface="Candara" panose="020E0502030303020204" pitchFamily="34" charset="0"/>
              </a:rPr>
              <a:t>j</a:t>
            </a:r>
            <a:r>
              <a:rPr lang="en-CA" sz="2200" dirty="0">
                <a:solidFill>
                  <a:srgbClr val="202122"/>
                </a:solidFill>
                <a:latin typeface="Candara" panose="020E0502030303020204" pitchFamily="34" charset="0"/>
              </a:rPr>
              <a:t> and </a:t>
            </a:r>
            <a:r>
              <a:rPr lang="en-CA" sz="2200" i="1" dirty="0" err="1">
                <a:solidFill>
                  <a:srgbClr val="202122"/>
                </a:solidFill>
                <a:latin typeface="Candara" panose="020E0502030303020204" pitchFamily="34" charset="0"/>
              </a:rPr>
              <a:t>a</a:t>
            </a:r>
            <a:r>
              <a:rPr lang="en-CA" sz="2200" i="1" baseline="-25000" dirty="0" err="1">
                <a:solidFill>
                  <a:srgbClr val="202122"/>
                </a:solidFill>
                <a:latin typeface="Candara" panose="020E0502030303020204" pitchFamily="34" charset="0"/>
              </a:rPr>
              <a:t>k</a:t>
            </a:r>
            <a:r>
              <a:rPr lang="en-CA" sz="2200" dirty="0">
                <a:solidFill>
                  <a:srgbClr val="202122"/>
                </a:solidFill>
                <a:latin typeface="Candara" panose="020E0502030303020204" pitchFamily="34" charset="0"/>
              </a:rPr>
              <a:t>, </a:t>
            </a:r>
            <a:r>
              <a:rPr lang="en-CA" sz="2200" i="1" dirty="0">
                <a:solidFill>
                  <a:srgbClr val="202122"/>
                </a:solidFill>
                <a:latin typeface="Candara" panose="020E0502030303020204" pitchFamily="34" charset="0"/>
              </a:rPr>
              <a:t>j</a:t>
            </a:r>
            <a:r>
              <a:rPr lang="en-CA" sz="2200" dirty="0">
                <a:solidFill>
                  <a:srgbClr val="202122"/>
                </a:solidFill>
                <a:latin typeface="Candara" panose="020E0502030303020204" pitchFamily="34" charset="0"/>
              </a:rPr>
              <a:t> &lt; </a:t>
            </a:r>
            <a:r>
              <a:rPr lang="en-CA" sz="2200" i="1" dirty="0">
                <a:solidFill>
                  <a:srgbClr val="202122"/>
                </a:solidFill>
                <a:latin typeface="Candara" panose="020E0502030303020204" pitchFamily="34" charset="0"/>
              </a:rPr>
              <a:t>k</a:t>
            </a:r>
            <a:r>
              <a:rPr lang="en-CA" sz="2200" dirty="0">
                <a:solidFill>
                  <a:srgbClr val="202122"/>
                </a:solidFill>
                <a:latin typeface="Candara" panose="020E0502030303020204" pitchFamily="34" charset="0"/>
              </a:rPr>
              <a:t> implies </a:t>
            </a:r>
            <a:r>
              <a:rPr lang="en-CA" sz="2200" i="1" dirty="0">
                <a:solidFill>
                  <a:srgbClr val="202122"/>
                </a:solidFill>
                <a:latin typeface="Candara" panose="020E0502030303020204" pitchFamily="34" charset="0"/>
              </a:rPr>
              <a:t>F</a:t>
            </a:r>
            <a:r>
              <a:rPr lang="en-CA" sz="2200" dirty="0">
                <a:solidFill>
                  <a:srgbClr val="202122"/>
                </a:solidFill>
                <a:latin typeface="Candara" panose="020E0502030303020204" pitchFamily="34" charset="0"/>
              </a:rPr>
              <a:t>(</a:t>
            </a:r>
            <a:r>
              <a:rPr lang="en-CA" sz="2200" i="1" dirty="0" err="1">
                <a:solidFill>
                  <a:srgbClr val="202122"/>
                </a:solidFill>
                <a:latin typeface="Candara" panose="020E0502030303020204" pitchFamily="34" charset="0"/>
              </a:rPr>
              <a:t>a</a:t>
            </a:r>
            <a:r>
              <a:rPr lang="en-CA" sz="2200" i="1" baseline="-25000" dirty="0" err="1">
                <a:solidFill>
                  <a:srgbClr val="202122"/>
                </a:solidFill>
                <a:latin typeface="Candara" panose="020E0502030303020204" pitchFamily="34" charset="0"/>
              </a:rPr>
              <a:t>j</a:t>
            </a:r>
            <a:r>
              <a:rPr lang="en-CA" sz="2200" dirty="0">
                <a:solidFill>
                  <a:srgbClr val="202122"/>
                </a:solidFill>
                <a:latin typeface="Candara" panose="020E0502030303020204" pitchFamily="34" charset="0"/>
              </a:rPr>
              <a:t>) &lt; F(</a:t>
            </a:r>
            <a:r>
              <a:rPr lang="en-CA" sz="2200" i="1" dirty="0" err="1">
                <a:solidFill>
                  <a:srgbClr val="202122"/>
                </a:solidFill>
                <a:latin typeface="Candara" panose="020E0502030303020204" pitchFamily="34" charset="0"/>
              </a:rPr>
              <a:t>a</a:t>
            </a:r>
            <a:r>
              <a:rPr lang="en-CA" sz="2200" i="1" baseline="-25000" dirty="0" err="1">
                <a:solidFill>
                  <a:srgbClr val="202122"/>
                </a:solidFill>
                <a:latin typeface="Candara" panose="020E0502030303020204" pitchFamily="34" charset="0"/>
              </a:rPr>
              <a:t>k</a:t>
            </a:r>
            <a:r>
              <a:rPr lang="en-CA" sz="2200" dirty="0">
                <a:solidFill>
                  <a:srgbClr val="202122"/>
                </a:solidFill>
                <a:latin typeface="Candara" panose="020E0502030303020204" pitchFamily="34" charset="0"/>
              </a:rPr>
              <a:t>).</a:t>
            </a:r>
            <a:endParaRPr lang="en-CA" sz="2200" baseline="30000" dirty="0">
              <a:solidFill>
                <a:srgbClr val="0645AD"/>
              </a:solidFill>
              <a:latin typeface="Candara" panose="020E0502030303020204" pitchFamily="34" charset="0"/>
            </a:endParaRPr>
          </a:p>
        </p:txBody>
      </p:sp>
      <p:sp>
        <p:nvSpPr>
          <p:cNvPr id="4" name="Rectangle 3"/>
          <p:cNvSpPr/>
          <p:nvPr/>
        </p:nvSpPr>
        <p:spPr>
          <a:xfrm>
            <a:off x="381000" y="2000699"/>
            <a:ext cx="8772524" cy="4889737"/>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100" dirty="0">
                <a:latin typeface="Candara" panose="020E0502030303020204" pitchFamily="34" charset="0"/>
              </a:rPr>
              <a:t>A simple example </a:t>
            </a:r>
          </a:p>
          <a:p>
            <a:pPr marL="800100" lvl="1" indent="-342900">
              <a:lnSpc>
                <a:spcPct val="150000"/>
              </a:lnSpc>
              <a:buFont typeface="Wingdings" panose="05000000000000000000" pitchFamily="2" charset="2"/>
              <a:buChar char="§"/>
            </a:pPr>
            <a:r>
              <a:rPr lang="en-CA" sz="2100" dirty="0">
                <a:latin typeface="Candara" panose="020E0502030303020204" pitchFamily="34" charset="0"/>
              </a:rPr>
              <a:t>take the leftmost three digits of an invoice number field that yields a bucket address as the hash address and keep the records sorted by invoice number within each bucket. </a:t>
            </a:r>
          </a:p>
          <a:p>
            <a:pPr marL="800100" lvl="1" indent="-342900">
              <a:lnSpc>
                <a:spcPct val="150000"/>
              </a:lnSpc>
              <a:buFont typeface="Wingdings" panose="05000000000000000000" pitchFamily="2" charset="2"/>
              <a:buChar char="§"/>
            </a:pPr>
            <a:r>
              <a:rPr lang="en-CA" sz="2100" dirty="0">
                <a:latin typeface="Candara" panose="020E0502030303020204" pitchFamily="34" charset="0"/>
              </a:rPr>
              <a:t>use an integer hash key directly as an index to a relative file, if the hash key values fill up a particular interval; </a:t>
            </a:r>
          </a:p>
          <a:p>
            <a:pPr marL="1257300" lvl="2" indent="-342900">
              <a:lnSpc>
                <a:spcPct val="150000"/>
              </a:lnSpc>
              <a:buFont typeface="Wingdings" panose="05000000000000000000" pitchFamily="2" charset="2"/>
              <a:buChar char="§"/>
            </a:pPr>
            <a:r>
              <a:rPr lang="en-CA" sz="2100" dirty="0">
                <a:latin typeface="Candara" panose="020E0502030303020204" pitchFamily="34" charset="0"/>
              </a:rPr>
              <a:t>for example, if employee numbers in a company are assigned as 1, 2, 3, … up to the total number of employees, we can use the identity hash function (i.e., Relative Address = Key) that maintains order. </a:t>
            </a:r>
            <a:endParaRPr lang="en-US" sz="2100" dirty="0">
              <a:latin typeface="Candara" panose="020E0502030303020204" pitchFamily="34" charset="0"/>
            </a:endParaRPr>
          </a:p>
        </p:txBody>
      </p:sp>
    </p:spTree>
    <p:extLst>
      <p:ext uri="{BB962C8B-B14F-4D97-AF65-F5344CB8AC3E}">
        <p14:creationId xmlns:p14="http://schemas.microsoft.com/office/powerpoint/2010/main" val="14704640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
            <a:ext cx="9143999" cy="609599"/>
          </a:xfrm>
        </p:spPr>
        <p:txBody>
          <a:bodyPr/>
          <a:lstStyle/>
          <a:p>
            <a:r>
              <a:rPr lang="en-US" altLang="en-US" sz="3200" b="1" dirty="0">
                <a:effectLst>
                  <a:outerShdw blurRad="38100" dist="38100" dir="2700000" algn="tl">
                    <a:srgbClr val="000000">
                      <a:alpha val="43137"/>
                    </a:srgbClr>
                  </a:outerShdw>
                </a:effectLst>
              </a:rPr>
              <a:t>Limitations of Static Hashing</a:t>
            </a:r>
          </a:p>
        </p:txBody>
      </p:sp>
      <p:sp>
        <p:nvSpPr>
          <p:cNvPr id="2" name="Rectangle 1"/>
          <p:cNvSpPr/>
          <p:nvPr/>
        </p:nvSpPr>
        <p:spPr>
          <a:xfrm>
            <a:off x="-1" y="914400"/>
            <a:ext cx="9144000" cy="5447645"/>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200" dirty="0">
                <a:latin typeface="Candara" panose="020E0502030303020204" pitchFamily="34" charset="0"/>
              </a:rPr>
              <a:t>Fixing the address space can be a serious drawback for dynamic files. </a:t>
            </a:r>
          </a:p>
          <a:p>
            <a:pPr marL="342900" indent="-342900">
              <a:lnSpc>
                <a:spcPct val="150000"/>
              </a:lnSpc>
              <a:buFont typeface="Wingdings" panose="05000000000000000000" pitchFamily="2" charset="2"/>
              <a:buChar char="§"/>
            </a:pPr>
            <a:r>
              <a:rPr lang="en-CA" sz="2200" dirty="0">
                <a:latin typeface="Candara" panose="020E0502030303020204" pitchFamily="34" charset="0"/>
              </a:rPr>
              <a:t>If we allocate M buckets for the address space and let m is the maximum number of records that can fit in one bucket; then at most (m * M) records will fit in the allocated space. </a:t>
            </a:r>
          </a:p>
          <a:p>
            <a:pPr marL="800100" lvl="1" indent="-342900">
              <a:lnSpc>
                <a:spcPct val="150000"/>
              </a:lnSpc>
              <a:buFont typeface="Wingdings" panose="05000000000000000000" pitchFamily="2" charset="2"/>
              <a:buChar char="§"/>
            </a:pPr>
            <a:r>
              <a:rPr lang="en-CA" sz="2000" b="1" dirty="0">
                <a:latin typeface="Candara" panose="020E0502030303020204" pitchFamily="34" charset="0"/>
              </a:rPr>
              <a:t>If the number of records turns out to be substantially fewer than (m * M), </a:t>
            </a:r>
          </a:p>
          <a:p>
            <a:pPr marL="1257300" lvl="2" indent="-342900">
              <a:lnSpc>
                <a:spcPct val="150000"/>
              </a:lnSpc>
              <a:buFont typeface="Wingdings" panose="05000000000000000000" pitchFamily="2" charset="2"/>
              <a:buChar char="§"/>
            </a:pPr>
            <a:r>
              <a:rPr lang="en-CA" sz="2000" b="1" dirty="0">
                <a:latin typeface="Candara" panose="020E0502030303020204" pitchFamily="34" charset="0"/>
              </a:rPr>
              <a:t>we are left with a lot of unused space. </a:t>
            </a:r>
          </a:p>
          <a:p>
            <a:pPr marL="800100" lvl="1" indent="-342900">
              <a:lnSpc>
                <a:spcPct val="150000"/>
              </a:lnSpc>
              <a:buFont typeface="Wingdings" panose="05000000000000000000" pitchFamily="2" charset="2"/>
              <a:buChar char="§"/>
            </a:pPr>
            <a:r>
              <a:rPr lang="en-CA" sz="2000" b="1" dirty="0">
                <a:latin typeface="Candara" panose="020E0502030303020204" pitchFamily="34" charset="0"/>
              </a:rPr>
              <a:t>if the number of records increases to substantially more than (m * M) </a:t>
            </a:r>
          </a:p>
          <a:p>
            <a:pPr marL="1257300" lvl="2" indent="-342900">
              <a:lnSpc>
                <a:spcPct val="150000"/>
              </a:lnSpc>
              <a:buFont typeface="Wingdings" panose="05000000000000000000" pitchFamily="2" charset="2"/>
              <a:buChar char="§"/>
            </a:pPr>
            <a:r>
              <a:rPr lang="en-CA" sz="2000" b="1" dirty="0">
                <a:latin typeface="Candara" panose="020E0502030303020204" pitchFamily="34" charset="0"/>
              </a:rPr>
              <a:t>numerous collisions will result and retrieval will be slowed down because of the long lists of overflow records. </a:t>
            </a:r>
          </a:p>
          <a:p>
            <a:pPr marL="342900" indent="-342900">
              <a:lnSpc>
                <a:spcPct val="150000"/>
              </a:lnSpc>
              <a:buFont typeface="Wingdings" panose="05000000000000000000" pitchFamily="2" charset="2"/>
              <a:buChar char="§"/>
            </a:pPr>
            <a:r>
              <a:rPr lang="en-CA" sz="2200" dirty="0">
                <a:latin typeface="Candara" panose="020E0502030303020204" pitchFamily="34" charset="0"/>
              </a:rPr>
              <a:t>Newer dynamic file organizations based on hashing allow the number of buckets to vary dynamically with only localized reorganization</a:t>
            </a:r>
            <a:endParaRPr lang="en-CA" sz="2200" baseline="30000" dirty="0">
              <a:solidFill>
                <a:srgbClr val="0645AD"/>
              </a:solidFill>
              <a:latin typeface="Candara" panose="020E0502030303020204" pitchFamily="34" charset="0"/>
            </a:endParaRPr>
          </a:p>
        </p:txBody>
      </p:sp>
    </p:spTree>
    <p:extLst>
      <p:ext uri="{BB962C8B-B14F-4D97-AF65-F5344CB8AC3E}">
        <p14:creationId xmlns:p14="http://schemas.microsoft.com/office/powerpoint/2010/main" val="307049902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22" y="1"/>
            <a:ext cx="9145622" cy="609600"/>
          </a:xfrm>
        </p:spPr>
        <p:txBody>
          <a:bodyPr/>
          <a:lstStyle/>
          <a:p>
            <a:pPr>
              <a:lnSpc>
                <a:spcPct val="150000"/>
              </a:lnSpc>
            </a:pPr>
            <a:r>
              <a:rPr lang="en-US" altLang="en-US" sz="2800" dirty="0">
                <a:effectLst>
                  <a:outerShdw blurRad="38100" dist="38100" dir="2700000" algn="tl">
                    <a:srgbClr val="000000">
                      <a:alpha val="43137"/>
                    </a:srgbClr>
                  </a:outerShdw>
                </a:effectLst>
              </a:rPr>
              <a:t>Hashing techniques that allow dynamic file expansion</a:t>
            </a:r>
          </a:p>
        </p:txBody>
      </p:sp>
      <p:sp>
        <p:nvSpPr>
          <p:cNvPr id="45059" name="Content Placeholder 2"/>
          <p:cNvSpPr>
            <a:spLocks noGrp="1"/>
          </p:cNvSpPr>
          <p:nvPr>
            <p:ph idx="1"/>
          </p:nvPr>
        </p:nvSpPr>
        <p:spPr>
          <a:xfrm>
            <a:off x="52960" y="758756"/>
            <a:ext cx="9042400" cy="5946844"/>
          </a:xfrm>
        </p:spPr>
        <p:txBody>
          <a:bodyPr/>
          <a:lstStyle/>
          <a:p>
            <a:pPr>
              <a:lnSpc>
                <a:spcPct val="150000"/>
              </a:lnSpc>
            </a:pPr>
            <a:r>
              <a:rPr lang="en-US" altLang="en-US" dirty="0"/>
              <a:t>Extendible hashing</a:t>
            </a:r>
          </a:p>
          <a:p>
            <a:pPr lvl="1">
              <a:lnSpc>
                <a:spcPct val="150000"/>
              </a:lnSpc>
            </a:pPr>
            <a:r>
              <a:rPr lang="en-US" altLang="en-US" dirty="0"/>
              <a:t>File performance does not degrade as file grows</a:t>
            </a:r>
          </a:p>
          <a:p>
            <a:pPr>
              <a:lnSpc>
                <a:spcPct val="150000"/>
              </a:lnSpc>
            </a:pPr>
            <a:r>
              <a:rPr lang="en-US" altLang="en-US" dirty="0"/>
              <a:t>Dynamic hashing</a:t>
            </a:r>
          </a:p>
          <a:p>
            <a:pPr lvl="1">
              <a:lnSpc>
                <a:spcPct val="150000"/>
              </a:lnSpc>
            </a:pPr>
            <a:r>
              <a:rPr lang="en-US" altLang="en-US" dirty="0"/>
              <a:t>Maintains tree-structured directory</a:t>
            </a:r>
          </a:p>
          <a:p>
            <a:pPr>
              <a:lnSpc>
                <a:spcPct val="150000"/>
              </a:lnSpc>
            </a:pPr>
            <a:r>
              <a:rPr lang="en-US" altLang="en-US" dirty="0"/>
              <a:t>Linear hashing</a:t>
            </a:r>
          </a:p>
          <a:p>
            <a:pPr lvl="1">
              <a:lnSpc>
                <a:spcPct val="150000"/>
              </a:lnSpc>
            </a:pPr>
            <a:r>
              <a:rPr lang="en-US" altLang="en-US" dirty="0"/>
              <a:t>Allows hash file to expand and shrink buckets without needing a directory</a:t>
            </a:r>
          </a:p>
        </p:txBody>
      </p:sp>
    </p:spTree>
    <p:extLst>
      <p:ext uri="{BB962C8B-B14F-4D97-AF65-F5344CB8AC3E}">
        <p14:creationId xmlns:p14="http://schemas.microsoft.com/office/powerpoint/2010/main" val="10231898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1"/>
            <a:ext cx="9144000" cy="762000"/>
          </a:xfrm>
        </p:spPr>
        <p:txBody>
          <a:bodyPr/>
          <a:lstStyle/>
          <a:p>
            <a:r>
              <a:rPr lang="en-US" altLang="en-US" dirty="0"/>
              <a:t>Hashing Techniques</a:t>
            </a:r>
          </a:p>
        </p:txBody>
      </p:sp>
      <p:sp>
        <p:nvSpPr>
          <p:cNvPr id="41987" name="Content Placeholder 2"/>
          <p:cNvSpPr>
            <a:spLocks noGrp="1"/>
          </p:cNvSpPr>
          <p:nvPr>
            <p:ph idx="1"/>
          </p:nvPr>
        </p:nvSpPr>
        <p:spPr>
          <a:xfrm>
            <a:off x="62688" y="809015"/>
            <a:ext cx="9042400" cy="5980889"/>
          </a:xfrm>
        </p:spPr>
        <p:txBody>
          <a:bodyPr/>
          <a:lstStyle/>
          <a:p>
            <a:pPr>
              <a:lnSpc>
                <a:spcPct val="150000"/>
              </a:lnSpc>
            </a:pPr>
            <a:r>
              <a:rPr lang="en-US" altLang="en-US" dirty="0"/>
              <a:t>Hash function (randomizing function)</a:t>
            </a:r>
          </a:p>
          <a:p>
            <a:pPr lvl="1">
              <a:lnSpc>
                <a:spcPct val="150000"/>
              </a:lnSpc>
            </a:pPr>
            <a:r>
              <a:rPr lang="en-US" altLang="en-US" dirty="0"/>
              <a:t>Applied to hash field value of a record</a:t>
            </a:r>
          </a:p>
          <a:p>
            <a:pPr lvl="1">
              <a:lnSpc>
                <a:spcPct val="150000"/>
              </a:lnSpc>
            </a:pPr>
            <a:r>
              <a:rPr lang="en-US" altLang="en-US" dirty="0"/>
              <a:t>Yields address of the disk block of stored record</a:t>
            </a:r>
          </a:p>
          <a:p>
            <a:pPr>
              <a:lnSpc>
                <a:spcPct val="150000"/>
              </a:lnSpc>
            </a:pPr>
            <a:r>
              <a:rPr lang="en-US" altLang="en-US" dirty="0"/>
              <a:t>Organization called hash file</a:t>
            </a:r>
          </a:p>
          <a:p>
            <a:pPr lvl="1">
              <a:lnSpc>
                <a:spcPct val="150000"/>
              </a:lnSpc>
            </a:pPr>
            <a:r>
              <a:rPr lang="en-US" altLang="en-US" dirty="0"/>
              <a:t>Search condition is equality condition on the hash field</a:t>
            </a:r>
          </a:p>
          <a:p>
            <a:pPr lvl="1">
              <a:lnSpc>
                <a:spcPct val="150000"/>
              </a:lnSpc>
            </a:pPr>
            <a:r>
              <a:rPr lang="en-US" altLang="en-US" dirty="0"/>
              <a:t>Hash field typically key field</a:t>
            </a:r>
          </a:p>
          <a:p>
            <a:pPr>
              <a:lnSpc>
                <a:spcPct val="150000"/>
              </a:lnSpc>
            </a:pPr>
            <a:r>
              <a:rPr lang="en-US" altLang="en-US" dirty="0"/>
              <a:t>Hashing also internal search structure</a:t>
            </a:r>
          </a:p>
          <a:p>
            <a:pPr lvl="1">
              <a:lnSpc>
                <a:spcPct val="150000"/>
              </a:lnSpc>
            </a:pPr>
            <a:r>
              <a:rPr lang="en-US" altLang="en-US" dirty="0"/>
              <a:t>Used when group of records accessed exclusively by one field value</a:t>
            </a:r>
          </a:p>
        </p:txBody>
      </p:sp>
    </p:spTree>
    <p:extLst>
      <p:ext uri="{BB962C8B-B14F-4D97-AF65-F5344CB8AC3E}">
        <p14:creationId xmlns:p14="http://schemas.microsoft.com/office/powerpoint/2010/main" val="222334471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22" y="1"/>
            <a:ext cx="9145621" cy="609600"/>
          </a:xfrm>
        </p:spPr>
        <p:txBody>
          <a:bodyPr/>
          <a:lstStyle/>
          <a:p>
            <a:r>
              <a:rPr lang="en-US" altLang="en-US" b="1" dirty="0">
                <a:effectLst>
                  <a:outerShdw blurRad="38100" dist="38100" dir="2700000" algn="tl">
                    <a:srgbClr val="000000">
                      <a:alpha val="43137"/>
                    </a:srgbClr>
                  </a:outerShdw>
                </a:effectLst>
              </a:rPr>
              <a:t>Hashing Techniques: Extendible hashing</a:t>
            </a:r>
          </a:p>
        </p:txBody>
      </p:sp>
      <p:sp>
        <p:nvSpPr>
          <p:cNvPr id="45059" name="Content Placeholder 2"/>
          <p:cNvSpPr>
            <a:spLocks noGrp="1"/>
          </p:cNvSpPr>
          <p:nvPr>
            <p:ph idx="1"/>
          </p:nvPr>
        </p:nvSpPr>
        <p:spPr>
          <a:xfrm>
            <a:off x="24967" y="609601"/>
            <a:ext cx="9091040" cy="6248399"/>
          </a:xfrm>
        </p:spPr>
        <p:txBody>
          <a:bodyPr/>
          <a:lstStyle/>
          <a:p>
            <a:pPr>
              <a:lnSpc>
                <a:spcPct val="150000"/>
              </a:lnSpc>
            </a:pPr>
            <a:r>
              <a:rPr lang="en-CA" sz="2400" dirty="0"/>
              <a:t>Stores an access structure in addition to the file; the access structure is based on the values that result after application of the hash function to the search field.</a:t>
            </a:r>
          </a:p>
          <a:p>
            <a:pPr>
              <a:lnSpc>
                <a:spcPct val="150000"/>
              </a:lnSpc>
            </a:pPr>
            <a:r>
              <a:rPr lang="en-CA" sz="2400" dirty="0"/>
              <a:t>A type of directory—an array of 2</a:t>
            </a:r>
            <a:r>
              <a:rPr lang="en-CA" sz="2400" baseline="30000" dirty="0"/>
              <a:t>d</a:t>
            </a:r>
            <a:r>
              <a:rPr lang="en-CA" sz="2400" dirty="0"/>
              <a:t> bucket addresses—is maintained, where d is called the global depth of the directory.</a:t>
            </a:r>
            <a:endParaRPr lang="en-CA" sz="2400" b="1" dirty="0"/>
          </a:p>
          <a:p>
            <a:pPr lvl="1">
              <a:lnSpc>
                <a:spcPct val="150000"/>
              </a:lnSpc>
            </a:pPr>
            <a:r>
              <a:rPr lang="en-CA" sz="2000" dirty="0"/>
              <a:t>Splitting causes minor reorganization in most cases, since only the records in one bucket are redistributed to the two new buckets. </a:t>
            </a:r>
          </a:p>
          <a:p>
            <a:pPr lvl="1">
              <a:lnSpc>
                <a:spcPct val="150000"/>
              </a:lnSpc>
            </a:pPr>
            <a:r>
              <a:rPr lang="en-CA" sz="2000" dirty="0"/>
              <a:t>More expensive is when the directory has to be doubled (or halved). </a:t>
            </a:r>
          </a:p>
          <a:p>
            <a:pPr lvl="2">
              <a:lnSpc>
                <a:spcPct val="150000"/>
              </a:lnSpc>
            </a:pPr>
            <a:r>
              <a:rPr lang="en-CA" sz="1800" dirty="0"/>
              <a:t>the directory must be searched before accessing the buckets themselves, resulting in two block accesses instead of one in static hashing. </a:t>
            </a:r>
          </a:p>
          <a:p>
            <a:pPr lvl="2">
              <a:lnSpc>
                <a:spcPct val="150000"/>
              </a:lnSpc>
            </a:pPr>
            <a:r>
              <a:rPr lang="en-CA" sz="1800" dirty="0"/>
              <a:t>This performance penalty is considered minor and thus the scheme is considered quite desirable for dynamic files.</a:t>
            </a:r>
            <a:endParaRPr lang="en-US" altLang="en-US" sz="1800" dirty="0"/>
          </a:p>
        </p:txBody>
      </p:sp>
    </p:spTree>
    <p:extLst>
      <p:ext uri="{BB962C8B-B14F-4D97-AF65-F5344CB8AC3E}">
        <p14:creationId xmlns:p14="http://schemas.microsoft.com/office/powerpoint/2010/main" val="398693714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49161"/>
            <a:ext cx="2209800" cy="884903"/>
          </a:xfrm>
        </p:spPr>
        <p:txBody>
          <a:bodyPr anchor="ctr"/>
          <a:lstStyle/>
          <a:p>
            <a:pPr algn="ctr"/>
            <a:r>
              <a:rPr lang="en-US" altLang="en-US" sz="3000" b="1" dirty="0">
                <a:effectLst>
                  <a:outerShdw blurRad="38100" dist="38100" dir="2700000" algn="tl">
                    <a:srgbClr val="000000">
                      <a:alpha val="43137"/>
                    </a:srgbClr>
                  </a:outerShdw>
                </a:effectLst>
              </a:rPr>
              <a:t>Extendible Hashing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
            <a:ext cx="6602329" cy="6858000"/>
          </a:xfrm>
          <a:prstGeom prst="rect">
            <a:avLst/>
          </a:prstGeom>
        </p:spPr>
      </p:pic>
      <p:sp>
        <p:nvSpPr>
          <p:cNvPr id="5" name="Rectangle 4"/>
          <p:cNvSpPr/>
          <p:nvPr/>
        </p:nvSpPr>
        <p:spPr>
          <a:xfrm>
            <a:off x="14748" y="2667000"/>
            <a:ext cx="4114800" cy="4293483"/>
          </a:xfrm>
          <a:prstGeom prst="rect">
            <a:avLst/>
          </a:prstGeom>
        </p:spPr>
        <p:txBody>
          <a:bodyPr wrap="square">
            <a:spAutoFit/>
          </a:bodyPr>
          <a:lstStyle/>
          <a:p>
            <a:pPr marL="285750" indent="-285750">
              <a:buFont typeface="Wingdings" panose="05000000000000000000" pitchFamily="2" charset="2"/>
              <a:buChar char="§"/>
            </a:pPr>
            <a:r>
              <a:rPr lang="en-CA" sz="2100" dirty="0">
                <a:latin typeface="Candara" panose="020E0502030303020204" pitchFamily="34" charset="0"/>
              </a:rPr>
              <a:t>There does not have to be a distinct bucket for each of the directory locations.</a:t>
            </a:r>
          </a:p>
          <a:p>
            <a:pPr marL="285750" indent="-285750">
              <a:buFont typeface="Wingdings" panose="05000000000000000000" pitchFamily="2" charset="2"/>
              <a:buChar char="§"/>
            </a:pPr>
            <a:r>
              <a:rPr lang="en-CA" sz="2100" dirty="0">
                <a:latin typeface="Candara" panose="020E0502030303020204" pitchFamily="34" charset="0"/>
              </a:rPr>
              <a:t>The value of d can be increased or decreased by one at a time doubling or halving the number of entries in the directory array. </a:t>
            </a:r>
          </a:p>
          <a:p>
            <a:pPr marL="285750" indent="-285750">
              <a:buFont typeface="Wingdings" panose="05000000000000000000" pitchFamily="2" charset="2"/>
              <a:buChar char="§"/>
            </a:pPr>
            <a:r>
              <a:rPr lang="en-CA" sz="2100" dirty="0">
                <a:latin typeface="Candara" panose="020E0502030303020204" pitchFamily="34" charset="0"/>
              </a:rPr>
              <a:t>Doubling is needed if a bucket, whose local depth d′ == d overflows. </a:t>
            </a:r>
          </a:p>
          <a:p>
            <a:pPr marL="285750" indent="-285750">
              <a:buFont typeface="Wingdings" panose="05000000000000000000" pitchFamily="2" charset="2"/>
              <a:buChar char="§"/>
            </a:pPr>
            <a:r>
              <a:rPr lang="en-CA" sz="2100" dirty="0">
                <a:latin typeface="Candara" panose="020E0502030303020204" pitchFamily="34" charset="0"/>
              </a:rPr>
              <a:t>Halving occurs if d &gt; d′ for all the buckets after some deletions occur. </a:t>
            </a:r>
            <a:endParaRPr lang="en-US" sz="2100" dirty="0">
              <a:latin typeface="Candara" panose="020E0502030303020204" pitchFamily="34" charset="0"/>
            </a:endParaRPr>
          </a:p>
        </p:txBody>
      </p:sp>
    </p:spTree>
    <p:extLst>
      <p:ext uri="{BB962C8B-B14F-4D97-AF65-F5344CB8AC3E}">
        <p14:creationId xmlns:p14="http://schemas.microsoft.com/office/powerpoint/2010/main" val="145287788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49161"/>
            <a:ext cx="9144000" cy="506361"/>
          </a:xfrm>
        </p:spPr>
        <p:txBody>
          <a:bodyPr anchor="ctr"/>
          <a:lstStyle/>
          <a:p>
            <a:pPr algn="ctr"/>
            <a:r>
              <a:rPr lang="en-US" altLang="en-US" sz="3000" b="1" dirty="0">
                <a:effectLst>
                  <a:outerShdw blurRad="38100" dist="38100" dir="2700000" algn="tl">
                    <a:srgbClr val="000000">
                      <a:alpha val="43137"/>
                    </a:srgbClr>
                  </a:outerShdw>
                </a:effectLst>
              </a:rPr>
              <a:t>Extendible Hashing: Insert a new record</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0702" b="43450"/>
          <a:stretch/>
        </p:blipFill>
        <p:spPr>
          <a:xfrm>
            <a:off x="0" y="533399"/>
            <a:ext cx="8839200" cy="4209527"/>
          </a:xfrm>
          <a:prstGeom prst="rect">
            <a:avLst/>
          </a:prstGeom>
        </p:spPr>
      </p:pic>
      <p:sp>
        <p:nvSpPr>
          <p:cNvPr id="5" name="Rectangle 4"/>
          <p:cNvSpPr/>
          <p:nvPr/>
        </p:nvSpPr>
        <p:spPr>
          <a:xfrm>
            <a:off x="12290" y="4953000"/>
            <a:ext cx="9131710" cy="1938992"/>
          </a:xfrm>
          <a:prstGeom prst="rect">
            <a:avLst/>
          </a:prstGeom>
        </p:spPr>
        <p:txBody>
          <a:bodyPr wrap="square">
            <a:spAutoFit/>
          </a:bodyPr>
          <a:lstStyle/>
          <a:p>
            <a:pPr marL="285750" indent="-285750">
              <a:buFont typeface="Wingdings" panose="05000000000000000000" pitchFamily="2" charset="2"/>
              <a:buChar char="§"/>
            </a:pPr>
            <a:r>
              <a:rPr lang="en-CA" sz="2000" dirty="0">
                <a:latin typeface="Candara" panose="020E0502030303020204" pitchFamily="34" charset="0"/>
              </a:rPr>
              <a:t>Insert a new record whose hash values start with 01 and causes overflow.</a:t>
            </a:r>
          </a:p>
          <a:p>
            <a:pPr marL="285750" indent="-285750">
              <a:buFont typeface="Wingdings" panose="05000000000000000000" pitchFamily="2" charset="2"/>
              <a:buChar char="§"/>
            </a:pPr>
            <a:r>
              <a:rPr lang="en-CA" sz="2000" dirty="0">
                <a:latin typeface="Candara" panose="020E0502030303020204" pitchFamily="34" charset="0"/>
              </a:rPr>
              <a:t>The records will be distributed between two buckets: </a:t>
            </a:r>
          </a:p>
          <a:p>
            <a:pPr marL="742950" lvl="1" indent="-285750">
              <a:buFont typeface="Wingdings" panose="05000000000000000000" pitchFamily="2" charset="2"/>
              <a:buChar char="§"/>
            </a:pPr>
            <a:r>
              <a:rPr lang="en-CA" sz="2000" dirty="0">
                <a:latin typeface="Candara" panose="020E0502030303020204" pitchFamily="34" charset="0"/>
              </a:rPr>
              <a:t>the first contains all records whose hash values start with 010, and</a:t>
            </a:r>
          </a:p>
          <a:p>
            <a:pPr marL="742950" lvl="1" indent="-285750">
              <a:buFont typeface="Wingdings" panose="05000000000000000000" pitchFamily="2" charset="2"/>
              <a:buChar char="§"/>
            </a:pPr>
            <a:r>
              <a:rPr lang="en-CA" sz="2000" dirty="0">
                <a:latin typeface="Candara" panose="020E0502030303020204" pitchFamily="34" charset="0"/>
              </a:rPr>
              <a:t>the second all those whose hash values start with 011. </a:t>
            </a:r>
          </a:p>
          <a:p>
            <a:pPr marL="285750" indent="-285750">
              <a:buFont typeface="Wingdings" panose="05000000000000000000" pitchFamily="2" charset="2"/>
              <a:buChar char="§"/>
            </a:pPr>
            <a:r>
              <a:rPr lang="en-CA" sz="2000" dirty="0">
                <a:latin typeface="Candara" panose="020E0502030303020204" pitchFamily="34" charset="0"/>
              </a:rPr>
              <a:t>Now the two directory locations for 010 and 011 point to the two new distinct buckets. The local depth d′ of the two new buckets is 3.</a:t>
            </a:r>
            <a:endParaRPr lang="en-US" dirty="0">
              <a:latin typeface="Candara" panose="020E0502030303020204" pitchFamily="34" charset="0"/>
            </a:endParaRPr>
          </a:p>
        </p:txBody>
      </p:sp>
      <p:sp>
        <p:nvSpPr>
          <p:cNvPr id="2" name="Rectangle 1"/>
          <p:cNvSpPr/>
          <p:nvPr/>
        </p:nvSpPr>
        <p:spPr bwMode="auto">
          <a:xfrm>
            <a:off x="4191000" y="2895600"/>
            <a:ext cx="4724400" cy="14478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4124642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49161"/>
            <a:ext cx="9144000" cy="506361"/>
          </a:xfrm>
        </p:spPr>
        <p:txBody>
          <a:bodyPr anchor="ctr"/>
          <a:lstStyle/>
          <a:p>
            <a:pPr algn="ctr"/>
            <a:r>
              <a:rPr lang="en-US" altLang="en-US" sz="3000" b="1" dirty="0">
                <a:effectLst>
                  <a:outerShdw blurRad="38100" dist="38100" dir="2700000" algn="tl">
                    <a:srgbClr val="000000">
                      <a:alpha val="43137"/>
                    </a:srgbClr>
                  </a:outerShdw>
                </a:effectLst>
              </a:rPr>
              <a:t>Extendible Hashing: Insert a new record</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50" b="223"/>
          <a:stretch/>
        </p:blipFill>
        <p:spPr>
          <a:xfrm>
            <a:off x="3196774" y="533400"/>
            <a:ext cx="5952142" cy="6215271"/>
          </a:xfrm>
          <a:prstGeom prst="rect">
            <a:avLst/>
          </a:prstGeom>
        </p:spPr>
      </p:pic>
      <p:sp>
        <p:nvSpPr>
          <p:cNvPr id="4" name="Rectangle 3"/>
          <p:cNvSpPr/>
          <p:nvPr/>
        </p:nvSpPr>
        <p:spPr>
          <a:xfrm>
            <a:off x="-22124" y="3101519"/>
            <a:ext cx="4746524" cy="3647152"/>
          </a:xfrm>
          <a:prstGeom prst="rect">
            <a:avLst/>
          </a:prstGeom>
        </p:spPr>
        <p:txBody>
          <a:bodyPr wrap="square">
            <a:spAutoFit/>
          </a:bodyPr>
          <a:lstStyle/>
          <a:p>
            <a:pPr marL="342900" indent="-342900" algn="just">
              <a:buFont typeface="Wingdings" panose="05000000000000000000" pitchFamily="2" charset="2"/>
              <a:buChar char="§"/>
            </a:pPr>
            <a:r>
              <a:rPr lang="en-CA" sz="2100" dirty="0">
                <a:latin typeface="Candara" panose="020E0502030303020204" pitchFamily="34" charset="0"/>
              </a:rPr>
              <a:t>If the bucket for records whose hash values start with 111 overflows,</a:t>
            </a:r>
          </a:p>
          <a:p>
            <a:pPr marL="800100" lvl="1" indent="-342900" algn="just">
              <a:buFont typeface="Wingdings" panose="05000000000000000000" pitchFamily="2" charset="2"/>
              <a:buChar char="§"/>
            </a:pPr>
            <a:r>
              <a:rPr lang="en-CA" sz="2100" dirty="0">
                <a:latin typeface="Candara" panose="020E0502030303020204" pitchFamily="34" charset="0"/>
              </a:rPr>
              <a:t>the two new buckets need a directory with global depth d = 4, because the two buckets are now labeled 1110 and 1111, and hence their local depths are both 4. </a:t>
            </a:r>
          </a:p>
          <a:p>
            <a:pPr marL="800100" lvl="1" indent="-342900" algn="just">
              <a:buFont typeface="Wingdings" panose="05000000000000000000" pitchFamily="2" charset="2"/>
              <a:buChar char="§"/>
            </a:pPr>
            <a:r>
              <a:rPr lang="en-CA" sz="2100" dirty="0">
                <a:latin typeface="Candara" panose="020E0502030303020204" pitchFamily="34" charset="0"/>
              </a:rPr>
              <a:t>The directory size is hence doubled, and each of the other original locations in the</a:t>
            </a:r>
            <a:endParaRPr lang="en-US" sz="2100" dirty="0">
              <a:latin typeface="Candara" panose="020E0502030303020204" pitchFamily="34" charset="0"/>
            </a:endParaRPr>
          </a:p>
        </p:txBody>
      </p:sp>
    </p:spTree>
    <p:extLst>
      <p:ext uri="{BB962C8B-B14F-4D97-AF65-F5344CB8AC3E}">
        <p14:creationId xmlns:p14="http://schemas.microsoft.com/office/powerpoint/2010/main" val="289034540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Extendible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7" name="Rectangle 6"/>
          <p:cNvSpPr/>
          <p:nvPr/>
        </p:nvSpPr>
        <p:spPr>
          <a:xfrm>
            <a:off x="3120758" y="488775"/>
            <a:ext cx="5791704" cy="461665"/>
          </a:xfrm>
          <a:prstGeom prst="rect">
            <a:avLst/>
          </a:prstGeom>
        </p:spPr>
        <p:txBody>
          <a:bodyPr wrap="square">
            <a:spAutoFit/>
          </a:bodyPr>
          <a:lstStyle/>
          <a:p>
            <a:pPr algn="just"/>
            <a:r>
              <a:rPr lang="en-CA" dirty="0"/>
              <a:t>After inserting 1, 7, 3, 8, 12, 14:</a:t>
            </a:r>
            <a:endParaRPr lang="en-US" dirty="0">
              <a:latin typeface="Candara" panose="020E0502030303020204" pitchFamily="34" charset="0"/>
            </a:endParaRPr>
          </a:p>
        </p:txBody>
      </p:sp>
      <p:sp>
        <p:nvSpPr>
          <p:cNvPr id="8" name="Rectangle 7"/>
          <p:cNvSpPr/>
          <p:nvPr/>
        </p:nvSpPr>
        <p:spPr bwMode="auto">
          <a:xfrm>
            <a:off x="3696439" y="16495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3696439" y="200596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4" name="Rectangle 13"/>
          <p:cNvSpPr/>
          <p:nvPr/>
        </p:nvSpPr>
        <p:spPr bwMode="auto">
          <a:xfrm>
            <a:off x="5135028" y="1325383"/>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5" name="Rectangle 14"/>
          <p:cNvSpPr/>
          <p:nvPr/>
        </p:nvSpPr>
        <p:spPr bwMode="auto">
          <a:xfrm>
            <a:off x="5948646" y="13253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0" name="Rectangle 19"/>
          <p:cNvSpPr/>
          <p:nvPr/>
        </p:nvSpPr>
        <p:spPr bwMode="auto">
          <a:xfrm>
            <a:off x="5135027"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1" name="Rectangle 20"/>
          <p:cNvSpPr/>
          <p:nvPr/>
        </p:nvSpPr>
        <p:spPr bwMode="auto">
          <a:xfrm>
            <a:off x="5948646"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cxnSp>
        <p:nvCxnSpPr>
          <p:cNvPr id="22" name="Straight Arrow Connector 21"/>
          <p:cNvCxnSpPr>
            <a:stCxn id="8" idx="3"/>
            <a:endCxn id="14" idx="1"/>
          </p:cNvCxnSpPr>
          <p:nvPr/>
        </p:nvCxnSpPr>
        <p:spPr bwMode="auto">
          <a:xfrm flipV="1">
            <a:off x="4458439" y="1515883"/>
            <a:ext cx="676589" cy="32416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23" name="Straight Arrow Connector 22"/>
          <p:cNvCxnSpPr>
            <a:stCxn id="9" idx="3"/>
            <a:endCxn id="20" idx="1"/>
          </p:cNvCxnSpPr>
          <p:nvPr/>
        </p:nvCxnSpPr>
        <p:spPr bwMode="auto">
          <a:xfrm>
            <a:off x="4458439" y="2196467"/>
            <a:ext cx="676588" cy="17532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5" name="Rectangle 24"/>
          <p:cNvSpPr/>
          <p:nvPr/>
        </p:nvSpPr>
        <p:spPr>
          <a:xfrm>
            <a:off x="3603035" y="2477104"/>
            <a:ext cx="1397165" cy="646331"/>
          </a:xfrm>
          <a:prstGeom prst="rect">
            <a:avLst/>
          </a:prstGeom>
        </p:spPr>
        <p:txBody>
          <a:bodyPr wrap="square">
            <a:spAutoFit/>
          </a:bodyPr>
          <a:lstStyle/>
          <a:p>
            <a:pPr algn="just"/>
            <a:r>
              <a:rPr lang="en-CA" sz="1800" dirty="0"/>
              <a:t>Global Depth = 1 </a:t>
            </a:r>
            <a:endParaRPr lang="en-US" sz="1800" dirty="0">
              <a:latin typeface="Candara" panose="020E0502030303020204" pitchFamily="34" charset="0"/>
            </a:endParaRPr>
          </a:p>
        </p:txBody>
      </p:sp>
      <p:sp>
        <p:nvSpPr>
          <p:cNvPr id="26" name="Rectangle 25"/>
          <p:cNvSpPr/>
          <p:nvPr/>
        </p:nvSpPr>
        <p:spPr bwMode="auto">
          <a:xfrm>
            <a:off x="6767181" y="13253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7" name="Rectangle 26"/>
          <p:cNvSpPr/>
          <p:nvPr/>
        </p:nvSpPr>
        <p:spPr bwMode="auto">
          <a:xfrm>
            <a:off x="6767181"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29" name="Rectangle 28"/>
          <p:cNvSpPr/>
          <p:nvPr/>
        </p:nvSpPr>
        <p:spPr>
          <a:xfrm>
            <a:off x="5086601" y="1023958"/>
            <a:ext cx="883058" cy="369332"/>
          </a:xfrm>
          <a:prstGeom prst="rect">
            <a:avLst/>
          </a:prstGeom>
        </p:spPr>
        <p:txBody>
          <a:bodyPr wrap="square">
            <a:spAutoFit/>
          </a:bodyPr>
          <a:lstStyle/>
          <a:p>
            <a:pPr algn="just"/>
            <a:r>
              <a:rPr lang="en-CA" sz="1800" dirty="0"/>
              <a:t>D = 1 </a:t>
            </a:r>
            <a:endParaRPr lang="en-US" sz="1800" dirty="0">
              <a:latin typeface="Candara" panose="020E0502030303020204" pitchFamily="34" charset="0"/>
            </a:endParaRPr>
          </a:p>
        </p:txBody>
      </p:sp>
      <p:sp>
        <p:nvSpPr>
          <p:cNvPr id="30" name="Rectangle 29"/>
          <p:cNvSpPr/>
          <p:nvPr/>
        </p:nvSpPr>
        <p:spPr>
          <a:xfrm>
            <a:off x="5135027" y="1891548"/>
            <a:ext cx="883058" cy="369332"/>
          </a:xfrm>
          <a:prstGeom prst="rect">
            <a:avLst/>
          </a:prstGeom>
        </p:spPr>
        <p:txBody>
          <a:bodyPr wrap="square">
            <a:spAutoFit/>
          </a:bodyPr>
          <a:lstStyle/>
          <a:p>
            <a:pPr algn="just"/>
            <a:r>
              <a:rPr lang="en-CA" sz="1800" dirty="0"/>
              <a:t>D = 1 </a:t>
            </a:r>
            <a:endParaRPr lang="en-US" sz="1800" dirty="0">
              <a:latin typeface="Candara" panose="020E0502030303020204" pitchFamily="34" charset="0"/>
            </a:endParaRPr>
          </a:p>
        </p:txBody>
      </p:sp>
      <p:sp>
        <p:nvSpPr>
          <p:cNvPr id="31" name="Rectangle 30"/>
          <p:cNvSpPr/>
          <p:nvPr/>
        </p:nvSpPr>
        <p:spPr>
          <a:xfrm>
            <a:off x="3118300" y="3445060"/>
            <a:ext cx="5957125" cy="461665"/>
          </a:xfrm>
          <a:prstGeom prst="rect">
            <a:avLst/>
          </a:prstGeom>
        </p:spPr>
        <p:txBody>
          <a:bodyPr wrap="square">
            <a:spAutoFit/>
          </a:bodyPr>
          <a:lstStyle/>
          <a:p>
            <a:pPr algn="just"/>
            <a:r>
              <a:rPr lang="en-CA" dirty="0"/>
              <a:t>Inserting 11 produces overflow on bucket</a:t>
            </a:r>
            <a:r>
              <a:rPr lang="en-CA" baseline="-25000" dirty="0"/>
              <a:t>1</a:t>
            </a:r>
            <a:endParaRPr lang="en-US" baseline="-25000" dirty="0">
              <a:latin typeface="Candara" panose="020E0502030303020204" pitchFamily="34" charset="0"/>
            </a:endParaRPr>
          </a:p>
        </p:txBody>
      </p:sp>
      <p:sp>
        <p:nvSpPr>
          <p:cNvPr id="34" name="Rectangle 33"/>
          <p:cNvSpPr/>
          <p:nvPr/>
        </p:nvSpPr>
        <p:spPr bwMode="auto">
          <a:xfrm>
            <a:off x="3450126" y="46216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35" name="Rectangle 34"/>
          <p:cNvSpPr/>
          <p:nvPr/>
        </p:nvSpPr>
        <p:spPr bwMode="auto">
          <a:xfrm>
            <a:off x="3450126" y="497805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36" name="Rectangle 35"/>
          <p:cNvSpPr/>
          <p:nvPr/>
        </p:nvSpPr>
        <p:spPr bwMode="auto">
          <a:xfrm>
            <a:off x="4887132" y="4297467"/>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5704790" y="429746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8" name="Rectangle 37"/>
          <p:cNvSpPr/>
          <p:nvPr/>
        </p:nvSpPr>
        <p:spPr bwMode="auto">
          <a:xfrm>
            <a:off x="4887132" y="53764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9" name="Rectangle 38"/>
          <p:cNvSpPr/>
          <p:nvPr/>
        </p:nvSpPr>
        <p:spPr bwMode="auto">
          <a:xfrm>
            <a:off x="5704790" y="53764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40" name="Straight Arrow Connector 39"/>
          <p:cNvCxnSpPr>
            <a:endCxn id="36" idx="1"/>
          </p:cNvCxnSpPr>
          <p:nvPr/>
        </p:nvCxnSpPr>
        <p:spPr bwMode="auto">
          <a:xfrm flipV="1">
            <a:off x="4231790" y="4487967"/>
            <a:ext cx="655342" cy="32416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1" name="Straight Arrow Connector 40"/>
          <p:cNvCxnSpPr>
            <a:stCxn id="35" idx="3"/>
            <a:endCxn id="36" idx="1"/>
          </p:cNvCxnSpPr>
          <p:nvPr/>
        </p:nvCxnSpPr>
        <p:spPr bwMode="auto">
          <a:xfrm flipV="1">
            <a:off x="4212126" y="4487967"/>
            <a:ext cx="675006" cy="68058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2" name="Rectangle 41"/>
          <p:cNvSpPr/>
          <p:nvPr/>
        </p:nvSpPr>
        <p:spPr>
          <a:xfrm>
            <a:off x="3337090" y="6135469"/>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43" name="Rectangle 42"/>
          <p:cNvSpPr/>
          <p:nvPr/>
        </p:nvSpPr>
        <p:spPr bwMode="auto">
          <a:xfrm>
            <a:off x="6513493" y="429746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4" name="Rectangle 43"/>
          <p:cNvSpPr/>
          <p:nvPr/>
        </p:nvSpPr>
        <p:spPr bwMode="auto">
          <a:xfrm>
            <a:off x="6513493" y="53764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4"/>
          <p:cNvSpPr/>
          <p:nvPr/>
        </p:nvSpPr>
        <p:spPr>
          <a:xfrm>
            <a:off x="4840288" y="3996042"/>
            <a:ext cx="883058" cy="369332"/>
          </a:xfrm>
          <a:prstGeom prst="rect">
            <a:avLst/>
          </a:prstGeom>
        </p:spPr>
        <p:txBody>
          <a:bodyPr wrap="square">
            <a:spAutoFit/>
          </a:bodyPr>
          <a:lstStyle/>
          <a:p>
            <a:pPr algn="just"/>
            <a:r>
              <a:rPr lang="en-CA" sz="1800" dirty="0"/>
              <a:t>D = 1 </a:t>
            </a:r>
            <a:endParaRPr lang="en-US" sz="1800" dirty="0">
              <a:latin typeface="Candara" panose="020E0502030303020204" pitchFamily="34" charset="0"/>
            </a:endParaRPr>
          </a:p>
        </p:txBody>
      </p:sp>
      <p:sp>
        <p:nvSpPr>
          <p:cNvPr id="46" name="Rectangle 45"/>
          <p:cNvSpPr/>
          <p:nvPr/>
        </p:nvSpPr>
        <p:spPr>
          <a:xfrm>
            <a:off x="4887132" y="5086727"/>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49" name="Rectangle 48"/>
          <p:cNvSpPr/>
          <p:nvPr/>
        </p:nvSpPr>
        <p:spPr bwMode="auto">
          <a:xfrm>
            <a:off x="3450126" y="536460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50" name="Rectangle 49"/>
          <p:cNvSpPr/>
          <p:nvPr/>
        </p:nvSpPr>
        <p:spPr bwMode="auto">
          <a:xfrm>
            <a:off x="3450126" y="5721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52" name="Rectangle 51"/>
          <p:cNvSpPr/>
          <p:nvPr/>
        </p:nvSpPr>
        <p:spPr bwMode="auto">
          <a:xfrm>
            <a:off x="4887132" y="63007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53" name="Rectangle 52"/>
          <p:cNvSpPr/>
          <p:nvPr/>
        </p:nvSpPr>
        <p:spPr bwMode="auto">
          <a:xfrm>
            <a:off x="5704790" y="63007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54" name="Rectangle 53"/>
          <p:cNvSpPr/>
          <p:nvPr/>
        </p:nvSpPr>
        <p:spPr bwMode="auto">
          <a:xfrm>
            <a:off x="6513493" y="63007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5" name="Rectangle 54"/>
          <p:cNvSpPr/>
          <p:nvPr/>
        </p:nvSpPr>
        <p:spPr>
          <a:xfrm>
            <a:off x="4887132" y="6010959"/>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56" name="Straight Arrow Connector 55"/>
          <p:cNvCxnSpPr>
            <a:stCxn id="50" idx="3"/>
            <a:endCxn id="52" idx="1"/>
          </p:cNvCxnSpPr>
          <p:nvPr/>
        </p:nvCxnSpPr>
        <p:spPr bwMode="auto">
          <a:xfrm>
            <a:off x="4212126" y="5911527"/>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0" name="Straight Arrow Connector 59"/>
          <p:cNvCxnSpPr>
            <a:stCxn id="49" idx="3"/>
            <a:endCxn id="38" idx="1"/>
          </p:cNvCxnSpPr>
          <p:nvPr/>
        </p:nvCxnSpPr>
        <p:spPr bwMode="auto">
          <a:xfrm>
            <a:off x="4212126" y="5555108"/>
            <a:ext cx="675006" cy="1186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3" name="Rectangle 2">
            <a:extLst>
              <a:ext uri="{FF2B5EF4-FFF2-40B4-BE49-F238E27FC236}">
                <a16:creationId xmlns:a16="http://schemas.microsoft.com/office/drawing/2014/main" id="{58340AB7-1AFA-4B9A-A798-38780E740F1E}"/>
              </a:ext>
            </a:extLst>
          </p:cNvPr>
          <p:cNvSpPr/>
          <p:nvPr/>
        </p:nvSpPr>
        <p:spPr bwMode="auto">
          <a:xfrm>
            <a:off x="39756" y="609600"/>
            <a:ext cx="407505" cy="29718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48" name="Rectangle 47">
            <a:extLst>
              <a:ext uri="{FF2B5EF4-FFF2-40B4-BE49-F238E27FC236}">
                <a16:creationId xmlns:a16="http://schemas.microsoft.com/office/drawing/2014/main" id="{195C0C78-34A1-47D1-943F-DDDBAA7D643F}"/>
              </a:ext>
            </a:extLst>
          </p:cNvPr>
          <p:cNvSpPr/>
          <p:nvPr/>
        </p:nvSpPr>
        <p:spPr bwMode="auto">
          <a:xfrm>
            <a:off x="37364" y="3685831"/>
            <a:ext cx="407505" cy="39625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1" name="Rectangle 50">
            <a:extLst>
              <a:ext uri="{FF2B5EF4-FFF2-40B4-BE49-F238E27FC236}">
                <a16:creationId xmlns:a16="http://schemas.microsoft.com/office/drawing/2014/main" id="{C7CF9492-29D9-42CC-8AA3-EDC6CA4DE02C}"/>
              </a:ext>
            </a:extLst>
          </p:cNvPr>
          <p:cNvSpPr/>
          <p:nvPr/>
        </p:nvSpPr>
        <p:spPr bwMode="auto">
          <a:xfrm>
            <a:off x="720869" y="609600"/>
            <a:ext cx="166389" cy="142094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
        <p:nvSpPr>
          <p:cNvPr id="57" name="Rectangle 56">
            <a:extLst>
              <a:ext uri="{FF2B5EF4-FFF2-40B4-BE49-F238E27FC236}">
                <a16:creationId xmlns:a16="http://schemas.microsoft.com/office/drawing/2014/main" id="{4DB82673-7B2D-4FBE-9602-273EAFF4C0D6}"/>
              </a:ext>
            </a:extLst>
          </p:cNvPr>
          <p:cNvSpPr/>
          <p:nvPr/>
        </p:nvSpPr>
        <p:spPr bwMode="auto">
          <a:xfrm>
            <a:off x="727609" y="2160452"/>
            <a:ext cx="166389" cy="142094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827441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7"/>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0"/>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5"/>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5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4" grpId="0" animBg="1"/>
      <p:bldP spid="15" grpId="0" animBg="1"/>
      <p:bldP spid="20" grpId="0" animBg="1"/>
      <p:bldP spid="21" grpId="0" animBg="1"/>
      <p:bldP spid="25" grpId="0"/>
      <p:bldP spid="26" grpId="0" animBg="1"/>
      <p:bldP spid="27" grpId="0" animBg="1"/>
      <p:bldP spid="29" grpId="0"/>
      <p:bldP spid="30" grpId="0"/>
      <p:bldP spid="31" grpId="0"/>
      <p:bldP spid="34" grpId="0" animBg="1"/>
      <p:bldP spid="35" grpId="0" animBg="1"/>
      <p:bldP spid="36" grpId="0" animBg="1"/>
      <p:bldP spid="37" grpId="0" animBg="1"/>
      <p:bldP spid="38" grpId="0" animBg="1"/>
      <p:bldP spid="39" grpId="0" animBg="1"/>
      <p:bldP spid="42" grpId="0"/>
      <p:bldP spid="43" grpId="0" animBg="1"/>
      <p:bldP spid="44" grpId="0" animBg="1"/>
      <p:bldP spid="45" grpId="0"/>
      <p:bldP spid="46" grpId="0"/>
      <p:bldP spid="49" grpId="0" animBg="1"/>
      <p:bldP spid="50" grpId="0" animBg="1"/>
      <p:bldP spid="52" grpId="0" animBg="1"/>
      <p:bldP spid="53" grpId="0" animBg="1"/>
      <p:bldP spid="54" grpId="0" animBg="1"/>
      <p:bldP spid="55" grpId="0"/>
      <p:bldP spid="3" grpId="0" animBg="1"/>
      <p:bldP spid="3" grpId="1" animBg="1"/>
      <p:bldP spid="48" grpId="0" animBg="1"/>
      <p:bldP spid="48" grpId="1" animBg="1"/>
      <p:bldP spid="51" grpId="0" animBg="1"/>
      <p:bldP spid="51" grpId="1" animBg="1"/>
      <p:bldP spid="57" grpId="0" animBg="1"/>
      <p:bldP spid="5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Extendible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3107227" y="3318827"/>
            <a:ext cx="5957125" cy="461665"/>
          </a:xfrm>
          <a:prstGeom prst="rect">
            <a:avLst/>
          </a:prstGeom>
        </p:spPr>
        <p:txBody>
          <a:bodyPr wrap="square">
            <a:spAutoFit/>
          </a:bodyPr>
          <a:lstStyle/>
          <a:p>
            <a:pPr algn="just"/>
            <a:r>
              <a:rPr lang="en-CA" dirty="0"/>
              <a:t>Inserting 2 produces overflow on bucket</a:t>
            </a:r>
            <a:r>
              <a:rPr lang="en-CA" baseline="-25000" dirty="0"/>
              <a:t>0</a:t>
            </a:r>
            <a:endParaRPr lang="en-US" baseline="-25000" dirty="0">
              <a:latin typeface="Candara" panose="020E0502030303020204" pitchFamily="34" charset="0"/>
            </a:endParaRPr>
          </a:p>
        </p:txBody>
      </p:sp>
      <p:sp>
        <p:nvSpPr>
          <p:cNvPr id="34" name="Rectangle 33"/>
          <p:cNvSpPr/>
          <p:nvPr/>
        </p:nvSpPr>
        <p:spPr bwMode="auto">
          <a:xfrm>
            <a:off x="3450126" y="46216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35" name="Rectangle 34"/>
          <p:cNvSpPr/>
          <p:nvPr/>
        </p:nvSpPr>
        <p:spPr bwMode="auto">
          <a:xfrm>
            <a:off x="3450126" y="497805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36" name="Rectangle 35"/>
          <p:cNvSpPr/>
          <p:nvPr/>
        </p:nvSpPr>
        <p:spPr bwMode="auto">
          <a:xfrm>
            <a:off x="4887132" y="4130323"/>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5704790" y="41303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8" name="Rectangle 37"/>
          <p:cNvSpPr/>
          <p:nvPr/>
        </p:nvSpPr>
        <p:spPr bwMode="auto">
          <a:xfrm>
            <a:off x="4887132"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9" name="Rectangle 38"/>
          <p:cNvSpPr/>
          <p:nvPr/>
        </p:nvSpPr>
        <p:spPr bwMode="auto">
          <a:xfrm>
            <a:off x="5704790"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40" name="Straight Arrow Connector 39"/>
          <p:cNvCxnSpPr>
            <a:endCxn id="36" idx="1"/>
          </p:cNvCxnSpPr>
          <p:nvPr/>
        </p:nvCxnSpPr>
        <p:spPr bwMode="auto">
          <a:xfrm flipV="1">
            <a:off x="4231790" y="4320823"/>
            <a:ext cx="655342" cy="49131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1" name="Straight Arrow Connector 40"/>
          <p:cNvCxnSpPr>
            <a:stCxn id="35" idx="3"/>
            <a:endCxn id="77" idx="1"/>
          </p:cNvCxnSpPr>
          <p:nvPr/>
        </p:nvCxnSpPr>
        <p:spPr bwMode="auto">
          <a:xfrm flipV="1">
            <a:off x="4212126" y="5069483"/>
            <a:ext cx="675006" cy="9906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2" name="Rectangle 41"/>
          <p:cNvSpPr/>
          <p:nvPr/>
        </p:nvSpPr>
        <p:spPr>
          <a:xfrm>
            <a:off x="3337090" y="6135469"/>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43" name="Rectangle 42"/>
          <p:cNvSpPr/>
          <p:nvPr/>
        </p:nvSpPr>
        <p:spPr bwMode="auto">
          <a:xfrm>
            <a:off x="6513493" y="41303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4" name="Rectangle 43"/>
          <p:cNvSpPr/>
          <p:nvPr/>
        </p:nvSpPr>
        <p:spPr bwMode="auto">
          <a:xfrm>
            <a:off x="6513493"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4"/>
          <p:cNvSpPr/>
          <p:nvPr/>
        </p:nvSpPr>
        <p:spPr>
          <a:xfrm>
            <a:off x="4840288" y="3819690"/>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46" name="Rectangle 45"/>
          <p:cNvSpPr/>
          <p:nvPr/>
        </p:nvSpPr>
        <p:spPr>
          <a:xfrm>
            <a:off x="4887132" y="5352191"/>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49" name="Rectangle 48"/>
          <p:cNvSpPr/>
          <p:nvPr/>
        </p:nvSpPr>
        <p:spPr bwMode="auto">
          <a:xfrm>
            <a:off x="3450126" y="536460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50" name="Rectangle 49"/>
          <p:cNvSpPr/>
          <p:nvPr/>
        </p:nvSpPr>
        <p:spPr bwMode="auto">
          <a:xfrm>
            <a:off x="3450126" y="5721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52" name="Rectangle 51"/>
          <p:cNvSpPr/>
          <p:nvPr/>
        </p:nvSpPr>
        <p:spPr bwMode="auto">
          <a:xfrm>
            <a:off x="4887132"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53" name="Rectangle 52"/>
          <p:cNvSpPr/>
          <p:nvPr/>
        </p:nvSpPr>
        <p:spPr bwMode="auto">
          <a:xfrm>
            <a:off x="5704790"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54" name="Rectangle 53"/>
          <p:cNvSpPr/>
          <p:nvPr/>
        </p:nvSpPr>
        <p:spPr bwMode="auto">
          <a:xfrm>
            <a:off x="6513493"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5" name="Rectangle 54"/>
          <p:cNvSpPr/>
          <p:nvPr/>
        </p:nvSpPr>
        <p:spPr>
          <a:xfrm>
            <a:off x="4887132" y="6109279"/>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56" name="Straight Arrow Connector 55"/>
          <p:cNvCxnSpPr>
            <a:stCxn id="50" idx="3"/>
            <a:endCxn id="52" idx="1"/>
          </p:cNvCxnSpPr>
          <p:nvPr/>
        </p:nvCxnSpPr>
        <p:spPr bwMode="auto">
          <a:xfrm>
            <a:off x="4212126" y="5911527"/>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0" name="Straight Arrow Connector 59"/>
          <p:cNvCxnSpPr>
            <a:stCxn id="49" idx="3"/>
            <a:endCxn id="38" idx="1"/>
          </p:cNvCxnSpPr>
          <p:nvPr/>
        </p:nvCxnSpPr>
        <p:spPr bwMode="auto">
          <a:xfrm>
            <a:off x="4212126" y="5555108"/>
            <a:ext cx="675006" cy="27733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8" name="Rectangle 47"/>
          <p:cNvSpPr/>
          <p:nvPr/>
        </p:nvSpPr>
        <p:spPr bwMode="auto">
          <a:xfrm>
            <a:off x="3412905" y="105014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51" name="Rectangle 50"/>
          <p:cNvSpPr/>
          <p:nvPr/>
        </p:nvSpPr>
        <p:spPr bwMode="auto">
          <a:xfrm>
            <a:off x="3412905" y="1406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57" name="Rectangle 56"/>
          <p:cNvSpPr/>
          <p:nvPr/>
        </p:nvSpPr>
        <p:spPr bwMode="auto">
          <a:xfrm>
            <a:off x="4849911" y="725982"/>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8" name="Rectangle 57"/>
          <p:cNvSpPr/>
          <p:nvPr/>
        </p:nvSpPr>
        <p:spPr bwMode="auto">
          <a:xfrm>
            <a:off x="5667569" y="72598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59" name="Rectangle 58"/>
          <p:cNvSpPr/>
          <p:nvPr/>
        </p:nvSpPr>
        <p:spPr bwMode="auto">
          <a:xfrm>
            <a:off x="4849911" y="180499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1" name="Rectangle 60"/>
          <p:cNvSpPr/>
          <p:nvPr/>
        </p:nvSpPr>
        <p:spPr bwMode="auto">
          <a:xfrm>
            <a:off x="5667569" y="180499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62" name="Straight Arrow Connector 61"/>
          <p:cNvCxnSpPr>
            <a:endCxn id="57" idx="1"/>
          </p:cNvCxnSpPr>
          <p:nvPr/>
        </p:nvCxnSpPr>
        <p:spPr bwMode="auto">
          <a:xfrm flipV="1">
            <a:off x="4194569" y="916482"/>
            <a:ext cx="655342" cy="32416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3" name="Straight Arrow Connector 62"/>
          <p:cNvCxnSpPr>
            <a:stCxn id="51" idx="3"/>
            <a:endCxn id="57" idx="1"/>
          </p:cNvCxnSpPr>
          <p:nvPr/>
        </p:nvCxnSpPr>
        <p:spPr bwMode="auto">
          <a:xfrm flipV="1">
            <a:off x="4174905" y="916482"/>
            <a:ext cx="675006" cy="68058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4" name="Rectangle 63"/>
          <p:cNvSpPr/>
          <p:nvPr/>
        </p:nvSpPr>
        <p:spPr>
          <a:xfrm>
            <a:off x="3299869" y="2563984"/>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65" name="Rectangle 64"/>
          <p:cNvSpPr/>
          <p:nvPr/>
        </p:nvSpPr>
        <p:spPr bwMode="auto">
          <a:xfrm>
            <a:off x="6476272" y="72598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6" name="Rectangle 65"/>
          <p:cNvSpPr/>
          <p:nvPr/>
        </p:nvSpPr>
        <p:spPr bwMode="auto">
          <a:xfrm>
            <a:off x="6476272" y="180499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p:cNvSpPr/>
          <p:nvPr/>
        </p:nvSpPr>
        <p:spPr>
          <a:xfrm>
            <a:off x="4803067" y="424557"/>
            <a:ext cx="883058" cy="369332"/>
          </a:xfrm>
          <a:prstGeom prst="rect">
            <a:avLst/>
          </a:prstGeom>
        </p:spPr>
        <p:txBody>
          <a:bodyPr wrap="square">
            <a:spAutoFit/>
          </a:bodyPr>
          <a:lstStyle/>
          <a:p>
            <a:pPr algn="just"/>
            <a:r>
              <a:rPr lang="en-CA" sz="1800" dirty="0"/>
              <a:t>D = 1 </a:t>
            </a:r>
            <a:endParaRPr lang="en-US" sz="1800" dirty="0">
              <a:latin typeface="Candara" panose="020E0502030303020204" pitchFamily="34" charset="0"/>
            </a:endParaRPr>
          </a:p>
        </p:txBody>
      </p:sp>
      <p:sp>
        <p:nvSpPr>
          <p:cNvPr id="68" name="Rectangle 67"/>
          <p:cNvSpPr/>
          <p:nvPr/>
        </p:nvSpPr>
        <p:spPr>
          <a:xfrm>
            <a:off x="4849911" y="1515242"/>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69" name="Rectangle 68"/>
          <p:cNvSpPr/>
          <p:nvPr/>
        </p:nvSpPr>
        <p:spPr bwMode="auto">
          <a:xfrm>
            <a:off x="3412905" y="17931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70" name="Rectangle 69"/>
          <p:cNvSpPr/>
          <p:nvPr/>
        </p:nvSpPr>
        <p:spPr bwMode="auto">
          <a:xfrm>
            <a:off x="3412905" y="214954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71" name="Rectangle 70"/>
          <p:cNvSpPr/>
          <p:nvPr/>
        </p:nvSpPr>
        <p:spPr bwMode="auto">
          <a:xfrm>
            <a:off x="4849911" y="27292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72" name="Rectangle 71"/>
          <p:cNvSpPr/>
          <p:nvPr/>
        </p:nvSpPr>
        <p:spPr bwMode="auto">
          <a:xfrm>
            <a:off x="5667569" y="27292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73" name="Rectangle 72"/>
          <p:cNvSpPr/>
          <p:nvPr/>
        </p:nvSpPr>
        <p:spPr bwMode="auto">
          <a:xfrm>
            <a:off x="6476272" y="27292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4" name="Rectangle 73"/>
          <p:cNvSpPr/>
          <p:nvPr/>
        </p:nvSpPr>
        <p:spPr>
          <a:xfrm>
            <a:off x="4849911" y="2439474"/>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75" name="Straight Arrow Connector 74"/>
          <p:cNvCxnSpPr>
            <a:stCxn id="70" idx="3"/>
            <a:endCxn id="71" idx="1"/>
          </p:cNvCxnSpPr>
          <p:nvPr/>
        </p:nvCxnSpPr>
        <p:spPr bwMode="auto">
          <a:xfrm>
            <a:off x="4174905" y="2340042"/>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76" name="Straight Arrow Connector 75"/>
          <p:cNvCxnSpPr>
            <a:stCxn id="69" idx="3"/>
            <a:endCxn id="59" idx="1"/>
          </p:cNvCxnSpPr>
          <p:nvPr/>
        </p:nvCxnSpPr>
        <p:spPr bwMode="auto">
          <a:xfrm>
            <a:off x="4174905" y="1983623"/>
            <a:ext cx="675006" cy="1186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7" name="Rectangle 76"/>
          <p:cNvSpPr/>
          <p:nvPr/>
        </p:nvSpPr>
        <p:spPr bwMode="auto">
          <a:xfrm>
            <a:off x="4887132" y="4878983"/>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8" name="Rectangle 77"/>
          <p:cNvSpPr/>
          <p:nvPr/>
        </p:nvSpPr>
        <p:spPr bwMode="auto">
          <a:xfrm>
            <a:off x="5704790" y="48789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9" name="Rectangle 78"/>
          <p:cNvSpPr/>
          <p:nvPr/>
        </p:nvSpPr>
        <p:spPr bwMode="auto">
          <a:xfrm>
            <a:off x="6513493" y="48789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0" name="Rectangle 79"/>
          <p:cNvSpPr/>
          <p:nvPr/>
        </p:nvSpPr>
        <p:spPr>
          <a:xfrm>
            <a:off x="4840288" y="4577558"/>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Tree>
    <p:extLst>
      <p:ext uri="{BB962C8B-B14F-4D97-AF65-F5344CB8AC3E}">
        <p14:creationId xmlns:p14="http://schemas.microsoft.com/office/powerpoint/2010/main" val="505307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7" grpId="0" animBg="1"/>
      <p:bldP spid="38" grpId="0" animBg="1"/>
      <p:bldP spid="39" grpId="0" animBg="1"/>
      <p:bldP spid="42" grpId="0"/>
      <p:bldP spid="43" grpId="0" animBg="1"/>
      <p:bldP spid="44" grpId="0" animBg="1"/>
      <p:bldP spid="45" grpId="0"/>
      <p:bldP spid="46" grpId="0"/>
      <p:bldP spid="49" grpId="0" animBg="1"/>
      <p:bldP spid="50" grpId="0" animBg="1"/>
      <p:bldP spid="52" grpId="0" animBg="1"/>
      <p:bldP spid="53" grpId="0" animBg="1"/>
      <p:bldP spid="54" grpId="0" animBg="1"/>
      <p:bldP spid="55" grpId="0"/>
      <p:bldP spid="77" grpId="0" animBg="1"/>
      <p:bldP spid="78" grpId="0" animBg="1"/>
      <p:bldP spid="79" grpId="0" animBg="1"/>
      <p:bldP spid="8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Extendible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3107227" y="3318827"/>
            <a:ext cx="5957125" cy="461665"/>
          </a:xfrm>
          <a:prstGeom prst="rect">
            <a:avLst/>
          </a:prstGeom>
        </p:spPr>
        <p:txBody>
          <a:bodyPr wrap="square">
            <a:spAutoFit/>
          </a:bodyPr>
          <a:lstStyle/>
          <a:p>
            <a:pPr algn="just"/>
            <a:r>
              <a:rPr lang="en-CA" dirty="0"/>
              <a:t>Inserting 10, 13, 4</a:t>
            </a:r>
            <a:endParaRPr lang="en-US" baseline="-25000" dirty="0">
              <a:latin typeface="Candara" panose="020E0502030303020204" pitchFamily="34" charset="0"/>
            </a:endParaRPr>
          </a:p>
        </p:txBody>
      </p:sp>
      <p:sp>
        <p:nvSpPr>
          <p:cNvPr id="34" name="Rectangle 33"/>
          <p:cNvSpPr/>
          <p:nvPr/>
        </p:nvSpPr>
        <p:spPr bwMode="auto">
          <a:xfrm>
            <a:off x="3450126" y="46216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35" name="Rectangle 34"/>
          <p:cNvSpPr/>
          <p:nvPr/>
        </p:nvSpPr>
        <p:spPr bwMode="auto">
          <a:xfrm>
            <a:off x="3450126" y="497805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36" name="Rectangle 35"/>
          <p:cNvSpPr/>
          <p:nvPr/>
        </p:nvSpPr>
        <p:spPr bwMode="auto">
          <a:xfrm>
            <a:off x="4887132" y="4130323"/>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5704790" y="41303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8" name="Rectangle 37"/>
          <p:cNvSpPr/>
          <p:nvPr/>
        </p:nvSpPr>
        <p:spPr bwMode="auto">
          <a:xfrm>
            <a:off x="4887132"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9" name="Rectangle 38"/>
          <p:cNvSpPr/>
          <p:nvPr/>
        </p:nvSpPr>
        <p:spPr bwMode="auto">
          <a:xfrm>
            <a:off x="5704790"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40" name="Straight Arrow Connector 39"/>
          <p:cNvCxnSpPr>
            <a:endCxn id="36" idx="1"/>
          </p:cNvCxnSpPr>
          <p:nvPr/>
        </p:nvCxnSpPr>
        <p:spPr bwMode="auto">
          <a:xfrm flipV="1">
            <a:off x="4231790" y="4320823"/>
            <a:ext cx="655342" cy="49131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1" name="Straight Arrow Connector 40"/>
          <p:cNvCxnSpPr>
            <a:stCxn id="35" idx="3"/>
            <a:endCxn id="77" idx="1"/>
          </p:cNvCxnSpPr>
          <p:nvPr/>
        </p:nvCxnSpPr>
        <p:spPr bwMode="auto">
          <a:xfrm flipV="1">
            <a:off x="4212126" y="5069483"/>
            <a:ext cx="675006" cy="9906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2" name="Rectangle 41"/>
          <p:cNvSpPr/>
          <p:nvPr/>
        </p:nvSpPr>
        <p:spPr>
          <a:xfrm>
            <a:off x="3337090" y="6135469"/>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43" name="Rectangle 42"/>
          <p:cNvSpPr/>
          <p:nvPr/>
        </p:nvSpPr>
        <p:spPr bwMode="auto">
          <a:xfrm>
            <a:off x="6513493" y="41303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4" name="Rectangle 43"/>
          <p:cNvSpPr/>
          <p:nvPr/>
        </p:nvSpPr>
        <p:spPr bwMode="auto">
          <a:xfrm>
            <a:off x="6513493" y="564193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Times New Roman" panose="02020603050405020304" pitchFamily="18" charset="0"/>
                <a:cs typeface="Times New Roman" panose="02020603050405020304" pitchFamily="18" charset="0"/>
              </a:rPr>
              <a:t>10</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4"/>
          <p:cNvSpPr/>
          <p:nvPr/>
        </p:nvSpPr>
        <p:spPr>
          <a:xfrm>
            <a:off x="4840288" y="3819690"/>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46" name="Rectangle 45"/>
          <p:cNvSpPr/>
          <p:nvPr/>
        </p:nvSpPr>
        <p:spPr>
          <a:xfrm>
            <a:off x="4887132" y="5352191"/>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49" name="Rectangle 48"/>
          <p:cNvSpPr/>
          <p:nvPr/>
        </p:nvSpPr>
        <p:spPr bwMode="auto">
          <a:xfrm>
            <a:off x="3450126" y="536460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50" name="Rectangle 49"/>
          <p:cNvSpPr/>
          <p:nvPr/>
        </p:nvSpPr>
        <p:spPr bwMode="auto">
          <a:xfrm>
            <a:off x="3450126" y="5721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52" name="Rectangle 51"/>
          <p:cNvSpPr/>
          <p:nvPr/>
        </p:nvSpPr>
        <p:spPr bwMode="auto">
          <a:xfrm>
            <a:off x="4887132"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53" name="Rectangle 52"/>
          <p:cNvSpPr/>
          <p:nvPr/>
        </p:nvSpPr>
        <p:spPr bwMode="auto">
          <a:xfrm>
            <a:off x="5704790"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54" name="Rectangle 53"/>
          <p:cNvSpPr/>
          <p:nvPr/>
        </p:nvSpPr>
        <p:spPr bwMode="auto">
          <a:xfrm>
            <a:off x="6513493" y="639902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55" name="Rectangle 54"/>
          <p:cNvSpPr/>
          <p:nvPr/>
        </p:nvSpPr>
        <p:spPr>
          <a:xfrm>
            <a:off x="4887132" y="6109279"/>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56" name="Straight Arrow Connector 55"/>
          <p:cNvCxnSpPr>
            <a:stCxn id="50" idx="3"/>
            <a:endCxn id="52" idx="1"/>
          </p:cNvCxnSpPr>
          <p:nvPr/>
        </p:nvCxnSpPr>
        <p:spPr bwMode="auto">
          <a:xfrm>
            <a:off x="4212126" y="5911527"/>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0" name="Straight Arrow Connector 59"/>
          <p:cNvCxnSpPr>
            <a:stCxn id="49" idx="3"/>
            <a:endCxn id="38" idx="1"/>
          </p:cNvCxnSpPr>
          <p:nvPr/>
        </p:nvCxnSpPr>
        <p:spPr bwMode="auto">
          <a:xfrm>
            <a:off x="4212126" y="5555108"/>
            <a:ext cx="675006" cy="27733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7" name="Rectangle 76"/>
          <p:cNvSpPr/>
          <p:nvPr/>
        </p:nvSpPr>
        <p:spPr bwMode="auto">
          <a:xfrm>
            <a:off x="4887132" y="4878983"/>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8" name="Rectangle 77"/>
          <p:cNvSpPr/>
          <p:nvPr/>
        </p:nvSpPr>
        <p:spPr bwMode="auto">
          <a:xfrm>
            <a:off x="5704790" y="48789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79" name="Rectangle 78"/>
          <p:cNvSpPr/>
          <p:nvPr/>
        </p:nvSpPr>
        <p:spPr bwMode="auto">
          <a:xfrm>
            <a:off x="6513493" y="48789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0" name="Rectangle 79"/>
          <p:cNvSpPr/>
          <p:nvPr/>
        </p:nvSpPr>
        <p:spPr>
          <a:xfrm>
            <a:off x="4840288" y="4577558"/>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81" name="Rectangle 80"/>
          <p:cNvSpPr/>
          <p:nvPr/>
        </p:nvSpPr>
        <p:spPr bwMode="auto">
          <a:xfrm>
            <a:off x="3467332" y="11657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82" name="Rectangle 81"/>
          <p:cNvSpPr/>
          <p:nvPr/>
        </p:nvSpPr>
        <p:spPr bwMode="auto">
          <a:xfrm>
            <a:off x="3467332" y="152215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83" name="Rectangle 82"/>
          <p:cNvSpPr/>
          <p:nvPr/>
        </p:nvSpPr>
        <p:spPr bwMode="auto">
          <a:xfrm>
            <a:off x="4904338" y="674425"/>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84" name="Rectangle 83"/>
          <p:cNvSpPr/>
          <p:nvPr/>
        </p:nvSpPr>
        <p:spPr bwMode="auto">
          <a:xfrm>
            <a:off x="5721996" y="67442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85" name="Rectangle 84"/>
          <p:cNvSpPr/>
          <p:nvPr/>
        </p:nvSpPr>
        <p:spPr bwMode="auto">
          <a:xfrm>
            <a:off x="4904338" y="21860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86" name="Rectangle 85"/>
          <p:cNvSpPr/>
          <p:nvPr/>
        </p:nvSpPr>
        <p:spPr bwMode="auto">
          <a:xfrm>
            <a:off x="5721996" y="21860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87" name="Straight Arrow Connector 86"/>
          <p:cNvCxnSpPr>
            <a:endCxn id="83" idx="1"/>
          </p:cNvCxnSpPr>
          <p:nvPr/>
        </p:nvCxnSpPr>
        <p:spPr bwMode="auto">
          <a:xfrm flipV="1">
            <a:off x="4248996" y="864925"/>
            <a:ext cx="655342" cy="49131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88" name="Straight Arrow Connector 87"/>
          <p:cNvCxnSpPr>
            <a:stCxn id="82" idx="3"/>
            <a:endCxn id="102" idx="1"/>
          </p:cNvCxnSpPr>
          <p:nvPr/>
        </p:nvCxnSpPr>
        <p:spPr bwMode="auto">
          <a:xfrm flipV="1">
            <a:off x="4229332" y="1613585"/>
            <a:ext cx="675006" cy="9906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9" name="Rectangle 88"/>
          <p:cNvSpPr/>
          <p:nvPr/>
        </p:nvSpPr>
        <p:spPr>
          <a:xfrm>
            <a:off x="3354296" y="2679571"/>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90" name="Rectangle 89"/>
          <p:cNvSpPr/>
          <p:nvPr/>
        </p:nvSpPr>
        <p:spPr bwMode="auto">
          <a:xfrm>
            <a:off x="6530699" y="67442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91" name="Rectangle 90"/>
          <p:cNvSpPr/>
          <p:nvPr/>
        </p:nvSpPr>
        <p:spPr bwMode="auto">
          <a:xfrm>
            <a:off x="6530699" y="21860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p:cNvSpPr/>
          <p:nvPr/>
        </p:nvSpPr>
        <p:spPr>
          <a:xfrm>
            <a:off x="4857494" y="363792"/>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93" name="Rectangle 92"/>
          <p:cNvSpPr/>
          <p:nvPr/>
        </p:nvSpPr>
        <p:spPr>
          <a:xfrm>
            <a:off x="4904338" y="1896293"/>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94" name="Rectangle 93"/>
          <p:cNvSpPr/>
          <p:nvPr/>
        </p:nvSpPr>
        <p:spPr bwMode="auto">
          <a:xfrm>
            <a:off x="3467332" y="190871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95" name="Rectangle 94"/>
          <p:cNvSpPr/>
          <p:nvPr/>
        </p:nvSpPr>
        <p:spPr bwMode="auto">
          <a:xfrm>
            <a:off x="3467332" y="22651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96" name="Rectangle 95"/>
          <p:cNvSpPr/>
          <p:nvPr/>
        </p:nvSpPr>
        <p:spPr bwMode="auto">
          <a:xfrm>
            <a:off x="4904338" y="29431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97" name="Rectangle 96"/>
          <p:cNvSpPr/>
          <p:nvPr/>
        </p:nvSpPr>
        <p:spPr bwMode="auto">
          <a:xfrm>
            <a:off x="5721996" y="29431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98" name="Rectangle 97"/>
          <p:cNvSpPr/>
          <p:nvPr/>
        </p:nvSpPr>
        <p:spPr bwMode="auto">
          <a:xfrm>
            <a:off x="6530699" y="29431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9" name="Rectangle 98"/>
          <p:cNvSpPr/>
          <p:nvPr/>
        </p:nvSpPr>
        <p:spPr>
          <a:xfrm>
            <a:off x="4904338" y="2653381"/>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100" name="Straight Arrow Connector 99"/>
          <p:cNvCxnSpPr>
            <a:stCxn id="95" idx="3"/>
            <a:endCxn id="96" idx="1"/>
          </p:cNvCxnSpPr>
          <p:nvPr/>
        </p:nvCxnSpPr>
        <p:spPr bwMode="auto">
          <a:xfrm>
            <a:off x="4229332" y="2455629"/>
            <a:ext cx="675006" cy="57968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1" name="Straight Arrow Connector 100"/>
          <p:cNvCxnSpPr>
            <a:stCxn id="94" idx="3"/>
            <a:endCxn id="85" idx="1"/>
          </p:cNvCxnSpPr>
          <p:nvPr/>
        </p:nvCxnSpPr>
        <p:spPr bwMode="auto">
          <a:xfrm>
            <a:off x="4229332" y="2099210"/>
            <a:ext cx="675006" cy="27733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2" name="Rectangle 101"/>
          <p:cNvSpPr/>
          <p:nvPr/>
        </p:nvSpPr>
        <p:spPr bwMode="auto">
          <a:xfrm>
            <a:off x="4904338" y="1423085"/>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103" name="Rectangle 102"/>
          <p:cNvSpPr/>
          <p:nvPr/>
        </p:nvSpPr>
        <p:spPr bwMode="auto">
          <a:xfrm>
            <a:off x="5721996" y="142308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4" name="Rectangle 103"/>
          <p:cNvSpPr/>
          <p:nvPr/>
        </p:nvSpPr>
        <p:spPr bwMode="auto">
          <a:xfrm>
            <a:off x="6530699" y="142308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5" name="Rectangle 104"/>
          <p:cNvSpPr/>
          <p:nvPr/>
        </p:nvSpPr>
        <p:spPr>
          <a:xfrm>
            <a:off x="4857494" y="1121660"/>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Tree>
    <p:extLst>
      <p:ext uri="{BB962C8B-B14F-4D97-AF65-F5344CB8AC3E}">
        <p14:creationId xmlns:p14="http://schemas.microsoft.com/office/powerpoint/2010/main" val="2725222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7" grpId="0" animBg="1"/>
      <p:bldP spid="38" grpId="0" animBg="1"/>
      <p:bldP spid="39" grpId="0" animBg="1"/>
      <p:bldP spid="42" grpId="0"/>
      <p:bldP spid="43" grpId="0" animBg="1"/>
      <p:bldP spid="44" grpId="0" animBg="1"/>
      <p:bldP spid="45" grpId="0"/>
      <p:bldP spid="46" grpId="0"/>
      <p:bldP spid="49" grpId="0" animBg="1"/>
      <p:bldP spid="50" grpId="0" animBg="1"/>
      <p:bldP spid="52" grpId="0" animBg="1"/>
      <p:bldP spid="53" grpId="0" animBg="1"/>
      <p:bldP spid="54" grpId="0" animBg="1"/>
      <p:bldP spid="55" grpId="0"/>
      <p:bldP spid="77" grpId="0" animBg="1"/>
      <p:bldP spid="78" grpId="0" animBg="1"/>
      <p:bldP spid="79" grpId="0" animBg="1"/>
      <p:bldP spid="8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Extendible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solidFill>
                  <a:srgbClr val="0070C0"/>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3107227" y="3121345"/>
            <a:ext cx="5957125" cy="461665"/>
          </a:xfrm>
          <a:prstGeom prst="rect">
            <a:avLst/>
          </a:prstGeom>
        </p:spPr>
        <p:txBody>
          <a:bodyPr wrap="square">
            <a:spAutoFit/>
          </a:bodyPr>
          <a:lstStyle/>
          <a:p>
            <a:pPr algn="just"/>
            <a:r>
              <a:rPr lang="en-CA" dirty="0"/>
              <a:t>Inserting 9 produces overflow on bucket</a:t>
            </a:r>
            <a:r>
              <a:rPr lang="en-CA" baseline="-25000" dirty="0"/>
              <a:t>10</a:t>
            </a:r>
            <a:endParaRPr lang="en-US" baseline="-25000" dirty="0">
              <a:latin typeface="Candara" panose="020E0502030303020204" pitchFamily="34" charset="0"/>
            </a:endParaRPr>
          </a:p>
        </p:txBody>
      </p:sp>
      <p:sp>
        <p:nvSpPr>
          <p:cNvPr id="34" name="Rectangle 33"/>
          <p:cNvSpPr/>
          <p:nvPr/>
        </p:nvSpPr>
        <p:spPr bwMode="auto">
          <a:xfrm>
            <a:off x="3428573" y="36250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000</a:t>
            </a:r>
          </a:p>
        </p:txBody>
      </p:sp>
      <p:sp>
        <p:nvSpPr>
          <p:cNvPr id="35" name="Rectangle 34"/>
          <p:cNvSpPr/>
          <p:nvPr/>
        </p:nvSpPr>
        <p:spPr bwMode="auto">
          <a:xfrm>
            <a:off x="3428573" y="398142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001</a:t>
            </a:r>
          </a:p>
        </p:txBody>
      </p:sp>
      <p:sp>
        <p:nvSpPr>
          <p:cNvPr id="36" name="Rectangle 35"/>
          <p:cNvSpPr/>
          <p:nvPr/>
        </p:nvSpPr>
        <p:spPr bwMode="auto">
          <a:xfrm>
            <a:off x="5993639" y="3854504"/>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6811297" y="385450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8" name="Rectangle 37"/>
          <p:cNvSpPr/>
          <p:nvPr/>
        </p:nvSpPr>
        <p:spPr bwMode="auto">
          <a:xfrm>
            <a:off x="5993639" y="51784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9" name="Rectangle 38"/>
          <p:cNvSpPr/>
          <p:nvPr/>
        </p:nvSpPr>
        <p:spPr bwMode="auto">
          <a:xfrm>
            <a:off x="6811297" y="51784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cxnSp>
        <p:nvCxnSpPr>
          <p:cNvPr id="40" name="Straight Arrow Connector 39"/>
          <p:cNvCxnSpPr>
            <a:stCxn id="34" idx="3"/>
            <a:endCxn id="36" idx="1"/>
          </p:cNvCxnSpPr>
          <p:nvPr/>
        </p:nvCxnSpPr>
        <p:spPr bwMode="auto">
          <a:xfrm>
            <a:off x="4190573" y="3815506"/>
            <a:ext cx="1803066" cy="22949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1" name="Straight Arrow Connector 40"/>
          <p:cNvCxnSpPr>
            <a:stCxn id="35" idx="3"/>
            <a:endCxn id="36" idx="1"/>
          </p:cNvCxnSpPr>
          <p:nvPr/>
        </p:nvCxnSpPr>
        <p:spPr bwMode="auto">
          <a:xfrm flipV="1">
            <a:off x="4190573" y="4045004"/>
            <a:ext cx="1803066" cy="1269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2" name="Rectangle 41"/>
          <p:cNvSpPr/>
          <p:nvPr/>
        </p:nvSpPr>
        <p:spPr>
          <a:xfrm>
            <a:off x="2540095" y="6561210"/>
            <a:ext cx="2026740" cy="369332"/>
          </a:xfrm>
          <a:prstGeom prst="rect">
            <a:avLst/>
          </a:prstGeom>
        </p:spPr>
        <p:txBody>
          <a:bodyPr wrap="square">
            <a:spAutoFit/>
          </a:bodyPr>
          <a:lstStyle/>
          <a:p>
            <a:pPr algn="just"/>
            <a:r>
              <a:rPr lang="en-CA" sz="1800" dirty="0"/>
              <a:t>Global Depth = 3 </a:t>
            </a:r>
            <a:endParaRPr lang="en-US" sz="1800" dirty="0">
              <a:latin typeface="Candara" panose="020E0502030303020204" pitchFamily="34" charset="0"/>
            </a:endParaRPr>
          </a:p>
        </p:txBody>
      </p:sp>
      <p:sp>
        <p:nvSpPr>
          <p:cNvPr id="43" name="Rectangle 42"/>
          <p:cNvSpPr/>
          <p:nvPr/>
        </p:nvSpPr>
        <p:spPr bwMode="auto">
          <a:xfrm>
            <a:off x="7620000" y="385450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44" name="Rectangle 43"/>
          <p:cNvSpPr/>
          <p:nvPr/>
        </p:nvSpPr>
        <p:spPr bwMode="auto">
          <a:xfrm>
            <a:off x="7620000" y="51784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4"/>
          <p:cNvSpPr/>
          <p:nvPr/>
        </p:nvSpPr>
        <p:spPr>
          <a:xfrm>
            <a:off x="5946795" y="3543871"/>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46" name="Rectangle 45"/>
          <p:cNvSpPr/>
          <p:nvPr/>
        </p:nvSpPr>
        <p:spPr>
          <a:xfrm>
            <a:off x="5993639" y="4888700"/>
            <a:ext cx="883058" cy="369332"/>
          </a:xfrm>
          <a:prstGeom prst="rect">
            <a:avLst/>
          </a:prstGeom>
        </p:spPr>
        <p:txBody>
          <a:bodyPr wrap="square">
            <a:spAutoFit/>
          </a:bodyPr>
          <a:lstStyle/>
          <a:p>
            <a:pPr algn="just"/>
            <a:r>
              <a:rPr lang="en-CA" sz="1800" dirty="0"/>
              <a:t>D = 3 </a:t>
            </a:r>
            <a:endParaRPr lang="en-US" sz="1800" dirty="0">
              <a:latin typeface="Candara" panose="020E0502030303020204" pitchFamily="34" charset="0"/>
            </a:endParaRPr>
          </a:p>
        </p:txBody>
      </p:sp>
      <p:sp>
        <p:nvSpPr>
          <p:cNvPr id="49" name="Rectangle 48"/>
          <p:cNvSpPr/>
          <p:nvPr/>
        </p:nvSpPr>
        <p:spPr bwMode="auto">
          <a:xfrm>
            <a:off x="3428573" y="436798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010</a:t>
            </a:r>
          </a:p>
        </p:txBody>
      </p:sp>
      <p:sp>
        <p:nvSpPr>
          <p:cNvPr id="50" name="Rectangle 49"/>
          <p:cNvSpPr/>
          <p:nvPr/>
        </p:nvSpPr>
        <p:spPr bwMode="auto">
          <a:xfrm>
            <a:off x="3428573" y="47244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011</a:t>
            </a:r>
          </a:p>
        </p:txBody>
      </p:sp>
      <p:sp>
        <p:nvSpPr>
          <p:cNvPr id="52" name="Rectangle 51"/>
          <p:cNvSpPr/>
          <p:nvPr/>
        </p:nvSpPr>
        <p:spPr bwMode="auto">
          <a:xfrm>
            <a:off x="5993639" y="646012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53" name="Rectangle 52"/>
          <p:cNvSpPr/>
          <p:nvPr/>
        </p:nvSpPr>
        <p:spPr bwMode="auto">
          <a:xfrm>
            <a:off x="6811297" y="646012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54" name="Rectangle 53"/>
          <p:cNvSpPr/>
          <p:nvPr/>
        </p:nvSpPr>
        <p:spPr bwMode="auto">
          <a:xfrm>
            <a:off x="7620000" y="646012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55" name="Rectangle 54"/>
          <p:cNvSpPr/>
          <p:nvPr/>
        </p:nvSpPr>
        <p:spPr>
          <a:xfrm>
            <a:off x="5993639" y="6170378"/>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56" name="Straight Arrow Connector 55"/>
          <p:cNvCxnSpPr>
            <a:stCxn id="50" idx="3"/>
            <a:endCxn id="77" idx="1"/>
          </p:cNvCxnSpPr>
          <p:nvPr/>
        </p:nvCxnSpPr>
        <p:spPr bwMode="auto">
          <a:xfrm flipV="1">
            <a:off x="4190573" y="4675837"/>
            <a:ext cx="1803066" cy="23906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0" name="Straight Arrow Connector 59"/>
          <p:cNvCxnSpPr>
            <a:stCxn id="49" idx="3"/>
            <a:endCxn id="77" idx="1"/>
          </p:cNvCxnSpPr>
          <p:nvPr/>
        </p:nvCxnSpPr>
        <p:spPr bwMode="auto">
          <a:xfrm>
            <a:off x="4190573" y="4558482"/>
            <a:ext cx="1803066" cy="11735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7" name="Rectangle 76"/>
          <p:cNvSpPr/>
          <p:nvPr/>
        </p:nvSpPr>
        <p:spPr bwMode="auto">
          <a:xfrm>
            <a:off x="5993639" y="4485337"/>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8" name="Rectangle 77"/>
          <p:cNvSpPr/>
          <p:nvPr/>
        </p:nvSpPr>
        <p:spPr bwMode="auto">
          <a:xfrm>
            <a:off x="6811297" y="448533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79" name="Rectangle 78"/>
          <p:cNvSpPr/>
          <p:nvPr/>
        </p:nvSpPr>
        <p:spPr bwMode="auto">
          <a:xfrm>
            <a:off x="7620000" y="448533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0" name="Rectangle 79"/>
          <p:cNvSpPr/>
          <p:nvPr/>
        </p:nvSpPr>
        <p:spPr>
          <a:xfrm>
            <a:off x="5933110" y="4204427"/>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81" name="Rectangle 80"/>
          <p:cNvSpPr/>
          <p:nvPr/>
        </p:nvSpPr>
        <p:spPr bwMode="auto">
          <a:xfrm>
            <a:off x="3467332" y="99859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a:t>
            </a:r>
          </a:p>
        </p:txBody>
      </p:sp>
      <p:sp>
        <p:nvSpPr>
          <p:cNvPr id="82" name="Rectangle 81"/>
          <p:cNvSpPr/>
          <p:nvPr/>
        </p:nvSpPr>
        <p:spPr bwMode="auto">
          <a:xfrm>
            <a:off x="3467332" y="135500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a:t>
            </a:r>
          </a:p>
        </p:txBody>
      </p:sp>
      <p:sp>
        <p:nvSpPr>
          <p:cNvPr id="83" name="Rectangle 82"/>
          <p:cNvSpPr/>
          <p:nvPr/>
        </p:nvSpPr>
        <p:spPr bwMode="auto">
          <a:xfrm>
            <a:off x="4904338" y="635097"/>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84" name="Rectangle 83"/>
          <p:cNvSpPr/>
          <p:nvPr/>
        </p:nvSpPr>
        <p:spPr bwMode="auto">
          <a:xfrm>
            <a:off x="5721996" y="63509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85" name="Rectangle 84"/>
          <p:cNvSpPr/>
          <p:nvPr/>
        </p:nvSpPr>
        <p:spPr bwMode="auto">
          <a:xfrm>
            <a:off x="4904338" y="197956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86" name="Rectangle 85"/>
          <p:cNvSpPr/>
          <p:nvPr/>
        </p:nvSpPr>
        <p:spPr bwMode="auto">
          <a:xfrm>
            <a:off x="5721996" y="197956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87" name="Straight Arrow Connector 86"/>
          <p:cNvCxnSpPr>
            <a:endCxn id="83" idx="1"/>
          </p:cNvCxnSpPr>
          <p:nvPr/>
        </p:nvCxnSpPr>
        <p:spPr bwMode="auto">
          <a:xfrm flipV="1">
            <a:off x="4248996" y="825597"/>
            <a:ext cx="655342" cy="49131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88" name="Straight Arrow Connector 87"/>
          <p:cNvCxnSpPr>
            <a:stCxn id="82" idx="3"/>
            <a:endCxn id="102" idx="1"/>
          </p:cNvCxnSpPr>
          <p:nvPr/>
        </p:nvCxnSpPr>
        <p:spPr bwMode="auto">
          <a:xfrm flipV="1">
            <a:off x="4229332" y="1495601"/>
            <a:ext cx="675006" cy="4990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9" name="Rectangle 88"/>
          <p:cNvSpPr/>
          <p:nvPr/>
        </p:nvSpPr>
        <p:spPr>
          <a:xfrm>
            <a:off x="3354296" y="2543078"/>
            <a:ext cx="1397165" cy="646331"/>
          </a:xfrm>
          <a:prstGeom prst="rect">
            <a:avLst/>
          </a:prstGeom>
        </p:spPr>
        <p:txBody>
          <a:bodyPr wrap="square">
            <a:spAutoFit/>
          </a:bodyPr>
          <a:lstStyle/>
          <a:p>
            <a:pPr algn="just"/>
            <a:r>
              <a:rPr lang="en-CA" sz="1800" dirty="0"/>
              <a:t>Global Depth = 2 </a:t>
            </a:r>
            <a:endParaRPr lang="en-US" sz="1800" dirty="0">
              <a:latin typeface="Candara" panose="020E0502030303020204" pitchFamily="34" charset="0"/>
            </a:endParaRPr>
          </a:p>
        </p:txBody>
      </p:sp>
      <p:sp>
        <p:nvSpPr>
          <p:cNvPr id="90" name="Rectangle 89"/>
          <p:cNvSpPr/>
          <p:nvPr/>
        </p:nvSpPr>
        <p:spPr bwMode="auto">
          <a:xfrm>
            <a:off x="6530699" y="63509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91" name="Rectangle 90"/>
          <p:cNvSpPr/>
          <p:nvPr/>
        </p:nvSpPr>
        <p:spPr bwMode="auto">
          <a:xfrm>
            <a:off x="6530699" y="197956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p:cNvSpPr/>
          <p:nvPr/>
        </p:nvSpPr>
        <p:spPr>
          <a:xfrm>
            <a:off x="4857494" y="324464"/>
            <a:ext cx="883058" cy="369332"/>
          </a:xfrm>
          <a:prstGeom prst="rect">
            <a:avLst/>
          </a:prstGeom>
        </p:spPr>
        <p:txBody>
          <a:bodyPr wrap="square">
            <a:spAutoFit/>
          </a:bodyPr>
          <a:lstStyle/>
          <a:p>
            <a:pPr algn="just"/>
            <a:r>
              <a:rPr lang="en-CA" sz="1800" dirty="0"/>
              <a:t>D = 2</a:t>
            </a:r>
            <a:endParaRPr lang="en-US" sz="1800" dirty="0">
              <a:latin typeface="Candara" panose="020E0502030303020204" pitchFamily="34" charset="0"/>
            </a:endParaRPr>
          </a:p>
        </p:txBody>
      </p:sp>
      <p:sp>
        <p:nvSpPr>
          <p:cNvPr id="93" name="Rectangle 92"/>
          <p:cNvSpPr/>
          <p:nvPr/>
        </p:nvSpPr>
        <p:spPr>
          <a:xfrm>
            <a:off x="4904338" y="1689821"/>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94" name="Rectangle 93"/>
          <p:cNvSpPr/>
          <p:nvPr/>
        </p:nvSpPr>
        <p:spPr bwMode="auto">
          <a:xfrm>
            <a:off x="3467332" y="1741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95" name="Rectangle 94"/>
          <p:cNvSpPr/>
          <p:nvPr/>
        </p:nvSpPr>
        <p:spPr bwMode="auto">
          <a:xfrm>
            <a:off x="3467332" y="209798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96" name="Rectangle 95"/>
          <p:cNvSpPr/>
          <p:nvPr/>
        </p:nvSpPr>
        <p:spPr bwMode="auto">
          <a:xfrm>
            <a:off x="4904338" y="26088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97" name="Rectangle 96"/>
          <p:cNvSpPr/>
          <p:nvPr/>
        </p:nvSpPr>
        <p:spPr bwMode="auto">
          <a:xfrm>
            <a:off x="5721996" y="26088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98" name="Rectangle 97"/>
          <p:cNvSpPr/>
          <p:nvPr/>
        </p:nvSpPr>
        <p:spPr bwMode="auto">
          <a:xfrm>
            <a:off x="6530699" y="260883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9" name="Rectangle 98"/>
          <p:cNvSpPr/>
          <p:nvPr/>
        </p:nvSpPr>
        <p:spPr>
          <a:xfrm>
            <a:off x="4904338" y="2319084"/>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cxnSp>
        <p:nvCxnSpPr>
          <p:cNvPr id="100" name="Straight Arrow Connector 99"/>
          <p:cNvCxnSpPr>
            <a:stCxn id="95" idx="3"/>
            <a:endCxn id="96" idx="1"/>
          </p:cNvCxnSpPr>
          <p:nvPr/>
        </p:nvCxnSpPr>
        <p:spPr bwMode="auto">
          <a:xfrm>
            <a:off x="4229332" y="2288485"/>
            <a:ext cx="675006" cy="51084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1" name="Straight Arrow Connector 100"/>
          <p:cNvCxnSpPr>
            <a:stCxn id="94" idx="3"/>
            <a:endCxn id="85" idx="1"/>
          </p:cNvCxnSpPr>
          <p:nvPr/>
        </p:nvCxnSpPr>
        <p:spPr bwMode="auto">
          <a:xfrm>
            <a:off x="4229332" y="1932066"/>
            <a:ext cx="675006" cy="23800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2" name="Rectangle 101"/>
          <p:cNvSpPr/>
          <p:nvPr/>
        </p:nvSpPr>
        <p:spPr bwMode="auto">
          <a:xfrm>
            <a:off x="4904338" y="1305101"/>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103" name="Rectangle 102"/>
          <p:cNvSpPr/>
          <p:nvPr/>
        </p:nvSpPr>
        <p:spPr bwMode="auto">
          <a:xfrm>
            <a:off x="5721996" y="13051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4" name="Rectangle 103"/>
          <p:cNvSpPr/>
          <p:nvPr/>
        </p:nvSpPr>
        <p:spPr bwMode="auto">
          <a:xfrm>
            <a:off x="6530699" y="13051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5" name="Rectangle 104"/>
          <p:cNvSpPr/>
          <p:nvPr/>
        </p:nvSpPr>
        <p:spPr>
          <a:xfrm>
            <a:off x="4857494" y="1003676"/>
            <a:ext cx="883058" cy="369332"/>
          </a:xfrm>
          <a:prstGeom prst="rect">
            <a:avLst/>
          </a:prstGeom>
        </p:spPr>
        <p:txBody>
          <a:bodyPr wrap="square">
            <a:spAutoFit/>
          </a:bodyPr>
          <a:lstStyle/>
          <a:p>
            <a:pPr algn="just"/>
            <a:r>
              <a:rPr lang="en-CA" sz="1800" dirty="0"/>
              <a:t>D = 2 </a:t>
            </a:r>
            <a:endParaRPr lang="en-US" sz="1800" dirty="0">
              <a:latin typeface="Candara" panose="020E0502030303020204" pitchFamily="34" charset="0"/>
            </a:endParaRPr>
          </a:p>
        </p:txBody>
      </p:sp>
      <p:sp>
        <p:nvSpPr>
          <p:cNvPr id="62" name="Rectangle 61"/>
          <p:cNvSpPr/>
          <p:nvPr/>
        </p:nvSpPr>
        <p:spPr bwMode="auto">
          <a:xfrm>
            <a:off x="3428573" y="510395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a:t>
            </a:r>
          </a:p>
        </p:txBody>
      </p:sp>
      <p:sp>
        <p:nvSpPr>
          <p:cNvPr id="63" name="Rectangle 62"/>
          <p:cNvSpPr/>
          <p:nvPr/>
        </p:nvSpPr>
        <p:spPr bwMode="auto">
          <a:xfrm>
            <a:off x="3428573" y="546037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101</a:t>
            </a:r>
          </a:p>
        </p:txBody>
      </p:sp>
      <p:sp>
        <p:nvSpPr>
          <p:cNvPr id="64" name="Rectangle 63"/>
          <p:cNvSpPr/>
          <p:nvPr/>
        </p:nvSpPr>
        <p:spPr bwMode="auto">
          <a:xfrm>
            <a:off x="3428573" y="584693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110</a:t>
            </a:r>
          </a:p>
        </p:txBody>
      </p:sp>
      <p:sp>
        <p:nvSpPr>
          <p:cNvPr id="65" name="Rectangle 64"/>
          <p:cNvSpPr/>
          <p:nvPr/>
        </p:nvSpPr>
        <p:spPr bwMode="auto">
          <a:xfrm>
            <a:off x="3428573" y="620335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111</a:t>
            </a:r>
          </a:p>
        </p:txBody>
      </p:sp>
      <p:cxnSp>
        <p:nvCxnSpPr>
          <p:cNvPr id="74" name="Straight Arrow Connector 73"/>
          <p:cNvCxnSpPr>
            <a:stCxn id="62" idx="3"/>
            <a:endCxn id="38" idx="1"/>
          </p:cNvCxnSpPr>
          <p:nvPr/>
        </p:nvCxnSpPr>
        <p:spPr bwMode="auto">
          <a:xfrm>
            <a:off x="4190573" y="5294457"/>
            <a:ext cx="1803066" cy="7449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6" name="Straight Arrow Connector 105"/>
          <p:cNvCxnSpPr>
            <a:stCxn id="64" idx="3"/>
            <a:endCxn id="52" idx="1"/>
          </p:cNvCxnSpPr>
          <p:nvPr/>
        </p:nvCxnSpPr>
        <p:spPr bwMode="auto">
          <a:xfrm>
            <a:off x="4190573" y="6037433"/>
            <a:ext cx="1803066" cy="61319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7" name="Straight Arrow Connector 106"/>
          <p:cNvCxnSpPr>
            <a:stCxn id="65" idx="3"/>
            <a:endCxn id="52" idx="1"/>
          </p:cNvCxnSpPr>
          <p:nvPr/>
        </p:nvCxnSpPr>
        <p:spPr bwMode="auto">
          <a:xfrm>
            <a:off x="4190573" y="6393852"/>
            <a:ext cx="1803066" cy="25677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8" name="Straight Arrow Connector 107"/>
          <p:cNvCxnSpPr>
            <a:stCxn id="63" idx="3"/>
            <a:endCxn id="109" idx="1"/>
          </p:cNvCxnSpPr>
          <p:nvPr/>
        </p:nvCxnSpPr>
        <p:spPr bwMode="auto">
          <a:xfrm>
            <a:off x="4190573" y="5650876"/>
            <a:ext cx="1803066" cy="35891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9" name="Rectangle 108"/>
          <p:cNvSpPr/>
          <p:nvPr/>
        </p:nvSpPr>
        <p:spPr bwMode="auto">
          <a:xfrm>
            <a:off x="5993639" y="58192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110" name="Rectangle 109"/>
          <p:cNvSpPr/>
          <p:nvPr/>
        </p:nvSpPr>
        <p:spPr bwMode="auto">
          <a:xfrm>
            <a:off x="6811297" y="58192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111" name="Rectangle 110"/>
          <p:cNvSpPr/>
          <p:nvPr/>
        </p:nvSpPr>
        <p:spPr bwMode="auto">
          <a:xfrm>
            <a:off x="7620000" y="58192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Rectangle 111"/>
          <p:cNvSpPr/>
          <p:nvPr/>
        </p:nvSpPr>
        <p:spPr>
          <a:xfrm>
            <a:off x="5963530" y="5519033"/>
            <a:ext cx="883058" cy="369332"/>
          </a:xfrm>
          <a:prstGeom prst="rect">
            <a:avLst/>
          </a:prstGeom>
        </p:spPr>
        <p:txBody>
          <a:bodyPr wrap="square">
            <a:spAutoFit/>
          </a:bodyPr>
          <a:lstStyle/>
          <a:p>
            <a:pPr algn="just"/>
            <a:r>
              <a:rPr lang="en-CA" sz="1800" dirty="0"/>
              <a:t>D = 3 </a:t>
            </a:r>
            <a:endParaRPr lang="en-US" sz="1800" dirty="0">
              <a:latin typeface="Candara" panose="020E0502030303020204" pitchFamily="34" charset="0"/>
            </a:endParaRPr>
          </a:p>
        </p:txBody>
      </p:sp>
    </p:spTree>
    <p:extLst>
      <p:ext uri="{BB962C8B-B14F-4D97-AF65-F5344CB8AC3E}">
        <p14:creationId xmlns:p14="http://schemas.microsoft.com/office/powerpoint/2010/main" val="3236060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7" grpId="0" animBg="1"/>
      <p:bldP spid="38" grpId="0" animBg="1"/>
      <p:bldP spid="39" grpId="0" animBg="1"/>
      <p:bldP spid="43" grpId="0" animBg="1"/>
      <p:bldP spid="44" grpId="0" animBg="1"/>
      <p:bldP spid="45" grpId="0"/>
      <p:bldP spid="46" grpId="0"/>
      <p:bldP spid="49" grpId="0" animBg="1"/>
      <p:bldP spid="50" grpId="0" animBg="1"/>
      <p:bldP spid="52" grpId="0" animBg="1"/>
      <p:bldP spid="53" grpId="0" animBg="1"/>
      <p:bldP spid="54" grpId="0" animBg="1"/>
      <p:bldP spid="55" grpId="0"/>
      <p:bldP spid="77" grpId="0" animBg="1"/>
      <p:bldP spid="78" grpId="0" animBg="1"/>
      <p:bldP spid="79" grpId="0" animBg="1"/>
      <p:bldP spid="80" grpId="0"/>
      <p:bldP spid="62" grpId="0" animBg="1"/>
      <p:bldP spid="63" grpId="0" animBg="1"/>
      <p:bldP spid="64" grpId="0" animBg="1"/>
      <p:bldP spid="65" grpId="0" animBg="1"/>
      <p:bldP spid="109" grpId="0" animBg="1"/>
      <p:bldP spid="110" grpId="0" animBg="1"/>
      <p:bldP spid="111" grpId="0" animBg="1"/>
      <p:bldP spid="1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622" y="1"/>
            <a:ext cx="9145621" cy="609600"/>
          </a:xfrm>
        </p:spPr>
        <p:txBody>
          <a:bodyPr/>
          <a:lstStyle/>
          <a:p>
            <a:r>
              <a:rPr lang="en-US" altLang="en-US" dirty="0"/>
              <a:t>Hashing Techniques: </a:t>
            </a:r>
            <a:r>
              <a:rPr lang="en-US" dirty="0"/>
              <a:t>Dynamic Hashing</a:t>
            </a:r>
            <a:endParaRPr lang="en-US" altLang="en-US" dirty="0"/>
          </a:p>
        </p:txBody>
      </p:sp>
      <p:sp>
        <p:nvSpPr>
          <p:cNvPr id="45059" name="Content Placeholder 2"/>
          <p:cNvSpPr>
            <a:spLocks noGrp="1"/>
          </p:cNvSpPr>
          <p:nvPr>
            <p:ph idx="1"/>
          </p:nvPr>
        </p:nvSpPr>
        <p:spPr>
          <a:xfrm>
            <a:off x="24967" y="609601"/>
            <a:ext cx="9091040" cy="6248399"/>
          </a:xfrm>
        </p:spPr>
        <p:txBody>
          <a:bodyPr/>
          <a:lstStyle/>
          <a:p>
            <a:pPr>
              <a:lnSpc>
                <a:spcPct val="150000"/>
              </a:lnSpc>
            </a:pPr>
            <a:r>
              <a:rPr lang="en-CA" sz="2400" dirty="0"/>
              <a:t>Dynamic hashing maintains a tree-structured directory with two types of nodes:</a:t>
            </a:r>
          </a:p>
          <a:p>
            <a:pPr lvl="1">
              <a:lnSpc>
                <a:spcPct val="150000"/>
              </a:lnSpc>
            </a:pPr>
            <a:r>
              <a:rPr lang="en-CA" sz="2400" dirty="0"/>
              <a:t>Internal nodes that have two pointers</a:t>
            </a:r>
          </a:p>
          <a:p>
            <a:pPr lvl="2">
              <a:lnSpc>
                <a:spcPct val="150000"/>
              </a:lnSpc>
            </a:pPr>
            <a:r>
              <a:rPr lang="en-CA" dirty="0"/>
              <a:t>the left pointer corresponding to the 0 bit (in the hashed address) and </a:t>
            </a:r>
          </a:p>
          <a:p>
            <a:pPr lvl="2">
              <a:lnSpc>
                <a:spcPct val="150000"/>
              </a:lnSpc>
            </a:pPr>
            <a:r>
              <a:rPr lang="en-CA" dirty="0"/>
              <a:t>a right pointer corresponding to the 1 bit. </a:t>
            </a:r>
          </a:p>
          <a:p>
            <a:pPr lvl="1">
              <a:lnSpc>
                <a:spcPct val="150000"/>
              </a:lnSpc>
            </a:pPr>
            <a:r>
              <a:rPr lang="en-CA" sz="2400" dirty="0"/>
              <a:t>Leaf nodes</a:t>
            </a:r>
          </a:p>
          <a:p>
            <a:pPr lvl="2">
              <a:lnSpc>
                <a:spcPct val="150000"/>
              </a:lnSpc>
            </a:pPr>
            <a:r>
              <a:rPr lang="en-CA" dirty="0"/>
              <a:t>these hold a pointer to the actual bucket with records</a:t>
            </a:r>
            <a:endParaRPr lang="en-US" altLang="en-US" dirty="0"/>
          </a:p>
        </p:txBody>
      </p:sp>
    </p:spTree>
    <p:extLst>
      <p:ext uri="{BB962C8B-B14F-4D97-AF65-F5344CB8AC3E}">
        <p14:creationId xmlns:p14="http://schemas.microsoft.com/office/powerpoint/2010/main" val="329432558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621" y="29497"/>
            <a:ext cx="7418422" cy="6277658"/>
          </a:xfrm>
          <a:prstGeom prst="rect">
            <a:avLst/>
          </a:prstGeom>
        </p:spPr>
      </p:pic>
      <p:sp>
        <p:nvSpPr>
          <p:cNvPr id="45058" name="Title 1"/>
          <p:cNvSpPr>
            <a:spLocks noGrp="1"/>
          </p:cNvSpPr>
          <p:nvPr>
            <p:ph type="title"/>
          </p:nvPr>
        </p:nvSpPr>
        <p:spPr>
          <a:xfrm>
            <a:off x="0" y="0"/>
            <a:ext cx="2133600" cy="762000"/>
          </a:xfrm>
        </p:spPr>
        <p:txBody>
          <a:bodyPr/>
          <a:lstStyle/>
          <a:p>
            <a:pPr algn="ctr"/>
            <a:r>
              <a:rPr lang="en-US" sz="2400" b="1" dirty="0">
                <a:effectLst>
                  <a:outerShdw blurRad="38100" dist="38100" dir="2700000" algn="tl">
                    <a:srgbClr val="000000">
                      <a:alpha val="43137"/>
                    </a:srgbClr>
                  </a:outerShdw>
                </a:effectLst>
              </a:rPr>
              <a:t>Dynamic Hashing</a:t>
            </a:r>
            <a:endParaRPr lang="en-US" altLang="en-US" sz="2400" b="1" dirty="0">
              <a:effectLst>
                <a:outerShdw blurRad="38100" dist="38100" dir="2700000" algn="tl">
                  <a:srgbClr val="000000">
                    <a:alpha val="43137"/>
                  </a:srgbClr>
                </a:outerShdw>
              </a:effectLst>
            </a:endParaRPr>
          </a:p>
        </p:txBody>
      </p:sp>
      <p:sp>
        <p:nvSpPr>
          <p:cNvPr id="45059" name="Content Placeholder 2"/>
          <p:cNvSpPr>
            <a:spLocks noGrp="1"/>
          </p:cNvSpPr>
          <p:nvPr>
            <p:ph idx="1"/>
          </p:nvPr>
        </p:nvSpPr>
        <p:spPr>
          <a:xfrm>
            <a:off x="0" y="6172200"/>
            <a:ext cx="9144000" cy="749710"/>
          </a:xfrm>
        </p:spPr>
        <p:txBody>
          <a:bodyPr/>
          <a:lstStyle/>
          <a:p>
            <a:pPr marL="0" indent="0">
              <a:buNone/>
            </a:pPr>
            <a:r>
              <a:rPr lang="en-CA" sz="2000" dirty="0">
                <a:latin typeface="Candara" panose="020E0502030303020204" pitchFamily="34" charset="0"/>
              </a:rPr>
              <a:t>The search for a record given the hashed address involves traversing the directory tree, which leads to the bucket holding that record. </a:t>
            </a:r>
            <a:endParaRPr lang="en-US" altLang="en-US" sz="2000" dirty="0">
              <a:latin typeface="Candara" panose="020E0502030303020204" pitchFamily="34" charset="0"/>
            </a:endParaRPr>
          </a:p>
        </p:txBody>
      </p:sp>
    </p:spTree>
    <p:extLst>
      <p:ext uri="{BB962C8B-B14F-4D97-AF65-F5344CB8AC3E}">
        <p14:creationId xmlns:p14="http://schemas.microsoft.com/office/powerpoint/2010/main" val="253917502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0" y="1"/>
            <a:ext cx="9144000" cy="685799"/>
          </a:xfrm>
        </p:spPr>
        <p:txBody>
          <a:bodyPr/>
          <a:lstStyle/>
          <a:p>
            <a:r>
              <a:rPr lang="en-US" altLang="en-US" dirty="0"/>
              <a:t>Hashing Techniques</a:t>
            </a:r>
          </a:p>
        </p:txBody>
      </p:sp>
      <p:sp>
        <p:nvSpPr>
          <p:cNvPr id="41987" name="Content Placeholder 2"/>
          <p:cNvSpPr>
            <a:spLocks noGrp="1"/>
          </p:cNvSpPr>
          <p:nvPr>
            <p:ph idx="1"/>
          </p:nvPr>
        </p:nvSpPr>
        <p:spPr>
          <a:xfrm>
            <a:off x="50800" y="685800"/>
            <a:ext cx="9042400" cy="5980889"/>
          </a:xfrm>
        </p:spPr>
        <p:txBody>
          <a:bodyPr/>
          <a:lstStyle/>
          <a:p>
            <a:pPr>
              <a:lnSpc>
                <a:spcPct val="150000"/>
              </a:lnSpc>
            </a:pPr>
            <a:r>
              <a:rPr lang="en-CA" sz="2400" dirty="0"/>
              <a:t>A function h, called a hash function or randomizing function, is applied to the hash field value of a record and yields the address of the disk block in which the record is stored. </a:t>
            </a:r>
          </a:p>
          <a:p>
            <a:pPr lvl="1">
              <a:lnSpc>
                <a:spcPct val="150000"/>
              </a:lnSpc>
            </a:pPr>
            <a:r>
              <a:rPr lang="en-CA" sz="2200" dirty="0"/>
              <a:t>A search for the record within the block can be carried out in a main memory buffer. </a:t>
            </a:r>
          </a:p>
          <a:p>
            <a:pPr lvl="1">
              <a:lnSpc>
                <a:spcPct val="150000"/>
              </a:lnSpc>
            </a:pPr>
            <a:r>
              <a:rPr lang="en-CA" sz="2200" dirty="0"/>
              <a:t>For most records, we need only a single-block access to retrieve that record. </a:t>
            </a:r>
          </a:p>
          <a:p>
            <a:pPr lvl="1">
              <a:lnSpc>
                <a:spcPct val="150000"/>
              </a:lnSpc>
            </a:pPr>
            <a:r>
              <a:rPr lang="en-CA" sz="2200" dirty="0"/>
              <a:t>Hashing is also used as an internal search structure within a program whenever a group of records is accessed exclusively by using the value of one field. </a:t>
            </a:r>
            <a:endParaRPr lang="en-US" altLang="en-US" sz="2200" dirty="0"/>
          </a:p>
        </p:txBody>
      </p:sp>
    </p:spTree>
    <p:extLst>
      <p:ext uri="{BB962C8B-B14F-4D97-AF65-F5344CB8AC3E}">
        <p14:creationId xmlns:p14="http://schemas.microsoft.com/office/powerpoint/2010/main" val="1649210777"/>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Dynamic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7" name="Rectangle 6"/>
          <p:cNvSpPr/>
          <p:nvPr/>
        </p:nvSpPr>
        <p:spPr>
          <a:xfrm>
            <a:off x="3120758" y="488775"/>
            <a:ext cx="5791704" cy="461665"/>
          </a:xfrm>
          <a:prstGeom prst="rect">
            <a:avLst/>
          </a:prstGeom>
        </p:spPr>
        <p:txBody>
          <a:bodyPr wrap="square">
            <a:spAutoFit/>
          </a:bodyPr>
          <a:lstStyle/>
          <a:p>
            <a:pPr algn="just"/>
            <a:r>
              <a:rPr lang="en-CA" dirty="0"/>
              <a:t>After inserting 1, 7, 3, 8, 12, 14:</a:t>
            </a:r>
            <a:endParaRPr lang="en-US" dirty="0">
              <a:latin typeface="Candara" panose="020E0502030303020204" pitchFamily="34" charset="0"/>
            </a:endParaRPr>
          </a:p>
        </p:txBody>
      </p:sp>
      <p:sp>
        <p:nvSpPr>
          <p:cNvPr id="8" name="Rectangle 7"/>
          <p:cNvSpPr/>
          <p:nvPr/>
        </p:nvSpPr>
        <p:spPr bwMode="auto">
          <a:xfrm>
            <a:off x="3696439" y="16495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3696439" y="200596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4" name="Rectangle 13"/>
          <p:cNvSpPr/>
          <p:nvPr/>
        </p:nvSpPr>
        <p:spPr bwMode="auto">
          <a:xfrm>
            <a:off x="5135028" y="1325383"/>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5" name="Rectangle 14"/>
          <p:cNvSpPr/>
          <p:nvPr/>
        </p:nvSpPr>
        <p:spPr bwMode="auto">
          <a:xfrm>
            <a:off x="5948646" y="13253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0" name="Rectangle 19"/>
          <p:cNvSpPr/>
          <p:nvPr/>
        </p:nvSpPr>
        <p:spPr bwMode="auto">
          <a:xfrm>
            <a:off x="5135027"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1" name="Rectangle 20"/>
          <p:cNvSpPr/>
          <p:nvPr/>
        </p:nvSpPr>
        <p:spPr bwMode="auto">
          <a:xfrm>
            <a:off x="5948646"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cxnSp>
        <p:nvCxnSpPr>
          <p:cNvPr id="22" name="Straight Arrow Connector 21"/>
          <p:cNvCxnSpPr>
            <a:stCxn id="8" idx="3"/>
            <a:endCxn id="14" idx="1"/>
          </p:cNvCxnSpPr>
          <p:nvPr/>
        </p:nvCxnSpPr>
        <p:spPr bwMode="auto">
          <a:xfrm flipV="1">
            <a:off x="4458439" y="1515883"/>
            <a:ext cx="676589" cy="32416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23" name="Straight Arrow Connector 22"/>
          <p:cNvCxnSpPr>
            <a:stCxn id="9" idx="3"/>
            <a:endCxn id="20" idx="1"/>
          </p:cNvCxnSpPr>
          <p:nvPr/>
        </p:nvCxnSpPr>
        <p:spPr bwMode="auto">
          <a:xfrm>
            <a:off x="4458439" y="2196467"/>
            <a:ext cx="676588" cy="17532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26" name="Rectangle 25"/>
          <p:cNvSpPr/>
          <p:nvPr/>
        </p:nvSpPr>
        <p:spPr bwMode="auto">
          <a:xfrm>
            <a:off x="6767181" y="132538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7" name="Rectangle 26"/>
          <p:cNvSpPr/>
          <p:nvPr/>
        </p:nvSpPr>
        <p:spPr bwMode="auto">
          <a:xfrm>
            <a:off x="6767181" y="218129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31" name="Rectangle 30"/>
          <p:cNvSpPr/>
          <p:nvPr/>
        </p:nvSpPr>
        <p:spPr>
          <a:xfrm>
            <a:off x="2667000" y="3220322"/>
            <a:ext cx="5957125" cy="461665"/>
          </a:xfrm>
          <a:prstGeom prst="rect">
            <a:avLst/>
          </a:prstGeom>
        </p:spPr>
        <p:txBody>
          <a:bodyPr wrap="square">
            <a:spAutoFit/>
          </a:bodyPr>
          <a:lstStyle/>
          <a:p>
            <a:pPr algn="just"/>
            <a:r>
              <a:rPr lang="en-CA" dirty="0"/>
              <a:t>Inserting 11 produces overflow on bucket</a:t>
            </a:r>
            <a:r>
              <a:rPr lang="en-CA" baseline="-25000" dirty="0"/>
              <a:t>1</a:t>
            </a:r>
            <a:endParaRPr lang="en-US" baseline="-25000" dirty="0">
              <a:latin typeface="Candara" panose="020E0502030303020204" pitchFamily="34" charset="0"/>
            </a:endParaRPr>
          </a:p>
        </p:txBody>
      </p:sp>
      <p:sp>
        <p:nvSpPr>
          <p:cNvPr id="47" name="Rectangle 46"/>
          <p:cNvSpPr/>
          <p:nvPr/>
        </p:nvSpPr>
        <p:spPr bwMode="auto">
          <a:xfrm>
            <a:off x="2860451" y="45057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48" name="Rectangle 47"/>
          <p:cNvSpPr/>
          <p:nvPr/>
        </p:nvSpPr>
        <p:spPr bwMode="auto">
          <a:xfrm>
            <a:off x="2860451" y="48621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1" name="Rectangle 50"/>
          <p:cNvSpPr/>
          <p:nvPr/>
        </p:nvSpPr>
        <p:spPr bwMode="auto">
          <a:xfrm>
            <a:off x="4299040" y="4017678"/>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7" name="Rectangle 56"/>
          <p:cNvSpPr/>
          <p:nvPr/>
        </p:nvSpPr>
        <p:spPr bwMode="auto">
          <a:xfrm>
            <a:off x="5112658" y="401767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cxnSp>
        <p:nvCxnSpPr>
          <p:cNvPr id="61" name="Straight Arrow Connector 60"/>
          <p:cNvCxnSpPr>
            <a:stCxn id="47" idx="3"/>
            <a:endCxn id="51" idx="1"/>
          </p:cNvCxnSpPr>
          <p:nvPr/>
        </p:nvCxnSpPr>
        <p:spPr bwMode="auto">
          <a:xfrm flipV="1">
            <a:off x="3622451" y="4208178"/>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2" name="Straight Arrow Connector 61"/>
          <p:cNvCxnSpPr>
            <a:stCxn id="48" idx="3"/>
          </p:cNvCxnSpPr>
          <p:nvPr/>
        </p:nvCxnSpPr>
        <p:spPr bwMode="auto">
          <a:xfrm>
            <a:off x="3622451" y="5052641"/>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3" name="Rectangle 62"/>
          <p:cNvSpPr/>
          <p:nvPr/>
        </p:nvSpPr>
        <p:spPr bwMode="auto">
          <a:xfrm>
            <a:off x="5931193" y="401767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5" name="Rectangle 64"/>
          <p:cNvSpPr/>
          <p:nvPr/>
        </p:nvSpPr>
        <p:spPr bwMode="auto">
          <a:xfrm>
            <a:off x="5798327" y="48987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6" name="Rectangle 65"/>
          <p:cNvSpPr/>
          <p:nvPr/>
        </p:nvSpPr>
        <p:spPr bwMode="auto">
          <a:xfrm>
            <a:off x="6611946" y="48987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67" name="Straight Arrow Connector 66"/>
          <p:cNvCxnSpPr>
            <a:stCxn id="73" idx="3"/>
            <a:endCxn id="65" idx="1"/>
          </p:cNvCxnSpPr>
          <p:nvPr/>
        </p:nvCxnSpPr>
        <p:spPr bwMode="auto">
          <a:xfrm flipV="1">
            <a:off x="5078492" y="5089261"/>
            <a:ext cx="719835" cy="34932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8" name="Rectangle 67"/>
          <p:cNvSpPr/>
          <p:nvPr/>
        </p:nvSpPr>
        <p:spPr bwMode="auto">
          <a:xfrm>
            <a:off x="7430481" y="48987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9" name="Rectangle 68"/>
          <p:cNvSpPr/>
          <p:nvPr/>
        </p:nvSpPr>
        <p:spPr bwMode="auto">
          <a:xfrm>
            <a:off x="5798327" y="5985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70" name="Rectangle 69"/>
          <p:cNvSpPr/>
          <p:nvPr/>
        </p:nvSpPr>
        <p:spPr bwMode="auto">
          <a:xfrm>
            <a:off x="6611946" y="5985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71" name="Straight Arrow Connector 70"/>
          <p:cNvCxnSpPr>
            <a:stCxn id="74" idx="3"/>
            <a:endCxn id="69" idx="1"/>
          </p:cNvCxnSpPr>
          <p:nvPr/>
        </p:nvCxnSpPr>
        <p:spPr bwMode="auto">
          <a:xfrm>
            <a:off x="5078492" y="5795006"/>
            <a:ext cx="719835" cy="38100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2" name="Rectangle 71"/>
          <p:cNvSpPr/>
          <p:nvPr/>
        </p:nvSpPr>
        <p:spPr bwMode="auto">
          <a:xfrm>
            <a:off x="7430481" y="5985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3" name="Rectangle 72"/>
          <p:cNvSpPr/>
          <p:nvPr/>
        </p:nvSpPr>
        <p:spPr bwMode="auto">
          <a:xfrm>
            <a:off x="4316492" y="52480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4" name="Rectangle 73"/>
          <p:cNvSpPr/>
          <p:nvPr/>
        </p:nvSpPr>
        <p:spPr bwMode="auto">
          <a:xfrm>
            <a:off x="4316492" y="5604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20727221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Dynamic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2603239" y="2601900"/>
            <a:ext cx="5957125" cy="461665"/>
          </a:xfrm>
          <a:prstGeom prst="rect">
            <a:avLst/>
          </a:prstGeom>
        </p:spPr>
        <p:txBody>
          <a:bodyPr wrap="square">
            <a:spAutoFit/>
          </a:bodyPr>
          <a:lstStyle/>
          <a:p>
            <a:pPr algn="just"/>
            <a:r>
              <a:rPr lang="en-CA" dirty="0"/>
              <a:t>Inserting 2 produces overflow on bucket</a:t>
            </a:r>
            <a:r>
              <a:rPr lang="en-CA" baseline="-25000" dirty="0"/>
              <a:t>0</a:t>
            </a:r>
            <a:endParaRPr lang="en-US" baseline="-25000" dirty="0">
              <a:latin typeface="Candara" panose="020E0502030303020204" pitchFamily="34" charset="0"/>
            </a:endParaRPr>
          </a:p>
        </p:txBody>
      </p:sp>
      <p:sp>
        <p:nvSpPr>
          <p:cNvPr id="47" name="Rectangle 46"/>
          <p:cNvSpPr/>
          <p:nvPr/>
        </p:nvSpPr>
        <p:spPr bwMode="auto">
          <a:xfrm>
            <a:off x="2860451" y="45057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48" name="Rectangle 47"/>
          <p:cNvSpPr/>
          <p:nvPr/>
        </p:nvSpPr>
        <p:spPr bwMode="auto">
          <a:xfrm>
            <a:off x="2860451" y="48621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1" name="Rectangle 50"/>
          <p:cNvSpPr/>
          <p:nvPr/>
        </p:nvSpPr>
        <p:spPr bwMode="auto">
          <a:xfrm>
            <a:off x="5798328" y="4338464"/>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57" name="Rectangle 56"/>
          <p:cNvSpPr/>
          <p:nvPr/>
        </p:nvSpPr>
        <p:spPr bwMode="auto">
          <a:xfrm>
            <a:off x="6611946" y="433846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1" name="Straight Arrow Connector 60"/>
          <p:cNvCxnSpPr>
            <a:stCxn id="47" idx="3"/>
            <a:endCxn id="51" idx="1"/>
          </p:cNvCxnSpPr>
          <p:nvPr/>
        </p:nvCxnSpPr>
        <p:spPr bwMode="auto">
          <a:xfrm flipV="1">
            <a:off x="3622451" y="4208178"/>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2" name="Straight Arrow Connector 61"/>
          <p:cNvCxnSpPr>
            <a:stCxn id="48" idx="3"/>
          </p:cNvCxnSpPr>
          <p:nvPr/>
        </p:nvCxnSpPr>
        <p:spPr bwMode="auto">
          <a:xfrm>
            <a:off x="3622451" y="5052641"/>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3" name="Rectangle 62"/>
          <p:cNvSpPr/>
          <p:nvPr/>
        </p:nvSpPr>
        <p:spPr bwMode="auto">
          <a:xfrm>
            <a:off x="7430481" y="433846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5" name="Rectangle 64"/>
          <p:cNvSpPr/>
          <p:nvPr/>
        </p:nvSpPr>
        <p:spPr bwMode="auto">
          <a:xfrm>
            <a:off x="5798327" y="5144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6" name="Rectangle 65"/>
          <p:cNvSpPr/>
          <p:nvPr/>
        </p:nvSpPr>
        <p:spPr bwMode="auto">
          <a:xfrm>
            <a:off x="6611946" y="5144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67" name="Straight Arrow Connector 66"/>
          <p:cNvCxnSpPr>
            <a:stCxn id="73" idx="3"/>
            <a:endCxn id="65" idx="1"/>
          </p:cNvCxnSpPr>
          <p:nvPr/>
        </p:nvCxnSpPr>
        <p:spPr bwMode="auto">
          <a:xfrm flipV="1">
            <a:off x="5078492" y="5335066"/>
            <a:ext cx="719835" cy="1035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8" name="Rectangle 67"/>
          <p:cNvSpPr/>
          <p:nvPr/>
        </p:nvSpPr>
        <p:spPr bwMode="auto">
          <a:xfrm>
            <a:off x="7430481" y="514456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9" name="Rectangle 68"/>
          <p:cNvSpPr/>
          <p:nvPr/>
        </p:nvSpPr>
        <p:spPr bwMode="auto">
          <a:xfrm>
            <a:off x="5798327" y="575936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70" name="Rectangle 69"/>
          <p:cNvSpPr/>
          <p:nvPr/>
        </p:nvSpPr>
        <p:spPr bwMode="auto">
          <a:xfrm>
            <a:off x="6611946" y="575936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71" name="Straight Arrow Connector 70"/>
          <p:cNvCxnSpPr>
            <a:stCxn id="74" idx="3"/>
            <a:endCxn id="69" idx="1"/>
          </p:cNvCxnSpPr>
          <p:nvPr/>
        </p:nvCxnSpPr>
        <p:spPr bwMode="auto">
          <a:xfrm>
            <a:off x="5078492" y="5795006"/>
            <a:ext cx="719835" cy="15486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2" name="Rectangle 71"/>
          <p:cNvSpPr/>
          <p:nvPr/>
        </p:nvSpPr>
        <p:spPr bwMode="auto">
          <a:xfrm>
            <a:off x="7430481" y="575936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3" name="Rectangle 72"/>
          <p:cNvSpPr/>
          <p:nvPr/>
        </p:nvSpPr>
        <p:spPr bwMode="auto">
          <a:xfrm>
            <a:off x="4316492" y="524808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4" name="Rectangle 73"/>
          <p:cNvSpPr/>
          <p:nvPr/>
        </p:nvSpPr>
        <p:spPr bwMode="auto">
          <a:xfrm>
            <a:off x="4316492" y="56045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5" name="Rectangle 34"/>
          <p:cNvSpPr/>
          <p:nvPr/>
        </p:nvSpPr>
        <p:spPr bwMode="auto">
          <a:xfrm>
            <a:off x="2877903" y="96624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36" name="Rectangle 35"/>
          <p:cNvSpPr/>
          <p:nvPr/>
        </p:nvSpPr>
        <p:spPr bwMode="auto">
          <a:xfrm>
            <a:off x="2877903" y="132266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7" name="Rectangle 36"/>
          <p:cNvSpPr/>
          <p:nvPr/>
        </p:nvSpPr>
        <p:spPr bwMode="auto">
          <a:xfrm>
            <a:off x="4316492" y="478199"/>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8" name="Rectangle 37"/>
          <p:cNvSpPr/>
          <p:nvPr/>
        </p:nvSpPr>
        <p:spPr bwMode="auto">
          <a:xfrm>
            <a:off x="5130110" y="4781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cxnSp>
        <p:nvCxnSpPr>
          <p:cNvPr id="39" name="Straight Arrow Connector 38"/>
          <p:cNvCxnSpPr>
            <a:stCxn id="35" idx="3"/>
            <a:endCxn id="37" idx="1"/>
          </p:cNvCxnSpPr>
          <p:nvPr/>
        </p:nvCxnSpPr>
        <p:spPr bwMode="auto">
          <a:xfrm flipV="1">
            <a:off x="3639903" y="668699"/>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0" name="Straight Arrow Connector 39"/>
          <p:cNvCxnSpPr>
            <a:stCxn id="36" idx="3"/>
          </p:cNvCxnSpPr>
          <p:nvPr/>
        </p:nvCxnSpPr>
        <p:spPr bwMode="auto">
          <a:xfrm flipV="1">
            <a:off x="3639903" y="1503773"/>
            <a:ext cx="650116" cy="938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1" name="Rectangle 40"/>
          <p:cNvSpPr/>
          <p:nvPr/>
        </p:nvSpPr>
        <p:spPr bwMode="auto">
          <a:xfrm>
            <a:off x="5948645" y="4781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42" name="Rectangle 41"/>
          <p:cNvSpPr/>
          <p:nvPr/>
        </p:nvSpPr>
        <p:spPr bwMode="auto">
          <a:xfrm>
            <a:off x="6006342" y="10496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43" name="Rectangle 42"/>
          <p:cNvSpPr/>
          <p:nvPr/>
        </p:nvSpPr>
        <p:spPr bwMode="auto">
          <a:xfrm>
            <a:off x="6819961" y="10496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44" name="Straight Arrow Connector 43"/>
          <p:cNvCxnSpPr>
            <a:stCxn id="53" idx="3"/>
            <a:endCxn id="42" idx="1"/>
          </p:cNvCxnSpPr>
          <p:nvPr/>
        </p:nvCxnSpPr>
        <p:spPr bwMode="auto">
          <a:xfrm flipV="1">
            <a:off x="5104482" y="1240199"/>
            <a:ext cx="901860" cy="12759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5" name="Rectangle 44"/>
          <p:cNvSpPr/>
          <p:nvPr/>
        </p:nvSpPr>
        <p:spPr bwMode="auto">
          <a:xfrm>
            <a:off x="7638496" y="104969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46" name="Rectangle 45"/>
          <p:cNvSpPr/>
          <p:nvPr/>
        </p:nvSpPr>
        <p:spPr bwMode="auto">
          <a:xfrm>
            <a:off x="6006342" y="158209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49" name="Rectangle 48"/>
          <p:cNvSpPr/>
          <p:nvPr/>
        </p:nvSpPr>
        <p:spPr bwMode="auto">
          <a:xfrm>
            <a:off x="6819961" y="158209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50" name="Straight Arrow Connector 49"/>
          <p:cNvCxnSpPr>
            <a:stCxn id="54" idx="3"/>
            <a:endCxn id="46" idx="1"/>
          </p:cNvCxnSpPr>
          <p:nvPr/>
        </p:nvCxnSpPr>
        <p:spPr bwMode="auto">
          <a:xfrm>
            <a:off x="5104482" y="1724211"/>
            <a:ext cx="901860" cy="4838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52" name="Rectangle 51"/>
          <p:cNvSpPr/>
          <p:nvPr/>
        </p:nvSpPr>
        <p:spPr bwMode="auto">
          <a:xfrm>
            <a:off x="7638496" y="158209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3" name="Rectangle 52"/>
          <p:cNvSpPr/>
          <p:nvPr/>
        </p:nvSpPr>
        <p:spPr bwMode="auto">
          <a:xfrm>
            <a:off x="4342482" y="117729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54" name="Rectangle 53"/>
          <p:cNvSpPr/>
          <p:nvPr/>
        </p:nvSpPr>
        <p:spPr bwMode="auto">
          <a:xfrm>
            <a:off x="4342482" y="153371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9" name="Rectangle 58"/>
          <p:cNvSpPr/>
          <p:nvPr/>
        </p:nvSpPr>
        <p:spPr bwMode="auto">
          <a:xfrm>
            <a:off x="5798328" y="3722062"/>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0" name="Rectangle 59"/>
          <p:cNvSpPr/>
          <p:nvPr/>
        </p:nvSpPr>
        <p:spPr bwMode="auto">
          <a:xfrm>
            <a:off x="6611946" y="372206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4" name="Rectangle 63"/>
          <p:cNvSpPr/>
          <p:nvPr/>
        </p:nvSpPr>
        <p:spPr bwMode="auto">
          <a:xfrm>
            <a:off x="7430481" y="372206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75" name="Rectangle 74"/>
          <p:cNvSpPr/>
          <p:nvPr/>
        </p:nvSpPr>
        <p:spPr bwMode="auto">
          <a:xfrm>
            <a:off x="4297364" y="38758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6" name="Rectangle 75"/>
          <p:cNvSpPr/>
          <p:nvPr/>
        </p:nvSpPr>
        <p:spPr bwMode="auto">
          <a:xfrm>
            <a:off x="4297364" y="423226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77" name="Straight Arrow Connector 76"/>
          <p:cNvCxnSpPr>
            <a:stCxn id="75" idx="3"/>
            <a:endCxn id="59" idx="1"/>
          </p:cNvCxnSpPr>
          <p:nvPr/>
        </p:nvCxnSpPr>
        <p:spPr bwMode="auto">
          <a:xfrm flipV="1">
            <a:off x="5059364" y="3912562"/>
            <a:ext cx="738964" cy="15378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78" name="Straight Arrow Connector 77"/>
          <p:cNvCxnSpPr>
            <a:stCxn id="76" idx="3"/>
            <a:endCxn id="51" idx="1"/>
          </p:cNvCxnSpPr>
          <p:nvPr/>
        </p:nvCxnSpPr>
        <p:spPr bwMode="auto">
          <a:xfrm>
            <a:off x="5059364" y="4422763"/>
            <a:ext cx="738964" cy="10620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7961533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Dynamic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2603239" y="3246740"/>
            <a:ext cx="5957125" cy="461665"/>
          </a:xfrm>
          <a:prstGeom prst="rect">
            <a:avLst/>
          </a:prstGeom>
        </p:spPr>
        <p:txBody>
          <a:bodyPr wrap="square">
            <a:spAutoFit/>
          </a:bodyPr>
          <a:lstStyle/>
          <a:p>
            <a:pPr algn="just"/>
            <a:r>
              <a:rPr lang="en-CA" dirty="0"/>
              <a:t>Inserting 10, 13, 4</a:t>
            </a:r>
            <a:endParaRPr lang="en-US" baseline="-25000" dirty="0">
              <a:latin typeface="Candara" panose="020E0502030303020204" pitchFamily="34" charset="0"/>
            </a:endParaRPr>
          </a:p>
        </p:txBody>
      </p:sp>
      <p:sp>
        <p:nvSpPr>
          <p:cNvPr id="47" name="Rectangle 46"/>
          <p:cNvSpPr/>
          <p:nvPr/>
        </p:nvSpPr>
        <p:spPr bwMode="auto">
          <a:xfrm>
            <a:off x="2877903" y="139049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48" name="Rectangle 47"/>
          <p:cNvSpPr/>
          <p:nvPr/>
        </p:nvSpPr>
        <p:spPr bwMode="auto">
          <a:xfrm>
            <a:off x="2877903" y="174691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1" name="Rectangle 50"/>
          <p:cNvSpPr/>
          <p:nvPr/>
        </p:nvSpPr>
        <p:spPr bwMode="auto">
          <a:xfrm>
            <a:off x="5815780" y="1223236"/>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57" name="Rectangle 56"/>
          <p:cNvSpPr/>
          <p:nvPr/>
        </p:nvSpPr>
        <p:spPr bwMode="auto">
          <a:xfrm>
            <a:off x="6629398" y="122323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1" name="Straight Arrow Connector 60"/>
          <p:cNvCxnSpPr>
            <a:stCxn id="47" idx="3"/>
            <a:endCxn id="51" idx="1"/>
          </p:cNvCxnSpPr>
          <p:nvPr/>
        </p:nvCxnSpPr>
        <p:spPr bwMode="auto">
          <a:xfrm flipV="1">
            <a:off x="3639903" y="1092950"/>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62" name="Straight Arrow Connector 61"/>
          <p:cNvCxnSpPr>
            <a:stCxn id="48" idx="3"/>
          </p:cNvCxnSpPr>
          <p:nvPr/>
        </p:nvCxnSpPr>
        <p:spPr bwMode="auto">
          <a:xfrm>
            <a:off x="3639903" y="1937413"/>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3" name="Rectangle 62"/>
          <p:cNvSpPr/>
          <p:nvPr/>
        </p:nvSpPr>
        <p:spPr bwMode="auto">
          <a:xfrm>
            <a:off x="7447933" y="122323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5" name="Rectangle 64"/>
          <p:cNvSpPr/>
          <p:nvPr/>
        </p:nvSpPr>
        <p:spPr bwMode="auto">
          <a:xfrm>
            <a:off x="5815779" y="202933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6" name="Rectangle 65"/>
          <p:cNvSpPr/>
          <p:nvPr/>
        </p:nvSpPr>
        <p:spPr bwMode="auto">
          <a:xfrm>
            <a:off x="6629398" y="202933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67" name="Straight Arrow Connector 66"/>
          <p:cNvCxnSpPr>
            <a:stCxn id="73" idx="3"/>
            <a:endCxn id="65" idx="1"/>
          </p:cNvCxnSpPr>
          <p:nvPr/>
        </p:nvCxnSpPr>
        <p:spPr bwMode="auto">
          <a:xfrm flipV="1">
            <a:off x="5095944" y="2219838"/>
            <a:ext cx="719835" cy="1035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68" name="Rectangle 67"/>
          <p:cNvSpPr/>
          <p:nvPr/>
        </p:nvSpPr>
        <p:spPr bwMode="auto">
          <a:xfrm>
            <a:off x="7447933" y="202933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9" name="Rectangle 68"/>
          <p:cNvSpPr/>
          <p:nvPr/>
        </p:nvSpPr>
        <p:spPr bwMode="auto">
          <a:xfrm>
            <a:off x="5815779" y="26441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70" name="Rectangle 69"/>
          <p:cNvSpPr/>
          <p:nvPr/>
        </p:nvSpPr>
        <p:spPr bwMode="auto">
          <a:xfrm>
            <a:off x="6629398" y="26441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71" name="Straight Arrow Connector 70"/>
          <p:cNvCxnSpPr>
            <a:stCxn id="74" idx="3"/>
            <a:endCxn id="69" idx="1"/>
          </p:cNvCxnSpPr>
          <p:nvPr/>
        </p:nvCxnSpPr>
        <p:spPr bwMode="auto">
          <a:xfrm>
            <a:off x="5095944" y="2679778"/>
            <a:ext cx="719835" cy="15486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2" name="Rectangle 71"/>
          <p:cNvSpPr/>
          <p:nvPr/>
        </p:nvSpPr>
        <p:spPr bwMode="auto">
          <a:xfrm>
            <a:off x="7447933" y="26441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3" name="Rectangle 72"/>
          <p:cNvSpPr/>
          <p:nvPr/>
        </p:nvSpPr>
        <p:spPr bwMode="auto">
          <a:xfrm>
            <a:off x="4333944" y="213285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4" name="Rectangle 73"/>
          <p:cNvSpPr/>
          <p:nvPr/>
        </p:nvSpPr>
        <p:spPr bwMode="auto">
          <a:xfrm>
            <a:off x="4333944" y="248927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9" name="Rectangle 58"/>
          <p:cNvSpPr/>
          <p:nvPr/>
        </p:nvSpPr>
        <p:spPr bwMode="auto">
          <a:xfrm>
            <a:off x="5815780" y="606834"/>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0" name="Rectangle 59"/>
          <p:cNvSpPr/>
          <p:nvPr/>
        </p:nvSpPr>
        <p:spPr bwMode="auto">
          <a:xfrm>
            <a:off x="6629398" y="6068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4" name="Rectangle 63"/>
          <p:cNvSpPr/>
          <p:nvPr/>
        </p:nvSpPr>
        <p:spPr bwMode="auto">
          <a:xfrm>
            <a:off x="7447933" y="6068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75" name="Rectangle 74"/>
          <p:cNvSpPr/>
          <p:nvPr/>
        </p:nvSpPr>
        <p:spPr bwMode="auto">
          <a:xfrm>
            <a:off x="4314816" y="76061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76" name="Rectangle 75"/>
          <p:cNvSpPr/>
          <p:nvPr/>
        </p:nvSpPr>
        <p:spPr bwMode="auto">
          <a:xfrm>
            <a:off x="4314816" y="11170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77" name="Straight Arrow Connector 76"/>
          <p:cNvCxnSpPr>
            <a:stCxn id="75" idx="3"/>
            <a:endCxn id="59" idx="1"/>
          </p:cNvCxnSpPr>
          <p:nvPr/>
        </p:nvCxnSpPr>
        <p:spPr bwMode="auto">
          <a:xfrm flipV="1">
            <a:off x="5076816" y="797334"/>
            <a:ext cx="738964" cy="15378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78" name="Straight Arrow Connector 77"/>
          <p:cNvCxnSpPr>
            <a:stCxn id="76" idx="3"/>
            <a:endCxn id="51" idx="1"/>
          </p:cNvCxnSpPr>
          <p:nvPr/>
        </p:nvCxnSpPr>
        <p:spPr bwMode="auto">
          <a:xfrm>
            <a:off x="5076816" y="1307535"/>
            <a:ext cx="738964" cy="10620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55" name="Rectangle 54"/>
          <p:cNvSpPr/>
          <p:nvPr/>
        </p:nvSpPr>
        <p:spPr bwMode="auto">
          <a:xfrm>
            <a:off x="2667000" y="479040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56" name="Rectangle 55"/>
          <p:cNvSpPr/>
          <p:nvPr/>
        </p:nvSpPr>
        <p:spPr bwMode="auto">
          <a:xfrm>
            <a:off x="2667000" y="51468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8" name="Rectangle 57"/>
          <p:cNvSpPr/>
          <p:nvPr/>
        </p:nvSpPr>
        <p:spPr bwMode="auto">
          <a:xfrm>
            <a:off x="5604877" y="4623142"/>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9" name="Rectangle 78"/>
          <p:cNvSpPr/>
          <p:nvPr/>
        </p:nvSpPr>
        <p:spPr bwMode="auto">
          <a:xfrm>
            <a:off x="6418495" y="462314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80" name="Straight Arrow Connector 79"/>
          <p:cNvCxnSpPr>
            <a:stCxn id="55" idx="3"/>
            <a:endCxn id="58" idx="1"/>
          </p:cNvCxnSpPr>
          <p:nvPr/>
        </p:nvCxnSpPr>
        <p:spPr bwMode="auto">
          <a:xfrm flipV="1">
            <a:off x="3429000" y="4492856"/>
            <a:ext cx="676589" cy="488044"/>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81" name="Straight Arrow Connector 80"/>
          <p:cNvCxnSpPr>
            <a:stCxn id="56" idx="3"/>
          </p:cNvCxnSpPr>
          <p:nvPr/>
        </p:nvCxnSpPr>
        <p:spPr bwMode="auto">
          <a:xfrm>
            <a:off x="3429000" y="5337319"/>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2" name="Rectangle 81"/>
          <p:cNvSpPr/>
          <p:nvPr/>
        </p:nvSpPr>
        <p:spPr bwMode="auto">
          <a:xfrm>
            <a:off x="7237030" y="462314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3" name="Rectangle 82"/>
          <p:cNvSpPr/>
          <p:nvPr/>
        </p:nvSpPr>
        <p:spPr bwMode="auto">
          <a:xfrm>
            <a:off x="5604876" y="54292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84" name="Rectangle 83"/>
          <p:cNvSpPr/>
          <p:nvPr/>
        </p:nvSpPr>
        <p:spPr bwMode="auto">
          <a:xfrm>
            <a:off x="6418495" y="54292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85" name="Straight Arrow Connector 84"/>
          <p:cNvCxnSpPr>
            <a:stCxn id="91" idx="3"/>
            <a:endCxn id="83" idx="1"/>
          </p:cNvCxnSpPr>
          <p:nvPr/>
        </p:nvCxnSpPr>
        <p:spPr bwMode="auto">
          <a:xfrm flipV="1">
            <a:off x="4885041" y="5619744"/>
            <a:ext cx="719835" cy="1035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6" name="Rectangle 85"/>
          <p:cNvSpPr/>
          <p:nvPr/>
        </p:nvSpPr>
        <p:spPr bwMode="auto">
          <a:xfrm>
            <a:off x="7237030" y="54292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Times New Roman" panose="02020603050405020304" pitchFamily="18" charset="0"/>
                <a:cs typeface="Times New Roman" panose="02020603050405020304" pitchFamily="18" charset="0"/>
              </a:rPr>
              <a:t>10</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Rectangle 86"/>
          <p:cNvSpPr/>
          <p:nvPr/>
        </p:nvSpPr>
        <p:spPr bwMode="auto">
          <a:xfrm>
            <a:off x="5604876" y="604404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88" name="Rectangle 87"/>
          <p:cNvSpPr/>
          <p:nvPr/>
        </p:nvSpPr>
        <p:spPr bwMode="auto">
          <a:xfrm>
            <a:off x="6418495" y="604404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89" name="Straight Arrow Connector 88"/>
          <p:cNvCxnSpPr>
            <a:stCxn id="92" idx="3"/>
            <a:endCxn id="87" idx="1"/>
          </p:cNvCxnSpPr>
          <p:nvPr/>
        </p:nvCxnSpPr>
        <p:spPr bwMode="auto">
          <a:xfrm>
            <a:off x="4885041" y="6079684"/>
            <a:ext cx="719835" cy="15486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90" name="Rectangle 89"/>
          <p:cNvSpPr/>
          <p:nvPr/>
        </p:nvSpPr>
        <p:spPr bwMode="auto">
          <a:xfrm>
            <a:off x="7237030" y="604404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91" name="Rectangle 90"/>
          <p:cNvSpPr/>
          <p:nvPr/>
        </p:nvSpPr>
        <p:spPr bwMode="auto">
          <a:xfrm>
            <a:off x="4123041" y="553276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2" name="Rectangle 91"/>
          <p:cNvSpPr/>
          <p:nvPr/>
        </p:nvSpPr>
        <p:spPr bwMode="auto">
          <a:xfrm>
            <a:off x="4123041" y="588918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93" name="Rectangle 92"/>
          <p:cNvSpPr/>
          <p:nvPr/>
        </p:nvSpPr>
        <p:spPr bwMode="auto">
          <a:xfrm>
            <a:off x="5604877" y="4006740"/>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94" name="Rectangle 93"/>
          <p:cNvSpPr/>
          <p:nvPr/>
        </p:nvSpPr>
        <p:spPr bwMode="auto">
          <a:xfrm>
            <a:off x="6418495" y="40067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95" name="Rectangle 94"/>
          <p:cNvSpPr/>
          <p:nvPr/>
        </p:nvSpPr>
        <p:spPr bwMode="auto">
          <a:xfrm>
            <a:off x="7237030" y="400674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96" name="Rectangle 95"/>
          <p:cNvSpPr/>
          <p:nvPr/>
        </p:nvSpPr>
        <p:spPr bwMode="auto">
          <a:xfrm>
            <a:off x="4103913" y="4160522"/>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7" name="Rectangle 96"/>
          <p:cNvSpPr/>
          <p:nvPr/>
        </p:nvSpPr>
        <p:spPr bwMode="auto">
          <a:xfrm>
            <a:off x="4103913" y="451694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98" name="Straight Arrow Connector 97"/>
          <p:cNvCxnSpPr>
            <a:stCxn id="96" idx="3"/>
            <a:endCxn id="93" idx="1"/>
          </p:cNvCxnSpPr>
          <p:nvPr/>
        </p:nvCxnSpPr>
        <p:spPr bwMode="auto">
          <a:xfrm flipV="1">
            <a:off x="4865913" y="4197240"/>
            <a:ext cx="738964" cy="15378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99" name="Straight Arrow Connector 98"/>
          <p:cNvCxnSpPr>
            <a:stCxn id="97" idx="3"/>
            <a:endCxn id="58" idx="1"/>
          </p:cNvCxnSpPr>
          <p:nvPr/>
        </p:nvCxnSpPr>
        <p:spPr bwMode="auto">
          <a:xfrm>
            <a:off x="4865913" y="4707441"/>
            <a:ext cx="738964" cy="10620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1964700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87896" y="2658"/>
            <a:ext cx="6656104" cy="402768"/>
          </a:xfrm>
        </p:spPr>
        <p:txBody>
          <a:bodyPr anchor="ctr"/>
          <a:lstStyle/>
          <a:p>
            <a:r>
              <a:rPr lang="en-US" altLang="en-US" sz="2800" b="1" dirty="0">
                <a:effectLst>
                  <a:outerShdw blurRad="38100" dist="38100" dir="2700000" algn="tl">
                    <a:srgbClr val="000000">
                      <a:alpha val="43137"/>
                    </a:srgbClr>
                  </a:outerShdw>
                </a:effectLst>
              </a:rPr>
              <a:t>Dynamic Hashing: Example</a:t>
            </a:r>
          </a:p>
        </p:txBody>
      </p:sp>
      <p:sp>
        <p:nvSpPr>
          <p:cNvPr id="2" name="Rectangle 1"/>
          <p:cNvSpPr/>
          <p:nvPr/>
        </p:nvSpPr>
        <p:spPr>
          <a:xfrm>
            <a:off x="0" y="533052"/>
            <a:ext cx="2519431" cy="6186309"/>
          </a:xfrm>
          <a:prstGeom prst="rect">
            <a:avLst/>
          </a:prstGeom>
          <a:solidFill>
            <a:schemeClr val="accent6">
              <a:lumMod val="20000"/>
              <a:lumOff val="80000"/>
            </a:schemeClr>
          </a:solidFill>
        </p:spPr>
        <p:txBody>
          <a:bodyPr wrap="square">
            <a:spAutoFit/>
          </a:bodyPr>
          <a:lstStyle/>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01     0001    data01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07     0111    data02</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03     0011    data03</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08     1000    data04</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12     1100    data05</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14     1110    data06</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11     1011    data07</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02     0010    data08</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10     1010    data09</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13     1101    data10</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04     0100    data11</a:t>
            </a:r>
          </a:p>
          <a:p>
            <a:pPr>
              <a:lnSpc>
                <a:spcPct val="150000"/>
              </a:lnSpc>
            </a:pPr>
            <a:r>
              <a:rPr lang="it-IT" sz="2200" b="1" spc="1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09     1001    data12</a:t>
            </a:r>
            <a:endParaRPr lang="en-CA" sz="2200" b="1" spc="100" dirty="0">
              <a:solidFill>
                <a:srgbClr val="40424E"/>
              </a:solidFill>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endParaRPr>
          </a:p>
        </p:txBody>
      </p:sp>
      <p:sp>
        <p:nvSpPr>
          <p:cNvPr id="5" name="Rectangle 4"/>
          <p:cNvSpPr/>
          <p:nvPr/>
        </p:nvSpPr>
        <p:spPr>
          <a:xfrm>
            <a:off x="-14819" y="12490"/>
            <a:ext cx="2502713" cy="461665"/>
          </a:xfrm>
          <a:prstGeom prst="rect">
            <a:avLst/>
          </a:prstGeom>
          <a:solidFill>
            <a:schemeClr val="accent2">
              <a:lumMod val="60000"/>
              <a:lumOff val="40000"/>
            </a:schemeClr>
          </a:solidFill>
        </p:spPr>
        <p:txBody>
          <a:bodyPr wrap="square">
            <a:spAutoFit/>
          </a:bodyPr>
          <a:lstStyle/>
          <a:p>
            <a:r>
              <a:rPr lang="it-IT" b="1" dirty="0">
                <a:latin typeface="Arial Narrow" panose="020B0606020202030204" pitchFamily="34" charset="0"/>
                <a:cs typeface="Times New Roman" panose="02020603050405020304" pitchFamily="18" charset="0"/>
              </a:rPr>
              <a:t>Key   Binary   Data</a:t>
            </a:r>
          </a:p>
        </p:txBody>
      </p:sp>
      <p:sp>
        <p:nvSpPr>
          <p:cNvPr id="6" name="Title 1"/>
          <p:cNvSpPr txBox="1">
            <a:spLocks/>
          </p:cNvSpPr>
          <p:nvPr/>
        </p:nvSpPr>
        <p:spPr bwMode="auto">
          <a:xfrm flipH="1">
            <a:off x="2487894" y="12490"/>
            <a:ext cx="68757" cy="685780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000" b="1" kern="0" dirty="0">
              <a:effectLst>
                <a:outerShdw blurRad="38100" dist="38100" dir="2700000" algn="tl">
                  <a:srgbClr val="000000">
                    <a:alpha val="43137"/>
                  </a:srgbClr>
                </a:outerShdw>
              </a:effectLst>
            </a:endParaRPr>
          </a:p>
        </p:txBody>
      </p:sp>
      <p:sp>
        <p:nvSpPr>
          <p:cNvPr id="31" name="Rectangle 30"/>
          <p:cNvSpPr/>
          <p:nvPr/>
        </p:nvSpPr>
        <p:spPr>
          <a:xfrm>
            <a:off x="2507491" y="2735829"/>
            <a:ext cx="5957125" cy="461665"/>
          </a:xfrm>
          <a:prstGeom prst="rect">
            <a:avLst/>
          </a:prstGeom>
        </p:spPr>
        <p:txBody>
          <a:bodyPr wrap="square">
            <a:spAutoFit/>
          </a:bodyPr>
          <a:lstStyle/>
          <a:p>
            <a:pPr algn="just"/>
            <a:r>
              <a:rPr lang="en-CA" dirty="0"/>
              <a:t>Inserting 9 produces overflow at bucket</a:t>
            </a:r>
            <a:r>
              <a:rPr lang="en-CA" baseline="-25000" dirty="0"/>
              <a:t>10</a:t>
            </a:r>
            <a:endParaRPr lang="en-US" baseline="-25000" dirty="0">
              <a:latin typeface="Candara" panose="020E0502030303020204" pitchFamily="34" charset="0"/>
            </a:endParaRPr>
          </a:p>
        </p:txBody>
      </p:sp>
      <p:sp>
        <p:nvSpPr>
          <p:cNvPr id="55" name="Rectangle 54"/>
          <p:cNvSpPr/>
          <p:nvPr/>
        </p:nvSpPr>
        <p:spPr bwMode="auto">
          <a:xfrm>
            <a:off x="2636968" y="426247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56" name="Rectangle 55"/>
          <p:cNvSpPr/>
          <p:nvPr/>
        </p:nvSpPr>
        <p:spPr bwMode="auto">
          <a:xfrm>
            <a:off x="2636968" y="461889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58" name="Rectangle 57"/>
          <p:cNvSpPr/>
          <p:nvPr/>
        </p:nvSpPr>
        <p:spPr bwMode="auto">
          <a:xfrm>
            <a:off x="5476427" y="3920375"/>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79" name="Rectangle 78"/>
          <p:cNvSpPr/>
          <p:nvPr/>
        </p:nvSpPr>
        <p:spPr bwMode="auto">
          <a:xfrm>
            <a:off x="6290045" y="39203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80" name="Straight Arrow Connector 79"/>
          <p:cNvCxnSpPr>
            <a:stCxn id="55" idx="3"/>
          </p:cNvCxnSpPr>
          <p:nvPr/>
        </p:nvCxnSpPr>
        <p:spPr bwMode="auto">
          <a:xfrm flipV="1">
            <a:off x="3398968" y="3767386"/>
            <a:ext cx="674243" cy="68559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81" name="Straight Arrow Connector 80"/>
          <p:cNvCxnSpPr>
            <a:stCxn id="56" idx="3"/>
          </p:cNvCxnSpPr>
          <p:nvPr/>
        </p:nvCxnSpPr>
        <p:spPr bwMode="auto">
          <a:xfrm>
            <a:off x="3398968" y="4809398"/>
            <a:ext cx="676588" cy="57644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2" name="Rectangle 81"/>
          <p:cNvSpPr/>
          <p:nvPr/>
        </p:nvSpPr>
        <p:spPr bwMode="auto">
          <a:xfrm>
            <a:off x="7108580" y="392037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3" name="Rectangle 82"/>
          <p:cNvSpPr/>
          <p:nvPr/>
        </p:nvSpPr>
        <p:spPr bwMode="auto">
          <a:xfrm>
            <a:off x="6705212" y="45670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84" name="Rectangle 83"/>
          <p:cNvSpPr/>
          <p:nvPr/>
        </p:nvSpPr>
        <p:spPr bwMode="auto">
          <a:xfrm>
            <a:off x="7518831" y="45670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cxnSp>
        <p:nvCxnSpPr>
          <p:cNvPr id="85" name="Straight Arrow Connector 84"/>
          <p:cNvCxnSpPr>
            <a:stCxn id="124" idx="3"/>
            <a:endCxn id="83" idx="1"/>
          </p:cNvCxnSpPr>
          <p:nvPr/>
        </p:nvCxnSpPr>
        <p:spPr bwMode="auto">
          <a:xfrm flipV="1">
            <a:off x="6233511" y="4757520"/>
            <a:ext cx="471701" cy="25399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6" name="Rectangle 85"/>
          <p:cNvSpPr/>
          <p:nvPr/>
        </p:nvSpPr>
        <p:spPr bwMode="auto">
          <a:xfrm>
            <a:off x="8337366" y="45670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Rectangle 86"/>
          <p:cNvSpPr/>
          <p:nvPr/>
        </p:nvSpPr>
        <p:spPr bwMode="auto">
          <a:xfrm>
            <a:off x="6705212" y="540981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88" name="Rectangle 87"/>
          <p:cNvSpPr/>
          <p:nvPr/>
        </p:nvSpPr>
        <p:spPr bwMode="auto">
          <a:xfrm>
            <a:off x="7518831" y="540981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cxnSp>
        <p:nvCxnSpPr>
          <p:cNvPr id="89" name="Straight Arrow Connector 88"/>
          <p:cNvCxnSpPr>
            <a:stCxn id="91" idx="3"/>
          </p:cNvCxnSpPr>
          <p:nvPr/>
        </p:nvCxnSpPr>
        <p:spPr bwMode="auto">
          <a:xfrm>
            <a:off x="4855009" y="5195344"/>
            <a:ext cx="599049" cy="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90" name="Rectangle 89"/>
          <p:cNvSpPr/>
          <p:nvPr/>
        </p:nvSpPr>
        <p:spPr bwMode="auto">
          <a:xfrm>
            <a:off x="8337366" y="540981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 name="Rectangle 90"/>
          <p:cNvSpPr/>
          <p:nvPr/>
        </p:nvSpPr>
        <p:spPr bwMode="auto">
          <a:xfrm>
            <a:off x="4093009" y="500484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2" name="Rectangle 91"/>
          <p:cNvSpPr/>
          <p:nvPr/>
        </p:nvSpPr>
        <p:spPr bwMode="auto">
          <a:xfrm>
            <a:off x="4093009" y="536126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93" name="Rectangle 92"/>
          <p:cNvSpPr/>
          <p:nvPr/>
        </p:nvSpPr>
        <p:spPr bwMode="auto">
          <a:xfrm>
            <a:off x="5476427" y="3303973"/>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94" name="Rectangle 93"/>
          <p:cNvSpPr/>
          <p:nvPr/>
        </p:nvSpPr>
        <p:spPr bwMode="auto">
          <a:xfrm>
            <a:off x="6290045" y="330397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95" name="Rectangle 94"/>
          <p:cNvSpPr/>
          <p:nvPr/>
        </p:nvSpPr>
        <p:spPr bwMode="auto">
          <a:xfrm>
            <a:off x="7108580" y="330397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96" name="Rectangle 95"/>
          <p:cNvSpPr/>
          <p:nvPr/>
        </p:nvSpPr>
        <p:spPr bwMode="auto">
          <a:xfrm>
            <a:off x="4064961" y="3437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7" name="Rectangle 96"/>
          <p:cNvSpPr/>
          <p:nvPr/>
        </p:nvSpPr>
        <p:spPr bwMode="auto">
          <a:xfrm>
            <a:off x="4064961" y="379385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98" name="Straight Arrow Connector 97"/>
          <p:cNvCxnSpPr>
            <a:stCxn id="96" idx="3"/>
            <a:endCxn id="93" idx="1"/>
          </p:cNvCxnSpPr>
          <p:nvPr/>
        </p:nvCxnSpPr>
        <p:spPr bwMode="auto">
          <a:xfrm flipV="1">
            <a:off x="4826961" y="3494473"/>
            <a:ext cx="649466" cy="13346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99" name="Straight Arrow Connector 98"/>
          <p:cNvCxnSpPr>
            <a:stCxn id="97" idx="3"/>
            <a:endCxn id="58" idx="1"/>
          </p:cNvCxnSpPr>
          <p:nvPr/>
        </p:nvCxnSpPr>
        <p:spPr bwMode="auto">
          <a:xfrm>
            <a:off x="4826961" y="3984354"/>
            <a:ext cx="649466" cy="126521"/>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0" name="Rectangle 99"/>
          <p:cNvSpPr/>
          <p:nvPr/>
        </p:nvSpPr>
        <p:spPr bwMode="auto">
          <a:xfrm>
            <a:off x="2757747" y="101493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01" name="Rectangle 100"/>
          <p:cNvSpPr/>
          <p:nvPr/>
        </p:nvSpPr>
        <p:spPr bwMode="auto">
          <a:xfrm>
            <a:off x="2757747" y="137135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2" name="Rectangle 101"/>
          <p:cNvSpPr/>
          <p:nvPr/>
        </p:nvSpPr>
        <p:spPr bwMode="auto">
          <a:xfrm>
            <a:off x="5695624" y="926329"/>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103" name="Rectangle 102"/>
          <p:cNvSpPr/>
          <p:nvPr/>
        </p:nvSpPr>
        <p:spPr bwMode="auto">
          <a:xfrm>
            <a:off x="6509242" y="9263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104" name="Straight Arrow Connector 103"/>
          <p:cNvCxnSpPr>
            <a:stCxn id="100" idx="3"/>
          </p:cNvCxnSpPr>
          <p:nvPr/>
        </p:nvCxnSpPr>
        <p:spPr bwMode="auto">
          <a:xfrm flipV="1">
            <a:off x="3519747" y="898784"/>
            <a:ext cx="655785" cy="30664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05" name="Straight Arrow Connector 104"/>
          <p:cNvCxnSpPr>
            <a:stCxn id="101" idx="3"/>
          </p:cNvCxnSpPr>
          <p:nvPr/>
        </p:nvCxnSpPr>
        <p:spPr bwMode="auto">
          <a:xfrm>
            <a:off x="3519747" y="1561850"/>
            <a:ext cx="676588" cy="27840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06" name="Rectangle 105"/>
          <p:cNvSpPr/>
          <p:nvPr/>
        </p:nvSpPr>
        <p:spPr bwMode="auto">
          <a:xfrm>
            <a:off x="7327777" y="92632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7" name="Rectangle 106"/>
          <p:cNvSpPr/>
          <p:nvPr/>
        </p:nvSpPr>
        <p:spPr bwMode="auto">
          <a:xfrm>
            <a:off x="5695623" y="14178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108" name="Rectangle 107"/>
          <p:cNvSpPr/>
          <p:nvPr/>
        </p:nvSpPr>
        <p:spPr bwMode="auto">
          <a:xfrm>
            <a:off x="6509242" y="14178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cxnSp>
        <p:nvCxnSpPr>
          <p:cNvPr id="109" name="Straight Arrow Connector 108"/>
          <p:cNvCxnSpPr>
            <a:stCxn id="115" idx="3"/>
            <a:endCxn id="107" idx="1"/>
          </p:cNvCxnSpPr>
          <p:nvPr/>
        </p:nvCxnSpPr>
        <p:spPr bwMode="auto">
          <a:xfrm flipV="1">
            <a:off x="4975788" y="1608307"/>
            <a:ext cx="719835" cy="3469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10" name="Rectangle 109"/>
          <p:cNvSpPr/>
          <p:nvPr/>
        </p:nvSpPr>
        <p:spPr bwMode="auto">
          <a:xfrm>
            <a:off x="7327777" y="14178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Times New Roman" panose="02020603050405020304" pitchFamily="18" charset="0"/>
                <a:cs typeface="Times New Roman" panose="02020603050405020304" pitchFamily="18" charset="0"/>
              </a:rPr>
              <a:t>10</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Rectangle 110"/>
          <p:cNvSpPr/>
          <p:nvPr/>
        </p:nvSpPr>
        <p:spPr bwMode="auto">
          <a:xfrm>
            <a:off x="5695623" y="18949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112" name="Rectangle 111"/>
          <p:cNvSpPr/>
          <p:nvPr/>
        </p:nvSpPr>
        <p:spPr bwMode="auto">
          <a:xfrm>
            <a:off x="6509242" y="18949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cxnSp>
        <p:nvCxnSpPr>
          <p:cNvPr id="113" name="Straight Arrow Connector 112"/>
          <p:cNvCxnSpPr>
            <a:stCxn id="116" idx="3"/>
            <a:endCxn id="111" idx="1"/>
          </p:cNvCxnSpPr>
          <p:nvPr/>
        </p:nvCxnSpPr>
        <p:spPr bwMode="auto">
          <a:xfrm>
            <a:off x="4975788" y="1999423"/>
            <a:ext cx="719835" cy="8603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14" name="Rectangle 113"/>
          <p:cNvSpPr/>
          <p:nvPr/>
        </p:nvSpPr>
        <p:spPr bwMode="auto">
          <a:xfrm>
            <a:off x="7327777" y="189496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115" name="Rectangle 114"/>
          <p:cNvSpPr/>
          <p:nvPr/>
        </p:nvSpPr>
        <p:spPr bwMode="auto">
          <a:xfrm>
            <a:off x="4213788" y="145250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16" name="Rectangle 115"/>
          <p:cNvSpPr/>
          <p:nvPr/>
        </p:nvSpPr>
        <p:spPr bwMode="auto">
          <a:xfrm>
            <a:off x="4213788" y="180892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17" name="Rectangle 116"/>
          <p:cNvSpPr/>
          <p:nvPr/>
        </p:nvSpPr>
        <p:spPr bwMode="auto">
          <a:xfrm>
            <a:off x="5695624" y="457407"/>
            <a:ext cx="757084"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18" name="Rectangle 117"/>
          <p:cNvSpPr/>
          <p:nvPr/>
        </p:nvSpPr>
        <p:spPr bwMode="auto">
          <a:xfrm>
            <a:off x="6509242" y="4574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119" name="Rectangle 118"/>
          <p:cNvSpPr/>
          <p:nvPr/>
        </p:nvSpPr>
        <p:spPr bwMode="auto">
          <a:xfrm>
            <a:off x="7327777" y="457407"/>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20" name="Rectangle 119"/>
          <p:cNvSpPr/>
          <p:nvPr/>
        </p:nvSpPr>
        <p:spPr bwMode="auto">
          <a:xfrm>
            <a:off x="4194660" y="54236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21" name="Rectangle 120"/>
          <p:cNvSpPr/>
          <p:nvPr/>
        </p:nvSpPr>
        <p:spPr bwMode="auto">
          <a:xfrm>
            <a:off x="4194660" y="89878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cxnSp>
        <p:nvCxnSpPr>
          <p:cNvPr id="122" name="Straight Arrow Connector 121"/>
          <p:cNvCxnSpPr>
            <a:stCxn id="120" idx="3"/>
            <a:endCxn id="117" idx="1"/>
          </p:cNvCxnSpPr>
          <p:nvPr/>
        </p:nvCxnSpPr>
        <p:spPr bwMode="auto">
          <a:xfrm flipV="1">
            <a:off x="4956660" y="647907"/>
            <a:ext cx="738964" cy="84958"/>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23" name="Straight Arrow Connector 122"/>
          <p:cNvCxnSpPr>
            <a:stCxn id="121" idx="3"/>
            <a:endCxn id="102" idx="1"/>
          </p:cNvCxnSpPr>
          <p:nvPr/>
        </p:nvCxnSpPr>
        <p:spPr bwMode="auto">
          <a:xfrm>
            <a:off x="4956660" y="1089284"/>
            <a:ext cx="738964" cy="27545"/>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24" name="Rectangle 123"/>
          <p:cNvSpPr/>
          <p:nvPr/>
        </p:nvSpPr>
        <p:spPr bwMode="auto">
          <a:xfrm>
            <a:off x="5471511" y="482101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25" name="Rectangle 124"/>
          <p:cNvSpPr/>
          <p:nvPr/>
        </p:nvSpPr>
        <p:spPr bwMode="auto">
          <a:xfrm>
            <a:off x="5471511" y="51774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26" name="Rectangle 125"/>
          <p:cNvSpPr/>
          <p:nvPr/>
        </p:nvSpPr>
        <p:spPr bwMode="auto">
          <a:xfrm>
            <a:off x="5471511" y="60360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127" name="Rectangle 126"/>
          <p:cNvSpPr/>
          <p:nvPr/>
        </p:nvSpPr>
        <p:spPr bwMode="auto">
          <a:xfrm>
            <a:off x="6285130" y="60360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128" name="Rectangle 127"/>
          <p:cNvSpPr/>
          <p:nvPr/>
        </p:nvSpPr>
        <p:spPr bwMode="auto">
          <a:xfrm>
            <a:off x="7103665" y="603600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a:t>
            </a:r>
          </a:p>
        </p:txBody>
      </p:sp>
      <p:cxnSp>
        <p:nvCxnSpPr>
          <p:cNvPr id="129" name="Straight Arrow Connector 128"/>
          <p:cNvCxnSpPr>
            <a:stCxn id="125" idx="3"/>
            <a:endCxn id="87" idx="1"/>
          </p:cNvCxnSpPr>
          <p:nvPr/>
        </p:nvCxnSpPr>
        <p:spPr bwMode="auto">
          <a:xfrm>
            <a:off x="6233511" y="5367934"/>
            <a:ext cx="471701" cy="23237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130" name="Straight Arrow Connector 129"/>
          <p:cNvCxnSpPr>
            <a:stCxn id="92" idx="3"/>
            <a:endCxn id="126" idx="1"/>
          </p:cNvCxnSpPr>
          <p:nvPr/>
        </p:nvCxnSpPr>
        <p:spPr bwMode="auto">
          <a:xfrm>
            <a:off x="4855009" y="5551763"/>
            <a:ext cx="616502" cy="67474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250609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9144000" cy="533400"/>
          </a:xfrm>
        </p:spPr>
        <p:txBody>
          <a:bodyPr/>
          <a:lstStyle/>
          <a:p>
            <a:r>
              <a:rPr lang="en-US" sz="3200" b="1" dirty="0">
                <a:effectLst>
                  <a:outerShdw blurRad="38100" dist="38100" dir="2700000" algn="tl">
                    <a:srgbClr val="000000">
                      <a:alpha val="43137"/>
                    </a:srgbClr>
                  </a:outerShdw>
                </a:effectLst>
              </a:rPr>
              <a:t>Linear Hashing</a:t>
            </a:r>
            <a:endParaRPr lang="en-US" altLang="en-US" sz="3200" b="1" dirty="0">
              <a:effectLst>
                <a:outerShdw blurRad="38100" dist="38100" dir="2700000" algn="tl">
                  <a:srgbClr val="000000">
                    <a:alpha val="43137"/>
                  </a:srgbClr>
                </a:outerShdw>
              </a:effectLst>
            </a:endParaRPr>
          </a:p>
        </p:txBody>
      </p:sp>
      <p:sp>
        <p:nvSpPr>
          <p:cNvPr id="5" name="Rectangle 4"/>
          <p:cNvSpPr/>
          <p:nvPr/>
        </p:nvSpPr>
        <p:spPr>
          <a:xfrm>
            <a:off x="0" y="550606"/>
            <a:ext cx="9144000" cy="1154162"/>
          </a:xfrm>
          <a:prstGeom prst="rect">
            <a:avLst/>
          </a:prstGeom>
        </p:spPr>
        <p:txBody>
          <a:bodyPr wrap="square">
            <a:spAutoFit/>
          </a:bodyPr>
          <a:lstStyle/>
          <a:p>
            <a:pPr>
              <a:lnSpc>
                <a:spcPct val="150000"/>
              </a:lnSpc>
            </a:pPr>
            <a:r>
              <a:rPr lang="en-CA" sz="2300" dirty="0"/>
              <a:t>Allow a hash file to expand and shrink its number of buckets dynamically without needing a directory. </a:t>
            </a:r>
          </a:p>
        </p:txBody>
      </p:sp>
      <p:sp>
        <p:nvSpPr>
          <p:cNvPr id="6" name="Rectangle 5"/>
          <p:cNvSpPr/>
          <p:nvPr/>
        </p:nvSpPr>
        <p:spPr>
          <a:xfrm>
            <a:off x="76201" y="1600200"/>
            <a:ext cx="9067800" cy="5346592"/>
          </a:xfrm>
          <a:prstGeom prst="rect">
            <a:avLst/>
          </a:prstGeom>
        </p:spPr>
        <p:txBody>
          <a:bodyPr wrap="square">
            <a:spAutoFit/>
          </a:bodyPr>
          <a:lstStyle/>
          <a:p>
            <a:pPr marL="342900" indent="-342900">
              <a:lnSpc>
                <a:spcPct val="150000"/>
              </a:lnSpc>
              <a:buFont typeface="Wingdings" panose="05000000000000000000" pitchFamily="2" charset="2"/>
              <a:buChar char="§"/>
            </a:pPr>
            <a:r>
              <a:rPr lang="en-CA" sz="2300" dirty="0">
                <a:solidFill>
                  <a:schemeClr val="bg2">
                    <a:lumMod val="90000"/>
                    <a:lumOff val="10000"/>
                  </a:schemeClr>
                </a:solidFill>
                <a:latin typeface="Candara" panose="020E0502030303020204" pitchFamily="34" charset="0"/>
                <a:cs typeface="Times New Roman" panose="02020603050405020304" pitchFamily="18" charset="0"/>
              </a:rPr>
              <a:t>A Linear Hashing file expands by splitting a pre-determined bucket into two and contracts by merging two predetermined buckets into one. </a:t>
            </a:r>
          </a:p>
          <a:p>
            <a:pPr marL="342900" indent="-342900">
              <a:lnSpc>
                <a:spcPct val="150000"/>
              </a:lnSpc>
              <a:buFont typeface="Wingdings" panose="05000000000000000000" pitchFamily="2" charset="2"/>
              <a:buChar char="§"/>
            </a:pPr>
            <a:r>
              <a:rPr lang="en-CA" sz="2300" dirty="0">
                <a:solidFill>
                  <a:schemeClr val="bg2">
                    <a:lumMod val="90000"/>
                    <a:lumOff val="10000"/>
                  </a:schemeClr>
                </a:solidFill>
                <a:latin typeface="Candara" panose="020E0502030303020204" pitchFamily="34" charset="0"/>
                <a:cs typeface="Times New Roman" panose="02020603050405020304" pitchFamily="18" charset="0"/>
              </a:rPr>
              <a:t>The trigger for a reconstruction depends on the flavor of the scheme; </a:t>
            </a:r>
          </a:p>
          <a:p>
            <a:pPr marL="800100" lvl="1" indent="-342900">
              <a:lnSpc>
                <a:spcPct val="150000"/>
              </a:lnSpc>
              <a:buFont typeface="Wingdings" panose="05000000000000000000" pitchFamily="2" charset="2"/>
              <a:buChar char="§"/>
            </a:pPr>
            <a:r>
              <a:rPr lang="en-CA" sz="2300" dirty="0">
                <a:solidFill>
                  <a:schemeClr val="bg2">
                    <a:lumMod val="90000"/>
                    <a:lumOff val="10000"/>
                  </a:schemeClr>
                </a:solidFill>
                <a:latin typeface="Candara" panose="020E0502030303020204" pitchFamily="34" charset="0"/>
                <a:cs typeface="Times New Roman" panose="02020603050405020304" pitchFamily="18" charset="0"/>
              </a:rPr>
              <a:t>it could be an overflow at a bucket or load factor moving outside of a predetermined range.</a:t>
            </a:r>
          </a:p>
          <a:p>
            <a:pPr marL="342900" indent="-342900">
              <a:lnSpc>
                <a:spcPct val="150000"/>
              </a:lnSpc>
              <a:buFont typeface="Wingdings" panose="05000000000000000000" pitchFamily="2" charset="2"/>
              <a:buChar char="§"/>
            </a:pPr>
            <a:r>
              <a:rPr lang="en-CA" sz="2300" dirty="0">
                <a:solidFill>
                  <a:schemeClr val="bg2">
                    <a:lumMod val="90000"/>
                    <a:lumOff val="10000"/>
                  </a:schemeClr>
                </a:solidFill>
                <a:latin typeface="Candara" panose="020E0502030303020204" pitchFamily="34" charset="0"/>
                <a:cs typeface="Times New Roman" panose="02020603050405020304" pitchFamily="18" charset="0"/>
              </a:rPr>
              <a:t>Suppose the placement of data is done using the hashing function h1 (k) = k mod N. The corresponding bucket location is determined as follows: </a:t>
            </a:r>
          </a:p>
          <a:p>
            <a:pPr marL="800100" lvl="1" indent="-342900">
              <a:lnSpc>
                <a:spcPct val="150000"/>
              </a:lnSpc>
              <a:buFont typeface="Wingdings" panose="05000000000000000000" pitchFamily="2" charset="2"/>
              <a:buChar char="§"/>
            </a:pPr>
            <a:r>
              <a:rPr lang="en-CA" sz="2300"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rPr>
              <a:t>if ( h1(k) &lt; s ) then h2(k) else h1(k);</a:t>
            </a:r>
          </a:p>
        </p:txBody>
      </p:sp>
    </p:spTree>
    <p:extLst>
      <p:ext uri="{BB962C8B-B14F-4D97-AF65-F5344CB8AC3E}">
        <p14:creationId xmlns:p14="http://schemas.microsoft.com/office/powerpoint/2010/main" val="309049811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9144000" cy="550606"/>
          </a:xfrm>
        </p:spPr>
        <p:txBody>
          <a:bodyPr/>
          <a:lstStyle/>
          <a:p>
            <a:r>
              <a:rPr lang="en-US" sz="3200" b="1" dirty="0">
                <a:effectLst>
                  <a:outerShdw blurRad="38100" dist="38100" dir="2700000" algn="tl">
                    <a:srgbClr val="000000">
                      <a:alpha val="43137"/>
                    </a:srgbClr>
                  </a:outerShdw>
                </a:effectLst>
              </a:rPr>
              <a:t>Linear Hashing</a:t>
            </a:r>
            <a:endParaRPr lang="en-US" altLang="en-US" sz="3200" b="1" dirty="0">
              <a:effectLst>
                <a:outerShdw blurRad="38100" dist="38100" dir="2700000" algn="tl">
                  <a:srgbClr val="000000">
                    <a:alpha val="43137"/>
                  </a:srgbClr>
                </a:outerShdw>
              </a:effectLst>
            </a:endParaRPr>
          </a:p>
        </p:txBody>
      </p:sp>
      <p:sp>
        <p:nvSpPr>
          <p:cNvPr id="5" name="Rectangle 4"/>
          <p:cNvSpPr/>
          <p:nvPr/>
        </p:nvSpPr>
        <p:spPr>
          <a:xfrm>
            <a:off x="0" y="550606"/>
            <a:ext cx="9144000" cy="577850"/>
          </a:xfrm>
          <a:prstGeom prst="rect">
            <a:avLst/>
          </a:prstGeom>
        </p:spPr>
        <p:txBody>
          <a:bodyPr wrap="square">
            <a:spAutoFit/>
          </a:bodyPr>
          <a:lstStyle/>
          <a:p>
            <a:pPr>
              <a:lnSpc>
                <a:spcPct val="150000"/>
              </a:lnSpc>
            </a:pPr>
            <a:r>
              <a:rPr lang="en-CA" dirty="0"/>
              <a:t>How does it work? – Dealing with OVERFLOW. </a:t>
            </a:r>
          </a:p>
        </p:txBody>
      </p:sp>
      <p:sp>
        <p:nvSpPr>
          <p:cNvPr id="6" name="Rectangle 5"/>
          <p:cNvSpPr/>
          <p:nvPr/>
        </p:nvSpPr>
        <p:spPr>
          <a:xfrm>
            <a:off x="38100" y="1173854"/>
            <a:ext cx="9067800" cy="5078313"/>
          </a:xfrm>
          <a:prstGeom prst="rect">
            <a:avLst/>
          </a:prstGeom>
        </p:spPr>
        <p:txBody>
          <a:bodyPr wrap="square">
            <a:spAutoFit/>
          </a:bodyPr>
          <a:lstStyle/>
          <a:p>
            <a:pPr marL="342900" indent="-342900">
              <a:lnSpc>
                <a:spcPct val="150000"/>
              </a:lnSpc>
              <a:buFont typeface="Wingdings" panose="05000000000000000000" pitchFamily="2" charset="2"/>
              <a:buChar char="§"/>
            </a:pPr>
            <a:r>
              <a:rPr lang="en-CA" dirty="0">
                <a:latin typeface="Candara" panose="020E0502030303020204" pitchFamily="34" charset="0"/>
              </a:rPr>
              <a:t>Whenever there is an overflow situation follow the next steps, </a:t>
            </a:r>
          </a:p>
          <a:p>
            <a:pPr marL="457200" indent="-457200">
              <a:lnSpc>
                <a:spcPct val="150000"/>
              </a:lnSpc>
              <a:buFont typeface="+mj-lt"/>
              <a:buAutoNum type="arabicPeriod"/>
            </a:pPr>
            <a:r>
              <a:rPr lang="en-CA" dirty="0">
                <a:latin typeface="Candara" panose="020E0502030303020204" pitchFamily="34" charset="0"/>
              </a:rPr>
              <a:t>the new data item is attached to the overflowing bucket using chain-pointing. </a:t>
            </a:r>
          </a:p>
          <a:p>
            <a:pPr marL="457200" indent="-457200">
              <a:lnSpc>
                <a:spcPct val="150000"/>
              </a:lnSpc>
              <a:buFont typeface="+mj-lt"/>
              <a:buAutoNum type="arabicPeriod"/>
            </a:pPr>
            <a:r>
              <a:rPr lang="en-CA" dirty="0">
                <a:latin typeface="Candara" panose="020E0502030303020204" pitchFamily="34" charset="0"/>
              </a:rPr>
              <a:t>a new node is added to the end of the bucket area (N, N+1, …)</a:t>
            </a:r>
          </a:p>
          <a:p>
            <a:pPr marL="457200" indent="-457200">
              <a:lnSpc>
                <a:spcPct val="150000"/>
              </a:lnSpc>
              <a:buFont typeface="+mj-lt"/>
              <a:buAutoNum type="arabicPeriod"/>
            </a:pPr>
            <a:r>
              <a:rPr lang="en-CA" dirty="0">
                <a:latin typeface="Candara" panose="020E0502030303020204" pitchFamily="34" charset="0"/>
              </a:rPr>
              <a:t>the current splitting bucket (Buckets ) is rehashed using the function h2 (k) = k mod 2*N. </a:t>
            </a:r>
          </a:p>
          <a:p>
            <a:pPr marL="457200" indent="-457200">
              <a:lnSpc>
                <a:spcPct val="150000"/>
              </a:lnSpc>
              <a:buFont typeface="+mj-lt"/>
              <a:buAutoNum type="arabicPeriod"/>
            </a:pPr>
            <a:r>
              <a:rPr lang="en-CA" dirty="0">
                <a:latin typeface="Candara" panose="020E0502030303020204" pitchFamily="34" charset="0"/>
              </a:rPr>
              <a:t>The split variable s is incremented to the next position. </a:t>
            </a:r>
          </a:p>
          <a:p>
            <a:pPr marL="457200" indent="-457200">
              <a:lnSpc>
                <a:spcPct val="150000"/>
              </a:lnSpc>
              <a:buFont typeface="+mj-lt"/>
              <a:buAutoNum type="arabicPeriod"/>
            </a:pPr>
            <a:r>
              <a:rPr lang="en-CA" dirty="0">
                <a:latin typeface="Candara" panose="020E0502030303020204" pitchFamily="34" charset="0"/>
              </a:rPr>
              <a:t>If s becomes N, it is reset to zero and the h1 (k) is replaced by h2 (k). At this point the bucket space has duplicated.</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Tree>
    <p:extLst>
      <p:ext uri="{BB962C8B-B14F-4D97-AF65-F5344CB8AC3E}">
        <p14:creationId xmlns:p14="http://schemas.microsoft.com/office/powerpoint/2010/main" val="86230545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5" name="Rectangle 4"/>
          <p:cNvSpPr/>
          <p:nvPr/>
        </p:nvSpPr>
        <p:spPr>
          <a:xfrm>
            <a:off x="2286000" y="-49013"/>
            <a:ext cx="6861688" cy="1754326"/>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rPr>
              <a:t>Keys = { 1, 7, 3, 8, 12, 4, 11, 2, 10, 13, 14, 9 }</a:t>
            </a:r>
          </a:p>
          <a:p>
            <a:pPr>
              <a:lnSpc>
                <a:spcPct val="150000"/>
              </a:lnSpc>
            </a:pPr>
            <a:r>
              <a:rPr lang="en-CA" dirty="0">
                <a:effectLst>
                  <a:outerShdw blurRad="38100" dist="38100" dir="2700000" algn="tl">
                    <a:srgbClr val="000000">
                      <a:alpha val="43137"/>
                    </a:srgbClr>
                  </a:outerShdw>
                </a:effectLst>
              </a:rPr>
              <a:t>The bucket size is 2. Hashing parameter M=3; </a:t>
            </a:r>
            <a:endParaRPr lang="en-CA" dirty="0">
              <a:effectLst>
                <a:outerShdw blurRad="38100" dist="38100" dir="2700000" algn="tl">
                  <a:srgbClr val="000000">
                    <a:alpha val="43137"/>
                  </a:srgbClr>
                </a:outerShdw>
              </a:effectLst>
              <a:sym typeface="Symbol" panose="05050102010706020507" pitchFamily="18" charset="2"/>
            </a:endParaRPr>
          </a:p>
          <a:p>
            <a:pPr>
              <a:lnSpc>
                <a:spcPct val="150000"/>
              </a:lnSpc>
            </a:pPr>
            <a:r>
              <a:rPr lang="en-CA" dirty="0">
                <a:effectLst>
                  <a:outerShdw blurRad="38100" dist="38100" dir="2700000" algn="tl">
                    <a:srgbClr val="000000">
                      <a:alpha val="43137"/>
                    </a:srgbClr>
                  </a:outerShdw>
                </a:effectLs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3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k mod 6</a:t>
            </a:r>
          </a:p>
        </p:txBody>
      </p:sp>
      <p:sp>
        <p:nvSpPr>
          <p:cNvPr id="6" name="Rectangle 5"/>
          <p:cNvSpPr/>
          <p:nvPr/>
        </p:nvSpPr>
        <p:spPr>
          <a:xfrm>
            <a:off x="304800" y="2354012"/>
            <a:ext cx="3048001" cy="586699"/>
          </a:xfrm>
          <a:prstGeom prst="rect">
            <a:avLst/>
          </a:prstGeom>
        </p:spPr>
        <p:txBody>
          <a:bodyPr wrap="square">
            <a:spAutoFit/>
          </a:bodyPr>
          <a:lstStyle/>
          <a:p>
            <a:pPr>
              <a:lnSpc>
                <a:spcPct val="150000"/>
              </a:lnSpc>
            </a:pPr>
            <a:r>
              <a:rPr lang="en-CA" b="1" dirty="0"/>
              <a:t>Insert  1, 7, 3, 8, 12</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5144727" y="37468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5144727" y="410325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5144727" y="448425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1" name="Rectangle 10"/>
          <p:cNvSpPr/>
          <p:nvPr/>
        </p:nvSpPr>
        <p:spPr>
          <a:xfrm>
            <a:off x="4133236" y="3708735"/>
            <a:ext cx="442452"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Arrow Connector 3"/>
          <p:cNvCxnSpPr>
            <a:stCxn id="11" idx="3"/>
            <a:endCxn id="2" idx="1"/>
          </p:cNvCxnSpPr>
          <p:nvPr/>
        </p:nvCxnSpPr>
        <p:spPr bwMode="auto">
          <a:xfrm flipV="1">
            <a:off x="4575688" y="3937335"/>
            <a:ext cx="569039" cy="223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grpSp>
        <p:nvGrpSpPr>
          <p:cNvPr id="18" name="Group 17"/>
          <p:cNvGrpSpPr/>
          <p:nvPr/>
        </p:nvGrpSpPr>
        <p:grpSpPr>
          <a:xfrm>
            <a:off x="6641075" y="3176286"/>
            <a:ext cx="1589247" cy="381000"/>
            <a:chOff x="2800964" y="3290119"/>
            <a:chExt cx="1589247"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0" name="Rectangle 19"/>
            <p:cNvSpPr/>
            <p:nvPr/>
          </p:nvSpPr>
          <p:spPr bwMode="auto">
            <a:xfrm>
              <a:off x="362821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grpSp>
      <p:grpSp>
        <p:nvGrpSpPr>
          <p:cNvPr id="25" name="Group 24"/>
          <p:cNvGrpSpPr/>
          <p:nvPr/>
        </p:nvGrpSpPr>
        <p:grpSpPr>
          <a:xfrm>
            <a:off x="6705600" y="4976780"/>
            <a:ext cx="1570703" cy="381000"/>
            <a:chOff x="2819401" y="3290119"/>
            <a:chExt cx="1570703" cy="381000"/>
          </a:xfrm>
        </p:grpSpPr>
        <p:sp>
          <p:nvSpPr>
            <p:cNvPr id="26" name="Rectangle 25"/>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304800" y="3085777"/>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(1)    </a:t>
            </a:r>
            <a:r>
              <a:rPr lang="en-CA" b="1" i="1" dirty="0">
                <a:latin typeface="Times New Roman" panose="02020603050405020304" pitchFamily="18" charset="0"/>
                <a:cs typeface="Times New Roman" panose="02020603050405020304" pitchFamily="18" charset="0"/>
                <a:sym typeface="Wingdings" panose="05000000000000000000" pitchFamily="2" charset="2"/>
              </a:rPr>
              <a:t>=  1 mod 3 = 1</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9" name="Rectangle 28"/>
          <p:cNvSpPr/>
          <p:nvPr/>
        </p:nvSpPr>
        <p:spPr>
          <a:xfrm>
            <a:off x="304800" y="3639775"/>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(7)</a:t>
            </a:r>
            <a:r>
              <a:rPr lang="en-CA" b="1" i="1" dirty="0">
                <a:latin typeface="Times New Roman" panose="02020603050405020304" pitchFamily="18" charset="0"/>
                <a:cs typeface="Times New Roman" panose="02020603050405020304" pitchFamily="18" charset="0"/>
                <a:sym typeface="Wingdings" panose="05000000000000000000" pitchFamily="2" charset="2"/>
              </a:rPr>
              <a:t>    =  7 mod 3 = 1</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Rectangle 29"/>
          <p:cNvSpPr/>
          <p:nvPr/>
        </p:nvSpPr>
        <p:spPr>
          <a:xfrm>
            <a:off x="304800" y="4249784"/>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(3)</a:t>
            </a:r>
            <a:r>
              <a:rPr lang="en-CA" b="1" i="1" dirty="0">
                <a:latin typeface="Times New Roman" panose="02020603050405020304" pitchFamily="18" charset="0"/>
                <a:cs typeface="Times New Roman" panose="02020603050405020304" pitchFamily="18" charset="0"/>
                <a:sym typeface="Wingdings" panose="05000000000000000000" pitchFamily="2" charset="2"/>
              </a:rPr>
              <a:t>    =  3 mod 3 = 0</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1" name="Rectangle 30"/>
          <p:cNvSpPr/>
          <p:nvPr/>
        </p:nvSpPr>
        <p:spPr>
          <a:xfrm>
            <a:off x="304800" y="4803782"/>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(8)</a:t>
            </a:r>
            <a:r>
              <a:rPr lang="en-CA" b="1" i="1" dirty="0">
                <a:latin typeface="Times New Roman" panose="02020603050405020304" pitchFamily="18" charset="0"/>
                <a:cs typeface="Times New Roman" panose="02020603050405020304" pitchFamily="18" charset="0"/>
                <a:sym typeface="Wingdings" panose="05000000000000000000" pitchFamily="2" charset="2"/>
              </a:rPr>
              <a:t>    =  8 mod 3 = 2</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2" name="Rectangle 31"/>
          <p:cNvSpPr/>
          <p:nvPr/>
        </p:nvSpPr>
        <p:spPr>
          <a:xfrm>
            <a:off x="304800" y="5389602"/>
            <a:ext cx="3505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(12)</a:t>
            </a:r>
            <a:r>
              <a:rPr lang="en-CA" b="1" i="1" dirty="0">
                <a:latin typeface="Times New Roman" panose="02020603050405020304" pitchFamily="18" charset="0"/>
                <a:cs typeface="Times New Roman" panose="02020603050405020304" pitchFamily="18" charset="0"/>
                <a:sym typeface="Wingdings" panose="05000000000000000000" pitchFamily="2" charset="2"/>
              </a:rPr>
              <a:t>  = 12 mod 3 = 0</a:t>
            </a:r>
            <a:endPar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668729" y="4103254"/>
            <a:ext cx="1570703"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906727" y="3366786"/>
            <a:ext cx="734348" cy="570549"/>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39" name="Straight Arrow Connector 38"/>
          <p:cNvCxnSpPr>
            <a:stCxn id="9" idx="3"/>
            <a:endCxn id="35" idx="1"/>
          </p:cNvCxnSpPr>
          <p:nvPr/>
        </p:nvCxnSpPr>
        <p:spPr bwMode="auto">
          <a:xfrm>
            <a:off x="5906727" y="4293754"/>
            <a:ext cx="762002" cy="0"/>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cxnSp>
        <p:nvCxnSpPr>
          <p:cNvPr id="40" name="Straight Arrow Connector 39"/>
          <p:cNvCxnSpPr>
            <a:stCxn id="10" idx="3"/>
            <a:endCxn id="26" idx="1"/>
          </p:cNvCxnSpPr>
          <p:nvPr/>
        </p:nvCxnSpPr>
        <p:spPr bwMode="auto">
          <a:xfrm>
            <a:off x="5906727" y="4674754"/>
            <a:ext cx="798873" cy="492526"/>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47"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930542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85335"/>
            <a:ext cx="2590800" cy="461665"/>
          </a:xfrm>
          <a:prstGeom prst="rect">
            <a:avLst/>
          </a:prstGeom>
        </p:spPr>
        <p:txBody>
          <a:bodyPr wrap="square">
            <a:spAutoFit/>
          </a:bodyPr>
          <a:lstStyle/>
          <a:p>
            <a:r>
              <a:rPr lang="en-CA" b="1" dirty="0"/>
              <a:t>Insert  4 and 11</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807972" y="26528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807972" y="30092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807972" y="33902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1" name="Rectangle 10"/>
          <p:cNvSpPr/>
          <p:nvPr/>
        </p:nvSpPr>
        <p:spPr>
          <a:xfrm>
            <a:off x="4135290" y="2611986"/>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 name="Straight Arrow Connector 3"/>
          <p:cNvCxnSpPr>
            <a:stCxn id="36" idx="3"/>
            <a:endCxn id="49" idx="1"/>
          </p:cNvCxnSpPr>
          <p:nvPr/>
        </p:nvCxnSpPr>
        <p:spPr bwMode="auto">
          <a:xfrm flipV="1">
            <a:off x="7511845" y="3196163"/>
            <a:ext cx="425244" cy="3557"/>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18" name="Group 17"/>
          <p:cNvGrpSpPr/>
          <p:nvPr/>
        </p:nvGrpSpPr>
        <p:grpSpPr>
          <a:xfrm>
            <a:off x="6304320" y="2249625"/>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68846" y="3686780"/>
            <a:ext cx="1143000"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45881" y="2333221"/>
            <a:ext cx="2642787"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(4)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4 mod 3 = 1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3009220"/>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569972" y="2440125"/>
            <a:ext cx="734348" cy="40317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a:off x="5569972" y="3199720"/>
            <a:ext cx="762002" cy="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a:off x="5569972" y="3580720"/>
            <a:ext cx="798874" cy="29656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49013"/>
            <a:ext cx="6861688" cy="1754326"/>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rPr>
              <a:t>Keys = { 1, 7, 3, 8, 12, 4, 11, 2, 10, 13, 14, 9 }</a:t>
            </a:r>
          </a:p>
          <a:p>
            <a:pPr>
              <a:lnSpc>
                <a:spcPct val="150000"/>
              </a:lnSpc>
            </a:pPr>
            <a:r>
              <a:rPr lang="en-CA" dirty="0">
                <a:effectLst>
                  <a:outerShdw blurRad="38100" dist="38100" dir="2700000" algn="tl">
                    <a:srgbClr val="000000">
                      <a:alpha val="43137"/>
                    </a:srgbClr>
                  </a:outerShdw>
                </a:effectLst>
              </a:rPr>
              <a:t>The bucket size is 2. Hashing parameter M=3; </a:t>
            </a:r>
            <a:endParaRPr lang="en-CA" dirty="0">
              <a:effectLst>
                <a:outerShdw blurRad="38100" dist="38100" dir="2700000" algn="tl">
                  <a:srgbClr val="000000">
                    <a:alpha val="43137"/>
                  </a:srgbClr>
                </a:outerShdw>
              </a:effectLst>
              <a:sym typeface="Symbol" panose="05050102010706020507" pitchFamily="18" charset="2"/>
            </a:endParaRPr>
          </a:p>
          <a:p>
            <a:pPr>
              <a:lnSpc>
                <a:spcPct val="150000"/>
              </a:lnSpc>
            </a:pPr>
            <a:r>
              <a:rPr lang="en-CA" dirty="0">
                <a:effectLst>
                  <a:outerShdw blurRad="38100" dist="38100" dir="2700000" algn="tl">
                    <a:srgbClr val="000000">
                      <a:alpha val="43137"/>
                    </a:srgbClr>
                  </a:outerShdw>
                </a:effectLs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3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k mod 6</a:t>
            </a: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43" name="Rectangle 42"/>
          <p:cNvSpPr/>
          <p:nvPr/>
        </p:nvSpPr>
        <p:spPr>
          <a:xfrm>
            <a:off x="2579333" y="2283526"/>
            <a:ext cx="1378978" cy="504305"/>
          </a:xfrm>
          <a:prstGeom prst="rect">
            <a:avLst/>
          </a:prstGeom>
        </p:spPr>
        <p:txBody>
          <a:bodyPr wrap="square">
            <a:spAutoFit/>
          </a:bodyPr>
          <a:lstStyle/>
          <a:p>
            <a:pPr>
              <a:lnSpc>
                <a:spcPct val="150000"/>
              </a:lnSpc>
            </a:pPr>
            <a:r>
              <a:rPr lang="en-CA" sz="2000" b="1" dirty="0">
                <a:solidFill>
                  <a:srgbClr val="FF0000"/>
                </a:solidFill>
              </a:rPr>
              <a:t>Overflow!</a:t>
            </a:r>
            <a:endParaRPr lang="en-CA" sz="2000" b="1" dirty="0">
              <a:solidFill>
                <a:srgbClr val="FF0000"/>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45" name="Rectangle 44"/>
          <p:cNvSpPr/>
          <p:nvPr/>
        </p:nvSpPr>
        <p:spPr>
          <a:xfrm>
            <a:off x="278273" y="3471686"/>
            <a:ext cx="4377812" cy="518988"/>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Use chain-linking to add 4 to bucket</a:t>
            </a:r>
            <a:r>
              <a:rPr lang="en-CA" sz="2100" b="1" i="1" baseline="-25000" dirty="0">
                <a:latin typeface="Times New Roman" panose="02020603050405020304" pitchFamily="18" charset="0"/>
                <a:cs typeface="Times New Roman" panose="02020603050405020304" pitchFamily="18" charset="0"/>
              </a:rPr>
              <a:t>1</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47" name="Straight Arrow Connector 46"/>
          <p:cNvCxnSpPr>
            <a:stCxn id="11" idx="3"/>
            <a:endCxn id="2" idx="1"/>
          </p:cNvCxnSpPr>
          <p:nvPr/>
        </p:nvCxnSpPr>
        <p:spPr bwMode="auto">
          <a:xfrm>
            <a:off x="4388471" y="2842819"/>
            <a:ext cx="419501" cy="482"/>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grpSp>
        <p:nvGrpSpPr>
          <p:cNvPr id="48" name="Group 47"/>
          <p:cNvGrpSpPr/>
          <p:nvPr/>
        </p:nvGrpSpPr>
        <p:grpSpPr>
          <a:xfrm>
            <a:off x="7937089" y="3005663"/>
            <a:ext cx="1179871" cy="381000"/>
            <a:chOff x="2819401" y="3290119"/>
            <a:chExt cx="1570703" cy="381000"/>
          </a:xfrm>
        </p:grpSpPr>
        <p:sp>
          <p:nvSpPr>
            <p:cNvPr id="49" name="Rectangle 48"/>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50" name="Rectangle 49"/>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sp>
        <p:nvSpPr>
          <p:cNvPr id="51" name="Rectangle 50"/>
          <p:cNvSpPr/>
          <p:nvPr/>
        </p:nvSpPr>
        <p:spPr>
          <a:xfrm>
            <a:off x="278273" y="4118827"/>
            <a:ext cx="4134462" cy="1546577"/>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Remap Bucket(S=0) using h</a:t>
            </a:r>
            <a:r>
              <a:rPr lang="en-CA" sz="2100" b="1" i="1" baseline="-25000" dirty="0">
                <a:latin typeface="Times New Roman" panose="02020603050405020304" pitchFamily="18" charset="0"/>
                <a:cs typeface="Times New Roman" panose="02020603050405020304" pitchFamily="18" charset="0"/>
              </a:rPr>
              <a:t>2</a:t>
            </a:r>
            <a:r>
              <a:rPr lang="en-CA" sz="2100" b="1" i="1" dirty="0">
                <a:latin typeface="Times New Roman" panose="02020603050405020304" pitchFamily="18" charset="0"/>
                <a:cs typeface="Times New Roman" panose="02020603050405020304" pitchFamily="18" charset="0"/>
              </a:rPr>
              <a:t>(k)</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   3 mod 6  = 3</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 12 mod 6  = 0</a:t>
            </a:r>
          </a:p>
        </p:txBody>
      </p:sp>
      <p:sp>
        <p:nvSpPr>
          <p:cNvPr id="52" name="Rectangle 51"/>
          <p:cNvSpPr/>
          <p:nvPr/>
        </p:nvSpPr>
        <p:spPr>
          <a:xfrm>
            <a:off x="304800" y="5665423"/>
            <a:ext cx="3200400" cy="577081"/>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Advance Split pointer (s=1)</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Rectangle 52"/>
          <p:cNvSpPr/>
          <p:nvPr/>
        </p:nvSpPr>
        <p:spPr bwMode="auto">
          <a:xfrm>
            <a:off x="4807972" y="378581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4" name="Title 1"/>
          <p:cNvSpPr txBox="1">
            <a:spLocks/>
          </p:cNvSpPr>
          <p:nvPr/>
        </p:nvSpPr>
        <p:spPr bwMode="auto">
          <a:xfrm>
            <a:off x="4621160" y="3759405"/>
            <a:ext cx="966017"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grpSp>
        <p:nvGrpSpPr>
          <p:cNvPr id="55" name="Group 54"/>
          <p:cNvGrpSpPr/>
          <p:nvPr/>
        </p:nvGrpSpPr>
        <p:grpSpPr>
          <a:xfrm>
            <a:off x="6386052" y="4340315"/>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569972" y="3976315"/>
            <a:ext cx="816080" cy="55450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66" name="Rectangle 65"/>
          <p:cNvSpPr/>
          <p:nvPr/>
        </p:nvSpPr>
        <p:spPr>
          <a:xfrm>
            <a:off x="4135290" y="2965330"/>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a:endCxn id="9" idx="1"/>
          </p:cNvCxnSpPr>
          <p:nvPr/>
        </p:nvCxnSpPr>
        <p:spPr bwMode="auto">
          <a:xfrm>
            <a:off x="4388471" y="3196163"/>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0" name="Rectangle 69"/>
          <p:cNvSpPr/>
          <p:nvPr/>
        </p:nvSpPr>
        <p:spPr>
          <a:xfrm>
            <a:off x="341671" y="2950388"/>
            <a:ext cx="1866501" cy="498663"/>
          </a:xfrm>
          <a:prstGeom prst="rect">
            <a:avLst/>
          </a:prstGeom>
        </p:spPr>
        <p:txBody>
          <a:bodyPr wrap="square">
            <a:spAutoFit/>
          </a:bodyPr>
          <a:lstStyle/>
          <a:p>
            <a:pPr>
              <a:lnSpc>
                <a:spcPct val="150000"/>
              </a:lnSpc>
            </a:pPr>
            <a:r>
              <a:rPr lang="en-CA" sz="2000" b="1" i="1" dirty="0">
                <a:latin typeface="Times New Roman" panose="02020603050405020304" pitchFamily="18" charset="0"/>
                <a:cs typeface="Times New Roman" panose="02020603050405020304" pitchFamily="18" charset="0"/>
              </a:rPr>
              <a:t>Add Entry 3</a:t>
            </a:r>
            <a:endParaRPr lang="en-CA" sz="20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71" name="Group 70"/>
          <p:cNvGrpSpPr/>
          <p:nvPr/>
        </p:nvGrpSpPr>
        <p:grpSpPr>
          <a:xfrm>
            <a:off x="6300002" y="2247167"/>
            <a:ext cx="1207525" cy="381000"/>
            <a:chOff x="2800964" y="3290119"/>
            <a:chExt cx="1579308" cy="381000"/>
          </a:xfrm>
        </p:grpSpPr>
        <p:sp>
          <p:nvSpPr>
            <p:cNvPr id="72" name="Rectangle 71"/>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73" name="Rectangle 72"/>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a:t>
              </a:r>
            </a:p>
          </p:txBody>
        </p:sp>
      </p:grpSp>
      <p:sp>
        <p:nvSpPr>
          <p:cNvPr id="44" name="Rectangle 43"/>
          <p:cNvSpPr/>
          <p:nvPr/>
        </p:nvSpPr>
        <p:spPr>
          <a:xfrm>
            <a:off x="45881" y="6336800"/>
            <a:ext cx="3106168"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(11)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11 mod 3 = 2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Rectangle 58"/>
          <p:cNvSpPr/>
          <p:nvPr/>
        </p:nvSpPr>
        <p:spPr bwMode="auto">
          <a:xfrm>
            <a:off x="6980088" y="3743951"/>
            <a:ext cx="508818" cy="25915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36574496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7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xit"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28" grpId="0"/>
      <p:bldP spid="43" grpId="0"/>
      <p:bldP spid="45" grpId="0"/>
      <p:bldP spid="51" grpId="0"/>
      <p:bldP spid="52" grpId="0"/>
      <p:bldP spid="53" grpId="0" animBg="1"/>
      <p:bldP spid="54" grpId="0" animBg="1"/>
      <p:bldP spid="66" grpId="0"/>
      <p:bldP spid="70" grpId="0"/>
      <p:bldP spid="44" grpId="0"/>
      <p:bldP spid="5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85335"/>
            <a:ext cx="2590800" cy="461665"/>
          </a:xfrm>
          <a:prstGeom prst="rect">
            <a:avLst/>
          </a:prstGeom>
        </p:spPr>
        <p:txBody>
          <a:bodyPr wrap="square">
            <a:spAutoFit/>
          </a:bodyPr>
          <a:lstStyle/>
          <a:p>
            <a:r>
              <a:rPr lang="en-CA" b="1" dirty="0"/>
              <a:t>Insert  2, 10</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807972" y="2652801"/>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807972" y="30092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807972" y="339022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cxnSp>
        <p:nvCxnSpPr>
          <p:cNvPr id="4" name="Straight Arrow Connector 3"/>
          <p:cNvCxnSpPr>
            <a:stCxn id="36" idx="3"/>
            <a:endCxn id="49" idx="1"/>
          </p:cNvCxnSpPr>
          <p:nvPr/>
        </p:nvCxnSpPr>
        <p:spPr bwMode="auto">
          <a:xfrm flipV="1">
            <a:off x="7511845" y="3196163"/>
            <a:ext cx="425244" cy="3557"/>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18" name="Group 17"/>
          <p:cNvGrpSpPr/>
          <p:nvPr/>
        </p:nvGrpSpPr>
        <p:grpSpPr>
          <a:xfrm>
            <a:off x="6304320" y="2249625"/>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68846" y="3686780"/>
            <a:ext cx="1143000"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45881" y="2333221"/>
            <a:ext cx="2642787"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(2)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2 mod 3 = 2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3009220"/>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569972" y="2440125"/>
            <a:ext cx="734348" cy="40317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a:off x="5569972" y="3199720"/>
            <a:ext cx="762002" cy="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a:off x="5569972" y="3580720"/>
            <a:ext cx="798874" cy="29656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49013"/>
            <a:ext cx="6861688" cy="1754326"/>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rPr>
              <a:t>Keys = { 1, 7, 3, 8, 12, 4, 11, 2, 10, 13, 14, 9 }</a:t>
            </a:r>
          </a:p>
          <a:p>
            <a:pPr>
              <a:lnSpc>
                <a:spcPct val="150000"/>
              </a:lnSpc>
            </a:pPr>
            <a:r>
              <a:rPr lang="en-CA" dirty="0">
                <a:effectLst>
                  <a:outerShdw blurRad="38100" dist="38100" dir="2700000" algn="tl">
                    <a:srgbClr val="000000">
                      <a:alpha val="43137"/>
                    </a:srgbClr>
                  </a:outerShdw>
                </a:effectLst>
              </a:rPr>
              <a:t>The bucket size is 2. Hashing parameter M=3; </a:t>
            </a:r>
            <a:endParaRPr lang="en-CA" dirty="0">
              <a:effectLst>
                <a:outerShdw blurRad="38100" dist="38100" dir="2700000" algn="tl">
                  <a:srgbClr val="000000">
                    <a:alpha val="43137"/>
                  </a:srgbClr>
                </a:outerShdw>
              </a:effectLst>
              <a:sym typeface="Symbol" panose="05050102010706020507" pitchFamily="18" charset="2"/>
            </a:endParaRPr>
          </a:p>
          <a:p>
            <a:pPr>
              <a:lnSpc>
                <a:spcPct val="150000"/>
              </a:lnSpc>
            </a:pPr>
            <a:r>
              <a:rPr lang="en-CA" dirty="0">
                <a:effectLst>
                  <a:outerShdw blurRad="38100" dist="38100" dir="2700000" algn="tl">
                    <a:srgbClr val="000000">
                      <a:alpha val="43137"/>
                    </a:srgbClr>
                  </a:outerShdw>
                </a:effectLs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3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a:t>
            </a: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43" name="Rectangle 42"/>
          <p:cNvSpPr/>
          <p:nvPr/>
        </p:nvSpPr>
        <p:spPr>
          <a:xfrm>
            <a:off x="2579333" y="2283526"/>
            <a:ext cx="1378978" cy="504305"/>
          </a:xfrm>
          <a:prstGeom prst="rect">
            <a:avLst/>
          </a:prstGeom>
        </p:spPr>
        <p:txBody>
          <a:bodyPr wrap="square">
            <a:spAutoFit/>
          </a:bodyPr>
          <a:lstStyle/>
          <a:p>
            <a:pPr>
              <a:lnSpc>
                <a:spcPct val="150000"/>
              </a:lnSpc>
            </a:pPr>
            <a:r>
              <a:rPr lang="en-CA" sz="2000" b="1" dirty="0">
                <a:solidFill>
                  <a:srgbClr val="FF0000"/>
                </a:solidFill>
              </a:rPr>
              <a:t>Overflow!</a:t>
            </a:r>
            <a:endParaRPr lang="en-CA" sz="2000" b="1" dirty="0">
              <a:solidFill>
                <a:srgbClr val="FF0000"/>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45" name="Rectangle 44"/>
          <p:cNvSpPr/>
          <p:nvPr/>
        </p:nvSpPr>
        <p:spPr>
          <a:xfrm>
            <a:off x="278273" y="3001236"/>
            <a:ext cx="3561218" cy="577081"/>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chain-linking 2 to bucket</a:t>
            </a:r>
            <a:r>
              <a:rPr lang="en-CA" sz="2100" b="1" i="1" baseline="-25000" dirty="0">
                <a:latin typeface="Times New Roman" panose="02020603050405020304" pitchFamily="18" charset="0"/>
                <a:cs typeface="Times New Roman" panose="02020603050405020304" pitchFamily="18" charset="0"/>
              </a:rPr>
              <a:t>2</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8" name="Group 47"/>
          <p:cNvGrpSpPr/>
          <p:nvPr/>
        </p:nvGrpSpPr>
        <p:grpSpPr>
          <a:xfrm>
            <a:off x="7937089" y="3005663"/>
            <a:ext cx="1179871" cy="381000"/>
            <a:chOff x="2819401" y="3290119"/>
            <a:chExt cx="1570703" cy="381000"/>
          </a:xfrm>
        </p:grpSpPr>
        <p:sp>
          <p:nvSpPr>
            <p:cNvPr id="49" name="Rectangle 48"/>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50" name="Rectangle 49"/>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sp>
        <p:nvSpPr>
          <p:cNvPr id="51" name="Rectangle 50"/>
          <p:cNvSpPr/>
          <p:nvPr/>
        </p:nvSpPr>
        <p:spPr>
          <a:xfrm>
            <a:off x="274073" y="3419937"/>
            <a:ext cx="4134462" cy="2031325"/>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Remap Bucket(S=1) using h</a:t>
            </a:r>
            <a:r>
              <a:rPr lang="en-CA" sz="2100" b="1" i="1" baseline="-25000" dirty="0">
                <a:latin typeface="Times New Roman" panose="02020603050405020304" pitchFamily="18" charset="0"/>
                <a:cs typeface="Times New Roman" panose="02020603050405020304" pitchFamily="18" charset="0"/>
              </a:rPr>
              <a:t>2</a:t>
            </a:r>
            <a:r>
              <a:rPr lang="en-CA" sz="2100" b="1" i="1" dirty="0">
                <a:latin typeface="Times New Roman" panose="02020603050405020304" pitchFamily="18" charset="0"/>
                <a:cs typeface="Times New Roman" panose="02020603050405020304" pitchFamily="18" charset="0"/>
              </a:rPr>
              <a:t>(k)</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  1 mod 6  = 1</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  7 mod 6  = 1</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  4 mod 6  = 4</a:t>
            </a:r>
          </a:p>
        </p:txBody>
      </p:sp>
      <p:sp>
        <p:nvSpPr>
          <p:cNvPr id="52" name="Rectangle 51"/>
          <p:cNvSpPr/>
          <p:nvPr/>
        </p:nvSpPr>
        <p:spPr>
          <a:xfrm>
            <a:off x="304800" y="5360659"/>
            <a:ext cx="6734271" cy="577081"/>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Advance Split pointer (s=2)</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Rectangle 52"/>
          <p:cNvSpPr/>
          <p:nvPr/>
        </p:nvSpPr>
        <p:spPr bwMode="auto">
          <a:xfrm>
            <a:off x="4807972" y="378581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4" name="Title 1"/>
          <p:cNvSpPr txBox="1">
            <a:spLocks/>
          </p:cNvSpPr>
          <p:nvPr/>
        </p:nvSpPr>
        <p:spPr bwMode="auto">
          <a:xfrm>
            <a:off x="4621160" y="3759405"/>
            <a:ext cx="966017"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grpSp>
        <p:nvGrpSpPr>
          <p:cNvPr id="55" name="Group 54"/>
          <p:cNvGrpSpPr/>
          <p:nvPr/>
        </p:nvGrpSpPr>
        <p:grpSpPr>
          <a:xfrm>
            <a:off x="6386052" y="4340315"/>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569972" y="3976315"/>
            <a:ext cx="816080" cy="554500"/>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66" name="Rectangle 65"/>
          <p:cNvSpPr/>
          <p:nvPr/>
        </p:nvSpPr>
        <p:spPr>
          <a:xfrm>
            <a:off x="4135290" y="2965330"/>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a:endCxn id="9" idx="1"/>
          </p:cNvCxnSpPr>
          <p:nvPr/>
        </p:nvCxnSpPr>
        <p:spPr bwMode="auto">
          <a:xfrm>
            <a:off x="4388471" y="3196163"/>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0" name="Rectangle 69"/>
          <p:cNvSpPr/>
          <p:nvPr/>
        </p:nvSpPr>
        <p:spPr>
          <a:xfrm>
            <a:off x="304800" y="2667896"/>
            <a:ext cx="1866501" cy="553998"/>
          </a:xfrm>
          <a:prstGeom prst="rect">
            <a:avLst/>
          </a:prstGeom>
        </p:spPr>
        <p:txBody>
          <a:bodyPr wrap="square">
            <a:spAutoFit/>
          </a:bodyPr>
          <a:lstStyle/>
          <a:p>
            <a:pPr>
              <a:lnSpc>
                <a:spcPct val="150000"/>
              </a:lnSpc>
            </a:pPr>
            <a:r>
              <a:rPr lang="en-CA" sz="2000" b="1" i="1" dirty="0">
                <a:latin typeface="Times New Roman" panose="02020603050405020304" pitchFamily="18" charset="0"/>
                <a:cs typeface="Times New Roman" panose="02020603050405020304" pitchFamily="18" charset="0"/>
              </a:rPr>
              <a:t>Add Entry 4</a:t>
            </a:r>
            <a:endParaRPr lang="en-CA" sz="20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Rectangle 58"/>
          <p:cNvSpPr/>
          <p:nvPr/>
        </p:nvSpPr>
        <p:spPr bwMode="auto">
          <a:xfrm>
            <a:off x="7019406" y="3743951"/>
            <a:ext cx="449835" cy="25915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46" name="Rectangle 45"/>
          <p:cNvSpPr/>
          <p:nvPr/>
        </p:nvSpPr>
        <p:spPr bwMode="auto">
          <a:xfrm>
            <a:off x="4807972" y="418031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60" name="Straight Arrow Connector 59"/>
          <p:cNvCxnSpPr>
            <a:stCxn id="27" idx="3"/>
            <a:endCxn id="62" idx="1"/>
          </p:cNvCxnSpPr>
          <p:nvPr/>
        </p:nvCxnSpPr>
        <p:spPr bwMode="auto">
          <a:xfrm flipV="1">
            <a:off x="7511846" y="3868302"/>
            <a:ext cx="422786" cy="8978"/>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61" name="Group 60"/>
          <p:cNvGrpSpPr/>
          <p:nvPr/>
        </p:nvGrpSpPr>
        <p:grpSpPr>
          <a:xfrm>
            <a:off x="7934632" y="3677802"/>
            <a:ext cx="1179871" cy="381000"/>
            <a:chOff x="2819401" y="3290119"/>
            <a:chExt cx="1570703" cy="381000"/>
          </a:xfrm>
        </p:grpSpPr>
        <p:sp>
          <p:nvSpPr>
            <p:cNvPr id="62" name="Rectangle 61"/>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3" name="Rectangle 62"/>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64" name="Group 63"/>
          <p:cNvGrpSpPr/>
          <p:nvPr/>
        </p:nvGrpSpPr>
        <p:grpSpPr>
          <a:xfrm>
            <a:off x="6386052" y="4916840"/>
            <a:ext cx="1207525" cy="381000"/>
            <a:chOff x="2800964" y="3290119"/>
            <a:chExt cx="1579308" cy="381000"/>
          </a:xfrm>
        </p:grpSpPr>
        <p:sp>
          <p:nvSpPr>
            <p:cNvPr id="65" name="Rectangle 64"/>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8" name="Rectangle 6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69" name="Straight Arrow Connector 68"/>
          <p:cNvCxnSpPr>
            <a:stCxn id="46" idx="3"/>
            <a:endCxn id="65" idx="1"/>
          </p:cNvCxnSpPr>
          <p:nvPr/>
        </p:nvCxnSpPr>
        <p:spPr bwMode="auto">
          <a:xfrm>
            <a:off x="5569972" y="4370815"/>
            <a:ext cx="816080" cy="736525"/>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77" name="Rectangle 76"/>
          <p:cNvSpPr/>
          <p:nvPr/>
        </p:nvSpPr>
        <p:spPr>
          <a:xfrm>
            <a:off x="4135290" y="3321589"/>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78" name="Straight Arrow Connector 77"/>
          <p:cNvCxnSpPr>
            <a:stCxn id="77" idx="3"/>
          </p:cNvCxnSpPr>
          <p:nvPr/>
        </p:nvCxnSpPr>
        <p:spPr bwMode="auto">
          <a:xfrm>
            <a:off x="4388471" y="3552422"/>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9" name="Rectangle 78"/>
          <p:cNvSpPr/>
          <p:nvPr/>
        </p:nvSpPr>
        <p:spPr>
          <a:xfrm>
            <a:off x="45881" y="5938801"/>
            <a:ext cx="9068622"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(10)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10 mod 3 = 1 which is less than s (1&lt;2); we must use h</a:t>
            </a:r>
            <a:r>
              <a:rPr lang="en-CA" b="1" i="1" baseline="-25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2</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0" name="Rectangle 79"/>
          <p:cNvSpPr/>
          <p:nvPr/>
        </p:nvSpPr>
        <p:spPr>
          <a:xfrm>
            <a:off x="45881" y="6347868"/>
            <a:ext cx="9068622"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2</a:t>
            </a:r>
            <a:r>
              <a:rPr lang="en-CA" b="1" i="1" dirty="0">
                <a:solidFill>
                  <a:srgbClr val="002060"/>
                </a:solidFill>
                <a:latin typeface="Times New Roman" panose="02020603050405020304" pitchFamily="18" charset="0"/>
                <a:cs typeface="Times New Roman" panose="02020603050405020304" pitchFamily="18" charset="0"/>
              </a:rPr>
              <a:t>(10)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10 mod 6 = 4</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2" name="Rectangle 81"/>
          <p:cNvSpPr/>
          <p:nvPr/>
        </p:nvSpPr>
        <p:spPr bwMode="auto">
          <a:xfrm>
            <a:off x="7071854" y="4950808"/>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3673508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6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3" grpId="0"/>
      <p:bldP spid="45" grpId="0"/>
      <p:bldP spid="51" grpId="0"/>
      <p:bldP spid="52" grpId="0"/>
      <p:bldP spid="66" grpId="0"/>
      <p:bldP spid="70" grpId="0"/>
      <p:bldP spid="46" grpId="0" animBg="1"/>
      <p:bldP spid="77" grpId="0"/>
      <p:bldP spid="79" grpId="0"/>
      <p:bldP spid="80" grpId="0"/>
      <p:bldP spid="8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85335"/>
            <a:ext cx="2590800" cy="461665"/>
          </a:xfrm>
          <a:prstGeom prst="rect">
            <a:avLst/>
          </a:prstGeom>
        </p:spPr>
        <p:txBody>
          <a:bodyPr wrap="square">
            <a:spAutoFit/>
          </a:bodyPr>
          <a:lstStyle/>
          <a:p>
            <a:r>
              <a:rPr lang="en-CA" b="1" dirty="0"/>
              <a:t>Insert  13</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935795" y="2632134"/>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935795" y="298855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935795" y="3369553"/>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18" name="Group 17"/>
          <p:cNvGrpSpPr/>
          <p:nvPr/>
        </p:nvGrpSpPr>
        <p:grpSpPr>
          <a:xfrm>
            <a:off x="6324600" y="2209800"/>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44264" y="3312659"/>
            <a:ext cx="1200248"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45881" y="2333221"/>
            <a:ext cx="2966518"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(13)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13 mod 3 = 1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2743200"/>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697795" y="2400300"/>
            <a:ext cx="626805" cy="422334"/>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flipV="1">
            <a:off x="5697795" y="2933700"/>
            <a:ext cx="634179" cy="245353"/>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flipV="1">
            <a:off x="5697795" y="3503159"/>
            <a:ext cx="646469" cy="56894"/>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49013"/>
            <a:ext cx="6861688" cy="1754326"/>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rPr>
              <a:t>Keys = { 1, 7, 3, 8, 12, 4, 11, 2, 10, 13, 14, 9 }</a:t>
            </a:r>
          </a:p>
          <a:p>
            <a:pPr>
              <a:lnSpc>
                <a:spcPct val="150000"/>
              </a:lnSpc>
            </a:pPr>
            <a:r>
              <a:rPr lang="en-CA" dirty="0">
                <a:effectLst>
                  <a:outerShdw blurRad="38100" dist="38100" dir="2700000" algn="tl">
                    <a:srgbClr val="000000">
                      <a:alpha val="43137"/>
                    </a:srgbClr>
                  </a:outerShdw>
                </a:effectLst>
              </a:rPr>
              <a:t>The bucket size is 2. Hashing parameter M=3; </a:t>
            </a:r>
            <a:endParaRPr lang="en-CA" dirty="0">
              <a:effectLst>
                <a:outerShdw blurRad="38100" dist="38100" dir="2700000" algn="tl">
                  <a:srgbClr val="000000">
                    <a:alpha val="43137"/>
                  </a:srgbClr>
                </a:outerShdw>
              </a:effectLst>
              <a:sym typeface="Symbol" panose="05050102010706020507" pitchFamily="18" charset="2"/>
            </a:endParaRPr>
          </a:p>
          <a:p>
            <a:pPr>
              <a:lnSpc>
                <a:spcPct val="150000"/>
              </a:lnSpc>
            </a:pPr>
            <a:r>
              <a:rPr lang="en-CA" dirty="0">
                <a:effectLst>
                  <a:outerShdw blurRad="38100" dist="38100" dir="2700000" algn="tl">
                    <a:srgbClr val="000000">
                      <a:alpha val="43137"/>
                    </a:srgbClr>
                  </a:outerShdw>
                </a:effectLs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3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a:t>
            </a: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43" name="Rectangle 42"/>
          <p:cNvSpPr/>
          <p:nvPr/>
        </p:nvSpPr>
        <p:spPr>
          <a:xfrm>
            <a:off x="2864393" y="2261706"/>
            <a:ext cx="1378978" cy="504305"/>
          </a:xfrm>
          <a:prstGeom prst="rect">
            <a:avLst/>
          </a:prstGeom>
        </p:spPr>
        <p:txBody>
          <a:bodyPr wrap="square">
            <a:spAutoFit/>
          </a:bodyPr>
          <a:lstStyle/>
          <a:p>
            <a:pPr>
              <a:lnSpc>
                <a:spcPct val="150000"/>
              </a:lnSpc>
            </a:pPr>
            <a:r>
              <a:rPr lang="en-CA" sz="2000" b="1" dirty="0">
                <a:solidFill>
                  <a:srgbClr val="FF0000"/>
                </a:solidFill>
              </a:rPr>
              <a:t>Overflow!</a:t>
            </a:r>
            <a:endParaRPr lang="en-CA" sz="2000" b="1" dirty="0">
              <a:solidFill>
                <a:srgbClr val="FF0000"/>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45" name="Rectangle 44"/>
          <p:cNvSpPr/>
          <p:nvPr/>
        </p:nvSpPr>
        <p:spPr>
          <a:xfrm>
            <a:off x="278273" y="3169688"/>
            <a:ext cx="3561218" cy="518988"/>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Chain-linking 13 to bucket</a:t>
            </a:r>
            <a:r>
              <a:rPr lang="en-CA" sz="2100" b="1" i="1" baseline="-25000" dirty="0">
                <a:latin typeface="Times New Roman" panose="02020603050405020304" pitchFamily="18" charset="0"/>
                <a:cs typeface="Times New Roman" panose="02020603050405020304" pitchFamily="18" charset="0"/>
              </a:rPr>
              <a:t>1</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1" name="Rectangle 50"/>
          <p:cNvSpPr/>
          <p:nvPr/>
        </p:nvSpPr>
        <p:spPr>
          <a:xfrm>
            <a:off x="274073" y="3676345"/>
            <a:ext cx="4134462" cy="1546577"/>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Remap Bucket(S=2) using h</a:t>
            </a:r>
            <a:r>
              <a:rPr lang="en-CA" sz="2100" b="1" i="1" baseline="-25000" dirty="0">
                <a:latin typeface="Times New Roman" panose="02020603050405020304" pitchFamily="18" charset="0"/>
                <a:cs typeface="Times New Roman" panose="02020603050405020304" pitchFamily="18" charset="0"/>
              </a:rPr>
              <a:t>2</a:t>
            </a:r>
            <a:r>
              <a:rPr lang="en-CA" sz="2100" b="1" i="1" dirty="0">
                <a:latin typeface="Times New Roman" panose="02020603050405020304" pitchFamily="18" charset="0"/>
                <a:cs typeface="Times New Roman" panose="02020603050405020304" pitchFamily="18" charset="0"/>
              </a:rPr>
              <a:t>(k)</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    8 mod 6  = 2</a:t>
            </a:r>
          </a:p>
          <a:p>
            <a:pPr>
              <a:lnSpc>
                <a:spcPct val="150000"/>
              </a:lnSpc>
            </a:pP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sz="2100"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  11 mod 6  = 5</a:t>
            </a:r>
          </a:p>
        </p:txBody>
      </p:sp>
      <p:sp>
        <p:nvSpPr>
          <p:cNvPr id="52" name="Rectangle 51"/>
          <p:cNvSpPr/>
          <p:nvPr/>
        </p:nvSpPr>
        <p:spPr>
          <a:xfrm>
            <a:off x="304801" y="5211635"/>
            <a:ext cx="3733800" cy="577081"/>
          </a:xfrm>
          <a:prstGeom prst="rect">
            <a:avLst/>
          </a:prstGeom>
        </p:spPr>
        <p:txBody>
          <a:bodyPr wrap="square">
            <a:spAutoFit/>
          </a:bodyPr>
          <a:lstStyle/>
          <a:p>
            <a:pPr>
              <a:lnSpc>
                <a:spcPct val="150000"/>
              </a:lnSpc>
            </a:pPr>
            <a:r>
              <a:rPr lang="en-CA" sz="2100" b="1" i="1" dirty="0">
                <a:latin typeface="Times New Roman" panose="02020603050405020304" pitchFamily="18" charset="0"/>
                <a:cs typeface="Times New Roman" panose="02020603050405020304" pitchFamily="18" charset="0"/>
              </a:rPr>
              <a:t>Advance Split pointer (s=3)</a:t>
            </a:r>
            <a:endParaRPr lang="en-CA" sz="21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Rectangle 52"/>
          <p:cNvSpPr/>
          <p:nvPr/>
        </p:nvSpPr>
        <p:spPr bwMode="auto">
          <a:xfrm>
            <a:off x="4935795" y="37651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4" name="Title 1"/>
          <p:cNvSpPr txBox="1">
            <a:spLocks/>
          </p:cNvSpPr>
          <p:nvPr/>
        </p:nvSpPr>
        <p:spPr bwMode="auto">
          <a:xfrm>
            <a:off x="4748983" y="3738738"/>
            <a:ext cx="966017"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grpSp>
        <p:nvGrpSpPr>
          <p:cNvPr id="55" name="Group 54"/>
          <p:cNvGrpSpPr/>
          <p:nvPr/>
        </p:nvGrpSpPr>
        <p:grpSpPr>
          <a:xfrm>
            <a:off x="6324600" y="3886200"/>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697795" y="3955648"/>
            <a:ext cx="626805" cy="12105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66" name="Rectangle 65"/>
          <p:cNvSpPr/>
          <p:nvPr/>
        </p:nvSpPr>
        <p:spPr>
          <a:xfrm>
            <a:off x="4263113" y="3327668"/>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p:cNvCxnSpPr>
          <p:nvPr/>
        </p:nvCxnSpPr>
        <p:spPr bwMode="auto">
          <a:xfrm>
            <a:off x="4516294" y="3558501"/>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70" name="Rectangle 69"/>
          <p:cNvSpPr/>
          <p:nvPr/>
        </p:nvSpPr>
        <p:spPr>
          <a:xfrm>
            <a:off x="304800" y="2667896"/>
            <a:ext cx="1866501" cy="553998"/>
          </a:xfrm>
          <a:prstGeom prst="rect">
            <a:avLst/>
          </a:prstGeom>
        </p:spPr>
        <p:txBody>
          <a:bodyPr wrap="square">
            <a:spAutoFit/>
          </a:bodyPr>
          <a:lstStyle/>
          <a:p>
            <a:pPr>
              <a:lnSpc>
                <a:spcPct val="150000"/>
              </a:lnSpc>
            </a:pPr>
            <a:r>
              <a:rPr lang="en-CA" sz="2000" b="1" i="1" dirty="0">
                <a:latin typeface="Times New Roman" panose="02020603050405020304" pitchFamily="18" charset="0"/>
                <a:cs typeface="Times New Roman" panose="02020603050405020304" pitchFamily="18" charset="0"/>
              </a:rPr>
              <a:t>Add Entry 5</a:t>
            </a:r>
            <a:endParaRPr lang="en-CA" sz="2000"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Rectangle 58"/>
          <p:cNvSpPr/>
          <p:nvPr/>
        </p:nvSpPr>
        <p:spPr bwMode="auto">
          <a:xfrm>
            <a:off x="7039071" y="3369830"/>
            <a:ext cx="261382" cy="236873"/>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46" name="Rectangle 45"/>
          <p:cNvSpPr/>
          <p:nvPr/>
        </p:nvSpPr>
        <p:spPr bwMode="auto">
          <a:xfrm>
            <a:off x="4935795" y="4159648"/>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grpSp>
        <p:nvGrpSpPr>
          <p:cNvPr id="64" name="Group 63"/>
          <p:cNvGrpSpPr/>
          <p:nvPr/>
        </p:nvGrpSpPr>
        <p:grpSpPr>
          <a:xfrm>
            <a:off x="6327060" y="4462725"/>
            <a:ext cx="1207526" cy="381000"/>
            <a:chOff x="2800963" y="3290119"/>
            <a:chExt cx="1579309" cy="381000"/>
          </a:xfrm>
        </p:grpSpPr>
        <p:sp>
          <p:nvSpPr>
            <p:cNvPr id="65" name="Rectangle 64"/>
            <p:cNvSpPr/>
            <p:nvPr/>
          </p:nvSpPr>
          <p:spPr bwMode="auto">
            <a:xfrm>
              <a:off x="2800963" y="3290119"/>
              <a:ext cx="78043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8" name="Rectangle 6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69" name="Straight Arrow Connector 68"/>
          <p:cNvCxnSpPr>
            <a:stCxn id="46" idx="3"/>
            <a:endCxn id="65" idx="1"/>
          </p:cNvCxnSpPr>
          <p:nvPr/>
        </p:nvCxnSpPr>
        <p:spPr bwMode="auto">
          <a:xfrm>
            <a:off x="5697795" y="4350148"/>
            <a:ext cx="629265" cy="303077"/>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77" name="Rectangle 76"/>
          <p:cNvSpPr/>
          <p:nvPr/>
        </p:nvSpPr>
        <p:spPr>
          <a:xfrm>
            <a:off x="4263113" y="3708668"/>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78" name="Straight Arrow Connector 77"/>
          <p:cNvCxnSpPr>
            <a:stCxn id="77" idx="3"/>
          </p:cNvCxnSpPr>
          <p:nvPr/>
        </p:nvCxnSpPr>
        <p:spPr bwMode="auto">
          <a:xfrm>
            <a:off x="4516294" y="3939501"/>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82" name="Rectangle 81"/>
          <p:cNvSpPr/>
          <p:nvPr/>
        </p:nvSpPr>
        <p:spPr bwMode="auto">
          <a:xfrm>
            <a:off x="7012862" y="4496693"/>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71" name="Rectangle 70"/>
          <p:cNvSpPr/>
          <p:nvPr/>
        </p:nvSpPr>
        <p:spPr bwMode="auto">
          <a:xfrm>
            <a:off x="4940713" y="4540648"/>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grpSp>
        <p:nvGrpSpPr>
          <p:cNvPr id="72" name="Group 71"/>
          <p:cNvGrpSpPr/>
          <p:nvPr/>
        </p:nvGrpSpPr>
        <p:grpSpPr>
          <a:xfrm>
            <a:off x="7924800" y="2745592"/>
            <a:ext cx="1179871" cy="381000"/>
            <a:chOff x="2819401" y="3290119"/>
            <a:chExt cx="1570703" cy="381000"/>
          </a:xfrm>
        </p:grpSpPr>
        <p:sp>
          <p:nvSpPr>
            <p:cNvPr id="73" name="Rectangle 72"/>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74" name="Rectangle 73"/>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75" name="Straight Arrow Connector 74"/>
          <p:cNvCxnSpPr>
            <a:stCxn id="36" idx="3"/>
            <a:endCxn id="73" idx="1"/>
          </p:cNvCxnSpPr>
          <p:nvPr/>
        </p:nvCxnSpPr>
        <p:spPr bwMode="auto">
          <a:xfrm>
            <a:off x="7511845" y="2933700"/>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6" name="Group 75"/>
          <p:cNvGrpSpPr/>
          <p:nvPr/>
        </p:nvGrpSpPr>
        <p:grpSpPr>
          <a:xfrm>
            <a:off x="6336987" y="5045597"/>
            <a:ext cx="1207525" cy="381000"/>
            <a:chOff x="2800964" y="3290119"/>
            <a:chExt cx="1579308" cy="381000"/>
          </a:xfrm>
        </p:grpSpPr>
        <p:sp>
          <p:nvSpPr>
            <p:cNvPr id="81" name="Rectangle 80"/>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3" name="Rectangle 82"/>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84" name="Straight Arrow Connector 83"/>
          <p:cNvCxnSpPr>
            <a:stCxn id="71" idx="3"/>
            <a:endCxn id="81" idx="1"/>
          </p:cNvCxnSpPr>
          <p:nvPr/>
        </p:nvCxnSpPr>
        <p:spPr bwMode="auto">
          <a:xfrm>
            <a:off x="5697795" y="4731148"/>
            <a:ext cx="639192" cy="50494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5" name="Rectangle 84"/>
          <p:cNvSpPr/>
          <p:nvPr/>
        </p:nvSpPr>
        <p:spPr bwMode="auto">
          <a:xfrm>
            <a:off x="7058736" y="3372062"/>
            <a:ext cx="252279" cy="248452"/>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1" name="Rectangle 10"/>
          <p:cNvSpPr/>
          <p:nvPr/>
        </p:nvSpPr>
        <p:spPr>
          <a:xfrm>
            <a:off x="254405" y="5844448"/>
            <a:ext cx="7720777" cy="1107996"/>
          </a:xfrm>
          <a:prstGeom prst="rect">
            <a:avLst/>
          </a:prstGeom>
        </p:spPr>
        <p:txBody>
          <a:bodyPr wrap="square">
            <a:spAutoFit/>
          </a:bodyPr>
          <a:lstStyle/>
          <a:p>
            <a:pPr>
              <a:lnSpc>
                <a:spcPct val="150000"/>
              </a:lnSpc>
            </a:pPr>
            <a:r>
              <a:rPr lang="en-CA" sz="2000" dirty="0">
                <a:effectLst>
                  <a:outerShdw blurRad="38100" dist="38100" dir="2700000" algn="tl">
                    <a:srgbClr val="000000">
                      <a:alpha val="43137"/>
                    </a:srgbClr>
                  </a:outerShdw>
                </a:effectLst>
              </a:rPr>
              <a:t>Since S=N,  Reset S =0; N=6; </a:t>
            </a:r>
          </a:p>
          <a:p>
            <a:pPr>
              <a:lnSpc>
                <a:spcPct val="150000"/>
              </a:lnSpc>
            </a:pP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12</a:t>
            </a:r>
          </a:p>
        </p:txBody>
      </p:sp>
      <p:sp>
        <p:nvSpPr>
          <p:cNvPr id="86" name="Rectangle 85"/>
          <p:cNvSpPr/>
          <p:nvPr/>
        </p:nvSpPr>
        <p:spPr>
          <a:xfrm>
            <a:off x="4263113" y="2624774"/>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87" name="Straight Arrow Connector 86"/>
          <p:cNvCxnSpPr>
            <a:stCxn id="86" idx="3"/>
          </p:cNvCxnSpPr>
          <p:nvPr/>
        </p:nvCxnSpPr>
        <p:spPr bwMode="auto">
          <a:xfrm>
            <a:off x="4516294" y="2855607"/>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12" name="Rectangle 11"/>
          <p:cNvSpPr/>
          <p:nvPr/>
        </p:nvSpPr>
        <p:spPr>
          <a:xfrm>
            <a:off x="3580921" y="1152743"/>
            <a:ext cx="5173200" cy="461665"/>
          </a:xfrm>
          <a:prstGeom prst="rect">
            <a:avLst/>
          </a:prstGeom>
          <a:solidFill>
            <a:schemeClr val="bg1"/>
          </a:solidFill>
        </p:spPr>
        <p:txBody>
          <a:bodyPr wrap="square">
            <a:spAutoFit/>
          </a:bodyPr>
          <a:lstStyle/>
          <a:p>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 </a:t>
            </a:r>
            <a:r>
              <a:rPr lang="en-CA" dirty="0">
                <a:effectLst>
                  <a:outerShdw blurRad="38100" dist="38100" dir="2700000" algn="tl">
                    <a:srgbClr val="000000">
                      <a:alpha val="43137"/>
                    </a:srgbClr>
                  </a:outerShdw>
                </a:effectLst>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12</a:t>
            </a:r>
            <a:endParaRPr lang="en-US" dirty="0"/>
          </a:p>
        </p:txBody>
      </p:sp>
      <p:sp>
        <p:nvSpPr>
          <p:cNvPr id="88" name="Rectangle 87"/>
          <p:cNvSpPr/>
          <p:nvPr/>
        </p:nvSpPr>
        <p:spPr bwMode="auto">
          <a:xfrm>
            <a:off x="6403048" y="5076391"/>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89" name="Title 1"/>
          <p:cNvSpPr txBox="1">
            <a:spLocks/>
          </p:cNvSpPr>
          <p:nvPr/>
        </p:nvSpPr>
        <p:spPr bwMode="auto">
          <a:xfrm>
            <a:off x="4634068" y="4907281"/>
            <a:ext cx="1063727"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7035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6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7"/>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7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78"/>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3" grpId="0"/>
      <p:bldP spid="45" grpId="0"/>
      <p:bldP spid="51" grpId="0"/>
      <p:bldP spid="52" grpId="0"/>
      <p:bldP spid="54" grpId="0" animBg="1"/>
      <p:bldP spid="66" grpId="0"/>
      <p:bldP spid="70" grpId="0"/>
      <p:bldP spid="77" grpId="0"/>
      <p:bldP spid="77" grpId="1"/>
      <p:bldP spid="71" grpId="0" animBg="1"/>
      <p:bldP spid="85" grpId="0" animBg="1"/>
      <p:bldP spid="11" grpId="0"/>
      <p:bldP spid="86" grpId="0"/>
      <p:bldP spid="12" grpId="0" animBg="1"/>
      <p:bldP spid="88" grpId="0" animBg="1"/>
      <p:bldP spid="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1"/>
            <a:ext cx="9144000" cy="609600"/>
          </a:xfrm>
        </p:spPr>
        <p:txBody>
          <a:bodyPr/>
          <a:lstStyle/>
          <a:p>
            <a:r>
              <a:rPr lang="en-US" altLang="en-US" dirty="0"/>
              <a:t>Hashing Techniques </a:t>
            </a:r>
          </a:p>
        </p:txBody>
      </p:sp>
      <p:sp>
        <p:nvSpPr>
          <p:cNvPr id="43011" name="Content Placeholder 2"/>
          <p:cNvSpPr>
            <a:spLocks noGrp="1"/>
          </p:cNvSpPr>
          <p:nvPr>
            <p:ph idx="1"/>
          </p:nvPr>
        </p:nvSpPr>
        <p:spPr>
          <a:xfrm>
            <a:off x="43232" y="609601"/>
            <a:ext cx="3919168" cy="6190033"/>
          </a:xfrm>
        </p:spPr>
        <p:txBody>
          <a:bodyPr/>
          <a:lstStyle/>
          <a:p>
            <a:pPr>
              <a:lnSpc>
                <a:spcPct val="150000"/>
              </a:lnSpc>
            </a:pPr>
            <a:r>
              <a:rPr lang="en-US" altLang="en-US" sz="2400" dirty="0"/>
              <a:t>Internal hashing</a:t>
            </a:r>
          </a:p>
          <a:p>
            <a:pPr lvl="1">
              <a:lnSpc>
                <a:spcPct val="150000"/>
              </a:lnSpc>
            </a:pPr>
            <a:r>
              <a:rPr lang="en-US" altLang="en-US" sz="2400" dirty="0"/>
              <a:t>Hash table</a:t>
            </a:r>
          </a:p>
          <a:p>
            <a:pPr>
              <a:lnSpc>
                <a:spcPct val="150000"/>
              </a:lnSpc>
            </a:pPr>
            <a:r>
              <a:rPr lang="en-US" altLang="en-US" sz="2400" dirty="0"/>
              <a:t>Collision</a:t>
            </a:r>
          </a:p>
          <a:p>
            <a:pPr lvl="1">
              <a:lnSpc>
                <a:spcPct val="150000"/>
              </a:lnSpc>
            </a:pPr>
            <a:r>
              <a:rPr lang="en-US" altLang="en-US" sz="2000" dirty="0"/>
              <a:t>Hash field value for inserted record hashes to address already containing a different record</a:t>
            </a:r>
          </a:p>
          <a:p>
            <a:pPr>
              <a:lnSpc>
                <a:spcPct val="150000"/>
              </a:lnSpc>
            </a:pPr>
            <a:r>
              <a:rPr lang="en-US" altLang="en-US" sz="2400" dirty="0"/>
              <a:t>Collision resolution</a:t>
            </a:r>
          </a:p>
          <a:p>
            <a:pPr lvl="1">
              <a:lnSpc>
                <a:spcPct val="150000"/>
              </a:lnSpc>
            </a:pPr>
            <a:r>
              <a:rPr lang="en-US" altLang="en-US" sz="2400" dirty="0"/>
              <a:t>Open addressing</a:t>
            </a:r>
          </a:p>
          <a:p>
            <a:pPr lvl="1">
              <a:lnSpc>
                <a:spcPct val="150000"/>
              </a:lnSpc>
            </a:pPr>
            <a:r>
              <a:rPr lang="en-US" altLang="en-US" dirty="0"/>
              <a:t>Chaining</a:t>
            </a:r>
            <a:endParaRPr lang="en-US" altLang="en-US" sz="2400" dirty="0"/>
          </a:p>
          <a:p>
            <a:pPr lvl="1">
              <a:lnSpc>
                <a:spcPct val="150000"/>
              </a:lnSpc>
            </a:pPr>
            <a:r>
              <a:rPr lang="en-US" altLang="en-US" sz="2400" dirty="0"/>
              <a:t>Multiple hashing</a:t>
            </a:r>
          </a:p>
        </p:txBody>
      </p:sp>
      <p:graphicFrame>
        <p:nvGraphicFramePr>
          <p:cNvPr id="7" name="Table 6"/>
          <p:cNvGraphicFramePr>
            <a:graphicFrameLocks noGrp="1"/>
          </p:cNvGraphicFramePr>
          <p:nvPr>
            <p:extLst>
              <p:ext uri="{D42A27DB-BD31-4B8C-83A1-F6EECF244321}">
                <p14:modId xmlns:p14="http://schemas.microsoft.com/office/powerpoint/2010/main" val="1874895312"/>
              </p:ext>
            </p:extLst>
          </p:nvPr>
        </p:nvGraphicFramePr>
        <p:xfrm>
          <a:off x="4578220" y="1447800"/>
          <a:ext cx="4419601" cy="2829560"/>
        </p:xfrm>
        <a:graphic>
          <a:graphicData uri="http://schemas.openxmlformats.org/drawingml/2006/table">
            <a:tbl>
              <a:tblPr firstRow="1" bandRow="1">
                <a:tableStyleId>{5C22544A-7EE6-4342-B048-85BDC9FD1C3A}</a:tableStyleId>
              </a:tblPr>
              <a:tblGrid>
                <a:gridCol w="663350">
                  <a:extLst>
                    <a:ext uri="{9D8B030D-6E8A-4147-A177-3AD203B41FA5}">
                      <a16:colId xmlns:a16="http://schemas.microsoft.com/office/drawing/2014/main" val="30222698"/>
                    </a:ext>
                  </a:extLst>
                </a:gridCol>
                <a:gridCol w="814454">
                  <a:extLst>
                    <a:ext uri="{9D8B030D-6E8A-4147-A177-3AD203B41FA5}">
                      <a16:colId xmlns:a16="http://schemas.microsoft.com/office/drawing/2014/main" val="3915857752"/>
                    </a:ext>
                  </a:extLst>
                </a:gridCol>
                <a:gridCol w="980599">
                  <a:extLst>
                    <a:ext uri="{9D8B030D-6E8A-4147-A177-3AD203B41FA5}">
                      <a16:colId xmlns:a16="http://schemas.microsoft.com/office/drawing/2014/main" val="2571480654"/>
                    </a:ext>
                  </a:extLst>
                </a:gridCol>
                <a:gridCol w="980599">
                  <a:extLst>
                    <a:ext uri="{9D8B030D-6E8A-4147-A177-3AD203B41FA5}">
                      <a16:colId xmlns:a16="http://schemas.microsoft.com/office/drawing/2014/main" val="3984746565"/>
                    </a:ext>
                  </a:extLst>
                </a:gridCol>
                <a:gridCol w="980599">
                  <a:extLst>
                    <a:ext uri="{9D8B030D-6E8A-4147-A177-3AD203B41FA5}">
                      <a16:colId xmlns:a16="http://schemas.microsoft.com/office/drawing/2014/main" val="653348000"/>
                    </a:ext>
                  </a:extLst>
                </a:gridCol>
              </a:tblGrid>
              <a:tr h="370840">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6260807"/>
                  </a:ext>
                </a:extLst>
              </a:tr>
              <a:tr h="370840">
                <a:tc>
                  <a:txBody>
                    <a:bodyPr/>
                    <a:lstStyle/>
                    <a:p>
                      <a:pPr algn="ctr"/>
                      <a:r>
                        <a:rPr lang="en-US" b="1" dirty="0">
                          <a:solidFill>
                            <a:sysClr val="windowText" lastClr="000000"/>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085666"/>
                  </a:ext>
                </a:extLst>
              </a:tr>
              <a:tr h="370840">
                <a:tc>
                  <a:txBody>
                    <a:bodyPr/>
                    <a:lstStyle/>
                    <a:p>
                      <a:pPr algn="ctr"/>
                      <a:r>
                        <a:rPr lang="en-US" b="1" dirty="0">
                          <a:solidFill>
                            <a:sysClr val="windowText" lastClr="000000"/>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878580"/>
                  </a:ext>
                </a:extLst>
              </a:tr>
              <a:tr h="370840">
                <a:tc>
                  <a:txBody>
                    <a:bodyPr/>
                    <a:lstStyle/>
                    <a:p>
                      <a:pPr algn="ctr"/>
                      <a:r>
                        <a:rPr lang="en-US" b="1" dirty="0">
                          <a:solidFill>
                            <a:sysClr val="windowText" lastClr="000000"/>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7000872"/>
                  </a:ext>
                </a:extLst>
              </a:tr>
              <a:tr h="0">
                <a:tc>
                  <a:txBody>
                    <a:bodyPr/>
                    <a:lstStyle/>
                    <a:p>
                      <a:pPr algn="ctr"/>
                      <a:endParaRPr lang="en-US" sz="1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1669828"/>
                  </a:ext>
                </a:extLst>
              </a:tr>
              <a:tr h="370840">
                <a:tc>
                  <a:txBody>
                    <a:bodyPr/>
                    <a:lstStyle/>
                    <a:p>
                      <a:pPr algn="ctr"/>
                      <a:endParaRPr lang="en-US"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noFill/>
                      <a:prstDash val="dot"/>
                      <a:round/>
                      <a:headEnd type="none" w="med" len="med"/>
                      <a:tailEnd type="none" w="med" len="med"/>
                    </a:lnL>
                    <a:lnR w="381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38100" cap="flat" cmpd="sng" algn="ctr">
                      <a:solidFill>
                        <a:schemeClr val="tx1"/>
                      </a:solidFill>
                      <a:prstDash val="dot"/>
                      <a:round/>
                      <a:headEnd type="none" w="med" len="med"/>
                      <a:tailEnd type="none" w="med" len="med"/>
                    </a:lnL>
                    <a:lnR w="381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38100" cap="flat" cmpd="sng" algn="ctr">
                      <a:solidFill>
                        <a:schemeClr val="tx1"/>
                      </a:solidFill>
                      <a:prstDash val="dot"/>
                      <a:round/>
                      <a:headEnd type="none" w="med" len="med"/>
                      <a:tailEnd type="none" w="med" len="med"/>
                    </a:lnL>
                    <a:lnR w="38100" cap="flat" cmpd="sng" algn="ctr">
                      <a:solidFill>
                        <a:schemeClr val="tx1"/>
                      </a:solid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38100" cap="flat" cmpd="sng" algn="ctr">
                      <a:solidFill>
                        <a:schemeClr val="tx1"/>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4891779"/>
                  </a:ext>
                </a:extLst>
              </a:tr>
              <a:tr h="0">
                <a:tc>
                  <a:txBody>
                    <a:bodyPr/>
                    <a:lstStyle/>
                    <a:p>
                      <a:pPr algn="ctr"/>
                      <a:endParaRPr lang="en-US" sz="1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2117"/>
                  </a:ext>
                </a:extLst>
              </a:tr>
              <a:tr h="370840">
                <a:tc>
                  <a:txBody>
                    <a:bodyPr/>
                    <a:lstStyle/>
                    <a:p>
                      <a:pPr algn="ctr"/>
                      <a:r>
                        <a:rPr lang="en-US" b="1" dirty="0">
                          <a:solidFill>
                            <a:sysClr val="windowText" lastClr="000000"/>
                          </a:solidFill>
                        </a:rPr>
                        <a:t>M-2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2810717"/>
                  </a:ext>
                </a:extLst>
              </a:tr>
              <a:tr h="370840">
                <a:tc>
                  <a:txBody>
                    <a:bodyPr/>
                    <a:lstStyle/>
                    <a:p>
                      <a:pPr algn="ctr"/>
                      <a:r>
                        <a:rPr lang="en-US" b="1" dirty="0">
                          <a:solidFill>
                            <a:sysClr val="windowText" lastClr="000000"/>
                          </a:solidFill>
                        </a:rPr>
                        <a:t>M-1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4263036"/>
                  </a:ext>
                </a:extLst>
              </a:tr>
            </a:tbl>
          </a:graphicData>
        </a:graphic>
      </p:graphicFrame>
    </p:spTree>
    <p:extLst>
      <p:ext uri="{BB962C8B-B14F-4D97-AF65-F5344CB8AC3E}">
        <p14:creationId xmlns:p14="http://schemas.microsoft.com/office/powerpoint/2010/main" val="3323083628"/>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85335"/>
            <a:ext cx="2590800" cy="461665"/>
          </a:xfrm>
          <a:prstGeom prst="rect">
            <a:avLst/>
          </a:prstGeom>
        </p:spPr>
        <p:txBody>
          <a:bodyPr wrap="square">
            <a:spAutoFit/>
          </a:bodyPr>
          <a:lstStyle/>
          <a:p>
            <a:r>
              <a:rPr lang="en-CA" b="1" dirty="0"/>
              <a:t>Insert  14</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797170" y="277201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797170" y="3128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797170" y="3509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18" name="Group 17"/>
          <p:cNvGrpSpPr/>
          <p:nvPr/>
        </p:nvGrpSpPr>
        <p:grpSpPr>
          <a:xfrm>
            <a:off x="6304320" y="2043110"/>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29518" y="3312659"/>
            <a:ext cx="1143000"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38387" y="2518910"/>
            <a:ext cx="2966518"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(14)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14 mod 6 = 2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2635099"/>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559170" y="2233610"/>
            <a:ext cx="745150" cy="72890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flipV="1">
            <a:off x="5559170" y="2825599"/>
            <a:ext cx="772804" cy="49333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flipV="1">
            <a:off x="5559170" y="3503159"/>
            <a:ext cx="770348" cy="19677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0"/>
            <a:ext cx="6861688" cy="1569660"/>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latin typeface="+mj-lt"/>
              </a:rPr>
              <a:t>Keys = { 1, 7, 3, 8, 12, 4, 11, 2, 10, 13, 14, 9 }</a:t>
            </a:r>
          </a:p>
          <a:p>
            <a:pPr>
              <a:lnSpc>
                <a:spcPct val="150000"/>
              </a:lnSpc>
            </a:pPr>
            <a:r>
              <a:rPr lang="en-CA" dirty="0">
                <a:effectLst>
                  <a:outerShdw blurRad="38100" dist="38100" dir="2700000" algn="tl">
                    <a:srgbClr val="000000">
                      <a:alpha val="43137"/>
                    </a:srgbClr>
                  </a:outerShdw>
                </a:effectLst>
                <a:latin typeface="+mj-lt"/>
              </a:rPr>
              <a:t>The bucket size is 2. Hashing parameter M=3; </a:t>
            </a:r>
            <a:endParaRPr lang="en-CA" dirty="0">
              <a:effectLst>
                <a:outerShdw blurRad="38100" dist="38100" dir="2700000" algn="tl">
                  <a:srgbClr val="000000">
                    <a:alpha val="43137"/>
                  </a:srgbClr>
                </a:outerShdw>
              </a:effectLst>
              <a:latin typeface="+mj-lt"/>
              <a:sym typeface="Symbol" panose="05050102010706020507" pitchFamily="18" charset="2"/>
            </a:endParaRPr>
          </a:p>
          <a:p>
            <a:r>
              <a:rPr lang="en-CA" dirty="0">
                <a:effectLst>
                  <a:outerShdw blurRad="38100" dist="38100" dir="2700000" algn="tl">
                    <a:srgbClr val="000000">
                      <a:alpha val="43137"/>
                    </a:srgbClr>
                  </a:outerShdw>
                </a:effectLst>
                <a:latin typeface="+mj-l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 </a:t>
            </a:r>
            <a:r>
              <a:rPr lang="en-CA"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12</a:t>
            </a:r>
            <a:endParaRPr lang="en-US" dirty="0">
              <a:latin typeface="Times New Roman" panose="02020603050405020304" pitchFamily="18" charset="0"/>
              <a:cs typeface="Times New Roman" panose="02020603050405020304" pitchFamily="18" charset="0"/>
            </a:endParaRP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43" name="Rectangle 42"/>
          <p:cNvSpPr/>
          <p:nvPr/>
        </p:nvSpPr>
        <p:spPr>
          <a:xfrm>
            <a:off x="2785203" y="2470211"/>
            <a:ext cx="1378978" cy="504305"/>
          </a:xfrm>
          <a:prstGeom prst="rect">
            <a:avLst/>
          </a:prstGeom>
        </p:spPr>
        <p:txBody>
          <a:bodyPr wrap="square">
            <a:spAutoFit/>
          </a:bodyPr>
          <a:lstStyle/>
          <a:p>
            <a:pPr>
              <a:lnSpc>
                <a:spcPct val="150000"/>
              </a:lnSpc>
            </a:pPr>
            <a:r>
              <a:rPr lang="en-CA" sz="2000" b="1" dirty="0">
                <a:solidFill>
                  <a:srgbClr val="FF0000"/>
                </a:solidFill>
              </a:rPr>
              <a:t>Overflow!</a:t>
            </a:r>
            <a:endParaRPr lang="en-CA" sz="2000" b="1" dirty="0">
              <a:solidFill>
                <a:srgbClr val="FF0000"/>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45" name="Rectangle 44"/>
          <p:cNvSpPr/>
          <p:nvPr/>
        </p:nvSpPr>
        <p:spPr>
          <a:xfrm>
            <a:off x="136029" y="3814678"/>
            <a:ext cx="3886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Chain-linking 14 to bucket</a:t>
            </a:r>
            <a:r>
              <a:rPr lang="en-CA" b="1" i="1" baseline="-25000" dirty="0">
                <a:latin typeface="Times New Roman" panose="02020603050405020304" pitchFamily="18" charset="0"/>
                <a:cs typeface="Times New Roman" panose="02020603050405020304" pitchFamily="18" charset="0"/>
              </a:rPr>
              <a:t>2</a:t>
            </a:r>
            <a:endParaRPr lang="en-CA"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1" name="Rectangle 50"/>
          <p:cNvSpPr/>
          <p:nvPr/>
        </p:nvSpPr>
        <p:spPr>
          <a:xfrm>
            <a:off x="136029" y="4597460"/>
            <a:ext cx="4405970" cy="1200329"/>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Remap Bucket(S=0) using h</a:t>
            </a:r>
            <a:r>
              <a:rPr lang="en-CA" b="1" i="1" baseline="-25000" dirty="0">
                <a:latin typeface="Times New Roman" panose="02020603050405020304" pitchFamily="18" charset="0"/>
                <a:cs typeface="Times New Roman" panose="02020603050405020304" pitchFamily="18" charset="0"/>
              </a:rPr>
              <a:t>1</a:t>
            </a:r>
            <a:r>
              <a:rPr lang="en-CA" b="1" i="1" dirty="0">
                <a:latin typeface="Times New Roman" panose="02020603050405020304" pitchFamily="18" charset="0"/>
                <a:cs typeface="Times New Roman" panose="02020603050405020304" pitchFamily="18" charset="0"/>
              </a:rPr>
              <a:t>(k)</a:t>
            </a:r>
          </a:p>
          <a:p>
            <a:pPr>
              <a:lnSpc>
                <a:spcPct val="150000"/>
              </a:lnSpc>
            </a:pPr>
            <a:r>
              <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CA"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    12 mod 6  = 0</a:t>
            </a:r>
          </a:p>
        </p:txBody>
      </p:sp>
      <p:sp>
        <p:nvSpPr>
          <p:cNvPr id="52" name="Rectangle 51"/>
          <p:cNvSpPr/>
          <p:nvPr/>
        </p:nvSpPr>
        <p:spPr>
          <a:xfrm>
            <a:off x="136029" y="5797789"/>
            <a:ext cx="37338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Advance Split pointer (s=1)</a:t>
            </a:r>
            <a:endParaRPr lang="en-CA"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Rectangle 52"/>
          <p:cNvSpPr/>
          <p:nvPr/>
        </p:nvSpPr>
        <p:spPr bwMode="auto">
          <a:xfrm>
            <a:off x="4797170" y="390503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grpSp>
        <p:nvGrpSpPr>
          <p:cNvPr id="55" name="Group 54"/>
          <p:cNvGrpSpPr/>
          <p:nvPr/>
        </p:nvGrpSpPr>
        <p:grpSpPr>
          <a:xfrm>
            <a:off x="6386052" y="3966194"/>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559170" y="4095530"/>
            <a:ext cx="826882" cy="61164"/>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29" name="Group 28"/>
          <p:cNvGrpSpPr/>
          <p:nvPr/>
        </p:nvGrpSpPr>
        <p:grpSpPr>
          <a:xfrm>
            <a:off x="4155321" y="3093456"/>
            <a:ext cx="672682" cy="461665"/>
            <a:chOff x="4155321" y="3093456"/>
            <a:chExt cx="672682" cy="461665"/>
          </a:xfrm>
        </p:grpSpPr>
        <p:sp>
          <p:nvSpPr>
            <p:cNvPr id="66" name="Rectangle 65"/>
            <p:cNvSpPr/>
            <p:nvPr/>
          </p:nvSpPr>
          <p:spPr>
            <a:xfrm>
              <a:off x="4155321" y="3093456"/>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p:cNvCxnSpPr>
            <p:nvPr/>
          </p:nvCxnSpPr>
          <p:spPr bwMode="auto">
            <a:xfrm>
              <a:off x="4408502" y="3324289"/>
              <a:ext cx="419501"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grpSp>
      <p:sp>
        <p:nvSpPr>
          <p:cNvPr id="70" name="Rectangle 69"/>
          <p:cNvSpPr/>
          <p:nvPr/>
        </p:nvSpPr>
        <p:spPr>
          <a:xfrm>
            <a:off x="136029" y="3226240"/>
            <a:ext cx="1927200" cy="646331"/>
          </a:xfrm>
          <a:prstGeom prst="rect">
            <a:avLst/>
          </a:prstGeom>
        </p:spPr>
        <p:txBody>
          <a:bodyPr wrap="square">
            <a:spAutoFit/>
          </a:bodyPr>
          <a:lstStyle/>
          <a:p>
            <a:pPr>
              <a:lnSpc>
                <a:spcPct val="150000"/>
              </a:lnSpc>
            </a:pPr>
            <a:r>
              <a:rPr lang="en-CA" b="1" i="1" dirty="0">
                <a:latin typeface="Times New Roman" panose="02020603050405020304" pitchFamily="18" charset="0"/>
                <a:cs typeface="Times New Roman" panose="02020603050405020304" pitchFamily="18" charset="0"/>
              </a:rPr>
              <a:t>Add Entry 6</a:t>
            </a:r>
            <a:endParaRPr lang="en-CA" b="1" i="1" baseline="-25000"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Rectangle 58"/>
          <p:cNvSpPr/>
          <p:nvPr/>
        </p:nvSpPr>
        <p:spPr bwMode="auto">
          <a:xfrm>
            <a:off x="6980078" y="3369830"/>
            <a:ext cx="449835" cy="25915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46" name="Rectangle 45"/>
          <p:cNvSpPr/>
          <p:nvPr/>
        </p:nvSpPr>
        <p:spPr bwMode="auto">
          <a:xfrm>
            <a:off x="4797170" y="429953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grpSp>
        <p:nvGrpSpPr>
          <p:cNvPr id="64" name="Group 63"/>
          <p:cNvGrpSpPr/>
          <p:nvPr/>
        </p:nvGrpSpPr>
        <p:grpSpPr>
          <a:xfrm>
            <a:off x="6386052" y="4542719"/>
            <a:ext cx="1207525" cy="381000"/>
            <a:chOff x="2800964" y="3290119"/>
            <a:chExt cx="1579308" cy="381000"/>
          </a:xfrm>
        </p:grpSpPr>
        <p:sp>
          <p:nvSpPr>
            <p:cNvPr id="65" name="Rectangle 64"/>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8" name="Rectangle 6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69" name="Straight Arrow Connector 68"/>
          <p:cNvCxnSpPr>
            <a:stCxn id="46" idx="3"/>
            <a:endCxn id="65" idx="1"/>
          </p:cNvCxnSpPr>
          <p:nvPr/>
        </p:nvCxnSpPr>
        <p:spPr bwMode="auto">
          <a:xfrm>
            <a:off x="5559170" y="4490030"/>
            <a:ext cx="826882" cy="24318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2" name="Rectangle 81"/>
          <p:cNvSpPr/>
          <p:nvPr/>
        </p:nvSpPr>
        <p:spPr bwMode="auto">
          <a:xfrm>
            <a:off x="7071854" y="4576687"/>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71" name="Rectangle 70"/>
          <p:cNvSpPr/>
          <p:nvPr/>
        </p:nvSpPr>
        <p:spPr bwMode="auto">
          <a:xfrm>
            <a:off x="4802088" y="4680530"/>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grpSp>
        <p:nvGrpSpPr>
          <p:cNvPr id="72" name="Group 71"/>
          <p:cNvGrpSpPr/>
          <p:nvPr/>
        </p:nvGrpSpPr>
        <p:grpSpPr>
          <a:xfrm>
            <a:off x="7924800" y="2637491"/>
            <a:ext cx="1179871" cy="381000"/>
            <a:chOff x="2819401" y="3290119"/>
            <a:chExt cx="1570703" cy="381000"/>
          </a:xfrm>
        </p:grpSpPr>
        <p:sp>
          <p:nvSpPr>
            <p:cNvPr id="73" name="Rectangle 72"/>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74" name="Rectangle 73"/>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75" name="Straight Arrow Connector 74"/>
          <p:cNvCxnSpPr>
            <a:stCxn id="36" idx="3"/>
            <a:endCxn id="73" idx="1"/>
          </p:cNvCxnSpPr>
          <p:nvPr/>
        </p:nvCxnSpPr>
        <p:spPr bwMode="auto">
          <a:xfrm>
            <a:off x="7511845" y="2825599"/>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6" name="Group 75"/>
          <p:cNvGrpSpPr/>
          <p:nvPr/>
        </p:nvGrpSpPr>
        <p:grpSpPr>
          <a:xfrm>
            <a:off x="6415643" y="5125591"/>
            <a:ext cx="1207525" cy="381000"/>
            <a:chOff x="2800964" y="3290119"/>
            <a:chExt cx="1579308" cy="381000"/>
          </a:xfrm>
        </p:grpSpPr>
        <p:sp>
          <p:nvSpPr>
            <p:cNvPr id="81" name="Rectangle 80"/>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83" name="Rectangle 82"/>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84" name="Straight Arrow Connector 83"/>
          <p:cNvCxnSpPr>
            <a:stCxn id="71" idx="3"/>
            <a:endCxn id="81" idx="1"/>
          </p:cNvCxnSpPr>
          <p:nvPr/>
        </p:nvCxnSpPr>
        <p:spPr bwMode="auto">
          <a:xfrm>
            <a:off x="5559170" y="4871030"/>
            <a:ext cx="856473" cy="445061"/>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5" name="Rectangle 84"/>
          <p:cNvSpPr/>
          <p:nvPr/>
        </p:nvSpPr>
        <p:spPr bwMode="auto">
          <a:xfrm>
            <a:off x="6980078" y="3344072"/>
            <a:ext cx="449835" cy="259159"/>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24" name="Group 23"/>
          <p:cNvGrpSpPr/>
          <p:nvPr/>
        </p:nvGrpSpPr>
        <p:grpSpPr>
          <a:xfrm>
            <a:off x="4138613" y="2772016"/>
            <a:ext cx="668389" cy="461665"/>
            <a:chOff x="4138613" y="2772016"/>
            <a:chExt cx="668389" cy="461665"/>
          </a:xfrm>
        </p:grpSpPr>
        <p:sp>
          <p:nvSpPr>
            <p:cNvPr id="86" name="Rectangle 85"/>
            <p:cNvSpPr/>
            <p:nvPr/>
          </p:nvSpPr>
          <p:spPr>
            <a:xfrm>
              <a:off x="4138613" y="2772016"/>
              <a:ext cx="253181"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87" name="Straight Arrow Connector 86"/>
            <p:cNvCxnSpPr>
              <a:stCxn id="86" idx="3"/>
            </p:cNvCxnSpPr>
            <p:nvPr/>
          </p:nvCxnSpPr>
          <p:spPr bwMode="auto">
            <a:xfrm flipV="1">
              <a:off x="4391794" y="2999046"/>
              <a:ext cx="415208" cy="3803"/>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grpSp>
      <p:grpSp>
        <p:nvGrpSpPr>
          <p:cNvPr id="60" name="Group 59"/>
          <p:cNvGrpSpPr/>
          <p:nvPr/>
        </p:nvGrpSpPr>
        <p:grpSpPr>
          <a:xfrm>
            <a:off x="7924800" y="3285000"/>
            <a:ext cx="1179871" cy="381000"/>
            <a:chOff x="2819401" y="3290119"/>
            <a:chExt cx="1570703" cy="381000"/>
          </a:xfrm>
        </p:grpSpPr>
        <p:sp>
          <p:nvSpPr>
            <p:cNvPr id="61" name="Rectangle 60"/>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62" name="Rectangle 61"/>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63" name="Straight Arrow Connector 62"/>
          <p:cNvCxnSpPr>
            <a:endCxn id="61" idx="1"/>
          </p:cNvCxnSpPr>
          <p:nvPr/>
        </p:nvCxnSpPr>
        <p:spPr bwMode="auto">
          <a:xfrm>
            <a:off x="7511845" y="3473108"/>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9" name="Group 78"/>
          <p:cNvGrpSpPr/>
          <p:nvPr/>
        </p:nvGrpSpPr>
        <p:grpSpPr>
          <a:xfrm>
            <a:off x="6435308" y="5653948"/>
            <a:ext cx="1207525" cy="381000"/>
            <a:chOff x="2800964" y="3290119"/>
            <a:chExt cx="1579308" cy="381000"/>
          </a:xfrm>
        </p:grpSpPr>
        <p:sp>
          <p:nvSpPr>
            <p:cNvPr id="80" name="Rectangle 79"/>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Rectangle 8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sp>
        <p:nvSpPr>
          <p:cNvPr id="89" name="Rectangle 88"/>
          <p:cNvSpPr/>
          <p:nvPr/>
        </p:nvSpPr>
        <p:spPr bwMode="auto">
          <a:xfrm>
            <a:off x="4802088" y="5064589"/>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90" name="Straight Arrow Connector 89"/>
          <p:cNvCxnSpPr>
            <a:stCxn id="89" idx="3"/>
            <a:endCxn id="80" idx="1"/>
          </p:cNvCxnSpPr>
          <p:nvPr/>
        </p:nvCxnSpPr>
        <p:spPr bwMode="auto">
          <a:xfrm>
            <a:off x="5559170" y="5255089"/>
            <a:ext cx="876138" cy="58935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54" name="Title 1"/>
          <p:cNvSpPr txBox="1">
            <a:spLocks/>
          </p:cNvSpPr>
          <p:nvPr/>
        </p:nvSpPr>
        <p:spPr bwMode="auto">
          <a:xfrm>
            <a:off x="4452733" y="5054241"/>
            <a:ext cx="1106437" cy="58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53558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3" grpId="0"/>
      <p:bldP spid="45" grpId="0"/>
      <p:bldP spid="51" grpId="0"/>
      <p:bldP spid="52" grpId="0"/>
      <p:bldP spid="70" grpId="0"/>
      <p:bldP spid="8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350" y="1845007"/>
            <a:ext cx="2590800" cy="461665"/>
          </a:xfrm>
          <a:prstGeom prst="rect">
            <a:avLst/>
          </a:prstGeom>
        </p:spPr>
        <p:txBody>
          <a:bodyPr wrap="square">
            <a:spAutoFit/>
          </a:bodyPr>
          <a:lstStyle/>
          <a:p>
            <a:r>
              <a:rPr lang="en-CA" b="1" dirty="0"/>
              <a:t>Insert  9</a:t>
            </a:r>
            <a:endParaRPr lang="en-CA" b="1" dirty="0">
              <a:solidFill>
                <a:schemeClr val="bg2">
                  <a:lumMod val="90000"/>
                  <a:lumOff val="10000"/>
                </a:schemeClr>
              </a:solidFill>
              <a:effectLst>
                <a:outerShdw blurRad="38100" dist="38100" dir="2700000" algn="tl">
                  <a:srgbClr val="000000">
                    <a:alpha val="43137"/>
                  </a:srgbClr>
                </a:outerShdw>
              </a:effectLst>
              <a:latin typeface="Candara" panose="020E0502030303020204" pitchFamily="34" charset="0"/>
              <a:cs typeface="Times New Roman" panose="02020603050405020304" pitchFamily="18" charset="0"/>
            </a:endParaRPr>
          </a:p>
        </p:txBody>
      </p:sp>
      <p:sp>
        <p:nvSpPr>
          <p:cNvPr id="2" name="Rectangle 1"/>
          <p:cNvSpPr/>
          <p:nvPr/>
        </p:nvSpPr>
        <p:spPr bwMode="auto">
          <a:xfrm>
            <a:off x="4797170" y="2772016"/>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9" name="Rectangle 8"/>
          <p:cNvSpPr/>
          <p:nvPr/>
        </p:nvSpPr>
        <p:spPr bwMode="auto">
          <a:xfrm>
            <a:off x="4797170" y="3128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0" name="Rectangle 9"/>
          <p:cNvSpPr/>
          <p:nvPr/>
        </p:nvSpPr>
        <p:spPr bwMode="auto">
          <a:xfrm>
            <a:off x="4797170" y="3509435"/>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18" name="Group 17"/>
          <p:cNvGrpSpPr/>
          <p:nvPr/>
        </p:nvGrpSpPr>
        <p:grpSpPr>
          <a:xfrm>
            <a:off x="6304320" y="2043110"/>
            <a:ext cx="1207525" cy="381000"/>
            <a:chOff x="2800964" y="3290119"/>
            <a:chExt cx="1579308" cy="381000"/>
          </a:xfrm>
        </p:grpSpPr>
        <p:sp>
          <p:nvSpPr>
            <p:cNvPr id="19" name="Rectangle 18"/>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a:t>
              </a:r>
            </a:p>
          </p:txBody>
        </p:sp>
        <p:sp>
          <p:nvSpPr>
            <p:cNvPr id="20" name="Rectangle 19"/>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grpSp>
        <p:nvGrpSpPr>
          <p:cNvPr id="25" name="Group 24"/>
          <p:cNvGrpSpPr/>
          <p:nvPr/>
        </p:nvGrpSpPr>
        <p:grpSpPr>
          <a:xfrm>
            <a:off x="6329518" y="3312659"/>
            <a:ext cx="1143000" cy="381000"/>
            <a:chOff x="2819401" y="3290119"/>
            <a:chExt cx="1570703" cy="381000"/>
          </a:xfrm>
        </p:grpSpPr>
        <p:sp>
          <p:nvSpPr>
            <p:cNvPr id="26" name="Rectangle 25"/>
            <p:cNvSpPr/>
            <p:nvPr/>
          </p:nvSpPr>
          <p:spPr bwMode="auto">
            <a:xfrm>
              <a:off x="2819401" y="3290119"/>
              <a:ext cx="731331"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27" name="Rectangle 26"/>
            <p:cNvSpPr/>
            <p:nvPr/>
          </p:nvSpPr>
          <p:spPr bwMode="auto">
            <a:xfrm>
              <a:off x="3628104"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28" name="Rectangle 27"/>
          <p:cNvSpPr/>
          <p:nvPr/>
        </p:nvSpPr>
        <p:spPr>
          <a:xfrm>
            <a:off x="-20113" y="2403001"/>
            <a:ext cx="2966518" cy="461665"/>
          </a:xfrm>
          <a:prstGeom prst="rect">
            <a:avLst/>
          </a:prstGeom>
        </p:spPr>
        <p:txBody>
          <a:bodyPr wrap="square">
            <a:spAutoFit/>
          </a:bodyPr>
          <a:lstStyle/>
          <a:p>
            <a:r>
              <a:rPr lang="en-CA" b="1" i="1" dirty="0">
                <a:solidFill>
                  <a:srgbClr val="002060"/>
                </a:solidFill>
                <a:latin typeface="Times New Roman" panose="02020603050405020304" pitchFamily="18" charset="0"/>
                <a:cs typeface="Times New Roman" panose="02020603050405020304" pitchFamily="18" charset="0"/>
              </a:rPr>
              <a:t>h</a:t>
            </a:r>
            <a:r>
              <a:rPr lang="en-CA" b="1" i="1" baseline="-25000" dirty="0">
                <a:solidFill>
                  <a:srgbClr val="002060"/>
                </a:solidFill>
                <a:latin typeface="Times New Roman" panose="02020603050405020304" pitchFamily="18" charset="0"/>
                <a:cs typeface="Times New Roman" panose="02020603050405020304" pitchFamily="18" charset="0"/>
              </a:rPr>
              <a:t>1</a:t>
            </a:r>
            <a:r>
              <a:rPr lang="en-CA" b="1" i="1" dirty="0">
                <a:solidFill>
                  <a:srgbClr val="002060"/>
                </a:solidFill>
                <a:latin typeface="Times New Roman" panose="02020603050405020304" pitchFamily="18" charset="0"/>
                <a:cs typeface="Times New Roman" panose="02020603050405020304" pitchFamily="18" charset="0"/>
              </a:rPr>
              <a:t>(9) </a:t>
            </a:r>
            <a:r>
              <a:rPr lang="en-CA" b="1" i="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9 mod 6 = 3 </a:t>
            </a:r>
            <a:endParaRPr lang="en-CA"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6331974" y="2635099"/>
            <a:ext cx="1179871" cy="381000"/>
            <a:chOff x="2819401" y="3290119"/>
            <a:chExt cx="1570703" cy="381000"/>
          </a:xfrm>
        </p:grpSpPr>
        <p:sp>
          <p:nvSpPr>
            <p:cNvPr id="35" name="Rectangle 34"/>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36" name="Rectangle 35"/>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grpSp>
      <p:cxnSp>
        <p:nvCxnSpPr>
          <p:cNvPr id="38" name="Straight Arrow Connector 37"/>
          <p:cNvCxnSpPr>
            <a:stCxn id="2" idx="3"/>
            <a:endCxn id="19" idx="1"/>
          </p:cNvCxnSpPr>
          <p:nvPr/>
        </p:nvCxnSpPr>
        <p:spPr bwMode="auto">
          <a:xfrm flipV="1">
            <a:off x="5559170" y="2233610"/>
            <a:ext cx="745150" cy="72890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39" name="Straight Arrow Connector 38"/>
          <p:cNvCxnSpPr>
            <a:stCxn id="9" idx="3"/>
            <a:endCxn id="35" idx="1"/>
          </p:cNvCxnSpPr>
          <p:nvPr/>
        </p:nvCxnSpPr>
        <p:spPr bwMode="auto">
          <a:xfrm flipV="1">
            <a:off x="5559170" y="2825599"/>
            <a:ext cx="772804" cy="49333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cxnSp>
        <p:nvCxnSpPr>
          <p:cNvPr id="40" name="Straight Arrow Connector 39"/>
          <p:cNvCxnSpPr>
            <a:stCxn id="10" idx="3"/>
            <a:endCxn id="26" idx="1"/>
          </p:cNvCxnSpPr>
          <p:nvPr/>
        </p:nvCxnSpPr>
        <p:spPr bwMode="auto">
          <a:xfrm flipV="1">
            <a:off x="5559170" y="3503159"/>
            <a:ext cx="770348" cy="196776"/>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37" name="Title 1"/>
          <p:cNvSpPr>
            <a:spLocks noGrp="1"/>
          </p:cNvSpPr>
          <p:nvPr>
            <p:ph type="title"/>
          </p:nvPr>
        </p:nvSpPr>
        <p:spPr>
          <a:xfrm>
            <a:off x="-14748" y="0"/>
            <a:ext cx="2300748" cy="1659593"/>
          </a:xfrm>
        </p:spPr>
        <p:txBody>
          <a:bodyPr/>
          <a:lstStyle/>
          <a:p>
            <a:r>
              <a:rPr lang="en-US" sz="3200" b="1" dirty="0">
                <a:effectLst>
                  <a:outerShdw blurRad="38100" dist="38100" dir="2700000" algn="tl">
                    <a:srgbClr val="000000">
                      <a:alpha val="43137"/>
                    </a:srgbClr>
                  </a:outerShdw>
                </a:effectLst>
              </a:rPr>
              <a:t>Linear Hashing Example</a:t>
            </a:r>
            <a:endParaRPr lang="en-US" altLang="en-US" sz="3200" b="1" dirty="0">
              <a:effectLst>
                <a:outerShdw blurRad="38100" dist="38100" dir="2700000" algn="tl">
                  <a:srgbClr val="000000">
                    <a:alpha val="43137"/>
                  </a:srgbClr>
                </a:outerShdw>
              </a:effectLst>
            </a:endParaRPr>
          </a:p>
        </p:txBody>
      </p:sp>
      <p:sp>
        <p:nvSpPr>
          <p:cNvPr id="41" name="Rectangle 40"/>
          <p:cNvSpPr/>
          <p:nvPr/>
        </p:nvSpPr>
        <p:spPr>
          <a:xfrm>
            <a:off x="2286000" y="0"/>
            <a:ext cx="6861688" cy="1569660"/>
          </a:xfrm>
          <a:prstGeom prst="rect">
            <a:avLst/>
          </a:prstGeom>
        </p:spPr>
        <p:txBody>
          <a:bodyPr wrap="square">
            <a:spAutoFit/>
          </a:bodyPr>
          <a:lstStyle/>
          <a:p>
            <a:pPr>
              <a:lnSpc>
                <a:spcPct val="150000"/>
              </a:lnSpc>
            </a:pPr>
            <a:r>
              <a:rPr lang="en-CA" dirty="0">
                <a:effectLst>
                  <a:outerShdw blurRad="38100" dist="38100" dir="2700000" algn="tl">
                    <a:srgbClr val="000000">
                      <a:alpha val="43137"/>
                    </a:srgbClr>
                  </a:outerShdw>
                </a:effectLst>
                <a:latin typeface="+mj-lt"/>
              </a:rPr>
              <a:t>Keys = { 1, 7, 3, 8, 12, 4, 11, 2, 10, 13, 14, 9 }</a:t>
            </a:r>
          </a:p>
          <a:p>
            <a:pPr>
              <a:lnSpc>
                <a:spcPct val="150000"/>
              </a:lnSpc>
            </a:pPr>
            <a:r>
              <a:rPr lang="en-CA" dirty="0">
                <a:effectLst>
                  <a:outerShdw blurRad="38100" dist="38100" dir="2700000" algn="tl">
                    <a:srgbClr val="000000">
                      <a:alpha val="43137"/>
                    </a:srgbClr>
                  </a:outerShdw>
                </a:effectLst>
                <a:latin typeface="+mj-lt"/>
              </a:rPr>
              <a:t>The bucket size is 2. Hashing parameter M=3; </a:t>
            </a:r>
            <a:endParaRPr lang="en-CA" dirty="0">
              <a:effectLst>
                <a:outerShdw blurRad="38100" dist="38100" dir="2700000" algn="tl">
                  <a:srgbClr val="000000">
                    <a:alpha val="43137"/>
                  </a:srgbClr>
                </a:outerShdw>
              </a:effectLst>
              <a:latin typeface="+mj-lt"/>
              <a:sym typeface="Symbol" panose="05050102010706020507" pitchFamily="18" charset="2"/>
            </a:endParaRPr>
          </a:p>
          <a:p>
            <a:r>
              <a:rPr lang="en-CA" dirty="0">
                <a:effectLst>
                  <a:outerShdw blurRad="38100" dist="38100" dir="2700000" algn="tl">
                    <a:srgbClr val="000000">
                      <a:alpha val="43137"/>
                    </a:srgbClr>
                  </a:outerShdw>
                </a:effectLst>
                <a:latin typeface="+mj-lt"/>
              </a:rPr>
              <a:t>functions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6 </a:t>
            </a:r>
            <a:r>
              <a:rPr lang="en-CA"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CA"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CA"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 = k mod 12</a:t>
            </a:r>
            <a:endParaRPr lang="en-US" dirty="0">
              <a:latin typeface="Times New Roman" panose="02020603050405020304" pitchFamily="18" charset="0"/>
              <a:cs typeface="Times New Roman" panose="02020603050405020304" pitchFamily="18" charset="0"/>
            </a:endParaRPr>
          </a:p>
        </p:txBody>
      </p:sp>
      <p:sp>
        <p:nvSpPr>
          <p:cNvPr id="42" name="Title 1"/>
          <p:cNvSpPr txBox="1">
            <a:spLocks/>
          </p:cNvSpPr>
          <p:nvPr/>
        </p:nvSpPr>
        <p:spPr bwMode="auto">
          <a:xfrm>
            <a:off x="3688" y="1742027"/>
            <a:ext cx="9144000" cy="4571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53" name="Rectangle 52"/>
          <p:cNvSpPr/>
          <p:nvPr/>
        </p:nvSpPr>
        <p:spPr bwMode="auto">
          <a:xfrm>
            <a:off x="4797170" y="390503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grpSp>
        <p:nvGrpSpPr>
          <p:cNvPr id="55" name="Group 54"/>
          <p:cNvGrpSpPr/>
          <p:nvPr/>
        </p:nvGrpSpPr>
        <p:grpSpPr>
          <a:xfrm>
            <a:off x="6386052" y="3966194"/>
            <a:ext cx="1207525" cy="381000"/>
            <a:chOff x="2800964" y="3290119"/>
            <a:chExt cx="1579308" cy="381000"/>
          </a:xfrm>
        </p:grpSpPr>
        <p:sp>
          <p:nvSpPr>
            <p:cNvPr id="56" name="Rectangle 55"/>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7" name="Rectangle 56"/>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58" name="Straight Arrow Connector 57"/>
          <p:cNvCxnSpPr>
            <a:stCxn id="53" idx="3"/>
            <a:endCxn id="56" idx="1"/>
          </p:cNvCxnSpPr>
          <p:nvPr/>
        </p:nvCxnSpPr>
        <p:spPr bwMode="auto">
          <a:xfrm>
            <a:off x="5559170" y="4095530"/>
            <a:ext cx="826882" cy="61164"/>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66" name="Rectangle 65"/>
          <p:cNvSpPr/>
          <p:nvPr/>
        </p:nvSpPr>
        <p:spPr>
          <a:xfrm>
            <a:off x="4344888" y="3093456"/>
            <a:ext cx="303312" cy="461665"/>
          </a:xfrm>
          <a:prstGeom prst="rect">
            <a:avLst/>
          </a:prstGeom>
        </p:spPr>
        <p:txBody>
          <a:bodyPr wrap="square">
            <a:spAutoFit/>
          </a:bodyPr>
          <a:lstStyle/>
          <a:p>
            <a:pPr algn="r"/>
            <a:r>
              <a:rPr lang="en-CA" b="1" dirty="0">
                <a:latin typeface="Times New Roman" panose="02020603050405020304" pitchFamily="18" charset="0"/>
                <a:cs typeface="Times New Roman" panose="02020603050405020304" pitchFamily="18" charset="0"/>
              </a:rPr>
              <a:t>S</a:t>
            </a:r>
            <a:endParaRPr lang="en-CA" b="1" dirty="0">
              <a:solidFill>
                <a:schemeClr val="bg2">
                  <a:lumMod val="90000"/>
                  <a:lumOff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7" name="Straight Arrow Connector 66"/>
          <p:cNvCxnSpPr>
            <a:stCxn id="66" idx="3"/>
          </p:cNvCxnSpPr>
          <p:nvPr/>
        </p:nvCxnSpPr>
        <p:spPr bwMode="auto">
          <a:xfrm>
            <a:off x="4648200" y="3324289"/>
            <a:ext cx="179803" cy="3557"/>
          </a:xfrm>
          <a:prstGeom prst="straightConnector1">
            <a:avLst/>
          </a:prstGeom>
          <a:blipFill dpi="0" rotWithShape="0">
            <a:blip r:embed="rId3"/>
            <a:srcRect/>
            <a:tile tx="0" ty="0" sx="100000" sy="100000" flip="none" algn="tl"/>
          </a:blipFill>
          <a:ln w="28575" cap="flat" cmpd="sng" algn="ctr">
            <a:solidFill>
              <a:schemeClr val="tx1"/>
            </a:solidFill>
            <a:prstDash val="solid"/>
            <a:round/>
            <a:headEnd type="none" w="med" len="med"/>
            <a:tailEnd type="triangle"/>
          </a:ln>
          <a:effectLst/>
        </p:spPr>
      </p:cxnSp>
      <p:sp>
        <p:nvSpPr>
          <p:cNvPr id="59" name="Rectangle 58"/>
          <p:cNvSpPr/>
          <p:nvPr/>
        </p:nvSpPr>
        <p:spPr bwMode="auto">
          <a:xfrm>
            <a:off x="6980078" y="3369830"/>
            <a:ext cx="449835" cy="25915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46" name="Rectangle 45"/>
          <p:cNvSpPr/>
          <p:nvPr/>
        </p:nvSpPr>
        <p:spPr bwMode="auto">
          <a:xfrm>
            <a:off x="4797170" y="4299530"/>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grpSp>
        <p:nvGrpSpPr>
          <p:cNvPr id="64" name="Group 63"/>
          <p:cNvGrpSpPr/>
          <p:nvPr/>
        </p:nvGrpSpPr>
        <p:grpSpPr>
          <a:xfrm>
            <a:off x="6386052" y="4542719"/>
            <a:ext cx="1207525" cy="381000"/>
            <a:chOff x="2800964" y="3290119"/>
            <a:chExt cx="1579308" cy="381000"/>
          </a:xfrm>
        </p:grpSpPr>
        <p:sp>
          <p:nvSpPr>
            <p:cNvPr id="65" name="Rectangle 64"/>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8" name="Rectangle 6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69" name="Straight Arrow Connector 68"/>
          <p:cNvCxnSpPr>
            <a:stCxn id="46" idx="3"/>
            <a:endCxn id="65" idx="1"/>
          </p:cNvCxnSpPr>
          <p:nvPr/>
        </p:nvCxnSpPr>
        <p:spPr bwMode="auto">
          <a:xfrm>
            <a:off x="5559170" y="4490030"/>
            <a:ext cx="826882" cy="24318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2" name="Rectangle 81"/>
          <p:cNvSpPr/>
          <p:nvPr/>
        </p:nvSpPr>
        <p:spPr bwMode="auto">
          <a:xfrm>
            <a:off x="7071854" y="4576687"/>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p>
        </p:txBody>
      </p:sp>
      <p:sp>
        <p:nvSpPr>
          <p:cNvPr id="71" name="Rectangle 70"/>
          <p:cNvSpPr/>
          <p:nvPr/>
        </p:nvSpPr>
        <p:spPr bwMode="auto">
          <a:xfrm>
            <a:off x="4802088" y="4680530"/>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grpSp>
        <p:nvGrpSpPr>
          <p:cNvPr id="72" name="Group 71"/>
          <p:cNvGrpSpPr/>
          <p:nvPr/>
        </p:nvGrpSpPr>
        <p:grpSpPr>
          <a:xfrm>
            <a:off x="7924800" y="2637491"/>
            <a:ext cx="1179871" cy="381000"/>
            <a:chOff x="2819401" y="3290119"/>
            <a:chExt cx="1570703" cy="381000"/>
          </a:xfrm>
        </p:grpSpPr>
        <p:sp>
          <p:nvSpPr>
            <p:cNvPr id="73" name="Rectangle 72"/>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a:t>
              </a:r>
            </a:p>
          </p:txBody>
        </p:sp>
        <p:sp>
          <p:nvSpPr>
            <p:cNvPr id="74" name="Rectangle 73"/>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75" name="Straight Arrow Connector 74"/>
          <p:cNvCxnSpPr>
            <a:stCxn id="36" idx="3"/>
            <a:endCxn id="73" idx="1"/>
          </p:cNvCxnSpPr>
          <p:nvPr/>
        </p:nvCxnSpPr>
        <p:spPr bwMode="auto">
          <a:xfrm>
            <a:off x="7511845" y="2825599"/>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6" name="Group 75"/>
          <p:cNvGrpSpPr/>
          <p:nvPr/>
        </p:nvGrpSpPr>
        <p:grpSpPr>
          <a:xfrm>
            <a:off x="6415643" y="5125591"/>
            <a:ext cx="1207525" cy="381000"/>
            <a:chOff x="2800964" y="3290119"/>
            <a:chExt cx="1579308" cy="381000"/>
          </a:xfrm>
        </p:grpSpPr>
        <p:sp>
          <p:nvSpPr>
            <p:cNvPr id="81" name="Rectangle 80"/>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a:t>
              </a:r>
            </a:p>
          </p:txBody>
        </p:sp>
        <p:sp>
          <p:nvSpPr>
            <p:cNvPr id="83" name="Rectangle 82"/>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cxnSp>
        <p:nvCxnSpPr>
          <p:cNvPr id="84" name="Straight Arrow Connector 83"/>
          <p:cNvCxnSpPr>
            <a:stCxn id="71" idx="3"/>
            <a:endCxn id="81" idx="1"/>
          </p:cNvCxnSpPr>
          <p:nvPr/>
        </p:nvCxnSpPr>
        <p:spPr bwMode="auto">
          <a:xfrm>
            <a:off x="5559170" y="4871030"/>
            <a:ext cx="856473" cy="445061"/>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85" name="Rectangle 84"/>
          <p:cNvSpPr/>
          <p:nvPr/>
        </p:nvSpPr>
        <p:spPr bwMode="auto">
          <a:xfrm>
            <a:off x="6980078" y="3344072"/>
            <a:ext cx="449835" cy="259159"/>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grpSp>
        <p:nvGrpSpPr>
          <p:cNvPr id="60" name="Group 59"/>
          <p:cNvGrpSpPr/>
          <p:nvPr/>
        </p:nvGrpSpPr>
        <p:grpSpPr>
          <a:xfrm>
            <a:off x="7924800" y="3285000"/>
            <a:ext cx="1179871" cy="381000"/>
            <a:chOff x="2819401" y="3290119"/>
            <a:chExt cx="1570703" cy="381000"/>
          </a:xfrm>
        </p:grpSpPr>
        <p:sp>
          <p:nvSpPr>
            <p:cNvPr id="61" name="Rectangle 60"/>
            <p:cNvSpPr/>
            <p:nvPr/>
          </p:nvSpPr>
          <p:spPr bwMode="auto">
            <a:xfrm>
              <a:off x="2819401" y="3290119"/>
              <a:ext cx="762000"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a:t>
              </a:r>
            </a:p>
          </p:txBody>
        </p:sp>
        <p:sp>
          <p:nvSpPr>
            <p:cNvPr id="62" name="Rectangle 61"/>
            <p:cNvSpPr/>
            <p:nvPr/>
          </p:nvSpPr>
          <p:spPr bwMode="auto">
            <a:xfrm>
              <a:off x="3651918" y="3290119"/>
              <a:ext cx="738186"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cxnSp>
        <p:nvCxnSpPr>
          <p:cNvPr id="63" name="Straight Arrow Connector 62"/>
          <p:cNvCxnSpPr>
            <a:endCxn id="61" idx="1"/>
          </p:cNvCxnSpPr>
          <p:nvPr/>
        </p:nvCxnSpPr>
        <p:spPr bwMode="auto">
          <a:xfrm>
            <a:off x="7511845" y="3473108"/>
            <a:ext cx="412955" cy="2392"/>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grpSp>
        <p:nvGrpSpPr>
          <p:cNvPr id="79" name="Group 78"/>
          <p:cNvGrpSpPr/>
          <p:nvPr/>
        </p:nvGrpSpPr>
        <p:grpSpPr>
          <a:xfrm>
            <a:off x="6435308" y="5653948"/>
            <a:ext cx="1207525" cy="381000"/>
            <a:chOff x="2800964" y="3290119"/>
            <a:chExt cx="1579308" cy="381000"/>
          </a:xfrm>
        </p:grpSpPr>
        <p:sp>
          <p:nvSpPr>
            <p:cNvPr id="80" name="Rectangle 79"/>
            <p:cNvSpPr/>
            <p:nvPr/>
          </p:nvSpPr>
          <p:spPr bwMode="auto">
            <a:xfrm>
              <a:off x="2800964" y="3290119"/>
              <a:ext cx="780437"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Rectangle 87"/>
            <p:cNvSpPr/>
            <p:nvPr/>
          </p:nvSpPr>
          <p:spPr bwMode="auto">
            <a:xfrm>
              <a:off x="3655040" y="3290119"/>
              <a:ext cx="72523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pSp>
      <p:sp>
        <p:nvSpPr>
          <p:cNvPr id="89" name="Rectangle 88"/>
          <p:cNvSpPr/>
          <p:nvPr/>
        </p:nvSpPr>
        <p:spPr bwMode="auto">
          <a:xfrm>
            <a:off x="4802088" y="5064589"/>
            <a:ext cx="757082" cy="381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90" name="Straight Arrow Connector 89"/>
          <p:cNvCxnSpPr>
            <a:stCxn id="89" idx="3"/>
            <a:endCxn id="80" idx="1"/>
          </p:cNvCxnSpPr>
          <p:nvPr/>
        </p:nvCxnSpPr>
        <p:spPr bwMode="auto">
          <a:xfrm>
            <a:off x="5559170" y="5255089"/>
            <a:ext cx="876138" cy="589359"/>
          </a:xfrm>
          <a:prstGeom prst="straightConnector1">
            <a:avLst/>
          </a:prstGeom>
          <a:blipFill dpi="0" rotWithShape="0">
            <a:blip r:embed="rId3"/>
            <a:srcRect/>
            <a:tile tx="0" ty="0" sx="100000" sy="100000" flip="none" algn="tl"/>
          </a:blipFill>
          <a:ln w="28575" cap="flat" cmpd="sng" algn="ctr">
            <a:solidFill>
              <a:srgbClr val="0070C0"/>
            </a:solidFill>
            <a:prstDash val="solid"/>
            <a:round/>
            <a:headEnd type="none" w="med" len="med"/>
            <a:tailEnd type="triangle"/>
          </a:ln>
          <a:effectLst/>
        </p:spPr>
      </p:cxnSp>
      <p:sp>
        <p:nvSpPr>
          <p:cNvPr id="54" name="Title 1"/>
          <p:cNvSpPr txBox="1">
            <a:spLocks/>
          </p:cNvSpPr>
          <p:nvPr/>
        </p:nvSpPr>
        <p:spPr bwMode="auto">
          <a:xfrm>
            <a:off x="4648200" y="5054241"/>
            <a:ext cx="910970" cy="5831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chemeClr val="bg1"/>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a:lstStyle>
          <a:p>
            <a:endParaRPr lang="en-US" altLang="en-US" sz="3200" b="1" kern="0" dirty="0">
              <a:effectLst>
                <a:outerShdw blurRad="38100" dist="38100" dir="2700000" algn="tl">
                  <a:srgbClr val="000000">
                    <a:alpha val="43137"/>
                  </a:srgbClr>
                </a:outerShdw>
              </a:effectLst>
            </a:endParaRPr>
          </a:p>
        </p:txBody>
      </p:sp>
      <p:sp>
        <p:nvSpPr>
          <p:cNvPr id="77" name="Rectangle 76"/>
          <p:cNvSpPr/>
          <p:nvPr/>
        </p:nvSpPr>
        <p:spPr bwMode="auto">
          <a:xfrm>
            <a:off x="7088327" y="3996635"/>
            <a:ext cx="475635" cy="3194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3" name="Rectangle 2"/>
          <p:cNvSpPr/>
          <p:nvPr/>
        </p:nvSpPr>
        <p:spPr>
          <a:xfrm>
            <a:off x="-11095" y="2961643"/>
            <a:ext cx="4148685" cy="3924151"/>
          </a:xfrm>
          <a:prstGeom prst="rect">
            <a:avLst/>
          </a:prstGeom>
        </p:spPr>
        <p:txBody>
          <a:bodyPr wrap="square">
            <a:spAutoFit/>
          </a:bodyPr>
          <a:lstStyle/>
          <a:p>
            <a:pPr>
              <a:lnSpc>
                <a:spcPct val="150000"/>
              </a:lnSpc>
            </a:pPr>
            <a:r>
              <a:rPr lang="en-US" sz="2300" dirty="0">
                <a:latin typeface="Candara" panose="020E0502030303020204" pitchFamily="34" charset="0"/>
              </a:rPr>
              <a:t>The final search function </a:t>
            </a:r>
            <a:br>
              <a:rPr lang="en-US" sz="2300" dirty="0">
                <a:latin typeface="Candara" panose="020E0502030303020204" pitchFamily="34" charset="0"/>
              </a:rPr>
            </a:br>
            <a:r>
              <a:rPr lang="en-US" sz="2300" dirty="0">
                <a:latin typeface="Candara" panose="020E0502030303020204" pitchFamily="34" charset="0"/>
              </a:rPr>
              <a:t>Bucket ⟵ h1(k) is computed as:</a:t>
            </a:r>
          </a:p>
          <a:p>
            <a:pPr>
              <a:lnSpc>
                <a:spcPct val="150000"/>
              </a:lnSpc>
            </a:pPr>
            <a:r>
              <a:rPr lang="en-US" b="1" dirty="0">
                <a:latin typeface="Courier New" panose="02070309020205020404" pitchFamily="49" charset="0"/>
              </a:rPr>
              <a:t>h1(k) = k mod 6;</a:t>
            </a:r>
          </a:p>
          <a:p>
            <a:pPr>
              <a:lnSpc>
                <a:spcPct val="150000"/>
              </a:lnSpc>
            </a:pPr>
            <a:r>
              <a:rPr lang="en-US" b="1" dirty="0">
                <a:latin typeface="Courier New" panose="02070309020205020404" pitchFamily="49" charset="0"/>
              </a:rPr>
              <a:t>if (h1(k) &lt; s) </a:t>
            </a:r>
          </a:p>
          <a:p>
            <a:pPr>
              <a:lnSpc>
                <a:spcPct val="150000"/>
              </a:lnSpc>
            </a:pPr>
            <a:r>
              <a:rPr lang="en-US" b="1" dirty="0">
                <a:latin typeface="Courier New" panose="02070309020205020404" pitchFamily="49" charset="0"/>
              </a:rPr>
              <a:t>{</a:t>
            </a:r>
          </a:p>
          <a:p>
            <a:pPr>
              <a:lnSpc>
                <a:spcPct val="150000"/>
              </a:lnSpc>
            </a:pPr>
            <a:r>
              <a:rPr lang="en-US" b="1" dirty="0">
                <a:latin typeface="Courier New" panose="02070309020205020404" pitchFamily="49" charset="0"/>
              </a:rPr>
              <a:t>  h1(k) = k mod 12;</a:t>
            </a:r>
          </a:p>
          <a:p>
            <a:pPr>
              <a:lnSpc>
                <a:spcPct val="150000"/>
              </a:lnSpc>
            </a:pPr>
            <a:r>
              <a:rPr lang="en-US" b="1" dirty="0">
                <a:latin typeface="Courier New" panose="02070309020205020404" pitchFamily="49" charset="0"/>
              </a:rPr>
              <a:t>}</a:t>
            </a:r>
            <a:endParaRPr lang="en-US" b="1" dirty="0"/>
          </a:p>
        </p:txBody>
      </p:sp>
    </p:spTree>
    <p:extLst>
      <p:ext uri="{BB962C8B-B14F-4D97-AF65-F5344CB8AC3E}">
        <p14:creationId xmlns:p14="http://schemas.microsoft.com/office/powerpoint/2010/main" val="37478444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77"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8D2F8E-18BA-458F-9B5D-D8E7C2908ADB}"/>
              </a:ext>
            </a:extLst>
          </p:cNvPr>
          <p:cNvPicPr>
            <a:picLocks noChangeAspect="1"/>
          </p:cNvPicPr>
          <p:nvPr/>
        </p:nvPicPr>
        <p:blipFill rotWithShape="1">
          <a:blip r:embed="rId2"/>
          <a:srcRect l="8884" t="68290" r="10146" b="8771"/>
          <a:stretch/>
        </p:blipFill>
        <p:spPr>
          <a:xfrm>
            <a:off x="0" y="4381893"/>
            <a:ext cx="9014017" cy="1369936"/>
          </a:xfrm>
          <a:prstGeom prst="rect">
            <a:avLst/>
          </a:prstGeom>
        </p:spPr>
      </p:pic>
      <p:sp>
        <p:nvSpPr>
          <p:cNvPr id="6" name="TextBox 5">
            <a:extLst>
              <a:ext uri="{FF2B5EF4-FFF2-40B4-BE49-F238E27FC236}">
                <a16:creationId xmlns:a16="http://schemas.microsoft.com/office/drawing/2014/main" id="{A03F8692-2ECA-41CA-B055-8A3BE274BAE8}"/>
              </a:ext>
            </a:extLst>
          </p:cNvPr>
          <p:cNvSpPr txBox="1"/>
          <p:nvPr/>
        </p:nvSpPr>
        <p:spPr>
          <a:xfrm>
            <a:off x="171007" y="1246349"/>
            <a:ext cx="1672922" cy="553998"/>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latin typeface="Candara" panose="020E0502030303020204" pitchFamily="34" charset="0"/>
              </a:rPr>
              <a:t>Find Ada</a:t>
            </a:r>
            <a:endParaRPr lang="ti-ET" sz="3000" b="1" dirty="0">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045AEC64-CF2E-4C63-A7C2-8DFFE652E6FA}"/>
              </a:ext>
            </a:extLst>
          </p:cNvPr>
          <p:cNvSpPr/>
          <p:nvPr/>
        </p:nvSpPr>
        <p:spPr>
          <a:xfrm>
            <a:off x="136829" y="452633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Jan</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42477" y="452537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1736215"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2541864"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Sam</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3339892"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Leo</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4144986"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Ted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4950079"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Beau</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749069" y="451871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6549021" y="452537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endParaRPr lang="ti-ET" sz="1800" b="1" dirty="0">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180AB1C4-22FD-482B-9699-DCF154F00DE4}"/>
              </a:ext>
            </a:extLst>
          </p:cNvPr>
          <p:cNvSpPr txBox="1"/>
          <p:nvPr/>
        </p:nvSpPr>
        <p:spPr>
          <a:xfrm>
            <a:off x="196199" y="2412124"/>
            <a:ext cx="7540100" cy="507831"/>
          </a:xfrm>
          <a:prstGeom prst="rect">
            <a:avLst/>
          </a:prstGeom>
          <a:noFill/>
        </p:spPr>
        <p:txBody>
          <a:bodyPr wrap="square" rtlCol="0">
            <a:spAutoFit/>
          </a:bodyPr>
          <a:lstStyle/>
          <a:p>
            <a:r>
              <a:rPr lang="en-US" sz="2700" b="1" dirty="0">
                <a:effectLst>
                  <a:outerShdw blurRad="38100" dist="38100" dir="2700000" algn="tl">
                    <a:srgbClr val="000000">
                      <a:alpha val="43137"/>
                    </a:srgbClr>
                  </a:outerShdw>
                </a:effectLst>
                <a:latin typeface="Candara" panose="020E0502030303020204" pitchFamily="34" charset="0"/>
              </a:rPr>
              <a:t>What if we have thousands or millions of records?</a:t>
            </a:r>
            <a:endParaRPr lang="ti-ET" sz="27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27032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0.00039 -0.00046 L -0.00039 -4.44444E-6 C 0.00026 -0.0074 0.00195 -0.01365 0.00143 -0.02013 C -0.00742 -0.09884 -0.01784 -0.17615 -0.02891 -0.25393 C -0.02969 -0.25879 -0.03229 -0.26157 -0.03372 -0.26527 C -0.03477 -0.26851 -0.03529 -0.27268 -0.03672 -0.27476 C -0.03815 -0.27847 -0.0405 -0.28009 -0.04219 -0.28287 C -0.04557 -0.28773 -0.04857 -0.29305 -0.05169 -0.29814 C -0.05677 -0.30625 -0.06172 -0.31412 -0.06693 -0.32129 C -0.07018 -0.32638 -0.07305 -0.33078 -0.07643 -0.33495 C -0.08477 -0.3456 -0.08359 -0.34236 -0.09063 -0.35046 C -0.09232 -0.35162 -0.09388 -0.35463 -0.09544 -0.35625 C -0.09922 -0.35949 -0.10313 -0.36157 -0.10677 -0.36388 L -0.10964 -0.36643 C -0.11081 -0.36689 -0.11159 -0.36759 -0.11263 -0.36805 L -0.11745 -0.37013 C -0.12474 -0.36921 -0.13203 -0.36921 -0.13932 -0.36805 C -0.14232 -0.36713 -0.1431 -0.36365 -0.14596 -0.36018 C -0.1474 -0.35833 -0.15221 -0.35671 -0.15352 -0.35625 C -0.15638 -0.35208 -0.15677 -0.35138 -0.16016 -0.34838 C -0.16107 -0.34791 -0.16198 -0.34722 -0.16302 -0.34722 C -0.16589 -0.34606 -0.16875 -0.34513 -0.17135 -0.34467 C -0.17253 -0.34398 -0.17344 -0.34305 -0.17448 -0.34259 C -0.18359 -0.33726 -0.1819 -0.34143 -0.19818 -0.34467 C -0.19909 -0.34722 -0.20026 -0.34838 -0.20104 -0.35046 C -0.20313 -0.35833 -0.20664 -0.37338 -0.20664 -0.37291 C -0.20703 -0.37708 -0.20729 -0.38032 -0.20768 -0.3831 C -0.21003 -0.41018 -0.20716 -0.38078 -0.20951 -0.40439 C -0.20925 -0.41713 -0.20964 -0.43032 -0.20859 -0.44328 C -0.20833 -0.44699 -0.20651 -0.44907 -0.20573 -0.45277 C -0.20482 -0.45648 -0.20469 -0.46064 -0.20391 -0.46435 C -0.20234 -0.47037 -0.20065 -0.47731 -0.19909 -0.48379 C -0.19844 -0.48634 -0.19792 -0.48912 -0.19727 -0.4912 C -0.19271 -0.50509 -0.19831 -0.48796 -0.19245 -0.50486 C -0.1918 -0.50671 -0.19102 -0.50833 -0.19037 -0.51088 C -0.18581 -0.52939 -0.19583 -0.49791 -0.18568 -0.52407 C -0.1776 -0.5456 -0.18776 -0.52407 -0.18008 -0.53958 C -0.17982 -0.54189 -0.17891 -0.5449 -0.17917 -0.54699 C -0.17969 -0.55439 -0.18229 -0.55393 -0.1849 -0.55555 C -0.19544 -0.55393 -0.20208 -0.55463 -0.21159 -0.55092 C -0.21289 -0.55069 -0.21393 -0.54976 -0.21524 -0.54907 C -0.2207 -0.54166 -0.21524 -0.54768 -0.22201 -0.54375 C -0.22513 -0.5412 -0.23151 -0.53541 -0.23151 -0.53495 L -0.24375 -0.51088 C -0.2457 -0.50671 -0.24727 -0.50231 -0.24948 -0.49907 C -0.25195 -0.49583 -0.25495 -0.49282 -0.25703 -0.48912 C -0.25964 -0.48472 -0.2612 -0.47847 -0.26367 -0.47361 C -0.26589 -0.4699 -0.26888 -0.46782 -0.27135 -0.46435 C -0.2737 -0.46134 -0.27552 -0.45717 -0.278 -0.45486 C -0.28633 -0.44629 -0.29453 -0.43773 -0.30365 -0.43356 C -0.30547 -0.43263 -0.30755 -0.4324 -0.30925 -0.43148 C -0.31094 -0.43078 -0.31263 -0.43032 -0.31406 -0.42939 C -0.32044 -0.43032 -0.32708 -0.42708 -0.33307 -0.43148 C -0.33568 -0.43356 -0.33685 -0.44699 -0.33685 -0.44675 C -0.33724 -0.45277 -0.33763 -0.45856 -0.33776 -0.46435 C -0.3388 -0.49282 -0.33828 -0.52268 -0.33971 -0.55092 C -0.33984 -0.55347 -0.34167 -0.55254 -0.34258 -0.553 C -0.34388 -0.55393 -0.34505 -0.55463 -0.34635 -0.55555 C -0.35794 -0.553 -0.36927 -0.55254 -0.3806 -0.54907 C -0.3862 -0.54722 -0.39128 -0.5412 -0.39675 -0.53958 L -0.4026 -0.5375 C -0.40404 -0.53634 -0.4138 -0.52685 -0.41484 -0.53541 C -0.41693 -0.55393 -0.41445 -0.57314 -0.4138 -0.59143 C -0.4138 -0.5949 -0.41328 -0.59838 -0.41302 -0.60138 C -0.41237 -0.60555 -0.41094 -0.61273 -0.41094 -0.6125 C -0.41992 -0.61643 -0.41953 -0.61782 -0.43281 -0.61273 C -0.43737 -0.61157 -0.4418 -0.60787 -0.44622 -0.60555 C -0.44987 -0.60347 -0.45391 -0.60185 -0.45768 -0.59976 C -0.46302 -0.59675 -0.46823 -0.59143 -0.47383 -0.58958 C -0.48112 -0.5875 -0.4776 -0.58865 -0.48425 -0.58611 C -0.48672 -0.58796 -0.48997 -0.58819 -0.4918 -0.59143 C -0.49388 -0.5956 -0.49466 -0.60208 -0.4957 -0.60717 C -0.49622 -0.61041 -0.49622 -0.61365 -0.49662 -0.61643 C -0.49688 -0.61967 -0.49727 -0.62222 -0.49753 -0.62476 C -0.49818 -0.63078 -0.49883 -0.63726 -0.49948 -0.64398 C -0.51133 -0.64236 -0.5082 -0.64722 -0.51159 -0.64027 L -0.51159 -0.63981 " pathEditMode="relative" rAng="0" ptsTypes="AAAAAAAAAAAAAAAAAAAAAAAAAAAAAAAAAAAAAAAAAAAAAAAAAAAAAAAAAAAAAAAAAAAAAAAAAAAAA">
                                      <p:cBhvr>
                                        <p:cTn id="62" dur="2000" fill="hold"/>
                                        <p:tgtEl>
                                          <p:spTgt spid="17"/>
                                        </p:tgtEl>
                                        <p:attrNameLst>
                                          <p:attrName>ppt_x</p:attrName>
                                          <p:attrName>ppt_y</p:attrName>
                                        </p:attrNameLst>
                                      </p:cBhvr>
                                      <p:rCtr x="-25469" y="-32176"/>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4" grpId="0" animBg="1"/>
      <p:bldP spid="14" grpId="1" animBg="1"/>
      <p:bldP spid="15" grpId="0" animBg="1"/>
      <p:bldP spid="15" grpId="1" animBg="1"/>
      <p:bldP spid="16" grpId="0" animBg="1"/>
      <p:bldP spid="16" grpId="1" animBg="1"/>
      <p:bldP spid="17" grpId="0" animBg="1"/>
      <p:bldP spid="17" grpId="1"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3F8692-2ECA-41CA-B055-8A3BE274BAE8}"/>
              </a:ext>
            </a:extLst>
          </p:cNvPr>
          <p:cNvSpPr txBox="1"/>
          <p:nvPr/>
        </p:nvSpPr>
        <p:spPr>
          <a:xfrm>
            <a:off x="5861232" y="908053"/>
            <a:ext cx="1198412" cy="323165"/>
          </a:xfrm>
          <a:prstGeom prst="rect">
            <a:avLst/>
          </a:prstGeom>
          <a:no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Total mod 11</a:t>
            </a:r>
            <a:endParaRPr lang="ti-ET" sz="1500" b="1" dirty="0">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9B8CB6AF-BA6C-42A0-BD02-18002A02F07B}"/>
              </a:ext>
            </a:extLst>
          </p:cNvPr>
          <p:cNvSpPr txBox="1"/>
          <p:nvPr/>
        </p:nvSpPr>
        <p:spPr>
          <a:xfrm>
            <a:off x="60143" y="876841"/>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Mia</a:t>
            </a:r>
            <a:endParaRPr lang="ti-ET" sz="1500" b="1" dirty="0">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80537652-04E7-4A3A-97EE-A865DAD57E50}"/>
              </a:ext>
            </a:extLst>
          </p:cNvPr>
          <p:cNvSpPr txBox="1"/>
          <p:nvPr/>
        </p:nvSpPr>
        <p:spPr>
          <a:xfrm>
            <a:off x="60143" y="122309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Tim</a:t>
            </a:r>
            <a:endParaRPr lang="ti-ET" sz="1500"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A950179A-5AE8-4A18-B7CF-648528BD4739}"/>
              </a:ext>
            </a:extLst>
          </p:cNvPr>
          <p:cNvSpPr txBox="1"/>
          <p:nvPr/>
        </p:nvSpPr>
        <p:spPr>
          <a:xfrm>
            <a:off x="60143" y="157872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Bea</a:t>
            </a:r>
            <a:endParaRPr lang="ti-ET" sz="1500" b="1" dirty="0">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9FD22604-43DC-4694-B1B4-FE386CEB3644}"/>
              </a:ext>
            </a:extLst>
          </p:cNvPr>
          <p:cNvSpPr txBox="1"/>
          <p:nvPr/>
        </p:nvSpPr>
        <p:spPr>
          <a:xfrm>
            <a:off x="60143" y="1930827"/>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Zoe</a:t>
            </a:r>
            <a:endParaRPr lang="ti-ET" sz="1500" b="1" dirty="0">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F4FB59FA-CA1A-487B-BCC9-D5BAB3D1FEB2}"/>
              </a:ext>
            </a:extLst>
          </p:cNvPr>
          <p:cNvSpPr txBox="1"/>
          <p:nvPr/>
        </p:nvSpPr>
        <p:spPr>
          <a:xfrm>
            <a:off x="60143" y="228464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Jan</a:t>
            </a:r>
            <a:endParaRPr lang="ti-ET" sz="1500" b="1" dirty="0">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43853DCD-B7D2-4F48-9035-4C1DA37AF0EE}"/>
              </a:ext>
            </a:extLst>
          </p:cNvPr>
          <p:cNvSpPr txBox="1"/>
          <p:nvPr/>
        </p:nvSpPr>
        <p:spPr>
          <a:xfrm>
            <a:off x="60143" y="264027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Ada</a:t>
            </a:r>
            <a:endParaRPr lang="ti-ET" sz="1500" b="1" dirty="0">
              <a:effectLst>
                <a:outerShdw blurRad="38100" dist="38100" dir="2700000" algn="tl">
                  <a:srgbClr val="000000">
                    <a:alpha val="43137"/>
                  </a:srgbClr>
                </a:outerShdw>
              </a:effectLst>
            </a:endParaRPr>
          </a:p>
        </p:txBody>
      </p:sp>
      <p:sp>
        <p:nvSpPr>
          <p:cNvPr id="29" name="TextBox 28">
            <a:extLst>
              <a:ext uri="{FF2B5EF4-FFF2-40B4-BE49-F238E27FC236}">
                <a16:creationId xmlns:a16="http://schemas.microsoft.com/office/drawing/2014/main" id="{EB7B574F-D248-4BDF-B2A7-4B10115A63D3}"/>
              </a:ext>
            </a:extLst>
          </p:cNvPr>
          <p:cNvSpPr txBox="1"/>
          <p:nvPr/>
        </p:nvSpPr>
        <p:spPr>
          <a:xfrm>
            <a:off x="60143" y="3004055"/>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Leo</a:t>
            </a:r>
            <a:endParaRPr lang="ti-ET" sz="1500" b="1" dirty="0">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4241D251-CB67-413A-9F4D-C12969DE93B0}"/>
              </a:ext>
            </a:extLst>
          </p:cNvPr>
          <p:cNvSpPr txBox="1"/>
          <p:nvPr/>
        </p:nvSpPr>
        <p:spPr>
          <a:xfrm>
            <a:off x="60143" y="3342633"/>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Sam</a:t>
            </a:r>
            <a:endParaRPr lang="ti-ET" sz="1500" b="1" dirty="0">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3292D721-2A68-47C7-8534-E3B19DE8E9CB}"/>
              </a:ext>
            </a:extLst>
          </p:cNvPr>
          <p:cNvSpPr txBox="1"/>
          <p:nvPr/>
        </p:nvSpPr>
        <p:spPr>
          <a:xfrm>
            <a:off x="60143" y="3693525"/>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Lou</a:t>
            </a:r>
            <a:endParaRPr lang="ti-ET" sz="1500" b="1" dirty="0">
              <a:effectLst>
                <a:outerShdw blurRad="38100" dist="38100" dir="2700000" algn="tl">
                  <a:srgbClr val="000000">
                    <a:alpha val="43137"/>
                  </a:srgbClr>
                </a:outerShdw>
              </a:effectLst>
            </a:endParaRPr>
          </a:p>
        </p:txBody>
      </p:sp>
      <p:sp>
        <p:nvSpPr>
          <p:cNvPr id="32" name="TextBox 31">
            <a:extLst>
              <a:ext uri="{FF2B5EF4-FFF2-40B4-BE49-F238E27FC236}">
                <a16:creationId xmlns:a16="http://schemas.microsoft.com/office/drawing/2014/main" id="{965338D9-8EE7-417A-83F9-488327977047}"/>
              </a:ext>
            </a:extLst>
          </p:cNvPr>
          <p:cNvSpPr txBox="1"/>
          <p:nvPr/>
        </p:nvSpPr>
        <p:spPr>
          <a:xfrm>
            <a:off x="60143" y="4043470"/>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Max</a:t>
            </a:r>
            <a:endParaRPr lang="ti-ET" sz="1500" b="1" dirty="0">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1EB47A4D-264A-49B9-A73B-4FF035506816}"/>
              </a:ext>
            </a:extLst>
          </p:cNvPr>
          <p:cNvSpPr txBox="1"/>
          <p:nvPr/>
        </p:nvSpPr>
        <p:spPr>
          <a:xfrm>
            <a:off x="60143" y="4398135"/>
            <a:ext cx="616106"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Ted</a:t>
            </a:r>
            <a:endParaRPr lang="ti-ET" sz="1500" b="1" dirty="0">
              <a:effectLst>
                <a:outerShdw blurRad="38100" dist="38100" dir="2700000" algn="tl">
                  <a:srgbClr val="000000">
                    <a:alpha val="43137"/>
                  </a:srgbClr>
                </a:outerShdw>
              </a:effectLst>
            </a:endParaRPr>
          </a:p>
        </p:txBody>
      </p:sp>
      <p:sp>
        <p:nvSpPr>
          <p:cNvPr id="67" name="TextBox 66">
            <a:extLst>
              <a:ext uri="{FF2B5EF4-FFF2-40B4-BE49-F238E27FC236}">
                <a16:creationId xmlns:a16="http://schemas.microsoft.com/office/drawing/2014/main" id="{66518AA4-9425-41F7-BC04-6E8016A58DA9}"/>
              </a:ext>
            </a:extLst>
          </p:cNvPr>
          <p:cNvSpPr txBox="1"/>
          <p:nvPr/>
        </p:nvSpPr>
        <p:spPr>
          <a:xfrm>
            <a:off x="776280" y="876841"/>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68" name="TextBox 67">
            <a:extLst>
              <a:ext uri="{FF2B5EF4-FFF2-40B4-BE49-F238E27FC236}">
                <a16:creationId xmlns:a16="http://schemas.microsoft.com/office/drawing/2014/main" id="{EA1C0807-9B67-49C7-B273-A015C7080CE3}"/>
              </a:ext>
            </a:extLst>
          </p:cNvPr>
          <p:cNvSpPr txBox="1"/>
          <p:nvPr/>
        </p:nvSpPr>
        <p:spPr>
          <a:xfrm>
            <a:off x="776280" y="122309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69" name="TextBox 68">
            <a:extLst>
              <a:ext uri="{FF2B5EF4-FFF2-40B4-BE49-F238E27FC236}">
                <a16:creationId xmlns:a16="http://schemas.microsoft.com/office/drawing/2014/main" id="{13A50E8A-E1FE-4D04-9979-EFFD07B9A972}"/>
              </a:ext>
            </a:extLst>
          </p:cNvPr>
          <p:cNvSpPr txBox="1"/>
          <p:nvPr/>
        </p:nvSpPr>
        <p:spPr>
          <a:xfrm>
            <a:off x="776280" y="157872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B</a:t>
            </a:r>
            <a:endParaRPr lang="ti-ET" sz="1500" b="1" dirty="0">
              <a:effectLst>
                <a:outerShdw blurRad="38100" dist="38100" dir="2700000" algn="tl">
                  <a:srgbClr val="000000">
                    <a:alpha val="43137"/>
                  </a:srgbClr>
                </a:outerShdw>
              </a:effectLst>
            </a:endParaRPr>
          </a:p>
        </p:txBody>
      </p:sp>
      <p:sp>
        <p:nvSpPr>
          <p:cNvPr id="70" name="TextBox 69">
            <a:extLst>
              <a:ext uri="{FF2B5EF4-FFF2-40B4-BE49-F238E27FC236}">
                <a16:creationId xmlns:a16="http://schemas.microsoft.com/office/drawing/2014/main" id="{F933B613-0BF9-458C-A291-85FF1200B2FD}"/>
              </a:ext>
            </a:extLst>
          </p:cNvPr>
          <p:cNvSpPr txBox="1"/>
          <p:nvPr/>
        </p:nvSpPr>
        <p:spPr>
          <a:xfrm>
            <a:off x="776280" y="1930827"/>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Z</a:t>
            </a:r>
            <a:endParaRPr lang="ti-ET" sz="1500" b="1" dirty="0">
              <a:effectLst>
                <a:outerShdw blurRad="38100" dist="38100" dir="2700000" algn="tl">
                  <a:srgbClr val="000000">
                    <a:alpha val="43137"/>
                  </a:srgbClr>
                </a:outerShdw>
              </a:effectLst>
            </a:endParaRPr>
          </a:p>
        </p:txBody>
      </p:sp>
      <p:sp>
        <p:nvSpPr>
          <p:cNvPr id="71" name="TextBox 70">
            <a:extLst>
              <a:ext uri="{FF2B5EF4-FFF2-40B4-BE49-F238E27FC236}">
                <a16:creationId xmlns:a16="http://schemas.microsoft.com/office/drawing/2014/main" id="{8110325A-60F8-4A70-BE64-B76FF9B028E9}"/>
              </a:ext>
            </a:extLst>
          </p:cNvPr>
          <p:cNvSpPr txBox="1"/>
          <p:nvPr/>
        </p:nvSpPr>
        <p:spPr>
          <a:xfrm>
            <a:off x="776280" y="228464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J</a:t>
            </a:r>
            <a:endParaRPr lang="ti-ET" sz="1500" b="1" dirty="0">
              <a:effectLst>
                <a:outerShdw blurRad="38100" dist="38100" dir="2700000" algn="tl">
                  <a:srgbClr val="000000">
                    <a:alpha val="43137"/>
                  </a:srgbClr>
                </a:outerShdw>
              </a:effectLst>
            </a:endParaRPr>
          </a:p>
        </p:txBody>
      </p:sp>
      <p:sp>
        <p:nvSpPr>
          <p:cNvPr id="72" name="TextBox 71">
            <a:extLst>
              <a:ext uri="{FF2B5EF4-FFF2-40B4-BE49-F238E27FC236}">
                <a16:creationId xmlns:a16="http://schemas.microsoft.com/office/drawing/2014/main" id="{AFA4EE56-75DE-44E1-85AB-5E9AD615C999}"/>
              </a:ext>
            </a:extLst>
          </p:cNvPr>
          <p:cNvSpPr txBox="1"/>
          <p:nvPr/>
        </p:nvSpPr>
        <p:spPr>
          <a:xfrm>
            <a:off x="776280" y="264027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73" name="TextBox 72">
            <a:extLst>
              <a:ext uri="{FF2B5EF4-FFF2-40B4-BE49-F238E27FC236}">
                <a16:creationId xmlns:a16="http://schemas.microsoft.com/office/drawing/2014/main" id="{1D2A9B7A-E8DA-435B-946A-D3317BD43133}"/>
              </a:ext>
            </a:extLst>
          </p:cNvPr>
          <p:cNvSpPr txBox="1"/>
          <p:nvPr/>
        </p:nvSpPr>
        <p:spPr>
          <a:xfrm>
            <a:off x="776280" y="3004055"/>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4" name="TextBox 73">
            <a:extLst>
              <a:ext uri="{FF2B5EF4-FFF2-40B4-BE49-F238E27FC236}">
                <a16:creationId xmlns:a16="http://schemas.microsoft.com/office/drawing/2014/main" id="{DF3E026F-4F24-43FF-92FC-ABB8940E59FA}"/>
              </a:ext>
            </a:extLst>
          </p:cNvPr>
          <p:cNvSpPr txBox="1"/>
          <p:nvPr/>
        </p:nvSpPr>
        <p:spPr>
          <a:xfrm>
            <a:off x="776280" y="3342633"/>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S</a:t>
            </a:r>
            <a:endParaRPr lang="ti-ET" sz="1500" b="1" dirty="0">
              <a:effectLst>
                <a:outerShdw blurRad="38100" dist="38100" dir="2700000" algn="tl">
                  <a:srgbClr val="000000">
                    <a:alpha val="43137"/>
                  </a:srgbClr>
                </a:outerShdw>
              </a:effectLst>
            </a:endParaRPr>
          </a:p>
        </p:txBody>
      </p:sp>
      <p:sp>
        <p:nvSpPr>
          <p:cNvPr id="75" name="TextBox 74">
            <a:extLst>
              <a:ext uri="{FF2B5EF4-FFF2-40B4-BE49-F238E27FC236}">
                <a16:creationId xmlns:a16="http://schemas.microsoft.com/office/drawing/2014/main" id="{D38531AC-405B-4527-AFF3-FAFC93995FEB}"/>
              </a:ext>
            </a:extLst>
          </p:cNvPr>
          <p:cNvSpPr txBox="1"/>
          <p:nvPr/>
        </p:nvSpPr>
        <p:spPr>
          <a:xfrm>
            <a:off x="776279" y="3693525"/>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6" name="TextBox 75">
            <a:extLst>
              <a:ext uri="{FF2B5EF4-FFF2-40B4-BE49-F238E27FC236}">
                <a16:creationId xmlns:a16="http://schemas.microsoft.com/office/drawing/2014/main" id="{83940F56-452F-43DB-AC76-C0082270D56A}"/>
              </a:ext>
            </a:extLst>
          </p:cNvPr>
          <p:cNvSpPr txBox="1"/>
          <p:nvPr/>
        </p:nvSpPr>
        <p:spPr>
          <a:xfrm>
            <a:off x="776279" y="4043470"/>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7" name="TextBox 76">
            <a:extLst>
              <a:ext uri="{FF2B5EF4-FFF2-40B4-BE49-F238E27FC236}">
                <a16:creationId xmlns:a16="http://schemas.microsoft.com/office/drawing/2014/main" id="{4A5829CD-29E7-4E0A-AE12-C6CF27C21716}"/>
              </a:ext>
            </a:extLst>
          </p:cNvPr>
          <p:cNvSpPr txBox="1"/>
          <p:nvPr/>
        </p:nvSpPr>
        <p:spPr>
          <a:xfrm>
            <a:off x="776279" y="4398135"/>
            <a:ext cx="38939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78" name="TextBox 77">
            <a:extLst>
              <a:ext uri="{FF2B5EF4-FFF2-40B4-BE49-F238E27FC236}">
                <a16:creationId xmlns:a16="http://schemas.microsoft.com/office/drawing/2014/main" id="{4B769691-F13E-4570-B152-C4CEF3CDBAFD}"/>
              </a:ext>
            </a:extLst>
          </p:cNvPr>
          <p:cNvSpPr txBox="1"/>
          <p:nvPr/>
        </p:nvSpPr>
        <p:spPr>
          <a:xfrm>
            <a:off x="1871097" y="876841"/>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79" name="TextBox 78">
            <a:extLst>
              <a:ext uri="{FF2B5EF4-FFF2-40B4-BE49-F238E27FC236}">
                <a16:creationId xmlns:a16="http://schemas.microsoft.com/office/drawing/2014/main" id="{8A3F6A07-0733-4B83-9412-0E2662DFCCFF}"/>
              </a:ext>
            </a:extLst>
          </p:cNvPr>
          <p:cNvSpPr txBox="1"/>
          <p:nvPr/>
        </p:nvSpPr>
        <p:spPr>
          <a:xfrm>
            <a:off x="1871097" y="1223090"/>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80" name="TextBox 79">
            <a:extLst>
              <a:ext uri="{FF2B5EF4-FFF2-40B4-BE49-F238E27FC236}">
                <a16:creationId xmlns:a16="http://schemas.microsoft.com/office/drawing/2014/main" id="{DD48CFED-8946-46B1-AD8A-837742AF8F85}"/>
              </a:ext>
            </a:extLst>
          </p:cNvPr>
          <p:cNvSpPr txBox="1"/>
          <p:nvPr/>
        </p:nvSpPr>
        <p:spPr>
          <a:xfrm>
            <a:off x="1871097" y="157872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1" name="TextBox 80">
            <a:extLst>
              <a:ext uri="{FF2B5EF4-FFF2-40B4-BE49-F238E27FC236}">
                <a16:creationId xmlns:a16="http://schemas.microsoft.com/office/drawing/2014/main" id="{1558C3A5-0BC1-486A-9B5C-D6381F137616}"/>
              </a:ext>
            </a:extLst>
          </p:cNvPr>
          <p:cNvSpPr txBox="1"/>
          <p:nvPr/>
        </p:nvSpPr>
        <p:spPr>
          <a:xfrm>
            <a:off x="1871097" y="1930827"/>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6D5BFDAF-3A84-4354-8AA3-715DEC22F182}"/>
              </a:ext>
            </a:extLst>
          </p:cNvPr>
          <p:cNvSpPr txBox="1"/>
          <p:nvPr/>
        </p:nvSpPr>
        <p:spPr>
          <a:xfrm>
            <a:off x="1871097" y="228464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3" name="TextBox 82">
            <a:extLst>
              <a:ext uri="{FF2B5EF4-FFF2-40B4-BE49-F238E27FC236}">
                <a16:creationId xmlns:a16="http://schemas.microsoft.com/office/drawing/2014/main" id="{66C30E95-AF54-4E76-8580-1C85D0658CF6}"/>
              </a:ext>
            </a:extLst>
          </p:cNvPr>
          <p:cNvSpPr txBox="1"/>
          <p:nvPr/>
        </p:nvSpPr>
        <p:spPr>
          <a:xfrm>
            <a:off x="1871097" y="264027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d</a:t>
            </a:r>
            <a:endParaRPr lang="ti-ET" sz="1500" b="1" dirty="0">
              <a:effectLst>
                <a:outerShdw blurRad="38100" dist="38100" dir="2700000" algn="tl">
                  <a:srgbClr val="000000">
                    <a:alpha val="43137"/>
                  </a:srgbClr>
                </a:outerShdw>
              </a:effectLst>
            </a:endParaRPr>
          </a:p>
        </p:txBody>
      </p:sp>
      <p:sp>
        <p:nvSpPr>
          <p:cNvPr id="84" name="TextBox 83">
            <a:extLst>
              <a:ext uri="{FF2B5EF4-FFF2-40B4-BE49-F238E27FC236}">
                <a16:creationId xmlns:a16="http://schemas.microsoft.com/office/drawing/2014/main" id="{32ECC238-3035-499A-BA18-F3EB4E0B810C}"/>
              </a:ext>
            </a:extLst>
          </p:cNvPr>
          <p:cNvSpPr txBox="1"/>
          <p:nvPr/>
        </p:nvSpPr>
        <p:spPr>
          <a:xfrm>
            <a:off x="1871097" y="300405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5" name="TextBox 84">
            <a:extLst>
              <a:ext uri="{FF2B5EF4-FFF2-40B4-BE49-F238E27FC236}">
                <a16:creationId xmlns:a16="http://schemas.microsoft.com/office/drawing/2014/main" id="{B52208E4-316E-4887-8E9A-B22488D31804}"/>
              </a:ext>
            </a:extLst>
          </p:cNvPr>
          <p:cNvSpPr txBox="1"/>
          <p:nvPr/>
        </p:nvSpPr>
        <p:spPr>
          <a:xfrm>
            <a:off x="1871097" y="3342633"/>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6" name="TextBox 85">
            <a:extLst>
              <a:ext uri="{FF2B5EF4-FFF2-40B4-BE49-F238E27FC236}">
                <a16:creationId xmlns:a16="http://schemas.microsoft.com/office/drawing/2014/main" id="{E121280F-2842-4281-9713-C30B3B7C38AC}"/>
              </a:ext>
            </a:extLst>
          </p:cNvPr>
          <p:cNvSpPr txBox="1"/>
          <p:nvPr/>
        </p:nvSpPr>
        <p:spPr>
          <a:xfrm>
            <a:off x="1871096" y="3693525"/>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7" name="TextBox 86">
            <a:extLst>
              <a:ext uri="{FF2B5EF4-FFF2-40B4-BE49-F238E27FC236}">
                <a16:creationId xmlns:a16="http://schemas.microsoft.com/office/drawing/2014/main" id="{6A0105C7-FEDA-47EE-A162-C7D36F0F1EEB}"/>
              </a:ext>
            </a:extLst>
          </p:cNvPr>
          <p:cNvSpPr txBox="1"/>
          <p:nvPr/>
        </p:nvSpPr>
        <p:spPr>
          <a:xfrm>
            <a:off x="1871096" y="4043470"/>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8" name="TextBox 87">
            <a:extLst>
              <a:ext uri="{FF2B5EF4-FFF2-40B4-BE49-F238E27FC236}">
                <a16:creationId xmlns:a16="http://schemas.microsoft.com/office/drawing/2014/main" id="{9326110C-04D6-46E3-B350-05FCC9EAE8CC}"/>
              </a:ext>
            </a:extLst>
          </p:cNvPr>
          <p:cNvSpPr txBox="1"/>
          <p:nvPr/>
        </p:nvSpPr>
        <p:spPr>
          <a:xfrm>
            <a:off x="1871095" y="4398135"/>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9" name="TextBox 88">
            <a:extLst>
              <a:ext uri="{FF2B5EF4-FFF2-40B4-BE49-F238E27FC236}">
                <a16:creationId xmlns:a16="http://schemas.microsoft.com/office/drawing/2014/main" id="{3A4C75B2-84A8-4C9B-BBDC-9F5E1A26F915}"/>
              </a:ext>
            </a:extLst>
          </p:cNvPr>
          <p:cNvSpPr txBox="1"/>
          <p:nvPr/>
        </p:nvSpPr>
        <p:spPr>
          <a:xfrm>
            <a:off x="2967097" y="876841"/>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0" name="TextBox 89">
            <a:extLst>
              <a:ext uri="{FF2B5EF4-FFF2-40B4-BE49-F238E27FC236}">
                <a16:creationId xmlns:a16="http://schemas.microsoft.com/office/drawing/2014/main" id="{10B377A2-7AA4-49FF-B103-84634DB4B75B}"/>
              </a:ext>
            </a:extLst>
          </p:cNvPr>
          <p:cNvSpPr txBox="1"/>
          <p:nvPr/>
        </p:nvSpPr>
        <p:spPr>
          <a:xfrm>
            <a:off x="2967097" y="122309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91" name="TextBox 90">
            <a:extLst>
              <a:ext uri="{FF2B5EF4-FFF2-40B4-BE49-F238E27FC236}">
                <a16:creationId xmlns:a16="http://schemas.microsoft.com/office/drawing/2014/main" id="{F4D6061A-030E-4767-8878-43A2C5478C83}"/>
              </a:ext>
            </a:extLst>
          </p:cNvPr>
          <p:cNvSpPr txBox="1"/>
          <p:nvPr/>
        </p:nvSpPr>
        <p:spPr>
          <a:xfrm>
            <a:off x="2967097" y="157872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81E55511-27F8-4AC5-880A-940A0E1B12D3}"/>
              </a:ext>
            </a:extLst>
          </p:cNvPr>
          <p:cNvSpPr txBox="1"/>
          <p:nvPr/>
        </p:nvSpPr>
        <p:spPr>
          <a:xfrm>
            <a:off x="2967097" y="1930827"/>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0732D7F6-3E85-432B-975E-F80FE5F4ED63}"/>
              </a:ext>
            </a:extLst>
          </p:cNvPr>
          <p:cNvSpPr txBox="1"/>
          <p:nvPr/>
        </p:nvSpPr>
        <p:spPr>
          <a:xfrm>
            <a:off x="2967097" y="228464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4" name="TextBox 93">
            <a:extLst>
              <a:ext uri="{FF2B5EF4-FFF2-40B4-BE49-F238E27FC236}">
                <a16:creationId xmlns:a16="http://schemas.microsoft.com/office/drawing/2014/main" id="{D633118C-A96E-4AD5-AFB2-0B47C4247429}"/>
              </a:ext>
            </a:extLst>
          </p:cNvPr>
          <p:cNvSpPr txBox="1"/>
          <p:nvPr/>
        </p:nvSpPr>
        <p:spPr>
          <a:xfrm>
            <a:off x="2967097" y="264027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5" name="TextBox 94">
            <a:extLst>
              <a:ext uri="{FF2B5EF4-FFF2-40B4-BE49-F238E27FC236}">
                <a16:creationId xmlns:a16="http://schemas.microsoft.com/office/drawing/2014/main" id="{2E002384-F82F-419D-8C11-32C291276E7F}"/>
              </a:ext>
            </a:extLst>
          </p:cNvPr>
          <p:cNvSpPr txBox="1"/>
          <p:nvPr/>
        </p:nvSpPr>
        <p:spPr>
          <a:xfrm>
            <a:off x="2967097" y="300405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96" name="TextBox 95">
            <a:extLst>
              <a:ext uri="{FF2B5EF4-FFF2-40B4-BE49-F238E27FC236}">
                <a16:creationId xmlns:a16="http://schemas.microsoft.com/office/drawing/2014/main" id="{1422BAC0-B75F-4A62-BD53-2D0F74F233CF}"/>
              </a:ext>
            </a:extLst>
          </p:cNvPr>
          <p:cNvSpPr txBox="1"/>
          <p:nvPr/>
        </p:nvSpPr>
        <p:spPr>
          <a:xfrm>
            <a:off x="2967097" y="3342633"/>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97" name="TextBox 96">
            <a:extLst>
              <a:ext uri="{FF2B5EF4-FFF2-40B4-BE49-F238E27FC236}">
                <a16:creationId xmlns:a16="http://schemas.microsoft.com/office/drawing/2014/main" id="{4AA86417-FF3B-40E3-9A3F-1C1C0A30F5DE}"/>
              </a:ext>
            </a:extLst>
          </p:cNvPr>
          <p:cNvSpPr txBox="1"/>
          <p:nvPr/>
        </p:nvSpPr>
        <p:spPr>
          <a:xfrm>
            <a:off x="2967096" y="3693525"/>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98" name="TextBox 97">
            <a:extLst>
              <a:ext uri="{FF2B5EF4-FFF2-40B4-BE49-F238E27FC236}">
                <a16:creationId xmlns:a16="http://schemas.microsoft.com/office/drawing/2014/main" id="{BFBA0C7A-CBC1-49B0-8FD7-89571BFD806F}"/>
              </a:ext>
            </a:extLst>
          </p:cNvPr>
          <p:cNvSpPr txBox="1"/>
          <p:nvPr/>
        </p:nvSpPr>
        <p:spPr>
          <a:xfrm>
            <a:off x="2967096" y="4043470"/>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x</a:t>
            </a:r>
            <a:endParaRPr lang="ti-ET" sz="1500" b="1" dirty="0">
              <a:effectLst>
                <a:outerShdw blurRad="38100" dist="38100" dir="2700000" algn="tl">
                  <a:srgbClr val="000000">
                    <a:alpha val="43137"/>
                  </a:srgbClr>
                </a:outerShdw>
              </a:effectLst>
            </a:endParaRPr>
          </a:p>
        </p:txBody>
      </p:sp>
      <p:sp>
        <p:nvSpPr>
          <p:cNvPr id="99" name="TextBox 98">
            <a:extLst>
              <a:ext uri="{FF2B5EF4-FFF2-40B4-BE49-F238E27FC236}">
                <a16:creationId xmlns:a16="http://schemas.microsoft.com/office/drawing/2014/main" id="{61675BF0-2B9A-4E55-9572-CB100A833FA9}"/>
              </a:ext>
            </a:extLst>
          </p:cNvPr>
          <p:cNvSpPr txBox="1"/>
          <p:nvPr/>
        </p:nvSpPr>
        <p:spPr>
          <a:xfrm>
            <a:off x="2967096" y="4398135"/>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d</a:t>
            </a:r>
            <a:endParaRPr lang="ti-ET" sz="1500" b="1" dirty="0">
              <a:effectLst>
                <a:outerShdw blurRad="38100" dist="38100" dir="2700000" algn="tl">
                  <a:srgbClr val="000000">
                    <a:alpha val="43137"/>
                  </a:srgbClr>
                </a:outerShdw>
              </a:effectLst>
            </a:endParaRPr>
          </a:p>
        </p:txBody>
      </p:sp>
      <p:sp>
        <p:nvSpPr>
          <p:cNvPr id="100" name="TextBox 99">
            <a:extLst>
              <a:ext uri="{FF2B5EF4-FFF2-40B4-BE49-F238E27FC236}">
                <a16:creationId xmlns:a16="http://schemas.microsoft.com/office/drawing/2014/main" id="{AFF664F2-3D1E-469A-B040-CDED5FD1D5A6}"/>
              </a:ext>
            </a:extLst>
          </p:cNvPr>
          <p:cNvSpPr txBox="1"/>
          <p:nvPr/>
        </p:nvSpPr>
        <p:spPr>
          <a:xfrm>
            <a:off x="3400447"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1" name="TextBox 100">
            <a:extLst>
              <a:ext uri="{FF2B5EF4-FFF2-40B4-BE49-F238E27FC236}">
                <a16:creationId xmlns:a16="http://schemas.microsoft.com/office/drawing/2014/main" id="{952CF59D-D79E-4500-9669-A835D1717430}"/>
              </a:ext>
            </a:extLst>
          </p:cNvPr>
          <p:cNvSpPr txBox="1"/>
          <p:nvPr/>
        </p:nvSpPr>
        <p:spPr>
          <a:xfrm>
            <a:off x="3400447"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109</a:t>
            </a:r>
            <a:endParaRPr lang="ti-ET" sz="1500" b="1" dirty="0">
              <a:effectLst>
                <a:outerShdw blurRad="38100" dist="38100" dir="2700000" algn="tl">
                  <a:srgbClr val="000000">
                    <a:alpha val="43137"/>
                  </a:srgbClr>
                </a:outerShdw>
              </a:effectLst>
            </a:endParaRPr>
          </a:p>
        </p:txBody>
      </p:sp>
      <p:sp>
        <p:nvSpPr>
          <p:cNvPr id="102" name="TextBox 101">
            <a:extLst>
              <a:ext uri="{FF2B5EF4-FFF2-40B4-BE49-F238E27FC236}">
                <a16:creationId xmlns:a16="http://schemas.microsoft.com/office/drawing/2014/main" id="{90E2F673-5ADF-4D88-B28D-028B9FFA0E4B}"/>
              </a:ext>
            </a:extLst>
          </p:cNvPr>
          <p:cNvSpPr txBox="1"/>
          <p:nvPr/>
        </p:nvSpPr>
        <p:spPr>
          <a:xfrm>
            <a:off x="3400447"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3" name="TextBox 102">
            <a:extLst>
              <a:ext uri="{FF2B5EF4-FFF2-40B4-BE49-F238E27FC236}">
                <a16:creationId xmlns:a16="http://schemas.microsoft.com/office/drawing/2014/main" id="{B7DFFCD9-4353-44E8-9AA0-11C5F22BF3A4}"/>
              </a:ext>
            </a:extLst>
          </p:cNvPr>
          <p:cNvSpPr txBox="1"/>
          <p:nvPr/>
        </p:nvSpPr>
        <p:spPr>
          <a:xfrm>
            <a:off x="3400447"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4" name="TextBox 103">
            <a:extLst>
              <a:ext uri="{FF2B5EF4-FFF2-40B4-BE49-F238E27FC236}">
                <a16:creationId xmlns:a16="http://schemas.microsoft.com/office/drawing/2014/main" id="{A09FA2C4-8799-4032-905D-C5B418BED6F7}"/>
              </a:ext>
            </a:extLst>
          </p:cNvPr>
          <p:cNvSpPr txBox="1"/>
          <p:nvPr/>
        </p:nvSpPr>
        <p:spPr>
          <a:xfrm>
            <a:off x="3400447"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110</a:t>
            </a:r>
            <a:endParaRPr lang="ti-ET" sz="1500" b="1" dirty="0">
              <a:effectLst>
                <a:outerShdw blurRad="38100" dist="38100" dir="2700000" algn="tl">
                  <a:srgbClr val="000000">
                    <a:alpha val="43137"/>
                  </a:srgbClr>
                </a:outerShdw>
              </a:effectLst>
            </a:endParaRPr>
          </a:p>
        </p:txBody>
      </p:sp>
      <p:sp>
        <p:nvSpPr>
          <p:cNvPr id="105" name="TextBox 104">
            <a:extLst>
              <a:ext uri="{FF2B5EF4-FFF2-40B4-BE49-F238E27FC236}">
                <a16:creationId xmlns:a16="http://schemas.microsoft.com/office/drawing/2014/main" id="{79CD6452-B012-4CEB-A6E6-3DB701F98C11}"/>
              </a:ext>
            </a:extLst>
          </p:cNvPr>
          <p:cNvSpPr txBox="1"/>
          <p:nvPr/>
        </p:nvSpPr>
        <p:spPr>
          <a:xfrm>
            <a:off x="3400447"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37C95C24-B40D-4DDF-B1B3-3C73D11D0C25}"/>
              </a:ext>
            </a:extLst>
          </p:cNvPr>
          <p:cNvSpPr txBox="1"/>
          <p:nvPr/>
        </p:nvSpPr>
        <p:spPr>
          <a:xfrm>
            <a:off x="3400447"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07" name="TextBox 106">
            <a:extLst>
              <a:ext uri="{FF2B5EF4-FFF2-40B4-BE49-F238E27FC236}">
                <a16:creationId xmlns:a16="http://schemas.microsoft.com/office/drawing/2014/main" id="{5116AE24-D6B6-4725-9CCB-CDA84DE202C1}"/>
              </a:ext>
            </a:extLst>
          </p:cNvPr>
          <p:cNvSpPr txBox="1"/>
          <p:nvPr/>
        </p:nvSpPr>
        <p:spPr>
          <a:xfrm>
            <a:off x="3400447" y="3342633"/>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109</a:t>
            </a:r>
            <a:endParaRPr lang="ti-ET" sz="1500" b="1" dirty="0">
              <a:effectLst>
                <a:outerShdw blurRad="38100" dist="38100" dir="2700000" algn="tl">
                  <a:srgbClr val="000000">
                    <a:alpha val="43137"/>
                  </a:srgbClr>
                </a:outerShdw>
              </a:effectLst>
            </a:endParaRPr>
          </a:p>
        </p:txBody>
      </p:sp>
      <p:sp>
        <p:nvSpPr>
          <p:cNvPr id="108" name="TextBox 107">
            <a:extLst>
              <a:ext uri="{FF2B5EF4-FFF2-40B4-BE49-F238E27FC236}">
                <a16:creationId xmlns:a16="http://schemas.microsoft.com/office/drawing/2014/main" id="{DBFE2BA9-4187-4842-A403-92546752CA7E}"/>
              </a:ext>
            </a:extLst>
          </p:cNvPr>
          <p:cNvSpPr txBox="1"/>
          <p:nvPr/>
        </p:nvSpPr>
        <p:spPr>
          <a:xfrm>
            <a:off x="3400447" y="3693525"/>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09" name="TextBox 108">
            <a:extLst>
              <a:ext uri="{FF2B5EF4-FFF2-40B4-BE49-F238E27FC236}">
                <a16:creationId xmlns:a16="http://schemas.microsoft.com/office/drawing/2014/main" id="{718D7442-74D4-484A-9A97-933E98FFBF1D}"/>
              </a:ext>
            </a:extLst>
          </p:cNvPr>
          <p:cNvSpPr txBox="1"/>
          <p:nvPr/>
        </p:nvSpPr>
        <p:spPr>
          <a:xfrm>
            <a:off x="3400447"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120</a:t>
            </a:r>
            <a:endParaRPr lang="ti-ET" sz="1500" b="1" dirty="0">
              <a:effectLst>
                <a:outerShdw blurRad="38100" dist="38100" dir="2700000" algn="tl">
                  <a:srgbClr val="000000">
                    <a:alpha val="43137"/>
                  </a:srgbClr>
                </a:outerShdw>
              </a:effectLst>
            </a:endParaRPr>
          </a:p>
        </p:txBody>
      </p:sp>
      <p:sp>
        <p:nvSpPr>
          <p:cNvPr id="110" name="TextBox 109">
            <a:extLst>
              <a:ext uri="{FF2B5EF4-FFF2-40B4-BE49-F238E27FC236}">
                <a16:creationId xmlns:a16="http://schemas.microsoft.com/office/drawing/2014/main" id="{15D33B6C-779C-4352-BF98-13C3788DA1A1}"/>
              </a:ext>
            </a:extLst>
          </p:cNvPr>
          <p:cNvSpPr txBox="1"/>
          <p:nvPr/>
        </p:nvSpPr>
        <p:spPr>
          <a:xfrm>
            <a:off x="3400447" y="4398135"/>
            <a:ext cx="616106" cy="323165"/>
          </a:xfrm>
          <a:prstGeom prst="rect">
            <a:avLst/>
          </a:prstGeom>
          <a:solidFill>
            <a:schemeClr val="accent2"/>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100</a:t>
            </a:r>
            <a:endParaRPr lang="ti-ET" sz="1500" b="1" dirty="0">
              <a:effectLst>
                <a:outerShdw blurRad="38100" dist="38100" dir="2700000" algn="tl">
                  <a:srgbClr val="000000">
                    <a:alpha val="43137"/>
                  </a:srgbClr>
                </a:outerShdw>
              </a:effectLst>
            </a:endParaRPr>
          </a:p>
        </p:txBody>
      </p:sp>
      <p:sp>
        <p:nvSpPr>
          <p:cNvPr id="111" name="TextBox 110">
            <a:extLst>
              <a:ext uri="{FF2B5EF4-FFF2-40B4-BE49-F238E27FC236}">
                <a16:creationId xmlns:a16="http://schemas.microsoft.com/office/drawing/2014/main" id="{55A629F3-1B13-422A-A99A-3F391EBFDECD}"/>
              </a:ext>
            </a:extLst>
          </p:cNvPr>
          <p:cNvSpPr txBox="1"/>
          <p:nvPr/>
        </p:nvSpPr>
        <p:spPr>
          <a:xfrm>
            <a:off x="1205566"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2" name="TextBox 111">
            <a:extLst>
              <a:ext uri="{FF2B5EF4-FFF2-40B4-BE49-F238E27FC236}">
                <a16:creationId xmlns:a16="http://schemas.microsoft.com/office/drawing/2014/main" id="{7A354201-1A7B-410E-9A7A-A73C9580A8FE}"/>
              </a:ext>
            </a:extLst>
          </p:cNvPr>
          <p:cNvSpPr txBox="1"/>
          <p:nvPr/>
        </p:nvSpPr>
        <p:spPr>
          <a:xfrm>
            <a:off x="1205566"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13" name="TextBox 112">
            <a:extLst>
              <a:ext uri="{FF2B5EF4-FFF2-40B4-BE49-F238E27FC236}">
                <a16:creationId xmlns:a16="http://schemas.microsoft.com/office/drawing/2014/main" id="{2F8CA700-45B7-4137-A76D-F848EFB44E3C}"/>
              </a:ext>
            </a:extLst>
          </p:cNvPr>
          <p:cNvSpPr txBox="1"/>
          <p:nvPr/>
        </p:nvSpPr>
        <p:spPr>
          <a:xfrm>
            <a:off x="1205566"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66</a:t>
            </a:r>
            <a:endParaRPr lang="ti-ET" sz="1500" b="1" dirty="0">
              <a:effectLst>
                <a:outerShdw blurRad="38100" dist="38100" dir="2700000" algn="tl">
                  <a:srgbClr val="000000">
                    <a:alpha val="43137"/>
                  </a:srgbClr>
                </a:outerShdw>
              </a:effectLst>
            </a:endParaRPr>
          </a:p>
        </p:txBody>
      </p:sp>
      <p:sp>
        <p:nvSpPr>
          <p:cNvPr id="114" name="TextBox 113">
            <a:extLst>
              <a:ext uri="{FF2B5EF4-FFF2-40B4-BE49-F238E27FC236}">
                <a16:creationId xmlns:a16="http://schemas.microsoft.com/office/drawing/2014/main" id="{C43FC128-BBA8-44FB-8403-53FDF50053A8}"/>
              </a:ext>
            </a:extLst>
          </p:cNvPr>
          <p:cNvSpPr txBox="1"/>
          <p:nvPr/>
        </p:nvSpPr>
        <p:spPr>
          <a:xfrm>
            <a:off x="1205566"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90</a:t>
            </a:r>
            <a:endParaRPr lang="ti-ET" sz="1500" b="1" dirty="0">
              <a:effectLst>
                <a:outerShdw blurRad="38100" dist="38100" dir="2700000" algn="tl">
                  <a:srgbClr val="000000">
                    <a:alpha val="43137"/>
                  </a:srgbClr>
                </a:outerShdw>
              </a:effectLst>
            </a:endParaRPr>
          </a:p>
        </p:txBody>
      </p:sp>
      <p:sp>
        <p:nvSpPr>
          <p:cNvPr id="115" name="TextBox 114">
            <a:extLst>
              <a:ext uri="{FF2B5EF4-FFF2-40B4-BE49-F238E27FC236}">
                <a16:creationId xmlns:a16="http://schemas.microsoft.com/office/drawing/2014/main" id="{0570C9B7-CF30-46A9-BC86-BCE4CE41DC61}"/>
              </a:ext>
            </a:extLst>
          </p:cNvPr>
          <p:cNvSpPr txBox="1"/>
          <p:nvPr/>
        </p:nvSpPr>
        <p:spPr>
          <a:xfrm>
            <a:off x="1205566"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74</a:t>
            </a:r>
            <a:endParaRPr lang="ti-ET" sz="1500" b="1" dirty="0">
              <a:effectLst>
                <a:outerShdw blurRad="38100" dist="38100" dir="2700000" algn="tl">
                  <a:srgbClr val="000000">
                    <a:alpha val="43137"/>
                  </a:srgbClr>
                </a:outerShdw>
              </a:effectLst>
            </a:endParaRPr>
          </a:p>
        </p:txBody>
      </p:sp>
      <p:sp>
        <p:nvSpPr>
          <p:cNvPr id="116" name="TextBox 115">
            <a:extLst>
              <a:ext uri="{FF2B5EF4-FFF2-40B4-BE49-F238E27FC236}">
                <a16:creationId xmlns:a16="http://schemas.microsoft.com/office/drawing/2014/main" id="{C36BB602-6F8E-493F-883A-F1E312C7F4AA}"/>
              </a:ext>
            </a:extLst>
          </p:cNvPr>
          <p:cNvSpPr txBox="1"/>
          <p:nvPr/>
        </p:nvSpPr>
        <p:spPr>
          <a:xfrm>
            <a:off x="1205566"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65</a:t>
            </a:r>
            <a:endParaRPr lang="ti-ET" sz="1500" b="1" dirty="0">
              <a:effectLst>
                <a:outerShdw blurRad="38100" dist="38100" dir="2700000" algn="tl">
                  <a:srgbClr val="000000">
                    <a:alpha val="43137"/>
                  </a:srgbClr>
                </a:outerShdw>
              </a:effectLst>
            </a:endParaRPr>
          </a:p>
        </p:txBody>
      </p:sp>
      <p:sp>
        <p:nvSpPr>
          <p:cNvPr id="117" name="TextBox 116">
            <a:extLst>
              <a:ext uri="{FF2B5EF4-FFF2-40B4-BE49-F238E27FC236}">
                <a16:creationId xmlns:a16="http://schemas.microsoft.com/office/drawing/2014/main" id="{2D9CAD63-FE40-4177-9F96-D5874906711F}"/>
              </a:ext>
            </a:extLst>
          </p:cNvPr>
          <p:cNvSpPr txBox="1"/>
          <p:nvPr/>
        </p:nvSpPr>
        <p:spPr>
          <a:xfrm>
            <a:off x="1205566"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18" name="TextBox 117">
            <a:extLst>
              <a:ext uri="{FF2B5EF4-FFF2-40B4-BE49-F238E27FC236}">
                <a16:creationId xmlns:a16="http://schemas.microsoft.com/office/drawing/2014/main" id="{B9E98845-067E-47CD-9749-2438DD49ABCD}"/>
              </a:ext>
            </a:extLst>
          </p:cNvPr>
          <p:cNvSpPr txBox="1"/>
          <p:nvPr/>
        </p:nvSpPr>
        <p:spPr>
          <a:xfrm>
            <a:off x="1205566" y="3342633"/>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83</a:t>
            </a:r>
            <a:endParaRPr lang="ti-ET" sz="1500" b="1" dirty="0">
              <a:effectLst>
                <a:outerShdw blurRad="38100" dist="38100" dir="2700000" algn="tl">
                  <a:srgbClr val="000000">
                    <a:alpha val="43137"/>
                  </a:srgbClr>
                </a:outerShdw>
              </a:effectLst>
            </a:endParaRPr>
          </a:p>
        </p:txBody>
      </p:sp>
      <p:sp>
        <p:nvSpPr>
          <p:cNvPr id="119" name="TextBox 118">
            <a:extLst>
              <a:ext uri="{FF2B5EF4-FFF2-40B4-BE49-F238E27FC236}">
                <a16:creationId xmlns:a16="http://schemas.microsoft.com/office/drawing/2014/main" id="{E0E012F7-C75C-4CB4-95B4-02C9062CB99C}"/>
              </a:ext>
            </a:extLst>
          </p:cNvPr>
          <p:cNvSpPr txBox="1"/>
          <p:nvPr/>
        </p:nvSpPr>
        <p:spPr>
          <a:xfrm>
            <a:off x="1205566" y="3693525"/>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20" name="TextBox 119">
            <a:extLst>
              <a:ext uri="{FF2B5EF4-FFF2-40B4-BE49-F238E27FC236}">
                <a16:creationId xmlns:a16="http://schemas.microsoft.com/office/drawing/2014/main" id="{AA8D0808-37D2-430B-BA9C-9A32A9C17A4F}"/>
              </a:ext>
            </a:extLst>
          </p:cNvPr>
          <p:cNvSpPr txBox="1"/>
          <p:nvPr/>
        </p:nvSpPr>
        <p:spPr>
          <a:xfrm>
            <a:off x="1205566"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21" name="TextBox 120">
            <a:extLst>
              <a:ext uri="{FF2B5EF4-FFF2-40B4-BE49-F238E27FC236}">
                <a16:creationId xmlns:a16="http://schemas.microsoft.com/office/drawing/2014/main" id="{5B78F426-F58B-461D-B26B-15C12FC25830}"/>
              </a:ext>
            </a:extLst>
          </p:cNvPr>
          <p:cNvSpPr txBox="1"/>
          <p:nvPr/>
        </p:nvSpPr>
        <p:spPr>
          <a:xfrm>
            <a:off x="1205566" y="4398135"/>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22" name="TextBox 121">
            <a:extLst>
              <a:ext uri="{FF2B5EF4-FFF2-40B4-BE49-F238E27FC236}">
                <a16:creationId xmlns:a16="http://schemas.microsoft.com/office/drawing/2014/main" id="{FB498BBA-E267-43F9-B565-E3B4C68312E9}"/>
              </a:ext>
            </a:extLst>
          </p:cNvPr>
          <p:cNvSpPr txBox="1"/>
          <p:nvPr/>
        </p:nvSpPr>
        <p:spPr>
          <a:xfrm>
            <a:off x="2295068"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3" name="TextBox 122">
            <a:extLst>
              <a:ext uri="{FF2B5EF4-FFF2-40B4-BE49-F238E27FC236}">
                <a16:creationId xmlns:a16="http://schemas.microsoft.com/office/drawing/2014/main" id="{ED896084-D615-4982-B14E-83AC16D8F03A}"/>
              </a:ext>
            </a:extLst>
          </p:cNvPr>
          <p:cNvSpPr txBox="1"/>
          <p:nvPr/>
        </p:nvSpPr>
        <p:spPr>
          <a:xfrm>
            <a:off x="2295068"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4" name="TextBox 123">
            <a:extLst>
              <a:ext uri="{FF2B5EF4-FFF2-40B4-BE49-F238E27FC236}">
                <a16:creationId xmlns:a16="http://schemas.microsoft.com/office/drawing/2014/main" id="{E6D47423-E555-4B90-8299-C3A54F355820}"/>
              </a:ext>
            </a:extLst>
          </p:cNvPr>
          <p:cNvSpPr txBox="1"/>
          <p:nvPr/>
        </p:nvSpPr>
        <p:spPr>
          <a:xfrm>
            <a:off x="2295068"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5" name="TextBox 124">
            <a:extLst>
              <a:ext uri="{FF2B5EF4-FFF2-40B4-BE49-F238E27FC236}">
                <a16:creationId xmlns:a16="http://schemas.microsoft.com/office/drawing/2014/main" id="{9B5541A4-600C-4821-8F25-03D7FD9C3FBD}"/>
              </a:ext>
            </a:extLst>
          </p:cNvPr>
          <p:cNvSpPr txBox="1"/>
          <p:nvPr/>
        </p:nvSpPr>
        <p:spPr>
          <a:xfrm>
            <a:off x="2295068"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6" name="TextBox 125">
            <a:extLst>
              <a:ext uri="{FF2B5EF4-FFF2-40B4-BE49-F238E27FC236}">
                <a16:creationId xmlns:a16="http://schemas.microsoft.com/office/drawing/2014/main" id="{92BCB295-E033-42E8-9E4A-F8C970991479}"/>
              </a:ext>
            </a:extLst>
          </p:cNvPr>
          <p:cNvSpPr txBox="1"/>
          <p:nvPr/>
        </p:nvSpPr>
        <p:spPr>
          <a:xfrm>
            <a:off x="2295068"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27" name="TextBox 126">
            <a:extLst>
              <a:ext uri="{FF2B5EF4-FFF2-40B4-BE49-F238E27FC236}">
                <a16:creationId xmlns:a16="http://schemas.microsoft.com/office/drawing/2014/main" id="{07C8C672-B163-44D2-8C1F-ABB1E3BCB20B}"/>
              </a:ext>
            </a:extLst>
          </p:cNvPr>
          <p:cNvSpPr txBox="1"/>
          <p:nvPr/>
        </p:nvSpPr>
        <p:spPr>
          <a:xfrm>
            <a:off x="2295068"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100</a:t>
            </a:r>
            <a:endParaRPr lang="ti-ET" sz="1500" b="1" dirty="0">
              <a:effectLst>
                <a:outerShdw blurRad="38100" dist="38100" dir="2700000" algn="tl">
                  <a:srgbClr val="000000">
                    <a:alpha val="43137"/>
                  </a:srgbClr>
                </a:outerShdw>
              </a:effectLst>
            </a:endParaRPr>
          </a:p>
        </p:txBody>
      </p:sp>
      <p:sp>
        <p:nvSpPr>
          <p:cNvPr id="128" name="TextBox 127">
            <a:extLst>
              <a:ext uri="{FF2B5EF4-FFF2-40B4-BE49-F238E27FC236}">
                <a16:creationId xmlns:a16="http://schemas.microsoft.com/office/drawing/2014/main" id="{7FB0909D-9C50-4013-A06F-7A9D751ECD6D}"/>
              </a:ext>
            </a:extLst>
          </p:cNvPr>
          <p:cNvSpPr txBox="1"/>
          <p:nvPr/>
        </p:nvSpPr>
        <p:spPr>
          <a:xfrm>
            <a:off x="2295068"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831FBD97-6C0B-4FAC-98FF-7437FD08E0A2}"/>
              </a:ext>
            </a:extLst>
          </p:cNvPr>
          <p:cNvSpPr txBox="1"/>
          <p:nvPr/>
        </p:nvSpPr>
        <p:spPr>
          <a:xfrm>
            <a:off x="2295068" y="3342633"/>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0" name="TextBox 129">
            <a:extLst>
              <a:ext uri="{FF2B5EF4-FFF2-40B4-BE49-F238E27FC236}">
                <a16:creationId xmlns:a16="http://schemas.microsoft.com/office/drawing/2014/main" id="{3FB6D911-334F-4862-B205-08C606D8E888}"/>
              </a:ext>
            </a:extLst>
          </p:cNvPr>
          <p:cNvSpPr txBox="1"/>
          <p:nvPr/>
        </p:nvSpPr>
        <p:spPr>
          <a:xfrm>
            <a:off x="2295068" y="3693525"/>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1" name="TextBox 130">
            <a:extLst>
              <a:ext uri="{FF2B5EF4-FFF2-40B4-BE49-F238E27FC236}">
                <a16:creationId xmlns:a16="http://schemas.microsoft.com/office/drawing/2014/main" id="{B2B049EB-EB17-40C8-80EB-E20EBC9D4BD8}"/>
              </a:ext>
            </a:extLst>
          </p:cNvPr>
          <p:cNvSpPr txBox="1"/>
          <p:nvPr/>
        </p:nvSpPr>
        <p:spPr>
          <a:xfrm>
            <a:off x="2295068"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2" name="TextBox 131">
            <a:extLst>
              <a:ext uri="{FF2B5EF4-FFF2-40B4-BE49-F238E27FC236}">
                <a16:creationId xmlns:a16="http://schemas.microsoft.com/office/drawing/2014/main" id="{3D862B47-6EC8-4971-8BF0-94D157B244E9}"/>
              </a:ext>
            </a:extLst>
          </p:cNvPr>
          <p:cNvSpPr txBox="1"/>
          <p:nvPr/>
        </p:nvSpPr>
        <p:spPr>
          <a:xfrm>
            <a:off x="2295068" y="4398135"/>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33" name="TextBox 132">
            <a:extLst>
              <a:ext uri="{FF2B5EF4-FFF2-40B4-BE49-F238E27FC236}">
                <a16:creationId xmlns:a16="http://schemas.microsoft.com/office/drawing/2014/main" id="{1BBE7770-D0D7-4BA8-A6C2-3DA7020BFF6A}"/>
              </a:ext>
            </a:extLst>
          </p:cNvPr>
          <p:cNvSpPr txBox="1"/>
          <p:nvPr/>
        </p:nvSpPr>
        <p:spPr>
          <a:xfrm>
            <a:off x="4818322" y="876841"/>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4" name="TextBox 133">
            <a:extLst>
              <a:ext uri="{FF2B5EF4-FFF2-40B4-BE49-F238E27FC236}">
                <a16:creationId xmlns:a16="http://schemas.microsoft.com/office/drawing/2014/main" id="{BBD39049-18D9-48E8-966D-E6A69997F257}"/>
              </a:ext>
            </a:extLst>
          </p:cNvPr>
          <p:cNvSpPr txBox="1"/>
          <p:nvPr/>
        </p:nvSpPr>
        <p:spPr>
          <a:xfrm>
            <a:off x="4818322" y="1223090"/>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5" name="TextBox 134">
            <a:extLst>
              <a:ext uri="{FF2B5EF4-FFF2-40B4-BE49-F238E27FC236}">
                <a16:creationId xmlns:a16="http://schemas.microsoft.com/office/drawing/2014/main" id="{F8AF87B3-8F7A-4897-8F43-22C3F6618E12}"/>
              </a:ext>
            </a:extLst>
          </p:cNvPr>
          <p:cNvSpPr txBox="1"/>
          <p:nvPr/>
        </p:nvSpPr>
        <p:spPr>
          <a:xfrm>
            <a:off x="4818322" y="1578720"/>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0</a:t>
            </a:r>
            <a:endParaRPr lang="ti-ET" sz="1500" b="1" dirty="0">
              <a:effectLst>
                <a:outerShdw blurRad="38100" dist="38100" dir="2700000" algn="tl">
                  <a:srgbClr val="000000">
                    <a:alpha val="43137"/>
                  </a:srgbClr>
                </a:outerShdw>
              </a:effectLst>
            </a:endParaRPr>
          </a:p>
        </p:txBody>
      </p:sp>
      <p:sp>
        <p:nvSpPr>
          <p:cNvPr id="136" name="TextBox 135">
            <a:extLst>
              <a:ext uri="{FF2B5EF4-FFF2-40B4-BE49-F238E27FC236}">
                <a16:creationId xmlns:a16="http://schemas.microsoft.com/office/drawing/2014/main" id="{28A529DA-51AC-4372-AD71-48C01DAC64E9}"/>
              </a:ext>
            </a:extLst>
          </p:cNvPr>
          <p:cNvSpPr txBox="1"/>
          <p:nvPr/>
        </p:nvSpPr>
        <p:spPr>
          <a:xfrm>
            <a:off x="4818322" y="1930827"/>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37" name="TextBox 136">
            <a:extLst>
              <a:ext uri="{FF2B5EF4-FFF2-40B4-BE49-F238E27FC236}">
                <a16:creationId xmlns:a16="http://schemas.microsoft.com/office/drawing/2014/main" id="{78163CBA-4AC7-4B98-9617-D010CE49BF0B}"/>
              </a:ext>
            </a:extLst>
          </p:cNvPr>
          <p:cNvSpPr txBox="1"/>
          <p:nvPr/>
        </p:nvSpPr>
        <p:spPr>
          <a:xfrm>
            <a:off x="4818322" y="2284646"/>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a:t>
            </a:r>
            <a:endParaRPr lang="ti-ET" sz="1500" b="1" dirty="0">
              <a:effectLst>
                <a:outerShdw blurRad="38100" dist="38100" dir="2700000" algn="tl">
                  <a:srgbClr val="000000">
                    <a:alpha val="43137"/>
                  </a:srgbClr>
                </a:outerShdw>
              </a:effectLst>
            </a:endParaRPr>
          </a:p>
        </p:txBody>
      </p:sp>
      <p:sp>
        <p:nvSpPr>
          <p:cNvPr id="138" name="TextBox 137">
            <a:extLst>
              <a:ext uri="{FF2B5EF4-FFF2-40B4-BE49-F238E27FC236}">
                <a16:creationId xmlns:a16="http://schemas.microsoft.com/office/drawing/2014/main" id="{13E9CA9C-82C7-4EC7-BF17-3504E439C356}"/>
              </a:ext>
            </a:extLst>
          </p:cNvPr>
          <p:cNvSpPr txBox="1"/>
          <p:nvPr/>
        </p:nvSpPr>
        <p:spPr>
          <a:xfrm>
            <a:off x="4818322" y="2640276"/>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a:t>
            </a:r>
            <a:endParaRPr lang="ti-ET" sz="1500" b="1" dirty="0">
              <a:effectLst>
                <a:outerShdw blurRad="38100" dist="38100" dir="2700000" algn="tl">
                  <a:srgbClr val="000000">
                    <a:alpha val="43137"/>
                  </a:srgbClr>
                </a:outerShdw>
              </a:effectLst>
            </a:endParaRPr>
          </a:p>
        </p:txBody>
      </p:sp>
      <p:sp>
        <p:nvSpPr>
          <p:cNvPr id="139" name="TextBox 138">
            <a:extLst>
              <a:ext uri="{FF2B5EF4-FFF2-40B4-BE49-F238E27FC236}">
                <a16:creationId xmlns:a16="http://schemas.microsoft.com/office/drawing/2014/main" id="{EB80E6A0-7CD2-4503-AE60-C77F93BC1310}"/>
              </a:ext>
            </a:extLst>
          </p:cNvPr>
          <p:cNvSpPr txBox="1"/>
          <p:nvPr/>
        </p:nvSpPr>
        <p:spPr>
          <a:xfrm>
            <a:off x="4818322" y="3004055"/>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2</a:t>
            </a:r>
            <a:endParaRPr lang="ti-ET" sz="1500" b="1" dirty="0">
              <a:effectLst>
                <a:outerShdw blurRad="38100" dist="38100" dir="2700000" algn="tl">
                  <a:srgbClr val="000000">
                    <a:alpha val="43137"/>
                  </a:srgbClr>
                </a:outerShdw>
              </a:effectLst>
            </a:endParaRPr>
          </a:p>
        </p:txBody>
      </p:sp>
      <p:sp>
        <p:nvSpPr>
          <p:cNvPr id="140" name="TextBox 139">
            <a:extLst>
              <a:ext uri="{FF2B5EF4-FFF2-40B4-BE49-F238E27FC236}">
                <a16:creationId xmlns:a16="http://schemas.microsoft.com/office/drawing/2014/main" id="{E528B90B-CBFF-4368-8930-15AFFA1B2764}"/>
              </a:ext>
            </a:extLst>
          </p:cNvPr>
          <p:cNvSpPr txBox="1"/>
          <p:nvPr/>
        </p:nvSpPr>
        <p:spPr>
          <a:xfrm>
            <a:off x="4818322" y="3342633"/>
            <a:ext cx="416618"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3</a:t>
            </a:r>
            <a:endParaRPr lang="ti-ET" sz="1500" b="1" dirty="0">
              <a:effectLst>
                <a:outerShdw blurRad="38100" dist="38100" dir="2700000" algn="tl">
                  <a:srgbClr val="000000">
                    <a:alpha val="43137"/>
                  </a:srgbClr>
                </a:outerShdw>
              </a:effectLst>
            </a:endParaRPr>
          </a:p>
        </p:txBody>
      </p:sp>
      <p:sp>
        <p:nvSpPr>
          <p:cNvPr id="141" name="TextBox 140">
            <a:extLst>
              <a:ext uri="{FF2B5EF4-FFF2-40B4-BE49-F238E27FC236}">
                <a16:creationId xmlns:a16="http://schemas.microsoft.com/office/drawing/2014/main" id="{BFBDA972-5E82-49F6-A322-F5B7684DC85D}"/>
              </a:ext>
            </a:extLst>
          </p:cNvPr>
          <p:cNvSpPr txBox="1"/>
          <p:nvPr/>
        </p:nvSpPr>
        <p:spPr>
          <a:xfrm>
            <a:off x="4818321" y="3693525"/>
            <a:ext cx="421812"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a:t>
            </a:r>
            <a:endParaRPr lang="ti-ET" sz="1500" b="1" dirty="0">
              <a:effectLst>
                <a:outerShdw blurRad="38100" dist="38100" dir="2700000" algn="tl">
                  <a:srgbClr val="000000">
                    <a:alpha val="43137"/>
                  </a:srgbClr>
                </a:outerShdw>
              </a:effectLst>
            </a:endParaRPr>
          </a:p>
        </p:txBody>
      </p:sp>
      <p:sp>
        <p:nvSpPr>
          <p:cNvPr id="142" name="TextBox 141">
            <a:extLst>
              <a:ext uri="{FF2B5EF4-FFF2-40B4-BE49-F238E27FC236}">
                <a16:creationId xmlns:a16="http://schemas.microsoft.com/office/drawing/2014/main" id="{A9F3E7B0-A7F7-4471-A1A6-EFF927AB2049}"/>
              </a:ext>
            </a:extLst>
          </p:cNvPr>
          <p:cNvSpPr txBox="1"/>
          <p:nvPr/>
        </p:nvSpPr>
        <p:spPr>
          <a:xfrm>
            <a:off x="4818321" y="4043470"/>
            <a:ext cx="421812" cy="323165"/>
          </a:xfrm>
          <a:prstGeom prst="rect">
            <a:avLst/>
          </a:prstGeom>
          <a:no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a:t>
            </a:r>
            <a:endParaRPr lang="ti-ET" sz="1500" b="1" dirty="0">
              <a:effectLst>
                <a:outerShdw blurRad="38100" dist="38100" dir="2700000" algn="tl">
                  <a:srgbClr val="000000">
                    <a:alpha val="43137"/>
                  </a:srgbClr>
                </a:outerShdw>
              </a:effectLst>
            </a:endParaRPr>
          </a:p>
        </p:txBody>
      </p:sp>
      <p:sp>
        <p:nvSpPr>
          <p:cNvPr id="143" name="TextBox 142">
            <a:extLst>
              <a:ext uri="{FF2B5EF4-FFF2-40B4-BE49-F238E27FC236}">
                <a16:creationId xmlns:a16="http://schemas.microsoft.com/office/drawing/2014/main" id="{F5DFC06A-8ECD-4C73-9B65-0A848852D86E}"/>
              </a:ext>
            </a:extLst>
          </p:cNvPr>
          <p:cNvSpPr txBox="1"/>
          <p:nvPr/>
        </p:nvSpPr>
        <p:spPr>
          <a:xfrm>
            <a:off x="4818322" y="4398135"/>
            <a:ext cx="42706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a:t>
            </a:r>
            <a:endParaRPr lang="ti-ET" sz="1500" b="1" dirty="0">
              <a:effectLst>
                <a:outerShdw blurRad="38100" dist="38100" dir="2700000" algn="tl">
                  <a:srgbClr val="000000">
                    <a:alpha val="43137"/>
                  </a:srgbClr>
                </a:outerShdw>
              </a:effectLst>
            </a:endParaRPr>
          </a:p>
        </p:txBody>
      </p:sp>
      <p:sp>
        <p:nvSpPr>
          <p:cNvPr id="144" name="TextBox 143">
            <a:extLst>
              <a:ext uri="{FF2B5EF4-FFF2-40B4-BE49-F238E27FC236}">
                <a16:creationId xmlns:a16="http://schemas.microsoft.com/office/drawing/2014/main" id="{5B6293F1-DA96-4A8D-8ED5-70EEB372271B}"/>
              </a:ext>
            </a:extLst>
          </p:cNvPr>
          <p:cNvSpPr txBox="1"/>
          <p:nvPr/>
        </p:nvSpPr>
        <p:spPr>
          <a:xfrm>
            <a:off x="4071740" y="876841"/>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279</a:t>
            </a:r>
            <a:endParaRPr lang="ti-ET" sz="1500" b="1" dirty="0">
              <a:solidFill>
                <a:schemeClr val="bg1"/>
              </a:solidFill>
              <a:effectLst>
                <a:outerShdw blurRad="38100" dist="38100" dir="2700000" algn="tl">
                  <a:srgbClr val="000000">
                    <a:alpha val="43137"/>
                  </a:srgbClr>
                </a:outerShdw>
              </a:effectLst>
            </a:endParaRPr>
          </a:p>
        </p:txBody>
      </p:sp>
      <p:sp>
        <p:nvSpPr>
          <p:cNvPr id="145" name="TextBox 144">
            <a:extLst>
              <a:ext uri="{FF2B5EF4-FFF2-40B4-BE49-F238E27FC236}">
                <a16:creationId xmlns:a16="http://schemas.microsoft.com/office/drawing/2014/main" id="{17E0651D-31CF-4BD3-9D2B-E8F5A4648B50}"/>
              </a:ext>
            </a:extLst>
          </p:cNvPr>
          <p:cNvSpPr txBox="1"/>
          <p:nvPr/>
        </p:nvSpPr>
        <p:spPr>
          <a:xfrm>
            <a:off x="4071740" y="122309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298</a:t>
            </a:r>
            <a:endParaRPr lang="ti-ET" sz="1500" b="1" dirty="0">
              <a:solidFill>
                <a:schemeClr val="bg1"/>
              </a:solidFill>
              <a:effectLst>
                <a:outerShdw blurRad="38100" dist="38100" dir="2700000" algn="tl">
                  <a:srgbClr val="000000">
                    <a:alpha val="43137"/>
                  </a:srgbClr>
                </a:outerShdw>
              </a:effectLst>
            </a:endParaRPr>
          </a:p>
        </p:txBody>
      </p:sp>
      <p:sp>
        <p:nvSpPr>
          <p:cNvPr id="146" name="TextBox 145">
            <a:extLst>
              <a:ext uri="{FF2B5EF4-FFF2-40B4-BE49-F238E27FC236}">
                <a16:creationId xmlns:a16="http://schemas.microsoft.com/office/drawing/2014/main" id="{3001D480-CBCA-41A3-9499-66C189297C15}"/>
              </a:ext>
            </a:extLst>
          </p:cNvPr>
          <p:cNvSpPr txBox="1"/>
          <p:nvPr/>
        </p:nvSpPr>
        <p:spPr>
          <a:xfrm>
            <a:off x="4071740" y="157872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264</a:t>
            </a:r>
            <a:endParaRPr lang="ti-ET" sz="1500" b="1" dirty="0">
              <a:solidFill>
                <a:schemeClr val="bg1"/>
              </a:solidFill>
              <a:effectLst>
                <a:outerShdw blurRad="38100" dist="38100" dir="2700000" algn="tl">
                  <a:srgbClr val="000000">
                    <a:alpha val="43137"/>
                  </a:srgbClr>
                </a:outerShdw>
              </a:effectLst>
            </a:endParaRPr>
          </a:p>
        </p:txBody>
      </p:sp>
      <p:sp>
        <p:nvSpPr>
          <p:cNvPr id="147" name="TextBox 146">
            <a:extLst>
              <a:ext uri="{FF2B5EF4-FFF2-40B4-BE49-F238E27FC236}">
                <a16:creationId xmlns:a16="http://schemas.microsoft.com/office/drawing/2014/main" id="{AAE75809-9547-4624-94A8-9BF16D68EBDC}"/>
              </a:ext>
            </a:extLst>
          </p:cNvPr>
          <p:cNvSpPr txBox="1"/>
          <p:nvPr/>
        </p:nvSpPr>
        <p:spPr>
          <a:xfrm>
            <a:off x="4071740" y="1930827"/>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302</a:t>
            </a:r>
            <a:endParaRPr lang="ti-ET" sz="1500" b="1" dirty="0">
              <a:solidFill>
                <a:schemeClr val="bg1"/>
              </a:solidFill>
              <a:effectLst>
                <a:outerShdw blurRad="38100" dist="38100" dir="2700000" algn="tl">
                  <a:srgbClr val="000000">
                    <a:alpha val="43137"/>
                  </a:srgbClr>
                </a:outerShdw>
              </a:effectLst>
            </a:endParaRPr>
          </a:p>
        </p:txBody>
      </p:sp>
      <p:sp>
        <p:nvSpPr>
          <p:cNvPr id="148" name="TextBox 147">
            <a:extLst>
              <a:ext uri="{FF2B5EF4-FFF2-40B4-BE49-F238E27FC236}">
                <a16:creationId xmlns:a16="http://schemas.microsoft.com/office/drawing/2014/main" id="{F69E2405-8D91-4675-B067-7A85E78A12CC}"/>
              </a:ext>
            </a:extLst>
          </p:cNvPr>
          <p:cNvSpPr txBox="1"/>
          <p:nvPr/>
        </p:nvSpPr>
        <p:spPr>
          <a:xfrm>
            <a:off x="4071740" y="228464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281</a:t>
            </a:r>
            <a:endParaRPr lang="ti-ET" sz="1500" b="1" dirty="0">
              <a:solidFill>
                <a:schemeClr val="bg1"/>
              </a:solidFill>
              <a:effectLst>
                <a:outerShdw blurRad="38100" dist="38100" dir="2700000" algn="tl">
                  <a:srgbClr val="000000">
                    <a:alpha val="43137"/>
                  </a:srgbClr>
                </a:outerShdw>
              </a:effectLst>
            </a:endParaRPr>
          </a:p>
        </p:txBody>
      </p:sp>
      <p:sp>
        <p:nvSpPr>
          <p:cNvPr id="149" name="TextBox 148">
            <a:extLst>
              <a:ext uri="{FF2B5EF4-FFF2-40B4-BE49-F238E27FC236}">
                <a16:creationId xmlns:a16="http://schemas.microsoft.com/office/drawing/2014/main" id="{B4DEA35C-DEA8-440F-9017-8700A377D289}"/>
              </a:ext>
            </a:extLst>
          </p:cNvPr>
          <p:cNvSpPr txBox="1"/>
          <p:nvPr/>
        </p:nvSpPr>
        <p:spPr>
          <a:xfrm>
            <a:off x="4071740" y="264027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262</a:t>
            </a:r>
            <a:endParaRPr lang="ti-ET" sz="1500" b="1" dirty="0">
              <a:solidFill>
                <a:schemeClr val="bg1"/>
              </a:solidFill>
              <a:effectLst>
                <a:outerShdw blurRad="38100" dist="38100" dir="2700000" algn="tl">
                  <a:srgbClr val="000000">
                    <a:alpha val="43137"/>
                  </a:srgbClr>
                </a:outerShdw>
              </a:effectLst>
            </a:endParaRPr>
          </a:p>
        </p:txBody>
      </p:sp>
      <p:sp>
        <p:nvSpPr>
          <p:cNvPr id="150" name="TextBox 149">
            <a:extLst>
              <a:ext uri="{FF2B5EF4-FFF2-40B4-BE49-F238E27FC236}">
                <a16:creationId xmlns:a16="http://schemas.microsoft.com/office/drawing/2014/main" id="{347688C6-C5CF-432D-9E7C-3D0736ACD3BD}"/>
              </a:ext>
            </a:extLst>
          </p:cNvPr>
          <p:cNvSpPr txBox="1"/>
          <p:nvPr/>
        </p:nvSpPr>
        <p:spPr>
          <a:xfrm>
            <a:off x="4071740" y="3004055"/>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288</a:t>
            </a:r>
            <a:endParaRPr lang="ti-ET" sz="1500" b="1" dirty="0">
              <a:solidFill>
                <a:schemeClr val="bg1"/>
              </a:solidFill>
              <a:effectLst>
                <a:outerShdw blurRad="38100" dist="38100" dir="2700000" algn="tl">
                  <a:srgbClr val="000000">
                    <a:alpha val="43137"/>
                  </a:srgbClr>
                </a:outerShdw>
              </a:effectLst>
            </a:endParaRPr>
          </a:p>
        </p:txBody>
      </p:sp>
      <p:sp>
        <p:nvSpPr>
          <p:cNvPr id="151" name="TextBox 150">
            <a:extLst>
              <a:ext uri="{FF2B5EF4-FFF2-40B4-BE49-F238E27FC236}">
                <a16:creationId xmlns:a16="http://schemas.microsoft.com/office/drawing/2014/main" id="{1F2E9EB5-8336-40B9-8BC7-CE004CB36669}"/>
              </a:ext>
            </a:extLst>
          </p:cNvPr>
          <p:cNvSpPr txBox="1"/>
          <p:nvPr/>
        </p:nvSpPr>
        <p:spPr>
          <a:xfrm>
            <a:off x="4071740" y="3342633"/>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289</a:t>
            </a:r>
            <a:endParaRPr lang="ti-ET" sz="1500" b="1" dirty="0">
              <a:solidFill>
                <a:schemeClr val="bg1"/>
              </a:solidFill>
              <a:effectLst>
                <a:outerShdw blurRad="38100" dist="38100" dir="2700000" algn="tl">
                  <a:srgbClr val="000000">
                    <a:alpha val="43137"/>
                  </a:srgbClr>
                </a:outerShdw>
              </a:effectLst>
            </a:endParaRPr>
          </a:p>
        </p:txBody>
      </p:sp>
      <p:sp>
        <p:nvSpPr>
          <p:cNvPr id="152" name="TextBox 151">
            <a:extLst>
              <a:ext uri="{FF2B5EF4-FFF2-40B4-BE49-F238E27FC236}">
                <a16:creationId xmlns:a16="http://schemas.microsoft.com/office/drawing/2014/main" id="{9755EA6D-FA8C-427E-8154-CB1FD258AF79}"/>
              </a:ext>
            </a:extLst>
          </p:cNvPr>
          <p:cNvSpPr txBox="1"/>
          <p:nvPr/>
        </p:nvSpPr>
        <p:spPr>
          <a:xfrm>
            <a:off x="4071740" y="3693525"/>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304</a:t>
            </a:r>
            <a:endParaRPr lang="ti-ET" sz="1500" b="1" dirty="0">
              <a:solidFill>
                <a:schemeClr val="bg1"/>
              </a:solidFill>
              <a:effectLst>
                <a:outerShdw blurRad="38100" dist="38100" dir="2700000" algn="tl">
                  <a:srgbClr val="000000">
                    <a:alpha val="43137"/>
                  </a:srgbClr>
                </a:outerShdw>
              </a:effectLst>
            </a:endParaRPr>
          </a:p>
        </p:txBody>
      </p:sp>
      <p:sp>
        <p:nvSpPr>
          <p:cNvPr id="153" name="TextBox 152">
            <a:extLst>
              <a:ext uri="{FF2B5EF4-FFF2-40B4-BE49-F238E27FC236}">
                <a16:creationId xmlns:a16="http://schemas.microsoft.com/office/drawing/2014/main" id="{8D475C4A-C246-4653-ABDB-6064884A942E}"/>
              </a:ext>
            </a:extLst>
          </p:cNvPr>
          <p:cNvSpPr txBox="1"/>
          <p:nvPr/>
        </p:nvSpPr>
        <p:spPr>
          <a:xfrm>
            <a:off x="4071740" y="4043470"/>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294</a:t>
            </a:r>
            <a:endParaRPr lang="ti-ET" sz="1500" b="1" dirty="0">
              <a:solidFill>
                <a:schemeClr val="bg1"/>
              </a:solidFill>
              <a:effectLst>
                <a:outerShdw blurRad="38100" dist="38100" dir="2700000" algn="tl">
                  <a:srgbClr val="000000">
                    <a:alpha val="43137"/>
                  </a:srgbClr>
                </a:outerShdw>
              </a:effectLst>
            </a:endParaRPr>
          </a:p>
        </p:txBody>
      </p:sp>
      <p:sp>
        <p:nvSpPr>
          <p:cNvPr id="154" name="TextBox 153">
            <a:extLst>
              <a:ext uri="{FF2B5EF4-FFF2-40B4-BE49-F238E27FC236}">
                <a16:creationId xmlns:a16="http://schemas.microsoft.com/office/drawing/2014/main" id="{12481C15-E032-488A-A0B4-223D9146B4B8}"/>
              </a:ext>
            </a:extLst>
          </p:cNvPr>
          <p:cNvSpPr txBox="1"/>
          <p:nvPr/>
        </p:nvSpPr>
        <p:spPr>
          <a:xfrm>
            <a:off x="4071740" y="4398135"/>
            <a:ext cx="616106" cy="323165"/>
          </a:xfrm>
          <a:prstGeom prst="rect">
            <a:avLst/>
          </a:prstGeom>
          <a:solidFill>
            <a:schemeClr val="accent2">
              <a:lumMod val="50000"/>
            </a:schemeClr>
          </a:solidFill>
        </p:spPr>
        <p:txBody>
          <a:bodyPr wrap="square" rtlCol="0">
            <a:spAutoFit/>
          </a:bodyPr>
          <a:lstStyle/>
          <a:p>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285</a:t>
            </a:r>
            <a:endParaRPr lang="ti-ET" sz="1500" b="1" dirty="0">
              <a:solidFill>
                <a:schemeClr val="bg1"/>
              </a:solidFill>
              <a:effectLst>
                <a:outerShdw blurRad="38100" dist="38100" dir="2700000" algn="tl">
                  <a:srgbClr val="000000">
                    <a:alpha val="43137"/>
                  </a:srgbClr>
                </a:outerShdw>
              </a:effectLst>
            </a:endParaRPr>
          </a:p>
        </p:txBody>
      </p:sp>
      <p:sp>
        <p:nvSpPr>
          <p:cNvPr id="4" name="Arrow: Left 3">
            <a:extLst>
              <a:ext uri="{FF2B5EF4-FFF2-40B4-BE49-F238E27FC236}">
                <a16:creationId xmlns:a16="http://schemas.microsoft.com/office/drawing/2014/main" id="{AA29CF84-6757-442C-95F8-58E305C80A94}"/>
              </a:ext>
            </a:extLst>
          </p:cNvPr>
          <p:cNvSpPr/>
          <p:nvPr/>
        </p:nvSpPr>
        <p:spPr>
          <a:xfrm>
            <a:off x="5326381" y="933451"/>
            <a:ext cx="492683" cy="2434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graphicFrame>
        <p:nvGraphicFramePr>
          <p:cNvPr id="2" name="Table 2">
            <a:extLst>
              <a:ext uri="{FF2B5EF4-FFF2-40B4-BE49-F238E27FC236}">
                <a16:creationId xmlns:a16="http://schemas.microsoft.com/office/drawing/2014/main" id="{6C0D7F1E-D3D9-4148-A7BF-A19AE553DB39}"/>
              </a:ext>
            </a:extLst>
          </p:cNvPr>
          <p:cNvGraphicFramePr>
            <a:graphicFrameLocks noGrp="1"/>
          </p:cNvGraphicFramePr>
          <p:nvPr/>
        </p:nvGraphicFramePr>
        <p:xfrm>
          <a:off x="52231" y="4826893"/>
          <a:ext cx="8953054" cy="1173857"/>
        </p:xfrm>
        <a:graphic>
          <a:graphicData uri="http://schemas.openxmlformats.org/drawingml/2006/table">
            <a:tbl>
              <a:tblPr firstRow="1" bandRow="1">
                <a:tableStyleId>{5C22544A-7EE6-4342-B048-85BDC9FD1C3A}</a:tableStyleId>
              </a:tblPr>
              <a:tblGrid>
                <a:gridCol w="813914">
                  <a:extLst>
                    <a:ext uri="{9D8B030D-6E8A-4147-A177-3AD203B41FA5}">
                      <a16:colId xmlns:a16="http://schemas.microsoft.com/office/drawing/2014/main" val="2011595753"/>
                    </a:ext>
                  </a:extLst>
                </a:gridCol>
                <a:gridCol w="813914">
                  <a:extLst>
                    <a:ext uri="{9D8B030D-6E8A-4147-A177-3AD203B41FA5}">
                      <a16:colId xmlns:a16="http://schemas.microsoft.com/office/drawing/2014/main" val="3283128836"/>
                    </a:ext>
                  </a:extLst>
                </a:gridCol>
                <a:gridCol w="813914">
                  <a:extLst>
                    <a:ext uri="{9D8B030D-6E8A-4147-A177-3AD203B41FA5}">
                      <a16:colId xmlns:a16="http://schemas.microsoft.com/office/drawing/2014/main" val="2258586344"/>
                    </a:ext>
                  </a:extLst>
                </a:gridCol>
                <a:gridCol w="813914">
                  <a:extLst>
                    <a:ext uri="{9D8B030D-6E8A-4147-A177-3AD203B41FA5}">
                      <a16:colId xmlns:a16="http://schemas.microsoft.com/office/drawing/2014/main" val="1611810238"/>
                    </a:ext>
                  </a:extLst>
                </a:gridCol>
                <a:gridCol w="813914">
                  <a:extLst>
                    <a:ext uri="{9D8B030D-6E8A-4147-A177-3AD203B41FA5}">
                      <a16:colId xmlns:a16="http://schemas.microsoft.com/office/drawing/2014/main" val="2935246019"/>
                    </a:ext>
                  </a:extLst>
                </a:gridCol>
                <a:gridCol w="813914">
                  <a:extLst>
                    <a:ext uri="{9D8B030D-6E8A-4147-A177-3AD203B41FA5}">
                      <a16:colId xmlns:a16="http://schemas.microsoft.com/office/drawing/2014/main" val="503074905"/>
                    </a:ext>
                  </a:extLst>
                </a:gridCol>
                <a:gridCol w="813914">
                  <a:extLst>
                    <a:ext uri="{9D8B030D-6E8A-4147-A177-3AD203B41FA5}">
                      <a16:colId xmlns:a16="http://schemas.microsoft.com/office/drawing/2014/main" val="659884853"/>
                    </a:ext>
                  </a:extLst>
                </a:gridCol>
                <a:gridCol w="813914">
                  <a:extLst>
                    <a:ext uri="{9D8B030D-6E8A-4147-A177-3AD203B41FA5}">
                      <a16:colId xmlns:a16="http://schemas.microsoft.com/office/drawing/2014/main" val="3527307334"/>
                    </a:ext>
                  </a:extLst>
                </a:gridCol>
                <a:gridCol w="813914">
                  <a:extLst>
                    <a:ext uri="{9D8B030D-6E8A-4147-A177-3AD203B41FA5}">
                      <a16:colId xmlns:a16="http://schemas.microsoft.com/office/drawing/2014/main" val="687859308"/>
                    </a:ext>
                  </a:extLst>
                </a:gridCol>
                <a:gridCol w="813914">
                  <a:extLst>
                    <a:ext uri="{9D8B030D-6E8A-4147-A177-3AD203B41FA5}">
                      <a16:colId xmlns:a16="http://schemas.microsoft.com/office/drawing/2014/main" val="391709308"/>
                    </a:ext>
                  </a:extLst>
                </a:gridCol>
                <a:gridCol w="813914">
                  <a:extLst>
                    <a:ext uri="{9D8B030D-6E8A-4147-A177-3AD203B41FA5}">
                      <a16:colId xmlns:a16="http://schemas.microsoft.com/office/drawing/2014/main" val="2332360890"/>
                    </a:ext>
                  </a:extLst>
                </a:gridCol>
              </a:tblGrid>
              <a:tr h="785237">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4007604282"/>
                  </a:ext>
                </a:extLst>
              </a:tr>
              <a:tr h="388620">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585784800"/>
                  </a:ext>
                </a:extLst>
              </a:tr>
            </a:tbl>
          </a:graphicData>
        </a:graphic>
      </p:graphicFrame>
      <p:sp>
        <p:nvSpPr>
          <p:cNvPr id="7" name="Rectangle 6">
            <a:extLst>
              <a:ext uri="{FF2B5EF4-FFF2-40B4-BE49-F238E27FC236}">
                <a16:creationId xmlns:a16="http://schemas.microsoft.com/office/drawing/2014/main" id="{045AEC64-CF2E-4C63-A7C2-8DFFE652E6FA}"/>
              </a:ext>
            </a:extLst>
          </p:cNvPr>
          <p:cNvSpPr/>
          <p:nvPr/>
        </p:nvSpPr>
        <p:spPr>
          <a:xfrm>
            <a:off x="4979195" y="4871072"/>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Jan</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04710" y="487612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3351174"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2534075"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Sam</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713015" y="487612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Leo</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8227925"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Ted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88112" y="487175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787501"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7423814"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6603560"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4170889"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4A0AA6FA-3754-4661-BE53-B3882010EF68}"/>
              </a:ext>
            </a:extLst>
          </p:cNvPr>
          <p:cNvSpPr txBox="1"/>
          <p:nvPr/>
        </p:nvSpPr>
        <p:spPr>
          <a:xfrm>
            <a:off x="23196" y="0"/>
            <a:ext cx="3482003"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Hashing</a:t>
            </a:r>
            <a:endParaRPr lang="ti-ET"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4418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4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3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4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5"/>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06"/>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1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3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50"/>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3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7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8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9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1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4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51"/>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0"/>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31"/>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75"/>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8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9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0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19"/>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30"/>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41"/>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52"/>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6"/>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32"/>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76"/>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8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98"/>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09"/>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2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42"/>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53"/>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1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33"/>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77"/>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88"/>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99"/>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10"/>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3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4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5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4" grpId="0" animBg="1"/>
      <p:bldP spid="7" grpId="0" animBg="1"/>
      <p:bldP spid="8" grpId="0" animBg="1"/>
      <p:bldP spid="9" grpId="0" animBg="1"/>
      <p:bldP spid="10" grpId="0" animBg="1"/>
      <p:bldP spid="11" grpId="0" animBg="1"/>
      <p:bldP spid="14" grpId="0" animBg="1"/>
      <p:bldP spid="15" grpId="0" animBg="1"/>
      <p:bldP spid="16" grpId="0" animBg="1"/>
      <p:bldP spid="17"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id="{2E0C0BC7-EFD5-4E5E-826C-C03F98280589}"/>
              </a:ext>
            </a:extLst>
          </p:cNvPr>
          <p:cNvSpPr txBox="1"/>
          <p:nvPr/>
        </p:nvSpPr>
        <p:spPr>
          <a:xfrm>
            <a:off x="124141" y="956452"/>
            <a:ext cx="1270319" cy="415498"/>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latin typeface="Candara" panose="020E0502030303020204" pitchFamily="34" charset="0"/>
              </a:rPr>
              <a:t>Find Ada</a:t>
            </a:r>
            <a:endParaRPr lang="ti-ET" sz="2100" b="1" dirty="0">
              <a:effectLst>
                <a:outerShdw blurRad="38100" dist="38100" dir="2700000" algn="tl">
                  <a:srgbClr val="000000">
                    <a:alpha val="43137"/>
                  </a:srgbClr>
                </a:outerShdw>
              </a:effectLst>
            </a:endParaRPr>
          </a:p>
        </p:txBody>
      </p:sp>
      <p:graphicFrame>
        <p:nvGraphicFramePr>
          <p:cNvPr id="2" name="Table 2">
            <a:extLst>
              <a:ext uri="{FF2B5EF4-FFF2-40B4-BE49-F238E27FC236}">
                <a16:creationId xmlns:a16="http://schemas.microsoft.com/office/drawing/2014/main" id="{6C0D7F1E-D3D9-4148-A7BF-A19AE553DB39}"/>
              </a:ext>
            </a:extLst>
          </p:cNvPr>
          <p:cNvGraphicFramePr>
            <a:graphicFrameLocks noGrp="1"/>
          </p:cNvGraphicFramePr>
          <p:nvPr/>
        </p:nvGraphicFramePr>
        <p:xfrm>
          <a:off x="52231" y="4826893"/>
          <a:ext cx="8953054" cy="1173857"/>
        </p:xfrm>
        <a:graphic>
          <a:graphicData uri="http://schemas.openxmlformats.org/drawingml/2006/table">
            <a:tbl>
              <a:tblPr firstRow="1" bandRow="1">
                <a:tableStyleId>{5C22544A-7EE6-4342-B048-85BDC9FD1C3A}</a:tableStyleId>
              </a:tblPr>
              <a:tblGrid>
                <a:gridCol w="813914">
                  <a:extLst>
                    <a:ext uri="{9D8B030D-6E8A-4147-A177-3AD203B41FA5}">
                      <a16:colId xmlns:a16="http://schemas.microsoft.com/office/drawing/2014/main" val="2011595753"/>
                    </a:ext>
                  </a:extLst>
                </a:gridCol>
                <a:gridCol w="813914">
                  <a:extLst>
                    <a:ext uri="{9D8B030D-6E8A-4147-A177-3AD203B41FA5}">
                      <a16:colId xmlns:a16="http://schemas.microsoft.com/office/drawing/2014/main" val="3283128836"/>
                    </a:ext>
                  </a:extLst>
                </a:gridCol>
                <a:gridCol w="813914">
                  <a:extLst>
                    <a:ext uri="{9D8B030D-6E8A-4147-A177-3AD203B41FA5}">
                      <a16:colId xmlns:a16="http://schemas.microsoft.com/office/drawing/2014/main" val="2258586344"/>
                    </a:ext>
                  </a:extLst>
                </a:gridCol>
                <a:gridCol w="813914">
                  <a:extLst>
                    <a:ext uri="{9D8B030D-6E8A-4147-A177-3AD203B41FA5}">
                      <a16:colId xmlns:a16="http://schemas.microsoft.com/office/drawing/2014/main" val="1611810238"/>
                    </a:ext>
                  </a:extLst>
                </a:gridCol>
                <a:gridCol w="813914">
                  <a:extLst>
                    <a:ext uri="{9D8B030D-6E8A-4147-A177-3AD203B41FA5}">
                      <a16:colId xmlns:a16="http://schemas.microsoft.com/office/drawing/2014/main" val="2935246019"/>
                    </a:ext>
                  </a:extLst>
                </a:gridCol>
                <a:gridCol w="813914">
                  <a:extLst>
                    <a:ext uri="{9D8B030D-6E8A-4147-A177-3AD203B41FA5}">
                      <a16:colId xmlns:a16="http://schemas.microsoft.com/office/drawing/2014/main" val="503074905"/>
                    </a:ext>
                  </a:extLst>
                </a:gridCol>
                <a:gridCol w="813914">
                  <a:extLst>
                    <a:ext uri="{9D8B030D-6E8A-4147-A177-3AD203B41FA5}">
                      <a16:colId xmlns:a16="http://schemas.microsoft.com/office/drawing/2014/main" val="659884853"/>
                    </a:ext>
                  </a:extLst>
                </a:gridCol>
                <a:gridCol w="813914">
                  <a:extLst>
                    <a:ext uri="{9D8B030D-6E8A-4147-A177-3AD203B41FA5}">
                      <a16:colId xmlns:a16="http://schemas.microsoft.com/office/drawing/2014/main" val="3527307334"/>
                    </a:ext>
                  </a:extLst>
                </a:gridCol>
                <a:gridCol w="813914">
                  <a:extLst>
                    <a:ext uri="{9D8B030D-6E8A-4147-A177-3AD203B41FA5}">
                      <a16:colId xmlns:a16="http://schemas.microsoft.com/office/drawing/2014/main" val="687859308"/>
                    </a:ext>
                  </a:extLst>
                </a:gridCol>
                <a:gridCol w="813914">
                  <a:extLst>
                    <a:ext uri="{9D8B030D-6E8A-4147-A177-3AD203B41FA5}">
                      <a16:colId xmlns:a16="http://schemas.microsoft.com/office/drawing/2014/main" val="391709308"/>
                    </a:ext>
                  </a:extLst>
                </a:gridCol>
                <a:gridCol w="813914">
                  <a:extLst>
                    <a:ext uri="{9D8B030D-6E8A-4147-A177-3AD203B41FA5}">
                      <a16:colId xmlns:a16="http://schemas.microsoft.com/office/drawing/2014/main" val="2332360890"/>
                    </a:ext>
                  </a:extLst>
                </a:gridCol>
              </a:tblGrid>
              <a:tr h="785237">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4007604282"/>
                  </a:ext>
                </a:extLst>
              </a:tr>
              <a:tr h="388620">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585784800"/>
                  </a:ext>
                </a:extLst>
              </a:tr>
            </a:tbl>
          </a:graphicData>
        </a:graphic>
      </p:graphicFrame>
      <p:sp>
        <p:nvSpPr>
          <p:cNvPr id="7" name="Rectangle 6">
            <a:extLst>
              <a:ext uri="{FF2B5EF4-FFF2-40B4-BE49-F238E27FC236}">
                <a16:creationId xmlns:a16="http://schemas.microsoft.com/office/drawing/2014/main" id="{045AEC64-CF2E-4C63-A7C2-8DFFE652E6FA}"/>
              </a:ext>
            </a:extLst>
          </p:cNvPr>
          <p:cNvSpPr/>
          <p:nvPr/>
        </p:nvSpPr>
        <p:spPr>
          <a:xfrm>
            <a:off x="4979195" y="4871072"/>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Jan</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04710" y="487612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3351174"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2534075"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Sam</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713015" y="487612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Leo</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8227925"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Ted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88112" y="487175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787501"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7423814"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6603560" y="486744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4170889" y="4869467"/>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sp>
        <p:nvSpPr>
          <p:cNvPr id="159" name="TextBox 158">
            <a:extLst>
              <a:ext uri="{FF2B5EF4-FFF2-40B4-BE49-F238E27FC236}">
                <a16:creationId xmlns:a16="http://schemas.microsoft.com/office/drawing/2014/main" id="{0C14536E-1DF0-4A25-9A9A-14C20CAA3862}"/>
              </a:ext>
            </a:extLst>
          </p:cNvPr>
          <p:cNvSpPr txBox="1"/>
          <p:nvPr/>
        </p:nvSpPr>
        <p:spPr>
          <a:xfrm>
            <a:off x="124141" y="1388780"/>
            <a:ext cx="6633395" cy="415498"/>
          </a:xfrm>
          <a:prstGeom prst="rect">
            <a:avLst/>
          </a:prstGeom>
          <a:noFill/>
        </p:spPr>
        <p:txBody>
          <a:bodyPr wrap="square" rtlCol="0">
            <a:spAutoFit/>
          </a:bodyPr>
          <a:lstStyle/>
          <a:p>
            <a:r>
              <a:rPr lang="en-US" sz="21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SUM(ASCII Codes) Mod Size</a:t>
            </a:r>
            <a:endParaRPr lang="ti-ET" sz="2100" b="1" dirty="0">
              <a:effectLst>
                <a:outerShdw blurRad="38100" dist="38100" dir="2700000" algn="tl">
                  <a:srgbClr val="000000">
                    <a:alpha val="43137"/>
                  </a:srgbClr>
                </a:outerShdw>
              </a:effectLst>
              <a:cs typeface="Courier New" panose="02070309020205020404" pitchFamily="49" charset="0"/>
            </a:endParaRPr>
          </a:p>
        </p:txBody>
      </p:sp>
      <p:sp>
        <p:nvSpPr>
          <p:cNvPr id="160" name="TextBox 159">
            <a:extLst>
              <a:ext uri="{FF2B5EF4-FFF2-40B4-BE49-F238E27FC236}">
                <a16:creationId xmlns:a16="http://schemas.microsoft.com/office/drawing/2014/main" id="{75D8424D-2065-4AF9-BA85-E1B1838CA68C}"/>
              </a:ext>
            </a:extLst>
          </p:cNvPr>
          <p:cNvSpPr txBox="1"/>
          <p:nvPr/>
        </p:nvSpPr>
        <p:spPr>
          <a:xfrm>
            <a:off x="124141" y="1923580"/>
            <a:ext cx="6633395" cy="415498"/>
          </a:xfrm>
          <a:prstGeom prst="rect">
            <a:avLst/>
          </a:prstGeom>
          <a:noFill/>
        </p:spPr>
        <p:txBody>
          <a:bodyPr wrap="square" rtlCol="0">
            <a:spAutoFit/>
          </a:bodyPr>
          <a:lstStyle/>
          <a:p>
            <a:r>
              <a:rPr lang="en-US" sz="21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SUM = 65 + 100 + 97 = 262</a:t>
            </a:r>
            <a:endParaRPr lang="ti-ET" sz="210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61" name="TextBox 160">
            <a:extLst>
              <a:ext uri="{FF2B5EF4-FFF2-40B4-BE49-F238E27FC236}">
                <a16:creationId xmlns:a16="http://schemas.microsoft.com/office/drawing/2014/main" id="{9EEADEDB-A5CB-48F2-BBCC-A1953DBF220E}"/>
              </a:ext>
            </a:extLst>
          </p:cNvPr>
          <p:cNvSpPr txBox="1"/>
          <p:nvPr/>
        </p:nvSpPr>
        <p:spPr>
          <a:xfrm>
            <a:off x="124141" y="2450608"/>
            <a:ext cx="6633395" cy="415498"/>
          </a:xfrm>
          <a:prstGeom prst="rect">
            <a:avLst/>
          </a:prstGeom>
          <a:noFill/>
        </p:spPr>
        <p:txBody>
          <a:bodyPr wrap="square" rtlCol="0">
            <a:spAutoFit/>
          </a:bodyPr>
          <a:lstStyle/>
          <a:p>
            <a:r>
              <a:rPr lang="en-US" sz="2100" b="1" dirty="0">
                <a:solidFill>
                  <a:srgbClr val="0070C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Index = 262 Mod 11 = 9</a:t>
            </a:r>
            <a:endParaRPr lang="ti-ET" sz="2100" b="1" dirty="0">
              <a:solidFill>
                <a:srgbClr val="0070C0"/>
              </a:solidFill>
              <a:effectLst>
                <a:outerShdw blurRad="38100" dist="38100" dir="2700000" algn="tl">
                  <a:srgbClr val="000000">
                    <a:alpha val="43137"/>
                  </a:srgbClr>
                </a:outerShdw>
              </a:effectLst>
              <a:cs typeface="Courier New" panose="02070309020205020404" pitchFamily="49" charset="0"/>
            </a:endParaRPr>
          </a:p>
        </p:txBody>
      </p:sp>
      <p:sp>
        <p:nvSpPr>
          <p:cNvPr id="162" name="Rectangle 161">
            <a:extLst>
              <a:ext uri="{FF2B5EF4-FFF2-40B4-BE49-F238E27FC236}">
                <a16:creationId xmlns:a16="http://schemas.microsoft.com/office/drawing/2014/main" id="{4D66662D-C108-408F-9E0F-EF275D371007}"/>
              </a:ext>
            </a:extLst>
          </p:cNvPr>
          <p:cNvSpPr/>
          <p:nvPr/>
        </p:nvSpPr>
        <p:spPr>
          <a:xfrm>
            <a:off x="7498080" y="4979670"/>
            <a:ext cx="598750" cy="480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endParaRPr lang="ti-ET" sz="1800" b="1" dirty="0">
              <a:effectLst>
                <a:outerShdw blurRad="38100" dist="38100" dir="2700000" algn="tl">
                  <a:srgbClr val="000000">
                    <a:alpha val="43137"/>
                  </a:srgbClr>
                </a:outerShdw>
              </a:effectLst>
            </a:endParaRPr>
          </a:p>
        </p:txBody>
      </p:sp>
      <p:sp>
        <p:nvSpPr>
          <p:cNvPr id="163" name="TextBox 162">
            <a:extLst>
              <a:ext uri="{FF2B5EF4-FFF2-40B4-BE49-F238E27FC236}">
                <a16:creationId xmlns:a16="http://schemas.microsoft.com/office/drawing/2014/main" id="{5CED1745-F8A8-4EAF-958B-8C569C5580D0}"/>
              </a:ext>
            </a:extLst>
          </p:cNvPr>
          <p:cNvSpPr txBox="1"/>
          <p:nvPr/>
        </p:nvSpPr>
        <p:spPr>
          <a:xfrm>
            <a:off x="7328557" y="956452"/>
            <a:ext cx="1722328"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Candara" panose="020E0502030303020204" pitchFamily="34" charset="0"/>
              </a:rPr>
              <a:t>Key Value Pair</a:t>
            </a:r>
            <a:endParaRPr lang="ti-ET" sz="1800" b="1" dirty="0">
              <a:effectLst>
                <a:outerShdw blurRad="38100" dist="38100" dir="2700000" algn="tl">
                  <a:srgbClr val="000000">
                    <a:alpha val="43137"/>
                  </a:srgbClr>
                </a:outerShdw>
              </a:effectLst>
            </a:endParaRPr>
          </a:p>
        </p:txBody>
      </p:sp>
      <p:sp>
        <p:nvSpPr>
          <p:cNvPr id="164" name="Rectangle 163">
            <a:extLst>
              <a:ext uri="{FF2B5EF4-FFF2-40B4-BE49-F238E27FC236}">
                <a16:creationId xmlns:a16="http://schemas.microsoft.com/office/drawing/2014/main" id="{8E1A2B9E-B37E-4400-A0B1-DACE06E9C82B}"/>
              </a:ext>
            </a:extLst>
          </p:cNvPr>
          <p:cNvSpPr/>
          <p:nvPr/>
        </p:nvSpPr>
        <p:spPr>
          <a:xfrm>
            <a:off x="7162800" y="1435588"/>
            <a:ext cx="1888085" cy="1097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Ada</a:t>
            </a:r>
          </a:p>
          <a:p>
            <a:pPr algn="ctr"/>
            <a:r>
              <a:rPr lang="en-US" sz="1800" b="1" dirty="0">
                <a:effectLst>
                  <a:outerShdw blurRad="38100" dist="38100" dir="2700000" algn="tl">
                    <a:srgbClr val="000000">
                      <a:alpha val="43137"/>
                    </a:srgbClr>
                  </a:outerShdw>
                </a:effectLst>
              </a:rPr>
              <a:t>10/12/1885</a:t>
            </a:r>
          </a:p>
          <a:p>
            <a:pPr algn="ctr"/>
            <a:r>
              <a:rPr lang="en-US" sz="1800" b="1" dirty="0">
                <a:effectLst>
                  <a:outerShdw blurRad="38100" dist="38100" dir="2700000" algn="tl">
                    <a:srgbClr val="000000">
                      <a:alpha val="43137"/>
                    </a:srgbClr>
                  </a:outerShdw>
                </a:effectLst>
              </a:rPr>
              <a:t>Mathematician</a:t>
            </a:r>
          </a:p>
          <a:p>
            <a:pPr algn="ctr"/>
            <a:r>
              <a:rPr lang="en-US" sz="1800" b="1" dirty="0">
                <a:effectLst>
                  <a:outerShdw blurRad="38100" dist="38100" dir="2700000" algn="tl">
                    <a:srgbClr val="000000">
                      <a:alpha val="43137"/>
                    </a:srgbClr>
                  </a:outerShdw>
                </a:effectLst>
              </a:rPr>
              <a:t>…</a:t>
            </a:r>
            <a:endParaRPr lang="ti-ET" sz="1800" b="1" dirty="0">
              <a:effectLst>
                <a:outerShdw blurRad="38100" dist="38100" dir="2700000" algn="tl">
                  <a:srgbClr val="000000">
                    <a:alpha val="43137"/>
                  </a:srgbClr>
                </a:outerShdw>
              </a:effectLst>
            </a:endParaRPr>
          </a:p>
        </p:txBody>
      </p:sp>
      <p:pic>
        <p:nvPicPr>
          <p:cNvPr id="165" name="Picture 164">
            <a:extLst>
              <a:ext uri="{FF2B5EF4-FFF2-40B4-BE49-F238E27FC236}">
                <a16:creationId xmlns:a16="http://schemas.microsoft.com/office/drawing/2014/main" id="{B53D5E52-37ED-4EAB-9A66-6E8E8A31CD90}"/>
              </a:ext>
            </a:extLst>
          </p:cNvPr>
          <p:cNvPicPr>
            <a:picLocks noChangeAspect="1"/>
          </p:cNvPicPr>
          <p:nvPr/>
        </p:nvPicPr>
        <p:blipFill rotWithShape="1">
          <a:blip r:embed="rId2"/>
          <a:srcRect l="9333" t="69340" r="10417" b="9223"/>
          <a:stretch/>
        </p:blipFill>
        <p:spPr>
          <a:xfrm>
            <a:off x="26116" y="4713841"/>
            <a:ext cx="9091769" cy="1280160"/>
          </a:xfrm>
          <a:prstGeom prst="rect">
            <a:avLst/>
          </a:prstGeom>
        </p:spPr>
      </p:pic>
    </p:spTree>
    <p:extLst>
      <p:ext uri="{BB962C8B-B14F-4D97-AF65-F5344CB8AC3E}">
        <p14:creationId xmlns:p14="http://schemas.microsoft.com/office/powerpoint/2010/main" val="38858822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4.375E-6 -0.00023 L -4.375E-6 0.00046 C -0.00052 -0.0213 -0.00052 -0.04236 -0.00104 -0.06343 C -0.00208 -0.09931 -0.00117 -0.09213 -0.00364 -0.11042 C -0.00403 -0.11597 -0.00429 -0.1213 -0.00455 -0.12685 C -0.00507 -0.13334 -0.00625 -0.13959 -0.00729 -0.1463 C -0.0082 -0.16019 -0.00885 -0.17454 -0.01002 -0.18843 C -0.01015 -0.19005 -0.01132 -0.20695 -0.01184 -0.20949 C -0.01224 -0.21227 -0.01289 -0.21459 -0.01341 -0.21759 C -0.01536 -0.23727 -0.01302 -0.21875 -0.01627 -0.2338 C -0.01666 -0.23588 -0.01666 -0.2382 -0.01705 -0.24051 C -0.01757 -0.24259 -0.01849 -0.24445 -0.01888 -0.24676 C -0.01966 -0.25093 -0.01979 -0.25556 -0.0207 -0.25972 C -0.02213 -0.26621 -0.02421 -0.27222 -0.02526 -0.27917 C -0.02721 -0.29421 -0.0246 -0.27546 -0.02786 -0.29537 C -0.02812 -0.29746 -0.02825 -0.3 -0.02864 -0.30185 C -0.02916 -0.30371 -0.03007 -0.30486 -0.03046 -0.30695 C -0.03125 -0.30926 -0.03164 -0.31227 -0.03229 -0.31505 C -0.03268 -0.31667 -0.03359 -0.31806 -0.03411 -0.31968 C -0.03802 -0.33241 -0.03346 -0.3206 -0.03854 -0.33287 C -0.04401 -0.36273 -0.0358 -0.32084 -0.04388 -0.35232 C -0.04518 -0.35695 -0.04518 -0.36227 -0.04661 -0.3669 C -0.04817 -0.37199 -0.05104 -0.37616 -0.05286 -0.38171 C -0.0569 -0.39236 -0.06028 -0.40463 -0.06445 -0.41551 C -0.06862 -0.42662 -0.0733 -0.43658 -0.07695 -0.44815 C -0.07942 -0.45579 -0.08203 -0.46296 -0.08411 -0.47084 C -0.08463 -0.47292 -0.08502 -0.47523 -0.08593 -0.47732 C -0.08658 -0.47871 -0.08776 -0.47917 -0.08854 -0.48056 C -0.09075 -0.4838 -0.09231 -0.48889 -0.09492 -0.49167 C -0.09661 -0.49398 -0.09856 -0.4956 -0.10013 -0.49815 C -0.10585 -0.50857 -0.1 -0.49838 -0.10559 -0.50625 C -0.10742 -0.50926 -0.10898 -0.51204 -0.11093 -0.51459 C -0.11263 -0.51644 -0.11458 -0.51759 -0.11627 -0.51945 C -0.12434 -0.52847 -0.11757 -0.52408 -0.12343 -0.52755 C -0.13281 -0.54445 -0.12161 -0.52593 -0.13059 -0.53727 C -0.13164 -0.53866 -0.13216 -0.54074 -0.1332 -0.5419 C -0.13554 -0.54468 -0.13789 -0.54722 -0.14036 -0.54861 C -0.1414 -0.54908 -0.14218 -0.54931 -0.14296 -0.55 C -0.14492 -0.55209 -0.14778 -0.55648 -0.14934 -0.5581 C -0.15039 -0.55972 -0.15169 -0.56065 -0.15299 -0.56158 C -0.15612 -0.56412 -0.15625 -0.56296 -0.16002 -0.56482 C -0.16184 -0.56551 -0.16367 -0.56736 -0.16536 -0.56829 C -0.16744 -0.56921 -0.16953 -0.57014 -0.17161 -0.5713 C -0.17578 -0.57662 -0.18046 -0.58241 -0.18502 -0.58588 C -0.18854 -0.58866 -0.19218 -0.59051 -0.19583 -0.59259 C -0.20416 -0.59699 -0.2125 -0.60116 -0.22083 -0.60556 C -0.23255 -0.61158 -0.22604 -0.60926 -0.23606 -0.61181 C -0.23958 -0.61412 -0.24335 -0.61528 -0.24674 -0.61829 C -0.24791 -0.61945 -0.24908 -0.62107 -0.25026 -0.62176 C -0.25234 -0.62292 -0.25455 -0.62361 -0.25651 -0.625 C -0.25807 -0.6257 -0.2595 -0.62732 -0.26093 -0.62801 C -0.26224 -0.62871 -0.26354 -0.62894 -0.26458 -0.62986 C -0.26588 -0.63056 -0.26705 -0.63195 -0.26809 -0.63287 C -0.27109 -0.63496 -0.27408 -0.63611 -0.27708 -0.63796 C -0.29023 -0.64514 -0.30312 -0.6544 -0.3164 -0.66042 L -0.42187 -0.70926 C -0.43072 -0.71343 -0.43958 -0.72037 -0.44869 -0.72222 L -0.49427 -0.73195 C -0.50091 -0.73334 -0.50742 -0.7338 -0.5138 -0.73519 C -0.5483 -0.74283 -0.51263 -0.73866 -0.55052 -0.74167 L -0.5845 -0.74977 C -0.59661 -0.75209 -0.60924 -0.75116 -0.62109 -0.75625 C -0.63203 -0.76111 -0.64309 -0.76759 -0.65234 -0.77917 C -0.65507 -0.78195 -0.65716 -0.7882 -0.66041 -0.78866 C -0.67174 -0.79028 -0.66705 -0.79005 -0.6746 -0.79005 L -0.6746 -0.78982 " pathEditMode="relative" rAng="0" ptsTypes="AAAAAAAAAAAAAAAAAAAAAAAAAAAAAAAAAAAAAAAAAAAAAAAAAAAAAAAAAAAAAAAAAA">
                                      <p:cBhvr>
                                        <p:cTn id="22" dur="2000" fill="hold"/>
                                        <p:tgtEl>
                                          <p:spTgt spid="162"/>
                                        </p:tgtEl>
                                        <p:attrNameLst>
                                          <p:attrName>ppt_x</p:attrName>
                                          <p:attrName>ppt_y</p:attrName>
                                        </p:attrNameLst>
                                      </p:cBhvr>
                                      <p:rCtr x="-33737" y="-39468"/>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6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7" grpId="0" animBg="1"/>
      <p:bldP spid="8" grpId="0" animBg="1"/>
      <p:bldP spid="9" grpId="0" animBg="1"/>
      <p:bldP spid="10" grpId="0" animBg="1"/>
      <p:bldP spid="11" grpId="0" animBg="1"/>
      <p:bldP spid="14" grpId="0" animBg="1"/>
      <p:bldP spid="15" grpId="0" animBg="1"/>
      <p:bldP spid="16" grpId="0" animBg="1"/>
      <p:bldP spid="17" grpId="0" animBg="1"/>
      <p:bldP spid="19" grpId="0" animBg="1"/>
      <p:bldP spid="20" grpId="0" animBg="1"/>
      <p:bldP spid="159" grpId="0"/>
      <p:bldP spid="160" grpId="0"/>
      <p:bldP spid="161" grpId="0"/>
      <p:bldP spid="162" grpId="0" animBg="1"/>
      <p:bldP spid="162" grpId="1" animBg="1"/>
      <p:bldP spid="163" grpId="0"/>
      <p:bldP spid="1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9B8CB6AF-BA6C-42A0-BD02-18002A02F07B}"/>
              </a:ext>
            </a:extLst>
          </p:cNvPr>
          <p:cNvSpPr txBox="1"/>
          <p:nvPr/>
        </p:nvSpPr>
        <p:spPr>
          <a:xfrm>
            <a:off x="60143" y="876841"/>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Mia</a:t>
            </a:r>
            <a:endParaRPr lang="ti-ET" sz="1500" b="1" dirty="0">
              <a:effectLst>
                <a:outerShdw blurRad="38100" dist="38100" dir="2700000" algn="tl">
                  <a:srgbClr val="000000">
                    <a:alpha val="43137"/>
                  </a:srgbClr>
                </a:outerShdw>
              </a:effectLst>
            </a:endParaRPr>
          </a:p>
        </p:txBody>
      </p:sp>
      <p:sp>
        <p:nvSpPr>
          <p:cNvPr id="24" name="TextBox 23">
            <a:extLst>
              <a:ext uri="{FF2B5EF4-FFF2-40B4-BE49-F238E27FC236}">
                <a16:creationId xmlns:a16="http://schemas.microsoft.com/office/drawing/2014/main" id="{80537652-04E7-4A3A-97EE-A865DAD57E50}"/>
              </a:ext>
            </a:extLst>
          </p:cNvPr>
          <p:cNvSpPr txBox="1"/>
          <p:nvPr/>
        </p:nvSpPr>
        <p:spPr>
          <a:xfrm>
            <a:off x="60143" y="122309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Tim</a:t>
            </a:r>
            <a:endParaRPr lang="ti-ET" sz="1500" b="1" dirty="0">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A950179A-5AE8-4A18-B7CF-648528BD4739}"/>
              </a:ext>
            </a:extLst>
          </p:cNvPr>
          <p:cNvSpPr txBox="1"/>
          <p:nvPr/>
        </p:nvSpPr>
        <p:spPr>
          <a:xfrm>
            <a:off x="60143" y="1578720"/>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Bea</a:t>
            </a:r>
            <a:endParaRPr lang="ti-ET" sz="1500" b="1" dirty="0">
              <a:effectLst>
                <a:outerShdw blurRad="38100" dist="38100" dir="2700000" algn="tl">
                  <a:srgbClr val="000000">
                    <a:alpha val="43137"/>
                  </a:srgbClr>
                </a:outerShdw>
              </a:effectLst>
            </a:endParaRPr>
          </a:p>
        </p:txBody>
      </p:sp>
      <p:sp>
        <p:nvSpPr>
          <p:cNvPr id="26" name="TextBox 25">
            <a:extLst>
              <a:ext uri="{FF2B5EF4-FFF2-40B4-BE49-F238E27FC236}">
                <a16:creationId xmlns:a16="http://schemas.microsoft.com/office/drawing/2014/main" id="{9FD22604-43DC-4694-B1B4-FE386CEB3644}"/>
              </a:ext>
            </a:extLst>
          </p:cNvPr>
          <p:cNvSpPr txBox="1"/>
          <p:nvPr/>
        </p:nvSpPr>
        <p:spPr>
          <a:xfrm>
            <a:off x="60143" y="1930827"/>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Zoe</a:t>
            </a:r>
            <a:endParaRPr lang="ti-ET" sz="1500" b="1" dirty="0">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F4FB59FA-CA1A-487B-BCC9-D5BAB3D1FEB2}"/>
              </a:ext>
            </a:extLst>
          </p:cNvPr>
          <p:cNvSpPr txBox="1"/>
          <p:nvPr/>
        </p:nvSpPr>
        <p:spPr>
          <a:xfrm>
            <a:off x="60143" y="228464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Sue</a:t>
            </a:r>
            <a:endParaRPr lang="ti-ET" sz="1500" b="1" dirty="0">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43853DCD-B7D2-4F48-9035-4C1DA37AF0EE}"/>
              </a:ext>
            </a:extLst>
          </p:cNvPr>
          <p:cNvSpPr txBox="1"/>
          <p:nvPr/>
        </p:nvSpPr>
        <p:spPr>
          <a:xfrm>
            <a:off x="60143" y="2640276"/>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Len</a:t>
            </a:r>
            <a:endParaRPr lang="ti-ET" sz="1500" b="1" dirty="0">
              <a:effectLst>
                <a:outerShdw blurRad="38100" dist="38100" dir="2700000" algn="tl">
                  <a:srgbClr val="000000">
                    <a:alpha val="43137"/>
                  </a:srgbClr>
                </a:outerShdw>
              </a:effectLst>
            </a:endParaRPr>
          </a:p>
        </p:txBody>
      </p:sp>
      <p:sp>
        <p:nvSpPr>
          <p:cNvPr id="29" name="TextBox 28">
            <a:extLst>
              <a:ext uri="{FF2B5EF4-FFF2-40B4-BE49-F238E27FC236}">
                <a16:creationId xmlns:a16="http://schemas.microsoft.com/office/drawing/2014/main" id="{EB7B574F-D248-4BDF-B2A7-4B10115A63D3}"/>
              </a:ext>
            </a:extLst>
          </p:cNvPr>
          <p:cNvSpPr txBox="1"/>
          <p:nvPr/>
        </p:nvSpPr>
        <p:spPr>
          <a:xfrm>
            <a:off x="60143" y="3004055"/>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Moe</a:t>
            </a:r>
            <a:endParaRPr lang="ti-ET" sz="1500" b="1" dirty="0">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4241D251-CB67-413A-9F4D-C12969DE93B0}"/>
              </a:ext>
            </a:extLst>
          </p:cNvPr>
          <p:cNvSpPr txBox="1"/>
          <p:nvPr/>
        </p:nvSpPr>
        <p:spPr>
          <a:xfrm>
            <a:off x="65337" y="3697228"/>
            <a:ext cx="601031"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Rae</a:t>
            </a:r>
            <a:endParaRPr lang="ti-ET" sz="1500" b="1" dirty="0">
              <a:effectLst>
                <a:outerShdw blurRad="38100" dist="38100" dir="2700000" algn="tl">
                  <a:srgbClr val="000000">
                    <a:alpha val="43137"/>
                  </a:srgbClr>
                </a:outerShdw>
              </a:effectLst>
            </a:endParaRPr>
          </a:p>
        </p:txBody>
      </p:sp>
      <p:sp>
        <p:nvSpPr>
          <p:cNvPr id="31" name="TextBox 30">
            <a:extLst>
              <a:ext uri="{FF2B5EF4-FFF2-40B4-BE49-F238E27FC236}">
                <a16:creationId xmlns:a16="http://schemas.microsoft.com/office/drawing/2014/main" id="{3292D721-2A68-47C7-8534-E3B19DE8E9CB}"/>
              </a:ext>
            </a:extLst>
          </p:cNvPr>
          <p:cNvSpPr txBox="1"/>
          <p:nvPr/>
        </p:nvSpPr>
        <p:spPr>
          <a:xfrm>
            <a:off x="60143" y="3350986"/>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Lou</a:t>
            </a:r>
            <a:endParaRPr lang="ti-ET" sz="1500" b="1" dirty="0">
              <a:effectLst>
                <a:outerShdw blurRad="38100" dist="38100" dir="2700000" algn="tl">
                  <a:srgbClr val="000000">
                    <a:alpha val="43137"/>
                  </a:srgbClr>
                </a:outerShdw>
              </a:effectLst>
            </a:endParaRPr>
          </a:p>
        </p:txBody>
      </p:sp>
      <p:sp>
        <p:nvSpPr>
          <p:cNvPr id="32" name="TextBox 31">
            <a:extLst>
              <a:ext uri="{FF2B5EF4-FFF2-40B4-BE49-F238E27FC236}">
                <a16:creationId xmlns:a16="http://schemas.microsoft.com/office/drawing/2014/main" id="{965338D9-8EE7-417A-83F9-488327977047}"/>
              </a:ext>
            </a:extLst>
          </p:cNvPr>
          <p:cNvSpPr txBox="1"/>
          <p:nvPr/>
        </p:nvSpPr>
        <p:spPr>
          <a:xfrm>
            <a:off x="60143" y="4043470"/>
            <a:ext cx="608522"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Max</a:t>
            </a:r>
            <a:endParaRPr lang="ti-ET" sz="1500" b="1" dirty="0">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1EB47A4D-264A-49B9-A73B-4FF035506816}"/>
              </a:ext>
            </a:extLst>
          </p:cNvPr>
          <p:cNvSpPr txBox="1"/>
          <p:nvPr/>
        </p:nvSpPr>
        <p:spPr>
          <a:xfrm>
            <a:off x="60143" y="4398135"/>
            <a:ext cx="616106" cy="323165"/>
          </a:xfrm>
          <a:prstGeom prst="rect">
            <a:avLst/>
          </a:prstGeom>
          <a:solidFill>
            <a:srgbClr val="92D050"/>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Tod</a:t>
            </a:r>
            <a:endParaRPr lang="ti-ET" sz="1500" b="1" dirty="0">
              <a:effectLst>
                <a:outerShdw blurRad="38100" dist="38100" dir="2700000" algn="tl">
                  <a:srgbClr val="000000">
                    <a:alpha val="43137"/>
                  </a:srgbClr>
                </a:outerShdw>
              </a:effectLst>
            </a:endParaRPr>
          </a:p>
        </p:txBody>
      </p:sp>
      <p:sp>
        <p:nvSpPr>
          <p:cNvPr id="67" name="TextBox 66">
            <a:extLst>
              <a:ext uri="{FF2B5EF4-FFF2-40B4-BE49-F238E27FC236}">
                <a16:creationId xmlns:a16="http://schemas.microsoft.com/office/drawing/2014/main" id="{66518AA4-9425-41F7-BC04-6E8016A58DA9}"/>
              </a:ext>
            </a:extLst>
          </p:cNvPr>
          <p:cNvSpPr txBox="1"/>
          <p:nvPr/>
        </p:nvSpPr>
        <p:spPr>
          <a:xfrm>
            <a:off x="776280" y="876841"/>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68" name="TextBox 67">
            <a:extLst>
              <a:ext uri="{FF2B5EF4-FFF2-40B4-BE49-F238E27FC236}">
                <a16:creationId xmlns:a16="http://schemas.microsoft.com/office/drawing/2014/main" id="{EA1C0807-9B67-49C7-B273-A015C7080CE3}"/>
              </a:ext>
            </a:extLst>
          </p:cNvPr>
          <p:cNvSpPr txBox="1"/>
          <p:nvPr/>
        </p:nvSpPr>
        <p:spPr>
          <a:xfrm>
            <a:off x="776280" y="122309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69" name="TextBox 68">
            <a:extLst>
              <a:ext uri="{FF2B5EF4-FFF2-40B4-BE49-F238E27FC236}">
                <a16:creationId xmlns:a16="http://schemas.microsoft.com/office/drawing/2014/main" id="{13A50E8A-E1FE-4D04-9979-EFFD07B9A972}"/>
              </a:ext>
            </a:extLst>
          </p:cNvPr>
          <p:cNvSpPr txBox="1"/>
          <p:nvPr/>
        </p:nvSpPr>
        <p:spPr>
          <a:xfrm>
            <a:off x="776280" y="1578720"/>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B</a:t>
            </a:r>
            <a:endParaRPr lang="ti-ET" sz="1500" b="1" dirty="0">
              <a:effectLst>
                <a:outerShdw blurRad="38100" dist="38100" dir="2700000" algn="tl">
                  <a:srgbClr val="000000">
                    <a:alpha val="43137"/>
                  </a:srgbClr>
                </a:outerShdw>
              </a:effectLst>
            </a:endParaRPr>
          </a:p>
        </p:txBody>
      </p:sp>
      <p:sp>
        <p:nvSpPr>
          <p:cNvPr id="70" name="TextBox 69">
            <a:extLst>
              <a:ext uri="{FF2B5EF4-FFF2-40B4-BE49-F238E27FC236}">
                <a16:creationId xmlns:a16="http://schemas.microsoft.com/office/drawing/2014/main" id="{F933B613-0BF9-458C-A291-85FF1200B2FD}"/>
              </a:ext>
            </a:extLst>
          </p:cNvPr>
          <p:cNvSpPr txBox="1"/>
          <p:nvPr/>
        </p:nvSpPr>
        <p:spPr>
          <a:xfrm>
            <a:off x="776280" y="1930827"/>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Z</a:t>
            </a:r>
            <a:endParaRPr lang="ti-ET" sz="1500" b="1" dirty="0">
              <a:effectLst>
                <a:outerShdw blurRad="38100" dist="38100" dir="2700000" algn="tl">
                  <a:srgbClr val="000000">
                    <a:alpha val="43137"/>
                  </a:srgbClr>
                </a:outerShdw>
              </a:effectLst>
            </a:endParaRPr>
          </a:p>
        </p:txBody>
      </p:sp>
      <p:sp>
        <p:nvSpPr>
          <p:cNvPr id="71" name="TextBox 70">
            <a:extLst>
              <a:ext uri="{FF2B5EF4-FFF2-40B4-BE49-F238E27FC236}">
                <a16:creationId xmlns:a16="http://schemas.microsoft.com/office/drawing/2014/main" id="{8110325A-60F8-4A70-BE64-B76FF9B028E9}"/>
              </a:ext>
            </a:extLst>
          </p:cNvPr>
          <p:cNvSpPr txBox="1"/>
          <p:nvPr/>
        </p:nvSpPr>
        <p:spPr>
          <a:xfrm>
            <a:off x="776280" y="228464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S</a:t>
            </a:r>
            <a:endParaRPr lang="ti-ET" sz="1500" b="1" dirty="0">
              <a:effectLst>
                <a:outerShdw blurRad="38100" dist="38100" dir="2700000" algn="tl">
                  <a:srgbClr val="000000">
                    <a:alpha val="43137"/>
                  </a:srgbClr>
                </a:outerShdw>
              </a:effectLst>
            </a:endParaRPr>
          </a:p>
        </p:txBody>
      </p:sp>
      <p:sp>
        <p:nvSpPr>
          <p:cNvPr id="72" name="TextBox 71">
            <a:extLst>
              <a:ext uri="{FF2B5EF4-FFF2-40B4-BE49-F238E27FC236}">
                <a16:creationId xmlns:a16="http://schemas.microsoft.com/office/drawing/2014/main" id="{AFA4EE56-75DE-44E1-85AB-5E9AD615C999}"/>
              </a:ext>
            </a:extLst>
          </p:cNvPr>
          <p:cNvSpPr txBox="1"/>
          <p:nvPr/>
        </p:nvSpPr>
        <p:spPr>
          <a:xfrm>
            <a:off x="776280" y="2640276"/>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3" name="TextBox 72">
            <a:extLst>
              <a:ext uri="{FF2B5EF4-FFF2-40B4-BE49-F238E27FC236}">
                <a16:creationId xmlns:a16="http://schemas.microsoft.com/office/drawing/2014/main" id="{1D2A9B7A-E8DA-435B-946A-D3317BD43133}"/>
              </a:ext>
            </a:extLst>
          </p:cNvPr>
          <p:cNvSpPr txBox="1"/>
          <p:nvPr/>
        </p:nvSpPr>
        <p:spPr>
          <a:xfrm>
            <a:off x="776280" y="3004055"/>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4" name="TextBox 73">
            <a:extLst>
              <a:ext uri="{FF2B5EF4-FFF2-40B4-BE49-F238E27FC236}">
                <a16:creationId xmlns:a16="http://schemas.microsoft.com/office/drawing/2014/main" id="{DF3E026F-4F24-43FF-92FC-ABB8940E59FA}"/>
              </a:ext>
            </a:extLst>
          </p:cNvPr>
          <p:cNvSpPr txBox="1"/>
          <p:nvPr/>
        </p:nvSpPr>
        <p:spPr>
          <a:xfrm>
            <a:off x="781473" y="3697228"/>
            <a:ext cx="379864"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R</a:t>
            </a:r>
            <a:endParaRPr lang="ti-ET" sz="1500" b="1" dirty="0">
              <a:effectLst>
                <a:outerShdw blurRad="38100" dist="38100" dir="2700000" algn="tl">
                  <a:srgbClr val="000000">
                    <a:alpha val="43137"/>
                  </a:srgbClr>
                </a:outerShdw>
              </a:effectLst>
            </a:endParaRPr>
          </a:p>
        </p:txBody>
      </p:sp>
      <p:sp>
        <p:nvSpPr>
          <p:cNvPr id="75" name="TextBox 74">
            <a:extLst>
              <a:ext uri="{FF2B5EF4-FFF2-40B4-BE49-F238E27FC236}">
                <a16:creationId xmlns:a16="http://schemas.microsoft.com/office/drawing/2014/main" id="{D38531AC-405B-4527-AFF3-FAFC93995FEB}"/>
              </a:ext>
            </a:extLst>
          </p:cNvPr>
          <p:cNvSpPr txBox="1"/>
          <p:nvPr/>
        </p:nvSpPr>
        <p:spPr>
          <a:xfrm>
            <a:off x="776279" y="3350986"/>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L</a:t>
            </a:r>
            <a:endParaRPr lang="ti-ET" sz="1500" b="1" dirty="0">
              <a:effectLst>
                <a:outerShdw blurRad="38100" dist="38100" dir="2700000" algn="tl">
                  <a:srgbClr val="000000">
                    <a:alpha val="43137"/>
                  </a:srgbClr>
                </a:outerShdw>
              </a:effectLst>
            </a:endParaRPr>
          </a:p>
        </p:txBody>
      </p:sp>
      <p:sp>
        <p:nvSpPr>
          <p:cNvPr id="76" name="TextBox 75">
            <a:extLst>
              <a:ext uri="{FF2B5EF4-FFF2-40B4-BE49-F238E27FC236}">
                <a16:creationId xmlns:a16="http://schemas.microsoft.com/office/drawing/2014/main" id="{83940F56-452F-43DB-AC76-C0082270D56A}"/>
              </a:ext>
            </a:extLst>
          </p:cNvPr>
          <p:cNvSpPr txBox="1"/>
          <p:nvPr/>
        </p:nvSpPr>
        <p:spPr>
          <a:xfrm>
            <a:off x="776279" y="4043470"/>
            <a:ext cx="384599"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77" name="TextBox 76">
            <a:extLst>
              <a:ext uri="{FF2B5EF4-FFF2-40B4-BE49-F238E27FC236}">
                <a16:creationId xmlns:a16="http://schemas.microsoft.com/office/drawing/2014/main" id="{4A5829CD-29E7-4E0A-AE12-C6CF27C21716}"/>
              </a:ext>
            </a:extLst>
          </p:cNvPr>
          <p:cNvSpPr txBox="1"/>
          <p:nvPr/>
        </p:nvSpPr>
        <p:spPr>
          <a:xfrm>
            <a:off x="776279" y="4398135"/>
            <a:ext cx="38939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T</a:t>
            </a:r>
            <a:endParaRPr lang="ti-ET" sz="1500" b="1" dirty="0">
              <a:effectLst>
                <a:outerShdw blurRad="38100" dist="38100" dir="2700000" algn="tl">
                  <a:srgbClr val="000000">
                    <a:alpha val="43137"/>
                  </a:srgbClr>
                </a:outerShdw>
              </a:effectLst>
            </a:endParaRPr>
          </a:p>
        </p:txBody>
      </p:sp>
      <p:sp>
        <p:nvSpPr>
          <p:cNvPr id="78" name="TextBox 77">
            <a:extLst>
              <a:ext uri="{FF2B5EF4-FFF2-40B4-BE49-F238E27FC236}">
                <a16:creationId xmlns:a16="http://schemas.microsoft.com/office/drawing/2014/main" id="{4B769691-F13E-4570-B152-C4CEF3CDBAFD}"/>
              </a:ext>
            </a:extLst>
          </p:cNvPr>
          <p:cNvSpPr txBox="1"/>
          <p:nvPr/>
        </p:nvSpPr>
        <p:spPr>
          <a:xfrm>
            <a:off x="1871097" y="876841"/>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79" name="TextBox 78">
            <a:extLst>
              <a:ext uri="{FF2B5EF4-FFF2-40B4-BE49-F238E27FC236}">
                <a16:creationId xmlns:a16="http://schemas.microsoft.com/office/drawing/2014/main" id="{8A3F6A07-0733-4B83-9412-0E2662DFCCFF}"/>
              </a:ext>
            </a:extLst>
          </p:cNvPr>
          <p:cNvSpPr txBox="1"/>
          <p:nvPr/>
        </p:nvSpPr>
        <p:spPr>
          <a:xfrm>
            <a:off x="1871097" y="1223090"/>
            <a:ext cx="357842" cy="323165"/>
          </a:xfrm>
          <a:prstGeom prst="rect">
            <a:avLst/>
          </a:prstGeom>
          <a:solidFill>
            <a:srgbClr val="92D050"/>
          </a:solidFill>
        </p:spPr>
        <p:txBody>
          <a:bodyPr wrap="square" rtlCol="0">
            <a:spAutoFit/>
          </a:bodyPr>
          <a:lstStyle/>
          <a:p>
            <a:pPr algn="ctr"/>
            <a:r>
              <a:rPr lang="en-US" sz="1500" b="1" dirty="0" err="1">
                <a:effectLst>
                  <a:outerShdw blurRad="38100" dist="38100" dir="2700000" algn="tl">
                    <a:srgbClr val="000000">
                      <a:alpha val="43137"/>
                    </a:srgbClr>
                  </a:outerShdw>
                </a:effectLst>
                <a:latin typeface="Candara" panose="020E0502030303020204" pitchFamily="34" charset="0"/>
              </a:rPr>
              <a:t>i</a:t>
            </a:r>
            <a:endParaRPr lang="ti-ET" sz="1500" b="1" dirty="0">
              <a:effectLst>
                <a:outerShdw blurRad="38100" dist="38100" dir="2700000" algn="tl">
                  <a:srgbClr val="000000">
                    <a:alpha val="43137"/>
                  </a:srgbClr>
                </a:outerShdw>
              </a:effectLst>
            </a:endParaRPr>
          </a:p>
        </p:txBody>
      </p:sp>
      <p:sp>
        <p:nvSpPr>
          <p:cNvPr id="80" name="TextBox 79">
            <a:extLst>
              <a:ext uri="{FF2B5EF4-FFF2-40B4-BE49-F238E27FC236}">
                <a16:creationId xmlns:a16="http://schemas.microsoft.com/office/drawing/2014/main" id="{DD48CFED-8946-46B1-AD8A-837742AF8F85}"/>
              </a:ext>
            </a:extLst>
          </p:cNvPr>
          <p:cNvSpPr txBox="1"/>
          <p:nvPr/>
        </p:nvSpPr>
        <p:spPr>
          <a:xfrm>
            <a:off x="1871097" y="157872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1" name="TextBox 80">
            <a:extLst>
              <a:ext uri="{FF2B5EF4-FFF2-40B4-BE49-F238E27FC236}">
                <a16:creationId xmlns:a16="http://schemas.microsoft.com/office/drawing/2014/main" id="{1558C3A5-0BC1-486A-9B5C-D6381F137616}"/>
              </a:ext>
            </a:extLst>
          </p:cNvPr>
          <p:cNvSpPr txBox="1"/>
          <p:nvPr/>
        </p:nvSpPr>
        <p:spPr>
          <a:xfrm>
            <a:off x="1871097" y="1930827"/>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2" name="TextBox 81">
            <a:extLst>
              <a:ext uri="{FF2B5EF4-FFF2-40B4-BE49-F238E27FC236}">
                <a16:creationId xmlns:a16="http://schemas.microsoft.com/office/drawing/2014/main" id="{6D5BFDAF-3A84-4354-8AA3-715DEC22F182}"/>
              </a:ext>
            </a:extLst>
          </p:cNvPr>
          <p:cNvSpPr txBox="1"/>
          <p:nvPr/>
        </p:nvSpPr>
        <p:spPr>
          <a:xfrm>
            <a:off x="1871097" y="228464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83" name="TextBox 82">
            <a:extLst>
              <a:ext uri="{FF2B5EF4-FFF2-40B4-BE49-F238E27FC236}">
                <a16:creationId xmlns:a16="http://schemas.microsoft.com/office/drawing/2014/main" id="{66C30E95-AF54-4E76-8580-1C85D0658CF6}"/>
              </a:ext>
            </a:extLst>
          </p:cNvPr>
          <p:cNvSpPr txBox="1"/>
          <p:nvPr/>
        </p:nvSpPr>
        <p:spPr>
          <a:xfrm>
            <a:off x="1871097" y="264027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84" name="TextBox 83">
            <a:extLst>
              <a:ext uri="{FF2B5EF4-FFF2-40B4-BE49-F238E27FC236}">
                <a16:creationId xmlns:a16="http://schemas.microsoft.com/office/drawing/2014/main" id="{32ECC238-3035-499A-BA18-F3EB4E0B810C}"/>
              </a:ext>
            </a:extLst>
          </p:cNvPr>
          <p:cNvSpPr txBox="1"/>
          <p:nvPr/>
        </p:nvSpPr>
        <p:spPr>
          <a:xfrm>
            <a:off x="1871097" y="300405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5" name="TextBox 84">
            <a:extLst>
              <a:ext uri="{FF2B5EF4-FFF2-40B4-BE49-F238E27FC236}">
                <a16:creationId xmlns:a16="http://schemas.microsoft.com/office/drawing/2014/main" id="{B52208E4-316E-4887-8E9A-B22488D31804}"/>
              </a:ext>
            </a:extLst>
          </p:cNvPr>
          <p:cNvSpPr txBox="1"/>
          <p:nvPr/>
        </p:nvSpPr>
        <p:spPr>
          <a:xfrm>
            <a:off x="1876291" y="3697228"/>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6" name="TextBox 85">
            <a:extLst>
              <a:ext uri="{FF2B5EF4-FFF2-40B4-BE49-F238E27FC236}">
                <a16:creationId xmlns:a16="http://schemas.microsoft.com/office/drawing/2014/main" id="{E121280F-2842-4281-9713-C30B3B7C38AC}"/>
              </a:ext>
            </a:extLst>
          </p:cNvPr>
          <p:cNvSpPr txBox="1"/>
          <p:nvPr/>
        </p:nvSpPr>
        <p:spPr>
          <a:xfrm>
            <a:off x="1871096" y="3350986"/>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7" name="TextBox 86">
            <a:extLst>
              <a:ext uri="{FF2B5EF4-FFF2-40B4-BE49-F238E27FC236}">
                <a16:creationId xmlns:a16="http://schemas.microsoft.com/office/drawing/2014/main" id="{6A0105C7-FEDA-47EE-A162-C7D36F0F1EEB}"/>
              </a:ext>
            </a:extLst>
          </p:cNvPr>
          <p:cNvSpPr txBox="1"/>
          <p:nvPr/>
        </p:nvSpPr>
        <p:spPr>
          <a:xfrm>
            <a:off x="1871096" y="4043470"/>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88" name="TextBox 87">
            <a:extLst>
              <a:ext uri="{FF2B5EF4-FFF2-40B4-BE49-F238E27FC236}">
                <a16:creationId xmlns:a16="http://schemas.microsoft.com/office/drawing/2014/main" id="{9326110C-04D6-46E3-B350-05FCC9EAE8CC}"/>
              </a:ext>
            </a:extLst>
          </p:cNvPr>
          <p:cNvSpPr txBox="1"/>
          <p:nvPr/>
        </p:nvSpPr>
        <p:spPr>
          <a:xfrm>
            <a:off x="1871095" y="4398135"/>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o</a:t>
            </a:r>
            <a:endParaRPr lang="ti-ET" sz="1500" b="1" dirty="0">
              <a:effectLst>
                <a:outerShdw blurRad="38100" dist="38100" dir="2700000" algn="tl">
                  <a:srgbClr val="000000">
                    <a:alpha val="43137"/>
                  </a:srgbClr>
                </a:outerShdw>
              </a:effectLst>
            </a:endParaRPr>
          </a:p>
        </p:txBody>
      </p:sp>
      <p:sp>
        <p:nvSpPr>
          <p:cNvPr id="89" name="TextBox 88">
            <a:extLst>
              <a:ext uri="{FF2B5EF4-FFF2-40B4-BE49-F238E27FC236}">
                <a16:creationId xmlns:a16="http://schemas.microsoft.com/office/drawing/2014/main" id="{3A4C75B2-84A8-4C9B-BBDC-9F5E1A26F915}"/>
              </a:ext>
            </a:extLst>
          </p:cNvPr>
          <p:cNvSpPr txBox="1"/>
          <p:nvPr/>
        </p:nvSpPr>
        <p:spPr>
          <a:xfrm>
            <a:off x="2967097" y="876841"/>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0" name="TextBox 89">
            <a:extLst>
              <a:ext uri="{FF2B5EF4-FFF2-40B4-BE49-F238E27FC236}">
                <a16:creationId xmlns:a16="http://schemas.microsoft.com/office/drawing/2014/main" id="{10B377A2-7AA4-49FF-B103-84634DB4B75B}"/>
              </a:ext>
            </a:extLst>
          </p:cNvPr>
          <p:cNvSpPr txBox="1"/>
          <p:nvPr/>
        </p:nvSpPr>
        <p:spPr>
          <a:xfrm>
            <a:off x="2967097" y="122309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m</a:t>
            </a:r>
            <a:endParaRPr lang="ti-ET" sz="1500" b="1" dirty="0">
              <a:effectLst>
                <a:outerShdw blurRad="38100" dist="38100" dir="2700000" algn="tl">
                  <a:srgbClr val="000000">
                    <a:alpha val="43137"/>
                  </a:srgbClr>
                </a:outerShdw>
              </a:effectLst>
            </a:endParaRPr>
          </a:p>
        </p:txBody>
      </p:sp>
      <p:sp>
        <p:nvSpPr>
          <p:cNvPr id="91" name="TextBox 90">
            <a:extLst>
              <a:ext uri="{FF2B5EF4-FFF2-40B4-BE49-F238E27FC236}">
                <a16:creationId xmlns:a16="http://schemas.microsoft.com/office/drawing/2014/main" id="{F4D6061A-030E-4767-8878-43A2C5478C83}"/>
              </a:ext>
            </a:extLst>
          </p:cNvPr>
          <p:cNvSpPr txBox="1"/>
          <p:nvPr/>
        </p:nvSpPr>
        <p:spPr>
          <a:xfrm>
            <a:off x="2967097" y="1578720"/>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a</a:t>
            </a:r>
            <a:endParaRPr lang="ti-ET" sz="1500" b="1"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81E55511-27F8-4AC5-880A-940A0E1B12D3}"/>
              </a:ext>
            </a:extLst>
          </p:cNvPr>
          <p:cNvSpPr txBox="1"/>
          <p:nvPr/>
        </p:nvSpPr>
        <p:spPr>
          <a:xfrm>
            <a:off x="2967097" y="1930827"/>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0732D7F6-3E85-432B-975E-F80FE5F4ED63}"/>
              </a:ext>
            </a:extLst>
          </p:cNvPr>
          <p:cNvSpPr txBox="1"/>
          <p:nvPr/>
        </p:nvSpPr>
        <p:spPr>
          <a:xfrm>
            <a:off x="2967097" y="228464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4" name="TextBox 93">
            <a:extLst>
              <a:ext uri="{FF2B5EF4-FFF2-40B4-BE49-F238E27FC236}">
                <a16:creationId xmlns:a16="http://schemas.microsoft.com/office/drawing/2014/main" id="{D633118C-A96E-4AD5-AFB2-0B47C4247429}"/>
              </a:ext>
            </a:extLst>
          </p:cNvPr>
          <p:cNvSpPr txBox="1"/>
          <p:nvPr/>
        </p:nvSpPr>
        <p:spPr>
          <a:xfrm>
            <a:off x="2967097" y="2640276"/>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n</a:t>
            </a:r>
            <a:endParaRPr lang="ti-ET" sz="1500" b="1" dirty="0">
              <a:effectLst>
                <a:outerShdw blurRad="38100" dist="38100" dir="2700000" algn="tl">
                  <a:srgbClr val="000000">
                    <a:alpha val="43137"/>
                  </a:srgbClr>
                </a:outerShdw>
              </a:effectLst>
            </a:endParaRPr>
          </a:p>
        </p:txBody>
      </p:sp>
      <p:sp>
        <p:nvSpPr>
          <p:cNvPr id="95" name="TextBox 94">
            <a:extLst>
              <a:ext uri="{FF2B5EF4-FFF2-40B4-BE49-F238E27FC236}">
                <a16:creationId xmlns:a16="http://schemas.microsoft.com/office/drawing/2014/main" id="{2E002384-F82F-419D-8C11-32C291276E7F}"/>
              </a:ext>
            </a:extLst>
          </p:cNvPr>
          <p:cNvSpPr txBox="1"/>
          <p:nvPr/>
        </p:nvSpPr>
        <p:spPr>
          <a:xfrm>
            <a:off x="2967097" y="3004055"/>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6" name="TextBox 95">
            <a:extLst>
              <a:ext uri="{FF2B5EF4-FFF2-40B4-BE49-F238E27FC236}">
                <a16:creationId xmlns:a16="http://schemas.microsoft.com/office/drawing/2014/main" id="{1422BAC0-B75F-4A62-BD53-2D0F74F233CF}"/>
              </a:ext>
            </a:extLst>
          </p:cNvPr>
          <p:cNvSpPr txBox="1"/>
          <p:nvPr/>
        </p:nvSpPr>
        <p:spPr>
          <a:xfrm>
            <a:off x="2972290" y="3697228"/>
            <a:ext cx="35784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e</a:t>
            </a:r>
            <a:endParaRPr lang="ti-ET" sz="1500" b="1" dirty="0">
              <a:effectLst>
                <a:outerShdw blurRad="38100" dist="38100" dir="2700000" algn="tl">
                  <a:srgbClr val="000000">
                    <a:alpha val="43137"/>
                  </a:srgbClr>
                </a:outerShdw>
              </a:effectLst>
            </a:endParaRPr>
          </a:p>
        </p:txBody>
      </p:sp>
      <p:sp>
        <p:nvSpPr>
          <p:cNvPr id="97" name="TextBox 96">
            <a:extLst>
              <a:ext uri="{FF2B5EF4-FFF2-40B4-BE49-F238E27FC236}">
                <a16:creationId xmlns:a16="http://schemas.microsoft.com/office/drawing/2014/main" id="{4AA86417-FF3B-40E3-9A3F-1C1C0A30F5DE}"/>
              </a:ext>
            </a:extLst>
          </p:cNvPr>
          <p:cNvSpPr txBox="1"/>
          <p:nvPr/>
        </p:nvSpPr>
        <p:spPr>
          <a:xfrm>
            <a:off x="2967096" y="3350986"/>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u</a:t>
            </a:r>
            <a:endParaRPr lang="ti-ET" sz="1500" b="1" dirty="0">
              <a:effectLst>
                <a:outerShdw blurRad="38100" dist="38100" dir="2700000" algn="tl">
                  <a:srgbClr val="000000">
                    <a:alpha val="43137"/>
                  </a:srgbClr>
                </a:outerShdw>
              </a:effectLst>
            </a:endParaRPr>
          </a:p>
        </p:txBody>
      </p:sp>
      <p:sp>
        <p:nvSpPr>
          <p:cNvPr id="98" name="TextBox 97">
            <a:extLst>
              <a:ext uri="{FF2B5EF4-FFF2-40B4-BE49-F238E27FC236}">
                <a16:creationId xmlns:a16="http://schemas.microsoft.com/office/drawing/2014/main" id="{BFBA0C7A-CBC1-49B0-8FD7-89571BFD806F}"/>
              </a:ext>
            </a:extLst>
          </p:cNvPr>
          <p:cNvSpPr txBox="1"/>
          <p:nvPr/>
        </p:nvSpPr>
        <p:spPr>
          <a:xfrm>
            <a:off x="2967096" y="4043470"/>
            <a:ext cx="362303"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x</a:t>
            </a:r>
            <a:endParaRPr lang="ti-ET" sz="1500" b="1" dirty="0">
              <a:effectLst>
                <a:outerShdw blurRad="38100" dist="38100" dir="2700000" algn="tl">
                  <a:srgbClr val="000000">
                    <a:alpha val="43137"/>
                  </a:srgbClr>
                </a:outerShdw>
              </a:effectLst>
            </a:endParaRPr>
          </a:p>
        </p:txBody>
      </p:sp>
      <p:sp>
        <p:nvSpPr>
          <p:cNvPr id="99" name="TextBox 98">
            <a:extLst>
              <a:ext uri="{FF2B5EF4-FFF2-40B4-BE49-F238E27FC236}">
                <a16:creationId xmlns:a16="http://schemas.microsoft.com/office/drawing/2014/main" id="{61675BF0-2B9A-4E55-9572-CB100A833FA9}"/>
              </a:ext>
            </a:extLst>
          </p:cNvPr>
          <p:cNvSpPr txBox="1"/>
          <p:nvPr/>
        </p:nvSpPr>
        <p:spPr>
          <a:xfrm>
            <a:off x="2967096" y="4398135"/>
            <a:ext cx="3668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d</a:t>
            </a:r>
            <a:endParaRPr lang="ti-ET" sz="1500" b="1" dirty="0">
              <a:effectLst>
                <a:outerShdw blurRad="38100" dist="38100" dir="2700000" algn="tl">
                  <a:srgbClr val="000000">
                    <a:alpha val="43137"/>
                  </a:srgbClr>
                </a:outerShdw>
              </a:effectLst>
            </a:endParaRPr>
          </a:p>
        </p:txBody>
      </p:sp>
      <p:sp>
        <p:nvSpPr>
          <p:cNvPr id="100" name="TextBox 99">
            <a:extLst>
              <a:ext uri="{FF2B5EF4-FFF2-40B4-BE49-F238E27FC236}">
                <a16:creationId xmlns:a16="http://schemas.microsoft.com/office/drawing/2014/main" id="{AFF664F2-3D1E-469A-B040-CDED5FD1D5A6}"/>
              </a:ext>
            </a:extLst>
          </p:cNvPr>
          <p:cNvSpPr txBox="1"/>
          <p:nvPr/>
        </p:nvSpPr>
        <p:spPr>
          <a:xfrm>
            <a:off x="3400447"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1" name="TextBox 100">
            <a:extLst>
              <a:ext uri="{FF2B5EF4-FFF2-40B4-BE49-F238E27FC236}">
                <a16:creationId xmlns:a16="http://schemas.microsoft.com/office/drawing/2014/main" id="{952CF59D-D79E-4500-9669-A835D1717430}"/>
              </a:ext>
            </a:extLst>
          </p:cNvPr>
          <p:cNvSpPr txBox="1"/>
          <p:nvPr/>
        </p:nvSpPr>
        <p:spPr>
          <a:xfrm>
            <a:off x="3400447"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109</a:t>
            </a:r>
            <a:endParaRPr lang="ti-ET" sz="1500" b="1" dirty="0">
              <a:effectLst>
                <a:outerShdw blurRad="38100" dist="38100" dir="2700000" algn="tl">
                  <a:srgbClr val="000000">
                    <a:alpha val="43137"/>
                  </a:srgbClr>
                </a:outerShdw>
              </a:effectLst>
            </a:endParaRPr>
          </a:p>
        </p:txBody>
      </p:sp>
      <p:sp>
        <p:nvSpPr>
          <p:cNvPr id="102" name="TextBox 101">
            <a:extLst>
              <a:ext uri="{FF2B5EF4-FFF2-40B4-BE49-F238E27FC236}">
                <a16:creationId xmlns:a16="http://schemas.microsoft.com/office/drawing/2014/main" id="{90E2F673-5ADF-4D88-B28D-028B9FFA0E4B}"/>
              </a:ext>
            </a:extLst>
          </p:cNvPr>
          <p:cNvSpPr txBox="1"/>
          <p:nvPr/>
        </p:nvSpPr>
        <p:spPr>
          <a:xfrm>
            <a:off x="3400447"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03" name="TextBox 102">
            <a:extLst>
              <a:ext uri="{FF2B5EF4-FFF2-40B4-BE49-F238E27FC236}">
                <a16:creationId xmlns:a16="http://schemas.microsoft.com/office/drawing/2014/main" id="{B7DFFCD9-4353-44E8-9AA0-11C5F22BF3A4}"/>
              </a:ext>
            </a:extLst>
          </p:cNvPr>
          <p:cNvSpPr txBox="1"/>
          <p:nvPr/>
        </p:nvSpPr>
        <p:spPr>
          <a:xfrm>
            <a:off x="3400447"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4" name="TextBox 103">
            <a:extLst>
              <a:ext uri="{FF2B5EF4-FFF2-40B4-BE49-F238E27FC236}">
                <a16:creationId xmlns:a16="http://schemas.microsoft.com/office/drawing/2014/main" id="{A09FA2C4-8799-4032-905D-C5B418BED6F7}"/>
              </a:ext>
            </a:extLst>
          </p:cNvPr>
          <p:cNvSpPr txBox="1"/>
          <p:nvPr/>
        </p:nvSpPr>
        <p:spPr>
          <a:xfrm>
            <a:off x="3400447"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5" name="TextBox 104">
            <a:extLst>
              <a:ext uri="{FF2B5EF4-FFF2-40B4-BE49-F238E27FC236}">
                <a16:creationId xmlns:a16="http://schemas.microsoft.com/office/drawing/2014/main" id="{79CD6452-B012-4CEB-A6E6-3DB701F98C11}"/>
              </a:ext>
            </a:extLst>
          </p:cNvPr>
          <p:cNvSpPr txBox="1"/>
          <p:nvPr/>
        </p:nvSpPr>
        <p:spPr>
          <a:xfrm>
            <a:off x="3400447"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110</a:t>
            </a:r>
            <a:endParaRPr lang="ti-ET" sz="1500" b="1" dirty="0">
              <a:effectLst>
                <a:outerShdw blurRad="38100" dist="38100" dir="2700000" algn="tl">
                  <a:srgbClr val="000000">
                    <a:alpha val="43137"/>
                  </a:srgbClr>
                </a:outerShdw>
              </a:effectLst>
            </a:endParaRPr>
          </a:p>
        </p:txBody>
      </p:sp>
      <p:sp>
        <p:nvSpPr>
          <p:cNvPr id="106" name="TextBox 105">
            <a:extLst>
              <a:ext uri="{FF2B5EF4-FFF2-40B4-BE49-F238E27FC236}">
                <a16:creationId xmlns:a16="http://schemas.microsoft.com/office/drawing/2014/main" id="{37C95C24-B40D-4DDF-B1B3-3C73D11D0C25}"/>
              </a:ext>
            </a:extLst>
          </p:cNvPr>
          <p:cNvSpPr txBox="1"/>
          <p:nvPr/>
        </p:nvSpPr>
        <p:spPr>
          <a:xfrm>
            <a:off x="3400447"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7" name="TextBox 106">
            <a:extLst>
              <a:ext uri="{FF2B5EF4-FFF2-40B4-BE49-F238E27FC236}">
                <a16:creationId xmlns:a16="http://schemas.microsoft.com/office/drawing/2014/main" id="{5116AE24-D6B6-4725-9CCB-CDA84DE202C1}"/>
              </a:ext>
            </a:extLst>
          </p:cNvPr>
          <p:cNvSpPr txBox="1"/>
          <p:nvPr/>
        </p:nvSpPr>
        <p:spPr>
          <a:xfrm>
            <a:off x="3405641" y="369722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08" name="TextBox 107">
            <a:extLst>
              <a:ext uri="{FF2B5EF4-FFF2-40B4-BE49-F238E27FC236}">
                <a16:creationId xmlns:a16="http://schemas.microsoft.com/office/drawing/2014/main" id="{DBFE2BA9-4187-4842-A403-92546752CA7E}"/>
              </a:ext>
            </a:extLst>
          </p:cNvPr>
          <p:cNvSpPr txBox="1"/>
          <p:nvPr/>
        </p:nvSpPr>
        <p:spPr>
          <a:xfrm>
            <a:off x="3400447" y="3350986"/>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09" name="TextBox 108">
            <a:extLst>
              <a:ext uri="{FF2B5EF4-FFF2-40B4-BE49-F238E27FC236}">
                <a16:creationId xmlns:a16="http://schemas.microsoft.com/office/drawing/2014/main" id="{718D7442-74D4-484A-9A97-933E98FFBF1D}"/>
              </a:ext>
            </a:extLst>
          </p:cNvPr>
          <p:cNvSpPr txBox="1"/>
          <p:nvPr/>
        </p:nvSpPr>
        <p:spPr>
          <a:xfrm>
            <a:off x="3400447"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120</a:t>
            </a:r>
            <a:endParaRPr lang="ti-ET" sz="1500" b="1" dirty="0">
              <a:effectLst>
                <a:outerShdw blurRad="38100" dist="38100" dir="2700000" algn="tl">
                  <a:srgbClr val="000000">
                    <a:alpha val="43137"/>
                  </a:srgbClr>
                </a:outerShdw>
              </a:effectLst>
            </a:endParaRPr>
          </a:p>
        </p:txBody>
      </p:sp>
      <p:sp>
        <p:nvSpPr>
          <p:cNvPr id="110" name="TextBox 109">
            <a:extLst>
              <a:ext uri="{FF2B5EF4-FFF2-40B4-BE49-F238E27FC236}">
                <a16:creationId xmlns:a16="http://schemas.microsoft.com/office/drawing/2014/main" id="{15D33B6C-779C-4352-BF98-13C3788DA1A1}"/>
              </a:ext>
            </a:extLst>
          </p:cNvPr>
          <p:cNvSpPr txBox="1"/>
          <p:nvPr/>
        </p:nvSpPr>
        <p:spPr>
          <a:xfrm>
            <a:off x="3400447" y="4398135"/>
            <a:ext cx="616106" cy="323165"/>
          </a:xfrm>
          <a:prstGeom prst="rect">
            <a:avLst/>
          </a:prstGeom>
          <a:solidFill>
            <a:schemeClr val="accent2"/>
          </a:solidFill>
        </p:spPr>
        <p:txBody>
          <a:bodyPr wrap="square" rtlCol="0">
            <a:spAutoFit/>
          </a:bodyPr>
          <a:lstStyle/>
          <a:p>
            <a:r>
              <a:rPr lang="en-US" sz="1500" b="1" dirty="0">
                <a:effectLst>
                  <a:outerShdw blurRad="38100" dist="38100" dir="2700000" algn="tl">
                    <a:srgbClr val="000000">
                      <a:alpha val="43137"/>
                    </a:srgbClr>
                  </a:outerShdw>
                </a:effectLst>
                <a:latin typeface="Candara" panose="020E0502030303020204" pitchFamily="34" charset="0"/>
              </a:rPr>
              <a:t>100</a:t>
            </a:r>
            <a:endParaRPr lang="ti-ET" sz="1500" b="1" dirty="0">
              <a:effectLst>
                <a:outerShdw blurRad="38100" dist="38100" dir="2700000" algn="tl">
                  <a:srgbClr val="000000">
                    <a:alpha val="43137"/>
                  </a:srgbClr>
                </a:outerShdw>
              </a:effectLst>
            </a:endParaRPr>
          </a:p>
        </p:txBody>
      </p:sp>
      <p:sp>
        <p:nvSpPr>
          <p:cNvPr id="111" name="TextBox 110">
            <a:extLst>
              <a:ext uri="{FF2B5EF4-FFF2-40B4-BE49-F238E27FC236}">
                <a16:creationId xmlns:a16="http://schemas.microsoft.com/office/drawing/2014/main" id="{55A629F3-1B13-422A-A99A-3F391EBFDECD}"/>
              </a:ext>
            </a:extLst>
          </p:cNvPr>
          <p:cNvSpPr txBox="1"/>
          <p:nvPr/>
        </p:nvSpPr>
        <p:spPr>
          <a:xfrm>
            <a:off x="1205566"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2" name="TextBox 111">
            <a:extLst>
              <a:ext uri="{FF2B5EF4-FFF2-40B4-BE49-F238E27FC236}">
                <a16:creationId xmlns:a16="http://schemas.microsoft.com/office/drawing/2014/main" id="{7A354201-1A7B-410E-9A7A-A73C9580A8FE}"/>
              </a:ext>
            </a:extLst>
          </p:cNvPr>
          <p:cNvSpPr txBox="1"/>
          <p:nvPr/>
        </p:nvSpPr>
        <p:spPr>
          <a:xfrm>
            <a:off x="1205566"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13" name="TextBox 112">
            <a:extLst>
              <a:ext uri="{FF2B5EF4-FFF2-40B4-BE49-F238E27FC236}">
                <a16:creationId xmlns:a16="http://schemas.microsoft.com/office/drawing/2014/main" id="{2F8CA700-45B7-4137-A76D-F848EFB44E3C}"/>
              </a:ext>
            </a:extLst>
          </p:cNvPr>
          <p:cNvSpPr txBox="1"/>
          <p:nvPr/>
        </p:nvSpPr>
        <p:spPr>
          <a:xfrm>
            <a:off x="1205566"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66</a:t>
            </a:r>
            <a:endParaRPr lang="ti-ET" sz="1500" b="1" dirty="0">
              <a:effectLst>
                <a:outerShdw blurRad="38100" dist="38100" dir="2700000" algn="tl">
                  <a:srgbClr val="000000">
                    <a:alpha val="43137"/>
                  </a:srgbClr>
                </a:outerShdw>
              </a:effectLst>
            </a:endParaRPr>
          </a:p>
        </p:txBody>
      </p:sp>
      <p:sp>
        <p:nvSpPr>
          <p:cNvPr id="114" name="TextBox 113">
            <a:extLst>
              <a:ext uri="{FF2B5EF4-FFF2-40B4-BE49-F238E27FC236}">
                <a16:creationId xmlns:a16="http://schemas.microsoft.com/office/drawing/2014/main" id="{C43FC128-BBA8-44FB-8403-53FDF50053A8}"/>
              </a:ext>
            </a:extLst>
          </p:cNvPr>
          <p:cNvSpPr txBox="1"/>
          <p:nvPr/>
        </p:nvSpPr>
        <p:spPr>
          <a:xfrm>
            <a:off x="1205566"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90</a:t>
            </a:r>
            <a:endParaRPr lang="ti-ET" sz="1500" b="1" dirty="0">
              <a:effectLst>
                <a:outerShdw blurRad="38100" dist="38100" dir="2700000" algn="tl">
                  <a:srgbClr val="000000">
                    <a:alpha val="43137"/>
                  </a:srgbClr>
                </a:outerShdw>
              </a:effectLst>
            </a:endParaRPr>
          </a:p>
        </p:txBody>
      </p:sp>
      <p:sp>
        <p:nvSpPr>
          <p:cNvPr id="115" name="TextBox 114">
            <a:extLst>
              <a:ext uri="{FF2B5EF4-FFF2-40B4-BE49-F238E27FC236}">
                <a16:creationId xmlns:a16="http://schemas.microsoft.com/office/drawing/2014/main" id="{0570C9B7-CF30-46A9-BC86-BCE4CE41DC61}"/>
              </a:ext>
            </a:extLst>
          </p:cNvPr>
          <p:cNvSpPr txBox="1"/>
          <p:nvPr/>
        </p:nvSpPr>
        <p:spPr>
          <a:xfrm>
            <a:off x="1205566"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83</a:t>
            </a:r>
            <a:endParaRPr lang="ti-ET" sz="1500" b="1" dirty="0">
              <a:effectLst>
                <a:outerShdw blurRad="38100" dist="38100" dir="2700000" algn="tl">
                  <a:srgbClr val="000000">
                    <a:alpha val="43137"/>
                  </a:srgbClr>
                </a:outerShdw>
              </a:effectLst>
            </a:endParaRPr>
          </a:p>
        </p:txBody>
      </p:sp>
      <p:sp>
        <p:nvSpPr>
          <p:cNvPr id="116" name="TextBox 115">
            <a:extLst>
              <a:ext uri="{FF2B5EF4-FFF2-40B4-BE49-F238E27FC236}">
                <a16:creationId xmlns:a16="http://schemas.microsoft.com/office/drawing/2014/main" id="{C36BB602-6F8E-493F-883A-F1E312C7F4AA}"/>
              </a:ext>
            </a:extLst>
          </p:cNvPr>
          <p:cNvSpPr txBox="1"/>
          <p:nvPr/>
        </p:nvSpPr>
        <p:spPr>
          <a:xfrm>
            <a:off x="1205566"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17" name="TextBox 116">
            <a:extLst>
              <a:ext uri="{FF2B5EF4-FFF2-40B4-BE49-F238E27FC236}">
                <a16:creationId xmlns:a16="http://schemas.microsoft.com/office/drawing/2014/main" id="{2D9CAD63-FE40-4177-9F96-D5874906711F}"/>
              </a:ext>
            </a:extLst>
          </p:cNvPr>
          <p:cNvSpPr txBox="1"/>
          <p:nvPr/>
        </p:nvSpPr>
        <p:spPr>
          <a:xfrm>
            <a:off x="1205566"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18" name="TextBox 117">
            <a:extLst>
              <a:ext uri="{FF2B5EF4-FFF2-40B4-BE49-F238E27FC236}">
                <a16:creationId xmlns:a16="http://schemas.microsoft.com/office/drawing/2014/main" id="{B9E98845-067E-47CD-9749-2438DD49ABCD}"/>
              </a:ext>
            </a:extLst>
          </p:cNvPr>
          <p:cNvSpPr txBox="1"/>
          <p:nvPr/>
        </p:nvSpPr>
        <p:spPr>
          <a:xfrm>
            <a:off x="1210760" y="369722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82</a:t>
            </a:r>
            <a:endParaRPr lang="ti-ET" sz="1500" b="1" dirty="0">
              <a:effectLst>
                <a:outerShdw blurRad="38100" dist="38100" dir="2700000" algn="tl">
                  <a:srgbClr val="000000">
                    <a:alpha val="43137"/>
                  </a:srgbClr>
                </a:outerShdw>
              </a:effectLst>
            </a:endParaRPr>
          </a:p>
        </p:txBody>
      </p:sp>
      <p:sp>
        <p:nvSpPr>
          <p:cNvPr id="119" name="TextBox 118">
            <a:extLst>
              <a:ext uri="{FF2B5EF4-FFF2-40B4-BE49-F238E27FC236}">
                <a16:creationId xmlns:a16="http://schemas.microsoft.com/office/drawing/2014/main" id="{E0E012F7-C75C-4CB4-95B4-02C9062CB99C}"/>
              </a:ext>
            </a:extLst>
          </p:cNvPr>
          <p:cNvSpPr txBox="1"/>
          <p:nvPr/>
        </p:nvSpPr>
        <p:spPr>
          <a:xfrm>
            <a:off x="1205566" y="3350986"/>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76</a:t>
            </a:r>
            <a:endParaRPr lang="ti-ET" sz="1500" b="1" dirty="0">
              <a:effectLst>
                <a:outerShdw blurRad="38100" dist="38100" dir="2700000" algn="tl">
                  <a:srgbClr val="000000">
                    <a:alpha val="43137"/>
                  </a:srgbClr>
                </a:outerShdw>
              </a:effectLst>
            </a:endParaRPr>
          </a:p>
        </p:txBody>
      </p:sp>
      <p:sp>
        <p:nvSpPr>
          <p:cNvPr id="120" name="TextBox 119">
            <a:extLst>
              <a:ext uri="{FF2B5EF4-FFF2-40B4-BE49-F238E27FC236}">
                <a16:creationId xmlns:a16="http://schemas.microsoft.com/office/drawing/2014/main" id="{AA8D0808-37D2-430B-BA9C-9A32A9C17A4F}"/>
              </a:ext>
            </a:extLst>
          </p:cNvPr>
          <p:cNvSpPr txBox="1"/>
          <p:nvPr/>
        </p:nvSpPr>
        <p:spPr>
          <a:xfrm>
            <a:off x="1205566"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77</a:t>
            </a:r>
            <a:endParaRPr lang="ti-ET" sz="1500" b="1" dirty="0">
              <a:effectLst>
                <a:outerShdw blurRad="38100" dist="38100" dir="2700000" algn="tl">
                  <a:srgbClr val="000000">
                    <a:alpha val="43137"/>
                  </a:srgbClr>
                </a:outerShdw>
              </a:effectLst>
            </a:endParaRPr>
          </a:p>
        </p:txBody>
      </p:sp>
      <p:sp>
        <p:nvSpPr>
          <p:cNvPr id="121" name="TextBox 120">
            <a:extLst>
              <a:ext uri="{FF2B5EF4-FFF2-40B4-BE49-F238E27FC236}">
                <a16:creationId xmlns:a16="http://schemas.microsoft.com/office/drawing/2014/main" id="{5B78F426-F58B-461D-B26B-15C12FC25830}"/>
              </a:ext>
            </a:extLst>
          </p:cNvPr>
          <p:cNvSpPr txBox="1"/>
          <p:nvPr/>
        </p:nvSpPr>
        <p:spPr>
          <a:xfrm>
            <a:off x="1205566" y="4398135"/>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84</a:t>
            </a:r>
            <a:endParaRPr lang="ti-ET" sz="1500" b="1" dirty="0">
              <a:effectLst>
                <a:outerShdw blurRad="38100" dist="38100" dir="2700000" algn="tl">
                  <a:srgbClr val="000000">
                    <a:alpha val="43137"/>
                  </a:srgbClr>
                </a:outerShdw>
              </a:effectLst>
            </a:endParaRPr>
          </a:p>
        </p:txBody>
      </p:sp>
      <p:sp>
        <p:nvSpPr>
          <p:cNvPr id="122" name="TextBox 121">
            <a:extLst>
              <a:ext uri="{FF2B5EF4-FFF2-40B4-BE49-F238E27FC236}">
                <a16:creationId xmlns:a16="http://schemas.microsoft.com/office/drawing/2014/main" id="{FB498BBA-E267-43F9-B565-E3B4C68312E9}"/>
              </a:ext>
            </a:extLst>
          </p:cNvPr>
          <p:cNvSpPr txBox="1"/>
          <p:nvPr/>
        </p:nvSpPr>
        <p:spPr>
          <a:xfrm>
            <a:off x="2295068" y="876841"/>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3" name="TextBox 122">
            <a:extLst>
              <a:ext uri="{FF2B5EF4-FFF2-40B4-BE49-F238E27FC236}">
                <a16:creationId xmlns:a16="http://schemas.microsoft.com/office/drawing/2014/main" id="{ED896084-D615-4982-B14E-83AC16D8F03A}"/>
              </a:ext>
            </a:extLst>
          </p:cNvPr>
          <p:cNvSpPr txBox="1"/>
          <p:nvPr/>
        </p:nvSpPr>
        <p:spPr>
          <a:xfrm>
            <a:off x="2295068" y="122309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105</a:t>
            </a:r>
            <a:endParaRPr lang="ti-ET" sz="1500" b="1" dirty="0">
              <a:effectLst>
                <a:outerShdw blurRad="38100" dist="38100" dir="2700000" algn="tl">
                  <a:srgbClr val="000000">
                    <a:alpha val="43137"/>
                  </a:srgbClr>
                </a:outerShdw>
              </a:effectLst>
            </a:endParaRPr>
          </a:p>
        </p:txBody>
      </p:sp>
      <p:sp>
        <p:nvSpPr>
          <p:cNvPr id="124" name="TextBox 123">
            <a:extLst>
              <a:ext uri="{FF2B5EF4-FFF2-40B4-BE49-F238E27FC236}">
                <a16:creationId xmlns:a16="http://schemas.microsoft.com/office/drawing/2014/main" id="{E6D47423-E555-4B90-8299-C3A54F355820}"/>
              </a:ext>
            </a:extLst>
          </p:cNvPr>
          <p:cNvSpPr txBox="1"/>
          <p:nvPr/>
        </p:nvSpPr>
        <p:spPr>
          <a:xfrm>
            <a:off x="2295068" y="1578720"/>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5" name="TextBox 124">
            <a:extLst>
              <a:ext uri="{FF2B5EF4-FFF2-40B4-BE49-F238E27FC236}">
                <a16:creationId xmlns:a16="http://schemas.microsoft.com/office/drawing/2014/main" id="{9B5541A4-600C-4821-8F25-03D7FD9C3FBD}"/>
              </a:ext>
            </a:extLst>
          </p:cNvPr>
          <p:cNvSpPr txBox="1"/>
          <p:nvPr/>
        </p:nvSpPr>
        <p:spPr>
          <a:xfrm>
            <a:off x="2295068" y="1930827"/>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6" name="TextBox 125">
            <a:extLst>
              <a:ext uri="{FF2B5EF4-FFF2-40B4-BE49-F238E27FC236}">
                <a16:creationId xmlns:a16="http://schemas.microsoft.com/office/drawing/2014/main" id="{92BCB295-E033-42E8-9E4A-F8C970991479}"/>
              </a:ext>
            </a:extLst>
          </p:cNvPr>
          <p:cNvSpPr txBox="1"/>
          <p:nvPr/>
        </p:nvSpPr>
        <p:spPr>
          <a:xfrm>
            <a:off x="2295068" y="228464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117</a:t>
            </a:r>
            <a:endParaRPr lang="ti-ET" sz="1500" b="1" dirty="0">
              <a:effectLst>
                <a:outerShdw blurRad="38100" dist="38100" dir="2700000" algn="tl">
                  <a:srgbClr val="000000">
                    <a:alpha val="43137"/>
                  </a:srgbClr>
                </a:outerShdw>
              </a:effectLst>
            </a:endParaRPr>
          </a:p>
        </p:txBody>
      </p:sp>
      <p:sp>
        <p:nvSpPr>
          <p:cNvPr id="127" name="TextBox 126">
            <a:extLst>
              <a:ext uri="{FF2B5EF4-FFF2-40B4-BE49-F238E27FC236}">
                <a16:creationId xmlns:a16="http://schemas.microsoft.com/office/drawing/2014/main" id="{07C8C672-B163-44D2-8C1F-ABB1E3BCB20B}"/>
              </a:ext>
            </a:extLst>
          </p:cNvPr>
          <p:cNvSpPr txBox="1"/>
          <p:nvPr/>
        </p:nvSpPr>
        <p:spPr>
          <a:xfrm>
            <a:off x="2295068" y="2640276"/>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101</a:t>
            </a:r>
            <a:endParaRPr lang="ti-ET" sz="1500" b="1" dirty="0">
              <a:effectLst>
                <a:outerShdw blurRad="38100" dist="38100" dir="2700000" algn="tl">
                  <a:srgbClr val="000000">
                    <a:alpha val="43137"/>
                  </a:srgbClr>
                </a:outerShdw>
              </a:effectLst>
            </a:endParaRPr>
          </a:p>
        </p:txBody>
      </p:sp>
      <p:sp>
        <p:nvSpPr>
          <p:cNvPr id="128" name="TextBox 127">
            <a:extLst>
              <a:ext uri="{FF2B5EF4-FFF2-40B4-BE49-F238E27FC236}">
                <a16:creationId xmlns:a16="http://schemas.microsoft.com/office/drawing/2014/main" id="{7FB0909D-9C50-4013-A06F-7A9D751ECD6D}"/>
              </a:ext>
            </a:extLst>
          </p:cNvPr>
          <p:cNvSpPr txBox="1"/>
          <p:nvPr/>
        </p:nvSpPr>
        <p:spPr>
          <a:xfrm>
            <a:off x="2295068" y="3004055"/>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831FBD97-6C0B-4FAC-98FF-7437FD08E0A2}"/>
              </a:ext>
            </a:extLst>
          </p:cNvPr>
          <p:cNvSpPr txBox="1"/>
          <p:nvPr/>
        </p:nvSpPr>
        <p:spPr>
          <a:xfrm>
            <a:off x="2300262" y="3697228"/>
            <a:ext cx="601031"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0" name="TextBox 129">
            <a:extLst>
              <a:ext uri="{FF2B5EF4-FFF2-40B4-BE49-F238E27FC236}">
                <a16:creationId xmlns:a16="http://schemas.microsoft.com/office/drawing/2014/main" id="{3FB6D911-334F-4862-B205-08C606D8E888}"/>
              </a:ext>
            </a:extLst>
          </p:cNvPr>
          <p:cNvSpPr txBox="1"/>
          <p:nvPr/>
        </p:nvSpPr>
        <p:spPr>
          <a:xfrm>
            <a:off x="2295068" y="3350986"/>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1" name="TextBox 130">
            <a:extLst>
              <a:ext uri="{FF2B5EF4-FFF2-40B4-BE49-F238E27FC236}">
                <a16:creationId xmlns:a16="http://schemas.microsoft.com/office/drawing/2014/main" id="{B2B049EB-EB17-40C8-80EB-E20EBC9D4BD8}"/>
              </a:ext>
            </a:extLst>
          </p:cNvPr>
          <p:cNvSpPr txBox="1"/>
          <p:nvPr/>
        </p:nvSpPr>
        <p:spPr>
          <a:xfrm>
            <a:off x="2295068" y="4043470"/>
            <a:ext cx="608522"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97</a:t>
            </a:r>
            <a:endParaRPr lang="ti-ET" sz="1500" b="1" dirty="0">
              <a:effectLst>
                <a:outerShdw blurRad="38100" dist="38100" dir="2700000" algn="tl">
                  <a:srgbClr val="000000">
                    <a:alpha val="43137"/>
                  </a:srgbClr>
                </a:outerShdw>
              </a:effectLst>
            </a:endParaRPr>
          </a:p>
        </p:txBody>
      </p:sp>
      <p:sp>
        <p:nvSpPr>
          <p:cNvPr id="132" name="TextBox 131">
            <a:extLst>
              <a:ext uri="{FF2B5EF4-FFF2-40B4-BE49-F238E27FC236}">
                <a16:creationId xmlns:a16="http://schemas.microsoft.com/office/drawing/2014/main" id="{3D862B47-6EC8-4971-8BF0-94D157B244E9}"/>
              </a:ext>
            </a:extLst>
          </p:cNvPr>
          <p:cNvSpPr txBox="1"/>
          <p:nvPr/>
        </p:nvSpPr>
        <p:spPr>
          <a:xfrm>
            <a:off x="2295068" y="4398135"/>
            <a:ext cx="616106" cy="323165"/>
          </a:xfrm>
          <a:prstGeom prst="rect">
            <a:avLst/>
          </a:prstGeom>
          <a:solidFill>
            <a:schemeClr val="accent2"/>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111</a:t>
            </a:r>
            <a:endParaRPr lang="ti-ET" sz="1500" b="1" dirty="0">
              <a:effectLst>
                <a:outerShdw blurRad="38100" dist="38100" dir="2700000" algn="tl">
                  <a:srgbClr val="000000">
                    <a:alpha val="43137"/>
                  </a:srgbClr>
                </a:outerShdw>
              </a:effectLst>
            </a:endParaRPr>
          </a:p>
        </p:txBody>
      </p:sp>
      <p:sp>
        <p:nvSpPr>
          <p:cNvPr id="133" name="TextBox 132">
            <a:extLst>
              <a:ext uri="{FF2B5EF4-FFF2-40B4-BE49-F238E27FC236}">
                <a16:creationId xmlns:a16="http://schemas.microsoft.com/office/drawing/2014/main" id="{1BBE7770-D0D7-4BA8-A6C2-3DA7020BFF6A}"/>
              </a:ext>
            </a:extLst>
          </p:cNvPr>
          <p:cNvSpPr txBox="1"/>
          <p:nvPr/>
        </p:nvSpPr>
        <p:spPr>
          <a:xfrm>
            <a:off x="4818322" y="876841"/>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4" name="TextBox 133">
            <a:extLst>
              <a:ext uri="{FF2B5EF4-FFF2-40B4-BE49-F238E27FC236}">
                <a16:creationId xmlns:a16="http://schemas.microsoft.com/office/drawing/2014/main" id="{BBD39049-18D9-48E8-966D-E6A69997F257}"/>
              </a:ext>
            </a:extLst>
          </p:cNvPr>
          <p:cNvSpPr txBox="1"/>
          <p:nvPr/>
        </p:nvSpPr>
        <p:spPr>
          <a:xfrm>
            <a:off x="4818322" y="1223090"/>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5" name="TextBox 134">
            <a:extLst>
              <a:ext uri="{FF2B5EF4-FFF2-40B4-BE49-F238E27FC236}">
                <a16:creationId xmlns:a16="http://schemas.microsoft.com/office/drawing/2014/main" id="{F8AF87B3-8F7A-4897-8F43-22C3F6618E12}"/>
              </a:ext>
            </a:extLst>
          </p:cNvPr>
          <p:cNvSpPr txBox="1"/>
          <p:nvPr/>
        </p:nvSpPr>
        <p:spPr>
          <a:xfrm>
            <a:off x="4818322" y="1578720"/>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0</a:t>
            </a:r>
            <a:endParaRPr lang="ti-ET" sz="1500" b="1" dirty="0">
              <a:effectLst>
                <a:outerShdw blurRad="38100" dist="38100" dir="2700000" algn="tl">
                  <a:srgbClr val="000000">
                    <a:alpha val="43137"/>
                  </a:srgbClr>
                </a:outerShdw>
              </a:effectLst>
            </a:endParaRPr>
          </a:p>
        </p:txBody>
      </p:sp>
      <p:sp>
        <p:nvSpPr>
          <p:cNvPr id="136" name="TextBox 135">
            <a:extLst>
              <a:ext uri="{FF2B5EF4-FFF2-40B4-BE49-F238E27FC236}">
                <a16:creationId xmlns:a16="http://schemas.microsoft.com/office/drawing/2014/main" id="{28A529DA-51AC-4372-AD71-48C01DAC64E9}"/>
              </a:ext>
            </a:extLst>
          </p:cNvPr>
          <p:cNvSpPr txBox="1"/>
          <p:nvPr/>
        </p:nvSpPr>
        <p:spPr>
          <a:xfrm>
            <a:off x="4818322" y="1930827"/>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37" name="TextBox 136">
            <a:extLst>
              <a:ext uri="{FF2B5EF4-FFF2-40B4-BE49-F238E27FC236}">
                <a16:creationId xmlns:a16="http://schemas.microsoft.com/office/drawing/2014/main" id="{78163CBA-4AC7-4B98-9617-D010CE49BF0B}"/>
              </a:ext>
            </a:extLst>
          </p:cNvPr>
          <p:cNvSpPr txBox="1"/>
          <p:nvPr/>
        </p:nvSpPr>
        <p:spPr>
          <a:xfrm>
            <a:off x="4818322" y="2284646"/>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4</a:t>
            </a:r>
            <a:endParaRPr lang="ti-ET" sz="1500" b="1" dirty="0">
              <a:effectLst>
                <a:outerShdw blurRad="38100" dist="38100" dir="2700000" algn="tl">
                  <a:srgbClr val="000000">
                    <a:alpha val="43137"/>
                  </a:srgbClr>
                </a:outerShdw>
              </a:effectLst>
            </a:endParaRPr>
          </a:p>
        </p:txBody>
      </p:sp>
      <p:sp>
        <p:nvSpPr>
          <p:cNvPr id="138" name="TextBox 137">
            <a:extLst>
              <a:ext uri="{FF2B5EF4-FFF2-40B4-BE49-F238E27FC236}">
                <a16:creationId xmlns:a16="http://schemas.microsoft.com/office/drawing/2014/main" id="{13E9CA9C-82C7-4EC7-BF17-3504E439C356}"/>
              </a:ext>
            </a:extLst>
          </p:cNvPr>
          <p:cNvSpPr txBox="1"/>
          <p:nvPr/>
        </p:nvSpPr>
        <p:spPr>
          <a:xfrm>
            <a:off x="4818322" y="2640276"/>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1</a:t>
            </a:r>
            <a:endParaRPr lang="ti-ET" sz="1500" b="1" dirty="0">
              <a:effectLst>
                <a:outerShdw blurRad="38100" dist="38100" dir="2700000" algn="tl">
                  <a:srgbClr val="000000">
                    <a:alpha val="43137"/>
                  </a:srgbClr>
                </a:outerShdw>
              </a:effectLst>
            </a:endParaRPr>
          </a:p>
        </p:txBody>
      </p:sp>
      <p:sp>
        <p:nvSpPr>
          <p:cNvPr id="139" name="TextBox 138">
            <a:extLst>
              <a:ext uri="{FF2B5EF4-FFF2-40B4-BE49-F238E27FC236}">
                <a16:creationId xmlns:a16="http://schemas.microsoft.com/office/drawing/2014/main" id="{EB80E6A0-7CD2-4503-AE60-C77F93BC1310}"/>
              </a:ext>
            </a:extLst>
          </p:cNvPr>
          <p:cNvSpPr txBox="1"/>
          <p:nvPr/>
        </p:nvSpPr>
        <p:spPr>
          <a:xfrm>
            <a:off x="4818322" y="3004055"/>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3</a:t>
            </a:r>
            <a:endParaRPr lang="ti-ET" sz="1500" b="1" dirty="0">
              <a:effectLst>
                <a:outerShdw blurRad="38100" dist="38100" dir="2700000" algn="tl">
                  <a:srgbClr val="000000">
                    <a:alpha val="43137"/>
                  </a:srgbClr>
                </a:outerShdw>
              </a:effectLst>
            </a:endParaRPr>
          </a:p>
        </p:txBody>
      </p:sp>
      <p:sp>
        <p:nvSpPr>
          <p:cNvPr id="140" name="TextBox 139">
            <a:extLst>
              <a:ext uri="{FF2B5EF4-FFF2-40B4-BE49-F238E27FC236}">
                <a16:creationId xmlns:a16="http://schemas.microsoft.com/office/drawing/2014/main" id="{E528B90B-CBFF-4368-8930-15AFFA1B2764}"/>
              </a:ext>
            </a:extLst>
          </p:cNvPr>
          <p:cNvSpPr txBox="1"/>
          <p:nvPr/>
        </p:nvSpPr>
        <p:spPr>
          <a:xfrm>
            <a:off x="4823515" y="3697228"/>
            <a:ext cx="41661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5</a:t>
            </a:r>
            <a:endParaRPr lang="ti-ET" sz="1500" b="1" dirty="0">
              <a:effectLst>
                <a:outerShdw blurRad="38100" dist="38100" dir="2700000" algn="tl">
                  <a:srgbClr val="000000">
                    <a:alpha val="43137"/>
                  </a:srgbClr>
                </a:outerShdw>
              </a:effectLst>
            </a:endParaRPr>
          </a:p>
        </p:txBody>
      </p:sp>
      <p:sp>
        <p:nvSpPr>
          <p:cNvPr id="141" name="TextBox 140">
            <a:extLst>
              <a:ext uri="{FF2B5EF4-FFF2-40B4-BE49-F238E27FC236}">
                <a16:creationId xmlns:a16="http://schemas.microsoft.com/office/drawing/2014/main" id="{BFBDA972-5E82-49F6-A322-F5B7684DC85D}"/>
              </a:ext>
            </a:extLst>
          </p:cNvPr>
          <p:cNvSpPr txBox="1"/>
          <p:nvPr/>
        </p:nvSpPr>
        <p:spPr>
          <a:xfrm>
            <a:off x="4818321" y="3350986"/>
            <a:ext cx="42181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7</a:t>
            </a:r>
            <a:endParaRPr lang="ti-ET" sz="1500" b="1" dirty="0">
              <a:effectLst>
                <a:outerShdw blurRad="38100" dist="38100" dir="2700000" algn="tl">
                  <a:srgbClr val="000000">
                    <a:alpha val="43137"/>
                  </a:srgbClr>
                </a:outerShdw>
              </a:effectLst>
            </a:endParaRPr>
          </a:p>
        </p:txBody>
      </p:sp>
      <p:sp>
        <p:nvSpPr>
          <p:cNvPr id="142" name="TextBox 141">
            <a:extLst>
              <a:ext uri="{FF2B5EF4-FFF2-40B4-BE49-F238E27FC236}">
                <a16:creationId xmlns:a16="http://schemas.microsoft.com/office/drawing/2014/main" id="{A9F3E7B0-A7F7-4471-A1A6-EFF927AB2049}"/>
              </a:ext>
            </a:extLst>
          </p:cNvPr>
          <p:cNvSpPr txBox="1"/>
          <p:nvPr/>
        </p:nvSpPr>
        <p:spPr>
          <a:xfrm>
            <a:off x="4818321" y="4043470"/>
            <a:ext cx="421812"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8</a:t>
            </a:r>
            <a:endParaRPr lang="ti-ET" sz="1500" b="1" dirty="0">
              <a:effectLst>
                <a:outerShdw blurRad="38100" dist="38100" dir="2700000" algn="tl">
                  <a:srgbClr val="000000">
                    <a:alpha val="43137"/>
                  </a:srgbClr>
                </a:outerShdw>
              </a:effectLst>
            </a:endParaRPr>
          </a:p>
        </p:txBody>
      </p:sp>
      <p:sp>
        <p:nvSpPr>
          <p:cNvPr id="143" name="TextBox 142">
            <a:extLst>
              <a:ext uri="{FF2B5EF4-FFF2-40B4-BE49-F238E27FC236}">
                <a16:creationId xmlns:a16="http://schemas.microsoft.com/office/drawing/2014/main" id="{F5DFC06A-8ECD-4C73-9B65-0A848852D86E}"/>
              </a:ext>
            </a:extLst>
          </p:cNvPr>
          <p:cNvSpPr txBox="1"/>
          <p:nvPr/>
        </p:nvSpPr>
        <p:spPr>
          <a:xfrm>
            <a:off x="4818322" y="4398135"/>
            <a:ext cx="427068" cy="323165"/>
          </a:xfrm>
          <a:prstGeom prst="rect">
            <a:avLst/>
          </a:prstGeom>
          <a:solidFill>
            <a:srgbClr val="92D050"/>
          </a:solidFill>
        </p:spPr>
        <p:txBody>
          <a:bodyPr wrap="square" rtlCol="0">
            <a:spAutoFit/>
          </a:bodyPr>
          <a:lstStyle/>
          <a:p>
            <a:pPr algn="ctr"/>
            <a:r>
              <a:rPr lang="en-US" sz="1500" b="1" dirty="0">
                <a:effectLst>
                  <a:outerShdw blurRad="38100" dist="38100" dir="2700000" algn="tl">
                    <a:srgbClr val="000000">
                      <a:alpha val="43137"/>
                    </a:srgbClr>
                  </a:outerShdw>
                </a:effectLst>
                <a:latin typeface="Candara" panose="020E0502030303020204" pitchFamily="34" charset="0"/>
              </a:rPr>
              <a:t>9</a:t>
            </a:r>
            <a:endParaRPr lang="ti-ET" sz="1500" b="1" dirty="0">
              <a:effectLst>
                <a:outerShdw blurRad="38100" dist="38100" dir="2700000" algn="tl">
                  <a:srgbClr val="000000">
                    <a:alpha val="43137"/>
                  </a:srgbClr>
                </a:outerShdw>
              </a:effectLst>
            </a:endParaRPr>
          </a:p>
        </p:txBody>
      </p:sp>
      <p:sp>
        <p:nvSpPr>
          <p:cNvPr id="144" name="TextBox 143">
            <a:extLst>
              <a:ext uri="{FF2B5EF4-FFF2-40B4-BE49-F238E27FC236}">
                <a16:creationId xmlns:a16="http://schemas.microsoft.com/office/drawing/2014/main" id="{5B6293F1-DA96-4A8D-8ED5-70EEB372271B}"/>
              </a:ext>
            </a:extLst>
          </p:cNvPr>
          <p:cNvSpPr txBox="1"/>
          <p:nvPr/>
        </p:nvSpPr>
        <p:spPr>
          <a:xfrm>
            <a:off x="4071740" y="876841"/>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279</a:t>
            </a:r>
            <a:endParaRPr lang="ti-ET" sz="1500" b="1" dirty="0">
              <a:solidFill>
                <a:schemeClr val="bg1"/>
              </a:solidFill>
              <a:effectLst>
                <a:outerShdw blurRad="38100" dist="38100" dir="2700000" algn="tl">
                  <a:srgbClr val="000000">
                    <a:alpha val="43137"/>
                  </a:srgbClr>
                </a:outerShdw>
              </a:effectLst>
            </a:endParaRPr>
          </a:p>
        </p:txBody>
      </p:sp>
      <p:sp>
        <p:nvSpPr>
          <p:cNvPr id="145" name="TextBox 144">
            <a:extLst>
              <a:ext uri="{FF2B5EF4-FFF2-40B4-BE49-F238E27FC236}">
                <a16:creationId xmlns:a16="http://schemas.microsoft.com/office/drawing/2014/main" id="{17E0651D-31CF-4BD3-9D2B-E8F5A4648B50}"/>
              </a:ext>
            </a:extLst>
          </p:cNvPr>
          <p:cNvSpPr txBox="1"/>
          <p:nvPr/>
        </p:nvSpPr>
        <p:spPr>
          <a:xfrm>
            <a:off x="4071740" y="122309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298</a:t>
            </a:r>
            <a:endParaRPr lang="ti-ET" sz="1500" b="1" dirty="0">
              <a:solidFill>
                <a:schemeClr val="bg1"/>
              </a:solidFill>
              <a:effectLst>
                <a:outerShdw blurRad="38100" dist="38100" dir="2700000" algn="tl">
                  <a:srgbClr val="000000">
                    <a:alpha val="43137"/>
                  </a:srgbClr>
                </a:outerShdw>
              </a:effectLst>
            </a:endParaRPr>
          </a:p>
        </p:txBody>
      </p:sp>
      <p:sp>
        <p:nvSpPr>
          <p:cNvPr id="146" name="TextBox 145">
            <a:extLst>
              <a:ext uri="{FF2B5EF4-FFF2-40B4-BE49-F238E27FC236}">
                <a16:creationId xmlns:a16="http://schemas.microsoft.com/office/drawing/2014/main" id="{3001D480-CBCA-41A3-9499-66C189297C15}"/>
              </a:ext>
            </a:extLst>
          </p:cNvPr>
          <p:cNvSpPr txBox="1"/>
          <p:nvPr/>
        </p:nvSpPr>
        <p:spPr>
          <a:xfrm>
            <a:off x="4071740" y="1578720"/>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264</a:t>
            </a:r>
            <a:endParaRPr lang="ti-ET" sz="1500" b="1" dirty="0">
              <a:solidFill>
                <a:schemeClr val="bg1"/>
              </a:solidFill>
              <a:effectLst>
                <a:outerShdw blurRad="38100" dist="38100" dir="2700000" algn="tl">
                  <a:srgbClr val="000000">
                    <a:alpha val="43137"/>
                  </a:srgbClr>
                </a:outerShdw>
              </a:effectLst>
            </a:endParaRPr>
          </a:p>
        </p:txBody>
      </p:sp>
      <p:sp>
        <p:nvSpPr>
          <p:cNvPr id="147" name="TextBox 146">
            <a:extLst>
              <a:ext uri="{FF2B5EF4-FFF2-40B4-BE49-F238E27FC236}">
                <a16:creationId xmlns:a16="http://schemas.microsoft.com/office/drawing/2014/main" id="{AAE75809-9547-4624-94A8-9BF16D68EBDC}"/>
              </a:ext>
            </a:extLst>
          </p:cNvPr>
          <p:cNvSpPr txBox="1"/>
          <p:nvPr/>
        </p:nvSpPr>
        <p:spPr>
          <a:xfrm>
            <a:off x="4071740" y="1930827"/>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302</a:t>
            </a:r>
            <a:endParaRPr lang="ti-ET" sz="1500" b="1" dirty="0">
              <a:solidFill>
                <a:schemeClr val="bg1"/>
              </a:solidFill>
              <a:effectLst>
                <a:outerShdw blurRad="38100" dist="38100" dir="2700000" algn="tl">
                  <a:srgbClr val="000000">
                    <a:alpha val="43137"/>
                  </a:srgbClr>
                </a:outerShdw>
              </a:effectLst>
            </a:endParaRPr>
          </a:p>
        </p:txBody>
      </p:sp>
      <p:sp>
        <p:nvSpPr>
          <p:cNvPr id="148" name="TextBox 147">
            <a:extLst>
              <a:ext uri="{FF2B5EF4-FFF2-40B4-BE49-F238E27FC236}">
                <a16:creationId xmlns:a16="http://schemas.microsoft.com/office/drawing/2014/main" id="{F69E2405-8D91-4675-B067-7A85E78A12CC}"/>
              </a:ext>
            </a:extLst>
          </p:cNvPr>
          <p:cNvSpPr txBox="1"/>
          <p:nvPr/>
        </p:nvSpPr>
        <p:spPr>
          <a:xfrm>
            <a:off x="4071740" y="228464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301</a:t>
            </a:r>
            <a:endParaRPr lang="ti-ET" sz="1500" b="1" dirty="0">
              <a:solidFill>
                <a:schemeClr val="bg1"/>
              </a:solidFill>
              <a:effectLst>
                <a:outerShdw blurRad="38100" dist="38100" dir="2700000" algn="tl">
                  <a:srgbClr val="000000">
                    <a:alpha val="43137"/>
                  </a:srgbClr>
                </a:outerShdw>
              </a:effectLst>
            </a:endParaRPr>
          </a:p>
        </p:txBody>
      </p:sp>
      <p:sp>
        <p:nvSpPr>
          <p:cNvPr id="149" name="TextBox 148">
            <a:extLst>
              <a:ext uri="{FF2B5EF4-FFF2-40B4-BE49-F238E27FC236}">
                <a16:creationId xmlns:a16="http://schemas.microsoft.com/office/drawing/2014/main" id="{B4DEA35C-DEA8-440F-9017-8700A377D289}"/>
              </a:ext>
            </a:extLst>
          </p:cNvPr>
          <p:cNvSpPr txBox="1"/>
          <p:nvPr/>
        </p:nvSpPr>
        <p:spPr>
          <a:xfrm>
            <a:off x="4071740" y="2640276"/>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287</a:t>
            </a:r>
            <a:endParaRPr lang="ti-ET" sz="1500" b="1" dirty="0">
              <a:solidFill>
                <a:schemeClr val="bg1"/>
              </a:solidFill>
              <a:effectLst>
                <a:outerShdw blurRad="38100" dist="38100" dir="2700000" algn="tl">
                  <a:srgbClr val="000000">
                    <a:alpha val="43137"/>
                  </a:srgbClr>
                </a:outerShdw>
              </a:effectLst>
            </a:endParaRPr>
          </a:p>
        </p:txBody>
      </p:sp>
      <p:sp>
        <p:nvSpPr>
          <p:cNvPr id="150" name="TextBox 149">
            <a:extLst>
              <a:ext uri="{FF2B5EF4-FFF2-40B4-BE49-F238E27FC236}">
                <a16:creationId xmlns:a16="http://schemas.microsoft.com/office/drawing/2014/main" id="{347688C6-C5CF-432D-9E7C-3D0736ACD3BD}"/>
              </a:ext>
            </a:extLst>
          </p:cNvPr>
          <p:cNvSpPr txBox="1"/>
          <p:nvPr/>
        </p:nvSpPr>
        <p:spPr>
          <a:xfrm>
            <a:off x="4071740" y="3004055"/>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289</a:t>
            </a:r>
            <a:endParaRPr lang="ti-ET" sz="1500" b="1" dirty="0">
              <a:solidFill>
                <a:schemeClr val="bg1"/>
              </a:solidFill>
              <a:effectLst>
                <a:outerShdw blurRad="38100" dist="38100" dir="2700000" algn="tl">
                  <a:srgbClr val="000000">
                    <a:alpha val="43137"/>
                  </a:srgbClr>
                </a:outerShdw>
              </a:effectLst>
            </a:endParaRPr>
          </a:p>
        </p:txBody>
      </p:sp>
      <p:sp>
        <p:nvSpPr>
          <p:cNvPr id="151" name="TextBox 150">
            <a:extLst>
              <a:ext uri="{FF2B5EF4-FFF2-40B4-BE49-F238E27FC236}">
                <a16:creationId xmlns:a16="http://schemas.microsoft.com/office/drawing/2014/main" id="{1F2E9EB5-8336-40B9-8BC7-CE004CB36669}"/>
              </a:ext>
            </a:extLst>
          </p:cNvPr>
          <p:cNvSpPr txBox="1"/>
          <p:nvPr/>
        </p:nvSpPr>
        <p:spPr>
          <a:xfrm>
            <a:off x="4076934" y="3697228"/>
            <a:ext cx="601031"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280</a:t>
            </a:r>
            <a:endParaRPr lang="ti-ET" sz="1500" b="1" dirty="0">
              <a:solidFill>
                <a:schemeClr val="bg1"/>
              </a:solidFill>
              <a:effectLst>
                <a:outerShdw blurRad="38100" dist="38100" dir="2700000" algn="tl">
                  <a:srgbClr val="000000">
                    <a:alpha val="43137"/>
                  </a:srgbClr>
                </a:outerShdw>
              </a:effectLst>
            </a:endParaRPr>
          </a:p>
        </p:txBody>
      </p:sp>
      <p:sp>
        <p:nvSpPr>
          <p:cNvPr id="152" name="TextBox 151">
            <a:extLst>
              <a:ext uri="{FF2B5EF4-FFF2-40B4-BE49-F238E27FC236}">
                <a16:creationId xmlns:a16="http://schemas.microsoft.com/office/drawing/2014/main" id="{9755EA6D-FA8C-427E-8154-CB1FD258AF79}"/>
              </a:ext>
            </a:extLst>
          </p:cNvPr>
          <p:cNvSpPr txBox="1"/>
          <p:nvPr/>
        </p:nvSpPr>
        <p:spPr>
          <a:xfrm>
            <a:off x="4071740" y="3350986"/>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304</a:t>
            </a:r>
            <a:endParaRPr lang="ti-ET" sz="1500" b="1" dirty="0">
              <a:solidFill>
                <a:schemeClr val="bg1"/>
              </a:solidFill>
              <a:effectLst>
                <a:outerShdw blurRad="38100" dist="38100" dir="2700000" algn="tl">
                  <a:srgbClr val="000000">
                    <a:alpha val="43137"/>
                  </a:srgbClr>
                </a:outerShdw>
              </a:effectLst>
            </a:endParaRPr>
          </a:p>
        </p:txBody>
      </p:sp>
      <p:sp>
        <p:nvSpPr>
          <p:cNvPr id="153" name="TextBox 152">
            <a:extLst>
              <a:ext uri="{FF2B5EF4-FFF2-40B4-BE49-F238E27FC236}">
                <a16:creationId xmlns:a16="http://schemas.microsoft.com/office/drawing/2014/main" id="{8D475C4A-C246-4653-ABDB-6064884A942E}"/>
              </a:ext>
            </a:extLst>
          </p:cNvPr>
          <p:cNvSpPr txBox="1"/>
          <p:nvPr/>
        </p:nvSpPr>
        <p:spPr>
          <a:xfrm>
            <a:off x="4071740" y="4043470"/>
            <a:ext cx="608522" cy="323165"/>
          </a:xfrm>
          <a:prstGeom prst="rect">
            <a:avLst/>
          </a:prstGeom>
          <a:solidFill>
            <a:schemeClr val="accent2">
              <a:lumMod val="50000"/>
            </a:schemeClr>
          </a:solidFill>
        </p:spPr>
        <p:txBody>
          <a:bodyPr wrap="square" rtlCol="0">
            <a:spAutoFit/>
          </a:bodyPr>
          <a:lstStyle/>
          <a:p>
            <a:pPr algn="ctr"/>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294</a:t>
            </a:r>
            <a:endParaRPr lang="ti-ET" sz="1500" b="1" dirty="0">
              <a:solidFill>
                <a:schemeClr val="bg1"/>
              </a:solidFill>
              <a:effectLst>
                <a:outerShdw blurRad="38100" dist="38100" dir="2700000" algn="tl">
                  <a:srgbClr val="000000">
                    <a:alpha val="43137"/>
                  </a:srgbClr>
                </a:outerShdw>
              </a:effectLst>
            </a:endParaRPr>
          </a:p>
        </p:txBody>
      </p:sp>
      <p:sp>
        <p:nvSpPr>
          <p:cNvPr id="154" name="TextBox 153">
            <a:extLst>
              <a:ext uri="{FF2B5EF4-FFF2-40B4-BE49-F238E27FC236}">
                <a16:creationId xmlns:a16="http://schemas.microsoft.com/office/drawing/2014/main" id="{12481C15-E032-488A-A0B4-223D9146B4B8}"/>
              </a:ext>
            </a:extLst>
          </p:cNvPr>
          <p:cNvSpPr txBox="1"/>
          <p:nvPr/>
        </p:nvSpPr>
        <p:spPr>
          <a:xfrm>
            <a:off x="4071740" y="4398135"/>
            <a:ext cx="616106" cy="323165"/>
          </a:xfrm>
          <a:prstGeom prst="rect">
            <a:avLst/>
          </a:prstGeom>
          <a:solidFill>
            <a:schemeClr val="accent2">
              <a:lumMod val="50000"/>
            </a:schemeClr>
          </a:solidFill>
        </p:spPr>
        <p:txBody>
          <a:bodyPr wrap="square" rtlCol="0">
            <a:spAutoFit/>
          </a:bodyPr>
          <a:lstStyle/>
          <a:p>
            <a:r>
              <a:rPr lang="en-US" sz="1500" b="1" dirty="0">
                <a:solidFill>
                  <a:schemeClr val="bg1"/>
                </a:solidFill>
                <a:effectLst>
                  <a:outerShdw blurRad="38100" dist="38100" dir="2700000" algn="tl">
                    <a:srgbClr val="000000">
                      <a:alpha val="43137"/>
                    </a:srgbClr>
                  </a:outerShdw>
                </a:effectLst>
                <a:latin typeface="Candara" panose="020E0502030303020204" pitchFamily="34" charset="0"/>
              </a:rPr>
              <a:t>295</a:t>
            </a:r>
            <a:endParaRPr lang="ti-ET" sz="1500" b="1" dirty="0">
              <a:solidFill>
                <a:schemeClr val="bg1"/>
              </a:solidFill>
              <a:effectLst>
                <a:outerShdw blurRad="38100" dist="38100" dir="2700000" algn="tl">
                  <a:srgbClr val="000000">
                    <a:alpha val="43137"/>
                  </a:srgbClr>
                </a:outerShdw>
              </a:effectLst>
            </a:endParaRPr>
          </a:p>
        </p:txBody>
      </p:sp>
      <p:graphicFrame>
        <p:nvGraphicFramePr>
          <p:cNvPr id="2" name="Table 2">
            <a:extLst>
              <a:ext uri="{FF2B5EF4-FFF2-40B4-BE49-F238E27FC236}">
                <a16:creationId xmlns:a16="http://schemas.microsoft.com/office/drawing/2014/main" id="{6C0D7F1E-D3D9-4148-A7BF-A19AE553DB39}"/>
              </a:ext>
            </a:extLst>
          </p:cNvPr>
          <p:cNvGraphicFramePr>
            <a:graphicFrameLocks noGrp="1"/>
          </p:cNvGraphicFramePr>
          <p:nvPr/>
        </p:nvGraphicFramePr>
        <p:xfrm>
          <a:off x="65337" y="4814342"/>
          <a:ext cx="8953054" cy="1173857"/>
        </p:xfrm>
        <a:graphic>
          <a:graphicData uri="http://schemas.openxmlformats.org/drawingml/2006/table">
            <a:tbl>
              <a:tblPr firstRow="1" bandRow="1">
                <a:tableStyleId>{5C22544A-7EE6-4342-B048-85BDC9FD1C3A}</a:tableStyleId>
              </a:tblPr>
              <a:tblGrid>
                <a:gridCol w="813914">
                  <a:extLst>
                    <a:ext uri="{9D8B030D-6E8A-4147-A177-3AD203B41FA5}">
                      <a16:colId xmlns:a16="http://schemas.microsoft.com/office/drawing/2014/main" val="2011595753"/>
                    </a:ext>
                  </a:extLst>
                </a:gridCol>
                <a:gridCol w="813914">
                  <a:extLst>
                    <a:ext uri="{9D8B030D-6E8A-4147-A177-3AD203B41FA5}">
                      <a16:colId xmlns:a16="http://schemas.microsoft.com/office/drawing/2014/main" val="3283128836"/>
                    </a:ext>
                  </a:extLst>
                </a:gridCol>
                <a:gridCol w="813914">
                  <a:extLst>
                    <a:ext uri="{9D8B030D-6E8A-4147-A177-3AD203B41FA5}">
                      <a16:colId xmlns:a16="http://schemas.microsoft.com/office/drawing/2014/main" val="2258586344"/>
                    </a:ext>
                  </a:extLst>
                </a:gridCol>
                <a:gridCol w="813914">
                  <a:extLst>
                    <a:ext uri="{9D8B030D-6E8A-4147-A177-3AD203B41FA5}">
                      <a16:colId xmlns:a16="http://schemas.microsoft.com/office/drawing/2014/main" val="1611810238"/>
                    </a:ext>
                  </a:extLst>
                </a:gridCol>
                <a:gridCol w="813914">
                  <a:extLst>
                    <a:ext uri="{9D8B030D-6E8A-4147-A177-3AD203B41FA5}">
                      <a16:colId xmlns:a16="http://schemas.microsoft.com/office/drawing/2014/main" val="2935246019"/>
                    </a:ext>
                  </a:extLst>
                </a:gridCol>
                <a:gridCol w="813914">
                  <a:extLst>
                    <a:ext uri="{9D8B030D-6E8A-4147-A177-3AD203B41FA5}">
                      <a16:colId xmlns:a16="http://schemas.microsoft.com/office/drawing/2014/main" val="503074905"/>
                    </a:ext>
                  </a:extLst>
                </a:gridCol>
                <a:gridCol w="813914">
                  <a:extLst>
                    <a:ext uri="{9D8B030D-6E8A-4147-A177-3AD203B41FA5}">
                      <a16:colId xmlns:a16="http://schemas.microsoft.com/office/drawing/2014/main" val="659884853"/>
                    </a:ext>
                  </a:extLst>
                </a:gridCol>
                <a:gridCol w="813914">
                  <a:extLst>
                    <a:ext uri="{9D8B030D-6E8A-4147-A177-3AD203B41FA5}">
                      <a16:colId xmlns:a16="http://schemas.microsoft.com/office/drawing/2014/main" val="3527307334"/>
                    </a:ext>
                  </a:extLst>
                </a:gridCol>
                <a:gridCol w="813914">
                  <a:extLst>
                    <a:ext uri="{9D8B030D-6E8A-4147-A177-3AD203B41FA5}">
                      <a16:colId xmlns:a16="http://schemas.microsoft.com/office/drawing/2014/main" val="687859308"/>
                    </a:ext>
                  </a:extLst>
                </a:gridCol>
                <a:gridCol w="813914">
                  <a:extLst>
                    <a:ext uri="{9D8B030D-6E8A-4147-A177-3AD203B41FA5}">
                      <a16:colId xmlns:a16="http://schemas.microsoft.com/office/drawing/2014/main" val="391709308"/>
                    </a:ext>
                  </a:extLst>
                </a:gridCol>
                <a:gridCol w="813914">
                  <a:extLst>
                    <a:ext uri="{9D8B030D-6E8A-4147-A177-3AD203B41FA5}">
                      <a16:colId xmlns:a16="http://schemas.microsoft.com/office/drawing/2014/main" val="2332360890"/>
                    </a:ext>
                  </a:extLst>
                </a:gridCol>
              </a:tblGrid>
              <a:tr h="785237">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tc>
                  <a:txBody>
                    <a:bodyPr/>
                    <a:lstStyle/>
                    <a:p>
                      <a:endParaRPr lang="ti-ET" sz="1400" dirty="0"/>
                    </a:p>
                  </a:txBody>
                  <a:tcPr marL="68580" marR="68580" marT="34290" marB="3429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4007604282"/>
                  </a:ext>
                </a:extLst>
              </a:tr>
              <a:tr h="388620">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2</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3</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4</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5</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6</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7</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8</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9</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tc>
                  <a:txBody>
                    <a:bodyPr/>
                    <a:lstStyle/>
                    <a:p>
                      <a:pPr algn="ctr"/>
                      <a:r>
                        <a:rPr lang="en-US" sz="2100" b="1" dirty="0">
                          <a:solidFill>
                            <a:schemeClr val="bg2">
                              <a:lumMod val="50000"/>
                            </a:schemeClr>
                          </a:solidFill>
                          <a:effectLst>
                            <a:outerShdw blurRad="38100" dist="38100" dir="2700000" algn="tl">
                              <a:srgbClr val="000000">
                                <a:alpha val="43137"/>
                              </a:srgbClr>
                            </a:outerShdw>
                          </a:effectLst>
                        </a:rPr>
                        <a:t>10</a:t>
                      </a:r>
                      <a:endParaRPr lang="ti-ET" sz="2100" b="1" dirty="0">
                        <a:solidFill>
                          <a:schemeClr val="bg2">
                            <a:lumMod val="50000"/>
                          </a:schemeClr>
                        </a:solidFill>
                        <a:effectLst>
                          <a:outerShdw blurRad="38100" dist="38100" dir="2700000" algn="tl">
                            <a:srgbClr val="000000">
                              <a:alpha val="43137"/>
                            </a:srgbClr>
                          </a:outerShdw>
                        </a:effectLst>
                      </a:endParaRPr>
                    </a:p>
                  </a:txBody>
                  <a:tcPr marL="68580" marR="68580" marT="34290" marB="34290">
                    <a:lnT w="12700"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585784800"/>
                  </a:ext>
                </a:extLst>
              </a:tr>
            </a:tbl>
          </a:graphicData>
        </a:graphic>
      </p:graphicFrame>
      <p:sp>
        <p:nvSpPr>
          <p:cNvPr id="7" name="Rectangle 6">
            <a:extLst>
              <a:ext uri="{FF2B5EF4-FFF2-40B4-BE49-F238E27FC236}">
                <a16:creationId xmlns:a16="http://schemas.microsoft.com/office/drawing/2014/main" id="{045AEC64-CF2E-4C63-A7C2-8DFFE652E6FA}"/>
              </a:ext>
            </a:extLst>
          </p:cNvPr>
          <p:cNvSpPr/>
          <p:nvPr/>
        </p:nvSpPr>
        <p:spPr>
          <a:xfrm>
            <a:off x="4996132"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Sue</a:t>
            </a:r>
            <a:endParaRPr lang="ti-ET" sz="18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EACED1F6-9821-42EC-82CD-496CC7FF8CFE}"/>
              </a:ext>
            </a:extLst>
          </p:cNvPr>
          <p:cNvSpPr/>
          <p:nvPr/>
        </p:nvSpPr>
        <p:spPr>
          <a:xfrm>
            <a:off x="917816" y="4863575"/>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Tim</a:t>
            </a:r>
            <a:endParaRPr lang="ti-ET" sz="1800" b="1"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593B9503-1783-4738-B79E-44A64AA35620}"/>
              </a:ext>
            </a:extLst>
          </p:cNvPr>
          <p:cNvSpPr/>
          <p:nvPr/>
        </p:nvSpPr>
        <p:spPr>
          <a:xfrm>
            <a:off x="3364280" y="485691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Mia</a:t>
            </a:r>
            <a:endParaRPr lang="ti-ET" sz="1800" b="1" dirty="0">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id="{05B447B5-3EA2-43F7-91CB-77388DE2D13C}"/>
              </a:ext>
            </a:extLst>
          </p:cNvPr>
          <p:cNvSpPr/>
          <p:nvPr/>
        </p:nvSpPr>
        <p:spPr>
          <a:xfrm>
            <a:off x="6621117"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Rae</a:t>
            </a:r>
            <a:endParaRPr lang="ti-ET" sz="1800" b="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BA3C80E4-0517-46D6-A1AE-40F25F4E5B7B}"/>
              </a:ext>
            </a:extLst>
          </p:cNvPr>
          <p:cNvSpPr/>
          <p:nvPr/>
        </p:nvSpPr>
        <p:spPr>
          <a:xfrm>
            <a:off x="1732749" y="4874168"/>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Len</a:t>
            </a:r>
            <a:endParaRPr lang="ti-ET" sz="1800" b="1" dirty="0">
              <a:effectLst>
                <a:outerShdw blurRad="38100" dist="38100" dir="2700000" algn="tl">
                  <a:srgbClr val="000000">
                    <a:alpha val="43137"/>
                  </a:srgbClr>
                </a:outerShdw>
              </a:effectLst>
            </a:endParaRPr>
          </a:p>
        </p:txBody>
      </p:sp>
      <p:sp>
        <p:nvSpPr>
          <p:cNvPr id="14" name="Rectangle 13">
            <a:extLst>
              <a:ext uri="{FF2B5EF4-FFF2-40B4-BE49-F238E27FC236}">
                <a16:creationId xmlns:a16="http://schemas.microsoft.com/office/drawing/2014/main" id="{741AB47B-0EE9-47B6-88B8-EBF2FF673AA0}"/>
              </a:ext>
            </a:extLst>
          </p:cNvPr>
          <p:cNvSpPr/>
          <p:nvPr/>
        </p:nvSpPr>
        <p:spPr>
          <a:xfrm>
            <a:off x="8253969"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Tod</a:t>
            </a:r>
            <a:endParaRPr lang="ti-ET" sz="1800" b="1" dirty="0">
              <a:effectLst>
                <a:outerShdw blurRad="38100" dist="38100" dir="2700000" algn="tl">
                  <a:srgbClr val="000000">
                    <a:alpha val="43137"/>
                  </a:srgbClr>
                </a:outerShdw>
              </a:effectLst>
            </a:endParaRPr>
          </a:p>
        </p:txBody>
      </p:sp>
      <p:sp>
        <p:nvSpPr>
          <p:cNvPr id="15" name="Rectangle 14">
            <a:extLst>
              <a:ext uri="{FF2B5EF4-FFF2-40B4-BE49-F238E27FC236}">
                <a16:creationId xmlns:a16="http://schemas.microsoft.com/office/drawing/2014/main" id="{C1FD6214-1C1C-4DB1-8E12-6BDE59563376}"/>
              </a:ext>
            </a:extLst>
          </p:cNvPr>
          <p:cNvSpPr/>
          <p:nvPr/>
        </p:nvSpPr>
        <p:spPr>
          <a:xfrm>
            <a:off x="101218" y="4859204"/>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Bea</a:t>
            </a:r>
            <a:endParaRPr lang="ti-ET" sz="1800" b="1"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F516848B-E0DA-46D0-9D48-55067F2241E6}"/>
              </a:ext>
            </a:extLst>
          </p:cNvPr>
          <p:cNvSpPr/>
          <p:nvPr/>
        </p:nvSpPr>
        <p:spPr>
          <a:xfrm>
            <a:off x="5808624" y="4844129"/>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Lou</a:t>
            </a:r>
            <a:endParaRPr lang="ti-ET" sz="1800" b="1" dirty="0">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DF0E951C-4A17-4B95-9A4D-5458ED9DDC9F}"/>
              </a:ext>
            </a:extLst>
          </p:cNvPr>
          <p:cNvSpPr/>
          <p:nvPr/>
        </p:nvSpPr>
        <p:spPr>
          <a:xfrm>
            <a:off x="2552143" y="4851821"/>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Moe</a:t>
            </a:r>
            <a:endParaRPr lang="ti-ET" sz="1800" b="1" dirty="0">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C6D99832-81EE-42F3-9BD2-C90D03CEB453}"/>
              </a:ext>
            </a:extLst>
          </p:cNvPr>
          <p:cNvSpPr/>
          <p:nvPr/>
        </p:nvSpPr>
        <p:spPr>
          <a:xfrm>
            <a:off x="7423788" y="4851821"/>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Max</a:t>
            </a:r>
            <a:endParaRPr lang="ti-ET" sz="1800" b="1"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AF1DCB49-8E91-4740-A71C-C549369C4BB3}"/>
              </a:ext>
            </a:extLst>
          </p:cNvPr>
          <p:cNvSpPr/>
          <p:nvPr/>
        </p:nvSpPr>
        <p:spPr>
          <a:xfrm>
            <a:off x="4183995" y="4856916"/>
            <a:ext cx="72404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outerShdw blurRad="38100" dist="38100" dir="2700000" algn="tl">
                    <a:srgbClr val="000000">
                      <a:alpha val="43137"/>
                    </a:srgbClr>
                  </a:outerShdw>
                </a:effectLst>
              </a:rPr>
              <a:t>Zoe</a:t>
            </a:r>
            <a:endParaRPr lang="ti-ET" sz="1800" b="1" dirty="0">
              <a:effectLst>
                <a:outerShdw blurRad="38100" dist="38100" dir="2700000" algn="tl">
                  <a:srgbClr val="000000">
                    <a:alpha val="43137"/>
                  </a:srgbClr>
                </a:outerShdw>
              </a:effectLst>
            </a:endParaRPr>
          </a:p>
        </p:txBody>
      </p:sp>
      <p:sp>
        <p:nvSpPr>
          <p:cNvPr id="3" name="Oval 2">
            <a:extLst>
              <a:ext uri="{FF2B5EF4-FFF2-40B4-BE49-F238E27FC236}">
                <a16:creationId xmlns:a16="http://schemas.microsoft.com/office/drawing/2014/main" id="{6824F70A-0A4D-4111-99F9-2F21FD5DCA6C}"/>
              </a:ext>
            </a:extLst>
          </p:cNvPr>
          <p:cNvSpPr/>
          <p:nvPr/>
        </p:nvSpPr>
        <p:spPr>
          <a:xfrm>
            <a:off x="3573780" y="5634911"/>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8" name="Oval 157">
            <a:extLst>
              <a:ext uri="{FF2B5EF4-FFF2-40B4-BE49-F238E27FC236}">
                <a16:creationId xmlns:a16="http://schemas.microsoft.com/office/drawing/2014/main" id="{152C1CB7-7616-4BFD-95EA-C80FBAD822BF}"/>
              </a:ext>
            </a:extLst>
          </p:cNvPr>
          <p:cNvSpPr/>
          <p:nvPr/>
        </p:nvSpPr>
        <p:spPr>
          <a:xfrm>
            <a:off x="4360186" y="5627588"/>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9" name="Oval 158">
            <a:extLst>
              <a:ext uri="{FF2B5EF4-FFF2-40B4-BE49-F238E27FC236}">
                <a16:creationId xmlns:a16="http://schemas.microsoft.com/office/drawing/2014/main" id="{86D43195-350C-42EE-AFA0-572947203284}"/>
              </a:ext>
            </a:extLst>
          </p:cNvPr>
          <p:cNvSpPr/>
          <p:nvPr/>
        </p:nvSpPr>
        <p:spPr>
          <a:xfrm>
            <a:off x="5189990" y="5627587"/>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0" name="Oval 159">
            <a:extLst>
              <a:ext uri="{FF2B5EF4-FFF2-40B4-BE49-F238E27FC236}">
                <a16:creationId xmlns:a16="http://schemas.microsoft.com/office/drawing/2014/main" id="{785B8124-AAA3-4590-8F7C-E733E84D328B}"/>
              </a:ext>
            </a:extLst>
          </p:cNvPr>
          <p:cNvSpPr/>
          <p:nvPr/>
        </p:nvSpPr>
        <p:spPr>
          <a:xfrm>
            <a:off x="1119589" y="5626414"/>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1" name="Oval 160">
            <a:extLst>
              <a:ext uri="{FF2B5EF4-FFF2-40B4-BE49-F238E27FC236}">
                <a16:creationId xmlns:a16="http://schemas.microsoft.com/office/drawing/2014/main" id="{751EABAA-5EFC-4AD5-8106-F185A402D297}"/>
              </a:ext>
            </a:extLst>
          </p:cNvPr>
          <p:cNvSpPr/>
          <p:nvPr/>
        </p:nvSpPr>
        <p:spPr>
          <a:xfrm>
            <a:off x="1936475" y="5619091"/>
            <a:ext cx="350520" cy="346249"/>
          </a:xfrm>
          <a:prstGeom prst="ellipse">
            <a:avLst/>
          </a:prstGeom>
          <a:noFill/>
          <a:ln>
            <a:solidFill>
              <a:srgbClr val="92D05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2" name="Isosceles Triangle 161">
            <a:extLst>
              <a:ext uri="{FF2B5EF4-FFF2-40B4-BE49-F238E27FC236}">
                <a16:creationId xmlns:a16="http://schemas.microsoft.com/office/drawing/2014/main" id="{11E6A4D1-14C1-4002-978C-EA881D02A485}"/>
              </a:ext>
            </a:extLst>
          </p:cNvPr>
          <p:cNvSpPr/>
          <p:nvPr/>
        </p:nvSpPr>
        <p:spPr>
          <a:xfrm flipV="1">
            <a:off x="4352037"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3" name="Isosceles Triangle 162">
            <a:extLst>
              <a:ext uri="{FF2B5EF4-FFF2-40B4-BE49-F238E27FC236}">
                <a16:creationId xmlns:a16="http://schemas.microsoft.com/office/drawing/2014/main" id="{C518B6C8-DB32-4AAB-B2D3-16AF8C20D7BD}"/>
              </a:ext>
            </a:extLst>
          </p:cNvPr>
          <p:cNvSpPr/>
          <p:nvPr/>
        </p:nvSpPr>
        <p:spPr>
          <a:xfrm flipV="1">
            <a:off x="5214175"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4" name="Isosceles Triangle 163">
            <a:extLst>
              <a:ext uri="{FF2B5EF4-FFF2-40B4-BE49-F238E27FC236}">
                <a16:creationId xmlns:a16="http://schemas.microsoft.com/office/drawing/2014/main" id="{CD38F84F-14F5-4A28-8633-9D91A15F6F24}"/>
              </a:ext>
            </a:extLst>
          </p:cNvPr>
          <p:cNvSpPr/>
          <p:nvPr/>
        </p:nvSpPr>
        <p:spPr>
          <a:xfrm flipV="1">
            <a:off x="5960094"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5" name="Isosceles Triangle 164">
            <a:extLst>
              <a:ext uri="{FF2B5EF4-FFF2-40B4-BE49-F238E27FC236}">
                <a16:creationId xmlns:a16="http://schemas.microsoft.com/office/drawing/2014/main" id="{06D4767B-6449-43D3-87F2-345831EAA23C}"/>
              </a:ext>
            </a:extLst>
          </p:cNvPr>
          <p:cNvSpPr/>
          <p:nvPr/>
        </p:nvSpPr>
        <p:spPr>
          <a:xfrm flipV="1">
            <a:off x="6767560" y="4683849"/>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7" name="Isosceles Triangle 166">
            <a:extLst>
              <a:ext uri="{FF2B5EF4-FFF2-40B4-BE49-F238E27FC236}">
                <a16:creationId xmlns:a16="http://schemas.microsoft.com/office/drawing/2014/main" id="{FFE096D8-E222-480E-9134-4FF199D2AA51}"/>
              </a:ext>
            </a:extLst>
          </p:cNvPr>
          <p:cNvSpPr/>
          <p:nvPr/>
        </p:nvSpPr>
        <p:spPr>
          <a:xfrm flipV="1">
            <a:off x="7593985" y="4678095"/>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69" name="Isosceles Triangle 168">
            <a:extLst>
              <a:ext uri="{FF2B5EF4-FFF2-40B4-BE49-F238E27FC236}">
                <a16:creationId xmlns:a16="http://schemas.microsoft.com/office/drawing/2014/main" id="{02192DBC-47DE-48DD-87EC-1B05F91BA350}"/>
              </a:ext>
            </a:extLst>
          </p:cNvPr>
          <p:cNvSpPr/>
          <p:nvPr/>
        </p:nvSpPr>
        <p:spPr>
          <a:xfrm flipV="1">
            <a:off x="8420409" y="4683848"/>
            <a:ext cx="366818" cy="309973"/>
          </a:xfrm>
          <a:prstGeom prst="triangle">
            <a:avLst/>
          </a:prstGeom>
          <a:solidFill>
            <a:srgbClr val="002060"/>
          </a:solidFill>
          <a:ln>
            <a:solidFill>
              <a:schemeClr val="bg1"/>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sz="1800"/>
          </a:p>
        </p:txBody>
      </p:sp>
      <p:sp>
        <p:nvSpPr>
          <p:cNvPr id="155" name="TextBox 154">
            <a:extLst>
              <a:ext uri="{FF2B5EF4-FFF2-40B4-BE49-F238E27FC236}">
                <a16:creationId xmlns:a16="http://schemas.microsoft.com/office/drawing/2014/main" id="{C8581ACC-5D9A-4A9B-8B95-013B98C67248}"/>
              </a:ext>
            </a:extLst>
          </p:cNvPr>
          <p:cNvSpPr txBox="1"/>
          <p:nvPr/>
        </p:nvSpPr>
        <p:spPr>
          <a:xfrm>
            <a:off x="14262" y="17821"/>
            <a:ext cx="4572000" cy="577850"/>
          </a:xfrm>
          <a:prstGeom prst="rect">
            <a:avLst/>
          </a:prstGeom>
          <a:noFill/>
        </p:spPr>
        <p:txBody>
          <a:bodyPr wrap="square">
            <a:spAutoFit/>
          </a:bodyPr>
          <a:lstStyle/>
          <a:p>
            <a:pPr>
              <a:lnSpc>
                <a:spcPct val="150000"/>
              </a:lnSpc>
            </a:pPr>
            <a:r>
              <a:rPr lang="en-US" altLang="en-US" b="1" dirty="0">
                <a:effectLst>
                  <a:outerShdw blurRad="38100" dist="38100" dir="2700000" algn="tl">
                    <a:srgbClr val="000000">
                      <a:alpha val="43137"/>
                    </a:srgbClr>
                  </a:outerShdw>
                </a:effectLst>
              </a:rPr>
              <a:t>Open addressing</a:t>
            </a:r>
          </a:p>
        </p:txBody>
      </p:sp>
    </p:spTree>
    <p:extLst>
      <p:ext uri="{BB962C8B-B14F-4D97-AF65-F5344CB8AC3E}">
        <p14:creationId xmlns:p14="http://schemas.microsoft.com/office/powerpoint/2010/main" val="6329359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58"/>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59"/>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158"/>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15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3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4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6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61"/>
                                        </p:tgtEl>
                                        <p:attrNameLst>
                                          <p:attrName>style.visibility</p:attrName>
                                        </p:attrNameLst>
                                      </p:cBhvr>
                                      <p:to>
                                        <p:strVal val="visible"/>
                                      </p:to>
                                    </p:set>
                                  </p:childTnLst>
                                </p:cTn>
                              </p:par>
                              <p:par>
                                <p:cTn id="169" presetID="1" presetClass="exit" presetSubtype="0" fill="hold" grpId="1" nodeType="withEffect">
                                  <p:stCondLst>
                                    <p:cond delay="0"/>
                                  </p:stCondLst>
                                  <p:childTnLst>
                                    <p:set>
                                      <p:cBhvr>
                                        <p:cTn id="170" dur="1" fill="hold">
                                          <p:stCondLst>
                                            <p:cond delay="0"/>
                                          </p:stCondLst>
                                        </p:cTn>
                                        <p:tgtEl>
                                          <p:spTgt spid="160"/>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1"/>
                                        </p:tgtEl>
                                        <p:attrNameLst>
                                          <p:attrName>style.visibility</p:attrName>
                                        </p:attrNameLst>
                                      </p:cBhvr>
                                      <p:to>
                                        <p:strVal val="visible"/>
                                      </p:to>
                                    </p:set>
                                  </p:childTnLst>
                                </p:cTn>
                              </p:par>
                              <p:par>
                                <p:cTn id="175" presetID="1" presetClass="exit" presetSubtype="0" fill="hold" grpId="1" nodeType="withEffect">
                                  <p:stCondLst>
                                    <p:cond delay="0"/>
                                  </p:stCondLst>
                                  <p:childTnLst>
                                    <p:set>
                                      <p:cBhvr>
                                        <p:cTn id="176" dur="1" fill="hold">
                                          <p:stCondLst>
                                            <p:cond delay="0"/>
                                          </p:stCondLst>
                                        </p:cTn>
                                        <p:tgtEl>
                                          <p:spTgt spid="161"/>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3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5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3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08"/>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9"/>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30"/>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41"/>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52"/>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16"/>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30"/>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7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9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0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1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29"/>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4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62"/>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63"/>
                                        </p:tgtEl>
                                        <p:attrNameLst>
                                          <p:attrName>style.visibility</p:attrName>
                                        </p:attrNameLst>
                                      </p:cBhvr>
                                      <p:to>
                                        <p:strVal val="visible"/>
                                      </p:to>
                                    </p:set>
                                  </p:childTnLst>
                                </p:cTn>
                              </p:par>
                              <p:par>
                                <p:cTn id="253" presetID="1" presetClass="exit" presetSubtype="0" fill="hold" grpId="1" nodeType="withEffect">
                                  <p:stCondLst>
                                    <p:cond delay="0"/>
                                  </p:stCondLst>
                                  <p:childTnLst>
                                    <p:set>
                                      <p:cBhvr>
                                        <p:cTn id="254" dur="1" fill="hold">
                                          <p:stCondLst>
                                            <p:cond delay="0"/>
                                          </p:stCondLst>
                                        </p:cTn>
                                        <p:tgtEl>
                                          <p:spTgt spid="162"/>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64"/>
                                        </p:tgtEl>
                                        <p:attrNameLst>
                                          <p:attrName>style.visibility</p:attrName>
                                        </p:attrNameLst>
                                      </p:cBhvr>
                                      <p:to>
                                        <p:strVal val="visible"/>
                                      </p:to>
                                    </p:set>
                                  </p:childTnLst>
                                </p:cTn>
                              </p:par>
                              <p:par>
                                <p:cTn id="259" presetID="1" presetClass="exit" presetSubtype="0" fill="hold" grpId="1" nodeType="withEffect">
                                  <p:stCondLst>
                                    <p:cond delay="0"/>
                                  </p:stCondLst>
                                  <p:childTnLst>
                                    <p:set>
                                      <p:cBhvr>
                                        <p:cTn id="260" dur="1" fill="hold">
                                          <p:stCondLst>
                                            <p:cond delay="0"/>
                                          </p:stCondLst>
                                        </p:cTn>
                                        <p:tgtEl>
                                          <p:spTgt spid="163"/>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165"/>
                                        </p:tgtEl>
                                        <p:attrNameLst>
                                          <p:attrName>style.visibility</p:attrName>
                                        </p:attrNameLst>
                                      </p:cBhvr>
                                      <p:to>
                                        <p:strVal val="visible"/>
                                      </p:to>
                                    </p:set>
                                  </p:childTnLst>
                                </p:cTn>
                              </p:par>
                              <p:par>
                                <p:cTn id="265" presetID="1" presetClass="exit" presetSubtype="0" fill="hold" grpId="1" nodeType="withEffect">
                                  <p:stCondLst>
                                    <p:cond delay="0"/>
                                  </p:stCondLst>
                                  <p:childTnLst>
                                    <p:set>
                                      <p:cBhvr>
                                        <p:cTn id="266" dur="1" fill="hold">
                                          <p:stCondLst>
                                            <p:cond delay="0"/>
                                          </p:stCondLst>
                                        </p:cTn>
                                        <p:tgtEl>
                                          <p:spTgt spid="164"/>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0"/>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65"/>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3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87"/>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98"/>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09"/>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0"/>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31"/>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42"/>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53"/>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2" nodeType="clickEffect">
                                  <p:stCondLst>
                                    <p:cond delay="0"/>
                                  </p:stCondLst>
                                  <p:childTnLst>
                                    <p:set>
                                      <p:cBhvr>
                                        <p:cTn id="296" dur="1" fill="hold">
                                          <p:stCondLst>
                                            <p:cond delay="0"/>
                                          </p:stCondLst>
                                        </p:cTn>
                                        <p:tgtEl>
                                          <p:spTgt spid="16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67"/>
                                        </p:tgtEl>
                                        <p:attrNameLst>
                                          <p:attrName>style.visibility</p:attrName>
                                        </p:attrNameLst>
                                      </p:cBhvr>
                                      <p:to>
                                        <p:strVal val="visible"/>
                                      </p:to>
                                    </p:set>
                                  </p:childTnLst>
                                </p:cTn>
                              </p:par>
                              <p:par>
                                <p:cTn id="301" presetID="1" presetClass="exit" presetSubtype="0" fill="hold" grpId="3" nodeType="withEffect">
                                  <p:stCondLst>
                                    <p:cond delay="0"/>
                                  </p:stCondLst>
                                  <p:childTnLst>
                                    <p:set>
                                      <p:cBhvr>
                                        <p:cTn id="302" dur="1" fill="hold">
                                          <p:stCondLst>
                                            <p:cond delay="0"/>
                                          </p:stCondLst>
                                        </p:cTn>
                                        <p:tgtEl>
                                          <p:spTgt spid="165"/>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19"/>
                                        </p:tgtEl>
                                        <p:attrNameLst>
                                          <p:attrName>style.visibility</p:attrName>
                                        </p:attrNameLst>
                                      </p:cBhvr>
                                      <p:to>
                                        <p:strVal val="visible"/>
                                      </p:to>
                                    </p:set>
                                  </p:childTnLst>
                                </p:cTn>
                              </p:par>
                              <p:par>
                                <p:cTn id="307" presetID="1" presetClass="exit" presetSubtype="0" fill="hold" grpId="1" nodeType="withEffect">
                                  <p:stCondLst>
                                    <p:cond delay="0"/>
                                  </p:stCondLst>
                                  <p:childTnLst>
                                    <p:set>
                                      <p:cBhvr>
                                        <p:cTn id="308" dur="1" fill="hold">
                                          <p:stCondLst>
                                            <p:cond delay="0"/>
                                          </p:stCondLst>
                                        </p:cTn>
                                        <p:tgtEl>
                                          <p:spTgt spid="167"/>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childTnLst>
                                    <p:set>
                                      <p:cBhvr>
                                        <p:cTn id="312" dur="1" fill="hold">
                                          <p:stCondLst>
                                            <p:cond delay="0"/>
                                          </p:stCondLst>
                                        </p:cTn>
                                        <p:tgtEl>
                                          <p:spTgt spid="33"/>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77"/>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88"/>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99"/>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10"/>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21"/>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2"/>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43"/>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54"/>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presetID="1" presetClass="entr" presetSubtype="0" fill="hold" grpId="2" nodeType="clickEffect">
                                  <p:stCondLst>
                                    <p:cond delay="0"/>
                                  </p:stCondLst>
                                  <p:childTnLst>
                                    <p:set>
                                      <p:cBhvr>
                                        <p:cTn id="332" dur="1" fill="hold">
                                          <p:stCondLst>
                                            <p:cond delay="0"/>
                                          </p:stCondLst>
                                        </p:cTn>
                                        <p:tgtEl>
                                          <p:spTgt spid="167"/>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ntr" presetSubtype="0" fill="hold" grpId="0" nodeType="clickEffect">
                                  <p:stCondLst>
                                    <p:cond delay="0"/>
                                  </p:stCondLst>
                                  <p:childTnLst>
                                    <p:set>
                                      <p:cBhvr>
                                        <p:cTn id="336" dur="1" fill="hold">
                                          <p:stCondLst>
                                            <p:cond delay="0"/>
                                          </p:stCondLst>
                                        </p:cTn>
                                        <p:tgtEl>
                                          <p:spTgt spid="169"/>
                                        </p:tgtEl>
                                        <p:attrNameLst>
                                          <p:attrName>style.visibility</p:attrName>
                                        </p:attrNameLst>
                                      </p:cBhvr>
                                      <p:to>
                                        <p:strVal val="visible"/>
                                      </p:to>
                                    </p:set>
                                  </p:childTnLst>
                                </p:cTn>
                              </p:par>
                              <p:par>
                                <p:cTn id="337" presetID="1" presetClass="exit" presetSubtype="0" fill="hold" grpId="3" nodeType="withEffect">
                                  <p:stCondLst>
                                    <p:cond delay="0"/>
                                  </p:stCondLst>
                                  <p:childTnLst>
                                    <p:set>
                                      <p:cBhvr>
                                        <p:cTn id="338" dur="1" fill="hold">
                                          <p:stCondLst>
                                            <p:cond delay="0"/>
                                          </p:stCondLst>
                                        </p:cTn>
                                        <p:tgtEl>
                                          <p:spTgt spid="167"/>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14"/>
                                        </p:tgtEl>
                                        <p:attrNameLst>
                                          <p:attrName>style.visibility</p:attrName>
                                        </p:attrNameLst>
                                      </p:cBhvr>
                                      <p:to>
                                        <p:strVal val="visible"/>
                                      </p:to>
                                    </p:set>
                                  </p:childTnLst>
                                </p:cTn>
                              </p:par>
                              <p:par>
                                <p:cTn id="343" presetID="1" presetClass="exit" presetSubtype="0" fill="hold" grpId="1" nodeType="withEffect">
                                  <p:stCondLst>
                                    <p:cond delay="0"/>
                                  </p:stCondLst>
                                  <p:childTnLst>
                                    <p:set>
                                      <p:cBhvr>
                                        <p:cTn id="344" dur="1" fill="hold">
                                          <p:stCondLst>
                                            <p:cond delay="0"/>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7" grpId="0" animBg="1"/>
      <p:bldP spid="8" grpId="0" animBg="1"/>
      <p:bldP spid="9" grpId="0" animBg="1"/>
      <p:bldP spid="10" grpId="0" animBg="1"/>
      <p:bldP spid="11" grpId="0" animBg="1"/>
      <p:bldP spid="14" grpId="0" animBg="1"/>
      <p:bldP spid="15" grpId="0" animBg="1"/>
      <p:bldP spid="16" grpId="0" animBg="1"/>
      <p:bldP spid="17" grpId="0" animBg="1"/>
      <p:bldP spid="19" grpId="0" animBg="1"/>
      <p:bldP spid="20" grpId="0" animBg="1"/>
      <p:bldP spid="3" grpId="0" animBg="1"/>
      <p:bldP spid="3" grpId="1" animBg="1"/>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163" grpId="0" animBg="1"/>
      <p:bldP spid="163" grpId="1" animBg="1"/>
      <p:bldP spid="164" grpId="0" animBg="1"/>
      <p:bldP spid="164" grpId="1" animBg="1"/>
      <p:bldP spid="165" grpId="0" animBg="1"/>
      <p:bldP spid="165" grpId="1" animBg="1"/>
      <p:bldP spid="165" grpId="2" animBg="1"/>
      <p:bldP spid="165" grpId="3" animBg="1"/>
      <p:bldP spid="167" grpId="0" animBg="1"/>
      <p:bldP spid="167" grpId="1" animBg="1"/>
      <p:bldP spid="167" grpId="2" animBg="1"/>
      <p:bldP spid="167" grpId="3" animBg="1"/>
      <p:bldP spid="169" grpId="0" animBg="1"/>
      <p:bldP spid="169"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12060</TotalTime>
  <Words>5553</Words>
  <Application>Microsoft Office PowerPoint</Application>
  <PresentationFormat>Letter Paper (8.5x11 in)</PresentationFormat>
  <Paragraphs>1314</Paragraphs>
  <Slides>51</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Arial Narrow</vt:lpstr>
      <vt:lpstr>Candara</vt:lpstr>
      <vt:lpstr>Consolas</vt:lpstr>
      <vt:lpstr>Courier New</vt:lpstr>
      <vt:lpstr>Helvetica</vt:lpstr>
      <vt:lpstr>Tahoma</vt:lpstr>
      <vt:lpstr>Times New Roman</vt:lpstr>
      <vt:lpstr>Wingdings</vt:lpstr>
      <vt:lpstr>Blends</vt:lpstr>
      <vt:lpstr>PowerPoint Presentation</vt:lpstr>
      <vt:lpstr>8.4 Hashing Techniques</vt:lpstr>
      <vt:lpstr>Hashing Techniques</vt:lpstr>
      <vt:lpstr>Hashing Techniques</vt:lpstr>
      <vt:lpstr>Hashing Techniques </vt:lpstr>
      <vt:lpstr>PowerPoint Presentation</vt:lpstr>
      <vt:lpstr>PowerPoint Presentation</vt:lpstr>
      <vt:lpstr>PowerPoint Presentation</vt:lpstr>
      <vt:lpstr>PowerPoint Presentation</vt:lpstr>
      <vt:lpstr>PowerPoint Presentation</vt:lpstr>
      <vt:lpstr>PowerPoint Presentation</vt:lpstr>
      <vt:lpstr>Objective of a Hash Function</vt:lpstr>
      <vt:lpstr>Hashing Techniques (cont’d.)</vt:lpstr>
      <vt:lpstr>Algorithm 16.2. Two simple hashing algorithms</vt:lpstr>
      <vt:lpstr>Hash Collision and Collision Resolution</vt:lpstr>
      <vt:lpstr>Hash Collision Resolution: Separate chaining</vt:lpstr>
      <vt:lpstr>Example: Separate chaining</vt:lpstr>
      <vt:lpstr>Hash Collision Resolution: Separate chaining</vt:lpstr>
      <vt:lpstr>Hash Collision Resolution: Multiple Hashing</vt:lpstr>
      <vt:lpstr>Hash Collision Resolution</vt:lpstr>
      <vt:lpstr>Goal of A Good Hashing Function</vt:lpstr>
      <vt:lpstr>External hashing for disk files</vt:lpstr>
      <vt:lpstr>External hashing for disk files</vt:lpstr>
      <vt:lpstr>External hashing for disk files</vt:lpstr>
      <vt:lpstr>When using external hashing</vt:lpstr>
      <vt:lpstr>When using external hashing</vt:lpstr>
      <vt:lpstr>Hashing - Order Preserving</vt:lpstr>
      <vt:lpstr>Limitations of Static Hashing</vt:lpstr>
      <vt:lpstr>Hashing techniques that allow dynamic file expansion</vt:lpstr>
      <vt:lpstr>Hashing Techniques: Extendible hashing</vt:lpstr>
      <vt:lpstr>Extendible Hashing</vt:lpstr>
      <vt:lpstr>Extendible Hashing: Insert a new record</vt:lpstr>
      <vt:lpstr>Extendible Hashing: Insert a new record</vt:lpstr>
      <vt:lpstr>Extendible Hashing: Example</vt:lpstr>
      <vt:lpstr>Extendible Hashing: Example</vt:lpstr>
      <vt:lpstr>Extendible Hashing: Example</vt:lpstr>
      <vt:lpstr>Extendible Hashing: Example</vt:lpstr>
      <vt:lpstr>Hashing Techniques: Dynamic Hashing</vt:lpstr>
      <vt:lpstr>Dynamic Hashing</vt:lpstr>
      <vt:lpstr>Dynamic Hashing: Example</vt:lpstr>
      <vt:lpstr>Dynamic Hashing: Example</vt:lpstr>
      <vt:lpstr>Dynamic Hashing: Example</vt:lpstr>
      <vt:lpstr>Dynamic Hashing: Example</vt:lpstr>
      <vt:lpstr>Linear Hashing</vt:lpstr>
      <vt:lpstr>Linear Hashing</vt:lpstr>
      <vt:lpstr>Linear Hashing Example</vt:lpstr>
      <vt:lpstr>Linear Hashing Example</vt:lpstr>
      <vt:lpstr>Linear Hashing Example</vt:lpstr>
      <vt:lpstr>Linear Hashing Example</vt:lpstr>
      <vt:lpstr>Linear Hashing Example</vt:lpstr>
      <vt:lpstr>Linear Hashing Example</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Database System Concepts and Architecture</dc:subject>
  <dc:creator>Elmasri/Navathe</dc:creator>
  <cp:keywords/>
  <dc:description/>
  <cp:lastModifiedBy>Tesfamichael Gebrehiwet</cp:lastModifiedBy>
  <cp:revision>716</cp:revision>
  <cp:lastPrinted>2001-11-04T00:51:13Z</cp:lastPrinted>
  <dcterms:created xsi:type="dcterms:W3CDTF">2005-02-25T19:46:41Z</dcterms:created>
  <dcterms:modified xsi:type="dcterms:W3CDTF">2021-05-19T18:46:21Z</dcterms:modified>
  <cp:category/>
</cp:coreProperties>
</file>