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396" r:id="rId2"/>
    <p:sldId id="397" r:id="rId3"/>
    <p:sldId id="436" r:id="rId4"/>
    <p:sldId id="439" r:id="rId5"/>
    <p:sldId id="437" r:id="rId6"/>
    <p:sldId id="440" r:id="rId7"/>
    <p:sldId id="438" r:id="rId8"/>
    <p:sldId id="441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06" r:id="rId33"/>
    <p:sldId id="407" r:id="rId34"/>
    <p:sldId id="408" r:id="rId35"/>
    <p:sldId id="409" r:id="rId36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77228"/>
    <a:srgbClr val="6E792B"/>
    <a:srgbClr val="76822E"/>
    <a:srgbClr val="4F571F"/>
    <a:srgbClr val="6F6A07"/>
    <a:srgbClr val="827C08"/>
    <a:srgbClr val="A29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89926" autoAdjust="0"/>
  </p:normalViewPr>
  <p:slideViewPr>
    <p:cSldViewPr snapToObjects="1">
      <p:cViewPr varScale="1">
        <p:scale>
          <a:sx n="77" d="100"/>
          <a:sy n="77" d="100"/>
        </p:scale>
        <p:origin x="2064" y="5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 snapToObjects="1">
      <p:cViewPr>
        <p:scale>
          <a:sx n="100" d="100"/>
          <a:sy n="100" d="100"/>
        </p:scale>
        <p:origin x="2400" y="-9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DC5C7E7-222F-4F29-A1C9-CD02829D590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944ABBB-60C5-4ACE-8C11-8DCD5EA024C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2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67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E41EE66D-62D7-453A-87D5-FE8A75E92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6C03B5-2387-48FE-8BB1-EACBDB08A90F}" type="slidenum">
              <a:rPr lang="en-US" altLang="en-US" sz="1300" smtClean="0"/>
              <a:pPr/>
              <a:t>34</a:t>
            </a:fld>
            <a:endParaRPr lang="en-US" altLang="en-US" sz="13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4C4F2F8-6CFA-4EAB-B0CF-719E4D3767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1E986B0-8B7A-4245-A70E-2F2D1E576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6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7EA2393-26EC-4042-A04A-DD5C8A3191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389C9F-2B93-46E3-AAB6-6791B4207C05}" type="slidenum">
              <a:rPr lang="en-US" altLang="en-US" sz="1300" smtClean="0"/>
              <a:pPr/>
              <a:t>35</a:t>
            </a:fld>
            <a:endParaRPr lang="en-US" altLang="en-US" sz="13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06D4976-F940-41DF-BB71-CC254D641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986CEB9-868E-405F-9367-6C020CB32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19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9BA7D76-01A0-44F2-89B1-63E0F2114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BE9A65A-C6A6-437E-860D-28B578E0FA99}" type="slidenum">
              <a:rPr lang="en-US" altLang="en-US" sz="1300" smtClean="0"/>
              <a:pPr/>
              <a:t>3</a:t>
            </a:fld>
            <a:endParaRPr lang="en-US" altLang="en-US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7F0E3D2-8D1D-4E9E-86ED-3DCB13525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1A6E11A-8162-4AD6-A68A-F876C2FC2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82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9BA7D76-01A0-44F2-89B1-63E0F2114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BE9A65A-C6A6-437E-860D-28B578E0FA99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7F0E3D2-8D1D-4E9E-86ED-3DCB13525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1A6E11A-8162-4AD6-A68A-F876C2FC2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40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FFBFD61-D515-4C27-BC04-B6726E846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33FC15-B3FD-4131-A17E-3B00DAFF8E30}" type="slidenum">
              <a:rPr lang="en-US" altLang="en-US" sz="1300" smtClean="0"/>
              <a:pPr/>
              <a:t>5</a:t>
            </a:fld>
            <a:endParaRPr lang="en-US" altLang="en-US" sz="13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0C77BC8-D78A-45A5-8E34-399D70521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155EB5F-C6B8-4100-A62C-D800041D9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7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FFBFD61-D515-4C27-BC04-B6726E846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33FC15-B3FD-4131-A17E-3B00DAFF8E30}" type="slidenum">
              <a:rPr lang="en-US" altLang="en-US" sz="1300" smtClean="0"/>
              <a:pPr/>
              <a:t>6</a:t>
            </a:fld>
            <a:endParaRPr lang="en-US" altLang="en-US" sz="13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0C77BC8-D78A-45A5-8E34-399D70521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155EB5F-C6B8-4100-A62C-D800041D9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altLang="en-US" dirty="0">
                <a:latin typeface="Candara" panose="020E0502030303020204" pitchFamily="34" charset="0"/>
              </a:rPr>
              <a:t>Probability of combined event is very small </a:t>
            </a:r>
            <a:r>
              <a:rPr lang="en-US" altLang="en-US" baseline="0" dirty="0">
                <a:latin typeface="Candara" panose="020E0502030303020204" pitchFamily="34" charset="0"/>
              </a:rPr>
              <a:t> </a:t>
            </a:r>
            <a:r>
              <a:rPr lang="en-US" altLang="en-US" sz="3000" dirty="0">
                <a:latin typeface="Candara" panose="020E0502030303020204" pitchFamily="34" charset="0"/>
              </a:rPr>
              <a:t>Except for dependent failure modes such as fire or building collapse or electrical power surges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02A4683-3128-4DFE-A149-AF7747B87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21C362-86F0-45B3-B087-EB55DFF280B9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C8EAC48-4371-407E-BAE5-E8D5CF0E6F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23BF492-B734-4B57-92DB-E4DE382AE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93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02A4683-3128-4DFE-A149-AF7747B87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21C362-86F0-45B3-B087-EB55DFF280B9}" type="slidenum">
              <a:rPr lang="en-US" altLang="en-US" sz="1300" smtClean="0"/>
              <a:pPr/>
              <a:t>8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C8EAC48-4371-407E-BAE5-E8D5CF0E6F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23BF492-B734-4B57-92DB-E4DE382AE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2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C30EBD12-8697-40B0-A3F2-4C4F89674A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7BF2B6-781A-4AC8-93AC-C210D5147293}" type="slidenum">
              <a:rPr lang="en-US" altLang="en-US" sz="1300" smtClean="0"/>
              <a:pPr/>
              <a:t>32</a:t>
            </a:fld>
            <a:endParaRPr lang="en-US" altLang="en-US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7B9E07E-8C5A-4C76-B1D6-CD8E1136C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FB2F9B7-1DD0-43BC-9F80-EFD00F7EA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7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53B6529-72A3-40F6-9F9D-1075C76843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9E53A6-478E-4DAC-B297-8D53FE5E195B}" type="slidenum">
              <a:rPr lang="en-US" altLang="en-US" sz="1300" smtClean="0"/>
              <a:pPr/>
              <a:t>33</a:t>
            </a:fld>
            <a:endParaRPr lang="en-US" altLang="en-US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CA636FD-8B00-4ED2-A13D-4F1D5B144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819B8F5-B510-40C9-8DB4-23A417041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64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4833" y="457200"/>
            <a:ext cx="9065623" cy="2286000"/>
          </a:xfrm>
        </p:spPr>
        <p:txBody>
          <a:bodyPr wrap="none" anchor="ctr"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3276600"/>
            <a:ext cx="8382000" cy="1219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2088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5188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A47A-09A9-4891-9F43-244615D47038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15298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5188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0C428-2C1E-46F5-8FB4-3FE450CE886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3856757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3276600"/>
          </a:xfrm>
        </p:spPr>
        <p:txBody>
          <a:bodyPr anchor="ctr"/>
          <a:lstStyle>
            <a:lvl1pPr algn="ctr"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28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725"/>
            <a:ext cx="9144000" cy="6137275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5770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725862"/>
            <a:ext cx="8991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3004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4419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20725"/>
            <a:ext cx="4548188" cy="61320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20725"/>
            <a:ext cx="4548188" cy="613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93993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02" y="689837"/>
            <a:ext cx="46198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03" y="1329598"/>
            <a:ext cx="4619898" cy="55284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689837"/>
            <a:ext cx="4471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1329598"/>
            <a:ext cx="4471987" cy="55284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380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3329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0562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5188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CACF-0B3E-4809-A9CA-189A401210E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16596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15188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D5D3-0888-4167-9E4D-5EFFC360AB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323586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0725"/>
            <a:ext cx="9144000" cy="613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4" r:id="rId2"/>
    <p:sldLayoutId id="2147483835" r:id="rId3"/>
    <p:sldLayoutId id="2147483836" r:id="rId4"/>
    <p:sldLayoutId id="2147483837" r:id="rId5"/>
    <p:sldLayoutId id="2147483843" r:id="rId6"/>
    <p:sldLayoutId id="2147483844" r:id="rId7"/>
    <p:sldLayoutId id="2147483838" r:id="rId8"/>
    <p:sldLayoutId id="2147483839" r:id="rId9"/>
    <p:sldLayoutId id="2147483840" r:id="rId10"/>
    <p:sldLayoutId id="2147483841" r:id="rId11"/>
    <p:sldLayoutId id="2147483845" r:id="rId1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 txBox="1">
            <a:spLocks/>
          </p:cNvSpPr>
          <p:nvPr/>
        </p:nvSpPr>
        <p:spPr bwMode="auto">
          <a:xfrm>
            <a:off x="0" y="13854"/>
            <a:ext cx="9144000" cy="364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500" b="1" dirty="0">
                <a:solidFill>
                  <a:srgbClr val="00B050"/>
                </a:solidFill>
              </a:rPr>
              <a:t>8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9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45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2800" b="1" dirty="0"/>
              <a:t>Disk Storage, Basic File Structures, and Hashing</a:t>
            </a:r>
            <a:endParaRPr lang="en-US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53748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RAID provide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536739"/>
            <a:ext cx="8991600" cy="638059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6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Performance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3200" dirty="0">
                <a:latin typeface="Arial"/>
                <a:cs typeface="Arial"/>
              </a:rPr>
              <a:t>Parallelism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3200" dirty="0">
                <a:latin typeface="Arial"/>
                <a:cs typeface="Arial"/>
              </a:rPr>
              <a:t>Load Balancing</a:t>
            </a:r>
          </a:p>
          <a:p>
            <a:pPr marL="481965" indent="-469900">
              <a:lnSpc>
                <a:spcPct val="150000"/>
              </a:lnSpc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Availability</a:t>
            </a:r>
          </a:p>
          <a:p>
            <a:pPr marL="920750" lvl="1" indent="-43815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3200" dirty="0">
                <a:latin typeface="Arial"/>
                <a:cs typeface="Arial"/>
              </a:rPr>
              <a:t>Redundancy: </a:t>
            </a:r>
            <a:endParaRPr lang="en-US" sz="3200" dirty="0">
              <a:latin typeface="Arial"/>
              <a:cs typeface="Arial"/>
            </a:endParaRPr>
          </a:p>
          <a:p>
            <a:pPr marL="1377950" lvl="2" indent="-43815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3200" dirty="0">
                <a:latin typeface="Arial"/>
                <a:cs typeface="Arial"/>
              </a:rPr>
              <a:t>Mirroring, or Striping with Parity</a:t>
            </a:r>
          </a:p>
          <a:p>
            <a:pPr marL="481965" indent="-469900">
              <a:lnSpc>
                <a:spcPct val="150000"/>
              </a:lnSpc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Flexibility</a:t>
            </a:r>
          </a:p>
          <a:p>
            <a:pPr marL="920750" lvl="1" indent="-43815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3200" dirty="0">
                <a:latin typeface="Arial"/>
                <a:cs typeface="Arial"/>
              </a:rPr>
              <a:t>Selectable Performance/Availability/Cost</a:t>
            </a:r>
          </a:p>
        </p:txBody>
      </p:sp>
    </p:spTree>
    <p:extLst>
      <p:ext uri="{BB962C8B-B14F-4D97-AF65-F5344CB8AC3E}">
        <p14:creationId xmlns:p14="http://schemas.microsoft.com/office/powerpoint/2010/main" val="22683595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53748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 RAID?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88" y="762000"/>
            <a:ext cx="9067800" cy="548579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68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edundant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rray of </a:t>
            </a:r>
            <a:r>
              <a:rPr sz="2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800" i="1" dirty="0">
                <a:latin typeface="Arial"/>
                <a:cs typeface="Arial"/>
              </a:rPr>
              <a:t>ndependent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isks (a.k.a. “Disk Array”)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Font typeface="Arial"/>
              <a:buChar char="•"/>
              <a:tabLst>
                <a:tab pos="920750" algn="l"/>
                <a:tab pos="921385" algn="l"/>
              </a:tabLst>
            </a:pPr>
            <a:r>
              <a:rPr sz="2800" i="1" dirty="0">
                <a:latin typeface="Arial"/>
                <a:cs typeface="Arial"/>
              </a:rPr>
              <a:t>Originally: Redundant Array of Inexpensive Disks</a:t>
            </a:r>
            <a:endParaRPr sz="2800" dirty="0">
              <a:latin typeface="Arial"/>
              <a:cs typeface="Arial"/>
            </a:endParaRPr>
          </a:p>
          <a:p>
            <a:pPr marL="920750" lvl="1" indent="-43815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Font typeface="Arial"/>
              <a:buChar char="•"/>
              <a:tabLst>
                <a:tab pos="920750" algn="l"/>
                <a:tab pos="921385" algn="l"/>
              </a:tabLst>
            </a:pPr>
            <a:r>
              <a:rPr sz="2800" i="1" dirty="0">
                <a:latin typeface="Arial"/>
                <a:cs typeface="Arial"/>
              </a:rPr>
              <a:t>Multiple </a:t>
            </a:r>
            <a:r>
              <a:rPr sz="2800" dirty="0">
                <a:latin typeface="Arial"/>
                <a:cs typeface="Arial"/>
              </a:rPr>
              <a:t>drives, </a:t>
            </a:r>
            <a:r>
              <a:rPr sz="2800" i="1" dirty="0">
                <a:latin typeface="Arial"/>
                <a:cs typeface="Arial"/>
              </a:rPr>
              <a:t>single </a:t>
            </a:r>
            <a:r>
              <a:rPr sz="2800" dirty="0">
                <a:latin typeface="Arial"/>
                <a:cs typeface="Arial"/>
              </a:rPr>
              <a:t>host disk unit</a:t>
            </a:r>
          </a:p>
          <a:p>
            <a:pPr marL="481965" indent="-469900">
              <a:lnSpc>
                <a:spcPct val="150000"/>
              </a:lnSpc>
              <a:spcBef>
                <a:spcPts val="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Provides opportunity to increase: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800" dirty="0">
                <a:latin typeface="Arial"/>
                <a:cs typeface="Arial"/>
              </a:rPr>
              <a:t>Performance via Parallelism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800" dirty="0">
                <a:latin typeface="Arial"/>
                <a:cs typeface="Arial"/>
              </a:rPr>
              <a:t>Data Availability via Redundancy</a:t>
            </a:r>
          </a:p>
          <a:p>
            <a:pPr marL="481965" indent="-469900">
              <a:lnSpc>
                <a:spcPct val="150000"/>
              </a:lnSpc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Cheap cost via commodity disks</a:t>
            </a:r>
          </a:p>
        </p:txBody>
      </p:sp>
    </p:spTree>
    <p:extLst>
      <p:ext uri="{BB962C8B-B14F-4D97-AF65-F5344CB8AC3E}">
        <p14:creationId xmlns:p14="http://schemas.microsoft.com/office/powerpoint/2010/main" val="36613371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17850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RAID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" y="685800"/>
            <a:ext cx="8991600" cy="5814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10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200" i="1" dirty="0">
                <a:latin typeface="Arial"/>
                <a:cs typeface="Arial"/>
              </a:rPr>
              <a:t>Original paper:</a:t>
            </a:r>
            <a:endParaRPr sz="3200" dirty="0">
              <a:latin typeface="Arial"/>
              <a:cs typeface="Arial"/>
            </a:endParaRPr>
          </a:p>
          <a:p>
            <a:pPr marL="481965" marR="5080">
              <a:lnSpc>
                <a:spcPct val="150000"/>
              </a:lnSpc>
            </a:pP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Case for Redundant Arrays of Inexpensive Disks (RAID) by D.  Patterson, G. Gibson, R. Katz - 1987</a:t>
            </a:r>
          </a:p>
          <a:p>
            <a:pPr marL="481965" indent="-469900">
              <a:lnSpc>
                <a:spcPct val="150000"/>
              </a:lnSpc>
              <a:spcBef>
                <a:spcPts val="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endParaRPr lang="en-US" sz="3200" dirty="0">
              <a:latin typeface="Arial"/>
              <a:cs typeface="Arial"/>
            </a:endParaRPr>
          </a:p>
          <a:p>
            <a:pPr marL="481965" indent="-469900">
              <a:lnSpc>
                <a:spcPct val="150000"/>
              </a:lnSpc>
              <a:spcBef>
                <a:spcPts val="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Presented 6 types of RAID solutions: </a:t>
            </a:r>
            <a:endParaRPr lang="en-US" sz="3200" dirty="0">
              <a:latin typeface="Arial"/>
              <a:cs typeface="Arial"/>
            </a:endParaRPr>
          </a:p>
          <a:p>
            <a:pPr marL="939165" lvl="1" indent="-469900">
              <a:lnSpc>
                <a:spcPct val="150000"/>
              </a:lnSpc>
              <a:spcBef>
                <a:spcPts val="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RAID 0 to RAID 5</a:t>
            </a:r>
          </a:p>
          <a:p>
            <a:pPr marL="481965" indent="-46990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Companies afterward introduced several more RAID 6, 10, etc.</a:t>
            </a:r>
          </a:p>
        </p:txBody>
      </p:sp>
    </p:spTree>
    <p:extLst>
      <p:ext uri="{BB962C8B-B14F-4D97-AF65-F5344CB8AC3E}">
        <p14:creationId xmlns:p14="http://schemas.microsoft.com/office/powerpoint/2010/main" val="23707549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622" y="0"/>
            <a:ext cx="91180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RAID 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" y="685800"/>
            <a:ext cx="8991600" cy="573169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6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Spread data over multiple disk drives: </a:t>
            </a:r>
            <a:endParaRPr lang="en-US" sz="2800" dirty="0">
              <a:latin typeface="Arial"/>
              <a:cs typeface="Arial"/>
            </a:endParaRPr>
          </a:p>
          <a:p>
            <a:pPr marL="926465" lvl="1" indent="-457200">
              <a:lnSpc>
                <a:spcPct val="150000"/>
              </a:lnSpc>
              <a:spcBef>
                <a:spcPts val="675"/>
              </a:spcBef>
              <a:buClr>
                <a:srgbClr val="CC0000"/>
              </a:buClr>
              <a:buSzPct val="79166"/>
              <a:buFont typeface="Arial" panose="020B0604020202020204" pitchFamily="34" charset="0"/>
              <a:buChar char="•"/>
              <a:tabLst>
                <a:tab pos="481965" algn="l"/>
                <a:tab pos="482600" algn="l"/>
              </a:tabLst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STRIPING</a:t>
            </a:r>
          </a:p>
          <a:p>
            <a:pPr marL="481965" indent="-46990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Advantage</a:t>
            </a:r>
          </a:p>
          <a:p>
            <a:pPr marL="920750" lvl="1" indent="-43815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800" dirty="0">
                <a:latin typeface="Arial"/>
                <a:cs typeface="Arial"/>
              </a:rPr>
              <a:t>Simple to implement</a:t>
            </a:r>
          </a:p>
          <a:p>
            <a:pPr marL="920750" lvl="1" indent="-438150">
              <a:lnSpc>
                <a:spcPct val="150000"/>
              </a:lnSpc>
              <a:spcBef>
                <a:spcPts val="585"/>
              </a:spcBef>
              <a:buClr>
                <a:srgbClr val="CC0000"/>
              </a:buClr>
              <a:buFont typeface="Arial"/>
              <a:buChar char="•"/>
              <a:tabLst>
                <a:tab pos="920750" algn="l"/>
                <a:tab pos="921385" algn="l"/>
              </a:tabLst>
            </a:pPr>
            <a:r>
              <a:rPr sz="2800" b="1" dirty="0">
                <a:latin typeface="Arial"/>
                <a:cs typeface="Arial"/>
              </a:rPr>
              <a:t>Fast</a:t>
            </a:r>
            <a:endParaRPr sz="2800" dirty="0">
              <a:latin typeface="Arial"/>
              <a:cs typeface="Arial"/>
            </a:endParaRPr>
          </a:p>
          <a:p>
            <a:pPr marL="481965" indent="-469900">
              <a:lnSpc>
                <a:spcPct val="150000"/>
              </a:lnSpc>
              <a:spcBef>
                <a:spcPts val="56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Disadvantage</a:t>
            </a:r>
          </a:p>
          <a:p>
            <a:pPr marL="920750" marR="5080" lvl="1" indent="-437515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800" dirty="0">
                <a:latin typeface="Arial"/>
                <a:cs typeface="Arial"/>
              </a:rPr>
              <a:t>Very unreliable: RAID 0 with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disks has MTTF equal to 1/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of  MTTF of a single disk</a:t>
            </a:r>
          </a:p>
        </p:txBody>
      </p:sp>
    </p:spTree>
    <p:extLst>
      <p:ext uri="{BB962C8B-B14F-4D97-AF65-F5344CB8AC3E}">
        <p14:creationId xmlns:p14="http://schemas.microsoft.com/office/powerpoint/2010/main" val="26977411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39092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RAID 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82" y="793496"/>
            <a:ext cx="8941636" cy="1948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50000"/>
              </a:lnSpc>
              <a:spcBef>
                <a:spcPts val="10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Each drive stores a consecutive chunk of data  (chunk size is configurable - usually 1 sector)</a:t>
            </a:r>
          </a:p>
          <a:p>
            <a:pPr marL="481965" indent="-46990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If any disk fails, all data is corrupted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98385" y="5081606"/>
            <a:ext cx="539750" cy="6161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b="1" spc="-170" dirty="0">
                <a:latin typeface="Tahoma"/>
                <a:cs typeface="Tahoma"/>
              </a:rPr>
              <a:t>P</a:t>
            </a:r>
            <a:r>
              <a:rPr sz="2000" b="1" spc="-60" dirty="0">
                <a:latin typeface="Tahoma"/>
                <a:cs typeface="Tahoma"/>
              </a:rPr>
              <a:t>a</a:t>
            </a:r>
            <a:r>
              <a:rPr sz="2000" b="1" spc="-35" dirty="0">
                <a:latin typeface="Tahoma"/>
                <a:cs typeface="Tahoma"/>
              </a:rPr>
              <a:t>r</a:t>
            </a:r>
            <a:r>
              <a:rPr sz="2000" b="1" spc="-95" dirty="0">
                <a:latin typeface="Tahoma"/>
                <a:cs typeface="Tahoma"/>
              </a:rPr>
              <a:t>ity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13641" y="3499104"/>
            <a:ext cx="1053465" cy="1331595"/>
            <a:chOff x="7258811" y="2508504"/>
            <a:chExt cx="1053465" cy="1331595"/>
          </a:xfrm>
        </p:grpSpPr>
        <p:sp>
          <p:nvSpPr>
            <p:cNvPr id="9" name="object 9"/>
            <p:cNvSpPr/>
            <p:nvPr/>
          </p:nvSpPr>
          <p:spPr>
            <a:xfrm>
              <a:off x="7271003" y="3201924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50" y="0"/>
                  </a:moveTo>
                  <a:lnTo>
                    <a:pt x="444549" y="1452"/>
                  </a:lnTo>
                  <a:lnTo>
                    <a:pt x="377604" y="5685"/>
                  </a:lnTo>
                  <a:lnTo>
                    <a:pt x="314128" y="12507"/>
                  </a:lnTo>
                  <a:lnTo>
                    <a:pt x="254733" y="21731"/>
                  </a:lnTo>
                  <a:lnTo>
                    <a:pt x="200032" y="33166"/>
                  </a:lnTo>
                  <a:lnTo>
                    <a:pt x="150637" y="46624"/>
                  </a:lnTo>
                  <a:lnTo>
                    <a:pt x="107161" y="61916"/>
                  </a:lnTo>
                  <a:lnTo>
                    <a:pt x="70216" y="78852"/>
                  </a:lnTo>
                  <a:lnTo>
                    <a:pt x="18370" y="116901"/>
                  </a:lnTo>
                  <a:lnTo>
                    <a:pt x="0" y="159258"/>
                  </a:lnTo>
                  <a:lnTo>
                    <a:pt x="4694" y="180879"/>
                  </a:lnTo>
                  <a:lnTo>
                    <a:pt x="40415" y="221271"/>
                  </a:lnTo>
                  <a:lnTo>
                    <a:pt x="107161" y="256599"/>
                  </a:lnTo>
                  <a:lnTo>
                    <a:pt x="150637" y="271891"/>
                  </a:lnTo>
                  <a:lnTo>
                    <a:pt x="200032" y="285349"/>
                  </a:lnTo>
                  <a:lnTo>
                    <a:pt x="254733" y="296784"/>
                  </a:lnTo>
                  <a:lnTo>
                    <a:pt x="314128" y="306008"/>
                  </a:lnTo>
                  <a:lnTo>
                    <a:pt x="377604" y="312830"/>
                  </a:lnTo>
                  <a:lnTo>
                    <a:pt x="444549" y="317063"/>
                  </a:lnTo>
                  <a:lnTo>
                    <a:pt x="514350" y="318515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700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71003" y="3201924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0" y="116901"/>
                  </a:lnTo>
                  <a:lnTo>
                    <a:pt x="70216" y="78852"/>
                  </a:lnTo>
                  <a:lnTo>
                    <a:pt x="107161" y="61916"/>
                  </a:lnTo>
                  <a:lnTo>
                    <a:pt x="150637" y="46624"/>
                  </a:lnTo>
                  <a:lnTo>
                    <a:pt x="200032" y="33166"/>
                  </a:lnTo>
                  <a:lnTo>
                    <a:pt x="254733" y="21731"/>
                  </a:lnTo>
                  <a:lnTo>
                    <a:pt x="314128" y="12507"/>
                  </a:lnTo>
                  <a:lnTo>
                    <a:pt x="377604" y="5685"/>
                  </a:lnTo>
                  <a:lnTo>
                    <a:pt x="444549" y="1452"/>
                  </a:lnTo>
                  <a:lnTo>
                    <a:pt x="514350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700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50" y="318515"/>
                  </a:lnTo>
                  <a:lnTo>
                    <a:pt x="444549" y="317063"/>
                  </a:lnTo>
                  <a:lnTo>
                    <a:pt x="377604" y="312830"/>
                  </a:lnTo>
                  <a:lnTo>
                    <a:pt x="314128" y="306008"/>
                  </a:lnTo>
                  <a:lnTo>
                    <a:pt x="254733" y="296784"/>
                  </a:lnTo>
                  <a:lnTo>
                    <a:pt x="200032" y="285349"/>
                  </a:lnTo>
                  <a:lnTo>
                    <a:pt x="150637" y="271891"/>
                  </a:lnTo>
                  <a:lnTo>
                    <a:pt x="107161" y="256599"/>
                  </a:lnTo>
                  <a:lnTo>
                    <a:pt x="70216" y="239663"/>
                  </a:lnTo>
                  <a:lnTo>
                    <a:pt x="18370" y="201614"/>
                  </a:lnTo>
                  <a:lnTo>
                    <a:pt x="0" y="1592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61859" y="2674620"/>
              <a:ext cx="1049020" cy="685800"/>
            </a:xfrm>
            <a:custGeom>
              <a:avLst/>
              <a:gdLst/>
              <a:ahLst/>
              <a:cxnLst/>
              <a:rect l="l" t="t" r="r" b="b"/>
              <a:pathLst>
                <a:path w="1049020" h="685800">
                  <a:moveTo>
                    <a:pt x="104851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48511" y="685800"/>
                  </a:lnTo>
                  <a:lnTo>
                    <a:pt x="1048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72527" y="2514600"/>
              <a:ext cx="1027430" cy="327660"/>
            </a:xfrm>
            <a:custGeom>
              <a:avLst/>
              <a:gdLst/>
              <a:ahLst/>
              <a:cxnLst/>
              <a:rect l="l" t="t" r="r" b="b"/>
              <a:pathLst>
                <a:path w="1027429" h="327660">
                  <a:moveTo>
                    <a:pt x="513588" y="0"/>
                  </a:moveTo>
                  <a:lnTo>
                    <a:pt x="443908" y="1496"/>
                  </a:lnTo>
                  <a:lnTo>
                    <a:pt x="377075" y="5856"/>
                  </a:lnTo>
                  <a:lnTo>
                    <a:pt x="313699" y="12882"/>
                  </a:lnTo>
                  <a:lnTo>
                    <a:pt x="254395" y="22380"/>
                  </a:lnTo>
                  <a:lnTo>
                    <a:pt x="199773" y="34153"/>
                  </a:lnTo>
                  <a:lnTo>
                    <a:pt x="150447" y="48006"/>
                  </a:lnTo>
                  <a:lnTo>
                    <a:pt x="107029" y="63742"/>
                  </a:lnTo>
                  <a:lnTo>
                    <a:pt x="70132" y="81167"/>
                  </a:lnTo>
                  <a:lnTo>
                    <a:pt x="18349" y="120297"/>
                  </a:lnTo>
                  <a:lnTo>
                    <a:pt x="0" y="163829"/>
                  </a:lnTo>
                  <a:lnTo>
                    <a:pt x="4689" y="186048"/>
                  </a:lnTo>
                  <a:lnTo>
                    <a:pt x="40368" y="227576"/>
                  </a:lnTo>
                  <a:lnTo>
                    <a:pt x="107029" y="263917"/>
                  </a:lnTo>
                  <a:lnTo>
                    <a:pt x="150447" y="279654"/>
                  </a:lnTo>
                  <a:lnTo>
                    <a:pt x="199773" y="293506"/>
                  </a:lnTo>
                  <a:lnTo>
                    <a:pt x="254395" y="305279"/>
                  </a:lnTo>
                  <a:lnTo>
                    <a:pt x="313699" y="314777"/>
                  </a:lnTo>
                  <a:lnTo>
                    <a:pt x="377075" y="321803"/>
                  </a:lnTo>
                  <a:lnTo>
                    <a:pt x="443908" y="326163"/>
                  </a:lnTo>
                  <a:lnTo>
                    <a:pt x="513588" y="327660"/>
                  </a:lnTo>
                  <a:lnTo>
                    <a:pt x="583267" y="326163"/>
                  </a:lnTo>
                  <a:lnTo>
                    <a:pt x="650100" y="321803"/>
                  </a:lnTo>
                  <a:lnTo>
                    <a:pt x="713476" y="314777"/>
                  </a:lnTo>
                  <a:lnTo>
                    <a:pt x="772780" y="305279"/>
                  </a:lnTo>
                  <a:lnTo>
                    <a:pt x="827402" y="293506"/>
                  </a:lnTo>
                  <a:lnTo>
                    <a:pt x="876728" y="279653"/>
                  </a:lnTo>
                  <a:lnTo>
                    <a:pt x="920146" y="263917"/>
                  </a:lnTo>
                  <a:lnTo>
                    <a:pt x="957043" y="246492"/>
                  </a:lnTo>
                  <a:lnTo>
                    <a:pt x="1008826" y="207362"/>
                  </a:lnTo>
                  <a:lnTo>
                    <a:pt x="1027176" y="163829"/>
                  </a:lnTo>
                  <a:lnTo>
                    <a:pt x="1022486" y="141611"/>
                  </a:lnTo>
                  <a:lnTo>
                    <a:pt x="986807" y="100083"/>
                  </a:lnTo>
                  <a:lnTo>
                    <a:pt x="920146" y="63742"/>
                  </a:lnTo>
                  <a:lnTo>
                    <a:pt x="876728" y="48005"/>
                  </a:lnTo>
                  <a:lnTo>
                    <a:pt x="827402" y="34153"/>
                  </a:lnTo>
                  <a:lnTo>
                    <a:pt x="772780" y="22380"/>
                  </a:lnTo>
                  <a:lnTo>
                    <a:pt x="713476" y="12882"/>
                  </a:lnTo>
                  <a:lnTo>
                    <a:pt x="650100" y="5856"/>
                  </a:lnTo>
                  <a:lnTo>
                    <a:pt x="583267" y="1496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4907" y="2514600"/>
              <a:ext cx="1041400" cy="850900"/>
            </a:xfrm>
            <a:custGeom>
              <a:avLst/>
              <a:gdLst/>
              <a:ahLst/>
              <a:cxnLst/>
              <a:rect l="l" t="t" r="r" b="b"/>
              <a:pathLst>
                <a:path w="1041400" h="850900">
                  <a:moveTo>
                    <a:pt x="7620" y="163829"/>
                  </a:moveTo>
                  <a:lnTo>
                    <a:pt x="25969" y="120297"/>
                  </a:lnTo>
                  <a:lnTo>
                    <a:pt x="77752" y="81167"/>
                  </a:lnTo>
                  <a:lnTo>
                    <a:pt x="114649" y="63742"/>
                  </a:lnTo>
                  <a:lnTo>
                    <a:pt x="158067" y="48006"/>
                  </a:lnTo>
                  <a:lnTo>
                    <a:pt x="207393" y="34153"/>
                  </a:lnTo>
                  <a:lnTo>
                    <a:pt x="262015" y="22380"/>
                  </a:lnTo>
                  <a:lnTo>
                    <a:pt x="321319" y="12882"/>
                  </a:lnTo>
                  <a:lnTo>
                    <a:pt x="384695" y="5856"/>
                  </a:lnTo>
                  <a:lnTo>
                    <a:pt x="451528" y="1496"/>
                  </a:lnTo>
                  <a:lnTo>
                    <a:pt x="521208" y="0"/>
                  </a:lnTo>
                  <a:lnTo>
                    <a:pt x="590887" y="1496"/>
                  </a:lnTo>
                  <a:lnTo>
                    <a:pt x="657720" y="5856"/>
                  </a:lnTo>
                  <a:lnTo>
                    <a:pt x="721096" y="12882"/>
                  </a:lnTo>
                  <a:lnTo>
                    <a:pt x="780400" y="22380"/>
                  </a:lnTo>
                  <a:lnTo>
                    <a:pt x="835022" y="34153"/>
                  </a:lnTo>
                  <a:lnTo>
                    <a:pt x="884348" y="48005"/>
                  </a:lnTo>
                  <a:lnTo>
                    <a:pt x="927766" y="63742"/>
                  </a:lnTo>
                  <a:lnTo>
                    <a:pt x="964663" y="81167"/>
                  </a:lnTo>
                  <a:lnTo>
                    <a:pt x="1016446" y="120297"/>
                  </a:lnTo>
                  <a:lnTo>
                    <a:pt x="1034796" y="163829"/>
                  </a:lnTo>
                  <a:lnTo>
                    <a:pt x="1030106" y="186048"/>
                  </a:lnTo>
                  <a:lnTo>
                    <a:pt x="994427" y="227576"/>
                  </a:lnTo>
                  <a:lnTo>
                    <a:pt x="927766" y="263917"/>
                  </a:lnTo>
                  <a:lnTo>
                    <a:pt x="884348" y="279653"/>
                  </a:lnTo>
                  <a:lnTo>
                    <a:pt x="835022" y="293506"/>
                  </a:lnTo>
                  <a:lnTo>
                    <a:pt x="780400" y="305279"/>
                  </a:lnTo>
                  <a:lnTo>
                    <a:pt x="721096" y="314777"/>
                  </a:lnTo>
                  <a:lnTo>
                    <a:pt x="657720" y="321803"/>
                  </a:lnTo>
                  <a:lnTo>
                    <a:pt x="590887" y="326163"/>
                  </a:lnTo>
                  <a:lnTo>
                    <a:pt x="521208" y="327660"/>
                  </a:lnTo>
                  <a:lnTo>
                    <a:pt x="451528" y="326163"/>
                  </a:lnTo>
                  <a:lnTo>
                    <a:pt x="384695" y="321803"/>
                  </a:lnTo>
                  <a:lnTo>
                    <a:pt x="321319" y="314777"/>
                  </a:lnTo>
                  <a:lnTo>
                    <a:pt x="262015" y="305279"/>
                  </a:lnTo>
                  <a:lnTo>
                    <a:pt x="207393" y="293506"/>
                  </a:lnTo>
                  <a:lnTo>
                    <a:pt x="158067" y="279654"/>
                  </a:lnTo>
                  <a:lnTo>
                    <a:pt x="114649" y="263917"/>
                  </a:lnTo>
                  <a:lnTo>
                    <a:pt x="77752" y="246492"/>
                  </a:lnTo>
                  <a:lnTo>
                    <a:pt x="25969" y="207362"/>
                  </a:lnTo>
                  <a:lnTo>
                    <a:pt x="7620" y="163829"/>
                  </a:lnTo>
                  <a:close/>
                </a:path>
                <a:path w="1041400" h="850900">
                  <a:moveTo>
                    <a:pt x="0" y="161544"/>
                  </a:moveTo>
                  <a:lnTo>
                    <a:pt x="0" y="845820"/>
                  </a:lnTo>
                </a:path>
                <a:path w="1041400" h="850900">
                  <a:moveTo>
                    <a:pt x="1040892" y="161544"/>
                  </a:moveTo>
                  <a:lnTo>
                    <a:pt x="1040892" y="8503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8163" y="2793492"/>
              <a:ext cx="770381" cy="4549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8831" y="2939796"/>
              <a:ext cx="762762" cy="89992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479198" y="3836288"/>
            <a:ext cx="523875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70"/>
              </a:lnSpc>
              <a:spcBef>
                <a:spcPts val="95"/>
              </a:spcBef>
            </a:pPr>
            <a:r>
              <a:rPr sz="1600" b="1" spc="-75" dirty="0">
                <a:latin typeface="Tahoma"/>
                <a:cs typeface="Tahoma"/>
              </a:rPr>
              <a:t>Drive</a:t>
            </a:r>
            <a:endParaRPr sz="1600">
              <a:latin typeface="Tahoma"/>
              <a:cs typeface="Tahoma"/>
            </a:endParaRPr>
          </a:p>
          <a:p>
            <a:pPr marL="2540" algn="ctr">
              <a:lnSpc>
                <a:spcPts val="3690"/>
              </a:lnSpc>
            </a:pPr>
            <a:r>
              <a:rPr sz="3200" b="1" spc="-245" dirty="0"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60932"/>
              </p:ext>
            </p:extLst>
          </p:nvPr>
        </p:nvGraphicFramePr>
        <p:xfrm>
          <a:off x="3726730" y="4648200"/>
          <a:ext cx="1330325" cy="183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92041"/>
              </p:ext>
            </p:extLst>
          </p:nvPr>
        </p:nvGraphicFramePr>
        <p:xfrm>
          <a:off x="515661" y="4648200"/>
          <a:ext cx="1330325" cy="183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52938"/>
              </p:ext>
            </p:extLst>
          </p:nvPr>
        </p:nvGraphicFramePr>
        <p:xfrm>
          <a:off x="5358933" y="4648200"/>
          <a:ext cx="1330325" cy="183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31880"/>
              </p:ext>
            </p:extLst>
          </p:nvPr>
        </p:nvGraphicFramePr>
        <p:xfrm>
          <a:off x="7068861" y="4648200"/>
          <a:ext cx="1330325" cy="183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10144"/>
              </p:ext>
            </p:extLst>
          </p:nvPr>
        </p:nvGraphicFramePr>
        <p:xfrm>
          <a:off x="2096050" y="4648200"/>
          <a:ext cx="1330325" cy="183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4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Chunk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1174030" y="6531052"/>
            <a:ext cx="0" cy="303530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276"/>
                </a:lnTo>
              </a:path>
            </a:pathLst>
          </a:custGeom>
          <a:ln w="1219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98030" y="6531052"/>
            <a:ext cx="0" cy="303530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276"/>
                </a:lnTo>
              </a:path>
            </a:pathLst>
          </a:custGeom>
          <a:ln w="1219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74430" y="6531052"/>
            <a:ext cx="0" cy="303530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276"/>
                </a:lnTo>
              </a:path>
            </a:pathLst>
          </a:custGeom>
          <a:ln w="1219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0830" y="6531052"/>
            <a:ext cx="0" cy="303530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276"/>
                </a:lnTo>
              </a:path>
            </a:pathLst>
          </a:custGeom>
          <a:ln w="1219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27230" y="6531052"/>
            <a:ext cx="0" cy="303530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276"/>
                </a:lnTo>
              </a:path>
            </a:pathLst>
          </a:custGeom>
          <a:ln w="1219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5503714" y="3499104"/>
            <a:ext cx="1053465" cy="1018540"/>
            <a:chOff x="5548884" y="2508504"/>
            <a:chExt cx="1053465" cy="1018540"/>
          </a:xfrm>
        </p:grpSpPr>
        <p:sp>
          <p:nvSpPr>
            <p:cNvPr id="28" name="object 28"/>
            <p:cNvSpPr/>
            <p:nvPr/>
          </p:nvSpPr>
          <p:spPr>
            <a:xfrm>
              <a:off x="5561076" y="3201924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50" y="0"/>
                  </a:moveTo>
                  <a:lnTo>
                    <a:pt x="444549" y="1452"/>
                  </a:lnTo>
                  <a:lnTo>
                    <a:pt x="377604" y="5685"/>
                  </a:lnTo>
                  <a:lnTo>
                    <a:pt x="314128" y="12507"/>
                  </a:lnTo>
                  <a:lnTo>
                    <a:pt x="254733" y="21731"/>
                  </a:lnTo>
                  <a:lnTo>
                    <a:pt x="200032" y="33166"/>
                  </a:lnTo>
                  <a:lnTo>
                    <a:pt x="150637" y="46624"/>
                  </a:lnTo>
                  <a:lnTo>
                    <a:pt x="107161" y="61916"/>
                  </a:lnTo>
                  <a:lnTo>
                    <a:pt x="70216" y="78852"/>
                  </a:lnTo>
                  <a:lnTo>
                    <a:pt x="18370" y="116901"/>
                  </a:lnTo>
                  <a:lnTo>
                    <a:pt x="0" y="159258"/>
                  </a:lnTo>
                  <a:lnTo>
                    <a:pt x="4694" y="180879"/>
                  </a:lnTo>
                  <a:lnTo>
                    <a:pt x="40415" y="221271"/>
                  </a:lnTo>
                  <a:lnTo>
                    <a:pt x="107161" y="256599"/>
                  </a:lnTo>
                  <a:lnTo>
                    <a:pt x="150637" y="271891"/>
                  </a:lnTo>
                  <a:lnTo>
                    <a:pt x="200032" y="285349"/>
                  </a:lnTo>
                  <a:lnTo>
                    <a:pt x="254733" y="296784"/>
                  </a:lnTo>
                  <a:lnTo>
                    <a:pt x="314128" y="306008"/>
                  </a:lnTo>
                  <a:lnTo>
                    <a:pt x="377604" y="312830"/>
                  </a:lnTo>
                  <a:lnTo>
                    <a:pt x="444549" y="317063"/>
                  </a:lnTo>
                  <a:lnTo>
                    <a:pt x="514350" y="318515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700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61076" y="3201924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0" y="116901"/>
                  </a:lnTo>
                  <a:lnTo>
                    <a:pt x="70216" y="78852"/>
                  </a:lnTo>
                  <a:lnTo>
                    <a:pt x="107161" y="61916"/>
                  </a:lnTo>
                  <a:lnTo>
                    <a:pt x="150637" y="46624"/>
                  </a:lnTo>
                  <a:lnTo>
                    <a:pt x="200032" y="33166"/>
                  </a:lnTo>
                  <a:lnTo>
                    <a:pt x="254733" y="21731"/>
                  </a:lnTo>
                  <a:lnTo>
                    <a:pt x="314128" y="12507"/>
                  </a:lnTo>
                  <a:lnTo>
                    <a:pt x="377604" y="5685"/>
                  </a:lnTo>
                  <a:lnTo>
                    <a:pt x="444549" y="1452"/>
                  </a:lnTo>
                  <a:lnTo>
                    <a:pt x="514350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700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50" y="318515"/>
                  </a:lnTo>
                  <a:lnTo>
                    <a:pt x="444549" y="317063"/>
                  </a:lnTo>
                  <a:lnTo>
                    <a:pt x="377604" y="312830"/>
                  </a:lnTo>
                  <a:lnTo>
                    <a:pt x="314128" y="306008"/>
                  </a:lnTo>
                  <a:lnTo>
                    <a:pt x="254733" y="296784"/>
                  </a:lnTo>
                  <a:lnTo>
                    <a:pt x="200032" y="285349"/>
                  </a:lnTo>
                  <a:lnTo>
                    <a:pt x="150637" y="271891"/>
                  </a:lnTo>
                  <a:lnTo>
                    <a:pt x="107161" y="256599"/>
                  </a:lnTo>
                  <a:lnTo>
                    <a:pt x="70216" y="239663"/>
                  </a:lnTo>
                  <a:lnTo>
                    <a:pt x="18370" y="201614"/>
                  </a:lnTo>
                  <a:lnTo>
                    <a:pt x="0" y="1592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51932" y="2674620"/>
              <a:ext cx="1049020" cy="685800"/>
            </a:xfrm>
            <a:custGeom>
              <a:avLst/>
              <a:gdLst/>
              <a:ahLst/>
              <a:cxnLst/>
              <a:rect l="l" t="t" r="r" b="b"/>
              <a:pathLst>
                <a:path w="1049020" h="685800">
                  <a:moveTo>
                    <a:pt x="104851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48512" y="685800"/>
                  </a:lnTo>
                  <a:lnTo>
                    <a:pt x="1048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62600" y="2514600"/>
              <a:ext cx="1027430" cy="327660"/>
            </a:xfrm>
            <a:custGeom>
              <a:avLst/>
              <a:gdLst/>
              <a:ahLst/>
              <a:cxnLst/>
              <a:rect l="l" t="t" r="r" b="b"/>
              <a:pathLst>
                <a:path w="1027429" h="327660">
                  <a:moveTo>
                    <a:pt x="513588" y="0"/>
                  </a:moveTo>
                  <a:lnTo>
                    <a:pt x="443908" y="1496"/>
                  </a:lnTo>
                  <a:lnTo>
                    <a:pt x="377075" y="5856"/>
                  </a:lnTo>
                  <a:lnTo>
                    <a:pt x="313699" y="12882"/>
                  </a:lnTo>
                  <a:lnTo>
                    <a:pt x="254395" y="22380"/>
                  </a:lnTo>
                  <a:lnTo>
                    <a:pt x="199773" y="34153"/>
                  </a:lnTo>
                  <a:lnTo>
                    <a:pt x="150447" y="48006"/>
                  </a:lnTo>
                  <a:lnTo>
                    <a:pt x="107029" y="63742"/>
                  </a:lnTo>
                  <a:lnTo>
                    <a:pt x="70132" y="81167"/>
                  </a:lnTo>
                  <a:lnTo>
                    <a:pt x="18349" y="120297"/>
                  </a:lnTo>
                  <a:lnTo>
                    <a:pt x="0" y="163829"/>
                  </a:lnTo>
                  <a:lnTo>
                    <a:pt x="4689" y="186048"/>
                  </a:lnTo>
                  <a:lnTo>
                    <a:pt x="40368" y="227576"/>
                  </a:lnTo>
                  <a:lnTo>
                    <a:pt x="107029" y="263917"/>
                  </a:lnTo>
                  <a:lnTo>
                    <a:pt x="150447" y="279654"/>
                  </a:lnTo>
                  <a:lnTo>
                    <a:pt x="199773" y="293506"/>
                  </a:lnTo>
                  <a:lnTo>
                    <a:pt x="254395" y="305279"/>
                  </a:lnTo>
                  <a:lnTo>
                    <a:pt x="313699" y="314777"/>
                  </a:lnTo>
                  <a:lnTo>
                    <a:pt x="377075" y="321803"/>
                  </a:lnTo>
                  <a:lnTo>
                    <a:pt x="443908" y="326163"/>
                  </a:lnTo>
                  <a:lnTo>
                    <a:pt x="513588" y="327660"/>
                  </a:lnTo>
                  <a:lnTo>
                    <a:pt x="583267" y="326163"/>
                  </a:lnTo>
                  <a:lnTo>
                    <a:pt x="650100" y="321803"/>
                  </a:lnTo>
                  <a:lnTo>
                    <a:pt x="713476" y="314777"/>
                  </a:lnTo>
                  <a:lnTo>
                    <a:pt x="772780" y="305279"/>
                  </a:lnTo>
                  <a:lnTo>
                    <a:pt x="827402" y="293506"/>
                  </a:lnTo>
                  <a:lnTo>
                    <a:pt x="876728" y="279653"/>
                  </a:lnTo>
                  <a:lnTo>
                    <a:pt x="920146" y="263917"/>
                  </a:lnTo>
                  <a:lnTo>
                    <a:pt x="957043" y="246492"/>
                  </a:lnTo>
                  <a:lnTo>
                    <a:pt x="1008826" y="207362"/>
                  </a:lnTo>
                  <a:lnTo>
                    <a:pt x="1027176" y="163829"/>
                  </a:lnTo>
                  <a:lnTo>
                    <a:pt x="1022486" y="141611"/>
                  </a:lnTo>
                  <a:lnTo>
                    <a:pt x="986807" y="100083"/>
                  </a:lnTo>
                  <a:lnTo>
                    <a:pt x="920146" y="63742"/>
                  </a:lnTo>
                  <a:lnTo>
                    <a:pt x="876728" y="48005"/>
                  </a:lnTo>
                  <a:lnTo>
                    <a:pt x="827402" y="34153"/>
                  </a:lnTo>
                  <a:lnTo>
                    <a:pt x="772780" y="22380"/>
                  </a:lnTo>
                  <a:lnTo>
                    <a:pt x="713476" y="12882"/>
                  </a:lnTo>
                  <a:lnTo>
                    <a:pt x="650100" y="5856"/>
                  </a:lnTo>
                  <a:lnTo>
                    <a:pt x="583267" y="1496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54980" y="2514600"/>
              <a:ext cx="1041400" cy="850900"/>
            </a:xfrm>
            <a:custGeom>
              <a:avLst/>
              <a:gdLst/>
              <a:ahLst/>
              <a:cxnLst/>
              <a:rect l="l" t="t" r="r" b="b"/>
              <a:pathLst>
                <a:path w="1041400" h="850900">
                  <a:moveTo>
                    <a:pt x="7620" y="163829"/>
                  </a:moveTo>
                  <a:lnTo>
                    <a:pt x="25969" y="120297"/>
                  </a:lnTo>
                  <a:lnTo>
                    <a:pt x="77752" y="81167"/>
                  </a:lnTo>
                  <a:lnTo>
                    <a:pt x="114649" y="63742"/>
                  </a:lnTo>
                  <a:lnTo>
                    <a:pt x="158067" y="48006"/>
                  </a:lnTo>
                  <a:lnTo>
                    <a:pt x="207393" y="34153"/>
                  </a:lnTo>
                  <a:lnTo>
                    <a:pt x="262015" y="22380"/>
                  </a:lnTo>
                  <a:lnTo>
                    <a:pt x="321319" y="12882"/>
                  </a:lnTo>
                  <a:lnTo>
                    <a:pt x="384695" y="5856"/>
                  </a:lnTo>
                  <a:lnTo>
                    <a:pt x="451528" y="1496"/>
                  </a:lnTo>
                  <a:lnTo>
                    <a:pt x="521208" y="0"/>
                  </a:lnTo>
                  <a:lnTo>
                    <a:pt x="590887" y="1496"/>
                  </a:lnTo>
                  <a:lnTo>
                    <a:pt x="657720" y="5856"/>
                  </a:lnTo>
                  <a:lnTo>
                    <a:pt x="721096" y="12882"/>
                  </a:lnTo>
                  <a:lnTo>
                    <a:pt x="780400" y="22380"/>
                  </a:lnTo>
                  <a:lnTo>
                    <a:pt x="835022" y="34153"/>
                  </a:lnTo>
                  <a:lnTo>
                    <a:pt x="884348" y="48005"/>
                  </a:lnTo>
                  <a:lnTo>
                    <a:pt x="927766" y="63742"/>
                  </a:lnTo>
                  <a:lnTo>
                    <a:pt x="964663" y="81167"/>
                  </a:lnTo>
                  <a:lnTo>
                    <a:pt x="1016446" y="120297"/>
                  </a:lnTo>
                  <a:lnTo>
                    <a:pt x="1034796" y="163829"/>
                  </a:lnTo>
                  <a:lnTo>
                    <a:pt x="1030106" y="186048"/>
                  </a:lnTo>
                  <a:lnTo>
                    <a:pt x="994427" y="227576"/>
                  </a:lnTo>
                  <a:lnTo>
                    <a:pt x="927766" y="263917"/>
                  </a:lnTo>
                  <a:lnTo>
                    <a:pt x="884348" y="279653"/>
                  </a:lnTo>
                  <a:lnTo>
                    <a:pt x="835022" y="293506"/>
                  </a:lnTo>
                  <a:lnTo>
                    <a:pt x="780400" y="305279"/>
                  </a:lnTo>
                  <a:lnTo>
                    <a:pt x="721096" y="314777"/>
                  </a:lnTo>
                  <a:lnTo>
                    <a:pt x="657720" y="321803"/>
                  </a:lnTo>
                  <a:lnTo>
                    <a:pt x="590887" y="326163"/>
                  </a:lnTo>
                  <a:lnTo>
                    <a:pt x="521208" y="327660"/>
                  </a:lnTo>
                  <a:lnTo>
                    <a:pt x="451528" y="326163"/>
                  </a:lnTo>
                  <a:lnTo>
                    <a:pt x="384695" y="321803"/>
                  </a:lnTo>
                  <a:lnTo>
                    <a:pt x="321319" y="314777"/>
                  </a:lnTo>
                  <a:lnTo>
                    <a:pt x="262015" y="305279"/>
                  </a:lnTo>
                  <a:lnTo>
                    <a:pt x="207393" y="293506"/>
                  </a:lnTo>
                  <a:lnTo>
                    <a:pt x="158067" y="279654"/>
                  </a:lnTo>
                  <a:lnTo>
                    <a:pt x="114649" y="263917"/>
                  </a:lnTo>
                  <a:lnTo>
                    <a:pt x="77752" y="246492"/>
                  </a:lnTo>
                  <a:lnTo>
                    <a:pt x="25969" y="207362"/>
                  </a:lnTo>
                  <a:lnTo>
                    <a:pt x="7620" y="163829"/>
                  </a:lnTo>
                  <a:close/>
                </a:path>
                <a:path w="1041400" h="850900">
                  <a:moveTo>
                    <a:pt x="0" y="161544"/>
                  </a:moveTo>
                  <a:lnTo>
                    <a:pt x="0" y="845820"/>
                  </a:lnTo>
                </a:path>
                <a:path w="1041400" h="850900">
                  <a:moveTo>
                    <a:pt x="1040892" y="161544"/>
                  </a:moveTo>
                  <a:lnTo>
                    <a:pt x="1040892" y="8503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8236" y="2793492"/>
              <a:ext cx="770382" cy="454913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65258" y="3930395"/>
            <a:ext cx="762762" cy="899921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769270" y="3836288"/>
            <a:ext cx="523875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70"/>
              </a:lnSpc>
              <a:spcBef>
                <a:spcPts val="95"/>
              </a:spcBef>
            </a:pPr>
            <a:r>
              <a:rPr sz="1600" b="1" spc="-75" dirty="0">
                <a:latin typeface="Tahoma"/>
                <a:cs typeface="Tahoma"/>
              </a:rPr>
              <a:t>Drive</a:t>
            </a:r>
            <a:endParaRPr sz="1600">
              <a:latin typeface="Tahoma"/>
              <a:cs typeface="Tahoma"/>
            </a:endParaRPr>
          </a:p>
          <a:p>
            <a:pPr marL="2540" algn="ctr">
              <a:lnSpc>
                <a:spcPts val="3690"/>
              </a:lnSpc>
            </a:pPr>
            <a:r>
              <a:rPr sz="3200" b="1" spc="-245" dirty="0"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871509" y="3499104"/>
            <a:ext cx="1053465" cy="1018540"/>
            <a:chOff x="3916679" y="2508504"/>
            <a:chExt cx="1053465" cy="1018540"/>
          </a:xfrm>
        </p:grpSpPr>
        <p:sp>
          <p:nvSpPr>
            <p:cNvPr id="37" name="object 37"/>
            <p:cNvSpPr/>
            <p:nvPr/>
          </p:nvSpPr>
          <p:spPr>
            <a:xfrm>
              <a:off x="3928871" y="3201924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50" y="0"/>
                  </a:moveTo>
                  <a:lnTo>
                    <a:pt x="444549" y="1452"/>
                  </a:lnTo>
                  <a:lnTo>
                    <a:pt x="377604" y="5685"/>
                  </a:lnTo>
                  <a:lnTo>
                    <a:pt x="314128" y="12507"/>
                  </a:lnTo>
                  <a:lnTo>
                    <a:pt x="254733" y="21731"/>
                  </a:lnTo>
                  <a:lnTo>
                    <a:pt x="200032" y="33166"/>
                  </a:lnTo>
                  <a:lnTo>
                    <a:pt x="150637" y="46624"/>
                  </a:lnTo>
                  <a:lnTo>
                    <a:pt x="107161" y="61916"/>
                  </a:lnTo>
                  <a:lnTo>
                    <a:pt x="70216" y="78852"/>
                  </a:lnTo>
                  <a:lnTo>
                    <a:pt x="18370" y="116901"/>
                  </a:lnTo>
                  <a:lnTo>
                    <a:pt x="0" y="159258"/>
                  </a:lnTo>
                  <a:lnTo>
                    <a:pt x="4694" y="180879"/>
                  </a:lnTo>
                  <a:lnTo>
                    <a:pt x="40415" y="221271"/>
                  </a:lnTo>
                  <a:lnTo>
                    <a:pt x="107161" y="256599"/>
                  </a:lnTo>
                  <a:lnTo>
                    <a:pt x="150637" y="271891"/>
                  </a:lnTo>
                  <a:lnTo>
                    <a:pt x="200032" y="285349"/>
                  </a:lnTo>
                  <a:lnTo>
                    <a:pt x="254733" y="296784"/>
                  </a:lnTo>
                  <a:lnTo>
                    <a:pt x="314128" y="306008"/>
                  </a:lnTo>
                  <a:lnTo>
                    <a:pt x="377604" y="312830"/>
                  </a:lnTo>
                  <a:lnTo>
                    <a:pt x="444549" y="317063"/>
                  </a:lnTo>
                  <a:lnTo>
                    <a:pt x="514350" y="318515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700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28871" y="3201924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0" y="116901"/>
                  </a:lnTo>
                  <a:lnTo>
                    <a:pt x="70216" y="78852"/>
                  </a:lnTo>
                  <a:lnTo>
                    <a:pt x="107161" y="61916"/>
                  </a:lnTo>
                  <a:lnTo>
                    <a:pt x="150637" y="46624"/>
                  </a:lnTo>
                  <a:lnTo>
                    <a:pt x="200032" y="33166"/>
                  </a:lnTo>
                  <a:lnTo>
                    <a:pt x="254733" y="21731"/>
                  </a:lnTo>
                  <a:lnTo>
                    <a:pt x="314128" y="12507"/>
                  </a:lnTo>
                  <a:lnTo>
                    <a:pt x="377604" y="5685"/>
                  </a:lnTo>
                  <a:lnTo>
                    <a:pt x="444549" y="1452"/>
                  </a:lnTo>
                  <a:lnTo>
                    <a:pt x="514350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700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50" y="318515"/>
                  </a:lnTo>
                  <a:lnTo>
                    <a:pt x="444549" y="317063"/>
                  </a:lnTo>
                  <a:lnTo>
                    <a:pt x="377604" y="312830"/>
                  </a:lnTo>
                  <a:lnTo>
                    <a:pt x="314128" y="306008"/>
                  </a:lnTo>
                  <a:lnTo>
                    <a:pt x="254733" y="296784"/>
                  </a:lnTo>
                  <a:lnTo>
                    <a:pt x="200032" y="285349"/>
                  </a:lnTo>
                  <a:lnTo>
                    <a:pt x="150637" y="271891"/>
                  </a:lnTo>
                  <a:lnTo>
                    <a:pt x="107161" y="256599"/>
                  </a:lnTo>
                  <a:lnTo>
                    <a:pt x="70216" y="239663"/>
                  </a:lnTo>
                  <a:lnTo>
                    <a:pt x="18370" y="201614"/>
                  </a:lnTo>
                  <a:lnTo>
                    <a:pt x="0" y="1592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19727" y="2674620"/>
              <a:ext cx="1049020" cy="685800"/>
            </a:xfrm>
            <a:custGeom>
              <a:avLst/>
              <a:gdLst/>
              <a:ahLst/>
              <a:cxnLst/>
              <a:rect l="l" t="t" r="r" b="b"/>
              <a:pathLst>
                <a:path w="1049020" h="685800">
                  <a:moveTo>
                    <a:pt x="104851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48512" y="685800"/>
                  </a:lnTo>
                  <a:lnTo>
                    <a:pt x="1048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30395" y="2514600"/>
              <a:ext cx="1027430" cy="327660"/>
            </a:xfrm>
            <a:custGeom>
              <a:avLst/>
              <a:gdLst/>
              <a:ahLst/>
              <a:cxnLst/>
              <a:rect l="l" t="t" r="r" b="b"/>
              <a:pathLst>
                <a:path w="1027429" h="327660">
                  <a:moveTo>
                    <a:pt x="513588" y="0"/>
                  </a:moveTo>
                  <a:lnTo>
                    <a:pt x="443908" y="1496"/>
                  </a:lnTo>
                  <a:lnTo>
                    <a:pt x="377075" y="5856"/>
                  </a:lnTo>
                  <a:lnTo>
                    <a:pt x="313699" y="12882"/>
                  </a:lnTo>
                  <a:lnTo>
                    <a:pt x="254395" y="22380"/>
                  </a:lnTo>
                  <a:lnTo>
                    <a:pt x="199773" y="34153"/>
                  </a:lnTo>
                  <a:lnTo>
                    <a:pt x="150447" y="48006"/>
                  </a:lnTo>
                  <a:lnTo>
                    <a:pt x="107029" y="63742"/>
                  </a:lnTo>
                  <a:lnTo>
                    <a:pt x="70132" y="81167"/>
                  </a:lnTo>
                  <a:lnTo>
                    <a:pt x="18349" y="120297"/>
                  </a:lnTo>
                  <a:lnTo>
                    <a:pt x="0" y="163829"/>
                  </a:lnTo>
                  <a:lnTo>
                    <a:pt x="4689" y="186048"/>
                  </a:lnTo>
                  <a:lnTo>
                    <a:pt x="40368" y="227576"/>
                  </a:lnTo>
                  <a:lnTo>
                    <a:pt x="107029" y="263917"/>
                  </a:lnTo>
                  <a:lnTo>
                    <a:pt x="150447" y="279654"/>
                  </a:lnTo>
                  <a:lnTo>
                    <a:pt x="199773" y="293506"/>
                  </a:lnTo>
                  <a:lnTo>
                    <a:pt x="254395" y="305279"/>
                  </a:lnTo>
                  <a:lnTo>
                    <a:pt x="313699" y="314777"/>
                  </a:lnTo>
                  <a:lnTo>
                    <a:pt x="377075" y="321803"/>
                  </a:lnTo>
                  <a:lnTo>
                    <a:pt x="443908" y="326163"/>
                  </a:lnTo>
                  <a:lnTo>
                    <a:pt x="513588" y="327660"/>
                  </a:lnTo>
                  <a:lnTo>
                    <a:pt x="583267" y="326163"/>
                  </a:lnTo>
                  <a:lnTo>
                    <a:pt x="650100" y="321803"/>
                  </a:lnTo>
                  <a:lnTo>
                    <a:pt x="713476" y="314777"/>
                  </a:lnTo>
                  <a:lnTo>
                    <a:pt x="772780" y="305279"/>
                  </a:lnTo>
                  <a:lnTo>
                    <a:pt x="827402" y="293506"/>
                  </a:lnTo>
                  <a:lnTo>
                    <a:pt x="876728" y="279653"/>
                  </a:lnTo>
                  <a:lnTo>
                    <a:pt x="920146" y="263917"/>
                  </a:lnTo>
                  <a:lnTo>
                    <a:pt x="957043" y="246492"/>
                  </a:lnTo>
                  <a:lnTo>
                    <a:pt x="1008826" y="207362"/>
                  </a:lnTo>
                  <a:lnTo>
                    <a:pt x="1027176" y="163829"/>
                  </a:lnTo>
                  <a:lnTo>
                    <a:pt x="1022486" y="141611"/>
                  </a:lnTo>
                  <a:lnTo>
                    <a:pt x="986807" y="100083"/>
                  </a:lnTo>
                  <a:lnTo>
                    <a:pt x="920146" y="63742"/>
                  </a:lnTo>
                  <a:lnTo>
                    <a:pt x="876728" y="48005"/>
                  </a:lnTo>
                  <a:lnTo>
                    <a:pt x="827402" y="34153"/>
                  </a:lnTo>
                  <a:lnTo>
                    <a:pt x="772780" y="22380"/>
                  </a:lnTo>
                  <a:lnTo>
                    <a:pt x="713476" y="12882"/>
                  </a:lnTo>
                  <a:lnTo>
                    <a:pt x="650100" y="5856"/>
                  </a:lnTo>
                  <a:lnTo>
                    <a:pt x="583267" y="1496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22775" y="2514600"/>
              <a:ext cx="1041400" cy="850900"/>
            </a:xfrm>
            <a:custGeom>
              <a:avLst/>
              <a:gdLst/>
              <a:ahLst/>
              <a:cxnLst/>
              <a:rect l="l" t="t" r="r" b="b"/>
              <a:pathLst>
                <a:path w="1041400" h="850900">
                  <a:moveTo>
                    <a:pt x="7620" y="163829"/>
                  </a:moveTo>
                  <a:lnTo>
                    <a:pt x="25969" y="120297"/>
                  </a:lnTo>
                  <a:lnTo>
                    <a:pt x="77752" y="81167"/>
                  </a:lnTo>
                  <a:lnTo>
                    <a:pt x="114649" y="63742"/>
                  </a:lnTo>
                  <a:lnTo>
                    <a:pt x="158067" y="48006"/>
                  </a:lnTo>
                  <a:lnTo>
                    <a:pt x="207393" y="34153"/>
                  </a:lnTo>
                  <a:lnTo>
                    <a:pt x="262015" y="22380"/>
                  </a:lnTo>
                  <a:lnTo>
                    <a:pt x="321319" y="12882"/>
                  </a:lnTo>
                  <a:lnTo>
                    <a:pt x="384695" y="5856"/>
                  </a:lnTo>
                  <a:lnTo>
                    <a:pt x="451528" y="1496"/>
                  </a:lnTo>
                  <a:lnTo>
                    <a:pt x="521208" y="0"/>
                  </a:lnTo>
                  <a:lnTo>
                    <a:pt x="590887" y="1496"/>
                  </a:lnTo>
                  <a:lnTo>
                    <a:pt x="657720" y="5856"/>
                  </a:lnTo>
                  <a:lnTo>
                    <a:pt x="721096" y="12882"/>
                  </a:lnTo>
                  <a:lnTo>
                    <a:pt x="780400" y="22380"/>
                  </a:lnTo>
                  <a:lnTo>
                    <a:pt x="835022" y="34153"/>
                  </a:lnTo>
                  <a:lnTo>
                    <a:pt x="884348" y="48005"/>
                  </a:lnTo>
                  <a:lnTo>
                    <a:pt x="927766" y="63742"/>
                  </a:lnTo>
                  <a:lnTo>
                    <a:pt x="964663" y="81167"/>
                  </a:lnTo>
                  <a:lnTo>
                    <a:pt x="1016446" y="120297"/>
                  </a:lnTo>
                  <a:lnTo>
                    <a:pt x="1034796" y="163829"/>
                  </a:lnTo>
                  <a:lnTo>
                    <a:pt x="1030106" y="186048"/>
                  </a:lnTo>
                  <a:lnTo>
                    <a:pt x="994427" y="227576"/>
                  </a:lnTo>
                  <a:lnTo>
                    <a:pt x="927766" y="263917"/>
                  </a:lnTo>
                  <a:lnTo>
                    <a:pt x="884348" y="279653"/>
                  </a:lnTo>
                  <a:lnTo>
                    <a:pt x="835022" y="293506"/>
                  </a:lnTo>
                  <a:lnTo>
                    <a:pt x="780400" y="305279"/>
                  </a:lnTo>
                  <a:lnTo>
                    <a:pt x="721096" y="314777"/>
                  </a:lnTo>
                  <a:lnTo>
                    <a:pt x="657720" y="321803"/>
                  </a:lnTo>
                  <a:lnTo>
                    <a:pt x="590887" y="326163"/>
                  </a:lnTo>
                  <a:lnTo>
                    <a:pt x="521208" y="327660"/>
                  </a:lnTo>
                  <a:lnTo>
                    <a:pt x="451528" y="326163"/>
                  </a:lnTo>
                  <a:lnTo>
                    <a:pt x="384695" y="321803"/>
                  </a:lnTo>
                  <a:lnTo>
                    <a:pt x="321319" y="314777"/>
                  </a:lnTo>
                  <a:lnTo>
                    <a:pt x="262015" y="305279"/>
                  </a:lnTo>
                  <a:lnTo>
                    <a:pt x="207393" y="293506"/>
                  </a:lnTo>
                  <a:lnTo>
                    <a:pt x="158067" y="279654"/>
                  </a:lnTo>
                  <a:lnTo>
                    <a:pt x="114649" y="263917"/>
                  </a:lnTo>
                  <a:lnTo>
                    <a:pt x="77752" y="246492"/>
                  </a:lnTo>
                  <a:lnTo>
                    <a:pt x="25969" y="207362"/>
                  </a:lnTo>
                  <a:lnTo>
                    <a:pt x="7620" y="163829"/>
                  </a:lnTo>
                  <a:close/>
                </a:path>
                <a:path w="1041400" h="850900">
                  <a:moveTo>
                    <a:pt x="0" y="161544"/>
                  </a:moveTo>
                  <a:lnTo>
                    <a:pt x="0" y="845820"/>
                  </a:lnTo>
                </a:path>
                <a:path w="1041400" h="850900">
                  <a:moveTo>
                    <a:pt x="1040891" y="161544"/>
                  </a:moveTo>
                  <a:lnTo>
                    <a:pt x="1040891" y="8503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6031" y="2793492"/>
              <a:ext cx="770382" cy="454913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3053" y="3930395"/>
            <a:ext cx="762762" cy="899921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4137066" y="3836288"/>
            <a:ext cx="523875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70"/>
              </a:lnSpc>
              <a:spcBef>
                <a:spcPts val="95"/>
              </a:spcBef>
            </a:pPr>
            <a:r>
              <a:rPr sz="1600" b="1" spc="-75" dirty="0">
                <a:latin typeface="Tahoma"/>
                <a:cs typeface="Tahoma"/>
              </a:rPr>
              <a:t>Drive</a:t>
            </a:r>
            <a:endParaRPr sz="1600">
              <a:latin typeface="Tahoma"/>
              <a:cs typeface="Tahoma"/>
            </a:endParaRPr>
          </a:p>
          <a:p>
            <a:pPr marL="2540" algn="ctr">
              <a:lnSpc>
                <a:spcPts val="3690"/>
              </a:lnSpc>
            </a:pPr>
            <a:r>
              <a:rPr sz="3200" b="1" spc="-245" dirty="0"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240830" y="3499104"/>
            <a:ext cx="1054735" cy="1018540"/>
            <a:chOff x="2286000" y="2508504"/>
            <a:chExt cx="1054735" cy="1018540"/>
          </a:xfrm>
        </p:grpSpPr>
        <p:sp>
          <p:nvSpPr>
            <p:cNvPr id="46" name="object 46"/>
            <p:cNvSpPr/>
            <p:nvPr/>
          </p:nvSpPr>
          <p:spPr>
            <a:xfrm>
              <a:off x="2298191" y="3201924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50" y="0"/>
                  </a:moveTo>
                  <a:lnTo>
                    <a:pt x="444549" y="1452"/>
                  </a:lnTo>
                  <a:lnTo>
                    <a:pt x="377604" y="5685"/>
                  </a:lnTo>
                  <a:lnTo>
                    <a:pt x="314128" y="12507"/>
                  </a:lnTo>
                  <a:lnTo>
                    <a:pt x="254733" y="21731"/>
                  </a:lnTo>
                  <a:lnTo>
                    <a:pt x="200032" y="33166"/>
                  </a:lnTo>
                  <a:lnTo>
                    <a:pt x="150637" y="46624"/>
                  </a:lnTo>
                  <a:lnTo>
                    <a:pt x="107161" y="61916"/>
                  </a:lnTo>
                  <a:lnTo>
                    <a:pt x="70216" y="78852"/>
                  </a:lnTo>
                  <a:lnTo>
                    <a:pt x="18370" y="116901"/>
                  </a:lnTo>
                  <a:lnTo>
                    <a:pt x="0" y="159258"/>
                  </a:lnTo>
                  <a:lnTo>
                    <a:pt x="4694" y="180879"/>
                  </a:lnTo>
                  <a:lnTo>
                    <a:pt x="40415" y="221271"/>
                  </a:lnTo>
                  <a:lnTo>
                    <a:pt x="107161" y="256599"/>
                  </a:lnTo>
                  <a:lnTo>
                    <a:pt x="150637" y="271891"/>
                  </a:lnTo>
                  <a:lnTo>
                    <a:pt x="200032" y="285349"/>
                  </a:lnTo>
                  <a:lnTo>
                    <a:pt x="254733" y="296784"/>
                  </a:lnTo>
                  <a:lnTo>
                    <a:pt x="314128" y="306008"/>
                  </a:lnTo>
                  <a:lnTo>
                    <a:pt x="377604" y="312830"/>
                  </a:lnTo>
                  <a:lnTo>
                    <a:pt x="444549" y="317063"/>
                  </a:lnTo>
                  <a:lnTo>
                    <a:pt x="514350" y="318515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699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98191" y="3201924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0" y="116901"/>
                  </a:lnTo>
                  <a:lnTo>
                    <a:pt x="70216" y="78852"/>
                  </a:lnTo>
                  <a:lnTo>
                    <a:pt x="107161" y="61916"/>
                  </a:lnTo>
                  <a:lnTo>
                    <a:pt x="150637" y="46624"/>
                  </a:lnTo>
                  <a:lnTo>
                    <a:pt x="200032" y="33166"/>
                  </a:lnTo>
                  <a:lnTo>
                    <a:pt x="254733" y="21731"/>
                  </a:lnTo>
                  <a:lnTo>
                    <a:pt x="314128" y="12507"/>
                  </a:lnTo>
                  <a:lnTo>
                    <a:pt x="377604" y="5685"/>
                  </a:lnTo>
                  <a:lnTo>
                    <a:pt x="444549" y="1452"/>
                  </a:lnTo>
                  <a:lnTo>
                    <a:pt x="514350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699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50" y="318515"/>
                  </a:lnTo>
                  <a:lnTo>
                    <a:pt x="444549" y="317063"/>
                  </a:lnTo>
                  <a:lnTo>
                    <a:pt x="377604" y="312830"/>
                  </a:lnTo>
                  <a:lnTo>
                    <a:pt x="314128" y="306008"/>
                  </a:lnTo>
                  <a:lnTo>
                    <a:pt x="254733" y="296784"/>
                  </a:lnTo>
                  <a:lnTo>
                    <a:pt x="200032" y="285349"/>
                  </a:lnTo>
                  <a:lnTo>
                    <a:pt x="150637" y="271891"/>
                  </a:lnTo>
                  <a:lnTo>
                    <a:pt x="107161" y="256599"/>
                  </a:lnTo>
                  <a:lnTo>
                    <a:pt x="70216" y="239663"/>
                  </a:lnTo>
                  <a:lnTo>
                    <a:pt x="18370" y="201614"/>
                  </a:lnTo>
                  <a:lnTo>
                    <a:pt x="0" y="1592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89047" y="2674620"/>
              <a:ext cx="1050290" cy="685800"/>
            </a:xfrm>
            <a:custGeom>
              <a:avLst/>
              <a:gdLst/>
              <a:ahLst/>
              <a:cxnLst/>
              <a:rect l="l" t="t" r="r" b="b"/>
              <a:pathLst>
                <a:path w="1050289" h="685800">
                  <a:moveTo>
                    <a:pt x="1050036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50036" y="685800"/>
                  </a:lnTo>
                  <a:lnTo>
                    <a:pt x="1050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99716" y="2514600"/>
              <a:ext cx="1027430" cy="327660"/>
            </a:xfrm>
            <a:custGeom>
              <a:avLst/>
              <a:gdLst/>
              <a:ahLst/>
              <a:cxnLst/>
              <a:rect l="l" t="t" r="r" b="b"/>
              <a:pathLst>
                <a:path w="1027429" h="327660">
                  <a:moveTo>
                    <a:pt x="513588" y="0"/>
                  </a:moveTo>
                  <a:lnTo>
                    <a:pt x="443908" y="1496"/>
                  </a:lnTo>
                  <a:lnTo>
                    <a:pt x="377075" y="5856"/>
                  </a:lnTo>
                  <a:lnTo>
                    <a:pt x="313699" y="12882"/>
                  </a:lnTo>
                  <a:lnTo>
                    <a:pt x="254395" y="22380"/>
                  </a:lnTo>
                  <a:lnTo>
                    <a:pt x="199773" y="34153"/>
                  </a:lnTo>
                  <a:lnTo>
                    <a:pt x="150447" y="48006"/>
                  </a:lnTo>
                  <a:lnTo>
                    <a:pt x="107029" y="63742"/>
                  </a:lnTo>
                  <a:lnTo>
                    <a:pt x="70132" y="81167"/>
                  </a:lnTo>
                  <a:lnTo>
                    <a:pt x="18349" y="120297"/>
                  </a:lnTo>
                  <a:lnTo>
                    <a:pt x="0" y="163829"/>
                  </a:lnTo>
                  <a:lnTo>
                    <a:pt x="4689" y="186048"/>
                  </a:lnTo>
                  <a:lnTo>
                    <a:pt x="40368" y="227576"/>
                  </a:lnTo>
                  <a:lnTo>
                    <a:pt x="107029" y="263917"/>
                  </a:lnTo>
                  <a:lnTo>
                    <a:pt x="150447" y="279654"/>
                  </a:lnTo>
                  <a:lnTo>
                    <a:pt x="199773" y="293506"/>
                  </a:lnTo>
                  <a:lnTo>
                    <a:pt x="254395" y="305279"/>
                  </a:lnTo>
                  <a:lnTo>
                    <a:pt x="313699" y="314777"/>
                  </a:lnTo>
                  <a:lnTo>
                    <a:pt x="377075" y="321803"/>
                  </a:lnTo>
                  <a:lnTo>
                    <a:pt x="443908" y="326163"/>
                  </a:lnTo>
                  <a:lnTo>
                    <a:pt x="513588" y="327660"/>
                  </a:lnTo>
                  <a:lnTo>
                    <a:pt x="583267" y="326163"/>
                  </a:lnTo>
                  <a:lnTo>
                    <a:pt x="650100" y="321803"/>
                  </a:lnTo>
                  <a:lnTo>
                    <a:pt x="713476" y="314777"/>
                  </a:lnTo>
                  <a:lnTo>
                    <a:pt x="772780" y="305279"/>
                  </a:lnTo>
                  <a:lnTo>
                    <a:pt x="827402" y="293506"/>
                  </a:lnTo>
                  <a:lnTo>
                    <a:pt x="876728" y="279653"/>
                  </a:lnTo>
                  <a:lnTo>
                    <a:pt x="920146" y="263917"/>
                  </a:lnTo>
                  <a:lnTo>
                    <a:pt x="957043" y="246492"/>
                  </a:lnTo>
                  <a:lnTo>
                    <a:pt x="1008826" y="207362"/>
                  </a:lnTo>
                  <a:lnTo>
                    <a:pt x="1027175" y="163829"/>
                  </a:lnTo>
                  <a:lnTo>
                    <a:pt x="1022486" y="141611"/>
                  </a:lnTo>
                  <a:lnTo>
                    <a:pt x="986807" y="100083"/>
                  </a:lnTo>
                  <a:lnTo>
                    <a:pt x="920146" y="63742"/>
                  </a:lnTo>
                  <a:lnTo>
                    <a:pt x="876728" y="48005"/>
                  </a:lnTo>
                  <a:lnTo>
                    <a:pt x="827402" y="34153"/>
                  </a:lnTo>
                  <a:lnTo>
                    <a:pt x="772780" y="22380"/>
                  </a:lnTo>
                  <a:lnTo>
                    <a:pt x="713476" y="12882"/>
                  </a:lnTo>
                  <a:lnTo>
                    <a:pt x="650100" y="5856"/>
                  </a:lnTo>
                  <a:lnTo>
                    <a:pt x="583267" y="1496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92095" y="2514600"/>
              <a:ext cx="1042669" cy="850900"/>
            </a:xfrm>
            <a:custGeom>
              <a:avLst/>
              <a:gdLst/>
              <a:ahLst/>
              <a:cxnLst/>
              <a:rect l="l" t="t" r="r" b="b"/>
              <a:pathLst>
                <a:path w="1042670" h="850900">
                  <a:moveTo>
                    <a:pt x="7620" y="163829"/>
                  </a:moveTo>
                  <a:lnTo>
                    <a:pt x="25969" y="120297"/>
                  </a:lnTo>
                  <a:lnTo>
                    <a:pt x="77752" y="81167"/>
                  </a:lnTo>
                  <a:lnTo>
                    <a:pt x="114649" y="63742"/>
                  </a:lnTo>
                  <a:lnTo>
                    <a:pt x="158067" y="48006"/>
                  </a:lnTo>
                  <a:lnTo>
                    <a:pt x="207393" y="34153"/>
                  </a:lnTo>
                  <a:lnTo>
                    <a:pt x="262015" y="22380"/>
                  </a:lnTo>
                  <a:lnTo>
                    <a:pt x="321319" y="12882"/>
                  </a:lnTo>
                  <a:lnTo>
                    <a:pt x="384695" y="5856"/>
                  </a:lnTo>
                  <a:lnTo>
                    <a:pt x="451528" y="1496"/>
                  </a:lnTo>
                  <a:lnTo>
                    <a:pt x="521208" y="0"/>
                  </a:lnTo>
                  <a:lnTo>
                    <a:pt x="590887" y="1496"/>
                  </a:lnTo>
                  <a:lnTo>
                    <a:pt x="657720" y="5856"/>
                  </a:lnTo>
                  <a:lnTo>
                    <a:pt x="721096" y="12882"/>
                  </a:lnTo>
                  <a:lnTo>
                    <a:pt x="780400" y="22380"/>
                  </a:lnTo>
                  <a:lnTo>
                    <a:pt x="835022" y="34153"/>
                  </a:lnTo>
                  <a:lnTo>
                    <a:pt x="884348" y="48005"/>
                  </a:lnTo>
                  <a:lnTo>
                    <a:pt x="927766" y="63742"/>
                  </a:lnTo>
                  <a:lnTo>
                    <a:pt x="964663" y="81167"/>
                  </a:lnTo>
                  <a:lnTo>
                    <a:pt x="1016446" y="120297"/>
                  </a:lnTo>
                  <a:lnTo>
                    <a:pt x="1034795" y="163829"/>
                  </a:lnTo>
                  <a:lnTo>
                    <a:pt x="1030106" y="186048"/>
                  </a:lnTo>
                  <a:lnTo>
                    <a:pt x="994427" y="227576"/>
                  </a:lnTo>
                  <a:lnTo>
                    <a:pt x="927766" y="263917"/>
                  </a:lnTo>
                  <a:lnTo>
                    <a:pt x="884348" y="279653"/>
                  </a:lnTo>
                  <a:lnTo>
                    <a:pt x="835022" y="293506"/>
                  </a:lnTo>
                  <a:lnTo>
                    <a:pt x="780400" y="305279"/>
                  </a:lnTo>
                  <a:lnTo>
                    <a:pt x="721096" y="314777"/>
                  </a:lnTo>
                  <a:lnTo>
                    <a:pt x="657720" y="321803"/>
                  </a:lnTo>
                  <a:lnTo>
                    <a:pt x="590887" y="326163"/>
                  </a:lnTo>
                  <a:lnTo>
                    <a:pt x="521208" y="327660"/>
                  </a:lnTo>
                  <a:lnTo>
                    <a:pt x="451528" y="326163"/>
                  </a:lnTo>
                  <a:lnTo>
                    <a:pt x="384695" y="321803"/>
                  </a:lnTo>
                  <a:lnTo>
                    <a:pt x="321319" y="314777"/>
                  </a:lnTo>
                  <a:lnTo>
                    <a:pt x="262015" y="305279"/>
                  </a:lnTo>
                  <a:lnTo>
                    <a:pt x="207393" y="293506"/>
                  </a:lnTo>
                  <a:lnTo>
                    <a:pt x="158067" y="279654"/>
                  </a:lnTo>
                  <a:lnTo>
                    <a:pt x="114649" y="263917"/>
                  </a:lnTo>
                  <a:lnTo>
                    <a:pt x="77752" y="246492"/>
                  </a:lnTo>
                  <a:lnTo>
                    <a:pt x="25969" y="207362"/>
                  </a:lnTo>
                  <a:lnTo>
                    <a:pt x="7620" y="163829"/>
                  </a:lnTo>
                  <a:close/>
                </a:path>
                <a:path w="1042670" h="850900">
                  <a:moveTo>
                    <a:pt x="0" y="161544"/>
                  </a:moveTo>
                  <a:lnTo>
                    <a:pt x="0" y="845820"/>
                  </a:lnTo>
                </a:path>
                <a:path w="1042670" h="850900">
                  <a:moveTo>
                    <a:pt x="1042416" y="161544"/>
                  </a:moveTo>
                  <a:lnTo>
                    <a:pt x="1042416" y="8503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6876" y="2793492"/>
              <a:ext cx="770382" cy="454913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02374" y="3930395"/>
            <a:ext cx="762762" cy="899921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2506387" y="3836288"/>
            <a:ext cx="523875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70"/>
              </a:lnSpc>
              <a:spcBef>
                <a:spcPts val="95"/>
              </a:spcBef>
            </a:pPr>
            <a:r>
              <a:rPr sz="1600" b="1" spc="-75" dirty="0">
                <a:latin typeface="Tahoma"/>
                <a:cs typeface="Tahoma"/>
              </a:rPr>
              <a:t>Drive</a:t>
            </a:r>
            <a:endParaRPr sz="1600">
              <a:latin typeface="Tahoma"/>
              <a:cs typeface="Tahoma"/>
            </a:endParaRPr>
          </a:p>
          <a:p>
            <a:pPr marL="2540" algn="ctr">
              <a:lnSpc>
                <a:spcPts val="3690"/>
              </a:lnSpc>
            </a:pPr>
            <a:r>
              <a:rPr sz="3200" b="1" spc="-245" dirty="0"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60442" y="3499104"/>
            <a:ext cx="1053465" cy="1018540"/>
            <a:chOff x="705612" y="2508504"/>
            <a:chExt cx="1053465" cy="1018540"/>
          </a:xfrm>
        </p:grpSpPr>
        <p:sp>
          <p:nvSpPr>
            <p:cNvPr id="55" name="object 55"/>
            <p:cNvSpPr/>
            <p:nvPr/>
          </p:nvSpPr>
          <p:spPr>
            <a:xfrm>
              <a:off x="717804" y="3201924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49" y="0"/>
                  </a:moveTo>
                  <a:lnTo>
                    <a:pt x="444554" y="1452"/>
                  </a:lnTo>
                  <a:lnTo>
                    <a:pt x="377613" y="5685"/>
                  </a:lnTo>
                  <a:lnTo>
                    <a:pt x="314139" y="12507"/>
                  </a:lnTo>
                  <a:lnTo>
                    <a:pt x="254745" y="21731"/>
                  </a:lnTo>
                  <a:lnTo>
                    <a:pt x="200043" y="33166"/>
                  </a:lnTo>
                  <a:lnTo>
                    <a:pt x="150647" y="46624"/>
                  </a:lnTo>
                  <a:lnTo>
                    <a:pt x="107169" y="61916"/>
                  </a:lnTo>
                  <a:lnTo>
                    <a:pt x="70222" y="78852"/>
                  </a:lnTo>
                  <a:lnTo>
                    <a:pt x="18372" y="116901"/>
                  </a:lnTo>
                  <a:lnTo>
                    <a:pt x="0" y="159258"/>
                  </a:lnTo>
                  <a:lnTo>
                    <a:pt x="4695" y="180879"/>
                  </a:lnTo>
                  <a:lnTo>
                    <a:pt x="40419" y="221271"/>
                  </a:lnTo>
                  <a:lnTo>
                    <a:pt x="107169" y="256599"/>
                  </a:lnTo>
                  <a:lnTo>
                    <a:pt x="150647" y="271891"/>
                  </a:lnTo>
                  <a:lnTo>
                    <a:pt x="200043" y="285349"/>
                  </a:lnTo>
                  <a:lnTo>
                    <a:pt x="254745" y="296784"/>
                  </a:lnTo>
                  <a:lnTo>
                    <a:pt x="314139" y="306008"/>
                  </a:lnTo>
                  <a:lnTo>
                    <a:pt x="377613" y="312830"/>
                  </a:lnTo>
                  <a:lnTo>
                    <a:pt x="444554" y="317063"/>
                  </a:lnTo>
                  <a:lnTo>
                    <a:pt x="514349" y="318515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700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7804" y="3201924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2" y="116901"/>
                  </a:lnTo>
                  <a:lnTo>
                    <a:pt x="70222" y="78852"/>
                  </a:lnTo>
                  <a:lnTo>
                    <a:pt x="107169" y="61916"/>
                  </a:lnTo>
                  <a:lnTo>
                    <a:pt x="150647" y="46624"/>
                  </a:lnTo>
                  <a:lnTo>
                    <a:pt x="200043" y="33166"/>
                  </a:lnTo>
                  <a:lnTo>
                    <a:pt x="254745" y="21731"/>
                  </a:lnTo>
                  <a:lnTo>
                    <a:pt x="314139" y="12507"/>
                  </a:lnTo>
                  <a:lnTo>
                    <a:pt x="377613" y="5685"/>
                  </a:lnTo>
                  <a:lnTo>
                    <a:pt x="444554" y="1452"/>
                  </a:lnTo>
                  <a:lnTo>
                    <a:pt x="514349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700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49" y="318515"/>
                  </a:lnTo>
                  <a:lnTo>
                    <a:pt x="444554" y="317063"/>
                  </a:lnTo>
                  <a:lnTo>
                    <a:pt x="377613" y="312830"/>
                  </a:lnTo>
                  <a:lnTo>
                    <a:pt x="314139" y="306008"/>
                  </a:lnTo>
                  <a:lnTo>
                    <a:pt x="254745" y="296784"/>
                  </a:lnTo>
                  <a:lnTo>
                    <a:pt x="200043" y="285349"/>
                  </a:lnTo>
                  <a:lnTo>
                    <a:pt x="150647" y="271891"/>
                  </a:lnTo>
                  <a:lnTo>
                    <a:pt x="107169" y="256599"/>
                  </a:lnTo>
                  <a:lnTo>
                    <a:pt x="70222" y="239663"/>
                  </a:lnTo>
                  <a:lnTo>
                    <a:pt x="18372" y="201614"/>
                  </a:lnTo>
                  <a:lnTo>
                    <a:pt x="0" y="1592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8660" y="2674620"/>
              <a:ext cx="1049020" cy="685800"/>
            </a:xfrm>
            <a:custGeom>
              <a:avLst/>
              <a:gdLst/>
              <a:ahLst/>
              <a:cxnLst/>
              <a:rect l="l" t="t" r="r" b="b"/>
              <a:pathLst>
                <a:path w="1049020" h="685800">
                  <a:moveTo>
                    <a:pt x="104851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48512" y="685800"/>
                  </a:lnTo>
                  <a:lnTo>
                    <a:pt x="1048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9328" y="2514600"/>
              <a:ext cx="1027430" cy="327660"/>
            </a:xfrm>
            <a:custGeom>
              <a:avLst/>
              <a:gdLst/>
              <a:ahLst/>
              <a:cxnLst/>
              <a:rect l="l" t="t" r="r" b="b"/>
              <a:pathLst>
                <a:path w="1027430" h="327660">
                  <a:moveTo>
                    <a:pt x="513588" y="0"/>
                  </a:moveTo>
                  <a:lnTo>
                    <a:pt x="443898" y="1496"/>
                  </a:lnTo>
                  <a:lnTo>
                    <a:pt x="377057" y="5856"/>
                  </a:lnTo>
                  <a:lnTo>
                    <a:pt x="313678" y="12882"/>
                  </a:lnTo>
                  <a:lnTo>
                    <a:pt x="254372" y="22380"/>
                  </a:lnTo>
                  <a:lnTo>
                    <a:pt x="199751" y="34153"/>
                  </a:lnTo>
                  <a:lnTo>
                    <a:pt x="150428" y="48006"/>
                  </a:lnTo>
                  <a:lnTo>
                    <a:pt x="107014" y="63742"/>
                  </a:lnTo>
                  <a:lnTo>
                    <a:pt x="70120" y="81167"/>
                  </a:lnTo>
                  <a:lnTo>
                    <a:pt x="18346" y="120297"/>
                  </a:lnTo>
                  <a:lnTo>
                    <a:pt x="0" y="163829"/>
                  </a:lnTo>
                  <a:lnTo>
                    <a:pt x="4688" y="186048"/>
                  </a:lnTo>
                  <a:lnTo>
                    <a:pt x="40360" y="227576"/>
                  </a:lnTo>
                  <a:lnTo>
                    <a:pt x="107014" y="263917"/>
                  </a:lnTo>
                  <a:lnTo>
                    <a:pt x="150428" y="279654"/>
                  </a:lnTo>
                  <a:lnTo>
                    <a:pt x="199751" y="293506"/>
                  </a:lnTo>
                  <a:lnTo>
                    <a:pt x="254372" y="305279"/>
                  </a:lnTo>
                  <a:lnTo>
                    <a:pt x="313678" y="314777"/>
                  </a:lnTo>
                  <a:lnTo>
                    <a:pt x="377057" y="321803"/>
                  </a:lnTo>
                  <a:lnTo>
                    <a:pt x="443898" y="326163"/>
                  </a:lnTo>
                  <a:lnTo>
                    <a:pt x="513588" y="327660"/>
                  </a:lnTo>
                  <a:lnTo>
                    <a:pt x="583267" y="326163"/>
                  </a:lnTo>
                  <a:lnTo>
                    <a:pt x="650100" y="321803"/>
                  </a:lnTo>
                  <a:lnTo>
                    <a:pt x="713476" y="314777"/>
                  </a:lnTo>
                  <a:lnTo>
                    <a:pt x="772780" y="305279"/>
                  </a:lnTo>
                  <a:lnTo>
                    <a:pt x="827402" y="293506"/>
                  </a:lnTo>
                  <a:lnTo>
                    <a:pt x="876728" y="279653"/>
                  </a:lnTo>
                  <a:lnTo>
                    <a:pt x="920146" y="263917"/>
                  </a:lnTo>
                  <a:lnTo>
                    <a:pt x="957043" y="246492"/>
                  </a:lnTo>
                  <a:lnTo>
                    <a:pt x="1008826" y="207362"/>
                  </a:lnTo>
                  <a:lnTo>
                    <a:pt x="1027176" y="163829"/>
                  </a:lnTo>
                  <a:lnTo>
                    <a:pt x="1022486" y="141611"/>
                  </a:lnTo>
                  <a:lnTo>
                    <a:pt x="986807" y="100083"/>
                  </a:lnTo>
                  <a:lnTo>
                    <a:pt x="920146" y="63742"/>
                  </a:lnTo>
                  <a:lnTo>
                    <a:pt x="876728" y="48005"/>
                  </a:lnTo>
                  <a:lnTo>
                    <a:pt x="827402" y="34153"/>
                  </a:lnTo>
                  <a:lnTo>
                    <a:pt x="772780" y="22380"/>
                  </a:lnTo>
                  <a:lnTo>
                    <a:pt x="713476" y="12882"/>
                  </a:lnTo>
                  <a:lnTo>
                    <a:pt x="650100" y="5856"/>
                  </a:lnTo>
                  <a:lnTo>
                    <a:pt x="583267" y="1496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1708" y="2514600"/>
              <a:ext cx="1041400" cy="850900"/>
            </a:xfrm>
            <a:custGeom>
              <a:avLst/>
              <a:gdLst/>
              <a:ahLst/>
              <a:cxnLst/>
              <a:rect l="l" t="t" r="r" b="b"/>
              <a:pathLst>
                <a:path w="1041400" h="850900">
                  <a:moveTo>
                    <a:pt x="7620" y="163829"/>
                  </a:moveTo>
                  <a:lnTo>
                    <a:pt x="25966" y="120297"/>
                  </a:lnTo>
                  <a:lnTo>
                    <a:pt x="77740" y="81167"/>
                  </a:lnTo>
                  <a:lnTo>
                    <a:pt x="114634" y="63742"/>
                  </a:lnTo>
                  <a:lnTo>
                    <a:pt x="158048" y="48006"/>
                  </a:lnTo>
                  <a:lnTo>
                    <a:pt x="207371" y="34153"/>
                  </a:lnTo>
                  <a:lnTo>
                    <a:pt x="261992" y="22380"/>
                  </a:lnTo>
                  <a:lnTo>
                    <a:pt x="321298" y="12882"/>
                  </a:lnTo>
                  <a:lnTo>
                    <a:pt x="384677" y="5856"/>
                  </a:lnTo>
                  <a:lnTo>
                    <a:pt x="451518" y="1496"/>
                  </a:lnTo>
                  <a:lnTo>
                    <a:pt x="521208" y="0"/>
                  </a:lnTo>
                  <a:lnTo>
                    <a:pt x="590887" y="1496"/>
                  </a:lnTo>
                  <a:lnTo>
                    <a:pt x="657720" y="5856"/>
                  </a:lnTo>
                  <a:lnTo>
                    <a:pt x="721096" y="12882"/>
                  </a:lnTo>
                  <a:lnTo>
                    <a:pt x="780400" y="22380"/>
                  </a:lnTo>
                  <a:lnTo>
                    <a:pt x="835022" y="34153"/>
                  </a:lnTo>
                  <a:lnTo>
                    <a:pt x="884348" y="48005"/>
                  </a:lnTo>
                  <a:lnTo>
                    <a:pt x="927766" y="63742"/>
                  </a:lnTo>
                  <a:lnTo>
                    <a:pt x="964663" y="81167"/>
                  </a:lnTo>
                  <a:lnTo>
                    <a:pt x="1016446" y="120297"/>
                  </a:lnTo>
                  <a:lnTo>
                    <a:pt x="1034796" y="163829"/>
                  </a:lnTo>
                  <a:lnTo>
                    <a:pt x="1030106" y="186048"/>
                  </a:lnTo>
                  <a:lnTo>
                    <a:pt x="994427" y="227576"/>
                  </a:lnTo>
                  <a:lnTo>
                    <a:pt x="927766" y="263917"/>
                  </a:lnTo>
                  <a:lnTo>
                    <a:pt x="884348" y="279653"/>
                  </a:lnTo>
                  <a:lnTo>
                    <a:pt x="835022" y="293506"/>
                  </a:lnTo>
                  <a:lnTo>
                    <a:pt x="780400" y="305279"/>
                  </a:lnTo>
                  <a:lnTo>
                    <a:pt x="721096" y="314777"/>
                  </a:lnTo>
                  <a:lnTo>
                    <a:pt x="657720" y="321803"/>
                  </a:lnTo>
                  <a:lnTo>
                    <a:pt x="590887" y="326163"/>
                  </a:lnTo>
                  <a:lnTo>
                    <a:pt x="521208" y="327660"/>
                  </a:lnTo>
                  <a:lnTo>
                    <a:pt x="451518" y="326163"/>
                  </a:lnTo>
                  <a:lnTo>
                    <a:pt x="384677" y="321803"/>
                  </a:lnTo>
                  <a:lnTo>
                    <a:pt x="321298" y="314777"/>
                  </a:lnTo>
                  <a:lnTo>
                    <a:pt x="261992" y="305279"/>
                  </a:lnTo>
                  <a:lnTo>
                    <a:pt x="207371" y="293506"/>
                  </a:lnTo>
                  <a:lnTo>
                    <a:pt x="158048" y="279654"/>
                  </a:lnTo>
                  <a:lnTo>
                    <a:pt x="114634" y="263917"/>
                  </a:lnTo>
                  <a:lnTo>
                    <a:pt x="77740" y="246492"/>
                  </a:lnTo>
                  <a:lnTo>
                    <a:pt x="25966" y="207362"/>
                  </a:lnTo>
                  <a:lnTo>
                    <a:pt x="7620" y="163829"/>
                  </a:lnTo>
                  <a:close/>
                </a:path>
                <a:path w="1041400" h="850900">
                  <a:moveTo>
                    <a:pt x="0" y="161544"/>
                  </a:moveTo>
                  <a:lnTo>
                    <a:pt x="0" y="845820"/>
                  </a:lnTo>
                </a:path>
                <a:path w="1041400" h="850900">
                  <a:moveTo>
                    <a:pt x="1040892" y="161544"/>
                  </a:moveTo>
                  <a:lnTo>
                    <a:pt x="1040892" y="8503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64" y="2793492"/>
              <a:ext cx="770382" cy="454913"/>
            </a:xfrm>
            <a:prstGeom prst="rect">
              <a:avLst/>
            </a:prstGeom>
          </p:spPr>
        </p:pic>
      </p:grpSp>
      <p:pic>
        <p:nvPicPr>
          <p:cNvPr id="61" name="object 6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0462" y="3930395"/>
            <a:ext cx="762762" cy="899921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924805" y="3836288"/>
            <a:ext cx="524510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70"/>
              </a:lnSpc>
              <a:spcBef>
                <a:spcPts val="95"/>
              </a:spcBef>
            </a:pPr>
            <a:r>
              <a:rPr sz="1600" b="1" spc="-70" dirty="0">
                <a:latin typeface="Tahoma"/>
                <a:cs typeface="Tahoma"/>
              </a:rPr>
              <a:t>Drive</a:t>
            </a:r>
            <a:endParaRPr sz="1600">
              <a:latin typeface="Tahoma"/>
              <a:cs typeface="Tahoma"/>
            </a:endParaRPr>
          </a:p>
          <a:p>
            <a:pPr marL="1905" algn="ctr">
              <a:lnSpc>
                <a:spcPts val="3690"/>
              </a:lnSpc>
            </a:pPr>
            <a:r>
              <a:rPr sz="3200" b="1" spc="-245" dirty="0"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681088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53748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547762"/>
            <a:ext cx="5715000" cy="61010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6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400" dirty="0">
                <a:latin typeface="Arial"/>
                <a:cs typeface="Arial"/>
              </a:rPr>
              <a:t>Each drive stores same data, one copy per drive: </a:t>
            </a:r>
            <a:endParaRPr lang="en-US" sz="2400" dirty="0">
              <a:latin typeface="Arial"/>
              <a:cs typeface="Arial"/>
            </a:endParaRPr>
          </a:p>
          <a:p>
            <a:pPr marL="812165" lvl="1" indent="-342900">
              <a:lnSpc>
                <a:spcPct val="150000"/>
              </a:lnSpc>
              <a:spcBef>
                <a:spcPts val="675"/>
              </a:spcBef>
              <a:buClr>
                <a:srgbClr val="CC0000"/>
              </a:buClr>
              <a:buSzPct val="79166"/>
              <a:buFont typeface="Arial" panose="020B0604020202020204" pitchFamily="34" charset="0"/>
              <a:buChar char="•"/>
              <a:tabLst>
                <a:tab pos="481965" algn="l"/>
                <a:tab pos="482600" algn="l"/>
              </a:tabLst>
            </a:pPr>
            <a:r>
              <a:rPr b="1" dirty="0">
                <a:latin typeface="Arial"/>
                <a:cs typeface="Arial"/>
              </a:rPr>
              <a:t>MIRRORING</a:t>
            </a:r>
          </a:p>
          <a:p>
            <a:pPr marL="481965" indent="-46990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400" dirty="0">
                <a:latin typeface="Arial"/>
                <a:cs typeface="Arial"/>
              </a:rPr>
              <a:t>Advantages</a:t>
            </a:r>
          </a:p>
          <a:p>
            <a:pPr marL="920750" lvl="1" indent="-43815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400" dirty="0">
                <a:latin typeface="Arial"/>
                <a:cs typeface="Arial"/>
              </a:rPr>
              <a:t>Simple to implement</a:t>
            </a:r>
          </a:p>
          <a:p>
            <a:pPr marL="920750" lvl="1" indent="-438150">
              <a:lnSpc>
                <a:spcPct val="150000"/>
              </a:lnSpc>
              <a:spcBef>
                <a:spcPts val="585"/>
              </a:spcBef>
              <a:buClr>
                <a:srgbClr val="CC0000"/>
              </a:buClr>
              <a:buFont typeface="Arial"/>
              <a:buChar char="•"/>
              <a:tabLst>
                <a:tab pos="920750" algn="l"/>
                <a:tab pos="921385" algn="l"/>
              </a:tabLst>
            </a:pPr>
            <a:r>
              <a:rPr sz="2400" b="1" dirty="0">
                <a:latin typeface="Arial"/>
                <a:cs typeface="Arial"/>
              </a:rPr>
              <a:t>Fault-tolerant</a:t>
            </a:r>
            <a:endParaRPr sz="2400" dirty="0">
              <a:latin typeface="Arial"/>
              <a:cs typeface="Arial"/>
            </a:endParaRPr>
          </a:p>
          <a:p>
            <a:pPr marL="481965" indent="-469900">
              <a:lnSpc>
                <a:spcPct val="150000"/>
              </a:lnSpc>
              <a:spcBef>
                <a:spcPts val="56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400" dirty="0">
                <a:latin typeface="Arial"/>
                <a:cs typeface="Arial"/>
              </a:rPr>
              <a:t>Disadvantage</a:t>
            </a:r>
          </a:p>
          <a:p>
            <a:pPr marL="920750" lvl="1" indent="-438150" algn="just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400" dirty="0">
                <a:latin typeface="Arial"/>
                <a:cs typeface="Arial"/>
              </a:rPr>
              <a:t>Requires </a:t>
            </a:r>
            <a:r>
              <a:rPr sz="2400" b="1" i="1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times the disk capacity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normal file systems, where </a:t>
            </a:r>
            <a:r>
              <a:rPr sz="2400" b="1" i="1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 the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number of replications (= disks)</a:t>
            </a: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l="6007" r="4853"/>
          <a:stretch/>
        </p:blipFill>
        <p:spPr>
          <a:xfrm>
            <a:off x="5943600" y="685800"/>
            <a:ext cx="318094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496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46166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761378"/>
            <a:ext cx="8991600" cy="533524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900">
              <a:lnSpc>
                <a:spcPct val="200000"/>
              </a:lnSpc>
              <a:spcBef>
                <a:spcPts val="6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Data is striped at </a:t>
            </a:r>
            <a:r>
              <a:rPr sz="3200" b="1" dirty="0">
                <a:latin typeface="Arial"/>
                <a:cs typeface="Arial"/>
              </a:rPr>
              <a:t>1 bit </a:t>
            </a:r>
            <a:r>
              <a:rPr sz="3200" dirty="0">
                <a:latin typeface="Arial"/>
                <a:cs typeface="Arial"/>
              </a:rPr>
              <a:t>granularity</a:t>
            </a:r>
          </a:p>
          <a:p>
            <a:pPr marL="481965" marR="5080" indent="-469900">
              <a:lnSpc>
                <a:spcPct val="150000"/>
              </a:lnSpc>
              <a:spcBef>
                <a:spcPts val="68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In addition, we use </a:t>
            </a:r>
            <a:r>
              <a:rPr sz="3200" b="1" dirty="0">
                <a:latin typeface="Arial"/>
                <a:cs typeface="Arial"/>
              </a:rPr>
              <a:t>error correcting code </a:t>
            </a:r>
            <a:br>
              <a:rPr lang="en-US" sz="3200" b="1" dirty="0">
                <a:latin typeface="Arial"/>
                <a:cs typeface="Arial"/>
              </a:rPr>
            </a:br>
            <a:r>
              <a:rPr sz="3200" dirty="0">
                <a:latin typeface="Arial"/>
                <a:cs typeface="Arial"/>
              </a:rPr>
              <a:t>(detect 2, correct 1 bit  error) to protect from failures</a:t>
            </a:r>
          </a:p>
          <a:p>
            <a:pPr marL="481965" indent="-469900">
              <a:lnSpc>
                <a:spcPct val="200000"/>
              </a:lnSpc>
              <a:spcBef>
                <a:spcPts val="48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Provides both BANDWIDTH and RELIABILITY</a:t>
            </a:r>
          </a:p>
          <a:p>
            <a:pPr marL="481965" indent="-469900">
              <a:lnSpc>
                <a:spcPct val="200000"/>
              </a:lnSpc>
              <a:spcBef>
                <a:spcPts val="58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But: you need a lot of disks!</a:t>
            </a:r>
          </a:p>
        </p:txBody>
      </p:sp>
    </p:spTree>
    <p:extLst>
      <p:ext uri="{BB962C8B-B14F-4D97-AF65-F5344CB8AC3E}">
        <p14:creationId xmlns:p14="http://schemas.microsoft.com/office/powerpoint/2010/main" val="177016423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59332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2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6200" y="838200"/>
            <a:ext cx="8915400" cy="4686300"/>
            <a:chOff x="680123" y="1714500"/>
            <a:chExt cx="7697470" cy="3810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428" y="1714500"/>
              <a:ext cx="7620000" cy="3810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0123" y="1826005"/>
              <a:ext cx="393700" cy="765175"/>
            </a:xfrm>
            <a:custGeom>
              <a:avLst/>
              <a:gdLst/>
              <a:ahLst/>
              <a:cxnLst/>
              <a:rect l="l" t="t" r="r" b="b"/>
              <a:pathLst>
                <a:path w="393700" h="765175">
                  <a:moveTo>
                    <a:pt x="307759" y="697992"/>
                  </a:moveTo>
                  <a:lnTo>
                    <a:pt x="303822" y="698881"/>
                  </a:lnTo>
                  <a:lnTo>
                    <a:pt x="299986" y="704723"/>
                  </a:lnTo>
                  <a:lnTo>
                    <a:pt x="300812" y="708660"/>
                  </a:lnTo>
                  <a:lnTo>
                    <a:pt x="386689" y="764794"/>
                  </a:lnTo>
                  <a:lnTo>
                    <a:pt x="387229" y="756412"/>
                  </a:lnTo>
                  <a:lnTo>
                    <a:pt x="375373" y="756412"/>
                  </a:lnTo>
                  <a:lnTo>
                    <a:pt x="364868" y="735399"/>
                  </a:lnTo>
                  <a:lnTo>
                    <a:pt x="307759" y="697992"/>
                  </a:lnTo>
                  <a:close/>
                </a:path>
                <a:path w="393700" h="765175">
                  <a:moveTo>
                    <a:pt x="364868" y="735399"/>
                  </a:moveTo>
                  <a:lnTo>
                    <a:pt x="375373" y="756412"/>
                  </a:lnTo>
                  <a:lnTo>
                    <a:pt x="381941" y="753110"/>
                  </a:lnTo>
                  <a:lnTo>
                    <a:pt x="374713" y="753110"/>
                  </a:lnTo>
                  <a:lnTo>
                    <a:pt x="375410" y="742307"/>
                  </a:lnTo>
                  <a:lnTo>
                    <a:pt x="364868" y="735399"/>
                  </a:lnTo>
                  <a:close/>
                </a:path>
                <a:path w="393700" h="765175">
                  <a:moveTo>
                    <a:pt x="383641" y="659003"/>
                  </a:moveTo>
                  <a:lnTo>
                    <a:pt x="380619" y="661543"/>
                  </a:lnTo>
                  <a:lnTo>
                    <a:pt x="376225" y="729668"/>
                  </a:lnTo>
                  <a:lnTo>
                    <a:pt x="386740" y="750697"/>
                  </a:lnTo>
                  <a:lnTo>
                    <a:pt x="375373" y="756412"/>
                  </a:lnTo>
                  <a:lnTo>
                    <a:pt x="387229" y="756412"/>
                  </a:lnTo>
                  <a:lnTo>
                    <a:pt x="393293" y="662432"/>
                  </a:lnTo>
                  <a:lnTo>
                    <a:pt x="390639" y="659384"/>
                  </a:lnTo>
                  <a:lnTo>
                    <a:pt x="387146" y="659130"/>
                  </a:lnTo>
                  <a:lnTo>
                    <a:pt x="383641" y="659003"/>
                  </a:lnTo>
                  <a:close/>
                </a:path>
                <a:path w="393700" h="765175">
                  <a:moveTo>
                    <a:pt x="375410" y="742307"/>
                  </a:moveTo>
                  <a:lnTo>
                    <a:pt x="374713" y="753110"/>
                  </a:lnTo>
                  <a:lnTo>
                    <a:pt x="384530" y="748284"/>
                  </a:lnTo>
                  <a:lnTo>
                    <a:pt x="375410" y="742307"/>
                  </a:lnTo>
                  <a:close/>
                </a:path>
                <a:path w="393700" h="765175">
                  <a:moveTo>
                    <a:pt x="376225" y="729668"/>
                  </a:moveTo>
                  <a:lnTo>
                    <a:pt x="375410" y="742307"/>
                  </a:lnTo>
                  <a:lnTo>
                    <a:pt x="384530" y="748284"/>
                  </a:lnTo>
                  <a:lnTo>
                    <a:pt x="374713" y="753110"/>
                  </a:lnTo>
                  <a:lnTo>
                    <a:pt x="381941" y="753110"/>
                  </a:lnTo>
                  <a:lnTo>
                    <a:pt x="386740" y="750697"/>
                  </a:lnTo>
                  <a:lnTo>
                    <a:pt x="376225" y="729668"/>
                  </a:lnTo>
                  <a:close/>
                </a:path>
                <a:path w="393700" h="765175">
                  <a:moveTo>
                    <a:pt x="11353" y="0"/>
                  </a:moveTo>
                  <a:lnTo>
                    <a:pt x="0" y="5588"/>
                  </a:lnTo>
                  <a:lnTo>
                    <a:pt x="364868" y="735399"/>
                  </a:lnTo>
                  <a:lnTo>
                    <a:pt x="375410" y="742307"/>
                  </a:lnTo>
                  <a:lnTo>
                    <a:pt x="376225" y="729668"/>
                  </a:lnTo>
                  <a:lnTo>
                    <a:pt x="11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4196" y="1143000"/>
            <a:ext cx="497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45" dirty="0">
                <a:latin typeface="Arial"/>
                <a:cs typeface="Arial"/>
              </a:rPr>
              <a:t>1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9045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46166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40" y="567256"/>
            <a:ext cx="9041860" cy="6210033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66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Data is striped at </a:t>
            </a:r>
            <a:r>
              <a:rPr sz="2800" b="1" dirty="0">
                <a:latin typeface="Arial"/>
                <a:cs typeface="Arial"/>
              </a:rPr>
              <a:t>1 byte </a:t>
            </a:r>
            <a:r>
              <a:rPr sz="2800" dirty="0">
                <a:latin typeface="Arial"/>
                <a:cs typeface="Arial"/>
              </a:rPr>
              <a:t>granularity</a:t>
            </a:r>
          </a:p>
          <a:p>
            <a:pPr marL="481965" marR="5080" indent="-469900">
              <a:lnSpc>
                <a:spcPct val="150000"/>
              </a:lnSpc>
              <a:spcBef>
                <a:spcPts val="56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In addition, one disk is dedicated to store 1 parity byte for each  stripe</a:t>
            </a:r>
          </a:p>
          <a:p>
            <a:pPr marL="481965" indent="-469900">
              <a:lnSpc>
                <a:spcPct val="150000"/>
              </a:lnSpc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Requires N+1 disk drives</a:t>
            </a:r>
          </a:p>
          <a:p>
            <a:pPr marL="920750" lvl="1" indent="-438150">
              <a:lnSpc>
                <a:spcPct val="150000"/>
              </a:lnSpc>
              <a:spcBef>
                <a:spcPts val="59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800" dirty="0">
                <a:latin typeface="Arial"/>
                <a:cs typeface="Arial"/>
              </a:rPr>
              <a:t>N drives contain data – striped with </a:t>
            </a:r>
            <a:r>
              <a:rPr sz="2800" b="1" dirty="0">
                <a:latin typeface="Arial"/>
                <a:cs typeface="Arial"/>
              </a:rPr>
              <a:t>1 byte </a:t>
            </a:r>
            <a:r>
              <a:rPr sz="2800" dirty="0">
                <a:latin typeface="Arial"/>
                <a:cs typeface="Arial"/>
              </a:rPr>
              <a:t>granularity</a:t>
            </a:r>
          </a:p>
          <a:p>
            <a:pPr marL="920750" lvl="1" indent="-438150">
              <a:lnSpc>
                <a:spcPct val="150000"/>
              </a:lnSpc>
              <a:spcBef>
                <a:spcPts val="565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  <a:tab pos="4989830" algn="l"/>
              </a:tabLst>
            </a:pPr>
            <a:r>
              <a:rPr sz="2800" dirty="0">
                <a:latin typeface="Arial"/>
                <a:cs typeface="Arial"/>
              </a:rPr>
              <a:t>Parity drive contains exclusive or of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these N fragments</a:t>
            </a:r>
            <a:endParaRPr lang="en-US" sz="2800" dirty="0">
              <a:latin typeface="Arial"/>
              <a:cs typeface="Arial"/>
            </a:endParaRPr>
          </a:p>
          <a:p>
            <a:pPr marL="482600" lvl="1">
              <a:lnSpc>
                <a:spcPct val="150000"/>
              </a:lnSpc>
              <a:spcBef>
                <a:spcPts val="565"/>
              </a:spcBef>
              <a:buClr>
                <a:srgbClr val="CC0000"/>
              </a:buClr>
              <a:tabLst>
                <a:tab pos="920750" algn="l"/>
                <a:tab pos="921385" algn="l"/>
                <a:tab pos="4989830" algn="l"/>
              </a:tabLst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/>
              </a:rPr>
              <a:t>p[k] = b[k,1] </a:t>
            </a:r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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</a:t>
            </a:r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/>
              </a:rPr>
              <a:t>b[k,2]</a:t>
            </a:r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</a:t>
            </a:r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... </a:t>
            </a:r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/>
                <a:cs typeface="Symbol"/>
              </a:rPr>
              <a:t>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</a:t>
            </a:r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/>
              </a:rPr>
              <a:t>b[</a:t>
            </a:r>
            <a:r>
              <a:rPr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/>
              </a:rPr>
              <a:t>k,N</a:t>
            </a:r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535430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36" y="-59961"/>
            <a:ext cx="913286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06" y="537627"/>
            <a:ext cx="9131994" cy="264110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6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600" dirty="0">
                <a:latin typeface="Arial"/>
                <a:cs typeface="Arial"/>
              </a:rPr>
              <a:t>Improves over RAID 2:</a:t>
            </a:r>
          </a:p>
          <a:p>
            <a:pPr marL="920750" marR="5080" lvl="1" indent="-437515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600" dirty="0">
                <a:latin typeface="Arial"/>
                <a:cs typeface="Arial"/>
              </a:rPr>
              <a:t>Parity instead of ECC: requires fewer drives and can still  recover one disk if it knows which disk failed</a:t>
            </a:r>
          </a:p>
          <a:p>
            <a:pPr marL="920750" lvl="1" indent="-43815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600" dirty="0">
                <a:latin typeface="Arial"/>
                <a:cs typeface="Arial"/>
              </a:rPr>
              <a:t>Coarser store granularity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09171" y="5269079"/>
            <a:ext cx="539750" cy="24892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00" b="1" spc="-170" dirty="0">
                <a:latin typeface="Tahoma"/>
                <a:cs typeface="Tahoma"/>
              </a:rPr>
              <a:t>P</a:t>
            </a:r>
            <a:r>
              <a:rPr sz="1600" b="1" spc="-60" dirty="0">
                <a:latin typeface="Tahoma"/>
                <a:cs typeface="Tahoma"/>
              </a:rPr>
              <a:t>a</a:t>
            </a:r>
            <a:r>
              <a:rPr sz="1600" b="1" spc="-35" dirty="0">
                <a:latin typeface="Tahoma"/>
                <a:cs typeface="Tahoma"/>
              </a:rPr>
              <a:t>r</a:t>
            </a:r>
            <a:r>
              <a:rPr sz="1600" b="1" spc="-95" dirty="0">
                <a:latin typeface="Tahoma"/>
                <a:cs typeface="Tahoma"/>
              </a:rPr>
              <a:t>ity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24427" y="3687085"/>
            <a:ext cx="1053465" cy="1329690"/>
            <a:chOff x="7258811" y="3028188"/>
            <a:chExt cx="1053465" cy="1329690"/>
          </a:xfrm>
        </p:grpSpPr>
        <p:sp>
          <p:nvSpPr>
            <p:cNvPr id="9" name="object 9"/>
            <p:cNvSpPr/>
            <p:nvPr/>
          </p:nvSpPr>
          <p:spPr>
            <a:xfrm>
              <a:off x="7271003" y="3721608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50" y="0"/>
                  </a:moveTo>
                  <a:lnTo>
                    <a:pt x="444549" y="1452"/>
                  </a:lnTo>
                  <a:lnTo>
                    <a:pt x="377604" y="5685"/>
                  </a:lnTo>
                  <a:lnTo>
                    <a:pt x="314128" y="12507"/>
                  </a:lnTo>
                  <a:lnTo>
                    <a:pt x="254733" y="21731"/>
                  </a:lnTo>
                  <a:lnTo>
                    <a:pt x="200032" y="33166"/>
                  </a:lnTo>
                  <a:lnTo>
                    <a:pt x="150637" y="46624"/>
                  </a:lnTo>
                  <a:lnTo>
                    <a:pt x="107161" y="61916"/>
                  </a:lnTo>
                  <a:lnTo>
                    <a:pt x="70216" y="78852"/>
                  </a:lnTo>
                  <a:lnTo>
                    <a:pt x="18370" y="116901"/>
                  </a:lnTo>
                  <a:lnTo>
                    <a:pt x="0" y="159258"/>
                  </a:lnTo>
                  <a:lnTo>
                    <a:pt x="4694" y="180879"/>
                  </a:lnTo>
                  <a:lnTo>
                    <a:pt x="40415" y="221271"/>
                  </a:lnTo>
                  <a:lnTo>
                    <a:pt x="107161" y="256599"/>
                  </a:lnTo>
                  <a:lnTo>
                    <a:pt x="150637" y="271891"/>
                  </a:lnTo>
                  <a:lnTo>
                    <a:pt x="200032" y="285349"/>
                  </a:lnTo>
                  <a:lnTo>
                    <a:pt x="254733" y="296784"/>
                  </a:lnTo>
                  <a:lnTo>
                    <a:pt x="314128" y="306008"/>
                  </a:lnTo>
                  <a:lnTo>
                    <a:pt x="377604" y="312830"/>
                  </a:lnTo>
                  <a:lnTo>
                    <a:pt x="444549" y="317063"/>
                  </a:lnTo>
                  <a:lnTo>
                    <a:pt x="514350" y="318516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700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71003" y="3721608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0" y="116901"/>
                  </a:lnTo>
                  <a:lnTo>
                    <a:pt x="70216" y="78852"/>
                  </a:lnTo>
                  <a:lnTo>
                    <a:pt x="107161" y="61916"/>
                  </a:lnTo>
                  <a:lnTo>
                    <a:pt x="150637" y="46624"/>
                  </a:lnTo>
                  <a:lnTo>
                    <a:pt x="200032" y="33166"/>
                  </a:lnTo>
                  <a:lnTo>
                    <a:pt x="254733" y="21731"/>
                  </a:lnTo>
                  <a:lnTo>
                    <a:pt x="314128" y="12507"/>
                  </a:lnTo>
                  <a:lnTo>
                    <a:pt x="377604" y="5685"/>
                  </a:lnTo>
                  <a:lnTo>
                    <a:pt x="444549" y="1452"/>
                  </a:lnTo>
                  <a:lnTo>
                    <a:pt x="514350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700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50" y="318516"/>
                  </a:lnTo>
                  <a:lnTo>
                    <a:pt x="444549" y="317063"/>
                  </a:lnTo>
                  <a:lnTo>
                    <a:pt x="377604" y="312830"/>
                  </a:lnTo>
                  <a:lnTo>
                    <a:pt x="314128" y="306008"/>
                  </a:lnTo>
                  <a:lnTo>
                    <a:pt x="254733" y="296784"/>
                  </a:lnTo>
                  <a:lnTo>
                    <a:pt x="200032" y="285349"/>
                  </a:lnTo>
                  <a:lnTo>
                    <a:pt x="150637" y="271891"/>
                  </a:lnTo>
                  <a:lnTo>
                    <a:pt x="107161" y="256599"/>
                  </a:lnTo>
                  <a:lnTo>
                    <a:pt x="70216" y="239663"/>
                  </a:lnTo>
                  <a:lnTo>
                    <a:pt x="18370" y="201614"/>
                  </a:lnTo>
                  <a:lnTo>
                    <a:pt x="0" y="1592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61859" y="3194304"/>
              <a:ext cx="1049020" cy="685800"/>
            </a:xfrm>
            <a:custGeom>
              <a:avLst/>
              <a:gdLst/>
              <a:ahLst/>
              <a:cxnLst/>
              <a:rect l="l" t="t" r="r" b="b"/>
              <a:pathLst>
                <a:path w="1049020" h="685800">
                  <a:moveTo>
                    <a:pt x="1048511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48511" y="685800"/>
                  </a:lnTo>
                  <a:lnTo>
                    <a:pt x="1048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72527" y="3034284"/>
              <a:ext cx="1027430" cy="326390"/>
            </a:xfrm>
            <a:custGeom>
              <a:avLst/>
              <a:gdLst/>
              <a:ahLst/>
              <a:cxnLst/>
              <a:rect l="l" t="t" r="r" b="b"/>
              <a:pathLst>
                <a:path w="1027429" h="326389">
                  <a:moveTo>
                    <a:pt x="513588" y="0"/>
                  </a:moveTo>
                  <a:lnTo>
                    <a:pt x="443908" y="1488"/>
                  </a:lnTo>
                  <a:lnTo>
                    <a:pt x="377075" y="5826"/>
                  </a:lnTo>
                  <a:lnTo>
                    <a:pt x="313699" y="12817"/>
                  </a:lnTo>
                  <a:lnTo>
                    <a:pt x="254395" y="22267"/>
                  </a:lnTo>
                  <a:lnTo>
                    <a:pt x="199773" y="33982"/>
                  </a:lnTo>
                  <a:lnTo>
                    <a:pt x="150447" y="47767"/>
                  </a:lnTo>
                  <a:lnTo>
                    <a:pt x="107029" y="63429"/>
                  </a:lnTo>
                  <a:lnTo>
                    <a:pt x="70132" y="80772"/>
                  </a:lnTo>
                  <a:lnTo>
                    <a:pt x="18349" y="119723"/>
                  </a:lnTo>
                  <a:lnTo>
                    <a:pt x="0" y="163067"/>
                  </a:lnTo>
                  <a:lnTo>
                    <a:pt x="4689" y="185191"/>
                  </a:lnTo>
                  <a:lnTo>
                    <a:pt x="40368" y="226534"/>
                  </a:lnTo>
                  <a:lnTo>
                    <a:pt x="107029" y="262706"/>
                  </a:lnTo>
                  <a:lnTo>
                    <a:pt x="150447" y="278368"/>
                  </a:lnTo>
                  <a:lnTo>
                    <a:pt x="199773" y="292153"/>
                  </a:lnTo>
                  <a:lnTo>
                    <a:pt x="254395" y="303868"/>
                  </a:lnTo>
                  <a:lnTo>
                    <a:pt x="313699" y="313318"/>
                  </a:lnTo>
                  <a:lnTo>
                    <a:pt x="377075" y="320309"/>
                  </a:lnTo>
                  <a:lnTo>
                    <a:pt x="443908" y="324647"/>
                  </a:lnTo>
                  <a:lnTo>
                    <a:pt x="513588" y="326136"/>
                  </a:lnTo>
                  <a:lnTo>
                    <a:pt x="583267" y="324647"/>
                  </a:lnTo>
                  <a:lnTo>
                    <a:pt x="650100" y="320309"/>
                  </a:lnTo>
                  <a:lnTo>
                    <a:pt x="713476" y="313318"/>
                  </a:lnTo>
                  <a:lnTo>
                    <a:pt x="772780" y="303868"/>
                  </a:lnTo>
                  <a:lnTo>
                    <a:pt x="827402" y="292153"/>
                  </a:lnTo>
                  <a:lnTo>
                    <a:pt x="876728" y="278368"/>
                  </a:lnTo>
                  <a:lnTo>
                    <a:pt x="920146" y="262706"/>
                  </a:lnTo>
                  <a:lnTo>
                    <a:pt x="957043" y="245364"/>
                  </a:lnTo>
                  <a:lnTo>
                    <a:pt x="1008826" y="206412"/>
                  </a:lnTo>
                  <a:lnTo>
                    <a:pt x="1027176" y="163067"/>
                  </a:lnTo>
                  <a:lnTo>
                    <a:pt x="1022486" y="140944"/>
                  </a:lnTo>
                  <a:lnTo>
                    <a:pt x="986807" y="99601"/>
                  </a:lnTo>
                  <a:lnTo>
                    <a:pt x="920146" y="63429"/>
                  </a:lnTo>
                  <a:lnTo>
                    <a:pt x="876728" y="47767"/>
                  </a:lnTo>
                  <a:lnTo>
                    <a:pt x="827402" y="33982"/>
                  </a:lnTo>
                  <a:lnTo>
                    <a:pt x="772780" y="22267"/>
                  </a:lnTo>
                  <a:lnTo>
                    <a:pt x="713476" y="12817"/>
                  </a:lnTo>
                  <a:lnTo>
                    <a:pt x="650100" y="5826"/>
                  </a:lnTo>
                  <a:lnTo>
                    <a:pt x="583267" y="1488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4907" y="3034284"/>
              <a:ext cx="1041400" cy="850900"/>
            </a:xfrm>
            <a:custGeom>
              <a:avLst/>
              <a:gdLst/>
              <a:ahLst/>
              <a:cxnLst/>
              <a:rect l="l" t="t" r="r" b="b"/>
              <a:pathLst>
                <a:path w="1041400" h="850900">
                  <a:moveTo>
                    <a:pt x="7620" y="163067"/>
                  </a:moveTo>
                  <a:lnTo>
                    <a:pt x="25969" y="119723"/>
                  </a:lnTo>
                  <a:lnTo>
                    <a:pt x="77752" y="80772"/>
                  </a:lnTo>
                  <a:lnTo>
                    <a:pt x="114649" y="63429"/>
                  </a:lnTo>
                  <a:lnTo>
                    <a:pt x="158067" y="47767"/>
                  </a:lnTo>
                  <a:lnTo>
                    <a:pt x="207393" y="33982"/>
                  </a:lnTo>
                  <a:lnTo>
                    <a:pt x="262015" y="22267"/>
                  </a:lnTo>
                  <a:lnTo>
                    <a:pt x="321319" y="12817"/>
                  </a:lnTo>
                  <a:lnTo>
                    <a:pt x="384695" y="5826"/>
                  </a:lnTo>
                  <a:lnTo>
                    <a:pt x="451528" y="1488"/>
                  </a:lnTo>
                  <a:lnTo>
                    <a:pt x="521208" y="0"/>
                  </a:lnTo>
                  <a:lnTo>
                    <a:pt x="590887" y="1488"/>
                  </a:lnTo>
                  <a:lnTo>
                    <a:pt x="657720" y="5826"/>
                  </a:lnTo>
                  <a:lnTo>
                    <a:pt x="721096" y="12817"/>
                  </a:lnTo>
                  <a:lnTo>
                    <a:pt x="780400" y="22267"/>
                  </a:lnTo>
                  <a:lnTo>
                    <a:pt x="835022" y="33982"/>
                  </a:lnTo>
                  <a:lnTo>
                    <a:pt x="884348" y="47767"/>
                  </a:lnTo>
                  <a:lnTo>
                    <a:pt x="927766" y="63429"/>
                  </a:lnTo>
                  <a:lnTo>
                    <a:pt x="964663" y="80772"/>
                  </a:lnTo>
                  <a:lnTo>
                    <a:pt x="1016446" y="119723"/>
                  </a:lnTo>
                  <a:lnTo>
                    <a:pt x="1034796" y="163067"/>
                  </a:lnTo>
                  <a:lnTo>
                    <a:pt x="1030106" y="185191"/>
                  </a:lnTo>
                  <a:lnTo>
                    <a:pt x="994427" y="226534"/>
                  </a:lnTo>
                  <a:lnTo>
                    <a:pt x="927766" y="262706"/>
                  </a:lnTo>
                  <a:lnTo>
                    <a:pt x="884348" y="278368"/>
                  </a:lnTo>
                  <a:lnTo>
                    <a:pt x="835022" y="292153"/>
                  </a:lnTo>
                  <a:lnTo>
                    <a:pt x="780400" y="303868"/>
                  </a:lnTo>
                  <a:lnTo>
                    <a:pt x="721096" y="313318"/>
                  </a:lnTo>
                  <a:lnTo>
                    <a:pt x="657720" y="320309"/>
                  </a:lnTo>
                  <a:lnTo>
                    <a:pt x="590887" y="324647"/>
                  </a:lnTo>
                  <a:lnTo>
                    <a:pt x="521208" y="326136"/>
                  </a:lnTo>
                  <a:lnTo>
                    <a:pt x="451528" y="324647"/>
                  </a:lnTo>
                  <a:lnTo>
                    <a:pt x="384695" y="320309"/>
                  </a:lnTo>
                  <a:lnTo>
                    <a:pt x="321319" y="313318"/>
                  </a:lnTo>
                  <a:lnTo>
                    <a:pt x="262015" y="303868"/>
                  </a:lnTo>
                  <a:lnTo>
                    <a:pt x="207393" y="292153"/>
                  </a:lnTo>
                  <a:lnTo>
                    <a:pt x="158067" y="278368"/>
                  </a:lnTo>
                  <a:lnTo>
                    <a:pt x="114649" y="262706"/>
                  </a:lnTo>
                  <a:lnTo>
                    <a:pt x="77752" y="245363"/>
                  </a:lnTo>
                  <a:lnTo>
                    <a:pt x="25969" y="206412"/>
                  </a:lnTo>
                  <a:lnTo>
                    <a:pt x="7620" y="163067"/>
                  </a:lnTo>
                  <a:close/>
                </a:path>
                <a:path w="1041400" h="850900">
                  <a:moveTo>
                    <a:pt x="0" y="161543"/>
                  </a:moveTo>
                  <a:lnTo>
                    <a:pt x="0" y="845819"/>
                  </a:lnTo>
                </a:path>
                <a:path w="1041400" h="850900">
                  <a:moveTo>
                    <a:pt x="1040892" y="161543"/>
                  </a:moveTo>
                  <a:lnTo>
                    <a:pt x="1040892" y="8503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8163" y="3313176"/>
              <a:ext cx="770381" cy="4549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8831" y="3457956"/>
              <a:ext cx="762762" cy="89992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689984" y="4023330"/>
            <a:ext cx="524510" cy="719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70"/>
              </a:lnSpc>
              <a:spcBef>
                <a:spcPts val="95"/>
              </a:spcBef>
            </a:pPr>
            <a:r>
              <a:rPr sz="1600" b="1" spc="-75" dirty="0">
                <a:latin typeface="Tahoma"/>
                <a:cs typeface="Tahoma"/>
              </a:rPr>
              <a:t>Drive</a:t>
            </a:r>
            <a:endParaRPr sz="1600">
              <a:latin typeface="Tahoma"/>
              <a:cs typeface="Tahoma"/>
            </a:endParaRPr>
          </a:p>
          <a:p>
            <a:pPr marL="1905" algn="ctr">
              <a:lnSpc>
                <a:spcPts val="3690"/>
              </a:lnSpc>
            </a:pPr>
            <a:r>
              <a:rPr sz="3200" b="1" spc="-245" dirty="0"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83693"/>
              </p:ext>
            </p:extLst>
          </p:nvPr>
        </p:nvGraphicFramePr>
        <p:xfrm>
          <a:off x="3937516" y="4836181"/>
          <a:ext cx="1330325" cy="1834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083"/>
              </p:ext>
            </p:extLst>
          </p:nvPr>
        </p:nvGraphicFramePr>
        <p:xfrm>
          <a:off x="726447" y="4836181"/>
          <a:ext cx="1330325" cy="1834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16109"/>
              </p:ext>
            </p:extLst>
          </p:nvPr>
        </p:nvGraphicFramePr>
        <p:xfrm>
          <a:off x="5569719" y="4836181"/>
          <a:ext cx="1330325" cy="1834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4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41802"/>
              </p:ext>
            </p:extLst>
          </p:nvPr>
        </p:nvGraphicFramePr>
        <p:xfrm>
          <a:off x="7279647" y="4836181"/>
          <a:ext cx="1330325" cy="1834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R="36830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Parity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R="36830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Parity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37020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Parity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R="37020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Parity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R="370205" algn="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Parity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7188"/>
              </p:ext>
            </p:extLst>
          </p:nvPr>
        </p:nvGraphicFramePr>
        <p:xfrm>
          <a:off x="2306836" y="4836181"/>
          <a:ext cx="1330325" cy="1834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5714500" y="3687085"/>
            <a:ext cx="1053465" cy="1018540"/>
            <a:chOff x="5548884" y="3028188"/>
            <a:chExt cx="1053465" cy="1018540"/>
          </a:xfrm>
        </p:grpSpPr>
        <p:sp>
          <p:nvSpPr>
            <p:cNvPr id="23" name="object 23"/>
            <p:cNvSpPr/>
            <p:nvPr/>
          </p:nvSpPr>
          <p:spPr>
            <a:xfrm>
              <a:off x="5561076" y="3721608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50" y="0"/>
                  </a:moveTo>
                  <a:lnTo>
                    <a:pt x="444549" y="1452"/>
                  </a:lnTo>
                  <a:lnTo>
                    <a:pt x="377604" y="5685"/>
                  </a:lnTo>
                  <a:lnTo>
                    <a:pt x="314128" y="12507"/>
                  </a:lnTo>
                  <a:lnTo>
                    <a:pt x="254733" y="21731"/>
                  </a:lnTo>
                  <a:lnTo>
                    <a:pt x="200032" y="33166"/>
                  </a:lnTo>
                  <a:lnTo>
                    <a:pt x="150637" y="46624"/>
                  </a:lnTo>
                  <a:lnTo>
                    <a:pt x="107161" y="61916"/>
                  </a:lnTo>
                  <a:lnTo>
                    <a:pt x="70216" y="78852"/>
                  </a:lnTo>
                  <a:lnTo>
                    <a:pt x="18370" y="116901"/>
                  </a:lnTo>
                  <a:lnTo>
                    <a:pt x="0" y="159258"/>
                  </a:lnTo>
                  <a:lnTo>
                    <a:pt x="4694" y="180879"/>
                  </a:lnTo>
                  <a:lnTo>
                    <a:pt x="40415" y="221271"/>
                  </a:lnTo>
                  <a:lnTo>
                    <a:pt x="107161" y="256599"/>
                  </a:lnTo>
                  <a:lnTo>
                    <a:pt x="150637" y="271891"/>
                  </a:lnTo>
                  <a:lnTo>
                    <a:pt x="200032" y="285349"/>
                  </a:lnTo>
                  <a:lnTo>
                    <a:pt x="254733" y="296784"/>
                  </a:lnTo>
                  <a:lnTo>
                    <a:pt x="314128" y="306008"/>
                  </a:lnTo>
                  <a:lnTo>
                    <a:pt x="377604" y="312830"/>
                  </a:lnTo>
                  <a:lnTo>
                    <a:pt x="444549" y="317063"/>
                  </a:lnTo>
                  <a:lnTo>
                    <a:pt x="514350" y="318516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700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61076" y="3721608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0" y="116901"/>
                  </a:lnTo>
                  <a:lnTo>
                    <a:pt x="70216" y="78852"/>
                  </a:lnTo>
                  <a:lnTo>
                    <a:pt x="107161" y="61916"/>
                  </a:lnTo>
                  <a:lnTo>
                    <a:pt x="150637" y="46624"/>
                  </a:lnTo>
                  <a:lnTo>
                    <a:pt x="200032" y="33166"/>
                  </a:lnTo>
                  <a:lnTo>
                    <a:pt x="254733" y="21731"/>
                  </a:lnTo>
                  <a:lnTo>
                    <a:pt x="314128" y="12507"/>
                  </a:lnTo>
                  <a:lnTo>
                    <a:pt x="377604" y="5685"/>
                  </a:lnTo>
                  <a:lnTo>
                    <a:pt x="444549" y="1452"/>
                  </a:lnTo>
                  <a:lnTo>
                    <a:pt x="514350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700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50" y="318516"/>
                  </a:lnTo>
                  <a:lnTo>
                    <a:pt x="444549" y="317063"/>
                  </a:lnTo>
                  <a:lnTo>
                    <a:pt x="377604" y="312830"/>
                  </a:lnTo>
                  <a:lnTo>
                    <a:pt x="314128" y="306008"/>
                  </a:lnTo>
                  <a:lnTo>
                    <a:pt x="254733" y="296784"/>
                  </a:lnTo>
                  <a:lnTo>
                    <a:pt x="200032" y="285349"/>
                  </a:lnTo>
                  <a:lnTo>
                    <a:pt x="150637" y="271891"/>
                  </a:lnTo>
                  <a:lnTo>
                    <a:pt x="107161" y="256599"/>
                  </a:lnTo>
                  <a:lnTo>
                    <a:pt x="70216" y="239663"/>
                  </a:lnTo>
                  <a:lnTo>
                    <a:pt x="18370" y="201614"/>
                  </a:lnTo>
                  <a:lnTo>
                    <a:pt x="0" y="1592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51932" y="3194304"/>
              <a:ext cx="1049020" cy="685800"/>
            </a:xfrm>
            <a:custGeom>
              <a:avLst/>
              <a:gdLst/>
              <a:ahLst/>
              <a:cxnLst/>
              <a:rect l="l" t="t" r="r" b="b"/>
              <a:pathLst>
                <a:path w="1049020" h="685800">
                  <a:moveTo>
                    <a:pt x="104851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48512" y="685800"/>
                  </a:lnTo>
                  <a:lnTo>
                    <a:pt x="1048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62600" y="3034284"/>
              <a:ext cx="1027430" cy="326390"/>
            </a:xfrm>
            <a:custGeom>
              <a:avLst/>
              <a:gdLst/>
              <a:ahLst/>
              <a:cxnLst/>
              <a:rect l="l" t="t" r="r" b="b"/>
              <a:pathLst>
                <a:path w="1027429" h="326389">
                  <a:moveTo>
                    <a:pt x="513588" y="0"/>
                  </a:moveTo>
                  <a:lnTo>
                    <a:pt x="443908" y="1488"/>
                  </a:lnTo>
                  <a:lnTo>
                    <a:pt x="377075" y="5826"/>
                  </a:lnTo>
                  <a:lnTo>
                    <a:pt x="313699" y="12817"/>
                  </a:lnTo>
                  <a:lnTo>
                    <a:pt x="254395" y="22267"/>
                  </a:lnTo>
                  <a:lnTo>
                    <a:pt x="199773" y="33982"/>
                  </a:lnTo>
                  <a:lnTo>
                    <a:pt x="150447" y="47767"/>
                  </a:lnTo>
                  <a:lnTo>
                    <a:pt x="107029" y="63429"/>
                  </a:lnTo>
                  <a:lnTo>
                    <a:pt x="70132" y="80772"/>
                  </a:lnTo>
                  <a:lnTo>
                    <a:pt x="18349" y="119723"/>
                  </a:lnTo>
                  <a:lnTo>
                    <a:pt x="0" y="163067"/>
                  </a:lnTo>
                  <a:lnTo>
                    <a:pt x="4689" y="185191"/>
                  </a:lnTo>
                  <a:lnTo>
                    <a:pt x="40368" y="226534"/>
                  </a:lnTo>
                  <a:lnTo>
                    <a:pt x="107029" y="262706"/>
                  </a:lnTo>
                  <a:lnTo>
                    <a:pt x="150447" y="278368"/>
                  </a:lnTo>
                  <a:lnTo>
                    <a:pt x="199773" y="292153"/>
                  </a:lnTo>
                  <a:lnTo>
                    <a:pt x="254395" y="303868"/>
                  </a:lnTo>
                  <a:lnTo>
                    <a:pt x="313699" y="313318"/>
                  </a:lnTo>
                  <a:lnTo>
                    <a:pt x="377075" y="320309"/>
                  </a:lnTo>
                  <a:lnTo>
                    <a:pt x="443908" y="324647"/>
                  </a:lnTo>
                  <a:lnTo>
                    <a:pt x="513588" y="326136"/>
                  </a:lnTo>
                  <a:lnTo>
                    <a:pt x="583267" y="324647"/>
                  </a:lnTo>
                  <a:lnTo>
                    <a:pt x="650100" y="320309"/>
                  </a:lnTo>
                  <a:lnTo>
                    <a:pt x="713476" y="313318"/>
                  </a:lnTo>
                  <a:lnTo>
                    <a:pt x="772780" y="303868"/>
                  </a:lnTo>
                  <a:lnTo>
                    <a:pt x="827402" y="292153"/>
                  </a:lnTo>
                  <a:lnTo>
                    <a:pt x="876728" y="278368"/>
                  </a:lnTo>
                  <a:lnTo>
                    <a:pt x="920146" y="262706"/>
                  </a:lnTo>
                  <a:lnTo>
                    <a:pt x="957043" y="245364"/>
                  </a:lnTo>
                  <a:lnTo>
                    <a:pt x="1008826" y="206412"/>
                  </a:lnTo>
                  <a:lnTo>
                    <a:pt x="1027176" y="163067"/>
                  </a:lnTo>
                  <a:lnTo>
                    <a:pt x="1022486" y="140944"/>
                  </a:lnTo>
                  <a:lnTo>
                    <a:pt x="986807" y="99601"/>
                  </a:lnTo>
                  <a:lnTo>
                    <a:pt x="920146" y="63429"/>
                  </a:lnTo>
                  <a:lnTo>
                    <a:pt x="876728" y="47767"/>
                  </a:lnTo>
                  <a:lnTo>
                    <a:pt x="827402" y="33982"/>
                  </a:lnTo>
                  <a:lnTo>
                    <a:pt x="772780" y="22267"/>
                  </a:lnTo>
                  <a:lnTo>
                    <a:pt x="713476" y="12817"/>
                  </a:lnTo>
                  <a:lnTo>
                    <a:pt x="650100" y="5826"/>
                  </a:lnTo>
                  <a:lnTo>
                    <a:pt x="583267" y="1488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54980" y="3034284"/>
              <a:ext cx="1041400" cy="850900"/>
            </a:xfrm>
            <a:custGeom>
              <a:avLst/>
              <a:gdLst/>
              <a:ahLst/>
              <a:cxnLst/>
              <a:rect l="l" t="t" r="r" b="b"/>
              <a:pathLst>
                <a:path w="1041400" h="850900">
                  <a:moveTo>
                    <a:pt x="7620" y="163067"/>
                  </a:moveTo>
                  <a:lnTo>
                    <a:pt x="25969" y="119723"/>
                  </a:lnTo>
                  <a:lnTo>
                    <a:pt x="77752" y="80772"/>
                  </a:lnTo>
                  <a:lnTo>
                    <a:pt x="114649" y="63429"/>
                  </a:lnTo>
                  <a:lnTo>
                    <a:pt x="158067" y="47767"/>
                  </a:lnTo>
                  <a:lnTo>
                    <a:pt x="207393" y="33982"/>
                  </a:lnTo>
                  <a:lnTo>
                    <a:pt x="262015" y="22267"/>
                  </a:lnTo>
                  <a:lnTo>
                    <a:pt x="321319" y="12817"/>
                  </a:lnTo>
                  <a:lnTo>
                    <a:pt x="384695" y="5826"/>
                  </a:lnTo>
                  <a:lnTo>
                    <a:pt x="451528" y="1488"/>
                  </a:lnTo>
                  <a:lnTo>
                    <a:pt x="521208" y="0"/>
                  </a:lnTo>
                  <a:lnTo>
                    <a:pt x="590887" y="1488"/>
                  </a:lnTo>
                  <a:lnTo>
                    <a:pt x="657720" y="5826"/>
                  </a:lnTo>
                  <a:lnTo>
                    <a:pt x="721096" y="12817"/>
                  </a:lnTo>
                  <a:lnTo>
                    <a:pt x="780400" y="22267"/>
                  </a:lnTo>
                  <a:lnTo>
                    <a:pt x="835022" y="33982"/>
                  </a:lnTo>
                  <a:lnTo>
                    <a:pt x="884348" y="47767"/>
                  </a:lnTo>
                  <a:lnTo>
                    <a:pt x="927766" y="63429"/>
                  </a:lnTo>
                  <a:lnTo>
                    <a:pt x="964663" y="80772"/>
                  </a:lnTo>
                  <a:lnTo>
                    <a:pt x="1016446" y="119723"/>
                  </a:lnTo>
                  <a:lnTo>
                    <a:pt x="1034796" y="163067"/>
                  </a:lnTo>
                  <a:lnTo>
                    <a:pt x="1030106" y="185191"/>
                  </a:lnTo>
                  <a:lnTo>
                    <a:pt x="994427" y="226534"/>
                  </a:lnTo>
                  <a:lnTo>
                    <a:pt x="927766" y="262706"/>
                  </a:lnTo>
                  <a:lnTo>
                    <a:pt x="884348" y="278368"/>
                  </a:lnTo>
                  <a:lnTo>
                    <a:pt x="835022" y="292153"/>
                  </a:lnTo>
                  <a:lnTo>
                    <a:pt x="780400" y="303868"/>
                  </a:lnTo>
                  <a:lnTo>
                    <a:pt x="721096" y="313318"/>
                  </a:lnTo>
                  <a:lnTo>
                    <a:pt x="657720" y="320309"/>
                  </a:lnTo>
                  <a:lnTo>
                    <a:pt x="590887" y="324647"/>
                  </a:lnTo>
                  <a:lnTo>
                    <a:pt x="521208" y="326136"/>
                  </a:lnTo>
                  <a:lnTo>
                    <a:pt x="451528" y="324647"/>
                  </a:lnTo>
                  <a:lnTo>
                    <a:pt x="384695" y="320309"/>
                  </a:lnTo>
                  <a:lnTo>
                    <a:pt x="321319" y="313318"/>
                  </a:lnTo>
                  <a:lnTo>
                    <a:pt x="262015" y="303868"/>
                  </a:lnTo>
                  <a:lnTo>
                    <a:pt x="207393" y="292153"/>
                  </a:lnTo>
                  <a:lnTo>
                    <a:pt x="158067" y="278368"/>
                  </a:lnTo>
                  <a:lnTo>
                    <a:pt x="114649" y="262706"/>
                  </a:lnTo>
                  <a:lnTo>
                    <a:pt x="77752" y="245363"/>
                  </a:lnTo>
                  <a:lnTo>
                    <a:pt x="25969" y="206412"/>
                  </a:lnTo>
                  <a:lnTo>
                    <a:pt x="7620" y="163067"/>
                  </a:lnTo>
                  <a:close/>
                </a:path>
                <a:path w="1041400" h="850900">
                  <a:moveTo>
                    <a:pt x="0" y="161543"/>
                  </a:moveTo>
                  <a:lnTo>
                    <a:pt x="0" y="845819"/>
                  </a:lnTo>
                </a:path>
                <a:path w="1041400" h="850900">
                  <a:moveTo>
                    <a:pt x="1040892" y="161543"/>
                  </a:moveTo>
                  <a:lnTo>
                    <a:pt x="1040892" y="8503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8236" y="3313176"/>
              <a:ext cx="770382" cy="454913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76044" y="4116852"/>
            <a:ext cx="762762" cy="899922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980056" y="4023330"/>
            <a:ext cx="524510" cy="719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70"/>
              </a:lnSpc>
              <a:spcBef>
                <a:spcPts val="95"/>
              </a:spcBef>
            </a:pPr>
            <a:r>
              <a:rPr sz="1600" b="1" spc="-75" dirty="0">
                <a:latin typeface="Tahoma"/>
                <a:cs typeface="Tahoma"/>
              </a:rPr>
              <a:t>Drive</a:t>
            </a:r>
            <a:endParaRPr sz="1600">
              <a:latin typeface="Tahoma"/>
              <a:cs typeface="Tahoma"/>
            </a:endParaRPr>
          </a:p>
          <a:p>
            <a:pPr marL="1905" algn="ctr">
              <a:lnSpc>
                <a:spcPts val="3690"/>
              </a:lnSpc>
            </a:pPr>
            <a:r>
              <a:rPr sz="3200" b="1" spc="-245" dirty="0"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82295" y="3687085"/>
            <a:ext cx="1053465" cy="1018540"/>
            <a:chOff x="3916679" y="3028188"/>
            <a:chExt cx="1053465" cy="1018540"/>
          </a:xfrm>
        </p:grpSpPr>
        <p:sp>
          <p:nvSpPr>
            <p:cNvPr id="32" name="object 32"/>
            <p:cNvSpPr/>
            <p:nvPr/>
          </p:nvSpPr>
          <p:spPr>
            <a:xfrm>
              <a:off x="3928871" y="3721608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50" y="0"/>
                  </a:moveTo>
                  <a:lnTo>
                    <a:pt x="444549" y="1452"/>
                  </a:lnTo>
                  <a:lnTo>
                    <a:pt x="377604" y="5685"/>
                  </a:lnTo>
                  <a:lnTo>
                    <a:pt x="314128" y="12507"/>
                  </a:lnTo>
                  <a:lnTo>
                    <a:pt x="254733" y="21731"/>
                  </a:lnTo>
                  <a:lnTo>
                    <a:pt x="200032" y="33166"/>
                  </a:lnTo>
                  <a:lnTo>
                    <a:pt x="150637" y="46624"/>
                  </a:lnTo>
                  <a:lnTo>
                    <a:pt x="107161" y="61916"/>
                  </a:lnTo>
                  <a:lnTo>
                    <a:pt x="70216" y="78852"/>
                  </a:lnTo>
                  <a:lnTo>
                    <a:pt x="18370" y="116901"/>
                  </a:lnTo>
                  <a:lnTo>
                    <a:pt x="0" y="159258"/>
                  </a:lnTo>
                  <a:lnTo>
                    <a:pt x="4694" y="180879"/>
                  </a:lnTo>
                  <a:lnTo>
                    <a:pt x="40415" y="221271"/>
                  </a:lnTo>
                  <a:lnTo>
                    <a:pt x="107161" y="256599"/>
                  </a:lnTo>
                  <a:lnTo>
                    <a:pt x="150637" y="271891"/>
                  </a:lnTo>
                  <a:lnTo>
                    <a:pt x="200032" y="285349"/>
                  </a:lnTo>
                  <a:lnTo>
                    <a:pt x="254733" y="296784"/>
                  </a:lnTo>
                  <a:lnTo>
                    <a:pt x="314128" y="306008"/>
                  </a:lnTo>
                  <a:lnTo>
                    <a:pt x="377604" y="312830"/>
                  </a:lnTo>
                  <a:lnTo>
                    <a:pt x="444549" y="317063"/>
                  </a:lnTo>
                  <a:lnTo>
                    <a:pt x="514350" y="318516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700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28871" y="3721608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0" y="116901"/>
                  </a:lnTo>
                  <a:lnTo>
                    <a:pt x="70216" y="78852"/>
                  </a:lnTo>
                  <a:lnTo>
                    <a:pt x="107161" y="61916"/>
                  </a:lnTo>
                  <a:lnTo>
                    <a:pt x="150637" y="46624"/>
                  </a:lnTo>
                  <a:lnTo>
                    <a:pt x="200032" y="33166"/>
                  </a:lnTo>
                  <a:lnTo>
                    <a:pt x="254733" y="21731"/>
                  </a:lnTo>
                  <a:lnTo>
                    <a:pt x="314128" y="12507"/>
                  </a:lnTo>
                  <a:lnTo>
                    <a:pt x="377604" y="5685"/>
                  </a:lnTo>
                  <a:lnTo>
                    <a:pt x="444549" y="1452"/>
                  </a:lnTo>
                  <a:lnTo>
                    <a:pt x="514350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700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50" y="318516"/>
                  </a:lnTo>
                  <a:lnTo>
                    <a:pt x="444549" y="317063"/>
                  </a:lnTo>
                  <a:lnTo>
                    <a:pt x="377604" y="312830"/>
                  </a:lnTo>
                  <a:lnTo>
                    <a:pt x="314128" y="306008"/>
                  </a:lnTo>
                  <a:lnTo>
                    <a:pt x="254733" y="296784"/>
                  </a:lnTo>
                  <a:lnTo>
                    <a:pt x="200032" y="285349"/>
                  </a:lnTo>
                  <a:lnTo>
                    <a:pt x="150637" y="271891"/>
                  </a:lnTo>
                  <a:lnTo>
                    <a:pt x="107161" y="256599"/>
                  </a:lnTo>
                  <a:lnTo>
                    <a:pt x="70216" y="239663"/>
                  </a:lnTo>
                  <a:lnTo>
                    <a:pt x="18370" y="201614"/>
                  </a:lnTo>
                  <a:lnTo>
                    <a:pt x="0" y="1592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19727" y="3194304"/>
              <a:ext cx="1049020" cy="685800"/>
            </a:xfrm>
            <a:custGeom>
              <a:avLst/>
              <a:gdLst/>
              <a:ahLst/>
              <a:cxnLst/>
              <a:rect l="l" t="t" r="r" b="b"/>
              <a:pathLst>
                <a:path w="1049020" h="685800">
                  <a:moveTo>
                    <a:pt x="104851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48512" y="685800"/>
                  </a:lnTo>
                  <a:lnTo>
                    <a:pt x="1048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30395" y="3034284"/>
              <a:ext cx="1027430" cy="326390"/>
            </a:xfrm>
            <a:custGeom>
              <a:avLst/>
              <a:gdLst/>
              <a:ahLst/>
              <a:cxnLst/>
              <a:rect l="l" t="t" r="r" b="b"/>
              <a:pathLst>
                <a:path w="1027429" h="326389">
                  <a:moveTo>
                    <a:pt x="513588" y="0"/>
                  </a:moveTo>
                  <a:lnTo>
                    <a:pt x="443908" y="1488"/>
                  </a:lnTo>
                  <a:lnTo>
                    <a:pt x="377075" y="5826"/>
                  </a:lnTo>
                  <a:lnTo>
                    <a:pt x="313699" y="12817"/>
                  </a:lnTo>
                  <a:lnTo>
                    <a:pt x="254395" y="22267"/>
                  </a:lnTo>
                  <a:lnTo>
                    <a:pt x="199773" y="33982"/>
                  </a:lnTo>
                  <a:lnTo>
                    <a:pt x="150447" y="47767"/>
                  </a:lnTo>
                  <a:lnTo>
                    <a:pt x="107029" y="63429"/>
                  </a:lnTo>
                  <a:lnTo>
                    <a:pt x="70132" y="80772"/>
                  </a:lnTo>
                  <a:lnTo>
                    <a:pt x="18349" y="119723"/>
                  </a:lnTo>
                  <a:lnTo>
                    <a:pt x="0" y="163067"/>
                  </a:lnTo>
                  <a:lnTo>
                    <a:pt x="4689" y="185191"/>
                  </a:lnTo>
                  <a:lnTo>
                    <a:pt x="40368" y="226534"/>
                  </a:lnTo>
                  <a:lnTo>
                    <a:pt x="107029" y="262706"/>
                  </a:lnTo>
                  <a:lnTo>
                    <a:pt x="150447" y="278368"/>
                  </a:lnTo>
                  <a:lnTo>
                    <a:pt x="199773" y="292153"/>
                  </a:lnTo>
                  <a:lnTo>
                    <a:pt x="254395" y="303868"/>
                  </a:lnTo>
                  <a:lnTo>
                    <a:pt x="313699" y="313318"/>
                  </a:lnTo>
                  <a:lnTo>
                    <a:pt x="377075" y="320309"/>
                  </a:lnTo>
                  <a:lnTo>
                    <a:pt x="443908" y="324647"/>
                  </a:lnTo>
                  <a:lnTo>
                    <a:pt x="513588" y="326136"/>
                  </a:lnTo>
                  <a:lnTo>
                    <a:pt x="583267" y="324647"/>
                  </a:lnTo>
                  <a:lnTo>
                    <a:pt x="650100" y="320309"/>
                  </a:lnTo>
                  <a:lnTo>
                    <a:pt x="713476" y="313318"/>
                  </a:lnTo>
                  <a:lnTo>
                    <a:pt x="772780" y="303868"/>
                  </a:lnTo>
                  <a:lnTo>
                    <a:pt x="827402" y="292153"/>
                  </a:lnTo>
                  <a:lnTo>
                    <a:pt x="876728" y="278368"/>
                  </a:lnTo>
                  <a:lnTo>
                    <a:pt x="920146" y="262706"/>
                  </a:lnTo>
                  <a:lnTo>
                    <a:pt x="957043" y="245364"/>
                  </a:lnTo>
                  <a:lnTo>
                    <a:pt x="1008826" y="206412"/>
                  </a:lnTo>
                  <a:lnTo>
                    <a:pt x="1027176" y="163067"/>
                  </a:lnTo>
                  <a:lnTo>
                    <a:pt x="1022486" y="140944"/>
                  </a:lnTo>
                  <a:lnTo>
                    <a:pt x="986807" y="99601"/>
                  </a:lnTo>
                  <a:lnTo>
                    <a:pt x="920146" y="63429"/>
                  </a:lnTo>
                  <a:lnTo>
                    <a:pt x="876728" y="47767"/>
                  </a:lnTo>
                  <a:lnTo>
                    <a:pt x="827402" y="33982"/>
                  </a:lnTo>
                  <a:lnTo>
                    <a:pt x="772780" y="22267"/>
                  </a:lnTo>
                  <a:lnTo>
                    <a:pt x="713476" y="12817"/>
                  </a:lnTo>
                  <a:lnTo>
                    <a:pt x="650100" y="5826"/>
                  </a:lnTo>
                  <a:lnTo>
                    <a:pt x="583267" y="1488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22775" y="3034284"/>
              <a:ext cx="1041400" cy="850900"/>
            </a:xfrm>
            <a:custGeom>
              <a:avLst/>
              <a:gdLst/>
              <a:ahLst/>
              <a:cxnLst/>
              <a:rect l="l" t="t" r="r" b="b"/>
              <a:pathLst>
                <a:path w="1041400" h="850900">
                  <a:moveTo>
                    <a:pt x="7620" y="163067"/>
                  </a:moveTo>
                  <a:lnTo>
                    <a:pt x="25969" y="119723"/>
                  </a:lnTo>
                  <a:lnTo>
                    <a:pt x="77752" y="80772"/>
                  </a:lnTo>
                  <a:lnTo>
                    <a:pt x="114649" y="63429"/>
                  </a:lnTo>
                  <a:lnTo>
                    <a:pt x="158067" y="47767"/>
                  </a:lnTo>
                  <a:lnTo>
                    <a:pt x="207393" y="33982"/>
                  </a:lnTo>
                  <a:lnTo>
                    <a:pt x="262015" y="22267"/>
                  </a:lnTo>
                  <a:lnTo>
                    <a:pt x="321319" y="12817"/>
                  </a:lnTo>
                  <a:lnTo>
                    <a:pt x="384695" y="5826"/>
                  </a:lnTo>
                  <a:lnTo>
                    <a:pt x="451528" y="1488"/>
                  </a:lnTo>
                  <a:lnTo>
                    <a:pt x="521208" y="0"/>
                  </a:lnTo>
                  <a:lnTo>
                    <a:pt x="590887" y="1488"/>
                  </a:lnTo>
                  <a:lnTo>
                    <a:pt x="657720" y="5826"/>
                  </a:lnTo>
                  <a:lnTo>
                    <a:pt x="721096" y="12817"/>
                  </a:lnTo>
                  <a:lnTo>
                    <a:pt x="780400" y="22267"/>
                  </a:lnTo>
                  <a:lnTo>
                    <a:pt x="835022" y="33982"/>
                  </a:lnTo>
                  <a:lnTo>
                    <a:pt x="884348" y="47767"/>
                  </a:lnTo>
                  <a:lnTo>
                    <a:pt x="927766" y="63429"/>
                  </a:lnTo>
                  <a:lnTo>
                    <a:pt x="964663" y="80772"/>
                  </a:lnTo>
                  <a:lnTo>
                    <a:pt x="1016446" y="119723"/>
                  </a:lnTo>
                  <a:lnTo>
                    <a:pt x="1034796" y="163067"/>
                  </a:lnTo>
                  <a:lnTo>
                    <a:pt x="1030106" y="185191"/>
                  </a:lnTo>
                  <a:lnTo>
                    <a:pt x="994427" y="226534"/>
                  </a:lnTo>
                  <a:lnTo>
                    <a:pt x="927766" y="262706"/>
                  </a:lnTo>
                  <a:lnTo>
                    <a:pt x="884348" y="278368"/>
                  </a:lnTo>
                  <a:lnTo>
                    <a:pt x="835022" y="292153"/>
                  </a:lnTo>
                  <a:lnTo>
                    <a:pt x="780400" y="303868"/>
                  </a:lnTo>
                  <a:lnTo>
                    <a:pt x="721096" y="313318"/>
                  </a:lnTo>
                  <a:lnTo>
                    <a:pt x="657720" y="320309"/>
                  </a:lnTo>
                  <a:lnTo>
                    <a:pt x="590887" y="324647"/>
                  </a:lnTo>
                  <a:lnTo>
                    <a:pt x="521208" y="326136"/>
                  </a:lnTo>
                  <a:lnTo>
                    <a:pt x="451528" y="324647"/>
                  </a:lnTo>
                  <a:lnTo>
                    <a:pt x="384695" y="320309"/>
                  </a:lnTo>
                  <a:lnTo>
                    <a:pt x="321319" y="313318"/>
                  </a:lnTo>
                  <a:lnTo>
                    <a:pt x="262015" y="303868"/>
                  </a:lnTo>
                  <a:lnTo>
                    <a:pt x="207393" y="292153"/>
                  </a:lnTo>
                  <a:lnTo>
                    <a:pt x="158067" y="278368"/>
                  </a:lnTo>
                  <a:lnTo>
                    <a:pt x="114649" y="262706"/>
                  </a:lnTo>
                  <a:lnTo>
                    <a:pt x="77752" y="245363"/>
                  </a:lnTo>
                  <a:lnTo>
                    <a:pt x="25969" y="206412"/>
                  </a:lnTo>
                  <a:lnTo>
                    <a:pt x="7620" y="163067"/>
                  </a:lnTo>
                  <a:close/>
                </a:path>
                <a:path w="1041400" h="850900">
                  <a:moveTo>
                    <a:pt x="0" y="161543"/>
                  </a:moveTo>
                  <a:lnTo>
                    <a:pt x="0" y="845819"/>
                  </a:lnTo>
                </a:path>
                <a:path w="1041400" h="850900">
                  <a:moveTo>
                    <a:pt x="1040891" y="161543"/>
                  </a:moveTo>
                  <a:lnTo>
                    <a:pt x="1040891" y="8503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6031" y="3313176"/>
              <a:ext cx="770382" cy="454913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3839" y="4116852"/>
            <a:ext cx="762762" cy="899922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4347852" y="4023330"/>
            <a:ext cx="524510" cy="719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70"/>
              </a:lnSpc>
              <a:spcBef>
                <a:spcPts val="95"/>
              </a:spcBef>
            </a:pPr>
            <a:r>
              <a:rPr sz="1600" b="1" spc="-75" dirty="0">
                <a:latin typeface="Tahoma"/>
                <a:cs typeface="Tahoma"/>
              </a:rPr>
              <a:t>Drive</a:t>
            </a:r>
            <a:endParaRPr sz="1600">
              <a:latin typeface="Tahoma"/>
              <a:cs typeface="Tahoma"/>
            </a:endParaRPr>
          </a:p>
          <a:p>
            <a:pPr marL="1905" algn="ctr">
              <a:lnSpc>
                <a:spcPts val="3690"/>
              </a:lnSpc>
            </a:pPr>
            <a:r>
              <a:rPr sz="3200" b="1" spc="-245" dirty="0"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451616" y="3687085"/>
            <a:ext cx="1054735" cy="1018540"/>
            <a:chOff x="2286000" y="3028188"/>
            <a:chExt cx="1054735" cy="1018540"/>
          </a:xfrm>
        </p:grpSpPr>
        <p:sp>
          <p:nvSpPr>
            <p:cNvPr id="41" name="object 41"/>
            <p:cNvSpPr/>
            <p:nvPr/>
          </p:nvSpPr>
          <p:spPr>
            <a:xfrm>
              <a:off x="2298191" y="3721608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50" y="0"/>
                  </a:moveTo>
                  <a:lnTo>
                    <a:pt x="444549" y="1452"/>
                  </a:lnTo>
                  <a:lnTo>
                    <a:pt x="377604" y="5685"/>
                  </a:lnTo>
                  <a:lnTo>
                    <a:pt x="314128" y="12507"/>
                  </a:lnTo>
                  <a:lnTo>
                    <a:pt x="254733" y="21731"/>
                  </a:lnTo>
                  <a:lnTo>
                    <a:pt x="200032" y="33166"/>
                  </a:lnTo>
                  <a:lnTo>
                    <a:pt x="150637" y="46624"/>
                  </a:lnTo>
                  <a:lnTo>
                    <a:pt x="107161" y="61916"/>
                  </a:lnTo>
                  <a:lnTo>
                    <a:pt x="70216" y="78852"/>
                  </a:lnTo>
                  <a:lnTo>
                    <a:pt x="18370" y="116901"/>
                  </a:lnTo>
                  <a:lnTo>
                    <a:pt x="0" y="159258"/>
                  </a:lnTo>
                  <a:lnTo>
                    <a:pt x="4694" y="180879"/>
                  </a:lnTo>
                  <a:lnTo>
                    <a:pt x="40415" y="221271"/>
                  </a:lnTo>
                  <a:lnTo>
                    <a:pt x="107161" y="256599"/>
                  </a:lnTo>
                  <a:lnTo>
                    <a:pt x="150637" y="271891"/>
                  </a:lnTo>
                  <a:lnTo>
                    <a:pt x="200032" y="285349"/>
                  </a:lnTo>
                  <a:lnTo>
                    <a:pt x="254733" y="296784"/>
                  </a:lnTo>
                  <a:lnTo>
                    <a:pt x="314128" y="306008"/>
                  </a:lnTo>
                  <a:lnTo>
                    <a:pt x="377604" y="312830"/>
                  </a:lnTo>
                  <a:lnTo>
                    <a:pt x="444549" y="317063"/>
                  </a:lnTo>
                  <a:lnTo>
                    <a:pt x="514350" y="318516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699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98191" y="3721608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0" y="116901"/>
                  </a:lnTo>
                  <a:lnTo>
                    <a:pt x="70216" y="78852"/>
                  </a:lnTo>
                  <a:lnTo>
                    <a:pt x="107161" y="61916"/>
                  </a:lnTo>
                  <a:lnTo>
                    <a:pt x="150637" y="46624"/>
                  </a:lnTo>
                  <a:lnTo>
                    <a:pt x="200032" y="33166"/>
                  </a:lnTo>
                  <a:lnTo>
                    <a:pt x="254733" y="21731"/>
                  </a:lnTo>
                  <a:lnTo>
                    <a:pt x="314128" y="12507"/>
                  </a:lnTo>
                  <a:lnTo>
                    <a:pt x="377604" y="5685"/>
                  </a:lnTo>
                  <a:lnTo>
                    <a:pt x="444549" y="1452"/>
                  </a:lnTo>
                  <a:lnTo>
                    <a:pt x="514350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699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50" y="318516"/>
                  </a:lnTo>
                  <a:lnTo>
                    <a:pt x="444549" y="317063"/>
                  </a:lnTo>
                  <a:lnTo>
                    <a:pt x="377604" y="312830"/>
                  </a:lnTo>
                  <a:lnTo>
                    <a:pt x="314128" y="306008"/>
                  </a:lnTo>
                  <a:lnTo>
                    <a:pt x="254733" y="296784"/>
                  </a:lnTo>
                  <a:lnTo>
                    <a:pt x="200032" y="285349"/>
                  </a:lnTo>
                  <a:lnTo>
                    <a:pt x="150637" y="271891"/>
                  </a:lnTo>
                  <a:lnTo>
                    <a:pt x="107161" y="256599"/>
                  </a:lnTo>
                  <a:lnTo>
                    <a:pt x="70216" y="239663"/>
                  </a:lnTo>
                  <a:lnTo>
                    <a:pt x="18370" y="201614"/>
                  </a:lnTo>
                  <a:lnTo>
                    <a:pt x="0" y="1592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89047" y="3194304"/>
              <a:ext cx="1050290" cy="685800"/>
            </a:xfrm>
            <a:custGeom>
              <a:avLst/>
              <a:gdLst/>
              <a:ahLst/>
              <a:cxnLst/>
              <a:rect l="l" t="t" r="r" b="b"/>
              <a:pathLst>
                <a:path w="1050289" h="685800">
                  <a:moveTo>
                    <a:pt x="1050036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50036" y="685800"/>
                  </a:lnTo>
                  <a:lnTo>
                    <a:pt x="1050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99716" y="3034284"/>
              <a:ext cx="1027430" cy="326390"/>
            </a:xfrm>
            <a:custGeom>
              <a:avLst/>
              <a:gdLst/>
              <a:ahLst/>
              <a:cxnLst/>
              <a:rect l="l" t="t" r="r" b="b"/>
              <a:pathLst>
                <a:path w="1027429" h="326389">
                  <a:moveTo>
                    <a:pt x="513588" y="0"/>
                  </a:moveTo>
                  <a:lnTo>
                    <a:pt x="443908" y="1488"/>
                  </a:lnTo>
                  <a:lnTo>
                    <a:pt x="377075" y="5826"/>
                  </a:lnTo>
                  <a:lnTo>
                    <a:pt x="313699" y="12817"/>
                  </a:lnTo>
                  <a:lnTo>
                    <a:pt x="254395" y="22267"/>
                  </a:lnTo>
                  <a:lnTo>
                    <a:pt x="199773" y="33982"/>
                  </a:lnTo>
                  <a:lnTo>
                    <a:pt x="150447" y="47767"/>
                  </a:lnTo>
                  <a:lnTo>
                    <a:pt x="107029" y="63429"/>
                  </a:lnTo>
                  <a:lnTo>
                    <a:pt x="70132" y="80772"/>
                  </a:lnTo>
                  <a:lnTo>
                    <a:pt x="18349" y="119723"/>
                  </a:lnTo>
                  <a:lnTo>
                    <a:pt x="0" y="163067"/>
                  </a:lnTo>
                  <a:lnTo>
                    <a:pt x="4689" y="185191"/>
                  </a:lnTo>
                  <a:lnTo>
                    <a:pt x="40368" y="226534"/>
                  </a:lnTo>
                  <a:lnTo>
                    <a:pt x="107029" y="262706"/>
                  </a:lnTo>
                  <a:lnTo>
                    <a:pt x="150447" y="278368"/>
                  </a:lnTo>
                  <a:lnTo>
                    <a:pt x="199773" y="292153"/>
                  </a:lnTo>
                  <a:lnTo>
                    <a:pt x="254395" y="303868"/>
                  </a:lnTo>
                  <a:lnTo>
                    <a:pt x="313699" y="313318"/>
                  </a:lnTo>
                  <a:lnTo>
                    <a:pt x="377075" y="320309"/>
                  </a:lnTo>
                  <a:lnTo>
                    <a:pt x="443908" y="324647"/>
                  </a:lnTo>
                  <a:lnTo>
                    <a:pt x="513588" y="326136"/>
                  </a:lnTo>
                  <a:lnTo>
                    <a:pt x="583267" y="324647"/>
                  </a:lnTo>
                  <a:lnTo>
                    <a:pt x="650100" y="320309"/>
                  </a:lnTo>
                  <a:lnTo>
                    <a:pt x="713476" y="313318"/>
                  </a:lnTo>
                  <a:lnTo>
                    <a:pt x="772780" y="303868"/>
                  </a:lnTo>
                  <a:lnTo>
                    <a:pt x="827402" y="292153"/>
                  </a:lnTo>
                  <a:lnTo>
                    <a:pt x="876728" y="278368"/>
                  </a:lnTo>
                  <a:lnTo>
                    <a:pt x="920146" y="262706"/>
                  </a:lnTo>
                  <a:lnTo>
                    <a:pt x="957043" y="245364"/>
                  </a:lnTo>
                  <a:lnTo>
                    <a:pt x="1008826" y="206412"/>
                  </a:lnTo>
                  <a:lnTo>
                    <a:pt x="1027175" y="163067"/>
                  </a:lnTo>
                  <a:lnTo>
                    <a:pt x="1022486" y="140944"/>
                  </a:lnTo>
                  <a:lnTo>
                    <a:pt x="986807" y="99601"/>
                  </a:lnTo>
                  <a:lnTo>
                    <a:pt x="920146" y="63429"/>
                  </a:lnTo>
                  <a:lnTo>
                    <a:pt x="876728" y="47767"/>
                  </a:lnTo>
                  <a:lnTo>
                    <a:pt x="827402" y="33982"/>
                  </a:lnTo>
                  <a:lnTo>
                    <a:pt x="772780" y="22267"/>
                  </a:lnTo>
                  <a:lnTo>
                    <a:pt x="713476" y="12817"/>
                  </a:lnTo>
                  <a:lnTo>
                    <a:pt x="650100" y="5826"/>
                  </a:lnTo>
                  <a:lnTo>
                    <a:pt x="583267" y="1488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92095" y="3034284"/>
              <a:ext cx="1042669" cy="850900"/>
            </a:xfrm>
            <a:custGeom>
              <a:avLst/>
              <a:gdLst/>
              <a:ahLst/>
              <a:cxnLst/>
              <a:rect l="l" t="t" r="r" b="b"/>
              <a:pathLst>
                <a:path w="1042670" h="850900">
                  <a:moveTo>
                    <a:pt x="7620" y="163067"/>
                  </a:moveTo>
                  <a:lnTo>
                    <a:pt x="25969" y="119723"/>
                  </a:lnTo>
                  <a:lnTo>
                    <a:pt x="77752" y="80772"/>
                  </a:lnTo>
                  <a:lnTo>
                    <a:pt x="114649" y="63429"/>
                  </a:lnTo>
                  <a:lnTo>
                    <a:pt x="158067" y="47767"/>
                  </a:lnTo>
                  <a:lnTo>
                    <a:pt x="207393" y="33982"/>
                  </a:lnTo>
                  <a:lnTo>
                    <a:pt x="262015" y="22267"/>
                  </a:lnTo>
                  <a:lnTo>
                    <a:pt x="321319" y="12817"/>
                  </a:lnTo>
                  <a:lnTo>
                    <a:pt x="384695" y="5826"/>
                  </a:lnTo>
                  <a:lnTo>
                    <a:pt x="451528" y="1488"/>
                  </a:lnTo>
                  <a:lnTo>
                    <a:pt x="521208" y="0"/>
                  </a:lnTo>
                  <a:lnTo>
                    <a:pt x="590887" y="1488"/>
                  </a:lnTo>
                  <a:lnTo>
                    <a:pt x="657720" y="5826"/>
                  </a:lnTo>
                  <a:lnTo>
                    <a:pt x="721096" y="12817"/>
                  </a:lnTo>
                  <a:lnTo>
                    <a:pt x="780400" y="22267"/>
                  </a:lnTo>
                  <a:lnTo>
                    <a:pt x="835022" y="33982"/>
                  </a:lnTo>
                  <a:lnTo>
                    <a:pt x="884348" y="47767"/>
                  </a:lnTo>
                  <a:lnTo>
                    <a:pt x="927766" y="63429"/>
                  </a:lnTo>
                  <a:lnTo>
                    <a:pt x="964663" y="80772"/>
                  </a:lnTo>
                  <a:lnTo>
                    <a:pt x="1016446" y="119723"/>
                  </a:lnTo>
                  <a:lnTo>
                    <a:pt x="1034795" y="163067"/>
                  </a:lnTo>
                  <a:lnTo>
                    <a:pt x="1030106" y="185191"/>
                  </a:lnTo>
                  <a:lnTo>
                    <a:pt x="994427" y="226534"/>
                  </a:lnTo>
                  <a:lnTo>
                    <a:pt x="927766" y="262706"/>
                  </a:lnTo>
                  <a:lnTo>
                    <a:pt x="884348" y="278368"/>
                  </a:lnTo>
                  <a:lnTo>
                    <a:pt x="835022" y="292153"/>
                  </a:lnTo>
                  <a:lnTo>
                    <a:pt x="780400" y="303868"/>
                  </a:lnTo>
                  <a:lnTo>
                    <a:pt x="721096" y="313318"/>
                  </a:lnTo>
                  <a:lnTo>
                    <a:pt x="657720" y="320309"/>
                  </a:lnTo>
                  <a:lnTo>
                    <a:pt x="590887" y="324647"/>
                  </a:lnTo>
                  <a:lnTo>
                    <a:pt x="521208" y="326136"/>
                  </a:lnTo>
                  <a:lnTo>
                    <a:pt x="451528" y="324647"/>
                  </a:lnTo>
                  <a:lnTo>
                    <a:pt x="384695" y="320309"/>
                  </a:lnTo>
                  <a:lnTo>
                    <a:pt x="321319" y="313318"/>
                  </a:lnTo>
                  <a:lnTo>
                    <a:pt x="262015" y="303868"/>
                  </a:lnTo>
                  <a:lnTo>
                    <a:pt x="207393" y="292153"/>
                  </a:lnTo>
                  <a:lnTo>
                    <a:pt x="158067" y="278368"/>
                  </a:lnTo>
                  <a:lnTo>
                    <a:pt x="114649" y="262706"/>
                  </a:lnTo>
                  <a:lnTo>
                    <a:pt x="77752" y="245363"/>
                  </a:lnTo>
                  <a:lnTo>
                    <a:pt x="25969" y="206412"/>
                  </a:lnTo>
                  <a:lnTo>
                    <a:pt x="7620" y="163067"/>
                  </a:lnTo>
                  <a:close/>
                </a:path>
                <a:path w="1042670" h="850900">
                  <a:moveTo>
                    <a:pt x="0" y="161543"/>
                  </a:moveTo>
                  <a:lnTo>
                    <a:pt x="0" y="845819"/>
                  </a:lnTo>
                </a:path>
                <a:path w="1042670" h="850900">
                  <a:moveTo>
                    <a:pt x="1042416" y="161543"/>
                  </a:moveTo>
                  <a:lnTo>
                    <a:pt x="1042416" y="8503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6876" y="3313176"/>
              <a:ext cx="770382" cy="454913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3160" y="4116852"/>
            <a:ext cx="762762" cy="899922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2717173" y="4023330"/>
            <a:ext cx="524510" cy="719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70"/>
              </a:lnSpc>
              <a:spcBef>
                <a:spcPts val="95"/>
              </a:spcBef>
            </a:pPr>
            <a:r>
              <a:rPr sz="1600" b="1" spc="-75" dirty="0">
                <a:latin typeface="Tahoma"/>
                <a:cs typeface="Tahoma"/>
              </a:rPr>
              <a:t>Drive</a:t>
            </a:r>
            <a:endParaRPr sz="1600">
              <a:latin typeface="Tahoma"/>
              <a:cs typeface="Tahoma"/>
            </a:endParaRPr>
          </a:p>
          <a:p>
            <a:pPr marL="1905" algn="ctr">
              <a:lnSpc>
                <a:spcPts val="3690"/>
              </a:lnSpc>
            </a:pPr>
            <a:r>
              <a:rPr sz="3200" b="1" spc="-245" dirty="0"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71228" y="3687085"/>
            <a:ext cx="1053465" cy="1018540"/>
            <a:chOff x="705612" y="3028188"/>
            <a:chExt cx="1053465" cy="1018540"/>
          </a:xfrm>
        </p:grpSpPr>
        <p:sp>
          <p:nvSpPr>
            <p:cNvPr id="50" name="object 50"/>
            <p:cNvSpPr/>
            <p:nvPr/>
          </p:nvSpPr>
          <p:spPr>
            <a:xfrm>
              <a:off x="717804" y="3721608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49" y="0"/>
                  </a:moveTo>
                  <a:lnTo>
                    <a:pt x="444554" y="1452"/>
                  </a:lnTo>
                  <a:lnTo>
                    <a:pt x="377613" y="5685"/>
                  </a:lnTo>
                  <a:lnTo>
                    <a:pt x="314139" y="12507"/>
                  </a:lnTo>
                  <a:lnTo>
                    <a:pt x="254745" y="21731"/>
                  </a:lnTo>
                  <a:lnTo>
                    <a:pt x="200043" y="33166"/>
                  </a:lnTo>
                  <a:lnTo>
                    <a:pt x="150647" y="46624"/>
                  </a:lnTo>
                  <a:lnTo>
                    <a:pt x="107169" y="61916"/>
                  </a:lnTo>
                  <a:lnTo>
                    <a:pt x="70222" y="78852"/>
                  </a:lnTo>
                  <a:lnTo>
                    <a:pt x="18372" y="116901"/>
                  </a:lnTo>
                  <a:lnTo>
                    <a:pt x="0" y="159258"/>
                  </a:lnTo>
                  <a:lnTo>
                    <a:pt x="4695" y="180879"/>
                  </a:lnTo>
                  <a:lnTo>
                    <a:pt x="40419" y="221271"/>
                  </a:lnTo>
                  <a:lnTo>
                    <a:pt x="107169" y="256599"/>
                  </a:lnTo>
                  <a:lnTo>
                    <a:pt x="150647" y="271891"/>
                  </a:lnTo>
                  <a:lnTo>
                    <a:pt x="200043" y="285349"/>
                  </a:lnTo>
                  <a:lnTo>
                    <a:pt x="254745" y="296784"/>
                  </a:lnTo>
                  <a:lnTo>
                    <a:pt x="314139" y="306008"/>
                  </a:lnTo>
                  <a:lnTo>
                    <a:pt x="377613" y="312830"/>
                  </a:lnTo>
                  <a:lnTo>
                    <a:pt x="444554" y="317063"/>
                  </a:lnTo>
                  <a:lnTo>
                    <a:pt x="514349" y="318516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700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7804" y="3721608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2" y="116901"/>
                  </a:lnTo>
                  <a:lnTo>
                    <a:pt x="70222" y="78852"/>
                  </a:lnTo>
                  <a:lnTo>
                    <a:pt x="107169" y="61916"/>
                  </a:lnTo>
                  <a:lnTo>
                    <a:pt x="150647" y="46624"/>
                  </a:lnTo>
                  <a:lnTo>
                    <a:pt x="200043" y="33166"/>
                  </a:lnTo>
                  <a:lnTo>
                    <a:pt x="254745" y="21731"/>
                  </a:lnTo>
                  <a:lnTo>
                    <a:pt x="314139" y="12507"/>
                  </a:lnTo>
                  <a:lnTo>
                    <a:pt x="377613" y="5685"/>
                  </a:lnTo>
                  <a:lnTo>
                    <a:pt x="444554" y="1452"/>
                  </a:lnTo>
                  <a:lnTo>
                    <a:pt x="514349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700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49" y="318516"/>
                  </a:lnTo>
                  <a:lnTo>
                    <a:pt x="444554" y="317063"/>
                  </a:lnTo>
                  <a:lnTo>
                    <a:pt x="377613" y="312830"/>
                  </a:lnTo>
                  <a:lnTo>
                    <a:pt x="314139" y="306008"/>
                  </a:lnTo>
                  <a:lnTo>
                    <a:pt x="254745" y="296784"/>
                  </a:lnTo>
                  <a:lnTo>
                    <a:pt x="200043" y="285349"/>
                  </a:lnTo>
                  <a:lnTo>
                    <a:pt x="150647" y="271891"/>
                  </a:lnTo>
                  <a:lnTo>
                    <a:pt x="107169" y="256599"/>
                  </a:lnTo>
                  <a:lnTo>
                    <a:pt x="70222" y="239663"/>
                  </a:lnTo>
                  <a:lnTo>
                    <a:pt x="18372" y="201614"/>
                  </a:lnTo>
                  <a:lnTo>
                    <a:pt x="0" y="1592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8660" y="3194304"/>
              <a:ext cx="1049020" cy="685800"/>
            </a:xfrm>
            <a:custGeom>
              <a:avLst/>
              <a:gdLst/>
              <a:ahLst/>
              <a:cxnLst/>
              <a:rect l="l" t="t" r="r" b="b"/>
              <a:pathLst>
                <a:path w="1049020" h="685800">
                  <a:moveTo>
                    <a:pt x="1048512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048512" y="685800"/>
                  </a:lnTo>
                  <a:lnTo>
                    <a:pt x="1048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9328" y="3034284"/>
              <a:ext cx="1027430" cy="326390"/>
            </a:xfrm>
            <a:custGeom>
              <a:avLst/>
              <a:gdLst/>
              <a:ahLst/>
              <a:cxnLst/>
              <a:rect l="l" t="t" r="r" b="b"/>
              <a:pathLst>
                <a:path w="1027430" h="326389">
                  <a:moveTo>
                    <a:pt x="513588" y="0"/>
                  </a:moveTo>
                  <a:lnTo>
                    <a:pt x="443898" y="1488"/>
                  </a:lnTo>
                  <a:lnTo>
                    <a:pt x="377057" y="5826"/>
                  </a:lnTo>
                  <a:lnTo>
                    <a:pt x="313678" y="12817"/>
                  </a:lnTo>
                  <a:lnTo>
                    <a:pt x="254372" y="22267"/>
                  </a:lnTo>
                  <a:lnTo>
                    <a:pt x="199751" y="33982"/>
                  </a:lnTo>
                  <a:lnTo>
                    <a:pt x="150428" y="47767"/>
                  </a:lnTo>
                  <a:lnTo>
                    <a:pt x="107014" y="63429"/>
                  </a:lnTo>
                  <a:lnTo>
                    <a:pt x="70120" y="80772"/>
                  </a:lnTo>
                  <a:lnTo>
                    <a:pt x="18346" y="119723"/>
                  </a:lnTo>
                  <a:lnTo>
                    <a:pt x="0" y="163067"/>
                  </a:lnTo>
                  <a:lnTo>
                    <a:pt x="4688" y="185191"/>
                  </a:lnTo>
                  <a:lnTo>
                    <a:pt x="40360" y="226534"/>
                  </a:lnTo>
                  <a:lnTo>
                    <a:pt x="107014" y="262706"/>
                  </a:lnTo>
                  <a:lnTo>
                    <a:pt x="150428" y="278368"/>
                  </a:lnTo>
                  <a:lnTo>
                    <a:pt x="199751" y="292153"/>
                  </a:lnTo>
                  <a:lnTo>
                    <a:pt x="254372" y="303868"/>
                  </a:lnTo>
                  <a:lnTo>
                    <a:pt x="313678" y="313318"/>
                  </a:lnTo>
                  <a:lnTo>
                    <a:pt x="377057" y="320309"/>
                  </a:lnTo>
                  <a:lnTo>
                    <a:pt x="443898" y="324647"/>
                  </a:lnTo>
                  <a:lnTo>
                    <a:pt x="513588" y="326136"/>
                  </a:lnTo>
                  <a:lnTo>
                    <a:pt x="583267" y="324647"/>
                  </a:lnTo>
                  <a:lnTo>
                    <a:pt x="650100" y="320309"/>
                  </a:lnTo>
                  <a:lnTo>
                    <a:pt x="713476" y="313318"/>
                  </a:lnTo>
                  <a:lnTo>
                    <a:pt x="772780" y="303868"/>
                  </a:lnTo>
                  <a:lnTo>
                    <a:pt x="827402" y="292153"/>
                  </a:lnTo>
                  <a:lnTo>
                    <a:pt x="876728" y="278368"/>
                  </a:lnTo>
                  <a:lnTo>
                    <a:pt x="920146" y="262706"/>
                  </a:lnTo>
                  <a:lnTo>
                    <a:pt x="957043" y="245364"/>
                  </a:lnTo>
                  <a:lnTo>
                    <a:pt x="1008826" y="206412"/>
                  </a:lnTo>
                  <a:lnTo>
                    <a:pt x="1027176" y="163067"/>
                  </a:lnTo>
                  <a:lnTo>
                    <a:pt x="1022486" y="140944"/>
                  </a:lnTo>
                  <a:lnTo>
                    <a:pt x="986807" y="99601"/>
                  </a:lnTo>
                  <a:lnTo>
                    <a:pt x="920146" y="63429"/>
                  </a:lnTo>
                  <a:lnTo>
                    <a:pt x="876728" y="47767"/>
                  </a:lnTo>
                  <a:lnTo>
                    <a:pt x="827402" y="33982"/>
                  </a:lnTo>
                  <a:lnTo>
                    <a:pt x="772780" y="22267"/>
                  </a:lnTo>
                  <a:lnTo>
                    <a:pt x="713476" y="12817"/>
                  </a:lnTo>
                  <a:lnTo>
                    <a:pt x="650100" y="5826"/>
                  </a:lnTo>
                  <a:lnTo>
                    <a:pt x="583267" y="1488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1708" y="3034284"/>
              <a:ext cx="1041400" cy="850900"/>
            </a:xfrm>
            <a:custGeom>
              <a:avLst/>
              <a:gdLst/>
              <a:ahLst/>
              <a:cxnLst/>
              <a:rect l="l" t="t" r="r" b="b"/>
              <a:pathLst>
                <a:path w="1041400" h="850900">
                  <a:moveTo>
                    <a:pt x="7620" y="163067"/>
                  </a:moveTo>
                  <a:lnTo>
                    <a:pt x="25966" y="119723"/>
                  </a:lnTo>
                  <a:lnTo>
                    <a:pt x="77740" y="80772"/>
                  </a:lnTo>
                  <a:lnTo>
                    <a:pt x="114634" y="63429"/>
                  </a:lnTo>
                  <a:lnTo>
                    <a:pt x="158048" y="47767"/>
                  </a:lnTo>
                  <a:lnTo>
                    <a:pt x="207371" y="33982"/>
                  </a:lnTo>
                  <a:lnTo>
                    <a:pt x="261992" y="22267"/>
                  </a:lnTo>
                  <a:lnTo>
                    <a:pt x="321298" y="12817"/>
                  </a:lnTo>
                  <a:lnTo>
                    <a:pt x="384677" y="5826"/>
                  </a:lnTo>
                  <a:lnTo>
                    <a:pt x="451518" y="1488"/>
                  </a:lnTo>
                  <a:lnTo>
                    <a:pt x="521208" y="0"/>
                  </a:lnTo>
                  <a:lnTo>
                    <a:pt x="590887" y="1488"/>
                  </a:lnTo>
                  <a:lnTo>
                    <a:pt x="657720" y="5826"/>
                  </a:lnTo>
                  <a:lnTo>
                    <a:pt x="721096" y="12817"/>
                  </a:lnTo>
                  <a:lnTo>
                    <a:pt x="780400" y="22267"/>
                  </a:lnTo>
                  <a:lnTo>
                    <a:pt x="835022" y="33982"/>
                  </a:lnTo>
                  <a:lnTo>
                    <a:pt x="884348" y="47767"/>
                  </a:lnTo>
                  <a:lnTo>
                    <a:pt x="927766" y="63429"/>
                  </a:lnTo>
                  <a:lnTo>
                    <a:pt x="964663" y="80772"/>
                  </a:lnTo>
                  <a:lnTo>
                    <a:pt x="1016446" y="119723"/>
                  </a:lnTo>
                  <a:lnTo>
                    <a:pt x="1034796" y="163067"/>
                  </a:lnTo>
                  <a:lnTo>
                    <a:pt x="1030106" y="185191"/>
                  </a:lnTo>
                  <a:lnTo>
                    <a:pt x="994427" y="226534"/>
                  </a:lnTo>
                  <a:lnTo>
                    <a:pt x="927766" y="262706"/>
                  </a:lnTo>
                  <a:lnTo>
                    <a:pt x="884348" y="278368"/>
                  </a:lnTo>
                  <a:lnTo>
                    <a:pt x="835022" y="292153"/>
                  </a:lnTo>
                  <a:lnTo>
                    <a:pt x="780400" y="303868"/>
                  </a:lnTo>
                  <a:lnTo>
                    <a:pt x="721096" y="313318"/>
                  </a:lnTo>
                  <a:lnTo>
                    <a:pt x="657720" y="320309"/>
                  </a:lnTo>
                  <a:lnTo>
                    <a:pt x="590887" y="324647"/>
                  </a:lnTo>
                  <a:lnTo>
                    <a:pt x="521208" y="326136"/>
                  </a:lnTo>
                  <a:lnTo>
                    <a:pt x="451518" y="324647"/>
                  </a:lnTo>
                  <a:lnTo>
                    <a:pt x="384677" y="320309"/>
                  </a:lnTo>
                  <a:lnTo>
                    <a:pt x="321298" y="313318"/>
                  </a:lnTo>
                  <a:lnTo>
                    <a:pt x="261992" y="303868"/>
                  </a:lnTo>
                  <a:lnTo>
                    <a:pt x="207371" y="292153"/>
                  </a:lnTo>
                  <a:lnTo>
                    <a:pt x="158048" y="278368"/>
                  </a:lnTo>
                  <a:lnTo>
                    <a:pt x="114634" y="262706"/>
                  </a:lnTo>
                  <a:lnTo>
                    <a:pt x="77740" y="245363"/>
                  </a:lnTo>
                  <a:lnTo>
                    <a:pt x="25966" y="206412"/>
                  </a:lnTo>
                  <a:lnTo>
                    <a:pt x="7620" y="163067"/>
                  </a:lnTo>
                  <a:close/>
                </a:path>
                <a:path w="1041400" h="850900">
                  <a:moveTo>
                    <a:pt x="0" y="161543"/>
                  </a:moveTo>
                  <a:lnTo>
                    <a:pt x="0" y="845819"/>
                  </a:lnTo>
                </a:path>
                <a:path w="1041400" h="850900">
                  <a:moveTo>
                    <a:pt x="1040892" y="161543"/>
                  </a:moveTo>
                  <a:lnTo>
                    <a:pt x="1040892" y="85039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64" y="3313176"/>
              <a:ext cx="770382" cy="454913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1248" y="4116852"/>
            <a:ext cx="762762" cy="899922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1135591" y="4023330"/>
            <a:ext cx="525145" cy="719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70"/>
              </a:lnSpc>
              <a:spcBef>
                <a:spcPts val="95"/>
              </a:spcBef>
            </a:pPr>
            <a:r>
              <a:rPr sz="1600" b="1" spc="-75" dirty="0">
                <a:latin typeface="Tahoma"/>
                <a:cs typeface="Tahoma"/>
              </a:rPr>
              <a:t>Drive</a:t>
            </a:r>
            <a:endParaRPr sz="1600">
              <a:latin typeface="Tahoma"/>
              <a:cs typeface="Tahoma"/>
            </a:endParaRPr>
          </a:p>
          <a:p>
            <a:pPr marL="1905" algn="ctr">
              <a:lnSpc>
                <a:spcPts val="3690"/>
              </a:lnSpc>
            </a:pPr>
            <a:r>
              <a:rPr sz="3200" b="1" spc="-245" dirty="0"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032573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9600">
                <a:effectLst>
                  <a:outerShdw blurRad="38100" dist="38100" dir="2700000" algn="tl">
                    <a:srgbClr val="C0C0C0"/>
                  </a:outerShdw>
                </a:effectLst>
              </a:rPr>
              <a:t>8.5 </a:t>
            </a:r>
            <a:r>
              <a:rPr lang="en-US" altLang="en-US" sz="9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RAID</a:t>
            </a:r>
          </a:p>
        </p:txBody>
      </p:sp>
    </p:spTree>
    <p:extLst>
      <p:ext uri="{BB962C8B-B14F-4D97-AF65-F5344CB8AC3E}">
        <p14:creationId xmlns:p14="http://schemas.microsoft.com/office/powerpoint/2010/main" val="7189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0" y="0"/>
            <a:ext cx="913102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RAID 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0" y="762000"/>
            <a:ext cx="9054830" cy="41953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6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Same as RAID 3 but data is stored in chunks, larger than a byte</a:t>
            </a:r>
          </a:p>
          <a:p>
            <a:pPr marL="481965" indent="-46990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Usually 1 sector long</a:t>
            </a:r>
          </a:p>
          <a:p>
            <a:pPr marL="481965" indent="-469900">
              <a:lnSpc>
                <a:spcPct val="150000"/>
              </a:lnSpc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Improves on store/read performance</a:t>
            </a:r>
          </a:p>
          <a:p>
            <a:pPr marL="481965" marR="5080" indent="-46990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Same performance bottleneck as 3: </a:t>
            </a:r>
            <a:endParaRPr lang="en-US" sz="2800" dirty="0">
              <a:latin typeface="Arial"/>
              <a:cs typeface="Arial"/>
            </a:endParaRPr>
          </a:p>
          <a:p>
            <a:pPr marL="926465" marR="5080" lvl="1" indent="-45720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SzPct val="79166"/>
              <a:buFont typeface="Arial" panose="020B0604020202020204" pitchFamily="34" charset="0"/>
              <a:buChar char="•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all loads and stores need to  access the same disk</a:t>
            </a:r>
          </a:p>
        </p:txBody>
      </p:sp>
    </p:spTree>
    <p:extLst>
      <p:ext uri="{BB962C8B-B14F-4D97-AF65-F5344CB8AC3E}">
        <p14:creationId xmlns:p14="http://schemas.microsoft.com/office/powerpoint/2010/main" val="423484149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46166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609600"/>
            <a:ext cx="8991600" cy="593688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6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RAID 5 similar to 4, but removes the bottleneck on the parity disk</a:t>
            </a:r>
          </a:p>
          <a:p>
            <a:pPr marL="481965" indent="-46990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Parity bytes are stored in different disks for different stripes</a:t>
            </a:r>
            <a:endParaRPr lang="en-US" sz="2800" dirty="0">
              <a:latin typeface="Arial"/>
              <a:cs typeface="Arial"/>
            </a:endParaRPr>
          </a:p>
          <a:p>
            <a:pPr marL="481965" indent="-469900">
              <a:lnSpc>
                <a:spcPct val="150000"/>
              </a:lnSpc>
              <a:spcBef>
                <a:spcPts val="10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lang="en-CA" sz="2800" dirty="0">
                <a:latin typeface="Arial"/>
                <a:cs typeface="Arial"/>
              </a:rPr>
              <a:t>RAID-5 distributes the parity blocks among the N+1 drives</a:t>
            </a:r>
          </a:p>
          <a:p>
            <a:pPr marL="481965" indent="-469900">
              <a:lnSpc>
                <a:spcPct val="150000"/>
              </a:lnSpc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lang="en-CA" sz="2800" dirty="0">
                <a:latin typeface="Arial"/>
                <a:cs typeface="Arial"/>
              </a:rPr>
              <a:t>Advantages:</a:t>
            </a:r>
          </a:p>
          <a:p>
            <a:pPr marL="920750" lvl="1" indent="-438150">
              <a:lnSpc>
                <a:spcPct val="150000"/>
              </a:lnSpc>
              <a:spcBef>
                <a:spcPts val="50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lang="en-CA" dirty="0">
                <a:latin typeface="Arial"/>
                <a:cs typeface="Arial"/>
              </a:rPr>
              <a:t>Multiple read/write operations in parallel are possible</a:t>
            </a:r>
          </a:p>
          <a:p>
            <a:pPr marL="920750" lvl="1" indent="-438150">
              <a:lnSpc>
                <a:spcPct val="150000"/>
              </a:lnSpc>
              <a:spcBef>
                <a:spcPts val="4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lang="en-CA" dirty="0">
                <a:latin typeface="Arial"/>
                <a:cs typeface="Arial"/>
              </a:rPr>
              <a:t>Fault tolerant against 1 disk failure</a:t>
            </a:r>
          </a:p>
        </p:txBody>
      </p:sp>
    </p:spTree>
    <p:extLst>
      <p:ext uri="{BB962C8B-B14F-4D97-AF65-F5344CB8AC3E}">
        <p14:creationId xmlns:p14="http://schemas.microsoft.com/office/powerpoint/2010/main" val="29841474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2555"/>
            <a:ext cx="8365931" cy="6215445"/>
            <a:chOff x="1143000" y="1485900"/>
            <a:chExt cx="6524311" cy="4762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1485900"/>
              <a:ext cx="6429756" cy="4762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62801" y="2065521"/>
              <a:ext cx="504510" cy="359799"/>
            </a:xfrm>
            <a:custGeom>
              <a:avLst/>
              <a:gdLst/>
              <a:ahLst/>
              <a:cxnLst/>
              <a:rect l="l" t="t" r="r" b="b"/>
              <a:pathLst>
                <a:path w="611504" h="221614">
                  <a:moveTo>
                    <a:pt x="72898" y="122428"/>
                  </a:moveTo>
                  <a:lnTo>
                    <a:pt x="68960" y="122555"/>
                  </a:lnTo>
                  <a:lnTo>
                    <a:pt x="0" y="198628"/>
                  </a:lnTo>
                  <a:lnTo>
                    <a:pt x="100075" y="221234"/>
                  </a:lnTo>
                  <a:lnTo>
                    <a:pt x="103504" y="219075"/>
                  </a:lnTo>
                  <a:lnTo>
                    <a:pt x="105028" y="212217"/>
                  </a:lnTo>
                  <a:lnTo>
                    <a:pt x="102870" y="208787"/>
                  </a:lnTo>
                  <a:lnTo>
                    <a:pt x="67956" y="200913"/>
                  </a:lnTo>
                  <a:lnTo>
                    <a:pt x="13843" y="200913"/>
                  </a:lnTo>
                  <a:lnTo>
                    <a:pt x="10032" y="188722"/>
                  </a:lnTo>
                  <a:lnTo>
                    <a:pt x="32400" y="181659"/>
                  </a:lnTo>
                  <a:lnTo>
                    <a:pt x="75946" y="133731"/>
                  </a:lnTo>
                  <a:lnTo>
                    <a:pt x="78358" y="131191"/>
                  </a:lnTo>
                  <a:lnTo>
                    <a:pt x="78104" y="127126"/>
                  </a:lnTo>
                  <a:lnTo>
                    <a:pt x="75565" y="124713"/>
                  </a:lnTo>
                  <a:lnTo>
                    <a:pt x="72898" y="122428"/>
                  </a:lnTo>
                  <a:close/>
                </a:path>
                <a:path w="611504" h="221614">
                  <a:moveTo>
                    <a:pt x="32400" y="181659"/>
                  </a:moveTo>
                  <a:lnTo>
                    <a:pt x="10032" y="188722"/>
                  </a:lnTo>
                  <a:lnTo>
                    <a:pt x="13843" y="200913"/>
                  </a:lnTo>
                  <a:lnTo>
                    <a:pt x="19875" y="199009"/>
                  </a:lnTo>
                  <a:lnTo>
                    <a:pt x="16636" y="199009"/>
                  </a:lnTo>
                  <a:lnTo>
                    <a:pt x="13334" y="188595"/>
                  </a:lnTo>
                  <a:lnTo>
                    <a:pt x="26098" y="188595"/>
                  </a:lnTo>
                  <a:lnTo>
                    <a:pt x="32400" y="181659"/>
                  </a:lnTo>
                  <a:close/>
                </a:path>
                <a:path w="611504" h="221614">
                  <a:moveTo>
                    <a:pt x="36389" y="193794"/>
                  </a:moveTo>
                  <a:lnTo>
                    <a:pt x="13843" y="200913"/>
                  </a:lnTo>
                  <a:lnTo>
                    <a:pt x="67956" y="200913"/>
                  </a:lnTo>
                  <a:lnTo>
                    <a:pt x="36389" y="193794"/>
                  </a:lnTo>
                  <a:close/>
                </a:path>
                <a:path w="611504" h="221614">
                  <a:moveTo>
                    <a:pt x="13334" y="188595"/>
                  </a:moveTo>
                  <a:lnTo>
                    <a:pt x="16636" y="199009"/>
                  </a:lnTo>
                  <a:lnTo>
                    <a:pt x="23928" y="190984"/>
                  </a:lnTo>
                  <a:lnTo>
                    <a:pt x="13334" y="188595"/>
                  </a:lnTo>
                  <a:close/>
                </a:path>
                <a:path w="611504" h="221614">
                  <a:moveTo>
                    <a:pt x="23928" y="190984"/>
                  </a:moveTo>
                  <a:lnTo>
                    <a:pt x="16636" y="199009"/>
                  </a:lnTo>
                  <a:lnTo>
                    <a:pt x="19875" y="199009"/>
                  </a:lnTo>
                  <a:lnTo>
                    <a:pt x="36389" y="193794"/>
                  </a:lnTo>
                  <a:lnTo>
                    <a:pt x="23928" y="190984"/>
                  </a:lnTo>
                  <a:close/>
                </a:path>
                <a:path w="611504" h="221614">
                  <a:moveTo>
                    <a:pt x="607695" y="0"/>
                  </a:moveTo>
                  <a:lnTo>
                    <a:pt x="32400" y="181659"/>
                  </a:lnTo>
                  <a:lnTo>
                    <a:pt x="23928" y="190984"/>
                  </a:lnTo>
                  <a:lnTo>
                    <a:pt x="36389" y="193794"/>
                  </a:lnTo>
                  <a:lnTo>
                    <a:pt x="611504" y="12192"/>
                  </a:lnTo>
                  <a:lnTo>
                    <a:pt x="607695" y="0"/>
                  </a:lnTo>
                  <a:close/>
                </a:path>
                <a:path w="611504" h="221614">
                  <a:moveTo>
                    <a:pt x="26098" y="188595"/>
                  </a:moveTo>
                  <a:lnTo>
                    <a:pt x="13334" y="188595"/>
                  </a:lnTo>
                  <a:lnTo>
                    <a:pt x="23928" y="190984"/>
                  </a:lnTo>
                  <a:lnTo>
                    <a:pt x="26098" y="1885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" y="-25594"/>
            <a:ext cx="91211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43800" y="605266"/>
            <a:ext cx="180772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25% parity</a:t>
            </a: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75% data</a:t>
            </a:r>
          </a:p>
        </p:txBody>
      </p:sp>
    </p:spTree>
    <p:extLst>
      <p:ext uri="{BB962C8B-B14F-4D97-AF65-F5344CB8AC3E}">
        <p14:creationId xmlns:p14="http://schemas.microsoft.com/office/powerpoint/2010/main" val="24122649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46166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RAID 5 still has one issue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10" y="685800"/>
            <a:ext cx="8994690" cy="3467937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665"/>
              </a:spcBef>
            </a:pPr>
            <a:r>
              <a:rPr sz="2800" b="1" dirty="0">
                <a:latin typeface="Arial"/>
                <a:cs typeface="Arial"/>
              </a:rPr>
              <a:t>SMALL WRITE PROBLEM </a:t>
            </a:r>
            <a:r>
              <a:rPr sz="2800" dirty="0">
                <a:latin typeface="Arial"/>
                <a:cs typeface="Arial"/>
              </a:rPr>
              <a:t>of RAID 5:</a:t>
            </a:r>
          </a:p>
          <a:p>
            <a:pPr marL="481965" indent="-469900">
              <a:lnSpc>
                <a:spcPct val="150000"/>
              </a:lnSpc>
              <a:spcBef>
                <a:spcPts val="56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Happens when we want to update a single block</a:t>
            </a:r>
          </a:p>
          <a:p>
            <a:pPr marL="920750" lvl="1" indent="-43815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800" dirty="0">
                <a:latin typeface="Arial"/>
                <a:cs typeface="Arial"/>
              </a:rPr>
              <a:t>Block belongs to a stripe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800" dirty="0">
                <a:latin typeface="Arial"/>
                <a:cs typeface="Arial"/>
              </a:rPr>
              <a:t>How can we compute the new value of the parity block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1545" y="5000778"/>
            <a:ext cx="363855" cy="51435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6000" y="4981271"/>
            <a:ext cx="1676400" cy="466153"/>
          </a:xfrm>
          <a:prstGeom prst="rect">
            <a:avLst/>
          </a:prstGeom>
          <a:solidFill>
            <a:srgbClr val="FFC000"/>
          </a:solidFill>
          <a:ln w="38100">
            <a:solidFill>
              <a:srgbClr val="000000"/>
            </a:solidFill>
          </a:ln>
        </p:spPr>
        <p:txBody>
          <a:bodyPr vert="horz" wrap="square" lIns="0" tIns="34925" rIns="0" bIns="0" rtlCol="0" anchor="ctr">
            <a:spAutoFit/>
          </a:bodyPr>
          <a:lstStyle/>
          <a:p>
            <a:pPr marL="157480">
              <a:lnSpc>
                <a:spcPct val="100000"/>
              </a:lnSpc>
              <a:spcBef>
                <a:spcPts val="275"/>
              </a:spcBef>
            </a:pPr>
            <a:r>
              <a:rPr sz="2800" dirty="0">
                <a:latin typeface="Consolas" panose="020B0609020204030204" pitchFamily="49" charset="0"/>
                <a:cs typeface="Arial"/>
              </a:rPr>
              <a:t>b[k+1]</a:t>
            </a:r>
            <a:endParaRPr sz="280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1656" y="4975174"/>
            <a:ext cx="1380744" cy="465512"/>
          </a:xfrm>
          <a:prstGeom prst="rect">
            <a:avLst/>
          </a:prstGeom>
          <a:solidFill>
            <a:srgbClr val="92D050"/>
          </a:solidFill>
          <a:ln w="38100">
            <a:solidFill>
              <a:srgbClr val="000000"/>
            </a:solidFill>
          </a:ln>
        </p:spPr>
        <p:txBody>
          <a:bodyPr vert="horz" wrap="square" lIns="0" tIns="34290" rIns="0" bIns="0" rtlCol="0" anchor="ctr">
            <a:spAutoFit/>
          </a:bodyPr>
          <a:lstStyle/>
          <a:p>
            <a:pPr marL="360045">
              <a:lnSpc>
                <a:spcPct val="100000"/>
              </a:lnSpc>
              <a:spcBef>
                <a:spcPts val="270"/>
              </a:spcBef>
            </a:pPr>
            <a:r>
              <a:rPr sz="2800" dirty="0">
                <a:latin typeface="Consolas" panose="020B0609020204030204" pitchFamily="49" charset="0"/>
                <a:cs typeface="Arial"/>
              </a:rPr>
              <a:t>p[k]</a:t>
            </a:r>
            <a:endParaRPr sz="280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8600" y="4981271"/>
            <a:ext cx="1541018" cy="466153"/>
          </a:xfrm>
          <a:prstGeom prst="rect">
            <a:avLst/>
          </a:prstGeom>
          <a:solidFill>
            <a:srgbClr val="FFC000"/>
          </a:solidFill>
          <a:ln w="38100">
            <a:solidFill>
              <a:srgbClr val="000000"/>
            </a:solidFill>
          </a:ln>
        </p:spPr>
        <p:txBody>
          <a:bodyPr vert="horz" wrap="square" lIns="0" tIns="34925" rIns="0" bIns="0" rtlCol="0" anchor="ctr">
            <a:spAutoFit/>
          </a:bodyPr>
          <a:lstStyle/>
          <a:p>
            <a:pPr marL="156845">
              <a:lnSpc>
                <a:spcPct val="100000"/>
              </a:lnSpc>
              <a:spcBef>
                <a:spcPts val="275"/>
              </a:spcBef>
            </a:pPr>
            <a:r>
              <a:rPr sz="2800" dirty="0">
                <a:latin typeface="Consolas" panose="020B0609020204030204" pitchFamily="49" charset="0"/>
                <a:cs typeface="Arial"/>
              </a:rPr>
              <a:t>b[k+2]</a:t>
            </a:r>
            <a:endParaRPr sz="280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4981271"/>
            <a:ext cx="1447800" cy="466153"/>
          </a:xfrm>
          <a:prstGeom prst="rect">
            <a:avLst/>
          </a:prstGeom>
          <a:solidFill>
            <a:srgbClr val="FFC000"/>
          </a:solidFill>
          <a:ln w="38100">
            <a:solidFill>
              <a:srgbClr val="000000"/>
            </a:solidFill>
          </a:ln>
        </p:spPr>
        <p:txBody>
          <a:bodyPr vert="horz" wrap="square" lIns="0" tIns="34925" rIns="0" bIns="0" rtlCol="0" anchor="ctr">
            <a:spAutoFit/>
          </a:bodyPr>
          <a:lstStyle/>
          <a:p>
            <a:pPr marL="359410">
              <a:lnSpc>
                <a:spcPct val="100000"/>
              </a:lnSpc>
              <a:spcBef>
                <a:spcPts val="275"/>
              </a:spcBef>
            </a:pPr>
            <a:r>
              <a:rPr sz="2800" dirty="0">
                <a:latin typeface="Consolas" panose="020B0609020204030204" pitchFamily="49" charset="0"/>
                <a:cs typeface="Arial"/>
              </a:rPr>
              <a:t>b[k]</a:t>
            </a:r>
          </a:p>
        </p:txBody>
      </p:sp>
    </p:spTree>
    <p:extLst>
      <p:ext uri="{BB962C8B-B14F-4D97-AF65-F5344CB8AC3E}">
        <p14:creationId xmlns:p14="http://schemas.microsoft.com/office/powerpoint/2010/main" val="52005091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26" y="-46166"/>
            <a:ext cx="912007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82" y="685800"/>
            <a:ext cx="9043874" cy="51069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6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Read values of N-1 other blocks in stripe</a:t>
            </a:r>
          </a:p>
          <a:p>
            <a:pPr marL="481965" indent="-46990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Recompute</a:t>
            </a:r>
          </a:p>
          <a:p>
            <a:pPr marL="483234">
              <a:lnSpc>
                <a:spcPct val="150000"/>
              </a:lnSpc>
              <a:spcBef>
                <a:spcPts val="1455"/>
              </a:spcBef>
              <a:tabLst>
                <a:tab pos="2024380" algn="l"/>
                <a:tab pos="3743960" algn="l"/>
              </a:tabLst>
            </a:pPr>
            <a:r>
              <a:rPr sz="3200" dirty="0">
                <a:latin typeface="Consolas" panose="020B0609020204030204" pitchFamily="49" charset="0"/>
                <a:cs typeface="Arial"/>
              </a:rPr>
              <a:t>p[k] = b[k] </a:t>
            </a:r>
            <a:r>
              <a:rPr lang="en-US" sz="3200" b="1" dirty="0">
                <a:latin typeface="Symbol"/>
                <a:cs typeface="Symbol"/>
              </a:rPr>
              <a:t></a:t>
            </a:r>
            <a:r>
              <a:rPr lang="en-US" sz="3200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3200" dirty="0">
                <a:latin typeface="Consolas" panose="020B0609020204030204" pitchFamily="49" charset="0"/>
                <a:cs typeface="Arial"/>
              </a:rPr>
              <a:t>b[k+1] </a:t>
            </a:r>
            <a:r>
              <a:rPr lang="en-US" sz="3200" b="1" dirty="0">
                <a:latin typeface="Symbol"/>
                <a:cs typeface="Symbol"/>
              </a:rPr>
              <a:t></a:t>
            </a:r>
            <a:r>
              <a:rPr sz="3200" b="1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3200" b="1" dirty="0">
                <a:latin typeface="Consolas" panose="020B0609020204030204" pitchFamily="49" charset="0"/>
                <a:cs typeface="Arial"/>
              </a:rPr>
              <a:t>... </a:t>
            </a:r>
            <a:r>
              <a:rPr lang="en-US" sz="3200" b="1" dirty="0">
                <a:latin typeface="Symbol"/>
                <a:cs typeface="Symbol"/>
              </a:rPr>
              <a:t></a:t>
            </a:r>
            <a:r>
              <a:rPr lang="en-US" sz="3200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3200" dirty="0">
                <a:latin typeface="Consolas" panose="020B0609020204030204" pitchFamily="49" charset="0"/>
                <a:cs typeface="Arial"/>
              </a:rPr>
              <a:t>b[k+N-1]</a:t>
            </a:r>
          </a:p>
          <a:p>
            <a:pPr marL="481965" indent="-469900">
              <a:lnSpc>
                <a:spcPct val="150000"/>
              </a:lnSpc>
              <a:spcBef>
                <a:spcPts val="200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200" dirty="0">
                <a:latin typeface="Arial"/>
                <a:cs typeface="Arial"/>
              </a:rPr>
              <a:t>Solution requires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3200" dirty="0">
                <a:latin typeface="Arial"/>
                <a:cs typeface="Arial"/>
              </a:rPr>
              <a:t>N-1 reads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3200" dirty="0">
                <a:latin typeface="Arial"/>
                <a:cs typeface="Arial"/>
              </a:rPr>
              <a:t>2 writes (new block and parity block)</a:t>
            </a:r>
          </a:p>
        </p:txBody>
      </p:sp>
    </p:spTree>
    <p:extLst>
      <p:ext uri="{BB962C8B-B14F-4D97-AF65-F5344CB8AC3E}">
        <p14:creationId xmlns:p14="http://schemas.microsoft.com/office/powerpoint/2010/main" val="426768154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46166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84" y="609600"/>
            <a:ext cx="9067800" cy="56906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6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000" dirty="0">
                <a:latin typeface="Arial"/>
                <a:cs typeface="Arial"/>
              </a:rPr>
              <a:t>Assume we want to update block b[m]</a:t>
            </a:r>
          </a:p>
          <a:p>
            <a:pPr marL="481965" indent="-46990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000" dirty="0">
                <a:latin typeface="Arial"/>
                <a:cs typeface="Arial"/>
              </a:rPr>
              <a:t>Read old values of b[m] and parity block p[k]</a:t>
            </a:r>
          </a:p>
          <a:p>
            <a:pPr marL="481965" indent="-46990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000" dirty="0">
                <a:latin typeface="Arial"/>
                <a:cs typeface="Arial"/>
              </a:rPr>
              <a:t>Compute</a:t>
            </a:r>
          </a:p>
          <a:p>
            <a:pPr marL="483234">
              <a:lnSpc>
                <a:spcPct val="150000"/>
              </a:lnSpc>
              <a:spcBef>
                <a:spcPts val="1450"/>
              </a:spcBef>
              <a:tabLst>
                <a:tab pos="1242695" algn="l"/>
                <a:tab pos="2707005" algn="l"/>
                <a:tab pos="4083685" algn="l"/>
              </a:tabLst>
            </a:pPr>
            <a:r>
              <a:rPr sz="3000" dirty="0">
                <a:latin typeface="Consolas" panose="020B0609020204030204" pitchFamily="49" charset="0"/>
                <a:cs typeface="Arial"/>
              </a:rPr>
              <a:t>p[k] =</a:t>
            </a:r>
            <a:r>
              <a:rPr lang="en-US" sz="3000" dirty="0">
                <a:latin typeface="Consolas" panose="020B0609020204030204" pitchFamily="49" charset="0"/>
                <a:cs typeface="Arial"/>
              </a:rPr>
              <a:t> </a:t>
            </a:r>
            <a:r>
              <a:rPr sz="3000" dirty="0">
                <a:latin typeface="Consolas" panose="020B0609020204030204" pitchFamily="49" charset="0"/>
                <a:cs typeface="Arial"/>
              </a:rPr>
              <a:t>new b[m] </a:t>
            </a:r>
            <a:r>
              <a:rPr lang="en-US" sz="3000" b="1" dirty="0">
                <a:latin typeface="Symbol"/>
                <a:cs typeface="Symbol"/>
              </a:rPr>
              <a:t></a:t>
            </a:r>
            <a:r>
              <a:rPr lang="en-US" sz="3000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3000" b="1" dirty="0">
                <a:latin typeface="Consolas" panose="020B0609020204030204" pitchFamily="49" charset="0"/>
                <a:cs typeface="Arial"/>
              </a:rPr>
              <a:t>old </a:t>
            </a:r>
            <a:r>
              <a:rPr sz="3000" dirty="0">
                <a:latin typeface="Consolas" panose="020B0609020204030204" pitchFamily="49" charset="0"/>
                <a:cs typeface="Arial"/>
              </a:rPr>
              <a:t>b[m] </a:t>
            </a:r>
            <a:r>
              <a:rPr lang="en-US" sz="3000" b="1" dirty="0">
                <a:latin typeface="Symbol"/>
                <a:cs typeface="Symbol"/>
              </a:rPr>
              <a:t>  </a:t>
            </a:r>
            <a:r>
              <a:rPr sz="3000" b="1" dirty="0">
                <a:latin typeface="Consolas" panose="020B0609020204030204" pitchFamily="49" charset="0"/>
                <a:cs typeface="Arial"/>
              </a:rPr>
              <a:t>old </a:t>
            </a:r>
            <a:r>
              <a:rPr sz="3000" dirty="0">
                <a:latin typeface="Consolas" panose="020B0609020204030204" pitchFamily="49" charset="0"/>
                <a:cs typeface="Arial"/>
              </a:rPr>
              <a:t>p[k]</a:t>
            </a:r>
          </a:p>
          <a:p>
            <a:pPr marL="481965" indent="-469900">
              <a:lnSpc>
                <a:spcPct val="150000"/>
              </a:lnSpc>
              <a:spcBef>
                <a:spcPts val="200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000" dirty="0">
                <a:latin typeface="Arial"/>
                <a:cs typeface="Arial"/>
              </a:rPr>
              <a:t>Solution requires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3000" dirty="0">
                <a:latin typeface="Arial"/>
                <a:cs typeface="Arial"/>
              </a:rPr>
              <a:t>2 reads (old values of block and parity block)</a:t>
            </a:r>
          </a:p>
          <a:p>
            <a:pPr marL="920750" lvl="1" indent="-43815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3000" dirty="0">
                <a:latin typeface="Arial"/>
                <a:cs typeface="Arial"/>
              </a:rPr>
              <a:t>2 writes (new block and parity block)</a:t>
            </a:r>
          </a:p>
        </p:txBody>
      </p:sp>
    </p:spTree>
    <p:extLst>
      <p:ext uri="{BB962C8B-B14F-4D97-AF65-F5344CB8AC3E}">
        <p14:creationId xmlns:p14="http://schemas.microsoft.com/office/powerpoint/2010/main" val="137495852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76794"/>
            <a:ext cx="915149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Better solution illustrated</a:t>
            </a:r>
          </a:p>
        </p:txBody>
      </p:sp>
      <p:sp>
        <p:nvSpPr>
          <p:cNvPr id="6" name="object 6"/>
          <p:cNvSpPr/>
          <p:nvPr/>
        </p:nvSpPr>
        <p:spPr>
          <a:xfrm>
            <a:off x="677550" y="3741543"/>
            <a:ext cx="405595" cy="990785"/>
          </a:xfrm>
          <a:custGeom>
            <a:avLst/>
            <a:gdLst/>
            <a:ahLst/>
            <a:cxnLst/>
            <a:rect l="l" t="t" r="r" b="b"/>
            <a:pathLst>
              <a:path w="159384" h="534035">
                <a:moveTo>
                  <a:pt x="22844" y="73325"/>
                </a:moveTo>
                <a:lnTo>
                  <a:pt x="18979" y="83181"/>
                </a:lnTo>
                <a:lnTo>
                  <a:pt x="146761" y="533653"/>
                </a:lnTo>
                <a:lnTo>
                  <a:pt x="158978" y="530098"/>
                </a:lnTo>
                <a:lnTo>
                  <a:pt x="31174" y="79669"/>
                </a:lnTo>
                <a:lnTo>
                  <a:pt x="22844" y="73325"/>
                </a:lnTo>
                <a:close/>
              </a:path>
              <a:path w="159384" h="534035">
                <a:moveTo>
                  <a:pt x="1993" y="0"/>
                </a:moveTo>
                <a:lnTo>
                  <a:pt x="0" y="132587"/>
                </a:lnTo>
                <a:lnTo>
                  <a:pt x="18979" y="83181"/>
                </a:lnTo>
                <a:lnTo>
                  <a:pt x="16675" y="75056"/>
                </a:lnTo>
                <a:lnTo>
                  <a:pt x="22756" y="73350"/>
                </a:lnTo>
                <a:lnTo>
                  <a:pt x="23010" y="73278"/>
                </a:lnTo>
                <a:lnTo>
                  <a:pt x="28892" y="71627"/>
                </a:lnTo>
                <a:lnTo>
                  <a:pt x="47697" y="71627"/>
                </a:lnTo>
                <a:lnTo>
                  <a:pt x="1993" y="0"/>
                </a:lnTo>
                <a:close/>
              </a:path>
              <a:path w="159384" h="534035">
                <a:moveTo>
                  <a:pt x="47697" y="71627"/>
                </a:moveTo>
                <a:lnTo>
                  <a:pt x="28892" y="71627"/>
                </a:lnTo>
                <a:lnTo>
                  <a:pt x="31174" y="79669"/>
                </a:lnTo>
                <a:lnTo>
                  <a:pt x="73304" y="111759"/>
                </a:lnTo>
                <a:lnTo>
                  <a:pt x="47697" y="71627"/>
                </a:lnTo>
                <a:close/>
              </a:path>
              <a:path w="159384" h="534035">
                <a:moveTo>
                  <a:pt x="22756" y="73350"/>
                </a:moveTo>
                <a:lnTo>
                  <a:pt x="16675" y="75056"/>
                </a:lnTo>
                <a:lnTo>
                  <a:pt x="18979" y="83181"/>
                </a:lnTo>
                <a:lnTo>
                  <a:pt x="22756" y="73350"/>
                </a:lnTo>
                <a:close/>
              </a:path>
              <a:path w="159384" h="534035">
                <a:moveTo>
                  <a:pt x="28892" y="71627"/>
                </a:moveTo>
                <a:lnTo>
                  <a:pt x="22844" y="73325"/>
                </a:lnTo>
                <a:lnTo>
                  <a:pt x="31174" y="79669"/>
                </a:lnTo>
                <a:lnTo>
                  <a:pt x="28892" y="71627"/>
                </a:lnTo>
                <a:close/>
              </a:path>
              <a:path w="159384" h="534035">
                <a:moveTo>
                  <a:pt x="23010" y="73278"/>
                </a:moveTo>
                <a:lnTo>
                  <a:pt x="22783" y="73278"/>
                </a:lnTo>
                <a:lnTo>
                  <a:pt x="23010" y="73278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31" y="1824568"/>
            <a:ext cx="130746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Narrow" panose="020B0606020202030204" pitchFamily="34" charset="0"/>
                <a:cs typeface="Arial"/>
              </a:rPr>
              <a:t>1. </a:t>
            </a:r>
            <a:br>
              <a:rPr lang="en-US" dirty="0">
                <a:latin typeface="Arial Narrow" panose="020B0606020202030204" pitchFamily="34" charset="0"/>
                <a:cs typeface="Arial"/>
              </a:rPr>
            </a:br>
            <a:r>
              <a:rPr dirty="0">
                <a:latin typeface="Arial Narrow" panose="020B0606020202030204" pitchFamily="34" charset="0"/>
                <a:cs typeface="Arial"/>
              </a:rPr>
              <a:t>Read </a:t>
            </a:r>
            <a:endParaRPr lang="en-US" dirty="0">
              <a:latin typeface="Arial Narrow" panose="020B0606020202030204" pitchFamily="34" charset="0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Narrow" panose="020B0606020202030204" pitchFamily="34" charset="0"/>
                <a:cs typeface="Arial"/>
              </a:rPr>
              <a:t>old  data.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0232" y="3089238"/>
            <a:ext cx="1224000" cy="576000"/>
            <a:chOff x="533400" y="2895600"/>
            <a:chExt cx="879475" cy="274320"/>
          </a:xfrm>
        </p:grpSpPr>
        <p:sp>
          <p:nvSpPr>
            <p:cNvPr id="9" name="object 9"/>
            <p:cNvSpPr/>
            <p:nvPr/>
          </p:nvSpPr>
          <p:spPr>
            <a:xfrm>
              <a:off x="539495" y="2901695"/>
              <a:ext cx="867410" cy="262255"/>
            </a:xfrm>
            <a:custGeom>
              <a:avLst/>
              <a:gdLst/>
              <a:ahLst/>
              <a:cxnLst/>
              <a:rect l="l" t="t" r="r" b="b"/>
              <a:pathLst>
                <a:path w="867410" h="262255">
                  <a:moveTo>
                    <a:pt x="867156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867156" y="262127"/>
                  </a:lnTo>
                  <a:lnTo>
                    <a:pt x="86715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algn="ctr"/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9495" y="2901695"/>
              <a:ext cx="867410" cy="262255"/>
            </a:xfrm>
            <a:custGeom>
              <a:avLst/>
              <a:gdLst/>
              <a:ahLst/>
              <a:cxnLst/>
              <a:rect l="l" t="t" r="r" b="b"/>
              <a:pathLst>
                <a:path w="867410" h="262255">
                  <a:moveTo>
                    <a:pt x="0" y="262127"/>
                  </a:moveTo>
                  <a:lnTo>
                    <a:pt x="867156" y="262127"/>
                  </a:lnTo>
                  <a:lnTo>
                    <a:pt x="867156" y="0"/>
                  </a:lnTo>
                  <a:lnTo>
                    <a:pt x="0" y="0"/>
                  </a:lnTo>
                  <a:lnTo>
                    <a:pt x="0" y="2621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98768" y="3089140"/>
            <a:ext cx="1224000" cy="576000"/>
            <a:chOff x="1600200" y="2895600"/>
            <a:chExt cx="879475" cy="274320"/>
          </a:xfrm>
        </p:grpSpPr>
        <p:sp>
          <p:nvSpPr>
            <p:cNvPr id="12" name="object 12"/>
            <p:cNvSpPr/>
            <p:nvPr/>
          </p:nvSpPr>
          <p:spPr>
            <a:xfrm>
              <a:off x="1606295" y="2901695"/>
              <a:ext cx="867410" cy="262255"/>
            </a:xfrm>
            <a:custGeom>
              <a:avLst/>
              <a:gdLst/>
              <a:ahLst/>
              <a:cxnLst/>
              <a:rect l="l" t="t" r="r" b="b"/>
              <a:pathLst>
                <a:path w="867410" h="262255">
                  <a:moveTo>
                    <a:pt x="867155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867155" y="262127"/>
                  </a:lnTo>
                  <a:lnTo>
                    <a:pt x="86715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algn="ctr"/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6295" y="2901695"/>
              <a:ext cx="867410" cy="262255"/>
            </a:xfrm>
            <a:custGeom>
              <a:avLst/>
              <a:gdLst/>
              <a:ahLst/>
              <a:cxnLst/>
              <a:rect l="l" t="t" r="r" b="b"/>
              <a:pathLst>
                <a:path w="867410" h="262255">
                  <a:moveTo>
                    <a:pt x="0" y="262127"/>
                  </a:moveTo>
                  <a:lnTo>
                    <a:pt x="867155" y="262127"/>
                  </a:lnTo>
                  <a:lnTo>
                    <a:pt x="867155" y="0"/>
                  </a:lnTo>
                  <a:lnTo>
                    <a:pt x="0" y="0"/>
                  </a:lnTo>
                  <a:lnTo>
                    <a:pt x="0" y="2621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 anchor="ctr"/>
            <a:lstStyle/>
            <a:p>
              <a:pPr algn="ctr"/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7039" y="3198854"/>
            <a:ext cx="1099838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024890" algn="l"/>
              </a:tabLst>
            </a:pPr>
            <a:r>
              <a:rPr sz="2400" dirty="0">
                <a:latin typeface="Arial"/>
                <a:cs typeface="Arial"/>
              </a:rPr>
              <a:t>Old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05465" y="1867907"/>
            <a:ext cx="104203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Narrow" panose="020B0606020202030204" pitchFamily="34" charset="0"/>
                <a:cs typeface="Arial"/>
              </a:rPr>
              <a:t>2. </a:t>
            </a:r>
            <a:endParaRPr lang="en-US" dirty="0">
              <a:latin typeface="Arial Narrow" panose="020B0606020202030204" pitchFamily="34" charset="0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Narrow" panose="020B0606020202030204" pitchFamily="34" charset="0"/>
                <a:cs typeface="Arial"/>
              </a:rPr>
              <a:t>Write  new data</a:t>
            </a:r>
          </a:p>
        </p:txBody>
      </p:sp>
      <p:sp>
        <p:nvSpPr>
          <p:cNvPr id="16" name="object 16"/>
          <p:cNvSpPr/>
          <p:nvPr/>
        </p:nvSpPr>
        <p:spPr>
          <a:xfrm>
            <a:off x="1559948" y="3689760"/>
            <a:ext cx="497452" cy="1017826"/>
          </a:xfrm>
          <a:custGeom>
            <a:avLst/>
            <a:gdLst/>
            <a:ahLst/>
            <a:cxnLst/>
            <a:rect l="l" t="t" r="r" b="b"/>
            <a:pathLst>
              <a:path w="309244" h="535304">
                <a:moveTo>
                  <a:pt x="29844" y="405892"/>
                </a:moveTo>
                <a:lnTo>
                  <a:pt x="0" y="535051"/>
                </a:lnTo>
                <a:lnTo>
                  <a:pt x="66141" y="472058"/>
                </a:lnTo>
                <a:lnTo>
                  <a:pt x="43306" y="472058"/>
                </a:lnTo>
                <a:lnTo>
                  <a:pt x="37782" y="468883"/>
                </a:lnTo>
                <a:lnTo>
                  <a:pt x="32257" y="465708"/>
                </a:lnTo>
                <a:lnTo>
                  <a:pt x="36411" y="458424"/>
                </a:lnTo>
                <a:lnTo>
                  <a:pt x="29844" y="405892"/>
                </a:lnTo>
                <a:close/>
              </a:path>
              <a:path w="309244" h="535304">
                <a:moveTo>
                  <a:pt x="47544" y="464624"/>
                </a:moveTo>
                <a:lnTo>
                  <a:pt x="37809" y="468844"/>
                </a:lnTo>
                <a:lnTo>
                  <a:pt x="43306" y="472058"/>
                </a:lnTo>
                <a:lnTo>
                  <a:pt x="47544" y="464624"/>
                </a:lnTo>
                <a:close/>
              </a:path>
              <a:path w="309244" h="535304">
                <a:moveTo>
                  <a:pt x="96012" y="443611"/>
                </a:moveTo>
                <a:lnTo>
                  <a:pt x="47544" y="464624"/>
                </a:lnTo>
                <a:lnTo>
                  <a:pt x="43306" y="472058"/>
                </a:lnTo>
                <a:lnTo>
                  <a:pt x="66141" y="472058"/>
                </a:lnTo>
                <a:lnTo>
                  <a:pt x="96012" y="443611"/>
                </a:lnTo>
                <a:close/>
              </a:path>
              <a:path w="309244" h="535304">
                <a:moveTo>
                  <a:pt x="37755" y="468868"/>
                </a:moveTo>
                <a:close/>
              </a:path>
              <a:path w="309244" h="535304">
                <a:moveTo>
                  <a:pt x="297814" y="0"/>
                </a:moveTo>
                <a:lnTo>
                  <a:pt x="36411" y="458424"/>
                </a:lnTo>
                <a:lnTo>
                  <a:pt x="37714" y="468844"/>
                </a:lnTo>
                <a:lnTo>
                  <a:pt x="47544" y="464624"/>
                </a:lnTo>
                <a:lnTo>
                  <a:pt x="308737" y="6350"/>
                </a:lnTo>
                <a:lnTo>
                  <a:pt x="297814" y="0"/>
                </a:lnTo>
                <a:close/>
              </a:path>
              <a:path w="309244" h="535304">
                <a:moveTo>
                  <a:pt x="36411" y="458424"/>
                </a:moveTo>
                <a:lnTo>
                  <a:pt x="32257" y="465708"/>
                </a:lnTo>
                <a:lnTo>
                  <a:pt x="37714" y="468844"/>
                </a:lnTo>
                <a:lnTo>
                  <a:pt x="36411" y="458424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19314" y="3048059"/>
            <a:ext cx="1224000" cy="576000"/>
          </a:xfrm>
          <a:prstGeom prst="rect">
            <a:avLst/>
          </a:prstGeom>
          <a:solidFill>
            <a:srgbClr val="FFC000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marL="44450" algn="ctr">
              <a:lnSpc>
                <a:spcPts val="2305"/>
              </a:lnSpc>
            </a:pPr>
            <a:r>
              <a:rPr sz="2400" dirty="0">
                <a:latin typeface="Arial"/>
                <a:cs typeface="Arial"/>
              </a:rPr>
              <a:t>Old P.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47072" y="676017"/>
            <a:ext cx="1824989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2222500" algn="l"/>
              </a:tabLst>
            </a:pPr>
            <a:r>
              <a:rPr dirty="0">
                <a:latin typeface="Arial Narrow" panose="020B0606020202030204" pitchFamily="34" charset="0"/>
                <a:cs typeface="Arial"/>
              </a:rPr>
              <a:t>3. </a:t>
            </a:r>
            <a:endParaRPr lang="en-US" dirty="0">
              <a:latin typeface="Arial Narrow" panose="020B0606020202030204" pitchFamily="34" charset="0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2222500" algn="l"/>
              </a:tabLst>
            </a:pPr>
            <a:r>
              <a:rPr dirty="0">
                <a:latin typeface="Arial Narrow" panose="020B0606020202030204" pitchFamily="34" charset="0"/>
                <a:cs typeface="Arial"/>
              </a:rPr>
              <a:t>XOR </a:t>
            </a:r>
            <a:br>
              <a:rPr lang="en-US" dirty="0">
                <a:latin typeface="Arial Narrow" panose="020B0606020202030204" pitchFamily="34" charset="0"/>
                <a:cs typeface="Arial"/>
              </a:rPr>
            </a:br>
            <a:r>
              <a:rPr dirty="0">
                <a:latin typeface="Arial Narrow" panose="020B0606020202030204" pitchFamily="34" charset="0"/>
                <a:cs typeface="Arial"/>
              </a:rPr>
              <a:t>old and</a:t>
            </a:r>
            <a:r>
              <a:rPr lang="en-US" dirty="0">
                <a:latin typeface="Arial Narrow" panose="020B0606020202030204" pitchFamily="34" charset="0"/>
                <a:cs typeface="Arial"/>
              </a:rPr>
              <a:t> </a:t>
            </a:r>
            <a:r>
              <a:rPr dirty="0">
                <a:latin typeface="Arial Narrow" panose="020B0606020202030204" pitchFamily="34" charset="0"/>
                <a:cs typeface="Arial"/>
              </a:rPr>
              <a:t>new data </a:t>
            </a:r>
            <a:br>
              <a:rPr lang="en-US" dirty="0">
                <a:latin typeface="Arial Narrow" panose="020B0606020202030204" pitchFamily="34" charset="0"/>
                <a:cs typeface="Arial"/>
              </a:rPr>
            </a:br>
            <a:r>
              <a:rPr dirty="0">
                <a:latin typeface="Arial Narrow" panose="020B0606020202030204" pitchFamily="34" charset="0"/>
                <a:cs typeface="Arial"/>
              </a:rPr>
              <a:t>to create</a:t>
            </a:r>
            <a:r>
              <a:rPr lang="en-US" dirty="0">
                <a:latin typeface="Arial Narrow" panose="020B0606020202030204" pitchFamily="34" charset="0"/>
                <a:cs typeface="Arial"/>
              </a:rPr>
              <a:t> </a:t>
            </a:r>
            <a:br>
              <a:rPr lang="en-US" dirty="0">
                <a:latin typeface="Arial Narrow" panose="020B0606020202030204" pitchFamily="34" charset="0"/>
                <a:cs typeface="Arial"/>
              </a:rPr>
            </a:br>
            <a:r>
              <a:rPr lang="en-US" dirty="0">
                <a:latin typeface="Arial Narrow" panose="020B0606020202030204" pitchFamily="34" charset="0"/>
                <a:cs typeface="Arial"/>
              </a:rPr>
              <a:t>Partial Product</a:t>
            </a:r>
            <a:endParaRPr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19485" y="783679"/>
            <a:ext cx="2124515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Narrow" panose="020B0606020202030204" pitchFamily="34" charset="0"/>
                <a:cs typeface="Arial"/>
              </a:rPr>
              <a:t>5. </a:t>
            </a:r>
            <a:endParaRPr lang="en-US" dirty="0">
              <a:latin typeface="Arial Narrow" panose="020B0606020202030204" pitchFamily="34" charset="0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Narrow" panose="020B0606020202030204" pitchFamily="34" charset="0"/>
                <a:cs typeface="Arial"/>
              </a:rPr>
              <a:t>XOR </a:t>
            </a:r>
            <a:br>
              <a:rPr lang="en-US" dirty="0">
                <a:latin typeface="Arial Narrow" panose="020B0606020202030204" pitchFamily="34" charset="0"/>
                <a:cs typeface="Arial"/>
              </a:rPr>
            </a:br>
            <a:r>
              <a:rPr dirty="0">
                <a:latin typeface="Arial Narrow" panose="020B0606020202030204" pitchFamily="34" charset="0"/>
                <a:cs typeface="Arial"/>
              </a:rPr>
              <a:t>old parity with  partial product, writing</a:t>
            </a:r>
            <a:r>
              <a:rPr lang="en-US" dirty="0">
                <a:latin typeface="Arial Narrow" panose="020B0606020202030204" pitchFamily="34" charset="0"/>
                <a:cs typeface="Arial"/>
              </a:rPr>
              <a:t> out result as new parity</a:t>
            </a:r>
            <a:endParaRPr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7888" y="3044315"/>
            <a:ext cx="1224000" cy="576000"/>
          </a:xfrm>
          <a:prstGeom prst="rect">
            <a:avLst/>
          </a:prstGeom>
          <a:solidFill>
            <a:srgbClr val="FFC000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marL="135255" algn="ctr">
              <a:lnSpc>
                <a:spcPts val="2305"/>
              </a:lnSpc>
            </a:pPr>
            <a:r>
              <a:rPr sz="2400" dirty="0">
                <a:latin typeface="Arial"/>
                <a:cs typeface="Arial"/>
              </a:rPr>
              <a:t>P. P.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687969" y="2705760"/>
            <a:ext cx="1058383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900" spc="-600" baseline="-6734" dirty="0">
                <a:latin typeface="Arial"/>
                <a:cs typeface="Arial"/>
              </a:rPr>
              <a:t>}</a:t>
            </a:r>
            <a:r>
              <a:rPr sz="9900" spc="-1852" baseline="-673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XOR</a:t>
            </a:r>
          </a:p>
        </p:txBody>
      </p:sp>
      <p:sp>
        <p:nvSpPr>
          <p:cNvPr id="24" name="object 24"/>
          <p:cNvSpPr/>
          <p:nvPr/>
        </p:nvSpPr>
        <p:spPr>
          <a:xfrm>
            <a:off x="6208147" y="3799949"/>
            <a:ext cx="1321308" cy="907637"/>
          </a:xfrm>
          <a:custGeom>
            <a:avLst/>
            <a:gdLst/>
            <a:ahLst/>
            <a:cxnLst/>
            <a:rect l="l" t="t" r="r" b="b"/>
            <a:pathLst>
              <a:path w="1297304" h="842010">
                <a:moveTo>
                  <a:pt x="74543" y="40663"/>
                </a:moveTo>
                <a:lnTo>
                  <a:pt x="64008" y="41401"/>
                </a:lnTo>
                <a:lnTo>
                  <a:pt x="67665" y="51318"/>
                </a:lnTo>
                <a:lnTo>
                  <a:pt x="1290447" y="842009"/>
                </a:lnTo>
                <a:lnTo>
                  <a:pt x="1297304" y="831342"/>
                </a:lnTo>
                <a:lnTo>
                  <a:pt x="74543" y="40663"/>
                </a:lnTo>
                <a:close/>
              </a:path>
              <a:path w="1297304" h="842010">
                <a:moveTo>
                  <a:pt x="0" y="0"/>
                </a:moveTo>
                <a:lnTo>
                  <a:pt x="85978" y="100964"/>
                </a:lnTo>
                <a:lnTo>
                  <a:pt x="67665" y="51318"/>
                </a:lnTo>
                <a:lnTo>
                  <a:pt x="60578" y="46736"/>
                </a:lnTo>
                <a:lnTo>
                  <a:pt x="67437" y="36067"/>
                </a:lnTo>
                <a:lnTo>
                  <a:pt x="124316" y="36067"/>
                </a:lnTo>
                <a:lnTo>
                  <a:pt x="0" y="0"/>
                </a:lnTo>
                <a:close/>
              </a:path>
              <a:path w="1297304" h="842010">
                <a:moveTo>
                  <a:pt x="64008" y="41401"/>
                </a:moveTo>
                <a:lnTo>
                  <a:pt x="60578" y="46736"/>
                </a:lnTo>
                <a:lnTo>
                  <a:pt x="67665" y="51318"/>
                </a:lnTo>
                <a:lnTo>
                  <a:pt x="64008" y="41401"/>
                </a:lnTo>
                <a:close/>
              </a:path>
              <a:path w="1297304" h="842010">
                <a:moveTo>
                  <a:pt x="67437" y="36067"/>
                </a:moveTo>
                <a:lnTo>
                  <a:pt x="64008" y="41401"/>
                </a:lnTo>
                <a:lnTo>
                  <a:pt x="74543" y="40663"/>
                </a:lnTo>
                <a:lnTo>
                  <a:pt x="67437" y="36067"/>
                </a:lnTo>
                <a:close/>
              </a:path>
              <a:path w="1297304" h="842010">
                <a:moveTo>
                  <a:pt x="124316" y="36067"/>
                </a:moveTo>
                <a:lnTo>
                  <a:pt x="67437" y="36067"/>
                </a:lnTo>
                <a:lnTo>
                  <a:pt x="74543" y="40663"/>
                </a:lnTo>
                <a:lnTo>
                  <a:pt x="127380" y="36956"/>
                </a:lnTo>
                <a:lnTo>
                  <a:pt x="124316" y="36067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04388" y="2657892"/>
            <a:ext cx="9239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900" spc="-600" baseline="-8838" dirty="0">
                <a:latin typeface="Arial"/>
                <a:cs typeface="Arial"/>
              </a:rPr>
              <a:t>}</a:t>
            </a:r>
            <a:r>
              <a:rPr sz="9900" spc="-1852" baseline="-8838" dirty="0">
                <a:latin typeface="Arial"/>
                <a:cs typeface="Arial"/>
              </a:rPr>
              <a:t> </a:t>
            </a:r>
            <a:r>
              <a:rPr sz="2400" spc="-315" dirty="0">
                <a:latin typeface="Arial"/>
                <a:cs typeface="Arial"/>
              </a:rPr>
              <a:t>XOR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8687" y="3048000"/>
            <a:ext cx="1224000" cy="576000"/>
          </a:xfrm>
          <a:prstGeom prst="rect">
            <a:avLst/>
          </a:prstGeom>
          <a:solidFill>
            <a:srgbClr val="FFC000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05"/>
              </a:lnSpc>
            </a:pPr>
            <a:r>
              <a:rPr sz="2400" dirty="0">
                <a:latin typeface="Arial"/>
                <a:cs typeface="Arial"/>
              </a:rPr>
              <a:t>New P.</a:t>
            </a:r>
          </a:p>
        </p:txBody>
      </p:sp>
      <p:sp>
        <p:nvSpPr>
          <p:cNvPr id="27" name="object 27"/>
          <p:cNvSpPr/>
          <p:nvPr/>
        </p:nvSpPr>
        <p:spPr>
          <a:xfrm>
            <a:off x="8001000" y="3818691"/>
            <a:ext cx="560712" cy="931628"/>
          </a:xfrm>
          <a:custGeom>
            <a:avLst/>
            <a:gdLst/>
            <a:ahLst/>
            <a:cxnLst/>
            <a:rect l="l" t="t" r="r" b="b"/>
            <a:pathLst>
              <a:path w="172084" h="838200">
                <a:moveTo>
                  <a:pt x="0" y="706120"/>
                </a:moveTo>
                <a:lnTo>
                  <a:pt x="14985" y="837819"/>
                </a:lnTo>
                <a:lnTo>
                  <a:pt x="52538" y="763905"/>
                </a:lnTo>
                <a:lnTo>
                  <a:pt x="34797" y="763905"/>
                </a:lnTo>
                <a:lnTo>
                  <a:pt x="28881" y="762889"/>
                </a:lnTo>
                <a:lnTo>
                  <a:pt x="28447" y="762889"/>
                </a:lnTo>
                <a:lnTo>
                  <a:pt x="22225" y="761746"/>
                </a:lnTo>
                <a:lnTo>
                  <a:pt x="23720" y="753455"/>
                </a:lnTo>
                <a:lnTo>
                  <a:pt x="0" y="706120"/>
                </a:lnTo>
                <a:close/>
              </a:path>
              <a:path w="172084" h="838200">
                <a:moveTo>
                  <a:pt x="36295" y="755597"/>
                </a:moveTo>
                <a:lnTo>
                  <a:pt x="28515" y="762826"/>
                </a:lnTo>
                <a:lnTo>
                  <a:pt x="34797" y="763905"/>
                </a:lnTo>
                <a:lnTo>
                  <a:pt x="36295" y="755597"/>
                </a:lnTo>
                <a:close/>
              </a:path>
              <a:path w="172084" h="838200">
                <a:moveTo>
                  <a:pt x="75056" y="719582"/>
                </a:moveTo>
                <a:lnTo>
                  <a:pt x="36295" y="755597"/>
                </a:lnTo>
                <a:lnTo>
                  <a:pt x="34797" y="763905"/>
                </a:lnTo>
                <a:lnTo>
                  <a:pt x="52538" y="763905"/>
                </a:lnTo>
                <a:lnTo>
                  <a:pt x="75056" y="719582"/>
                </a:lnTo>
                <a:close/>
              </a:path>
              <a:path w="172084" h="838200">
                <a:moveTo>
                  <a:pt x="28515" y="762826"/>
                </a:moveTo>
                <a:lnTo>
                  <a:pt x="28881" y="762889"/>
                </a:lnTo>
                <a:lnTo>
                  <a:pt x="28515" y="762826"/>
                </a:lnTo>
                <a:close/>
              </a:path>
              <a:path w="172084" h="838200">
                <a:moveTo>
                  <a:pt x="159638" y="0"/>
                </a:moveTo>
                <a:lnTo>
                  <a:pt x="23720" y="753455"/>
                </a:lnTo>
                <a:lnTo>
                  <a:pt x="28407" y="762807"/>
                </a:lnTo>
                <a:lnTo>
                  <a:pt x="36295" y="755597"/>
                </a:lnTo>
                <a:lnTo>
                  <a:pt x="172084" y="2286"/>
                </a:lnTo>
                <a:lnTo>
                  <a:pt x="159638" y="0"/>
                </a:lnTo>
                <a:close/>
              </a:path>
              <a:path w="172084" h="838200">
                <a:moveTo>
                  <a:pt x="23720" y="753455"/>
                </a:moveTo>
                <a:lnTo>
                  <a:pt x="22225" y="761746"/>
                </a:lnTo>
                <a:lnTo>
                  <a:pt x="28407" y="762807"/>
                </a:lnTo>
                <a:lnTo>
                  <a:pt x="23720" y="753455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57940" y="6075305"/>
            <a:ext cx="1330960" cy="360045"/>
          </a:xfrm>
          <a:custGeom>
            <a:avLst/>
            <a:gdLst/>
            <a:ahLst/>
            <a:cxnLst/>
            <a:rect l="l" t="t" r="r" b="b"/>
            <a:pathLst>
              <a:path w="1330960" h="360045">
                <a:moveTo>
                  <a:pt x="1330452" y="0"/>
                </a:moveTo>
                <a:lnTo>
                  <a:pt x="0" y="0"/>
                </a:lnTo>
                <a:lnTo>
                  <a:pt x="0" y="359663"/>
                </a:lnTo>
                <a:lnTo>
                  <a:pt x="1330452" y="359663"/>
                </a:lnTo>
                <a:lnTo>
                  <a:pt x="133045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57940" y="6075305"/>
            <a:ext cx="1330960" cy="302005"/>
          </a:xfrm>
          <a:prstGeom prst="rect">
            <a:avLst/>
          </a:prstGeom>
          <a:ln w="12192">
            <a:solidFill>
              <a:srgbClr val="FFFFF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434"/>
              </a:spcBef>
            </a:pPr>
            <a:r>
              <a:rPr sz="1600" b="1" dirty="0">
                <a:latin typeface="Arial"/>
                <a:cs typeface="Arial"/>
              </a:rPr>
              <a:t>Chunk 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88620" y="6075305"/>
            <a:ext cx="1330960" cy="360045"/>
          </a:xfrm>
          <a:custGeom>
            <a:avLst/>
            <a:gdLst/>
            <a:ahLst/>
            <a:cxnLst/>
            <a:rect l="l" t="t" r="r" b="b"/>
            <a:pathLst>
              <a:path w="1330960" h="360045">
                <a:moveTo>
                  <a:pt x="1330452" y="0"/>
                </a:moveTo>
                <a:lnTo>
                  <a:pt x="0" y="0"/>
                </a:lnTo>
                <a:lnTo>
                  <a:pt x="0" y="359663"/>
                </a:lnTo>
                <a:lnTo>
                  <a:pt x="1330452" y="359663"/>
                </a:lnTo>
                <a:lnTo>
                  <a:pt x="133045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88620" y="6075305"/>
            <a:ext cx="1330960" cy="302005"/>
          </a:xfrm>
          <a:prstGeom prst="rect">
            <a:avLst/>
          </a:prstGeom>
          <a:ln w="12192">
            <a:solidFill>
              <a:srgbClr val="FFFFF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434"/>
              </a:spcBef>
            </a:pPr>
            <a:r>
              <a:rPr sz="1600" b="1" dirty="0">
                <a:latin typeface="Arial"/>
                <a:cs typeface="Arial"/>
              </a:rPr>
              <a:t>Chunk 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20824" y="6075305"/>
            <a:ext cx="1330960" cy="360045"/>
          </a:xfrm>
          <a:custGeom>
            <a:avLst/>
            <a:gdLst/>
            <a:ahLst/>
            <a:cxnLst/>
            <a:rect l="l" t="t" r="r" b="b"/>
            <a:pathLst>
              <a:path w="1330959" h="360045">
                <a:moveTo>
                  <a:pt x="1330452" y="0"/>
                </a:moveTo>
                <a:lnTo>
                  <a:pt x="0" y="0"/>
                </a:lnTo>
                <a:lnTo>
                  <a:pt x="0" y="359663"/>
                </a:lnTo>
                <a:lnTo>
                  <a:pt x="1330452" y="359663"/>
                </a:lnTo>
                <a:lnTo>
                  <a:pt x="133045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20824" y="6075305"/>
            <a:ext cx="1330960" cy="302005"/>
          </a:xfrm>
          <a:prstGeom prst="rect">
            <a:avLst/>
          </a:prstGeom>
          <a:ln w="12192">
            <a:solidFill>
              <a:srgbClr val="FFFFF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434"/>
              </a:spcBef>
            </a:pPr>
            <a:r>
              <a:rPr sz="1600" b="1" dirty="0">
                <a:latin typeface="Arial"/>
                <a:cs typeface="Arial"/>
              </a:rPr>
              <a:t>Chunk 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369435" y="4920113"/>
            <a:ext cx="1053465" cy="1329690"/>
            <a:chOff x="7258811" y="4448555"/>
            <a:chExt cx="1053465" cy="1329690"/>
          </a:xfrm>
        </p:grpSpPr>
        <p:sp>
          <p:nvSpPr>
            <p:cNvPr id="35" name="object 35"/>
            <p:cNvSpPr/>
            <p:nvPr/>
          </p:nvSpPr>
          <p:spPr>
            <a:xfrm>
              <a:off x="7271003" y="5141975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50" y="0"/>
                  </a:moveTo>
                  <a:lnTo>
                    <a:pt x="444549" y="1452"/>
                  </a:lnTo>
                  <a:lnTo>
                    <a:pt x="377604" y="5685"/>
                  </a:lnTo>
                  <a:lnTo>
                    <a:pt x="314128" y="12507"/>
                  </a:lnTo>
                  <a:lnTo>
                    <a:pt x="254733" y="21731"/>
                  </a:lnTo>
                  <a:lnTo>
                    <a:pt x="200032" y="33166"/>
                  </a:lnTo>
                  <a:lnTo>
                    <a:pt x="150637" y="46624"/>
                  </a:lnTo>
                  <a:lnTo>
                    <a:pt x="107161" y="61916"/>
                  </a:lnTo>
                  <a:lnTo>
                    <a:pt x="70216" y="78852"/>
                  </a:lnTo>
                  <a:lnTo>
                    <a:pt x="18370" y="116901"/>
                  </a:lnTo>
                  <a:lnTo>
                    <a:pt x="0" y="159258"/>
                  </a:lnTo>
                  <a:lnTo>
                    <a:pt x="4694" y="180879"/>
                  </a:lnTo>
                  <a:lnTo>
                    <a:pt x="40415" y="221271"/>
                  </a:lnTo>
                  <a:lnTo>
                    <a:pt x="107161" y="256599"/>
                  </a:lnTo>
                  <a:lnTo>
                    <a:pt x="150637" y="271891"/>
                  </a:lnTo>
                  <a:lnTo>
                    <a:pt x="200032" y="285349"/>
                  </a:lnTo>
                  <a:lnTo>
                    <a:pt x="254733" y="296784"/>
                  </a:lnTo>
                  <a:lnTo>
                    <a:pt x="314128" y="306008"/>
                  </a:lnTo>
                  <a:lnTo>
                    <a:pt x="377604" y="312830"/>
                  </a:lnTo>
                  <a:lnTo>
                    <a:pt x="444549" y="317063"/>
                  </a:lnTo>
                  <a:lnTo>
                    <a:pt x="514350" y="318516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700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71003" y="5141975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0" y="116901"/>
                  </a:lnTo>
                  <a:lnTo>
                    <a:pt x="70216" y="78852"/>
                  </a:lnTo>
                  <a:lnTo>
                    <a:pt x="107161" y="61916"/>
                  </a:lnTo>
                  <a:lnTo>
                    <a:pt x="150637" y="46624"/>
                  </a:lnTo>
                  <a:lnTo>
                    <a:pt x="200032" y="33166"/>
                  </a:lnTo>
                  <a:lnTo>
                    <a:pt x="254733" y="21731"/>
                  </a:lnTo>
                  <a:lnTo>
                    <a:pt x="314128" y="12507"/>
                  </a:lnTo>
                  <a:lnTo>
                    <a:pt x="377604" y="5685"/>
                  </a:lnTo>
                  <a:lnTo>
                    <a:pt x="444549" y="1452"/>
                  </a:lnTo>
                  <a:lnTo>
                    <a:pt x="514350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700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50" y="318516"/>
                  </a:lnTo>
                  <a:lnTo>
                    <a:pt x="444549" y="317063"/>
                  </a:lnTo>
                  <a:lnTo>
                    <a:pt x="377604" y="312830"/>
                  </a:lnTo>
                  <a:lnTo>
                    <a:pt x="314128" y="306008"/>
                  </a:lnTo>
                  <a:lnTo>
                    <a:pt x="254733" y="296784"/>
                  </a:lnTo>
                  <a:lnTo>
                    <a:pt x="200032" y="285349"/>
                  </a:lnTo>
                  <a:lnTo>
                    <a:pt x="150637" y="271891"/>
                  </a:lnTo>
                  <a:lnTo>
                    <a:pt x="107161" y="256599"/>
                  </a:lnTo>
                  <a:lnTo>
                    <a:pt x="70216" y="239663"/>
                  </a:lnTo>
                  <a:lnTo>
                    <a:pt x="18370" y="201614"/>
                  </a:lnTo>
                  <a:lnTo>
                    <a:pt x="0" y="15925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61859" y="4614671"/>
              <a:ext cx="1049020" cy="685800"/>
            </a:xfrm>
            <a:custGeom>
              <a:avLst/>
              <a:gdLst/>
              <a:ahLst/>
              <a:cxnLst/>
              <a:rect l="l" t="t" r="r" b="b"/>
              <a:pathLst>
                <a:path w="1049020" h="685800">
                  <a:moveTo>
                    <a:pt x="1048511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1048511" y="685799"/>
                  </a:lnTo>
                  <a:lnTo>
                    <a:pt x="1048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72527" y="4454651"/>
              <a:ext cx="1027430" cy="327660"/>
            </a:xfrm>
            <a:custGeom>
              <a:avLst/>
              <a:gdLst/>
              <a:ahLst/>
              <a:cxnLst/>
              <a:rect l="l" t="t" r="r" b="b"/>
              <a:pathLst>
                <a:path w="1027429" h="327660">
                  <a:moveTo>
                    <a:pt x="513588" y="0"/>
                  </a:moveTo>
                  <a:lnTo>
                    <a:pt x="443908" y="1496"/>
                  </a:lnTo>
                  <a:lnTo>
                    <a:pt x="377075" y="5856"/>
                  </a:lnTo>
                  <a:lnTo>
                    <a:pt x="313699" y="12882"/>
                  </a:lnTo>
                  <a:lnTo>
                    <a:pt x="254395" y="22380"/>
                  </a:lnTo>
                  <a:lnTo>
                    <a:pt x="199773" y="34153"/>
                  </a:lnTo>
                  <a:lnTo>
                    <a:pt x="150447" y="48006"/>
                  </a:lnTo>
                  <a:lnTo>
                    <a:pt x="107029" y="63742"/>
                  </a:lnTo>
                  <a:lnTo>
                    <a:pt x="70132" y="81167"/>
                  </a:lnTo>
                  <a:lnTo>
                    <a:pt x="18349" y="120297"/>
                  </a:lnTo>
                  <a:lnTo>
                    <a:pt x="0" y="163830"/>
                  </a:lnTo>
                  <a:lnTo>
                    <a:pt x="4689" y="186048"/>
                  </a:lnTo>
                  <a:lnTo>
                    <a:pt x="40368" y="227576"/>
                  </a:lnTo>
                  <a:lnTo>
                    <a:pt x="107029" y="263917"/>
                  </a:lnTo>
                  <a:lnTo>
                    <a:pt x="150447" y="279654"/>
                  </a:lnTo>
                  <a:lnTo>
                    <a:pt x="199773" y="293506"/>
                  </a:lnTo>
                  <a:lnTo>
                    <a:pt x="254395" y="305279"/>
                  </a:lnTo>
                  <a:lnTo>
                    <a:pt x="313699" y="314777"/>
                  </a:lnTo>
                  <a:lnTo>
                    <a:pt x="377075" y="321803"/>
                  </a:lnTo>
                  <a:lnTo>
                    <a:pt x="443908" y="326163"/>
                  </a:lnTo>
                  <a:lnTo>
                    <a:pt x="513588" y="327660"/>
                  </a:lnTo>
                  <a:lnTo>
                    <a:pt x="583267" y="326163"/>
                  </a:lnTo>
                  <a:lnTo>
                    <a:pt x="650100" y="321803"/>
                  </a:lnTo>
                  <a:lnTo>
                    <a:pt x="713476" y="314777"/>
                  </a:lnTo>
                  <a:lnTo>
                    <a:pt x="772780" y="305279"/>
                  </a:lnTo>
                  <a:lnTo>
                    <a:pt x="827402" y="293506"/>
                  </a:lnTo>
                  <a:lnTo>
                    <a:pt x="876728" y="279654"/>
                  </a:lnTo>
                  <a:lnTo>
                    <a:pt x="920146" y="263917"/>
                  </a:lnTo>
                  <a:lnTo>
                    <a:pt x="957043" y="246492"/>
                  </a:lnTo>
                  <a:lnTo>
                    <a:pt x="1008826" y="207362"/>
                  </a:lnTo>
                  <a:lnTo>
                    <a:pt x="1027176" y="163830"/>
                  </a:lnTo>
                  <a:lnTo>
                    <a:pt x="1022486" y="141611"/>
                  </a:lnTo>
                  <a:lnTo>
                    <a:pt x="986807" y="100083"/>
                  </a:lnTo>
                  <a:lnTo>
                    <a:pt x="920146" y="63742"/>
                  </a:lnTo>
                  <a:lnTo>
                    <a:pt x="876728" y="48006"/>
                  </a:lnTo>
                  <a:lnTo>
                    <a:pt x="827402" y="34153"/>
                  </a:lnTo>
                  <a:lnTo>
                    <a:pt x="772780" y="22380"/>
                  </a:lnTo>
                  <a:lnTo>
                    <a:pt x="713476" y="12882"/>
                  </a:lnTo>
                  <a:lnTo>
                    <a:pt x="650100" y="5856"/>
                  </a:lnTo>
                  <a:lnTo>
                    <a:pt x="583267" y="1496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64907" y="4454651"/>
              <a:ext cx="1041400" cy="850900"/>
            </a:xfrm>
            <a:custGeom>
              <a:avLst/>
              <a:gdLst/>
              <a:ahLst/>
              <a:cxnLst/>
              <a:rect l="l" t="t" r="r" b="b"/>
              <a:pathLst>
                <a:path w="1041400" h="850900">
                  <a:moveTo>
                    <a:pt x="7620" y="163830"/>
                  </a:moveTo>
                  <a:lnTo>
                    <a:pt x="25969" y="120297"/>
                  </a:lnTo>
                  <a:lnTo>
                    <a:pt x="77752" y="81167"/>
                  </a:lnTo>
                  <a:lnTo>
                    <a:pt x="114649" y="63742"/>
                  </a:lnTo>
                  <a:lnTo>
                    <a:pt x="158067" y="48006"/>
                  </a:lnTo>
                  <a:lnTo>
                    <a:pt x="207393" y="34153"/>
                  </a:lnTo>
                  <a:lnTo>
                    <a:pt x="262015" y="22380"/>
                  </a:lnTo>
                  <a:lnTo>
                    <a:pt x="321319" y="12882"/>
                  </a:lnTo>
                  <a:lnTo>
                    <a:pt x="384695" y="5856"/>
                  </a:lnTo>
                  <a:lnTo>
                    <a:pt x="451528" y="1496"/>
                  </a:lnTo>
                  <a:lnTo>
                    <a:pt x="521208" y="0"/>
                  </a:lnTo>
                  <a:lnTo>
                    <a:pt x="590887" y="1496"/>
                  </a:lnTo>
                  <a:lnTo>
                    <a:pt x="657720" y="5856"/>
                  </a:lnTo>
                  <a:lnTo>
                    <a:pt x="721096" y="12882"/>
                  </a:lnTo>
                  <a:lnTo>
                    <a:pt x="780400" y="22380"/>
                  </a:lnTo>
                  <a:lnTo>
                    <a:pt x="835022" y="34153"/>
                  </a:lnTo>
                  <a:lnTo>
                    <a:pt x="884348" y="48006"/>
                  </a:lnTo>
                  <a:lnTo>
                    <a:pt x="927766" y="63742"/>
                  </a:lnTo>
                  <a:lnTo>
                    <a:pt x="964663" y="81167"/>
                  </a:lnTo>
                  <a:lnTo>
                    <a:pt x="1016446" y="120297"/>
                  </a:lnTo>
                  <a:lnTo>
                    <a:pt x="1034796" y="163830"/>
                  </a:lnTo>
                  <a:lnTo>
                    <a:pt x="1030106" y="186048"/>
                  </a:lnTo>
                  <a:lnTo>
                    <a:pt x="994427" y="227576"/>
                  </a:lnTo>
                  <a:lnTo>
                    <a:pt x="927766" y="263917"/>
                  </a:lnTo>
                  <a:lnTo>
                    <a:pt x="884348" y="279654"/>
                  </a:lnTo>
                  <a:lnTo>
                    <a:pt x="835022" y="293506"/>
                  </a:lnTo>
                  <a:lnTo>
                    <a:pt x="780400" y="305279"/>
                  </a:lnTo>
                  <a:lnTo>
                    <a:pt x="721096" y="314777"/>
                  </a:lnTo>
                  <a:lnTo>
                    <a:pt x="657720" y="321803"/>
                  </a:lnTo>
                  <a:lnTo>
                    <a:pt x="590887" y="326163"/>
                  </a:lnTo>
                  <a:lnTo>
                    <a:pt x="521208" y="327660"/>
                  </a:lnTo>
                  <a:lnTo>
                    <a:pt x="451528" y="326163"/>
                  </a:lnTo>
                  <a:lnTo>
                    <a:pt x="384695" y="321803"/>
                  </a:lnTo>
                  <a:lnTo>
                    <a:pt x="321319" y="314777"/>
                  </a:lnTo>
                  <a:lnTo>
                    <a:pt x="262015" y="305279"/>
                  </a:lnTo>
                  <a:lnTo>
                    <a:pt x="207393" y="293506"/>
                  </a:lnTo>
                  <a:lnTo>
                    <a:pt x="158067" y="279654"/>
                  </a:lnTo>
                  <a:lnTo>
                    <a:pt x="114649" y="263917"/>
                  </a:lnTo>
                  <a:lnTo>
                    <a:pt x="77752" y="246492"/>
                  </a:lnTo>
                  <a:lnTo>
                    <a:pt x="25969" y="207362"/>
                  </a:lnTo>
                  <a:lnTo>
                    <a:pt x="7620" y="163830"/>
                  </a:lnTo>
                  <a:close/>
                </a:path>
                <a:path w="1041400" h="850900">
                  <a:moveTo>
                    <a:pt x="0" y="161544"/>
                  </a:moveTo>
                  <a:lnTo>
                    <a:pt x="0" y="845820"/>
                  </a:lnTo>
                </a:path>
                <a:path w="1041400" h="850900">
                  <a:moveTo>
                    <a:pt x="1040892" y="161544"/>
                  </a:moveTo>
                  <a:lnTo>
                    <a:pt x="1040892" y="8503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8163" y="4733543"/>
              <a:ext cx="688085" cy="45491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8831" y="4878323"/>
              <a:ext cx="720090" cy="899922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634992" y="5257680"/>
            <a:ext cx="440690" cy="71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64"/>
              </a:lnSpc>
              <a:spcBef>
                <a:spcPts val="95"/>
              </a:spcBef>
            </a:pPr>
            <a:r>
              <a:rPr sz="1600" b="1" spc="-150" dirty="0">
                <a:latin typeface="Arial"/>
                <a:cs typeface="Arial"/>
              </a:rPr>
              <a:t>Drive</a:t>
            </a:r>
            <a:endParaRPr sz="1600">
              <a:latin typeface="Arial"/>
              <a:cs typeface="Arial"/>
            </a:endParaRPr>
          </a:p>
          <a:p>
            <a:pPr marL="43180" algn="ctr">
              <a:lnSpc>
                <a:spcPts val="3685"/>
              </a:lnSpc>
            </a:pPr>
            <a:r>
              <a:rPr sz="3200" b="1" spc="-320" dirty="0"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77551" y="6075305"/>
            <a:ext cx="1330960" cy="360045"/>
          </a:xfrm>
          <a:custGeom>
            <a:avLst/>
            <a:gdLst/>
            <a:ahLst/>
            <a:cxnLst/>
            <a:rect l="l" t="t" r="r" b="b"/>
            <a:pathLst>
              <a:path w="1330960" h="360045">
                <a:moveTo>
                  <a:pt x="1330452" y="0"/>
                </a:moveTo>
                <a:lnTo>
                  <a:pt x="0" y="0"/>
                </a:lnTo>
                <a:lnTo>
                  <a:pt x="0" y="359663"/>
                </a:lnTo>
                <a:lnTo>
                  <a:pt x="1330452" y="359663"/>
                </a:lnTo>
                <a:lnTo>
                  <a:pt x="133045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77551" y="6075305"/>
            <a:ext cx="1330960" cy="302005"/>
          </a:xfrm>
          <a:prstGeom prst="rect">
            <a:avLst/>
          </a:prstGeom>
          <a:ln w="12191">
            <a:solidFill>
              <a:srgbClr val="FFFFF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434"/>
              </a:spcBef>
            </a:pPr>
            <a:r>
              <a:rPr sz="1600" b="1" dirty="0">
                <a:latin typeface="Arial"/>
                <a:cs typeface="Arial"/>
              </a:rPr>
              <a:t>Chunk 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30752" y="6075305"/>
            <a:ext cx="1330960" cy="30200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438784">
              <a:lnSpc>
                <a:spcPct val="100000"/>
              </a:lnSpc>
              <a:spcBef>
                <a:spcPts val="434"/>
              </a:spcBef>
            </a:pPr>
            <a:r>
              <a:rPr sz="1600" b="1" dirty="0">
                <a:latin typeface="Arial"/>
                <a:cs typeface="Arial"/>
              </a:rPr>
              <a:t>Parity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659508" y="4920113"/>
            <a:ext cx="1053465" cy="1329690"/>
            <a:chOff x="5548884" y="4448555"/>
            <a:chExt cx="1053465" cy="1329690"/>
          </a:xfrm>
        </p:grpSpPr>
        <p:sp>
          <p:nvSpPr>
            <p:cNvPr id="47" name="object 47"/>
            <p:cNvSpPr/>
            <p:nvPr/>
          </p:nvSpPr>
          <p:spPr>
            <a:xfrm>
              <a:off x="5561076" y="5141975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50" y="0"/>
                  </a:moveTo>
                  <a:lnTo>
                    <a:pt x="444549" y="1452"/>
                  </a:lnTo>
                  <a:lnTo>
                    <a:pt x="377604" y="5685"/>
                  </a:lnTo>
                  <a:lnTo>
                    <a:pt x="314128" y="12507"/>
                  </a:lnTo>
                  <a:lnTo>
                    <a:pt x="254733" y="21731"/>
                  </a:lnTo>
                  <a:lnTo>
                    <a:pt x="200032" y="33166"/>
                  </a:lnTo>
                  <a:lnTo>
                    <a:pt x="150637" y="46624"/>
                  </a:lnTo>
                  <a:lnTo>
                    <a:pt x="107161" y="61916"/>
                  </a:lnTo>
                  <a:lnTo>
                    <a:pt x="70216" y="78852"/>
                  </a:lnTo>
                  <a:lnTo>
                    <a:pt x="18370" y="116901"/>
                  </a:lnTo>
                  <a:lnTo>
                    <a:pt x="0" y="159258"/>
                  </a:lnTo>
                  <a:lnTo>
                    <a:pt x="4694" y="180879"/>
                  </a:lnTo>
                  <a:lnTo>
                    <a:pt x="40415" y="221271"/>
                  </a:lnTo>
                  <a:lnTo>
                    <a:pt x="107161" y="256599"/>
                  </a:lnTo>
                  <a:lnTo>
                    <a:pt x="150637" y="271891"/>
                  </a:lnTo>
                  <a:lnTo>
                    <a:pt x="200032" y="285349"/>
                  </a:lnTo>
                  <a:lnTo>
                    <a:pt x="254733" y="296784"/>
                  </a:lnTo>
                  <a:lnTo>
                    <a:pt x="314128" y="306008"/>
                  </a:lnTo>
                  <a:lnTo>
                    <a:pt x="377604" y="312830"/>
                  </a:lnTo>
                  <a:lnTo>
                    <a:pt x="444549" y="317063"/>
                  </a:lnTo>
                  <a:lnTo>
                    <a:pt x="514350" y="318516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700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61076" y="5141975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0" y="116901"/>
                  </a:lnTo>
                  <a:lnTo>
                    <a:pt x="70216" y="78852"/>
                  </a:lnTo>
                  <a:lnTo>
                    <a:pt x="107161" y="61916"/>
                  </a:lnTo>
                  <a:lnTo>
                    <a:pt x="150637" y="46624"/>
                  </a:lnTo>
                  <a:lnTo>
                    <a:pt x="200032" y="33166"/>
                  </a:lnTo>
                  <a:lnTo>
                    <a:pt x="254733" y="21731"/>
                  </a:lnTo>
                  <a:lnTo>
                    <a:pt x="314128" y="12507"/>
                  </a:lnTo>
                  <a:lnTo>
                    <a:pt x="377604" y="5685"/>
                  </a:lnTo>
                  <a:lnTo>
                    <a:pt x="444549" y="1452"/>
                  </a:lnTo>
                  <a:lnTo>
                    <a:pt x="514350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700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50" y="318516"/>
                  </a:lnTo>
                  <a:lnTo>
                    <a:pt x="444549" y="317063"/>
                  </a:lnTo>
                  <a:lnTo>
                    <a:pt x="377604" y="312830"/>
                  </a:lnTo>
                  <a:lnTo>
                    <a:pt x="314128" y="306008"/>
                  </a:lnTo>
                  <a:lnTo>
                    <a:pt x="254733" y="296784"/>
                  </a:lnTo>
                  <a:lnTo>
                    <a:pt x="200032" y="285349"/>
                  </a:lnTo>
                  <a:lnTo>
                    <a:pt x="150637" y="271891"/>
                  </a:lnTo>
                  <a:lnTo>
                    <a:pt x="107161" y="256599"/>
                  </a:lnTo>
                  <a:lnTo>
                    <a:pt x="70216" y="239663"/>
                  </a:lnTo>
                  <a:lnTo>
                    <a:pt x="18370" y="201614"/>
                  </a:lnTo>
                  <a:lnTo>
                    <a:pt x="0" y="15925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51932" y="4614671"/>
              <a:ext cx="1049020" cy="685800"/>
            </a:xfrm>
            <a:custGeom>
              <a:avLst/>
              <a:gdLst/>
              <a:ahLst/>
              <a:cxnLst/>
              <a:rect l="l" t="t" r="r" b="b"/>
              <a:pathLst>
                <a:path w="1049020" h="685800">
                  <a:moveTo>
                    <a:pt x="1048512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1048512" y="685799"/>
                  </a:lnTo>
                  <a:lnTo>
                    <a:pt x="1048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62600" y="4454651"/>
              <a:ext cx="1027430" cy="327660"/>
            </a:xfrm>
            <a:custGeom>
              <a:avLst/>
              <a:gdLst/>
              <a:ahLst/>
              <a:cxnLst/>
              <a:rect l="l" t="t" r="r" b="b"/>
              <a:pathLst>
                <a:path w="1027429" h="327660">
                  <a:moveTo>
                    <a:pt x="513588" y="0"/>
                  </a:moveTo>
                  <a:lnTo>
                    <a:pt x="443908" y="1496"/>
                  </a:lnTo>
                  <a:lnTo>
                    <a:pt x="377075" y="5856"/>
                  </a:lnTo>
                  <a:lnTo>
                    <a:pt x="313699" y="12882"/>
                  </a:lnTo>
                  <a:lnTo>
                    <a:pt x="254395" y="22380"/>
                  </a:lnTo>
                  <a:lnTo>
                    <a:pt x="199773" y="34153"/>
                  </a:lnTo>
                  <a:lnTo>
                    <a:pt x="150447" y="48006"/>
                  </a:lnTo>
                  <a:lnTo>
                    <a:pt x="107029" y="63742"/>
                  </a:lnTo>
                  <a:lnTo>
                    <a:pt x="70132" y="81167"/>
                  </a:lnTo>
                  <a:lnTo>
                    <a:pt x="18349" y="120297"/>
                  </a:lnTo>
                  <a:lnTo>
                    <a:pt x="0" y="163830"/>
                  </a:lnTo>
                  <a:lnTo>
                    <a:pt x="4689" y="186048"/>
                  </a:lnTo>
                  <a:lnTo>
                    <a:pt x="40368" y="227576"/>
                  </a:lnTo>
                  <a:lnTo>
                    <a:pt x="107029" y="263917"/>
                  </a:lnTo>
                  <a:lnTo>
                    <a:pt x="150447" y="279654"/>
                  </a:lnTo>
                  <a:lnTo>
                    <a:pt x="199773" y="293506"/>
                  </a:lnTo>
                  <a:lnTo>
                    <a:pt x="254395" y="305279"/>
                  </a:lnTo>
                  <a:lnTo>
                    <a:pt x="313699" y="314777"/>
                  </a:lnTo>
                  <a:lnTo>
                    <a:pt x="377075" y="321803"/>
                  </a:lnTo>
                  <a:lnTo>
                    <a:pt x="443908" y="326163"/>
                  </a:lnTo>
                  <a:lnTo>
                    <a:pt x="513588" y="327660"/>
                  </a:lnTo>
                  <a:lnTo>
                    <a:pt x="583267" y="326163"/>
                  </a:lnTo>
                  <a:lnTo>
                    <a:pt x="650100" y="321803"/>
                  </a:lnTo>
                  <a:lnTo>
                    <a:pt x="713476" y="314777"/>
                  </a:lnTo>
                  <a:lnTo>
                    <a:pt x="772780" y="305279"/>
                  </a:lnTo>
                  <a:lnTo>
                    <a:pt x="827402" y="293506"/>
                  </a:lnTo>
                  <a:lnTo>
                    <a:pt x="876728" y="279654"/>
                  </a:lnTo>
                  <a:lnTo>
                    <a:pt x="920146" y="263917"/>
                  </a:lnTo>
                  <a:lnTo>
                    <a:pt x="957043" y="246492"/>
                  </a:lnTo>
                  <a:lnTo>
                    <a:pt x="1008826" y="207362"/>
                  </a:lnTo>
                  <a:lnTo>
                    <a:pt x="1027176" y="163830"/>
                  </a:lnTo>
                  <a:lnTo>
                    <a:pt x="1022486" y="141611"/>
                  </a:lnTo>
                  <a:lnTo>
                    <a:pt x="986807" y="100083"/>
                  </a:lnTo>
                  <a:lnTo>
                    <a:pt x="920146" y="63742"/>
                  </a:lnTo>
                  <a:lnTo>
                    <a:pt x="876728" y="48006"/>
                  </a:lnTo>
                  <a:lnTo>
                    <a:pt x="827402" y="34153"/>
                  </a:lnTo>
                  <a:lnTo>
                    <a:pt x="772780" y="22380"/>
                  </a:lnTo>
                  <a:lnTo>
                    <a:pt x="713476" y="12882"/>
                  </a:lnTo>
                  <a:lnTo>
                    <a:pt x="650100" y="5856"/>
                  </a:lnTo>
                  <a:lnTo>
                    <a:pt x="583267" y="1496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54980" y="4454651"/>
              <a:ext cx="1041400" cy="850900"/>
            </a:xfrm>
            <a:custGeom>
              <a:avLst/>
              <a:gdLst/>
              <a:ahLst/>
              <a:cxnLst/>
              <a:rect l="l" t="t" r="r" b="b"/>
              <a:pathLst>
                <a:path w="1041400" h="850900">
                  <a:moveTo>
                    <a:pt x="7620" y="163830"/>
                  </a:moveTo>
                  <a:lnTo>
                    <a:pt x="25969" y="120297"/>
                  </a:lnTo>
                  <a:lnTo>
                    <a:pt x="77752" y="81167"/>
                  </a:lnTo>
                  <a:lnTo>
                    <a:pt x="114649" y="63742"/>
                  </a:lnTo>
                  <a:lnTo>
                    <a:pt x="158067" y="48006"/>
                  </a:lnTo>
                  <a:lnTo>
                    <a:pt x="207393" y="34153"/>
                  </a:lnTo>
                  <a:lnTo>
                    <a:pt x="262015" y="22380"/>
                  </a:lnTo>
                  <a:lnTo>
                    <a:pt x="321319" y="12882"/>
                  </a:lnTo>
                  <a:lnTo>
                    <a:pt x="384695" y="5856"/>
                  </a:lnTo>
                  <a:lnTo>
                    <a:pt x="451528" y="1496"/>
                  </a:lnTo>
                  <a:lnTo>
                    <a:pt x="521208" y="0"/>
                  </a:lnTo>
                  <a:lnTo>
                    <a:pt x="590887" y="1496"/>
                  </a:lnTo>
                  <a:lnTo>
                    <a:pt x="657720" y="5856"/>
                  </a:lnTo>
                  <a:lnTo>
                    <a:pt x="721096" y="12882"/>
                  </a:lnTo>
                  <a:lnTo>
                    <a:pt x="780400" y="22380"/>
                  </a:lnTo>
                  <a:lnTo>
                    <a:pt x="835022" y="34153"/>
                  </a:lnTo>
                  <a:lnTo>
                    <a:pt x="884348" y="48006"/>
                  </a:lnTo>
                  <a:lnTo>
                    <a:pt x="927766" y="63742"/>
                  </a:lnTo>
                  <a:lnTo>
                    <a:pt x="964663" y="81167"/>
                  </a:lnTo>
                  <a:lnTo>
                    <a:pt x="1016446" y="120297"/>
                  </a:lnTo>
                  <a:lnTo>
                    <a:pt x="1034796" y="163830"/>
                  </a:lnTo>
                  <a:lnTo>
                    <a:pt x="1030106" y="186048"/>
                  </a:lnTo>
                  <a:lnTo>
                    <a:pt x="994427" y="227576"/>
                  </a:lnTo>
                  <a:lnTo>
                    <a:pt x="927766" y="263917"/>
                  </a:lnTo>
                  <a:lnTo>
                    <a:pt x="884348" y="279654"/>
                  </a:lnTo>
                  <a:lnTo>
                    <a:pt x="835022" y="293506"/>
                  </a:lnTo>
                  <a:lnTo>
                    <a:pt x="780400" y="305279"/>
                  </a:lnTo>
                  <a:lnTo>
                    <a:pt x="721096" y="314777"/>
                  </a:lnTo>
                  <a:lnTo>
                    <a:pt x="657720" y="321803"/>
                  </a:lnTo>
                  <a:lnTo>
                    <a:pt x="590887" y="326163"/>
                  </a:lnTo>
                  <a:lnTo>
                    <a:pt x="521208" y="327660"/>
                  </a:lnTo>
                  <a:lnTo>
                    <a:pt x="451528" y="326163"/>
                  </a:lnTo>
                  <a:lnTo>
                    <a:pt x="384695" y="321803"/>
                  </a:lnTo>
                  <a:lnTo>
                    <a:pt x="321319" y="314777"/>
                  </a:lnTo>
                  <a:lnTo>
                    <a:pt x="262015" y="305279"/>
                  </a:lnTo>
                  <a:lnTo>
                    <a:pt x="207393" y="293506"/>
                  </a:lnTo>
                  <a:lnTo>
                    <a:pt x="158067" y="279654"/>
                  </a:lnTo>
                  <a:lnTo>
                    <a:pt x="114649" y="263917"/>
                  </a:lnTo>
                  <a:lnTo>
                    <a:pt x="77752" y="246492"/>
                  </a:lnTo>
                  <a:lnTo>
                    <a:pt x="25969" y="207362"/>
                  </a:lnTo>
                  <a:lnTo>
                    <a:pt x="7620" y="163830"/>
                  </a:lnTo>
                  <a:close/>
                </a:path>
                <a:path w="1041400" h="850900">
                  <a:moveTo>
                    <a:pt x="0" y="161544"/>
                  </a:moveTo>
                  <a:lnTo>
                    <a:pt x="0" y="845820"/>
                  </a:lnTo>
                </a:path>
                <a:path w="1041400" h="850900">
                  <a:moveTo>
                    <a:pt x="1040892" y="161544"/>
                  </a:moveTo>
                  <a:lnTo>
                    <a:pt x="1040892" y="8503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8236" y="4733543"/>
              <a:ext cx="688086" cy="45491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8904" y="4878323"/>
              <a:ext cx="720089" cy="899922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5925064" y="5257680"/>
            <a:ext cx="440690" cy="71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64"/>
              </a:lnSpc>
              <a:spcBef>
                <a:spcPts val="95"/>
              </a:spcBef>
            </a:pPr>
            <a:r>
              <a:rPr sz="1600" b="1" spc="-150" dirty="0">
                <a:latin typeface="Arial"/>
                <a:cs typeface="Arial"/>
              </a:rPr>
              <a:t>Drive</a:t>
            </a:r>
            <a:endParaRPr sz="1600">
              <a:latin typeface="Arial"/>
              <a:cs typeface="Arial"/>
            </a:endParaRPr>
          </a:p>
          <a:p>
            <a:pPr marL="43180" algn="ctr">
              <a:lnSpc>
                <a:spcPts val="3685"/>
              </a:lnSpc>
            </a:pPr>
            <a:r>
              <a:rPr sz="3200" b="1" spc="-320" dirty="0"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027303" y="4920113"/>
            <a:ext cx="1053465" cy="1329690"/>
            <a:chOff x="3916679" y="4448555"/>
            <a:chExt cx="1053465" cy="1329690"/>
          </a:xfrm>
        </p:grpSpPr>
        <p:sp>
          <p:nvSpPr>
            <p:cNvPr id="56" name="object 56"/>
            <p:cNvSpPr/>
            <p:nvPr/>
          </p:nvSpPr>
          <p:spPr>
            <a:xfrm>
              <a:off x="3928871" y="5141975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50" y="0"/>
                  </a:moveTo>
                  <a:lnTo>
                    <a:pt x="444549" y="1452"/>
                  </a:lnTo>
                  <a:lnTo>
                    <a:pt x="377604" y="5685"/>
                  </a:lnTo>
                  <a:lnTo>
                    <a:pt x="314128" y="12507"/>
                  </a:lnTo>
                  <a:lnTo>
                    <a:pt x="254733" y="21731"/>
                  </a:lnTo>
                  <a:lnTo>
                    <a:pt x="200032" y="33166"/>
                  </a:lnTo>
                  <a:lnTo>
                    <a:pt x="150637" y="46624"/>
                  </a:lnTo>
                  <a:lnTo>
                    <a:pt x="107161" y="61916"/>
                  </a:lnTo>
                  <a:lnTo>
                    <a:pt x="70216" y="78852"/>
                  </a:lnTo>
                  <a:lnTo>
                    <a:pt x="18370" y="116901"/>
                  </a:lnTo>
                  <a:lnTo>
                    <a:pt x="0" y="159258"/>
                  </a:lnTo>
                  <a:lnTo>
                    <a:pt x="4694" y="180879"/>
                  </a:lnTo>
                  <a:lnTo>
                    <a:pt x="40415" y="221271"/>
                  </a:lnTo>
                  <a:lnTo>
                    <a:pt x="107161" y="256599"/>
                  </a:lnTo>
                  <a:lnTo>
                    <a:pt x="150637" y="271891"/>
                  </a:lnTo>
                  <a:lnTo>
                    <a:pt x="200032" y="285349"/>
                  </a:lnTo>
                  <a:lnTo>
                    <a:pt x="254733" y="296784"/>
                  </a:lnTo>
                  <a:lnTo>
                    <a:pt x="314128" y="306008"/>
                  </a:lnTo>
                  <a:lnTo>
                    <a:pt x="377604" y="312830"/>
                  </a:lnTo>
                  <a:lnTo>
                    <a:pt x="444549" y="317063"/>
                  </a:lnTo>
                  <a:lnTo>
                    <a:pt x="514350" y="318516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700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28871" y="5141975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0" y="116901"/>
                  </a:lnTo>
                  <a:lnTo>
                    <a:pt x="70216" y="78852"/>
                  </a:lnTo>
                  <a:lnTo>
                    <a:pt x="107161" y="61916"/>
                  </a:lnTo>
                  <a:lnTo>
                    <a:pt x="150637" y="46624"/>
                  </a:lnTo>
                  <a:lnTo>
                    <a:pt x="200032" y="33166"/>
                  </a:lnTo>
                  <a:lnTo>
                    <a:pt x="254733" y="21731"/>
                  </a:lnTo>
                  <a:lnTo>
                    <a:pt x="314128" y="12507"/>
                  </a:lnTo>
                  <a:lnTo>
                    <a:pt x="377604" y="5685"/>
                  </a:lnTo>
                  <a:lnTo>
                    <a:pt x="444549" y="1452"/>
                  </a:lnTo>
                  <a:lnTo>
                    <a:pt x="514350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700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50" y="318516"/>
                  </a:lnTo>
                  <a:lnTo>
                    <a:pt x="444549" y="317063"/>
                  </a:lnTo>
                  <a:lnTo>
                    <a:pt x="377604" y="312830"/>
                  </a:lnTo>
                  <a:lnTo>
                    <a:pt x="314128" y="306008"/>
                  </a:lnTo>
                  <a:lnTo>
                    <a:pt x="254733" y="296784"/>
                  </a:lnTo>
                  <a:lnTo>
                    <a:pt x="200032" y="285349"/>
                  </a:lnTo>
                  <a:lnTo>
                    <a:pt x="150637" y="271891"/>
                  </a:lnTo>
                  <a:lnTo>
                    <a:pt x="107161" y="256599"/>
                  </a:lnTo>
                  <a:lnTo>
                    <a:pt x="70216" y="239663"/>
                  </a:lnTo>
                  <a:lnTo>
                    <a:pt x="18370" y="201614"/>
                  </a:lnTo>
                  <a:lnTo>
                    <a:pt x="0" y="15925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19727" y="4614671"/>
              <a:ext cx="1049020" cy="685800"/>
            </a:xfrm>
            <a:custGeom>
              <a:avLst/>
              <a:gdLst/>
              <a:ahLst/>
              <a:cxnLst/>
              <a:rect l="l" t="t" r="r" b="b"/>
              <a:pathLst>
                <a:path w="1049020" h="685800">
                  <a:moveTo>
                    <a:pt x="1048512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1048512" y="685799"/>
                  </a:lnTo>
                  <a:lnTo>
                    <a:pt x="1048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30395" y="4454651"/>
              <a:ext cx="1027430" cy="327660"/>
            </a:xfrm>
            <a:custGeom>
              <a:avLst/>
              <a:gdLst/>
              <a:ahLst/>
              <a:cxnLst/>
              <a:rect l="l" t="t" r="r" b="b"/>
              <a:pathLst>
                <a:path w="1027429" h="327660">
                  <a:moveTo>
                    <a:pt x="513588" y="0"/>
                  </a:moveTo>
                  <a:lnTo>
                    <a:pt x="443908" y="1496"/>
                  </a:lnTo>
                  <a:lnTo>
                    <a:pt x="377075" y="5856"/>
                  </a:lnTo>
                  <a:lnTo>
                    <a:pt x="313699" y="12882"/>
                  </a:lnTo>
                  <a:lnTo>
                    <a:pt x="254395" y="22380"/>
                  </a:lnTo>
                  <a:lnTo>
                    <a:pt x="199773" y="34153"/>
                  </a:lnTo>
                  <a:lnTo>
                    <a:pt x="150447" y="48006"/>
                  </a:lnTo>
                  <a:lnTo>
                    <a:pt x="107029" y="63742"/>
                  </a:lnTo>
                  <a:lnTo>
                    <a:pt x="70132" y="81167"/>
                  </a:lnTo>
                  <a:lnTo>
                    <a:pt x="18349" y="120297"/>
                  </a:lnTo>
                  <a:lnTo>
                    <a:pt x="0" y="163830"/>
                  </a:lnTo>
                  <a:lnTo>
                    <a:pt x="4689" y="186048"/>
                  </a:lnTo>
                  <a:lnTo>
                    <a:pt x="40368" y="227576"/>
                  </a:lnTo>
                  <a:lnTo>
                    <a:pt x="107029" y="263917"/>
                  </a:lnTo>
                  <a:lnTo>
                    <a:pt x="150447" y="279654"/>
                  </a:lnTo>
                  <a:lnTo>
                    <a:pt x="199773" y="293506"/>
                  </a:lnTo>
                  <a:lnTo>
                    <a:pt x="254395" y="305279"/>
                  </a:lnTo>
                  <a:lnTo>
                    <a:pt x="313699" y="314777"/>
                  </a:lnTo>
                  <a:lnTo>
                    <a:pt x="377075" y="321803"/>
                  </a:lnTo>
                  <a:lnTo>
                    <a:pt x="443908" y="326163"/>
                  </a:lnTo>
                  <a:lnTo>
                    <a:pt x="513588" y="327660"/>
                  </a:lnTo>
                  <a:lnTo>
                    <a:pt x="583267" y="326163"/>
                  </a:lnTo>
                  <a:lnTo>
                    <a:pt x="650100" y="321803"/>
                  </a:lnTo>
                  <a:lnTo>
                    <a:pt x="713476" y="314777"/>
                  </a:lnTo>
                  <a:lnTo>
                    <a:pt x="772780" y="305279"/>
                  </a:lnTo>
                  <a:lnTo>
                    <a:pt x="827402" y="293506"/>
                  </a:lnTo>
                  <a:lnTo>
                    <a:pt x="876728" y="279654"/>
                  </a:lnTo>
                  <a:lnTo>
                    <a:pt x="920146" y="263917"/>
                  </a:lnTo>
                  <a:lnTo>
                    <a:pt x="957043" y="246492"/>
                  </a:lnTo>
                  <a:lnTo>
                    <a:pt x="1008826" y="207362"/>
                  </a:lnTo>
                  <a:lnTo>
                    <a:pt x="1027176" y="163830"/>
                  </a:lnTo>
                  <a:lnTo>
                    <a:pt x="1022486" y="141611"/>
                  </a:lnTo>
                  <a:lnTo>
                    <a:pt x="986807" y="100083"/>
                  </a:lnTo>
                  <a:lnTo>
                    <a:pt x="920146" y="63742"/>
                  </a:lnTo>
                  <a:lnTo>
                    <a:pt x="876728" y="48006"/>
                  </a:lnTo>
                  <a:lnTo>
                    <a:pt x="827402" y="34153"/>
                  </a:lnTo>
                  <a:lnTo>
                    <a:pt x="772780" y="22380"/>
                  </a:lnTo>
                  <a:lnTo>
                    <a:pt x="713476" y="12882"/>
                  </a:lnTo>
                  <a:lnTo>
                    <a:pt x="650100" y="5856"/>
                  </a:lnTo>
                  <a:lnTo>
                    <a:pt x="583267" y="1496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22775" y="4454651"/>
              <a:ext cx="1041400" cy="850900"/>
            </a:xfrm>
            <a:custGeom>
              <a:avLst/>
              <a:gdLst/>
              <a:ahLst/>
              <a:cxnLst/>
              <a:rect l="l" t="t" r="r" b="b"/>
              <a:pathLst>
                <a:path w="1041400" h="850900">
                  <a:moveTo>
                    <a:pt x="7620" y="163830"/>
                  </a:moveTo>
                  <a:lnTo>
                    <a:pt x="25969" y="120297"/>
                  </a:lnTo>
                  <a:lnTo>
                    <a:pt x="77752" y="81167"/>
                  </a:lnTo>
                  <a:lnTo>
                    <a:pt x="114649" y="63742"/>
                  </a:lnTo>
                  <a:lnTo>
                    <a:pt x="158067" y="48006"/>
                  </a:lnTo>
                  <a:lnTo>
                    <a:pt x="207393" y="34153"/>
                  </a:lnTo>
                  <a:lnTo>
                    <a:pt x="262015" y="22380"/>
                  </a:lnTo>
                  <a:lnTo>
                    <a:pt x="321319" y="12882"/>
                  </a:lnTo>
                  <a:lnTo>
                    <a:pt x="384695" y="5856"/>
                  </a:lnTo>
                  <a:lnTo>
                    <a:pt x="451528" y="1496"/>
                  </a:lnTo>
                  <a:lnTo>
                    <a:pt x="521208" y="0"/>
                  </a:lnTo>
                  <a:lnTo>
                    <a:pt x="590887" y="1496"/>
                  </a:lnTo>
                  <a:lnTo>
                    <a:pt x="657720" y="5856"/>
                  </a:lnTo>
                  <a:lnTo>
                    <a:pt x="721096" y="12882"/>
                  </a:lnTo>
                  <a:lnTo>
                    <a:pt x="780400" y="22380"/>
                  </a:lnTo>
                  <a:lnTo>
                    <a:pt x="835022" y="34153"/>
                  </a:lnTo>
                  <a:lnTo>
                    <a:pt x="884348" y="48006"/>
                  </a:lnTo>
                  <a:lnTo>
                    <a:pt x="927766" y="63742"/>
                  </a:lnTo>
                  <a:lnTo>
                    <a:pt x="964663" y="81167"/>
                  </a:lnTo>
                  <a:lnTo>
                    <a:pt x="1016446" y="120297"/>
                  </a:lnTo>
                  <a:lnTo>
                    <a:pt x="1034796" y="163830"/>
                  </a:lnTo>
                  <a:lnTo>
                    <a:pt x="1030106" y="186048"/>
                  </a:lnTo>
                  <a:lnTo>
                    <a:pt x="994427" y="227576"/>
                  </a:lnTo>
                  <a:lnTo>
                    <a:pt x="927766" y="263917"/>
                  </a:lnTo>
                  <a:lnTo>
                    <a:pt x="884348" y="279654"/>
                  </a:lnTo>
                  <a:lnTo>
                    <a:pt x="835022" y="293506"/>
                  </a:lnTo>
                  <a:lnTo>
                    <a:pt x="780400" y="305279"/>
                  </a:lnTo>
                  <a:lnTo>
                    <a:pt x="721096" y="314777"/>
                  </a:lnTo>
                  <a:lnTo>
                    <a:pt x="657720" y="321803"/>
                  </a:lnTo>
                  <a:lnTo>
                    <a:pt x="590887" y="326163"/>
                  </a:lnTo>
                  <a:lnTo>
                    <a:pt x="521208" y="327660"/>
                  </a:lnTo>
                  <a:lnTo>
                    <a:pt x="451528" y="326163"/>
                  </a:lnTo>
                  <a:lnTo>
                    <a:pt x="384695" y="321803"/>
                  </a:lnTo>
                  <a:lnTo>
                    <a:pt x="321319" y="314777"/>
                  </a:lnTo>
                  <a:lnTo>
                    <a:pt x="262015" y="305279"/>
                  </a:lnTo>
                  <a:lnTo>
                    <a:pt x="207393" y="293506"/>
                  </a:lnTo>
                  <a:lnTo>
                    <a:pt x="158067" y="279654"/>
                  </a:lnTo>
                  <a:lnTo>
                    <a:pt x="114649" y="263917"/>
                  </a:lnTo>
                  <a:lnTo>
                    <a:pt x="77752" y="246492"/>
                  </a:lnTo>
                  <a:lnTo>
                    <a:pt x="25969" y="207362"/>
                  </a:lnTo>
                  <a:lnTo>
                    <a:pt x="7620" y="163830"/>
                  </a:lnTo>
                  <a:close/>
                </a:path>
                <a:path w="1041400" h="850900">
                  <a:moveTo>
                    <a:pt x="0" y="161544"/>
                  </a:moveTo>
                  <a:lnTo>
                    <a:pt x="0" y="845820"/>
                  </a:lnTo>
                </a:path>
                <a:path w="1041400" h="850900">
                  <a:moveTo>
                    <a:pt x="1040891" y="161544"/>
                  </a:moveTo>
                  <a:lnTo>
                    <a:pt x="1040891" y="8503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6031" y="4733543"/>
              <a:ext cx="688086" cy="45491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8223" y="4878323"/>
              <a:ext cx="720089" cy="899922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4292860" y="5257680"/>
            <a:ext cx="440690" cy="71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64"/>
              </a:lnSpc>
              <a:spcBef>
                <a:spcPts val="95"/>
              </a:spcBef>
            </a:pPr>
            <a:r>
              <a:rPr sz="1600" b="1" spc="-150" dirty="0">
                <a:latin typeface="Arial"/>
                <a:cs typeface="Arial"/>
              </a:rPr>
              <a:t>Drive</a:t>
            </a:r>
            <a:endParaRPr sz="1600">
              <a:latin typeface="Arial"/>
              <a:cs typeface="Arial"/>
            </a:endParaRPr>
          </a:p>
          <a:p>
            <a:pPr marL="43180" algn="ctr">
              <a:lnSpc>
                <a:spcPts val="3685"/>
              </a:lnSpc>
            </a:pPr>
            <a:r>
              <a:rPr sz="3200" b="1" spc="-320" dirty="0"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396624" y="4920113"/>
            <a:ext cx="1054735" cy="1329690"/>
            <a:chOff x="2286000" y="4448555"/>
            <a:chExt cx="1054735" cy="1329690"/>
          </a:xfrm>
        </p:grpSpPr>
        <p:sp>
          <p:nvSpPr>
            <p:cNvPr id="65" name="object 65"/>
            <p:cNvSpPr/>
            <p:nvPr/>
          </p:nvSpPr>
          <p:spPr>
            <a:xfrm>
              <a:off x="2298191" y="5141975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50" y="0"/>
                  </a:moveTo>
                  <a:lnTo>
                    <a:pt x="444549" y="1452"/>
                  </a:lnTo>
                  <a:lnTo>
                    <a:pt x="377604" y="5685"/>
                  </a:lnTo>
                  <a:lnTo>
                    <a:pt x="314128" y="12507"/>
                  </a:lnTo>
                  <a:lnTo>
                    <a:pt x="254733" y="21731"/>
                  </a:lnTo>
                  <a:lnTo>
                    <a:pt x="200032" y="33166"/>
                  </a:lnTo>
                  <a:lnTo>
                    <a:pt x="150637" y="46624"/>
                  </a:lnTo>
                  <a:lnTo>
                    <a:pt x="107161" y="61916"/>
                  </a:lnTo>
                  <a:lnTo>
                    <a:pt x="70216" y="78852"/>
                  </a:lnTo>
                  <a:lnTo>
                    <a:pt x="18370" y="116901"/>
                  </a:lnTo>
                  <a:lnTo>
                    <a:pt x="0" y="159258"/>
                  </a:lnTo>
                  <a:lnTo>
                    <a:pt x="4694" y="180879"/>
                  </a:lnTo>
                  <a:lnTo>
                    <a:pt x="40415" y="221271"/>
                  </a:lnTo>
                  <a:lnTo>
                    <a:pt x="107161" y="256599"/>
                  </a:lnTo>
                  <a:lnTo>
                    <a:pt x="150637" y="271891"/>
                  </a:lnTo>
                  <a:lnTo>
                    <a:pt x="200032" y="285349"/>
                  </a:lnTo>
                  <a:lnTo>
                    <a:pt x="254733" y="296784"/>
                  </a:lnTo>
                  <a:lnTo>
                    <a:pt x="314128" y="306008"/>
                  </a:lnTo>
                  <a:lnTo>
                    <a:pt x="377604" y="312830"/>
                  </a:lnTo>
                  <a:lnTo>
                    <a:pt x="444549" y="317063"/>
                  </a:lnTo>
                  <a:lnTo>
                    <a:pt x="514350" y="318516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699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98191" y="5141975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0" y="116901"/>
                  </a:lnTo>
                  <a:lnTo>
                    <a:pt x="70216" y="78852"/>
                  </a:lnTo>
                  <a:lnTo>
                    <a:pt x="107161" y="61916"/>
                  </a:lnTo>
                  <a:lnTo>
                    <a:pt x="150637" y="46624"/>
                  </a:lnTo>
                  <a:lnTo>
                    <a:pt x="200032" y="33166"/>
                  </a:lnTo>
                  <a:lnTo>
                    <a:pt x="254733" y="21731"/>
                  </a:lnTo>
                  <a:lnTo>
                    <a:pt x="314128" y="12507"/>
                  </a:lnTo>
                  <a:lnTo>
                    <a:pt x="377604" y="5685"/>
                  </a:lnTo>
                  <a:lnTo>
                    <a:pt x="444549" y="1452"/>
                  </a:lnTo>
                  <a:lnTo>
                    <a:pt x="514350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699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50" y="318516"/>
                  </a:lnTo>
                  <a:lnTo>
                    <a:pt x="444549" y="317063"/>
                  </a:lnTo>
                  <a:lnTo>
                    <a:pt x="377604" y="312830"/>
                  </a:lnTo>
                  <a:lnTo>
                    <a:pt x="314128" y="306008"/>
                  </a:lnTo>
                  <a:lnTo>
                    <a:pt x="254733" y="296784"/>
                  </a:lnTo>
                  <a:lnTo>
                    <a:pt x="200032" y="285349"/>
                  </a:lnTo>
                  <a:lnTo>
                    <a:pt x="150637" y="271891"/>
                  </a:lnTo>
                  <a:lnTo>
                    <a:pt x="107161" y="256599"/>
                  </a:lnTo>
                  <a:lnTo>
                    <a:pt x="70216" y="239663"/>
                  </a:lnTo>
                  <a:lnTo>
                    <a:pt x="18370" y="201614"/>
                  </a:lnTo>
                  <a:lnTo>
                    <a:pt x="0" y="1592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89047" y="4614671"/>
              <a:ext cx="1050290" cy="685800"/>
            </a:xfrm>
            <a:custGeom>
              <a:avLst/>
              <a:gdLst/>
              <a:ahLst/>
              <a:cxnLst/>
              <a:rect l="l" t="t" r="r" b="b"/>
              <a:pathLst>
                <a:path w="1050289" h="685800">
                  <a:moveTo>
                    <a:pt x="1050036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1050036" y="685799"/>
                  </a:lnTo>
                  <a:lnTo>
                    <a:pt x="1050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99716" y="4454651"/>
              <a:ext cx="1027430" cy="327660"/>
            </a:xfrm>
            <a:custGeom>
              <a:avLst/>
              <a:gdLst/>
              <a:ahLst/>
              <a:cxnLst/>
              <a:rect l="l" t="t" r="r" b="b"/>
              <a:pathLst>
                <a:path w="1027429" h="327660">
                  <a:moveTo>
                    <a:pt x="513588" y="0"/>
                  </a:moveTo>
                  <a:lnTo>
                    <a:pt x="443908" y="1496"/>
                  </a:lnTo>
                  <a:lnTo>
                    <a:pt x="377075" y="5856"/>
                  </a:lnTo>
                  <a:lnTo>
                    <a:pt x="313699" y="12882"/>
                  </a:lnTo>
                  <a:lnTo>
                    <a:pt x="254395" y="22380"/>
                  </a:lnTo>
                  <a:lnTo>
                    <a:pt x="199773" y="34153"/>
                  </a:lnTo>
                  <a:lnTo>
                    <a:pt x="150447" y="48006"/>
                  </a:lnTo>
                  <a:lnTo>
                    <a:pt x="107029" y="63742"/>
                  </a:lnTo>
                  <a:lnTo>
                    <a:pt x="70132" y="81167"/>
                  </a:lnTo>
                  <a:lnTo>
                    <a:pt x="18349" y="120297"/>
                  </a:lnTo>
                  <a:lnTo>
                    <a:pt x="0" y="163830"/>
                  </a:lnTo>
                  <a:lnTo>
                    <a:pt x="4689" y="186048"/>
                  </a:lnTo>
                  <a:lnTo>
                    <a:pt x="40368" y="227576"/>
                  </a:lnTo>
                  <a:lnTo>
                    <a:pt x="107029" y="263917"/>
                  </a:lnTo>
                  <a:lnTo>
                    <a:pt x="150447" y="279654"/>
                  </a:lnTo>
                  <a:lnTo>
                    <a:pt x="199773" y="293506"/>
                  </a:lnTo>
                  <a:lnTo>
                    <a:pt x="254395" y="305279"/>
                  </a:lnTo>
                  <a:lnTo>
                    <a:pt x="313699" y="314777"/>
                  </a:lnTo>
                  <a:lnTo>
                    <a:pt x="377075" y="321803"/>
                  </a:lnTo>
                  <a:lnTo>
                    <a:pt x="443908" y="326163"/>
                  </a:lnTo>
                  <a:lnTo>
                    <a:pt x="513588" y="327660"/>
                  </a:lnTo>
                  <a:lnTo>
                    <a:pt x="583267" y="326163"/>
                  </a:lnTo>
                  <a:lnTo>
                    <a:pt x="650100" y="321803"/>
                  </a:lnTo>
                  <a:lnTo>
                    <a:pt x="713476" y="314777"/>
                  </a:lnTo>
                  <a:lnTo>
                    <a:pt x="772780" y="305279"/>
                  </a:lnTo>
                  <a:lnTo>
                    <a:pt x="827402" y="293506"/>
                  </a:lnTo>
                  <a:lnTo>
                    <a:pt x="876728" y="279654"/>
                  </a:lnTo>
                  <a:lnTo>
                    <a:pt x="920146" y="263917"/>
                  </a:lnTo>
                  <a:lnTo>
                    <a:pt x="957043" y="246492"/>
                  </a:lnTo>
                  <a:lnTo>
                    <a:pt x="1008826" y="207362"/>
                  </a:lnTo>
                  <a:lnTo>
                    <a:pt x="1027175" y="163830"/>
                  </a:lnTo>
                  <a:lnTo>
                    <a:pt x="1022486" y="141611"/>
                  </a:lnTo>
                  <a:lnTo>
                    <a:pt x="986807" y="100083"/>
                  </a:lnTo>
                  <a:lnTo>
                    <a:pt x="920146" y="63742"/>
                  </a:lnTo>
                  <a:lnTo>
                    <a:pt x="876728" y="48006"/>
                  </a:lnTo>
                  <a:lnTo>
                    <a:pt x="827402" y="34153"/>
                  </a:lnTo>
                  <a:lnTo>
                    <a:pt x="772780" y="22380"/>
                  </a:lnTo>
                  <a:lnTo>
                    <a:pt x="713476" y="12882"/>
                  </a:lnTo>
                  <a:lnTo>
                    <a:pt x="650100" y="5856"/>
                  </a:lnTo>
                  <a:lnTo>
                    <a:pt x="583267" y="1496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92095" y="4454651"/>
              <a:ext cx="1042669" cy="850900"/>
            </a:xfrm>
            <a:custGeom>
              <a:avLst/>
              <a:gdLst/>
              <a:ahLst/>
              <a:cxnLst/>
              <a:rect l="l" t="t" r="r" b="b"/>
              <a:pathLst>
                <a:path w="1042670" h="850900">
                  <a:moveTo>
                    <a:pt x="7620" y="163830"/>
                  </a:moveTo>
                  <a:lnTo>
                    <a:pt x="25969" y="120297"/>
                  </a:lnTo>
                  <a:lnTo>
                    <a:pt x="77752" y="81167"/>
                  </a:lnTo>
                  <a:lnTo>
                    <a:pt x="114649" y="63742"/>
                  </a:lnTo>
                  <a:lnTo>
                    <a:pt x="158067" y="48006"/>
                  </a:lnTo>
                  <a:lnTo>
                    <a:pt x="207393" y="34153"/>
                  </a:lnTo>
                  <a:lnTo>
                    <a:pt x="262015" y="22380"/>
                  </a:lnTo>
                  <a:lnTo>
                    <a:pt x="321319" y="12882"/>
                  </a:lnTo>
                  <a:lnTo>
                    <a:pt x="384695" y="5856"/>
                  </a:lnTo>
                  <a:lnTo>
                    <a:pt x="451528" y="1496"/>
                  </a:lnTo>
                  <a:lnTo>
                    <a:pt x="521208" y="0"/>
                  </a:lnTo>
                  <a:lnTo>
                    <a:pt x="590887" y="1496"/>
                  </a:lnTo>
                  <a:lnTo>
                    <a:pt x="657720" y="5856"/>
                  </a:lnTo>
                  <a:lnTo>
                    <a:pt x="721096" y="12882"/>
                  </a:lnTo>
                  <a:lnTo>
                    <a:pt x="780400" y="22380"/>
                  </a:lnTo>
                  <a:lnTo>
                    <a:pt x="835022" y="34153"/>
                  </a:lnTo>
                  <a:lnTo>
                    <a:pt x="884348" y="48006"/>
                  </a:lnTo>
                  <a:lnTo>
                    <a:pt x="927766" y="63742"/>
                  </a:lnTo>
                  <a:lnTo>
                    <a:pt x="964663" y="81167"/>
                  </a:lnTo>
                  <a:lnTo>
                    <a:pt x="1016446" y="120297"/>
                  </a:lnTo>
                  <a:lnTo>
                    <a:pt x="1034795" y="163830"/>
                  </a:lnTo>
                  <a:lnTo>
                    <a:pt x="1030106" y="186048"/>
                  </a:lnTo>
                  <a:lnTo>
                    <a:pt x="994427" y="227576"/>
                  </a:lnTo>
                  <a:lnTo>
                    <a:pt x="927766" y="263917"/>
                  </a:lnTo>
                  <a:lnTo>
                    <a:pt x="884348" y="279654"/>
                  </a:lnTo>
                  <a:lnTo>
                    <a:pt x="835022" y="293506"/>
                  </a:lnTo>
                  <a:lnTo>
                    <a:pt x="780400" y="305279"/>
                  </a:lnTo>
                  <a:lnTo>
                    <a:pt x="721096" y="314777"/>
                  </a:lnTo>
                  <a:lnTo>
                    <a:pt x="657720" y="321803"/>
                  </a:lnTo>
                  <a:lnTo>
                    <a:pt x="590887" y="326163"/>
                  </a:lnTo>
                  <a:lnTo>
                    <a:pt x="521208" y="327660"/>
                  </a:lnTo>
                  <a:lnTo>
                    <a:pt x="451528" y="326163"/>
                  </a:lnTo>
                  <a:lnTo>
                    <a:pt x="384695" y="321803"/>
                  </a:lnTo>
                  <a:lnTo>
                    <a:pt x="321319" y="314777"/>
                  </a:lnTo>
                  <a:lnTo>
                    <a:pt x="262015" y="305279"/>
                  </a:lnTo>
                  <a:lnTo>
                    <a:pt x="207393" y="293506"/>
                  </a:lnTo>
                  <a:lnTo>
                    <a:pt x="158067" y="279654"/>
                  </a:lnTo>
                  <a:lnTo>
                    <a:pt x="114649" y="263917"/>
                  </a:lnTo>
                  <a:lnTo>
                    <a:pt x="77752" y="246492"/>
                  </a:lnTo>
                  <a:lnTo>
                    <a:pt x="25969" y="207362"/>
                  </a:lnTo>
                  <a:lnTo>
                    <a:pt x="7620" y="163830"/>
                  </a:lnTo>
                  <a:close/>
                </a:path>
                <a:path w="1042670" h="850900">
                  <a:moveTo>
                    <a:pt x="0" y="161544"/>
                  </a:moveTo>
                  <a:lnTo>
                    <a:pt x="0" y="845820"/>
                  </a:lnTo>
                </a:path>
                <a:path w="1042670" h="850900">
                  <a:moveTo>
                    <a:pt x="1042416" y="161544"/>
                  </a:moveTo>
                  <a:lnTo>
                    <a:pt x="1042416" y="8503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6876" y="4733543"/>
              <a:ext cx="688086" cy="45491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47544" y="4878323"/>
              <a:ext cx="720090" cy="899922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2662181" y="5257680"/>
            <a:ext cx="440690" cy="71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64"/>
              </a:lnSpc>
              <a:spcBef>
                <a:spcPts val="95"/>
              </a:spcBef>
            </a:pPr>
            <a:r>
              <a:rPr sz="1600" b="1" spc="-150" dirty="0">
                <a:latin typeface="Arial"/>
                <a:cs typeface="Arial"/>
              </a:rPr>
              <a:t>Drive</a:t>
            </a:r>
            <a:endParaRPr sz="1600">
              <a:latin typeface="Arial"/>
              <a:cs typeface="Arial"/>
            </a:endParaRPr>
          </a:p>
          <a:p>
            <a:pPr marL="43180" algn="ctr">
              <a:lnSpc>
                <a:spcPts val="3685"/>
              </a:lnSpc>
            </a:pPr>
            <a:r>
              <a:rPr sz="3200" b="1" spc="-320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816236" y="4920113"/>
            <a:ext cx="1053465" cy="1329690"/>
            <a:chOff x="705612" y="4448555"/>
            <a:chExt cx="1053465" cy="1329690"/>
          </a:xfrm>
        </p:grpSpPr>
        <p:sp>
          <p:nvSpPr>
            <p:cNvPr id="74" name="object 74"/>
            <p:cNvSpPr/>
            <p:nvPr/>
          </p:nvSpPr>
          <p:spPr>
            <a:xfrm>
              <a:off x="717804" y="5141975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514349" y="0"/>
                  </a:moveTo>
                  <a:lnTo>
                    <a:pt x="444554" y="1452"/>
                  </a:lnTo>
                  <a:lnTo>
                    <a:pt x="377613" y="5685"/>
                  </a:lnTo>
                  <a:lnTo>
                    <a:pt x="314139" y="12507"/>
                  </a:lnTo>
                  <a:lnTo>
                    <a:pt x="254745" y="21731"/>
                  </a:lnTo>
                  <a:lnTo>
                    <a:pt x="200043" y="33166"/>
                  </a:lnTo>
                  <a:lnTo>
                    <a:pt x="150647" y="46624"/>
                  </a:lnTo>
                  <a:lnTo>
                    <a:pt x="107169" y="61916"/>
                  </a:lnTo>
                  <a:lnTo>
                    <a:pt x="70222" y="78852"/>
                  </a:lnTo>
                  <a:lnTo>
                    <a:pt x="18372" y="116901"/>
                  </a:lnTo>
                  <a:lnTo>
                    <a:pt x="0" y="159258"/>
                  </a:lnTo>
                  <a:lnTo>
                    <a:pt x="4695" y="180879"/>
                  </a:lnTo>
                  <a:lnTo>
                    <a:pt x="40419" y="221271"/>
                  </a:lnTo>
                  <a:lnTo>
                    <a:pt x="107169" y="256599"/>
                  </a:lnTo>
                  <a:lnTo>
                    <a:pt x="150647" y="271891"/>
                  </a:lnTo>
                  <a:lnTo>
                    <a:pt x="200043" y="285349"/>
                  </a:lnTo>
                  <a:lnTo>
                    <a:pt x="254745" y="296784"/>
                  </a:lnTo>
                  <a:lnTo>
                    <a:pt x="314139" y="306008"/>
                  </a:lnTo>
                  <a:lnTo>
                    <a:pt x="377613" y="312830"/>
                  </a:lnTo>
                  <a:lnTo>
                    <a:pt x="444554" y="317063"/>
                  </a:lnTo>
                  <a:lnTo>
                    <a:pt x="514349" y="318516"/>
                  </a:lnTo>
                  <a:lnTo>
                    <a:pt x="584150" y="317063"/>
                  </a:lnTo>
                  <a:lnTo>
                    <a:pt x="651095" y="312830"/>
                  </a:lnTo>
                  <a:lnTo>
                    <a:pt x="714571" y="306008"/>
                  </a:lnTo>
                  <a:lnTo>
                    <a:pt x="773966" y="296784"/>
                  </a:lnTo>
                  <a:lnTo>
                    <a:pt x="828667" y="285349"/>
                  </a:lnTo>
                  <a:lnTo>
                    <a:pt x="878062" y="271891"/>
                  </a:lnTo>
                  <a:lnTo>
                    <a:pt x="921538" y="256599"/>
                  </a:lnTo>
                  <a:lnTo>
                    <a:pt x="958483" y="239663"/>
                  </a:lnTo>
                  <a:lnTo>
                    <a:pt x="1010329" y="201614"/>
                  </a:lnTo>
                  <a:lnTo>
                    <a:pt x="1028700" y="159258"/>
                  </a:lnTo>
                  <a:lnTo>
                    <a:pt x="1024005" y="137636"/>
                  </a:lnTo>
                  <a:lnTo>
                    <a:pt x="988284" y="97244"/>
                  </a:lnTo>
                  <a:lnTo>
                    <a:pt x="921538" y="61916"/>
                  </a:lnTo>
                  <a:lnTo>
                    <a:pt x="878062" y="46624"/>
                  </a:lnTo>
                  <a:lnTo>
                    <a:pt x="828667" y="33166"/>
                  </a:lnTo>
                  <a:lnTo>
                    <a:pt x="773966" y="21731"/>
                  </a:lnTo>
                  <a:lnTo>
                    <a:pt x="714571" y="12507"/>
                  </a:lnTo>
                  <a:lnTo>
                    <a:pt x="651095" y="5685"/>
                  </a:lnTo>
                  <a:lnTo>
                    <a:pt x="584150" y="1452"/>
                  </a:lnTo>
                  <a:lnTo>
                    <a:pt x="514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7804" y="5141975"/>
              <a:ext cx="1028700" cy="318770"/>
            </a:xfrm>
            <a:custGeom>
              <a:avLst/>
              <a:gdLst/>
              <a:ahLst/>
              <a:cxnLst/>
              <a:rect l="l" t="t" r="r" b="b"/>
              <a:pathLst>
                <a:path w="1028700" h="318770">
                  <a:moveTo>
                    <a:pt x="0" y="159258"/>
                  </a:moveTo>
                  <a:lnTo>
                    <a:pt x="18372" y="116901"/>
                  </a:lnTo>
                  <a:lnTo>
                    <a:pt x="70222" y="78852"/>
                  </a:lnTo>
                  <a:lnTo>
                    <a:pt x="107169" y="61916"/>
                  </a:lnTo>
                  <a:lnTo>
                    <a:pt x="150647" y="46624"/>
                  </a:lnTo>
                  <a:lnTo>
                    <a:pt x="200043" y="33166"/>
                  </a:lnTo>
                  <a:lnTo>
                    <a:pt x="254745" y="21731"/>
                  </a:lnTo>
                  <a:lnTo>
                    <a:pt x="314139" y="12507"/>
                  </a:lnTo>
                  <a:lnTo>
                    <a:pt x="377613" y="5685"/>
                  </a:lnTo>
                  <a:lnTo>
                    <a:pt x="444554" y="1452"/>
                  </a:lnTo>
                  <a:lnTo>
                    <a:pt x="514349" y="0"/>
                  </a:lnTo>
                  <a:lnTo>
                    <a:pt x="584150" y="1452"/>
                  </a:lnTo>
                  <a:lnTo>
                    <a:pt x="651095" y="5685"/>
                  </a:lnTo>
                  <a:lnTo>
                    <a:pt x="714571" y="12507"/>
                  </a:lnTo>
                  <a:lnTo>
                    <a:pt x="773966" y="21731"/>
                  </a:lnTo>
                  <a:lnTo>
                    <a:pt x="828667" y="33166"/>
                  </a:lnTo>
                  <a:lnTo>
                    <a:pt x="878062" y="46624"/>
                  </a:lnTo>
                  <a:lnTo>
                    <a:pt x="921538" y="61916"/>
                  </a:lnTo>
                  <a:lnTo>
                    <a:pt x="958483" y="78852"/>
                  </a:lnTo>
                  <a:lnTo>
                    <a:pt x="1010329" y="116901"/>
                  </a:lnTo>
                  <a:lnTo>
                    <a:pt x="1028700" y="159258"/>
                  </a:lnTo>
                  <a:lnTo>
                    <a:pt x="1024005" y="180879"/>
                  </a:lnTo>
                  <a:lnTo>
                    <a:pt x="988284" y="221271"/>
                  </a:lnTo>
                  <a:lnTo>
                    <a:pt x="921538" y="256599"/>
                  </a:lnTo>
                  <a:lnTo>
                    <a:pt x="878062" y="271891"/>
                  </a:lnTo>
                  <a:lnTo>
                    <a:pt x="828667" y="285349"/>
                  </a:lnTo>
                  <a:lnTo>
                    <a:pt x="773966" y="296784"/>
                  </a:lnTo>
                  <a:lnTo>
                    <a:pt x="714571" y="306008"/>
                  </a:lnTo>
                  <a:lnTo>
                    <a:pt x="651095" y="312830"/>
                  </a:lnTo>
                  <a:lnTo>
                    <a:pt x="584150" y="317063"/>
                  </a:lnTo>
                  <a:lnTo>
                    <a:pt x="514349" y="318516"/>
                  </a:lnTo>
                  <a:lnTo>
                    <a:pt x="444554" y="317063"/>
                  </a:lnTo>
                  <a:lnTo>
                    <a:pt x="377613" y="312830"/>
                  </a:lnTo>
                  <a:lnTo>
                    <a:pt x="314139" y="306008"/>
                  </a:lnTo>
                  <a:lnTo>
                    <a:pt x="254745" y="296784"/>
                  </a:lnTo>
                  <a:lnTo>
                    <a:pt x="200043" y="285349"/>
                  </a:lnTo>
                  <a:lnTo>
                    <a:pt x="150647" y="271891"/>
                  </a:lnTo>
                  <a:lnTo>
                    <a:pt x="107169" y="256599"/>
                  </a:lnTo>
                  <a:lnTo>
                    <a:pt x="70222" y="239663"/>
                  </a:lnTo>
                  <a:lnTo>
                    <a:pt x="18372" y="201614"/>
                  </a:lnTo>
                  <a:lnTo>
                    <a:pt x="0" y="15925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08660" y="4614671"/>
              <a:ext cx="1049020" cy="685800"/>
            </a:xfrm>
            <a:custGeom>
              <a:avLst/>
              <a:gdLst/>
              <a:ahLst/>
              <a:cxnLst/>
              <a:rect l="l" t="t" r="r" b="b"/>
              <a:pathLst>
                <a:path w="1049020" h="685800">
                  <a:moveTo>
                    <a:pt x="1048512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1048512" y="685799"/>
                  </a:lnTo>
                  <a:lnTo>
                    <a:pt x="1048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9328" y="4454651"/>
              <a:ext cx="1027430" cy="327660"/>
            </a:xfrm>
            <a:custGeom>
              <a:avLst/>
              <a:gdLst/>
              <a:ahLst/>
              <a:cxnLst/>
              <a:rect l="l" t="t" r="r" b="b"/>
              <a:pathLst>
                <a:path w="1027430" h="327660">
                  <a:moveTo>
                    <a:pt x="513588" y="0"/>
                  </a:moveTo>
                  <a:lnTo>
                    <a:pt x="443898" y="1496"/>
                  </a:lnTo>
                  <a:lnTo>
                    <a:pt x="377057" y="5856"/>
                  </a:lnTo>
                  <a:lnTo>
                    <a:pt x="313678" y="12882"/>
                  </a:lnTo>
                  <a:lnTo>
                    <a:pt x="254372" y="22380"/>
                  </a:lnTo>
                  <a:lnTo>
                    <a:pt x="199751" y="34153"/>
                  </a:lnTo>
                  <a:lnTo>
                    <a:pt x="150428" y="48006"/>
                  </a:lnTo>
                  <a:lnTo>
                    <a:pt x="107014" y="63742"/>
                  </a:lnTo>
                  <a:lnTo>
                    <a:pt x="70120" y="81167"/>
                  </a:lnTo>
                  <a:lnTo>
                    <a:pt x="18346" y="120297"/>
                  </a:lnTo>
                  <a:lnTo>
                    <a:pt x="0" y="163830"/>
                  </a:lnTo>
                  <a:lnTo>
                    <a:pt x="4688" y="186048"/>
                  </a:lnTo>
                  <a:lnTo>
                    <a:pt x="40360" y="227576"/>
                  </a:lnTo>
                  <a:lnTo>
                    <a:pt x="107014" y="263917"/>
                  </a:lnTo>
                  <a:lnTo>
                    <a:pt x="150428" y="279654"/>
                  </a:lnTo>
                  <a:lnTo>
                    <a:pt x="199751" y="293506"/>
                  </a:lnTo>
                  <a:lnTo>
                    <a:pt x="254372" y="305279"/>
                  </a:lnTo>
                  <a:lnTo>
                    <a:pt x="313678" y="314777"/>
                  </a:lnTo>
                  <a:lnTo>
                    <a:pt x="377057" y="321803"/>
                  </a:lnTo>
                  <a:lnTo>
                    <a:pt x="443898" y="326163"/>
                  </a:lnTo>
                  <a:lnTo>
                    <a:pt x="513588" y="327660"/>
                  </a:lnTo>
                  <a:lnTo>
                    <a:pt x="583267" y="326163"/>
                  </a:lnTo>
                  <a:lnTo>
                    <a:pt x="650100" y="321803"/>
                  </a:lnTo>
                  <a:lnTo>
                    <a:pt x="713476" y="314777"/>
                  </a:lnTo>
                  <a:lnTo>
                    <a:pt x="772780" y="305279"/>
                  </a:lnTo>
                  <a:lnTo>
                    <a:pt x="827402" y="293506"/>
                  </a:lnTo>
                  <a:lnTo>
                    <a:pt x="876728" y="279654"/>
                  </a:lnTo>
                  <a:lnTo>
                    <a:pt x="920146" y="263917"/>
                  </a:lnTo>
                  <a:lnTo>
                    <a:pt x="957043" y="246492"/>
                  </a:lnTo>
                  <a:lnTo>
                    <a:pt x="1008826" y="207362"/>
                  </a:lnTo>
                  <a:lnTo>
                    <a:pt x="1027176" y="163830"/>
                  </a:lnTo>
                  <a:lnTo>
                    <a:pt x="1022486" y="141611"/>
                  </a:lnTo>
                  <a:lnTo>
                    <a:pt x="986807" y="100083"/>
                  </a:lnTo>
                  <a:lnTo>
                    <a:pt x="920146" y="63742"/>
                  </a:lnTo>
                  <a:lnTo>
                    <a:pt x="876728" y="48006"/>
                  </a:lnTo>
                  <a:lnTo>
                    <a:pt x="827402" y="34153"/>
                  </a:lnTo>
                  <a:lnTo>
                    <a:pt x="772780" y="22380"/>
                  </a:lnTo>
                  <a:lnTo>
                    <a:pt x="713476" y="12882"/>
                  </a:lnTo>
                  <a:lnTo>
                    <a:pt x="650100" y="5856"/>
                  </a:lnTo>
                  <a:lnTo>
                    <a:pt x="583267" y="1496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11708" y="4454651"/>
              <a:ext cx="1041400" cy="850900"/>
            </a:xfrm>
            <a:custGeom>
              <a:avLst/>
              <a:gdLst/>
              <a:ahLst/>
              <a:cxnLst/>
              <a:rect l="l" t="t" r="r" b="b"/>
              <a:pathLst>
                <a:path w="1041400" h="850900">
                  <a:moveTo>
                    <a:pt x="7620" y="163830"/>
                  </a:moveTo>
                  <a:lnTo>
                    <a:pt x="25966" y="120297"/>
                  </a:lnTo>
                  <a:lnTo>
                    <a:pt x="77740" y="81167"/>
                  </a:lnTo>
                  <a:lnTo>
                    <a:pt x="114634" y="63742"/>
                  </a:lnTo>
                  <a:lnTo>
                    <a:pt x="158048" y="48006"/>
                  </a:lnTo>
                  <a:lnTo>
                    <a:pt x="207371" y="34153"/>
                  </a:lnTo>
                  <a:lnTo>
                    <a:pt x="261992" y="22380"/>
                  </a:lnTo>
                  <a:lnTo>
                    <a:pt x="321298" y="12882"/>
                  </a:lnTo>
                  <a:lnTo>
                    <a:pt x="384677" y="5856"/>
                  </a:lnTo>
                  <a:lnTo>
                    <a:pt x="451518" y="1496"/>
                  </a:lnTo>
                  <a:lnTo>
                    <a:pt x="521208" y="0"/>
                  </a:lnTo>
                  <a:lnTo>
                    <a:pt x="590887" y="1496"/>
                  </a:lnTo>
                  <a:lnTo>
                    <a:pt x="657720" y="5856"/>
                  </a:lnTo>
                  <a:lnTo>
                    <a:pt x="721096" y="12882"/>
                  </a:lnTo>
                  <a:lnTo>
                    <a:pt x="780400" y="22380"/>
                  </a:lnTo>
                  <a:lnTo>
                    <a:pt x="835022" y="34153"/>
                  </a:lnTo>
                  <a:lnTo>
                    <a:pt x="884348" y="48006"/>
                  </a:lnTo>
                  <a:lnTo>
                    <a:pt x="927766" y="63742"/>
                  </a:lnTo>
                  <a:lnTo>
                    <a:pt x="964663" y="81167"/>
                  </a:lnTo>
                  <a:lnTo>
                    <a:pt x="1016446" y="120297"/>
                  </a:lnTo>
                  <a:lnTo>
                    <a:pt x="1034796" y="163830"/>
                  </a:lnTo>
                  <a:lnTo>
                    <a:pt x="1030106" y="186048"/>
                  </a:lnTo>
                  <a:lnTo>
                    <a:pt x="994427" y="227576"/>
                  </a:lnTo>
                  <a:lnTo>
                    <a:pt x="927766" y="263917"/>
                  </a:lnTo>
                  <a:lnTo>
                    <a:pt x="884348" y="279654"/>
                  </a:lnTo>
                  <a:lnTo>
                    <a:pt x="835022" y="293506"/>
                  </a:lnTo>
                  <a:lnTo>
                    <a:pt x="780400" y="305279"/>
                  </a:lnTo>
                  <a:lnTo>
                    <a:pt x="721096" y="314777"/>
                  </a:lnTo>
                  <a:lnTo>
                    <a:pt x="657720" y="321803"/>
                  </a:lnTo>
                  <a:lnTo>
                    <a:pt x="590887" y="326163"/>
                  </a:lnTo>
                  <a:lnTo>
                    <a:pt x="521208" y="327660"/>
                  </a:lnTo>
                  <a:lnTo>
                    <a:pt x="451518" y="326163"/>
                  </a:lnTo>
                  <a:lnTo>
                    <a:pt x="384677" y="321803"/>
                  </a:lnTo>
                  <a:lnTo>
                    <a:pt x="321298" y="314777"/>
                  </a:lnTo>
                  <a:lnTo>
                    <a:pt x="261992" y="305279"/>
                  </a:lnTo>
                  <a:lnTo>
                    <a:pt x="207371" y="293506"/>
                  </a:lnTo>
                  <a:lnTo>
                    <a:pt x="158048" y="279654"/>
                  </a:lnTo>
                  <a:lnTo>
                    <a:pt x="114634" y="263917"/>
                  </a:lnTo>
                  <a:lnTo>
                    <a:pt x="77740" y="246492"/>
                  </a:lnTo>
                  <a:lnTo>
                    <a:pt x="25966" y="207362"/>
                  </a:lnTo>
                  <a:lnTo>
                    <a:pt x="7620" y="163830"/>
                  </a:lnTo>
                  <a:close/>
                </a:path>
                <a:path w="1041400" h="850900">
                  <a:moveTo>
                    <a:pt x="0" y="161544"/>
                  </a:moveTo>
                  <a:lnTo>
                    <a:pt x="0" y="845820"/>
                  </a:lnTo>
                </a:path>
                <a:path w="1041400" h="850900">
                  <a:moveTo>
                    <a:pt x="1040892" y="161544"/>
                  </a:moveTo>
                  <a:lnTo>
                    <a:pt x="1040892" y="8503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64" y="4733543"/>
              <a:ext cx="688086" cy="45491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5632" y="4878323"/>
              <a:ext cx="720090" cy="899922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1080599" y="5257680"/>
            <a:ext cx="440690" cy="717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64"/>
              </a:lnSpc>
              <a:spcBef>
                <a:spcPts val="95"/>
              </a:spcBef>
            </a:pPr>
            <a:r>
              <a:rPr sz="1600" b="1" spc="-150" dirty="0">
                <a:latin typeface="Arial"/>
                <a:cs typeface="Arial"/>
              </a:rPr>
              <a:t>Drive</a:t>
            </a:r>
            <a:endParaRPr sz="1600">
              <a:latin typeface="Arial"/>
              <a:cs typeface="Arial"/>
            </a:endParaRPr>
          </a:p>
          <a:p>
            <a:pPr marL="43180" algn="ctr">
              <a:lnSpc>
                <a:spcPts val="3685"/>
              </a:lnSpc>
            </a:pPr>
            <a:r>
              <a:rPr sz="3200" b="1" spc="-32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82" name="object 18"/>
          <p:cNvSpPr txBox="1"/>
          <p:nvPr/>
        </p:nvSpPr>
        <p:spPr>
          <a:xfrm>
            <a:off x="5020119" y="1372195"/>
            <a:ext cx="1409785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2222500" algn="l"/>
              </a:tabLst>
            </a:pPr>
            <a:r>
              <a:rPr dirty="0">
                <a:latin typeface="Arial Narrow" panose="020B0606020202030204" pitchFamily="34" charset="0"/>
                <a:cs typeface="Arial"/>
              </a:rPr>
              <a:t>4.</a:t>
            </a:r>
            <a:endParaRPr lang="en-US" dirty="0">
              <a:latin typeface="Arial Narrow" panose="020B0606020202030204" pitchFamily="34" charset="0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2222500" algn="l"/>
              </a:tabLst>
            </a:pPr>
            <a:r>
              <a:rPr dirty="0">
                <a:latin typeface="Arial Narrow" panose="020B0606020202030204" pitchFamily="34" charset="0"/>
                <a:cs typeface="Arial"/>
              </a:rPr>
              <a:t>Read  </a:t>
            </a:r>
            <a:endParaRPr lang="en-US" dirty="0">
              <a:latin typeface="Arial Narrow" panose="020B0606020202030204" pitchFamily="34" charset="0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2222500" algn="l"/>
              </a:tabLst>
            </a:pPr>
            <a:r>
              <a:rPr lang="en-US" dirty="0">
                <a:latin typeface="Arial Narrow" panose="020B0606020202030204" pitchFamily="34" charset="0"/>
                <a:cs typeface="Arial"/>
              </a:rPr>
              <a:t>o</a:t>
            </a:r>
            <a:r>
              <a:rPr dirty="0">
                <a:latin typeface="Arial Narrow" panose="020B0606020202030204" pitchFamily="34" charset="0"/>
                <a:cs typeface="Arial"/>
              </a:rPr>
              <a:t>ld parity</a:t>
            </a:r>
            <a:r>
              <a:rPr lang="en-US" dirty="0">
                <a:latin typeface="Arial Narrow" panose="020B0606020202030204" pitchFamily="34" charset="0"/>
                <a:cs typeface="Arial"/>
              </a:rPr>
              <a:t> data</a:t>
            </a:r>
            <a:endParaRPr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83" name="object 14"/>
          <p:cNvSpPr txBox="1"/>
          <p:nvPr/>
        </p:nvSpPr>
        <p:spPr>
          <a:xfrm>
            <a:off x="1498855" y="3079072"/>
            <a:ext cx="1224000" cy="576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024890" algn="l"/>
              </a:tabLst>
            </a:pPr>
            <a:r>
              <a:rPr sz="2400" dirty="0">
                <a:latin typeface="Arial"/>
                <a:cs typeface="Arial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782475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/>
      <p:bldP spid="15" grpId="0"/>
      <p:bldP spid="16" grpId="0" animBg="1"/>
      <p:bldP spid="17" grpId="0" animBg="1"/>
      <p:bldP spid="18" grpId="0"/>
      <p:bldP spid="20" grpId="0"/>
      <p:bldP spid="22" grpId="0" animBg="1"/>
      <p:bldP spid="23" grpId="0"/>
      <p:bldP spid="24" grpId="0" animBg="1"/>
      <p:bldP spid="25" grpId="0"/>
      <p:bldP spid="26" grpId="0" animBg="1"/>
      <p:bldP spid="27" grpId="0" animBg="1"/>
      <p:bldP spid="82" grpId="0"/>
      <p:bldP spid="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46166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RAID </a:t>
            </a:r>
            <a:r>
              <a:rPr lang="en-US" dirty="0"/>
              <a:t>R</a:t>
            </a:r>
            <a:r>
              <a:rPr dirty="0"/>
              <a:t>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04" y="534407"/>
            <a:ext cx="9029700" cy="63652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675"/>
              </a:spcBef>
              <a:buClr>
                <a:srgbClr val="CC0000"/>
              </a:buClr>
              <a:buSzPct val="75000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RAID 0 - Data striping, Non-redundant.</a:t>
            </a:r>
          </a:p>
          <a:p>
            <a:pPr marL="812800" lvl="1" indent="-34290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SzPct val="75000"/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800" i="1" dirty="0">
                <a:latin typeface="Arial"/>
                <a:cs typeface="Arial"/>
              </a:rPr>
              <a:t>High Performance, Low Reliability</a:t>
            </a:r>
            <a:endParaRPr sz="2800" dirty="0">
              <a:latin typeface="Arial"/>
              <a:cs typeface="Arial"/>
            </a:endParaRPr>
          </a:p>
          <a:p>
            <a:pPr marL="481965" indent="-46990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SzPct val="75000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RAID 1 - Mirroring</a:t>
            </a:r>
          </a:p>
          <a:p>
            <a:pPr marL="812800" lvl="1" indent="-34290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SzPct val="75000"/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800" i="1" dirty="0">
                <a:latin typeface="Arial"/>
                <a:cs typeface="Arial"/>
              </a:rPr>
              <a:t>Moderate Performance, Expensive High Reliability</a:t>
            </a:r>
            <a:endParaRPr sz="2800" dirty="0">
              <a:latin typeface="Arial"/>
              <a:cs typeface="Arial"/>
            </a:endParaRPr>
          </a:p>
          <a:p>
            <a:pPr marL="481965" indent="-469900">
              <a:lnSpc>
                <a:spcPct val="150000"/>
              </a:lnSpc>
              <a:spcBef>
                <a:spcPts val="5"/>
              </a:spcBef>
              <a:buClr>
                <a:srgbClr val="CC0000"/>
              </a:buClr>
              <a:buSzPct val="75000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RAID 4 - Striping, single parity disk.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SzPct val="75000"/>
              <a:buFont typeface="Arial"/>
              <a:buChar char="•"/>
              <a:tabLst>
                <a:tab pos="920750" algn="l"/>
                <a:tab pos="921385" algn="l"/>
                <a:tab pos="4498340" algn="l"/>
              </a:tabLst>
            </a:pPr>
            <a:r>
              <a:rPr sz="2800" i="1" dirty="0">
                <a:latin typeface="Arial"/>
                <a:cs typeface="Arial"/>
              </a:rPr>
              <a:t>High </a:t>
            </a:r>
            <a:r>
              <a:rPr sz="2800" b="1" i="1" dirty="0">
                <a:latin typeface="Arial"/>
                <a:cs typeface="Arial"/>
              </a:rPr>
              <a:t>Bandwidth </a:t>
            </a:r>
            <a:r>
              <a:rPr sz="2800" i="1" dirty="0">
                <a:latin typeface="Arial"/>
                <a:cs typeface="Arial"/>
              </a:rPr>
              <a:t>Performance,	Cheap Availability</a:t>
            </a:r>
            <a:endParaRPr sz="2800" dirty="0">
              <a:latin typeface="Arial"/>
              <a:cs typeface="Arial"/>
            </a:endParaRPr>
          </a:p>
          <a:p>
            <a:pPr marL="481965" indent="-46990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SzPct val="75000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RAID 5 - Striping, rotating parity disk.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SzPct val="75000"/>
              <a:buFont typeface="Arial"/>
              <a:buChar char="•"/>
              <a:tabLst>
                <a:tab pos="920750" algn="l"/>
                <a:tab pos="921385" algn="l"/>
              </a:tabLst>
            </a:pPr>
            <a:r>
              <a:rPr sz="2800" i="1" dirty="0">
                <a:latin typeface="Arial"/>
                <a:cs typeface="Arial"/>
              </a:rPr>
              <a:t>High </a:t>
            </a:r>
            <a:r>
              <a:rPr sz="2800" b="1" i="1" dirty="0">
                <a:latin typeface="Arial"/>
                <a:cs typeface="Arial"/>
              </a:rPr>
              <a:t>Throughput </a:t>
            </a:r>
            <a:r>
              <a:rPr sz="2800" i="1" dirty="0">
                <a:latin typeface="Arial"/>
                <a:cs typeface="Arial"/>
              </a:rPr>
              <a:t>Performance, Cheap Availability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1082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362" y="-20421"/>
            <a:ext cx="914836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29" y="762000"/>
            <a:ext cx="9108228" cy="427232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6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Data striping with two rotating parity disks</a:t>
            </a:r>
          </a:p>
          <a:p>
            <a:pPr marL="481965" indent="-46990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Advantage</a:t>
            </a:r>
          </a:p>
          <a:p>
            <a:pPr marL="920750" lvl="1" indent="-43815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800" dirty="0">
                <a:latin typeface="Arial"/>
                <a:cs typeface="Arial"/>
              </a:rPr>
              <a:t>Higher reliability: can recover from the failure of 2 disks</a:t>
            </a:r>
          </a:p>
          <a:p>
            <a:pPr marL="481965" indent="-46990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Disadvantage: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800" dirty="0">
                <a:latin typeface="Arial"/>
                <a:cs typeface="Arial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42932177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53748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6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l="1653" t="1548" r="4133" b="3691"/>
          <a:stretch/>
        </p:blipFill>
        <p:spPr>
          <a:xfrm>
            <a:off x="228600" y="685800"/>
            <a:ext cx="8686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12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2EC9E7E1-47A2-4E4B-B460-9EE231864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RAID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0E4945A-A60A-40AF-B199-E71D7808E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20726"/>
            <a:ext cx="9114817" cy="6137274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3200" b="1" dirty="0">
                <a:solidFill>
                  <a:srgbClr val="002060"/>
                </a:solidFill>
                <a:latin typeface="Candara" panose="020E0502030303020204" pitchFamily="34" charset="0"/>
              </a:rPr>
              <a:t>RAID: Redundant Arrays of Independent Disks </a:t>
            </a:r>
            <a:endParaRPr lang="en-US" altLang="en-US" sz="3200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sz="3200" dirty="0">
                <a:latin typeface="Candara" panose="020E0502030303020204" pitchFamily="34" charset="0"/>
              </a:rPr>
              <a:t>disk organization techniques that manage a large numbers of disks, providing a view of a single disk of </a:t>
            </a: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altLang="en-US" sz="3200" b="1" dirty="0">
                <a:solidFill>
                  <a:srgbClr val="002060"/>
                </a:solidFill>
                <a:latin typeface="Candara" panose="020E0502030303020204" pitchFamily="34" charset="0"/>
              </a:rPr>
              <a:t>high capacity </a:t>
            </a:r>
            <a:r>
              <a:rPr lang="en-US" altLang="en-US" sz="3200" dirty="0">
                <a:latin typeface="Candara" panose="020E0502030303020204" pitchFamily="34" charset="0"/>
              </a:rPr>
              <a:t>and </a:t>
            </a:r>
            <a:r>
              <a:rPr lang="en-US" altLang="en-US" sz="3200" b="1" dirty="0">
                <a:solidFill>
                  <a:srgbClr val="002060"/>
                </a:solidFill>
                <a:latin typeface="Candara" panose="020E0502030303020204" pitchFamily="34" charset="0"/>
              </a:rPr>
              <a:t>high speed  </a:t>
            </a:r>
            <a:r>
              <a:rPr lang="en-US" altLang="en-US" sz="3200" dirty="0">
                <a:latin typeface="Candara" panose="020E0502030303020204" pitchFamily="34" charset="0"/>
              </a:rPr>
              <a:t>by using multiple disks in parallel,  </a:t>
            </a: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altLang="en-US" sz="3200" b="1" dirty="0">
                <a:solidFill>
                  <a:srgbClr val="002060"/>
                </a:solidFill>
                <a:latin typeface="Candara" panose="020E0502030303020204" pitchFamily="34" charset="0"/>
              </a:rPr>
              <a:t>high reliability </a:t>
            </a:r>
            <a:r>
              <a:rPr lang="en-US" altLang="en-US" sz="3200" dirty="0">
                <a:latin typeface="Candara" panose="020E0502030303020204" pitchFamily="34" charset="0"/>
              </a:rPr>
              <a:t>by storing data redundantly, so that data can be recovered even if  a disk fails </a:t>
            </a:r>
          </a:p>
        </p:txBody>
      </p:sp>
    </p:spTree>
    <p:extLst>
      <p:ext uri="{BB962C8B-B14F-4D97-AF65-F5344CB8AC3E}">
        <p14:creationId xmlns:p14="http://schemas.microsoft.com/office/powerpoint/2010/main" val="297903942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65063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improvements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12" y="516128"/>
            <a:ext cx="9067800" cy="632185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6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600" dirty="0">
                <a:latin typeface="Arial"/>
                <a:cs typeface="Arial"/>
              </a:rPr>
              <a:t>Hot spare:</a:t>
            </a:r>
          </a:p>
          <a:p>
            <a:pPr marL="920750" marR="528955" lvl="1" indent="-437515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600" dirty="0">
                <a:latin typeface="Arial"/>
                <a:cs typeface="Arial"/>
              </a:rPr>
              <a:t>Used to compute (recover) data when one disk fails. After  data is recomputed, the hot spare replaces the failed disk</a:t>
            </a:r>
          </a:p>
          <a:p>
            <a:pPr marL="481965" indent="-469900">
              <a:lnSpc>
                <a:spcPct val="150000"/>
              </a:lnSpc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600" dirty="0">
                <a:latin typeface="Arial"/>
                <a:cs typeface="Arial"/>
              </a:rPr>
              <a:t>Nested or hybrid RAID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600" dirty="0">
                <a:latin typeface="Arial"/>
                <a:cs typeface="Arial"/>
              </a:rPr>
              <a:t>Nesting of (usually) two RAID levels</a:t>
            </a:r>
          </a:p>
          <a:p>
            <a:pPr marL="920750" lvl="1" indent="-43815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600" dirty="0">
                <a:latin typeface="Arial"/>
                <a:cs typeface="Arial"/>
              </a:rPr>
              <a:t>E.g.: RAID 10 = RAID 1 of disks organized in RAID 0 structure</a:t>
            </a:r>
          </a:p>
          <a:p>
            <a:pPr marL="481965" indent="-469900">
              <a:lnSpc>
                <a:spcPct val="150000"/>
              </a:lnSpc>
              <a:spcBef>
                <a:spcPts val="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600" dirty="0">
                <a:latin typeface="Arial"/>
                <a:cs typeface="Arial"/>
              </a:rPr>
              <a:t>Implementation: can be HW or SW (cheaper)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2600" dirty="0">
                <a:latin typeface="Arial"/>
                <a:cs typeface="Arial"/>
              </a:rPr>
              <a:t>Linux has drivers to manage disks in RAID fashion</a:t>
            </a:r>
          </a:p>
        </p:txBody>
      </p:sp>
    </p:spTree>
    <p:extLst>
      <p:ext uri="{BB962C8B-B14F-4D97-AF65-F5344CB8AC3E}">
        <p14:creationId xmlns:p14="http://schemas.microsoft.com/office/powerpoint/2010/main" val="90693751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46166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88" y="554481"/>
            <a:ext cx="9036996" cy="592566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81965" indent="-469900">
              <a:lnSpc>
                <a:spcPct val="150000"/>
              </a:lnSpc>
              <a:spcBef>
                <a:spcPts val="675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000" dirty="0">
                <a:latin typeface="Arial"/>
                <a:cs typeface="Arial"/>
              </a:rPr>
              <a:t>Goal: Reducing performance gap between CPU and I/O</a:t>
            </a:r>
          </a:p>
          <a:p>
            <a:pPr marL="481965" indent="-46990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000" dirty="0">
                <a:latin typeface="Arial"/>
                <a:cs typeface="Arial"/>
              </a:rPr>
              <a:t>Data availability also a priority</a:t>
            </a:r>
          </a:p>
          <a:p>
            <a:pPr marL="481965" indent="-469900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3000" dirty="0">
                <a:latin typeface="Arial"/>
                <a:cs typeface="Arial"/>
              </a:rPr>
              <a:t>RAID meets the I/O challenge: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3000" dirty="0">
                <a:latin typeface="Arial"/>
                <a:cs typeface="Arial"/>
              </a:rPr>
              <a:t>Performance via parallelism</a:t>
            </a:r>
          </a:p>
          <a:p>
            <a:pPr marL="920750" lvl="1" indent="-438150">
              <a:lnSpc>
                <a:spcPct val="150000"/>
              </a:lnSpc>
              <a:spcBef>
                <a:spcPts val="575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3000" dirty="0">
                <a:latin typeface="Arial"/>
                <a:cs typeface="Arial"/>
              </a:rPr>
              <a:t>Data availability via redundancy</a:t>
            </a:r>
          </a:p>
          <a:p>
            <a:pPr marL="920750" marR="5080" lvl="1" indent="-437515">
              <a:lnSpc>
                <a:spcPct val="150000"/>
              </a:lnSpc>
              <a:spcBef>
                <a:spcPts val="580"/>
              </a:spcBef>
              <a:buClr>
                <a:srgbClr val="CC0000"/>
              </a:buClr>
              <a:buChar char="•"/>
              <a:tabLst>
                <a:tab pos="920750" algn="l"/>
                <a:tab pos="921385" algn="l"/>
              </a:tabLst>
            </a:pPr>
            <a:r>
              <a:rPr sz="3000" dirty="0">
                <a:latin typeface="Arial"/>
                <a:cs typeface="Arial"/>
              </a:rPr>
              <a:t>Flexibility via multiple RAID levels, each offer unique  performance/availability/cost tradeoffs</a:t>
            </a:r>
          </a:p>
        </p:txBody>
      </p:sp>
    </p:spTree>
    <p:extLst>
      <p:ext uri="{BB962C8B-B14F-4D97-AF65-F5344CB8AC3E}">
        <p14:creationId xmlns:p14="http://schemas.microsoft.com/office/powerpoint/2010/main" val="79540516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1026">
            <a:extLst>
              <a:ext uri="{FF2B5EF4-FFF2-40B4-BE49-F238E27FC236}">
                <a16:creationId xmlns:a16="http://schemas.microsoft.com/office/drawing/2014/main" id="{4955EDE9-C787-4A3E-9F07-6C31C77CE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RAID Level</a:t>
            </a:r>
          </a:p>
        </p:txBody>
      </p:sp>
      <p:sp>
        <p:nvSpPr>
          <p:cNvPr id="64515" name="Rectangle 1027">
            <a:extLst>
              <a:ext uri="{FF2B5EF4-FFF2-40B4-BE49-F238E27FC236}">
                <a16:creationId xmlns:a16="http://schemas.microsoft.com/office/drawing/2014/main" id="{FAE9A1C8-33ED-46CB-831F-3CD6F0805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20725"/>
            <a:ext cx="9144000" cy="6137275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dirty="0"/>
              <a:t>Factors in choosing RAID level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Monetary cost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Performance</a:t>
            </a:r>
            <a:r>
              <a:rPr lang="en-US" altLang="en-US" dirty="0"/>
              <a:t>: Number of I/O operations per second, and bandwidth during normal operation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Performance during failure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Performance during rebuild </a:t>
            </a:r>
            <a:r>
              <a:rPr lang="en-US" altLang="en-US" dirty="0"/>
              <a:t>of failed disk</a:t>
            </a: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altLang="en-US" dirty="0"/>
              <a:t>Including time taken to rebuild failed disk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dirty="0"/>
              <a:t>RAID 0 is used only when data safety is not important 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dirty="0"/>
              <a:t>E.g., data can be recovered quickly from other sources</a:t>
            </a:r>
          </a:p>
        </p:txBody>
      </p:sp>
    </p:spTree>
    <p:extLst>
      <p:ext uri="{BB962C8B-B14F-4D97-AF65-F5344CB8AC3E}">
        <p14:creationId xmlns:p14="http://schemas.microsoft.com/office/powerpoint/2010/main" val="75396047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61238607-A732-44BC-AD8B-DCCCA746B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RAID Level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0A05CCA-93C0-499C-9A8A-876F2EC7A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20724"/>
            <a:ext cx="9144000" cy="613727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sz="2400" dirty="0"/>
              <a:t>Level 1 provides much better write performance than level 5</a:t>
            </a:r>
          </a:p>
          <a:p>
            <a:pPr lvl="1">
              <a:spcAft>
                <a:spcPts val="0"/>
              </a:spcAft>
            </a:pPr>
            <a:r>
              <a:rPr lang="en-US" altLang="en-US" sz="2400" dirty="0"/>
              <a:t>Level 5 requires at least 2 block reads and 2 block writes to write a single block, whereas Level 1 only requires 2 block writes</a:t>
            </a:r>
          </a:p>
          <a:p>
            <a:pPr>
              <a:spcAft>
                <a:spcPts val="0"/>
              </a:spcAft>
            </a:pPr>
            <a:r>
              <a:rPr lang="en-US" altLang="en-US" sz="2400" dirty="0"/>
              <a:t>Level 1 had higher storage cost than level 5</a:t>
            </a:r>
          </a:p>
          <a:p>
            <a:pPr>
              <a:spcAft>
                <a:spcPts val="0"/>
              </a:spcAft>
            </a:pPr>
            <a:r>
              <a:rPr lang="en-US" altLang="en-US" sz="2400" dirty="0"/>
              <a:t>Level 5 is preferred for applications where writes are sequential and large (many blocks), and need large amounts of data storage</a:t>
            </a:r>
          </a:p>
          <a:p>
            <a:pPr>
              <a:spcAft>
                <a:spcPts val="0"/>
              </a:spcAft>
            </a:pPr>
            <a:r>
              <a:rPr lang="en-US" altLang="en-US" sz="2400" dirty="0"/>
              <a:t>RAID 1 is preferred for applications with many random/small updates</a:t>
            </a:r>
          </a:p>
          <a:p>
            <a:pPr>
              <a:spcAft>
                <a:spcPts val="0"/>
              </a:spcAft>
            </a:pPr>
            <a:r>
              <a:rPr lang="en-US" altLang="en-US" sz="2400" dirty="0"/>
              <a:t>Level 6 gives better data protection than RAID 5 since it can tolerate two disk (or disk block) failures</a:t>
            </a:r>
          </a:p>
          <a:p>
            <a:pPr lvl="1">
              <a:spcAft>
                <a:spcPts val="0"/>
              </a:spcAft>
            </a:pPr>
            <a:r>
              <a:rPr lang="en-US" altLang="en-US" sz="2400" dirty="0"/>
              <a:t>Increasing in importance since latent block failures on one disk, coupled with a failure of another disk can result in data loss with RAID 1 and RAID 5.</a:t>
            </a:r>
          </a:p>
        </p:txBody>
      </p:sp>
    </p:spTree>
    <p:extLst>
      <p:ext uri="{BB962C8B-B14F-4D97-AF65-F5344CB8AC3E}">
        <p14:creationId xmlns:p14="http://schemas.microsoft.com/office/powerpoint/2010/main" val="8747391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D093EB77-FA24-4E33-877D-E478ADAF6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Hardware Issues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B46998D-A13F-44F8-AC2D-CE8261C46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20725"/>
            <a:ext cx="9144000" cy="613727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en-US" sz="2300" b="1" dirty="0">
                <a:solidFill>
                  <a:srgbClr val="002060"/>
                </a:solidFill>
              </a:rPr>
              <a:t>Software RAID</a:t>
            </a:r>
            <a:r>
              <a:rPr lang="en-US" altLang="en-US" sz="2300" dirty="0"/>
              <a:t>:  RAID implementations done entirely in software, with no special hardware support</a:t>
            </a:r>
          </a:p>
          <a:p>
            <a:pPr>
              <a:spcAft>
                <a:spcPts val="0"/>
              </a:spcAft>
            </a:pPr>
            <a:r>
              <a:rPr lang="en-US" altLang="en-US" sz="2300" b="1" dirty="0">
                <a:solidFill>
                  <a:srgbClr val="002060"/>
                </a:solidFill>
              </a:rPr>
              <a:t>Hardware RAID</a:t>
            </a:r>
            <a:r>
              <a:rPr lang="en-US" altLang="en-US" sz="2300" dirty="0"/>
              <a:t>:  RAID implementations with special hardware</a:t>
            </a:r>
          </a:p>
          <a:p>
            <a:pPr lvl="1">
              <a:spcAft>
                <a:spcPts val="0"/>
              </a:spcAft>
            </a:pPr>
            <a:r>
              <a:rPr lang="en-US" altLang="en-US" sz="2300" dirty="0"/>
              <a:t>Use non-volatile RAM to record writes that are being executed</a:t>
            </a:r>
          </a:p>
          <a:p>
            <a:pPr lvl="1">
              <a:spcAft>
                <a:spcPts val="0"/>
              </a:spcAft>
            </a:pPr>
            <a:r>
              <a:rPr lang="en-US" altLang="en-US" sz="2300" dirty="0"/>
              <a:t>Beware:  power failure during write can result in corrupted disk</a:t>
            </a:r>
          </a:p>
          <a:p>
            <a:pPr lvl="2">
              <a:spcAft>
                <a:spcPts val="0"/>
              </a:spcAft>
            </a:pPr>
            <a:r>
              <a:rPr lang="en-US" altLang="en-US" sz="2300" dirty="0"/>
              <a:t>E.g., failure after writing one block but before writing the second in a mirrored system</a:t>
            </a:r>
          </a:p>
          <a:p>
            <a:pPr lvl="2">
              <a:spcAft>
                <a:spcPts val="0"/>
              </a:spcAft>
            </a:pPr>
            <a:r>
              <a:rPr lang="en-US" altLang="en-US" sz="2300" dirty="0"/>
              <a:t>Such corrupted data must be detected when power is restored</a:t>
            </a:r>
          </a:p>
          <a:p>
            <a:pPr lvl="3">
              <a:spcAft>
                <a:spcPts val="0"/>
              </a:spcAft>
            </a:pPr>
            <a:r>
              <a:rPr lang="en-US" altLang="en-US" sz="2300" dirty="0"/>
              <a:t>Recovery from corruption is similar to recovery from failed disk</a:t>
            </a:r>
          </a:p>
          <a:p>
            <a:pPr lvl="3">
              <a:spcAft>
                <a:spcPts val="0"/>
              </a:spcAft>
            </a:pPr>
            <a:r>
              <a:rPr lang="en-US" altLang="en-US" sz="2300" dirty="0"/>
              <a:t>NV-RAM helps to efficiently detected potentially corrupted blocks</a:t>
            </a:r>
          </a:p>
          <a:p>
            <a:pPr lvl="4">
              <a:spcAft>
                <a:spcPts val="0"/>
              </a:spcAft>
            </a:pPr>
            <a:r>
              <a:rPr lang="en-US" altLang="en-US" sz="2300" dirty="0"/>
              <a:t>Otherwise all blocks of disk must be read and compared with mirror/parity block</a:t>
            </a:r>
          </a:p>
          <a:p>
            <a:pPr lvl="3"/>
            <a:endParaRPr lang="en-US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98068550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1026">
            <a:extLst>
              <a:ext uri="{FF2B5EF4-FFF2-40B4-BE49-F238E27FC236}">
                <a16:creationId xmlns:a16="http://schemas.microsoft.com/office/drawing/2014/main" id="{0BDC9287-877D-4FC6-AC76-C2FE57E1E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Hardware Issues (Cont.)</a:t>
            </a:r>
          </a:p>
        </p:txBody>
      </p:sp>
      <p:sp>
        <p:nvSpPr>
          <p:cNvPr id="70659" name="Rectangle 1027">
            <a:extLst>
              <a:ext uri="{FF2B5EF4-FFF2-40B4-BE49-F238E27FC236}">
                <a16:creationId xmlns:a16="http://schemas.microsoft.com/office/drawing/2014/main" id="{6078CE2E-9A38-48C3-BBCF-1DC82596B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20726"/>
            <a:ext cx="9144000" cy="6137274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002060"/>
                </a:solidFill>
              </a:rPr>
              <a:t>Latent failures</a:t>
            </a:r>
            <a:r>
              <a:rPr lang="en-US" altLang="en-US" sz="2200" dirty="0">
                <a:solidFill>
                  <a:srgbClr val="000099"/>
                </a:solidFill>
              </a:rPr>
              <a:t>: </a:t>
            </a:r>
            <a:r>
              <a:rPr lang="en-US" altLang="en-US" sz="2200" dirty="0"/>
              <a:t>data successfully written earlier gets damaged</a:t>
            </a:r>
          </a:p>
          <a:p>
            <a:pPr lvl="1"/>
            <a:r>
              <a:rPr lang="en-US" altLang="en-US" sz="2200" dirty="0"/>
              <a:t>can result in data loss even if only one disk fails</a:t>
            </a:r>
          </a:p>
          <a:p>
            <a:r>
              <a:rPr lang="en-US" altLang="en-US" sz="2200" b="1" dirty="0">
                <a:solidFill>
                  <a:srgbClr val="002060"/>
                </a:solidFill>
              </a:rPr>
              <a:t>Data scrubbing</a:t>
            </a:r>
            <a:r>
              <a:rPr lang="en-US" altLang="en-US" sz="2200" dirty="0">
                <a:solidFill>
                  <a:srgbClr val="000099"/>
                </a:solidFill>
              </a:rPr>
              <a:t>:</a:t>
            </a:r>
            <a:r>
              <a:rPr lang="en-US" altLang="en-US" sz="2200" b="1" dirty="0">
                <a:solidFill>
                  <a:srgbClr val="000099"/>
                </a:solidFill>
              </a:rPr>
              <a:t> </a:t>
            </a:r>
          </a:p>
          <a:p>
            <a:pPr lvl="1"/>
            <a:r>
              <a:rPr lang="en-US" altLang="en-US" sz="2200" dirty="0"/>
              <a:t>continually scan for latent failures, and recover from copy/parity</a:t>
            </a:r>
          </a:p>
          <a:p>
            <a:r>
              <a:rPr lang="en-US" altLang="en-US" sz="2200" b="1" dirty="0">
                <a:solidFill>
                  <a:srgbClr val="002060"/>
                </a:solidFill>
              </a:rPr>
              <a:t>Hot swapping</a:t>
            </a:r>
            <a:r>
              <a:rPr lang="en-US" altLang="en-US" sz="2200" dirty="0"/>
              <a:t>: replacement of disk while system is running, without power down</a:t>
            </a:r>
          </a:p>
          <a:p>
            <a:pPr lvl="1"/>
            <a:r>
              <a:rPr lang="en-US" altLang="en-US" sz="2200" dirty="0"/>
              <a:t>Supported by some hardware RAID systems, </a:t>
            </a:r>
          </a:p>
          <a:p>
            <a:pPr lvl="1"/>
            <a:r>
              <a:rPr lang="en-US" altLang="en-US" sz="2200" dirty="0"/>
              <a:t>reduces time to recovery, and improves availability greatly</a:t>
            </a:r>
          </a:p>
          <a:p>
            <a:r>
              <a:rPr lang="en-US" altLang="en-US" sz="2200" dirty="0"/>
              <a:t>Many systems maintain </a:t>
            </a:r>
            <a:r>
              <a:rPr lang="en-US" altLang="en-US" sz="2200" dirty="0">
                <a:solidFill>
                  <a:srgbClr val="002060"/>
                </a:solidFill>
              </a:rPr>
              <a:t>spare disks </a:t>
            </a:r>
            <a:r>
              <a:rPr lang="en-US" altLang="en-US" sz="2200" dirty="0"/>
              <a:t>which are kept online, and used as replacements for failed disks immediately on detection of failure</a:t>
            </a:r>
          </a:p>
          <a:p>
            <a:pPr lvl="1"/>
            <a:r>
              <a:rPr lang="en-US" altLang="en-US" sz="2200" dirty="0"/>
              <a:t>Reduces time to recovery greatly</a:t>
            </a:r>
          </a:p>
          <a:p>
            <a:r>
              <a:rPr lang="en-US" altLang="en-US" sz="2200" dirty="0"/>
              <a:t>Many hardware RAID systems ensure that a single point of failure will not stop the functioning of the system by using </a:t>
            </a:r>
          </a:p>
          <a:p>
            <a:pPr lvl="1"/>
            <a:r>
              <a:rPr lang="en-US" altLang="en-US" sz="2200" dirty="0"/>
              <a:t>Redundant power supplies with battery backup</a:t>
            </a:r>
          </a:p>
          <a:p>
            <a:pPr lvl="1"/>
            <a:r>
              <a:rPr lang="en-US" altLang="en-US" sz="2200" dirty="0"/>
              <a:t>Multiple controllers and multiple interconnections to guard against controller/interconnection failures</a:t>
            </a:r>
          </a:p>
        </p:txBody>
      </p:sp>
    </p:spTree>
    <p:extLst>
      <p:ext uri="{BB962C8B-B14F-4D97-AF65-F5344CB8AC3E}">
        <p14:creationId xmlns:p14="http://schemas.microsoft.com/office/powerpoint/2010/main" val="31935640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2EC9E7E1-47A2-4E4B-B460-9EE231864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RAID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0E4945A-A60A-40AF-B199-E71D7808E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20726"/>
            <a:ext cx="9144000" cy="6137274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>
                <a:latin typeface="Candara" panose="020E0502030303020204" pitchFamily="34" charset="0"/>
              </a:rPr>
              <a:t>The </a:t>
            </a:r>
            <a:r>
              <a:rPr lang="en-US" altLang="en-US" dirty="0">
                <a:latin typeface="Candara" panose="020E0502030303020204" pitchFamily="34" charset="0"/>
              </a:rPr>
              <a:t>chance that some disk out of a set of </a:t>
            </a:r>
            <a:r>
              <a:rPr lang="en-US" altLang="en-US" i="1" dirty="0">
                <a:latin typeface="Candara" panose="020E0502030303020204" pitchFamily="34" charset="0"/>
              </a:rPr>
              <a:t>N</a:t>
            </a:r>
            <a:r>
              <a:rPr lang="en-US" altLang="en-US" dirty="0">
                <a:latin typeface="Candara" panose="020E0502030303020204" pitchFamily="34" charset="0"/>
              </a:rPr>
              <a:t> disks will fail is much higher than the chance that a specific single disk will fail.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sz="2800" dirty="0">
                <a:latin typeface="Candara" panose="020E0502030303020204" pitchFamily="34" charset="0"/>
              </a:rPr>
              <a:t>E.g., a system with 100 disks, each with MTTF of 100,000 hours (approx.  11 years), will have a system MTTF of 1000 hours (approx. 41 days)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sz="2800" dirty="0">
                <a:latin typeface="Candara" panose="020E0502030303020204" pitchFamily="34" charset="0"/>
              </a:rPr>
              <a:t>Techniques for using redundancy to avoid data loss are critical with large numbers of disks</a:t>
            </a:r>
          </a:p>
        </p:txBody>
      </p:sp>
    </p:spTree>
    <p:extLst>
      <p:ext uri="{BB962C8B-B14F-4D97-AF65-F5344CB8AC3E}">
        <p14:creationId xmlns:p14="http://schemas.microsoft.com/office/powerpoint/2010/main" val="37485503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871A7640-4AB8-43B4-B165-4FA38C56F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080" y="0"/>
            <a:ext cx="914908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Improvement of Reliability via Redundancy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361A4A9-FACE-4EBB-BECD-62A92425C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28" y="609600"/>
            <a:ext cx="9124545" cy="62484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b="1" dirty="0">
                <a:solidFill>
                  <a:srgbClr val="002060"/>
                </a:solidFill>
                <a:latin typeface="Candara" panose="020E0502030303020204" pitchFamily="34" charset="0"/>
              </a:rPr>
              <a:t>Redundancy</a:t>
            </a:r>
            <a:r>
              <a:rPr lang="en-US" altLang="en-US" dirty="0">
                <a:latin typeface="Candara" panose="020E0502030303020204" pitchFamily="34" charset="0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dirty="0">
                <a:latin typeface="Candara" panose="020E0502030303020204" pitchFamily="34" charset="0"/>
              </a:rPr>
              <a:t>store extra information that can be used to rebuild information lost in a disk failure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dirty="0">
                <a:latin typeface="Candara" panose="020E0502030303020204" pitchFamily="34" charset="0"/>
              </a:rPr>
              <a:t>E.g., </a:t>
            </a:r>
            <a:r>
              <a:rPr lang="en-US" altLang="en-US" b="1" dirty="0">
                <a:solidFill>
                  <a:srgbClr val="002060"/>
                </a:solidFill>
                <a:latin typeface="Candara" panose="020E0502030303020204" pitchFamily="34" charset="0"/>
              </a:rPr>
              <a:t>Mirroring</a:t>
            </a:r>
            <a:r>
              <a:rPr lang="en-US" altLang="en-US" b="1" dirty="0">
                <a:latin typeface="Candara" panose="020E0502030303020204" pitchFamily="34" charset="0"/>
              </a:rPr>
              <a:t> </a:t>
            </a:r>
            <a:r>
              <a:rPr lang="en-US" altLang="en-US" dirty="0">
                <a:latin typeface="Candara" panose="020E0502030303020204" pitchFamily="34" charset="0"/>
              </a:rPr>
              <a:t>(or</a:t>
            </a:r>
            <a:r>
              <a:rPr lang="en-US" altLang="en-US" b="1" dirty="0">
                <a:latin typeface="Candara" panose="020E0502030303020204" pitchFamily="34" charset="0"/>
              </a:rPr>
              <a:t> shadowing</a:t>
            </a:r>
            <a:r>
              <a:rPr lang="en-US" altLang="en-US" dirty="0">
                <a:latin typeface="Candara" panose="020E0502030303020204" pitchFamily="34" charset="0"/>
              </a:rPr>
              <a:t>)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sz="2800" dirty="0">
                <a:latin typeface="Candara" panose="020E0502030303020204" pitchFamily="34" charset="0"/>
              </a:rPr>
              <a:t>Duplicate every disk.  Logical disk consists of two physical disks.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sz="2800" dirty="0">
                <a:latin typeface="Candara" panose="020E0502030303020204" pitchFamily="34" charset="0"/>
              </a:rPr>
              <a:t>Every write is carried out on both disks</a:t>
            </a: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altLang="en-US" sz="2800" dirty="0">
                <a:latin typeface="Candara" panose="020E0502030303020204" pitchFamily="34" charset="0"/>
              </a:rPr>
              <a:t>Reads can take place from either disk</a:t>
            </a:r>
          </a:p>
        </p:txBody>
      </p:sp>
    </p:spTree>
    <p:extLst>
      <p:ext uri="{BB962C8B-B14F-4D97-AF65-F5344CB8AC3E}">
        <p14:creationId xmlns:p14="http://schemas.microsoft.com/office/powerpoint/2010/main" val="6422448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871A7640-4AB8-43B4-B165-4FA38C56F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080" y="0"/>
            <a:ext cx="914908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Improvement of Reliability via Redundancy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361A4A9-FACE-4EBB-BECD-62A92425C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3999" cy="6248400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Redundancy: </a:t>
            </a:r>
            <a:r>
              <a:rPr lang="en-US" altLang="en-US" sz="2400" dirty="0">
                <a:latin typeface="Candara" panose="020E0502030303020204" pitchFamily="34" charset="0"/>
              </a:rPr>
              <a:t>E.g., </a:t>
            </a:r>
            <a:r>
              <a:rPr lang="en-US" altLang="en-US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Mirroring</a:t>
            </a:r>
            <a:r>
              <a:rPr lang="en-US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en-US" sz="2400" dirty="0">
                <a:latin typeface="Candara" panose="020E0502030303020204" pitchFamily="34" charset="0"/>
              </a:rPr>
              <a:t>(or</a:t>
            </a:r>
            <a:r>
              <a:rPr lang="en-US" altLang="en-US" sz="2400" b="1" dirty="0">
                <a:latin typeface="Candara" panose="020E0502030303020204" pitchFamily="34" charset="0"/>
              </a:rPr>
              <a:t> shadowing</a:t>
            </a:r>
            <a:r>
              <a:rPr lang="en-US" altLang="en-US" sz="2400" dirty="0">
                <a:latin typeface="Candara" panose="020E0502030303020204" pitchFamily="34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2400" dirty="0">
                <a:latin typeface="Candara" panose="020E0502030303020204" pitchFamily="34" charset="0"/>
              </a:rPr>
              <a:t>If one disk in a pair fails, data still available in the other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sz="2400" dirty="0">
                <a:latin typeface="Candara" panose="020E0502030303020204" pitchFamily="34" charset="0"/>
              </a:rPr>
              <a:t>Data loss would occur only if a disk fails, and its mirror disk also fails before the system is repaired</a:t>
            </a: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altLang="en-US" dirty="0">
                <a:latin typeface="Candara" panose="020E0502030303020204" pitchFamily="34" charset="0"/>
              </a:rPr>
              <a:t>Probability of combined event is very small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Mean time to data loss</a:t>
            </a:r>
            <a:r>
              <a:rPr lang="en-US" altLang="en-US" sz="24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400" dirty="0">
                <a:latin typeface="Candara" panose="020E0502030303020204" pitchFamily="34" charset="0"/>
              </a:rPr>
              <a:t>depends on mean time to failure, </a:t>
            </a:r>
            <a:br>
              <a:rPr lang="en-US" altLang="en-US" sz="2400" dirty="0">
                <a:latin typeface="Candara" panose="020E0502030303020204" pitchFamily="34" charset="0"/>
              </a:rPr>
            </a:br>
            <a:r>
              <a:rPr lang="en-US" altLang="en-US" sz="2400" dirty="0">
                <a:latin typeface="Candara" panose="020E0502030303020204" pitchFamily="34" charset="0"/>
              </a:rPr>
              <a:t>and </a:t>
            </a:r>
            <a:r>
              <a:rPr lang="en-US" altLang="en-US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mean time to repair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sz="2400" dirty="0">
                <a:latin typeface="Candara" panose="020E0502030303020204" pitchFamily="34" charset="0"/>
              </a:rPr>
              <a:t>E.g., MTTF of 100,000 hours, mean time to repair of 10 hours gives mean time to data loss of 500*10</a:t>
            </a:r>
            <a:r>
              <a:rPr lang="en-US" altLang="en-US" sz="2400" baseline="30000" dirty="0">
                <a:latin typeface="Candara" panose="020E0502030303020204" pitchFamily="34" charset="0"/>
              </a:rPr>
              <a:t>6</a:t>
            </a:r>
            <a:r>
              <a:rPr lang="en-US" altLang="en-US" sz="2400" dirty="0">
                <a:latin typeface="Candara" panose="020E0502030303020204" pitchFamily="34" charset="0"/>
              </a:rPr>
              <a:t> hours (or 57,000 years) for a mirrored pair of disks (ignoring dependent failure modes)</a:t>
            </a:r>
          </a:p>
          <a:p>
            <a:pPr lvl="4">
              <a:lnSpc>
                <a:spcPct val="150000"/>
              </a:lnSpc>
            </a:pPr>
            <a:endParaRPr lang="en-US" altLang="en-U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865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07094493-EF72-410D-8543-93233D17B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Improvement in Performance via Parallelism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E2EB768-D89F-44A6-8392-915B56D8E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3200" dirty="0">
                <a:latin typeface="Candara" panose="020E0502030303020204" pitchFamily="34" charset="0"/>
              </a:rPr>
              <a:t>Two main goals of parallelism in a disk system: 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Monotype Sorts" pitchFamily="-65" charset="2"/>
              <a:buNone/>
            </a:pPr>
            <a:r>
              <a:rPr lang="en-US" altLang="en-US" sz="3200" dirty="0">
                <a:latin typeface="Candara" panose="020E0502030303020204" pitchFamily="34" charset="0"/>
              </a:rPr>
              <a:t>1.	Load balance multiple small accesses to increase throughput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Monotype Sorts" pitchFamily="-65" charset="2"/>
              <a:buNone/>
            </a:pPr>
            <a:r>
              <a:rPr lang="en-US" altLang="en-US" sz="3200" dirty="0">
                <a:latin typeface="Candara" panose="020E0502030303020204" pitchFamily="34" charset="0"/>
              </a:rPr>
              <a:t>2.	Parallelize large accesses to reduce response time.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3200" dirty="0">
                <a:latin typeface="Candara" panose="020E0502030303020204" pitchFamily="34" charset="0"/>
              </a:rPr>
              <a:t>Improve transfer rate by striping data across multiple disks.</a:t>
            </a:r>
          </a:p>
        </p:txBody>
      </p:sp>
    </p:spTree>
    <p:extLst>
      <p:ext uri="{BB962C8B-B14F-4D97-AF65-F5344CB8AC3E}">
        <p14:creationId xmlns:p14="http://schemas.microsoft.com/office/powerpoint/2010/main" val="32618587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07094493-EF72-410D-8543-93233D17B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Improvement in Performance via Parallelism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E2EB768-D89F-44A6-8392-915B56D8E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Bit-level striping</a:t>
            </a:r>
            <a:r>
              <a:rPr lang="en-US" altLang="en-US" sz="2400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400" dirty="0">
                <a:latin typeface="Candara" panose="020E0502030303020204" pitchFamily="34" charset="0"/>
              </a:rPr>
              <a:t>– split the bits of each byte across multiple disks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sz="2400" dirty="0">
                <a:latin typeface="Candara" panose="020E0502030303020204" pitchFamily="34" charset="0"/>
              </a:rPr>
              <a:t>In an array of eight disks, write bit </a:t>
            </a:r>
            <a:r>
              <a:rPr lang="en-US" altLang="en-US" sz="2400" i="1" dirty="0" err="1">
                <a:latin typeface="Candara" panose="020E0502030303020204" pitchFamily="34" charset="0"/>
              </a:rPr>
              <a:t>i</a:t>
            </a:r>
            <a:r>
              <a:rPr lang="en-US" altLang="en-US" sz="2400" dirty="0">
                <a:latin typeface="Candara" panose="020E0502030303020204" pitchFamily="34" charset="0"/>
              </a:rPr>
              <a:t> of each byte to disk </a:t>
            </a:r>
            <a:r>
              <a:rPr lang="en-US" altLang="en-US" sz="2400" i="1" dirty="0" err="1">
                <a:latin typeface="Candara" panose="020E0502030303020204" pitchFamily="34" charset="0"/>
              </a:rPr>
              <a:t>i</a:t>
            </a:r>
            <a:r>
              <a:rPr lang="en-US" altLang="en-US" sz="2400" i="1" dirty="0">
                <a:latin typeface="Candara" panose="020E0502030303020204" pitchFamily="34" charset="0"/>
              </a:rPr>
              <a:t>.</a:t>
            </a:r>
            <a:endParaRPr lang="en-US" altLang="en-US" sz="2400" dirty="0">
              <a:latin typeface="Candara" panose="020E0502030303020204" pitchFamily="34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sz="2400" dirty="0">
                <a:latin typeface="Candara" panose="020E0502030303020204" pitchFamily="34" charset="0"/>
              </a:rPr>
              <a:t>Each access can read data at eight times the rate of a single disk.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sz="2400" dirty="0">
                <a:latin typeface="Candara" panose="020E0502030303020204" pitchFamily="34" charset="0"/>
              </a:rPr>
              <a:t>But seek/access time worse than for a single disk</a:t>
            </a: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altLang="en-US" dirty="0">
                <a:latin typeface="Candara" panose="020E0502030303020204" pitchFamily="34" charset="0"/>
              </a:rPr>
              <a:t>Bit level striping is not used much any more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en-US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Block-level striping </a:t>
            </a:r>
            <a:r>
              <a:rPr lang="en-US" altLang="en-US" sz="2400" dirty="0">
                <a:latin typeface="Candara" panose="020E0502030303020204" pitchFamily="34" charset="0"/>
              </a:rPr>
              <a:t>– with </a:t>
            </a:r>
            <a:r>
              <a:rPr lang="en-US" altLang="en-US" sz="2400" i="1" dirty="0">
                <a:latin typeface="Candara" panose="020E0502030303020204" pitchFamily="34" charset="0"/>
              </a:rPr>
              <a:t>n</a:t>
            </a:r>
            <a:r>
              <a:rPr lang="en-US" altLang="en-US" sz="2400" dirty="0">
                <a:latin typeface="Candara" panose="020E0502030303020204" pitchFamily="34" charset="0"/>
              </a:rPr>
              <a:t> disks, block </a:t>
            </a:r>
            <a:r>
              <a:rPr lang="en-US" altLang="en-US" sz="2400" i="1" dirty="0" err="1">
                <a:latin typeface="Candara" panose="020E0502030303020204" pitchFamily="34" charset="0"/>
              </a:rPr>
              <a:t>i</a:t>
            </a:r>
            <a:r>
              <a:rPr lang="en-US" altLang="en-US" sz="2400" dirty="0">
                <a:latin typeface="Candara" panose="020E0502030303020204" pitchFamily="34" charset="0"/>
              </a:rPr>
              <a:t> of a file goes to disk (</a:t>
            </a:r>
            <a:r>
              <a:rPr lang="en-US" altLang="en-US" sz="2400" i="1" dirty="0" err="1">
                <a:latin typeface="Candara" panose="020E0502030303020204" pitchFamily="34" charset="0"/>
              </a:rPr>
              <a:t>i</a:t>
            </a:r>
            <a:r>
              <a:rPr lang="en-US" altLang="en-US" sz="2400" dirty="0">
                <a:latin typeface="Candara" panose="020E0502030303020204" pitchFamily="34" charset="0"/>
              </a:rPr>
              <a:t> mod </a:t>
            </a:r>
            <a:r>
              <a:rPr lang="en-US" altLang="en-US" sz="2400" i="1" dirty="0">
                <a:latin typeface="Candara" panose="020E0502030303020204" pitchFamily="34" charset="0"/>
              </a:rPr>
              <a:t>n</a:t>
            </a:r>
            <a:r>
              <a:rPr lang="en-US" altLang="en-US" sz="2400" dirty="0">
                <a:latin typeface="Candara" panose="020E0502030303020204" pitchFamily="34" charset="0"/>
              </a:rPr>
              <a:t>) + 1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en-US" sz="2400" dirty="0">
                <a:latin typeface="Candara" panose="020E0502030303020204" pitchFamily="34" charset="0"/>
              </a:rPr>
              <a:t>Requests for different blocks can run in parallel if the blocks reside on different disks</a:t>
            </a:r>
          </a:p>
          <a:p>
            <a:pPr lvl="1">
              <a:spcAft>
                <a:spcPts val="0"/>
              </a:spcAft>
            </a:pPr>
            <a:r>
              <a:rPr lang="en-US" altLang="en-US" sz="2400" dirty="0">
                <a:latin typeface="Candara" panose="020E0502030303020204" pitchFamily="34" charset="0"/>
              </a:rPr>
              <a:t>A request for a long sequence of blocks can utilize all disks in parallel</a:t>
            </a:r>
          </a:p>
        </p:txBody>
      </p:sp>
    </p:spTree>
    <p:extLst>
      <p:ext uri="{BB962C8B-B14F-4D97-AF65-F5344CB8AC3E}">
        <p14:creationId xmlns:p14="http://schemas.microsoft.com/office/powerpoint/2010/main" val="30565166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9744"/>
            <a:ext cx="914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Disk reliability: why RAID technology?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457402"/>
            <a:ext cx="8915399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Hard drive performance lags CPU performance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"/>
            </a:pPr>
            <a:endParaRPr sz="3600" dirty="0">
              <a:latin typeface="Arial"/>
              <a:cs typeface="Arial"/>
            </a:endParaRPr>
          </a:p>
          <a:p>
            <a:pPr marL="481965" indent="-469900">
              <a:lnSpc>
                <a:spcPct val="100000"/>
              </a:lnSpc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Hard drive reliability is poor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2" y="3733800"/>
            <a:ext cx="85343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SzPct val="79166"/>
              <a:buFont typeface="Wingdings"/>
              <a:buChar char=""/>
              <a:tabLst>
                <a:tab pos="481965" algn="l"/>
                <a:tab pos="482600" algn="l"/>
              </a:tabLst>
            </a:pPr>
            <a:r>
              <a:rPr sz="2400" b="1" dirty="0">
                <a:latin typeface="Arial"/>
                <a:cs typeface="Arial"/>
              </a:rPr>
              <a:t>RAID can boost both performance and reliability of disks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03838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9306</TotalTime>
  <Words>2090</Words>
  <Application>Microsoft Office PowerPoint</Application>
  <PresentationFormat>Letter Paper (8.5x11 in)</PresentationFormat>
  <Paragraphs>338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Arial Narrow</vt:lpstr>
      <vt:lpstr>Candara</vt:lpstr>
      <vt:lpstr>Consolas</vt:lpstr>
      <vt:lpstr>Helvetica</vt:lpstr>
      <vt:lpstr>Monotype Sorts</vt:lpstr>
      <vt:lpstr>Symbol</vt:lpstr>
      <vt:lpstr>Tahoma</vt:lpstr>
      <vt:lpstr>Times New Roman</vt:lpstr>
      <vt:lpstr>Wingdings</vt:lpstr>
      <vt:lpstr>Blends</vt:lpstr>
      <vt:lpstr>PowerPoint Presentation</vt:lpstr>
      <vt:lpstr>8.5 RAID</vt:lpstr>
      <vt:lpstr>RAID</vt:lpstr>
      <vt:lpstr>RAID</vt:lpstr>
      <vt:lpstr>Improvement of Reliability via Redundancy</vt:lpstr>
      <vt:lpstr>Improvement of Reliability via Redundancy</vt:lpstr>
      <vt:lpstr>Improvement in Performance via Parallelism</vt:lpstr>
      <vt:lpstr>Improvement in Performance via Parallelism</vt:lpstr>
      <vt:lpstr>Disk reliability: why RAID technology?</vt:lpstr>
      <vt:lpstr>What does RAID provide</vt:lpstr>
      <vt:lpstr>What is RAID?</vt:lpstr>
      <vt:lpstr>History of RAID</vt:lpstr>
      <vt:lpstr>RAID 0</vt:lpstr>
      <vt:lpstr>RAID 0</vt:lpstr>
      <vt:lpstr>RAID 1</vt:lpstr>
      <vt:lpstr>RAID 2</vt:lpstr>
      <vt:lpstr>RAID 2</vt:lpstr>
      <vt:lpstr>RAID 3</vt:lpstr>
      <vt:lpstr>RAID 3</vt:lpstr>
      <vt:lpstr>RAID 4</vt:lpstr>
      <vt:lpstr>RAID 5</vt:lpstr>
      <vt:lpstr>RAID 5</vt:lpstr>
      <vt:lpstr>RAID 5 still has one issue</vt:lpstr>
      <vt:lpstr>First Solution</vt:lpstr>
      <vt:lpstr>Better Solution</vt:lpstr>
      <vt:lpstr>Better solution illustrated</vt:lpstr>
      <vt:lpstr>RAID Review</vt:lpstr>
      <vt:lpstr>RAID 6</vt:lpstr>
      <vt:lpstr>RAID 6</vt:lpstr>
      <vt:lpstr>Additional improvements</vt:lpstr>
      <vt:lpstr>RAID Summary</vt:lpstr>
      <vt:lpstr>Choice of RAID Level</vt:lpstr>
      <vt:lpstr>Choice of RAID Level (Cont.)</vt:lpstr>
      <vt:lpstr>Hardware Issues</vt:lpstr>
      <vt:lpstr>Hardware Issues (Cont.)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keywords/>
  <dc:description/>
  <cp:lastModifiedBy>Tesfamichael Gebrehiwet</cp:lastModifiedBy>
  <cp:revision>551</cp:revision>
  <cp:lastPrinted>2001-11-04T00:51:13Z</cp:lastPrinted>
  <dcterms:created xsi:type="dcterms:W3CDTF">2005-02-25T19:46:41Z</dcterms:created>
  <dcterms:modified xsi:type="dcterms:W3CDTF">2021-05-19T18:07:56Z</dcterms:modified>
  <cp:category/>
</cp:coreProperties>
</file>