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96" r:id="rId2"/>
    <p:sldId id="493" r:id="rId3"/>
    <p:sldId id="397" r:id="rId4"/>
    <p:sldId id="398" r:id="rId5"/>
    <p:sldId id="399" r:id="rId6"/>
    <p:sldId id="551" r:id="rId7"/>
    <p:sldId id="552" r:id="rId8"/>
    <p:sldId id="617" r:id="rId9"/>
    <p:sldId id="401" r:id="rId10"/>
    <p:sldId id="553" r:id="rId11"/>
    <p:sldId id="616" r:id="rId12"/>
    <p:sldId id="555" r:id="rId13"/>
    <p:sldId id="402" r:id="rId14"/>
    <p:sldId id="554" r:id="rId15"/>
    <p:sldId id="619" r:id="rId16"/>
    <p:sldId id="618" r:id="rId17"/>
    <p:sldId id="556" r:id="rId18"/>
    <p:sldId id="403" r:id="rId19"/>
    <p:sldId id="557" r:id="rId20"/>
    <p:sldId id="620" r:id="rId21"/>
    <p:sldId id="404" r:id="rId22"/>
    <p:sldId id="558" r:id="rId23"/>
    <p:sldId id="621" r:id="rId24"/>
    <p:sldId id="405" r:id="rId25"/>
    <p:sldId id="559" r:id="rId26"/>
    <p:sldId id="622" r:id="rId27"/>
    <p:sldId id="406" r:id="rId28"/>
    <p:sldId id="560" r:id="rId29"/>
    <p:sldId id="409" r:id="rId30"/>
    <p:sldId id="407" r:id="rId31"/>
    <p:sldId id="410" r:id="rId32"/>
    <p:sldId id="411" r:id="rId33"/>
    <p:sldId id="623" r:id="rId34"/>
    <p:sldId id="412" r:id="rId35"/>
    <p:sldId id="413" r:id="rId36"/>
    <p:sldId id="561" r:id="rId37"/>
    <p:sldId id="414" r:id="rId38"/>
    <p:sldId id="562" r:id="rId39"/>
    <p:sldId id="416" r:id="rId40"/>
    <p:sldId id="419" r:id="rId41"/>
    <p:sldId id="624" r:id="rId42"/>
    <p:sldId id="420" r:id="rId43"/>
    <p:sldId id="422" r:id="rId44"/>
    <p:sldId id="568" r:id="rId45"/>
    <p:sldId id="564" r:id="rId46"/>
    <p:sldId id="565" r:id="rId47"/>
    <p:sldId id="566" r:id="rId48"/>
    <p:sldId id="567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2" r:id="rId57"/>
    <p:sldId id="430" r:id="rId58"/>
    <p:sldId id="431" r:id="rId5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9" autoAdjust="0"/>
    <p:restoredTop sz="93366" autoAdjust="0"/>
  </p:normalViewPr>
  <p:slideViewPr>
    <p:cSldViewPr snapToObjects="1">
      <p:cViewPr varScale="1">
        <p:scale>
          <a:sx n="82" d="100"/>
          <a:sy n="82" d="100"/>
        </p:scale>
        <p:origin x="1829" y="6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8A99F4-73B5-4E12-8B72-A9E56D2BBB70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4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In our example, we include the primary key of the EMPLOYEE relation as foreign key in the DEPARTMENT relation and rename it to </a:t>
            </a:r>
            <a:r>
              <a:rPr lang="en-CA" sz="1800" b="1" dirty="0" err="1" smtClean="0"/>
              <a:t>Mgr_ssn</a:t>
            </a:r>
            <a:r>
              <a:rPr lang="en-CA" sz="1800" dirty="0" smtClean="0"/>
              <a:t>. We also include the simple attribute </a:t>
            </a:r>
            <a:r>
              <a:rPr lang="en-CA" sz="1800" b="1" dirty="0" err="1" smtClean="0"/>
              <a:t>Start_date</a:t>
            </a:r>
            <a:r>
              <a:rPr lang="en-CA" sz="1800" dirty="0" smtClean="0"/>
              <a:t> of the MANAGES relationship type in the DEPARTMENT relation and rename it </a:t>
            </a:r>
            <a:r>
              <a:rPr lang="en-CA" sz="1800" b="1" dirty="0" err="1" smtClean="0"/>
              <a:t>Mgr_start_date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079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7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 smtClean="0"/>
              <a:t>The relation R will include the primary key attributes of S and T as foreign keys to S and T. The primary key of R will be one of the two foreign keys, and the other foreign key will be a unique key of R. The drawback is having an extra relation, and requiring extra join operations when combining related tuples from the tables.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6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83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4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 WORKS_FOR we include the primary key </a:t>
            </a:r>
            <a:r>
              <a:rPr lang="en-CA" dirty="0" err="1" smtClean="0"/>
              <a:t>Dnumber</a:t>
            </a:r>
            <a:r>
              <a:rPr lang="en-CA" dirty="0" smtClean="0"/>
              <a:t> of the DEPARTMENT relation as foreign key in the EMPLOYEE relation and call it </a:t>
            </a:r>
            <a:r>
              <a:rPr lang="en-CA" dirty="0" err="1" smtClean="0"/>
              <a:t>Dno</a:t>
            </a:r>
            <a:r>
              <a:rPr lang="en-CA" dirty="0" smtClean="0"/>
              <a:t>. </a:t>
            </a:r>
            <a:endParaRPr lang="en-US" dirty="0" smtClean="0"/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6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4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96C83D-8159-4D47-A703-1F69C60B9F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0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</p:txBody>
      </p:sp>
    </p:spTree>
    <p:extLst>
      <p:ext uri="{BB962C8B-B14F-4D97-AF65-F5344CB8AC3E}">
        <p14:creationId xmlns:p14="http://schemas.microsoft.com/office/powerpoint/2010/main" val="3752921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C885D8-51D9-4541-87CD-F1C36E8084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92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C885D8-51D9-4541-87CD-F1C36E8084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4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07504-11B6-456A-A9C2-E35F50AD2BE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08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07504-11B6-456A-A9C2-E35F50AD2BE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51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FD4EC0-48AD-412B-8690-CE76FF75202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4884F7-3DDE-43B9-9DFC-111FE55DA2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45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A876E3-6E6A-4C63-A54B-F3463A3D50A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91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30397C-EAD5-4E85-908C-C27F424A8FB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27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30397C-EAD5-4E85-908C-C27F424A8FB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1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7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Option 8C is used to handle disjoint subclasses. If the specialization is partial, t can have NULL values in tuples that do not belong to any subclass. If the specialization is attribute-defined, that attribute itself serves the purpose of t and t is not needed;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77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7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C4A02D-A716-473F-B626-85972F47F6E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2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910131-DA40-47B5-8974-F43C8FAC0B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80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Option 8C is used to handle disjoint subclasses. If the specialization is partial, t can have NULL values in tuples that do not belong to any subclass. If the specialization is attribute-defined, that attribute itself serves the purpose of t and t is not needed;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DC995F-602E-404D-87EE-3BE458676E6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57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option 8A for PERSON/{EMPLOYEE, ALUMNUS, STUDENT}, and option 8C for EMPLOYEE/{STAFF, FACULTY, STUDENT_ASSISTANT} by including the type attribute </a:t>
            </a:r>
            <a:r>
              <a:rPr lang="en-CA" sz="1800" dirty="0" err="1" smtClean="0"/>
              <a:t>Employee_type</a:t>
            </a:r>
            <a:r>
              <a:rPr lang="en-CA" sz="1800" dirty="0" smtClean="0"/>
              <a:t>. We then used the single-table option 8D for STUDENT_ASSISTANT/{RESEARCH_ASSISTANT, TEACHING_ASSISTANT} by including the type attributes </a:t>
            </a:r>
            <a:r>
              <a:rPr lang="en-CA" sz="1800" dirty="0" err="1" smtClean="0"/>
              <a:t>Ta_flag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Ra_flag</a:t>
            </a:r>
            <a:r>
              <a:rPr lang="en-CA" sz="1800" dirty="0" smtClean="0"/>
              <a:t> in EMPLOYEE. We also used option 8D for STUDENT/STUDENT_ASSISTANT by including the type attributes </a:t>
            </a:r>
            <a:r>
              <a:rPr lang="en-CA" sz="1800" dirty="0" err="1" smtClean="0"/>
              <a:t>Student_assist_flag</a:t>
            </a:r>
            <a:r>
              <a:rPr lang="en-CA" sz="1800" dirty="0" smtClean="0"/>
              <a:t> in STUDENT, and for STUDENT/{GRADUATE_STUDENT, UNDERGRADUATE_STUDENT} by including the type attributes </a:t>
            </a:r>
            <a:r>
              <a:rPr lang="en-CA" sz="1800" dirty="0" err="1" smtClean="0"/>
              <a:t>Grad_flag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Undergrad_flag</a:t>
            </a:r>
            <a:r>
              <a:rPr lang="en-CA" sz="1800" dirty="0" smtClean="0"/>
              <a:t> in STUDENT. In Figure 9.6, all attributes whose names end with type or flag are type fields.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3962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option 8A for PERSON/{EMPLOYEE, ALUMNUS, STUDENT}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5712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option 8C for EMPLOYEE/{STAFF, FACULTY, STUDENT_ASSISTANT} by including the type attribute </a:t>
            </a:r>
            <a:r>
              <a:rPr lang="en-CA" sz="1800" dirty="0" err="1" smtClean="0"/>
              <a:t>Employee_type</a:t>
            </a:r>
            <a:r>
              <a:rPr lang="en-CA" sz="18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0275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then used the single-table option 8D for STUDENT_ASSISTANT/{RESEARCH_ASSISTANT, TEACHING_ASSISTANT} by including the type attributes </a:t>
            </a:r>
            <a:r>
              <a:rPr lang="en-CA" sz="1800" dirty="0" err="1" smtClean="0"/>
              <a:t>Ta_flag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Ra_flag</a:t>
            </a:r>
            <a:r>
              <a:rPr lang="en-CA" sz="1800" dirty="0" smtClean="0"/>
              <a:t> in EMPLOYEE.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019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40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also used option 8D for STUDENT/STUDENT_ASSISTANT by including the type attributes </a:t>
            </a:r>
            <a:r>
              <a:rPr lang="en-CA" sz="1800" dirty="0" err="1" smtClean="0"/>
              <a:t>Student_assist_flag</a:t>
            </a:r>
            <a:r>
              <a:rPr lang="en-CA" sz="1800" dirty="0" smtClean="0"/>
              <a:t> in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0226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Option 8D </a:t>
            </a:r>
            <a:r>
              <a:rPr lang="en-CA" sz="1800" dirty="0" smtClean="0"/>
              <a:t>For STUDENT/{GRADUATE_STUDENT, UNDERGRADUATE_STUDENT} by including the type attributes </a:t>
            </a:r>
            <a:r>
              <a:rPr lang="en-CA" sz="1800" dirty="0" err="1" smtClean="0"/>
              <a:t>Grad_flag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Undergrad_flag</a:t>
            </a:r>
            <a:r>
              <a:rPr lang="en-CA" sz="1800" dirty="0" smtClean="0"/>
              <a:t> in STUDENT.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55407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76839-49E9-4001-B320-0A969D7B63A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6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FB20EB-AEDE-4B54-BBF9-1F29678A43F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91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6A86FB-8D9E-4042-8EAE-B6768404A28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6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E8FF57-3490-44B9-96E4-1C411F2ED7F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90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7AADC4-F776-4AC9-9908-E4CB984439A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828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C222A1-B050-4CB5-BD72-1FCDD96F906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3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26BF73-711E-4058-9ADB-5A6ECD7FB81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0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9F9881-58F6-402D-AB1F-18171029650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4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9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>
                <a:solidFill>
                  <a:srgbClr val="00B050"/>
                </a:solidFill>
              </a:rPr>
              <a:t>Chapter </a:t>
            </a:r>
            <a:r>
              <a:rPr lang="en-US" altLang="en-US" sz="4500" b="1" dirty="0" smtClean="0">
                <a:solidFill>
                  <a:srgbClr val="00B050"/>
                </a:solidFill>
              </a:rPr>
              <a:t>4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1" dirty="0" smtClean="0"/>
              <a:t>Logical </a:t>
            </a:r>
            <a:r>
              <a:rPr lang="en-US" sz="3200" b="1" dirty="0"/>
              <a:t>Database </a:t>
            </a:r>
            <a:r>
              <a:rPr lang="en-US" sz="3200" b="1" dirty="0" smtClean="0"/>
              <a:t>Design</a:t>
            </a:r>
            <a:endParaRPr lang="en-US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" y="838200"/>
            <a:ext cx="9029700" cy="599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b="1" kern="0" dirty="0" smtClean="0">
                <a:latin typeface="+mj-lt"/>
              </a:rPr>
              <a:t>Example: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Create the relation DEPENDENT in this step to correspond to the weak entity type DEPENDENT.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Include the primary key </a:t>
            </a:r>
            <a:r>
              <a:rPr lang="en-US" altLang="en-US" sz="2400" b="1" kern="0" dirty="0" smtClean="0">
                <a:latin typeface="+mj-lt"/>
              </a:rPr>
              <a:t>SSN</a:t>
            </a:r>
            <a:r>
              <a:rPr lang="en-US" altLang="en-US" sz="2400" kern="0" dirty="0" smtClean="0">
                <a:latin typeface="+mj-lt"/>
              </a:rPr>
              <a:t> of the EMPLOYEE relation as a foreign key attribute of DEPENDENT (renamed to </a:t>
            </a:r>
            <a:r>
              <a:rPr lang="en-US" altLang="en-US" sz="2400" b="1" kern="0" dirty="0" smtClean="0">
                <a:latin typeface="+mj-lt"/>
              </a:rPr>
              <a:t>ESSN</a:t>
            </a:r>
            <a:r>
              <a:rPr lang="en-US" altLang="en-US" sz="2400" kern="0" dirty="0" smtClean="0">
                <a:latin typeface="+mj-lt"/>
              </a:rPr>
              <a:t>).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The primary key of the DEPENDENT relation is the combination </a:t>
            </a:r>
            <a:r>
              <a:rPr lang="en-US" altLang="en-US" sz="2400" b="1" kern="0" dirty="0" smtClean="0">
                <a:latin typeface="+mj-lt"/>
              </a:rPr>
              <a:t>{ESSN, DEPENDENT_NAME} </a:t>
            </a:r>
            <a:r>
              <a:rPr lang="en-US" altLang="en-US" sz="2400" kern="0" dirty="0" smtClean="0">
                <a:latin typeface="+mj-lt"/>
              </a:rPr>
              <a:t>because DEPENDENT_NAME is the partial key of DEPENDENT.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Sex, </a:t>
            </a:r>
            <a:r>
              <a:rPr lang="en-US" altLang="en-US" sz="2400" kern="0" dirty="0" err="1" smtClean="0">
                <a:latin typeface="+mj-lt"/>
              </a:rPr>
              <a:t>Birth_date</a:t>
            </a:r>
            <a:r>
              <a:rPr lang="en-US" altLang="en-US" sz="2400" kern="0" dirty="0" smtClean="0">
                <a:latin typeface="+mj-lt"/>
              </a:rPr>
              <a:t>, Relationship are simple attributes of DEPENDENT. </a:t>
            </a:r>
          </a:p>
        </p:txBody>
      </p:sp>
    </p:spTree>
    <p:extLst>
      <p:ext uri="{BB962C8B-B14F-4D97-AF65-F5344CB8AC3E}">
        <p14:creationId xmlns:p14="http://schemas.microsoft.com/office/powerpoint/2010/main" val="1195738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73620" y="609600"/>
            <a:ext cx="8796759" cy="3429000"/>
            <a:chOff x="173620" y="754020"/>
            <a:chExt cx="8796759" cy="2743200"/>
          </a:xfrm>
        </p:grpSpPr>
        <p:grpSp>
          <p:nvGrpSpPr>
            <p:cNvPr id="10" name="Group 9"/>
            <p:cNvGrpSpPr/>
            <p:nvPr/>
          </p:nvGrpSpPr>
          <p:grpSpPr>
            <a:xfrm>
              <a:off x="173620" y="754020"/>
              <a:ext cx="8796759" cy="2743200"/>
              <a:chOff x="168564" y="3124200"/>
              <a:chExt cx="8796759" cy="27432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" y="3124200"/>
                <a:ext cx="3936123" cy="254793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64" y="3260436"/>
                <a:ext cx="4041363" cy="2606964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 bwMode="auto">
              <a:xfrm flipV="1">
                <a:off x="2872509" y="3810918"/>
                <a:ext cx="2994891" cy="1887919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5347484" y="1317304"/>
              <a:ext cx="2776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 Narrow" panose="020B0606020202030204" pitchFamily="34" charset="0"/>
                </a:rPr>
                <a:t>1</a:t>
              </a:r>
              <a:endParaRPr lang="en-US" sz="1600" b="1" dirty="0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6172200" y="2514600"/>
            <a:ext cx="1600200" cy="609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3620" y="2057400"/>
            <a:ext cx="969380" cy="5334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950701" y="3289696"/>
            <a:ext cx="969380" cy="5334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91506" y="3390900"/>
            <a:ext cx="655491" cy="3429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630553" y="3333750"/>
            <a:ext cx="1113272" cy="4000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781925" y="3356371"/>
            <a:ext cx="1113272" cy="4000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l="10252" t="60597" r="31115" b="26132"/>
          <a:stretch/>
        </p:blipFill>
        <p:spPr>
          <a:xfrm>
            <a:off x="173620" y="5171679"/>
            <a:ext cx="8721577" cy="13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7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5209308"/>
            <a:ext cx="9107055" cy="1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some mapping steps.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Entity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after step 1. 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Additional weak entity relation after step 2.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85" t="10387" r="20166" b="26132"/>
          <a:stretch/>
        </p:blipFill>
        <p:spPr>
          <a:xfrm>
            <a:off x="0" y="702548"/>
            <a:ext cx="9107055" cy="41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3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91313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" y="914400"/>
            <a:ext cx="9042400" cy="1752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Step 3: Mapping of Binary 1:1 Relation Types</a:t>
            </a:r>
          </a:p>
          <a:p>
            <a:pPr marL="781050" lvl="1" indent="-323850" eaLnBrk="1" hangingPunct="1">
              <a:lnSpc>
                <a:spcPct val="150000"/>
              </a:lnSpc>
            </a:pPr>
            <a:r>
              <a:rPr lang="en-US" altLang="en-US" sz="2400" dirty="0" smtClean="0"/>
              <a:t>For each binary 1:1 relationship type R in the ER schema, identify the relations S and T that correspond to the entity types participating in 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1" y="3124200"/>
            <a:ext cx="85502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 smtClean="0"/>
              <a:t>There </a:t>
            </a:r>
            <a:r>
              <a:rPr lang="en-CA" b="1" dirty="0"/>
              <a:t>are three possible approaches: 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(1) the </a:t>
            </a:r>
            <a:r>
              <a:rPr lang="en-CA" b="1" dirty="0"/>
              <a:t>foreign key </a:t>
            </a:r>
            <a:r>
              <a:rPr lang="en-CA" dirty="0"/>
              <a:t>approach, 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</a:t>
            </a:r>
            <a:r>
              <a:rPr lang="en-CA" dirty="0"/>
              <a:t>2) the </a:t>
            </a:r>
            <a:r>
              <a:rPr lang="en-CA" b="1" dirty="0"/>
              <a:t>merged relationship </a:t>
            </a:r>
            <a:r>
              <a:rPr lang="en-CA" dirty="0"/>
              <a:t>approach, and 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</a:t>
            </a:r>
            <a:r>
              <a:rPr lang="en-CA" dirty="0"/>
              <a:t>3) the </a:t>
            </a:r>
            <a:r>
              <a:rPr lang="en-CA" b="1" dirty="0" smtClean="0"/>
              <a:t>cross-reference </a:t>
            </a:r>
            <a:r>
              <a:rPr lang="en-CA" b="1" dirty="0"/>
              <a:t>or relationship</a:t>
            </a:r>
            <a:r>
              <a:rPr lang="en-CA" dirty="0"/>
              <a:t> </a:t>
            </a:r>
            <a:r>
              <a:rPr lang="en-CA" b="1" dirty="0"/>
              <a:t>relation</a:t>
            </a:r>
            <a:r>
              <a:rPr lang="en-CA" dirty="0"/>
              <a:t> approach. </a:t>
            </a:r>
            <a:endParaRPr lang="en-CA" dirty="0" smtClean="0"/>
          </a:p>
          <a:p>
            <a:pPr>
              <a:lnSpc>
                <a:spcPct val="150000"/>
              </a:lnSpc>
            </a:pPr>
            <a:endParaRPr lang="en-CA" dirty="0"/>
          </a:p>
          <a:p>
            <a:r>
              <a:rPr lang="en-CA" dirty="0" smtClean="0"/>
              <a:t>The </a:t>
            </a:r>
            <a:r>
              <a:rPr lang="en-CA" b="1" dirty="0"/>
              <a:t>first approach is the most useful </a:t>
            </a:r>
            <a:r>
              <a:rPr lang="en-CA" dirty="0"/>
              <a:t>and should be followed unless special conditions </a:t>
            </a:r>
            <a:r>
              <a:rPr lang="en-CA" dirty="0" smtClean="0"/>
              <a:t>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2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" y="1"/>
            <a:ext cx="9131300" cy="638174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838199"/>
            <a:ext cx="9039226" cy="5819775"/>
          </a:xfrm>
        </p:spPr>
        <p:txBody>
          <a:bodyPr/>
          <a:lstStyle/>
          <a:p>
            <a:pPr marL="381000" indent="-3238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600" b="1" dirty="0" smtClean="0"/>
              <a:t>Foreign Key ( 2 relations) approach:</a:t>
            </a:r>
            <a:r>
              <a:rPr lang="en-US" altLang="en-US" sz="2600" dirty="0" smtClean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819150" lvl="1" indent="-304800" eaLnBrk="1" hangingPunct="1">
              <a:lnSpc>
                <a:spcPct val="150000"/>
              </a:lnSpc>
            </a:pPr>
            <a:r>
              <a:rPr lang="en-US" altLang="en-US" sz="2400" dirty="0" smtClean="0"/>
              <a:t>Example: </a:t>
            </a:r>
            <a:br>
              <a:rPr lang="en-US" altLang="en-US" sz="2400" dirty="0" smtClean="0"/>
            </a:br>
            <a:r>
              <a:rPr lang="en-US" altLang="en-US" sz="2400" dirty="0" smtClean="0"/>
              <a:t>1:1 relation MANAGES is mapped by choosing the participating entity type DEPARTMENT to serve in the role of S, because its participation in the MANAGES relationship type is total.</a:t>
            </a:r>
          </a:p>
        </p:txBody>
      </p:sp>
    </p:spTree>
    <p:extLst>
      <p:ext uri="{BB962C8B-B14F-4D97-AF65-F5344CB8AC3E}">
        <p14:creationId xmlns:p14="http://schemas.microsoft.com/office/powerpoint/2010/main" val="3361482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3061049" y="3061049"/>
            <a:ext cx="6884099" cy="762002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The ER conceptual schema diagram for the COMPANY database.</a:t>
            </a:r>
            <a:endParaRPr lang="en-US" altLang="en-US" sz="1800" b="1" i="1" dirty="0" smtClean="0">
              <a:latin typeface="Verdana" panose="020B0604030504040204" pitchFamily="34" charset="0"/>
            </a:endParaRPr>
          </a:p>
        </p:txBody>
      </p:sp>
      <p:pic>
        <p:nvPicPr>
          <p:cNvPr id="5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707"/>
          <a:stretch/>
        </p:blipFill>
        <p:spPr bwMode="auto">
          <a:xfrm>
            <a:off x="1371600" y="1"/>
            <a:ext cx="7708972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7283486" y="1914525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6850" y="914400"/>
            <a:ext cx="666750" cy="3429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106900" y="1914525"/>
            <a:ext cx="846100" cy="3429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48500" y="1381125"/>
            <a:ext cx="838200" cy="238125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85222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Diamond 1"/>
          <p:cNvSpPr/>
          <p:nvPr/>
        </p:nvSpPr>
        <p:spPr bwMode="auto">
          <a:xfrm>
            <a:off x="4876800" y="2362199"/>
            <a:ext cx="1524000" cy="914401"/>
          </a:xfrm>
          <a:prstGeom prst="diamon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86025" y="1895475"/>
            <a:ext cx="1247775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3346" y="4847922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EMPLOYEE</a:t>
            </a:r>
            <a:endParaRPr lang="en-US" sz="20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31240"/>
              </p:ext>
            </p:extLst>
          </p:nvPr>
        </p:nvGraphicFramePr>
        <p:xfrm>
          <a:off x="919552" y="6423660"/>
          <a:ext cx="781487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36308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u="none" dirty="0" err="1" smtClean="0"/>
                        <a:t>Dname</a:t>
                      </a:r>
                      <a:endParaRPr lang="en-US" sz="2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u="sng" dirty="0" err="1" smtClean="0"/>
                        <a:t>Dnumber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Mgr_Start_Date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812396" y="6049981"/>
            <a:ext cx="1951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DEPARTMENT</a:t>
            </a:r>
            <a:endParaRPr lang="en-US" sz="20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08538"/>
              </p:ext>
            </p:extLst>
          </p:nvPr>
        </p:nvGraphicFramePr>
        <p:xfrm>
          <a:off x="897362" y="5320961"/>
          <a:ext cx="8183209" cy="344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438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68678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58015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9301355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0292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00669859"/>
                    </a:ext>
                  </a:extLst>
                </a:gridCol>
                <a:gridCol w="622371">
                  <a:extLst>
                    <a:ext uri="{9D8B030D-6E8A-4147-A177-3AD203B41FA5}">
                      <a16:colId xmlns:a16="http://schemas.microsoft.com/office/drawing/2014/main" val="972070863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Fname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</a:rPr>
                        <a:t>M</a:t>
                      </a:r>
                      <a:r>
                        <a:rPr lang="en-US" sz="1600" dirty="0" err="1" smtClean="0"/>
                        <a:t>init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Lname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err="1" smtClean="0"/>
                        <a:t>Ssn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Bdate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Super_ssn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Dno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 flipH="1" flipV="1">
            <a:off x="3581400" y="5665747"/>
            <a:ext cx="1524000" cy="757913"/>
            <a:chOff x="3581400" y="5546723"/>
            <a:chExt cx="1524000" cy="75791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105400" y="6096000"/>
              <a:ext cx="0" cy="208636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 bwMode="auto">
            <a:xfrm>
              <a:off x="3581400" y="5546723"/>
              <a:ext cx="1524000" cy="549277"/>
            </a:xfrm>
            <a:prstGeom prst="bentConnector3">
              <a:avLst>
                <a:gd name="adj1" fmla="val 5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1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4" grpId="0" animBg="1"/>
      <p:bldP spid="15" grpId="0" animBg="1"/>
      <p:bldP spid="2" grpId="0" animBg="1"/>
      <p:bldP spid="24" grpId="0" animBg="1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" y="0"/>
            <a:ext cx="9131300" cy="914399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226" y="3043477"/>
            <a:ext cx="8181974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our example, </a:t>
            </a:r>
            <a:r>
              <a:rPr lang="en-CA" sz="2000" dirty="0" smtClean="0"/>
              <a:t>we </a:t>
            </a:r>
            <a:r>
              <a:rPr lang="en-CA" sz="2000" dirty="0"/>
              <a:t>include the primary key of the EMPLOYEE relation as foreign key in the DEPARTMENT relation and rename it to </a:t>
            </a:r>
            <a:r>
              <a:rPr lang="en-CA" sz="2000" b="1" dirty="0" err="1"/>
              <a:t>Mgr_ssn</a:t>
            </a:r>
            <a:r>
              <a:rPr lang="en-CA" sz="2000" dirty="0"/>
              <a:t>. We also include the simple attribute </a:t>
            </a:r>
            <a:r>
              <a:rPr lang="en-CA" sz="2000" b="1" dirty="0" err="1"/>
              <a:t>Start_date</a:t>
            </a:r>
            <a:r>
              <a:rPr lang="en-CA" sz="2000" dirty="0"/>
              <a:t> of the MANAGES relationship type in the DEPARTMENT relation and rename it </a:t>
            </a:r>
            <a:r>
              <a:rPr lang="en-CA" sz="2000" b="1" dirty="0" err="1" smtClean="0"/>
              <a:t>Mgr_start_date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04801" y="17526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DEPARTMENT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94718"/>
              </p:ext>
            </p:extLst>
          </p:nvPr>
        </p:nvGraphicFramePr>
        <p:xfrm>
          <a:off x="415617" y="2171671"/>
          <a:ext cx="78148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36308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u="sng" dirty="0" err="1" smtClean="0"/>
                        <a:t>Dname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u="sng" dirty="0" err="1" smtClean="0"/>
                        <a:t>Dnumber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Mgr_SSN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Mgr_Start_Date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43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91313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625" y="838200"/>
            <a:ext cx="9042400" cy="5943600"/>
          </a:xfrm>
        </p:spPr>
        <p:txBody>
          <a:bodyPr/>
          <a:lstStyle/>
          <a:p>
            <a:pPr marL="381000" indent="-32385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z="2600" b="1" dirty="0" smtClean="0"/>
              <a:t>Merged relation (1 relation) option:</a:t>
            </a:r>
            <a:r>
              <a:rPr lang="en-US" altLang="en-US" sz="2600" dirty="0" smtClean="0"/>
              <a:t> </a:t>
            </a:r>
          </a:p>
          <a:p>
            <a:pPr marL="457200" lvl="1" indent="0" eaLnBrk="1" hangingPunct="1">
              <a:buSzTx/>
              <a:buNone/>
            </a:pPr>
            <a:endParaRPr lang="en-US" altLang="en-US" sz="700" dirty="0" smtClean="0"/>
          </a:p>
          <a:p>
            <a:pPr marL="457200" lvl="1" indent="0" eaLnBrk="1" hangingPunct="1">
              <a:buSzTx/>
              <a:buNone/>
            </a:pPr>
            <a:r>
              <a:rPr lang="en-US" altLang="en-US" sz="2400" dirty="0" smtClean="0"/>
              <a:t>An alternate mapping of a 1:1 relationship type is possible by merging the two entity types and the relationship into a single relation. </a:t>
            </a:r>
            <a:r>
              <a:rPr lang="en-US" altLang="en-US" sz="2400" b="1" dirty="0" smtClean="0"/>
              <a:t>This may be appropriate when both participations are total.</a:t>
            </a:r>
          </a:p>
          <a:p>
            <a:pPr marL="781050" lvl="1" indent="-32385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en-US" sz="700" dirty="0" smtClean="0"/>
          </a:p>
          <a:p>
            <a:pPr marL="381000" indent="-32385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b="1" dirty="0" smtClean="0"/>
              <a:t>Cross-reference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or relationship relation (3 relations) option</a:t>
            </a:r>
            <a:r>
              <a:rPr lang="en-US" altLang="en-US" sz="2600" b="1" dirty="0" smtClean="0"/>
              <a:t>:</a:t>
            </a:r>
            <a:r>
              <a:rPr lang="en-US" altLang="en-US" sz="2600" dirty="0" smtClean="0"/>
              <a:t> </a:t>
            </a:r>
          </a:p>
          <a:p>
            <a:pPr marL="457200" lvl="1" indent="0" eaLnBrk="1" hangingPunct="1">
              <a:buSzTx/>
              <a:buNone/>
            </a:pPr>
            <a:endParaRPr lang="en-US" altLang="en-US" sz="700" dirty="0" smtClean="0"/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The third alternative is to set up a third relation R for the purpose of cross-referencing the primary keys of the two relations S and T representing the entity types. 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CA" sz="2400" dirty="0" smtClean="0"/>
              <a:t>The </a:t>
            </a:r>
            <a:r>
              <a:rPr lang="en-CA" sz="2400" dirty="0"/>
              <a:t>relation R is called a relationship relation (or sometimes a lookup table</a:t>
            </a:r>
            <a:r>
              <a:rPr lang="en-CA" sz="2400" dirty="0" smtClean="0"/>
              <a:t>)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CA" sz="2400" dirty="0"/>
              <a:t>The relation R will include the primary key attributes of S and T as foreign </a:t>
            </a:r>
            <a:r>
              <a:rPr lang="en-CA" sz="2400" dirty="0" smtClean="0"/>
              <a:t>keys.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0693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" y="809625"/>
            <a:ext cx="9042400" cy="6000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binary 1:N relationship type R, identify the </a:t>
            </a:r>
            <a:r>
              <a:rPr lang="en-US" altLang="en-US" sz="2400" b="1" dirty="0" smtClean="0"/>
              <a:t>relation S</a:t>
            </a:r>
            <a:r>
              <a:rPr lang="en-US" altLang="en-US" sz="2400" dirty="0" smtClean="0"/>
              <a:t> that represent </a:t>
            </a:r>
            <a:r>
              <a:rPr lang="en-US" altLang="en-US" sz="2400" b="1" dirty="0" smtClean="0"/>
              <a:t>the participating entity type at the N-side</a:t>
            </a:r>
            <a:r>
              <a:rPr lang="en-US" altLang="en-US" sz="2400" dirty="0" smtClean="0"/>
              <a:t> of the relationship type.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 as </a:t>
            </a:r>
            <a:r>
              <a:rPr lang="en-US" altLang="en-US" sz="2400" b="1" dirty="0" smtClean="0"/>
              <a:t>foreign key in S the primary key of the relation T </a:t>
            </a:r>
            <a:r>
              <a:rPr lang="en-US" altLang="en-US" sz="2400" dirty="0" smtClean="0"/>
              <a:t>that represents the other entity type participating in R.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/>
              <a:t>Include any simple attributes of the 1:N relation type as attributes of S. </a:t>
            </a:r>
          </a:p>
        </p:txBody>
      </p:sp>
    </p:spTree>
    <p:extLst>
      <p:ext uri="{BB962C8B-B14F-4D97-AF65-F5344CB8AC3E}">
        <p14:creationId xmlns:p14="http://schemas.microsoft.com/office/powerpoint/2010/main" val="3502658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49" y="847725"/>
            <a:ext cx="9051925" cy="594661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1:N relationship types WORKS_FOR, CONTROLS, and SUPERVISION.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For WORKS_FOR we include the primary key DNUMBER of the DEPARTMENT relation as foreign key in the EMPLOYEE relation and call it DNO.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22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 alternative approach is to use a Relationship relation (cross referencing relation) – this is rarely done.</a:t>
            </a:r>
          </a:p>
        </p:txBody>
      </p:sp>
    </p:spTree>
    <p:extLst>
      <p:ext uri="{BB962C8B-B14F-4D97-AF65-F5344CB8AC3E}">
        <p14:creationId xmlns:p14="http://schemas.microsoft.com/office/powerpoint/2010/main" val="2608397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3119580"/>
            <a:ext cx="9143999" cy="314037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" y="228600"/>
            <a:ext cx="9042400" cy="5352474"/>
          </a:xfrm>
        </p:spPr>
        <p:txBody>
          <a:bodyPr/>
          <a:lstStyle/>
          <a:p>
            <a:pPr>
              <a:defRPr/>
            </a:pPr>
            <a:endParaRPr lang="en-US" sz="3600" b="1" dirty="0" smtClean="0">
              <a:ea typeface="+mn-ea"/>
              <a:cs typeface="+mn-cs"/>
            </a:endParaRPr>
          </a:p>
          <a:p>
            <a:pPr>
              <a:defRPr/>
            </a:pPr>
            <a:endParaRPr lang="en-US" sz="3600" b="1" dirty="0">
              <a:ea typeface="+mn-ea"/>
              <a:cs typeface="+mn-cs"/>
            </a:endParaRPr>
          </a:p>
          <a:p>
            <a:pPr>
              <a:defRPr/>
            </a:pPr>
            <a:endParaRPr lang="en-US" sz="3600" b="1" dirty="0" smtClean="0">
              <a:ea typeface="+mn-ea"/>
              <a:cs typeface="+mn-cs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4400" b="1" dirty="0" smtClean="0"/>
              <a:t>Relational Database Design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altLang="en-US" sz="4400" b="1" dirty="0" smtClean="0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4400" b="1" dirty="0" smtClean="0"/>
              <a:t>ER- and EERR-to-Relational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00745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675" y="828675"/>
            <a:ext cx="8993800" cy="2695575"/>
            <a:chOff x="66675" y="828675"/>
            <a:chExt cx="8993800" cy="2695575"/>
          </a:xfrm>
        </p:grpSpPr>
        <p:pic>
          <p:nvPicPr>
            <p:cNvPr id="4" name="Picture 2" descr="fig09_01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27"/>
            <a:stretch/>
          </p:blipFill>
          <p:spPr bwMode="auto">
            <a:xfrm>
              <a:off x="66675" y="828675"/>
              <a:ext cx="8993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2876550" y="3038475"/>
              <a:ext cx="4019550" cy="485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iamond 5"/>
          <p:cNvSpPr/>
          <p:nvPr/>
        </p:nvSpPr>
        <p:spPr bwMode="auto">
          <a:xfrm>
            <a:off x="4114800" y="1752600"/>
            <a:ext cx="1828800" cy="1177925"/>
          </a:xfrm>
          <a:prstGeom prst="diamon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62075" y="3067050"/>
            <a:ext cx="142875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59636" y="3067050"/>
            <a:ext cx="172716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020049" y="2428875"/>
            <a:ext cx="1040425" cy="3429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80096" y="4535526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EMPLOYEE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43493"/>
              </p:ext>
            </p:extLst>
          </p:nvPr>
        </p:nvGraphicFramePr>
        <p:xfrm>
          <a:off x="-1" y="5992240"/>
          <a:ext cx="796727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3800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86778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97522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409173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u="none" dirty="0" err="1" smtClean="0"/>
                        <a:t>Dname</a:t>
                      </a:r>
                      <a:endParaRPr lang="en-US" sz="2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u="sng" dirty="0" err="1" smtClean="0"/>
                        <a:t>Dnumber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Mgr_Start_Date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-80096" y="5618561"/>
            <a:ext cx="1951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DEPARTMENT</a:t>
            </a:r>
            <a:endParaRPr lang="en-US" sz="20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48700"/>
              </p:ext>
            </p:extLst>
          </p:nvPr>
        </p:nvGraphicFramePr>
        <p:xfrm>
          <a:off x="-2" y="4889541"/>
          <a:ext cx="9144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7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68678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95801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93013550"/>
                    </a:ext>
                  </a:extLst>
                </a:gridCol>
                <a:gridCol w="69234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  <a:gridCol w="936613">
                  <a:extLst>
                    <a:ext uri="{9D8B030D-6E8A-4147-A177-3AD203B41FA5}">
                      <a16:colId xmlns:a16="http://schemas.microsoft.com/office/drawing/2014/main" val="171029234"/>
                    </a:ext>
                  </a:extLst>
                </a:gridCol>
                <a:gridCol w="1447493">
                  <a:extLst>
                    <a:ext uri="{9D8B030D-6E8A-4147-A177-3AD203B41FA5}">
                      <a16:colId xmlns:a16="http://schemas.microsoft.com/office/drawing/2014/main" val="800669859"/>
                    </a:ext>
                  </a:extLst>
                </a:gridCol>
                <a:gridCol w="695444">
                  <a:extLst>
                    <a:ext uri="{9D8B030D-6E8A-4147-A177-3AD203B41FA5}">
                      <a16:colId xmlns:a16="http://schemas.microsoft.com/office/drawing/2014/main" val="972070863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Fname</a:t>
                      </a:r>
                      <a:endParaRPr lang="en-US" sz="20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anose="02070309020205020404" pitchFamily="49" charset="0"/>
                        </a:rPr>
                        <a:t>M</a:t>
                      </a:r>
                      <a:r>
                        <a:rPr lang="en-US" sz="2000" dirty="0" err="1" smtClean="0"/>
                        <a:t>init</a:t>
                      </a:r>
                      <a:endParaRPr lang="en-US" sz="20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Lname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 err="1" smtClean="0"/>
                        <a:t>Ssn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Bdate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Super_ssn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Dno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 flipH="1" flipV="1">
            <a:off x="2940454" y="5234327"/>
            <a:ext cx="1524000" cy="757913"/>
            <a:chOff x="3581400" y="5546723"/>
            <a:chExt cx="1524000" cy="75791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105400" y="6096000"/>
              <a:ext cx="0" cy="20863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 bwMode="auto">
            <a:xfrm>
              <a:off x="3581400" y="5546723"/>
              <a:ext cx="1524000" cy="549277"/>
            </a:xfrm>
            <a:prstGeom prst="bentConnector3">
              <a:avLst>
                <a:gd name="adj1" fmla="val 5000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 bwMode="auto">
          <a:xfrm>
            <a:off x="8683690" y="5337337"/>
            <a:ext cx="0" cy="14248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 bwMode="auto">
          <a:xfrm rot="10800000">
            <a:off x="2789854" y="6400803"/>
            <a:ext cx="5893837" cy="361361"/>
          </a:xfrm>
          <a:prstGeom prst="bentConnector3">
            <a:avLst>
              <a:gd name="adj1" fmla="val 100026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27593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599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b="1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binary M:N relationship type R, </a:t>
            </a:r>
            <a:r>
              <a:rPr lang="en-US" altLang="en-US" sz="2400" i="1" dirty="0" smtClean="0"/>
              <a:t>create a </a:t>
            </a:r>
            <a:r>
              <a:rPr lang="en-US" altLang="en-US" sz="2400" b="1" i="1" dirty="0" smtClean="0"/>
              <a:t>new relation</a:t>
            </a:r>
            <a:r>
              <a:rPr lang="en-US" altLang="en-US" sz="2400" b="1" dirty="0" smtClean="0"/>
              <a:t> S</a:t>
            </a:r>
            <a:r>
              <a:rPr lang="en-US" altLang="en-US" sz="2400" dirty="0" smtClean="0"/>
              <a:t> to represent R. </a:t>
            </a:r>
            <a:br>
              <a:rPr lang="en-US" altLang="en-US" sz="2400" dirty="0" smtClean="0"/>
            </a:br>
            <a:r>
              <a:rPr lang="en-US" altLang="en-US" sz="2400" b="1" i="1" dirty="0" smtClean="0">
                <a:latin typeface="+mj-lt"/>
              </a:rPr>
              <a:t>This is a relationship relation.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Include, as foreign key attributes in S, the </a:t>
            </a:r>
            <a:r>
              <a:rPr lang="en-US" altLang="en-US" sz="2400" b="1" dirty="0" smtClean="0"/>
              <a:t>primary keys </a:t>
            </a:r>
            <a:r>
              <a:rPr lang="en-US" altLang="en-US" sz="2400" dirty="0" smtClean="0"/>
              <a:t>of the relations that represent the </a:t>
            </a:r>
            <a:r>
              <a:rPr lang="en-US" altLang="en-US" sz="2400" b="1" dirty="0" smtClean="0"/>
              <a:t>participating entity types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their combination will form the primary key</a:t>
            </a:r>
            <a:r>
              <a:rPr lang="en-US" altLang="en-US" sz="2400" dirty="0" smtClean="0"/>
              <a:t> of 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 include any simple attributes of the M:N relationship type (or simple components of composite attributes) as attributes of S.</a:t>
            </a:r>
          </a:p>
        </p:txBody>
      </p:sp>
    </p:spTree>
    <p:extLst>
      <p:ext uri="{BB962C8B-B14F-4D97-AF65-F5344CB8AC3E}">
        <p14:creationId xmlns:p14="http://schemas.microsoft.com/office/powerpoint/2010/main" val="3314408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599" cy="16744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The M:N relationship type WORKS_ON from the ER  diagram is mapped by creating a relation WORKS_ON in the relational database schema.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27874" r="3850" b="36652"/>
          <a:stretch/>
        </p:blipFill>
        <p:spPr bwMode="auto">
          <a:xfrm>
            <a:off x="4359944" y="3200400"/>
            <a:ext cx="4707855" cy="1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35368" y="2484942"/>
            <a:ext cx="4326368" cy="193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35368" y="5410199"/>
            <a:ext cx="9126968" cy="315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</p:txBody>
      </p:sp>
    </p:spTree>
    <p:extLst>
      <p:ext uri="{BB962C8B-B14F-4D97-AF65-F5344CB8AC3E}">
        <p14:creationId xmlns:p14="http://schemas.microsoft.com/office/powerpoint/2010/main" val="1784670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27874" r="3850" b="26971"/>
          <a:stretch/>
        </p:blipFill>
        <p:spPr bwMode="auto">
          <a:xfrm>
            <a:off x="228600" y="838200"/>
            <a:ext cx="8001000" cy="33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 rot="20777800">
            <a:off x="4058830" y="2285611"/>
            <a:ext cx="2684570" cy="1090587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77001" y="2514600"/>
            <a:ext cx="1752600" cy="83819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14401" y="694479"/>
            <a:ext cx="1828800" cy="677121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58325"/>
            <a:ext cx="8282564" cy="2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6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525" y="609600"/>
            <a:ext cx="9001125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multivalued attribute A, create a new relation R.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 smtClean="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 smtClean="0"/>
              <a:t>The primary key of R is the combination of A and K. If the multivalued attribute is composite, we include its simple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2491368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525" y="800100"/>
            <a:ext cx="9077325" cy="609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b="1" dirty="0" smtClean="0"/>
              <a:t>Example:</a:t>
            </a:r>
            <a:r>
              <a:rPr lang="en-US" altLang="en-US" sz="2400" dirty="0" smtClean="0"/>
              <a:t> The relation DEPT_LOCATIONS is created. 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8" t="12633" r="291" b="64629"/>
          <a:stretch/>
        </p:blipFill>
        <p:spPr bwMode="auto">
          <a:xfrm>
            <a:off x="5105400" y="3810000"/>
            <a:ext cx="2940095" cy="216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" y="1600200"/>
            <a:ext cx="8629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200" kern="0" dirty="0" smtClean="0"/>
              <a:t>The attribute DLOCATION represents the multivalued attribute LOCATIONS of DEPARTMENT, while DNUMBER-as foreign key-represents the primary key of the DEPARTMENT relation.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1" y="4267200"/>
            <a:ext cx="42862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/>
              <a:t>The primary key of R is the combination of </a:t>
            </a:r>
            <a:br>
              <a:rPr lang="en-US" altLang="en-US" sz="2200" kern="0" dirty="0" smtClean="0"/>
            </a:br>
            <a:r>
              <a:rPr lang="en-US" altLang="en-US" sz="2200" kern="0" dirty="0" smtClean="0"/>
              <a:t>{DNUMBER, DLOCATION}.</a:t>
            </a:r>
          </a:p>
        </p:txBody>
      </p:sp>
    </p:spTree>
    <p:extLst>
      <p:ext uri="{BB962C8B-B14F-4D97-AF65-F5344CB8AC3E}">
        <p14:creationId xmlns:p14="http://schemas.microsoft.com/office/powerpoint/2010/main" val="370026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75648" cy="670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2228" y="5029200"/>
            <a:ext cx="2383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After </a:t>
            </a:r>
            <a:r>
              <a:rPr lang="en-CA" b="1" dirty="0"/>
              <a:t>of some mapping steps</a:t>
            </a:r>
            <a:r>
              <a:rPr lang="en-CA" b="1" dirty="0" smtClean="0"/>
              <a:t>.</a:t>
            </a:r>
            <a:br>
              <a:rPr lang="en-CA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856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7: Mapping of N-</a:t>
            </a:r>
            <a:r>
              <a:rPr lang="en-US" altLang="en-US" b="1" dirty="0" err="1" smtClean="0"/>
              <a:t>ary</a:t>
            </a:r>
            <a:r>
              <a:rPr lang="en-US" altLang="en-US" b="1" dirty="0" smtClean="0"/>
              <a:t> Relationship Types.</a:t>
            </a:r>
            <a:endParaRPr lang="en-US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n-</a:t>
            </a:r>
            <a:r>
              <a:rPr lang="en-US" altLang="en-US" sz="2400" dirty="0" err="1" smtClean="0"/>
              <a:t>ary</a:t>
            </a:r>
            <a:r>
              <a:rPr lang="en-US" altLang="en-US" sz="2400" dirty="0" smtClean="0"/>
              <a:t> relationship type R, where n&gt;2, </a:t>
            </a:r>
            <a:r>
              <a:rPr lang="en-US" altLang="en-US" sz="2400" b="1" dirty="0" smtClean="0"/>
              <a:t>create a new relationship S to represent 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Include, as </a:t>
            </a:r>
            <a:r>
              <a:rPr lang="en-US" altLang="en-US" sz="2400" b="1" dirty="0" smtClean="0"/>
              <a:t>foreign key </a:t>
            </a:r>
            <a:r>
              <a:rPr lang="en-US" altLang="en-US" sz="2400" dirty="0" smtClean="0"/>
              <a:t>attributes in S, the </a:t>
            </a:r>
            <a:r>
              <a:rPr lang="en-US" altLang="en-US" sz="2400" b="1" dirty="0" smtClean="0"/>
              <a:t>primary keys </a:t>
            </a:r>
            <a:r>
              <a:rPr lang="en-US" altLang="en-US" sz="2400" dirty="0" smtClean="0"/>
              <a:t>of the relations that represent </a:t>
            </a:r>
            <a:r>
              <a:rPr lang="en-US" altLang="en-US" sz="2400" b="1" dirty="0" smtClean="0"/>
              <a:t>the participating entity types</a:t>
            </a:r>
            <a:r>
              <a:rPr lang="en-US" altLang="en-US" sz="2400" dirty="0" smtClean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 include any simple attributes of the n-</a:t>
            </a:r>
            <a:r>
              <a:rPr lang="en-US" altLang="en-US" sz="2400" dirty="0" err="1" smtClean="0"/>
              <a:t>ary</a:t>
            </a:r>
            <a:r>
              <a:rPr lang="en-US" altLang="en-US" sz="2400" dirty="0" smtClean="0"/>
              <a:t> relationship type (or simple components of composite attributes) as attributes of S.</a:t>
            </a:r>
            <a:r>
              <a:rPr lang="en-US" alt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918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638"/>
            <a:ext cx="9144000" cy="5889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34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Example: </a:t>
            </a:r>
            <a:r>
              <a:rPr lang="en-US" altLang="en-US" sz="2400" dirty="0" smtClean="0"/>
              <a:t>The relationship type SUPPY in the ER shown below.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This can be mapped to the relation SUPPLY shown in the relational schema, whose primary key is the combination of the three foreign keys {SNAME, PARTNO, PROJNAME}</a:t>
            </a:r>
            <a:endParaRPr lang="en-US" altLang="en-US" sz="2200" b="1" dirty="0" smtClean="0">
              <a:solidFill>
                <a:srgbClr val="FF0066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119"/>
          <a:stretch/>
        </p:blipFill>
        <p:spPr bwMode="auto">
          <a:xfrm>
            <a:off x="381000" y="3581400"/>
            <a:ext cx="845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267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t"/>
          <a:lstStyle/>
          <a:p>
            <a:pPr eaLnBrk="1" hangingPunct="1"/>
            <a:r>
              <a:rPr lang="en-US" altLang="en-US" sz="2800" b="1" dirty="0" smtClean="0"/>
              <a:t>Mapping the </a:t>
            </a:r>
            <a:r>
              <a:rPr lang="en-US" altLang="en-US" sz="2800" b="1" i="1" dirty="0" smtClean="0"/>
              <a:t>n</a:t>
            </a:r>
            <a:r>
              <a:rPr lang="en-US" altLang="en-US" sz="2800" b="1" dirty="0" smtClean="0"/>
              <a:t>-</a:t>
            </a:r>
            <a:r>
              <a:rPr lang="en-US" altLang="en-US" sz="2800" b="1" dirty="0" err="1" smtClean="0"/>
              <a:t>ary</a:t>
            </a:r>
            <a:r>
              <a:rPr lang="en-US" altLang="en-US" sz="2800" b="1" dirty="0" smtClean="0"/>
              <a:t> relationship type SUPPLY </a:t>
            </a:r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82906"/>
            <a:ext cx="7086600" cy="6074535"/>
          </a:xfr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119"/>
          <a:stretch/>
        </p:blipFill>
        <p:spPr bwMode="auto">
          <a:xfrm>
            <a:off x="3429000" y="838200"/>
            <a:ext cx="55700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15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Outline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" y="639619"/>
            <a:ext cx="9042400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ER-to-Relational Mapping Algorithm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1: Mapping of Regular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3: Mapping of Binary 1:1 Relation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7: 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Types.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Mapping EER Model Constructs to Relations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9: Mapping of Union Types (Categories).</a:t>
            </a:r>
          </a:p>
        </p:txBody>
      </p:sp>
    </p:spTree>
    <p:extLst>
      <p:ext uri="{BB962C8B-B14F-4D97-AF65-F5344CB8AC3E}">
        <p14:creationId xmlns:p14="http://schemas.microsoft.com/office/powerpoint/2010/main" val="1281955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399"/>
          </a:xfrm>
        </p:spPr>
        <p:txBody>
          <a:bodyPr/>
          <a:lstStyle/>
          <a:p>
            <a:r>
              <a:rPr lang="en-US" altLang="en-US" sz="2800" b="1" dirty="0" smtClean="0">
                <a:latin typeface="Verdana" panose="020B0604030504040204" pitchFamily="34" charset="0"/>
              </a:rPr>
              <a:t>Result of mapping the COMPANY ER schema into a relational database schema.</a:t>
            </a:r>
          </a:p>
        </p:txBody>
      </p:sp>
      <p:pic>
        <p:nvPicPr>
          <p:cNvPr id="29699" name="Picture 2" descr="fig09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599"/>
            <a:ext cx="8229600" cy="590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55471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9"/>
            <a:ext cx="9144000" cy="6016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Summary of Mapping constructs and constraints</a:t>
            </a:r>
            <a:endParaRPr lang="en-US" altLang="en-US" sz="28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9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</a:t>
            </a:r>
            <a:endParaRPr lang="en-US" altLang="en-US" sz="2000" b="1" smtClean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6" y="61441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Correspondence </a:t>
            </a:r>
            <a:r>
              <a:rPr lang="en-CA" dirty="0"/>
              <a:t>between ER and Relational </a:t>
            </a:r>
            <a:r>
              <a:rPr lang="en-CA" dirty="0" smtClean="0"/>
              <a:t>Models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84238"/>
              </p:ext>
            </p:extLst>
          </p:nvPr>
        </p:nvGraphicFramePr>
        <p:xfrm>
          <a:off x="30865" y="1243965"/>
          <a:ext cx="906683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6281">
                  <a:extLst>
                    <a:ext uri="{9D8B030D-6E8A-4147-A177-3AD203B41FA5}">
                      <a16:colId xmlns:a16="http://schemas.microsoft.com/office/drawing/2014/main" val="1261651844"/>
                    </a:ext>
                  </a:extLst>
                </a:gridCol>
                <a:gridCol w="5080554">
                  <a:extLst>
                    <a:ext uri="{9D8B030D-6E8A-4147-A177-3AD203B41FA5}">
                      <a16:colId xmlns:a16="http://schemas.microsoft.com/office/drawing/2014/main" val="71458857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ER MODEL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1" dirty="0" smtClean="0"/>
                        <a:t>Entity type </a:t>
                      </a:r>
                      <a:endParaRPr lang="en-US" sz="2400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RELATIONAL MODEL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1" dirty="0" smtClean="0"/>
                        <a:t>Entity relation </a:t>
                      </a:r>
                      <a:endParaRPr lang="en-US" sz="2400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828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1:1 or 1:N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Foreign key (or relationship relation)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M:N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Relationship relation and two foreign keys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n-</a:t>
                      </a:r>
                      <a:r>
                        <a:rPr lang="en-CA" sz="2400" dirty="0" err="1" smtClean="0"/>
                        <a:t>ary</a:t>
                      </a:r>
                      <a:r>
                        <a:rPr lang="en-CA" sz="2400" dirty="0" smtClean="0"/>
                        <a:t>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Relationship relation and n foreign keys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Simple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Composite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Set of simple component attributes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Multivalued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 and foreign key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2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Value set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Domain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4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Key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Primary (or secondary) key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03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038600" y="2103700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38600" y="2550670"/>
            <a:ext cx="5059100" cy="76258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3374983"/>
            <a:ext cx="5059100" cy="76258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4201898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4670383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5122605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5598245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38140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7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2667000"/>
            <a:ext cx="9144000" cy="228600"/>
          </a:xfrm>
          <a:solidFill>
            <a:srgbClr val="0070C0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235" y="228600"/>
            <a:ext cx="8993529" cy="63246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3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en-US" altLang="en-US" sz="6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000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6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Generalization and Specialization Hierarchies to a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3370749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1066800"/>
          </a:xfrm>
          <a:solidFill>
            <a:srgbClr val="0070C0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Mapping of Generalization and Specialization Hierarchies to a Relational Schema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219200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/>
              <a:t>There are several options for mapping a number of subclasses that together form a specialization (or alternatively, that are generalized into a superclass</a:t>
            </a:r>
            <a:r>
              <a:rPr lang="en-CA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e.g., </a:t>
            </a:r>
            <a:r>
              <a:rPr lang="en-CA" dirty="0"/>
              <a:t>subclasses of </a:t>
            </a:r>
            <a:r>
              <a:rPr lang="en-CA" dirty="0" smtClean="0"/>
              <a:t>EMPLOYEE:</a:t>
            </a:r>
            <a:br>
              <a:rPr lang="en-CA" dirty="0" smtClean="0"/>
            </a:br>
            <a:r>
              <a:rPr lang="en-CA" dirty="0" smtClean="0"/>
              <a:t> {SECRETARY</a:t>
            </a:r>
            <a:r>
              <a:rPr lang="en-CA" dirty="0"/>
              <a:t>, TECHNICIAN, ENGINEER} </a:t>
            </a:r>
            <a:endParaRPr lang="en-CA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The </a:t>
            </a:r>
            <a:r>
              <a:rPr lang="en-CA" dirty="0"/>
              <a:t>two main options are to map the whole specialization into a </a:t>
            </a:r>
            <a:r>
              <a:rPr lang="en-CA" b="1" dirty="0"/>
              <a:t>single table</a:t>
            </a:r>
            <a:r>
              <a:rPr lang="en-CA" dirty="0"/>
              <a:t>, or to map it into </a:t>
            </a:r>
            <a:r>
              <a:rPr lang="en-CA" b="1" dirty="0"/>
              <a:t>multiple tables</a:t>
            </a:r>
            <a:r>
              <a:rPr lang="en-CA" dirty="0"/>
              <a:t>. </a:t>
            </a:r>
            <a:endParaRPr lang="en-CA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Within </a:t>
            </a:r>
            <a:r>
              <a:rPr lang="en-CA" dirty="0"/>
              <a:t>each option are </a:t>
            </a:r>
            <a:r>
              <a:rPr lang="en-CA" b="1" dirty="0"/>
              <a:t>variations that depend on </a:t>
            </a:r>
            <a:r>
              <a:rPr lang="en-CA" dirty="0"/>
              <a:t>the </a:t>
            </a:r>
            <a:r>
              <a:rPr lang="en-CA" b="1" dirty="0" smtClean="0"/>
              <a:t>constraints</a:t>
            </a:r>
            <a:r>
              <a:rPr lang="en-CA" dirty="0" smtClean="0"/>
              <a:t> </a:t>
            </a:r>
            <a:r>
              <a:rPr lang="en-CA" dirty="0"/>
              <a:t>on the specialization/generalization.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25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45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666750"/>
            <a:ext cx="8966200" cy="61912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Step8: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Convert each specialization with m subclasses {S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S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,….,S</a:t>
            </a:r>
            <a:r>
              <a:rPr lang="en-US" altLang="en-US" sz="2400" baseline="-25000" dirty="0" smtClean="0"/>
              <a:t>m</a:t>
            </a:r>
            <a:r>
              <a:rPr lang="en-US" altLang="en-US" sz="2400" dirty="0" smtClean="0"/>
              <a:t>} and generalized superclass C, where the attributes of C are {k,a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,…a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} and k is the (primary) key, into relational schemas using one of the four following options: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8A: Multiple relations-Superclass and subclasses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8B: Multiple relations-Subclass relations only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8C: Single relation with one type attribute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8D: Single relation with multiple type attributes</a:t>
            </a:r>
          </a:p>
        </p:txBody>
      </p:sp>
    </p:spTree>
    <p:extLst>
      <p:ext uri="{BB962C8B-B14F-4D97-AF65-F5344CB8AC3E}">
        <p14:creationId xmlns:p14="http://schemas.microsoft.com/office/powerpoint/2010/main" val="1746704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9" y="738850"/>
            <a:ext cx="9051401" cy="60960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 smtClean="0"/>
              <a:t>Option 8A: Multiple relations-Superclass and subclasses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Create a relation L for C with attributes: </a:t>
            </a:r>
            <a:br>
              <a:rPr lang="en-US" altLang="en-US" sz="2400" dirty="0" smtClean="0"/>
            </a:br>
            <a:r>
              <a:rPr lang="en-US" altLang="en-US" sz="2400" b="1" dirty="0" err="1" smtClean="0"/>
              <a:t>Attrs</a:t>
            </a:r>
            <a:r>
              <a:rPr lang="en-US" altLang="en-US" sz="2400" b="1" dirty="0" smtClean="0"/>
              <a:t>(L) = {k,a</a:t>
            </a:r>
            <a:r>
              <a:rPr lang="en-US" altLang="en-US" sz="2400" b="1" baseline="-25000" dirty="0" smtClean="0"/>
              <a:t>1</a:t>
            </a:r>
            <a:r>
              <a:rPr lang="en-US" altLang="en-US" sz="2400" b="1" dirty="0" smtClean="0"/>
              <a:t>,…a</a:t>
            </a:r>
            <a:r>
              <a:rPr lang="en-US" altLang="en-US" sz="2400" b="1" baseline="-25000" dirty="0" smtClean="0"/>
              <a:t>n</a:t>
            </a:r>
            <a:r>
              <a:rPr lang="en-US" altLang="en-US" sz="2400" b="1" dirty="0" smtClean="0"/>
              <a:t>} and PK(L) = k.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Create a relation 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 for each subclass S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, 1 &lt;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&lt; m, with the attributes: 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Attrs</a:t>
            </a:r>
            <a:r>
              <a:rPr lang="en-US" altLang="en-US" sz="2400" dirty="0" smtClean="0"/>
              <a:t>(L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) = {k} U {attributes of S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} and PK(L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)=k.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This option works for any specialization (total or partial, disjoint or over-lapping).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084" t="17356" r="44167" b="63994"/>
          <a:stretch/>
        </p:blipFill>
        <p:spPr>
          <a:xfrm>
            <a:off x="457199" y="5257800"/>
            <a:ext cx="7696201" cy="15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7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58" t="40370" r="40942" b="40371"/>
          <a:stretch/>
        </p:blipFill>
        <p:spPr>
          <a:xfrm>
            <a:off x="0" y="5196109"/>
            <a:ext cx="7620000" cy="1667677"/>
          </a:xfrm>
          <a:prstGeom prst="rect">
            <a:avLst/>
          </a:prstGeom>
        </p:spPr>
      </p:pic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50" y="609600"/>
            <a:ext cx="9042402" cy="144779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 smtClean="0"/>
              <a:t>Option 8B: Multiple relations-Subclass relations only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Create a relation Li for each subclass Si, 1 &lt;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&lt; m, with the attributes: </a:t>
            </a:r>
            <a:br>
              <a:rPr lang="en-US" altLang="en-US" sz="2000" dirty="0" smtClean="0"/>
            </a:br>
            <a:r>
              <a:rPr lang="en-US" altLang="en-US" sz="2000" dirty="0" err="1" smtClean="0"/>
              <a:t>Attr</a:t>
            </a:r>
            <a:r>
              <a:rPr lang="en-US" altLang="en-US" sz="2000" dirty="0" smtClean="0"/>
              <a:t>(Li) = {attributes of Si} U {k,a1…,an} and PK(Li) = k.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492285"/>
            <a:ext cx="4876799" cy="200351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9" y="2170815"/>
            <a:ext cx="3917711" cy="270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000" kern="0" dirty="0" smtClean="0"/>
              <a:t>This option only works for a  specialization whose subclasses are total (every entity in the superclass must belong to (at least) one of the subclasses).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495500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3561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Mapping EER Model Constructs to Relations (contd.)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" y="574832"/>
            <a:ext cx="8991600" cy="67563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Option 8C: Single relation with one type attribute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84" t="62592" r="23750" b="27778"/>
          <a:stretch/>
        </p:blipFill>
        <p:spPr>
          <a:xfrm>
            <a:off x="116840" y="5582851"/>
            <a:ext cx="9027160" cy="79479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76200" y="1169854"/>
            <a:ext cx="9103359" cy="149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200" kern="0" dirty="0" smtClean="0"/>
              <a:t>Create a single relation L with attributes</a:t>
            </a:r>
            <a:br>
              <a:rPr lang="en-US" altLang="en-US" sz="2200" kern="0" dirty="0" smtClean="0"/>
            </a:br>
            <a:r>
              <a:rPr lang="en-US" altLang="en-US" sz="2200" kern="0" dirty="0" err="1" smtClean="0"/>
              <a:t>Attrs</a:t>
            </a:r>
            <a:r>
              <a:rPr lang="en-US" altLang="en-US" sz="2200" kern="0" dirty="0" smtClean="0"/>
              <a:t>(L) = {k,a</a:t>
            </a:r>
            <a:r>
              <a:rPr lang="en-US" altLang="en-US" sz="2200" kern="0" baseline="-25000" dirty="0" smtClean="0"/>
              <a:t>1</a:t>
            </a:r>
            <a:r>
              <a:rPr lang="en-US" altLang="en-US" sz="2200" kern="0" dirty="0" smtClean="0"/>
              <a:t>,…a</a:t>
            </a:r>
            <a:r>
              <a:rPr lang="en-US" altLang="en-US" sz="2200" kern="0" baseline="-25000" dirty="0" smtClean="0"/>
              <a:t>n</a:t>
            </a:r>
            <a:r>
              <a:rPr lang="en-US" altLang="en-US" sz="2200" kern="0" dirty="0" smtClean="0"/>
              <a:t>} U {attributes of S</a:t>
            </a:r>
            <a:r>
              <a:rPr lang="en-US" altLang="en-US" sz="2200" kern="0" baseline="-25000" dirty="0" smtClean="0"/>
              <a:t>1</a:t>
            </a:r>
            <a:r>
              <a:rPr lang="en-US" altLang="en-US" sz="2200" kern="0" dirty="0" smtClean="0"/>
              <a:t>} U</a:t>
            </a:r>
            <a:r>
              <a:rPr lang="en-US" altLang="en-US" sz="2200" kern="0" dirty="0" smtClean="0">
                <a:latin typeface="Times New Roman" panose="02020603050405020304" pitchFamily="18" charset="0"/>
              </a:rPr>
              <a:t>…</a:t>
            </a:r>
            <a:r>
              <a:rPr lang="en-US" altLang="en-US" sz="2200" kern="0" dirty="0" smtClean="0"/>
              <a:t>U {attributes of S</a:t>
            </a:r>
            <a:r>
              <a:rPr lang="en-US" altLang="en-US" sz="2200" kern="0" baseline="-25000" dirty="0" smtClean="0"/>
              <a:t>m</a:t>
            </a:r>
            <a:r>
              <a:rPr lang="en-US" altLang="en-US" sz="2200" kern="0" dirty="0" smtClean="0"/>
              <a:t>} U {t} and PK(L) = k.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76200" y="2819400"/>
            <a:ext cx="396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200" kern="0" dirty="0" smtClean="0"/>
              <a:t>The attribute </a:t>
            </a:r>
            <a:r>
              <a:rPr lang="en-US" altLang="en-US" sz="2200" b="1" kern="0" dirty="0" smtClean="0"/>
              <a:t>t</a:t>
            </a:r>
            <a:r>
              <a:rPr lang="en-US" altLang="en-US" sz="2200" kern="0" dirty="0" smtClean="0"/>
              <a:t> is called </a:t>
            </a:r>
            <a:r>
              <a:rPr lang="en-US" altLang="en-US" sz="2200" b="1" kern="0" dirty="0" smtClean="0"/>
              <a:t>a type </a:t>
            </a:r>
            <a:r>
              <a:rPr lang="en-US" altLang="en-US" sz="2200" kern="0" dirty="0" smtClean="0"/>
              <a:t>(or </a:t>
            </a:r>
            <a:r>
              <a:rPr lang="en-US" altLang="en-US" sz="2200" b="1" kern="0" dirty="0" smtClean="0"/>
              <a:t>discriminating</a:t>
            </a:r>
            <a:r>
              <a:rPr lang="en-US" altLang="en-US" sz="2200" kern="0" dirty="0" smtClean="0"/>
              <a:t>) attribute that indicates the subclass to which each tuple belongs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502" y="2209800"/>
            <a:ext cx="5275207" cy="327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51" y="6405510"/>
            <a:ext cx="6914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Question: What if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the specialization is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partial?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13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Mapping EER Model Constructs to Relations (contd.)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8740"/>
            <a:ext cx="9144000" cy="70464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Option 8D: Single relation with multiple type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33600"/>
            <a:ext cx="5791200" cy="2262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9333" t="75185" r="15000" b="15926"/>
          <a:stretch/>
        </p:blipFill>
        <p:spPr>
          <a:xfrm>
            <a:off x="76200" y="5410200"/>
            <a:ext cx="8991600" cy="76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150114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Options for mapping specialization or generalization. </a:t>
            </a:r>
            <a:r>
              <a:rPr lang="en-CA" sz="2000" dirty="0" smtClean="0"/>
              <a:t>Mapping with </a:t>
            </a:r>
            <a:r>
              <a:rPr lang="en-CA" sz="2000" dirty="0"/>
              <a:t>Boolean type fields </a:t>
            </a:r>
            <a:r>
              <a:rPr lang="en-CA" sz="2000" dirty="0" err="1"/>
              <a:t>Mflag</a:t>
            </a:r>
            <a:r>
              <a:rPr lang="en-CA" sz="2000" dirty="0"/>
              <a:t> and </a:t>
            </a:r>
            <a:r>
              <a:rPr lang="en-CA" sz="2000" dirty="0" err="1"/>
              <a:t>Pflag</a:t>
            </a:r>
            <a:r>
              <a:rPr lang="en-CA" sz="2000" dirty="0"/>
              <a:t>.</a:t>
            </a:r>
            <a:endParaRPr lang="en-US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743200"/>
            <a:ext cx="3581400" cy="256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>
                <a:solidFill>
                  <a:schemeClr val="tx1"/>
                </a:solidFill>
              </a:rPr>
              <a:t>Each </a:t>
            </a:r>
            <a:r>
              <a:rPr lang="en-US" altLang="en-US" sz="2200" kern="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200" kern="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 1 &lt; I &lt; m, is a Boolean type attribute indicating whether a tuple belongs to the subclass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088969"/>
            <a:ext cx="9144000" cy="14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>
                <a:solidFill>
                  <a:schemeClr val="tx1"/>
                </a:solidFill>
              </a:rPr>
              <a:t>Create a single relation schema L with attributes </a:t>
            </a:r>
            <a:br>
              <a:rPr lang="en-US" altLang="en-US" sz="2200" kern="0" dirty="0" smtClean="0">
                <a:solidFill>
                  <a:schemeClr val="tx1"/>
                </a:solidFill>
              </a:rPr>
            </a:br>
            <a:r>
              <a:rPr lang="en-US" altLang="en-US" sz="2200" kern="0" dirty="0" err="1" smtClean="0">
                <a:solidFill>
                  <a:schemeClr val="tx1"/>
                </a:solidFill>
              </a:rPr>
              <a:t>Attrs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(L) = {k,a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,…a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n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 {attributes of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U…U {attributes of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m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 {t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 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</a:t>
            </a:r>
            <a:r>
              <a:rPr lang="en-US" altLang="en-US" sz="2200" kern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m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and PK(L) = k. </a:t>
            </a:r>
          </a:p>
        </p:txBody>
      </p:sp>
    </p:spTree>
    <p:extLst>
      <p:ext uri="{BB962C8B-B14F-4D97-AF65-F5344CB8AC3E}">
        <p14:creationId xmlns:p14="http://schemas.microsoft.com/office/powerpoint/2010/main" val="180379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" y="1981200"/>
            <a:ext cx="901937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-19050" y="0"/>
            <a:ext cx="9163050" cy="6318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+mj-lt"/>
              </a:rPr>
              <a:t>Mapping the EER schema using option 8A </a:t>
            </a:r>
          </a:p>
        </p:txBody>
      </p:sp>
    </p:spTree>
    <p:extLst>
      <p:ext uri="{BB962C8B-B14F-4D97-AF65-F5344CB8AC3E}">
        <p14:creationId xmlns:p14="http://schemas.microsoft.com/office/powerpoint/2010/main" val="1532019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sz="2800" b="1" dirty="0" smtClean="0"/>
              <a:t>GOALS during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990600"/>
            <a:ext cx="9042400" cy="5410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Preserve all information </a:t>
            </a:r>
            <a:r>
              <a:rPr lang="en-US" sz="2400" dirty="0" smtClean="0"/>
              <a:t>(that includes all attributes)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Maintain the constraints to the extent possible</a:t>
            </a:r>
            <a:r>
              <a:rPr lang="en-US" sz="2400" dirty="0" smtClean="0"/>
              <a:t> (Relational Model cannot preserve all constraints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200" dirty="0" smtClean="0"/>
              <a:t> e.g., max cardinality ratio such as 1:10 in ER; exhaustive classification into subtypes,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200" dirty="0" smtClean="0"/>
              <a:t>e.g., STUDENTS are specialized into Domestic and Foreign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Minimize null values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990033"/>
                </a:solidFill>
              </a:rPr>
              <a:t>The mapping procedure described has been implemented in many commercial tools.</a:t>
            </a:r>
            <a:endParaRPr lang="en-US" sz="2400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4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-10319" y="-9525"/>
            <a:ext cx="9144000" cy="93345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the EER schema using option 8B. 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" y="1690868"/>
            <a:ext cx="8905081" cy="23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593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84" t="62592" r="23750" b="27778"/>
          <a:stretch/>
        </p:blipFill>
        <p:spPr>
          <a:xfrm>
            <a:off x="48101" y="5910805"/>
            <a:ext cx="9027160" cy="79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73" y="600076"/>
            <a:ext cx="6440657" cy="4000498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0319" y="-9525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the EER schema using option 8C. 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53000" y="6019800"/>
            <a:ext cx="952500" cy="79588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525" y="4690518"/>
            <a:ext cx="9144000" cy="962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</a:rPr>
              <a:t>Mapping Figure using option 8D with </a:t>
            </a:r>
            <a:r>
              <a:rPr lang="en-US" altLang="en-US" dirty="0" smtClean="0">
                <a:solidFill>
                  <a:schemeClr val="bg1"/>
                </a:solidFill>
              </a:rPr>
              <a:t>type attribute </a:t>
            </a:r>
            <a:r>
              <a:rPr lang="en-US" altLang="en-US" dirty="0" err="1" smtClean="0">
                <a:solidFill>
                  <a:schemeClr val="bg1"/>
                </a:solidFill>
              </a:rPr>
              <a:t>Job_type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14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44000" cy="609600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An overlapping (non-disjoint) specialization.</a:t>
            </a:r>
            <a:endParaRPr lang="en-US" altLang="en-US" sz="4400" dirty="0" smtClean="0"/>
          </a:p>
        </p:txBody>
      </p:sp>
      <p:pic>
        <p:nvPicPr>
          <p:cNvPr id="54276" name="Picture 2" descr="fig04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1" y="685800"/>
            <a:ext cx="888212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/>
          <a:stretch/>
        </p:blipFill>
        <p:spPr bwMode="auto">
          <a:xfrm>
            <a:off x="0" y="5791200"/>
            <a:ext cx="912876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905000" y="5562600"/>
            <a:ext cx="762000" cy="12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72200" y="5486400"/>
            <a:ext cx="762000" cy="12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086225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Figure using option 8D with Boolean type fields </a:t>
            </a:r>
            <a:r>
              <a:rPr lang="en-US" altLang="en-US" dirty="0" err="1" smtClean="0">
                <a:solidFill>
                  <a:schemeClr val="bg1"/>
                </a:solidFill>
                <a:latin typeface="+mj-lt"/>
              </a:rPr>
              <a:t>Mflag</a:t>
            </a: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altLang="en-US" dirty="0" err="1" smtClean="0">
                <a:solidFill>
                  <a:schemeClr val="bg1"/>
                </a:solidFill>
                <a:latin typeface="+mj-lt"/>
              </a:rPr>
              <a:t>Pflag</a:t>
            </a: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86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9213" y="-12403"/>
            <a:ext cx="1801507" cy="545803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922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821179" y="27292"/>
            <a:ext cx="4648200" cy="3554108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9213" y="-12403"/>
            <a:ext cx="1801507" cy="545803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89704" y="194396"/>
            <a:ext cx="2478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Option 8A: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Multiple relations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superclass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and subclasses. </a:t>
            </a:r>
          </a:p>
        </p:txBody>
      </p:sp>
    </p:spTree>
    <p:extLst>
      <p:ext uri="{BB962C8B-B14F-4D97-AF65-F5344CB8AC3E}">
        <p14:creationId xmlns:p14="http://schemas.microsoft.com/office/powerpoint/2010/main" val="3115952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59181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24384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76400" cy="601981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70420" y="316368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16665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15024"/>
            <a:ext cx="259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8C: 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Single </a:t>
            </a: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relation with one type 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attribute </a:t>
            </a:r>
            <a:r>
              <a:rPr lang="en-CA" sz="2000" b="1" dirty="0" err="1" smtClean="0">
                <a:solidFill>
                  <a:schemeClr val="accent1">
                    <a:lumMod val="75000"/>
                  </a:schemeClr>
                </a:solidFill>
              </a:rPr>
              <a:t>Employee_type</a:t>
            </a: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82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967" y="982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14616" y="-22268"/>
            <a:ext cx="1230630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1568" y="37876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159494" y="2886702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8283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ight Arrow Callout 22"/>
          <p:cNvSpPr/>
          <p:nvPr/>
        </p:nvSpPr>
        <p:spPr bwMode="auto">
          <a:xfrm rot="16200000">
            <a:off x="2636523" y="3124199"/>
            <a:ext cx="2468881" cy="4754879"/>
          </a:xfrm>
          <a:prstGeom prst="rightArrowCallout">
            <a:avLst>
              <a:gd name="adj1" fmla="val 50000"/>
              <a:gd name="adj2" fmla="val 24848"/>
              <a:gd name="adj3" fmla="val 0"/>
              <a:gd name="adj4" fmla="val 38793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9967" y="5547355"/>
            <a:ext cx="284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Single 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relation with multiple type attributes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. (</a:t>
            </a:r>
            <a:r>
              <a:rPr lang="en-CA" sz="1800" b="1" dirty="0" err="1">
                <a:solidFill>
                  <a:schemeClr val="accent1">
                    <a:lumMod val="75000"/>
                  </a:schemeClr>
                </a:solidFill>
              </a:rPr>
              <a:t>Ta_flag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CA" sz="1800" b="1" dirty="0" err="1">
                <a:solidFill>
                  <a:schemeClr val="accent1">
                    <a:lumMod val="75000"/>
                  </a:schemeClr>
                </a:solidFill>
              </a:rPr>
              <a:t>Ra_flag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23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581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8864"/>
            <a:ext cx="826046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4478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9168" y="37876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18788" y="2886702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6759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Callout 20"/>
          <p:cNvSpPr/>
          <p:nvPr/>
        </p:nvSpPr>
        <p:spPr bwMode="auto">
          <a:xfrm rot="16200000">
            <a:off x="2482088" y="3126237"/>
            <a:ext cx="2499359" cy="4781289"/>
          </a:xfrm>
          <a:prstGeom prst="rightArrowCallout">
            <a:avLst>
              <a:gd name="adj1" fmla="val 50000"/>
              <a:gd name="adj2" fmla="val 24825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2892" y="5943600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8D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 bwMode="auto">
          <a:xfrm rot="1965756">
            <a:off x="3447653" y="1462688"/>
            <a:ext cx="2092342" cy="4056527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2686647"/>
            <a:ext cx="32087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b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Single relation with multiple type attributes. </a:t>
            </a:r>
            <a:r>
              <a:rPr lang="en-CA" sz="2000" b="1" dirty="0" err="1" smtClean="0">
                <a:solidFill>
                  <a:schemeClr val="accent1">
                    <a:lumMod val="75000"/>
                  </a:schemeClr>
                </a:solidFill>
              </a:rPr>
              <a:t>Student_assist_flag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6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387" y="-42273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2528" y="0"/>
            <a:ext cx="826046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379219" y="27293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0587" y="406060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87369" y="2913995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607384" y="1218229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Callout 20"/>
          <p:cNvSpPr/>
          <p:nvPr/>
        </p:nvSpPr>
        <p:spPr bwMode="auto">
          <a:xfrm rot="16200000">
            <a:off x="2413507" y="3153530"/>
            <a:ext cx="2499359" cy="4781289"/>
          </a:xfrm>
          <a:prstGeom prst="rightArrowCallout">
            <a:avLst>
              <a:gd name="adj1" fmla="val 50000"/>
              <a:gd name="adj2" fmla="val 24825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84311" y="5970893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8D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 bwMode="auto">
          <a:xfrm rot="1965756">
            <a:off x="3533803" y="1294777"/>
            <a:ext cx="1904555" cy="437691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5610" y="2779928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Option 8D</a:t>
            </a:r>
            <a:endParaRPr lang="en-US" sz="2000" b="1" dirty="0"/>
          </a:p>
        </p:txBody>
      </p:sp>
      <p:sp>
        <p:nvSpPr>
          <p:cNvPr id="20" name="L-Shape 19"/>
          <p:cNvSpPr/>
          <p:nvPr/>
        </p:nvSpPr>
        <p:spPr bwMode="auto">
          <a:xfrm>
            <a:off x="4488180" y="1856092"/>
            <a:ext cx="3642359" cy="3352801"/>
          </a:xfrm>
          <a:prstGeom prst="corner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3486" y="1503654"/>
            <a:ext cx="279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b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Single relation with multiple type attributes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</a:rPr>
              <a:t>Grad_flag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</a:rPr>
              <a:t>Undergrad_flag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7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/>
          <a:lstStyle/>
          <a:p>
            <a:r>
              <a:rPr lang="en-US" altLang="en-US" sz="2400" b="1" dirty="0" smtClean="0"/>
              <a:t>Different Options for Mapping Generalization Hierarchies - summary</a:t>
            </a:r>
            <a:endParaRPr lang="en-US" altLang="en-US" sz="2400" b="1" dirty="0" smtClean="0">
              <a:latin typeface="Verdana" panose="020B0604030504040204" pitchFamily="34" charset="0"/>
            </a:endParaRPr>
          </a:p>
        </p:txBody>
      </p:sp>
      <p:pic>
        <p:nvPicPr>
          <p:cNvPr id="59395" name="Picture 2" descr="fig09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2" y="862764"/>
            <a:ext cx="897774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73817" y="6222723"/>
            <a:ext cx="8826639" cy="6112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(d) Mapping using option 8D with Boolean type fields </a:t>
            </a:r>
            <a:r>
              <a:rPr lang="en-US" altLang="en-US" sz="1800" kern="0" dirty="0" err="1" smtClean="0">
                <a:latin typeface="Verdana" panose="020B0604030504040204" pitchFamily="34" charset="0"/>
              </a:rPr>
              <a:t>Mflag</a:t>
            </a:r>
            <a:r>
              <a:rPr lang="en-US" altLang="en-US" sz="1800" kern="0" dirty="0" smtClean="0">
                <a:latin typeface="Verdana" panose="020B0604030504040204" pitchFamily="34" charset="0"/>
              </a:rPr>
              <a:t> and </a:t>
            </a:r>
            <a:r>
              <a:rPr lang="en-US" altLang="en-US" sz="1800" kern="0" dirty="0" err="1" smtClean="0">
                <a:latin typeface="Verdana" panose="020B0604030504040204" pitchFamily="34" charset="0"/>
              </a:rPr>
              <a:t>Pflag</a:t>
            </a:r>
            <a:r>
              <a:rPr lang="en-US" altLang="en-US" sz="1800" kern="0" dirty="0" smtClean="0">
                <a:latin typeface="Verdana" panose="020B0604030504040204" pitchFamily="34" charset="0"/>
              </a:rPr>
              <a:t>.</a:t>
            </a:r>
            <a:endParaRPr lang="en-US" altLang="en-US" sz="1800" kern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9637" y="1499251"/>
            <a:ext cx="3505200" cy="8878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(a) Mapping the EER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schema using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option 8A.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0701" y="2793032"/>
            <a:ext cx="3276600" cy="12411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(b) Mapping the EER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schema using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option 8B.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4483952"/>
            <a:ext cx="7010400" cy="5201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Mapping the EER schema using option 8C. </a:t>
            </a:r>
          </a:p>
        </p:txBody>
      </p:sp>
    </p:spTree>
    <p:extLst>
      <p:ext uri="{BB962C8B-B14F-4D97-AF65-F5344CB8AC3E}">
        <p14:creationId xmlns:p14="http://schemas.microsoft.com/office/powerpoint/2010/main" val="196613409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818" y="1219200"/>
            <a:ext cx="9063182" cy="5562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 smtClean="0"/>
              <a:t>Step 1: Mapping of Regular Entity Types.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(strong) entity type E in the ER schema, create a relation R that </a:t>
            </a:r>
            <a:r>
              <a:rPr lang="en-US" altLang="en-US" sz="2400" b="1" dirty="0" smtClean="0"/>
              <a:t>includes all the simple attributes </a:t>
            </a:r>
            <a:r>
              <a:rPr lang="en-US" altLang="en-US" sz="2400" dirty="0" smtClean="0"/>
              <a:t>of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E.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Choose one of the key attributes of E as </a:t>
            </a:r>
            <a:r>
              <a:rPr lang="en-US" altLang="en-US" sz="2400" b="1" dirty="0" smtClean="0"/>
              <a:t>the primary key </a:t>
            </a:r>
            <a:r>
              <a:rPr lang="en-US" altLang="en-US" sz="2400" dirty="0" smtClean="0"/>
              <a:t>for 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If the chosen key of E is </a:t>
            </a:r>
            <a:r>
              <a:rPr lang="en-US" altLang="en-US" sz="2400" b="1" dirty="0" smtClean="0"/>
              <a:t>composite</a:t>
            </a:r>
            <a:r>
              <a:rPr lang="en-US" altLang="en-US" sz="2400" dirty="0" smtClean="0"/>
              <a:t>, the set of simple attributes that form it will together form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2358601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Mapping EER Model Constructs to Relations (contd.)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" y="838200"/>
            <a:ext cx="90424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Mapping of Shared Subclasses (Multiple Inheritance)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 shared subclass, such as STUDENT_ASSISTANT, is a subclass of several classes, indicating multiple inheritance.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These classes must all have </a:t>
            </a:r>
            <a:r>
              <a:rPr lang="en-US" altLang="en-US" b="1" dirty="0" smtClean="0"/>
              <a:t>the same key attribute</a:t>
            </a:r>
            <a:r>
              <a:rPr lang="en-US" altLang="en-US" dirty="0" smtClean="0"/>
              <a:t>; otherwise, the shared subclass would be modeled as a category.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We can apply any of the options discussed in Step 8 to a shared subclass, subject to the restriction discussed in Step 8 of the mapping algorithm. Below both 8C and 8D are used for the shared class STUDENT_ASSISTANT.</a:t>
            </a:r>
          </a:p>
        </p:txBody>
      </p:sp>
    </p:spTree>
    <p:extLst>
      <p:ext uri="{BB962C8B-B14F-4D97-AF65-F5344CB8AC3E}">
        <p14:creationId xmlns:p14="http://schemas.microsoft.com/office/powerpoint/2010/main" val="1000351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g09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00"/>
          <a:stretch/>
        </p:blipFill>
        <p:spPr bwMode="auto">
          <a:xfrm>
            <a:off x="-10510" y="1158988"/>
            <a:ext cx="351571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524" y="1812812"/>
            <a:ext cx="3495676" cy="2378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638800" cy="68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-5187" y="4322140"/>
            <a:ext cx="3495676" cy="780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 rot="2296460">
            <a:off x="5108452" y="1700177"/>
            <a:ext cx="3579419" cy="6673194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" y="-15988"/>
            <a:ext cx="3495676" cy="1158988"/>
          </a:xfrm>
        </p:spPr>
        <p:txBody>
          <a:bodyPr anchor="t"/>
          <a:lstStyle/>
          <a:p>
            <a:pPr algn="ctr" eaLnBrk="1" hangingPunct="1"/>
            <a:r>
              <a:rPr lang="en-US" altLang="en-US" sz="2000" b="1" dirty="0" smtClean="0"/>
              <a:t>A specialization lattice with multiple inheritance for a UNIVERSITY database.</a:t>
            </a:r>
            <a:endParaRPr lang="en-US" altLang="en-US" sz="4000" b="1" dirty="0" smtClean="0"/>
          </a:p>
        </p:txBody>
      </p:sp>
      <p:sp>
        <p:nvSpPr>
          <p:cNvPr id="9" name="Oval 8"/>
          <p:cNvSpPr/>
          <p:nvPr/>
        </p:nvSpPr>
        <p:spPr bwMode="auto">
          <a:xfrm>
            <a:off x="4648200" y="2819400"/>
            <a:ext cx="2209800" cy="1447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66290" y="3276600"/>
            <a:ext cx="1686910" cy="9144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560425" y="-39681"/>
            <a:ext cx="3240009" cy="87788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-5186" y="1182681"/>
            <a:ext cx="3589224" cy="6301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41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" grpId="0" animBg="1"/>
      <p:bldP spid="9" grpId="0" animBg="1"/>
      <p:bldP spid="10" grpId="0" animBg="1"/>
      <p:bldP spid="19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t"/>
          <a:lstStyle/>
          <a:p>
            <a:pPr eaLnBrk="1" hangingPunct="1"/>
            <a:r>
              <a:rPr lang="en-US" altLang="en-US" sz="2000" b="1" dirty="0" smtClean="0"/>
              <a:t>Mapping the EER specialization lattice &lt;&lt;previous slide&gt;&gt; using multiple options</a:t>
            </a:r>
            <a:r>
              <a:rPr lang="en-US" altLang="en-US" sz="2000" dirty="0" smtClean="0"/>
              <a:t>.</a:t>
            </a:r>
            <a:endParaRPr lang="en-US" altLang="en-US" sz="4000" dirty="0" smtClean="0"/>
          </a:p>
        </p:txBody>
      </p:sp>
      <p:pic>
        <p:nvPicPr>
          <p:cNvPr id="64516" name="Picture 2" descr="fig09_0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600200"/>
            <a:ext cx="8991600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3337003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Mapping EER Model Constructs to Relations (contd.)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" y="847725"/>
            <a:ext cx="90424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Step 9: Mapping of Union Types (Categories).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mapping a category whose defining superclass have different keys, it is customary to specify a new key attribute, called a </a:t>
            </a:r>
            <a:r>
              <a:rPr lang="en-US" altLang="en-US" sz="2400" b="1" dirty="0" smtClean="0"/>
              <a:t>surrogate key</a:t>
            </a:r>
            <a:r>
              <a:rPr lang="en-US" altLang="en-US" sz="2400" dirty="0" smtClean="0"/>
              <a:t>, when creating a relation to correspond to the category.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 the example below we can create a relation OWNER to correspond to the OWNER category and </a:t>
            </a:r>
            <a:r>
              <a:rPr lang="en-US" altLang="en-US" sz="2400" b="1" dirty="0" smtClean="0"/>
              <a:t>include any attributes of the category in this relation</a:t>
            </a:r>
            <a:r>
              <a:rPr lang="en-US" altLang="en-US" sz="2400" dirty="0" smtClean="0"/>
              <a:t>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200" dirty="0" smtClean="0"/>
              <a:t>The primary key of the OWNER relation is the </a:t>
            </a:r>
            <a:r>
              <a:rPr lang="en-US" altLang="en-US" sz="2200" b="1" dirty="0" smtClean="0"/>
              <a:t>surrogate key, which we called </a:t>
            </a:r>
            <a:r>
              <a:rPr lang="en-US" altLang="en-US" sz="2200" b="1" dirty="0" err="1" smtClean="0"/>
              <a:t>OwnerId</a:t>
            </a:r>
            <a:r>
              <a:rPr lang="en-US" altLang="en-US" sz="2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73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3810000" cy="1447801"/>
          </a:xfrm>
        </p:spPr>
        <p:txBody>
          <a:bodyPr anchor="t"/>
          <a:lstStyle/>
          <a:p>
            <a:pPr eaLnBrk="1" hangingPunct="1"/>
            <a:r>
              <a:rPr lang="en-US" altLang="en-US" sz="2000" b="1" dirty="0" smtClean="0"/>
              <a:t>Two categories (union types): </a:t>
            </a:r>
            <a:br>
              <a:rPr lang="en-US" altLang="en-US" sz="2000" b="1" dirty="0" smtClean="0"/>
            </a:b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 smtClean="0"/>
              <a:t>OWNER and REGISTERED_VEHICLE</a:t>
            </a:r>
            <a:endParaRPr lang="en-US" altLang="en-US" sz="40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0" y="-20256"/>
            <a:ext cx="9144000" cy="6878256"/>
            <a:chOff x="0" y="-20256"/>
            <a:chExt cx="9144000" cy="6878256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71"/>
            <a:stretch/>
          </p:blipFill>
          <p:spPr bwMode="auto">
            <a:xfrm>
              <a:off x="0" y="1615246"/>
              <a:ext cx="5334000" cy="524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6" b="54486"/>
            <a:stretch/>
          </p:blipFill>
          <p:spPr bwMode="auto">
            <a:xfrm>
              <a:off x="4572000" y="-20256"/>
              <a:ext cx="4572000" cy="4328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>
              <a:endCxn id="5" idx="2"/>
            </p:cNvCxnSpPr>
            <p:nvPr/>
          </p:nvCxnSpPr>
          <p:spPr bwMode="auto">
            <a:xfrm>
              <a:off x="4343400" y="1615246"/>
              <a:ext cx="2514600" cy="2692852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819400" y="1615246"/>
              <a:ext cx="15240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2"/>
            </p:cNvCxnSpPr>
            <p:nvPr/>
          </p:nvCxnSpPr>
          <p:spPr bwMode="auto">
            <a:xfrm>
              <a:off x="6858000" y="4308098"/>
              <a:ext cx="533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Oval 16"/>
          <p:cNvSpPr/>
          <p:nvPr/>
        </p:nvSpPr>
        <p:spPr bwMode="auto">
          <a:xfrm>
            <a:off x="4572000" y="838200"/>
            <a:ext cx="2743200" cy="1447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949387" y="-20257"/>
            <a:ext cx="2743200" cy="93465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615246"/>
            <a:ext cx="1447800" cy="59455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81800" y="3657600"/>
            <a:ext cx="1295400" cy="8382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" descr="fig09_0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r="1822" b="51257"/>
          <a:stretch/>
        </p:blipFill>
        <p:spPr bwMode="auto">
          <a:xfrm>
            <a:off x="5657850" y="4581099"/>
            <a:ext cx="3467100" cy="227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8937" y="1615246"/>
            <a:ext cx="2355577" cy="1813754"/>
            <a:chOff x="28937" y="1615246"/>
            <a:chExt cx="2355577" cy="1813754"/>
          </a:xfrm>
        </p:grpSpPr>
        <p:pic>
          <p:nvPicPr>
            <p:cNvPr id="31" name="Picture 2" descr="fig09_0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/>
          </p:blipFill>
          <p:spPr bwMode="auto">
            <a:xfrm>
              <a:off x="28937" y="1628750"/>
              <a:ext cx="2355577" cy="18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609600" y="1615246"/>
              <a:ext cx="1600200" cy="289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Oval 33"/>
          <p:cNvSpPr/>
          <p:nvPr/>
        </p:nvSpPr>
        <p:spPr bwMode="auto">
          <a:xfrm rot="19995816">
            <a:off x="1780519" y="3209840"/>
            <a:ext cx="2829287" cy="1196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371600" y="6019800"/>
            <a:ext cx="1012914" cy="694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249657" y="6019800"/>
            <a:ext cx="1012914" cy="694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 rot="19995816">
            <a:off x="2022709" y="1934026"/>
            <a:ext cx="2829287" cy="113426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429000" cy="6858000"/>
          </a:xfrm>
        </p:spPr>
        <p:txBody>
          <a:bodyPr anchor="t"/>
          <a:lstStyle/>
          <a:p>
            <a:pPr eaLnBrk="1" hangingPunct="1"/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 smtClean="0"/>
              <a:t>Mapping the EER categories (union types) in </a:t>
            </a:r>
            <a:r>
              <a:rPr lang="en-US" altLang="en-US" sz="3200" b="1" spc="-200" dirty="0" smtClean="0">
                <a:latin typeface="Bahnschrift Light Condensed" panose="020B0502040204020203" pitchFamily="34" charset="0"/>
              </a:rPr>
              <a:t>&lt;&lt; </a:t>
            </a:r>
            <a:r>
              <a:rPr lang="en-US" altLang="en-US" sz="3200" b="1" dirty="0" smtClean="0"/>
              <a:t>previous slide</a:t>
            </a:r>
            <a:r>
              <a:rPr lang="en-US" altLang="en-US" sz="3200" b="1" spc="-200" dirty="0" smtClean="0">
                <a:latin typeface="Bahnschrift Light Condensed" panose="020B0502040204020203" pitchFamily="34" charset="0"/>
              </a:rPr>
              <a:t>&gt;&gt; </a:t>
            </a:r>
            <a:r>
              <a:rPr lang="en-US" altLang="en-US" sz="3200" b="1" dirty="0" smtClean="0"/>
              <a:t>to relations</a:t>
            </a:r>
            <a:r>
              <a:rPr lang="en-US" altLang="en-US" sz="2800" dirty="0" smtClean="0"/>
              <a:t>.</a:t>
            </a:r>
            <a:endParaRPr lang="en-US" altLang="en-US" sz="4800" dirty="0" smtClean="0"/>
          </a:p>
        </p:txBody>
      </p:sp>
      <p:pic>
        <p:nvPicPr>
          <p:cNvPr id="70660" name="Picture 2" descr="fig09_0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 b="851"/>
          <a:stretch/>
        </p:blipFill>
        <p:spPr bwMode="auto">
          <a:xfrm>
            <a:off x="3562349" y="19049"/>
            <a:ext cx="5562601" cy="680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3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685800"/>
            <a:ext cx="9067800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ER-to-Relational Mapping Algorithm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1: Mapping of Regular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3: Mapping of Binary 1:1 Relation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7: 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Types.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Mapping EER Model Constructs to Relations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9: Mapping of Union Types (Categories).</a:t>
            </a:r>
          </a:p>
        </p:txBody>
      </p:sp>
    </p:spTree>
    <p:extLst>
      <p:ext uri="{BB962C8B-B14F-4D97-AF65-F5344CB8AC3E}">
        <p14:creationId xmlns:p14="http://schemas.microsoft.com/office/powerpoint/2010/main" val="2345262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" y="1044679"/>
            <a:ext cx="9002724" cy="581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867400" cy="592137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Mapping Exercise-2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" y="609600"/>
            <a:ext cx="569595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Map this schema into a set of relations.</a:t>
            </a:r>
            <a:endParaRPr lang="en-US" altLang="en-US" sz="2400" b="1" dirty="0" smtClean="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5943601" y="-3858"/>
            <a:ext cx="3200400" cy="59599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schema for a SHIP_TRACKING database.</a:t>
            </a:r>
            <a:b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90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615949"/>
          </a:xfrm>
        </p:spPr>
        <p:txBody>
          <a:bodyPr/>
          <a:lstStyle/>
          <a:p>
            <a:r>
              <a:rPr lang="en-US" altLang="en-US" b="1" dirty="0" smtClean="0"/>
              <a:t>Mapping Exercise-1</a:t>
            </a:r>
            <a:endParaRPr lang="en-US" altLang="en-US" dirty="0" smtClean="0"/>
          </a:p>
        </p:txBody>
      </p:sp>
      <p:pic>
        <p:nvPicPr>
          <p:cNvPr id="74756" name="Picture 2" descr="fig09_0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526" y="1098550"/>
            <a:ext cx="8685168" cy="5811644"/>
          </a:xfrm>
          <a:noFill/>
        </p:spPr>
      </p:pic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-59151" y="7048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/>
              <a:t>Map </a:t>
            </a:r>
            <a:r>
              <a:rPr lang="en-US" altLang="en-US" sz="2000" dirty="0"/>
              <a:t>this schema into a set of relations</a:t>
            </a:r>
          </a:p>
        </p:txBody>
      </p:sp>
      <p:sp>
        <p:nvSpPr>
          <p:cNvPr id="74758" name="TextBox 6"/>
          <p:cNvSpPr txBox="1">
            <a:spLocks noChangeArrowheads="1"/>
          </p:cNvSpPr>
          <p:nvPr/>
        </p:nvSpPr>
        <p:spPr bwMode="auto">
          <a:xfrm>
            <a:off x="7010400" y="-4554"/>
            <a:ext cx="2133600" cy="64633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EER </a:t>
            </a:r>
            <a: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for a car dealer</a:t>
            </a:r>
          </a:p>
        </p:txBody>
      </p:sp>
    </p:spTree>
    <p:extLst>
      <p:ext uri="{BB962C8B-B14F-4D97-AF65-F5344CB8AC3E}">
        <p14:creationId xmlns:p14="http://schemas.microsoft.com/office/powerpoint/2010/main" val="2318373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186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We create the relations EMPLOYEE in the relational schema corresponding to the regular entities in the ER diagram.</a:t>
            </a:r>
          </a:p>
        </p:txBody>
      </p:sp>
      <p:pic>
        <p:nvPicPr>
          <p:cNvPr id="4" name="Picture 3" descr="fig03_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7" r="31727" b="21293"/>
          <a:stretch/>
        </p:blipFill>
        <p:spPr bwMode="auto">
          <a:xfrm>
            <a:off x="1143000" y="1981200"/>
            <a:ext cx="6470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708" y="5747529"/>
            <a:ext cx="90908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Simple Attributes of EMPLOYEE: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8" y="4754607"/>
            <a:ext cx="91001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PK of EMPLOYEE: </a:t>
            </a: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 smtClean="0"/>
              <a:t>SSN</a:t>
            </a:r>
            <a:r>
              <a:rPr lang="en-US" altLang="en-US" sz="22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6" y="6232618"/>
            <a:ext cx="9100127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 err="1"/>
              <a:t>Birth_date</a:t>
            </a:r>
            <a:r>
              <a:rPr lang="en-US" altLang="en-US" sz="2200" b="1" dirty="0"/>
              <a:t>, Department, Sex, Salary, Address are </a:t>
            </a:r>
            <a:r>
              <a:rPr lang="en-US" altLang="en-US" sz="2200" b="1" dirty="0" smtClean="0"/>
              <a:t>Supervisor</a:t>
            </a: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16831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18600" cy="5638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 smtClean="0"/>
              <a:t>Example: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We create the relations EMPLOYEE, DEPARTMENT, and PROJECT in the relational schema corresponding to the regular entities in the ER diagram.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SSN, DNUMBER, and PNUMBER are the primary keys for the relations EMPLOYEE, DEPARTMENT, and PROJECT.</a:t>
            </a:r>
          </a:p>
        </p:txBody>
      </p:sp>
    </p:spTree>
    <p:extLst>
      <p:ext uri="{BB962C8B-B14F-4D97-AF65-F5344CB8AC3E}">
        <p14:creationId xmlns:p14="http://schemas.microsoft.com/office/powerpoint/2010/main" val="2957563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832449" y="2832449"/>
            <a:ext cx="6884099" cy="1219202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The ER conceptual schema diagram for the COMPANY database.</a:t>
            </a:r>
            <a:br>
              <a:rPr lang="en-US" altLang="en-US" sz="2400" b="1" dirty="0" smtClean="0">
                <a:latin typeface="Verdana" panose="020B0604030504040204" pitchFamily="34" charset="0"/>
              </a:rPr>
            </a:br>
            <a:endParaRPr lang="en-US" altLang="en-US" sz="1800" b="1" i="1" dirty="0" smtClean="0">
              <a:latin typeface="Verdana" panose="020B0604030504040204" pitchFamily="34" charset="0"/>
            </a:endParaRPr>
          </a:p>
        </p:txBody>
      </p:sp>
      <p:pic>
        <p:nvPicPr>
          <p:cNvPr id="5" name="Picture 2" descr="fig09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708972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447925" y="1885950"/>
            <a:ext cx="12954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83486" y="1914525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83486" y="3619500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6850" y="914400"/>
            <a:ext cx="666750" cy="2857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81125" y="485775"/>
            <a:ext cx="838200" cy="33337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485775"/>
            <a:ext cx="838200" cy="304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73550" y="504824"/>
            <a:ext cx="788950" cy="28575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030700" y="923925"/>
            <a:ext cx="646075" cy="29527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48500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85222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86524" y="4171950"/>
            <a:ext cx="857253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273730" y="4600576"/>
            <a:ext cx="1174820" cy="304799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486651" y="4448176"/>
            <a:ext cx="1066800" cy="304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30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4" y="457200"/>
            <a:ext cx="9039226" cy="624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b="1" dirty="0" smtClean="0"/>
              <a:t>each weak </a:t>
            </a:r>
            <a:r>
              <a:rPr lang="en-US" altLang="en-US" sz="2400" dirty="0" smtClean="0"/>
              <a:t>entity type W in the ER schema with owner entity type E, create a relation R &amp; </a:t>
            </a:r>
            <a:r>
              <a:rPr lang="en-US" altLang="en-US" sz="2400" b="1" dirty="0" smtClean="0"/>
              <a:t>include all simple </a:t>
            </a:r>
            <a:r>
              <a:rPr lang="en-US" altLang="en-US" sz="2400" dirty="0" smtClean="0"/>
              <a:t>attributes (or simple components of composite attributes) of W as attributes of 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Also, </a:t>
            </a:r>
            <a:r>
              <a:rPr lang="en-US" altLang="en-US" sz="2400" b="1" dirty="0" smtClean="0"/>
              <a:t>include as foreign key attributes </a:t>
            </a:r>
            <a:r>
              <a:rPr lang="en-US" altLang="en-US" sz="2400" dirty="0" smtClean="0"/>
              <a:t>of R the primary key attribute(s) of the relation(s) that correspond to the owner entity type(s).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The primary key of R is the </a:t>
            </a:r>
            <a:r>
              <a:rPr lang="en-US" altLang="en-US" sz="2400" i="1" dirty="0" smtClean="0"/>
              <a:t>combination of</a:t>
            </a:r>
            <a:r>
              <a:rPr lang="en-US" altLang="en-US" sz="2400" dirty="0" smtClean="0"/>
              <a:t> the primary key(s) of the owner(s) and the partial key of the weak entity type W, if any.</a:t>
            </a:r>
          </a:p>
        </p:txBody>
      </p:sp>
    </p:spTree>
    <p:extLst>
      <p:ext uri="{BB962C8B-B14F-4D97-AF65-F5344CB8AC3E}">
        <p14:creationId xmlns:p14="http://schemas.microsoft.com/office/powerpoint/2010/main" val="2817122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10919</TotalTime>
  <Words>2964</Words>
  <Application>Microsoft Office PowerPoint</Application>
  <PresentationFormat>Letter Paper (8.5x11 in)</PresentationFormat>
  <Paragraphs>359</Paragraphs>
  <Slides>58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MS PGothic</vt:lpstr>
      <vt:lpstr>MS PGothic</vt:lpstr>
      <vt:lpstr>Arial</vt:lpstr>
      <vt:lpstr>Arial Narrow</vt:lpstr>
      <vt:lpstr>Bahnschrift Light Condensed</vt:lpstr>
      <vt:lpstr>Courier New</vt:lpstr>
      <vt:lpstr>Tahoma</vt:lpstr>
      <vt:lpstr>Times New Roman</vt:lpstr>
      <vt:lpstr>Verdana</vt:lpstr>
      <vt:lpstr>Wingdings</vt:lpstr>
      <vt:lpstr>Blends</vt:lpstr>
      <vt:lpstr>PowerPoint Presentation</vt:lpstr>
      <vt:lpstr> </vt:lpstr>
      <vt:lpstr>Outline</vt:lpstr>
      <vt:lpstr>GOALS during Mapping</vt:lpstr>
      <vt:lpstr> ER-to-Relational Mapping Algorithm</vt:lpstr>
      <vt:lpstr> ER-to-Relational Mapping Algorithm</vt:lpstr>
      <vt:lpstr> ER-to-Relational Mapping Algorithm</vt:lpstr>
      <vt:lpstr>The ER conceptual schema diagram for the COMPANY database. </vt:lpstr>
      <vt:lpstr>ER-to-Relational Mapping Algorithm (contd.)</vt:lpstr>
      <vt:lpstr>ER-to-Relational Mapping Algorithm (contd.)</vt:lpstr>
      <vt:lpstr>ER-to-Relational Mapping Algorithm (contd.)</vt:lpstr>
      <vt:lpstr>ER-to-Relational Mapping Algorithm (contd.)</vt:lpstr>
      <vt:lpstr> ER-to-Relational Mapping Algorithm (contd.)</vt:lpstr>
      <vt:lpstr>ER-to-Relational Mapping Algorithm (contd.)</vt:lpstr>
      <vt:lpstr>The ER conceptual schema diagram for the COMPANY database.</vt:lpstr>
      <vt:lpstr>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PowerPoint Presentation</vt:lpstr>
      <vt:lpstr> ER-to-Relational Mapping Algorithm (contd.)</vt:lpstr>
      <vt:lpstr> ER-to-Relational Mapping Algorithm (contd.)</vt:lpstr>
      <vt:lpstr>Mapping the n-ary relationship type SUPPLY </vt:lpstr>
      <vt:lpstr>Result of mapping the COMPANY ER schema into a relational database schema.</vt:lpstr>
      <vt:lpstr> Summary of Mapping constructs and constraints</vt:lpstr>
      <vt:lpstr>PowerPoint Presentation</vt:lpstr>
      <vt:lpstr>PowerPoint Presentation</vt:lpstr>
      <vt:lpstr>Mapping EER Model Constructs to Relations </vt:lpstr>
      <vt:lpstr>Mapping EER Model Constructs to Relations </vt:lpstr>
      <vt:lpstr>Mapping EER Model Constructs to Relations </vt:lpstr>
      <vt:lpstr>Mapping EER Model Constructs to Relations (contd.)</vt:lpstr>
      <vt:lpstr>Mapping EER Model Constructs to Relations (contd.)</vt:lpstr>
      <vt:lpstr>PowerPoint Presentation</vt:lpstr>
      <vt:lpstr>PowerPoint Presentation</vt:lpstr>
      <vt:lpstr>PowerPoint Presentation</vt:lpstr>
      <vt:lpstr>An overlapping (non-disjoint) specialization.</vt:lpstr>
      <vt:lpstr>Example</vt:lpstr>
      <vt:lpstr>Example</vt:lpstr>
      <vt:lpstr>Example</vt:lpstr>
      <vt:lpstr>Ex.</vt:lpstr>
      <vt:lpstr>Ex.</vt:lpstr>
      <vt:lpstr>Ex.</vt:lpstr>
      <vt:lpstr>Different Options for Mapping Generalization Hierarchies - summary</vt:lpstr>
      <vt:lpstr>Mapping EER Model Constructs to Relations (contd.)</vt:lpstr>
      <vt:lpstr>A specialization lattice with multiple inheritance for a UNIVERSITY database.</vt:lpstr>
      <vt:lpstr>Mapping the EER specialization lattice &lt;&lt;previous slide&gt;&gt; using multiple options.</vt:lpstr>
      <vt:lpstr>Mapping EER Model Constructs to Relations (contd.)</vt:lpstr>
      <vt:lpstr>Two categories (union types):   OWNER and REGISTERED_VEHICLE</vt:lpstr>
      <vt:lpstr>    Mapping the EER categories (union types) in &lt;&lt; previous slide&gt;&gt; to relations.</vt:lpstr>
      <vt:lpstr>Summary</vt:lpstr>
      <vt:lpstr>Mapping Exercise-2</vt:lpstr>
      <vt:lpstr>Mapping Exercise-1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630</cp:revision>
  <cp:lastPrinted>2001-11-04T00:51:13Z</cp:lastPrinted>
  <dcterms:created xsi:type="dcterms:W3CDTF">2005-02-25T19:46:41Z</dcterms:created>
  <dcterms:modified xsi:type="dcterms:W3CDTF">2021-04-09T07:50:43Z</dcterms:modified>
  <cp:category/>
</cp:coreProperties>
</file>