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handoutMasterIdLst>
    <p:handoutMasterId r:id="rId100"/>
  </p:handoutMasterIdLst>
  <p:sldIdLst>
    <p:sldId id="396" r:id="rId2"/>
    <p:sldId id="493" r:id="rId3"/>
    <p:sldId id="494" r:id="rId4"/>
    <p:sldId id="464" r:id="rId5"/>
    <p:sldId id="465" r:id="rId6"/>
    <p:sldId id="611" r:id="rId7"/>
    <p:sldId id="466" r:id="rId8"/>
    <p:sldId id="496" r:id="rId9"/>
    <p:sldId id="467" r:id="rId10"/>
    <p:sldId id="498" r:id="rId11"/>
    <p:sldId id="495" r:id="rId12"/>
    <p:sldId id="468" r:id="rId13"/>
    <p:sldId id="614" r:id="rId14"/>
    <p:sldId id="469" r:id="rId15"/>
    <p:sldId id="497" r:id="rId16"/>
    <p:sldId id="621" r:id="rId17"/>
    <p:sldId id="612" r:id="rId18"/>
    <p:sldId id="619" r:id="rId19"/>
    <p:sldId id="613" r:id="rId20"/>
    <p:sldId id="597" r:id="rId21"/>
    <p:sldId id="473" r:id="rId22"/>
    <p:sldId id="615" r:id="rId23"/>
    <p:sldId id="470" r:id="rId24"/>
    <p:sldId id="472" r:id="rId25"/>
    <p:sldId id="474" r:id="rId26"/>
    <p:sldId id="475" r:id="rId27"/>
    <p:sldId id="476" r:id="rId28"/>
    <p:sldId id="625" r:id="rId29"/>
    <p:sldId id="626" r:id="rId30"/>
    <p:sldId id="492" r:id="rId31"/>
    <p:sldId id="592" r:id="rId32"/>
    <p:sldId id="593" r:id="rId33"/>
    <p:sldId id="630" r:id="rId34"/>
    <p:sldId id="600" r:id="rId35"/>
    <p:sldId id="595" r:id="rId36"/>
    <p:sldId id="596" r:id="rId37"/>
    <p:sldId id="628" r:id="rId38"/>
    <p:sldId id="629" r:id="rId39"/>
    <p:sldId id="601" r:id="rId40"/>
    <p:sldId id="602" r:id="rId41"/>
    <p:sldId id="594" r:id="rId42"/>
    <p:sldId id="636" r:id="rId43"/>
    <p:sldId id="605" r:id="rId44"/>
    <p:sldId id="604" r:id="rId45"/>
    <p:sldId id="606" r:id="rId46"/>
    <p:sldId id="607" r:id="rId47"/>
    <p:sldId id="608" r:id="rId48"/>
    <p:sldId id="627" r:id="rId49"/>
    <p:sldId id="603" r:id="rId50"/>
    <p:sldId id="637" r:id="rId51"/>
    <p:sldId id="503" r:id="rId52"/>
    <p:sldId id="505" r:id="rId53"/>
    <p:sldId id="506" r:id="rId54"/>
    <p:sldId id="507" r:id="rId55"/>
    <p:sldId id="509" r:id="rId56"/>
    <p:sldId id="511" r:id="rId57"/>
    <p:sldId id="518" r:id="rId58"/>
    <p:sldId id="521" r:id="rId59"/>
    <p:sldId id="524" r:id="rId60"/>
    <p:sldId id="527" r:id="rId61"/>
    <p:sldId id="528" r:id="rId62"/>
    <p:sldId id="532" r:id="rId63"/>
    <p:sldId id="538" r:id="rId64"/>
    <p:sldId id="541" r:id="rId65"/>
    <p:sldId id="546" r:id="rId66"/>
    <p:sldId id="548" r:id="rId67"/>
    <p:sldId id="549" r:id="rId68"/>
    <p:sldId id="551" r:id="rId69"/>
    <p:sldId id="553" r:id="rId70"/>
    <p:sldId id="554" r:id="rId71"/>
    <p:sldId id="559" r:id="rId72"/>
    <p:sldId id="561" r:id="rId73"/>
    <p:sldId id="563" r:id="rId74"/>
    <p:sldId id="564" r:id="rId75"/>
    <p:sldId id="565" r:id="rId76"/>
    <p:sldId id="566" r:id="rId77"/>
    <p:sldId id="568" r:id="rId78"/>
    <p:sldId id="569" r:id="rId79"/>
    <p:sldId id="576" r:id="rId80"/>
    <p:sldId id="578" r:id="rId81"/>
    <p:sldId id="580" r:id="rId82"/>
    <p:sldId id="581" r:id="rId83"/>
    <p:sldId id="582" r:id="rId84"/>
    <p:sldId id="583" r:id="rId85"/>
    <p:sldId id="584" r:id="rId86"/>
    <p:sldId id="585" r:id="rId87"/>
    <p:sldId id="586" r:id="rId88"/>
    <p:sldId id="587" r:id="rId89"/>
    <p:sldId id="631" r:id="rId90"/>
    <p:sldId id="632" r:id="rId91"/>
    <p:sldId id="633" r:id="rId92"/>
    <p:sldId id="634" r:id="rId93"/>
    <p:sldId id="635" r:id="rId94"/>
    <p:sldId id="589" r:id="rId95"/>
    <p:sldId id="590" r:id="rId96"/>
    <p:sldId id="591" r:id="rId97"/>
    <p:sldId id="618" r:id="rId98"/>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74" autoAdjust="0"/>
    <p:restoredTop sz="93735" autoAdjust="0"/>
  </p:normalViewPr>
  <p:slideViewPr>
    <p:cSldViewPr snapToObjects="1">
      <p:cViewPr varScale="1">
        <p:scale>
          <a:sx n="82" d="100"/>
          <a:sy n="82" d="100"/>
        </p:scale>
        <p:origin x="1258" y="8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notesViewPr>
    <p:cSldViewPr snapToObjects="1">
      <p:cViewPr>
        <p:scale>
          <a:sx n="100" d="100"/>
          <a:sy n="100" d="100"/>
        </p:scale>
        <p:origin x="2400"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wmf"/><Relationship Id="rId4"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1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21.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0DC5C7E7-222F-4F29-A1C9-CD02829D5900}"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9944ABBB-60C5-4ACE-8C11-8DCD5EA024C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F2CA14-EBCD-441A-8B38-9F59F40AF763}" type="slidenum">
              <a:rPr lang="en-CA" altLang="en-US" sz="1200" smtClean="0">
                <a:latin typeface="Tahoma" panose="020B0604030504040204" pitchFamily="34" charset="0"/>
              </a:rPr>
              <a:pPr/>
              <a:t>4</a:t>
            </a:fld>
            <a:endParaRPr lang="en-CA" altLang="en-US" sz="1200" smtClean="0">
              <a:latin typeface="Tahoma" panose="020B0604030504040204"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6584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4E41B3-E4C5-4E6B-9542-73F36D1B08C3}" type="slidenum">
              <a:rPr lang="en-CA" altLang="en-US" sz="1200" smtClean="0">
                <a:latin typeface="Tahoma" panose="020B0604030504040204" pitchFamily="34" charset="0"/>
              </a:rPr>
              <a:pPr/>
              <a:t>14</a:t>
            </a:fld>
            <a:endParaRPr lang="en-CA" altLang="en-US" sz="1200" smtClean="0">
              <a:latin typeface="Tahoma" panose="020B0604030504040204"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4145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72292D-734D-4FEC-953F-DC0A24F90C09}" type="slidenum">
              <a:rPr lang="en-CA" altLang="en-US" sz="1200" smtClean="0">
                <a:latin typeface="Tahoma" panose="020B0604030504040204" pitchFamily="34" charset="0"/>
              </a:rPr>
              <a:pPr/>
              <a:t>15</a:t>
            </a:fld>
            <a:endParaRPr lang="en-CA" altLang="en-US" sz="1200" smtClean="0">
              <a:latin typeface="Tahoma" panose="020B0604030504040204"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66375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0476FB-35CE-4C67-A8C0-6950F802250A}" type="slidenum">
              <a:rPr lang="en-CA" altLang="en-US" sz="1200" smtClean="0">
                <a:latin typeface="Tahoma" panose="020B0604030504040204" pitchFamily="34" charset="0"/>
              </a:rPr>
              <a:pPr/>
              <a:t>18</a:t>
            </a:fld>
            <a:endParaRPr lang="en-CA" altLang="en-US" sz="1200" smtClean="0">
              <a:latin typeface="Tahoma" panose="020B0604030504040204"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sz="1800" dirty="0" smtClean="0"/>
              <a:t>Whenever we use universal quantifiers, existential quantifiers, or negation of predicates in a calculus expression, we must make sure that the resulting expression makes sense. </a:t>
            </a: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419280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0476FB-35CE-4C67-A8C0-6950F802250A}" type="slidenum">
              <a:rPr lang="en-CA" altLang="en-US" sz="1200" smtClean="0">
                <a:latin typeface="Tahoma" panose="020B0604030504040204" pitchFamily="34" charset="0"/>
              </a:rPr>
              <a:pPr/>
              <a:t>21</a:t>
            </a:fld>
            <a:endParaRPr lang="en-CA" altLang="en-US" sz="1200" smtClean="0">
              <a:latin typeface="Tahoma" panose="020B0604030504040204"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sz="1800" dirty="0" smtClean="0"/>
              <a:t>Whenever we use universal quantifiers, existential quantifiers, or negation of predicates in a calculus expression, we must make sure that the resulting expression makes sense. </a:t>
            </a: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3223328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FD10A9-C17D-4C0B-9E02-1408682B9703}" type="slidenum">
              <a:rPr lang="en-CA" altLang="en-US" sz="1200" smtClean="0">
                <a:latin typeface="Tahoma" panose="020B0604030504040204" pitchFamily="34" charset="0"/>
              </a:rPr>
              <a:pPr/>
              <a:t>22</a:t>
            </a:fld>
            <a:endParaRPr lang="en-CA" altLang="en-US" sz="1200" smtClean="0">
              <a:latin typeface="Tahoma" panose="020B0604030504040204"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11522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FD10A9-C17D-4C0B-9E02-1408682B9703}" type="slidenum">
              <a:rPr lang="en-CA" altLang="en-US" sz="1200" smtClean="0">
                <a:latin typeface="Tahoma" panose="020B0604030504040204" pitchFamily="34" charset="0"/>
              </a:rPr>
              <a:pPr/>
              <a:t>23</a:t>
            </a:fld>
            <a:endParaRPr lang="en-CA" altLang="en-US" sz="1200" smtClean="0">
              <a:latin typeface="Tahoma" panose="020B0604030504040204"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67682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D73E72-273A-4870-822D-5591C80AD5F1}" type="slidenum">
              <a:rPr lang="en-CA" altLang="en-US" sz="1200" smtClean="0">
                <a:latin typeface="Tahoma" panose="020B0604030504040204" pitchFamily="34" charset="0"/>
              </a:rPr>
              <a:pPr/>
              <a:t>24</a:t>
            </a:fld>
            <a:endParaRPr lang="en-CA" altLang="en-US" sz="1200" smtClean="0">
              <a:latin typeface="Tahoma" panose="020B0604030504040204"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5282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A19BF5-5305-451A-B37B-8D1598199B5F}" type="slidenum">
              <a:rPr lang="en-CA" altLang="en-US" sz="1200" smtClean="0">
                <a:latin typeface="Tahoma" panose="020B0604030504040204" pitchFamily="34" charset="0"/>
              </a:rPr>
              <a:pPr/>
              <a:t>25</a:t>
            </a:fld>
            <a:endParaRPr lang="en-CA" altLang="en-US" sz="1200" smtClean="0">
              <a:latin typeface="Tahoma" panose="020B0604030504040204"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252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2526F6-1D7E-4954-84B0-17E0B8A3B20B}" type="slidenum">
              <a:rPr lang="en-CA" altLang="en-US" sz="1200" smtClean="0">
                <a:latin typeface="Tahoma" panose="020B0604030504040204" pitchFamily="34" charset="0"/>
              </a:rPr>
              <a:pPr/>
              <a:t>26</a:t>
            </a:fld>
            <a:endParaRPr lang="en-CA" altLang="en-US" sz="1200" smtClean="0">
              <a:latin typeface="Tahoma" panose="020B0604030504040204" pitchFamily="3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48795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D63A8A-4748-4A75-B57F-BF42B4B9882E}" type="slidenum">
              <a:rPr lang="en-CA" altLang="en-US" sz="1200" smtClean="0">
                <a:latin typeface="Tahoma" panose="020B0604030504040204" pitchFamily="34" charset="0"/>
              </a:rPr>
              <a:pPr/>
              <a:t>27</a:t>
            </a:fld>
            <a:endParaRPr lang="en-CA" altLang="en-US" sz="1200" smtClean="0">
              <a:latin typeface="Tahoma" panose="020B0604030504040204" pitchFamily="3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557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4D52EE-8CE7-4AA0-B26A-857B306275EB}" type="slidenum">
              <a:rPr lang="en-CA" altLang="en-US" sz="1200" smtClean="0">
                <a:latin typeface="Tahoma" panose="020B0604030504040204" pitchFamily="34" charset="0"/>
              </a:rPr>
              <a:pPr/>
              <a:t>5</a:t>
            </a:fld>
            <a:endParaRPr lang="en-CA" altLang="en-US" sz="1200" smtClean="0">
              <a:latin typeface="Tahoma" panose="020B0604030504040204"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36337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D63A8A-4748-4A75-B57F-BF42B4B9882E}" type="slidenum">
              <a:rPr lang="en-CA" altLang="en-US" sz="1200" smtClean="0">
                <a:latin typeface="Tahoma" panose="020B0604030504040204" pitchFamily="34" charset="0"/>
              </a:rPr>
              <a:pPr/>
              <a:t>28</a:t>
            </a:fld>
            <a:endParaRPr lang="en-CA" altLang="en-US" sz="1200" smtClean="0">
              <a:latin typeface="Tahoma" panose="020B0604030504040204" pitchFamily="3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74169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D63A8A-4748-4A75-B57F-BF42B4B9882E}" type="slidenum">
              <a:rPr lang="en-CA" altLang="en-US" sz="1200" smtClean="0">
                <a:latin typeface="Tahoma" panose="020B0604030504040204" pitchFamily="34" charset="0"/>
              </a:rPr>
              <a:pPr/>
              <a:t>29</a:t>
            </a:fld>
            <a:endParaRPr lang="en-CA" altLang="en-US" sz="1200" smtClean="0">
              <a:latin typeface="Tahoma" panose="020B0604030504040204" pitchFamily="3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29556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1B1428-8AC4-4F97-89E0-A25894A4D125}" type="slidenum">
              <a:rPr lang="en-CA" altLang="en-US" sz="1200" smtClean="0">
                <a:latin typeface="Tahoma" panose="020B0604030504040204" pitchFamily="34" charset="0"/>
              </a:rPr>
              <a:pPr/>
              <a:t>30</a:t>
            </a:fld>
            <a:endParaRPr lang="en-CA" altLang="en-US" sz="1200" smtClean="0">
              <a:latin typeface="Tahoma" panose="020B0604030504040204" pitchFamily="3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48634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1B1428-8AC4-4F97-89E0-A25894A4D125}" type="slidenum">
              <a:rPr lang="en-CA" altLang="en-US" sz="1200" smtClean="0">
                <a:latin typeface="Tahoma" panose="020B0604030504040204" pitchFamily="34" charset="0"/>
              </a:rPr>
              <a:pPr/>
              <a:t>42</a:t>
            </a:fld>
            <a:endParaRPr lang="en-CA" altLang="en-US" sz="1200" smtClean="0">
              <a:latin typeface="Tahoma" panose="020B0604030504040204" pitchFamily="3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78814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1B1428-8AC4-4F97-89E0-A25894A4D125}" type="slidenum">
              <a:rPr lang="en-CA" altLang="en-US" sz="1200" smtClean="0">
                <a:latin typeface="Tahoma" panose="020B0604030504040204" pitchFamily="34" charset="0"/>
              </a:rPr>
              <a:pPr/>
              <a:t>49</a:t>
            </a:fld>
            <a:endParaRPr lang="en-CA" altLang="en-US" sz="1200" smtClean="0">
              <a:latin typeface="Tahoma" panose="020B0604030504040204" pitchFamily="3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64624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200" b="0" smtClean="0"/>
              <a:t>Faloutsos - Pavlo</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200" b="0" smtClean="0"/>
              <a:t>CMU - 15-415/615</a:t>
            </a:r>
          </a:p>
        </p:txBody>
      </p:sp>
      <p:sp>
        <p:nvSpPr>
          <p:cNvPr id="59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fld id="{4A9E8BC3-E99A-4742-9815-360F123FC637}" type="slidenum">
              <a:rPr lang="en-US" altLang="en-US" sz="1200" b="0"/>
              <a:pPr>
                <a:spcBef>
                  <a:spcPct val="0"/>
                </a:spcBef>
              </a:pPr>
              <a:t>63</a:t>
            </a:fld>
            <a:endParaRPr lang="en-US" altLang="en-US" sz="1200" b="0"/>
          </a:p>
        </p:txBody>
      </p:sp>
      <p:sp>
        <p:nvSpPr>
          <p:cNvPr id="59397" name="Rectangle 2"/>
          <p:cNvSpPr>
            <a:spLocks noGrp="1" noRot="1" noChangeAspect="1" noChangeArrowheads="1" noTextEdit="1"/>
          </p:cNvSpPr>
          <p:nvPr>
            <p:ph type="sldImg"/>
          </p:nvPr>
        </p:nvSpPr>
        <p:spPr>
          <a:solidFill>
            <a:srgbClr val="FFFFFF"/>
          </a:solidFill>
          <a:ln/>
        </p:spPr>
      </p:sp>
      <p:sp>
        <p:nvSpPr>
          <p:cNvPr id="59398"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latin typeface="Times New Roman" panose="02020603050405020304" pitchFamily="18" charset="0"/>
              </a:rPr>
              <a:t>solutions: {&lt;a,b,c&gt;| &lt;a,b,c&gt; in STUDENT}</a:t>
            </a:r>
          </a:p>
        </p:txBody>
      </p:sp>
    </p:spTree>
    <p:extLst>
      <p:ext uri="{BB962C8B-B14F-4D97-AF65-F5344CB8AC3E}">
        <p14:creationId xmlns:p14="http://schemas.microsoft.com/office/powerpoint/2010/main" val="4032571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5BA7FBC-2910-4CED-8913-E48B7487FA6E}" type="slidenum">
              <a:rPr lang="en-CA" altLang="en-US" sz="1200" smtClean="0">
                <a:latin typeface="Tahoma" panose="020B0604030504040204" pitchFamily="34" charset="0"/>
              </a:rPr>
              <a:pPr/>
              <a:t>91</a:t>
            </a:fld>
            <a:endParaRPr lang="en-CA" altLang="en-US" sz="1200" smtClean="0">
              <a:latin typeface="Tahoma" panose="020B0604030504040204"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64508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5BA7FBC-2910-4CED-8913-E48B7487FA6E}" type="slidenum">
              <a:rPr lang="en-CA" altLang="en-US" sz="1200" smtClean="0">
                <a:latin typeface="Tahoma" panose="020B0604030504040204" pitchFamily="34" charset="0"/>
              </a:rPr>
              <a:pPr/>
              <a:t>92</a:t>
            </a:fld>
            <a:endParaRPr lang="en-CA" altLang="en-US" sz="1200" smtClean="0">
              <a:latin typeface="Tahoma" panose="020B0604030504040204"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27171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5BA7FBC-2910-4CED-8913-E48B7487FA6E}" type="slidenum">
              <a:rPr lang="en-CA" altLang="en-US" sz="1200" smtClean="0">
                <a:latin typeface="Tahoma" panose="020B0604030504040204" pitchFamily="34" charset="0"/>
              </a:rPr>
              <a:pPr/>
              <a:t>93</a:t>
            </a:fld>
            <a:endParaRPr lang="en-CA" altLang="en-US" sz="1200" smtClean="0">
              <a:latin typeface="Tahoma" panose="020B0604030504040204"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71278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200" b="0" smtClean="0"/>
              <a:t>Faloutsos - Pavlo</a:t>
            </a:r>
          </a:p>
        </p:txBody>
      </p:sp>
      <p:sp>
        <p:nvSpPr>
          <p:cNvPr id="1126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200" b="0" smtClean="0"/>
              <a:t>CMU - 15-415/615</a:t>
            </a:r>
          </a:p>
        </p:txBody>
      </p:sp>
      <p:sp>
        <p:nvSpPr>
          <p:cNvPr id="1126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fld id="{CCD0FDF1-C883-485C-8733-4061F42F85B4}" type="slidenum">
              <a:rPr lang="en-US" altLang="en-US" sz="1200" b="0"/>
              <a:pPr>
                <a:spcBef>
                  <a:spcPct val="0"/>
                </a:spcBef>
              </a:pPr>
              <a:t>94</a:t>
            </a:fld>
            <a:endParaRPr lang="en-US" altLang="en-US" sz="1200" b="0"/>
          </a:p>
        </p:txBody>
      </p:sp>
      <p:sp>
        <p:nvSpPr>
          <p:cNvPr id="112645" name="Rectangle 2"/>
          <p:cNvSpPr>
            <a:spLocks noGrp="1" noRot="1" noChangeAspect="1" noChangeArrowheads="1" noTextEdit="1"/>
          </p:cNvSpPr>
          <p:nvPr>
            <p:ph type="sldImg"/>
          </p:nvPr>
        </p:nvSpPr>
        <p:spPr>
          <a:xfrm>
            <a:off x="1257300" y="719138"/>
            <a:ext cx="4805363" cy="3603625"/>
          </a:xfrm>
          <a:ln w="12700" cap="flat">
            <a:solidFill>
              <a:schemeClr val="tx1"/>
            </a:solidFill>
          </a:ln>
        </p:spPr>
      </p:sp>
      <p:sp>
        <p:nvSpPr>
          <p:cNvPr id="112646"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31" tIns="48466" rIns="96931" bIns="48466"/>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4942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A95373-4330-418F-B2CC-587093F14A91}" type="slidenum">
              <a:rPr lang="en-CA" altLang="en-US" sz="1200" smtClean="0">
                <a:latin typeface="Tahoma" panose="020B0604030504040204" pitchFamily="34" charset="0"/>
              </a:rPr>
              <a:pPr/>
              <a:t>6</a:t>
            </a:fld>
            <a:endParaRPr lang="en-CA" altLang="en-US" sz="1200" smtClean="0">
              <a:latin typeface="Tahoma" panose="020B060403050404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3763910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200" b="0" smtClean="0"/>
              <a:t>Faloutsos - Pavlo</a:t>
            </a:r>
          </a:p>
        </p:txBody>
      </p:sp>
      <p:sp>
        <p:nvSpPr>
          <p:cNvPr id="1146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200" b="0" smtClean="0"/>
              <a:t>CMU - 15-415/615</a:t>
            </a:r>
          </a:p>
        </p:txBody>
      </p:sp>
      <p:sp>
        <p:nvSpPr>
          <p:cNvPr id="1146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fld id="{DA126661-4460-4B35-872E-A922F9578641}" type="slidenum">
              <a:rPr lang="en-US" altLang="en-US" sz="1200" b="0"/>
              <a:pPr>
                <a:spcBef>
                  <a:spcPct val="0"/>
                </a:spcBef>
              </a:pPr>
              <a:t>95</a:t>
            </a:fld>
            <a:endParaRPr lang="en-US" altLang="en-US" sz="1200" b="0"/>
          </a:p>
        </p:txBody>
      </p:sp>
      <p:sp>
        <p:nvSpPr>
          <p:cNvPr id="114693" name="Rectangle 2"/>
          <p:cNvSpPr>
            <a:spLocks noGrp="1" noRot="1" noChangeAspect="1" noChangeArrowheads="1" noTextEdit="1"/>
          </p:cNvSpPr>
          <p:nvPr>
            <p:ph type="sldImg"/>
          </p:nvPr>
        </p:nvSpPr>
        <p:spPr>
          <a:xfrm>
            <a:off x="1257300" y="719138"/>
            <a:ext cx="4805363" cy="3603625"/>
          </a:xfrm>
          <a:ln w="12700" cap="flat">
            <a:solidFill>
              <a:schemeClr val="tx1"/>
            </a:solidFill>
          </a:ln>
        </p:spPr>
      </p:sp>
      <p:sp>
        <p:nvSpPr>
          <p:cNvPr id="114694"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31" tIns="48466" rIns="96931" bIns="48466"/>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0655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200" b="0" smtClean="0"/>
              <a:t>Faloutsos - Pavlo</a:t>
            </a:r>
          </a:p>
        </p:txBody>
      </p:sp>
      <p:sp>
        <p:nvSpPr>
          <p:cNvPr id="1167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200" b="0" smtClean="0"/>
              <a:t>CMU - 15-415/615</a:t>
            </a:r>
          </a:p>
        </p:txBody>
      </p:sp>
      <p:sp>
        <p:nvSpPr>
          <p:cNvPr id="1167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50000"/>
              </a:spcBef>
              <a:defRPr sz="2400" b="1">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50000"/>
              </a:spcBef>
              <a:defRPr sz="2400" b="1">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50000"/>
              </a:spcBef>
              <a:defRPr sz="2400" b="1">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5000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0"/>
              </a:spcBef>
            </a:pPr>
            <a:fld id="{1759BEA1-9F74-4FB7-84AC-092C9AE487C8}" type="slidenum">
              <a:rPr lang="en-US" altLang="en-US" sz="1200" b="0"/>
              <a:pPr>
                <a:spcBef>
                  <a:spcPct val="0"/>
                </a:spcBef>
              </a:pPr>
              <a:t>96</a:t>
            </a:fld>
            <a:endParaRPr lang="en-US" altLang="en-US" sz="1200" b="0"/>
          </a:p>
        </p:txBody>
      </p:sp>
      <p:sp>
        <p:nvSpPr>
          <p:cNvPr id="116741" name="Rectangle 2"/>
          <p:cNvSpPr>
            <a:spLocks noGrp="1" noRot="1" noChangeAspect="1" noChangeArrowheads="1" noTextEdit="1"/>
          </p:cNvSpPr>
          <p:nvPr>
            <p:ph type="sldImg"/>
          </p:nvPr>
        </p:nvSpPr>
        <p:spPr>
          <a:xfrm>
            <a:off x="1257300" y="719138"/>
            <a:ext cx="4805363" cy="3603625"/>
          </a:xfrm>
          <a:ln w="12700" cap="flat">
            <a:solidFill>
              <a:schemeClr val="tx1"/>
            </a:solidFill>
          </a:ln>
        </p:spPr>
      </p:sp>
      <p:sp>
        <p:nvSpPr>
          <p:cNvPr id="116742"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31" tIns="48466" rIns="96931" bIns="48466"/>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66450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1B1428-8AC4-4F97-89E0-A25894A4D125}" type="slidenum">
              <a:rPr lang="en-CA" altLang="en-US" sz="1200" smtClean="0">
                <a:latin typeface="Tahoma" panose="020B0604030504040204" pitchFamily="34" charset="0"/>
              </a:rPr>
              <a:pPr/>
              <a:t>97</a:t>
            </a:fld>
            <a:endParaRPr lang="en-CA" altLang="en-US" sz="1200" smtClean="0">
              <a:latin typeface="Tahoma" panose="020B0604030504040204" pitchFamily="3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0261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F2D7225-4BB5-4C9E-93E1-47C68D2A3E14}" type="slidenum">
              <a:rPr lang="en-CA" altLang="en-US" sz="1200" smtClean="0">
                <a:latin typeface="Tahoma" panose="020B0604030504040204" pitchFamily="34" charset="0"/>
              </a:rPr>
              <a:pPr/>
              <a:t>7</a:t>
            </a:fld>
            <a:endParaRPr lang="en-CA" altLang="en-US" sz="1200" smtClean="0">
              <a:latin typeface="Tahoma" panose="020B0604030504040204"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1528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72292D-734D-4FEC-953F-DC0A24F90C09}" type="slidenum">
              <a:rPr lang="en-CA" altLang="en-US" sz="1200" smtClean="0">
                <a:latin typeface="Tahoma" panose="020B0604030504040204" pitchFamily="34" charset="0"/>
              </a:rPr>
              <a:pPr/>
              <a:t>8</a:t>
            </a:fld>
            <a:endParaRPr lang="en-CA" altLang="en-US" sz="1200" smtClean="0">
              <a:latin typeface="Tahoma" panose="020B0604030504040204"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80303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72292D-734D-4FEC-953F-DC0A24F90C09}" type="slidenum">
              <a:rPr lang="en-CA" altLang="en-US" sz="1200" smtClean="0">
                <a:latin typeface="Tahoma" panose="020B0604030504040204" pitchFamily="34" charset="0"/>
              </a:rPr>
              <a:pPr/>
              <a:t>9</a:t>
            </a:fld>
            <a:endParaRPr lang="en-CA" altLang="en-US" sz="1200" smtClean="0">
              <a:latin typeface="Tahoma" panose="020B0604030504040204"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73210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72292D-734D-4FEC-953F-DC0A24F90C09}" type="slidenum">
              <a:rPr lang="en-CA" altLang="en-US" sz="1200" smtClean="0">
                <a:latin typeface="Tahoma" panose="020B0604030504040204" pitchFamily="34" charset="0"/>
              </a:rPr>
              <a:pPr/>
              <a:t>11</a:t>
            </a:fld>
            <a:endParaRPr lang="en-CA" altLang="en-US" sz="1200" smtClean="0">
              <a:latin typeface="Tahoma" panose="020B0604030504040204"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94490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E5BB20-8823-487B-A3E2-3BA9C43015D4}" type="slidenum">
              <a:rPr lang="en-CA" altLang="en-US" sz="1200" smtClean="0">
                <a:latin typeface="Tahoma" panose="020B0604030504040204" pitchFamily="34" charset="0"/>
              </a:rPr>
              <a:pPr/>
              <a:t>12</a:t>
            </a:fld>
            <a:endParaRPr lang="en-CA" altLang="en-US" sz="1200" smtClean="0">
              <a:latin typeface="Tahoma" panose="020B0604030504040204"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09353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E5BB20-8823-487B-A3E2-3BA9C43015D4}" type="slidenum">
              <a:rPr lang="en-CA" altLang="en-US" sz="1200" smtClean="0">
                <a:latin typeface="Tahoma" panose="020B0604030504040204" pitchFamily="34" charset="0"/>
              </a:rPr>
              <a:pPr/>
              <a:t>13</a:t>
            </a:fld>
            <a:endParaRPr lang="en-CA" altLang="en-US" sz="1200" smtClean="0">
              <a:latin typeface="Tahoma" panose="020B0604030504040204"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04700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4126" name="Rectangle 30" descr="Pink tissue paper"/>
          <p:cNvSpPr>
            <a:spLocks noGrp="1" noChangeArrowheads="1"/>
          </p:cNvSpPr>
          <p:nvPr>
            <p:ph type="ctrTitle" sz="quarter"/>
          </p:nvPr>
        </p:nvSpPr>
        <p:spPr>
          <a:xfrm>
            <a:off x="15240" y="92800"/>
            <a:ext cx="9052560" cy="2286000"/>
          </a:xfrm>
        </p:spPr>
        <p:txBody>
          <a:bodyPr wrap="none" anchor="ctr"/>
          <a:lstStyle>
            <a:lvl1pPr>
              <a:defRPr sz="6600">
                <a:solidFill>
                  <a:schemeClr val="bg1"/>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Tree>
    <p:extLst>
      <p:ext uri="{BB962C8B-B14F-4D97-AF65-F5344CB8AC3E}">
        <p14:creationId xmlns:p14="http://schemas.microsoft.com/office/powerpoint/2010/main" val="3389208893"/>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52984"/>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7956" y="76200"/>
            <a:ext cx="2076450" cy="6781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1"/>
            <a:ext cx="6705600" cy="6705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8567579"/>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757705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2663" y="372586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09600" y="183004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67441916"/>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609601"/>
            <a:ext cx="4724400" cy="62483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609601"/>
            <a:ext cx="4319588" cy="62483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9399369"/>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4036"/>
            <a:ext cx="9144000" cy="84223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71" y="903786"/>
            <a:ext cx="46232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1771" y="1600200"/>
            <a:ext cx="4623254" cy="52075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4400" y="905917"/>
            <a:ext cx="4419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24400" y="1613396"/>
            <a:ext cx="4419600" cy="519439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838095"/>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8332990"/>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056203"/>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657" y="30480"/>
            <a:ext cx="354239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657600" y="76200"/>
            <a:ext cx="5410200" cy="6705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2657" y="1219201"/>
            <a:ext cx="3542393" cy="5562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91659654"/>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 y="5257800"/>
            <a:ext cx="8991600" cy="566738"/>
          </a:xfrm>
        </p:spPr>
        <p:txBody>
          <a:bodyPr/>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76200" y="76200"/>
            <a:ext cx="8991600" cy="5105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6200" y="5948635"/>
            <a:ext cx="8915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2358641"/>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1"/>
            <a:ext cx="9120188" cy="60960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21"/>
          <p:cNvSpPr>
            <a:spLocks noGrp="1" noChangeArrowheads="1"/>
          </p:cNvSpPr>
          <p:nvPr>
            <p:ph type="body" idx="1"/>
          </p:nvPr>
        </p:nvSpPr>
        <p:spPr bwMode="auto">
          <a:xfrm>
            <a:off x="26127" y="729433"/>
            <a:ext cx="9083040" cy="605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842" r:id="rId1"/>
    <p:sldLayoutId id="2147483834" r:id="rId2"/>
    <p:sldLayoutId id="2147483835" r:id="rId3"/>
    <p:sldLayoutId id="2147483836" r:id="rId4"/>
    <p:sldLayoutId id="2147483837" r:id="rId5"/>
    <p:sldLayoutId id="2147483843" r:id="rId6"/>
    <p:sldLayoutId id="2147483844" r:id="rId7"/>
    <p:sldLayoutId id="2147483838" r:id="rId8"/>
    <p:sldLayoutId id="2147483839" r:id="rId9"/>
    <p:sldLayoutId id="2147483840" r:id="rId10"/>
    <p:sldLayoutId id="2147483841" r:id="rId11"/>
  </p:sldLayoutIdLst>
  <p:transition spd="med"/>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5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5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emf"/><Relationship Id="rId9"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image" Target="../media/image24.wmf"/><Relationship Id="rId4" Type="http://schemas.openxmlformats.org/officeDocument/2006/relationships/oleObject" Target="../embeddings/oleObject25.bin"/></Relationships>
</file>

<file path=ppt/slides/_rels/slide6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6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28.bin"/><Relationship Id="rId4" Type="http://schemas.openxmlformats.org/officeDocument/2006/relationships/image" Target="../media/image26.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31.bin"/><Relationship Id="rId4" Type="http://schemas.openxmlformats.org/officeDocument/2006/relationships/image" Target="../media/image29.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2.wmf"/><Relationship Id="rId5" Type="http://schemas.openxmlformats.org/officeDocument/2006/relationships/oleObject" Target="../embeddings/oleObject33.bin"/><Relationship Id="rId4" Type="http://schemas.openxmlformats.org/officeDocument/2006/relationships/image" Target="../media/image31.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3.wmf"/><Relationship Id="rId5" Type="http://schemas.openxmlformats.org/officeDocument/2006/relationships/oleObject" Target="../embeddings/oleObject35.bin"/><Relationship Id="rId4" Type="http://schemas.openxmlformats.org/officeDocument/2006/relationships/image" Target="../media/image13.wmf"/></Relationships>
</file>

<file path=ppt/slides/_rels/slide6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5.emf"/><Relationship Id="rId5" Type="http://schemas.openxmlformats.org/officeDocument/2006/relationships/oleObject" Target="../embeddings/oleObject37.bin"/><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5.emf"/><Relationship Id="rId5" Type="http://schemas.openxmlformats.org/officeDocument/2006/relationships/oleObject" Target="../embeddings/oleObject40.bin"/><Relationship Id="rId4" Type="http://schemas.openxmlformats.org/officeDocument/2006/relationships/image" Target="../media/image34.wmf"/></Relationships>
</file>

<file path=ppt/slides/_rels/slide7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emf"/><Relationship Id="rId5" Type="http://schemas.openxmlformats.org/officeDocument/2006/relationships/oleObject" Target="../embeddings/oleObject42.bin"/><Relationship Id="rId4" Type="http://schemas.openxmlformats.org/officeDocument/2006/relationships/image" Target="../media/image2.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7.wmf"/><Relationship Id="rId5" Type="http://schemas.openxmlformats.org/officeDocument/2006/relationships/oleObject" Target="../embeddings/oleObject45.bin"/><Relationship Id="rId4" Type="http://schemas.openxmlformats.org/officeDocument/2006/relationships/image" Target="../media/image36.wmf"/></Relationships>
</file>

<file path=ppt/slides/_rels/slide73.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9.emf"/><Relationship Id="rId5" Type="http://schemas.openxmlformats.org/officeDocument/2006/relationships/oleObject" Target="../embeddings/oleObject47.bin"/><Relationship Id="rId4" Type="http://schemas.openxmlformats.org/officeDocument/2006/relationships/image" Target="../media/image38.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0.emf"/><Relationship Id="rId5" Type="http://schemas.openxmlformats.org/officeDocument/2006/relationships/oleObject" Target="../embeddings/oleObject50.bin"/><Relationship Id="rId4" Type="http://schemas.openxmlformats.org/officeDocument/2006/relationships/image" Target="../media/image39.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1.wmf"/></Relationships>
</file>

<file path=ppt/slides/_rels/slide7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emf"/><Relationship Id="rId5" Type="http://schemas.openxmlformats.org/officeDocument/2006/relationships/oleObject" Target="../embeddings/oleObject53.bin"/><Relationship Id="rId4" Type="http://schemas.openxmlformats.org/officeDocument/2006/relationships/image" Target="../media/image2.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2.w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oleObject" Target="../embeddings/oleObject56.bin"/><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image" Target="../media/image21.emf"/><Relationship Id="rId9" Type="http://schemas.openxmlformats.org/officeDocument/2006/relationships/image" Target="../media/image44.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46.wmf"/><Relationship Id="rId5" Type="http://schemas.openxmlformats.org/officeDocument/2006/relationships/oleObject" Target="../embeddings/oleObject61.bin"/><Relationship Id="rId4" Type="http://schemas.openxmlformats.org/officeDocument/2006/relationships/image" Target="../media/image4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7.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hyperlink" Target="http://my-autographs.de/bacon.jpg"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hyperlink" Target="http://my-autographs.de/bacon.jp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hyperlink" Target="http://my-autographs.de/bacon.jpg"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txBox="1">
            <a:spLocks/>
          </p:cNvSpPr>
          <p:nvPr/>
        </p:nvSpPr>
        <p:spPr bwMode="auto">
          <a:xfrm>
            <a:off x="13252" y="914400"/>
            <a:ext cx="9144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9600" b="1" dirty="0" smtClean="0">
                <a:solidFill>
                  <a:srgbClr val="00B050"/>
                </a:solidFill>
              </a:rPr>
              <a:t>6.2</a:t>
            </a:r>
          </a:p>
          <a:p>
            <a:pPr algn="ctr" eaLnBrk="1" hangingPunct="1">
              <a:lnSpc>
                <a:spcPct val="150000"/>
              </a:lnSpc>
            </a:pPr>
            <a:r>
              <a:rPr lang="en-US" sz="7200" b="1" dirty="0" smtClean="0"/>
              <a:t>Relational Calculus</a:t>
            </a:r>
            <a:endParaRPr lang="en-US" altLang="en-US" sz="239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12291"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12292"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C48BEC47-E3A0-4EEB-BC95-17C0E3827CC1}" type="slidenum">
              <a:rPr lang="en-US" altLang="en-US" sz="1400"/>
              <a:pPr>
                <a:spcBef>
                  <a:spcPct val="0"/>
                </a:spcBef>
                <a:buFontTx/>
                <a:buNone/>
              </a:pPr>
              <a:t>10</a:t>
            </a:fld>
            <a:endParaRPr lang="en-US" altLang="en-US" sz="1400"/>
          </a:p>
        </p:txBody>
      </p:sp>
      <p:sp>
        <p:nvSpPr>
          <p:cNvPr id="12293" name="Rectangle 2"/>
          <p:cNvSpPr>
            <a:spLocks noGrp="1" noChangeArrowheads="1"/>
          </p:cNvSpPr>
          <p:nvPr>
            <p:ph type="title"/>
          </p:nvPr>
        </p:nvSpPr>
        <p:spPr>
          <a:xfrm>
            <a:off x="0" y="1"/>
            <a:ext cx="9144000" cy="609600"/>
          </a:xfrm>
        </p:spPr>
        <p:txBody>
          <a:bodyPr/>
          <a:lstStyle/>
          <a:p>
            <a:r>
              <a:rPr lang="en-US" altLang="en-US" sz="4000" smtClean="0"/>
              <a:t>Details</a:t>
            </a:r>
          </a:p>
        </p:txBody>
      </p:sp>
      <p:sp>
        <p:nvSpPr>
          <p:cNvPr id="12294" name="Rectangle 3"/>
          <p:cNvSpPr>
            <a:spLocks noGrp="1" noChangeArrowheads="1"/>
          </p:cNvSpPr>
          <p:nvPr>
            <p:ph type="body" idx="1"/>
          </p:nvPr>
        </p:nvSpPr>
        <p:spPr>
          <a:xfrm>
            <a:off x="26127" y="729434"/>
            <a:ext cx="9083040" cy="705116"/>
          </a:xfrm>
        </p:spPr>
        <p:txBody>
          <a:bodyPr/>
          <a:lstStyle/>
          <a:p>
            <a:r>
              <a:rPr lang="en-US" altLang="en-US" sz="4000" b="1" dirty="0" smtClean="0">
                <a:effectLst>
                  <a:outerShdw blurRad="38100" dist="38100" dir="2700000" algn="tl">
                    <a:srgbClr val="000000">
                      <a:alpha val="43137"/>
                    </a:srgbClr>
                  </a:outerShdw>
                </a:effectLst>
              </a:rPr>
              <a:t>Symbols allowed:</a:t>
            </a:r>
          </a:p>
        </p:txBody>
      </p:sp>
      <p:sp>
        <p:nvSpPr>
          <p:cNvPr id="9" name="Rectangle 3"/>
          <p:cNvSpPr txBox="1">
            <a:spLocks noChangeArrowheads="1"/>
          </p:cNvSpPr>
          <p:nvPr/>
        </p:nvSpPr>
        <p:spPr bwMode="auto">
          <a:xfrm>
            <a:off x="56323" y="4527246"/>
            <a:ext cx="9052844" cy="61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US" altLang="en-US" sz="4000" b="1" kern="0" dirty="0" smtClean="0">
                <a:effectLst>
                  <a:outerShdw blurRad="38100" dist="38100" dir="2700000" algn="tl">
                    <a:srgbClr val="000000">
                      <a:alpha val="43137"/>
                    </a:srgbClr>
                  </a:outerShdw>
                </a:effectLst>
              </a:rPr>
              <a:t>Quantifiers   </a:t>
            </a:r>
            <a:endParaRPr lang="en-US" altLang="en-US" sz="4000" b="1" kern="0" dirty="0" smtClean="0">
              <a:effectLst>
                <a:outerShdw blurRad="38100" dist="38100" dir="2700000" algn="tl">
                  <a:srgbClr val="000000">
                    <a:alpha val="43137"/>
                  </a:srgbClr>
                </a:outerShdw>
              </a:effectLst>
            </a:endParaRPr>
          </a:p>
        </p:txBody>
      </p:sp>
      <p:sp>
        <p:nvSpPr>
          <p:cNvPr id="10" name="Rectangle 3"/>
          <p:cNvSpPr txBox="1">
            <a:spLocks noChangeArrowheads="1"/>
          </p:cNvSpPr>
          <p:nvPr/>
        </p:nvSpPr>
        <p:spPr bwMode="auto">
          <a:xfrm>
            <a:off x="542583" y="1499126"/>
            <a:ext cx="5020017" cy="297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sz="54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  ,  ,  ,  , </a:t>
            </a:r>
            <a:r>
              <a:rPr lang="en-US" altLang="en-US" sz="54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sz="54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sz="54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sz="54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 ,  ,  , </a:t>
            </a:r>
            <a:r>
              <a:rPr lang="en-US" altLang="en-US" sz="54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sz="54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 ,  , </a:t>
            </a:r>
            <a:endParaRPr lang="en-US" altLang="en-US" sz="5400" b="1" kern="0" dirty="0" smtClean="0">
              <a:solidFill>
                <a:schemeClr val="tx2">
                  <a:lumMod val="50000"/>
                </a:schemeClr>
              </a:solidFill>
              <a:effectLst>
                <a:outerShdw blurRad="38100" dist="38100" dir="2700000" algn="tl">
                  <a:srgbClr val="000000">
                    <a:alpha val="43137"/>
                  </a:srgbClr>
                </a:outerShdw>
              </a:effectLst>
            </a:endParaRPr>
          </a:p>
        </p:txBody>
      </p:sp>
      <p:sp>
        <p:nvSpPr>
          <p:cNvPr id="11" name="Rectangle 3"/>
          <p:cNvSpPr txBox="1">
            <a:spLocks noChangeArrowheads="1"/>
          </p:cNvSpPr>
          <p:nvPr/>
        </p:nvSpPr>
        <p:spPr bwMode="auto">
          <a:xfrm>
            <a:off x="512767" y="5334000"/>
            <a:ext cx="398303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sz="48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sz="4800" b="1" kern="0" dirty="0" smtClean="0">
                <a:solidFill>
                  <a:schemeClr val="tx2">
                    <a:lumMod val="50000"/>
                  </a:schemeClr>
                </a:solidFill>
                <a:effectLst>
                  <a:outerShdw blurRad="38100" dist="38100" dir="2700000" algn="tl">
                    <a:srgbClr val="000000">
                      <a:alpha val="43137"/>
                    </a:srgbClr>
                  </a:outerShdw>
                </a:effectLst>
              </a:rPr>
              <a:t>   </a:t>
            </a:r>
            <a:endParaRPr lang="en-US" altLang="en-US" sz="4800" b="1" kern="0" dirty="0" smtClean="0">
              <a:solidFill>
                <a:schemeClr val="tx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642901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0" y="1"/>
            <a:ext cx="9144000" cy="609600"/>
          </a:xfrm>
          <a:solidFill>
            <a:srgbClr val="0070C0"/>
          </a:solidFill>
        </p:spPr>
        <p:txBody>
          <a:bodyPr/>
          <a:lstStyle/>
          <a:p>
            <a:pPr eaLnBrk="1" hangingPunct="1"/>
            <a:r>
              <a:rPr lang="en-US" altLang="en-US" sz="3200" dirty="0" smtClean="0"/>
              <a:t>Example - 2 </a:t>
            </a:r>
            <a:endParaRPr lang="en-US" altLang="en-US" sz="3200" dirty="0" smtClean="0"/>
          </a:p>
        </p:txBody>
      </p:sp>
      <p:sp>
        <p:nvSpPr>
          <p:cNvPr id="146436" name="Rectangle 3"/>
          <p:cNvSpPr>
            <a:spLocks noGrp="1" noChangeArrowheads="1"/>
          </p:cNvSpPr>
          <p:nvPr>
            <p:ph type="body" idx="1"/>
          </p:nvPr>
        </p:nvSpPr>
        <p:spPr>
          <a:xfrm>
            <a:off x="37148" y="649356"/>
            <a:ext cx="9083040" cy="6172200"/>
          </a:xfrm>
        </p:spPr>
        <p:txBody>
          <a:bodyPr/>
          <a:lstStyle/>
          <a:p>
            <a:pPr marL="0" indent="0" eaLnBrk="1" hangingPunct="1">
              <a:lnSpc>
                <a:spcPct val="150000"/>
              </a:lnSpc>
              <a:buNone/>
            </a:pPr>
            <a:r>
              <a:rPr lang="en-CA" dirty="0" smtClean="0">
                <a:latin typeface="+mj-lt"/>
              </a:rPr>
              <a:t>Retrieve </a:t>
            </a:r>
            <a:r>
              <a:rPr lang="en-CA" dirty="0">
                <a:latin typeface="+mj-lt"/>
              </a:rPr>
              <a:t>the birth date and address of the employee (or employees) whose name is John B. Smith</a:t>
            </a:r>
            <a:r>
              <a:rPr lang="en-CA" dirty="0" smtClean="0">
                <a:latin typeface="+mj-lt"/>
              </a:rPr>
              <a:t>.</a:t>
            </a:r>
          </a:p>
          <a:p>
            <a:pPr marL="0" indent="0" eaLnBrk="1" hangingPunct="1">
              <a:lnSpc>
                <a:spcPct val="150000"/>
              </a:lnSpc>
              <a:buNone/>
            </a:pPr>
            <a:r>
              <a:rPr lang="en-CA" sz="3000" b="1" dirty="0" smtClean="0">
                <a:latin typeface="Consolas" panose="020B0609020204030204" pitchFamily="49" charset="0"/>
                <a:cs typeface="Courier New" panose="02070309020205020404" pitchFamily="49" charset="0"/>
              </a:rPr>
              <a:t>{</a:t>
            </a:r>
          </a:p>
          <a:p>
            <a:pPr marL="0" indent="0" eaLnBrk="1" hangingPunct="1">
              <a:lnSpc>
                <a:spcPct val="150000"/>
              </a:lnSpc>
              <a:buNone/>
            </a:pPr>
            <a:r>
              <a:rPr lang="en-CA" sz="3000" b="1" dirty="0">
                <a:latin typeface="Consolas" panose="020B0609020204030204" pitchFamily="49" charset="0"/>
                <a:cs typeface="Courier New" panose="02070309020205020404" pitchFamily="49" charset="0"/>
              </a:rPr>
              <a:t> </a:t>
            </a:r>
            <a:r>
              <a:rPr lang="en-CA" sz="3000" b="1" dirty="0" smtClean="0">
                <a:latin typeface="Consolas" panose="020B0609020204030204" pitchFamily="49" charset="0"/>
                <a:cs typeface="Courier New" panose="02070309020205020404" pitchFamily="49" charset="0"/>
              </a:rPr>
              <a:t>  </a:t>
            </a:r>
            <a:r>
              <a:rPr lang="en-CA" sz="3000" b="1" dirty="0" err="1" smtClean="0">
                <a:latin typeface="Consolas" panose="020B0609020204030204" pitchFamily="49" charset="0"/>
                <a:cs typeface="Courier New" panose="02070309020205020404" pitchFamily="49" charset="0"/>
              </a:rPr>
              <a:t>t.Bdate</a:t>
            </a:r>
            <a:r>
              <a:rPr lang="en-CA" sz="3000" b="1" dirty="0" smtClean="0">
                <a:latin typeface="Consolas" panose="020B0609020204030204" pitchFamily="49" charset="0"/>
                <a:cs typeface="Courier New" panose="02070309020205020404" pitchFamily="49" charset="0"/>
              </a:rPr>
              <a:t>, </a:t>
            </a:r>
            <a:r>
              <a:rPr lang="en-CA" sz="3000" b="1" dirty="0" err="1" smtClean="0">
                <a:latin typeface="Consolas" panose="020B0609020204030204" pitchFamily="49" charset="0"/>
                <a:cs typeface="Courier New" panose="02070309020205020404" pitchFamily="49" charset="0"/>
              </a:rPr>
              <a:t>t.Address</a:t>
            </a:r>
            <a:r>
              <a:rPr lang="en-CA" sz="3000" b="1" dirty="0" smtClean="0">
                <a:latin typeface="Consolas" panose="020B0609020204030204" pitchFamily="49" charset="0"/>
                <a:cs typeface="Courier New" panose="02070309020205020404" pitchFamily="49" charset="0"/>
              </a:rPr>
              <a:t> </a:t>
            </a:r>
            <a:r>
              <a:rPr lang="en-CA" sz="3000" b="1" dirty="0">
                <a:latin typeface="Consolas" panose="020B0609020204030204" pitchFamily="49" charset="0"/>
                <a:cs typeface="Courier New" panose="02070309020205020404" pitchFamily="49" charset="0"/>
              </a:rPr>
              <a:t>| </a:t>
            </a:r>
            <a:r>
              <a:rPr lang="en-CA" sz="3000" b="1" dirty="0" smtClean="0">
                <a:latin typeface="Consolas" panose="020B0609020204030204" pitchFamily="49" charset="0"/>
                <a:cs typeface="Courier New" panose="02070309020205020404" pitchFamily="49" charset="0"/>
              </a:rPr>
              <a:t>EMPLOYEE(t) AND </a:t>
            </a:r>
            <a:r>
              <a:rPr lang="en-CA" sz="3000" b="1" dirty="0" smtClean="0">
                <a:latin typeface="Consolas" panose="020B0609020204030204" pitchFamily="49" charset="0"/>
                <a:cs typeface="Courier New" panose="02070309020205020404" pitchFamily="49" charset="0"/>
              </a:rPr>
              <a:t>     </a:t>
            </a:r>
            <a:br>
              <a:rPr lang="en-CA" sz="3000" b="1" dirty="0" smtClean="0">
                <a:latin typeface="Consolas" panose="020B0609020204030204" pitchFamily="49" charset="0"/>
                <a:cs typeface="Courier New" panose="02070309020205020404" pitchFamily="49" charset="0"/>
              </a:rPr>
            </a:br>
            <a:r>
              <a:rPr lang="en-CA" sz="3000" b="1" dirty="0" smtClean="0">
                <a:latin typeface="Consolas" panose="020B0609020204030204" pitchFamily="49" charset="0"/>
                <a:cs typeface="Courier New" panose="02070309020205020404" pitchFamily="49" charset="0"/>
              </a:rPr>
              <a:t>                        </a:t>
            </a:r>
            <a:r>
              <a:rPr lang="en-CA" sz="3000" b="1" dirty="0" err="1" smtClean="0">
                <a:latin typeface="Consolas" panose="020B0609020204030204" pitchFamily="49" charset="0"/>
                <a:cs typeface="Courier New" panose="02070309020205020404" pitchFamily="49" charset="0"/>
              </a:rPr>
              <a:t>t.Fname</a:t>
            </a:r>
            <a:r>
              <a:rPr lang="en-CA" sz="3000" b="1" dirty="0">
                <a:latin typeface="Consolas" panose="020B0609020204030204" pitchFamily="49" charset="0"/>
                <a:cs typeface="Courier New" panose="02070309020205020404" pitchFamily="49" charset="0"/>
              </a:rPr>
              <a:t>=‘John’ </a:t>
            </a:r>
            <a:r>
              <a:rPr lang="en-CA" sz="3000" b="1" dirty="0" smtClean="0">
                <a:latin typeface="Consolas" panose="020B0609020204030204" pitchFamily="49" charset="0"/>
                <a:cs typeface="Courier New" panose="02070309020205020404" pitchFamily="49" charset="0"/>
              </a:rPr>
              <a:t>AND </a:t>
            </a:r>
            <a:r>
              <a:rPr lang="en-CA" sz="3000" b="1" dirty="0" smtClean="0">
                <a:latin typeface="Consolas" panose="020B0609020204030204" pitchFamily="49" charset="0"/>
                <a:cs typeface="Courier New" panose="02070309020205020404" pitchFamily="49" charset="0"/>
              </a:rPr>
              <a:t/>
            </a:r>
            <a:br>
              <a:rPr lang="en-CA" sz="3000" b="1" dirty="0" smtClean="0">
                <a:latin typeface="Consolas" panose="020B0609020204030204" pitchFamily="49" charset="0"/>
                <a:cs typeface="Courier New" panose="02070309020205020404" pitchFamily="49" charset="0"/>
              </a:rPr>
            </a:br>
            <a:r>
              <a:rPr lang="en-CA" sz="3000" b="1" dirty="0" smtClean="0">
                <a:latin typeface="Consolas" panose="020B0609020204030204" pitchFamily="49" charset="0"/>
                <a:cs typeface="Courier New" panose="02070309020205020404" pitchFamily="49" charset="0"/>
              </a:rPr>
              <a:t>                        </a:t>
            </a:r>
            <a:r>
              <a:rPr lang="en-CA" sz="3000" b="1" dirty="0" err="1" smtClean="0">
                <a:latin typeface="Consolas" panose="020B0609020204030204" pitchFamily="49" charset="0"/>
                <a:cs typeface="Courier New" panose="02070309020205020404" pitchFamily="49" charset="0"/>
              </a:rPr>
              <a:t>t.Minit</a:t>
            </a:r>
            <a:r>
              <a:rPr lang="en-CA" sz="3000" b="1" dirty="0">
                <a:latin typeface="Consolas" panose="020B0609020204030204" pitchFamily="49" charset="0"/>
                <a:cs typeface="Courier New" panose="02070309020205020404" pitchFamily="49" charset="0"/>
              </a:rPr>
              <a:t>=‘B’ </a:t>
            </a:r>
            <a:r>
              <a:rPr lang="en-CA" sz="3000" b="1" dirty="0" smtClean="0">
                <a:latin typeface="Consolas" panose="020B0609020204030204" pitchFamily="49" charset="0"/>
                <a:cs typeface="Courier New" panose="02070309020205020404" pitchFamily="49" charset="0"/>
              </a:rPr>
              <a:t>AND </a:t>
            </a:r>
            <a:r>
              <a:rPr lang="en-CA" sz="3000" b="1" dirty="0" smtClean="0">
                <a:latin typeface="Consolas" panose="020B0609020204030204" pitchFamily="49" charset="0"/>
                <a:cs typeface="Courier New" panose="02070309020205020404" pitchFamily="49" charset="0"/>
              </a:rPr>
              <a:t/>
            </a:r>
            <a:br>
              <a:rPr lang="en-CA" sz="3000" b="1" dirty="0" smtClean="0">
                <a:latin typeface="Consolas" panose="020B0609020204030204" pitchFamily="49" charset="0"/>
                <a:cs typeface="Courier New" panose="02070309020205020404" pitchFamily="49" charset="0"/>
              </a:rPr>
            </a:br>
            <a:r>
              <a:rPr lang="en-CA" sz="3000" b="1" dirty="0" smtClean="0">
                <a:latin typeface="Consolas" panose="020B0609020204030204" pitchFamily="49" charset="0"/>
                <a:cs typeface="Courier New" panose="02070309020205020404" pitchFamily="49" charset="0"/>
              </a:rPr>
              <a:t>                        </a:t>
            </a:r>
            <a:r>
              <a:rPr lang="en-CA" sz="3000" b="1" dirty="0" err="1" smtClean="0">
                <a:latin typeface="Consolas" panose="020B0609020204030204" pitchFamily="49" charset="0"/>
                <a:cs typeface="Courier New" panose="02070309020205020404" pitchFamily="49" charset="0"/>
              </a:rPr>
              <a:t>t.Lname</a:t>
            </a:r>
            <a:r>
              <a:rPr lang="en-CA" sz="3000" b="1" dirty="0">
                <a:latin typeface="Consolas" panose="020B0609020204030204" pitchFamily="49" charset="0"/>
                <a:cs typeface="Courier New" panose="02070309020205020404" pitchFamily="49" charset="0"/>
              </a:rPr>
              <a:t>=‘Smith</a:t>
            </a:r>
            <a:r>
              <a:rPr lang="en-CA" sz="3000" b="1" dirty="0" smtClean="0">
                <a:latin typeface="Consolas" panose="020B0609020204030204" pitchFamily="49" charset="0"/>
                <a:cs typeface="Courier New" panose="02070309020205020404" pitchFamily="49" charset="0"/>
              </a:rPr>
              <a:t>’</a:t>
            </a:r>
          </a:p>
          <a:p>
            <a:pPr marL="0" indent="0" eaLnBrk="1" hangingPunct="1">
              <a:lnSpc>
                <a:spcPct val="150000"/>
              </a:lnSpc>
              <a:buNone/>
            </a:pPr>
            <a:r>
              <a:rPr lang="en-CA" sz="3000" b="1" dirty="0" smtClean="0">
                <a:latin typeface="Consolas" panose="020B0609020204030204" pitchFamily="49" charset="0"/>
                <a:cs typeface="Courier New" panose="02070309020205020404" pitchFamily="49" charset="0"/>
              </a:rPr>
              <a:t>}</a:t>
            </a:r>
            <a:endParaRPr lang="en-US" altLang="en-US" sz="3000" b="1" dirty="0" smtClean="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42315782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6"/>
          <p:cNvSpPr>
            <a:spLocks noGrp="1" noChangeArrowheads="1"/>
          </p:cNvSpPr>
          <p:nvPr>
            <p:ph type="title"/>
          </p:nvPr>
        </p:nvSpPr>
        <p:spPr/>
        <p:txBody>
          <a:bodyPr/>
          <a:lstStyle/>
          <a:p>
            <a:pPr eaLnBrk="1" hangingPunct="1"/>
            <a:r>
              <a:rPr lang="en-US" altLang="en-US" sz="3200" dirty="0" smtClean="0"/>
              <a:t>The Existential and Universal </a:t>
            </a:r>
            <a:r>
              <a:rPr lang="en-US" altLang="en-US" sz="3200" dirty="0"/>
              <a:t>Quantifiers </a:t>
            </a:r>
            <a:r>
              <a:rPr lang="en-US" altLang="en-US" sz="3200" dirty="0" smtClean="0"/>
              <a:t>(1) </a:t>
            </a:r>
            <a:endParaRPr lang="en-US" altLang="en-US" sz="3200" dirty="0" smtClean="0"/>
          </a:p>
        </p:txBody>
      </p:sp>
      <p:sp>
        <p:nvSpPr>
          <p:cNvPr id="148484" name="Rectangle 7"/>
          <p:cNvSpPr>
            <a:spLocks noGrp="1" noChangeArrowheads="1"/>
          </p:cNvSpPr>
          <p:nvPr>
            <p:ph type="body" idx="1"/>
          </p:nvPr>
        </p:nvSpPr>
        <p:spPr>
          <a:xfrm>
            <a:off x="26127" y="609601"/>
            <a:ext cx="9083040" cy="6248399"/>
          </a:xfrm>
        </p:spPr>
        <p:txBody>
          <a:bodyPr/>
          <a:lstStyle/>
          <a:p>
            <a:pPr eaLnBrk="1" hangingPunct="1">
              <a:lnSpc>
                <a:spcPct val="150000"/>
              </a:lnSpc>
            </a:pPr>
            <a:r>
              <a:rPr lang="en-US" altLang="en-US" sz="2500" dirty="0" smtClean="0"/>
              <a:t>Two special symbols called quantifiers can appear in formulas; these are the </a:t>
            </a:r>
            <a:r>
              <a:rPr lang="en-US" altLang="en-US" sz="2500" b="1" dirty="0" smtClean="0"/>
              <a:t>universal quantifier </a:t>
            </a:r>
            <a:r>
              <a:rPr lang="en-US" altLang="en-US" sz="2500" b="1" dirty="0" smtClean="0">
                <a:solidFill>
                  <a:srgbClr val="FF0000"/>
                </a:solidFill>
                <a:effectLst>
                  <a:outerShdw blurRad="38100" dist="38100" dir="2700000" algn="tl">
                    <a:srgbClr val="000000">
                      <a:alpha val="43137"/>
                    </a:srgbClr>
                  </a:outerShdw>
                </a:effectLst>
                <a:latin typeface="Symbol" panose="05050102010706020507" pitchFamily="18" charset="2"/>
              </a:rPr>
              <a:t>()</a:t>
            </a:r>
            <a:r>
              <a:rPr lang="en-US" altLang="en-US" sz="2500" b="1" dirty="0" smtClean="0">
                <a:effectLst>
                  <a:outerShdw blurRad="38100" dist="38100" dir="2700000" algn="tl">
                    <a:srgbClr val="000000">
                      <a:alpha val="43137"/>
                    </a:srgbClr>
                  </a:outerShdw>
                </a:effectLst>
              </a:rPr>
              <a:t> </a:t>
            </a:r>
            <a:r>
              <a:rPr lang="en-US" altLang="en-US" sz="2500" dirty="0" smtClean="0"/>
              <a:t>and the </a:t>
            </a:r>
            <a:r>
              <a:rPr lang="en-US" altLang="en-US" sz="2500" b="1" dirty="0" smtClean="0"/>
              <a:t>existential quantifier </a:t>
            </a:r>
            <a:r>
              <a:rPr lang="en-US" altLang="en-US" sz="2500" b="1" dirty="0" smtClean="0">
                <a:solidFill>
                  <a:srgbClr val="FF0000"/>
                </a:solidFill>
                <a:effectLst>
                  <a:outerShdw blurRad="38100" dist="38100" dir="2700000" algn="tl">
                    <a:srgbClr val="000000">
                      <a:alpha val="43137"/>
                    </a:srgbClr>
                  </a:outerShdw>
                </a:effectLst>
                <a:latin typeface="Symbol" panose="05050102010706020507" pitchFamily="18" charset="2"/>
              </a:rPr>
              <a:t>()</a:t>
            </a:r>
            <a:r>
              <a:rPr lang="en-US" altLang="en-US" sz="2500" b="1" dirty="0" smtClean="0">
                <a:effectLst>
                  <a:outerShdw blurRad="38100" dist="38100" dir="2700000" algn="tl">
                    <a:srgbClr val="000000">
                      <a:alpha val="43137"/>
                    </a:srgbClr>
                  </a:outerShdw>
                </a:effectLst>
                <a:latin typeface="Symbol" panose="05050102010706020507" pitchFamily="18" charset="2"/>
              </a:rPr>
              <a:t>.</a:t>
            </a:r>
          </a:p>
          <a:p>
            <a:pPr eaLnBrk="1" hangingPunct="1">
              <a:lnSpc>
                <a:spcPct val="150000"/>
              </a:lnSpc>
            </a:pPr>
            <a:r>
              <a:rPr lang="en-US" altLang="en-US" sz="2500" dirty="0" smtClean="0"/>
              <a:t>Informally, a tuple variable t is bound if it is quantified, meaning that it appears in an </a:t>
            </a:r>
            <a:r>
              <a:rPr lang="en-US" altLang="en-US" sz="2500" dirty="0" smtClean="0">
                <a:latin typeface="Symbol" panose="05050102010706020507" pitchFamily="18" charset="2"/>
              </a:rPr>
              <a:t>( </a:t>
            </a:r>
            <a:r>
              <a:rPr lang="en-US" altLang="en-US" sz="2500" dirty="0" smtClean="0"/>
              <a:t>t</a:t>
            </a:r>
            <a:r>
              <a:rPr lang="en-US" altLang="en-US" sz="2500" dirty="0" smtClean="0">
                <a:latin typeface="Symbol" panose="05050102010706020507" pitchFamily="18" charset="2"/>
              </a:rPr>
              <a:t>)</a:t>
            </a:r>
            <a:r>
              <a:rPr lang="en-US" altLang="en-US" sz="2500" dirty="0" smtClean="0"/>
              <a:t> or </a:t>
            </a:r>
            <a:r>
              <a:rPr lang="en-US" altLang="en-US" sz="2500" dirty="0" smtClean="0">
                <a:latin typeface="Symbol" panose="05050102010706020507" pitchFamily="18" charset="2"/>
              </a:rPr>
              <a:t>( </a:t>
            </a:r>
            <a:r>
              <a:rPr lang="en-US" altLang="en-US" sz="2500" dirty="0" smtClean="0"/>
              <a:t>t</a:t>
            </a:r>
            <a:r>
              <a:rPr lang="en-US" altLang="en-US" sz="2500" dirty="0" smtClean="0">
                <a:latin typeface="Symbol" panose="05050102010706020507" pitchFamily="18" charset="2"/>
              </a:rPr>
              <a:t>)</a:t>
            </a:r>
            <a:r>
              <a:rPr lang="en-US" altLang="en-US" sz="2500" dirty="0" smtClean="0"/>
              <a:t> clause; otherwise, it is free. </a:t>
            </a:r>
          </a:p>
          <a:p>
            <a:pPr eaLnBrk="1" hangingPunct="1">
              <a:lnSpc>
                <a:spcPct val="150000"/>
              </a:lnSpc>
            </a:pPr>
            <a:r>
              <a:rPr lang="en-US" altLang="en-US" sz="2500" b="1" dirty="0" smtClean="0"/>
              <a:t>If F is a formula, then so are </a:t>
            </a:r>
            <a:endParaRPr lang="en-US" altLang="en-US" sz="2500" b="1" dirty="0" smtClean="0"/>
          </a:p>
          <a:p>
            <a:pPr lvl="1" eaLnBrk="1" hangingPunct="1">
              <a:lnSpc>
                <a:spcPct val="150000"/>
              </a:lnSpc>
            </a:pPr>
            <a:r>
              <a:rPr lang="en-US" altLang="en-US" sz="2500" b="1" dirty="0" smtClean="0">
                <a:latin typeface="Symbol" panose="05050102010706020507" pitchFamily="18" charset="2"/>
              </a:rPr>
              <a:t>(</a:t>
            </a:r>
            <a:r>
              <a:rPr lang="en-US" altLang="en-US" sz="2500" b="1" dirty="0" smtClean="0">
                <a:latin typeface="Symbol" panose="05050102010706020507" pitchFamily="18" charset="2"/>
              </a:rPr>
              <a:t> </a:t>
            </a:r>
            <a:r>
              <a:rPr lang="en-US" altLang="en-US" sz="2500" b="1" dirty="0" smtClean="0"/>
              <a:t>t)(F) and </a:t>
            </a:r>
            <a:endParaRPr lang="en-US" altLang="en-US" sz="2500" b="1" dirty="0" smtClean="0"/>
          </a:p>
          <a:p>
            <a:pPr lvl="1" eaLnBrk="1" hangingPunct="1">
              <a:lnSpc>
                <a:spcPct val="150000"/>
              </a:lnSpc>
            </a:pPr>
            <a:r>
              <a:rPr lang="en-US" altLang="en-US" sz="2500" b="1" dirty="0" smtClean="0">
                <a:latin typeface="Symbol" panose="05050102010706020507" pitchFamily="18" charset="2"/>
              </a:rPr>
              <a:t>(</a:t>
            </a:r>
            <a:r>
              <a:rPr lang="en-US" altLang="en-US" sz="2500" b="1" dirty="0" smtClean="0">
                <a:latin typeface="Symbol" panose="05050102010706020507" pitchFamily="18" charset="2"/>
              </a:rPr>
              <a:t> </a:t>
            </a:r>
            <a:r>
              <a:rPr lang="en-US" altLang="en-US" sz="2500" b="1" dirty="0" smtClean="0"/>
              <a:t>t)(F), </a:t>
            </a:r>
            <a:endParaRPr lang="en-US" altLang="en-US" sz="2500" b="1" dirty="0" smtClean="0"/>
          </a:p>
          <a:p>
            <a:pPr marL="457200" lvl="1" indent="0" eaLnBrk="1" hangingPunct="1">
              <a:lnSpc>
                <a:spcPct val="150000"/>
              </a:lnSpc>
              <a:buNone/>
            </a:pPr>
            <a:r>
              <a:rPr lang="en-US" altLang="en-US" sz="2500" dirty="0" smtClean="0"/>
              <a:t>where </a:t>
            </a:r>
            <a:r>
              <a:rPr lang="en-US" altLang="en-US" sz="2500" dirty="0" smtClean="0"/>
              <a:t>t is a tuple variable</a:t>
            </a:r>
            <a:r>
              <a:rPr lang="en-US" altLang="en-US" sz="2500" dirty="0" smtClean="0"/>
              <a:t>.</a:t>
            </a:r>
            <a:endParaRPr lang="en-US" altLang="en-US" sz="2500" dirty="0" smtClean="0"/>
          </a:p>
        </p:txBody>
      </p:sp>
    </p:spTree>
    <p:extLst>
      <p:ext uri="{BB962C8B-B14F-4D97-AF65-F5344CB8AC3E}">
        <p14:creationId xmlns:p14="http://schemas.microsoft.com/office/powerpoint/2010/main" val="64324553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6"/>
          <p:cNvSpPr>
            <a:spLocks noGrp="1" noChangeArrowheads="1"/>
          </p:cNvSpPr>
          <p:nvPr>
            <p:ph type="title"/>
          </p:nvPr>
        </p:nvSpPr>
        <p:spPr>
          <a:xfrm>
            <a:off x="0" y="0"/>
            <a:ext cx="9120188" cy="761999"/>
          </a:xfrm>
        </p:spPr>
        <p:txBody>
          <a:bodyPr/>
          <a:lstStyle/>
          <a:p>
            <a:pPr eaLnBrk="1" hangingPunct="1"/>
            <a:r>
              <a:rPr lang="en-US" altLang="en-US" sz="3200" dirty="0" smtClean="0"/>
              <a:t>The Existential and Universal </a:t>
            </a:r>
            <a:r>
              <a:rPr lang="en-US" altLang="en-US" sz="3200" dirty="0"/>
              <a:t>Quantifiers </a:t>
            </a:r>
            <a:r>
              <a:rPr lang="en-US" altLang="en-US" sz="3200" dirty="0" smtClean="0"/>
              <a:t>(2) </a:t>
            </a:r>
            <a:endParaRPr lang="en-US" altLang="en-US" sz="3200" dirty="0" smtClean="0"/>
          </a:p>
        </p:txBody>
      </p:sp>
      <p:sp>
        <p:nvSpPr>
          <p:cNvPr id="148484" name="Rectangle 7"/>
          <p:cNvSpPr>
            <a:spLocks noGrp="1" noChangeArrowheads="1"/>
          </p:cNvSpPr>
          <p:nvPr>
            <p:ph type="body" idx="1"/>
          </p:nvPr>
        </p:nvSpPr>
        <p:spPr>
          <a:xfrm>
            <a:off x="26127" y="762000"/>
            <a:ext cx="9083040" cy="6096000"/>
          </a:xfrm>
        </p:spPr>
        <p:txBody>
          <a:bodyPr/>
          <a:lstStyle/>
          <a:p>
            <a:pPr eaLnBrk="1" hangingPunct="1">
              <a:lnSpc>
                <a:spcPct val="150000"/>
              </a:lnSpc>
            </a:pPr>
            <a:r>
              <a:rPr lang="en-US" altLang="en-US" sz="2700" dirty="0" smtClean="0"/>
              <a:t>If </a:t>
            </a:r>
            <a:r>
              <a:rPr lang="en-US" altLang="en-US" sz="2700" dirty="0" smtClean="0"/>
              <a:t>F is a formula, then so are </a:t>
            </a:r>
            <a:r>
              <a:rPr lang="en-US" altLang="en-US" sz="2700" dirty="0" smtClean="0">
                <a:latin typeface="Symbol" panose="05050102010706020507" pitchFamily="18" charset="2"/>
              </a:rPr>
              <a:t>( </a:t>
            </a:r>
            <a:r>
              <a:rPr lang="en-US" altLang="en-US" sz="2700" dirty="0" smtClean="0"/>
              <a:t>t)(F) and </a:t>
            </a:r>
            <a:r>
              <a:rPr lang="en-US" altLang="en-US" sz="2700" dirty="0" smtClean="0">
                <a:latin typeface="Symbol" panose="05050102010706020507" pitchFamily="18" charset="2"/>
              </a:rPr>
              <a:t>( </a:t>
            </a:r>
            <a:r>
              <a:rPr lang="en-US" altLang="en-US" sz="2700" dirty="0" smtClean="0"/>
              <a:t>t)(F), where t is a tuple variable.</a:t>
            </a:r>
          </a:p>
          <a:p>
            <a:pPr lvl="1" eaLnBrk="1" hangingPunct="1">
              <a:lnSpc>
                <a:spcPct val="150000"/>
              </a:lnSpc>
            </a:pPr>
            <a:r>
              <a:rPr lang="en-US" altLang="en-US" sz="2700" dirty="0" smtClean="0"/>
              <a:t>The formula </a:t>
            </a:r>
            <a:r>
              <a:rPr lang="en-US" altLang="en-US" sz="2700" dirty="0" smtClean="0">
                <a:latin typeface="Symbol" panose="05050102010706020507" pitchFamily="18" charset="2"/>
              </a:rPr>
              <a:t>(</a:t>
            </a:r>
            <a:r>
              <a:rPr lang="en-US" altLang="en-US" sz="2700" dirty="0" smtClean="0">
                <a:latin typeface="Symbol" panose="05050102010706020507" pitchFamily="18" charset="2"/>
              </a:rPr>
              <a:t> </a:t>
            </a:r>
            <a:r>
              <a:rPr lang="en-US" altLang="en-US" sz="2700" dirty="0" smtClean="0"/>
              <a:t>t</a:t>
            </a:r>
            <a:r>
              <a:rPr lang="en-US" altLang="en-US" sz="2700" dirty="0" smtClean="0"/>
              <a:t>)(F) is true if the formula F evaluates to true for some (</a:t>
            </a:r>
            <a:r>
              <a:rPr lang="en-US" altLang="en-US" sz="2700" b="1" dirty="0" smtClean="0"/>
              <a:t>at least one</a:t>
            </a:r>
            <a:r>
              <a:rPr lang="en-US" altLang="en-US" sz="2700" dirty="0" smtClean="0"/>
              <a:t>) tuple assigned to free occurrences of t in F; otherwise </a:t>
            </a:r>
            <a:r>
              <a:rPr lang="en-US" altLang="en-US" sz="2700" dirty="0" smtClean="0">
                <a:latin typeface="Symbol" panose="05050102010706020507" pitchFamily="18" charset="2"/>
              </a:rPr>
              <a:t>( </a:t>
            </a:r>
            <a:r>
              <a:rPr lang="en-US" altLang="en-US" sz="2700" dirty="0" smtClean="0"/>
              <a:t>t)(F) is false.</a:t>
            </a:r>
          </a:p>
          <a:p>
            <a:pPr lvl="1" eaLnBrk="1" hangingPunct="1">
              <a:lnSpc>
                <a:spcPct val="150000"/>
              </a:lnSpc>
            </a:pPr>
            <a:r>
              <a:rPr lang="en-US" altLang="en-US" sz="2700" dirty="0" smtClean="0"/>
              <a:t>The formula </a:t>
            </a:r>
            <a:r>
              <a:rPr lang="en-US" altLang="en-US" sz="2700" dirty="0" smtClean="0">
                <a:latin typeface="Symbol" panose="05050102010706020507" pitchFamily="18" charset="2"/>
              </a:rPr>
              <a:t>(</a:t>
            </a:r>
            <a:r>
              <a:rPr lang="en-US" altLang="en-US" sz="2700" dirty="0" smtClean="0">
                <a:latin typeface="Symbol" panose="05050102010706020507" pitchFamily="18" charset="2"/>
              </a:rPr>
              <a:t> </a:t>
            </a:r>
            <a:r>
              <a:rPr lang="en-US" altLang="en-US" sz="2700" dirty="0" smtClean="0"/>
              <a:t>t</a:t>
            </a:r>
            <a:r>
              <a:rPr lang="en-US" altLang="en-US" sz="2700" dirty="0" smtClean="0"/>
              <a:t>)(F) is true if the formula F evaluates to true </a:t>
            </a:r>
            <a:r>
              <a:rPr lang="en-US" altLang="en-US" sz="2700" b="1" dirty="0" smtClean="0"/>
              <a:t>for every tuple (in the universe)</a:t>
            </a:r>
            <a:r>
              <a:rPr lang="en-US" altLang="en-US" sz="2700" dirty="0" smtClean="0"/>
              <a:t> assigned to free occurrences of t in F; otherwise </a:t>
            </a:r>
            <a:r>
              <a:rPr lang="en-US" altLang="en-US" sz="2700" dirty="0" smtClean="0">
                <a:latin typeface="Symbol" panose="05050102010706020507" pitchFamily="18" charset="2"/>
              </a:rPr>
              <a:t>( </a:t>
            </a:r>
            <a:r>
              <a:rPr lang="en-US" altLang="en-US" sz="2700" dirty="0" smtClean="0"/>
              <a:t>t)(F) is false. </a:t>
            </a:r>
          </a:p>
        </p:txBody>
      </p:sp>
    </p:spTree>
    <p:extLst>
      <p:ext uri="{BB962C8B-B14F-4D97-AF65-F5344CB8AC3E}">
        <p14:creationId xmlns:p14="http://schemas.microsoft.com/office/powerpoint/2010/main" val="253485117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ChangeArrowheads="1"/>
          </p:cNvSpPr>
          <p:nvPr>
            <p:ph type="title"/>
          </p:nvPr>
        </p:nvSpPr>
        <p:spPr>
          <a:xfrm>
            <a:off x="0" y="0"/>
            <a:ext cx="9144000" cy="992187"/>
          </a:xfrm>
        </p:spPr>
        <p:txBody>
          <a:bodyPr/>
          <a:lstStyle/>
          <a:p>
            <a:pPr eaLnBrk="1" hangingPunct="1"/>
            <a:r>
              <a:rPr lang="en-US" altLang="en-US" dirty="0" smtClean="0"/>
              <a:t>The Existential and Universal Quantifiers </a:t>
            </a:r>
            <a:r>
              <a:rPr lang="en-US" altLang="en-US" dirty="0" smtClean="0"/>
              <a:t>(3)</a:t>
            </a:r>
            <a:endParaRPr lang="en-US" altLang="en-US" dirty="0" smtClean="0"/>
          </a:p>
        </p:txBody>
      </p:sp>
      <p:sp>
        <p:nvSpPr>
          <p:cNvPr id="150532" name="Rectangle 3"/>
          <p:cNvSpPr>
            <a:spLocks noGrp="1" noChangeArrowheads="1"/>
          </p:cNvSpPr>
          <p:nvPr>
            <p:ph type="body" idx="1"/>
          </p:nvPr>
        </p:nvSpPr>
        <p:spPr>
          <a:xfrm>
            <a:off x="26127" y="1219200"/>
            <a:ext cx="9083040" cy="5557520"/>
          </a:xfrm>
        </p:spPr>
        <p:txBody>
          <a:bodyPr/>
          <a:lstStyle/>
          <a:p>
            <a:pPr eaLnBrk="1" hangingPunct="1">
              <a:lnSpc>
                <a:spcPct val="150000"/>
              </a:lnSpc>
            </a:pPr>
            <a:r>
              <a:rPr lang="en-US" altLang="en-US" b="1" dirty="0" smtClean="0">
                <a:latin typeface="Symbol" panose="05050102010706020507" pitchFamily="18" charset="2"/>
              </a:rPr>
              <a:t></a:t>
            </a:r>
            <a:r>
              <a:rPr lang="en-US" altLang="en-US" b="1" dirty="0" smtClean="0"/>
              <a:t> is called the universal or “for all”</a:t>
            </a:r>
            <a:r>
              <a:rPr lang="en-US" altLang="en-US" dirty="0" smtClean="0"/>
              <a:t> quantifier </a:t>
            </a:r>
            <a:r>
              <a:rPr lang="en-US" altLang="en-US" dirty="0" smtClean="0"/>
              <a:t>because:</a:t>
            </a:r>
          </a:p>
          <a:p>
            <a:pPr lvl="1" eaLnBrk="1" hangingPunct="1">
              <a:lnSpc>
                <a:spcPct val="150000"/>
              </a:lnSpc>
            </a:pPr>
            <a:r>
              <a:rPr lang="en-US" altLang="en-US" dirty="0" smtClean="0"/>
              <a:t>every </a:t>
            </a:r>
            <a:r>
              <a:rPr lang="en-US" altLang="en-US" dirty="0" smtClean="0"/>
              <a:t>tuple in “the universe of” tuples must make F true to make the quantified formula true.</a:t>
            </a:r>
          </a:p>
          <a:p>
            <a:pPr eaLnBrk="1" hangingPunct="1">
              <a:lnSpc>
                <a:spcPct val="150000"/>
              </a:lnSpc>
            </a:pPr>
            <a:r>
              <a:rPr lang="en-US" altLang="en-US" b="1" dirty="0" smtClean="0">
                <a:latin typeface="Symbol" panose="05050102010706020507" pitchFamily="18" charset="2"/>
              </a:rPr>
              <a:t></a:t>
            </a:r>
            <a:r>
              <a:rPr lang="en-US" altLang="en-US" b="1" dirty="0" smtClean="0"/>
              <a:t> is called the existential or “there exists”</a:t>
            </a:r>
            <a:r>
              <a:rPr lang="en-US" altLang="en-US" dirty="0" smtClean="0"/>
              <a:t> quantifier </a:t>
            </a:r>
            <a:r>
              <a:rPr lang="en-US" altLang="en-US" dirty="0" smtClean="0"/>
              <a:t>because:</a:t>
            </a:r>
          </a:p>
          <a:p>
            <a:pPr lvl="1" eaLnBrk="1" hangingPunct="1">
              <a:lnSpc>
                <a:spcPct val="150000"/>
              </a:lnSpc>
            </a:pPr>
            <a:r>
              <a:rPr lang="en-US" altLang="en-US" dirty="0" smtClean="0"/>
              <a:t>any </a:t>
            </a:r>
            <a:r>
              <a:rPr lang="en-US" altLang="en-US" dirty="0" smtClean="0"/>
              <a:t>tuple that exists in “the universe of” tuples may make F true to make the quantified formula true.</a:t>
            </a:r>
          </a:p>
        </p:txBody>
      </p:sp>
    </p:spTree>
    <p:extLst>
      <p:ext uri="{BB962C8B-B14F-4D97-AF65-F5344CB8AC3E}">
        <p14:creationId xmlns:p14="http://schemas.microsoft.com/office/powerpoint/2010/main" val="41983125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0" y="1"/>
            <a:ext cx="9144000" cy="609600"/>
          </a:xfrm>
          <a:solidFill>
            <a:srgbClr val="0070C0"/>
          </a:solidFill>
        </p:spPr>
        <p:txBody>
          <a:bodyPr/>
          <a:lstStyle/>
          <a:p>
            <a:pPr eaLnBrk="1" hangingPunct="1"/>
            <a:r>
              <a:rPr lang="en-CA" sz="2600" dirty="0"/>
              <a:t>Expressions and Formulas in Tuple Relational Calculus</a:t>
            </a:r>
            <a:endParaRPr lang="en-US" altLang="en-US" sz="2600" dirty="0" smtClean="0"/>
          </a:p>
        </p:txBody>
      </p:sp>
      <p:sp>
        <p:nvSpPr>
          <p:cNvPr id="146436" name="Rectangle 3"/>
          <p:cNvSpPr>
            <a:spLocks noGrp="1" noChangeArrowheads="1"/>
          </p:cNvSpPr>
          <p:nvPr>
            <p:ph type="body" idx="1"/>
          </p:nvPr>
        </p:nvSpPr>
        <p:spPr>
          <a:xfrm>
            <a:off x="47087" y="649356"/>
            <a:ext cx="9047217" cy="6158948"/>
          </a:xfrm>
        </p:spPr>
        <p:txBody>
          <a:bodyPr/>
          <a:lstStyle/>
          <a:p>
            <a:pPr marL="0" indent="0" eaLnBrk="1" hangingPunct="1">
              <a:buNone/>
            </a:pPr>
            <a:r>
              <a:rPr lang="en-CA" sz="2400" dirty="0">
                <a:latin typeface="Candara" panose="020E0502030303020204" pitchFamily="34" charset="0"/>
              </a:rPr>
              <a:t>A formula is made up of predicate calculus atoms, which can be one of the following</a:t>
            </a:r>
            <a:r>
              <a:rPr lang="en-CA" sz="2400" dirty="0" smtClean="0">
                <a:latin typeface="Candara" panose="020E0502030303020204" pitchFamily="34" charset="0"/>
              </a:rPr>
              <a:t>:</a:t>
            </a:r>
          </a:p>
          <a:p>
            <a:pPr marL="457200" indent="-457200" algn="just" eaLnBrk="1" hangingPunct="1">
              <a:buFont typeface="+mj-lt"/>
              <a:buAutoNum type="arabicParenR"/>
            </a:pPr>
            <a:r>
              <a:rPr lang="en-CA" sz="2400" dirty="0" smtClean="0">
                <a:latin typeface="Candara" panose="020E0502030303020204" pitchFamily="34" charset="0"/>
              </a:rPr>
              <a:t>An </a:t>
            </a:r>
            <a:r>
              <a:rPr lang="en-CA" sz="2400" dirty="0">
                <a:latin typeface="Candara" panose="020E0502030303020204" pitchFamily="34" charset="0"/>
              </a:rPr>
              <a:t>atom of the form R(</a:t>
            </a:r>
            <a:r>
              <a:rPr lang="en-CA" sz="2400" dirty="0" err="1">
                <a:latin typeface="Candara" panose="020E0502030303020204" pitchFamily="34" charset="0"/>
              </a:rPr>
              <a:t>t</a:t>
            </a:r>
            <a:r>
              <a:rPr lang="en-CA" sz="2400" baseline="-25000" dirty="0" err="1">
                <a:latin typeface="Candara" panose="020E0502030303020204" pitchFamily="34" charset="0"/>
              </a:rPr>
              <a:t>i</a:t>
            </a:r>
            <a:r>
              <a:rPr lang="en-CA" sz="2400" dirty="0">
                <a:latin typeface="Candara" panose="020E0502030303020204" pitchFamily="34" charset="0"/>
              </a:rPr>
              <a:t>), where R is a relation name and </a:t>
            </a:r>
            <a:r>
              <a:rPr lang="en-CA" sz="2400" dirty="0" err="1">
                <a:latin typeface="Candara" panose="020E0502030303020204" pitchFamily="34" charset="0"/>
              </a:rPr>
              <a:t>t</a:t>
            </a:r>
            <a:r>
              <a:rPr lang="en-CA" sz="2400" baseline="-25000" dirty="0" err="1">
                <a:latin typeface="Candara" panose="020E0502030303020204" pitchFamily="34" charset="0"/>
              </a:rPr>
              <a:t>i</a:t>
            </a:r>
            <a:r>
              <a:rPr lang="en-CA" sz="2400" dirty="0">
                <a:latin typeface="Candara" panose="020E0502030303020204" pitchFamily="34" charset="0"/>
              </a:rPr>
              <a:t> is a tuple </a:t>
            </a:r>
            <a:r>
              <a:rPr lang="en-CA" sz="2400" dirty="0" smtClean="0">
                <a:latin typeface="Candara" panose="020E0502030303020204" pitchFamily="34" charset="0"/>
              </a:rPr>
              <a:t>variable</a:t>
            </a:r>
            <a:r>
              <a:rPr lang="en-CA" sz="2400" dirty="0">
                <a:latin typeface="Candara" panose="020E0502030303020204" pitchFamily="34" charset="0"/>
              </a:rPr>
              <a:t>. </a:t>
            </a:r>
            <a:r>
              <a:rPr lang="en-CA" sz="2200" dirty="0" smtClean="0">
                <a:latin typeface="Candara" panose="020E0502030303020204" pitchFamily="34" charset="0"/>
              </a:rPr>
              <a:t>This </a:t>
            </a:r>
            <a:r>
              <a:rPr lang="en-CA" sz="2200" dirty="0">
                <a:latin typeface="Candara" panose="020E0502030303020204" pitchFamily="34" charset="0"/>
              </a:rPr>
              <a:t>atom identifies the range of the tuple variable </a:t>
            </a:r>
            <a:r>
              <a:rPr lang="en-CA" sz="2200" dirty="0" err="1">
                <a:latin typeface="Candara" panose="020E0502030303020204" pitchFamily="34" charset="0"/>
              </a:rPr>
              <a:t>t</a:t>
            </a:r>
            <a:r>
              <a:rPr lang="en-CA" sz="2200" baseline="-25000" dirty="0" err="1">
                <a:latin typeface="Candara" panose="020E0502030303020204" pitchFamily="34" charset="0"/>
              </a:rPr>
              <a:t>i</a:t>
            </a:r>
            <a:r>
              <a:rPr lang="en-CA" sz="2200" dirty="0">
                <a:latin typeface="Candara" panose="020E0502030303020204" pitchFamily="34" charset="0"/>
              </a:rPr>
              <a:t> as the relation whose name is R. </a:t>
            </a:r>
            <a:endParaRPr lang="en-CA" sz="2200" dirty="0" smtClean="0">
              <a:latin typeface="Candara" panose="020E0502030303020204" pitchFamily="34" charset="0"/>
            </a:endParaRPr>
          </a:p>
          <a:p>
            <a:pPr marL="857250" lvl="1" indent="-457200" algn="just" eaLnBrk="1" hangingPunct="1">
              <a:buFont typeface="Wingdings" panose="05000000000000000000" pitchFamily="2" charset="2"/>
              <a:buChar char="§"/>
            </a:pPr>
            <a:r>
              <a:rPr lang="en-CA" sz="2200" dirty="0" smtClean="0">
                <a:latin typeface="Candara" panose="020E0502030303020204" pitchFamily="34" charset="0"/>
              </a:rPr>
              <a:t>It </a:t>
            </a:r>
            <a:r>
              <a:rPr lang="en-CA" sz="2200" dirty="0">
                <a:latin typeface="Candara" panose="020E0502030303020204" pitchFamily="34" charset="0"/>
              </a:rPr>
              <a:t>evaluates to TRUE if </a:t>
            </a:r>
            <a:r>
              <a:rPr lang="en-CA" sz="2200" dirty="0" err="1">
                <a:latin typeface="Candara" panose="020E0502030303020204" pitchFamily="34" charset="0"/>
              </a:rPr>
              <a:t>t</a:t>
            </a:r>
            <a:r>
              <a:rPr lang="en-CA" sz="2200" baseline="-25000" dirty="0" err="1">
                <a:latin typeface="Candara" panose="020E0502030303020204" pitchFamily="34" charset="0"/>
              </a:rPr>
              <a:t>i</a:t>
            </a:r>
            <a:r>
              <a:rPr lang="en-CA" sz="2200" dirty="0">
                <a:latin typeface="Candara" panose="020E0502030303020204" pitchFamily="34" charset="0"/>
              </a:rPr>
              <a:t> is a tuple in the relation R, and evaluates to FALSE otherwise. </a:t>
            </a:r>
            <a:endParaRPr lang="en-CA" sz="2200" dirty="0" smtClean="0">
              <a:latin typeface="Candara" panose="020E0502030303020204" pitchFamily="34" charset="0"/>
            </a:endParaRPr>
          </a:p>
          <a:p>
            <a:pPr marL="457200" indent="-457200" algn="just" eaLnBrk="1" hangingPunct="1">
              <a:buFont typeface="+mj-lt"/>
              <a:buAutoNum type="arabicParenR"/>
            </a:pPr>
            <a:r>
              <a:rPr lang="en-CA" sz="2400" dirty="0" smtClean="0">
                <a:latin typeface="Candara" panose="020E0502030303020204" pitchFamily="34" charset="0"/>
              </a:rPr>
              <a:t>An </a:t>
            </a:r>
            <a:r>
              <a:rPr lang="en-CA" sz="2400" dirty="0">
                <a:latin typeface="Candara" panose="020E0502030303020204" pitchFamily="34" charset="0"/>
              </a:rPr>
              <a:t>atom of the form </a:t>
            </a:r>
            <a:r>
              <a:rPr lang="en-CA" sz="2400" dirty="0" err="1" smtClean="0">
                <a:latin typeface="Candara" panose="020E0502030303020204" pitchFamily="34" charset="0"/>
              </a:rPr>
              <a:t>t</a:t>
            </a:r>
            <a:r>
              <a:rPr lang="en-CA" sz="2400" baseline="-25000" dirty="0" err="1" smtClean="0">
                <a:latin typeface="Candara" panose="020E0502030303020204" pitchFamily="34" charset="0"/>
              </a:rPr>
              <a:t>i</a:t>
            </a:r>
            <a:r>
              <a:rPr lang="en-CA" sz="2400" dirty="0" err="1" smtClean="0">
                <a:latin typeface="Candara" panose="020E0502030303020204" pitchFamily="34" charset="0"/>
              </a:rPr>
              <a:t>.A</a:t>
            </a:r>
            <a:r>
              <a:rPr lang="en-CA" sz="2400" dirty="0" smtClean="0">
                <a:latin typeface="Candara" panose="020E0502030303020204" pitchFamily="34" charset="0"/>
              </a:rPr>
              <a:t> op </a:t>
            </a:r>
            <a:r>
              <a:rPr lang="en-CA" sz="2400" dirty="0" err="1" smtClean="0">
                <a:latin typeface="Candara" panose="020E0502030303020204" pitchFamily="34" charset="0"/>
              </a:rPr>
              <a:t>t</a:t>
            </a:r>
            <a:r>
              <a:rPr lang="en-CA" sz="2400" baseline="-25000" dirty="0" err="1" smtClean="0">
                <a:latin typeface="Candara" panose="020E0502030303020204" pitchFamily="34" charset="0"/>
              </a:rPr>
              <a:t>j</a:t>
            </a:r>
            <a:r>
              <a:rPr lang="en-CA" sz="2400" dirty="0" err="1" smtClean="0">
                <a:latin typeface="Candara" panose="020E0502030303020204" pitchFamily="34" charset="0"/>
              </a:rPr>
              <a:t>.B</a:t>
            </a:r>
            <a:r>
              <a:rPr lang="en-CA" sz="2400" dirty="0">
                <a:latin typeface="Candara" panose="020E0502030303020204" pitchFamily="34" charset="0"/>
              </a:rPr>
              <a:t>, where op is one of the comparison </a:t>
            </a:r>
            <a:r>
              <a:rPr lang="en-CA" sz="2400" dirty="0" smtClean="0">
                <a:latin typeface="Candara" panose="020E0502030303020204" pitchFamily="34" charset="0"/>
              </a:rPr>
              <a:t>operators </a:t>
            </a:r>
            <a:r>
              <a:rPr lang="en-CA" sz="2400" dirty="0">
                <a:latin typeface="Candara" panose="020E0502030303020204" pitchFamily="34" charset="0"/>
              </a:rPr>
              <a:t>in the set {=, &lt;, ≤, &gt;, ≥, ≠}, </a:t>
            </a:r>
            <a:r>
              <a:rPr lang="en-CA" sz="2400" dirty="0" err="1">
                <a:latin typeface="Candara" panose="020E0502030303020204" pitchFamily="34" charset="0"/>
              </a:rPr>
              <a:t>t</a:t>
            </a:r>
            <a:r>
              <a:rPr lang="en-CA" sz="2400" baseline="-25000" dirty="0" err="1">
                <a:latin typeface="Candara" panose="020E0502030303020204" pitchFamily="34" charset="0"/>
              </a:rPr>
              <a:t>i</a:t>
            </a:r>
            <a:r>
              <a:rPr lang="en-CA" sz="2400" dirty="0">
                <a:latin typeface="Candara" panose="020E0502030303020204" pitchFamily="34" charset="0"/>
              </a:rPr>
              <a:t> and </a:t>
            </a:r>
            <a:r>
              <a:rPr lang="en-CA" sz="2400" dirty="0" err="1">
                <a:latin typeface="Candara" panose="020E0502030303020204" pitchFamily="34" charset="0"/>
              </a:rPr>
              <a:t>t</a:t>
            </a:r>
            <a:r>
              <a:rPr lang="en-CA" sz="2400" baseline="-25000" dirty="0" err="1">
                <a:latin typeface="Candara" panose="020E0502030303020204" pitchFamily="34" charset="0"/>
              </a:rPr>
              <a:t>j</a:t>
            </a:r>
            <a:r>
              <a:rPr lang="en-CA" sz="2400" dirty="0">
                <a:latin typeface="Candara" panose="020E0502030303020204" pitchFamily="34" charset="0"/>
              </a:rPr>
              <a:t> are tuple variables, A is an attribute of the relation on which </a:t>
            </a:r>
            <a:r>
              <a:rPr lang="en-CA" sz="2400" dirty="0" err="1">
                <a:latin typeface="Candara" panose="020E0502030303020204" pitchFamily="34" charset="0"/>
              </a:rPr>
              <a:t>t</a:t>
            </a:r>
            <a:r>
              <a:rPr lang="en-CA" sz="2400" baseline="-25000" dirty="0" err="1">
                <a:latin typeface="Candara" panose="020E0502030303020204" pitchFamily="34" charset="0"/>
              </a:rPr>
              <a:t>i</a:t>
            </a:r>
            <a:r>
              <a:rPr lang="en-CA" sz="2400" dirty="0">
                <a:latin typeface="Candara" panose="020E0502030303020204" pitchFamily="34" charset="0"/>
              </a:rPr>
              <a:t> ranges, and B is an attribute of the relation on which </a:t>
            </a:r>
            <a:r>
              <a:rPr lang="en-CA" sz="2400" dirty="0" err="1">
                <a:latin typeface="Candara" panose="020E0502030303020204" pitchFamily="34" charset="0"/>
              </a:rPr>
              <a:t>t</a:t>
            </a:r>
            <a:r>
              <a:rPr lang="en-CA" sz="2400" baseline="-25000" dirty="0" err="1">
                <a:latin typeface="Candara" panose="020E0502030303020204" pitchFamily="34" charset="0"/>
              </a:rPr>
              <a:t>j</a:t>
            </a:r>
            <a:r>
              <a:rPr lang="en-CA" sz="2400" dirty="0">
                <a:latin typeface="Candara" panose="020E0502030303020204" pitchFamily="34" charset="0"/>
              </a:rPr>
              <a:t> ranges. </a:t>
            </a:r>
            <a:endParaRPr lang="en-CA" sz="2400" dirty="0" smtClean="0">
              <a:latin typeface="Candara" panose="020E0502030303020204" pitchFamily="34" charset="0"/>
            </a:endParaRPr>
          </a:p>
          <a:p>
            <a:pPr marL="457200" indent="-457200" algn="just" eaLnBrk="1" hangingPunct="1">
              <a:buFont typeface="+mj-lt"/>
              <a:buAutoNum type="arabicParenR"/>
            </a:pPr>
            <a:r>
              <a:rPr lang="en-CA" sz="2400" dirty="0" smtClean="0">
                <a:latin typeface="Candara" panose="020E0502030303020204" pitchFamily="34" charset="0"/>
              </a:rPr>
              <a:t>An </a:t>
            </a:r>
            <a:r>
              <a:rPr lang="en-CA" sz="2400" dirty="0">
                <a:latin typeface="Candara" panose="020E0502030303020204" pitchFamily="34" charset="0"/>
              </a:rPr>
              <a:t>atom of the form </a:t>
            </a:r>
            <a:r>
              <a:rPr lang="en-CA" sz="2400" dirty="0" err="1" smtClean="0">
                <a:latin typeface="Candara" panose="020E0502030303020204" pitchFamily="34" charset="0"/>
              </a:rPr>
              <a:t>t</a:t>
            </a:r>
            <a:r>
              <a:rPr lang="en-CA" sz="2400" baseline="-25000" dirty="0" err="1" smtClean="0">
                <a:latin typeface="Candara" panose="020E0502030303020204" pitchFamily="34" charset="0"/>
              </a:rPr>
              <a:t>i</a:t>
            </a:r>
            <a:r>
              <a:rPr lang="en-CA" sz="2400" dirty="0" err="1" smtClean="0">
                <a:latin typeface="Candara" panose="020E0502030303020204" pitchFamily="34" charset="0"/>
              </a:rPr>
              <a:t>.A</a:t>
            </a:r>
            <a:r>
              <a:rPr lang="en-CA" sz="2400" dirty="0" smtClean="0">
                <a:latin typeface="Candara" panose="020E0502030303020204" pitchFamily="34" charset="0"/>
              </a:rPr>
              <a:t> op c </a:t>
            </a:r>
            <a:r>
              <a:rPr lang="en-CA" sz="2400" dirty="0">
                <a:latin typeface="Candara" panose="020E0502030303020204" pitchFamily="34" charset="0"/>
              </a:rPr>
              <a:t>or </a:t>
            </a:r>
            <a:r>
              <a:rPr lang="en-CA" sz="2400" dirty="0" smtClean="0">
                <a:latin typeface="Candara" panose="020E0502030303020204" pitchFamily="34" charset="0"/>
              </a:rPr>
              <a:t>c op </a:t>
            </a:r>
            <a:r>
              <a:rPr lang="en-CA" sz="2400" dirty="0" err="1" smtClean="0">
                <a:latin typeface="Candara" panose="020E0502030303020204" pitchFamily="34" charset="0"/>
              </a:rPr>
              <a:t>t</a:t>
            </a:r>
            <a:r>
              <a:rPr lang="en-CA" sz="2400" baseline="-25000" dirty="0" err="1" smtClean="0">
                <a:latin typeface="Candara" panose="020E0502030303020204" pitchFamily="34" charset="0"/>
              </a:rPr>
              <a:t>j</a:t>
            </a:r>
            <a:r>
              <a:rPr lang="en-CA" sz="2400" dirty="0" err="1" smtClean="0">
                <a:latin typeface="Candara" panose="020E0502030303020204" pitchFamily="34" charset="0"/>
              </a:rPr>
              <a:t>.B</a:t>
            </a:r>
            <a:r>
              <a:rPr lang="en-CA" sz="2400" dirty="0">
                <a:latin typeface="Candara" panose="020E0502030303020204" pitchFamily="34" charset="0"/>
              </a:rPr>
              <a:t>, where op is one of the comparison operators in the set {=, &lt;, ≤, &gt;, ≥, ≠}, </a:t>
            </a:r>
            <a:r>
              <a:rPr lang="en-CA" sz="2400" dirty="0" err="1">
                <a:latin typeface="Candara" panose="020E0502030303020204" pitchFamily="34" charset="0"/>
              </a:rPr>
              <a:t>t</a:t>
            </a:r>
            <a:r>
              <a:rPr lang="en-CA" sz="2400" baseline="-25000" dirty="0" err="1">
                <a:latin typeface="Candara" panose="020E0502030303020204" pitchFamily="34" charset="0"/>
              </a:rPr>
              <a:t>i</a:t>
            </a:r>
            <a:r>
              <a:rPr lang="en-CA" sz="2400" dirty="0">
                <a:latin typeface="Candara" panose="020E0502030303020204" pitchFamily="34" charset="0"/>
              </a:rPr>
              <a:t> and </a:t>
            </a:r>
            <a:r>
              <a:rPr lang="en-CA" sz="2400" dirty="0" err="1">
                <a:latin typeface="Candara" panose="020E0502030303020204" pitchFamily="34" charset="0"/>
              </a:rPr>
              <a:t>t</a:t>
            </a:r>
            <a:r>
              <a:rPr lang="en-CA" sz="2400" baseline="-25000" dirty="0" err="1">
                <a:latin typeface="Candara" panose="020E0502030303020204" pitchFamily="34" charset="0"/>
              </a:rPr>
              <a:t>j</a:t>
            </a:r>
            <a:r>
              <a:rPr lang="en-CA" sz="2400" dirty="0">
                <a:latin typeface="Candara" panose="020E0502030303020204" pitchFamily="34" charset="0"/>
              </a:rPr>
              <a:t> are tuple variables, A is an </a:t>
            </a:r>
            <a:r>
              <a:rPr lang="en-CA" sz="2400" dirty="0" smtClean="0">
                <a:latin typeface="Candara" panose="020E0502030303020204" pitchFamily="34" charset="0"/>
              </a:rPr>
              <a:t>attribute </a:t>
            </a:r>
            <a:r>
              <a:rPr lang="en-CA" sz="2400" dirty="0">
                <a:latin typeface="Candara" panose="020E0502030303020204" pitchFamily="34" charset="0"/>
              </a:rPr>
              <a:t>of the relation on which </a:t>
            </a:r>
            <a:r>
              <a:rPr lang="en-CA" sz="2400" dirty="0" err="1">
                <a:latin typeface="Candara" panose="020E0502030303020204" pitchFamily="34" charset="0"/>
              </a:rPr>
              <a:t>t</a:t>
            </a:r>
            <a:r>
              <a:rPr lang="en-CA" sz="2400" baseline="-25000" dirty="0" err="1">
                <a:latin typeface="Candara" panose="020E0502030303020204" pitchFamily="34" charset="0"/>
              </a:rPr>
              <a:t>i</a:t>
            </a:r>
            <a:r>
              <a:rPr lang="en-CA" sz="2400" dirty="0">
                <a:latin typeface="Candara" panose="020E0502030303020204" pitchFamily="34" charset="0"/>
              </a:rPr>
              <a:t> ranges, B is an attribute of the relation on which </a:t>
            </a:r>
            <a:r>
              <a:rPr lang="en-CA" sz="2400" dirty="0" err="1">
                <a:latin typeface="Candara" panose="020E0502030303020204" pitchFamily="34" charset="0"/>
              </a:rPr>
              <a:t>t</a:t>
            </a:r>
            <a:r>
              <a:rPr lang="en-CA" sz="2400" baseline="-25000" dirty="0" err="1">
                <a:latin typeface="Candara" panose="020E0502030303020204" pitchFamily="34" charset="0"/>
              </a:rPr>
              <a:t>j</a:t>
            </a:r>
            <a:r>
              <a:rPr lang="en-CA" sz="2400" dirty="0">
                <a:latin typeface="Candara" panose="020E0502030303020204" pitchFamily="34" charset="0"/>
              </a:rPr>
              <a:t> ranges, and c is a constant value.</a:t>
            </a:r>
            <a:endParaRPr lang="en-US" altLang="en-US" sz="2400" dirty="0" smtClean="0">
              <a:latin typeface="Candara" panose="020E0502030303020204" pitchFamily="34" charset="0"/>
            </a:endParaRPr>
          </a:p>
        </p:txBody>
      </p:sp>
    </p:spTree>
    <p:extLst>
      <p:ext uri="{BB962C8B-B14F-4D97-AF65-F5344CB8AC3E}">
        <p14:creationId xmlns:p14="http://schemas.microsoft.com/office/powerpoint/2010/main" val="30777075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13315"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1331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53BA859E-4F5C-44C8-BCB4-8C1CF28F37F4}" type="slidenum">
              <a:rPr lang="en-US" altLang="en-US" sz="1400"/>
              <a:pPr>
                <a:spcBef>
                  <a:spcPct val="0"/>
                </a:spcBef>
                <a:buFontTx/>
                <a:buNone/>
              </a:pPr>
              <a:t>16</a:t>
            </a:fld>
            <a:endParaRPr lang="en-US" altLang="en-US" sz="1400"/>
          </a:p>
        </p:txBody>
      </p:sp>
      <p:sp>
        <p:nvSpPr>
          <p:cNvPr id="13317" name="Rectangle 2"/>
          <p:cNvSpPr>
            <a:spLocks noGrp="1" noChangeArrowheads="1"/>
          </p:cNvSpPr>
          <p:nvPr>
            <p:ph type="title"/>
          </p:nvPr>
        </p:nvSpPr>
        <p:spPr/>
        <p:txBody>
          <a:bodyPr/>
          <a:lstStyle/>
          <a:p>
            <a:r>
              <a:rPr lang="en-US" altLang="en-US" sz="4000" dirty="0" smtClean="0"/>
              <a:t>Specifically</a:t>
            </a:r>
            <a:endParaRPr lang="en-US" altLang="en-US" sz="4000" dirty="0" smtClean="0"/>
          </a:p>
        </p:txBody>
      </p:sp>
      <p:sp>
        <p:nvSpPr>
          <p:cNvPr id="13318" name="Rectangle 3"/>
          <p:cNvSpPr>
            <a:spLocks noGrp="1" noChangeArrowheads="1"/>
          </p:cNvSpPr>
          <p:nvPr>
            <p:ph type="body" idx="1"/>
          </p:nvPr>
        </p:nvSpPr>
        <p:spPr/>
        <p:txBody>
          <a:bodyPr/>
          <a:lstStyle/>
          <a:p>
            <a:r>
              <a:rPr lang="en-US" altLang="en-US" dirty="0" smtClean="0"/>
              <a:t>Formula </a:t>
            </a:r>
            <a:r>
              <a:rPr lang="en-CA" dirty="0">
                <a:latin typeface="Candara" panose="020E0502030303020204" pitchFamily="34" charset="0"/>
              </a:rPr>
              <a:t>is made up of predicate calculus </a:t>
            </a:r>
            <a:r>
              <a:rPr lang="en-CA" dirty="0" smtClean="0">
                <a:latin typeface="Candara" panose="020E0502030303020204" pitchFamily="34" charset="0"/>
              </a:rPr>
              <a:t>atoms</a:t>
            </a:r>
            <a:endParaRPr lang="en-US" altLang="en-US" dirty="0" smtClean="0"/>
          </a:p>
          <a:p>
            <a:pPr>
              <a:buFontTx/>
              <a:buNone/>
            </a:pPr>
            <a:endParaRPr lang="en-US" altLang="en-US" dirty="0" smtClean="0"/>
          </a:p>
          <a:p>
            <a:pPr>
              <a:buFontTx/>
              <a:buNone/>
            </a:pPr>
            <a:r>
              <a:rPr lang="en-US" altLang="en-US" dirty="0" smtClean="0"/>
              <a:t>  </a:t>
            </a:r>
          </a:p>
        </p:txBody>
      </p:sp>
      <p:sp>
        <p:nvSpPr>
          <p:cNvPr id="2" name="Rectangle 1"/>
          <p:cNvSpPr/>
          <p:nvPr/>
        </p:nvSpPr>
        <p:spPr>
          <a:xfrm>
            <a:off x="457200" y="1331658"/>
            <a:ext cx="5715000" cy="1384995"/>
          </a:xfrm>
          <a:prstGeom prst="rect">
            <a:avLst/>
          </a:prstGeom>
        </p:spPr>
        <p:txBody>
          <a:bodyPr wrap="square">
            <a:spAutoFit/>
          </a:bodyPr>
          <a:lstStyle/>
          <a:p>
            <a:pPr marL="0" indent="0">
              <a:buNone/>
            </a:pPr>
            <a:r>
              <a:rPr lang="en-US" altLang="en-US" sz="2800" b="1" kern="0" spc="300" dirty="0" smtClean="0">
                <a:solidFill>
                  <a:schemeClr val="tx2">
                    <a:lumMod val="50000"/>
                  </a:schemeClr>
                </a:solidFill>
                <a:latin typeface="+mj-lt"/>
                <a:cs typeface="Times New Roman" panose="02020603050405020304" pitchFamily="18" charset="0"/>
                <a:sym typeface="Symbol" panose="05050102010706020507" pitchFamily="18" charset="2"/>
              </a:rPr>
              <a:t>t  TABLE</a:t>
            </a:r>
          </a:p>
          <a:p>
            <a:pPr marL="0" indent="0">
              <a:buNone/>
            </a:pPr>
            <a:r>
              <a:rPr lang="en-US" altLang="en-US" sz="2800" b="1" kern="0" spc="300" dirty="0" err="1" smtClean="0">
                <a:solidFill>
                  <a:schemeClr val="tx2">
                    <a:lumMod val="50000"/>
                  </a:schemeClr>
                </a:solidFill>
                <a:latin typeface="+mj-lt"/>
                <a:cs typeface="Times New Roman" panose="02020603050405020304" pitchFamily="18" charset="0"/>
                <a:sym typeface="Symbol" panose="05050102010706020507" pitchFamily="18" charset="2"/>
              </a:rPr>
              <a:t>t.attr</a:t>
            </a:r>
            <a:r>
              <a:rPr lang="en-US" altLang="en-US" sz="2800" b="1" kern="0" spc="300" dirty="0" smtClean="0">
                <a:solidFill>
                  <a:schemeClr val="tx2">
                    <a:lumMod val="50000"/>
                  </a:schemeClr>
                </a:solidFill>
                <a:latin typeface="+mj-lt"/>
                <a:cs typeface="Times New Roman" panose="02020603050405020304" pitchFamily="18" charset="0"/>
                <a:sym typeface="Symbol" panose="05050102010706020507" pitchFamily="18" charset="2"/>
              </a:rPr>
              <a:t> </a:t>
            </a:r>
            <a:r>
              <a:rPr lang="en-CA" sz="2800" dirty="0">
                <a:latin typeface="Candara" panose="020E0502030303020204" pitchFamily="34" charset="0"/>
              </a:rPr>
              <a:t>{=, &lt;, ≤, &gt;, ≥, ≠}</a:t>
            </a:r>
            <a:r>
              <a:rPr lang="en-US" altLang="en-US" sz="2800" b="1" kern="0" spc="300" dirty="0" smtClean="0">
                <a:solidFill>
                  <a:schemeClr val="tx2">
                    <a:lumMod val="50000"/>
                  </a:schemeClr>
                </a:solidFill>
                <a:latin typeface="+mj-lt"/>
                <a:cs typeface="Times New Roman" panose="02020603050405020304" pitchFamily="18" charset="0"/>
                <a:sym typeface="Symbol" panose="05050102010706020507" pitchFamily="18" charset="2"/>
              </a:rPr>
              <a:t> </a:t>
            </a:r>
            <a:r>
              <a:rPr lang="en-US" altLang="en-US" sz="2800" b="1" kern="0" spc="300" dirty="0" err="1" smtClean="0">
                <a:solidFill>
                  <a:schemeClr val="tx2">
                    <a:lumMod val="50000"/>
                  </a:schemeClr>
                </a:solidFill>
                <a:latin typeface="+mj-lt"/>
                <a:cs typeface="Times New Roman" panose="02020603050405020304" pitchFamily="18" charset="0"/>
                <a:sym typeface="Symbol" panose="05050102010706020507" pitchFamily="18" charset="2"/>
              </a:rPr>
              <a:t>const</a:t>
            </a:r>
            <a:endParaRPr lang="en-US" altLang="en-US" sz="2800" b="1" kern="0" spc="300" dirty="0" smtClean="0">
              <a:solidFill>
                <a:schemeClr val="tx2">
                  <a:lumMod val="50000"/>
                </a:schemeClr>
              </a:solidFill>
              <a:latin typeface="+mj-lt"/>
              <a:cs typeface="Times New Roman" panose="02020603050405020304" pitchFamily="18" charset="0"/>
              <a:sym typeface="Symbol" panose="05050102010706020507" pitchFamily="18" charset="2"/>
            </a:endParaRPr>
          </a:p>
          <a:p>
            <a:r>
              <a:rPr lang="en-US" altLang="en-US" sz="2800" b="1" kern="0" spc="300" dirty="0" err="1" smtClean="0">
                <a:solidFill>
                  <a:schemeClr val="tx2">
                    <a:lumMod val="50000"/>
                  </a:schemeClr>
                </a:solidFill>
                <a:latin typeface="+mj-lt"/>
                <a:cs typeface="Times New Roman" panose="02020603050405020304" pitchFamily="18" charset="0"/>
                <a:sym typeface="Symbol" panose="05050102010706020507" pitchFamily="18" charset="2"/>
              </a:rPr>
              <a:t>t.attr</a:t>
            </a:r>
            <a:r>
              <a:rPr lang="en-US" altLang="en-US" sz="2800" b="1" kern="0" spc="300" dirty="0" smtClean="0">
                <a:solidFill>
                  <a:schemeClr val="tx2">
                    <a:lumMod val="50000"/>
                  </a:schemeClr>
                </a:solidFill>
                <a:latin typeface="+mj-lt"/>
                <a:cs typeface="Times New Roman" panose="02020603050405020304" pitchFamily="18" charset="0"/>
                <a:sym typeface="Symbol" panose="05050102010706020507" pitchFamily="18" charset="2"/>
              </a:rPr>
              <a:t> </a:t>
            </a:r>
            <a:r>
              <a:rPr lang="en-CA" sz="2800" dirty="0">
                <a:latin typeface="Candara" panose="020E0502030303020204" pitchFamily="34" charset="0"/>
              </a:rPr>
              <a:t>{=, &lt;, ≤, &gt;, ≥, ≠}</a:t>
            </a:r>
            <a:r>
              <a:rPr lang="en-US" altLang="en-US" sz="2800" b="1" kern="0" spc="300" dirty="0" smtClean="0">
                <a:solidFill>
                  <a:schemeClr val="tx2">
                    <a:lumMod val="50000"/>
                  </a:schemeClr>
                </a:solidFill>
                <a:latin typeface="+mj-lt"/>
                <a:cs typeface="Times New Roman" panose="02020603050405020304" pitchFamily="18" charset="0"/>
                <a:sym typeface="Symbol" panose="05050102010706020507" pitchFamily="18" charset="2"/>
              </a:rPr>
              <a:t> </a:t>
            </a:r>
            <a:r>
              <a:rPr lang="en-US" altLang="en-US" sz="2800" b="1" kern="0" spc="300" dirty="0" err="1" smtClean="0">
                <a:solidFill>
                  <a:schemeClr val="tx2">
                    <a:lumMod val="50000"/>
                  </a:schemeClr>
                </a:solidFill>
                <a:latin typeface="+mj-lt"/>
                <a:cs typeface="Times New Roman" panose="02020603050405020304" pitchFamily="18" charset="0"/>
                <a:sym typeface="Symbol" panose="05050102010706020507" pitchFamily="18" charset="2"/>
              </a:rPr>
              <a:t>s.attr</a:t>
            </a:r>
            <a:endParaRPr lang="en-US" altLang="en-US" sz="2800" b="1" kern="0" spc="300" dirty="0">
              <a:solidFill>
                <a:schemeClr val="tx2">
                  <a:lumMod val="50000"/>
                </a:schemeClr>
              </a:solidFill>
              <a:latin typeface="+mj-lt"/>
              <a:cs typeface="Times New Roman" panose="02020603050405020304" pitchFamily="18" charset="0"/>
              <a:sym typeface="Symbol" panose="05050102010706020507" pitchFamily="18" charset="2"/>
            </a:endParaRPr>
          </a:p>
        </p:txBody>
      </p:sp>
      <p:sp>
        <p:nvSpPr>
          <p:cNvPr id="3" name="Rectangle 2"/>
          <p:cNvSpPr/>
          <p:nvPr/>
        </p:nvSpPr>
        <p:spPr>
          <a:xfrm>
            <a:off x="457200" y="2971023"/>
            <a:ext cx="7318513" cy="3970318"/>
          </a:xfrm>
          <a:prstGeom prst="rect">
            <a:avLst/>
          </a:prstGeom>
        </p:spPr>
        <p:txBody>
          <a:bodyPr wrap="square">
            <a:spAutoFit/>
          </a:bodyPr>
          <a:lstStyle/>
          <a:p>
            <a:pPr marL="342900" indent="-342900">
              <a:lnSpc>
                <a:spcPct val="150000"/>
              </a:lnSpc>
              <a:buFont typeface="Wingdings" panose="05000000000000000000" pitchFamily="2" charset="2"/>
              <a:buChar char="§"/>
            </a:pPr>
            <a:r>
              <a:rPr lang="en-US" altLang="en-US" b="1" dirty="0" smtClean="0"/>
              <a:t>If  </a:t>
            </a:r>
            <a:r>
              <a:rPr lang="en-US" altLang="en-US" b="1" dirty="0"/>
              <a:t>P1, P2 are formulas, so </a:t>
            </a:r>
            <a:r>
              <a:rPr lang="en-US" altLang="en-US" b="1" dirty="0" smtClean="0"/>
              <a:t>are </a:t>
            </a:r>
          </a:p>
          <a:p>
            <a:pPr marL="800100" lvl="1" indent="-342900">
              <a:lnSpc>
                <a:spcPct val="150000"/>
              </a:lnSpc>
              <a:buFont typeface="Arial" panose="020B0604020202020204" pitchFamily="34" charset="0"/>
              <a:buChar char="•"/>
            </a:pPr>
            <a:r>
              <a:rPr lang="en-US" altLang="en-US" b="1" dirty="0" smtClean="0"/>
              <a:t>P1 </a:t>
            </a:r>
            <a:r>
              <a:rPr lang="en-US" altLang="en-US"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b="1" dirty="0" smtClean="0"/>
              <a:t>P2</a:t>
            </a:r>
          </a:p>
          <a:p>
            <a:pPr marL="800100" lvl="1" indent="-342900">
              <a:lnSpc>
                <a:spcPct val="150000"/>
              </a:lnSpc>
              <a:buFont typeface="Arial" panose="020B0604020202020204" pitchFamily="34" charset="0"/>
              <a:buChar char="•"/>
            </a:pPr>
            <a:r>
              <a:rPr lang="en-US" altLang="en-US" b="1" dirty="0" smtClean="0"/>
              <a:t>P1 </a:t>
            </a:r>
            <a:r>
              <a:rPr lang="en-US" altLang="en-US"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b="1" dirty="0" smtClean="0"/>
              <a:t>P2</a:t>
            </a:r>
            <a:endParaRPr lang="en-US" altLang="en-US" b="1" dirty="0"/>
          </a:p>
          <a:p>
            <a:pPr marL="342900" indent="-342900">
              <a:lnSpc>
                <a:spcPct val="150000"/>
              </a:lnSpc>
              <a:buFont typeface="Wingdings" panose="05000000000000000000" pitchFamily="2" charset="2"/>
              <a:buChar char="§"/>
            </a:pPr>
            <a:endParaRPr lang="en-US" altLang="en-US" b="1" dirty="0" smtClean="0"/>
          </a:p>
          <a:p>
            <a:pPr marL="342900" indent="-342900">
              <a:lnSpc>
                <a:spcPct val="150000"/>
              </a:lnSpc>
              <a:buFont typeface="Wingdings" panose="05000000000000000000" pitchFamily="2" charset="2"/>
              <a:buChar char="§"/>
            </a:pPr>
            <a:r>
              <a:rPr lang="en-US" altLang="en-US" b="1" dirty="0"/>
              <a:t>I</a:t>
            </a:r>
            <a:r>
              <a:rPr lang="en-US" altLang="en-US" b="1" dirty="0" smtClean="0"/>
              <a:t>f </a:t>
            </a:r>
            <a:r>
              <a:rPr lang="en-US" altLang="en-US" b="1" dirty="0"/>
              <a:t>P(s) is a formula, so </a:t>
            </a:r>
            <a:r>
              <a:rPr lang="en-US" altLang="en-US" b="1" dirty="0" smtClean="0"/>
              <a:t>are</a:t>
            </a:r>
          </a:p>
          <a:p>
            <a:pPr marL="800100" lvl="1" indent="-342900">
              <a:lnSpc>
                <a:spcPct val="150000"/>
              </a:lnSpc>
              <a:buFont typeface="Wingdings" panose="05000000000000000000" pitchFamily="2" charset="2"/>
              <a:buChar char="§"/>
            </a:pPr>
            <a:r>
              <a:rPr lang="en-US" altLang="en-US"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b="1" dirty="0" smtClean="0"/>
              <a:t>S(P(s))</a:t>
            </a:r>
          </a:p>
          <a:p>
            <a:pPr marL="800100" lvl="1" indent="-342900">
              <a:lnSpc>
                <a:spcPct val="150000"/>
              </a:lnSpc>
              <a:buFont typeface="Wingdings" panose="05000000000000000000" pitchFamily="2" charset="2"/>
              <a:buChar char="§"/>
            </a:pPr>
            <a:r>
              <a:rPr lang="en-US" altLang="en-US"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b="1" dirty="0" smtClean="0"/>
              <a:t>S(P(s)) </a:t>
            </a:r>
            <a:endParaRPr lang="en-US" altLang="en-US" b="1" dirty="0"/>
          </a:p>
        </p:txBody>
      </p:sp>
    </p:spTree>
    <p:extLst>
      <p:ext uri="{BB962C8B-B14F-4D97-AF65-F5344CB8AC3E}">
        <p14:creationId xmlns:p14="http://schemas.microsoft.com/office/powerpoint/2010/main" val="233662285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13315"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1331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53BA859E-4F5C-44C8-BCB4-8C1CF28F37F4}" type="slidenum">
              <a:rPr lang="en-US" altLang="en-US" sz="1400"/>
              <a:pPr>
                <a:spcBef>
                  <a:spcPct val="0"/>
                </a:spcBef>
                <a:buFontTx/>
                <a:buNone/>
              </a:pPr>
              <a:t>17</a:t>
            </a:fld>
            <a:endParaRPr lang="en-US" altLang="en-US" sz="1400"/>
          </a:p>
        </p:txBody>
      </p:sp>
      <p:sp>
        <p:nvSpPr>
          <p:cNvPr id="13317" name="Rectangle 2"/>
          <p:cNvSpPr>
            <a:spLocks noGrp="1" noChangeArrowheads="1"/>
          </p:cNvSpPr>
          <p:nvPr>
            <p:ph type="title"/>
          </p:nvPr>
        </p:nvSpPr>
        <p:spPr/>
        <p:txBody>
          <a:bodyPr/>
          <a:lstStyle/>
          <a:p>
            <a:r>
              <a:rPr lang="en-US" altLang="en-US" sz="4000" dirty="0" smtClean="0"/>
              <a:t>Specifically</a:t>
            </a:r>
            <a:endParaRPr lang="en-US" altLang="en-US" sz="4000" dirty="0" smtClean="0"/>
          </a:p>
        </p:txBody>
      </p:sp>
      <p:sp>
        <p:nvSpPr>
          <p:cNvPr id="13318" name="Rectangle 3"/>
          <p:cNvSpPr>
            <a:spLocks noGrp="1" noChangeArrowheads="1"/>
          </p:cNvSpPr>
          <p:nvPr>
            <p:ph type="body" idx="1"/>
          </p:nvPr>
        </p:nvSpPr>
        <p:spPr>
          <a:xfrm>
            <a:off x="26127" y="729433"/>
            <a:ext cx="9083040" cy="946967"/>
          </a:xfrm>
        </p:spPr>
        <p:txBody>
          <a:bodyPr/>
          <a:lstStyle/>
          <a:p>
            <a:r>
              <a:rPr lang="en-CA" dirty="0"/>
              <a:t>∀x predicate true for all elements in set S </a:t>
            </a:r>
            <a:endParaRPr lang="en-CA" dirty="0" smtClean="0"/>
          </a:p>
          <a:p>
            <a:r>
              <a:rPr lang="en-CA" dirty="0" smtClean="0"/>
              <a:t>∃</a:t>
            </a:r>
            <a:r>
              <a:rPr lang="en-CA" dirty="0"/>
              <a:t>x predicate true for at least 1 element in set S</a:t>
            </a:r>
            <a:endParaRPr lang="en-US" altLang="en-US" dirty="0" smtClean="0"/>
          </a:p>
        </p:txBody>
      </p:sp>
      <p:sp>
        <p:nvSpPr>
          <p:cNvPr id="3" name="Rectangle 2"/>
          <p:cNvSpPr/>
          <p:nvPr/>
        </p:nvSpPr>
        <p:spPr>
          <a:xfrm>
            <a:off x="304799" y="1782236"/>
            <a:ext cx="8804367" cy="5262979"/>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800" b="1" dirty="0" smtClean="0">
                <a:effectLst>
                  <a:outerShdw blurRad="38100" dist="38100" dir="2700000" algn="tl">
                    <a:srgbClr val="000000">
                      <a:alpha val="43137"/>
                    </a:srgbClr>
                  </a:outerShdw>
                </a:effectLst>
              </a:rPr>
              <a:t>∀ x </a:t>
            </a:r>
            <a:r>
              <a:rPr lang="en-US" sz="2800" b="1" dirty="0">
                <a:effectLst>
                  <a:outerShdw blurRad="38100" dist="38100" dir="2700000" algn="tl">
                    <a:srgbClr val="000000">
                      <a:alpha val="43137"/>
                    </a:srgbClr>
                  </a:outerShdw>
                </a:effectLst>
              </a:rPr>
              <a:t>∈ Boats(color = “Red”)</a:t>
            </a:r>
            <a:endParaRPr lang="en-US" altLang="en-US" sz="2800" b="1" dirty="0" smtClean="0">
              <a:effectLst>
                <a:outerShdw blurRad="38100" dist="38100" dir="2700000" algn="tl">
                  <a:srgbClr val="000000">
                    <a:alpha val="43137"/>
                  </a:srgbClr>
                </a:outerShdw>
              </a:effectLst>
            </a:endParaRPr>
          </a:p>
          <a:p>
            <a:pPr marL="800100" lvl="1" indent="-342900">
              <a:lnSpc>
                <a:spcPct val="150000"/>
              </a:lnSpc>
              <a:buFont typeface="Wingdings" panose="05000000000000000000" pitchFamily="2" charset="2"/>
              <a:buChar char="§"/>
            </a:pPr>
            <a:r>
              <a:rPr lang="en-CA" sz="2800" dirty="0"/>
              <a:t>It really means: </a:t>
            </a:r>
            <a:endParaRPr lang="en-CA" sz="2800" dirty="0" smtClean="0"/>
          </a:p>
          <a:p>
            <a:pPr marL="1257300" lvl="2" indent="-342900">
              <a:lnSpc>
                <a:spcPct val="150000"/>
              </a:lnSpc>
              <a:buFont typeface="Wingdings" panose="05000000000000000000" pitchFamily="2" charset="2"/>
              <a:buChar char="§"/>
            </a:pPr>
            <a:r>
              <a:rPr lang="en-CA" sz="2800" b="1" dirty="0" smtClean="0">
                <a:effectLst>
                  <a:outerShdw blurRad="38100" dist="38100" dir="2700000" algn="tl">
                    <a:srgbClr val="000000">
                      <a:alpha val="43137"/>
                    </a:srgbClr>
                  </a:outerShdw>
                </a:effectLst>
              </a:rPr>
              <a:t>∀ x </a:t>
            </a:r>
            <a:r>
              <a:rPr lang="en-CA" sz="2800" b="1" dirty="0">
                <a:effectLst>
                  <a:outerShdw blurRad="38100" dist="38100" dir="2700000" algn="tl">
                    <a:srgbClr val="000000">
                      <a:alpha val="43137"/>
                    </a:srgbClr>
                  </a:outerShdw>
                </a:effectLst>
              </a:rPr>
              <a:t>((x ∈ Boats) ⇒ (color = “Red”)) </a:t>
            </a:r>
            <a:endParaRPr lang="en-CA" sz="2800" b="1" dirty="0" smtClean="0">
              <a:effectLst>
                <a:outerShdw blurRad="38100" dist="38100" dir="2700000" algn="tl">
                  <a:srgbClr val="000000">
                    <a:alpha val="43137"/>
                  </a:srgbClr>
                </a:outerShdw>
              </a:effectLst>
            </a:endParaRPr>
          </a:p>
          <a:p>
            <a:pPr marL="342900" indent="-342900">
              <a:lnSpc>
                <a:spcPct val="150000"/>
              </a:lnSpc>
              <a:buFont typeface="Wingdings" panose="05000000000000000000" pitchFamily="2" charset="2"/>
              <a:buChar char="§"/>
            </a:pPr>
            <a:r>
              <a:rPr lang="en-CA" sz="2800" dirty="0" smtClean="0"/>
              <a:t>⇒ </a:t>
            </a:r>
            <a:r>
              <a:rPr lang="en-CA" sz="2800" dirty="0"/>
              <a:t>logical implication What does it mean? </a:t>
            </a:r>
            <a:endParaRPr lang="en-CA" sz="2800" dirty="0" smtClean="0"/>
          </a:p>
          <a:p>
            <a:pPr marL="342900" indent="-342900">
              <a:lnSpc>
                <a:spcPct val="150000"/>
              </a:lnSpc>
              <a:buFont typeface="Wingdings" panose="05000000000000000000" pitchFamily="2" charset="2"/>
              <a:buChar char="§"/>
            </a:pPr>
            <a:r>
              <a:rPr lang="en-CA" sz="2800" dirty="0" smtClean="0"/>
              <a:t>A </a:t>
            </a:r>
            <a:r>
              <a:rPr lang="en-CA" sz="2800" dirty="0"/>
              <a:t>⇒ B means that if A is true, B must be true </a:t>
            </a:r>
            <a:endParaRPr lang="en-CA" sz="2800" dirty="0" smtClean="0"/>
          </a:p>
          <a:p>
            <a:pPr marL="800100" lvl="1" indent="-342900">
              <a:lnSpc>
                <a:spcPct val="150000"/>
              </a:lnSpc>
              <a:buFont typeface="Wingdings" panose="05000000000000000000" pitchFamily="2" charset="2"/>
              <a:buChar char="§"/>
            </a:pPr>
            <a:r>
              <a:rPr lang="en-CA" sz="2800" dirty="0" smtClean="0"/>
              <a:t>Since </a:t>
            </a:r>
            <a:r>
              <a:rPr lang="en-CA" sz="2800" dirty="0"/>
              <a:t>A ⇒ B is the same as ¬A ∨ </a:t>
            </a:r>
            <a:r>
              <a:rPr lang="en-CA" sz="2800" dirty="0" smtClean="0"/>
              <a:t>B</a:t>
            </a:r>
          </a:p>
          <a:p>
            <a:pPr marL="342900" lvl="2" indent="-342900">
              <a:lnSpc>
                <a:spcPct val="150000"/>
              </a:lnSpc>
              <a:buFont typeface="Wingdings" panose="05000000000000000000" pitchFamily="2" charset="2"/>
              <a:buChar char="§"/>
            </a:pPr>
            <a:r>
              <a:rPr lang="en-CA" sz="2800" b="1" dirty="0">
                <a:effectLst>
                  <a:outerShdw blurRad="38100" dist="38100" dir="2700000" algn="tl">
                    <a:srgbClr val="000000">
                      <a:alpha val="43137"/>
                    </a:srgbClr>
                  </a:outerShdw>
                </a:effectLst>
              </a:rPr>
              <a:t>∀x ((x ∈ Boats) ⇒ (color = “Red”)) </a:t>
            </a:r>
          </a:p>
          <a:p>
            <a:pPr marL="342900" indent="-342900">
              <a:lnSpc>
                <a:spcPct val="150000"/>
              </a:lnSpc>
              <a:buFont typeface="Wingdings" panose="05000000000000000000" pitchFamily="2" charset="2"/>
              <a:buChar char="§"/>
            </a:pPr>
            <a:r>
              <a:rPr lang="en-CA" sz="2800" dirty="0"/>
              <a:t>∃ </a:t>
            </a:r>
            <a:r>
              <a:rPr lang="en-CA" sz="2800" b="1" dirty="0" smtClean="0">
                <a:effectLst>
                  <a:outerShdw blurRad="38100" dist="38100" dir="2700000" algn="tl">
                    <a:srgbClr val="000000">
                      <a:alpha val="43137"/>
                    </a:srgbClr>
                  </a:outerShdw>
                </a:effectLst>
              </a:rPr>
              <a:t>x (not Boats(x) OR </a:t>
            </a:r>
            <a:r>
              <a:rPr lang="en-CA" sz="2800" b="1" dirty="0">
                <a:effectLst>
                  <a:outerShdw blurRad="38100" dist="38100" dir="2700000" algn="tl">
                    <a:srgbClr val="000000">
                      <a:alpha val="43137"/>
                    </a:srgbClr>
                  </a:outerShdw>
                </a:effectLst>
              </a:rPr>
              <a:t>(color = “Red”))</a:t>
            </a:r>
            <a:endParaRPr lang="en-US" altLang="en-US" sz="2800" b="1" dirty="0"/>
          </a:p>
        </p:txBody>
      </p:sp>
    </p:spTree>
    <p:extLst>
      <p:ext uri="{BB962C8B-B14F-4D97-AF65-F5344CB8AC3E}">
        <p14:creationId xmlns:p14="http://schemas.microsoft.com/office/powerpoint/2010/main" val="313845286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0" y="0"/>
            <a:ext cx="9120188" cy="838199"/>
          </a:xfrm>
        </p:spPr>
        <p:txBody>
          <a:bodyPr/>
          <a:lstStyle/>
          <a:p>
            <a:pPr eaLnBrk="1" hangingPunct="1"/>
            <a:r>
              <a:rPr lang="en-US" dirty="0"/>
              <a:t>Safe Expressions</a:t>
            </a:r>
            <a:endParaRPr lang="en-US" altLang="en-US" dirty="0" smtClean="0"/>
          </a:p>
        </p:txBody>
      </p:sp>
      <p:sp>
        <p:nvSpPr>
          <p:cNvPr id="158724" name="Rectangle 3"/>
          <p:cNvSpPr>
            <a:spLocks noGrp="1" noChangeArrowheads="1"/>
          </p:cNvSpPr>
          <p:nvPr>
            <p:ph type="body" idx="1"/>
          </p:nvPr>
        </p:nvSpPr>
        <p:spPr>
          <a:xfrm>
            <a:off x="26127" y="838199"/>
            <a:ext cx="9083040" cy="5945777"/>
          </a:xfrm>
        </p:spPr>
        <p:txBody>
          <a:bodyPr/>
          <a:lstStyle/>
          <a:p>
            <a:pPr eaLnBrk="1" hangingPunct="1">
              <a:lnSpc>
                <a:spcPct val="150000"/>
              </a:lnSpc>
            </a:pPr>
            <a:r>
              <a:rPr lang="en-CA" sz="2400" dirty="0" smtClean="0"/>
              <a:t>A </a:t>
            </a:r>
            <a:r>
              <a:rPr lang="en-CA" sz="2400" dirty="0"/>
              <a:t>safe expression in relational calculus is one that is guaranteed to yield a finite number of tuples as its result; otherwise, the expression is called unsafe. </a:t>
            </a:r>
            <a:endParaRPr lang="en-CA" sz="2400" dirty="0" smtClean="0"/>
          </a:p>
          <a:p>
            <a:pPr eaLnBrk="1" hangingPunct="1">
              <a:lnSpc>
                <a:spcPct val="150000"/>
              </a:lnSpc>
            </a:pPr>
            <a:r>
              <a:rPr lang="en-CA" sz="2400" dirty="0" smtClean="0"/>
              <a:t>For </a:t>
            </a:r>
            <a:r>
              <a:rPr lang="en-CA" sz="2400" dirty="0"/>
              <a:t>example, </a:t>
            </a:r>
            <a:endParaRPr lang="en-CA" sz="2400" dirty="0" smtClean="0"/>
          </a:p>
          <a:p>
            <a:pPr lvl="1" eaLnBrk="1" hangingPunct="1">
              <a:lnSpc>
                <a:spcPct val="150000"/>
              </a:lnSpc>
            </a:pPr>
            <a:r>
              <a:rPr lang="en-CA" sz="2200" dirty="0" smtClean="0"/>
              <a:t>{t </a:t>
            </a:r>
            <a:r>
              <a:rPr lang="en-CA" sz="2200" dirty="0"/>
              <a:t>| NOT (EMPLOYEE(t</a:t>
            </a:r>
            <a:r>
              <a:rPr lang="en-CA" sz="2200" dirty="0" smtClean="0"/>
              <a:t>))}</a:t>
            </a:r>
          </a:p>
          <a:p>
            <a:pPr lvl="2" eaLnBrk="1" hangingPunct="1">
              <a:lnSpc>
                <a:spcPct val="150000"/>
              </a:lnSpc>
            </a:pPr>
            <a:r>
              <a:rPr lang="en-CA" sz="2200" dirty="0"/>
              <a:t>is unsafe because it yields all tuples in the universe that are </a:t>
            </a:r>
            <a:r>
              <a:rPr lang="en-CA" sz="2200" dirty="0" smtClean="0"/>
              <a:t>not EMPLOYEE tuples</a:t>
            </a:r>
          </a:p>
          <a:p>
            <a:pPr lvl="1" eaLnBrk="1" hangingPunct="1">
              <a:lnSpc>
                <a:spcPct val="150000"/>
              </a:lnSpc>
            </a:pPr>
            <a:r>
              <a:rPr lang="en-CA" sz="2200" dirty="0"/>
              <a:t>{t | </a:t>
            </a:r>
            <a:r>
              <a:rPr lang="en-CA" sz="2200" dirty="0" smtClean="0"/>
              <a:t>t </a:t>
            </a:r>
            <a:r>
              <a:rPr lang="en-CA" sz="2200" dirty="0" smtClean="0">
                <a:sym typeface="Symbol" panose="05050102010706020507" pitchFamily="18" charset="2"/>
              </a:rPr>
              <a:t> </a:t>
            </a:r>
            <a:r>
              <a:rPr lang="en-CA" sz="2200" dirty="0" smtClean="0"/>
              <a:t>EMPLOYEE}</a:t>
            </a:r>
          </a:p>
          <a:p>
            <a:pPr lvl="1" eaLnBrk="1" hangingPunct="1">
              <a:lnSpc>
                <a:spcPct val="150000"/>
              </a:lnSpc>
            </a:pPr>
            <a:r>
              <a:rPr lang="pt-BR" sz="2400" dirty="0"/>
              <a:t>{t | ¬ </a:t>
            </a:r>
            <a:r>
              <a:rPr lang="pt-BR" sz="2400" dirty="0" smtClean="0"/>
              <a:t>(</a:t>
            </a:r>
            <a:r>
              <a:rPr lang="en-CA" sz="2400" dirty="0" smtClean="0"/>
              <a:t>t </a:t>
            </a:r>
            <a:r>
              <a:rPr lang="en-CA" sz="2400" dirty="0">
                <a:sym typeface="Symbol" panose="05050102010706020507" pitchFamily="18" charset="2"/>
              </a:rPr>
              <a:t> </a:t>
            </a:r>
            <a:r>
              <a:rPr lang="en-CA" sz="2400" dirty="0" smtClean="0"/>
              <a:t>EMPLOYEE)</a:t>
            </a:r>
            <a:r>
              <a:rPr lang="pt-BR" sz="2400" dirty="0" smtClean="0"/>
              <a:t>}</a:t>
            </a:r>
            <a:endParaRPr lang="en-US" sz="2400" dirty="0"/>
          </a:p>
        </p:txBody>
      </p:sp>
    </p:spTree>
    <p:extLst>
      <p:ext uri="{BB962C8B-B14F-4D97-AF65-F5344CB8AC3E}">
        <p14:creationId xmlns:p14="http://schemas.microsoft.com/office/powerpoint/2010/main" val="139948061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15363"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15364"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AA1AF9D7-3D71-4FA8-86A7-553B5182DC8F}" type="slidenum">
              <a:rPr lang="en-US" altLang="en-US" sz="1400"/>
              <a:pPr>
                <a:spcBef>
                  <a:spcPct val="0"/>
                </a:spcBef>
                <a:buFontTx/>
                <a:buNone/>
              </a:pPr>
              <a:t>19</a:t>
            </a:fld>
            <a:endParaRPr lang="en-US" altLang="en-US" sz="1400"/>
          </a:p>
        </p:txBody>
      </p:sp>
      <p:sp>
        <p:nvSpPr>
          <p:cNvPr id="15365" name="Rectangle 2"/>
          <p:cNvSpPr>
            <a:spLocks noGrp="1" noChangeArrowheads="1"/>
          </p:cNvSpPr>
          <p:nvPr>
            <p:ph type="title"/>
          </p:nvPr>
        </p:nvSpPr>
        <p:spPr/>
        <p:txBody>
          <a:bodyPr/>
          <a:lstStyle/>
          <a:p>
            <a:r>
              <a:rPr lang="en-US" altLang="en-US" sz="3600" dirty="0" smtClean="0">
                <a:effectLst>
                  <a:outerShdw blurRad="38100" dist="38100" dir="2700000" algn="tl">
                    <a:srgbClr val="000000">
                      <a:alpha val="43137"/>
                    </a:srgbClr>
                  </a:outerShdw>
                </a:effectLst>
              </a:rPr>
              <a:t>Reminders</a:t>
            </a:r>
          </a:p>
        </p:txBody>
      </p:sp>
      <p:sp>
        <p:nvSpPr>
          <p:cNvPr id="15366" name="Rectangle 3"/>
          <p:cNvSpPr>
            <a:spLocks noGrp="1" noChangeArrowheads="1"/>
          </p:cNvSpPr>
          <p:nvPr>
            <p:ph type="body" idx="1"/>
          </p:nvPr>
        </p:nvSpPr>
        <p:spPr/>
        <p:txBody>
          <a:bodyPr/>
          <a:lstStyle/>
          <a:p>
            <a:r>
              <a:rPr lang="en-US" altLang="en-US" sz="3200" b="1" spc="300" dirty="0" smtClean="0">
                <a:effectLst>
                  <a:outerShdw blurRad="38100" dist="38100" dir="2700000" algn="tl">
                    <a:srgbClr val="000000">
                      <a:alpha val="43137"/>
                    </a:srgbClr>
                  </a:outerShdw>
                </a:effectLst>
              </a:rPr>
              <a:t>DEMORGAN</a:t>
            </a:r>
            <a:endParaRPr lang="en-US" altLang="en-US" sz="2400" b="1" spc="300" dirty="0" smtClean="0">
              <a:effectLst>
                <a:outerShdw blurRad="38100" dist="38100" dir="2700000" algn="tl">
                  <a:srgbClr val="000000">
                    <a:alpha val="43137"/>
                  </a:srgbClr>
                </a:outerShdw>
              </a:effectLst>
            </a:endParaRPr>
          </a:p>
          <a:p>
            <a:endParaRPr lang="en-US" altLang="en-US" sz="2400" dirty="0"/>
          </a:p>
          <a:p>
            <a:endParaRPr lang="en-US" altLang="en-US" sz="2400" dirty="0" smtClean="0"/>
          </a:p>
          <a:p>
            <a:endParaRPr lang="en-US" altLang="en-US" sz="3200" b="1" spc="300" dirty="0" smtClean="0">
              <a:effectLst>
                <a:outerShdw blurRad="38100" dist="38100" dir="2700000" algn="tl">
                  <a:srgbClr val="000000">
                    <a:alpha val="43137"/>
                  </a:srgbClr>
                </a:outerShdw>
              </a:effectLst>
            </a:endParaRPr>
          </a:p>
          <a:p>
            <a:r>
              <a:rPr lang="en-US" altLang="en-US" sz="3200" b="1" spc="300" dirty="0" smtClean="0">
                <a:effectLst>
                  <a:outerShdw blurRad="38100" dist="38100" dir="2700000" algn="tl">
                    <a:srgbClr val="000000">
                      <a:alpha val="43137"/>
                    </a:srgbClr>
                  </a:outerShdw>
                </a:effectLst>
              </a:rPr>
              <a:t>IMPLICATION</a:t>
            </a:r>
            <a:r>
              <a:rPr lang="en-US" altLang="en-US" sz="2400" dirty="0" smtClean="0"/>
              <a:t>:</a:t>
            </a:r>
            <a:endParaRPr lang="en-US" altLang="en-US" sz="2400" dirty="0" smtClean="0"/>
          </a:p>
          <a:p>
            <a:endParaRPr lang="en-US" altLang="en-US" sz="2400" dirty="0"/>
          </a:p>
          <a:p>
            <a:endParaRPr lang="en-US" altLang="en-US" sz="2400" dirty="0" smtClean="0"/>
          </a:p>
          <a:p>
            <a:endParaRPr lang="en-US" altLang="en-US" sz="3200" b="1" spc="300" dirty="0" smtClean="0">
              <a:effectLst>
                <a:outerShdw blurRad="38100" dist="38100" dir="2700000" algn="tl">
                  <a:srgbClr val="000000">
                    <a:alpha val="43137"/>
                  </a:srgbClr>
                </a:outerShdw>
              </a:effectLst>
            </a:endParaRPr>
          </a:p>
          <a:p>
            <a:r>
              <a:rPr lang="en-US" altLang="en-US" sz="3200" b="1" spc="300" dirty="0" smtClean="0">
                <a:effectLst>
                  <a:outerShdw blurRad="38100" dist="38100" dir="2700000" algn="tl">
                    <a:srgbClr val="000000">
                      <a:alpha val="43137"/>
                    </a:srgbClr>
                  </a:outerShdw>
                </a:effectLst>
              </a:rPr>
              <a:t>DOUBLE NEGATION:</a:t>
            </a:r>
          </a:p>
          <a:p>
            <a:pPr>
              <a:buFontTx/>
              <a:buNone/>
            </a:pPr>
            <a:endParaRPr lang="en-US" altLang="en-US" dirty="0" smtClean="0"/>
          </a:p>
          <a:p>
            <a:endParaRPr lang="en-US" altLang="en-US" dirty="0" smtClean="0"/>
          </a:p>
        </p:txBody>
      </p:sp>
      <p:sp>
        <p:nvSpPr>
          <p:cNvPr id="15370" name="Text Box 9"/>
          <p:cNvSpPr txBox="1">
            <a:spLocks noChangeArrowheads="1"/>
          </p:cNvSpPr>
          <p:nvPr/>
        </p:nvSpPr>
        <p:spPr bwMode="auto">
          <a:xfrm>
            <a:off x="4419600" y="6303644"/>
            <a:ext cx="464649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50000"/>
              </a:spcBef>
              <a:buFontTx/>
              <a:buNone/>
            </a:pPr>
            <a:r>
              <a:rPr lang="en-US" altLang="en-US" sz="3300" b="1" kern="0" cap="small"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a:t>
            </a:r>
            <a:r>
              <a:rPr lang="en-US" altLang="ja-JP" sz="3300" b="1" cap="small" dirty="0" smtClean="0">
                <a:latin typeface="Candara" panose="020E0502030303020204" pitchFamily="34" charset="0"/>
              </a:rPr>
              <a:t> ‘no </a:t>
            </a:r>
            <a:r>
              <a:rPr lang="en-US" altLang="ja-JP" sz="3300" b="1" cap="small" dirty="0">
                <a:latin typeface="Candara" panose="020E0502030303020204" pitchFamily="34" charset="0"/>
              </a:rPr>
              <a:t>human is immortal</a:t>
            </a:r>
            <a:r>
              <a:rPr lang="ja-JP" altLang="en-US" sz="3300" b="1" cap="small" dirty="0">
                <a:latin typeface="Candara" panose="020E0502030303020204" pitchFamily="34" charset="0"/>
              </a:rPr>
              <a:t>’</a:t>
            </a:r>
            <a:endParaRPr lang="en-US" altLang="en-US" sz="3300" b="1" cap="small" dirty="0">
              <a:latin typeface="Candara" panose="020E0502030303020204" pitchFamily="34" charset="0"/>
            </a:endParaRPr>
          </a:p>
        </p:txBody>
      </p:sp>
      <p:sp>
        <p:nvSpPr>
          <p:cNvPr id="12" name="Rectangle 3"/>
          <p:cNvSpPr txBox="1">
            <a:spLocks noChangeArrowheads="1"/>
          </p:cNvSpPr>
          <p:nvPr/>
        </p:nvSpPr>
        <p:spPr bwMode="auto">
          <a:xfrm>
            <a:off x="381000" y="1403695"/>
            <a:ext cx="6553200" cy="67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P1  P2   (</a:t>
            </a:r>
            <a:r>
              <a:rPr lang="en-US" altLang="en-US" sz="32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a:t>
            </a: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P1  </a:t>
            </a:r>
            <a:r>
              <a:rPr lang="en-US" altLang="en-US" sz="32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a:t>
            </a: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P2) </a:t>
            </a:r>
            <a:endParaRPr lang="en-US" altLang="en-US" sz="3200" b="1" kern="0" dirty="0" smtClean="0">
              <a:solidFill>
                <a:schemeClr val="tx2">
                  <a:lumMod val="50000"/>
                </a:schemeClr>
              </a:solidFill>
              <a:effectLst>
                <a:outerShdw blurRad="38100" dist="38100" dir="2700000" algn="tl">
                  <a:srgbClr val="000000">
                    <a:alpha val="43137"/>
                  </a:srgbClr>
                </a:outerShdw>
              </a:effectLst>
            </a:endParaRPr>
          </a:p>
        </p:txBody>
      </p:sp>
      <p:sp>
        <p:nvSpPr>
          <p:cNvPr id="13" name="Rectangle 3"/>
          <p:cNvSpPr txBox="1">
            <a:spLocks noChangeArrowheads="1"/>
          </p:cNvSpPr>
          <p:nvPr/>
        </p:nvSpPr>
        <p:spPr bwMode="auto">
          <a:xfrm>
            <a:off x="371061" y="3474071"/>
            <a:ext cx="6553200" cy="56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P1 </a:t>
            </a:r>
            <a:r>
              <a:rPr lang="en-US" altLang="en-US" sz="32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a:t>
            </a: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 P2   P1  P2 </a:t>
            </a:r>
            <a:endParaRPr lang="en-US" altLang="en-US" sz="3200" b="1" kern="0" dirty="0" smtClean="0">
              <a:solidFill>
                <a:schemeClr val="tx2">
                  <a:lumMod val="50000"/>
                </a:schemeClr>
              </a:solidFill>
              <a:effectLst>
                <a:outerShdw blurRad="38100" dist="38100" dir="2700000" algn="tl">
                  <a:srgbClr val="000000">
                    <a:alpha val="43137"/>
                  </a:srgbClr>
                </a:outerShdw>
              </a:effectLst>
            </a:endParaRPr>
          </a:p>
        </p:txBody>
      </p:sp>
      <p:sp>
        <p:nvSpPr>
          <p:cNvPr id="14" name="Rectangle 3"/>
          <p:cNvSpPr txBox="1">
            <a:spLocks noChangeArrowheads="1"/>
          </p:cNvSpPr>
          <p:nvPr/>
        </p:nvSpPr>
        <p:spPr bwMode="auto">
          <a:xfrm>
            <a:off x="371061" y="5470593"/>
            <a:ext cx="8685098" cy="55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s</a:t>
            </a:r>
            <a:r>
              <a:rPr lang="en-US" altLang="en-US" sz="32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Table (P(s)) </a:t>
            </a:r>
            <a:r>
              <a:rPr lang="en-US" altLang="en-US" sz="32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a:t>
            </a: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sz="32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s Table (</a:t>
            </a:r>
            <a:r>
              <a:rPr lang="en-US" altLang="en-US" sz="3200" b="1" kern="0"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 </a:t>
            </a:r>
            <a:r>
              <a:rPr lang="en-US" altLang="en-US" sz="3200" b="1" kern="0" dirty="0" smtClean="0">
                <a:solidFill>
                  <a:schemeClr val="tx2">
                    <a:lumMod val="50000"/>
                  </a:schemeClr>
                </a:solidFill>
                <a:effectLst>
                  <a:outerShdw blurRad="38100" dist="38100" dir="2700000" algn="tl">
                    <a:srgbClr val="000000">
                      <a:alpha val="43137"/>
                    </a:srgbClr>
                  </a:outerShdw>
                </a:effectLst>
                <a:sym typeface="Symbol" panose="05050102010706020507" pitchFamily="18" charset="2"/>
              </a:rPr>
              <a:t>P(s))</a:t>
            </a:r>
            <a:endParaRPr lang="en-US" altLang="en-US" sz="3200" b="1" kern="0" dirty="0" smtClean="0">
              <a:solidFill>
                <a:schemeClr val="tx2">
                  <a:lumMod val="50000"/>
                </a:schemeClr>
              </a:solidFill>
              <a:effectLst>
                <a:outerShdw blurRad="38100" dist="38100" dir="2700000" algn="tl">
                  <a:srgbClr val="000000">
                    <a:alpha val="43137"/>
                  </a:srgbClr>
                </a:outerShdw>
              </a:effectLst>
            </a:endParaRPr>
          </a:p>
        </p:txBody>
      </p:sp>
      <p:sp>
        <p:nvSpPr>
          <p:cNvPr id="11" name="Text Box 9"/>
          <p:cNvSpPr txBox="1">
            <a:spLocks noChangeArrowheads="1"/>
          </p:cNvSpPr>
          <p:nvPr/>
        </p:nvSpPr>
        <p:spPr bwMode="auto">
          <a:xfrm>
            <a:off x="0" y="6303644"/>
            <a:ext cx="467673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50000"/>
              </a:spcBef>
              <a:buFontTx/>
              <a:buNone/>
            </a:pPr>
            <a:r>
              <a:rPr lang="ja-JP" altLang="en-US" sz="3300" b="1" cap="small" dirty="0">
                <a:latin typeface="Candara" panose="020E0502030303020204" pitchFamily="34" charset="0"/>
              </a:rPr>
              <a:t>‘</a:t>
            </a:r>
            <a:r>
              <a:rPr lang="en-US" altLang="ja-JP" sz="3300" b="1" cap="small" dirty="0">
                <a:latin typeface="Candara" panose="020E0502030303020204" pitchFamily="34" charset="0"/>
              </a:rPr>
              <a:t>every human is </a:t>
            </a:r>
            <a:r>
              <a:rPr lang="en-US" altLang="ja-JP" sz="3300" b="1" cap="small" dirty="0" smtClean="0">
                <a:latin typeface="Candara" panose="020E0502030303020204" pitchFamily="34" charset="0"/>
              </a:rPr>
              <a:t>mortal</a:t>
            </a:r>
            <a:r>
              <a:rPr lang="ja-JP" altLang="en-US" sz="3300" b="1" cap="small" dirty="0" smtClean="0">
                <a:latin typeface="Candara" panose="020E0502030303020204" pitchFamily="34" charset="0"/>
              </a:rPr>
              <a:t>’</a:t>
            </a:r>
            <a:endParaRPr lang="en-US" altLang="en-US" sz="3300" b="1" cap="small" dirty="0">
              <a:latin typeface="Candara" panose="020E0502030303020204" pitchFamily="34" charset="0"/>
            </a:endParaRPr>
          </a:p>
        </p:txBody>
      </p:sp>
    </p:spTree>
    <p:extLst>
      <p:ext uri="{BB962C8B-B14F-4D97-AF65-F5344CB8AC3E}">
        <p14:creationId xmlns:p14="http://schemas.microsoft.com/office/powerpoint/2010/main" val="543723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9219"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9220"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BC00FB9A-3D0B-45F7-8248-06EBA950FA87}" type="slidenum">
              <a:rPr lang="en-US" altLang="en-US" sz="1400"/>
              <a:pPr>
                <a:spcBef>
                  <a:spcPct val="0"/>
                </a:spcBef>
                <a:buFontTx/>
                <a:buNone/>
              </a:pPr>
              <a:t>2</a:t>
            </a:fld>
            <a:endParaRPr lang="en-US" altLang="en-US" sz="1400"/>
          </a:p>
        </p:txBody>
      </p:sp>
      <p:sp>
        <p:nvSpPr>
          <p:cNvPr id="9221" name="Rectangle 2"/>
          <p:cNvSpPr>
            <a:spLocks noGrp="1" noChangeArrowheads="1"/>
          </p:cNvSpPr>
          <p:nvPr>
            <p:ph type="title"/>
          </p:nvPr>
        </p:nvSpPr>
        <p:spPr/>
        <p:txBody>
          <a:bodyPr/>
          <a:lstStyle/>
          <a:p>
            <a:r>
              <a:rPr lang="en-US" altLang="en-US" smtClean="0"/>
              <a:t>Motivation</a:t>
            </a:r>
          </a:p>
        </p:txBody>
      </p:sp>
      <p:sp>
        <p:nvSpPr>
          <p:cNvPr id="9222" name="Rectangle 3"/>
          <p:cNvSpPr>
            <a:spLocks noGrp="1" noChangeArrowheads="1"/>
          </p:cNvSpPr>
          <p:nvPr>
            <p:ph type="body" idx="1"/>
          </p:nvPr>
        </p:nvSpPr>
        <p:spPr>
          <a:xfrm>
            <a:off x="26127" y="1066800"/>
            <a:ext cx="9083040" cy="5029200"/>
          </a:xfrm>
        </p:spPr>
        <p:txBody>
          <a:bodyPr/>
          <a:lstStyle/>
          <a:p>
            <a:pPr>
              <a:lnSpc>
                <a:spcPct val="150000"/>
              </a:lnSpc>
            </a:pPr>
            <a:r>
              <a:rPr lang="en-US" altLang="en-US" b="1" dirty="0" smtClean="0">
                <a:effectLst>
                  <a:outerShdw blurRad="38100" dist="38100" dir="2700000" algn="tl">
                    <a:srgbClr val="000000">
                      <a:alpha val="43137"/>
                    </a:srgbClr>
                  </a:outerShdw>
                </a:effectLst>
              </a:rPr>
              <a:t>Q: </a:t>
            </a:r>
            <a:r>
              <a:rPr lang="en-US" altLang="en-US" b="1" dirty="0" smtClean="0">
                <a:effectLst>
                  <a:outerShdw blurRad="38100" dist="38100" dir="2700000" algn="tl">
                    <a:srgbClr val="000000">
                      <a:alpha val="43137"/>
                    </a:srgbClr>
                  </a:outerShdw>
                </a:effectLst>
              </a:rPr>
              <a:t>Weakness of Relational Algebra?</a:t>
            </a:r>
            <a:endParaRPr lang="en-US" altLang="en-US" b="1" dirty="0" smtClean="0">
              <a:effectLst>
                <a:outerShdw blurRad="38100" dist="38100" dir="2700000" algn="tl">
                  <a:srgbClr val="000000">
                    <a:alpha val="43137"/>
                  </a:srgbClr>
                </a:outerShdw>
              </a:effectLst>
            </a:endParaRPr>
          </a:p>
          <a:p>
            <a:pPr>
              <a:lnSpc>
                <a:spcPct val="150000"/>
              </a:lnSpc>
            </a:pPr>
            <a:endParaRPr lang="en-US" altLang="en-US" dirty="0" smtClean="0"/>
          </a:p>
          <a:p>
            <a:pPr>
              <a:lnSpc>
                <a:spcPct val="200000"/>
              </a:lnSpc>
            </a:pPr>
            <a:r>
              <a:rPr lang="en-US" altLang="en-US" b="1" dirty="0" smtClean="0">
                <a:effectLst>
                  <a:outerShdw blurRad="38100" dist="38100" dir="2700000" algn="tl">
                    <a:srgbClr val="000000">
                      <a:alpha val="43137"/>
                    </a:srgbClr>
                  </a:outerShdw>
                </a:effectLst>
              </a:rPr>
              <a:t>A</a:t>
            </a:r>
            <a:r>
              <a:rPr lang="en-US" altLang="en-US" b="1" dirty="0" smtClean="0">
                <a:effectLst>
                  <a:outerShdw blurRad="38100" dist="38100" dir="2700000" algn="tl">
                    <a:srgbClr val="000000">
                      <a:alpha val="43137"/>
                    </a:srgbClr>
                  </a:outerShdw>
                </a:effectLst>
              </a:rPr>
              <a:t>: Procedural</a:t>
            </a:r>
          </a:p>
          <a:p>
            <a:pPr lvl="1">
              <a:lnSpc>
                <a:spcPct val="150000"/>
              </a:lnSpc>
            </a:pPr>
            <a:r>
              <a:rPr lang="en-US" altLang="en-US" dirty="0" smtClean="0"/>
              <a:t>Describes </a:t>
            </a:r>
            <a:r>
              <a:rPr lang="en-US" altLang="en-US" dirty="0" smtClean="0"/>
              <a:t>the steps (i.e., </a:t>
            </a:r>
            <a:r>
              <a:rPr lang="ja-JP" altLang="en-US" dirty="0" smtClean="0"/>
              <a:t>‘</a:t>
            </a:r>
            <a:r>
              <a:rPr lang="en-US" altLang="ja-JP" dirty="0" smtClean="0">
                <a:solidFill>
                  <a:srgbClr val="FF3300"/>
                </a:solidFill>
              </a:rPr>
              <a:t>how</a:t>
            </a:r>
            <a:r>
              <a:rPr lang="ja-JP" altLang="en-US" dirty="0" smtClean="0"/>
              <a:t>’</a:t>
            </a:r>
            <a:r>
              <a:rPr lang="en-US" altLang="ja-JP" dirty="0" smtClean="0"/>
              <a:t>)</a:t>
            </a:r>
          </a:p>
          <a:p>
            <a:pPr lvl="2">
              <a:lnSpc>
                <a:spcPct val="150000"/>
              </a:lnSpc>
            </a:pPr>
            <a:r>
              <a:rPr lang="en-US" altLang="en-US" dirty="0" smtClean="0"/>
              <a:t>S</a:t>
            </a:r>
            <a:r>
              <a:rPr lang="en-US" altLang="en-US" dirty="0" smtClean="0"/>
              <a:t>till </a:t>
            </a:r>
            <a:r>
              <a:rPr lang="en-US" altLang="en-US" dirty="0" smtClean="0"/>
              <a:t>useful, for query </a:t>
            </a:r>
            <a:r>
              <a:rPr lang="en-US" altLang="en-US" dirty="0" smtClean="0"/>
              <a:t>optimization</a:t>
            </a:r>
            <a:endParaRPr lang="en-US" altLang="en-US" dirty="0" smtClean="0"/>
          </a:p>
        </p:txBody>
      </p:sp>
    </p:spTree>
    <p:extLst>
      <p:ext uri="{BB962C8B-B14F-4D97-AF65-F5344CB8AC3E}">
        <p14:creationId xmlns:p14="http://schemas.microsoft.com/office/powerpoint/2010/main" val="42167104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533400"/>
          </a:xfrm>
        </p:spPr>
        <p:txBody>
          <a:bodyPr/>
          <a:lstStyle/>
          <a:p>
            <a:r>
              <a:rPr lang="en-CA" sz="2900" b="0" dirty="0"/>
              <a:t>Transforming the Universal and Existential Quantifiers</a:t>
            </a:r>
            <a:endParaRPr lang="en-US" sz="2900" b="0" dirty="0"/>
          </a:p>
        </p:txBody>
      </p:sp>
      <p:sp>
        <p:nvSpPr>
          <p:cNvPr id="3" name="Content Placeholder 2"/>
          <p:cNvSpPr>
            <a:spLocks noGrp="1"/>
          </p:cNvSpPr>
          <p:nvPr>
            <p:ph idx="1"/>
          </p:nvPr>
        </p:nvSpPr>
        <p:spPr>
          <a:xfrm>
            <a:off x="26127" y="533401"/>
            <a:ext cx="9083040" cy="6324599"/>
          </a:xfrm>
        </p:spPr>
        <p:txBody>
          <a:bodyPr/>
          <a:lstStyle/>
          <a:p>
            <a:pPr>
              <a:lnSpc>
                <a:spcPct val="150000"/>
              </a:lnSpc>
            </a:pPr>
            <a:r>
              <a:rPr lang="en-US" sz="2400" b="1" dirty="0" smtClean="0"/>
              <a:t>(</a:t>
            </a:r>
            <a:r>
              <a:rPr lang="en-US" sz="2400" b="1" dirty="0"/>
              <a:t>∀x) (P(x)) </a:t>
            </a:r>
            <a:r>
              <a:rPr lang="en-US" sz="2400" b="1" dirty="0" smtClean="0"/>
              <a:t>≡ NOT </a:t>
            </a:r>
            <a:r>
              <a:rPr lang="en-US" sz="2400" b="1" dirty="0"/>
              <a:t>(∃x) (NOT (P(x))) </a:t>
            </a:r>
            <a:endParaRPr lang="en-US" sz="2400" b="1" dirty="0" smtClean="0"/>
          </a:p>
          <a:p>
            <a:pPr lvl="1">
              <a:lnSpc>
                <a:spcPct val="150000"/>
              </a:lnSpc>
            </a:pPr>
            <a:r>
              <a:rPr lang="ja-JP" altLang="en-US" sz="2200" b="1" cap="small" dirty="0">
                <a:latin typeface="Candara" panose="020E0502030303020204" pitchFamily="34" charset="0"/>
              </a:rPr>
              <a:t>‘</a:t>
            </a:r>
            <a:r>
              <a:rPr lang="en-US" altLang="ja-JP" sz="2200" b="1" cap="small" dirty="0">
                <a:latin typeface="Candara" panose="020E0502030303020204" pitchFamily="34" charset="0"/>
              </a:rPr>
              <a:t>every human is mortal’ </a:t>
            </a:r>
            <a:r>
              <a:rPr lang="en-US" altLang="en-US" sz="2200" b="1" cap="small" dirty="0">
                <a:solidFill>
                  <a:schemeClr val="tx2">
                    <a:lumMod val="50000"/>
                  </a:schemeClr>
                </a:solidFill>
                <a:effectLst>
                  <a:outerShdw blurRad="38100" dist="38100" dir="2700000" algn="tl">
                    <a:srgbClr val="000000">
                      <a:alpha val="43137"/>
                    </a:srgbClr>
                  </a:outerShdw>
                </a:effectLst>
                <a:sym typeface="Symbol" panose="05050102010706020507" pitchFamily="18" charset="2"/>
              </a:rPr>
              <a:t></a:t>
            </a:r>
            <a:r>
              <a:rPr lang="en-US" altLang="ja-JP" sz="2200" b="1" cap="small" dirty="0">
                <a:latin typeface="Candara" panose="020E0502030303020204" pitchFamily="34" charset="0"/>
              </a:rPr>
              <a:t> ‘no human is immortal</a:t>
            </a:r>
            <a:r>
              <a:rPr lang="ja-JP" altLang="en-US" sz="2200" b="1" cap="small" dirty="0">
                <a:latin typeface="Candara" panose="020E0502030303020204" pitchFamily="34" charset="0"/>
              </a:rPr>
              <a:t>’</a:t>
            </a:r>
            <a:endParaRPr lang="en-US" sz="2200" b="1" dirty="0" smtClean="0"/>
          </a:p>
          <a:p>
            <a:pPr>
              <a:lnSpc>
                <a:spcPct val="150000"/>
              </a:lnSpc>
            </a:pPr>
            <a:r>
              <a:rPr lang="en-US" sz="2400" b="1" dirty="0" smtClean="0"/>
              <a:t>(</a:t>
            </a:r>
            <a:r>
              <a:rPr lang="en-US" sz="2400" b="1" dirty="0"/>
              <a:t>∃x) (P(x)) </a:t>
            </a:r>
            <a:r>
              <a:rPr lang="en-US" sz="2400" b="1" dirty="0" smtClean="0"/>
              <a:t>≡ NOT </a:t>
            </a:r>
            <a:r>
              <a:rPr lang="en-US" sz="2400" b="1" dirty="0"/>
              <a:t>(∀x) (NOT (P(x))) </a:t>
            </a:r>
          </a:p>
          <a:p>
            <a:pPr>
              <a:lnSpc>
                <a:spcPct val="150000"/>
              </a:lnSpc>
            </a:pPr>
            <a:r>
              <a:rPr lang="en-US" sz="2400" b="1" dirty="0" smtClean="0"/>
              <a:t>(</a:t>
            </a:r>
            <a:r>
              <a:rPr lang="en-US" sz="2400" b="1" dirty="0"/>
              <a:t>∀x) (P(x) </a:t>
            </a:r>
            <a:r>
              <a:rPr lang="en-US" sz="2400" b="1" dirty="0" smtClean="0"/>
              <a:t>AND Q(x</a:t>
            </a:r>
            <a:r>
              <a:rPr lang="en-US" sz="2400" b="1" dirty="0"/>
              <a:t>)) </a:t>
            </a:r>
            <a:r>
              <a:rPr lang="en-US" sz="2400" b="1" dirty="0" smtClean="0"/>
              <a:t>≡ NOT </a:t>
            </a:r>
            <a:r>
              <a:rPr lang="en-US" sz="2400" b="1" dirty="0"/>
              <a:t>(∃x) </a:t>
            </a:r>
            <a:r>
              <a:rPr lang="en-US" sz="2400" b="1" dirty="0" smtClean="0"/>
              <a:t>(</a:t>
            </a:r>
            <a:r>
              <a:rPr lang="en-US" sz="2400" b="1" dirty="0"/>
              <a:t>NOT (P(x)) </a:t>
            </a:r>
            <a:r>
              <a:rPr lang="en-US" sz="2400" b="1" dirty="0" smtClean="0"/>
              <a:t>OR NOT </a:t>
            </a:r>
            <a:r>
              <a:rPr lang="en-US" sz="2400" b="1" dirty="0"/>
              <a:t>(Q(x))) </a:t>
            </a:r>
            <a:endParaRPr lang="en-US" sz="2400" b="1" dirty="0" smtClean="0"/>
          </a:p>
          <a:p>
            <a:pPr>
              <a:lnSpc>
                <a:spcPct val="150000"/>
              </a:lnSpc>
            </a:pPr>
            <a:r>
              <a:rPr lang="en-US" sz="2400" b="1" dirty="0" smtClean="0"/>
              <a:t>(</a:t>
            </a:r>
            <a:r>
              <a:rPr lang="en-US" sz="2400" b="1" dirty="0"/>
              <a:t>∀x) (P(x) </a:t>
            </a:r>
            <a:r>
              <a:rPr lang="en-US" sz="2400" b="1" dirty="0" smtClean="0"/>
              <a:t>OR Q(x</a:t>
            </a:r>
            <a:r>
              <a:rPr lang="en-US" sz="2400" b="1" dirty="0"/>
              <a:t>)) </a:t>
            </a:r>
            <a:r>
              <a:rPr lang="en-US" sz="2400" b="1" dirty="0" smtClean="0"/>
              <a:t>  ≡ NOT </a:t>
            </a:r>
            <a:r>
              <a:rPr lang="en-US" sz="2400" b="1" dirty="0"/>
              <a:t>(∃x) (NOT (P(x)) </a:t>
            </a:r>
            <a:r>
              <a:rPr lang="en-US" sz="2400" b="1" dirty="0" smtClean="0"/>
              <a:t>AND NOT </a:t>
            </a:r>
            <a:r>
              <a:rPr lang="en-US" sz="2400" b="1" dirty="0"/>
              <a:t>(Q(x))) </a:t>
            </a:r>
            <a:endParaRPr lang="en-US" sz="2400" b="1" dirty="0" smtClean="0"/>
          </a:p>
          <a:p>
            <a:pPr>
              <a:lnSpc>
                <a:spcPct val="150000"/>
              </a:lnSpc>
            </a:pPr>
            <a:r>
              <a:rPr lang="en-US" sz="2400" b="1" dirty="0" smtClean="0"/>
              <a:t>(</a:t>
            </a:r>
            <a:r>
              <a:rPr lang="en-US" sz="2400" b="1" dirty="0"/>
              <a:t>∃x) (P(x)) </a:t>
            </a:r>
            <a:r>
              <a:rPr lang="en-US" sz="2400" b="1" dirty="0" smtClean="0"/>
              <a:t>OR Q(x</a:t>
            </a:r>
            <a:r>
              <a:rPr lang="en-US" sz="2400" b="1" dirty="0"/>
              <a:t>)) </a:t>
            </a:r>
            <a:r>
              <a:rPr lang="en-US" sz="2400" b="1" dirty="0" smtClean="0"/>
              <a:t> ≡ NOT </a:t>
            </a:r>
            <a:r>
              <a:rPr lang="en-US" sz="2400" b="1" dirty="0"/>
              <a:t>(∀x) (NOT (P(x)) </a:t>
            </a:r>
            <a:r>
              <a:rPr lang="en-US" sz="2400" b="1" dirty="0" smtClean="0"/>
              <a:t>AND NOT </a:t>
            </a:r>
            <a:r>
              <a:rPr lang="en-US" sz="2400" b="1" dirty="0"/>
              <a:t>(Q(x))) </a:t>
            </a:r>
            <a:endParaRPr lang="en-US" sz="2400" b="1" dirty="0" smtClean="0"/>
          </a:p>
          <a:p>
            <a:pPr>
              <a:lnSpc>
                <a:spcPct val="150000"/>
              </a:lnSpc>
            </a:pPr>
            <a:r>
              <a:rPr lang="en-US" sz="2400" b="1" dirty="0" smtClean="0"/>
              <a:t>(</a:t>
            </a:r>
            <a:r>
              <a:rPr lang="en-US" sz="2400" b="1" dirty="0"/>
              <a:t>∃</a:t>
            </a:r>
            <a:r>
              <a:rPr lang="en-US" sz="2400" b="1" dirty="0" smtClean="0"/>
              <a:t>x) </a:t>
            </a:r>
            <a:r>
              <a:rPr lang="en-US" sz="2400" b="1" dirty="0"/>
              <a:t>(P(x) </a:t>
            </a:r>
            <a:r>
              <a:rPr lang="en-US" sz="2400" b="1" dirty="0" smtClean="0"/>
              <a:t>AND Q(x</a:t>
            </a:r>
            <a:r>
              <a:rPr lang="en-US" sz="2400" b="1" dirty="0"/>
              <a:t>)) </a:t>
            </a:r>
            <a:r>
              <a:rPr lang="en-US" sz="2400" b="1" dirty="0" smtClean="0"/>
              <a:t>≡ NOT </a:t>
            </a:r>
            <a:r>
              <a:rPr lang="en-US" sz="2400" b="1" dirty="0"/>
              <a:t>(∀x) (NOT (P(x)) </a:t>
            </a:r>
            <a:r>
              <a:rPr lang="en-US" sz="2400" b="1" dirty="0" smtClean="0"/>
              <a:t>OR NOT </a:t>
            </a:r>
            <a:r>
              <a:rPr lang="en-US" sz="2400" b="1" dirty="0"/>
              <a:t>(Q(x)))</a:t>
            </a:r>
            <a:r>
              <a:rPr lang="en-US" sz="2400" b="1" dirty="0" smtClean="0"/>
              <a:t> </a:t>
            </a:r>
          </a:p>
          <a:p>
            <a:endParaRPr lang="en-US" sz="1000" dirty="0"/>
          </a:p>
          <a:p>
            <a:r>
              <a:rPr lang="en-CA" dirty="0"/>
              <a:t>Notice also that the following is TRUE, where the ⇒ symbol stands for implies</a:t>
            </a:r>
            <a:r>
              <a:rPr lang="en-CA" dirty="0" smtClean="0"/>
              <a:t>:</a:t>
            </a:r>
          </a:p>
          <a:p>
            <a:pPr lvl="1"/>
            <a:r>
              <a:rPr lang="en-CA" b="1" dirty="0" smtClean="0"/>
              <a:t>(</a:t>
            </a:r>
            <a:r>
              <a:rPr lang="en-CA" b="1" dirty="0"/>
              <a:t>∀x)(P(x)) ⇒ (∃x)(P(x)) </a:t>
            </a:r>
            <a:endParaRPr lang="en-CA" b="1" dirty="0" smtClean="0"/>
          </a:p>
          <a:p>
            <a:pPr lvl="1"/>
            <a:r>
              <a:rPr lang="en-CA" b="1" dirty="0" smtClean="0"/>
              <a:t>NOT </a:t>
            </a:r>
            <a:r>
              <a:rPr lang="en-CA" b="1" dirty="0"/>
              <a:t>(∃x)(P(x)) </a:t>
            </a:r>
            <a:r>
              <a:rPr lang="en-CA" b="1" dirty="0" smtClean="0"/>
              <a:t>⇒ NOT </a:t>
            </a:r>
            <a:r>
              <a:rPr lang="en-CA" b="1" dirty="0"/>
              <a:t>(∀x)(P(x))</a:t>
            </a:r>
            <a:endParaRPr lang="en-US" sz="2200" b="1" dirty="0"/>
          </a:p>
        </p:txBody>
      </p:sp>
    </p:spTree>
    <p:extLst>
      <p:ext uri="{BB962C8B-B14F-4D97-AF65-F5344CB8AC3E}">
        <p14:creationId xmlns:p14="http://schemas.microsoft.com/office/powerpoint/2010/main" val="308450795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0" y="0"/>
            <a:ext cx="9144000" cy="708045"/>
          </a:xfrm>
        </p:spPr>
        <p:txBody>
          <a:bodyPr/>
          <a:lstStyle/>
          <a:p>
            <a:pPr eaLnBrk="1" hangingPunct="1"/>
            <a:r>
              <a:rPr lang="en-US" sz="4800" dirty="0" smtClean="0">
                <a:effectLst>
                  <a:outerShdw blurRad="38100" dist="38100" dir="2700000" algn="tl">
                    <a:srgbClr val="000000">
                      <a:alpha val="43137"/>
                    </a:srgbClr>
                  </a:outerShdw>
                </a:effectLst>
              </a:rPr>
              <a:t>Relational Tuple Calculus</a:t>
            </a:r>
            <a:endParaRPr lang="en-US" altLang="en-US" sz="4800" dirty="0" smtClean="0">
              <a:effectLst>
                <a:outerShdw blurRad="38100" dist="38100" dir="2700000" algn="tl">
                  <a:srgbClr val="000000">
                    <a:alpha val="43137"/>
                  </a:srgbClr>
                </a:outerShdw>
              </a:effectLst>
            </a:endParaRPr>
          </a:p>
        </p:txBody>
      </p:sp>
      <p:sp>
        <p:nvSpPr>
          <p:cNvPr id="3" name="Rectangle 2"/>
          <p:cNvSpPr>
            <a:spLocks noChangeArrowheads="1"/>
          </p:cNvSpPr>
          <p:nvPr/>
        </p:nvSpPr>
        <p:spPr bwMode="auto">
          <a:xfrm>
            <a:off x="216771" y="4038600"/>
            <a:ext cx="8810804"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onsolas" panose="020B0609020204030204" pitchFamily="49" charset="0"/>
              </a:rPr>
              <a:t>{t | ∃ s ∈ borrower( t[customer-name] = s[customer-name]) ∧ ∃ u ∈ depositor( t[customer-name] = u[customer-name])}</a:t>
            </a:r>
            <a:r>
              <a:rPr kumimoji="0" lang="en-US" altLang="en-US" sz="105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216771" y="5609704"/>
            <a:ext cx="8756373"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onsolas" panose="020B0609020204030204" pitchFamily="49" charset="0"/>
              </a:rPr>
              <a:t>{t | ∃ s ∈ borrower(t[customer-name] = s[customer-name] ∧ ∃ u ∈ loan(u[branch-name] = “ABC” ∧ u[loan-number] = s[loan-number]))}</a:t>
            </a:r>
            <a:r>
              <a:rPr kumimoji="0" lang="en-US" altLang="en-US" sz="105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216771" y="2817741"/>
            <a:ext cx="8756374"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onsolas" panose="020B0609020204030204" pitchFamily="49" charset="0"/>
              </a:rPr>
              <a:t>{t| ∃</a:t>
            </a:r>
            <a:r>
              <a:rPr kumimoji="0" lang="en-US" altLang="en-US" b="0" i="0" u="none" strike="noStrike" cap="none" normalizeH="0" dirty="0" smtClean="0">
                <a:ln>
                  <a:noFill/>
                </a:ln>
                <a:solidFill>
                  <a:schemeClr val="tx1"/>
                </a:solidFill>
                <a:effectLst/>
                <a:latin typeface="Consolas" panose="020B0609020204030204" pitchFamily="49" charset="0"/>
              </a:rPr>
              <a:t> </a:t>
            </a:r>
            <a:r>
              <a:rPr kumimoji="0" lang="en-US" altLang="en-US" b="0" i="0" u="none" strike="noStrike" cap="none" normalizeH="0" baseline="0" dirty="0" smtClean="0">
                <a:ln>
                  <a:noFill/>
                </a:ln>
                <a:solidFill>
                  <a:schemeClr val="tx1"/>
                </a:solidFill>
                <a:effectLst/>
                <a:latin typeface="Consolas" panose="020B0609020204030204" pitchFamily="49" charset="0"/>
              </a:rPr>
              <a:t>s ∈ loan(t[loan-number] = s[loan-number] ∧ s[amount]&gt;=10000)}</a:t>
            </a:r>
            <a:r>
              <a:rPr kumimoji="0" lang="en-US" altLang="en-US" sz="105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216770" y="2004968"/>
            <a:ext cx="8810805"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onsolas" panose="020B0609020204030204" pitchFamily="49" charset="0"/>
              </a:rPr>
              <a:t>{t| t ∈ loan ∧ t[amount]&gt;=10000}</a:t>
            </a:r>
            <a:r>
              <a:rPr kumimoji="0" lang="en-US" altLang="en-US" sz="105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txBox="1">
            <a:spLocks noChangeArrowheads="1"/>
          </p:cNvSpPr>
          <p:nvPr/>
        </p:nvSpPr>
        <p:spPr bwMode="auto">
          <a:xfrm>
            <a:off x="0" y="1706881"/>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pPr eaLnBrk="1" hangingPunct="1"/>
            <a:endParaRPr lang="en-US" altLang="en-US" sz="1600" kern="0" dirty="0" smtClean="0">
              <a:effectLst>
                <a:outerShdw blurRad="38100" dist="38100" dir="2700000" algn="tl">
                  <a:srgbClr val="000000">
                    <a:alpha val="43137"/>
                  </a:srgbClr>
                </a:outerShdw>
              </a:effectLst>
            </a:endParaRPr>
          </a:p>
        </p:txBody>
      </p:sp>
      <p:sp>
        <p:nvSpPr>
          <p:cNvPr id="9" name="Rectangle 8"/>
          <p:cNvSpPr/>
          <p:nvPr/>
        </p:nvSpPr>
        <p:spPr>
          <a:xfrm>
            <a:off x="43544" y="845403"/>
            <a:ext cx="9100455" cy="830997"/>
          </a:xfrm>
          <a:prstGeom prst="rect">
            <a:avLst/>
          </a:prstGeom>
        </p:spPr>
        <p:txBody>
          <a:bodyPr wrap="square">
            <a:spAutoFit/>
          </a:bodyPr>
          <a:lstStyle/>
          <a:p>
            <a:r>
              <a:rPr lang="en-US" altLang="en-US" b="1" dirty="0">
                <a:effectLst>
                  <a:outerShdw blurRad="38100" dist="38100" dir="2700000" algn="tl">
                    <a:srgbClr val="000000">
                      <a:alpha val="43137"/>
                    </a:srgbClr>
                  </a:outerShdw>
                </a:effectLst>
                <a:latin typeface="Courier" pitchFamily="49" charset="0"/>
              </a:rPr>
              <a:t>{</a:t>
            </a:r>
            <a:r>
              <a:rPr lang="en-US" altLang="en-US" b="1" dirty="0" smtClean="0">
                <a:effectLst>
                  <a:outerShdw blurRad="38100" dist="38100" dir="2700000" algn="tl">
                    <a:srgbClr val="000000">
                      <a:alpha val="43137"/>
                    </a:srgbClr>
                  </a:outerShdw>
                </a:effectLst>
                <a:latin typeface="Courier" pitchFamily="49" charset="0"/>
              </a:rPr>
              <a:t>t| </a:t>
            </a:r>
            <a:r>
              <a:rPr lang="en-US" altLang="en-US" b="1" dirty="0">
                <a:effectLst>
                  <a:outerShdw blurRad="38100" dist="38100" dir="2700000" algn="tl">
                    <a:srgbClr val="000000">
                      <a:alpha val="43137"/>
                    </a:srgbClr>
                  </a:outerShdw>
                </a:effectLst>
                <a:latin typeface="Courier" pitchFamily="49" charset="0"/>
              </a:rPr>
              <a:t>EMPLOYEE(t) AND </a:t>
            </a:r>
            <a:r>
              <a:rPr lang="en-US" altLang="en-US" b="1" dirty="0" err="1" smtClean="0">
                <a:effectLst>
                  <a:outerShdw blurRad="38100" dist="38100" dir="2700000" algn="tl">
                    <a:srgbClr val="000000">
                      <a:alpha val="43137"/>
                    </a:srgbClr>
                  </a:outerShdw>
                </a:effectLst>
                <a:latin typeface="Courier" pitchFamily="49" charset="0"/>
              </a:rPr>
              <a:t>t.SALARY</a:t>
            </a:r>
            <a:r>
              <a:rPr lang="en-US" altLang="en-US" b="1" dirty="0" smtClean="0">
                <a:effectLst>
                  <a:outerShdw blurRad="38100" dist="38100" dir="2700000" algn="tl">
                    <a:srgbClr val="000000">
                      <a:alpha val="43137"/>
                    </a:srgbClr>
                  </a:outerShdw>
                </a:effectLst>
                <a:latin typeface="Courier" pitchFamily="49" charset="0"/>
              </a:rPr>
              <a:t> &gt;= 25000}</a:t>
            </a:r>
          </a:p>
          <a:p>
            <a:r>
              <a:rPr lang="en-US" altLang="en-US" b="1" dirty="0">
                <a:effectLst>
                  <a:outerShdw blurRad="38100" dist="38100" dir="2700000" algn="tl">
                    <a:srgbClr val="000000">
                      <a:alpha val="43137"/>
                    </a:srgbClr>
                  </a:outerShdw>
                </a:effectLst>
                <a:latin typeface="Courier" pitchFamily="49" charset="0"/>
              </a:rPr>
              <a:t>{</a:t>
            </a:r>
            <a:r>
              <a:rPr lang="en-US" altLang="en-US" b="1" dirty="0" err="1">
                <a:effectLst>
                  <a:outerShdw blurRad="38100" dist="38100" dir="2700000" algn="tl">
                    <a:srgbClr val="000000">
                      <a:alpha val="43137"/>
                    </a:srgbClr>
                  </a:outerShdw>
                </a:effectLst>
                <a:latin typeface="Courier" pitchFamily="49" charset="0"/>
              </a:rPr>
              <a:t>t.FNAME</a:t>
            </a:r>
            <a:r>
              <a:rPr lang="en-US" altLang="en-US" b="1" dirty="0">
                <a:effectLst>
                  <a:outerShdw blurRad="38100" dist="38100" dir="2700000" algn="tl">
                    <a:srgbClr val="000000">
                      <a:alpha val="43137"/>
                    </a:srgbClr>
                  </a:outerShdw>
                </a:effectLst>
                <a:latin typeface="Courier" pitchFamily="49" charset="0"/>
              </a:rPr>
              <a:t>| EMPLOYEE(t) AND </a:t>
            </a:r>
            <a:r>
              <a:rPr lang="en-US" altLang="en-US" b="1" dirty="0" err="1">
                <a:effectLst>
                  <a:outerShdw blurRad="38100" dist="38100" dir="2700000" algn="tl">
                    <a:srgbClr val="000000">
                      <a:alpha val="43137"/>
                    </a:srgbClr>
                  </a:outerShdw>
                </a:effectLst>
                <a:latin typeface="Courier" pitchFamily="49" charset="0"/>
              </a:rPr>
              <a:t>t.SALARY</a:t>
            </a:r>
            <a:r>
              <a:rPr lang="en-US" altLang="en-US" b="1" dirty="0">
                <a:effectLst>
                  <a:outerShdw blurRad="38100" dist="38100" dir="2700000" algn="tl">
                    <a:srgbClr val="000000">
                      <a:alpha val="43137"/>
                    </a:srgbClr>
                  </a:outerShdw>
                </a:effectLst>
                <a:latin typeface="Courier" pitchFamily="49" charset="0"/>
              </a:rPr>
              <a:t>&gt;50000</a:t>
            </a:r>
            <a:r>
              <a:rPr lang="en-US" altLang="en-US" b="1" dirty="0" smtClean="0">
                <a:effectLst>
                  <a:outerShdw blurRad="38100" dist="38100" dir="2700000" algn="tl">
                    <a:srgbClr val="000000">
                      <a:alpha val="43137"/>
                    </a:srgbClr>
                  </a:outerShdw>
                </a:effectLst>
                <a:latin typeface="Courier" pitchFamily="49" charset="0"/>
              </a:rPr>
              <a:t>}</a:t>
            </a:r>
            <a:endParaRPr lang="en-US" dirty="0"/>
          </a:p>
        </p:txBody>
      </p:sp>
    </p:spTree>
    <p:extLst>
      <p:ext uri="{BB962C8B-B14F-4D97-AF65-F5344CB8AC3E}">
        <p14:creationId xmlns:p14="http://schemas.microsoft.com/office/powerpoint/2010/main" val="76911304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9"/>
          <p:cNvSpPr>
            <a:spLocks noGrp="1" noChangeArrowheads="1"/>
          </p:cNvSpPr>
          <p:nvPr>
            <p:ph type="title"/>
          </p:nvPr>
        </p:nvSpPr>
        <p:spPr>
          <a:xfrm>
            <a:off x="0" y="1"/>
            <a:ext cx="9144000" cy="609600"/>
          </a:xfrm>
          <a:solidFill>
            <a:srgbClr val="0070C0"/>
          </a:solidFill>
        </p:spPr>
        <p:txBody>
          <a:bodyPr/>
          <a:lstStyle/>
          <a:p>
            <a:pPr eaLnBrk="1" hangingPunct="1"/>
            <a:r>
              <a:rPr lang="en-US" altLang="en-US" sz="3200" dirty="0" smtClean="0"/>
              <a:t>Example - </a:t>
            </a:r>
            <a:r>
              <a:rPr lang="en-US" altLang="en-US" sz="3200" dirty="0" smtClean="0"/>
              <a:t>Query Using Existential Quantifier</a:t>
            </a:r>
          </a:p>
        </p:txBody>
      </p:sp>
      <p:sp>
        <p:nvSpPr>
          <p:cNvPr id="152580" name="Rectangle 10"/>
          <p:cNvSpPr>
            <a:spLocks noGrp="1" noChangeArrowheads="1"/>
          </p:cNvSpPr>
          <p:nvPr>
            <p:ph type="body" idx="1"/>
          </p:nvPr>
        </p:nvSpPr>
        <p:spPr>
          <a:xfrm>
            <a:off x="26127" y="639418"/>
            <a:ext cx="9088056" cy="1140269"/>
          </a:xfrm>
        </p:spPr>
        <p:txBody>
          <a:bodyPr/>
          <a:lstStyle/>
          <a:p>
            <a:pPr eaLnBrk="1" hangingPunct="1">
              <a:lnSpc>
                <a:spcPct val="150000"/>
              </a:lnSpc>
            </a:pPr>
            <a:r>
              <a:rPr lang="en-US" altLang="en-US" sz="2400" dirty="0" smtClean="0"/>
              <a:t>Retrieve the name and address of all employees who work for the ‘Research’ department. The query can be expressed as : </a:t>
            </a:r>
          </a:p>
          <a:p>
            <a:pPr eaLnBrk="1" hangingPunct="1">
              <a:lnSpc>
                <a:spcPct val="150000"/>
              </a:lnSpc>
              <a:buFont typeface="Wingdings" panose="05000000000000000000" pitchFamily="2" charset="2"/>
              <a:buNone/>
            </a:pPr>
            <a:r>
              <a:rPr lang="en-US" altLang="en-US" sz="2400" b="1" dirty="0" smtClean="0">
                <a:latin typeface="Consolas" panose="020B0609020204030204" pitchFamily="49" charset="0"/>
              </a:rPr>
              <a:t>  </a:t>
            </a:r>
            <a:endParaRPr lang="en-US" altLang="en-US" sz="2000" dirty="0" smtClean="0">
              <a:effectLst>
                <a:outerShdw blurRad="38100" dist="38100" dir="2700000" algn="tl">
                  <a:srgbClr val="000000">
                    <a:alpha val="43137"/>
                  </a:srgbClr>
                </a:outerShdw>
              </a:effectLst>
              <a:latin typeface="Consolas" panose="020B0609020204030204" pitchFamily="49" charset="0"/>
            </a:endParaRPr>
          </a:p>
        </p:txBody>
      </p:sp>
      <p:sp>
        <p:nvSpPr>
          <p:cNvPr id="2" name="Rectangle 1"/>
          <p:cNvSpPr/>
          <p:nvPr/>
        </p:nvSpPr>
        <p:spPr>
          <a:xfrm>
            <a:off x="3313" y="1779687"/>
            <a:ext cx="9140687" cy="5078313"/>
          </a:xfrm>
          <a:prstGeom prst="rect">
            <a:avLst/>
          </a:prstGeom>
        </p:spPr>
        <p:txBody>
          <a:bodyPr wrap="square">
            <a:spAutoFit/>
          </a:bodyPr>
          <a:lstStyle/>
          <a:p>
            <a:pPr eaLnBrk="1" hangingPunct="1">
              <a:lnSpc>
                <a:spcPct val="150000"/>
              </a:lnSpc>
              <a:buFont typeface="Wingdings" panose="05000000000000000000" pitchFamily="2" charset="2"/>
              <a:buNone/>
            </a:pPr>
            <a:r>
              <a:rPr lang="en-US" altLang="en-US" b="1" dirty="0">
                <a:effectLst>
                  <a:outerShdw blurRad="38100" dist="38100" dir="2700000" algn="tl">
                    <a:srgbClr val="000000">
                      <a:alpha val="43137"/>
                    </a:srgbClr>
                  </a:outerShdw>
                </a:effectLst>
                <a:latin typeface="Consolas" panose="020B0609020204030204" pitchFamily="49" charset="0"/>
              </a:rPr>
              <a:t>{</a:t>
            </a:r>
          </a:p>
          <a:p>
            <a:pPr eaLnBrk="1" hangingPunct="1">
              <a:lnSpc>
                <a:spcPct val="150000"/>
              </a:lnSpc>
              <a:buFont typeface="Wingdings" panose="05000000000000000000" pitchFamily="2" charset="2"/>
              <a:buNone/>
            </a:pPr>
            <a:r>
              <a:rPr lang="en-US" altLang="en-US" b="1" dirty="0" err="1" smtClean="0">
                <a:effectLst>
                  <a:outerShdw blurRad="38100" dist="38100" dir="2700000" algn="tl">
                    <a:srgbClr val="000000">
                      <a:alpha val="43137"/>
                    </a:srgbClr>
                  </a:outerShdw>
                </a:effectLst>
                <a:latin typeface="Consolas" panose="020B0609020204030204" pitchFamily="49" charset="0"/>
              </a:rPr>
              <a:t>t.FNAME</a:t>
            </a:r>
            <a:r>
              <a:rPr lang="en-US" altLang="en-US" b="1" dirty="0">
                <a:effectLst>
                  <a:outerShdw blurRad="38100" dist="38100" dir="2700000" algn="tl">
                    <a:srgbClr val="000000">
                      <a:alpha val="43137"/>
                    </a:srgbClr>
                  </a:outerShdw>
                </a:effectLst>
                <a:latin typeface="Consolas" panose="020B0609020204030204" pitchFamily="49" charset="0"/>
              </a:rPr>
              <a:t>, </a:t>
            </a:r>
            <a:r>
              <a:rPr lang="en-US" altLang="en-US" b="1" dirty="0" err="1">
                <a:effectLst>
                  <a:outerShdw blurRad="38100" dist="38100" dir="2700000" algn="tl">
                    <a:srgbClr val="000000">
                      <a:alpha val="43137"/>
                    </a:srgbClr>
                  </a:outerShdw>
                </a:effectLst>
                <a:latin typeface="Consolas" panose="020B0609020204030204" pitchFamily="49" charset="0"/>
              </a:rPr>
              <a:t>t.LNAME</a:t>
            </a:r>
            <a:r>
              <a:rPr lang="en-US" altLang="en-US" b="1" dirty="0">
                <a:effectLst>
                  <a:outerShdw blurRad="38100" dist="38100" dir="2700000" algn="tl">
                    <a:srgbClr val="000000">
                      <a:alpha val="43137"/>
                    </a:srgbClr>
                  </a:outerShdw>
                </a:effectLst>
                <a:latin typeface="Consolas" panose="020B0609020204030204" pitchFamily="49" charset="0"/>
              </a:rPr>
              <a:t>, </a:t>
            </a:r>
            <a:r>
              <a:rPr lang="en-US" altLang="en-US" b="1" dirty="0" err="1">
                <a:effectLst>
                  <a:outerShdw blurRad="38100" dist="38100" dir="2700000" algn="tl">
                    <a:srgbClr val="000000">
                      <a:alpha val="43137"/>
                    </a:srgbClr>
                  </a:outerShdw>
                </a:effectLst>
                <a:latin typeface="Consolas" panose="020B0609020204030204" pitchFamily="49" charset="0"/>
              </a:rPr>
              <a:t>t.ADDRESS</a:t>
            </a:r>
            <a:r>
              <a:rPr lang="en-US" altLang="en-US" b="1" dirty="0">
                <a:effectLst>
                  <a:outerShdw blurRad="38100" dist="38100" dir="2700000" algn="tl">
                    <a:srgbClr val="000000">
                      <a:alpha val="43137"/>
                    </a:srgbClr>
                  </a:outerShdw>
                </a:effectLst>
                <a:latin typeface="Consolas" panose="020B0609020204030204" pitchFamily="49" charset="0"/>
              </a:rPr>
              <a:t> | EMPLOYEE(t) and </a:t>
            </a:r>
          </a:p>
          <a:p>
            <a:pPr marL="0" indent="0" eaLnBrk="1" hangingPunct="1">
              <a:lnSpc>
                <a:spcPct val="150000"/>
              </a:lnSpc>
              <a:buNone/>
            </a:pPr>
            <a:r>
              <a:rPr lang="en-US" altLang="en-US" b="1" dirty="0">
                <a:effectLst>
                  <a:outerShdw blurRad="38100" dist="38100" dir="2700000" algn="tl">
                    <a:srgbClr val="000000">
                      <a:alpha val="43137"/>
                    </a:srgbClr>
                  </a:outerShdw>
                </a:effectLst>
                <a:latin typeface="Consolas" panose="020B0609020204030204" pitchFamily="49" charset="0"/>
              </a:rPr>
              <a:t>				      </a:t>
            </a:r>
            <a:r>
              <a:rPr lang="en-US" altLang="en-US" b="1" dirty="0" smtClean="0">
                <a:effectLst>
                  <a:outerShdw blurRad="38100" dist="38100" dir="2700000" algn="tl">
                    <a:srgbClr val="000000">
                      <a:alpha val="43137"/>
                    </a:srgbClr>
                  </a:outerShdw>
                </a:effectLst>
                <a:latin typeface="Consolas" panose="020B0609020204030204" pitchFamily="49" charset="0"/>
              </a:rPr>
              <a:t>  (</a:t>
            </a:r>
            <a:r>
              <a:rPr lang="en-US" altLang="en-US" b="1" dirty="0">
                <a:effectLst>
                  <a:outerShdw blurRad="38100" dist="38100" dir="2700000" algn="tl">
                    <a:srgbClr val="000000">
                      <a:alpha val="43137"/>
                    </a:srgbClr>
                  </a:outerShdw>
                </a:effectLst>
                <a:latin typeface="Symbol" panose="05050102010706020507" pitchFamily="18" charset="2"/>
              </a:rPr>
              <a:t></a:t>
            </a:r>
            <a:r>
              <a:rPr lang="en-US" altLang="en-US" b="1" dirty="0">
                <a:effectLst>
                  <a:outerShdw blurRad="38100" dist="38100" dir="2700000" algn="tl">
                    <a:srgbClr val="000000">
                      <a:alpha val="43137"/>
                    </a:srgbClr>
                  </a:outerShdw>
                </a:effectLst>
                <a:latin typeface="Consolas" panose="020B0609020204030204" pitchFamily="49" charset="0"/>
              </a:rPr>
              <a:t> d) </a:t>
            </a:r>
          </a:p>
          <a:p>
            <a:pPr marL="0" indent="0" eaLnBrk="1" hangingPunct="1">
              <a:lnSpc>
                <a:spcPct val="150000"/>
              </a:lnSpc>
              <a:buNone/>
            </a:pPr>
            <a:r>
              <a:rPr lang="en-US" altLang="en-US" b="1" dirty="0">
                <a:effectLst>
                  <a:outerShdw blurRad="38100" dist="38100" dir="2700000" algn="tl">
                    <a:srgbClr val="000000">
                      <a:alpha val="43137"/>
                    </a:srgbClr>
                  </a:outerShdw>
                </a:effectLst>
                <a:latin typeface="Consolas" panose="020B0609020204030204" pitchFamily="49" charset="0"/>
              </a:rPr>
              <a:t>                              </a:t>
            </a:r>
            <a:r>
              <a:rPr lang="en-US" altLang="en-US" b="1" dirty="0" smtClean="0">
                <a:effectLst>
                  <a:outerShdw blurRad="38100" dist="38100" dir="2700000" algn="tl">
                    <a:srgbClr val="000000">
                      <a:alpha val="43137"/>
                    </a:srgbClr>
                  </a:outerShdw>
                </a:effectLst>
                <a:latin typeface="Consolas" panose="020B0609020204030204" pitchFamily="49" charset="0"/>
              </a:rPr>
              <a:t>( </a:t>
            </a:r>
            <a:r>
              <a:rPr lang="en-US" altLang="en-US" b="1" dirty="0">
                <a:effectLst>
                  <a:outerShdw blurRad="38100" dist="38100" dir="2700000" algn="tl">
                    <a:srgbClr val="000000">
                      <a:alpha val="43137"/>
                    </a:srgbClr>
                  </a:outerShdw>
                </a:effectLst>
                <a:latin typeface="Consolas" panose="020B0609020204030204" pitchFamily="49" charset="0"/>
              </a:rPr>
              <a:t/>
            </a:r>
            <a:br>
              <a:rPr lang="en-US" altLang="en-US" b="1" dirty="0">
                <a:effectLst>
                  <a:outerShdw blurRad="38100" dist="38100" dir="2700000" algn="tl">
                    <a:srgbClr val="000000">
                      <a:alpha val="43137"/>
                    </a:srgbClr>
                  </a:outerShdw>
                </a:effectLst>
                <a:latin typeface="Consolas" panose="020B0609020204030204" pitchFamily="49" charset="0"/>
              </a:rPr>
            </a:br>
            <a:r>
              <a:rPr lang="en-US" altLang="en-US" b="1" dirty="0">
                <a:effectLst>
                  <a:outerShdw blurRad="38100" dist="38100" dir="2700000" algn="tl">
                    <a:srgbClr val="000000">
                      <a:alpha val="43137"/>
                    </a:srgbClr>
                  </a:outerShdw>
                </a:effectLst>
                <a:latin typeface="Consolas" panose="020B0609020204030204" pitchFamily="49" charset="0"/>
              </a:rPr>
              <a:t>                              </a:t>
            </a:r>
            <a:r>
              <a:rPr lang="en-US" altLang="en-US" b="1" dirty="0" smtClean="0">
                <a:effectLst>
                  <a:outerShdw blurRad="38100" dist="38100" dir="2700000" algn="tl">
                    <a:srgbClr val="000000">
                      <a:alpha val="43137"/>
                    </a:srgbClr>
                  </a:outerShdw>
                </a:effectLst>
                <a:latin typeface="Consolas" panose="020B0609020204030204" pitchFamily="49" charset="0"/>
              </a:rPr>
              <a:t> DEPARTMENT(d</a:t>
            </a:r>
            <a:r>
              <a:rPr lang="en-US" altLang="en-US" b="1" dirty="0">
                <a:effectLst>
                  <a:outerShdw blurRad="38100" dist="38100" dir="2700000" algn="tl">
                    <a:srgbClr val="000000">
                      <a:alpha val="43137"/>
                    </a:srgbClr>
                  </a:outerShdw>
                </a:effectLst>
                <a:latin typeface="Consolas" panose="020B0609020204030204" pitchFamily="49" charset="0"/>
              </a:rPr>
              <a:t>) and</a:t>
            </a:r>
            <a:br>
              <a:rPr lang="en-US" altLang="en-US" b="1" dirty="0">
                <a:effectLst>
                  <a:outerShdw blurRad="38100" dist="38100" dir="2700000" algn="tl">
                    <a:srgbClr val="000000">
                      <a:alpha val="43137"/>
                    </a:srgbClr>
                  </a:outerShdw>
                </a:effectLst>
                <a:latin typeface="Consolas" panose="020B0609020204030204" pitchFamily="49" charset="0"/>
              </a:rPr>
            </a:br>
            <a:r>
              <a:rPr lang="en-US" altLang="en-US" b="1" dirty="0">
                <a:effectLst>
                  <a:outerShdw blurRad="38100" dist="38100" dir="2700000" algn="tl">
                    <a:srgbClr val="000000">
                      <a:alpha val="43137"/>
                    </a:srgbClr>
                  </a:outerShdw>
                </a:effectLst>
                <a:latin typeface="Consolas" panose="020B0609020204030204" pitchFamily="49" charset="0"/>
              </a:rPr>
              <a:t>                               </a:t>
            </a:r>
            <a:r>
              <a:rPr lang="en-US" altLang="en-US" b="1" dirty="0" err="1" smtClean="0">
                <a:effectLst>
                  <a:outerShdw blurRad="38100" dist="38100" dir="2700000" algn="tl">
                    <a:srgbClr val="000000">
                      <a:alpha val="43137"/>
                    </a:srgbClr>
                  </a:outerShdw>
                </a:effectLst>
                <a:latin typeface="Consolas" panose="020B0609020204030204" pitchFamily="49" charset="0"/>
              </a:rPr>
              <a:t>d.DNAME</a:t>
            </a:r>
            <a:r>
              <a:rPr lang="en-US" altLang="en-US" b="1" dirty="0">
                <a:effectLst>
                  <a:outerShdw blurRad="38100" dist="38100" dir="2700000" algn="tl">
                    <a:srgbClr val="000000">
                      <a:alpha val="43137"/>
                    </a:srgbClr>
                  </a:outerShdw>
                </a:effectLst>
                <a:latin typeface="Consolas" panose="020B0609020204030204" pitchFamily="49" charset="0"/>
              </a:rPr>
              <a:t>=‘Research’ and</a:t>
            </a:r>
          </a:p>
          <a:p>
            <a:pPr eaLnBrk="1" hangingPunct="1">
              <a:lnSpc>
                <a:spcPct val="150000"/>
              </a:lnSpc>
              <a:buFont typeface="Wingdings" panose="05000000000000000000" pitchFamily="2" charset="2"/>
              <a:buNone/>
            </a:pPr>
            <a:r>
              <a:rPr lang="en-US" altLang="en-US" b="1" dirty="0">
                <a:effectLst>
                  <a:outerShdw blurRad="38100" dist="38100" dir="2700000" algn="tl">
                    <a:srgbClr val="000000">
                      <a:alpha val="43137"/>
                    </a:srgbClr>
                  </a:outerShdw>
                </a:effectLst>
                <a:latin typeface="Consolas" panose="020B0609020204030204" pitchFamily="49" charset="0"/>
              </a:rPr>
              <a:t>                               </a:t>
            </a:r>
            <a:r>
              <a:rPr lang="en-US" altLang="en-US" b="1" dirty="0" err="1" smtClean="0">
                <a:effectLst>
                  <a:outerShdw blurRad="38100" dist="38100" dir="2700000" algn="tl">
                    <a:srgbClr val="000000">
                      <a:alpha val="43137"/>
                    </a:srgbClr>
                  </a:outerShdw>
                </a:effectLst>
                <a:latin typeface="Consolas" panose="020B0609020204030204" pitchFamily="49" charset="0"/>
              </a:rPr>
              <a:t>d.DNUMBER</a:t>
            </a:r>
            <a:r>
              <a:rPr lang="en-US" altLang="en-US" b="1" dirty="0" smtClean="0">
                <a:effectLst>
                  <a:outerShdw blurRad="38100" dist="38100" dir="2700000" algn="tl">
                    <a:srgbClr val="000000">
                      <a:alpha val="43137"/>
                    </a:srgbClr>
                  </a:outerShdw>
                </a:effectLst>
                <a:latin typeface="Consolas" panose="020B0609020204030204" pitchFamily="49" charset="0"/>
              </a:rPr>
              <a:t>=</a:t>
            </a:r>
            <a:r>
              <a:rPr lang="en-US" altLang="en-US" b="1" dirty="0" err="1" smtClean="0">
                <a:effectLst>
                  <a:outerShdw blurRad="38100" dist="38100" dir="2700000" algn="tl">
                    <a:srgbClr val="000000">
                      <a:alpha val="43137"/>
                    </a:srgbClr>
                  </a:outerShdw>
                </a:effectLst>
                <a:latin typeface="Consolas" panose="020B0609020204030204" pitchFamily="49" charset="0"/>
              </a:rPr>
              <a:t>t.DNO</a:t>
            </a:r>
            <a:r>
              <a:rPr lang="en-US" altLang="en-US" b="1" dirty="0">
                <a:effectLst>
                  <a:outerShdw blurRad="38100" dist="38100" dir="2700000" algn="tl">
                    <a:srgbClr val="000000">
                      <a:alpha val="43137"/>
                    </a:srgbClr>
                  </a:outerShdw>
                </a:effectLst>
                <a:latin typeface="Consolas" panose="020B0609020204030204" pitchFamily="49" charset="0"/>
              </a:rPr>
              <a:t/>
            </a:r>
            <a:br>
              <a:rPr lang="en-US" altLang="en-US" b="1" dirty="0">
                <a:effectLst>
                  <a:outerShdw blurRad="38100" dist="38100" dir="2700000" algn="tl">
                    <a:srgbClr val="000000">
                      <a:alpha val="43137"/>
                    </a:srgbClr>
                  </a:outerShdw>
                </a:effectLst>
                <a:latin typeface="Consolas" panose="020B0609020204030204" pitchFamily="49" charset="0"/>
              </a:rPr>
            </a:br>
            <a:r>
              <a:rPr lang="en-US" altLang="en-US" b="1" dirty="0">
                <a:effectLst>
                  <a:outerShdw blurRad="38100" dist="38100" dir="2700000" algn="tl">
                    <a:srgbClr val="000000">
                      <a:alpha val="43137"/>
                    </a:srgbClr>
                  </a:outerShdw>
                </a:effectLst>
                <a:latin typeface="Consolas" panose="020B0609020204030204" pitchFamily="49" charset="0"/>
              </a:rPr>
              <a:t>                              </a:t>
            </a:r>
            <a:r>
              <a:rPr lang="en-US" altLang="en-US" b="1" dirty="0" smtClean="0">
                <a:effectLst>
                  <a:outerShdw blurRad="38100" dist="38100" dir="2700000" algn="tl">
                    <a:srgbClr val="000000">
                      <a:alpha val="43137"/>
                    </a:srgbClr>
                  </a:outerShdw>
                </a:effectLst>
                <a:latin typeface="Consolas" panose="020B0609020204030204" pitchFamily="49" charset="0"/>
              </a:rPr>
              <a:t>)</a:t>
            </a:r>
            <a:endParaRPr lang="en-US" altLang="en-US" b="1" dirty="0">
              <a:effectLst>
                <a:outerShdw blurRad="38100" dist="38100" dir="2700000" algn="tl">
                  <a:srgbClr val="000000">
                    <a:alpha val="43137"/>
                  </a:srgbClr>
                </a:outerShdw>
              </a:effectLst>
              <a:latin typeface="Consolas" panose="020B0609020204030204" pitchFamily="49" charset="0"/>
            </a:endParaRPr>
          </a:p>
          <a:p>
            <a:pPr eaLnBrk="1" hangingPunct="1">
              <a:lnSpc>
                <a:spcPct val="150000"/>
              </a:lnSpc>
              <a:buFont typeface="Wingdings" panose="05000000000000000000" pitchFamily="2" charset="2"/>
              <a:buNone/>
            </a:pPr>
            <a:r>
              <a:rPr lang="en-US" altLang="en-US" b="1" dirty="0" smtClean="0">
                <a:effectLst>
                  <a:outerShdw blurRad="38100" dist="38100" dir="2700000" algn="tl">
                    <a:srgbClr val="000000">
                      <a:alpha val="43137"/>
                    </a:srgbClr>
                  </a:outerShdw>
                </a:effectLst>
                <a:latin typeface="Consolas" panose="020B0609020204030204" pitchFamily="49" charset="0"/>
              </a:rPr>
              <a:t>}</a:t>
            </a:r>
            <a:endParaRPr lang="en-US" altLang="en-US" dirty="0">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97201736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9"/>
          <p:cNvSpPr>
            <a:spLocks noGrp="1" noChangeArrowheads="1"/>
          </p:cNvSpPr>
          <p:nvPr>
            <p:ph type="title"/>
          </p:nvPr>
        </p:nvSpPr>
        <p:spPr>
          <a:solidFill>
            <a:srgbClr val="0070C0"/>
          </a:solidFill>
        </p:spPr>
        <p:txBody>
          <a:bodyPr/>
          <a:lstStyle/>
          <a:p>
            <a:pPr eaLnBrk="1" hangingPunct="1"/>
            <a:r>
              <a:rPr lang="en-US" altLang="en-US" sz="3200" dirty="0" smtClean="0"/>
              <a:t>Example - </a:t>
            </a:r>
            <a:r>
              <a:rPr lang="en-US" altLang="en-US" sz="3200" dirty="0" smtClean="0"/>
              <a:t>Query Using Existential Quantifier</a:t>
            </a:r>
          </a:p>
        </p:txBody>
      </p:sp>
      <p:sp>
        <p:nvSpPr>
          <p:cNvPr id="152580" name="Rectangle 10"/>
          <p:cNvSpPr>
            <a:spLocks noGrp="1" noChangeArrowheads="1"/>
          </p:cNvSpPr>
          <p:nvPr>
            <p:ph type="body" idx="1"/>
          </p:nvPr>
        </p:nvSpPr>
        <p:spPr>
          <a:xfrm>
            <a:off x="26127" y="639418"/>
            <a:ext cx="9117873" cy="1036982"/>
          </a:xfrm>
        </p:spPr>
        <p:txBody>
          <a:bodyPr/>
          <a:lstStyle/>
          <a:p>
            <a:pPr eaLnBrk="1" hangingPunct="1">
              <a:lnSpc>
                <a:spcPct val="150000"/>
              </a:lnSpc>
              <a:buNone/>
            </a:pP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a:t>
            </a:r>
            <a:r>
              <a:rPr lang="en-US" altLang="en-US" sz="2000" b="1" dirty="0" err="1" smtClean="0">
                <a:solidFill>
                  <a:schemeClr val="tx1"/>
                </a:solidFill>
                <a:effectLst>
                  <a:outerShdw blurRad="38100" dist="38100" dir="2700000" algn="tl">
                    <a:srgbClr val="000000">
                      <a:alpha val="43137"/>
                    </a:srgbClr>
                  </a:outerShdw>
                </a:effectLst>
                <a:latin typeface="Consolas" panose="020B0609020204030204" pitchFamily="49" charset="0"/>
              </a:rPr>
              <a:t>t.FNAME</a:t>
            </a: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 </a:t>
            </a:r>
            <a:r>
              <a:rPr lang="en-US" altLang="en-US" sz="2000" b="1" dirty="0" err="1" smtClean="0">
                <a:solidFill>
                  <a:schemeClr val="tx1"/>
                </a:solidFill>
                <a:effectLst>
                  <a:outerShdw blurRad="38100" dist="38100" dir="2700000" algn="tl">
                    <a:srgbClr val="000000">
                      <a:alpha val="43137"/>
                    </a:srgbClr>
                  </a:outerShdw>
                </a:effectLst>
                <a:latin typeface="Consolas" panose="020B0609020204030204" pitchFamily="49" charset="0"/>
              </a:rPr>
              <a:t>t.LNAME</a:t>
            </a: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 </a:t>
            </a:r>
            <a:r>
              <a:rPr lang="en-US" altLang="en-US" sz="2000" b="1" dirty="0" err="1" smtClean="0">
                <a:solidFill>
                  <a:schemeClr val="tx1"/>
                </a:solidFill>
                <a:effectLst>
                  <a:outerShdw blurRad="38100" dist="38100" dir="2700000" algn="tl">
                    <a:srgbClr val="000000">
                      <a:alpha val="43137"/>
                    </a:srgbClr>
                  </a:outerShdw>
                </a:effectLst>
                <a:latin typeface="Consolas" panose="020B0609020204030204" pitchFamily="49" charset="0"/>
              </a:rPr>
              <a:t>t.ADDRESS</a:t>
            </a: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 | EMPLOYEE(t) and </a:t>
            </a: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a:t>
            </a:r>
            <a:r>
              <a:rPr lang="en-US" altLang="en-US" sz="2000" b="1" dirty="0">
                <a:effectLst>
                  <a:outerShdw blurRad="38100" dist="38100" dir="2700000" algn="tl">
                    <a:srgbClr val="000000">
                      <a:alpha val="43137"/>
                    </a:srgbClr>
                  </a:outerShdw>
                </a:effectLst>
                <a:latin typeface="Symbol" panose="05050102010706020507" pitchFamily="18" charset="2"/>
              </a:rPr>
              <a:t></a:t>
            </a: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 </a:t>
            </a: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d) </a:t>
            </a:r>
            <a:b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b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(DEPARTMENT(d) and </a:t>
            </a:r>
            <a:r>
              <a:rPr lang="en-US" altLang="en-US" sz="2000" b="1" dirty="0" err="1" smtClean="0">
                <a:solidFill>
                  <a:schemeClr val="tx1"/>
                </a:solidFill>
                <a:effectLst>
                  <a:outerShdw blurRad="38100" dist="38100" dir="2700000" algn="tl">
                    <a:srgbClr val="000000">
                      <a:alpha val="43137"/>
                    </a:srgbClr>
                  </a:outerShdw>
                </a:effectLst>
                <a:latin typeface="Consolas" panose="020B0609020204030204" pitchFamily="49" charset="0"/>
              </a:rPr>
              <a:t>d.DNAME</a:t>
            </a: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=‘Research’ and </a:t>
            </a:r>
            <a:r>
              <a:rPr lang="en-US" altLang="en-US" sz="2000" b="1" dirty="0" err="1" smtClean="0">
                <a:solidFill>
                  <a:schemeClr val="tx1"/>
                </a:solidFill>
                <a:effectLst>
                  <a:outerShdw blurRad="38100" dist="38100" dir="2700000" algn="tl">
                    <a:srgbClr val="000000">
                      <a:alpha val="43137"/>
                    </a:srgbClr>
                  </a:outerShdw>
                </a:effectLst>
                <a:latin typeface="Consolas" panose="020B0609020204030204" pitchFamily="49" charset="0"/>
              </a:rPr>
              <a:t>d.DNUMBER</a:t>
            </a: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a:t>
            </a:r>
            <a:r>
              <a:rPr lang="en-US" altLang="en-US" sz="2000" b="1" dirty="0" err="1" smtClean="0">
                <a:solidFill>
                  <a:schemeClr val="tx1"/>
                </a:solidFill>
                <a:effectLst>
                  <a:outerShdw blurRad="38100" dist="38100" dir="2700000" algn="tl">
                    <a:srgbClr val="000000">
                      <a:alpha val="43137"/>
                    </a:srgbClr>
                  </a:outerShdw>
                </a:effectLst>
                <a:latin typeface="Consolas" panose="020B0609020204030204" pitchFamily="49" charset="0"/>
              </a:rPr>
              <a:t>t.DNO</a:t>
            </a:r>
            <a:r>
              <a:rPr lang="en-US" altLang="en-US" sz="2000" b="1" dirty="0" smtClean="0">
                <a:solidFill>
                  <a:schemeClr val="tx1"/>
                </a:solidFill>
                <a:effectLst>
                  <a:outerShdw blurRad="38100" dist="38100" dir="2700000" algn="tl">
                    <a:srgbClr val="000000">
                      <a:alpha val="43137"/>
                    </a:srgbClr>
                  </a:outerShdw>
                </a:effectLst>
                <a:latin typeface="Consolas" panose="020B0609020204030204" pitchFamily="49" charset="0"/>
              </a:rPr>
              <a:t>)}</a:t>
            </a:r>
            <a:endParaRPr lang="en-US" altLang="en-US" sz="2000" dirty="0" smtClean="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4" name="Rectangle 10"/>
          <p:cNvSpPr txBox="1">
            <a:spLocks noChangeArrowheads="1"/>
          </p:cNvSpPr>
          <p:nvPr/>
        </p:nvSpPr>
        <p:spPr bwMode="auto">
          <a:xfrm>
            <a:off x="22814" y="1828800"/>
            <a:ext cx="9088056" cy="4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r>
              <a:rPr lang="en-US" altLang="en-US" sz="2400" kern="0" dirty="0" smtClean="0"/>
              <a:t>The only </a:t>
            </a:r>
            <a:r>
              <a:rPr lang="en-US" altLang="en-US" sz="2400" i="1" kern="0" dirty="0" smtClean="0"/>
              <a:t>free tuple variables</a:t>
            </a:r>
            <a:r>
              <a:rPr lang="en-US" altLang="en-US" sz="2400" kern="0" dirty="0" smtClean="0"/>
              <a:t> in a relational calculus expression should be those that appear to the left of the bar ( | ).</a:t>
            </a:r>
          </a:p>
          <a:p>
            <a:pPr lvl="1" eaLnBrk="1" hangingPunct="1"/>
            <a:r>
              <a:rPr lang="en-US" altLang="en-US" sz="2400" kern="0" dirty="0" smtClean="0"/>
              <a:t>In above query, t is the only free variable; it is then </a:t>
            </a:r>
            <a:r>
              <a:rPr lang="en-US" altLang="en-US" sz="2400" i="1" kern="0" dirty="0" smtClean="0"/>
              <a:t>bound successively</a:t>
            </a:r>
            <a:r>
              <a:rPr lang="en-US" altLang="en-US" sz="2400" kern="0" dirty="0" smtClean="0"/>
              <a:t> to each tuple.</a:t>
            </a:r>
          </a:p>
          <a:p>
            <a:pPr eaLnBrk="1" hangingPunct="1"/>
            <a:r>
              <a:rPr lang="en-US" altLang="en-US" sz="2400" kern="0" dirty="0" smtClean="0"/>
              <a:t>If a tuple </a:t>
            </a:r>
            <a:r>
              <a:rPr lang="en-US" altLang="en-US" sz="2400" i="1" kern="0" dirty="0" smtClean="0"/>
              <a:t>satisfies the conditions</a:t>
            </a:r>
            <a:r>
              <a:rPr lang="en-US" altLang="en-US" sz="2400" kern="0" dirty="0" smtClean="0"/>
              <a:t> specified in the query, the attributes FNAME, LNAME, and ADDRESS are retrieved for each such tuple. </a:t>
            </a:r>
          </a:p>
          <a:p>
            <a:pPr lvl="1" eaLnBrk="1" hangingPunct="1"/>
            <a:r>
              <a:rPr lang="en-US" altLang="en-US" sz="2400" kern="0" dirty="0" smtClean="0"/>
              <a:t>The conditions EMPLOYEE (t) and DEPARTMENT(d) specify the </a:t>
            </a:r>
            <a:r>
              <a:rPr lang="en-US" altLang="en-US" sz="2400" b="1" kern="0" dirty="0" smtClean="0"/>
              <a:t>range relations </a:t>
            </a:r>
            <a:r>
              <a:rPr lang="en-US" altLang="en-US" sz="2400" kern="0" dirty="0" smtClean="0"/>
              <a:t>for </a:t>
            </a:r>
            <a:r>
              <a:rPr lang="en-US" altLang="en-US" sz="2400" b="1" kern="0" dirty="0" smtClean="0"/>
              <a:t>t </a:t>
            </a:r>
            <a:r>
              <a:rPr lang="en-US" altLang="en-US" sz="2400" kern="0" dirty="0" smtClean="0"/>
              <a:t>and </a:t>
            </a:r>
            <a:r>
              <a:rPr lang="en-US" altLang="en-US" sz="2400" b="1" kern="0" dirty="0" smtClean="0"/>
              <a:t>d</a:t>
            </a:r>
            <a:r>
              <a:rPr lang="en-US" altLang="en-US" sz="2400" kern="0" dirty="0" smtClean="0"/>
              <a:t>. </a:t>
            </a:r>
          </a:p>
          <a:p>
            <a:pPr lvl="1" eaLnBrk="1" hangingPunct="1"/>
            <a:r>
              <a:rPr lang="en-US" altLang="en-US" sz="2400" kern="0" dirty="0" smtClean="0"/>
              <a:t>The condition </a:t>
            </a:r>
            <a:r>
              <a:rPr lang="en-US" altLang="en-US" sz="2400" kern="0" dirty="0" err="1" smtClean="0"/>
              <a:t>d.DNAME</a:t>
            </a:r>
            <a:r>
              <a:rPr lang="en-US" altLang="en-US" sz="2400" kern="0" dirty="0" smtClean="0"/>
              <a:t> = ‘Research’ is a selection condition and corresponds to a SELECT operation in the relational algebra, whereas the condition </a:t>
            </a:r>
            <a:r>
              <a:rPr lang="en-US" altLang="en-US" sz="2400" b="1" kern="0" dirty="0" err="1" smtClean="0"/>
              <a:t>d.DNUMBER</a:t>
            </a:r>
            <a:r>
              <a:rPr lang="en-US" altLang="en-US" sz="2400" b="1" kern="0" dirty="0" smtClean="0"/>
              <a:t> = </a:t>
            </a:r>
            <a:r>
              <a:rPr lang="en-US" altLang="en-US" sz="2400" b="1" kern="0" dirty="0" err="1" smtClean="0"/>
              <a:t>t.DNO</a:t>
            </a:r>
            <a:r>
              <a:rPr lang="en-US" altLang="en-US" sz="2400" b="1" kern="0" dirty="0" smtClean="0"/>
              <a:t> is a JOIN condition.</a:t>
            </a:r>
            <a:endParaRPr lang="en-US" altLang="en-US" sz="2400" b="1" kern="0" dirty="0" smtClean="0"/>
          </a:p>
        </p:txBody>
      </p:sp>
    </p:spTree>
    <p:extLst>
      <p:ext uri="{BB962C8B-B14F-4D97-AF65-F5344CB8AC3E}">
        <p14:creationId xmlns:p14="http://schemas.microsoft.com/office/powerpoint/2010/main" val="1453360938"/>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6"/>
          <p:cNvSpPr>
            <a:spLocks noGrp="1" noChangeArrowheads="1"/>
          </p:cNvSpPr>
          <p:nvPr>
            <p:ph type="title"/>
          </p:nvPr>
        </p:nvSpPr>
        <p:spPr>
          <a:xfrm>
            <a:off x="0" y="1"/>
            <a:ext cx="9144000" cy="609600"/>
          </a:xfrm>
        </p:spPr>
        <p:txBody>
          <a:bodyPr/>
          <a:lstStyle/>
          <a:p>
            <a:pPr eaLnBrk="1" hangingPunct="1"/>
            <a:r>
              <a:rPr lang="en-US" altLang="en-US" dirty="0" smtClean="0"/>
              <a:t>Languages Based on Tuple Relational </a:t>
            </a:r>
            <a:r>
              <a:rPr lang="en-US" altLang="en-US" dirty="0" smtClean="0"/>
              <a:t>Calculus</a:t>
            </a:r>
            <a:endParaRPr lang="en-US" altLang="en-US" dirty="0" smtClean="0"/>
          </a:p>
        </p:txBody>
      </p:sp>
      <p:sp>
        <p:nvSpPr>
          <p:cNvPr id="156676" name="Rectangle 7"/>
          <p:cNvSpPr>
            <a:spLocks noGrp="1" noChangeArrowheads="1"/>
          </p:cNvSpPr>
          <p:nvPr>
            <p:ph type="body" idx="1"/>
          </p:nvPr>
        </p:nvSpPr>
        <p:spPr>
          <a:xfrm>
            <a:off x="26127" y="614680"/>
            <a:ext cx="9083040" cy="6243320"/>
          </a:xfrm>
        </p:spPr>
        <p:txBody>
          <a:bodyPr/>
          <a:lstStyle/>
          <a:p>
            <a:pPr eaLnBrk="1" hangingPunct="1">
              <a:lnSpc>
                <a:spcPct val="150000"/>
              </a:lnSpc>
            </a:pPr>
            <a:r>
              <a:rPr lang="en-US" altLang="en-US" sz="2600" dirty="0" smtClean="0"/>
              <a:t>The language </a:t>
            </a:r>
            <a:r>
              <a:rPr lang="en-US" altLang="en-US" sz="2600" b="1" dirty="0" smtClean="0"/>
              <a:t>SQL</a:t>
            </a:r>
            <a:r>
              <a:rPr lang="en-US" altLang="en-US" sz="2600" dirty="0" smtClean="0"/>
              <a:t> is based on tuple calculus. It uses the basic block structure to express the queries in tuple calculus:</a:t>
            </a:r>
          </a:p>
          <a:p>
            <a:pPr lvl="1" eaLnBrk="1" hangingPunct="1">
              <a:lnSpc>
                <a:spcPct val="150000"/>
              </a:lnSpc>
            </a:pPr>
            <a:r>
              <a:rPr lang="en-US" altLang="en-US" dirty="0" smtClean="0">
                <a:latin typeface="Consolas" panose="020B0609020204030204" pitchFamily="49" charset="0"/>
              </a:rPr>
              <a:t>SELECT &lt;list of attributes&gt; </a:t>
            </a:r>
          </a:p>
          <a:p>
            <a:pPr lvl="1" eaLnBrk="1" hangingPunct="1">
              <a:lnSpc>
                <a:spcPct val="150000"/>
              </a:lnSpc>
            </a:pPr>
            <a:r>
              <a:rPr lang="en-US" altLang="en-US" dirty="0" smtClean="0">
                <a:latin typeface="Consolas" panose="020B0609020204030204" pitchFamily="49" charset="0"/>
              </a:rPr>
              <a:t>FROM &lt;list of relations&gt; </a:t>
            </a:r>
          </a:p>
          <a:p>
            <a:pPr lvl="1" eaLnBrk="1" hangingPunct="1">
              <a:lnSpc>
                <a:spcPct val="150000"/>
              </a:lnSpc>
            </a:pPr>
            <a:r>
              <a:rPr lang="en-US" altLang="en-US" dirty="0" smtClean="0">
                <a:latin typeface="Consolas" panose="020B0609020204030204" pitchFamily="49" charset="0"/>
              </a:rPr>
              <a:t>WHERE &lt;conditions&gt; </a:t>
            </a:r>
          </a:p>
          <a:p>
            <a:pPr eaLnBrk="1" hangingPunct="1">
              <a:lnSpc>
                <a:spcPct val="150000"/>
              </a:lnSpc>
            </a:pPr>
            <a:r>
              <a:rPr lang="en-US" altLang="en-US" sz="2600" dirty="0" smtClean="0"/>
              <a:t>SELECT clause mentions the attributes being projected, the FROM clause mentions the relations needed in the query, and the WHERE clause mentions the selection as well as the join </a:t>
            </a:r>
            <a:r>
              <a:rPr lang="en-US" altLang="en-US" sz="2600" dirty="0" smtClean="0"/>
              <a:t>conditions.</a:t>
            </a:r>
          </a:p>
        </p:txBody>
      </p:sp>
    </p:spTree>
    <p:extLst>
      <p:ext uri="{BB962C8B-B14F-4D97-AF65-F5344CB8AC3E}">
        <p14:creationId xmlns:p14="http://schemas.microsoft.com/office/powerpoint/2010/main" val="383256687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15"/>
          <p:cNvSpPr>
            <a:spLocks noGrp="1" noChangeArrowheads="1"/>
          </p:cNvSpPr>
          <p:nvPr>
            <p:ph type="title"/>
          </p:nvPr>
        </p:nvSpPr>
        <p:spPr>
          <a:solidFill>
            <a:srgbClr val="0070C0"/>
          </a:solidFill>
        </p:spPr>
        <p:txBody>
          <a:bodyPr/>
          <a:lstStyle/>
          <a:p>
            <a:pPr eaLnBrk="1" hangingPunct="1"/>
            <a:r>
              <a:rPr lang="en-US" altLang="en-US" sz="3200" dirty="0" smtClean="0"/>
              <a:t>The Domain Relational Calculus </a:t>
            </a:r>
          </a:p>
        </p:txBody>
      </p:sp>
      <p:sp>
        <p:nvSpPr>
          <p:cNvPr id="160772" name="Rectangle 16"/>
          <p:cNvSpPr>
            <a:spLocks noGrp="1" noChangeArrowheads="1"/>
          </p:cNvSpPr>
          <p:nvPr>
            <p:ph type="body" idx="1"/>
          </p:nvPr>
        </p:nvSpPr>
        <p:spPr>
          <a:xfrm>
            <a:off x="0" y="609601"/>
            <a:ext cx="9083040" cy="6248399"/>
          </a:xfrm>
        </p:spPr>
        <p:txBody>
          <a:bodyPr/>
          <a:lstStyle/>
          <a:p>
            <a:pPr eaLnBrk="1" hangingPunct="1">
              <a:lnSpc>
                <a:spcPct val="150000"/>
              </a:lnSpc>
            </a:pPr>
            <a:r>
              <a:rPr lang="en-US" altLang="en-US" sz="2000" dirty="0" smtClean="0"/>
              <a:t>Another variation of relational calculus called the domain relational calculus, or simply, domain calculus is equivalent to tuple calculus and to relational algebra.</a:t>
            </a:r>
          </a:p>
          <a:p>
            <a:pPr eaLnBrk="1" hangingPunct="1">
              <a:lnSpc>
                <a:spcPct val="150000"/>
              </a:lnSpc>
            </a:pPr>
            <a:r>
              <a:rPr lang="en-US" altLang="en-US" sz="2000" dirty="0" smtClean="0"/>
              <a:t>The language called QBE (Query-By-Example) that is related to domain calculus was developed almost concurrently to SQL at IBM Research, Yorktown Heights, New York. </a:t>
            </a:r>
          </a:p>
          <a:p>
            <a:pPr lvl="1" eaLnBrk="1" hangingPunct="1">
              <a:lnSpc>
                <a:spcPct val="150000"/>
              </a:lnSpc>
            </a:pPr>
            <a:r>
              <a:rPr lang="en-US" altLang="en-US" sz="2000" dirty="0" smtClean="0"/>
              <a:t>Domain calculus was thought of as a way to explain what QBE does.</a:t>
            </a:r>
          </a:p>
          <a:p>
            <a:pPr eaLnBrk="1" hangingPunct="1">
              <a:lnSpc>
                <a:spcPct val="150000"/>
              </a:lnSpc>
            </a:pPr>
            <a:r>
              <a:rPr lang="en-US" altLang="en-US" sz="2000" dirty="0" smtClean="0"/>
              <a:t>Domain calculus differs from tuple calculus in the type of variables used in formulas:</a:t>
            </a:r>
          </a:p>
          <a:p>
            <a:pPr lvl="1" eaLnBrk="1" hangingPunct="1">
              <a:lnSpc>
                <a:spcPct val="150000"/>
              </a:lnSpc>
            </a:pPr>
            <a:r>
              <a:rPr lang="en-US" altLang="en-US" sz="2000" dirty="0" smtClean="0"/>
              <a:t>Rather than having variables range over tuples, the variables range over single values from domains of attributes.</a:t>
            </a:r>
          </a:p>
          <a:p>
            <a:pPr eaLnBrk="1" hangingPunct="1">
              <a:lnSpc>
                <a:spcPct val="150000"/>
              </a:lnSpc>
            </a:pPr>
            <a:r>
              <a:rPr lang="en-US" altLang="en-US" sz="2000" dirty="0" smtClean="0"/>
              <a:t>To form a relation of degree n for a query result, we must have n of these domain variables— one for each attribute.</a:t>
            </a:r>
          </a:p>
        </p:txBody>
      </p:sp>
    </p:spTree>
    <p:extLst>
      <p:ext uri="{BB962C8B-B14F-4D97-AF65-F5344CB8AC3E}">
        <p14:creationId xmlns:p14="http://schemas.microsoft.com/office/powerpoint/2010/main" val="2955184212"/>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0" y="1"/>
            <a:ext cx="9144000" cy="609600"/>
          </a:xfrm>
          <a:solidFill>
            <a:srgbClr val="0070C0"/>
          </a:solidFill>
        </p:spPr>
        <p:txBody>
          <a:bodyPr/>
          <a:lstStyle/>
          <a:p>
            <a:pPr eaLnBrk="1" hangingPunct="1"/>
            <a:r>
              <a:rPr lang="en-US" altLang="en-US" sz="3200" dirty="0" smtClean="0"/>
              <a:t>The Domain Relational Calculus (continued)</a:t>
            </a:r>
          </a:p>
        </p:txBody>
      </p:sp>
      <p:sp>
        <p:nvSpPr>
          <p:cNvPr id="162820" name="Rectangle 3"/>
          <p:cNvSpPr>
            <a:spLocks noGrp="1" noChangeArrowheads="1"/>
          </p:cNvSpPr>
          <p:nvPr>
            <p:ph type="body" idx="1"/>
          </p:nvPr>
        </p:nvSpPr>
        <p:spPr>
          <a:xfrm>
            <a:off x="26127" y="729433"/>
            <a:ext cx="9083040" cy="6052367"/>
          </a:xfrm>
        </p:spPr>
        <p:txBody>
          <a:bodyPr/>
          <a:lstStyle/>
          <a:p>
            <a:pPr eaLnBrk="1" hangingPunct="1">
              <a:lnSpc>
                <a:spcPct val="150000"/>
              </a:lnSpc>
            </a:pPr>
            <a:r>
              <a:rPr lang="en-US" altLang="en-US" dirty="0" smtClean="0"/>
              <a:t> An expression of the domain calculus is of the form</a:t>
            </a:r>
          </a:p>
          <a:p>
            <a:pPr eaLnBrk="1" hangingPunct="1">
              <a:lnSpc>
                <a:spcPct val="150000"/>
              </a:lnSpc>
              <a:buFont typeface="Wingdings" panose="05000000000000000000" pitchFamily="2" charset="2"/>
              <a:buNone/>
            </a:pPr>
            <a:r>
              <a:rPr lang="en-US" altLang="en-US" b="1" dirty="0" smtClean="0"/>
              <a:t>{ x</a:t>
            </a:r>
            <a:r>
              <a:rPr lang="en-US" altLang="en-US" b="1" baseline="-25000" dirty="0" smtClean="0"/>
              <a:t>1</a:t>
            </a:r>
            <a:r>
              <a:rPr lang="en-US" altLang="en-US" b="1" dirty="0" smtClean="0"/>
              <a:t>, x</a:t>
            </a:r>
            <a:r>
              <a:rPr lang="en-US" altLang="en-US" b="1" baseline="-25000" dirty="0" smtClean="0"/>
              <a:t>2</a:t>
            </a:r>
            <a:r>
              <a:rPr lang="en-US" altLang="en-US" b="1" dirty="0" smtClean="0"/>
              <a:t>, ..., </a:t>
            </a:r>
            <a:r>
              <a:rPr lang="en-US" altLang="en-US" b="1" dirty="0" err="1" smtClean="0"/>
              <a:t>x</a:t>
            </a:r>
            <a:r>
              <a:rPr lang="en-US" altLang="en-US" b="1" baseline="-25000" dirty="0" err="1" smtClean="0"/>
              <a:t>n</a:t>
            </a:r>
            <a:r>
              <a:rPr lang="en-US" altLang="en-US" b="1" dirty="0" smtClean="0"/>
              <a:t> | COND(x</a:t>
            </a:r>
            <a:r>
              <a:rPr lang="en-US" altLang="en-US" b="1" baseline="-25000" dirty="0" smtClean="0"/>
              <a:t>1</a:t>
            </a:r>
            <a:r>
              <a:rPr lang="en-US" altLang="en-US" b="1" dirty="0" smtClean="0"/>
              <a:t>, x</a:t>
            </a:r>
            <a:r>
              <a:rPr lang="en-US" altLang="en-US" b="1" baseline="-25000" dirty="0" smtClean="0"/>
              <a:t>2</a:t>
            </a:r>
            <a:r>
              <a:rPr lang="en-US" altLang="en-US" b="1" dirty="0" smtClean="0"/>
              <a:t>, ..., </a:t>
            </a:r>
            <a:r>
              <a:rPr lang="en-US" altLang="en-US" b="1" dirty="0" err="1" smtClean="0"/>
              <a:t>x</a:t>
            </a:r>
            <a:r>
              <a:rPr lang="en-US" altLang="en-US" b="1" baseline="-25000" dirty="0" err="1" smtClean="0"/>
              <a:t>n</a:t>
            </a:r>
            <a:r>
              <a:rPr lang="en-US" altLang="en-US" b="1" dirty="0" smtClean="0"/>
              <a:t>, x</a:t>
            </a:r>
            <a:r>
              <a:rPr lang="en-US" altLang="en-US" b="1" baseline="-25000" dirty="0" smtClean="0"/>
              <a:t>n+1</a:t>
            </a:r>
            <a:r>
              <a:rPr lang="en-US" altLang="en-US" b="1" dirty="0" smtClean="0"/>
              <a:t>, x</a:t>
            </a:r>
            <a:r>
              <a:rPr lang="en-US" altLang="en-US" b="1" baseline="-25000" dirty="0" smtClean="0"/>
              <a:t>n+2</a:t>
            </a:r>
            <a:r>
              <a:rPr lang="en-US" altLang="en-US" b="1" dirty="0" smtClean="0"/>
              <a:t>, ..., </a:t>
            </a:r>
            <a:r>
              <a:rPr lang="en-US" altLang="en-US" b="1" dirty="0" err="1" smtClean="0"/>
              <a:t>x</a:t>
            </a:r>
            <a:r>
              <a:rPr lang="en-US" altLang="en-US" b="1" baseline="-25000" dirty="0" err="1" smtClean="0"/>
              <a:t>n+m</a:t>
            </a:r>
            <a:r>
              <a:rPr lang="en-US" altLang="en-US" b="1" dirty="0" smtClean="0"/>
              <a:t>)}</a:t>
            </a:r>
          </a:p>
          <a:p>
            <a:pPr lvl="1" eaLnBrk="1" hangingPunct="1">
              <a:lnSpc>
                <a:spcPct val="150000"/>
              </a:lnSpc>
            </a:pPr>
            <a:r>
              <a:rPr lang="en-US" altLang="en-US" dirty="0" smtClean="0"/>
              <a:t>where x</a:t>
            </a:r>
            <a:r>
              <a:rPr lang="en-US" altLang="en-US" baseline="-25000" dirty="0" smtClean="0"/>
              <a:t>1</a:t>
            </a:r>
            <a:r>
              <a:rPr lang="en-US" altLang="en-US" dirty="0" smtClean="0"/>
              <a:t>, x</a:t>
            </a:r>
            <a:r>
              <a:rPr lang="en-US" altLang="en-US" baseline="-25000" dirty="0" smtClean="0"/>
              <a:t>2</a:t>
            </a:r>
            <a:r>
              <a:rPr lang="en-US" altLang="en-US" dirty="0" smtClean="0"/>
              <a:t>, . . ., </a:t>
            </a:r>
            <a:r>
              <a:rPr lang="en-US" altLang="en-US" dirty="0" err="1" smtClean="0"/>
              <a:t>x</a:t>
            </a:r>
            <a:r>
              <a:rPr lang="en-US" altLang="en-US" baseline="-25000" dirty="0" err="1" smtClean="0"/>
              <a:t>n</a:t>
            </a:r>
            <a:r>
              <a:rPr lang="en-US" altLang="en-US" dirty="0" smtClean="0"/>
              <a:t>, x</a:t>
            </a:r>
            <a:r>
              <a:rPr lang="en-US" altLang="en-US" baseline="-25000" dirty="0" smtClean="0"/>
              <a:t>n+1</a:t>
            </a:r>
            <a:r>
              <a:rPr lang="en-US" altLang="en-US" dirty="0" smtClean="0"/>
              <a:t>, x</a:t>
            </a:r>
            <a:r>
              <a:rPr lang="en-US" altLang="en-US" baseline="-25000" dirty="0" smtClean="0"/>
              <a:t>n+2</a:t>
            </a:r>
            <a:r>
              <a:rPr lang="en-US" altLang="en-US" dirty="0" smtClean="0"/>
              <a:t>, . . ., </a:t>
            </a:r>
            <a:r>
              <a:rPr lang="en-US" altLang="en-US" dirty="0" err="1" smtClean="0"/>
              <a:t>x</a:t>
            </a:r>
            <a:r>
              <a:rPr lang="en-US" altLang="en-US" baseline="-25000" dirty="0" err="1" smtClean="0"/>
              <a:t>n+m</a:t>
            </a:r>
            <a:r>
              <a:rPr lang="en-US" altLang="en-US" dirty="0" smtClean="0"/>
              <a:t> are domain variables that range over domains (of attributes)</a:t>
            </a:r>
          </a:p>
          <a:p>
            <a:pPr lvl="1" eaLnBrk="1" hangingPunct="1">
              <a:lnSpc>
                <a:spcPct val="150000"/>
              </a:lnSpc>
            </a:pPr>
            <a:r>
              <a:rPr lang="en-US" altLang="en-US" dirty="0" smtClean="0"/>
              <a:t>and COND is a condition or formula of the domain relational calculus. </a:t>
            </a:r>
          </a:p>
        </p:txBody>
      </p:sp>
    </p:spTree>
    <p:extLst>
      <p:ext uri="{BB962C8B-B14F-4D97-AF65-F5344CB8AC3E}">
        <p14:creationId xmlns:p14="http://schemas.microsoft.com/office/powerpoint/2010/main" val="44507989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1"/>
            <a:ext cx="9164320" cy="533399"/>
          </a:xfrm>
        </p:spPr>
        <p:txBody>
          <a:bodyPr/>
          <a:lstStyle/>
          <a:p>
            <a:pPr eaLnBrk="1" hangingPunct="1"/>
            <a:r>
              <a:rPr lang="en-US" altLang="en-US" dirty="0" smtClean="0"/>
              <a:t>Example Query Using Domain Calculus</a:t>
            </a:r>
          </a:p>
        </p:txBody>
      </p:sp>
      <p:sp>
        <p:nvSpPr>
          <p:cNvPr id="164868" name="Rectangle 3"/>
          <p:cNvSpPr>
            <a:spLocks noGrp="1" noChangeArrowheads="1"/>
          </p:cNvSpPr>
          <p:nvPr>
            <p:ph type="body" idx="1"/>
          </p:nvPr>
        </p:nvSpPr>
        <p:spPr>
          <a:xfrm>
            <a:off x="38100" y="533400"/>
            <a:ext cx="9043988" cy="6248399"/>
          </a:xfrm>
        </p:spPr>
        <p:txBody>
          <a:bodyPr/>
          <a:lstStyle/>
          <a:p>
            <a:pPr eaLnBrk="1" hangingPunct="1">
              <a:lnSpc>
                <a:spcPct val="150000"/>
              </a:lnSpc>
              <a:buFont typeface="Wingdings" panose="05000000000000000000" pitchFamily="2" charset="2"/>
              <a:buNone/>
            </a:pPr>
            <a:r>
              <a:rPr lang="en-US" altLang="en-US" sz="1800" dirty="0" smtClean="0"/>
              <a:t>Retrieve the birthdate and address of the employee whose name is ‘John B. Smith’.</a:t>
            </a:r>
          </a:p>
          <a:p>
            <a:pPr eaLnBrk="1" hangingPunct="1">
              <a:lnSpc>
                <a:spcPct val="150000"/>
              </a:lnSpc>
            </a:pPr>
            <a:r>
              <a:rPr lang="en-US" altLang="en-US" sz="1800" dirty="0" smtClean="0"/>
              <a:t>Query : </a:t>
            </a:r>
            <a:r>
              <a:rPr lang="en-US" altLang="en-US" sz="1800" b="1" dirty="0" smtClean="0"/>
              <a:t>     </a:t>
            </a:r>
            <a:br>
              <a:rPr lang="en-US" altLang="en-US" sz="1800" b="1" dirty="0" smtClean="0"/>
            </a:br>
            <a:r>
              <a:rPr lang="en-US" altLang="en-US" sz="1800" b="1" dirty="0" smtClean="0"/>
              <a:t>{</a:t>
            </a:r>
            <a:r>
              <a:rPr lang="en-US" altLang="en-US" sz="1800" b="1" dirty="0" err="1" smtClean="0"/>
              <a:t>uv</a:t>
            </a:r>
            <a:r>
              <a:rPr lang="en-US" altLang="en-US" sz="1800" b="1" dirty="0" smtClean="0"/>
              <a:t> | (</a:t>
            </a:r>
            <a:r>
              <a:rPr lang="en-US" altLang="en-US" sz="1800" b="1" dirty="0" smtClean="0">
                <a:latin typeface="Symbol" panose="05050102010706020507" pitchFamily="18" charset="2"/>
              </a:rPr>
              <a:t> </a:t>
            </a:r>
            <a:r>
              <a:rPr lang="en-US" altLang="en-US" sz="1800" b="1" dirty="0" smtClean="0"/>
              <a:t>q) (</a:t>
            </a:r>
            <a:r>
              <a:rPr lang="en-US" altLang="en-US" sz="1800" b="1" dirty="0" smtClean="0">
                <a:latin typeface="Symbol" panose="05050102010706020507" pitchFamily="18" charset="2"/>
              </a:rPr>
              <a:t> </a:t>
            </a:r>
            <a:r>
              <a:rPr lang="en-US" altLang="en-US" sz="1800" b="1" dirty="0" smtClean="0"/>
              <a:t>r) (</a:t>
            </a:r>
            <a:r>
              <a:rPr lang="en-US" altLang="en-US" sz="1800" b="1" dirty="0" smtClean="0">
                <a:latin typeface="Symbol" panose="05050102010706020507" pitchFamily="18" charset="2"/>
              </a:rPr>
              <a:t> </a:t>
            </a:r>
            <a:r>
              <a:rPr lang="en-US" altLang="en-US" sz="1800" b="1" dirty="0" smtClean="0"/>
              <a:t>s) (</a:t>
            </a:r>
            <a:r>
              <a:rPr lang="en-US" altLang="en-US" sz="1800" b="1" dirty="0" smtClean="0">
                <a:latin typeface="Symbol" panose="05050102010706020507" pitchFamily="18" charset="2"/>
              </a:rPr>
              <a:t> </a:t>
            </a:r>
            <a:r>
              <a:rPr lang="en-US" altLang="en-US" sz="1800" b="1" dirty="0" smtClean="0"/>
              <a:t>t) (</a:t>
            </a:r>
            <a:r>
              <a:rPr lang="en-US" altLang="en-US" sz="1800" b="1" dirty="0" smtClean="0">
                <a:latin typeface="Symbol" panose="05050102010706020507" pitchFamily="18" charset="2"/>
              </a:rPr>
              <a:t> </a:t>
            </a:r>
            <a:r>
              <a:rPr lang="en-US" altLang="en-US" sz="1800" b="1" dirty="0" smtClean="0"/>
              <a:t>w) (</a:t>
            </a:r>
            <a:r>
              <a:rPr lang="en-US" altLang="en-US" sz="1800" b="1" dirty="0" smtClean="0">
                <a:latin typeface="Symbol" panose="05050102010706020507" pitchFamily="18" charset="2"/>
              </a:rPr>
              <a:t> </a:t>
            </a:r>
            <a:r>
              <a:rPr lang="en-US" altLang="en-US" sz="1800" b="1" dirty="0" smtClean="0"/>
              <a:t>x) (</a:t>
            </a:r>
            <a:r>
              <a:rPr lang="en-US" altLang="en-US" sz="1800" b="1" dirty="0" smtClean="0">
                <a:latin typeface="Symbol" panose="05050102010706020507" pitchFamily="18" charset="2"/>
              </a:rPr>
              <a:t> </a:t>
            </a:r>
            <a:r>
              <a:rPr lang="en-US" altLang="en-US" sz="1800" b="1" dirty="0" smtClean="0"/>
              <a:t>y) (</a:t>
            </a:r>
            <a:r>
              <a:rPr lang="en-US" altLang="en-US" sz="1800" b="1" dirty="0" smtClean="0">
                <a:latin typeface="Symbol" panose="05050102010706020507" pitchFamily="18" charset="2"/>
              </a:rPr>
              <a:t> </a:t>
            </a:r>
            <a:r>
              <a:rPr lang="en-US" altLang="en-US" sz="1800" b="1" dirty="0" smtClean="0"/>
              <a:t>z)</a:t>
            </a:r>
          </a:p>
          <a:p>
            <a:pPr eaLnBrk="1" hangingPunct="1">
              <a:lnSpc>
                <a:spcPct val="150000"/>
              </a:lnSpc>
              <a:buFont typeface="Wingdings" panose="05000000000000000000" pitchFamily="2" charset="2"/>
              <a:buNone/>
            </a:pPr>
            <a:r>
              <a:rPr lang="en-US" altLang="en-US" sz="1800" b="1" dirty="0" smtClean="0"/>
              <a:t>	 (EMPLOYEE(</a:t>
            </a:r>
            <a:r>
              <a:rPr lang="en-US" altLang="en-US" sz="1800" b="1" dirty="0" err="1" smtClean="0"/>
              <a:t>qrstuvwxyz</a:t>
            </a:r>
            <a:r>
              <a:rPr lang="en-US" altLang="en-US" sz="1800" b="1" dirty="0" smtClean="0"/>
              <a:t>) and q=’John’ and r=’B’ and s=’Smith’)}</a:t>
            </a:r>
          </a:p>
          <a:p>
            <a:pPr eaLnBrk="1" hangingPunct="1">
              <a:lnSpc>
                <a:spcPct val="150000"/>
              </a:lnSpc>
            </a:pPr>
            <a:r>
              <a:rPr lang="en-US" altLang="en-US" sz="1800" b="1" dirty="0" smtClean="0"/>
              <a:t>Abbreviated notation EMPLOYEE(</a:t>
            </a:r>
            <a:r>
              <a:rPr lang="en-US" altLang="en-US" sz="1800" b="1" dirty="0" err="1" smtClean="0"/>
              <a:t>qrstuvwxyz</a:t>
            </a:r>
            <a:r>
              <a:rPr lang="en-US" altLang="en-US" sz="1800" b="1" dirty="0" smtClean="0"/>
              <a:t>) </a:t>
            </a:r>
            <a:r>
              <a:rPr lang="en-US" altLang="en-US" sz="1800" dirty="0" smtClean="0"/>
              <a:t>uses the</a:t>
            </a:r>
            <a:r>
              <a:rPr lang="en-US" altLang="en-US" sz="1800" b="1" dirty="0" smtClean="0"/>
              <a:t> </a:t>
            </a:r>
          </a:p>
          <a:p>
            <a:pPr eaLnBrk="1" hangingPunct="1">
              <a:lnSpc>
                <a:spcPct val="150000"/>
              </a:lnSpc>
              <a:buFont typeface="Wingdings" panose="05000000000000000000" pitchFamily="2" charset="2"/>
              <a:buNone/>
            </a:pPr>
            <a:r>
              <a:rPr lang="en-US" altLang="en-US" sz="1800" dirty="0" smtClean="0"/>
              <a:t>	variables without the separating commas: </a:t>
            </a:r>
            <a:r>
              <a:rPr lang="en-US" altLang="en-US" sz="1800" b="1" dirty="0" smtClean="0"/>
              <a:t>EMPLOYEE(</a:t>
            </a:r>
            <a:r>
              <a:rPr lang="en-US" altLang="en-US" sz="1800" b="1" dirty="0" err="1" smtClean="0"/>
              <a:t>q,r,s,t,u,v,w,x,y,z</a:t>
            </a:r>
            <a:r>
              <a:rPr lang="en-US" altLang="en-US" sz="1800" b="1" dirty="0" smtClean="0"/>
              <a:t>)</a:t>
            </a:r>
          </a:p>
          <a:p>
            <a:pPr eaLnBrk="1" hangingPunct="1">
              <a:lnSpc>
                <a:spcPct val="150000"/>
              </a:lnSpc>
            </a:pPr>
            <a:r>
              <a:rPr lang="en-US" altLang="en-US" sz="1800" dirty="0" smtClean="0"/>
              <a:t>Ten variables for the employee relation are needed, one to range over the domain of each attribute in order. </a:t>
            </a:r>
          </a:p>
          <a:p>
            <a:pPr lvl="1" eaLnBrk="1" hangingPunct="1">
              <a:lnSpc>
                <a:spcPct val="150000"/>
              </a:lnSpc>
            </a:pPr>
            <a:r>
              <a:rPr lang="en-US" altLang="en-US" sz="1800" dirty="0" smtClean="0"/>
              <a:t>Of the ten variables q, r, s, . . ., z, only u and v are free. </a:t>
            </a:r>
          </a:p>
          <a:p>
            <a:pPr eaLnBrk="1" hangingPunct="1">
              <a:lnSpc>
                <a:spcPct val="150000"/>
              </a:lnSpc>
            </a:pPr>
            <a:r>
              <a:rPr lang="en-US" altLang="en-US" sz="1800" dirty="0" smtClean="0"/>
              <a:t>Specify the </a:t>
            </a:r>
            <a:r>
              <a:rPr lang="en-US" altLang="en-US" sz="1800" i="1" dirty="0" smtClean="0"/>
              <a:t>requested attributes</a:t>
            </a:r>
            <a:r>
              <a:rPr lang="en-US" altLang="en-US" sz="1800" dirty="0" smtClean="0"/>
              <a:t>, BDATE and ADDRESS, by the free domain variables u for BDATE and v for ADDRESS. </a:t>
            </a:r>
          </a:p>
          <a:p>
            <a:pPr eaLnBrk="1" hangingPunct="1">
              <a:lnSpc>
                <a:spcPct val="150000"/>
              </a:lnSpc>
            </a:pPr>
            <a:r>
              <a:rPr lang="en-US" altLang="en-US" sz="1800" dirty="0" smtClean="0"/>
              <a:t>Specify the condition for selecting a tuple following the bar ( | )—</a:t>
            </a:r>
          </a:p>
          <a:p>
            <a:pPr lvl="1" eaLnBrk="1" hangingPunct="1"/>
            <a:r>
              <a:rPr lang="en-US" altLang="en-US" sz="1800" dirty="0" smtClean="0"/>
              <a:t>namely, that the sequence of values assigned to the variables </a:t>
            </a:r>
            <a:r>
              <a:rPr lang="en-US" altLang="en-US" sz="1800" dirty="0" err="1" smtClean="0"/>
              <a:t>qrstuvwxyz</a:t>
            </a:r>
            <a:r>
              <a:rPr lang="en-US" altLang="en-US" sz="1800" dirty="0" smtClean="0"/>
              <a:t> be a tuple of the employee relation and that the values for q (FNAME), r (MINIT), and s (LNAME) be ‘John’, ‘B’, and ‘Smith’, respectively. </a:t>
            </a:r>
          </a:p>
        </p:txBody>
      </p:sp>
    </p:spTree>
    <p:extLst>
      <p:ext uri="{BB962C8B-B14F-4D97-AF65-F5344CB8AC3E}">
        <p14:creationId xmlns:p14="http://schemas.microsoft.com/office/powerpoint/2010/main" val="382976255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3839545"/>
            <a:ext cx="9144000" cy="381000"/>
          </a:xfrm>
        </p:spPr>
        <p:txBody>
          <a:bodyPr/>
          <a:lstStyle/>
          <a:p>
            <a:pPr eaLnBrk="1" hangingPunct="1"/>
            <a:r>
              <a:rPr lang="en-US" sz="2000" b="0" dirty="0" smtClean="0"/>
              <a:t>RDC - Examples</a:t>
            </a:r>
            <a:endParaRPr lang="en-US" altLang="en-US" sz="2000" b="0" dirty="0" smtClean="0"/>
          </a:p>
        </p:txBody>
      </p:sp>
      <p:sp>
        <p:nvSpPr>
          <p:cNvPr id="164868" name="Rectangle 3"/>
          <p:cNvSpPr>
            <a:spLocks noGrp="1" noChangeArrowheads="1"/>
          </p:cNvSpPr>
          <p:nvPr>
            <p:ph type="body" idx="1"/>
          </p:nvPr>
        </p:nvSpPr>
        <p:spPr>
          <a:xfrm>
            <a:off x="38100" y="4267200"/>
            <a:ext cx="9043988" cy="2590800"/>
          </a:xfrm>
        </p:spPr>
        <p:txBody>
          <a:bodyPr/>
          <a:lstStyle/>
          <a:p>
            <a:pPr eaLnBrk="1" hangingPunct="1"/>
            <a:r>
              <a:rPr lang="en-CA" sz="2600" dirty="0"/>
              <a:t>Find the instructor ID, name, </a:t>
            </a:r>
            <a:r>
              <a:rPr lang="en-CA" sz="2600" dirty="0" err="1" smtClean="0"/>
              <a:t>dept</a:t>
            </a:r>
            <a:r>
              <a:rPr lang="en-CA" sz="2600" dirty="0" smtClean="0"/>
              <a:t> name</a:t>
            </a:r>
            <a:r>
              <a:rPr lang="en-CA" sz="2600" dirty="0"/>
              <a:t>, and salary for instructors whose salary is greater than $80,000: </a:t>
            </a:r>
            <a:endParaRPr lang="en-CA" sz="2600" dirty="0" smtClean="0"/>
          </a:p>
          <a:p>
            <a:pPr eaLnBrk="1" hangingPunct="1">
              <a:buNone/>
            </a:pPr>
            <a:r>
              <a:rPr lang="en-CA" sz="2600" b="1" dirty="0" smtClean="0">
                <a:effectLst>
                  <a:outerShdw blurRad="38100" dist="38100" dir="2700000" algn="tl">
                    <a:srgbClr val="000000">
                      <a:alpha val="43137"/>
                    </a:srgbClr>
                  </a:outerShdw>
                </a:effectLst>
                <a:latin typeface="Candara" panose="020E0502030303020204" pitchFamily="34" charset="0"/>
              </a:rPr>
              <a:t>     { </a:t>
            </a:r>
            <a:r>
              <a:rPr lang="en-CA" sz="2600" b="1" dirty="0">
                <a:effectLst>
                  <a:outerShdw blurRad="38100" dist="38100" dir="2700000" algn="tl">
                    <a:srgbClr val="000000">
                      <a:alpha val="43137"/>
                    </a:srgbClr>
                  </a:outerShdw>
                </a:effectLst>
                <a:latin typeface="Candara" panose="020E0502030303020204" pitchFamily="34" charset="0"/>
              </a:rPr>
              <a:t>&lt; </a:t>
            </a:r>
            <a:r>
              <a:rPr lang="en-CA" sz="2600" b="1" dirty="0" err="1">
                <a:effectLst>
                  <a:outerShdw blurRad="38100" dist="38100" dir="2700000" algn="tl">
                    <a:srgbClr val="000000">
                      <a:alpha val="43137"/>
                    </a:srgbClr>
                  </a:outerShdw>
                </a:effectLst>
                <a:latin typeface="Candara" panose="020E0502030303020204" pitchFamily="34" charset="0"/>
              </a:rPr>
              <a:t>i</a:t>
            </a:r>
            <a:r>
              <a:rPr lang="en-CA" sz="2600" b="1" dirty="0">
                <a:effectLst>
                  <a:outerShdw blurRad="38100" dist="38100" dir="2700000" algn="tl">
                    <a:srgbClr val="000000">
                      <a:alpha val="43137"/>
                    </a:srgbClr>
                  </a:outerShdw>
                </a:effectLst>
                <a:latin typeface="Candara" panose="020E0502030303020204" pitchFamily="34" charset="0"/>
              </a:rPr>
              <a:t>, n, d</a:t>
            </a:r>
            <a:r>
              <a:rPr lang="en-CA" sz="2600" b="1" dirty="0" smtClean="0">
                <a:effectLst>
                  <a:outerShdw blurRad="38100" dist="38100" dir="2700000" algn="tl">
                    <a:srgbClr val="000000">
                      <a:alpha val="43137"/>
                    </a:srgbClr>
                  </a:outerShdw>
                </a:effectLst>
                <a:latin typeface="Candara" panose="020E0502030303020204" pitchFamily="34" charset="0"/>
              </a:rPr>
              <a:t>, s </a:t>
            </a:r>
            <a:r>
              <a:rPr lang="en-CA" sz="2600" b="1" dirty="0">
                <a:effectLst>
                  <a:outerShdw blurRad="38100" dist="38100" dir="2700000" algn="tl">
                    <a:srgbClr val="000000">
                      <a:alpha val="43137"/>
                    </a:srgbClr>
                  </a:outerShdw>
                </a:effectLst>
                <a:latin typeface="Candara" panose="020E0502030303020204" pitchFamily="34" charset="0"/>
              </a:rPr>
              <a:t>&gt; | &lt; </a:t>
            </a:r>
            <a:r>
              <a:rPr lang="en-CA" sz="2600" b="1" dirty="0" err="1">
                <a:effectLst>
                  <a:outerShdw blurRad="38100" dist="38100" dir="2700000" algn="tl">
                    <a:srgbClr val="000000">
                      <a:alpha val="43137"/>
                    </a:srgbClr>
                  </a:outerShdw>
                </a:effectLst>
                <a:latin typeface="Candara" panose="020E0502030303020204" pitchFamily="34" charset="0"/>
              </a:rPr>
              <a:t>i</a:t>
            </a:r>
            <a:r>
              <a:rPr lang="en-CA" sz="2600" b="1" dirty="0">
                <a:effectLst>
                  <a:outerShdw blurRad="38100" dist="38100" dir="2700000" algn="tl">
                    <a:srgbClr val="000000">
                      <a:alpha val="43137"/>
                    </a:srgbClr>
                  </a:outerShdw>
                </a:effectLst>
                <a:latin typeface="Candara" panose="020E0502030303020204" pitchFamily="34" charset="0"/>
              </a:rPr>
              <a:t>, n, d</a:t>
            </a:r>
            <a:r>
              <a:rPr lang="en-CA" sz="2600" b="1" dirty="0" smtClean="0">
                <a:effectLst>
                  <a:outerShdw blurRad="38100" dist="38100" dir="2700000" algn="tl">
                    <a:srgbClr val="000000">
                      <a:alpha val="43137"/>
                    </a:srgbClr>
                  </a:outerShdw>
                </a:effectLst>
                <a:latin typeface="Candara" panose="020E0502030303020204" pitchFamily="34" charset="0"/>
              </a:rPr>
              <a:t>, s </a:t>
            </a:r>
            <a:r>
              <a:rPr lang="en-CA" sz="2600" b="1" dirty="0">
                <a:effectLst>
                  <a:outerShdw blurRad="38100" dist="38100" dir="2700000" algn="tl">
                    <a:srgbClr val="000000">
                      <a:alpha val="43137"/>
                    </a:srgbClr>
                  </a:outerShdw>
                </a:effectLst>
                <a:latin typeface="Candara" panose="020E0502030303020204" pitchFamily="34" charset="0"/>
              </a:rPr>
              <a:t>&gt; ∈ instructor ∧ s &gt; 80000</a:t>
            </a:r>
            <a:r>
              <a:rPr lang="en-CA" sz="2600" b="1" dirty="0" smtClean="0">
                <a:effectLst>
                  <a:outerShdw blurRad="38100" dist="38100" dir="2700000" algn="tl">
                    <a:srgbClr val="000000">
                      <a:alpha val="43137"/>
                    </a:srgbClr>
                  </a:outerShdw>
                </a:effectLst>
                <a:latin typeface="Candara" panose="020E0502030303020204" pitchFamily="34" charset="0"/>
              </a:rPr>
              <a:t>}</a:t>
            </a:r>
          </a:p>
          <a:p>
            <a:pPr eaLnBrk="1" hangingPunct="1"/>
            <a:r>
              <a:rPr lang="en-CA" sz="2600" dirty="0"/>
              <a:t>Find all instructor ID for instructors whose salary is greater than $80,000</a:t>
            </a:r>
            <a:r>
              <a:rPr lang="en-CA" sz="2600" dirty="0" smtClean="0"/>
              <a:t>:</a:t>
            </a:r>
            <a:br>
              <a:rPr lang="en-CA" sz="2600" dirty="0" smtClean="0"/>
            </a:br>
            <a:r>
              <a:rPr lang="en-CA" sz="2600" b="1" dirty="0">
                <a:effectLst>
                  <a:outerShdw blurRad="38100" dist="38100" dir="2700000" algn="tl">
                    <a:srgbClr val="000000">
                      <a:alpha val="43137"/>
                    </a:srgbClr>
                  </a:outerShdw>
                </a:effectLst>
              </a:rPr>
              <a:t>{ &lt; </a:t>
            </a:r>
            <a:r>
              <a:rPr lang="en-CA" sz="2600" b="1" dirty="0" err="1">
                <a:effectLst>
                  <a:outerShdw blurRad="38100" dist="38100" dir="2700000" algn="tl">
                    <a:srgbClr val="000000">
                      <a:alpha val="43137"/>
                    </a:srgbClr>
                  </a:outerShdw>
                </a:effectLst>
              </a:rPr>
              <a:t>i</a:t>
            </a:r>
            <a:r>
              <a:rPr lang="en-CA" sz="2600" b="1" dirty="0">
                <a:effectLst>
                  <a:outerShdw blurRad="38100" dist="38100" dir="2700000" algn="tl">
                    <a:srgbClr val="000000">
                      <a:alpha val="43137"/>
                    </a:srgbClr>
                  </a:outerShdw>
                </a:effectLst>
              </a:rPr>
              <a:t> &gt; | ∃ n, d</a:t>
            </a:r>
            <a:r>
              <a:rPr lang="en-CA" sz="2600" b="1" dirty="0" smtClean="0">
                <a:effectLst>
                  <a:outerShdw blurRad="38100" dist="38100" dir="2700000" algn="tl">
                    <a:srgbClr val="000000">
                      <a:alpha val="43137"/>
                    </a:srgbClr>
                  </a:outerShdw>
                </a:effectLst>
              </a:rPr>
              <a:t>, s </a:t>
            </a:r>
            <a:r>
              <a:rPr lang="en-CA" sz="2600" b="1" dirty="0">
                <a:effectLst>
                  <a:outerShdw blurRad="38100" dist="38100" dir="2700000" algn="tl">
                    <a:srgbClr val="000000">
                      <a:alpha val="43137"/>
                    </a:srgbClr>
                  </a:outerShdw>
                </a:effectLst>
              </a:rPr>
              <a:t>(&lt; </a:t>
            </a:r>
            <a:r>
              <a:rPr lang="en-CA" sz="2600" b="1" dirty="0" err="1">
                <a:effectLst>
                  <a:outerShdw blurRad="38100" dist="38100" dir="2700000" algn="tl">
                    <a:srgbClr val="000000">
                      <a:alpha val="43137"/>
                    </a:srgbClr>
                  </a:outerShdw>
                </a:effectLst>
              </a:rPr>
              <a:t>i</a:t>
            </a:r>
            <a:r>
              <a:rPr lang="en-CA" sz="2600" b="1" dirty="0">
                <a:effectLst>
                  <a:outerShdw blurRad="38100" dist="38100" dir="2700000" algn="tl">
                    <a:srgbClr val="000000">
                      <a:alpha val="43137"/>
                    </a:srgbClr>
                  </a:outerShdw>
                </a:effectLst>
              </a:rPr>
              <a:t>, n, d</a:t>
            </a:r>
            <a:r>
              <a:rPr lang="en-CA" sz="2600" b="1" dirty="0" smtClean="0">
                <a:effectLst>
                  <a:outerShdw blurRad="38100" dist="38100" dir="2700000" algn="tl">
                    <a:srgbClr val="000000">
                      <a:alpha val="43137"/>
                    </a:srgbClr>
                  </a:outerShdw>
                </a:effectLst>
              </a:rPr>
              <a:t>, s </a:t>
            </a:r>
            <a:r>
              <a:rPr lang="en-CA" sz="2600" b="1" dirty="0">
                <a:effectLst>
                  <a:outerShdw blurRad="38100" dist="38100" dir="2700000" algn="tl">
                    <a:srgbClr val="000000">
                      <a:alpha val="43137"/>
                    </a:srgbClr>
                  </a:outerShdw>
                </a:effectLst>
              </a:rPr>
              <a:t>&gt; ∈ instructor ∧ s &gt; 80000)}</a:t>
            </a:r>
            <a:endParaRPr lang="en-US" sz="2600" b="1" dirty="0">
              <a:effectLst>
                <a:outerShdw blurRad="38100" dist="38100" dir="2700000" algn="tl">
                  <a:srgbClr val="000000">
                    <a:alpha val="43137"/>
                  </a:srgbClr>
                </a:outerShdw>
              </a:effectLst>
            </a:endParaRPr>
          </a:p>
          <a:p>
            <a:pPr marL="0" indent="0" eaLnBrk="1" hangingPunct="1">
              <a:buNone/>
            </a:pPr>
            <a:endParaRPr lang="en-US" altLang="en-US" sz="2600" b="1" dirty="0" smtClean="0">
              <a:effectLst>
                <a:outerShdw blurRad="38100" dist="38100" dir="2700000" algn="tl">
                  <a:srgbClr val="000000">
                    <a:alpha val="43137"/>
                  </a:srgbClr>
                </a:outerShdw>
              </a:effectLst>
              <a:latin typeface="Candara" panose="020E0502030303020204" pitchFamily="34" charset="0"/>
            </a:endParaRPr>
          </a:p>
        </p:txBody>
      </p:sp>
      <p:sp>
        <p:nvSpPr>
          <p:cNvPr id="4" name="Rectangle 3"/>
          <p:cNvSpPr/>
          <p:nvPr/>
        </p:nvSpPr>
        <p:spPr>
          <a:xfrm>
            <a:off x="0" y="0"/>
            <a:ext cx="9126408" cy="3816429"/>
          </a:xfrm>
          <a:prstGeom prst="rect">
            <a:avLst/>
          </a:prstGeom>
        </p:spPr>
        <p:txBody>
          <a:bodyPr wrap="square">
            <a:spAutoFit/>
          </a:bodyPr>
          <a:lstStyle/>
          <a:p>
            <a:pPr marL="285750" indent="-285750">
              <a:buFont typeface="Arial" panose="020B0604020202020204" pitchFamily="34" charset="0"/>
              <a:buChar char="•"/>
            </a:pPr>
            <a:r>
              <a:rPr lang="en-US" sz="2200" dirty="0">
                <a:latin typeface="Arial Narrow" panose="020B0606020202030204" pitchFamily="34" charset="0"/>
              </a:rPr>
              <a:t>classroom (</a:t>
            </a:r>
            <a:r>
              <a:rPr lang="en-US" sz="2200" u="sng" dirty="0">
                <a:latin typeface="Arial Narrow" panose="020B0606020202030204" pitchFamily="34" charset="0"/>
              </a:rPr>
              <a:t>building, </a:t>
            </a:r>
            <a:r>
              <a:rPr lang="en-US" sz="2200" u="sng" dirty="0" err="1">
                <a:latin typeface="Arial Narrow" panose="020B0606020202030204" pitchFamily="34" charset="0"/>
              </a:rPr>
              <a:t>room_number</a:t>
            </a:r>
            <a:r>
              <a:rPr lang="en-US" sz="2200" dirty="0">
                <a:latin typeface="Arial Narrow" panose="020B0606020202030204" pitchFamily="34" charset="0"/>
              </a:rPr>
              <a:t>, </a:t>
            </a:r>
            <a:r>
              <a:rPr lang="en-US" sz="2200" dirty="0" smtClean="0">
                <a:latin typeface="Arial Narrow" panose="020B0606020202030204" pitchFamily="34" charset="0"/>
              </a:rPr>
              <a:t>capacity);</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a:latin typeface="Arial Narrow" panose="020B0606020202030204" pitchFamily="34" charset="0"/>
              </a:rPr>
              <a:t>department (</a:t>
            </a:r>
            <a:r>
              <a:rPr lang="en-US" sz="2200" u="sng" dirty="0" err="1">
                <a:latin typeface="Arial Narrow" panose="020B0606020202030204" pitchFamily="34" charset="0"/>
              </a:rPr>
              <a:t>dept_name</a:t>
            </a:r>
            <a:r>
              <a:rPr lang="en-US" sz="2200" dirty="0">
                <a:latin typeface="Arial Narrow" panose="020B0606020202030204" pitchFamily="34" charset="0"/>
              </a:rPr>
              <a:t>,  building, </a:t>
            </a:r>
            <a:r>
              <a:rPr lang="en-US" sz="2200" dirty="0" smtClean="0">
                <a:latin typeface="Arial Narrow" panose="020B0606020202030204" pitchFamily="34" charset="0"/>
              </a:rPr>
              <a:t>budget);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a:latin typeface="Arial Narrow" panose="020B0606020202030204" pitchFamily="34" charset="0"/>
              </a:rPr>
              <a:t>course(</a:t>
            </a:r>
            <a:r>
              <a:rPr lang="en-US" sz="2200" u="sng" dirty="0" err="1">
                <a:latin typeface="Arial Narrow" panose="020B0606020202030204" pitchFamily="34" charset="0"/>
              </a:rPr>
              <a:t>course_id</a:t>
            </a:r>
            <a:r>
              <a:rPr lang="en-US" sz="2200" dirty="0">
                <a:latin typeface="Arial Narrow" panose="020B0606020202030204" pitchFamily="34" charset="0"/>
              </a:rPr>
              <a:t>, </a:t>
            </a:r>
            <a:r>
              <a:rPr lang="en-US" sz="2200" dirty="0" smtClean="0">
                <a:latin typeface="Arial Narrow" panose="020B0606020202030204" pitchFamily="34" charset="0"/>
              </a:rPr>
              <a:t>title, </a:t>
            </a:r>
            <a:r>
              <a:rPr lang="en-US" sz="2200" i="1" dirty="0" err="1">
                <a:latin typeface="Arial Narrow" panose="020B0606020202030204" pitchFamily="34" charset="0"/>
              </a:rPr>
              <a:t>dept_name</a:t>
            </a:r>
            <a:r>
              <a:rPr lang="en-US" sz="2200" dirty="0">
                <a:latin typeface="Arial Narrow" panose="020B0606020202030204" pitchFamily="34" charset="0"/>
              </a:rPr>
              <a:t>  , </a:t>
            </a:r>
            <a:r>
              <a:rPr lang="en-US" sz="2200" dirty="0" smtClean="0">
                <a:latin typeface="Arial Narrow" panose="020B0606020202030204" pitchFamily="34" charset="0"/>
              </a:rPr>
              <a:t>credits);</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b="1" dirty="0">
                <a:latin typeface="Arial Narrow" panose="020B0606020202030204" pitchFamily="34" charset="0"/>
              </a:rPr>
              <a:t>instructor(</a:t>
            </a:r>
            <a:r>
              <a:rPr lang="en-US" sz="2200" b="1" u="sng" dirty="0">
                <a:latin typeface="Arial Narrow" panose="020B0606020202030204" pitchFamily="34" charset="0"/>
              </a:rPr>
              <a:t>ID</a:t>
            </a:r>
            <a:r>
              <a:rPr lang="en-US" sz="2200" b="1" dirty="0">
                <a:latin typeface="Arial Narrow" panose="020B0606020202030204" pitchFamily="34" charset="0"/>
              </a:rPr>
              <a:t>, name, </a:t>
            </a:r>
            <a:r>
              <a:rPr lang="en-US" sz="2200" b="1" i="1" dirty="0" err="1">
                <a:latin typeface="Arial Narrow" panose="020B0606020202030204" pitchFamily="34" charset="0"/>
              </a:rPr>
              <a:t>dept_name</a:t>
            </a:r>
            <a:r>
              <a:rPr lang="en-US" sz="2200" b="1" dirty="0">
                <a:latin typeface="Arial Narrow" panose="020B0606020202030204" pitchFamily="34" charset="0"/>
              </a:rPr>
              <a:t>  , </a:t>
            </a:r>
            <a:r>
              <a:rPr lang="en-US" sz="2200" b="1" dirty="0" smtClean="0">
                <a:latin typeface="Arial Narrow" panose="020B0606020202030204" pitchFamily="34" charset="0"/>
              </a:rPr>
              <a:t>salary)</a:t>
            </a:r>
          </a:p>
          <a:p>
            <a:pPr marL="285750" indent="-285750">
              <a:buFont typeface="Arial" panose="020B0604020202020204" pitchFamily="34" charset="0"/>
              <a:buChar char="•"/>
            </a:pPr>
            <a:r>
              <a:rPr lang="en-US" sz="2200" dirty="0">
                <a:latin typeface="Arial Narrow" panose="020B0606020202030204" pitchFamily="34" charset="0"/>
              </a:rPr>
              <a:t>s</a:t>
            </a:r>
            <a:r>
              <a:rPr lang="en-US" sz="2200" dirty="0" smtClean="0">
                <a:latin typeface="Arial Narrow" panose="020B0606020202030204" pitchFamily="34" charset="0"/>
              </a:rPr>
              <a:t>ection (</a:t>
            </a:r>
            <a:r>
              <a:rPr lang="en-US" sz="2200" i="1" u="sng" dirty="0" err="1" smtClean="0">
                <a:latin typeface="Arial Narrow" panose="020B0606020202030204" pitchFamily="34" charset="0"/>
              </a:rPr>
              <a:t>course_id</a:t>
            </a:r>
            <a:r>
              <a:rPr lang="en-US" sz="2200" u="sng" dirty="0" smtClean="0">
                <a:latin typeface="Arial Narrow" panose="020B0606020202030204" pitchFamily="34" charset="0"/>
              </a:rPr>
              <a:t> ,  </a:t>
            </a:r>
            <a:r>
              <a:rPr lang="en-US" sz="2200" u="sng" dirty="0" err="1">
                <a:latin typeface="Arial Narrow" panose="020B0606020202030204" pitchFamily="34" charset="0"/>
              </a:rPr>
              <a:t>sec_id</a:t>
            </a:r>
            <a:r>
              <a:rPr lang="en-US" sz="2200" u="sng" dirty="0">
                <a:latin typeface="Arial Narrow" panose="020B0606020202030204" pitchFamily="34" charset="0"/>
              </a:rPr>
              <a:t> </a:t>
            </a:r>
            <a:r>
              <a:rPr lang="en-US" sz="2200" u="sng" dirty="0" smtClean="0">
                <a:latin typeface="Arial Narrow" panose="020B0606020202030204" pitchFamily="34" charset="0"/>
              </a:rPr>
              <a:t>, semester,  year</a:t>
            </a:r>
            <a:r>
              <a:rPr lang="en-US" sz="2200" dirty="0" smtClean="0">
                <a:latin typeface="Arial Narrow" panose="020B0606020202030204" pitchFamily="34" charset="0"/>
              </a:rPr>
              <a:t>,  </a:t>
            </a:r>
            <a:r>
              <a:rPr lang="en-US" sz="2200" i="1" dirty="0">
                <a:latin typeface="Arial Narrow" panose="020B0606020202030204" pitchFamily="34" charset="0"/>
              </a:rPr>
              <a:t>building</a:t>
            </a:r>
            <a:r>
              <a:rPr lang="en-US" sz="2200" dirty="0">
                <a:latin typeface="Arial Narrow" panose="020B0606020202030204" pitchFamily="34" charset="0"/>
              </a:rPr>
              <a:t>, </a:t>
            </a:r>
            <a:r>
              <a:rPr lang="en-US" sz="2200" dirty="0" smtClean="0">
                <a:latin typeface="Arial Narrow" panose="020B0606020202030204" pitchFamily="34" charset="0"/>
              </a:rPr>
              <a:t> </a:t>
            </a:r>
            <a:r>
              <a:rPr lang="en-US" sz="2200" i="1" dirty="0" err="1" smtClean="0">
                <a:latin typeface="Arial Narrow" panose="020B0606020202030204" pitchFamily="34" charset="0"/>
              </a:rPr>
              <a:t>room_number</a:t>
            </a:r>
            <a:r>
              <a:rPr lang="en-US" sz="2200" dirty="0" smtClean="0">
                <a:latin typeface="Arial Narrow" panose="020B0606020202030204" pitchFamily="34" charset="0"/>
              </a:rPr>
              <a:t>, </a:t>
            </a:r>
            <a:r>
              <a:rPr lang="en-US" sz="2200" dirty="0" err="1" smtClean="0">
                <a:latin typeface="Arial Narrow" panose="020B0606020202030204" pitchFamily="34" charset="0"/>
              </a:rPr>
              <a:t>time_slot_id</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u="sng" dirty="0" smtClean="0">
                <a:latin typeface="Arial Narrow" panose="020B0606020202030204" pitchFamily="34" charset="0"/>
              </a:rPr>
              <a:t>teaches(</a:t>
            </a:r>
            <a:r>
              <a:rPr lang="en-US" sz="2200" i="1" u="sng" dirty="0" smtClean="0">
                <a:latin typeface="Arial Narrow" panose="020B0606020202030204" pitchFamily="34" charset="0"/>
              </a:rPr>
              <a:t>ID, </a:t>
            </a:r>
            <a:r>
              <a:rPr lang="en-US" sz="2200" i="1" u="sng" dirty="0" err="1">
                <a:latin typeface="Arial Narrow" panose="020B0606020202030204" pitchFamily="34" charset="0"/>
              </a:rPr>
              <a:t>course_id</a:t>
            </a:r>
            <a:r>
              <a:rPr lang="en-US" sz="2200" i="1" u="sng" dirty="0">
                <a:latin typeface="Arial Narrow" panose="020B0606020202030204" pitchFamily="34" charset="0"/>
              </a:rPr>
              <a:t> ,  </a:t>
            </a:r>
            <a:r>
              <a:rPr lang="en-US" sz="2200" i="1" u="sng" dirty="0" err="1">
                <a:latin typeface="Arial Narrow" panose="020B0606020202030204" pitchFamily="34" charset="0"/>
              </a:rPr>
              <a:t>sec_id</a:t>
            </a:r>
            <a:r>
              <a:rPr lang="en-US" sz="2200" i="1" u="sng" dirty="0">
                <a:latin typeface="Arial Narrow" panose="020B0606020202030204" pitchFamily="34" charset="0"/>
              </a:rPr>
              <a:t> , semester  , </a:t>
            </a:r>
            <a:r>
              <a:rPr lang="en-US" sz="2200" i="1" u="sng" dirty="0" smtClean="0">
                <a:latin typeface="Arial Narrow" panose="020B0606020202030204" pitchFamily="34" charset="0"/>
              </a:rPr>
              <a:t>year</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a:latin typeface="Arial Narrow" panose="020B0606020202030204" pitchFamily="34" charset="0"/>
              </a:rPr>
              <a:t>student(</a:t>
            </a:r>
            <a:r>
              <a:rPr lang="en-US" sz="2200" u="sng" dirty="0">
                <a:latin typeface="Arial Narrow" panose="020B0606020202030204" pitchFamily="34" charset="0"/>
              </a:rPr>
              <a:t>ID</a:t>
            </a:r>
            <a:r>
              <a:rPr lang="en-US" sz="2200" dirty="0">
                <a:latin typeface="Arial Narrow" panose="020B0606020202030204" pitchFamily="34" charset="0"/>
              </a:rPr>
              <a:t>,  name , </a:t>
            </a:r>
            <a:r>
              <a:rPr lang="en-US" sz="2200" i="1" dirty="0" err="1">
                <a:latin typeface="Arial Narrow" panose="020B0606020202030204" pitchFamily="34" charset="0"/>
              </a:rPr>
              <a:t>dept_name</a:t>
            </a:r>
            <a:r>
              <a:rPr lang="en-US" sz="2200" dirty="0">
                <a:latin typeface="Arial Narrow" panose="020B0606020202030204" pitchFamily="34" charset="0"/>
              </a:rPr>
              <a:t>  , </a:t>
            </a:r>
            <a:r>
              <a:rPr lang="en-US" sz="2200" dirty="0" err="1" smtClean="0">
                <a:latin typeface="Arial Narrow" panose="020B0606020202030204" pitchFamily="34" charset="0"/>
              </a:rPr>
              <a:t>tot_cred</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u="sng" dirty="0">
                <a:latin typeface="Arial Narrow" panose="020B0606020202030204" pitchFamily="34" charset="0"/>
              </a:rPr>
              <a:t>takes(</a:t>
            </a:r>
            <a:r>
              <a:rPr lang="en-US" sz="2200" i="1" u="sng" dirty="0">
                <a:latin typeface="Arial Narrow" panose="020B0606020202030204" pitchFamily="34" charset="0"/>
              </a:rPr>
              <a:t>ID, </a:t>
            </a:r>
            <a:r>
              <a:rPr lang="en-US" sz="2200" i="1" u="sng" dirty="0" err="1">
                <a:latin typeface="Arial Narrow" panose="020B0606020202030204" pitchFamily="34" charset="0"/>
              </a:rPr>
              <a:t>course_id</a:t>
            </a:r>
            <a:r>
              <a:rPr lang="en-US" sz="2200" i="1" u="sng" dirty="0">
                <a:latin typeface="Arial Narrow" panose="020B0606020202030204" pitchFamily="34" charset="0"/>
              </a:rPr>
              <a:t> , </a:t>
            </a:r>
            <a:r>
              <a:rPr lang="en-US" sz="2200" i="1" u="sng" dirty="0" err="1">
                <a:latin typeface="Arial Narrow" panose="020B0606020202030204" pitchFamily="34" charset="0"/>
              </a:rPr>
              <a:t>sec_id</a:t>
            </a:r>
            <a:r>
              <a:rPr lang="en-US" sz="2200" i="1" u="sng" dirty="0">
                <a:latin typeface="Arial Narrow" panose="020B0606020202030204" pitchFamily="34" charset="0"/>
              </a:rPr>
              <a:t> ,  semester , year</a:t>
            </a:r>
            <a:r>
              <a:rPr lang="en-US" sz="2200" dirty="0">
                <a:latin typeface="Arial Narrow" panose="020B0606020202030204" pitchFamily="34" charset="0"/>
              </a:rPr>
              <a:t>, </a:t>
            </a:r>
            <a:r>
              <a:rPr lang="en-US" sz="2200" dirty="0" smtClean="0">
                <a:latin typeface="Arial Narrow" panose="020B0606020202030204" pitchFamily="34" charset="0"/>
              </a:rPr>
              <a:t>grade);</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a:latin typeface="Arial Narrow" panose="020B0606020202030204" pitchFamily="34" charset="0"/>
              </a:rPr>
              <a:t>advisor(</a:t>
            </a:r>
            <a:r>
              <a:rPr lang="en-US" sz="2200" i="1" dirty="0" err="1">
                <a:latin typeface="Arial Narrow" panose="020B0606020202030204" pitchFamily="34" charset="0"/>
              </a:rPr>
              <a:t>s_ID</a:t>
            </a:r>
            <a:r>
              <a:rPr lang="en-US" sz="2200" i="1" dirty="0">
                <a:latin typeface="Arial Narrow" panose="020B0606020202030204" pitchFamily="34" charset="0"/>
              </a:rPr>
              <a:t>, </a:t>
            </a:r>
            <a:r>
              <a:rPr lang="en-US" sz="2200" i="1" dirty="0" err="1">
                <a:latin typeface="Arial Narrow" panose="020B0606020202030204" pitchFamily="34" charset="0"/>
              </a:rPr>
              <a:t>i_ID</a:t>
            </a:r>
            <a:r>
              <a:rPr lang="en-US" sz="2200" dirty="0">
                <a:latin typeface="Arial Narrow" panose="020B0606020202030204" pitchFamily="34" charset="0"/>
              </a:rPr>
              <a:t> </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err="1">
                <a:latin typeface="Arial Narrow" panose="020B0606020202030204" pitchFamily="34" charset="0"/>
              </a:rPr>
              <a:t>time_slot</a:t>
            </a:r>
            <a:r>
              <a:rPr lang="en-US" sz="2200" dirty="0">
                <a:latin typeface="Arial Narrow" panose="020B0606020202030204" pitchFamily="34" charset="0"/>
              </a:rPr>
              <a:t>(</a:t>
            </a:r>
            <a:r>
              <a:rPr lang="en-US" sz="2200" u="sng" dirty="0" err="1">
                <a:latin typeface="Arial Narrow" panose="020B0606020202030204" pitchFamily="34" charset="0"/>
              </a:rPr>
              <a:t>time_slot_id</a:t>
            </a:r>
            <a:r>
              <a:rPr lang="en-US" sz="2200" u="sng" dirty="0">
                <a:latin typeface="Arial Narrow" panose="020B0606020202030204" pitchFamily="34" charset="0"/>
              </a:rPr>
              <a:t> , day, </a:t>
            </a:r>
            <a:r>
              <a:rPr lang="en-US" sz="2200" u="sng" dirty="0" err="1">
                <a:latin typeface="Arial Narrow" panose="020B0606020202030204" pitchFamily="34" charset="0"/>
              </a:rPr>
              <a:t>start_hr</a:t>
            </a:r>
            <a:r>
              <a:rPr lang="en-US" sz="2200" u="sng" dirty="0">
                <a:latin typeface="Arial Narrow" panose="020B0606020202030204" pitchFamily="34" charset="0"/>
              </a:rPr>
              <a:t>, </a:t>
            </a:r>
            <a:r>
              <a:rPr lang="en-US" sz="2200" u="sng" dirty="0" err="1">
                <a:latin typeface="Arial Narrow" panose="020B0606020202030204" pitchFamily="34" charset="0"/>
              </a:rPr>
              <a:t>start_min</a:t>
            </a:r>
            <a:r>
              <a:rPr lang="en-US" sz="2200" dirty="0">
                <a:latin typeface="Arial Narrow" panose="020B0606020202030204" pitchFamily="34" charset="0"/>
              </a:rPr>
              <a:t>, </a:t>
            </a:r>
            <a:r>
              <a:rPr lang="en-US" sz="2200" dirty="0" err="1">
                <a:latin typeface="Arial Narrow" panose="020B0606020202030204" pitchFamily="34" charset="0"/>
              </a:rPr>
              <a:t>end_hr</a:t>
            </a:r>
            <a:r>
              <a:rPr lang="en-US" sz="2200" dirty="0">
                <a:latin typeface="Arial Narrow" panose="020B0606020202030204" pitchFamily="34" charset="0"/>
              </a:rPr>
              <a:t> , </a:t>
            </a:r>
            <a:r>
              <a:rPr lang="en-US" sz="2200" dirty="0" err="1" smtClean="0">
                <a:latin typeface="Arial Narrow" panose="020B0606020202030204" pitchFamily="34" charset="0"/>
              </a:rPr>
              <a:t>end_min</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err="1">
                <a:latin typeface="Arial Narrow" panose="020B0606020202030204" pitchFamily="34" charset="0"/>
              </a:rPr>
              <a:t>prereq</a:t>
            </a:r>
            <a:r>
              <a:rPr lang="en-US" sz="2200" dirty="0">
                <a:latin typeface="Arial Narrow" panose="020B0606020202030204" pitchFamily="34" charset="0"/>
              </a:rPr>
              <a:t>(</a:t>
            </a:r>
            <a:r>
              <a:rPr lang="en-US" sz="2200" i="1" u="sng" dirty="0" err="1">
                <a:latin typeface="Arial Narrow" panose="020B0606020202030204" pitchFamily="34" charset="0"/>
              </a:rPr>
              <a:t>course_id</a:t>
            </a:r>
            <a:r>
              <a:rPr lang="en-US" sz="2200" i="1" u="sng" dirty="0">
                <a:latin typeface="Arial Narrow" panose="020B0606020202030204" pitchFamily="34" charset="0"/>
              </a:rPr>
              <a:t>  , </a:t>
            </a:r>
            <a:r>
              <a:rPr lang="en-US" sz="2200" i="1" u="sng" dirty="0" smtClean="0">
                <a:latin typeface="Arial Narrow" panose="020B0606020202030204" pitchFamily="34" charset="0"/>
              </a:rPr>
              <a:t> </a:t>
            </a:r>
            <a:r>
              <a:rPr lang="en-US" sz="2200" i="1" u="sng" dirty="0" err="1">
                <a:latin typeface="Arial Narrow" panose="020B0606020202030204" pitchFamily="34" charset="0"/>
              </a:rPr>
              <a:t>prereq_id</a:t>
            </a:r>
            <a:r>
              <a:rPr lang="en-US" sz="2200" dirty="0">
                <a:latin typeface="Arial Narrow" panose="020B0606020202030204" pitchFamily="34" charset="0"/>
              </a:rPr>
              <a:t> </a:t>
            </a:r>
            <a:r>
              <a:rPr lang="en-US" sz="2200" dirty="0" smtClean="0">
                <a:latin typeface="Arial Narrow" panose="020B0606020202030204" pitchFamily="34" charset="0"/>
              </a:rPr>
              <a:t>);</a:t>
            </a:r>
            <a:endParaRPr lang="en-US" sz="2200" dirty="0">
              <a:latin typeface="Arial Narrow" panose="020B0606020202030204" pitchFamily="34" charset="0"/>
            </a:endParaRPr>
          </a:p>
        </p:txBody>
      </p:sp>
    </p:spTree>
    <p:extLst>
      <p:ext uri="{BB962C8B-B14F-4D97-AF65-F5344CB8AC3E}">
        <p14:creationId xmlns:p14="http://schemas.microsoft.com/office/powerpoint/2010/main" val="2277705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22066" y="4305299"/>
            <a:ext cx="9164320" cy="533399"/>
          </a:xfrm>
        </p:spPr>
        <p:txBody>
          <a:bodyPr/>
          <a:lstStyle/>
          <a:p>
            <a:pPr eaLnBrk="1" hangingPunct="1"/>
            <a:r>
              <a:rPr lang="en-US" dirty="0" smtClean="0"/>
              <a:t>DRC - Safety </a:t>
            </a:r>
            <a:r>
              <a:rPr lang="en-US" dirty="0"/>
              <a:t>of Expressions</a:t>
            </a:r>
            <a:endParaRPr lang="en-US" altLang="en-US" dirty="0" smtClean="0"/>
          </a:p>
        </p:txBody>
      </p:sp>
      <p:sp>
        <p:nvSpPr>
          <p:cNvPr id="164868" name="Rectangle 3"/>
          <p:cNvSpPr>
            <a:spLocks noGrp="1" noChangeArrowheads="1"/>
          </p:cNvSpPr>
          <p:nvPr>
            <p:ph type="body" idx="1"/>
          </p:nvPr>
        </p:nvSpPr>
        <p:spPr>
          <a:xfrm>
            <a:off x="38100" y="4953000"/>
            <a:ext cx="9043988" cy="1828799"/>
          </a:xfrm>
        </p:spPr>
        <p:txBody>
          <a:bodyPr/>
          <a:lstStyle/>
          <a:p>
            <a:pPr eaLnBrk="1" hangingPunct="1">
              <a:lnSpc>
                <a:spcPct val="150000"/>
              </a:lnSpc>
              <a:buNone/>
            </a:pPr>
            <a:r>
              <a:rPr lang="pt-BR" sz="3600" b="1" dirty="0">
                <a:effectLst>
                  <a:outerShdw blurRad="38100" dist="38100" dir="2700000" algn="tl">
                    <a:srgbClr val="000000">
                      <a:alpha val="43137"/>
                    </a:srgbClr>
                  </a:outerShdw>
                </a:effectLst>
              </a:rPr>
              <a:t>&lt; i, n, d</a:t>
            </a:r>
            <a:r>
              <a:rPr lang="pt-BR" sz="3600" b="1" dirty="0" smtClean="0">
                <a:effectLst>
                  <a:outerShdw blurRad="38100" dist="38100" dir="2700000" algn="tl">
                    <a:srgbClr val="000000">
                      <a:alpha val="43137"/>
                    </a:srgbClr>
                  </a:outerShdw>
                </a:effectLst>
              </a:rPr>
              <a:t>, s </a:t>
            </a:r>
            <a:r>
              <a:rPr lang="pt-BR" sz="3600" b="1" dirty="0">
                <a:effectLst>
                  <a:outerShdw blurRad="38100" dist="38100" dir="2700000" algn="tl">
                    <a:srgbClr val="000000">
                      <a:alpha val="43137"/>
                    </a:srgbClr>
                  </a:outerShdw>
                </a:effectLst>
              </a:rPr>
              <a:t>&gt; | ¬(&lt; i, n, d</a:t>
            </a:r>
            <a:r>
              <a:rPr lang="pt-BR" sz="3600" b="1" dirty="0" smtClean="0">
                <a:effectLst>
                  <a:outerShdw blurRad="38100" dist="38100" dir="2700000" algn="tl">
                    <a:srgbClr val="000000">
                      <a:alpha val="43137"/>
                    </a:srgbClr>
                  </a:outerShdw>
                </a:effectLst>
              </a:rPr>
              <a:t>, s </a:t>
            </a:r>
            <a:r>
              <a:rPr lang="pt-BR" sz="3600" b="1" dirty="0">
                <a:effectLst>
                  <a:outerShdw blurRad="38100" dist="38100" dir="2700000" algn="tl">
                    <a:srgbClr val="000000">
                      <a:alpha val="43137"/>
                    </a:srgbClr>
                  </a:outerShdw>
                </a:effectLst>
              </a:rPr>
              <a:t>&gt; ∈ instructor)}</a:t>
            </a:r>
            <a:endParaRPr lang="en-US" altLang="en-US" sz="3600" b="1" dirty="0" smtClean="0">
              <a:effectLst>
                <a:outerShdw blurRad="38100" dist="38100" dir="2700000" algn="tl">
                  <a:srgbClr val="000000">
                    <a:alpha val="43137"/>
                  </a:srgbClr>
                </a:outerShdw>
              </a:effectLst>
            </a:endParaRPr>
          </a:p>
        </p:txBody>
      </p:sp>
      <p:sp>
        <p:nvSpPr>
          <p:cNvPr id="4" name="Rectangle 3"/>
          <p:cNvSpPr/>
          <p:nvPr/>
        </p:nvSpPr>
        <p:spPr>
          <a:xfrm>
            <a:off x="-17695" y="76200"/>
            <a:ext cx="9126408" cy="3816429"/>
          </a:xfrm>
          <a:prstGeom prst="rect">
            <a:avLst/>
          </a:prstGeom>
        </p:spPr>
        <p:txBody>
          <a:bodyPr wrap="square">
            <a:spAutoFit/>
          </a:bodyPr>
          <a:lstStyle/>
          <a:p>
            <a:pPr marL="285750" indent="-285750">
              <a:buFont typeface="Arial" panose="020B0604020202020204" pitchFamily="34" charset="0"/>
              <a:buChar char="•"/>
            </a:pPr>
            <a:r>
              <a:rPr lang="en-US" sz="2200" dirty="0">
                <a:latin typeface="Arial Narrow" panose="020B0606020202030204" pitchFamily="34" charset="0"/>
              </a:rPr>
              <a:t>classroom (</a:t>
            </a:r>
            <a:r>
              <a:rPr lang="en-US" sz="2200" u="sng" dirty="0">
                <a:latin typeface="Arial Narrow" panose="020B0606020202030204" pitchFamily="34" charset="0"/>
              </a:rPr>
              <a:t>building, </a:t>
            </a:r>
            <a:r>
              <a:rPr lang="en-US" sz="2200" u="sng" dirty="0" err="1">
                <a:latin typeface="Arial Narrow" panose="020B0606020202030204" pitchFamily="34" charset="0"/>
              </a:rPr>
              <a:t>room_number</a:t>
            </a:r>
            <a:r>
              <a:rPr lang="en-US" sz="2200" dirty="0">
                <a:latin typeface="Arial Narrow" panose="020B0606020202030204" pitchFamily="34" charset="0"/>
              </a:rPr>
              <a:t>, </a:t>
            </a:r>
            <a:r>
              <a:rPr lang="en-US" sz="2200" dirty="0" smtClean="0">
                <a:latin typeface="Arial Narrow" panose="020B0606020202030204" pitchFamily="34" charset="0"/>
              </a:rPr>
              <a:t>capacity);</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a:latin typeface="Arial Narrow" panose="020B0606020202030204" pitchFamily="34" charset="0"/>
              </a:rPr>
              <a:t>department (</a:t>
            </a:r>
            <a:r>
              <a:rPr lang="en-US" sz="2200" u="sng" dirty="0" err="1">
                <a:latin typeface="Arial Narrow" panose="020B0606020202030204" pitchFamily="34" charset="0"/>
              </a:rPr>
              <a:t>dept_name</a:t>
            </a:r>
            <a:r>
              <a:rPr lang="en-US" sz="2200" dirty="0">
                <a:latin typeface="Arial Narrow" panose="020B0606020202030204" pitchFamily="34" charset="0"/>
              </a:rPr>
              <a:t>,  building, </a:t>
            </a:r>
            <a:r>
              <a:rPr lang="en-US" sz="2200" dirty="0" smtClean="0">
                <a:latin typeface="Arial Narrow" panose="020B0606020202030204" pitchFamily="34" charset="0"/>
              </a:rPr>
              <a:t>budget);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a:latin typeface="Arial Narrow" panose="020B0606020202030204" pitchFamily="34" charset="0"/>
              </a:rPr>
              <a:t>course(</a:t>
            </a:r>
            <a:r>
              <a:rPr lang="en-US" sz="2200" u="sng" dirty="0" err="1">
                <a:latin typeface="Arial Narrow" panose="020B0606020202030204" pitchFamily="34" charset="0"/>
              </a:rPr>
              <a:t>course_id</a:t>
            </a:r>
            <a:r>
              <a:rPr lang="en-US" sz="2200" dirty="0">
                <a:latin typeface="Arial Narrow" panose="020B0606020202030204" pitchFamily="34" charset="0"/>
              </a:rPr>
              <a:t>, </a:t>
            </a:r>
            <a:r>
              <a:rPr lang="en-US" sz="2200" dirty="0" smtClean="0">
                <a:latin typeface="Arial Narrow" panose="020B0606020202030204" pitchFamily="34" charset="0"/>
              </a:rPr>
              <a:t>title, </a:t>
            </a:r>
            <a:r>
              <a:rPr lang="en-US" sz="2200" i="1" dirty="0" err="1">
                <a:latin typeface="Arial Narrow" panose="020B0606020202030204" pitchFamily="34" charset="0"/>
              </a:rPr>
              <a:t>dept_name</a:t>
            </a:r>
            <a:r>
              <a:rPr lang="en-US" sz="2200" dirty="0">
                <a:latin typeface="Arial Narrow" panose="020B0606020202030204" pitchFamily="34" charset="0"/>
              </a:rPr>
              <a:t>  , </a:t>
            </a:r>
            <a:r>
              <a:rPr lang="en-US" sz="2200" dirty="0" smtClean="0">
                <a:latin typeface="Arial Narrow" panose="020B0606020202030204" pitchFamily="34" charset="0"/>
              </a:rPr>
              <a:t>credits);</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a:latin typeface="Arial Narrow" panose="020B0606020202030204" pitchFamily="34" charset="0"/>
              </a:rPr>
              <a:t>instructor(</a:t>
            </a:r>
            <a:r>
              <a:rPr lang="en-US" sz="2200" u="sng" dirty="0">
                <a:latin typeface="Arial Narrow" panose="020B0606020202030204" pitchFamily="34" charset="0"/>
              </a:rPr>
              <a:t>ID</a:t>
            </a:r>
            <a:r>
              <a:rPr lang="en-US" sz="2200" dirty="0">
                <a:latin typeface="Arial Narrow" panose="020B0606020202030204" pitchFamily="34" charset="0"/>
              </a:rPr>
              <a:t>, name, </a:t>
            </a:r>
            <a:r>
              <a:rPr lang="en-US" sz="2200" i="1" dirty="0" err="1">
                <a:latin typeface="Arial Narrow" panose="020B0606020202030204" pitchFamily="34" charset="0"/>
              </a:rPr>
              <a:t>dept_name</a:t>
            </a:r>
            <a:r>
              <a:rPr lang="en-US" sz="2200" dirty="0">
                <a:latin typeface="Arial Narrow" panose="020B0606020202030204" pitchFamily="34" charset="0"/>
              </a:rPr>
              <a:t>  , </a:t>
            </a:r>
            <a:r>
              <a:rPr lang="en-US" sz="2200" dirty="0" smtClean="0">
                <a:latin typeface="Arial Narrow" panose="020B0606020202030204" pitchFamily="34" charset="0"/>
              </a:rPr>
              <a:t>salary)</a:t>
            </a:r>
          </a:p>
          <a:p>
            <a:pPr marL="285750" indent="-285750">
              <a:buFont typeface="Arial" panose="020B0604020202020204" pitchFamily="34" charset="0"/>
              <a:buChar char="•"/>
            </a:pPr>
            <a:r>
              <a:rPr lang="en-US" sz="2200" dirty="0">
                <a:latin typeface="Arial Narrow" panose="020B0606020202030204" pitchFamily="34" charset="0"/>
              </a:rPr>
              <a:t>s</a:t>
            </a:r>
            <a:r>
              <a:rPr lang="en-US" sz="2200" dirty="0" smtClean="0">
                <a:latin typeface="Arial Narrow" panose="020B0606020202030204" pitchFamily="34" charset="0"/>
              </a:rPr>
              <a:t>ection (</a:t>
            </a:r>
            <a:r>
              <a:rPr lang="en-US" sz="2200" i="1" u="sng" dirty="0" err="1" smtClean="0">
                <a:latin typeface="Arial Narrow" panose="020B0606020202030204" pitchFamily="34" charset="0"/>
              </a:rPr>
              <a:t>course_id</a:t>
            </a:r>
            <a:r>
              <a:rPr lang="en-US" sz="2200" u="sng" dirty="0" smtClean="0">
                <a:latin typeface="Arial Narrow" panose="020B0606020202030204" pitchFamily="34" charset="0"/>
              </a:rPr>
              <a:t> ,  </a:t>
            </a:r>
            <a:r>
              <a:rPr lang="en-US" sz="2200" u="sng" dirty="0" err="1">
                <a:latin typeface="Arial Narrow" panose="020B0606020202030204" pitchFamily="34" charset="0"/>
              </a:rPr>
              <a:t>sec_id</a:t>
            </a:r>
            <a:r>
              <a:rPr lang="en-US" sz="2200" u="sng" dirty="0">
                <a:latin typeface="Arial Narrow" panose="020B0606020202030204" pitchFamily="34" charset="0"/>
              </a:rPr>
              <a:t> </a:t>
            </a:r>
            <a:r>
              <a:rPr lang="en-US" sz="2200" u="sng" dirty="0" smtClean="0">
                <a:latin typeface="Arial Narrow" panose="020B0606020202030204" pitchFamily="34" charset="0"/>
              </a:rPr>
              <a:t>, semester,  year</a:t>
            </a:r>
            <a:r>
              <a:rPr lang="en-US" sz="2200" dirty="0" smtClean="0">
                <a:latin typeface="Arial Narrow" panose="020B0606020202030204" pitchFamily="34" charset="0"/>
              </a:rPr>
              <a:t>,  </a:t>
            </a:r>
            <a:r>
              <a:rPr lang="en-US" sz="2200" i="1" dirty="0">
                <a:latin typeface="Arial Narrow" panose="020B0606020202030204" pitchFamily="34" charset="0"/>
              </a:rPr>
              <a:t>building</a:t>
            </a:r>
            <a:r>
              <a:rPr lang="en-US" sz="2200" dirty="0">
                <a:latin typeface="Arial Narrow" panose="020B0606020202030204" pitchFamily="34" charset="0"/>
              </a:rPr>
              <a:t>, </a:t>
            </a:r>
            <a:r>
              <a:rPr lang="en-US" sz="2200" dirty="0" smtClean="0">
                <a:latin typeface="Arial Narrow" panose="020B0606020202030204" pitchFamily="34" charset="0"/>
              </a:rPr>
              <a:t> </a:t>
            </a:r>
            <a:r>
              <a:rPr lang="en-US" sz="2200" i="1" dirty="0" err="1" smtClean="0">
                <a:latin typeface="Arial Narrow" panose="020B0606020202030204" pitchFamily="34" charset="0"/>
              </a:rPr>
              <a:t>room_number</a:t>
            </a:r>
            <a:r>
              <a:rPr lang="en-US" sz="2200" dirty="0" smtClean="0">
                <a:latin typeface="Arial Narrow" panose="020B0606020202030204" pitchFamily="34" charset="0"/>
              </a:rPr>
              <a:t>, </a:t>
            </a:r>
            <a:r>
              <a:rPr lang="en-US" sz="2200" dirty="0" err="1" smtClean="0">
                <a:latin typeface="Arial Narrow" panose="020B0606020202030204" pitchFamily="34" charset="0"/>
              </a:rPr>
              <a:t>time_slot_id</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u="sng" dirty="0" smtClean="0">
                <a:latin typeface="Arial Narrow" panose="020B0606020202030204" pitchFamily="34" charset="0"/>
              </a:rPr>
              <a:t>teaches(</a:t>
            </a:r>
            <a:r>
              <a:rPr lang="en-US" sz="2200" i="1" u="sng" dirty="0" smtClean="0">
                <a:latin typeface="Arial Narrow" panose="020B0606020202030204" pitchFamily="34" charset="0"/>
              </a:rPr>
              <a:t>ID, </a:t>
            </a:r>
            <a:r>
              <a:rPr lang="en-US" sz="2200" i="1" u="sng" dirty="0" err="1">
                <a:latin typeface="Arial Narrow" panose="020B0606020202030204" pitchFamily="34" charset="0"/>
              </a:rPr>
              <a:t>course_id</a:t>
            </a:r>
            <a:r>
              <a:rPr lang="en-US" sz="2200" i="1" u="sng" dirty="0">
                <a:latin typeface="Arial Narrow" panose="020B0606020202030204" pitchFamily="34" charset="0"/>
              </a:rPr>
              <a:t> ,  </a:t>
            </a:r>
            <a:r>
              <a:rPr lang="en-US" sz="2200" i="1" u="sng" dirty="0" err="1">
                <a:latin typeface="Arial Narrow" panose="020B0606020202030204" pitchFamily="34" charset="0"/>
              </a:rPr>
              <a:t>sec_id</a:t>
            </a:r>
            <a:r>
              <a:rPr lang="en-US" sz="2200" i="1" u="sng" dirty="0">
                <a:latin typeface="Arial Narrow" panose="020B0606020202030204" pitchFamily="34" charset="0"/>
              </a:rPr>
              <a:t> , semester  , </a:t>
            </a:r>
            <a:r>
              <a:rPr lang="en-US" sz="2200" i="1" u="sng" dirty="0" smtClean="0">
                <a:latin typeface="Arial Narrow" panose="020B0606020202030204" pitchFamily="34" charset="0"/>
              </a:rPr>
              <a:t>year</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a:latin typeface="Arial Narrow" panose="020B0606020202030204" pitchFamily="34" charset="0"/>
              </a:rPr>
              <a:t>student(</a:t>
            </a:r>
            <a:r>
              <a:rPr lang="en-US" sz="2200" u="sng" dirty="0">
                <a:latin typeface="Arial Narrow" panose="020B0606020202030204" pitchFamily="34" charset="0"/>
              </a:rPr>
              <a:t>ID</a:t>
            </a:r>
            <a:r>
              <a:rPr lang="en-US" sz="2200" dirty="0">
                <a:latin typeface="Arial Narrow" panose="020B0606020202030204" pitchFamily="34" charset="0"/>
              </a:rPr>
              <a:t>,  name , </a:t>
            </a:r>
            <a:r>
              <a:rPr lang="en-US" sz="2200" i="1" dirty="0" err="1">
                <a:latin typeface="Arial Narrow" panose="020B0606020202030204" pitchFamily="34" charset="0"/>
              </a:rPr>
              <a:t>dept_name</a:t>
            </a:r>
            <a:r>
              <a:rPr lang="en-US" sz="2200" dirty="0">
                <a:latin typeface="Arial Narrow" panose="020B0606020202030204" pitchFamily="34" charset="0"/>
              </a:rPr>
              <a:t>  , </a:t>
            </a:r>
            <a:r>
              <a:rPr lang="en-US" sz="2200" dirty="0" err="1" smtClean="0">
                <a:latin typeface="Arial Narrow" panose="020B0606020202030204" pitchFamily="34" charset="0"/>
              </a:rPr>
              <a:t>tot_cred</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u="sng" dirty="0">
                <a:latin typeface="Arial Narrow" panose="020B0606020202030204" pitchFamily="34" charset="0"/>
              </a:rPr>
              <a:t>takes(</a:t>
            </a:r>
            <a:r>
              <a:rPr lang="en-US" sz="2200" i="1" u="sng" dirty="0">
                <a:latin typeface="Arial Narrow" panose="020B0606020202030204" pitchFamily="34" charset="0"/>
              </a:rPr>
              <a:t>ID, </a:t>
            </a:r>
            <a:r>
              <a:rPr lang="en-US" sz="2200" i="1" u="sng" dirty="0" err="1">
                <a:latin typeface="Arial Narrow" panose="020B0606020202030204" pitchFamily="34" charset="0"/>
              </a:rPr>
              <a:t>course_id</a:t>
            </a:r>
            <a:r>
              <a:rPr lang="en-US" sz="2200" i="1" u="sng" dirty="0">
                <a:latin typeface="Arial Narrow" panose="020B0606020202030204" pitchFamily="34" charset="0"/>
              </a:rPr>
              <a:t> , </a:t>
            </a:r>
            <a:r>
              <a:rPr lang="en-US" sz="2200" i="1" u="sng" dirty="0" err="1">
                <a:latin typeface="Arial Narrow" panose="020B0606020202030204" pitchFamily="34" charset="0"/>
              </a:rPr>
              <a:t>sec_id</a:t>
            </a:r>
            <a:r>
              <a:rPr lang="en-US" sz="2200" i="1" u="sng" dirty="0">
                <a:latin typeface="Arial Narrow" panose="020B0606020202030204" pitchFamily="34" charset="0"/>
              </a:rPr>
              <a:t> ,  semester , year</a:t>
            </a:r>
            <a:r>
              <a:rPr lang="en-US" sz="2200" dirty="0">
                <a:latin typeface="Arial Narrow" panose="020B0606020202030204" pitchFamily="34" charset="0"/>
              </a:rPr>
              <a:t>, </a:t>
            </a:r>
            <a:r>
              <a:rPr lang="en-US" sz="2200" dirty="0" smtClean="0">
                <a:latin typeface="Arial Narrow" panose="020B0606020202030204" pitchFamily="34" charset="0"/>
              </a:rPr>
              <a:t>grade);</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a:latin typeface="Arial Narrow" panose="020B0606020202030204" pitchFamily="34" charset="0"/>
              </a:rPr>
              <a:t>advisor(</a:t>
            </a:r>
            <a:r>
              <a:rPr lang="en-US" sz="2200" i="1" dirty="0" err="1">
                <a:latin typeface="Arial Narrow" panose="020B0606020202030204" pitchFamily="34" charset="0"/>
              </a:rPr>
              <a:t>s_ID</a:t>
            </a:r>
            <a:r>
              <a:rPr lang="en-US" sz="2200" i="1" dirty="0">
                <a:latin typeface="Arial Narrow" panose="020B0606020202030204" pitchFamily="34" charset="0"/>
              </a:rPr>
              <a:t>, </a:t>
            </a:r>
            <a:r>
              <a:rPr lang="en-US" sz="2200" i="1" dirty="0" err="1">
                <a:latin typeface="Arial Narrow" panose="020B0606020202030204" pitchFamily="34" charset="0"/>
              </a:rPr>
              <a:t>i_ID</a:t>
            </a:r>
            <a:r>
              <a:rPr lang="en-US" sz="2200" dirty="0">
                <a:latin typeface="Arial Narrow" panose="020B0606020202030204" pitchFamily="34" charset="0"/>
              </a:rPr>
              <a:t> </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err="1">
                <a:latin typeface="Arial Narrow" panose="020B0606020202030204" pitchFamily="34" charset="0"/>
              </a:rPr>
              <a:t>time_slot</a:t>
            </a:r>
            <a:r>
              <a:rPr lang="en-US" sz="2200" dirty="0">
                <a:latin typeface="Arial Narrow" panose="020B0606020202030204" pitchFamily="34" charset="0"/>
              </a:rPr>
              <a:t>(</a:t>
            </a:r>
            <a:r>
              <a:rPr lang="en-US" sz="2200" u="sng" dirty="0" err="1">
                <a:latin typeface="Arial Narrow" panose="020B0606020202030204" pitchFamily="34" charset="0"/>
              </a:rPr>
              <a:t>time_slot_id</a:t>
            </a:r>
            <a:r>
              <a:rPr lang="en-US" sz="2200" u="sng" dirty="0">
                <a:latin typeface="Arial Narrow" panose="020B0606020202030204" pitchFamily="34" charset="0"/>
              </a:rPr>
              <a:t> , day, </a:t>
            </a:r>
            <a:r>
              <a:rPr lang="en-US" sz="2200" u="sng" dirty="0" err="1">
                <a:latin typeface="Arial Narrow" panose="020B0606020202030204" pitchFamily="34" charset="0"/>
              </a:rPr>
              <a:t>start_hr</a:t>
            </a:r>
            <a:r>
              <a:rPr lang="en-US" sz="2200" u="sng" dirty="0">
                <a:latin typeface="Arial Narrow" panose="020B0606020202030204" pitchFamily="34" charset="0"/>
              </a:rPr>
              <a:t>, </a:t>
            </a:r>
            <a:r>
              <a:rPr lang="en-US" sz="2200" u="sng" dirty="0" err="1">
                <a:latin typeface="Arial Narrow" panose="020B0606020202030204" pitchFamily="34" charset="0"/>
              </a:rPr>
              <a:t>start_min</a:t>
            </a:r>
            <a:r>
              <a:rPr lang="en-US" sz="2200" dirty="0">
                <a:latin typeface="Arial Narrow" panose="020B0606020202030204" pitchFamily="34" charset="0"/>
              </a:rPr>
              <a:t>, </a:t>
            </a:r>
            <a:r>
              <a:rPr lang="en-US" sz="2200" dirty="0" err="1">
                <a:latin typeface="Arial Narrow" panose="020B0606020202030204" pitchFamily="34" charset="0"/>
              </a:rPr>
              <a:t>end_hr</a:t>
            </a:r>
            <a:r>
              <a:rPr lang="en-US" sz="2200" dirty="0">
                <a:latin typeface="Arial Narrow" panose="020B0606020202030204" pitchFamily="34" charset="0"/>
              </a:rPr>
              <a:t> , </a:t>
            </a:r>
            <a:r>
              <a:rPr lang="en-US" sz="2200" dirty="0" err="1" smtClean="0">
                <a:latin typeface="Arial Narrow" panose="020B0606020202030204" pitchFamily="34" charset="0"/>
              </a:rPr>
              <a:t>end_min</a:t>
            </a:r>
            <a:r>
              <a:rPr lang="en-US" sz="2200" dirty="0" smtClean="0">
                <a:latin typeface="Arial Narrow" panose="020B0606020202030204" pitchFamily="34" charset="0"/>
              </a:rPr>
              <a:t>);</a:t>
            </a:r>
            <a:endParaRPr lang="en-US" sz="2200" dirty="0">
              <a:latin typeface="Arial Narrow" panose="020B0606020202030204" pitchFamily="34" charset="0"/>
            </a:endParaRPr>
          </a:p>
          <a:p>
            <a:pPr marL="285750" indent="-285750">
              <a:buFont typeface="Arial" panose="020B0604020202020204" pitchFamily="34" charset="0"/>
              <a:buChar char="•"/>
            </a:pPr>
            <a:r>
              <a:rPr lang="en-US" sz="2200" dirty="0" err="1">
                <a:latin typeface="Arial Narrow" panose="020B0606020202030204" pitchFamily="34" charset="0"/>
              </a:rPr>
              <a:t>prereq</a:t>
            </a:r>
            <a:r>
              <a:rPr lang="en-US" sz="2200" dirty="0">
                <a:latin typeface="Arial Narrow" panose="020B0606020202030204" pitchFamily="34" charset="0"/>
              </a:rPr>
              <a:t>(</a:t>
            </a:r>
            <a:r>
              <a:rPr lang="en-US" sz="2200" i="1" u="sng" dirty="0" err="1">
                <a:latin typeface="Arial Narrow" panose="020B0606020202030204" pitchFamily="34" charset="0"/>
              </a:rPr>
              <a:t>course_id</a:t>
            </a:r>
            <a:r>
              <a:rPr lang="en-US" sz="2200" i="1" u="sng" dirty="0">
                <a:latin typeface="Arial Narrow" panose="020B0606020202030204" pitchFamily="34" charset="0"/>
              </a:rPr>
              <a:t>  , </a:t>
            </a:r>
            <a:r>
              <a:rPr lang="en-US" sz="2200" i="1" u="sng" dirty="0" smtClean="0">
                <a:latin typeface="Arial Narrow" panose="020B0606020202030204" pitchFamily="34" charset="0"/>
              </a:rPr>
              <a:t> </a:t>
            </a:r>
            <a:r>
              <a:rPr lang="en-US" sz="2200" i="1" u="sng" dirty="0" err="1">
                <a:latin typeface="Arial Narrow" panose="020B0606020202030204" pitchFamily="34" charset="0"/>
              </a:rPr>
              <a:t>prereq_id</a:t>
            </a:r>
            <a:r>
              <a:rPr lang="en-US" sz="2200" dirty="0">
                <a:latin typeface="Arial Narrow" panose="020B0606020202030204" pitchFamily="34" charset="0"/>
              </a:rPr>
              <a:t> </a:t>
            </a:r>
            <a:r>
              <a:rPr lang="en-US" sz="2200" dirty="0" smtClean="0">
                <a:latin typeface="Arial Narrow" panose="020B0606020202030204" pitchFamily="34" charset="0"/>
              </a:rPr>
              <a:t>);</a:t>
            </a:r>
            <a:endParaRPr lang="en-US" sz="2200" dirty="0">
              <a:latin typeface="Arial Narrow" panose="020B0606020202030204" pitchFamily="34" charset="0"/>
            </a:endParaRPr>
          </a:p>
        </p:txBody>
      </p:sp>
    </p:spTree>
    <p:extLst>
      <p:ext uri="{BB962C8B-B14F-4D97-AF65-F5344CB8AC3E}">
        <p14:creationId xmlns:p14="http://schemas.microsoft.com/office/powerpoint/2010/main" val="84388352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10243"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10244"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0F8932B1-2599-46AF-A0D0-53E257A0D8B3}" type="slidenum">
              <a:rPr lang="en-US" altLang="en-US" sz="1400"/>
              <a:pPr>
                <a:spcBef>
                  <a:spcPct val="0"/>
                </a:spcBef>
                <a:buFontTx/>
                <a:buNone/>
              </a:pPr>
              <a:t>3</a:t>
            </a:fld>
            <a:endParaRPr lang="en-US" altLang="en-US" sz="1400"/>
          </a:p>
        </p:txBody>
      </p:sp>
      <p:sp>
        <p:nvSpPr>
          <p:cNvPr id="10245" name="Rectangle 2"/>
          <p:cNvSpPr>
            <a:spLocks noGrp="1" noChangeArrowheads="1"/>
          </p:cNvSpPr>
          <p:nvPr>
            <p:ph type="title"/>
          </p:nvPr>
        </p:nvSpPr>
        <p:spPr>
          <a:xfrm>
            <a:off x="0" y="0"/>
            <a:ext cx="9144000" cy="609600"/>
          </a:xfrm>
        </p:spPr>
        <p:txBody>
          <a:bodyPr/>
          <a:lstStyle/>
          <a:p>
            <a:r>
              <a:rPr lang="en-US" altLang="en-US" sz="4000" dirty="0" smtClean="0">
                <a:effectLst>
                  <a:outerShdw blurRad="38100" dist="38100" dir="2700000" algn="tl">
                    <a:srgbClr val="000000">
                      <a:alpha val="43137"/>
                    </a:srgbClr>
                  </a:outerShdw>
                </a:effectLst>
              </a:rPr>
              <a:t>Relational </a:t>
            </a:r>
            <a:r>
              <a:rPr lang="en-US" altLang="en-US" sz="4000" dirty="0" smtClean="0">
                <a:effectLst>
                  <a:outerShdw blurRad="38100" dist="38100" dir="2700000" algn="tl">
                    <a:srgbClr val="000000">
                      <a:alpha val="43137"/>
                    </a:srgbClr>
                  </a:outerShdw>
                </a:effectLst>
              </a:rPr>
              <a:t>Calculus</a:t>
            </a:r>
          </a:p>
        </p:txBody>
      </p:sp>
      <p:sp>
        <p:nvSpPr>
          <p:cNvPr id="10246" name="Rectangle 3"/>
          <p:cNvSpPr>
            <a:spLocks noGrp="1" noChangeArrowheads="1"/>
          </p:cNvSpPr>
          <p:nvPr>
            <p:ph type="body" idx="1"/>
          </p:nvPr>
        </p:nvSpPr>
        <p:spPr>
          <a:xfrm>
            <a:off x="26127" y="729433"/>
            <a:ext cx="9083040" cy="5747567"/>
          </a:xfrm>
        </p:spPr>
        <p:txBody>
          <a:bodyPr/>
          <a:lstStyle/>
          <a:p>
            <a:pPr lvl="1">
              <a:lnSpc>
                <a:spcPct val="200000"/>
              </a:lnSpc>
            </a:pPr>
            <a:r>
              <a:rPr lang="en-US" altLang="en-US" sz="3200" dirty="0">
                <a:effectLst>
                  <a:outerShdw blurRad="38100" dist="38100" dir="2700000" algn="tl">
                    <a:srgbClr val="000000">
                      <a:alpha val="43137"/>
                    </a:srgbClr>
                  </a:outerShdw>
                </a:effectLst>
              </a:rPr>
              <a:t>D</a:t>
            </a:r>
            <a:r>
              <a:rPr lang="en-US" altLang="en-US" sz="3200" dirty="0" smtClean="0">
                <a:effectLst>
                  <a:outerShdw blurRad="38100" dist="38100" dir="2700000" algn="tl">
                    <a:srgbClr val="000000">
                      <a:alpha val="43137"/>
                    </a:srgbClr>
                  </a:outerShdw>
                </a:effectLst>
              </a:rPr>
              <a:t>escribes </a:t>
            </a:r>
            <a:r>
              <a:rPr lang="en-US" altLang="en-US" sz="3200" dirty="0" smtClean="0">
                <a:solidFill>
                  <a:srgbClr val="FF3300"/>
                </a:solidFill>
                <a:effectLst>
                  <a:outerShdw blurRad="38100" dist="38100" dir="2700000" algn="tl">
                    <a:srgbClr val="000000">
                      <a:alpha val="43137"/>
                    </a:srgbClr>
                  </a:outerShdw>
                </a:effectLst>
              </a:rPr>
              <a:t>what</a:t>
            </a:r>
            <a:r>
              <a:rPr lang="en-US" altLang="en-US" sz="3200" dirty="0" smtClean="0">
                <a:effectLst>
                  <a:outerShdw blurRad="38100" dist="38100" dir="2700000" algn="tl">
                    <a:srgbClr val="000000">
                      <a:alpha val="43137"/>
                    </a:srgbClr>
                  </a:outerShdw>
                </a:effectLst>
              </a:rPr>
              <a:t> we want</a:t>
            </a:r>
            <a:r>
              <a:rPr lang="en-US" altLang="en-US" sz="3200" dirty="0" smtClean="0">
                <a:effectLst>
                  <a:outerShdw blurRad="38100" dist="38100" dir="2700000" algn="tl">
                    <a:srgbClr val="000000">
                      <a:alpha val="43137"/>
                    </a:srgbClr>
                  </a:outerShdw>
                </a:effectLst>
              </a:rPr>
              <a:t>.</a:t>
            </a:r>
          </a:p>
          <a:p>
            <a:pPr lvl="2">
              <a:lnSpc>
                <a:spcPct val="200000"/>
              </a:lnSpc>
            </a:pPr>
            <a:r>
              <a:rPr lang="en-US" altLang="en-US" sz="3000" dirty="0" smtClean="0">
                <a:effectLst>
                  <a:outerShdw blurRad="38100" dist="38100" dir="2700000" algn="tl">
                    <a:srgbClr val="000000">
                      <a:alpha val="43137"/>
                    </a:srgbClr>
                  </a:outerShdw>
                </a:effectLst>
              </a:rPr>
              <a:t>Declarative </a:t>
            </a:r>
            <a:endParaRPr lang="en-US" altLang="en-US" sz="3000" dirty="0" smtClean="0">
              <a:effectLst>
                <a:outerShdw blurRad="38100" dist="38100" dir="2700000" algn="tl">
                  <a:srgbClr val="000000">
                    <a:alpha val="43137"/>
                  </a:srgbClr>
                </a:outerShdw>
              </a:effectLst>
            </a:endParaRPr>
          </a:p>
          <a:p>
            <a:pPr lvl="1">
              <a:lnSpc>
                <a:spcPct val="200000"/>
              </a:lnSpc>
            </a:pPr>
            <a:r>
              <a:rPr lang="en-US" altLang="en-US" sz="3200" dirty="0">
                <a:effectLst>
                  <a:outerShdw blurRad="38100" dist="38100" dir="2700000" algn="tl">
                    <a:srgbClr val="000000">
                      <a:alpha val="43137"/>
                    </a:srgbClr>
                  </a:outerShdw>
                </a:effectLst>
              </a:rPr>
              <a:t>T</a:t>
            </a:r>
            <a:r>
              <a:rPr lang="en-US" altLang="en-US" sz="3200" dirty="0" smtClean="0">
                <a:effectLst>
                  <a:outerShdw blurRad="38100" dist="38100" dir="2700000" algn="tl">
                    <a:srgbClr val="000000">
                      <a:alpha val="43137"/>
                    </a:srgbClr>
                  </a:outerShdw>
                </a:effectLst>
              </a:rPr>
              <a:t>wo equivalent flavors: </a:t>
            </a:r>
          </a:p>
          <a:p>
            <a:pPr lvl="2">
              <a:lnSpc>
                <a:spcPct val="200000"/>
              </a:lnSpc>
            </a:pPr>
            <a:r>
              <a:rPr lang="en-US" altLang="en-US" sz="3200" dirty="0" smtClean="0">
                <a:effectLst>
                  <a:outerShdw blurRad="38100" dist="38100" dir="2700000" algn="tl">
                    <a:srgbClr val="000000">
                      <a:alpha val="43137"/>
                    </a:srgbClr>
                  </a:outerShdw>
                </a:effectLst>
              </a:rPr>
              <a:t>Tuple </a:t>
            </a:r>
            <a:r>
              <a:rPr lang="en-US" altLang="en-US" sz="3200" dirty="0">
                <a:effectLst>
                  <a:outerShdw blurRad="38100" dist="38100" dir="2700000" algn="tl">
                    <a:srgbClr val="000000">
                      <a:alpha val="43137"/>
                    </a:srgbClr>
                  </a:outerShdw>
                </a:effectLst>
              </a:rPr>
              <a:t>Relational </a:t>
            </a:r>
            <a:r>
              <a:rPr lang="en-US" altLang="en-US" sz="3200" dirty="0" smtClean="0">
                <a:effectLst>
                  <a:outerShdw blurRad="38100" dist="38100" dir="2700000" algn="tl">
                    <a:srgbClr val="000000">
                      <a:alpha val="43137"/>
                    </a:srgbClr>
                  </a:outerShdw>
                </a:effectLst>
              </a:rPr>
              <a:t>Calculus</a:t>
            </a:r>
          </a:p>
          <a:p>
            <a:pPr lvl="2">
              <a:lnSpc>
                <a:spcPct val="200000"/>
              </a:lnSpc>
            </a:pPr>
            <a:r>
              <a:rPr lang="en-US" altLang="en-US" sz="3200" dirty="0">
                <a:effectLst>
                  <a:outerShdw blurRad="38100" dist="38100" dir="2700000" algn="tl">
                    <a:srgbClr val="000000">
                      <a:alpha val="43137"/>
                    </a:srgbClr>
                  </a:outerShdw>
                </a:effectLst>
              </a:rPr>
              <a:t>Domain Relational </a:t>
            </a:r>
            <a:r>
              <a:rPr lang="en-US" altLang="en-US" sz="3200" dirty="0" smtClean="0">
                <a:effectLst>
                  <a:outerShdw blurRad="38100" dist="38100" dir="2700000" algn="tl">
                    <a:srgbClr val="000000">
                      <a:alpha val="43137"/>
                    </a:srgbClr>
                  </a:outerShdw>
                </a:effectLst>
              </a:rPr>
              <a:t>Calculus</a:t>
            </a:r>
            <a:endParaRPr lang="en-US" altLang="ja-JP" sz="32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344401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a:xfrm>
            <a:off x="0" y="1295400"/>
            <a:ext cx="9120188" cy="990599"/>
          </a:xfrm>
          <a:solidFill>
            <a:srgbClr val="0070C0"/>
          </a:solidFill>
        </p:spPr>
        <p:txBody>
          <a:bodyPr/>
          <a:lstStyle/>
          <a:p>
            <a:pPr eaLnBrk="1" hangingPunct="1"/>
            <a:r>
              <a:rPr lang="en-US" altLang="en-US" sz="4800" dirty="0" smtClean="0"/>
              <a:t> </a:t>
            </a:r>
          </a:p>
        </p:txBody>
      </p:sp>
      <p:sp>
        <p:nvSpPr>
          <p:cNvPr id="189444" name="Rectangle 3"/>
          <p:cNvSpPr>
            <a:spLocks noGrp="1" noChangeArrowheads="1"/>
          </p:cNvSpPr>
          <p:nvPr>
            <p:ph type="body" idx="1"/>
          </p:nvPr>
        </p:nvSpPr>
        <p:spPr>
          <a:xfrm>
            <a:off x="26127" y="2209800"/>
            <a:ext cx="9083040" cy="2590800"/>
          </a:xfrm>
        </p:spPr>
        <p:txBody>
          <a:bodyPr anchor="ctr"/>
          <a:lstStyle/>
          <a:p>
            <a:pPr marL="0" indent="0" algn="ctr" eaLnBrk="1" hangingPunct="1">
              <a:lnSpc>
                <a:spcPct val="150000"/>
              </a:lnSpc>
              <a:buNone/>
            </a:pPr>
            <a:r>
              <a:rPr lang="en-US" sz="6600" b="1" dirty="0" smtClean="0">
                <a:effectLst>
                  <a:outerShdw blurRad="38100" dist="38100" dir="2700000" algn="tl">
                    <a:srgbClr val="000000">
                      <a:alpha val="43137"/>
                    </a:srgbClr>
                  </a:outerShdw>
                </a:effectLst>
              </a:rPr>
              <a:t>TRC Sample </a:t>
            </a:r>
            <a:r>
              <a:rPr lang="en-US" sz="6600" b="1" dirty="0">
                <a:effectLst>
                  <a:outerShdw blurRad="38100" dist="38100" dir="2700000" algn="tl">
                    <a:srgbClr val="000000">
                      <a:alpha val="43137"/>
                    </a:srgbClr>
                  </a:outerShdw>
                </a:effectLst>
              </a:rPr>
              <a:t>Queries</a:t>
            </a:r>
            <a:endParaRPr lang="en-US" altLang="en-US" sz="6600" b="1" dirty="0" smtClean="0">
              <a:effectLst>
                <a:outerShdw blurRad="38100" dist="38100" dir="2700000" algn="tl">
                  <a:srgbClr val="000000">
                    <a:alpha val="43137"/>
                  </a:srgbClr>
                </a:outerShdw>
              </a:effectLst>
            </a:endParaRPr>
          </a:p>
        </p:txBody>
      </p:sp>
      <p:sp>
        <p:nvSpPr>
          <p:cNvPr id="4" name="Rectangle 2"/>
          <p:cNvSpPr txBox="1">
            <a:spLocks noChangeArrowheads="1"/>
          </p:cNvSpPr>
          <p:nvPr/>
        </p:nvSpPr>
        <p:spPr bwMode="auto">
          <a:xfrm>
            <a:off x="-11022" y="4686300"/>
            <a:ext cx="9155021" cy="99059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pPr eaLnBrk="1" hangingPunct="1"/>
            <a:endParaRPr lang="en-US" altLang="en-US" sz="4800" kern="0" dirty="0" smtClean="0"/>
          </a:p>
        </p:txBody>
      </p:sp>
    </p:spTree>
    <p:extLst>
      <p:ext uri="{BB962C8B-B14F-4D97-AF65-F5344CB8AC3E}">
        <p14:creationId xmlns:p14="http://schemas.microsoft.com/office/powerpoint/2010/main" val="107986964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7" y="0"/>
            <a:ext cx="9083040" cy="3909239"/>
          </a:xfrm>
        </p:spPr>
        <p:txBody>
          <a:bodyPr/>
          <a:lstStyle/>
          <a:p>
            <a:pPr>
              <a:lnSpc>
                <a:spcPct val="150000"/>
              </a:lnSpc>
            </a:pPr>
            <a:r>
              <a:rPr lang="en-CA" sz="2400" b="1" dirty="0"/>
              <a:t>Query 1. </a:t>
            </a:r>
            <a:r>
              <a:rPr lang="en-CA" sz="2400" b="1" dirty="0" smtClean="0"/>
              <a:t/>
            </a:r>
            <a:br>
              <a:rPr lang="en-CA" sz="2400" b="1" dirty="0" smtClean="0"/>
            </a:br>
            <a:r>
              <a:rPr lang="en-CA" sz="2400" dirty="0" smtClean="0"/>
              <a:t>List </a:t>
            </a:r>
            <a:r>
              <a:rPr lang="en-CA" sz="2400" dirty="0"/>
              <a:t>the name and address of all employees who work for the ‘Research’ department</a:t>
            </a:r>
            <a:r>
              <a:rPr lang="en-CA" sz="2400" dirty="0" smtClean="0"/>
              <a:t>.</a:t>
            </a:r>
          </a:p>
          <a:p>
            <a:pPr>
              <a:lnSpc>
                <a:spcPct val="150000"/>
              </a:lnSpc>
            </a:pPr>
            <a:r>
              <a:rPr lang="en-CA" sz="2400" dirty="0" smtClean="0">
                <a:latin typeface="Consolas" panose="020B0609020204030204" pitchFamily="49" charset="0"/>
              </a:rPr>
              <a:t>Q1:</a:t>
            </a:r>
            <a:br>
              <a:rPr lang="en-CA" sz="2400" dirty="0" smtClean="0">
                <a:latin typeface="Consolas" panose="020B0609020204030204" pitchFamily="49" charset="0"/>
              </a:rPr>
            </a:br>
            <a:r>
              <a:rPr lang="en-CA" sz="2400" b="1" dirty="0" smtClean="0">
                <a:latin typeface="Consolas" panose="020B0609020204030204" pitchFamily="49" charset="0"/>
              </a:rPr>
              <a:t>{</a:t>
            </a:r>
            <a:r>
              <a:rPr lang="en-CA" sz="2400" b="1" dirty="0" err="1">
                <a:latin typeface="Consolas" panose="020B0609020204030204" pitchFamily="49" charset="0"/>
              </a:rPr>
              <a:t>t.Fname</a:t>
            </a:r>
            <a:r>
              <a:rPr lang="en-CA" sz="2400" b="1" dirty="0">
                <a:latin typeface="Consolas" panose="020B0609020204030204" pitchFamily="49" charset="0"/>
              </a:rPr>
              <a:t>, </a:t>
            </a:r>
            <a:r>
              <a:rPr lang="en-CA" sz="2400" b="1" dirty="0" err="1">
                <a:latin typeface="Consolas" panose="020B0609020204030204" pitchFamily="49" charset="0"/>
              </a:rPr>
              <a:t>t.Lname</a:t>
            </a:r>
            <a:r>
              <a:rPr lang="en-CA" sz="2400" b="1" dirty="0">
                <a:latin typeface="Consolas" panose="020B0609020204030204" pitchFamily="49" charset="0"/>
              </a:rPr>
              <a:t>, </a:t>
            </a:r>
            <a:r>
              <a:rPr lang="en-CA" sz="2400" b="1" dirty="0" err="1">
                <a:latin typeface="Consolas" panose="020B0609020204030204" pitchFamily="49" charset="0"/>
              </a:rPr>
              <a:t>t.Address</a:t>
            </a:r>
            <a:r>
              <a:rPr lang="en-CA" sz="2400" b="1" dirty="0">
                <a:latin typeface="Consolas" panose="020B0609020204030204" pitchFamily="49" charset="0"/>
              </a:rPr>
              <a:t> | </a:t>
            </a:r>
            <a:r>
              <a:rPr lang="en-CA" sz="2400" b="1" dirty="0" smtClean="0">
                <a:latin typeface="Consolas" panose="020B0609020204030204" pitchFamily="49" charset="0"/>
              </a:rPr>
              <a:t/>
            </a:r>
            <a:br>
              <a:rPr lang="en-CA" sz="2400" b="1" dirty="0" smtClean="0">
                <a:latin typeface="Consolas" panose="020B0609020204030204" pitchFamily="49" charset="0"/>
              </a:rPr>
            </a:br>
            <a:r>
              <a:rPr lang="en-CA" sz="2400" b="1" dirty="0" smtClean="0">
                <a:latin typeface="Consolas" panose="020B0609020204030204" pitchFamily="49" charset="0"/>
              </a:rPr>
              <a:t>EMPLOYEE(t) AND (</a:t>
            </a:r>
            <a:r>
              <a:rPr lang="en-CA" sz="2400" b="1" dirty="0">
                <a:latin typeface="Consolas" panose="020B0609020204030204" pitchFamily="49" charset="0"/>
              </a:rPr>
              <a:t>∃d</a:t>
            </a:r>
            <a:r>
              <a:rPr lang="en-CA" sz="2400" b="1" dirty="0" smtClean="0">
                <a:latin typeface="Consolas" panose="020B0609020204030204" pitchFamily="49" charset="0"/>
              </a:rPr>
              <a:t>)(</a:t>
            </a:r>
            <a:r>
              <a:rPr lang="en-CA" sz="2400" b="1" dirty="0">
                <a:latin typeface="Consolas" panose="020B0609020204030204" pitchFamily="49" charset="0"/>
              </a:rPr>
              <a:t>DEPARTMENT(d</a:t>
            </a:r>
            <a:r>
              <a:rPr lang="en-CA" sz="2400" b="1" dirty="0" smtClean="0">
                <a:latin typeface="Consolas" panose="020B0609020204030204" pitchFamily="49" charset="0"/>
              </a:rPr>
              <a:t>) AND </a:t>
            </a:r>
            <a:r>
              <a:rPr lang="en-CA" sz="2400" b="1" dirty="0" err="1" smtClean="0">
                <a:latin typeface="Consolas" panose="020B0609020204030204" pitchFamily="49" charset="0"/>
              </a:rPr>
              <a:t>d.Dname</a:t>
            </a:r>
            <a:r>
              <a:rPr lang="en-CA" sz="2400" b="1" dirty="0" smtClean="0">
                <a:latin typeface="Consolas" panose="020B0609020204030204" pitchFamily="49" charset="0"/>
              </a:rPr>
              <a:t> = ‘</a:t>
            </a:r>
            <a:r>
              <a:rPr lang="en-CA" sz="2400" b="1" dirty="0">
                <a:latin typeface="Consolas" panose="020B0609020204030204" pitchFamily="49" charset="0"/>
              </a:rPr>
              <a:t>Research’ </a:t>
            </a:r>
            <a:r>
              <a:rPr lang="en-CA" sz="2400" b="1" dirty="0" smtClean="0">
                <a:latin typeface="Consolas" panose="020B0609020204030204" pitchFamily="49" charset="0"/>
              </a:rPr>
              <a:t>AND </a:t>
            </a:r>
            <a:r>
              <a:rPr lang="en-CA" sz="2400" b="1" dirty="0" err="1" smtClean="0">
                <a:latin typeface="Consolas" panose="020B0609020204030204" pitchFamily="49" charset="0"/>
              </a:rPr>
              <a:t>d.Dnumber</a:t>
            </a:r>
            <a:r>
              <a:rPr lang="en-CA" sz="2400" b="1" dirty="0" smtClean="0">
                <a:latin typeface="Consolas" panose="020B0609020204030204" pitchFamily="49" charset="0"/>
              </a:rPr>
              <a:t> = </a:t>
            </a:r>
            <a:r>
              <a:rPr lang="en-CA" sz="2400" b="1" dirty="0" err="1" smtClean="0">
                <a:latin typeface="Consolas" panose="020B0609020204030204" pitchFamily="49" charset="0"/>
              </a:rPr>
              <a:t>t.Dno</a:t>
            </a:r>
            <a:r>
              <a:rPr lang="en-CA" sz="2400" b="1" dirty="0" smtClean="0">
                <a:latin typeface="Consolas" panose="020B0609020204030204" pitchFamily="49" charset="0"/>
              </a:rPr>
              <a:t>)}</a:t>
            </a:r>
          </a:p>
        </p:txBody>
      </p:sp>
      <p:sp>
        <p:nvSpPr>
          <p:cNvPr id="5" name="Rectangle 4"/>
          <p:cNvSpPr/>
          <p:nvPr/>
        </p:nvSpPr>
        <p:spPr>
          <a:xfrm>
            <a:off x="243217" y="3985440"/>
            <a:ext cx="8880567" cy="3023905"/>
          </a:xfrm>
          <a:prstGeom prst="rect">
            <a:avLst/>
          </a:prstGeom>
        </p:spPr>
        <p:txBody>
          <a:bodyPr wrap="square">
            <a:spAutoFit/>
          </a:bodyPr>
          <a:lstStyle/>
          <a:p>
            <a:pPr>
              <a:lnSpc>
                <a:spcPct val="150000"/>
              </a:lnSpc>
            </a:pPr>
            <a:r>
              <a:rPr lang="en-CA" b="1" dirty="0"/>
              <a:t>Find the names of all instructors whose department is in the Watson </a:t>
            </a:r>
            <a:r>
              <a:rPr lang="en-CA" b="1" dirty="0" smtClean="0"/>
              <a:t>building.</a:t>
            </a:r>
          </a:p>
          <a:p>
            <a:pPr>
              <a:lnSpc>
                <a:spcPct val="150000"/>
              </a:lnSpc>
            </a:pPr>
            <a:endParaRPr lang="en-CA" sz="700" dirty="0" smtClean="0"/>
          </a:p>
          <a:p>
            <a:pPr>
              <a:lnSpc>
                <a:spcPct val="150000"/>
              </a:lnSpc>
            </a:pPr>
            <a:r>
              <a:rPr lang="en-US" dirty="0"/>
              <a:t>{t | ∃ s ∈ instructor (t[name] = s[name] </a:t>
            </a:r>
            <a:endParaRPr lang="en-US" dirty="0" smtClean="0"/>
          </a:p>
          <a:p>
            <a:pPr>
              <a:lnSpc>
                <a:spcPct val="150000"/>
              </a:lnSpc>
            </a:pPr>
            <a:r>
              <a:rPr lang="en-US" dirty="0" smtClean="0"/>
              <a:t>∧ </a:t>
            </a:r>
            <a:r>
              <a:rPr lang="en-US" dirty="0"/>
              <a:t>∃ u ∈ department (</a:t>
            </a:r>
            <a:r>
              <a:rPr lang="en-US" dirty="0" smtClean="0"/>
              <a:t>u[</a:t>
            </a:r>
            <a:r>
              <a:rPr lang="en-US" dirty="0" err="1" smtClean="0"/>
              <a:t>dept</a:t>
            </a:r>
            <a:r>
              <a:rPr lang="en-US" dirty="0" smtClean="0"/>
              <a:t>-name</a:t>
            </a:r>
            <a:r>
              <a:rPr lang="en-US" dirty="0"/>
              <a:t>] = </a:t>
            </a:r>
            <a:r>
              <a:rPr lang="en-US" dirty="0" smtClean="0"/>
              <a:t>s[</a:t>
            </a:r>
            <a:r>
              <a:rPr lang="en-US" dirty="0" err="1" smtClean="0"/>
              <a:t>dept</a:t>
            </a:r>
            <a:r>
              <a:rPr lang="en-US" dirty="0" smtClean="0"/>
              <a:t>-name</a:t>
            </a:r>
            <a:r>
              <a:rPr lang="en-US" dirty="0"/>
              <a:t>] </a:t>
            </a:r>
            <a:endParaRPr lang="en-US" dirty="0" smtClean="0"/>
          </a:p>
          <a:p>
            <a:pPr>
              <a:lnSpc>
                <a:spcPct val="150000"/>
              </a:lnSpc>
            </a:pPr>
            <a:r>
              <a:rPr lang="en-US" dirty="0"/>
              <a:t> </a:t>
            </a:r>
            <a:r>
              <a:rPr lang="en-US" dirty="0" smtClean="0"/>
              <a:t>                                    ∧ </a:t>
            </a:r>
            <a:r>
              <a:rPr lang="en-US" dirty="0"/>
              <a:t>u[building] = “Watson”))}</a:t>
            </a:r>
          </a:p>
        </p:txBody>
      </p:sp>
    </p:spTree>
    <p:extLst>
      <p:ext uri="{BB962C8B-B14F-4D97-AF65-F5344CB8AC3E}">
        <p14:creationId xmlns:p14="http://schemas.microsoft.com/office/powerpoint/2010/main" val="269543949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33" y="304800"/>
            <a:ext cx="9083040" cy="6218762"/>
          </a:xfrm>
        </p:spPr>
        <p:txBody>
          <a:bodyPr/>
          <a:lstStyle/>
          <a:p>
            <a:pPr>
              <a:lnSpc>
                <a:spcPct val="150000"/>
              </a:lnSpc>
            </a:pPr>
            <a:r>
              <a:rPr lang="en-US" b="1" dirty="0"/>
              <a:t>Query 2. </a:t>
            </a:r>
            <a:r>
              <a:rPr lang="en-US" dirty="0" smtClean="0"/>
              <a:t/>
            </a:r>
            <a:br>
              <a:rPr lang="en-US" dirty="0" smtClean="0"/>
            </a:br>
            <a:r>
              <a:rPr lang="en-US" sz="2400" dirty="0" smtClean="0"/>
              <a:t>For </a:t>
            </a:r>
            <a:r>
              <a:rPr lang="en-US" sz="2400" dirty="0"/>
              <a:t>every project located in ‘Stafford’, list the project number, the </a:t>
            </a:r>
            <a:r>
              <a:rPr lang="en-US" sz="2400" dirty="0" smtClean="0"/>
              <a:t>controlling </a:t>
            </a:r>
            <a:r>
              <a:rPr lang="en-US" sz="2400" dirty="0"/>
              <a:t>department number, and the department manager’s last name, birth date, and address</a:t>
            </a:r>
            <a:r>
              <a:rPr lang="en-US" sz="2400" dirty="0" smtClean="0"/>
              <a:t>.</a:t>
            </a:r>
            <a:endParaRPr lang="en-US" dirty="0" smtClean="0"/>
          </a:p>
          <a:p>
            <a:pPr>
              <a:lnSpc>
                <a:spcPct val="150000"/>
              </a:lnSpc>
            </a:pPr>
            <a:endParaRPr lang="en-US" dirty="0" smtClean="0"/>
          </a:p>
          <a:p>
            <a:pPr>
              <a:lnSpc>
                <a:spcPct val="150000"/>
              </a:lnSpc>
            </a:pPr>
            <a:r>
              <a:rPr lang="en-US" dirty="0" smtClean="0"/>
              <a:t>Q2:</a:t>
            </a:r>
            <a:br>
              <a:rPr lang="en-US" dirty="0" smtClean="0"/>
            </a:br>
            <a:r>
              <a:rPr lang="en-US" sz="2500" b="1" dirty="0" smtClean="0">
                <a:latin typeface="Consolas" panose="020B0609020204030204" pitchFamily="49" charset="0"/>
              </a:rPr>
              <a:t>{</a:t>
            </a:r>
            <a:r>
              <a:rPr lang="en-US" sz="2500" b="1" dirty="0" err="1">
                <a:latin typeface="Consolas" panose="020B0609020204030204" pitchFamily="49" charset="0"/>
              </a:rPr>
              <a:t>p.Pnumber</a:t>
            </a:r>
            <a:r>
              <a:rPr lang="en-US" sz="2500" b="1" dirty="0">
                <a:latin typeface="Consolas" panose="020B0609020204030204" pitchFamily="49" charset="0"/>
              </a:rPr>
              <a:t>, </a:t>
            </a:r>
            <a:r>
              <a:rPr lang="en-US" sz="2500" b="1" dirty="0" err="1">
                <a:latin typeface="Consolas" panose="020B0609020204030204" pitchFamily="49" charset="0"/>
              </a:rPr>
              <a:t>p.Dnum</a:t>
            </a:r>
            <a:r>
              <a:rPr lang="en-US" sz="2500" b="1" dirty="0">
                <a:latin typeface="Consolas" panose="020B0609020204030204" pitchFamily="49" charset="0"/>
              </a:rPr>
              <a:t>, </a:t>
            </a:r>
            <a:r>
              <a:rPr lang="en-US" sz="2500" b="1" dirty="0" err="1">
                <a:latin typeface="Consolas" panose="020B0609020204030204" pitchFamily="49" charset="0"/>
              </a:rPr>
              <a:t>m.Lname</a:t>
            </a:r>
            <a:r>
              <a:rPr lang="en-US" sz="2500" b="1" dirty="0">
                <a:latin typeface="Consolas" panose="020B0609020204030204" pitchFamily="49" charset="0"/>
              </a:rPr>
              <a:t>, </a:t>
            </a:r>
            <a:r>
              <a:rPr lang="en-US" sz="2500" b="1" dirty="0" err="1">
                <a:latin typeface="Consolas" panose="020B0609020204030204" pitchFamily="49" charset="0"/>
              </a:rPr>
              <a:t>m.Bdate</a:t>
            </a:r>
            <a:r>
              <a:rPr lang="en-US" sz="2500" b="1" dirty="0">
                <a:latin typeface="Consolas" panose="020B0609020204030204" pitchFamily="49" charset="0"/>
              </a:rPr>
              <a:t>, </a:t>
            </a:r>
            <a:r>
              <a:rPr lang="en-US" sz="2500" b="1" dirty="0" err="1">
                <a:latin typeface="Consolas" panose="020B0609020204030204" pitchFamily="49" charset="0"/>
              </a:rPr>
              <a:t>m.Address</a:t>
            </a:r>
            <a:r>
              <a:rPr lang="en-US" sz="2500" b="1" dirty="0">
                <a:latin typeface="Consolas" panose="020B0609020204030204" pitchFamily="49" charset="0"/>
              </a:rPr>
              <a:t> | PROJECT(p</a:t>
            </a:r>
            <a:r>
              <a:rPr lang="en-US" sz="2500" b="1" dirty="0" smtClean="0">
                <a:latin typeface="Consolas" panose="020B0609020204030204" pitchFamily="49" charset="0"/>
              </a:rPr>
              <a:t>) AND EMPLOYEE(m) AND </a:t>
            </a:r>
            <a:r>
              <a:rPr lang="en-US" sz="2500" b="1" dirty="0" err="1" smtClean="0">
                <a:latin typeface="Consolas" panose="020B0609020204030204" pitchFamily="49" charset="0"/>
              </a:rPr>
              <a:t>p.Plocation</a:t>
            </a:r>
            <a:r>
              <a:rPr lang="en-US" sz="2500" b="1" dirty="0" smtClean="0">
                <a:latin typeface="Consolas" panose="020B0609020204030204" pitchFamily="49" charset="0"/>
              </a:rPr>
              <a:t>=‘</a:t>
            </a:r>
            <a:r>
              <a:rPr lang="en-US" sz="2500" b="1" dirty="0">
                <a:latin typeface="Consolas" panose="020B0609020204030204" pitchFamily="49" charset="0"/>
              </a:rPr>
              <a:t>Stafford’ </a:t>
            </a:r>
            <a:r>
              <a:rPr lang="en-US" sz="2500" b="1" dirty="0" smtClean="0">
                <a:latin typeface="Consolas" panose="020B0609020204030204" pitchFamily="49" charset="0"/>
              </a:rPr>
              <a:t>AND ((</a:t>
            </a:r>
            <a:r>
              <a:rPr lang="en-US" sz="2500" b="1" dirty="0">
                <a:latin typeface="Consolas" panose="020B0609020204030204" pitchFamily="49" charset="0"/>
              </a:rPr>
              <a:t>∃d</a:t>
            </a:r>
            <a:r>
              <a:rPr lang="en-US" sz="2500" b="1" dirty="0" smtClean="0">
                <a:latin typeface="Consolas" panose="020B0609020204030204" pitchFamily="49" charset="0"/>
              </a:rPr>
              <a:t>) (DEPARTMENT (</a:t>
            </a:r>
            <a:r>
              <a:rPr lang="en-US" sz="2500" b="1" dirty="0">
                <a:latin typeface="Consolas" panose="020B0609020204030204" pitchFamily="49" charset="0"/>
              </a:rPr>
              <a:t>d</a:t>
            </a:r>
            <a:r>
              <a:rPr lang="en-US" sz="2500" b="1" dirty="0" smtClean="0">
                <a:latin typeface="Consolas" panose="020B0609020204030204" pitchFamily="49" charset="0"/>
              </a:rPr>
              <a:t>) AND </a:t>
            </a:r>
            <a:r>
              <a:rPr lang="en-US" sz="2500" b="1" dirty="0" err="1" smtClean="0">
                <a:latin typeface="Consolas" panose="020B0609020204030204" pitchFamily="49" charset="0"/>
              </a:rPr>
              <a:t>p.Dnum</a:t>
            </a:r>
            <a:r>
              <a:rPr lang="en-US" sz="2500" b="1" dirty="0" smtClean="0">
                <a:latin typeface="Consolas" panose="020B0609020204030204" pitchFamily="49" charset="0"/>
              </a:rPr>
              <a:t> = </a:t>
            </a:r>
            <a:r>
              <a:rPr lang="en-US" sz="2500" b="1" dirty="0" err="1" smtClean="0">
                <a:latin typeface="Consolas" panose="020B0609020204030204" pitchFamily="49" charset="0"/>
              </a:rPr>
              <a:t>d.Dnumber</a:t>
            </a:r>
            <a:r>
              <a:rPr lang="en-US" sz="2500" b="1" dirty="0" smtClean="0">
                <a:latin typeface="Consolas" panose="020B0609020204030204" pitchFamily="49" charset="0"/>
              </a:rPr>
              <a:t> AND </a:t>
            </a:r>
            <a:r>
              <a:rPr lang="en-US" sz="2500" b="1" dirty="0" err="1" smtClean="0">
                <a:latin typeface="Consolas" panose="020B0609020204030204" pitchFamily="49" charset="0"/>
              </a:rPr>
              <a:t>d.Mgr_ssn</a:t>
            </a:r>
            <a:r>
              <a:rPr lang="en-US" sz="2500" b="1" dirty="0" smtClean="0">
                <a:latin typeface="Consolas" panose="020B0609020204030204" pitchFamily="49" charset="0"/>
              </a:rPr>
              <a:t> = </a:t>
            </a:r>
            <a:r>
              <a:rPr lang="en-US" sz="2500" b="1" dirty="0" err="1" smtClean="0">
                <a:latin typeface="Consolas" panose="020B0609020204030204" pitchFamily="49" charset="0"/>
              </a:rPr>
              <a:t>m.Ssn</a:t>
            </a:r>
            <a:r>
              <a:rPr lang="en-US" sz="2500" b="1" dirty="0">
                <a:latin typeface="Consolas" panose="020B0609020204030204" pitchFamily="49" charset="0"/>
              </a:rPr>
              <a:t>))}</a:t>
            </a:r>
          </a:p>
        </p:txBody>
      </p:sp>
    </p:spTree>
    <p:extLst>
      <p:ext uri="{BB962C8B-B14F-4D97-AF65-F5344CB8AC3E}">
        <p14:creationId xmlns:p14="http://schemas.microsoft.com/office/powerpoint/2010/main" val="3072732828"/>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856" y="1066800"/>
            <a:ext cx="8686800" cy="3970318"/>
          </a:xfrm>
          <a:prstGeom prst="rect">
            <a:avLst/>
          </a:prstGeom>
        </p:spPr>
        <p:txBody>
          <a:bodyPr wrap="square">
            <a:spAutoFit/>
          </a:bodyPr>
          <a:lstStyle/>
          <a:p>
            <a:pPr algn="just">
              <a:lnSpc>
                <a:spcPct val="150000"/>
              </a:lnSpc>
            </a:pPr>
            <a:r>
              <a:rPr lang="en-CA" dirty="0"/>
              <a:t>Find all students who have taken all courses offered in the Biology department.</a:t>
            </a:r>
            <a:endParaRPr lang="en-CA" dirty="0" smtClean="0"/>
          </a:p>
          <a:p>
            <a:pPr algn="just">
              <a:lnSpc>
                <a:spcPct val="150000"/>
              </a:lnSpc>
            </a:pPr>
            <a:endParaRPr lang="en-US" dirty="0" smtClean="0"/>
          </a:p>
          <a:p>
            <a:pPr algn="just">
              <a:lnSpc>
                <a:spcPct val="150000"/>
              </a:lnSpc>
            </a:pPr>
            <a:r>
              <a:rPr lang="en-US" dirty="0" smtClean="0"/>
              <a:t>{</a:t>
            </a:r>
            <a:r>
              <a:rPr lang="en-US" dirty="0"/>
              <a:t>t | ∃ r ∈ student (r[ID] = t[ID]) ∧ </a:t>
            </a:r>
            <a:endParaRPr lang="en-US" dirty="0" smtClean="0"/>
          </a:p>
          <a:p>
            <a:pPr algn="just">
              <a:lnSpc>
                <a:spcPct val="150000"/>
              </a:lnSpc>
            </a:pPr>
            <a:r>
              <a:rPr lang="en-US" dirty="0"/>
              <a:t> </a:t>
            </a:r>
            <a:r>
              <a:rPr lang="en-US" dirty="0" smtClean="0"/>
              <a:t>( </a:t>
            </a:r>
            <a:r>
              <a:rPr lang="en-US" dirty="0"/>
              <a:t>∀ u ∈ course (u[</a:t>
            </a:r>
            <a:r>
              <a:rPr lang="en-US" dirty="0" err="1"/>
              <a:t>dept</a:t>
            </a:r>
            <a:r>
              <a:rPr lang="en-US" dirty="0"/>
              <a:t> name] = “ Biology” ⇒ </a:t>
            </a:r>
            <a:endParaRPr lang="en-US" dirty="0" smtClean="0"/>
          </a:p>
          <a:p>
            <a:pPr algn="just">
              <a:lnSpc>
                <a:spcPct val="150000"/>
              </a:lnSpc>
            </a:pPr>
            <a:r>
              <a:rPr lang="en-US" dirty="0"/>
              <a:t> </a:t>
            </a:r>
            <a:r>
              <a:rPr lang="en-US" dirty="0" smtClean="0"/>
              <a:t>                    ∃ </a:t>
            </a:r>
            <a:r>
              <a:rPr lang="en-US" dirty="0"/>
              <a:t>s ∈ takes (t[ID] = s[ID] </a:t>
            </a:r>
          </a:p>
          <a:p>
            <a:pPr algn="just">
              <a:lnSpc>
                <a:spcPct val="150000"/>
              </a:lnSpc>
            </a:pPr>
            <a:r>
              <a:rPr lang="en-US" dirty="0" smtClean="0"/>
              <a:t>                     ∧ </a:t>
            </a:r>
            <a:r>
              <a:rPr lang="en-US" dirty="0"/>
              <a:t>s[course id] = u[course id]))}</a:t>
            </a:r>
          </a:p>
        </p:txBody>
      </p:sp>
    </p:spTree>
    <p:extLst>
      <p:ext uri="{BB962C8B-B14F-4D97-AF65-F5344CB8AC3E}">
        <p14:creationId xmlns:p14="http://schemas.microsoft.com/office/powerpoint/2010/main" val="459639112"/>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7" y="20218"/>
            <a:ext cx="9083040" cy="3242876"/>
          </a:xfrm>
        </p:spPr>
        <p:txBody>
          <a:bodyPr/>
          <a:lstStyle/>
          <a:p>
            <a:pPr>
              <a:lnSpc>
                <a:spcPct val="150000"/>
              </a:lnSpc>
            </a:pPr>
            <a:r>
              <a:rPr lang="en-CA" sz="2400" b="1" dirty="0"/>
              <a:t>Query 3. </a:t>
            </a:r>
            <a:r>
              <a:rPr lang="en-CA" sz="2400" dirty="0" smtClean="0"/>
              <a:t/>
            </a:r>
            <a:br>
              <a:rPr lang="en-CA" sz="2400" dirty="0" smtClean="0"/>
            </a:br>
            <a:r>
              <a:rPr lang="en-CA" sz="2400" dirty="0" smtClean="0"/>
              <a:t>List </a:t>
            </a:r>
            <a:r>
              <a:rPr lang="en-CA" sz="2400" dirty="0"/>
              <a:t>the names of employees who work on all the projects controlled by department number 5. </a:t>
            </a:r>
            <a:endParaRPr lang="en-CA" sz="2400" dirty="0" smtClean="0"/>
          </a:p>
          <a:p>
            <a:pPr lvl="1">
              <a:lnSpc>
                <a:spcPct val="150000"/>
              </a:lnSpc>
            </a:pPr>
            <a:r>
              <a:rPr lang="en-CA" sz="2200" dirty="0" smtClean="0"/>
              <a:t>One </a:t>
            </a:r>
            <a:r>
              <a:rPr lang="en-CA" sz="2200" dirty="0"/>
              <a:t>way to specify this query is to use the universal quantifier as </a:t>
            </a:r>
            <a:r>
              <a:rPr lang="en-CA" sz="2200" dirty="0" smtClean="0"/>
              <a:t>shown: </a:t>
            </a:r>
            <a:r>
              <a:rPr lang="en-US" sz="2200" dirty="0" smtClean="0"/>
              <a:t>Q3A uses </a:t>
            </a:r>
            <a:r>
              <a:rPr lang="en-US" sz="2200" dirty="0"/>
              <a:t>a negated existential quantifier instead of the universal quantifier</a:t>
            </a:r>
            <a:r>
              <a:rPr lang="en-US" sz="2200" dirty="0" smtClean="0"/>
              <a:t>:</a:t>
            </a:r>
            <a:endParaRPr lang="en-US" sz="2200" dirty="0" smtClean="0"/>
          </a:p>
        </p:txBody>
      </p:sp>
      <p:sp>
        <p:nvSpPr>
          <p:cNvPr id="5" name="Rectangle 4"/>
          <p:cNvSpPr/>
          <p:nvPr/>
        </p:nvSpPr>
        <p:spPr>
          <a:xfrm>
            <a:off x="35457" y="3493925"/>
            <a:ext cx="9111653" cy="461665"/>
          </a:xfrm>
          <a:prstGeom prst="rect">
            <a:avLst/>
          </a:prstGeom>
        </p:spPr>
        <p:txBody>
          <a:bodyPr wrap="square">
            <a:spAutoFit/>
          </a:bodyPr>
          <a:lstStyle/>
          <a:p>
            <a:r>
              <a:rPr lang="en-CA" dirty="0"/>
              <a:t>(There is no project controlled by </a:t>
            </a:r>
            <a:r>
              <a:rPr lang="en-CA" dirty="0" smtClean="0"/>
              <a:t>dep’t </a:t>
            </a:r>
            <a:r>
              <a:rPr lang="en-CA" dirty="0"/>
              <a:t>5 that e is not working on)</a:t>
            </a:r>
            <a:endParaRPr lang="en-US" dirty="0"/>
          </a:p>
        </p:txBody>
      </p:sp>
      <p:sp>
        <p:nvSpPr>
          <p:cNvPr id="6" name="Content Placeholder 2"/>
          <p:cNvSpPr txBox="1">
            <a:spLocks/>
          </p:cNvSpPr>
          <p:nvPr/>
        </p:nvSpPr>
        <p:spPr bwMode="auto">
          <a:xfrm>
            <a:off x="0" y="4114800"/>
            <a:ext cx="908304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US" sz="2400" b="1" kern="0" dirty="0" smtClean="0"/>
              <a:t>Q3A:</a:t>
            </a:r>
            <a:r>
              <a:rPr lang="en-US" sz="2400" kern="0" dirty="0" smtClean="0"/>
              <a:t/>
            </a:r>
            <a:br>
              <a:rPr lang="en-US" sz="2400" kern="0" dirty="0" smtClean="0"/>
            </a:br>
            <a:r>
              <a:rPr lang="en-US" sz="2400" b="1" kern="0" dirty="0" smtClean="0">
                <a:latin typeface="Consolas" panose="020B0609020204030204" pitchFamily="49" charset="0"/>
              </a:rPr>
              <a:t>{</a:t>
            </a:r>
            <a:r>
              <a:rPr lang="en-US" sz="2400" b="1" kern="0" dirty="0" err="1" smtClean="0">
                <a:latin typeface="Consolas" panose="020B0609020204030204" pitchFamily="49" charset="0"/>
              </a:rPr>
              <a:t>e.Lname,e.Fname</a:t>
            </a:r>
            <a:r>
              <a:rPr lang="en-US" sz="2400" b="1" kern="0" dirty="0" smtClean="0">
                <a:latin typeface="Consolas" panose="020B0609020204030204" pitchFamily="49" charset="0"/>
              </a:rPr>
              <a:t> | EMPLOYEE(e) </a:t>
            </a:r>
            <a:br>
              <a:rPr lang="en-US" sz="2400" b="1" kern="0" dirty="0" smtClean="0">
                <a:latin typeface="Consolas" panose="020B0609020204030204" pitchFamily="49" charset="0"/>
              </a:rPr>
            </a:br>
            <a:r>
              <a:rPr lang="en-US" sz="2400" b="1" kern="0" dirty="0" smtClean="0">
                <a:latin typeface="Consolas" panose="020B0609020204030204" pitchFamily="49" charset="0"/>
              </a:rPr>
              <a:t>                   AND (NOT (∃x) (PROJECT(x) </a:t>
            </a:r>
            <a:br>
              <a:rPr lang="en-US" sz="2400" b="1" kern="0" dirty="0" smtClean="0">
                <a:latin typeface="Consolas" panose="020B0609020204030204" pitchFamily="49" charset="0"/>
              </a:rPr>
            </a:br>
            <a:r>
              <a:rPr lang="en-US" sz="2400" b="1" kern="0" dirty="0" smtClean="0">
                <a:latin typeface="Consolas" panose="020B0609020204030204" pitchFamily="49" charset="0"/>
              </a:rPr>
              <a:t>                        AND (</a:t>
            </a:r>
            <a:r>
              <a:rPr lang="en-US" sz="2400" b="1" kern="0" dirty="0" err="1" smtClean="0">
                <a:latin typeface="Consolas" panose="020B0609020204030204" pitchFamily="49" charset="0"/>
              </a:rPr>
              <a:t>x.Dnum</a:t>
            </a:r>
            <a:r>
              <a:rPr lang="en-US" sz="2400" b="1" kern="0" dirty="0" smtClean="0">
                <a:latin typeface="Consolas" panose="020B0609020204030204" pitchFamily="49" charset="0"/>
              </a:rPr>
              <a:t>=5) </a:t>
            </a:r>
            <a:br>
              <a:rPr lang="en-US" sz="2400" b="1" kern="0" dirty="0" smtClean="0">
                <a:latin typeface="Consolas" panose="020B0609020204030204" pitchFamily="49" charset="0"/>
              </a:rPr>
            </a:br>
            <a:r>
              <a:rPr lang="en-US" sz="2400" b="1" kern="0" dirty="0" smtClean="0">
                <a:latin typeface="Consolas" panose="020B0609020204030204" pitchFamily="49" charset="0"/>
              </a:rPr>
              <a:t>                        AND (NOT(∃w)(WORKS_ON(w) </a:t>
            </a:r>
            <a:br>
              <a:rPr lang="en-US" sz="2400" b="1" kern="0" dirty="0" smtClean="0">
                <a:latin typeface="Consolas" panose="020B0609020204030204" pitchFamily="49" charset="0"/>
              </a:rPr>
            </a:br>
            <a:r>
              <a:rPr lang="en-US" sz="2400" b="1" kern="0" dirty="0" smtClean="0">
                <a:latin typeface="Consolas" panose="020B0609020204030204" pitchFamily="49" charset="0"/>
              </a:rPr>
              <a:t>                           AND </a:t>
            </a:r>
            <a:r>
              <a:rPr lang="en-US" sz="2400" b="1" kern="0" dirty="0" err="1" smtClean="0">
                <a:latin typeface="Consolas" panose="020B0609020204030204" pitchFamily="49" charset="0"/>
              </a:rPr>
              <a:t>w.Essn</a:t>
            </a:r>
            <a:r>
              <a:rPr lang="en-US" sz="2400" b="1" kern="0" dirty="0" smtClean="0">
                <a:latin typeface="Consolas" panose="020B0609020204030204" pitchFamily="49" charset="0"/>
              </a:rPr>
              <a:t>=</a:t>
            </a:r>
            <a:r>
              <a:rPr lang="en-US" sz="2400" b="1" kern="0" dirty="0" err="1" smtClean="0">
                <a:latin typeface="Consolas" panose="020B0609020204030204" pitchFamily="49" charset="0"/>
              </a:rPr>
              <a:t>e.Ssn</a:t>
            </a:r>
            <a:r>
              <a:rPr lang="en-US" sz="2400" b="1" kern="0" dirty="0" smtClean="0">
                <a:latin typeface="Consolas" panose="020B0609020204030204" pitchFamily="49" charset="0"/>
              </a:rPr>
              <a:t> </a:t>
            </a:r>
            <a:br>
              <a:rPr lang="en-US" sz="2400" b="1" kern="0" dirty="0" smtClean="0">
                <a:latin typeface="Consolas" panose="020B0609020204030204" pitchFamily="49" charset="0"/>
              </a:rPr>
            </a:br>
            <a:r>
              <a:rPr lang="en-US" sz="2400" b="1" kern="0" dirty="0" smtClean="0">
                <a:latin typeface="Consolas" panose="020B0609020204030204" pitchFamily="49" charset="0"/>
              </a:rPr>
              <a:t>                           AND </a:t>
            </a:r>
            <a:r>
              <a:rPr lang="en-US" sz="2400" b="1" kern="0" dirty="0" err="1" smtClean="0">
                <a:latin typeface="Consolas" panose="020B0609020204030204" pitchFamily="49" charset="0"/>
              </a:rPr>
              <a:t>x.Pnumber</a:t>
            </a:r>
            <a:r>
              <a:rPr lang="en-US" sz="2400" b="1" kern="0" dirty="0" smtClean="0">
                <a:latin typeface="Consolas" panose="020B0609020204030204" pitchFamily="49" charset="0"/>
              </a:rPr>
              <a:t>=</a:t>
            </a:r>
            <a:r>
              <a:rPr lang="en-US" sz="2400" b="1" kern="0" dirty="0" err="1" smtClean="0">
                <a:latin typeface="Consolas" panose="020B0609020204030204" pitchFamily="49" charset="0"/>
              </a:rPr>
              <a:t>w.Pno</a:t>
            </a:r>
            <a:r>
              <a:rPr lang="en-US" sz="2400" b="1" kern="0" dirty="0" smtClean="0">
                <a:latin typeface="Consolas" panose="020B0609020204030204" pitchFamily="49" charset="0"/>
              </a:rPr>
              <a:t>))))}</a:t>
            </a:r>
            <a:endParaRPr lang="en-US" sz="2000" b="1" kern="0" dirty="0">
              <a:latin typeface="Consolas" panose="020B0609020204030204" pitchFamily="49" charset="0"/>
            </a:endParaRPr>
          </a:p>
        </p:txBody>
      </p:sp>
    </p:spTree>
    <p:extLst>
      <p:ext uri="{BB962C8B-B14F-4D97-AF65-F5344CB8AC3E}">
        <p14:creationId xmlns:p14="http://schemas.microsoft.com/office/powerpoint/2010/main" val="255039991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7" y="304800"/>
            <a:ext cx="9083040" cy="6054543"/>
          </a:xfrm>
        </p:spPr>
        <p:txBody>
          <a:bodyPr/>
          <a:lstStyle/>
          <a:p>
            <a:pPr>
              <a:lnSpc>
                <a:spcPct val="150000"/>
              </a:lnSpc>
            </a:pPr>
            <a:r>
              <a:rPr lang="en-CA" sz="2400" b="1" dirty="0"/>
              <a:t>Query 3′. </a:t>
            </a:r>
            <a:r>
              <a:rPr lang="en-CA" sz="2400" dirty="0" smtClean="0"/>
              <a:t/>
            </a:r>
            <a:br>
              <a:rPr lang="en-CA" sz="2400" dirty="0" smtClean="0"/>
            </a:br>
            <a:r>
              <a:rPr lang="en-CA" sz="2400" dirty="0" smtClean="0"/>
              <a:t>List </a:t>
            </a:r>
            <a:r>
              <a:rPr lang="en-CA" sz="2400" dirty="0"/>
              <a:t>the name of each employee who works on some project controlled by department number 5. This is a variation of Q3 in which all is changed to some. In this case we need two join conditions and two existential quantifiers</a:t>
            </a:r>
            <a:r>
              <a:rPr lang="en-CA" sz="2400" dirty="0" smtClean="0"/>
              <a:t>.</a:t>
            </a:r>
          </a:p>
          <a:p>
            <a:endParaRPr lang="en-CA" sz="2400" dirty="0" smtClean="0"/>
          </a:p>
          <a:p>
            <a:pPr>
              <a:lnSpc>
                <a:spcPct val="150000"/>
              </a:lnSpc>
            </a:pPr>
            <a:r>
              <a:rPr lang="en-CA" sz="2400" b="1" dirty="0" smtClean="0"/>
              <a:t>Q3′:</a:t>
            </a:r>
            <a:r>
              <a:rPr lang="en-CA" sz="2400" dirty="0" smtClean="0"/>
              <a:t/>
            </a:r>
            <a:br>
              <a:rPr lang="en-CA" sz="2400" dirty="0" smtClean="0"/>
            </a:br>
            <a:r>
              <a:rPr lang="en-CA" sz="2400" b="1" dirty="0" smtClean="0">
                <a:latin typeface="Consolas" panose="020B0609020204030204" pitchFamily="49" charset="0"/>
              </a:rPr>
              <a:t>{</a:t>
            </a:r>
            <a:r>
              <a:rPr lang="en-CA" sz="2400" b="1" dirty="0" err="1">
                <a:latin typeface="Consolas" panose="020B0609020204030204" pitchFamily="49" charset="0"/>
              </a:rPr>
              <a:t>e.Lname</a:t>
            </a:r>
            <a:r>
              <a:rPr lang="en-CA" sz="2400" b="1" dirty="0">
                <a:latin typeface="Consolas" panose="020B0609020204030204" pitchFamily="49" charset="0"/>
              </a:rPr>
              <a:t>, </a:t>
            </a:r>
            <a:r>
              <a:rPr lang="en-CA" sz="2400" b="1" dirty="0" err="1">
                <a:latin typeface="Consolas" panose="020B0609020204030204" pitchFamily="49" charset="0"/>
              </a:rPr>
              <a:t>e.Fname</a:t>
            </a:r>
            <a:r>
              <a:rPr lang="en-CA" sz="2400" b="1" dirty="0">
                <a:latin typeface="Consolas" panose="020B0609020204030204" pitchFamily="49" charset="0"/>
              </a:rPr>
              <a:t> | EMPLOYEE(e</a:t>
            </a:r>
            <a:r>
              <a:rPr lang="en-CA" sz="2400" b="1" dirty="0" smtClean="0">
                <a:latin typeface="Consolas" panose="020B0609020204030204" pitchFamily="49" charset="0"/>
              </a:rPr>
              <a:t>) AND ((</a:t>
            </a:r>
            <a:r>
              <a:rPr lang="en-CA" sz="2400" b="1" dirty="0">
                <a:latin typeface="Consolas" panose="020B0609020204030204" pitchFamily="49" charset="0"/>
              </a:rPr>
              <a:t>∃x)(∃w</a:t>
            </a:r>
            <a:r>
              <a:rPr lang="en-CA" sz="2400" b="1" dirty="0" smtClean="0">
                <a:latin typeface="Consolas" panose="020B0609020204030204" pitchFamily="49" charset="0"/>
              </a:rPr>
              <a:t>) (</a:t>
            </a:r>
            <a:r>
              <a:rPr lang="en-CA" sz="2400" b="1" dirty="0">
                <a:latin typeface="Consolas" panose="020B0609020204030204" pitchFamily="49" charset="0"/>
              </a:rPr>
              <a:t>PROJECT(x</a:t>
            </a:r>
            <a:r>
              <a:rPr lang="en-CA" sz="2400" b="1" dirty="0" smtClean="0">
                <a:latin typeface="Consolas" panose="020B0609020204030204" pitchFamily="49" charset="0"/>
              </a:rPr>
              <a:t>) AND WORKS_ON(w) AND </a:t>
            </a:r>
            <a:r>
              <a:rPr lang="en-CA" sz="2400" b="1" dirty="0" err="1" smtClean="0">
                <a:latin typeface="Consolas" panose="020B0609020204030204" pitchFamily="49" charset="0"/>
              </a:rPr>
              <a:t>x.Dnum</a:t>
            </a:r>
            <a:r>
              <a:rPr lang="en-CA" sz="2400" b="1" dirty="0" smtClean="0">
                <a:latin typeface="Consolas" panose="020B0609020204030204" pitchFamily="49" charset="0"/>
              </a:rPr>
              <a:t>=5 AND </a:t>
            </a:r>
            <a:r>
              <a:rPr lang="en-CA" sz="2400" b="1" dirty="0" err="1" smtClean="0">
                <a:latin typeface="Consolas" panose="020B0609020204030204" pitchFamily="49" charset="0"/>
              </a:rPr>
              <a:t>w.Essn</a:t>
            </a:r>
            <a:r>
              <a:rPr lang="en-CA" sz="2400" b="1" dirty="0" smtClean="0">
                <a:latin typeface="Consolas" panose="020B0609020204030204" pitchFamily="49" charset="0"/>
              </a:rPr>
              <a:t>=</a:t>
            </a:r>
            <a:r>
              <a:rPr lang="en-CA" sz="2400" b="1" dirty="0" err="1" smtClean="0">
                <a:latin typeface="Consolas" panose="020B0609020204030204" pitchFamily="49" charset="0"/>
              </a:rPr>
              <a:t>e.Ssn</a:t>
            </a:r>
            <a:r>
              <a:rPr lang="en-CA" sz="2400" b="1" dirty="0" smtClean="0">
                <a:latin typeface="Consolas" panose="020B0609020204030204" pitchFamily="49" charset="0"/>
              </a:rPr>
              <a:t> AND </a:t>
            </a:r>
            <a:r>
              <a:rPr lang="en-CA" sz="2400" b="1" dirty="0" err="1" smtClean="0">
                <a:latin typeface="Consolas" panose="020B0609020204030204" pitchFamily="49" charset="0"/>
              </a:rPr>
              <a:t>x.Pnumber</a:t>
            </a:r>
            <a:r>
              <a:rPr lang="en-CA" sz="2400" b="1" dirty="0" smtClean="0">
                <a:latin typeface="Consolas" panose="020B0609020204030204" pitchFamily="49" charset="0"/>
              </a:rPr>
              <a:t> = </a:t>
            </a:r>
            <a:r>
              <a:rPr lang="en-CA" sz="2400" b="1" dirty="0" err="1" smtClean="0">
                <a:latin typeface="Consolas" panose="020B0609020204030204" pitchFamily="49" charset="0"/>
              </a:rPr>
              <a:t>w.Pno</a:t>
            </a:r>
            <a:r>
              <a:rPr lang="en-CA" sz="2400" b="1" dirty="0">
                <a:latin typeface="Consolas" panose="020B0609020204030204" pitchFamily="49" charset="0"/>
              </a:rPr>
              <a:t>))}</a:t>
            </a:r>
            <a:endParaRPr lang="en-US" sz="2400" b="1" dirty="0">
              <a:latin typeface="Consolas" panose="020B0609020204030204" pitchFamily="49" charset="0"/>
            </a:endParaRPr>
          </a:p>
        </p:txBody>
      </p:sp>
    </p:spTree>
    <p:extLst>
      <p:ext uri="{BB962C8B-B14F-4D97-AF65-F5344CB8AC3E}">
        <p14:creationId xmlns:p14="http://schemas.microsoft.com/office/powerpoint/2010/main" val="4169338485"/>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7" y="304800"/>
            <a:ext cx="9083040" cy="6190770"/>
          </a:xfrm>
        </p:spPr>
        <p:txBody>
          <a:bodyPr/>
          <a:lstStyle/>
          <a:p>
            <a:pPr>
              <a:lnSpc>
                <a:spcPct val="150000"/>
              </a:lnSpc>
            </a:pPr>
            <a:r>
              <a:rPr lang="en-US" sz="2400" b="1" dirty="0"/>
              <a:t>Query 4. </a:t>
            </a:r>
            <a:r>
              <a:rPr lang="en-US" sz="2400" dirty="0" smtClean="0"/>
              <a:t/>
            </a:r>
            <a:br>
              <a:rPr lang="en-US" sz="2400" dirty="0" smtClean="0"/>
            </a:br>
            <a:r>
              <a:rPr lang="en-US" sz="2400" dirty="0" smtClean="0"/>
              <a:t>Make </a:t>
            </a:r>
            <a:r>
              <a:rPr lang="en-US" sz="2400" dirty="0"/>
              <a:t>a list of project numbers for projects that involve an employee whose last name is ‘Smith’, either as a worker or as manager of the controlling department for the project</a:t>
            </a:r>
            <a:r>
              <a:rPr lang="en-US" sz="2400" dirty="0" smtClean="0"/>
              <a:t>.</a:t>
            </a:r>
          </a:p>
          <a:p>
            <a:pPr>
              <a:lnSpc>
                <a:spcPct val="150000"/>
              </a:lnSpc>
            </a:pPr>
            <a:r>
              <a:rPr lang="en-US" sz="2400" b="1" dirty="0" smtClean="0"/>
              <a:t>Q4:</a:t>
            </a:r>
            <a:r>
              <a:rPr lang="en-US" sz="2400" dirty="0" smtClean="0"/>
              <a:t/>
            </a:r>
            <a:br>
              <a:rPr lang="en-US" sz="2400" dirty="0" smtClean="0"/>
            </a:br>
            <a:r>
              <a:rPr lang="en-US" sz="2400" b="1" dirty="0" smtClean="0">
                <a:latin typeface="Consolas" panose="020B0609020204030204" pitchFamily="49" charset="0"/>
              </a:rPr>
              <a:t>{</a:t>
            </a:r>
            <a:r>
              <a:rPr lang="en-US" sz="2400" b="1" dirty="0" err="1" smtClean="0">
                <a:latin typeface="Consolas" panose="020B0609020204030204" pitchFamily="49" charset="0"/>
              </a:rPr>
              <a:t>p.Pnumber</a:t>
            </a:r>
            <a:r>
              <a:rPr lang="en-US" sz="2400" b="1" dirty="0" smtClean="0">
                <a:latin typeface="Consolas" panose="020B0609020204030204" pitchFamily="49" charset="0"/>
              </a:rPr>
              <a:t> | </a:t>
            </a:r>
            <a:r>
              <a:rPr lang="en-US" sz="2400" b="1" dirty="0">
                <a:latin typeface="Consolas" panose="020B0609020204030204" pitchFamily="49" charset="0"/>
              </a:rPr>
              <a:t>PROJECT(p</a:t>
            </a:r>
            <a:r>
              <a:rPr lang="en-US" sz="2400" b="1" dirty="0" smtClean="0">
                <a:latin typeface="Consolas" panose="020B0609020204030204" pitchFamily="49" charset="0"/>
              </a:rPr>
              <a:t>) AND (((</a:t>
            </a:r>
            <a:r>
              <a:rPr lang="en-US" sz="2400" b="1" dirty="0">
                <a:latin typeface="Consolas" panose="020B0609020204030204" pitchFamily="49" charset="0"/>
              </a:rPr>
              <a:t>∃e)(∃w)(EMPLOYEE(e) AND WORKS_ON(w</a:t>
            </a:r>
            <a:r>
              <a:rPr lang="en-US" sz="2400" b="1" dirty="0" smtClean="0">
                <a:latin typeface="Consolas" panose="020B0609020204030204" pitchFamily="49" charset="0"/>
              </a:rPr>
              <a:t>) AND </a:t>
            </a:r>
            <a:r>
              <a:rPr lang="en-US" sz="2400" b="1" dirty="0" err="1" smtClean="0">
                <a:latin typeface="Consolas" panose="020B0609020204030204" pitchFamily="49" charset="0"/>
              </a:rPr>
              <a:t>w.Pno</a:t>
            </a:r>
            <a:r>
              <a:rPr lang="en-US" sz="2400" b="1" dirty="0" smtClean="0">
                <a:latin typeface="Consolas" panose="020B0609020204030204" pitchFamily="49" charset="0"/>
              </a:rPr>
              <a:t>=</a:t>
            </a:r>
            <a:r>
              <a:rPr lang="en-US" sz="2400" b="1" dirty="0" err="1" smtClean="0">
                <a:latin typeface="Consolas" panose="020B0609020204030204" pitchFamily="49" charset="0"/>
              </a:rPr>
              <a:t>p.Pnumber</a:t>
            </a:r>
            <a:r>
              <a:rPr lang="en-US" sz="2400" b="1" dirty="0" smtClean="0">
                <a:latin typeface="Consolas" panose="020B0609020204030204" pitchFamily="49" charset="0"/>
              </a:rPr>
              <a:t> AND </a:t>
            </a:r>
            <a:r>
              <a:rPr lang="en-US" sz="2400" b="1" dirty="0" err="1" smtClean="0">
                <a:latin typeface="Consolas" panose="020B0609020204030204" pitchFamily="49" charset="0"/>
              </a:rPr>
              <a:t>e.Lname</a:t>
            </a:r>
            <a:r>
              <a:rPr lang="en-US" sz="2400" b="1" dirty="0">
                <a:latin typeface="Consolas" panose="020B0609020204030204" pitchFamily="49" charset="0"/>
              </a:rPr>
              <a:t>=‘Smith’ </a:t>
            </a:r>
            <a:r>
              <a:rPr lang="en-US" sz="2400" b="1" dirty="0" smtClean="0">
                <a:latin typeface="Consolas" panose="020B0609020204030204" pitchFamily="49" charset="0"/>
              </a:rPr>
              <a:t>AND </a:t>
            </a:r>
            <a:r>
              <a:rPr lang="en-US" sz="2400" b="1" dirty="0" err="1" smtClean="0">
                <a:latin typeface="Consolas" panose="020B0609020204030204" pitchFamily="49" charset="0"/>
              </a:rPr>
              <a:t>e.Ssn</a:t>
            </a:r>
            <a:r>
              <a:rPr lang="en-US" sz="2400" b="1" dirty="0" smtClean="0">
                <a:latin typeface="Consolas" panose="020B0609020204030204" pitchFamily="49" charset="0"/>
              </a:rPr>
              <a:t>=</a:t>
            </a:r>
            <a:r>
              <a:rPr lang="en-US" sz="2400" b="1" dirty="0" err="1" smtClean="0">
                <a:latin typeface="Consolas" panose="020B0609020204030204" pitchFamily="49" charset="0"/>
              </a:rPr>
              <a:t>w.Essn</a:t>
            </a:r>
            <a:r>
              <a:rPr lang="en-US" sz="2400" b="1" dirty="0">
                <a:latin typeface="Consolas" panose="020B0609020204030204" pitchFamily="49" charset="0"/>
              </a:rPr>
              <a:t>)) </a:t>
            </a:r>
            <a:r>
              <a:rPr lang="en-US" sz="2400" b="1" dirty="0" smtClean="0">
                <a:latin typeface="Consolas" panose="020B0609020204030204" pitchFamily="49" charset="0"/>
              </a:rPr>
              <a:t>OR ((</a:t>
            </a:r>
            <a:r>
              <a:rPr lang="en-US" sz="2400" b="1" dirty="0">
                <a:latin typeface="Consolas" panose="020B0609020204030204" pitchFamily="49" charset="0"/>
              </a:rPr>
              <a:t>∃m)(∃d)(EMPLOYEE(m</a:t>
            </a:r>
            <a:r>
              <a:rPr lang="en-US" sz="2400" b="1" dirty="0" smtClean="0">
                <a:latin typeface="Consolas" panose="020B0609020204030204" pitchFamily="49" charset="0"/>
              </a:rPr>
              <a:t>) AND </a:t>
            </a:r>
            <a:r>
              <a:rPr lang="en-US" sz="2400" b="1" dirty="0">
                <a:latin typeface="Consolas" panose="020B0609020204030204" pitchFamily="49" charset="0"/>
              </a:rPr>
              <a:t>DEPARTMENT(d) </a:t>
            </a:r>
            <a:r>
              <a:rPr lang="en-US" sz="2400" b="1" dirty="0" smtClean="0">
                <a:latin typeface="Consolas" panose="020B0609020204030204" pitchFamily="49" charset="0"/>
              </a:rPr>
              <a:t>AND </a:t>
            </a:r>
            <a:r>
              <a:rPr lang="en-US" sz="2400" b="1" dirty="0" err="1" smtClean="0">
                <a:latin typeface="Consolas" panose="020B0609020204030204" pitchFamily="49" charset="0"/>
              </a:rPr>
              <a:t>p.Dnum</a:t>
            </a:r>
            <a:r>
              <a:rPr lang="en-US" sz="2400" b="1" dirty="0" smtClean="0">
                <a:latin typeface="Consolas" panose="020B0609020204030204" pitchFamily="49" charset="0"/>
              </a:rPr>
              <a:t>=</a:t>
            </a:r>
            <a:r>
              <a:rPr lang="en-US" sz="2400" b="1" dirty="0" err="1" smtClean="0">
                <a:latin typeface="Consolas" panose="020B0609020204030204" pitchFamily="49" charset="0"/>
              </a:rPr>
              <a:t>d.Dnumber</a:t>
            </a:r>
            <a:r>
              <a:rPr lang="en-US" sz="2400" b="1" dirty="0" smtClean="0">
                <a:latin typeface="Consolas" panose="020B0609020204030204" pitchFamily="49" charset="0"/>
              </a:rPr>
              <a:t> AND </a:t>
            </a:r>
            <a:r>
              <a:rPr lang="en-US" sz="2400" b="1" dirty="0" err="1" smtClean="0">
                <a:latin typeface="Consolas" panose="020B0609020204030204" pitchFamily="49" charset="0"/>
              </a:rPr>
              <a:t>d.Mgr_ssn</a:t>
            </a:r>
            <a:r>
              <a:rPr lang="en-US" sz="2400" b="1" dirty="0" smtClean="0">
                <a:latin typeface="Consolas" panose="020B0609020204030204" pitchFamily="49" charset="0"/>
              </a:rPr>
              <a:t>=</a:t>
            </a:r>
            <a:r>
              <a:rPr lang="en-US" sz="2400" b="1" dirty="0" err="1" smtClean="0">
                <a:latin typeface="Consolas" panose="020B0609020204030204" pitchFamily="49" charset="0"/>
              </a:rPr>
              <a:t>m.Ssn</a:t>
            </a:r>
            <a:r>
              <a:rPr lang="en-US" sz="2400" b="1" dirty="0" smtClean="0">
                <a:latin typeface="Consolas" panose="020B0609020204030204" pitchFamily="49" charset="0"/>
              </a:rPr>
              <a:t> AND </a:t>
            </a:r>
            <a:r>
              <a:rPr lang="en-US" sz="2400" b="1" dirty="0" err="1" smtClean="0">
                <a:latin typeface="Consolas" panose="020B0609020204030204" pitchFamily="49" charset="0"/>
              </a:rPr>
              <a:t>m.Lname</a:t>
            </a:r>
            <a:r>
              <a:rPr lang="en-US" sz="2400" b="1" dirty="0">
                <a:latin typeface="Consolas" panose="020B0609020204030204" pitchFamily="49" charset="0"/>
              </a:rPr>
              <a:t>=‘Smith’)))}</a:t>
            </a:r>
          </a:p>
        </p:txBody>
      </p:sp>
    </p:spTree>
    <p:extLst>
      <p:ext uri="{BB962C8B-B14F-4D97-AF65-F5344CB8AC3E}">
        <p14:creationId xmlns:p14="http://schemas.microsoft.com/office/powerpoint/2010/main" val="967565253"/>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6" y="3352800"/>
            <a:ext cx="9083040" cy="3352799"/>
          </a:xfrm>
        </p:spPr>
        <p:txBody>
          <a:bodyPr/>
          <a:lstStyle/>
          <a:p>
            <a:r>
              <a:rPr lang="en-CA" sz="2400" dirty="0"/>
              <a:t>If we now want only those course id values for courses that are offered in both the Fall 2017 and Spring 2018 semesters, all we need to do is to change the or (∨) to and (∧) in the preceding expression</a:t>
            </a:r>
            <a:r>
              <a:rPr lang="en-CA" sz="2400" dirty="0" smtClean="0"/>
              <a:t>.</a:t>
            </a:r>
            <a:endParaRPr lang="en-US" sz="2400" dirty="0"/>
          </a:p>
          <a:p>
            <a:pPr marL="400050" lvl="1" indent="0">
              <a:buNone/>
            </a:pPr>
            <a:r>
              <a:rPr lang="en-US" sz="2400" dirty="0"/>
              <a:t>{t | ∃ s ∈ section (t[course id] = s[course id]) </a:t>
            </a:r>
            <a:endParaRPr lang="en-US" sz="2400" dirty="0" smtClean="0"/>
          </a:p>
          <a:p>
            <a:pPr marL="400050" lvl="1" indent="0">
              <a:buNone/>
            </a:pPr>
            <a:r>
              <a:rPr lang="en-US" sz="2400" dirty="0" smtClean="0"/>
              <a:t>      ∧ </a:t>
            </a:r>
            <a:r>
              <a:rPr lang="en-US" sz="2400" dirty="0"/>
              <a:t>s[semester] = “Fall” ∧ s[year] = 2017) </a:t>
            </a:r>
            <a:endParaRPr lang="en-US" sz="2400" dirty="0" smtClean="0"/>
          </a:p>
          <a:p>
            <a:pPr marL="400050" lvl="1" indent="0">
              <a:buNone/>
            </a:pPr>
            <a:r>
              <a:rPr lang="en-US" sz="2400" dirty="0" smtClean="0"/>
              <a:t>      ∧ </a:t>
            </a:r>
            <a:r>
              <a:rPr lang="en-US" sz="2400" dirty="0"/>
              <a:t>∃ u ∈ section (u[course id] = t[course id]) </a:t>
            </a:r>
            <a:endParaRPr lang="en-US" sz="2400" dirty="0" smtClean="0"/>
          </a:p>
          <a:p>
            <a:pPr marL="400050" lvl="1" indent="0">
              <a:buNone/>
            </a:pPr>
            <a:r>
              <a:rPr lang="en-US" sz="2400" dirty="0" smtClean="0"/>
              <a:t>      ∧ </a:t>
            </a:r>
            <a:r>
              <a:rPr lang="en-US" sz="2400" dirty="0"/>
              <a:t>u[semester] = “Spring” ∧ u[year] = 2018)}</a:t>
            </a:r>
            <a:endParaRPr lang="en-US" sz="2400" dirty="0" smtClean="0"/>
          </a:p>
        </p:txBody>
      </p:sp>
      <p:sp>
        <p:nvSpPr>
          <p:cNvPr id="6" name="Rectangle 5"/>
          <p:cNvSpPr/>
          <p:nvPr/>
        </p:nvSpPr>
        <p:spPr>
          <a:xfrm>
            <a:off x="266856" y="107474"/>
            <a:ext cx="8686800" cy="3262432"/>
          </a:xfrm>
          <a:prstGeom prst="rect">
            <a:avLst/>
          </a:prstGeom>
        </p:spPr>
        <p:txBody>
          <a:bodyPr wrap="square">
            <a:spAutoFit/>
          </a:bodyPr>
          <a:lstStyle/>
          <a:p>
            <a:r>
              <a:rPr lang="en-CA" dirty="0" smtClean="0"/>
              <a:t>Find </a:t>
            </a:r>
            <a:r>
              <a:rPr lang="en-CA" dirty="0"/>
              <a:t>the set of all courses taught in the Fall 2017 semester, the Spring 2018 semester, or </a:t>
            </a:r>
            <a:r>
              <a:rPr lang="en-CA" dirty="0" smtClean="0"/>
              <a:t>both.</a:t>
            </a:r>
          </a:p>
          <a:p>
            <a:endParaRPr lang="en-CA" sz="1000" dirty="0" smtClean="0"/>
          </a:p>
          <a:p>
            <a:pPr>
              <a:lnSpc>
                <a:spcPct val="150000"/>
              </a:lnSpc>
            </a:pPr>
            <a:r>
              <a:rPr lang="en-US" dirty="0"/>
              <a:t>{t | ∃ s ∈ section (t[course id] = s[course id]) </a:t>
            </a:r>
            <a:endParaRPr lang="en-US" dirty="0" smtClean="0"/>
          </a:p>
          <a:p>
            <a:pPr>
              <a:lnSpc>
                <a:spcPct val="150000"/>
              </a:lnSpc>
            </a:pPr>
            <a:r>
              <a:rPr lang="en-US" dirty="0"/>
              <a:t> </a:t>
            </a:r>
            <a:r>
              <a:rPr lang="en-US" dirty="0" smtClean="0"/>
              <a:t>     ∧ </a:t>
            </a:r>
            <a:r>
              <a:rPr lang="en-US" dirty="0"/>
              <a:t>s[semester] = “Fall” ∧ s[year] = 2017) </a:t>
            </a:r>
            <a:endParaRPr lang="en-US" dirty="0" smtClean="0"/>
          </a:p>
          <a:p>
            <a:pPr>
              <a:lnSpc>
                <a:spcPct val="150000"/>
              </a:lnSpc>
            </a:pPr>
            <a:r>
              <a:rPr lang="en-US" dirty="0"/>
              <a:t> </a:t>
            </a:r>
            <a:r>
              <a:rPr lang="en-US" dirty="0" smtClean="0"/>
              <a:t>     ∨ </a:t>
            </a:r>
            <a:r>
              <a:rPr lang="en-US" dirty="0"/>
              <a:t>∃ u ∈ section (u[course id] = t[course id]) </a:t>
            </a:r>
            <a:endParaRPr lang="en-US" dirty="0" smtClean="0"/>
          </a:p>
          <a:p>
            <a:pPr>
              <a:lnSpc>
                <a:spcPct val="150000"/>
              </a:lnSpc>
            </a:pPr>
            <a:r>
              <a:rPr lang="en-US" dirty="0"/>
              <a:t> </a:t>
            </a:r>
            <a:r>
              <a:rPr lang="en-US" dirty="0" smtClean="0"/>
              <a:t>     ∧ </a:t>
            </a:r>
            <a:r>
              <a:rPr lang="en-US" dirty="0"/>
              <a:t>u[semester] = “Spring” ∧ u[year] = 2018)}</a:t>
            </a:r>
          </a:p>
        </p:txBody>
      </p:sp>
    </p:spTree>
    <p:extLst>
      <p:ext uri="{BB962C8B-B14F-4D97-AF65-F5344CB8AC3E}">
        <p14:creationId xmlns:p14="http://schemas.microsoft.com/office/powerpoint/2010/main" val="1531297462"/>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856" y="107474"/>
            <a:ext cx="8686800" cy="6186309"/>
          </a:xfrm>
          <a:prstGeom prst="rect">
            <a:avLst/>
          </a:prstGeom>
        </p:spPr>
        <p:txBody>
          <a:bodyPr wrap="square">
            <a:spAutoFit/>
          </a:bodyPr>
          <a:lstStyle/>
          <a:p>
            <a:pPr algn="just">
              <a:lnSpc>
                <a:spcPct val="150000"/>
              </a:lnSpc>
            </a:pPr>
            <a:r>
              <a:rPr lang="en-CA" dirty="0"/>
              <a:t>Now consider the query “Find all the courses taught in the Fall 2017 semester but not in Spring 2018 semester.” The tuple-relational-calculus expression for this query is similar to the expressions that we have just seen, except for the use of the not (¬) symbol</a:t>
            </a:r>
            <a:r>
              <a:rPr lang="en-CA" dirty="0" smtClean="0"/>
              <a:t>:</a:t>
            </a:r>
          </a:p>
          <a:p>
            <a:pPr algn="just">
              <a:lnSpc>
                <a:spcPct val="150000"/>
              </a:lnSpc>
            </a:pPr>
            <a:endParaRPr lang="en-CA" dirty="0" smtClean="0"/>
          </a:p>
          <a:p>
            <a:pPr algn="just">
              <a:lnSpc>
                <a:spcPct val="150000"/>
              </a:lnSpc>
            </a:pPr>
            <a:r>
              <a:rPr lang="en-US" dirty="0"/>
              <a:t>{t | ∃ s ∈ section (t[course id] = s[course id]) </a:t>
            </a:r>
            <a:endParaRPr lang="en-US" dirty="0" smtClean="0"/>
          </a:p>
          <a:p>
            <a:pPr algn="just">
              <a:lnSpc>
                <a:spcPct val="150000"/>
              </a:lnSpc>
            </a:pPr>
            <a:r>
              <a:rPr lang="en-US" dirty="0" smtClean="0"/>
              <a:t>       ∧ </a:t>
            </a:r>
            <a:r>
              <a:rPr lang="en-US" dirty="0"/>
              <a:t>s[semester] = “Fall” ∧ s[year] = 2017) </a:t>
            </a:r>
            <a:endParaRPr lang="en-US" dirty="0" smtClean="0"/>
          </a:p>
          <a:p>
            <a:pPr algn="just">
              <a:lnSpc>
                <a:spcPct val="150000"/>
              </a:lnSpc>
            </a:pPr>
            <a:r>
              <a:rPr lang="en-US" dirty="0" smtClean="0"/>
              <a:t>∧ ¬</a:t>
            </a:r>
            <a:r>
              <a:rPr lang="en-US" dirty="0"/>
              <a:t>∃ u ∈ section (u[course id] = t[course id]) </a:t>
            </a:r>
            <a:endParaRPr lang="en-US" dirty="0" smtClean="0"/>
          </a:p>
          <a:p>
            <a:pPr algn="just">
              <a:lnSpc>
                <a:spcPct val="150000"/>
              </a:lnSpc>
            </a:pPr>
            <a:r>
              <a:rPr lang="en-US" dirty="0" smtClean="0"/>
              <a:t>       ∧ </a:t>
            </a:r>
            <a:r>
              <a:rPr lang="en-US" dirty="0"/>
              <a:t>u[semester] = “Spring” ∧ u[year] = 2018)}</a:t>
            </a:r>
            <a:endParaRPr lang="en-CA" dirty="0" smtClean="0"/>
          </a:p>
          <a:p>
            <a:pPr algn="just">
              <a:lnSpc>
                <a:spcPct val="150000"/>
              </a:lnSpc>
            </a:pPr>
            <a:endParaRPr lang="en-US" dirty="0"/>
          </a:p>
        </p:txBody>
      </p:sp>
    </p:spTree>
    <p:extLst>
      <p:ext uri="{BB962C8B-B14F-4D97-AF65-F5344CB8AC3E}">
        <p14:creationId xmlns:p14="http://schemas.microsoft.com/office/powerpoint/2010/main" val="3171446138"/>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68" y="304800"/>
            <a:ext cx="9083040" cy="6054543"/>
          </a:xfrm>
        </p:spPr>
        <p:txBody>
          <a:bodyPr/>
          <a:lstStyle/>
          <a:p>
            <a:pPr>
              <a:lnSpc>
                <a:spcPct val="150000"/>
              </a:lnSpc>
            </a:pPr>
            <a:r>
              <a:rPr lang="en-CA" sz="2400" b="1" dirty="0"/>
              <a:t>Query 6. </a:t>
            </a:r>
            <a:r>
              <a:rPr lang="en-CA" sz="2400" dirty="0" smtClean="0"/>
              <a:t/>
            </a:r>
            <a:br>
              <a:rPr lang="en-CA" sz="2400" dirty="0" smtClean="0"/>
            </a:br>
            <a:r>
              <a:rPr lang="en-CA" sz="2400" dirty="0" smtClean="0"/>
              <a:t>List </a:t>
            </a:r>
            <a:r>
              <a:rPr lang="en-CA" sz="2400" dirty="0"/>
              <a:t>the names of employees who have no dependents</a:t>
            </a:r>
            <a:r>
              <a:rPr lang="en-CA" sz="2400" dirty="0" smtClean="0"/>
              <a:t>.</a:t>
            </a:r>
          </a:p>
          <a:p>
            <a:pPr>
              <a:lnSpc>
                <a:spcPct val="150000"/>
              </a:lnSpc>
            </a:pPr>
            <a:r>
              <a:rPr lang="en-CA" sz="2400" b="1" dirty="0" smtClean="0"/>
              <a:t>Q6:</a:t>
            </a:r>
            <a:r>
              <a:rPr lang="en-CA" sz="2400" dirty="0" smtClean="0"/>
              <a:t/>
            </a:r>
            <a:br>
              <a:rPr lang="en-CA" sz="2400" dirty="0" smtClean="0"/>
            </a:br>
            <a:r>
              <a:rPr lang="en-CA" sz="2400" b="1" dirty="0" smtClean="0">
                <a:latin typeface="Consolas" panose="020B0609020204030204" pitchFamily="49" charset="0"/>
              </a:rPr>
              <a:t>{</a:t>
            </a:r>
            <a:r>
              <a:rPr lang="en-CA" sz="2400" b="1" dirty="0" err="1">
                <a:latin typeface="Consolas" panose="020B0609020204030204" pitchFamily="49" charset="0"/>
              </a:rPr>
              <a:t>e.Fname</a:t>
            </a:r>
            <a:r>
              <a:rPr lang="en-CA" sz="2400" b="1" dirty="0">
                <a:latin typeface="Consolas" panose="020B0609020204030204" pitchFamily="49" charset="0"/>
              </a:rPr>
              <a:t>, </a:t>
            </a:r>
            <a:r>
              <a:rPr lang="en-CA" sz="2400" b="1" dirty="0" err="1">
                <a:latin typeface="Consolas" panose="020B0609020204030204" pitchFamily="49" charset="0"/>
              </a:rPr>
              <a:t>e.Lname</a:t>
            </a:r>
            <a:r>
              <a:rPr lang="en-CA" sz="2400" b="1" dirty="0">
                <a:latin typeface="Consolas" panose="020B0609020204030204" pitchFamily="49" charset="0"/>
              </a:rPr>
              <a:t> | EMPLOYEE(e</a:t>
            </a:r>
            <a:r>
              <a:rPr lang="en-CA" sz="2400" b="1" dirty="0" smtClean="0">
                <a:latin typeface="Consolas" panose="020B0609020204030204" pitchFamily="49" charset="0"/>
              </a:rPr>
              <a:t>) AND (NOT (</a:t>
            </a:r>
            <a:r>
              <a:rPr lang="en-CA" sz="2400" b="1" dirty="0">
                <a:latin typeface="Consolas" panose="020B0609020204030204" pitchFamily="49" charset="0"/>
              </a:rPr>
              <a:t>∃d</a:t>
            </a:r>
            <a:r>
              <a:rPr lang="en-CA" sz="2400" b="1" dirty="0" smtClean="0">
                <a:latin typeface="Consolas" panose="020B0609020204030204" pitchFamily="49" charset="0"/>
              </a:rPr>
              <a:t>) (</a:t>
            </a:r>
            <a:r>
              <a:rPr lang="en-CA" sz="2400" b="1" dirty="0">
                <a:latin typeface="Consolas" panose="020B0609020204030204" pitchFamily="49" charset="0"/>
              </a:rPr>
              <a:t>DEPENDENT(d</a:t>
            </a:r>
            <a:r>
              <a:rPr lang="en-CA" sz="2400" b="1" dirty="0" smtClean="0">
                <a:latin typeface="Consolas" panose="020B0609020204030204" pitchFamily="49" charset="0"/>
              </a:rPr>
              <a:t>) AND </a:t>
            </a:r>
            <a:r>
              <a:rPr lang="en-CA" sz="2400" b="1" dirty="0" err="1" smtClean="0">
                <a:latin typeface="Consolas" panose="020B0609020204030204" pitchFamily="49" charset="0"/>
              </a:rPr>
              <a:t>e.Ssn</a:t>
            </a:r>
            <a:r>
              <a:rPr lang="en-CA" sz="2400" b="1" dirty="0" smtClean="0">
                <a:latin typeface="Consolas" panose="020B0609020204030204" pitchFamily="49" charset="0"/>
              </a:rPr>
              <a:t>=</a:t>
            </a:r>
            <a:r>
              <a:rPr lang="en-CA" sz="2400" b="1" dirty="0" err="1" smtClean="0">
                <a:latin typeface="Consolas" panose="020B0609020204030204" pitchFamily="49" charset="0"/>
              </a:rPr>
              <a:t>d.Essn</a:t>
            </a:r>
            <a:r>
              <a:rPr lang="en-CA" sz="2400" b="1" dirty="0" smtClean="0">
                <a:latin typeface="Consolas" panose="020B0609020204030204" pitchFamily="49" charset="0"/>
              </a:rPr>
              <a:t>))}</a:t>
            </a:r>
          </a:p>
          <a:p>
            <a:pPr>
              <a:lnSpc>
                <a:spcPct val="150000"/>
              </a:lnSpc>
            </a:pPr>
            <a:endParaRPr lang="en-CA" sz="2400" dirty="0" smtClean="0"/>
          </a:p>
          <a:p>
            <a:pPr>
              <a:lnSpc>
                <a:spcPct val="150000"/>
              </a:lnSpc>
            </a:pPr>
            <a:r>
              <a:rPr lang="en-CA" sz="2400" dirty="0" smtClean="0"/>
              <a:t>Using </a:t>
            </a:r>
            <a:r>
              <a:rPr lang="en-CA" sz="2400" dirty="0"/>
              <a:t>the general transformation rule, we can rephrase Q6 as follows</a:t>
            </a:r>
            <a:r>
              <a:rPr lang="en-CA" sz="2400" dirty="0" smtClean="0"/>
              <a:t>:</a:t>
            </a:r>
            <a:br>
              <a:rPr lang="en-CA" sz="2400" dirty="0" smtClean="0"/>
            </a:br>
            <a:r>
              <a:rPr lang="en-CA" sz="2400" b="1" dirty="0" smtClean="0">
                <a:latin typeface="Consolas" panose="020B0609020204030204" pitchFamily="49" charset="0"/>
              </a:rPr>
              <a:t>{</a:t>
            </a:r>
            <a:r>
              <a:rPr lang="en-CA" sz="2400" b="1" dirty="0" err="1">
                <a:latin typeface="Consolas" panose="020B0609020204030204" pitchFamily="49" charset="0"/>
              </a:rPr>
              <a:t>e.Fname</a:t>
            </a:r>
            <a:r>
              <a:rPr lang="en-CA" sz="2400" b="1" dirty="0" smtClean="0">
                <a:latin typeface="Consolas" panose="020B0609020204030204" pitchFamily="49" charset="0"/>
              </a:rPr>
              <a:t>, </a:t>
            </a:r>
            <a:r>
              <a:rPr lang="en-CA" sz="2400" b="1" dirty="0" err="1" smtClean="0">
                <a:latin typeface="Consolas" panose="020B0609020204030204" pitchFamily="49" charset="0"/>
              </a:rPr>
              <a:t>e.Lname</a:t>
            </a:r>
            <a:r>
              <a:rPr lang="en-CA" sz="2400" b="1" dirty="0" smtClean="0">
                <a:latin typeface="Consolas" panose="020B0609020204030204" pitchFamily="49" charset="0"/>
              </a:rPr>
              <a:t> </a:t>
            </a:r>
            <a:r>
              <a:rPr lang="en-CA" sz="2400" b="1" dirty="0">
                <a:latin typeface="Consolas" panose="020B0609020204030204" pitchFamily="49" charset="0"/>
              </a:rPr>
              <a:t>| EMPLOYEE(e</a:t>
            </a:r>
            <a:r>
              <a:rPr lang="en-CA" sz="2400" b="1" dirty="0" smtClean="0">
                <a:latin typeface="Consolas" panose="020B0609020204030204" pitchFamily="49" charset="0"/>
              </a:rPr>
              <a:t>) AND ((</a:t>
            </a:r>
            <a:r>
              <a:rPr lang="en-CA" sz="2400" b="1" dirty="0">
                <a:latin typeface="Consolas" panose="020B0609020204030204" pitchFamily="49" charset="0"/>
              </a:rPr>
              <a:t>∀d</a:t>
            </a:r>
            <a:r>
              <a:rPr lang="en-CA" sz="2400" b="1" dirty="0" smtClean="0">
                <a:latin typeface="Consolas" panose="020B0609020204030204" pitchFamily="49" charset="0"/>
              </a:rPr>
              <a:t>) (NOT (</a:t>
            </a:r>
            <a:r>
              <a:rPr lang="en-CA" sz="2400" b="1" dirty="0">
                <a:latin typeface="Consolas" panose="020B0609020204030204" pitchFamily="49" charset="0"/>
              </a:rPr>
              <a:t>DEPENDENT(d</a:t>
            </a:r>
            <a:r>
              <a:rPr lang="en-CA" sz="2400" b="1" dirty="0" smtClean="0">
                <a:latin typeface="Consolas" panose="020B0609020204030204" pitchFamily="49" charset="0"/>
              </a:rPr>
              <a:t>)) OR NOT (</a:t>
            </a:r>
            <a:r>
              <a:rPr lang="en-CA" sz="2400" b="1" dirty="0" err="1">
                <a:latin typeface="Consolas" panose="020B0609020204030204" pitchFamily="49" charset="0"/>
              </a:rPr>
              <a:t>e.Ssn</a:t>
            </a:r>
            <a:r>
              <a:rPr lang="en-CA" sz="2400" b="1" dirty="0">
                <a:latin typeface="Consolas" panose="020B0609020204030204" pitchFamily="49" charset="0"/>
              </a:rPr>
              <a:t>=</a:t>
            </a:r>
            <a:r>
              <a:rPr lang="en-CA" sz="2400" b="1" dirty="0" err="1">
                <a:latin typeface="Consolas" panose="020B0609020204030204" pitchFamily="49" charset="0"/>
              </a:rPr>
              <a:t>d.Essn</a:t>
            </a:r>
            <a:r>
              <a:rPr lang="en-CA" sz="2400" b="1" dirty="0">
                <a:latin typeface="Consolas" panose="020B0609020204030204" pitchFamily="49" charset="0"/>
              </a:rPr>
              <a:t>)))}</a:t>
            </a:r>
            <a:endParaRPr lang="en-US" sz="2400" b="1" dirty="0">
              <a:latin typeface="Consolas" panose="020B0609020204030204" pitchFamily="49" charset="0"/>
            </a:endParaRPr>
          </a:p>
        </p:txBody>
      </p:sp>
    </p:spTree>
    <p:extLst>
      <p:ext uri="{BB962C8B-B14F-4D97-AF65-F5344CB8AC3E}">
        <p14:creationId xmlns:p14="http://schemas.microsoft.com/office/powerpoint/2010/main" val="73039784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4"/>
          <p:cNvSpPr>
            <a:spLocks noGrp="1" noChangeArrowheads="1"/>
          </p:cNvSpPr>
          <p:nvPr>
            <p:ph type="title"/>
          </p:nvPr>
        </p:nvSpPr>
        <p:spPr>
          <a:xfrm>
            <a:off x="0" y="1"/>
            <a:ext cx="9144000" cy="609600"/>
          </a:xfrm>
          <a:solidFill>
            <a:srgbClr val="0070C0"/>
          </a:solidFill>
        </p:spPr>
        <p:txBody>
          <a:bodyPr/>
          <a:lstStyle/>
          <a:p>
            <a:pPr eaLnBrk="1" hangingPunct="1"/>
            <a:r>
              <a:rPr lang="en-US" altLang="en-US" sz="3200" dirty="0" smtClean="0"/>
              <a:t>Relational Calculus</a:t>
            </a:r>
          </a:p>
        </p:txBody>
      </p:sp>
      <p:sp>
        <p:nvSpPr>
          <p:cNvPr id="140292" name="Rectangle 5"/>
          <p:cNvSpPr>
            <a:spLocks noGrp="1" noChangeArrowheads="1"/>
          </p:cNvSpPr>
          <p:nvPr>
            <p:ph type="body" idx="1"/>
          </p:nvPr>
        </p:nvSpPr>
        <p:spPr>
          <a:xfrm>
            <a:off x="26127" y="617674"/>
            <a:ext cx="9083040" cy="6189526"/>
          </a:xfrm>
        </p:spPr>
        <p:txBody>
          <a:bodyPr/>
          <a:lstStyle/>
          <a:p>
            <a:pPr eaLnBrk="1" hangingPunct="1">
              <a:lnSpc>
                <a:spcPct val="150000"/>
              </a:lnSpc>
            </a:pPr>
            <a:r>
              <a:rPr lang="en-US" altLang="en-US" sz="2600" dirty="0" smtClean="0"/>
              <a:t>A </a:t>
            </a:r>
            <a:r>
              <a:rPr lang="en-US" altLang="en-US" sz="2600" b="1" dirty="0" smtClean="0"/>
              <a:t>relational calculus</a:t>
            </a:r>
            <a:r>
              <a:rPr lang="en-US" altLang="en-US" sz="2600" dirty="0" smtClean="0"/>
              <a:t> expression creates a new relation, which is specified in terms of variables that range:</a:t>
            </a:r>
          </a:p>
          <a:p>
            <a:pPr lvl="1" eaLnBrk="1" hangingPunct="1">
              <a:lnSpc>
                <a:spcPct val="150000"/>
              </a:lnSpc>
            </a:pPr>
            <a:r>
              <a:rPr lang="en-US" altLang="en-US" sz="2400" dirty="0" smtClean="0"/>
              <a:t> over rows of the stored database relations (in </a:t>
            </a:r>
            <a:r>
              <a:rPr lang="en-US" altLang="en-US" sz="2400" b="1" dirty="0" smtClean="0"/>
              <a:t>tuple calculus</a:t>
            </a:r>
            <a:r>
              <a:rPr lang="en-US" altLang="en-US" sz="2400" dirty="0" smtClean="0"/>
              <a:t>) or </a:t>
            </a:r>
          </a:p>
          <a:p>
            <a:pPr lvl="1" eaLnBrk="1" hangingPunct="1">
              <a:lnSpc>
                <a:spcPct val="150000"/>
              </a:lnSpc>
            </a:pPr>
            <a:r>
              <a:rPr lang="en-US" altLang="en-US" sz="2400" dirty="0" smtClean="0"/>
              <a:t>over columns of the stored relations (in </a:t>
            </a:r>
            <a:r>
              <a:rPr lang="en-US" altLang="en-US" sz="2400" b="1" dirty="0" smtClean="0"/>
              <a:t>domain calculus</a:t>
            </a:r>
            <a:r>
              <a:rPr lang="en-US" altLang="en-US" sz="2400" dirty="0" smtClean="0"/>
              <a:t>). </a:t>
            </a:r>
          </a:p>
          <a:p>
            <a:pPr eaLnBrk="1" hangingPunct="1">
              <a:lnSpc>
                <a:spcPct val="150000"/>
              </a:lnSpc>
            </a:pPr>
            <a:r>
              <a:rPr lang="en-US" altLang="en-US" sz="2600" dirty="0" smtClean="0"/>
              <a:t>In a calculus expression, there is </a:t>
            </a:r>
            <a:r>
              <a:rPr lang="en-US" altLang="en-US" sz="2600" i="1" dirty="0" smtClean="0"/>
              <a:t>no order of operations</a:t>
            </a:r>
            <a:r>
              <a:rPr lang="en-US" altLang="en-US" sz="2600" dirty="0" smtClean="0"/>
              <a:t> to specify how to retrieve the query result.</a:t>
            </a:r>
            <a:endParaRPr lang="en-US" altLang="en-US" sz="2600" dirty="0"/>
          </a:p>
          <a:p>
            <a:pPr lvl="1" eaLnBrk="1" hangingPunct="1"/>
            <a:r>
              <a:rPr lang="en-US" altLang="en-US" dirty="0" smtClean="0"/>
              <a:t>A calculus expression specifies only what information the result should contain. </a:t>
            </a:r>
          </a:p>
          <a:p>
            <a:pPr eaLnBrk="1" hangingPunct="1"/>
            <a:r>
              <a:rPr lang="en-US" altLang="en-US" sz="2600" dirty="0" smtClean="0"/>
              <a:t>This is the main distinguishing feature between relational algebra and relational calculus.</a:t>
            </a:r>
          </a:p>
        </p:txBody>
      </p:sp>
    </p:spTree>
    <p:extLst>
      <p:ext uri="{BB962C8B-B14F-4D97-AF65-F5344CB8AC3E}">
        <p14:creationId xmlns:p14="http://schemas.microsoft.com/office/powerpoint/2010/main" val="2907337233"/>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083040" cy="3352799"/>
          </a:xfrm>
        </p:spPr>
        <p:txBody>
          <a:bodyPr/>
          <a:lstStyle/>
          <a:p>
            <a:pPr>
              <a:lnSpc>
                <a:spcPct val="150000"/>
              </a:lnSpc>
            </a:pPr>
            <a:r>
              <a:rPr lang="en-US" sz="2400" b="1" dirty="0"/>
              <a:t>Query 7. </a:t>
            </a:r>
            <a:r>
              <a:rPr lang="en-US" sz="2400" dirty="0" smtClean="0"/>
              <a:t/>
            </a:r>
            <a:br>
              <a:rPr lang="en-US" sz="2400" dirty="0" smtClean="0"/>
            </a:br>
            <a:r>
              <a:rPr lang="en-US" sz="2400" dirty="0" smtClean="0"/>
              <a:t>List </a:t>
            </a:r>
            <a:r>
              <a:rPr lang="en-US" sz="2400" dirty="0"/>
              <a:t>the names of managers who have at least one dependent</a:t>
            </a:r>
            <a:r>
              <a:rPr lang="en-US" sz="2400" dirty="0" smtClean="0"/>
              <a:t>.</a:t>
            </a:r>
          </a:p>
          <a:p>
            <a:pPr>
              <a:lnSpc>
                <a:spcPct val="150000"/>
              </a:lnSpc>
            </a:pPr>
            <a:r>
              <a:rPr lang="en-US" sz="2400" b="1" dirty="0" smtClean="0"/>
              <a:t>Q7:</a:t>
            </a:r>
            <a:r>
              <a:rPr lang="en-US" sz="2400" dirty="0" smtClean="0"/>
              <a:t/>
            </a:r>
            <a:br>
              <a:rPr lang="en-US" sz="2400" dirty="0" smtClean="0"/>
            </a:br>
            <a:r>
              <a:rPr lang="en-US" sz="2400" dirty="0" smtClean="0">
                <a:latin typeface="Consolas" panose="020B0609020204030204" pitchFamily="49" charset="0"/>
              </a:rPr>
              <a:t>{</a:t>
            </a:r>
            <a:r>
              <a:rPr lang="en-US" sz="2400" dirty="0" err="1">
                <a:latin typeface="Consolas" panose="020B0609020204030204" pitchFamily="49" charset="0"/>
              </a:rPr>
              <a:t>e.Fname,e.Lname</a:t>
            </a:r>
            <a:r>
              <a:rPr lang="en-US" sz="2400" dirty="0">
                <a:latin typeface="Consolas" panose="020B0609020204030204" pitchFamily="49" charset="0"/>
              </a:rPr>
              <a:t> | EMPLOYEE(e</a:t>
            </a:r>
            <a:r>
              <a:rPr lang="en-US" sz="2400" dirty="0" smtClean="0">
                <a:latin typeface="Consolas" panose="020B0609020204030204" pitchFamily="49" charset="0"/>
              </a:rPr>
              <a:t>) AND ((</a:t>
            </a:r>
            <a:r>
              <a:rPr lang="en-US" sz="2400" dirty="0">
                <a:latin typeface="Consolas" panose="020B0609020204030204" pitchFamily="49" charset="0"/>
              </a:rPr>
              <a:t>∃d)(∃</a:t>
            </a:r>
            <a:r>
              <a:rPr lang="el-GR" sz="2400" dirty="0">
                <a:latin typeface="Consolas" panose="020B0609020204030204" pitchFamily="49" charset="0"/>
              </a:rPr>
              <a:t>ρ)(</a:t>
            </a:r>
            <a:r>
              <a:rPr lang="en-US" sz="2400" dirty="0">
                <a:latin typeface="Consolas" panose="020B0609020204030204" pitchFamily="49" charset="0"/>
              </a:rPr>
              <a:t>DEPARTMENT(d</a:t>
            </a:r>
            <a:r>
              <a:rPr lang="en-US" sz="2400" dirty="0" smtClean="0">
                <a:latin typeface="Consolas" panose="020B0609020204030204" pitchFamily="49" charset="0"/>
              </a:rPr>
              <a:t>) AND </a:t>
            </a:r>
            <a:r>
              <a:rPr lang="en-US" sz="2400" dirty="0">
                <a:latin typeface="Consolas" panose="020B0609020204030204" pitchFamily="49" charset="0"/>
              </a:rPr>
              <a:t>DEPENDENT(</a:t>
            </a:r>
            <a:r>
              <a:rPr lang="el-GR" sz="2400" dirty="0">
                <a:latin typeface="Consolas" panose="020B0609020204030204" pitchFamily="49" charset="0"/>
              </a:rPr>
              <a:t>ρ</a:t>
            </a:r>
            <a:r>
              <a:rPr lang="el-GR" sz="2400" dirty="0" smtClean="0">
                <a:latin typeface="Consolas" panose="020B0609020204030204" pitchFamily="49" charset="0"/>
              </a:rPr>
              <a:t>)</a:t>
            </a:r>
            <a:r>
              <a:rPr lang="en-US" sz="2400" dirty="0" smtClean="0">
                <a:latin typeface="Consolas" panose="020B0609020204030204" pitchFamily="49" charset="0"/>
              </a:rPr>
              <a:t> AND </a:t>
            </a:r>
            <a:r>
              <a:rPr lang="en-US" sz="2400" dirty="0" err="1" smtClean="0">
                <a:latin typeface="Consolas" panose="020B0609020204030204" pitchFamily="49" charset="0"/>
              </a:rPr>
              <a:t>e.Ssn</a:t>
            </a:r>
            <a:r>
              <a:rPr lang="en-US" sz="2400" dirty="0" smtClean="0">
                <a:latin typeface="Consolas" panose="020B0609020204030204" pitchFamily="49" charset="0"/>
              </a:rPr>
              <a:t>=</a:t>
            </a:r>
            <a:r>
              <a:rPr lang="en-US" sz="2400" dirty="0" err="1" smtClean="0">
                <a:latin typeface="Consolas" panose="020B0609020204030204" pitchFamily="49" charset="0"/>
              </a:rPr>
              <a:t>d.Mgr_ssn</a:t>
            </a:r>
            <a:r>
              <a:rPr lang="en-US" sz="2400" dirty="0" smtClean="0">
                <a:latin typeface="Consolas" panose="020B0609020204030204" pitchFamily="49" charset="0"/>
              </a:rPr>
              <a:t> AND </a:t>
            </a:r>
            <a:r>
              <a:rPr lang="el-GR" sz="2400" dirty="0" smtClean="0">
                <a:latin typeface="Consolas" panose="020B0609020204030204" pitchFamily="49" charset="0"/>
              </a:rPr>
              <a:t>ρ.</a:t>
            </a:r>
            <a:r>
              <a:rPr lang="en-US" sz="2400" dirty="0" err="1">
                <a:latin typeface="Consolas" panose="020B0609020204030204" pitchFamily="49" charset="0"/>
              </a:rPr>
              <a:t>Essn</a:t>
            </a:r>
            <a:r>
              <a:rPr lang="en-US" sz="2400" dirty="0">
                <a:latin typeface="Consolas" panose="020B0609020204030204" pitchFamily="49" charset="0"/>
              </a:rPr>
              <a:t>=</a:t>
            </a:r>
            <a:r>
              <a:rPr lang="en-US" sz="2400" dirty="0" err="1">
                <a:latin typeface="Consolas" panose="020B0609020204030204" pitchFamily="49" charset="0"/>
              </a:rPr>
              <a:t>e.Ssn</a:t>
            </a:r>
            <a:r>
              <a:rPr lang="en-US" sz="2400" dirty="0" smtClean="0">
                <a:latin typeface="Consolas" panose="020B0609020204030204" pitchFamily="49" charset="0"/>
              </a:rPr>
              <a:t>))}</a:t>
            </a:r>
          </a:p>
        </p:txBody>
      </p:sp>
    </p:spTree>
    <p:extLst>
      <p:ext uri="{BB962C8B-B14F-4D97-AF65-F5344CB8AC3E}">
        <p14:creationId xmlns:p14="http://schemas.microsoft.com/office/powerpoint/2010/main" val="3941876775"/>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Queries in Tuple Relational Calculus</a:t>
            </a:r>
          </a:p>
        </p:txBody>
      </p:sp>
      <p:sp>
        <p:nvSpPr>
          <p:cNvPr id="3" name="Content Placeholder 2"/>
          <p:cNvSpPr>
            <a:spLocks noGrp="1"/>
          </p:cNvSpPr>
          <p:nvPr>
            <p:ph idx="1"/>
          </p:nvPr>
        </p:nvSpPr>
        <p:spPr/>
        <p:txBody>
          <a:bodyPr/>
          <a:lstStyle/>
          <a:p>
            <a:pPr>
              <a:lnSpc>
                <a:spcPct val="150000"/>
              </a:lnSpc>
            </a:pPr>
            <a:r>
              <a:rPr lang="en-CA" sz="2400" dirty="0" smtClean="0"/>
              <a:t>Q8</a:t>
            </a:r>
            <a:br>
              <a:rPr lang="en-CA" sz="2400" dirty="0" smtClean="0"/>
            </a:br>
            <a:r>
              <a:rPr lang="en-CA" sz="2400" dirty="0" smtClean="0"/>
              <a:t>For </a:t>
            </a:r>
            <a:r>
              <a:rPr lang="en-CA" sz="2400" dirty="0"/>
              <a:t>each employee, retrieve the employee’s first and last name and the first and last name of his or her immediate </a:t>
            </a:r>
            <a:r>
              <a:rPr lang="en-CA" sz="2400" dirty="0" smtClean="0"/>
              <a:t>supervisor</a:t>
            </a:r>
          </a:p>
          <a:p>
            <a:pPr lvl="1">
              <a:lnSpc>
                <a:spcPct val="150000"/>
              </a:lnSpc>
            </a:pPr>
            <a:r>
              <a:rPr lang="en-CA" sz="2200" dirty="0" smtClean="0"/>
              <a:t>we </a:t>
            </a:r>
            <a:r>
              <a:rPr lang="en-CA" sz="2200" dirty="0"/>
              <a:t>specify two tuple </a:t>
            </a:r>
            <a:r>
              <a:rPr lang="en-CA" sz="2200" dirty="0" smtClean="0"/>
              <a:t>variables </a:t>
            </a:r>
            <a:r>
              <a:rPr lang="en-CA" sz="2200" dirty="0"/>
              <a:t>e and s that both range over the EMPLOYEE relation</a:t>
            </a:r>
            <a:r>
              <a:rPr lang="en-CA" sz="2200" dirty="0" smtClean="0"/>
              <a:t>:</a:t>
            </a:r>
          </a:p>
          <a:p>
            <a:pPr>
              <a:lnSpc>
                <a:spcPct val="150000"/>
              </a:lnSpc>
            </a:pPr>
            <a:endParaRPr lang="en-CA" sz="2400" dirty="0" smtClean="0"/>
          </a:p>
          <a:p>
            <a:pPr>
              <a:lnSpc>
                <a:spcPct val="150000"/>
              </a:lnSpc>
            </a:pPr>
            <a:r>
              <a:rPr lang="en-CA" sz="2400" dirty="0" smtClean="0"/>
              <a:t>Q8</a:t>
            </a:r>
            <a:r>
              <a:rPr lang="en-CA" sz="2400" dirty="0" smtClean="0"/>
              <a:t>:</a:t>
            </a:r>
            <a:br>
              <a:rPr lang="en-CA" sz="2400" dirty="0" smtClean="0"/>
            </a:br>
            <a:r>
              <a:rPr lang="en-CA" sz="2400" dirty="0" smtClean="0">
                <a:latin typeface="Consolas" panose="020B0609020204030204" pitchFamily="49" charset="0"/>
              </a:rPr>
              <a:t>{</a:t>
            </a:r>
            <a:r>
              <a:rPr lang="en-CA" sz="2400" dirty="0" err="1">
                <a:latin typeface="Consolas" panose="020B0609020204030204" pitchFamily="49" charset="0"/>
              </a:rPr>
              <a:t>e.Fname</a:t>
            </a:r>
            <a:r>
              <a:rPr lang="en-CA" sz="2400" dirty="0">
                <a:latin typeface="Consolas" panose="020B0609020204030204" pitchFamily="49" charset="0"/>
              </a:rPr>
              <a:t>, </a:t>
            </a:r>
            <a:r>
              <a:rPr lang="en-CA" sz="2400" dirty="0" err="1">
                <a:latin typeface="Consolas" panose="020B0609020204030204" pitchFamily="49" charset="0"/>
              </a:rPr>
              <a:t>e.Lname</a:t>
            </a:r>
            <a:r>
              <a:rPr lang="en-CA" sz="2400" dirty="0">
                <a:latin typeface="Consolas" panose="020B0609020204030204" pitchFamily="49" charset="0"/>
              </a:rPr>
              <a:t>, </a:t>
            </a:r>
            <a:r>
              <a:rPr lang="en-CA" sz="2400" dirty="0" err="1">
                <a:latin typeface="Consolas" panose="020B0609020204030204" pitchFamily="49" charset="0"/>
              </a:rPr>
              <a:t>s.Fname</a:t>
            </a:r>
            <a:r>
              <a:rPr lang="en-CA" sz="2400" dirty="0">
                <a:latin typeface="Consolas" panose="020B0609020204030204" pitchFamily="49" charset="0"/>
              </a:rPr>
              <a:t>, </a:t>
            </a:r>
            <a:r>
              <a:rPr lang="en-CA" sz="2400" dirty="0" err="1">
                <a:latin typeface="Consolas" panose="020B0609020204030204" pitchFamily="49" charset="0"/>
              </a:rPr>
              <a:t>s.Lname</a:t>
            </a:r>
            <a:r>
              <a:rPr lang="en-CA" sz="2400" dirty="0">
                <a:latin typeface="Consolas" panose="020B0609020204030204" pitchFamily="49" charset="0"/>
              </a:rPr>
              <a:t> | EMPLOYEE(e</a:t>
            </a:r>
            <a:r>
              <a:rPr lang="en-CA" sz="2400" dirty="0" smtClean="0">
                <a:latin typeface="Consolas" panose="020B0609020204030204" pitchFamily="49" charset="0"/>
              </a:rPr>
              <a:t>) AND </a:t>
            </a:r>
            <a:r>
              <a:rPr lang="en-CA" sz="2400" dirty="0">
                <a:latin typeface="Consolas" panose="020B0609020204030204" pitchFamily="49" charset="0"/>
              </a:rPr>
              <a:t>EMPLOYEE(s</a:t>
            </a:r>
            <a:r>
              <a:rPr lang="en-CA" sz="2400" dirty="0" smtClean="0">
                <a:latin typeface="Consolas" panose="020B0609020204030204" pitchFamily="49" charset="0"/>
              </a:rPr>
              <a:t>) AND </a:t>
            </a:r>
            <a:r>
              <a:rPr lang="en-CA" sz="2400" dirty="0" err="1" smtClean="0">
                <a:latin typeface="Consolas" panose="020B0609020204030204" pitchFamily="49" charset="0"/>
              </a:rPr>
              <a:t>e.Super_ssn</a:t>
            </a:r>
            <a:r>
              <a:rPr lang="en-CA" sz="2400" dirty="0" smtClean="0">
                <a:latin typeface="Consolas" panose="020B0609020204030204" pitchFamily="49" charset="0"/>
              </a:rPr>
              <a:t>=</a:t>
            </a:r>
            <a:r>
              <a:rPr lang="en-CA" sz="2400" dirty="0" err="1" smtClean="0">
                <a:latin typeface="Consolas" panose="020B0609020204030204" pitchFamily="49" charset="0"/>
              </a:rPr>
              <a:t>s.Ssn</a:t>
            </a:r>
            <a:r>
              <a:rPr lang="en-CA" sz="2400" dirty="0">
                <a:latin typeface="Consolas" panose="020B0609020204030204" pitchFamily="49" charset="0"/>
              </a:rPr>
              <a:t>}</a:t>
            </a:r>
            <a:endParaRPr lang="en-US" sz="2400" dirty="0">
              <a:latin typeface="Consolas" panose="020B0609020204030204" pitchFamily="49" charset="0"/>
            </a:endParaRPr>
          </a:p>
        </p:txBody>
      </p:sp>
    </p:spTree>
    <p:extLst>
      <p:ext uri="{BB962C8B-B14F-4D97-AF65-F5344CB8AC3E}">
        <p14:creationId xmlns:p14="http://schemas.microsoft.com/office/powerpoint/2010/main" val="111256817"/>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a:xfrm>
            <a:off x="0" y="1295400"/>
            <a:ext cx="9120188" cy="990599"/>
          </a:xfrm>
          <a:solidFill>
            <a:srgbClr val="0070C0"/>
          </a:solidFill>
        </p:spPr>
        <p:txBody>
          <a:bodyPr/>
          <a:lstStyle/>
          <a:p>
            <a:pPr eaLnBrk="1" hangingPunct="1"/>
            <a:r>
              <a:rPr lang="en-US" altLang="en-US" sz="4800" dirty="0" smtClean="0"/>
              <a:t> </a:t>
            </a:r>
          </a:p>
        </p:txBody>
      </p:sp>
      <p:sp>
        <p:nvSpPr>
          <p:cNvPr id="189444" name="Rectangle 3"/>
          <p:cNvSpPr>
            <a:spLocks noGrp="1" noChangeArrowheads="1"/>
          </p:cNvSpPr>
          <p:nvPr>
            <p:ph type="body" idx="1"/>
          </p:nvPr>
        </p:nvSpPr>
        <p:spPr>
          <a:xfrm>
            <a:off x="26127" y="2209800"/>
            <a:ext cx="9083040" cy="2590800"/>
          </a:xfrm>
        </p:spPr>
        <p:txBody>
          <a:bodyPr anchor="ctr"/>
          <a:lstStyle/>
          <a:p>
            <a:pPr marL="0" indent="0" algn="ctr" eaLnBrk="1" hangingPunct="1">
              <a:lnSpc>
                <a:spcPct val="150000"/>
              </a:lnSpc>
              <a:buNone/>
            </a:pPr>
            <a:r>
              <a:rPr lang="en-US" sz="6600" b="1" dirty="0">
                <a:effectLst>
                  <a:outerShdw blurRad="38100" dist="38100" dir="2700000" algn="tl">
                    <a:srgbClr val="000000">
                      <a:alpha val="43137"/>
                    </a:srgbClr>
                  </a:outerShdw>
                </a:effectLst>
              </a:rPr>
              <a:t>D</a:t>
            </a:r>
            <a:r>
              <a:rPr lang="en-US" sz="6600" b="1" dirty="0" smtClean="0">
                <a:effectLst>
                  <a:outerShdw blurRad="38100" dist="38100" dir="2700000" algn="tl">
                    <a:srgbClr val="000000">
                      <a:alpha val="43137"/>
                    </a:srgbClr>
                  </a:outerShdw>
                </a:effectLst>
              </a:rPr>
              <a:t>RC Sample </a:t>
            </a:r>
            <a:r>
              <a:rPr lang="en-US" sz="6600" b="1" dirty="0">
                <a:effectLst>
                  <a:outerShdw blurRad="38100" dist="38100" dir="2700000" algn="tl">
                    <a:srgbClr val="000000">
                      <a:alpha val="43137"/>
                    </a:srgbClr>
                  </a:outerShdw>
                </a:effectLst>
              </a:rPr>
              <a:t>Queries</a:t>
            </a:r>
            <a:endParaRPr lang="en-US" altLang="en-US" sz="6600" b="1" dirty="0" smtClean="0">
              <a:effectLst>
                <a:outerShdw blurRad="38100" dist="38100" dir="2700000" algn="tl">
                  <a:srgbClr val="000000">
                    <a:alpha val="43137"/>
                  </a:srgbClr>
                </a:outerShdw>
              </a:effectLst>
            </a:endParaRPr>
          </a:p>
        </p:txBody>
      </p:sp>
      <p:sp>
        <p:nvSpPr>
          <p:cNvPr id="4" name="Rectangle 2"/>
          <p:cNvSpPr txBox="1">
            <a:spLocks noChangeArrowheads="1"/>
          </p:cNvSpPr>
          <p:nvPr/>
        </p:nvSpPr>
        <p:spPr bwMode="auto">
          <a:xfrm>
            <a:off x="-11022" y="4686300"/>
            <a:ext cx="9155021" cy="99059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pPr eaLnBrk="1" hangingPunct="1"/>
            <a:endParaRPr lang="en-US" altLang="en-US" sz="4800" kern="0" dirty="0" smtClean="0"/>
          </a:p>
        </p:txBody>
      </p:sp>
    </p:spTree>
    <p:extLst>
      <p:ext uri="{BB962C8B-B14F-4D97-AF65-F5344CB8AC3E}">
        <p14:creationId xmlns:p14="http://schemas.microsoft.com/office/powerpoint/2010/main" val="1710500668"/>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09600"/>
          </a:xfrm>
        </p:spPr>
        <p:txBody>
          <a:bodyPr/>
          <a:lstStyle/>
          <a:p>
            <a:r>
              <a:rPr lang="en-CA" dirty="0" smtClean="0"/>
              <a:t>DRC Examples</a:t>
            </a:r>
            <a:endParaRPr lang="en-US" sz="2400" dirty="0"/>
          </a:p>
        </p:txBody>
      </p:sp>
      <p:sp>
        <p:nvSpPr>
          <p:cNvPr id="3" name="Content Placeholder 2"/>
          <p:cNvSpPr>
            <a:spLocks noGrp="1"/>
          </p:cNvSpPr>
          <p:nvPr>
            <p:ph idx="1"/>
          </p:nvPr>
        </p:nvSpPr>
        <p:spPr>
          <a:xfrm>
            <a:off x="26127" y="609601"/>
            <a:ext cx="9083040" cy="6248399"/>
          </a:xfrm>
        </p:spPr>
        <p:txBody>
          <a:bodyPr/>
          <a:lstStyle/>
          <a:p>
            <a:pPr>
              <a:lnSpc>
                <a:spcPct val="150000"/>
              </a:lnSpc>
            </a:pPr>
            <a:r>
              <a:rPr lang="en-US" sz="2400" dirty="0"/>
              <a:t>Query 0. List the birth date and address of the employee whose name is ‘John B. Smith</a:t>
            </a:r>
            <a:r>
              <a:rPr lang="en-US" sz="2400" dirty="0" smtClean="0"/>
              <a:t>’.</a:t>
            </a:r>
          </a:p>
          <a:p>
            <a:pPr>
              <a:lnSpc>
                <a:spcPct val="150000"/>
              </a:lnSpc>
            </a:pPr>
            <a:r>
              <a:rPr lang="en-US" sz="2400" b="1" dirty="0" smtClean="0"/>
              <a:t>Q0: </a:t>
            </a:r>
            <a:br>
              <a:rPr lang="en-US" sz="2400" b="1" dirty="0" smtClean="0"/>
            </a:br>
            <a:r>
              <a:rPr lang="en-US" sz="2400" b="1" dirty="0" smtClean="0">
                <a:latin typeface="Consolas" panose="020B0609020204030204" pitchFamily="49" charset="0"/>
              </a:rPr>
              <a:t>{</a:t>
            </a:r>
            <a:r>
              <a:rPr lang="en-US" sz="2400" b="1" dirty="0">
                <a:latin typeface="Consolas" panose="020B0609020204030204" pitchFamily="49" charset="0"/>
              </a:rPr>
              <a:t>u, v | (∃q)(∃r)(∃s)(∃t)(∃w)(∃x)(∃y)(∃z</a:t>
            </a:r>
            <a:r>
              <a:rPr lang="en-US" sz="2400" b="1" dirty="0" smtClean="0">
                <a:latin typeface="Consolas" panose="020B0609020204030204" pitchFamily="49" charset="0"/>
              </a:rPr>
              <a:t>) (EMPLOYEE (</a:t>
            </a:r>
            <a:r>
              <a:rPr lang="en-US" sz="2400" b="1" dirty="0" err="1">
                <a:latin typeface="Consolas" panose="020B0609020204030204" pitchFamily="49" charset="0"/>
              </a:rPr>
              <a:t>qrstuvwxyz</a:t>
            </a:r>
            <a:r>
              <a:rPr lang="en-US" sz="2400" b="1" dirty="0" smtClean="0">
                <a:latin typeface="Consolas" panose="020B0609020204030204" pitchFamily="49" charset="0"/>
              </a:rPr>
              <a:t>) AND q</a:t>
            </a:r>
            <a:r>
              <a:rPr lang="en-US" sz="2400" b="1" dirty="0">
                <a:latin typeface="Consolas" panose="020B0609020204030204" pitchFamily="49" charset="0"/>
              </a:rPr>
              <a:t>=‘John’ </a:t>
            </a:r>
            <a:r>
              <a:rPr lang="en-US" sz="2400" b="1" dirty="0" smtClean="0">
                <a:latin typeface="Consolas" panose="020B0609020204030204" pitchFamily="49" charset="0"/>
              </a:rPr>
              <a:t>AND r</a:t>
            </a:r>
            <a:r>
              <a:rPr lang="en-US" sz="2400" b="1" dirty="0">
                <a:latin typeface="Consolas" panose="020B0609020204030204" pitchFamily="49" charset="0"/>
              </a:rPr>
              <a:t>=‘B’ </a:t>
            </a:r>
            <a:r>
              <a:rPr lang="en-US" sz="2400" b="1" dirty="0" smtClean="0">
                <a:latin typeface="Consolas" panose="020B0609020204030204" pitchFamily="49" charset="0"/>
              </a:rPr>
              <a:t>AND s</a:t>
            </a:r>
            <a:r>
              <a:rPr lang="en-US" sz="2400" b="1" dirty="0">
                <a:latin typeface="Consolas" panose="020B0609020204030204" pitchFamily="49" charset="0"/>
              </a:rPr>
              <a:t>=‘Smith</a:t>
            </a:r>
            <a:r>
              <a:rPr lang="en-US" sz="2400" b="1" dirty="0" smtClean="0">
                <a:latin typeface="Consolas" panose="020B0609020204030204" pitchFamily="49" charset="0"/>
              </a:rPr>
              <a:t>’)}</a:t>
            </a:r>
          </a:p>
          <a:p>
            <a:pPr>
              <a:lnSpc>
                <a:spcPct val="150000"/>
              </a:lnSpc>
            </a:pPr>
            <a:r>
              <a:rPr lang="en-CA" sz="2000" dirty="0" smtClean="0"/>
              <a:t>An alternative shorthand notation, used in QBE, for writing this query is to assign the constants ‘John’, ‘B’, and ‘Smith’ directly as shown in Q0A. Here, all variables not appearing to the left of the bar are implicitly existentially quantified:</a:t>
            </a:r>
            <a:endParaRPr lang="en-CA" sz="2000" dirty="0"/>
          </a:p>
          <a:p>
            <a:r>
              <a:rPr lang="en-CA" sz="2400" b="1" dirty="0" smtClean="0"/>
              <a:t>Q0A:</a:t>
            </a:r>
            <a:r>
              <a:rPr lang="en-CA" sz="2400" dirty="0" smtClean="0"/>
              <a:t/>
            </a:r>
            <a:br>
              <a:rPr lang="en-CA" sz="2400" dirty="0" smtClean="0"/>
            </a:br>
            <a:r>
              <a:rPr lang="en-CA" sz="2400" b="1" dirty="0" smtClean="0">
                <a:latin typeface="Consolas" panose="020B0609020204030204" pitchFamily="49" charset="0"/>
              </a:rPr>
              <a:t>{</a:t>
            </a:r>
            <a:r>
              <a:rPr lang="en-CA" sz="2400" b="1" dirty="0" err="1">
                <a:latin typeface="Consolas" panose="020B0609020204030204" pitchFamily="49" charset="0"/>
              </a:rPr>
              <a:t>u,v</a:t>
            </a:r>
            <a:r>
              <a:rPr lang="en-CA" sz="2400" b="1" dirty="0">
                <a:latin typeface="Consolas" panose="020B0609020204030204" pitchFamily="49" charset="0"/>
              </a:rPr>
              <a:t> | EMPLOYEE(‘John’, ‘B’, ‘Smith’, t, u, v, w, x, y, z)}</a:t>
            </a:r>
            <a:endParaRPr lang="en-US" sz="2400" b="1" dirty="0">
              <a:latin typeface="Consolas" panose="020B0609020204030204" pitchFamily="49" charset="0"/>
            </a:endParaRPr>
          </a:p>
        </p:txBody>
      </p:sp>
    </p:spTree>
    <p:extLst>
      <p:ext uri="{BB962C8B-B14F-4D97-AF65-F5344CB8AC3E}">
        <p14:creationId xmlns:p14="http://schemas.microsoft.com/office/powerpoint/2010/main" val="320493002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DRC Examples</a:t>
            </a:r>
            <a:endParaRPr lang="en-US" sz="2400" dirty="0"/>
          </a:p>
        </p:txBody>
      </p:sp>
      <p:sp>
        <p:nvSpPr>
          <p:cNvPr id="3" name="Content Placeholder 2"/>
          <p:cNvSpPr>
            <a:spLocks noGrp="1"/>
          </p:cNvSpPr>
          <p:nvPr>
            <p:ph idx="1"/>
          </p:nvPr>
        </p:nvSpPr>
        <p:spPr>
          <a:xfrm>
            <a:off x="26127" y="639239"/>
            <a:ext cx="9083040" cy="6066361"/>
          </a:xfrm>
        </p:spPr>
        <p:txBody>
          <a:bodyPr/>
          <a:lstStyle/>
          <a:p>
            <a:r>
              <a:rPr lang="en-CA" sz="2300" b="1" dirty="0"/>
              <a:t>Query 1. </a:t>
            </a:r>
            <a:r>
              <a:rPr lang="en-CA" sz="2300" dirty="0" smtClean="0"/>
              <a:t/>
            </a:r>
            <a:br>
              <a:rPr lang="en-CA" sz="2300" dirty="0" smtClean="0"/>
            </a:br>
            <a:r>
              <a:rPr lang="en-CA" sz="2300" dirty="0" smtClean="0"/>
              <a:t>Retrieve </a:t>
            </a:r>
            <a:r>
              <a:rPr lang="en-CA" sz="2300" dirty="0"/>
              <a:t>the name and address of all employees who work for the ‘Research’ </a:t>
            </a:r>
            <a:r>
              <a:rPr lang="en-CA" sz="2300" dirty="0" smtClean="0"/>
              <a:t>department.</a:t>
            </a:r>
          </a:p>
          <a:p>
            <a:pPr>
              <a:lnSpc>
                <a:spcPct val="150000"/>
              </a:lnSpc>
            </a:pPr>
            <a:r>
              <a:rPr lang="en-CA" sz="2300" b="1" dirty="0" smtClean="0"/>
              <a:t>Q1</a:t>
            </a:r>
            <a:r>
              <a:rPr lang="en-CA" sz="2300" b="1" dirty="0" smtClean="0"/>
              <a:t>:</a:t>
            </a:r>
            <a:r>
              <a:rPr lang="en-CA" sz="2300" dirty="0" smtClean="0"/>
              <a:t/>
            </a:r>
            <a:br>
              <a:rPr lang="en-CA" sz="2300" dirty="0" smtClean="0"/>
            </a:br>
            <a:r>
              <a:rPr lang="en-CA" sz="2300" b="1" dirty="0" smtClean="0">
                <a:latin typeface="Consolas" panose="020B0609020204030204" pitchFamily="49" charset="0"/>
              </a:rPr>
              <a:t>{</a:t>
            </a:r>
            <a:r>
              <a:rPr lang="en-CA" sz="2300" b="1" dirty="0">
                <a:latin typeface="Consolas" panose="020B0609020204030204" pitchFamily="49" charset="0"/>
              </a:rPr>
              <a:t>q, s, v | (∃z)(∃l)(∃m</a:t>
            </a:r>
            <a:r>
              <a:rPr lang="en-CA" sz="2300" b="1" dirty="0" smtClean="0">
                <a:latin typeface="Consolas" panose="020B0609020204030204" pitchFamily="49" charset="0"/>
              </a:rPr>
              <a:t>) (</a:t>
            </a:r>
            <a:r>
              <a:rPr lang="en-CA" sz="2300" b="1" dirty="0">
                <a:latin typeface="Consolas" panose="020B0609020204030204" pitchFamily="49" charset="0"/>
              </a:rPr>
              <a:t>EMPLOYEE(</a:t>
            </a:r>
            <a:r>
              <a:rPr lang="en-CA" sz="2300" b="1" dirty="0" err="1">
                <a:latin typeface="Consolas" panose="020B0609020204030204" pitchFamily="49" charset="0"/>
              </a:rPr>
              <a:t>qrstuvwxyz</a:t>
            </a:r>
            <a:r>
              <a:rPr lang="en-CA" sz="2300" b="1" dirty="0" smtClean="0">
                <a:latin typeface="Consolas" panose="020B0609020204030204" pitchFamily="49" charset="0"/>
              </a:rPr>
              <a:t>) AND DEPARTMENT (</a:t>
            </a:r>
            <a:r>
              <a:rPr lang="en-CA" sz="2300" b="1" dirty="0" err="1" smtClean="0">
                <a:latin typeface="Consolas" panose="020B0609020204030204" pitchFamily="49" charset="0"/>
              </a:rPr>
              <a:t>lmno</a:t>
            </a:r>
            <a:r>
              <a:rPr lang="en-CA" sz="2300" b="1" dirty="0" smtClean="0">
                <a:latin typeface="Consolas" panose="020B0609020204030204" pitchFamily="49" charset="0"/>
              </a:rPr>
              <a:t>) AND l</a:t>
            </a:r>
            <a:r>
              <a:rPr lang="en-CA" sz="2300" b="1" dirty="0">
                <a:latin typeface="Consolas" panose="020B0609020204030204" pitchFamily="49" charset="0"/>
              </a:rPr>
              <a:t>=‘Research’ </a:t>
            </a:r>
            <a:r>
              <a:rPr lang="en-CA" sz="2300" b="1" dirty="0" smtClean="0">
                <a:latin typeface="Consolas" panose="020B0609020204030204" pitchFamily="49" charset="0"/>
              </a:rPr>
              <a:t>AND m=z)}</a:t>
            </a:r>
          </a:p>
          <a:p>
            <a:endParaRPr lang="en-CA" sz="2400" dirty="0" smtClean="0">
              <a:solidFill>
                <a:schemeClr val="tx1"/>
              </a:solidFill>
            </a:endParaRPr>
          </a:p>
          <a:p>
            <a:r>
              <a:rPr lang="en-CA" sz="2400" dirty="0" smtClean="0">
                <a:solidFill>
                  <a:schemeClr val="tx1"/>
                </a:solidFill>
              </a:rPr>
              <a:t>Find </a:t>
            </a:r>
            <a:r>
              <a:rPr lang="en-CA" sz="2400" dirty="0">
                <a:solidFill>
                  <a:schemeClr val="tx1"/>
                </a:solidFill>
              </a:rPr>
              <a:t>the set of all courses taught in the Fall 2017 semester, the Spring 2018 semester, or both: </a:t>
            </a:r>
            <a:endParaRPr lang="en-CA" sz="2400" dirty="0" smtClean="0">
              <a:solidFill>
                <a:schemeClr val="tx1"/>
              </a:solidFill>
            </a:endParaRPr>
          </a:p>
          <a:p>
            <a:pPr>
              <a:lnSpc>
                <a:spcPct val="150000"/>
              </a:lnSpc>
            </a:pPr>
            <a:r>
              <a:rPr lang="en-CA" sz="2300" b="1" spc="-150" dirty="0" smtClean="0">
                <a:solidFill>
                  <a:schemeClr val="tx1"/>
                </a:solidFill>
                <a:latin typeface="Consolas" panose="020B0609020204030204" pitchFamily="49" charset="0"/>
              </a:rPr>
              <a:t>{ </a:t>
            </a:r>
            <a:r>
              <a:rPr lang="en-CA" sz="2300" b="1" spc="-150" dirty="0">
                <a:solidFill>
                  <a:schemeClr val="tx1"/>
                </a:solidFill>
                <a:latin typeface="Consolas" panose="020B0609020204030204" pitchFamily="49" charset="0"/>
              </a:rPr>
              <a:t>&lt; c &gt; | ∃ </a:t>
            </a:r>
            <a:r>
              <a:rPr lang="en-CA" sz="2300" b="1" spc="-150" dirty="0" err="1" smtClean="0">
                <a:solidFill>
                  <a:schemeClr val="tx1"/>
                </a:solidFill>
                <a:latin typeface="Consolas" panose="020B0609020204030204" pitchFamily="49" charset="0"/>
              </a:rPr>
              <a:t>a,s,y,b,r,t</a:t>
            </a:r>
            <a:r>
              <a:rPr lang="en-CA" sz="2300" b="1" spc="-150" dirty="0" smtClean="0">
                <a:solidFill>
                  <a:schemeClr val="tx1"/>
                </a:solidFill>
                <a:latin typeface="Consolas" panose="020B0609020204030204" pitchFamily="49" charset="0"/>
              </a:rPr>
              <a:t> </a:t>
            </a:r>
            <a:r>
              <a:rPr lang="en-CA" sz="2300" b="1" spc="-150" dirty="0">
                <a:solidFill>
                  <a:schemeClr val="tx1"/>
                </a:solidFill>
                <a:latin typeface="Consolas" panose="020B0609020204030204" pitchFamily="49" charset="0"/>
              </a:rPr>
              <a:t>(&lt; </a:t>
            </a:r>
            <a:r>
              <a:rPr lang="en-CA" sz="2300" b="1" spc="-150" dirty="0" err="1" smtClean="0">
                <a:solidFill>
                  <a:schemeClr val="tx1"/>
                </a:solidFill>
                <a:latin typeface="Consolas" panose="020B0609020204030204" pitchFamily="49" charset="0"/>
              </a:rPr>
              <a:t>c,a,s,y,b,r,t</a:t>
            </a:r>
            <a:r>
              <a:rPr lang="en-CA" sz="2300" b="1" spc="-150" dirty="0" smtClean="0">
                <a:solidFill>
                  <a:schemeClr val="tx1"/>
                </a:solidFill>
                <a:latin typeface="Consolas" panose="020B0609020204030204" pitchFamily="49" charset="0"/>
              </a:rPr>
              <a:t> &gt; ∈ </a:t>
            </a:r>
            <a:r>
              <a:rPr lang="en-CA" sz="2300" b="1" spc="-150" dirty="0">
                <a:solidFill>
                  <a:schemeClr val="tx1"/>
                </a:solidFill>
                <a:latin typeface="Consolas" panose="020B0609020204030204" pitchFamily="49" charset="0"/>
              </a:rPr>
              <a:t>section </a:t>
            </a:r>
            <a:r>
              <a:rPr lang="en-CA" sz="2300" b="1" spc="-150" dirty="0" smtClean="0">
                <a:solidFill>
                  <a:schemeClr val="tx1"/>
                </a:solidFill>
                <a:latin typeface="Consolas" panose="020B0609020204030204" pitchFamily="49" charset="0"/>
              </a:rPr>
              <a:t/>
            </a:r>
            <a:br>
              <a:rPr lang="en-CA" sz="2300" b="1" spc="-150" dirty="0" smtClean="0">
                <a:solidFill>
                  <a:schemeClr val="tx1"/>
                </a:solidFill>
                <a:latin typeface="Consolas" panose="020B0609020204030204" pitchFamily="49" charset="0"/>
              </a:rPr>
            </a:br>
            <a:r>
              <a:rPr lang="en-CA" sz="2300" b="1" spc="-150" dirty="0" smtClean="0">
                <a:solidFill>
                  <a:schemeClr val="tx1"/>
                </a:solidFill>
                <a:latin typeface="Consolas" panose="020B0609020204030204" pitchFamily="49" charset="0"/>
              </a:rPr>
              <a:t>                          ∧ </a:t>
            </a:r>
            <a:r>
              <a:rPr lang="en-CA" sz="2300" b="1" spc="-150" dirty="0">
                <a:solidFill>
                  <a:schemeClr val="tx1"/>
                </a:solidFill>
                <a:latin typeface="Consolas" panose="020B0609020204030204" pitchFamily="49" charset="0"/>
              </a:rPr>
              <a:t>s = “Fall” ∧ y = “2017”) </a:t>
            </a:r>
            <a:r>
              <a:rPr lang="en-CA" sz="2300" b="1" spc="-150" dirty="0" smtClean="0">
                <a:solidFill>
                  <a:schemeClr val="tx1"/>
                </a:solidFill>
                <a:latin typeface="Consolas" panose="020B0609020204030204" pitchFamily="49" charset="0"/>
              </a:rPr>
              <a:t/>
            </a:r>
            <a:br>
              <a:rPr lang="en-CA" sz="2300" b="1" spc="-150" dirty="0" smtClean="0">
                <a:solidFill>
                  <a:schemeClr val="tx1"/>
                </a:solidFill>
                <a:latin typeface="Consolas" panose="020B0609020204030204" pitchFamily="49" charset="0"/>
              </a:rPr>
            </a:br>
            <a:r>
              <a:rPr lang="en-CA" sz="2300" b="1" spc="-150" dirty="0" smtClean="0">
                <a:solidFill>
                  <a:schemeClr val="tx1"/>
                </a:solidFill>
                <a:latin typeface="Consolas" panose="020B0609020204030204" pitchFamily="49" charset="0"/>
              </a:rPr>
              <a:t>     ∨ </a:t>
            </a:r>
            <a:r>
              <a:rPr lang="en-CA" sz="2300" b="1" spc="-150" dirty="0">
                <a:solidFill>
                  <a:schemeClr val="tx1"/>
                </a:solidFill>
                <a:latin typeface="Consolas" panose="020B0609020204030204" pitchFamily="49" charset="0"/>
              </a:rPr>
              <a:t>∃ </a:t>
            </a:r>
            <a:r>
              <a:rPr lang="en-CA" sz="2300" b="1" spc="-150" dirty="0" err="1" smtClean="0">
                <a:solidFill>
                  <a:schemeClr val="tx1"/>
                </a:solidFill>
                <a:latin typeface="Consolas" panose="020B0609020204030204" pitchFamily="49" charset="0"/>
              </a:rPr>
              <a:t>a,s,y,b,r,t</a:t>
            </a:r>
            <a:r>
              <a:rPr lang="en-CA" sz="2300" b="1" spc="-150" dirty="0" smtClean="0">
                <a:solidFill>
                  <a:schemeClr val="tx1"/>
                </a:solidFill>
                <a:latin typeface="Consolas" panose="020B0609020204030204" pitchFamily="49" charset="0"/>
              </a:rPr>
              <a:t> </a:t>
            </a:r>
            <a:r>
              <a:rPr lang="en-CA" sz="2300" b="1" spc="-150" dirty="0">
                <a:solidFill>
                  <a:schemeClr val="tx1"/>
                </a:solidFill>
                <a:latin typeface="Consolas" panose="020B0609020204030204" pitchFamily="49" charset="0"/>
              </a:rPr>
              <a:t>(&lt; c, </a:t>
            </a:r>
            <a:r>
              <a:rPr lang="en-CA" sz="2300" b="1" spc="-150" dirty="0" err="1" smtClean="0">
                <a:solidFill>
                  <a:schemeClr val="tx1"/>
                </a:solidFill>
                <a:latin typeface="Consolas" panose="020B0609020204030204" pitchFamily="49" charset="0"/>
              </a:rPr>
              <a:t>a,s</a:t>
            </a:r>
            <a:r>
              <a:rPr lang="en-CA" sz="2300" b="1" spc="-150" dirty="0">
                <a:solidFill>
                  <a:schemeClr val="tx1"/>
                </a:solidFill>
                <a:latin typeface="Consolas" panose="020B0609020204030204" pitchFamily="49" charset="0"/>
              </a:rPr>
              <a:t>, y, </a:t>
            </a:r>
            <a:r>
              <a:rPr lang="en-CA" sz="2300" b="1" spc="-150" dirty="0" err="1" smtClean="0">
                <a:solidFill>
                  <a:schemeClr val="tx1"/>
                </a:solidFill>
                <a:latin typeface="Consolas" panose="020B0609020204030204" pitchFamily="49" charset="0"/>
              </a:rPr>
              <a:t>b,r</a:t>
            </a:r>
            <a:r>
              <a:rPr lang="en-CA" sz="2300" b="1" spc="-150" dirty="0">
                <a:solidFill>
                  <a:schemeClr val="tx1"/>
                </a:solidFill>
                <a:latin typeface="Consolas" panose="020B0609020204030204" pitchFamily="49" charset="0"/>
              </a:rPr>
              <a:t>, t &gt;∈ section </a:t>
            </a:r>
            <a:r>
              <a:rPr lang="en-CA" sz="2300" b="1" spc="-150" dirty="0" smtClean="0">
                <a:solidFill>
                  <a:schemeClr val="tx1"/>
                </a:solidFill>
                <a:latin typeface="Consolas" panose="020B0609020204030204" pitchFamily="49" charset="0"/>
              </a:rPr>
              <a:t/>
            </a:r>
            <a:br>
              <a:rPr lang="en-CA" sz="2300" b="1" spc="-150" dirty="0" smtClean="0">
                <a:solidFill>
                  <a:schemeClr val="tx1"/>
                </a:solidFill>
                <a:latin typeface="Consolas" panose="020B0609020204030204" pitchFamily="49" charset="0"/>
              </a:rPr>
            </a:br>
            <a:r>
              <a:rPr lang="en-CA" sz="2300" b="1" spc="-150" dirty="0" smtClean="0">
                <a:solidFill>
                  <a:schemeClr val="tx1"/>
                </a:solidFill>
                <a:latin typeface="Consolas" panose="020B0609020204030204" pitchFamily="49" charset="0"/>
              </a:rPr>
              <a:t>                       ∧ </a:t>
            </a:r>
            <a:r>
              <a:rPr lang="en-CA" sz="2300" b="1" spc="-150" dirty="0">
                <a:solidFill>
                  <a:schemeClr val="tx1"/>
                </a:solidFill>
                <a:latin typeface="Consolas" panose="020B0609020204030204" pitchFamily="49" charset="0"/>
              </a:rPr>
              <a:t>s = “Spring” ∧ y = “2018”)}</a:t>
            </a:r>
            <a:endParaRPr lang="en-US" sz="2300" b="1" spc="-150" dirty="0">
              <a:solidFill>
                <a:schemeClr val="tx1"/>
              </a:solidFill>
              <a:latin typeface="Consolas" panose="020B0609020204030204" pitchFamily="49" charset="0"/>
            </a:endParaRPr>
          </a:p>
        </p:txBody>
      </p:sp>
      <p:sp>
        <p:nvSpPr>
          <p:cNvPr id="4" name="Rectangle 3"/>
          <p:cNvSpPr/>
          <p:nvPr/>
        </p:nvSpPr>
        <p:spPr>
          <a:xfrm>
            <a:off x="26127" y="3456975"/>
            <a:ext cx="9126408" cy="430887"/>
          </a:xfrm>
          <a:prstGeom prst="rect">
            <a:avLst/>
          </a:prstGeom>
        </p:spPr>
        <p:txBody>
          <a:bodyPr wrap="square">
            <a:spAutoFit/>
          </a:bodyPr>
          <a:lstStyle/>
          <a:p>
            <a:r>
              <a:rPr lang="en-US" sz="2200" dirty="0" smtClean="0">
                <a:latin typeface="Arial Narrow" panose="020B0606020202030204" pitchFamily="34" charset="0"/>
              </a:rPr>
              <a:t>section (</a:t>
            </a:r>
            <a:r>
              <a:rPr lang="en-US" sz="2200" i="1" u="sng" dirty="0" err="1" smtClean="0">
                <a:latin typeface="Arial Narrow" panose="020B0606020202030204" pitchFamily="34" charset="0"/>
              </a:rPr>
              <a:t>course_id</a:t>
            </a:r>
            <a:r>
              <a:rPr lang="en-US" sz="2200" u="sng" dirty="0" smtClean="0">
                <a:latin typeface="Arial Narrow" panose="020B0606020202030204" pitchFamily="34" charset="0"/>
              </a:rPr>
              <a:t> ,  </a:t>
            </a:r>
            <a:r>
              <a:rPr lang="en-US" sz="2200" u="sng" dirty="0" err="1">
                <a:latin typeface="Arial Narrow" panose="020B0606020202030204" pitchFamily="34" charset="0"/>
              </a:rPr>
              <a:t>sec_id</a:t>
            </a:r>
            <a:r>
              <a:rPr lang="en-US" sz="2200" u="sng" dirty="0">
                <a:latin typeface="Arial Narrow" panose="020B0606020202030204" pitchFamily="34" charset="0"/>
              </a:rPr>
              <a:t> </a:t>
            </a:r>
            <a:r>
              <a:rPr lang="en-US" sz="2200" u="sng" dirty="0" smtClean="0">
                <a:latin typeface="Arial Narrow" panose="020B0606020202030204" pitchFamily="34" charset="0"/>
              </a:rPr>
              <a:t>, semester,  year</a:t>
            </a:r>
            <a:r>
              <a:rPr lang="en-US" sz="2200" dirty="0" smtClean="0">
                <a:latin typeface="Arial Narrow" panose="020B0606020202030204" pitchFamily="34" charset="0"/>
              </a:rPr>
              <a:t>,  </a:t>
            </a:r>
            <a:r>
              <a:rPr lang="en-US" sz="2200" i="1" dirty="0">
                <a:latin typeface="Arial Narrow" panose="020B0606020202030204" pitchFamily="34" charset="0"/>
              </a:rPr>
              <a:t>building</a:t>
            </a:r>
            <a:r>
              <a:rPr lang="en-US" sz="2200" dirty="0">
                <a:latin typeface="Arial Narrow" panose="020B0606020202030204" pitchFamily="34" charset="0"/>
              </a:rPr>
              <a:t>, </a:t>
            </a:r>
            <a:r>
              <a:rPr lang="en-US" sz="2200" dirty="0" smtClean="0">
                <a:latin typeface="Arial Narrow" panose="020B0606020202030204" pitchFamily="34" charset="0"/>
              </a:rPr>
              <a:t> </a:t>
            </a:r>
            <a:r>
              <a:rPr lang="en-US" sz="2200" i="1" dirty="0" err="1" smtClean="0">
                <a:latin typeface="Arial Narrow" panose="020B0606020202030204" pitchFamily="34" charset="0"/>
              </a:rPr>
              <a:t>room_number</a:t>
            </a:r>
            <a:r>
              <a:rPr lang="en-US" sz="2200" dirty="0" smtClean="0">
                <a:latin typeface="Arial Narrow" panose="020B0606020202030204" pitchFamily="34" charset="0"/>
              </a:rPr>
              <a:t>, </a:t>
            </a:r>
            <a:r>
              <a:rPr lang="en-US" sz="2200" dirty="0" err="1" smtClean="0">
                <a:latin typeface="Arial Narrow" panose="020B0606020202030204" pitchFamily="34" charset="0"/>
              </a:rPr>
              <a:t>time_slot_id</a:t>
            </a:r>
            <a:r>
              <a:rPr lang="en-US" sz="2200" dirty="0" smtClean="0">
                <a:latin typeface="Arial Narrow" panose="020B0606020202030204" pitchFamily="34" charset="0"/>
              </a:rPr>
              <a:t>);</a:t>
            </a:r>
            <a:endParaRPr lang="en-US" sz="2200" dirty="0">
              <a:latin typeface="Arial Narrow" panose="020B0606020202030204" pitchFamily="34" charset="0"/>
            </a:endParaRPr>
          </a:p>
        </p:txBody>
      </p:sp>
    </p:spTree>
    <p:extLst>
      <p:ext uri="{BB962C8B-B14F-4D97-AF65-F5344CB8AC3E}">
        <p14:creationId xmlns:p14="http://schemas.microsoft.com/office/powerpoint/2010/main" val="358117709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DRC Examples</a:t>
            </a:r>
            <a:endParaRPr lang="en-US" sz="2400" dirty="0"/>
          </a:p>
        </p:txBody>
      </p:sp>
      <p:sp>
        <p:nvSpPr>
          <p:cNvPr id="3" name="Content Placeholder 2"/>
          <p:cNvSpPr>
            <a:spLocks noGrp="1"/>
          </p:cNvSpPr>
          <p:nvPr>
            <p:ph idx="1"/>
          </p:nvPr>
        </p:nvSpPr>
        <p:spPr/>
        <p:txBody>
          <a:bodyPr/>
          <a:lstStyle/>
          <a:p>
            <a:pPr>
              <a:lnSpc>
                <a:spcPct val="150000"/>
              </a:lnSpc>
            </a:pPr>
            <a:r>
              <a:rPr lang="en-CA" sz="2400" b="1" dirty="0"/>
              <a:t>Query 2. </a:t>
            </a:r>
            <a:r>
              <a:rPr lang="en-CA" sz="2400" dirty="0" smtClean="0"/>
              <a:t/>
            </a:r>
            <a:br>
              <a:rPr lang="en-CA" sz="2400" dirty="0" smtClean="0"/>
            </a:br>
            <a:r>
              <a:rPr lang="en-CA" sz="2400" dirty="0" smtClean="0"/>
              <a:t>For </a:t>
            </a:r>
            <a:r>
              <a:rPr lang="en-CA" sz="2400" dirty="0"/>
              <a:t>every project located in ‘Stafford’, list the project number, the con-trolling department number, and the department manager’s last name, birth date, and address</a:t>
            </a:r>
            <a:r>
              <a:rPr lang="en-CA" sz="2400" dirty="0" smtClean="0"/>
              <a:t>.</a:t>
            </a:r>
          </a:p>
          <a:p>
            <a:pPr>
              <a:lnSpc>
                <a:spcPct val="150000"/>
              </a:lnSpc>
            </a:pPr>
            <a:r>
              <a:rPr lang="en-US" sz="2400" b="1" dirty="0"/>
              <a:t>Q2</a:t>
            </a:r>
            <a:r>
              <a:rPr lang="en-US" sz="2400" b="1" dirty="0" smtClean="0"/>
              <a:t>:</a:t>
            </a:r>
            <a:r>
              <a:rPr lang="en-US" sz="2400" dirty="0" smtClean="0"/>
              <a:t/>
            </a:r>
            <a:br>
              <a:rPr lang="en-US" sz="2400" dirty="0" smtClean="0"/>
            </a:br>
            <a:r>
              <a:rPr lang="en-US" sz="2400" b="1" dirty="0" smtClean="0">
                <a:latin typeface="Consolas" panose="020B0609020204030204" pitchFamily="49" charset="0"/>
              </a:rPr>
              <a:t>{</a:t>
            </a:r>
            <a:r>
              <a:rPr lang="en-US" sz="2400" b="1" dirty="0" err="1">
                <a:latin typeface="Consolas" panose="020B0609020204030204" pitchFamily="49" charset="0"/>
              </a:rPr>
              <a:t>i</a:t>
            </a:r>
            <a:r>
              <a:rPr lang="en-US" sz="2400" b="1" dirty="0">
                <a:latin typeface="Consolas" panose="020B0609020204030204" pitchFamily="49" charset="0"/>
              </a:rPr>
              <a:t>, k, s, u, v | (∃j)(∃m)(∃n)(∃t</a:t>
            </a:r>
            <a:r>
              <a:rPr lang="en-US" sz="2400" b="1" dirty="0" smtClean="0">
                <a:latin typeface="Consolas" panose="020B0609020204030204" pitchFamily="49" charset="0"/>
              </a:rPr>
              <a:t>) (</a:t>
            </a:r>
            <a:r>
              <a:rPr lang="en-US" sz="2400" b="1" dirty="0">
                <a:latin typeface="Consolas" panose="020B0609020204030204" pitchFamily="49" charset="0"/>
              </a:rPr>
              <a:t>PROJECT(</a:t>
            </a:r>
            <a:r>
              <a:rPr lang="en-US" sz="2400" b="1" dirty="0" err="1">
                <a:latin typeface="Consolas" panose="020B0609020204030204" pitchFamily="49" charset="0"/>
              </a:rPr>
              <a:t>hijk</a:t>
            </a:r>
            <a:r>
              <a:rPr lang="en-US" sz="2400" b="1" dirty="0" smtClean="0">
                <a:latin typeface="Consolas" panose="020B0609020204030204" pitchFamily="49" charset="0"/>
              </a:rPr>
              <a:t>) AND EMPLOYEE(</a:t>
            </a:r>
            <a:r>
              <a:rPr lang="en-US" sz="2400" b="1" dirty="0" err="1" smtClean="0">
                <a:latin typeface="Consolas" panose="020B0609020204030204" pitchFamily="49" charset="0"/>
              </a:rPr>
              <a:t>qrstuvwxyz</a:t>
            </a:r>
            <a:r>
              <a:rPr lang="en-US" sz="2400" b="1" dirty="0" smtClean="0">
                <a:latin typeface="Consolas" panose="020B0609020204030204" pitchFamily="49" charset="0"/>
              </a:rPr>
              <a:t>) AND </a:t>
            </a:r>
            <a:r>
              <a:rPr lang="en-US" sz="2400" b="1" dirty="0">
                <a:latin typeface="Consolas" panose="020B0609020204030204" pitchFamily="49" charset="0"/>
              </a:rPr>
              <a:t>DEPARTMENT(</a:t>
            </a:r>
            <a:r>
              <a:rPr lang="en-US" sz="2400" b="1" dirty="0" err="1">
                <a:latin typeface="Consolas" panose="020B0609020204030204" pitchFamily="49" charset="0"/>
              </a:rPr>
              <a:t>lmno</a:t>
            </a:r>
            <a:r>
              <a:rPr lang="en-US" sz="2400" b="1" dirty="0" smtClean="0">
                <a:latin typeface="Consolas" panose="020B0609020204030204" pitchFamily="49" charset="0"/>
              </a:rPr>
              <a:t>) AND k=m AND n=t AND j</a:t>
            </a:r>
            <a:r>
              <a:rPr lang="en-US" sz="2400" b="1" dirty="0">
                <a:latin typeface="Consolas" panose="020B0609020204030204" pitchFamily="49" charset="0"/>
              </a:rPr>
              <a:t>=‘Stafford’)}</a:t>
            </a:r>
            <a:endParaRPr lang="en-US" sz="2000" b="1" dirty="0">
              <a:latin typeface="Consolas" panose="020B0609020204030204" pitchFamily="49" charset="0"/>
            </a:endParaRPr>
          </a:p>
        </p:txBody>
      </p:sp>
    </p:spTree>
    <p:extLst>
      <p:ext uri="{BB962C8B-B14F-4D97-AF65-F5344CB8AC3E}">
        <p14:creationId xmlns:p14="http://schemas.microsoft.com/office/powerpoint/2010/main" val="1769971228"/>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DRC Examples</a:t>
            </a:r>
            <a:endParaRPr lang="en-US" sz="2400" dirty="0"/>
          </a:p>
        </p:txBody>
      </p:sp>
      <p:sp>
        <p:nvSpPr>
          <p:cNvPr id="3" name="Content Placeholder 2"/>
          <p:cNvSpPr>
            <a:spLocks noGrp="1"/>
          </p:cNvSpPr>
          <p:nvPr>
            <p:ph idx="1"/>
          </p:nvPr>
        </p:nvSpPr>
        <p:spPr>
          <a:xfrm>
            <a:off x="26127" y="609601"/>
            <a:ext cx="9083040" cy="6174375"/>
          </a:xfrm>
        </p:spPr>
        <p:txBody>
          <a:bodyPr/>
          <a:lstStyle/>
          <a:p>
            <a:pPr>
              <a:lnSpc>
                <a:spcPct val="150000"/>
              </a:lnSpc>
            </a:pPr>
            <a:r>
              <a:rPr lang="en-CA" sz="2400" b="1" dirty="0"/>
              <a:t>Query 6. </a:t>
            </a:r>
            <a:r>
              <a:rPr lang="en-CA" sz="2400" b="1" dirty="0" smtClean="0"/>
              <a:t/>
            </a:r>
            <a:br>
              <a:rPr lang="en-CA" sz="2400" b="1" dirty="0" smtClean="0"/>
            </a:br>
            <a:r>
              <a:rPr lang="en-CA" sz="2400" dirty="0" smtClean="0"/>
              <a:t>List </a:t>
            </a:r>
            <a:r>
              <a:rPr lang="en-CA" sz="2400" dirty="0"/>
              <a:t>the names of employees who have no dependents</a:t>
            </a:r>
            <a:r>
              <a:rPr lang="en-CA" sz="2400" dirty="0" smtClean="0"/>
              <a:t>.</a:t>
            </a:r>
          </a:p>
          <a:p>
            <a:pPr>
              <a:lnSpc>
                <a:spcPct val="150000"/>
              </a:lnSpc>
            </a:pPr>
            <a:endParaRPr lang="en-CA" sz="2400" b="1" dirty="0" smtClean="0"/>
          </a:p>
          <a:p>
            <a:pPr>
              <a:lnSpc>
                <a:spcPct val="150000"/>
              </a:lnSpc>
            </a:pPr>
            <a:r>
              <a:rPr lang="en-CA" sz="2400" b="1" dirty="0" smtClean="0"/>
              <a:t>Q6:</a:t>
            </a:r>
            <a:r>
              <a:rPr lang="en-CA" sz="2400" dirty="0" smtClean="0"/>
              <a:t/>
            </a:r>
            <a:br>
              <a:rPr lang="en-CA" sz="2400" dirty="0" smtClean="0"/>
            </a:br>
            <a:r>
              <a:rPr lang="en-CA" sz="2400" b="1" dirty="0" smtClean="0">
                <a:latin typeface="Consolas" panose="020B0609020204030204" pitchFamily="49" charset="0"/>
              </a:rPr>
              <a:t>{</a:t>
            </a:r>
            <a:r>
              <a:rPr lang="en-CA" sz="2400" b="1" dirty="0">
                <a:latin typeface="Consolas" panose="020B0609020204030204" pitchFamily="49" charset="0"/>
              </a:rPr>
              <a:t>q, s | (∃t)(EMPLOYEE(</a:t>
            </a:r>
            <a:r>
              <a:rPr lang="en-CA" sz="2400" b="1" dirty="0" err="1">
                <a:latin typeface="Consolas" panose="020B0609020204030204" pitchFamily="49" charset="0"/>
              </a:rPr>
              <a:t>qrstuvwxyz</a:t>
            </a:r>
            <a:r>
              <a:rPr lang="en-CA" sz="2400" b="1" dirty="0" smtClean="0">
                <a:latin typeface="Consolas" panose="020B0609020204030204" pitchFamily="49" charset="0"/>
              </a:rPr>
              <a:t>) AND (NOT</a:t>
            </a:r>
            <a:r>
              <a:rPr lang="en-CA" sz="2400" b="1" dirty="0">
                <a:latin typeface="Consolas" panose="020B0609020204030204" pitchFamily="49" charset="0"/>
              </a:rPr>
              <a:t>(∃l)(DEPENDENT(</a:t>
            </a:r>
            <a:r>
              <a:rPr lang="en-CA" sz="2400" b="1" dirty="0" err="1">
                <a:latin typeface="Consolas" panose="020B0609020204030204" pitchFamily="49" charset="0"/>
              </a:rPr>
              <a:t>lmnop</a:t>
            </a:r>
            <a:r>
              <a:rPr lang="en-CA" sz="2400" b="1" dirty="0" smtClean="0">
                <a:latin typeface="Consolas" panose="020B0609020204030204" pitchFamily="49" charset="0"/>
              </a:rPr>
              <a:t>) AND t=l</a:t>
            </a:r>
            <a:r>
              <a:rPr lang="en-CA" sz="2400" b="1" dirty="0" smtClean="0">
                <a:latin typeface="Consolas" panose="020B0609020204030204" pitchFamily="49" charset="0"/>
              </a:rPr>
              <a:t>)))}</a:t>
            </a:r>
          </a:p>
          <a:p>
            <a:pPr>
              <a:lnSpc>
                <a:spcPct val="150000"/>
              </a:lnSpc>
            </a:pPr>
            <a:endParaRPr lang="en-CA" sz="2400" b="1" dirty="0" smtClean="0"/>
          </a:p>
          <a:p>
            <a:pPr>
              <a:lnSpc>
                <a:spcPct val="150000"/>
              </a:lnSpc>
            </a:pPr>
            <a:r>
              <a:rPr lang="en-CA" sz="2400" b="1" dirty="0" smtClean="0"/>
              <a:t>Q6A:</a:t>
            </a:r>
            <a:r>
              <a:rPr lang="en-CA" sz="2400" dirty="0" smtClean="0"/>
              <a:t/>
            </a:r>
            <a:br>
              <a:rPr lang="en-CA" sz="2400" dirty="0" smtClean="0"/>
            </a:br>
            <a:r>
              <a:rPr lang="en-CA" sz="2400" b="1" dirty="0" smtClean="0">
                <a:latin typeface="Consolas" panose="020B0609020204030204" pitchFamily="49" charset="0"/>
              </a:rPr>
              <a:t>{q, s | (∃t)(EMPLOYEE(</a:t>
            </a:r>
            <a:r>
              <a:rPr lang="en-CA" sz="2400" b="1" dirty="0" err="1" smtClean="0">
                <a:latin typeface="Consolas" panose="020B0609020204030204" pitchFamily="49" charset="0"/>
              </a:rPr>
              <a:t>qrstuvwxyz</a:t>
            </a:r>
            <a:r>
              <a:rPr lang="en-CA" sz="2400" b="1" dirty="0" smtClean="0">
                <a:latin typeface="Consolas" panose="020B0609020204030204" pitchFamily="49" charset="0"/>
              </a:rPr>
              <a:t>) AND ((∀l)(NOT(DEPENDENT(</a:t>
            </a:r>
            <a:r>
              <a:rPr lang="en-CA" sz="2400" b="1" dirty="0" err="1" smtClean="0">
                <a:latin typeface="Consolas" panose="020B0609020204030204" pitchFamily="49" charset="0"/>
              </a:rPr>
              <a:t>lmnop</a:t>
            </a:r>
            <a:r>
              <a:rPr lang="en-CA" sz="2400" b="1" dirty="0" smtClean="0">
                <a:latin typeface="Consolas" panose="020B0609020204030204" pitchFamily="49" charset="0"/>
              </a:rPr>
              <a:t>)) OR NOT(t=l))))}</a:t>
            </a:r>
            <a:endParaRPr lang="en-US" sz="2000" b="1" dirty="0">
              <a:latin typeface="Consolas" panose="020B0609020204030204" pitchFamily="49" charset="0"/>
            </a:endParaRPr>
          </a:p>
        </p:txBody>
      </p:sp>
    </p:spTree>
    <p:extLst>
      <p:ext uri="{BB962C8B-B14F-4D97-AF65-F5344CB8AC3E}">
        <p14:creationId xmlns:p14="http://schemas.microsoft.com/office/powerpoint/2010/main" val="804170244"/>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DRC Examples</a:t>
            </a:r>
            <a:endParaRPr lang="en-US" sz="2400" dirty="0"/>
          </a:p>
        </p:txBody>
      </p:sp>
      <p:sp>
        <p:nvSpPr>
          <p:cNvPr id="3" name="Content Placeholder 2"/>
          <p:cNvSpPr>
            <a:spLocks noGrp="1"/>
          </p:cNvSpPr>
          <p:nvPr>
            <p:ph idx="1"/>
          </p:nvPr>
        </p:nvSpPr>
        <p:spPr/>
        <p:txBody>
          <a:bodyPr/>
          <a:lstStyle/>
          <a:p>
            <a:pPr>
              <a:lnSpc>
                <a:spcPct val="150000"/>
              </a:lnSpc>
            </a:pPr>
            <a:r>
              <a:rPr lang="en-CA" sz="2400" b="1" dirty="0"/>
              <a:t>Query 7. </a:t>
            </a:r>
            <a:r>
              <a:rPr lang="en-CA" sz="2400" dirty="0" smtClean="0"/>
              <a:t/>
            </a:r>
            <a:br>
              <a:rPr lang="en-CA" sz="2400" dirty="0" smtClean="0"/>
            </a:br>
            <a:r>
              <a:rPr lang="en-CA" sz="2400" dirty="0" smtClean="0"/>
              <a:t>List </a:t>
            </a:r>
            <a:r>
              <a:rPr lang="en-CA" sz="2400" dirty="0"/>
              <a:t>the names of managers who have at least one dependent</a:t>
            </a:r>
            <a:r>
              <a:rPr lang="en-CA" sz="2400" dirty="0" smtClean="0"/>
              <a:t>.</a:t>
            </a:r>
          </a:p>
          <a:p>
            <a:pPr>
              <a:lnSpc>
                <a:spcPct val="150000"/>
              </a:lnSpc>
            </a:pPr>
            <a:r>
              <a:rPr lang="en-CA" sz="2400" b="1" dirty="0" smtClean="0"/>
              <a:t>Q7</a:t>
            </a:r>
            <a:r>
              <a:rPr lang="en-CA" sz="2400" b="1" dirty="0" smtClean="0"/>
              <a:t>:</a:t>
            </a:r>
            <a:r>
              <a:rPr lang="en-CA" sz="2400" dirty="0" smtClean="0"/>
              <a:t/>
            </a:r>
            <a:br>
              <a:rPr lang="en-CA" sz="2400" dirty="0" smtClean="0"/>
            </a:br>
            <a:r>
              <a:rPr lang="en-CA" sz="2400" b="1" dirty="0" smtClean="0">
                <a:latin typeface="Consolas" panose="020B0609020204030204" pitchFamily="49" charset="0"/>
              </a:rPr>
              <a:t>{</a:t>
            </a:r>
            <a:r>
              <a:rPr lang="en-CA" sz="2400" b="1" dirty="0">
                <a:latin typeface="Consolas" panose="020B0609020204030204" pitchFamily="49" charset="0"/>
              </a:rPr>
              <a:t>s, q | (∃t)(∃j)(∃l)(EMPLOYEE(</a:t>
            </a:r>
            <a:r>
              <a:rPr lang="en-CA" sz="2400" b="1" dirty="0" err="1">
                <a:latin typeface="Consolas" panose="020B0609020204030204" pitchFamily="49" charset="0"/>
              </a:rPr>
              <a:t>qrstuvwxyz</a:t>
            </a:r>
            <a:r>
              <a:rPr lang="en-CA" sz="2400" b="1" dirty="0" smtClean="0">
                <a:latin typeface="Consolas" panose="020B0609020204030204" pitchFamily="49" charset="0"/>
              </a:rPr>
              <a:t>) AND </a:t>
            </a:r>
            <a:r>
              <a:rPr lang="en-CA" sz="2400" b="1" dirty="0">
                <a:latin typeface="Consolas" panose="020B0609020204030204" pitchFamily="49" charset="0"/>
              </a:rPr>
              <a:t>DEPARTMENT(</a:t>
            </a:r>
            <a:r>
              <a:rPr lang="en-CA" sz="2400" b="1" dirty="0" err="1">
                <a:latin typeface="Consolas" panose="020B0609020204030204" pitchFamily="49" charset="0"/>
              </a:rPr>
              <a:t>hijk</a:t>
            </a:r>
            <a:r>
              <a:rPr lang="en-CA" sz="2400" b="1" dirty="0" smtClean="0">
                <a:latin typeface="Consolas" panose="020B0609020204030204" pitchFamily="49" charset="0"/>
              </a:rPr>
              <a:t>) AND </a:t>
            </a:r>
            <a:r>
              <a:rPr lang="en-CA" sz="2400" b="1" dirty="0">
                <a:latin typeface="Consolas" panose="020B0609020204030204" pitchFamily="49" charset="0"/>
              </a:rPr>
              <a:t>DEPENDENT(</a:t>
            </a:r>
            <a:r>
              <a:rPr lang="en-CA" sz="2400" b="1" dirty="0" err="1">
                <a:latin typeface="Consolas" panose="020B0609020204030204" pitchFamily="49" charset="0"/>
              </a:rPr>
              <a:t>lmnop</a:t>
            </a:r>
            <a:r>
              <a:rPr lang="en-CA" sz="2400" b="1" dirty="0" smtClean="0">
                <a:latin typeface="Consolas" panose="020B0609020204030204" pitchFamily="49" charset="0"/>
              </a:rPr>
              <a:t>) AND t=j AND l=t</a:t>
            </a:r>
            <a:r>
              <a:rPr lang="en-CA" sz="2400" b="1" dirty="0">
                <a:latin typeface="Consolas" panose="020B0609020204030204" pitchFamily="49" charset="0"/>
              </a:rPr>
              <a:t>)}</a:t>
            </a:r>
            <a:endParaRPr lang="en-US" sz="2000" b="1" dirty="0">
              <a:latin typeface="Consolas" panose="020B0609020204030204" pitchFamily="49" charset="0"/>
            </a:endParaRPr>
          </a:p>
        </p:txBody>
      </p:sp>
      <p:sp>
        <p:nvSpPr>
          <p:cNvPr id="4" name="Rectangle 3"/>
          <p:cNvSpPr/>
          <p:nvPr/>
        </p:nvSpPr>
        <p:spPr>
          <a:xfrm>
            <a:off x="26127" y="4495800"/>
            <a:ext cx="908304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CA" dirty="0"/>
              <a:t>Find the names of all instructors in the Physics department together with the course id of all courses they teach: </a:t>
            </a:r>
            <a:br>
              <a:rPr lang="en-CA" dirty="0"/>
            </a:br>
            <a:r>
              <a:rPr lang="en-CA" b="1" dirty="0" smtClean="0"/>
              <a:t>{ </a:t>
            </a:r>
            <a:r>
              <a:rPr lang="en-CA" b="1" dirty="0"/>
              <a:t>&lt; </a:t>
            </a:r>
            <a:r>
              <a:rPr lang="en-CA" b="1" dirty="0" err="1"/>
              <a:t>n,c</a:t>
            </a:r>
            <a:r>
              <a:rPr lang="en-CA" b="1" dirty="0"/>
              <a:t> &gt; | ∃ </a:t>
            </a:r>
            <a:r>
              <a:rPr lang="en-CA" b="1" dirty="0" err="1"/>
              <a:t>i</a:t>
            </a:r>
            <a:r>
              <a:rPr lang="en-CA" b="1" dirty="0"/>
              <a:t>, a</a:t>
            </a:r>
            <a:r>
              <a:rPr lang="en-CA" b="1" dirty="0" smtClean="0"/>
              <a:t>, se</a:t>
            </a:r>
            <a:r>
              <a:rPr lang="en-CA" b="1" dirty="0"/>
              <a:t>, y (&lt; </a:t>
            </a:r>
            <a:r>
              <a:rPr lang="en-CA" b="1" dirty="0" err="1"/>
              <a:t>i,c</a:t>
            </a:r>
            <a:r>
              <a:rPr lang="en-CA" b="1" dirty="0"/>
              <a:t>, </a:t>
            </a:r>
            <a:r>
              <a:rPr lang="en-CA" b="1" dirty="0" err="1"/>
              <a:t>a,se</a:t>
            </a:r>
            <a:r>
              <a:rPr lang="en-CA" b="1" dirty="0"/>
              <a:t>, y &gt; ∈ teaches </a:t>
            </a:r>
            <a:r>
              <a:rPr lang="en-CA" b="1" dirty="0" smtClean="0"/>
              <a:t/>
            </a:r>
            <a:br>
              <a:rPr lang="en-CA" b="1" dirty="0" smtClean="0"/>
            </a:br>
            <a:r>
              <a:rPr lang="en-CA" b="1" dirty="0" smtClean="0"/>
              <a:t>              ∧ </a:t>
            </a:r>
            <a:r>
              <a:rPr lang="en-CA" b="1" dirty="0"/>
              <a:t>∃ d</a:t>
            </a:r>
            <a:r>
              <a:rPr lang="en-CA" b="1" dirty="0" smtClean="0"/>
              <a:t>, s </a:t>
            </a:r>
            <a:r>
              <a:rPr lang="en-CA" b="1" dirty="0"/>
              <a:t>(&lt; </a:t>
            </a:r>
            <a:r>
              <a:rPr lang="en-CA" b="1" dirty="0" err="1"/>
              <a:t>i</a:t>
            </a:r>
            <a:r>
              <a:rPr lang="en-CA" b="1" dirty="0"/>
              <a:t>, n, </a:t>
            </a:r>
            <a:r>
              <a:rPr lang="en-CA" b="1" dirty="0" err="1"/>
              <a:t>d,s</a:t>
            </a:r>
            <a:r>
              <a:rPr lang="en-CA" b="1" dirty="0"/>
              <a:t> &gt; ∈ instructor ∧ d = “Physics”))}</a:t>
            </a:r>
            <a:endParaRPr lang="en-US" b="1" dirty="0"/>
          </a:p>
        </p:txBody>
      </p:sp>
      <p:sp>
        <p:nvSpPr>
          <p:cNvPr id="5" name="Rectangle 4"/>
          <p:cNvSpPr/>
          <p:nvPr/>
        </p:nvSpPr>
        <p:spPr>
          <a:xfrm>
            <a:off x="2971800" y="3814785"/>
            <a:ext cx="6148388" cy="769441"/>
          </a:xfrm>
          <a:prstGeom prst="rect">
            <a:avLst/>
          </a:prstGeom>
        </p:spPr>
        <p:txBody>
          <a:bodyPr wrap="square">
            <a:spAutoFit/>
          </a:bodyPr>
          <a:lstStyle/>
          <a:p>
            <a:pPr marL="285750" indent="-285750">
              <a:buFont typeface="Arial" panose="020B0604020202020204" pitchFamily="34" charset="0"/>
              <a:buChar char="•"/>
            </a:pPr>
            <a:r>
              <a:rPr lang="en-US" sz="2200" b="1" dirty="0" smtClean="0">
                <a:latin typeface="Arial Narrow" panose="020B0606020202030204" pitchFamily="34" charset="0"/>
              </a:rPr>
              <a:t>instructor(</a:t>
            </a:r>
            <a:r>
              <a:rPr lang="en-US" sz="2200" b="1" u="sng" dirty="0" smtClean="0">
                <a:latin typeface="Arial Narrow" panose="020B0606020202030204" pitchFamily="34" charset="0"/>
              </a:rPr>
              <a:t>ID</a:t>
            </a:r>
            <a:r>
              <a:rPr lang="en-US" sz="2200" b="1" dirty="0">
                <a:latin typeface="Arial Narrow" panose="020B0606020202030204" pitchFamily="34" charset="0"/>
              </a:rPr>
              <a:t>, name, </a:t>
            </a:r>
            <a:r>
              <a:rPr lang="en-US" sz="2200" b="1" i="1" dirty="0" err="1">
                <a:latin typeface="Arial Narrow" panose="020B0606020202030204" pitchFamily="34" charset="0"/>
              </a:rPr>
              <a:t>dept_name</a:t>
            </a:r>
            <a:r>
              <a:rPr lang="en-US" sz="2200" b="1" dirty="0">
                <a:latin typeface="Arial Narrow" panose="020B0606020202030204" pitchFamily="34" charset="0"/>
              </a:rPr>
              <a:t>  , </a:t>
            </a:r>
            <a:r>
              <a:rPr lang="en-US" sz="2200" b="1" dirty="0" smtClean="0">
                <a:latin typeface="Arial Narrow" panose="020B0606020202030204" pitchFamily="34" charset="0"/>
              </a:rPr>
              <a:t>salary)</a:t>
            </a:r>
          </a:p>
          <a:p>
            <a:pPr marL="285750" indent="-285750">
              <a:buFont typeface="Arial" panose="020B0604020202020204" pitchFamily="34" charset="0"/>
              <a:buChar char="•"/>
            </a:pPr>
            <a:r>
              <a:rPr lang="en-US" sz="2200" b="1" u="sng" dirty="0" smtClean="0">
                <a:latin typeface="Arial Narrow" panose="020B0606020202030204" pitchFamily="34" charset="0"/>
              </a:rPr>
              <a:t>teaches(</a:t>
            </a:r>
            <a:r>
              <a:rPr lang="en-US" sz="2200" b="1" i="1" u="sng" dirty="0" smtClean="0">
                <a:latin typeface="Arial Narrow" panose="020B0606020202030204" pitchFamily="34" charset="0"/>
              </a:rPr>
              <a:t>ID, </a:t>
            </a:r>
            <a:r>
              <a:rPr lang="en-US" sz="2200" b="1" i="1" u="sng" dirty="0" err="1">
                <a:latin typeface="Arial Narrow" panose="020B0606020202030204" pitchFamily="34" charset="0"/>
              </a:rPr>
              <a:t>course_id</a:t>
            </a:r>
            <a:r>
              <a:rPr lang="en-US" sz="2200" b="1" i="1" u="sng" dirty="0">
                <a:latin typeface="Arial Narrow" panose="020B0606020202030204" pitchFamily="34" charset="0"/>
              </a:rPr>
              <a:t> ,  </a:t>
            </a:r>
            <a:r>
              <a:rPr lang="en-US" sz="2200" b="1" i="1" u="sng" dirty="0" err="1">
                <a:latin typeface="Arial Narrow" panose="020B0606020202030204" pitchFamily="34" charset="0"/>
              </a:rPr>
              <a:t>sec_id</a:t>
            </a:r>
            <a:r>
              <a:rPr lang="en-US" sz="2200" b="1" i="1" u="sng" dirty="0">
                <a:latin typeface="Arial Narrow" panose="020B0606020202030204" pitchFamily="34" charset="0"/>
              </a:rPr>
              <a:t> , semester  , </a:t>
            </a:r>
            <a:r>
              <a:rPr lang="en-US" sz="2200" b="1" i="1" u="sng" dirty="0" smtClean="0">
                <a:latin typeface="Arial Narrow" panose="020B0606020202030204" pitchFamily="34" charset="0"/>
              </a:rPr>
              <a:t>year</a:t>
            </a:r>
            <a:r>
              <a:rPr lang="en-US" sz="2200" b="1" dirty="0" smtClean="0">
                <a:latin typeface="Arial Narrow" panose="020B0606020202030204" pitchFamily="34" charset="0"/>
              </a:rPr>
              <a:t>);</a:t>
            </a:r>
            <a:endParaRPr lang="en-US" sz="2200" b="1" dirty="0">
              <a:latin typeface="Arial Narrow" panose="020B0606020202030204" pitchFamily="34" charset="0"/>
            </a:endParaRPr>
          </a:p>
        </p:txBody>
      </p:sp>
    </p:spTree>
    <p:extLst>
      <p:ext uri="{BB962C8B-B14F-4D97-AF65-F5344CB8AC3E}">
        <p14:creationId xmlns:p14="http://schemas.microsoft.com/office/powerpoint/2010/main" val="2142462174"/>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DRC Examples</a:t>
            </a:r>
            <a:endParaRPr lang="en-US" sz="2400" dirty="0"/>
          </a:p>
        </p:txBody>
      </p:sp>
      <p:sp>
        <p:nvSpPr>
          <p:cNvPr id="3" name="Content Placeholder 2"/>
          <p:cNvSpPr>
            <a:spLocks noGrp="1"/>
          </p:cNvSpPr>
          <p:nvPr>
            <p:ph idx="1"/>
          </p:nvPr>
        </p:nvSpPr>
        <p:spPr>
          <a:xfrm>
            <a:off x="25192" y="2743200"/>
            <a:ext cx="9083040" cy="4038600"/>
          </a:xfrm>
        </p:spPr>
        <p:txBody>
          <a:bodyPr/>
          <a:lstStyle/>
          <a:p>
            <a:pPr>
              <a:lnSpc>
                <a:spcPct val="150000"/>
              </a:lnSpc>
            </a:pPr>
            <a:r>
              <a:rPr lang="en-CA" dirty="0"/>
              <a:t>Find all students who have taken all courses offered in the Biology department</a:t>
            </a:r>
            <a:r>
              <a:rPr lang="en-CA" dirty="0" smtClean="0"/>
              <a:t>:</a:t>
            </a:r>
          </a:p>
          <a:p>
            <a:pPr>
              <a:lnSpc>
                <a:spcPct val="150000"/>
              </a:lnSpc>
            </a:pPr>
            <a:endParaRPr lang="en-CA" sz="500" dirty="0" smtClean="0"/>
          </a:p>
          <a:p>
            <a:pPr marL="400050" lvl="1" indent="0">
              <a:lnSpc>
                <a:spcPct val="150000"/>
              </a:lnSpc>
              <a:buNone/>
            </a:pPr>
            <a:r>
              <a:rPr lang="en-US" sz="2400" dirty="0"/>
              <a:t>&lt; </a:t>
            </a:r>
            <a:r>
              <a:rPr lang="en-US" sz="2400" dirty="0" err="1"/>
              <a:t>i</a:t>
            </a:r>
            <a:r>
              <a:rPr lang="en-US" sz="2400" dirty="0"/>
              <a:t> &gt; | ∃ n, d, </a:t>
            </a:r>
            <a:r>
              <a:rPr lang="en-US" sz="2400" dirty="0" err="1"/>
              <a:t>tc</a:t>
            </a:r>
            <a:r>
              <a:rPr lang="en-US" sz="2400" dirty="0"/>
              <a:t> (&lt; </a:t>
            </a:r>
            <a:r>
              <a:rPr lang="en-US" sz="2400" dirty="0" err="1"/>
              <a:t>i</a:t>
            </a:r>
            <a:r>
              <a:rPr lang="en-US" sz="2400" dirty="0"/>
              <a:t>, n, d, </a:t>
            </a:r>
            <a:r>
              <a:rPr lang="en-US" sz="2400" dirty="0" err="1"/>
              <a:t>tc</a:t>
            </a:r>
            <a:r>
              <a:rPr lang="en-US" sz="2400" dirty="0"/>
              <a:t> &gt; ∈ student) </a:t>
            </a:r>
            <a:endParaRPr lang="en-US" sz="2400" dirty="0" smtClean="0"/>
          </a:p>
          <a:p>
            <a:pPr marL="400050" lvl="1" indent="0">
              <a:lnSpc>
                <a:spcPct val="150000"/>
              </a:lnSpc>
              <a:buNone/>
            </a:pPr>
            <a:r>
              <a:rPr lang="en-US" sz="2400" dirty="0"/>
              <a:t> </a:t>
            </a:r>
            <a:r>
              <a:rPr lang="en-US" sz="2400" dirty="0" smtClean="0"/>
              <a:t>     ∧ </a:t>
            </a:r>
            <a:r>
              <a:rPr lang="en-US" sz="2400" dirty="0"/>
              <a:t>∀ ci, </a:t>
            </a:r>
            <a:r>
              <a:rPr lang="en-US" sz="2400" dirty="0" err="1"/>
              <a:t>ti</a:t>
            </a:r>
            <a:r>
              <a:rPr lang="en-US" sz="2400" dirty="0"/>
              <a:t>, </a:t>
            </a:r>
            <a:r>
              <a:rPr lang="en-US" sz="2400" dirty="0" err="1"/>
              <a:t>dn,cr</a:t>
            </a:r>
            <a:r>
              <a:rPr lang="en-US" sz="2400" dirty="0"/>
              <a:t> (&lt; ci, </a:t>
            </a:r>
            <a:r>
              <a:rPr lang="en-US" sz="2400" dirty="0" err="1"/>
              <a:t>ti</a:t>
            </a:r>
            <a:r>
              <a:rPr lang="en-US" sz="2400" dirty="0"/>
              <a:t>, </a:t>
            </a:r>
            <a:r>
              <a:rPr lang="en-US" sz="2400" dirty="0" err="1"/>
              <a:t>dn,cr</a:t>
            </a:r>
            <a:r>
              <a:rPr lang="en-US" sz="2400" dirty="0"/>
              <a:t> &gt; ∈ course </a:t>
            </a:r>
            <a:endParaRPr lang="en-US" sz="2400" dirty="0" smtClean="0"/>
          </a:p>
          <a:p>
            <a:pPr marL="400050" lvl="1" indent="0">
              <a:lnSpc>
                <a:spcPct val="150000"/>
              </a:lnSpc>
              <a:buNone/>
            </a:pPr>
            <a:r>
              <a:rPr lang="en-US" sz="2400" dirty="0"/>
              <a:t> </a:t>
            </a:r>
            <a:r>
              <a:rPr lang="en-US" sz="2400" dirty="0" smtClean="0"/>
              <a:t>     ∧ </a:t>
            </a:r>
            <a:r>
              <a:rPr lang="en-US" sz="2400" dirty="0" err="1"/>
              <a:t>dn</a:t>
            </a:r>
            <a:r>
              <a:rPr lang="en-US" sz="2400" dirty="0"/>
              <a:t> = “Biology” ⇒ </a:t>
            </a:r>
            <a:endParaRPr lang="en-US" sz="2400" dirty="0" smtClean="0"/>
          </a:p>
          <a:p>
            <a:pPr marL="400050" lvl="1" indent="0">
              <a:lnSpc>
                <a:spcPct val="150000"/>
              </a:lnSpc>
              <a:buNone/>
            </a:pPr>
            <a:r>
              <a:rPr lang="en-US" sz="2400" dirty="0"/>
              <a:t> </a:t>
            </a:r>
            <a:r>
              <a:rPr lang="en-US" sz="2400" dirty="0" smtClean="0"/>
              <a:t>     ∃ </a:t>
            </a:r>
            <a:r>
              <a:rPr lang="en-US" sz="2400" dirty="0" err="1"/>
              <a:t>si,se</a:t>
            </a:r>
            <a:r>
              <a:rPr lang="en-US" sz="2400" dirty="0"/>
              <a:t>, y, g (&lt; </a:t>
            </a:r>
            <a:r>
              <a:rPr lang="en-US" sz="2400" dirty="0" err="1"/>
              <a:t>i,ci,si,se</a:t>
            </a:r>
            <a:r>
              <a:rPr lang="en-US" sz="2400" dirty="0"/>
              <a:t>, y, g &gt; ∈ takes ))}</a:t>
            </a:r>
            <a:r>
              <a:rPr lang="en-CA" sz="2400" b="1" dirty="0" smtClean="0"/>
              <a:t> </a:t>
            </a:r>
            <a:endParaRPr lang="en-US" sz="2000" b="1" dirty="0">
              <a:latin typeface="Consolas" panose="020B0609020204030204" pitchFamily="49" charset="0"/>
            </a:endParaRPr>
          </a:p>
        </p:txBody>
      </p:sp>
      <p:sp>
        <p:nvSpPr>
          <p:cNvPr id="5" name="Rectangle 4"/>
          <p:cNvSpPr/>
          <p:nvPr/>
        </p:nvSpPr>
        <p:spPr>
          <a:xfrm>
            <a:off x="60960" y="691383"/>
            <a:ext cx="9126408" cy="168584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n-lt"/>
              </a:rPr>
              <a:t>course(</a:t>
            </a:r>
            <a:r>
              <a:rPr lang="en-US" u="sng" dirty="0" err="1" smtClean="0">
                <a:latin typeface="+mn-lt"/>
              </a:rPr>
              <a:t>course_id</a:t>
            </a:r>
            <a:r>
              <a:rPr lang="en-US" dirty="0">
                <a:latin typeface="+mn-lt"/>
              </a:rPr>
              <a:t>, </a:t>
            </a:r>
            <a:r>
              <a:rPr lang="en-US" dirty="0" smtClean="0">
                <a:latin typeface="+mn-lt"/>
              </a:rPr>
              <a:t>title, </a:t>
            </a:r>
            <a:r>
              <a:rPr lang="en-US" i="1" dirty="0" err="1">
                <a:latin typeface="+mn-lt"/>
              </a:rPr>
              <a:t>dept_name</a:t>
            </a:r>
            <a:r>
              <a:rPr lang="en-US" dirty="0">
                <a:latin typeface="+mn-lt"/>
              </a:rPr>
              <a:t>  , </a:t>
            </a:r>
            <a:r>
              <a:rPr lang="en-US" dirty="0" smtClean="0">
                <a:latin typeface="+mn-lt"/>
              </a:rPr>
              <a:t>credits);</a:t>
            </a:r>
            <a:endParaRPr lang="en-US" dirty="0">
              <a:latin typeface="+mn-lt"/>
            </a:endParaRPr>
          </a:p>
          <a:p>
            <a:pPr marL="285750" indent="-285750">
              <a:lnSpc>
                <a:spcPct val="150000"/>
              </a:lnSpc>
              <a:buFont typeface="Arial" panose="020B0604020202020204" pitchFamily="34" charset="0"/>
              <a:buChar char="•"/>
            </a:pPr>
            <a:r>
              <a:rPr lang="en-US" dirty="0" smtClean="0">
                <a:latin typeface="+mn-lt"/>
              </a:rPr>
              <a:t>student(</a:t>
            </a:r>
            <a:r>
              <a:rPr lang="en-US" u="sng" dirty="0" smtClean="0">
                <a:latin typeface="+mn-lt"/>
              </a:rPr>
              <a:t>ID</a:t>
            </a:r>
            <a:r>
              <a:rPr lang="en-US" dirty="0">
                <a:latin typeface="+mn-lt"/>
              </a:rPr>
              <a:t>,  name , </a:t>
            </a:r>
            <a:r>
              <a:rPr lang="en-US" i="1" dirty="0" err="1">
                <a:latin typeface="+mn-lt"/>
              </a:rPr>
              <a:t>dept_name</a:t>
            </a:r>
            <a:r>
              <a:rPr lang="en-US" dirty="0">
                <a:latin typeface="+mn-lt"/>
              </a:rPr>
              <a:t>  , </a:t>
            </a:r>
            <a:r>
              <a:rPr lang="en-US" dirty="0" err="1" smtClean="0">
                <a:latin typeface="+mn-lt"/>
              </a:rPr>
              <a:t>tot_cred</a:t>
            </a:r>
            <a:r>
              <a:rPr lang="en-US" dirty="0" smtClean="0">
                <a:latin typeface="+mn-lt"/>
              </a:rPr>
              <a:t>);</a:t>
            </a:r>
            <a:endParaRPr lang="en-US" dirty="0">
              <a:latin typeface="+mn-lt"/>
            </a:endParaRPr>
          </a:p>
          <a:p>
            <a:pPr marL="285750" indent="-285750">
              <a:lnSpc>
                <a:spcPct val="150000"/>
              </a:lnSpc>
              <a:buFont typeface="Arial" panose="020B0604020202020204" pitchFamily="34" charset="0"/>
              <a:buChar char="•"/>
            </a:pPr>
            <a:r>
              <a:rPr lang="en-US" u="sng" dirty="0">
                <a:latin typeface="+mn-lt"/>
              </a:rPr>
              <a:t>takes(</a:t>
            </a:r>
            <a:r>
              <a:rPr lang="en-US" i="1" u="sng" dirty="0">
                <a:latin typeface="+mn-lt"/>
              </a:rPr>
              <a:t>ID, </a:t>
            </a:r>
            <a:r>
              <a:rPr lang="en-US" i="1" u="sng" dirty="0" err="1">
                <a:latin typeface="+mn-lt"/>
              </a:rPr>
              <a:t>course_id</a:t>
            </a:r>
            <a:r>
              <a:rPr lang="en-US" i="1" u="sng" dirty="0">
                <a:latin typeface="+mn-lt"/>
              </a:rPr>
              <a:t> , </a:t>
            </a:r>
            <a:r>
              <a:rPr lang="en-US" i="1" u="sng" dirty="0" err="1">
                <a:latin typeface="+mn-lt"/>
              </a:rPr>
              <a:t>sec_id</a:t>
            </a:r>
            <a:r>
              <a:rPr lang="en-US" i="1" u="sng" dirty="0">
                <a:latin typeface="+mn-lt"/>
              </a:rPr>
              <a:t> ,  semester , year</a:t>
            </a:r>
            <a:r>
              <a:rPr lang="en-US" dirty="0">
                <a:latin typeface="+mn-lt"/>
              </a:rPr>
              <a:t>, </a:t>
            </a:r>
            <a:r>
              <a:rPr lang="en-US" dirty="0" smtClean="0">
                <a:latin typeface="+mn-lt"/>
              </a:rPr>
              <a:t>grade);</a:t>
            </a:r>
            <a:endParaRPr lang="en-US" dirty="0">
              <a:latin typeface="+mn-lt"/>
            </a:endParaRPr>
          </a:p>
        </p:txBody>
      </p:sp>
    </p:spTree>
    <p:extLst>
      <p:ext uri="{BB962C8B-B14F-4D97-AF65-F5344CB8AC3E}">
        <p14:creationId xmlns:p14="http://schemas.microsoft.com/office/powerpoint/2010/main" val="2942297989"/>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a:xfrm>
            <a:off x="0" y="1295400"/>
            <a:ext cx="9120188" cy="990599"/>
          </a:xfrm>
          <a:solidFill>
            <a:srgbClr val="0070C0"/>
          </a:solidFill>
        </p:spPr>
        <p:txBody>
          <a:bodyPr/>
          <a:lstStyle/>
          <a:p>
            <a:pPr eaLnBrk="1" hangingPunct="1"/>
            <a:r>
              <a:rPr lang="en-US" altLang="en-US" sz="4800" dirty="0" smtClean="0"/>
              <a:t> </a:t>
            </a:r>
          </a:p>
        </p:txBody>
      </p:sp>
      <p:sp>
        <p:nvSpPr>
          <p:cNvPr id="189444" name="Rectangle 3"/>
          <p:cNvSpPr>
            <a:spLocks noGrp="1" noChangeArrowheads="1"/>
          </p:cNvSpPr>
          <p:nvPr>
            <p:ph type="body" idx="1"/>
          </p:nvPr>
        </p:nvSpPr>
        <p:spPr>
          <a:xfrm>
            <a:off x="26127" y="1676400"/>
            <a:ext cx="9083040" cy="3124200"/>
          </a:xfrm>
        </p:spPr>
        <p:txBody>
          <a:bodyPr/>
          <a:lstStyle/>
          <a:p>
            <a:pPr marL="0" indent="0" algn="ctr" eaLnBrk="1" hangingPunct="1">
              <a:lnSpc>
                <a:spcPct val="150000"/>
              </a:lnSpc>
              <a:buNone/>
            </a:pPr>
            <a:r>
              <a:rPr lang="en-US" altLang="en-US" sz="13800" b="1" dirty="0" smtClean="0">
                <a:effectLst>
                  <a:outerShdw blurRad="38100" dist="38100" dir="2700000" algn="tl">
                    <a:srgbClr val="000000">
                      <a:alpha val="43137"/>
                    </a:srgbClr>
                  </a:outerShdw>
                </a:effectLst>
              </a:rPr>
              <a:t>Tutorial</a:t>
            </a:r>
            <a:endParaRPr lang="en-US" altLang="en-US" sz="13800" b="1" dirty="0" smtClean="0">
              <a:effectLst>
                <a:outerShdw blurRad="38100" dist="38100" dir="2700000" algn="tl">
                  <a:srgbClr val="000000">
                    <a:alpha val="43137"/>
                  </a:srgbClr>
                </a:outerShdw>
              </a:effectLst>
            </a:endParaRPr>
          </a:p>
        </p:txBody>
      </p:sp>
      <p:sp>
        <p:nvSpPr>
          <p:cNvPr id="4" name="Rectangle 2"/>
          <p:cNvSpPr txBox="1">
            <a:spLocks noChangeArrowheads="1"/>
          </p:cNvSpPr>
          <p:nvPr/>
        </p:nvSpPr>
        <p:spPr bwMode="auto">
          <a:xfrm>
            <a:off x="-11022" y="4686300"/>
            <a:ext cx="9155021" cy="99059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pPr eaLnBrk="1" hangingPunct="1"/>
            <a:endParaRPr lang="en-US" altLang="en-US" sz="4800" kern="0" dirty="0" smtClean="0"/>
          </a:p>
        </p:txBody>
      </p:sp>
    </p:spTree>
    <p:extLst>
      <p:ext uri="{BB962C8B-B14F-4D97-AF65-F5344CB8AC3E}">
        <p14:creationId xmlns:p14="http://schemas.microsoft.com/office/powerpoint/2010/main" val="316849037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a:xfrm>
            <a:off x="0" y="1"/>
            <a:ext cx="9144000" cy="609600"/>
          </a:xfrm>
          <a:solidFill>
            <a:srgbClr val="0070C0"/>
          </a:solidFill>
        </p:spPr>
        <p:txBody>
          <a:bodyPr/>
          <a:lstStyle/>
          <a:p>
            <a:pPr eaLnBrk="1" hangingPunct="1"/>
            <a:r>
              <a:rPr lang="en-US" altLang="en-US" sz="3200" dirty="0" smtClean="0"/>
              <a:t>Relational Calculus (continued)</a:t>
            </a:r>
          </a:p>
        </p:txBody>
      </p:sp>
      <p:sp>
        <p:nvSpPr>
          <p:cNvPr id="142340" name="Rectangle 3"/>
          <p:cNvSpPr>
            <a:spLocks noGrp="1" noChangeArrowheads="1"/>
          </p:cNvSpPr>
          <p:nvPr>
            <p:ph type="body" idx="1"/>
          </p:nvPr>
        </p:nvSpPr>
        <p:spPr>
          <a:xfrm>
            <a:off x="26127" y="729433"/>
            <a:ext cx="9083040" cy="6077767"/>
          </a:xfrm>
        </p:spPr>
        <p:txBody>
          <a:bodyPr/>
          <a:lstStyle/>
          <a:p>
            <a:pPr eaLnBrk="1" hangingPunct="1">
              <a:lnSpc>
                <a:spcPct val="150000"/>
              </a:lnSpc>
            </a:pPr>
            <a:r>
              <a:rPr lang="en-US" altLang="en-US" dirty="0" smtClean="0"/>
              <a:t>Relational calculus is considered to be a </a:t>
            </a:r>
            <a:r>
              <a:rPr lang="en-US" altLang="en-US" b="1" dirty="0" smtClean="0"/>
              <a:t>nonprocedural</a:t>
            </a:r>
            <a:r>
              <a:rPr lang="en-US" altLang="en-US" dirty="0" smtClean="0"/>
              <a:t> or </a:t>
            </a:r>
            <a:r>
              <a:rPr lang="en-US" altLang="en-US" b="1" dirty="0" smtClean="0"/>
              <a:t>declarative</a:t>
            </a:r>
            <a:r>
              <a:rPr lang="en-US" altLang="en-US" dirty="0" smtClean="0"/>
              <a:t> language. </a:t>
            </a:r>
          </a:p>
          <a:p>
            <a:pPr eaLnBrk="1" hangingPunct="1">
              <a:lnSpc>
                <a:spcPct val="150000"/>
              </a:lnSpc>
            </a:pPr>
            <a:r>
              <a:rPr lang="en-US" altLang="en-US" dirty="0" smtClean="0"/>
              <a:t>This differs from relational algebra, where we must write a </a:t>
            </a:r>
            <a:r>
              <a:rPr lang="en-US" altLang="en-US" i="1" dirty="0" smtClean="0"/>
              <a:t>sequence of operations</a:t>
            </a:r>
            <a:r>
              <a:rPr lang="en-US" altLang="en-US" dirty="0" smtClean="0"/>
              <a:t> to specify a retrieval request; </a:t>
            </a:r>
          </a:p>
          <a:p>
            <a:pPr lvl="1" eaLnBrk="1" hangingPunct="1">
              <a:lnSpc>
                <a:spcPct val="150000"/>
              </a:lnSpc>
            </a:pPr>
            <a:r>
              <a:rPr lang="en-US" altLang="en-US" dirty="0" smtClean="0"/>
              <a:t>hence relational algebra can be considered as a </a:t>
            </a:r>
            <a:r>
              <a:rPr lang="en-US" altLang="en-US" b="1" dirty="0" smtClean="0"/>
              <a:t>procedural</a:t>
            </a:r>
            <a:r>
              <a:rPr lang="en-US" altLang="en-US" dirty="0" smtClean="0"/>
              <a:t> way of stating a query.</a:t>
            </a:r>
          </a:p>
        </p:txBody>
      </p:sp>
    </p:spTree>
    <p:extLst>
      <p:ext uri="{BB962C8B-B14F-4D97-AF65-F5344CB8AC3E}">
        <p14:creationId xmlns:p14="http://schemas.microsoft.com/office/powerpoint/2010/main" val="214210852"/>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62467"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6246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677863FE-A914-435A-A997-2303DD23EA14}" type="slidenum">
              <a:rPr lang="en-US" altLang="en-US" sz="1400"/>
              <a:pPr>
                <a:spcBef>
                  <a:spcPct val="0"/>
                </a:spcBef>
                <a:buFontTx/>
                <a:buNone/>
              </a:pPr>
              <a:t>50</a:t>
            </a:fld>
            <a:endParaRPr lang="en-US" altLang="en-US" sz="1400"/>
          </a:p>
        </p:txBody>
      </p:sp>
      <p:sp>
        <p:nvSpPr>
          <p:cNvPr id="62469" name="Rectangle 2"/>
          <p:cNvSpPr>
            <a:spLocks noGrp="1" noChangeArrowheads="1"/>
          </p:cNvSpPr>
          <p:nvPr>
            <p:ph type="title"/>
          </p:nvPr>
        </p:nvSpPr>
        <p:spPr>
          <a:xfrm>
            <a:off x="0" y="0"/>
            <a:ext cx="9144000" cy="609600"/>
          </a:xfrm>
        </p:spPr>
        <p:txBody>
          <a:bodyPr/>
          <a:lstStyle/>
          <a:p>
            <a:r>
              <a:rPr lang="en-US" altLang="en-US" dirty="0" smtClean="0"/>
              <a:t>Mini-U </a:t>
            </a:r>
            <a:r>
              <a:rPr lang="en-US" altLang="en-US" dirty="0" err="1" smtClean="0"/>
              <a:t>db</a:t>
            </a:r>
            <a:endParaRPr lang="en-US" altLang="en-US" dirty="0" smtClean="0"/>
          </a:p>
        </p:txBody>
      </p:sp>
      <p:graphicFrame>
        <p:nvGraphicFramePr>
          <p:cNvPr id="62470" name="Object 2"/>
          <p:cNvGraphicFramePr>
            <a:graphicFrameLocks noChangeAspect="1"/>
          </p:cNvGraphicFramePr>
          <p:nvPr>
            <p:extLst>
              <p:ext uri="{D42A27DB-BD31-4B8C-83A1-F6EECF244321}">
                <p14:modId xmlns:p14="http://schemas.microsoft.com/office/powerpoint/2010/main" val="3467977138"/>
              </p:ext>
            </p:extLst>
          </p:nvPr>
        </p:nvGraphicFramePr>
        <p:xfrm>
          <a:off x="304800" y="877887"/>
          <a:ext cx="4267200" cy="1430338"/>
        </p:xfrm>
        <a:graphic>
          <a:graphicData uri="http://schemas.openxmlformats.org/presentationml/2006/ole">
            <mc:AlternateContent xmlns:mc="http://schemas.openxmlformats.org/markup-compatibility/2006">
              <mc:Choice xmlns:v="urn:schemas-microsoft-com:vml" Requires="v">
                <p:oleObj spid="_x0000_s75803" name="Worksheet" r:id="rId3" imgW="4572369" imgH="1533754" progId="Excel.Sheet.8">
                  <p:embed/>
                </p:oleObj>
              </mc:Choice>
              <mc:Fallback>
                <p:oleObj name="Worksheet" r:id="rId3" imgW="4572369" imgH="1533754" progId="Excel.Sheet.8">
                  <p:embed/>
                  <p:pic>
                    <p:nvPicPr>
                      <p:cNvPr id="624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77887"/>
                        <a:ext cx="4267200"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2471" name="Object 3"/>
          <p:cNvGraphicFramePr>
            <a:graphicFrameLocks noChangeAspect="1"/>
          </p:cNvGraphicFramePr>
          <p:nvPr>
            <p:extLst>
              <p:ext uri="{D42A27DB-BD31-4B8C-83A1-F6EECF244321}">
                <p14:modId xmlns:p14="http://schemas.microsoft.com/office/powerpoint/2010/main" val="3399008757"/>
              </p:ext>
            </p:extLst>
          </p:nvPr>
        </p:nvGraphicFramePr>
        <p:xfrm>
          <a:off x="5029200" y="762000"/>
          <a:ext cx="3186113" cy="1582737"/>
        </p:xfrm>
        <a:graphic>
          <a:graphicData uri="http://schemas.openxmlformats.org/presentationml/2006/ole">
            <mc:AlternateContent xmlns:mc="http://schemas.openxmlformats.org/markup-compatibility/2006">
              <mc:Choice xmlns:v="urn:schemas-microsoft-com:vml" Requires="v">
                <p:oleObj spid="_x0000_s75804" name="Worksheet" r:id="rId5" imgW="3057901" imgH="1514856" progId="Excel.Sheet.8">
                  <p:embed/>
                </p:oleObj>
              </mc:Choice>
              <mc:Fallback>
                <p:oleObj name="Worksheet" r:id="rId5" imgW="3057901" imgH="1514856" progId="Excel.Sheet.8">
                  <p:embed/>
                  <p:pic>
                    <p:nvPicPr>
                      <p:cNvPr id="624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762000"/>
                        <a:ext cx="3186113"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2472" name="Object 4"/>
          <p:cNvGraphicFramePr>
            <a:graphicFrameLocks noChangeAspect="1"/>
          </p:cNvGraphicFramePr>
          <p:nvPr>
            <p:extLst>
              <p:ext uri="{D42A27DB-BD31-4B8C-83A1-F6EECF244321}">
                <p14:modId xmlns:p14="http://schemas.microsoft.com/office/powerpoint/2010/main" val="1903718040"/>
              </p:ext>
            </p:extLst>
          </p:nvPr>
        </p:nvGraphicFramePr>
        <p:xfrm>
          <a:off x="2590800" y="2935287"/>
          <a:ext cx="2919413" cy="1385888"/>
        </p:xfrm>
        <a:graphic>
          <a:graphicData uri="http://schemas.openxmlformats.org/presentationml/2006/ole">
            <mc:AlternateContent xmlns:mc="http://schemas.openxmlformats.org/markup-compatibility/2006">
              <mc:Choice xmlns:v="urn:schemas-microsoft-com:vml" Requires="v">
                <p:oleObj spid="_x0000_s75805" name="Worksheet" r:id="rId7" imgW="2914849" imgH="1429207" progId="Excel.Sheet.8">
                  <p:embed/>
                </p:oleObj>
              </mc:Choice>
              <mc:Fallback>
                <p:oleObj name="Worksheet" r:id="rId7" imgW="2914849" imgH="1429207" progId="Excel.Sheet.8">
                  <p:embed/>
                  <p:pic>
                    <p:nvPicPr>
                      <p:cNvPr id="624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935287"/>
                        <a:ext cx="2919413"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 name="Rectangle 3"/>
          <p:cNvSpPr txBox="1">
            <a:spLocks noChangeArrowheads="1"/>
          </p:cNvSpPr>
          <p:nvPr/>
        </p:nvSpPr>
        <p:spPr bwMode="auto">
          <a:xfrm>
            <a:off x="254259" y="4911628"/>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US" altLang="en-US" kern="0" smtClean="0"/>
              <a:t>find all student records</a:t>
            </a:r>
            <a:endParaRPr lang="en-US" altLang="en-US" kern="0" smtClean="0"/>
          </a:p>
        </p:txBody>
      </p:sp>
      <p:graphicFrame>
        <p:nvGraphicFramePr>
          <p:cNvPr id="10" name="Object 2"/>
          <p:cNvGraphicFramePr>
            <a:graphicFrameLocks noChangeAspect="1"/>
          </p:cNvGraphicFramePr>
          <p:nvPr>
            <p:extLst>
              <p:ext uri="{D42A27DB-BD31-4B8C-83A1-F6EECF244321}">
                <p14:modId xmlns:p14="http://schemas.microsoft.com/office/powerpoint/2010/main" val="286114949"/>
              </p:ext>
            </p:extLst>
          </p:nvPr>
        </p:nvGraphicFramePr>
        <p:xfrm>
          <a:off x="1473459" y="6322916"/>
          <a:ext cx="3200400" cy="549275"/>
        </p:xfrm>
        <a:graphic>
          <a:graphicData uri="http://schemas.openxmlformats.org/presentationml/2006/ole">
            <mc:AlternateContent xmlns:mc="http://schemas.openxmlformats.org/markup-compatibility/2006">
              <mc:Choice xmlns:v="urn:schemas-microsoft-com:vml" Requires="v">
                <p:oleObj spid="_x0000_s75806" name="Equation" r:id="rId9" imgW="1333500" imgH="228600" progId="Equation.3">
                  <p:embed/>
                </p:oleObj>
              </mc:Choice>
              <mc:Fallback>
                <p:oleObj name="Equation" r:id="rId9" imgW="1333500" imgH="228600" progId="Equation.3">
                  <p:embed/>
                  <p:pic>
                    <p:nvPicPr>
                      <p:cNvPr id="1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3459" y="6322916"/>
                        <a:ext cx="3200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1194434369"/>
              </p:ext>
            </p:extLst>
          </p:nvPr>
        </p:nvGraphicFramePr>
        <p:xfrm>
          <a:off x="559059" y="5429153"/>
          <a:ext cx="6315075" cy="588963"/>
        </p:xfrm>
        <a:graphic>
          <a:graphicData uri="http://schemas.openxmlformats.org/presentationml/2006/ole">
            <mc:AlternateContent xmlns:mc="http://schemas.openxmlformats.org/markup-compatibility/2006">
              <mc:Choice xmlns:v="urn:schemas-microsoft-com:vml" Requires="v">
                <p:oleObj spid="_x0000_s75807" name="Equation" r:id="rId11" imgW="2451100" imgH="228600" progId="Equation.3">
                  <p:embed/>
                </p:oleObj>
              </mc:Choice>
              <mc:Fallback>
                <p:oleObj name="Equation" r:id="rId11" imgW="2451100" imgH="228600" progId="Equation.3">
                  <p:embed/>
                  <p:pic>
                    <p:nvPicPr>
                      <p:cNvPr id="11"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059" y="5429153"/>
                        <a:ext cx="63150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 Box 6"/>
          <p:cNvSpPr txBox="1">
            <a:spLocks noChangeArrowheads="1"/>
          </p:cNvSpPr>
          <p:nvPr/>
        </p:nvSpPr>
        <p:spPr bwMode="auto">
          <a:xfrm>
            <a:off x="609600" y="6368954"/>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dirty="0"/>
              <a:t>RTC:</a:t>
            </a:r>
          </a:p>
        </p:txBody>
      </p:sp>
    </p:spTree>
    <p:extLst>
      <p:ext uri="{BB962C8B-B14F-4D97-AF65-F5344CB8AC3E}">
        <p14:creationId xmlns:p14="http://schemas.microsoft.com/office/powerpoint/2010/main" val="1332849905"/>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22531"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22532"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199F86F1-3E21-4699-A61E-BE2F62398074}" type="slidenum">
              <a:rPr lang="en-US" altLang="en-US" sz="1400"/>
              <a:pPr>
                <a:spcBef>
                  <a:spcPct val="0"/>
                </a:spcBef>
                <a:buFontTx/>
                <a:buNone/>
              </a:pPr>
              <a:t>51</a:t>
            </a:fld>
            <a:endParaRPr lang="en-US" altLang="en-US" sz="1400"/>
          </a:p>
        </p:txBody>
      </p:sp>
      <p:sp>
        <p:nvSpPr>
          <p:cNvPr id="22533" name="Rectangle 1026"/>
          <p:cNvSpPr>
            <a:spLocks noGrp="1" noChangeArrowheads="1"/>
          </p:cNvSpPr>
          <p:nvPr>
            <p:ph type="title"/>
          </p:nvPr>
        </p:nvSpPr>
        <p:spPr>
          <a:xfrm>
            <a:off x="0" y="1"/>
            <a:ext cx="4343400" cy="609600"/>
          </a:xfrm>
        </p:spPr>
        <p:txBody>
          <a:bodyPr/>
          <a:lstStyle/>
          <a:p>
            <a:r>
              <a:rPr lang="en-US" altLang="en-US" smtClean="0"/>
              <a:t>Examples</a:t>
            </a:r>
          </a:p>
        </p:txBody>
      </p:sp>
      <p:sp>
        <p:nvSpPr>
          <p:cNvPr id="22534" name="Rectangle 1027"/>
          <p:cNvSpPr>
            <a:spLocks noGrp="1" noChangeArrowheads="1"/>
          </p:cNvSpPr>
          <p:nvPr>
            <p:ph type="body" idx="1"/>
          </p:nvPr>
        </p:nvSpPr>
        <p:spPr>
          <a:xfrm>
            <a:off x="304800" y="1371600"/>
            <a:ext cx="7848600" cy="762000"/>
          </a:xfrm>
        </p:spPr>
        <p:txBody>
          <a:bodyPr/>
          <a:lstStyle/>
          <a:p>
            <a:r>
              <a:rPr lang="en-US" altLang="en-US" dirty="0" smtClean="0"/>
              <a:t>(</a:t>
            </a:r>
            <a:r>
              <a:rPr lang="en-US" dirty="0">
                <a:latin typeface="Symbol"/>
                <a:ea typeface="AppleMyungjo"/>
                <a:cs typeface="ＭＳ Ｐゴシック" pitchFamily="-112" charset="-128"/>
              </a:rPr>
              <a:t>s </a:t>
            </a:r>
            <a:r>
              <a:rPr lang="en-US" altLang="en-US" dirty="0" smtClean="0"/>
              <a:t>selection</a:t>
            </a:r>
            <a:r>
              <a:rPr lang="en-US" altLang="en-US" dirty="0" smtClean="0"/>
              <a:t>) find student record with </a:t>
            </a:r>
            <a:r>
              <a:rPr lang="en-US" altLang="en-US" dirty="0" err="1" smtClean="0"/>
              <a:t>ssn</a:t>
            </a:r>
            <a:r>
              <a:rPr lang="en-US" altLang="en-US" dirty="0" smtClean="0"/>
              <a:t>=123</a:t>
            </a:r>
          </a:p>
        </p:txBody>
      </p:sp>
      <p:graphicFrame>
        <p:nvGraphicFramePr>
          <p:cNvPr id="22535" name="Object 2"/>
          <p:cNvGraphicFramePr>
            <a:graphicFrameLocks noChangeAspect="1"/>
          </p:cNvGraphicFramePr>
          <p:nvPr>
            <p:extLst>
              <p:ext uri="{D42A27DB-BD31-4B8C-83A1-F6EECF244321}">
                <p14:modId xmlns:p14="http://schemas.microsoft.com/office/powerpoint/2010/main" val="4264353539"/>
              </p:ext>
            </p:extLst>
          </p:nvPr>
        </p:nvGraphicFramePr>
        <p:xfrm>
          <a:off x="990600" y="2286000"/>
          <a:ext cx="7396286" cy="762000"/>
        </p:xfrm>
        <a:graphic>
          <a:graphicData uri="http://schemas.openxmlformats.org/presentationml/2006/ole">
            <mc:AlternateContent xmlns:mc="http://schemas.openxmlformats.org/markup-compatibility/2006">
              <mc:Choice xmlns:v="urn:schemas-microsoft-com:vml" Requires="v">
                <p:oleObj spid="_x0000_s5295" name="Equation" r:id="rId3" imgW="1955800" imgH="203200" progId="Equation.3">
                  <p:embed/>
                </p:oleObj>
              </mc:Choice>
              <mc:Fallback>
                <p:oleObj name="Equation" r:id="rId3" imgW="1955800" imgH="203200" progId="Equation.3">
                  <p:embed/>
                  <p:pic>
                    <p:nvPicPr>
                      <p:cNvPr id="2253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7396286" cy="7620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92649429"/>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24579"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24580"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437B49C2-2DB6-426A-BBE8-B7E3E59FFA11}" type="slidenum">
              <a:rPr lang="en-US" altLang="en-US" sz="1400"/>
              <a:pPr>
                <a:spcBef>
                  <a:spcPct val="0"/>
                </a:spcBef>
                <a:buFontTx/>
                <a:buNone/>
              </a:pPr>
              <a:t>52</a:t>
            </a:fld>
            <a:endParaRPr lang="en-US" altLang="en-US" sz="1400"/>
          </a:p>
        </p:txBody>
      </p:sp>
      <p:sp>
        <p:nvSpPr>
          <p:cNvPr id="24581" name="Rectangle 1026"/>
          <p:cNvSpPr>
            <a:spLocks noGrp="1" noChangeArrowheads="1"/>
          </p:cNvSpPr>
          <p:nvPr>
            <p:ph type="title"/>
          </p:nvPr>
        </p:nvSpPr>
        <p:spPr>
          <a:xfrm>
            <a:off x="0" y="1"/>
            <a:ext cx="9144000" cy="609600"/>
          </a:xfrm>
        </p:spPr>
        <p:txBody>
          <a:bodyPr/>
          <a:lstStyle/>
          <a:p>
            <a:r>
              <a:rPr lang="en-US" altLang="en-US" dirty="0" smtClean="0"/>
              <a:t>Examples</a:t>
            </a:r>
          </a:p>
        </p:txBody>
      </p:sp>
      <p:sp>
        <p:nvSpPr>
          <p:cNvPr id="24582" name="Rectangle 1027"/>
          <p:cNvSpPr>
            <a:spLocks noGrp="1" noChangeArrowheads="1"/>
          </p:cNvSpPr>
          <p:nvPr>
            <p:ph type="body" idx="1"/>
          </p:nvPr>
        </p:nvSpPr>
        <p:spPr>
          <a:xfrm>
            <a:off x="0" y="841722"/>
            <a:ext cx="9083040" cy="683034"/>
          </a:xfrm>
        </p:spPr>
        <p:txBody>
          <a:bodyPr/>
          <a:lstStyle/>
          <a:p>
            <a:r>
              <a:rPr lang="en-US" altLang="en-US" dirty="0" smtClean="0"/>
              <a:t>(</a:t>
            </a:r>
            <a:r>
              <a:rPr lang="en-US" dirty="0">
                <a:latin typeface="Symbol"/>
                <a:ea typeface="AppleMyungjo"/>
                <a:cs typeface="ＭＳ Ｐゴシック" pitchFamily="-112" charset="-128"/>
              </a:rPr>
              <a:t>p </a:t>
            </a:r>
            <a:r>
              <a:rPr lang="en-US" dirty="0" smtClean="0">
                <a:latin typeface="Symbol"/>
                <a:ea typeface="AppleMyungjo"/>
                <a:cs typeface="ＭＳ Ｐゴシック" pitchFamily="-112" charset="-128"/>
              </a:rPr>
              <a:t> </a:t>
            </a:r>
            <a:r>
              <a:rPr lang="en-US" altLang="en-US" dirty="0" smtClean="0"/>
              <a:t>projection</a:t>
            </a:r>
            <a:r>
              <a:rPr lang="en-US" altLang="en-US" dirty="0" smtClean="0"/>
              <a:t>) find name of student with </a:t>
            </a:r>
            <a:r>
              <a:rPr lang="en-US" altLang="en-US" dirty="0" err="1" smtClean="0"/>
              <a:t>ssn</a:t>
            </a:r>
            <a:r>
              <a:rPr lang="en-US" altLang="en-US" dirty="0" smtClean="0"/>
              <a:t>=123</a:t>
            </a:r>
          </a:p>
        </p:txBody>
      </p:sp>
      <p:graphicFrame>
        <p:nvGraphicFramePr>
          <p:cNvPr id="24583" name="Object 2"/>
          <p:cNvGraphicFramePr>
            <a:graphicFrameLocks noChangeAspect="1"/>
          </p:cNvGraphicFramePr>
          <p:nvPr/>
        </p:nvGraphicFramePr>
        <p:xfrm>
          <a:off x="1497013" y="3281363"/>
          <a:ext cx="5365750" cy="1108075"/>
        </p:xfrm>
        <a:graphic>
          <a:graphicData uri="http://schemas.openxmlformats.org/presentationml/2006/ole">
            <mc:AlternateContent xmlns:mc="http://schemas.openxmlformats.org/markup-compatibility/2006">
              <mc:Choice xmlns:v="urn:schemas-microsoft-com:vml" Requires="v">
                <p:oleObj spid="_x0000_s7366" name="Equation" r:id="rId3" imgW="2082800" imgH="431800" progId="Equation.3">
                  <p:embed/>
                </p:oleObj>
              </mc:Choice>
              <mc:Fallback>
                <p:oleObj name="Equation" r:id="rId3" imgW="2082800" imgH="431800" progId="Equation.3">
                  <p:embed/>
                  <p:pic>
                    <p:nvPicPr>
                      <p:cNvPr id="2458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013" y="3281363"/>
                        <a:ext cx="536575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4584" name="Line 1030"/>
          <p:cNvSpPr>
            <a:spLocks noChangeShapeType="1"/>
          </p:cNvSpPr>
          <p:nvPr/>
        </p:nvSpPr>
        <p:spPr bwMode="auto">
          <a:xfrm flipV="1">
            <a:off x="2057400" y="4495800"/>
            <a:ext cx="38100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85" name="Text Box 1031"/>
          <p:cNvSpPr txBox="1">
            <a:spLocks noChangeArrowheads="1"/>
          </p:cNvSpPr>
          <p:nvPr/>
        </p:nvSpPr>
        <p:spPr bwMode="auto">
          <a:xfrm>
            <a:off x="2362200" y="51816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ja-JP" altLang="en-US" sz="2400" dirty="0"/>
              <a:t>‘</a:t>
            </a:r>
            <a:r>
              <a:rPr lang="en-US" altLang="ja-JP" sz="2400" dirty="0"/>
              <a:t>t</a:t>
            </a:r>
            <a:r>
              <a:rPr lang="ja-JP" altLang="en-US" sz="2400" dirty="0"/>
              <a:t>’</a:t>
            </a:r>
            <a:r>
              <a:rPr lang="en-US" altLang="ja-JP" sz="2400" dirty="0"/>
              <a:t> has only one column</a:t>
            </a:r>
            <a:endParaRPr lang="en-US" altLang="en-US" sz="2400" dirty="0"/>
          </a:p>
        </p:txBody>
      </p:sp>
      <p:graphicFrame>
        <p:nvGraphicFramePr>
          <p:cNvPr id="13" name="Object 2"/>
          <p:cNvGraphicFramePr>
            <a:graphicFrameLocks noChangeAspect="1"/>
          </p:cNvGraphicFramePr>
          <p:nvPr>
            <p:extLst>
              <p:ext uri="{D42A27DB-BD31-4B8C-83A1-F6EECF244321}">
                <p14:modId xmlns:p14="http://schemas.microsoft.com/office/powerpoint/2010/main" val="3315937450"/>
              </p:ext>
            </p:extLst>
          </p:nvPr>
        </p:nvGraphicFramePr>
        <p:xfrm>
          <a:off x="685801" y="1843269"/>
          <a:ext cx="4953000" cy="510281"/>
        </p:xfrm>
        <a:graphic>
          <a:graphicData uri="http://schemas.openxmlformats.org/presentationml/2006/ole">
            <mc:AlternateContent xmlns:mc="http://schemas.openxmlformats.org/markup-compatibility/2006">
              <mc:Choice xmlns:v="urn:schemas-microsoft-com:vml" Requires="v">
                <p:oleObj spid="_x0000_s7367" name="Equation" r:id="rId5" imgW="1955800" imgH="203200" progId="Equation.3">
                  <p:embed/>
                </p:oleObj>
              </mc:Choice>
              <mc:Fallback>
                <p:oleObj name="Equation" r:id="rId5" imgW="1955800" imgH="203200" progId="Equation.3">
                  <p:embed/>
                  <p:pic>
                    <p:nvPicPr>
                      <p:cNvPr id="23559"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1" y="1843269"/>
                        <a:ext cx="4953000" cy="510281"/>
                      </a:xfrm>
                      <a:prstGeom prst="rect">
                        <a:avLst/>
                      </a:prstGeom>
                      <a:noFill/>
                      <a:ln>
                        <a:noFill/>
                      </a:ln>
                      <a:effectLst/>
                    </p:spPr>
                  </p:pic>
                </p:oleObj>
              </mc:Fallback>
            </mc:AlternateContent>
          </a:graphicData>
        </a:graphic>
      </p:graphicFrame>
      <p:sp>
        <p:nvSpPr>
          <p:cNvPr id="14" name="AutoShape 22"/>
          <p:cNvSpPr>
            <a:spLocks/>
          </p:cNvSpPr>
          <p:nvPr/>
        </p:nvSpPr>
        <p:spPr bwMode="auto">
          <a:xfrm>
            <a:off x="3733800" y="1549671"/>
            <a:ext cx="1371600" cy="1135834"/>
          </a:xfrm>
          <a:custGeom>
            <a:avLst/>
            <a:gdLst>
              <a:gd name="T0" fmla="*/ 519099074 w 21600"/>
              <a:gd name="T1" fmla="*/ 0 h 21600"/>
              <a:gd name="T2" fmla="*/ 152028821 w 21600"/>
              <a:gd name="T3" fmla="*/ 130053612 h 21600"/>
              <a:gd name="T4" fmla="*/ 0 w 21600"/>
              <a:gd name="T5" fmla="*/ 444065633 h 21600"/>
              <a:gd name="T6" fmla="*/ 152028821 w 21600"/>
              <a:gd name="T7" fmla="*/ 758077704 h 21600"/>
              <a:gd name="T8" fmla="*/ 519099074 w 21600"/>
              <a:gd name="T9" fmla="*/ 888131265 h 21600"/>
              <a:gd name="T10" fmla="*/ 886169601 w 21600"/>
              <a:gd name="T11" fmla="*/ 758077704 h 21600"/>
              <a:gd name="T12" fmla="*/ 1038198148 w 21600"/>
              <a:gd name="T13" fmla="*/ 444065633 h 21600"/>
              <a:gd name="T14" fmla="*/ 886169601 w 21600"/>
              <a:gd name="T15" fmla="*/ 13005361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945" y="16999"/>
                </a:moveTo>
                <a:cubicBezTo>
                  <a:pt x="19438" y="15278"/>
                  <a:pt x="20260" y="13077"/>
                  <a:pt x="20260" y="10800"/>
                </a:cubicBezTo>
                <a:cubicBezTo>
                  <a:pt x="20260" y="5575"/>
                  <a:pt x="16024" y="1340"/>
                  <a:pt x="10800" y="1340"/>
                </a:cubicBezTo>
                <a:cubicBezTo>
                  <a:pt x="8522" y="1339"/>
                  <a:pt x="6321" y="2161"/>
                  <a:pt x="4600" y="3654"/>
                </a:cubicBezTo>
                <a:close/>
                <a:moveTo>
                  <a:pt x="3654" y="4600"/>
                </a:moveTo>
                <a:cubicBezTo>
                  <a:pt x="2161" y="6321"/>
                  <a:pt x="1340" y="8522"/>
                  <a:pt x="1340" y="10799"/>
                </a:cubicBezTo>
                <a:cubicBezTo>
                  <a:pt x="1340" y="16024"/>
                  <a:pt x="5575" y="20260"/>
                  <a:pt x="10800" y="20260"/>
                </a:cubicBezTo>
                <a:cubicBezTo>
                  <a:pt x="13077" y="20260"/>
                  <a:pt x="15278" y="19438"/>
                  <a:pt x="16999" y="17945"/>
                </a:cubicBezTo>
                <a:close/>
              </a:path>
            </a:pathLst>
          </a:custGeom>
          <a:solidFill>
            <a:srgbClr val="FF0205"/>
          </a:solidFill>
          <a:ln w="12700">
            <a:solidFill>
              <a:srgbClr val="000000"/>
            </a:solidFill>
            <a:miter lim="800000"/>
            <a:headEnd/>
            <a:tailEnd/>
          </a:ln>
        </p:spPr>
        <p:txBody>
          <a:bodyPr wrap="none" anchor="ctr"/>
          <a:lstStyle>
            <a:lvl1pPr eaLnBrk="0" hangingPunct="0">
              <a:defRPr sz="1200">
                <a:solidFill>
                  <a:srgbClr val="CF0E30"/>
                </a:solidFill>
                <a:latin typeface="Book Antiqua" panose="02040602050305030304" pitchFamily="18" charset="0"/>
                <a:ea typeface="Osaka" pitchFamily="-32" charset="-128"/>
              </a:defRPr>
            </a:lvl1pPr>
            <a:lvl2pPr marL="742950" indent="-285750" eaLnBrk="0" hangingPunct="0">
              <a:defRPr sz="1200">
                <a:solidFill>
                  <a:srgbClr val="CF0E30"/>
                </a:solidFill>
                <a:latin typeface="Book Antiqua" panose="02040602050305030304" pitchFamily="18" charset="0"/>
                <a:ea typeface="Osaka" pitchFamily="-32" charset="-128"/>
              </a:defRPr>
            </a:lvl2pPr>
            <a:lvl3pPr marL="1143000" indent="-228600" eaLnBrk="0" hangingPunct="0">
              <a:defRPr sz="1200">
                <a:solidFill>
                  <a:srgbClr val="CF0E30"/>
                </a:solidFill>
                <a:latin typeface="Book Antiqua" panose="02040602050305030304" pitchFamily="18" charset="0"/>
                <a:ea typeface="Osaka" pitchFamily="-32" charset="-128"/>
              </a:defRPr>
            </a:lvl3pPr>
            <a:lvl4pPr marL="1600200" indent="-228600" eaLnBrk="0" hangingPunct="0">
              <a:defRPr sz="1200">
                <a:solidFill>
                  <a:srgbClr val="CF0E30"/>
                </a:solidFill>
                <a:latin typeface="Book Antiqua" panose="02040602050305030304" pitchFamily="18" charset="0"/>
                <a:ea typeface="Osaka" pitchFamily="-32" charset="-128"/>
              </a:defRPr>
            </a:lvl4pPr>
            <a:lvl5pPr marL="2057400" indent="-228600" eaLnBrk="0" hangingPunct="0">
              <a:defRPr sz="1200">
                <a:solidFill>
                  <a:srgbClr val="CF0E30"/>
                </a:solidFill>
                <a:latin typeface="Book Antiqua" panose="02040602050305030304" pitchFamily="18" charset="0"/>
                <a:ea typeface="Osaka" pitchFamily="-32" charset="-128"/>
              </a:defRPr>
            </a:lvl5pPr>
            <a:lvl6pPr marL="2514600" indent="-228600" eaLnBrk="0" fontAlgn="base" hangingPunct="0">
              <a:spcBef>
                <a:spcPct val="0"/>
              </a:spcBef>
              <a:spcAft>
                <a:spcPct val="0"/>
              </a:spcAft>
              <a:defRPr sz="1200">
                <a:solidFill>
                  <a:srgbClr val="CF0E30"/>
                </a:solidFill>
                <a:latin typeface="Book Antiqua" panose="02040602050305030304" pitchFamily="18" charset="0"/>
                <a:ea typeface="Osaka" pitchFamily="-32" charset="-128"/>
              </a:defRPr>
            </a:lvl6pPr>
            <a:lvl7pPr marL="2971800" indent="-228600" eaLnBrk="0" fontAlgn="base" hangingPunct="0">
              <a:spcBef>
                <a:spcPct val="0"/>
              </a:spcBef>
              <a:spcAft>
                <a:spcPct val="0"/>
              </a:spcAft>
              <a:defRPr sz="1200">
                <a:solidFill>
                  <a:srgbClr val="CF0E30"/>
                </a:solidFill>
                <a:latin typeface="Book Antiqua" panose="02040602050305030304" pitchFamily="18" charset="0"/>
                <a:ea typeface="Osaka" pitchFamily="-32" charset="-128"/>
              </a:defRPr>
            </a:lvl7pPr>
            <a:lvl8pPr marL="3429000" indent="-228600" eaLnBrk="0" fontAlgn="base" hangingPunct="0">
              <a:spcBef>
                <a:spcPct val="0"/>
              </a:spcBef>
              <a:spcAft>
                <a:spcPct val="0"/>
              </a:spcAft>
              <a:defRPr sz="1200">
                <a:solidFill>
                  <a:srgbClr val="CF0E30"/>
                </a:solidFill>
                <a:latin typeface="Book Antiqua" panose="02040602050305030304" pitchFamily="18" charset="0"/>
                <a:ea typeface="Osaka" pitchFamily="-32" charset="-128"/>
              </a:defRPr>
            </a:lvl8pPr>
            <a:lvl9pPr marL="3886200" indent="-228600" eaLnBrk="0" fontAlgn="base" hangingPunct="0">
              <a:spcBef>
                <a:spcPct val="0"/>
              </a:spcBef>
              <a:spcAft>
                <a:spcPct val="0"/>
              </a:spcAft>
              <a:defRPr sz="1200">
                <a:solidFill>
                  <a:srgbClr val="CF0E30"/>
                </a:solidFill>
                <a:latin typeface="Book Antiqua" panose="02040602050305030304" pitchFamily="18" charset="0"/>
                <a:ea typeface="Osaka" pitchFamily="-32" charset="-128"/>
              </a:defRPr>
            </a:lvl9pPr>
          </a:lstStyle>
          <a:p>
            <a:pPr eaLnBrk="1" hangingPunct="1"/>
            <a:endParaRPr lang="en-US" altLang="en-US"/>
          </a:p>
        </p:txBody>
      </p:sp>
    </p:spTree>
    <p:extLst>
      <p:ext uri="{BB962C8B-B14F-4D97-AF65-F5344CB8AC3E}">
        <p14:creationId xmlns:p14="http://schemas.microsoft.com/office/powerpoint/2010/main" val="17440270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25603"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25604"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AF66782C-A875-4526-A959-1FE285DD1732}" type="slidenum">
              <a:rPr lang="en-US" altLang="en-US" sz="1400"/>
              <a:pPr>
                <a:spcBef>
                  <a:spcPct val="0"/>
                </a:spcBef>
                <a:buFontTx/>
                <a:buNone/>
              </a:pPr>
              <a:t>53</a:t>
            </a:fld>
            <a:endParaRPr lang="en-US" altLang="en-US" sz="1400"/>
          </a:p>
        </p:txBody>
      </p:sp>
      <p:sp>
        <p:nvSpPr>
          <p:cNvPr id="25605" name="Rectangle 2"/>
          <p:cNvSpPr>
            <a:spLocks noGrp="1" noChangeArrowheads="1"/>
          </p:cNvSpPr>
          <p:nvPr>
            <p:ph type="title"/>
          </p:nvPr>
        </p:nvSpPr>
        <p:spPr/>
        <p:txBody>
          <a:bodyPr/>
          <a:lstStyle/>
          <a:p>
            <a:r>
              <a:rPr lang="ja-JP" altLang="en-US" smtClean="0"/>
              <a:t>‘</a:t>
            </a:r>
            <a:r>
              <a:rPr lang="en-US" altLang="ja-JP" smtClean="0"/>
              <a:t>Tracing</a:t>
            </a:r>
            <a:r>
              <a:rPr lang="ja-JP" altLang="en-US" smtClean="0"/>
              <a:t>’</a:t>
            </a:r>
            <a:endParaRPr lang="en-US" altLang="en-US" smtClean="0"/>
          </a:p>
        </p:txBody>
      </p:sp>
      <p:graphicFrame>
        <p:nvGraphicFramePr>
          <p:cNvPr id="25606" name="Object 2"/>
          <p:cNvGraphicFramePr>
            <a:graphicFrameLocks noChangeAspect="1"/>
          </p:cNvGraphicFramePr>
          <p:nvPr>
            <p:extLst>
              <p:ext uri="{D42A27DB-BD31-4B8C-83A1-F6EECF244321}">
                <p14:modId xmlns:p14="http://schemas.microsoft.com/office/powerpoint/2010/main" val="664147651"/>
              </p:ext>
            </p:extLst>
          </p:nvPr>
        </p:nvGraphicFramePr>
        <p:xfrm>
          <a:off x="746124" y="1157288"/>
          <a:ext cx="7679631" cy="1585912"/>
        </p:xfrm>
        <a:graphic>
          <a:graphicData uri="http://schemas.openxmlformats.org/presentationml/2006/ole">
            <mc:AlternateContent xmlns:mc="http://schemas.openxmlformats.org/markup-compatibility/2006">
              <mc:Choice xmlns:v="urn:schemas-microsoft-com:vml" Requires="v">
                <p:oleObj spid="_x0000_s8710" name="Equation" r:id="rId3" imgW="2082800" imgH="431800" progId="Equation.3">
                  <p:embed/>
                </p:oleObj>
              </mc:Choice>
              <mc:Fallback>
                <p:oleObj name="Equation" r:id="rId3" imgW="2082800" imgH="431800" progId="Equation.3">
                  <p:embed/>
                  <p:pic>
                    <p:nvPicPr>
                      <p:cNvPr id="256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4" y="1157288"/>
                        <a:ext cx="7679631" cy="1585912"/>
                      </a:xfrm>
                      <a:prstGeom prst="rect">
                        <a:avLst/>
                      </a:prstGeom>
                      <a:noFill/>
                      <a:ln>
                        <a:noFill/>
                      </a:ln>
                      <a:effectLst/>
                    </p:spPr>
                  </p:pic>
                </p:oleObj>
              </mc:Fallback>
            </mc:AlternateContent>
          </a:graphicData>
        </a:graphic>
      </p:graphicFrame>
      <p:graphicFrame>
        <p:nvGraphicFramePr>
          <p:cNvPr id="25607" name="Object 3"/>
          <p:cNvGraphicFramePr>
            <a:graphicFrameLocks noChangeAspect="1"/>
          </p:cNvGraphicFramePr>
          <p:nvPr/>
        </p:nvGraphicFramePr>
        <p:xfrm>
          <a:off x="4267200" y="4038600"/>
          <a:ext cx="4267200" cy="1430338"/>
        </p:xfrm>
        <a:graphic>
          <a:graphicData uri="http://schemas.openxmlformats.org/presentationml/2006/ole">
            <mc:AlternateContent xmlns:mc="http://schemas.openxmlformats.org/markup-compatibility/2006">
              <mc:Choice xmlns:v="urn:schemas-microsoft-com:vml" Requires="v">
                <p:oleObj spid="_x0000_s8711" name="Worksheet" r:id="rId5" imgW="4572369" imgH="1533754" progId="Excel.Sheet.8">
                  <p:embed/>
                </p:oleObj>
              </mc:Choice>
              <mc:Fallback>
                <p:oleObj name="Worksheet" r:id="rId5" imgW="4572369" imgH="1533754" progId="Excel.Sheet.8">
                  <p:embed/>
                  <p:pic>
                    <p:nvPicPr>
                      <p:cNvPr id="256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038600"/>
                        <a:ext cx="4267200"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608" name="Text Box 10"/>
          <p:cNvSpPr txBox="1">
            <a:spLocks noChangeArrowheads="1"/>
          </p:cNvSpPr>
          <p:nvPr/>
        </p:nvSpPr>
        <p:spPr bwMode="auto">
          <a:xfrm>
            <a:off x="2971800" y="480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s</a:t>
            </a:r>
          </a:p>
        </p:txBody>
      </p:sp>
      <p:sp>
        <p:nvSpPr>
          <p:cNvPr id="25609" name="Line 11"/>
          <p:cNvSpPr>
            <a:spLocks noChangeShapeType="1"/>
          </p:cNvSpPr>
          <p:nvPr/>
        </p:nvSpPr>
        <p:spPr bwMode="auto">
          <a:xfrm>
            <a:off x="3429000" y="50292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10" name="Line 12"/>
          <p:cNvSpPr>
            <a:spLocks noChangeShapeType="1"/>
          </p:cNvSpPr>
          <p:nvPr/>
        </p:nvSpPr>
        <p:spPr bwMode="auto">
          <a:xfrm>
            <a:off x="3505200" y="5181600"/>
            <a:ext cx="4572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aphicFrame>
        <p:nvGraphicFramePr>
          <p:cNvPr id="25611" name="Object 4"/>
          <p:cNvGraphicFramePr>
            <a:graphicFrameLocks noChangeAspect="1"/>
          </p:cNvGraphicFramePr>
          <p:nvPr/>
        </p:nvGraphicFramePr>
        <p:xfrm>
          <a:off x="1143000" y="3352800"/>
          <a:ext cx="1389063" cy="2143125"/>
        </p:xfrm>
        <a:graphic>
          <a:graphicData uri="http://schemas.openxmlformats.org/presentationml/2006/ole">
            <mc:AlternateContent xmlns:mc="http://schemas.openxmlformats.org/markup-compatibility/2006">
              <mc:Choice xmlns:v="urn:schemas-microsoft-com:vml" Requires="v">
                <p:oleObj spid="_x0000_s8712" name="Worksheet" r:id="rId7" imgW="1485900" imgH="2298700" progId="Excel.Sheet.8">
                  <p:embed/>
                </p:oleObj>
              </mc:Choice>
              <mc:Fallback>
                <p:oleObj name="Worksheet" r:id="rId7" imgW="1485900" imgH="2298700" progId="Excel.Sheet.8">
                  <p:embed/>
                  <p:pic>
                    <p:nvPicPr>
                      <p:cNvPr id="2561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352800"/>
                        <a:ext cx="1389063"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612" name="Text Box 14"/>
          <p:cNvSpPr txBox="1">
            <a:spLocks noChangeArrowheads="1"/>
          </p:cNvSpPr>
          <p:nvPr/>
        </p:nvSpPr>
        <p:spPr bwMode="auto">
          <a:xfrm>
            <a:off x="136525" y="35464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t</a:t>
            </a:r>
          </a:p>
        </p:txBody>
      </p:sp>
      <p:sp>
        <p:nvSpPr>
          <p:cNvPr id="25613" name="Line 15"/>
          <p:cNvSpPr>
            <a:spLocks noChangeShapeType="1"/>
          </p:cNvSpPr>
          <p:nvPr/>
        </p:nvSpPr>
        <p:spPr bwMode="auto">
          <a:xfrm>
            <a:off x="685800" y="3733800"/>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614" name="Line 16"/>
          <p:cNvSpPr>
            <a:spLocks noChangeShapeType="1"/>
          </p:cNvSpPr>
          <p:nvPr/>
        </p:nvSpPr>
        <p:spPr bwMode="auto">
          <a:xfrm>
            <a:off x="685800" y="3886200"/>
            <a:ext cx="2286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4041850315"/>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26627"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2662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C2DC9E1F-867A-4946-A5FC-97527F126B7F}" type="slidenum">
              <a:rPr lang="en-US" altLang="en-US" sz="1400"/>
              <a:pPr>
                <a:spcBef>
                  <a:spcPct val="0"/>
                </a:spcBef>
                <a:buFontTx/>
                <a:buNone/>
              </a:pPr>
              <a:t>54</a:t>
            </a:fld>
            <a:endParaRPr lang="en-US" altLang="en-US" sz="1400"/>
          </a:p>
        </p:txBody>
      </p:sp>
      <p:sp>
        <p:nvSpPr>
          <p:cNvPr id="26629" name="Rectangle 2"/>
          <p:cNvSpPr>
            <a:spLocks noGrp="1" noChangeArrowheads="1"/>
          </p:cNvSpPr>
          <p:nvPr>
            <p:ph type="title"/>
          </p:nvPr>
        </p:nvSpPr>
        <p:spPr>
          <a:xfrm>
            <a:off x="0" y="1"/>
            <a:ext cx="4038600" cy="609600"/>
          </a:xfrm>
        </p:spPr>
        <p:txBody>
          <a:bodyPr/>
          <a:lstStyle/>
          <a:p>
            <a:r>
              <a:rPr lang="en-US" altLang="en-US" smtClean="0"/>
              <a:t>Examples cont</a:t>
            </a:r>
            <a:r>
              <a:rPr lang="ja-JP" altLang="en-US" smtClean="0"/>
              <a:t>’</a:t>
            </a:r>
            <a:r>
              <a:rPr lang="en-US" altLang="ja-JP" smtClean="0"/>
              <a:t>d</a:t>
            </a:r>
            <a:endParaRPr lang="en-US" altLang="en-US" smtClean="0"/>
          </a:p>
        </p:txBody>
      </p:sp>
      <p:sp>
        <p:nvSpPr>
          <p:cNvPr id="26630" name="Rectangle 3"/>
          <p:cNvSpPr>
            <a:spLocks noGrp="1" noChangeArrowheads="1"/>
          </p:cNvSpPr>
          <p:nvPr>
            <p:ph type="body" idx="1"/>
          </p:nvPr>
        </p:nvSpPr>
        <p:spPr>
          <a:xfrm>
            <a:off x="37769" y="1143001"/>
            <a:ext cx="9106231" cy="609600"/>
          </a:xfrm>
        </p:spPr>
        <p:txBody>
          <a:bodyPr/>
          <a:lstStyle/>
          <a:p>
            <a:r>
              <a:rPr lang="en-US" altLang="en-US" dirty="0" smtClean="0"/>
              <a:t>(</a:t>
            </a:r>
            <a:r>
              <a:rPr lang="en-US" dirty="0">
                <a:ea typeface="ＭＳ Ｐゴシック" pitchFamily="-112" charset="-128"/>
                <a:cs typeface="ＭＳ Ｐゴシック" pitchFamily="-112" charset="-128"/>
              </a:rPr>
              <a:t>U </a:t>
            </a:r>
            <a:r>
              <a:rPr lang="en-US" dirty="0" smtClean="0">
                <a:ea typeface="ＭＳ Ｐゴシック" pitchFamily="-112" charset="-128"/>
                <a:cs typeface="ＭＳ Ｐゴシック" pitchFamily="-112" charset="-128"/>
              </a:rPr>
              <a:t> </a:t>
            </a:r>
            <a:r>
              <a:rPr lang="en-US" altLang="en-US" dirty="0" smtClean="0"/>
              <a:t>union</a:t>
            </a:r>
            <a:r>
              <a:rPr lang="en-US" altLang="en-US" dirty="0" smtClean="0"/>
              <a:t>) get records of both PT and FT students</a:t>
            </a:r>
          </a:p>
        </p:txBody>
      </p:sp>
      <p:graphicFrame>
        <p:nvGraphicFramePr>
          <p:cNvPr id="11" name="Object 2"/>
          <p:cNvGraphicFramePr>
            <a:graphicFrameLocks noChangeAspect="1"/>
          </p:cNvGraphicFramePr>
          <p:nvPr>
            <p:extLst>
              <p:ext uri="{D42A27DB-BD31-4B8C-83A1-F6EECF244321}">
                <p14:modId xmlns:p14="http://schemas.microsoft.com/office/powerpoint/2010/main" val="3350728669"/>
              </p:ext>
            </p:extLst>
          </p:nvPr>
        </p:nvGraphicFramePr>
        <p:xfrm>
          <a:off x="838200" y="2286001"/>
          <a:ext cx="4973637" cy="1273175"/>
        </p:xfrm>
        <a:graphic>
          <a:graphicData uri="http://schemas.openxmlformats.org/presentationml/2006/ole">
            <mc:AlternateContent xmlns:mc="http://schemas.openxmlformats.org/markup-compatibility/2006">
              <mc:Choice xmlns:v="urn:schemas-microsoft-com:vml" Requires="v">
                <p:oleObj spid="_x0000_s64686" name="Equation" r:id="rId3" imgW="1930400" imgH="495300" progId="Equation.3">
                  <p:embed/>
                </p:oleObj>
              </mc:Choice>
              <mc:Fallback>
                <p:oleObj name="Equation" r:id="rId3" imgW="1930400" imgH="495300" progId="Equation.3">
                  <p:embed/>
                  <p:pic>
                    <p:nvPicPr>
                      <p:cNvPr id="2765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86001"/>
                        <a:ext cx="4973637"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463099893"/>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28675"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2867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B0A4E23E-6704-467B-A9B1-CCE5C1670801}" type="slidenum">
              <a:rPr lang="en-US" altLang="en-US" sz="1400"/>
              <a:pPr>
                <a:spcBef>
                  <a:spcPct val="0"/>
                </a:spcBef>
                <a:buFontTx/>
                <a:buNone/>
              </a:pPr>
              <a:t>55</a:t>
            </a:fld>
            <a:endParaRPr lang="en-US" altLang="en-US" sz="1400"/>
          </a:p>
        </p:txBody>
      </p:sp>
      <p:sp>
        <p:nvSpPr>
          <p:cNvPr id="28677" name="Rectangle 2"/>
          <p:cNvSpPr>
            <a:spLocks noGrp="1" noChangeArrowheads="1"/>
          </p:cNvSpPr>
          <p:nvPr>
            <p:ph type="title"/>
          </p:nvPr>
        </p:nvSpPr>
        <p:spPr>
          <a:xfrm>
            <a:off x="0" y="1"/>
            <a:ext cx="4114800" cy="609600"/>
          </a:xfrm>
        </p:spPr>
        <p:txBody>
          <a:bodyPr/>
          <a:lstStyle/>
          <a:p>
            <a:r>
              <a:rPr lang="en-US" altLang="en-US" smtClean="0"/>
              <a:t>Examples</a:t>
            </a:r>
          </a:p>
        </p:txBody>
      </p:sp>
      <p:sp>
        <p:nvSpPr>
          <p:cNvPr id="28678" name="Rectangle 3"/>
          <p:cNvSpPr>
            <a:spLocks noGrp="1" noChangeArrowheads="1"/>
          </p:cNvSpPr>
          <p:nvPr>
            <p:ph type="body" idx="1"/>
          </p:nvPr>
        </p:nvSpPr>
        <p:spPr>
          <a:xfrm>
            <a:off x="26127" y="928471"/>
            <a:ext cx="8736873" cy="443129"/>
          </a:xfrm>
        </p:spPr>
        <p:txBody>
          <a:bodyPr/>
          <a:lstStyle/>
          <a:p>
            <a:r>
              <a:rPr lang="en-US" altLang="en-US" dirty="0" smtClean="0"/>
              <a:t>difference: </a:t>
            </a:r>
          </a:p>
          <a:p>
            <a:pPr lvl="1"/>
            <a:r>
              <a:rPr lang="en-US" altLang="en-US" dirty="0" smtClean="0"/>
              <a:t>find students that are not staff</a:t>
            </a:r>
          </a:p>
        </p:txBody>
      </p:sp>
      <p:sp>
        <p:nvSpPr>
          <p:cNvPr id="28679" name="Text Box 5"/>
          <p:cNvSpPr txBox="1">
            <a:spLocks noChangeArrowheads="1"/>
          </p:cNvSpPr>
          <p:nvPr/>
        </p:nvSpPr>
        <p:spPr bwMode="auto">
          <a:xfrm>
            <a:off x="715583" y="2207568"/>
            <a:ext cx="8352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dirty="0"/>
              <a:t>(assuming that STUDENT and STAFF  are union-compatible)</a:t>
            </a:r>
          </a:p>
        </p:txBody>
      </p:sp>
      <p:graphicFrame>
        <p:nvGraphicFramePr>
          <p:cNvPr id="14" name="Object 2"/>
          <p:cNvGraphicFramePr>
            <a:graphicFrameLocks noChangeAspect="1"/>
          </p:cNvGraphicFramePr>
          <p:nvPr/>
        </p:nvGraphicFramePr>
        <p:xfrm>
          <a:off x="2282825" y="3200400"/>
          <a:ext cx="3795713" cy="1271588"/>
        </p:xfrm>
        <a:graphic>
          <a:graphicData uri="http://schemas.openxmlformats.org/presentationml/2006/ole">
            <mc:AlternateContent xmlns:mc="http://schemas.openxmlformats.org/markup-compatibility/2006">
              <mc:Choice xmlns:v="urn:schemas-microsoft-com:vml" Requires="v">
                <p:oleObj spid="_x0000_s65711" name="Equation" r:id="rId3" imgW="1473200" imgH="495300" progId="Equation.3">
                  <p:embed/>
                </p:oleObj>
              </mc:Choice>
              <mc:Fallback>
                <p:oleObj name="Equation" r:id="rId3" imgW="1473200" imgH="495300" progId="Equation.3">
                  <p:embed/>
                  <p:pic>
                    <p:nvPicPr>
                      <p:cNvPr id="297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825" y="3200400"/>
                        <a:ext cx="3795713" cy="127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45811111"/>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30723"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30724"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949ADE98-B373-43E2-B5A7-3900EB68C104}" type="slidenum">
              <a:rPr lang="en-US" altLang="en-US" sz="1400"/>
              <a:pPr>
                <a:spcBef>
                  <a:spcPct val="0"/>
                </a:spcBef>
                <a:buFontTx/>
                <a:buNone/>
              </a:pPr>
              <a:t>56</a:t>
            </a:fld>
            <a:endParaRPr lang="en-US" altLang="en-US" sz="1400"/>
          </a:p>
        </p:txBody>
      </p:sp>
      <p:sp>
        <p:nvSpPr>
          <p:cNvPr id="30725" name="Rectangle 2"/>
          <p:cNvSpPr>
            <a:spLocks noGrp="1" noChangeArrowheads="1"/>
          </p:cNvSpPr>
          <p:nvPr>
            <p:ph type="title"/>
          </p:nvPr>
        </p:nvSpPr>
        <p:spPr/>
        <p:txBody>
          <a:bodyPr/>
          <a:lstStyle/>
          <a:p>
            <a:r>
              <a:rPr lang="en-US" altLang="en-US" smtClean="0"/>
              <a:t>Cartesian product</a:t>
            </a:r>
          </a:p>
        </p:txBody>
      </p:sp>
      <p:sp>
        <p:nvSpPr>
          <p:cNvPr id="30726" name="Rectangle 3"/>
          <p:cNvSpPr>
            <a:spLocks noGrp="1" noChangeArrowheads="1"/>
          </p:cNvSpPr>
          <p:nvPr>
            <p:ph type="body" idx="1"/>
          </p:nvPr>
        </p:nvSpPr>
        <p:spPr>
          <a:xfrm>
            <a:off x="132896" y="719138"/>
            <a:ext cx="7848600" cy="1371600"/>
          </a:xfrm>
        </p:spPr>
        <p:txBody>
          <a:bodyPr/>
          <a:lstStyle/>
          <a:p>
            <a:r>
              <a:rPr lang="en-US" altLang="en-US" dirty="0" err="1" smtClean="0"/>
              <a:t>eg</a:t>
            </a:r>
            <a:r>
              <a:rPr lang="en-US" altLang="en-US" dirty="0" smtClean="0"/>
              <a:t>., dog-breeding: MALE x FEMALE</a:t>
            </a:r>
          </a:p>
          <a:p>
            <a:r>
              <a:rPr lang="en-US" altLang="en-US" dirty="0" smtClean="0"/>
              <a:t>gives all possible couples</a:t>
            </a:r>
          </a:p>
        </p:txBody>
      </p:sp>
      <p:graphicFrame>
        <p:nvGraphicFramePr>
          <p:cNvPr id="30727" name="Object 2"/>
          <p:cNvGraphicFramePr>
            <a:graphicFrameLocks noChangeAspect="1"/>
          </p:cNvGraphicFramePr>
          <p:nvPr>
            <p:extLst>
              <p:ext uri="{D42A27DB-BD31-4B8C-83A1-F6EECF244321}">
                <p14:modId xmlns:p14="http://schemas.microsoft.com/office/powerpoint/2010/main" val="1287815811"/>
              </p:ext>
            </p:extLst>
          </p:nvPr>
        </p:nvGraphicFramePr>
        <p:xfrm>
          <a:off x="601663" y="1911350"/>
          <a:ext cx="1389062" cy="1428750"/>
        </p:xfrm>
        <a:graphic>
          <a:graphicData uri="http://schemas.openxmlformats.org/presentationml/2006/ole">
            <mc:AlternateContent xmlns:mc="http://schemas.openxmlformats.org/markup-compatibility/2006">
              <mc:Choice xmlns:v="urn:schemas-microsoft-com:vml" Requires="v">
                <p:oleObj spid="_x0000_s11811" name="Worksheet" r:id="rId3" imgW="1485900" imgH="1536700" progId="Excel.Sheet.8">
                  <p:embed/>
                </p:oleObj>
              </mc:Choice>
              <mc:Fallback>
                <p:oleObj name="Worksheet" r:id="rId3" imgW="1485900" imgH="1536700" progId="Excel.Sheet.8">
                  <p:embed/>
                  <p:pic>
                    <p:nvPicPr>
                      <p:cNvPr id="3072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63" y="1911350"/>
                        <a:ext cx="1389062"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28" name="Object 3"/>
          <p:cNvGraphicFramePr>
            <a:graphicFrameLocks noChangeAspect="1"/>
          </p:cNvGraphicFramePr>
          <p:nvPr>
            <p:extLst>
              <p:ext uri="{D42A27DB-BD31-4B8C-83A1-F6EECF244321}">
                <p14:modId xmlns:p14="http://schemas.microsoft.com/office/powerpoint/2010/main" val="2192695221"/>
              </p:ext>
            </p:extLst>
          </p:nvPr>
        </p:nvGraphicFramePr>
        <p:xfrm>
          <a:off x="2632247" y="1990725"/>
          <a:ext cx="1389063" cy="1428750"/>
        </p:xfrm>
        <a:graphic>
          <a:graphicData uri="http://schemas.openxmlformats.org/presentationml/2006/ole">
            <mc:AlternateContent xmlns:mc="http://schemas.openxmlformats.org/markup-compatibility/2006">
              <mc:Choice xmlns:v="urn:schemas-microsoft-com:vml" Requires="v">
                <p:oleObj spid="_x0000_s11812" name="Worksheet" r:id="rId5" imgW="1486442" imgH="1534007" progId="Excel.Sheet.8">
                  <p:embed/>
                </p:oleObj>
              </mc:Choice>
              <mc:Fallback>
                <p:oleObj name="Worksheet" r:id="rId5" imgW="1486442" imgH="1534007" progId="Excel.Sheet.8">
                  <p:embed/>
                  <p:pic>
                    <p:nvPicPr>
                      <p:cNvPr id="3072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2247" y="1990725"/>
                        <a:ext cx="1389063"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0729" name="Text Box 6"/>
          <p:cNvSpPr txBox="1">
            <a:spLocks noChangeArrowheads="1"/>
          </p:cNvSpPr>
          <p:nvPr/>
        </p:nvSpPr>
        <p:spPr bwMode="auto">
          <a:xfrm>
            <a:off x="1990725" y="2292776"/>
            <a:ext cx="6591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4800" dirty="0">
                <a:solidFill>
                  <a:srgbClr val="000000"/>
                </a:solidFill>
                <a:latin typeface="Swis721 BlkEx BT" panose="020B0907040502030204" pitchFamily="34" charset="0"/>
              </a:rPr>
              <a:t>x</a:t>
            </a:r>
            <a:endParaRPr lang="en-US" altLang="en-US" sz="4800" dirty="0">
              <a:latin typeface="Swis721 BlkEx BT" panose="020B0907040502030204" pitchFamily="34" charset="0"/>
            </a:endParaRPr>
          </a:p>
        </p:txBody>
      </p:sp>
      <p:sp>
        <p:nvSpPr>
          <p:cNvPr id="30730" name="Text Box 7"/>
          <p:cNvSpPr txBox="1">
            <a:spLocks noChangeArrowheads="1"/>
          </p:cNvSpPr>
          <p:nvPr/>
        </p:nvSpPr>
        <p:spPr bwMode="auto">
          <a:xfrm>
            <a:off x="4403725" y="2251075"/>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dirty="0">
                <a:solidFill>
                  <a:srgbClr val="000000"/>
                </a:solidFill>
              </a:rPr>
              <a:t>=</a:t>
            </a:r>
            <a:endParaRPr lang="en-US" altLang="en-US" sz="2400" dirty="0"/>
          </a:p>
        </p:txBody>
      </p:sp>
      <p:graphicFrame>
        <p:nvGraphicFramePr>
          <p:cNvPr id="30731" name="Object 4"/>
          <p:cNvGraphicFramePr>
            <a:graphicFrameLocks noChangeAspect="1"/>
          </p:cNvGraphicFramePr>
          <p:nvPr>
            <p:extLst>
              <p:ext uri="{D42A27DB-BD31-4B8C-83A1-F6EECF244321}">
                <p14:modId xmlns:p14="http://schemas.microsoft.com/office/powerpoint/2010/main" val="532450287"/>
              </p:ext>
            </p:extLst>
          </p:nvPr>
        </p:nvGraphicFramePr>
        <p:xfrm>
          <a:off x="5029200" y="1752600"/>
          <a:ext cx="2778125" cy="1905000"/>
        </p:xfrm>
        <a:graphic>
          <a:graphicData uri="http://schemas.openxmlformats.org/presentationml/2006/ole">
            <mc:AlternateContent xmlns:mc="http://schemas.openxmlformats.org/markup-compatibility/2006">
              <mc:Choice xmlns:v="urn:schemas-microsoft-com:vml" Requires="v">
                <p:oleObj spid="_x0000_s11813" name="Worksheet" r:id="rId7" imgW="3343772" imgH="2295766" progId="Excel.Sheet.8">
                  <p:embed/>
                </p:oleObj>
              </mc:Choice>
              <mc:Fallback>
                <p:oleObj name="Worksheet" r:id="rId7" imgW="3343772" imgH="2295766" progId="Excel.Sheet.8">
                  <p:embed/>
                  <p:pic>
                    <p:nvPicPr>
                      <p:cNvPr id="3073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1752600"/>
                        <a:ext cx="2778125"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Rectangle 3"/>
          <p:cNvSpPr txBox="1">
            <a:spLocks noChangeArrowheads="1"/>
          </p:cNvSpPr>
          <p:nvPr/>
        </p:nvSpPr>
        <p:spPr bwMode="auto">
          <a:xfrm>
            <a:off x="190545" y="3793717"/>
            <a:ext cx="8507895" cy="54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US" altLang="en-US" kern="0" smtClean="0"/>
              <a:t>find all the pairs of  (male, female)</a:t>
            </a:r>
            <a:endParaRPr lang="en-US" altLang="en-US" kern="0" dirty="0" smtClean="0"/>
          </a:p>
        </p:txBody>
      </p:sp>
      <p:graphicFrame>
        <p:nvGraphicFramePr>
          <p:cNvPr id="13" name="Object 2"/>
          <p:cNvGraphicFramePr>
            <a:graphicFrameLocks noChangeAspect="1"/>
          </p:cNvGraphicFramePr>
          <p:nvPr>
            <p:extLst>
              <p:ext uri="{D42A27DB-BD31-4B8C-83A1-F6EECF244321}">
                <p14:modId xmlns:p14="http://schemas.microsoft.com/office/powerpoint/2010/main" val="1371891943"/>
              </p:ext>
            </p:extLst>
          </p:nvPr>
        </p:nvGraphicFramePr>
        <p:xfrm>
          <a:off x="587547" y="4419600"/>
          <a:ext cx="4089400" cy="2289175"/>
        </p:xfrm>
        <a:graphic>
          <a:graphicData uri="http://schemas.openxmlformats.org/presentationml/2006/ole">
            <mc:AlternateContent xmlns:mc="http://schemas.openxmlformats.org/markup-compatibility/2006">
              <mc:Choice xmlns:v="urn:schemas-microsoft-com:vml" Requires="v">
                <p:oleObj spid="_x0000_s11814" name="Equation" r:id="rId9" imgW="1587500" imgH="889000" progId="Equation.3">
                  <p:embed/>
                </p:oleObj>
              </mc:Choice>
              <mc:Fallback>
                <p:oleObj name="Equation" r:id="rId9" imgW="1587500" imgH="889000" progId="Equation.3">
                  <p:embed/>
                  <p:pic>
                    <p:nvPicPr>
                      <p:cNvPr id="31751"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547" y="4419600"/>
                        <a:ext cx="40894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638020702"/>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37891"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37892"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C65DC045-5F7E-4613-A3D9-06E22683B90F}" type="slidenum">
              <a:rPr lang="en-US" altLang="en-US" sz="1400"/>
              <a:pPr>
                <a:spcBef>
                  <a:spcPct val="0"/>
                </a:spcBef>
                <a:buFontTx/>
                <a:buNone/>
              </a:pPr>
              <a:t>57</a:t>
            </a:fld>
            <a:endParaRPr lang="en-US" altLang="en-US" sz="1400"/>
          </a:p>
        </p:txBody>
      </p:sp>
      <p:sp>
        <p:nvSpPr>
          <p:cNvPr id="37893" name="Rectangle 2"/>
          <p:cNvSpPr>
            <a:spLocks noGrp="1" noChangeArrowheads="1"/>
          </p:cNvSpPr>
          <p:nvPr>
            <p:ph type="title"/>
          </p:nvPr>
        </p:nvSpPr>
        <p:spPr/>
        <p:txBody>
          <a:bodyPr/>
          <a:lstStyle/>
          <a:p>
            <a:r>
              <a:rPr lang="en-US" altLang="en-US" smtClean="0"/>
              <a:t>More examples</a:t>
            </a:r>
          </a:p>
        </p:txBody>
      </p:sp>
      <p:sp>
        <p:nvSpPr>
          <p:cNvPr id="37894" name="Rectangle 3"/>
          <p:cNvSpPr>
            <a:spLocks noGrp="1" noChangeArrowheads="1"/>
          </p:cNvSpPr>
          <p:nvPr>
            <p:ph type="body" idx="1"/>
          </p:nvPr>
        </p:nvSpPr>
        <p:spPr/>
        <p:txBody>
          <a:bodyPr/>
          <a:lstStyle/>
          <a:p>
            <a:r>
              <a:rPr lang="en-US" altLang="en-US" smtClean="0"/>
              <a:t>join: find names of  students taking 15-415</a:t>
            </a:r>
          </a:p>
        </p:txBody>
      </p:sp>
      <p:graphicFrame>
        <p:nvGraphicFramePr>
          <p:cNvPr id="37895" name="Object 2"/>
          <p:cNvGraphicFramePr>
            <a:graphicFrameLocks noChangeAspect="1"/>
          </p:cNvGraphicFramePr>
          <p:nvPr/>
        </p:nvGraphicFramePr>
        <p:xfrm>
          <a:off x="1535113" y="2895600"/>
          <a:ext cx="5397500" cy="2290763"/>
        </p:xfrm>
        <a:graphic>
          <a:graphicData uri="http://schemas.openxmlformats.org/presentationml/2006/ole">
            <mc:AlternateContent xmlns:mc="http://schemas.openxmlformats.org/markup-compatibility/2006">
              <mc:Choice xmlns:v="urn:schemas-microsoft-com:vml" Requires="v">
                <p:oleObj spid="_x0000_s15535" name="Equation" r:id="rId3" imgW="2095500" imgH="889000" progId="Equation.3">
                  <p:embed/>
                </p:oleObj>
              </mc:Choice>
              <mc:Fallback>
                <p:oleObj name="Equation" r:id="rId3" imgW="2095500" imgH="889000" progId="Equation.3">
                  <p:embed/>
                  <p:pic>
                    <p:nvPicPr>
                      <p:cNvPr id="3789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13" y="2895600"/>
                        <a:ext cx="5397500" cy="229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7896" name="Oval 6"/>
          <p:cNvSpPr>
            <a:spLocks noChangeArrowheads="1"/>
          </p:cNvSpPr>
          <p:nvPr/>
        </p:nvSpPr>
        <p:spPr bwMode="auto">
          <a:xfrm>
            <a:off x="1371600" y="3962400"/>
            <a:ext cx="4572000" cy="762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endParaRPr lang="en-US" altLang="en-US" sz="2400"/>
          </a:p>
        </p:txBody>
      </p:sp>
      <p:sp>
        <p:nvSpPr>
          <p:cNvPr id="37897" name="Text Box 7"/>
          <p:cNvSpPr txBox="1">
            <a:spLocks noChangeArrowheads="1"/>
          </p:cNvSpPr>
          <p:nvPr/>
        </p:nvSpPr>
        <p:spPr bwMode="auto">
          <a:xfrm>
            <a:off x="6308725" y="4079875"/>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projection</a:t>
            </a:r>
          </a:p>
        </p:txBody>
      </p:sp>
      <p:sp>
        <p:nvSpPr>
          <p:cNvPr id="37898" name="Oval 8"/>
          <p:cNvSpPr>
            <a:spLocks noChangeArrowheads="1"/>
          </p:cNvSpPr>
          <p:nvPr/>
        </p:nvSpPr>
        <p:spPr bwMode="auto">
          <a:xfrm>
            <a:off x="1600200" y="4648200"/>
            <a:ext cx="4343400" cy="838200"/>
          </a:xfrm>
          <a:prstGeom prst="ellipse">
            <a:avLst/>
          </a:prstGeom>
          <a:noFill/>
          <a:ln w="38100">
            <a:solidFill>
              <a:srgbClr val="66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endParaRPr lang="en-US" altLang="en-US" sz="2400"/>
          </a:p>
        </p:txBody>
      </p:sp>
      <p:sp>
        <p:nvSpPr>
          <p:cNvPr id="37899" name="Text Box 9"/>
          <p:cNvSpPr txBox="1">
            <a:spLocks noChangeArrowheads="1"/>
          </p:cNvSpPr>
          <p:nvPr/>
        </p:nvSpPr>
        <p:spPr bwMode="auto">
          <a:xfrm>
            <a:off x="6384925" y="4841875"/>
            <a:ext cx="130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669900"/>
                </a:solidFill>
              </a:rPr>
              <a:t>selection</a:t>
            </a:r>
            <a:endParaRPr lang="en-US" altLang="en-US" sz="2400"/>
          </a:p>
        </p:txBody>
      </p:sp>
      <p:sp>
        <p:nvSpPr>
          <p:cNvPr id="37900" name="Oval 10"/>
          <p:cNvSpPr>
            <a:spLocks noChangeArrowheads="1"/>
          </p:cNvSpPr>
          <p:nvPr/>
        </p:nvSpPr>
        <p:spPr bwMode="auto">
          <a:xfrm>
            <a:off x="4114800" y="3200400"/>
            <a:ext cx="3276600" cy="9144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endParaRPr lang="en-US" altLang="en-US" sz="2400"/>
          </a:p>
        </p:txBody>
      </p:sp>
      <p:sp>
        <p:nvSpPr>
          <p:cNvPr id="37901" name="Text Box 11"/>
          <p:cNvSpPr txBox="1">
            <a:spLocks noChangeArrowheads="1"/>
          </p:cNvSpPr>
          <p:nvPr/>
        </p:nvSpPr>
        <p:spPr bwMode="auto">
          <a:xfrm>
            <a:off x="76962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FF3300"/>
                </a:solidFill>
              </a:rPr>
              <a:t>join</a:t>
            </a:r>
            <a:endParaRPr lang="en-US" altLang="en-US" sz="2400"/>
          </a:p>
        </p:txBody>
      </p:sp>
    </p:spTree>
    <p:extLst>
      <p:ext uri="{BB962C8B-B14F-4D97-AF65-F5344CB8AC3E}">
        <p14:creationId xmlns:p14="http://schemas.microsoft.com/office/powerpoint/2010/main" val="3872276922"/>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40963"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40964"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DF6B9F49-5092-42B4-A66A-0B971FAC258A}" type="slidenum">
              <a:rPr lang="en-US" altLang="en-US" sz="1400"/>
              <a:pPr>
                <a:spcBef>
                  <a:spcPct val="0"/>
                </a:spcBef>
                <a:buFontTx/>
                <a:buNone/>
              </a:pPr>
              <a:t>58</a:t>
            </a:fld>
            <a:endParaRPr lang="en-US" altLang="en-US" sz="1400"/>
          </a:p>
        </p:txBody>
      </p:sp>
      <p:sp>
        <p:nvSpPr>
          <p:cNvPr id="40965" name="Rectangle 2"/>
          <p:cNvSpPr>
            <a:spLocks noGrp="1" noChangeArrowheads="1"/>
          </p:cNvSpPr>
          <p:nvPr>
            <p:ph type="title"/>
          </p:nvPr>
        </p:nvSpPr>
        <p:spPr/>
        <p:txBody>
          <a:bodyPr/>
          <a:lstStyle/>
          <a:p>
            <a:r>
              <a:rPr lang="en-US" altLang="en-US" smtClean="0"/>
              <a:t>More examples</a:t>
            </a:r>
          </a:p>
        </p:txBody>
      </p:sp>
      <p:sp>
        <p:nvSpPr>
          <p:cNvPr id="40966" name="Rectangle 3"/>
          <p:cNvSpPr>
            <a:spLocks noGrp="1" noChangeArrowheads="1"/>
          </p:cNvSpPr>
          <p:nvPr>
            <p:ph type="body" idx="1"/>
          </p:nvPr>
        </p:nvSpPr>
        <p:spPr/>
        <p:txBody>
          <a:bodyPr/>
          <a:lstStyle/>
          <a:p>
            <a:r>
              <a:rPr lang="en-US" altLang="en-US" smtClean="0"/>
              <a:t>3-way join: find names of students taking a 2-unit course</a:t>
            </a:r>
          </a:p>
        </p:txBody>
      </p:sp>
      <p:graphicFrame>
        <p:nvGraphicFramePr>
          <p:cNvPr id="40967" name="Object 2"/>
          <p:cNvGraphicFramePr>
            <a:graphicFrameLocks noChangeAspect="1"/>
          </p:cNvGraphicFramePr>
          <p:nvPr>
            <p:extLst>
              <p:ext uri="{D42A27DB-BD31-4B8C-83A1-F6EECF244321}">
                <p14:modId xmlns:p14="http://schemas.microsoft.com/office/powerpoint/2010/main" val="407908229"/>
              </p:ext>
            </p:extLst>
          </p:nvPr>
        </p:nvGraphicFramePr>
        <p:xfrm>
          <a:off x="381000" y="1905000"/>
          <a:ext cx="5203825" cy="2709862"/>
        </p:xfrm>
        <a:graphic>
          <a:graphicData uri="http://schemas.openxmlformats.org/presentationml/2006/ole">
            <mc:AlternateContent xmlns:mc="http://schemas.openxmlformats.org/markup-compatibility/2006">
              <mc:Choice xmlns:v="urn:schemas-microsoft-com:vml" Requires="v">
                <p:oleObj spid="_x0000_s17607" name="Equation" r:id="rId3" imgW="2146300" imgH="1117600" progId="Equation.3">
                  <p:embed/>
                </p:oleObj>
              </mc:Choice>
              <mc:Fallback>
                <p:oleObj name="Equation" r:id="rId3" imgW="2146300" imgH="1117600" progId="Equation.3">
                  <p:embed/>
                  <p:pic>
                    <p:nvPicPr>
                      <p:cNvPr id="4096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05000"/>
                        <a:ext cx="5203825" cy="270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0968" name="Line 5"/>
          <p:cNvSpPr>
            <a:spLocks noChangeShapeType="1"/>
          </p:cNvSpPr>
          <p:nvPr/>
        </p:nvSpPr>
        <p:spPr bwMode="auto">
          <a:xfrm>
            <a:off x="4691062" y="4116387"/>
            <a:ext cx="0" cy="609600"/>
          </a:xfrm>
          <a:prstGeom prst="line">
            <a:avLst/>
          </a:prstGeom>
          <a:noFill/>
          <a:ln w="38100">
            <a:solidFill>
              <a:srgbClr val="66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69" name="Text Box 6"/>
          <p:cNvSpPr txBox="1">
            <a:spLocks noChangeArrowheads="1"/>
          </p:cNvSpPr>
          <p:nvPr/>
        </p:nvSpPr>
        <p:spPr bwMode="auto">
          <a:xfrm>
            <a:off x="4979987" y="4157662"/>
            <a:ext cx="130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669900"/>
                </a:solidFill>
              </a:rPr>
              <a:t>selection</a:t>
            </a:r>
            <a:endParaRPr lang="en-US" altLang="en-US" sz="2400"/>
          </a:p>
        </p:txBody>
      </p:sp>
      <p:sp>
        <p:nvSpPr>
          <p:cNvPr id="40970" name="Line 7"/>
          <p:cNvSpPr>
            <a:spLocks noChangeShapeType="1"/>
          </p:cNvSpPr>
          <p:nvPr/>
        </p:nvSpPr>
        <p:spPr bwMode="auto">
          <a:xfrm>
            <a:off x="4919662" y="3582987"/>
            <a:ext cx="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1" name="Text Box 8"/>
          <p:cNvSpPr txBox="1">
            <a:spLocks noChangeArrowheads="1"/>
          </p:cNvSpPr>
          <p:nvPr/>
        </p:nvSpPr>
        <p:spPr bwMode="auto">
          <a:xfrm>
            <a:off x="5148262" y="3582987"/>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projection</a:t>
            </a:r>
          </a:p>
        </p:txBody>
      </p:sp>
      <p:sp>
        <p:nvSpPr>
          <p:cNvPr id="40972" name="Line 9"/>
          <p:cNvSpPr>
            <a:spLocks noChangeShapeType="1"/>
          </p:cNvSpPr>
          <p:nvPr/>
        </p:nvSpPr>
        <p:spPr bwMode="auto">
          <a:xfrm>
            <a:off x="5681662" y="2287587"/>
            <a:ext cx="0" cy="9144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3" name="Text Box 10"/>
          <p:cNvSpPr txBox="1">
            <a:spLocks noChangeArrowheads="1"/>
          </p:cNvSpPr>
          <p:nvPr/>
        </p:nvSpPr>
        <p:spPr bwMode="auto">
          <a:xfrm>
            <a:off x="58674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FF3300"/>
                </a:solidFill>
              </a:rPr>
              <a:t>join</a:t>
            </a:r>
            <a:endParaRPr lang="en-US" altLang="en-US" sz="2400"/>
          </a:p>
        </p:txBody>
      </p:sp>
      <p:graphicFrame>
        <p:nvGraphicFramePr>
          <p:cNvPr id="14" name="Object 2"/>
          <p:cNvGraphicFramePr>
            <a:graphicFrameLocks noChangeAspect="1"/>
          </p:cNvGraphicFramePr>
          <p:nvPr>
            <p:extLst>
              <p:ext uri="{D42A27DB-BD31-4B8C-83A1-F6EECF244321}">
                <p14:modId xmlns:p14="http://schemas.microsoft.com/office/powerpoint/2010/main" val="46547780"/>
              </p:ext>
            </p:extLst>
          </p:nvPr>
        </p:nvGraphicFramePr>
        <p:xfrm>
          <a:off x="381000" y="6141039"/>
          <a:ext cx="8026400" cy="555625"/>
        </p:xfrm>
        <a:graphic>
          <a:graphicData uri="http://schemas.openxmlformats.org/presentationml/2006/ole">
            <mc:AlternateContent xmlns:mc="http://schemas.openxmlformats.org/markup-compatibility/2006">
              <mc:Choice xmlns:v="urn:schemas-microsoft-com:vml" Requires="v">
                <p:oleObj spid="_x0000_s17608" name="Equation" r:id="rId5" imgW="2997200" imgH="228600" progId="Equation.3">
                  <p:embed/>
                </p:oleObj>
              </mc:Choice>
              <mc:Fallback>
                <p:oleObj name="Equation" r:id="rId5" imgW="2997200" imgH="228600" progId="Equation.3">
                  <p:embed/>
                  <p:pic>
                    <p:nvPicPr>
                      <p:cNvPr id="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6141039"/>
                        <a:ext cx="80264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Rectangle 1"/>
          <p:cNvSpPr/>
          <p:nvPr/>
        </p:nvSpPr>
        <p:spPr>
          <a:xfrm>
            <a:off x="345362" y="5250126"/>
            <a:ext cx="8646238" cy="830997"/>
          </a:xfrm>
          <a:prstGeom prst="rect">
            <a:avLst/>
          </a:prstGeom>
        </p:spPr>
        <p:txBody>
          <a:bodyPr wrap="square">
            <a:spAutoFit/>
          </a:bodyPr>
          <a:lstStyle/>
          <a:p>
            <a:r>
              <a:rPr lang="en-US" altLang="en-US" dirty="0"/>
              <a:t>3-way join: find names of students taking a 2-unit course - in rel. algebra??</a:t>
            </a:r>
          </a:p>
        </p:txBody>
      </p:sp>
    </p:spTree>
    <p:extLst>
      <p:ext uri="{BB962C8B-B14F-4D97-AF65-F5344CB8AC3E}">
        <p14:creationId xmlns:p14="http://schemas.microsoft.com/office/powerpoint/2010/main" val="1474648966"/>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44035"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4403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5F4E8DBF-0C41-43C1-984D-E09E407321C5}" type="slidenum">
              <a:rPr lang="en-US" altLang="en-US" sz="1400"/>
              <a:pPr>
                <a:spcBef>
                  <a:spcPct val="0"/>
                </a:spcBef>
                <a:buFontTx/>
                <a:buNone/>
              </a:pPr>
              <a:t>59</a:t>
            </a:fld>
            <a:endParaRPr lang="en-US" altLang="en-US" sz="1400"/>
          </a:p>
        </p:txBody>
      </p:sp>
      <p:sp>
        <p:nvSpPr>
          <p:cNvPr id="44037" name="Rectangle 2"/>
          <p:cNvSpPr>
            <a:spLocks noGrp="1" noChangeArrowheads="1"/>
          </p:cNvSpPr>
          <p:nvPr>
            <p:ph type="title"/>
          </p:nvPr>
        </p:nvSpPr>
        <p:spPr/>
        <p:txBody>
          <a:bodyPr/>
          <a:lstStyle/>
          <a:p>
            <a:r>
              <a:rPr lang="en-US" altLang="en-US" smtClean="0"/>
              <a:t>Even more examples:</a:t>
            </a:r>
          </a:p>
        </p:txBody>
      </p:sp>
      <p:sp>
        <p:nvSpPr>
          <p:cNvPr id="44038" name="Rectangle 3"/>
          <p:cNvSpPr>
            <a:spLocks noGrp="1" noChangeArrowheads="1"/>
          </p:cNvSpPr>
          <p:nvPr>
            <p:ph type="body" idx="1"/>
          </p:nvPr>
        </p:nvSpPr>
        <p:spPr/>
        <p:txBody>
          <a:bodyPr/>
          <a:lstStyle/>
          <a:p>
            <a:r>
              <a:rPr lang="en-US" altLang="en-US" smtClean="0"/>
              <a:t>self -joins: find Tom</a:t>
            </a:r>
            <a:r>
              <a:rPr lang="ja-JP" altLang="en-US" smtClean="0"/>
              <a:t>’</a:t>
            </a:r>
            <a:r>
              <a:rPr lang="en-US" altLang="ja-JP" smtClean="0"/>
              <a:t>s grandparent(s)</a:t>
            </a:r>
            <a:endParaRPr lang="en-US" altLang="en-US" smtClean="0"/>
          </a:p>
        </p:txBody>
      </p:sp>
      <p:graphicFrame>
        <p:nvGraphicFramePr>
          <p:cNvPr id="44039" name="Object 2"/>
          <p:cNvGraphicFramePr>
            <a:graphicFrameLocks noChangeAspect="1"/>
          </p:cNvGraphicFramePr>
          <p:nvPr>
            <p:extLst>
              <p:ext uri="{D42A27DB-BD31-4B8C-83A1-F6EECF244321}">
                <p14:modId xmlns:p14="http://schemas.microsoft.com/office/powerpoint/2010/main" val="2645342896"/>
              </p:ext>
            </p:extLst>
          </p:nvPr>
        </p:nvGraphicFramePr>
        <p:xfrm>
          <a:off x="452438" y="1303338"/>
          <a:ext cx="2778125" cy="1785937"/>
        </p:xfrm>
        <a:graphic>
          <a:graphicData uri="http://schemas.openxmlformats.org/presentationml/2006/ole">
            <mc:AlternateContent xmlns:mc="http://schemas.openxmlformats.org/markup-compatibility/2006">
              <mc:Choice xmlns:v="urn:schemas-microsoft-com:vml" Requires="v">
                <p:oleObj spid="_x0000_s19826" name="Worksheet" r:id="rId3" imgW="2962772" imgH="1914887" progId="Excel.Sheet.8">
                  <p:embed/>
                </p:oleObj>
              </mc:Choice>
              <mc:Fallback>
                <p:oleObj name="Worksheet" r:id="rId3" imgW="2962772" imgH="1914887" progId="Excel.Sheet.8">
                  <p:embed/>
                  <p:pic>
                    <p:nvPicPr>
                      <p:cNvPr id="4403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1303338"/>
                        <a:ext cx="2778125" cy="178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4040" name="Object 3"/>
          <p:cNvGraphicFramePr>
            <a:graphicFrameLocks noChangeAspect="1"/>
          </p:cNvGraphicFramePr>
          <p:nvPr>
            <p:extLst>
              <p:ext uri="{D42A27DB-BD31-4B8C-83A1-F6EECF244321}">
                <p14:modId xmlns:p14="http://schemas.microsoft.com/office/powerpoint/2010/main" val="12014285"/>
              </p:ext>
            </p:extLst>
          </p:nvPr>
        </p:nvGraphicFramePr>
        <p:xfrm>
          <a:off x="3962400" y="1295400"/>
          <a:ext cx="2778125" cy="1785938"/>
        </p:xfrm>
        <a:graphic>
          <a:graphicData uri="http://schemas.openxmlformats.org/presentationml/2006/ole">
            <mc:AlternateContent xmlns:mc="http://schemas.openxmlformats.org/markup-compatibility/2006">
              <mc:Choice xmlns:v="urn:schemas-microsoft-com:vml" Requires="v">
                <p:oleObj spid="_x0000_s19827" name="Worksheet" r:id="rId5" imgW="2962772" imgH="1914887" progId="Excel.Sheet.8">
                  <p:embed/>
                </p:oleObj>
              </mc:Choice>
              <mc:Fallback>
                <p:oleObj name="Worksheet" r:id="rId5" imgW="2962772" imgH="1914887" progId="Excel.Sheet.8">
                  <p:embed/>
                  <p:pic>
                    <p:nvPicPr>
                      <p:cNvPr id="4404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295400"/>
                        <a:ext cx="2778125" cy="178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4041" name="Line 6"/>
          <p:cNvSpPr>
            <a:spLocks noChangeShapeType="1"/>
          </p:cNvSpPr>
          <p:nvPr/>
        </p:nvSpPr>
        <p:spPr bwMode="auto">
          <a:xfrm flipH="1">
            <a:off x="3124200" y="2209800"/>
            <a:ext cx="6858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4042" name="Oval 7"/>
          <p:cNvSpPr>
            <a:spLocks noChangeArrowheads="1"/>
          </p:cNvSpPr>
          <p:nvPr/>
        </p:nvSpPr>
        <p:spPr bwMode="auto">
          <a:xfrm>
            <a:off x="5334000" y="1981200"/>
            <a:ext cx="685800" cy="4572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endParaRPr lang="en-US" altLang="en-US" sz="2400"/>
          </a:p>
        </p:txBody>
      </p:sp>
      <p:sp>
        <p:nvSpPr>
          <p:cNvPr id="44043" name="Oval 8"/>
          <p:cNvSpPr>
            <a:spLocks noChangeArrowheads="1"/>
          </p:cNvSpPr>
          <p:nvPr/>
        </p:nvSpPr>
        <p:spPr bwMode="auto">
          <a:xfrm>
            <a:off x="5334000" y="2667000"/>
            <a:ext cx="685800" cy="4572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endParaRPr lang="en-US" altLang="en-US" sz="2400"/>
          </a:p>
        </p:txBody>
      </p:sp>
      <p:graphicFrame>
        <p:nvGraphicFramePr>
          <p:cNvPr id="12" name="Object 2"/>
          <p:cNvGraphicFramePr>
            <a:graphicFrameLocks noChangeAspect="1"/>
          </p:cNvGraphicFramePr>
          <p:nvPr>
            <p:extLst>
              <p:ext uri="{D42A27DB-BD31-4B8C-83A1-F6EECF244321}">
                <p14:modId xmlns:p14="http://schemas.microsoft.com/office/powerpoint/2010/main" val="1017287418"/>
              </p:ext>
            </p:extLst>
          </p:nvPr>
        </p:nvGraphicFramePr>
        <p:xfrm>
          <a:off x="2084387" y="3775075"/>
          <a:ext cx="3756025" cy="2154238"/>
        </p:xfrm>
        <a:graphic>
          <a:graphicData uri="http://schemas.openxmlformats.org/presentationml/2006/ole">
            <mc:AlternateContent xmlns:mc="http://schemas.openxmlformats.org/markup-compatibility/2006">
              <mc:Choice xmlns:v="urn:schemas-microsoft-com:vml" Requires="v">
                <p:oleObj spid="_x0000_s19828" name="Equation" r:id="rId6" imgW="1549400" imgH="889000" progId="Equation.3">
                  <p:embed/>
                </p:oleObj>
              </mc:Choice>
              <mc:Fallback>
                <p:oleObj name="Equation" r:id="rId6" imgW="1549400" imgH="889000" progId="Equation.3">
                  <p:embed/>
                  <p:pic>
                    <p:nvPicPr>
                      <p:cNvPr id="45063"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4387" y="3775075"/>
                        <a:ext cx="3756025" cy="215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68273282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ChangeArrowheads="1"/>
          </p:cNvSpPr>
          <p:nvPr>
            <p:ph type="body" idx="1"/>
          </p:nvPr>
        </p:nvSpPr>
        <p:spPr>
          <a:xfrm>
            <a:off x="36443" y="950844"/>
            <a:ext cx="9077739" cy="5867400"/>
          </a:xfrm>
        </p:spPr>
        <p:txBody>
          <a:bodyPr/>
          <a:lstStyle/>
          <a:p>
            <a:pPr marL="0" indent="0">
              <a:lnSpc>
                <a:spcPct val="150000"/>
              </a:lnSpc>
              <a:spcBef>
                <a:spcPct val="0"/>
              </a:spcBef>
              <a:buClrTx/>
              <a:buSzTx/>
              <a:buNone/>
            </a:pPr>
            <a:r>
              <a:rPr lang="en-US" altLang="en-US" sz="4400" b="1" dirty="0" smtClean="0">
                <a:solidFill>
                  <a:srgbClr val="212529"/>
                </a:solidFill>
                <a:effectLst>
                  <a:outerShdw blurRad="38100" dist="38100" dir="2700000" algn="tl">
                    <a:srgbClr val="000000">
                      <a:alpha val="43137"/>
                    </a:srgbClr>
                  </a:outerShdw>
                </a:effectLst>
                <a:latin typeface="system-ui"/>
              </a:rPr>
              <a:t>Syntax</a:t>
            </a:r>
            <a:r>
              <a:rPr lang="en-US" altLang="en-US" sz="4400" b="1" dirty="0">
                <a:solidFill>
                  <a:srgbClr val="212529"/>
                </a:solidFill>
                <a:effectLst>
                  <a:outerShdw blurRad="38100" dist="38100" dir="2700000" algn="tl">
                    <a:srgbClr val="000000">
                      <a:alpha val="43137"/>
                    </a:srgbClr>
                  </a:outerShdw>
                </a:effectLst>
                <a:latin typeface="system-ui"/>
              </a:rPr>
              <a:t>:</a:t>
            </a:r>
            <a:r>
              <a:rPr lang="en-US" altLang="en-US" sz="4400" dirty="0">
                <a:solidFill>
                  <a:srgbClr val="212529"/>
                </a:solidFill>
                <a:effectLst>
                  <a:outerShdw blurRad="38100" dist="38100" dir="2700000" algn="tl">
                    <a:srgbClr val="000000">
                      <a:alpha val="43137"/>
                    </a:srgbClr>
                  </a:outerShdw>
                </a:effectLst>
                <a:latin typeface="system-ui"/>
              </a:rPr>
              <a:t> </a:t>
            </a:r>
            <a:endParaRPr lang="en-US" altLang="en-US" sz="4400" dirty="0" smtClean="0">
              <a:solidFill>
                <a:srgbClr val="212529"/>
              </a:solidFill>
              <a:effectLst>
                <a:outerShdw blurRad="38100" dist="38100" dir="2700000" algn="tl">
                  <a:srgbClr val="000000">
                    <a:alpha val="43137"/>
                  </a:srgbClr>
                </a:outerShdw>
              </a:effectLst>
              <a:latin typeface="system-ui"/>
            </a:endParaRPr>
          </a:p>
          <a:p>
            <a:pPr>
              <a:lnSpc>
                <a:spcPct val="150000"/>
              </a:lnSpc>
              <a:spcBef>
                <a:spcPct val="0"/>
              </a:spcBef>
              <a:buClrTx/>
              <a:buSzTx/>
              <a:buFont typeface="Wingdings" panose="05000000000000000000" pitchFamily="2" charset="2"/>
              <a:buChar char="§"/>
            </a:pPr>
            <a:r>
              <a:rPr lang="en-US" altLang="en-US" sz="4400" b="1" dirty="0" smtClean="0">
                <a:solidFill>
                  <a:srgbClr val="D63384"/>
                </a:solidFill>
                <a:effectLst>
                  <a:outerShdw blurRad="38100" dist="38100" dir="2700000" algn="tl">
                    <a:srgbClr val="000000">
                      <a:alpha val="43137"/>
                    </a:srgbClr>
                  </a:outerShdw>
                </a:effectLst>
                <a:latin typeface="var(--bs-font-monospace)"/>
              </a:rPr>
              <a:t>{ t </a:t>
            </a:r>
            <a:r>
              <a:rPr lang="en-US" altLang="en-US" sz="4400" b="1" dirty="0">
                <a:solidFill>
                  <a:srgbClr val="D63384"/>
                </a:solidFill>
                <a:effectLst>
                  <a:outerShdw blurRad="38100" dist="38100" dir="2700000" algn="tl">
                    <a:srgbClr val="000000">
                      <a:alpha val="43137"/>
                    </a:srgbClr>
                  </a:outerShdw>
                </a:effectLst>
                <a:latin typeface="var(--bs-font-monospace)"/>
              </a:rPr>
              <a:t>| </a:t>
            </a:r>
            <a:r>
              <a:rPr lang="en-US" altLang="en-US" sz="4400" b="1" dirty="0" smtClean="0">
                <a:solidFill>
                  <a:srgbClr val="D63384"/>
                </a:solidFill>
                <a:effectLst>
                  <a:outerShdw blurRad="38100" dist="38100" dir="2700000" algn="tl">
                    <a:srgbClr val="000000">
                      <a:alpha val="43137"/>
                    </a:srgbClr>
                  </a:outerShdw>
                </a:effectLst>
                <a:latin typeface="var(--bs-font-monospace)"/>
              </a:rPr>
              <a:t>P(t) }</a:t>
            </a:r>
            <a:endParaRPr lang="en-US" altLang="en-US" sz="1600" b="1" dirty="0" smtClean="0">
              <a:solidFill>
                <a:srgbClr val="D63384"/>
              </a:solidFill>
              <a:effectLst>
                <a:outerShdw blurRad="38100" dist="38100" dir="2700000" algn="tl">
                  <a:srgbClr val="000000">
                    <a:alpha val="43137"/>
                  </a:srgbClr>
                </a:outerShdw>
              </a:effectLst>
              <a:latin typeface="var(--bs-font-monospace)"/>
            </a:endParaRPr>
          </a:p>
          <a:p>
            <a:pPr marL="457200" lvl="1" indent="0" algn="just">
              <a:lnSpc>
                <a:spcPct val="150000"/>
              </a:lnSpc>
              <a:spcBef>
                <a:spcPct val="0"/>
              </a:spcBef>
              <a:buClrTx/>
              <a:buSzTx/>
              <a:buNone/>
            </a:pPr>
            <a:r>
              <a:rPr lang="en-US" altLang="en-US" sz="4000" b="1" dirty="0" smtClean="0">
                <a:solidFill>
                  <a:srgbClr val="D63384"/>
                </a:solidFill>
                <a:latin typeface="var(--bs-font-monospace)"/>
              </a:rPr>
              <a:t>A set of all tuples t such that P(t) </a:t>
            </a:r>
            <a:r>
              <a:rPr lang="en-US" altLang="en-US" sz="4000" b="1" dirty="0">
                <a:solidFill>
                  <a:schemeClr val="tx2"/>
                </a:solidFill>
                <a:cs typeface="ＭＳ Ｐゴシック" charset="0"/>
              </a:rPr>
              <a:t>(PREDICATE(t) or CONDITION(t</a:t>
            </a:r>
            <a:r>
              <a:rPr lang="en-US" altLang="en-US" sz="4000" b="1" dirty="0" smtClean="0">
                <a:solidFill>
                  <a:schemeClr val="tx2"/>
                </a:solidFill>
                <a:cs typeface="ＭＳ Ｐゴシック" charset="0"/>
              </a:rPr>
              <a:t>)) </a:t>
            </a:r>
            <a:r>
              <a:rPr lang="en-US" altLang="en-US" sz="4000" b="1" dirty="0" smtClean="0">
                <a:solidFill>
                  <a:srgbClr val="D63384"/>
                </a:solidFill>
                <a:latin typeface="var(--bs-font-monospace)"/>
              </a:rPr>
              <a:t>is true for t;</a:t>
            </a:r>
          </a:p>
        </p:txBody>
      </p:sp>
      <p:sp>
        <p:nvSpPr>
          <p:cNvPr id="2" name="Title 1"/>
          <p:cNvSpPr>
            <a:spLocks noGrp="1"/>
          </p:cNvSpPr>
          <p:nvPr>
            <p:ph type="title"/>
          </p:nvPr>
        </p:nvSpPr>
        <p:spPr>
          <a:xfrm>
            <a:off x="0" y="1"/>
            <a:ext cx="9144000" cy="914400"/>
          </a:xfrm>
        </p:spPr>
        <p:txBody>
          <a:bodyPr/>
          <a:lstStyle/>
          <a:p>
            <a:r>
              <a:rPr lang="en-US" sz="4000" dirty="0">
                <a:effectLst>
                  <a:outerShdw blurRad="38100" dist="38100" dir="2700000" algn="tl">
                    <a:srgbClr val="000000">
                      <a:alpha val="43137"/>
                    </a:srgbClr>
                  </a:outerShdw>
                </a:effectLst>
              </a:rPr>
              <a:t>Tuple Relational Calculus (TRC)</a:t>
            </a:r>
          </a:p>
        </p:txBody>
      </p:sp>
    </p:spTree>
    <p:extLst>
      <p:ext uri="{BB962C8B-B14F-4D97-AF65-F5344CB8AC3E}">
        <p14:creationId xmlns:p14="http://schemas.microsoft.com/office/powerpoint/2010/main" val="202381635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47107"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4710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E1F212E7-40E0-4A7C-9644-2243CE3AE0A9}" type="slidenum">
              <a:rPr lang="en-US" altLang="en-US" sz="1400"/>
              <a:pPr>
                <a:spcBef>
                  <a:spcPct val="0"/>
                </a:spcBef>
                <a:buFontTx/>
                <a:buNone/>
              </a:pPr>
              <a:t>60</a:t>
            </a:fld>
            <a:endParaRPr lang="en-US" altLang="en-US" sz="1400"/>
          </a:p>
        </p:txBody>
      </p:sp>
      <p:sp>
        <p:nvSpPr>
          <p:cNvPr id="47109" name="Rectangle 2"/>
          <p:cNvSpPr>
            <a:spLocks noGrp="1" noChangeArrowheads="1"/>
          </p:cNvSpPr>
          <p:nvPr>
            <p:ph type="title"/>
          </p:nvPr>
        </p:nvSpPr>
        <p:spPr>
          <a:xfrm>
            <a:off x="0" y="0"/>
            <a:ext cx="9120188" cy="685799"/>
          </a:xfrm>
        </p:spPr>
        <p:txBody>
          <a:bodyPr/>
          <a:lstStyle/>
          <a:p>
            <a:r>
              <a:rPr lang="en-US" altLang="en-US" smtClean="0"/>
              <a:t>Hard examples: DIVISION</a:t>
            </a:r>
          </a:p>
        </p:txBody>
      </p:sp>
      <p:sp>
        <p:nvSpPr>
          <p:cNvPr id="47110" name="Rectangle 3"/>
          <p:cNvSpPr>
            <a:spLocks noGrp="1" noChangeArrowheads="1"/>
          </p:cNvSpPr>
          <p:nvPr>
            <p:ph type="body" idx="1"/>
          </p:nvPr>
        </p:nvSpPr>
        <p:spPr>
          <a:xfrm>
            <a:off x="59634" y="1101089"/>
            <a:ext cx="8931966" cy="575312"/>
          </a:xfrm>
        </p:spPr>
        <p:txBody>
          <a:bodyPr/>
          <a:lstStyle/>
          <a:p>
            <a:r>
              <a:rPr lang="en-US" altLang="en-US" dirty="0"/>
              <a:t>F</a:t>
            </a:r>
            <a:r>
              <a:rPr lang="en-US" altLang="en-US" dirty="0" smtClean="0"/>
              <a:t>ind suppliers that shipped all the LAPTOP parts</a:t>
            </a:r>
          </a:p>
        </p:txBody>
      </p:sp>
      <p:grpSp>
        <p:nvGrpSpPr>
          <p:cNvPr id="47112" name="Group 7"/>
          <p:cNvGrpSpPr>
            <a:grpSpLocks/>
          </p:cNvGrpSpPr>
          <p:nvPr/>
        </p:nvGrpSpPr>
        <p:grpSpPr bwMode="auto">
          <a:xfrm>
            <a:off x="8534400" y="152400"/>
            <a:ext cx="457200" cy="646113"/>
            <a:chOff x="8458200" y="1219200"/>
            <a:chExt cx="457200" cy="646331"/>
          </a:xfrm>
        </p:grpSpPr>
        <p:sp>
          <p:nvSpPr>
            <p:cNvPr id="9" name="Isosceles Triangle 8"/>
            <p:cNvSpPr/>
            <p:nvPr/>
          </p:nvSpPr>
          <p:spPr bwMode="auto">
            <a:xfrm>
              <a:off x="8458200" y="1219200"/>
              <a:ext cx="457200" cy="533580"/>
            </a:xfrm>
            <a:prstGeom prst="triangle">
              <a:avLst/>
            </a:prstGeom>
            <a:solidFill>
              <a:srgbClr val="FFFF00"/>
            </a:solidFill>
            <a:ln w="28575" cap="flat" cmpd="sng" algn="ctr">
              <a:solidFill>
                <a:schemeClr val="tx1">
                  <a:lumMod val="50000"/>
                </a:schemeClr>
              </a:solidFill>
              <a:prstDash val="solid"/>
              <a:round/>
              <a:headEnd type="none" w="sm" len="sm"/>
              <a:tailEnd type="triangle" w="med" len="med"/>
            </a:ln>
            <a:effectLst/>
          </p:spPr>
          <p:txBody>
            <a:bodyPr wrap="none" anchor="ctr"/>
            <a:lstStyle/>
            <a:p>
              <a:pPr>
                <a:spcBef>
                  <a:spcPct val="50000"/>
                </a:spcBef>
                <a:defRPr/>
              </a:pPr>
              <a:endParaRPr lang="en-US" dirty="0">
                <a:latin typeface="Times New Roman" pitchFamily="-112" charset="0"/>
                <a:ea typeface="+mn-ea"/>
              </a:endParaRPr>
            </a:p>
          </p:txBody>
        </p:sp>
        <p:sp>
          <p:nvSpPr>
            <p:cNvPr id="47114" name="TextBox 9"/>
            <p:cNvSpPr txBox="1">
              <a:spLocks noChangeArrowheads="1"/>
            </p:cNvSpPr>
            <p:nvPr/>
          </p:nvSpPr>
          <p:spPr bwMode="auto">
            <a:xfrm>
              <a:off x="8534400" y="1219200"/>
              <a:ext cx="38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3600">
                  <a:solidFill>
                    <a:srgbClr val="000033"/>
                  </a:solidFill>
                </a:rPr>
                <a:t>!</a:t>
              </a:r>
              <a:endParaRPr lang="en-US" altLang="en-US" sz="2400">
                <a:solidFill>
                  <a:srgbClr val="000033"/>
                </a:solidFill>
              </a:endParaRPr>
            </a:p>
          </p:txBody>
        </p:sp>
      </p:grpSp>
      <p:sp>
        <p:nvSpPr>
          <p:cNvPr id="11" name="Rectangle 3"/>
          <p:cNvSpPr txBox="1">
            <a:spLocks noChangeArrowheads="1"/>
          </p:cNvSpPr>
          <p:nvPr/>
        </p:nvSpPr>
        <p:spPr bwMode="auto">
          <a:xfrm>
            <a:off x="4136334" y="4648200"/>
            <a:ext cx="4800600" cy="232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b="1" kern="0" dirty="0" smtClean="0">
                <a:latin typeface="Courier New" panose="02070309020205020404" pitchFamily="49" charset="0"/>
                <a:cs typeface="Courier New" panose="02070309020205020404" pitchFamily="49" charset="0"/>
              </a:rPr>
              <a:t>{t|</a:t>
            </a:r>
            <a:r>
              <a:rPr lang="en-US" altLang="en-US" b="1" dirty="0">
                <a:latin typeface="Symbol" panose="05050102010706020507" pitchFamily="18" charset="2"/>
              </a:rPr>
              <a:t> </a:t>
            </a:r>
            <a:r>
              <a:rPr lang="en-US" altLang="en-US" b="1" dirty="0" smtClean="0">
                <a:latin typeface="Symbol" panose="05050102010706020507" pitchFamily="18" charset="2"/>
              </a:rPr>
              <a:t></a:t>
            </a:r>
            <a:r>
              <a:rPr lang="en-US" altLang="en-US" b="1" dirty="0" smtClean="0">
                <a:latin typeface="Courier New" panose="02070309020205020404" pitchFamily="49" charset="0"/>
                <a:cs typeface="Courier New" panose="02070309020205020404" pitchFamily="49" charset="0"/>
              </a:rPr>
              <a:t>p(p </a:t>
            </a:r>
            <a:r>
              <a:rPr lang="en-US" altLang="en-US" b="1" dirty="0" smtClean="0">
                <a:latin typeface="Courier New" panose="02070309020205020404" pitchFamily="49" charset="0"/>
                <a:cs typeface="Courier New" panose="02070309020205020404" pitchFamily="49" charset="0"/>
                <a:sym typeface="Symbol" panose="05050102010706020507" pitchFamily="18" charset="2"/>
              </a:rPr>
              <a:t> </a:t>
            </a:r>
            <a:r>
              <a:rPr lang="en-US" altLang="en-US" b="1" dirty="0" smtClean="0">
                <a:latin typeface="Courier New" panose="02070309020205020404" pitchFamily="49" charset="0"/>
                <a:cs typeface="Courier New" panose="02070309020205020404" pitchFamily="49" charset="0"/>
              </a:rPr>
              <a:t>LAPTOP =&gt;(</a:t>
            </a:r>
          </a:p>
          <a:p>
            <a:pPr marL="0" indent="0">
              <a:buNone/>
            </a:pPr>
            <a:r>
              <a:rPr lang="en-US" altLang="en-US" b="1" kern="0" dirty="0" smtClean="0">
                <a:latin typeface="Courier New" panose="02070309020205020404" pitchFamily="49" charset="0"/>
                <a:cs typeface="Courier New" panose="02070309020205020404" pitchFamily="49" charset="0"/>
              </a:rPr>
              <a:t> </a:t>
            </a:r>
            <a:r>
              <a:rPr lang="en-US" altLang="en-US" b="1" dirty="0" smtClean="0">
                <a:latin typeface="Symbol" panose="05050102010706020507" pitchFamily="18" charset="2"/>
              </a:rPr>
              <a:t></a:t>
            </a:r>
            <a:r>
              <a:rPr lang="en-US" altLang="en-US" b="1" dirty="0" smtClean="0">
                <a:latin typeface="Courier New" panose="02070309020205020404" pitchFamily="49" charset="0"/>
                <a:cs typeface="Courier New" panose="02070309020205020404" pitchFamily="49" charset="0"/>
              </a:rPr>
              <a:t>s </a:t>
            </a:r>
            <a:r>
              <a:rPr lang="en-US" altLang="en-US" b="1" kern="0" dirty="0" smtClean="0">
                <a:latin typeface="Courier New" panose="02070309020205020404" pitchFamily="49" charset="0"/>
                <a:cs typeface="Courier New" panose="02070309020205020404" pitchFamily="49" charset="0"/>
                <a:sym typeface="Symbol" panose="05050102010706020507" pitchFamily="18" charset="2"/>
              </a:rPr>
              <a:t> </a:t>
            </a:r>
            <a:r>
              <a:rPr lang="en-US" altLang="en-US" b="1" dirty="0" smtClean="0">
                <a:latin typeface="Courier New" panose="02070309020205020404" pitchFamily="49" charset="0"/>
                <a:cs typeface="Courier New" panose="02070309020205020404" pitchFamily="49" charset="0"/>
              </a:rPr>
              <a:t>SHIPMENT (</a:t>
            </a:r>
          </a:p>
          <a:p>
            <a:pPr marL="0" indent="0">
              <a:buNone/>
            </a:pPr>
            <a:r>
              <a:rPr lang="en-US" altLang="en-US" b="1" kern="0" dirty="0" smtClean="0">
                <a:latin typeface="Courier New" panose="02070309020205020404" pitchFamily="49" charset="0"/>
                <a:cs typeface="Courier New" panose="02070309020205020404" pitchFamily="49" charset="0"/>
              </a:rPr>
              <a:t> </a:t>
            </a:r>
            <a:r>
              <a:rPr lang="en-US" altLang="en-US" b="1" kern="0" dirty="0" err="1" smtClean="0">
                <a:latin typeface="Courier New" panose="02070309020205020404" pitchFamily="49" charset="0"/>
                <a:cs typeface="Courier New" panose="02070309020205020404" pitchFamily="49" charset="0"/>
              </a:rPr>
              <a:t>t.s</a:t>
            </a:r>
            <a:r>
              <a:rPr lang="en-US" altLang="en-US" b="1" kern="0" dirty="0" smtClean="0">
                <a:latin typeface="Courier New" panose="02070309020205020404" pitchFamily="49" charset="0"/>
                <a:cs typeface="Courier New" panose="02070309020205020404" pitchFamily="49" charset="0"/>
              </a:rPr>
              <a:t># = </a:t>
            </a:r>
            <a:r>
              <a:rPr lang="en-US" altLang="en-US" b="1" kern="0" dirty="0" err="1" smtClean="0">
                <a:latin typeface="Courier New" panose="02070309020205020404" pitchFamily="49" charset="0"/>
                <a:cs typeface="Courier New" panose="02070309020205020404" pitchFamily="49" charset="0"/>
              </a:rPr>
              <a:t>s.s</a:t>
            </a:r>
            <a:r>
              <a:rPr lang="en-US" altLang="en-US" b="1" kern="0" dirty="0" smtClean="0">
                <a:latin typeface="Courier New" panose="02070309020205020404" pitchFamily="49" charset="0"/>
                <a:cs typeface="Courier New" panose="02070309020205020404" pitchFamily="49" charset="0"/>
              </a:rPr>
              <a:t># </a:t>
            </a:r>
            <a:r>
              <a:rPr lang="en-US" altLang="en-US" b="1" kern="0" dirty="0" smtClean="0">
                <a:latin typeface="Courier New" panose="02070309020205020404" pitchFamily="49" charset="0"/>
                <a:cs typeface="Courier New" panose="02070309020205020404" pitchFamily="49" charset="0"/>
                <a:sym typeface="Symbol" panose="05050102010706020507" pitchFamily="18" charset="2"/>
              </a:rPr>
              <a:t></a:t>
            </a:r>
            <a:endParaRPr lang="en-US" altLang="en-US" b="1" kern="0" dirty="0" smtClean="0">
              <a:latin typeface="Courier New" panose="02070309020205020404" pitchFamily="49" charset="0"/>
              <a:cs typeface="Courier New" panose="02070309020205020404" pitchFamily="49" charset="0"/>
            </a:endParaRPr>
          </a:p>
          <a:p>
            <a:pPr marL="0" indent="0">
              <a:buNone/>
            </a:pPr>
            <a:r>
              <a:rPr lang="en-US" altLang="en-US" b="1" kern="0" dirty="0" smtClean="0">
                <a:latin typeface="Courier New" panose="02070309020205020404" pitchFamily="49" charset="0"/>
                <a:cs typeface="Courier New" panose="02070309020205020404" pitchFamily="49" charset="0"/>
              </a:rPr>
              <a:t> </a:t>
            </a:r>
            <a:r>
              <a:rPr lang="en-US" altLang="en-US" b="1" kern="0" dirty="0" err="1" smtClean="0">
                <a:latin typeface="Courier New" panose="02070309020205020404" pitchFamily="49" charset="0"/>
                <a:cs typeface="Courier New" panose="02070309020205020404" pitchFamily="49" charset="0"/>
              </a:rPr>
              <a:t>s.P</a:t>
            </a:r>
            <a:r>
              <a:rPr lang="en-US" altLang="en-US" b="1" kern="0" dirty="0" smtClean="0">
                <a:latin typeface="Courier New" panose="02070309020205020404" pitchFamily="49" charset="0"/>
                <a:cs typeface="Courier New" panose="02070309020205020404" pitchFamily="49" charset="0"/>
              </a:rPr>
              <a:t># = </a:t>
            </a:r>
            <a:r>
              <a:rPr lang="en-US" altLang="en-US" b="1" kern="0" dirty="0" err="1" smtClean="0">
                <a:latin typeface="Courier New" panose="02070309020205020404" pitchFamily="49" charset="0"/>
                <a:cs typeface="Courier New" panose="02070309020205020404" pitchFamily="49" charset="0"/>
              </a:rPr>
              <a:t>p.p</a:t>
            </a:r>
            <a:r>
              <a:rPr lang="en-US" altLang="en-US" b="1" kern="0" dirty="0" smtClean="0">
                <a:latin typeface="Courier New" panose="02070309020205020404" pitchFamily="49" charset="0"/>
                <a:cs typeface="Courier New" panose="02070309020205020404" pitchFamily="49"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399105443"/>
              </p:ext>
            </p:extLst>
          </p:nvPr>
        </p:nvGraphicFramePr>
        <p:xfrm>
          <a:off x="381000" y="1712844"/>
          <a:ext cx="2133600" cy="32004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406909628"/>
                    </a:ext>
                  </a:extLst>
                </a:gridCol>
                <a:gridCol w="1066800">
                  <a:extLst>
                    <a:ext uri="{9D8B030D-6E8A-4147-A177-3AD203B41FA5}">
                      <a16:colId xmlns:a16="http://schemas.microsoft.com/office/drawing/2014/main" val="1116941582"/>
                    </a:ext>
                  </a:extLst>
                </a:gridCol>
              </a:tblGrid>
              <a:tr h="301625">
                <a:tc gridSpan="2">
                  <a:txBody>
                    <a:bodyPr/>
                    <a:lstStyle/>
                    <a:p>
                      <a:r>
                        <a:rPr lang="en-US" sz="2400" dirty="0" smtClean="0">
                          <a:solidFill>
                            <a:sysClr val="windowText" lastClr="000000"/>
                          </a:solidFill>
                        </a:rPr>
                        <a:t>SHIPMENT</a:t>
                      </a:r>
                      <a:endParaRPr lang="en-US" sz="24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1512185"/>
                  </a:ext>
                </a:extLst>
              </a:tr>
              <a:tr h="301625">
                <a:tc>
                  <a:txBody>
                    <a:bodyPr/>
                    <a:lstStyle/>
                    <a:p>
                      <a:r>
                        <a:rPr lang="en-US" sz="2400" dirty="0" smtClean="0"/>
                        <a:t>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P#</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72409"/>
                  </a:ext>
                </a:extLst>
              </a:tr>
              <a:tr h="301625">
                <a:tc>
                  <a:txBody>
                    <a:bodyPr/>
                    <a:lstStyle/>
                    <a:p>
                      <a:r>
                        <a:rPr lang="en-US" sz="2400" dirty="0" smtClean="0">
                          <a:solidFill>
                            <a:sysClr val="windowText" lastClr="000000"/>
                          </a:solidFill>
                        </a:rPr>
                        <a:t>S1</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P1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2489187"/>
                  </a:ext>
                </a:extLst>
              </a:tr>
              <a:tr h="301625">
                <a:tc>
                  <a:txBody>
                    <a:bodyPr/>
                    <a:lstStyle/>
                    <a:p>
                      <a:r>
                        <a:rPr lang="en-US" sz="2400" dirty="0" smtClean="0">
                          <a:solidFill>
                            <a:sysClr val="windowText" lastClr="000000"/>
                          </a:solidFill>
                        </a:rPr>
                        <a:t>S2</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P1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8351"/>
                  </a:ext>
                </a:extLst>
              </a:tr>
              <a:tr h="301625">
                <a:tc>
                  <a:txBody>
                    <a:bodyPr/>
                    <a:lstStyle/>
                    <a:p>
                      <a:r>
                        <a:rPr lang="en-US" sz="2400" dirty="0" smtClean="0">
                          <a:solidFill>
                            <a:sysClr val="windowText" lastClr="000000"/>
                          </a:solidFill>
                        </a:rPr>
                        <a:t>S1</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ysClr val="windowText" lastClr="000000"/>
                          </a:solidFill>
                        </a:rPr>
                        <a:t>P2</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9647786"/>
                  </a:ext>
                </a:extLst>
              </a:tr>
              <a:tr h="301625">
                <a:tc>
                  <a:txBody>
                    <a:bodyPr/>
                    <a:lstStyle/>
                    <a:p>
                      <a:r>
                        <a:rPr lang="en-US" sz="2400" dirty="0" smtClean="0">
                          <a:solidFill>
                            <a:sysClr val="windowText" lastClr="000000"/>
                          </a:solidFill>
                        </a:rPr>
                        <a:t>S3</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ysClr val="windowText" lastClr="000000"/>
                          </a:solidFill>
                        </a:rPr>
                        <a:t>P1</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1547287"/>
                  </a:ext>
                </a:extLst>
              </a:tr>
              <a:tr h="301625">
                <a:tc>
                  <a:txBody>
                    <a:bodyPr/>
                    <a:lstStyle/>
                    <a:p>
                      <a:r>
                        <a:rPr lang="en-US" sz="2400" dirty="0" smtClean="0">
                          <a:solidFill>
                            <a:sysClr val="windowText" lastClr="000000"/>
                          </a:solidFill>
                        </a:rPr>
                        <a:t>S5</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ysClr val="windowText" lastClr="000000"/>
                          </a:solidFill>
                        </a:rPr>
                        <a:t>P3</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6477074"/>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155357790"/>
              </p:ext>
            </p:extLst>
          </p:nvPr>
        </p:nvGraphicFramePr>
        <p:xfrm>
          <a:off x="3062287" y="1765853"/>
          <a:ext cx="1471302" cy="1828800"/>
        </p:xfrm>
        <a:graphic>
          <a:graphicData uri="http://schemas.openxmlformats.org/drawingml/2006/table">
            <a:tbl>
              <a:tblPr firstRow="1" bandRow="1">
                <a:tableStyleId>{5C22544A-7EE6-4342-B048-85BDC9FD1C3A}</a:tableStyleId>
              </a:tblPr>
              <a:tblGrid>
                <a:gridCol w="1471302">
                  <a:extLst>
                    <a:ext uri="{9D8B030D-6E8A-4147-A177-3AD203B41FA5}">
                      <a16:colId xmlns:a16="http://schemas.microsoft.com/office/drawing/2014/main" val="2406909628"/>
                    </a:ext>
                  </a:extLst>
                </a:gridCol>
              </a:tblGrid>
              <a:tr h="301625">
                <a:tc>
                  <a:txBody>
                    <a:bodyPr/>
                    <a:lstStyle/>
                    <a:p>
                      <a:pPr algn="ctr"/>
                      <a:r>
                        <a:rPr lang="en-US" sz="2400" dirty="0" smtClean="0">
                          <a:solidFill>
                            <a:sysClr val="windowText" lastClr="000000"/>
                          </a:solidFill>
                        </a:rPr>
                        <a:t>LAPTOP</a:t>
                      </a:r>
                      <a:endParaRPr lang="en-US" sz="24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1512185"/>
                  </a:ext>
                </a:extLst>
              </a:tr>
              <a:tr h="301625">
                <a:tc>
                  <a:txBody>
                    <a:bodyPr/>
                    <a:lstStyle/>
                    <a:p>
                      <a:r>
                        <a:rPr lang="en-US" sz="2400" dirty="0" smtClean="0">
                          <a:solidFill>
                            <a:sysClr val="windowText" lastClr="000000"/>
                          </a:solidFill>
                        </a:rPr>
                        <a:t>P#</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72409"/>
                  </a:ext>
                </a:extLst>
              </a:tr>
              <a:tr h="301625">
                <a:tc>
                  <a:txBody>
                    <a:bodyPr/>
                    <a:lstStyle/>
                    <a:p>
                      <a:r>
                        <a:rPr lang="en-US" sz="2400" dirty="0" smtClean="0">
                          <a:solidFill>
                            <a:sysClr val="windowText" lastClr="000000"/>
                          </a:solidFill>
                        </a:rPr>
                        <a:t>P1</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2489187"/>
                  </a:ext>
                </a:extLst>
              </a:tr>
              <a:tr h="301625">
                <a:tc>
                  <a:txBody>
                    <a:bodyPr/>
                    <a:lstStyle/>
                    <a:p>
                      <a:r>
                        <a:rPr lang="en-US" sz="2400" dirty="0" smtClean="0">
                          <a:solidFill>
                            <a:sysClr val="windowText" lastClr="000000"/>
                          </a:solidFill>
                        </a:rPr>
                        <a:t>P2</a:t>
                      </a: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8351"/>
                  </a:ext>
                </a:extLst>
              </a:tr>
            </a:tbl>
          </a:graphicData>
        </a:graphic>
      </p:graphicFrame>
    </p:spTree>
    <p:extLst>
      <p:ext uri="{BB962C8B-B14F-4D97-AF65-F5344CB8AC3E}">
        <p14:creationId xmlns:p14="http://schemas.microsoft.com/office/powerpoint/2010/main" val="2821473061"/>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48131"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48132"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DE21A188-333A-4DD8-90B5-8BD9A0F066DE}" type="slidenum">
              <a:rPr lang="en-US" altLang="en-US" sz="1400"/>
              <a:pPr>
                <a:spcBef>
                  <a:spcPct val="0"/>
                </a:spcBef>
                <a:buFontTx/>
                <a:buNone/>
              </a:pPr>
              <a:t>61</a:t>
            </a:fld>
            <a:endParaRPr lang="en-US" altLang="en-US" sz="1400"/>
          </a:p>
        </p:txBody>
      </p:sp>
      <p:sp>
        <p:nvSpPr>
          <p:cNvPr id="48133" name="Rectangle 2"/>
          <p:cNvSpPr>
            <a:spLocks noGrp="1" noChangeArrowheads="1"/>
          </p:cNvSpPr>
          <p:nvPr>
            <p:ph type="title"/>
          </p:nvPr>
        </p:nvSpPr>
        <p:spPr/>
        <p:txBody>
          <a:bodyPr/>
          <a:lstStyle/>
          <a:p>
            <a:r>
              <a:rPr lang="en-US" altLang="en-US" smtClean="0"/>
              <a:t>General pattern</a:t>
            </a:r>
          </a:p>
        </p:txBody>
      </p:sp>
      <p:sp>
        <p:nvSpPr>
          <p:cNvPr id="48134" name="Rectangle 3"/>
          <p:cNvSpPr>
            <a:spLocks noGrp="1" noChangeArrowheads="1"/>
          </p:cNvSpPr>
          <p:nvPr>
            <p:ph type="body" idx="1"/>
          </p:nvPr>
        </p:nvSpPr>
        <p:spPr>
          <a:xfrm>
            <a:off x="26127" y="729434"/>
            <a:ext cx="9083040" cy="596279"/>
          </a:xfrm>
        </p:spPr>
        <p:txBody>
          <a:bodyPr/>
          <a:lstStyle/>
          <a:p>
            <a:r>
              <a:rPr lang="en-US" altLang="en-US" dirty="0" smtClean="0"/>
              <a:t>three equivalent versions:</a:t>
            </a:r>
          </a:p>
          <a:p>
            <a:pPr lvl="1">
              <a:buFontTx/>
              <a:buNone/>
            </a:pPr>
            <a:endParaRPr lang="en-US" altLang="en-US" dirty="0" smtClean="0"/>
          </a:p>
        </p:txBody>
      </p:sp>
      <p:grpSp>
        <p:nvGrpSpPr>
          <p:cNvPr id="48138" name="Group 9"/>
          <p:cNvGrpSpPr>
            <a:grpSpLocks/>
          </p:cNvGrpSpPr>
          <p:nvPr/>
        </p:nvGrpSpPr>
        <p:grpSpPr bwMode="auto">
          <a:xfrm>
            <a:off x="8534400" y="152400"/>
            <a:ext cx="457200" cy="646113"/>
            <a:chOff x="8458200" y="1219200"/>
            <a:chExt cx="457200" cy="646331"/>
          </a:xfrm>
        </p:grpSpPr>
        <p:sp>
          <p:nvSpPr>
            <p:cNvPr id="11" name="Isosceles Triangle 10"/>
            <p:cNvSpPr/>
            <p:nvPr/>
          </p:nvSpPr>
          <p:spPr bwMode="auto">
            <a:xfrm>
              <a:off x="8458200" y="1219200"/>
              <a:ext cx="457200" cy="533580"/>
            </a:xfrm>
            <a:prstGeom prst="triangle">
              <a:avLst/>
            </a:prstGeom>
            <a:solidFill>
              <a:srgbClr val="FFFF00"/>
            </a:solidFill>
            <a:ln w="28575" cap="flat" cmpd="sng" algn="ctr">
              <a:solidFill>
                <a:schemeClr val="tx1">
                  <a:lumMod val="50000"/>
                </a:schemeClr>
              </a:solidFill>
              <a:prstDash val="solid"/>
              <a:round/>
              <a:headEnd type="none" w="sm" len="sm"/>
              <a:tailEnd type="triangle" w="med" len="med"/>
            </a:ln>
            <a:effectLst/>
          </p:spPr>
          <p:txBody>
            <a:bodyPr wrap="none" anchor="ctr"/>
            <a:lstStyle/>
            <a:p>
              <a:pPr>
                <a:spcBef>
                  <a:spcPct val="50000"/>
                </a:spcBef>
                <a:defRPr/>
              </a:pPr>
              <a:endParaRPr lang="en-US" dirty="0">
                <a:latin typeface="Times New Roman" pitchFamily="-112" charset="0"/>
                <a:ea typeface="+mn-ea"/>
              </a:endParaRPr>
            </a:p>
          </p:txBody>
        </p:sp>
        <p:sp>
          <p:nvSpPr>
            <p:cNvPr id="48140" name="TextBox 11"/>
            <p:cNvSpPr txBox="1">
              <a:spLocks noChangeArrowheads="1"/>
            </p:cNvSpPr>
            <p:nvPr/>
          </p:nvSpPr>
          <p:spPr bwMode="auto">
            <a:xfrm>
              <a:off x="8534400" y="1219200"/>
              <a:ext cx="38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3600">
                  <a:solidFill>
                    <a:srgbClr val="000033"/>
                  </a:solidFill>
                </a:rPr>
                <a:t>!</a:t>
              </a:r>
              <a:endParaRPr lang="en-US" altLang="en-US" sz="2400">
                <a:solidFill>
                  <a:srgbClr val="000033"/>
                </a:solidFill>
              </a:endParaRPr>
            </a:p>
          </p:txBody>
        </p:sp>
      </p:grpSp>
      <p:sp>
        <p:nvSpPr>
          <p:cNvPr id="14" name="Rectangle 3"/>
          <p:cNvSpPr txBox="1">
            <a:spLocks noChangeArrowheads="1"/>
          </p:cNvSpPr>
          <p:nvPr/>
        </p:nvSpPr>
        <p:spPr bwMode="auto">
          <a:xfrm>
            <a:off x="990601" y="1842552"/>
            <a:ext cx="5892799" cy="56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b="1" kern="0" dirty="0" smtClean="0">
                <a:latin typeface="Courier New" panose="02070309020205020404" pitchFamily="49" charset="0"/>
                <a:cs typeface="Courier New" panose="02070309020205020404" pitchFamily="49" charset="0"/>
              </a:rPr>
              <a:t>{t|</a:t>
            </a:r>
            <a:r>
              <a:rPr lang="en-US" altLang="en-US" b="1" dirty="0">
                <a:latin typeface="Symbol" panose="05050102010706020507" pitchFamily="18" charset="2"/>
              </a:rPr>
              <a:t> </a:t>
            </a:r>
            <a:r>
              <a:rPr lang="en-US" altLang="en-US" b="1" dirty="0" smtClean="0">
                <a:latin typeface="Symbol" panose="05050102010706020507" pitchFamily="18" charset="2"/>
              </a:rPr>
              <a:t></a:t>
            </a:r>
            <a:r>
              <a:rPr lang="en-US" altLang="en-US" b="1" dirty="0" smtClean="0">
                <a:latin typeface="Courier New" panose="02070309020205020404" pitchFamily="49" charset="0"/>
                <a:cs typeface="Courier New" panose="02070309020205020404" pitchFamily="49" charset="0"/>
              </a:rPr>
              <a:t>p(p </a:t>
            </a:r>
            <a:r>
              <a:rPr lang="en-US" altLang="en-US" b="1" dirty="0" smtClean="0">
                <a:latin typeface="Courier New" panose="02070309020205020404" pitchFamily="49" charset="0"/>
                <a:cs typeface="Courier New" panose="02070309020205020404" pitchFamily="49" charset="0"/>
                <a:sym typeface="Symbol" panose="05050102010706020507" pitchFamily="18" charset="2"/>
              </a:rPr>
              <a:t> </a:t>
            </a:r>
            <a:r>
              <a:rPr lang="en-US" altLang="en-US" b="1" dirty="0" smtClean="0">
                <a:latin typeface="Courier New" panose="02070309020205020404" pitchFamily="49" charset="0"/>
                <a:cs typeface="Courier New" panose="02070309020205020404" pitchFamily="49" charset="0"/>
              </a:rPr>
              <a:t>LAPTOP =&gt;(</a:t>
            </a:r>
            <a:r>
              <a:rPr lang="en-US" altLang="en-US" b="1" kern="0" dirty="0" smtClean="0">
                <a:latin typeface="Courier New" panose="02070309020205020404" pitchFamily="49" charset="0"/>
                <a:cs typeface="Courier New" panose="02070309020205020404" pitchFamily="49" charset="0"/>
              </a:rPr>
              <a:t>P(t))}</a:t>
            </a:r>
            <a:endParaRPr lang="en-US" altLang="en-US" b="1" dirty="0" smtClean="0">
              <a:latin typeface="Courier New" panose="02070309020205020404" pitchFamily="49" charset="0"/>
              <a:cs typeface="Courier New" panose="02070309020205020404" pitchFamily="49" charset="0"/>
            </a:endParaRPr>
          </a:p>
        </p:txBody>
      </p:sp>
      <p:sp>
        <p:nvSpPr>
          <p:cNvPr id="15" name="Rectangle 3"/>
          <p:cNvSpPr txBox="1">
            <a:spLocks noChangeArrowheads="1"/>
          </p:cNvSpPr>
          <p:nvPr/>
        </p:nvSpPr>
        <p:spPr bwMode="auto">
          <a:xfrm>
            <a:off x="980662" y="3421242"/>
            <a:ext cx="5869609" cy="56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b="1" kern="0" dirty="0" smtClean="0">
                <a:latin typeface="Courier New" panose="02070309020205020404" pitchFamily="49" charset="0"/>
                <a:cs typeface="Courier New" panose="02070309020205020404" pitchFamily="49" charset="0"/>
              </a:rPr>
              <a:t>{t|</a:t>
            </a:r>
            <a:r>
              <a:rPr lang="en-US" altLang="en-US" b="1" dirty="0">
                <a:latin typeface="Symbol" panose="05050102010706020507" pitchFamily="18" charset="2"/>
              </a:rPr>
              <a:t> </a:t>
            </a:r>
            <a:r>
              <a:rPr lang="en-US" altLang="en-US" b="1" dirty="0" smtClean="0">
                <a:latin typeface="Symbol" panose="05050102010706020507" pitchFamily="18" charset="2"/>
              </a:rPr>
              <a:t></a:t>
            </a:r>
            <a:r>
              <a:rPr lang="en-US" altLang="en-US" b="1" dirty="0" smtClean="0">
                <a:latin typeface="Courier New" panose="02070309020205020404" pitchFamily="49" charset="0"/>
                <a:cs typeface="Courier New" panose="02070309020205020404" pitchFamily="49" charset="0"/>
              </a:rPr>
              <a:t>p(p </a:t>
            </a:r>
            <a:r>
              <a:rPr lang="en-US" altLang="en-US" b="1" dirty="0" smtClean="0">
                <a:latin typeface="Courier New" panose="02070309020205020404" pitchFamily="49" charset="0"/>
                <a:cs typeface="Courier New" panose="02070309020205020404" pitchFamily="49" charset="0"/>
                <a:sym typeface="Symbol" panose="05050102010706020507" pitchFamily="18" charset="2"/>
              </a:rPr>
              <a:t> </a:t>
            </a:r>
            <a:r>
              <a:rPr lang="en-US" altLang="en-US" b="1" dirty="0" smtClean="0">
                <a:latin typeface="Courier New" panose="02070309020205020404" pitchFamily="49" charset="0"/>
                <a:cs typeface="Courier New" panose="02070309020205020404" pitchFamily="49" charset="0"/>
              </a:rPr>
              <a:t>LAPTOP ∨ (</a:t>
            </a:r>
            <a:r>
              <a:rPr lang="en-US" altLang="en-US" b="1" kern="0" dirty="0" smtClean="0">
                <a:latin typeface="Courier New" panose="02070309020205020404" pitchFamily="49" charset="0"/>
                <a:cs typeface="Courier New" panose="02070309020205020404" pitchFamily="49" charset="0"/>
              </a:rPr>
              <a:t>P(t))}</a:t>
            </a:r>
            <a:endParaRPr lang="en-US" altLang="en-US" b="1" dirty="0" smtClean="0">
              <a:latin typeface="Courier New" panose="02070309020205020404" pitchFamily="49" charset="0"/>
              <a:cs typeface="Courier New" panose="02070309020205020404" pitchFamily="49" charset="0"/>
            </a:endParaRPr>
          </a:p>
        </p:txBody>
      </p:sp>
      <p:sp>
        <p:nvSpPr>
          <p:cNvPr id="16" name="Rectangle 3"/>
          <p:cNvSpPr txBox="1">
            <a:spLocks noChangeArrowheads="1"/>
          </p:cNvSpPr>
          <p:nvPr/>
        </p:nvSpPr>
        <p:spPr bwMode="auto">
          <a:xfrm>
            <a:off x="795707" y="5162021"/>
            <a:ext cx="5837054" cy="56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sz="2400" b="1" kern="0" dirty="0" smtClean="0">
                <a:latin typeface="Courier New" panose="02070309020205020404" pitchFamily="49" charset="0"/>
                <a:cs typeface="Courier New" panose="02070309020205020404" pitchFamily="49" charset="0"/>
              </a:rPr>
              <a:t>{t|</a:t>
            </a:r>
            <a:r>
              <a:rPr lang="en-US" altLang="en-US" sz="2400" b="1" dirty="0">
                <a:latin typeface="Symbol" panose="05050102010706020507" pitchFamily="18" charset="2"/>
              </a:rPr>
              <a:t> </a:t>
            </a:r>
            <a:r>
              <a:rPr lang="en-US" altLang="en-US" sz="2400" b="1" dirty="0" smtClean="0">
                <a:latin typeface="Symbol" panose="05050102010706020507" pitchFamily="18" charset="2"/>
                <a:sym typeface="Symbol" panose="05050102010706020507" pitchFamily="18" charset="2"/>
              </a:rPr>
              <a:t></a:t>
            </a:r>
            <a:r>
              <a:rPr lang="en-US" altLang="en-US" sz="2400" b="1" dirty="0">
                <a:latin typeface="Symbol" panose="05050102010706020507" pitchFamily="18" charset="2"/>
              </a:rPr>
              <a:t>  </a:t>
            </a:r>
            <a:r>
              <a:rPr lang="en-US" altLang="en-US" sz="2400" b="1" dirty="0" smtClean="0">
                <a:latin typeface="Courier New" panose="02070309020205020404" pitchFamily="49" charset="0"/>
                <a:cs typeface="Courier New" panose="02070309020205020404" pitchFamily="49" charset="0"/>
              </a:rPr>
              <a:t>p(p </a:t>
            </a:r>
            <a:r>
              <a:rPr lang="en-US" altLang="en-US" sz="2400" b="1" kern="0" dirty="0">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smtClean="0">
                <a:latin typeface="Courier New" panose="02070309020205020404" pitchFamily="49" charset="0"/>
                <a:cs typeface="Courier New" panose="02070309020205020404" pitchFamily="49" charset="0"/>
                <a:sym typeface="Symbol" panose="05050102010706020507" pitchFamily="18" charset="2"/>
              </a:rPr>
              <a:t> </a:t>
            </a:r>
            <a:r>
              <a:rPr lang="en-US" altLang="en-US" sz="2400" b="1" dirty="0">
                <a:latin typeface="Courier New" panose="02070309020205020404" pitchFamily="49" charset="0"/>
                <a:cs typeface="Courier New" panose="02070309020205020404" pitchFamily="49" charset="0"/>
              </a:rPr>
              <a:t>LAPTOP ∧ </a:t>
            </a:r>
            <a:r>
              <a:rPr lang="en-US" altLang="en-US" sz="2400" b="1" dirty="0" smtClean="0">
                <a:latin typeface="Courier New" panose="02070309020205020404" pitchFamily="49" charset="0"/>
                <a:cs typeface="Courier New" panose="02070309020205020404" pitchFamily="49" charset="0"/>
              </a:rPr>
              <a:t>(</a:t>
            </a:r>
            <a:r>
              <a:rPr lang="en-US" altLang="en-US" sz="2400" b="1" dirty="0">
                <a:latin typeface="Symbol" panose="05050102010706020507" pitchFamily="18" charset="2"/>
                <a:sym typeface="Symbol" panose="05050102010706020507" pitchFamily="18" charset="2"/>
              </a:rPr>
              <a:t> </a:t>
            </a:r>
            <a:r>
              <a:rPr lang="en-US" altLang="en-US" sz="2400" b="1" kern="0" dirty="0" smtClean="0">
                <a:latin typeface="Courier New" panose="02070309020205020404" pitchFamily="49" charset="0"/>
                <a:cs typeface="Courier New" panose="02070309020205020404" pitchFamily="49" charset="0"/>
              </a:rPr>
              <a:t>P(t))}</a:t>
            </a:r>
            <a:endParaRPr lang="en-US" altLang="en-US" sz="2400" b="1" dirty="0" smtClean="0">
              <a:latin typeface="Courier New" panose="02070309020205020404" pitchFamily="49" charset="0"/>
              <a:cs typeface="Courier New" panose="02070309020205020404" pitchFamily="49" charset="0"/>
            </a:endParaRPr>
          </a:p>
        </p:txBody>
      </p:sp>
      <p:sp>
        <p:nvSpPr>
          <p:cNvPr id="17" name="TextBox 10"/>
          <p:cNvSpPr txBox="1">
            <a:spLocks noChangeArrowheads="1"/>
          </p:cNvSpPr>
          <p:nvPr/>
        </p:nvSpPr>
        <p:spPr bwMode="auto">
          <a:xfrm>
            <a:off x="7444938" y="2405579"/>
            <a:ext cx="1143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50000"/>
              </a:spcBef>
              <a:buFontTx/>
              <a:buNone/>
            </a:pPr>
            <a:r>
              <a:rPr lang="en-US" altLang="en-US" sz="2400" b="1" dirty="0">
                <a:effectLst>
                  <a:outerShdw blurRad="38100" dist="38100" dir="2700000" algn="tl">
                    <a:srgbClr val="000000">
                      <a:alpha val="43137"/>
                    </a:srgbClr>
                  </a:outerShdw>
                </a:effectLst>
              </a:rPr>
              <a:t>a </a:t>
            </a:r>
            <a:r>
              <a:rPr lang="en-US" altLang="en-US" sz="2400" b="1" dirty="0">
                <a:effectLst>
                  <a:outerShdw blurRad="38100" dist="38100" dir="2700000" algn="tl">
                    <a:srgbClr val="000000">
                      <a:alpha val="43137"/>
                    </a:srgbClr>
                  </a:outerShdw>
                </a:effectLst>
                <a:latin typeface="Book Antiqua" panose="02040602050305030304" pitchFamily="18" charset="0"/>
                <a:sym typeface="Symbol" panose="05050102010706020507" pitchFamily="18" charset="2"/>
              </a:rPr>
              <a:t> </a:t>
            </a:r>
            <a:r>
              <a:rPr lang="en-US" altLang="en-US" sz="2400" b="1" dirty="0">
                <a:effectLst>
                  <a:outerShdw blurRad="38100" dist="38100" dir="2700000" algn="tl">
                    <a:srgbClr val="000000">
                      <a:alpha val="43137"/>
                    </a:srgbClr>
                  </a:outerShdw>
                </a:effectLst>
              </a:rPr>
              <a:t>b</a:t>
            </a:r>
          </a:p>
          <a:p>
            <a:pPr algn="ctr">
              <a:spcBef>
                <a:spcPct val="50000"/>
              </a:spcBef>
              <a:buFontTx/>
              <a:buNone/>
            </a:pPr>
            <a:r>
              <a:rPr lang="en-US" altLang="en-US" sz="2400" b="1" dirty="0">
                <a:effectLst>
                  <a:outerShdw blurRad="38100" dist="38100" dir="2700000" algn="tl">
                    <a:srgbClr val="000000">
                      <a:alpha val="43137"/>
                    </a:srgbClr>
                  </a:outerShdw>
                </a:effectLst>
                <a:latin typeface="Book Antiqua" panose="02040602050305030304" pitchFamily="18" charset="0"/>
                <a:sym typeface="Symbol" panose="05050102010706020507" pitchFamily="18" charset="2"/>
              </a:rPr>
              <a:t> </a:t>
            </a:r>
            <a:r>
              <a:rPr lang="en-US" altLang="en-US" sz="2400" b="1" dirty="0">
                <a:effectLst>
                  <a:outerShdw blurRad="38100" dist="38100" dir="2700000" algn="tl">
                    <a:srgbClr val="000000">
                      <a:alpha val="43137"/>
                    </a:srgbClr>
                  </a:outerShdw>
                </a:effectLst>
                <a:sym typeface="Symbol" panose="05050102010706020507" pitchFamily="18" charset="2"/>
              </a:rPr>
              <a:t>a</a:t>
            </a:r>
            <a:r>
              <a:rPr lang="en-US" altLang="en-US" sz="2400" b="1" dirty="0">
                <a:effectLst>
                  <a:outerShdw blurRad="38100" dist="38100" dir="2700000" algn="tl">
                    <a:srgbClr val="000000">
                      <a:alpha val="43137"/>
                    </a:srgbClr>
                  </a:outerShdw>
                </a:effectLst>
              </a:rPr>
              <a:t> </a:t>
            </a:r>
            <a:r>
              <a:rPr lang="en-US" altLang="en-US" sz="2400" b="1" dirty="0">
                <a:effectLst>
                  <a:outerShdw blurRad="38100" dist="38100" dir="2700000" algn="tl">
                    <a:srgbClr val="000000">
                      <a:alpha val="43137"/>
                    </a:srgbClr>
                  </a:outerShdw>
                </a:effectLst>
                <a:latin typeface="Book Antiqua" panose="02040602050305030304" pitchFamily="18" charset="0"/>
                <a:sym typeface="Symbol" panose="05050102010706020507" pitchFamily="18" charset="2"/>
              </a:rPr>
              <a:t> </a:t>
            </a:r>
            <a:r>
              <a:rPr lang="en-US" altLang="en-US" sz="2400" b="1" dirty="0">
                <a:effectLst>
                  <a:outerShdw blurRad="38100" dist="38100" dir="2700000" algn="tl">
                    <a:srgbClr val="000000">
                      <a:alpha val="43137"/>
                    </a:srgbClr>
                  </a:outerShdw>
                </a:effectLst>
              </a:rPr>
              <a:t>b</a:t>
            </a:r>
          </a:p>
        </p:txBody>
      </p:sp>
      <p:cxnSp>
        <p:nvCxnSpPr>
          <p:cNvPr id="3" name="Curved Connector 2"/>
          <p:cNvCxnSpPr>
            <a:stCxn id="14" idx="3"/>
            <a:endCxn id="15" idx="3"/>
          </p:cNvCxnSpPr>
          <p:nvPr/>
        </p:nvCxnSpPr>
        <p:spPr bwMode="auto">
          <a:xfrm flipH="1">
            <a:off x="6850271" y="2124066"/>
            <a:ext cx="33129" cy="1578690"/>
          </a:xfrm>
          <a:prstGeom prst="curvedConnector3">
            <a:avLst>
              <a:gd name="adj1" fmla="val -1560068"/>
            </a:avLst>
          </a:prstGeom>
          <a:blipFill dpi="0" rotWithShape="0">
            <a:blip r:embed="rId2"/>
            <a:srcRect/>
            <a:tile tx="0" ty="0" sx="100000" sy="100000" flip="none" algn="tl"/>
          </a:blipFill>
          <a:ln w="38100" cap="flat" cmpd="sng" algn="ctr">
            <a:solidFill>
              <a:schemeClr val="tx1"/>
            </a:solidFill>
            <a:prstDash val="solid"/>
            <a:round/>
            <a:headEnd type="none" w="med" len="med"/>
            <a:tailEnd type="triangle"/>
          </a:ln>
          <a:effectLst/>
        </p:spPr>
      </p:cxnSp>
      <p:sp>
        <p:nvSpPr>
          <p:cNvPr id="31" name="TextBox 10"/>
          <p:cNvSpPr txBox="1">
            <a:spLocks noChangeArrowheads="1"/>
          </p:cNvSpPr>
          <p:nvPr/>
        </p:nvSpPr>
        <p:spPr bwMode="auto">
          <a:xfrm>
            <a:off x="4724400" y="5665691"/>
            <a:ext cx="4674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50000"/>
              </a:spcBef>
              <a:buFontTx/>
              <a:buNone/>
            </a:pPr>
            <a:r>
              <a:rPr lang="en-US" altLang="en-US" sz="2400" b="1" dirty="0" smtClean="0">
                <a:effectLst>
                  <a:outerShdw blurRad="38100" dist="38100" dir="2700000" algn="tl">
                    <a:srgbClr val="000000">
                      <a:alpha val="43137"/>
                    </a:srgbClr>
                  </a:outerShdw>
                </a:effectLst>
                <a:latin typeface="Symbol" panose="05050102010706020507" pitchFamily="18" charset="2"/>
              </a:rPr>
              <a:t></a:t>
            </a:r>
            <a:r>
              <a:rPr lang="en-US" altLang="en-US" sz="24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x(p(x)) </a:t>
            </a:r>
            <a:r>
              <a:rPr lang="en-US" altLang="en-US" sz="24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altLang="en-US" sz="2400" b="1" dirty="0" smtClean="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en-US" sz="2400" b="1" dirty="0" smtClean="0">
                <a:effectLst>
                  <a:outerShdw blurRad="38100" dist="38100" dir="2700000" algn="tl">
                    <a:srgbClr val="000000">
                      <a:alpha val="43137"/>
                    </a:srgbClr>
                  </a:outerShdw>
                </a:effectLst>
                <a:latin typeface="Symbol" panose="05050102010706020507" pitchFamily="18" charset="2"/>
              </a:rPr>
              <a:t> </a:t>
            </a:r>
            <a:r>
              <a:rPr lang="en-US" altLang="en-US" sz="24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a:t>
            </a:r>
            <a:r>
              <a:rPr lang="en-US" altLang="en-US" sz="2400" b="1" dirty="0" smtClean="0">
                <a:effectLst>
                  <a:outerShdw blurRad="38100" dist="38100" dir="2700000" algn="tl">
                    <a:srgbClr val="000000">
                      <a:alpha val="43137"/>
                    </a:srgbClr>
                  </a:outerShdw>
                </a:effectLst>
                <a:latin typeface="Symbol" panose="05050102010706020507" pitchFamily="18" charset="2"/>
              </a:rPr>
              <a:t> (</a:t>
            </a:r>
            <a:r>
              <a:rPr lang="en-US" altLang="en-US" sz="24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en-US" sz="2400" b="1" kern="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P(x)</a:t>
            </a:r>
            <a:endParaRPr lang="en-US" altLang="en-US" sz="2400" b="1" dirty="0">
              <a:effectLst>
                <a:outerShdw blurRad="38100" dist="38100" dir="2700000" algn="tl">
                  <a:srgbClr val="000000">
                    <a:alpha val="43137"/>
                  </a:srgbClr>
                </a:outerShdw>
              </a:effectLst>
            </a:endParaRPr>
          </a:p>
        </p:txBody>
      </p:sp>
      <p:sp>
        <p:nvSpPr>
          <p:cNvPr id="42" name="Rectangle 3"/>
          <p:cNvSpPr txBox="1">
            <a:spLocks noChangeArrowheads="1"/>
          </p:cNvSpPr>
          <p:nvPr/>
        </p:nvSpPr>
        <p:spPr bwMode="auto">
          <a:xfrm>
            <a:off x="340838" y="2875552"/>
            <a:ext cx="6542562" cy="59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kern="0" dirty="0" smtClean="0"/>
              <a:t>2</a:t>
            </a:r>
            <a:r>
              <a:rPr lang="en-US" altLang="en-US" kern="0" dirty="0" smtClean="0"/>
              <a:t>) either </a:t>
            </a:r>
            <a:r>
              <a:rPr lang="en-US" altLang="en-US" kern="0" dirty="0" smtClean="0"/>
              <a:t>it was good, or he shipped it</a:t>
            </a:r>
          </a:p>
        </p:txBody>
      </p:sp>
      <p:sp>
        <p:nvSpPr>
          <p:cNvPr id="43" name="Rectangle 3"/>
          <p:cNvSpPr txBox="1">
            <a:spLocks noChangeArrowheads="1"/>
          </p:cNvSpPr>
          <p:nvPr/>
        </p:nvSpPr>
        <p:spPr bwMode="auto">
          <a:xfrm>
            <a:off x="340837" y="4531980"/>
            <a:ext cx="8193563" cy="58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US" altLang="en-US" kern="0" dirty="0" smtClean="0"/>
              <a:t>3) there is no bad shipment that he missed</a:t>
            </a:r>
          </a:p>
        </p:txBody>
      </p:sp>
      <p:sp>
        <p:nvSpPr>
          <p:cNvPr id="44" name="Rectangle 3"/>
          <p:cNvSpPr txBox="1">
            <a:spLocks noChangeArrowheads="1"/>
          </p:cNvSpPr>
          <p:nvPr/>
        </p:nvSpPr>
        <p:spPr bwMode="auto">
          <a:xfrm>
            <a:off x="228599" y="1359398"/>
            <a:ext cx="8880567" cy="48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57150" indent="0">
              <a:buFont typeface="Wingdings" panose="05000000000000000000" pitchFamily="2" charset="2"/>
              <a:buNone/>
            </a:pPr>
            <a:r>
              <a:rPr lang="en-US" altLang="en-US" kern="0" dirty="0" smtClean="0"/>
              <a:t>1) if it</a:t>
            </a:r>
            <a:r>
              <a:rPr lang="ja-JP" altLang="en-US" kern="0" dirty="0" smtClean="0"/>
              <a:t>’</a:t>
            </a:r>
            <a:r>
              <a:rPr lang="en-US" altLang="ja-JP" kern="0" dirty="0" smtClean="0"/>
              <a:t>s bad, he shipped it</a:t>
            </a:r>
          </a:p>
          <a:p>
            <a:pPr lvl="1">
              <a:buFontTx/>
              <a:buNone/>
            </a:pPr>
            <a:endParaRPr lang="en-US" altLang="en-US" kern="0" dirty="0" smtClean="0"/>
          </a:p>
          <a:p>
            <a:pPr lvl="1">
              <a:buFontTx/>
              <a:buNone/>
            </a:pPr>
            <a:endParaRPr lang="en-US" altLang="en-US" kern="0" dirty="0" smtClean="0"/>
          </a:p>
        </p:txBody>
      </p:sp>
    </p:spTree>
    <p:extLst>
      <p:ext uri="{BB962C8B-B14F-4D97-AF65-F5344CB8AC3E}">
        <p14:creationId xmlns:p14="http://schemas.microsoft.com/office/powerpoint/2010/main" val="1321578293"/>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52227"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5222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6551A249-2D00-405B-BD11-F044AF593FD1}" type="slidenum">
              <a:rPr lang="en-US" altLang="en-US" sz="1400"/>
              <a:pPr>
                <a:spcBef>
                  <a:spcPct val="0"/>
                </a:spcBef>
                <a:buFontTx/>
                <a:buNone/>
              </a:pPr>
              <a:t>62</a:t>
            </a:fld>
            <a:endParaRPr lang="en-US" altLang="en-US" sz="1400"/>
          </a:p>
        </p:txBody>
      </p:sp>
      <p:sp>
        <p:nvSpPr>
          <p:cNvPr id="52229" name="Rectangle 2"/>
          <p:cNvSpPr>
            <a:spLocks noGrp="1" noChangeArrowheads="1"/>
          </p:cNvSpPr>
          <p:nvPr>
            <p:ph type="title"/>
          </p:nvPr>
        </p:nvSpPr>
        <p:spPr/>
        <p:txBody>
          <a:bodyPr/>
          <a:lstStyle/>
          <a:p>
            <a:r>
              <a:rPr lang="en-US" altLang="en-US" smtClean="0"/>
              <a:t>More on division</a:t>
            </a:r>
          </a:p>
        </p:txBody>
      </p:sp>
      <p:sp>
        <p:nvSpPr>
          <p:cNvPr id="52230" name="Rectangle 3"/>
          <p:cNvSpPr>
            <a:spLocks noGrp="1" noChangeArrowheads="1"/>
          </p:cNvSpPr>
          <p:nvPr>
            <p:ph type="body" idx="1"/>
          </p:nvPr>
        </p:nvSpPr>
        <p:spPr>
          <a:xfrm>
            <a:off x="26127" y="611247"/>
            <a:ext cx="9083040" cy="2665354"/>
          </a:xfrm>
        </p:spPr>
        <p:txBody>
          <a:bodyPr/>
          <a:lstStyle/>
          <a:p>
            <a:pPr>
              <a:lnSpc>
                <a:spcPct val="150000"/>
              </a:lnSpc>
            </a:pPr>
            <a:r>
              <a:rPr lang="en-US" altLang="en-US" dirty="0" smtClean="0"/>
              <a:t>find (SSNs of) students that take all the courses that </a:t>
            </a:r>
            <a:r>
              <a:rPr lang="en-US" altLang="en-US" dirty="0" err="1" smtClean="0"/>
              <a:t>ssn</a:t>
            </a:r>
            <a:r>
              <a:rPr lang="en-US" altLang="en-US" dirty="0" smtClean="0"/>
              <a:t>=123 does (and maybe even more)</a:t>
            </a:r>
          </a:p>
          <a:p>
            <a:pPr lvl="1">
              <a:lnSpc>
                <a:spcPct val="150000"/>
              </a:lnSpc>
              <a:buFontTx/>
              <a:buNone/>
            </a:pPr>
            <a:r>
              <a:rPr lang="en-US" altLang="en-US" dirty="0" smtClean="0"/>
              <a:t>find students </a:t>
            </a:r>
            <a:r>
              <a:rPr lang="ja-JP" altLang="en-US" dirty="0" smtClean="0"/>
              <a:t>‘</a:t>
            </a:r>
            <a:r>
              <a:rPr lang="en-US" altLang="ja-JP" dirty="0" smtClean="0"/>
              <a:t>s</a:t>
            </a:r>
            <a:r>
              <a:rPr lang="ja-JP" altLang="en-US" dirty="0" smtClean="0"/>
              <a:t>’</a:t>
            </a:r>
            <a:r>
              <a:rPr lang="en-US" altLang="ja-JP" dirty="0" smtClean="0"/>
              <a:t> so that </a:t>
            </a:r>
          </a:p>
          <a:p>
            <a:pPr lvl="1">
              <a:lnSpc>
                <a:spcPct val="150000"/>
              </a:lnSpc>
              <a:buFontTx/>
              <a:buNone/>
            </a:pPr>
            <a:r>
              <a:rPr lang="en-US" altLang="en-US" dirty="0" smtClean="0"/>
              <a:t>if 123 takes a course =&gt; so does </a:t>
            </a:r>
            <a:r>
              <a:rPr lang="ja-JP" altLang="en-US" dirty="0" smtClean="0"/>
              <a:t>‘</a:t>
            </a:r>
            <a:r>
              <a:rPr lang="en-US" altLang="ja-JP" dirty="0" smtClean="0"/>
              <a:t>s</a:t>
            </a:r>
            <a:r>
              <a:rPr lang="ja-JP" altLang="en-US" dirty="0" smtClean="0"/>
              <a:t>’</a:t>
            </a:r>
            <a:endParaRPr lang="en-US" altLang="en-US" dirty="0" smtClean="0"/>
          </a:p>
        </p:txBody>
      </p:sp>
      <p:graphicFrame>
        <p:nvGraphicFramePr>
          <p:cNvPr id="7" name="Object 2"/>
          <p:cNvGraphicFramePr>
            <a:graphicFrameLocks noChangeAspect="1"/>
          </p:cNvGraphicFramePr>
          <p:nvPr>
            <p:extLst>
              <p:ext uri="{D42A27DB-BD31-4B8C-83A1-F6EECF244321}">
                <p14:modId xmlns:p14="http://schemas.microsoft.com/office/powerpoint/2010/main" val="3703228520"/>
              </p:ext>
            </p:extLst>
          </p:nvPr>
        </p:nvGraphicFramePr>
        <p:xfrm>
          <a:off x="533400" y="3657600"/>
          <a:ext cx="5294312" cy="2708275"/>
        </p:xfrm>
        <a:graphic>
          <a:graphicData uri="http://schemas.openxmlformats.org/presentationml/2006/ole">
            <mc:AlternateContent xmlns:mc="http://schemas.openxmlformats.org/markup-compatibility/2006">
              <mc:Choice xmlns:v="urn:schemas-microsoft-com:vml" Requires="v">
                <p:oleObj spid="_x0000_s73752" name="Equation" r:id="rId3" imgW="2184400" imgH="1117600" progId="Equation.3">
                  <p:embed/>
                </p:oleObj>
              </mc:Choice>
              <mc:Fallback>
                <p:oleObj name="Equation" r:id="rId3" imgW="2184400" imgH="1117600" progId="Equation.3">
                  <p:embed/>
                  <p:pic>
                    <p:nvPicPr>
                      <p:cNvPr id="5325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657600"/>
                        <a:ext cx="5294312" cy="270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342095747"/>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58371"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58372"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5898A239-1FA9-4CB9-82BA-A99FD3135599}" type="slidenum">
              <a:rPr lang="en-US" altLang="en-US" sz="1400"/>
              <a:pPr>
                <a:spcBef>
                  <a:spcPct val="0"/>
                </a:spcBef>
                <a:buFontTx/>
                <a:buNone/>
              </a:pPr>
              <a:t>63</a:t>
            </a:fld>
            <a:endParaRPr lang="en-US" altLang="en-US" sz="1400"/>
          </a:p>
        </p:txBody>
      </p:sp>
      <p:sp>
        <p:nvSpPr>
          <p:cNvPr id="58373" name="Rectangle 1026"/>
          <p:cNvSpPr>
            <a:spLocks noGrp="1" noChangeArrowheads="1"/>
          </p:cNvSpPr>
          <p:nvPr>
            <p:ph type="title"/>
          </p:nvPr>
        </p:nvSpPr>
        <p:spPr/>
        <p:txBody>
          <a:bodyPr/>
          <a:lstStyle/>
          <a:p>
            <a:r>
              <a:rPr lang="en-US" altLang="en-US" dirty="0" smtClean="0"/>
              <a:t>Relational Domain </a:t>
            </a:r>
            <a:r>
              <a:rPr lang="en-US" altLang="en-US" dirty="0" smtClean="0"/>
              <a:t>Calculus</a:t>
            </a:r>
          </a:p>
        </p:txBody>
      </p:sp>
      <p:graphicFrame>
        <p:nvGraphicFramePr>
          <p:cNvPr id="58374" name="Object 2"/>
          <p:cNvGraphicFramePr>
            <a:graphicFrameLocks noGrp="1" noChangeAspect="1"/>
          </p:cNvGraphicFramePr>
          <p:nvPr>
            <p:ph type="body" idx="1"/>
            <p:extLst>
              <p:ext uri="{D42A27DB-BD31-4B8C-83A1-F6EECF244321}">
                <p14:modId xmlns:p14="http://schemas.microsoft.com/office/powerpoint/2010/main" val="2088279188"/>
              </p:ext>
            </p:extLst>
          </p:nvPr>
        </p:nvGraphicFramePr>
        <p:xfrm>
          <a:off x="533400" y="1676400"/>
          <a:ext cx="7010400" cy="512763"/>
        </p:xfrm>
        <a:graphic>
          <a:graphicData uri="http://schemas.openxmlformats.org/presentationml/2006/ole">
            <mc:AlternateContent xmlns:mc="http://schemas.openxmlformats.org/markup-compatibility/2006">
              <mc:Choice xmlns:v="urn:schemas-microsoft-com:vml" Requires="v">
                <p:oleObj spid="_x0000_s28870" name="Equation" r:id="rId4" imgW="3124200" imgH="228600" progId="Equation.3">
                  <p:embed/>
                </p:oleObj>
              </mc:Choice>
              <mc:Fallback>
                <p:oleObj name="Equation" r:id="rId4" imgW="3124200" imgH="228600" progId="Equation.3">
                  <p:embed/>
                  <p:pic>
                    <p:nvPicPr>
                      <p:cNvPr id="583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76400"/>
                        <a:ext cx="70104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75" name="Rectangle 1028"/>
          <p:cNvSpPr>
            <a:spLocks noGrp="1" noChangeArrowheads="1"/>
          </p:cNvSpPr>
          <p:nvPr>
            <p:ph type="body" idx="1"/>
          </p:nvPr>
        </p:nvSpPr>
        <p:spPr>
          <a:xfrm>
            <a:off x="76200" y="940837"/>
            <a:ext cx="7772400" cy="506963"/>
          </a:xfrm>
        </p:spPr>
        <p:txBody>
          <a:bodyPr/>
          <a:lstStyle/>
          <a:p>
            <a:r>
              <a:rPr lang="en-US" altLang="en-US" dirty="0" smtClean="0"/>
              <a:t>find STUDENT record with </a:t>
            </a:r>
            <a:r>
              <a:rPr lang="en-US" altLang="en-US" dirty="0" err="1" smtClean="0"/>
              <a:t>ssn</a:t>
            </a:r>
            <a:r>
              <a:rPr lang="en-US" altLang="en-US" dirty="0" smtClean="0"/>
              <a:t>=123</a:t>
            </a:r>
            <a:r>
              <a:rPr lang="ja-JP" altLang="en-US" dirty="0" smtClean="0"/>
              <a:t>’</a:t>
            </a:r>
            <a:r>
              <a:rPr lang="en-US" altLang="ja-JP" dirty="0" smtClean="0"/>
              <a:t/>
            </a:r>
            <a:br>
              <a:rPr lang="en-US" altLang="ja-JP" dirty="0" smtClean="0"/>
            </a:br>
            <a:endParaRPr lang="en-US" altLang="en-US" dirty="0" smtClean="0"/>
          </a:p>
        </p:txBody>
      </p:sp>
      <p:sp>
        <p:nvSpPr>
          <p:cNvPr id="8" name="Rectangle 3"/>
          <p:cNvSpPr txBox="1">
            <a:spLocks noChangeArrowheads="1"/>
          </p:cNvSpPr>
          <p:nvPr/>
        </p:nvSpPr>
        <p:spPr bwMode="auto">
          <a:xfrm>
            <a:off x="37148" y="2840808"/>
            <a:ext cx="9083040" cy="1072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US" altLang="en-US" kern="0" dirty="0" smtClean="0"/>
              <a:t>domain (= column) variables, as opposed to tuple variables, </a:t>
            </a:r>
            <a:r>
              <a:rPr lang="en-US" altLang="en-US" kern="0" dirty="0" err="1" smtClean="0"/>
              <a:t>eg</a:t>
            </a:r>
            <a:r>
              <a:rPr lang="en-US" altLang="en-US" kern="0" dirty="0" smtClean="0"/>
              <a:t>:</a:t>
            </a:r>
          </a:p>
          <a:p>
            <a:pPr>
              <a:buFontTx/>
              <a:buNone/>
            </a:pPr>
            <a:endParaRPr lang="en-US" altLang="en-US" kern="0" dirty="0" smtClean="0"/>
          </a:p>
          <a:p>
            <a:endParaRPr lang="en-US" altLang="en-US" kern="0" dirty="0" smtClean="0"/>
          </a:p>
        </p:txBody>
      </p:sp>
      <p:graphicFrame>
        <p:nvGraphicFramePr>
          <p:cNvPr id="9" name="Object 2"/>
          <p:cNvGraphicFramePr>
            <a:graphicFrameLocks noChangeAspect="1"/>
          </p:cNvGraphicFramePr>
          <p:nvPr>
            <p:extLst>
              <p:ext uri="{D42A27DB-BD31-4B8C-83A1-F6EECF244321}">
                <p14:modId xmlns:p14="http://schemas.microsoft.com/office/powerpoint/2010/main" val="1161301301"/>
              </p:ext>
            </p:extLst>
          </p:nvPr>
        </p:nvGraphicFramePr>
        <p:xfrm>
          <a:off x="1230221" y="3967162"/>
          <a:ext cx="3121025" cy="407988"/>
        </p:xfrm>
        <a:graphic>
          <a:graphicData uri="http://schemas.openxmlformats.org/presentationml/2006/ole">
            <mc:AlternateContent xmlns:mc="http://schemas.openxmlformats.org/markup-compatibility/2006">
              <mc:Choice xmlns:v="urn:schemas-microsoft-com:vml" Requires="v">
                <p:oleObj spid="_x0000_s28871" name="Equation" r:id="rId6" imgW="1637589" imgH="215806" progId="Equation.3">
                  <p:embed/>
                </p:oleObj>
              </mc:Choice>
              <mc:Fallback>
                <p:oleObj name="Equation" r:id="rId6" imgW="1637589" imgH="215806" progId="Equation.3">
                  <p:embed/>
                  <p:pic>
                    <p:nvPicPr>
                      <p:cNvPr id="61447"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0221" y="3967162"/>
                        <a:ext cx="31210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 name="Line 5"/>
          <p:cNvSpPr>
            <a:spLocks noChangeShapeType="1"/>
          </p:cNvSpPr>
          <p:nvPr/>
        </p:nvSpPr>
        <p:spPr bwMode="auto">
          <a:xfrm flipV="1">
            <a:off x="1230221" y="4500562"/>
            <a:ext cx="3048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 name="Text Box 6"/>
          <p:cNvSpPr txBox="1">
            <a:spLocks noChangeArrowheads="1"/>
          </p:cNvSpPr>
          <p:nvPr/>
        </p:nvSpPr>
        <p:spPr bwMode="auto">
          <a:xfrm>
            <a:off x="696821" y="5567362"/>
            <a:ext cx="59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ssn</a:t>
            </a:r>
          </a:p>
        </p:txBody>
      </p:sp>
      <p:sp>
        <p:nvSpPr>
          <p:cNvPr id="12" name="Line 7"/>
          <p:cNvSpPr>
            <a:spLocks noChangeShapeType="1"/>
          </p:cNvSpPr>
          <p:nvPr/>
        </p:nvSpPr>
        <p:spPr bwMode="auto">
          <a:xfrm flipH="1" flipV="1">
            <a:off x="1839821" y="4500562"/>
            <a:ext cx="22860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3" name="Text Box 8"/>
          <p:cNvSpPr txBox="1">
            <a:spLocks noChangeArrowheads="1"/>
          </p:cNvSpPr>
          <p:nvPr/>
        </p:nvSpPr>
        <p:spPr bwMode="auto">
          <a:xfrm>
            <a:off x="1687421" y="5795962"/>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name</a:t>
            </a:r>
          </a:p>
        </p:txBody>
      </p:sp>
      <p:sp>
        <p:nvSpPr>
          <p:cNvPr id="14" name="Line 9"/>
          <p:cNvSpPr>
            <a:spLocks noChangeShapeType="1"/>
          </p:cNvSpPr>
          <p:nvPr/>
        </p:nvSpPr>
        <p:spPr bwMode="auto">
          <a:xfrm flipH="1" flipV="1">
            <a:off x="2297021" y="4500562"/>
            <a:ext cx="83820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 name="Text Box 10"/>
          <p:cNvSpPr txBox="1">
            <a:spLocks noChangeArrowheads="1"/>
          </p:cNvSpPr>
          <p:nvPr/>
        </p:nvSpPr>
        <p:spPr bwMode="auto">
          <a:xfrm>
            <a:off x="2982821" y="5719762"/>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address</a:t>
            </a:r>
          </a:p>
        </p:txBody>
      </p:sp>
    </p:spTree>
    <p:extLst>
      <p:ext uri="{BB962C8B-B14F-4D97-AF65-F5344CB8AC3E}">
        <p14:creationId xmlns:p14="http://schemas.microsoft.com/office/powerpoint/2010/main" val="1752447539"/>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62467"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6246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677863FE-A914-435A-A997-2303DD23EA14}" type="slidenum">
              <a:rPr lang="en-US" altLang="en-US" sz="1400"/>
              <a:pPr>
                <a:spcBef>
                  <a:spcPct val="0"/>
                </a:spcBef>
                <a:buFontTx/>
                <a:buNone/>
              </a:pPr>
              <a:t>64</a:t>
            </a:fld>
            <a:endParaRPr lang="en-US" altLang="en-US" sz="1400"/>
          </a:p>
        </p:txBody>
      </p:sp>
      <p:sp>
        <p:nvSpPr>
          <p:cNvPr id="62469" name="Rectangle 2"/>
          <p:cNvSpPr>
            <a:spLocks noGrp="1" noChangeArrowheads="1"/>
          </p:cNvSpPr>
          <p:nvPr>
            <p:ph type="title"/>
          </p:nvPr>
        </p:nvSpPr>
        <p:spPr>
          <a:xfrm>
            <a:off x="0" y="0"/>
            <a:ext cx="9144000" cy="609600"/>
          </a:xfrm>
        </p:spPr>
        <p:txBody>
          <a:bodyPr/>
          <a:lstStyle/>
          <a:p>
            <a:r>
              <a:rPr lang="en-US" altLang="en-US" dirty="0" smtClean="0"/>
              <a:t>Mini-U </a:t>
            </a:r>
            <a:r>
              <a:rPr lang="en-US" altLang="en-US" dirty="0" err="1" smtClean="0"/>
              <a:t>db</a:t>
            </a:r>
            <a:endParaRPr lang="en-US" altLang="en-US" dirty="0" smtClean="0"/>
          </a:p>
        </p:txBody>
      </p:sp>
      <p:graphicFrame>
        <p:nvGraphicFramePr>
          <p:cNvPr id="62470" name="Object 2"/>
          <p:cNvGraphicFramePr>
            <a:graphicFrameLocks noChangeAspect="1"/>
          </p:cNvGraphicFramePr>
          <p:nvPr>
            <p:extLst>
              <p:ext uri="{D42A27DB-BD31-4B8C-83A1-F6EECF244321}">
                <p14:modId xmlns:p14="http://schemas.microsoft.com/office/powerpoint/2010/main" val="3467977138"/>
              </p:ext>
            </p:extLst>
          </p:nvPr>
        </p:nvGraphicFramePr>
        <p:xfrm>
          <a:off x="304800" y="877887"/>
          <a:ext cx="4267200" cy="1430338"/>
        </p:xfrm>
        <a:graphic>
          <a:graphicData uri="http://schemas.openxmlformats.org/presentationml/2006/ole">
            <mc:AlternateContent xmlns:mc="http://schemas.openxmlformats.org/markup-compatibility/2006">
              <mc:Choice xmlns:v="urn:schemas-microsoft-com:vml" Requires="v">
                <p:oleObj spid="_x0000_s32312" name="Worksheet" r:id="rId3" imgW="4572369" imgH="1533754" progId="Excel.Sheet.8">
                  <p:embed/>
                </p:oleObj>
              </mc:Choice>
              <mc:Fallback>
                <p:oleObj name="Worksheet" r:id="rId3" imgW="4572369" imgH="1533754" progId="Excel.Sheet.8">
                  <p:embed/>
                  <p:pic>
                    <p:nvPicPr>
                      <p:cNvPr id="624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77887"/>
                        <a:ext cx="4267200"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2471" name="Object 3"/>
          <p:cNvGraphicFramePr>
            <a:graphicFrameLocks noChangeAspect="1"/>
          </p:cNvGraphicFramePr>
          <p:nvPr>
            <p:extLst>
              <p:ext uri="{D42A27DB-BD31-4B8C-83A1-F6EECF244321}">
                <p14:modId xmlns:p14="http://schemas.microsoft.com/office/powerpoint/2010/main" val="3399008757"/>
              </p:ext>
            </p:extLst>
          </p:nvPr>
        </p:nvGraphicFramePr>
        <p:xfrm>
          <a:off x="5029200" y="762000"/>
          <a:ext cx="3186113" cy="1582737"/>
        </p:xfrm>
        <a:graphic>
          <a:graphicData uri="http://schemas.openxmlformats.org/presentationml/2006/ole">
            <mc:AlternateContent xmlns:mc="http://schemas.openxmlformats.org/markup-compatibility/2006">
              <mc:Choice xmlns:v="urn:schemas-microsoft-com:vml" Requires="v">
                <p:oleObj spid="_x0000_s32313" name="Worksheet" r:id="rId5" imgW="3057901" imgH="1514856" progId="Excel.Sheet.8">
                  <p:embed/>
                </p:oleObj>
              </mc:Choice>
              <mc:Fallback>
                <p:oleObj name="Worksheet" r:id="rId5" imgW="3057901" imgH="1514856" progId="Excel.Sheet.8">
                  <p:embed/>
                  <p:pic>
                    <p:nvPicPr>
                      <p:cNvPr id="624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762000"/>
                        <a:ext cx="3186113"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2472" name="Object 4"/>
          <p:cNvGraphicFramePr>
            <a:graphicFrameLocks noChangeAspect="1"/>
          </p:cNvGraphicFramePr>
          <p:nvPr>
            <p:extLst>
              <p:ext uri="{D42A27DB-BD31-4B8C-83A1-F6EECF244321}">
                <p14:modId xmlns:p14="http://schemas.microsoft.com/office/powerpoint/2010/main" val="1903718040"/>
              </p:ext>
            </p:extLst>
          </p:nvPr>
        </p:nvGraphicFramePr>
        <p:xfrm>
          <a:off x="2590800" y="2935287"/>
          <a:ext cx="2919413" cy="1385888"/>
        </p:xfrm>
        <a:graphic>
          <a:graphicData uri="http://schemas.openxmlformats.org/presentationml/2006/ole">
            <mc:AlternateContent xmlns:mc="http://schemas.openxmlformats.org/markup-compatibility/2006">
              <mc:Choice xmlns:v="urn:schemas-microsoft-com:vml" Requires="v">
                <p:oleObj spid="_x0000_s32314" name="Worksheet" r:id="rId7" imgW="2914849" imgH="1429207" progId="Excel.Sheet.8">
                  <p:embed/>
                </p:oleObj>
              </mc:Choice>
              <mc:Fallback>
                <p:oleObj name="Worksheet" r:id="rId7" imgW="2914849" imgH="1429207" progId="Excel.Sheet.8">
                  <p:embed/>
                  <p:pic>
                    <p:nvPicPr>
                      <p:cNvPr id="624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935287"/>
                        <a:ext cx="2919413"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 name="Rectangle 3"/>
          <p:cNvSpPr txBox="1">
            <a:spLocks noChangeArrowheads="1"/>
          </p:cNvSpPr>
          <p:nvPr/>
        </p:nvSpPr>
        <p:spPr bwMode="auto">
          <a:xfrm>
            <a:off x="254259" y="4911628"/>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US" altLang="en-US" kern="0" smtClean="0"/>
              <a:t>find all student records</a:t>
            </a:r>
            <a:endParaRPr lang="en-US" altLang="en-US" kern="0" smtClean="0"/>
          </a:p>
        </p:txBody>
      </p:sp>
      <p:graphicFrame>
        <p:nvGraphicFramePr>
          <p:cNvPr id="10" name="Object 2"/>
          <p:cNvGraphicFramePr>
            <a:graphicFrameLocks noChangeAspect="1"/>
          </p:cNvGraphicFramePr>
          <p:nvPr>
            <p:extLst>
              <p:ext uri="{D42A27DB-BD31-4B8C-83A1-F6EECF244321}">
                <p14:modId xmlns:p14="http://schemas.microsoft.com/office/powerpoint/2010/main" val="286114949"/>
              </p:ext>
            </p:extLst>
          </p:nvPr>
        </p:nvGraphicFramePr>
        <p:xfrm>
          <a:off x="1473459" y="6322916"/>
          <a:ext cx="3200400" cy="549275"/>
        </p:xfrm>
        <a:graphic>
          <a:graphicData uri="http://schemas.openxmlformats.org/presentationml/2006/ole">
            <mc:AlternateContent xmlns:mc="http://schemas.openxmlformats.org/markup-compatibility/2006">
              <mc:Choice xmlns:v="urn:schemas-microsoft-com:vml" Requires="v">
                <p:oleObj spid="_x0000_s32315" name="Equation" r:id="rId9" imgW="1333500" imgH="228600" progId="Equation.3">
                  <p:embed/>
                </p:oleObj>
              </mc:Choice>
              <mc:Fallback>
                <p:oleObj name="Equation" r:id="rId9" imgW="1333500" imgH="228600" progId="Equation.3">
                  <p:embed/>
                  <p:pic>
                    <p:nvPicPr>
                      <p:cNvPr id="63495"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3459" y="6322916"/>
                        <a:ext cx="3200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1194434369"/>
              </p:ext>
            </p:extLst>
          </p:nvPr>
        </p:nvGraphicFramePr>
        <p:xfrm>
          <a:off x="559059" y="5429153"/>
          <a:ext cx="6315075" cy="588963"/>
        </p:xfrm>
        <a:graphic>
          <a:graphicData uri="http://schemas.openxmlformats.org/presentationml/2006/ole">
            <mc:AlternateContent xmlns:mc="http://schemas.openxmlformats.org/markup-compatibility/2006">
              <mc:Choice xmlns:v="urn:schemas-microsoft-com:vml" Requires="v">
                <p:oleObj spid="_x0000_s32316" name="Equation" r:id="rId11" imgW="2451100" imgH="228600" progId="Equation.3">
                  <p:embed/>
                </p:oleObj>
              </mc:Choice>
              <mc:Fallback>
                <p:oleObj name="Equation" r:id="rId11" imgW="2451100" imgH="228600" progId="Equation.3">
                  <p:embed/>
                  <p:pic>
                    <p:nvPicPr>
                      <p:cNvPr id="63496"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059" y="5429153"/>
                        <a:ext cx="63150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 Box 6"/>
          <p:cNvSpPr txBox="1">
            <a:spLocks noChangeArrowheads="1"/>
          </p:cNvSpPr>
          <p:nvPr/>
        </p:nvSpPr>
        <p:spPr bwMode="auto">
          <a:xfrm>
            <a:off x="609600" y="6368954"/>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dirty="0"/>
              <a:t>RTC:</a:t>
            </a:r>
          </a:p>
        </p:txBody>
      </p:sp>
    </p:spTree>
    <p:extLst>
      <p:ext uri="{BB962C8B-B14F-4D97-AF65-F5344CB8AC3E}">
        <p14:creationId xmlns:p14="http://schemas.microsoft.com/office/powerpoint/2010/main" val="683637885"/>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67587"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6758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C51454E3-A9FA-45F2-887D-449FCD4CBCA5}" type="slidenum">
              <a:rPr lang="en-US" altLang="en-US" sz="1400"/>
              <a:pPr>
                <a:spcBef>
                  <a:spcPct val="0"/>
                </a:spcBef>
                <a:buFontTx/>
                <a:buNone/>
              </a:pPr>
              <a:t>65</a:t>
            </a:fld>
            <a:endParaRPr lang="en-US" altLang="en-US" sz="1400"/>
          </a:p>
        </p:txBody>
      </p:sp>
      <p:sp>
        <p:nvSpPr>
          <p:cNvPr id="67589" name="Rectangle 2"/>
          <p:cNvSpPr>
            <a:spLocks noGrp="1" noChangeArrowheads="1"/>
          </p:cNvSpPr>
          <p:nvPr>
            <p:ph type="title"/>
          </p:nvPr>
        </p:nvSpPr>
        <p:spPr/>
        <p:txBody>
          <a:bodyPr/>
          <a:lstStyle/>
          <a:p>
            <a:r>
              <a:rPr lang="en-US" altLang="en-US" smtClean="0"/>
              <a:t>Examples</a:t>
            </a:r>
          </a:p>
        </p:txBody>
      </p:sp>
      <p:sp>
        <p:nvSpPr>
          <p:cNvPr id="67590" name="Rectangle 3"/>
          <p:cNvSpPr>
            <a:spLocks noGrp="1" noChangeArrowheads="1"/>
          </p:cNvSpPr>
          <p:nvPr>
            <p:ph type="body" idx="1"/>
          </p:nvPr>
        </p:nvSpPr>
        <p:spPr>
          <a:xfrm>
            <a:off x="530225" y="1069133"/>
            <a:ext cx="7848600" cy="762000"/>
          </a:xfrm>
        </p:spPr>
        <p:txBody>
          <a:bodyPr/>
          <a:lstStyle/>
          <a:p>
            <a:r>
              <a:rPr lang="en-US" altLang="en-US" smtClean="0"/>
              <a:t>(selection) find student record with </a:t>
            </a:r>
            <a:r>
              <a:rPr lang="en-US" altLang="en-US" dirty="0" err="1" smtClean="0"/>
              <a:t>ssn</a:t>
            </a:r>
            <a:r>
              <a:rPr lang="en-US" altLang="en-US" dirty="0" smtClean="0"/>
              <a:t>=123</a:t>
            </a:r>
          </a:p>
        </p:txBody>
      </p:sp>
      <p:graphicFrame>
        <p:nvGraphicFramePr>
          <p:cNvPr id="67591" name="Object 2"/>
          <p:cNvGraphicFramePr>
            <a:graphicFrameLocks noChangeAspect="1"/>
          </p:cNvGraphicFramePr>
          <p:nvPr/>
        </p:nvGraphicFramePr>
        <p:xfrm>
          <a:off x="3659188" y="5402263"/>
          <a:ext cx="4719637" cy="487362"/>
        </p:xfrm>
        <a:graphic>
          <a:graphicData uri="http://schemas.openxmlformats.org/presentationml/2006/ole">
            <mc:AlternateContent xmlns:mc="http://schemas.openxmlformats.org/markup-compatibility/2006">
              <mc:Choice xmlns:v="urn:schemas-microsoft-com:vml" Requires="v">
                <p:oleObj spid="_x0000_s35340" name="Equation" r:id="rId3" imgW="1955800" imgH="203200" progId="Equation.3">
                  <p:embed/>
                </p:oleObj>
              </mc:Choice>
              <mc:Fallback>
                <p:oleObj name="Equation" r:id="rId3" imgW="1955800" imgH="203200" progId="Equation.3">
                  <p:embed/>
                  <p:pic>
                    <p:nvPicPr>
                      <p:cNvPr id="6759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5402263"/>
                        <a:ext cx="4719637"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7592" name="Text Box 5"/>
          <p:cNvSpPr txBox="1">
            <a:spLocks noChangeArrowheads="1"/>
          </p:cNvSpPr>
          <p:nvPr/>
        </p:nvSpPr>
        <p:spPr bwMode="auto">
          <a:xfrm>
            <a:off x="1828800" y="5410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RTC:</a:t>
            </a:r>
          </a:p>
        </p:txBody>
      </p:sp>
      <p:graphicFrame>
        <p:nvGraphicFramePr>
          <p:cNvPr id="67593" name="Object 3"/>
          <p:cNvGraphicFramePr>
            <a:graphicFrameLocks noChangeAspect="1"/>
          </p:cNvGraphicFramePr>
          <p:nvPr>
            <p:extLst>
              <p:ext uri="{D42A27DB-BD31-4B8C-83A1-F6EECF244321}">
                <p14:modId xmlns:p14="http://schemas.microsoft.com/office/powerpoint/2010/main" val="2355676249"/>
              </p:ext>
            </p:extLst>
          </p:nvPr>
        </p:nvGraphicFramePr>
        <p:xfrm>
          <a:off x="1114425" y="2239542"/>
          <a:ext cx="6680200" cy="552450"/>
        </p:xfrm>
        <a:graphic>
          <a:graphicData uri="http://schemas.openxmlformats.org/presentationml/2006/ole">
            <mc:AlternateContent xmlns:mc="http://schemas.openxmlformats.org/markup-compatibility/2006">
              <mc:Choice xmlns:v="urn:schemas-microsoft-com:vml" Requires="v">
                <p:oleObj spid="_x0000_s35341" name="Equation" r:id="rId5" imgW="2768600" imgH="228600" progId="Equation.3">
                  <p:embed/>
                </p:oleObj>
              </mc:Choice>
              <mc:Fallback>
                <p:oleObj name="Equation" r:id="rId5" imgW="2768600" imgH="228600" progId="Equation.3">
                  <p:embed/>
                  <p:pic>
                    <p:nvPicPr>
                      <p:cNvPr id="6759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2239542"/>
                        <a:ext cx="66802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7594" name="Text Box 7"/>
          <p:cNvSpPr txBox="1">
            <a:spLocks noChangeArrowheads="1"/>
          </p:cNvSpPr>
          <p:nvPr/>
        </p:nvSpPr>
        <p:spPr bwMode="auto">
          <a:xfrm>
            <a:off x="3921125" y="2986282"/>
            <a:ext cx="106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3600" dirty="0"/>
              <a:t>or</a:t>
            </a:r>
          </a:p>
        </p:txBody>
      </p:sp>
      <p:graphicFrame>
        <p:nvGraphicFramePr>
          <p:cNvPr id="67595" name="Object 4"/>
          <p:cNvGraphicFramePr>
            <a:graphicFrameLocks noChangeAspect="1"/>
          </p:cNvGraphicFramePr>
          <p:nvPr>
            <p:extLst>
              <p:ext uri="{D42A27DB-BD31-4B8C-83A1-F6EECF244321}">
                <p14:modId xmlns:p14="http://schemas.microsoft.com/office/powerpoint/2010/main" val="3115672672"/>
              </p:ext>
            </p:extLst>
          </p:nvPr>
        </p:nvGraphicFramePr>
        <p:xfrm>
          <a:off x="841375" y="3939584"/>
          <a:ext cx="7537450" cy="552450"/>
        </p:xfrm>
        <a:graphic>
          <a:graphicData uri="http://schemas.openxmlformats.org/presentationml/2006/ole">
            <mc:AlternateContent xmlns:mc="http://schemas.openxmlformats.org/markup-compatibility/2006">
              <mc:Choice xmlns:v="urn:schemas-microsoft-com:vml" Requires="v">
                <p:oleObj spid="_x0000_s35342" name="Equation" r:id="rId7" imgW="3124200" imgH="228600" progId="Equation.3">
                  <p:embed/>
                </p:oleObj>
              </mc:Choice>
              <mc:Fallback>
                <p:oleObj name="Equation" r:id="rId7" imgW="3124200" imgH="228600" progId="Equation.3">
                  <p:embed/>
                  <p:pic>
                    <p:nvPicPr>
                      <p:cNvPr id="6759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375" y="3939584"/>
                        <a:ext cx="75374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558896521"/>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69635"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6963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FE75394B-A235-4513-BDBB-31C077BB612E}" type="slidenum">
              <a:rPr lang="en-US" altLang="en-US" sz="1400"/>
              <a:pPr>
                <a:spcBef>
                  <a:spcPct val="0"/>
                </a:spcBef>
                <a:buFontTx/>
                <a:buNone/>
              </a:pPr>
              <a:t>66</a:t>
            </a:fld>
            <a:endParaRPr lang="en-US" altLang="en-US" sz="1400"/>
          </a:p>
        </p:txBody>
      </p:sp>
      <p:sp>
        <p:nvSpPr>
          <p:cNvPr id="69637" name="Rectangle 2"/>
          <p:cNvSpPr>
            <a:spLocks noGrp="1" noChangeArrowheads="1"/>
          </p:cNvSpPr>
          <p:nvPr>
            <p:ph type="title"/>
          </p:nvPr>
        </p:nvSpPr>
        <p:spPr/>
        <p:txBody>
          <a:bodyPr/>
          <a:lstStyle/>
          <a:p>
            <a:r>
              <a:rPr lang="en-US" altLang="en-US" smtClean="0"/>
              <a:t>Examples</a:t>
            </a:r>
          </a:p>
        </p:txBody>
      </p:sp>
      <p:sp>
        <p:nvSpPr>
          <p:cNvPr id="69638" name="Rectangle 3"/>
          <p:cNvSpPr>
            <a:spLocks noGrp="1" noChangeArrowheads="1"/>
          </p:cNvSpPr>
          <p:nvPr>
            <p:ph type="body" idx="1"/>
          </p:nvPr>
        </p:nvSpPr>
        <p:spPr/>
        <p:txBody>
          <a:bodyPr/>
          <a:lstStyle/>
          <a:p>
            <a:r>
              <a:rPr lang="en-US" altLang="en-US" smtClean="0"/>
              <a:t>(projection) find name of student with ssn=123</a:t>
            </a:r>
          </a:p>
        </p:txBody>
      </p:sp>
      <p:graphicFrame>
        <p:nvGraphicFramePr>
          <p:cNvPr id="69639" name="Object 2"/>
          <p:cNvGraphicFramePr>
            <a:graphicFrameLocks noChangeAspect="1"/>
          </p:cNvGraphicFramePr>
          <p:nvPr/>
        </p:nvGraphicFramePr>
        <p:xfrm>
          <a:off x="592138" y="3200400"/>
          <a:ext cx="6969125" cy="588963"/>
        </p:xfrm>
        <a:graphic>
          <a:graphicData uri="http://schemas.openxmlformats.org/presentationml/2006/ole">
            <mc:AlternateContent xmlns:mc="http://schemas.openxmlformats.org/markup-compatibility/2006">
              <mc:Choice xmlns:v="urn:schemas-microsoft-com:vml" Requires="v">
                <p:oleObj spid="_x0000_s37210" name="Equation" r:id="rId3" imgW="2705100" imgH="228600" progId="Equation.3">
                  <p:embed/>
                </p:oleObj>
              </mc:Choice>
              <mc:Fallback>
                <p:oleObj name="Equation" r:id="rId3" imgW="2705100" imgH="228600" progId="Equation.3">
                  <p:embed/>
                  <p:pic>
                    <p:nvPicPr>
                      <p:cNvPr id="6963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3200400"/>
                        <a:ext cx="696912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9640" name="Text Box 5"/>
          <p:cNvSpPr txBox="1">
            <a:spLocks noChangeArrowheads="1"/>
          </p:cNvSpPr>
          <p:nvPr/>
        </p:nvSpPr>
        <p:spPr bwMode="auto">
          <a:xfrm>
            <a:off x="2209800" y="3962400"/>
            <a:ext cx="288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dirty="0"/>
              <a:t>need to </a:t>
            </a:r>
            <a:r>
              <a:rPr lang="ja-JP" altLang="en-US" sz="2400" dirty="0"/>
              <a:t>‘</a:t>
            </a:r>
            <a:r>
              <a:rPr lang="en-US" altLang="ja-JP" sz="2400" dirty="0"/>
              <a:t>restrict</a:t>
            </a:r>
            <a:r>
              <a:rPr lang="ja-JP" altLang="en-US" sz="2400" dirty="0"/>
              <a:t>’</a:t>
            </a:r>
            <a:r>
              <a:rPr lang="en-US" altLang="ja-JP" sz="2400" dirty="0"/>
              <a:t> </a:t>
            </a:r>
            <a:r>
              <a:rPr lang="ja-JP" altLang="en-US" sz="2400" dirty="0"/>
              <a:t>“</a:t>
            </a:r>
            <a:r>
              <a:rPr lang="en-US" altLang="ja-JP" sz="2400" dirty="0"/>
              <a:t>a</a:t>
            </a:r>
            <a:r>
              <a:rPr lang="ja-JP" altLang="en-US" sz="2400" dirty="0"/>
              <a:t>”</a:t>
            </a:r>
            <a:endParaRPr lang="en-US" altLang="en-US" sz="2400" dirty="0"/>
          </a:p>
        </p:txBody>
      </p:sp>
      <p:sp>
        <p:nvSpPr>
          <p:cNvPr id="69641" name="Line 6"/>
          <p:cNvSpPr>
            <a:spLocks noChangeShapeType="1"/>
          </p:cNvSpPr>
          <p:nvPr/>
        </p:nvSpPr>
        <p:spPr bwMode="auto">
          <a:xfrm flipV="1">
            <a:off x="2133600" y="37338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aphicFrame>
        <p:nvGraphicFramePr>
          <p:cNvPr id="69642" name="Object 3"/>
          <p:cNvGraphicFramePr>
            <a:graphicFrameLocks noChangeAspect="1"/>
          </p:cNvGraphicFramePr>
          <p:nvPr/>
        </p:nvGraphicFramePr>
        <p:xfrm>
          <a:off x="2943225" y="4989513"/>
          <a:ext cx="4532313" cy="936625"/>
        </p:xfrm>
        <a:graphic>
          <a:graphicData uri="http://schemas.openxmlformats.org/presentationml/2006/ole">
            <mc:AlternateContent xmlns:mc="http://schemas.openxmlformats.org/markup-compatibility/2006">
              <mc:Choice xmlns:v="urn:schemas-microsoft-com:vml" Requires="v">
                <p:oleObj spid="_x0000_s37211" name="Equation" r:id="rId5" imgW="2082800" imgH="431800" progId="Equation.3">
                  <p:embed/>
                </p:oleObj>
              </mc:Choice>
              <mc:Fallback>
                <p:oleObj name="Equation" r:id="rId5" imgW="2082800" imgH="431800" progId="Equation.3">
                  <p:embed/>
                  <p:pic>
                    <p:nvPicPr>
                      <p:cNvPr id="6964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3225" y="4989513"/>
                        <a:ext cx="4532313"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9643" name="Text Box 8"/>
          <p:cNvSpPr txBox="1">
            <a:spLocks noChangeArrowheads="1"/>
          </p:cNvSpPr>
          <p:nvPr/>
        </p:nvSpPr>
        <p:spPr bwMode="auto">
          <a:xfrm>
            <a:off x="1371600" y="5029200"/>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RTC:</a:t>
            </a:r>
          </a:p>
        </p:txBody>
      </p:sp>
    </p:spTree>
    <p:extLst>
      <p:ext uri="{BB962C8B-B14F-4D97-AF65-F5344CB8AC3E}">
        <p14:creationId xmlns:p14="http://schemas.microsoft.com/office/powerpoint/2010/main" val="2548566189"/>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70659"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70660"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01EF511E-C974-4A33-BF7C-4045467F7BAE}" type="slidenum">
              <a:rPr lang="en-US" altLang="en-US" sz="1400"/>
              <a:pPr>
                <a:spcBef>
                  <a:spcPct val="0"/>
                </a:spcBef>
                <a:buFontTx/>
                <a:buNone/>
              </a:pPr>
              <a:t>67</a:t>
            </a:fld>
            <a:endParaRPr lang="en-US" altLang="en-US" sz="1400"/>
          </a:p>
        </p:txBody>
      </p:sp>
      <p:sp>
        <p:nvSpPr>
          <p:cNvPr id="70661" name="Rectangle 2"/>
          <p:cNvSpPr>
            <a:spLocks noGrp="1" noChangeArrowheads="1"/>
          </p:cNvSpPr>
          <p:nvPr>
            <p:ph type="title"/>
          </p:nvPr>
        </p:nvSpPr>
        <p:spPr/>
        <p:txBody>
          <a:bodyPr/>
          <a:lstStyle/>
          <a:p>
            <a:r>
              <a:rPr lang="en-US" altLang="en-US" smtClean="0"/>
              <a:t>Examples cont</a:t>
            </a:r>
            <a:r>
              <a:rPr lang="ja-JP" altLang="en-US" smtClean="0"/>
              <a:t>’</a:t>
            </a:r>
            <a:r>
              <a:rPr lang="en-US" altLang="ja-JP" smtClean="0"/>
              <a:t>d</a:t>
            </a:r>
            <a:endParaRPr lang="en-US" altLang="en-US" smtClean="0"/>
          </a:p>
        </p:txBody>
      </p:sp>
      <p:sp>
        <p:nvSpPr>
          <p:cNvPr id="70662" name="Rectangle 3"/>
          <p:cNvSpPr>
            <a:spLocks noGrp="1" noChangeArrowheads="1"/>
          </p:cNvSpPr>
          <p:nvPr>
            <p:ph type="body" idx="1"/>
          </p:nvPr>
        </p:nvSpPr>
        <p:spPr/>
        <p:txBody>
          <a:bodyPr/>
          <a:lstStyle/>
          <a:p>
            <a:r>
              <a:rPr lang="en-US" altLang="en-US" smtClean="0"/>
              <a:t>(union) get records of both PT and FT students</a:t>
            </a:r>
          </a:p>
        </p:txBody>
      </p:sp>
      <p:graphicFrame>
        <p:nvGraphicFramePr>
          <p:cNvPr id="70663" name="Object 2"/>
          <p:cNvGraphicFramePr>
            <a:graphicFrameLocks noChangeAspect="1"/>
          </p:cNvGraphicFramePr>
          <p:nvPr/>
        </p:nvGraphicFramePr>
        <p:xfrm>
          <a:off x="3440113" y="4724400"/>
          <a:ext cx="4646612" cy="1273175"/>
        </p:xfrm>
        <a:graphic>
          <a:graphicData uri="http://schemas.openxmlformats.org/presentationml/2006/ole">
            <mc:AlternateContent xmlns:mc="http://schemas.openxmlformats.org/markup-compatibility/2006">
              <mc:Choice xmlns:v="urn:schemas-microsoft-com:vml" Requires="v">
                <p:oleObj spid="_x0000_s38083" name="Equation" r:id="rId3" imgW="1803400" imgH="495300" progId="Equation.3">
                  <p:embed/>
                </p:oleObj>
              </mc:Choice>
              <mc:Fallback>
                <p:oleObj name="Equation" r:id="rId3" imgW="1803400" imgH="495300" progId="Equation.3">
                  <p:embed/>
                  <p:pic>
                    <p:nvPicPr>
                      <p:cNvPr id="7066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113" y="4724400"/>
                        <a:ext cx="4646612"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0664" name="Text Box 5"/>
          <p:cNvSpPr txBox="1">
            <a:spLocks noChangeArrowheads="1"/>
          </p:cNvSpPr>
          <p:nvPr/>
        </p:nvSpPr>
        <p:spPr bwMode="auto">
          <a:xfrm>
            <a:off x="1143000" y="4800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RTC:</a:t>
            </a:r>
          </a:p>
        </p:txBody>
      </p:sp>
      <p:graphicFrame>
        <p:nvGraphicFramePr>
          <p:cNvPr id="9" name="Object 2"/>
          <p:cNvGraphicFramePr>
            <a:graphicFrameLocks noChangeAspect="1"/>
          </p:cNvGraphicFramePr>
          <p:nvPr>
            <p:extLst>
              <p:ext uri="{D42A27DB-BD31-4B8C-83A1-F6EECF244321}">
                <p14:modId xmlns:p14="http://schemas.microsoft.com/office/powerpoint/2010/main" val="551115581"/>
              </p:ext>
            </p:extLst>
          </p:nvPr>
        </p:nvGraphicFramePr>
        <p:xfrm>
          <a:off x="813594" y="2133094"/>
          <a:ext cx="7493000" cy="1273175"/>
        </p:xfrm>
        <a:graphic>
          <a:graphicData uri="http://schemas.openxmlformats.org/presentationml/2006/ole">
            <mc:AlternateContent xmlns:mc="http://schemas.openxmlformats.org/markup-compatibility/2006">
              <mc:Choice xmlns:v="urn:schemas-microsoft-com:vml" Requires="v">
                <p:oleObj spid="_x0000_s38084" name="Equation" r:id="rId5" imgW="2908300" imgH="495300" progId="Equation.3">
                  <p:embed/>
                </p:oleObj>
              </mc:Choice>
              <mc:Fallback>
                <p:oleObj name="Equation" r:id="rId5" imgW="2908300" imgH="495300" progId="Equation.3">
                  <p:embed/>
                  <p:pic>
                    <p:nvPicPr>
                      <p:cNvPr id="7168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594" y="2133094"/>
                        <a:ext cx="749300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028495344"/>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72707"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7270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55975901-35D5-4CC4-80E2-F12A844B42E9}" type="slidenum">
              <a:rPr lang="en-US" altLang="en-US" sz="1400"/>
              <a:pPr>
                <a:spcBef>
                  <a:spcPct val="0"/>
                </a:spcBef>
                <a:buFontTx/>
                <a:buNone/>
              </a:pPr>
              <a:t>68</a:t>
            </a:fld>
            <a:endParaRPr lang="en-US" altLang="en-US" sz="1400"/>
          </a:p>
        </p:txBody>
      </p:sp>
      <p:sp>
        <p:nvSpPr>
          <p:cNvPr id="72709" name="Rectangle 2"/>
          <p:cNvSpPr>
            <a:spLocks noGrp="1" noChangeArrowheads="1"/>
          </p:cNvSpPr>
          <p:nvPr>
            <p:ph type="title"/>
          </p:nvPr>
        </p:nvSpPr>
        <p:spPr/>
        <p:txBody>
          <a:bodyPr/>
          <a:lstStyle/>
          <a:p>
            <a:r>
              <a:rPr lang="en-US" altLang="en-US" smtClean="0"/>
              <a:t>Examples</a:t>
            </a:r>
          </a:p>
        </p:txBody>
      </p:sp>
      <p:sp>
        <p:nvSpPr>
          <p:cNvPr id="72710" name="Rectangle 3"/>
          <p:cNvSpPr>
            <a:spLocks noGrp="1" noChangeArrowheads="1"/>
          </p:cNvSpPr>
          <p:nvPr>
            <p:ph type="body" idx="1"/>
          </p:nvPr>
        </p:nvSpPr>
        <p:spPr/>
        <p:txBody>
          <a:bodyPr/>
          <a:lstStyle/>
          <a:p>
            <a:r>
              <a:rPr lang="en-US" altLang="en-US" smtClean="0"/>
              <a:t>difference: find students that are not staff</a:t>
            </a:r>
          </a:p>
        </p:txBody>
      </p:sp>
      <p:sp>
        <p:nvSpPr>
          <p:cNvPr id="72711" name="Text Box 4"/>
          <p:cNvSpPr txBox="1">
            <a:spLocks noChangeArrowheads="1"/>
          </p:cNvSpPr>
          <p:nvPr/>
        </p:nvSpPr>
        <p:spPr bwMode="auto">
          <a:xfrm>
            <a:off x="3048000" y="4648200"/>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RTC:</a:t>
            </a:r>
          </a:p>
        </p:txBody>
      </p:sp>
      <p:graphicFrame>
        <p:nvGraphicFramePr>
          <p:cNvPr id="72712" name="Object 2"/>
          <p:cNvGraphicFramePr>
            <a:graphicFrameLocks noChangeAspect="1"/>
          </p:cNvGraphicFramePr>
          <p:nvPr/>
        </p:nvGraphicFramePr>
        <p:xfrm>
          <a:off x="4495800" y="4572000"/>
          <a:ext cx="3795713" cy="1271588"/>
        </p:xfrm>
        <a:graphic>
          <a:graphicData uri="http://schemas.openxmlformats.org/presentationml/2006/ole">
            <mc:AlternateContent xmlns:mc="http://schemas.openxmlformats.org/markup-compatibility/2006">
              <mc:Choice xmlns:v="urn:schemas-microsoft-com:vml" Requires="v">
                <p:oleObj spid="_x0000_s40131" name="Equation" r:id="rId3" imgW="1473200" imgH="495300" progId="Equation.3">
                  <p:embed/>
                </p:oleObj>
              </mc:Choice>
              <mc:Fallback>
                <p:oleObj name="Equation" r:id="rId3" imgW="1473200" imgH="495300" progId="Equation.3">
                  <p:embed/>
                  <p:pic>
                    <p:nvPicPr>
                      <p:cNvPr id="7271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572000"/>
                        <a:ext cx="3795713" cy="127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4273453812"/>
              </p:ext>
            </p:extLst>
          </p:nvPr>
        </p:nvGraphicFramePr>
        <p:xfrm>
          <a:off x="533400" y="1828800"/>
          <a:ext cx="6642100" cy="1271588"/>
        </p:xfrm>
        <a:graphic>
          <a:graphicData uri="http://schemas.openxmlformats.org/presentationml/2006/ole">
            <mc:AlternateContent xmlns:mc="http://schemas.openxmlformats.org/markup-compatibility/2006">
              <mc:Choice xmlns:v="urn:schemas-microsoft-com:vml" Requires="v">
                <p:oleObj spid="_x0000_s40132" name="Equation" r:id="rId5" imgW="2578100" imgH="495300" progId="Equation.3">
                  <p:embed/>
                </p:oleObj>
              </mc:Choice>
              <mc:Fallback>
                <p:oleObj name="Equation" r:id="rId5" imgW="2578100" imgH="495300" progId="Equation.3">
                  <p:embed/>
                  <p:pic>
                    <p:nvPicPr>
                      <p:cNvPr id="7373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828800"/>
                        <a:ext cx="6642100" cy="127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167618037"/>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74755"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7475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39044908-CAE3-4413-87BA-41C70D29FD92}" type="slidenum">
              <a:rPr lang="en-US" altLang="en-US" sz="1400"/>
              <a:pPr>
                <a:spcBef>
                  <a:spcPct val="0"/>
                </a:spcBef>
                <a:buFontTx/>
                <a:buNone/>
              </a:pPr>
              <a:t>69</a:t>
            </a:fld>
            <a:endParaRPr lang="en-US" altLang="en-US" sz="1400"/>
          </a:p>
        </p:txBody>
      </p:sp>
      <p:sp>
        <p:nvSpPr>
          <p:cNvPr id="74757" name="Rectangle 2"/>
          <p:cNvSpPr>
            <a:spLocks noGrp="1" noChangeArrowheads="1"/>
          </p:cNvSpPr>
          <p:nvPr>
            <p:ph type="title"/>
          </p:nvPr>
        </p:nvSpPr>
        <p:spPr/>
        <p:txBody>
          <a:bodyPr/>
          <a:lstStyle/>
          <a:p>
            <a:r>
              <a:rPr lang="en-US" altLang="en-US" smtClean="0"/>
              <a:t>Cartesian product</a:t>
            </a:r>
          </a:p>
        </p:txBody>
      </p:sp>
      <p:sp>
        <p:nvSpPr>
          <p:cNvPr id="74758" name="Rectangle 3"/>
          <p:cNvSpPr>
            <a:spLocks noGrp="1" noChangeArrowheads="1"/>
          </p:cNvSpPr>
          <p:nvPr>
            <p:ph type="body" idx="1"/>
          </p:nvPr>
        </p:nvSpPr>
        <p:spPr>
          <a:xfrm>
            <a:off x="685800" y="1981200"/>
            <a:ext cx="7848600" cy="1371600"/>
          </a:xfrm>
        </p:spPr>
        <p:txBody>
          <a:bodyPr/>
          <a:lstStyle/>
          <a:p>
            <a:r>
              <a:rPr lang="en-US" altLang="en-US" smtClean="0"/>
              <a:t>eg., dog-breeding: MALE x FEMALE</a:t>
            </a:r>
          </a:p>
          <a:p>
            <a:r>
              <a:rPr lang="en-US" altLang="en-US" smtClean="0"/>
              <a:t>gives all possible couples</a:t>
            </a:r>
          </a:p>
        </p:txBody>
      </p:sp>
      <p:graphicFrame>
        <p:nvGraphicFramePr>
          <p:cNvPr id="74759" name="Object 2"/>
          <p:cNvGraphicFramePr>
            <a:graphicFrameLocks noChangeAspect="1"/>
          </p:cNvGraphicFramePr>
          <p:nvPr/>
        </p:nvGraphicFramePr>
        <p:xfrm>
          <a:off x="754063" y="3968750"/>
          <a:ext cx="1389062" cy="1428750"/>
        </p:xfrm>
        <a:graphic>
          <a:graphicData uri="http://schemas.openxmlformats.org/presentationml/2006/ole">
            <mc:AlternateContent xmlns:mc="http://schemas.openxmlformats.org/markup-compatibility/2006">
              <mc:Choice xmlns:v="urn:schemas-microsoft-com:vml" Requires="v">
                <p:oleObj spid="_x0000_s42502" name="Worksheet" r:id="rId3" imgW="1485900" imgH="1536700" progId="Excel.Sheet.8">
                  <p:embed/>
                </p:oleObj>
              </mc:Choice>
              <mc:Fallback>
                <p:oleObj name="Worksheet" r:id="rId3" imgW="1485900" imgH="1536700" progId="Excel.Sheet.8">
                  <p:embed/>
                  <p:pic>
                    <p:nvPicPr>
                      <p:cNvPr id="7475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3968750"/>
                        <a:ext cx="1389062"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4760" name="Object 3"/>
          <p:cNvGraphicFramePr>
            <a:graphicFrameLocks noChangeAspect="1"/>
          </p:cNvGraphicFramePr>
          <p:nvPr/>
        </p:nvGraphicFramePr>
        <p:xfrm>
          <a:off x="2667000" y="3962400"/>
          <a:ext cx="1389063" cy="1428750"/>
        </p:xfrm>
        <a:graphic>
          <a:graphicData uri="http://schemas.openxmlformats.org/presentationml/2006/ole">
            <mc:AlternateContent xmlns:mc="http://schemas.openxmlformats.org/markup-compatibility/2006">
              <mc:Choice xmlns:v="urn:schemas-microsoft-com:vml" Requires="v">
                <p:oleObj spid="_x0000_s42503" name="Worksheet" r:id="rId5" imgW="1486442" imgH="1534007" progId="Excel.Sheet.8">
                  <p:embed/>
                </p:oleObj>
              </mc:Choice>
              <mc:Fallback>
                <p:oleObj name="Worksheet" r:id="rId5" imgW="1486442" imgH="1534007" progId="Excel.Sheet.8">
                  <p:embed/>
                  <p:pic>
                    <p:nvPicPr>
                      <p:cNvPr id="7476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962400"/>
                        <a:ext cx="1389063"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4761" name="Text Box 6"/>
          <p:cNvSpPr txBox="1">
            <a:spLocks noChangeArrowheads="1"/>
          </p:cNvSpPr>
          <p:nvPr/>
        </p:nvSpPr>
        <p:spPr bwMode="auto">
          <a:xfrm>
            <a:off x="2270125" y="4384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000000"/>
                </a:solidFill>
              </a:rPr>
              <a:t>x</a:t>
            </a:r>
            <a:endParaRPr lang="en-US" altLang="en-US" sz="2400"/>
          </a:p>
        </p:txBody>
      </p:sp>
      <p:sp>
        <p:nvSpPr>
          <p:cNvPr id="74762" name="Text Box 7"/>
          <p:cNvSpPr txBox="1">
            <a:spLocks noChangeArrowheads="1"/>
          </p:cNvSpPr>
          <p:nvPr/>
        </p:nvSpPr>
        <p:spPr bwMode="auto">
          <a:xfrm>
            <a:off x="4556125" y="4308475"/>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000000"/>
                </a:solidFill>
              </a:rPr>
              <a:t>=</a:t>
            </a:r>
            <a:endParaRPr lang="en-US" altLang="en-US" sz="2400"/>
          </a:p>
        </p:txBody>
      </p:sp>
      <p:graphicFrame>
        <p:nvGraphicFramePr>
          <p:cNvPr id="74763" name="Object 4"/>
          <p:cNvGraphicFramePr>
            <a:graphicFrameLocks noChangeAspect="1"/>
          </p:cNvGraphicFramePr>
          <p:nvPr/>
        </p:nvGraphicFramePr>
        <p:xfrm>
          <a:off x="5181600" y="3810000"/>
          <a:ext cx="2778125" cy="1905000"/>
        </p:xfrm>
        <a:graphic>
          <a:graphicData uri="http://schemas.openxmlformats.org/presentationml/2006/ole">
            <mc:AlternateContent xmlns:mc="http://schemas.openxmlformats.org/markup-compatibility/2006">
              <mc:Choice xmlns:v="urn:schemas-microsoft-com:vml" Requires="v">
                <p:oleObj spid="_x0000_s42504" name="Worksheet" r:id="rId7" imgW="3343772" imgH="2295766" progId="Excel.Sheet.8">
                  <p:embed/>
                </p:oleObj>
              </mc:Choice>
              <mc:Fallback>
                <p:oleObj name="Worksheet" r:id="rId7" imgW="3343772" imgH="2295766" progId="Excel.Sheet.8">
                  <p:embed/>
                  <p:pic>
                    <p:nvPicPr>
                      <p:cNvPr id="7476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810000"/>
                        <a:ext cx="2778125"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4764" name="Line 9"/>
          <p:cNvSpPr>
            <a:spLocks noChangeShapeType="1"/>
          </p:cNvSpPr>
          <p:nvPr/>
        </p:nvSpPr>
        <p:spPr bwMode="auto">
          <a:xfrm>
            <a:off x="2209800" y="487680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4765" name="Line 10"/>
          <p:cNvSpPr>
            <a:spLocks noChangeShapeType="1"/>
          </p:cNvSpPr>
          <p:nvPr/>
        </p:nvSpPr>
        <p:spPr bwMode="auto">
          <a:xfrm>
            <a:off x="2209800" y="4876800"/>
            <a:ext cx="3810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4766" name="Line 11"/>
          <p:cNvSpPr>
            <a:spLocks noChangeShapeType="1"/>
          </p:cNvSpPr>
          <p:nvPr/>
        </p:nvSpPr>
        <p:spPr bwMode="auto">
          <a:xfrm flipV="1">
            <a:off x="2209800" y="4876800"/>
            <a:ext cx="3810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4767" name="Line 12"/>
          <p:cNvSpPr>
            <a:spLocks noChangeShapeType="1"/>
          </p:cNvSpPr>
          <p:nvPr/>
        </p:nvSpPr>
        <p:spPr bwMode="auto">
          <a:xfrm>
            <a:off x="2286000" y="525780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71743932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4"/>
          <p:cNvSpPr>
            <a:spLocks noGrp="1" noChangeArrowheads="1"/>
          </p:cNvSpPr>
          <p:nvPr>
            <p:ph type="title"/>
          </p:nvPr>
        </p:nvSpPr>
        <p:spPr>
          <a:xfrm>
            <a:off x="0" y="1"/>
            <a:ext cx="9144000" cy="609600"/>
          </a:xfrm>
          <a:solidFill>
            <a:srgbClr val="0070C0"/>
          </a:solidFill>
        </p:spPr>
        <p:txBody>
          <a:bodyPr/>
          <a:lstStyle/>
          <a:p>
            <a:pPr eaLnBrk="1" hangingPunct="1"/>
            <a:r>
              <a:rPr lang="en-US" altLang="en-US" sz="3200" dirty="0" smtClean="0"/>
              <a:t>Tuple Relational Calculus</a:t>
            </a:r>
          </a:p>
        </p:txBody>
      </p:sp>
      <p:sp>
        <p:nvSpPr>
          <p:cNvPr id="144388" name="Rectangle 5"/>
          <p:cNvSpPr>
            <a:spLocks noGrp="1" noChangeArrowheads="1"/>
          </p:cNvSpPr>
          <p:nvPr>
            <p:ph type="body" idx="1"/>
          </p:nvPr>
        </p:nvSpPr>
        <p:spPr>
          <a:xfrm>
            <a:off x="26127" y="640081"/>
            <a:ext cx="9083040" cy="6217919"/>
          </a:xfrm>
        </p:spPr>
        <p:txBody>
          <a:bodyPr/>
          <a:lstStyle/>
          <a:p>
            <a:pPr eaLnBrk="1" hangingPunct="1">
              <a:lnSpc>
                <a:spcPct val="150000"/>
              </a:lnSpc>
            </a:pPr>
            <a:r>
              <a:rPr lang="en-US" altLang="en-US" sz="2400" dirty="0" smtClean="0"/>
              <a:t>The tuple relational calculus is based on specifying a number of tuple variables. </a:t>
            </a:r>
          </a:p>
          <a:p>
            <a:pPr eaLnBrk="1" hangingPunct="1">
              <a:lnSpc>
                <a:spcPct val="150000"/>
              </a:lnSpc>
            </a:pPr>
            <a:r>
              <a:rPr lang="en-US" altLang="en-US" sz="2400" dirty="0" smtClean="0"/>
              <a:t>Each tuple variable usually ranges over a particular database relation, meaning that the variable may take as its value any individual tuple from that relation. </a:t>
            </a:r>
            <a:endParaRPr lang="en-US" altLang="en-US" sz="2400" dirty="0" smtClean="0"/>
          </a:p>
          <a:p>
            <a:pPr eaLnBrk="1" hangingPunct="1">
              <a:lnSpc>
                <a:spcPct val="150000"/>
              </a:lnSpc>
            </a:pPr>
            <a:r>
              <a:rPr lang="en-US" altLang="en-US" sz="2400" b="1" dirty="0" smtClean="0"/>
              <a:t>{</a:t>
            </a:r>
            <a:r>
              <a:rPr lang="en-US" altLang="en-US" sz="2400" b="1" dirty="0" smtClean="0"/>
              <a:t>t | COND(t)}</a:t>
            </a:r>
          </a:p>
          <a:p>
            <a:pPr lvl="1" eaLnBrk="1" hangingPunct="1">
              <a:lnSpc>
                <a:spcPct val="150000"/>
              </a:lnSpc>
            </a:pPr>
            <a:r>
              <a:rPr lang="en-US" altLang="en-US" sz="2200" dirty="0" smtClean="0"/>
              <a:t>where t is a tuple variable and COND (t) is a conditional expression involving t. </a:t>
            </a:r>
          </a:p>
          <a:p>
            <a:pPr lvl="1" eaLnBrk="1" hangingPunct="1">
              <a:lnSpc>
                <a:spcPct val="150000"/>
              </a:lnSpc>
            </a:pPr>
            <a:r>
              <a:rPr lang="en-US" altLang="en-US" sz="2200" dirty="0" smtClean="0"/>
              <a:t>The result of such a query is the set of all tuples t that satisfy COND (t).</a:t>
            </a:r>
          </a:p>
        </p:txBody>
      </p:sp>
    </p:spTree>
    <p:extLst>
      <p:ext uri="{BB962C8B-B14F-4D97-AF65-F5344CB8AC3E}">
        <p14:creationId xmlns:p14="http://schemas.microsoft.com/office/powerpoint/2010/main" val="1676727567"/>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75779"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75780"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DB6F5BC3-9C60-4AB1-AAA5-4F9FE5A9BBBB}" type="slidenum">
              <a:rPr lang="en-US" altLang="en-US" sz="1400"/>
              <a:pPr>
                <a:spcBef>
                  <a:spcPct val="0"/>
                </a:spcBef>
                <a:buFontTx/>
                <a:buNone/>
              </a:pPr>
              <a:t>70</a:t>
            </a:fld>
            <a:endParaRPr lang="en-US" altLang="en-US" sz="1400"/>
          </a:p>
        </p:txBody>
      </p:sp>
      <p:sp>
        <p:nvSpPr>
          <p:cNvPr id="75781" name="Rectangle 2"/>
          <p:cNvSpPr>
            <a:spLocks noGrp="1" noChangeArrowheads="1"/>
          </p:cNvSpPr>
          <p:nvPr>
            <p:ph type="title"/>
          </p:nvPr>
        </p:nvSpPr>
        <p:spPr/>
        <p:txBody>
          <a:bodyPr/>
          <a:lstStyle/>
          <a:p>
            <a:r>
              <a:rPr lang="en-US" altLang="en-US" smtClean="0"/>
              <a:t>Cartesian product</a:t>
            </a:r>
          </a:p>
        </p:txBody>
      </p:sp>
      <p:sp>
        <p:nvSpPr>
          <p:cNvPr id="75782" name="Rectangle 3"/>
          <p:cNvSpPr>
            <a:spLocks noGrp="1" noChangeArrowheads="1"/>
          </p:cNvSpPr>
          <p:nvPr>
            <p:ph type="body" idx="1"/>
          </p:nvPr>
        </p:nvSpPr>
        <p:spPr/>
        <p:txBody>
          <a:bodyPr/>
          <a:lstStyle/>
          <a:p>
            <a:r>
              <a:rPr lang="en-US" altLang="en-US" dirty="0" smtClean="0"/>
              <a:t>find all the pairs of  (male, female) </a:t>
            </a:r>
            <a:r>
              <a:rPr lang="en-US" altLang="en-US" dirty="0" smtClean="0"/>
              <a:t>:</a:t>
            </a:r>
            <a:endParaRPr lang="en-US" altLang="en-US" dirty="0" smtClean="0"/>
          </a:p>
        </p:txBody>
      </p:sp>
      <p:graphicFrame>
        <p:nvGraphicFramePr>
          <p:cNvPr id="75783" name="Object 2"/>
          <p:cNvGraphicFramePr>
            <a:graphicFrameLocks noChangeAspect="1"/>
          </p:cNvGraphicFramePr>
          <p:nvPr>
            <p:extLst>
              <p:ext uri="{D42A27DB-BD31-4B8C-83A1-F6EECF244321}">
                <p14:modId xmlns:p14="http://schemas.microsoft.com/office/powerpoint/2010/main" val="3431350062"/>
              </p:ext>
            </p:extLst>
          </p:nvPr>
        </p:nvGraphicFramePr>
        <p:xfrm>
          <a:off x="4552318" y="4038600"/>
          <a:ext cx="4121150" cy="2289175"/>
        </p:xfrm>
        <a:graphic>
          <a:graphicData uri="http://schemas.openxmlformats.org/presentationml/2006/ole">
            <mc:AlternateContent xmlns:mc="http://schemas.openxmlformats.org/markup-compatibility/2006">
              <mc:Choice xmlns:v="urn:schemas-microsoft-com:vml" Requires="v">
                <p:oleObj spid="_x0000_s43205" name="Equation" r:id="rId3" imgW="1600200" imgH="889000" progId="Equation.3">
                  <p:embed/>
                </p:oleObj>
              </mc:Choice>
              <mc:Fallback>
                <p:oleObj name="Equation" r:id="rId3" imgW="1600200" imgH="889000" progId="Equation.3">
                  <p:embed/>
                  <p:pic>
                    <p:nvPicPr>
                      <p:cNvPr id="7578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318" y="4038600"/>
                        <a:ext cx="412115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779119101"/>
              </p:ext>
            </p:extLst>
          </p:nvPr>
        </p:nvGraphicFramePr>
        <p:xfrm>
          <a:off x="609600" y="1447800"/>
          <a:ext cx="4414837" cy="1074737"/>
        </p:xfrm>
        <a:graphic>
          <a:graphicData uri="http://schemas.openxmlformats.org/presentationml/2006/ole">
            <mc:AlternateContent xmlns:mc="http://schemas.openxmlformats.org/markup-compatibility/2006">
              <mc:Choice xmlns:v="urn:schemas-microsoft-com:vml" Requires="v">
                <p:oleObj spid="_x0000_s43206" name="Equation" r:id="rId5" imgW="1714500" imgH="419100" progId="Equation.3">
                  <p:embed/>
                </p:oleObj>
              </mc:Choice>
              <mc:Fallback>
                <p:oleObj name="Equation" r:id="rId5" imgW="1714500" imgH="419100" progId="Equation.3">
                  <p:embed/>
                  <p:pic>
                    <p:nvPicPr>
                      <p:cNvPr id="7783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447800"/>
                        <a:ext cx="4414837"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8666380"/>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80899"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80900"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4F667FBC-505C-4A9C-8170-9E6282DBF181}" type="slidenum">
              <a:rPr lang="en-US" altLang="en-US" sz="1400"/>
              <a:pPr>
                <a:spcBef>
                  <a:spcPct val="0"/>
                </a:spcBef>
                <a:buFontTx/>
                <a:buNone/>
              </a:pPr>
              <a:t>71</a:t>
            </a:fld>
            <a:endParaRPr lang="en-US" altLang="en-US" sz="1400"/>
          </a:p>
        </p:txBody>
      </p:sp>
      <p:sp>
        <p:nvSpPr>
          <p:cNvPr id="80901" name="Rectangle 2"/>
          <p:cNvSpPr>
            <a:spLocks noGrp="1" noChangeArrowheads="1"/>
          </p:cNvSpPr>
          <p:nvPr>
            <p:ph type="title"/>
          </p:nvPr>
        </p:nvSpPr>
        <p:spPr/>
        <p:txBody>
          <a:bodyPr/>
          <a:lstStyle/>
          <a:p>
            <a:r>
              <a:rPr lang="en-US" altLang="en-US" smtClean="0"/>
              <a:t>More examples</a:t>
            </a:r>
          </a:p>
        </p:txBody>
      </p:sp>
      <p:sp>
        <p:nvSpPr>
          <p:cNvPr id="80902" name="Rectangle 3"/>
          <p:cNvSpPr>
            <a:spLocks noGrp="1" noChangeArrowheads="1"/>
          </p:cNvSpPr>
          <p:nvPr>
            <p:ph type="body" idx="1"/>
          </p:nvPr>
        </p:nvSpPr>
        <p:spPr>
          <a:xfrm>
            <a:off x="26127" y="729433"/>
            <a:ext cx="9083040" cy="718367"/>
          </a:xfrm>
        </p:spPr>
        <p:txBody>
          <a:bodyPr/>
          <a:lstStyle/>
          <a:p>
            <a:r>
              <a:rPr lang="en-US" altLang="en-US" dirty="0" smtClean="0"/>
              <a:t>join: find names of  students taking 15-415</a:t>
            </a:r>
          </a:p>
        </p:txBody>
      </p:sp>
      <p:graphicFrame>
        <p:nvGraphicFramePr>
          <p:cNvPr id="7" name="Object 2"/>
          <p:cNvGraphicFramePr>
            <a:graphicFrameLocks noChangeAspect="1"/>
          </p:cNvGraphicFramePr>
          <p:nvPr/>
        </p:nvGraphicFramePr>
        <p:xfrm>
          <a:off x="685800" y="2209800"/>
          <a:ext cx="4267200" cy="1430338"/>
        </p:xfrm>
        <a:graphic>
          <a:graphicData uri="http://schemas.openxmlformats.org/presentationml/2006/ole">
            <mc:AlternateContent xmlns:mc="http://schemas.openxmlformats.org/markup-compatibility/2006">
              <mc:Choice xmlns:v="urn:schemas-microsoft-com:vml" Requires="v">
                <p:oleObj spid="_x0000_s74814" name="Worksheet" r:id="rId3" imgW="4572369" imgH="1533754" progId="Excel.Sheet.8">
                  <p:embed/>
                </p:oleObj>
              </mc:Choice>
              <mc:Fallback>
                <p:oleObj name="Worksheet" r:id="rId3" imgW="4572369" imgH="1533754" progId="Excel.Sheet.8">
                  <p:embed/>
                  <p:pic>
                    <p:nvPicPr>
                      <p:cNvPr id="819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09800"/>
                        <a:ext cx="4267200"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 name="Object 3"/>
          <p:cNvGraphicFramePr>
            <a:graphicFrameLocks noChangeAspect="1"/>
          </p:cNvGraphicFramePr>
          <p:nvPr/>
        </p:nvGraphicFramePr>
        <p:xfrm>
          <a:off x="5410200" y="2093913"/>
          <a:ext cx="3186113" cy="1582737"/>
        </p:xfrm>
        <a:graphic>
          <a:graphicData uri="http://schemas.openxmlformats.org/presentationml/2006/ole">
            <mc:AlternateContent xmlns:mc="http://schemas.openxmlformats.org/markup-compatibility/2006">
              <mc:Choice xmlns:v="urn:schemas-microsoft-com:vml" Requires="v">
                <p:oleObj spid="_x0000_s74815" name="Worksheet" r:id="rId5" imgW="3057901" imgH="1514856" progId="Excel.Sheet.8">
                  <p:embed/>
                </p:oleObj>
              </mc:Choice>
              <mc:Fallback>
                <p:oleObj name="Worksheet" r:id="rId5" imgW="3057901" imgH="1514856" progId="Excel.Sheet.8">
                  <p:embed/>
                  <p:pic>
                    <p:nvPicPr>
                      <p:cNvPr id="819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2093913"/>
                        <a:ext cx="3186113"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2971800" y="4267200"/>
          <a:ext cx="2919413" cy="1385888"/>
        </p:xfrm>
        <a:graphic>
          <a:graphicData uri="http://schemas.openxmlformats.org/presentationml/2006/ole">
            <mc:AlternateContent xmlns:mc="http://schemas.openxmlformats.org/markup-compatibility/2006">
              <mc:Choice xmlns:v="urn:schemas-microsoft-com:vml" Requires="v">
                <p:oleObj spid="_x0000_s74816" name="Worksheet" r:id="rId7" imgW="2914849" imgH="1429207" progId="Excel.Sheet.8">
                  <p:embed/>
                </p:oleObj>
              </mc:Choice>
              <mc:Fallback>
                <p:oleObj name="Worksheet" r:id="rId7" imgW="2914849" imgH="1429207" progId="Excel.Sheet.8">
                  <p:embed/>
                  <p:pic>
                    <p:nvPicPr>
                      <p:cNvPr id="819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4267200"/>
                        <a:ext cx="2919413"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 name="Line 6"/>
          <p:cNvSpPr>
            <a:spLocks noChangeShapeType="1"/>
          </p:cNvSpPr>
          <p:nvPr/>
        </p:nvSpPr>
        <p:spPr bwMode="auto">
          <a:xfrm>
            <a:off x="2133600" y="3886200"/>
            <a:ext cx="1219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 name="Line 7"/>
          <p:cNvSpPr>
            <a:spLocks noChangeShapeType="1"/>
          </p:cNvSpPr>
          <p:nvPr/>
        </p:nvSpPr>
        <p:spPr bwMode="auto">
          <a:xfrm>
            <a:off x="4038600" y="5867400"/>
            <a:ext cx="990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2" name="Line 8"/>
          <p:cNvSpPr>
            <a:spLocks noChangeShapeType="1"/>
          </p:cNvSpPr>
          <p:nvPr/>
        </p:nvSpPr>
        <p:spPr bwMode="auto">
          <a:xfrm flipH="1" flipV="1">
            <a:off x="762000" y="2971800"/>
            <a:ext cx="2209800" cy="160020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270437899"/>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82947"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8294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C54018B6-A33B-4514-B1B4-B31B69736A41}" type="slidenum">
              <a:rPr lang="en-US" altLang="en-US" sz="1400"/>
              <a:pPr>
                <a:spcBef>
                  <a:spcPct val="0"/>
                </a:spcBef>
                <a:buFontTx/>
                <a:buNone/>
              </a:pPr>
              <a:t>72</a:t>
            </a:fld>
            <a:endParaRPr lang="en-US" altLang="en-US" sz="1400"/>
          </a:p>
        </p:txBody>
      </p:sp>
      <p:sp>
        <p:nvSpPr>
          <p:cNvPr id="82949" name="Rectangle 2"/>
          <p:cNvSpPr>
            <a:spLocks noGrp="1" noChangeArrowheads="1"/>
          </p:cNvSpPr>
          <p:nvPr>
            <p:ph type="title"/>
          </p:nvPr>
        </p:nvSpPr>
        <p:spPr/>
        <p:txBody>
          <a:bodyPr/>
          <a:lstStyle/>
          <a:p>
            <a:r>
              <a:rPr lang="en-US" altLang="en-US" smtClean="0"/>
              <a:t>More examples</a:t>
            </a:r>
          </a:p>
        </p:txBody>
      </p:sp>
      <p:sp>
        <p:nvSpPr>
          <p:cNvPr id="82950" name="Rectangle 3"/>
          <p:cNvSpPr>
            <a:spLocks noGrp="1" noChangeArrowheads="1"/>
          </p:cNvSpPr>
          <p:nvPr>
            <p:ph type="body" idx="1"/>
          </p:nvPr>
        </p:nvSpPr>
        <p:spPr/>
        <p:txBody>
          <a:bodyPr/>
          <a:lstStyle/>
          <a:p>
            <a:r>
              <a:rPr lang="en-US" altLang="en-US" smtClean="0"/>
              <a:t>join: find names of  students taking 15-415 - in RTC</a:t>
            </a:r>
          </a:p>
        </p:txBody>
      </p:sp>
      <p:graphicFrame>
        <p:nvGraphicFramePr>
          <p:cNvPr id="82951" name="Object 2"/>
          <p:cNvGraphicFramePr>
            <a:graphicFrameLocks noChangeAspect="1"/>
          </p:cNvGraphicFramePr>
          <p:nvPr>
            <p:extLst>
              <p:ext uri="{D42A27DB-BD31-4B8C-83A1-F6EECF244321}">
                <p14:modId xmlns:p14="http://schemas.microsoft.com/office/powerpoint/2010/main" val="325205861"/>
              </p:ext>
            </p:extLst>
          </p:nvPr>
        </p:nvGraphicFramePr>
        <p:xfrm>
          <a:off x="1861344" y="4114800"/>
          <a:ext cx="5397500" cy="2289175"/>
        </p:xfrm>
        <a:graphic>
          <a:graphicData uri="http://schemas.openxmlformats.org/presentationml/2006/ole">
            <mc:AlternateContent xmlns:mc="http://schemas.openxmlformats.org/markup-compatibility/2006">
              <mc:Choice xmlns:v="urn:schemas-microsoft-com:vml" Requires="v">
                <p:oleObj spid="_x0000_s46275" name="Equation" r:id="rId3" imgW="2095500" imgH="889000" progId="Equation.3">
                  <p:embed/>
                </p:oleObj>
              </mc:Choice>
              <mc:Fallback>
                <p:oleObj name="Equation" r:id="rId3" imgW="2095500" imgH="889000" progId="Equation.3">
                  <p:embed/>
                  <p:pic>
                    <p:nvPicPr>
                      <p:cNvPr id="829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344" y="4114800"/>
                        <a:ext cx="53975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032155210"/>
              </p:ext>
            </p:extLst>
          </p:nvPr>
        </p:nvGraphicFramePr>
        <p:xfrm>
          <a:off x="457200" y="1892961"/>
          <a:ext cx="6410325" cy="1108075"/>
        </p:xfrm>
        <a:graphic>
          <a:graphicData uri="http://schemas.openxmlformats.org/presentationml/2006/ole">
            <mc:AlternateContent xmlns:mc="http://schemas.openxmlformats.org/markup-compatibility/2006">
              <mc:Choice xmlns:v="urn:schemas-microsoft-com:vml" Requires="v">
                <p:oleObj spid="_x0000_s46276" name="Equation" r:id="rId5" imgW="2489200" imgH="431800" progId="Equation.3">
                  <p:embed/>
                </p:oleObj>
              </mc:Choice>
              <mc:Fallback>
                <p:oleObj name="Equation" r:id="rId5" imgW="2489200" imgH="431800" progId="Equation.3">
                  <p:embed/>
                  <p:pic>
                    <p:nvPicPr>
                      <p:cNvPr id="8397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892961"/>
                        <a:ext cx="641032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87647673"/>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84995"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8499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DA66C844-CD93-4342-A4B5-22BDC94416B6}" type="slidenum">
              <a:rPr lang="en-US" altLang="en-US" sz="1400"/>
              <a:pPr>
                <a:spcBef>
                  <a:spcPct val="0"/>
                </a:spcBef>
                <a:buFontTx/>
                <a:buNone/>
              </a:pPr>
              <a:t>73</a:t>
            </a:fld>
            <a:endParaRPr lang="en-US" altLang="en-US" sz="1400"/>
          </a:p>
        </p:txBody>
      </p:sp>
      <p:sp>
        <p:nvSpPr>
          <p:cNvPr id="84997" name="Rectangle 2"/>
          <p:cNvSpPr>
            <a:spLocks noGrp="1" noChangeArrowheads="1"/>
          </p:cNvSpPr>
          <p:nvPr>
            <p:ph type="title"/>
          </p:nvPr>
        </p:nvSpPr>
        <p:spPr/>
        <p:txBody>
          <a:bodyPr/>
          <a:lstStyle/>
          <a:p>
            <a:r>
              <a:rPr lang="en-US" altLang="en-US" smtClean="0"/>
              <a:t>Sneak preview of QBE:</a:t>
            </a:r>
          </a:p>
        </p:txBody>
      </p:sp>
      <p:graphicFrame>
        <p:nvGraphicFramePr>
          <p:cNvPr id="84998" name="Object 2"/>
          <p:cNvGraphicFramePr>
            <a:graphicFrameLocks noChangeAspect="1"/>
          </p:cNvGraphicFramePr>
          <p:nvPr/>
        </p:nvGraphicFramePr>
        <p:xfrm>
          <a:off x="871538" y="1909763"/>
          <a:ext cx="6411912" cy="1108075"/>
        </p:xfrm>
        <a:graphic>
          <a:graphicData uri="http://schemas.openxmlformats.org/presentationml/2006/ole">
            <mc:AlternateContent xmlns:mc="http://schemas.openxmlformats.org/markup-compatibility/2006">
              <mc:Choice xmlns:v="urn:schemas-microsoft-com:vml" Requires="v">
                <p:oleObj spid="_x0000_s48646" name="Equation" r:id="rId3" imgW="2489200" imgH="431800" progId="Equation.3">
                  <p:embed/>
                </p:oleObj>
              </mc:Choice>
              <mc:Fallback>
                <p:oleObj name="Equation" r:id="rId3" imgW="2489200" imgH="431800" progId="Equation.3">
                  <p:embed/>
                  <p:pic>
                    <p:nvPicPr>
                      <p:cNvPr id="849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38" y="1909763"/>
                        <a:ext cx="6411912"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4999" name="Object 3"/>
          <p:cNvGraphicFramePr>
            <a:graphicFrameLocks noChangeAspect="1"/>
          </p:cNvGraphicFramePr>
          <p:nvPr/>
        </p:nvGraphicFramePr>
        <p:xfrm>
          <a:off x="381000" y="4191000"/>
          <a:ext cx="4267200" cy="1430338"/>
        </p:xfrm>
        <a:graphic>
          <a:graphicData uri="http://schemas.openxmlformats.org/presentationml/2006/ole">
            <mc:AlternateContent xmlns:mc="http://schemas.openxmlformats.org/markup-compatibility/2006">
              <mc:Choice xmlns:v="urn:schemas-microsoft-com:vml" Requires="v">
                <p:oleObj spid="_x0000_s48647" name="Worksheet" r:id="rId5" imgW="4572361" imgH="1534007" progId="Excel.Sheet.8">
                  <p:embed/>
                </p:oleObj>
              </mc:Choice>
              <mc:Fallback>
                <p:oleObj name="Worksheet" r:id="rId5" imgW="4572361" imgH="1534007" progId="Excel.Sheet.8">
                  <p:embed/>
                  <p:pic>
                    <p:nvPicPr>
                      <p:cNvPr id="849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191000"/>
                        <a:ext cx="4267200"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5000" name="Object 4"/>
          <p:cNvGraphicFramePr>
            <a:graphicFrameLocks noChangeAspect="1"/>
          </p:cNvGraphicFramePr>
          <p:nvPr/>
        </p:nvGraphicFramePr>
        <p:xfrm>
          <a:off x="5486400" y="4191000"/>
          <a:ext cx="2916238" cy="1071563"/>
        </p:xfrm>
        <a:graphic>
          <a:graphicData uri="http://schemas.openxmlformats.org/presentationml/2006/ole">
            <mc:AlternateContent xmlns:mc="http://schemas.openxmlformats.org/markup-compatibility/2006">
              <mc:Choice xmlns:v="urn:schemas-microsoft-com:vml" Requires="v">
                <p:oleObj spid="_x0000_s48648" name="Worksheet" r:id="rId7" imgW="2915101" imgH="1076807" progId="Excel.Sheet.8">
                  <p:embed/>
                </p:oleObj>
              </mc:Choice>
              <mc:Fallback>
                <p:oleObj name="Worksheet" r:id="rId7" imgW="2915101" imgH="1076807" progId="Excel.Sheet.8">
                  <p:embed/>
                  <p:pic>
                    <p:nvPicPr>
                      <p:cNvPr id="8500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191000"/>
                        <a:ext cx="2916238"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61684277"/>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86019"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86020"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92EBE2E0-30B9-402D-9A78-8564E12CE132}" type="slidenum">
              <a:rPr lang="en-US" altLang="en-US" sz="1400"/>
              <a:pPr>
                <a:spcBef>
                  <a:spcPct val="0"/>
                </a:spcBef>
                <a:buFontTx/>
                <a:buNone/>
              </a:pPr>
              <a:t>74</a:t>
            </a:fld>
            <a:endParaRPr lang="en-US" altLang="en-US" sz="1400"/>
          </a:p>
        </p:txBody>
      </p:sp>
      <p:sp>
        <p:nvSpPr>
          <p:cNvPr id="86021" name="Rectangle 2"/>
          <p:cNvSpPr>
            <a:spLocks noGrp="1" noChangeArrowheads="1"/>
          </p:cNvSpPr>
          <p:nvPr>
            <p:ph type="title"/>
          </p:nvPr>
        </p:nvSpPr>
        <p:spPr/>
        <p:txBody>
          <a:bodyPr/>
          <a:lstStyle/>
          <a:p>
            <a:r>
              <a:rPr lang="en-US" altLang="en-US" smtClean="0"/>
              <a:t>Glimpse of QBE:</a:t>
            </a:r>
          </a:p>
        </p:txBody>
      </p:sp>
      <p:graphicFrame>
        <p:nvGraphicFramePr>
          <p:cNvPr id="86022" name="Object 2"/>
          <p:cNvGraphicFramePr>
            <a:graphicFrameLocks noChangeAspect="1"/>
          </p:cNvGraphicFramePr>
          <p:nvPr/>
        </p:nvGraphicFramePr>
        <p:xfrm>
          <a:off x="381000" y="4191000"/>
          <a:ext cx="4267200" cy="1430338"/>
        </p:xfrm>
        <a:graphic>
          <a:graphicData uri="http://schemas.openxmlformats.org/presentationml/2006/ole">
            <mc:AlternateContent xmlns:mc="http://schemas.openxmlformats.org/markup-compatibility/2006">
              <mc:Choice xmlns:v="urn:schemas-microsoft-com:vml" Requires="v">
                <p:oleObj spid="_x0000_s49500" name="Worksheet" r:id="rId3" imgW="4572361" imgH="1534007" progId="Excel.Sheet.8">
                  <p:embed/>
                </p:oleObj>
              </mc:Choice>
              <mc:Fallback>
                <p:oleObj name="Worksheet" r:id="rId3" imgW="4572361" imgH="1534007" progId="Excel.Sheet.8">
                  <p:embed/>
                  <p:pic>
                    <p:nvPicPr>
                      <p:cNvPr id="860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191000"/>
                        <a:ext cx="4267200"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23" name="Object 3"/>
          <p:cNvGraphicFramePr>
            <a:graphicFrameLocks noChangeAspect="1"/>
          </p:cNvGraphicFramePr>
          <p:nvPr/>
        </p:nvGraphicFramePr>
        <p:xfrm>
          <a:off x="5486400" y="4191000"/>
          <a:ext cx="2916238" cy="1071563"/>
        </p:xfrm>
        <a:graphic>
          <a:graphicData uri="http://schemas.openxmlformats.org/presentationml/2006/ole">
            <mc:AlternateContent xmlns:mc="http://schemas.openxmlformats.org/markup-compatibility/2006">
              <mc:Choice xmlns:v="urn:schemas-microsoft-com:vml" Requires="v">
                <p:oleObj spid="_x0000_s49501" name="Worksheet" r:id="rId5" imgW="2915101" imgH="1076807" progId="Excel.Sheet.8">
                  <p:embed/>
                </p:oleObj>
              </mc:Choice>
              <mc:Fallback>
                <p:oleObj name="Worksheet" r:id="rId5" imgW="2915101" imgH="1076807" progId="Excel.Sheet.8">
                  <p:embed/>
                  <p:pic>
                    <p:nvPicPr>
                      <p:cNvPr id="860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191000"/>
                        <a:ext cx="2916238"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6024" name="Rectangle 6"/>
          <p:cNvSpPr>
            <a:spLocks noGrp="1" noChangeArrowheads="1"/>
          </p:cNvSpPr>
          <p:nvPr>
            <p:ph type="body" idx="1"/>
          </p:nvPr>
        </p:nvSpPr>
        <p:spPr>
          <a:xfrm>
            <a:off x="152400" y="799145"/>
            <a:ext cx="7772400" cy="2172655"/>
          </a:xfrm>
        </p:spPr>
        <p:txBody>
          <a:bodyPr/>
          <a:lstStyle/>
          <a:p>
            <a:r>
              <a:rPr lang="en-US" altLang="en-US" dirty="0" smtClean="0"/>
              <a:t>very user friendly</a:t>
            </a:r>
          </a:p>
          <a:p>
            <a:r>
              <a:rPr lang="en-US" altLang="en-US" dirty="0" smtClean="0"/>
              <a:t>heavily based on RDC</a:t>
            </a:r>
          </a:p>
          <a:p>
            <a:r>
              <a:rPr lang="en-US" altLang="en-US" dirty="0" smtClean="0"/>
              <a:t>very similar to MS Access interface and </a:t>
            </a:r>
            <a:r>
              <a:rPr lang="en-US" altLang="en-US" dirty="0" smtClean="0"/>
              <a:t>…</a:t>
            </a:r>
            <a:endParaRPr lang="en-US" altLang="en-US" dirty="0" smtClean="0"/>
          </a:p>
        </p:txBody>
      </p:sp>
    </p:spTree>
    <p:extLst>
      <p:ext uri="{BB962C8B-B14F-4D97-AF65-F5344CB8AC3E}">
        <p14:creationId xmlns:p14="http://schemas.microsoft.com/office/powerpoint/2010/main" val="642978242"/>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87043"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87044"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E4E9E729-F789-4795-887A-592823629743}" type="slidenum">
              <a:rPr lang="en-US" altLang="en-US" sz="1400"/>
              <a:pPr>
                <a:spcBef>
                  <a:spcPct val="0"/>
                </a:spcBef>
                <a:buFontTx/>
                <a:buNone/>
              </a:pPr>
              <a:t>75</a:t>
            </a:fld>
            <a:endParaRPr lang="en-US" altLang="en-US" sz="1400"/>
          </a:p>
        </p:txBody>
      </p:sp>
      <p:sp>
        <p:nvSpPr>
          <p:cNvPr id="87045" name="Rectangle 2"/>
          <p:cNvSpPr>
            <a:spLocks noGrp="1" noChangeArrowheads="1"/>
          </p:cNvSpPr>
          <p:nvPr>
            <p:ph type="title"/>
          </p:nvPr>
        </p:nvSpPr>
        <p:spPr/>
        <p:txBody>
          <a:bodyPr/>
          <a:lstStyle/>
          <a:p>
            <a:r>
              <a:rPr lang="en-US" altLang="en-US" smtClean="0"/>
              <a:t>More examples</a:t>
            </a:r>
          </a:p>
        </p:txBody>
      </p:sp>
      <p:sp>
        <p:nvSpPr>
          <p:cNvPr id="87046" name="Rectangle 3"/>
          <p:cNvSpPr>
            <a:spLocks noGrp="1" noChangeArrowheads="1"/>
          </p:cNvSpPr>
          <p:nvPr>
            <p:ph type="body" idx="1"/>
          </p:nvPr>
        </p:nvSpPr>
        <p:spPr/>
        <p:txBody>
          <a:bodyPr/>
          <a:lstStyle/>
          <a:p>
            <a:r>
              <a:rPr lang="en-US" altLang="en-US" smtClean="0"/>
              <a:t>3-way join: find names of students taking a 2-unit course - in RTC:</a:t>
            </a:r>
          </a:p>
        </p:txBody>
      </p:sp>
      <p:graphicFrame>
        <p:nvGraphicFramePr>
          <p:cNvPr id="87047" name="Object 2"/>
          <p:cNvGraphicFramePr>
            <a:graphicFrameLocks noChangeAspect="1"/>
          </p:cNvGraphicFramePr>
          <p:nvPr/>
        </p:nvGraphicFramePr>
        <p:xfrm>
          <a:off x="1481138" y="3186113"/>
          <a:ext cx="5203825" cy="2709862"/>
        </p:xfrm>
        <a:graphic>
          <a:graphicData uri="http://schemas.openxmlformats.org/presentationml/2006/ole">
            <mc:AlternateContent xmlns:mc="http://schemas.openxmlformats.org/markup-compatibility/2006">
              <mc:Choice xmlns:v="urn:schemas-microsoft-com:vml" Requires="v">
                <p:oleObj spid="_x0000_s50350" name="Equation" r:id="rId3" imgW="2146300" imgH="1117600" progId="Equation.3">
                  <p:embed/>
                </p:oleObj>
              </mc:Choice>
              <mc:Fallback>
                <p:oleObj name="Equation" r:id="rId3" imgW="2146300" imgH="1117600" progId="Equation.3">
                  <p:embed/>
                  <p:pic>
                    <p:nvPicPr>
                      <p:cNvPr id="870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138" y="3186113"/>
                        <a:ext cx="5203825" cy="270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7048" name="Line 5"/>
          <p:cNvSpPr>
            <a:spLocks noChangeShapeType="1"/>
          </p:cNvSpPr>
          <p:nvPr/>
        </p:nvSpPr>
        <p:spPr bwMode="auto">
          <a:xfrm>
            <a:off x="5791200" y="5562600"/>
            <a:ext cx="0" cy="609600"/>
          </a:xfrm>
          <a:prstGeom prst="line">
            <a:avLst/>
          </a:prstGeom>
          <a:noFill/>
          <a:ln w="38100">
            <a:solidFill>
              <a:srgbClr val="66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7049" name="Text Box 6"/>
          <p:cNvSpPr txBox="1">
            <a:spLocks noChangeArrowheads="1"/>
          </p:cNvSpPr>
          <p:nvPr/>
        </p:nvSpPr>
        <p:spPr bwMode="auto">
          <a:xfrm>
            <a:off x="6080125" y="5603875"/>
            <a:ext cx="130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669900"/>
                </a:solidFill>
              </a:rPr>
              <a:t>selection</a:t>
            </a:r>
            <a:endParaRPr lang="en-US" altLang="en-US" sz="2400"/>
          </a:p>
        </p:txBody>
      </p:sp>
      <p:sp>
        <p:nvSpPr>
          <p:cNvPr id="87050" name="Line 7"/>
          <p:cNvSpPr>
            <a:spLocks noChangeShapeType="1"/>
          </p:cNvSpPr>
          <p:nvPr/>
        </p:nvSpPr>
        <p:spPr bwMode="auto">
          <a:xfrm>
            <a:off x="6019800" y="5029200"/>
            <a:ext cx="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7051" name="Text Box 8"/>
          <p:cNvSpPr txBox="1">
            <a:spLocks noChangeArrowheads="1"/>
          </p:cNvSpPr>
          <p:nvPr/>
        </p:nvSpPr>
        <p:spPr bwMode="auto">
          <a:xfrm>
            <a:off x="6248400" y="5029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t>projection</a:t>
            </a:r>
          </a:p>
        </p:txBody>
      </p:sp>
      <p:sp>
        <p:nvSpPr>
          <p:cNvPr id="87052" name="Line 9"/>
          <p:cNvSpPr>
            <a:spLocks noChangeShapeType="1"/>
          </p:cNvSpPr>
          <p:nvPr/>
        </p:nvSpPr>
        <p:spPr bwMode="auto">
          <a:xfrm>
            <a:off x="6781800" y="3733800"/>
            <a:ext cx="0" cy="9144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7053" name="Text Box 10"/>
          <p:cNvSpPr txBox="1">
            <a:spLocks noChangeArrowheads="1"/>
          </p:cNvSpPr>
          <p:nvPr/>
        </p:nvSpPr>
        <p:spPr bwMode="auto">
          <a:xfrm>
            <a:off x="7086600" y="3810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FF3300"/>
                </a:solidFill>
              </a:rPr>
              <a:t>join</a:t>
            </a:r>
            <a:endParaRPr lang="en-US" altLang="en-US" sz="2400"/>
          </a:p>
        </p:txBody>
      </p:sp>
    </p:spTree>
    <p:extLst>
      <p:ext uri="{BB962C8B-B14F-4D97-AF65-F5344CB8AC3E}">
        <p14:creationId xmlns:p14="http://schemas.microsoft.com/office/powerpoint/2010/main" val="407947765"/>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p:cNvSpPr>
            <a:spLocks noGrp="1" noChangeArrowheads="1"/>
          </p:cNvSpPr>
          <p:nvPr>
            <p:ph type="title"/>
          </p:nvPr>
        </p:nvSpPr>
        <p:spPr>
          <a:xfrm>
            <a:off x="4664" y="1750"/>
            <a:ext cx="9139335" cy="684050"/>
          </a:xfrm>
        </p:spPr>
        <p:txBody>
          <a:bodyPr/>
          <a:lstStyle/>
          <a:p>
            <a:r>
              <a:rPr lang="en-US" altLang="en-US" smtClean="0"/>
              <a:t>Reminder: our Mini-U db</a:t>
            </a:r>
          </a:p>
        </p:txBody>
      </p:sp>
      <p:graphicFrame>
        <p:nvGraphicFramePr>
          <p:cNvPr id="88070" name="Object 2"/>
          <p:cNvGraphicFramePr>
            <a:graphicFrameLocks noChangeAspect="1"/>
          </p:cNvGraphicFramePr>
          <p:nvPr>
            <p:extLst>
              <p:ext uri="{D42A27DB-BD31-4B8C-83A1-F6EECF244321}">
                <p14:modId xmlns:p14="http://schemas.microsoft.com/office/powerpoint/2010/main" val="3504384181"/>
              </p:ext>
            </p:extLst>
          </p:nvPr>
        </p:nvGraphicFramePr>
        <p:xfrm>
          <a:off x="381000" y="1357312"/>
          <a:ext cx="4267200" cy="1430338"/>
        </p:xfrm>
        <a:graphic>
          <a:graphicData uri="http://schemas.openxmlformats.org/presentationml/2006/ole">
            <mc:AlternateContent xmlns:mc="http://schemas.openxmlformats.org/markup-compatibility/2006">
              <mc:Choice xmlns:v="urn:schemas-microsoft-com:vml" Requires="v">
                <p:oleObj spid="_x0000_s51721" name="Worksheet" r:id="rId3" imgW="4572369" imgH="1533754" progId="Excel.Sheet.8">
                  <p:embed/>
                </p:oleObj>
              </mc:Choice>
              <mc:Fallback>
                <p:oleObj name="Worksheet" r:id="rId3" imgW="4572369" imgH="1533754" progId="Excel.Sheet.8">
                  <p:embed/>
                  <p:pic>
                    <p:nvPicPr>
                      <p:cNvPr id="880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57312"/>
                        <a:ext cx="4267200"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8071" name="Object 3"/>
          <p:cNvGraphicFramePr>
            <a:graphicFrameLocks noChangeAspect="1"/>
          </p:cNvGraphicFramePr>
          <p:nvPr>
            <p:extLst>
              <p:ext uri="{D42A27DB-BD31-4B8C-83A1-F6EECF244321}">
                <p14:modId xmlns:p14="http://schemas.microsoft.com/office/powerpoint/2010/main" val="4203665380"/>
              </p:ext>
            </p:extLst>
          </p:nvPr>
        </p:nvGraphicFramePr>
        <p:xfrm>
          <a:off x="5105400" y="1241425"/>
          <a:ext cx="3186113" cy="1582737"/>
        </p:xfrm>
        <a:graphic>
          <a:graphicData uri="http://schemas.openxmlformats.org/presentationml/2006/ole">
            <mc:AlternateContent xmlns:mc="http://schemas.openxmlformats.org/markup-compatibility/2006">
              <mc:Choice xmlns:v="urn:schemas-microsoft-com:vml" Requires="v">
                <p:oleObj spid="_x0000_s51722" name="Worksheet" r:id="rId5" imgW="3057901" imgH="1514856" progId="Excel.Sheet.8">
                  <p:embed/>
                </p:oleObj>
              </mc:Choice>
              <mc:Fallback>
                <p:oleObj name="Worksheet" r:id="rId5" imgW="3057901" imgH="1514856" progId="Excel.Sheet.8">
                  <p:embed/>
                  <p:pic>
                    <p:nvPicPr>
                      <p:cNvPr id="880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241425"/>
                        <a:ext cx="3186113"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8072" name="Object 4"/>
          <p:cNvGraphicFramePr>
            <a:graphicFrameLocks noChangeAspect="1"/>
          </p:cNvGraphicFramePr>
          <p:nvPr>
            <p:extLst>
              <p:ext uri="{D42A27DB-BD31-4B8C-83A1-F6EECF244321}">
                <p14:modId xmlns:p14="http://schemas.microsoft.com/office/powerpoint/2010/main" val="1850202776"/>
              </p:ext>
            </p:extLst>
          </p:nvPr>
        </p:nvGraphicFramePr>
        <p:xfrm>
          <a:off x="2667000" y="3414712"/>
          <a:ext cx="2919413" cy="1385888"/>
        </p:xfrm>
        <a:graphic>
          <a:graphicData uri="http://schemas.openxmlformats.org/presentationml/2006/ole">
            <mc:AlternateContent xmlns:mc="http://schemas.openxmlformats.org/markup-compatibility/2006">
              <mc:Choice xmlns:v="urn:schemas-microsoft-com:vml" Requires="v">
                <p:oleObj spid="_x0000_s51723" name="Worksheet" r:id="rId7" imgW="2914849" imgH="1429207" progId="Excel.Sheet.8">
                  <p:embed/>
                </p:oleObj>
              </mc:Choice>
              <mc:Fallback>
                <p:oleObj name="Worksheet" r:id="rId7" imgW="2914849" imgH="1429207" progId="Excel.Sheet.8">
                  <p:embed/>
                  <p:pic>
                    <p:nvPicPr>
                      <p:cNvPr id="880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414712"/>
                        <a:ext cx="2919413"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8073" name="Line 6"/>
          <p:cNvSpPr>
            <a:spLocks noChangeShapeType="1"/>
          </p:cNvSpPr>
          <p:nvPr/>
        </p:nvSpPr>
        <p:spPr bwMode="auto">
          <a:xfrm>
            <a:off x="1828800" y="3033712"/>
            <a:ext cx="1219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74" name="Line 7"/>
          <p:cNvSpPr>
            <a:spLocks noChangeShapeType="1"/>
          </p:cNvSpPr>
          <p:nvPr/>
        </p:nvSpPr>
        <p:spPr bwMode="auto">
          <a:xfrm>
            <a:off x="7391400" y="3033712"/>
            <a:ext cx="990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75" name="Line 8"/>
          <p:cNvSpPr>
            <a:spLocks noChangeShapeType="1"/>
          </p:cNvSpPr>
          <p:nvPr/>
        </p:nvSpPr>
        <p:spPr bwMode="auto">
          <a:xfrm flipH="1">
            <a:off x="4419600" y="2881312"/>
            <a:ext cx="1143000" cy="68580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76" name="Line 9"/>
          <p:cNvSpPr>
            <a:spLocks noChangeShapeType="1"/>
          </p:cNvSpPr>
          <p:nvPr/>
        </p:nvSpPr>
        <p:spPr bwMode="auto">
          <a:xfrm flipH="1" flipV="1">
            <a:off x="457200" y="1966912"/>
            <a:ext cx="2286000" cy="198120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77" name="Text Box 10"/>
          <p:cNvSpPr txBox="1">
            <a:spLocks noChangeArrowheads="1"/>
          </p:cNvSpPr>
          <p:nvPr/>
        </p:nvSpPr>
        <p:spPr bwMode="auto">
          <a:xfrm>
            <a:off x="609600" y="671512"/>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FF3300"/>
                </a:solidFill>
              </a:rPr>
              <a:t>_x</a:t>
            </a:r>
          </a:p>
        </p:txBody>
      </p:sp>
      <p:sp>
        <p:nvSpPr>
          <p:cNvPr id="88078" name="Text Box 11"/>
          <p:cNvSpPr txBox="1">
            <a:spLocks noChangeArrowheads="1"/>
          </p:cNvSpPr>
          <p:nvPr/>
        </p:nvSpPr>
        <p:spPr bwMode="auto">
          <a:xfrm>
            <a:off x="2193925" y="712787"/>
            <a:ext cx="44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FF3300"/>
                </a:solidFill>
              </a:rPr>
              <a:t>.P</a:t>
            </a:r>
          </a:p>
        </p:txBody>
      </p:sp>
      <p:sp>
        <p:nvSpPr>
          <p:cNvPr id="88079" name="Text Box 12"/>
          <p:cNvSpPr txBox="1">
            <a:spLocks noChangeArrowheads="1"/>
          </p:cNvSpPr>
          <p:nvPr/>
        </p:nvSpPr>
        <p:spPr bwMode="auto">
          <a:xfrm>
            <a:off x="2667000" y="4862512"/>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FF3300"/>
                </a:solidFill>
              </a:rPr>
              <a:t>_x</a:t>
            </a:r>
          </a:p>
        </p:txBody>
      </p:sp>
      <p:sp>
        <p:nvSpPr>
          <p:cNvPr id="88080" name="Text Box 13"/>
          <p:cNvSpPr txBox="1">
            <a:spLocks noChangeArrowheads="1"/>
          </p:cNvSpPr>
          <p:nvPr/>
        </p:nvSpPr>
        <p:spPr bwMode="auto">
          <a:xfrm>
            <a:off x="3733800" y="4862512"/>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FF3300"/>
                </a:solidFill>
              </a:rPr>
              <a:t>_y</a:t>
            </a:r>
          </a:p>
        </p:txBody>
      </p:sp>
      <p:sp>
        <p:nvSpPr>
          <p:cNvPr id="88081" name="Text Box 14"/>
          <p:cNvSpPr txBox="1">
            <a:spLocks noChangeArrowheads="1"/>
          </p:cNvSpPr>
          <p:nvPr/>
        </p:nvSpPr>
        <p:spPr bwMode="auto">
          <a:xfrm>
            <a:off x="5105400" y="747712"/>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FF3300"/>
                </a:solidFill>
              </a:rPr>
              <a:t>_y</a:t>
            </a:r>
          </a:p>
        </p:txBody>
      </p:sp>
      <p:sp>
        <p:nvSpPr>
          <p:cNvPr id="88082" name="Text Box 15"/>
          <p:cNvSpPr txBox="1">
            <a:spLocks noChangeArrowheads="1"/>
          </p:cNvSpPr>
          <p:nvPr/>
        </p:nvSpPr>
        <p:spPr bwMode="auto">
          <a:xfrm>
            <a:off x="7543800" y="747712"/>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r>
              <a:rPr lang="en-US" altLang="en-US" sz="2400">
                <a:solidFill>
                  <a:srgbClr val="FF3300"/>
                </a:solidFill>
              </a:rPr>
              <a:t>2</a:t>
            </a:r>
          </a:p>
        </p:txBody>
      </p:sp>
    </p:spTree>
    <p:extLst>
      <p:ext uri="{BB962C8B-B14F-4D97-AF65-F5344CB8AC3E}">
        <p14:creationId xmlns:p14="http://schemas.microsoft.com/office/powerpoint/2010/main" val="3656155101"/>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90115"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9011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813B1896-42F5-4C13-95E2-F5409C732DBF}" type="slidenum">
              <a:rPr lang="en-US" altLang="en-US" sz="1400"/>
              <a:pPr>
                <a:spcBef>
                  <a:spcPct val="0"/>
                </a:spcBef>
                <a:buFontTx/>
                <a:buNone/>
              </a:pPr>
              <a:t>77</a:t>
            </a:fld>
            <a:endParaRPr lang="en-US" altLang="en-US" sz="1400"/>
          </a:p>
        </p:txBody>
      </p:sp>
      <p:sp>
        <p:nvSpPr>
          <p:cNvPr id="90117" name="Rectangle 2"/>
          <p:cNvSpPr>
            <a:spLocks noGrp="1" noChangeArrowheads="1"/>
          </p:cNvSpPr>
          <p:nvPr>
            <p:ph type="title"/>
          </p:nvPr>
        </p:nvSpPr>
        <p:spPr/>
        <p:txBody>
          <a:bodyPr/>
          <a:lstStyle/>
          <a:p>
            <a:r>
              <a:rPr lang="en-US" altLang="en-US" smtClean="0"/>
              <a:t>More examples</a:t>
            </a:r>
          </a:p>
        </p:txBody>
      </p:sp>
      <p:sp>
        <p:nvSpPr>
          <p:cNvPr id="90118" name="Rectangle 3"/>
          <p:cNvSpPr>
            <a:spLocks noGrp="1" noChangeArrowheads="1"/>
          </p:cNvSpPr>
          <p:nvPr>
            <p:ph type="body" idx="1"/>
          </p:nvPr>
        </p:nvSpPr>
        <p:spPr/>
        <p:txBody>
          <a:bodyPr/>
          <a:lstStyle/>
          <a:p>
            <a:r>
              <a:rPr lang="en-US" altLang="en-US" smtClean="0"/>
              <a:t>3-way join: find names of students taking a 2-unit course</a:t>
            </a:r>
          </a:p>
        </p:txBody>
      </p:sp>
      <p:graphicFrame>
        <p:nvGraphicFramePr>
          <p:cNvPr id="90119" name="Object 2"/>
          <p:cNvGraphicFramePr>
            <a:graphicFrameLocks noChangeAspect="1"/>
          </p:cNvGraphicFramePr>
          <p:nvPr/>
        </p:nvGraphicFramePr>
        <p:xfrm>
          <a:off x="1697038" y="2971800"/>
          <a:ext cx="4773612" cy="3141663"/>
        </p:xfrm>
        <a:graphic>
          <a:graphicData uri="http://schemas.openxmlformats.org/presentationml/2006/ole">
            <mc:AlternateContent xmlns:mc="http://schemas.openxmlformats.org/markup-compatibility/2006">
              <mc:Choice xmlns:v="urn:schemas-microsoft-com:vml" Requires="v">
                <p:oleObj spid="_x0000_s53422" name="Equation" r:id="rId3" imgW="1968500" imgH="1295400" progId="Equation.3">
                  <p:embed/>
                </p:oleObj>
              </mc:Choice>
              <mc:Fallback>
                <p:oleObj name="Equation" r:id="rId3" imgW="1968500" imgH="1295400" progId="Equation.3">
                  <p:embed/>
                  <p:pic>
                    <p:nvPicPr>
                      <p:cNvPr id="9011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2971800"/>
                        <a:ext cx="4773612" cy="314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611692583"/>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91139"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91140"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85448B76-64B2-4CE2-8DA4-4EEEB38ECB29}" type="slidenum">
              <a:rPr lang="en-US" altLang="en-US" sz="1400"/>
              <a:pPr>
                <a:spcBef>
                  <a:spcPct val="0"/>
                </a:spcBef>
                <a:buFontTx/>
                <a:buNone/>
              </a:pPr>
              <a:t>78</a:t>
            </a:fld>
            <a:endParaRPr lang="en-US" altLang="en-US" sz="1400"/>
          </a:p>
        </p:txBody>
      </p:sp>
      <p:sp>
        <p:nvSpPr>
          <p:cNvPr id="91141" name="Rectangle 2"/>
          <p:cNvSpPr>
            <a:spLocks noGrp="1" noChangeArrowheads="1"/>
          </p:cNvSpPr>
          <p:nvPr>
            <p:ph type="title"/>
          </p:nvPr>
        </p:nvSpPr>
        <p:spPr/>
        <p:txBody>
          <a:bodyPr/>
          <a:lstStyle/>
          <a:p>
            <a:r>
              <a:rPr lang="en-US" altLang="en-US" smtClean="0"/>
              <a:t>Even more examples:</a:t>
            </a:r>
          </a:p>
        </p:txBody>
      </p:sp>
      <p:sp>
        <p:nvSpPr>
          <p:cNvPr id="91142" name="Rectangle 3"/>
          <p:cNvSpPr>
            <a:spLocks noGrp="1" noChangeArrowheads="1"/>
          </p:cNvSpPr>
          <p:nvPr>
            <p:ph type="body" idx="1"/>
          </p:nvPr>
        </p:nvSpPr>
        <p:spPr/>
        <p:txBody>
          <a:bodyPr/>
          <a:lstStyle/>
          <a:p>
            <a:r>
              <a:rPr lang="en-US" altLang="en-US" smtClean="0"/>
              <a:t>self -joins: find Tom</a:t>
            </a:r>
            <a:r>
              <a:rPr lang="ja-JP" altLang="en-US" smtClean="0"/>
              <a:t>’</a:t>
            </a:r>
            <a:r>
              <a:rPr lang="en-US" altLang="ja-JP" smtClean="0"/>
              <a:t>s grandparent(s)</a:t>
            </a:r>
            <a:endParaRPr lang="en-US" altLang="en-US" smtClean="0"/>
          </a:p>
        </p:txBody>
      </p:sp>
      <p:graphicFrame>
        <p:nvGraphicFramePr>
          <p:cNvPr id="91143" name="Object 2"/>
          <p:cNvGraphicFramePr>
            <a:graphicFrameLocks noChangeAspect="1"/>
          </p:cNvGraphicFramePr>
          <p:nvPr>
            <p:extLst>
              <p:ext uri="{D42A27DB-BD31-4B8C-83A1-F6EECF244321}">
                <p14:modId xmlns:p14="http://schemas.microsoft.com/office/powerpoint/2010/main" val="1446395057"/>
              </p:ext>
            </p:extLst>
          </p:nvPr>
        </p:nvGraphicFramePr>
        <p:xfrm>
          <a:off x="452438" y="1455738"/>
          <a:ext cx="2778125" cy="1785937"/>
        </p:xfrm>
        <a:graphic>
          <a:graphicData uri="http://schemas.openxmlformats.org/presentationml/2006/ole">
            <mc:AlternateContent xmlns:mc="http://schemas.openxmlformats.org/markup-compatibility/2006">
              <mc:Choice xmlns:v="urn:schemas-microsoft-com:vml" Requires="v">
                <p:oleObj spid="_x0000_s54660" name="Worksheet" r:id="rId3" imgW="2962772" imgH="1914887" progId="Excel.Sheet.8">
                  <p:embed/>
                </p:oleObj>
              </mc:Choice>
              <mc:Fallback>
                <p:oleObj name="Worksheet" r:id="rId3" imgW="2962772" imgH="1914887" progId="Excel.Sheet.8">
                  <p:embed/>
                  <p:pic>
                    <p:nvPicPr>
                      <p:cNvPr id="9114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1455738"/>
                        <a:ext cx="2778125" cy="178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1144" name="Object 3"/>
          <p:cNvGraphicFramePr>
            <a:graphicFrameLocks noChangeAspect="1"/>
          </p:cNvGraphicFramePr>
          <p:nvPr>
            <p:extLst>
              <p:ext uri="{D42A27DB-BD31-4B8C-83A1-F6EECF244321}">
                <p14:modId xmlns:p14="http://schemas.microsoft.com/office/powerpoint/2010/main" val="2237444083"/>
              </p:ext>
            </p:extLst>
          </p:nvPr>
        </p:nvGraphicFramePr>
        <p:xfrm>
          <a:off x="3962400" y="1447800"/>
          <a:ext cx="2778125" cy="1785938"/>
        </p:xfrm>
        <a:graphic>
          <a:graphicData uri="http://schemas.openxmlformats.org/presentationml/2006/ole">
            <mc:AlternateContent xmlns:mc="http://schemas.openxmlformats.org/markup-compatibility/2006">
              <mc:Choice xmlns:v="urn:schemas-microsoft-com:vml" Requires="v">
                <p:oleObj spid="_x0000_s54661" name="Worksheet" r:id="rId5" imgW="2962772" imgH="1914887" progId="Excel.Sheet.8">
                  <p:embed/>
                </p:oleObj>
              </mc:Choice>
              <mc:Fallback>
                <p:oleObj name="Worksheet" r:id="rId5" imgW="2962772" imgH="1914887" progId="Excel.Sheet.8">
                  <p:embed/>
                  <p:pic>
                    <p:nvPicPr>
                      <p:cNvPr id="9114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447800"/>
                        <a:ext cx="2778125" cy="178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1145" name="Line 6"/>
          <p:cNvSpPr>
            <a:spLocks noChangeShapeType="1"/>
          </p:cNvSpPr>
          <p:nvPr/>
        </p:nvSpPr>
        <p:spPr bwMode="auto">
          <a:xfrm flipH="1">
            <a:off x="3124200" y="2362200"/>
            <a:ext cx="6858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1146" name="Oval 7"/>
          <p:cNvSpPr>
            <a:spLocks noChangeArrowheads="1"/>
          </p:cNvSpPr>
          <p:nvPr/>
        </p:nvSpPr>
        <p:spPr bwMode="auto">
          <a:xfrm>
            <a:off x="5334000" y="2133600"/>
            <a:ext cx="685800" cy="4572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endParaRPr lang="en-US" altLang="en-US" sz="2400"/>
          </a:p>
        </p:txBody>
      </p:sp>
      <p:sp>
        <p:nvSpPr>
          <p:cNvPr id="91147" name="Oval 8"/>
          <p:cNvSpPr>
            <a:spLocks noChangeArrowheads="1"/>
          </p:cNvSpPr>
          <p:nvPr/>
        </p:nvSpPr>
        <p:spPr bwMode="auto">
          <a:xfrm>
            <a:off x="5334000" y="2819400"/>
            <a:ext cx="685800" cy="4572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None/>
            </a:pPr>
            <a:endParaRPr lang="en-US" altLang="en-US" sz="2400"/>
          </a:p>
        </p:txBody>
      </p:sp>
      <p:graphicFrame>
        <p:nvGraphicFramePr>
          <p:cNvPr id="12" name="Object 2"/>
          <p:cNvGraphicFramePr>
            <a:graphicFrameLocks noChangeAspect="1"/>
          </p:cNvGraphicFramePr>
          <p:nvPr>
            <p:extLst>
              <p:ext uri="{D42A27DB-BD31-4B8C-83A1-F6EECF244321}">
                <p14:modId xmlns:p14="http://schemas.microsoft.com/office/powerpoint/2010/main" val="3273711699"/>
              </p:ext>
            </p:extLst>
          </p:nvPr>
        </p:nvGraphicFramePr>
        <p:xfrm>
          <a:off x="5165271" y="4523084"/>
          <a:ext cx="3756025" cy="2154238"/>
        </p:xfrm>
        <a:graphic>
          <a:graphicData uri="http://schemas.openxmlformats.org/presentationml/2006/ole">
            <mc:AlternateContent xmlns:mc="http://schemas.openxmlformats.org/markup-compatibility/2006">
              <mc:Choice xmlns:v="urn:schemas-microsoft-com:vml" Requires="v">
                <p:oleObj spid="_x0000_s54662" name="Equation" r:id="rId6" imgW="1549400" imgH="889000" progId="Equation.3">
                  <p:embed/>
                </p:oleObj>
              </mc:Choice>
              <mc:Fallback>
                <p:oleObj name="Equation" r:id="rId6" imgW="1549400" imgH="889000" progId="Equation.3">
                  <p:embed/>
                  <p:pic>
                    <p:nvPicPr>
                      <p:cNvPr id="92167"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5271" y="4523084"/>
                        <a:ext cx="3756025" cy="215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4" name="Object 2"/>
          <p:cNvGraphicFramePr>
            <a:graphicFrameLocks noChangeAspect="1"/>
          </p:cNvGraphicFramePr>
          <p:nvPr>
            <p:extLst>
              <p:ext uri="{D42A27DB-BD31-4B8C-83A1-F6EECF244321}">
                <p14:modId xmlns:p14="http://schemas.microsoft.com/office/powerpoint/2010/main" val="121272868"/>
              </p:ext>
            </p:extLst>
          </p:nvPr>
        </p:nvGraphicFramePr>
        <p:xfrm>
          <a:off x="301762" y="3573462"/>
          <a:ext cx="4587875" cy="1196975"/>
        </p:xfrm>
        <a:graphic>
          <a:graphicData uri="http://schemas.openxmlformats.org/presentationml/2006/ole">
            <mc:AlternateContent xmlns:mc="http://schemas.openxmlformats.org/markup-compatibility/2006">
              <mc:Choice xmlns:v="urn:schemas-microsoft-com:vml" Requires="v">
                <p:oleObj spid="_x0000_s54663" name="Equation" r:id="rId8" imgW="1892300" imgH="495300" progId="Equation.3">
                  <p:embed/>
                </p:oleObj>
              </mc:Choice>
              <mc:Fallback>
                <p:oleObj name="Equation" r:id="rId8" imgW="1892300" imgH="495300" progId="Equation.3">
                  <p:embed/>
                  <p:pic>
                    <p:nvPicPr>
                      <p:cNvPr id="94215"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762" y="3573462"/>
                        <a:ext cx="4587875"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4107418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98307"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9830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4200F09F-DC57-49CC-962B-447950537B43}" type="slidenum">
              <a:rPr lang="en-US" altLang="en-US" sz="1400"/>
              <a:pPr>
                <a:spcBef>
                  <a:spcPct val="0"/>
                </a:spcBef>
                <a:buFontTx/>
                <a:buNone/>
              </a:pPr>
              <a:t>79</a:t>
            </a:fld>
            <a:endParaRPr lang="en-US" altLang="en-US" sz="1400"/>
          </a:p>
        </p:txBody>
      </p:sp>
      <p:sp>
        <p:nvSpPr>
          <p:cNvPr id="98309" name="Rectangle 2"/>
          <p:cNvSpPr>
            <a:spLocks noGrp="1" noChangeArrowheads="1"/>
          </p:cNvSpPr>
          <p:nvPr>
            <p:ph type="title"/>
          </p:nvPr>
        </p:nvSpPr>
        <p:spPr/>
        <p:txBody>
          <a:bodyPr/>
          <a:lstStyle/>
          <a:p>
            <a:r>
              <a:rPr lang="en-US" altLang="en-US" smtClean="0"/>
              <a:t>More on division</a:t>
            </a:r>
          </a:p>
        </p:txBody>
      </p:sp>
      <p:sp>
        <p:nvSpPr>
          <p:cNvPr id="98310" name="Rectangle 3"/>
          <p:cNvSpPr>
            <a:spLocks noGrp="1" noChangeArrowheads="1"/>
          </p:cNvSpPr>
          <p:nvPr>
            <p:ph type="body" idx="1"/>
          </p:nvPr>
        </p:nvSpPr>
        <p:spPr/>
        <p:txBody>
          <a:bodyPr/>
          <a:lstStyle/>
          <a:p>
            <a:r>
              <a:rPr lang="en-US" altLang="en-US" smtClean="0"/>
              <a:t>find students that take all the courses that ssn=123 does (and maybe even more)</a:t>
            </a:r>
          </a:p>
        </p:txBody>
      </p:sp>
      <p:graphicFrame>
        <p:nvGraphicFramePr>
          <p:cNvPr id="98311" name="Object 2"/>
          <p:cNvGraphicFramePr>
            <a:graphicFrameLocks noChangeAspect="1"/>
          </p:cNvGraphicFramePr>
          <p:nvPr>
            <p:extLst>
              <p:ext uri="{D42A27DB-BD31-4B8C-83A1-F6EECF244321}">
                <p14:modId xmlns:p14="http://schemas.microsoft.com/office/powerpoint/2010/main" val="1195465371"/>
              </p:ext>
            </p:extLst>
          </p:nvPr>
        </p:nvGraphicFramePr>
        <p:xfrm>
          <a:off x="3849688" y="4066370"/>
          <a:ext cx="5294312" cy="2708275"/>
        </p:xfrm>
        <a:graphic>
          <a:graphicData uri="http://schemas.openxmlformats.org/presentationml/2006/ole">
            <mc:AlternateContent xmlns:mc="http://schemas.openxmlformats.org/markup-compatibility/2006">
              <mc:Choice xmlns:v="urn:schemas-microsoft-com:vml" Requires="v">
                <p:oleObj spid="_x0000_s61635" name="Equation" r:id="rId3" imgW="2184400" imgH="1117600" progId="Equation.3">
                  <p:embed/>
                </p:oleObj>
              </mc:Choice>
              <mc:Fallback>
                <p:oleObj name="Equation" r:id="rId3" imgW="2184400" imgH="1117600" progId="Equation.3">
                  <p:embed/>
                  <p:pic>
                    <p:nvPicPr>
                      <p:cNvPr id="983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688" y="4066370"/>
                        <a:ext cx="5294312" cy="270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2847479704"/>
              </p:ext>
            </p:extLst>
          </p:nvPr>
        </p:nvGraphicFramePr>
        <p:xfrm>
          <a:off x="381000" y="2133600"/>
          <a:ext cx="5910263" cy="1042987"/>
        </p:xfrm>
        <a:graphic>
          <a:graphicData uri="http://schemas.openxmlformats.org/presentationml/2006/ole">
            <mc:AlternateContent xmlns:mc="http://schemas.openxmlformats.org/markup-compatibility/2006">
              <mc:Choice xmlns:v="urn:schemas-microsoft-com:vml" Requires="v">
                <p:oleObj spid="_x0000_s61636" name="Equation" r:id="rId5" imgW="2438400" imgH="431800" progId="Equation.3">
                  <p:embed/>
                </p:oleObj>
              </mc:Choice>
              <mc:Fallback>
                <p:oleObj name="Equation" r:id="rId5" imgW="2438400" imgH="431800" progId="Equation.3">
                  <p:embed/>
                  <p:pic>
                    <p:nvPicPr>
                      <p:cNvPr id="9933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133600"/>
                        <a:ext cx="5910263"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8308142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0" y="1"/>
            <a:ext cx="9144000" cy="609600"/>
          </a:xfrm>
          <a:solidFill>
            <a:srgbClr val="0070C0"/>
          </a:solidFill>
        </p:spPr>
        <p:txBody>
          <a:bodyPr/>
          <a:lstStyle/>
          <a:p>
            <a:pPr eaLnBrk="1" hangingPunct="1"/>
            <a:r>
              <a:rPr lang="en-CA" sz="2600" dirty="0"/>
              <a:t>Expressions and Formulas in Tuple Relational Calculus</a:t>
            </a:r>
            <a:endParaRPr lang="en-US" altLang="en-US" sz="2600" dirty="0" smtClean="0"/>
          </a:p>
        </p:txBody>
      </p:sp>
      <p:sp>
        <p:nvSpPr>
          <p:cNvPr id="146436" name="Rectangle 3"/>
          <p:cNvSpPr>
            <a:spLocks noGrp="1" noChangeArrowheads="1"/>
          </p:cNvSpPr>
          <p:nvPr>
            <p:ph type="body" idx="1"/>
          </p:nvPr>
        </p:nvSpPr>
        <p:spPr>
          <a:xfrm>
            <a:off x="37148" y="649356"/>
            <a:ext cx="9083040" cy="3694044"/>
          </a:xfrm>
        </p:spPr>
        <p:txBody>
          <a:bodyPr/>
          <a:lstStyle/>
          <a:p>
            <a:pPr eaLnBrk="1" hangingPunct="1">
              <a:lnSpc>
                <a:spcPct val="150000"/>
              </a:lnSpc>
            </a:pPr>
            <a:r>
              <a:rPr lang="en-CA" sz="2400" dirty="0"/>
              <a:t>A general expression of the tuple relational calculus is of the </a:t>
            </a:r>
            <a:r>
              <a:rPr lang="en-CA" sz="2400" dirty="0" smtClean="0"/>
              <a:t>form</a:t>
            </a:r>
          </a:p>
          <a:p>
            <a:pPr lvl="1" eaLnBrk="1" hangingPunct="1">
              <a:lnSpc>
                <a:spcPct val="150000"/>
              </a:lnSpc>
            </a:pPr>
            <a:r>
              <a:rPr lang="en-CA" sz="2400" dirty="0" smtClean="0"/>
              <a:t>{</a:t>
            </a:r>
            <a:r>
              <a:rPr lang="en-CA" sz="2400" dirty="0"/>
              <a:t>t</a:t>
            </a:r>
            <a:r>
              <a:rPr lang="en-CA" sz="2400" baseline="-25000" dirty="0"/>
              <a:t>1</a:t>
            </a:r>
            <a:r>
              <a:rPr lang="en-CA" sz="2400" dirty="0"/>
              <a:t>.A</a:t>
            </a:r>
            <a:r>
              <a:rPr lang="en-CA" sz="2400" baseline="-25000" dirty="0"/>
              <a:t>j</a:t>
            </a:r>
            <a:r>
              <a:rPr lang="en-CA" sz="2400" dirty="0"/>
              <a:t>, </a:t>
            </a:r>
            <a:r>
              <a:rPr lang="en-CA" sz="2400" dirty="0" smtClean="0"/>
              <a:t>t</a:t>
            </a:r>
            <a:r>
              <a:rPr lang="en-CA" sz="2400" baseline="-25000" dirty="0" smtClean="0"/>
              <a:t>2</a:t>
            </a:r>
            <a:r>
              <a:rPr lang="en-CA" sz="2400" dirty="0" smtClean="0"/>
              <a:t>.A</a:t>
            </a:r>
            <a:r>
              <a:rPr lang="en-CA" sz="2400" baseline="-25000" dirty="0" smtClean="0"/>
              <a:t>k</a:t>
            </a:r>
            <a:r>
              <a:rPr lang="en-CA" sz="2400" dirty="0"/>
              <a:t>, ... , </a:t>
            </a:r>
            <a:r>
              <a:rPr lang="en-CA" sz="2400" dirty="0" err="1"/>
              <a:t>t</a:t>
            </a:r>
            <a:r>
              <a:rPr lang="en-CA" sz="2400" baseline="-25000" dirty="0" err="1"/>
              <a:t>n</a:t>
            </a:r>
            <a:r>
              <a:rPr lang="en-CA" sz="2400" dirty="0" err="1"/>
              <a:t>.A</a:t>
            </a:r>
            <a:r>
              <a:rPr lang="en-CA" sz="2400" baseline="-25000" dirty="0" err="1"/>
              <a:t>m</a:t>
            </a:r>
            <a:r>
              <a:rPr lang="en-CA" sz="2400" dirty="0"/>
              <a:t> | COND(t</a:t>
            </a:r>
            <a:r>
              <a:rPr lang="en-CA" sz="2400" baseline="-25000" dirty="0"/>
              <a:t>1</a:t>
            </a:r>
            <a:r>
              <a:rPr lang="en-CA" sz="2400" dirty="0"/>
              <a:t>, t</a:t>
            </a:r>
            <a:r>
              <a:rPr lang="en-CA" sz="2400" baseline="-25000" dirty="0"/>
              <a:t>2</a:t>
            </a:r>
            <a:r>
              <a:rPr lang="en-CA" sz="2400" dirty="0"/>
              <a:t>, ..., </a:t>
            </a:r>
            <a:r>
              <a:rPr lang="en-CA" sz="2400" dirty="0" err="1"/>
              <a:t>t</a:t>
            </a:r>
            <a:r>
              <a:rPr lang="en-CA" sz="2400" baseline="-25000" dirty="0" err="1"/>
              <a:t>n</a:t>
            </a:r>
            <a:r>
              <a:rPr lang="en-CA" sz="2400" dirty="0"/>
              <a:t>, t</a:t>
            </a:r>
            <a:r>
              <a:rPr lang="en-CA" sz="2400" baseline="-25000" dirty="0"/>
              <a:t>n+1</a:t>
            </a:r>
            <a:r>
              <a:rPr lang="en-CA" sz="2400" dirty="0"/>
              <a:t>, t</a:t>
            </a:r>
            <a:r>
              <a:rPr lang="en-CA" sz="2400" baseline="-25000" dirty="0"/>
              <a:t>n+2</a:t>
            </a:r>
            <a:r>
              <a:rPr lang="en-CA" sz="2400" dirty="0"/>
              <a:t>, ..., </a:t>
            </a:r>
            <a:r>
              <a:rPr lang="en-CA" sz="2400" dirty="0" err="1"/>
              <a:t>t</a:t>
            </a:r>
            <a:r>
              <a:rPr lang="en-CA" sz="2400" baseline="-25000" dirty="0" err="1"/>
              <a:t>n+m</a:t>
            </a:r>
            <a:r>
              <a:rPr lang="en-CA" sz="2400" dirty="0" smtClean="0"/>
              <a:t>)}</a:t>
            </a:r>
          </a:p>
          <a:p>
            <a:pPr lvl="1" eaLnBrk="1" hangingPunct="1">
              <a:lnSpc>
                <a:spcPct val="150000"/>
              </a:lnSpc>
            </a:pPr>
            <a:r>
              <a:rPr lang="en-CA" sz="2400" dirty="0">
                <a:latin typeface="Candara" panose="020E0502030303020204" pitchFamily="34" charset="0"/>
              </a:rPr>
              <a:t>where t</a:t>
            </a:r>
            <a:r>
              <a:rPr lang="en-CA" sz="2400" baseline="-25000" dirty="0">
                <a:latin typeface="Candara" panose="020E0502030303020204" pitchFamily="34" charset="0"/>
              </a:rPr>
              <a:t>1</a:t>
            </a:r>
            <a:r>
              <a:rPr lang="en-CA" sz="2400" dirty="0">
                <a:latin typeface="Candara" panose="020E0502030303020204" pitchFamily="34" charset="0"/>
              </a:rPr>
              <a:t>, t</a:t>
            </a:r>
            <a:r>
              <a:rPr lang="en-CA" sz="2400" baseline="-25000" dirty="0">
                <a:latin typeface="Candara" panose="020E0502030303020204" pitchFamily="34" charset="0"/>
              </a:rPr>
              <a:t>2</a:t>
            </a:r>
            <a:r>
              <a:rPr lang="en-CA" sz="2400" dirty="0">
                <a:latin typeface="Candara" panose="020E0502030303020204" pitchFamily="34" charset="0"/>
              </a:rPr>
              <a:t>, ... , </a:t>
            </a:r>
            <a:r>
              <a:rPr lang="en-CA" sz="2400" dirty="0" err="1">
                <a:latin typeface="Candara" panose="020E0502030303020204" pitchFamily="34" charset="0"/>
              </a:rPr>
              <a:t>t</a:t>
            </a:r>
            <a:r>
              <a:rPr lang="en-CA" sz="2400" baseline="-25000" dirty="0" err="1">
                <a:latin typeface="Candara" panose="020E0502030303020204" pitchFamily="34" charset="0"/>
              </a:rPr>
              <a:t>n</a:t>
            </a:r>
            <a:r>
              <a:rPr lang="en-CA" sz="2400" dirty="0">
                <a:latin typeface="Candara" panose="020E0502030303020204" pitchFamily="34" charset="0"/>
              </a:rPr>
              <a:t>, t</a:t>
            </a:r>
            <a:r>
              <a:rPr lang="en-CA" sz="2400" baseline="-25000" dirty="0">
                <a:latin typeface="Candara" panose="020E0502030303020204" pitchFamily="34" charset="0"/>
              </a:rPr>
              <a:t>n+1</a:t>
            </a:r>
            <a:r>
              <a:rPr lang="en-CA" sz="2400" dirty="0">
                <a:latin typeface="Candara" panose="020E0502030303020204" pitchFamily="34" charset="0"/>
              </a:rPr>
              <a:t>, ... , </a:t>
            </a:r>
            <a:r>
              <a:rPr lang="en-CA" sz="2400" dirty="0" err="1">
                <a:latin typeface="Candara" panose="020E0502030303020204" pitchFamily="34" charset="0"/>
              </a:rPr>
              <a:t>t</a:t>
            </a:r>
            <a:r>
              <a:rPr lang="en-CA" sz="2400" baseline="-25000" dirty="0" err="1">
                <a:latin typeface="Candara" panose="020E0502030303020204" pitchFamily="34" charset="0"/>
              </a:rPr>
              <a:t>n+m</a:t>
            </a:r>
            <a:r>
              <a:rPr lang="en-CA" sz="2400" dirty="0">
                <a:latin typeface="Candara" panose="020E0502030303020204" pitchFamily="34" charset="0"/>
              </a:rPr>
              <a:t> are tuple variables, each A</a:t>
            </a:r>
            <a:r>
              <a:rPr lang="en-CA" sz="2400" baseline="-25000" dirty="0">
                <a:latin typeface="Candara" panose="020E0502030303020204" pitchFamily="34" charset="0"/>
              </a:rPr>
              <a:t>i</a:t>
            </a:r>
            <a:r>
              <a:rPr lang="en-CA" sz="2400" dirty="0">
                <a:latin typeface="Candara" panose="020E0502030303020204" pitchFamily="34" charset="0"/>
              </a:rPr>
              <a:t> is an attribute of the relation on which </a:t>
            </a:r>
            <a:r>
              <a:rPr lang="en-CA" sz="2400" dirty="0" err="1">
                <a:latin typeface="Candara" panose="020E0502030303020204" pitchFamily="34" charset="0"/>
              </a:rPr>
              <a:t>t</a:t>
            </a:r>
            <a:r>
              <a:rPr lang="en-CA" sz="2400" baseline="-25000" dirty="0" err="1">
                <a:latin typeface="Candara" panose="020E0502030303020204" pitchFamily="34" charset="0"/>
              </a:rPr>
              <a:t>i</a:t>
            </a:r>
            <a:r>
              <a:rPr lang="en-CA" sz="2400" dirty="0">
                <a:latin typeface="Candara" panose="020E0502030303020204" pitchFamily="34" charset="0"/>
              </a:rPr>
              <a:t> </a:t>
            </a:r>
            <a:r>
              <a:rPr lang="en-CA" sz="2400" dirty="0" smtClean="0">
                <a:latin typeface="Candara" panose="020E0502030303020204" pitchFamily="34" charset="0"/>
              </a:rPr>
              <a:t>ranges </a:t>
            </a:r>
            <a:r>
              <a:rPr lang="en-CA" sz="2400" dirty="0">
                <a:latin typeface="Candara" panose="020E0502030303020204" pitchFamily="34" charset="0"/>
              </a:rPr>
              <a:t>and COND is a condition or </a:t>
            </a:r>
            <a:r>
              <a:rPr lang="en-CA" sz="2400" dirty="0" smtClean="0">
                <a:latin typeface="Candara" panose="020E0502030303020204" pitchFamily="34" charset="0"/>
              </a:rPr>
              <a:t>formula </a:t>
            </a:r>
            <a:r>
              <a:rPr lang="en-CA" sz="2400" dirty="0">
                <a:latin typeface="Candara" panose="020E0502030303020204" pitchFamily="34" charset="0"/>
              </a:rPr>
              <a:t>of the tuple </a:t>
            </a:r>
            <a:r>
              <a:rPr lang="en-CA" sz="2400" dirty="0" smtClean="0">
                <a:latin typeface="Candara" panose="020E0502030303020204" pitchFamily="34" charset="0"/>
              </a:rPr>
              <a:t>relational </a:t>
            </a:r>
            <a:r>
              <a:rPr lang="en-CA" sz="2400" dirty="0">
                <a:latin typeface="Candara" panose="020E0502030303020204" pitchFamily="34" charset="0"/>
              </a:rPr>
              <a:t>calculus. </a:t>
            </a:r>
            <a:endParaRPr lang="en-US" altLang="en-US" sz="2400" dirty="0" smtClean="0">
              <a:latin typeface="Candara" panose="020E0502030303020204" pitchFamily="34" charset="0"/>
            </a:endParaRPr>
          </a:p>
        </p:txBody>
      </p:sp>
    </p:spTree>
    <p:extLst>
      <p:ext uri="{BB962C8B-B14F-4D97-AF65-F5344CB8AC3E}">
        <p14:creationId xmlns:p14="http://schemas.microsoft.com/office/powerpoint/2010/main" val="4069064529"/>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Faloutsos - Pavlo</a:t>
            </a:r>
          </a:p>
        </p:txBody>
      </p:sp>
      <p:sp>
        <p:nvSpPr>
          <p:cNvPr id="100355"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smtClean="0"/>
              <a:t>CMU SCS 15-415/615</a:t>
            </a:r>
          </a:p>
        </p:txBody>
      </p:sp>
      <p:sp>
        <p:nvSpPr>
          <p:cNvPr id="10035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a:t>#</a:t>
            </a:r>
            <a:fld id="{B246D823-430C-47C8-BFB3-B1F415AD85EE}" type="slidenum">
              <a:rPr lang="en-US" altLang="en-US" sz="1400"/>
              <a:pPr>
                <a:spcBef>
                  <a:spcPct val="0"/>
                </a:spcBef>
                <a:buFontTx/>
                <a:buNone/>
              </a:pPr>
              <a:t>80</a:t>
            </a:fld>
            <a:endParaRPr lang="en-US" altLang="en-US" sz="1400"/>
          </a:p>
        </p:txBody>
      </p:sp>
      <p:sp>
        <p:nvSpPr>
          <p:cNvPr id="100357" name="Rectangle 2"/>
          <p:cNvSpPr>
            <a:spLocks noGrp="1" noChangeArrowheads="1"/>
          </p:cNvSpPr>
          <p:nvPr>
            <p:ph type="title"/>
          </p:nvPr>
        </p:nvSpPr>
        <p:spPr/>
        <p:txBody>
          <a:bodyPr/>
          <a:lstStyle/>
          <a:p>
            <a:r>
              <a:rPr lang="en-US" altLang="en-US" smtClean="0"/>
              <a:t>Safety of expressions</a:t>
            </a:r>
          </a:p>
        </p:txBody>
      </p:sp>
      <p:sp>
        <p:nvSpPr>
          <p:cNvPr id="100358" name="Rectangle 3"/>
          <p:cNvSpPr>
            <a:spLocks noGrp="1" noChangeArrowheads="1"/>
          </p:cNvSpPr>
          <p:nvPr>
            <p:ph type="body" idx="1"/>
          </p:nvPr>
        </p:nvSpPr>
        <p:spPr/>
        <p:txBody>
          <a:bodyPr/>
          <a:lstStyle/>
          <a:p>
            <a:r>
              <a:rPr lang="en-US" altLang="en-US" dirty="0" smtClean="0"/>
              <a:t>FORBIDDEN</a:t>
            </a:r>
            <a:r>
              <a:rPr lang="en-US" altLang="en-US" dirty="0" smtClean="0"/>
              <a:t>:</a:t>
            </a:r>
          </a:p>
          <a:p>
            <a:pPr>
              <a:buFontTx/>
              <a:buNone/>
            </a:pPr>
            <a:endParaRPr lang="en-US" altLang="en-US" dirty="0" smtClean="0"/>
          </a:p>
          <a:p>
            <a:pPr>
              <a:buFontTx/>
              <a:buNone/>
            </a:pPr>
            <a:endParaRPr lang="en-US" altLang="en-US" dirty="0" smtClean="0"/>
          </a:p>
        </p:txBody>
      </p:sp>
      <p:graphicFrame>
        <p:nvGraphicFramePr>
          <p:cNvPr id="100359" name="Object 2"/>
          <p:cNvGraphicFramePr>
            <a:graphicFrameLocks noChangeAspect="1"/>
          </p:cNvGraphicFramePr>
          <p:nvPr>
            <p:extLst>
              <p:ext uri="{D42A27DB-BD31-4B8C-83A1-F6EECF244321}">
                <p14:modId xmlns:p14="http://schemas.microsoft.com/office/powerpoint/2010/main" val="2235941437"/>
              </p:ext>
            </p:extLst>
          </p:nvPr>
        </p:nvGraphicFramePr>
        <p:xfrm>
          <a:off x="381000" y="2286000"/>
          <a:ext cx="7240976" cy="609600"/>
        </p:xfrm>
        <a:graphic>
          <a:graphicData uri="http://schemas.openxmlformats.org/presentationml/2006/ole">
            <mc:AlternateContent xmlns:mc="http://schemas.openxmlformats.org/markup-compatibility/2006">
              <mc:Choice xmlns:v="urn:schemas-microsoft-com:vml" Requires="v">
                <p:oleObj spid="_x0000_s63663" name="Equation" r:id="rId3" imgW="2108200" imgH="177800" progId="Equation.3">
                  <p:embed/>
                </p:oleObj>
              </mc:Choice>
              <mc:Fallback>
                <p:oleObj name="Equation" r:id="rId3" imgW="2108200" imgH="177800" progId="Equation.3">
                  <p:embed/>
                  <p:pic>
                    <p:nvPicPr>
                      <p:cNvPr id="10035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0"/>
                        <a:ext cx="7240976" cy="6096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4058832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2"/>
          <p:cNvSpPr>
            <a:spLocks noGrp="1" noChangeArrowheads="1"/>
          </p:cNvSpPr>
          <p:nvPr>
            <p:ph type="title"/>
          </p:nvPr>
        </p:nvSpPr>
        <p:spPr>
          <a:xfrm>
            <a:off x="16564" y="0"/>
            <a:ext cx="9127435" cy="914400"/>
          </a:xfrm>
        </p:spPr>
        <p:txBody>
          <a:bodyPr/>
          <a:lstStyle/>
          <a:p>
            <a:r>
              <a:rPr lang="en-US" altLang="en-US" dirty="0" smtClean="0"/>
              <a:t>Exercise for Fun</a:t>
            </a:r>
            <a:endParaRPr lang="en-US" altLang="en-US" dirty="0" smtClean="0"/>
          </a:p>
        </p:txBody>
      </p:sp>
      <p:sp>
        <p:nvSpPr>
          <p:cNvPr id="102406" name="Rectangle 3"/>
          <p:cNvSpPr>
            <a:spLocks noGrp="1" noChangeArrowheads="1"/>
          </p:cNvSpPr>
          <p:nvPr>
            <p:ph type="body" idx="1"/>
          </p:nvPr>
        </p:nvSpPr>
        <p:spPr>
          <a:xfrm>
            <a:off x="304800" y="1143000"/>
            <a:ext cx="8610600" cy="4648200"/>
          </a:xfrm>
        </p:spPr>
        <p:txBody>
          <a:bodyPr/>
          <a:lstStyle/>
          <a:p>
            <a:pPr marL="457200" indent="-457200">
              <a:lnSpc>
                <a:spcPct val="200000"/>
              </a:lnSpc>
            </a:pPr>
            <a:r>
              <a:rPr lang="en-US" altLang="en-US" sz="3600" dirty="0" smtClean="0"/>
              <a:t>Schema:</a:t>
            </a:r>
          </a:p>
          <a:p>
            <a:pPr marL="914400" lvl="1" indent="-457200">
              <a:lnSpc>
                <a:spcPct val="200000"/>
              </a:lnSpc>
              <a:buFontTx/>
              <a:buNone/>
            </a:pPr>
            <a:r>
              <a:rPr lang="en-US" altLang="en-US" sz="3200" dirty="0" smtClean="0"/>
              <a:t>Movie(</a:t>
            </a:r>
            <a:r>
              <a:rPr lang="en-US" altLang="en-US" sz="3200" u="sng" dirty="0" smtClean="0"/>
              <a:t>title</a:t>
            </a:r>
            <a:r>
              <a:rPr lang="en-US" altLang="en-US" sz="3200" dirty="0" smtClean="0"/>
              <a:t>, year, </a:t>
            </a:r>
            <a:r>
              <a:rPr lang="en-US" altLang="en-US" sz="3200" dirty="0" err="1" smtClean="0"/>
              <a:t>studioName</a:t>
            </a:r>
            <a:r>
              <a:rPr lang="en-US" altLang="en-US" sz="3200" dirty="0" smtClean="0"/>
              <a:t>)</a:t>
            </a:r>
          </a:p>
          <a:p>
            <a:pPr marL="914400" lvl="1" indent="-457200">
              <a:lnSpc>
                <a:spcPct val="200000"/>
              </a:lnSpc>
              <a:buFontTx/>
              <a:buNone/>
            </a:pPr>
            <a:r>
              <a:rPr lang="en-US" altLang="en-US" sz="3200" dirty="0" err="1" smtClean="0"/>
              <a:t>ActsIn</a:t>
            </a:r>
            <a:r>
              <a:rPr lang="en-US" altLang="en-US" sz="3200" dirty="0" smtClean="0"/>
              <a:t>(</a:t>
            </a:r>
            <a:r>
              <a:rPr lang="en-US" altLang="en-US" sz="3200" u="sng" dirty="0" err="1" smtClean="0"/>
              <a:t>movieTitle</a:t>
            </a:r>
            <a:r>
              <a:rPr lang="en-US" altLang="en-US" sz="3200" dirty="0" smtClean="0"/>
              <a:t>, </a:t>
            </a:r>
            <a:r>
              <a:rPr lang="en-US" altLang="en-US" sz="3200" u="sng" dirty="0" err="1" smtClean="0"/>
              <a:t>starName</a:t>
            </a:r>
            <a:r>
              <a:rPr lang="en-US" altLang="en-US" sz="3200" dirty="0" smtClean="0"/>
              <a:t>)</a:t>
            </a:r>
          </a:p>
          <a:p>
            <a:pPr marL="914400" lvl="1" indent="-457200">
              <a:lnSpc>
                <a:spcPct val="200000"/>
              </a:lnSpc>
              <a:buFontTx/>
              <a:buNone/>
            </a:pPr>
            <a:r>
              <a:rPr lang="en-US" altLang="en-US" sz="3200" dirty="0" smtClean="0"/>
              <a:t>Star(</a:t>
            </a:r>
            <a:r>
              <a:rPr lang="en-US" altLang="en-US" sz="3200" u="sng" dirty="0" smtClean="0"/>
              <a:t>name</a:t>
            </a:r>
            <a:r>
              <a:rPr lang="en-US" altLang="en-US" sz="3200" dirty="0" smtClean="0"/>
              <a:t>, gender, birthdate, salary)</a:t>
            </a:r>
            <a:endParaRPr lang="en-US" altLang="en-US" sz="1600" dirty="0" smtClean="0">
              <a:solidFill>
                <a:schemeClr val="accent2"/>
              </a:solidFill>
            </a:endParaRPr>
          </a:p>
        </p:txBody>
      </p:sp>
    </p:spTree>
    <p:extLst>
      <p:ext uri="{BB962C8B-B14F-4D97-AF65-F5344CB8AC3E}">
        <p14:creationId xmlns:p14="http://schemas.microsoft.com/office/powerpoint/2010/main" val="445927988"/>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2"/>
          <p:cNvSpPr>
            <a:spLocks noGrp="1" noChangeArrowheads="1"/>
          </p:cNvSpPr>
          <p:nvPr>
            <p:ph type="title"/>
          </p:nvPr>
        </p:nvSpPr>
        <p:spPr>
          <a:xfrm>
            <a:off x="0" y="0"/>
            <a:ext cx="9144000" cy="838200"/>
          </a:xfrm>
        </p:spPr>
        <p:txBody>
          <a:bodyPr/>
          <a:lstStyle/>
          <a:p>
            <a:r>
              <a:rPr lang="en-US" altLang="en-US" dirty="0" smtClean="0"/>
              <a:t>Exercise</a:t>
            </a:r>
            <a:endParaRPr lang="en-US" altLang="en-US" dirty="0" smtClean="0"/>
          </a:p>
        </p:txBody>
      </p:sp>
      <p:sp>
        <p:nvSpPr>
          <p:cNvPr id="103430" name="Rectangle 3"/>
          <p:cNvSpPr>
            <a:spLocks noGrp="1" noChangeArrowheads="1"/>
          </p:cNvSpPr>
          <p:nvPr>
            <p:ph type="body" idx="1"/>
          </p:nvPr>
        </p:nvSpPr>
        <p:spPr>
          <a:xfrm>
            <a:off x="76200" y="914400"/>
            <a:ext cx="8915400" cy="5791200"/>
          </a:xfrm>
        </p:spPr>
        <p:txBody>
          <a:bodyPr/>
          <a:lstStyle/>
          <a:p>
            <a:pPr marL="457200" indent="-457200">
              <a:lnSpc>
                <a:spcPct val="150000"/>
              </a:lnSpc>
            </a:pPr>
            <a:r>
              <a:rPr lang="en-US" altLang="en-US" dirty="0" smtClean="0"/>
              <a:t>Queries to write in TRC:</a:t>
            </a:r>
          </a:p>
          <a:p>
            <a:pPr marL="914400" lvl="1" indent="-457200">
              <a:lnSpc>
                <a:spcPct val="150000"/>
              </a:lnSpc>
            </a:pPr>
            <a:r>
              <a:rPr lang="en-US" altLang="en-US" dirty="0" smtClean="0"/>
              <a:t>Find all movies by Paramount studio</a:t>
            </a:r>
          </a:p>
          <a:p>
            <a:pPr marL="914400" lvl="1" indent="-457200">
              <a:lnSpc>
                <a:spcPct val="150000"/>
              </a:lnSpc>
            </a:pPr>
            <a:r>
              <a:rPr lang="en-US" altLang="en-US" dirty="0" smtClean="0"/>
              <a:t>… movies starring Kevin Bacon</a:t>
            </a:r>
          </a:p>
          <a:p>
            <a:pPr marL="914400" lvl="1" indent="-457200">
              <a:lnSpc>
                <a:spcPct val="150000"/>
              </a:lnSpc>
            </a:pPr>
            <a:r>
              <a:rPr lang="en-US" altLang="en-US" dirty="0" smtClean="0"/>
              <a:t>Find stars who have been in a film w/Kevin Bacon</a:t>
            </a:r>
          </a:p>
          <a:p>
            <a:pPr marL="914400" lvl="1" indent="-457200">
              <a:lnSpc>
                <a:spcPct val="150000"/>
              </a:lnSpc>
            </a:pPr>
            <a:r>
              <a:rPr lang="en-US" altLang="en-US" dirty="0" smtClean="0"/>
              <a:t>Stars within six degrees of Kevin Bacon</a:t>
            </a:r>
            <a:r>
              <a:rPr lang="en-US" altLang="en-US" dirty="0" smtClean="0">
                <a:solidFill>
                  <a:srgbClr val="CC0000"/>
                </a:solidFill>
              </a:rPr>
              <a:t>*</a:t>
            </a:r>
          </a:p>
          <a:p>
            <a:pPr marL="914400" lvl="1" indent="-457200">
              <a:lnSpc>
                <a:spcPct val="150000"/>
              </a:lnSpc>
            </a:pPr>
            <a:r>
              <a:rPr lang="en-US" altLang="en-US" dirty="0" smtClean="0"/>
              <a:t>Stars connected to K. Bacon via </a:t>
            </a:r>
            <a:r>
              <a:rPr lang="en-US" altLang="en-US" u="sng" dirty="0" smtClean="0"/>
              <a:t>any number</a:t>
            </a:r>
            <a:r>
              <a:rPr lang="en-US" altLang="en-US" dirty="0" smtClean="0"/>
              <a:t> of films</a:t>
            </a:r>
            <a:r>
              <a:rPr lang="en-US" altLang="en-US" dirty="0" smtClean="0">
                <a:solidFill>
                  <a:srgbClr val="CC0000"/>
                </a:solidFill>
              </a:rPr>
              <a:t>**</a:t>
            </a:r>
          </a:p>
        </p:txBody>
      </p:sp>
      <p:sp>
        <p:nvSpPr>
          <p:cNvPr id="103431" name="Text Box 4"/>
          <p:cNvSpPr txBox="1">
            <a:spLocks noChangeArrowheads="1"/>
          </p:cNvSpPr>
          <p:nvPr/>
        </p:nvSpPr>
        <p:spPr bwMode="auto">
          <a:xfrm>
            <a:off x="1268413" y="6172200"/>
            <a:ext cx="663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b="0" dirty="0">
                <a:solidFill>
                  <a:srgbClr val="CF0E30"/>
                </a:solidFill>
                <a:latin typeface="Book Antiqua" panose="02040602050305030304" pitchFamily="18" charset="0"/>
              </a:rPr>
              <a:t>* Try </a:t>
            </a:r>
            <a:r>
              <a:rPr lang="en-US" altLang="en-US" sz="2000" b="0" i="1" dirty="0">
                <a:solidFill>
                  <a:srgbClr val="CF0E30"/>
                </a:solidFill>
                <a:latin typeface="Book Antiqua" panose="02040602050305030304" pitchFamily="18" charset="0"/>
              </a:rPr>
              <a:t>two</a:t>
            </a:r>
            <a:r>
              <a:rPr lang="en-US" altLang="en-US" sz="2000" b="0" dirty="0">
                <a:solidFill>
                  <a:srgbClr val="CF0E30"/>
                </a:solidFill>
                <a:latin typeface="Book Antiqua" panose="02040602050305030304" pitchFamily="18" charset="0"/>
              </a:rPr>
              <a:t> degrees for starters          ** Good luck with this one!</a:t>
            </a:r>
          </a:p>
        </p:txBody>
      </p:sp>
    </p:spTree>
    <p:extLst>
      <p:ext uri="{BB962C8B-B14F-4D97-AF65-F5344CB8AC3E}">
        <p14:creationId xmlns:p14="http://schemas.microsoft.com/office/powerpoint/2010/main" val="1515082403"/>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2"/>
          <p:cNvSpPr>
            <a:spLocks noGrp="1" noChangeArrowheads="1"/>
          </p:cNvSpPr>
          <p:nvPr>
            <p:ph type="title"/>
          </p:nvPr>
        </p:nvSpPr>
        <p:spPr>
          <a:xfrm>
            <a:off x="0" y="-12700"/>
            <a:ext cx="9144000" cy="774700"/>
          </a:xfrm>
        </p:spPr>
        <p:txBody>
          <a:bodyPr/>
          <a:lstStyle/>
          <a:p>
            <a:r>
              <a:rPr lang="en-US" altLang="en-US" smtClean="0"/>
              <a:t>Answers …</a:t>
            </a:r>
          </a:p>
        </p:txBody>
      </p:sp>
      <p:sp>
        <p:nvSpPr>
          <p:cNvPr id="104454" name="Rectangle 3"/>
          <p:cNvSpPr>
            <a:spLocks noGrp="1" noChangeArrowheads="1"/>
          </p:cNvSpPr>
          <p:nvPr>
            <p:ph type="body" idx="1"/>
          </p:nvPr>
        </p:nvSpPr>
        <p:spPr>
          <a:xfrm>
            <a:off x="222380" y="3933825"/>
            <a:ext cx="7772400" cy="714375"/>
          </a:xfrm>
          <a:noFill/>
        </p:spPr>
        <p:txBody>
          <a:bodyPr lIns="92075" tIns="46038" rIns="92075" bIns="46038"/>
          <a:lstStyle/>
          <a:p>
            <a:pPr marL="457200" indent="-457200"/>
            <a:r>
              <a:rPr lang="en-US" altLang="en-US" dirty="0" smtClean="0"/>
              <a:t>Find all movies by Paramount studio</a:t>
            </a:r>
          </a:p>
          <a:p>
            <a:pPr marL="457200" indent="-457200"/>
            <a:endParaRPr lang="en-US" altLang="en-US" dirty="0" smtClean="0"/>
          </a:p>
        </p:txBody>
      </p:sp>
      <p:sp>
        <p:nvSpPr>
          <p:cNvPr id="104455" name="Text Box 4"/>
          <p:cNvSpPr txBox="1">
            <a:spLocks noChangeArrowheads="1"/>
          </p:cNvSpPr>
          <p:nvPr/>
        </p:nvSpPr>
        <p:spPr bwMode="auto">
          <a:xfrm>
            <a:off x="457200" y="4648200"/>
            <a:ext cx="8077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3600" b="0" dirty="0">
                <a:solidFill>
                  <a:srgbClr val="CF0E30"/>
                </a:solidFill>
                <a:latin typeface="Book Antiqua" panose="02040602050305030304" pitchFamily="18" charset="0"/>
              </a:rPr>
              <a:t>{M | </a:t>
            </a:r>
            <a:r>
              <a:rPr lang="en-US" altLang="en-US" sz="3600" b="0" dirty="0" err="1">
                <a:solidFill>
                  <a:srgbClr val="CF0E30"/>
                </a:solidFill>
                <a:latin typeface="Book Antiqua" panose="02040602050305030304" pitchFamily="18" charset="0"/>
              </a:rPr>
              <a:t>M</a:t>
            </a:r>
            <a:r>
              <a:rPr lang="en-US" altLang="en-US" sz="3600" b="0" dirty="0" err="1">
                <a:solidFill>
                  <a:srgbClr val="CF0E30"/>
                </a:solidFill>
                <a:latin typeface="Book Antiqua" panose="02040602050305030304" pitchFamily="18" charset="0"/>
                <a:sym typeface="Symbol" panose="05050102010706020507" pitchFamily="18" charset="2"/>
              </a:rPr>
              <a:t></a:t>
            </a:r>
            <a:r>
              <a:rPr lang="en-US" altLang="en-US" sz="3600" b="0" dirty="0" err="1">
                <a:solidFill>
                  <a:srgbClr val="CF0E30"/>
                </a:solidFill>
                <a:latin typeface="Book Antiqua" panose="02040602050305030304" pitchFamily="18" charset="0"/>
              </a:rPr>
              <a:t>Movie</a:t>
            </a:r>
            <a:r>
              <a:rPr lang="en-US" altLang="en-US" sz="3600" b="0" dirty="0">
                <a:solidFill>
                  <a:srgbClr val="CF0E30"/>
                </a:solidFill>
                <a:latin typeface="Book Antiqua" panose="02040602050305030304" pitchFamily="18" charset="0"/>
              </a:rPr>
              <a:t> </a:t>
            </a:r>
            <a:r>
              <a:rPr lang="en-US" altLang="en-US" sz="3600" b="0" dirty="0">
                <a:solidFill>
                  <a:srgbClr val="CF0E30"/>
                </a:solidFill>
                <a:latin typeface="Book Antiqua" panose="02040602050305030304" pitchFamily="18" charset="0"/>
                <a:sym typeface="Symbol" panose="05050102010706020507" pitchFamily="18" charset="2"/>
              </a:rPr>
              <a:t></a:t>
            </a:r>
          </a:p>
          <a:p>
            <a:pPr>
              <a:spcBef>
                <a:spcPct val="0"/>
              </a:spcBef>
              <a:buFontTx/>
              <a:buNone/>
            </a:pPr>
            <a:r>
              <a:rPr lang="en-US" altLang="en-US" sz="3600" b="0" dirty="0">
                <a:solidFill>
                  <a:srgbClr val="CF0E30"/>
                </a:solidFill>
                <a:latin typeface="Book Antiqua" panose="02040602050305030304" pitchFamily="18" charset="0"/>
                <a:sym typeface="Symbol" panose="05050102010706020507" pitchFamily="18" charset="2"/>
              </a:rPr>
              <a:t>          </a:t>
            </a:r>
            <a:r>
              <a:rPr lang="en-US" altLang="en-US" sz="3600" b="0" dirty="0" err="1">
                <a:solidFill>
                  <a:srgbClr val="CF0E30"/>
                </a:solidFill>
                <a:latin typeface="Book Antiqua" panose="02040602050305030304" pitchFamily="18" charset="0"/>
                <a:sym typeface="Symbol" panose="05050102010706020507" pitchFamily="18" charset="2"/>
              </a:rPr>
              <a:t>M.studioName</a:t>
            </a:r>
            <a:r>
              <a:rPr lang="en-US" altLang="en-US" sz="3600" b="0" dirty="0">
                <a:solidFill>
                  <a:srgbClr val="CF0E30"/>
                </a:solidFill>
                <a:latin typeface="Book Antiqua" panose="02040602050305030304" pitchFamily="18" charset="0"/>
                <a:sym typeface="Symbol" panose="05050102010706020507" pitchFamily="18" charset="2"/>
              </a:rPr>
              <a:t> = </a:t>
            </a:r>
            <a:r>
              <a:rPr lang="ja-JP" altLang="en-US" sz="3600" b="0" dirty="0">
                <a:solidFill>
                  <a:srgbClr val="CF0E30"/>
                </a:solidFill>
                <a:latin typeface="Book Antiqua" panose="02040602050305030304" pitchFamily="18" charset="0"/>
                <a:sym typeface="Symbol" panose="05050102010706020507" pitchFamily="18" charset="2"/>
              </a:rPr>
              <a:t>‘</a:t>
            </a:r>
            <a:r>
              <a:rPr lang="en-US" altLang="ja-JP" sz="3600" b="0" dirty="0">
                <a:solidFill>
                  <a:srgbClr val="CF0E30"/>
                </a:solidFill>
                <a:latin typeface="Book Antiqua" panose="02040602050305030304" pitchFamily="18" charset="0"/>
                <a:sym typeface="Symbol" panose="05050102010706020507" pitchFamily="18" charset="2"/>
              </a:rPr>
              <a:t>Paramount</a:t>
            </a:r>
            <a:r>
              <a:rPr lang="ja-JP" altLang="en-US" sz="3600" b="0" dirty="0">
                <a:solidFill>
                  <a:srgbClr val="CF0E30"/>
                </a:solidFill>
                <a:latin typeface="Book Antiqua" panose="02040602050305030304" pitchFamily="18" charset="0"/>
                <a:sym typeface="Symbol" panose="05050102010706020507" pitchFamily="18" charset="2"/>
              </a:rPr>
              <a:t>’</a:t>
            </a:r>
            <a:r>
              <a:rPr lang="en-US" altLang="ja-JP" sz="3600" b="0" dirty="0">
                <a:solidFill>
                  <a:srgbClr val="CF0E30"/>
                </a:solidFill>
                <a:latin typeface="Book Antiqua" panose="02040602050305030304" pitchFamily="18" charset="0"/>
              </a:rPr>
              <a:t>}</a:t>
            </a:r>
            <a:endParaRPr lang="en-US" altLang="en-US" sz="3600" b="0" dirty="0">
              <a:solidFill>
                <a:srgbClr val="CF0E30"/>
              </a:solidFill>
              <a:latin typeface="Book Antiqua" panose="02040602050305030304" pitchFamily="18" charset="0"/>
            </a:endParaRPr>
          </a:p>
        </p:txBody>
      </p:sp>
      <p:sp>
        <p:nvSpPr>
          <p:cNvPr id="5" name="Rectangle 3"/>
          <p:cNvSpPr txBox="1">
            <a:spLocks noChangeArrowheads="1"/>
          </p:cNvSpPr>
          <p:nvPr/>
        </p:nvSpPr>
        <p:spPr bwMode="auto">
          <a:xfrm>
            <a:off x="304800" y="1143000"/>
            <a:ext cx="8610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457200" indent="-457200"/>
            <a:r>
              <a:rPr lang="en-US" altLang="en-US" kern="0" smtClean="0"/>
              <a:t>Schema:</a:t>
            </a:r>
          </a:p>
          <a:p>
            <a:pPr marL="914400" lvl="1" indent="-457200">
              <a:buFontTx/>
              <a:buNone/>
            </a:pPr>
            <a:r>
              <a:rPr lang="en-US" altLang="en-US" kern="0" smtClean="0"/>
              <a:t>Movie(</a:t>
            </a:r>
            <a:r>
              <a:rPr lang="en-US" altLang="en-US" u="sng" kern="0" smtClean="0"/>
              <a:t>title</a:t>
            </a:r>
            <a:r>
              <a:rPr lang="en-US" altLang="en-US" kern="0" smtClean="0"/>
              <a:t>, year, studioName)</a:t>
            </a:r>
          </a:p>
          <a:p>
            <a:pPr marL="914400" lvl="1" indent="-457200">
              <a:buFontTx/>
              <a:buNone/>
            </a:pPr>
            <a:r>
              <a:rPr lang="en-US" altLang="en-US" kern="0" smtClean="0"/>
              <a:t>ActsIn(</a:t>
            </a:r>
            <a:r>
              <a:rPr lang="en-US" altLang="en-US" u="sng" kern="0" smtClean="0"/>
              <a:t>movieTitle</a:t>
            </a:r>
            <a:r>
              <a:rPr lang="en-US" altLang="en-US" kern="0" smtClean="0"/>
              <a:t>, </a:t>
            </a:r>
            <a:r>
              <a:rPr lang="en-US" altLang="en-US" u="sng" kern="0" smtClean="0"/>
              <a:t>starName</a:t>
            </a:r>
            <a:r>
              <a:rPr lang="en-US" altLang="en-US" kern="0" smtClean="0"/>
              <a:t>)</a:t>
            </a:r>
          </a:p>
          <a:p>
            <a:pPr marL="914400" lvl="1" indent="-457200">
              <a:buFontTx/>
              <a:buNone/>
            </a:pPr>
            <a:r>
              <a:rPr lang="en-US" altLang="en-US" kern="0" smtClean="0"/>
              <a:t>Star(</a:t>
            </a:r>
            <a:r>
              <a:rPr lang="en-US" altLang="en-US" u="sng" kern="0" smtClean="0"/>
              <a:t>name</a:t>
            </a:r>
            <a:r>
              <a:rPr lang="en-US" altLang="en-US" kern="0" smtClean="0"/>
              <a:t>, gender, birthdate, salary)</a:t>
            </a:r>
            <a:endParaRPr lang="en-US" altLang="en-US" sz="1200" kern="0" dirty="0" smtClean="0">
              <a:solidFill>
                <a:schemeClr val="accent2"/>
              </a:solidFill>
            </a:endParaRPr>
          </a:p>
        </p:txBody>
      </p:sp>
    </p:spTree>
    <p:extLst>
      <p:ext uri="{BB962C8B-B14F-4D97-AF65-F5344CB8AC3E}">
        <p14:creationId xmlns:p14="http://schemas.microsoft.com/office/powerpoint/2010/main" val="41219336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2"/>
          <p:cNvSpPr>
            <a:spLocks noGrp="1" noChangeArrowheads="1"/>
          </p:cNvSpPr>
          <p:nvPr>
            <p:ph type="title"/>
          </p:nvPr>
        </p:nvSpPr>
        <p:spPr>
          <a:xfrm>
            <a:off x="13252" y="-6626"/>
            <a:ext cx="9130748" cy="921026"/>
          </a:xfrm>
        </p:spPr>
        <p:txBody>
          <a:bodyPr/>
          <a:lstStyle/>
          <a:p>
            <a:r>
              <a:rPr lang="en-US" altLang="en-US" smtClean="0"/>
              <a:t>Answers …</a:t>
            </a:r>
          </a:p>
        </p:txBody>
      </p:sp>
      <p:sp>
        <p:nvSpPr>
          <p:cNvPr id="105478" name="Rectangle 3"/>
          <p:cNvSpPr>
            <a:spLocks noGrp="1" noChangeArrowheads="1"/>
          </p:cNvSpPr>
          <p:nvPr>
            <p:ph type="body" idx="1"/>
          </p:nvPr>
        </p:nvSpPr>
        <p:spPr>
          <a:xfrm>
            <a:off x="329682" y="3657600"/>
            <a:ext cx="7772400" cy="609600"/>
          </a:xfrm>
          <a:noFill/>
        </p:spPr>
        <p:txBody>
          <a:bodyPr lIns="92075" tIns="46038" rIns="92075" bIns="46038"/>
          <a:lstStyle/>
          <a:p>
            <a:pPr marL="457200" indent="-457200"/>
            <a:r>
              <a:rPr lang="en-US" altLang="en-US" dirty="0" smtClean="0"/>
              <a:t>Movies starring Kevin Bacon</a:t>
            </a:r>
          </a:p>
          <a:p>
            <a:pPr marL="457200" indent="-457200"/>
            <a:endParaRPr lang="en-US" altLang="en-US" dirty="0" smtClean="0"/>
          </a:p>
        </p:txBody>
      </p:sp>
      <p:sp>
        <p:nvSpPr>
          <p:cNvPr id="105479" name="Text Box 4"/>
          <p:cNvSpPr txBox="1">
            <a:spLocks noChangeArrowheads="1"/>
          </p:cNvSpPr>
          <p:nvPr/>
        </p:nvSpPr>
        <p:spPr bwMode="auto">
          <a:xfrm>
            <a:off x="312576" y="4495800"/>
            <a:ext cx="8382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3600" b="0" dirty="0">
                <a:solidFill>
                  <a:srgbClr val="CF0E30"/>
                </a:solidFill>
                <a:latin typeface="Book Antiqua" panose="02040602050305030304" pitchFamily="18" charset="0"/>
              </a:rPr>
              <a:t>{M | </a:t>
            </a:r>
            <a:r>
              <a:rPr lang="en-US" altLang="en-US" sz="3600" b="0" dirty="0" err="1">
                <a:solidFill>
                  <a:srgbClr val="CF0E30"/>
                </a:solidFill>
                <a:latin typeface="Book Antiqua" panose="02040602050305030304" pitchFamily="18" charset="0"/>
              </a:rPr>
              <a:t>M</a:t>
            </a:r>
            <a:r>
              <a:rPr lang="en-US" altLang="en-US" sz="3600" b="0" dirty="0" err="1">
                <a:solidFill>
                  <a:srgbClr val="CF0E30"/>
                </a:solidFill>
                <a:latin typeface="Book Antiqua" panose="02040602050305030304" pitchFamily="18" charset="0"/>
                <a:sym typeface="Symbol" panose="05050102010706020507" pitchFamily="18" charset="2"/>
              </a:rPr>
              <a:t></a:t>
            </a:r>
            <a:r>
              <a:rPr lang="en-US" altLang="en-US" sz="3600" b="0" dirty="0" err="1">
                <a:solidFill>
                  <a:srgbClr val="CF0E30"/>
                </a:solidFill>
                <a:latin typeface="Book Antiqua" panose="02040602050305030304" pitchFamily="18" charset="0"/>
              </a:rPr>
              <a:t>Movie</a:t>
            </a:r>
            <a:r>
              <a:rPr lang="en-US" altLang="en-US" sz="3600" b="0" dirty="0">
                <a:solidFill>
                  <a:srgbClr val="CF0E30"/>
                </a:solidFill>
                <a:latin typeface="Book Antiqua" panose="02040602050305030304" pitchFamily="18" charset="0"/>
              </a:rPr>
              <a:t> </a:t>
            </a:r>
            <a:r>
              <a:rPr lang="en-US" altLang="en-US" sz="3600" b="0" dirty="0">
                <a:solidFill>
                  <a:srgbClr val="CF0E30"/>
                </a:solidFill>
                <a:latin typeface="Book Antiqua" panose="02040602050305030304" pitchFamily="18" charset="0"/>
                <a:sym typeface="Symbol" panose="05050102010706020507" pitchFamily="18" charset="2"/>
              </a:rPr>
              <a:t></a:t>
            </a:r>
          </a:p>
          <a:p>
            <a:pPr>
              <a:spcBef>
                <a:spcPct val="0"/>
              </a:spcBef>
              <a:buFontTx/>
              <a:buNone/>
            </a:pPr>
            <a:r>
              <a:rPr lang="en-US" altLang="en-US" sz="3600" b="0" dirty="0">
                <a:solidFill>
                  <a:srgbClr val="CF0E30"/>
                </a:solidFill>
                <a:latin typeface="Book Antiqua" panose="02040602050305030304" pitchFamily="18" charset="0"/>
                <a:sym typeface="Symbol" panose="05050102010706020507" pitchFamily="18" charset="2"/>
              </a:rPr>
              <a:t> </a:t>
            </a:r>
            <a:r>
              <a:rPr lang="en-US" altLang="en-US" sz="3600" b="0" dirty="0" err="1">
                <a:solidFill>
                  <a:srgbClr val="CF0E30"/>
                </a:solidFill>
                <a:latin typeface="Book Antiqua" panose="02040602050305030304" pitchFamily="18" charset="0"/>
                <a:sym typeface="Symbol" panose="05050102010706020507" pitchFamily="18" charset="2"/>
              </a:rPr>
              <a:t>AActsIn</a:t>
            </a:r>
            <a:r>
              <a:rPr lang="en-US" altLang="en-US" sz="3600" b="0" dirty="0">
                <a:solidFill>
                  <a:srgbClr val="CF0E30"/>
                </a:solidFill>
                <a:latin typeface="Book Antiqua" panose="02040602050305030304" pitchFamily="18" charset="0"/>
                <a:sym typeface="Symbol" panose="05050102010706020507" pitchFamily="18" charset="2"/>
              </a:rPr>
              <a:t>(</a:t>
            </a:r>
            <a:r>
              <a:rPr lang="en-US" altLang="en-US" sz="3600" b="0" dirty="0" err="1">
                <a:solidFill>
                  <a:srgbClr val="CF0E30"/>
                </a:solidFill>
                <a:latin typeface="Book Antiqua" panose="02040602050305030304" pitchFamily="18" charset="0"/>
                <a:sym typeface="Symbol" panose="05050102010706020507" pitchFamily="18" charset="2"/>
              </a:rPr>
              <a:t>A.movieTitle</a:t>
            </a:r>
            <a:r>
              <a:rPr lang="en-US" altLang="en-US" sz="3600" b="0" dirty="0">
                <a:solidFill>
                  <a:srgbClr val="CF0E30"/>
                </a:solidFill>
                <a:latin typeface="Book Antiqua" panose="02040602050305030304" pitchFamily="18" charset="0"/>
                <a:sym typeface="Symbol" panose="05050102010706020507" pitchFamily="18" charset="2"/>
              </a:rPr>
              <a:t> = </a:t>
            </a:r>
            <a:r>
              <a:rPr lang="en-US" altLang="en-US" sz="3600" b="0" dirty="0" err="1">
                <a:solidFill>
                  <a:srgbClr val="CF0E30"/>
                </a:solidFill>
                <a:latin typeface="Book Antiqua" panose="02040602050305030304" pitchFamily="18" charset="0"/>
                <a:sym typeface="Symbol" panose="05050102010706020507" pitchFamily="18" charset="2"/>
              </a:rPr>
              <a:t>M.title</a:t>
            </a:r>
            <a:r>
              <a:rPr lang="en-US" altLang="en-US" sz="3600" b="0" dirty="0">
                <a:solidFill>
                  <a:srgbClr val="CF0E30"/>
                </a:solidFill>
                <a:latin typeface="Book Antiqua" panose="02040602050305030304" pitchFamily="18" charset="0"/>
                <a:sym typeface="Symbol" panose="05050102010706020507" pitchFamily="18" charset="2"/>
              </a:rPr>
              <a:t>  		      </a:t>
            </a:r>
            <a:r>
              <a:rPr lang="en-US" altLang="en-US" sz="3600" b="0" dirty="0" err="1">
                <a:solidFill>
                  <a:srgbClr val="CF0E30"/>
                </a:solidFill>
                <a:latin typeface="Book Antiqua" panose="02040602050305030304" pitchFamily="18" charset="0"/>
                <a:sym typeface="Symbol" panose="05050102010706020507" pitchFamily="18" charset="2"/>
              </a:rPr>
              <a:t>A.starName</a:t>
            </a:r>
            <a:r>
              <a:rPr lang="en-US" altLang="en-US" sz="3600" b="0" dirty="0">
                <a:solidFill>
                  <a:srgbClr val="CF0E30"/>
                </a:solidFill>
                <a:latin typeface="Book Antiqua" panose="02040602050305030304" pitchFamily="18" charset="0"/>
                <a:sym typeface="Symbol" panose="05050102010706020507" pitchFamily="18" charset="2"/>
              </a:rPr>
              <a:t> = </a:t>
            </a:r>
            <a:r>
              <a:rPr lang="ja-JP" altLang="en-US" sz="3600" b="0" dirty="0">
                <a:solidFill>
                  <a:srgbClr val="CF0E30"/>
                </a:solidFill>
                <a:latin typeface="Book Antiqua" panose="02040602050305030304" pitchFamily="18" charset="0"/>
                <a:sym typeface="Symbol" panose="05050102010706020507" pitchFamily="18" charset="2"/>
              </a:rPr>
              <a:t>‘</a:t>
            </a:r>
            <a:r>
              <a:rPr lang="en-US" altLang="ja-JP" sz="3600" b="0" dirty="0">
                <a:solidFill>
                  <a:srgbClr val="CF0E30"/>
                </a:solidFill>
                <a:latin typeface="Book Antiqua" panose="02040602050305030304" pitchFamily="18" charset="0"/>
                <a:sym typeface="Symbol" panose="05050102010706020507" pitchFamily="18" charset="2"/>
              </a:rPr>
              <a:t>Bacon</a:t>
            </a:r>
            <a:r>
              <a:rPr lang="ja-JP" altLang="en-US" sz="3600" b="0" dirty="0">
                <a:solidFill>
                  <a:srgbClr val="CF0E30"/>
                </a:solidFill>
                <a:latin typeface="Book Antiqua" panose="02040602050305030304" pitchFamily="18" charset="0"/>
                <a:sym typeface="Symbol" panose="05050102010706020507" pitchFamily="18" charset="2"/>
              </a:rPr>
              <a:t>’</a:t>
            </a:r>
            <a:r>
              <a:rPr lang="en-US" altLang="ja-JP" sz="3600" b="0" dirty="0">
                <a:solidFill>
                  <a:srgbClr val="CF0E30"/>
                </a:solidFill>
                <a:latin typeface="Book Antiqua" panose="02040602050305030304" pitchFamily="18" charset="0"/>
                <a:sym typeface="Symbol" panose="05050102010706020507" pitchFamily="18" charset="2"/>
              </a:rPr>
              <a:t>))</a:t>
            </a:r>
            <a:r>
              <a:rPr lang="en-US" altLang="ja-JP" sz="3600" b="0" dirty="0">
                <a:solidFill>
                  <a:srgbClr val="CF0E30"/>
                </a:solidFill>
                <a:latin typeface="Book Antiqua" panose="02040602050305030304" pitchFamily="18" charset="0"/>
              </a:rPr>
              <a:t>}</a:t>
            </a:r>
            <a:endParaRPr lang="en-US" altLang="en-US" sz="3600" b="0" dirty="0">
              <a:solidFill>
                <a:srgbClr val="CF0E30"/>
              </a:solidFill>
              <a:latin typeface="Book Antiqua" panose="02040602050305030304" pitchFamily="18" charset="0"/>
            </a:endParaRPr>
          </a:p>
        </p:txBody>
      </p:sp>
      <p:sp>
        <p:nvSpPr>
          <p:cNvPr id="5" name="Rectangle 3"/>
          <p:cNvSpPr txBox="1">
            <a:spLocks noChangeArrowheads="1"/>
          </p:cNvSpPr>
          <p:nvPr/>
        </p:nvSpPr>
        <p:spPr bwMode="auto">
          <a:xfrm>
            <a:off x="304800" y="1143000"/>
            <a:ext cx="8610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457200" indent="-457200"/>
            <a:r>
              <a:rPr lang="en-US" altLang="en-US" kern="0" dirty="0" smtClean="0"/>
              <a:t>Schema:</a:t>
            </a:r>
          </a:p>
          <a:p>
            <a:pPr marL="914400" lvl="1" indent="-457200">
              <a:buFontTx/>
              <a:buNone/>
            </a:pPr>
            <a:r>
              <a:rPr lang="en-US" altLang="en-US" kern="0" dirty="0" smtClean="0"/>
              <a:t>Movie(</a:t>
            </a:r>
            <a:r>
              <a:rPr lang="en-US" altLang="en-US" u="sng" kern="0" dirty="0" smtClean="0"/>
              <a:t>title</a:t>
            </a:r>
            <a:r>
              <a:rPr lang="en-US" altLang="en-US" kern="0" dirty="0" smtClean="0"/>
              <a:t>, year, </a:t>
            </a:r>
            <a:r>
              <a:rPr lang="en-US" altLang="en-US" kern="0" dirty="0" err="1" smtClean="0"/>
              <a:t>studioName</a:t>
            </a:r>
            <a:r>
              <a:rPr lang="en-US" altLang="en-US" kern="0" dirty="0" smtClean="0"/>
              <a:t>)</a:t>
            </a:r>
          </a:p>
          <a:p>
            <a:pPr marL="914400" lvl="1" indent="-457200">
              <a:buFontTx/>
              <a:buNone/>
            </a:pPr>
            <a:r>
              <a:rPr lang="en-US" altLang="en-US" kern="0" dirty="0" err="1" smtClean="0"/>
              <a:t>ActsIn</a:t>
            </a:r>
            <a:r>
              <a:rPr lang="en-US" altLang="en-US" kern="0" dirty="0" smtClean="0"/>
              <a:t>(</a:t>
            </a:r>
            <a:r>
              <a:rPr lang="en-US" altLang="en-US" u="sng" kern="0" dirty="0" err="1" smtClean="0"/>
              <a:t>movieTitle</a:t>
            </a:r>
            <a:r>
              <a:rPr lang="en-US" altLang="en-US" kern="0" dirty="0" smtClean="0"/>
              <a:t>, </a:t>
            </a:r>
            <a:r>
              <a:rPr lang="en-US" altLang="en-US" u="sng" kern="0" dirty="0" err="1" smtClean="0"/>
              <a:t>starName</a:t>
            </a:r>
            <a:r>
              <a:rPr lang="en-US" altLang="en-US" kern="0" dirty="0" smtClean="0"/>
              <a:t>)</a:t>
            </a:r>
          </a:p>
          <a:p>
            <a:pPr marL="914400" lvl="1" indent="-457200">
              <a:buFontTx/>
              <a:buNone/>
            </a:pPr>
            <a:r>
              <a:rPr lang="en-US" altLang="en-US" kern="0" dirty="0" smtClean="0"/>
              <a:t>Star(</a:t>
            </a:r>
            <a:r>
              <a:rPr lang="en-US" altLang="en-US" u="sng" kern="0" dirty="0" smtClean="0"/>
              <a:t>name</a:t>
            </a:r>
            <a:r>
              <a:rPr lang="en-US" altLang="en-US" kern="0" dirty="0" smtClean="0"/>
              <a:t>, gender, birthdate, salary)</a:t>
            </a:r>
            <a:endParaRPr lang="en-US" altLang="en-US" sz="1200" kern="0" dirty="0" smtClean="0">
              <a:solidFill>
                <a:schemeClr val="accent2"/>
              </a:solidFill>
            </a:endParaRPr>
          </a:p>
        </p:txBody>
      </p:sp>
    </p:spTree>
    <p:extLst>
      <p:ext uri="{BB962C8B-B14F-4D97-AF65-F5344CB8AC3E}">
        <p14:creationId xmlns:p14="http://schemas.microsoft.com/office/powerpoint/2010/main" val="37707965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2"/>
          <p:cNvSpPr>
            <a:spLocks noGrp="1" noChangeArrowheads="1"/>
          </p:cNvSpPr>
          <p:nvPr>
            <p:ph type="title"/>
          </p:nvPr>
        </p:nvSpPr>
        <p:spPr>
          <a:xfrm>
            <a:off x="0" y="-12699"/>
            <a:ext cx="2667000" cy="698500"/>
          </a:xfrm>
        </p:spPr>
        <p:txBody>
          <a:bodyPr/>
          <a:lstStyle/>
          <a:p>
            <a:r>
              <a:rPr lang="en-US" altLang="en-US" smtClean="0"/>
              <a:t>Answers …</a:t>
            </a:r>
          </a:p>
        </p:txBody>
      </p:sp>
      <p:sp>
        <p:nvSpPr>
          <p:cNvPr id="106502" name="Rectangle 3"/>
          <p:cNvSpPr>
            <a:spLocks noGrp="1" noChangeArrowheads="1"/>
          </p:cNvSpPr>
          <p:nvPr>
            <p:ph type="body" idx="1"/>
          </p:nvPr>
        </p:nvSpPr>
        <p:spPr>
          <a:xfrm>
            <a:off x="38100" y="1995487"/>
            <a:ext cx="7772400" cy="561975"/>
          </a:xfrm>
          <a:noFill/>
        </p:spPr>
        <p:txBody>
          <a:bodyPr lIns="92075" tIns="46038" rIns="92075" bIns="46038"/>
          <a:lstStyle/>
          <a:p>
            <a:pPr marL="457200" indent="-457200"/>
            <a:r>
              <a:rPr lang="en-US" altLang="en-US" dirty="0" smtClean="0"/>
              <a:t>Stars who have been in a film w/Kevin Bacon</a:t>
            </a:r>
          </a:p>
          <a:p>
            <a:pPr marL="457200" indent="-457200"/>
            <a:endParaRPr lang="en-US" altLang="en-US" dirty="0" smtClean="0"/>
          </a:p>
        </p:txBody>
      </p:sp>
      <p:sp>
        <p:nvSpPr>
          <p:cNvPr id="106503" name="Text Box 4"/>
          <p:cNvSpPr txBox="1">
            <a:spLocks noChangeArrowheads="1"/>
          </p:cNvSpPr>
          <p:nvPr/>
        </p:nvSpPr>
        <p:spPr bwMode="auto">
          <a:xfrm>
            <a:off x="304800" y="2556563"/>
            <a:ext cx="8382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dirty="0">
                <a:solidFill>
                  <a:srgbClr val="CF0E30"/>
                </a:solidFill>
                <a:latin typeface="Book Antiqua" panose="02040602050305030304" pitchFamily="18" charset="0"/>
              </a:rPr>
              <a:t>{S | </a:t>
            </a:r>
            <a:r>
              <a:rPr lang="en-US" altLang="en-US" sz="2800" b="0" dirty="0" err="1">
                <a:solidFill>
                  <a:srgbClr val="CF0E30"/>
                </a:solidFill>
                <a:latin typeface="Book Antiqua" panose="02040602050305030304" pitchFamily="18" charset="0"/>
              </a:rPr>
              <a:t>S</a:t>
            </a:r>
            <a:r>
              <a:rPr lang="en-US" altLang="en-US" sz="2800" b="0" dirty="0" err="1">
                <a:solidFill>
                  <a:srgbClr val="CF0E30"/>
                </a:solidFill>
                <a:latin typeface="Book Antiqua" panose="02040602050305030304" pitchFamily="18" charset="0"/>
                <a:sym typeface="Symbol" panose="05050102010706020507" pitchFamily="18" charset="2"/>
              </a:rPr>
              <a:t></a:t>
            </a:r>
            <a:r>
              <a:rPr lang="en-US" altLang="en-US" sz="2800" b="0" dirty="0" err="1">
                <a:solidFill>
                  <a:srgbClr val="CF0E30"/>
                </a:solidFill>
                <a:latin typeface="Book Antiqua" panose="02040602050305030304" pitchFamily="18" charset="0"/>
              </a:rPr>
              <a:t>Star</a:t>
            </a:r>
            <a:r>
              <a:rPr lang="en-US" altLang="en-US" sz="2800" b="0" dirty="0">
                <a:solidFill>
                  <a:srgbClr val="CF0E30"/>
                </a:solidFill>
                <a:latin typeface="Book Antiqua" panose="02040602050305030304" pitchFamily="18" charset="0"/>
              </a:rPr>
              <a:t> </a:t>
            </a:r>
            <a:r>
              <a:rPr lang="en-US" altLang="en-US" sz="2800" b="0" dirty="0">
                <a:solidFill>
                  <a:srgbClr val="CF0E30"/>
                </a:solidFill>
                <a:latin typeface="Book Antiqua" panose="02040602050305030304" pitchFamily="18" charset="0"/>
                <a:sym typeface="Symbol" panose="05050102010706020507" pitchFamily="18" charset="2"/>
              </a:rPr>
              <a:t></a:t>
            </a:r>
          </a:p>
          <a:p>
            <a:pPr>
              <a:spcBef>
                <a:spcPct val="0"/>
              </a:spcBef>
              <a:buFontTx/>
              <a:buNone/>
            </a:pPr>
            <a:r>
              <a:rPr lang="en-US" altLang="en-US" sz="2800" b="0" dirty="0">
                <a:solidFill>
                  <a:srgbClr val="CF0E30"/>
                </a:solidFill>
                <a:latin typeface="Book Antiqua" panose="02040602050305030304" pitchFamily="18" charset="0"/>
                <a:sym typeface="Symbol" panose="05050102010706020507" pitchFamily="18" charset="2"/>
              </a:rPr>
              <a:t>        </a:t>
            </a:r>
            <a:r>
              <a:rPr lang="en-US" altLang="en-US" sz="2800" b="0" dirty="0" err="1">
                <a:solidFill>
                  <a:srgbClr val="CF0E30"/>
                </a:solidFill>
                <a:latin typeface="Book Antiqua" panose="02040602050305030304" pitchFamily="18" charset="0"/>
                <a:sym typeface="Symbol" panose="05050102010706020507" pitchFamily="18" charset="2"/>
              </a:rPr>
              <a:t>AActsIn</a:t>
            </a:r>
            <a:r>
              <a:rPr lang="en-US" altLang="en-US" sz="2800" b="0" dirty="0">
                <a:solidFill>
                  <a:srgbClr val="CF0E30"/>
                </a:solidFill>
                <a:latin typeface="Book Antiqua" panose="02040602050305030304" pitchFamily="18" charset="0"/>
                <a:sym typeface="Symbol" panose="05050102010706020507" pitchFamily="18" charset="2"/>
              </a:rPr>
              <a:t>(</a:t>
            </a:r>
            <a:r>
              <a:rPr lang="en-US" altLang="en-US" sz="2800" b="0" dirty="0" err="1">
                <a:solidFill>
                  <a:srgbClr val="CF0E30"/>
                </a:solidFill>
                <a:latin typeface="Book Antiqua" panose="02040602050305030304" pitchFamily="18" charset="0"/>
                <a:sym typeface="Symbol" panose="05050102010706020507" pitchFamily="18" charset="2"/>
              </a:rPr>
              <a:t>A.starName</a:t>
            </a:r>
            <a:r>
              <a:rPr lang="en-US" altLang="en-US" sz="2800" b="0" dirty="0">
                <a:solidFill>
                  <a:srgbClr val="CF0E30"/>
                </a:solidFill>
                <a:latin typeface="Book Antiqua" panose="02040602050305030304" pitchFamily="18" charset="0"/>
                <a:sym typeface="Symbol" panose="05050102010706020507" pitchFamily="18" charset="2"/>
              </a:rPr>
              <a:t> = S.name </a:t>
            </a:r>
          </a:p>
          <a:p>
            <a:pPr>
              <a:spcBef>
                <a:spcPct val="0"/>
              </a:spcBef>
              <a:buFontTx/>
              <a:buNone/>
            </a:pPr>
            <a:r>
              <a:rPr lang="en-US" altLang="en-US" sz="2800" b="0" dirty="0">
                <a:solidFill>
                  <a:srgbClr val="CF0E30"/>
                </a:solidFill>
                <a:latin typeface="Book Antiqua" panose="02040602050305030304" pitchFamily="18" charset="0"/>
                <a:sym typeface="Symbol" panose="05050102010706020507" pitchFamily="18" charset="2"/>
              </a:rPr>
              <a:t> 	  A2ActsIn(A2.movieTitle = </a:t>
            </a:r>
            <a:r>
              <a:rPr lang="en-US" altLang="en-US" sz="2800" b="0" dirty="0" err="1">
                <a:solidFill>
                  <a:srgbClr val="CF0E30"/>
                </a:solidFill>
                <a:latin typeface="Book Antiqua" panose="02040602050305030304" pitchFamily="18" charset="0"/>
                <a:sym typeface="Symbol" panose="05050102010706020507" pitchFamily="18" charset="2"/>
              </a:rPr>
              <a:t>A.movieTitle</a:t>
            </a:r>
            <a:r>
              <a:rPr lang="en-US" altLang="en-US" sz="2800" b="0" dirty="0">
                <a:solidFill>
                  <a:srgbClr val="CF0E30"/>
                </a:solidFill>
                <a:latin typeface="Book Antiqua" panose="02040602050305030304" pitchFamily="18" charset="0"/>
                <a:sym typeface="Symbol" panose="05050102010706020507" pitchFamily="18" charset="2"/>
              </a:rPr>
              <a:t>    		   	     A2.starName = </a:t>
            </a:r>
            <a:r>
              <a:rPr lang="ja-JP" altLang="en-US" sz="2800" b="0" dirty="0">
                <a:solidFill>
                  <a:srgbClr val="CF0E30"/>
                </a:solidFill>
                <a:latin typeface="Book Antiqua" panose="02040602050305030304" pitchFamily="18" charset="0"/>
                <a:sym typeface="Symbol" panose="05050102010706020507" pitchFamily="18" charset="2"/>
              </a:rPr>
              <a:t>‘</a:t>
            </a:r>
            <a:r>
              <a:rPr lang="en-US" altLang="ja-JP" sz="2800" b="0" dirty="0">
                <a:solidFill>
                  <a:srgbClr val="CF0E30"/>
                </a:solidFill>
                <a:latin typeface="Book Antiqua" panose="02040602050305030304" pitchFamily="18" charset="0"/>
                <a:sym typeface="Symbol" panose="05050102010706020507" pitchFamily="18" charset="2"/>
              </a:rPr>
              <a:t>Bacon</a:t>
            </a:r>
            <a:r>
              <a:rPr lang="ja-JP" altLang="en-US" sz="2800" b="0" dirty="0">
                <a:solidFill>
                  <a:srgbClr val="CF0E30"/>
                </a:solidFill>
                <a:latin typeface="Book Antiqua" panose="02040602050305030304" pitchFamily="18" charset="0"/>
                <a:sym typeface="Symbol" panose="05050102010706020507" pitchFamily="18" charset="2"/>
              </a:rPr>
              <a:t>’</a:t>
            </a:r>
            <a:r>
              <a:rPr lang="en-US" altLang="ja-JP" sz="2800" b="0" dirty="0">
                <a:solidFill>
                  <a:srgbClr val="CF0E30"/>
                </a:solidFill>
                <a:latin typeface="Book Antiqua" panose="02040602050305030304" pitchFamily="18" charset="0"/>
                <a:sym typeface="Symbol" panose="05050102010706020507" pitchFamily="18" charset="2"/>
              </a:rPr>
              <a:t>))</a:t>
            </a:r>
            <a:r>
              <a:rPr lang="en-US" altLang="ja-JP" sz="2800" b="0" dirty="0">
                <a:solidFill>
                  <a:srgbClr val="CF0E30"/>
                </a:solidFill>
                <a:latin typeface="Book Antiqua" panose="02040602050305030304" pitchFamily="18" charset="0"/>
              </a:rPr>
              <a:t>}</a:t>
            </a:r>
            <a:endParaRPr lang="en-US" altLang="en-US" sz="2800" b="0" dirty="0">
              <a:solidFill>
                <a:srgbClr val="CF0E30"/>
              </a:solidFill>
              <a:latin typeface="Book Antiqua" panose="02040602050305030304" pitchFamily="18" charset="0"/>
            </a:endParaRPr>
          </a:p>
        </p:txBody>
      </p:sp>
      <p:grpSp>
        <p:nvGrpSpPr>
          <p:cNvPr id="2" name="Group 5"/>
          <p:cNvGrpSpPr>
            <a:grpSpLocks/>
          </p:cNvGrpSpPr>
          <p:nvPr/>
        </p:nvGrpSpPr>
        <p:grpSpPr bwMode="auto">
          <a:xfrm>
            <a:off x="2743200" y="5770207"/>
            <a:ext cx="3276600" cy="914400"/>
            <a:chOff x="1728" y="3648"/>
            <a:chExt cx="2064" cy="576"/>
          </a:xfrm>
        </p:grpSpPr>
        <p:grpSp>
          <p:nvGrpSpPr>
            <p:cNvPr id="106519" name="Group 6"/>
            <p:cNvGrpSpPr>
              <a:grpSpLocks/>
            </p:cNvGrpSpPr>
            <p:nvPr/>
          </p:nvGrpSpPr>
          <p:grpSpPr bwMode="auto">
            <a:xfrm>
              <a:off x="2208" y="3888"/>
              <a:ext cx="1056" cy="336"/>
              <a:chOff x="864" y="3408"/>
              <a:chExt cx="1056" cy="336"/>
            </a:xfrm>
          </p:grpSpPr>
          <p:sp>
            <p:nvSpPr>
              <p:cNvPr id="106523" name="Rectangle 7"/>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movie</a:t>
                </a:r>
              </a:p>
            </p:txBody>
          </p:sp>
          <p:sp>
            <p:nvSpPr>
              <p:cNvPr id="106524" name="Rectangle 8"/>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star</a:t>
                </a:r>
              </a:p>
            </p:txBody>
          </p:sp>
        </p:grpSp>
        <p:sp>
          <p:nvSpPr>
            <p:cNvPr id="106520" name="Text Box 9"/>
            <p:cNvSpPr txBox="1">
              <a:spLocks noChangeArrowheads="1"/>
            </p:cNvSpPr>
            <p:nvPr/>
          </p:nvSpPr>
          <p:spPr bwMode="auto">
            <a:xfrm>
              <a:off x="1728" y="3897"/>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A2:</a:t>
              </a:r>
            </a:p>
          </p:txBody>
        </p:sp>
        <p:cxnSp>
          <p:nvCxnSpPr>
            <p:cNvPr id="106521" name="AutoShape 10"/>
            <p:cNvCxnSpPr>
              <a:cxnSpLocks noChangeShapeType="1"/>
              <a:stCxn id="106511" idx="2"/>
              <a:endCxn id="106523" idx="0"/>
            </p:cNvCxnSpPr>
            <p:nvPr/>
          </p:nvCxnSpPr>
          <p:spPr bwMode="auto">
            <a:xfrm>
              <a:off x="2472" y="3648"/>
              <a:ext cx="0" cy="240"/>
            </a:xfrm>
            <a:prstGeom prst="straightConnector1">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6522" name="AutoShape 11"/>
            <p:cNvCxnSpPr>
              <a:cxnSpLocks noChangeShapeType="1"/>
              <a:endCxn id="106524" idx="3"/>
            </p:cNvCxnSpPr>
            <p:nvPr/>
          </p:nvCxnSpPr>
          <p:spPr bwMode="auto">
            <a:xfrm rot="10800000" flipV="1">
              <a:off x="3264" y="3888"/>
              <a:ext cx="528" cy="168"/>
            </a:xfrm>
            <a:prstGeom prst="bentConnector3">
              <a:avLst>
                <a:gd name="adj1" fmla="val 50000"/>
              </a:avLst>
            </a:prstGeom>
            <a:noFill/>
            <a:ln w="317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grpSp>
        <p:nvGrpSpPr>
          <p:cNvPr id="4" name="Group 12"/>
          <p:cNvGrpSpPr>
            <a:grpSpLocks/>
          </p:cNvGrpSpPr>
          <p:nvPr/>
        </p:nvGrpSpPr>
        <p:grpSpPr bwMode="auto">
          <a:xfrm>
            <a:off x="987425" y="4246207"/>
            <a:ext cx="2136775" cy="533400"/>
            <a:chOff x="622" y="2688"/>
            <a:chExt cx="1346" cy="336"/>
          </a:xfrm>
        </p:grpSpPr>
        <p:sp>
          <p:nvSpPr>
            <p:cNvPr id="106515" name="Text Box 13"/>
            <p:cNvSpPr txBox="1">
              <a:spLocks noChangeArrowheads="1"/>
            </p:cNvSpPr>
            <p:nvPr/>
          </p:nvSpPr>
          <p:spPr bwMode="auto">
            <a:xfrm>
              <a:off x="622" y="2697"/>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S:</a:t>
              </a:r>
            </a:p>
          </p:txBody>
        </p:sp>
        <p:grpSp>
          <p:nvGrpSpPr>
            <p:cNvPr id="106516" name="Group 14"/>
            <p:cNvGrpSpPr>
              <a:grpSpLocks/>
            </p:cNvGrpSpPr>
            <p:nvPr/>
          </p:nvGrpSpPr>
          <p:grpSpPr bwMode="auto">
            <a:xfrm>
              <a:off x="912" y="2688"/>
              <a:ext cx="1056" cy="336"/>
              <a:chOff x="864" y="3408"/>
              <a:chExt cx="1056" cy="336"/>
            </a:xfrm>
          </p:grpSpPr>
          <p:sp>
            <p:nvSpPr>
              <p:cNvPr id="106517" name="Rectangle 15"/>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name</a:t>
                </a:r>
              </a:p>
            </p:txBody>
          </p:sp>
          <p:sp>
            <p:nvSpPr>
              <p:cNvPr id="106518" name="Rectangle 16"/>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a:t>
                </a:r>
              </a:p>
            </p:txBody>
          </p:sp>
        </p:grpSp>
      </p:grpSp>
      <p:grpSp>
        <p:nvGrpSpPr>
          <p:cNvPr id="6" name="Group 17"/>
          <p:cNvGrpSpPr>
            <a:grpSpLocks/>
          </p:cNvGrpSpPr>
          <p:nvPr/>
        </p:nvGrpSpPr>
        <p:grpSpPr bwMode="auto">
          <a:xfrm>
            <a:off x="6019800" y="5170132"/>
            <a:ext cx="2132013" cy="1666875"/>
            <a:chOff x="3792" y="3270"/>
            <a:chExt cx="1343" cy="1050"/>
          </a:xfrm>
        </p:grpSpPr>
        <p:pic>
          <p:nvPicPr>
            <p:cNvPr id="106513" name="Picture 18" descr="bacon">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 y="3270"/>
              <a:ext cx="732"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4" name="Text Box 19"/>
            <p:cNvSpPr txBox="1">
              <a:spLocks noChangeArrowheads="1"/>
            </p:cNvSpPr>
            <p:nvPr/>
          </p:nvSpPr>
          <p:spPr bwMode="auto">
            <a:xfrm>
              <a:off x="4502" y="3806"/>
              <a:ext cx="6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ja-JP" altLang="en-US" sz="2000" b="0">
                  <a:solidFill>
                    <a:schemeClr val="accent2"/>
                  </a:solidFill>
                  <a:latin typeface="Book Antiqua" panose="02040602050305030304" pitchFamily="18" charset="0"/>
                </a:rPr>
                <a:t>‘</a:t>
              </a:r>
              <a:r>
                <a:rPr lang="en-US" altLang="ja-JP" sz="2000" b="0">
                  <a:solidFill>
                    <a:schemeClr val="accent2"/>
                  </a:solidFill>
                  <a:latin typeface="Book Antiqua" panose="02040602050305030304" pitchFamily="18" charset="0"/>
                </a:rPr>
                <a:t>Bacon</a:t>
              </a:r>
              <a:r>
                <a:rPr lang="ja-JP" altLang="en-US" sz="2000" b="0">
                  <a:solidFill>
                    <a:schemeClr val="accent2"/>
                  </a:solidFill>
                  <a:latin typeface="Book Antiqua" panose="02040602050305030304" pitchFamily="18" charset="0"/>
                </a:rPr>
                <a:t>’</a:t>
              </a:r>
              <a:endParaRPr lang="en-US" altLang="en-US" sz="2000" b="0">
                <a:solidFill>
                  <a:schemeClr val="accent2"/>
                </a:solidFill>
                <a:latin typeface="Book Antiqua" panose="02040602050305030304" pitchFamily="18" charset="0"/>
              </a:endParaRPr>
            </a:p>
          </p:txBody>
        </p:sp>
      </p:grpSp>
      <p:grpSp>
        <p:nvGrpSpPr>
          <p:cNvPr id="7" name="Group 20"/>
          <p:cNvGrpSpPr>
            <a:grpSpLocks/>
          </p:cNvGrpSpPr>
          <p:nvPr/>
        </p:nvGrpSpPr>
        <p:grpSpPr bwMode="auto">
          <a:xfrm>
            <a:off x="1866900" y="4909782"/>
            <a:ext cx="3314700" cy="860425"/>
            <a:chOff x="1176" y="3106"/>
            <a:chExt cx="2088" cy="542"/>
          </a:xfrm>
        </p:grpSpPr>
        <p:grpSp>
          <p:nvGrpSpPr>
            <p:cNvPr id="106508" name="Group 21"/>
            <p:cNvGrpSpPr>
              <a:grpSpLocks/>
            </p:cNvGrpSpPr>
            <p:nvPr/>
          </p:nvGrpSpPr>
          <p:grpSpPr bwMode="auto">
            <a:xfrm>
              <a:off x="2208" y="3312"/>
              <a:ext cx="1056" cy="336"/>
              <a:chOff x="864" y="3408"/>
              <a:chExt cx="1056" cy="336"/>
            </a:xfrm>
          </p:grpSpPr>
          <p:sp>
            <p:nvSpPr>
              <p:cNvPr id="106511" name="Rectangle 22"/>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movie</a:t>
                </a:r>
              </a:p>
            </p:txBody>
          </p:sp>
          <p:sp>
            <p:nvSpPr>
              <p:cNvPr id="106512" name="Rectangle 23"/>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star</a:t>
                </a:r>
              </a:p>
            </p:txBody>
          </p:sp>
        </p:grpSp>
        <p:sp>
          <p:nvSpPr>
            <p:cNvPr id="106509" name="Text Box 24"/>
            <p:cNvSpPr txBox="1">
              <a:spLocks noChangeArrowheads="1"/>
            </p:cNvSpPr>
            <p:nvPr/>
          </p:nvSpPr>
          <p:spPr bwMode="auto">
            <a:xfrm>
              <a:off x="1862" y="3321"/>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A:</a:t>
              </a:r>
            </a:p>
          </p:txBody>
        </p:sp>
        <p:cxnSp>
          <p:nvCxnSpPr>
            <p:cNvPr id="106510" name="AutoShape 25"/>
            <p:cNvCxnSpPr>
              <a:cxnSpLocks noChangeShapeType="1"/>
              <a:stCxn id="106512" idx="0"/>
              <a:endCxn id="106517" idx="2"/>
            </p:cNvCxnSpPr>
            <p:nvPr/>
          </p:nvCxnSpPr>
          <p:spPr bwMode="auto">
            <a:xfrm rot="16200000" flipV="1">
              <a:off x="1985" y="2297"/>
              <a:ext cx="205" cy="1824"/>
            </a:xfrm>
            <a:prstGeom prst="bentConnector3">
              <a:avLst>
                <a:gd name="adj1" fmla="val 50000"/>
              </a:avLst>
            </a:prstGeom>
            <a:noFill/>
            <a:ln w="317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sp>
        <p:nvSpPr>
          <p:cNvPr id="26" name="Rectangle 3"/>
          <p:cNvSpPr txBox="1">
            <a:spLocks noChangeArrowheads="1"/>
          </p:cNvSpPr>
          <p:nvPr/>
        </p:nvSpPr>
        <p:spPr bwMode="auto">
          <a:xfrm>
            <a:off x="3048001" y="-51197"/>
            <a:ext cx="6096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457200" indent="-457200"/>
            <a:r>
              <a:rPr lang="en-US" altLang="en-US" kern="0" dirty="0" smtClean="0"/>
              <a:t>Schema:</a:t>
            </a:r>
          </a:p>
          <a:p>
            <a:pPr marL="914400" lvl="1" indent="-457200">
              <a:buFontTx/>
              <a:buNone/>
            </a:pPr>
            <a:r>
              <a:rPr lang="en-US" altLang="en-US" kern="0" dirty="0" smtClean="0"/>
              <a:t>Movie(</a:t>
            </a:r>
            <a:r>
              <a:rPr lang="en-US" altLang="en-US" u="sng" kern="0" dirty="0" smtClean="0"/>
              <a:t>title</a:t>
            </a:r>
            <a:r>
              <a:rPr lang="en-US" altLang="en-US" kern="0" dirty="0" smtClean="0"/>
              <a:t>, year, </a:t>
            </a:r>
            <a:r>
              <a:rPr lang="en-US" altLang="en-US" kern="0" dirty="0" err="1" smtClean="0"/>
              <a:t>studioName</a:t>
            </a:r>
            <a:r>
              <a:rPr lang="en-US" altLang="en-US" kern="0" dirty="0" smtClean="0"/>
              <a:t>)</a:t>
            </a:r>
          </a:p>
          <a:p>
            <a:pPr marL="914400" lvl="1" indent="-457200">
              <a:buFontTx/>
              <a:buNone/>
            </a:pPr>
            <a:r>
              <a:rPr lang="en-US" altLang="en-US" kern="0" dirty="0" err="1" smtClean="0"/>
              <a:t>ActsIn</a:t>
            </a:r>
            <a:r>
              <a:rPr lang="en-US" altLang="en-US" kern="0" dirty="0" smtClean="0"/>
              <a:t>(</a:t>
            </a:r>
            <a:r>
              <a:rPr lang="en-US" altLang="en-US" u="sng" kern="0" dirty="0" err="1" smtClean="0"/>
              <a:t>movieTitle</a:t>
            </a:r>
            <a:r>
              <a:rPr lang="en-US" altLang="en-US" kern="0" dirty="0" smtClean="0"/>
              <a:t>, </a:t>
            </a:r>
            <a:r>
              <a:rPr lang="en-US" altLang="en-US" u="sng" kern="0" dirty="0" err="1" smtClean="0"/>
              <a:t>starName</a:t>
            </a:r>
            <a:r>
              <a:rPr lang="en-US" altLang="en-US" kern="0" dirty="0" smtClean="0"/>
              <a:t>)</a:t>
            </a:r>
          </a:p>
          <a:p>
            <a:pPr marL="914400" lvl="1" indent="-457200">
              <a:buFontTx/>
              <a:buNone/>
            </a:pPr>
            <a:r>
              <a:rPr lang="en-US" altLang="en-US" kern="0" dirty="0" smtClean="0"/>
              <a:t>Star(</a:t>
            </a:r>
            <a:r>
              <a:rPr lang="en-US" altLang="en-US" u="sng" kern="0" dirty="0" smtClean="0"/>
              <a:t>name</a:t>
            </a:r>
            <a:r>
              <a:rPr lang="en-US" altLang="en-US" kern="0" dirty="0" smtClean="0"/>
              <a:t>, gender, birthdate, salary)</a:t>
            </a:r>
            <a:endParaRPr lang="en-US" altLang="en-US" sz="1200" kern="0" dirty="0" smtClean="0">
              <a:solidFill>
                <a:schemeClr val="accent2"/>
              </a:solidFill>
            </a:endParaRPr>
          </a:p>
        </p:txBody>
      </p:sp>
    </p:spTree>
    <p:extLst>
      <p:ext uri="{BB962C8B-B14F-4D97-AF65-F5344CB8AC3E}">
        <p14:creationId xmlns:p14="http://schemas.microsoft.com/office/powerpoint/2010/main" val="6970040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2"/>
          <p:cNvSpPr>
            <a:spLocks noGrp="1" noChangeArrowheads="1"/>
          </p:cNvSpPr>
          <p:nvPr>
            <p:ph type="title"/>
          </p:nvPr>
        </p:nvSpPr>
        <p:spPr>
          <a:xfrm>
            <a:off x="0" y="-12700"/>
            <a:ext cx="9144000" cy="622300"/>
          </a:xfrm>
        </p:spPr>
        <p:txBody>
          <a:bodyPr/>
          <a:lstStyle/>
          <a:p>
            <a:r>
              <a:rPr lang="en-US" altLang="en-US" smtClean="0"/>
              <a:t>Answers …</a:t>
            </a:r>
          </a:p>
        </p:txBody>
      </p:sp>
      <p:sp>
        <p:nvSpPr>
          <p:cNvPr id="107526" name="Rectangle 3"/>
          <p:cNvSpPr>
            <a:spLocks noGrp="1" noChangeArrowheads="1"/>
          </p:cNvSpPr>
          <p:nvPr>
            <p:ph type="body" idx="1"/>
          </p:nvPr>
        </p:nvSpPr>
        <p:spPr>
          <a:xfrm>
            <a:off x="32657" y="3052924"/>
            <a:ext cx="7772400" cy="457200"/>
          </a:xfrm>
          <a:noFill/>
        </p:spPr>
        <p:txBody>
          <a:bodyPr lIns="92075" tIns="46038" rIns="92075" bIns="46038"/>
          <a:lstStyle/>
          <a:p>
            <a:pPr marL="457200" indent="-457200"/>
            <a:r>
              <a:rPr lang="en-US" altLang="en-US" dirty="0" smtClean="0"/>
              <a:t>Stars within six degrees of Kevin Bacon</a:t>
            </a:r>
          </a:p>
          <a:p>
            <a:pPr marL="457200" indent="-457200"/>
            <a:endParaRPr lang="en-US" altLang="en-US" dirty="0" smtClean="0"/>
          </a:p>
        </p:txBody>
      </p:sp>
      <p:sp>
        <p:nvSpPr>
          <p:cNvPr id="315396" name="Text Box 4"/>
          <p:cNvSpPr txBox="1">
            <a:spLocks noChangeArrowheads="1"/>
          </p:cNvSpPr>
          <p:nvPr/>
        </p:nvSpPr>
        <p:spPr bwMode="auto">
          <a:xfrm>
            <a:off x="228600" y="3903824"/>
            <a:ext cx="8382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dirty="0">
                <a:solidFill>
                  <a:srgbClr val="CF0E30"/>
                </a:solidFill>
                <a:latin typeface="Book Antiqua" panose="02040602050305030304" pitchFamily="18" charset="0"/>
              </a:rPr>
              <a:t>{S | </a:t>
            </a:r>
            <a:r>
              <a:rPr lang="en-US" altLang="en-US" sz="2800" b="0" dirty="0" err="1">
                <a:solidFill>
                  <a:srgbClr val="CF0E30"/>
                </a:solidFill>
                <a:latin typeface="Book Antiqua" panose="02040602050305030304" pitchFamily="18" charset="0"/>
              </a:rPr>
              <a:t>S</a:t>
            </a:r>
            <a:r>
              <a:rPr lang="en-US" altLang="en-US" sz="2800" b="0" dirty="0" err="1">
                <a:solidFill>
                  <a:srgbClr val="CF0E30"/>
                </a:solidFill>
                <a:latin typeface="Book Antiqua" panose="02040602050305030304" pitchFamily="18" charset="0"/>
                <a:sym typeface="Symbol" panose="05050102010706020507" pitchFamily="18" charset="2"/>
              </a:rPr>
              <a:t></a:t>
            </a:r>
            <a:r>
              <a:rPr lang="en-US" altLang="en-US" sz="2800" b="0" dirty="0" err="1">
                <a:solidFill>
                  <a:srgbClr val="CF0E30"/>
                </a:solidFill>
                <a:latin typeface="Book Antiqua" panose="02040602050305030304" pitchFamily="18" charset="0"/>
              </a:rPr>
              <a:t>Star</a:t>
            </a:r>
            <a:r>
              <a:rPr lang="en-US" altLang="en-US" sz="2800" b="0" dirty="0">
                <a:solidFill>
                  <a:srgbClr val="CF0E30"/>
                </a:solidFill>
                <a:latin typeface="Book Antiqua" panose="02040602050305030304" pitchFamily="18" charset="0"/>
              </a:rPr>
              <a:t> </a:t>
            </a:r>
            <a:r>
              <a:rPr lang="en-US" altLang="en-US" sz="2800" b="0" dirty="0">
                <a:solidFill>
                  <a:srgbClr val="CF0E30"/>
                </a:solidFill>
                <a:latin typeface="Book Antiqua" panose="02040602050305030304" pitchFamily="18" charset="0"/>
                <a:sym typeface="Symbol" panose="05050102010706020507" pitchFamily="18" charset="2"/>
              </a:rPr>
              <a:t></a:t>
            </a:r>
          </a:p>
          <a:p>
            <a:pPr>
              <a:spcBef>
                <a:spcPct val="0"/>
              </a:spcBef>
              <a:buFontTx/>
              <a:buNone/>
            </a:pPr>
            <a:r>
              <a:rPr lang="en-US" altLang="en-US" sz="2800" b="0" dirty="0">
                <a:solidFill>
                  <a:srgbClr val="CF0E30"/>
                </a:solidFill>
                <a:latin typeface="Book Antiqua" panose="02040602050305030304" pitchFamily="18" charset="0"/>
                <a:sym typeface="Symbol" panose="05050102010706020507" pitchFamily="18" charset="2"/>
              </a:rPr>
              <a:t>    </a:t>
            </a:r>
            <a:r>
              <a:rPr lang="en-US" altLang="en-US" sz="2800" b="0" dirty="0" err="1">
                <a:solidFill>
                  <a:srgbClr val="CF0E30"/>
                </a:solidFill>
                <a:latin typeface="Book Antiqua" panose="02040602050305030304" pitchFamily="18" charset="0"/>
                <a:sym typeface="Symbol" panose="05050102010706020507" pitchFamily="18" charset="2"/>
              </a:rPr>
              <a:t>AActsIn</a:t>
            </a:r>
            <a:r>
              <a:rPr lang="en-US" altLang="en-US" sz="2800" b="0" dirty="0">
                <a:solidFill>
                  <a:srgbClr val="CF0E30"/>
                </a:solidFill>
                <a:latin typeface="Book Antiqua" panose="02040602050305030304" pitchFamily="18" charset="0"/>
                <a:sym typeface="Symbol" panose="05050102010706020507" pitchFamily="18" charset="2"/>
              </a:rPr>
              <a:t>(</a:t>
            </a:r>
            <a:r>
              <a:rPr lang="en-US" altLang="en-US" sz="2800" b="0" dirty="0" err="1">
                <a:solidFill>
                  <a:srgbClr val="CF0E30"/>
                </a:solidFill>
                <a:latin typeface="Book Antiqua" panose="02040602050305030304" pitchFamily="18" charset="0"/>
                <a:sym typeface="Symbol" panose="05050102010706020507" pitchFamily="18" charset="2"/>
              </a:rPr>
              <a:t>A.starName</a:t>
            </a:r>
            <a:r>
              <a:rPr lang="en-US" altLang="en-US" sz="2800" b="0" dirty="0">
                <a:solidFill>
                  <a:srgbClr val="CF0E30"/>
                </a:solidFill>
                <a:latin typeface="Book Antiqua" panose="02040602050305030304" pitchFamily="18" charset="0"/>
                <a:sym typeface="Symbol" panose="05050102010706020507" pitchFamily="18" charset="2"/>
              </a:rPr>
              <a:t> = S.name </a:t>
            </a:r>
          </a:p>
          <a:p>
            <a:pPr>
              <a:spcBef>
                <a:spcPct val="0"/>
              </a:spcBef>
              <a:buFontTx/>
              <a:buNone/>
            </a:pPr>
            <a:r>
              <a:rPr lang="en-US" altLang="en-US" sz="2800" b="0" dirty="0">
                <a:solidFill>
                  <a:srgbClr val="CF0E30"/>
                </a:solidFill>
                <a:latin typeface="Book Antiqua" panose="02040602050305030304" pitchFamily="18" charset="0"/>
                <a:sym typeface="Symbol" panose="05050102010706020507" pitchFamily="18" charset="2"/>
              </a:rPr>
              <a:t>      A2ActsIn(A2.movieTitle = </a:t>
            </a:r>
            <a:r>
              <a:rPr lang="en-US" altLang="en-US" sz="2800" b="0" dirty="0" err="1">
                <a:solidFill>
                  <a:srgbClr val="CF0E30"/>
                </a:solidFill>
                <a:latin typeface="Book Antiqua" panose="02040602050305030304" pitchFamily="18" charset="0"/>
                <a:sym typeface="Symbol" panose="05050102010706020507" pitchFamily="18" charset="2"/>
              </a:rPr>
              <a:t>A.movieTitle</a:t>
            </a:r>
            <a:r>
              <a:rPr lang="en-US" altLang="en-US" sz="2800" b="0" dirty="0">
                <a:solidFill>
                  <a:srgbClr val="CF0E30"/>
                </a:solidFill>
                <a:latin typeface="Book Antiqua" panose="02040602050305030304" pitchFamily="18" charset="0"/>
                <a:sym typeface="Symbol" panose="05050102010706020507" pitchFamily="18" charset="2"/>
              </a:rPr>
              <a:t> </a:t>
            </a:r>
          </a:p>
          <a:p>
            <a:pPr>
              <a:spcBef>
                <a:spcPct val="0"/>
              </a:spcBef>
              <a:buFontTx/>
              <a:buNone/>
            </a:pPr>
            <a:r>
              <a:rPr lang="en-US" altLang="en-US" sz="2800" b="0" dirty="0">
                <a:solidFill>
                  <a:srgbClr val="CF0E30"/>
                </a:solidFill>
                <a:latin typeface="Book Antiqua" panose="02040602050305030304" pitchFamily="18" charset="0"/>
                <a:sym typeface="Symbol" panose="05050102010706020507" pitchFamily="18" charset="2"/>
              </a:rPr>
              <a:t>        A3ActsIn(A3.starName = A2.starName </a:t>
            </a:r>
          </a:p>
          <a:p>
            <a:pPr>
              <a:spcBef>
                <a:spcPct val="0"/>
              </a:spcBef>
              <a:buFontTx/>
              <a:buNone/>
            </a:pPr>
            <a:r>
              <a:rPr lang="en-US" altLang="en-US" sz="2800" b="0" dirty="0">
                <a:solidFill>
                  <a:srgbClr val="CF0E30"/>
                </a:solidFill>
                <a:latin typeface="Book Antiqua" panose="02040602050305030304" pitchFamily="18" charset="0"/>
                <a:sym typeface="Symbol" panose="05050102010706020507" pitchFamily="18" charset="2"/>
              </a:rPr>
              <a:t>          A4ActsIn(A4.movieTitle = A3.movieTitle </a:t>
            </a:r>
          </a:p>
          <a:p>
            <a:pPr>
              <a:spcBef>
                <a:spcPct val="0"/>
              </a:spcBef>
              <a:buFontTx/>
              <a:buNone/>
            </a:pPr>
            <a:r>
              <a:rPr lang="en-US" altLang="en-US" sz="2800" b="0" dirty="0">
                <a:solidFill>
                  <a:srgbClr val="CF0E30"/>
                </a:solidFill>
                <a:latin typeface="Book Antiqua" panose="02040602050305030304" pitchFamily="18" charset="0"/>
                <a:sym typeface="Symbol" panose="05050102010706020507" pitchFamily="18" charset="2"/>
              </a:rPr>
              <a:t>   		   	  A4.starName = </a:t>
            </a:r>
            <a:r>
              <a:rPr lang="ja-JP" altLang="en-US" sz="2800" b="0" dirty="0">
                <a:solidFill>
                  <a:srgbClr val="CF0E30"/>
                </a:solidFill>
                <a:latin typeface="Book Antiqua" panose="02040602050305030304" pitchFamily="18" charset="0"/>
                <a:sym typeface="Symbol" panose="05050102010706020507" pitchFamily="18" charset="2"/>
              </a:rPr>
              <a:t>‘</a:t>
            </a:r>
            <a:r>
              <a:rPr lang="en-US" altLang="ja-JP" sz="2800" b="0" dirty="0">
                <a:solidFill>
                  <a:srgbClr val="CF0E30"/>
                </a:solidFill>
                <a:latin typeface="Book Antiqua" panose="02040602050305030304" pitchFamily="18" charset="0"/>
                <a:sym typeface="Symbol" panose="05050102010706020507" pitchFamily="18" charset="2"/>
              </a:rPr>
              <a:t>Bacon</a:t>
            </a:r>
            <a:r>
              <a:rPr lang="ja-JP" altLang="en-US" sz="2800" b="0" dirty="0">
                <a:solidFill>
                  <a:srgbClr val="CF0E30"/>
                </a:solidFill>
                <a:latin typeface="Book Antiqua" panose="02040602050305030304" pitchFamily="18" charset="0"/>
                <a:sym typeface="Symbol" panose="05050102010706020507" pitchFamily="18" charset="2"/>
              </a:rPr>
              <a:t>’</a:t>
            </a:r>
            <a:r>
              <a:rPr lang="en-US" altLang="ja-JP" sz="2800" b="0" dirty="0">
                <a:solidFill>
                  <a:srgbClr val="CF0E30"/>
                </a:solidFill>
                <a:latin typeface="Book Antiqua" panose="02040602050305030304" pitchFamily="18" charset="0"/>
                <a:sym typeface="Symbol" panose="05050102010706020507" pitchFamily="18" charset="2"/>
              </a:rPr>
              <a:t>))</a:t>
            </a:r>
            <a:r>
              <a:rPr lang="en-US" altLang="ja-JP" sz="2800" b="0" dirty="0">
                <a:solidFill>
                  <a:srgbClr val="CF0E30"/>
                </a:solidFill>
                <a:latin typeface="Book Antiqua" panose="02040602050305030304" pitchFamily="18" charset="0"/>
              </a:rPr>
              <a:t>}</a:t>
            </a:r>
            <a:endParaRPr lang="en-US" altLang="en-US" sz="2800" b="0" dirty="0">
              <a:solidFill>
                <a:srgbClr val="CF0E30"/>
              </a:solidFill>
              <a:latin typeface="Book Antiqua" panose="02040602050305030304" pitchFamily="18" charset="0"/>
            </a:endParaRPr>
          </a:p>
        </p:txBody>
      </p:sp>
      <p:grpSp>
        <p:nvGrpSpPr>
          <p:cNvPr id="2" name="Group 5"/>
          <p:cNvGrpSpPr>
            <a:grpSpLocks/>
          </p:cNvGrpSpPr>
          <p:nvPr/>
        </p:nvGrpSpPr>
        <p:grpSpPr bwMode="auto">
          <a:xfrm>
            <a:off x="2471057" y="2748124"/>
            <a:ext cx="914400" cy="609600"/>
            <a:chOff x="1968" y="720"/>
            <a:chExt cx="576" cy="384"/>
          </a:xfrm>
        </p:grpSpPr>
        <p:sp>
          <p:nvSpPr>
            <p:cNvPr id="107529" name="Line 6"/>
            <p:cNvSpPr>
              <a:spLocks noChangeShapeType="1"/>
            </p:cNvSpPr>
            <p:nvPr/>
          </p:nvSpPr>
          <p:spPr bwMode="auto">
            <a:xfrm>
              <a:off x="1968" y="1056"/>
              <a:ext cx="336" cy="48"/>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7530" name="Rectangle 7"/>
            <p:cNvSpPr>
              <a:spLocks noChangeArrowheads="1"/>
            </p:cNvSpPr>
            <p:nvPr/>
          </p:nvSpPr>
          <p:spPr bwMode="auto">
            <a:xfrm>
              <a:off x="1968" y="720"/>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FontTx/>
                <a:buNone/>
              </a:pPr>
              <a:r>
                <a:rPr lang="en-US" altLang="en-US" b="0"/>
                <a:t>two</a:t>
              </a:r>
            </a:p>
          </p:txBody>
        </p:sp>
      </p:grpSp>
      <p:sp>
        <p:nvSpPr>
          <p:cNvPr id="8" name="Rectangle 3"/>
          <p:cNvSpPr txBox="1">
            <a:spLocks noChangeArrowheads="1"/>
          </p:cNvSpPr>
          <p:nvPr/>
        </p:nvSpPr>
        <p:spPr bwMode="auto">
          <a:xfrm>
            <a:off x="32657" y="762000"/>
            <a:ext cx="8610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457200" indent="-457200"/>
            <a:r>
              <a:rPr lang="en-US" altLang="en-US" kern="0" smtClean="0"/>
              <a:t>Schema:</a:t>
            </a:r>
          </a:p>
          <a:p>
            <a:pPr marL="914400" lvl="1" indent="-457200">
              <a:buFontTx/>
              <a:buNone/>
            </a:pPr>
            <a:r>
              <a:rPr lang="en-US" altLang="en-US" kern="0" smtClean="0"/>
              <a:t>Movie(</a:t>
            </a:r>
            <a:r>
              <a:rPr lang="en-US" altLang="en-US" u="sng" kern="0" smtClean="0"/>
              <a:t>title</a:t>
            </a:r>
            <a:r>
              <a:rPr lang="en-US" altLang="en-US" kern="0" smtClean="0"/>
              <a:t>, year, studioName)</a:t>
            </a:r>
          </a:p>
          <a:p>
            <a:pPr marL="914400" lvl="1" indent="-457200">
              <a:buFontTx/>
              <a:buNone/>
            </a:pPr>
            <a:r>
              <a:rPr lang="en-US" altLang="en-US" kern="0" smtClean="0"/>
              <a:t>ActsIn(</a:t>
            </a:r>
            <a:r>
              <a:rPr lang="en-US" altLang="en-US" u="sng" kern="0" smtClean="0"/>
              <a:t>movieTitle</a:t>
            </a:r>
            <a:r>
              <a:rPr lang="en-US" altLang="en-US" kern="0" smtClean="0"/>
              <a:t>, </a:t>
            </a:r>
            <a:r>
              <a:rPr lang="en-US" altLang="en-US" u="sng" kern="0" smtClean="0"/>
              <a:t>starName</a:t>
            </a:r>
            <a:r>
              <a:rPr lang="en-US" altLang="en-US" kern="0" smtClean="0"/>
              <a:t>)</a:t>
            </a:r>
          </a:p>
          <a:p>
            <a:pPr marL="914400" lvl="1" indent="-457200">
              <a:buFontTx/>
              <a:buNone/>
            </a:pPr>
            <a:r>
              <a:rPr lang="en-US" altLang="en-US" kern="0" smtClean="0"/>
              <a:t>Star(</a:t>
            </a:r>
            <a:r>
              <a:rPr lang="en-US" altLang="en-US" u="sng" kern="0" smtClean="0"/>
              <a:t>name</a:t>
            </a:r>
            <a:r>
              <a:rPr lang="en-US" altLang="en-US" kern="0" smtClean="0"/>
              <a:t>, gender, birthdate, salary)</a:t>
            </a:r>
            <a:endParaRPr lang="en-US" altLang="en-US" sz="1200" kern="0" dirty="0" smtClean="0">
              <a:solidFill>
                <a:schemeClr val="accent2"/>
              </a:solidFill>
            </a:endParaRPr>
          </a:p>
        </p:txBody>
      </p:sp>
    </p:spTree>
    <p:extLst>
      <p:ext uri="{BB962C8B-B14F-4D97-AF65-F5344CB8AC3E}">
        <p14:creationId xmlns:p14="http://schemas.microsoft.com/office/powerpoint/2010/main" val="6707231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5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2"/>
          <p:cNvSpPr>
            <a:spLocks noGrp="1" noChangeArrowheads="1"/>
          </p:cNvSpPr>
          <p:nvPr>
            <p:ph type="title"/>
          </p:nvPr>
        </p:nvSpPr>
        <p:spPr>
          <a:xfrm>
            <a:off x="0" y="0"/>
            <a:ext cx="9144000" cy="685802"/>
          </a:xfrm>
        </p:spPr>
        <p:txBody>
          <a:bodyPr/>
          <a:lstStyle/>
          <a:p>
            <a:r>
              <a:rPr lang="en-US" altLang="en-US" dirty="0" smtClean="0"/>
              <a:t>Two degrees:</a:t>
            </a:r>
          </a:p>
        </p:txBody>
      </p:sp>
      <p:cxnSp>
        <p:nvCxnSpPr>
          <p:cNvPr id="108550" name="AutoShape 3"/>
          <p:cNvCxnSpPr>
            <a:cxnSpLocks noChangeShapeType="1"/>
            <a:stCxn id="108563" idx="0"/>
          </p:cNvCxnSpPr>
          <p:nvPr/>
        </p:nvCxnSpPr>
        <p:spPr bwMode="auto">
          <a:xfrm rot="-5400000">
            <a:off x="4572000" y="4229100"/>
            <a:ext cx="381000" cy="0"/>
          </a:xfrm>
          <a:prstGeom prst="straightConnector1">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08551" name="Text Box 4"/>
          <p:cNvSpPr txBox="1">
            <a:spLocks noChangeArrowheads="1"/>
          </p:cNvSpPr>
          <p:nvPr/>
        </p:nvSpPr>
        <p:spPr bwMode="auto">
          <a:xfrm>
            <a:off x="987425" y="1614488"/>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S:</a:t>
            </a:r>
          </a:p>
        </p:txBody>
      </p:sp>
      <p:grpSp>
        <p:nvGrpSpPr>
          <p:cNvPr id="108552" name="Group 5"/>
          <p:cNvGrpSpPr>
            <a:grpSpLocks/>
          </p:cNvGrpSpPr>
          <p:nvPr/>
        </p:nvGrpSpPr>
        <p:grpSpPr bwMode="auto">
          <a:xfrm>
            <a:off x="1447800" y="1600200"/>
            <a:ext cx="1676400" cy="533400"/>
            <a:chOff x="864" y="3408"/>
            <a:chExt cx="1056" cy="336"/>
          </a:xfrm>
        </p:grpSpPr>
        <p:sp>
          <p:nvSpPr>
            <p:cNvPr id="108568" name="Rectangle 6"/>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name</a:t>
              </a:r>
            </a:p>
          </p:txBody>
        </p:sp>
        <p:sp>
          <p:nvSpPr>
            <p:cNvPr id="108569" name="Rectangle 7"/>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a:t>
              </a:r>
            </a:p>
          </p:txBody>
        </p:sp>
      </p:grpSp>
      <p:grpSp>
        <p:nvGrpSpPr>
          <p:cNvPr id="108553" name="Group 8"/>
          <p:cNvGrpSpPr>
            <a:grpSpLocks/>
          </p:cNvGrpSpPr>
          <p:nvPr/>
        </p:nvGrpSpPr>
        <p:grpSpPr bwMode="auto">
          <a:xfrm>
            <a:off x="6019800" y="4886325"/>
            <a:ext cx="2132013" cy="1666875"/>
            <a:chOff x="3792" y="3270"/>
            <a:chExt cx="1343" cy="1050"/>
          </a:xfrm>
        </p:grpSpPr>
        <p:pic>
          <p:nvPicPr>
            <p:cNvPr id="108566" name="Picture 9" descr="bacon">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 y="3270"/>
              <a:ext cx="732"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7" name="Text Box 10"/>
            <p:cNvSpPr txBox="1">
              <a:spLocks noChangeArrowheads="1"/>
            </p:cNvSpPr>
            <p:nvPr/>
          </p:nvSpPr>
          <p:spPr bwMode="auto">
            <a:xfrm>
              <a:off x="4502" y="3806"/>
              <a:ext cx="6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ja-JP" altLang="en-US" sz="2000" b="0">
                  <a:solidFill>
                    <a:schemeClr val="accent2"/>
                  </a:solidFill>
                  <a:latin typeface="Book Antiqua" panose="02040602050305030304" pitchFamily="18" charset="0"/>
                </a:rPr>
                <a:t>‘</a:t>
              </a:r>
              <a:r>
                <a:rPr lang="en-US" altLang="ja-JP" sz="2000" b="0">
                  <a:solidFill>
                    <a:schemeClr val="accent2"/>
                  </a:solidFill>
                  <a:latin typeface="Book Antiqua" panose="02040602050305030304" pitchFamily="18" charset="0"/>
                </a:rPr>
                <a:t>Bacon</a:t>
              </a:r>
              <a:r>
                <a:rPr lang="ja-JP" altLang="en-US" sz="2000" b="0">
                  <a:solidFill>
                    <a:schemeClr val="accent2"/>
                  </a:solidFill>
                  <a:latin typeface="Book Antiqua" panose="02040602050305030304" pitchFamily="18" charset="0"/>
                </a:rPr>
                <a:t>’</a:t>
              </a:r>
              <a:endParaRPr lang="en-US" altLang="en-US" sz="2000" b="0">
                <a:solidFill>
                  <a:schemeClr val="accent2"/>
                </a:solidFill>
                <a:latin typeface="Book Antiqua" panose="02040602050305030304" pitchFamily="18" charset="0"/>
              </a:endParaRPr>
            </a:p>
          </p:txBody>
        </p:sp>
      </p:grpSp>
      <p:cxnSp>
        <p:nvCxnSpPr>
          <p:cNvPr id="108554" name="AutoShape 21"/>
          <p:cNvCxnSpPr>
            <a:cxnSpLocks noChangeShapeType="1"/>
            <a:endCxn id="108568" idx="2"/>
          </p:cNvCxnSpPr>
          <p:nvPr/>
        </p:nvCxnSpPr>
        <p:spPr bwMode="auto">
          <a:xfrm rot="5400000" flipH="1">
            <a:off x="3086100" y="914400"/>
            <a:ext cx="457200" cy="2895600"/>
          </a:xfrm>
          <a:prstGeom prst="bentConnector3">
            <a:avLst>
              <a:gd name="adj1" fmla="val 50000"/>
            </a:avLst>
          </a:prstGeom>
          <a:noFill/>
          <a:ln w="317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nvGrpSpPr>
          <p:cNvPr id="108555" name="Group 22"/>
          <p:cNvGrpSpPr>
            <a:grpSpLocks/>
          </p:cNvGrpSpPr>
          <p:nvPr/>
        </p:nvGrpSpPr>
        <p:grpSpPr bwMode="auto">
          <a:xfrm>
            <a:off x="3505200" y="5334000"/>
            <a:ext cx="1676400" cy="533400"/>
            <a:chOff x="864" y="3408"/>
            <a:chExt cx="1056" cy="336"/>
          </a:xfrm>
        </p:grpSpPr>
        <p:sp>
          <p:nvSpPr>
            <p:cNvPr id="108564" name="Rectangle 23"/>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movie</a:t>
              </a:r>
            </a:p>
          </p:txBody>
        </p:sp>
        <p:sp>
          <p:nvSpPr>
            <p:cNvPr id="108565" name="Rectangle 24"/>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star</a:t>
              </a:r>
            </a:p>
          </p:txBody>
        </p:sp>
      </p:grpSp>
      <p:sp>
        <p:nvSpPr>
          <p:cNvPr id="108556" name="Text Box 25"/>
          <p:cNvSpPr txBox="1">
            <a:spLocks noChangeArrowheads="1"/>
          </p:cNvSpPr>
          <p:nvPr/>
        </p:nvSpPr>
        <p:spPr bwMode="auto">
          <a:xfrm>
            <a:off x="2743200" y="5348288"/>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A4:</a:t>
            </a:r>
          </a:p>
        </p:txBody>
      </p:sp>
      <p:cxnSp>
        <p:nvCxnSpPr>
          <p:cNvPr id="108557" name="AutoShape 26"/>
          <p:cNvCxnSpPr>
            <a:cxnSpLocks noChangeShapeType="1"/>
            <a:stCxn id="108562" idx="2"/>
            <a:endCxn id="108564" idx="0"/>
          </p:cNvCxnSpPr>
          <p:nvPr/>
        </p:nvCxnSpPr>
        <p:spPr bwMode="auto">
          <a:xfrm rot="5400000">
            <a:off x="3733800" y="5143500"/>
            <a:ext cx="381000" cy="0"/>
          </a:xfrm>
          <a:prstGeom prst="straightConnector1">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nvGrpSpPr>
          <p:cNvPr id="108558" name="Group 27"/>
          <p:cNvGrpSpPr>
            <a:grpSpLocks/>
          </p:cNvGrpSpPr>
          <p:nvPr/>
        </p:nvGrpSpPr>
        <p:grpSpPr bwMode="auto">
          <a:xfrm>
            <a:off x="3505200" y="4419600"/>
            <a:ext cx="1676400" cy="533400"/>
            <a:chOff x="864" y="3408"/>
            <a:chExt cx="1056" cy="336"/>
          </a:xfrm>
        </p:grpSpPr>
        <p:sp>
          <p:nvSpPr>
            <p:cNvPr id="108562" name="Rectangle 28"/>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movie</a:t>
              </a:r>
            </a:p>
          </p:txBody>
        </p:sp>
        <p:sp>
          <p:nvSpPr>
            <p:cNvPr id="108563" name="Rectangle 29"/>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star</a:t>
              </a:r>
            </a:p>
          </p:txBody>
        </p:sp>
      </p:grpSp>
      <p:sp>
        <p:nvSpPr>
          <p:cNvPr id="108559" name="Text Box 30"/>
          <p:cNvSpPr txBox="1">
            <a:spLocks noChangeArrowheads="1"/>
          </p:cNvSpPr>
          <p:nvPr/>
        </p:nvSpPr>
        <p:spPr bwMode="auto">
          <a:xfrm>
            <a:off x="2743200" y="4433888"/>
            <a:ext cx="72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A3:</a:t>
            </a:r>
          </a:p>
        </p:txBody>
      </p:sp>
      <p:cxnSp>
        <p:nvCxnSpPr>
          <p:cNvPr id="108560" name="AutoShape 31"/>
          <p:cNvCxnSpPr>
            <a:cxnSpLocks noChangeShapeType="1"/>
            <a:endCxn id="108565" idx="3"/>
          </p:cNvCxnSpPr>
          <p:nvPr/>
        </p:nvCxnSpPr>
        <p:spPr bwMode="auto">
          <a:xfrm rot="10800000">
            <a:off x="5181600" y="5600700"/>
            <a:ext cx="838200" cy="119063"/>
          </a:xfrm>
          <a:prstGeom prst="bentConnector3">
            <a:avLst>
              <a:gd name="adj1" fmla="val 50000"/>
            </a:avLst>
          </a:prstGeom>
          <a:noFill/>
          <a:ln w="317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108561" name="Line 32"/>
          <p:cNvSpPr>
            <a:spLocks noChangeShapeType="1"/>
          </p:cNvSpPr>
          <p:nvPr/>
        </p:nvSpPr>
        <p:spPr bwMode="auto">
          <a:xfrm flipV="1">
            <a:off x="4757738" y="2514600"/>
            <a:ext cx="0" cy="190500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31589685"/>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2"/>
          <p:cNvSpPr>
            <a:spLocks noGrp="1" noChangeArrowheads="1"/>
          </p:cNvSpPr>
          <p:nvPr>
            <p:ph type="title"/>
          </p:nvPr>
        </p:nvSpPr>
        <p:spPr>
          <a:xfrm>
            <a:off x="0" y="0"/>
            <a:ext cx="9144000" cy="671513"/>
          </a:xfrm>
        </p:spPr>
        <p:txBody>
          <a:bodyPr/>
          <a:lstStyle/>
          <a:p>
            <a:r>
              <a:rPr lang="en-US" altLang="en-US" smtClean="0"/>
              <a:t>Two degrees:</a:t>
            </a:r>
          </a:p>
        </p:txBody>
      </p:sp>
      <p:cxnSp>
        <p:nvCxnSpPr>
          <p:cNvPr id="109574" name="AutoShape 3"/>
          <p:cNvCxnSpPr>
            <a:cxnSpLocks noChangeShapeType="1"/>
            <a:stCxn id="109587" idx="0"/>
            <a:endCxn id="109598" idx="2"/>
          </p:cNvCxnSpPr>
          <p:nvPr/>
        </p:nvCxnSpPr>
        <p:spPr bwMode="auto">
          <a:xfrm rot="-5400000">
            <a:off x="4572000" y="4229100"/>
            <a:ext cx="381000" cy="0"/>
          </a:xfrm>
          <a:prstGeom prst="straightConnector1">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09575" name="Text Box 4"/>
          <p:cNvSpPr txBox="1">
            <a:spLocks noChangeArrowheads="1"/>
          </p:cNvSpPr>
          <p:nvPr/>
        </p:nvSpPr>
        <p:spPr bwMode="auto">
          <a:xfrm>
            <a:off x="987425" y="1614488"/>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S:</a:t>
            </a:r>
          </a:p>
        </p:txBody>
      </p:sp>
      <p:grpSp>
        <p:nvGrpSpPr>
          <p:cNvPr id="109576" name="Group 5"/>
          <p:cNvGrpSpPr>
            <a:grpSpLocks/>
          </p:cNvGrpSpPr>
          <p:nvPr/>
        </p:nvGrpSpPr>
        <p:grpSpPr bwMode="auto">
          <a:xfrm>
            <a:off x="1447800" y="1600200"/>
            <a:ext cx="1676400" cy="533400"/>
            <a:chOff x="864" y="3408"/>
            <a:chExt cx="1056" cy="336"/>
          </a:xfrm>
        </p:grpSpPr>
        <p:sp>
          <p:nvSpPr>
            <p:cNvPr id="109601" name="Rectangle 6"/>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name</a:t>
              </a:r>
            </a:p>
          </p:txBody>
        </p:sp>
        <p:sp>
          <p:nvSpPr>
            <p:cNvPr id="109602" name="Rectangle 7"/>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a:t>
              </a:r>
            </a:p>
          </p:txBody>
        </p:sp>
      </p:grpSp>
      <p:grpSp>
        <p:nvGrpSpPr>
          <p:cNvPr id="109577" name="Group 8"/>
          <p:cNvGrpSpPr>
            <a:grpSpLocks/>
          </p:cNvGrpSpPr>
          <p:nvPr/>
        </p:nvGrpSpPr>
        <p:grpSpPr bwMode="auto">
          <a:xfrm>
            <a:off x="6019800" y="4886325"/>
            <a:ext cx="2132013" cy="1666875"/>
            <a:chOff x="3792" y="3270"/>
            <a:chExt cx="1343" cy="1050"/>
          </a:xfrm>
        </p:grpSpPr>
        <p:pic>
          <p:nvPicPr>
            <p:cNvPr id="109599" name="Picture 9" descr="bacon">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 y="3270"/>
              <a:ext cx="732"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600" name="Text Box 10"/>
            <p:cNvSpPr txBox="1">
              <a:spLocks noChangeArrowheads="1"/>
            </p:cNvSpPr>
            <p:nvPr/>
          </p:nvSpPr>
          <p:spPr bwMode="auto">
            <a:xfrm>
              <a:off x="4502" y="3806"/>
              <a:ext cx="6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ja-JP" altLang="en-US" sz="2000" b="0">
                  <a:solidFill>
                    <a:schemeClr val="accent2"/>
                  </a:solidFill>
                  <a:latin typeface="Book Antiqua" panose="02040602050305030304" pitchFamily="18" charset="0"/>
                </a:rPr>
                <a:t>‘</a:t>
              </a:r>
              <a:r>
                <a:rPr lang="en-US" altLang="ja-JP" sz="2000" b="0">
                  <a:solidFill>
                    <a:schemeClr val="accent2"/>
                  </a:solidFill>
                  <a:latin typeface="Book Antiqua" panose="02040602050305030304" pitchFamily="18" charset="0"/>
                </a:rPr>
                <a:t>Bacon</a:t>
              </a:r>
              <a:r>
                <a:rPr lang="ja-JP" altLang="en-US" sz="2000" b="0">
                  <a:solidFill>
                    <a:schemeClr val="accent2"/>
                  </a:solidFill>
                  <a:latin typeface="Book Antiqua" panose="02040602050305030304" pitchFamily="18" charset="0"/>
                </a:rPr>
                <a:t>’</a:t>
              </a:r>
              <a:endParaRPr lang="en-US" altLang="en-US" sz="2000" b="0">
                <a:solidFill>
                  <a:schemeClr val="accent2"/>
                </a:solidFill>
                <a:latin typeface="Book Antiqua" panose="02040602050305030304" pitchFamily="18" charset="0"/>
              </a:endParaRPr>
            </a:p>
          </p:txBody>
        </p:sp>
      </p:grpSp>
      <p:grpSp>
        <p:nvGrpSpPr>
          <p:cNvPr id="4" name="Group 11"/>
          <p:cNvGrpSpPr>
            <a:grpSpLocks/>
          </p:cNvGrpSpPr>
          <p:nvPr/>
        </p:nvGrpSpPr>
        <p:grpSpPr bwMode="auto">
          <a:xfrm>
            <a:off x="2743200" y="2590800"/>
            <a:ext cx="2438400" cy="1447800"/>
            <a:chOff x="1728" y="1632"/>
            <a:chExt cx="1536" cy="912"/>
          </a:xfrm>
        </p:grpSpPr>
        <p:grpSp>
          <p:nvGrpSpPr>
            <p:cNvPr id="109590" name="Group 12"/>
            <p:cNvGrpSpPr>
              <a:grpSpLocks/>
            </p:cNvGrpSpPr>
            <p:nvPr/>
          </p:nvGrpSpPr>
          <p:grpSpPr bwMode="auto">
            <a:xfrm>
              <a:off x="2208" y="2208"/>
              <a:ext cx="1056" cy="336"/>
              <a:chOff x="864" y="3408"/>
              <a:chExt cx="1056" cy="336"/>
            </a:xfrm>
          </p:grpSpPr>
          <p:sp>
            <p:nvSpPr>
              <p:cNvPr id="109597" name="Rectangle 13"/>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movie</a:t>
                </a:r>
              </a:p>
            </p:txBody>
          </p:sp>
          <p:sp>
            <p:nvSpPr>
              <p:cNvPr id="109598" name="Rectangle 14"/>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star</a:t>
                </a:r>
              </a:p>
            </p:txBody>
          </p:sp>
        </p:grpSp>
        <p:sp>
          <p:nvSpPr>
            <p:cNvPr id="109591" name="Text Box 15"/>
            <p:cNvSpPr txBox="1">
              <a:spLocks noChangeArrowheads="1"/>
            </p:cNvSpPr>
            <p:nvPr/>
          </p:nvSpPr>
          <p:spPr bwMode="auto">
            <a:xfrm>
              <a:off x="1728" y="2217"/>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A2:</a:t>
              </a:r>
            </a:p>
          </p:txBody>
        </p:sp>
        <p:cxnSp>
          <p:nvCxnSpPr>
            <p:cNvPr id="109592" name="AutoShape 16"/>
            <p:cNvCxnSpPr>
              <a:cxnSpLocks noChangeShapeType="1"/>
              <a:stCxn id="109595" idx="2"/>
              <a:endCxn id="109597" idx="0"/>
            </p:cNvCxnSpPr>
            <p:nvPr/>
          </p:nvCxnSpPr>
          <p:spPr bwMode="auto">
            <a:xfrm rot="5400000">
              <a:off x="2352" y="2088"/>
              <a:ext cx="240" cy="0"/>
            </a:xfrm>
            <a:prstGeom prst="straightConnector1">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nvGrpSpPr>
            <p:cNvPr id="109593" name="Group 17"/>
            <p:cNvGrpSpPr>
              <a:grpSpLocks/>
            </p:cNvGrpSpPr>
            <p:nvPr/>
          </p:nvGrpSpPr>
          <p:grpSpPr bwMode="auto">
            <a:xfrm>
              <a:off x="2208" y="1632"/>
              <a:ext cx="1056" cy="336"/>
              <a:chOff x="864" y="3408"/>
              <a:chExt cx="1056" cy="336"/>
            </a:xfrm>
          </p:grpSpPr>
          <p:sp>
            <p:nvSpPr>
              <p:cNvPr id="109595" name="Rectangle 18"/>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movie</a:t>
                </a:r>
              </a:p>
            </p:txBody>
          </p:sp>
          <p:sp>
            <p:nvSpPr>
              <p:cNvPr id="109596" name="Rectangle 19"/>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star</a:t>
                </a:r>
              </a:p>
            </p:txBody>
          </p:sp>
        </p:grpSp>
        <p:sp>
          <p:nvSpPr>
            <p:cNvPr id="109594" name="Text Box 20"/>
            <p:cNvSpPr txBox="1">
              <a:spLocks noChangeArrowheads="1"/>
            </p:cNvSpPr>
            <p:nvPr/>
          </p:nvSpPr>
          <p:spPr bwMode="auto">
            <a:xfrm>
              <a:off x="1862" y="1641"/>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A:</a:t>
              </a:r>
            </a:p>
          </p:txBody>
        </p:sp>
      </p:grpSp>
      <p:cxnSp>
        <p:nvCxnSpPr>
          <p:cNvPr id="109579" name="AutoShape 21"/>
          <p:cNvCxnSpPr>
            <a:cxnSpLocks noChangeShapeType="1"/>
            <a:stCxn id="109596" idx="0"/>
            <a:endCxn id="109601" idx="2"/>
          </p:cNvCxnSpPr>
          <p:nvPr/>
        </p:nvCxnSpPr>
        <p:spPr bwMode="auto">
          <a:xfrm rot="5400000" flipH="1">
            <a:off x="3086100" y="914400"/>
            <a:ext cx="457200" cy="2895600"/>
          </a:xfrm>
          <a:prstGeom prst="bentConnector3">
            <a:avLst>
              <a:gd name="adj1" fmla="val 50000"/>
            </a:avLst>
          </a:prstGeom>
          <a:noFill/>
          <a:ln w="317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grpSp>
        <p:nvGrpSpPr>
          <p:cNvPr id="109580" name="Group 22"/>
          <p:cNvGrpSpPr>
            <a:grpSpLocks/>
          </p:cNvGrpSpPr>
          <p:nvPr/>
        </p:nvGrpSpPr>
        <p:grpSpPr bwMode="auto">
          <a:xfrm>
            <a:off x="3505200" y="5334000"/>
            <a:ext cx="1676400" cy="533400"/>
            <a:chOff x="864" y="3408"/>
            <a:chExt cx="1056" cy="336"/>
          </a:xfrm>
        </p:grpSpPr>
        <p:sp>
          <p:nvSpPr>
            <p:cNvPr id="109588" name="Rectangle 23"/>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movie</a:t>
              </a:r>
            </a:p>
          </p:txBody>
        </p:sp>
        <p:sp>
          <p:nvSpPr>
            <p:cNvPr id="109589" name="Rectangle 24"/>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star</a:t>
              </a:r>
            </a:p>
          </p:txBody>
        </p:sp>
      </p:grpSp>
      <p:sp>
        <p:nvSpPr>
          <p:cNvPr id="109581" name="Text Box 25"/>
          <p:cNvSpPr txBox="1">
            <a:spLocks noChangeArrowheads="1"/>
          </p:cNvSpPr>
          <p:nvPr/>
        </p:nvSpPr>
        <p:spPr bwMode="auto">
          <a:xfrm>
            <a:off x="2743200" y="5348288"/>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A4:</a:t>
            </a:r>
          </a:p>
        </p:txBody>
      </p:sp>
      <p:cxnSp>
        <p:nvCxnSpPr>
          <p:cNvPr id="109582" name="AutoShape 26"/>
          <p:cNvCxnSpPr>
            <a:cxnSpLocks noChangeShapeType="1"/>
            <a:stCxn id="109586" idx="2"/>
            <a:endCxn id="109588" idx="0"/>
          </p:cNvCxnSpPr>
          <p:nvPr/>
        </p:nvCxnSpPr>
        <p:spPr bwMode="auto">
          <a:xfrm rot="5400000">
            <a:off x="3733800" y="5143500"/>
            <a:ext cx="381000" cy="0"/>
          </a:xfrm>
          <a:prstGeom prst="straightConnector1">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nvGrpSpPr>
          <p:cNvPr id="109583" name="Group 27"/>
          <p:cNvGrpSpPr>
            <a:grpSpLocks/>
          </p:cNvGrpSpPr>
          <p:nvPr/>
        </p:nvGrpSpPr>
        <p:grpSpPr bwMode="auto">
          <a:xfrm>
            <a:off x="3505200" y="4419600"/>
            <a:ext cx="1676400" cy="533400"/>
            <a:chOff x="864" y="3408"/>
            <a:chExt cx="1056" cy="336"/>
          </a:xfrm>
        </p:grpSpPr>
        <p:sp>
          <p:nvSpPr>
            <p:cNvPr id="109586" name="Rectangle 28"/>
            <p:cNvSpPr>
              <a:spLocks noChangeArrowheads="1"/>
            </p:cNvSpPr>
            <p:nvPr/>
          </p:nvSpPr>
          <p:spPr bwMode="auto">
            <a:xfrm>
              <a:off x="864"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movie</a:t>
              </a:r>
            </a:p>
          </p:txBody>
        </p:sp>
        <p:sp>
          <p:nvSpPr>
            <p:cNvPr id="109587" name="Rectangle 29"/>
            <p:cNvSpPr>
              <a:spLocks noChangeArrowheads="1"/>
            </p:cNvSpPr>
            <p:nvPr/>
          </p:nvSpPr>
          <p:spPr bwMode="auto">
            <a:xfrm>
              <a:off x="1392" y="3408"/>
              <a:ext cx="528" cy="33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2000" b="0">
                  <a:solidFill>
                    <a:schemeClr val="bg1"/>
                  </a:solidFill>
                  <a:cs typeface="Times New Roman" panose="02020603050405020304" pitchFamily="18" charset="0"/>
                </a:rPr>
                <a:t>star</a:t>
              </a:r>
            </a:p>
          </p:txBody>
        </p:sp>
      </p:grpSp>
      <p:sp>
        <p:nvSpPr>
          <p:cNvPr id="109584" name="Text Box 30"/>
          <p:cNvSpPr txBox="1">
            <a:spLocks noChangeArrowheads="1"/>
          </p:cNvSpPr>
          <p:nvPr/>
        </p:nvSpPr>
        <p:spPr bwMode="auto">
          <a:xfrm>
            <a:off x="2743200" y="4433888"/>
            <a:ext cx="72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800" b="0">
                <a:solidFill>
                  <a:schemeClr val="accent2"/>
                </a:solidFill>
                <a:latin typeface="Book Antiqua" panose="02040602050305030304" pitchFamily="18" charset="0"/>
              </a:rPr>
              <a:t>A3:</a:t>
            </a:r>
          </a:p>
        </p:txBody>
      </p:sp>
      <p:cxnSp>
        <p:nvCxnSpPr>
          <p:cNvPr id="109585" name="AutoShape 31"/>
          <p:cNvCxnSpPr>
            <a:cxnSpLocks noChangeShapeType="1"/>
            <a:endCxn id="109589" idx="3"/>
          </p:cNvCxnSpPr>
          <p:nvPr/>
        </p:nvCxnSpPr>
        <p:spPr bwMode="auto">
          <a:xfrm rot="10800000">
            <a:off x="5181600" y="5600700"/>
            <a:ext cx="838200" cy="119063"/>
          </a:xfrm>
          <a:prstGeom prst="bentConnector3">
            <a:avLst>
              <a:gd name="adj1" fmla="val 50000"/>
            </a:avLst>
          </a:prstGeom>
          <a:noFill/>
          <a:ln w="317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117271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8" y="609601"/>
            <a:ext cx="9083040" cy="6054543"/>
          </a:xfrm>
        </p:spPr>
        <p:txBody>
          <a:bodyPr/>
          <a:lstStyle/>
          <a:p>
            <a:pPr>
              <a:lnSpc>
                <a:spcPct val="150000"/>
              </a:lnSpc>
            </a:pPr>
            <a:r>
              <a:rPr lang="en-CA" sz="2400" b="1" dirty="0"/>
              <a:t>Query 3. </a:t>
            </a:r>
            <a:r>
              <a:rPr lang="en-CA" sz="2400" dirty="0" smtClean="0"/>
              <a:t/>
            </a:r>
            <a:br>
              <a:rPr lang="en-CA" sz="2400" dirty="0" smtClean="0"/>
            </a:br>
            <a:r>
              <a:rPr lang="en-CA" sz="2400" dirty="0" smtClean="0"/>
              <a:t>List </a:t>
            </a:r>
            <a:r>
              <a:rPr lang="en-CA" sz="2400" dirty="0"/>
              <a:t>the names of employees who work on all the projects controlled by department number 5. One way to specify this query is to use the universal quantifier as shown</a:t>
            </a:r>
            <a:r>
              <a:rPr lang="en-CA" sz="2400" dirty="0" smtClean="0"/>
              <a:t>:</a:t>
            </a:r>
          </a:p>
          <a:p>
            <a:endParaRPr lang="en-CA" sz="2400" dirty="0"/>
          </a:p>
          <a:p>
            <a:pPr>
              <a:lnSpc>
                <a:spcPct val="150000"/>
              </a:lnSpc>
            </a:pPr>
            <a:r>
              <a:rPr lang="en-CA" sz="2400" b="1" dirty="0" smtClean="0"/>
              <a:t>Q3</a:t>
            </a:r>
            <a:r>
              <a:rPr lang="en-CA" sz="2400" b="1" dirty="0" smtClean="0"/>
              <a:t>:</a:t>
            </a:r>
            <a:r>
              <a:rPr lang="en-CA" sz="2400" dirty="0" smtClean="0"/>
              <a:t/>
            </a:r>
            <a:br>
              <a:rPr lang="en-CA" sz="2400" dirty="0" smtClean="0"/>
            </a:br>
            <a:r>
              <a:rPr lang="en-CA" sz="2400" b="1" dirty="0" smtClean="0">
                <a:latin typeface="Consolas" panose="020B0609020204030204" pitchFamily="49" charset="0"/>
              </a:rPr>
              <a:t>{</a:t>
            </a:r>
            <a:r>
              <a:rPr lang="en-CA" sz="2400" b="1" dirty="0" err="1">
                <a:latin typeface="Consolas" panose="020B0609020204030204" pitchFamily="49" charset="0"/>
              </a:rPr>
              <a:t>e.Lname,e.Fname</a:t>
            </a:r>
            <a:r>
              <a:rPr lang="en-CA" sz="2400" b="1" dirty="0">
                <a:latin typeface="Consolas" panose="020B0609020204030204" pitchFamily="49" charset="0"/>
              </a:rPr>
              <a:t> | EMPLOYEE(e</a:t>
            </a:r>
            <a:r>
              <a:rPr lang="en-CA" sz="2400" b="1" dirty="0" smtClean="0">
                <a:latin typeface="Consolas" panose="020B0609020204030204" pitchFamily="49" charset="0"/>
              </a:rPr>
              <a:t>) AND ((</a:t>
            </a:r>
            <a:r>
              <a:rPr lang="en-CA" sz="2400" b="1" dirty="0">
                <a:latin typeface="Consolas" panose="020B0609020204030204" pitchFamily="49" charset="0"/>
              </a:rPr>
              <a:t>∀x</a:t>
            </a:r>
            <a:r>
              <a:rPr lang="en-CA" sz="2400" b="1" dirty="0" smtClean="0">
                <a:latin typeface="Consolas" panose="020B0609020204030204" pitchFamily="49" charset="0"/>
              </a:rPr>
              <a:t>) (NOT (</a:t>
            </a:r>
            <a:r>
              <a:rPr lang="en-CA" sz="2400" b="1" dirty="0">
                <a:latin typeface="Consolas" panose="020B0609020204030204" pitchFamily="49" charset="0"/>
              </a:rPr>
              <a:t>PROJECT(x</a:t>
            </a:r>
            <a:r>
              <a:rPr lang="en-CA" sz="2400" b="1" dirty="0" smtClean="0">
                <a:latin typeface="Consolas" panose="020B0609020204030204" pitchFamily="49" charset="0"/>
              </a:rPr>
              <a:t>)) OR NOT (</a:t>
            </a:r>
            <a:r>
              <a:rPr lang="en-CA" sz="2400" b="1" dirty="0" err="1">
                <a:latin typeface="Consolas" panose="020B0609020204030204" pitchFamily="49" charset="0"/>
              </a:rPr>
              <a:t>x.Dnum</a:t>
            </a:r>
            <a:r>
              <a:rPr lang="en-CA" sz="2400" b="1" dirty="0">
                <a:latin typeface="Consolas" panose="020B0609020204030204" pitchFamily="49" charset="0"/>
              </a:rPr>
              <a:t>=5</a:t>
            </a:r>
            <a:r>
              <a:rPr lang="en-CA" sz="2400" b="1" dirty="0" smtClean="0">
                <a:latin typeface="Consolas" panose="020B0609020204030204" pitchFamily="49" charset="0"/>
              </a:rPr>
              <a:t>) OR ((</a:t>
            </a:r>
            <a:r>
              <a:rPr lang="en-CA" sz="2400" b="1" dirty="0">
                <a:latin typeface="Consolas" panose="020B0609020204030204" pitchFamily="49" charset="0"/>
              </a:rPr>
              <a:t>∃w</a:t>
            </a:r>
            <a:r>
              <a:rPr lang="en-CA" sz="2400" b="1" dirty="0" smtClean="0">
                <a:latin typeface="Consolas" panose="020B0609020204030204" pitchFamily="49" charset="0"/>
              </a:rPr>
              <a:t>) (</a:t>
            </a:r>
            <a:r>
              <a:rPr lang="en-CA" sz="2400" b="1" dirty="0">
                <a:latin typeface="Consolas" panose="020B0609020204030204" pitchFamily="49" charset="0"/>
              </a:rPr>
              <a:t>WORKS_ON(w</a:t>
            </a:r>
            <a:r>
              <a:rPr lang="en-CA" sz="2400" b="1" dirty="0" smtClean="0">
                <a:latin typeface="Consolas" panose="020B0609020204030204" pitchFamily="49" charset="0"/>
              </a:rPr>
              <a:t>) AND </a:t>
            </a:r>
            <a:r>
              <a:rPr lang="en-CA" sz="2400" b="1" dirty="0" err="1" smtClean="0">
                <a:latin typeface="Consolas" panose="020B0609020204030204" pitchFamily="49" charset="0"/>
              </a:rPr>
              <a:t>w.Essn</a:t>
            </a:r>
            <a:r>
              <a:rPr lang="en-CA" sz="2400" b="1" dirty="0" smtClean="0">
                <a:latin typeface="Consolas" panose="020B0609020204030204" pitchFamily="49" charset="0"/>
              </a:rPr>
              <a:t>=</a:t>
            </a:r>
            <a:r>
              <a:rPr lang="en-CA" sz="2400" b="1" dirty="0" err="1" smtClean="0">
                <a:latin typeface="Consolas" panose="020B0609020204030204" pitchFamily="49" charset="0"/>
              </a:rPr>
              <a:t>e.Ssn</a:t>
            </a:r>
            <a:r>
              <a:rPr lang="en-CA" sz="2400" b="1" dirty="0" smtClean="0">
                <a:latin typeface="Consolas" panose="020B0609020204030204" pitchFamily="49" charset="0"/>
              </a:rPr>
              <a:t> AND </a:t>
            </a:r>
            <a:r>
              <a:rPr lang="en-CA" sz="2400" b="1" dirty="0" err="1" smtClean="0">
                <a:latin typeface="Consolas" panose="020B0609020204030204" pitchFamily="49" charset="0"/>
              </a:rPr>
              <a:t>x.Pnumber</a:t>
            </a:r>
            <a:r>
              <a:rPr lang="en-CA" sz="2400" b="1" dirty="0" smtClean="0">
                <a:latin typeface="Consolas" panose="020B0609020204030204" pitchFamily="49" charset="0"/>
              </a:rPr>
              <a:t>=</a:t>
            </a:r>
            <a:r>
              <a:rPr lang="en-CA" sz="2400" b="1" dirty="0" err="1" smtClean="0">
                <a:latin typeface="Consolas" panose="020B0609020204030204" pitchFamily="49" charset="0"/>
              </a:rPr>
              <a:t>w.Pno</a:t>
            </a:r>
            <a:r>
              <a:rPr lang="en-CA" sz="2400" b="1" dirty="0">
                <a:latin typeface="Consolas" panose="020B0609020204030204" pitchFamily="49" charset="0"/>
              </a:rPr>
              <a:t>))))}</a:t>
            </a:r>
            <a:endParaRPr lang="en-US" sz="2000" b="1" dirty="0">
              <a:latin typeface="Consolas" panose="020B0609020204030204" pitchFamily="49" charset="0"/>
            </a:endParaRPr>
          </a:p>
        </p:txBody>
      </p:sp>
    </p:spTree>
    <p:extLst>
      <p:ext uri="{BB962C8B-B14F-4D97-AF65-F5344CB8AC3E}">
        <p14:creationId xmlns:p14="http://schemas.microsoft.com/office/powerpoint/2010/main" val="279205119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0" y="1"/>
            <a:ext cx="9144000" cy="609600"/>
          </a:xfrm>
          <a:solidFill>
            <a:srgbClr val="0070C0"/>
          </a:solidFill>
        </p:spPr>
        <p:txBody>
          <a:bodyPr/>
          <a:lstStyle/>
          <a:p>
            <a:pPr eaLnBrk="1" hangingPunct="1"/>
            <a:r>
              <a:rPr lang="en-US" altLang="en-US" sz="3200" dirty="0" smtClean="0"/>
              <a:t>Example: Tuple </a:t>
            </a:r>
            <a:r>
              <a:rPr lang="en-US" altLang="en-US" sz="3200" dirty="0" smtClean="0"/>
              <a:t>Relational </a:t>
            </a:r>
            <a:r>
              <a:rPr lang="en-US" altLang="en-US" sz="3200" dirty="0" smtClean="0"/>
              <a:t>Calculus</a:t>
            </a:r>
            <a:endParaRPr lang="en-US" altLang="en-US" sz="3200" dirty="0" smtClean="0"/>
          </a:p>
        </p:txBody>
      </p:sp>
      <p:sp>
        <p:nvSpPr>
          <p:cNvPr id="146436" name="Rectangle 3"/>
          <p:cNvSpPr>
            <a:spLocks noGrp="1" noChangeArrowheads="1"/>
          </p:cNvSpPr>
          <p:nvPr>
            <p:ph type="body" idx="1"/>
          </p:nvPr>
        </p:nvSpPr>
        <p:spPr>
          <a:xfrm>
            <a:off x="37148" y="649356"/>
            <a:ext cx="9083040" cy="6172200"/>
          </a:xfrm>
        </p:spPr>
        <p:txBody>
          <a:bodyPr/>
          <a:lstStyle/>
          <a:p>
            <a:pPr eaLnBrk="1" hangingPunct="1">
              <a:lnSpc>
                <a:spcPct val="200000"/>
              </a:lnSpc>
            </a:pPr>
            <a:r>
              <a:rPr lang="en-US" altLang="en-US" sz="2200" dirty="0" smtClean="0"/>
              <a:t>Example: To find the first and last names of all employees whose salary is above $50,000, we can write the following tuple calculus expression:</a:t>
            </a:r>
          </a:p>
          <a:p>
            <a:pPr algn="ctr" eaLnBrk="1" hangingPunct="1">
              <a:lnSpc>
                <a:spcPct val="200000"/>
              </a:lnSpc>
              <a:buFont typeface="Wingdings" panose="05000000000000000000" pitchFamily="2" charset="2"/>
              <a:buNone/>
            </a:pPr>
            <a:r>
              <a:rPr lang="en-US" altLang="en-US" sz="2200" b="1" dirty="0" smtClean="0">
                <a:effectLst>
                  <a:outerShdw blurRad="38100" dist="38100" dir="2700000" algn="tl">
                    <a:srgbClr val="000000">
                      <a:alpha val="43137"/>
                    </a:srgbClr>
                  </a:outerShdw>
                </a:effectLst>
                <a:latin typeface="Courier" pitchFamily="49" charset="0"/>
              </a:rPr>
              <a:t>{</a:t>
            </a:r>
            <a:r>
              <a:rPr lang="en-US" altLang="en-US" sz="2200" b="1" dirty="0" err="1" smtClean="0">
                <a:effectLst>
                  <a:outerShdw blurRad="38100" dist="38100" dir="2700000" algn="tl">
                    <a:srgbClr val="000000">
                      <a:alpha val="43137"/>
                    </a:srgbClr>
                  </a:outerShdw>
                </a:effectLst>
                <a:latin typeface="Courier" pitchFamily="49" charset="0"/>
              </a:rPr>
              <a:t>t.FNAME</a:t>
            </a:r>
            <a:r>
              <a:rPr lang="en-US" altLang="en-US" sz="2200" b="1" dirty="0" smtClean="0">
                <a:effectLst>
                  <a:outerShdw blurRad="38100" dist="38100" dir="2700000" algn="tl">
                    <a:srgbClr val="000000">
                      <a:alpha val="43137"/>
                    </a:srgbClr>
                  </a:outerShdw>
                </a:effectLst>
                <a:latin typeface="Courier" pitchFamily="49" charset="0"/>
              </a:rPr>
              <a:t>, </a:t>
            </a:r>
            <a:r>
              <a:rPr lang="en-US" altLang="en-US" sz="2200" b="1" dirty="0" err="1" smtClean="0">
                <a:effectLst>
                  <a:outerShdw blurRad="38100" dist="38100" dir="2700000" algn="tl">
                    <a:srgbClr val="000000">
                      <a:alpha val="43137"/>
                    </a:srgbClr>
                  </a:outerShdw>
                </a:effectLst>
                <a:latin typeface="Courier" pitchFamily="49" charset="0"/>
              </a:rPr>
              <a:t>t.LNAME</a:t>
            </a:r>
            <a:r>
              <a:rPr lang="en-US" altLang="en-US" sz="2200" b="1" dirty="0" smtClean="0">
                <a:effectLst>
                  <a:outerShdw blurRad="38100" dist="38100" dir="2700000" algn="tl">
                    <a:srgbClr val="000000">
                      <a:alpha val="43137"/>
                    </a:srgbClr>
                  </a:outerShdw>
                </a:effectLst>
                <a:latin typeface="Courier" pitchFamily="49" charset="0"/>
              </a:rPr>
              <a:t> | EMPLOYEE(t) AND </a:t>
            </a:r>
            <a:r>
              <a:rPr lang="en-US" altLang="en-US" sz="2200" b="1" dirty="0" err="1" smtClean="0">
                <a:effectLst>
                  <a:outerShdw blurRad="38100" dist="38100" dir="2700000" algn="tl">
                    <a:srgbClr val="000000">
                      <a:alpha val="43137"/>
                    </a:srgbClr>
                  </a:outerShdw>
                </a:effectLst>
                <a:latin typeface="Courier" pitchFamily="49" charset="0"/>
              </a:rPr>
              <a:t>t.SALARY</a:t>
            </a:r>
            <a:r>
              <a:rPr lang="en-US" altLang="en-US" sz="2200" b="1" dirty="0" smtClean="0">
                <a:effectLst>
                  <a:outerShdw blurRad="38100" dist="38100" dir="2700000" algn="tl">
                    <a:srgbClr val="000000">
                      <a:alpha val="43137"/>
                    </a:srgbClr>
                  </a:outerShdw>
                </a:effectLst>
                <a:latin typeface="Courier" pitchFamily="49" charset="0"/>
              </a:rPr>
              <a:t>&gt;50000}</a:t>
            </a:r>
          </a:p>
          <a:p>
            <a:pPr eaLnBrk="1" hangingPunct="1">
              <a:lnSpc>
                <a:spcPct val="150000"/>
              </a:lnSpc>
            </a:pPr>
            <a:r>
              <a:rPr lang="en-US" altLang="en-US" sz="2200" dirty="0" smtClean="0"/>
              <a:t>The condition EMPLOYEE(t) specifies that the </a:t>
            </a:r>
            <a:r>
              <a:rPr lang="en-US" altLang="en-US" sz="2200" b="1" dirty="0" smtClean="0"/>
              <a:t>range relation</a:t>
            </a:r>
            <a:r>
              <a:rPr lang="en-US" altLang="en-US" sz="2200" dirty="0" smtClean="0"/>
              <a:t> of tuple variable t is EMPLOYEE.</a:t>
            </a:r>
          </a:p>
          <a:p>
            <a:pPr eaLnBrk="1" hangingPunct="1">
              <a:lnSpc>
                <a:spcPct val="200000"/>
              </a:lnSpc>
            </a:pPr>
            <a:r>
              <a:rPr lang="en-US" altLang="en-US" sz="2200" dirty="0" smtClean="0"/>
              <a:t>The first and last name (PROJECTION </a:t>
            </a:r>
            <a:r>
              <a:rPr lang="en-US" altLang="en-US" sz="2200" b="1" dirty="0" smtClean="0">
                <a:latin typeface="Symbol" panose="05050102010706020507" pitchFamily="18" charset="2"/>
              </a:rPr>
              <a:t></a:t>
            </a:r>
            <a:r>
              <a:rPr lang="en-US" altLang="en-US" sz="2200" baseline="-25000" dirty="0" smtClean="0"/>
              <a:t>FNAME, LNAME</a:t>
            </a:r>
            <a:r>
              <a:rPr lang="en-US" altLang="en-US" sz="2200" dirty="0" smtClean="0"/>
              <a:t>) of each EMPLOYEE tuple t that satisfies the condition </a:t>
            </a:r>
            <a:r>
              <a:rPr lang="en-US" altLang="en-US" sz="2200" dirty="0" err="1" smtClean="0"/>
              <a:t>t.SALARY</a:t>
            </a:r>
            <a:r>
              <a:rPr lang="en-US" altLang="en-US" sz="2200" dirty="0" smtClean="0"/>
              <a:t> &gt; 50000</a:t>
            </a:r>
          </a:p>
          <a:p>
            <a:pPr lvl="1" eaLnBrk="1" hangingPunct="1">
              <a:lnSpc>
                <a:spcPct val="200000"/>
              </a:lnSpc>
            </a:pPr>
            <a:r>
              <a:rPr lang="en-US" altLang="en-US" sz="2200" dirty="0" smtClean="0"/>
              <a:t> (SELECTION </a:t>
            </a:r>
            <a:r>
              <a:rPr lang="en-US" altLang="en-US" sz="2200" b="1" dirty="0" smtClean="0">
                <a:latin typeface="Symbol" panose="05050102010706020507" pitchFamily="18" charset="2"/>
              </a:rPr>
              <a:t></a:t>
            </a:r>
            <a:r>
              <a:rPr lang="en-US" altLang="en-US" sz="2200" dirty="0" smtClean="0">
                <a:latin typeface="Symbol" panose="05050102010706020507" pitchFamily="18" charset="2"/>
              </a:rPr>
              <a:t> </a:t>
            </a:r>
            <a:r>
              <a:rPr lang="en-US" altLang="en-US" sz="2200" baseline="-25000" dirty="0" smtClean="0"/>
              <a:t>SALARY &gt;50000</a:t>
            </a:r>
            <a:r>
              <a:rPr lang="en-US" altLang="en-US" sz="2200" dirty="0" smtClean="0"/>
              <a:t>) will be retrieved. </a:t>
            </a:r>
          </a:p>
        </p:txBody>
      </p:sp>
    </p:spTree>
    <p:extLst>
      <p:ext uri="{BB962C8B-B14F-4D97-AF65-F5344CB8AC3E}">
        <p14:creationId xmlns:p14="http://schemas.microsoft.com/office/powerpoint/2010/main" val="2847762972"/>
      </p:ext>
    </p:extLst>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7" y="228600"/>
            <a:ext cx="9083040" cy="6172199"/>
          </a:xfrm>
        </p:spPr>
        <p:txBody>
          <a:bodyPr/>
          <a:lstStyle/>
          <a:p>
            <a:pPr>
              <a:lnSpc>
                <a:spcPct val="150000"/>
              </a:lnSpc>
            </a:pPr>
            <a:r>
              <a:rPr lang="en-CA" sz="2400" b="1" dirty="0"/>
              <a:t>Query 3. </a:t>
            </a:r>
            <a:r>
              <a:rPr lang="en-CA" sz="2400" dirty="0" smtClean="0"/>
              <a:t/>
            </a:r>
            <a:br>
              <a:rPr lang="en-CA" sz="2400" dirty="0" smtClean="0"/>
            </a:br>
            <a:r>
              <a:rPr lang="en-CA" sz="2400" dirty="0" smtClean="0"/>
              <a:t>List </a:t>
            </a:r>
            <a:r>
              <a:rPr lang="en-CA" sz="2400" dirty="0"/>
              <a:t>the names of employees who work on all the projects controlled by department number 5. One way to specify this query is to use the universal quantifier as shown</a:t>
            </a:r>
            <a:r>
              <a:rPr lang="en-CA" sz="2400" dirty="0" smtClean="0"/>
              <a:t>:</a:t>
            </a:r>
          </a:p>
          <a:p>
            <a:pPr lvl="1">
              <a:lnSpc>
                <a:spcPct val="150000"/>
              </a:lnSpc>
            </a:pPr>
            <a:r>
              <a:rPr lang="en-US" sz="2200" dirty="0" smtClean="0"/>
              <a:t>We </a:t>
            </a:r>
            <a:r>
              <a:rPr lang="en-US" sz="2200" dirty="0"/>
              <a:t>can break up Q3 into its basic components as follows</a:t>
            </a:r>
            <a:r>
              <a:rPr lang="en-US" sz="2200" dirty="0" smtClean="0"/>
              <a:t>:</a:t>
            </a:r>
          </a:p>
          <a:p>
            <a:pPr>
              <a:lnSpc>
                <a:spcPct val="150000"/>
              </a:lnSpc>
            </a:pPr>
            <a:r>
              <a:rPr lang="en-US" sz="2400" b="1" dirty="0" smtClean="0"/>
              <a:t>Q3</a:t>
            </a:r>
            <a:r>
              <a:rPr lang="en-US" sz="2400" b="1" dirty="0" smtClean="0"/>
              <a:t>:</a:t>
            </a:r>
            <a:r>
              <a:rPr lang="en-US" sz="2400" dirty="0" smtClean="0"/>
              <a:t/>
            </a:r>
            <a:br>
              <a:rPr lang="en-US" sz="2400" dirty="0" smtClean="0"/>
            </a:br>
            <a:r>
              <a:rPr lang="en-US" sz="2400" b="1" dirty="0" smtClean="0">
                <a:latin typeface="Consolas" panose="020B0609020204030204" pitchFamily="49" charset="0"/>
              </a:rPr>
              <a:t>{</a:t>
            </a:r>
            <a:r>
              <a:rPr lang="en-US" sz="2400" b="1" dirty="0" err="1">
                <a:latin typeface="Consolas" panose="020B0609020204030204" pitchFamily="49" charset="0"/>
              </a:rPr>
              <a:t>e.Lname,e.Fname</a:t>
            </a:r>
            <a:r>
              <a:rPr lang="en-US" sz="2400" b="1" dirty="0">
                <a:latin typeface="Consolas" panose="020B0609020204030204" pitchFamily="49" charset="0"/>
              </a:rPr>
              <a:t> | </a:t>
            </a:r>
            <a:r>
              <a:rPr lang="en-US" sz="2400" b="1" dirty="0" smtClean="0">
                <a:latin typeface="Consolas" panose="020B0609020204030204" pitchFamily="49" charset="0"/>
              </a:rPr>
              <a:t>EMPLOYEE(e) AND F</a:t>
            </a:r>
            <a:r>
              <a:rPr lang="en-US" sz="2400" b="1" dirty="0">
                <a:latin typeface="Consolas" panose="020B0609020204030204" pitchFamily="49" charset="0"/>
              </a:rPr>
              <a:t>′} </a:t>
            </a:r>
            <a:r>
              <a:rPr lang="en-US" sz="2400" b="1" dirty="0" smtClean="0">
                <a:latin typeface="Consolas" panose="020B0609020204030204" pitchFamily="49" charset="0"/>
              </a:rPr>
              <a:t/>
            </a:r>
            <a:br>
              <a:rPr lang="en-US" sz="2400" b="1" dirty="0" smtClean="0">
                <a:latin typeface="Consolas" panose="020B0609020204030204" pitchFamily="49" charset="0"/>
              </a:rPr>
            </a:br>
            <a:r>
              <a:rPr lang="en-US" sz="2400" b="1" dirty="0" smtClean="0">
                <a:latin typeface="Consolas" panose="020B0609020204030204" pitchFamily="49" charset="0"/>
              </a:rPr>
              <a:t>F</a:t>
            </a:r>
            <a:r>
              <a:rPr lang="en-US" sz="2400" b="1" dirty="0">
                <a:latin typeface="Consolas" panose="020B0609020204030204" pitchFamily="49" charset="0"/>
              </a:rPr>
              <a:t>′ =((∀x)(</a:t>
            </a:r>
            <a:r>
              <a:rPr lang="en-US" sz="2400" b="1" dirty="0" smtClean="0">
                <a:latin typeface="Consolas" panose="020B0609020204030204" pitchFamily="49" charset="0"/>
              </a:rPr>
              <a:t>NOT (</a:t>
            </a:r>
            <a:r>
              <a:rPr lang="en-US" sz="2400" b="1" dirty="0">
                <a:latin typeface="Consolas" panose="020B0609020204030204" pitchFamily="49" charset="0"/>
              </a:rPr>
              <a:t>PROJECT(x</a:t>
            </a:r>
            <a:r>
              <a:rPr lang="en-US" sz="2400" b="1" dirty="0" smtClean="0">
                <a:latin typeface="Consolas" panose="020B0609020204030204" pitchFamily="49" charset="0"/>
              </a:rPr>
              <a:t>)) OR F1</a:t>
            </a:r>
            <a:r>
              <a:rPr lang="en-US" sz="2400" b="1" dirty="0">
                <a:latin typeface="Consolas" panose="020B0609020204030204" pitchFamily="49" charset="0"/>
              </a:rPr>
              <a:t>)) </a:t>
            </a:r>
            <a:r>
              <a:rPr lang="en-US" sz="2400" b="1" dirty="0" smtClean="0">
                <a:latin typeface="Consolas" panose="020B0609020204030204" pitchFamily="49" charset="0"/>
              </a:rPr>
              <a:t/>
            </a:r>
            <a:br>
              <a:rPr lang="en-US" sz="2400" b="1" dirty="0" smtClean="0">
                <a:latin typeface="Consolas" panose="020B0609020204030204" pitchFamily="49" charset="0"/>
              </a:rPr>
            </a:br>
            <a:r>
              <a:rPr lang="en-US" sz="2400" b="1" dirty="0" smtClean="0">
                <a:latin typeface="Consolas" panose="020B0609020204030204" pitchFamily="49" charset="0"/>
              </a:rPr>
              <a:t>F1 = NOT (</a:t>
            </a:r>
            <a:r>
              <a:rPr lang="en-US" sz="2400" b="1" dirty="0" err="1" smtClean="0">
                <a:latin typeface="Consolas" panose="020B0609020204030204" pitchFamily="49" charset="0"/>
              </a:rPr>
              <a:t>x.Dnum</a:t>
            </a:r>
            <a:r>
              <a:rPr lang="en-US" sz="2400" b="1" dirty="0" smtClean="0">
                <a:latin typeface="Consolas" panose="020B0609020204030204" pitchFamily="49" charset="0"/>
              </a:rPr>
              <a:t>=5) OR F2 </a:t>
            </a:r>
            <a:br>
              <a:rPr lang="en-US" sz="2400" b="1" dirty="0" smtClean="0">
                <a:latin typeface="Consolas" panose="020B0609020204030204" pitchFamily="49" charset="0"/>
              </a:rPr>
            </a:br>
            <a:r>
              <a:rPr lang="en-US" sz="2400" b="1" dirty="0" err="1" smtClean="0">
                <a:latin typeface="Consolas" panose="020B0609020204030204" pitchFamily="49" charset="0"/>
              </a:rPr>
              <a:t>F2</a:t>
            </a:r>
            <a:r>
              <a:rPr lang="en-US" sz="2400" b="1" dirty="0" smtClean="0">
                <a:latin typeface="Consolas" panose="020B0609020204030204" pitchFamily="49" charset="0"/>
              </a:rPr>
              <a:t> = ((</a:t>
            </a:r>
            <a:r>
              <a:rPr lang="en-US" sz="2400" b="1" dirty="0">
                <a:latin typeface="Consolas" panose="020B0609020204030204" pitchFamily="49" charset="0"/>
              </a:rPr>
              <a:t>∃w</a:t>
            </a:r>
            <a:r>
              <a:rPr lang="en-US" sz="2400" b="1" dirty="0" smtClean="0">
                <a:latin typeface="Consolas" panose="020B0609020204030204" pitchFamily="49" charset="0"/>
              </a:rPr>
              <a:t>) (WORKS_ON (</a:t>
            </a:r>
            <a:r>
              <a:rPr lang="en-US" sz="2400" b="1" dirty="0">
                <a:latin typeface="Consolas" panose="020B0609020204030204" pitchFamily="49" charset="0"/>
              </a:rPr>
              <a:t>w</a:t>
            </a:r>
            <a:r>
              <a:rPr lang="en-US" sz="2400" b="1" dirty="0" smtClean="0">
                <a:latin typeface="Consolas" panose="020B0609020204030204" pitchFamily="49" charset="0"/>
              </a:rPr>
              <a:t>) AND </a:t>
            </a:r>
            <a:r>
              <a:rPr lang="en-US" sz="2400" b="1" dirty="0" err="1" smtClean="0">
                <a:latin typeface="Consolas" panose="020B0609020204030204" pitchFamily="49" charset="0"/>
              </a:rPr>
              <a:t>w.Essn</a:t>
            </a:r>
            <a:r>
              <a:rPr lang="en-US" sz="2400" b="1" dirty="0" smtClean="0">
                <a:latin typeface="Consolas" panose="020B0609020204030204" pitchFamily="49" charset="0"/>
              </a:rPr>
              <a:t>=</a:t>
            </a:r>
            <a:r>
              <a:rPr lang="en-US" sz="2400" b="1" dirty="0" err="1" smtClean="0">
                <a:latin typeface="Consolas" panose="020B0609020204030204" pitchFamily="49" charset="0"/>
              </a:rPr>
              <a:t>e.Ssn</a:t>
            </a:r>
            <a:r>
              <a:rPr lang="en-US" sz="2400" b="1" dirty="0" smtClean="0">
                <a:latin typeface="Consolas" panose="020B0609020204030204" pitchFamily="49" charset="0"/>
              </a:rPr>
              <a:t> AND </a:t>
            </a:r>
            <a:r>
              <a:rPr lang="en-US" sz="2400" b="1" dirty="0" err="1" smtClean="0">
                <a:latin typeface="Consolas" panose="020B0609020204030204" pitchFamily="49" charset="0"/>
              </a:rPr>
              <a:t>x.Pnumber</a:t>
            </a:r>
            <a:r>
              <a:rPr lang="en-US" sz="2400" b="1" dirty="0" smtClean="0">
                <a:latin typeface="Consolas" panose="020B0609020204030204" pitchFamily="49" charset="0"/>
              </a:rPr>
              <a:t>=</a:t>
            </a:r>
            <a:r>
              <a:rPr lang="en-US" sz="2400" b="1" dirty="0" err="1" smtClean="0">
                <a:latin typeface="Consolas" panose="020B0609020204030204" pitchFamily="49" charset="0"/>
              </a:rPr>
              <a:t>w.Pno</a:t>
            </a:r>
            <a:r>
              <a:rPr lang="en-US" sz="2400" b="1" dirty="0">
                <a:latin typeface="Consolas" panose="020B0609020204030204" pitchFamily="49" charset="0"/>
              </a:rPr>
              <a:t>))</a:t>
            </a:r>
            <a:endParaRPr lang="en-US" sz="2000" b="1" dirty="0">
              <a:latin typeface="Consolas" panose="020B0609020204030204" pitchFamily="49" charset="0"/>
            </a:endParaRPr>
          </a:p>
        </p:txBody>
      </p:sp>
    </p:spTree>
    <p:extLst>
      <p:ext uri="{BB962C8B-B14F-4D97-AF65-F5344CB8AC3E}">
        <p14:creationId xmlns:p14="http://schemas.microsoft.com/office/powerpoint/2010/main" val="235233858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10"/>
          <p:cNvSpPr>
            <a:spLocks noGrp="1" noChangeArrowheads="1"/>
          </p:cNvSpPr>
          <p:nvPr>
            <p:ph type="body" idx="1"/>
          </p:nvPr>
        </p:nvSpPr>
        <p:spPr>
          <a:xfrm>
            <a:off x="27993" y="46655"/>
            <a:ext cx="9068177" cy="1828800"/>
          </a:xfrm>
        </p:spPr>
        <p:txBody>
          <a:bodyPr/>
          <a:lstStyle/>
          <a:p>
            <a:pPr marL="0" indent="0" eaLnBrk="1" hangingPunct="1">
              <a:buNone/>
            </a:pPr>
            <a:r>
              <a:rPr lang="en-US" altLang="en-US" sz="4000" b="1" dirty="0" smtClean="0">
                <a:effectLst>
                  <a:outerShdw blurRad="38100" dist="38100" dir="2700000" algn="tl">
                    <a:srgbClr val="000000">
                      <a:alpha val="43137"/>
                    </a:srgbClr>
                  </a:outerShdw>
                </a:effectLst>
                <a:latin typeface="Candara" panose="020E0502030303020204" pitchFamily="34" charset="0"/>
              </a:rPr>
              <a:t>Q3</a:t>
            </a:r>
          </a:p>
          <a:p>
            <a:pPr marL="0" indent="0" eaLnBrk="1" hangingPunct="1">
              <a:buNone/>
            </a:pPr>
            <a:r>
              <a:rPr lang="en-CA" sz="2400" dirty="0">
                <a:latin typeface="Candara" panose="020E0502030303020204" pitchFamily="34" charset="0"/>
              </a:rPr>
              <a:t>(For all projects, they are either not controlled by department 5 or e is working on)</a:t>
            </a:r>
            <a:r>
              <a:rPr lang="en-US" altLang="en-US" sz="2400" b="1" dirty="0" smtClean="0">
                <a:latin typeface="Candara" panose="020E0502030303020204" pitchFamily="34" charset="0"/>
              </a:rPr>
              <a:t> </a:t>
            </a:r>
          </a:p>
        </p:txBody>
      </p:sp>
      <p:sp>
        <p:nvSpPr>
          <p:cNvPr id="2" name="Rectangle 1"/>
          <p:cNvSpPr/>
          <p:nvPr/>
        </p:nvSpPr>
        <p:spPr>
          <a:xfrm>
            <a:off x="3144" y="1752600"/>
            <a:ext cx="9117873" cy="4418838"/>
          </a:xfrm>
          <a:prstGeom prst="rect">
            <a:avLst/>
          </a:prstGeom>
        </p:spPr>
        <p:txBody>
          <a:bodyPr wrap="square">
            <a:spAutoFit/>
          </a:bodyPr>
          <a:lstStyle/>
          <a:p>
            <a:pPr eaLnBrk="1" hangingPunct="1">
              <a:lnSpc>
                <a:spcPct val="200000"/>
              </a:lnSpc>
              <a:buFont typeface="Wingdings" panose="05000000000000000000" pitchFamily="2" charset="2"/>
              <a:buNone/>
            </a:pPr>
            <a:r>
              <a:rPr lang="en-US" altLang="en-US" b="1" dirty="0" smtClean="0">
                <a:effectLst>
                  <a:outerShdw blurRad="38100" dist="38100" dir="2700000" algn="tl">
                    <a:srgbClr val="000000">
                      <a:alpha val="43137"/>
                    </a:srgbClr>
                  </a:outerShdw>
                </a:effectLst>
                <a:latin typeface="Consolas" panose="020B0609020204030204" pitchFamily="49" charset="0"/>
              </a:rPr>
              <a:t>{</a:t>
            </a:r>
            <a:r>
              <a:rPr lang="en-US" altLang="en-US" b="1" dirty="0" err="1" smtClean="0">
                <a:effectLst>
                  <a:outerShdw blurRad="38100" dist="38100" dir="2700000" algn="tl">
                    <a:srgbClr val="000000">
                      <a:alpha val="43137"/>
                    </a:srgbClr>
                  </a:outerShdw>
                </a:effectLst>
                <a:latin typeface="Consolas" panose="020B0609020204030204" pitchFamily="49" charset="0"/>
              </a:rPr>
              <a:t>e.LNAME</a:t>
            </a:r>
            <a:r>
              <a:rPr lang="en-US" altLang="en-US" b="1" dirty="0">
                <a:effectLst>
                  <a:outerShdw blurRad="38100" dist="38100" dir="2700000" algn="tl">
                    <a:srgbClr val="000000">
                      <a:alpha val="43137"/>
                    </a:srgbClr>
                  </a:outerShdw>
                </a:effectLst>
                <a:latin typeface="Consolas" panose="020B0609020204030204" pitchFamily="49" charset="0"/>
              </a:rPr>
              <a:t>, </a:t>
            </a:r>
            <a:r>
              <a:rPr lang="en-US" altLang="en-US" b="1" dirty="0" err="1">
                <a:effectLst>
                  <a:outerShdw blurRad="38100" dist="38100" dir="2700000" algn="tl">
                    <a:srgbClr val="000000">
                      <a:alpha val="43137"/>
                    </a:srgbClr>
                  </a:outerShdw>
                </a:effectLst>
                <a:latin typeface="Consolas" panose="020B0609020204030204" pitchFamily="49" charset="0"/>
              </a:rPr>
              <a:t>e.FNAME</a:t>
            </a:r>
            <a:r>
              <a:rPr lang="en-US" altLang="en-US" b="1" dirty="0">
                <a:effectLst>
                  <a:outerShdw blurRad="38100" dist="38100" dir="2700000" algn="tl">
                    <a:srgbClr val="000000">
                      <a:alpha val="43137"/>
                    </a:srgbClr>
                  </a:outerShdw>
                </a:effectLst>
                <a:latin typeface="Consolas" panose="020B0609020204030204" pitchFamily="49" charset="0"/>
              </a:rPr>
              <a:t> | EMPLOYEE(e) </a:t>
            </a:r>
            <a:endParaRPr lang="en-US" altLang="en-US" b="1" dirty="0" smtClean="0">
              <a:effectLst>
                <a:outerShdw blurRad="38100" dist="38100" dir="2700000" algn="tl">
                  <a:srgbClr val="000000">
                    <a:alpha val="43137"/>
                  </a:srgbClr>
                </a:outerShdw>
              </a:effectLst>
              <a:latin typeface="Consolas" panose="020B0609020204030204" pitchFamily="49" charset="0"/>
            </a:endParaRPr>
          </a:p>
          <a:p>
            <a:pPr eaLnBrk="1" hangingPunct="1">
              <a:lnSpc>
                <a:spcPct val="200000"/>
              </a:lnSpc>
              <a:buFont typeface="Wingdings" panose="05000000000000000000" pitchFamily="2" charset="2"/>
              <a:buNone/>
            </a:pPr>
            <a:r>
              <a:rPr lang="en-US" altLang="en-US" b="1" dirty="0" smtClean="0">
                <a:effectLst>
                  <a:outerShdw blurRad="38100" dist="38100" dir="2700000" algn="tl">
                    <a:srgbClr val="000000">
                      <a:alpha val="43137"/>
                    </a:srgbClr>
                  </a:outerShdw>
                </a:effectLst>
                <a:latin typeface="Consolas" panose="020B0609020204030204" pitchFamily="49" charset="0"/>
              </a:rPr>
              <a:t>                    AND ((</a:t>
            </a:r>
            <a:r>
              <a:rPr lang="en-US" altLang="en-US" b="1" dirty="0" smtClean="0">
                <a:effectLst>
                  <a:outerShdw blurRad="38100" dist="38100" dir="2700000" algn="tl">
                    <a:srgbClr val="000000">
                      <a:alpha val="43137"/>
                    </a:srgbClr>
                  </a:outerShdw>
                </a:effectLst>
                <a:latin typeface="Symbol" panose="05050102010706020507" pitchFamily="18" charset="2"/>
              </a:rPr>
              <a:t></a:t>
            </a:r>
            <a:r>
              <a:rPr lang="en-US" altLang="en-US" b="1" dirty="0" smtClean="0">
                <a:effectLst>
                  <a:outerShdw blurRad="38100" dist="38100" dir="2700000" algn="tl">
                    <a:srgbClr val="000000">
                      <a:alpha val="43137"/>
                    </a:srgbClr>
                  </a:outerShdw>
                </a:effectLst>
                <a:latin typeface="Consolas" panose="020B0609020204030204" pitchFamily="49" charset="0"/>
              </a:rPr>
              <a:t>x) (NOT (PROJECT(x)) </a:t>
            </a:r>
          </a:p>
          <a:p>
            <a:pPr eaLnBrk="1" hangingPunct="1">
              <a:lnSpc>
                <a:spcPct val="200000"/>
              </a:lnSpc>
              <a:buFont typeface="Wingdings" panose="05000000000000000000" pitchFamily="2" charset="2"/>
              <a:buNone/>
            </a:pPr>
            <a:r>
              <a:rPr lang="en-US" altLang="en-US" b="1" dirty="0" smtClean="0">
                <a:effectLst>
                  <a:outerShdw blurRad="38100" dist="38100" dir="2700000" algn="tl">
                    <a:srgbClr val="000000">
                      <a:alpha val="43137"/>
                    </a:srgbClr>
                  </a:outerShdw>
                </a:effectLst>
                <a:latin typeface="Consolas" panose="020B0609020204030204" pitchFamily="49" charset="0"/>
              </a:rPr>
              <a:t>                            OR NOT (</a:t>
            </a:r>
            <a:r>
              <a:rPr lang="en-US" altLang="en-US" b="1" dirty="0" err="1" smtClean="0">
                <a:effectLst>
                  <a:outerShdw blurRad="38100" dist="38100" dir="2700000" algn="tl">
                    <a:srgbClr val="000000">
                      <a:alpha val="43137"/>
                    </a:srgbClr>
                  </a:outerShdw>
                </a:effectLst>
                <a:latin typeface="Consolas" panose="020B0609020204030204" pitchFamily="49" charset="0"/>
              </a:rPr>
              <a:t>x.DNUM</a:t>
            </a:r>
            <a:r>
              <a:rPr lang="en-US" altLang="en-US" b="1" dirty="0" smtClean="0">
                <a:effectLst>
                  <a:outerShdw blurRad="38100" dist="38100" dir="2700000" algn="tl">
                    <a:srgbClr val="000000">
                      <a:alpha val="43137"/>
                    </a:srgbClr>
                  </a:outerShdw>
                </a:effectLst>
                <a:latin typeface="Consolas" panose="020B0609020204030204" pitchFamily="49" charset="0"/>
              </a:rPr>
              <a:t>=5) </a:t>
            </a:r>
          </a:p>
          <a:p>
            <a:pPr eaLnBrk="1" hangingPunct="1">
              <a:lnSpc>
                <a:spcPct val="200000"/>
              </a:lnSpc>
              <a:buFont typeface="Wingdings" panose="05000000000000000000" pitchFamily="2" charset="2"/>
              <a:buNone/>
            </a:pPr>
            <a:r>
              <a:rPr lang="en-US" altLang="en-US" b="1" dirty="0" smtClean="0">
                <a:effectLst>
                  <a:outerShdw blurRad="38100" dist="38100" dir="2700000" algn="tl">
                    <a:srgbClr val="000000">
                      <a:alpha val="43137"/>
                    </a:srgbClr>
                  </a:outerShdw>
                </a:effectLst>
                <a:latin typeface="Consolas" panose="020B0609020204030204" pitchFamily="49" charset="0"/>
              </a:rPr>
              <a:t>                            OR ((</a:t>
            </a:r>
            <a:r>
              <a:rPr lang="en-US" altLang="en-US" b="1" dirty="0" smtClean="0">
                <a:effectLst>
                  <a:outerShdw blurRad="38100" dist="38100" dir="2700000" algn="tl">
                    <a:srgbClr val="000000">
                      <a:alpha val="43137"/>
                    </a:srgbClr>
                  </a:outerShdw>
                </a:effectLst>
                <a:latin typeface="Symbol" panose="05050102010706020507" pitchFamily="18" charset="2"/>
              </a:rPr>
              <a:t></a:t>
            </a:r>
            <a:r>
              <a:rPr lang="en-US" altLang="en-US" b="1" dirty="0" smtClean="0">
                <a:effectLst>
                  <a:outerShdw blurRad="38100" dist="38100" dir="2700000" algn="tl">
                    <a:srgbClr val="000000">
                      <a:alpha val="43137"/>
                    </a:srgbClr>
                  </a:outerShdw>
                </a:effectLst>
                <a:latin typeface="Consolas" panose="020B0609020204030204" pitchFamily="49" charset="0"/>
              </a:rPr>
              <a:t> w)(WORKS_ON(w) </a:t>
            </a:r>
          </a:p>
          <a:p>
            <a:pPr eaLnBrk="1" hangingPunct="1">
              <a:lnSpc>
                <a:spcPct val="200000"/>
              </a:lnSpc>
              <a:buFont typeface="Wingdings" panose="05000000000000000000" pitchFamily="2" charset="2"/>
              <a:buNone/>
            </a:pPr>
            <a:r>
              <a:rPr lang="en-US" altLang="en-US" b="1" dirty="0" smtClean="0">
                <a:effectLst>
                  <a:outerShdw blurRad="38100" dist="38100" dir="2700000" algn="tl">
                    <a:srgbClr val="000000">
                      <a:alpha val="43137"/>
                    </a:srgbClr>
                  </a:outerShdw>
                </a:effectLst>
                <a:latin typeface="Consolas" panose="020B0609020204030204" pitchFamily="49" charset="0"/>
              </a:rPr>
              <a:t>                            AND </a:t>
            </a:r>
            <a:r>
              <a:rPr lang="en-US" altLang="en-US" b="1" dirty="0" err="1" smtClean="0">
                <a:effectLst>
                  <a:outerShdw blurRad="38100" dist="38100" dir="2700000" algn="tl">
                    <a:srgbClr val="000000">
                      <a:alpha val="43137"/>
                    </a:srgbClr>
                  </a:outerShdw>
                </a:effectLst>
                <a:latin typeface="Consolas" panose="020B0609020204030204" pitchFamily="49" charset="0"/>
              </a:rPr>
              <a:t>w.ESSN</a:t>
            </a:r>
            <a:r>
              <a:rPr lang="en-US" altLang="en-US" b="1" dirty="0" smtClean="0">
                <a:effectLst>
                  <a:outerShdw blurRad="38100" dist="38100" dir="2700000" algn="tl">
                    <a:srgbClr val="000000">
                      <a:alpha val="43137"/>
                    </a:srgbClr>
                  </a:outerShdw>
                </a:effectLst>
                <a:latin typeface="Consolas" panose="020B0609020204030204" pitchFamily="49" charset="0"/>
              </a:rPr>
              <a:t>=</a:t>
            </a:r>
            <a:r>
              <a:rPr lang="en-US" altLang="en-US" b="1" dirty="0" err="1" smtClean="0">
                <a:effectLst>
                  <a:outerShdw blurRad="38100" dist="38100" dir="2700000" algn="tl">
                    <a:srgbClr val="000000">
                      <a:alpha val="43137"/>
                    </a:srgbClr>
                  </a:outerShdw>
                </a:effectLst>
                <a:latin typeface="Consolas" panose="020B0609020204030204" pitchFamily="49" charset="0"/>
              </a:rPr>
              <a:t>e.SSN</a:t>
            </a:r>
            <a:r>
              <a:rPr lang="en-US" altLang="en-US" b="1" dirty="0" smtClean="0">
                <a:effectLst>
                  <a:outerShdw blurRad="38100" dist="38100" dir="2700000" algn="tl">
                    <a:srgbClr val="000000">
                      <a:alpha val="43137"/>
                    </a:srgbClr>
                  </a:outerShdw>
                </a:effectLst>
                <a:latin typeface="Consolas" panose="020B0609020204030204" pitchFamily="49" charset="0"/>
              </a:rPr>
              <a:t> </a:t>
            </a:r>
          </a:p>
          <a:p>
            <a:pPr eaLnBrk="1" hangingPunct="1">
              <a:lnSpc>
                <a:spcPct val="200000"/>
              </a:lnSpc>
              <a:buFont typeface="Wingdings" panose="05000000000000000000" pitchFamily="2" charset="2"/>
              <a:buNone/>
            </a:pPr>
            <a:r>
              <a:rPr lang="en-US" altLang="en-US" b="1" dirty="0" smtClean="0">
                <a:effectLst>
                  <a:outerShdw blurRad="38100" dist="38100" dir="2700000" algn="tl">
                    <a:srgbClr val="000000">
                      <a:alpha val="43137"/>
                    </a:srgbClr>
                  </a:outerShdw>
                </a:effectLst>
                <a:latin typeface="Consolas" panose="020B0609020204030204" pitchFamily="49" charset="0"/>
              </a:rPr>
              <a:t>                            AND </a:t>
            </a:r>
            <a:r>
              <a:rPr lang="en-US" altLang="en-US" b="1" dirty="0" err="1" smtClean="0">
                <a:effectLst>
                  <a:outerShdw blurRad="38100" dist="38100" dir="2700000" algn="tl">
                    <a:srgbClr val="000000">
                      <a:alpha val="43137"/>
                    </a:srgbClr>
                  </a:outerShdw>
                </a:effectLst>
                <a:latin typeface="Consolas" panose="020B0609020204030204" pitchFamily="49" charset="0"/>
              </a:rPr>
              <a:t>x.PNUMBER</a:t>
            </a:r>
            <a:r>
              <a:rPr lang="en-US" altLang="en-US" b="1" dirty="0" smtClean="0">
                <a:effectLst>
                  <a:outerShdw blurRad="38100" dist="38100" dir="2700000" algn="tl">
                    <a:srgbClr val="000000">
                      <a:alpha val="43137"/>
                    </a:srgbClr>
                  </a:outerShdw>
                </a:effectLst>
                <a:latin typeface="Consolas" panose="020B0609020204030204" pitchFamily="49" charset="0"/>
              </a:rPr>
              <a:t>=</a:t>
            </a:r>
            <a:r>
              <a:rPr lang="en-US" altLang="en-US" b="1" dirty="0" err="1" smtClean="0">
                <a:effectLst>
                  <a:outerShdw blurRad="38100" dist="38100" dir="2700000" algn="tl">
                    <a:srgbClr val="000000">
                      <a:alpha val="43137"/>
                    </a:srgbClr>
                  </a:outerShdw>
                </a:effectLst>
                <a:latin typeface="Consolas" panose="020B0609020204030204" pitchFamily="49" charset="0"/>
              </a:rPr>
              <a:t>w.PNO</a:t>
            </a:r>
            <a:r>
              <a:rPr lang="en-US" altLang="en-US" b="1" dirty="0" smtClean="0">
                <a:effectLst>
                  <a:outerShdw blurRad="38100" dist="38100" dir="2700000" algn="tl">
                    <a:srgbClr val="000000">
                      <a:alpha val="43137"/>
                    </a:srgbClr>
                  </a:outerShdw>
                </a:effectLst>
                <a:latin typeface="Consolas" panose="020B0609020204030204" pitchFamily="49" charset="0"/>
              </a:rPr>
              <a:t> ))))}</a:t>
            </a:r>
            <a:endParaRPr lang="en-US" altLang="en-US" b="1" dirty="0">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800291440"/>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10"/>
          <p:cNvSpPr>
            <a:spLocks noGrp="1" noChangeArrowheads="1"/>
          </p:cNvSpPr>
          <p:nvPr>
            <p:ph type="body" idx="1"/>
          </p:nvPr>
        </p:nvSpPr>
        <p:spPr>
          <a:xfrm>
            <a:off x="0" y="26504"/>
            <a:ext cx="9144000" cy="599972"/>
          </a:xfrm>
        </p:spPr>
        <p:txBody>
          <a:bodyPr/>
          <a:lstStyle/>
          <a:p>
            <a:pPr marL="0" indent="0" eaLnBrk="1" hangingPunct="1">
              <a:buNone/>
            </a:pPr>
            <a:r>
              <a:rPr lang="en-US" alt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Q3: </a:t>
            </a:r>
          </a:p>
        </p:txBody>
      </p:sp>
      <p:sp>
        <p:nvSpPr>
          <p:cNvPr id="2" name="Rectangle 1"/>
          <p:cNvSpPr/>
          <p:nvPr/>
        </p:nvSpPr>
        <p:spPr>
          <a:xfrm>
            <a:off x="533400" y="717184"/>
            <a:ext cx="8352453" cy="2862322"/>
          </a:xfrm>
          <a:prstGeom prst="rect">
            <a:avLst/>
          </a:prstGeom>
        </p:spPr>
        <p:txBody>
          <a:bodyPr wrap="square">
            <a:spAutoFit/>
          </a:bodyPr>
          <a:lstStyle/>
          <a:p>
            <a:pPr eaLnBrk="1" hangingPunct="1">
              <a:lnSpc>
                <a:spcPct val="150000"/>
              </a:lnSpc>
              <a:buFont typeface="Wingdings" panose="05000000000000000000" pitchFamily="2" charset="2"/>
              <a:buNone/>
            </a:pP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e.Lname</a:t>
            </a:r>
            <a:r>
              <a:rPr lang="en-US" dirty="0" smtClean="0">
                <a:latin typeface="Consolas" panose="020B0609020204030204" pitchFamily="49" charset="0"/>
                <a:cs typeface="Courier New" panose="02070309020205020404" pitchFamily="49" charset="0"/>
              </a:rPr>
              <a:t>, </a:t>
            </a:r>
            <a:r>
              <a:rPr lang="en-US" dirty="0" err="1" smtClean="0">
                <a:latin typeface="Consolas" panose="020B0609020204030204" pitchFamily="49" charset="0"/>
                <a:cs typeface="Courier New" panose="02070309020205020404" pitchFamily="49" charset="0"/>
              </a:rPr>
              <a:t>e.Fname</a:t>
            </a:r>
            <a:r>
              <a:rPr lang="en-US" dirty="0" smtClean="0">
                <a:latin typeface="Consolas" panose="020B0609020204030204" pitchFamily="49" charset="0"/>
                <a:cs typeface="Courier New" panose="02070309020205020404" pitchFamily="49" charset="0"/>
              </a:rPr>
              <a:t> </a:t>
            </a:r>
            <a:r>
              <a:rPr lang="en-US" dirty="0">
                <a:latin typeface="Consolas" panose="020B0609020204030204" pitchFamily="49" charset="0"/>
                <a:cs typeface="Courier New" panose="02070309020205020404" pitchFamily="49" charset="0"/>
              </a:rPr>
              <a:t>| </a:t>
            </a:r>
            <a:r>
              <a:rPr lang="en-US" dirty="0" smtClean="0">
                <a:latin typeface="Consolas" panose="020B0609020204030204" pitchFamily="49" charset="0"/>
                <a:cs typeface="Courier New" panose="02070309020205020404" pitchFamily="49" charset="0"/>
              </a:rPr>
              <a:t>EMPLOYEE(e)AND </a:t>
            </a:r>
            <a:r>
              <a:rPr lang="en-US" b="1" dirty="0" smtClean="0">
                <a:latin typeface="Consolas" panose="020B0609020204030204" pitchFamily="49" charset="0"/>
                <a:cs typeface="Courier New" panose="02070309020205020404" pitchFamily="49" charset="0"/>
              </a:rPr>
              <a:t>F</a:t>
            </a:r>
            <a:r>
              <a:rPr lang="en-US" b="1" dirty="0">
                <a:latin typeface="Consolas" panose="020B0609020204030204" pitchFamily="49" charset="0"/>
                <a:cs typeface="Courier New" panose="02070309020205020404" pitchFamily="49" charset="0"/>
              </a:rPr>
              <a:t>′</a:t>
            </a:r>
            <a:r>
              <a:rPr lang="en-US" dirty="0">
                <a:latin typeface="Consolas" panose="020B0609020204030204" pitchFamily="49" charset="0"/>
                <a:cs typeface="Courier New" panose="02070309020205020404" pitchFamily="49" charset="0"/>
              </a:rPr>
              <a:t>} </a:t>
            </a:r>
            <a:endParaRPr lang="en-US" dirty="0" smtClean="0">
              <a:latin typeface="Consolas" panose="020B0609020204030204" pitchFamily="49" charset="0"/>
              <a:cs typeface="Courier New" panose="02070309020205020404" pitchFamily="49" charset="0"/>
            </a:endParaRPr>
          </a:p>
          <a:p>
            <a:pPr eaLnBrk="1" hangingPunct="1">
              <a:lnSpc>
                <a:spcPct val="150000"/>
              </a:lnSpc>
              <a:buFont typeface="Wingdings" panose="05000000000000000000" pitchFamily="2" charset="2"/>
              <a:buNone/>
            </a:pPr>
            <a:r>
              <a:rPr lang="en-US" b="1" dirty="0" smtClean="0">
                <a:latin typeface="Consolas" panose="020B0609020204030204" pitchFamily="49" charset="0"/>
                <a:cs typeface="Courier New" panose="02070309020205020404" pitchFamily="49" charset="0"/>
              </a:rPr>
              <a:t>F</a:t>
            </a:r>
            <a:r>
              <a:rPr lang="en-US" b="1" dirty="0">
                <a:latin typeface="Consolas" panose="020B0609020204030204" pitchFamily="49" charset="0"/>
                <a:cs typeface="Courier New" panose="02070309020205020404" pitchFamily="49" charset="0"/>
              </a:rPr>
              <a:t>′</a:t>
            </a:r>
            <a:r>
              <a:rPr lang="en-US" dirty="0">
                <a:latin typeface="Consolas" panose="020B0609020204030204" pitchFamily="49" charset="0"/>
                <a:cs typeface="Courier New" panose="02070309020205020404" pitchFamily="49" charset="0"/>
              </a:rPr>
              <a:t> </a:t>
            </a:r>
            <a:r>
              <a:rPr lang="en-US" dirty="0" smtClean="0">
                <a:latin typeface="Consolas" panose="020B0609020204030204" pitchFamily="49" charset="0"/>
                <a:cs typeface="Courier New" panose="02070309020205020404" pitchFamily="49" charset="0"/>
              </a:rPr>
              <a:t>= ((</a:t>
            </a:r>
            <a:r>
              <a:rPr lang="en-US" dirty="0">
                <a:latin typeface="Consolas" panose="020B0609020204030204" pitchFamily="49" charset="0"/>
                <a:cs typeface="Courier New" panose="02070309020205020404" pitchFamily="49" charset="0"/>
              </a:rPr>
              <a:t>∀</a:t>
            </a:r>
            <a:r>
              <a:rPr lang="en-US" dirty="0">
                <a:latin typeface="Consolas" panose="020B0609020204030204" pitchFamily="49" charset="0"/>
                <a:cs typeface="Courier New" panose="02070309020205020404" pitchFamily="49" charset="0"/>
              </a:rPr>
              <a:t>x</a:t>
            </a:r>
            <a:r>
              <a:rPr lang="en-US" dirty="0">
                <a:latin typeface="Consolas" panose="020B0609020204030204" pitchFamily="49" charset="0"/>
                <a:cs typeface="Courier New" panose="02070309020205020404" pitchFamily="49" charset="0"/>
              </a:rPr>
              <a:t>)(NOT(PROJECT(</a:t>
            </a:r>
            <a:r>
              <a:rPr lang="en-US" dirty="0">
                <a:latin typeface="Consolas" panose="020B0609020204030204" pitchFamily="49" charset="0"/>
                <a:cs typeface="Courier New" panose="02070309020205020404" pitchFamily="49" charset="0"/>
              </a:rPr>
              <a:t>x</a:t>
            </a:r>
            <a:r>
              <a:rPr lang="en-US" dirty="0">
                <a:latin typeface="Consolas" panose="020B0609020204030204" pitchFamily="49" charset="0"/>
                <a:cs typeface="Courier New" panose="02070309020205020404" pitchFamily="49" charset="0"/>
              </a:rPr>
              <a:t>))</a:t>
            </a:r>
            <a:r>
              <a:rPr lang="en-US" dirty="0" smtClean="0">
                <a:latin typeface="Consolas" panose="020B0609020204030204" pitchFamily="49" charset="0"/>
                <a:cs typeface="Courier New" panose="02070309020205020404" pitchFamily="49" charset="0"/>
              </a:rPr>
              <a:t>OR </a:t>
            </a:r>
            <a:r>
              <a:rPr lang="en-US" b="1" dirty="0" smtClean="0">
                <a:latin typeface="Consolas" panose="020B0609020204030204" pitchFamily="49" charset="0"/>
                <a:cs typeface="Courier New" panose="02070309020205020404" pitchFamily="49" charset="0"/>
              </a:rPr>
              <a:t>F1</a:t>
            </a:r>
            <a:r>
              <a:rPr lang="en-US" dirty="0">
                <a:latin typeface="Consolas" panose="020B0609020204030204" pitchFamily="49" charset="0"/>
                <a:cs typeface="Courier New" panose="02070309020205020404" pitchFamily="49" charset="0"/>
              </a:rPr>
              <a:t>)) </a:t>
            </a:r>
            <a:endParaRPr lang="en-US" dirty="0" smtClean="0">
              <a:latin typeface="Consolas" panose="020B0609020204030204" pitchFamily="49" charset="0"/>
              <a:cs typeface="Courier New" panose="02070309020205020404" pitchFamily="49" charset="0"/>
            </a:endParaRPr>
          </a:p>
          <a:p>
            <a:pPr eaLnBrk="1" hangingPunct="1">
              <a:lnSpc>
                <a:spcPct val="150000"/>
              </a:lnSpc>
              <a:buFont typeface="Wingdings" panose="05000000000000000000" pitchFamily="2" charset="2"/>
              <a:buNone/>
            </a:pPr>
            <a:r>
              <a:rPr lang="en-US" b="1" dirty="0" smtClean="0">
                <a:latin typeface="Consolas" panose="020B0609020204030204" pitchFamily="49" charset="0"/>
                <a:cs typeface="Courier New" panose="02070309020205020404" pitchFamily="49" charset="0"/>
              </a:rPr>
              <a:t>F1</a:t>
            </a:r>
            <a:r>
              <a:rPr lang="en-US" dirty="0" smtClean="0">
                <a:latin typeface="Consolas" panose="020B0609020204030204" pitchFamily="49" charset="0"/>
                <a:cs typeface="Courier New" panose="02070309020205020404" pitchFamily="49" charset="0"/>
              </a:rPr>
              <a:t> = NOT(</a:t>
            </a:r>
            <a:r>
              <a:rPr lang="en-US" dirty="0" err="1" smtClean="0">
                <a:latin typeface="Consolas" panose="020B0609020204030204" pitchFamily="49" charset="0"/>
                <a:cs typeface="Courier New" panose="02070309020205020404" pitchFamily="49" charset="0"/>
              </a:rPr>
              <a:t>x.Dnum</a:t>
            </a:r>
            <a:r>
              <a:rPr lang="en-US" dirty="0" smtClean="0">
                <a:latin typeface="Consolas" panose="020B0609020204030204" pitchFamily="49" charset="0"/>
                <a:cs typeface="Courier New" panose="02070309020205020404" pitchFamily="49" charset="0"/>
              </a:rPr>
              <a:t> = 5)OR </a:t>
            </a:r>
            <a:r>
              <a:rPr lang="en-US" b="1" dirty="0" smtClean="0">
                <a:latin typeface="Consolas" panose="020B0609020204030204" pitchFamily="49" charset="0"/>
                <a:cs typeface="Courier New" panose="02070309020205020404" pitchFamily="49" charset="0"/>
              </a:rPr>
              <a:t>F2</a:t>
            </a:r>
          </a:p>
          <a:p>
            <a:pPr eaLnBrk="1" hangingPunct="1">
              <a:lnSpc>
                <a:spcPct val="150000"/>
              </a:lnSpc>
              <a:buFont typeface="Wingdings" panose="05000000000000000000" pitchFamily="2" charset="2"/>
              <a:buNone/>
            </a:pPr>
            <a:r>
              <a:rPr lang="en-US" b="1" dirty="0" smtClean="0">
                <a:latin typeface="Consolas" panose="020B0609020204030204" pitchFamily="49" charset="0"/>
                <a:cs typeface="Courier New" panose="02070309020205020404" pitchFamily="49" charset="0"/>
              </a:rPr>
              <a:t>F2</a:t>
            </a:r>
            <a:r>
              <a:rPr lang="en-US" dirty="0" smtClean="0">
                <a:latin typeface="Consolas" panose="020B0609020204030204" pitchFamily="49" charset="0"/>
                <a:cs typeface="Courier New" panose="02070309020205020404" pitchFamily="49" charset="0"/>
              </a:rPr>
              <a:t> = ((</a:t>
            </a:r>
            <a:r>
              <a:rPr lang="en-US" dirty="0">
                <a:latin typeface="Consolas" panose="020B0609020204030204" pitchFamily="49" charset="0"/>
                <a:cs typeface="Courier New" panose="02070309020205020404" pitchFamily="49" charset="0"/>
              </a:rPr>
              <a:t>∃</a:t>
            </a:r>
            <a:r>
              <a:rPr lang="en-US" dirty="0">
                <a:latin typeface="Consolas" panose="020B0609020204030204" pitchFamily="49" charset="0"/>
                <a:cs typeface="Courier New" panose="02070309020205020404" pitchFamily="49" charset="0"/>
              </a:rPr>
              <a:t>w</a:t>
            </a:r>
            <a:r>
              <a:rPr lang="en-US" dirty="0">
                <a:latin typeface="Consolas" panose="020B0609020204030204" pitchFamily="49" charset="0"/>
                <a:cs typeface="Courier New" panose="02070309020205020404" pitchFamily="49" charset="0"/>
              </a:rPr>
              <a:t>)(WORKS_ON(</a:t>
            </a:r>
            <a:r>
              <a:rPr lang="en-US" dirty="0">
                <a:latin typeface="Consolas" panose="020B0609020204030204" pitchFamily="49" charset="0"/>
                <a:cs typeface="Courier New" panose="02070309020205020404" pitchFamily="49" charset="0"/>
              </a:rPr>
              <a:t>w</a:t>
            </a:r>
            <a:r>
              <a:rPr lang="en-US" dirty="0" smtClean="0">
                <a:latin typeface="Consolas" panose="020B0609020204030204" pitchFamily="49" charset="0"/>
                <a:cs typeface="Courier New" panose="02070309020205020404" pitchFamily="49" charset="0"/>
              </a:rPr>
              <a:t>) AND </a:t>
            </a:r>
            <a:r>
              <a:rPr lang="en-US" dirty="0" err="1" smtClean="0">
                <a:latin typeface="Consolas" panose="020B0609020204030204" pitchFamily="49" charset="0"/>
                <a:cs typeface="Courier New" panose="02070309020205020404" pitchFamily="49" charset="0"/>
              </a:rPr>
              <a:t>w.Essn</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e.Ssn</a:t>
            </a:r>
            <a:r>
              <a:rPr lang="en-US" dirty="0" smtClean="0">
                <a:latin typeface="Consolas" panose="020B0609020204030204" pitchFamily="49" charset="0"/>
                <a:cs typeface="Courier New" panose="02070309020205020404" pitchFamily="49" charset="0"/>
              </a:rPr>
              <a:t> </a:t>
            </a:r>
            <a:br>
              <a:rPr lang="en-US" dirty="0" smtClean="0">
                <a:latin typeface="Consolas" panose="020B0609020204030204" pitchFamily="49" charset="0"/>
                <a:cs typeface="Courier New" panose="02070309020205020404" pitchFamily="49" charset="0"/>
              </a:rPr>
            </a:br>
            <a:r>
              <a:rPr lang="en-US" dirty="0" smtClean="0">
                <a:latin typeface="Consolas" panose="020B0609020204030204" pitchFamily="49" charset="0"/>
                <a:cs typeface="Courier New" panose="02070309020205020404" pitchFamily="49" charset="0"/>
              </a:rPr>
              <a:t>     AND </a:t>
            </a:r>
            <a:r>
              <a:rPr lang="en-US" dirty="0" err="1" smtClean="0">
                <a:latin typeface="Consolas" panose="020B0609020204030204" pitchFamily="49" charset="0"/>
                <a:cs typeface="Courier New" panose="02070309020205020404" pitchFamily="49" charset="0"/>
              </a:rPr>
              <a:t>x.Pnumber</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w.Pno</a:t>
            </a:r>
            <a:r>
              <a:rPr lang="en-US" dirty="0">
                <a:latin typeface="Consolas" panose="020B0609020204030204" pitchFamily="49" charset="0"/>
                <a:cs typeface="Courier New" panose="02070309020205020404" pitchFamily="49" charset="0"/>
              </a:rPr>
              <a:t>))</a:t>
            </a:r>
            <a:endParaRPr lang="en-US" altLang="en-US" dirty="0">
              <a:effectLst>
                <a:outerShdw blurRad="38100" dist="38100" dir="2700000" algn="tl">
                  <a:srgbClr val="000000">
                    <a:alpha val="43137"/>
                  </a:srgbClr>
                </a:outerShdw>
              </a:effectLst>
              <a:latin typeface="Consolas" panose="020B0609020204030204" pitchFamily="49" charset="0"/>
              <a:cs typeface="Courier New" panose="02070309020205020404" pitchFamily="49" charset="0"/>
            </a:endParaRPr>
          </a:p>
        </p:txBody>
      </p:sp>
      <p:sp>
        <p:nvSpPr>
          <p:cNvPr id="3" name="Rectangle 2"/>
          <p:cNvSpPr/>
          <p:nvPr/>
        </p:nvSpPr>
        <p:spPr>
          <a:xfrm>
            <a:off x="136849" y="3697407"/>
            <a:ext cx="8969830" cy="830997"/>
          </a:xfrm>
          <a:prstGeom prst="rect">
            <a:avLst/>
          </a:prstGeom>
        </p:spPr>
        <p:txBody>
          <a:bodyPr wrap="square">
            <a:spAutoFit/>
          </a:bodyPr>
          <a:lstStyle/>
          <a:p>
            <a:pPr marL="342900" indent="-342900" eaLnBrk="1" hangingPunct="1">
              <a:buFont typeface="Arial" panose="020B0604020202020204" pitchFamily="34" charset="0"/>
              <a:buChar char="•"/>
            </a:pPr>
            <a:r>
              <a:rPr lang="en-US" altLang="en-US" dirty="0" smtClean="0">
                <a:latin typeface="Candara" panose="020E0502030303020204" pitchFamily="34" charset="0"/>
              </a:rPr>
              <a:t>First</a:t>
            </a:r>
            <a:r>
              <a:rPr lang="en-US" altLang="en-US" b="1" dirty="0" smtClean="0">
                <a:latin typeface="Candara" panose="020E0502030303020204" pitchFamily="34" charset="0"/>
              </a:rPr>
              <a:t> </a:t>
            </a:r>
            <a:r>
              <a:rPr lang="en-US" altLang="en-US" dirty="0" smtClean="0">
                <a:latin typeface="Candara" panose="020E0502030303020204" pitchFamily="34" charset="0"/>
              </a:rPr>
              <a:t>exclude tuples that </a:t>
            </a:r>
            <a:r>
              <a:rPr lang="en-US" altLang="en-US" dirty="0">
                <a:latin typeface="Candara" panose="020E0502030303020204" pitchFamily="34" charset="0"/>
              </a:rPr>
              <a:t>are not in the relation R of </a:t>
            </a:r>
            <a:r>
              <a:rPr lang="en-US" altLang="en-US" dirty="0" smtClean="0">
                <a:latin typeface="Candara" panose="020E0502030303020204" pitchFamily="34" charset="0"/>
              </a:rPr>
              <a:t>interest by </a:t>
            </a:r>
            <a:r>
              <a:rPr lang="en-US" altLang="en-US" dirty="0">
                <a:latin typeface="Candara" panose="020E0502030303020204" pitchFamily="34" charset="0"/>
              </a:rPr>
              <a:t>making them evaluate automatically to </a:t>
            </a:r>
            <a:r>
              <a:rPr lang="en-US" altLang="en-US" dirty="0" smtClean="0">
                <a:latin typeface="Candara" panose="020E0502030303020204" pitchFamily="34" charset="0"/>
              </a:rPr>
              <a:t>true. </a:t>
            </a:r>
            <a:endParaRPr lang="en-US" altLang="en-US" dirty="0">
              <a:latin typeface="Candara" panose="020E0502030303020204" pitchFamily="34" charset="0"/>
            </a:endParaRPr>
          </a:p>
        </p:txBody>
      </p:sp>
      <p:sp>
        <p:nvSpPr>
          <p:cNvPr id="4" name="Rectangle 3"/>
          <p:cNvSpPr/>
          <p:nvPr/>
        </p:nvSpPr>
        <p:spPr>
          <a:xfrm>
            <a:off x="143069" y="4764207"/>
            <a:ext cx="8969830" cy="830997"/>
          </a:xfrm>
          <a:prstGeom prst="rect">
            <a:avLst/>
          </a:prstGeom>
        </p:spPr>
        <p:txBody>
          <a:bodyPr wrap="square">
            <a:spAutoFit/>
          </a:bodyPr>
          <a:lstStyle/>
          <a:p>
            <a:pPr marL="342900" indent="-342900">
              <a:buFont typeface="Arial" panose="020B0604020202020204" pitchFamily="34" charset="0"/>
              <a:buChar char="•"/>
            </a:pPr>
            <a:r>
              <a:rPr lang="en-US" altLang="en-US" dirty="0" smtClean="0">
                <a:latin typeface="Candara" panose="020E0502030303020204" pitchFamily="34" charset="0"/>
              </a:rPr>
              <a:t>NOT (</a:t>
            </a:r>
            <a:r>
              <a:rPr lang="en-US" altLang="en-US" dirty="0" err="1" smtClean="0">
                <a:latin typeface="Candara" panose="020E0502030303020204" pitchFamily="34" charset="0"/>
              </a:rPr>
              <a:t>x.DNUM</a:t>
            </a:r>
            <a:r>
              <a:rPr lang="en-US" altLang="en-US" dirty="0" smtClean="0">
                <a:latin typeface="Candara" panose="020E0502030303020204" pitchFamily="34" charset="0"/>
              </a:rPr>
              <a:t>=5</a:t>
            </a:r>
            <a:r>
              <a:rPr lang="en-US" altLang="en-US" dirty="0">
                <a:latin typeface="Candara" panose="020E0502030303020204" pitchFamily="34" charset="0"/>
              </a:rPr>
              <a:t>) evaluates to true all tuples x that are in the project relation but are not controlled by department 5.</a:t>
            </a:r>
            <a:endParaRPr lang="en-US" dirty="0">
              <a:latin typeface="Candara" panose="020E0502030303020204" pitchFamily="34" charset="0"/>
            </a:endParaRPr>
          </a:p>
        </p:txBody>
      </p:sp>
      <p:sp>
        <p:nvSpPr>
          <p:cNvPr id="5" name="Rectangle 4"/>
          <p:cNvSpPr/>
          <p:nvPr/>
        </p:nvSpPr>
        <p:spPr>
          <a:xfrm>
            <a:off x="143069" y="5604555"/>
            <a:ext cx="8969830" cy="1177245"/>
          </a:xfrm>
          <a:prstGeom prst="rect">
            <a:avLst/>
          </a:prstGeom>
        </p:spPr>
        <p:txBody>
          <a:bodyPr wrap="square">
            <a:spAutoFit/>
          </a:bodyPr>
          <a:lstStyle/>
          <a:p>
            <a:pPr marL="342900" indent="-342900" eaLnBrk="1" hangingPunct="1">
              <a:buFont typeface="Arial" panose="020B0604020202020204" pitchFamily="34" charset="0"/>
              <a:buChar char="•"/>
            </a:pPr>
            <a:r>
              <a:rPr lang="en-US" altLang="en-US" dirty="0">
                <a:latin typeface="Candara" panose="020E0502030303020204" pitchFamily="34" charset="0"/>
              </a:rPr>
              <a:t>Finally, we specify a condition that must hold on all the remaining tuples in R</a:t>
            </a:r>
            <a:r>
              <a:rPr lang="en-US" altLang="en-US" dirty="0" smtClean="0">
                <a:latin typeface="Candara" panose="020E0502030303020204" pitchFamily="34" charset="0"/>
              </a:rPr>
              <a:t>. </a:t>
            </a:r>
            <a:r>
              <a:rPr lang="en-US" altLang="en-US" b="1" dirty="0" smtClean="0">
                <a:latin typeface="Candara" panose="020E0502030303020204" pitchFamily="34" charset="0"/>
              </a:rPr>
              <a:t> </a:t>
            </a:r>
            <a:br>
              <a:rPr lang="en-US" altLang="en-US" b="1" dirty="0" smtClean="0">
                <a:latin typeface="Candara" panose="020E0502030303020204" pitchFamily="34" charset="0"/>
              </a:rPr>
            </a:br>
            <a:r>
              <a:rPr lang="en-US" altLang="en-US" sz="2250" b="1" dirty="0" smtClean="0">
                <a:latin typeface="Candara" panose="020E0502030303020204" pitchFamily="34" charset="0"/>
              </a:rPr>
              <a:t>( (</a:t>
            </a:r>
            <a:r>
              <a:rPr lang="en-US" sz="2250" dirty="0">
                <a:latin typeface="Consolas" panose="020B0609020204030204" pitchFamily="49" charset="0"/>
                <a:cs typeface="Courier New" panose="02070309020205020404" pitchFamily="49" charset="0"/>
              </a:rPr>
              <a:t>∃</a:t>
            </a:r>
            <a:r>
              <a:rPr lang="en-US" altLang="en-US" sz="2250" b="1" dirty="0" smtClean="0">
                <a:latin typeface="Candara" panose="020E0502030303020204" pitchFamily="34" charset="0"/>
              </a:rPr>
              <a:t> </a:t>
            </a:r>
            <a:r>
              <a:rPr lang="en-US" altLang="en-US" sz="2250" b="1" dirty="0">
                <a:latin typeface="Candara" panose="020E0502030303020204" pitchFamily="34" charset="0"/>
              </a:rPr>
              <a:t>w)(WORKS_ON(w) and </a:t>
            </a:r>
            <a:r>
              <a:rPr lang="en-US" altLang="en-US" sz="2250" b="1" dirty="0" err="1">
                <a:latin typeface="Candara" panose="020E0502030303020204" pitchFamily="34" charset="0"/>
              </a:rPr>
              <a:t>w.ESSN</a:t>
            </a:r>
            <a:r>
              <a:rPr lang="en-US" altLang="en-US" sz="2250" b="1" dirty="0">
                <a:latin typeface="Candara" panose="020E0502030303020204" pitchFamily="34" charset="0"/>
              </a:rPr>
              <a:t>=</a:t>
            </a:r>
            <a:r>
              <a:rPr lang="en-US" altLang="en-US" sz="2250" b="1" dirty="0" err="1">
                <a:latin typeface="Candara" panose="020E0502030303020204" pitchFamily="34" charset="0"/>
              </a:rPr>
              <a:t>e.SSN</a:t>
            </a:r>
            <a:r>
              <a:rPr lang="en-US" altLang="en-US" sz="2250" b="1" dirty="0">
                <a:latin typeface="Candara" panose="020E0502030303020204" pitchFamily="34" charset="0"/>
              </a:rPr>
              <a:t> and </a:t>
            </a:r>
            <a:r>
              <a:rPr lang="en-US" altLang="en-US" sz="2250" b="1" dirty="0" err="1">
                <a:latin typeface="Candara" panose="020E0502030303020204" pitchFamily="34" charset="0"/>
              </a:rPr>
              <a:t>x.PNUMBER</a:t>
            </a:r>
            <a:r>
              <a:rPr lang="en-US" altLang="en-US" sz="2250" b="1" dirty="0">
                <a:latin typeface="Candara" panose="020E0502030303020204" pitchFamily="34" charset="0"/>
              </a:rPr>
              <a:t>=</a:t>
            </a:r>
            <a:r>
              <a:rPr lang="en-US" altLang="en-US" sz="2250" b="1" dirty="0" err="1">
                <a:latin typeface="Candara" panose="020E0502030303020204" pitchFamily="34" charset="0"/>
              </a:rPr>
              <a:t>w.PNO</a:t>
            </a:r>
            <a:r>
              <a:rPr lang="en-US" altLang="en-US" sz="2250" b="1" dirty="0">
                <a:latin typeface="Candara" panose="020E0502030303020204" pitchFamily="34" charset="0"/>
              </a:rPr>
              <a:t>)</a:t>
            </a:r>
            <a:endParaRPr lang="en-US" sz="2250" dirty="0">
              <a:latin typeface="Candara" panose="020E0502030303020204" pitchFamily="34" charset="0"/>
            </a:endParaRPr>
          </a:p>
        </p:txBody>
      </p:sp>
    </p:spTree>
    <p:extLst>
      <p:ext uri="{BB962C8B-B14F-4D97-AF65-F5344CB8AC3E}">
        <p14:creationId xmlns:p14="http://schemas.microsoft.com/office/powerpoint/2010/main" val="1926470802"/>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10"/>
          <p:cNvSpPr>
            <a:spLocks noGrp="1" noChangeArrowheads="1"/>
          </p:cNvSpPr>
          <p:nvPr>
            <p:ph type="body" idx="1"/>
          </p:nvPr>
        </p:nvSpPr>
        <p:spPr>
          <a:xfrm>
            <a:off x="40056" y="304800"/>
            <a:ext cx="9068177" cy="6128567"/>
          </a:xfrm>
        </p:spPr>
        <p:txBody>
          <a:bodyPr/>
          <a:lstStyle/>
          <a:p>
            <a:pPr eaLnBrk="1" hangingPunct="1">
              <a:lnSpc>
                <a:spcPct val="150000"/>
              </a:lnSpc>
            </a:pPr>
            <a:r>
              <a:rPr lang="en-US" altLang="en-US" sz="1800" dirty="0" smtClean="0"/>
              <a:t>Find the names of employees who work on </a:t>
            </a:r>
            <a:r>
              <a:rPr lang="en-US" altLang="en-US" sz="1800" i="1" dirty="0" smtClean="0"/>
              <a:t>all</a:t>
            </a:r>
            <a:r>
              <a:rPr lang="en-US" altLang="en-US" sz="1800" dirty="0" smtClean="0"/>
              <a:t> the projects controlled by department number 5. The query can be: </a:t>
            </a:r>
          </a:p>
          <a:p>
            <a:pPr eaLnBrk="1" hangingPunct="1">
              <a:lnSpc>
                <a:spcPct val="150000"/>
              </a:lnSpc>
              <a:buFont typeface="Wingdings" panose="05000000000000000000" pitchFamily="2" charset="2"/>
              <a:buNone/>
            </a:pPr>
            <a:r>
              <a:rPr lang="en-US" altLang="en-US" sz="1800" b="1" dirty="0" smtClean="0"/>
              <a:t>     {</a:t>
            </a:r>
            <a:r>
              <a:rPr lang="en-US" altLang="en-US" sz="1800" b="1" dirty="0" err="1" smtClean="0"/>
              <a:t>e.LNAME</a:t>
            </a:r>
            <a:r>
              <a:rPr lang="en-US" altLang="en-US" sz="1800" b="1" dirty="0" smtClean="0"/>
              <a:t>, </a:t>
            </a:r>
            <a:r>
              <a:rPr lang="en-US" altLang="en-US" sz="1800" b="1" dirty="0" err="1" smtClean="0"/>
              <a:t>e.FNAME</a:t>
            </a:r>
            <a:r>
              <a:rPr lang="en-US" altLang="en-US" sz="1800" b="1" dirty="0" smtClean="0"/>
              <a:t> | EMPLOYEE(e) and </a:t>
            </a:r>
            <a:r>
              <a:rPr lang="en-US" altLang="en-US" sz="1800" b="1" dirty="0" smtClean="0">
                <a:latin typeface="Symbol" panose="05050102010706020507" pitchFamily="18" charset="2"/>
              </a:rPr>
              <a:t>( (</a:t>
            </a:r>
            <a:r>
              <a:rPr lang="en-US" altLang="en-US" sz="1800" b="1" dirty="0" smtClean="0"/>
              <a:t> x)(not (PROJECT(x)) or not (</a:t>
            </a:r>
            <a:r>
              <a:rPr lang="en-US" altLang="en-US" sz="1800" b="1" dirty="0" err="1" smtClean="0"/>
              <a:t>x.DNUM</a:t>
            </a:r>
            <a:r>
              <a:rPr lang="en-US" altLang="en-US" sz="1800" b="1" dirty="0" smtClean="0"/>
              <a:t>=5) OR </a:t>
            </a:r>
            <a:r>
              <a:rPr lang="en-US" altLang="en-US" sz="1800" b="1" dirty="0" smtClean="0">
                <a:latin typeface="Symbol" panose="05050102010706020507" pitchFamily="18" charset="2"/>
              </a:rPr>
              <a:t>( (</a:t>
            </a:r>
            <a:r>
              <a:rPr lang="en-US" altLang="en-US" sz="1800" b="1" dirty="0" smtClean="0"/>
              <a:t> w)(WORKS_ON(w) and </a:t>
            </a:r>
            <a:r>
              <a:rPr lang="en-US" altLang="en-US" sz="1800" b="1" dirty="0" err="1" smtClean="0"/>
              <a:t>w.ESSN</a:t>
            </a:r>
            <a:r>
              <a:rPr lang="en-US" altLang="en-US" sz="1800" b="1" dirty="0" smtClean="0"/>
              <a:t>=</a:t>
            </a:r>
            <a:r>
              <a:rPr lang="en-US" altLang="en-US" sz="1800" b="1" dirty="0" err="1" smtClean="0"/>
              <a:t>e.SSN</a:t>
            </a:r>
            <a:r>
              <a:rPr lang="en-US" altLang="en-US" sz="1800" b="1" dirty="0" smtClean="0"/>
              <a:t> and </a:t>
            </a:r>
            <a:r>
              <a:rPr lang="en-US" altLang="en-US" sz="1800" b="1" dirty="0" err="1" smtClean="0"/>
              <a:t>x.PNUMBER</a:t>
            </a:r>
            <a:r>
              <a:rPr lang="en-US" altLang="en-US" sz="1800" b="1" dirty="0" smtClean="0"/>
              <a:t>=</a:t>
            </a:r>
            <a:r>
              <a:rPr lang="en-US" altLang="en-US" sz="1800" b="1" dirty="0" err="1" smtClean="0"/>
              <a:t>w.PNO</a:t>
            </a:r>
            <a:r>
              <a:rPr lang="en-US" altLang="en-US" sz="1800" b="1" dirty="0" smtClean="0"/>
              <a:t>))))}</a:t>
            </a:r>
          </a:p>
          <a:p>
            <a:pPr eaLnBrk="1" hangingPunct="1">
              <a:lnSpc>
                <a:spcPct val="150000"/>
              </a:lnSpc>
            </a:pPr>
            <a:r>
              <a:rPr lang="en-US" altLang="en-US" sz="1800" dirty="0" smtClean="0"/>
              <a:t>Exclude from the universal quantification all tuples that we are not interested in by making the condition true </a:t>
            </a:r>
            <a:r>
              <a:rPr lang="en-US" altLang="en-US" sz="1800" i="1" dirty="0" smtClean="0"/>
              <a:t>for all such tuples</a:t>
            </a:r>
            <a:r>
              <a:rPr lang="en-US" altLang="en-US" sz="1800" dirty="0" smtClean="0"/>
              <a:t>.</a:t>
            </a:r>
          </a:p>
          <a:p>
            <a:pPr lvl="1" eaLnBrk="1" hangingPunct="1"/>
            <a:r>
              <a:rPr lang="en-US" altLang="en-US" sz="1700" dirty="0" smtClean="0"/>
              <a:t>The first tuples to exclude (by making them evaluate automatically to true) are those that are not in the relation R of interest. </a:t>
            </a:r>
          </a:p>
          <a:p>
            <a:pPr eaLnBrk="1" hangingPunct="1">
              <a:lnSpc>
                <a:spcPct val="150000"/>
              </a:lnSpc>
            </a:pPr>
            <a:r>
              <a:rPr lang="en-US" altLang="en-US" sz="1800" dirty="0" smtClean="0"/>
              <a:t>In query above, using the expression </a:t>
            </a:r>
            <a:r>
              <a:rPr lang="en-US" altLang="en-US" sz="1800" b="1" dirty="0" smtClean="0"/>
              <a:t>not(PROJECT(x))</a:t>
            </a:r>
            <a:r>
              <a:rPr lang="en-US" altLang="en-US" sz="1800" dirty="0" smtClean="0"/>
              <a:t> inside the universally quantified formula evaluates to true all tuples x that are not in the PROJECT relation.</a:t>
            </a:r>
          </a:p>
          <a:p>
            <a:pPr lvl="1" eaLnBrk="1" hangingPunct="1"/>
            <a:r>
              <a:rPr lang="en-US" altLang="en-US" sz="1700" dirty="0" smtClean="0"/>
              <a:t>Then we exclude the tuples we are not interested in from R itself. The expression </a:t>
            </a:r>
            <a:r>
              <a:rPr lang="en-US" altLang="en-US" sz="1700" dirty="0" smtClean="0"/>
              <a:t>not (</a:t>
            </a:r>
            <a:r>
              <a:rPr lang="en-US" altLang="en-US" sz="1700" dirty="0" err="1" smtClean="0"/>
              <a:t>x.DNUM</a:t>
            </a:r>
            <a:r>
              <a:rPr lang="en-US" altLang="en-US" sz="1700" dirty="0" smtClean="0"/>
              <a:t>=5) evaluates to true all tuples x that are in the project relation but are not controlled by department 5. </a:t>
            </a:r>
          </a:p>
          <a:p>
            <a:pPr eaLnBrk="1" hangingPunct="1"/>
            <a:r>
              <a:rPr lang="en-US" altLang="en-US" sz="1800" dirty="0" smtClean="0"/>
              <a:t>Finally, we specify a condition that must hold on all the remaining tuples in R.</a:t>
            </a:r>
          </a:p>
          <a:p>
            <a:pPr eaLnBrk="1" hangingPunct="1">
              <a:buFont typeface="Wingdings" panose="05000000000000000000" pitchFamily="2" charset="2"/>
              <a:buNone/>
            </a:pPr>
            <a:r>
              <a:rPr lang="en-US" altLang="en-US" sz="1800" b="1" dirty="0" smtClean="0"/>
              <a:t> </a:t>
            </a:r>
            <a:r>
              <a:rPr lang="en-US" altLang="en-US" sz="1800" b="1" dirty="0" smtClean="0">
                <a:latin typeface="Symbol" panose="05050102010706020507" pitchFamily="18" charset="2"/>
              </a:rPr>
              <a:t>( (</a:t>
            </a:r>
            <a:r>
              <a:rPr lang="en-US" altLang="en-US" sz="1800" b="1" dirty="0" smtClean="0"/>
              <a:t> w)(WORKS_ON(w) and </a:t>
            </a:r>
            <a:r>
              <a:rPr lang="en-US" altLang="en-US" sz="1800" b="1" dirty="0" err="1" smtClean="0"/>
              <a:t>w.ESSN</a:t>
            </a:r>
            <a:r>
              <a:rPr lang="en-US" altLang="en-US" sz="1800" b="1" dirty="0" smtClean="0"/>
              <a:t>=</a:t>
            </a:r>
            <a:r>
              <a:rPr lang="en-US" altLang="en-US" sz="1800" b="1" dirty="0" err="1" smtClean="0"/>
              <a:t>e.SSN</a:t>
            </a:r>
            <a:r>
              <a:rPr lang="en-US" altLang="en-US" sz="1800" b="1" dirty="0" smtClean="0"/>
              <a:t> and </a:t>
            </a:r>
            <a:r>
              <a:rPr lang="en-US" altLang="en-US" sz="1800" b="1" dirty="0" err="1" smtClean="0"/>
              <a:t>x.PNUMBER</a:t>
            </a:r>
            <a:r>
              <a:rPr lang="en-US" altLang="en-US" sz="1800" b="1" dirty="0" smtClean="0"/>
              <a:t>=</a:t>
            </a:r>
            <a:r>
              <a:rPr lang="en-US" altLang="en-US" sz="1800" b="1" dirty="0" err="1" smtClean="0"/>
              <a:t>w.PNO</a:t>
            </a:r>
            <a:r>
              <a:rPr lang="en-US" altLang="en-US" sz="1800" b="1" dirty="0" smtClean="0"/>
              <a:t>)</a:t>
            </a:r>
          </a:p>
        </p:txBody>
      </p:sp>
    </p:spTree>
    <p:extLst>
      <p:ext uri="{BB962C8B-B14F-4D97-AF65-F5344CB8AC3E}">
        <p14:creationId xmlns:p14="http://schemas.microsoft.com/office/powerpoint/2010/main" val="654741709"/>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2"/>
          <p:cNvSpPr>
            <a:spLocks noGrp="1" noChangeArrowheads="1"/>
          </p:cNvSpPr>
          <p:nvPr>
            <p:ph type="title"/>
          </p:nvPr>
        </p:nvSpPr>
        <p:spPr>
          <a:xfrm>
            <a:off x="1066800" y="0"/>
            <a:ext cx="7772400" cy="1143000"/>
          </a:xfrm>
          <a:noFill/>
        </p:spPr>
        <p:txBody>
          <a:bodyPr lIns="92075" tIns="46038" rIns="92075" bIns="46038"/>
          <a:lstStyle/>
          <a:p>
            <a:r>
              <a:rPr lang="en-US" altLang="en-US" smtClean="0"/>
              <a:t>Expressive Power</a:t>
            </a:r>
          </a:p>
        </p:txBody>
      </p:sp>
      <p:sp>
        <p:nvSpPr>
          <p:cNvPr id="111622" name="Rectangle 3"/>
          <p:cNvSpPr>
            <a:spLocks noGrp="1" noChangeArrowheads="1"/>
          </p:cNvSpPr>
          <p:nvPr>
            <p:ph type="body" idx="1"/>
          </p:nvPr>
        </p:nvSpPr>
        <p:spPr>
          <a:xfrm>
            <a:off x="228600" y="838200"/>
            <a:ext cx="8458200" cy="4267200"/>
          </a:xfrm>
          <a:noFill/>
        </p:spPr>
        <p:txBody>
          <a:bodyPr lIns="92075" tIns="46038" rIns="92075" bIns="46038"/>
          <a:lstStyle/>
          <a:p>
            <a:r>
              <a:rPr lang="en-US" altLang="en-US" smtClean="0"/>
              <a:t>Expressive Power (Theorem due to Codd):</a:t>
            </a:r>
          </a:p>
          <a:p>
            <a:pPr lvl="1"/>
            <a:r>
              <a:rPr lang="en-US" altLang="en-US" smtClean="0"/>
              <a:t>Every query that can be expressed in relational algebra can be expressed as a safe query in RDC / RTC;       the converse is also true.</a:t>
            </a:r>
          </a:p>
          <a:p>
            <a:pPr lvl="1"/>
            <a:endParaRPr lang="en-US" altLang="en-US" smtClean="0"/>
          </a:p>
          <a:p>
            <a:r>
              <a:rPr lang="en-US" altLang="en-US" i="1" u="sng" smtClean="0">
                <a:solidFill>
                  <a:schemeClr val="tx2"/>
                </a:solidFill>
              </a:rPr>
              <a:t>Relational Completeness</a:t>
            </a:r>
            <a:r>
              <a:rPr lang="en-US" altLang="en-US" smtClean="0">
                <a:solidFill>
                  <a:schemeClr val="tx2"/>
                </a:solidFill>
              </a:rPr>
              <a:t>:</a:t>
            </a:r>
            <a:r>
              <a:rPr lang="en-US" altLang="en-US" smtClean="0">
                <a:solidFill>
                  <a:schemeClr val="accent2"/>
                </a:solidFill>
              </a:rPr>
              <a:t>  </a:t>
            </a:r>
          </a:p>
          <a:p>
            <a:pPr lvl="1">
              <a:buFontTx/>
              <a:buNone/>
            </a:pPr>
            <a:r>
              <a:rPr lang="en-US" altLang="en-US" smtClean="0"/>
              <a:t>Query language (e.g., SQL) can express every query that is expressible in relational algebra/calculus.  </a:t>
            </a:r>
          </a:p>
          <a:p>
            <a:pPr lvl="1">
              <a:buFontTx/>
              <a:buNone/>
            </a:pPr>
            <a:r>
              <a:rPr lang="en-US" altLang="en-US" smtClean="0"/>
              <a:t>(actually, SQL is more powerful, as we will see…)</a:t>
            </a:r>
          </a:p>
        </p:txBody>
      </p:sp>
    </p:spTree>
    <p:extLst>
      <p:ext uri="{BB962C8B-B14F-4D97-AF65-F5344CB8AC3E}">
        <p14:creationId xmlns:p14="http://schemas.microsoft.com/office/powerpoint/2010/main" val="1794150298"/>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2"/>
          <p:cNvSpPr>
            <a:spLocks noGrp="1" noChangeArrowheads="1"/>
          </p:cNvSpPr>
          <p:nvPr>
            <p:ph type="title"/>
          </p:nvPr>
        </p:nvSpPr>
        <p:spPr>
          <a:noFill/>
        </p:spPr>
        <p:txBody>
          <a:bodyPr lIns="92075" tIns="46038" rIns="92075" bIns="46038"/>
          <a:lstStyle/>
          <a:p>
            <a:r>
              <a:rPr lang="en-US" altLang="en-US" smtClean="0"/>
              <a:t>Summary</a:t>
            </a:r>
          </a:p>
        </p:txBody>
      </p:sp>
      <p:sp>
        <p:nvSpPr>
          <p:cNvPr id="113670" name="Rectangle 3"/>
          <p:cNvSpPr>
            <a:spLocks noGrp="1" noChangeArrowheads="1"/>
          </p:cNvSpPr>
          <p:nvPr>
            <p:ph type="body" idx="1"/>
          </p:nvPr>
        </p:nvSpPr>
        <p:spPr>
          <a:xfrm>
            <a:off x="64294" y="914400"/>
            <a:ext cx="8991600" cy="5257800"/>
          </a:xfrm>
          <a:noFill/>
        </p:spPr>
        <p:txBody>
          <a:bodyPr lIns="92075" tIns="46038" rIns="92075" bIns="46038"/>
          <a:lstStyle/>
          <a:p>
            <a:r>
              <a:rPr lang="en-US" altLang="en-US" dirty="0" smtClean="0"/>
              <a:t>The relational model has rigorously defined query languages — simple and powerful.</a:t>
            </a:r>
          </a:p>
          <a:p>
            <a:endParaRPr lang="en-US" altLang="en-US" dirty="0" smtClean="0"/>
          </a:p>
          <a:p>
            <a:r>
              <a:rPr lang="en-US" altLang="en-US" dirty="0" smtClean="0"/>
              <a:t>Relational </a:t>
            </a:r>
            <a:r>
              <a:rPr lang="en-US" altLang="en-US" dirty="0" smtClean="0"/>
              <a:t>algebra is more operational/</a:t>
            </a:r>
            <a:r>
              <a:rPr lang="en-US" altLang="en-US" dirty="0" smtClean="0">
                <a:solidFill>
                  <a:schemeClr val="tx2"/>
                </a:solidFill>
              </a:rPr>
              <a:t>procedural</a:t>
            </a:r>
          </a:p>
          <a:p>
            <a:pPr lvl="1"/>
            <a:r>
              <a:rPr lang="en-US" altLang="en-US" dirty="0" smtClean="0"/>
              <a:t>useful as internal representation for query evaluation plans</a:t>
            </a:r>
          </a:p>
          <a:p>
            <a:endParaRPr lang="en-US" altLang="en-US" dirty="0" smtClean="0"/>
          </a:p>
          <a:p>
            <a:r>
              <a:rPr lang="en-US" altLang="en-US" dirty="0" smtClean="0"/>
              <a:t>Relational </a:t>
            </a:r>
            <a:r>
              <a:rPr lang="en-US" altLang="en-US" dirty="0" smtClean="0"/>
              <a:t>calculus is </a:t>
            </a:r>
            <a:r>
              <a:rPr lang="en-US" altLang="en-US" dirty="0" smtClean="0">
                <a:solidFill>
                  <a:schemeClr val="tx2"/>
                </a:solidFill>
              </a:rPr>
              <a:t>declarative</a:t>
            </a:r>
            <a:endParaRPr lang="en-US" altLang="en-US" dirty="0" smtClean="0"/>
          </a:p>
          <a:p>
            <a:pPr lvl="1"/>
            <a:r>
              <a:rPr lang="en-US" altLang="en-US" dirty="0" smtClean="0"/>
              <a:t>users define queries in terms of what they want, not in terms of how to compute it.</a:t>
            </a:r>
            <a:endParaRPr lang="en-US" altLang="en-US" dirty="0" smtClean="0">
              <a:solidFill>
                <a:schemeClr val="accent2"/>
              </a:solidFill>
            </a:endParaRPr>
          </a:p>
        </p:txBody>
      </p:sp>
    </p:spTree>
    <p:extLst>
      <p:ext uri="{BB962C8B-B14F-4D97-AF65-F5344CB8AC3E}">
        <p14:creationId xmlns:p14="http://schemas.microsoft.com/office/powerpoint/2010/main" val="3253023808"/>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2"/>
          <p:cNvSpPr>
            <a:spLocks noGrp="1" noChangeArrowheads="1"/>
          </p:cNvSpPr>
          <p:nvPr>
            <p:ph type="title"/>
          </p:nvPr>
        </p:nvSpPr>
        <p:spPr>
          <a:noFill/>
        </p:spPr>
        <p:txBody>
          <a:bodyPr lIns="92075" tIns="46038" rIns="92075" bIns="46038"/>
          <a:lstStyle/>
          <a:p>
            <a:r>
              <a:rPr lang="en-US" altLang="en-US" smtClean="0"/>
              <a:t>Summary - cnt</a:t>
            </a:r>
            <a:r>
              <a:rPr lang="ja-JP" altLang="en-US" smtClean="0"/>
              <a:t>’</a:t>
            </a:r>
            <a:r>
              <a:rPr lang="en-US" altLang="ja-JP" smtClean="0"/>
              <a:t>d</a:t>
            </a:r>
            <a:endParaRPr lang="en-US" altLang="en-US" smtClean="0"/>
          </a:p>
        </p:txBody>
      </p:sp>
      <p:sp>
        <p:nvSpPr>
          <p:cNvPr id="115718" name="Rectangle 3"/>
          <p:cNvSpPr>
            <a:spLocks noGrp="1" noChangeArrowheads="1"/>
          </p:cNvSpPr>
          <p:nvPr>
            <p:ph type="body" idx="1"/>
          </p:nvPr>
        </p:nvSpPr>
        <p:spPr>
          <a:xfrm>
            <a:off x="76200" y="1524000"/>
            <a:ext cx="8991600" cy="5257800"/>
          </a:xfrm>
          <a:noFill/>
        </p:spPr>
        <p:txBody>
          <a:bodyPr lIns="92075" tIns="46038" rIns="92075" bIns="46038"/>
          <a:lstStyle/>
          <a:p>
            <a:r>
              <a:rPr lang="en-US" altLang="en-US" dirty="0" smtClean="0"/>
              <a:t>Several ways of expressing a given query</a:t>
            </a:r>
          </a:p>
          <a:p>
            <a:pPr lvl="1"/>
            <a:r>
              <a:rPr lang="en-US" altLang="en-US" dirty="0" smtClean="0"/>
              <a:t>a </a:t>
            </a:r>
            <a:r>
              <a:rPr lang="en-US" altLang="en-US" i="1" dirty="0" smtClean="0"/>
              <a:t>query</a:t>
            </a:r>
            <a:r>
              <a:rPr lang="en-US" altLang="en-US" dirty="0" smtClean="0"/>
              <a:t> </a:t>
            </a:r>
            <a:r>
              <a:rPr lang="en-US" altLang="en-US" i="1" dirty="0" smtClean="0"/>
              <a:t>optimizer</a:t>
            </a:r>
            <a:r>
              <a:rPr lang="en-US" altLang="en-US" dirty="0" smtClean="0"/>
              <a:t> chooses best plan.</a:t>
            </a:r>
          </a:p>
          <a:p>
            <a:endParaRPr lang="en-US" altLang="en-US" dirty="0"/>
          </a:p>
          <a:p>
            <a:r>
              <a:rPr lang="en-US" altLang="en-US" dirty="0" smtClean="0"/>
              <a:t>Algebra </a:t>
            </a:r>
            <a:r>
              <a:rPr lang="en-US" altLang="en-US" dirty="0" smtClean="0"/>
              <a:t>and safe calculus: same </a:t>
            </a:r>
            <a:r>
              <a:rPr lang="en-US" altLang="en-US" i="1" dirty="0" smtClean="0">
                <a:solidFill>
                  <a:schemeClr val="tx2"/>
                </a:solidFill>
              </a:rPr>
              <a:t>expressive</a:t>
            </a:r>
            <a:r>
              <a:rPr lang="en-US" altLang="en-US" dirty="0" smtClean="0">
                <a:solidFill>
                  <a:schemeClr val="tx2"/>
                </a:solidFill>
              </a:rPr>
              <a:t> </a:t>
            </a:r>
            <a:r>
              <a:rPr lang="en-US" altLang="en-US" i="1" dirty="0" smtClean="0">
                <a:solidFill>
                  <a:schemeClr val="tx2"/>
                </a:solidFill>
              </a:rPr>
              <a:t>power</a:t>
            </a:r>
            <a:endParaRPr lang="en-US" altLang="en-US" dirty="0" smtClean="0"/>
          </a:p>
          <a:p>
            <a:pPr lvl="1">
              <a:buFontTx/>
              <a:buNone/>
            </a:pPr>
            <a:r>
              <a:rPr lang="en-US" altLang="en-US" dirty="0" smtClean="0"/>
              <a:t>=&gt; </a:t>
            </a:r>
            <a:r>
              <a:rPr lang="en-US" altLang="en-US" i="1" dirty="0" smtClean="0">
                <a:solidFill>
                  <a:schemeClr val="tx2"/>
                </a:solidFill>
              </a:rPr>
              <a:t>relational completeness</a:t>
            </a:r>
            <a:r>
              <a:rPr lang="en-US" altLang="en-US" i="1" dirty="0" smtClean="0"/>
              <a:t>.</a:t>
            </a:r>
          </a:p>
        </p:txBody>
      </p:sp>
    </p:spTree>
    <p:extLst>
      <p:ext uri="{BB962C8B-B14F-4D97-AF65-F5344CB8AC3E}">
        <p14:creationId xmlns:p14="http://schemas.microsoft.com/office/powerpoint/2010/main" val="1073898178"/>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a:xfrm>
            <a:off x="0" y="0"/>
            <a:ext cx="9120188" cy="990599"/>
          </a:xfrm>
          <a:solidFill>
            <a:srgbClr val="0070C0"/>
          </a:solidFill>
        </p:spPr>
        <p:txBody>
          <a:bodyPr/>
          <a:lstStyle/>
          <a:p>
            <a:pPr eaLnBrk="1" hangingPunct="1"/>
            <a:r>
              <a:rPr lang="en-US" altLang="en-US" sz="4800" smtClean="0"/>
              <a:t>Chapter Summary</a:t>
            </a:r>
          </a:p>
        </p:txBody>
      </p:sp>
      <p:sp>
        <p:nvSpPr>
          <p:cNvPr id="189444" name="Rectangle 3"/>
          <p:cNvSpPr>
            <a:spLocks noGrp="1" noChangeArrowheads="1"/>
          </p:cNvSpPr>
          <p:nvPr>
            <p:ph type="body" idx="1"/>
          </p:nvPr>
        </p:nvSpPr>
        <p:spPr>
          <a:xfrm>
            <a:off x="26127" y="1143000"/>
            <a:ext cx="9083040" cy="5715000"/>
          </a:xfrm>
        </p:spPr>
        <p:txBody>
          <a:bodyPr/>
          <a:lstStyle/>
          <a:p>
            <a:pPr eaLnBrk="1" hangingPunct="1">
              <a:lnSpc>
                <a:spcPct val="150000"/>
              </a:lnSpc>
            </a:pPr>
            <a:r>
              <a:rPr lang="en-US" altLang="en-US" sz="4000" dirty="0" smtClean="0"/>
              <a:t>Relational Calculus</a:t>
            </a:r>
          </a:p>
          <a:p>
            <a:pPr lvl="1" eaLnBrk="1" hangingPunct="1">
              <a:lnSpc>
                <a:spcPct val="150000"/>
              </a:lnSpc>
            </a:pPr>
            <a:r>
              <a:rPr lang="en-US" altLang="en-US" sz="4000" dirty="0" smtClean="0"/>
              <a:t>Tuple Relational Calculus</a:t>
            </a:r>
          </a:p>
          <a:p>
            <a:pPr lvl="1" eaLnBrk="1" hangingPunct="1">
              <a:lnSpc>
                <a:spcPct val="150000"/>
              </a:lnSpc>
            </a:pPr>
            <a:r>
              <a:rPr lang="en-US" altLang="en-US" sz="4000" dirty="0" smtClean="0"/>
              <a:t>Domain Relational Calculus</a:t>
            </a:r>
          </a:p>
        </p:txBody>
      </p:sp>
    </p:spTree>
    <p:extLst>
      <p:ext uri="{BB962C8B-B14F-4D97-AF65-F5344CB8AC3E}">
        <p14:creationId xmlns:p14="http://schemas.microsoft.com/office/powerpoint/2010/main" val="232017408"/>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14875</TotalTime>
  <Words>5001</Words>
  <Application>Microsoft Office PowerPoint</Application>
  <PresentationFormat>Letter Paper (8.5x11 in)</PresentationFormat>
  <Paragraphs>742</Paragraphs>
  <Slides>97</Slides>
  <Notes>32</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18" baseType="lpstr">
      <vt:lpstr>MS PGothic</vt:lpstr>
      <vt:lpstr>MS PGothic</vt:lpstr>
      <vt:lpstr>AppleMyungjo</vt:lpstr>
      <vt:lpstr>Arial</vt:lpstr>
      <vt:lpstr>Arial Narrow</vt:lpstr>
      <vt:lpstr>Book Antiqua</vt:lpstr>
      <vt:lpstr>Candara</vt:lpstr>
      <vt:lpstr>Consolas</vt:lpstr>
      <vt:lpstr>Courier</vt:lpstr>
      <vt:lpstr>Courier New</vt:lpstr>
      <vt:lpstr>Osaka</vt:lpstr>
      <vt:lpstr>Swis721 BlkEx BT</vt:lpstr>
      <vt:lpstr>Symbol</vt:lpstr>
      <vt:lpstr>system-ui</vt:lpstr>
      <vt:lpstr>Tahoma</vt:lpstr>
      <vt:lpstr>Times New Roman</vt:lpstr>
      <vt:lpstr>var(--bs-font-monospace)</vt:lpstr>
      <vt:lpstr>Wingdings</vt:lpstr>
      <vt:lpstr>Blends</vt:lpstr>
      <vt:lpstr>Equation</vt:lpstr>
      <vt:lpstr>Worksheet</vt:lpstr>
      <vt:lpstr>PowerPoint Presentation</vt:lpstr>
      <vt:lpstr>Motivation</vt:lpstr>
      <vt:lpstr>Relational Calculus</vt:lpstr>
      <vt:lpstr>Relational Calculus</vt:lpstr>
      <vt:lpstr>Relational Calculus (continued)</vt:lpstr>
      <vt:lpstr>Tuple Relational Calculus (TRC)</vt:lpstr>
      <vt:lpstr>Tuple Relational Calculus</vt:lpstr>
      <vt:lpstr>Expressions and Formulas in Tuple Relational Calculus</vt:lpstr>
      <vt:lpstr>Example: Tuple Relational Calculus</vt:lpstr>
      <vt:lpstr>Details</vt:lpstr>
      <vt:lpstr>Example - 2 </vt:lpstr>
      <vt:lpstr>The Existential and Universal Quantifiers (1) </vt:lpstr>
      <vt:lpstr>The Existential and Universal Quantifiers (2) </vt:lpstr>
      <vt:lpstr>The Existential and Universal Quantifiers (3)</vt:lpstr>
      <vt:lpstr>Expressions and Formulas in Tuple Relational Calculus</vt:lpstr>
      <vt:lpstr>Specifically</vt:lpstr>
      <vt:lpstr>Specifically</vt:lpstr>
      <vt:lpstr>Safe Expressions</vt:lpstr>
      <vt:lpstr>Reminders</vt:lpstr>
      <vt:lpstr>Transforming the Universal and Existential Quantifiers</vt:lpstr>
      <vt:lpstr>Relational Tuple Calculus</vt:lpstr>
      <vt:lpstr>Example - Query Using Existential Quantifier</vt:lpstr>
      <vt:lpstr>Example - Query Using Existential Quantifier</vt:lpstr>
      <vt:lpstr>Languages Based on Tuple Relational Calculus</vt:lpstr>
      <vt:lpstr>The Domain Relational Calculus </vt:lpstr>
      <vt:lpstr>The Domain Relational Calculus (continued)</vt:lpstr>
      <vt:lpstr>Example Query Using Domain Calculus</vt:lpstr>
      <vt:lpstr>RDC - Examples</vt:lpstr>
      <vt:lpstr>DRC - Safety of Expressions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Queries in Tuple Relational Calculus</vt:lpstr>
      <vt:lpstr> </vt:lpstr>
      <vt:lpstr>DRC Examples</vt:lpstr>
      <vt:lpstr>DRC Examples</vt:lpstr>
      <vt:lpstr>DRC Examples</vt:lpstr>
      <vt:lpstr>DRC Examples</vt:lpstr>
      <vt:lpstr>DRC Examples</vt:lpstr>
      <vt:lpstr>DRC Examples</vt:lpstr>
      <vt:lpstr> </vt:lpstr>
      <vt:lpstr>Mini-U db</vt:lpstr>
      <vt:lpstr>Examples</vt:lpstr>
      <vt:lpstr>Examples</vt:lpstr>
      <vt:lpstr>‘Tracing’</vt:lpstr>
      <vt:lpstr>Examples cont’d</vt:lpstr>
      <vt:lpstr>Examples</vt:lpstr>
      <vt:lpstr>Cartesian product</vt:lpstr>
      <vt:lpstr>More examples</vt:lpstr>
      <vt:lpstr>More examples</vt:lpstr>
      <vt:lpstr>Even more examples:</vt:lpstr>
      <vt:lpstr>Hard examples: DIVISION</vt:lpstr>
      <vt:lpstr>General pattern</vt:lpstr>
      <vt:lpstr>More on division</vt:lpstr>
      <vt:lpstr>Relational Domain Calculus</vt:lpstr>
      <vt:lpstr>Mini-U db</vt:lpstr>
      <vt:lpstr>Examples</vt:lpstr>
      <vt:lpstr>Examples</vt:lpstr>
      <vt:lpstr>Examples cont’d</vt:lpstr>
      <vt:lpstr>Examples</vt:lpstr>
      <vt:lpstr>Cartesian product</vt:lpstr>
      <vt:lpstr>Cartesian product</vt:lpstr>
      <vt:lpstr>More examples</vt:lpstr>
      <vt:lpstr>More examples</vt:lpstr>
      <vt:lpstr>Sneak preview of QBE:</vt:lpstr>
      <vt:lpstr>Glimpse of QBE:</vt:lpstr>
      <vt:lpstr>More examples</vt:lpstr>
      <vt:lpstr>Reminder: our Mini-U db</vt:lpstr>
      <vt:lpstr>More examples</vt:lpstr>
      <vt:lpstr>Even more examples:</vt:lpstr>
      <vt:lpstr>More on division</vt:lpstr>
      <vt:lpstr>Safety of expressions</vt:lpstr>
      <vt:lpstr>Exercise for Fun</vt:lpstr>
      <vt:lpstr>Exercise</vt:lpstr>
      <vt:lpstr>Answers …</vt:lpstr>
      <vt:lpstr>Answers …</vt:lpstr>
      <vt:lpstr>Answers …</vt:lpstr>
      <vt:lpstr>Answers …</vt:lpstr>
      <vt:lpstr>Two degrees:</vt:lpstr>
      <vt:lpstr>Two degrees:</vt:lpstr>
      <vt:lpstr>PowerPoint Presentation</vt:lpstr>
      <vt:lpstr>PowerPoint Presentation</vt:lpstr>
      <vt:lpstr>PowerPoint Presentation</vt:lpstr>
      <vt:lpstr>PowerPoint Presentation</vt:lpstr>
      <vt:lpstr>PowerPoint Presentation</vt:lpstr>
      <vt:lpstr>Expressive Power</vt:lpstr>
      <vt:lpstr>Summary</vt:lpstr>
      <vt:lpstr>Summary - cnt’d</vt:lpstr>
      <vt:lpstr>Chapter Summary</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 Concepts and Architecture</dc:subject>
  <dc:creator>Elmasri/Navathe</dc:creator>
  <cp:keywords/>
  <dc:description/>
  <cp:lastModifiedBy>Tesfamichael Gebrehiwet</cp:lastModifiedBy>
  <cp:revision>693</cp:revision>
  <cp:lastPrinted>2001-11-04T00:51:13Z</cp:lastPrinted>
  <dcterms:created xsi:type="dcterms:W3CDTF">2005-02-25T19:46:41Z</dcterms:created>
  <dcterms:modified xsi:type="dcterms:W3CDTF">2021-04-26T19:01:50Z</dcterms:modified>
  <cp:category/>
</cp:coreProperties>
</file>