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7EE-F88C-41CB-A4BE-391396361F9D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6137-A35F-47D4-A518-A67D99CCDFA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7EE-F88C-41CB-A4BE-391396361F9D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6137-A35F-47D4-A518-A67D99CCDF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7EE-F88C-41CB-A4BE-391396361F9D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6137-A35F-47D4-A518-A67D99CCDF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7EE-F88C-41CB-A4BE-391396361F9D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6137-A35F-47D4-A518-A67D99CCDF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7EE-F88C-41CB-A4BE-391396361F9D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FFF6137-A35F-47D4-A518-A67D99CCDF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7EE-F88C-41CB-A4BE-391396361F9D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6137-A35F-47D4-A518-A67D99CCDF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7EE-F88C-41CB-A4BE-391396361F9D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6137-A35F-47D4-A518-A67D99CCDF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7EE-F88C-41CB-A4BE-391396361F9D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6137-A35F-47D4-A518-A67D99CCDF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7EE-F88C-41CB-A4BE-391396361F9D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6137-A35F-47D4-A518-A67D99CCDF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7EE-F88C-41CB-A4BE-391396361F9D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6137-A35F-47D4-A518-A67D99CCDF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TW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7EE-F88C-41CB-A4BE-391396361F9D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6137-A35F-47D4-A518-A67D99CCDF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11547EE-F88C-41CB-A4BE-391396361F9D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FFF6137-A35F-47D4-A518-A67D99CCDF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544" y="-6978"/>
            <a:ext cx="8229600" cy="18288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網路安全期末專題</a:t>
            </a:r>
            <a:endParaRPr lang="zh-TW" altLang="en-US" sz="6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1988840"/>
            <a:ext cx="6408712" cy="4752528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超有創意之百慕達加解密系統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指導教授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陳建源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教授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組員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: 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A1045505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施彥廷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A1045506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莊宗儒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A1045516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蔡湘俊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A1045542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龍梓杰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A1045548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曾煜鈞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35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字母轉換數字對應表格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732003"/>
              </p:ext>
            </p:extLst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905772"/>
              </p:ext>
            </p:extLst>
          </p:nvPr>
        </p:nvGraphicFramePr>
        <p:xfrm>
          <a:off x="467544" y="2924944"/>
          <a:ext cx="82089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891"/>
                <a:gridCol w="820891"/>
                <a:gridCol w="820891"/>
                <a:gridCol w="820891"/>
                <a:gridCol w="820891"/>
                <a:gridCol w="820891"/>
                <a:gridCol w="820891"/>
                <a:gridCol w="820891"/>
                <a:gridCol w="820891"/>
                <a:gridCol w="8208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Q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982373"/>
              </p:ext>
            </p:extLst>
          </p:nvPr>
        </p:nvGraphicFramePr>
        <p:xfrm>
          <a:off x="467544" y="443711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Z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26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6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加密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第一次代換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百慕達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加密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法三階段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代換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=&gt;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換位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=&gt;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代換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137160" indent="0">
              <a:buNone/>
            </a:pP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代換範例作法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:</a:t>
            </a:r>
          </a:p>
          <a:p>
            <a:pPr marL="137160" indent="0">
              <a:buNone/>
            </a:pPr>
            <a:r>
              <a:rPr lang="zh-TW" altLang="en-US" sz="1600" dirty="0">
                <a:latin typeface="標楷體" pitchFamily="65" charset="-120"/>
                <a:ea typeface="標楷體" pitchFamily="65" charset="-120"/>
              </a:rPr>
              <a:t>內容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: APPLE </a:t>
            </a:r>
          </a:p>
          <a:p>
            <a:pPr marL="137160" indent="0">
              <a:buNone/>
            </a:pP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KEY: KEY</a:t>
            </a:r>
          </a:p>
          <a:p>
            <a:pPr marL="137160" indent="0">
              <a:buNone/>
            </a:pP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代換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STEP1: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將內容與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KEY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做加法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137160" indent="0">
              <a:buNone/>
            </a:pPr>
            <a:r>
              <a:rPr lang="zh-TW" altLang="en-US" sz="1600" dirty="0">
                <a:latin typeface="標楷體" pitchFamily="65" charset="-120"/>
                <a:ea typeface="標楷體" pitchFamily="65" charset="-120"/>
              </a:rPr>
              <a:t>代換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STEP2: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將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KEY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以及上一步驟的結果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1600" u="sng" dirty="0" smtClean="0">
                <a:solidFill>
                  <a:srgbClr val="92D050"/>
                </a:solidFill>
                <a:latin typeface="標楷體" pitchFamily="65" charset="-120"/>
                <a:ea typeface="標楷體" pitchFamily="65" charset="-120"/>
              </a:rPr>
              <a:t>綠字底線字母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加入百慕達三角形</a:t>
            </a:r>
            <a:endParaRPr lang="en-US" altLang="zh-TW" sz="1600" dirty="0">
              <a:latin typeface="標楷體" pitchFamily="65" charset="-120"/>
              <a:ea typeface="標楷體" pitchFamily="65" charset="-120"/>
            </a:endParaRPr>
          </a:p>
          <a:p>
            <a:pPr marL="137160" indent="0">
              <a:buNone/>
            </a:pPr>
            <a:r>
              <a:rPr lang="zh-TW" altLang="en-US" sz="1600" dirty="0">
                <a:latin typeface="標楷體" pitchFamily="65" charset="-120"/>
                <a:ea typeface="標楷體" pitchFamily="65" charset="-120"/>
              </a:rPr>
              <a:t>代換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STEP3:</a:t>
            </a:r>
            <a:r>
              <a:rPr lang="zh-TW" altLang="en-US" sz="1600" dirty="0">
                <a:latin typeface="標楷體" pitchFamily="65" charset="-120"/>
                <a:ea typeface="標楷體" pitchFamily="65" charset="-120"/>
              </a:rPr>
              <a:t>將三角形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中</a:t>
            </a:r>
            <a:r>
              <a:rPr lang="zh-TW" altLang="en-US" sz="16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由最左至右縱向的字母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依序填入</a:t>
            </a:r>
            <a:r>
              <a:rPr lang="zh-TW" altLang="en-US" sz="1600" dirty="0">
                <a:latin typeface="標楷體" pitchFamily="65" charset="-120"/>
                <a:ea typeface="標楷體" pitchFamily="65" charset="-120"/>
              </a:rPr>
              <a:t>再將剩餘的內容作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加法得出第一階段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137160" indent="0">
              <a:buNone/>
            </a:pPr>
            <a:r>
              <a:rPr lang="en-US" altLang="zh-TW" dirty="0" smtClean="0"/>
              <a:t>    APPLE             </a:t>
            </a:r>
            <a:r>
              <a:rPr lang="en-US" altLang="zh-TW" sz="1200" dirty="0" smtClean="0"/>
              <a:t>A=&gt;1 ,K=&gt;11, 1+11=12,12mod26=12=&gt;L                       </a:t>
            </a:r>
            <a:r>
              <a:rPr lang="zh-TW" altLang="en-US" sz="1200" dirty="0" smtClean="0"/>
              <a:t>百慕達三角形</a:t>
            </a:r>
            <a:r>
              <a:rPr lang="en-US" altLang="zh-TW" sz="1200" dirty="0" smtClean="0"/>
              <a:t>:</a:t>
            </a:r>
          </a:p>
          <a:p>
            <a:pPr marL="137160" indent="0">
              <a:buNone/>
            </a:pPr>
            <a:r>
              <a:rPr lang="en-US" altLang="zh-TW" dirty="0" smtClean="0"/>
              <a:t>+)KEY                  </a:t>
            </a:r>
            <a:r>
              <a:rPr lang="en-US" altLang="zh-TW" sz="1200" dirty="0" smtClean="0"/>
              <a:t>P=&gt;16, E=&gt;5, 16+5=21 ,21mod26=21=&gt;U</a:t>
            </a:r>
            <a:r>
              <a:rPr lang="zh-TW" altLang="en-US" sz="1200" dirty="0" smtClean="0"/>
              <a:t>                                     </a:t>
            </a:r>
            <a:r>
              <a:rPr lang="en-US" altLang="zh-TW" sz="1200" dirty="0" smtClean="0"/>
              <a:t>K</a:t>
            </a:r>
          </a:p>
          <a:p>
            <a:pPr marL="13716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u="sng" dirty="0" smtClean="0">
                <a:solidFill>
                  <a:srgbClr val="92D050"/>
                </a:solidFill>
              </a:rPr>
              <a:t>LUO</a:t>
            </a:r>
            <a:r>
              <a:rPr lang="en-US" altLang="zh-TW" dirty="0" smtClean="0"/>
              <a:t>XJ             </a:t>
            </a:r>
            <a:r>
              <a:rPr lang="en-US" altLang="zh-TW" sz="1200" dirty="0" smtClean="0"/>
              <a:t>P=&gt;16,Y=&gt;25,16+25=41,41mod26=15=&gt;O                                          Y</a:t>
            </a:r>
          </a:p>
          <a:p>
            <a:pPr marL="137160" indent="0">
              <a:buNone/>
            </a:pPr>
            <a:r>
              <a:rPr lang="en-US" altLang="zh-TW" sz="1200" dirty="0"/>
              <a:t> </a:t>
            </a:r>
            <a:r>
              <a:rPr lang="en-US" altLang="zh-TW" sz="1200" dirty="0" smtClean="0"/>
              <a:t>                                                                                                                                                                                   </a:t>
            </a:r>
            <a:r>
              <a:rPr lang="en-US" altLang="zh-TW" sz="1200" u="sng" dirty="0" smtClean="0">
                <a:solidFill>
                  <a:srgbClr val="92D050"/>
                </a:solidFill>
              </a:rPr>
              <a:t>U</a:t>
            </a:r>
            <a:r>
              <a:rPr lang="en-US" altLang="zh-TW" sz="1200" dirty="0" smtClean="0"/>
              <a:t>         </a:t>
            </a:r>
            <a:r>
              <a:rPr lang="en-US" altLang="zh-TW" sz="1200" u="sng" dirty="0" smtClean="0">
                <a:solidFill>
                  <a:srgbClr val="92D050"/>
                </a:solidFill>
              </a:rPr>
              <a:t>O</a:t>
            </a:r>
            <a:endParaRPr lang="en-US" altLang="zh-TW" sz="1200" u="sng" dirty="0">
              <a:solidFill>
                <a:srgbClr val="92D05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6874026" y="561881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u="sng" dirty="0" smtClean="0">
                <a:solidFill>
                  <a:srgbClr val="FF0000"/>
                </a:solidFill>
              </a:rPr>
              <a:t>L</a:t>
            </a:r>
            <a:endParaRPr lang="zh-TW" altLang="en-US" sz="1200" u="sng" dirty="0">
              <a:solidFill>
                <a:srgbClr val="FF0000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7162058" y="533078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514885" y="5190553"/>
            <a:ext cx="18722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1690272" y="473470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L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1978304" y="473470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72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加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密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換位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換位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STEP1: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將上一階段結果做成百慕達三角形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137160" indent="0">
              <a:buNone/>
            </a:pPr>
            <a:r>
              <a:rPr lang="zh-TW" altLang="en-US" sz="1600" dirty="0">
                <a:latin typeface="標楷體" pitchFamily="65" charset="-120"/>
                <a:ea typeface="標楷體" pitchFamily="65" charset="-120"/>
              </a:rPr>
              <a:t>換位</a:t>
            </a:r>
            <a:r>
              <a:rPr lang="en-US" altLang="zh-TW" sz="1600" dirty="0">
                <a:latin typeface="標楷體" pitchFamily="65" charset="-120"/>
                <a:ea typeface="標楷體" pitchFamily="65" charset="-120"/>
              </a:rPr>
              <a:t>STEP2:</a:t>
            </a:r>
            <a:r>
              <a:rPr lang="zh-TW" altLang="en-US" sz="1600" dirty="0">
                <a:latin typeface="標楷體" pitchFamily="65" charset="-120"/>
                <a:ea typeface="標楷體" pitchFamily="65" charset="-120"/>
              </a:rPr>
              <a:t>將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三角形由最左至右縱向排序即完成換位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137160" indent="0">
              <a:buNone/>
            </a:pPr>
            <a:endParaRPr lang="en-US" altLang="zh-TW" sz="1600" dirty="0">
              <a:latin typeface="標楷體" pitchFamily="65" charset="-120"/>
              <a:ea typeface="標楷體" pitchFamily="65" charset="-120"/>
            </a:endParaRPr>
          </a:p>
          <a:p>
            <a:pPr marL="137160" indent="0">
              <a:buNone/>
            </a:pP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範例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 上一階段結果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LUOXJ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                百慕達三角形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:</a:t>
            </a:r>
          </a:p>
          <a:p>
            <a:pPr marL="137160" indent="0">
              <a:buNone/>
            </a:pPr>
            <a:r>
              <a:rPr lang="zh-TW" altLang="en-US" sz="16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                                           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L</a:t>
            </a:r>
          </a:p>
          <a:p>
            <a:pPr marL="137160" indent="0">
              <a:buNone/>
            </a:pPr>
            <a:r>
              <a:rPr lang="en-US" altLang="zh-TW" sz="16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     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則排序結果為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XULJO                  U     O</a:t>
            </a:r>
          </a:p>
          <a:p>
            <a:pPr marL="137160" indent="0">
              <a:buNone/>
            </a:pPr>
            <a:r>
              <a:rPr lang="en-US" altLang="zh-TW" sz="16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                                     X           J</a:t>
            </a:r>
          </a:p>
          <a:p>
            <a:pPr marL="137160" indent="0">
              <a:buNone/>
            </a:pPr>
            <a:endParaRPr lang="zh-TW" altLang="en-US" sz="1600" dirty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4572000" y="2780928"/>
            <a:ext cx="0" cy="1080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932040" y="2780928"/>
            <a:ext cx="0" cy="1080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5220072" y="2780928"/>
            <a:ext cx="0" cy="1080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5508104" y="2780928"/>
            <a:ext cx="0" cy="1080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5868144" y="2780928"/>
            <a:ext cx="0" cy="1080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4499992" y="3933056"/>
            <a:ext cx="14401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4860032" y="3933056"/>
            <a:ext cx="14401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5148064" y="3933056"/>
            <a:ext cx="14401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5436096" y="3933056"/>
            <a:ext cx="14401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5796136" y="3933056"/>
            <a:ext cx="14401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34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加密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第二次代換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上一階段結果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:XULJO</a:t>
            </a:r>
          </a:p>
          <a:p>
            <a:pPr marL="137160" indent="0">
              <a:buNone/>
            </a:pPr>
            <a:endParaRPr lang="en-US" altLang="zh-TW" sz="1600" dirty="0">
              <a:latin typeface="標楷體" pitchFamily="65" charset="-120"/>
              <a:ea typeface="標楷體" pitchFamily="65" charset="-120"/>
            </a:endParaRPr>
          </a:p>
          <a:p>
            <a:pPr marL="137160" indent="0">
              <a:buNone/>
            </a:pPr>
            <a:r>
              <a:rPr lang="en-US" altLang="zh-TW" dirty="0" smtClean="0">
                <a:ea typeface="標楷體" pitchFamily="65" charset="-120"/>
              </a:rPr>
              <a:t>    XULJO                                       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百慕達三角形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:</a:t>
            </a:r>
          </a:p>
          <a:p>
            <a:pPr marL="137160" indent="0">
              <a:buNone/>
            </a:pPr>
            <a:r>
              <a:rPr lang="en-US" altLang="zh-TW" dirty="0" smtClean="0">
                <a:ea typeface="標楷體" pitchFamily="65" charset="-120"/>
              </a:rPr>
              <a:t>+)KEY</a:t>
            </a:r>
            <a:r>
              <a:rPr lang="zh-TW" altLang="en-US" dirty="0" smtClean="0">
                <a:ea typeface="標楷體" pitchFamily="65" charset="-120"/>
              </a:rPr>
              <a:t>                                                     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K</a:t>
            </a:r>
          </a:p>
          <a:p>
            <a:pPr marL="137160" indent="0">
              <a:buNone/>
            </a:pPr>
            <a:r>
              <a:rPr lang="en-US" altLang="zh-TW" sz="16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   </a:t>
            </a:r>
            <a:r>
              <a:rPr lang="en-US" altLang="zh-TW" u="sng" dirty="0" smtClean="0">
                <a:solidFill>
                  <a:srgbClr val="92D050"/>
                </a:solidFill>
                <a:ea typeface="標楷體" pitchFamily="65" charset="-120"/>
              </a:rPr>
              <a:t>IZK</a:t>
            </a:r>
            <a:r>
              <a:rPr lang="en-US" altLang="zh-TW" dirty="0" smtClean="0">
                <a:ea typeface="標楷體" pitchFamily="65" charset="-120"/>
              </a:rPr>
              <a:t>ST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                                             Y</a:t>
            </a:r>
          </a:p>
          <a:p>
            <a:pPr marL="137160" indent="0">
              <a:buNone/>
            </a:pP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                                                        </a:t>
            </a:r>
            <a:r>
              <a:rPr lang="en-US" altLang="zh-TW" sz="1600" u="sng" dirty="0" smtClean="0">
                <a:solidFill>
                  <a:srgbClr val="92D050"/>
                </a:solidFill>
                <a:latin typeface="標楷體" pitchFamily="65" charset="-120"/>
                <a:ea typeface="標楷體" pitchFamily="65" charset="-120"/>
              </a:rPr>
              <a:t>Z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     </a:t>
            </a:r>
            <a:r>
              <a:rPr lang="en-US" altLang="zh-TW" sz="1600" u="sng" dirty="0" smtClean="0">
                <a:solidFill>
                  <a:srgbClr val="92D050"/>
                </a:solidFill>
                <a:latin typeface="標楷體" pitchFamily="65" charset="-120"/>
                <a:ea typeface="標楷體" pitchFamily="65" charset="-120"/>
              </a:rPr>
              <a:t>K</a:t>
            </a:r>
          </a:p>
          <a:p>
            <a:pPr marL="137160" indent="0">
              <a:buNone/>
            </a:pPr>
            <a:endParaRPr lang="en-US" altLang="zh-TW" sz="1600" u="sng" dirty="0">
              <a:solidFill>
                <a:srgbClr val="92D050"/>
              </a:solidFill>
              <a:latin typeface="標楷體" pitchFamily="65" charset="-120"/>
              <a:ea typeface="標楷體" pitchFamily="65" charset="-120"/>
            </a:endParaRPr>
          </a:p>
          <a:p>
            <a:pPr marL="137160" indent="0">
              <a:buNone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得出最終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密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文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結果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:IZKST</a:t>
            </a:r>
          </a:p>
          <a:p>
            <a:pPr marL="137160" indent="0">
              <a:buNone/>
            </a:pPr>
            <a:endParaRPr lang="en-US" altLang="zh-TW" sz="1600" dirty="0">
              <a:latin typeface="標楷體" pitchFamily="65" charset="-120"/>
              <a:ea typeface="標楷體" pitchFamily="65" charset="-120"/>
            </a:endParaRPr>
          </a:p>
          <a:p>
            <a:pPr marL="137160" indent="0">
              <a:buNone/>
            </a:pPr>
            <a:endParaRPr lang="zh-TW" altLang="en-US" sz="1600" dirty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611560" y="3212976"/>
            <a:ext cx="18722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/>
          <p:cNvSpPr/>
          <p:nvPr/>
        </p:nvSpPr>
        <p:spPr>
          <a:xfrm>
            <a:off x="6012160" y="342900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5666780" y="378904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u="sng" dirty="0" smtClean="0">
                <a:solidFill>
                  <a:srgbClr val="FF0000"/>
                </a:solidFill>
              </a:rPr>
              <a:t>I</a:t>
            </a:r>
            <a:endParaRPr lang="zh-TW" altLang="en-US" sz="1200" u="sng" dirty="0">
              <a:solidFill>
                <a:srgbClr val="FF0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1691680" y="2852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u="sng" dirty="0" smtClean="0">
                <a:solidFill>
                  <a:srgbClr val="FF0000"/>
                </a:solidFill>
              </a:rPr>
              <a:t>I</a:t>
            </a:r>
            <a:endParaRPr lang="zh-TW" altLang="en-US" sz="1200" u="sng" dirty="0">
              <a:solidFill>
                <a:srgbClr val="FF000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1979712" y="2852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96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解密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同加密有代換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=&gt;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換位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=&gt;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代換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3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階段作法大致相同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 marL="137160" indent="0"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相異處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加法變為減法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137160" indent="0"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範例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:</a:t>
            </a:r>
          </a:p>
          <a:p>
            <a:pPr marL="137160" indent="0">
              <a:buNone/>
            </a:pP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第一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階段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:</a:t>
            </a:r>
          </a:p>
          <a:p>
            <a:pPr marL="137160" indent="0">
              <a:buNone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dirty="0" smtClean="0">
                <a:ea typeface="標楷體" pitchFamily="65" charset="-120"/>
              </a:rPr>
              <a:t>IZKST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    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     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百慕達三角形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:</a:t>
            </a:r>
          </a:p>
          <a:p>
            <a:pPr marL="137160" indent="0">
              <a:buNone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-)</a:t>
            </a:r>
            <a:r>
              <a:rPr lang="en-US" altLang="zh-TW" dirty="0" smtClean="0">
                <a:ea typeface="標楷體" pitchFamily="65" charset="-120"/>
              </a:rPr>
              <a:t>KEY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                   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K</a:t>
            </a:r>
          </a:p>
          <a:p>
            <a:pPr marL="137160" indent="0"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dirty="0" smtClean="0">
                <a:ea typeface="標楷體" pitchFamily="65" charset="-120"/>
              </a:rPr>
              <a:t>XULJO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                  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 Y</a:t>
            </a:r>
          </a:p>
          <a:p>
            <a:pPr marL="137160" indent="0">
              <a:buNone/>
            </a:pP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                      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    Z     K</a:t>
            </a:r>
            <a:endParaRPr lang="zh-TW" altLang="en-US" sz="1600" dirty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611560" y="4653136"/>
            <a:ext cx="18722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/>
          <p:cNvSpPr/>
          <p:nvPr/>
        </p:nvSpPr>
        <p:spPr>
          <a:xfrm>
            <a:off x="5067997" y="486916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4779965" y="535582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I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1757724" y="422108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I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044593" y="422189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72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解密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137160" indent="0"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第二階段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:</a:t>
            </a:r>
          </a:p>
          <a:p>
            <a:pPr marL="137160" indent="0">
              <a:buNone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XULJO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依照加密方式的順位擺好如下左圖再由上到下讀取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即完成第二階段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137160" indent="0">
              <a:buNone/>
            </a:pPr>
            <a:r>
              <a:rPr lang="zh-TW" altLang="en-US" sz="16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                          百慕達三角形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:               </a:t>
            </a:r>
          </a:p>
          <a:p>
            <a:pPr marL="137160" indent="0">
              <a:buNone/>
            </a:pPr>
            <a:r>
              <a:rPr lang="zh-TW" altLang="en-US" sz="16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            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L</a:t>
            </a:r>
          </a:p>
          <a:p>
            <a:pPr marL="137160" indent="0">
              <a:buNone/>
            </a:pPr>
            <a:r>
              <a:rPr lang="en-US" altLang="zh-TW" sz="16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          U   O           =&gt;    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LUOXJ</a:t>
            </a:r>
          </a:p>
          <a:p>
            <a:pPr marL="137160" indent="0">
              <a:buNone/>
            </a:pPr>
            <a:r>
              <a:rPr lang="en-US" altLang="zh-TW" sz="16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        X   J</a:t>
            </a:r>
          </a:p>
          <a:p>
            <a:pPr marL="137160" indent="0"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第三階段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:</a:t>
            </a:r>
          </a:p>
          <a:p>
            <a:pPr marL="137160" indent="0"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dirty="0" smtClean="0">
                <a:ea typeface="標楷體" pitchFamily="65" charset="-120"/>
              </a:rPr>
              <a:t>LUOXJ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      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百慕達</a:t>
            </a:r>
            <a:r>
              <a:rPr lang="zh-TW" altLang="en-US" sz="1600" dirty="0">
                <a:latin typeface="標楷體" pitchFamily="65" charset="-120"/>
                <a:ea typeface="標楷體" pitchFamily="65" charset="-120"/>
              </a:rPr>
              <a:t>三角形</a:t>
            </a:r>
            <a:r>
              <a:rPr lang="en-US" altLang="zh-TW" sz="1600" dirty="0">
                <a:latin typeface="標楷體" pitchFamily="65" charset="-120"/>
                <a:ea typeface="標楷體" pitchFamily="65" charset="-120"/>
              </a:rPr>
              <a:t>: 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137160" indent="0">
              <a:buNone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-)</a:t>
            </a:r>
            <a:r>
              <a:rPr lang="en-US" altLang="zh-TW" dirty="0" smtClean="0">
                <a:ea typeface="標楷體" pitchFamily="65" charset="-120"/>
              </a:rPr>
              <a:t>KEY                            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K</a:t>
            </a:r>
            <a:endParaRPr lang="en-US" altLang="zh-TW" sz="1600" dirty="0">
              <a:latin typeface="標楷體" pitchFamily="65" charset="-120"/>
              <a:ea typeface="標楷體" pitchFamily="65" charset="-120"/>
            </a:endParaRPr>
          </a:p>
          <a:p>
            <a:pPr marL="137160" indent="0">
              <a:buNone/>
            </a:pP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   </a:t>
            </a:r>
            <a:r>
              <a:rPr lang="en-US" altLang="zh-TW" dirty="0" smtClean="0">
                <a:ea typeface="標楷體" pitchFamily="65" charset="-120"/>
              </a:rPr>
              <a:t>APPLE                     </a:t>
            </a:r>
            <a:r>
              <a:rPr lang="en-US" altLang="zh-TW" sz="16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    Y</a:t>
            </a:r>
          </a:p>
          <a:p>
            <a:pPr marL="137160" indent="0">
              <a:buNone/>
            </a:pP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                                   </a:t>
            </a:r>
            <a:r>
              <a:rPr lang="en-US" altLang="zh-TW" sz="1600" u="sng" dirty="0" smtClean="0">
                <a:solidFill>
                  <a:srgbClr val="92D050"/>
                </a:solidFill>
                <a:latin typeface="標楷體" pitchFamily="65" charset="-120"/>
                <a:ea typeface="標楷體" pitchFamily="65" charset="-120"/>
              </a:rPr>
              <a:t>U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    </a:t>
            </a:r>
            <a:r>
              <a:rPr lang="en-US" altLang="zh-TW" sz="1600" u="sng" dirty="0" smtClean="0">
                <a:solidFill>
                  <a:srgbClr val="92D050"/>
                </a:solidFill>
                <a:latin typeface="標楷體" pitchFamily="65" charset="-120"/>
                <a:ea typeface="標楷體" pitchFamily="65" charset="-120"/>
              </a:rPr>
              <a:t>O</a:t>
            </a:r>
          </a:p>
        </p:txBody>
      </p:sp>
      <p:cxnSp>
        <p:nvCxnSpPr>
          <p:cNvPr id="4" name="直線接點 3"/>
          <p:cNvCxnSpPr/>
          <p:nvPr/>
        </p:nvCxnSpPr>
        <p:spPr>
          <a:xfrm>
            <a:off x="467544" y="5733256"/>
            <a:ext cx="18722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/>
          <p:cNvSpPr/>
          <p:nvPr/>
        </p:nvSpPr>
        <p:spPr>
          <a:xfrm>
            <a:off x="3851920" y="58772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3518006" y="62373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u="sng" dirty="0" smtClean="0">
                <a:solidFill>
                  <a:srgbClr val="FF0000"/>
                </a:solidFill>
              </a:rPr>
              <a:t>L</a:t>
            </a:r>
            <a:endParaRPr lang="zh-TW" altLang="en-US" sz="1200" u="sng" dirty="0">
              <a:solidFill>
                <a:srgbClr val="FF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1763688" y="540801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u="sng" dirty="0" smtClean="0">
                <a:solidFill>
                  <a:srgbClr val="FF0000"/>
                </a:solidFill>
              </a:rPr>
              <a:t>L</a:t>
            </a:r>
            <a:endParaRPr lang="zh-TW" altLang="en-US" sz="1200" u="sng" dirty="0">
              <a:solidFill>
                <a:srgbClr val="FF0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002525" y="540264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1439652" y="3435531"/>
            <a:ext cx="12241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403648" y="3717032"/>
            <a:ext cx="12241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403648" y="4077072"/>
            <a:ext cx="12241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50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4709160"/>
          </a:xfrm>
        </p:spPr>
        <p:txBody>
          <a:bodyPr/>
          <a:lstStyle/>
          <a:p>
            <a:pPr marL="137160" indent="0" algn="ctr">
              <a:buNone/>
            </a:pPr>
            <a:endParaRPr lang="en-US" altLang="zh-TW" dirty="0" smtClean="0"/>
          </a:p>
          <a:p>
            <a:pPr marL="137160" indent="0" algn="ctr">
              <a:buNone/>
            </a:pPr>
            <a:endParaRPr lang="en-US" altLang="zh-TW" dirty="0"/>
          </a:p>
          <a:p>
            <a:pPr marL="137160" indent="0" algn="ctr">
              <a:buNone/>
            </a:pPr>
            <a:endParaRPr lang="en-US" altLang="zh-TW" dirty="0" smtClean="0"/>
          </a:p>
          <a:p>
            <a:pPr marL="137160" indent="0" algn="ctr">
              <a:buNone/>
            </a:pPr>
            <a:endParaRPr lang="en-US" altLang="zh-TW" dirty="0"/>
          </a:p>
          <a:p>
            <a:pPr marL="137160" indent="0" algn="ctr">
              <a:buNone/>
            </a:pPr>
            <a:r>
              <a:rPr lang="en-US" altLang="zh-TW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zh-TW" alt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366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鋒芒">
  <a:themeElements>
    <a:clrScheme name="鋒芒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鋒芒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鋒芒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214</TotalTime>
  <Words>433</Words>
  <Application>Microsoft Office PowerPoint</Application>
  <PresentationFormat>如螢幕大小 (4:3)</PresentationFormat>
  <Paragraphs>139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鋒芒</vt:lpstr>
      <vt:lpstr>網路安全期末專題</vt:lpstr>
      <vt:lpstr>字母轉換數字對應表格</vt:lpstr>
      <vt:lpstr>加密(第一次代換)</vt:lpstr>
      <vt:lpstr>加密(換位)</vt:lpstr>
      <vt:lpstr>加密(第二次代換)</vt:lpstr>
      <vt:lpstr>解密</vt:lpstr>
      <vt:lpstr>解密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19</cp:revision>
  <dcterms:created xsi:type="dcterms:W3CDTF">2018-06-13T08:57:39Z</dcterms:created>
  <dcterms:modified xsi:type="dcterms:W3CDTF">2018-06-13T12:31:53Z</dcterms:modified>
</cp:coreProperties>
</file>