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D9D9D9"/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/>
    <p:restoredTop sz="96538"/>
  </p:normalViewPr>
  <p:slideViewPr>
    <p:cSldViewPr snapToGrid="0" snapToObjects="1">
      <p:cViewPr>
        <p:scale>
          <a:sx n="120" d="100"/>
          <a:sy n="120" d="100"/>
        </p:scale>
        <p:origin x="165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5C0E-6C43-904B-ADD1-D71195EF01F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93C-5DF0-0144-8873-60F00C90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9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5C0E-6C43-904B-ADD1-D71195EF01F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93C-5DF0-0144-8873-60F00C90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5C0E-6C43-904B-ADD1-D71195EF01F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93C-5DF0-0144-8873-60F00C90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5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5C0E-6C43-904B-ADD1-D71195EF01F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93C-5DF0-0144-8873-60F00C90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9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5C0E-6C43-904B-ADD1-D71195EF01F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93C-5DF0-0144-8873-60F00C90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2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5C0E-6C43-904B-ADD1-D71195EF01F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93C-5DF0-0144-8873-60F00C90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0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5C0E-6C43-904B-ADD1-D71195EF01F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93C-5DF0-0144-8873-60F00C90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8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5C0E-6C43-904B-ADD1-D71195EF01F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93C-5DF0-0144-8873-60F00C90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5C0E-6C43-904B-ADD1-D71195EF01F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93C-5DF0-0144-8873-60F00C90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8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5C0E-6C43-904B-ADD1-D71195EF01F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93C-5DF0-0144-8873-60F00C90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7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5C0E-6C43-904B-ADD1-D71195EF01F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E93C-5DF0-0144-8873-60F00C90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B5C0E-6C43-904B-ADD1-D71195EF01F8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DE93C-5DF0-0144-8873-60F00C903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2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/>
          <p:cNvGrpSpPr/>
          <p:nvPr/>
        </p:nvGrpSpPr>
        <p:grpSpPr>
          <a:xfrm>
            <a:off x="1095815" y="507593"/>
            <a:ext cx="2884534" cy="2724364"/>
            <a:chOff x="2192530" y="1199696"/>
            <a:chExt cx="1715587" cy="1716375"/>
          </a:xfrm>
        </p:grpSpPr>
        <p:grpSp>
          <p:nvGrpSpPr>
            <p:cNvPr id="117" name="Group 116"/>
            <p:cNvGrpSpPr/>
            <p:nvPr/>
          </p:nvGrpSpPr>
          <p:grpSpPr>
            <a:xfrm>
              <a:off x="2192531" y="1199696"/>
              <a:ext cx="1715586" cy="1711746"/>
              <a:chOff x="1021210" y="482112"/>
              <a:chExt cx="2287448" cy="2282328"/>
            </a:xfrm>
            <a:solidFill>
              <a:srgbClr val="EFEFEF">
                <a:alpha val="73333"/>
              </a:srgb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1241846" y="691411"/>
                <a:ext cx="229420" cy="2416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468672" y="928871"/>
                <a:ext cx="229420" cy="2344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699479" y="1152155"/>
                <a:ext cx="229420" cy="2416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021210" y="925514"/>
                <a:ext cx="218810" cy="23306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248359" y="1152154"/>
                <a:ext cx="205582" cy="2344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021629" y="482112"/>
                <a:ext cx="225521" cy="2094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465129" y="482713"/>
                <a:ext cx="229420" cy="2094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160219" y="694417"/>
                <a:ext cx="229420" cy="2416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391021" y="927901"/>
                <a:ext cx="229420" cy="2344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931631" y="932496"/>
                <a:ext cx="210323" cy="2174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932050" y="485118"/>
                <a:ext cx="229420" cy="2094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387478" y="485719"/>
                <a:ext cx="229420" cy="2094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00804" y="696280"/>
                <a:ext cx="229420" cy="2416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158031" y="1155699"/>
                <a:ext cx="241155" cy="2268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076506" y="691411"/>
                <a:ext cx="229420" cy="2416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843816" y="925513"/>
                <a:ext cx="237992" cy="2270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848337" y="482112"/>
                <a:ext cx="229420" cy="20942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621067" y="689298"/>
                <a:ext cx="229420" cy="2416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616559" y="1152979"/>
                <a:ext cx="230922" cy="2268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077736" y="1153838"/>
                <a:ext cx="230922" cy="2268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241846" y="1614667"/>
                <a:ext cx="229420" cy="227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468672" y="1852127"/>
                <a:ext cx="229420" cy="2344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699479" y="2075411"/>
                <a:ext cx="229420" cy="2416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021210" y="1848770"/>
                <a:ext cx="229420" cy="2234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8359" y="2075410"/>
                <a:ext cx="203174" cy="2344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025605" y="1382982"/>
                <a:ext cx="229420" cy="2322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458043" y="1380759"/>
                <a:ext cx="241159" cy="2350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160219" y="1617673"/>
                <a:ext cx="229420" cy="2250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391021" y="1851157"/>
                <a:ext cx="229420" cy="2344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931631" y="1847800"/>
                <a:ext cx="229420" cy="2280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932050" y="1392471"/>
                <a:ext cx="229420" cy="2207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391454" y="1386436"/>
                <a:ext cx="229420" cy="2293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700804" y="1619536"/>
                <a:ext cx="229420" cy="2221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158031" y="2078956"/>
                <a:ext cx="241155" cy="2344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076506" y="1614667"/>
                <a:ext cx="229420" cy="2416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843816" y="1848769"/>
                <a:ext cx="237992" cy="2270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841310" y="1389464"/>
                <a:ext cx="240423" cy="2238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621067" y="1612554"/>
                <a:ext cx="229420" cy="2416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616559" y="2076236"/>
                <a:ext cx="230922" cy="2372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077736" y="2077094"/>
                <a:ext cx="230922" cy="2268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457934" y="2308516"/>
                <a:ext cx="240703" cy="2118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029707" y="2305158"/>
                <a:ext cx="210186" cy="2234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385720" y="2307546"/>
                <a:ext cx="239843" cy="2200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919650" y="2316427"/>
                <a:ext cx="222304" cy="2156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834603" y="2305157"/>
                <a:ext cx="243133" cy="2270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701609" y="2530836"/>
                <a:ext cx="229420" cy="2319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241846" y="2534205"/>
                <a:ext cx="229420" cy="2302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151518" y="2537750"/>
                <a:ext cx="241155" cy="2249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2619123" y="2523765"/>
                <a:ext cx="230922" cy="2372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071223" y="2535889"/>
                <a:ext cx="230922" cy="2249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2196137" y="1199811"/>
              <a:ext cx="1711980" cy="17162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2192530" y="1201951"/>
              <a:ext cx="1711982" cy="1711982"/>
              <a:chOff x="1018472" y="478573"/>
              <a:chExt cx="2282642" cy="2282642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1018472" y="691412"/>
                <a:ext cx="2282642" cy="1835888"/>
                <a:chOff x="3621972" y="3650512"/>
                <a:chExt cx="2054432" cy="1835888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>
                  <a:off x="3621973" y="3650512"/>
                  <a:ext cx="2054431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621973" y="3887973"/>
                  <a:ext cx="2054431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621973" y="4111257"/>
                  <a:ext cx="2054431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3621972" y="4341628"/>
                  <a:ext cx="2054431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621972" y="4579089"/>
                  <a:ext cx="2054431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3621972" y="4802373"/>
                  <a:ext cx="2054431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3621972" y="5032744"/>
                  <a:ext cx="2054431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3621972" y="5270205"/>
                  <a:ext cx="2054431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3621972" y="5486400"/>
                  <a:ext cx="2054431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/>
              <p:cNvGrpSpPr/>
              <p:nvPr/>
            </p:nvGrpSpPr>
            <p:grpSpPr>
              <a:xfrm rot="5400000">
                <a:off x="1018471" y="701950"/>
                <a:ext cx="2282642" cy="1835888"/>
                <a:chOff x="3621972" y="3650512"/>
                <a:chExt cx="2054432" cy="1835888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>
                  <a:off x="3621973" y="3650512"/>
                  <a:ext cx="2054431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621973" y="3887973"/>
                  <a:ext cx="2054431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3621973" y="4111257"/>
                  <a:ext cx="2054431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3621972" y="4341628"/>
                  <a:ext cx="2054431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3621972" y="4579089"/>
                  <a:ext cx="2054431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621972" y="4802373"/>
                  <a:ext cx="2054431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3621972" y="5032744"/>
                  <a:ext cx="2054431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3621972" y="5270205"/>
                  <a:ext cx="2054431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3621972" y="5486400"/>
                  <a:ext cx="2054431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23" name="Left Brace 122"/>
          <p:cNvSpPr/>
          <p:nvPr/>
        </p:nvSpPr>
        <p:spPr>
          <a:xfrm>
            <a:off x="908389" y="507593"/>
            <a:ext cx="122581" cy="2746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4" name="TextBox 123"/>
          <p:cNvSpPr txBox="1"/>
          <p:nvPr/>
        </p:nvSpPr>
        <p:spPr>
          <a:xfrm>
            <a:off x="223183" y="447585"/>
            <a:ext cx="85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 cm</a:t>
            </a:r>
          </a:p>
        </p:txBody>
      </p:sp>
      <p:sp>
        <p:nvSpPr>
          <p:cNvPr id="128" name="Right Arrow 127"/>
          <p:cNvSpPr/>
          <p:nvPr/>
        </p:nvSpPr>
        <p:spPr>
          <a:xfrm>
            <a:off x="4261480" y="1699515"/>
            <a:ext cx="581439" cy="3407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964220"/>
              </p:ext>
            </p:extLst>
          </p:nvPr>
        </p:nvGraphicFramePr>
        <p:xfrm>
          <a:off x="5408622" y="401782"/>
          <a:ext cx="2221182" cy="1813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60"/>
                <a:gridCol w="441960"/>
                <a:gridCol w="441960"/>
                <a:gridCol w="441960"/>
                <a:gridCol w="453342"/>
              </a:tblGrid>
              <a:tr h="6857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Sp1</a:t>
                      </a:r>
                      <a:endParaRPr lang="en-US" sz="1400" dirty="0"/>
                    </a:p>
                  </a:txBody>
                  <a:tcPr marL="68580" marR="68580" marT="34290" marB="3429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Sp2</a:t>
                      </a:r>
                      <a:endParaRPr lang="en-US" sz="1400" dirty="0"/>
                    </a:p>
                  </a:txBody>
                  <a:tcPr marL="68580" marR="68580" marT="34290" marB="3429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Sp3</a:t>
                      </a:r>
                      <a:endParaRPr lang="en-US" sz="1400" dirty="0"/>
                    </a:p>
                  </a:txBody>
                  <a:tcPr marL="68580" marR="68580" marT="34290" marB="3429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Sp4</a:t>
                      </a:r>
                      <a:endParaRPr lang="en-US" sz="1400" dirty="0"/>
                    </a:p>
                  </a:txBody>
                  <a:tcPr marL="68580" marR="68580" marT="34290" marB="3429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Sp5</a:t>
                      </a:r>
                      <a:endParaRPr lang="en-US" sz="1400" dirty="0"/>
                    </a:p>
                  </a:txBody>
                  <a:tcPr marL="68580" marR="68580" marT="34290" marB="34290" anchor="ctr" anchorCtr="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5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65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</a:tr>
              <a:tr h="2765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</a:tr>
              <a:tr h="2765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68580" marR="68580" marT="34290" marB="34290" anchor="ctr" anchorCtr="1"/>
                </a:tc>
              </a:tr>
            </a:tbl>
          </a:graphicData>
        </a:graphic>
      </p:graphicFrame>
      <p:sp>
        <p:nvSpPr>
          <p:cNvPr id="141" name="Right Arrow 140"/>
          <p:cNvSpPr/>
          <p:nvPr/>
        </p:nvSpPr>
        <p:spPr>
          <a:xfrm rot="5400000">
            <a:off x="6623887" y="3511152"/>
            <a:ext cx="581439" cy="3407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grpSp>
        <p:nvGrpSpPr>
          <p:cNvPr id="182" name="Group 181"/>
          <p:cNvGrpSpPr/>
          <p:nvPr/>
        </p:nvGrpSpPr>
        <p:grpSpPr>
          <a:xfrm>
            <a:off x="5196170" y="4386413"/>
            <a:ext cx="3487516" cy="1788717"/>
            <a:chOff x="4999879" y="4095906"/>
            <a:chExt cx="3487516" cy="178871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736495" y="4095906"/>
                  <a:ext cx="2014287" cy="76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𝑆</m:t>
                            </m:r>
                            <m:r>
                              <a:rPr lang="en-US" i="1" baseline="-25000">
                                <a:latin typeface="Cambria Math" charset="0"/>
                              </a:rPr>
                              <m:t>𝑖</m:t>
                            </m:r>
                          </m:e>
                        </m:d>
                        <m: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den>
                        </m:f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∙∑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  <m:r>
                              <a:rPr lang="en-US" i="1" baseline="-2500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495" y="4095906"/>
                  <a:ext cx="2014287" cy="76774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513725" y="4682710"/>
                  <a:ext cx="2459826" cy="410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𝑆</m:t>
                            </m:r>
                            <m:r>
                              <a:rPr lang="en-US" i="1" baseline="-25000">
                                <a:latin typeface="Cambria Math" charset="0"/>
                              </a:rPr>
                              <m:t>𝑖𝑗</m:t>
                            </m:r>
                          </m:e>
                        </m:d>
                        <m: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  <m:r>
                              <a:rPr lang="en-US" i="1" baseline="-2500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𝑆𝑗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3725" y="4682710"/>
                  <a:ext cx="2459826" cy="41007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039074" y="5062445"/>
                  <a:ext cx="344832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Cambria Math" charset="0"/>
                      <a:ea typeface="Cambria Math" charset="0"/>
                      <a:cs typeface="Cambria Math" charset="0"/>
                    </a:rPr>
                    <a:t>Var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𝑆</m:t>
                          </m:r>
                          <m:r>
                            <a:rPr lang="en-US" i="1" baseline="-25000">
                              <a:latin typeface="Cambria Math" charset="0"/>
                            </a:rPr>
                            <m:t>𝑖𝑗</m:t>
                          </m:r>
                        </m:e>
                      </m:d>
                      <m:r>
                        <a:rPr lang="mr-I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US" i="1" baseline="-2500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𝑖𝑗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∙(1 −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US" i="1" baseline="-2500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𝑖𝑗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n-US" baseline="-25000" dirty="0"/>
                </a:p>
              </p:txBody>
            </p:sp>
          </mc:Choice>
          <mc:Fallback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9074" y="5062445"/>
                  <a:ext cx="3448321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248" t="-141304" r="-177" b="-1782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4999879" y="5474550"/>
                  <a:ext cx="3487516" cy="4100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𝐶𝐼</m:t>
                      </m:r>
                      <m:r>
                        <a:rPr lang="en-US" i="1" baseline="-25000">
                          <a:latin typeface="Cambria Math" charset="0"/>
                        </a:rPr>
                        <m:t>95%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  <m:r>
                            <a:rPr lang="en-US" i="1" baseline="-2500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𝑖𝑗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±</m:t>
                      </m:r>
                    </m:oMath>
                  </a14:m>
                  <a:r>
                    <a:rPr lang="en-US" i="1" dirty="0">
                      <a:latin typeface="Cambria Math" charset="0"/>
                      <a:ea typeface="Cambria Math" charset="0"/>
                      <a:cs typeface="Cambria Math" charset="0"/>
                    </a:rPr>
                    <a:t> 1.96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∙</m:t>
                      </m:r>
                      <m:r>
                        <m:rPr>
                          <m:nor/>
                        </m:rPr>
                        <a:rPr lang="en-US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𝑆</m:t>
                          </m:r>
                          <m:r>
                            <a:rPr lang="en-US" i="1" baseline="-25000">
                              <a:latin typeface="Cambria Math" charset="0"/>
                            </a:rPr>
                            <m:t>𝑖𝑗</m:t>
                          </m:r>
                        </m:e>
                      </m:d>
                    </m:oMath>
                  </a14:m>
                  <a:endParaRPr lang="en-US" i="1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9879" y="5474550"/>
                  <a:ext cx="3487516" cy="4100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73" t="-97015" b="-895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8" name="Right Arrow 147"/>
          <p:cNvSpPr/>
          <p:nvPr/>
        </p:nvSpPr>
        <p:spPr>
          <a:xfrm rot="10800000">
            <a:off x="4265259" y="5081388"/>
            <a:ext cx="581439" cy="3407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50" name="Left Brace 149"/>
          <p:cNvSpPr/>
          <p:nvPr/>
        </p:nvSpPr>
        <p:spPr>
          <a:xfrm flipH="1" flipV="1">
            <a:off x="8008026" y="1150034"/>
            <a:ext cx="346446" cy="1848798"/>
          </a:xfrm>
          <a:prstGeom prst="leftBrace">
            <a:avLst>
              <a:gd name="adj1" fmla="val 0"/>
              <a:gd name="adj2" fmla="val 50000"/>
            </a:avLst>
          </a:prstGeom>
          <a:ln w="254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51" name="TextBox 150"/>
          <p:cNvSpPr txBox="1"/>
          <p:nvPr/>
        </p:nvSpPr>
        <p:spPr>
          <a:xfrm>
            <a:off x="8349388" y="1880497"/>
            <a:ext cx="29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 Math" charset="0"/>
                <a:ea typeface="Cambria Math" charset="0"/>
                <a:cs typeface="Cambria Math" charset="0"/>
              </a:rPr>
              <a:t>N</a:t>
            </a:r>
          </a:p>
        </p:txBody>
      </p:sp>
      <p:grpSp>
        <p:nvGrpSpPr>
          <p:cNvPr id="185" name="Group 184"/>
          <p:cNvGrpSpPr/>
          <p:nvPr/>
        </p:nvGrpSpPr>
        <p:grpSpPr>
          <a:xfrm>
            <a:off x="5467274" y="2106099"/>
            <a:ext cx="2003433" cy="381679"/>
            <a:chOff x="5215182" y="2179942"/>
            <a:chExt cx="2003433" cy="381679"/>
          </a:xfrm>
        </p:grpSpPr>
        <p:sp>
          <p:nvSpPr>
            <p:cNvPr id="172" name="TextBox 171"/>
            <p:cNvSpPr txBox="1"/>
            <p:nvPr/>
          </p:nvSpPr>
          <p:spPr>
            <a:xfrm>
              <a:off x="5215182" y="2189387"/>
              <a:ext cx="238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656646" y="2189387"/>
              <a:ext cx="290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/>
                <a:t>…</a:t>
              </a:r>
              <a:endParaRPr lang="en-US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980075" y="2179942"/>
              <a:ext cx="238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101344" y="2192289"/>
              <a:ext cx="238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542808" y="2192289"/>
              <a:ext cx="290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/>
                <a:t>…</a:t>
              </a:r>
              <a:endParaRPr lang="en-US" dirty="0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5470989" y="2352359"/>
            <a:ext cx="2003433" cy="381679"/>
            <a:chOff x="5215182" y="2179942"/>
            <a:chExt cx="2003433" cy="381679"/>
          </a:xfrm>
        </p:grpSpPr>
        <p:sp>
          <p:nvSpPr>
            <p:cNvPr id="187" name="TextBox 186"/>
            <p:cNvSpPr txBox="1"/>
            <p:nvPr/>
          </p:nvSpPr>
          <p:spPr>
            <a:xfrm>
              <a:off x="5215182" y="2189387"/>
              <a:ext cx="238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656646" y="2189387"/>
              <a:ext cx="290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/>
                <a:t>…</a:t>
              </a:r>
              <a:endParaRPr lang="en-US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980075" y="2179942"/>
              <a:ext cx="238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101344" y="2192289"/>
              <a:ext cx="238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6542808" y="2192289"/>
              <a:ext cx="290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/>
                <a:t>…</a:t>
              </a:r>
              <a:endParaRPr lang="en-US" dirty="0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5470989" y="2607850"/>
            <a:ext cx="2003433" cy="381679"/>
            <a:chOff x="5215182" y="2179942"/>
            <a:chExt cx="2003433" cy="381679"/>
          </a:xfrm>
        </p:grpSpPr>
        <p:sp>
          <p:nvSpPr>
            <p:cNvPr id="193" name="TextBox 192"/>
            <p:cNvSpPr txBox="1"/>
            <p:nvPr/>
          </p:nvSpPr>
          <p:spPr>
            <a:xfrm>
              <a:off x="5215182" y="2189387"/>
              <a:ext cx="238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656646" y="2189387"/>
              <a:ext cx="290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/>
                <a:t>…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980075" y="2179942"/>
              <a:ext cx="238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101344" y="2192289"/>
              <a:ext cx="238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542808" y="2192289"/>
              <a:ext cx="290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/>
                <a:t>…</a:t>
              </a:r>
              <a:endParaRPr lang="en-US" dirty="0"/>
            </a:p>
          </p:txBody>
        </p:sp>
      </p:grpSp>
      <p:sp>
        <p:nvSpPr>
          <p:cNvPr id="198" name="Rectangle 197"/>
          <p:cNvSpPr/>
          <p:nvPr/>
        </p:nvSpPr>
        <p:spPr>
          <a:xfrm>
            <a:off x="7675337" y="59124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9" y="2832719"/>
            <a:ext cx="4720620" cy="472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53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53</Words>
  <Application>Microsoft Macintosh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Cambria Math</vt:lpstr>
      <vt:lpstr>Helvetica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Lau, Matthew K.</dc:creator>
  <cp:lastModifiedBy>Lau, Matthew K.</cp:lastModifiedBy>
  <cp:revision>13</cp:revision>
  <cp:lastPrinted>2018-09-12T20:26:12Z</cp:lastPrinted>
  <dcterms:created xsi:type="dcterms:W3CDTF">2018-09-12T18:35:49Z</dcterms:created>
  <dcterms:modified xsi:type="dcterms:W3CDTF">2018-09-12T20:35:03Z</dcterms:modified>
</cp:coreProperties>
</file>